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5AC-2B75-44FB-B792-C49459CC89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449-AB4B-4DD0-A82A-2B8EF0BB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5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5AC-2B75-44FB-B792-C49459CC89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449-AB4B-4DD0-A82A-2B8EF0BB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8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5AC-2B75-44FB-B792-C49459CC89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449-AB4B-4DD0-A82A-2B8EF0BB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5AC-2B75-44FB-B792-C49459CC89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449-AB4B-4DD0-A82A-2B8EF0BB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5AC-2B75-44FB-B792-C49459CC89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449-AB4B-4DD0-A82A-2B8EF0BB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1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5AC-2B75-44FB-B792-C49459CC89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449-AB4B-4DD0-A82A-2B8EF0BB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5AC-2B75-44FB-B792-C49459CC89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449-AB4B-4DD0-A82A-2B8EF0BB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5AC-2B75-44FB-B792-C49459CC89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449-AB4B-4DD0-A82A-2B8EF0BB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8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5AC-2B75-44FB-B792-C49459CC89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449-AB4B-4DD0-A82A-2B8EF0BB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5AC-2B75-44FB-B792-C49459CC89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449-AB4B-4DD0-A82A-2B8EF0BB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5AC-2B75-44FB-B792-C49459CC89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B449-AB4B-4DD0-A82A-2B8EF0BB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9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C5AC-2B75-44FB-B792-C49459CC89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B449-AB4B-4DD0-A82A-2B8EF0BB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5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3600" smtClean="0"/>
              <a:t>struc2vec: Learning Node Representations from Structural Identity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1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4. </a:t>
            </a:r>
            <a:r>
              <a:rPr lang="en-US" smtClean="0"/>
              <a:t>Learn </a:t>
            </a:r>
            <a:r>
              <a:rPr lang="en-US" smtClean="0"/>
              <a:t>representation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Train a neural </a:t>
            </a:r>
            <a:r>
              <a:rPr lang="en-US" smtClean="0"/>
              <a:t>network</a:t>
            </a:r>
            <a:endParaRPr lang="en-US"/>
          </a:p>
          <a:p>
            <a:pPr lvl="1"/>
            <a:r>
              <a:rPr lang="en-US" smtClean="0"/>
              <a:t>Maximine probability of nodes within context</a:t>
            </a:r>
          </a:p>
          <a:p>
            <a:pPr lvl="1"/>
            <a:r>
              <a:rPr lang="en-US" smtClean="0"/>
              <a:t>Skip-gram (Hierarchical softmax</a:t>
            </a:r>
            <a:r>
              <a:rPr lang="en-US" smtClean="0"/>
              <a:t>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20" y="3125532"/>
            <a:ext cx="692718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1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Reduce time to generate/store multilayer </a:t>
            </a:r>
            <a:r>
              <a:rPr lang="en-US" smtClean="0"/>
              <a:t>graph and </a:t>
            </a:r>
            <a:r>
              <a:rPr lang="en-US" smtClean="0"/>
              <a:t>context for nodes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 smtClean="0"/>
              <a:t>reduce number of edges:</a:t>
            </a:r>
          </a:p>
          <a:p>
            <a:pPr lvl="2"/>
            <a:r>
              <a:rPr lang="en-US" smtClean="0"/>
              <a:t>Only log n neighbors per node</a:t>
            </a:r>
          </a:p>
          <a:p>
            <a:pPr lvl="1"/>
            <a:r>
              <a:rPr lang="en-US" smtClean="0"/>
              <a:t>reduce </a:t>
            </a:r>
            <a:r>
              <a:rPr lang="en-US" smtClean="0"/>
              <a:t>number of layers in multilayers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1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Walk on the network to generate the context</a:t>
            </a:r>
          </a:p>
          <a:p>
            <a:pPr lvl="1"/>
            <a:r>
              <a:rPr lang="en-US" smtClean="0"/>
              <a:t>Word2vec: embedding words from sentences into Euclidean space</a:t>
            </a:r>
          </a:p>
          <a:p>
            <a:pPr lvl="1"/>
            <a:r>
              <a:rPr lang="en-US" smtClean="0"/>
              <a:t>Deepwalk: embedding nodes by random walk</a:t>
            </a:r>
          </a:p>
          <a:p>
            <a:pPr lvl="1"/>
            <a:r>
              <a:rPr lang="en-US" smtClean="0"/>
              <a:t>Node2vec: biased randomwalk to generate sentences</a:t>
            </a:r>
            <a:endParaRPr lang="en-US"/>
          </a:p>
          <a:p>
            <a:pPr marL="457200" lvl="1" indent="0">
              <a:buNone/>
            </a:pPr>
            <a:endParaRPr lang="en-US" smtClean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smtClean="0">
                <a:sym typeface="Wingdings" panose="05000000000000000000" pitchFamily="2" charset="2"/>
              </a:rPr>
              <a:t>Walk on the original network to generate context.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However, </a:t>
            </a:r>
            <a:r>
              <a:rPr lang="en-SG" smtClean="0">
                <a:sym typeface="Wingdings" panose="05000000000000000000" pitchFamily="2" charset="2"/>
              </a:rPr>
              <a:t>In some </a:t>
            </a:r>
            <a:r>
              <a:rPr lang="en-SG" smtClean="0">
                <a:sym typeface="Wingdings" panose="05000000000000000000" pitchFamily="2" charset="2"/>
              </a:rPr>
              <a:t>cases</a:t>
            </a:r>
            <a:r>
              <a:rPr lang="en-SG" smtClean="0">
                <a:sym typeface="Wingdings" panose="05000000000000000000" pitchFamily="2" charset="2"/>
              </a:rPr>
              <a:t>, </a:t>
            </a:r>
            <a:r>
              <a:rPr lang="en-SG" smtClean="0">
                <a:sym typeface="Wingdings" panose="05000000000000000000" pitchFamily="2" charset="2"/>
              </a:rPr>
              <a:t>two vertices that are not close neighbors may also have high similarity .</a:t>
            </a:r>
            <a:endParaRPr lang="en-US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298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Ex.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068300"/>
              </p:ext>
            </p:extLst>
          </p:nvPr>
        </p:nvGraphicFramePr>
        <p:xfrm>
          <a:off x="838200" y="1690688"/>
          <a:ext cx="10379075" cy="414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Bitmap Image" r:id="rId3" imgW="10378440" imgH="4145400" progId="PBrush">
                  <p:embed/>
                </p:oleObj>
              </mc:Choice>
              <mc:Fallback>
                <p:oleObj name="Bitmap Image" r:id="rId3" imgW="10378440" imgH="4145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10379075" cy="414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56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Struct2vec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Structueally similar nodes close in spce</a:t>
            </a:r>
          </a:p>
          <a:p>
            <a:r>
              <a:rPr lang="en-US" smtClean="0"/>
              <a:t>Key idea:</a:t>
            </a:r>
          </a:p>
          <a:p>
            <a:pPr lvl="1"/>
            <a:r>
              <a:rPr lang="en-US" smtClean="0"/>
              <a:t>Structural similarity does not depend on hop distance</a:t>
            </a:r>
          </a:p>
          <a:p>
            <a:pPr lvl="2"/>
            <a:r>
              <a:rPr lang="en-US" smtClean="0"/>
              <a:t>Neighbor nodes can be different, far away nodes can be simiar</a:t>
            </a:r>
          </a:p>
          <a:p>
            <a:pPr lvl="1"/>
            <a:r>
              <a:rPr lang="en-US" smtClean="0"/>
              <a:t>Flexible 4 steps: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Step1. structural similarity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Hierachical measure for structural similarity</a:t>
            </a:r>
          </a:p>
          <a:p>
            <a:pPr lvl="1"/>
            <a:r>
              <a:rPr lang="en-US" smtClean="0"/>
              <a:t>Rk(u): set of nodes at distance k from u (ring)</a:t>
            </a:r>
          </a:p>
          <a:p>
            <a:pPr lvl="1"/>
            <a:r>
              <a:rPr lang="en-US" smtClean="0"/>
              <a:t>s(S): ordered degree sequence of set S</a:t>
            </a:r>
          </a:p>
          <a:p>
            <a:endParaRPr lang="en-US"/>
          </a:p>
          <a:p>
            <a:r>
              <a:rPr lang="en-US" smtClean="0"/>
              <a:t>Ex:</a:t>
            </a:r>
          </a:p>
          <a:p>
            <a:pPr lvl="1"/>
            <a:r>
              <a:rPr lang="en-US"/>
              <a:t>s(R</a:t>
            </a:r>
            <a:r>
              <a:rPr lang="en-US" baseline="-25000"/>
              <a:t>0</a:t>
            </a:r>
            <a:r>
              <a:rPr lang="en-US"/>
              <a:t>(u)) = 3</a:t>
            </a:r>
          </a:p>
          <a:p>
            <a:pPr lvl="1"/>
            <a:r>
              <a:rPr lang="en-US"/>
              <a:t>s(R</a:t>
            </a:r>
            <a:r>
              <a:rPr lang="en-US" baseline="-25000"/>
              <a:t>1</a:t>
            </a:r>
            <a:r>
              <a:rPr lang="en-US"/>
              <a:t>(u)) = 0, 5, 5  </a:t>
            </a:r>
          </a:p>
          <a:p>
            <a:pPr lvl="1"/>
            <a:r>
              <a:rPr lang="en-US"/>
              <a:t>...</a:t>
            </a:r>
          </a:p>
          <a:p>
            <a:pPr lvl="1"/>
            <a:r>
              <a:rPr lang="en-US"/>
              <a:t>S(R</a:t>
            </a:r>
            <a:r>
              <a:rPr lang="en-US" baseline="-25000"/>
              <a:t>k</a:t>
            </a:r>
            <a:r>
              <a:rPr lang="en-US"/>
              <a:t>(u))</a:t>
            </a:r>
          </a:p>
        </p:txBody>
      </p:sp>
      <p:pic>
        <p:nvPicPr>
          <p:cNvPr id="3076" name="Picture 4" descr="Struc2vec: learning node representations from structural identity | the  morning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499" y="3469624"/>
            <a:ext cx="6210501" cy="33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0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1. Structural similarity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mtClean="0"/>
              <a:t>g(D1,D2): distane between 2 order sequences</a:t>
            </a:r>
          </a:p>
          <a:p>
            <a:pPr lvl="1"/>
            <a:r>
              <a:rPr lang="en-US" smtClean="0"/>
              <a:t>Cost of pairwire: max(a,b)/min(a,b) -1</a:t>
            </a:r>
          </a:p>
          <a:p>
            <a:pPr marL="457200" lvl="1" indent="0">
              <a:buNone/>
            </a:pPr>
            <a:r>
              <a:rPr lang="en-US" smtClean="0"/>
              <a:t>Ex:</a:t>
            </a:r>
            <a:endParaRPr lang="en-US"/>
          </a:p>
          <a:p>
            <a:pPr lvl="2"/>
            <a:r>
              <a:rPr lang="en-US"/>
              <a:t>s(R</a:t>
            </a:r>
            <a:r>
              <a:rPr lang="en-US" baseline="-25000"/>
              <a:t>0</a:t>
            </a:r>
            <a:r>
              <a:rPr lang="en-US"/>
              <a:t>(u)) = 4</a:t>
            </a:r>
          </a:p>
          <a:p>
            <a:pPr lvl="2"/>
            <a:r>
              <a:rPr lang="en-US"/>
              <a:t>s(R</a:t>
            </a:r>
            <a:r>
              <a:rPr lang="en-US" baseline="-25000"/>
              <a:t>0</a:t>
            </a:r>
            <a:r>
              <a:rPr lang="en-US"/>
              <a:t>(v)) = 3</a:t>
            </a:r>
          </a:p>
          <a:p>
            <a:pPr lvl="2"/>
            <a:r>
              <a:rPr lang="en-US"/>
              <a:t>g(,) = 0.33</a:t>
            </a:r>
          </a:p>
          <a:p>
            <a:pPr lvl="0"/>
            <a:r>
              <a:rPr lang="en-US"/>
              <a:t>F</a:t>
            </a:r>
            <a:r>
              <a:rPr lang="en-US" baseline="-25000"/>
              <a:t>k</a:t>
            </a:r>
            <a:r>
              <a:rPr lang="en-US"/>
              <a:t>(u,v): structural distance between nodes u and v considering first k </a:t>
            </a:r>
            <a:r>
              <a:rPr lang="en-US" smtClean="0"/>
              <a:t>rings:</a:t>
            </a:r>
          </a:p>
          <a:p>
            <a:pPr marL="457200" lvl="1" indent="0">
              <a:buNone/>
            </a:pPr>
            <a:r>
              <a:rPr lang="en-US" i="1"/>
              <a:t>	</a:t>
            </a:r>
            <a:r>
              <a:rPr lang="en-US" i="1" smtClean="0"/>
              <a:t>	f</a:t>
            </a:r>
            <a:r>
              <a:rPr lang="en-US" i="1" baseline="-25000" smtClean="0"/>
              <a:t>k</a:t>
            </a:r>
            <a:r>
              <a:rPr lang="en-US" i="1" smtClean="0"/>
              <a:t>(u,v</a:t>
            </a:r>
            <a:r>
              <a:rPr lang="en-US" i="1"/>
              <a:t>) = f</a:t>
            </a:r>
            <a:r>
              <a:rPr lang="en-US" i="1" baseline="-25000"/>
              <a:t>k-1</a:t>
            </a:r>
            <a:r>
              <a:rPr lang="en-US" i="1"/>
              <a:t>(u,v) +g (s(R</a:t>
            </a:r>
            <a:r>
              <a:rPr lang="en-US" i="1" baseline="-25000"/>
              <a:t>k</a:t>
            </a:r>
            <a:r>
              <a:rPr lang="en-US" i="1"/>
              <a:t>(u)), s(R</a:t>
            </a:r>
            <a:r>
              <a:rPr lang="en-US" i="1" baseline="-25000"/>
              <a:t>k</a:t>
            </a:r>
            <a:r>
              <a:rPr lang="en-US" i="1"/>
              <a:t>(v)))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8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2: multi-layer graph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Encodes structural similarity between all node pairs</a:t>
            </a:r>
            <a:endParaRPr lang="en-US"/>
          </a:p>
          <a:p>
            <a:pPr lvl="1"/>
            <a:r>
              <a:rPr lang="en-US" smtClean="0"/>
              <a:t>Each layer is weighted complete graph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smtClean="0"/>
              <a:t>Edge weights in layer k:</a:t>
            </a:r>
          </a:p>
          <a:p>
            <a:pPr lvl="1"/>
            <a:r>
              <a:rPr lang="en-US" smtClean="0"/>
              <a:t>Wk(u,v) = exp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2" y="3535594"/>
            <a:ext cx="9190516" cy="1981372"/>
          </a:xfrm>
          <a:prstGeom prst="rect">
            <a:avLst/>
          </a:prstGeom>
        </p:spPr>
      </p:pic>
      <p:pic>
        <p:nvPicPr>
          <p:cNvPr id="4098" name="Picture 2" descr="Streams Concurrenc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075531"/>
            <a:ext cx="234696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treams Concurrenc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040" y="3270092"/>
            <a:ext cx="234696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reams Concurrenc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040" y="5097780"/>
            <a:ext cx="234696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36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6728" y="1690688"/>
            <a:ext cx="28585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8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3. generate context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Context generated by biased random walk</a:t>
            </a:r>
          </a:p>
          <a:p>
            <a:pPr lvl="1"/>
            <a:r>
              <a:rPr lang="en-US" smtClean="0"/>
              <a:t>Walking on multi-layer graph</a:t>
            </a:r>
          </a:p>
          <a:p>
            <a:pPr lvl="1"/>
            <a:endParaRPr lang="en-US"/>
          </a:p>
          <a:p>
            <a:r>
              <a:rPr lang="en-US" smtClean="0"/>
              <a:t>Walk in current layer with p probability</a:t>
            </a:r>
          </a:p>
          <a:p>
            <a:pPr lvl="1"/>
            <a:r>
              <a:rPr lang="en-US" smtClean="0"/>
              <a:t>Choose neighbor according to edge weight</a:t>
            </a:r>
          </a:p>
          <a:p>
            <a:pPr lvl="1"/>
            <a:r>
              <a:rPr lang="en-US" smtClean="0"/>
              <a:t>RW prefers more similar nodes</a:t>
            </a:r>
          </a:p>
          <a:p>
            <a:r>
              <a:rPr lang="en-US" smtClean="0"/>
              <a:t>Change layer with 1-p probability</a:t>
            </a:r>
          </a:p>
          <a:p>
            <a:pPr lvl="1"/>
            <a:r>
              <a:rPr lang="en-US" smtClean="0"/>
              <a:t>Choose up/down according to edge weight</a:t>
            </a:r>
          </a:p>
          <a:p>
            <a:pPr lvl="1"/>
            <a:r>
              <a:rPr lang="en-US" smtClean="0"/>
              <a:t>RW prefer layer with less similar neighbors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51" y="1235376"/>
            <a:ext cx="2616938" cy="910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936" y="2767865"/>
            <a:ext cx="4709568" cy="11583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675" y="4548070"/>
            <a:ext cx="5136325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0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330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Bitmap Image</vt:lpstr>
      <vt:lpstr>struc2vec: Learning Node Representations from Structural Identity</vt:lpstr>
      <vt:lpstr>Related work</vt:lpstr>
      <vt:lpstr>Ex. </vt:lpstr>
      <vt:lpstr>Struct2vec </vt:lpstr>
      <vt:lpstr>Step1. structural similarity </vt:lpstr>
      <vt:lpstr>Step 1. Structural similarity </vt:lpstr>
      <vt:lpstr>Step 2: multi-layer graph </vt:lpstr>
      <vt:lpstr>PowerPoint Presentation</vt:lpstr>
      <vt:lpstr>Step 3. generate context</vt:lpstr>
      <vt:lpstr>Step 4. Learn representation</vt:lpstr>
      <vt:lpstr>Optimization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struc2vec: Learning Node Representations from Structural Identity</dc:title>
  <dc:creator>HP</dc:creator>
  <cp:lastModifiedBy>HP</cp:lastModifiedBy>
  <cp:revision>16</cp:revision>
  <dcterms:created xsi:type="dcterms:W3CDTF">2022-09-25T08:00:42Z</dcterms:created>
  <dcterms:modified xsi:type="dcterms:W3CDTF">2022-09-27T05:47:50Z</dcterms:modified>
</cp:coreProperties>
</file>