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1" r:id="rId3"/>
    <p:sldId id="263" r:id="rId4"/>
    <p:sldId id="264" r:id="rId5"/>
    <p:sldId id="265" r:id="rId6"/>
    <p:sldId id="267" r:id="rId7"/>
    <p:sldId id="272" r:id="rId8"/>
    <p:sldId id="271" r:id="rId9"/>
    <p:sldId id="270" r:id="rId10"/>
    <p:sldId id="273" r:id="rId11"/>
    <p:sldId id="274" r:id="rId12"/>
    <p:sldId id="275" r:id="rId13"/>
    <p:sldId id="269" r:id="rId14"/>
    <p:sldId id="266" r:id="rId15"/>
  </p:sldIdLst>
  <p:sldSz cx="12192000" cy="6858000"/>
  <p:notesSz cx="6858000" cy="9144000"/>
  <p:defaultTextStyle>
    <a:defPPr rtl="0"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Tác giả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đầ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2478718-BA2D-46C4-A83D-33606D828CFF}" type="datetime1">
              <a:rPr lang="vi-VN" smtClean="0"/>
              <a:t>25/05/2020</a:t>
            </a:fld>
            <a:endParaRPr lang="en-US" dirty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đầ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69EFA7E-F1E7-43C8-9FF3-767D4DDFE217}" type="datetime1">
              <a:rPr lang="vi-VN" smtClean="0"/>
              <a:t>25/05/2020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vi"/>
              <a:t>Bấm để chỉnh sửa kiểu văn bản Bản cái</a:t>
            </a:r>
            <a:endParaRPr lang="en-US"/>
          </a:p>
          <a:p>
            <a:pPr lvl="1" rtl="0"/>
            <a:r>
              <a:rPr lang="vi"/>
              <a:t>Mức hai</a:t>
            </a:r>
          </a:p>
          <a:p>
            <a:pPr lvl="2" rtl="0"/>
            <a:r>
              <a:rPr lang="vi"/>
              <a:t>Mức ba</a:t>
            </a:r>
          </a:p>
          <a:p>
            <a:pPr lvl="3" rtl="0"/>
            <a:r>
              <a:rPr lang="vi"/>
              <a:t>Mức bốn</a:t>
            </a:r>
          </a:p>
          <a:p>
            <a:pPr lvl="4" rtl="0"/>
            <a:r>
              <a:rPr lang="vi"/>
              <a:t>Mức năm</a:t>
            </a:r>
            <a:endParaRPr lang="en-US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rang chiếu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Hình chữ nhật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Hình chữ nhật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Hình chữ nhật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Nhóm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Đường nối Thẳng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Đường nối Thẳng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Đường nối thẳng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 hasCustomPrompt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vi" dirty="0"/>
              <a:t>Bấm để chỉnh sửa kiểu tiêu đề phụ bản cái</a:t>
            </a:r>
            <a:endParaRPr lang="en-US" dirty="0"/>
          </a:p>
        </p:txBody>
      </p:sp>
      <p:sp>
        <p:nvSpPr>
          <p:cNvPr id="20" name="Chỗ dành sẵn cho Ngày tháng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990C89EB-46F8-46BE-9237-1536BF8B4BEE}" type="datetime1">
              <a:rPr lang="vi-VN" smtClean="0"/>
              <a:t>25/05/2020</a:t>
            </a:fld>
            <a:endParaRPr lang="en-US" dirty="0"/>
          </a:p>
        </p:txBody>
      </p:sp>
      <p:sp>
        <p:nvSpPr>
          <p:cNvPr id="21" name="Chỗ dành sẵn cho chân trang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Chỗ dành sẵn cho số trang chiếu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7DB05-1E54-4A79-87AA-E40B310E1D17}" type="datetime1">
              <a:rPr lang="vi-VN" smtClean="0"/>
              <a:t>25/05/2020</a:t>
            </a:fld>
            <a:endParaRPr lang="en-US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3E8927-9E7F-4AE1-93B3-4992B3C58F54}" type="datetime1">
              <a:rPr lang="vi-VN" smtClean="0"/>
              <a:t>25/05/2020</a:t>
            </a:fld>
            <a:endParaRPr lang="en-US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hỗ dành sẵn cho nội dung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0C5106-AF3C-4E4B-9677-65FFD0CD6046}" type="datetime1">
              <a:rPr lang="vi-VN" smtClean="0"/>
              <a:t>25/05/2020</a:t>
            </a:fld>
            <a:endParaRPr lang="en-US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Đầu trang của M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Hình chữ nhật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Hình chữ nhật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Hình chữ nhật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en-US" dirty="0"/>
          </a:p>
        </p:txBody>
      </p:sp>
      <p:grpSp>
        <p:nvGrpSpPr>
          <p:cNvPr id="16" name="Nhóm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Đường nối Thẳng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Đường nối Thẳng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Đường nối Thẳng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1F34255-4D28-41C3-9D25-51555283B358}" type="datetime1">
              <a:rPr lang="vi-VN" smtClean="0"/>
              <a:t>25/05/2020</a:t>
            </a:fld>
            <a:endParaRPr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hỗ dành sẵn cho nội dung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hỗ dành sẵn cho nội dung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en-US" dirty="0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B59750-F4EF-462E-89CA-CFA8B7D89BB0}" type="datetime1">
              <a:rPr lang="vi-VN" smtClean="0"/>
              <a:t>25/05/2020</a:t>
            </a:fld>
            <a:endParaRPr lang="en-US" dirty="0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ỗ dành sẵn cho nội dung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vi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vi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42D55E-E901-40A1-BA52-46C302248C17}" type="datetime1">
              <a:rPr lang="vi-VN" smtClean="0"/>
              <a:t>25/05/2020</a:t>
            </a:fld>
            <a:endParaRPr lang="en-US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Chỗ dành sẵn cho số trang chiế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0E42EA-6DD0-4358-8F95-F1FFF930AFE7}" type="datetime1">
              <a:rPr lang="vi-VN" smtClean="0"/>
              <a:t>25/05/2020</a:t>
            </a:fld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1A628C-FE5E-43F0-82B3-EE41CCC29BEE}" type="datetime1">
              <a:rPr lang="vi-VN" smtClean="0"/>
              <a:t>25/05/2020</a:t>
            </a:fld>
            <a:endParaRPr lang="en-US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Chỗ dành sẵn cho số hiệu trang chiế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Nội dung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Hình chữ nhật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hỗ dành sẵn cho nội dung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hỗ dành sẵn cho văn bản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Chỗ dành sẵn cho Ngày tháng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116A54D-1745-446E-9180-1214CB82D73F}" type="datetime1">
              <a:rPr lang="vi-VN" smtClean="0"/>
              <a:t>25/05/2020</a:t>
            </a:fld>
            <a:endParaRPr lang="en-US" dirty="0"/>
          </a:p>
        </p:txBody>
      </p:sp>
      <p:sp>
        <p:nvSpPr>
          <p:cNvPr id="9" name="Chỗ dành sẵn cho Chân trang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Chỗ dành sẵn cho Số hiệu Bản chiếu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Ảnh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hỗ dành sẵn cho Hình ảnh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12DDE7FB-0E68-48A2-9AD5-30D47420B550}" type="datetime1">
              <a:rPr lang="vi-VN" smtClean="0"/>
              <a:t>25/05/2020</a:t>
            </a:fld>
            <a:endParaRPr lang="en-US" dirty="0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algn="l"/>
            <a:endParaRPr lang="vi-VN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Chỗ dành sẵn cho văn bản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Hình chữ nhật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Hình chữ nhật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Hình chữ nhật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Chỗ dành sẵn cho Tiêu đê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vi" dirty="0"/>
              <a:t>Bấm để chỉnh sửa kiểu tiêu đề Bản cái</a:t>
            </a:r>
            <a:endParaRPr lang="en-US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vi" dirty="0"/>
              <a:t>Bấm để chỉnh sửa kiểu văn bản Bản cái</a:t>
            </a:r>
          </a:p>
          <a:p>
            <a:pPr lvl="1" rtl="0"/>
            <a:r>
              <a:rPr lang="vi" dirty="0"/>
              <a:t>Mức hai</a:t>
            </a:r>
          </a:p>
          <a:p>
            <a:pPr lvl="2" rtl="0"/>
            <a:r>
              <a:rPr lang="vi" dirty="0"/>
              <a:t>Mức ba</a:t>
            </a:r>
          </a:p>
          <a:p>
            <a:pPr lvl="3" rtl="0"/>
            <a:r>
              <a:rPr lang="vi" dirty="0"/>
              <a:t>Mức bốn</a:t>
            </a:r>
          </a:p>
          <a:p>
            <a:pPr lvl="4" rtl="0"/>
            <a:r>
              <a:rPr lang="vi" dirty="0"/>
              <a:t>Mức năm</a:t>
            </a:r>
            <a:endParaRPr lang="en-US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1792AA13-FEB2-40EC-A594-EDCBCC748FA7}" type="datetime1">
              <a:rPr lang="vi-VN" smtClean="0"/>
              <a:t>25/05/2020</a:t>
            </a:fld>
            <a:endParaRPr lang="en-US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Segoe UI" panose="020B0502040204020203" pitchFamily="34" charset="0"/>
          <a:ea typeface="+mn-ea"/>
          <a:cs typeface="Segoe UI" panose="020B0502040204020203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5" descr="Cận cảnh logo&#10;&#10;Mô tả được tự động tạo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Hình chữ nhật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Hình chữ nhật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US" sz="4400" dirty="0">
                <a:solidFill>
                  <a:schemeClr val="tx1"/>
                </a:solidFill>
              </a:rPr>
              <a:t>ENTITY FRAMEWORK</a:t>
            </a:r>
            <a:endParaRPr lang="vi" sz="4400" dirty="0">
              <a:solidFill>
                <a:schemeClr val="tx1"/>
              </a:solidFill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77500" lnSpcReduction="20000"/>
          </a:bodyPr>
          <a:lstStyle/>
          <a:p>
            <a:pPr rtl="0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Việt Anh-</a:t>
            </a:r>
            <a:r>
              <a:rPr lang="en-US" dirty="0" err="1">
                <a:solidFill>
                  <a:schemeClr val="tx1"/>
                </a:solidFill>
              </a:rPr>
              <a:t>Duy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Hiếu</a:t>
            </a:r>
            <a:r>
              <a:rPr lang="en-US" dirty="0">
                <a:solidFill>
                  <a:schemeClr val="tx1"/>
                </a:solidFill>
              </a:rPr>
              <a:t>-Văn Th</a:t>
            </a:r>
            <a:r>
              <a:rPr lang="vi-VN" dirty="0">
                <a:solidFill>
                  <a:schemeClr val="tx1"/>
                </a:solidFill>
              </a:rPr>
              <a:t>ư</a:t>
            </a:r>
            <a:r>
              <a:rPr lang="en-US" dirty="0" err="1">
                <a:solidFill>
                  <a:schemeClr val="tx1"/>
                </a:solidFill>
              </a:rPr>
              <a:t>ơng</a:t>
            </a:r>
            <a:endParaRPr lang="en-US" dirty="0">
              <a:solidFill>
                <a:schemeClr val="tx1"/>
              </a:solidFill>
            </a:endParaRPr>
          </a:p>
          <a:p>
            <a:pPr rtl="0"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Trọng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Nghĩa</a:t>
            </a:r>
            <a:r>
              <a:rPr lang="en-US" dirty="0">
                <a:solidFill>
                  <a:schemeClr val="tx1"/>
                </a:solidFill>
              </a:rPr>
              <a:t>-Thanh </a:t>
            </a:r>
            <a:r>
              <a:rPr lang="en-US" dirty="0" err="1">
                <a:solidFill>
                  <a:schemeClr val="tx1"/>
                </a:solidFill>
              </a:rPr>
              <a:t>Thanh</a:t>
            </a:r>
            <a:endParaRPr lang="v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959FB8-2154-433D-ADC1-0AB74FD3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ADO.NET Entity</a:t>
            </a:r>
            <a:r>
              <a:rPr lang="en-US" b="1" dirty="0"/>
              <a:t> </a:t>
            </a:r>
            <a:r>
              <a:rPr lang="en-US" dirty="0"/>
              <a:t>Framework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4DB5F45-6F88-45A2-86DF-38210ECB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FA0C5106-AF3C-4E4B-9677-65FFD0CD6046}" type="datetime1">
              <a:rPr lang="vi-VN" smtClean="0"/>
              <a:pPr rtl="0">
                <a:spcAft>
                  <a:spcPts val="600"/>
                </a:spcAft>
              </a:pPr>
              <a:t>25/05/2020</a:t>
            </a:fld>
            <a:endParaRPr lang="en-US"/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CBC71B-F0A9-40EC-B8A6-E527A6EA29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871" y="1747217"/>
            <a:ext cx="3990258" cy="4051300"/>
          </a:xfrm>
        </p:spPr>
      </p:pic>
    </p:spTree>
    <p:extLst>
      <p:ext uri="{BB962C8B-B14F-4D97-AF65-F5344CB8AC3E}">
        <p14:creationId xmlns:p14="http://schemas.microsoft.com/office/powerpoint/2010/main" val="310850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7D8A837-7A49-4969-BB6C-F19013AA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FA0C5106-AF3C-4E4B-9677-65FFD0CD6046}" type="datetime1">
              <a:rPr lang="vi-VN" smtClean="0"/>
              <a:pPr rtl="0">
                <a:spcAft>
                  <a:spcPts val="600"/>
                </a:spcAft>
              </a:pPr>
              <a:t>25/05/2020</a:t>
            </a:fld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8A6C1C8-E8E6-4B1A-9F65-D6F0F81B73C4}"/>
              </a:ext>
            </a:extLst>
          </p:cNvPr>
          <p:cNvSpPr txBox="1">
            <a:spLocks/>
          </p:cNvSpPr>
          <p:nvPr/>
        </p:nvSpPr>
        <p:spPr>
          <a:xfrm>
            <a:off x="6161225" y="1674495"/>
            <a:ext cx="5099503" cy="4109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sz="2000" b="1" dirty="0"/>
              <a:t>2.LinQ to Entities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b="1" dirty="0"/>
              <a:t>Entity SQL Query</a:t>
            </a:r>
            <a:r>
              <a:rPr lang="en-US" sz="2000" dirty="0"/>
              <a:t> </a:t>
            </a:r>
            <a:r>
              <a:rPr lang="en-US" dirty="0"/>
              <a:t>:</a:t>
            </a:r>
          </a:p>
          <a:p>
            <a:pPr marL="0" indent="0">
              <a:buFont typeface="Garamond" pitchFamily="18" charset="0"/>
              <a:buNone/>
            </a:pPr>
            <a:r>
              <a:rPr lang="en-US" sz="2000" dirty="0"/>
              <a:t>- </a:t>
            </a:r>
            <a:r>
              <a:rPr lang="en-US" sz="2000" dirty="0" err="1"/>
              <a:t>Đây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2 </a:t>
            </a:r>
            <a:r>
              <a:rPr lang="en-US" sz="2000" dirty="0" err="1"/>
              <a:t>ngôn</a:t>
            </a:r>
            <a:r>
              <a:rPr lang="en-US" sz="2000" dirty="0"/>
              <a:t> </a:t>
            </a:r>
            <a:r>
              <a:rPr lang="en-US" sz="2000" dirty="0" err="1"/>
              <a:t>ngữ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vấn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.</a:t>
            </a:r>
          </a:p>
          <a:p>
            <a:pPr marL="0" indent="0">
              <a:buFont typeface="Garamond" pitchFamily="18" charset="0"/>
              <a:buNone/>
            </a:pPr>
            <a:r>
              <a:rPr lang="en-US" sz="2000" dirty="0"/>
              <a:t>-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quen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LinQ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LinQ</a:t>
            </a:r>
            <a:r>
              <a:rPr lang="en-US" sz="2000" dirty="0"/>
              <a:t> to Entities </a:t>
            </a:r>
            <a:r>
              <a:rPr lang="en-US" sz="2000" dirty="0" err="1"/>
              <a:t>vì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rất</a:t>
            </a:r>
            <a:r>
              <a:rPr lang="en-US" sz="2000" dirty="0"/>
              <a:t> </a:t>
            </a:r>
            <a:r>
              <a:rPr lang="en-US" sz="2000" dirty="0" err="1"/>
              <a:t>giống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, </a:t>
            </a:r>
            <a:r>
              <a:rPr lang="en-US" sz="2000" dirty="0" err="1"/>
              <a:t>nhưng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mọi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linQ</a:t>
            </a:r>
            <a:r>
              <a:rPr lang="en-US" sz="2000" dirty="0"/>
              <a:t> </a:t>
            </a:r>
            <a:r>
              <a:rPr lang="en-US" sz="2000" dirty="0" err="1"/>
              <a:t>đều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linQ</a:t>
            </a:r>
            <a:r>
              <a:rPr lang="en-US" sz="2000" dirty="0"/>
              <a:t> to Entities</a:t>
            </a:r>
          </a:p>
          <a:p>
            <a:pPr marL="0" indent="0">
              <a:buFont typeface="Garamond" pitchFamily="18" charset="0"/>
              <a:buNone/>
            </a:pPr>
            <a:endParaRPr lang="en-US" sz="2200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D02F6C3-580F-42E6-8975-6393ADD57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1225" y="1663067"/>
            <a:ext cx="4663440" cy="410908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/>
              <a:t>1.Entity Data Model (EDM):</a:t>
            </a:r>
          </a:p>
          <a:p>
            <a:pPr marL="0" indent="0">
              <a:buNone/>
            </a:pPr>
            <a:r>
              <a:rPr lang="en-US" sz="2200" dirty="0"/>
              <a:t>- </a:t>
            </a:r>
            <a:r>
              <a:rPr lang="en-US" sz="2200" b="1" dirty="0"/>
              <a:t>Conceptual </a:t>
            </a:r>
            <a:r>
              <a:rPr lang="en-US" sz="2200" dirty="0">
                <a:sym typeface="Wingdings" panose="05000000000000000000" pitchFamily="2" charset="2"/>
              </a:rPr>
              <a:t>(</a:t>
            </a:r>
            <a:r>
              <a:rPr lang="en-US" sz="2200" dirty="0" err="1">
                <a:sym typeface="Wingdings" panose="05000000000000000000" pitchFamily="2" charset="2"/>
              </a:rPr>
              <a:t>đuôi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csdl</a:t>
            </a:r>
            <a:r>
              <a:rPr lang="en-US" sz="2200" dirty="0">
                <a:sym typeface="Wingdings" panose="05000000000000000000" pitchFamily="2" charset="2"/>
              </a:rPr>
              <a:t>): </a:t>
            </a:r>
            <a:r>
              <a:rPr lang="en-US" sz="2200" dirty="0" err="1">
                <a:sym typeface="Wingdings" panose="05000000000000000000" pitchFamily="2" charset="2"/>
              </a:rPr>
              <a:t>Chịu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trách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nhiệm</a:t>
            </a:r>
            <a:r>
              <a:rPr lang="en-US" sz="2200" dirty="0">
                <a:sym typeface="Wingdings" panose="05000000000000000000" pitchFamily="2" charset="2"/>
              </a:rPr>
              <a:t> l</a:t>
            </a:r>
            <a:r>
              <a:rPr lang="vi-VN" sz="2200" dirty="0">
                <a:sym typeface="Wingdings" panose="05000000000000000000" pitchFamily="2" charset="2"/>
              </a:rPr>
              <a:t>ư</a:t>
            </a:r>
            <a:r>
              <a:rPr lang="en-US" sz="2200" dirty="0">
                <a:sym typeface="Wingdings" panose="05000000000000000000" pitchFamily="2" charset="2"/>
              </a:rPr>
              <a:t>u </a:t>
            </a:r>
            <a:r>
              <a:rPr lang="en-US" sz="2200" dirty="0" err="1">
                <a:sym typeface="Wingdings" panose="05000000000000000000" pitchFamily="2" charset="2"/>
              </a:rPr>
              <a:t>thông</a:t>
            </a:r>
            <a:r>
              <a:rPr lang="en-US" sz="2200" dirty="0">
                <a:sym typeface="Wingdings" panose="05000000000000000000" pitchFamily="2" charset="2"/>
              </a:rPr>
              <a:t> tin </a:t>
            </a:r>
            <a:r>
              <a:rPr lang="en-US" sz="2200" dirty="0" err="1">
                <a:sym typeface="Wingdings" panose="05000000000000000000" pitchFamily="2" charset="2"/>
              </a:rPr>
              <a:t>về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các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lớp</a:t>
            </a:r>
            <a:r>
              <a:rPr lang="en-US" sz="2200" dirty="0">
                <a:sym typeface="Wingdings" panose="05000000000000000000" pitchFamily="2" charset="2"/>
              </a:rPr>
              <a:t> model </a:t>
            </a:r>
            <a:r>
              <a:rPr lang="en-US" sz="2200" dirty="0" err="1">
                <a:sym typeface="Wingdings" panose="05000000000000000000" pitchFamily="2" charset="2"/>
              </a:rPr>
              <a:t>và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quan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hệ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giữa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chúng</a:t>
            </a:r>
            <a:r>
              <a:rPr lang="en-US" sz="2200" dirty="0"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ym typeface="Wingdings" panose="05000000000000000000" pitchFamily="2" charset="2"/>
              </a:rPr>
              <a:t>- </a:t>
            </a:r>
            <a:r>
              <a:rPr lang="en-US" sz="2200" b="1" dirty="0">
                <a:sym typeface="Wingdings" panose="05000000000000000000" pitchFamily="2" charset="2"/>
              </a:rPr>
              <a:t>Storage model </a:t>
            </a:r>
            <a:r>
              <a:rPr lang="en-US" sz="2200" dirty="0">
                <a:sym typeface="Wingdings" panose="05000000000000000000" pitchFamily="2" charset="2"/>
              </a:rPr>
              <a:t>(</a:t>
            </a:r>
            <a:r>
              <a:rPr lang="en-US" sz="2200" dirty="0" err="1">
                <a:sym typeface="Wingdings" panose="05000000000000000000" pitchFamily="2" charset="2"/>
              </a:rPr>
              <a:t>đuôi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ssdl</a:t>
            </a:r>
            <a:r>
              <a:rPr lang="en-US" sz="2200" dirty="0">
                <a:sym typeface="Wingdings" panose="05000000000000000000" pitchFamily="2" charset="2"/>
              </a:rPr>
              <a:t>): l</a:t>
            </a:r>
            <a:r>
              <a:rPr lang="vi-VN" sz="2200" dirty="0">
                <a:sym typeface="Wingdings" panose="05000000000000000000" pitchFamily="2" charset="2"/>
              </a:rPr>
              <a:t>ư</a:t>
            </a:r>
            <a:r>
              <a:rPr lang="en-US" sz="2200" dirty="0">
                <a:sym typeface="Wingdings" panose="05000000000000000000" pitchFamily="2" charset="2"/>
              </a:rPr>
              <a:t>u </a:t>
            </a:r>
            <a:r>
              <a:rPr lang="en-US" sz="2200" dirty="0" err="1">
                <a:sym typeface="Wingdings" panose="05000000000000000000" pitchFamily="2" charset="2"/>
              </a:rPr>
              <a:t>thông</a:t>
            </a:r>
            <a:r>
              <a:rPr lang="en-US" sz="2200" dirty="0">
                <a:sym typeface="Wingdings" panose="05000000000000000000" pitchFamily="2" charset="2"/>
              </a:rPr>
              <a:t> tin </a:t>
            </a:r>
            <a:r>
              <a:rPr lang="en-US" sz="2200" dirty="0" err="1">
                <a:sym typeface="Wingdings" panose="05000000000000000000" pitchFamily="2" charset="2"/>
              </a:rPr>
              <a:t>về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cơ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sở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dữ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liệu,gồm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bảng</a:t>
            </a:r>
            <a:r>
              <a:rPr lang="en-US" sz="2200" dirty="0">
                <a:sym typeface="Wingdings" panose="05000000000000000000" pitchFamily="2" charset="2"/>
              </a:rPr>
              <a:t>, view, stored procedure, </a:t>
            </a:r>
            <a:r>
              <a:rPr lang="en-US" sz="2200" dirty="0" err="1">
                <a:sym typeface="Wingdings" panose="05000000000000000000" pitchFamily="2" charset="2"/>
              </a:rPr>
              <a:t>khóa,quan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hệ</a:t>
            </a:r>
            <a:endParaRPr lang="en-US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200" dirty="0"/>
              <a:t>- </a:t>
            </a:r>
            <a:r>
              <a:rPr lang="en-US" sz="2200" b="1" dirty="0"/>
              <a:t>Mapping</a:t>
            </a:r>
            <a:r>
              <a:rPr lang="en-US" sz="2200" dirty="0"/>
              <a:t> (</a:t>
            </a:r>
            <a:r>
              <a:rPr lang="en-US" sz="2200" dirty="0" err="1"/>
              <a:t>đuôi</a:t>
            </a:r>
            <a:r>
              <a:rPr lang="en-US" sz="2200" dirty="0"/>
              <a:t> </a:t>
            </a:r>
            <a:r>
              <a:rPr lang="en-US" sz="2200" dirty="0" err="1"/>
              <a:t>msl</a:t>
            </a:r>
            <a:r>
              <a:rPr lang="en-US" sz="2200" dirty="0"/>
              <a:t>): l</a:t>
            </a:r>
            <a:r>
              <a:rPr lang="vi-VN" sz="2200" dirty="0"/>
              <a:t>ư</a:t>
            </a:r>
            <a:r>
              <a:rPr lang="en-US" sz="2200" dirty="0"/>
              <a:t>u </a:t>
            </a:r>
            <a:r>
              <a:rPr lang="en-US" sz="2200" dirty="0" err="1"/>
              <a:t>thông</a:t>
            </a:r>
            <a:r>
              <a:rPr lang="en-US" sz="2200" dirty="0"/>
              <a:t> tin </a:t>
            </a:r>
            <a:r>
              <a:rPr lang="en-US" sz="2200" dirty="0" err="1"/>
              <a:t>ánh</a:t>
            </a:r>
            <a:r>
              <a:rPr lang="en-US" sz="2200" dirty="0"/>
              <a:t> </a:t>
            </a:r>
            <a:r>
              <a:rPr lang="en-US" sz="2200" dirty="0" err="1"/>
              <a:t>xạ</a:t>
            </a:r>
            <a:r>
              <a:rPr lang="en-US" sz="2200" dirty="0"/>
              <a:t> </a:t>
            </a:r>
            <a:r>
              <a:rPr lang="en-US" sz="2200" dirty="0" err="1"/>
              <a:t>giữa</a:t>
            </a:r>
            <a:r>
              <a:rPr lang="en-US" sz="2200" dirty="0"/>
              <a:t> conceptual </a:t>
            </a:r>
            <a:r>
              <a:rPr lang="en-US" sz="2200" dirty="0" err="1"/>
              <a:t>và</a:t>
            </a:r>
            <a:r>
              <a:rPr lang="en-US" sz="2200" dirty="0"/>
              <a:t> storage model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B12AB1-2FDC-411D-AFD2-4BE0286548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88" y="1674495"/>
            <a:ext cx="4663439" cy="4663439"/>
          </a:xfrm>
          <a:noFill/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14A6AF6F-4BCD-468D-B027-682EFD192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ADO.NET Entity</a:t>
            </a:r>
            <a:r>
              <a:rPr lang="en-US" b="1" dirty="0"/>
              <a:t> </a:t>
            </a:r>
            <a:r>
              <a:rPr lang="en-US" dirty="0"/>
              <a:t>Framework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4E2539D-0387-48F5-9984-20BE6279BD8C}"/>
              </a:ext>
            </a:extLst>
          </p:cNvPr>
          <p:cNvSpPr txBox="1">
            <a:spLocks/>
          </p:cNvSpPr>
          <p:nvPr/>
        </p:nvSpPr>
        <p:spPr>
          <a:xfrm>
            <a:off x="1798321" y="1965961"/>
            <a:ext cx="4663440" cy="4109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endParaRPr lang="en-US" sz="2200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956B812D-9682-4908-94D1-E9189A0025CF}"/>
              </a:ext>
            </a:extLst>
          </p:cNvPr>
          <p:cNvSpPr txBox="1">
            <a:spLocks/>
          </p:cNvSpPr>
          <p:nvPr/>
        </p:nvSpPr>
        <p:spPr>
          <a:xfrm>
            <a:off x="1202328" y="1743073"/>
            <a:ext cx="4663440" cy="4109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1432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7D8A837-7A49-4969-BB6C-F19013AA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FA0C5106-AF3C-4E4B-9677-65FFD0CD6046}" type="datetime1">
              <a:rPr lang="vi-VN" smtClean="0"/>
              <a:pPr rtl="0">
                <a:spcAft>
                  <a:spcPts val="600"/>
                </a:spcAft>
              </a:pPr>
              <a:t>25/05/2020</a:t>
            </a:fld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8A6C1C8-E8E6-4B1A-9F65-D6F0F81B73C4}"/>
              </a:ext>
            </a:extLst>
          </p:cNvPr>
          <p:cNvSpPr txBox="1">
            <a:spLocks/>
          </p:cNvSpPr>
          <p:nvPr/>
        </p:nvSpPr>
        <p:spPr>
          <a:xfrm>
            <a:off x="6153564" y="1790394"/>
            <a:ext cx="5099503" cy="4109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sz="2200" b="1" dirty="0"/>
              <a:t>4.Entities Client data provider: </a:t>
            </a:r>
          </a:p>
          <a:p>
            <a:pPr>
              <a:buFontTx/>
              <a:buChar char="-"/>
            </a:pPr>
            <a:r>
              <a:rPr lang="en-US" sz="2200" dirty="0" err="1"/>
              <a:t>Chịu</a:t>
            </a:r>
            <a:r>
              <a:rPr lang="en-US" sz="2200" dirty="0"/>
              <a:t> </a:t>
            </a:r>
            <a:r>
              <a:rPr lang="en-US" sz="2200" dirty="0" err="1"/>
              <a:t>trách</a:t>
            </a:r>
            <a:r>
              <a:rPr lang="en-US" sz="2200" dirty="0"/>
              <a:t> </a:t>
            </a:r>
            <a:r>
              <a:rPr lang="en-US" sz="2200" dirty="0" err="1"/>
              <a:t>nhiệm</a:t>
            </a:r>
            <a:r>
              <a:rPr lang="en-US" sz="2200" dirty="0"/>
              <a:t> </a:t>
            </a:r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tác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Data provider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ADO.Net</a:t>
            </a:r>
            <a:r>
              <a:rPr lang="en-US" sz="2200" dirty="0"/>
              <a:t>,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chuyển</a:t>
            </a:r>
            <a:r>
              <a:rPr lang="en-US" sz="2200" dirty="0"/>
              <a:t> </a:t>
            </a:r>
            <a:r>
              <a:rPr lang="en-US" sz="2200" dirty="0" err="1"/>
              <a:t>đổi</a:t>
            </a:r>
            <a:r>
              <a:rPr lang="en-US" sz="2200" dirty="0"/>
              <a:t> </a:t>
            </a:r>
            <a:r>
              <a:rPr lang="en-US" sz="2200" dirty="0" err="1"/>
              <a:t>truy</a:t>
            </a:r>
            <a:r>
              <a:rPr lang="en-US" sz="2200" dirty="0"/>
              <a:t> </a:t>
            </a:r>
            <a:r>
              <a:rPr lang="en-US" sz="2200" dirty="0" err="1"/>
              <a:t>vấn</a:t>
            </a:r>
            <a:r>
              <a:rPr lang="en-US" sz="2200" dirty="0"/>
              <a:t> </a:t>
            </a:r>
            <a:r>
              <a:rPr lang="en-US" sz="2200" dirty="0" err="1"/>
              <a:t>LinQ</a:t>
            </a:r>
            <a:r>
              <a:rPr lang="en-US" sz="2200" dirty="0"/>
              <a:t> to Entities </a:t>
            </a:r>
            <a:r>
              <a:rPr lang="en-US" sz="2200" dirty="0" err="1"/>
              <a:t>hoặc</a:t>
            </a:r>
            <a:r>
              <a:rPr lang="en-US" sz="2200" dirty="0"/>
              <a:t> Entity SQL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truy</a:t>
            </a:r>
            <a:r>
              <a:rPr lang="en-US" sz="2200" dirty="0"/>
              <a:t> </a:t>
            </a:r>
            <a:r>
              <a:rPr lang="en-US" sz="2200" dirty="0" err="1"/>
              <a:t>vấn</a:t>
            </a:r>
            <a:r>
              <a:rPr lang="en-US" sz="2200" dirty="0"/>
              <a:t> SQL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5. </a:t>
            </a:r>
            <a:r>
              <a:rPr lang="en-US" sz="2200" b="1" dirty="0" err="1"/>
              <a:t>ADO.Net</a:t>
            </a:r>
            <a:r>
              <a:rPr lang="en-US" sz="2200" b="1" dirty="0"/>
              <a:t>  data provider</a:t>
            </a:r>
          </a:p>
          <a:p>
            <a:pPr marL="0" indent="0">
              <a:buNone/>
            </a:pPr>
            <a:r>
              <a:rPr lang="en-US" sz="2200" dirty="0"/>
              <a:t>- 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thi</a:t>
            </a:r>
            <a:r>
              <a:rPr lang="en-US" sz="2200" dirty="0"/>
              <a:t> </a:t>
            </a:r>
            <a:r>
              <a:rPr lang="en-US" sz="2200" dirty="0" err="1"/>
              <a:t>truy</a:t>
            </a:r>
            <a:r>
              <a:rPr lang="en-US" sz="2200" dirty="0"/>
              <a:t> </a:t>
            </a:r>
            <a:r>
              <a:rPr lang="en-US" sz="2200" dirty="0" err="1"/>
              <a:t>vấn</a:t>
            </a:r>
            <a:r>
              <a:rPr lang="en-US" sz="2200" dirty="0"/>
              <a:t> SQL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D02F6C3-580F-42E6-8975-6393ADD57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9934" y="1808113"/>
            <a:ext cx="4663440" cy="4109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3.Object Services :</a:t>
            </a:r>
          </a:p>
          <a:p>
            <a:pPr>
              <a:buFontTx/>
              <a:buChar char="-"/>
            </a:pP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cánh</a:t>
            </a:r>
            <a:r>
              <a:rPr lang="en-US" sz="2200" dirty="0"/>
              <a:t> </a:t>
            </a:r>
            <a:r>
              <a:rPr lang="en-US" sz="2200" dirty="0" err="1"/>
              <a:t>cổng</a:t>
            </a:r>
            <a:r>
              <a:rPr lang="en-US" sz="2200" dirty="0"/>
              <a:t> </a:t>
            </a:r>
            <a:r>
              <a:rPr lang="en-US" sz="2200" dirty="0" err="1"/>
              <a:t>truy</a:t>
            </a:r>
            <a:r>
              <a:rPr lang="en-US" sz="2200" dirty="0"/>
              <a:t> </a:t>
            </a:r>
            <a:r>
              <a:rPr lang="en-US" sz="2200" dirty="0" err="1"/>
              <a:t>suất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,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quá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chuyển</a:t>
            </a:r>
            <a:r>
              <a:rPr lang="en-US" sz="2200" dirty="0"/>
              <a:t> </a:t>
            </a:r>
            <a:r>
              <a:rPr lang="en-US" sz="2200" dirty="0" err="1"/>
              <a:t>đổi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dạng</a:t>
            </a:r>
            <a:r>
              <a:rPr lang="en-US" sz="2200" dirty="0"/>
              <a:t> </a:t>
            </a:r>
            <a:r>
              <a:rPr lang="en-US" sz="2200" dirty="0" err="1"/>
              <a:t>bảng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tầng</a:t>
            </a:r>
            <a:r>
              <a:rPr lang="en-US" sz="2200" dirty="0"/>
              <a:t> </a:t>
            </a:r>
            <a:r>
              <a:rPr lang="en-US" sz="2200" dirty="0" err="1"/>
              <a:t>dưới</a:t>
            </a:r>
            <a:r>
              <a:rPr lang="en-US" sz="2200" dirty="0"/>
              <a:t>(Entities  client data provider)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dạng</a:t>
            </a:r>
            <a:r>
              <a:rPr lang="en-US" sz="2200" dirty="0"/>
              <a:t> object</a:t>
            </a:r>
          </a:p>
          <a:p>
            <a:pPr>
              <a:buFontTx/>
              <a:buChar char="-"/>
            </a:pPr>
            <a:r>
              <a:rPr lang="en-US" sz="2200" dirty="0"/>
              <a:t>Object Services </a:t>
            </a:r>
            <a:r>
              <a:rPr lang="en-US" sz="2200" dirty="0" err="1"/>
              <a:t>còn</a:t>
            </a:r>
            <a:r>
              <a:rPr lang="en-US" sz="2200" dirty="0"/>
              <a:t> </a:t>
            </a:r>
            <a:r>
              <a:rPr lang="en-US" sz="2200" dirty="0" err="1"/>
              <a:t>quản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trạng</a:t>
            </a:r>
            <a:r>
              <a:rPr lang="en-US" sz="2200" dirty="0"/>
              <a:t> </a:t>
            </a:r>
            <a:r>
              <a:rPr lang="en-US" sz="2200" dirty="0" err="1"/>
              <a:t>thái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việc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dirty="0" err="1"/>
              <a:t>dõi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hành</a:t>
            </a:r>
            <a:r>
              <a:rPr lang="en-US" sz="2200" dirty="0"/>
              <a:t> </a:t>
            </a:r>
            <a:r>
              <a:rPr lang="en-US" sz="2200" dirty="0" err="1"/>
              <a:t>động</a:t>
            </a:r>
            <a:r>
              <a:rPr lang="en-US" sz="2200" dirty="0"/>
              <a:t>(</a:t>
            </a:r>
            <a:r>
              <a:rPr lang="en-US" sz="2200" dirty="0" err="1"/>
              <a:t>insert,update,delete</a:t>
            </a:r>
            <a:r>
              <a:rPr lang="en-US" sz="2200" dirty="0"/>
              <a:t>)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từng</a:t>
            </a:r>
            <a:r>
              <a:rPr lang="en-US" sz="2200" dirty="0"/>
              <a:t> object.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B12AB1-2FDC-411D-AFD2-4BE0286548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9" y="1665921"/>
            <a:ext cx="4663439" cy="4663439"/>
          </a:xfrm>
          <a:noFill/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14A6AF6F-4BCD-468D-B027-682EFD192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ADO.NET Entity</a:t>
            </a:r>
            <a:r>
              <a:rPr lang="en-US" b="1" dirty="0"/>
              <a:t> </a:t>
            </a:r>
            <a:r>
              <a:rPr lang="en-US" dirty="0"/>
              <a:t>Framework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4E2539D-0387-48F5-9984-20BE6279BD8C}"/>
              </a:ext>
            </a:extLst>
          </p:cNvPr>
          <p:cNvSpPr txBox="1">
            <a:spLocks/>
          </p:cNvSpPr>
          <p:nvPr/>
        </p:nvSpPr>
        <p:spPr>
          <a:xfrm>
            <a:off x="1836176" y="2014194"/>
            <a:ext cx="4663440" cy="4109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endParaRPr lang="en-US" sz="2200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956B812D-9682-4908-94D1-E9189A0025CF}"/>
              </a:ext>
            </a:extLst>
          </p:cNvPr>
          <p:cNvSpPr txBox="1">
            <a:spLocks/>
          </p:cNvSpPr>
          <p:nvPr/>
        </p:nvSpPr>
        <p:spPr>
          <a:xfrm>
            <a:off x="6096000" y="1743073"/>
            <a:ext cx="4663440" cy="4109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026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BAAEE5-894C-4790-A3AB-31FF1FD3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79806"/>
          </a:xfrm>
        </p:spPr>
        <p:txBody>
          <a:bodyPr/>
          <a:lstStyle/>
          <a:p>
            <a:r>
              <a:rPr lang="en-US" dirty="0"/>
              <a:t>7.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LinQ</a:t>
            </a:r>
            <a:r>
              <a:rPr lang="en-US" dirty="0"/>
              <a:t> to SQL </a:t>
            </a:r>
            <a:r>
              <a:rPr lang="en-US" dirty="0" err="1"/>
              <a:t>và</a:t>
            </a:r>
            <a:r>
              <a:rPr lang="en-US" dirty="0"/>
              <a:t> EF</a:t>
            </a:r>
          </a:p>
        </p:txBody>
      </p:sp>
      <p:pic>
        <p:nvPicPr>
          <p:cNvPr id="6" name="Chỗ dành sẵn cho Nội dung 5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AFA700F0-FAFF-4FDA-A109-4DE9448C9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22400"/>
            <a:ext cx="10058400" cy="4530725"/>
          </a:xfrm>
        </p:spPr>
      </p:pic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DE3B6CF-1908-4AFA-9CB1-ECCE4D3A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0C5106-AF3C-4E4B-9677-65FFD0CD6046}" type="datetime1">
              <a:rPr lang="vi-VN" smtClean="0"/>
              <a:t>25/05/2020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91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6BB5C10-0025-45D3-8F80-F333703E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Demo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F6AFB64-2B0B-41C1-809D-35712CCAD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84C6BDA-A4C7-4D31-BE4A-12531B82C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0C5106-AF3C-4E4B-9677-65FFD0CD6046}" type="datetime1">
              <a:rPr lang="vi-VN" smtClean="0"/>
              <a:t>25/05/2020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3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 anchor="ctr">
            <a:normAutofit/>
          </a:bodyPr>
          <a:lstStyle/>
          <a:p>
            <a:pPr rtl="0"/>
            <a:r>
              <a:rPr lang="en-US" dirty="0"/>
              <a:t>1.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Entity Framework ?</a:t>
            </a:r>
            <a:br>
              <a:rPr lang="en-US" dirty="0"/>
            </a:br>
            <a:r>
              <a:rPr lang="en-US" dirty="0"/>
              <a:t>2. Entity Framework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?</a:t>
            </a:r>
            <a:endParaRPr lang="vi" dirty="0"/>
          </a:p>
        </p:txBody>
      </p:sp>
      <p:pic>
        <p:nvPicPr>
          <p:cNvPr id="7" name="Chỗ dành sẵn cho Nội dung 6" descr="Ảnh có chứa vẽ&#10;&#10;Mô tả được tạo tự động">
            <a:extLst>
              <a:ext uri="{FF2B5EF4-FFF2-40B4-BE49-F238E27FC236}">
                <a16:creationId xmlns:a16="http://schemas.microsoft.com/office/drawing/2014/main" id="{ADC9E915-CE2E-4C6D-8E26-516BEE032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92274"/>
            <a:ext cx="10058400" cy="3671316"/>
          </a:xfrm>
          <a:noFill/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B84B83E-F6B6-4B84-B893-AB376B84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FA0C5106-AF3C-4E4B-9677-65FFD0CD6046}" type="datetime1">
              <a:rPr lang="vi-VN" smtClean="0"/>
              <a:pPr rtl="0">
                <a:spcAft>
                  <a:spcPts val="600"/>
                </a:spcAft>
              </a:pPr>
              <a:t>25/05/2020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959FB8-2154-433D-ADC1-0AB74FD3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3. ADO.NET Entity</a:t>
            </a:r>
            <a:r>
              <a:rPr lang="en-US" b="1" dirty="0"/>
              <a:t> </a:t>
            </a:r>
            <a:r>
              <a:rPr lang="en-US" dirty="0"/>
              <a:t>Framework</a:t>
            </a:r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EB804BFA-4856-4AD5-A4B2-4A8916D1F2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28850"/>
            <a:ext cx="4663440" cy="3497580"/>
          </a:xfrm>
          <a:noFill/>
        </p:spPr>
      </p:pic>
      <p:pic>
        <p:nvPicPr>
          <p:cNvPr id="8" name="Chỗ dành sẵn cho Nội dung 7" descr="Ảnh có chứa vẽ&#10;&#10;Mô tả được tạo tự động">
            <a:extLst>
              <a:ext uri="{FF2B5EF4-FFF2-40B4-BE49-F238E27FC236}">
                <a16:creationId xmlns:a16="http://schemas.microsoft.com/office/drawing/2014/main" id="{AED055B1-ECAC-476B-BF89-4ADF2F06FD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5" y="3125510"/>
            <a:ext cx="4664075" cy="1703942"/>
          </a:xfrm>
        </p:spPr>
      </p:pic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4DB5F45-6F88-45A2-86DF-38210ECB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FA0C5106-AF3C-4E4B-9677-65FFD0CD6046}" type="datetime1">
              <a:rPr lang="vi-VN" smtClean="0"/>
              <a:pPr rtl="0">
                <a:spcAft>
                  <a:spcPts val="600"/>
                </a:spcAft>
              </a:pPr>
              <a:t>25/05/2020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8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4A6AF6F-4BCD-468D-B027-682EFD192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4.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ADO.NET Entity</a:t>
            </a:r>
            <a:r>
              <a:rPr lang="en-US" b="1" dirty="0"/>
              <a:t> </a:t>
            </a:r>
            <a:r>
              <a:rPr lang="en-US" dirty="0"/>
              <a:t>Framework</a:t>
            </a:r>
          </a:p>
        </p:txBody>
      </p:sp>
      <p:pic>
        <p:nvPicPr>
          <p:cNvPr id="6" name="Chỗ dành sẵn cho Nội dung 5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ED82B4E7-890E-42DD-87BA-F25040321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906" y="2103120"/>
            <a:ext cx="5032188" cy="3849624"/>
          </a:xfrm>
          <a:noFill/>
        </p:spPr>
      </p:pic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7D8A837-7A49-4969-BB6C-F19013AA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FA0C5106-AF3C-4E4B-9677-65FFD0CD6046}" type="datetime1">
              <a:rPr lang="vi-VN" smtClean="0"/>
              <a:pPr rtl="0">
                <a:spcAft>
                  <a:spcPts val="600"/>
                </a:spcAft>
              </a:pPr>
              <a:t>25/05/2020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1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F353EFA-4A9F-4C78-A3FC-249F1D944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5. Data Providers</a:t>
            </a:r>
          </a:p>
        </p:txBody>
      </p:sp>
      <p:pic>
        <p:nvPicPr>
          <p:cNvPr id="6" name="Chỗ dành sẵn cho Nội dung 5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3E230C31-F974-4EA4-BF67-8388350FF4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49" y="2014193"/>
            <a:ext cx="5028491" cy="3716755"/>
          </a:xfrm>
          <a:noFill/>
        </p:spPr>
      </p:pic>
      <p:pic>
        <p:nvPicPr>
          <p:cNvPr id="8" name="Chỗ dành sẵn cho Nội dung 7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16235BC6-3084-4995-8AB5-59AFE025B1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07" y="2014193"/>
            <a:ext cx="5762846" cy="3716756"/>
          </a:xfrm>
        </p:spPr>
      </p:pic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0299D02-A7D1-4CB4-82A2-F8260C3A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FA0C5106-AF3C-4E4B-9677-65FFD0CD6046}" type="datetime1">
              <a:rPr lang="vi-VN" smtClean="0"/>
              <a:pPr rtl="0">
                <a:spcAft>
                  <a:spcPts val="600"/>
                </a:spcAft>
              </a:pPr>
              <a:t>25/05/2020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4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B0030C9-C375-4EA5-B3B0-7A9B521A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6. ORM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?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85B7FB9-3B77-4FA2-9E1F-2F429615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FA0C5106-AF3C-4E4B-9677-65FFD0CD6046}" type="datetime1">
              <a:rPr lang="vi-VN" smtClean="0"/>
              <a:pPr rtl="0">
                <a:spcAft>
                  <a:spcPts val="600"/>
                </a:spcAft>
              </a:pPr>
              <a:t>25/05/2020</a:t>
            </a:fld>
            <a:endParaRPr lang="en-US"/>
          </a:p>
        </p:txBody>
      </p:sp>
      <p:pic>
        <p:nvPicPr>
          <p:cNvPr id="12" name="Hình ảnh 11" descr="Ảnh có chứa đồng hồ&#10;&#10;Mô tả được tạo tự động">
            <a:extLst>
              <a:ext uri="{FF2B5EF4-FFF2-40B4-BE49-F238E27FC236}">
                <a16:creationId xmlns:a16="http://schemas.microsoft.com/office/drawing/2014/main" id="{4B102DE3-1F38-442C-95C4-AB523814E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374" y="2103119"/>
            <a:ext cx="6453809" cy="3515803"/>
          </a:xfrm>
          <a:prstGeom prst="rect">
            <a:avLst/>
          </a:prstGeom>
        </p:spPr>
      </p:pic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906B0C26-C4C3-4B23-A9F4-69F93E4D0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584" y="2103120"/>
            <a:ext cx="4452730" cy="1899037"/>
          </a:xfrm>
        </p:spPr>
        <p:txBody>
          <a:bodyPr/>
          <a:lstStyle/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sang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87241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02D7A6E-5507-4D83-95D3-7C02B5FC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patterns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ORM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1B4D859-A4A6-46FF-AB70-85DC4C30A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>
            <a:normAutofit fontScale="62500" lnSpcReduction="20000"/>
          </a:bodyPr>
          <a:lstStyle/>
          <a:p>
            <a:r>
              <a:rPr lang="en-US" sz="2300" dirty="0"/>
              <a:t>Active Record</a:t>
            </a:r>
            <a:br>
              <a:rPr lang="en-US" dirty="0"/>
            </a:br>
            <a:r>
              <a:rPr lang="en-US" dirty="0"/>
              <a:t>Ex: Eloquent(</a:t>
            </a:r>
            <a:r>
              <a:rPr lang="en-US" dirty="0" err="1"/>
              <a:t>laravel</a:t>
            </a:r>
            <a:r>
              <a:rPr lang="en-US" dirty="0"/>
              <a:t>), </a:t>
            </a:r>
            <a:r>
              <a:rPr lang="en-US" dirty="0" err="1"/>
              <a:t>CachePHP</a:t>
            </a:r>
            <a:r>
              <a:rPr lang="en-US" dirty="0"/>
              <a:t>, JOOQ(Java), TOPLINK</a:t>
            </a:r>
          </a:p>
        </p:txBody>
      </p:sp>
      <p:pic>
        <p:nvPicPr>
          <p:cNvPr id="6" name="Chỗ dành sẵn cho Nội dung 5" descr="Ảnh có chứa bàn&#10;&#10;Mô tả được tạo tự động">
            <a:extLst>
              <a:ext uri="{FF2B5EF4-FFF2-40B4-BE49-F238E27FC236}">
                <a16:creationId xmlns:a16="http://schemas.microsoft.com/office/drawing/2014/main" id="{93441B4C-4389-4D35-88E6-EF2CCFDDBB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837371"/>
            <a:ext cx="4663440" cy="3074027"/>
          </a:xfrm>
          <a:noFill/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F4E8C67-8727-47BB-B2CE-84B1BCCF1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>
            <a:normAutofit fontScale="62500" lnSpcReduction="20000"/>
          </a:bodyPr>
          <a:lstStyle/>
          <a:p>
            <a:r>
              <a:rPr lang="en-US" sz="2600" dirty="0"/>
              <a:t>Data Mapper</a:t>
            </a:r>
            <a:br>
              <a:rPr lang="en-US" dirty="0"/>
            </a:br>
            <a:r>
              <a:rPr lang="en-US" dirty="0"/>
              <a:t>Ex: Doctrine(PHP), Hibernate(JAVA), </a:t>
            </a:r>
            <a:r>
              <a:rPr lang="en-US" dirty="0" err="1"/>
              <a:t>SqlAlchemy</a:t>
            </a:r>
            <a:r>
              <a:rPr lang="en-US" dirty="0"/>
              <a:t>(Python),</a:t>
            </a:r>
            <a:r>
              <a:rPr lang="en-US" b="0" dirty="0"/>
              <a:t> </a:t>
            </a:r>
            <a:r>
              <a:rPr lang="en-US" dirty="0" err="1"/>
              <a:t>EntityFramework</a:t>
            </a:r>
            <a:endParaRPr lang="en-US" dirty="0"/>
          </a:p>
        </p:txBody>
      </p:sp>
      <p:pic>
        <p:nvPicPr>
          <p:cNvPr id="8" name="Chỗ dành sẵn cho Nội dung 7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9DE86CCF-3371-4F58-8514-902E0DF92AE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9" y="2837371"/>
            <a:ext cx="5751444" cy="3074027"/>
          </a:xfrm>
        </p:spPr>
      </p:pic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EC51242-D3BA-4F07-98B7-09EE9C11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FA0C5106-AF3C-4E4B-9677-65FFD0CD6046}" type="datetime1">
              <a:rPr lang="vi-VN" smtClean="0"/>
              <a:pPr rtl="0">
                <a:spcAft>
                  <a:spcPts val="600"/>
                </a:spcAft>
              </a:pPr>
              <a:t>25/05/2020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69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B4A6148-A3AD-466C-8E24-17EA37A02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ORM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?</a:t>
            </a:r>
          </a:p>
        </p:txBody>
      </p:sp>
      <p:pic>
        <p:nvPicPr>
          <p:cNvPr id="5" name="Chỗ dành sẵn cho Nội dung 5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88A1CB4A-11A6-4071-989C-B1A2B4FED8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8" y="1789044"/>
            <a:ext cx="5253162" cy="4245995"/>
          </a:xfrm>
          <a:noFill/>
        </p:spPr>
      </p:pic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1621D24-549C-46FD-9898-D1158637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FA0C5106-AF3C-4E4B-9677-65FFD0CD6046}" type="datetime1">
              <a:rPr lang="vi-VN" smtClean="0"/>
              <a:pPr rtl="0">
                <a:spcAft>
                  <a:spcPts val="600"/>
                </a:spcAft>
              </a:pPr>
              <a:t>25/05/2020</a:t>
            </a:fld>
            <a:endParaRPr lang="en-US"/>
          </a:p>
        </p:txBody>
      </p:sp>
      <p:pic>
        <p:nvPicPr>
          <p:cNvPr id="8" name="Chỗ dành sẵn cho Nội dung 8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6B3CA19E-FE75-40C0-9BC9-3B0A56A9BF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722" y="1789044"/>
            <a:ext cx="5791200" cy="4245996"/>
          </a:xfrm>
        </p:spPr>
      </p:pic>
    </p:spTree>
    <p:extLst>
      <p:ext uri="{BB962C8B-B14F-4D97-AF65-F5344CB8AC3E}">
        <p14:creationId xmlns:p14="http://schemas.microsoft.com/office/powerpoint/2010/main" val="3885138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05AFB07-E7A8-4A27-98F3-E6B9C71F5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95300"/>
            <a:ext cx="4663440" cy="774700"/>
          </a:xfrm>
        </p:spPr>
        <p:txBody>
          <a:bodyPr/>
          <a:lstStyle/>
          <a:p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pic>
        <p:nvPicPr>
          <p:cNvPr id="9" name="Chỗ dành sẵn cho Nội dung 8">
            <a:extLst>
              <a:ext uri="{FF2B5EF4-FFF2-40B4-BE49-F238E27FC236}">
                <a16:creationId xmlns:a16="http://schemas.microsoft.com/office/drawing/2014/main" id="{E5ACF1EA-E85D-41DE-ADF0-CEA24B3CCC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270001"/>
            <a:ext cx="5225287" cy="4686300"/>
          </a:xfrm>
        </p:spPr>
      </p:pic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C9DB6139-451A-469D-AA80-9EC572DB8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8712" y="495300"/>
            <a:ext cx="4663440" cy="774700"/>
          </a:xfrm>
        </p:spPr>
        <p:txBody>
          <a:bodyPr/>
          <a:lstStyle/>
          <a:p>
            <a:r>
              <a:rPr lang="en-US" dirty="0" err="1"/>
              <a:t>Dạng</a:t>
            </a:r>
            <a:r>
              <a:rPr lang="en-US" dirty="0"/>
              <a:t> object</a:t>
            </a:r>
          </a:p>
        </p:txBody>
      </p:sp>
      <p:pic>
        <p:nvPicPr>
          <p:cNvPr id="11" name="Chỗ dành sẵn cho Nội dung 10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3C03549C-9DB3-460E-8C2A-FDD4320C310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374" y="1270001"/>
            <a:ext cx="5363626" cy="4686300"/>
          </a:xfrm>
        </p:spPr>
      </p:pic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E2988E6C-B72E-4233-A371-FCD6C687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542D55E-E901-40A1-BA52-46C302248C17}" type="datetime1">
              <a:rPr lang="vi-VN" smtClean="0"/>
              <a:t>25/05/2020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29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24_TF78438558" id="{FC2EBBEA-43CE-4BFA-A28F-306667636106}" vid="{AE1A8F07-4759-41F6-8492-58487D8A395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Application>Microsoft Office PowerPoint</Application>
  <PresentationFormat>Màn hình rộng</PresentationFormat>
  <Paragraphs>49</Paragraphs>
  <Slides>14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Garamond</vt:lpstr>
      <vt:lpstr>Segoe UI</vt:lpstr>
      <vt:lpstr>Times New Roman</vt:lpstr>
      <vt:lpstr>SavonVTI</vt:lpstr>
      <vt:lpstr>ENTITY FRAMEWORK</vt:lpstr>
      <vt:lpstr>1. Tại sao nên sử dụng Entity Framework ? 2. Entity Framework là gì ?</vt:lpstr>
      <vt:lpstr>3. ADO.NET Entity Framework</vt:lpstr>
      <vt:lpstr>4. Kiến trúc của ADO.NET Entity Framework</vt:lpstr>
      <vt:lpstr>5. Data Providers</vt:lpstr>
      <vt:lpstr>6. ORM là gì ?</vt:lpstr>
      <vt:lpstr>Một số patterns áp dụng thiết kế ORM</vt:lpstr>
      <vt:lpstr>ORM hoạt động thế nào ?</vt:lpstr>
      <vt:lpstr>Bản trình bày PowerPoint</vt:lpstr>
      <vt:lpstr>Vị trí của ADO.NET Entity Framework</vt:lpstr>
      <vt:lpstr>Kiến trúc của ADO.NET Entity Framework</vt:lpstr>
      <vt:lpstr>Kiến trúc của ADO.NET Entity Framework</vt:lpstr>
      <vt:lpstr>7. Khác nhau giữa LinQ to SQL và EF</vt:lpstr>
      <vt:lpstr>6.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2020-05-25T02:00:48Z</dcterms:created>
  <dcterms:modified xsi:type="dcterms:W3CDTF">2020-05-25T06:11:46Z</dcterms:modified>
</cp:coreProperties>
</file>