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6" r:id="rId3"/>
    <p:sldId id="267" r:id="rId4"/>
    <p:sldId id="268" r:id="rId5"/>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4BB4-3F24-08AB-666C-F08E3795E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41715C-F1BE-1AAF-DBC3-D3B5B626E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DB3B45-9A8A-306F-32FD-350FA40B63AA}"/>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5" name="Footer Placeholder 4">
            <a:extLst>
              <a:ext uri="{FF2B5EF4-FFF2-40B4-BE49-F238E27FC236}">
                <a16:creationId xmlns:a16="http://schemas.microsoft.com/office/drawing/2014/main" id="{6132C584-4B9D-EF6C-020E-575AA8F4B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95533-D5A5-5D96-1849-5036F516A61E}"/>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317656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CA19-60B4-E48E-E9A9-EF6248EBBF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E56A77-455A-0308-5506-5AEFD7A00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CC793-D9AF-D9A6-49CC-EC217E605956}"/>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5" name="Footer Placeholder 4">
            <a:extLst>
              <a:ext uri="{FF2B5EF4-FFF2-40B4-BE49-F238E27FC236}">
                <a16:creationId xmlns:a16="http://schemas.microsoft.com/office/drawing/2014/main" id="{CE999B7F-DB3E-5814-EE48-2E13D9FF1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57F2E-C9D8-2444-5809-2B51A50DBE2F}"/>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322633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7C6EF-9DA0-EAF8-8D35-5FCCA99B79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A599E0-B43C-41DC-9A2E-D06DE27309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FD9DC-3098-BE0F-5D86-7387B5A62FCD}"/>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5" name="Footer Placeholder 4">
            <a:extLst>
              <a:ext uri="{FF2B5EF4-FFF2-40B4-BE49-F238E27FC236}">
                <a16:creationId xmlns:a16="http://schemas.microsoft.com/office/drawing/2014/main" id="{1FC29F5F-B73C-6805-8E4D-611C23E79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700A6-DED2-1E80-B1CC-269805ABFB82}"/>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6853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6CE9-4EEB-C355-1210-7E97C8567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DE527-7C18-D7E2-631A-D8E53DCF3B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4F726-123C-5317-91D0-75F6FD47997F}"/>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5" name="Footer Placeholder 4">
            <a:extLst>
              <a:ext uri="{FF2B5EF4-FFF2-40B4-BE49-F238E27FC236}">
                <a16:creationId xmlns:a16="http://schemas.microsoft.com/office/drawing/2014/main" id="{6119AD5C-6FF8-851A-3489-3A5EA6B6F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A053F-F3D6-3846-0956-E0A3692731EF}"/>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1230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E3D8-7BA6-023F-DB37-6D14AC4A3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CC08B5-CE42-59A8-E2C0-96FFF2FF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37C39-EBC8-A225-4391-8A4B63891F4F}"/>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5" name="Footer Placeholder 4">
            <a:extLst>
              <a:ext uri="{FF2B5EF4-FFF2-40B4-BE49-F238E27FC236}">
                <a16:creationId xmlns:a16="http://schemas.microsoft.com/office/drawing/2014/main" id="{6969C0FA-7A20-7744-EACA-738CD2DAC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9D69A-4186-9F7B-5847-E82352A7C4EA}"/>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377867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AD16-2F35-62F5-B91F-42B4FAFA43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2F200-5E0D-8D3E-377F-C1B0645A9E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CCE581-8D57-445C-60D2-D8CACDFA2F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92B154-CE94-E4B5-42FD-52FA7E426CA9}"/>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6" name="Footer Placeholder 5">
            <a:extLst>
              <a:ext uri="{FF2B5EF4-FFF2-40B4-BE49-F238E27FC236}">
                <a16:creationId xmlns:a16="http://schemas.microsoft.com/office/drawing/2014/main" id="{725614BE-6ABC-25D9-0103-C51A0173E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48EA5-DBF6-0A94-A492-6444FC1ADC95}"/>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315145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9B39-2C17-FC2E-3731-D50424BED0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76E7DD-27D5-7B61-F13C-588FA82DB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D4636C-C6F8-FCC3-3A1C-7F6C85CC1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DC65BB-DB66-731D-9499-2FFA425B4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5103AC-EC80-9AA6-C068-B47938963F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1FB408-01F0-55B1-E797-67F27139F11B}"/>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8" name="Footer Placeholder 7">
            <a:extLst>
              <a:ext uri="{FF2B5EF4-FFF2-40B4-BE49-F238E27FC236}">
                <a16:creationId xmlns:a16="http://schemas.microsoft.com/office/drawing/2014/main" id="{93577BBD-D844-8D00-7EDA-26A4352C9E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CAFA54-33A1-6B4A-DA9C-03337EF9FCA9}"/>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192209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45E9-5598-238C-7CB8-7BA78719B4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F520A5-CDE6-7408-5347-6152693228C5}"/>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4" name="Footer Placeholder 3">
            <a:extLst>
              <a:ext uri="{FF2B5EF4-FFF2-40B4-BE49-F238E27FC236}">
                <a16:creationId xmlns:a16="http://schemas.microsoft.com/office/drawing/2014/main" id="{242D6EDD-FA34-6C54-2752-591329596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B6779A-7D76-4F8D-3FB7-CC9992070412}"/>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294985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D97D2-5DD7-8770-CF42-7774CB8FEAD0}"/>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3" name="Footer Placeholder 2">
            <a:extLst>
              <a:ext uri="{FF2B5EF4-FFF2-40B4-BE49-F238E27FC236}">
                <a16:creationId xmlns:a16="http://schemas.microsoft.com/office/drawing/2014/main" id="{F0E8DC94-CAD3-4171-AE83-0A42C5E058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0208AA-48B3-D581-64FF-E72A65493D02}"/>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11331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F765-13C2-DB99-2030-2C83D57E0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7DE82-8077-0D09-DCCD-8FF769742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8A2F86-D58E-2D3A-E7AE-308DAA901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1A766-78C4-DC14-613A-4CE369CDCDA3}"/>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6" name="Footer Placeholder 5">
            <a:extLst>
              <a:ext uri="{FF2B5EF4-FFF2-40B4-BE49-F238E27FC236}">
                <a16:creationId xmlns:a16="http://schemas.microsoft.com/office/drawing/2014/main" id="{E9BACDA8-C31C-7BBE-313C-C8FC3339C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657E2-7B12-E7E9-7F64-695CB09D4E8B}"/>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233792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6AEC-A59F-A866-695C-C7BD18CED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CE5CB-E256-25BF-6A36-BD4F22874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441310-5770-8070-0FF4-5F6A4F67C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BE15E-F787-6E6B-54D8-2BAB06FC0CA2}"/>
              </a:ext>
            </a:extLst>
          </p:cNvPr>
          <p:cNvSpPr>
            <a:spLocks noGrp="1"/>
          </p:cNvSpPr>
          <p:nvPr>
            <p:ph type="dt" sz="half" idx="10"/>
          </p:nvPr>
        </p:nvSpPr>
        <p:spPr/>
        <p:txBody>
          <a:bodyPr/>
          <a:lstStyle/>
          <a:p>
            <a:fld id="{373AC45E-9B77-4FA7-AA5E-697817FC8216}" type="datetimeFigureOut">
              <a:rPr lang="en-US" smtClean="0"/>
              <a:t>7/13/2022</a:t>
            </a:fld>
            <a:endParaRPr lang="en-US"/>
          </a:p>
        </p:txBody>
      </p:sp>
      <p:sp>
        <p:nvSpPr>
          <p:cNvPr id="6" name="Footer Placeholder 5">
            <a:extLst>
              <a:ext uri="{FF2B5EF4-FFF2-40B4-BE49-F238E27FC236}">
                <a16:creationId xmlns:a16="http://schemas.microsoft.com/office/drawing/2014/main" id="{917F752A-4E89-1DD6-39EA-7790AF228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39368-C2BC-1D46-F03F-D2F4386B8770}"/>
              </a:ext>
            </a:extLst>
          </p:cNvPr>
          <p:cNvSpPr>
            <a:spLocks noGrp="1"/>
          </p:cNvSpPr>
          <p:nvPr>
            <p:ph type="sldNum" sz="quarter" idx="12"/>
          </p:nvPr>
        </p:nvSpPr>
        <p:spPr/>
        <p:txBody>
          <a:bodyPr/>
          <a:lstStyle/>
          <a:p>
            <a:fld id="{029ABA7F-15E6-4080-9F7C-0CA380FA6593}" type="slidenum">
              <a:rPr lang="en-US" smtClean="0"/>
              <a:t>‹#›</a:t>
            </a:fld>
            <a:endParaRPr lang="en-US"/>
          </a:p>
        </p:txBody>
      </p:sp>
    </p:spTree>
    <p:extLst>
      <p:ext uri="{BB962C8B-B14F-4D97-AF65-F5344CB8AC3E}">
        <p14:creationId xmlns:p14="http://schemas.microsoft.com/office/powerpoint/2010/main" val="270879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1348F-5745-5598-66D8-BD568B632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B5A4E-0C7B-4638-EB52-D8A9ED3B3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5698B-96FD-1DC7-3A22-D95816F87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AC45E-9B77-4FA7-AA5E-697817FC8216}" type="datetimeFigureOut">
              <a:rPr lang="en-US" smtClean="0"/>
              <a:t>7/13/2022</a:t>
            </a:fld>
            <a:endParaRPr lang="en-US"/>
          </a:p>
        </p:txBody>
      </p:sp>
      <p:sp>
        <p:nvSpPr>
          <p:cNvPr id="5" name="Footer Placeholder 4">
            <a:extLst>
              <a:ext uri="{FF2B5EF4-FFF2-40B4-BE49-F238E27FC236}">
                <a16:creationId xmlns:a16="http://schemas.microsoft.com/office/drawing/2014/main" id="{E33799CE-F9F1-A4D5-648B-9DB4571C9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0BF06-92DA-78DC-4F31-89B65FEE0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ABA7F-15E6-4080-9F7C-0CA380FA6593}" type="slidenum">
              <a:rPr lang="en-US" smtClean="0"/>
              <a:t>‹#›</a:t>
            </a:fld>
            <a:endParaRPr lang="en-US"/>
          </a:p>
        </p:txBody>
      </p:sp>
    </p:spTree>
    <p:extLst>
      <p:ext uri="{BB962C8B-B14F-4D97-AF65-F5344CB8AC3E}">
        <p14:creationId xmlns:p14="http://schemas.microsoft.com/office/powerpoint/2010/main" val="354782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D4BE6F-2205-C430-30C6-5571112FFDAD}"/>
              </a:ext>
            </a:extLst>
          </p:cNvPr>
          <p:cNvSpPr>
            <a:spLocks noGrp="1"/>
          </p:cNvSpPr>
          <p:nvPr>
            <p:ph type="subTitle" idx="1"/>
          </p:nvPr>
        </p:nvSpPr>
        <p:spPr>
          <a:xfrm>
            <a:off x="1524000" y="3922549"/>
            <a:ext cx="9144000" cy="1655762"/>
          </a:xfrm>
        </p:spPr>
        <p:txBody>
          <a:bodyPr>
            <a:noAutofit/>
          </a:bodyPr>
          <a:lstStyle/>
          <a:p>
            <a:r>
              <a:rPr lang="en-US" sz="3200" dirty="0">
                <a:latin typeface="Arial" panose="020B0604020202020204" pitchFamily="34" charset="0"/>
                <a:cs typeface="Arial" panose="020B0604020202020204" pitchFamily="34" charset="0"/>
              </a:rPr>
              <a:t>MSSV: 18130004</a:t>
            </a:r>
          </a:p>
          <a:p>
            <a:r>
              <a:rPr lang="en-US" sz="3200" dirty="0">
                <a:latin typeface="Arial" panose="020B0604020202020204" pitchFamily="34" charset="0"/>
                <a:cs typeface="Arial" panose="020B0604020202020204" pitchFamily="34" charset="0"/>
              </a:rPr>
              <a:t>SV: </a:t>
            </a:r>
            <a:r>
              <a:rPr lang="en-US" sz="3200" dirty="0" err="1">
                <a:latin typeface="Arial" panose="020B0604020202020204" pitchFamily="34" charset="0"/>
                <a:cs typeface="Arial" panose="020B0604020202020204" pitchFamily="34" charset="0"/>
              </a:rPr>
              <a:t>Trương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Nguyễn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Thiên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Ân</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GVHD: </a:t>
            </a:r>
            <a:r>
              <a:rPr lang="en-US" sz="3200" dirty="0" err="1">
                <a:latin typeface="Arial" panose="020B0604020202020204" pitchFamily="34" charset="0"/>
                <a:cs typeface="Arial" panose="020B0604020202020204" pitchFamily="34" charset="0"/>
              </a:rPr>
              <a:t>Trần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Thị</a:t>
            </a:r>
            <a:r>
              <a:rPr lang="en-US" sz="3200" dirty="0">
                <a:latin typeface="Arial" panose="020B0604020202020204" pitchFamily="34" charset="0"/>
                <a:cs typeface="Arial" panose="020B0604020202020204" pitchFamily="34" charset="0"/>
              </a:rPr>
              <a:t> Thanh Nga</a:t>
            </a:r>
          </a:p>
        </p:txBody>
      </p:sp>
      <p:sp>
        <p:nvSpPr>
          <p:cNvPr id="4" name="Rectangle 3">
            <a:extLst>
              <a:ext uri="{FF2B5EF4-FFF2-40B4-BE49-F238E27FC236}">
                <a16:creationId xmlns:a16="http://schemas.microsoft.com/office/drawing/2014/main" id="{856EA217-CAAD-64C6-715F-7BFA30545E31}"/>
              </a:ext>
            </a:extLst>
          </p:cNvPr>
          <p:cNvSpPr/>
          <p:nvPr/>
        </p:nvSpPr>
        <p:spPr>
          <a:xfrm>
            <a:off x="1735101" y="1957247"/>
            <a:ext cx="8540304" cy="1107996"/>
          </a:xfrm>
          <a:prstGeom prst="rect">
            <a:avLst/>
          </a:prstGeom>
          <a:noFill/>
        </p:spPr>
        <p:txBody>
          <a:bodyPr wrap="square" lIns="91440" tIns="45720" rIns="91440" bIns="45720">
            <a:spAutoFit/>
          </a:bodyPr>
          <a:lstStyle/>
          <a:p>
            <a:pPr algn="ctr"/>
            <a:r>
              <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KIỂM THỬ PHẦN MỀM</a:t>
            </a:r>
          </a:p>
        </p:txBody>
      </p:sp>
    </p:spTree>
    <p:extLst>
      <p:ext uri="{BB962C8B-B14F-4D97-AF65-F5344CB8AC3E}">
        <p14:creationId xmlns:p14="http://schemas.microsoft.com/office/powerpoint/2010/main" val="154030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D220289-2DB0-1AAE-F5E5-EBFA8E55DBCD}"/>
              </a:ext>
            </a:extLst>
          </p:cNvPr>
          <p:cNvGraphicFramePr>
            <a:graphicFrameLocks noGrp="1"/>
          </p:cNvGraphicFramePr>
          <p:nvPr>
            <p:extLst>
              <p:ext uri="{D42A27DB-BD31-4B8C-83A1-F6EECF244321}">
                <p14:modId xmlns:p14="http://schemas.microsoft.com/office/powerpoint/2010/main" val="4250606030"/>
              </p:ext>
            </p:extLst>
          </p:nvPr>
        </p:nvGraphicFramePr>
        <p:xfrm>
          <a:off x="914400" y="586408"/>
          <a:ext cx="10237306" cy="5655365"/>
        </p:xfrm>
        <a:graphic>
          <a:graphicData uri="http://schemas.openxmlformats.org/drawingml/2006/table">
            <a:tbl>
              <a:tblPr>
                <a:tableStyleId>{5C22544A-7EE6-4342-B048-85BDC9FD1C3A}</a:tableStyleId>
              </a:tblPr>
              <a:tblGrid>
                <a:gridCol w="947817">
                  <a:extLst>
                    <a:ext uri="{9D8B030D-6E8A-4147-A177-3AD203B41FA5}">
                      <a16:colId xmlns:a16="http://schemas.microsoft.com/office/drawing/2014/main" val="1440847375"/>
                    </a:ext>
                  </a:extLst>
                </a:gridCol>
                <a:gridCol w="1971316">
                  <a:extLst>
                    <a:ext uri="{9D8B030D-6E8A-4147-A177-3AD203B41FA5}">
                      <a16:colId xmlns:a16="http://schemas.microsoft.com/office/drawing/2014/main" val="758967224"/>
                    </a:ext>
                  </a:extLst>
                </a:gridCol>
                <a:gridCol w="1444731">
                  <a:extLst>
                    <a:ext uri="{9D8B030D-6E8A-4147-A177-3AD203B41FA5}">
                      <a16:colId xmlns:a16="http://schemas.microsoft.com/office/drawing/2014/main" val="1940577782"/>
                    </a:ext>
                  </a:extLst>
                </a:gridCol>
                <a:gridCol w="1647264">
                  <a:extLst>
                    <a:ext uri="{9D8B030D-6E8A-4147-A177-3AD203B41FA5}">
                      <a16:colId xmlns:a16="http://schemas.microsoft.com/office/drawing/2014/main" val="260607467"/>
                    </a:ext>
                  </a:extLst>
                </a:gridCol>
                <a:gridCol w="1296209">
                  <a:extLst>
                    <a:ext uri="{9D8B030D-6E8A-4147-A177-3AD203B41FA5}">
                      <a16:colId xmlns:a16="http://schemas.microsoft.com/office/drawing/2014/main" val="3628593701"/>
                    </a:ext>
                  </a:extLst>
                </a:gridCol>
                <a:gridCol w="1215195">
                  <a:extLst>
                    <a:ext uri="{9D8B030D-6E8A-4147-A177-3AD203B41FA5}">
                      <a16:colId xmlns:a16="http://schemas.microsoft.com/office/drawing/2014/main" val="3860601740"/>
                    </a:ext>
                  </a:extLst>
                </a:gridCol>
                <a:gridCol w="1714774">
                  <a:extLst>
                    <a:ext uri="{9D8B030D-6E8A-4147-A177-3AD203B41FA5}">
                      <a16:colId xmlns:a16="http://schemas.microsoft.com/office/drawing/2014/main" val="2889137388"/>
                    </a:ext>
                  </a:extLst>
                </a:gridCol>
              </a:tblGrid>
              <a:tr h="837832">
                <a:tc>
                  <a:txBody>
                    <a:bodyPr/>
                    <a:lstStyle/>
                    <a:p>
                      <a:pPr algn="ctr" fontAlgn="ctr"/>
                      <a:r>
                        <a:rPr lang="en-US" sz="1200" u="none" strike="noStrike">
                          <a:effectLst/>
                        </a:rPr>
                        <a:t>#3</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[Create] Not display input messages longer than 64 characters when entering a name for a new lesson.</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[New lesson-6]</a:t>
                      </a:r>
                      <a:endParaRPr lang="en-US" sz="1200" b="0" i="0" u="none" strike="noStrike" dirty="0">
                        <a:solidFill>
                          <a:srgbClr val="000000"/>
                        </a:solidFill>
                        <a:effectLst/>
                        <a:latin typeface="Times New Roman" panose="02020603050405020304" pitchFamily="18" charset="0"/>
                      </a:endParaRPr>
                    </a:p>
                    <a:p>
                      <a:pPr algn="l" fontAlgn="ct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93133380"/>
                  </a:ext>
                </a:extLst>
              </a:tr>
              <a:tr h="2094579">
                <a:tc>
                  <a:txBody>
                    <a:bodyPr/>
                    <a:lstStyle/>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Pre-condition: Successfully logged into the system with a student account.</a:t>
                      </a:r>
                      <a:br>
                        <a:rPr lang="en-US" sz="1200" u="none" strike="noStrike" dirty="0">
                          <a:effectLst/>
                        </a:rPr>
                      </a:br>
                      <a:r>
                        <a:rPr lang="en-US" sz="1200" u="none" strike="noStrike" dirty="0">
                          <a:effectLst/>
                        </a:rPr>
                        <a:t>Steps:</a:t>
                      </a:r>
                      <a:br>
                        <a:rPr lang="en-US" sz="1200" u="none" strike="noStrike" dirty="0">
                          <a:effectLst/>
                        </a:rPr>
                      </a:br>
                      <a:r>
                        <a:rPr lang="en-US" sz="1200" u="none" strike="noStrike" dirty="0">
                          <a:effectLst/>
                        </a:rPr>
                        <a:t>1. Go to the website</a:t>
                      </a:r>
                      <a:br>
                        <a:rPr lang="en-US" sz="1200" u="none" strike="noStrike" dirty="0">
                          <a:effectLst/>
                        </a:rPr>
                      </a:br>
                      <a:r>
                        <a:rPr lang="en-US" sz="1200" u="none" strike="noStrike" dirty="0">
                          <a:effectLst/>
                        </a:rPr>
                        <a:t>2. Go to the [Home Page].</a:t>
                      </a:r>
                      <a:br>
                        <a:rPr lang="en-US" sz="1200" u="none" strike="noStrike" dirty="0">
                          <a:effectLst/>
                        </a:rPr>
                      </a:br>
                      <a:r>
                        <a:rPr lang="en-US" sz="1200" u="none" strike="noStrike" dirty="0">
                          <a:effectLst/>
                        </a:rPr>
                        <a:t>3. Click the [Create] button.</a:t>
                      </a:r>
                      <a:br>
                        <a:rPr lang="en-US" sz="1200" u="none" strike="noStrike" dirty="0">
                          <a:effectLst/>
                        </a:rPr>
                      </a:br>
                      <a:r>
                        <a:rPr lang="en-US" sz="1200" u="none" strike="noStrike" dirty="0">
                          <a:effectLst/>
                        </a:rPr>
                        <a:t>4. Input [Name this lesson] input a multi-character value (&gt;64).</a:t>
                      </a:r>
                      <a:endParaRPr lang="en-US" sz="1200" b="0" i="1"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No message is displayed.</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Display a message that the data is too long on the screen (Below the input card)</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Medium</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Cosmetic</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64112254"/>
                  </a:ext>
                </a:extLst>
              </a:tr>
              <a:tr h="837832">
                <a:tc>
                  <a:txBody>
                    <a:bodyPr/>
                    <a:lstStyle/>
                    <a:p>
                      <a:pPr algn="ctr" fontAlgn="ctr"/>
                      <a:r>
                        <a:rPr lang="en-US" sz="1200" u="none" strike="noStrike">
                          <a:effectLst/>
                        </a:rPr>
                        <a:t>#4</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[Create] Not display the message that the new lesson name already exists in the system.</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[New lesson-3]</a:t>
                      </a:r>
                      <a:endParaRPr lang="en-US" sz="1200" b="0" i="0" u="none" strike="noStrike" dirty="0">
                        <a:solidFill>
                          <a:srgbClr val="000000"/>
                        </a:solidFill>
                        <a:effectLst/>
                        <a:latin typeface="Times New Roman" panose="02020603050405020304" pitchFamily="18" charset="0"/>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243561674"/>
                  </a:ext>
                </a:extLst>
              </a:tr>
              <a:tr h="1885122">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Pre-condition: Successfully logged into the system with a student account.</a:t>
                      </a:r>
                      <a:br>
                        <a:rPr lang="en-US" sz="1200" u="none" strike="noStrike">
                          <a:effectLst/>
                        </a:rPr>
                      </a:br>
                      <a:r>
                        <a:rPr lang="en-US" sz="1200" u="none" strike="noStrike">
                          <a:effectLst/>
                        </a:rPr>
                        <a:t>Steps:</a:t>
                      </a:r>
                      <a:br>
                        <a:rPr lang="en-US" sz="1200" u="none" strike="noStrike">
                          <a:effectLst/>
                        </a:rPr>
                      </a:br>
                      <a:r>
                        <a:rPr lang="en-US" sz="1200" u="none" strike="noStrike">
                          <a:effectLst/>
                        </a:rPr>
                        <a:t>1. Click the [Create] button.</a:t>
                      </a:r>
                      <a:br>
                        <a:rPr lang="en-US" sz="1200" u="none" strike="noStrike">
                          <a:effectLst/>
                        </a:rPr>
                      </a:br>
                      <a:r>
                        <a:rPr lang="en-US" sz="1200" u="none" strike="noStrike">
                          <a:effectLst/>
                        </a:rPr>
                        <a:t>2. Input [Name this lesson] input a pre-existing lesson name.</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1. Display the [Create new lesson] layout.</a:t>
                      </a:r>
                      <a:br>
                        <a:rPr lang="en-US" sz="1200" u="none" strike="noStrike">
                          <a:effectLst/>
                        </a:rPr>
                      </a:br>
                      <a:r>
                        <a:rPr lang="en-US" sz="1200" u="none" strike="noStrike">
                          <a:effectLst/>
                        </a:rPr>
                        <a:t>2. Not display the message "The lesson name already exists in the system, please choose a different name."</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1. Display the [Create new lesson] layout.</a:t>
                      </a:r>
                      <a:br>
                        <a:rPr lang="en-US" sz="1200" u="none" strike="noStrike">
                          <a:effectLst/>
                        </a:rPr>
                      </a:br>
                      <a:r>
                        <a:rPr lang="en-US" sz="1200" u="none" strike="noStrike">
                          <a:effectLst/>
                        </a:rPr>
                        <a:t>2. Display the message "The lesson name already exists in the system, please choose a different name."</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High</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Critical</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52654437"/>
                  </a:ext>
                </a:extLst>
              </a:tr>
            </a:tbl>
          </a:graphicData>
        </a:graphic>
      </p:graphicFrame>
    </p:spTree>
    <p:extLst>
      <p:ext uri="{BB962C8B-B14F-4D97-AF65-F5344CB8AC3E}">
        <p14:creationId xmlns:p14="http://schemas.microsoft.com/office/powerpoint/2010/main" val="214833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30E9D71-06BB-6F9D-631E-076A0485ED5E}"/>
              </a:ext>
            </a:extLst>
          </p:cNvPr>
          <p:cNvGraphicFramePr>
            <a:graphicFrameLocks noGrp="1"/>
          </p:cNvGraphicFramePr>
          <p:nvPr>
            <p:extLst>
              <p:ext uri="{D42A27DB-BD31-4B8C-83A1-F6EECF244321}">
                <p14:modId xmlns:p14="http://schemas.microsoft.com/office/powerpoint/2010/main" val="757025565"/>
              </p:ext>
            </p:extLst>
          </p:nvPr>
        </p:nvGraphicFramePr>
        <p:xfrm>
          <a:off x="964095" y="457200"/>
          <a:ext cx="10475843" cy="5914492"/>
        </p:xfrm>
        <a:graphic>
          <a:graphicData uri="http://schemas.openxmlformats.org/drawingml/2006/table">
            <a:tbl>
              <a:tblPr>
                <a:tableStyleId>{5C22544A-7EE6-4342-B048-85BDC9FD1C3A}</a:tableStyleId>
              </a:tblPr>
              <a:tblGrid>
                <a:gridCol w="954866">
                  <a:extLst>
                    <a:ext uri="{9D8B030D-6E8A-4147-A177-3AD203B41FA5}">
                      <a16:colId xmlns:a16="http://schemas.microsoft.com/office/drawing/2014/main" val="378410066"/>
                    </a:ext>
                  </a:extLst>
                </a:gridCol>
                <a:gridCol w="2020439">
                  <a:extLst>
                    <a:ext uri="{9D8B030D-6E8A-4147-A177-3AD203B41FA5}">
                      <a16:colId xmlns:a16="http://schemas.microsoft.com/office/drawing/2014/main" val="696064872"/>
                    </a:ext>
                  </a:extLst>
                </a:gridCol>
                <a:gridCol w="2892530">
                  <a:extLst>
                    <a:ext uri="{9D8B030D-6E8A-4147-A177-3AD203B41FA5}">
                      <a16:colId xmlns:a16="http://schemas.microsoft.com/office/drawing/2014/main" val="2503415310"/>
                    </a:ext>
                  </a:extLst>
                </a:gridCol>
                <a:gridCol w="1747865">
                  <a:extLst>
                    <a:ext uri="{9D8B030D-6E8A-4147-A177-3AD203B41FA5}">
                      <a16:colId xmlns:a16="http://schemas.microsoft.com/office/drawing/2014/main" val="956693258"/>
                    </a:ext>
                  </a:extLst>
                </a:gridCol>
                <a:gridCol w="669636">
                  <a:extLst>
                    <a:ext uri="{9D8B030D-6E8A-4147-A177-3AD203B41FA5}">
                      <a16:colId xmlns:a16="http://schemas.microsoft.com/office/drawing/2014/main" val="1025274862"/>
                    </a:ext>
                  </a:extLst>
                </a:gridCol>
                <a:gridCol w="817186">
                  <a:extLst>
                    <a:ext uri="{9D8B030D-6E8A-4147-A177-3AD203B41FA5}">
                      <a16:colId xmlns:a16="http://schemas.microsoft.com/office/drawing/2014/main" val="3077651904"/>
                    </a:ext>
                  </a:extLst>
                </a:gridCol>
                <a:gridCol w="1373321">
                  <a:extLst>
                    <a:ext uri="{9D8B030D-6E8A-4147-A177-3AD203B41FA5}">
                      <a16:colId xmlns:a16="http://schemas.microsoft.com/office/drawing/2014/main" val="3722270883"/>
                    </a:ext>
                  </a:extLst>
                </a:gridCol>
              </a:tblGrid>
              <a:tr h="308823">
                <a:tc>
                  <a:txBody>
                    <a:bodyPr/>
                    <a:lstStyle/>
                    <a:p>
                      <a:pPr algn="ctr" fontAlgn="ctr"/>
                      <a:r>
                        <a:rPr lang="en-US" sz="1200" u="none" strike="noStrike">
                          <a:effectLst/>
                        </a:rPr>
                        <a:t>#5</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[Create] Error displaying the asynchronous error message.</a:t>
                      </a:r>
                      <a:endParaRPr lang="en-US" sz="1200" b="1" i="1"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1" i="1"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[New lesson-11]</a:t>
                      </a:r>
                      <a:endParaRPr lang="en-US" sz="1200" b="0" i="0" u="none" strike="noStrike" dirty="0">
                        <a:solidFill>
                          <a:srgbClr val="000000"/>
                        </a:solidFill>
                        <a:effectLst/>
                        <a:latin typeface="Times New Roman" panose="02020603050405020304" pitchFamily="18" charset="0"/>
                      </a:endParaRPr>
                    </a:p>
                    <a:p>
                      <a:pPr algn="l" fontAlgn="ct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057263304"/>
                  </a:ext>
                </a:extLst>
              </a:tr>
              <a:tr h="2124134">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Pre-condition: Successfully logged into the system with a student account.</a:t>
                      </a:r>
                      <a:br>
                        <a:rPr lang="en-US" sz="1200" u="none" strike="noStrike" dirty="0">
                          <a:effectLst/>
                        </a:rPr>
                      </a:br>
                      <a:r>
                        <a:rPr lang="en-US" sz="1200" u="none" strike="noStrike" dirty="0">
                          <a:effectLst/>
                        </a:rPr>
                        <a:t>Steps:</a:t>
                      </a:r>
                      <a:br>
                        <a:rPr lang="en-US" sz="1200" u="none" strike="noStrike" dirty="0">
                          <a:effectLst/>
                        </a:rPr>
                      </a:br>
                      <a:r>
                        <a:rPr lang="en-US" sz="1200" u="none" strike="noStrike" dirty="0">
                          <a:effectLst/>
                        </a:rPr>
                        <a:t>1. Click the [Create] button.</a:t>
                      </a:r>
                      <a:br>
                        <a:rPr lang="en-US" sz="1200" u="none" strike="noStrike" dirty="0">
                          <a:effectLst/>
                        </a:rPr>
                      </a:br>
                      <a:r>
                        <a:rPr lang="en-US" sz="1200" u="none" strike="noStrike" dirty="0">
                          <a:effectLst/>
                        </a:rPr>
                        <a:t>2. Not select any subject and press the [Next] button.</a:t>
                      </a:r>
                      <a:br>
                        <a:rPr lang="en-US" sz="1200" u="none" strike="noStrike" dirty="0">
                          <a:effectLst/>
                        </a:rPr>
                      </a:br>
                      <a:r>
                        <a:rPr lang="en-US" sz="1200" u="none" strike="noStrike" dirty="0">
                          <a:effectLst/>
                        </a:rPr>
                        <a:t>3. Select more than 3 subjects.</a:t>
                      </a:r>
                      <a:endParaRPr lang="en-US" sz="1200" b="0" i="1"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1. Display the [Create new lesson] layout.</a:t>
                      </a:r>
                      <a:br>
                        <a:rPr lang="en-US" sz="1200" u="none" strike="noStrike" dirty="0">
                          <a:effectLst/>
                        </a:rPr>
                      </a:br>
                      <a:r>
                        <a:rPr lang="en-US" sz="1200" u="none" strike="noStrike" dirty="0">
                          <a:effectLst/>
                        </a:rPr>
                        <a:t>2. Display the error message "Please select relevant subjects for better content suggestions" below the same user can hardly see.</a:t>
                      </a:r>
                      <a:br>
                        <a:rPr lang="en-US" sz="1200" u="none" strike="noStrike" dirty="0">
                          <a:effectLst/>
                        </a:rPr>
                      </a:br>
                      <a:r>
                        <a:rPr lang="en-US" sz="1200" u="none" strike="noStrike" dirty="0">
                          <a:effectLst/>
                        </a:rPr>
                        <a:t>3. Display the error message "Maximum 3 subjects" next to Label "Choose relevant subjects".</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1. Display the [Create new lesson] layout.</a:t>
                      </a:r>
                      <a:br>
                        <a:rPr lang="en-US" sz="1200" u="none" strike="noStrike">
                          <a:effectLst/>
                        </a:rPr>
                      </a:br>
                      <a:r>
                        <a:rPr lang="en-US" sz="1200" u="none" strike="noStrike">
                          <a:effectLst/>
                        </a:rPr>
                        <a:t>2. Display the error message "Please select relevant subjects for better content suggestions" next to Label "Choose relevant subjects".</a:t>
                      </a:r>
                      <a:br>
                        <a:rPr lang="en-US" sz="1200" u="none" strike="noStrike">
                          <a:effectLst/>
                        </a:rPr>
                      </a:br>
                      <a:r>
                        <a:rPr lang="en-US" sz="1200" u="none" strike="noStrike">
                          <a:effectLst/>
                        </a:rPr>
                        <a:t>3. Display the error message "Maximum 3 subjects" next to Label "Choose relevant subjects".</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Medium</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Cosmetic</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8609026"/>
                  </a:ext>
                </a:extLst>
              </a:tr>
              <a:tr h="796550">
                <a:tc>
                  <a:txBody>
                    <a:bodyPr/>
                    <a:lstStyle/>
                    <a:p>
                      <a:pPr algn="ctr" fontAlgn="ctr"/>
                      <a:r>
                        <a:rPr lang="en-US" sz="1200" u="none" strike="noStrike" dirty="0">
                          <a:effectLst/>
                        </a:rPr>
                        <a:t>#6</a:t>
                      </a:r>
                      <a:endParaRPr lang="en-US" sz="12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[Create] Error displaying the message "Please select relevant subjects for better content suggestions" is not responsive when clicking the [more] button.</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1" i="1" u="none" strike="noStrike" dirty="0">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[New lesson-7]</a:t>
                      </a:r>
                      <a:endParaRPr lang="en-US" sz="1200" b="0" i="0" u="none" strike="noStrike" dirty="0">
                        <a:solidFill>
                          <a:srgbClr val="000000"/>
                        </a:solidFill>
                        <a:effectLst/>
                        <a:latin typeface="Times New Roman" panose="02020603050405020304" pitchFamily="18" charset="0"/>
                      </a:endParaRPr>
                    </a:p>
                    <a:p>
                      <a:pPr algn="l" fontAlgn="ct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707952236"/>
                  </a:ext>
                </a:extLst>
              </a:tr>
              <a:tr h="2256892">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Pre-condition: Successfully logged into the system with a student account.</a:t>
                      </a:r>
                      <a:br>
                        <a:rPr lang="en-US" sz="1200" u="none" strike="noStrike">
                          <a:effectLst/>
                        </a:rPr>
                      </a:br>
                      <a:r>
                        <a:rPr lang="en-US" sz="1200" u="none" strike="noStrike">
                          <a:effectLst/>
                        </a:rPr>
                        <a:t>Steps:</a:t>
                      </a:r>
                      <a:br>
                        <a:rPr lang="en-US" sz="1200" u="none" strike="noStrike">
                          <a:effectLst/>
                        </a:rPr>
                      </a:br>
                      <a:r>
                        <a:rPr lang="en-US" sz="1200" u="none" strike="noStrike">
                          <a:effectLst/>
                        </a:rPr>
                        <a:t>1. Click the [Create] button.</a:t>
                      </a:r>
                      <a:br>
                        <a:rPr lang="en-US" sz="1200" u="none" strike="noStrike">
                          <a:effectLst/>
                        </a:rPr>
                      </a:br>
                      <a:r>
                        <a:rPr lang="en-US" sz="1200" u="none" strike="noStrike">
                          <a:effectLst/>
                        </a:rPr>
                        <a:t>2. Do not select a subject and click the [Next] button.</a:t>
                      </a:r>
                      <a:br>
                        <a:rPr lang="en-US" sz="1200" u="none" strike="noStrike">
                          <a:effectLst/>
                        </a:rPr>
                      </a:br>
                      <a:r>
                        <a:rPr lang="en-US" sz="1200" u="none" strike="noStrike">
                          <a:effectLst/>
                        </a:rPr>
                        <a:t>3. Click the [more] button</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1. Display the [Create new lesson] layout.</a:t>
                      </a:r>
                      <a:br>
                        <a:rPr lang="en-US" sz="1200" u="none" strike="noStrike" dirty="0">
                          <a:effectLst/>
                        </a:rPr>
                      </a:br>
                      <a:r>
                        <a:rPr lang="en-US" sz="1200" u="none" strike="noStrike" dirty="0">
                          <a:effectLst/>
                        </a:rPr>
                        <a:t>2. Display the message "Please select relevant subjects for better content suggestions".</a:t>
                      </a:r>
                      <a:br>
                        <a:rPr lang="en-US" sz="1200" u="none" strike="noStrike" dirty="0">
                          <a:effectLst/>
                        </a:rPr>
                      </a:br>
                      <a:r>
                        <a:rPr lang="en-US" sz="1200" u="none" strike="noStrike" dirty="0">
                          <a:effectLst/>
                        </a:rPr>
                        <a:t>3. The error message "Please select relevant subjects for better content suggestions" overflows the screen.</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1. Show layout [Create new lesson].</a:t>
                      </a:r>
                      <a:br>
                        <a:rPr lang="en-US" sz="1200" u="none" strike="noStrike" dirty="0">
                          <a:effectLst/>
                        </a:rPr>
                      </a:br>
                      <a:r>
                        <a:rPr lang="en-US" sz="1200" u="none" strike="noStrike" dirty="0">
                          <a:effectLst/>
                        </a:rPr>
                        <a:t>2. Display the message "Please select relevant subjects for better content suggestions".</a:t>
                      </a:r>
                      <a:br>
                        <a:rPr lang="en-US" sz="1200" u="none" strike="noStrike" dirty="0">
                          <a:effectLst/>
                        </a:rPr>
                      </a:br>
                      <a:r>
                        <a:rPr lang="en-US" sz="1200" u="none" strike="noStrike" dirty="0">
                          <a:effectLst/>
                        </a:rPr>
                        <a:t>3. Error message "Please select relevant subjects for better content suggestions" displayed in the right place.</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Low</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Cosmetic</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587492577"/>
                  </a:ext>
                </a:extLst>
              </a:tr>
            </a:tbl>
          </a:graphicData>
        </a:graphic>
      </p:graphicFrame>
    </p:spTree>
    <p:extLst>
      <p:ext uri="{BB962C8B-B14F-4D97-AF65-F5344CB8AC3E}">
        <p14:creationId xmlns:p14="http://schemas.microsoft.com/office/powerpoint/2010/main" val="399768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6765D6-6602-862C-B3D6-14F8A4B5687D}"/>
              </a:ext>
            </a:extLst>
          </p:cNvPr>
          <p:cNvGraphicFramePr>
            <a:graphicFrameLocks noGrp="1"/>
          </p:cNvGraphicFramePr>
          <p:nvPr>
            <p:extLst>
              <p:ext uri="{D42A27DB-BD31-4B8C-83A1-F6EECF244321}">
                <p14:modId xmlns:p14="http://schemas.microsoft.com/office/powerpoint/2010/main" val="2154930458"/>
              </p:ext>
            </p:extLst>
          </p:nvPr>
        </p:nvGraphicFramePr>
        <p:xfrm>
          <a:off x="1403350" y="665922"/>
          <a:ext cx="9708598" cy="5343083"/>
        </p:xfrm>
        <a:graphic>
          <a:graphicData uri="http://schemas.openxmlformats.org/drawingml/2006/table">
            <a:tbl>
              <a:tblPr>
                <a:tableStyleId>{5C22544A-7EE6-4342-B048-85BDC9FD1C3A}</a:tableStyleId>
              </a:tblPr>
              <a:tblGrid>
                <a:gridCol w="884931">
                  <a:extLst>
                    <a:ext uri="{9D8B030D-6E8A-4147-A177-3AD203B41FA5}">
                      <a16:colId xmlns:a16="http://schemas.microsoft.com/office/drawing/2014/main" val="57778240"/>
                    </a:ext>
                  </a:extLst>
                </a:gridCol>
                <a:gridCol w="1872464">
                  <a:extLst>
                    <a:ext uri="{9D8B030D-6E8A-4147-A177-3AD203B41FA5}">
                      <a16:colId xmlns:a16="http://schemas.microsoft.com/office/drawing/2014/main" val="2215174748"/>
                    </a:ext>
                  </a:extLst>
                </a:gridCol>
                <a:gridCol w="1372285">
                  <a:extLst>
                    <a:ext uri="{9D8B030D-6E8A-4147-A177-3AD203B41FA5}">
                      <a16:colId xmlns:a16="http://schemas.microsoft.com/office/drawing/2014/main" val="1391180399"/>
                    </a:ext>
                  </a:extLst>
                </a:gridCol>
                <a:gridCol w="1564662">
                  <a:extLst>
                    <a:ext uri="{9D8B030D-6E8A-4147-A177-3AD203B41FA5}">
                      <a16:colId xmlns:a16="http://schemas.microsoft.com/office/drawing/2014/main" val="1149869983"/>
                    </a:ext>
                  </a:extLst>
                </a:gridCol>
                <a:gridCol w="1231209">
                  <a:extLst>
                    <a:ext uri="{9D8B030D-6E8A-4147-A177-3AD203B41FA5}">
                      <a16:colId xmlns:a16="http://schemas.microsoft.com/office/drawing/2014/main" val="3817431476"/>
                    </a:ext>
                  </a:extLst>
                </a:gridCol>
                <a:gridCol w="1154259">
                  <a:extLst>
                    <a:ext uri="{9D8B030D-6E8A-4147-A177-3AD203B41FA5}">
                      <a16:colId xmlns:a16="http://schemas.microsoft.com/office/drawing/2014/main" val="137040293"/>
                    </a:ext>
                  </a:extLst>
                </a:gridCol>
                <a:gridCol w="1628788">
                  <a:extLst>
                    <a:ext uri="{9D8B030D-6E8A-4147-A177-3AD203B41FA5}">
                      <a16:colId xmlns:a16="http://schemas.microsoft.com/office/drawing/2014/main" val="1318216487"/>
                    </a:ext>
                  </a:extLst>
                </a:gridCol>
              </a:tblGrid>
              <a:tr h="411006">
                <a:tc>
                  <a:txBody>
                    <a:bodyPr/>
                    <a:lstStyle/>
                    <a:p>
                      <a:pPr algn="ctr" fontAlgn="ctr"/>
                      <a:r>
                        <a:rPr lang="en-US" sz="1200" u="none" strike="noStrike">
                          <a:effectLst/>
                        </a:rPr>
                        <a:t>#7</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[Create] Error displaying subject [other].</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[New lesson-11]</a:t>
                      </a:r>
                      <a:endParaRPr lang="en-US" sz="1200" b="0" i="0" u="none" strike="noStrike" dirty="0">
                        <a:solidFill>
                          <a:srgbClr val="000000"/>
                        </a:solidFill>
                        <a:effectLst/>
                        <a:latin typeface="Times New Roman" panose="02020603050405020304" pitchFamily="18" charset="0"/>
                      </a:endParaRPr>
                    </a:p>
                    <a:p>
                      <a:pPr algn="l" fontAlgn="ct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466283627"/>
                  </a:ext>
                </a:extLst>
              </a:tr>
              <a:tr h="2055032">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Pre-condition: Successfully logged into the system with a student account.</a:t>
                      </a:r>
                      <a:br>
                        <a:rPr lang="en-US" sz="1200" u="none" strike="noStrike">
                          <a:effectLst/>
                        </a:rPr>
                      </a:br>
                      <a:r>
                        <a:rPr lang="en-US" sz="1200" u="none" strike="noStrike">
                          <a:effectLst/>
                        </a:rPr>
                        <a:t>Steps:</a:t>
                      </a:r>
                      <a:br>
                        <a:rPr lang="en-US" sz="1200" u="none" strike="noStrike">
                          <a:effectLst/>
                        </a:rPr>
                      </a:br>
                      <a:r>
                        <a:rPr lang="en-US" sz="1200" u="none" strike="noStrike">
                          <a:effectLst/>
                        </a:rPr>
                        <a:t>1. Click the [Create] button.</a:t>
                      </a:r>
                      <a:br>
                        <a:rPr lang="en-US" sz="1200" u="none" strike="noStrike">
                          <a:effectLst/>
                        </a:rPr>
                      </a:br>
                      <a:r>
                        <a:rPr lang="en-US" sz="1200" u="none" strike="noStrike">
                          <a:effectLst/>
                        </a:rPr>
                        <a:t>2. Select any subject.</a:t>
                      </a:r>
                      <a:br>
                        <a:rPr lang="en-US" sz="1200" u="none" strike="noStrike">
                          <a:effectLst/>
                        </a:rPr>
                      </a:br>
                      <a:r>
                        <a:rPr lang="en-US" sz="1200" u="none" strike="noStrike">
                          <a:effectLst/>
                        </a:rPr>
                        <a:t>3. Reselect the selected subject.</a:t>
                      </a:r>
                      <a:br>
                        <a:rPr lang="en-US" sz="1200" u="none" strike="noStrike">
                          <a:effectLst/>
                        </a:rPr>
                      </a:br>
                      <a:r>
                        <a:rPr lang="en-US" sz="1200" u="none" strike="noStrike">
                          <a:effectLst/>
                        </a:rPr>
                        <a:t>4 Select subject [other].</a:t>
                      </a:r>
                      <a:br>
                        <a:rPr lang="en-US" sz="1200" u="none" strike="noStrike">
                          <a:effectLst/>
                        </a:rPr>
                      </a:br>
                      <a:r>
                        <a:rPr lang="en-US" sz="1200" u="none" strike="noStrike">
                          <a:effectLst/>
                        </a:rPr>
                        <a:t>5. Choose any 3 subjects.</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1. Display </a:t>
                      </a:r>
                      <a:r>
                        <a:rPr lang="en-US" sz="1200" u="none" strike="noStrike">
                          <a:effectLst/>
                        </a:rPr>
                        <a:t>the [Create new lesson] </a:t>
                      </a:r>
                      <a:r>
                        <a:rPr lang="en-US" sz="1200" u="none" strike="noStrike" dirty="0">
                          <a:effectLst/>
                        </a:rPr>
                        <a:t>layout.</a:t>
                      </a:r>
                      <a:br>
                        <a:rPr lang="en-US" sz="1200" u="none" strike="noStrike" dirty="0">
                          <a:effectLst/>
                        </a:rPr>
                      </a:br>
                      <a:r>
                        <a:rPr lang="en-US" sz="1200" u="none" strike="noStrike" dirty="0">
                          <a:effectLst/>
                        </a:rPr>
                        <a:t>2. The selected topic is highlighted.</a:t>
                      </a:r>
                      <a:br>
                        <a:rPr lang="en-US" sz="1200" u="none" strike="noStrike" dirty="0">
                          <a:effectLst/>
                        </a:rPr>
                      </a:br>
                      <a:r>
                        <a:rPr lang="en-US" sz="1200" u="none" strike="noStrike" dirty="0">
                          <a:effectLst/>
                        </a:rPr>
                        <a:t>3. Show subject [other]</a:t>
                      </a:r>
                      <a:br>
                        <a:rPr lang="en-US" sz="1200" u="none" strike="noStrike" dirty="0">
                          <a:effectLst/>
                        </a:rPr>
                      </a:br>
                      <a:r>
                        <a:rPr lang="en-US" sz="1200" u="none" strike="noStrike" dirty="0">
                          <a:effectLst/>
                        </a:rPr>
                        <a:t>4. Subject [other] disappears.</a:t>
                      </a:r>
                      <a:br>
                        <a:rPr lang="en-US" sz="1200" u="none" strike="noStrike" dirty="0">
                          <a:effectLst/>
                        </a:rPr>
                      </a:br>
                      <a:r>
                        <a:rPr lang="en-US" sz="1200" u="none" strike="noStrike" dirty="0">
                          <a:effectLst/>
                        </a:rPr>
                        <a:t>5. Only 2 themes can be selected.</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1. Display the [Create new lesson] layout.</a:t>
                      </a:r>
                      <a:br>
                        <a:rPr lang="en-US" sz="1200" u="none" strike="noStrike">
                          <a:effectLst/>
                        </a:rPr>
                      </a:br>
                      <a:r>
                        <a:rPr lang="en-US" sz="1200" u="none" strike="noStrike">
                          <a:effectLst/>
                        </a:rPr>
                        <a:t>2. The selected subject is highlighted.</a:t>
                      </a:r>
                      <a:br>
                        <a:rPr lang="en-US" sz="1200" u="none" strike="noStrike">
                          <a:effectLst/>
                        </a:rPr>
                      </a:br>
                      <a:r>
                        <a:rPr lang="en-US" sz="1200" u="none" strike="noStrike">
                          <a:effectLst/>
                        </a:rPr>
                        <a:t>3. Show subject [other]</a:t>
                      </a:r>
                      <a:br>
                        <a:rPr lang="en-US" sz="1200" u="none" strike="noStrike">
                          <a:effectLst/>
                        </a:rPr>
                      </a:br>
                      <a:r>
                        <a:rPr lang="en-US" sz="1200" u="none" strike="noStrike">
                          <a:effectLst/>
                        </a:rPr>
                        <a:t>4. Subject [other] is still visible.</a:t>
                      </a:r>
                      <a:br>
                        <a:rPr lang="en-US" sz="1200" u="none" strike="noStrike">
                          <a:effectLst/>
                        </a:rPr>
                      </a:br>
                      <a:r>
                        <a:rPr lang="en-US" sz="1200" u="none" strike="noStrike">
                          <a:effectLst/>
                        </a:rPr>
                        <a:t>5. Can edit to select 3 subjects.</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Medium</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Critical</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15487449"/>
                  </a:ext>
                </a:extLst>
              </a:tr>
              <a:tr h="1027516">
                <a:tc>
                  <a:txBody>
                    <a:bodyPr/>
                    <a:lstStyle/>
                    <a:p>
                      <a:pPr algn="ctr" fontAlgn="ctr"/>
                      <a:r>
                        <a:rPr lang="en-US" sz="1200" u="none" strike="noStrike">
                          <a:effectLst/>
                        </a:rPr>
                        <a:t>#8</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[Create] Not display the message that the lesson name cannot exist with special characters "!@#$%^&amp;*(){}".</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[New lesson-5]</a:t>
                      </a:r>
                      <a:endParaRPr lang="en-US" sz="1200" b="0" i="0" u="none" strike="noStrike" dirty="0">
                        <a:solidFill>
                          <a:srgbClr val="000000"/>
                        </a:solidFill>
                        <a:effectLst/>
                        <a:latin typeface="Times New Roman" panose="02020603050405020304" pitchFamily="18" charset="0"/>
                      </a:endParaRPr>
                    </a:p>
                    <a:p>
                      <a:pPr algn="l" fontAlgn="ct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173127027"/>
                  </a:ext>
                </a:extLst>
              </a:tr>
              <a:tr h="1849529">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Pre-condition: Successfully logged into the system with a student account.</a:t>
                      </a:r>
                      <a:br>
                        <a:rPr lang="en-US" sz="1200" u="none" strike="noStrike">
                          <a:effectLst/>
                        </a:rPr>
                      </a:br>
                      <a:r>
                        <a:rPr lang="en-US" sz="1200" u="none" strike="noStrike">
                          <a:effectLst/>
                        </a:rPr>
                        <a:t>Steps:</a:t>
                      </a:r>
                      <a:br>
                        <a:rPr lang="en-US" sz="1200" u="none" strike="noStrike">
                          <a:effectLst/>
                        </a:rPr>
                      </a:br>
                      <a:r>
                        <a:rPr lang="en-US" sz="1200" u="none" strike="noStrike">
                          <a:effectLst/>
                        </a:rPr>
                        <a:t>1. Click the [Create] button.</a:t>
                      </a:r>
                      <a:br>
                        <a:rPr lang="en-US" sz="1200" u="none" strike="noStrike">
                          <a:effectLst/>
                        </a:rPr>
                      </a:br>
                      <a:r>
                        <a:rPr lang="en-US" sz="1200" u="none" strike="noStrike">
                          <a:effectLst/>
                        </a:rPr>
                        <a:t>2. Input [Name this lesson] input a lesson name that contains the special characters "!@#$%^&amp;*(){}".</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1. Show [Create New Lesson] layout.</a:t>
                      </a:r>
                      <a:br>
                        <a:rPr lang="en-US" sz="1200" u="none" strike="noStrike" dirty="0">
                          <a:effectLst/>
                        </a:rPr>
                      </a:br>
                      <a:r>
                        <a:rPr lang="en-US" sz="1200" u="none" strike="noStrike" dirty="0">
                          <a:effectLst/>
                        </a:rPr>
                        <a:t>2. New lesson names are still created with special characters.</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1. Display the [Create new lesson] layout.</a:t>
                      </a:r>
                      <a:br>
                        <a:rPr lang="en-US" sz="1200" u="none" strike="noStrike">
                          <a:effectLst/>
                        </a:rPr>
                      </a:br>
                      <a:r>
                        <a:rPr lang="en-US" sz="1200" u="none" strike="noStrike">
                          <a:effectLst/>
                        </a:rPr>
                        <a:t>2. Display the message "The lesson name cannot contain special characters, please choose another name."</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High</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Critical</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122643939"/>
                  </a:ext>
                </a:extLst>
              </a:tr>
            </a:tbl>
          </a:graphicData>
        </a:graphic>
      </p:graphicFrame>
    </p:spTree>
    <p:extLst>
      <p:ext uri="{BB962C8B-B14F-4D97-AF65-F5344CB8AC3E}">
        <p14:creationId xmlns:p14="http://schemas.microsoft.com/office/powerpoint/2010/main" val="84915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F9E99AA-8ACE-0CA3-3ABE-A3A7A40F31B8}"/>
              </a:ext>
            </a:extLst>
          </p:cNvPr>
          <p:cNvGraphicFramePr>
            <a:graphicFrameLocks noGrp="1"/>
          </p:cNvGraphicFramePr>
          <p:nvPr>
            <p:extLst>
              <p:ext uri="{D42A27DB-BD31-4B8C-83A1-F6EECF244321}">
                <p14:modId xmlns:p14="http://schemas.microsoft.com/office/powerpoint/2010/main" val="1516958185"/>
              </p:ext>
            </p:extLst>
          </p:nvPr>
        </p:nvGraphicFramePr>
        <p:xfrm>
          <a:off x="1252329" y="667910"/>
          <a:ext cx="10118035" cy="5643438"/>
        </p:xfrm>
        <a:graphic>
          <a:graphicData uri="http://schemas.openxmlformats.org/drawingml/2006/table">
            <a:tbl>
              <a:tblPr>
                <a:tableStyleId>{5C22544A-7EE6-4342-B048-85BDC9FD1C3A}</a:tableStyleId>
              </a:tblPr>
              <a:tblGrid>
                <a:gridCol w="922252">
                  <a:extLst>
                    <a:ext uri="{9D8B030D-6E8A-4147-A177-3AD203B41FA5}">
                      <a16:colId xmlns:a16="http://schemas.microsoft.com/office/drawing/2014/main" val="3436436688"/>
                    </a:ext>
                  </a:extLst>
                </a:gridCol>
                <a:gridCol w="1951430">
                  <a:extLst>
                    <a:ext uri="{9D8B030D-6E8A-4147-A177-3AD203B41FA5}">
                      <a16:colId xmlns:a16="http://schemas.microsoft.com/office/drawing/2014/main" val="1533165439"/>
                    </a:ext>
                  </a:extLst>
                </a:gridCol>
                <a:gridCol w="1430159">
                  <a:extLst>
                    <a:ext uri="{9D8B030D-6E8A-4147-A177-3AD203B41FA5}">
                      <a16:colId xmlns:a16="http://schemas.microsoft.com/office/drawing/2014/main" val="813177495"/>
                    </a:ext>
                  </a:extLst>
                </a:gridCol>
                <a:gridCol w="1630647">
                  <a:extLst>
                    <a:ext uri="{9D8B030D-6E8A-4147-A177-3AD203B41FA5}">
                      <a16:colId xmlns:a16="http://schemas.microsoft.com/office/drawing/2014/main" val="779850625"/>
                    </a:ext>
                  </a:extLst>
                </a:gridCol>
                <a:gridCol w="1283133">
                  <a:extLst>
                    <a:ext uri="{9D8B030D-6E8A-4147-A177-3AD203B41FA5}">
                      <a16:colId xmlns:a16="http://schemas.microsoft.com/office/drawing/2014/main" val="1637227395"/>
                    </a:ext>
                  </a:extLst>
                </a:gridCol>
                <a:gridCol w="1202937">
                  <a:extLst>
                    <a:ext uri="{9D8B030D-6E8A-4147-A177-3AD203B41FA5}">
                      <a16:colId xmlns:a16="http://schemas.microsoft.com/office/drawing/2014/main" val="3826125279"/>
                    </a:ext>
                  </a:extLst>
                </a:gridCol>
                <a:gridCol w="1697477">
                  <a:extLst>
                    <a:ext uri="{9D8B030D-6E8A-4147-A177-3AD203B41FA5}">
                      <a16:colId xmlns:a16="http://schemas.microsoft.com/office/drawing/2014/main" val="432980129"/>
                    </a:ext>
                  </a:extLst>
                </a:gridCol>
              </a:tblGrid>
              <a:tr h="1007757">
                <a:tc>
                  <a:txBody>
                    <a:bodyPr/>
                    <a:lstStyle/>
                    <a:p>
                      <a:pPr algn="ctr" fontAlgn="ctr"/>
                      <a:r>
                        <a:rPr lang="en-US" sz="1200" u="none" strike="noStrike">
                          <a:effectLst/>
                        </a:rPr>
                        <a:t>#9</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[Select Theme] Show the [Back] button instead of the [Skip] button. The [Skip] button and the [Next] button have the same effect.</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[New lesson-11]</a:t>
                      </a:r>
                      <a:endParaRPr lang="en-US" sz="1200" b="0" i="0" u="none" strike="noStrike" dirty="0">
                        <a:solidFill>
                          <a:srgbClr val="000000"/>
                        </a:solidFill>
                        <a:effectLst/>
                        <a:latin typeface="Times New Roman" panose="02020603050405020304" pitchFamily="18" charset="0"/>
                      </a:endParaRPr>
                    </a:p>
                    <a:p>
                      <a:pPr algn="l" fontAlgn="ct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9013"/>
                  </a:ext>
                </a:extLst>
              </a:tr>
              <a:tr h="1612411">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Pre-condition: Successfully logged into the system with a student account.</a:t>
                      </a:r>
                      <a:br>
                        <a:rPr lang="en-US" sz="1200" u="none" strike="noStrike">
                          <a:effectLst/>
                        </a:rPr>
                      </a:br>
                      <a:r>
                        <a:rPr lang="en-US" sz="1200" u="none" strike="noStrike">
                          <a:effectLst/>
                        </a:rPr>
                        <a:t>Step:</a:t>
                      </a:r>
                      <a:br>
                        <a:rPr lang="en-US" sz="1200" u="none" strike="noStrike">
                          <a:effectLst/>
                        </a:rPr>
                      </a:br>
                      <a:r>
                        <a:rPr lang="en-US" sz="1200" u="none" strike="noStrike">
                          <a:effectLst/>
                        </a:rPr>
                        <a:t>1. Click the [Create] button.</a:t>
                      </a:r>
                      <a:br>
                        <a:rPr lang="en-US" sz="1200" u="none" strike="noStrike">
                          <a:effectLst/>
                        </a:rPr>
                      </a:br>
                      <a:r>
                        <a:rPr lang="en-US" sz="1200" u="none" strike="noStrike">
                          <a:effectLst/>
                        </a:rPr>
                        <a:t>2. Click the [Next] button.</a:t>
                      </a:r>
                      <a:br>
                        <a:rPr lang="en-US" sz="1200" u="none" strike="noStrike">
                          <a:effectLst/>
                        </a:rPr>
                      </a:br>
                      <a:r>
                        <a:rPr lang="en-US" sz="1200" u="none" strike="noStrike">
                          <a:effectLst/>
                        </a:rPr>
                        <a:t>3. Click the [Next] button.</a:t>
                      </a:r>
                      <a:br>
                        <a:rPr lang="en-US" sz="1200" u="none" strike="noStrike">
                          <a:effectLst/>
                        </a:rPr>
                      </a:br>
                      <a:r>
                        <a:rPr lang="en-US" sz="1200" u="none" strike="noStrike">
                          <a:effectLst/>
                        </a:rPr>
                        <a:t>4. Click the [Skip] button.</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1. Display layout [Create new lesson].</a:t>
                      </a:r>
                      <a:br>
                        <a:rPr lang="en-US" sz="1200" u="none" strike="noStrike">
                          <a:effectLst/>
                        </a:rPr>
                      </a:br>
                      <a:r>
                        <a:rPr lang="en-US" sz="1200" u="none" strike="noStrike">
                          <a:effectLst/>
                        </a:rPr>
                        <a:t>2. Display layout [Select a theme].</a:t>
                      </a:r>
                      <a:br>
                        <a:rPr lang="en-US" sz="1200" u="none" strike="noStrike">
                          <a:effectLst/>
                        </a:rPr>
                      </a:br>
                      <a:r>
                        <a:rPr lang="en-US" sz="1200" u="none" strike="noStrike">
                          <a:effectLst/>
                        </a:rPr>
                        <a:t>3. Go to the [Edit Lesson] page.</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Replace the [Skip] button with the [Back] button to return to the layout [Create new lesson]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Medium</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Critical</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99924634"/>
                  </a:ext>
                </a:extLst>
              </a:tr>
              <a:tr h="806205">
                <a:tc>
                  <a:txBody>
                    <a:bodyPr/>
                    <a:lstStyle/>
                    <a:p>
                      <a:pPr algn="ctr" fontAlgn="ctr"/>
                      <a:r>
                        <a:rPr lang="en-US" sz="1200" u="none" strike="noStrike">
                          <a:effectLst/>
                        </a:rPr>
                        <a:t>#10</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[Create] Error losing layout [Create new lesson] when adjusting to mobile responsive.</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[New lesson-11]</a:t>
                      </a:r>
                      <a:endParaRPr lang="en-US" sz="1200" b="0" i="0" u="none" strike="noStrike" dirty="0">
                        <a:solidFill>
                          <a:srgbClr val="000000"/>
                        </a:solidFill>
                        <a:effectLst/>
                        <a:latin typeface="Times New Roman" panose="02020603050405020304" pitchFamily="18" charset="0"/>
                      </a:endParaRPr>
                    </a:p>
                    <a:p>
                      <a:pPr algn="l" fontAlgn="ct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05988548"/>
                  </a:ext>
                </a:extLst>
              </a:tr>
              <a:tr h="2217065">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Pre-condition: Successfully logged into the system with a student account.</a:t>
                      </a:r>
                      <a:br>
                        <a:rPr lang="en-US" sz="1200" u="none" strike="noStrike">
                          <a:effectLst/>
                        </a:rPr>
                      </a:br>
                      <a:r>
                        <a:rPr lang="en-US" sz="1200" u="none" strike="noStrike">
                          <a:effectLst/>
                        </a:rPr>
                        <a:t>Steps:</a:t>
                      </a:r>
                      <a:br>
                        <a:rPr lang="en-US" sz="1200" u="none" strike="noStrike">
                          <a:effectLst/>
                        </a:rPr>
                      </a:br>
                      <a:r>
                        <a:rPr lang="en-US" sz="1200" u="none" strike="noStrike">
                          <a:effectLst/>
                        </a:rPr>
                        <a:t>1. Click the [Create] button.</a:t>
                      </a:r>
                      <a:br>
                        <a:rPr lang="en-US" sz="1200" u="none" strike="noStrike">
                          <a:effectLst/>
                        </a:rPr>
                      </a:br>
                      <a:r>
                        <a:rPr lang="en-US" sz="1200" u="none" strike="noStrike">
                          <a:effectLst/>
                        </a:rPr>
                        <a:t>2. Right-click, select "inspect" (Ctrl + Shift + I)</a:t>
                      </a:r>
                      <a:br>
                        <a:rPr lang="en-US" sz="1200" u="none" strike="noStrike">
                          <a:effectLst/>
                        </a:rPr>
                      </a:br>
                      <a:r>
                        <a:rPr lang="en-US" sz="1200" u="none" strike="noStrike">
                          <a:effectLst/>
                        </a:rPr>
                        <a:t>3. Click on the mobile icon in the left corner of the code area. Select mobile screen.</a:t>
                      </a:r>
                      <a:br>
                        <a:rPr lang="en-US" sz="1200" u="none" strike="noStrike">
                          <a:effectLst/>
                        </a:rPr>
                      </a:br>
                      <a:r>
                        <a:rPr lang="en-US" sz="1200" u="none" strike="noStrike">
                          <a:effectLst/>
                        </a:rPr>
                        <a:t>4. Observation.</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Layout [Create new lesson] is displayed but when it is adjusted to mobile, it disappears.</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Layout [Create new lesson] is still displayed in response to mobile.</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Medium</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Critical</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4522798"/>
                  </a:ext>
                </a:extLst>
              </a:tr>
            </a:tbl>
          </a:graphicData>
        </a:graphic>
      </p:graphicFrame>
    </p:spTree>
    <p:extLst>
      <p:ext uri="{BB962C8B-B14F-4D97-AF65-F5344CB8AC3E}">
        <p14:creationId xmlns:p14="http://schemas.microsoft.com/office/powerpoint/2010/main" val="48783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18FD1B-533D-704B-DBA7-EAC465242701}"/>
              </a:ext>
            </a:extLst>
          </p:cNvPr>
          <p:cNvSpPr txBox="1"/>
          <p:nvPr/>
        </p:nvSpPr>
        <p:spPr>
          <a:xfrm>
            <a:off x="4820478" y="248478"/>
            <a:ext cx="3269974" cy="369332"/>
          </a:xfrm>
          <a:prstGeom prst="rect">
            <a:avLst/>
          </a:prstGeom>
          <a:noFill/>
        </p:spPr>
        <p:txBody>
          <a:bodyPr wrap="square" rtlCol="0">
            <a:spAutoFit/>
          </a:bodyPr>
          <a:lstStyle/>
          <a:p>
            <a:r>
              <a:rPr lang="en-US" dirty="0"/>
              <a:t>Test Report</a:t>
            </a:r>
          </a:p>
        </p:txBody>
      </p:sp>
      <p:graphicFrame>
        <p:nvGraphicFramePr>
          <p:cNvPr id="6" name="Table 5">
            <a:extLst>
              <a:ext uri="{FF2B5EF4-FFF2-40B4-BE49-F238E27FC236}">
                <a16:creationId xmlns:a16="http://schemas.microsoft.com/office/drawing/2014/main" id="{869A2F7A-0B7D-26F8-3F1A-29DA5CC9E754}"/>
              </a:ext>
            </a:extLst>
          </p:cNvPr>
          <p:cNvGraphicFramePr>
            <a:graphicFrameLocks noGrp="1"/>
          </p:cNvGraphicFramePr>
          <p:nvPr>
            <p:extLst>
              <p:ext uri="{D42A27DB-BD31-4B8C-83A1-F6EECF244321}">
                <p14:modId xmlns:p14="http://schemas.microsoft.com/office/powerpoint/2010/main" val="4155408081"/>
              </p:ext>
            </p:extLst>
          </p:nvPr>
        </p:nvGraphicFramePr>
        <p:xfrm>
          <a:off x="1302470" y="1668545"/>
          <a:ext cx="9587060" cy="3115734"/>
        </p:xfrm>
        <a:graphic>
          <a:graphicData uri="http://schemas.openxmlformats.org/drawingml/2006/table">
            <a:tbl>
              <a:tblPr>
                <a:tableStyleId>{5C22544A-7EE6-4342-B048-85BDC9FD1C3A}</a:tableStyleId>
              </a:tblPr>
              <a:tblGrid>
                <a:gridCol w="836689">
                  <a:extLst>
                    <a:ext uri="{9D8B030D-6E8A-4147-A177-3AD203B41FA5}">
                      <a16:colId xmlns:a16="http://schemas.microsoft.com/office/drawing/2014/main" val="2925531018"/>
                    </a:ext>
                  </a:extLst>
                </a:gridCol>
                <a:gridCol w="2353189">
                  <a:extLst>
                    <a:ext uri="{9D8B030D-6E8A-4147-A177-3AD203B41FA5}">
                      <a16:colId xmlns:a16="http://schemas.microsoft.com/office/drawing/2014/main" val="3191114364"/>
                    </a:ext>
                  </a:extLst>
                </a:gridCol>
                <a:gridCol w="766964">
                  <a:extLst>
                    <a:ext uri="{9D8B030D-6E8A-4147-A177-3AD203B41FA5}">
                      <a16:colId xmlns:a16="http://schemas.microsoft.com/office/drawing/2014/main" val="3583884994"/>
                    </a:ext>
                  </a:extLst>
                </a:gridCol>
                <a:gridCol w="714671">
                  <a:extLst>
                    <a:ext uri="{9D8B030D-6E8A-4147-A177-3AD203B41FA5}">
                      <a16:colId xmlns:a16="http://schemas.microsoft.com/office/drawing/2014/main" val="4065555376"/>
                    </a:ext>
                  </a:extLst>
                </a:gridCol>
                <a:gridCol w="836689">
                  <a:extLst>
                    <a:ext uri="{9D8B030D-6E8A-4147-A177-3AD203B41FA5}">
                      <a16:colId xmlns:a16="http://schemas.microsoft.com/office/drawing/2014/main" val="1402524517"/>
                    </a:ext>
                  </a:extLst>
                </a:gridCol>
                <a:gridCol w="836689">
                  <a:extLst>
                    <a:ext uri="{9D8B030D-6E8A-4147-A177-3AD203B41FA5}">
                      <a16:colId xmlns:a16="http://schemas.microsoft.com/office/drawing/2014/main" val="1526990705"/>
                    </a:ext>
                  </a:extLst>
                </a:gridCol>
                <a:gridCol w="2405480">
                  <a:extLst>
                    <a:ext uri="{9D8B030D-6E8A-4147-A177-3AD203B41FA5}">
                      <a16:colId xmlns:a16="http://schemas.microsoft.com/office/drawing/2014/main" val="1766626971"/>
                    </a:ext>
                  </a:extLst>
                </a:gridCol>
                <a:gridCol w="836689">
                  <a:extLst>
                    <a:ext uri="{9D8B030D-6E8A-4147-A177-3AD203B41FA5}">
                      <a16:colId xmlns:a16="http://schemas.microsoft.com/office/drawing/2014/main" val="4253060975"/>
                    </a:ext>
                  </a:extLst>
                </a:gridCol>
              </a:tblGrid>
              <a:tr h="575034">
                <a:tc>
                  <a:txBody>
                    <a:bodyPr/>
                    <a:lstStyle/>
                    <a:p>
                      <a:pPr algn="ctr" fontAlgn="b"/>
                      <a:r>
                        <a:rPr lang="en-US" sz="1400" u="none" strike="noStrike" dirty="0">
                          <a:effectLst/>
                        </a:rPr>
                        <a:t>No</a:t>
                      </a:r>
                      <a:endParaRPr lang="en-US" sz="1400" b="1" i="0" u="none" strike="noStrike" dirty="0">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dirty="0">
                          <a:effectLst/>
                        </a:rPr>
                        <a:t>Module code</a:t>
                      </a:r>
                      <a:endParaRPr lang="en-US" sz="1400" b="1" i="0" u="none" strike="noStrike" dirty="0">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Pass</a:t>
                      </a:r>
                      <a:endParaRPr lang="en-US" sz="1400" b="1"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Fail</a:t>
                      </a:r>
                      <a:endParaRPr lang="en-US" sz="1400" b="1"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Untested</a:t>
                      </a:r>
                      <a:endParaRPr lang="en-US" sz="1400" b="1"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Blocked</a:t>
                      </a:r>
                      <a:endParaRPr lang="en-US" sz="1400" b="1"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Skipped</a:t>
                      </a:r>
                      <a:endParaRPr lang="en-US" sz="1400" b="1"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Number of test cases</a:t>
                      </a:r>
                      <a:endParaRPr lang="en-US" sz="1400" b="1" i="0" u="none" strike="noStrike">
                        <a:solidFill>
                          <a:srgbClr val="FFFFFF"/>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1600212671"/>
                  </a:ext>
                </a:extLst>
              </a:tr>
              <a:tr h="508140">
                <a:tc>
                  <a:txBody>
                    <a:bodyPr/>
                    <a:lstStyle/>
                    <a:p>
                      <a:pPr algn="ctr" fontAlgn="b"/>
                      <a:r>
                        <a:rPr lang="en-US" sz="1400" u="none" strike="noStrike">
                          <a:effectLst/>
                        </a:rPr>
                        <a:t>1</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New lesson</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7</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4</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0</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0</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0</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11</a:t>
                      </a:r>
                      <a:endParaRPr lang="en-US" sz="14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248539615"/>
                  </a:ext>
                </a:extLst>
              </a:tr>
              <a:tr h="508140">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Sub total</a:t>
                      </a:r>
                      <a:endParaRPr lang="en-US" sz="1400" b="1"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7</a:t>
                      </a:r>
                      <a:endParaRPr lang="en-US" sz="1400" b="0"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4</a:t>
                      </a:r>
                      <a:endParaRPr lang="en-US" sz="1400" b="0"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0</a:t>
                      </a:r>
                      <a:endParaRPr lang="en-US" sz="1400" b="0"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0</a:t>
                      </a:r>
                      <a:endParaRPr lang="en-US" sz="1400" b="0"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0</a:t>
                      </a:r>
                      <a:endParaRPr lang="en-US" sz="1400" b="0" i="0" u="none" strike="noStrike">
                        <a:solidFill>
                          <a:srgbClr val="FFFFFF"/>
                        </a:solidFill>
                        <a:effectLst/>
                        <a:latin typeface="Times New Roman" panose="02020603050405020304" pitchFamily="18" charset="0"/>
                      </a:endParaRPr>
                    </a:p>
                  </a:txBody>
                  <a:tcPr marL="0" marR="0" marT="0" marB="0" anchor="b"/>
                </a:tc>
                <a:tc>
                  <a:txBody>
                    <a:bodyPr/>
                    <a:lstStyle/>
                    <a:p>
                      <a:pPr algn="ctr" fontAlgn="b"/>
                      <a:r>
                        <a:rPr lang="en-US" sz="1400" u="none" strike="noStrike">
                          <a:effectLst/>
                        </a:rPr>
                        <a:t>11</a:t>
                      </a:r>
                      <a:endParaRPr lang="en-US" sz="1400" b="0" i="0" u="none" strike="noStrike">
                        <a:solidFill>
                          <a:srgbClr val="FFFFFF"/>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4197685438"/>
                  </a:ext>
                </a:extLst>
              </a:tr>
              <a:tr h="508140">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4107590970"/>
                  </a:ext>
                </a:extLst>
              </a:tr>
              <a:tr h="508140">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Test coverage</a:t>
                      </a:r>
                      <a:endParaRPr lang="en-US" sz="1400" b="1" i="0" u="none" strike="noStrike">
                        <a:solidFill>
                          <a:srgbClr val="9933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r" fontAlgn="b"/>
                      <a:r>
                        <a:rPr lang="en-US" sz="1400" u="none" strike="noStrike">
                          <a:effectLst/>
                        </a:rPr>
                        <a:t>100</a:t>
                      </a:r>
                      <a:endParaRPr lang="en-US" sz="1400" b="1" i="0" u="none" strike="noStrike">
                        <a:solidFill>
                          <a:srgbClr val="0000FF"/>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1005876555"/>
                  </a:ext>
                </a:extLst>
              </a:tr>
              <a:tr h="508140">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ctr"/>
                      <a:r>
                        <a:rPr lang="en-US" sz="1400" u="none" strike="noStrike">
                          <a:effectLst/>
                        </a:rPr>
                        <a:t>Test successful coverage</a:t>
                      </a:r>
                      <a:endParaRPr lang="en-US" sz="1400" b="1" i="0" u="none" strike="noStrike">
                        <a:solidFill>
                          <a:srgbClr val="993300"/>
                        </a:solidFill>
                        <a:effectLst/>
                        <a:latin typeface="Times New Roman" panose="02020603050405020304" pitchFamily="18" charset="0"/>
                      </a:endParaRPr>
                    </a:p>
                  </a:txBody>
                  <a:tcPr marL="0" marR="0" marT="0" marB="0" anchor="ctr"/>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r" fontAlgn="b"/>
                      <a:r>
                        <a:rPr lang="en-US" sz="1400" u="none" strike="noStrike">
                          <a:effectLst/>
                        </a:rPr>
                        <a:t>63.636</a:t>
                      </a:r>
                      <a:endParaRPr lang="en-US" sz="1400" b="1" i="0" u="none" strike="noStrike">
                        <a:solidFill>
                          <a:srgbClr val="0000FF"/>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400" u="none" strike="noStrike" dirty="0">
                          <a:effectLst/>
                        </a:rPr>
                        <a:t> </a:t>
                      </a:r>
                      <a:endParaRPr lang="en-US" sz="1400" b="0" i="0" u="none" strike="noStrike" dirty="0">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1927259469"/>
                  </a:ext>
                </a:extLst>
              </a:tr>
            </a:tbl>
          </a:graphicData>
        </a:graphic>
      </p:graphicFrame>
    </p:spTree>
    <p:extLst>
      <p:ext uri="{BB962C8B-B14F-4D97-AF65-F5344CB8AC3E}">
        <p14:creationId xmlns:p14="http://schemas.microsoft.com/office/powerpoint/2010/main" val="378488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A582D5-1652-669D-5F75-57D370EDA7F2}"/>
              </a:ext>
            </a:extLst>
          </p:cNvPr>
          <p:cNvSpPr txBox="1"/>
          <p:nvPr/>
        </p:nvSpPr>
        <p:spPr>
          <a:xfrm>
            <a:off x="5221357" y="323229"/>
            <a:ext cx="874643" cy="369332"/>
          </a:xfrm>
          <a:prstGeom prst="rect">
            <a:avLst/>
          </a:prstGeom>
          <a:noFill/>
        </p:spPr>
        <p:txBody>
          <a:bodyPr wrap="square" rtlCol="0">
            <a:spAutoFit/>
          </a:bodyPr>
          <a:lstStyle/>
          <a:p>
            <a:r>
              <a:rPr lang="en-US" dirty="0"/>
              <a:t>Q&amp;A</a:t>
            </a:r>
          </a:p>
        </p:txBody>
      </p:sp>
      <p:graphicFrame>
        <p:nvGraphicFramePr>
          <p:cNvPr id="6" name="Table 5">
            <a:extLst>
              <a:ext uri="{FF2B5EF4-FFF2-40B4-BE49-F238E27FC236}">
                <a16:creationId xmlns:a16="http://schemas.microsoft.com/office/drawing/2014/main" id="{0AB9354F-8F68-CFF3-8B79-CFA45D41E5A6}"/>
              </a:ext>
            </a:extLst>
          </p:cNvPr>
          <p:cNvGraphicFramePr>
            <a:graphicFrameLocks noGrp="1"/>
          </p:cNvGraphicFramePr>
          <p:nvPr>
            <p:extLst>
              <p:ext uri="{D42A27DB-BD31-4B8C-83A1-F6EECF244321}">
                <p14:modId xmlns:p14="http://schemas.microsoft.com/office/powerpoint/2010/main" val="2867208875"/>
              </p:ext>
            </p:extLst>
          </p:nvPr>
        </p:nvGraphicFramePr>
        <p:xfrm>
          <a:off x="1093509" y="1746771"/>
          <a:ext cx="9461848" cy="4907280"/>
        </p:xfrm>
        <a:graphic>
          <a:graphicData uri="http://schemas.openxmlformats.org/drawingml/2006/table">
            <a:tbl>
              <a:tblPr/>
              <a:tblGrid>
                <a:gridCol w="944123">
                  <a:extLst>
                    <a:ext uri="{9D8B030D-6E8A-4147-A177-3AD203B41FA5}">
                      <a16:colId xmlns:a16="http://schemas.microsoft.com/office/drawing/2014/main" val="1781109803"/>
                    </a:ext>
                  </a:extLst>
                </a:gridCol>
                <a:gridCol w="1439731">
                  <a:extLst>
                    <a:ext uri="{9D8B030D-6E8A-4147-A177-3AD203B41FA5}">
                      <a16:colId xmlns:a16="http://schemas.microsoft.com/office/drawing/2014/main" val="1396897890"/>
                    </a:ext>
                  </a:extLst>
                </a:gridCol>
                <a:gridCol w="852574">
                  <a:extLst>
                    <a:ext uri="{9D8B030D-6E8A-4147-A177-3AD203B41FA5}">
                      <a16:colId xmlns:a16="http://schemas.microsoft.com/office/drawing/2014/main" val="383949356"/>
                    </a:ext>
                  </a:extLst>
                </a:gridCol>
                <a:gridCol w="1463859">
                  <a:extLst>
                    <a:ext uri="{9D8B030D-6E8A-4147-A177-3AD203B41FA5}">
                      <a16:colId xmlns:a16="http://schemas.microsoft.com/office/drawing/2014/main" val="2461037067"/>
                    </a:ext>
                  </a:extLst>
                </a:gridCol>
                <a:gridCol w="4761561">
                  <a:extLst>
                    <a:ext uri="{9D8B030D-6E8A-4147-A177-3AD203B41FA5}">
                      <a16:colId xmlns:a16="http://schemas.microsoft.com/office/drawing/2014/main" val="4043329865"/>
                    </a:ext>
                  </a:extLst>
                </a:gridCol>
              </a:tblGrid>
              <a:tr h="1491300">
                <a:tc>
                  <a:txBody>
                    <a:bodyPr/>
                    <a:lstStyle/>
                    <a:p>
                      <a:pPr rtl="0" fontAlgn="t"/>
                      <a:r>
                        <a:rPr lang="en-US" sz="1400" b="0" dirty="0">
                          <a:effectLst/>
                          <a:latin typeface="Times New Roman" panose="02020603050405020304" pitchFamily="18" charset="0"/>
                        </a:rPr>
                        <a:t>Forgot password</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dirty="0">
                          <a:effectLst/>
                          <a:latin typeface="Times New Roman" panose="02020603050405020304" pitchFamily="18" charset="0"/>
                        </a:rPr>
                        <a:t>Group22_SRS</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dirty="0">
                          <a:effectLst/>
                          <a:latin typeface="Times New Roman" panose="02020603050405020304" pitchFamily="18" charset="0"/>
                        </a:rPr>
                        <a:t>3.0</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dirty="0" err="1">
                          <a:effectLst/>
                          <a:latin typeface="Times New Roman" panose="02020603050405020304" pitchFamily="18" charset="0"/>
                        </a:rPr>
                        <a:t>Nút</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gửi</a:t>
                      </a:r>
                      <a:r>
                        <a:rPr lang="en-US" sz="1400" b="0" dirty="0">
                          <a:effectLst/>
                          <a:latin typeface="Times New Roman" panose="02020603050405020304" pitchFamily="18" charset="0"/>
                        </a:rPr>
                        <a:t> mail</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vi-VN" sz="1400" b="0" dirty="0">
                          <a:effectLst/>
                          <a:latin typeface="Times New Roman" panose="02020603050405020304" pitchFamily="18" charset="0"/>
                        </a:rPr>
                        <a:t>Về chức năng Quên mật khẩu, khi người dùng nhấp vào nút gửi mail trong màn hình “</a:t>
                      </a:r>
                      <a:r>
                        <a:rPr lang="en-US" sz="1400" b="0" dirty="0">
                          <a:effectLst/>
                          <a:latin typeface="Times New Roman" panose="02020603050405020304" pitchFamily="18" charset="0"/>
                        </a:rPr>
                        <a:t>Forgot password</a:t>
                      </a:r>
                      <a:r>
                        <a:rPr lang="vi-VN" sz="1400" b="0" dirty="0">
                          <a:effectLst/>
                          <a:latin typeface="Times New Roman" panose="02020603050405020304" pitchFamily="18" charset="0"/>
                        </a:rPr>
                        <a:t>". Các trường duy nhất trong màn hình này là hộp văn bản Nhập Email, điều gì sẽ xảy ra khi tôi nhập Email không tồn tại trong cơ sở dữ liệu. Màn hình sẽ hiển thị một thông báo cho việc tài khoản không tồn tại. Tôi nghĩ có đúng không? Vui lòng xác nhận cho tôi</a:t>
                      </a:r>
                      <a:br>
                        <a:rPr lang="vi-VN" sz="1400" b="0" dirty="0">
                          <a:effectLst/>
                          <a:latin typeface="Times New Roman" panose="02020603050405020304" pitchFamily="18" charset="0"/>
                        </a:rPr>
                      </a:br>
                      <a:endParaRPr lang="vi-VN" sz="1400" b="0" dirty="0">
                        <a:effectLst/>
                        <a:latin typeface="Times New Roman" panose="02020603050405020304" pitchFamily="18" charset="0"/>
                      </a:endParaRPr>
                    </a:p>
                  </a:txBody>
                  <a:tcPr marL="21829" marR="21829"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60274630"/>
                  </a:ext>
                </a:extLst>
              </a:tr>
              <a:tr h="1065216">
                <a:tc>
                  <a:txBody>
                    <a:bodyPr/>
                    <a:lstStyle/>
                    <a:p>
                      <a:pPr rtl="0" fontAlgn="t"/>
                      <a:r>
                        <a:rPr lang="en-US" sz="1400" b="0" dirty="0">
                          <a:effectLst/>
                          <a:latin typeface="Times New Roman" panose="02020603050405020304" pitchFamily="18" charset="0"/>
                        </a:rPr>
                        <a:t>Forgot password</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Group22_SRS</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3.0</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dirty="0" err="1">
                          <a:effectLst/>
                          <a:latin typeface="Times New Roman" panose="02020603050405020304" pitchFamily="18" charset="0"/>
                        </a:rPr>
                        <a:t>nút</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gửi</a:t>
                      </a:r>
                      <a:r>
                        <a:rPr lang="en-US" sz="1400" b="0" dirty="0">
                          <a:effectLst/>
                          <a:latin typeface="Times New Roman" panose="02020603050405020304" pitchFamily="18" charset="0"/>
                        </a:rPr>
                        <a:t> mail</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vi-VN" sz="1400" b="0" dirty="0">
                          <a:effectLst/>
                          <a:latin typeface="Times New Roman" panose="02020603050405020304" pitchFamily="18" charset="0"/>
                        </a:rPr>
                        <a:t>Về chức năng Quên mật khẩu, khi người dùng nhấp vào nút gửi mail thì sẽ gửi liên kết tới Email, điều gì sẽ xảy ra nếu người dùng không nhận được liên kết đó.Màn hình sẽ thiển thị thời gian hết hạn của liên kết. Tôi nghĩ có đúng không? Vui lòng xác nhận cho tôi</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68772787"/>
                  </a:ext>
                </a:extLst>
              </a:tr>
              <a:tr h="1278258">
                <a:tc>
                  <a:txBody>
                    <a:bodyPr/>
                    <a:lstStyle/>
                    <a:p>
                      <a:pPr rtl="0" fontAlgn="t"/>
                      <a:r>
                        <a:rPr lang="en-US" sz="1400" b="0">
                          <a:effectLst/>
                          <a:latin typeface="Times New Roman" panose="02020603050405020304" pitchFamily="18" charset="0"/>
                        </a:rPr>
                        <a:t>Forgot password</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Group22_SRS</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3.0</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dirty="0" err="1">
                          <a:effectLst/>
                          <a:latin typeface="Times New Roman" panose="02020603050405020304" pitchFamily="18" charset="0"/>
                        </a:rPr>
                        <a:t>nút</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tiếp</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tục</a:t>
                      </a:r>
                      <a:endParaRPr lang="en-US" sz="1400" b="0" dirty="0">
                        <a:effectLst/>
                        <a:latin typeface="Times New Roman" panose="02020603050405020304" pitchFamily="18" charset="0"/>
                      </a:endParaRP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vi-VN" sz="1400" b="0" dirty="0">
                          <a:effectLst/>
                          <a:latin typeface="Times New Roman" panose="02020603050405020304" pitchFamily="18" charset="0"/>
                        </a:rPr>
                        <a:t>Về chức năng Quên mật khẩu, khi người dùng nhấp vào nút Tiếp tục trong màng hình "New password" , điều gì sảy ra khi người dùng nhập mật khẩu mới trùng với mật khẩu cũ.</a:t>
                      </a:r>
                      <a:r>
                        <a:rPr lang="en-US" sz="1400" b="0" dirty="0">
                          <a:effectLst/>
                          <a:latin typeface="Times New Roman" panose="02020603050405020304" pitchFamily="18" charset="0"/>
                        </a:rPr>
                        <a:t> </a:t>
                      </a:r>
                      <a:r>
                        <a:rPr lang="vi-VN" sz="1400" b="0" dirty="0">
                          <a:effectLst/>
                          <a:latin typeface="Times New Roman" panose="02020603050405020304" pitchFamily="18" charset="0"/>
                        </a:rPr>
                        <a:t>Màn hình sẽ hiển thị thông báo cho việc mật khẩu trùng lặp.Tôi nghĩ có đúng không? Vui lòng xác nhận cho tôi</a:t>
                      </a:r>
                      <a:br>
                        <a:rPr lang="vi-VN" sz="1400" b="0" dirty="0">
                          <a:effectLst/>
                          <a:latin typeface="Times New Roman" panose="02020603050405020304" pitchFamily="18" charset="0"/>
                        </a:rPr>
                      </a:br>
                      <a:endParaRPr lang="vi-VN" sz="1400" b="0" dirty="0">
                        <a:effectLst/>
                        <a:latin typeface="Times New Roman" panose="02020603050405020304" pitchFamily="18" charset="0"/>
                      </a:endParaRPr>
                    </a:p>
                  </a:txBody>
                  <a:tcPr marL="21829" marR="21829"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44336849"/>
                  </a:ext>
                </a:extLst>
              </a:tr>
              <a:tr h="1065216">
                <a:tc>
                  <a:txBody>
                    <a:bodyPr/>
                    <a:lstStyle/>
                    <a:p>
                      <a:pPr rtl="0" fontAlgn="t"/>
                      <a:r>
                        <a:rPr lang="en-US" sz="1400" b="0">
                          <a:effectLst/>
                          <a:latin typeface="Times New Roman" panose="02020603050405020304" pitchFamily="18" charset="0"/>
                        </a:rPr>
                        <a:t>Forgot password</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Group22_SRS</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3.0</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en-US" sz="1400" b="0" dirty="0" err="1">
                          <a:effectLst/>
                          <a:latin typeface="Times New Roman" panose="02020603050405020304" pitchFamily="18" charset="0"/>
                        </a:rPr>
                        <a:t>nút</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gửi</a:t>
                      </a:r>
                      <a:r>
                        <a:rPr lang="en-US" sz="1400" b="0" dirty="0">
                          <a:effectLst/>
                          <a:latin typeface="Times New Roman" panose="02020603050405020304" pitchFamily="18" charset="0"/>
                        </a:rPr>
                        <a:t> mail</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vi-VN" sz="1400" b="0" dirty="0">
                          <a:effectLst/>
                          <a:latin typeface="Times New Roman" panose="02020603050405020304" pitchFamily="18" charset="0"/>
                        </a:rPr>
                        <a:t>Về chức năng Quên mật khẩu, khi người dùng nhấp vào nút next thì sẽ gửi liên kết tới Email, người dùng nhận được liên kết đó nhưng người dùng sử dụng liên kết đó nữa.</a:t>
                      </a:r>
                      <a:r>
                        <a:rPr lang="en-US" sz="1400" b="0" dirty="0">
                          <a:effectLst/>
                          <a:latin typeface="Times New Roman" panose="02020603050405020304" pitchFamily="18" charset="0"/>
                        </a:rPr>
                        <a:t> </a:t>
                      </a:r>
                      <a:r>
                        <a:rPr lang="vi-VN" sz="1400" b="0" dirty="0">
                          <a:effectLst/>
                          <a:latin typeface="Times New Roman" panose="02020603050405020304" pitchFamily="18" charset="0"/>
                        </a:rPr>
                        <a:t>Nên giới hạn thời gian sử dụng liên kết.Tôi nghĩ có đúng không? Vui lòng xác nhận cho tôi</a:t>
                      </a:r>
                    </a:p>
                  </a:txBody>
                  <a:tcPr marL="21829" marR="21829"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366388"/>
                  </a:ext>
                </a:extLst>
              </a:tr>
            </a:tbl>
          </a:graphicData>
        </a:graphic>
      </p:graphicFrame>
      <p:graphicFrame>
        <p:nvGraphicFramePr>
          <p:cNvPr id="7" name="Table 6">
            <a:extLst>
              <a:ext uri="{FF2B5EF4-FFF2-40B4-BE49-F238E27FC236}">
                <a16:creationId xmlns:a16="http://schemas.microsoft.com/office/drawing/2014/main" id="{6C2D9FB0-EB18-69A1-3D94-6CC8FED48138}"/>
              </a:ext>
            </a:extLst>
          </p:cNvPr>
          <p:cNvGraphicFramePr>
            <a:graphicFrameLocks noGrp="1"/>
          </p:cNvGraphicFramePr>
          <p:nvPr>
            <p:extLst>
              <p:ext uri="{D42A27DB-BD31-4B8C-83A1-F6EECF244321}">
                <p14:modId xmlns:p14="http://schemas.microsoft.com/office/powerpoint/2010/main" val="150289551"/>
              </p:ext>
            </p:extLst>
          </p:nvPr>
        </p:nvGraphicFramePr>
        <p:xfrm>
          <a:off x="894522" y="760944"/>
          <a:ext cx="9660835" cy="985827"/>
        </p:xfrm>
        <a:graphic>
          <a:graphicData uri="http://schemas.openxmlformats.org/drawingml/2006/table">
            <a:tbl>
              <a:tblPr/>
              <a:tblGrid>
                <a:gridCol w="174799">
                  <a:extLst>
                    <a:ext uri="{9D8B030D-6E8A-4147-A177-3AD203B41FA5}">
                      <a16:colId xmlns:a16="http://schemas.microsoft.com/office/drawing/2014/main" val="3067274220"/>
                    </a:ext>
                  </a:extLst>
                </a:gridCol>
                <a:gridCol w="930616">
                  <a:extLst>
                    <a:ext uri="{9D8B030D-6E8A-4147-A177-3AD203B41FA5}">
                      <a16:colId xmlns:a16="http://schemas.microsoft.com/office/drawing/2014/main" val="141336326"/>
                    </a:ext>
                  </a:extLst>
                </a:gridCol>
                <a:gridCol w="1474746">
                  <a:extLst>
                    <a:ext uri="{9D8B030D-6E8A-4147-A177-3AD203B41FA5}">
                      <a16:colId xmlns:a16="http://schemas.microsoft.com/office/drawing/2014/main" val="1120459070"/>
                    </a:ext>
                  </a:extLst>
                </a:gridCol>
                <a:gridCol w="797683">
                  <a:extLst>
                    <a:ext uri="{9D8B030D-6E8A-4147-A177-3AD203B41FA5}">
                      <a16:colId xmlns:a16="http://schemas.microsoft.com/office/drawing/2014/main" val="3582606388"/>
                    </a:ext>
                  </a:extLst>
                </a:gridCol>
                <a:gridCol w="1447649">
                  <a:extLst>
                    <a:ext uri="{9D8B030D-6E8A-4147-A177-3AD203B41FA5}">
                      <a16:colId xmlns:a16="http://schemas.microsoft.com/office/drawing/2014/main" val="2938201362"/>
                    </a:ext>
                  </a:extLst>
                </a:gridCol>
                <a:gridCol w="4835342">
                  <a:extLst>
                    <a:ext uri="{9D8B030D-6E8A-4147-A177-3AD203B41FA5}">
                      <a16:colId xmlns:a16="http://schemas.microsoft.com/office/drawing/2014/main" val="259239915"/>
                    </a:ext>
                  </a:extLst>
                </a:gridCol>
              </a:tblGrid>
              <a:tr h="985827">
                <a:tc>
                  <a:txBody>
                    <a:bodyPr/>
                    <a:lstStyle/>
                    <a:p>
                      <a:pPr algn="ctr" rtl="0" fontAlgn="ctr"/>
                      <a:r>
                        <a:rPr lang="en-US" sz="1200" b="1" dirty="0">
                          <a:solidFill>
                            <a:srgbClr val="FFFFFF"/>
                          </a:solidFill>
                          <a:effectLst/>
                          <a:latin typeface="Times New Roman" panose="02020603050405020304" pitchFamily="18" charset="0"/>
                        </a:rPr>
                        <a:t>#</a:t>
                      </a:r>
                    </a:p>
                  </a:txBody>
                  <a:tcPr marL="11323" marR="11323" marT="0" marB="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2E75B5"/>
                    </a:solidFill>
                  </a:tcPr>
                </a:tc>
                <a:tc>
                  <a:txBody>
                    <a:bodyPr/>
                    <a:lstStyle/>
                    <a:p>
                      <a:pPr algn="ctr" rtl="0" fontAlgn="ctr"/>
                      <a:r>
                        <a:rPr lang="en-US" sz="1200" b="1" dirty="0">
                          <a:solidFill>
                            <a:srgbClr val="FFFFFF"/>
                          </a:solidFill>
                          <a:effectLst/>
                          <a:latin typeface="Times New Roman" panose="02020603050405020304" pitchFamily="18" charset="0"/>
                        </a:rPr>
                        <a:t>Function area</a:t>
                      </a:r>
                    </a:p>
                  </a:txBody>
                  <a:tcPr marL="11323" marR="11323"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2E75B5"/>
                    </a:solidFill>
                  </a:tcPr>
                </a:tc>
                <a:tc>
                  <a:txBody>
                    <a:bodyPr/>
                    <a:lstStyle/>
                    <a:p>
                      <a:pPr algn="ctr" rtl="0" fontAlgn="ctr"/>
                      <a:r>
                        <a:rPr lang="en-US" sz="1200" b="1" dirty="0">
                          <a:solidFill>
                            <a:srgbClr val="FFFFFF"/>
                          </a:solidFill>
                          <a:effectLst/>
                          <a:latin typeface="Times New Roman" panose="02020603050405020304" pitchFamily="18" charset="0"/>
                        </a:rPr>
                        <a:t>Document</a:t>
                      </a:r>
                    </a:p>
                  </a:txBody>
                  <a:tcPr marL="11323" marR="11323"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2E75B5"/>
                    </a:solidFill>
                  </a:tcPr>
                </a:tc>
                <a:tc>
                  <a:txBody>
                    <a:bodyPr/>
                    <a:lstStyle/>
                    <a:p>
                      <a:pPr algn="ctr" rtl="0" fontAlgn="ctr"/>
                      <a:r>
                        <a:rPr lang="en-US" sz="1200" b="1" dirty="0">
                          <a:solidFill>
                            <a:srgbClr val="FFFFFF"/>
                          </a:solidFill>
                          <a:effectLst/>
                          <a:latin typeface="Times New Roman" panose="02020603050405020304" pitchFamily="18" charset="0"/>
                        </a:rPr>
                        <a:t>Doc Version</a:t>
                      </a:r>
                    </a:p>
                  </a:txBody>
                  <a:tcPr marL="11323" marR="11323"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2E75B5"/>
                    </a:solidFill>
                  </a:tcPr>
                </a:tc>
                <a:tc>
                  <a:txBody>
                    <a:bodyPr/>
                    <a:lstStyle/>
                    <a:p>
                      <a:pPr algn="ctr" rtl="0" fontAlgn="ctr"/>
                      <a:r>
                        <a:rPr lang="en-US" sz="1200" b="1" dirty="0">
                          <a:solidFill>
                            <a:srgbClr val="FFFFFF"/>
                          </a:solidFill>
                          <a:effectLst/>
                          <a:latin typeface="Times New Roman" panose="02020603050405020304" pitchFamily="18" charset="0"/>
                        </a:rPr>
                        <a:t>Section/Screen</a:t>
                      </a:r>
                    </a:p>
                  </a:txBody>
                  <a:tcPr marL="11323" marR="11323"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2E75B5"/>
                    </a:solidFill>
                  </a:tcPr>
                </a:tc>
                <a:tc>
                  <a:txBody>
                    <a:bodyPr/>
                    <a:lstStyle/>
                    <a:p>
                      <a:pPr algn="ctr" rtl="0" fontAlgn="ctr"/>
                      <a:r>
                        <a:rPr lang="en-US" sz="1200" b="1" dirty="0">
                          <a:solidFill>
                            <a:srgbClr val="FFFFFF"/>
                          </a:solidFill>
                          <a:effectLst/>
                          <a:latin typeface="Times New Roman" panose="02020603050405020304" pitchFamily="18" charset="0"/>
                        </a:rPr>
                        <a:t>Comment/Question</a:t>
                      </a:r>
                    </a:p>
                  </a:txBody>
                  <a:tcPr marL="11323" marR="11323" marT="0" marB="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2E75B5"/>
                    </a:solidFill>
                  </a:tcPr>
                </a:tc>
                <a:extLst>
                  <a:ext uri="{0D108BD9-81ED-4DB2-BD59-A6C34878D82A}">
                    <a16:rowId xmlns:a16="http://schemas.microsoft.com/office/drawing/2014/main" val="2110130943"/>
                  </a:ext>
                </a:extLst>
              </a:tr>
            </a:tbl>
          </a:graphicData>
        </a:graphic>
      </p:graphicFrame>
    </p:spTree>
    <p:extLst>
      <p:ext uri="{BB962C8B-B14F-4D97-AF65-F5344CB8AC3E}">
        <p14:creationId xmlns:p14="http://schemas.microsoft.com/office/powerpoint/2010/main" val="326026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8B852E-3E82-AC87-3CB1-2847C605171D}"/>
              </a:ext>
            </a:extLst>
          </p:cNvPr>
          <p:cNvGraphicFramePr>
            <a:graphicFrameLocks noGrp="1"/>
          </p:cNvGraphicFramePr>
          <p:nvPr>
            <p:extLst>
              <p:ext uri="{D42A27DB-BD31-4B8C-83A1-F6EECF244321}">
                <p14:modId xmlns:p14="http://schemas.microsoft.com/office/powerpoint/2010/main" val="2005758351"/>
              </p:ext>
            </p:extLst>
          </p:nvPr>
        </p:nvGraphicFramePr>
        <p:xfrm>
          <a:off x="1143000" y="924339"/>
          <a:ext cx="9780105" cy="4629596"/>
        </p:xfrm>
        <a:graphic>
          <a:graphicData uri="http://schemas.openxmlformats.org/drawingml/2006/table">
            <a:tbl>
              <a:tblPr/>
              <a:tblGrid>
                <a:gridCol w="1076633">
                  <a:extLst>
                    <a:ext uri="{9D8B030D-6E8A-4147-A177-3AD203B41FA5}">
                      <a16:colId xmlns:a16="http://schemas.microsoft.com/office/drawing/2014/main" val="2388501778"/>
                    </a:ext>
                  </a:extLst>
                </a:gridCol>
                <a:gridCol w="1471125">
                  <a:extLst>
                    <a:ext uri="{9D8B030D-6E8A-4147-A177-3AD203B41FA5}">
                      <a16:colId xmlns:a16="http://schemas.microsoft.com/office/drawing/2014/main" val="3350964497"/>
                    </a:ext>
                  </a:extLst>
                </a:gridCol>
                <a:gridCol w="871169">
                  <a:extLst>
                    <a:ext uri="{9D8B030D-6E8A-4147-A177-3AD203B41FA5}">
                      <a16:colId xmlns:a16="http://schemas.microsoft.com/office/drawing/2014/main" val="3313408816"/>
                    </a:ext>
                  </a:extLst>
                </a:gridCol>
                <a:gridCol w="1495781">
                  <a:extLst>
                    <a:ext uri="{9D8B030D-6E8A-4147-A177-3AD203B41FA5}">
                      <a16:colId xmlns:a16="http://schemas.microsoft.com/office/drawing/2014/main" val="2923015000"/>
                    </a:ext>
                  </a:extLst>
                </a:gridCol>
                <a:gridCol w="4865397">
                  <a:extLst>
                    <a:ext uri="{9D8B030D-6E8A-4147-A177-3AD203B41FA5}">
                      <a16:colId xmlns:a16="http://schemas.microsoft.com/office/drawing/2014/main" val="1950324366"/>
                    </a:ext>
                  </a:extLst>
                </a:gridCol>
              </a:tblGrid>
              <a:tr h="896177">
                <a:tc>
                  <a:txBody>
                    <a:bodyPr/>
                    <a:lstStyle/>
                    <a:p>
                      <a:pPr rtl="0" fontAlgn="t"/>
                      <a:r>
                        <a:rPr lang="en-US" sz="1400" b="0" dirty="0">
                          <a:effectLst/>
                          <a:latin typeface="Times New Roman" panose="02020603050405020304" pitchFamily="18" charset="0"/>
                        </a:rPr>
                        <a:t>New lesson</a:t>
                      </a:r>
                    </a:p>
                  </a:txBody>
                  <a:tcPr marL="22860" marR="22860" marT="0" marB="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Group22_SRS</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3.0</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dirty="0">
                          <a:effectLst/>
                          <a:latin typeface="Times New Roman" panose="02020603050405020304" pitchFamily="18" charset="0"/>
                        </a:rPr>
                        <a:t>chi </a:t>
                      </a:r>
                      <a:r>
                        <a:rPr lang="en-US" sz="1400" b="0" dirty="0" err="1">
                          <a:effectLst/>
                          <a:latin typeface="Times New Roman" panose="02020603050405020304" pitchFamily="18" charset="0"/>
                        </a:rPr>
                        <a:t>tiết</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một</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thẻ</a:t>
                      </a:r>
                      <a:endParaRPr lang="en-US" sz="1400" b="0" dirty="0">
                        <a:effectLst/>
                        <a:latin typeface="Times New Roman" panose="02020603050405020304" pitchFamily="18" charset="0"/>
                      </a:endParaRP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vi-VN" sz="1400" b="0" dirty="0">
                          <a:effectLst/>
                          <a:latin typeface="Times New Roman" panose="02020603050405020304" pitchFamily="18" charset="0"/>
                        </a:rPr>
                        <a:t>Trong tài liệu SRS, nó không thực sự nói về độ dài của số tiêu đề, vì vậy tôi cho rằng số lượng giới hạn </a:t>
                      </a:r>
                      <a:r>
                        <a:rPr lang="en-US" sz="1400" b="0" dirty="0" err="1">
                          <a:effectLst/>
                          <a:latin typeface="Times New Roman" panose="02020603050405020304" pitchFamily="18" charset="0"/>
                        </a:rPr>
                        <a:t>là</a:t>
                      </a:r>
                      <a:r>
                        <a:rPr lang="en-US" sz="1400" b="0" dirty="0">
                          <a:effectLst/>
                          <a:latin typeface="Times New Roman" panose="02020603050405020304" pitchFamily="18" charset="0"/>
                        </a:rPr>
                        <a:t> </a:t>
                      </a:r>
                      <a:r>
                        <a:rPr lang="vi-VN" sz="1400" b="0" dirty="0">
                          <a:effectLst/>
                          <a:latin typeface="Times New Roman" panose="02020603050405020304" pitchFamily="18" charset="0"/>
                        </a:rPr>
                        <a:t>64. Vui lòng xác nhận.</a:t>
                      </a:r>
                      <a:br>
                        <a:rPr lang="vi-VN" sz="1400" b="0" dirty="0">
                          <a:effectLst/>
                          <a:latin typeface="Times New Roman" panose="02020603050405020304" pitchFamily="18" charset="0"/>
                        </a:rPr>
                      </a:br>
                      <a:endParaRPr lang="vi-VN" sz="1400" b="0" dirty="0">
                        <a:effectLst/>
                        <a:latin typeface="Times New Roman" panose="02020603050405020304" pitchFamily="18" charset="0"/>
                      </a:endParaRPr>
                    </a:p>
                  </a:txBody>
                  <a:tcPr marL="22860" marR="22860"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88030814"/>
                  </a:ext>
                </a:extLst>
              </a:tr>
              <a:tr h="933354">
                <a:tc>
                  <a:txBody>
                    <a:bodyPr/>
                    <a:lstStyle/>
                    <a:p>
                      <a:pPr rtl="0" fontAlgn="t"/>
                      <a:r>
                        <a:rPr lang="en-US" sz="1400" b="0">
                          <a:effectLst/>
                          <a:latin typeface="Times New Roman" panose="02020603050405020304" pitchFamily="18" charset="0"/>
                        </a:rPr>
                        <a:t>New lesson</a:t>
                      </a:r>
                    </a:p>
                  </a:txBody>
                  <a:tcPr marL="22860" marR="22860" marT="0" marB="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Group22_SRS</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dirty="0">
                          <a:effectLst/>
                          <a:latin typeface="Times New Roman" panose="02020603050405020304" pitchFamily="18" charset="0"/>
                        </a:rPr>
                        <a:t>3.0</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Danh sách các chủ đề liên quan</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vi-VN" sz="1400" b="0" dirty="0">
                          <a:effectLst/>
                          <a:latin typeface="Times New Roman" panose="02020603050405020304" pitchFamily="18" charset="0"/>
                        </a:rPr>
                        <a:t>Trong tài liệu SRS, nó không thực sự nói về số lương tối đa của số lượng các chủ đề liên quan, vì vậy tôi cho rằng số lượng giới hạn </a:t>
                      </a:r>
                      <a:r>
                        <a:rPr lang="en-US" sz="1400" b="0" dirty="0" err="1">
                          <a:effectLst/>
                          <a:latin typeface="Times New Roman" panose="02020603050405020304" pitchFamily="18" charset="0"/>
                        </a:rPr>
                        <a:t>là</a:t>
                      </a:r>
                      <a:r>
                        <a:rPr lang="en-US" sz="1400" b="0" dirty="0">
                          <a:effectLst/>
                          <a:latin typeface="Times New Roman" panose="02020603050405020304" pitchFamily="18" charset="0"/>
                        </a:rPr>
                        <a:t> </a:t>
                      </a:r>
                      <a:r>
                        <a:rPr lang="vi-VN" sz="1400" b="0" dirty="0">
                          <a:effectLst/>
                          <a:latin typeface="Times New Roman" panose="02020603050405020304" pitchFamily="18" charset="0"/>
                        </a:rPr>
                        <a:t>3. Vui lòng xác nhận.</a:t>
                      </a:r>
                      <a:br>
                        <a:rPr lang="vi-VN" sz="1400" b="0" dirty="0">
                          <a:effectLst/>
                          <a:latin typeface="Times New Roman" panose="02020603050405020304" pitchFamily="18" charset="0"/>
                        </a:rPr>
                      </a:br>
                      <a:endParaRPr lang="vi-VN" sz="1400" b="0" dirty="0">
                        <a:effectLst/>
                        <a:latin typeface="Times New Roman" panose="02020603050405020304" pitchFamily="18" charset="0"/>
                      </a:endParaRPr>
                    </a:p>
                  </a:txBody>
                  <a:tcPr marL="22860" marR="22860"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96016789"/>
                  </a:ext>
                </a:extLst>
              </a:tr>
              <a:tr h="1166694">
                <a:tc>
                  <a:txBody>
                    <a:bodyPr/>
                    <a:lstStyle/>
                    <a:p>
                      <a:pPr rtl="0" fontAlgn="t"/>
                      <a:r>
                        <a:rPr lang="en-US" sz="1400" b="0">
                          <a:effectLst/>
                          <a:latin typeface="Times New Roman" panose="02020603050405020304" pitchFamily="18" charset="0"/>
                        </a:rPr>
                        <a:t>New lesson</a:t>
                      </a:r>
                    </a:p>
                  </a:txBody>
                  <a:tcPr marL="22860" marR="22860" marT="0" marB="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Group22_SRS</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3.0</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dirty="0" err="1">
                          <a:effectLst/>
                          <a:latin typeface="Times New Roman" panose="02020603050405020304" pitchFamily="18" charset="0"/>
                        </a:rPr>
                        <a:t>Chọn</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chủ</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đề</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liên</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quan</a:t>
                      </a:r>
                      <a:endParaRPr lang="en-US" sz="1400" b="0" dirty="0">
                        <a:effectLst/>
                        <a:latin typeface="Times New Roman" panose="02020603050405020304" pitchFamily="18" charset="0"/>
                      </a:endParaRP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vi-VN" sz="1400" b="0">
                          <a:effectLst/>
                          <a:latin typeface="Times New Roman" panose="02020603050405020304" pitchFamily="18" charset="0"/>
                        </a:rPr>
                        <a:t>Về chức năng Tạo bài học mới. Người dùng muốn chọn một chủ đề khác không có trong danh sách này. Màn hình hiển thị lựa chọn "Other" hoặc người dùng tự nhập chủ đề liên quan. Tôi nghĩ có đúng không? Vui lòng xác nhận cho tôi</a:t>
                      </a:r>
                      <a:br>
                        <a:rPr lang="vi-VN" sz="1400" b="0">
                          <a:effectLst/>
                          <a:latin typeface="Times New Roman" panose="02020603050405020304" pitchFamily="18" charset="0"/>
                        </a:rPr>
                      </a:br>
                      <a:endParaRPr lang="vi-VN" sz="1400" b="0">
                        <a:effectLst/>
                        <a:latin typeface="Times New Roman" panose="02020603050405020304" pitchFamily="18" charset="0"/>
                      </a:endParaRPr>
                    </a:p>
                  </a:txBody>
                  <a:tcPr marL="22860" marR="22860"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37052154"/>
                  </a:ext>
                </a:extLst>
              </a:tr>
              <a:tr h="1633371">
                <a:tc>
                  <a:txBody>
                    <a:bodyPr/>
                    <a:lstStyle/>
                    <a:p>
                      <a:pPr rtl="0" fontAlgn="t"/>
                      <a:r>
                        <a:rPr lang="en-US" sz="1400" b="0">
                          <a:effectLst/>
                          <a:latin typeface="Times New Roman" panose="02020603050405020304" pitchFamily="18" charset="0"/>
                        </a:rPr>
                        <a:t>New lesson</a:t>
                      </a:r>
                    </a:p>
                  </a:txBody>
                  <a:tcPr marL="22860" marR="22860" marT="0" marB="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Group22_SRS</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en-US" sz="1400" b="0" dirty="0">
                          <a:effectLst/>
                          <a:latin typeface="Times New Roman" panose="02020603050405020304" pitchFamily="18" charset="0"/>
                        </a:rPr>
                        <a:t>3.0</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en-US" sz="1400" b="0" dirty="0">
                          <a:effectLst/>
                          <a:latin typeface="Times New Roman" panose="02020603050405020304" pitchFamily="18" charset="0"/>
                        </a:rPr>
                        <a:t>chi </a:t>
                      </a:r>
                      <a:r>
                        <a:rPr lang="en-US" sz="1400" b="0" dirty="0" err="1">
                          <a:effectLst/>
                          <a:latin typeface="Times New Roman" panose="02020603050405020304" pitchFamily="18" charset="0"/>
                        </a:rPr>
                        <a:t>tiết</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một</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thẻ</a:t>
                      </a:r>
                      <a:endParaRPr lang="en-US" sz="1400" b="0" dirty="0">
                        <a:effectLst/>
                        <a:latin typeface="Times New Roman" panose="02020603050405020304" pitchFamily="18" charset="0"/>
                      </a:endParaRP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vi-VN" sz="1400" b="0" dirty="0">
                          <a:effectLst/>
                          <a:latin typeface="Times New Roman" panose="02020603050405020304" pitchFamily="18" charset="0"/>
                        </a:rPr>
                        <a:t>Về chức năng Tạo bài học mới, khi người dùng nhấp vào nút tạo trong màn hình Tạo bài học mới.Điều gì sẽ xảy ra khi tôi nhập Tên bài học mới tồn tại trong cơ sở dữ liệu. Màn hình sẽ hiển thị một </a:t>
                      </a:r>
                      <a:r>
                        <a:rPr lang="en-US" sz="1400" b="0" dirty="0" err="1">
                          <a:effectLst/>
                          <a:latin typeface="Times New Roman" panose="02020603050405020304" pitchFamily="18" charset="0"/>
                        </a:rPr>
                        <a:t>thông</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báo</a:t>
                      </a:r>
                      <a:r>
                        <a:rPr lang="en-US" sz="1400" b="0" dirty="0">
                          <a:effectLst/>
                          <a:latin typeface="Times New Roman" panose="02020603050405020304" pitchFamily="18" charset="0"/>
                        </a:rPr>
                        <a:t> </a:t>
                      </a:r>
                      <a:r>
                        <a:rPr lang="vi-VN" sz="1400" b="0" dirty="0">
                          <a:effectLst/>
                          <a:latin typeface="Times New Roman" panose="02020603050405020304" pitchFamily="18" charset="0"/>
                        </a:rPr>
                        <a:t>để cảnh báo bạn phải nhập Tên bài học mới không trùng lặp với bất kỳ Tên bài học nào trong cơ sở dữ liệu. Tôi nghĩ có đúng không? Vui lòng xác nhận cho tôi</a:t>
                      </a:r>
                      <a:br>
                        <a:rPr lang="vi-VN" sz="1400" b="0" dirty="0">
                          <a:effectLst/>
                          <a:latin typeface="Times New Roman" panose="02020603050405020304" pitchFamily="18" charset="0"/>
                        </a:rPr>
                      </a:br>
                      <a:endParaRPr lang="vi-VN" sz="1400" b="0" dirty="0">
                        <a:effectLst/>
                        <a:latin typeface="Times New Roman" panose="02020603050405020304" pitchFamily="18" charset="0"/>
                      </a:endParaRPr>
                    </a:p>
                  </a:txBody>
                  <a:tcPr marL="22860" marR="22860"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173559"/>
                  </a:ext>
                </a:extLst>
              </a:tr>
            </a:tbl>
          </a:graphicData>
        </a:graphic>
      </p:graphicFrame>
    </p:spTree>
    <p:extLst>
      <p:ext uri="{BB962C8B-B14F-4D97-AF65-F5344CB8AC3E}">
        <p14:creationId xmlns:p14="http://schemas.microsoft.com/office/powerpoint/2010/main" val="268458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42EEFDF-D329-FED8-3F13-834A58CA79DD}"/>
              </a:ext>
            </a:extLst>
          </p:cNvPr>
          <p:cNvGraphicFramePr>
            <a:graphicFrameLocks noGrp="1"/>
          </p:cNvGraphicFramePr>
          <p:nvPr>
            <p:extLst>
              <p:ext uri="{D42A27DB-BD31-4B8C-83A1-F6EECF244321}">
                <p14:modId xmlns:p14="http://schemas.microsoft.com/office/powerpoint/2010/main" val="3567108385"/>
              </p:ext>
            </p:extLst>
          </p:nvPr>
        </p:nvGraphicFramePr>
        <p:xfrm>
          <a:off x="1681370" y="1669905"/>
          <a:ext cx="9067800" cy="2773680"/>
        </p:xfrm>
        <a:graphic>
          <a:graphicData uri="http://schemas.openxmlformats.org/drawingml/2006/table">
            <a:tbl>
              <a:tblPr/>
              <a:tblGrid>
                <a:gridCol w="998220">
                  <a:extLst>
                    <a:ext uri="{9D8B030D-6E8A-4147-A177-3AD203B41FA5}">
                      <a16:colId xmlns:a16="http://schemas.microsoft.com/office/drawing/2014/main" val="1545183690"/>
                    </a:ext>
                  </a:extLst>
                </a:gridCol>
                <a:gridCol w="1363980">
                  <a:extLst>
                    <a:ext uri="{9D8B030D-6E8A-4147-A177-3AD203B41FA5}">
                      <a16:colId xmlns:a16="http://schemas.microsoft.com/office/drawing/2014/main" val="2876127152"/>
                    </a:ext>
                  </a:extLst>
                </a:gridCol>
                <a:gridCol w="807720">
                  <a:extLst>
                    <a:ext uri="{9D8B030D-6E8A-4147-A177-3AD203B41FA5}">
                      <a16:colId xmlns:a16="http://schemas.microsoft.com/office/drawing/2014/main" val="1255829608"/>
                    </a:ext>
                  </a:extLst>
                </a:gridCol>
                <a:gridCol w="1386840">
                  <a:extLst>
                    <a:ext uri="{9D8B030D-6E8A-4147-A177-3AD203B41FA5}">
                      <a16:colId xmlns:a16="http://schemas.microsoft.com/office/drawing/2014/main" val="1567684375"/>
                    </a:ext>
                  </a:extLst>
                </a:gridCol>
                <a:gridCol w="4511040">
                  <a:extLst>
                    <a:ext uri="{9D8B030D-6E8A-4147-A177-3AD203B41FA5}">
                      <a16:colId xmlns:a16="http://schemas.microsoft.com/office/drawing/2014/main" val="15728517"/>
                    </a:ext>
                  </a:extLst>
                </a:gridCol>
              </a:tblGrid>
              <a:tr h="167640">
                <a:tc>
                  <a:txBody>
                    <a:bodyPr/>
                    <a:lstStyle/>
                    <a:p>
                      <a:pPr rtl="0" fontAlgn="t"/>
                      <a:r>
                        <a:rPr lang="en-US" sz="1400" b="0">
                          <a:effectLst/>
                          <a:latin typeface="Times New Roman" panose="02020603050405020304" pitchFamily="18" charset="0"/>
                        </a:rPr>
                        <a:t>Print lesson</a:t>
                      </a:r>
                    </a:p>
                  </a:txBody>
                  <a:tcPr marL="22860" marR="22860" marT="0" marB="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Group22_SRS</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3.0</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Nút in bài học</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t"/>
                      <a:r>
                        <a:rPr lang="vi-VN" sz="1400" b="0" dirty="0">
                          <a:effectLst/>
                          <a:latin typeface="Times New Roman" panose="02020603050405020304" pitchFamily="18" charset="0"/>
                        </a:rPr>
                        <a:t>Về chức năng In bài học, khi người dùng nhấp vào nút in bài học trong màn hình In bài học.</a:t>
                      </a:r>
                      <a:r>
                        <a:rPr lang="en-US" sz="1400" b="0" dirty="0">
                          <a:effectLst/>
                          <a:latin typeface="Times New Roman" panose="02020603050405020304" pitchFamily="18" charset="0"/>
                        </a:rPr>
                        <a:t> </a:t>
                      </a:r>
                      <a:r>
                        <a:rPr lang="vi-VN" sz="1400" b="0" dirty="0">
                          <a:effectLst/>
                          <a:latin typeface="Times New Roman" panose="02020603050405020304" pitchFamily="18" charset="0"/>
                        </a:rPr>
                        <a:t>Điều gì sẽ xảy ra khi bài học đó không tồn tại trong cơ sở dữ liệu. Màn hình sẽ hiển thị một </a:t>
                      </a:r>
                      <a:r>
                        <a:rPr lang="en-US" sz="1400" b="0" dirty="0" err="1">
                          <a:effectLst/>
                          <a:latin typeface="Times New Roman" panose="02020603050405020304" pitchFamily="18" charset="0"/>
                        </a:rPr>
                        <a:t>thông</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báo</a:t>
                      </a:r>
                      <a:r>
                        <a:rPr lang="en-US" sz="1400" b="0" dirty="0">
                          <a:effectLst/>
                          <a:latin typeface="Times New Roman" panose="02020603050405020304" pitchFamily="18" charset="0"/>
                        </a:rPr>
                        <a:t> </a:t>
                      </a:r>
                      <a:r>
                        <a:rPr lang="vi-VN" sz="1400" b="0" dirty="0">
                          <a:effectLst/>
                          <a:latin typeface="Times New Roman" panose="02020603050405020304" pitchFamily="18" charset="0"/>
                        </a:rPr>
                        <a:t>để cảnh báo bài học đã bị xóa trong cơ sở dữ liệu. Tôi nghĩ có đúng không? Vui lòng xác nhận cho tôi</a:t>
                      </a:r>
                      <a:br>
                        <a:rPr lang="vi-VN" sz="1400" b="0" dirty="0">
                          <a:effectLst/>
                          <a:latin typeface="Times New Roman" panose="02020603050405020304" pitchFamily="18" charset="0"/>
                        </a:rPr>
                      </a:br>
                      <a:endParaRPr lang="vi-VN" sz="1400" b="0" dirty="0">
                        <a:effectLst/>
                        <a:latin typeface="Times New Roman" panose="02020603050405020304" pitchFamily="18" charset="0"/>
                      </a:endParaRPr>
                    </a:p>
                  </a:txBody>
                  <a:tcPr marL="22860" marR="22860"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05534746"/>
                  </a:ext>
                </a:extLst>
              </a:tr>
              <a:tr h="167640">
                <a:tc>
                  <a:txBody>
                    <a:bodyPr/>
                    <a:lstStyle/>
                    <a:p>
                      <a:pPr rtl="0" fontAlgn="t"/>
                      <a:r>
                        <a:rPr lang="en-US" sz="1400" b="0">
                          <a:effectLst/>
                          <a:latin typeface="Times New Roman" panose="02020603050405020304" pitchFamily="18" charset="0"/>
                        </a:rPr>
                        <a:t>Print lesson</a:t>
                      </a:r>
                    </a:p>
                  </a:txBody>
                  <a:tcPr marL="22860" marR="22860" marT="0" marB="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Group22_SRS</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3.0</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en-US" sz="1400" b="0">
                          <a:effectLst/>
                          <a:latin typeface="Times New Roman" panose="02020603050405020304" pitchFamily="18" charset="0"/>
                        </a:rPr>
                        <a:t>Nút in bài học</a:t>
                      </a:r>
                    </a:p>
                  </a:txBody>
                  <a:tcPr marL="22860" marR="22860"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r>
                        <a:rPr lang="vi-VN" sz="1400" b="0" dirty="0">
                          <a:effectLst/>
                          <a:latin typeface="Times New Roman" panose="02020603050405020304" pitchFamily="18" charset="0"/>
                        </a:rPr>
                        <a:t>Về chức năng In bài học, khi người dùng nhấp vào nút in bài học trong màn hình In bài học.</a:t>
                      </a:r>
                      <a:r>
                        <a:rPr lang="en-US" sz="1400" b="0" dirty="0">
                          <a:effectLst/>
                          <a:latin typeface="Times New Roman" panose="02020603050405020304" pitchFamily="18" charset="0"/>
                        </a:rPr>
                        <a:t> </a:t>
                      </a:r>
                      <a:r>
                        <a:rPr lang="vi-VN" sz="1400" b="0" dirty="0">
                          <a:effectLst/>
                          <a:latin typeface="Times New Roman" panose="02020603050405020304" pitchFamily="18" charset="0"/>
                        </a:rPr>
                        <a:t>Điều gì sẽ xảy ra khi đã bị thay đổi tại thời điểm in. Màn hình sẽ hiển thị một </a:t>
                      </a:r>
                      <a:r>
                        <a:rPr lang="en-US" sz="1400" b="0" dirty="0" err="1">
                          <a:effectLst/>
                          <a:latin typeface="Times New Roman" panose="02020603050405020304" pitchFamily="18" charset="0"/>
                        </a:rPr>
                        <a:t>thông</a:t>
                      </a:r>
                      <a:r>
                        <a:rPr lang="en-US" sz="1400" b="0" dirty="0">
                          <a:effectLst/>
                          <a:latin typeface="Times New Roman" panose="02020603050405020304" pitchFamily="18" charset="0"/>
                        </a:rPr>
                        <a:t> </a:t>
                      </a:r>
                      <a:r>
                        <a:rPr lang="en-US" sz="1400" b="0" dirty="0" err="1">
                          <a:effectLst/>
                          <a:latin typeface="Times New Roman" panose="02020603050405020304" pitchFamily="18" charset="0"/>
                        </a:rPr>
                        <a:t>báo</a:t>
                      </a:r>
                      <a:r>
                        <a:rPr lang="en-US" sz="1400" b="0" dirty="0">
                          <a:effectLst/>
                          <a:latin typeface="Times New Roman" panose="02020603050405020304" pitchFamily="18" charset="0"/>
                        </a:rPr>
                        <a:t> </a:t>
                      </a:r>
                      <a:r>
                        <a:rPr lang="vi-VN" sz="1400" b="0" dirty="0">
                          <a:effectLst/>
                          <a:latin typeface="Times New Roman" panose="02020603050405020304" pitchFamily="18" charset="0"/>
                        </a:rPr>
                        <a:t>để cảnh báo bài học đã bị thay đổi trong cơ sở dữ liệu. Tôi nghĩ có đúng không? Vui lòng xác nhận cho tôi</a:t>
                      </a:r>
                      <a:br>
                        <a:rPr lang="vi-VN" sz="1400" b="0" dirty="0">
                          <a:effectLst/>
                          <a:latin typeface="Times New Roman" panose="02020603050405020304" pitchFamily="18" charset="0"/>
                        </a:rPr>
                      </a:br>
                      <a:br>
                        <a:rPr lang="vi-VN" sz="1400" b="0" dirty="0">
                          <a:effectLst/>
                          <a:latin typeface="Times New Roman" panose="02020603050405020304" pitchFamily="18" charset="0"/>
                        </a:rPr>
                      </a:br>
                      <a:endParaRPr lang="vi-VN" sz="1400" b="0" dirty="0">
                        <a:effectLst/>
                        <a:latin typeface="Times New Roman" panose="02020603050405020304" pitchFamily="18" charset="0"/>
                      </a:endParaRPr>
                    </a:p>
                  </a:txBody>
                  <a:tcPr marL="22860" marR="22860"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464266"/>
                  </a:ext>
                </a:extLst>
              </a:tr>
            </a:tbl>
          </a:graphicData>
        </a:graphic>
      </p:graphicFrame>
    </p:spTree>
    <p:extLst>
      <p:ext uri="{BB962C8B-B14F-4D97-AF65-F5344CB8AC3E}">
        <p14:creationId xmlns:p14="http://schemas.microsoft.com/office/powerpoint/2010/main" val="287850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C9CD80-BBA9-CC2E-BFCA-7352B59CB798}"/>
              </a:ext>
            </a:extLst>
          </p:cNvPr>
          <p:cNvSpPr txBox="1"/>
          <p:nvPr/>
        </p:nvSpPr>
        <p:spPr>
          <a:xfrm>
            <a:off x="4820478" y="248478"/>
            <a:ext cx="3269974" cy="369332"/>
          </a:xfrm>
          <a:prstGeom prst="rect">
            <a:avLst/>
          </a:prstGeom>
          <a:noFill/>
        </p:spPr>
        <p:txBody>
          <a:bodyPr wrap="square" rtlCol="0">
            <a:spAutoFit/>
          </a:bodyPr>
          <a:lstStyle/>
          <a:p>
            <a:r>
              <a:rPr lang="en-US" dirty="0"/>
              <a:t>Test Design</a:t>
            </a:r>
          </a:p>
        </p:txBody>
      </p:sp>
      <p:graphicFrame>
        <p:nvGraphicFramePr>
          <p:cNvPr id="7" name="Table 6">
            <a:extLst>
              <a:ext uri="{FF2B5EF4-FFF2-40B4-BE49-F238E27FC236}">
                <a16:creationId xmlns:a16="http://schemas.microsoft.com/office/drawing/2014/main" id="{935E7791-13BC-9CD8-6D2B-DA4486395635}"/>
              </a:ext>
            </a:extLst>
          </p:cNvPr>
          <p:cNvGraphicFramePr>
            <a:graphicFrameLocks noGrp="1"/>
          </p:cNvGraphicFramePr>
          <p:nvPr>
            <p:extLst>
              <p:ext uri="{D42A27DB-BD31-4B8C-83A1-F6EECF244321}">
                <p14:modId xmlns:p14="http://schemas.microsoft.com/office/powerpoint/2010/main" val="2952581456"/>
              </p:ext>
            </p:extLst>
          </p:nvPr>
        </p:nvGraphicFramePr>
        <p:xfrm>
          <a:off x="872986" y="617810"/>
          <a:ext cx="10696161" cy="5667048"/>
        </p:xfrm>
        <a:graphic>
          <a:graphicData uri="http://schemas.openxmlformats.org/drawingml/2006/table">
            <a:tbl>
              <a:tblPr>
                <a:tableStyleId>{5C22544A-7EE6-4342-B048-85BDC9FD1C3A}</a:tableStyleId>
              </a:tblPr>
              <a:tblGrid>
                <a:gridCol w="1133978">
                  <a:extLst>
                    <a:ext uri="{9D8B030D-6E8A-4147-A177-3AD203B41FA5}">
                      <a16:colId xmlns:a16="http://schemas.microsoft.com/office/drawing/2014/main" val="2512461082"/>
                    </a:ext>
                  </a:extLst>
                </a:gridCol>
                <a:gridCol w="827496">
                  <a:extLst>
                    <a:ext uri="{9D8B030D-6E8A-4147-A177-3AD203B41FA5}">
                      <a16:colId xmlns:a16="http://schemas.microsoft.com/office/drawing/2014/main" val="2008294335"/>
                    </a:ext>
                  </a:extLst>
                </a:gridCol>
                <a:gridCol w="2095348">
                  <a:extLst>
                    <a:ext uri="{9D8B030D-6E8A-4147-A177-3AD203B41FA5}">
                      <a16:colId xmlns:a16="http://schemas.microsoft.com/office/drawing/2014/main" val="296995388"/>
                    </a:ext>
                  </a:extLst>
                </a:gridCol>
                <a:gridCol w="4502426">
                  <a:extLst>
                    <a:ext uri="{9D8B030D-6E8A-4147-A177-3AD203B41FA5}">
                      <a16:colId xmlns:a16="http://schemas.microsoft.com/office/drawing/2014/main" val="2473137386"/>
                    </a:ext>
                  </a:extLst>
                </a:gridCol>
                <a:gridCol w="1431235">
                  <a:extLst>
                    <a:ext uri="{9D8B030D-6E8A-4147-A177-3AD203B41FA5}">
                      <a16:colId xmlns:a16="http://schemas.microsoft.com/office/drawing/2014/main" val="2121665747"/>
                    </a:ext>
                  </a:extLst>
                </a:gridCol>
                <a:gridCol w="705678">
                  <a:extLst>
                    <a:ext uri="{9D8B030D-6E8A-4147-A177-3AD203B41FA5}">
                      <a16:colId xmlns:a16="http://schemas.microsoft.com/office/drawing/2014/main" val="2883116524"/>
                    </a:ext>
                  </a:extLst>
                </a:gridCol>
              </a:tblGrid>
              <a:tr h="465451">
                <a:tc>
                  <a:txBody>
                    <a:bodyPr/>
                    <a:lstStyle/>
                    <a:p>
                      <a:pPr algn="ctr" fontAlgn="ctr"/>
                      <a:r>
                        <a:rPr lang="en-US" sz="1200" u="none" strike="noStrike" dirty="0">
                          <a:effectLst/>
                        </a:rPr>
                        <a:t>Requirement Level 1</a:t>
                      </a:r>
                      <a:endParaRPr lang="en-US" sz="1200" b="1"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Requirement Level 2</a:t>
                      </a:r>
                      <a:endParaRPr lang="en-US" sz="12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Requirement Level 3</a:t>
                      </a:r>
                      <a:endParaRPr lang="en-US" sz="12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dirty="0">
                          <a:effectLst/>
                        </a:rPr>
                        <a:t>Test Criteria</a:t>
                      </a:r>
                      <a:endParaRPr lang="en-US" sz="1200" b="1"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Test Type</a:t>
                      </a:r>
                      <a:endParaRPr lang="en-US" sz="12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Note</a:t>
                      </a:r>
                      <a:endParaRPr lang="en-US" sz="12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62923716"/>
                  </a:ext>
                </a:extLst>
              </a:tr>
              <a:tr h="186181">
                <a:tc rowSpan="24">
                  <a:txBody>
                    <a:bodyPr/>
                    <a:lstStyle/>
                    <a:p>
                      <a:pPr algn="ctr" fontAlgn="ctr"/>
                      <a:r>
                        <a:rPr lang="en-US" sz="1200" u="none" strike="noStrike" dirty="0">
                          <a:effectLst/>
                        </a:rPr>
                        <a:t>Create Lesson</a:t>
                      </a:r>
                      <a:endParaRPr lang="en-US" sz="1200" b="0" i="0" u="none" strike="noStrike" dirty="0">
                        <a:solidFill>
                          <a:srgbClr val="000000"/>
                        </a:solidFill>
                        <a:effectLst/>
                        <a:latin typeface="Times New Roman" panose="02020603050405020304" pitchFamily="18" charset="0"/>
                      </a:endParaRPr>
                    </a:p>
                  </a:txBody>
                  <a:tcPr marL="0" marR="0" marT="0" marB="0" anchor="ctr"/>
                </a:tc>
                <a:tc rowSpan="24">
                  <a:txBody>
                    <a:bodyPr/>
                    <a:lstStyle/>
                    <a:p>
                      <a:pPr algn="ctr" fontAlgn="ctr"/>
                      <a:r>
                        <a:rPr lang="en-US" sz="1200" u="none" strike="noStrike">
                          <a:effectLst/>
                        </a:rPr>
                        <a:t>new lesson</a:t>
                      </a:r>
                      <a:endParaRPr lang="en-US" sz="1200" b="0" i="0" u="none" strike="noStrike">
                        <a:solidFill>
                          <a:srgbClr val="000000"/>
                        </a:solidFill>
                        <a:effectLst/>
                        <a:latin typeface="Times New Roman" panose="02020603050405020304" pitchFamily="18" charset="0"/>
                      </a:endParaRPr>
                    </a:p>
                  </a:txBody>
                  <a:tcPr marL="0" marR="0" marT="0" marB="0" anchor="ctr"/>
                </a:tc>
                <a:tc rowSpan="4">
                  <a:txBody>
                    <a:bodyPr/>
                    <a:lstStyle/>
                    <a:p>
                      <a:pPr algn="ctr" fontAlgn="ctr"/>
                      <a:r>
                        <a:rPr lang="en-US" sz="1200" u="none" strike="noStrike" dirty="0">
                          <a:effectLst/>
                        </a:rPr>
                        <a:t>Displaying </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check displays create lesson when clicking [Create] from the sidebar</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GUI</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711590530"/>
                  </a:ext>
                </a:extLst>
              </a:tr>
              <a:tr h="10705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dirty="0">
                          <a:effectLst/>
                        </a:rPr>
                        <a:t>check default display create new post</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GUI</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828989014"/>
                  </a:ext>
                </a:extLst>
              </a:tr>
              <a:tr h="10705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display the layout of the new lesson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GUI</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974104984"/>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display select topic from pressing [Ok] button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GUI</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02154941"/>
                  </a:ext>
                </a:extLst>
              </a:tr>
              <a:tr h="186181">
                <a:tc vMerge="1">
                  <a:txBody>
                    <a:bodyPr/>
                    <a:lstStyle/>
                    <a:p>
                      <a:endParaRPr lang="en-US"/>
                    </a:p>
                  </a:txBody>
                  <a:tcPr/>
                </a:tc>
                <a:tc vMerge="1">
                  <a:txBody>
                    <a:bodyPr/>
                    <a:lstStyle/>
                    <a:p>
                      <a:endParaRPr lang="en-US"/>
                    </a:p>
                  </a:txBody>
                  <a:tcPr/>
                </a:tc>
                <a:tc rowSpan="3">
                  <a:txBody>
                    <a:bodyPr/>
                    <a:lstStyle/>
                    <a:p>
                      <a:pPr algn="ctr" fontAlgn="ctr"/>
                      <a:r>
                        <a:rPr lang="en-US" sz="1200" u="none" strike="noStrike" dirty="0">
                          <a:effectLst/>
                        </a:rPr>
                        <a:t>Selecting option</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select button [Next]</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976473905"/>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select button [Cancel]</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421015243"/>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select button [Help]</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92807432"/>
                  </a:ext>
                </a:extLst>
              </a:tr>
              <a:tr h="651632">
                <a:tc vMerge="1">
                  <a:txBody>
                    <a:bodyPr/>
                    <a:lstStyle/>
                    <a:p>
                      <a:endParaRPr lang="en-US"/>
                    </a:p>
                  </a:txBody>
                  <a:tcPr/>
                </a:tc>
                <a:tc vMerge="1">
                  <a:txBody>
                    <a:bodyPr/>
                    <a:lstStyle/>
                    <a:p>
                      <a:endParaRPr lang="en-US"/>
                    </a:p>
                  </a:txBody>
                  <a:tcPr/>
                </a:tc>
                <a:tc>
                  <a:txBody>
                    <a:bodyPr/>
                    <a:lstStyle/>
                    <a:p>
                      <a:pPr algn="ctr" fontAlgn="ctr"/>
                      <a:r>
                        <a:rPr lang="en-US" sz="1200" u="none" strike="noStrike" dirty="0">
                          <a:effectLst/>
                        </a:rPr>
                        <a:t>Unique name lesson fields</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check lesson name</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Duplicate lesson names are not allowed</a:t>
                      </a: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06280276"/>
                  </a:ext>
                </a:extLst>
              </a:tr>
              <a:tr h="197817">
                <a:tc vMerge="1">
                  <a:txBody>
                    <a:bodyPr/>
                    <a:lstStyle/>
                    <a:p>
                      <a:endParaRPr lang="en-US"/>
                    </a:p>
                  </a:txBody>
                  <a:tcPr/>
                </a:tc>
                <a:tc vMerge="1">
                  <a:txBody>
                    <a:bodyPr/>
                    <a:lstStyle/>
                    <a:p>
                      <a:endParaRPr lang="en-US"/>
                    </a:p>
                  </a:txBody>
                  <a:tcPr/>
                </a:tc>
                <a:tc rowSpan="7">
                  <a:txBody>
                    <a:bodyPr/>
                    <a:lstStyle/>
                    <a:p>
                      <a:pPr algn="ctr" fontAlgn="ctr"/>
                      <a:r>
                        <a:rPr lang="en-US" sz="1200" u="none" strike="noStrike" dirty="0">
                          <a:effectLst/>
                        </a:rPr>
                        <a:t>Input name</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check input name by "a-z"</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74925657"/>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input name by "A-Z"</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926635205"/>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input name by "0-9"</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45454374"/>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input name by "!@#$%^&amp;*(){}"</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87536979"/>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input name by empty character</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499606772"/>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input too few characters (under 4 characters)</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endParaRPr lang="en-US" sz="12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56856125"/>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entered too many characters (over 64 characters)</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3365514248"/>
                  </a:ext>
                </a:extLst>
              </a:tr>
              <a:tr h="186181">
                <a:tc vMerge="1">
                  <a:txBody>
                    <a:bodyPr/>
                    <a:lstStyle/>
                    <a:p>
                      <a:endParaRPr lang="en-US"/>
                    </a:p>
                  </a:txBody>
                  <a:tcPr/>
                </a:tc>
                <a:tc vMerge="1">
                  <a:txBody>
                    <a:bodyPr/>
                    <a:lstStyle/>
                    <a:p>
                      <a:endParaRPr lang="en-US"/>
                    </a:p>
                  </a:txBody>
                  <a:tcPr/>
                </a:tc>
                <a:tc rowSpan="4">
                  <a:txBody>
                    <a:bodyPr/>
                    <a:lstStyle/>
                    <a:p>
                      <a:pPr algn="ctr" fontAlgn="ctr"/>
                      <a:r>
                        <a:rPr lang="en-US" sz="1200" u="none" strike="noStrike" dirty="0">
                          <a:effectLst/>
                        </a:rPr>
                        <a:t>Choose subject</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check did not select any subject</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596977223"/>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to choose more than 3</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376052533"/>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select less than 3</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142822492"/>
                  </a:ext>
                </a:extLst>
              </a:tr>
              <a:tr h="186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check to choose 1 match</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2398173657"/>
                  </a:ext>
                </a:extLst>
              </a:tr>
              <a:tr h="186181">
                <a:tc vMerge="1">
                  <a:txBody>
                    <a:bodyPr/>
                    <a:lstStyle/>
                    <a:p>
                      <a:endParaRPr lang="en-US"/>
                    </a:p>
                  </a:txBody>
                  <a:tcPr/>
                </a:tc>
                <a:tc vMerge="1">
                  <a:txBody>
                    <a:bodyPr/>
                    <a:lstStyle/>
                    <a:p>
                      <a:endParaRPr lang="en-US"/>
                    </a:p>
                  </a:txBody>
                  <a:tcPr/>
                </a:tc>
                <a:tc>
                  <a:txBody>
                    <a:bodyPr/>
                    <a:lstStyle/>
                    <a:p>
                      <a:pPr algn="ctr" fontAlgn="ctr"/>
                      <a:r>
                        <a:rPr lang="en-US" sz="1200" u="none" strike="noStrike" dirty="0">
                          <a:effectLst/>
                        </a:rPr>
                        <a:t>Show more subjects</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check displays more information "choose relevant subjects"</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3621157828"/>
                  </a:ext>
                </a:extLst>
              </a:tr>
              <a:tr h="186181">
                <a:tc vMerge="1">
                  <a:txBody>
                    <a:bodyPr/>
                    <a:lstStyle/>
                    <a:p>
                      <a:endParaRPr lang="en-US"/>
                    </a:p>
                  </a:txBody>
                  <a:tcPr/>
                </a:tc>
                <a:tc vMerge="1">
                  <a:txBody>
                    <a:bodyPr/>
                    <a:lstStyle/>
                    <a:p>
                      <a:endParaRPr lang="en-US"/>
                    </a:p>
                  </a:txBody>
                  <a:tcPr/>
                </a:tc>
                <a:tc>
                  <a:txBody>
                    <a:bodyPr/>
                    <a:lstStyle/>
                    <a:p>
                      <a:pPr algn="ctr" fontAlgn="ctr"/>
                      <a:r>
                        <a:rPr lang="en-US" sz="1200" u="none" strike="noStrike" dirty="0">
                          <a:effectLst/>
                        </a:rPr>
                        <a:t>Cancel new lesson</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check cancel a new lesson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2048219109"/>
                  </a:ext>
                </a:extLst>
              </a:tr>
              <a:tr h="186181">
                <a:tc vMerge="1">
                  <a:txBody>
                    <a:bodyPr/>
                    <a:lstStyle/>
                    <a:p>
                      <a:endParaRPr lang="en-US"/>
                    </a:p>
                  </a:txBody>
                  <a:tcPr/>
                </a:tc>
                <a:tc vMerge="1">
                  <a:txBody>
                    <a:bodyPr/>
                    <a:lstStyle/>
                    <a:p>
                      <a:endParaRPr lang="en-US"/>
                    </a:p>
                  </a:txBody>
                  <a:tcPr/>
                </a:tc>
                <a:tc>
                  <a:txBody>
                    <a:bodyPr/>
                    <a:lstStyle/>
                    <a:p>
                      <a:pPr algn="ctr" fontAlgn="b"/>
                      <a:r>
                        <a:rPr lang="en-US" sz="1200" u="none" strike="noStrike" dirty="0">
                          <a:effectLst/>
                        </a:rPr>
                        <a:t>Add new lesson</a:t>
                      </a:r>
                      <a:endParaRPr lang="en-US" sz="1200" b="0" i="0" u="none" strike="noStrike" dirty="0">
                        <a:solidFill>
                          <a:srgbClr val="000000"/>
                        </a:solidFill>
                        <a:effectLst/>
                        <a:latin typeface="Times New Roman" panose="02020603050405020304" pitchFamily="18" charset="0"/>
                      </a:endParaRPr>
                    </a:p>
                  </a:txBody>
                  <a:tcPr marL="0" marR="0" marT="0" marB="0" anchor="b"/>
                </a:tc>
                <a:tc>
                  <a:txBody>
                    <a:bodyPr/>
                    <a:lstStyle/>
                    <a:p>
                      <a:pPr algn="l" fontAlgn="ctr"/>
                      <a:r>
                        <a:rPr lang="en-US" sz="1200" u="none" strike="noStrike">
                          <a:effectLst/>
                        </a:rPr>
                        <a:t>check create a new lesson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3534024329"/>
                  </a:ext>
                </a:extLst>
              </a:tr>
              <a:tr h="186181">
                <a:tc vMerge="1">
                  <a:txBody>
                    <a:bodyPr/>
                    <a:lstStyle/>
                    <a:p>
                      <a:endParaRPr lang="en-US"/>
                    </a:p>
                  </a:txBody>
                  <a:tcPr/>
                </a:tc>
                <a:tc vMerge="1">
                  <a:txBody>
                    <a:bodyPr/>
                    <a:lstStyle/>
                    <a:p>
                      <a:endParaRPr lang="en-US"/>
                    </a:p>
                  </a:txBody>
                  <a:tcPr/>
                </a:tc>
                <a:tc>
                  <a:txBody>
                    <a:bodyPr/>
                    <a:lstStyle/>
                    <a:p>
                      <a:pPr algn="ctr" fontAlgn="b"/>
                      <a:r>
                        <a:rPr lang="en-US" sz="1200" u="none" strike="noStrike" dirty="0">
                          <a:effectLst/>
                        </a:rPr>
                        <a:t>Choose type of lesson</a:t>
                      </a:r>
                      <a:endParaRPr lang="en-US" sz="1200" b="0" i="0" u="none" strike="noStrike" dirty="0">
                        <a:solidFill>
                          <a:srgbClr val="000000"/>
                        </a:solidFill>
                        <a:effectLst/>
                        <a:latin typeface="Times New Roman" panose="02020603050405020304" pitchFamily="18" charset="0"/>
                      </a:endParaRPr>
                    </a:p>
                  </a:txBody>
                  <a:tcPr marL="0" marR="0" marT="0" marB="0" anchor="b"/>
                </a:tc>
                <a:tc>
                  <a:txBody>
                    <a:bodyPr/>
                    <a:lstStyle/>
                    <a:p>
                      <a:pPr algn="l" fontAlgn="ctr"/>
                      <a:r>
                        <a:rPr lang="en-US" sz="1200" u="none" strike="noStrike">
                          <a:effectLst/>
                        </a:rPr>
                        <a:t>check to choose one of 2 types of lessons</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2018049528"/>
                  </a:ext>
                </a:extLst>
              </a:tr>
              <a:tr h="186181">
                <a:tc vMerge="1">
                  <a:txBody>
                    <a:bodyPr/>
                    <a:lstStyle/>
                    <a:p>
                      <a:endParaRPr lang="en-US"/>
                    </a:p>
                  </a:txBody>
                  <a:tcPr/>
                </a:tc>
                <a:tc vMerge="1">
                  <a:txBody>
                    <a:bodyPr/>
                    <a:lstStyle/>
                    <a:p>
                      <a:endParaRPr lang="en-US"/>
                    </a:p>
                  </a:txBody>
                  <a:tcPr/>
                </a:tc>
                <a:tc>
                  <a:txBody>
                    <a:bodyPr/>
                    <a:lstStyle/>
                    <a:p>
                      <a:pPr algn="ctr" fontAlgn="b"/>
                      <a:r>
                        <a:rPr lang="en-US" sz="1200" u="none" strike="noStrike" dirty="0">
                          <a:effectLst/>
                        </a:rPr>
                        <a:t>Select a theme</a:t>
                      </a:r>
                      <a:endParaRPr lang="en-US" sz="1200" b="0" i="0" u="none" strike="noStrike" dirty="0">
                        <a:solidFill>
                          <a:srgbClr val="000000"/>
                        </a:solidFill>
                        <a:effectLst/>
                        <a:latin typeface="Times New Roman" panose="02020603050405020304" pitchFamily="18" charset="0"/>
                      </a:endParaRPr>
                    </a:p>
                  </a:txBody>
                  <a:tcPr marL="0" marR="0" marT="0" marB="0" anchor="b"/>
                </a:tc>
                <a:tc>
                  <a:txBody>
                    <a:bodyPr/>
                    <a:lstStyle/>
                    <a:p>
                      <a:pPr algn="l" fontAlgn="ctr"/>
                      <a:r>
                        <a:rPr lang="en-US" sz="1200" u="none" strike="noStrike" dirty="0">
                          <a:effectLst/>
                        </a:rPr>
                        <a:t>check select a theme</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Function</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1468408112"/>
                  </a:ext>
                </a:extLst>
              </a:tr>
            </a:tbl>
          </a:graphicData>
        </a:graphic>
      </p:graphicFrame>
    </p:spTree>
    <p:extLst>
      <p:ext uri="{BB962C8B-B14F-4D97-AF65-F5344CB8AC3E}">
        <p14:creationId xmlns:p14="http://schemas.microsoft.com/office/powerpoint/2010/main" val="385243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A7FE63-01C8-3D58-B4D6-2269BA296764}"/>
              </a:ext>
            </a:extLst>
          </p:cNvPr>
          <p:cNvSpPr txBox="1"/>
          <p:nvPr/>
        </p:nvSpPr>
        <p:spPr>
          <a:xfrm>
            <a:off x="4820478" y="248478"/>
            <a:ext cx="3269974" cy="369332"/>
          </a:xfrm>
          <a:prstGeom prst="rect">
            <a:avLst/>
          </a:prstGeom>
          <a:noFill/>
        </p:spPr>
        <p:txBody>
          <a:bodyPr wrap="square" rtlCol="0">
            <a:spAutoFit/>
          </a:bodyPr>
          <a:lstStyle/>
          <a:p>
            <a:r>
              <a:rPr lang="en-US" dirty="0"/>
              <a:t>Test Case</a:t>
            </a:r>
          </a:p>
        </p:txBody>
      </p:sp>
      <p:graphicFrame>
        <p:nvGraphicFramePr>
          <p:cNvPr id="6" name="Table 5">
            <a:extLst>
              <a:ext uri="{FF2B5EF4-FFF2-40B4-BE49-F238E27FC236}">
                <a16:creationId xmlns:a16="http://schemas.microsoft.com/office/drawing/2014/main" id="{9CF75DDC-7F1D-70E6-E6CE-45C14092C21F}"/>
              </a:ext>
            </a:extLst>
          </p:cNvPr>
          <p:cNvGraphicFramePr>
            <a:graphicFrameLocks noGrp="1"/>
          </p:cNvGraphicFramePr>
          <p:nvPr>
            <p:extLst>
              <p:ext uri="{D42A27DB-BD31-4B8C-83A1-F6EECF244321}">
                <p14:modId xmlns:p14="http://schemas.microsoft.com/office/powerpoint/2010/main" val="3582488425"/>
              </p:ext>
            </p:extLst>
          </p:nvPr>
        </p:nvGraphicFramePr>
        <p:xfrm>
          <a:off x="1152939" y="695739"/>
          <a:ext cx="9887917" cy="6064306"/>
        </p:xfrm>
        <a:graphic>
          <a:graphicData uri="http://schemas.openxmlformats.org/drawingml/2006/table">
            <a:tbl>
              <a:tblPr>
                <a:tableStyleId>{5C22544A-7EE6-4342-B048-85BDC9FD1C3A}</a:tableStyleId>
              </a:tblPr>
              <a:tblGrid>
                <a:gridCol w="866977">
                  <a:extLst>
                    <a:ext uri="{9D8B030D-6E8A-4147-A177-3AD203B41FA5}">
                      <a16:colId xmlns:a16="http://schemas.microsoft.com/office/drawing/2014/main" val="1170787013"/>
                    </a:ext>
                  </a:extLst>
                </a:gridCol>
                <a:gridCol w="1404315">
                  <a:extLst>
                    <a:ext uri="{9D8B030D-6E8A-4147-A177-3AD203B41FA5}">
                      <a16:colId xmlns:a16="http://schemas.microsoft.com/office/drawing/2014/main" val="3940476712"/>
                    </a:ext>
                  </a:extLst>
                </a:gridCol>
                <a:gridCol w="1880354">
                  <a:extLst>
                    <a:ext uri="{9D8B030D-6E8A-4147-A177-3AD203B41FA5}">
                      <a16:colId xmlns:a16="http://schemas.microsoft.com/office/drawing/2014/main" val="3465705933"/>
                    </a:ext>
                  </a:extLst>
                </a:gridCol>
                <a:gridCol w="2094572">
                  <a:extLst>
                    <a:ext uri="{9D8B030D-6E8A-4147-A177-3AD203B41FA5}">
                      <a16:colId xmlns:a16="http://schemas.microsoft.com/office/drawing/2014/main" val="45330054"/>
                    </a:ext>
                  </a:extLst>
                </a:gridCol>
                <a:gridCol w="1237702">
                  <a:extLst>
                    <a:ext uri="{9D8B030D-6E8A-4147-A177-3AD203B41FA5}">
                      <a16:colId xmlns:a16="http://schemas.microsoft.com/office/drawing/2014/main" val="1857294424"/>
                    </a:ext>
                  </a:extLst>
                </a:gridCol>
                <a:gridCol w="523643">
                  <a:extLst>
                    <a:ext uri="{9D8B030D-6E8A-4147-A177-3AD203B41FA5}">
                      <a16:colId xmlns:a16="http://schemas.microsoft.com/office/drawing/2014/main" val="1776417122"/>
                    </a:ext>
                  </a:extLst>
                </a:gridCol>
                <a:gridCol w="583148">
                  <a:extLst>
                    <a:ext uri="{9D8B030D-6E8A-4147-A177-3AD203B41FA5}">
                      <a16:colId xmlns:a16="http://schemas.microsoft.com/office/drawing/2014/main" val="1471010942"/>
                    </a:ext>
                  </a:extLst>
                </a:gridCol>
                <a:gridCol w="1297206">
                  <a:extLst>
                    <a:ext uri="{9D8B030D-6E8A-4147-A177-3AD203B41FA5}">
                      <a16:colId xmlns:a16="http://schemas.microsoft.com/office/drawing/2014/main" val="1169554154"/>
                    </a:ext>
                  </a:extLst>
                </a:gridCol>
              </a:tblGrid>
              <a:tr h="335170">
                <a:tc>
                  <a:txBody>
                    <a:bodyPr/>
                    <a:lstStyle/>
                    <a:p>
                      <a:pPr algn="ctr" fontAlgn="ctr"/>
                      <a:r>
                        <a:rPr lang="en-US" sz="1200" u="none" strike="noStrike" dirty="0">
                          <a:effectLst/>
                        </a:rPr>
                        <a:t>ID</a:t>
                      </a:r>
                      <a:endParaRPr lang="en-US" sz="1200" b="1"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Test Case Description</a:t>
                      </a:r>
                      <a:endParaRPr lang="en-US" sz="12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Test Case Procedure</a:t>
                      </a:r>
                      <a:endParaRPr lang="en-US" sz="12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Expected Output</a:t>
                      </a:r>
                      <a:endParaRPr lang="en-US" sz="12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Inter-test case Dependence</a:t>
                      </a:r>
                      <a:endParaRPr lang="en-US" sz="12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Result</a:t>
                      </a:r>
                      <a:endParaRPr lang="en-US" sz="12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Test date</a:t>
                      </a:r>
                      <a:endParaRPr lang="en-US" sz="12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1200" u="none" strike="noStrike">
                          <a:effectLst/>
                        </a:rPr>
                        <a:t>Note</a:t>
                      </a:r>
                      <a:endParaRPr lang="en-US" sz="12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01624477"/>
                  </a:ext>
                </a:extLst>
              </a:tr>
              <a:tr h="1843433">
                <a:tc>
                  <a:txBody>
                    <a:bodyPr/>
                    <a:lstStyle/>
                    <a:p>
                      <a:pPr algn="l" fontAlgn="t"/>
                      <a:r>
                        <a:rPr lang="en-US" sz="1200" u="none" strike="noStrike" dirty="0">
                          <a:effectLst/>
                        </a:rPr>
                        <a:t>[New lesson-1]</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check shows a list of [subjects] by clicking [Create] from the sidebar</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Pre-conditions:</a:t>
                      </a:r>
                      <a:br>
                        <a:rPr lang="en-US" sz="1200" u="none" strike="noStrike" dirty="0">
                          <a:effectLst/>
                        </a:rPr>
                      </a:br>
                      <a:r>
                        <a:rPr lang="en-US" sz="1200" u="none" strike="noStrike" dirty="0">
                          <a:effectLst/>
                        </a:rPr>
                        <a:t>+ In DB, there are at least 15 active subjects.</a:t>
                      </a:r>
                      <a:br>
                        <a:rPr lang="en-US" sz="1200" u="none" strike="noStrike" dirty="0">
                          <a:effectLst/>
                        </a:rPr>
                      </a:br>
                      <a:r>
                        <a:rPr lang="en-US" sz="1200" u="none" strike="noStrike" dirty="0">
                          <a:effectLst/>
                        </a:rPr>
                        <a:t>Steps:</a:t>
                      </a:r>
                      <a:br>
                        <a:rPr lang="en-US" sz="1200" u="none" strike="noStrike" dirty="0">
                          <a:effectLst/>
                        </a:rPr>
                      </a:br>
                      <a:r>
                        <a:rPr lang="en-US" sz="1200" u="none" strike="noStrike" dirty="0">
                          <a:effectLst/>
                        </a:rPr>
                        <a:t>1. Go to the homepage, select [Create] on the sidebar.</a:t>
                      </a:r>
                      <a:br>
                        <a:rPr lang="en-US" sz="1200" u="none" strike="noStrike" dirty="0">
                          <a:effectLst/>
                        </a:rPr>
                      </a:br>
                      <a:r>
                        <a:rPr lang="en-US" sz="1200" u="none" strike="noStrike" dirty="0">
                          <a:effectLst/>
                        </a:rPr>
                        <a:t>2. In the new lesson creation screen, press the [more] button to display all Subjects.</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1. Displayed a list of Subjects.</a:t>
                      </a:r>
                      <a:br>
                        <a:rPr lang="en-US" sz="1200" u="none" strike="noStrike">
                          <a:effectLst/>
                        </a:rPr>
                      </a:br>
                      <a:r>
                        <a:rPr lang="en-US" sz="1200" u="none" strike="noStrike">
                          <a:effectLst/>
                        </a:rPr>
                        <a:t>  The default display of the 15 most popular subjects and the [more] button.</a:t>
                      </a:r>
                      <a:br>
                        <a:rPr lang="en-US" sz="1200" u="none" strike="noStrike">
                          <a:effectLst/>
                        </a:rPr>
                      </a:br>
                      <a:r>
                        <a:rPr lang="en-US" sz="1200" u="none" strike="noStrike">
                          <a:effectLst/>
                        </a:rPr>
                        <a:t>2. Show the entire list of hidden subjects.</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Login with user account</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Passed</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t"/>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tc>
                <a:extLst>
                  <a:ext uri="{0D108BD9-81ED-4DB2-BD59-A6C34878D82A}">
                    <a16:rowId xmlns:a16="http://schemas.microsoft.com/office/drawing/2014/main" val="541724469"/>
                  </a:ext>
                </a:extLst>
              </a:tr>
              <a:tr h="1843433">
                <a:tc>
                  <a:txBody>
                    <a:bodyPr/>
                    <a:lstStyle/>
                    <a:p>
                      <a:pPr algn="l" fontAlgn="t"/>
                      <a:r>
                        <a:rPr lang="en-US" sz="1200" u="none" strike="noStrike">
                          <a:effectLst/>
                        </a:rPr>
                        <a:t>[New lesson-2]</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check not to select the lesson type</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Pre-conditions:</a:t>
                      </a:r>
                      <a:br>
                        <a:rPr lang="en-US" sz="1200" u="none" strike="noStrike" dirty="0">
                          <a:effectLst/>
                        </a:rPr>
                      </a:br>
                      <a:r>
                        <a:rPr lang="en-US" sz="1200" u="none" strike="noStrike" dirty="0">
                          <a:effectLst/>
                        </a:rPr>
                        <a:t>+ In DB, there are at least 15 active subjects.</a:t>
                      </a:r>
                      <a:br>
                        <a:rPr lang="en-US" sz="1200" u="none" strike="noStrike" dirty="0">
                          <a:effectLst/>
                        </a:rPr>
                      </a:br>
                      <a:r>
                        <a:rPr lang="en-US" sz="1200" u="none" strike="noStrike" dirty="0">
                          <a:effectLst/>
                        </a:rPr>
                        <a:t>Steps:</a:t>
                      </a:r>
                      <a:br>
                        <a:rPr lang="en-US" sz="1200" u="none" strike="noStrike" dirty="0">
                          <a:effectLst/>
                        </a:rPr>
                      </a:br>
                      <a:r>
                        <a:rPr lang="en-US" sz="1200" u="none" strike="noStrike" dirty="0">
                          <a:effectLst/>
                        </a:rPr>
                        <a:t>1. Go to the homepage, and select [Create] on the sidebar.</a:t>
                      </a:r>
                      <a:br>
                        <a:rPr lang="en-US" sz="1200" u="none" strike="noStrike" dirty="0">
                          <a:effectLst/>
                        </a:rPr>
                      </a:br>
                      <a:r>
                        <a:rPr lang="en-US" sz="1200" u="none" strike="noStrike" dirty="0">
                          <a:effectLst/>
                        </a:rPr>
                        <a:t>2. In the [new lesson] screen, do not select any lesson type and press the [next] button.</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1. Display 2 lesson type options.</a:t>
                      </a:r>
                      <a:br>
                        <a:rPr lang="en-US" sz="1200" u="none" strike="noStrike" dirty="0">
                          <a:effectLst/>
                        </a:rPr>
                      </a:br>
                      <a:r>
                        <a:rPr lang="en-US" sz="1200" u="none" strike="noStrike" dirty="0">
                          <a:effectLst/>
                        </a:rPr>
                        <a:t>2. Display the message "Please select an option".</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Login with user account</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Passed</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t"/>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tc>
                <a:extLst>
                  <a:ext uri="{0D108BD9-81ED-4DB2-BD59-A6C34878D82A}">
                    <a16:rowId xmlns:a16="http://schemas.microsoft.com/office/drawing/2014/main" val="1080562381"/>
                  </a:ext>
                </a:extLst>
              </a:tr>
              <a:tr h="2011018">
                <a:tc>
                  <a:txBody>
                    <a:bodyPr/>
                    <a:lstStyle/>
                    <a:p>
                      <a:pPr algn="l" fontAlgn="t"/>
                      <a:r>
                        <a:rPr lang="en-US" sz="1200" u="none" strike="noStrike" dirty="0">
                          <a:effectLst/>
                        </a:rPr>
                        <a:t>[New lesson-3]</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check the new lesson name must be unique</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Pre-conditions:</a:t>
                      </a:r>
                      <a:br>
                        <a:rPr lang="en-US" sz="1200" u="none" strike="noStrike" dirty="0">
                          <a:effectLst/>
                        </a:rPr>
                      </a:br>
                      <a:r>
                        <a:rPr lang="en-US" sz="1200" u="none" strike="noStrike" dirty="0">
                          <a:effectLst/>
                        </a:rPr>
                        <a:t>+ In DB there must be at least one lesson named [</a:t>
                      </a:r>
                      <a:r>
                        <a:rPr lang="en-US" sz="1200" u="none" strike="noStrike" dirty="0" err="1">
                          <a:effectLst/>
                        </a:rPr>
                        <a:t>TestLesson</a:t>
                      </a:r>
                      <a:r>
                        <a:rPr lang="en-US" sz="1200" u="none" strike="noStrike" dirty="0">
                          <a:effectLst/>
                        </a:rPr>
                        <a:t>].</a:t>
                      </a:r>
                      <a:br>
                        <a:rPr lang="en-US" sz="1200" u="none" strike="noStrike" dirty="0">
                          <a:effectLst/>
                        </a:rPr>
                      </a:br>
                      <a:r>
                        <a:rPr lang="en-US" sz="1200" u="none" strike="noStrike" dirty="0">
                          <a:effectLst/>
                        </a:rPr>
                        <a:t>+ Lesson must be activated</a:t>
                      </a:r>
                      <a:br>
                        <a:rPr lang="en-US" sz="1200" u="none" strike="noStrike" dirty="0">
                          <a:effectLst/>
                        </a:rPr>
                      </a:br>
                      <a:r>
                        <a:rPr lang="en-US" sz="1200" u="none" strike="noStrike" dirty="0">
                          <a:effectLst/>
                        </a:rPr>
                        <a:t>Steps:</a:t>
                      </a:r>
                      <a:br>
                        <a:rPr lang="en-US" sz="1200" u="none" strike="noStrike" dirty="0">
                          <a:effectLst/>
                        </a:rPr>
                      </a:br>
                      <a:r>
                        <a:rPr lang="en-US" sz="1200" u="none" strike="noStrike" dirty="0">
                          <a:effectLst/>
                        </a:rPr>
                        <a:t>1. Go to the homepage, select [Create] on the sidebar.</a:t>
                      </a:r>
                      <a:br>
                        <a:rPr lang="en-US" sz="1200" u="none" strike="noStrike" dirty="0">
                          <a:effectLst/>
                        </a:rPr>
                      </a:br>
                      <a:r>
                        <a:rPr lang="en-US" sz="1200" u="none" strike="noStrike" dirty="0">
                          <a:effectLst/>
                        </a:rPr>
                        <a:t>2. In the [Name this lesson] box, enter a new lesson named [</a:t>
                      </a:r>
                      <a:r>
                        <a:rPr lang="en-US" sz="1200" u="none" strike="noStrike" dirty="0" err="1">
                          <a:effectLst/>
                        </a:rPr>
                        <a:t>TestLesson</a:t>
                      </a:r>
                      <a:r>
                        <a:rPr lang="en-US" sz="1200" u="none" strike="noStrike" dirty="0">
                          <a:effectLst/>
                        </a:rPr>
                        <a:t>].</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1. Display the new lesson input box.</a:t>
                      </a:r>
                      <a:br>
                        <a:rPr lang="en-US" sz="1200" u="none" strike="noStrike">
                          <a:effectLst/>
                        </a:rPr>
                      </a:br>
                      <a:r>
                        <a:rPr lang="en-US" sz="1200" u="none" strike="noStrike">
                          <a:effectLst/>
                        </a:rPr>
                        <a:t>2. Display the message "New lesson name already exists in the database".</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Login with user account</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Failed</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t"/>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tc>
                <a:extLst>
                  <a:ext uri="{0D108BD9-81ED-4DB2-BD59-A6C34878D82A}">
                    <a16:rowId xmlns:a16="http://schemas.microsoft.com/office/drawing/2014/main" val="891060461"/>
                  </a:ext>
                </a:extLst>
              </a:tr>
            </a:tbl>
          </a:graphicData>
        </a:graphic>
      </p:graphicFrame>
    </p:spTree>
    <p:extLst>
      <p:ext uri="{BB962C8B-B14F-4D97-AF65-F5344CB8AC3E}">
        <p14:creationId xmlns:p14="http://schemas.microsoft.com/office/powerpoint/2010/main" val="302571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C7B7206-B4E3-13F9-D17C-559DA3A9AFBB}"/>
              </a:ext>
            </a:extLst>
          </p:cNvPr>
          <p:cNvGraphicFramePr>
            <a:graphicFrameLocks noGrp="1"/>
          </p:cNvGraphicFramePr>
          <p:nvPr>
            <p:extLst>
              <p:ext uri="{D42A27DB-BD31-4B8C-83A1-F6EECF244321}">
                <p14:modId xmlns:p14="http://schemas.microsoft.com/office/powerpoint/2010/main" val="2970408661"/>
              </p:ext>
            </p:extLst>
          </p:nvPr>
        </p:nvGraphicFramePr>
        <p:xfrm>
          <a:off x="838200" y="636104"/>
          <a:ext cx="10515601" cy="5460213"/>
        </p:xfrm>
        <a:graphic>
          <a:graphicData uri="http://schemas.openxmlformats.org/drawingml/2006/table">
            <a:tbl>
              <a:tblPr>
                <a:tableStyleId>{5C22544A-7EE6-4342-B048-85BDC9FD1C3A}</a:tableStyleId>
              </a:tblPr>
              <a:tblGrid>
                <a:gridCol w="923753">
                  <a:extLst>
                    <a:ext uri="{9D8B030D-6E8A-4147-A177-3AD203B41FA5}">
                      <a16:colId xmlns:a16="http://schemas.microsoft.com/office/drawing/2014/main" val="3687900002"/>
                    </a:ext>
                  </a:extLst>
                </a:gridCol>
                <a:gridCol w="1493190">
                  <a:extLst>
                    <a:ext uri="{9D8B030D-6E8A-4147-A177-3AD203B41FA5}">
                      <a16:colId xmlns:a16="http://schemas.microsoft.com/office/drawing/2014/main" val="3215157442"/>
                    </a:ext>
                  </a:extLst>
                </a:gridCol>
                <a:gridCol w="1999356">
                  <a:extLst>
                    <a:ext uri="{9D8B030D-6E8A-4147-A177-3AD203B41FA5}">
                      <a16:colId xmlns:a16="http://schemas.microsoft.com/office/drawing/2014/main" val="3934402012"/>
                    </a:ext>
                  </a:extLst>
                </a:gridCol>
                <a:gridCol w="2227131">
                  <a:extLst>
                    <a:ext uri="{9D8B030D-6E8A-4147-A177-3AD203B41FA5}">
                      <a16:colId xmlns:a16="http://schemas.microsoft.com/office/drawing/2014/main" val="310880158"/>
                    </a:ext>
                  </a:extLst>
                </a:gridCol>
                <a:gridCol w="1316032">
                  <a:extLst>
                    <a:ext uri="{9D8B030D-6E8A-4147-A177-3AD203B41FA5}">
                      <a16:colId xmlns:a16="http://schemas.microsoft.com/office/drawing/2014/main" val="1109251381"/>
                    </a:ext>
                  </a:extLst>
                </a:gridCol>
                <a:gridCol w="556783">
                  <a:extLst>
                    <a:ext uri="{9D8B030D-6E8A-4147-A177-3AD203B41FA5}">
                      <a16:colId xmlns:a16="http://schemas.microsoft.com/office/drawing/2014/main" val="3644976960"/>
                    </a:ext>
                  </a:extLst>
                </a:gridCol>
                <a:gridCol w="620053">
                  <a:extLst>
                    <a:ext uri="{9D8B030D-6E8A-4147-A177-3AD203B41FA5}">
                      <a16:colId xmlns:a16="http://schemas.microsoft.com/office/drawing/2014/main" val="2073470987"/>
                    </a:ext>
                  </a:extLst>
                </a:gridCol>
                <a:gridCol w="1379303">
                  <a:extLst>
                    <a:ext uri="{9D8B030D-6E8A-4147-A177-3AD203B41FA5}">
                      <a16:colId xmlns:a16="http://schemas.microsoft.com/office/drawing/2014/main" val="3156825120"/>
                    </a:ext>
                  </a:extLst>
                </a:gridCol>
              </a:tblGrid>
              <a:tr h="1260049">
                <a:tc>
                  <a:txBody>
                    <a:bodyPr/>
                    <a:lstStyle/>
                    <a:p>
                      <a:pPr algn="l" fontAlgn="t"/>
                      <a:r>
                        <a:rPr lang="en-US" sz="1200" u="none" strike="noStrike" dirty="0">
                          <a:effectLst/>
                        </a:rPr>
                        <a:t>[New lesson-4]</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check enter new lesson name less than 4 characters</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Steps:</a:t>
                      </a:r>
                      <a:br>
                        <a:rPr lang="en-US" sz="1200" u="none" strike="noStrike">
                          <a:effectLst/>
                        </a:rPr>
                      </a:br>
                      <a:r>
                        <a:rPr lang="en-US" sz="1200" u="none" strike="noStrike">
                          <a:effectLst/>
                        </a:rPr>
                        <a:t>1. Go to the homepage, select [Create] on the sidebar.</a:t>
                      </a:r>
                      <a:br>
                        <a:rPr lang="en-US" sz="1200" u="none" strike="noStrike">
                          <a:effectLst/>
                        </a:rPr>
                      </a:br>
                      <a:r>
                        <a:rPr lang="en-US" sz="1200" u="none" strike="noStrike">
                          <a:effectLst/>
                        </a:rPr>
                        <a:t>2. In the [Name this lesson] box, enter the new lesson name with less than 4 characters.</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1. Display the new lesson input box.</a:t>
                      </a:r>
                      <a:br>
                        <a:rPr lang="en-US" sz="1200" u="none" strike="noStrike">
                          <a:effectLst/>
                        </a:rPr>
                      </a:br>
                      <a:r>
                        <a:rPr lang="en-US" sz="1200" u="none" strike="noStrike">
                          <a:effectLst/>
                        </a:rPr>
                        <a:t>2. Display the message "Please enter a name longer than 3 characters".</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Login with user account</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Passed</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t"/>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tc>
                <a:extLst>
                  <a:ext uri="{0D108BD9-81ED-4DB2-BD59-A6C34878D82A}">
                    <a16:rowId xmlns:a16="http://schemas.microsoft.com/office/drawing/2014/main" val="3242469523"/>
                  </a:ext>
                </a:extLst>
              </a:tr>
              <a:tr h="1260049">
                <a:tc>
                  <a:txBody>
                    <a:bodyPr/>
                    <a:lstStyle/>
                    <a:p>
                      <a:pPr algn="l" fontAlgn="t"/>
                      <a:r>
                        <a:rPr lang="en-US" sz="1200" u="none" strike="noStrike" dirty="0">
                          <a:effectLst/>
                        </a:rPr>
                        <a:t>[New lesson-5]</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check to enter new lesson name has special characters</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Steps:</a:t>
                      </a:r>
                      <a:br>
                        <a:rPr lang="en-US" sz="1200" u="none" strike="noStrike">
                          <a:effectLst/>
                        </a:rPr>
                      </a:br>
                      <a:r>
                        <a:rPr lang="en-US" sz="1200" u="none" strike="noStrike">
                          <a:effectLst/>
                        </a:rPr>
                        <a:t>1. Go to the homepage, and select [Create] on the sidebar.</a:t>
                      </a:r>
                      <a:br>
                        <a:rPr lang="en-US" sz="1200" u="none" strike="noStrike">
                          <a:effectLst/>
                        </a:rPr>
                      </a:br>
                      <a:r>
                        <a:rPr lang="en-US" sz="1200" u="none" strike="noStrike">
                          <a:effectLst/>
                        </a:rPr>
                        <a:t>2. In the [Name this lesson] box, enter a new lesson name with special characters.</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1. Display the new lesson input box.</a:t>
                      </a:r>
                      <a:br>
                        <a:rPr lang="en-US" sz="1200" u="none" strike="noStrike" dirty="0">
                          <a:effectLst/>
                        </a:rPr>
                      </a:br>
                      <a:r>
                        <a:rPr lang="en-US" sz="1200" u="none" strike="noStrike" dirty="0">
                          <a:effectLst/>
                        </a:rPr>
                        <a:t>2. Display the message “Lesson name can not include special characters.”</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Login with user account</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Failed</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t"/>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tc>
                <a:extLst>
                  <a:ext uri="{0D108BD9-81ED-4DB2-BD59-A6C34878D82A}">
                    <a16:rowId xmlns:a16="http://schemas.microsoft.com/office/drawing/2014/main" val="1618282114"/>
                  </a:ext>
                </a:extLst>
              </a:tr>
              <a:tr h="1260049">
                <a:tc>
                  <a:txBody>
                    <a:bodyPr/>
                    <a:lstStyle/>
                    <a:p>
                      <a:pPr algn="l" fontAlgn="t"/>
                      <a:r>
                        <a:rPr lang="en-US" sz="1200" u="none" strike="noStrike" dirty="0">
                          <a:effectLst/>
                        </a:rPr>
                        <a:t>[New lesson-6]</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check enter new lesson name more than 64 characters</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Steps:</a:t>
                      </a:r>
                      <a:br>
                        <a:rPr lang="en-US" sz="1200" u="none" strike="noStrike" dirty="0">
                          <a:effectLst/>
                        </a:rPr>
                      </a:br>
                      <a:r>
                        <a:rPr lang="en-US" sz="1200" u="none" strike="noStrike" dirty="0">
                          <a:effectLst/>
                        </a:rPr>
                        <a:t>1. Go to the homepage, select [Create] on the sidebar.</a:t>
                      </a:r>
                      <a:br>
                        <a:rPr lang="en-US" sz="1200" u="none" strike="noStrike" dirty="0">
                          <a:effectLst/>
                        </a:rPr>
                      </a:br>
                      <a:r>
                        <a:rPr lang="en-US" sz="1200" u="none" strike="noStrike" dirty="0">
                          <a:effectLst/>
                        </a:rPr>
                        <a:t>2. In the [Name this lesson] box, enter a new lesson name more than 64 characters.</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1. Display the new lesson input box.</a:t>
                      </a:r>
                      <a:br>
                        <a:rPr lang="en-US" sz="1200" u="none" strike="noStrike" dirty="0">
                          <a:effectLst/>
                        </a:rPr>
                      </a:br>
                      <a:r>
                        <a:rPr lang="en-US" sz="1200" u="none" strike="noStrike" dirty="0">
                          <a:effectLst/>
                        </a:rPr>
                        <a:t>2. Display the message "Please enter a name smaller than 64 characters. If you enter more than 64 characters, you will not be able to enter anymore.”</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Login with user account</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Failed</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t"/>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tc>
                <a:extLst>
                  <a:ext uri="{0D108BD9-81ED-4DB2-BD59-A6C34878D82A}">
                    <a16:rowId xmlns:a16="http://schemas.microsoft.com/office/drawing/2014/main" val="9449016"/>
                  </a:ext>
                </a:extLst>
              </a:tr>
              <a:tr h="1680066">
                <a:tc>
                  <a:txBody>
                    <a:bodyPr/>
                    <a:lstStyle/>
                    <a:p>
                      <a:pPr algn="l" fontAlgn="t"/>
                      <a:r>
                        <a:rPr lang="en-US" sz="1200" u="none" strike="noStrike" dirty="0">
                          <a:effectLst/>
                        </a:rPr>
                        <a:t>[New lesson-7]</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ctr"/>
                      <a:r>
                        <a:rPr lang="en-US" sz="1200" u="none" strike="noStrike" dirty="0">
                          <a:effectLst/>
                        </a:rPr>
                        <a:t>check not select any subject</a:t>
                      </a:r>
                      <a:endParaRPr lang="en-US" sz="12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t"/>
                      <a:r>
                        <a:rPr lang="en-US" sz="1200" u="none" strike="noStrike">
                          <a:effectLst/>
                        </a:rPr>
                        <a:t>Pre-Condition:</a:t>
                      </a:r>
                      <a:br>
                        <a:rPr lang="en-US" sz="1200" u="none" strike="noStrike">
                          <a:effectLst/>
                        </a:rPr>
                      </a:br>
                      <a:r>
                        <a:rPr lang="en-US" sz="1200" u="none" strike="noStrike">
                          <a:effectLst/>
                        </a:rPr>
                        <a:t>+ Must display a list of subjects.</a:t>
                      </a:r>
                      <a:br>
                        <a:rPr lang="en-US" sz="1200" u="none" strike="noStrike">
                          <a:effectLst/>
                        </a:rPr>
                      </a:br>
                      <a:r>
                        <a:rPr lang="en-US" sz="1200" u="none" strike="noStrike">
                          <a:effectLst/>
                        </a:rPr>
                        <a:t>Steps:</a:t>
                      </a:r>
                      <a:br>
                        <a:rPr lang="en-US" sz="1200" u="none" strike="noStrike">
                          <a:effectLst/>
                        </a:rPr>
                      </a:br>
                      <a:r>
                        <a:rPr lang="en-US" sz="1200" u="none" strike="noStrike">
                          <a:effectLst/>
                        </a:rPr>
                        <a:t>1. Go to the homepage, select [Create] on the sidebar.</a:t>
                      </a:r>
                      <a:br>
                        <a:rPr lang="en-US" sz="1200" u="none" strike="noStrike">
                          <a:effectLst/>
                        </a:rPr>
                      </a:br>
                      <a:r>
                        <a:rPr lang="en-US" sz="1200" u="none" strike="noStrike">
                          <a:effectLst/>
                        </a:rPr>
                        <a:t>2. Do not select any subjects and press the [Next] button.</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1. Displayed a list of Subjects.</a:t>
                      </a:r>
                      <a:br>
                        <a:rPr lang="en-US" sz="1200" u="none" strike="noStrike">
                          <a:effectLst/>
                        </a:rPr>
                      </a:br>
                      <a:r>
                        <a:rPr lang="en-US" sz="1200" u="none" strike="noStrike">
                          <a:effectLst/>
                        </a:rPr>
                        <a:t>  The default display of the 15 most popular subjects and the [more] button.</a:t>
                      </a:r>
                      <a:br>
                        <a:rPr lang="en-US" sz="1200" u="none" strike="noStrike">
                          <a:effectLst/>
                        </a:rPr>
                      </a:br>
                      <a:r>
                        <a:rPr lang="en-US" sz="1200" u="none" strike="noStrike">
                          <a:effectLst/>
                        </a:rPr>
                        <a:t>2. Display the message "Please select relevant subjects for better content suggestions".</a:t>
                      </a:r>
                      <a:br>
                        <a:rPr lang="en-US" sz="1200" u="none" strike="noStrike">
                          <a:effectLst/>
                        </a:rPr>
                      </a:b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Login with user account</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Passed</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b"/>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384865283"/>
                  </a:ext>
                </a:extLst>
              </a:tr>
            </a:tbl>
          </a:graphicData>
        </a:graphic>
      </p:graphicFrame>
    </p:spTree>
    <p:extLst>
      <p:ext uri="{BB962C8B-B14F-4D97-AF65-F5344CB8AC3E}">
        <p14:creationId xmlns:p14="http://schemas.microsoft.com/office/powerpoint/2010/main" val="361140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5235389-44C1-3205-2BE4-825C6832F988}"/>
              </a:ext>
            </a:extLst>
          </p:cNvPr>
          <p:cNvGraphicFramePr>
            <a:graphicFrameLocks noGrp="1"/>
          </p:cNvGraphicFramePr>
          <p:nvPr>
            <p:extLst>
              <p:ext uri="{D42A27DB-BD31-4B8C-83A1-F6EECF244321}">
                <p14:modId xmlns:p14="http://schemas.microsoft.com/office/powerpoint/2010/main" val="3569887299"/>
              </p:ext>
            </p:extLst>
          </p:nvPr>
        </p:nvGraphicFramePr>
        <p:xfrm>
          <a:off x="838200" y="765313"/>
          <a:ext cx="10515600" cy="5218044"/>
        </p:xfrm>
        <a:graphic>
          <a:graphicData uri="http://schemas.openxmlformats.org/drawingml/2006/table">
            <a:tbl>
              <a:tblPr>
                <a:tableStyleId>{5C22544A-7EE6-4342-B048-85BDC9FD1C3A}</a:tableStyleId>
              </a:tblPr>
              <a:tblGrid>
                <a:gridCol w="923753">
                  <a:extLst>
                    <a:ext uri="{9D8B030D-6E8A-4147-A177-3AD203B41FA5}">
                      <a16:colId xmlns:a16="http://schemas.microsoft.com/office/drawing/2014/main" val="3360938325"/>
                    </a:ext>
                  </a:extLst>
                </a:gridCol>
                <a:gridCol w="1493190">
                  <a:extLst>
                    <a:ext uri="{9D8B030D-6E8A-4147-A177-3AD203B41FA5}">
                      <a16:colId xmlns:a16="http://schemas.microsoft.com/office/drawing/2014/main" val="1682527345"/>
                    </a:ext>
                  </a:extLst>
                </a:gridCol>
                <a:gridCol w="1999356">
                  <a:extLst>
                    <a:ext uri="{9D8B030D-6E8A-4147-A177-3AD203B41FA5}">
                      <a16:colId xmlns:a16="http://schemas.microsoft.com/office/drawing/2014/main" val="225491753"/>
                    </a:ext>
                  </a:extLst>
                </a:gridCol>
                <a:gridCol w="2227131">
                  <a:extLst>
                    <a:ext uri="{9D8B030D-6E8A-4147-A177-3AD203B41FA5}">
                      <a16:colId xmlns:a16="http://schemas.microsoft.com/office/drawing/2014/main" val="4152669201"/>
                    </a:ext>
                  </a:extLst>
                </a:gridCol>
                <a:gridCol w="1316032">
                  <a:extLst>
                    <a:ext uri="{9D8B030D-6E8A-4147-A177-3AD203B41FA5}">
                      <a16:colId xmlns:a16="http://schemas.microsoft.com/office/drawing/2014/main" val="2463807909"/>
                    </a:ext>
                  </a:extLst>
                </a:gridCol>
                <a:gridCol w="556783">
                  <a:extLst>
                    <a:ext uri="{9D8B030D-6E8A-4147-A177-3AD203B41FA5}">
                      <a16:colId xmlns:a16="http://schemas.microsoft.com/office/drawing/2014/main" val="1091528023"/>
                    </a:ext>
                  </a:extLst>
                </a:gridCol>
                <a:gridCol w="620053">
                  <a:extLst>
                    <a:ext uri="{9D8B030D-6E8A-4147-A177-3AD203B41FA5}">
                      <a16:colId xmlns:a16="http://schemas.microsoft.com/office/drawing/2014/main" val="3512874503"/>
                    </a:ext>
                  </a:extLst>
                </a:gridCol>
                <a:gridCol w="1379302">
                  <a:extLst>
                    <a:ext uri="{9D8B030D-6E8A-4147-A177-3AD203B41FA5}">
                      <a16:colId xmlns:a16="http://schemas.microsoft.com/office/drawing/2014/main" val="202518320"/>
                    </a:ext>
                  </a:extLst>
                </a:gridCol>
              </a:tblGrid>
              <a:tr h="1660287">
                <a:tc>
                  <a:txBody>
                    <a:bodyPr/>
                    <a:lstStyle/>
                    <a:p>
                      <a:pPr algn="l" fontAlgn="t"/>
                      <a:r>
                        <a:rPr lang="en-US" sz="1200" u="none" strike="noStrike">
                          <a:effectLst/>
                        </a:rPr>
                        <a:t>[New lesson-8]</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Check to select more than 3 subjects</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Pre-Condition:</a:t>
                      </a:r>
                      <a:br>
                        <a:rPr lang="en-US" sz="1200" u="none" strike="noStrike">
                          <a:effectLst/>
                        </a:rPr>
                      </a:br>
                      <a:r>
                        <a:rPr lang="en-US" sz="1200" u="none" strike="noStrike">
                          <a:effectLst/>
                        </a:rPr>
                        <a:t>+ Must display a list of subjects.</a:t>
                      </a:r>
                      <a:br>
                        <a:rPr lang="en-US" sz="1200" u="none" strike="noStrike">
                          <a:effectLst/>
                        </a:rPr>
                      </a:br>
                      <a:r>
                        <a:rPr lang="en-US" sz="1200" u="none" strike="noStrike">
                          <a:effectLst/>
                        </a:rPr>
                        <a:t>Steps:</a:t>
                      </a:r>
                      <a:br>
                        <a:rPr lang="en-US" sz="1200" u="none" strike="noStrike">
                          <a:effectLst/>
                        </a:rPr>
                      </a:br>
                      <a:r>
                        <a:rPr lang="en-US" sz="1200" u="none" strike="noStrike">
                          <a:effectLst/>
                        </a:rPr>
                        <a:t>1. Go to the homepage, select [Create] on the sidebar.</a:t>
                      </a:r>
                      <a:br>
                        <a:rPr lang="en-US" sz="1200" u="none" strike="noStrike">
                          <a:effectLst/>
                        </a:rPr>
                      </a:br>
                      <a:r>
                        <a:rPr lang="en-US" sz="1200" u="none" strike="noStrike">
                          <a:effectLst/>
                        </a:rPr>
                        <a:t>2. Select more than 3 subjects in the list of subjects.</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1. Displayed a list of Subjects.</a:t>
                      </a:r>
                      <a:br>
                        <a:rPr lang="en-US" sz="1200" u="none" strike="noStrike">
                          <a:effectLst/>
                        </a:rPr>
                      </a:br>
                      <a:r>
                        <a:rPr lang="en-US" sz="1200" u="none" strike="noStrike">
                          <a:effectLst/>
                        </a:rPr>
                        <a:t>  The default display of the 15 most popular subjects and the [more] button.</a:t>
                      </a:r>
                      <a:br>
                        <a:rPr lang="en-US" sz="1200" u="none" strike="noStrike">
                          <a:effectLst/>
                        </a:rPr>
                      </a:br>
                      <a:r>
                        <a:rPr lang="en-US" sz="1200" u="none" strike="noStrike">
                          <a:effectLst/>
                        </a:rPr>
                        <a:t>2. Display the message "Maximum 3 subjects".</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Login with user account</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Passed</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b"/>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1644674628"/>
                  </a:ext>
                </a:extLst>
              </a:tr>
              <a:tr h="1423103">
                <a:tc>
                  <a:txBody>
                    <a:bodyPr/>
                    <a:lstStyle/>
                    <a:p>
                      <a:pPr algn="l" fontAlgn="t"/>
                      <a:r>
                        <a:rPr lang="en-US" sz="1200" u="none" strike="noStrike">
                          <a:effectLst/>
                        </a:rPr>
                        <a:t>[New lesson-9]</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Check to choose a reasonable number of subjects</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Pre-Condition:</a:t>
                      </a:r>
                      <a:br>
                        <a:rPr lang="en-US" sz="1200" u="none" strike="noStrike">
                          <a:effectLst/>
                        </a:rPr>
                      </a:br>
                      <a:r>
                        <a:rPr lang="en-US" sz="1200" u="none" strike="noStrike">
                          <a:effectLst/>
                        </a:rPr>
                        <a:t>+ Must display a list of subjects.</a:t>
                      </a:r>
                      <a:br>
                        <a:rPr lang="en-US" sz="1200" u="none" strike="noStrike">
                          <a:effectLst/>
                        </a:rPr>
                      </a:br>
                      <a:r>
                        <a:rPr lang="en-US" sz="1200" u="none" strike="noStrike">
                          <a:effectLst/>
                        </a:rPr>
                        <a:t>Steps:</a:t>
                      </a:r>
                      <a:br>
                        <a:rPr lang="en-US" sz="1200" u="none" strike="noStrike">
                          <a:effectLst/>
                        </a:rPr>
                      </a:br>
                      <a:r>
                        <a:rPr lang="en-US" sz="1200" u="none" strike="noStrike">
                          <a:effectLst/>
                        </a:rPr>
                        <a:t>1. Go to the homepage, select [Create] on the sidebar.</a:t>
                      </a:r>
                      <a:br>
                        <a:rPr lang="en-US" sz="1200" u="none" strike="noStrike">
                          <a:effectLst/>
                        </a:rPr>
                      </a:br>
                      <a:r>
                        <a:rPr lang="en-US" sz="1200" u="none" strike="noStrike">
                          <a:effectLst/>
                        </a:rPr>
                        <a:t>2. Select 1 - 3 subjects.</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dirty="0">
                          <a:effectLst/>
                        </a:rPr>
                        <a:t>1. Displayed a list of Subjects.</a:t>
                      </a:r>
                      <a:br>
                        <a:rPr lang="en-US" sz="1200" u="none" strike="noStrike" dirty="0">
                          <a:effectLst/>
                        </a:rPr>
                      </a:br>
                      <a:r>
                        <a:rPr lang="en-US" sz="1200" u="none" strike="noStrike" dirty="0">
                          <a:effectLst/>
                        </a:rPr>
                        <a:t>  The default display of the 15 most popular subjects and the [more] button.</a:t>
                      </a:r>
                      <a:br>
                        <a:rPr lang="en-US" sz="1200" u="none" strike="noStrike" dirty="0">
                          <a:effectLst/>
                        </a:rPr>
                      </a:br>
                      <a:r>
                        <a:rPr lang="en-US" sz="1200" u="none" strike="noStrike" dirty="0">
                          <a:effectLst/>
                        </a:rPr>
                        <a:t>4. Create lesson successfully and go to "Select a theme" page</a:t>
                      </a:r>
                      <a:endParaRPr lang="en-US" sz="1200" b="0" i="0" u="none" strike="noStrike" dirty="0">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Login with user account</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Passed</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b"/>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88390944"/>
                  </a:ext>
                </a:extLst>
              </a:tr>
              <a:tr h="2134654">
                <a:tc>
                  <a:txBody>
                    <a:bodyPr/>
                    <a:lstStyle/>
                    <a:p>
                      <a:pPr algn="l" fontAlgn="t"/>
                      <a:r>
                        <a:rPr lang="en-US" sz="1200" u="none" strike="noStrike">
                          <a:effectLst/>
                        </a:rPr>
                        <a:t>[New lesson-10]</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Check select a theme</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Pre-Condition:</a:t>
                      </a:r>
                      <a:br>
                        <a:rPr lang="en-US" sz="1200" u="none" strike="noStrike">
                          <a:effectLst/>
                        </a:rPr>
                      </a:br>
                      <a:r>
                        <a:rPr lang="en-US" sz="1200" u="none" strike="noStrike">
                          <a:effectLst/>
                        </a:rPr>
                        <a:t>+ created a new lesson and click the [Next] button to go to the [Select a theme] page.</a:t>
                      </a:r>
                      <a:br>
                        <a:rPr lang="en-US" sz="1200" u="none" strike="noStrike">
                          <a:effectLst/>
                        </a:rPr>
                      </a:br>
                      <a:r>
                        <a:rPr lang="en-US" sz="1200" u="none" strike="noStrike">
                          <a:effectLst/>
                        </a:rPr>
                        <a:t>Steps:</a:t>
                      </a:r>
                      <a:br>
                        <a:rPr lang="en-US" sz="1200" u="none" strike="noStrike">
                          <a:effectLst/>
                        </a:rPr>
                      </a:br>
                      <a:r>
                        <a:rPr lang="en-US" sz="1200" u="none" strike="noStrike">
                          <a:effectLst/>
                        </a:rPr>
                        <a:t>1. Choose a theme.</a:t>
                      </a:r>
                      <a:br>
                        <a:rPr lang="en-US" sz="1200" u="none" strike="noStrike">
                          <a:effectLst/>
                        </a:rPr>
                      </a:br>
                      <a:r>
                        <a:rPr lang="en-US" sz="1200" u="none" strike="noStrike">
                          <a:effectLst/>
                        </a:rPr>
                        <a:t>2. Choose another theme.</a:t>
                      </a:r>
                      <a:br>
                        <a:rPr lang="en-US" sz="1200" u="none" strike="noStrike">
                          <a:effectLst/>
                        </a:rPr>
                      </a:br>
                      <a:r>
                        <a:rPr lang="en-US" sz="1200" u="none" strike="noStrike">
                          <a:effectLst/>
                        </a:rPr>
                        <a:t>3. Select the selected theme again.</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1. Show that theme in [Preview].</a:t>
                      </a:r>
                      <a:br>
                        <a:rPr lang="en-US" sz="1200" u="none" strike="noStrike">
                          <a:effectLst/>
                        </a:rPr>
                      </a:br>
                      <a:r>
                        <a:rPr lang="en-US" sz="1200" u="none" strike="noStrike">
                          <a:effectLst/>
                        </a:rPr>
                        <a:t>2. Will switch from the selected theme to a new theme, not both themes.</a:t>
                      </a:r>
                      <a:br>
                        <a:rPr lang="en-US" sz="1200" u="none" strike="noStrike">
                          <a:effectLst/>
                        </a:rPr>
                      </a:br>
                      <a:r>
                        <a:rPr lang="en-US" sz="1200" u="none" strike="noStrike">
                          <a:effectLst/>
                        </a:rPr>
                        <a:t>3. No change at all.</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Login with user account</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u="none" strike="noStrike">
                          <a:effectLst/>
                        </a:rPr>
                        <a:t>Passed</a:t>
                      </a:r>
                      <a:endParaRPr lang="en-US" sz="1200" b="0" i="0" u="none" strike="noStrike">
                        <a:solidFill>
                          <a:srgbClr val="000000"/>
                        </a:solidFill>
                        <a:effectLst/>
                        <a:latin typeface="Times New Roman" panose="02020603050405020304" pitchFamily="18" charset="0"/>
                      </a:endParaRPr>
                    </a:p>
                  </a:txBody>
                  <a:tcPr marL="0" marR="0" marT="0" marB="0"/>
                </a:tc>
                <a:tc>
                  <a:txBody>
                    <a:bodyPr/>
                    <a:lstStyle/>
                    <a:p>
                      <a:pPr algn="l" fontAlgn="t"/>
                      <a:r>
                        <a:rPr lang="en-US" sz="1200" b="0" i="0" u="none" strike="noStrike" dirty="0">
                          <a:solidFill>
                            <a:srgbClr val="000000"/>
                          </a:solidFill>
                          <a:effectLst/>
                          <a:latin typeface="Times New Roman" panose="02020603050405020304" pitchFamily="18" charset="0"/>
                        </a:rPr>
                        <a:t>30/6/2022</a:t>
                      </a:r>
                    </a:p>
                  </a:txBody>
                  <a:tcPr marL="0" marR="0" marT="0" marB="0"/>
                </a:tc>
                <a:tc>
                  <a:txBody>
                    <a:bodyPr/>
                    <a:lstStyle/>
                    <a:p>
                      <a:pPr algn="l" fontAlgn="t"/>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tc>
                <a:extLst>
                  <a:ext uri="{0D108BD9-81ED-4DB2-BD59-A6C34878D82A}">
                    <a16:rowId xmlns:a16="http://schemas.microsoft.com/office/drawing/2014/main" val="2268556718"/>
                  </a:ext>
                </a:extLst>
              </a:tr>
            </a:tbl>
          </a:graphicData>
        </a:graphic>
      </p:graphicFrame>
    </p:spTree>
    <p:extLst>
      <p:ext uri="{BB962C8B-B14F-4D97-AF65-F5344CB8AC3E}">
        <p14:creationId xmlns:p14="http://schemas.microsoft.com/office/powerpoint/2010/main" val="56703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FE66E6-4992-4D57-D343-D7330AC94999}"/>
              </a:ext>
            </a:extLst>
          </p:cNvPr>
          <p:cNvSpPr txBox="1"/>
          <p:nvPr/>
        </p:nvSpPr>
        <p:spPr>
          <a:xfrm>
            <a:off x="4820478" y="248478"/>
            <a:ext cx="3269974" cy="369332"/>
          </a:xfrm>
          <a:prstGeom prst="rect">
            <a:avLst/>
          </a:prstGeom>
          <a:noFill/>
        </p:spPr>
        <p:txBody>
          <a:bodyPr wrap="square" rtlCol="0">
            <a:spAutoFit/>
          </a:bodyPr>
          <a:lstStyle/>
          <a:p>
            <a:r>
              <a:rPr lang="en-US" dirty="0"/>
              <a:t>Test Defect</a:t>
            </a:r>
          </a:p>
        </p:txBody>
      </p:sp>
      <p:graphicFrame>
        <p:nvGraphicFramePr>
          <p:cNvPr id="6" name="Table 5">
            <a:extLst>
              <a:ext uri="{FF2B5EF4-FFF2-40B4-BE49-F238E27FC236}">
                <a16:creationId xmlns:a16="http://schemas.microsoft.com/office/drawing/2014/main" id="{5FA40A25-27A4-7BC8-C708-42DC5C4EFFFA}"/>
              </a:ext>
            </a:extLst>
          </p:cNvPr>
          <p:cNvGraphicFramePr>
            <a:graphicFrameLocks noGrp="1"/>
          </p:cNvGraphicFramePr>
          <p:nvPr>
            <p:extLst>
              <p:ext uri="{D42A27DB-BD31-4B8C-83A1-F6EECF244321}">
                <p14:modId xmlns:p14="http://schemas.microsoft.com/office/powerpoint/2010/main" val="1864209712"/>
              </p:ext>
            </p:extLst>
          </p:nvPr>
        </p:nvGraphicFramePr>
        <p:xfrm>
          <a:off x="1073425" y="884792"/>
          <a:ext cx="9859617" cy="5724731"/>
        </p:xfrm>
        <a:graphic>
          <a:graphicData uri="http://schemas.openxmlformats.org/drawingml/2006/table">
            <a:tbl>
              <a:tblPr>
                <a:tableStyleId>{5C22544A-7EE6-4342-B048-85BDC9FD1C3A}</a:tableStyleId>
              </a:tblPr>
              <a:tblGrid>
                <a:gridCol w="898697">
                  <a:extLst>
                    <a:ext uri="{9D8B030D-6E8A-4147-A177-3AD203B41FA5}">
                      <a16:colId xmlns:a16="http://schemas.microsoft.com/office/drawing/2014/main" val="2642639599"/>
                    </a:ext>
                  </a:extLst>
                </a:gridCol>
                <a:gridCol w="1901591">
                  <a:extLst>
                    <a:ext uri="{9D8B030D-6E8A-4147-A177-3AD203B41FA5}">
                      <a16:colId xmlns:a16="http://schemas.microsoft.com/office/drawing/2014/main" val="2121004363"/>
                    </a:ext>
                  </a:extLst>
                </a:gridCol>
                <a:gridCol w="1393631">
                  <a:extLst>
                    <a:ext uri="{9D8B030D-6E8A-4147-A177-3AD203B41FA5}">
                      <a16:colId xmlns:a16="http://schemas.microsoft.com/office/drawing/2014/main" val="2914755991"/>
                    </a:ext>
                  </a:extLst>
                </a:gridCol>
                <a:gridCol w="1589000">
                  <a:extLst>
                    <a:ext uri="{9D8B030D-6E8A-4147-A177-3AD203B41FA5}">
                      <a16:colId xmlns:a16="http://schemas.microsoft.com/office/drawing/2014/main" val="2889179547"/>
                    </a:ext>
                  </a:extLst>
                </a:gridCol>
                <a:gridCol w="1250360">
                  <a:extLst>
                    <a:ext uri="{9D8B030D-6E8A-4147-A177-3AD203B41FA5}">
                      <a16:colId xmlns:a16="http://schemas.microsoft.com/office/drawing/2014/main" val="2459863602"/>
                    </a:ext>
                  </a:extLst>
                </a:gridCol>
                <a:gridCol w="1172214">
                  <a:extLst>
                    <a:ext uri="{9D8B030D-6E8A-4147-A177-3AD203B41FA5}">
                      <a16:colId xmlns:a16="http://schemas.microsoft.com/office/drawing/2014/main" val="1117907387"/>
                    </a:ext>
                  </a:extLst>
                </a:gridCol>
                <a:gridCol w="1654124">
                  <a:extLst>
                    <a:ext uri="{9D8B030D-6E8A-4147-A177-3AD203B41FA5}">
                      <a16:colId xmlns:a16="http://schemas.microsoft.com/office/drawing/2014/main" val="3884886270"/>
                    </a:ext>
                  </a:extLst>
                </a:gridCol>
              </a:tblGrid>
              <a:tr h="381649">
                <a:tc>
                  <a:txBody>
                    <a:bodyPr/>
                    <a:lstStyle/>
                    <a:p>
                      <a:pPr algn="l" fontAlgn="ctr"/>
                      <a:r>
                        <a:rPr lang="en-US" sz="1200" u="none" strike="noStrike">
                          <a:effectLst/>
                        </a:rPr>
                        <a:t>Defect ID</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Defect Description &amp; Steps to reproduce</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Actual Result</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Expected Result</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Priority</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Serverity</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Testcase ID</a:t>
                      </a:r>
                      <a:endParaRPr lang="en-US" sz="1200" b="1"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568216545"/>
                  </a:ext>
                </a:extLst>
              </a:tr>
              <a:tr h="954122">
                <a:tc>
                  <a:txBody>
                    <a:bodyPr/>
                    <a:lstStyle/>
                    <a:p>
                      <a:pPr algn="ctr" fontAlgn="ctr"/>
                      <a:r>
                        <a:rPr lang="en-US" sz="1200" u="none" strike="noStrike">
                          <a:effectLst/>
                        </a:rPr>
                        <a:t>#1</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[Home screen] Interface error not display responsive [Create] button according to different screen sizes.</a:t>
                      </a:r>
                      <a:endParaRPr lang="en-US" sz="1200" b="1" i="1"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[New lesson-11]</a:t>
                      </a:r>
                      <a:endParaRPr lang="en-US" sz="1200" b="0" i="0" u="none" strike="noStrike" dirty="0">
                        <a:solidFill>
                          <a:srgbClr val="000000"/>
                        </a:solidFill>
                        <a:effectLst/>
                        <a:latin typeface="Times New Roman" panose="02020603050405020304" pitchFamily="18" charset="0"/>
                      </a:endParaRPr>
                    </a:p>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82605701"/>
                  </a:ext>
                </a:extLst>
              </a:tr>
              <a:tr h="1717419">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Pre-condition: Successfully logged into the system with a student account.</a:t>
                      </a:r>
                      <a:br>
                        <a:rPr lang="en-US" sz="1200" u="none" strike="noStrike" dirty="0">
                          <a:effectLst/>
                        </a:rPr>
                      </a:br>
                      <a:r>
                        <a:rPr lang="en-US" sz="1200" u="none" strike="noStrike" dirty="0">
                          <a:effectLst/>
                        </a:rPr>
                        <a:t>Steps:</a:t>
                      </a:r>
                      <a:br>
                        <a:rPr lang="en-US" sz="1200" u="none" strike="noStrike" dirty="0">
                          <a:effectLst/>
                        </a:rPr>
                      </a:br>
                      <a:r>
                        <a:rPr lang="en-US" sz="1200" u="none" strike="noStrike" dirty="0">
                          <a:effectLst/>
                        </a:rPr>
                        <a:t>1. Go to the website</a:t>
                      </a:r>
                      <a:br>
                        <a:rPr lang="en-US" sz="1200" u="none" strike="noStrike" dirty="0">
                          <a:effectLst/>
                        </a:rPr>
                      </a:br>
                      <a:r>
                        <a:rPr lang="en-US" sz="1200" u="none" strike="noStrike" dirty="0">
                          <a:effectLst/>
                        </a:rPr>
                        <a:t>2. Go to the [Home Page].</a:t>
                      </a:r>
                      <a:br>
                        <a:rPr lang="en-US" sz="1200" u="none" strike="noStrike" dirty="0">
                          <a:effectLst/>
                        </a:rPr>
                      </a:br>
                      <a:r>
                        <a:rPr lang="en-US" sz="1200" u="none" strike="noStrike" dirty="0">
                          <a:effectLst/>
                        </a:rPr>
                        <a:t>3. Observe the sidebar. Where the [Create] button is displayed</a:t>
                      </a:r>
                      <a:endParaRPr lang="en-US" sz="1200" b="0" i="1"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[Create] button is displayed outside the sidebar</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The [Create] button displays the correct size according to different screens.</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Low</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Cosmetic</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0" i="1"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398819906"/>
                  </a:ext>
                </a:extLst>
              </a:tr>
              <a:tr h="954122">
                <a:tc>
                  <a:txBody>
                    <a:bodyPr/>
                    <a:lstStyle/>
                    <a:p>
                      <a:pPr algn="ctr" fontAlgn="ctr"/>
                      <a:r>
                        <a:rPr lang="en-US" sz="1200" u="none" strike="noStrike">
                          <a:effectLst/>
                        </a:rPr>
                        <a:t>#2</a:t>
                      </a:r>
                      <a:endParaRPr lang="en-US" sz="12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[Create] Interface error not display responsive layout [Create new lesson] according to different screens.</a:t>
                      </a:r>
                      <a:endParaRPr lang="en-US" sz="1200" b="1" i="1"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 </a:t>
                      </a:r>
                      <a:endParaRPr lang="en-US" sz="1200" b="1" i="1" u="none" strike="noStrike">
                        <a:solidFill>
                          <a:srgbClr val="000000"/>
                        </a:solidFill>
                        <a:effectLst/>
                        <a:latin typeface="Times New Roman" panose="02020603050405020304" pitchFamily="18" charset="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[New lesson-11]</a:t>
                      </a:r>
                      <a:endParaRPr lang="en-US" sz="1200" b="0" i="0" u="none" strike="noStrike" dirty="0">
                        <a:solidFill>
                          <a:srgbClr val="000000"/>
                        </a:solidFill>
                        <a:effectLst/>
                        <a:latin typeface="Times New Roman" panose="02020603050405020304" pitchFamily="18" charset="0"/>
                      </a:endParaRPr>
                    </a:p>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p>
                      <a:pPr algn="l" fontAlgn="ct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681078789"/>
                  </a:ext>
                </a:extLst>
              </a:tr>
              <a:tr h="1717419">
                <a:tc>
                  <a:txBody>
                    <a:bodyPr/>
                    <a:lstStyle/>
                    <a:p>
                      <a:pPr algn="l" fontAlgn="ct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Pre-condition: Successfully logged into the system with a student account.</a:t>
                      </a:r>
                      <a:br>
                        <a:rPr lang="en-US" sz="1200" u="none" strike="noStrike" dirty="0">
                          <a:effectLst/>
                        </a:rPr>
                      </a:br>
                      <a:r>
                        <a:rPr lang="en-US" sz="1200" u="none" strike="noStrike" dirty="0">
                          <a:effectLst/>
                        </a:rPr>
                        <a:t>Steps:</a:t>
                      </a:r>
                      <a:br>
                        <a:rPr lang="en-US" sz="1200" u="none" strike="noStrike" dirty="0">
                          <a:effectLst/>
                        </a:rPr>
                      </a:br>
                      <a:r>
                        <a:rPr lang="en-US" sz="1200" u="none" strike="noStrike" dirty="0">
                          <a:effectLst/>
                        </a:rPr>
                        <a:t>1. Go to the website</a:t>
                      </a:r>
                      <a:br>
                        <a:rPr lang="en-US" sz="1200" u="none" strike="noStrike" dirty="0">
                          <a:effectLst/>
                        </a:rPr>
                      </a:br>
                      <a:r>
                        <a:rPr lang="en-US" sz="1200" u="none" strike="noStrike" dirty="0">
                          <a:effectLst/>
                        </a:rPr>
                        <a:t>2. Go to the [Home Page].</a:t>
                      </a:r>
                      <a:br>
                        <a:rPr lang="en-US" sz="1200" u="none" strike="noStrike" dirty="0">
                          <a:effectLst/>
                        </a:rPr>
                      </a:br>
                      <a:r>
                        <a:rPr lang="en-US" sz="1200" u="none" strike="noStrike" dirty="0">
                          <a:effectLst/>
                        </a:rPr>
                        <a:t>3. Click the [Create] button.</a:t>
                      </a:r>
                      <a:br>
                        <a:rPr lang="en-US" sz="1200" u="none" strike="noStrike" dirty="0">
                          <a:effectLst/>
                        </a:rPr>
                      </a:br>
                      <a:r>
                        <a:rPr lang="en-US" sz="1200" u="none" strike="noStrike" dirty="0">
                          <a:effectLst/>
                        </a:rPr>
                        <a:t>4. Observation.</a:t>
                      </a:r>
                      <a:endParaRPr lang="en-US" sz="1200" b="0" i="1"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The layout of creating a new lesson is displayed skewed to the right.</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layout creates a new lesson that displays the correct position for each different screen.</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Low</a:t>
                      </a:r>
                      <a:endParaRPr lang="en-US" sz="12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a:effectLst/>
                        </a:rPr>
                        <a:t>Cosmetic</a:t>
                      </a:r>
                      <a:endParaRPr lang="en-US" sz="12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43479004"/>
                  </a:ext>
                </a:extLst>
              </a:tr>
            </a:tbl>
          </a:graphicData>
        </a:graphic>
      </p:graphicFrame>
    </p:spTree>
    <p:extLst>
      <p:ext uri="{BB962C8B-B14F-4D97-AF65-F5344CB8AC3E}">
        <p14:creationId xmlns:p14="http://schemas.microsoft.com/office/powerpoint/2010/main" val="2884156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3553</Words>
  <Application>Microsoft Office PowerPoint</Application>
  <PresentationFormat>Widescreen</PresentationFormat>
  <Paragraphs>417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truongnguyenthienan115@gmail.com</dc:creator>
  <cp:lastModifiedBy>truongnguyenthienan115@gmail.com</cp:lastModifiedBy>
  <cp:revision>20</cp:revision>
  <dcterms:created xsi:type="dcterms:W3CDTF">2022-07-11T00:50:38Z</dcterms:created>
  <dcterms:modified xsi:type="dcterms:W3CDTF">2022-07-13T09:58:16Z</dcterms:modified>
</cp:coreProperties>
</file>