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17"/>
  </p:notesMasterIdLst>
  <p:handoutMasterIdLst>
    <p:handoutMasterId r:id="rId18"/>
  </p:handoutMasterIdLst>
  <p:sldIdLst>
    <p:sldId id="256" r:id="rId5"/>
    <p:sldId id="268" r:id="rId6"/>
    <p:sldId id="274" r:id="rId7"/>
    <p:sldId id="275" r:id="rId8"/>
    <p:sldId id="267" r:id="rId9"/>
    <p:sldId id="273" r:id="rId10"/>
    <p:sldId id="270" r:id="rId11"/>
    <p:sldId id="276" r:id="rId12"/>
    <p:sldId id="277" r:id="rId13"/>
    <p:sldId id="271" r:id="rId14"/>
    <p:sldId id="278"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05"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11/07/2022</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11/07/2022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11/07/2022</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11/07/2022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11/07/2022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11/07/2022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11/07/2022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11/07/2022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11/07/2022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11/07/2022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11/07/2022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11/07/2022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11/07/2022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11/07/2022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11/07/2022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11/07/2022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11/07/2022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11/07/2022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11/07/2022</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1600296" y="2201831"/>
            <a:ext cx="8825658" cy="2454338"/>
          </a:xfrm>
        </p:spPr>
        <p:txBody>
          <a:bodyPr/>
          <a:lstStyle/>
          <a:p>
            <a:pPr algn="ctr"/>
            <a:r>
              <a:rPr lang="en-US" dirty="0">
                <a:solidFill>
                  <a:schemeClr val="bg1"/>
                </a:solidFill>
                <a:latin typeface="Arial" panose="020B0604020202020204" pitchFamily="34" charset="0"/>
                <a:cs typeface="Arial" panose="020B0604020202020204" pitchFamily="34" charset="0"/>
              </a:rPr>
              <a:t>KIỂM THỬ PHẦN MỀM QUIZIZZ</a:t>
            </a:r>
          </a:p>
        </p:txBody>
      </p:sp>
      <p:sp>
        <p:nvSpPr>
          <p:cNvPr id="4" name="TextBox 3">
            <a:extLst>
              <a:ext uri="{FF2B5EF4-FFF2-40B4-BE49-F238E27FC236}">
                <a16:creationId xmlns:a16="http://schemas.microsoft.com/office/drawing/2014/main" id="{5FAD525C-C758-2AD6-FDA2-80995A57A134}"/>
              </a:ext>
            </a:extLst>
          </p:cNvPr>
          <p:cNvSpPr txBox="1"/>
          <p:nvPr/>
        </p:nvSpPr>
        <p:spPr>
          <a:xfrm>
            <a:off x="1470212" y="5127812"/>
            <a:ext cx="3281082"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GVHD: </a:t>
            </a:r>
            <a:r>
              <a:rPr lang="en-US" dirty="0" err="1">
                <a:solidFill>
                  <a:schemeClr val="bg1"/>
                </a:solidFill>
                <a:latin typeface="Arial" panose="020B0604020202020204" pitchFamily="34" charset="0"/>
                <a:cs typeface="Arial" panose="020B0604020202020204" pitchFamily="34" charset="0"/>
              </a:rPr>
              <a:t>Trần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Thị</a:t>
            </a:r>
            <a:r>
              <a:rPr lang="en-US" dirty="0">
                <a:solidFill>
                  <a:schemeClr val="bg1"/>
                </a:solidFill>
                <a:latin typeface="Arial" panose="020B0604020202020204" pitchFamily="34" charset="0"/>
                <a:cs typeface="Arial" panose="020B0604020202020204" pitchFamily="34" charset="0"/>
              </a:rPr>
              <a:t> Thanh Nga</a:t>
            </a:r>
          </a:p>
        </p:txBody>
      </p:sp>
      <p:sp>
        <p:nvSpPr>
          <p:cNvPr id="5" name="TextBox 4">
            <a:extLst>
              <a:ext uri="{FF2B5EF4-FFF2-40B4-BE49-F238E27FC236}">
                <a16:creationId xmlns:a16="http://schemas.microsoft.com/office/drawing/2014/main" id="{7F2C7F9B-9CF4-29B0-3A06-18FFC1E47721}"/>
              </a:ext>
            </a:extLst>
          </p:cNvPr>
          <p:cNvSpPr txBox="1"/>
          <p:nvPr/>
        </p:nvSpPr>
        <p:spPr>
          <a:xfrm>
            <a:off x="6591859" y="5127812"/>
            <a:ext cx="4129929" cy="369332"/>
          </a:xfrm>
          <a:prstGeom prst="rect">
            <a:avLst/>
          </a:prstGeom>
          <a:noFill/>
        </p:spPr>
        <p:txBody>
          <a:bodyPr wrap="square" rtlCol="0">
            <a:spAutoFit/>
          </a:bodyPr>
          <a:lstStyle/>
          <a:p>
            <a:r>
              <a:rPr lang="en-US" dirty="0" err="1">
                <a:solidFill>
                  <a:schemeClr val="bg1"/>
                </a:solidFill>
                <a:latin typeface="Arial" panose="020B0604020202020204" pitchFamily="34" charset="0"/>
                <a:cs typeface="Arial" panose="020B0604020202020204" pitchFamily="34" charset="0"/>
              </a:rPr>
              <a:t>Sinh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viên</a:t>
            </a:r>
            <a:r>
              <a:rPr lang="en-US" dirty="0">
                <a:solidFill>
                  <a:schemeClr val="bg1"/>
                </a:solidFill>
                <a:latin typeface="Arial" panose="020B0604020202020204" pitchFamily="34" charset="0"/>
                <a:cs typeface="Arial" panose="020B0604020202020204" pitchFamily="34" charset="0"/>
              </a:rPr>
              <a:t>: Lê Diễm My -18130144</a:t>
            </a:r>
          </a:p>
        </p:txBody>
      </p:sp>
    </p:spTree>
    <p:extLst>
      <p:ext uri="{BB962C8B-B14F-4D97-AF65-F5344CB8AC3E}">
        <p14:creationId xmlns:p14="http://schemas.microsoft.com/office/powerpoint/2010/main" val="30670094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p:txBody>
          <a:bodyPr/>
          <a:lstStyle/>
          <a:p>
            <a:r>
              <a:rPr lang="en-US" dirty="0"/>
              <a:t>DEFECT</a:t>
            </a:r>
          </a:p>
        </p:txBody>
      </p:sp>
      <p:pic>
        <p:nvPicPr>
          <p:cNvPr id="42" name="Picture Placeholder 41" descr="Checkmark">
            <a:extLst>
              <a:ext uri="{FF2B5EF4-FFF2-40B4-BE49-F238E27FC236}">
                <a16:creationId xmlns:a16="http://schemas.microsoft.com/office/drawing/2014/main" id="{3A3B6454-5613-4DC3-8C16-A358C1660553}"/>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5079206" y="3854450"/>
            <a:ext cx="914400" cy="914400"/>
          </a:xfrm>
        </p:spPr>
      </p:pic>
      <p:sp>
        <p:nvSpPr>
          <p:cNvPr id="16" name="Slide Number Placeholder 15">
            <a:extLst>
              <a:ext uri="{FF2B5EF4-FFF2-40B4-BE49-F238E27FC236}">
                <a16:creationId xmlns:a16="http://schemas.microsoft.com/office/drawing/2014/main" id="{7CF36D8C-67BC-C442-916E-35C3E53D6B7D}"/>
              </a:ext>
            </a:extLst>
          </p:cNvPr>
          <p:cNvSpPr>
            <a:spLocks noGrp="1"/>
          </p:cNvSpPr>
          <p:nvPr>
            <p:ph type="sldNum" sz="quarter" idx="12"/>
          </p:nvPr>
        </p:nvSpPr>
        <p:spPr/>
        <p:txBody>
          <a:bodyPr/>
          <a:lstStyle/>
          <a:p>
            <a:fld id="{9FF96B15-8338-45D5-A943-561235072D66}" type="slidenum">
              <a:rPr lang="en-US" smtClean="0"/>
              <a:t>10</a:t>
            </a:fld>
            <a:endParaRPr lang="en-US" dirty="0"/>
          </a:p>
        </p:txBody>
      </p:sp>
      <p:pic>
        <p:nvPicPr>
          <p:cNvPr id="44" name="Picture Placeholder 43" descr="Open Book">
            <a:extLst>
              <a:ext uri="{FF2B5EF4-FFF2-40B4-BE49-F238E27FC236}">
                <a16:creationId xmlns:a16="http://schemas.microsoft.com/office/drawing/2014/main" id="{A09A9329-706D-48C2-B319-28C120B9368D}"/>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6147" t="-41161" r="-46175" b="-41161"/>
          <a:stretch/>
        </p:blipFill>
        <p:spPr>
          <a:xfrm>
            <a:off x="11150600" y="3979863"/>
            <a:ext cx="1041400" cy="1041400"/>
          </a:xfrm>
        </p:spPr>
      </p:pic>
      <p:graphicFrame>
        <p:nvGraphicFramePr>
          <p:cNvPr id="7" name="Table 6">
            <a:extLst>
              <a:ext uri="{FF2B5EF4-FFF2-40B4-BE49-F238E27FC236}">
                <a16:creationId xmlns:a16="http://schemas.microsoft.com/office/drawing/2014/main" id="{8C3EF074-444B-E042-516F-3CD8E3382BD8}"/>
              </a:ext>
            </a:extLst>
          </p:cNvPr>
          <p:cNvGraphicFramePr>
            <a:graphicFrameLocks noGrp="1"/>
          </p:cNvGraphicFramePr>
          <p:nvPr>
            <p:extLst>
              <p:ext uri="{D42A27DB-BD31-4B8C-83A1-F6EECF244321}">
                <p14:modId xmlns:p14="http://schemas.microsoft.com/office/powerpoint/2010/main" val="4052612727"/>
              </p:ext>
            </p:extLst>
          </p:nvPr>
        </p:nvGraphicFramePr>
        <p:xfrm>
          <a:off x="1154953" y="2193926"/>
          <a:ext cx="9995647" cy="3995648"/>
        </p:xfrm>
        <a:graphic>
          <a:graphicData uri="http://schemas.openxmlformats.org/drawingml/2006/table">
            <a:tbl>
              <a:tblPr>
                <a:tableStyleId>{5C22544A-7EE6-4342-B048-85BDC9FD1C3A}</a:tableStyleId>
              </a:tblPr>
              <a:tblGrid>
                <a:gridCol w="913208">
                  <a:extLst>
                    <a:ext uri="{9D8B030D-6E8A-4147-A177-3AD203B41FA5}">
                      <a16:colId xmlns:a16="http://schemas.microsoft.com/office/drawing/2014/main" val="3936441565"/>
                    </a:ext>
                  </a:extLst>
                </a:gridCol>
                <a:gridCol w="2431910">
                  <a:extLst>
                    <a:ext uri="{9D8B030D-6E8A-4147-A177-3AD203B41FA5}">
                      <a16:colId xmlns:a16="http://schemas.microsoft.com/office/drawing/2014/main" val="4218587596"/>
                    </a:ext>
                  </a:extLst>
                </a:gridCol>
                <a:gridCol w="2521246">
                  <a:extLst>
                    <a:ext uri="{9D8B030D-6E8A-4147-A177-3AD203B41FA5}">
                      <a16:colId xmlns:a16="http://schemas.microsoft.com/office/drawing/2014/main" val="1623757942"/>
                    </a:ext>
                  </a:extLst>
                </a:gridCol>
                <a:gridCol w="2217933">
                  <a:extLst>
                    <a:ext uri="{9D8B030D-6E8A-4147-A177-3AD203B41FA5}">
                      <a16:colId xmlns:a16="http://schemas.microsoft.com/office/drawing/2014/main" val="3732016324"/>
                    </a:ext>
                  </a:extLst>
                </a:gridCol>
                <a:gridCol w="657225">
                  <a:extLst>
                    <a:ext uri="{9D8B030D-6E8A-4147-A177-3AD203B41FA5}">
                      <a16:colId xmlns:a16="http://schemas.microsoft.com/office/drawing/2014/main" val="2718852336"/>
                    </a:ext>
                  </a:extLst>
                </a:gridCol>
                <a:gridCol w="777670">
                  <a:extLst>
                    <a:ext uri="{9D8B030D-6E8A-4147-A177-3AD203B41FA5}">
                      <a16:colId xmlns:a16="http://schemas.microsoft.com/office/drawing/2014/main" val="1038561894"/>
                    </a:ext>
                  </a:extLst>
                </a:gridCol>
                <a:gridCol w="476455">
                  <a:extLst>
                    <a:ext uri="{9D8B030D-6E8A-4147-A177-3AD203B41FA5}">
                      <a16:colId xmlns:a16="http://schemas.microsoft.com/office/drawing/2014/main" val="3561010317"/>
                    </a:ext>
                  </a:extLst>
                </a:gridCol>
              </a:tblGrid>
              <a:tr h="402020">
                <a:tc>
                  <a:txBody>
                    <a:bodyPr/>
                    <a:lstStyle/>
                    <a:p>
                      <a:pPr algn="l" fontAlgn="ctr"/>
                      <a:r>
                        <a:rPr lang="en-US" sz="1050" u="none" strike="noStrike">
                          <a:effectLst/>
                        </a:rPr>
                        <a:t>Defect ID</a:t>
                      </a:r>
                      <a:endParaRPr lang="en-US" sz="105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50" u="none" strike="noStrike">
                          <a:effectLst/>
                        </a:rPr>
                        <a:t>Defect Description &amp; Steps to reproduce</a:t>
                      </a:r>
                      <a:endParaRPr lang="en-US" sz="105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50" u="none" strike="noStrike">
                          <a:effectLst/>
                        </a:rPr>
                        <a:t>Actual Result</a:t>
                      </a:r>
                      <a:endParaRPr lang="en-US" sz="105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50" u="none" strike="noStrike">
                          <a:effectLst/>
                        </a:rPr>
                        <a:t>Expected Result</a:t>
                      </a:r>
                      <a:endParaRPr lang="en-US" sz="105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50" u="none" strike="noStrike">
                          <a:effectLst/>
                        </a:rPr>
                        <a:t>Priority</a:t>
                      </a:r>
                      <a:endParaRPr lang="en-US" sz="105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50" u="none" strike="noStrike" dirty="0" err="1">
                          <a:effectLst/>
                        </a:rPr>
                        <a:t>Serverity</a:t>
                      </a:r>
                      <a:endParaRPr lang="en-US" sz="1050" b="1"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050" u="none" strike="noStrike">
                          <a:effectLst/>
                        </a:rPr>
                        <a:t>Testcase ID</a:t>
                      </a:r>
                      <a:endParaRPr lang="en-US" sz="1050" b="1"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655549916"/>
                  </a:ext>
                </a:extLst>
              </a:tr>
              <a:tr h="312192">
                <a:tc>
                  <a:txBody>
                    <a:bodyPr/>
                    <a:lstStyle/>
                    <a:p>
                      <a:pPr algn="ctr" fontAlgn="ctr"/>
                      <a:r>
                        <a:rPr lang="en-US" sz="1050" u="none" strike="noStrike">
                          <a:effectLst/>
                        </a:rPr>
                        <a:t>#1</a:t>
                      </a:r>
                      <a:endParaRPr lang="en-US" sz="1050" b="1"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1050" u="none" strike="noStrike" dirty="0">
                          <a:effectLst/>
                        </a:rPr>
                        <a:t>Check enters the collection name more than 100 characters</a:t>
                      </a:r>
                      <a:endParaRPr lang="en-US" sz="1050" b="1" i="1"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050" u="none" strike="noStrike">
                          <a:effectLst/>
                        </a:rPr>
                        <a:t> </a:t>
                      </a:r>
                      <a:endParaRPr lang="en-US" sz="1050" b="1" i="1"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50" u="none" strike="noStrike">
                          <a:effectLst/>
                        </a:rPr>
                        <a:t> </a:t>
                      </a:r>
                      <a:endParaRPr lang="en-US" sz="1050" b="1" i="1"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50" u="none" strike="noStrike">
                          <a:effectLst/>
                        </a:rPr>
                        <a:t> </a:t>
                      </a:r>
                      <a:endParaRPr lang="en-US" sz="1050" b="1" i="1"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50" u="none" strike="noStrike">
                          <a:effectLst/>
                        </a:rPr>
                        <a:t> </a:t>
                      </a:r>
                      <a:endParaRPr lang="en-US" sz="1050" b="1" i="1"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4258985"/>
                  </a:ext>
                </a:extLst>
              </a:tr>
              <a:tr h="3273588">
                <a:tc>
                  <a:txBody>
                    <a:bodyPr/>
                    <a:lstStyle/>
                    <a:p>
                      <a:pPr algn="l" fontAlgn="t"/>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050" u="none" strike="noStrike" dirty="0">
                          <a:effectLst/>
                        </a:rPr>
                        <a:t>Pre-conditions:</a:t>
                      </a:r>
                      <a:br>
                        <a:rPr lang="en-US" sz="1050" u="none" strike="noStrike" dirty="0">
                          <a:effectLst/>
                        </a:rPr>
                      </a:br>
                      <a:r>
                        <a:rPr lang="en-US" sz="1050" u="none" strike="noStrike" dirty="0">
                          <a:effectLst/>
                        </a:rPr>
                        <a:t>+ Logged in and is on the "Collections" page</a:t>
                      </a:r>
                      <a:br>
                        <a:rPr lang="en-US" sz="1050" u="none" strike="noStrike" dirty="0">
                          <a:effectLst/>
                        </a:rPr>
                      </a:br>
                      <a:r>
                        <a:rPr lang="en-US" sz="1050" u="none" strike="noStrike" dirty="0">
                          <a:effectLst/>
                        </a:rPr>
                        <a:t>Steps:</a:t>
                      </a:r>
                      <a:br>
                        <a:rPr lang="en-US" sz="1050" u="none" strike="noStrike" dirty="0">
                          <a:effectLst/>
                        </a:rPr>
                      </a:br>
                      <a:r>
                        <a:rPr lang="en-US" sz="1050" u="none" strike="noStrike" dirty="0">
                          <a:effectLst/>
                        </a:rPr>
                        <a:t>1. Click the "Create Collection" button on the "Collections" page</a:t>
                      </a:r>
                      <a:br>
                        <a:rPr lang="en-US" sz="1050" u="none" strike="noStrike" dirty="0">
                          <a:effectLst/>
                        </a:rPr>
                      </a:br>
                      <a:r>
                        <a:rPr lang="en-US" sz="1050" u="none" strike="noStrike" dirty="0">
                          <a:effectLst/>
                        </a:rPr>
                        <a:t>2. In the box "Enter name collection" enter a name with a length of more than 100 characters</a:t>
                      </a:r>
                      <a:br>
                        <a:rPr lang="en-US" sz="1050" u="none" strike="noStrike" dirty="0">
                          <a:effectLst/>
                        </a:rPr>
                      </a:br>
                      <a:r>
                        <a:rPr lang="en-US" sz="1050" u="none" strike="noStrike" dirty="0">
                          <a:effectLst/>
                        </a:rPr>
                        <a:t>3. Select the button "Create Collection"</a:t>
                      </a:r>
                      <a:endParaRPr lang="en-US" sz="1050" b="0" i="1"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050" u="none" strike="noStrike" dirty="0">
                          <a:effectLst/>
                        </a:rPr>
                        <a:t>Can't create a new collection</a:t>
                      </a:r>
                      <a:br>
                        <a:rPr lang="en-US" sz="1050" u="none" strike="noStrike" dirty="0">
                          <a:effectLst/>
                        </a:rPr>
                      </a:br>
                      <a:r>
                        <a:rPr lang="en-US" sz="1050" u="none" strike="noStrike" dirty="0">
                          <a:effectLst/>
                        </a:rPr>
                        <a:t>No error message displayed</a:t>
                      </a:r>
                    </a:p>
                    <a:p>
                      <a:pPr algn="l" fontAlgn="t"/>
                      <a:endParaRPr lang="en-US" sz="1050" b="0" i="1"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050" u="none" strike="noStrike">
                          <a:effectLst/>
                        </a:rPr>
                        <a:t>Display error message "Please enter a name less than 100 characters"</a:t>
                      </a:r>
                      <a:br>
                        <a:rPr lang="en-US" sz="1050" u="none" strike="noStrike">
                          <a:effectLst/>
                        </a:rPr>
                      </a:br>
                      <a:r>
                        <a:rPr lang="en-US" sz="1050" u="none" strike="noStrike">
                          <a:effectLst/>
                        </a:rPr>
                        <a:t>Cannot create a new collection</a:t>
                      </a:r>
                      <a:endParaRPr lang="en-US" sz="1050" b="0" i="1"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050" u="none" strike="noStrike">
                          <a:effectLst/>
                        </a:rPr>
                        <a:t>&lt;Prioritize your defect/comment)</a:t>
                      </a:r>
                      <a:br>
                        <a:rPr lang="en-US" sz="1050" u="none" strike="noStrike">
                          <a:effectLst/>
                        </a:rPr>
                      </a:br>
                      <a:r>
                        <a:rPr lang="en-US" sz="1050" u="none" strike="noStrike">
                          <a:effectLst/>
                        </a:rPr>
                        <a:t>High</a:t>
                      </a:r>
                      <a:endParaRPr lang="en-US" sz="1050" b="0" i="1"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050" u="none" strike="noStrike">
                          <a:effectLst/>
                        </a:rPr>
                        <a:t>&lt;Severity&gt;</a:t>
                      </a:r>
                      <a:br>
                        <a:rPr lang="en-US" sz="1050" u="none" strike="noStrike">
                          <a:effectLst/>
                        </a:rPr>
                      </a:br>
                      <a:r>
                        <a:rPr lang="en-US" sz="1050" u="none" strike="noStrike">
                          <a:effectLst/>
                        </a:rPr>
                        <a:t>High</a:t>
                      </a:r>
                      <a:endParaRPr lang="en-US" sz="1050" b="0" i="1" u="none" strike="noStrike">
                        <a:solidFill>
                          <a:srgbClr val="000000"/>
                        </a:solidFill>
                        <a:effectLst/>
                        <a:latin typeface="Calibri" panose="020F0502020204030204" pitchFamily="34" charset="0"/>
                      </a:endParaRPr>
                    </a:p>
                  </a:txBody>
                  <a:tcPr marL="0" marR="0" marT="0" marB="0"/>
                </a:tc>
                <a:tc>
                  <a:txBody>
                    <a:bodyPr/>
                    <a:lstStyle/>
                    <a:p>
                      <a:pPr algn="l" fontAlgn="t"/>
                      <a:r>
                        <a:rPr lang="en-US" sz="1050" u="none" strike="noStrike" dirty="0">
                          <a:effectLst/>
                        </a:rPr>
                        <a:t>&lt;ID of TC relates to this defect/comment if any&gt;</a:t>
                      </a:r>
                      <a:endParaRPr lang="en-US" sz="1050" b="0" i="1"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517595761"/>
                  </a:ext>
                </a:extLst>
              </a:tr>
            </a:tbl>
          </a:graphicData>
        </a:graphic>
      </p:graphicFrame>
      <p:pic>
        <p:nvPicPr>
          <p:cNvPr id="17" name="Picture 16">
            <a:extLst>
              <a:ext uri="{FF2B5EF4-FFF2-40B4-BE49-F238E27FC236}">
                <a16:creationId xmlns:a16="http://schemas.microsoft.com/office/drawing/2014/main" id="{EE8628A2-B763-4B40-72F1-178A3D62D5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9650" y="3800486"/>
            <a:ext cx="1895475" cy="1220777"/>
          </a:xfrm>
          <a:prstGeom prst="rect">
            <a:avLst/>
          </a:prstGeom>
        </p:spPr>
      </p:pic>
    </p:spTree>
    <p:extLst>
      <p:ext uri="{BB962C8B-B14F-4D97-AF65-F5344CB8AC3E}">
        <p14:creationId xmlns:p14="http://schemas.microsoft.com/office/powerpoint/2010/main" val="36630496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D6CB-2158-F75B-383E-46A81006004C}"/>
              </a:ext>
            </a:extLst>
          </p:cNvPr>
          <p:cNvSpPr>
            <a:spLocks noGrp="1"/>
          </p:cNvSpPr>
          <p:nvPr>
            <p:ph type="title"/>
          </p:nvPr>
        </p:nvSpPr>
        <p:spPr/>
        <p:txBody>
          <a:bodyPr/>
          <a:lstStyle/>
          <a:p>
            <a:r>
              <a:rPr lang="en-US" dirty="0"/>
              <a:t>TEST REPORT</a:t>
            </a:r>
          </a:p>
        </p:txBody>
      </p:sp>
      <p:graphicFrame>
        <p:nvGraphicFramePr>
          <p:cNvPr id="5" name="Content Placeholder 4">
            <a:extLst>
              <a:ext uri="{FF2B5EF4-FFF2-40B4-BE49-F238E27FC236}">
                <a16:creationId xmlns:a16="http://schemas.microsoft.com/office/drawing/2014/main" id="{3A6D00A8-3D09-8060-05F2-B0A73EC497D5}"/>
              </a:ext>
            </a:extLst>
          </p:cNvPr>
          <p:cNvGraphicFramePr>
            <a:graphicFrameLocks noGrp="1"/>
          </p:cNvGraphicFramePr>
          <p:nvPr>
            <p:ph idx="1"/>
            <p:extLst>
              <p:ext uri="{D42A27DB-BD31-4B8C-83A1-F6EECF244321}">
                <p14:modId xmlns:p14="http://schemas.microsoft.com/office/powerpoint/2010/main" val="986173775"/>
              </p:ext>
            </p:extLst>
          </p:nvPr>
        </p:nvGraphicFramePr>
        <p:xfrm>
          <a:off x="1078480" y="2562225"/>
          <a:ext cx="10035040" cy="2852536"/>
        </p:xfrm>
        <a:graphic>
          <a:graphicData uri="http://schemas.openxmlformats.org/drawingml/2006/table">
            <a:tbl>
              <a:tblPr>
                <a:tableStyleId>{5C22544A-7EE6-4342-B048-85BDC9FD1C3A}</a:tableStyleId>
              </a:tblPr>
              <a:tblGrid>
                <a:gridCol w="1120775">
                  <a:extLst>
                    <a:ext uri="{9D8B030D-6E8A-4147-A177-3AD203B41FA5}">
                      <a16:colId xmlns:a16="http://schemas.microsoft.com/office/drawing/2014/main" val="2697191571"/>
                    </a:ext>
                  </a:extLst>
                </a:gridCol>
                <a:gridCol w="2109333">
                  <a:extLst>
                    <a:ext uri="{9D8B030D-6E8A-4147-A177-3AD203B41FA5}">
                      <a16:colId xmlns:a16="http://schemas.microsoft.com/office/drawing/2014/main" val="483468606"/>
                    </a:ext>
                  </a:extLst>
                </a:gridCol>
                <a:gridCol w="906473">
                  <a:extLst>
                    <a:ext uri="{9D8B030D-6E8A-4147-A177-3AD203B41FA5}">
                      <a16:colId xmlns:a16="http://schemas.microsoft.com/office/drawing/2014/main" val="1331920305"/>
                    </a:ext>
                  </a:extLst>
                </a:gridCol>
                <a:gridCol w="1200120">
                  <a:extLst>
                    <a:ext uri="{9D8B030D-6E8A-4147-A177-3AD203B41FA5}">
                      <a16:colId xmlns:a16="http://schemas.microsoft.com/office/drawing/2014/main" val="4163705860"/>
                    </a:ext>
                  </a:extLst>
                </a:gridCol>
                <a:gridCol w="1136283">
                  <a:extLst>
                    <a:ext uri="{9D8B030D-6E8A-4147-A177-3AD203B41FA5}">
                      <a16:colId xmlns:a16="http://schemas.microsoft.com/office/drawing/2014/main" val="3551831079"/>
                    </a:ext>
                  </a:extLst>
                </a:gridCol>
                <a:gridCol w="1110749">
                  <a:extLst>
                    <a:ext uri="{9D8B030D-6E8A-4147-A177-3AD203B41FA5}">
                      <a16:colId xmlns:a16="http://schemas.microsoft.com/office/drawing/2014/main" val="4167539489"/>
                    </a:ext>
                  </a:extLst>
                </a:gridCol>
                <a:gridCol w="1212886">
                  <a:extLst>
                    <a:ext uri="{9D8B030D-6E8A-4147-A177-3AD203B41FA5}">
                      <a16:colId xmlns:a16="http://schemas.microsoft.com/office/drawing/2014/main" val="270868776"/>
                    </a:ext>
                  </a:extLst>
                </a:gridCol>
                <a:gridCol w="1238421">
                  <a:extLst>
                    <a:ext uri="{9D8B030D-6E8A-4147-A177-3AD203B41FA5}">
                      <a16:colId xmlns:a16="http://schemas.microsoft.com/office/drawing/2014/main" val="3453560605"/>
                    </a:ext>
                  </a:extLst>
                </a:gridCol>
              </a:tblGrid>
              <a:tr h="669472">
                <a:tc>
                  <a:txBody>
                    <a:bodyPr/>
                    <a:lstStyle/>
                    <a:p>
                      <a:pPr algn="ctr" fontAlgn="b"/>
                      <a:r>
                        <a:rPr lang="en-US" sz="1200" u="none" strike="noStrike">
                          <a:effectLst/>
                        </a:rPr>
                        <a:t>No</a:t>
                      </a:r>
                      <a:endParaRPr lang="en-US" sz="1200" b="1"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Module code</a:t>
                      </a:r>
                      <a:endParaRPr lang="en-US" sz="1200" b="1"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Pass</a:t>
                      </a:r>
                      <a:endParaRPr lang="en-US" sz="1200" b="1"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Fail</a:t>
                      </a:r>
                      <a:endParaRPr lang="en-US" sz="1200" b="1"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Untested</a:t>
                      </a:r>
                      <a:endParaRPr lang="en-US" sz="1200" b="1"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Blocked</a:t>
                      </a:r>
                      <a:endParaRPr lang="en-US" sz="1200" b="1"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Skipped</a:t>
                      </a:r>
                      <a:endParaRPr lang="en-US" sz="1200" b="1"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Number of test cases</a:t>
                      </a:r>
                      <a:endParaRPr lang="en-US" sz="1200" b="1" i="0" u="none" strike="noStrike">
                        <a:solidFill>
                          <a:srgbClr val="FFFFFF"/>
                        </a:solidFill>
                        <a:effectLst/>
                        <a:latin typeface="Tahoma" panose="020B0604030504040204" pitchFamily="34" charset="0"/>
                      </a:endParaRPr>
                    </a:p>
                  </a:txBody>
                  <a:tcPr marL="0" marR="0" marT="0" marB="0" anchor="b"/>
                </a:tc>
                <a:extLst>
                  <a:ext uri="{0D108BD9-81ED-4DB2-BD59-A6C34878D82A}">
                    <a16:rowId xmlns:a16="http://schemas.microsoft.com/office/drawing/2014/main" val="3595534914"/>
                  </a:ext>
                </a:extLst>
              </a:tr>
              <a:tr h="363844">
                <a:tc>
                  <a:txBody>
                    <a:bodyPr/>
                    <a:lstStyle/>
                    <a:p>
                      <a:pPr algn="ctr" fontAlgn="b"/>
                      <a:r>
                        <a:rPr lang="en-US" sz="1200" u="none" strike="noStrike">
                          <a:effectLst/>
                        </a:rPr>
                        <a:t>1</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200" u="none" strike="noStrike">
                          <a:effectLst/>
                        </a:rPr>
                        <a:t>Create Collection</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200" u="none" strike="noStrike">
                          <a:effectLst/>
                        </a:rPr>
                        <a:t>9</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200" u="none" strike="noStrike">
                          <a:effectLst/>
                        </a:rPr>
                        <a:t>1</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200" u="none" strike="noStrike">
                          <a:effectLst/>
                        </a:rPr>
                        <a:t>0</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200" u="none" strike="noStrike">
                          <a:effectLst/>
                        </a:rPr>
                        <a:t>0</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200" u="none" strike="noStrike">
                          <a:effectLst/>
                        </a:rPr>
                        <a:t>0</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200" u="none" strike="noStrike">
                          <a:effectLst/>
                        </a:rPr>
                        <a:t>10</a:t>
                      </a:r>
                      <a:endParaRPr lang="en-US" sz="12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234394082"/>
                  </a:ext>
                </a:extLst>
              </a:tr>
              <a:tr h="363844">
                <a:tc>
                  <a:txBody>
                    <a:bodyPr/>
                    <a:lstStyle/>
                    <a:p>
                      <a:pPr algn="ctr" fontAlgn="b"/>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200" u="none" strike="noStrike">
                          <a:effectLst/>
                        </a:rPr>
                        <a:t> </a:t>
                      </a:r>
                      <a:endParaRPr lang="en-US" sz="12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26294656"/>
                  </a:ext>
                </a:extLst>
              </a:tr>
              <a:tr h="363844">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Sub total</a:t>
                      </a:r>
                      <a:endParaRPr lang="en-US" sz="1200" b="1"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9</a:t>
                      </a:r>
                      <a:endParaRPr lang="en-US" sz="1200" b="0"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1</a:t>
                      </a:r>
                      <a:endParaRPr lang="en-US" sz="1200" b="0"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0</a:t>
                      </a:r>
                      <a:endParaRPr lang="en-US" sz="1200" b="0"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0</a:t>
                      </a:r>
                      <a:endParaRPr lang="en-US" sz="1200" b="0"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0</a:t>
                      </a:r>
                      <a:endParaRPr lang="en-US" sz="1200" b="0" i="0" u="none" strike="noStrike">
                        <a:solidFill>
                          <a:srgbClr val="FFFFFF"/>
                        </a:solidFill>
                        <a:effectLst/>
                        <a:latin typeface="Tahoma" panose="020B0604030504040204" pitchFamily="34" charset="0"/>
                      </a:endParaRPr>
                    </a:p>
                  </a:txBody>
                  <a:tcPr marL="0" marR="0" marT="0" marB="0" anchor="b"/>
                </a:tc>
                <a:tc>
                  <a:txBody>
                    <a:bodyPr/>
                    <a:lstStyle/>
                    <a:p>
                      <a:pPr algn="ctr" fontAlgn="b"/>
                      <a:r>
                        <a:rPr lang="en-US" sz="1200" u="none" strike="noStrike">
                          <a:effectLst/>
                        </a:rPr>
                        <a:t>10</a:t>
                      </a:r>
                      <a:endParaRPr lang="en-US" sz="1200" b="0" i="0" u="none" strike="noStrike">
                        <a:solidFill>
                          <a:srgbClr val="FFFFFF"/>
                        </a:solidFill>
                        <a:effectLst/>
                        <a:latin typeface="Tahoma" panose="020B0604030504040204" pitchFamily="34" charset="0"/>
                      </a:endParaRPr>
                    </a:p>
                  </a:txBody>
                  <a:tcPr marL="0" marR="0" marT="0" marB="0" anchor="b"/>
                </a:tc>
                <a:extLst>
                  <a:ext uri="{0D108BD9-81ED-4DB2-BD59-A6C34878D82A}">
                    <a16:rowId xmlns:a16="http://schemas.microsoft.com/office/drawing/2014/main" val="1720558136"/>
                  </a:ext>
                </a:extLst>
              </a:tr>
              <a:tr h="363844">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17248750"/>
                  </a:ext>
                </a:extLst>
              </a:tr>
              <a:tr h="363844">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Test coverage</a:t>
                      </a:r>
                      <a:endParaRPr lang="en-US" sz="1200" b="1" i="0" u="none" strike="noStrike">
                        <a:solidFill>
                          <a:srgbClr val="993300"/>
                        </a:solidFill>
                        <a:effectLst/>
                        <a:latin typeface="Tahoma" panose="020B060403050404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200" u="none" strike="noStrike">
                          <a:effectLst/>
                        </a:rPr>
                        <a:t>100</a:t>
                      </a:r>
                      <a:endParaRPr lang="en-US" sz="1200" b="1" i="0" u="none" strike="noStrike">
                        <a:solidFill>
                          <a:srgbClr val="0000FF"/>
                        </a:solidFill>
                        <a:effectLst/>
                        <a:latin typeface="Tahoma" panose="020B0604030504040204" pitchFamily="34" charset="0"/>
                      </a:endParaRPr>
                    </a:p>
                  </a:txBody>
                  <a:tcPr marL="0" marR="0" marT="0" marB="0" anchor="b"/>
                </a:tc>
                <a:tc>
                  <a:txBody>
                    <a:bodyPr/>
                    <a:lstStyle/>
                    <a:p>
                      <a:pPr algn="l"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62519780"/>
                  </a:ext>
                </a:extLst>
              </a:tr>
              <a:tr h="363844">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ctr"/>
                      <a:r>
                        <a:rPr lang="en-US" sz="1200" u="none" strike="noStrike">
                          <a:effectLst/>
                        </a:rPr>
                        <a:t>Test successful coverage</a:t>
                      </a:r>
                      <a:endParaRPr lang="en-US" sz="1200" b="1" i="0" u="none" strike="noStrike">
                        <a:solidFill>
                          <a:srgbClr val="993300"/>
                        </a:solidFill>
                        <a:effectLst/>
                        <a:latin typeface="Tahoma" panose="020B0604030504040204" pitchFamily="34" charset="0"/>
                      </a:endParaRPr>
                    </a:p>
                  </a:txBody>
                  <a:tcPr marL="0" marR="0" marT="0" marB="0" anchor="ct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200" u="none" strike="noStrike">
                          <a:effectLst/>
                        </a:rPr>
                        <a:t>90</a:t>
                      </a:r>
                      <a:endParaRPr lang="en-US" sz="1200" b="1" i="0" u="none" strike="noStrike">
                        <a:solidFill>
                          <a:srgbClr val="0000FF"/>
                        </a:solidFill>
                        <a:effectLst/>
                        <a:latin typeface="Tahoma" panose="020B0604030504040204" pitchFamily="34" charset="0"/>
                      </a:endParaRPr>
                    </a:p>
                  </a:txBody>
                  <a:tcPr marL="0" marR="0" marT="0" marB="0" anchor="b"/>
                </a:tc>
                <a:tc>
                  <a:txBody>
                    <a:bodyPr/>
                    <a:lstStyle/>
                    <a:p>
                      <a:pPr algn="l"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20411313"/>
                  </a:ext>
                </a:extLst>
              </a:tr>
            </a:tbl>
          </a:graphicData>
        </a:graphic>
      </p:graphicFrame>
      <p:sp>
        <p:nvSpPr>
          <p:cNvPr id="4" name="Slide Number Placeholder 3">
            <a:extLst>
              <a:ext uri="{FF2B5EF4-FFF2-40B4-BE49-F238E27FC236}">
                <a16:creationId xmlns:a16="http://schemas.microsoft.com/office/drawing/2014/main" id="{021206ED-EB5C-E913-6D11-C0CCACA1D206}"/>
              </a:ext>
            </a:extLst>
          </p:cNvPr>
          <p:cNvSpPr>
            <a:spLocks noGrp="1"/>
          </p:cNvSpPr>
          <p:nvPr>
            <p:ph type="sldNum" sz="quarter" idx="12"/>
          </p:nvPr>
        </p:nvSpPr>
        <p:spPr/>
        <p:txBody>
          <a:bodyPr/>
          <a:lstStyle/>
          <a:p>
            <a:fld id="{9FF96B15-8338-45D5-A943-561235072D66}" type="slidenum">
              <a:rPr lang="en-US" noProof="0" smtClean="0"/>
              <a:t>11</a:t>
            </a:fld>
            <a:endParaRPr lang="en-US" noProof="0" dirty="0"/>
          </a:p>
        </p:txBody>
      </p:sp>
    </p:spTree>
    <p:extLst>
      <p:ext uri="{BB962C8B-B14F-4D97-AF65-F5344CB8AC3E}">
        <p14:creationId xmlns:p14="http://schemas.microsoft.com/office/powerpoint/2010/main" val="216702529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F6EAE6-71E1-A2CA-8C19-A3E284797738}"/>
              </a:ext>
            </a:extLst>
          </p:cNvPr>
          <p:cNvSpPr/>
          <p:nvPr/>
        </p:nvSpPr>
        <p:spPr>
          <a:xfrm>
            <a:off x="2971800" y="2495550"/>
            <a:ext cx="6248399" cy="1323439"/>
          </a:xfrm>
          <a:prstGeom prst="rect">
            <a:avLst/>
          </a:prstGeom>
          <a:noFill/>
        </p:spPr>
        <p:txBody>
          <a:bodyPr wrap="square" lIns="91440" tIns="45720" rIns="91440" bIns="45720">
            <a:spAutoFit/>
          </a:bodyPr>
          <a:lstStyle/>
          <a:p>
            <a:pPr algn="ctr"/>
            <a:r>
              <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3945982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“Create Collection”</a:t>
            </a: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sp>
        <p:nvSpPr>
          <p:cNvPr id="5" name="TextBox 4">
            <a:extLst>
              <a:ext uri="{FF2B5EF4-FFF2-40B4-BE49-F238E27FC236}">
                <a16:creationId xmlns:a16="http://schemas.microsoft.com/office/drawing/2014/main" id="{A4EB1D6E-F802-4602-B5A0-4466D0666EBE}"/>
              </a:ext>
            </a:extLst>
          </p:cNvPr>
          <p:cNvSpPr txBox="1"/>
          <p:nvPr/>
        </p:nvSpPr>
        <p:spPr>
          <a:xfrm>
            <a:off x="6599155" y="1571853"/>
            <a:ext cx="2492990" cy="584775"/>
          </a:xfrm>
          <a:prstGeom prst="rect">
            <a:avLst/>
          </a:prstGeom>
          <a:noFill/>
        </p:spPr>
        <p:txBody>
          <a:bodyPr wrap="none" rtlCol="0">
            <a:spAutoFit/>
          </a:bodyPr>
          <a:lstStyle/>
          <a:p>
            <a:r>
              <a:rPr lang="en-US" sz="3200" dirty="0"/>
              <a:t>01	:	Q&amp;A	</a:t>
            </a:r>
          </a:p>
        </p:txBody>
      </p:sp>
      <p:sp>
        <p:nvSpPr>
          <p:cNvPr id="7" name="TextBox 6">
            <a:extLst>
              <a:ext uri="{FF2B5EF4-FFF2-40B4-BE49-F238E27FC236}">
                <a16:creationId xmlns:a16="http://schemas.microsoft.com/office/drawing/2014/main" id="{37A6D66D-345D-022D-4817-AC578E1938A6}"/>
              </a:ext>
            </a:extLst>
          </p:cNvPr>
          <p:cNvSpPr txBox="1"/>
          <p:nvPr/>
        </p:nvSpPr>
        <p:spPr>
          <a:xfrm>
            <a:off x="6599155" y="2419257"/>
            <a:ext cx="3480440" cy="584775"/>
          </a:xfrm>
          <a:prstGeom prst="rect">
            <a:avLst/>
          </a:prstGeom>
          <a:noFill/>
        </p:spPr>
        <p:txBody>
          <a:bodyPr wrap="none" rtlCol="0">
            <a:spAutoFit/>
          </a:bodyPr>
          <a:lstStyle/>
          <a:p>
            <a:r>
              <a:rPr lang="en-US" sz="3200" dirty="0"/>
              <a:t>02:	TEST DESIGN</a:t>
            </a:r>
          </a:p>
        </p:txBody>
      </p:sp>
      <p:sp>
        <p:nvSpPr>
          <p:cNvPr id="9" name="TextBox 8">
            <a:extLst>
              <a:ext uri="{FF2B5EF4-FFF2-40B4-BE49-F238E27FC236}">
                <a16:creationId xmlns:a16="http://schemas.microsoft.com/office/drawing/2014/main" id="{CF5A6DEE-1E0F-25F0-9A5C-F46605328C82}"/>
              </a:ext>
            </a:extLst>
          </p:cNvPr>
          <p:cNvSpPr txBox="1"/>
          <p:nvPr/>
        </p:nvSpPr>
        <p:spPr>
          <a:xfrm>
            <a:off x="6599156" y="3266661"/>
            <a:ext cx="3057247" cy="584775"/>
          </a:xfrm>
          <a:prstGeom prst="rect">
            <a:avLst/>
          </a:prstGeom>
          <a:noFill/>
        </p:spPr>
        <p:txBody>
          <a:bodyPr wrap="none" rtlCol="0">
            <a:spAutoFit/>
          </a:bodyPr>
          <a:lstStyle/>
          <a:p>
            <a:r>
              <a:rPr lang="en-US" sz="3200" dirty="0"/>
              <a:t>03:	TEST CASE</a:t>
            </a:r>
          </a:p>
        </p:txBody>
      </p:sp>
      <p:sp>
        <p:nvSpPr>
          <p:cNvPr id="11" name="TextBox 10">
            <a:extLst>
              <a:ext uri="{FF2B5EF4-FFF2-40B4-BE49-F238E27FC236}">
                <a16:creationId xmlns:a16="http://schemas.microsoft.com/office/drawing/2014/main" id="{1767DE3B-B343-9A6D-407F-7B8CFCDD5667}"/>
              </a:ext>
            </a:extLst>
          </p:cNvPr>
          <p:cNvSpPr txBox="1"/>
          <p:nvPr/>
        </p:nvSpPr>
        <p:spPr>
          <a:xfrm>
            <a:off x="6599155" y="4114065"/>
            <a:ext cx="2560316" cy="584775"/>
          </a:xfrm>
          <a:prstGeom prst="rect">
            <a:avLst/>
          </a:prstGeom>
          <a:noFill/>
        </p:spPr>
        <p:txBody>
          <a:bodyPr wrap="none" rtlCol="0">
            <a:spAutoFit/>
          </a:bodyPr>
          <a:lstStyle/>
          <a:p>
            <a:r>
              <a:rPr lang="en-US" sz="3200" dirty="0"/>
              <a:t>04:	DEFECT</a:t>
            </a:r>
          </a:p>
        </p:txBody>
      </p:sp>
      <p:sp>
        <p:nvSpPr>
          <p:cNvPr id="19" name="TextBox 18">
            <a:extLst>
              <a:ext uri="{FF2B5EF4-FFF2-40B4-BE49-F238E27FC236}">
                <a16:creationId xmlns:a16="http://schemas.microsoft.com/office/drawing/2014/main" id="{052256DB-279C-53D4-7720-8A15D93AD138}"/>
              </a:ext>
            </a:extLst>
          </p:cNvPr>
          <p:cNvSpPr txBox="1"/>
          <p:nvPr/>
        </p:nvSpPr>
        <p:spPr>
          <a:xfrm>
            <a:off x="6599156" y="4961469"/>
            <a:ext cx="3488455" cy="584775"/>
          </a:xfrm>
          <a:prstGeom prst="rect">
            <a:avLst/>
          </a:prstGeom>
          <a:noFill/>
        </p:spPr>
        <p:txBody>
          <a:bodyPr wrap="none" rtlCol="0">
            <a:spAutoFit/>
          </a:bodyPr>
          <a:lstStyle/>
          <a:p>
            <a:r>
              <a:rPr lang="en-US" sz="3200" dirty="0"/>
              <a:t>05:	TEST REPORT</a:t>
            </a:r>
          </a:p>
        </p:txBody>
      </p:sp>
    </p:spTree>
    <p:extLst>
      <p:ext uri="{BB962C8B-B14F-4D97-AF65-F5344CB8AC3E}">
        <p14:creationId xmlns:p14="http://schemas.microsoft.com/office/powerpoint/2010/main" val="23210513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4C3E25-197C-D6E4-9C12-C7B1F0589CF9}"/>
              </a:ext>
            </a:extLst>
          </p:cNvPr>
          <p:cNvSpPr>
            <a:spLocks noGrp="1"/>
          </p:cNvSpPr>
          <p:nvPr>
            <p:ph type="title"/>
          </p:nvPr>
        </p:nvSpPr>
        <p:spPr/>
        <p:txBody>
          <a:bodyPr/>
          <a:lstStyle/>
          <a:p>
            <a:r>
              <a:rPr lang="en-US" dirty="0"/>
              <a:t>Q&amp;A</a:t>
            </a:r>
          </a:p>
        </p:txBody>
      </p:sp>
      <p:sp>
        <p:nvSpPr>
          <p:cNvPr id="4" name="Slide Number Placeholder 3">
            <a:extLst>
              <a:ext uri="{FF2B5EF4-FFF2-40B4-BE49-F238E27FC236}">
                <a16:creationId xmlns:a16="http://schemas.microsoft.com/office/drawing/2014/main" id="{A4283E10-9E6F-C8EB-4A23-D4BAB744EA4F}"/>
              </a:ext>
            </a:extLst>
          </p:cNvPr>
          <p:cNvSpPr>
            <a:spLocks noGrp="1"/>
          </p:cNvSpPr>
          <p:nvPr>
            <p:ph type="sldNum" sz="quarter" idx="12"/>
          </p:nvPr>
        </p:nvSpPr>
        <p:spPr/>
        <p:txBody>
          <a:bodyPr/>
          <a:lstStyle/>
          <a:p>
            <a:fld id="{9FF96B15-8338-45D5-A943-561235072D66}" type="slidenum">
              <a:rPr lang="en-US" noProof="0" smtClean="0"/>
              <a:t>3</a:t>
            </a:fld>
            <a:endParaRPr lang="en-US" noProof="0" dirty="0"/>
          </a:p>
        </p:txBody>
      </p:sp>
      <p:graphicFrame>
        <p:nvGraphicFramePr>
          <p:cNvPr id="11" name="Content Placeholder 10">
            <a:extLst>
              <a:ext uri="{FF2B5EF4-FFF2-40B4-BE49-F238E27FC236}">
                <a16:creationId xmlns:a16="http://schemas.microsoft.com/office/drawing/2014/main" id="{FCA3E1E1-4348-5FCD-5854-535E9D699EE4}"/>
              </a:ext>
            </a:extLst>
          </p:cNvPr>
          <p:cNvGraphicFramePr>
            <a:graphicFrameLocks noGrp="1"/>
          </p:cNvGraphicFramePr>
          <p:nvPr>
            <p:ph idx="1"/>
            <p:extLst>
              <p:ext uri="{D42A27DB-BD31-4B8C-83A1-F6EECF244321}">
                <p14:modId xmlns:p14="http://schemas.microsoft.com/office/powerpoint/2010/main" val="3435832987"/>
              </p:ext>
            </p:extLst>
          </p:nvPr>
        </p:nvGraphicFramePr>
        <p:xfrm>
          <a:off x="995082" y="2214282"/>
          <a:ext cx="10195659" cy="4132732"/>
        </p:xfrm>
        <a:graphic>
          <a:graphicData uri="http://schemas.openxmlformats.org/drawingml/2006/table">
            <a:tbl>
              <a:tblPr>
                <a:tableStyleId>{5C22544A-7EE6-4342-B048-85BDC9FD1C3A}</a:tableStyleId>
              </a:tblPr>
              <a:tblGrid>
                <a:gridCol w="483589">
                  <a:extLst>
                    <a:ext uri="{9D8B030D-6E8A-4147-A177-3AD203B41FA5}">
                      <a16:colId xmlns:a16="http://schemas.microsoft.com/office/drawing/2014/main" val="2025174068"/>
                    </a:ext>
                  </a:extLst>
                </a:gridCol>
                <a:gridCol w="731129">
                  <a:extLst>
                    <a:ext uri="{9D8B030D-6E8A-4147-A177-3AD203B41FA5}">
                      <a16:colId xmlns:a16="http://schemas.microsoft.com/office/drawing/2014/main" val="4199627951"/>
                    </a:ext>
                  </a:extLst>
                </a:gridCol>
                <a:gridCol w="1555376">
                  <a:extLst>
                    <a:ext uri="{9D8B030D-6E8A-4147-A177-3AD203B41FA5}">
                      <a16:colId xmlns:a16="http://schemas.microsoft.com/office/drawing/2014/main" val="1837391767"/>
                    </a:ext>
                  </a:extLst>
                </a:gridCol>
                <a:gridCol w="473979">
                  <a:extLst>
                    <a:ext uri="{9D8B030D-6E8A-4147-A177-3AD203B41FA5}">
                      <a16:colId xmlns:a16="http://schemas.microsoft.com/office/drawing/2014/main" val="3835899230"/>
                    </a:ext>
                  </a:extLst>
                </a:gridCol>
                <a:gridCol w="1005198">
                  <a:extLst>
                    <a:ext uri="{9D8B030D-6E8A-4147-A177-3AD203B41FA5}">
                      <a16:colId xmlns:a16="http://schemas.microsoft.com/office/drawing/2014/main" val="3507885423"/>
                    </a:ext>
                  </a:extLst>
                </a:gridCol>
                <a:gridCol w="4495621">
                  <a:extLst>
                    <a:ext uri="{9D8B030D-6E8A-4147-A177-3AD203B41FA5}">
                      <a16:colId xmlns:a16="http://schemas.microsoft.com/office/drawing/2014/main" val="3109470653"/>
                    </a:ext>
                  </a:extLst>
                </a:gridCol>
                <a:gridCol w="483589">
                  <a:extLst>
                    <a:ext uri="{9D8B030D-6E8A-4147-A177-3AD203B41FA5}">
                      <a16:colId xmlns:a16="http://schemas.microsoft.com/office/drawing/2014/main" val="3729330508"/>
                    </a:ext>
                  </a:extLst>
                </a:gridCol>
                <a:gridCol w="471331">
                  <a:extLst>
                    <a:ext uri="{9D8B030D-6E8A-4147-A177-3AD203B41FA5}">
                      <a16:colId xmlns:a16="http://schemas.microsoft.com/office/drawing/2014/main" val="547187748"/>
                    </a:ext>
                  </a:extLst>
                </a:gridCol>
                <a:gridCol w="495847">
                  <a:extLst>
                    <a:ext uri="{9D8B030D-6E8A-4147-A177-3AD203B41FA5}">
                      <a16:colId xmlns:a16="http://schemas.microsoft.com/office/drawing/2014/main" val="2721957371"/>
                    </a:ext>
                  </a:extLst>
                </a:gridCol>
              </a:tblGrid>
              <a:tr h="432462">
                <a:tc>
                  <a:txBody>
                    <a:bodyPr/>
                    <a:lstStyle/>
                    <a:p>
                      <a:pPr algn="l" fontAlgn="b"/>
                      <a:r>
                        <a:rPr lang="en-US" sz="1000" u="none" strike="noStrike">
                          <a:effectLst/>
                          <a:latin typeface="+mn-lt"/>
                        </a:rPr>
                        <a:t>#</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Function area</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Document</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Doc Version</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Section/screen</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Comment/Question</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Status</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Owner</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Priority</a:t>
                      </a:r>
                      <a:endParaRPr lang="en-US" sz="1000" b="0" i="0" u="none" strike="noStrike">
                        <a:solidFill>
                          <a:srgbClr val="000000"/>
                        </a:solidFill>
                        <a:effectLst/>
                        <a:latin typeface="+mn-lt"/>
                      </a:endParaRPr>
                    </a:p>
                  </a:txBody>
                  <a:tcPr marL="5195" marR="5195" marT="5195" marB="0" anchor="b"/>
                </a:tc>
                <a:extLst>
                  <a:ext uri="{0D108BD9-81ED-4DB2-BD59-A6C34878D82A}">
                    <a16:rowId xmlns:a16="http://schemas.microsoft.com/office/drawing/2014/main" val="2181982229"/>
                  </a:ext>
                </a:extLst>
              </a:tr>
              <a:tr h="740054">
                <a:tc>
                  <a:txBody>
                    <a:bodyPr/>
                    <a:lstStyle/>
                    <a:p>
                      <a:pPr algn="r" fontAlgn="b"/>
                      <a:r>
                        <a:rPr lang="en-US" sz="1000" b="0" i="0" u="none" strike="noStrike" dirty="0">
                          <a:solidFill>
                            <a:srgbClr val="000000"/>
                          </a:solidFill>
                          <a:effectLst/>
                          <a:latin typeface="+mn-lt"/>
                        </a:rPr>
                        <a:t>1</a:t>
                      </a:r>
                    </a:p>
                  </a:txBody>
                  <a:tcPr marL="7620" marR="7620" marT="7620" marB="0" anchor="b"/>
                </a:tc>
                <a:tc>
                  <a:txBody>
                    <a:bodyPr/>
                    <a:lstStyle/>
                    <a:p>
                      <a:pPr algn="l" fontAlgn="b"/>
                      <a:r>
                        <a:rPr lang="en-US" sz="1000" b="0" i="0" u="none" strike="noStrike" dirty="0">
                          <a:solidFill>
                            <a:srgbClr val="000000"/>
                          </a:solidFill>
                          <a:effectLst/>
                          <a:latin typeface="+mn-lt"/>
                        </a:rPr>
                        <a:t>Log out</a:t>
                      </a:r>
                    </a:p>
                  </a:txBody>
                  <a:tcPr marL="7620" marR="7620" marT="7620" marB="0" anchor="b"/>
                </a:tc>
                <a:tc>
                  <a:txBody>
                    <a:bodyPr/>
                    <a:lstStyle/>
                    <a:p>
                      <a:pPr algn="l" fontAlgn="b"/>
                      <a:r>
                        <a:rPr lang="en-US" sz="1000" u="none" strike="noStrike" dirty="0">
                          <a:effectLst/>
                          <a:latin typeface="+mn-lt"/>
                        </a:rPr>
                        <a:t>Group22_SRS_v3_0.docx</a:t>
                      </a:r>
                      <a:endParaRPr lang="en-US" sz="1000" b="0" i="0" u="none" strike="noStrike" dirty="0">
                        <a:solidFill>
                          <a:srgbClr val="000000"/>
                        </a:solidFill>
                        <a:effectLst/>
                        <a:latin typeface="+mn-lt"/>
                      </a:endParaRPr>
                    </a:p>
                  </a:txBody>
                  <a:tcPr marL="7620" marR="7620" marT="7620" marB="0" anchor="b"/>
                </a:tc>
                <a:tc>
                  <a:txBody>
                    <a:bodyPr/>
                    <a:lstStyle/>
                    <a:p>
                      <a:pPr algn="r" fontAlgn="b"/>
                      <a:r>
                        <a:rPr lang="en-US" sz="1000" b="0" i="0" u="none" strike="noStrike" dirty="0">
                          <a:solidFill>
                            <a:srgbClr val="000000"/>
                          </a:solidFill>
                          <a:effectLst/>
                          <a:latin typeface="+mn-lt"/>
                        </a:rPr>
                        <a:t>3.0</a:t>
                      </a:r>
                    </a:p>
                  </a:txBody>
                  <a:tcPr marL="7620" marR="7620" marT="7620" marB="0" anchor="b"/>
                </a:tc>
                <a:tc>
                  <a:txBody>
                    <a:bodyPr/>
                    <a:lstStyle/>
                    <a:p>
                      <a:pPr algn="l" fontAlgn="b"/>
                      <a:r>
                        <a:rPr lang="en-US" sz="1000" b="0" i="0" u="none" strike="noStrike" dirty="0">
                          <a:solidFill>
                            <a:srgbClr val="000000"/>
                          </a:solidFill>
                          <a:effectLst/>
                          <a:latin typeface="+mn-lt"/>
                        </a:rPr>
                        <a:t>Settings</a:t>
                      </a:r>
                    </a:p>
                  </a:txBody>
                  <a:tcPr marL="7620" marR="7620" marT="7620" marB="0" anchor="b"/>
                </a:tc>
                <a:tc>
                  <a:txBody>
                    <a:bodyPr/>
                    <a:lstStyle/>
                    <a:p>
                      <a:pPr algn="l" fontAlgn="b"/>
                      <a:r>
                        <a:rPr lang="vi-VN" sz="1000" b="0" i="0" u="none" strike="noStrike" dirty="0">
                          <a:solidFill>
                            <a:srgbClr val="000000"/>
                          </a:solidFill>
                          <a:effectLst/>
                          <a:latin typeface="+mn-lt"/>
                        </a:rPr>
                        <a:t>Khi người dùng chọn button "Log out" thì hệ thống đăng xuất tài khoản khỏi hệ thống mà không có hộp thoại thông báo. Tôi nghĩ nên có hộp thoại thông báo đăng xuất tài khoản để tránh trường hợp người chọn nhầm</a:t>
                      </a:r>
                    </a:p>
                  </a:txBody>
                  <a:tcPr marL="7620" marR="7620" marT="7620" marB="0" anchor="b"/>
                </a:tc>
                <a:tc>
                  <a:txBody>
                    <a:bodyPr/>
                    <a:lstStyle/>
                    <a:p>
                      <a:pPr algn="l" fontAlgn="b"/>
                      <a:r>
                        <a:rPr lang="en-US" sz="1000" b="0" i="0" u="none" strike="noStrike" dirty="0">
                          <a:solidFill>
                            <a:srgbClr val="000000"/>
                          </a:solidFill>
                          <a:effectLst/>
                          <a:latin typeface="+mn-lt"/>
                        </a:rPr>
                        <a:t>Open</a:t>
                      </a:r>
                    </a:p>
                  </a:txBody>
                  <a:tcPr marL="7620" marR="7620" marT="7620" marB="0" anchor="b"/>
                </a:tc>
                <a:tc>
                  <a:txBody>
                    <a:bodyPr/>
                    <a:lstStyle/>
                    <a:p>
                      <a:pPr algn="l" fontAlgn="b"/>
                      <a:endParaRPr lang="en-US" sz="1000" b="0" i="0" u="none" strike="noStrike" dirty="0">
                        <a:solidFill>
                          <a:srgbClr val="000000"/>
                        </a:solidFill>
                        <a:effectLst/>
                        <a:latin typeface="+mn-lt"/>
                      </a:endParaRPr>
                    </a:p>
                  </a:txBody>
                  <a:tcPr marL="7620" marR="7620" marT="7620" marB="0" anchor="b"/>
                </a:tc>
                <a:tc>
                  <a:txBody>
                    <a:bodyPr/>
                    <a:lstStyle/>
                    <a:p>
                      <a:pPr algn="l" fontAlgn="b"/>
                      <a:r>
                        <a:rPr lang="en-US" sz="1000" b="0" i="0" u="none" strike="noStrike" dirty="0">
                          <a:solidFill>
                            <a:srgbClr val="000000"/>
                          </a:solidFill>
                          <a:effectLst/>
                          <a:latin typeface="+mn-lt"/>
                        </a:rPr>
                        <a:t>Low</a:t>
                      </a:r>
                    </a:p>
                  </a:txBody>
                  <a:tcPr marL="7620" marR="7620" marT="7620" marB="0" anchor="b"/>
                </a:tc>
                <a:extLst>
                  <a:ext uri="{0D108BD9-81ED-4DB2-BD59-A6C34878D82A}">
                    <a16:rowId xmlns:a16="http://schemas.microsoft.com/office/drawing/2014/main" val="1610699980"/>
                  </a:ext>
                </a:extLst>
              </a:tr>
              <a:tr h="740054">
                <a:tc>
                  <a:txBody>
                    <a:bodyPr/>
                    <a:lstStyle/>
                    <a:p>
                      <a:pPr algn="r" fontAlgn="b"/>
                      <a:r>
                        <a:rPr lang="en-US" sz="1000" u="none" strike="noStrike">
                          <a:effectLst/>
                          <a:latin typeface="+mn-lt"/>
                        </a:rPr>
                        <a:t>2</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Notify</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dirty="0">
                          <a:effectLst/>
                          <a:latin typeface="+mn-lt"/>
                        </a:rPr>
                        <a:t>Group22_SRS_v3_0.docx</a:t>
                      </a:r>
                      <a:endParaRPr lang="en-US" sz="1000" b="0" i="0" u="none" strike="noStrike" dirty="0">
                        <a:solidFill>
                          <a:srgbClr val="000000"/>
                        </a:solidFill>
                        <a:effectLst/>
                        <a:latin typeface="+mn-lt"/>
                      </a:endParaRPr>
                    </a:p>
                  </a:txBody>
                  <a:tcPr marL="5195" marR="5195" marT="5195" marB="0" anchor="b"/>
                </a:tc>
                <a:tc>
                  <a:txBody>
                    <a:bodyPr/>
                    <a:lstStyle/>
                    <a:p>
                      <a:pPr algn="r" fontAlgn="b"/>
                      <a:r>
                        <a:rPr lang="en-US" sz="1000" u="none" strike="noStrike">
                          <a:effectLst/>
                          <a:latin typeface="+mn-lt"/>
                        </a:rPr>
                        <a:t>3.0</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dirty="0">
                          <a:effectLst/>
                          <a:latin typeface="+mn-lt"/>
                        </a:rPr>
                        <a:t>Notify</a:t>
                      </a:r>
                      <a:endParaRPr lang="en-US" sz="1000" b="0" i="0" u="none" strike="noStrike" dirty="0">
                        <a:solidFill>
                          <a:srgbClr val="000000"/>
                        </a:solidFill>
                        <a:effectLst/>
                        <a:latin typeface="+mn-lt"/>
                      </a:endParaRPr>
                    </a:p>
                  </a:txBody>
                  <a:tcPr marL="5195" marR="5195" marT="5195" marB="0" anchor="b"/>
                </a:tc>
                <a:tc>
                  <a:txBody>
                    <a:bodyPr/>
                    <a:lstStyle/>
                    <a:p>
                      <a:pPr algn="l" fontAlgn="b"/>
                      <a:r>
                        <a:rPr lang="vi-VN" sz="1000" u="none" strike="noStrike" dirty="0">
                          <a:effectLst/>
                          <a:latin typeface="+mn-lt"/>
                        </a:rPr>
                        <a:t>Chức năng "Notify" của hệ thống chỉ hiển thị ở màn hình "Quản trị" mà không hiển thị ở các màn hình khác. Tôi nghĩ ở màn hình "Tham gia" cũng nên có chức năng  "Notify" để người dùng dễ dàng nhận được thông báo hơn</a:t>
                      </a:r>
                      <a:endParaRPr lang="vi-VN" sz="1000" b="0" i="0" u="none" strike="noStrike" dirty="0">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Open</a:t>
                      </a:r>
                      <a:endParaRPr lang="en-US" sz="1000" b="0" i="0" u="none" strike="noStrike">
                        <a:solidFill>
                          <a:srgbClr val="000000"/>
                        </a:solidFill>
                        <a:effectLst/>
                        <a:latin typeface="+mn-lt"/>
                      </a:endParaRPr>
                    </a:p>
                  </a:txBody>
                  <a:tcPr marL="5195" marR="5195" marT="5195" marB="0" anchor="b"/>
                </a:tc>
                <a:tc>
                  <a:txBody>
                    <a:bodyPr/>
                    <a:lstStyle/>
                    <a:p>
                      <a:pPr algn="l" fontAlgn="b"/>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High</a:t>
                      </a:r>
                      <a:endParaRPr lang="en-US" sz="1000" b="0" i="0" u="none" strike="noStrike">
                        <a:solidFill>
                          <a:srgbClr val="000000"/>
                        </a:solidFill>
                        <a:effectLst/>
                        <a:latin typeface="+mn-lt"/>
                      </a:endParaRPr>
                    </a:p>
                  </a:txBody>
                  <a:tcPr marL="5195" marR="5195" marT="5195" marB="0" anchor="b"/>
                </a:tc>
                <a:extLst>
                  <a:ext uri="{0D108BD9-81ED-4DB2-BD59-A6C34878D82A}">
                    <a16:rowId xmlns:a16="http://schemas.microsoft.com/office/drawing/2014/main" val="4228800656"/>
                  </a:ext>
                </a:extLst>
              </a:tr>
              <a:tr h="740054">
                <a:tc>
                  <a:txBody>
                    <a:bodyPr/>
                    <a:lstStyle/>
                    <a:p>
                      <a:pPr algn="r" fontAlgn="b"/>
                      <a:r>
                        <a:rPr lang="en-US" sz="1000" u="none" strike="noStrike">
                          <a:effectLst/>
                          <a:latin typeface="+mn-lt"/>
                        </a:rPr>
                        <a:t>3</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Danh sách collection</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dirty="0">
                          <a:effectLst/>
                          <a:latin typeface="+mn-lt"/>
                        </a:rPr>
                        <a:t>Group22_SRS_v3_0.docx</a:t>
                      </a:r>
                      <a:endParaRPr lang="en-US" sz="1000" b="0" i="0" u="none" strike="noStrike" dirty="0">
                        <a:solidFill>
                          <a:srgbClr val="000000"/>
                        </a:solidFill>
                        <a:effectLst/>
                        <a:latin typeface="+mn-lt"/>
                      </a:endParaRPr>
                    </a:p>
                  </a:txBody>
                  <a:tcPr marL="5195" marR="5195" marT="5195" marB="0" anchor="b"/>
                </a:tc>
                <a:tc>
                  <a:txBody>
                    <a:bodyPr/>
                    <a:lstStyle/>
                    <a:p>
                      <a:pPr algn="r" fontAlgn="b"/>
                      <a:r>
                        <a:rPr lang="en-US" sz="1000" u="none" strike="noStrike">
                          <a:effectLst/>
                          <a:latin typeface="+mn-lt"/>
                        </a:rPr>
                        <a:t>3.0</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Danh sách Collections</a:t>
                      </a:r>
                      <a:endParaRPr lang="en-US" sz="1000" b="0" i="0" u="none" strike="noStrike">
                        <a:solidFill>
                          <a:srgbClr val="000000"/>
                        </a:solidFill>
                        <a:effectLst/>
                        <a:latin typeface="+mn-lt"/>
                      </a:endParaRPr>
                    </a:p>
                  </a:txBody>
                  <a:tcPr marL="5195" marR="5195" marT="5195" marB="0" anchor="b"/>
                </a:tc>
                <a:tc>
                  <a:txBody>
                    <a:bodyPr/>
                    <a:lstStyle/>
                    <a:p>
                      <a:pPr algn="l" fontAlgn="b"/>
                      <a:r>
                        <a:rPr lang="vi-VN" sz="1000" u="none" strike="noStrike" dirty="0">
                          <a:effectLst/>
                          <a:latin typeface="+mn-lt"/>
                        </a:rPr>
                        <a:t>Sau khi tạo được colletion thì "Danh sách collection" mặc định được sắp xếp theo bảng chữ cái. Tôi nghĩ nên được sắp xếp theo mới nhất để người dùng có thể biết được collection nào vừa được tạo ra</a:t>
                      </a:r>
                      <a:endParaRPr lang="vi-VN" sz="1000" b="0" i="0" u="none" strike="noStrike" dirty="0">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Open</a:t>
                      </a:r>
                      <a:endParaRPr lang="en-US" sz="1000" b="0" i="0" u="none" strike="noStrike">
                        <a:solidFill>
                          <a:srgbClr val="000000"/>
                        </a:solidFill>
                        <a:effectLst/>
                        <a:latin typeface="+mn-lt"/>
                      </a:endParaRPr>
                    </a:p>
                  </a:txBody>
                  <a:tcPr marL="5195" marR="5195" marT="5195" marB="0" anchor="b"/>
                </a:tc>
                <a:tc>
                  <a:txBody>
                    <a:bodyPr/>
                    <a:lstStyle/>
                    <a:p>
                      <a:pPr algn="l" fontAlgn="b"/>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Medium</a:t>
                      </a:r>
                      <a:endParaRPr lang="en-US" sz="1000" b="0" i="0" u="none" strike="noStrike">
                        <a:solidFill>
                          <a:srgbClr val="000000"/>
                        </a:solidFill>
                        <a:effectLst/>
                        <a:latin typeface="+mn-lt"/>
                      </a:endParaRPr>
                    </a:p>
                  </a:txBody>
                  <a:tcPr marL="5195" marR="5195" marT="5195" marB="0" anchor="b"/>
                </a:tc>
                <a:extLst>
                  <a:ext uri="{0D108BD9-81ED-4DB2-BD59-A6C34878D82A}">
                    <a16:rowId xmlns:a16="http://schemas.microsoft.com/office/drawing/2014/main" val="1800475861"/>
                  </a:ext>
                </a:extLst>
              </a:tr>
              <a:tr h="740054">
                <a:tc>
                  <a:txBody>
                    <a:bodyPr/>
                    <a:lstStyle/>
                    <a:p>
                      <a:pPr algn="r" fontAlgn="b"/>
                      <a:r>
                        <a:rPr lang="en-US" sz="1000" u="none" strike="noStrike">
                          <a:effectLst/>
                          <a:latin typeface="+mn-lt"/>
                        </a:rPr>
                        <a:t>4</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Create collection</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Group22_SRS_v3_0.docx</a:t>
                      </a:r>
                      <a:endParaRPr lang="en-US" sz="1000" b="0" i="0" u="none" strike="noStrike">
                        <a:solidFill>
                          <a:srgbClr val="000000"/>
                        </a:solidFill>
                        <a:effectLst/>
                        <a:latin typeface="+mn-lt"/>
                      </a:endParaRPr>
                    </a:p>
                  </a:txBody>
                  <a:tcPr marL="5195" marR="5195" marT="5195" marB="0" anchor="b"/>
                </a:tc>
                <a:tc>
                  <a:txBody>
                    <a:bodyPr/>
                    <a:lstStyle/>
                    <a:p>
                      <a:pPr algn="r" fontAlgn="b"/>
                      <a:r>
                        <a:rPr lang="en-US" sz="1000" u="none" strike="noStrike">
                          <a:effectLst/>
                          <a:latin typeface="+mn-lt"/>
                        </a:rPr>
                        <a:t>3.0</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dirty="0">
                          <a:effectLst/>
                          <a:latin typeface="+mn-lt"/>
                        </a:rPr>
                        <a:t>Create Collection</a:t>
                      </a:r>
                      <a:endParaRPr lang="en-US" sz="1000" b="0" i="0" u="none" strike="noStrike" dirty="0">
                        <a:solidFill>
                          <a:srgbClr val="000000"/>
                        </a:solidFill>
                        <a:effectLst/>
                        <a:latin typeface="+mn-lt"/>
                      </a:endParaRPr>
                    </a:p>
                  </a:txBody>
                  <a:tcPr marL="5195" marR="5195" marT="5195" marB="0" anchor="b"/>
                </a:tc>
                <a:tc>
                  <a:txBody>
                    <a:bodyPr/>
                    <a:lstStyle/>
                    <a:p>
                      <a:pPr algn="l" fontAlgn="b"/>
                      <a:r>
                        <a:rPr lang="vi-VN" sz="1000" u="none" strike="noStrike" dirty="0">
                          <a:effectLst/>
                          <a:latin typeface="+mn-lt"/>
                        </a:rPr>
                        <a:t>Chức năng "Create collection" cho phép người dùng chọn cách hiển thị của collection là hiển thị </a:t>
                      </a:r>
                      <a:r>
                        <a:rPr lang="en-US" sz="1000" u="none" strike="noStrike" dirty="0">
                          <a:effectLst/>
                          <a:latin typeface="Arial" panose="020B0604020202020204" pitchFamily="34" charset="0"/>
                          <a:cs typeface="Arial" panose="020B0604020202020204" pitchFamily="34" charset="0"/>
                        </a:rPr>
                        <a:t>“public” </a:t>
                      </a:r>
                      <a:r>
                        <a:rPr lang="en-US" sz="1000" u="none" strike="noStrike" dirty="0" err="1">
                          <a:effectLst/>
                          <a:latin typeface="Arial" panose="020B0604020202020204" pitchFamily="34" charset="0"/>
                          <a:cs typeface="Arial" panose="020B0604020202020204" pitchFamily="34" charset="0"/>
                        </a:rPr>
                        <a:t>và</a:t>
                      </a:r>
                      <a:r>
                        <a:rPr lang="en-US" sz="1000" u="none" strike="noStrike" dirty="0">
                          <a:effectLst/>
                          <a:latin typeface="Arial" panose="020B0604020202020204" pitchFamily="34" charset="0"/>
                          <a:cs typeface="Arial" panose="020B0604020202020204" pitchFamily="34" charset="0"/>
                        </a:rPr>
                        <a:t> “private”</a:t>
                      </a:r>
                      <a:r>
                        <a:rPr lang="vi-VN" sz="1000" u="none" strike="noStrike" dirty="0">
                          <a:effectLst/>
                          <a:latin typeface="+mn-lt"/>
                        </a:rPr>
                        <a:t>. Tôi nghĩ nên thêm chức năng cho phép người dùng chọn cách hiển thị "Specific people" để cho phép một số người có thể xem collection</a:t>
                      </a:r>
                      <a:endParaRPr lang="vi-VN" sz="1000" b="0" i="0" u="none" strike="noStrike" dirty="0">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Open</a:t>
                      </a:r>
                      <a:endParaRPr lang="en-US" sz="1000" b="0" i="0" u="none" strike="noStrike">
                        <a:solidFill>
                          <a:srgbClr val="000000"/>
                        </a:solidFill>
                        <a:effectLst/>
                        <a:latin typeface="+mn-lt"/>
                      </a:endParaRPr>
                    </a:p>
                  </a:txBody>
                  <a:tcPr marL="5195" marR="5195" marT="5195" marB="0" anchor="b"/>
                </a:tc>
                <a:tc>
                  <a:txBody>
                    <a:bodyPr/>
                    <a:lstStyle/>
                    <a:p>
                      <a:pPr algn="l" fontAlgn="b"/>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High</a:t>
                      </a:r>
                      <a:endParaRPr lang="en-US" sz="1000" b="0" i="0" u="none" strike="noStrike">
                        <a:solidFill>
                          <a:srgbClr val="000000"/>
                        </a:solidFill>
                        <a:effectLst/>
                        <a:latin typeface="+mn-lt"/>
                      </a:endParaRPr>
                    </a:p>
                  </a:txBody>
                  <a:tcPr marL="5195" marR="5195" marT="5195" marB="0" anchor="b"/>
                </a:tc>
                <a:extLst>
                  <a:ext uri="{0D108BD9-81ED-4DB2-BD59-A6C34878D82A}">
                    <a16:rowId xmlns:a16="http://schemas.microsoft.com/office/drawing/2014/main" val="3749197710"/>
                  </a:ext>
                </a:extLst>
              </a:tr>
              <a:tr h="740054">
                <a:tc>
                  <a:txBody>
                    <a:bodyPr/>
                    <a:lstStyle/>
                    <a:p>
                      <a:pPr algn="r" fontAlgn="b"/>
                      <a:r>
                        <a:rPr lang="en-US" sz="1000" u="none" strike="noStrike">
                          <a:effectLst/>
                          <a:latin typeface="+mn-lt"/>
                        </a:rPr>
                        <a:t>5</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Settings</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Group22_SRS_v3_0.docx</a:t>
                      </a:r>
                      <a:endParaRPr lang="en-US" sz="1000" b="0" i="0" u="none" strike="noStrike">
                        <a:solidFill>
                          <a:srgbClr val="000000"/>
                        </a:solidFill>
                        <a:effectLst/>
                        <a:latin typeface="+mn-lt"/>
                      </a:endParaRPr>
                    </a:p>
                  </a:txBody>
                  <a:tcPr marL="5195" marR="5195" marT="5195" marB="0" anchor="b"/>
                </a:tc>
                <a:tc>
                  <a:txBody>
                    <a:bodyPr/>
                    <a:lstStyle/>
                    <a:p>
                      <a:pPr algn="r" fontAlgn="b"/>
                      <a:r>
                        <a:rPr lang="en-US" sz="1000" u="none" strike="noStrike">
                          <a:effectLst/>
                          <a:latin typeface="+mn-lt"/>
                        </a:rPr>
                        <a:t>3.0</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dirty="0">
                          <a:effectLst/>
                          <a:latin typeface="+mn-lt"/>
                        </a:rPr>
                        <a:t>Settings</a:t>
                      </a:r>
                      <a:endParaRPr lang="en-US" sz="1000" b="0" i="0" u="none" strike="noStrike" dirty="0">
                        <a:solidFill>
                          <a:srgbClr val="000000"/>
                        </a:solidFill>
                        <a:effectLst/>
                        <a:latin typeface="+mn-lt"/>
                      </a:endParaRPr>
                    </a:p>
                  </a:txBody>
                  <a:tcPr marL="5195" marR="5195" marT="5195" marB="0" anchor="b"/>
                </a:tc>
                <a:tc>
                  <a:txBody>
                    <a:bodyPr/>
                    <a:lstStyle/>
                    <a:p>
                      <a:pPr algn="l" fontAlgn="b"/>
                      <a:r>
                        <a:rPr lang="vi-VN" sz="1000" u="none" strike="noStrike" dirty="0">
                          <a:effectLst/>
                          <a:latin typeface="+mn-lt"/>
                        </a:rPr>
                        <a:t>Ở màn hình "Quản trị" chức năng cài đặt hồ sơ là một chức năng riêng không nằm trong chức năng "Settings" như ở màn hình "Tham gia". Tôi nghĩ nên đặt chức năng cài đặt hồ sơ như một chức năng của "Settings" để thống nhất ở hai màn hình</a:t>
                      </a:r>
                      <a:endParaRPr lang="vi-VN" sz="1000" b="0" i="0" u="none" strike="noStrike" dirty="0">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Open</a:t>
                      </a:r>
                      <a:endParaRPr lang="en-US" sz="1000" b="0" i="0" u="none" strike="noStrike">
                        <a:solidFill>
                          <a:srgbClr val="000000"/>
                        </a:solidFill>
                        <a:effectLst/>
                        <a:latin typeface="+mn-lt"/>
                      </a:endParaRPr>
                    </a:p>
                  </a:txBody>
                  <a:tcPr marL="5195" marR="5195" marT="5195" marB="0" anchor="b"/>
                </a:tc>
                <a:tc>
                  <a:txBody>
                    <a:bodyPr/>
                    <a:lstStyle/>
                    <a:p>
                      <a:pPr algn="l" fontAlgn="b"/>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dirty="0">
                          <a:effectLst/>
                          <a:latin typeface="+mn-lt"/>
                        </a:rPr>
                        <a:t>Medium</a:t>
                      </a:r>
                      <a:endParaRPr lang="en-US" sz="1000" b="0" i="0" u="none" strike="noStrike" dirty="0">
                        <a:solidFill>
                          <a:srgbClr val="000000"/>
                        </a:solidFill>
                        <a:effectLst/>
                        <a:latin typeface="+mn-lt"/>
                      </a:endParaRPr>
                    </a:p>
                  </a:txBody>
                  <a:tcPr marL="5195" marR="5195" marT="5195" marB="0" anchor="b"/>
                </a:tc>
                <a:extLst>
                  <a:ext uri="{0D108BD9-81ED-4DB2-BD59-A6C34878D82A}">
                    <a16:rowId xmlns:a16="http://schemas.microsoft.com/office/drawing/2014/main" val="1130139702"/>
                  </a:ext>
                </a:extLst>
              </a:tr>
            </a:tbl>
          </a:graphicData>
        </a:graphic>
      </p:graphicFrame>
    </p:spTree>
    <p:extLst>
      <p:ext uri="{BB962C8B-B14F-4D97-AF65-F5344CB8AC3E}">
        <p14:creationId xmlns:p14="http://schemas.microsoft.com/office/powerpoint/2010/main" val="10972083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6B5F-4F85-53B6-5F56-411E12B90195}"/>
              </a:ext>
            </a:extLst>
          </p:cNvPr>
          <p:cNvSpPr>
            <a:spLocks noGrp="1"/>
          </p:cNvSpPr>
          <p:nvPr>
            <p:ph type="title"/>
          </p:nvPr>
        </p:nvSpPr>
        <p:spPr/>
        <p:txBody>
          <a:bodyPr/>
          <a:lstStyle/>
          <a:p>
            <a:r>
              <a:rPr lang="en-US" dirty="0"/>
              <a:t>Q&amp;A</a:t>
            </a:r>
          </a:p>
        </p:txBody>
      </p:sp>
      <p:sp>
        <p:nvSpPr>
          <p:cNvPr id="4" name="Slide Number Placeholder 3">
            <a:extLst>
              <a:ext uri="{FF2B5EF4-FFF2-40B4-BE49-F238E27FC236}">
                <a16:creationId xmlns:a16="http://schemas.microsoft.com/office/drawing/2014/main" id="{B513FBA6-ABCF-D90C-AA0D-BC61271F9D14}"/>
              </a:ext>
            </a:extLst>
          </p:cNvPr>
          <p:cNvSpPr>
            <a:spLocks noGrp="1"/>
          </p:cNvSpPr>
          <p:nvPr>
            <p:ph type="sldNum" sz="quarter" idx="12"/>
          </p:nvPr>
        </p:nvSpPr>
        <p:spPr/>
        <p:txBody>
          <a:bodyPr/>
          <a:lstStyle/>
          <a:p>
            <a:fld id="{9FF96B15-8338-45D5-A943-561235072D66}" type="slidenum">
              <a:rPr lang="en-US" noProof="0" smtClean="0"/>
              <a:t>4</a:t>
            </a:fld>
            <a:endParaRPr lang="en-US" noProof="0" dirty="0"/>
          </a:p>
        </p:txBody>
      </p:sp>
      <p:graphicFrame>
        <p:nvGraphicFramePr>
          <p:cNvPr id="8" name="Content Placeholder 7">
            <a:extLst>
              <a:ext uri="{FF2B5EF4-FFF2-40B4-BE49-F238E27FC236}">
                <a16:creationId xmlns:a16="http://schemas.microsoft.com/office/drawing/2014/main" id="{B46FA7B4-D87B-0BE0-540F-09938199BE89}"/>
              </a:ext>
            </a:extLst>
          </p:cNvPr>
          <p:cNvGraphicFramePr>
            <a:graphicFrameLocks noGrp="1"/>
          </p:cNvGraphicFramePr>
          <p:nvPr>
            <p:ph idx="1"/>
            <p:extLst>
              <p:ext uri="{D42A27DB-BD31-4B8C-83A1-F6EECF244321}">
                <p14:modId xmlns:p14="http://schemas.microsoft.com/office/powerpoint/2010/main" val="1796563765"/>
              </p:ext>
            </p:extLst>
          </p:nvPr>
        </p:nvGraphicFramePr>
        <p:xfrm>
          <a:off x="1011618" y="2187388"/>
          <a:ext cx="10472169" cy="4013387"/>
        </p:xfrm>
        <a:graphic>
          <a:graphicData uri="http://schemas.openxmlformats.org/drawingml/2006/table">
            <a:tbl>
              <a:tblPr>
                <a:tableStyleId>{5C22544A-7EE6-4342-B048-85BDC9FD1C3A}</a:tableStyleId>
              </a:tblPr>
              <a:tblGrid>
                <a:gridCol w="511659">
                  <a:extLst>
                    <a:ext uri="{9D8B030D-6E8A-4147-A177-3AD203B41FA5}">
                      <a16:colId xmlns:a16="http://schemas.microsoft.com/office/drawing/2014/main" val="616426304"/>
                    </a:ext>
                  </a:extLst>
                </a:gridCol>
                <a:gridCol w="781773">
                  <a:extLst>
                    <a:ext uri="{9D8B030D-6E8A-4147-A177-3AD203B41FA5}">
                      <a16:colId xmlns:a16="http://schemas.microsoft.com/office/drawing/2014/main" val="1652067664"/>
                    </a:ext>
                  </a:extLst>
                </a:gridCol>
                <a:gridCol w="1619250">
                  <a:extLst>
                    <a:ext uri="{9D8B030D-6E8A-4147-A177-3AD203B41FA5}">
                      <a16:colId xmlns:a16="http://schemas.microsoft.com/office/drawing/2014/main" val="1946578829"/>
                    </a:ext>
                  </a:extLst>
                </a:gridCol>
                <a:gridCol w="244693">
                  <a:extLst>
                    <a:ext uri="{9D8B030D-6E8A-4147-A177-3AD203B41FA5}">
                      <a16:colId xmlns:a16="http://schemas.microsoft.com/office/drawing/2014/main" val="3340730382"/>
                    </a:ext>
                  </a:extLst>
                </a:gridCol>
                <a:gridCol w="694241">
                  <a:extLst>
                    <a:ext uri="{9D8B030D-6E8A-4147-A177-3AD203B41FA5}">
                      <a16:colId xmlns:a16="http://schemas.microsoft.com/office/drawing/2014/main" val="3247084884"/>
                    </a:ext>
                  </a:extLst>
                </a:gridCol>
                <a:gridCol w="5400889">
                  <a:extLst>
                    <a:ext uri="{9D8B030D-6E8A-4147-A177-3AD203B41FA5}">
                      <a16:colId xmlns:a16="http://schemas.microsoft.com/office/drawing/2014/main" val="4284720337"/>
                    </a:ext>
                  </a:extLst>
                </a:gridCol>
                <a:gridCol w="511659">
                  <a:extLst>
                    <a:ext uri="{9D8B030D-6E8A-4147-A177-3AD203B41FA5}">
                      <a16:colId xmlns:a16="http://schemas.microsoft.com/office/drawing/2014/main" val="1857897752"/>
                    </a:ext>
                  </a:extLst>
                </a:gridCol>
                <a:gridCol w="221509">
                  <a:extLst>
                    <a:ext uri="{9D8B030D-6E8A-4147-A177-3AD203B41FA5}">
                      <a16:colId xmlns:a16="http://schemas.microsoft.com/office/drawing/2014/main" val="3455841228"/>
                    </a:ext>
                  </a:extLst>
                </a:gridCol>
                <a:gridCol w="486496">
                  <a:extLst>
                    <a:ext uri="{9D8B030D-6E8A-4147-A177-3AD203B41FA5}">
                      <a16:colId xmlns:a16="http://schemas.microsoft.com/office/drawing/2014/main" val="2895002902"/>
                    </a:ext>
                  </a:extLst>
                </a:gridCol>
              </a:tblGrid>
              <a:tr h="760700">
                <a:tc>
                  <a:txBody>
                    <a:bodyPr/>
                    <a:lstStyle/>
                    <a:p>
                      <a:pPr algn="r" fontAlgn="b"/>
                      <a:r>
                        <a:rPr lang="en-US" sz="1000" u="none" strike="noStrike">
                          <a:effectLst/>
                          <a:latin typeface="+mn-lt"/>
                        </a:rPr>
                        <a:t>6</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dirty="0">
                          <a:effectLst/>
                          <a:latin typeface="+mn-lt"/>
                        </a:rPr>
                        <a:t>Delete account</a:t>
                      </a:r>
                      <a:endParaRPr lang="en-US" sz="1000" b="0" i="0" u="none" strike="noStrike" dirty="0">
                        <a:solidFill>
                          <a:srgbClr val="000000"/>
                        </a:solidFill>
                        <a:effectLst/>
                        <a:latin typeface="+mn-lt"/>
                      </a:endParaRPr>
                    </a:p>
                  </a:txBody>
                  <a:tcPr marL="5195" marR="5195" marT="5195" marB="0" anchor="b"/>
                </a:tc>
                <a:tc>
                  <a:txBody>
                    <a:bodyPr/>
                    <a:lstStyle/>
                    <a:p>
                      <a:pPr algn="l" fontAlgn="b"/>
                      <a:r>
                        <a:rPr lang="en-US" sz="1000" u="none" strike="noStrike" dirty="0">
                          <a:effectLst/>
                          <a:latin typeface="+mn-lt"/>
                        </a:rPr>
                        <a:t>Group22_SRS_v3_0.docx</a:t>
                      </a:r>
                      <a:endParaRPr lang="en-US" sz="1000" b="0" i="0" u="none" strike="noStrike" dirty="0">
                        <a:solidFill>
                          <a:srgbClr val="000000"/>
                        </a:solidFill>
                        <a:effectLst/>
                        <a:latin typeface="+mn-lt"/>
                      </a:endParaRPr>
                    </a:p>
                  </a:txBody>
                  <a:tcPr marL="5195" marR="5195" marT="5195" marB="0" anchor="b"/>
                </a:tc>
                <a:tc>
                  <a:txBody>
                    <a:bodyPr/>
                    <a:lstStyle/>
                    <a:p>
                      <a:pPr algn="r" fontAlgn="b"/>
                      <a:r>
                        <a:rPr lang="en-US" sz="1000" u="none" strike="noStrike">
                          <a:effectLst/>
                          <a:latin typeface="+mn-lt"/>
                        </a:rPr>
                        <a:t>3.0</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Settings</a:t>
                      </a:r>
                      <a:endParaRPr lang="en-US" sz="1000" b="0" i="0" u="none" strike="noStrike">
                        <a:solidFill>
                          <a:srgbClr val="000000"/>
                        </a:solidFill>
                        <a:effectLst/>
                        <a:latin typeface="+mn-lt"/>
                      </a:endParaRPr>
                    </a:p>
                  </a:txBody>
                  <a:tcPr marL="5195" marR="5195" marT="5195" marB="0" anchor="b"/>
                </a:tc>
                <a:tc>
                  <a:txBody>
                    <a:bodyPr/>
                    <a:lstStyle/>
                    <a:p>
                      <a:pPr algn="l" fontAlgn="b"/>
                      <a:r>
                        <a:rPr lang="vi-VN" sz="1000" b="0" i="0" u="none" strike="noStrike" dirty="0">
                          <a:solidFill>
                            <a:srgbClr val="000000"/>
                          </a:solidFill>
                          <a:effectLst/>
                          <a:latin typeface="+mn-lt"/>
                        </a:rPr>
                        <a:t>Khi người dùng chọn button </a:t>
                      </a:r>
                      <a:r>
                        <a:rPr lang="vi-VN" sz="1000" b="0" i="0" u="none" strike="noStrike" dirty="0">
                          <a:solidFill>
                            <a:srgbClr val="000000"/>
                          </a:solidFill>
                          <a:effectLst/>
                          <a:latin typeface="Arial" panose="020B0604020202020204" pitchFamily="34" charset="0"/>
                          <a:cs typeface="Arial" panose="020B0604020202020204" pitchFamily="34" charset="0"/>
                        </a:rPr>
                        <a:t>“</a:t>
                      </a:r>
                      <a:r>
                        <a:rPr lang="en-US" sz="1000" b="0" i="0" u="none" strike="noStrike" dirty="0">
                          <a:solidFill>
                            <a:srgbClr val="000000"/>
                          </a:solidFill>
                          <a:effectLst/>
                          <a:latin typeface="Arial" panose="020B0604020202020204" pitchFamily="34" charset="0"/>
                          <a:cs typeface="Arial" panose="020B0604020202020204" pitchFamily="34" charset="0"/>
                        </a:rPr>
                        <a:t>delete</a:t>
                      </a:r>
                      <a:r>
                        <a:rPr lang="vi-VN" sz="1000" b="0" i="0" u="none" strike="noStrike" dirty="0">
                          <a:solidFill>
                            <a:srgbClr val="000000"/>
                          </a:solidFill>
                          <a:effectLst/>
                          <a:latin typeface="Arial" panose="020B0604020202020204" pitchFamily="34" charset="0"/>
                          <a:cs typeface="Arial" panose="020B0604020202020204" pitchFamily="34" charset="0"/>
                        </a:rPr>
                        <a:t>"</a:t>
                      </a:r>
                      <a:r>
                        <a:rPr lang="vi-VN" sz="1000" b="0" i="0" u="none" strike="noStrike" dirty="0">
                          <a:solidFill>
                            <a:srgbClr val="000000"/>
                          </a:solidFill>
                          <a:effectLst/>
                          <a:latin typeface="+mn-lt"/>
                        </a:rPr>
                        <a:t> thì hệ thống </a:t>
                      </a:r>
                      <a:r>
                        <a:rPr lang="en-US" sz="1000" b="0" i="0" u="none" strike="noStrike" dirty="0" err="1">
                          <a:solidFill>
                            <a:srgbClr val="000000"/>
                          </a:solidFill>
                          <a:effectLst/>
                          <a:latin typeface="Arial" panose="020B0604020202020204" pitchFamily="34" charset="0"/>
                          <a:cs typeface="Arial" panose="020B0604020202020204" pitchFamily="34" charset="0"/>
                        </a:rPr>
                        <a:t>xóa</a:t>
                      </a:r>
                      <a:r>
                        <a:rPr lang="en-US" sz="1000" b="0" i="0" u="none" strike="noStrike" dirty="0">
                          <a:solidFill>
                            <a:srgbClr val="000000"/>
                          </a:solidFill>
                          <a:effectLst/>
                          <a:latin typeface="Arial" panose="020B0604020202020204" pitchFamily="34" charset="0"/>
                          <a:cs typeface="Arial" panose="020B0604020202020204" pitchFamily="34" charset="0"/>
                        </a:rPr>
                        <a:t> </a:t>
                      </a:r>
                      <a:r>
                        <a:rPr lang="vi-VN" sz="1000" b="0" i="0" u="none" strike="noStrike" dirty="0">
                          <a:solidFill>
                            <a:srgbClr val="000000"/>
                          </a:solidFill>
                          <a:effectLst/>
                          <a:latin typeface="+mn-lt"/>
                        </a:rPr>
                        <a:t>tài khoản khỏi hệ thống mà không có hộp thoại thông báo. Tôi nghĩ nên có hộp thoại thông báo </a:t>
                      </a:r>
                      <a:r>
                        <a:rPr lang="en-US" sz="1000" b="0" i="0" u="none" strike="noStrike" dirty="0" err="1">
                          <a:solidFill>
                            <a:srgbClr val="000000"/>
                          </a:solidFill>
                          <a:effectLst/>
                          <a:latin typeface="Arial" panose="020B0604020202020204" pitchFamily="34" charset="0"/>
                          <a:cs typeface="Arial" panose="020B0604020202020204" pitchFamily="34" charset="0"/>
                        </a:rPr>
                        <a:t>xóa</a:t>
                      </a:r>
                      <a:r>
                        <a:rPr lang="vi-VN" sz="1000" b="0" i="0" u="none" strike="noStrike" dirty="0">
                          <a:solidFill>
                            <a:srgbClr val="000000"/>
                          </a:solidFill>
                          <a:effectLst/>
                          <a:latin typeface="+mn-lt"/>
                        </a:rPr>
                        <a:t> tài khoản để tránh trường hợp người chọn nhầm</a:t>
                      </a:r>
                    </a:p>
                  </a:txBody>
                  <a:tcPr marL="5195" marR="5195" marT="5195" marB="0" anchor="b"/>
                </a:tc>
                <a:tc>
                  <a:txBody>
                    <a:bodyPr/>
                    <a:lstStyle/>
                    <a:p>
                      <a:pPr algn="l" fontAlgn="b"/>
                      <a:r>
                        <a:rPr lang="en-US" sz="1000" u="none" strike="noStrike">
                          <a:effectLst/>
                          <a:latin typeface="+mn-lt"/>
                        </a:rPr>
                        <a:t>Open</a:t>
                      </a:r>
                      <a:endParaRPr lang="en-US" sz="1000" b="0" i="0" u="none" strike="noStrike">
                        <a:solidFill>
                          <a:srgbClr val="000000"/>
                        </a:solidFill>
                        <a:effectLst/>
                        <a:latin typeface="+mn-lt"/>
                      </a:endParaRPr>
                    </a:p>
                  </a:txBody>
                  <a:tcPr marL="5195" marR="5195" marT="5195" marB="0" anchor="b"/>
                </a:tc>
                <a:tc>
                  <a:txBody>
                    <a:bodyPr/>
                    <a:lstStyle/>
                    <a:p>
                      <a:pPr algn="l" fontAlgn="b"/>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Medium</a:t>
                      </a:r>
                      <a:endParaRPr lang="en-US" sz="1000" b="0" i="0" u="none" strike="noStrike">
                        <a:solidFill>
                          <a:srgbClr val="000000"/>
                        </a:solidFill>
                        <a:effectLst/>
                        <a:latin typeface="+mn-lt"/>
                      </a:endParaRPr>
                    </a:p>
                  </a:txBody>
                  <a:tcPr marL="5195" marR="5195" marT="5195" marB="0" anchor="b"/>
                </a:tc>
                <a:extLst>
                  <a:ext uri="{0D108BD9-81ED-4DB2-BD59-A6C34878D82A}">
                    <a16:rowId xmlns:a16="http://schemas.microsoft.com/office/drawing/2014/main" val="494066173"/>
                  </a:ext>
                </a:extLst>
              </a:tr>
              <a:tr h="866267">
                <a:tc>
                  <a:txBody>
                    <a:bodyPr/>
                    <a:lstStyle/>
                    <a:p>
                      <a:pPr algn="r" fontAlgn="b"/>
                      <a:r>
                        <a:rPr lang="en-US" sz="1000" u="none" strike="noStrike">
                          <a:effectLst/>
                          <a:latin typeface="+mn-lt"/>
                        </a:rPr>
                        <a:t>7</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Avatar</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dirty="0">
                          <a:effectLst/>
                          <a:latin typeface="+mn-lt"/>
                        </a:rPr>
                        <a:t>Group22_SRS_v3_0.docx</a:t>
                      </a:r>
                      <a:endParaRPr lang="en-US" sz="1000" b="0" i="0" u="none" strike="noStrike" dirty="0">
                        <a:solidFill>
                          <a:srgbClr val="000000"/>
                        </a:solidFill>
                        <a:effectLst/>
                        <a:latin typeface="+mn-lt"/>
                      </a:endParaRPr>
                    </a:p>
                  </a:txBody>
                  <a:tcPr marL="5195" marR="5195" marT="5195" marB="0" anchor="b"/>
                </a:tc>
                <a:tc>
                  <a:txBody>
                    <a:bodyPr/>
                    <a:lstStyle/>
                    <a:p>
                      <a:pPr algn="r" fontAlgn="b"/>
                      <a:r>
                        <a:rPr lang="en-US" sz="1000" u="none" strike="noStrike">
                          <a:effectLst/>
                          <a:latin typeface="+mn-lt"/>
                        </a:rPr>
                        <a:t>3.0</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Settings</a:t>
                      </a:r>
                      <a:endParaRPr lang="en-US" sz="1000" b="0" i="0" u="none" strike="noStrike">
                        <a:solidFill>
                          <a:srgbClr val="000000"/>
                        </a:solidFill>
                        <a:effectLst/>
                        <a:latin typeface="+mn-lt"/>
                      </a:endParaRPr>
                    </a:p>
                  </a:txBody>
                  <a:tcPr marL="5195" marR="5195" marT="5195" marB="0" anchor="b"/>
                </a:tc>
                <a:tc>
                  <a:txBody>
                    <a:bodyPr/>
                    <a:lstStyle/>
                    <a:p>
                      <a:pPr algn="l" fontAlgn="b"/>
                      <a:r>
                        <a:rPr lang="vi-VN" sz="1000" u="none" strike="noStrike" dirty="0">
                          <a:effectLst/>
                          <a:latin typeface="+mn-lt"/>
                        </a:rPr>
                        <a:t>Chức năng thay đổi hình đại diện ở chức năng "Settings" nằm ở hai màn hình "Tham gia" và "Quản trị" là khác nhau, ở màn hình "Tham gia" người dùng thay đổi hình đại diện bằng những hình ảnh được cung cấp bởi hệ thống, ở màn hình "Quản trị" thì người dùng thay đổi hình đại diện được tải lên từ thiết bị. Tôi nghĩ nên thống nhất chức năng thay đổi hình nền là cho phép tải lên từ thiết bị</a:t>
                      </a:r>
                      <a:endParaRPr lang="vi-VN" sz="1000" b="0" i="0" u="none" strike="noStrike" dirty="0">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Open</a:t>
                      </a:r>
                      <a:endParaRPr lang="en-US" sz="1000" b="0" i="0" u="none" strike="noStrike">
                        <a:solidFill>
                          <a:srgbClr val="000000"/>
                        </a:solidFill>
                        <a:effectLst/>
                        <a:latin typeface="+mn-lt"/>
                      </a:endParaRPr>
                    </a:p>
                  </a:txBody>
                  <a:tcPr marL="5195" marR="5195" marT="5195" marB="0" anchor="b"/>
                </a:tc>
                <a:tc>
                  <a:txBody>
                    <a:bodyPr/>
                    <a:lstStyle/>
                    <a:p>
                      <a:pPr algn="l" fontAlgn="b"/>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High</a:t>
                      </a:r>
                      <a:endParaRPr lang="en-US" sz="1000" b="0" i="0" u="none" strike="noStrike">
                        <a:solidFill>
                          <a:srgbClr val="000000"/>
                        </a:solidFill>
                        <a:effectLst/>
                        <a:latin typeface="+mn-lt"/>
                      </a:endParaRPr>
                    </a:p>
                  </a:txBody>
                  <a:tcPr marL="5195" marR="5195" marT="5195" marB="0" anchor="b"/>
                </a:tc>
                <a:extLst>
                  <a:ext uri="{0D108BD9-81ED-4DB2-BD59-A6C34878D82A}">
                    <a16:rowId xmlns:a16="http://schemas.microsoft.com/office/drawing/2014/main" val="3105573659"/>
                  </a:ext>
                </a:extLst>
              </a:tr>
              <a:tr h="632140">
                <a:tc>
                  <a:txBody>
                    <a:bodyPr/>
                    <a:lstStyle/>
                    <a:p>
                      <a:pPr algn="r" fontAlgn="b"/>
                      <a:r>
                        <a:rPr lang="en-US" sz="1000" u="none" strike="noStrike">
                          <a:effectLst/>
                          <a:latin typeface="+mn-lt"/>
                        </a:rPr>
                        <a:t>8</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Upgrade to super</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Group22_SRS_v3_0.docx</a:t>
                      </a:r>
                      <a:endParaRPr lang="en-US" sz="1000" b="0" i="0" u="none" strike="noStrike">
                        <a:solidFill>
                          <a:srgbClr val="000000"/>
                        </a:solidFill>
                        <a:effectLst/>
                        <a:latin typeface="+mn-lt"/>
                      </a:endParaRPr>
                    </a:p>
                  </a:txBody>
                  <a:tcPr marL="5195" marR="5195" marT="5195" marB="0" anchor="b"/>
                </a:tc>
                <a:tc>
                  <a:txBody>
                    <a:bodyPr/>
                    <a:lstStyle/>
                    <a:p>
                      <a:pPr algn="r" fontAlgn="b"/>
                      <a:r>
                        <a:rPr lang="en-US" sz="1000" u="none" strike="noStrike">
                          <a:effectLst/>
                          <a:latin typeface="+mn-lt"/>
                        </a:rPr>
                        <a:t>3.0</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Settings</a:t>
                      </a:r>
                      <a:endParaRPr lang="en-US" sz="1000" b="0" i="0" u="none" strike="noStrike">
                        <a:solidFill>
                          <a:srgbClr val="000000"/>
                        </a:solidFill>
                        <a:effectLst/>
                        <a:latin typeface="+mn-lt"/>
                      </a:endParaRPr>
                    </a:p>
                  </a:txBody>
                  <a:tcPr marL="5195" marR="5195" marT="5195" marB="0" anchor="b"/>
                </a:tc>
                <a:tc>
                  <a:txBody>
                    <a:bodyPr/>
                    <a:lstStyle/>
                    <a:p>
                      <a:pPr algn="l" fontAlgn="b"/>
                      <a:r>
                        <a:rPr lang="vi-VN" sz="1000" u="none" strike="noStrike">
                          <a:effectLst/>
                          <a:latin typeface="+mn-lt"/>
                        </a:rPr>
                        <a:t>Chức năng "Upgrade to super" là một chức năng liên quan đến tài khoản người dùng. Tôi nghĩ nên đặt chức năng này trong cài đặt tài khoản của chức năng "Settings"</a:t>
                      </a:r>
                      <a:endParaRPr lang="vi-VN"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Open</a:t>
                      </a:r>
                      <a:endParaRPr lang="en-US" sz="1000" b="0" i="0" u="none" strike="noStrike">
                        <a:solidFill>
                          <a:srgbClr val="000000"/>
                        </a:solidFill>
                        <a:effectLst/>
                        <a:latin typeface="+mn-lt"/>
                      </a:endParaRPr>
                    </a:p>
                  </a:txBody>
                  <a:tcPr marL="5195" marR="5195" marT="5195" marB="0" anchor="b"/>
                </a:tc>
                <a:tc>
                  <a:txBody>
                    <a:bodyPr/>
                    <a:lstStyle/>
                    <a:p>
                      <a:pPr algn="l" fontAlgn="b"/>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High</a:t>
                      </a:r>
                      <a:endParaRPr lang="en-US" sz="1000" b="0" i="0" u="none" strike="noStrike">
                        <a:solidFill>
                          <a:srgbClr val="000000"/>
                        </a:solidFill>
                        <a:effectLst/>
                        <a:latin typeface="+mn-lt"/>
                      </a:endParaRPr>
                    </a:p>
                  </a:txBody>
                  <a:tcPr marL="5195" marR="5195" marT="5195" marB="0" anchor="b"/>
                </a:tc>
                <a:extLst>
                  <a:ext uri="{0D108BD9-81ED-4DB2-BD59-A6C34878D82A}">
                    <a16:rowId xmlns:a16="http://schemas.microsoft.com/office/drawing/2014/main" val="2407311488"/>
                  </a:ext>
                </a:extLst>
              </a:tr>
              <a:tr h="1061346">
                <a:tc>
                  <a:txBody>
                    <a:bodyPr/>
                    <a:lstStyle/>
                    <a:p>
                      <a:pPr algn="r" fontAlgn="b"/>
                      <a:r>
                        <a:rPr lang="en-US" sz="1000" u="none" strike="noStrike">
                          <a:effectLst/>
                          <a:latin typeface="+mn-lt"/>
                        </a:rPr>
                        <a:t>9</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Avatar</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Group22_SRS_v3_0.docx</a:t>
                      </a:r>
                      <a:endParaRPr lang="en-US" sz="1000" b="0" i="0" u="none" strike="noStrike">
                        <a:solidFill>
                          <a:srgbClr val="000000"/>
                        </a:solidFill>
                        <a:effectLst/>
                        <a:latin typeface="+mn-lt"/>
                      </a:endParaRPr>
                    </a:p>
                  </a:txBody>
                  <a:tcPr marL="5195" marR="5195" marT="5195" marB="0" anchor="b"/>
                </a:tc>
                <a:tc>
                  <a:txBody>
                    <a:bodyPr/>
                    <a:lstStyle/>
                    <a:p>
                      <a:pPr algn="r" fontAlgn="b"/>
                      <a:r>
                        <a:rPr lang="en-US" sz="1000" u="none" strike="noStrike">
                          <a:effectLst/>
                          <a:latin typeface="+mn-lt"/>
                        </a:rPr>
                        <a:t>3.0</a:t>
                      </a:r>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Settings</a:t>
                      </a:r>
                      <a:endParaRPr lang="en-US" sz="1000" b="0" i="0" u="none" strike="noStrike">
                        <a:solidFill>
                          <a:srgbClr val="000000"/>
                        </a:solidFill>
                        <a:effectLst/>
                        <a:latin typeface="+mn-lt"/>
                      </a:endParaRPr>
                    </a:p>
                  </a:txBody>
                  <a:tcPr marL="5195" marR="5195" marT="5195" marB="0" anchor="b"/>
                </a:tc>
                <a:tc>
                  <a:txBody>
                    <a:bodyPr/>
                    <a:lstStyle/>
                    <a:p>
                      <a:pPr algn="l" fontAlgn="b"/>
                      <a:r>
                        <a:rPr lang="vi-VN" sz="1000" u="none" strike="noStrike" dirty="0">
                          <a:effectLst/>
                          <a:latin typeface="+mn-lt"/>
                        </a:rPr>
                        <a:t>Chức năng thay đổi hình đại diện ở màn hình "Tham gia" cho phép người dùng thay đổi trực tiếp mà không cần vào chức năng "Settings". Tôi nghĩ không nên có chức năng đó vì đã có chức năng "Edit profile" để thay đổi thông tin tài khoản</a:t>
                      </a:r>
                      <a:endParaRPr lang="vi-VN" sz="1000" b="0" i="0" u="none" strike="noStrike" dirty="0">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Open</a:t>
                      </a:r>
                      <a:endParaRPr lang="en-US" sz="1000" b="0" i="0" u="none" strike="noStrike">
                        <a:solidFill>
                          <a:srgbClr val="000000"/>
                        </a:solidFill>
                        <a:effectLst/>
                        <a:latin typeface="+mn-lt"/>
                      </a:endParaRPr>
                    </a:p>
                  </a:txBody>
                  <a:tcPr marL="5195" marR="5195" marT="5195" marB="0" anchor="b"/>
                </a:tc>
                <a:tc>
                  <a:txBody>
                    <a:bodyPr/>
                    <a:lstStyle/>
                    <a:p>
                      <a:pPr algn="l" fontAlgn="b"/>
                      <a:endParaRPr lang="en-US" sz="1000" b="0" i="0" u="none" strike="noStrike">
                        <a:solidFill>
                          <a:srgbClr val="000000"/>
                        </a:solidFill>
                        <a:effectLst/>
                        <a:latin typeface="+mn-lt"/>
                      </a:endParaRPr>
                    </a:p>
                  </a:txBody>
                  <a:tcPr marL="5195" marR="5195" marT="5195" marB="0" anchor="b"/>
                </a:tc>
                <a:tc>
                  <a:txBody>
                    <a:bodyPr/>
                    <a:lstStyle/>
                    <a:p>
                      <a:pPr algn="l" fontAlgn="b"/>
                      <a:r>
                        <a:rPr lang="en-US" sz="1000" u="none" strike="noStrike">
                          <a:effectLst/>
                          <a:latin typeface="+mn-lt"/>
                        </a:rPr>
                        <a:t>Medium</a:t>
                      </a:r>
                      <a:endParaRPr lang="en-US" sz="1000" b="0" i="0" u="none" strike="noStrike">
                        <a:solidFill>
                          <a:srgbClr val="000000"/>
                        </a:solidFill>
                        <a:effectLst/>
                        <a:latin typeface="+mn-lt"/>
                      </a:endParaRPr>
                    </a:p>
                  </a:txBody>
                  <a:tcPr marL="5195" marR="5195" marT="5195" marB="0" anchor="b"/>
                </a:tc>
                <a:extLst>
                  <a:ext uri="{0D108BD9-81ED-4DB2-BD59-A6C34878D82A}">
                    <a16:rowId xmlns:a16="http://schemas.microsoft.com/office/drawing/2014/main" val="1715023917"/>
                  </a:ext>
                </a:extLst>
              </a:tr>
              <a:tr h="692934">
                <a:tc>
                  <a:txBody>
                    <a:bodyPr/>
                    <a:lstStyle/>
                    <a:p>
                      <a:pPr algn="r" fontAlgn="b"/>
                      <a:r>
                        <a:rPr lang="en-US" sz="1000" b="0" i="0" u="none" strike="noStrike" dirty="0">
                          <a:solidFill>
                            <a:srgbClr val="000000"/>
                          </a:solidFill>
                          <a:effectLst/>
                          <a:latin typeface="+mn-lt"/>
                        </a:rPr>
                        <a:t>10</a:t>
                      </a:r>
                    </a:p>
                  </a:txBody>
                  <a:tcPr marL="7620" marR="7620" marT="7620" marB="0" anchor="b"/>
                </a:tc>
                <a:tc>
                  <a:txBody>
                    <a:bodyPr/>
                    <a:lstStyle/>
                    <a:p>
                      <a:pPr algn="l" fontAlgn="b"/>
                      <a:r>
                        <a:rPr lang="en-US" sz="1000" b="0" i="0" u="none" strike="noStrike" dirty="0">
                          <a:solidFill>
                            <a:srgbClr val="000000"/>
                          </a:solidFill>
                          <a:effectLst/>
                          <a:latin typeface="+mn-lt"/>
                        </a:rPr>
                        <a:t>Notify</a:t>
                      </a:r>
                    </a:p>
                  </a:txBody>
                  <a:tcPr marL="7620" marR="7620" marT="7620" marB="0" anchor="b"/>
                </a:tc>
                <a:tc>
                  <a:txBody>
                    <a:bodyPr/>
                    <a:lstStyle/>
                    <a:p>
                      <a:pPr algn="l" fontAlgn="b"/>
                      <a:r>
                        <a:rPr lang="en-US" sz="1000" u="none" strike="noStrike" dirty="0">
                          <a:effectLst/>
                          <a:latin typeface="+mn-lt"/>
                        </a:rPr>
                        <a:t>Group22_SRS_v3_0.docx</a:t>
                      </a:r>
                      <a:endParaRPr lang="en-US" sz="1000" b="0" i="0" u="none" strike="noStrike" dirty="0">
                        <a:solidFill>
                          <a:srgbClr val="000000"/>
                        </a:solidFill>
                        <a:effectLst/>
                        <a:latin typeface="+mn-lt"/>
                      </a:endParaRPr>
                    </a:p>
                  </a:txBody>
                  <a:tcPr marL="7620" marR="7620" marT="7620" marB="0" anchor="b"/>
                </a:tc>
                <a:tc>
                  <a:txBody>
                    <a:bodyPr/>
                    <a:lstStyle/>
                    <a:p>
                      <a:pPr algn="r" fontAlgn="b"/>
                      <a:r>
                        <a:rPr lang="en-US" sz="1000" b="0" i="0" u="none" strike="noStrike" dirty="0">
                          <a:solidFill>
                            <a:srgbClr val="000000"/>
                          </a:solidFill>
                          <a:effectLst/>
                          <a:latin typeface="+mn-lt"/>
                        </a:rPr>
                        <a:t>3.0</a:t>
                      </a:r>
                    </a:p>
                  </a:txBody>
                  <a:tcPr marL="7620" marR="7620" marT="7620" marB="0" anchor="b"/>
                </a:tc>
                <a:tc>
                  <a:txBody>
                    <a:bodyPr/>
                    <a:lstStyle/>
                    <a:p>
                      <a:pPr algn="l" fontAlgn="b"/>
                      <a:r>
                        <a:rPr lang="en-US" sz="1000" b="0" i="0" u="none" strike="noStrike">
                          <a:solidFill>
                            <a:srgbClr val="000000"/>
                          </a:solidFill>
                          <a:effectLst/>
                          <a:latin typeface="+mn-lt"/>
                        </a:rPr>
                        <a:t>Notify</a:t>
                      </a:r>
                    </a:p>
                  </a:txBody>
                  <a:tcPr marL="7620" marR="7620" marT="7620" marB="0" anchor="b"/>
                </a:tc>
                <a:tc>
                  <a:txBody>
                    <a:bodyPr/>
                    <a:lstStyle/>
                    <a:p>
                      <a:pPr algn="l" fontAlgn="b"/>
                      <a:r>
                        <a:rPr lang="vi-VN" sz="1000" b="0" i="0" u="none" strike="noStrike" dirty="0">
                          <a:solidFill>
                            <a:srgbClr val="000000"/>
                          </a:solidFill>
                          <a:effectLst/>
                          <a:latin typeface="+mn-lt"/>
                        </a:rPr>
                        <a:t>Chức năng "Notify", khi người dùng chọn hình chuông để hiển thị thông báo sau đó cần chọn vào hình chuông để tắt hộp thoại thông báo. Tôi nghĩ hộp thoại nên có thể tắt khi người dùng click vào bất kì nơi nào bên ngoài hộp thoại </a:t>
                      </a:r>
                    </a:p>
                  </a:txBody>
                  <a:tcPr marL="7620" marR="7620" marT="7620" marB="0" anchor="b"/>
                </a:tc>
                <a:tc>
                  <a:txBody>
                    <a:bodyPr/>
                    <a:lstStyle/>
                    <a:p>
                      <a:pPr algn="l" fontAlgn="b"/>
                      <a:r>
                        <a:rPr lang="en-US" sz="1000" b="0" i="0" u="none" strike="noStrike" dirty="0">
                          <a:solidFill>
                            <a:srgbClr val="000000"/>
                          </a:solidFill>
                          <a:effectLst/>
                          <a:latin typeface="+mn-lt"/>
                        </a:rPr>
                        <a:t>Open</a:t>
                      </a:r>
                    </a:p>
                  </a:txBody>
                  <a:tcPr marL="7620" marR="7620" marT="7620" marB="0" anchor="b"/>
                </a:tc>
                <a:tc>
                  <a:txBody>
                    <a:bodyPr/>
                    <a:lstStyle/>
                    <a:p>
                      <a:pPr algn="l" fontAlgn="b"/>
                      <a:endParaRPr lang="en-US" sz="1000" b="0" i="0" u="none" strike="noStrike">
                        <a:solidFill>
                          <a:srgbClr val="000000"/>
                        </a:solidFill>
                        <a:effectLst/>
                        <a:latin typeface="+mn-lt"/>
                      </a:endParaRPr>
                    </a:p>
                  </a:txBody>
                  <a:tcPr marL="7620" marR="7620" marT="7620" marB="0" anchor="b"/>
                </a:tc>
                <a:tc>
                  <a:txBody>
                    <a:bodyPr/>
                    <a:lstStyle/>
                    <a:p>
                      <a:pPr algn="l" fontAlgn="b"/>
                      <a:r>
                        <a:rPr lang="en-US" sz="1000" b="0" i="0" u="none" strike="noStrike" dirty="0">
                          <a:solidFill>
                            <a:srgbClr val="000000"/>
                          </a:solidFill>
                          <a:effectLst/>
                          <a:latin typeface="+mn-lt"/>
                        </a:rPr>
                        <a:t>Low</a:t>
                      </a:r>
                    </a:p>
                  </a:txBody>
                  <a:tcPr marL="7620" marR="7620" marT="7620" marB="0" anchor="b"/>
                </a:tc>
                <a:extLst>
                  <a:ext uri="{0D108BD9-81ED-4DB2-BD59-A6C34878D82A}">
                    <a16:rowId xmlns:a16="http://schemas.microsoft.com/office/drawing/2014/main" val="332568904"/>
                  </a:ext>
                </a:extLst>
              </a:tr>
            </a:tbl>
          </a:graphicData>
        </a:graphic>
      </p:graphicFrame>
    </p:spTree>
    <p:extLst>
      <p:ext uri="{BB962C8B-B14F-4D97-AF65-F5344CB8AC3E}">
        <p14:creationId xmlns:p14="http://schemas.microsoft.com/office/powerpoint/2010/main" val="25409136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p:txBody>
          <a:bodyPr>
            <a:normAutofit/>
          </a:bodyPr>
          <a:lstStyle/>
          <a:p>
            <a:pPr>
              <a:lnSpc>
                <a:spcPct val="90000"/>
              </a:lnSpc>
            </a:pPr>
            <a:r>
              <a:rPr lang="en-US" sz="2300" dirty="0">
                <a:solidFill>
                  <a:schemeClr val="bg1"/>
                </a:solidFill>
              </a:rPr>
              <a:t>TEST DESIGN</a:t>
            </a:r>
          </a:p>
        </p:txBody>
      </p:sp>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a:xfrm>
            <a:off x="5109884" y="1793974"/>
            <a:ext cx="5927160" cy="720000"/>
          </a:xfrm>
        </p:spPr>
        <p:txBody>
          <a:bodyPr>
            <a:normAutofit fontScale="85000" lnSpcReduction="10000"/>
          </a:bodyPr>
          <a:lstStyle/>
          <a:p>
            <a:r>
              <a:rPr lang="en-US" dirty="0"/>
              <a:t>Check displays the "Create Collection" dialog box when the "Create Collection" button is selected.</a:t>
            </a:r>
          </a:p>
        </p:txBody>
      </p:sp>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a:xfrm>
            <a:off x="5109883" y="2595028"/>
            <a:ext cx="5927159" cy="720000"/>
          </a:xfrm>
        </p:spPr>
        <p:txBody>
          <a:bodyPr>
            <a:normAutofit/>
          </a:bodyPr>
          <a:lstStyle/>
          <a:p>
            <a:r>
              <a:rPr lang="en-US" dirty="0"/>
              <a:t>Check does not enter the collection name</a:t>
            </a:r>
          </a:p>
        </p:txBody>
      </p:sp>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a:xfrm>
            <a:off x="5109884" y="3396082"/>
            <a:ext cx="5927158" cy="720000"/>
          </a:xfrm>
        </p:spPr>
        <p:txBody>
          <a:bodyPr>
            <a:normAutofit fontScale="92500" lnSpcReduction="10000"/>
          </a:bodyPr>
          <a:lstStyle/>
          <a:p>
            <a:r>
              <a:rPr lang="en-US" dirty="0"/>
              <a:t>Check for an existing collection name and select the same "visibility"</a:t>
            </a:r>
          </a:p>
        </p:txBody>
      </p:sp>
      <p:sp>
        <p:nvSpPr>
          <p:cNvPr id="6" name="Text Placeholder 5">
            <a:extLst>
              <a:ext uri="{FF2B5EF4-FFF2-40B4-BE49-F238E27FC236}">
                <a16:creationId xmlns:a16="http://schemas.microsoft.com/office/drawing/2014/main" id="{0C0A6450-4901-4648-A1D8-F9E19429FA66}"/>
              </a:ext>
            </a:extLst>
          </p:cNvPr>
          <p:cNvSpPr>
            <a:spLocks noGrp="1"/>
          </p:cNvSpPr>
          <p:nvPr>
            <p:ph type="body" sz="quarter" idx="16"/>
          </p:nvPr>
        </p:nvSpPr>
        <p:spPr>
          <a:xfrm>
            <a:off x="5109884" y="4197136"/>
            <a:ext cx="5927158" cy="720000"/>
          </a:xfrm>
        </p:spPr>
        <p:txBody>
          <a:bodyPr>
            <a:normAutofit fontScale="92500" lnSpcReduction="10000"/>
          </a:bodyPr>
          <a:lstStyle/>
          <a:p>
            <a:r>
              <a:rPr lang="en-US" dirty="0"/>
              <a:t>Check enters the collection name more than 100 characters</a:t>
            </a:r>
          </a:p>
        </p:txBody>
      </p:sp>
      <p:sp>
        <p:nvSpPr>
          <p:cNvPr id="9" name="Text Placeholder 8">
            <a:extLst>
              <a:ext uri="{FF2B5EF4-FFF2-40B4-BE49-F238E27FC236}">
                <a16:creationId xmlns:a16="http://schemas.microsoft.com/office/drawing/2014/main" id="{246A07C8-F3A3-4A79-ADA4-D3DF410E6827}"/>
              </a:ext>
            </a:extLst>
          </p:cNvPr>
          <p:cNvSpPr>
            <a:spLocks noGrp="1"/>
          </p:cNvSpPr>
          <p:nvPr>
            <p:ph type="body" sz="quarter" idx="17"/>
          </p:nvPr>
        </p:nvSpPr>
        <p:spPr>
          <a:xfrm>
            <a:off x="5109884" y="4998190"/>
            <a:ext cx="5927158" cy="720000"/>
          </a:xfrm>
        </p:spPr>
        <p:txBody>
          <a:bodyPr>
            <a:normAutofit fontScale="92500" lnSpcReduction="10000"/>
          </a:bodyPr>
          <a:lstStyle/>
          <a:p>
            <a:r>
              <a:rPr lang="en-US" dirty="0"/>
              <a:t>Check enters the existing collection name and selects another "visibility"</a:t>
            </a:r>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5</a:t>
            </a:fld>
            <a:endParaRPr lang="en-US" dirty="0"/>
          </a:p>
        </p:txBody>
      </p:sp>
    </p:spTree>
    <p:extLst>
      <p:ext uri="{BB962C8B-B14F-4D97-AF65-F5344CB8AC3E}">
        <p14:creationId xmlns:p14="http://schemas.microsoft.com/office/powerpoint/2010/main" val="9448750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F94FE-4173-4680-2EDE-9C10CBA73BCD}"/>
              </a:ext>
            </a:extLst>
          </p:cNvPr>
          <p:cNvSpPr>
            <a:spLocks noGrp="1"/>
          </p:cNvSpPr>
          <p:nvPr>
            <p:ph type="body" sz="quarter" idx="13"/>
          </p:nvPr>
        </p:nvSpPr>
        <p:spPr>
          <a:xfrm>
            <a:off x="5217458" y="1748812"/>
            <a:ext cx="5819585" cy="720000"/>
          </a:xfrm>
        </p:spPr>
        <p:txBody>
          <a:bodyPr>
            <a:normAutofit fontScale="92500" lnSpcReduction="10000"/>
          </a:bodyPr>
          <a:lstStyle/>
          <a:p>
            <a:r>
              <a:rPr lang="en-US" dirty="0"/>
              <a:t>Check to enter the collection name starting with a space</a:t>
            </a:r>
          </a:p>
        </p:txBody>
      </p:sp>
      <p:sp>
        <p:nvSpPr>
          <p:cNvPr id="3" name="Text Placeholder 2">
            <a:extLst>
              <a:ext uri="{FF2B5EF4-FFF2-40B4-BE49-F238E27FC236}">
                <a16:creationId xmlns:a16="http://schemas.microsoft.com/office/drawing/2014/main" id="{DAE30434-4890-6B0D-97D2-5A0EC9867803}"/>
              </a:ext>
            </a:extLst>
          </p:cNvPr>
          <p:cNvSpPr>
            <a:spLocks noGrp="1"/>
          </p:cNvSpPr>
          <p:nvPr>
            <p:ph type="body" sz="quarter" idx="14"/>
          </p:nvPr>
        </p:nvSpPr>
        <p:spPr>
          <a:xfrm>
            <a:off x="5217458" y="2561156"/>
            <a:ext cx="5819585" cy="720000"/>
          </a:xfrm>
        </p:spPr>
        <p:txBody>
          <a:bodyPr>
            <a:normAutofit fontScale="92500" lnSpcReduction="10000"/>
          </a:bodyPr>
          <a:lstStyle/>
          <a:p>
            <a:r>
              <a:rPr lang="en-US" dirty="0"/>
              <a:t>Check enters the collection name starting with a special character</a:t>
            </a:r>
          </a:p>
        </p:txBody>
      </p:sp>
      <p:sp>
        <p:nvSpPr>
          <p:cNvPr id="4" name="Text Placeholder 3">
            <a:extLst>
              <a:ext uri="{FF2B5EF4-FFF2-40B4-BE49-F238E27FC236}">
                <a16:creationId xmlns:a16="http://schemas.microsoft.com/office/drawing/2014/main" id="{55C4B1DC-C22A-AC64-83A5-41BFFA5C1D56}"/>
              </a:ext>
            </a:extLst>
          </p:cNvPr>
          <p:cNvSpPr>
            <a:spLocks noGrp="1"/>
          </p:cNvSpPr>
          <p:nvPr>
            <p:ph type="body" sz="quarter" idx="15"/>
          </p:nvPr>
        </p:nvSpPr>
        <p:spPr>
          <a:xfrm>
            <a:off x="5217458" y="3373501"/>
            <a:ext cx="5819585" cy="720000"/>
          </a:xfrm>
        </p:spPr>
        <p:txBody>
          <a:bodyPr>
            <a:normAutofit fontScale="92500" lnSpcReduction="10000"/>
          </a:bodyPr>
          <a:lstStyle/>
          <a:p>
            <a:r>
              <a:rPr lang="en-US" dirty="0"/>
              <a:t>Check to enter the collection name with different number of spaces</a:t>
            </a:r>
          </a:p>
        </p:txBody>
      </p:sp>
      <p:sp>
        <p:nvSpPr>
          <p:cNvPr id="5" name="Text Placeholder 4">
            <a:extLst>
              <a:ext uri="{FF2B5EF4-FFF2-40B4-BE49-F238E27FC236}">
                <a16:creationId xmlns:a16="http://schemas.microsoft.com/office/drawing/2014/main" id="{60A93567-5C7C-7BC4-0D05-9AA3F1B1D1C6}"/>
              </a:ext>
            </a:extLst>
          </p:cNvPr>
          <p:cNvSpPr>
            <a:spLocks noGrp="1"/>
          </p:cNvSpPr>
          <p:nvPr>
            <p:ph type="body" sz="quarter" idx="16"/>
          </p:nvPr>
        </p:nvSpPr>
        <p:spPr>
          <a:xfrm>
            <a:off x="5217458" y="4185846"/>
            <a:ext cx="5819585" cy="720000"/>
          </a:xfrm>
        </p:spPr>
        <p:txBody>
          <a:bodyPr>
            <a:normAutofit fontScale="92500" lnSpcReduction="10000"/>
          </a:bodyPr>
          <a:lstStyle/>
          <a:p>
            <a:r>
              <a:rPr lang="en-US" dirty="0"/>
              <a:t>Check to enter the collection name as numbers</a:t>
            </a:r>
          </a:p>
        </p:txBody>
      </p:sp>
      <p:sp>
        <p:nvSpPr>
          <p:cNvPr id="6" name="Text Placeholder 5">
            <a:extLst>
              <a:ext uri="{FF2B5EF4-FFF2-40B4-BE49-F238E27FC236}">
                <a16:creationId xmlns:a16="http://schemas.microsoft.com/office/drawing/2014/main" id="{656119F7-AD3D-5B2B-C2E6-548EA9C4A5BE}"/>
              </a:ext>
            </a:extLst>
          </p:cNvPr>
          <p:cNvSpPr>
            <a:spLocks noGrp="1"/>
          </p:cNvSpPr>
          <p:nvPr>
            <p:ph type="body" sz="quarter" idx="17"/>
          </p:nvPr>
        </p:nvSpPr>
        <p:spPr>
          <a:xfrm>
            <a:off x="5217458" y="4998190"/>
            <a:ext cx="5819585" cy="720000"/>
          </a:xfrm>
        </p:spPr>
        <p:txBody>
          <a:bodyPr>
            <a:normAutofit fontScale="92500" lnSpcReduction="10000"/>
          </a:bodyPr>
          <a:lstStyle/>
          <a:p>
            <a:r>
              <a:rPr lang="en-US" dirty="0"/>
              <a:t>Check to enter the collection name is case sensitive</a:t>
            </a:r>
          </a:p>
        </p:txBody>
      </p:sp>
      <p:sp>
        <p:nvSpPr>
          <p:cNvPr id="7" name="Title 6">
            <a:extLst>
              <a:ext uri="{FF2B5EF4-FFF2-40B4-BE49-F238E27FC236}">
                <a16:creationId xmlns:a16="http://schemas.microsoft.com/office/drawing/2014/main" id="{DB30CD38-94AE-5BCB-7823-B3C74161C040}"/>
              </a:ext>
            </a:extLst>
          </p:cNvPr>
          <p:cNvSpPr>
            <a:spLocks noGrp="1"/>
          </p:cNvSpPr>
          <p:nvPr>
            <p:ph type="title"/>
          </p:nvPr>
        </p:nvSpPr>
        <p:spPr/>
        <p:txBody>
          <a:bodyPr/>
          <a:lstStyle/>
          <a:p>
            <a:r>
              <a:rPr lang="en-US" dirty="0"/>
              <a:t>TEST DESIGN</a:t>
            </a:r>
          </a:p>
        </p:txBody>
      </p:sp>
      <p:sp>
        <p:nvSpPr>
          <p:cNvPr id="8" name="Slide Number Placeholder 7">
            <a:extLst>
              <a:ext uri="{FF2B5EF4-FFF2-40B4-BE49-F238E27FC236}">
                <a16:creationId xmlns:a16="http://schemas.microsoft.com/office/drawing/2014/main" id="{0CF2E07E-C365-769E-FB38-8242E8BD04B0}"/>
              </a:ext>
            </a:extLst>
          </p:cNvPr>
          <p:cNvSpPr>
            <a:spLocks noGrp="1"/>
          </p:cNvSpPr>
          <p:nvPr>
            <p:ph type="sldNum" sz="quarter" idx="12"/>
          </p:nvPr>
        </p:nvSpPr>
        <p:spPr/>
        <p:txBody>
          <a:bodyPr/>
          <a:lstStyle/>
          <a:p>
            <a:fld id="{9FF96B15-8338-45D5-A943-561235072D66}" type="slidenum">
              <a:rPr lang="en-US" noProof="0" smtClean="0"/>
              <a:t>6</a:t>
            </a:fld>
            <a:endParaRPr lang="en-US" noProof="0" dirty="0"/>
          </a:p>
        </p:txBody>
      </p:sp>
    </p:spTree>
    <p:extLst>
      <p:ext uri="{BB962C8B-B14F-4D97-AF65-F5344CB8AC3E}">
        <p14:creationId xmlns:p14="http://schemas.microsoft.com/office/powerpoint/2010/main" val="22980620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BB6A-049C-45E8-AC09-2F0B9BB2F304}"/>
              </a:ext>
            </a:extLst>
          </p:cNvPr>
          <p:cNvSpPr>
            <a:spLocks noGrp="1"/>
          </p:cNvSpPr>
          <p:nvPr>
            <p:ph type="title"/>
          </p:nvPr>
        </p:nvSpPr>
        <p:spPr/>
        <p:txBody>
          <a:bodyPr/>
          <a:lstStyle/>
          <a:p>
            <a:r>
              <a:rPr lang="en-US" dirty="0"/>
              <a:t>TEST CASE</a:t>
            </a:r>
          </a:p>
        </p:txBody>
      </p:sp>
      <p:sp>
        <p:nvSpPr>
          <p:cNvPr id="6" name="Text Placeholder 5">
            <a:extLst>
              <a:ext uri="{FF2B5EF4-FFF2-40B4-BE49-F238E27FC236}">
                <a16:creationId xmlns:a16="http://schemas.microsoft.com/office/drawing/2014/main" id="{71EA63EB-C2C5-4671-AE38-4464037BE2F9}"/>
              </a:ext>
            </a:extLst>
          </p:cNvPr>
          <p:cNvSpPr>
            <a:spLocks noGrp="1"/>
          </p:cNvSpPr>
          <p:nvPr>
            <p:ph idx="1"/>
          </p:nvPr>
        </p:nvSpPr>
        <p:spPr/>
        <p:txBody>
          <a:bodyPr/>
          <a:lstStyle/>
          <a:p>
            <a:r>
              <a:rPr lang="en-US" dirty="0"/>
              <a:t>Mechanical pencils</a:t>
            </a:r>
            <a:br>
              <a:rPr lang="en-US" dirty="0"/>
            </a:br>
            <a:r>
              <a:rPr lang="en-US" dirty="0"/>
              <a:t>are also allowed!</a:t>
            </a:r>
          </a:p>
        </p:txBody>
      </p:sp>
      <p:sp>
        <p:nvSpPr>
          <p:cNvPr id="3" name="Slide Number Placeholder 2">
            <a:extLst>
              <a:ext uri="{FF2B5EF4-FFF2-40B4-BE49-F238E27FC236}">
                <a16:creationId xmlns:a16="http://schemas.microsoft.com/office/drawing/2014/main" id="{1EC2495D-630A-AF42-97CB-9B1D6372777F}"/>
              </a:ext>
            </a:extLst>
          </p:cNvPr>
          <p:cNvSpPr>
            <a:spLocks noGrp="1"/>
          </p:cNvSpPr>
          <p:nvPr>
            <p:ph type="sldNum" sz="quarter" idx="12"/>
          </p:nvPr>
        </p:nvSpPr>
        <p:spPr/>
        <p:txBody>
          <a:bodyPr/>
          <a:lstStyle/>
          <a:p>
            <a:fld id="{9FF96B15-8338-45D5-A943-561235072D66}" type="slidenum">
              <a:rPr lang="en-US" smtClean="0"/>
              <a:pPr/>
              <a:t>7</a:t>
            </a:fld>
            <a:endParaRPr lang="en-US" dirty="0"/>
          </a:p>
        </p:txBody>
      </p:sp>
      <p:pic>
        <p:nvPicPr>
          <p:cNvPr id="14" name="Picture Placeholder 13" descr="Pencil">
            <a:extLst>
              <a:ext uri="{FF2B5EF4-FFF2-40B4-BE49-F238E27FC236}">
                <a16:creationId xmlns:a16="http://schemas.microsoft.com/office/drawing/2014/main" id="{19E134B0-C7E0-44A0-BADA-93C2019D09FB}"/>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261725" y="2400300"/>
            <a:ext cx="930275" cy="930275"/>
          </a:xfrm>
        </p:spPr>
      </p:pic>
      <p:graphicFrame>
        <p:nvGraphicFramePr>
          <p:cNvPr id="10" name="Table 9">
            <a:extLst>
              <a:ext uri="{FF2B5EF4-FFF2-40B4-BE49-F238E27FC236}">
                <a16:creationId xmlns:a16="http://schemas.microsoft.com/office/drawing/2014/main" id="{FFC56F66-6108-D64E-89A2-32F2F3C2B176}"/>
              </a:ext>
            </a:extLst>
          </p:cNvPr>
          <p:cNvGraphicFramePr>
            <a:graphicFrameLocks noGrp="1"/>
          </p:cNvGraphicFramePr>
          <p:nvPr>
            <p:extLst>
              <p:ext uri="{D42A27DB-BD31-4B8C-83A1-F6EECF244321}">
                <p14:modId xmlns:p14="http://schemas.microsoft.com/office/powerpoint/2010/main" val="811947233"/>
              </p:ext>
            </p:extLst>
          </p:nvPr>
        </p:nvGraphicFramePr>
        <p:xfrm>
          <a:off x="1075765" y="2214281"/>
          <a:ext cx="10114975" cy="4202513"/>
        </p:xfrm>
        <a:graphic>
          <a:graphicData uri="http://schemas.openxmlformats.org/drawingml/2006/table">
            <a:tbl>
              <a:tblPr>
                <a:tableStyleId>{5C22544A-7EE6-4342-B048-85BDC9FD1C3A}</a:tableStyleId>
              </a:tblPr>
              <a:tblGrid>
                <a:gridCol w="889630">
                  <a:extLst>
                    <a:ext uri="{9D8B030D-6E8A-4147-A177-3AD203B41FA5}">
                      <a16:colId xmlns:a16="http://schemas.microsoft.com/office/drawing/2014/main" val="2460902226"/>
                    </a:ext>
                  </a:extLst>
                </a:gridCol>
                <a:gridCol w="1438032">
                  <a:extLst>
                    <a:ext uri="{9D8B030D-6E8A-4147-A177-3AD203B41FA5}">
                      <a16:colId xmlns:a16="http://schemas.microsoft.com/office/drawing/2014/main" val="3771898901"/>
                    </a:ext>
                  </a:extLst>
                </a:gridCol>
                <a:gridCol w="3225973">
                  <a:extLst>
                    <a:ext uri="{9D8B030D-6E8A-4147-A177-3AD203B41FA5}">
                      <a16:colId xmlns:a16="http://schemas.microsoft.com/office/drawing/2014/main" val="1040762685"/>
                    </a:ext>
                  </a:extLst>
                </a:gridCol>
                <a:gridCol w="1685925">
                  <a:extLst>
                    <a:ext uri="{9D8B030D-6E8A-4147-A177-3AD203B41FA5}">
                      <a16:colId xmlns:a16="http://schemas.microsoft.com/office/drawing/2014/main" val="2683961703"/>
                    </a:ext>
                  </a:extLst>
                </a:gridCol>
                <a:gridCol w="1114425">
                  <a:extLst>
                    <a:ext uri="{9D8B030D-6E8A-4147-A177-3AD203B41FA5}">
                      <a16:colId xmlns:a16="http://schemas.microsoft.com/office/drawing/2014/main" val="1142691030"/>
                    </a:ext>
                  </a:extLst>
                </a:gridCol>
                <a:gridCol w="533400">
                  <a:extLst>
                    <a:ext uri="{9D8B030D-6E8A-4147-A177-3AD203B41FA5}">
                      <a16:colId xmlns:a16="http://schemas.microsoft.com/office/drawing/2014/main" val="1080421929"/>
                    </a:ext>
                  </a:extLst>
                </a:gridCol>
                <a:gridCol w="542925">
                  <a:extLst>
                    <a:ext uri="{9D8B030D-6E8A-4147-A177-3AD203B41FA5}">
                      <a16:colId xmlns:a16="http://schemas.microsoft.com/office/drawing/2014/main" val="4199363642"/>
                    </a:ext>
                  </a:extLst>
                </a:gridCol>
                <a:gridCol w="684665">
                  <a:extLst>
                    <a:ext uri="{9D8B030D-6E8A-4147-A177-3AD203B41FA5}">
                      <a16:colId xmlns:a16="http://schemas.microsoft.com/office/drawing/2014/main" val="3389802746"/>
                    </a:ext>
                  </a:extLst>
                </a:gridCol>
              </a:tblGrid>
              <a:tr h="249688">
                <a:tc>
                  <a:txBody>
                    <a:bodyPr/>
                    <a:lstStyle/>
                    <a:p>
                      <a:pPr algn="ctr" fontAlgn="ctr"/>
                      <a:r>
                        <a:rPr lang="en-US" sz="1000" u="none" strike="noStrike">
                          <a:effectLst/>
                        </a:rPr>
                        <a:t>ID</a:t>
                      </a:r>
                      <a:endParaRPr lang="en-US" sz="1000" b="1" i="0" u="none" strike="noStrike">
                        <a:solidFill>
                          <a:srgbClr val="FFFFFF"/>
                        </a:solidFill>
                        <a:effectLst/>
                        <a:latin typeface="Tahoma" panose="020B0604030504040204" pitchFamily="34" charset="0"/>
                      </a:endParaRPr>
                    </a:p>
                  </a:txBody>
                  <a:tcPr marL="0" marR="0" marT="0" marB="0" anchor="ctr"/>
                </a:tc>
                <a:tc>
                  <a:txBody>
                    <a:bodyPr/>
                    <a:lstStyle/>
                    <a:p>
                      <a:pPr algn="ctr" fontAlgn="ctr"/>
                      <a:r>
                        <a:rPr lang="en-US" sz="1000" u="none" strike="noStrike">
                          <a:effectLst/>
                        </a:rPr>
                        <a:t>Test Case Description</a:t>
                      </a:r>
                      <a:endParaRPr lang="en-US" sz="1000" b="1" i="0" u="none" strike="noStrike">
                        <a:solidFill>
                          <a:srgbClr val="FFFFFF"/>
                        </a:solidFill>
                        <a:effectLst/>
                        <a:latin typeface="Tahoma" panose="020B0604030504040204" pitchFamily="34" charset="0"/>
                      </a:endParaRPr>
                    </a:p>
                  </a:txBody>
                  <a:tcPr marL="0" marR="0" marT="0" marB="0" anchor="ctr"/>
                </a:tc>
                <a:tc>
                  <a:txBody>
                    <a:bodyPr/>
                    <a:lstStyle/>
                    <a:p>
                      <a:pPr algn="ctr" fontAlgn="ctr"/>
                      <a:r>
                        <a:rPr lang="en-US" sz="1000" u="none" strike="noStrike">
                          <a:effectLst/>
                        </a:rPr>
                        <a:t>Test Case Procedure</a:t>
                      </a:r>
                      <a:endParaRPr lang="en-US" sz="1000" b="1" i="0" u="none" strike="noStrike">
                        <a:solidFill>
                          <a:srgbClr val="FFFFFF"/>
                        </a:solidFill>
                        <a:effectLst/>
                        <a:latin typeface="Tahoma" panose="020B0604030504040204" pitchFamily="34" charset="0"/>
                      </a:endParaRPr>
                    </a:p>
                  </a:txBody>
                  <a:tcPr marL="0" marR="0" marT="0" marB="0" anchor="ctr"/>
                </a:tc>
                <a:tc>
                  <a:txBody>
                    <a:bodyPr/>
                    <a:lstStyle/>
                    <a:p>
                      <a:pPr algn="ctr" fontAlgn="ctr"/>
                      <a:r>
                        <a:rPr lang="en-US" sz="1000" u="none" strike="noStrike">
                          <a:effectLst/>
                        </a:rPr>
                        <a:t>Expected Output</a:t>
                      </a:r>
                      <a:endParaRPr lang="en-US" sz="1000" b="1" i="0" u="none" strike="noStrike">
                        <a:solidFill>
                          <a:srgbClr val="FFFFFF"/>
                        </a:solidFill>
                        <a:effectLst/>
                        <a:latin typeface="Tahoma" panose="020B0604030504040204" pitchFamily="34" charset="0"/>
                      </a:endParaRPr>
                    </a:p>
                  </a:txBody>
                  <a:tcPr marL="0" marR="0" marT="0" marB="0" anchor="ctr"/>
                </a:tc>
                <a:tc>
                  <a:txBody>
                    <a:bodyPr/>
                    <a:lstStyle/>
                    <a:p>
                      <a:pPr algn="ctr" fontAlgn="ctr"/>
                      <a:r>
                        <a:rPr lang="en-US" sz="1000" u="none" strike="noStrike">
                          <a:effectLst/>
                        </a:rPr>
                        <a:t>Inter-test case Dependence</a:t>
                      </a:r>
                      <a:endParaRPr lang="en-US" sz="1000" b="1" i="0" u="none" strike="noStrike">
                        <a:solidFill>
                          <a:srgbClr val="FFFFFF"/>
                        </a:solidFill>
                        <a:effectLst/>
                        <a:latin typeface="Tahoma" panose="020B0604030504040204" pitchFamily="34" charset="0"/>
                      </a:endParaRPr>
                    </a:p>
                  </a:txBody>
                  <a:tcPr marL="0" marR="0" marT="0" marB="0" anchor="ctr"/>
                </a:tc>
                <a:tc>
                  <a:txBody>
                    <a:bodyPr/>
                    <a:lstStyle/>
                    <a:p>
                      <a:pPr algn="ctr" fontAlgn="ctr"/>
                      <a:r>
                        <a:rPr lang="en-US" sz="1000" u="none" strike="noStrike">
                          <a:effectLst/>
                        </a:rPr>
                        <a:t>Result</a:t>
                      </a:r>
                      <a:endParaRPr lang="en-US" sz="1000" b="1" i="0" u="none" strike="noStrike">
                        <a:solidFill>
                          <a:srgbClr val="FFFFFF"/>
                        </a:solidFill>
                        <a:effectLst/>
                        <a:latin typeface="Tahoma" panose="020B0604030504040204" pitchFamily="34" charset="0"/>
                      </a:endParaRPr>
                    </a:p>
                  </a:txBody>
                  <a:tcPr marL="0" marR="0" marT="0" marB="0" anchor="ctr"/>
                </a:tc>
                <a:tc>
                  <a:txBody>
                    <a:bodyPr/>
                    <a:lstStyle/>
                    <a:p>
                      <a:pPr algn="ctr" fontAlgn="ctr"/>
                      <a:r>
                        <a:rPr lang="en-US" sz="1000" u="none" strike="noStrike">
                          <a:effectLst/>
                        </a:rPr>
                        <a:t>Test date</a:t>
                      </a:r>
                      <a:endParaRPr lang="en-US" sz="1000" b="1" i="0" u="none" strike="noStrike">
                        <a:solidFill>
                          <a:srgbClr val="FFFFFF"/>
                        </a:solidFill>
                        <a:effectLst/>
                        <a:latin typeface="Tahoma" panose="020B0604030504040204" pitchFamily="34" charset="0"/>
                      </a:endParaRPr>
                    </a:p>
                  </a:txBody>
                  <a:tcPr marL="0" marR="0" marT="0" marB="0" anchor="ctr"/>
                </a:tc>
                <a:tc>
                  <a:txBody>
                    <a:bodyPr/>
                    <a:lstStyle/>
                    <a:p>
                      <a:pPr algn="ctr" fontAlgn="ctr"/>
                      <a:r>
                        <a:rPr lang="en-US" sz="1000" u="none" strike="noStrike" dirty="0">
                          <a:effectLst/>
                        </a:rPr>
                        <a:t>Note</a:t>
                      </a:r>
                      <a:endParaRPr lang="en-US" sz="1000" b="1" i="0" u="none" strike="noStrike" dirty="0">
                        <a:solidFill>
                          <a:srgbClr val="FFFFFF"/>
                        </a:solidFill>
                        <a:effectLst/>
                        <a:latin typeface="Tahoma" panose="020B0604030504040204" pitchFamily="34" charset="0"/>
                      </a:endParaRPr>
                    </a:p>
                  </a:txBody>
                  <a:tcPr marL="0" marR="0" marT="0" marB="0" anchor="ctr"/>
                </a:tc>
                <a:extLst>
                  <a:ext uri="{0D108BD9-81ED-4DB2-BD59-A6C34878D82A}">
                    <a16:rowId xmlns:a16="http://schemas.microsoft.com/office/drawing/2014/main" val="2049373317"/>
                  </a:ext>
                </a:extLst>
              </a:tr>
              <a:tr h="124844">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Function A</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dirty="0">
                          <a:effectLst/>
                        </a:rPr>
                        <a:t> </a:t>
                      </a:r>
                      <a:endParaRPr lang="en-US" sz="1000" b="1" i="0" u="none" strike="noStrike" dirty="0">
                        <a:solidFill>
                          <a:srgbClr val="000000"/>
                        </a:solidFill>
                        <a:effectLst/>
                        <a:latin typeface="Tahoma" panose="020B0604030504040204" pitchFamily="34" charset="0"/>
                      </a:endParaRPr>
                    </a:p>
                  </a:txBody>
                  <a:tcPr marL="0" marR="0" marT="0" marB="0" anchor="ctr"/>
                </a:tc>
                <a:extLst>
                  <a:ext uri="{0D108BD9-81ED-4DB2-BD59-A6C34878D82A}">
                    <a16:rowId xmlns:a16="http://schemas.microsoft.com/office/drawing/2014/main" val="2713063044"/>
                  </a:ext>
                </a:extLst>
              </a:tr>
              <a:tr h="998750">
                <a:tc>
                  <a:txBody>
                    <a:bodyPr/>
                    <a:lstStyle/>
                    <a:p>
                      <a:pPr algn="l" fontAlgn="t"/>
                      <a:r>
                        <a:rPr lang="en-US" sz="1000" u="none" strike="noStrike">
                          <a:effectLst/>
                        </a:rPr>
                        <a:t>[Create Collection-]</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Test viewing the "Create Collection" dialog.</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br>
                        <a:rPr lang="en-US" sz="1000" u="none" strike="noStrike">
                          <a:effectLst/>
                        </a:rPr>
                      </a:br>
                      <a:r>
                        <a:rPr lang="en-US" sz="1000" u="none" strike="noStrike">
                          <a:effectLst/>
                        </a:rPr>
                        <a:t>1. Logged in to the system and is on the admin screen</a:t>
                      </a:r>
                      <a:br>
                        <a:rPr lang="en-US" sz="1000" u="none" strike="noStrike">
                          <a:effectLst/>
                        </a:rPr>
                      </a:br>
                      <a:r>
                        <a:rPr lang="en-US" sz="1000" u="none" strike="noStrike">
                          <a:effectLst/>
                        </a:rPr>
                        <a:t>2. Click the "Collections" tab on the left menu</a:t>
                      </a:r>
                      <a:br>
                        <a:rPr lang="en-US" sz="1000" u="none" strike="noStrike">
                          <a:effectLst/>
                        </a:rPr>
                      </a:br>
                      <a:r>
                        <a:rPr lang="en-US" sz="1000" u="none" strike="noStrike">
                          <a:effectLst/>
                        </a:rPr>
                        <a:t>3. Click the "Create Collection" button on the "Collections" page</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br>
                        <a:rPr lang="en-US" sz="1000" u="none" strike="noStrike">
                          <a:effectLst/>
                        </a:rPr>
                      </a:br>
                      <a:r>
                        <a:rPr lang="en-US" sz="1000" u="none" strike="noStrike">
                          <a:effectLst/>
                        </a:rPr>
                        <a:t>The "Create Collection" view form is displayed with the following information:</a:t>
                      </a:r>
                      <a:br>
                        <a:rPr lang="en-US" sz="1000" u="none" strike="noStrike">
                          <a:effectLst/>
                        </a:rPr>
                      </a:br>
                      <a:r>
                        <a:rPr lang="en-US" sz="1000" u="none" strike="noStrike">
                          <a:effectLst/>
                        </a:rPr>
                        <a:t>- Name collection</a:t>
                      </a:r>
                      <a:br>
                        <a:rPr lang="en-US" sz="1000" u="none" strike="noStrike">
                          <a:effectLst/>
                        </a:rPr>
                      </a:br>
                      <a:r>
                        <a:rPr lang="en-US" sz="1000" u="none" strike="noStrike">
                          <a:effectLst/>
                        </a:rPr>
                        <a:t>- Visibility</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dirty="0">
                          <a:effectLst/>
                        </a:rPr>
                        <a:t>login with user account</a:t>
                      </a:r>
                      <a:endParaRPr lang="en-US" sz="1000" b="0" i="0" u="none" strike="noStrike" dirty="0">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Passed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extLst>
                  <a:ext uri="{0D108BD9-81ED-4DB2-BD59-A6C34878D82A}">
                    <a16:rowId xmlns:a16="http://schemas.microsoft.com/office/drawing/2014/main" val="2623222102"/>
                  </a:ext>
                </a:extLst>
              </a:tr>
              <a:tr h="998750">
                <a:tc>
                  <a:txBody>
                    <a:bodyPr/>
                    <a:lstStyle/>
                    <a:p>
                      <a:pPr algn="l" fontAlgn="t"/>
                      <a:r>
                        <a:rPr lang="en-US" sz="1000" u="none" strike="noStrike">
                          <a:effectLst/>
                        </a:rPr>
                        <a:t>[Create Collection-1]</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Check create collection without entering collection name</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Steps:</a:t>
                      </a:r>
                      <a:br>
                        <a:rPr lang="en-US" sz="1000" u="none" strike="noStrike">
                          <a:effectLst/>
                        </a:rPr>
                      </a:br>
                      <a:r>
                        <a:rPr lang="en-US" sz="1000" u="none" strike="noStrike">
                          <a:effectLst/>
                        </a:rPr>
                        <a:t>1. Click the "Create Collection" button on the "Collections" page</a:t>
                      </a:r>
                      <a:br>
                        <a:rPr lang="en-US" sz="1000" u="none" strike="noStrike">
                          <a:effectLst/>
                        </a:rPr>
                      </a:br>
                      <a:r>
                        <a:rPr lang="en-US" sz="1000" u="none" strike="noStrike">
                          <a:effectLst/>
                        </a:rPr>
                        <a:t>2. In the box "Enter name collection" do not enter data</a:t>
                      </a:r>
                      <a:br>
                        <a:rPr lang="en-US" sz="1000" u="none" strike="noStrike">
                          <a:effectLst/>
                        </a:rPr>
                      </a:br>
                      <a:r>
                        <a:rPr lang="en-US" sz="1000" u="none" strike="noStrike">
                          <a:effectLst/>
                        </a:rPr>
                        <a:t>3. Select the button "Create Collection"</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1. Display an error message when the collection name is not entered</a:t>
                      </a:r>
                      <a:br>
                        <a:rPr lang="en-US" sz="1000" u="none" strike="noStrike">
                          <a:effectLst/>
                        </a:rPr>
                      </a:br>
                      <a:r>
                        <a:rPr lang="en-US" sz="1000" u="none" strike="noStrike">
                          <a:effectLst/>
                        </a:rPr>
                        <a:t>2. Unable to create a new collection</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dirty="0">
                          <a:effectLst/>
                        </a:rPr>
                        <a:t>login with user account</a:t>
                      </a:r>
                      <a:endParaRPr lang="en-US" sz="1000" b="0" i="0" u="none" strike="noStrike" dirty="0">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Passed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extLst>
                  <a:ext uri="{0D108BD9-81ED-4DB2-BD59-A6C34878D82A}">
                    <a16:rowId xmlns:a16="http://schemas.microsoft.com/office/drawing/2014/main" val="4054896245"/>
                  </a:ext>
                </a:extLst>
              </a:tr>
              <a:tr h="1747813">
                <a:tc>
                  <a:txBody>
                    <a:bodyPr/>
                    <a:lstStyle/>
                    <a:p>
                      <a:pPr algn="l" fontAlgn="t"/>
                      <a:r>
                        <a:rPr lang="en-US" sz="1000" u="none" strike="noStrike">
                          <a:effectLst/>
                        </a:rPr>
                        <a:t>[Create Collection-2]</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Check create collection enter the name of the existing collection and select the same "visibility"</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Pre-conditions:</a:t>
                      </a:r>
                      <a:br>
                        <a:rPr lang="en-US" sz="1000" u="none" strike="noStrike">
                          <a:effectLst/>
                        </a:rPr>
                      </a:br>
                      <a:r>
                        <a:rPr lang="en-US" sz="1000" u="none" strike="noStrike">
                          <a:effectLst/>
                        </a:rPr>
                        <a:t>+ There is a previously created collection on the "Collections" page</a:t>
                      </a:r>
                      <a:br>
                        <a:rPr lang="en-US" sz="1000" u="none" strike="noStrike">
                          <a:effectLst/>
                        </a:rPr>
                      </a:br>
                      <a:r>
                        <a:rPr lang="en-US" sz="1000" u="none" strike="noStrike">
                          <a:effectLst/>
                        </a:rPr>
                        <a:t>Steps:</a:t>
                      </a:r>
                      <a:br>
                        <a:rPr lang="en-US" sz="1000" u="none" strike="noStrike">
                          <a:effectLst/>
                        </a:rPr>
                      </a:br>
                      <a:r>
                        <a:rPr lang="en-US" sz="1000" u="none" strike="noStrike">
                          <a:effectLst/>
                        </a:rPr>
                        <a:t>1. Click the "Create Collection" button on the "Collections" page</a:t>
                      </a:r>
                      <a:br>
                        <a:rPr lang="en-US" sz="1000" u="none" strike="noStrike">
                          <a:effectLst/>
                        </a:rPr>
                      </a:br>
                      <a:r>
                        <a:rPr lang="en-US" sz="1000" u="none" strike="noStrike">
                          <a:effectLst/>
                        </a:rPr>
                        <a:t>2. In the box "Enter name collection" enter the name created earlier and select the same "visibility"</a:t>
                      </a:r>
                      <a:br>
                        <a:rPr lang="en-US" sz="1000" u="none" strike="noStrike">
                          <a:effectLst/>
                        </a:rPr>
                      </a:br>
                      <a:r>
                        <a:rPr lang="en-US" sz="1000" u="none" strike="noStrike">
                          <a:effectLst/>
                        </a:rPr>
                        <a:t>3. Select the button "Create Collection"</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dirty="0">
                          <a:effectLst/>
                        </a:rPr>
                        <a:t>1. Show an error message when a newly created collection already exists</a:t>
                      </a:r>
                      <a:br>
                        <a:rPr lang="en-US" sz="1000" u="none" strike="noStrike" dirty="0">
                          <a:effectLst/>
                        </a:rPr>
                      </a:br>
                      <a:r>
                        <a:rPr lang="en-US" sz="1000" u="none" strike="noStrike" dirty="0">
                          <a:effectLst/>
                        </a:rPr>
                        <a:t>2. Unable to create a new collection</a:t>
                      </a:r>
                      <a:endParaRPr lang="en-US" sz="1000" b="0" i="0" u="none" strike="noStrike" dirty="0">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login with user account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Passed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dirty="0">
                          <a:effectLst/>
                        </a:rPr>
                        <a:t> </a:t>
                      </a:r>
                      <a:endParaRPr lang="en-US" sz="1000" b="0" i="0" u="none" strike="noStrike" dirty="0">
                        <a:solidFill>
                          <a:srgbClr val="000000"/>
                        </a:solidFill>
                        <a:effectLst/>
                        <a:latin typeface="Tahoma" panose="020B0604030504040204" pitchFamily="34" charset="0"/>
                      </a:endParaRPr>
                    </a:p>
                  </a:txBody>
                  <a:tcPr marL="0" marR="0" marT="0" marB="0"/>
                </a:tc>
                <a:extLst>
                  <a:ext uri="{0D108BD9-81ED-4DB2-BD59-A6C34878D82A}">
                    <a16:rowId xmlns:a16="http://schemas.microsoft.com/office/drawing/2014/main" val="509010173"/>
                  </a:ext>
                </a:extLst>
              </a:tr>
            </a:tbl>
          </a:graphicData>
        </a:graphic>
      </p:graphicFrame>
    </p:spTree>
    <p:extLst>
      <p:ext uri="{BB962C8B-B14F-4D97-AF65-F5344CB8AC3E}">
        <p14:creationId xmlns:p14="http://schemas.microsoft.com/office/powerpoint/2010/main" val="27107686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CC33-B611-FECF-7BCC-2D30180E8889}"/>
              </a:ext>
            </a:extLst>
          </p:cNvPr>
          <p:cNvSpPr>
            <a:spLocks noGrp="1"/>
          </p:cNvSpPr>
          <p:nvPr>
            <p:ph type="title"/>
          </p:nvPr>
        </p:nvSpPr>
        <p:spPr/>
        <p:txBody>
          <a:bodyPr/>
          <a:lstStyle/>
          <a:p>
            <a:r>
              <a:rPr lang="en-US" dirty="0"/>
              <a:t>TEST CASE</a:t>
            </a:r>
          </a:p>
        </p:txBody>
      </p:sp>
      <p:graphicFrame>
        <p:nvGraphicFramePr>
          <p:cNvPr id="5" name="Content Placeholder 4">
            <a:extLst>
              <a:ext uri="{FF2B5EF4-FFF2-40B4-BE49-F238E27FC236}">
                <a16:creationId xmlns:a16="http://schemas.microsoft.com/office/drawing/2014/main" id="{BEF45EE7-8276-D5A2-FADE-4E6E4422433A}"/>
              </a:ext>
            </a:extLst>
          </p:cNvPr>
          <p:cNvGraphicFramePr>
            <a:graphicFrameLocks noGrp="1"/>
          </p:cNvGraphicFramePr>
          <p:nvPr>
            <p:ph idx="1"/>
            <p:extLst>
              <p:ext uri="{D42A27DB-BD31-4B8C-83A1-F6EECF244321}">
                <p14:modId xmlns:p14="http://schemas.microsoft.com/office/powerpoint/2010/main" val="519112378"/>
              </p:ext>
            </p:extLst>
          </p:nvPr>
        </p:nvGraphicFramePr>
        <p:xfrm>
          <a:off x="1076326" y="2190750"/>
          <a:ext cx="10114413" cy="4032976"/>
        </p:xfrm>
        <a:graphic>
          <a:graphicData uri="http://schemas.openxmlformats.org/drawingml/2006/table">
            <a:tbl>
              <a:tblPr>
                <a:tableStyleId>{5C22544A-7EE6-4342-B048-85BDC9FD1C3A}</a:tableStyleId>
              </a:tblPr>
              <a:tblGrid>
                <a:gridCol w="889580">
                  <a:extLst>
                    <a:ext uri="{9D8B030D-6E8A-4147-A177-3AD203B41FA5}">
                      <a16:colId xmlns:a16="http://schemas.microsoft.com/office/drawing/2014/main" val="3572416649"/>
                    </a:ext>
                  </a:extLst>
                </a:gridCol>
                <a:gridCol w="1437953">
                  <a:extLst>
                    <a:ext uri="{9D8B030D-6E8A-4147-A177-3AD203B41FA5}">
                      <a16:colId xmlns:a16="http://schemas.microsoft.com/office/drawing/2014/main" val="4142314763"/>
                    </a:ext>
                  </a:extLst>
                </a:gridCol>
                <a:gridCol w="2949316">
                  <a:extLst>
                    <a:ext uri="{9D8B030D-6E8A-4147-A177-3AD203B41FA5}">
                      <a16:colId xmlns:a16="http://schemas.microsoft.com/office/drawing/2014/main" val="3396784415"/>
                    </a:ext>
                  </a:extLst>
                </a:gridCol>
                <a:gridCol w="2238375">
                  <a:extLst>
                    <a:ext uri="{9D8B030D-6E8A-4147-A177-3AD203B41FA5}">
                      <a16:colId xmlns:a16="http://schemas.microsoft.com/office/drawing/2014/main" val="443346769"/>
                    </a:ext>
                  </a:extLst>
                </a:gridCol>
                <a:gridCol w="942975">
                  <a:extLst>
                    <a:ext uri="{9D8B030D-6E8A-4147-A177-3AD203B41FA5}">
                      <a16:colId xmlns:a16="http://schemas.microsoft.com/office/drawing/2014/main" val="1298955962"/>
                    </a:ext>
                  </a:extLst>
                </a:gridCol>
                <a:gridCol w="676275">
                  <a:extLst>
                    <a:ext uri="{9D8B030D-6E8A-4147-A177-3AD203B41FA5}">
                      <a16:colId xmlns:a16="http://schemas.microsoft.com/office/drawing/2014/main" val="886090450"/>
                    </a:ext>
                  </a:extLst>
                </a:gridCol>
                <a:gridCol w="447675">
                  <a:extLst>
                    <a:ext uri="{9D8B030D-6E8A-4147-A177-3AD203B41FA5}">
                      <a16:colId xmlns:a16="http://schemas.microsoft.com/office/drawing/2014/main" val="2931049277"/>
                    </a:ext>
                  </a:extLst>
                </a:gridCol>
                <a:gridCol w="532264">
                  <a:extLst>
                    <a:ext uri="{9D8B030D-6E8A-4147-A177-3AD203B41FA5}">
                      <a16:colId xmlns:a16="http://schemas.microsoft.com/office/drawing/2014/main" val="3830450995"/>
                    </a:ext>
                  </a:extLst>
                </a:gridCol>
              </a:tblGrid>
              <a:tr h="129449">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Function B</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extLst>
                  <a:ext uri="{0D108BD9-81ED-4DB2-BD59-A6C34878D82A}">
                    <a16:rowId xmlns:a16="http://schemas.microsoft.com/office/drawing/2014/main" val="1610887716"/>
                  </a:ext>
                </a:extLst>
              </a:tr>
              <a:tr h="1212681">
                <a:tc>
                  <a:txBody>
                    <a:bodyPr/>
                    <a:lstStyle/>
                    <a:p>
                      <a:pPr algn="l" fontAlgn="t"/>
                      <a:r>
                        <a:rPr lang="en-US" sz="1000" u="none" strike="noStrike">
                          <a:effectLst/>
                        </a:rPr>
                        <a:t>[Create Collection-3]</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Check enters the collection name more than 100 characters</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Steps:</a:t>
                      </a:r>
                      <a:br>
                        <a:rPr lang="en-US" sz="1000" u="none" strike="noStrike">
                          <a:effectLst/>
                        </a:rPr>
                      </a:br>
                      <a:r>
                        <a:rPr lang="en-US" sz="1000" u="none" strike="noStrike">
                          <a:effectLst/>
                        </a:rPr>
                        <a:t>1. Click the "Create Collection" button on the "Collections" page</a:t>
                      </a:r>
                      <a:br>
                        <a:rPr lang="en-US" sz="1000" u="none" strike="noStrike">
                          <a:effectLst/>
                        </a:rPr>
                      </a:br>
                      <a:r>
                        <a:rPr lang="en-US" sz="1000" u="none" strike="noStrike">
                          <a:effectLst/>
                        </a:rPr>
                        <a:t>2. In the box "Enter name collection" enter a name with a length of more than 100 characters</a:t>
                      </a:r>
                      <a:br>
                        <a:rPr lang="en-US" sz="1000" u="none" strike="noStrike">
                          <a:effectLst/>
                        </a:rPr>
                      </a:br>
                      <a:r>
                        <a:rPr lang="en-US" sz="1000" u="none" strike="noStrike">
                          <a:effectLst/>
                        </a:rPr>
                        <a:t>3. Select the button "Create Collection"</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dirty="0">
                          <a:effectLst/>
                        </a:rPr>
                        <a:t>1. Display an error message when the collection name is more than 100 characters "Please enter a name less than 100 characters"</a:t>
                      </a:r>
                      <a:br>
                        <a:rPr lang="en-US" sz="1000" u="none" strike="noStrike" dirty="0">
                          <a:effectLst/>
                        </a:rPr>
                      </a:br>
                      <a:r>
                        <a:rPr lang="en-US" sz="1000" u="none" strike="noStrike" dirty="0">
                          <a:effectLst/>
                        </a:rPr>
                        <a:t>2. Unable to create a new collection</a:t>
                      </a:r>
                      <a:endParaRPr lang="en-US" sz="1000" b="0" i="0" u="none" strike="noStrike" dirty="0">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login with user account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Failed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extLst>
                  <a:ext uri="{0D108BD9-81ED-4DB2-BD59-A6C34878D82A}">
                    <a16:rowId xmlns:a16="http://schemas.microsoft.com/office/drawing/2014/main" val="982092363"/>
                  </a:ext>
                </a:extLst>
              </a:tr>
              <a:tr h="1697752">
                <a:tc>
                  <a:txBody>
                    <a:bodyPr/>
                    <a:lstStyle/>
                    <a:p>
                      <a:pPr algn="l" fontAlgn="t"/>
                      <a:r>
                        <a:rPr lang="en-US" sz="1000" u="none" strike="noStrike">
                          <a:effectLst/>
                        </a:rPr>
                        <a:t>[Create Collection-4]</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Check create collection enter an existing collection name and select another "visibility"</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dirty="0">
                          <a:effectLst/>
                        </a:rPr>
                        <a:t>Pre-conditions:</a:t>
                      </a:r>
                      <a:br>
                        <a:rPr lang="en-US" sz="1000" u="none" strike="noStrike" dirty="0">
                          <a:effectLst/>
                        </a:rPr>
                      </a:br>
                      <a:r>
                        <a:rPr lang="en-US" sz="1000" u="none" strike="noStrike" dirty="0">
                          <a:effectLst/>
                        </a:rPr>
                        <a:t>+ There is a previously created collection on the "Collections" page</a:t>
                      </a:r>
                      <a:br>
                        <a:rPr lang="en-US" sz="1000" u="none" strike="noStrike" dirty="0">
                          <a:effectLst/>
                        </a:rPr>
                      </a:br>
                      <a:r>
                        <a:rPr lang="en-US" sz="1000" u="none" strike="noStrike" dirty="0">
                          <a:effectLst/>
                        </a:rPr>
                        <a:t>Steps:</a:t>
                      </a:r>
                      <a:br>
                        <a:rPr lang="en-US" sz="1000" u="none" strike="noStrike" dirty="0">
                          <a:effectLst/>
                        </a:rPr>
                      </a:br>
                      <a:r>
                        <a:rPr lang="en-US" sz="1000" u="none" strike="noStrike" dirty="0">
                          <a:effectLst/>
                        </a:rPr>
                        <a:t>1. Click the "Create Collection" button on the "Collections" page</a:t>
                      </a:r>
                      <a:br>
                        <a:rPr lang="en-US" sz="1000" u="none" strike="noStrike" dirty="0">
                          <a:effectLst/>
                        </a:rPr>
                      </a:br>
                      <a:r>
                        <a:rPr lang="en-US" sz="1000" u="none" strike="noStrike" dirty="0">
                          <a:effectLst/>
                        </a:rPr>
                        <a:t>2. In the box "Enter name collection" enter the name created earlier and select different "visibility"</a:t>
                      </a:r>
                      <a:br>
                        <a:rPr lang="en-US" sz="1000" u="none" strike="noStrike" dirty="0">
                          <a:effectLst/>
                        </a:rPr>
                      </a:br>
                      <a:r>
                        <a:rPr lang="en-US" sz="1000" u="none" strike="noStrike" dirty="0">
                          <a:effectLst/>
                        </a:rPr>
                        <a:t>3. Select the button "Create Collection"</a:t>
                      </a:r>
                      <a:endParaRPr lang="en-US" sz="1000" b="0" i="0" u="none" strike="noStrike" dirty="0">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1. Successfully created a new collection</a:t>
                      </a:r>
                      <a:br>
                        <a:rPr lang="en-US" sz="1000" u="none" strike="noStrike">
                          <a:effectLst/>
                        </a:rPr>
                      </a:br>
                      <a:r>
                        <a:rPr lang="en-US" sz="1000" u="none" strike="noStrike">
                          <a:effectLst/>
                        </a:rPr>
                        <a:t>2. Display the newly created collection in the collection list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login with user account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Passed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extLst>
                  <a:ext uri="{0D108BD9-81ED-4DB2-BD59-A6C34878D82A}">
                    <a16:rowId xmlns:a16="http://schemas.microsoft.com/office/drawing/2014/main" val="469864543"/>
                  </a:ext>
                </a:extLst>
              </a:tr>
              <a:tr h="970143">
                <a:tc>
                  <a:txBody>
                    <a:bodyPr/>
                    <a:lstStyle/>
                    <a:p>
                      <a:pPr algn="l" fontAlgn="t"/>
                      <a:r>
                        <a:rPr lang="en-US" sz="1000" u="none" strike="noStrike">
                          <a:effectLst/>
                        </a:rPr>
                        <a:t>[Create Collection-5]</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Check to create a collection enter the collection name starting with a space</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Steps:</a:t>
                      </a:r>
                      <a:br>
                        <a:rPr lang="en-US" sz="1000" u="none" strike="noStrike">
                          <a:effectLst/>
                        </a:rPr>
                      </a:br>
                      <a:r>
                        <a:rPr lang="en-US" sz="1000" u="none" strike="noStrike">
                          <a:effectLst/>
                        </a:rPr>
                        <a:t>1. Click the "Create Collection" button on the "Collections" page</a:t>
                      </a:r>
                      <a:br>
                        <a:rPr lang="en-US" sz="1000" u="none" strike="noStrike">
                          <a:effectLst/>
                        </a:rPr>
                      </a:br>
                      <a:r>
                        <a:rPr lang="en-US" sz="1000" u="none" strike="noStrike">
                          <a:effectLst/>
                        </a:rPr>
                        <a:t>2. In the box "Enter name collection" enter a space</a:t>
                      </a:r>
                      <a:br>
                        <a:rPr lang="en-US" sz="1000" u="none" strike="noStrike">
                          <a:effectLst/>
                        </a:rPr>
                      </a:br>
                      <a:r>
                        <a:rPr lang="en-US" sz="1000" u="none" strike="noStrike">
                          <a:effectLst/>
                        </a:rPr>
                        <a:t>3. Select the button "Create Collection"</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1. Successfully created a new collection</a:t>
                      </a:r>
                      <a:br>
                        <a:rPr lang="en-US" sz="1000" u="none" strike="noStrike">
                          <a:effectLst/>
                        </a:rPr>
                      </a:br>
                      <a:r>
                        <a:rPr lang="en-US" sz="1000" u="none" strike="noStrike">
                          <a:effectLst/>
                        </a:rPr>
                        <a:t>2. Display the newly created collection in the collection list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login with user account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Passed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dirty="0">
                          <a:effectLst/>
                        </a:rPr>
                        <a:t> </a:t>
                      </a:r>
                      <a:endParaRPr lang="en-US" sz="1000" b="0" i="0" u="none" strike="noStrike" dirty="0">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631514722"/>
                  </a:ext>
                </a:extLst>
              </a:tr>
            </a:tbl>
          </a:graphicData>
        </a:graphic>
      </p:graphicFrame>
      <p:sp>
        <p:nvSpPr>
          <p:cNvPr id="4" name="Slide Number Placeholder 3">
            <a:extLst>
              <a:ext uri="{FF2B5EF4-FFF2-40B4-BE49-F238E27FC236}">
                <a16:creationId xmlns:a16="http://schemas.microsoft.com/office/drawing/2014/main" id="{A7650BE8-6505-7D3C-F5C5-D54EBBCD6B8C}"/>
              </a:ext>
            </a:extLst>
          </p:cNvPr>
          <p:cNvSpPr>
            <a:spLocks noGrp="1"/>
          </p:cNvSpPr>
          <p:nvPr>
            <p:ph type="sldNum" sz="quarter" idx="12"/>
          </p:nvPr>
        </p:nvSpPr>
        <p:spPr/>
        <p:txBody>
          <a:bodyPr/>
          <a:lstStyle/>
          <a:p>
            <a:fld id="{9FF96B15-8338-45D5-A943-561235072D66}" type="slidenum">
              <a:rPr lang="en-US" noProof="0" smtClean="0"/>
              <a:t>8</a:t>
            </a:fld>
            <a:endParaRPr lang="en-US" noProof="0" dirty="0"/>
          </a:p>
        </p:txBody>
      </p:sp>
    </p:spTree>
    <p:extLst>
      <p:ext uri="{BB962C8B-B14F-4D97-AF65-F5344CB8AC3E}">
        <p14:creationId xmlns:p14="http://schemas.microsoft.com/office/powerpoint/2010/main" val="25322692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2355-377F-5974-70C8-2E2CCB2886D5}"/>
              </a:ext>
            </a:extLst>
          </p:cNvPr>
          <p:cNvSpPr>
            <a:spLocks noGrp="1"/>
          </p:cNvSpPr>
          <p:nvPr>
            <p:ph type="title"/>
          </p:nvPr>
        </p:nvSpPr>
        <p:spPr/>
        <p:txBody>
          <a:bodyPr/>
          <a:lstStyle/>
          <a:p>
            <a:r>
              <a:rPr lang="en-US" dirty="0"/>
              <a:t>TEST CASE</a:t>
            </a:r>
          </a:p>
        </p:txBody>
      </p:sp>
      <p:graphicFrame>
        <p:nvGraphicFramePr>
          <p:cNvPr id="5" name="Content Placeholder 4">
            <a:extLst>
              <a:ext uri="{FF2B5EF4-FFF2-40B4-BE49-F238E27FC236}">
                <a16:creationId xmlns:a16="http://schemas.microsoft.com/office/drawing/2014/main" id="{D08B3801-C138-C10B-509C-F840859793DF}"/>
              </a:ext>
            </a:extLst>
          </p:cNvPr>
          <p:cNvGraphicFramePr>
            <a:graphicFrameLocks noGrp="1"/>
          </p:cNvGraphicFramePr>
          <p:nvPr>
            <p:ph idx="1"/>
            <p:extLst>
              <p:ext uri="{D42A27DB-BD31-4B8C-83A1-F6EECF244321}">
                <p14:modId xmlns:p14="http://schemas.microsoft.com/office/powerpoint/2010/main" val="1232288683"/>
              </p:ext>
            </p:extLst>
          </p:nvPr>
        </p:nvGraphicFramePr>
        <p:xfrm>
          <a:off x="1154953" y="2279167"/>
          <a:ext cx="10035786" cy="3940658"/>
        </p:xfrm>
        <a:graphic>
          <a:graphicData uri="http://schemas.openxmlformats.org/drawingml/2006/table">
            <a:tbl>
              <a:tblPr>
                <a:tableStyleId>{5C22544A-7EE6-4342-B048-85BDC9FD1C3A}</a:tableStyleId>
              </a:tblPr>
              <a:tblGrid>
                <a:gridCol w="929509">
                  <a:extLst>
                    <a:ext uri="{9D8B030D-6E8A-4147-A177-3AD203B41FA5}">
                      <a16:colId xmlns:a16="http://schemas.microsoft.com/office/drawing/2014/main" val="653239451"/>
                    </a:ext>
                  </a:extLst>
                </a:gridCol>
                <a:gridCol w="1502496">
                  <a:extLst>
                    <a:ext uri="{9D8B030D-6E8A-4147-A177-3AD203B41FA5}">
                      <a16:colId xmlns:a16="http://schemas.microsoft.com/office/drawing/2014/main" val="282468156"/>
                    </a:ext>
                  </a:extLst>
                </a:gridCol>
                <a:gridCol w="4109242">
                  <a:extLst>
                    <a:ext uri="{9D8B030D-6E8A-4147-A177-3AD203B41FA5}">
                      <a16:colId xmlns:a16="http://schemas.microsoft.com/office/drawing/2014/main" val="2527547478"/>
                    </a:ext>
                  </a:extLst>
                </a:gridCol>
                <a:gridCol w="1524000">
                  <a:extLst>
                    <a:ext uri="{9D8B030D-6E8A-4147-A177-3AD203B41FA5}">
                      <a16:colId xmlns:a16="http://schemas.microsoft.com/office/drawing/2014/main" val="3077341576"/>
                    </a:ext>
                  </a:extLst>
                </a:gridCol>
                <a:gridCol w="666750">
                  <a:extLst>
                    <a:ext uri="{9D8B030D-6E8A-4147-A177-3AD203B41FA5}">
                      <a16:colId xmlns:a16="http://schemas.microsoft.com/office/drawing/2014/main" val="1229842331"/>
                    </a:ext>
                  </a:extLst>
                </a:gridCol>
                <a:gridCol w="523875">
                  <a:extLst>
                    <a:ext uri="{9D8B030D-6E8A-4147-A177-3AD203B41FA5}">
                      <a16:colId xmlns:a16="http://schemas.microsoft.com/office/drawing/2014/main" val="3329204074"/>
                    </a:ext>
                  </a:extLst>
                </a:gridCol>
                <a:gridCol w="342900">
                  <a:extLst>
                    <a:ext uri="{9D8B030D-6E8A-4147-A177-3AD203B41FA5}">
                      <a16:colId xmlns:a16="http://schemas.microsoft.com/office/drawing/2014/main" val="3196467063"/>
                    </a:ext>
                  </a:extLst>
                </a:gridCol>
                <a:gridCol w="437014">
                  <a:extLst>
                    <a:ext uri="{9D8B030D-6E8A-4147-A177-3AD203B41FA5}">
                      <a16:colId xmlns:a16="http://schemas.microsoft.com/office/drawing/2014/main" val="2911511251"/>
                    </a:ext>
                  </a:extLst>
                </a:gridCol>
              </a:tblGrid>
              <a:tr h="751107">
                <a:tc>
                  <a:txBody>
                    <a:bodyPr/>
                    <a:lstStyle/>
                    <a:p>
                      <a:pPr algn="l" fontAlgn="t"/>
                      <a:r>
                        <a:rPr lang="en-US" sz="1000" u="none" strike="noStrike">
                          <a:effectLst/>
                        </a:rPr>
                        <a:t>[Create Collection-6]</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Check create collection enter the collection name starting with a special character</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Steps:</a:t>
                      </a:r>
                      <a:br>
                        <a:rPr lang="en-US" sz="1000" u="none" strike="noStrike">
                          <a:effectLst/>
                        </a:rPr>
                      </a:br>
                      <a:r>
                        <a:rPr lang="en-US" sz="1000" u="none" strike="noStrike">
                          <a:effectLst/>
                        </a:rPr>
                        <a:t>1. Click the "Create Collection" button on the "Collections" page</a:t>
                      </a:r>
                      <a:br>
                        <a:rPr lang="en-US" sz="1000" u="none" strike="noStrike">
                          <a:effectLst/>
                        </a:rPr>
                      </a:br>
                      <a:r>
                        <a:rPr lang="en-US" sz="1000" u="none" strike="noStrike">
                          <a:effectLst/>
                        </a:rPr>
                        <a:t>2. In the box "Enter name collection" enter a special character</a:t>
                      </a:r>
                      <a:br>
                        <a:rPr lang="en-US" sz="1000" u="none" strike="noStrike">
                          <a:effectLst/>
                        </a:rPr>
                      </a:br>
                      <a:r>
                        <a:rPr lang="en-US" sz="1000" u="none" strike="noStrike">
                          <a:effectLst/>
                        </a:rPr>
                        <a:t>3. Select the button "Create Collection"</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1. Successfully created a new collection</a:t>
                      </a:r>
                      <a:br>
                        <a:rPr lang="en-US" sz="1000" u="none" strike="noStrike">
                          <a:effectLst/>
                        </a:rPr>
                      </a:br>
                      <a:r>
                        <a:rPr lang="en-US" sz="1000" u="none" strike="noStrike">
                          <a:effectLst/>
                        </a:rPr>
                        <a:t>2. Display the newly created collection in the collection list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login with user account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Passed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b"/>
                      <a:r>
                        <a:rPr lang="en-US" sz="1000" u="none" strike="noStrike" dirty="0">
                          <a:effectLst/>
                        </a:rPr>
                        <a:t> </a:t>
                      </a:r>
                      <a:endParaRPr lang="en-US" sz="1000" b="0" i="0" u="none" strike="noStrike" dirty="0">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dirty="0">
                          <a:effectLst/>
                        </a:rPr>
                        <a:t> </a:t>
                      </a:r>
                      <a:endParaRPr lang="en-US" sz="1000" b="0" i="0" u="none" strike="noStrike" dirty="0">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72974647"/>
                  </a:ext>
                </a:extLst>
              </a:tr>
              <a:tr h="1050159">
                <a:tc>
                  <a:txBody>
                    <a:bodyPr/>
                    <a:lstStyle/>
                    <a:p>
                      <a:pPr algn="l" fontAlgn="t"/>
                      <a:r>
                        <a:rPr lang="en-US" sz="1000" u="none" strike="noStrike">
                          <a:effectLst/>
                        </a:rPr>
                        <a:t>[Create Collection-7]</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Check create collection enter collection name with different number of spaces</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Pre-Condition:</a:t>
                      </a:r>
                      <a:br>
                        <a:rPr lang="en-US" sz="1000" u="none" strike="noStrike">
                          <a:effectLst/>
                        </a:rPr>
                      </a:br>
                      <a:r>
                        <a:rPr lang="en-US" sz="1000" u="none" strike="noStrike">
                          <a:effectLst/>
                        </a:rPr>
                        <a:t>+ There is a previously created collection on the "Collections" page</a:t>
                      </a:r>
                      <a:br>
                        <a:rPr lang="en-US" sz="1000" u="none" strike="noStrike">
                          <a:effectLst/>
                        </a:rPr>
                      </a:br>
                      <a:r>
                        <a:rPr lang="en-US" sz="1000" u="none" strike="noStrike">
                          <a:effectLst/>
                        </a:rPr>
                        <a:t>Steps:</a:t>
                      </a:r>
                      <a:br>
                        <a:rPr lang="en-US" sz="1000" u="none" strike="noStrike">
                          <a:effectLst/>
                        </a:rPr>
                      </a:br>
                      <a:r>
                        <a:rPr lang="en-US" sz="1000" u="none" strike="noStrike">
                          <a:effectLst/>
                        </a:rPr>
                        <a:t>1. Click the "Create Collection" button on the "Collections" page</a:t>
                      </a:r>
                      <a:br>
                        <a:rPr lang="en-US" sz="1000" u="none" strike="noStrike">
                          <a:effectLst/>
                        </a:rPr>
                      </a:br>
                      <a:r>
                        <a:rPr lang="en-US" sz="1000" u="none" strike="noStrike">
                          <a:effectLst/>
                        </a:rPr>
                        <a:t>2. In the "Enter name collection" box, enter a different number of spaces than previously created collections</a:t>
                      </a:r>
                      <a:br>
                        <a:rPr lang="en-US" sz="1000" u="none" strike="noStrike">
                          <a:effectLst/>
                        </a:rPr>
                      </a:br>
                      <a:r>
                        <a:rPr lang="en-US" sz="1000" u="none" strike="noStrike">
                          <a:effectLst/>
                        </a:rPr>
                        <a:t>3. Select the button "Create Collection"</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1. Successfully created a new collection</a:t>
                      </a:r>
                      <a:br>
                        <a:rPr lang="en-US" sz="1000" u="none" strike="noStrike">
                          <a:effectLst/>
                        </a:rPr>
                      </a:br>
                      <a:r>
                        <a:rPr lang="en-US" sz="1000" u="none" strike="noStrike">
                          <a:effectLst/>
                        </a:rPr>
                        <a:t>2. Display the newly created collection in the collection list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login with user account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Passed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285956485"/>
                  </a:ext>
                </a:extLst>
              </a:tr>
              <a:tr h="720937">
                <a:tc>
                  <a:txBody>
                    <a:bodyPr/>
                    <a:lstStyle/>
                    <a:p>
                      <a:pPr algn="l" fontAlgn="t"/>
                      <a:r>
                        <a:rPr lang="en-US" sz="1000" u="none" strike="noStrike">
                          <a:effectLst/>
                        </a:rPr>
                        <a:t>[Create Collection-8]</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Check to enter the collection name as numbers</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Steps:</a:t>
                      </a:r>
                      <a:br>
                        <a:rPr lang="en-US" sz="1000" u="none" strike="noStrike">
                          <a:effectLst/>
                        </a:rPr>
                      </a:br>
                      <a:r>
                        <a:rPr lang="en-US" sz="1000" u="none" strike="noStrike">
                          <a:effectLst/>
                        </a:rPr>
                        <a:t>1. Click the "Create Collection" button on the "Collections" page</a:t>
                      </a:r>
                      <a:br>
                        <a:rPr lang="en-US" sz="1000" u="none" strike="noStrike">
                          <a:effectLst/>
                        </a:rPr>
                      </a:br>
                      <a:r>
                        <a:rPr lang="en-US" sz="1000" u="none" strike="noStrike">
                          <a:effectLst/>
                        </a:rPr>
                        <a:t>2. In the box "Enter name collection" enter the number</a:t>
                      </a:r>
                      <a:br>
                        <a:rPr lang="en-US" sz="1000" u="none" strike="noStrike">
                          <a:effectLst/>
                        </a:rPr>
                      </a:br>
                      <a:r>
                        <a:rPr lang="en-US" sz="1000" u="none" strike="noStrike">
                          <a:effectLst/>
                        </a:rPr>
                        <a:t>3. Select the button "Create Collection"</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1. Successfully created a new collection</a:t>
                      </a:r>
                      <a:br>
                        <a:rPr lang="en-US" sz="1000" u="none" strike="noStrike">
                          <a:effectLst/>
                        </a:rPr>
                      </a:br>
                      <a:r>
                        <a:rPr lang="en-US" sz="1000" u="none" strike="noStrike">
                          <a:effectLst/>
                        </a:rPr>
                        <a:t>2. Display the newly created collection in the collection list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login with user account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Passed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826309636"/>
                  </a:ext>
                </a:extLst>
              </a:tr>
              <a:tr h="144187">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Function C</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n-US" sz="1000" u="none" strike="noStrike">
                          <a:effectLst/>
                        </a:rPr>
                        <a:t> </a:t>
                      </a:r>
                      <a:endParaRPr lang="en-US" sz="1000" b="1" i="0" u="none" strike="noStrike">
                        <a:solidFill>
                          <a:srgbClr val="000000"/>
                        </a:solidFill>
                        <a:effectLst/>
                        <a:latin typeface="Tahoma" panose="020B0604030504040204" pitchFamily="34" charset="0"/>
                      </a:endParaRPr>
                    </a:p>
                  </a:txBody>
                  <a:tcPr marL="0" marR="0" marT="0" marB="0" anchor="ctr"/>
                </a:tc>
                <a:extLst>
                  <a:ext uri="{0D108BD9-81ED-4DB2-BD59-A6C34878D82A}">
                    <a16:rowId xmlns:a16="http://schemas.microsoft.com/office/drawing/2014/main" val="1061821270"/>
                  </a:ext>
                </a:extLst>
              </a:tr>
              <a:tr h="1197458">
                <a:tc>
                  <a:txBody>
                    <a:bodyPr/>
                    <a:lstStyle/>
                    <a:p>
                      <a:pPr algn="l" fontAlgn="t"/>
                      <a:r>
                        <a:rPr lang="en-US" sz="1000" u="none" strike="noStrike">
                          <a:effectLst/>
                        </a:rPr>
                        <a:t>[Create Collection-9]</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Check to create collection enter collection name uppercase and lowercase letters</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dirty="0">
                          <a:effectLst/>
                        </a:rPr>
                        <a:t>Pre-Condition:</a:t>
                      </a:r>
                      <a:br>
                        <a:rPr lang="en-US" sz="1000" u="none" strike="noStrike" dirty="0">
                          <a:effectLst/>
                        </a:rPr>
                      </a:br>
                      <a:r>
                        <a:rPr lang="en-US" sz="1000" u="none" strike="noStrike" dirty="0">
                          <a:effectLst/>
                        </a:rPr>
                        <a:t>+ There is a previously created collection on the "Collections" page</a:t>
                      </a:r>
                      <a:br>
                        <a:rPr lang="en-US" sz="1000" u="none" strike="noStrike" dirty="0">
                          <a:effectLst/>
                        </a:rPr>
                      </a:br>
                      <a:r>
                        <a:rPr lang="en-US" sz="1000" u="none" strike="noStrike" dirty="0">
                          <a:effectLst/>
                        </a:rPr>
                        <a:t>Steps:</a:t>
                      </a:r>
                      <a:br>
                        <a:rPr lang="en-US" sz="1000" u="none" strike="noStrike" dirty="0">
                          <a:effectLst/>
                        </a:rPr>
                      </a:br>
                      <a:r>
                        <a:rPr lang="en-US" sz="1000" u="none" strike="noStrike" dirty="0">
                          <a:effectLst/>
                        </a:rPr>
                        <a:t>1. Click the "Create Collection" button on the "Collections" page</a:t>
                      </a:r>
                      <a:br>
                        <a:rPr lang="en-US" sz="1000" u="none" strike="noStrike" dirty="0">
                          <a:effectLst/>
                        </a:rPr>
                      </a:br>
                      <a:r>
                        <a:rPr lang="en-US" sz="1000" u="none" strike="noStrike" dirty="0">
                          <a:effectLst/>
                        </a:rPr>
                        <a:t>2. In the "Enter name collection" box, enter an existing name with different upper and lower case letters</a:t>
                      </a:r>
                      <a:br>
                        <a:rPr lang="en-US" sz="1000" u="none" strike="noStrike" dirty="0">
                          <a:effectLst/>
                        </a:rPr>
                      </a:br>
                      <a:r>
                        <a:rPr lang="en-US" sz="1000" u="none" strike="noStrike" dirty="0">
                          <a:effectLst/>
                        </a:rPr>
                        <a:t>3. Select the button "Create Collection"</a:t>
                      </a:r>
                      <a:endParaRPr lang="en-US" sz="1000" b="0" i="0" u="none" strike="noStrike" dirty="0">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dirty="0">
                          <a:effectLst/>
                        </a:rPr>
                        <a:t>1. Successfully created a new collection</a:t>
                      </a:r>
                      <a:br>
                        <a:rPr lang="en-US" sz="1000" u="none" strike="noStrike" dirty="0">
                          <a:effectLst/>
                        </a:rPr>
                      </a:br>
                      <a:r>
                        <a:rPr lang="en-US" sz="1000" u="none" strike="noStrike" dirty="0">
                          <a:effectLst/>
                        </a:rPr>
                        <a:t>2. Display the newly created collection in the collection list</a:t>
                      </a:r>
                      <a:endParaRPr lang="en-US" sz="1000" b="0" i="0" u="none" strike="noStrike" dirty="0">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login with user account</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Passed</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tc>
                <a:tc>
                  <a:txBody>
                    <a:bodyPr/>
                    <a:lstStyle/>
                    <a:p>
                      <a:pPr algn="l" fontAlgn="t"/>
                      <a:r>
                        <a:rPr lang="en-US" sz="1000" u="none" strike="noStrike" dirty="0">
                          <a:effectLst/>
                        </a:rPr>
                        <a:t> </a:t>
                      </a:r>
                      <a:endParaRPr lang="en-US" sz="1000" b="0" i="0" u="none" strike="noStrike" dirty="0">
                        <a:solidFill>
                          <a:srgbClr val="000000"/>
                        </a:solidFill>
                        <a:effectLst/>
                        <a:latin typeface="Tahoma" panose="020B0604030504040204" pitchFamily="34" charset="0"/>
                      </a:endParaRPr>
                    </a:p>
                  </a:txBody>
                  <a:tcPr marL="0" marR="0" marT="0" marB="0"/>
                </a:tc>
                <a:extLst>
                  <a:ext uri="{0D108BD9-81ED-4DB2-BD59-A6C34878D82A}">
                    <a16:rowId xmlns:a16="http://schemas.microsoft.com/office/drawing/2014/main" val="1240578759"/>
                  </a:ext>
                </a:extLst>
              </a:tr>
            </a:tbl>
          </a:graphicData>
        </a:graphic>
      </p:graphicFrame>
      <p:sp>
        <p:nvSpPr>
          <p:cNvPr id="4" name="Slide Number Placeholder 3">
            <a:extLst>
              <a:ext uri="{FF2B5EF4-FFF2-40B4-BE49-F238E27FC236}">
                <a16:creationId xmlns:a16="http://schemas.microsoft.com/office/drawing/2014/main" id="{802D9822-68E8-F0B6-2F84-989CE989E6B5}"/>
              </a:ext>
            </a:extLst>
          </p:cNvPr>
          <p:cNvSpPr>
            <a:spLocks noGrp="1"/>
          </p:cNvSpPr>
          <p:nvPr>
            <p:ph type="sldNum" sz="quarter" idx="12"/>
          </p:nvPr>
        </p:nvSpPr>
        <p:spPr/>
        <p:txBody>
          <a:bodyPr/>
          <a:lstStyle/>
          <a:p>
            <a:fld id="{9FF96B15-8338-45D5-A943-561235072D66}" type="slidenum">
              <a:rPr lang="en-US" noProof="0" smtClean="0"/>
              <a:t>9</a:t>
            </a:fld>
            <a:endParaRPr lang="en-US" noProof="0" dirty="0"/>
          </a:p>
        </p:txBody>
      </p:sp>
    </p:spTree>
    <p:extLst>
      <p:ext uri="{BB962C8B-B14F-4D97-AF65-F5344CB8AC3E}">
        <p14:creationId xmlns:p14="http://schemas.microsoft.com/office/powerpoint/2010/main" val="302674528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463</TotalTime>
  <Words>2127</Words>
  <Application>Microsoft Office PowerPoint</Application>
  <PresentationFormat>Widescreen</PresentationFormat>
  <Paragraphs>318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Tahoma</vt:lpstr>
      <vt:lpstr>Wingdings 3</vt:lpstr>
      <vt:lpstr>Ion Boardroom</vt:lpstr>
      <vt:lpstr>KIỂM THỬ PHẦN MỀM QUIZIZZ</vt:lpstr>
      <vt:lpstr>Kiểm thử chức năng “Create Collection”</vt:lpstr>
      <vt:lpstr>Q&amp;A</vt:lpstr>
      <vt:lpstr>Q&amp;A</vt:lpstr>
      <vt:lpstr>TEST DESIGN</vt:lpstr>
      <vt:lpstr>TEST DESIGN</vt:lpstr>
      <vt:lpstr>TEST CASE</vt:lpstr>
      <vt:lpstr>TEST CASE</vt:lpstr>
      <vt:lpstr>TEST CASE</vt:lpstr>
      <vt:lpstr>DEFECT</vt:lpstr>
      <vt:lpstr>TEST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PHẦN MỀM QUIZIZZ</dc:title>
  <dc:creator>Lê Diễm My</dc:creator>
  <cp:lastModifiedBy>Lê Diễm My</cp:lastModifiedBy>
  <cp:revision>2</cp:revision>
  <dcterms:created xsi:type="dcterms:W3CDTF">2022-07-10T09:38:01Z</dcterms:created>
  <dcterms:modified xsi:type="dcterms:W3CDTF">2022-07-11T06:28:23Z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