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6"/>
  </p:notesMasterIdLst>
  <p:sldIdLst>
    <p:sldId id="256" r:id="rId2"/>
    <p:sldId id="327" r:id="rId3"/>
    <p:sldId id="259" r:id="rId4"/>
    <p:sldId id="257" r:id="rId5"/>
    <p:sldId id="296" r:id="rId6"/>
    <p:sldId id="297" r:id="rId7"/>
    <p:sldId id="298" r:id="rId8"/>
    <p:sldId id="305" r:id="rId9"/>
    <p:sldId id="301" r:id="rId10"/>
    <p:sldId id="308" r:id="rId11"/>
    <p:sldId id="309" r:id="rId12"/>
    <p:sldId id="311" r:id="rId13"/>
    <p:sldId id="313" r:id="rId14"/>
    <p:sldId id="310" r:id="rId15"/>
    <p:sldId id="312" r:id="rId16"/>
    <p:sldId id="314" r:id="rId17"/>
    <p:sldId id="315" r:id="rId18"/>
    <p:sldId id="316" r:id="rId19"/>
    <p:sldId id="306" r:id="rId20"/>
    <p:sldId id="317" r:id="rId21"/>
    <p:sldId id="318" r:id="rId22"/>
    <p:sldId id="319" r:id="rId23"/>
    <p:sldId id="320" r:id="rId24"/>
    <p:sldId id="321" r:id="rId25"/>
    <p:sldId id="322" r:id="rId26"/>
    <p:sldId id="323" r:id="rId27"/>
    <p:sldId id="324" r:id="rId28"/>
    <p:sldId id="325" r:id="rId29"/>
    <p:sldId id="326" r:id="rId30"/>
    <p:sldId id="307" r:id="rId31"/>
    <p:sldId id="300" r:id="rId32"/>
    <p:sldId id="328" r:id="rId33"/>
    <p:sldId id="329" r:id="rId34"/>
    <p:sldId id="261" r:id="rId35"/>
  </p:sldIdLst>
  <p:sldSz cx="9144000" cy="5143500" type="screen16x9"/>
  <p:notesSz cx="6858000" cy="9144000"/>
  <p:embeddedFontLst>
    <p:embeddedFont>
      <p:font typeface="Helvetica Neue" panose="020B0604020202020204" charset="0"/>
      <p:regular r:id="rId37"/>
      <p:bold r:id="rId38"/>
      <p:italic r:id="rId39"/>
      <p:boldItalic r:id="rId40"/>
    </p:embeddedFont>
    <p:embeddedFont>
      <p:font typeface="Nixie One"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E87C6B-C82E-4451-8292-1152247E32FB}">
  <a:tblStyle styleId="{FEE87C6B-C82E-4451-8292-1152247E32F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057EF2-493E-4616-AE0B-F616FB3D047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2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103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855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380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864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826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283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2749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699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933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6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29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407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999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130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183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502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250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431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7199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65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28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368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608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823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734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99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235132" y="2010150"/>
            <a:ext cx="8908868" cy="4529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smtClean="0">
                <a:latin typeface="Muli"/>
              </a:rPr>
              <a:t>ĐỀ TÀI: WEBSITE HỖ TRỢ KIẾN THỨC HỌC TẬP QUIZIZZ</a:t>
            </a:r>
            <a:endParaRPr sz="2400">
              <a:latin typeface="Muli"/>
            </a:endParaRPr>
          </a:p>
        </p:txBody>
      </p:sp>
      <p:sp>
        <p:nvSpPr>
          <p:cNvPr id="3" name="Google Shape;337;p11"/>
          <p:cNvSpPr txBox="1">
            <a:spLocks/>
          </p:cNvSpPr>
          <p:nvPr/>
        </p:nvSpPr>
        <p:spPr>
          <a:xfrm>
            <a:off x="-885463" y="2691675"/>
            <a:ext cx="7280275" cy="4529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1600" smtClean="0">
                <a:latin typeface="Muli"/>
              </a:rPr>
              <a:t>GVHD: TRẦN THỊ THANH NGA</a:t>
            </a:r>
            <a:endParaRPr lang="en-US" sz="1600">
              <a:latin typeface="Muli"/>
            </a:endParaRPr>
          </a:p>
        </p:txBody>
      </p:sp>
      <p:sp>
        <p:nvSpPr>
          <p:cNvPr id="4" name="Google Shape;337;p11"/>
          <p:cNvSpPr txBox="1">
            <a:spLocks/>
          </p:cNvSpPr>
          <p:nvPr/>
        </p:nvSpPr>
        <p:spPr>
          <a:xfrm>
            <a:off x="-1897835" y="3053160"/>
            <a:ext cx="7280275" cy="4529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1600" smtClean="0">
                <a:latin typeface="Muli"/>
              </a:rPr>
              <a:t>NHÓM 22</a:t>
            </a:r>
            <a:endParaRPr lang="en-US" sz="1600">
              <a:latin typeface="Mul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7" name="Google Shape;373;p16"/>
          <p:cNvSpPr txBox="1">
            <a:spLocks noGrp="1"/>
          </p:cNvSpPr>
          <p:nvPr>
            <p:ph type="body" idx="1"/>
          </p:nvPr>
        </p:nvSpPr>
        <p:spPr>
          <a:xfrm>
            <a:off x="2285250" y="698425"/>
            <a:ext cx="7131900" cy="4445000"/>
          </a:xfrm>
          <a:prstGeom prst="rect">
            <a:avLst/>
          </a:prstGeom>
        </p:spPr>
        <p:txBody>
          <a:bodyPr spcFirstLastPara="1" wrap="square" lIns="91425" tIns="91425" rIns="91425" bIns="91425" anchor="t" anchorCtr="0">
            <a:noAutofit/>
          </a:bodyPr>
          <a:lstStyle/>
          <a:p>
            <a:pPr marL="139700" indent="0">
              <a:buNone/>
            </a:pPr>
            <a:r>
              <a:rPr lang="en-US" sz="1200" b="1"/>
              <a:t>[Edit profile -3</a:t>
            </a:r>
            <a:r>
              <a:rPr lang="en-US" sz="1200" b="1" smtClean="0"/>
              <a:t>]</a:t>
            </a:r>
          </a:p>
          <a:p>
            <a:pPr marL="139700" indent="0">
              <a:buNone/>
            </a:pPr>
            <a:r>
              <a:rPr lang="en-US" sz="1200"/>
              <a:t>Check editing when pressing [Cancel] button in the middle of </a:t>
            </a:r>
            <a:r>
              <a:rPr lang="en-US" sz="1200" smtClean="0"/>
              <a:t>editing</a:t>
            </a:r>
          </a:p>
          <a:p>
            <a:pPr marL="139700" indent="0">
              <a:buNone/>
            </a:pPr>
            <a:endParaRPr lang="en-US" sz="1200" smtClean="0"/>
          </a:p>
          <a:p>
            <a:pPr marL="139700" indent="0">
              <a:buNone/>
            </a:pPr>
            <a:r>
              <a:rPr lang="vi-VN" sz="1200" b="1"/>
              <a:t>Pre-condition: </a:t>
            </a:r>
            <a:endParaRPr lang="en-US" sz="1200" b="1" smtClean="0"/>
          </a:p>
          <a:p>
            <a:pPr marL="139700" indent="0">
              <a:buNone/>
            </a:pPr>
            <a:r>
              <a:rPr lang="vi-VN" sz="1200" smtClean="0"/>
              <a:t>User </a:t>
            </a:r>
            <a:r>
              <a:rPr lang="vi-VN" sz="1200"/>
              <a:t>logined &amp; accessed "Quản trị" </a:t>
            </a:r>
            <a:r>
              <a:rPr lang="vi-VN" sz="1200" smtClean="0"/>
              <a:t>screen</a:t>
            </a:r>
            <a:endParaRPr lang="en-US" sz="1200" smtClean="0"/>
          </a:p>
          <a:p>
            <a:pPr marL="139700" indent="0">
              <a:buNone/>
            </a:pPr>
            <a:endParaRPr lang="vi-VN" sz="1200"/>
          </a:p>
          <a:p>
            <a:pPr marL="139700" indent="0">
              <a:buNone/>
            </a:pPr>
            <a:r>
              <a:rPr lang="vi-VN" sz="1200" b="1"/>
              <a:t>Steps:</a:t>
            </a:r>
          </a:p>
          <a:p>
            <a:pPr marL="139700" indent="0">
              <a:buNone/>
            </a:pPr>
            <a:r>
              <a:rPr lang="vi-VN" sz="1200"/>
              <a:t>1. On "Quản trị" screen, click "Profile" in menu</a:t>
            </a:r>
          </a:p>
          <a:p>
            <a:pPr marL="139700" indent="0">
              <a:buNone/>
            </a:pPr>
            <a:r>
              <a:rPr lang="vi-VN" sz="1200"/>
              <a:t>2. On "Quản lý hồ sơ" screen, click [Edit profile] button</a:t>
            </a:r>
          </a:p>
          <a:p>
            <a:pPr marL="139700" indent="0">
              <a:buNone/>
            </a:pPr>
            <a:r>
              <a:rPr lang="vi-VN" sz="1200"/>
              <a:t>3. Click [CANCEL] </a:t>
            </a:r>
            <a:r>
              <a:rPr lang="vi-VN" sz="1200" smtClean="0"/>
              <a:t>button</a:t>
            </a:r>
            <a:endParaRPr lang="en-US" sz="1200" smtClean="0"/>
          </a:p>
          <a:p>
            <a:pPr marL="139700" indent="0">
              <a:buNone/>
            </a:pPr>
            <a:endParaRPr lang="en-US" sz="1200" smtClean="0"/>
          </a:p>
          <a:p>
            <a:pPr marL="139700" indent="0">
              <a:buNone/>
            </a:pPr>
            <a:r>
              <a:rPr lang="en-US" sz="1200" b="1"/>
              <a:t>Expected Output</a:t>
            </a:r>
            <a:r>
              <a:rPr lang="en-US" sz="1200"/>
              <a:t>: </a:t>
            </a:r>
          </a:p>
          <a:p>
            <a:pPr marL="139700" indent="0">
              <a:buNone/>
            </a:pPr>
            <a:r>
              <a:rPr lang="en-US" sz="1200"/>
              <a:t>1. "Quản lý hồ sơ" Screen is displayed</a:t>
            </a:r>
          </a:p>
          <a:p>
            <a:pPr marL="139700" indent="0">
              <a:buNone/>
            </a:pPr>
            <a:r>
              <a:rPr lang="en-US" sz="1200"/>
              <a:t>2. "Chỉnh sửa hồ sơ" dialog is displayed</a:t>
            </a:r>
          </a:p>
          <a:p>
            <a:pPr marL="139700" indent="0">
              <a:buNone/>
            </a:pPr>
            <a:r>
              <a:rPr lang="en-US" sz="1200"/>
              <a:t>3. Profile information isn't changed --&gt; Display "Not successful change" </a:t>
            </a:r>
            <a:r>
              <a:rPr lang="en-US" sz="1200" smtClean="0"/>
              <a:t>message</a:t>
            </a:r>
          </a:p>
          <a:p>
            <a:pPr marL="139700" indent="0">
              <a:buNone/>
            </a:pPr>
            <a:endParaRPr lang="en-US" sz="1200"/>
          </a:p>
        </p:txBody>
      </p:sp>
      <p:sp>
        <p:nvSpPr>
          <p:cNvPr id="11" name="Google Shape;372;p16"/>
          <p:cNvSpPr txBox="1">
            <a:spLocks noGrp="1"/>
          </p:cNvSpPr>
          <p:nvPr>
            <p:ph type="title"/>
          </p:nvPr>
        </p:nvSpPr>
        <p:spPr>
          <a:xfrm>
            <a:off x="3187700" y="9227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Edit profile function</a:t>
            </a:r>
            <a:endParaRPr sz="2400"/>
          </a:p>
        </p:txBody>
      </p:sp>
      <p:sp>
        <p:nvSpPr>
          <p:cNvPr id="6" name="Google Shape;361;p14"/>
          <p:cNvSpPr txBox="1"/>
          <p:nvPr/>
        </p:nvSpPr>
        <p:spPr>
          <a:xfrm>
            <a:off x="-111125" y="2057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Tree>
    <p:extLst>
      <p:ext uri="{BB962C8B-B14F-4D97-AF65-F5344CB8AC3E}">
        <p14:creationId xmlns:p14="http://schemas.microsoft.com/office/powerpoint/2010/main" val="114148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7" name="Google Shape;373;p16"/>
          <p:cNvSpPr txBox="1">
            <a:spLocks noGrp="1"/>
          </p:cNvSpPr>
          <p:nvPr>
            <p:ph type="body" idx="1"/>
          </p:nvPr>
        </p:nvSpPr>
        <p:spPr>
          <a:xfrm>
            <a:off x="2012100" y="519475"/>
            <a:ext cx="7131900" cy="4445000"/>
          </a:xfrm>
          <a:prstGeom prst="rect">
            <a:avLst/>
          </a:prstGeom>
        </p:spPr>
        <p:txBody>
          <a:bodyPr spcFirstLastPara="1" wrap="square" lIns="91425" tIns="91425" rIns="91425" bIns="91425" anchor="t" anchorCtr="0">
            <a:noAutofit/>
          </a:bodyPr>
          <a:lstStyle/>
          <a:p>
            <a:pPr marL="139700" indent="0">
              <a:buNone/>
            </a:pPr>
            <a:r>
              <a:rPr lang="en-US" sz="1200" b="1"/>
              <a:t>[Edit profile </a:t>
            </a:r>
            <a:r>
              <a:rPr lang="en-US" sz="1200" b="1" smtClean="0"/>
              <a:t>- 4]</a:t>
            </a:r>
          </a:p>
          <a:p>
            <a:pPr marL="139700" indent="0">
              <a:buNone/>
            </a:pPr>
            <a:r>
              <a:rPr lang="en-US" sz="1200" smtClean="0"/>
              <a:t>Check </a:t>
            </a:r>
            <a:r>
              <a:rPr lang="en-US" sz="1200"/>
              <a:t>changing input of textfields by special characters as !@#$%^&amp;*(){} </a:t>
            </a:r>
            <a:endParaRPr lang="en-US" sz="1200" smtClean="0"/>
          </a:p>
          <a:p>
            <a:pPr marL="139700" indent="0">
              <a:buNone/>
            </a:pPr>
            <a:r>
              <a:rPr lang="vi-VN" sz="1200" b="1" smtClean="0"/>
              <a:t>Pre-condition: </a:t>
            </a:r>
            <a:endParaRPr lang="en-US" sz="1200" b="1" smtClean="0"/>
          </a:p>
          <a:p>
            <a:pPr marL="139700" indent="0">
              <a:buNone/>
            </a:pPr>
            <a:r>
              <a:rPr lang="en-US" sz="1200" b="1" smtClean="0"/>
              <a:t>- </a:t>
            </a:r>
            <a:r>
              <a:rPr lang="vi-VN" sz="1200" smtClean="0"/>
              <a:t>User logined &amp; accessed "Quản trị" screen</a:t>
            </a:r>
          </a:p>
          <a:p>
            <a:pPr marL="139700" indent="0">
              <a:buNone/>
            </a:pPr>
            <a:r>
              <a:rPr lang="vi-VN" sz="1200" b="1" smtClean="0"/>
              <a:t>Steps:</a:t>
            </a:r>
          </a:p>
          <a:p>
            <a:pPr marL="139700" indent="0">
              <a:buNone/>
            </a:pPr>
            <a:r>
              <a:rPr lang="vi-VN" sz="1200"/>
              <a:t>1. On "Quản trị" screen, click "Profile" in menu</a:t>
            </a:r>
          </a:p>
          <a:p>
            <a:pPr marL="139700" indent="0">
              <a:buNone/>
            </a:pPr>
            <a:r>
              <a:rPr lang="vi-VN" sz="1200"/>
              <a:t>2. On "Quản lý hồ sơ" screen, click [Edit profile] button</a:t>
            </a:r>
          </a:p>
          <a:p>
            <a:pPr marL="139700" indent="0">
              <a:buNone/>
            </a:pPr>
            <a:r>
              <a:rPr lang="vi-VN" sz="1200"/>
              <a:t>3. On "Chỉnh sửa hồ sơ" </a:t>
            </a:r>
            <a:r>
              <a:rPr lang="vi-VN" sz="1200" smtClean="0"/>
              <a:t>dialog:</a:t>
            </a:r>
            <a:r>
              <a:rPr lang="en-US" sz="1200" smtClean="0"/>
              <a:t> </a:t>
            </a:r>
            <a:r>
              <a:rPr lang="vi-VN" sz="1200" smtClean="0"/>
              <a:t>Enter </a:t>
            </a:r>
            <a:r>
              <a:rPr lang="vi-VN" sz="1200"/>
              <a:t>"!@#$%^&amp;*(){}" into "Last name" field and "First name" field.</a:t>
            </a:r>
          </a:p>
          <a:p>
            <a:pPr marL="139700" indent="0">
              <a:buNone/>
            </a:pPr>
            <a:r>
              <a:rPr lang="vi-VN" sz="1200"/>
              <a:t>4. Click [SAVE CHANGES] </a:t>
            </a:r>
            <a:r>
              <a:rPr lang="vi-VN" sz="1200" smtClean="0"/>
              <a:t>button</a:t>
            </a:r>
            <a:endParaRPr lang="en-US" sz="1200" smtClean="0"/>
          </a:p>
          <a:p>
            <a:pPr marL="139700" indent="0">
              <a:buNone/>
            </a:pPr>
            <a:r>
              <a:rPr lang="en-US" sz="1200" b="1" smtClean="0"/>
              <a:t>Expected Output</a:t>
            </a:r>
            <a:r>
              <a:rPr lang="en-US" sz="1200" smtClean="0"/>
              <a:t>: </a:t>
            </a:r>
          </a:p>
          <a:p>
            <a:pPr marL="139700" indent="0">
              <a:buNone/>
            </a:pPr>
            <a:r>
              <a:rPr lang="vi-VN" sz="1200"/>
              <a:t>1. "Quản lý hồ sơ" Screen is displayed</a:t>
            </a:r>
          </a:p>
          <a:p>
            <a:pPr marL="139700" indent="0">
              <a:buNone/>
            </a:pPr>
            <a:r>
              <a:rPr lang="vi-VN" sz="1200"/>
              <a:t>2. "Chỉnh sửa hồ sơ" dialog is displayed</a:t>
            </a:r>
          </a:p>
          <a:p>
            <a:pPr marL="139700" indent="0">
              <a:buNone/>
            </a:pPr>
            <a:r>
              <a:rPr lang="vi-VN" sz="1200"/>
              <a:t>3. Enter right string : "!@#$%^&amp;*(){}"</a:t>
            </a:r>
          </a:p>
          <a:p>
            <a:pPr marL="139700" indent="0">
              <a:buNone/>
            </a:pPr>
            <a:r>
              <a:rPr lang="vi-VN" sz="1200"/>
              <a:t>4. </a:t>
            </a:r>
          </a:p>
          <a:p>
            <a:pPr marL="139700" indent="0">
              <a:buNone/>
            </a:pPr>
            <a:r>
              <a:rPr lang="vi-VN" sz="1200"/>
              <a:t>+ Display "Not enter special characters for name" message under textfield</a:t>
            </a:r>
          </a:p>
          <a:p>
            <a:pPr marL="139700" indent="0">
              <a:buNone/>
            </a:pPr>
            <a:r>
              <a:rPr lang="vi-VN" sz="1200"/>
              <a:t>+ "Chỉnh sửa hồ sơ" dialog isn't closed</a:t>
            </a:r>
          </a:p>
          <a:p>
            <a:pPr marL="139700" indent="0">
              <a:buNone/>
            </a:pPr>
            <a:r>
              <a:rPr lang="vi-VN" sz="1200"/>
              <a:t>+ Profile information isn't changed</a:t>
            </a:r>
            <a:endParaRPr lang="en-US" sz="1200" smtClean="0"/>
          </a:p>
          <a:p>
            <a:pPr marL="139700" indent="0">
              <a:buNone/>
            </a:pPr>
            <a:endParaRPr lang="en-US" sz="1200"/>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Edit profile function</a:t>
            </a:r>
            <a:endParaRPr sz="2400"/>
          </a:p>
        </p:txBody>
      </p:sp>
      <p:sp>
        <p:nvSpPr>
          <p:cNvPr id="6" name="Google Shape;361;p14"/>
          <p:cNvSpPr txBox="1"/>
          <p:nvPr/>
        </p:nvSpPr>
        <p:spPr>
          <a:xfrm>
            <a:off x="13557" y="2057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1133018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
        <p:nvSpPr>
          <p:cNvPr id="7" name="Google Shape;373;p16"/>
          <p:cNvSpPr txBox="1">
            <a:spLocks noGrp="1"/>
          </p:cNvSpPr>
          <p:nvPr>
            <p:ph type="body" idx="1"/>
          </p:nvPr>
        </p:nvSpPr>
        <p:spPr>
          <a:xfrm>
            <a:off x="2164600" y="519475"/>
            <a:ext cx="7131900" cy="4445000"/>
          </a:xfrm>
          <a:prstGeom prst="rect">
            <a:avLst/>
          </a:prstGeom>
        </p:spPr>
        <p:txBody>
          <a:bodyPr spcFirstLastPara="1" wrap="square" lIns="91425" tIns="91425" rIns="91425" bIns="91425" anchor="t" anchorCtr="0">
            <a:noAutofit/>
          </a:bodyPr>
          <a:lstStyle/>
          <a:p>
            <a:pPr marL="139700" indent="0">
              <a:buNone/>
            </a:pPr>
            <a:r>
              <a:rPr lang="en-US" sz="1200" b="1"/>
              <a:t>[Edit </a:t>
            </a:r>
            <a:r>
              <a:rPr lang="en-US" sz="1200" b="1" smtClean="0"/>
              <a:t>profile - 6]</a:t>
            </a:r>
          </a:p>
          <a:p>
            <a:pPr marL="139700" indent="0">
              <a:buNone/>
            </a:pPr>
            <a:r>
              <a:rPr lang="en-US" sz="1200" smtClean="0"/>
              <a:t>Check </a:t>
            </a:r>
            <a:r>
              <a:rPr lang="en-US" sz="1200"/>
              <a:t>editing when </a:t>
            </a:r>
            <a:r>
              <a:rPr lang="en-US" sz="1200" smtClean="0"/>
              <a:t>text field </a:t>
            </a:r>
            <a:r>
              <a:rPr lang="en-US" sz="1200"/>
              <a:t>is empty </a:t>
            </a:r>
            <a:endParaRPr lang="en-US" sz="1200" smtClean="0"/>
          </a:p>
          <a:p>
            <a:pPr marL="139700" indent="0">
              <a:buNone/>
            </a:pPr>
            <a:r>
              <a:rPr lang="vi-VN" sz="1200" b="1" smtClean="0"/>
              <a:t>Pre-condition: </a:t>
            </a:r>
            <a:endParaRPr lang="en-US" sz="1200" b="1" smtClean="0"/>
          </a:p>
          <a:p>
            <a:pPr marL="139700" indent="0">
              <a:buNone/>
            </a:pPr>
            <a:r>
              <a:rPr lang="en-US" sz="1200" b="1" smtClean="0"/>
              <a:t>- </a:t>
            </a:r>
            <a:r>
              <a:rPr lang="vi-VN" sz="1200" smtClean="0"/>
              <a:t>User logined &amp; accessed "Quản trị" screen</a:t>
            </a:r>
          </a:p>
          <a:p>
            <a:pPr marL="139700" indent="0">
              <a:buNone/>
            </a:pPr>
            <a:r>
              <a:rPr lang="vi-VN" sz="1200" b="1" smtClean="0"/>
              <a:t>Steps:</a:t>
            </a:r>
          </a:p>
          <a:p>
            <a:pPr marL="139700" indent="0">
              <a:buNone/>
            </a:pPr>
            <a:r>
              <a:rPr lang="vi-VN" sz="1200"/>
              <a:t>1. On "Quản trị" screen, click "Profile" in menu</a:t>
            </a:r>
          </a:p>
          <a:p>
            <a:pPr marL="139700" indent="0">
              <a:buNone/>
            </a:pPr>
            <a:r>
              <a:rPr lang="vi-VN" sz="1200"/>
              <a:t>2. On "Quản lý hồ sơ" screen, click [Edit profile] button</a:t>
            </a:r>
          </a:p>
          <a:p>
            <a:pPr marL="139700" indent="0">
              <a:buNone/>
            </a:pPr>
            <a:r>
              <a:rPr lang="vi-VN" sz="1200"/>
              <a:t>3. On "Chỉnh sửa hồ sơ" </a:t>
            </a:r>
            <a:r>
              <a:rPr lang="vi-VN" sz="1200" smtClean="0"/>
              <a:t>dialog:</a:t>
            </a:r>
            <a:r>
              <a:rPr lang="en-US" sz="1200" smtClean="0"/>
              <a:t> </a:t>
            </a:r>
          </a:p>
          <a:p>
            <a:pPr marL="139700" indent="0">
              <a:buNone/>
            </a:pPr>
            <a:r>
              <a:rPr lang="en-US" sz="1200" smtClean="0"/>
              <a:t>- </a:t>
            </a:r>
            <a:r>
              <a:rPr lang="vi-VN" sz="1200" smtClean="0"/>
              <a:t>Delete </a:t>
            </a:r>
            <a:r>
              <a:rPr lang="vi-VN" sz="1200"/>
              <a:t>all available characters in "Last name" field and "First name" field. </a:t>
            </a:r>
          </a:p>
          <a:p>
            <a:pPr marL="139700" indent="0">
              <a:buNone/>
            </a:pPr>
            <a:r>
              <a:rPr lang="vi-VN" sz="1200"/>
              <a:t>4. Click [SAVE CHANGES] </a:t>
            </a:r>
            <a:r>
              <a:rPr lang="vi-VN" sz="1200" smtClean="0"/>
              <a:t>button</a:t>
            </a:r>
            <a:endParaRPr lang="en-US" sz="1200" smtClean="0"/>
          </a:p>
          <a:p>
            <a:pPr marL="139700" indent="0">
              <a:buNone/>
            </a:pPr>
            <a:r>
              <a:rPr lang="en-US" sz="1200" b="1" smtClean="0"/>
              <a:t>Expected Output</a:t>
            </a:r>
            <a:r>
              <a:rPr lang="en-US" sz="1200" smtClean="0"/>
              <a:t>: </a:t>
            </a:r>
          </a:p>
          <a:p>
            <a:pPr marL="139700" indent="0">
              <a:buNone/>
            </a:pPr>
            <a:r>
              <a:rPr lang="vi-VN" sz="1200"/>
              <a:t>1. "Quản lý hồ sơ" Screen is displayed</a:t>
            </a:r>
          </a:p>
          <a:p>
            <a:pPr marL="139700" indent="0">
              <a:buNone/>
            </a:pPr>
            <a:r>
              <a:rPr lang="vi-VN" sz="1200"/>
              <a:t>2. "Chỉnh sửa hồ sơ" dialog is displayed</a:t>
            </a:r>
          </a:p>
          <a:p>
            <a:pPr marL="139700" indent="0">
              <a:buNone/>
            </a:pPr>
            <a:r>
              <a:rPr lang="vi-VN" sz="1200"/>
              <a:t>3. Textfield is empty</a:t>
            </a:r>
          </a:p>
          <a:p>
            <a:pPr marL="139700" indent="0">
              <a:buNone/>
            </a:pPr>
            <a:r>
              <a:rPr lang="vi-VN" sz="1200"/>
              <a:t>4. </a:t>
            </a:r>
          </a:p>
          <a:p>
            <a:pPr marL="139700" indent="0">
              <a:buNone/>
            </a:pPr>
            <a:r>
              <a:rPr lang="vi-VN" sz="1200"/>
              <a:t>+ Display "Name cannot be empty" message under textfield</a:t>
            </a:r>
          </a:p>
          <a:p>
            <a:pPr marL="139700" indent="0">
              <a:buNone/>
            </a:pPr>
            <a:r>
              <a:rPr lang="vi-VN" sz="1200" smtClean="0"/>
              <a:t>+ </a:t>
            </a:r>
            <a:r>
              <a:rPr lang="vi-VN" sz="1200"/>
              <a:t>Profile information isn't changed</a:t>
            </a:r>
            <a:endParaRPr lang="en-US" sz="1200" smtClean="0"/>
          </a:p>
          <a:p>
            <a:pPr marL="139700" indent="0">
              <a:buNone/>
            </a:pPr>
            <a:endParaRPr lang="en-US" sz="1200"/>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Edit profile function</a:t>
            </a:r>
            <a:endParaRPr sz="2400"/>
          </a:p>
        </p:txBody>
      </p:sp>
      <p:sp>
        <p:nvSpPr>
          <p:cNvPr id="6" name="Google Shape;361;p14"/>
          <p:cNvSpPr txBox="1"/>
          <p:nvPr/>
        </p:nvSpPr>
        <p:spPr>
          <a:xfrm>
            <a:off x="13557" y="2057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4</a:t>
            </a:r>
            <a:endParaRPr b="1">
              <a:solidFill>
                <a:srgbClr val="FFFFFF"/>
              </a:solidFill>
            </a:endParaRPr>
          </a:p>
        </p:txBody>
      </p:sp>
    </p:spTree>
    <p:extLst>
      <p:ext uri="{BB962C8B-B14F-4D97-AF65-F5344CB8AC3E}">
        <p14:creationId xmlns:p14="http://schemas.microsoft.com/office/powerpoint/2010/main" val="29107299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7" name="Google Shape;373;p16"/>
          <p:cNvSpPr txBox="1">
            <a:spLocks noGrp="1"/>
          </p:cNvSpPr>
          <p:nvPr>
            <p:ph type="body" idx="1"/>
          </p:nvPr>
        </p:nvSpPr>
        <p:spPr>
          <a:xfrm>
            <a:off x="2164600" y="519475"/>
            <a:ext cx="7131900" cy="4445000"/>
          </a:xfrm>
          <a:prstGeom prst="rect">
            <a:avLst/>
          </a:prstGeom>
        </p:spPr>
        <p:txBody>
          <a:bodyPr spcFirstLastPara="1" wrap="square" lIns="91425" tIns="91425" rIns="91425" bIns="91425" anchor="t" anchorCtr="0">
            <a:noAutofit/>
          </a:bodyPr>
          <a:lstStyle/>
          <a:p>
            <a:pPr marL="139700" indent="0">
              <a:buNone/>
            </a:pPr>
            <a:r>
              <a:rPr lang="en-US" sz="1200" b="1"/>
              <a:t>[Edit profile-7</a:t>
            </a:r>
            <a:r>
              <a:rPr lang="en-US" sz="1200" b="1" smtClean="0"/>
              <a:t>]</a:t>
            </a:r>
          </a:p>
          <a:p>
            <a:pPr marL="139700" indent="0">
              <a:buNone/>
            </a:pPr>
            <a:r>
              <a:rPr lang="en-US" sz="1200"/>
              <a:t>Check  textfield with very characters (over 64 characters which aren't special characters) </a:t>
            </a:r>
          </a:p>
          <a:p>
            <a:pPr marL="139700" indent="0">
              <a:buNone/>
            </a:pPr>
            <a:r>
              <a:rPr lang="vi-VN" sz="1200" b="1" smtClean="0"/>
              <a:t>Pre-condition: </a:t>
            </a:r>
            <a:endParaRPr lang="en-US" sz="1200" b="1" smtClean="0"/>
          </a:p>
          <a:p>
            <a:pPr marL="139700" indent="0">
              <a:buNone/>
            </a:pPr>
            <a:r>
              <a:rPr lang="en-US" sz="1200" b="1" smtClean="0"/>
              <a:t>- </a:t>
            </a:r>
            <a:r>
              <a:rPr lang="vi-VN" sz="1200" smtClean="0"/>
              <a:t>User logined &amp; accessed "Quản trị" screen</a:t>
            </a:r>
          </a:p>
          <a:p>
            <a:pPr marL="139700" indent="0">
              <a:buNone/>
            </a:pPr>
            <a:r>
              <a:rPr lang="vi-VN" sz="1200" b="1" smtClean="0"/>
              <a:t>Steps:</a:t>
            </a:r>
          </a:p>
          <a:p>
            <a:pPr marL="139700" indent="0">
              <a:buNone/>
            </a:pPr>
            <a:r>
              <a:rPr lang="vi-VN" sz="1200"/>
              <a:t>1. On "Quản trị" screen, click "Profile" in menu</a:t>
            </a:r>
          </a:p>
          <a:p>
            <a:pPr marL="139700" indent="0">
              <a:buNone/>
            </a:pPr>
            <a:r>
              <a:rPr lang="vi-VN" sz="1200"/>
              <a:t>2. On "Quản lý hồ sơ" screen, click [Edit profile] button</a:t>
            </a:r>
          </a:p>
          <a:p>
            <a:pPr marL="139700" indent="0">
              <a:buNone/>
            </a:pPr>
            <a:r>
              <a:rPr lang="vi-VN" sz="1200"/>
              <a:t>3. On "Chỉnh sửa hồ sơ" dialog:</a:t>
            </a:r>
          </a:p>
          <a:p>
            <a:pPr marL="139700" indent="0">
              <a:buNone/>
            </a:pPr>
            <a:r>
              <a:rPr lang="vi-VN" sz="1200"/>
              <a:t>+ Enter over 64 'a' characters in "Last name" field and "First name" field. </a:t>
            </a:r>
          </a:p>
          <a:p>
            <a:pPr marL="139700" indent="0">
              <a:buNone/>
            </a:pPr>
            <a:r>
              <a:rPr lang="vi-VN" sz="1200"/>
              <a:t>4. Click [SAVE CHANGES] button</a:t>
            </a:r>
            <a:endParaRPr lang="en-US" sz="1200" smtClean="0"/>
          </a:p>
          <a:p>
            <a:pPr marL="139700" indent="0">
              <a:buNone/>
            </a:pPr>
            <a:r>
              <a:rPr lang="en-US" sz="1200" b="1" smtClean="0"/>
              <a:t>Expected Output</a:t>
            </a:r>
            <a:r>
              <a:rPr lang="en-US" sz="1200" smtClean="0"/>
              <a:t>: </a:t>
            </a:r>
          </a:p>
          <a:p>
            <a:pPr marL="139700" indent="0">
              <a:buNone/>
            </a:pPr>
            <a:r>
              <a:rPr lang="vi-VN" sz="1200"/>
              <a:t>1. "Quản lý hồ sơ" Screen is displayed</a:t>
            </a:r>
          </a:p>
          <a:p>
            <a:pPr marL="139700" indent="0">
              <a:buNone/>
            </a:pPr>
            <a:r>
              <a:rPr lang="vi-VN" sz="1200"/>
              <a:t>2. "Chỉnh sửa hồ sơ" dialog is displayed</a:t>
            </a:r>
          </a:p>
          <a:p>
            <a:pPr marL="139700" indent="0">
              <a:buNone/>
            </a:pPr>
            <a:r>
              <a:rPr lang="vi-VN" sz="1200"/>
              <a:t>3. </a:t>
            </a:r>
            <a:r>
              <a:rPr lang="en-US" sz="1200"/>
              <a:t>Enter over 64 'a</a:t>
            </a:r>
            <a:r>
              <a:rPr lang="en-US" sz="1200"/>
              <a:t>' </a:t>
            </a:r>
            <a:r>
              <a:rPr lang="en-US" sz="1200" smtClean="0"/>
              <a:t>characters</a:t>
            </a:r>
          </a:p>
          <a:p>
            <a:pPr marL="139700" indent="0">
              <a:buNone/>
            </a:pPr>
            <a:r>
              <a:rPr lang="en-US" sz="1200"/>
              <a:t>4</a:t>
            </a:r>
            <a:r>
              <a:rPr lang="vi-VN" sz="1200" smtClean="0"/>
              <a:t>. </a:t>
            </a:r>
            <a:endParaRPr lang="vi-VN" sz="1200"/>
          </a:p>
          <a:p>
            <a:pPr marL="139700" indent="0">
              <a:buNone/>
            </a:pPr>
            <a:r>
              <a:rPr lang="vi-VN" sz="1200"/>
              <a:t>+ Display "Not enter too 64 characters" message under textfield</a:t>
            </a:r>
          </a:p>
          <a:p>
            <a:pPr marL="139700" indent="0">
              <a:buNone/>
            </a:pPr>
            <a:endParaRPr lang="en-US" sz="1200"/>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Edit profile function</a:t>
            </a:r>
            <a:endParaRPr sz="2400"/>
          </a:p>
        </p:txBody>
      </p:sp>
      <p:sp>
        <p:nvSpPr>
          <p:cNvPr id="6" name="Google Shape;361;p14"/>
          <p:cNvSpPr txBox="1"/>
          <p:nvPr/>
        </p:nvSpPr>
        <p:spPr>
          <a:xfrm>
            <a:off x="-118350" y="23965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5</a:t>
            </a:r>
            <a:endParaRPr b="1">
              <a:solidFill>
                <a:srgbClr val="FFFFFF"/>
              </a:solidFill>
            </a:endParaRPr>
          </a:p>
        </p:txBody>
      </p:sp>
    </p:spTree>
    <p:extLst>
      <p:ext uri="{BB962C8B-B14F-4D97-AF65-F5344CB8AC3E}">
        <p14:creationId xmlns:p14="http://schemas.microsoft.com/office/powerpoint/2010/main" val="4226995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
        <p:nvSpPr>
          <p:cNvPr id="7" name="Google Shape;373;p16"/>
          <p:cNvSpPr txBox="1">
            <a:spLocks noGrp="1"/>
          </p:cNvSpPr>
          <p:nvPr>
            <p:ph type="body" idx="1"/>
          </p:nvPr>
        </p:nvSpPr>
        <p:spPr>
          <a:xfrm>
            <a:off x="2355100" y="768350"/>
            <a:ext cx="7131900" cy="4445000"/>
          </a:xfrm>
          <a:prstGeom prst="rect">
            <a:avLst/>
          </a:prstGeom>
        </p:spPr>
        <p:txBody>
          <a:bodyPr spcFirstLastPara="1" wrap="square" lIns="91425" tIns="91425" rIns="91425" bIns="91425" anchor="t" anchorCtr="0">
            <a:noAutofit/>
          </a:bodyPr>
          <a:lstStyle/>
          <a:p>
            <a:pPr marL="139700" indent="0">
              <a:buNone/>
            </a:pPr>
            <a:r>
              <a:rPr lang="en-US" sz="1200" b="1"/>
              <a:t>[Edit profile </a:t>
            </a:r>
            <a:r>
              <a:rPr lang="en-US" sz="1200" b="1" smtClean="0"/>
              <a:t>– 11]</a:t>
            </a:r>
          </a:p>
          <a:p>
            <a:pPr marL="139700" indent="0">
              <a:buNone/>
            </a:pPr>
            <a:r>
              <a:rPr lang="en-US" sz="1200" smtClean="0"/>
              <a:t>Check </a:t>
            </a:r>
            <a:r>
              <a:rPr lang="en-US" sz="1200"/>
              <a:t>display [Edit profile] button on mobile </a:t>
            </a:r>
            <a:r>
              <a:rPr lang="en-US" sz="1200" smtClean="0"/>
              <a:t>screen</a:t>
            </a:r>
          </a:p>
          <a:p>
            <a:pPr marL="139700" indent="0">
              <a:buNone/>
            </a:pPr>
            <a:endParaRPr lang="en-US" sz="1200" smtClean="0"/>
          </a:p>
          <a:p>
            <a:pPr marL="139700" indent="0">
              <a:buNone/>
            </a:pPr>
            <a:r>
              <a:rPr lang="vi-VN" sz="1200" b="1" smtClean="0"/>
              <a:t>Pre-condition</a:t>
            </a:r>
            <a:r>
              <a:rPr lang="vi-VN" sz="1200" b="1"/>
              <a:t>:</a:t>
            </a:r>
          </a:p>
          <a:p>
            <a:pPr marL="139700" indent="0">
              <a:buNone/>
            </a:pPr>
            <a:r>
              <a:rPr lang="vi-VN" sz="1200"/>
              <a:t>+User successfully logged in </a:t>
            </a:r>
            <a:r>
              <a:rPr lang="vi-VN" sz="1200" smtClean="0"/>
              <a:t>system</a:t>
            </a:r>
            <a:endParaRPr lang="en-US" sz="1200" smtClean="0"/>
          </a:p>
          <a:p>
            <a:pPr marL="139700" indent="0">
              <a:buNone/>
            </a:pPr>
            <a:r>
              <a:rPr lang="vi-VN" sz="1200" b="1" smtClean="0"/>
              <a:t>Steps</a:t>
            </a:r>
            <a:r>
              <a:rPr lang="vi-VN" sz="1200" b="1"/>
              <a:t>:</a:t>
            </a:r>
          </a:p>
          <a:p>
            <a:pPr marL="139700" indent="0">
              <a:buNone/>
            </a:pPr>
            <a:r>
              <a:rPr lang="vi-VN" sz="1200"/>
              <a:t>1. Go to "Quản trị" screen-&gt; Click [Profile] option in menu</a:t>
            </a:r>
          </a:p>
          <a:p>
            <a:pPr marL="139700" indent="0">
              <a:buNone/>
            </a:pPr>
            <a:r>
              <a:rPr lang="vi-VN" sz="1200"/>
              <a:t>2. Click right mouse -&gt; choose "</a:t>
            </a:r>
            <a:r>
              <a:rPr lang="vi-VN" sz="1200" smtClean="0"/>
              <a:t>I</a:t>
            </a:r>
            <a:r>
              <a:rPr lang="en-US" sz="1200" smtClean="0"/>
              <a:t>n</a:t>
            </a:r>
            <a:r>
              <a:rPr lang="vi-VN" sz="1200" smtClean="0"/>
              <a:t>spect</a:t>
            </a:r>
            <a:r>
              <a:rPr lang="vi-VN" sz="1200"/>
              <a:t>"</a:t>
            </a:r>
          </a:p>
          <a:p>
            <a:pPr marL="139700" indent="0">
              <a:buNone/>
            </a:pPr>
            <a:r>
              <a:rPr lang="vi-VN" sz="1200"/>
              <a:t>3. Click "</a:t>
            </a:r>
            <a:r>
              <a:rPr lang="vi-VN" sz="1200" smtClean="0"/>
              <a:t>D</a:t>
            </a:r>
            <a:r>
              <a:rPr lang="en-US" sz="1200" smtClean="0"/>
              <a:t>i</a:t>
            </a:r>
            <a:r>
              <a:rPr lang="vi-VN" sz="1200" smtClean="0"/>
              <a:t>men</a:t>
            </a:r>
            <a:r>
              <a:rPr lang="en-US" sz="1200" smtClean="0"/>
              <a:t>s</a:t>
            </a:r>
            <a:r>
              <a:rPr lang="vi-VN" sz="1200" smtClean="0"/>
              <a:t>ions</a:t>
            </a:r>
            <a:r>
              <a:rPr lang="vi-VN" sz="1200"/>
              <a:t>" combobox -&gt; choose "Iphone 12 pro" -&gt; observe </a:t>
            </a:r>
            <a:r>
              <a:rPr lang="vi-VN" sz="1200" smtClean="0"/>
              <a:t>screen</a:t>
            </a:r>
            <a:endParaRPr lang="en-US" sz="1200" smtClean="0"/>
          </a:p>
          <a:p>
            <a:pPr marL="139700" indent="0">
              <a:buNone/>
            </a:pPr>
            <a:endParaRPr lang="en-US" sz="1200" smtClean="0"/>
          </a:p>
          <a:p>
            <a:pPr marL="139700" indent="0">
              <a:buNone/>
            </a:pPr>
            <a:r>
              <a:rPr lang="en-US" sz="1200" b="1" smtClean="0"/>
              <a:t>Expected Output</a:t>
            </a:r>
            <a:r>
              <a:rPr lang="en-US" sz="1200" smtClean="0"/>
              <a:t>: </a:t>
            </a:r>
          </a:p>
          <a:p>
            <a:pPr marL="139700" indent="0">
              <a:buNone/>
            </a:pPr>
            <a:r>
              <a:rPr lang="en-US" sz="1200"/>
              <a:t>1. Show "Quản lý hồ sơ" screen</a:t>
            </a:r>
          </a:p>
          <a:p>
            <a:pPr marL="139700" indent="0">
              <a:buNone/>
            </a:pPr>
            <a:r>
              <a:rPr lang="en-US" sz="1200"/>
              <a:t>2. Show website development tool</a:t>
            </a:r>
          </a:p>
          <a:p>
            <a:pPr marL="139700" indent="0">
              <a:buNone/>
            </a:pPr>
            <a:r>
              <a:rPr lang="en-US" sz="1200"/>
              <a:t>3. [Edit profile] button is displayed on mobile screen</a:t>
            </a:r>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Edit profile function</a:t>
            </a:r>
            <a:endParaRPr sz="2400"/>
          </a:p>
        </p:txBody>
      </p:sp>
      <p:sp>
        <p:nvSpPr>
          <p:cNvPr id="6" name="Google Shape;361;p14"/>
          <p:cNvSpPr txBox="1"/>
          <p:nvPr/>
        </p:nvSpPr>
        <p:spPr>
          <a:xfrm>
            <a:off x="-83425" y="2279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6</a:t>
            </a:r>
            <a:endParaRPr b="1">
              <a:solidFill>
                <a:srgbClr val="FFFFFF"/>
              </a:solidFill>
            </a:endParaRPr>
          </a:p>
        </p:txBody>
      </p:sp>
    </p:spTree>
    <p:extLst>
      <p:ext uri="{BB962C8B-B14F-4D97-AF65-F5344CB8AC3E}">
        <p14:creationId xmlns:p14="http://schemas.microsoft.com/office/powerpoint/2010/main" val="15179032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7" name="Google Shape;373;p16"/>
          <p:cNvSpPr txBox="1">
            <a:spLocks noGrp="1"/>
          </p:cNvSpPr>
          <p:nvPr>
            <p:ph type="body" idx="1"/>
          </p:nvPr>
        </p:nvSpPr>
        <p:spPr>
          <a:xfrm>
            <a:off x="1901975" y="698425"/>
            <a:ext cx="7470450" cy="4445000"/>
          </a:xfrm>
          <a:prstGeom prst="rect">
            <a:avLst/>
          </a:prstGeom>
        </p:spPr>
        <p:txBody>
          <a:bodyPr spcFirstLastPara="1" wrap="square" lIns="91425" tIns="91425" rIns="91425" bIns="91425" anchor="t" anchorCtr="0">
            <a:noAutofit/>
          </a:bodyPr>
          <a:lstStyle/>
          <a:p>
            <a:pPr marL="139700" indent="0">
              <a:buNone/>
            </a:pPr>
            <a:r>
              <a:rPr lang="en-US" sz="1200" b="1"/>
              <a:t>[Login - 4</a:t>
            </a:r>
            <a:r>
              <a:rPr lang="en-US" sz="1200" b="1" smtClean="0"/>
              <a:t>]</a:t>
            </a:r>
          </a:p>
          <a:p>
            <a:pPr marL="139700" indent="0">
              <a:buNone/>
            </a:pPr>
            <a:r>
              <a:rPr lang="en-US" sz="1200" smtClean="0"/>
              <a:t>Check </a:t>
            </a:r>
            <a:r>
              <a:rPr lang="en-US" sz="1200"/>
              <a:t>login with right username &amp; right </a:t>
            </a:r>
            <a:r>
              <a:rPr lang="en-US" sz="1200" smtClean="0"/>
              <a:t>password</a:t>
            </a:r>
          </a:p>
          <a:p>
            <a:pPr marL="139700" indent="0">
              <a:buNone/>
            </a:pPr>
            <a:r>
              <a:rPr lang="en-US" sz="1200" smtClean="0"/>
              <a:t> </a:t>
            </a:r>
          </a:p>
          <a:p>
            <a:pPr marL="139700" indent="0">
              <a:buNone/>
            </a:pPr>
            <a:r>
              <a:rPr lang="vi-VN" sz="1200" b="1" smtClean="0"/>
              <a:t>Pre-condition</a:t>
            </a:r>
            <a:r>
              <a:rPr lang="vi-VN" sz="1200" b="1"/>
              <a:t>:</a:t>
            </a:r>
          </a:p>
          <a:p>
            <a:pPr marL="139700" indent="0">
              <a:buNone/>
            </a:pPr>
            <a:r>
              <a:rPr lang="en-US" sz="1200" smtClean="0"/>
              <a:t>- User </a:t>
            </a:r>
            <a:r>
              <a:rPr lang="en-US" sz="1200"/>
              <a:t>has not logged into the </a:t>
            </a:r>
            <a:r>
              <a:rPr lang="en-US" sz="1200" smtClean="0"/>
              <a:t>system</a:t>
            </a:r>
          </a:p>
          <a:p>
            <a:pPr marL="139700" indent="0">
              <a:buNone/>
            </a:pPr>
            <a:r>
              <a:rPr lang="en-US" sz="1200" smtClean="0"/>
              <a:t>- Account </a:t>
            </a:r>
            <a:r>
              <a:rPr lang="en-US" sz="1200"/>
              <a:t>already </a:t>
            </a:r>
            <a:r>
              <a:rPr lang="en-US" sz="1200" smtClean="0"/>
              <a:t>exists</a:t>
            </a:r>
          </a:p>
          <a:p>
            <a:pPr marL="139700" indent="0">
              <a:buNone/>
            </a:pPr>
            <a:endParaRPr lang="vi-VN" sz="1200"/>
          </a:p>
          <a:p>
            <a:pPr marL="139700" indent="0">
              <a:buNone/>
            </a:pPr>
            <a:r>
              <a:rPr lang="vi-VN" sz="1200" b="1"/>
              <a:t>Steps:</a:t>
            </a:r>
          </a:p>
          <a:p>
            <a:pPr marL="139700" indent="0">
              <a:buNone/>
            </a:pPr>
            <a:r>
              <a:rPr lang="vi-VN" sz="1200"/>
              <a:t>1. On "Trang chủ" screen, click [Log in] link </a:t>
            </a:r>
          </a:p>
          <a:p>
            <a:pPr marL="139700" indent="0">
              <a:buNone/>
            </a:pPr>
            <a:r>
              <a:rPr lang="vi-VN" sz="1200"/>
              <a:t>2. On "Thông tin đăng nhập" screen, enter login information into "Username" field and "Password" field</a:t>
            </a:r>
          </a:p>
          <a:p>
            <a:pPr marL="139700" indent="0">
              <a:buNone/>
            </a:pPr>
            <a:r>
              <a:rPr lang="vi-VN" sz="1200"/>
              <a:t>3. Click [Log in] </a:t>
            </a:r>
            <a:r>
              <a:rPr lang="vi-VN" sz="1200" smtClean="0"/>
              <a:t>button</a:t>
            </a:r>
            <a:endParaRPr lang="en-US" sz="1200" smtClean="0"/>
          </a:p>
          <a:p>
            <a:pPr marL="139700" indent="0">
              <a:buNone/>
            </a:pPr>
            <a:endParaRPr lang="en-US" sz="1200" smtClean="0"/>
          </a:p>
          <a:p>
            <a:pPr marL="139700" indent="0">
              <a:buNone/>
            </a:pPr>
            <a:r>
              <a:rPr lang="en-US" sz="1200" b="1" smtClean="0"/>
              <a:t>Expected Output</a:t>
            </a:r>
            <a:r>
              <a:rPr lang="en-US" sz="1200" smtClean="0"/>
              <a:t>: </a:t>
            </a:r>
          </a:p>
          <a:p>
            <a:pPr marL="139700" indent="0">
              <a:buNone/>
            </a:pPr>
            <a:r>
              <a:rPr lang="en-US" sz="1200"/>
              <a:t>1. "Thông tin đăng nhập" screen is displayed as specification</a:t>
            </a:r>
          </a:p>
          <a:p>
            <a:pPr marL="139700" indent="0">
              <a:buNone/>
            </a:pPr>
            <a:r>
              <a:rPr lang="en-US" sz="1200"/>
              <a:t>2. Entered username &amp; password is valid</a:t>
            </a:r>
          </a:p>
          <a:p>
            <a:pPr marL="139700" indent="0">
              <a:buNone/>
            </a:pPr>
            <a:r>
              <a:rPr lang="en-US" sz="1200"/>
              <a:t>3. Display "Quản trị" screen with user account logined</a:t>
            </a:r>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Login function</a:t>
            </a:r>
            <a:endParaRPr sz="2400"/>
          </a:p>
        </p:txBody>
      </p:sp>
      <p:sp>
        <p:nvSpPr>
          <p:cNvPr id="6" name="Google Shape;361;p14"/>
          <p:cNvSpPr txBox="1"/>
          <p:nvPr/>
        </p:nvSpPr>
        <p:spPr>
          <a:xfrm>
            <a:off x="-155575" y="23965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7</a:t>
            </a:r>
            <a:endParaRPr b="1">
              <a:solidFill>
                <a:srgbClr val="FFFFFF"/>
              </a:solidFill>
            </a:endParaRPr>
          </a:p>
        </p:txBody>
      </p:sp>
    </p:spTree>
    <p:extLst>
      <p:ext uri="{BB962C8B-B14F-4D97-AF65-F5344CB8AC3E}">
        <p14:creationId xmlns:p14="http://schemas.microsoft.com/office/powerpoint/2010/main" val="14071548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16</a:t>
            </a:fld>
            <a:endParaRPr/>
          </a:p>
        </p:txBody>
      </p:sp>
      <p:sp>
        <p:nvSpPr>
          <p:cNvPr id="7" name="Google Shape;373;p16"/>
          <p:cNvSpPr txBox="1">
            <a:spLocks noGrp="1"/>
          </p:cNvSpPr>
          <p:nvPr>
            <p:ph type="body" idx="1"/>
          </p:nvPr>
        </p:nvSpPr>
        <p:spPr>
          <a:xfrm>
            <a:off x="2071250" y="519475"/>
            <a:ext cx="7131900" cy="4445000"/>
          </a:xfrm>
          <a:prstGeom prst="rect">
            <a:avLst/>
          </a:prstGeom>
        </p:spPr>
        <p:txBody>
          <a:bodyPr spcFirstLastPara="1" wrap="square" lIns="91425" tIns="91425" rIns="91425" bIns="91425" anchor="t" anchorCtr="0">
            <a:noAutofit/>
          </a:bodyPr>
          <a:lstStyle/>
          <a:p>
            <a:pPr marL="139700" indent="0">
              <a:buNone/>
            </a:pPr>
            <a:r>
              <a:rPr lang="en-US" sz="1200" b="1"/>
              <a:t>[Login - 6</a:t>
            </a:r>
            <a:r>
              <a:rPr lang="en-US" sz="1200" b="1" smtClean="0"/>
              <a:t>]</a:t>
            </a:r>
          </a:p>
          <a:p>
            <a:pPr marL="139700" indent="0">
              <a:buNone/>
            </a:pPr>
            <a:r>
              <a:rPr lang="en-US" sz="1200" smtClean="0"/>
              <a:t>Check </a:t>
            </a:r>
            <a:r>
              <a:rPr lang="en-US" sz="1200"/>
              <a:t>login with username doesn't </a:t>
            </a:r>
            <a:r>
              <a:rPr lang="en-US" sz="1200" smtClean="0"/>
              <a:t>exist</a:t>
            </a:r>
          </a:p>
          <a:p>
            <a:pPr marL="139700" indent="0">
              <a:buNone/>
            </a:pPr>
            <a:endParaRPr lang="en-US" sz="1200" smtClean="0"/>
          </a:p>
          <a:p>
            <a:pPr marL="139700" indent="0">
              <a:buNone/>
            </a:pPr>
            <a:r>
              <a:rPr lang="vi-VN" sz="1200" b="1" smtClean="0"/>
              <a:t>Pre-condition</a:t>
            </a:r>
            <a:r>
              <a:rPr lang="vi-VN" sz="1200" b="1"/>
              <a:t>:</a:t>
            </a:r>
          </a:p>
          <a:p>
            <a:pPr marL="139700" indent="0">
              <a:buNone/>
            </a:pPr>
            <a:r>
              <a:rPr lang="en-US" sz="1200"/>
              <a:t>-</a:t>
            </a:r>
            <a:r>
              <a:rPr lang="vi-VN" sz="1200" smtClean="0"/>
              <a:t> </a:t>
            </a:r>
            <a:r>
              <a:rPr lang="vi-VN" sz="1200"/>
              <a:t>User has not logged into the system</a:t>
            </a:r>
          </a:p>
          <a:p>
            <a:pPr marL="139700" indent="0">
              <a:buNone/>
            </a:pPr>
            <a:r>
              <a:rPr lang="en-US" sz="1200" smtClean="0"/>
              <a:t>- </a:t>
            </a:r>
            <a:r>
              <a:rPr lang="vi-VN" sz="1200" smtClean="0"/>
              <a:t>In </a:t>
            </a:r>
            <a:r>
              <a:rPr lang="vi-VN" sz="1200"/>
              <a:t>DB, there isn't the account with: Username: </a:t>
            </a:r>
            <a:r>
              <a:rPr lang="vi-VN" sz="1200" smtClean="0"/>
              <a:t>giatoc500@gmail.co</a:t>
            </a:r>
            <a:r>
              <a:rPr lang="en-US" sz="1200"/>
              <a:t>m</a:t>
            </a:r>
            <a:endParaRPr lang="en-US" sz="1200" smtClean="0"/>
          </a:p>
          <a:p>
            <a:pPr marL="139700" indent="0">
              <a:buNone/>
            </a:pPr>
            <a:endParaRPr lang="vi-VN" sz="1200"/>
          </a:p>
          <a:p>
            <a:pPr marL="139700" indent="0">
              <a:buNone/>
            </a:pPr>
            <a:r>
              <a:rPr lang="vi-VN" sz="1200" b="1"/>
              <a:t>Steps:</a:t>
            </a:r>
          </a:p>
          <a:p>
            <a:pPr marL="139700" indent="0">
              <a:buNone/>
            </a:pPr>
            <a:r>
              <a:rPr lang="vi-VN" sz="1200"/>
              <a:t>1. On "Trang chủ" screen, click [Log in] link </a:t>
            </a:r>
          </a:p>
          <a:p>
            <a:pPr marL="139700" indent="0">
              <a:buNone/>
            </a:pPr>
            <a:r>
              <a:rPr lang="vi-VN" sz="1200"/>
              <a:t>2. On "Thông tin đăng nhập" screen, enter "giatoc500@gmail.com" into "Username" field &amp; "GGGGGG" into "Password" field</a:t>
            </a:r>
          </a:p>
          <a:p>
            <a:pPr marL="139700" indent="0">
              <a:buNone/>
            </a:pPr>
            <a:r>
              <a:rPr lang="vi-VN" sz="1200"/>
              <a:t>3. Click [Log in] </a:t>
            </a:r>
            <a:r>
              <a:rPr lang="vi-VN" sz="1200" smtClean="0"/>
              <a:t>button</a:t>
            </a:r>
            <a:endParaRPr lang="en-US" sz="1200" smtClean="0"/>
          </a:p>
          <a:p>
            <a:pPr marL="139700" indent="0">
              <a:buNone/>
            </a:pPr>
            <a:endParaRPr lang="en-US" sz="1200" smtClean="0"/>
          </a:p>
          <a:p>
            <a:pPr marL="139700" indent="0">
              <a:buNone/>
            </a:pPr>
            <a:r>
              <a:rPr lang="en-US" sz="1200" b="1" smtClean="0"/>
              <a:t>Expected Output</a:t>
            </a:r>
            <a:r>
              <a:rPr lang="en-US" sz="1200" smtClean="0"/>
              <a:t>: </a:t>
            </a:r>
          </a:p>
          <a:p>
            <a:pPr marL="139700" indent="0">
              <a:buNone/>
            </a:pPr>
            <a:r>
              <a:rPr lang="en-US" sz="1200"/>
              <a:t>1. "Thông tin đăng nhập" screen is displayed as specification</a:t>
            </a:r>
          </a:p>
          <a:p>
            <a:pPr marL="139700" indent="0">
              <a:buNone/>
            </a:pPr>
            <a:r>
              <a:rPr lang="en-US" sz="1200"/>
              <a:t>2. Entered username is wrong &amp; password is right</a:t>
            </a:r>
          </a:p>
          <a:p>
            <a:pPr marL="139700" indent="0">
              <a:buNone/>
            </a:pPr>
            <a:r>
              <a:rPr lang="en-US" sz="1200"/>
              <a:t>3. Display "User not found" notify</a:t>
            </a:r>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Login function</a:t>
            </a:r>
            <a:endParaRPr sz="2400"/>
          </a:p>
        </p:txBody>
      </p:sp>
      <p:sp>
        <p:nvSpPr>
          <p:cNvPr id="6" name="Google Shape;361;p14"/>
          <p:cNvSpPr txBox="1"/>
          <p:nvPr/>
        </p:nvSpPr>
        <p:spPr>
          <a:xfrm>
            <a:off x="142875" y="21717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8</a:t>
            </a:r>
            <a:endParaRPr b="1">
              <a:solidFill>
                <a:srgbClr val="FFFFFF"/>
              </a:solidFill>
            </a:endParaRPr>
          </a:p>
        </p:txBody>
      </p:sp>
    </p:spTree>
    <p:extLst>
      <p:ext uri="{BB962C8B-B14F-4D97-AF65-F5344CB8AC3E}">
        <p14:creationId xmlns:p14="http://schemas.microsoft.com/office/powerpoint/2010/main" val="877242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
        <p:nvSpPr>
          <p:cNvPr id="7" name="Google Shape;373;p16"/>
          <p:cNvSpPr txBox="1">
            <a:spLocks noGrp="1"/>
          </p:cNvSpPr>
          <p:nvPr>
            <p:ph type="body" idx="1"/>
          </p:nvPr>
        </p:nvSpPr>
        <p:spPr>
          <a:xfrm>
            <a:off x="2071250" y="391250"/>
            <a:ext cx="7131900" cy="4573225"/>
          </a:xfrm>
          <a:prstGeom prst="rect">
            <a:avLst/>
          </a:prstGeom>
        </p:spPr>
        <p:txBody>
          <a:bodyPr spcFirstLastPara="1" wrap="square" lIns="91425" tIns="91425" rIns="91425" bIns="91425" anchor="t" anchorCtr="0">
            <a:noAutofit/>
          </a:bodyPr>
          <a:lstStyle/>
          <a:p>
            <a:pPr marL="139700" indent="0">
              <a:buNone/>
            </a:pPr>
            <a:r>
              <a:rPr lang="en-US" sz="1200" b="1"/>
              <a:t>[Login - 7</a:t>
            </a:r>
            <a:r>
              <a:rPr lang="en-US" sz="1200" b="1" smtClean="0"/>
              <a:t>]</a:t>
            </a:r>
          </a:p>
          <a:p>
            <a:pPr marL="139700" indent="0">
              <a:buNone/>
            </a:pPr>
            <a:r>
              <a:rPr lang="en-US" sz="1200"/>
              <a:t>Check 5 logins with incorrect </a:t>
            </a:r>
            <a:r>
              <a:rPr lang="en-US" sz="1200" smtClean="0"/>
              <a:t>information</a:t>
            </a:r>
          </a:p>
          <a:p>
            <a:pPr marL="139700" indent="0">
              <a:buNone/>
            </a:pPr>
            <a:r>
              <a:rPr lang="vi-VN" sz="1200" b="1" smtClean="0"/>
              <a:t>Pre-condition</a:t>
            </a:r>
            <a:r>
              <a:rPr lang="vi-VN" sz="1200" b="1"/>
              <a:t>:</a:t>
            </a:r>
          </a:p>
          <a:p>
            <a:pPr marL="139700" indent="0">
              <a:buNone/>
            </a:pPr>
            <a:r>
              <a:rPr lang="en-US" sz="1200"/>
              <a:t>+ User has not logged into the system</a:t>
            </a:r>
          </a:p>
          <a:p>
            <a:pPr marL="139700" indent="0">
              <a:buNone/>
            </a:pPr>
            <a:r>
              <a:rPr lang="en-US" sz="1200"/>
              <a:t>+ In DB, there is an account with username: "giatoc400@gmail.com" &amp; password: "</a:t>
            </a:r>
            <a:r>
              <a:rPr lang="en-US" sz="1200" smtClean="0"/>
              <a:t>GGGGGG“</a:t>
            </a:r>
          </a:p>
          <a:p>
            <a:pPr marL="139700" indent="0">
              <a:buNone/>
            </a:pPr>
            <a:r>
              <a:rPr lang="vi-VN" sz="1200" b="1" smtClean="0"/>
              <a:t>Steps</a:t>
            </a:r>
            <a:r>
              <a:rPr lang="vi-VN" sz="1200" b="1"/>
              <a:t>:</a:t>
            </a:r>
          </a:p>
          <a:p>
            <a:pPr marL="139700" indent="0">
              <a:buNone/>
            </a:pPr>
            <a:r>
              <a:rPr lang="en-US" sz="1200"/>
              <a:t>1. On "Trang chủ" screen, click [Log in] link </a:t>
            </a:r>
          </a:p>
          <a:p>
            <a:pPr marL="139700" indent="0">
              <a:buNone/>
            </a:pPr>
            <a:r>
              <a:rPr lang="en-US" sz="1200"/>
              <a:t>2. On "Thông tin đăng nhập" screen, enter "giatoc400@gmail.com" into "Username" field and "1234" into "Password" field</a:t>
            </a:r>
          </a:p>
          <a:p>
            <a:pPr marL="139700" indent="0">
              <a:buNone/>
            </a:pPr>
            <a:r>
              <a:rPr lang="en-US" sz="1200"/>
              <a:t>3. Click [Log in] button</a:t>
            </a:r>
          </a:p>
          <a:p>
            <a:pPr marL="139700" indent="0">
              <a:buNone/>
            </a:pPr>
            <a:r>
              <a:rPr lang="en-US" sz="1200"/>
              <a:t>4. Repeat 1-2-3 step 5 </a:t>
            </a:r>
            <a:r>
              <a:rPr lang="en-US" sz="1200" smtClean="0"/>
              <a:t>times</a:t>
            </a:r>
          </a:p>
          <a:p>
            <a:pPr marL="139700" indent="0">
              <a:buNone/>
            </a:pPr>
            <a:r>
              <a:rPr lang="en-US" sz="1200" b="1" smtClean="0"/>
              <a:t>Expected Output</a:t>
            </a:r>
            <a:r>
              <a:rPr lang="en-US" sz="1200" smtClean="0"/>
              <a:t>: </a:t>
            </a:r>
          </a:p>
          <a:p>
            <a:pPr marL="139700" indent="0">
              <a:buNone/>
            </a:pPr>
            <a:r>
              <a:rPr lang="en-US" sz="1200"/>
              <a:t>1. "Thông tin đăng nhập" screen is displayed as specification</a:t>
            </a:r>
          </a:p>
          <a:p>
            <a:pPr marL="139700" indent="0">
              <a:buNone/>
            </a:pPr>
            <a:r>
              <a:rPr lang="en-US" sz="1200"/>
              <a:t>2. Entered username is wrong &amp; password is right</a:t>
            </a:r>
          </a:p>
          <a:p>
            <a:pPr marL="139700" indent="0">
              <a:buNone/>
            </a:pPr>
            <a:r>
              <a:rPr lang="en-US" sz="1200"/>
              <a:t>3. Display "Invalid password" notify</a:t>
            </a:r>
          </a:p>
          <a:p>
            <a:pPr marL="139700" indent="0">
              <a:buNone/>
            </a:pPr>
            <a:r>
              <a:rPr lang="en-US" sz="1200"/>
              <a:t>4. After 5 times: </a:t>
            </a:r>
          </a:p>
          <a:p>
            <a:pPr marL="139700" indent="0">
              <a:buNone/>
            </a:pPr>
            <a:r>
              <a:rPr lang="en-US" sz="1200"/>
              <a:t>+Display "You've logged in incorrectly more than 5 times, please login in a few minutes!"</a:t>
            </a:r>
          </a:p>
          <a:p>
            <a:pPr marL="139700" indent="0">
              <a:buNone/>
            </a:pPr>
            <a:r>
              <a:rPr lang="en-US" sz="1200"/>
              <a:t>+ User is not </a:t>
            </a:r>
            <a:r>
              <a:rPr lang="en-US" sz="1200" smtClean="0"/>
              <a:t>loginged </a:t>
            </a:r>
            <a:r>
              <a:rPr lang="en-US" sz="1200"/>
              <a:t>about 5 minutes</a:t>
            </a:r>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Login function</a:t>
            </a:r>
            <a:endParaRPr sz="2400"/>
          </a:p>
        </p:txBody>
      </p:sp>
      <p:sp>
        <p:nvSpPr>
          <p:cNvPr id="6" name="Google Shape;361;p14"/>
          <p:cNvSpPr txBox="1"/>
          <p:nvPr/>
        </p:nvSpPr>
        <p:spPr>
          <a:xfrm>
            <a:off x="105000" y="2184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9</a:t>
            </a:r>
            <a:endParaRPr b="1">
              <a:solidFill>
                <a:srgbClr val="FFFFFF"/>
              </a:solidFill>
            </a:endParaRPr>
          </a:p>
        </p:txBody>
      </p:sp>
    </p:spTree>
    <p:extLst>
      <p:ext uri="{BB962C8B-B14F-4D97-AF65-F5344CB8AC3E}">
        <p14:creationId xmlns:p14="http://schemas.microsoft.com/office/powerpoint/2010/main" val="2830588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
        <p:nvSpPr>
          <p:cNvPr id="7" name="Google Shape;373;p16"/>
          <p:cNvSpPr txBox="1">
            <a:spLocks noGrp="1"/>
          </p:cNvSpPr>
          <p:nvPr>
            <p:ph type="body" idx="1"/>
          </p:nvPr>
        </p:nvSpPr>
        <p:spPr>
          <a:xfrm>
            <a:off x="2306200" y="802399"/>
            <a:ext cx="7131900" cy="4573225"/>
          </a:xfrm>
          <a:prstGeom prst="rect">
            <a:avLst/>
          </a:prstGeom>
        </p:spPr>
        <p:txBody>
          <a:bodyPr spcFirstLastPara="1" wrap="square" lIns="91425" tIns="91425" rIns="91425" bIns="91425" anchor="t" anchorCtr="0">
            <a:noAutofit/>
          </a:bodyPr>
          <a:lstStyle/>
          <a:p>
            <a:pPr marL="139700" indent="0">
              <a:buNone/>
            </a:pPr>
            <a:r>
              <a:rPr lang="en-US" sz="1200" b="1"/>
              <a:t>[Login - 8</a:t>
            </a:r>
            <a:r>
              <a:rPr lang="en-US" sz="1200" b="1" smtClean="0"/>
              <a:t>]</a:t>
            </a:r>
          </a:p>
          <a:p>
            <a:pPr marL="139700" indent="0">
              <a:buNone/>
            </a:pPr>
            <a:r>
              <a:rPr lang="en-US" sz="1200" smtClean="0"/>
              <a:t>Check </a:t>
            </a:r>
            <a:r>
              <a:rPr lang="en-US" sz="1200"/>
              <a:t>not enter username &amp; </a:t>
            </a:r>
            <a:r>
              <a:rPr lang="en-US" sz="1200" smtClean="0"/>
              <a:t>not enter password </a:t>
            </a:r>
            <a:r>
              <a:rPr lang="en-US" sz="1200"/>
              <a:t>but still press [log in] </a:t>
            </a:r>
            <a:r>
              <a:rPr lang="en-US" sz="1200" smtClean="0"/>
              <a:t>button</a:t>
            </a:r>
          </a:p>
          <a:p>
            <a:pPr marL="139700" indent="0">
              <a:buNone/>
            </a:pPr>
            <a:endParaRPr lang="en-US" sz="1200"/>
          </a:p>
          <a:p>
            <a:pPr marL="139700" indent="0">
              <a:buNone/>
            </a:pPr>
            <a:r>
              <a:rPr lang="vi-VN" sz="1200" b="1" smtClean="0"/>
              <a:t>Pre-condition</a:t>
            </a:r>
            <a:r>
              <a:rPr lang="vi-VN" sz="1200" b="1"/>
              <a:t>:</a:t>
            </a:r>
          </a:p>
          <a:p>
            <a:pPr marL="139700" indent="0">
              <a:buNone/>
            </a:pPr>
            <a:r>
              <a:rPr lang="en-US" sz="1200"/>
              <a:t>+ User has not logged into the </a:t>
            </a:r>
            <a:r>
              <a:rPr lang="en-US" sz="1200" smtClean="0"/>
              <a:t>system</a:t>
            </a:r>
          </a:p>
          <a:p>
            <a:pPr marL="139700" indent="0">
              <a:buNone/>
            </a:pPr>
            <a:endParaRPr lang="en-US" sz="1200"/>
          </a:p>
          <a:p>
            <a:pPr marL="139700" indent="0">
              <a:buNone/>
            </a:pPr>
            <a:r>
              <a:rPr lang="vi-VN" sz="1200" b="1" smtClean="0"/>
              <a:t>Steps</a:t>
            </a:r>
            <a:r>
              <a:rPr lang="vi-VN" sz="1200" b="1"/>
              <a:t>:</a:t>
            </a:r>
          </a:p>
          <a:p>
            <a:pPr marL="139700" indent="0">
              <a:buNone/>
            </a:pPr>
            <a:r>
              <a:rPr lang="en-US" sz="1200"/>
              <a:t>1. On "Trang chủ" screen, click [Log in] link </a:t>
            </a:r>
          </a:p>
          <a:p>
            <a:pPr marL="139700" indent="0">
              <a:buNone/>
            </a:pPr>
            <a:r>
              <a:rPr lang="en-US" sz="1200"/>
              <a:t>2. On "Thông tin đăng nhập" screen, click "Log in" button</a:t>
            </a:r>
          </a:p>
          <a:p>
            <a:pPr marL="139700" indent="0">
              <a:buNone/>
            </a:pPr>
            <a:endParaRPr lang="en-US" sz="1200" smtClean="0"/>
          </a:p>
          <a:p>
            <a:pPr marL="139700" indent="0">
              <a:buNone/>
            </a:pPr>
            <a:r>
              <a:rPr lang="en-US" sz="1200" b="1" smtClean="0"/>
              <a:t>Expected Output</a:t>
            </a:r>
            <a:r>
              <a:rPr lang="en-US" sz="1200" smtClean="0"/>
              <a:t>: </a:t>
            </a:r>
          </a:p>
          <a:p>
            <a:pPr marL="139700" indent="0">
              <a:buNone/>
            </a:pPr>
            <a:r>
              <a:rPr lang="en-US" sz="1200"/>
              <a:t>1. "Thông tin đăng nhập" screen is displayed as specification</a:t>
            </a:r>
          </a:p>
          <a:p>
            <a:pPr marL="139700" indent="0">
              <a:buNone/>
            </a:pPr>
            <a:r>
              <a:rPr lang="en-US" sz="1200"/>
              <a:t>2. Display "Username is required."</a:t>
            </a:r>
          </a:p>
        </p:txBody>
      </p:sp>
      <p:sp>
        <p:nvSpPr>
          <p:cNvPr id="11" name="Google Shape;372;p16"/>
          <p:cNvSpPr txBox="1">
            <a:spLocks noGrp="1"/>
          </p:cNvSpPr>
          <p:nvPr>
            <p:ph type="title"/>
          </p:nvPr>
        </p:nvSpPr>
        <p:spPr>
          <a:xfrm>
            <a:off x="3175000" y="4782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Login function</a:t>
            </a:r>
            <a:endParaRPr sz="2400"/>
          </a:p>
        </p:txBody>
      </p:sp>
      <p:sp>
        <p:nvSpPr>
          <p:cNvPr id="6" name="Google Shape;361;p14"/>
          <p:cNvSpPr txBox="1"/>
          <p:nvPr/>
        </p:nvSpPr>
        <p:spPr>
          <a:xfrm>
            <a:off x="187325" y="2057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smtClean="0">
                <a:solidFill>
                  <a:srgbClr val="FFFFFF"/>
                </a:solidFill>
                <a:latin typeface="Nixie One"/>
                <a:sym typeface="Nixie One"/>
              </a:rPr>
              <a:t>10</a:t>
            </a:r>
            <a:endParaRPr b="1">
              <a:solidFill>
                <a:srgbClr val="FFFFFF"/>
              </a:solidFill>
            </a:endParaRPr>
          </a:p>
        </p:txBody>
      </p:sp>
    </p:spTree>
    <p:extLst>
      <p:ext uri="{BB962C8B-B14F-4D97-AF65-F5344CB8AC3E}">
        <p14:creationId xmlns:p14="http://schemas.microsoft.com/office/powerpoint/2010/main" val="23411075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4150" y="17474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DEFECT LIST</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2032883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235132" y="2010150"/>
            <a:ext cx="8908868" cy="4529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smtClean="0">
                <a:latin typeface="Muli"/>
              </a:rPr>
              <a:t>ĐỀ TÀI: WEBSITE HỖ TRỢ KIẾN THỨC HỌC TẬP QUIZIZZ</a:t>
            </a:r>
            <a:endParaRPr sz="2400">
              <a:latin typeface="Muli"/>
            </a:endParaRPr>
          </a:p>
        </p:txBody>
      </p:sp>
      <p:sp>
        <p:nvSpPr>
          <p:cNvPr id="3" name="Google Shape;337;p11"/>
          <p:cNvSpPr txBox="1">
            <a:spLocks/>
          </p:cNvSpPr>
          <p:nvPr/>
        </p:nvSpPr>
        <p:spPr>
          <a:xfrm>
            <a:off x="-885463" y="2691675"/>
            <a:ext cx="7280275" cy="4529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1600" smtClean="0">
                <a:latin typeface="Muli"/>
              </a:rPr>
              <a:t>GVHD: TRẦN THỊ THANH NGA</a:t>
            </a:r>
            <a:endParaRPr lang="en-US" sz="1600">
              <a:latin typeface="Muli"/>
            </a:endParaRPr>
          </a:p>
        </p:txBody>
      </p:sp>
      <p:sp>
        <p:nvSpPr>
          <p:cNvPr id="4" name="Google Shape;337;p11"/>
          <p:cNvSpPr txBox="1">
            <a:spLocks/>
          </p:cNvSpPr>
          <p:nvPr/>
        </p:nvSpPr>
        <p:spPr>
          <a:xfrm>
            <a:off x="-376013" y="3072754"/>
            <a:ext cx="7280275" cy="4529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r>
              <a:rPr lang="en-US" sz="1600" smtClean="0">
                <a:latin typeface="Muli"/>
              </a:rPr>
              <a:t>Trình bày: TRƯƠNG HOÀNG VI -18130279</a:t>
            </a:r>
            <a:endParaRPr lang="en-US" sz="1600">
              <a:latin typeface="Muli"/>
            </a:endParaRPr>
          </a:p>
        </p:txBody>
      </p:sp>
    </p:spTree>
    <p:extLst>
      <p:ext uri="{BB962C8B-B14F-4D97-AF65-F5344CB8AC3E}">
        <p14:creationId xmlns:p14="http://schemas.microsoft.com/office/powerpoint/2010/main" val="2240754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20</a:t>
            </a:fld>
            <a:endParaRPr/>
          </a:p>
        </p:txBody>
      </p:sp>
      <p:sp>
        <p:nvSpPr>
          <p:cNvPr id="7" name="Google Shape;373;p16"/>
          <p:cNvSpPr txBox="1">
            <a:spLocks noGrp="1"/>
          </p:cNvSpPr>
          <p:nvPr>
            <p:ph type="body" idx="1"/>
          </p:nvPr>
        </p:nvSpPr>
        <p:spPr>
          <a:xfrm>
            <a:off x="2128400" y="254001"/>
            <a:ext cx="6501250" cy="4753324"/>
          </a:xfrm>
          <a:prstGeom prst="rect">
            <a:avLst/>
          </a:prstGeom>
        </p:spPr>
        <p:txBody>
          <a:bodyPr spcFirstLastPara="1" wrap="square" lIns="91425" tIns="91425" rIns="91425" bIns="91425" anchor="t" anchorCtr="0">
            <a:noAutofit/>
          </a:bodyPr>
          <a:lstStyle/>
          <a:p>
            <a:pPr marL="139700" indent="0">
              <a:buNone/>
            </a:pPr>
            <a:r>
              <a:rPr lang="en-US" sz="1200" b="1" smtClean="0"/>
              <a:t>Defect </a:t>
            </a:r>
            <a:r>
              <a:rPr lang="en-US" sz="1200" b="1"/>
              <a:t>Description: </a:t>
            </a:r>
            <a:endParaRPr lang="en-US" sz="1200" b="1" smtClean="0"/>
          </a:p>
          <a:p>
            <a:pPr marL="139700" indent="0">
              <a:buNone/>
            </a:pPr>
            <a:r>
              <a:rPr lang="en-US" sz="1200" smtClean="0"/>
              <a:t>- Error </a:t>
            </a:r>
            <a:r>
              <a:rPr lang="en-US" sz="1200"/>
              <a:t>no displaying [Edit profile] button on "Quản lý hồ sơ" screen when this screen resizes to mobile screen</a:t>
            </a:r>
          </a:p>
          <a:p>
            <a:pPr marL="139700" indent="0">
              <a:buNone/>
            </a:pPr>
            <a:endParaRPr lang="en-US" sz="1200" b="1" smtClean="0"/>
          </a:p>
          <a:p>
            <a:pPr marL="139700" indent="0">
              <a:buNone/>
            </a:pPr>
            <a:r>
              <a:rPr lang="en-US" sz="1200" b="1"/>
              <a:t>Pre-condition:</a:t>
            </a:r>
          </a:p>
          <a:p>
            <a:pPr marL="139700" indent="0">
              <a:buNone/>
            </a:pPr>
            <a:r>
              <a:rPr lang="en-US" sz="1200" smtClean="0"/>
              <a:t>User </a:t>
            </a:r>
            <a:r>
              <a:rPr lang="en-US" sz="1200"/>
              <a:t>successfully logged in system</a:t>
            </a:r>
          </a:p>
          <a:p>
            <a:pPr marL="139700" indent="0">
              <a:buNone/>
            </a:pPr>
            <a:r>
              <a:rPr lang="en-US" sz="1200" b="1"/>
              <a:t>Steps:</a:t>
            </a:r>
          </a:p>
          <a:p>
            <a:pPr marL="139700" indent="0">
              <a:buNone/>
            </a:pPr>
            <a:r>
              <a:rPr lang="en-US" sz="1200"/>
              <a:t>1. Go to "Quản trị" screen-&gt; Click [Profile] option in menu</a:t>
            </a:r>
          </a:p>
          <a:p>
            <a:pPr marL="139700" indent="0">
              <a:buNone/>
            </a:pPr>
            <a:r>
              <a:rPr lang="en-US" sz="1200"/>
              <a:t>2. Click right mouse -&gt; choose "</a:t>
            </a:r>
            <a:r>
              <a:rPr lang="en-US" sz="1200" smtClean="0"/>
              <a:t>Inspect</a:t>
            </a:r>
            <a:r>
              <a:rPr lang="en-US" sz="1200"/>
              <a:t>"</a:t>
            </a:r>
          </a:p>
          <a:p>
            <a:pPr marL="139700" indent="0">
              <a:buNone/>
            </a:pPr>
            <a:r>
              <a:rPr lang="en-US" sz="1200"/>
              <a:t>3. Click "</a:t>
            </a:r>
            <a:r>
              <a:rPr lang="en-US" sz="1200" smtClean="0"/>
              <a:t>Dimensions" </a:t>
            </a:r>
            <a:r>
              <a:rPr lang="en-US" sz="1200"/>
              <a:t>combobox -&gt; choose "Iphone 12 pro" -&gt; observe </a:t>
            </a:r>
            <a:r>
              <a:rPr lang="en-US" sz="1200" smtClean="0"/>
              <a:t>screen</a:t>
            </a:r>
          </a:p>
          <a:p>
            <a:pPr marL="139700" indent="0">
              <a:buNone/>
            </a:pPr>
            <a:endParaRPr lang="en-US" sz="1200"/>
          </a:p>
          <a:p>
            <a:pPr marL="139700" indent="0">
              <a:buNone/>
            </a:pPr>
            <a:r>
              <a:rPr lang="en-US" sz="1200" b="1"/>
              <a:t>Actual Result: </a:t>
            </a:r>
            <a:r>
              <a:rPr lang="en-US" sz="1200"/>
              <a:t>[Edit profile] button isn't displayed in </a:t>
            </a:r>
            <a:r>
              <a:rPr lang="en-US" sz="1200" smtClean="0"/>
              <a:t>screen</a:t>
            </a:r>
          </a:p>
          <a:p>
            <a:pPr marL="139700" indent="0">
              <a:buNone/>
            </a:pPr>
            <a:endParaRPr lang="en-US" sz="1200"/>
          </a:p>
          <a:p>
            <a:pPr marL="139700" indent="0">
              <a:buNone/>
            </a:pPr>
            <a:r>
              <a:rPr lang="en-US" sz="1200" b="1"/>
              <a:t>Expected Result: </a:t>
            </a:r>
            <a:r>
              <a:rPr lang="en-US" sz="1200"/>
              <a:t>[Edit profile] button is displayed in </a:t>
            </a:r>
            <a:r>
              <a:rPr lang="en-US" sz="1200" smtClean="0"/>
              <a:t>screen</a:t>
            </a:r>
          </a:p>
          <a:p>
            <a:pPr marL="139700" indent="0">
              <a:buNone/>
            </a:pPr>
            <a:endParaRPr lang="en-US" sz="1200"/>
          </a:p>
          <a:p>
            <a:pPr marL="139700" indent="0">
              <a:buNone/>
            </a:pPr>
            <a:r>
              <a:rPr lang="en-US" sz="1200" b="1"/>
              <a:t>Priority: </a:t>
            </a:r>
            <a:r>
              <a:rPr lang="en-US" sz="1200" smtClean="0"/>
              <a:t>High</a:t>
            </a:r>
            <a:endParaRPr lang="en-US" sz="1200"/>
          </a:p>
          <a:p>
            <a:pPr marL="139700" indent="0">
              <a:buNone/>
            </a:pPr>
            <a:r>
              <a:rPr lang="en-US" sz="1200" b="1"/>
              <a:t>Serverity: </a:t>
            </a:r>
            <a:r>
              <a:rPr lang="en-US" sz="1200"/>
              <a:t>Critical</a:t>
            </a:r>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1</a:t>
            </a:r>
            <a:endParaRPr b="1">
              <a:solidFill>
                <a:srgbClr val="FFFFFF"/>
              </a:solidFill>
            </a:endParaRPr>
          </a:p>
        </p:txBody>
      </p:sp>
    </p:spTree>
    <p:extLst>
      <p:ext uri="{BB962C8B-B14F-4D97-AF65-F5344CB8AC3E}">
        <p14:creationId xmlns:p14="http://schemas.microsoft.com/office/powerpoint/2010/main" val="2162788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21</a:t>
            </a:fld>
            <a:endParaRPr/>
          </a:p>
        </p:txBody>
      </p:sp>
      <p:sp>
        <p:nvSpPr>
          <p:cNvPr id="7" name="Google Shape;373;p16"/>
          <p:cNvSpPr txBox="1">
            <a:spLocks noGrp="1"/>
          </p:cNvSpPr>
          <p:nvPr>
            <p:ph type="body" idx="1"/>
          </p:nvPr>
        </p:nvSpPr>
        <p:spPr>
          <a:xfrm>
            <a:off x="2128400" y="434099"/>
            <a:ext cx="71319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smtClean="0"/>
              <a:t>- Not </a:t>
            </a:r>
            <a:r>
              <a:rPr lang="en-US" sz="1200"/>
              <a:t>display "Successful change" when updating is </a:t>
            </a:r>
            <a:r>
              <a:rPr lang="en-US" sz="1200" smtClean="0"/>
              <a:t>successful</a:t>
            </a:r>
          </a:p>
          <a:p>
            <a:pPr marL="139700" indent="0">
              <a:buNone/>
            </a:pPr>
            <a:endParaRPr lang="en-US" sz="1200" b="1" smtClean="0"/>
          </a:p>
          <a:p>
            <a:pPr marL="139700" indent="0">
              <a:buNone/>
            </a:pPr>
            <a:r>
              <a:rPr lang="en-US" sz="1200" b="1" smtClean="0"/>
              <a:t>Pre-condition</a:t>
            </a:r>
            <a:r>
              <a:rPr lang="en-US" sz="1200" b="1"/>
              <a:t>:</a:t>
            </a:r>
          </a:p>
          <a:p>
            <a:pPr marL="139700" indent="0">
              <a:buNone/>
            </a:pPr>
            <a:r>
              <a:rPr lang="en-US" sz="1200"/>
              <a:t>User successfully logged in system</a:t>
            </a:r>
          </a:p>
          <a:p>
            <a:pPr marL="139700" indent="0">
              <a:buNone/>
            </a:pPr>
            <a:r>
              <a:rPr lang="en-US" sz="1200" b="1"/>
              <a:t>Steps:</a:t>
            </a:r>
          </a:p>
          <a:p>
            <a:pPr marL="139700" indent="0">
              <a:buNone/>
            </a:pPr>
            <a:r>
              <a:rPr lang="vi-VN" sz="1200"/>
              <a:t>1.On "Quản trị" screen -&gt; click [Profile] option in menu -&gt; click [Edit profile] button</a:t>
            </a:r>
          </a:p>
          <a:p>
            <a:pPr marL="139700" indent="0">
              <a:buNone/>
            </a:pPr>
            <a:r>
              <a:rPr lang="vi-VN" sz="1200"/>
              <a:t>2. On "Chỉnh sửa hồ sơ" dialog, enter valid input  into "First name" field and "Last name" field</a:t>
            </a:r>
          </a:p>
          <a:p>
            <a:pPr marL="139700" indent="0">
              <a:buNone/>
            </a:pPr>
            <a:r>
              <a:rPr lang="vi-VN" sz="1200"/>
              <a:t>3. Click [SAVE CHANGES]-&gt;  observe </a:t>
            </a:r>
            <a:endParaRPr lang="en-US" sz="1200" smtClean="0"/>
          </a:p>
          <a:p>
            <a:pPr marL="139700" indent="0">
              <a:buNone/>
            </a:pPr>
            <a:endParaRPr lang="en-US" sz="1200" b="1"/>
          </a:p>
          <a:p>
            <a:pPr marL="139700" indent="0">
              <a:buNone/>
            </a:pPr>
            <a:r>
              <a:rPr lang="en-US" sz="1200" b="1" smtClean="0"/>
              <a:t>Actual </a:t>
            </a:r>
            <a:r>
              <a:rPr lang="en-US" sz="1200" b="1"/>
              <a:t>Result: </a:t>
            </a:r>
            <a:r>
              <a:rPr lang="en-US" sz="1200" b="1" smtClean="0"/>
              <a:t> </a:t>
            </a:r>
            <a:r>
              <a:rPr lang="en-US" sz="1200" smtClean="0"/>
              <a:t>Not </a:t>
            </a:r>
            <a:r>
              <a:rPr lang="en-US" sz="1200"/>
              <a:t>display </a:t>
            </a:r>
            <a:r>
              <a:rPr lang="en-US" sz="1200" smtClean="0"/>
              <a:t>"Successful </a:t>
            </a:r>
            <a:r>
              <a:rPr lang="en-US" sz="1200"/>
              <a:t>change" </a:t>
            </a:r>
            <a:r>
              <a:rPr lang="en-US" sz="1200" smtClean="0"/>
              <a:t>message</a:t>
            </a:r>
          </a:p>
          <a:p>
            <a:pPr marL="139700" indent="0">
              <a:buNone/>
            </a:pPr>
            <a:endParaRPr lang="en-US" sz="1200"/>
          </a:p>
          <a:p>
            <a:pPr marL="139700" indent="0">
              <a:buNone/>
            </a:pPr>
            <a:r>
              <a:rPr lang="en-US" sz="1200" b="1"/>
              <a:t>Expected Result: </a:t>
            </a:r>
            <a:r>
              <a:rPr lang="en-US" sz="1200" b="1" smtClean="0"/>
              <a:t>D</a:t>
            </a:r>
            <a:r>
              <a:rPr lang="en-US" sz="1200" smtClean="0"/>
              <a:t>isplay </a:t>
            </a:r>
            <a:r>
              <a:rPr lang="en-US" sz="1200" smtClean="0"/>
              <a:t>"Successful </a:t>
            </a:r>
            <a:r>
              <a:rPr lang="en-US" sz="1200"/>
              <a:t>change" message after close dialog</a:t>
            </a:r>
          </a:p>
          <a:p>
            <a:pPr marL="139700" indent="0">
              <a:buNone/>
            </a:pPr>
            <a:endParaRPr lang="en-US" sz="1200"/>
          </a:p>
          <a:p>
            <a:pPr marL="139700" indent="0">
              <a:buNone/>
            </a:pPr>
            <a:r>
              <a:rPr lang="en-US" sz="1200" b="1"/>
              <a:t>Priority: </a:t>
            </a:r>
            <a:r>
              <a:rPr lang="en-US" sz="1200" smtClean="0"/>
              <a:t>Medium</a:t>
            </a:r>
            <a:endParaRPr lang="en-US" sz="1200"/>
          </a:p>
          <a:p>
            <a:pPr marL="139700" indent="0">
              <a:buNone/>
            </a:pPr>
            <a:r>
              <a:rPr lang="en-US" sz="1200" b="1"/>
              <a:t>Serverity: </a:t>
            </a:r>
            <a:r>
              <a:rPr lang="en-US" sz="1200" smtClean="0"/>
              <a:t>Major</a:t>
            </a: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Tree>
    <p:extLst>
      <p:ext uri="{BB962C8B-B14F-4D97-AF65-F5344CB8AC3E}">
        <p14:creationId xmlns:p14="http://schemas.microsoft.com/office/powerpoint/2010/main" val="4187121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22</a:t>
            </a:fld>
            <a:endParaRPr/>
          </a:p>
        </p:txBody>
      </p:sp>
      <p:sp>
        <p:nvSpPr>
          <p:cNvPr id="7" name="Google Shape;373;p16"/>
          <p:cNvSpPr txBox="1">
            <a:spLocks noGrp="1"/>
          </p:cNvSpPr>
          <p:nvPr>
            <p:ph type="body" idx="1"/>
          </p:nvPr>
        </p:nvSpPr>
        <p:spPr>
          <a:xfrm>
            <a:off x="2128400" y="434099"/>
            <a:ext cx="71319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smtClean="0"/>
              <a:t>- Error </a:t>
            </a:r>
            <a:r>
              <a:rPr lang="en-US" sz="1200"/>
              <a:t>not showing "Not successful change" message after pressing [Cancel] button in "Chỉnh sửa hồ sơ" dialog</a:t>
            </a:r>
            <a:r>
              <a:rPr lang="en-US" sz="1200" smtClean="0"/>
              <a:t>.</a:t>
            </a:r>
          </a:p>
          <a:p>
            <a:pPr marL="139700" indent="0">
              <a:buNone/>
            </a:pPr>
            <a:endParaRPr lang="en-US" sz="1200" b="1"/>
          </a:p>
          <a:p>
            <a:pPr marL="139700" indent="0">
              <a:buNone/>
            </a:pPr>
            <a:r>
              <a:rPr lang="en-US" sz="1200" b="1"/>
              <a:t>Pre-condition:</a:t>
            </a:r>
          </a:p>
          <a:p>
            <a:pPr marL="139700" indent="0">
              <a:buNone/>
            </a:pPr>
            <a:r>
              <a:rPr lang="en-US" sz="1200" smtClean="0"/>
              <a:t>- User </a:t>
            </a:r>
            <a:r>
              <a:rPr lang="en-US" sz="1200"/>
              <a:t>successfully logged in system</a:t>
            </a:r>
          </a:p>
          <a:p>
            <a:pPr marL="139700" indent="0">
              <a:buNone/>
            </a:pPr>
            <a:r>
              <a:rPr lang="en-US" sz="1200" b="1"/>
              <a:t>Steps:</a:t>
            </a:r>
          </a:p>
          <a:p>
            <a:pPr marL="139700" indent="0">
              <a:buNone/>
            </a:pPr>
            <a:r>
              <a:rPr lang="en-US" sz="1200"/>
              <a:t>1.On "Quản trị" screen -&gt; click [Profile]option in menu -&gt; click [Edit profile] button</a:t>
            </a:r>
          </a:p>
          <a:p>
            <a:pPr marL="139700" indent="0">
              <a:buNone/>
            </a:pPr>
            <a:r>
              <a:rPr lang="en-US" sz="1200"/>
              <a:t>2. On "Chỉnh sửa hồ sơ" dialog, click [SAVE CHANGES]-&gt;  observe </a:t>
            </a:r>
            <a:endParaRPr lang="en-US" sz="1200" smtClean="0"/>
          </a:p>
          <a:p>
            <a:pPr marL="139700" indent="0">
              <a:buNone/>
            </a:pPr>
            <a:endParaRPr lang="en-US" sz="1200"/>
          </a:p>
          <a:p>
            <a:pPr marL="139700" indent="0">
              <a:buNone/>
            </a:pPr>
            <a:r>
              <a:rPr lang="en-US" sz="1200" b="1"/>
              <a:t>Actual Result: </a:t>
            </a:r>
            <a:r>
              <a:rPr lang="en-US" sz="1200" smtClean="0"/>
              <a:t>Not show </a:t>
            </a:r>
            <a:r>
              <a:rPr lang="en-US" sz="1200"/>
              <a:t>"Not successful change" message</a:t>
            </a:r>
          </a:p>
          <a:p>
            <a:pPr marL="139700" indent="0">
              <a:buNone/>
            </a:pPr>
            <a:r>
              <a:rPr lang="en-US" sz="1200" b="1"/>
              <a:t>Expected Result: </a:t>
            </a:r>
            <a:r>
              <a:rPr lang="en-US" sz="1200"/>
              <a:t>Show "Not enter special characters for name" message under "First name" and "Last name" </a:t>
            </a:r>
            <a:r>
              <a:rPr lang="en-US" sz="1200" smtClean="0"/>
              <a:t>fields</a:t>
            </a:r>
            <a:endParaRPr lang="en-US" sz="1200"/>
          </a:p>
          <a:p>
            <a:pPr marL="139700" indent="0">
              <a:buNone/>
            </a:pPr>
            <a:r>
              <a:rPr lang="en-US" sz="1200" b="1"/>
              <a:t>Priority: </a:t>
            </a:r>
            <a:r>
              <a:rPr lang="en-US" sz="1200" smtClean="0"/>
              <a:t>Medium</a:t>
            </a:r>
            <a:endParaRPr lang="en-US" sz="1200"/>
          </a:p>
          <a:p>
            <a:pPr marL="139700" indent="0">
              <a:buNone/>
            </a:pPr>
            <a:r>
              <a:rPr lang="en-US" sz="1200" b="1"/>
              <a:t>Serverity: </a:t>
            </a:r>
            <a:r>
              <a:rPr lang="en-US" sz="1200" smtClean="0"/>
              <a:t>Low</a:t>
            </a: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3</a:t>
            </a:r>
            <a:endParaRPr b="1">
              <a:solidFill>
                <a:srgbClr val="FFFFFF"/>
              </a:solidFill>
            </a:endParaRPr>
          </a:p>
        </p:txBody>
      </p:sp>
    </p:spTree>
    <p:extLst>
      <p:ext uri="{BB962C8B-B14F-4D97-AF65-F5344CB8AC3E}">
        <p14:creationId xmlns:p14="http://schemas.microsoft.com/office/powerpoint/2010/main" val="9075111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23</a:t>
            </a:fld>
            <a:endParaRPr/>
          </a:p>
        </p:txBody>
      </p:sp>
      <p:sp>
        <p:nvSpPr>
          <p:cNvPr id="7" name="Google Shape;373;p16"/>
          <p:cNvSpPr txBox="1">
            <a:spLocks noGrp="1"/>
          </p:cNvSpPr>
          <p:nvPr>
            <p:ph type="body" idx="1"/>
          </p:nvPr>
        </p:nvSpPr>
        <p:spPr>
          <a:xfrm>
            <a:off x="2012100" y="570200"/>
            <a:ext cx="71319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smtClean="0"/>
              <a:t>- Error </a:t>
            </a:r>
            <a:r>
              <a:rPr lang="en-US" sz="1200"/>
              <a:t>not notify "Not enter special characters for name"  when enter specical characters into text field</a:t>
            </a:r>
            <a:r>
              <a:rPr lang="en-US" sz="1200" smtClean="0"/>
              <a:t>.</a:t>
            </a:r>
          </a:p>
          <a:p>
            <a:pPr marL="139700" indent="0">
              <a:buNone/>
            </a:pPr>
            <a:endParaRPr lang="en-US" sz="1200" b="1"/>
          </a:p>
          <a:p>
            <a:pPr marL="139700" indent="0">
              <a:buNone/>
            </a:pPr>
            <a:r>
              <a:rPr lang="en-US" sz="1200" b="1"/>
              <a:t>Pre-condition:</a:t>
            </a:r>
          </a:p>
          <a:p>
            <a:pPr marL="139700" indent="0">
              <a:buNone/>
            </a:pPr>
            <a:r>
              <a:rPr lang="en-US" sz="1200"/>
              <a:t>User successfully logged in system</a:t>
            </a:r>
          </a:p>
          <a:p>
            <a:pPr marL="139700" indent="0">
              <a:buNone/>
            </a:pPr>
            <a:r>
              <a:rPr lang="en-US" sz="1200" b="1"/>
              <a:t>Steps:</a:t>
            </a:r>
          </a:p>
          <a:p>
            <a:pPr marL="139700" indent="0">
              <a:buNone/>
            </a:pPr>
            <a:r>
              <a:rPr lang="vi-VN" sz="1200"/>
              <a:t>1.On "Quản trị" screen -&gt; click [Profile] option in menu -&gt; click [Edit profile] button</a:t>
            </a:r>
          </a:p>
          <a:p>
            <a:pPr marL="139700" indent="0">
              <a:buNone/>
            </a:pPr>
            <a:r>
              <a:rPr lang="vi-VN" sz="1200"/>
              <a:t>2. On "Chỉnh sửa hồ sơ" dialog, enter string : "!@#$%^&amp;*(){}" into "First name" field and "Last name" field</a:t>
            </a:r>
          </a:p>
          <a:p>
            <a:pPr marL="139700" indent="0">
              <a:buNone/>
            </a:pPr>
            <a:r>
              <a:rPr lang="vi-VN" sz="1200"/>
              <a:t>3. Click [SAVE CHANGES]-&gt;  </a:t>
            </a:r>
            <a:r>
              <a:rPr lang="vi-VN" sz="1200" smtClean="0"/>
              <a:t>observe</a:t>
            </a:r>
            <a:endParaRPr lang="en-US" sz="1200" smtClean="0"/>
          </a:p>
          <a:p>
            <a:pPr marL="139700" indent="0">
              <a:buNone/>
            </a:pPr>
            <a:endParaRPr lang="en-US" sz="1200"/>
          </a:p>
          <a:p>
            <a:pPr marL="139700" indent="0">
              <a:buNone/>
            </a:pPr>
            <a:r>
              <a:rPr lang="en-US" sz="1200" b="1"/>
              <a:t>Actual Result: </a:t>
            </a:r>
            <a:r>
              <a:rPr lang="en-US" sz="1200"/>
              <a:t>"Not enter special characters for name" message is not displayed </a:t>
            </a:r>
            <a:endParaRPr lang="en-US" sz="1200" smtClean="0"/>
          </a:p>
          <a:p>
            <a:pPr marL="139700" indent="0">
              <a:buNone/>
            </a:pPr>
            <a:r>
              <a:rPr lang="en-US" sz="1200" b="1" smtClean="0"/>
              <a:t>Expected </a:t>
            </a:r>
            <a:r>
              <a:rPr lang="en-US" sz="1200" b="1"/>
              <a:t>Result: </a:t>
            </a:r>
            <a:r>
              <a:rPr lang="en-US" sz="1200"/>
              <a:t>Show "Not enter special characters for name" message under "First name" and "Last name" fields</a:t>
            </a:r>
          </a:p>
          <a:p>
            <a:pPr marL="139700" indent="0">
              <a:buNone/>
            </a:pPr>
            <a:r>
              <a:rPr lang="en-US" sz="1200" b="1" smtClean="0"/>
              <a:t>Priority</a:t>
            </a:r>
            <a:r>
              <a:rPr lang="en-US" sz="1200" b="1"/>
              <a:t>: </a:t>
            </a:r>
            <a:r>
              <a:rPr lang="en-US" sz="1200"/>
              <a:t>High</a:t>
            </a:r>
          </a:p>
          <a:p>
            <a:pPr marL="139700" indent="0">
              <a:buNone/>
            </a:pPr>
            <a:r>
              <a:rPr lang="en-US" sz="1200" b="1"/>
              <a:t>Serverity: </a:t>
            </a:r>
            <a:r>
              <a:rPr lang="en-US" sz="1200" smtClean="0"/>
              <a:t>Major</a:t>
            </a:r>
            <a:endParaRPr lang="en-US" sz="1200"/>
          </a:p>
          <a:p>
            <a:pPr marL="139700" indent="0">
              <a:buNone/>
            </a:pP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4</a:t>
            </a:r>
            <a:endParaRPr b="1">
              <a:solidFill>
                <a:srgbClr val="FFFFFF"/>
              </a:solidFill>
            </a:endParaRPr>
          </a:p>
        </p:txBody>
      </p:sp>
    </p:spTree>
    <p:extLst>
      <p:ext uri="{BB962C8B-B14F-4D97-AF65-F5344CB8AC3E}">
        <p14:creationId xmlns:p14="http://schemas.microsoft.com/office/powerpoint/2010/main" val="3054092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24</a:t>
            </a:fld>
            <a:endParaRPr/>
          </a:p>
        </p:txBody>
      </p:sp>
      <p:sp>
        <p:nvSpPr>
          <p:cNvPr id="7" name="Google Shape;373;p16"/>
          <p:cNvSpPr txBox="1">
            <a:spLocks noGrp="1"/>
          </p:cNvSpPr>
          <p:nvPr>
            <p:ph type="body" idx="1"/>
          </p:nvPr>
        </p:nvSpPr>
        <p:spPr>
          <a:xfrm>
            <a:off x="2128400" y="434099"/>
            <a:ext cx="6837800" cy="4573225"/>
          </a:xfrm>
          <a:prstGeom prst="rect">
            <a:avLst/>
          </a:prstGeom>
        </p:spPr>
        <p:txBody>
          <a:bodyPr spcFirstLastPara="1" wrap="square" lIns="91425" tIns="91425" rIns="91425" bIns="91425" anchor="t" anchorCtr="0">
            <a:noAutofit/>
          </a:bodyPr>
          <a:lstStyle/>
          <a:p>
            <a:pPr marL="139700" indent="0">
              <a:buNone/>
            </a:pPr>
            <a:r>
              <a:rPr lang="en-US" sz="1200" b="1" smtClean="0"/>
              <a:t>[</a:t>
            </a:r>
            <a:r>
              <a:rPr lang="en-US" sz="1200" b="1"/>
              <a:t>Defect Description: </a:t>
            </a:r>
          </a:p>
          <a:p>
            <a:pPr marL="139700" indent="0">
              <a:buNone/>
            </a:pPr>
            <a:r>
              <a:rPr lang="en-US" sz="1200" smtClean="0"/>
              <a:t>- Error </a:t>
            </a:r>
            <a:r>
              <a:rPr lang="en-US" sz="1200"/>
              <a:t>save and show the changing data in "First name" field and "Last name" field on "Quản lý hồ sơ" screen although this changing data is </a:t>
            </a:r>
            <a:r>
              <a:rPr lang="en-US" sz="1200" smtClean="0"/>
              <a:t>invalid</a:t>
            </a:r>
          </a:p>
          <a:p>
            <a:pPr marL="139700" indent="0">
              <a:buNone/>
            </a:pPr>
            <a:endParaRPr lang="en-US" sz="1200" b="1" smtClean="0"/>
          </a:p>
          <a:p>
            <a:pPr marL="139700" indent="0">
              <a:buNone/>
            </a:pPr>
            <a:r>
              <a:rPr lang="en-US" sz="1200" b="1" smtClean="0"/>
              <a:t>Pre-condition</a:t>
            </a:r>
            <a:r>
              <a:rPr lang="en-US" sz="1200" b="1"/>
              <a:t>:</a:t>
            </a:r>
          </a:p>
          <a:p>
            <a:pPr marL="139700" indent="0">
              <a:buNone/>
            </a:pPr>
            <a:r>
              <a:rPr lang="en-US" sz="1200" smtClean="0"/>
              <a:t>-User </a:t>
            </a:r>
            <a:r>
              <a:rPr lang="en-US" sz="1200"/>
              <a:t>successfully logged in </a:t>
            </a:r>
            <a:r>
              <a:rPr lang="en-US" sz="1200" smtClean="0"/>
              <a:t>system</a:t>
            </a:r>
          </a:p>
          <a:p>
            <a:pPr marL="139700" indent="0">
              <a:buNone/>
            </a:pPr>
            <a:r>
              <a:rPr lang="en-US" sz="1200" smtClean="0"/>
              <a:t>-Changing </a:t>
            </a:r>
            <a:r>
              <a:rPr lang="en-US" sz="1200"/>
              <a:t>data is invalid with "First name" field and "Last name" field</a:t>
            </a:r>
            <a:endParaRPr lang="en-US" sz="1200"/>
          </a:p>
          <a:p>
            <a:pPr marL="139700" indent="0">
              <a:buNone/>
            </a:pPr>
            <a:r>
              <a:rPr lang="en-US" sz="1200" b="1"/>
              <a:t>Steps:</a:t>
            </a:r>
          </a:p>
          <a:p>
            <a:pPr marL="139700" indent="0">
              <a:buNone/>
            </a:pPr>
            <a:r>
              <a:rPr lang="vi-VN" sz="1200"/>
              <a:t>1.On "Quản trị" screen -&gt; click [Profile] option in menu -&gt; click [Edit profile] button</a:t>
            </a:r>
          </a:p>
          <a:p>
            <a:pPr marL="139700" indent="0">
              <a:buNone/>
            </a:pPr>
            <a:r>
              <a:rPr lang="vi-VN" sz="1200"/>
              <a:t>2. On "Chỉnh sửa hồ sơ" dialog, enter invalid string : "?????" into "First name" field and "Last name" field</a:t>
            </a:r>
          </a:p>
          <a:p>
            <a:pPr marL="139700" indent="0">
              <a:buNone/>
            </a:pPr>
            <a:r>
              <a:rPr lang="vi-VN" sz="1200"/>
              <a:t>3. Click [SAVE CHANGES]-&gt;  </a:t>
            </a:r>
            <a:r>
              <a:rPr lang="vi-VN" sz="1200" smtClean="0"/>
              <a:t>observe</a:t>
            </a:r>
            <a:endParaRPr lang="en-US" sz="1200" smtClean="0"/>
          </a:p>
          <a:p>
            <a:pPr marL="139700" indent="0">
              <a:buNone/>
            </a:pPr>
            <a:endParaRPr lang="en-US" sz="1200"/>
          </a:p>
          <a:p>
            <a:pPr marL="139700" indent="0">
              <a:buNone/>
            </a:pPr>
            <a:r>
              <a:rPr lang="en-US" sz="1200" b="1"/>
              <a:t>Actual Result: </a:t>
            </a:r>
            <a:r>
              <a:rPr lang="en-US" sz="1200" smtClean="0"/>
              <a:t>"</a:t>
            </a:r>
            <a:r>
              <a:rPr lang="en-US" sz="1200"/>
              <a:t>First name" and "Last </a:t>
            </a:r>
            <a:r>
              <a:rPr lang="en-US" sz="1200" smtClean="0"/>
              <a:t>name“ is updated </a:t>
            </a:r>
            <a:r>
              <a:rPr lang="en-US" sz="1200"/>
              <a:t>by "?????" </a:t>
            </a:r>
          </a:p>
          <a:p>
            <a:pPr marL="139700" indent="0">
              <a:buNone/>
            </a:pPr>
            <a:r>
              <a:rPr lang="en-US" sz="1200" b="1" smtClean="0"/>
              <a:t>Expected </a:t>
            </a:r>
            <a:r>
              <a:rPr lang="en-US" sz="1200" b="1"/>
              <a:t>Result: </a:t>
            </a:r>
            <a:r>
              <a:rPr lang="en-US" sz="1200"/>
              <a:t>"First name" and "Last name“ </a:t>
            </a:r>
            <a:r>
              <a:rPr lang="en-US" sz="1200" smtClean="0"/>
              <a:t>isn’t </a:t>
            </a:r>
            <a:r>
              <a:rPr lang="en-US" sz="1200"/>
              <a:t>updated by "?????" </a:t>
            </a:r>
          </a:p>
          <a:p>
            <a:pPr marL="139700" indent="0">
              <a:buNone/>
            </a:pPr>
            <a:r>
              <a:rPr lang="en-US" sz="1200" b="1" smtClean="0"/>
              <a:t>Priority</a:t>
            </a:r>
            <a:r>
              <a:rPr lang="en-US" sz="1200" b="1"/>
              <a:t>: </a:t>
            </a:r>
            <a:r>
              <a:rPr lang="en-US" sz="1200"/>
              <a:t>High</a:t>
            </a:r>
          </a:p>
          <a:p>
            <a:pPr marL="139700" indent="0">
              <a:buNone/>
            </a:pPr>
            <a:r>
              <a:rPr lang="en-US" sz="1200" b="1"/>
              <a:t>Serverity: </a:t>
            </a:r>
            <a:r>
              <a:rPr lang="en-US" sz="1200"/>
              <a:t>Critical</a:t>
            </a:r>
          </a:p>
          <a:p>
            <a:pPr marL="139700" indent="0">
              <a:buNone/>
            </a:pP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5</a:t>
            </a:r>
            <a:endParaRPr b="1">
              <a:solidFill>
                <a:srgbClr val="FFFFFF"/>
              </a:solidFill>
            </a:endParaRPr>
          </a:p>
        </p:txBody>
      </p:sp>
    </p:spTree>
    <p:extLst>
      <p:ext uri="{BB962C8B-B14F-4D97-AF65-F5344CB8AC3E}">
        <p14:creationId xmlns:p14="http://schemas.microsoft.com/office/powerpoint/2010/main" val="2924785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25</a:t>
            </a:fld>
            <a:endParaRPr/>
          </a:p>
        </p:txBody>
      </p:sp>
      <p:sp>
        <p:nvSpPr>
          <p:cNvPr id="7" name="Google Shape;373;p16"/>
          <p:cNvSpPr txBox="1">
            <a:spLocks noGrp="1"/>
          </p:cNvSpPr>
          <p:nvPr>
            <p:ph type="body" idx="1"/>
          </p:nvPr>
        </p:nvSpPr>
        <p:spPr>
          <a:xfrm>
            <a:off x="2128400" y="434099"/>
            <a:ext cx="71319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a:t>- Error not notify "Not enter too 64 characters" when enter over 64 characters in "Fist name" field and "Last name" field.</a:t>
            </a:r>
          </a:p>
          <a:p>
            <a:pPr marL="139700" indent="0">
              <a:buNone/>
            </a:pPr>
            <a:endParaRPr lang="en-US" sz="1200" b="1"/>
          </a:p>
          <a:p>
            <a:pPr marL="139700" indent="0">
              <a:buNone/>
            </a:pPr>
            <a:r>
              <a:rPr lang="en-US" sz="1200" b="1"/>
              <a:t>Pre-condition:</a:t>
            </a:r>
          </a:p>
          <a:p>
            <a:pPr marL="139700" indent="0">
              <a:buNone/>
            </a:pPr>
            <a:r>
              <a:rPr lang="en-US" sz="1200"/>
              <a:t>User successfully logged in system</a:t>
            </a:r>
          </a:p>
          <a:p>
            <a:pPr marL="139700" indent="0">
              <a:buNone/>
            </a:pPr>
            <a:r>
              <a:rPr lang="en-US" sz="1200" b="1"/>
              <a:t>Steps:</a:t>
            </a:r>
          </a:p>
          <a:p>
            <a:pPr marL="139700" indent="0">
              <a:buNone/>
            </a:pPr>
            <a:r>
              <a:rPr lang="vi-VN" sz="1200"/>
              <a:t>1.On "Quản trị" screen -&gt; click [Profile] option in menu -&gt; click [Edit profile] button</a:t>
            </a:r>
          </a:p>
          <a:p>
            <a:pPr marL="139700" indent="0">
              <a:buNone/>
            </a:pPr>
            <a:r>
              <a:rPr lang="vi-VN" sz="1200"/>
              <a:t>2. On "Chỉnh sửa hồ sơ" dialog, enter 64 'a' characters  into "First name" field and "Last name" field</a:t>
            </a:r>
          </a:p>
          <a:p>
            <a:pPr marL="139700" indent="0">
              <a:buNone/>
            </a:pPr>
            <a:r>
              <a:rPr lang="vi-VN" sz="1200"/>
              <a:t>3. Click [SAVE CHANGES]-&gt;  </a:t>
            </a:r>
            <a:r>
              <a:rPr lang="vi-VN" sz="1200" smtClean="0"/>
              <a:t>observe</a:t>
            </a:r>
            <a:endParaRPr lang="en-US" sz="1200" smtClean="0"/>
          </a:p>
          <a:p>
            <a:pPr marL="139700" indent="0">
              <a:buNone/>
            </a:pPr>
            <a:endParaRPr lang="en-US" sz="1200"/>
          </a:p>
          <a:p>
            <a:pPr marL="139700" indent="0">
              <a:buNone/>
            </a:pPr>
            <a:r>
              <a:rPr lang="en-US" sz="1200" b="1"/>
              <a:t>Actual Result: </a:t>
            </a:r>
            <a:r>
              <a:rPr lang="en-US" sz="1200"/>
              <a:t>Not show "Not enter too 64 characters" message</a:t>
            </a:r>
          </a:p>
          <a:p>
            <a:pPr marL="139700" indent="0">
              <a:buNone/>
            </a:pPr>
            <a:r>
              <a:rPr lang="en-US" sz="1200" b="1" smtClean="0"/>
              <a:t>Expected Result: </a:t>
            </a:r>
            <a:r>
              <a:rPr lang="en-US" sz="1200"/>
              <a:t>Show "Not enter too 64 characters" message under </a:t>
            </a:r>
            <a:r>
              <a:rPr lang="en-US" sz="1200" smtClean="0"/>
              <a:t>fields</a:t>
            </a:r>
          </a:p>
          <a:p>
            <a:pPr marL="139700" indent="0">
              <a:buNone/>
            </a:pPr>
            <a:r>
              <a:rPr lang="en-US" sz="1200" b="1" smtClean="0"/>
              <a:t>Priority</a:t>
            </a:r>
            <a:r>
              <a:rPr lang="en-US" sz="1200" b="1"/>
              <a:t>: </a:t>
            </a:r>
            <a:r>
              <a:rPr lang="en-US" sz="1200"/>
              <a:t>High</a:t>
            </a:r>
          </a:p>
          <a:p>
            <a:pPr marL="139700" indent="0">
              <a:buNone/>
            </a:pPr>
            <a:r>
              <a:rPr lang="en-US" sz="1200" b="1"/>
              <a:t>Serverity: </a:t>
            </a:r>
            <a:r>
              <a:rPr lang="en-US" sz="1200" smtClean="0"/>
              <a:t>Major</a:t>
            </a: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6</a:t>
            </a:r>
            <a:endParaRPr b="1">
              <a:solidFill>
                <a:srgbClr val="FFFFFF"/>
              </a:solidFill>
            </a:endParaRPr>
          </a:p>
        </p:txBody>
      </p:sp>
    </p:spTree>
    <p:extLst>
      <p:ext uri="{BB962C8B-B14F-4D97-AF65-F5344CB8AC3E}">
        <p14:creationId xmlns:p14="http://schemas.microsoft.com/office/powerpoint/2010/main" val="1672362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26</a:t>
            </a:fld>
            <a:endParaRPr/>
          </a:p>
        </p:txBody>
      </p:sp>
      <p:sp>
        <p:nvSpPr>
          <p:cNvPr id="7" name="Google Shape;373;p16"/>
          <p:cNvSpPr txBox="1">
            <a:spLocks noGrp="1"/>
          </p:cNvSpPr>
          <p:nvPr>
            <p:ph type="body" idx="1"/>
          </p:nvPr>
        </p:nvSpPr>
        <p:spPr>
          <a:xfrm>
            <a:off x="2128400" y="434099"/>
            <a:ext cx="71319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a:t>- Not direct to "Quản trị" screen when logged in with student account</a:t>
            </a:r>
          </a:p>
          <a:p>
            <a:pPr marL="139700" indent="0">
              <a:buNone/>
            </a:pPr>
            <a:endParaRPr lang="en-US" sz="1200" b="1"/>
          </a:p>
          <a:p>
            <a:pPr marL="139700" indent="0">
              <a:buNone/>
            </a:pPr>
            <a:r>
              <a:rPr lang="en-US" sz="1200" b="1"/>
              <a:t>Pre-condition:</a:t>
            </a:r>
          </a:p>
          <a:p>
            <a:pPr marL="139700" indent="0">
              <a:buNone/>
            </a:pPr>
            <a:r>
              <a:rPr lang="en-US" sz="1200" smtClean="0"/>
              <a:t>- User </a:t>
            </a:r>
            <a:r>
              <a:rPr lang="en-US" sz="1200"/>
              <a:t>has not logged into the system</a:t>
            </a:r>
          </a:p>
          <a:p>
            <a:pPr marL="139700" indent="0">
              <a:buNone/>
            </a:pPr>
            <a:r>
              <a:rPr lang="en-US" sz="1200" smtClean="0"/>
              <a:t>- In </a:t>
            </a:r>
            <a:r>
              <a:rPr lang="en-US" sz="1200"/>
              <a:t>DB, there is an account with username: "giatoc400@gmail.com" &amp; password: "GGGGGG</a:t>
            </a:r>
            <a:r>
              <a:rPr lang="en-US" sz="1200" smtClean="0"/>
              <a:t>"</a:t>
            </a:r>
          </a:p>
          <a:p>
            <a:pPr marL="139700" indent="0">
              <a:buNone/>
            </a:pPr>
            <a:r>
              <a:rPr lang="en-US" sz="1200" b="1" smtClean="0"/>
              <a:t>Steps</a:t>
            </a:r>
            <a:r>
              <a:rPr lang="en-US" sz="1200" b="1"/>
              <a:t>:</a:t>
            </a:r>
          </a:p>
          <a:p>
            <a:pPr marL="139700" indent="0">
              <a:buNone/>
            </a:pPr>
            <a:r>
              <a:rPr lang="en-US" sz="1200"/>
              <a:t>1. On "Trang chủ" screen, click [Log in] link </a:t>
            </a:r>
          </a:p>
          <a:p>
            <a:pPr marL="139700" indent="0">
              <a:buNone/>
            </a:pPr>
            <a:r>
              <a:rPr lang="en-US" sz="1200"/>
              <a:t>2. On "Thông tin đăng nhập" screen, enter "giatoc400@gmail.com" into "Username" field and "GGGGGG" into "Password" field</a:t>
            </a:r>
          </a:p>
          <a:p>
            <a:pPr marL="139700" indent="0">
              <a:buNone/>
            </a:pPr>
            <a:r>
              <a:rPr lang="en-US" sz="1200"/>
              <a:t>3. Click [Log in] </a:t>
            </a:r>
            <a:r>
              <a:rPr lang="en-US" sz="1200" smtClean="0"/>
              <a:t>button</a:t>
            </a:r>
          </a:p>
          <a:p>
            <a:pPr marL="139700" indent="0">
              <a:buNone/>
            </a:pPr>
            <a:endParaRPr lang="en-US" sz="1200" b="1"/>
          </a:p>
          <a:p>
            <a:pPr marL="139700" indent="0">
              <a:buNone/>
            </a:pPr>
            <a:r>
              <a:rPr lang="en-US" sz="1200" b="1" smtClean="0"/>
              <a:t>Actual </a:t>
            </a:r>
            <a:r>
              <a:rPr lang="en-US" sz="1200" b="1"/>
              <a:t>Result: </a:t>
            </a:r>
            <a:r>
              <a:rPr lang="en-US" sz="1200"/>
              <a:t>Display "Tham gia" screen after login</a:t>
            </a:r>
          </a:p>
          <a:p>
            <a:pPr marL="139700" indent="0">
              <a:buNone/>
            </a:pPr>
            <a:r>
              <a:rPr lang="en-US" sz="1200" b="1" smtClean="0"/>
              <a:t>Expected </a:t>
            </a:r>
            <a:r>
              <a:rPr lang="en-US" sz="1200" b="1"/>
              <a:t>Result: </a:t>
            </a:r>
            <a:r>
              <a:rPr lang="en-US" sz="1200"/>
              <a:t>Display "Quản trị" screen after </a:t>
            </a:r>
            <a:r>
              <a:rPr lang="en-US" sz="1200" smtClean="0"/>
              <a:t>logined</a:t>
            </a:r>
            <a:endParaRPr lang="en-US" sz="1200"/>
          </a:p>
          <a:p>
            <a:pPr marL="139700" indent="0">
              <a:buNone/>
            </a:pPr>
            <a:r>
              <a:rPr lang="en-US" sz="1200" b="1" smtClean="0"/>
              <a:t>Priority</a:t>
            </a:r>
            <a:r>
              <a:rPr lang="en-US" sz="1200" b="1"/>
              <a:t>: </a:t>
            </a:r>
            <a:r>
              <a:rPr lang="en-US" sz="1200" smtClean="0"/>
              <a:t>Low</a:t>
            </a:r>
            <a:endParaRPr lang="en-US" sz="1200"/>
          </a:p>
          <a:p>
            <a:pPr marL="139700" indent="0">
              <a:buNone/>
            </a:pPr>
            <a:r>
              <a:rPr lang="en-US" sz="1200" b="1"/>
              <a:t>Serverity: </a:t>
            </a:r>
            <a:r>
              <a:rPr lang="en-US" sz="1200" smtClean="0"/>
              <a:t>Low</a:t>
            </a:r>
            <a:endParaRPr lang="en-US" sz="1200"/>
          </a:p>
          <a:p>
            <a:pPr marL="139700" indent="0">
              <a:buNone/>
            </a:pP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7</a:t>
            </a:r>
            <a:endParaRPr b="1">
              <a:solidFill>
                <a:srgbClr val="FFFFFF"/>
              </a:solidFill>
            </a:endParaRPr>
          </a:p>
        </p:txBody>
      </p:sp>
    </p:spTree>
    <p:extLst>
      <p:ext uri="{BB962C8B-B14F-4D97-AF65-F5344CB8AC3E}">
        <p14:creationId xmlns:p14="http://schemas.microsoft.com/office/powerpoint/2010/main" val="3767361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27</a:t>
            </a:fld>
            <a:endParaRPr/>
          </a:p>
        </p:txBody>
      </p:sp>
      <p:sp>
        <p:nvSpPr>
          <p:cNvPr id="7" name="Google Shape;373;p16"/>
          <p:cNvSpPr txBox="1">
            <a:spLocks noGrp="1"/>
          </p:cNvSpPr>
          <p:nvPr>
            <p:ph type="body" idx="1"/>
          </p:nvPr>
        </p:nvSpPr>
        <p:spPr>
          <a:xfrm>
            <a:off x="2128400" y="434099"/>
            <a:ext cx="67743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a:t>- Not have "Remember" checkbox on "Thông tin đăng nhập" screen</a:t>
            </a:r>
          </a:p>
          <a:p>
            <a:pPr marL="139700" indent="0">
              <a:buNone/>
            </a:pPr>
            <a:endParaRPr lang="en-US" sz="1200" b="1"/>
          </a:p>
          <a:p>
            <a:pPr marL="139700" indent="0">
              <a:buNone/>
            </a:pPr>
            <a:r>
              <a:rPr lang="en-US" sz="1200" b="1"/>
              <a:t>Pre-condition:</a:t>
            </a:r>
          </a:p>
          <a:p>
            <a:pPr marL="139700" indent="0">
              <a:buNone/>
            </a:pPr>
            <a:r>
              <a:rPr lang="en-US" sz="1200"/>
              <a:t> User has not logged into the system</a:t>
            </a:r>
          </a:p>
          <a:p>
            <a:pPr marL="139700" indent="0">
              <a:buNone/>
            </a:pPr>
            <a:r>
              <a:rPr lang="en-US" sz="1200" b="1"/>
              <a:t>Steps:</a:t>
            </a:r>
          </a:p>
          <a:p>
            <a:pPr marL="139700" indent="0">
              <a:buNone/>
            </a:pPr>
            <a:r>
              <a:rPr lang="en-US" sz="1200"/>
              <a:t>1. On "Trang chủ" screen, click [Log in] link </a:t>
            </a:r>
          </a:p>
          <a:p>
            <a:pPr marL="139700" indent="0">
              <a:buNone/>
            </a:pPr>
            <a:r>
              <a:rPr lang="en-US" sz="1200"/>
              <a:t>2. Observe "Thông tin đăng nhập" </a:t>
            </a:r>
            <a:r>
              <a:rPr lang="en-US" sz="1200" smtClean="0"/>
              <a:t>screen</a:t>
            </a:r>
          </a:p>
          <a:p>
            <a:pPr marL="139700" indent="0">
              <a:buNone/>
            </a:pPr>
            <a:endParaRPr lang="en-US" sz="1200"/>
          </a:p>
          <a:p>
            <a:pPr marL="139700" indent="0">
              <a:buNone/>
            </a:pPr>
            <a:r>
              <a:rPr lang="en-US" sz="1200" b="1"/>
              <a:t>Actual Result</a:t>
            </a:r>
            <a:r>
              <a:rPr lang="en-US" sz="1200" b="1" smtClean="0"/>
              <a:t>:</a:t>
            </a:r>
          </a:p>
          <a:p>
            <a:pPr marL="139700" indent="0">
              <a:buNone/>
            </a:pPr>
            <a:r>
              <a:rPr lang="en-US" sz="1200" b="1" smtClean="0"/>
              <a:t> </a:t>
            </a:r>
            <a:r>
              <a:rPr lang="en-US" sz="1200"/>
              <a:t>"Thông tin đăng nhập" screen hasn't " "Remember" checkbox" to remember account </a:t>
            </a:r>
            <a:r>
              <a:rPr lang="en-US" sz="1200" smtClean="0"/>
              <a:t>information</a:t>
            </a:r>
          </a:p>
          <a:p>
            <a:pPr marL="139700" indent="0">
              <a:buNone/>
            </a:pPr>
            <a:r>
              <a:rPr lang="en-US" sz="1200" b="1" smtClean="0"/>
              <a:t>Expected </a:t>
            </a:r>
            <a:r>
              <a:rPr lang="en-US" sz="1200" b="1"/>
              <a:t>Result: </a:t>
            </a:r>
            <a:r>
              <a:rPr lang="en-US" sz="1200"/>
              <a:t>"Remember" checkbox is added in screen</a:t>
            </a:r>
          </a:p>
          <a:p>
            <a:pPr marL="139700" indent="0">
              <a:buNone/>
            </a:pPr>
            <a:r>
              <a:rPr lang="en-US" sz="1200" b="1" smtClean="0"/>
              <a:t>Priority</a:t>
            </a:r>
            <a:r>
              <a:rPr lang="en-US" sz="1200" b="1"/>
              <a:t>: </a:t>
            </a:r>
            <a:r>
              <a:rPr lang="en-US" sz="1200" smtClean="0"/>
              <a:t>Medium</a:t>
            </a:r>
            <a:endParaRPr lang="en-US" sz="1200"/>
          </a:p>
          <a:p>
            <a:pPr marL="139700" indent="0">
              <a:buNone/>
            </a:pPr>
            <a:r>
              <a:rPr lang="en-US" sz="1200" b="1"/>
              <a:t>Serverity: </a:t>
            </a:r>
            <a:r>
              <a:rPr lang="en-US" sz="1200" smtClean="0"/>
              <a:t>Major</a:t>
            </a:r>
            <a:endParaRPr lang="en-US" sz="1200"/>
          </a:p>
          <a:p>
            <a:pPr marL="139700" indent="0">
              <a:buNone/>
            </a:pP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8</a:t>
            </a:r>
            <a:endParaRPr b="1">
              <a:solidFill>
                <a:srgbClr val="FFFFFF"/>
              </a:solidFill>
            </a:endParaRPr>
          </a:p>
        </p:txBody>
      </p:sp>
    </p:spTree>
    <p:extLst>
      <p:ext uri="{BB962C8B-B14F-4D97-AF65-F5344CB8AC3E}">
        <p14:creationId xmlns:p14="http://schemas.microsoft.com/office/powerpoint/2010/main" val="41403144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28</a:t>
            </a:fld>
            <a:endParaRPr/>
          </a:p>
        </p:txBody>
      </p:sp>
      <p:sp>
        <p:nvSpPr>
          <p:cNvPr id="7" name="Google Shape;373;p16"/>
          <p:cNvSpPr txBox="1">
            <a:spLocks noGrp="1"/>
          </p:cNvSpPr>
          <p:nvPr>
            <p:ph type="body" idx="1"/>
          </p:nvPr>
        </p:nvSpPr>
        <p:spPr>
          <a:xfrm>
            <a:off x="2128400" y="434099"/>
            <a:ext cx="7131900" cy="45732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smtClean="0"/>
              <a:t>- Can't </a:t>
            </a:r>
            <a:r>
              <a:rPr lang="en-US" sz="1200"/>
              <a:t>hide/show information in "Password" </a:t>
            </a:r>
            <a:r>
              <a:rPr lang="en-US" sz="1200" smtClean="0"/>
              <a:t>screen</a:t>
            </a:r>
          </a:p>
          <a:p>
            <a:pPr marL="139700" indent="0">
              <a:buNone/>
            </a:pPr>
            <a:endParaRPr lang="en-US" sz="1200" b="1"/>
          </a:p>
          <a:p>
            <a:pPr marL="139700" indent="0">
              <a:buNone/>
            </a:pPr>
            <a:r>
              <a:rPr lang="en-US" sz="1200" b="1"/>
              <a:t>Pre-condition:</a:t>
            </a:r>
          </a:p>
          <a:p>
            <a:pPr marL="139700" indent="0">
              <a:buNone/>
            </a:pPr>
            <a:r>
              <a:rPr lang="en-US" sz="1200"/>
              <a:t>User has not logged into the </a:t>
            </a:r>
            <a:r>
              <a:rPr lang="en-US" sz="1200" smtClean="0"/>
              <a:t>system</a:t>
            </a:r>
          </a:p>
          <a:p>
            <a:pPr marL="139700" indent="0">
              <a:buNone/>
            </a:pPr>
            <a:r>
              <a:rPr lang="en-US" sz="1200" b="1" smtClean="0"/>
              <a:t>Steps</a:t>
            </a:r>
            <a:r>
              <a:rPr lang="en-US" sz="1200" b="1"/>
              <a:t>:</a:t>
            </a:r>
          </a:p>
          <a:p>
            <a:pPr marL="139700" indent="0">
              <a:buNone/>
            </a:pPr>
            <a:r>
              <a:rPr lang="en-US" sz="1200"/>
              <a:t>1. On "Trang chủ" screen, click [Log in] link </a:t>
            </a:r>
          </a:p>
          <a:p>
            <a:pPr marL="139700" indent="0">
              <a:buNone/>
            </a:pPr>
            <a:r>
              <a:rPr lang="en-US" sz="1200"/>
              <a:t>2. Enter "abc" in "Password" field -&gt; </a:t>
            </a:r>
            <a:r>
              <a:rPr lang="en-US" sz="1200" smtClean="0"/>
              <a:t>Observe</a:t>
            </a:r>
          </a:p>
          <a:p>
            <a:pPr marL="139700" indent="0">
              <a:buNone/>
            </a:pPr>
            <a:endParaRPr lang="en-US" sz="1200"/>
          </a:p>
          <a:p>
            <a:pPr marL="139700" indent="0">
              <a:buNone/>
            </a:pPr>
            <a:r>
              <a:rPr lang="en-US" sz="1200" b="1"/>
              <a:t>Actual Result: </a:t>
            </a:r>
            <a:r>
              <a:rPr lang="en-US" sz="1200"/>
              <a:t>In "Passwrod" field, display </a:t>
            </a:r>
            <a:r>
              <a:rPr lang="en-US" sz="1200"/>
              <a:t>‘***’. Can't watch it</a:t>
            </a:r>
            <a:endParaRPr lang="en-US" sz="1200"/>
          </a:p>
          <a:p>
            <a:pPr marL="139700" indent="0">
              <a:buNone/>
            </a:pPr>
            <a:r>
              <a:rPr lang="en-US" sz="1200" b="1" smtClean="0"/>
              <a:t>Expected </a:t>
            </a:r>
            <a:r>
              <a:rPr lang="en-US" sz="1200" b="1"/>
              <a:t>Result: </a:t>
            </a:r>
            <a:r>
              <a:rPr lang="en-US" sz="1200"/>
              <a:t>Can show/hide "abc" string in "Password" screen</a:t>
            </a:r>
          </a:p>
          <a:p>
            <a:pPr marL="139700" indent="0">
              <a:buNone/>
            </a:pPr>
            <a:r>
              <a:rPr lang="en-US" sz="1200" b="1" smtClean="0"/>
              <a:t>Priority</a:t>
            </a:r>
            <a:r>
              <a:rPr lang="en-US" sz="1200" b="1"/>
              <a:t>: </a:t>
            </a:r>
            <a:r>
              <a:rPr lang="en-US" sz="1200" smtClean="0"/>
              <a:t>Medium</a:t>
            </a:r>
            <a:endParaRPr lang="en-US" sz="1200"/>
          </a:p>
          <a:p>
            <a:pPr marL="139700" indent="0">
              <a:buNone/>
            </a:pPr>
            <a:r>
              <a:rPr lang="en-US" sz="1200" b="1"/>
              <a:t>Serverity: </a:t>
            </a:r>
            <a:r>
              <a:rPr lang="en-US" sz="1200" smtClean="0"/>
              <a:t>Major</a:t>
            </a: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9</a:t>
            </a:r>
            <a:endParaRPr b="1">
              <a:solidFill>
                <a:srgbClr val="FFFFFF"/>
              </a:solidFill>
            </a:endParaRPr>
          </a:p>
        </p:txBody>
      </p:sp>
    </p:spTree>
    <p:extLst>
      <p:ext uri="{BB962C8B-B14F-4D97-AF65-F5344CB8AC3E}">
        <p14:creationId xmlns:p14="http://schemas.microsoft.com/office/powerpoint/2010/main" val="3495343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29</a:t>
            </a:fld>
            <a:endParaRPr/>
          </a:p>
        </p:txBody>
      </p:sp>
      <p:sp>
        <p:nvSpPr>
          <p:cNvPr id="7" name="Google Shape;373;p16"/>
          <p:cNvSpPr txBox="1">
            <a:spLocks noGrp="1"/>
          </p:cNvSpPr>
          <p:nvPr>
            <p:ph type="body" idx="1"/>
          </p:nvPr>
        </p:nvSpPr>
        <p:spPr>
          <a:xfrm>
            <a:off x="2128400" y="431800"/>
            <a:ext cx="6901300" cy="4575525"/>
          </a:xfrm>
          <a:prstGeom prst="rect">
            <a:avLst/>
          </a:prstGeom>
        </p:spPr>
        <p:txBody>
          <a:bodyPr spcFirstLastPara="1" wrap="square" lIns="91425" tIns="91425" rIns="91425" bIns="91425" anchor="t" anchorCtr="0">
            <a:noAutofit/>
          </a:bodyPr>
          <a:lstStyle/>
          <a:p>
            <a:pPr marL="139700" indent="0">
              <a:buNone/>
            </a:pPr>
            <a:r>
              <a:rPr lang="en-US" sz="1200" b="1"/>
              <a:t>Defect Description: </a:t>
            </a:r>
          </a:p>
          <a:p>
            <a:pPr marL="139700" indent="0">
              <a:buNone/>
            </a:pPr>
            <a:r>
              <a:rPr lang="en-US" sz="1200"/>
              <a:t>- Error not warning when wrong login 5 times in a row</a:t>
            </a:r>
          </a:p>
          <a:p>
            <a:pPr marL="139700" indent="0">
              <a:buNone/>
            </a:pPr>
            <a:endParaRPr lang="en-US" sz="1200" b="1"/>
          </a:p>
          <a:p>
            <a:pPr marL="139700" indent="0">
              <a:buNone/>
            </a:pPr>
            <a:r>
              <a:rPr lang="en-US" sz="1200" b="1"/>
              <a:t>Pre-condition:</a:t>
            </a:r>
          </a:p>
          <a:p>
            <a:pPr marL="139700" indent="0">
              <a:buNone/>
            </a:pPr>
            <a:r>
              <a:rPr lang="en-US" sz="1200" smtClean="0"/>
              <a:t>- </a:t>
            </a:r>
            <a:r>
              <a:rPr lang="en-US" sz="1200"/>
              <a:t>User has not logged into the system</a:t>
            </a:r>
          </a:p>
          <a:p>
            <a:pPr marL="139700" indent="0">
              <a:buNone/>
            </a:pPr>
            <a:r>
              <a:rPr lang="en-US" sz="1200" smtClean="0"/>
              <a:t>- In </a:t>
            </a:r>
            <a:r>
              <a:rPr lang="en-US" sz="1200"/>
              <a:t>DB, there isn't any accounts with username: "giatoc4001@gmail.com" &amp; password: "</a:t>
            </a:r>
            <a:r>
              <a:rPr lang="en-US" sz="1200" smtClean="0"/>
              <a:t>1234“</a:t>
            </a:r>
          </a:p>
          <a:p>
            <a:pPr marL="139700" indent="0">
              <a:buNone/>
            </a:pPr>
            <a:r>
              <a:rPr lang="en-US" sz="1200" b="1" smtClean="0"/>
              <a:t>Steps</a:t>
            </a:r>
            <a:r>
              <a:rPr lang="en-US" sz="1200" b="1"/>
              <a:t>:</a:t>
            </a:r>
          </a:p>
          <a:p>
            <a:pPr marL="139700" indent="0">
              <a:buNone/>
            </a:pPr>
            <a:r>
              <a:rPr lang="en-US" sz="1200"/>
              <a:t>1. On "Trang chủ" screen, click [Log in] link </a:t>
            </a:r>
          </a:p>
          <a:p>
            <a:pPr marL="139700" indent="0">
              <a:buNone/>
            </a:pPr>
            <a:r>
              <a:rPr lang="en-US" sz="1200"/>
              <a:t>2. On "Thông tin đăng nhập" screen, enter "giatoc4001@gmail.com" into "Username" field and "1234" into "Password" field</a:t>
            </a:r>
          </a:p>
          <a:p>
            <a:pPr marL="139700" indent="0">
              <a:buNone/>
            </a:pPr>
            <a:r>
              <a:rPr lang="en-US" sz="1200"/>
              <a:t>3. Click [Log in] button</a:t>
            </a:r>
          </a:p>
          <a:p>
            <a:pPr marL="139700" indent="0">
              <a:buNone/>
            </a:pPr>
            <a:r>
              <a:rPr lang="en-US" sz="1200"/>
              <a:t>4. Repeat 1-2-3 step 6 </a:t>
            </a:r>
            <a:r>
              <a:rPr lang="en-US" sz="1200" smtClean="0"/>
              <a:t>times</a:t>
            </a:r>
          </a:p>
          <a:p>
            <a:pPr marL="139700" indent="0">
              <a:buNone/>
            </a:pPr>
            <a:endParaRPr lang="en-US" sz="1200"/>
          </a:p>
          <a:p>
            <a:pPr marL="139700" indent="0">
              <a:buNone/>
            </a:pPr>
            <a:r>
              <a:rPr lang="en-US" sz="1200" b="1"/>
              <a:t>Actual Result: </a:t>
            </a:r>
            <a:r>
              <a:rPr lang="en-US" sz="1200"/>
              <a:t>No </a:t>
            </a:r>
            <a:r>
              <a:rPr lang="en-US" sz="1200"/>
              <a:t>warnings </a:t>
            </a:r>
            <a:r>
              <a:rPr lang="en-US" sz="1200" smtClean="0"/>
              <a:t>appear</a:t>
            </a:r>
          </a:p>
          <a:p>
            <a:pPr marL="139700" indent="0">
              <a:buNone/>
            </a:pPr>
            <a:r>
              <a:rPr lang="en-US" sz="1200" b="1" smtClean="0"/>
              <a:t>Expected </a:t>
            </a:r>
            <a:r>
              <a:rPr lang="en-US" sz="1200" b="1"/>
              <a:t>Result: </a:t>
            </a:r>
            <a:r>
              <a:rPr lang="en-US" sz="1200" smtClean="0"/>
              <a:t>Display </a:t>
            </a:r>
            <a:r>
              <a:rPr lang="en-US" sz="1200"/>
              <a:t>"You've logged in incorrectly more than 5 times, please login in a few minutes</a:t>
            </a:r>
            <a:r>
              <a:rPr lang="en-US" sz="1200" smtClean="0"/>
              <a:t>!“ and user </a:t>
            </a:r>
            <a:r>
              <a:rPr lang="en-US" sz="1200"/>
              <a:t>is not login about 5 minutes</a:t>
            </a:r>
          </a:p>
          <a:p>
            <a:pPr marL="139700" indent="0">
              <a:buNone/>
            </a:pPr>
            <a:r>
              <a:rPr lang="en-US" sz="1200" b="1" smtClean="0"/>
              <a:t>Priority</a:t>
            </a:r>
            <a:r>
              <a:rPr lang="en-US" sz="1200" b="1"/>
              <a:t>: </a:t>
            </a:r>
            <a:r>
              <a:rPr lang="en-US" sz="1200" smtClean="0"/>
              <a:t>Medium</a:t>
            </a:r>
            <a:endParaRPr lang="en-US" sz="1200"/>
          </a:p>
          <a:p>
            <a:pPr marL="139700" indent="0">
              <a:buNone/>
            </a:pPr>
            <a:r>
              <a:rPr lang="en-US" sz="1200" b="1"/>
              <a:t>Serverity: </a:t>
            </a:r>
            <a:r>
              <a:rPr lang="en-US" sz="1200" smtClean="0"/>
              <a:t>Major</a:t>
            </a:r>
            <a:endParaRPr lang="en-US" sz="1200"/>
          </a:p>
          <a:p>
            <a:pPr marL="139700" indent="0">
              <a:buNone/>
            </a:pPr>
            <a:endParaRPr lang="en-US" sz="1200"/>
          </a:p>
        </p:txBody>
      </p:sp>
      <p:sp>
        <p:nvSpPr>
          <p:cNvPr id="6" name="Google Shape;361;p14"/>
          <p:cNvSpPr txBox="1"/>
          <p:nvPr/>
        </p:nvSpPr>
        <p:spPr>
          <a:xfrm>
            <a:off x="123825" y="21526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smtClean="0">
                <a:solidFill>
                  <a:srgbClr val="FFFFFF"/>
                </a:solidFill>
                <a:latin typeface="Nixie One"/>
                <a:sym typeface="Nixie One"/>
              </a:rPr>
              <a:t>10</a:t>
            </a:r>
            <a:endParaRPr b="1">
              <a:solidFill>
                <a:srgbClr val="FFFFFF"/>
              </a:solidFill>
            </a:endParaRPr>
          </a:p>
        </p:txBody>
      </p:sp>
    </p:spTree>
    <p:extLst>
      <p:ext uri="{BB962C8B-B14F-4D97-AF65-F5344CB8AC3E}">
        <p14:creationId xmlns:p14="http://schemas.microsoft.com/office/powerpoint/2010/main" val="3730352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4150" y="198240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QUESTION AND ANSWER (QA)</a:t>
            </a:r>
            <a:endParaRPr/>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4150" y="17474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TEST REPORT</a:t>
            </a:r>
            <a:endParaRPr/>
          </a:p>
        </p:txBody>
      </p:sp>
      <p:sp>
        <p:nvSpPr>
          <p:cNvPr id="361" name="Google Shape;361;p14"/>
          <p:cNvSpPr txBox="1"/>
          <p:nvPr/>
        </p:nvSpPr>
        <p:spPr>
          <a:xfrm>
            <a:off x="422275" y="165735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4</a:t>
            </a:r>
            <a:endParaRPr b="1">
              <a:solidFill>
                <a:srgbClr val="FFFFFF"/>
              </a:solidFill>
            </a:endParaRPr>
          </a:p>
        </p:txBody>
      </p:sp>
    </p:spTree>
    <p:extLst>
      <p:ext uri="{BB962C8B-B14F-4D97-AF65-F5344CB8AC3E}">
        <p14:creationId xmlns:p14="http://schemas.microsoft.com/office/powerpoint/2010/main" val="41370445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pic>
        <p:nvPicPr>
          <p:cNvPr id="3" name="Picture 2"/>
          <p:cNvPicPr>
            <a:picLocks noChangeAspect="1"/>
          </p:cNvPicPr>
          <p:nvPr/>
        </p:nvPicPr>
        <p:blipFill>
          <a:blip r:embed="rId2"/>
          <a:stretch>
            <a:fillRect/>
          </a:stretch>
        </p:blipFill>
        <p:spPr>
          <a:xfrm>
            <a:off x="881742" y="1970361"/>
            <a:ext cx="7861663" cy="1704384"/>
          </a:xfrm>
          <a:prstGeom prst="rect">
            <a:avLst/>
          </a:prstGeom>
        </p:spPr>
      </p:pic>
    </p:spTree>
    <p:extLst>
      <p:ext uri="{BB962C8B-B14F-4D97-AF65-F5344CB8AC3E}">
        <p14:creationId xmlns:p14="http://schemas.microsoft.com/office/powerpoint/2010/main" val="7549445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4150" y="17474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KHÓ KHĂN</a:t>
            </a:r>
            <a:endParaRPr/>
          </a:p>
        </p:txBody>
      </p:sp>
      <p:sp>
        <p:nvSpPr>
          <p:cNvPr id="361" name="Google Shape;361;p14"/>
          <p:cNvSpPr txBox="1"/>
          <p:nvPr/>
        </p:nvSpPr>
        <p:spPr>
          <a:xfrm>
            <a:off x="402680" y="1663881"/>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5</a:t>
            </a:r>
            <a:endParaRPr b="1">
              <a:solidFill>
                <a:srgbClr val="FFFFFF"/>
              </a:solidFill>
            </a:endParaRPr>
          </a:p>
        </p:txBody>
      </p:sp>
    </p:spTree>
    <p:extLst>
      <p:ext uri="{BB962C8B-B14F-4D97-AF65-F5344CB8AC3E}">
        <p14:creationId xmlns:p14="http://schemas.microsoft.com/office/powerpoint/2010/main" val="3612419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33</a:t>
            </a:fld>
            <a:endParaRPr/>
          </a:p>
        </p:txBody>
      </p:sp>
      <p:sp>
        <p:nvSpPr>
          <p:cNvPr id="7" name="Google Shape;373;p16"/>
          <p:cNvSpPr txBox="1">
            <a:spLocks noGrp="1"/>
          </p:cNvSpPr>
          <p:nvPr>
            <p:ph type="body" idx="1"/>
          </p:nvPr>
        </p:nvSpPr>
        <p:spPr>
          <a:xfrm>
            <a:off x="1732700" y="1676401"/>
            <a:ext cx="6901300" cy="1746250"/>
          </a:xfrm>
          <a:prstGeom prst="rect">
            <a:avLst/>
          </a:prstGeom>
        </p:spPr>
        <p:txBody>
          <a:bodyPr spcFirstLastPara="1" wrap="square" lIns="91425" tIns="91425" rIns="91425" bIns="91425" anchor="t" anchorCtr="0">
            <a:noAutofit/>
          </a:bodyPr>
          <a:lstStyle/>
          <a:p>
            <a:pPr>
              <a:buFontTx/>
              <a:buChar char="-"/>
            </a:pPr>
            <a:r>
              <a:rPr lang="en-US" sz="1200" smtClean="0"/>
              <a:t>Trên trang web, trong thời gian nghỉ dịch có sự chỉnh sửa lại các thành phần mới</a:t>
            </a:r>
          </a:p>
          <a:p>
            <a:pPr>
              <a:buFontTx/>
              <a:buChar char="-"/>
            </a:pPr>
            <a:r>
              <a:rPr lang="en-US" sz="1200" smtClean="0"/>
              <a:t>Chưa có nhiều kinh nghiệp trong việc thực hiện kiểm thử trong môi trường làm việc ở công ty</a:t>
            </a:r>
          </a:p>
          <a:p>
            <a:pPr>
              <a:buFontTx/>
              <a:buChar char="-"/>
            </a:pPr>
            <a:r>
              <a:rPr lang="en-US" sz="1200" smtClean="0"/>
              <a:t>Trong tình hình dịch bệnh, máy tính gặp phải trục trặc phần cứng lẫn phần mềm nhưng không thể sửa chữa trong thời gian dài vì thực hiện qui định tránh dịch của Nhà nước</a:t>
            </a:r>
          </a:p>
          <a:p>
            <a:pPr marL="139700" indent="0">
              <a:buNone/>
            </a:pPr>
            <a:endParaRPr lang="en-US" sz="1200"/>
          </a:p>
        </p:txBody>
      </p:sp>
    </p:spTree>
    <p:extLst>
      <p:ext uri="{BB962C8B-B14F-4D97-AF65-F5344CB8AC3E}">
        <p14:creationId xmlns:p14="http://schemas.microsoft.com/office/powerpoint/2010/main" val="2811327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2647100" y="261825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mtClean="0"/>
              <a:t>THANKS FOR WATCHING!</a:t>
            </a:r>
            <a:endParaRP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7" name="Google Shape;373;p16"/>
          <p:cNvSpPr txBox="1">
            <a:spLocks noGrp="1"/>
          </p:cNvSpPr>
          <p:nvPr>
            <p:ph type="body" idx="1"/>
          </p:nvPr>
        </p:nvSpPr>
        <p:spPr>
          <a:xfrm>
            <a:off x="1167550" y="1444637"/>
            <a:ext cx="7131900" cy="1015125"/>
          </a:xfrm>
          <a:prstGeom prst="rect">
            <a:avLst/>
          </a:prstGeom>
        </p:spPr>
        <p:txBody>
          <a:bodyPr spcFirstLastPara="1" wrap="square" lIns="91425" tIns="91425" rIns="91425" bIns="91425" anchor="t" anchorCtr="0">
            <a:noAutofit/>
          </a:bodyPr>
          <a:lstStyle/>
          <a:p>
            <a:pPr marL="139700" indent="0">
              <a:buNone/>
            </a:pPr>
            <a:r>
              <a:rPr lang="en-US"/>
              <a:t>1</a:t>
            </a:r>
            <a:r>
              <a:rPr lang="en-US" smtClean="0"/>
              <a:t>. </a:t>
            </a:r>
            <a:r>
              <a:rPr lang="vi-VN"/>
              <a:t>Tại chức năng "Sign up", ô "First name" và "Last name" không có cảnh báo về độ dài ký tự nhập vào. Theo tôi cần thêm cảnh báo về độ dài ký tự để tránh người dùng nhập quá số ký tự cho phép. Vui lòng xác nhận.</a:t>
            </a:r>
            <a:endParaRPr lang="vi-VN"/>
          </a:p>
          <a:p>
            <a:pPr marL="139700" lvl="0" indent="0" algn="l" rtl="0">
              <a:spcBef>
                <a:spcPts val="600"/>
              </a:spcBef>
              <a:spcAft>
                <a:spcPts val="0"/>
              </a:spcAft>
              <a:buSzPts val="1400"/>
              <a:buNone/>
            </a:pPr>
            <a:endParaRPr/>
          </a:p>
        </p:txBody>
      </p:sp>
      <p:sp>
        <p:nvSpPr>
          <p:cNvPr id="9" name="Google Shape;373;p16"/>
          <p:cNvSpPr txBox="1">
            <a:spLocks noGrp="1"/>
          </p:cNvSpPr>
          <p:nvPr>
            <p:ph type="body" idx="1"/>
          </p:nvPr>
        </p:nvSpPr>
        <p:spPr>
          <a:xfrm>
            <a:off x="1167550" y="2357288"/>
            <a:ext cx="7131900" cy="1015125"/>
          </a:xfrm>
          <a:prstGeom prst="rect">
            <a:avLst/>
          </a:prstGeom>
        </p:spPr>
        <p:txBody>
          <a:bodyPr spcFirstLastPara="1" wrap="square" lIns="91425" tIns="91425" rIns="91425" bIns="91425" anchor="t" anchorCtr="0">
            <a:noAutofit/>
          </a:bodyPr>
          <a:lstStyle/>
          <a:p>
            <a:pPr marL="139700" indent="0">
              <a:buNone/>
            </a:pPr>
            <a:r>
              <a:rPr lang="en-US"/>
              <a:t>2</a:t>
            </a:r>
            <a:r>
              <a:rPr lang="en-US" smtClean="0"/>
              <a:t>. </a:t>
            </a:r>
            <a:r>
              <a:rPr lang="vi-VN"/>
              <a:t>Sau khi xem thiết kế màn hình ở trang 21, tôi không thấy có ô "Retype password". Người dùng sẽ không thể xác thực lại mật khẩu đã nhập ở ô "Password". Theo tôi cần thêm ô "Retype password" để giải quyết vấn đề này. Vui lòng xác nhận.</a:t>
            </a:r>
            <a:endParaRPr/>
          </a:p>
        </p:txBody>
      </p:sp>
      <p:sp>
        <p:nvSpPr>
          <p:cNvPr id="10" name="Google Shape;373;p16"/>
          <p:cNvSpPr txBox="1">
            <a:spLocks noGrp="1"/>
          </p:cNvSpPr>
          <p:nvPr>
            <p:ph type="body" idx="1"/>
          </p:nvPr>
        </p:nvSpPr>
        <p:spPr>
          <a:xfrm>
            <a:off x="1167550" y="3372413"/>
            <a:ext cx="7131900" cy="1015125"/>
          </a:xfrm>
          <a:prstGeom prst="rect">
            <a:avLst/>
          </a:prstGeom>
        </p:spPr>
        <p:txBody>
          <a:bodyPr spcFirstLastPara="1" wrap="square" lIns="91425" tIns="91425" rIns="91425" bIns="91425" anchor="t" anchorCtr="0">
            <a:noAutofit/>
          </a:bodyPr>
          <a:lstStyle/>
          <a:p>
            <a:pPr marL="139700" indent="0">
              <a:buNone/>
            </a:pPr>
            <a:r>
              <a:rPr lang="en-US" smtClean="0"/>
              <a:t>3. </a:t>
            </a:r>
            <a:r>
              <a:rPr lang="vi-VN"/>
              <a:t>Ở chức năng "Log in", tôi thấy hệ thống bắt người dùng phải đợi 5 phút khi họ đăng nhập quá 5 lần sai liên tục. Theo tôi cần giảm thời gian này xuống còn 2 phút. Vui lòng xác nhận</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
        <p:nvSpPr>
          <p:cNvPr id="7" name="Google Shape;373;p16"/>
          <p:cNvSpPr txBox="1">
            <a:spLocks noGrp="1"/>
          </p:cNvSpPr>
          <p:nvPr>
            <p:ph type="body" idx="1"/>
          </p:nvPr>
        </p:nvSpPr>
        <p:spPr>
          <a:xfrm>
            <a:off x="1167550" y="1400187"/>
            <a:ext cx="7131900" cy="1015125"/>
          </a:xfrm>
          <a:prstGeom prst="rect">
            <a:avLst/>
          </a:prstGeom>
        </p:spPr>
        <p:txBody>
          <a:bodyPr spcFirstLastPara="1" wrap="square" lIns="91425" tIns="91425" rIns="91425" bIns="91425" anchor="t" anchorCtr="0">
            <a:noAutofit/>
          </a:bodyPr>
          <a:lstStyle/>
          <a:p>
            <a:pPr marL="139700" indent="0">
              <a:buNone/>
            </a:pPr>
            <a:r>
              <a:rPr lang="en-US" smtClean="0"/>
              <a:t>4. </a:t>
            </a:r>
            <a:r>
              <a:rPr lang="en-US"/>
              <a:t>Trong chức năng “Log in”, ở </a:t>
            </a:r>
            <a:r>
              <a:rPr lang="en-US"/>
              <a:t>trang </a:t>
            </a:r>
            <a:r>
              <a:rPr lang="en-US" smtClean="0"/>
              <a:t>35, </a:t>
            </a:r>
            <a:r>
              <a:rPr lang="en-US"/>
              <a:t>thiết kế màn hình để ô "Remember" nằm bên phải "Forgot password?". Thiết kế này không hợp lệ hiện nay, theo tôi cần để ô "Remember" nằm bên trái "Forgot password". Vui lòng xác nhận. </a:t>
            </a:r>
            <a:r>
              <a:rPr lang="vi-VN" smtClean="0"/>
              <a:t>. </a:t>
            </a:r>
            <a:endParaRPr/>
          </a:p>
        </p:txBody>
      </p:sp>
      <p:sp>
        <p:nvSpPr>
          <p:cNvPr id="8" name="Google Shape;373;p16"/>
          <p:cNvSpPr txBox="1">
            <a:spLocks noGrp="1"/>
          </p:cNvSpPr>
          <p:nvPr>
            <p:ph type="body" idx="1"/>
          </p:nvPr>
        </p:nvSpPr>
        <p:spPr>
          <a:xfrm>
            <a:off x="1167550" y="2386300"/>
            <a:ext cx="7131900" cy="1015125"/>
          </a:xfrm>
          <a:prstGeom prst="rect">
            <a:avLst/>
          </a:prstGeom>
        </p:spPr>
        <p:txBody>
          <a:bodyPr spcFirstLastPara="1" wrap="square" lIns="91425" tIns="91425" rIns="91425" bIns="91425" anchor="t" anchorCtr="0">
            <a:noAutofit/>
          </a:bodyPr>
          <a:lstStyle/>
          <a:p>
            <a:pPr marL="139700" indent="0">
              <a:buNone/>
            </a:pPr>
            <a:r>
              <a:rPr lang="en-US" smtClean="0"/>
              <a:t>5. </a:t>
            </a:r>
            <a:r>
              <a:rPr lang="vi-VN"/>
              <a:t>Trong chức năng “Edit profile”, ở trang 41, thiết kế màn hình có 2 nút "SAVE CHANGES" cùng tác dụng. Để tránh dư thừa, theo tôi cần bỏ nút "SAVE CHANGES" ở trên cùng. Vui lòng xác nhận</a:t>
            </a:r>
            <a:endParaRPr/>
          </a:p>
        </p:txBody>
      </p:sp>
      <p:sp>
        <p:nvSpPr>
          <p:cNvPr id="9" name="Google Shape;373;p16"/>
          <p:cNvSpPr txBox="1">
            <a:spLocks noGrp="1"/>
          </p:cNvSpPr>
          <p:nvPr>
            <p:ph type="body" idx="1"/>
          </p:nvPr>
        </p:nvSpPr>
        <p:spPr>
          <a:xfrm>
            <a:off x="1167550" y="3372413"/>
            <a:ext cx="7131900" cy="1015125"/>
          </a:xfrm>
          <a:prstGeom prst="rect">
            <a:avLst/>
          </a:prstGeom>
        </p:spPr>
        <p:txBody>
          <a:bodyPr spcFirstLastPara="1" wrap="square" lIns="91425" tIns="91425" rIns="91425" bIns="91425" anchor="t" anchorCtr="0">
            <a:noAutofit/>
          </a:bodyPr>
          <a:lstStyle/>
          <a:p>
            <a:pPr marL="139700" indent="0">
              <a:buNone/>
            </a:pPr>
            <a:r>
              <a:rPr lang="en-US" smtClean="0"/>
              <a:t>6. </a:t>
            </a:r>
            <a:r>
              <a:rPr lang="vi-VN"/>
              <a:t>Qua mô tả màn hình ở trang 44 – 45 của chức năng “Edit profile”, hệ thống không có đề cập đến việc cho người dùng thay đổi ảnh đại diện hồ sơ. Theo tôi cần có nút "Edit avatar" trên thiết kế để phục vụ việc thay đổi này. Vui lòng xác nhận</a:t>
            </a:r>
            <a:endParaRPr lang="vi-VN"/>
          </a:p>
        </p:txBody>
      </p:sp>
    </p:spTree>
    <p:extLst>
      <p:ext uri="{BB962C8B-B14F-4D97-AF65-F5344CB8AC3E}">
        <p14:creationId xmlns:p14="http://schemas.microsoft.com/office/powerpoint/2010/main" val="2882750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
        <p:nvSpPr>
          <p:cNvPr id="9" name="Google Shape;373;p16"/>
          <p:cNvSpPr txBox="1">
            <a:spLocks noGrp="1"/>
          </p:cNvSpPr>
          <p:nvPr>
            <p:ph type="body" idx="1"/>
          </p:nvPr>
        </p:nvSpPr>
        <p:spPr>
          <a:xfrm>
            <a:off x="1643800" y="1194363"/>
            <a:ext cx="7131900" cy="1866337"/>
          </a:xfrm>
          <a:prstGeom prst="rect">
            <a:avLst/>
          </a:prstGeom>
        </p:spPr>
        <p:txBody>
          <a:bodyPr spcFirstLastPara="1" wrap="square" lIns="91425" tIns="91425" rIns="91425" bIns="91425" anchor="t" anchorCtr="0">
            <a:noAutofit/>
          </a:bodyPr>
          <a:lstStyle/>
          <a:p>
            <a:pPr marL="139700" indent="0">
              <a:buNone/>
            </a:pPr>
            <a:r>
              <a:rPr lang="en-US" smtClean="0"/>
              <a:t>7. </a:t>
            </a:r>
            <a:r>
              <a:rPr lang="vi-VN"/>
              <a:t>Trong phần "workflow" của chức năng "Edit profile", sau khi nhấn nút "CANCEL", hệ thống hiện thông báo "Not successful change" và đóng hộp thoại chỉnh sửa đi. Diều này làm người dùng phải thực hiện lại thao tác chỉnh sửa một lần nữa, theo tôi hệ thống cần hiển thị một hộp thoại  gồm cảnh báo "Do you want to cancel the editing?" với 2 nút: "Yes" và "No":</a:t>
            </a:r>
          </a:p>
          <a:p>
            <a:pPr marL="139700" indent="0">
              <a:buNone/>
            </a:pPr>
            <a:r>
              <a:rPr lang="vi-VN"/>
              <a:t>+ Khi nhấn nút "Yes" thì hệ thống hiện thông báo "Successful change".</a:t>
            </a:r>
          </a:p>
          <a:p>
            <a:pPr marL="139700" indent="0">
              <a:buNone/>
            </a:pPr>
            <a:r>
              <a:rPr lang="vi-VN"/>
              <a:t>+ Khi nhấn nút "No" thì trả lại hộp thoại "Chỉnh sửa hồ sơ" ở trạng thái trước khi nhấn nút "CANCEL".</a:t>
            </a:r>
          </a:p>
          <a:p>
            <a:pPr marL="139700" indent="0">
              <a:buNone/>
            </a:pPr>
            <a:r>
              <a:rPr lang="vi-VN"/>
              <a:t>Vui lòng xác nhận.</a:t>
            </a:r>
            <a:endParaRPr lang="vi-VN"/>
          </a:p>
        </p:txBody>
      </p:sp>
      <p:sp>
        <p:nvSpPr>
          <p:cNvPr id="10" name="Google Shape;373;p16"/>
          <p:cNvSpPr txBox="1">
            <a:spLocks noGrp="1"/>
          </p:cNvSpPr>
          <p:nvPr>
            <p:ph type="body" idx="1"/>
          </p:nvPr>
        </p:nvSpPr>
        <p:spPr>
          <a:xfrm>
            <a:off x="1643800" y="3693855"/>
            <a:ext cx="7131900" cy="1015125"/>
          </a:xfrm>
          <a:prstGeom prst="rect">
            <a:avLst/>
          </a:prstGeom>
        </p:spPr>
        <p:txBody>
          <a:bodyPr spcFirstLastPara="1" wrap="square" lIns="91425" tIns="91425" rIns="91425" bIns="91425" anchor="t" anchorCtr="0">
            <a:noAutofit/>
          </a:bodyPr>
          <a:lstStyle/>
          <a:p>
            <a:pPr marL="139700" indent="0">
              <a:buNone/>
            </a:pPr>
            <a:r>
              <a:rPr lang="en-US"/>
              <a:t>8</a:t>
            </a:r>
            <a:r>
              <a:rPr lang="en-US" smtClean="0"/>
              <a:t>. </a:t>
            </a:r>
            <a:r>
              <a:rPr lang="vi-VN"/>
              <a:t>Trong chức năng "Edit profile", tại mục "Subjects" người dùng chỉ được chọn những chủ đề có sẵn. Để đa dạng hóa chủ đề dành cho người dùng, theo tôi cần cho họ tự nhập tên chủ đề. Vui lòng xác nhận.</a:t>
            </a:r>
            <a:endParaRPr/>
          </a:p>
        </p:txBody>
      </p:sp>
    </p:spTree>
    <p:extLst>
      <p:ext uri="{BB962C8B-B14F-4D97-AF65-F5344CB8AC3E}">
        <p14:creationId xmlns:p14="http://schemas.microsoft.com/office/powerpoint/2010/main" val="13477714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9" name="Google Shape;373;p16"/>
          <p:cNvSpPr txBox="1">
            <a:spLocks noGrp="1"/>
          </p:cNvSpPr>
          <p:nvPr>
            <p:ph type="body" idx="1"/>
          </p:nvPr>
        </p:nvSpPr>
        <p:spPr>
          <a:xfrm>
            <a:off x="1643800" y="1194363"/>
            <a:ext cx="7131900" cy="958287"/>
          </a:xfrm>
          <a:prstGeom prst="rect">
            <a:avLst/>
          </a:prstGeom>
        </p:spPr>
        <p:txBody>
          <a:bodyPr spcFirstLastPara="1" wrap="square" lIns="91425" tIns="91425" rIns="91425" bIns="91425" anchor="t" anchorCtr="0">
            <a:noAutofit/>
          </a:bodyPr>
          <a:lstStyle/>
          <a:p>
            <a:pPr marL="139700" indent="0">
              <a:buNone/>
            </a:pPr>
            <a:r>
              <a:rPr lang="en-US" smtClean="0"/>
              <a:t>9. </a:t>
            </a:r>
            <a:r>
              <a:rPr lang="vi-VN"/>
              <a:t>Trong chức năng "Sign up", ở trang 22 (Hình 1.11) không có nút để người dùng trở lại màn hình nhập thông tin trước đó. Để dễ dàng kiểm tra thông tin đã nhập ở màn hình trước đó, theo tôi nên thêm nút "Back" trên thiết kế . Vui lòng xác nhận.</a:t>
            </a:r>
            <a:endParaRPr lang="vi-VN"/>
          </a:p>
        </p:txBody>
      </p:sp>
      <p:sp>
        <p:nvSpPr>
          <p:cNvPr id="10" name="Google Shape;373;p16"/>
          <p:cNvSpPr txBox="1">
            <a:spLocks noGrp="1"/>
          </p:cNvSpPr>
          <p:nvPr>
            <p:ph type="body" idx="1"/>
          </p:nvPr>
        </p:nvSpPr>
        <p:spPr>
          <a:xfrm>
            <a:off x="1643800" y="2386300"/>
            <a:ext cx="7131900" cy="1015125"/>
          </a:xfrm>
          <a:prstGeom prst="rect">
            <a:avLst/>
          </a:prstGeom>
        </p:spPr>
        <p:txBody>
          <a:bodyPr spcFirstLastPara="1" wrap="square" lIns="91425" tIns="91425" rIns="91425" bIns="91425" anchor="t" anchorCtr="0">
            <a:noAutofit/>
          </a:bodyPr>
          <a:lstStyle/>
          <a:p>
            <a:pPr marL="139700" indent="0">
              <a:buNone/>
            </a:pPr>
            <a:r>
              <a:rPr lang="en-US" smtClean="0"/>
              <a:t>10. </a:t>
            </a:r>
            <a:r>
              <a:rPr lang="vi-VN"/>
              <a:t>Trong chức năng "Edit profile", tại ô "First name" và ô "Last name" có qui định về độ dài ký tự không được quá 64 kí tự. Thực tế tên và họ sau khi tách ra không thể quá giới hạn đó. Vì vậy, theo tôi cần giảm giới hạn này xuống thấp hơn. Vui lòng xác nhận</a:t>
            </a:r>
            <a:endParaRPr/>
          </a:p>
        </p:txBody>
      </p:sp>
    </p:spTree>
    <p:extLst>
      <p:ext uri="{BB962C8B-B14F-4D97-AF65-F5344CB8AC3E}">
        <p14:creationId xmlns:p14="http://schemas.microsoft.com/office/powerpoint/2010/main" val="4190934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24150" y="17474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mtClean="0"/>
              <a:t>TEST CASE</a:t>
            </a:r>
            <a:endParaRPr/>
          </a:p>
        </p:txBody>
      </p:sp>
      <p:sp>
        <p:nvSpPr>
          <p:cNvPr id="361" name="Google Shape;361;p14"/>
          <p:cNvSpPr txBox="1"/>
          <p:nvPr/>
        </p:nvSpPr>
        <p:spPr>
          <a:xfrm>
            <a:off x="384175" y="16891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sym typeface="Nixie One"/>
              </a:rPr>
              <a:t>2</a:t>
            </a:r>
            <a:endParaRPr b="1">
              <a:solidFill>
                <a:srgbClr val="FFFFFF"/>
              </a:solidFill>
            </a:endParaRPr>
          </a:p>
        </p:txBody>
      </p:sp>
    </p:spTree>
    <p:extLst>
      <p:ext uri="{BB962C8B-B14F-4D97-AF65-F5344CB8AC3E}">
        <p14:creationId xmlns:p14="http://schemas.microsoft.com/office/powerpoint/2010/main" val="2025651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12"/>
          <p:cNvSpPr txBox="1"/>
          <p:nvPr/>
        </p:nvSpPr>
        <p:spPr>
          <a:xfrm>
            <a:off x="1732700" y="1744525"/>
            <a:ext cx="3191400" cy="312875"/>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
        <p:nvSpPr>
          <p:cNvPr id="7" name="Google Shape;373;p16"/>
          <p:cNvSpPr txBox="1">
            <a:spLocks noGrp="1"/>
          </p:cNvSpPr>
          <p:nvPr>
            <p:ph type="body" idx="1"/>
          </p:nvPr>
        </p:nvSpPr>
        <p:spPr>
          <a:xfrm>
            <a:off x="1809000" y="576249"/>
            <a:ext cx="7131900" cy="4445000"/>
          </a:xfrm>
          <a:prstGeom prst="rect">
            <a:avLst/>
          </a:prstGeom>
        </p:spPr>
        <p:txBody>
          <a:bodyPr spcFirstLastPara="1" wrap="square" lIns="91425" tIns="91425" rIns="91425" bIns="91425" anchor="t" anchorCtr="0">
            <a:noAutofit/>
          </a:bodyPr>
          <a:lstStyle/>
          <a:p>
            <a:pPr marL="139700" indent="0">
              <a:buNone/>
            </a:pPr>
            <a:r>
              <a:rPr lang="en-US" sz="1200" b="1"/>
              <a:t>[Edit profile -2]</a:t>
            </a:r>
          </a:p>
          <a:p>
            <a:pPr marL="139700" indent="0">
              <a:buNone/>
            </a:pPr>
            <a:r>
              <a:rPr lang="en-US" sz="1200" smtClean="0"/>
              <a:t>Check </a:t>
            </a:r>
            <a:r>
              <a:rPr lang="en-US" sz="1200"/>
              <a:t>editing with valid updated account information, valid selected grades &amp; </a:t>
            </a:r>
            <a:r>
              <a:rPr lang="en-US" sz="1200" smtClean="0"/>
              <a:t>valid </a:t>
            </a:r>
            <a:r>
              <a:rPr lang="en-US" sz="1200"/>
              <a:t>sellected subject  </a:t>
            </a:r>
            <a:endParaRPr lang="en-US" sz="1200" smtClean="0"/>
          </a:p>
          <a:p>
            <a:pPr marL="139700" indent="0">
              <a:buNone/>
            </a:pPr>
            <a:endParaRPr lang="en-US" sz="1200" b="1" smtClean="0"/>
          </a:p>
          <a:p>
            <a:pPr marL="139700" indent="0">
              <a:buNone/>
            </a:pPr>
            <a:r>
              <a:rPr lang="vi-VN" sz="1200" b="1" smtClean="0"/>
              <a:t>Pre-condition:</a:t>
            </a:r>
            <a:r>
              <a:rPr lang="en-US" sz="1200" b="1" smtClean="0"/>
              <a:t> </a:t>
            </a:r>
            <a:r>
              <a:rPr lang="vi-VN" sz="1200"/>
              <a:t>User logined &amp; accessed "Quản trị" screen</a:t>
            </a:r>
            <a:endParaRPr lang="en-US" sz="1200"/>
          </a:p>
          <a:p>
            <a:pPr marL="139700" indent="0">
              <a:buNone/>
            </a:pPr>
            <a:endParaRPr lang="en-US" sz="1200" b="1"/>
          </a:p>
          <a:p>
            <a:pPr marL="139700" indent="0">
              <a:buNone/>
            </a:pPr>
            <a:r>
              <a:rPr lang="vi-VN" sz="1200" b="1" smtClean="0"/>
              <a:t>Steps</a:t>
            </a:r>
            <a:r>
              <a:rPr lang="vi-VN" sz="1200"/>
              <a:t>:</a:t>
            </a:r>
          </a:p>
          <a:p>
            <a:pPr marL="139700" indent="0">
              <a:buNone/>
            </a:pPr>
            <a:r>
              <a:rPr lang="vi-VN" sz="1200"/>
              <a:t>1. On "Quản trị" screen, click "Profile" in menu</a:t>
            </a:r>
          </a:p>
          <a:p>
            <a:pPr marL="139700" indent="0">
              <a:buNone/>
            </a:pPr>
            <a:r>
              <a:rPr lang="vi-VN" sz="1200"/>
              <a:t>2. On "Quản lý hồ sơ" screen, click [Edit profile] button</a:t>
            </a:r>
          </a:p>
          <a:p>
            <a:pPr marL="139700" indent="0">
              <a:buNone/>
            </a:pPr>
            <a:r>
              <a:rPr lang="vi-VN" sz="1200"/>
              <a:t>3. On "Chỉnh sửa hồ sơ" dialog, enter updating information, select subjects  and grades</a:t>
            </a:r>
          </a:p>
          <a:p>
            <a:pPr marL="139700" indent="0">
              <a:buNone/>
            </a:pPr>
            <a:r>
              <a:rPr lang="vi-VN" sz="1200"/>
              <a:t>4. Click [SAVE CHANGES] </a:t>
            </a:r>
            <a:r>
              <a:rPr lang="vi-VN" sz="1200" smtClean="0"/>
              <a:t>button</a:t>
            </a:r>
            <a:endParaRPr lang="en-US" sz="1200" smtClean="0"/>
          </a:p>
          <a:p>
            <a:pPr marL="139700" indent="0">
              <a:buNone/>
            </a:pPr>
            <a:endParaRPr lang="en-US" sz="1200" smtClean="0"/>
          </a:p>
          <a:p>
            <a:pPr marL="139700" indent="0">
              <a:buNone/>
            </a:pPr>
            <a:r>
              <a:rPr lang="en-US" sz="1200" b="1" smtClean="0"/>
              <a:t>Expected Output</a:t>
            </a:r>
            <a:r>
              <a:rPr lang="en-US" sz="1200" smtClean="0"/>
              <a:t>: </a:t>
            </a:r>
          </a:p>
          <a:p>
            <a:pPr marL="139700" indent="0">
              <a:buNone/>
            </a:pPr>
            <a:r>
              <a:rPr lang="vi-VN" sz="1200"/>
              <a:t>1. "Quản lý hồ sơ" Screen is displayed</a:t>
            </a:r>
          </a:p>
          <a:p>
            <a:pPr marL="139700" indent="0">
              <a:buNone/>
            </a:pPr>
            <a:r>
              <a:rPr lang="vi-VN" sz="1200"/>
              <a:t>2. "Chỉnh sửa hồ sơ" dialog is displayed</a:t>
            </a:r>
          </a:p>
          <a:p>
            <a:pPr marL="139700" indent="0">
              <a:buNone/>
            </a:pPr>
            <a:r>
              <a:rPr lang="vi-VN" sz="1200"/>
              <a:t>3. All updating information is valid</a:t>
            </a:r>
          </a:p>
          <a:p>
            <a:pPr marL="139700" indent="0">
              <a:buNone/>
            </a:pPr>
            <a:r>
              <a:rPr lang="vi-VN" sz="1200"/>
              <a:t>4. Profile information is </a:t>
            </a:r>
            <a:r>
              <a:rPr lang="vi-VN" sz="1200" smtClean="0"/>
              <a:t>changed</a:t>
            </a:r>
            <a:r>
              <a:rPr lang="en-US" sz="1200" smtClean="0"/>
              <a:t> </a:t>
            </a:r>
            <a:r>
              <a:rPr lang="vi-VN" sz="1200" smtClean="0"/>
              <a:t>-&gt;  </a:t>
            </a:r>
            <a:r>
              <a:rPr lang="vi-VN" sz="1200"/>
              <a:t>Display "Successful change" message</a:t>
            </a:r>
            <a:endParaRPr lang="en-US" sz="1200"/>
          </a:p>
        </p:txBody>
      </p:sp>
      <p:sp>
        <p:nvSpPr>
          <p:cNvPr id="11" name="Google Shape;372;p16"/>
          <p:cNvSpPr txBox="1">
            <a:spLocks noGrp="1"/>
          </p:cNvSpPr>
          <p:nvPr>
            <p:ph type="title"/>
          </p:nvPr>
        </p:nvSpPr>
        <p:spPr>
          <a:xfrm>
            <a:off x="3187700" y="92274"/>
            <a:ext cx="4924400" cy="4839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smtClean="0"/>
              <a:t>Edit profile function</a:t>
            </a:r>
            <a:endParaRPr sz="2400"/>
          </a:p>
        </p:txBody>
      </p:sp>
      <p:pic>
        <p:nvPicPr>
          <p:cNvPr id="3" name="Picture 2"/>
          <p:cNvPicPr>
            <a:picLocks noChangeAspect="1"/>
          </p:cNvPicPr>
          <p:nvPr/>
        </p:nvPicPr>
        <p:blipFill>
          <a:blip r:embed="rId3"/>
          <a:stretch>
            <a:fillRect/>
          </a:stretch>
        </p:blipFill>
        <p:spPr>
          <a:xfrm>
            <a:off x="0" y="2057400"/>
            <a:ext cx="2066723" cy="1774090"/>
          </a:xfrm>
          <a:prstGeom prst="rect">
            <a:avLst/>
          </a:prstGeom>
        </p:spPr>
      </p:pic>
    </p:spTree>
    <p:extLst>
      <p:ext uri="{BB962C8B-B14F-4D97-AF65-F5344CB8AC3E}">
        <p14:creationId xmlns:p14="http://schemas.microsoft.com/office/powerpoint/2010/main" val="795176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3387</Words>
  <Application>Microsoft Office PowerPoint</Application>
  <PresentationFormat>On-screen Show (16:9)</PresentationFormat>
  <Paragraphs>392</Paragraphs>
  <Slides>34</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Helvetica Neue</vt:lpstr>
      <vt:lpstr>Muli</vt:lpstr>
      <vt:lpstr>Nixie One</vt:lpstr>
      <vt:lpstr>Imogen template</vt:lpstr>
      <vt:lpstr>ĐỀ TÀI: WEBSITE HỖ TRỢ KIẾN THỨC HỌC TẬP QUIZIZZ</vt:lpstr>
      <vt:lpstr>ĐỀ TÀI: WEBSITE HỖ TRỢ KIẾN THỨC HỌC TẬP QUIZIZZ</vt:lpstr>
      <vt:lpstr>QUESTION AND ANSWER (QA)</vt:lpstr>
      <vt:lpstr>PowerPoint Presentation</vt:lpstr>
      <vt:lpstr>PowerPoint Presentation</vt:lpstr>
      <vt:lpstr>PowerPoint Presentation</vt:lpstr>
      <vt:lpstr>PowerPoint Presentation</vt:lpstr>
      <vt:lpstr>TEST CASE</vt:lpstr>
      <vt:lpstr>Edit profile function</vt:lpstr>
      <vt:lpstr>Edit profile function</vt:lpstr>
      <vt:lpstr>Edit profile function</vt:lpstr>
      <vt:lpstr>Edit profile function</vt:lpstr>
      <vt:lpstr>Edit profile function</vt:lpstr>
      <vt:lpstr>Edit profile function</vt:lpstr>
      <vt:lpstr>Login function</vt:lpstr>
      <vt:lpstr>Login function</vt:lpstr>
      <vt:lpstr>Login function</vt:lpstr>
      <vt:lpstr>Login function</vt:lpstr>
      <vt:lpstr>DEFECT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REPORT</vt:lpstr>
      <vt:lpstr>PowerPoint Presentation</vt:lpstr>
      <vt:lpstr>KHÓ KHĂN</vt:lpstr>
      <vt:lpstr>PowerPoint Presentation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IT_NLU</dc:creator>
  <cp:lastModifiedBy>ismail - [2010]</cp:lastModifiedBy>
  <cp:revision>49</cp:revision>
  <dcterms:modified xsi:type="dcterms:W3CDTF">2022-07-15T14:44:55Z</dcterms:modified>
</cp:coreProperties>
</file>