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ora Bold" charset="1" panose="00000800000000000000"/>
      <p:regular r:id="rId17"/>
    </p:embeddedFont>
    <p:embeddedFont>
      <p:font typeface="Lora" charset="1" panose="00000500000000000000"/>
      <p:regular r:id="rId18"/>
    </p:embeddedFont>
    <p:embeddedFont>
      <p:font typeface="Josefin Sans Bold" charset="1" panose="00000800000000000000"/>
      <p:regular r:id="rId19"/>
    </p:embeddedFont>
    <p:embeddedFont>
      <p:font typeface="Josefin Sans" charset="1" panose="00000500000000000000"/>
      <p:regular r:id="rId20"/>
    </p:embeddedFont>
    <p:embeddedFont>
      <p:font typeface="DejaVu Serif Bold" charset="1" panose="02060803050605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54982" y="1781683"/>
            <a:ext cx="12123308" cy="70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6"/>
              </a:lnSpc>
            </a:pPr>
            <a:r>
              <a:rPr lang="en-US" sz="4826" b="true">
                <a:solidFill>
                  <a:srgbClr val="F7B4A7"/>
                </a:solidFill>
                <a:latin typeface="Lora Bold"/>
                <a:ea typeface="Lora Bold"/>
                <a:cs typeface="Lora Bold"/>
                <a:sym typeface="Lora Bold"/>
              </a:rPr>
              <a:t>Phát triển ứng dụng trên thiết bị di động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24449" y="544396"/>
            <a:ext cx="11763551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spc="855">
                <a:solidFill>
                  <a:srgbClr val="94DDDE"/>
                </a:solidFill>
                <a:latin typeface="Lora"/>
                <a:ea typeface="Lora"/>
                <a:cs typeface="Lora"/>
                <a:sym typeface="Lora"/>
              </a:rPr>
              <a:t>BÁO CÁO KẾT THÚC HỌC PHẦN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24449" y="5107168"/>
            <a:ext cx="11763551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9005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96756" y="3240681"/>
            <a:ext cx="7367316" cy="70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6"/>
              </a:lnSpc>
            </a:pPr>
            <a:r>
              <a:rPr lang="en-US" sz="4826">
                <a:solidFill>
                  <a:srgbClr val="F7B4A7"/>
                </a:solidFill>
                <a:latin typeface="Lora"/>
                <a:ea typeface="Lora"/>
                <a:cs typeface="Lora"/>
                <a:sym typeface="Lora"/>
              </a:rPr>
              <a:t>Đề tài: Game Flappy Bird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49853" y="7037322"/>
            <a:ext cx="8794113" cy="70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6"/>
              </a:lnSpc>
            </a:pPr>
            <a:r>
              <a:rPr lang="en-US" sz="4826">
                <a:solidFill>
                  <a:srgbClr val="F7B4A7"/>
                </a:solidFill>
                <a:latin typeface="Lora"/>
                <a:ea typeface="Lora"/>
                <a:cs typeface="Lora"/>
                <a:sym typeface="Lora"/>
              </a:rPr>
              <a:t>Giảng viên: Phạm Xuân Bình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9188" y="839445"/>
            <a:ext cx="4440555" cy="8272343"/>
          </a:xfrm>
          <a:custGeom>
            <a:avLst/>
            <a:gdLst/>
            <a:ahLst/>
            <a:cxnLst/>
            <a:rect r="r" b="b" t="t" l="l"/>
            <a:pathLst>
              <a:path h="8272343" w="4440555">
                <a:moveTo>
                  <a:pt x="0" y="0"/>
                </a:moveTo>
                <a:lnTo>
                  <a:pt x="4440555" y="0"/>
                </a:lnTo>
                <a:lnTo>
                  <a:pt x="4440555" y="8272342"/>
                </a:lnTo>
                <a:lnTo>
                  <a:pt x="0" y="8272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4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80836" y="2199919"/>
            <a:ext cx="4176632" cy="5887162"/>
          </a:xfrm>
          <a:custGeom>
            <a:avLst/>
            <a:gdLst/>
            <a:ahLst/>
            <a:cxnLst/>
            <a:rect r="r" b="b" t="t" l="l"/>
            <a:pathLst>
              <a:path h="5887162" w="4176632">
                <a:moveTo>
                  <a:pt x="0" y="0"/>
                </a:moveTo>
                <a:lnTo>
                  <a:pt x="4176631" y="0"/>
                </a:lnTo>
                <a:lnTo>
                  <a:pt x="4176631" y="5887162"/>
                </a:lnTo>
                <a:lnTo>
                  <a:pt x="0" y="5887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4137" y="3018272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5100" y="8613636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76014" y="74834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597466"/>
            <a:ext cx="8423617" cy="2373929"/>
          </a:xfrm>
          <a:custGeom>
            <a:avLst/>
            <a:gdLst/>
            <a:ahLst/>
            <a:cxnLst/>
            <a:rect r="r" b="b" t="t" l="l"/>
            <a:pathLst>
              <a:path h="2373929" w="8423617">
                <a:moveTo>
                  <a:pt x="0" y="0"/>
                </a:moveTo>
                <a:lnTo>
                  <a:pt x="8423617" y="0"/>
                </a:lnTo>
                <a:lnTo>
                  <a:pt x="8423617" y="2373929"/>
                </a:lnTo>
                <a:lnTo>
                  <a:pt x="0" y="2373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2465570"/>
            <a:ext cx="5042831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Thành viên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48099" y="4178042"/>
            <a:ext cx="8032146" cy="1597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87" indent="-283744" lvl="1">
              <a:lnSpc>
                <a:spcPts val="4336"/>
              </a:lnSpc>
              <a:buFont typeface="Arial"/>
              <a:buChar char="•"/>
            </a:pPr>
            <a:r>
              <a:rPr lang="en-US" sz="2628" spc="31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VÕ HỒ HOÀNG VIỆT - 220221</a:t>
            </a:r>
          </a:p>
          <a:p>
            <a:pPr algn="l" marL="567487" indent="-283744" lvl="1">
              <a:lnSpc>
                <a:spcPts val="4336"/>
              </a:lnSpc>
              <a:buFont typeface="Arial"/>
              <a:buChar char="•"/>
            </a:pPr>
            <a:r>
              <a:rPr lang="en-US" sz="2628" spc="31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TRẦN GIA HUY - 220299</a:t>
            </a:r>
          </a:p>
          <a:p>
            <a:pPr algn="l" marL="567486" indent="-283743" lvl="1">
              <a:lnSpc>
                <a:spcPts val="4336"/>
              </a:lnSpc>
              <a:buFont typeface="Arial"/>
              <a:buChar char="•"/>
            </a:pPr>
            <a:r>
              <a:rPr lang="en-US" sz="2628" spc="315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HOÀNG CHÍ PHI - 220236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00394" y="1107032"/>
            <a:ext cx="5042831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Chương trình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00394" y="2838290"/>
            <a:ext cx="5653279" cy="37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034000" y="2828765"/>
            <a:ext cx="7758012" cy="340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54258" indent="-527129" lvl="1">
              <a:lnSpc>
                <a:spcPts val="6836"/>
              </a:lnSpc>
              <a:buFont typeface="Arial"/>
              <a:buChar char="•"/>
            </a:pPr>
            <a:r>
              <a:rPr lang="en-US" sz="4883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Giới thiệu đề tài</a:t>
            </a:r>
          </a:p>
          <a:p>
            <a:pPr algn="just" marL="1054258" indent="-527129" lvl="1">
              <a:lnSpc>
                <a:spcPts val="6836"/>
              </a:lnSpc>
              <a:buFont typeface="Arial"/>
              <a:buChar char="•"/>
            </a:pPr>
            <a:r>
              <a:rPr lang="en-US" sz="4883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Công nghệ sử dụng</a:t>
            </a:r>
          </a:p>
          <a:p>
            <a:pPr algn="just" marL="1054258" indent="-527129" lvl="1">
              <a:lnSpc>
                <a:spcPts val="6836"/>
              </a:lnSpc>
              <a:buFont typeface="Arial"/>
              <a:buChar char="•"/>
            </a:pPr>
            <a:r>
              <a:rPr lang="en-US" sz="4883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Các chức năng chính</a:t>
            </a:r>
          </a:p>
          <a:p>
            <a:pPr algn="just" marL="1054257" indent="-527129" lvl="1">
              <a:lnSpc>
                <a:spcPts val="6836"/>
              </a:lnSpc>
              <a:buFont typeface="Arial"/>
              <a:buChar char="•"/>
            </a:pPr>
            <a:r>
              <a:rPr lang="en-US" sz="4883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Demo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8851" y="2828934"/>
            <a:ext cx="4875739" cy="4875739"/>
          </a:xfrm>
          <a:custGeom>
            <a:avLst/>
            <a:gdLst/>
            <a:ahLst/>
            <a:cxnLst/>
            <a:rect r="r" b="b" t="t" l="l"/>
            <a:pathLst>
              <a:path h="4875739" w="4875739">
                <a:moveTo>
                  <a:pt x="0" y="0"/>
                </a:moveTo>
                <a:lnTo>
                  <a:pt x="4875739" y="0"/>
                </a:lnTo>
                <a:lnTo>
                  <a:pt x="4875739" y="4875739"/>
                </a:lnTo>
                <a:lnTo>
                  <a:pt x="0" y="4875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98527" y="3229060"/>
            <a:ext cx="10231658" cy="3828879"/>
            <a:chOff x="0" y="0"/>
            <a:chExt cx="13642211" cy="51051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32973"/>
              <a:ext cx="13445781" cy="2734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47402" indent="-423701" lvl="1">
                <a:lnSpc>
                  <a:spcPts val="5494"/>
                </a:lnSpc>
                <a:buFont typeface="Arial"/>
                <a:buChar char="•"/>
              </a:pPr>
              <a:r>
                <a:rPr lang="en-US" sz="3924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Mục đích trò chơi: đưa chú chim bay qua nhiều cây cột nhất có thể</a:t>
              </a:r>
            </a:p>
            <a:p>
              <a:pPr algn="l" marL="847402" indent="-423701" lvl="1">
                <a:lnSpc>
                  <a:spcPts val="5494"/>
                </a:lnSpc>
                <a:buFont typeface="Arial"/>
                <a:buChar char="•"/>
              </a:pPr>
              <a:r>
                <a:rPr lang="en-US" sz="3924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Cách chơi: ấn vào màn hình để bay lên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96429" y="-99060"/>
              <a:ext cx="13445781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800" b="true">
                  <a:solidFill>
                    <a:srgbClr val="2B4B82"/>
                  </a:solidFill>
                  <a:latin typeface="Josefin Sans Bold"/>
                  <a:ea typeface="Josefin Sans Bold"/>
                  <a:cs typeface="Josefin Sans Bold"/>
                  <a:sym typeface="Josefin Sans Bold"/>
                </a:rPr>
                <a:t>Game Flappy Bird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02184" y="2738087"/>
            <a:ext cx="2652849" cy="2913989"/>
          </a:xfrm>
          <a:custGeom>
            <a:avLst/>
            <a:gdLst/>
            <a:ahLst/>
            <a:cxnLst/>
            <a:rect r="r" b="b" t="t" l="l"/>
            <a:pathLst>
              <a:path h="2913989" w="2652849">
                <a:moveTo>
                  <a:pt x="0" y="0"/>
                </a:moveTo>
                <a:lnTo>
                  <a:pt x="2652849" y="0"/>
                </a:lnTo>
                <a:lnTo>
                  <a:pt x="2652849" y="2913989"/>
                </a:lnTo>
                <a:lnTo>
                  <a:pt x="0" y="2913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716064"/>
            <a:ext cx="7535411" cy="2119334"/>
          </a:xfrm>
          <a:custGeom>
            <a:avLst/>
            <a:gdLst/>
            <a:ahLst/>
            <a:cxnLst/>
            <a:rect r="r" b="b" t="t" l="l"/>
            <a:pathLst>
              <a:path h="2119334" w="7535411">
                <a:moveTo>
                  <a:pt x="0" y="0"/>
                </a:moveTo>
                <a:lnTo>
                  <a:pt x="7535411" y="0"/>
                </a:lnTo>
                <a:lnTo>
                  <a:pt x="7535411" y="2119334"/>
                </a:lnTo>
                <a:lnTo>
                  <a:pt x="0" y="2119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85135" y="3071531"/>
            <a:ext cx="5385015" cy="4143937"/>
          </a:xfrm>
          <a:custGeom>
            <a:avLst/>
            <a:gdLst/>
            <a:ahLst/>
            <a:cxnLst/>
            <a:rect r="r" b="b" t="t" l="l"/>
            <a:pathLst>
              <a:path h="4143937" w="5385015">
                <a:moveTo>
                  <a:pt x="0" y="0"/>
                </a:moveTo>
                <a:lnTo>
                  <a:pt x="5385015" y="0"/>
                </a:lnTo>
                <a:lnTo>
                  <a:pt x="5385015" y="4143938"/>
                </a:lnTo>
                <a:lnTo>
                  <a:pt x="0" y="41439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28608" y="791264"/>
            <a:ext cx="1143078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b="true">
                <a:solidFill>
                  <a:srgbClr val="F7B4A7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Công nghệ sử dụng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72066" y="659543"/>
            <a:ext cx="2652849" cy="2913989"/>
          </a:xfrm>
          <a:custGeom>
            <a:avLst/>
            <a:gdLst/>
            <a:ahLst/>
            <a:cxnLst/>
            <a:rect r="r" b="b" t="t" l="l"/>
            <a:pathLst>
              <a:path h="2913989" w="2652849">
                <a:moveTo>
                  <a:pt x="0" y="0"/>
                </a:moveTo>
                <a:lnTo>
                  <a:pt x="2652849" y="0"/>
                </a:lnTo>
                <a:lnTo>
                  <a:pt x="2652849" y="2913989"/>
                </a:lnTo>
                <a:lnTo>
                  <a:pt x="0" y="2913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83136" y="4048796"/>
            <a:ext cx="13038794" cy="3370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Là ngôn ngữ lập trình bậc cao </a:t>
            </a:r>
          </a:p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Triết lý thiết kế: dễ đọc, dễ viết</a:t>
            </a:r>
          </a:p>
          <a:p>
            <a:pPr algn="l" marL="820427" indent="-410214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Thường dùng trong tự động hoá, xử lí dữ liệu, AI, phát triển web, phần mềm,...</a:t>
            </a:r>
          </a:p>
          <a:p>
            <a:pPr algn="l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95006" y="764478"/>
            <a:ext cx="7535411" cy="2119334"/>
          </a:xfrm>
          <a:custGeom>
            <a:avLst/>
            <a:gdLst/>
            <a:ahLst/>
            <a:cxnLst/>
            <a:rect r="r" b="b" t="t" l="l"/>
            <a:pathLst>
              <a:path h="2119334" w="7535411">
                <a:moveTo>
                  <a:pt x="0" y="0"/>
                </a:moveTo>
                <a:lnTo>
                  <a:pt x="7535412" y="0"/>
                </a:lnTo>
                <a:lnTo>
                  <a:pt x="7535412" y="2119335"/>
                </a:lnTo>
                <a:lnTo>
                  <a:pt x="0" y="2119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2183" y="3149888"/>
            <a:ext cx="9481843" cy="5307682"/>
          </a:xfrm>
          <a:custGeom>
            <a:avLst/>
            <a:gdLst/>
            <a:ahLst/>
            <a:cxnLst/>
            <a:rect r="r" b="b" t="t" l="l"/>
            <a:pathLst>
              <a:path h="5307682" w="9481843">
                <a:moveTo>
                  <a:pt x="0" y="0"/>
                </a:moveTo>
                <a:lnTo>
                  <a:pt x="9481842" y="0"/>
                </a:lnTo>
                <a:lnTo>
                  <a:pt x="9481842" y="5307682"/>
                </a:lnTo>
                <a:lnTo>
                  <a:pt x="0" y="5307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14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3321" y="4380912"/>
            <a:ext cx="7509276" cy="2368310"/>
          </a:xfrm>
          <a:custGeom>
            <a:avLst/>
            <a:gdLst/>
            <a:ahLst/>
            <a:cxnLst/>
            <a:rect r="r" b="b" t="t" l="l"/>
            <a:pathLst>
              <a:path h="2368310" w="7509276">
                <a:moveTo>
                  <a:pt x="0" y="0"/>
                </a:moveTo>
                <a:lnTo>
                  <a:pt x="7509277" y="0"/>
                </a:lnTo>
                <a:lnTo>
                  <a:pt x="7509277" y="2368310"/>
                </a:lnTo>
                <a:lnTo>
                  <a:pt x="0" y="2368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40728" y="8724270"/>
            <a:ext cx="11301259" cy="1229012"/>
          </a:xfrm>
          <a:custGeom>
            <a:avLst/>
            <a:gdLst/>
            <a:ahLst/>
            <a:cxnLst/>
            <a:rect r="r" b="b" t="t" l="l"/>
            <a:pathLst>
              <a:path h="1229012" w="11301259">
                <a:moveTo>
                  <a:pt x="0" y="0"/>
                </a:moveTo>
                <a:lnTo>
                  <a:pt x="11301259" y="0"/>
                </a:lnTo>
                <a:lnTo>
                  <a:pt x="11301259" y="1229012"/>
                </a:lnTo>
                <a:lnTo>
                  <a:pt x="0" y="12290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2233" y="887782"/>
            <a:ext cx="5385015" cy="4143937"/>
          </a:xfrm>
          <a:custGeom>
            <a:avLst/>
            <a:gdLst/>
            <a:ahLst/>
            <a:cxnLst/>
            <a:rect r="r" b="b" t="t" l="l"/>
            <a:pathLst>
              <a:path h="4143937" w="5385015">
                <a:moveTo>
                  <a:pt x="0" y="0"/>
                </a:moveTo>
                <a:lnTo>
                  <a:pt x="5385015" y="0"/>
                </a:lnTo>
                <a:lnTo>
                  <a:pt x="5385015" y="4143937"/>
                </a:lnTo>
                <a:lnTo>
                  <a:pt x="0" y="4143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40003" y="659703"/>
            <a:ext cx="11039831" cy="630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9697" indent="-549849" lvl="1">
              <a:lnSpc>
                <a:spcPts val="7130"/>
              </a:lnSpc>
              <a:buFont typeface="Arial"/>
              <a:buChar char="•"/>
            </a:pPr>
            <a:r>
              <a:rPr lang="en-US" b="true" sz="5093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DuckDB là một </a:t>
            </a:r>
            <a:r>
              <a:rPr lang="en-US" b="true" sz="5093">
                <a:solidFill>
                  <a:srgbClr val="FF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in-process</a:t>
            </a:r>
            <a:r>
              <a:rPr lang="en-US" b="true" sz="5093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SQL OLAP</a:t>
            </a:r>
          </a:p>
          <a:p>
            <a:pPr algn="l" marL="1099697" indent="-549849" lvl="1">
              <a:lnSpc>
                <a:spcPts val="7130"/>
              </a:lnSpc>
              <a:buFont typeface="Arial"/>
              <a:buChar char="•"/>
            </a:pPr>
            <a:r>
              <a:rPr lang="en-US" b="true" sz="5093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Linh hoạt</a:t>
            </a:r>
          </a:p>
          <a:p>
            <a:pPr algn="l" marL="1099697" indent="-549849" lvl="1">
              <a:lnSpc>
                <a:spcPts val="7130"/>
              </a:lnSpc>
              <a:buFont typeface="Arial"/>
              <a:buChar char="•"/>
            </a:pPr>
            <a:r>
              <a:rPr lang="en-US" b="true" sz="5093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Mã nguồn mở</a:t>
            </a:r>
          </a:p>
          <a:p>
            <a:pPr algn="l" marL="1099697" indent="-549849" lvl="1">
              <a:lnSpc>
                <a:spcPts val="7130"/>
              </a:lnSpc>
              <a:buFont typeface="Arial"/>
              <a:buChar char="•"/>
            </a:pPr>
            <a:r>
              <a:rPr lang="en-US" b="true" sz="5093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Nhỏ gọn</a:t>
            </a:r>
          </a:p>
          <a:p>
            <a:pPr algn="l" marL="1099697" indent="-549849" lvl="1">
              <a:lnSpc>
                <a:spcPts val="7130"/>
              </a:lnSpc>
              <a:buFont typeface="Arial"/>
              <a:buChar char="•"/>
            </a:pPr>
            <a:r>
              <a:rPr lang="en-US" b="true" sz="5093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Tốc độ xử lí cao</a:t>
            </a:r>
          </a:p>
          <a:p>
            <a:pPr algn="l" marL="1099697" indent="-549849" lvl="1">
              <a:lnSpc>
                <a:spcPts val="7130"/>
              </a:lnSpc>
              <a:buFont typeface="Arial"/>
              <a:buChar char="•"/>
            </a:pPr>
            <a:r>
              <a:rPr lang="en-US" b="true" sz="5093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Dễ sử dụng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9721" y="1028700"/>
            <a:ext cx="9857516" cy="4428739"/>
          </a:xfrm>
          <a:custGeom>
            <a:avLst/>
            <a:gdLst/>
            <a:ahLst/>
            <a:cxnLst/>
            <a:rect r="r" b="b" t="t" l="l"/>
            <a:pathLst>
              <a:path h="4428739" w="9857516">
                <a:moveTo>
                  <a:pt x="0" y="0"/>
                </a:moveTo>
                <a:lnTo>
                  <a:pt x="9857516" y="0"/>
                </a:lnTo>
                <a:lnTo>
                  <a:pt x="9857516" y="4428739"/>
                </a:lnTo>
                <a:lnTo>
                  <a:pt x="0" y="4428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9721" y="6315498"/>
            <a:ext cx="15087811" cy="1244744"/>
          </a:xfrm>
          <a:custGeom>
            <a:avLst/>
            <a:gdLst/>
            <a:ahLst/>
            <a:cxnLst/>
            <a:rect r="r" b="b" t="t" l="l"/>
            <a:pathLst>
              <a:path h="1244744" w="15087811">
                <a:moveTo>
                  <a:pt x="0" y="0"/>
                </a:moveTo>
                <a:lnTo>
                  <a:pt x="15087810" y="0"/>
                </a:lnTo>
                <a:lnTo>
                  <a:pt x="15087810" y="1244744"/>
                </a:lnTo>
                <a:lnTo>
                  <a:pt x="0" y="1244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DAGVtCin9Cs</dc:identifier>
  <dcterms:modified xsi:type="dcterms:W3CDTF">2011-08-01T06:04:30Z</dcterms:modified>
  <cp:revision>1</cp:revision>
  <dc:title>Báo cáo kết thúc học phần</dc:title>
</cp:coreProperties>
</file>