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7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61" r:id="rId7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738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11" orient="horz" pos="3832">
          <p15:clr>
            <a:srgbClr val="A4A3A4"/>
          </p15:clr>
        </p15:guide>
        <p15:guide id="12" orient="horz" pos="386">
          <p15:clr>
            <a:srgbClr val="A4A3A4"/>
          </p15:clr>
        </p15:guide>
        <p15:guide id="13" orient="horz" pos="1008" userDrawn="1">
          <p15:clr>
            <a:srgbClr val="A4A3A4"/>
          </p15:clr>
        </p15:guide>
        <p15:guide id="14" pos="383" userDrawn="1">
          <p15:clr>
            <a:srgbClr val="A4A3A4"/>
          </p15:clr>
        </p15:guide>
        <p15:guide id="15" pos="731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BD1"/>
    <a:srgbClr val="92C1E9"/>
    <a:srgbClr val="9CC7EF"/>
    <a:srgbClr val="9CC78D"/>
    <a:srgbClr val="118ED9"/>
    <a:srgbClr val="032750"/>
    <a:srgbClr val="1387CD"/>
    <a:srgbClr val="148DD9"/>
    <a:srgbClr val="FEA810"/>
    <a:srgbClr val="034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1" autoAdjust="0"/>
    <p:restoredTop sz="85932" autoAdjust="0"/>
  </p:normalViewPr>
  <p:slideViewPr>
    <p:cSldViewPr snapToGrid="0">
      <p:cViewPr>
        <p:scale>
          <a:sx n="94" d="100"/>
          <a:sy n="94" d="100"/>
        </p:scale>
        <p:origin x="-1048" y="-328"/>
      </p:cViewPr>
      <p:guideLst>
        <p:guide orient="horz" pos="4108"/>
        <p:guide orient="horz" pos="918"/>
        <p:guide orient="horz" pos="3799"/>
        <p:guide orient="horz" pos="417"/>
        <p:guide orient="horz" pos="1100"/>
        <p:guide pos="7318"/>
        <p:guide pos="3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26000"/>
    </p:cViewPr>
  </p:sorterViewPr>
  <p:notesViewPr>
    <p:cSldViewPr snapToGrid="0">
      <p:cViewPr varScale="1">
        <p:scale>
          <a:sx n="118" d="100"/>
          <a:sy n="118" d="100"/>
        </p:scale>
        <p:origin x="4056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Salesforce Sans"/>
              </a:rPr>
              <a:t>Presentation Title</a:t>
            </a:r>
            <a:endParaRPr lang="en-US" dirty="0">
              <a:solidFill>
                <a:schemeClr val="accent1"/>
              </a:solidFill>
              <a:latin typeface="Salesforce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2015.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Copyright Salesforce 2015.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9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_Slide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2259013"/>
            <a:ext cx="33432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28" y="2258820"/>
            <a:ext cx="3343368" cy="2340360"/>
          </a:xfrm>
          <a:prstGeom prst="rect">
            <a:avLst/>
          </a:prstGeom>
        </p:spPr>
      </p:pic>
      <p:pic>
        <p:nvPicPr>
          <p:cNvPr id="4" name="Picture 3" descr="Salesforce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28" y="2258820"/>
            <a:ext cx="3343368" cy="2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526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05753" y="1763713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240005" y="1763713"/>
            <a:ext cx="2540125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072296" y="1763713"/>
            <a:ext cx="2545029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1" y="1764284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3756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82450" y="1764284"/>
            <a:ext cx="5393661" cy="420624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226340" y="1764284"/>
            <a:ext cx="5390985" cy="420624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30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82449" y="1764284"/>
            <a:ext cx="3611880" cy="4206240"/>
          </a:xfrm>
          <a:solidFill>
            <a:srgbClr val="E5E7E8"/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379976" y="1763713"/>
            <a:ext cx="3611880" cy="4206240"/>
          </a:xfrm>
          <a:solidFill>
            <a:srgbClr val="E5E7E8"/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99401" y="1763713"/>
            <a:ext cx="3429000" cy="4206240"/>
          </a:xfrm>
          <a:solidFill>
            <a:srgbClr val="E5E7E8"/>
          </a:solidFill>
        </p:spPr>
        <p:txBody>
          <a:bodyPr lIns="177800" tIns="177800" rIns="177800" bIns="1778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549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556" y="2595708"/>
            <a:ext cx="3581400" cy="3112046"/>
          </a:xfrm>
        </p:spPr>
        <p:txBody>
          <a:bodyPr lIns="9144" rIns="9144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3712" y="2595708"/>
            <a:ext cx="3581400" cy="3112046"/>
          </a:xfrm>
        </p:spPr>
        <p:txBody>
          <a:bodyPr lIns="9144" rIns="9144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36241" y="2595708"/>
            <a:ext cx="3581400" cy="3112046"/>
          </a:xfrm>
        </p:spPr>
        <p:txBody>
          <a:bodyPr lIns="9144" rIns="9144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78556" y="1753751"/>
            <a:ext cx="358140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303712" y="1753751"/>
            <a:ext cx="358140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039823" y="1753751"/>
            <a:ext cx="358140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1625" y="5750545"/>
            <a:ext cx="3581400" cy="246221"/>
          </a:xfrm>
        </p:spPr>
        <p:txBody>
          <a:bodyPr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accen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1500" y="5750545"/>
            <a:ext cx="3581400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3712" y="5750545"/>
            <a:ext cx="3581400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432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9913" y="5702300"/>
            <a:ext cx="361156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92600" y="5702300"/>
            <a:ext cx="3611563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7350" y="5702300"/>
            <a:ext cx="3611563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76220" y="1747838"/>
            <a:ext cx="3574919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304013" y="1747838"/>
            <a:ext cx="358667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043565" y="1747838"/>
            <a:ext cx="3574919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1625" y="5775946"/>
            <a:ext cx="3581400" cy="225703"/>
          </a:xfrm>
        </p:spPr>
        <p:txBody>
          <a:bodyPr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1500" y="5775946"/>
            <a:ext cx="3581400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3712" y="5775946"/>
            <a:ext cx="3581400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9913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93015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07033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569913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293015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8007033" y="5702300"/>
            <a:ext cx="361188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3867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69913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06775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64263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45563" y="5692775"/>
            <a:ext cx="258762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69913" y="1747838"/>
            <a:ext cx="2604040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3406206" y="1747838"/>
            <a:ext cx="2612606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6164175" y="1747838"/>
            <a:ext cx="2604040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64175" y="5775946"/>
            <a:ext cx="2581507" cy="447302"/>
          </a:xfrm>
        </p:spPr>
        <p:txBody>
          <a:bodyPr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accent2">
                    <a:lumMod val="75000"/>
                  </a:schemeClr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69913" y="5775946"/>
            <a:ext cx="2581507" cy="49244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3406206" y="5775946"/>
            <a:ext cx="2581507" cy="49244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8945222" y="1747838"/>
            <a:ext cx="2605832" cy="3813048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8945222" y="5775946"/>
            <a:ext cx="2587752" cy="427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39413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lit_4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"/>
          <p:cNvSpPr/>
          <p:nvPr/>
        </p:nvSpPr>
        <p:spPr>
          <a:xfrm>
            <a:off x="0" y="3810000"/>
            <a:ext cx="12188952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71500" y="1098341"/>
            <a:ext cx="2514600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392595" y="3969097"/>
            <a:ext cx="2518742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13510" y="3968750"/>
            <a:ext cx="2515843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031525" y="3974592"/>
            <a:ext cx="2511697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391509" y="1098341"/>
            <a:ext cx="2514600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11518" y="1098341"/>
            <a:ext cx="2514600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031526" y="1098341"/>
            <a:ext cx="2514600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571500" y="1962364"/>
            <a:ext cx="2514600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391509" y="1962364"/>
            <a:ext cx="2514600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11518" y="1962364"/>
            <a:ext cx="2514600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031526" y="1962364"/>
            <a:ext cx="2514600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571499" y="3968750"/>
            <a:ext cx="2518923" cy="2221992"/>
          </a:xfrm>
        </p:spPr>
        <p:txBody>
          <a:bodyPr lIns="9144"/>
          <a:lstStyle>
            <a:lvl1pPr>
              <a:defRPr sz="1800" spc="0"/>
            </a:lvl1pPr>
            <a:lvl2pPr>
              <a:defRPr sz="1600" spc="0"/>
            </a:lvl2pPr>
            <a:lvl3pPr marL="228600" indent="-6350">
              <a:buNone/>
              <a:defRPr sz="1400" spc="0" baseline="0">
                <a:solidFill>
                  <a:schemeClr val="accent2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825" cy="990600"/>
          </a:xfrm>
        </p:spPr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" name="Picture 36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36238" y="1862667"/>
            <a:ext cx="2497739" cy="0"/>
          </a:xfrm>
          <a:prstGeom prst="line">
            <a:avLst/>
          </a:prstGeom>
          <a:ln w="9525" cmpd="sng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72653" y="1862667"/>
            <a:ext cx="2497739" cy="0"/>
          </a:xfrm>
          <a:prstGeom prst="line">
            <a:avLst/>
          </a:prstGeom>
          <a:ln w="9525" cmpd="sng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09069" y="1862667"/>
            <a:ext cx="2497739" cy="0"/>
          </a:xfrm>
          <a:prstGeom prst="line">
            <a:avLst/>
          </a:prstGeom>
          <a:ln w="9525" cmpd="sng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17261" y="1862667"/>
            <a:ext cx="2497739" cy="0"/>
          </a:xfrm>
          <a:prstGeom prst="line">
            <a:avLst/>
          </a:prstGeom>
          <a:ln w="9525" cmpd="sng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183033" y="1764285"/>
            <a:ext cx="342638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7886700" y="1755068"/>
            <a:ext cx="49213" cy="60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878938" y="1755068"/>
            <a:ext cx="18256" cy="4270024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499" y="1763713"/>
            <a:ext cx="6862233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4584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499" y="1764284"/>
            <a:ext cx="7217833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0800000" flipH="1" flipV="1">
            <a:off x="4054475" y="1755071"/>
            <a:ext cx="47625" cy="60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</a:endParaRP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>
            <a:off x="4078288" y="1755071"/>
            <a:ext cx="23812" cy="4270021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500" y="1763713"/>
            <a:ext cx="3272367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624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4"/>
          <a:stretch/>
        </p:blipFill>
        <p:spPr>
          <a:xfrm>
            <a:off x="-198440" y="4322208"/>
            <a:ext cx="12387265" cy="2535058"/>
          </a:xfrm>
          <a:prstGeom prst="rect">
            <a:avLst/>
          </a:prstGeom>
        </p:spPr>
      </p:pic>
      <p:pic>
        <p:nvPicPr>
          <p:cNvPr id="9" name="Picture 9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4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4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48486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3096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481184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800" baseline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dirty="0" smtClean="0"/>
              <a:t>Name and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351041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Twitter and Email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823982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accent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2823977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accent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pic>
        <p:nvPicPr>
          <p:cNvPr id="13" name="Picture 12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943" y="5771269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pic>
        <p:nvPicPr>
          <p:cNvPr id="9" name="Picture 8" descr="Salesforce_Logo_RGB_8_13_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19210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ge_Content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3811"/>
          <a:stretch>
            <a:fillRect/>
          </a:stretch>
        </p:blipFill>
        <p:spPr bwMode="auto">
          <a:xfrm>
            <a:off x="0" y="4362450"/>
            <a:ext cx="12188825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1130"/>
          <p:cNvSpPr>
            <a:spLocks noChangeArrowheads="1"/>
          </p:cNvSpPr>
          <p:nvPr/>
        </p:nvSpPr>
        <p:spPr bwMode="auto">
          <a:xfrm>
            <a:off x="0" y="5605463"/>
            <a:ext cx="12188825" cy="1252537"/>
          </a:xfrm>
          <a:prstGeom prst="rect">
            <a:avLst/>
          </a:prstGeom>
          <a:solidFill>
            <a:srgbClr val="032750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en-US" sz="1300">
                <a:solidFill>
                  <a:srgbClr val="FFFFFF"/>
                </a:solidFill>
                <a:cs typeface="Salesforce Sans" charset="0"/>
              </a:rPr>
              <a:t> </a:t>
            </a:r>
          </a:p>
        </p:txBody>
      </p:sp>
      <p:sp>
        <p:nvSpPr>
          <p:cNvPr id="9" name="Shape 1131"/>
          <p:cNvSpPr>
            <a:spLocks noChangeArrowheads="1"/>
          </p:cNvSpPr>
          <p:nvPr/>
        </p:nvSpPr>
        <p:spPr bwMode="auto">
          <a:xfrm>
            <a:off x="0" y="5591175"/>
            <a:ext cx="12188825" cy="19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01" tIns="22801" rIns="22801" bIns="22801"/>
          <a:lstStyle/>
          <a:p>
            <a:pPr defTabSz="290513"/>
            <a:endParaRPr lang="en-US" sz="3200">
              <a:ea typeface="Gotham" charset="0"/>
            </a:endParaRPr>
          </a:p>
        </p:txBody>
      </p:sp>
      <p:pic>
        <p:nvPicPr>
          <p:cNvPr id="10" name="Picture 11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4"/>
            <a:ext cx="5303520" cy="359693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4"/>
            <a:ext cx="5303520" cy="359693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3409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lang="en-US" spc="0" dirty="0" smtClean="0"/>
            </a:lvl1pPr>
            <a:lvl2pPr>
              <a:lnSpc>
                <a:spcPct val="100000"/>
              </a:lnSpc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63264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ine_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88756"/>
            <a:ext cx="6726767" cy="990119"/>
          </a:xfrm>
          <a:prstGeom prst="rect">
            <a:avLst/>
          </a:prstGeom>
          <a:effectLst/>
        </p:spPr>
        <p:txBody>
          <a:bodyPr rtlCol="0" anchor="t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552503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222703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lang="en-US" spc="0" dirty="0" smtClean="0"/>
            </a:lvl1pPr>
            <a:lvl2pPr>
              <a:lnSpc>
                <a:spcPct val="100000"/>
              </a:lnSpc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420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8600" y="8468"/>
            <a:ext cx="43402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lang="en-US" spc="0" dirty="0" smtClean="0"/>
            </a:lvl1pPr>
            <a:lvl2pPr>
              <a:lnSpc>
                <a:spcPct val="100000"/>
              </a:lnSpc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1217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6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1139588" y="4052678"/>
            <a:ext cx="10420067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 rot="5400000">
            <a:off x="-3027362" y="3027362"/>
            <a:ext cx="6858000" cy="803275"/>
          </a:xfrm>
          <a:custGeom>
            <a:avLst/>
            <a:gdLst>
              <a:gd name="T0" fmla="*/ 0 w 6858000"/>
              <a:gd name="T1" fmla="*/ 802516 h 802516"/>
              <a:gd name="T2" fmla="*/ 0 w 6858000"/>
              <a:gd name="T3" fmla="*/ 236134 h 802516"/>
              <a:gd name="T4" fmla="*/ 3256361 w 6858000"/>
              <a:gd name="T5" fmla="*/ 236134 h 802516"/>
              <a:gd name="T6" fmla="*/ 3429000 w 6858000"/>
              <a:gd name="T7" fmla="*/ 0 h 802516"/>
              <a:gd name="T8" fmla="*/ 3601639 w 6858000"/>
              <a:gd name="T9" fmla="*/ 236134 h 802516"/>
              <a:gd name="T10" fmla="*/ 6858000 w 6858000"/>
              <a:gd name="T11" fmla="*/ 236134 h 802516"/>
              <a:gd name="T12" fmla="*/ 6858000 w 6858000"/>
              <a:gd name="T13" fmla="*/ 802516 h 8025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58000" h="802516">
                <a:moveTo>
                  <a:pt x="0" y="802516"/>
                </a:moveTo>
                <a:lnTo>
                  <a:pt x="0" y="236134"/>
                </a:lnTo>
                <a:lnTo>
                  <a:pt x="3256361" y="236134"/>
                </a:lnTo>
                <a:lnTo>
                  <a:pt x="3429000" y="0"/>
                </a:lnTo>
                <a:lnTo>
                  <a:pt x="3601639" y="236134"/>
                </a:lnTo>
                <a:lnTo>
                  <a:pt x="6858000" y="236134"/>
                </a:lnTo>
                <a:lnTo>
                  <a:pt x="6858000" y="802516"/>
                </a:lnTo>
                <a:lnTo>
                  <a:pt x="0" y="802516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lvl="0"/>
            <a:endParaRPr lang="en-US"/>
          </a:p>
        </p:txBody>
      </p:sp>
      <p:sp>
        <p:nvSpPr>
          <p:cNvPr id="5" name="Freeform 8"/>
          <p:cNvSpPr>
            <a:spLocks/>
          </p:cNvSpPr>
          <p:nvPr userDrawn="1"/>
        </p:nvSpPr>
        <p:spPr bwMode="auto">
          <a:xfrm rot="5400000">
            <a:off x="-3027362" y="3027362"/>
            <a:ext cx="6858000" cy="803275"/>
          </a:xfrm>
          <a:custGeom>
            <a:avLst/>
            <a:gdLst>
              <a:gd name="T0" fmla="*/ 0 w 6858000"/>
              <a:gd name="T1" fmla="*/ 802516 h 802516"/>
              <a:gd name="T2" fmla="*/ 0 w 6858000"/>
              <a:gd name="T3" fmla="*/ 236134 h 802516"/>
              <a:gd name="T4" fmla="*/ 3256361 w 6858000"/>
              <a:gd name="T5" fmla="*/ 236134 h 802516"/>
              <a:gd name="T6" fmla="*/ 3429000 w 6858000"/>
              <a:gd name="T7" fmla="*/ 0 h 802516"/>
              <a:gd name="T8" fmla="*/ 3601639 w 6858000"/>
              <a:gd name="T9" fmla="*/ 236134 h 802516"/>
              <a:gd name="T10" fmla="*/ 6858000 w 6858000"/>
              <a:gd name="T11" fmla="*/ 236134 h 802516"/>
              <a:gd name="T12" fmla="*/ 6858000 w 6858000"/>
              <a:gd name="T13" fmla="*/ 802516 h 8025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58000" h="802516">
                <a:moveTo>
                  <a:pt x="0" y="802516"/>
                </a:moveTo>
                <a:lnTo>
                  <a:pt x="0" y="236134"/>
                </a:lnTo>
                <a:lnTo>
                  <a:pt x="3256361" y="236134"/>
                </a:lnTo>
                <a:lnTo>
                  <a:pt x="3429000" y="0"/>
                </a:lnTo>
                <a:lnTo>
                  <a:pt x="3601639" y="236134"/>
                </a:lnTo>
                <a:lnTo>
                  <a:pt x="6858000" y="236134"/>
                </a:lnTo>
                <a:lnTo>
                  <a:pt x="6858000" y="802516"/>
                </a:lnTo>
                <a:lnTo>
                  <a:pt x="0" y="802516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829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 rot="5400000">
            <a:off x="-3027362" y="3027362"/>
            <a:ext cx="6858000" cy="803275"/>
          </a:xfrm>
          <a:custGeom>
            <a:avLst/>
            <a:gdLst>
              <a:gd name="T0" fmla="*/ 0 w 6858000"/>
              <a:gd name="T1" fmla="*/ 802516 h 802516"/>
              <a:gd name="T2" fmla="*/ 0 w 6858000"/>
              <a:gd name="T3" fmla="*/ 236134 h 802516"/>
              <a:gd name="T4" fmla="*/ 3254656 w 6858000"/>
              <a:gd name="T5" fmla="*/ 236134 h 802516"/>
              <a:gd name="T6" fmla="*/ 3427295 w 6858000"/>
              <a:gd name="T7" fmla="*/ 0 h 802516"/>
              <a:gd name="T8" fmla="*/ 3599934 w 6858000"/>
              <a:gd name="T9" fmla="*/ 236134 h 802516"/>
              <a:gd name="T10" fmla="*/ 6858000 w 6858000"/>
              <a:gd name="T11" fmla="*/ 236134 h 802516"/>
              <a:gd name="T12" fmla="*/ 6858000 w 6858000"/>
              <a:gd name="T13" fmla="*/ 802516 h 8025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58000" h="802516">
                <a:moveTo>
                  <a:pt x="0" y="802516"/>
                </a:moveTo>
                <a:lnTo>
                  <a:pt x="0" y="236134"/>
                </a:lnTo>
                <a:lnTo>
                  <a:pt x="3254656" y="236134"/>
                </a:lnTo>
                <a:lnTo>
                  <a:pt x="3427295" y="0"/>
                </a:lnTo>
                <a:lnTo>
                  <a:pt x="3599934" y="236134"/>
                </a:lnTo>
                <a:lnTo>
                  <a:pt x="6858000" y="236134"/>
                </a:lnTo>
                <a:lnTo>
                  <a:pt x="6858000" y="802516"/>
                </a:lnTo>
                <a:lnTo>
                  <a:pt x="0" y="802516"/>
                </a:lnTo>
                <a:close/>
              </a:path>
            </a:pathLst>
          </a:custGeom>
          <a:solidFill>
            <a:schemeClr val="bg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600" b="0" kern="1200" spc="0" baseline="0" dirty="0">
                <a:solidFill>
                  <a:schemeClr val="accent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139588" y="4052678"/>
            <a:ext cx="10420067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84" y="6090770"/>
            <a:ext cx="616462" cy="431525"/>
          </a:xfrm>
          <a:prstGeom prst="rect">
            <a:avLst/>
          </a:prstGeom>
        </p:spPr>
      </p:pic>
      <p:pic>
        <p:nvPicPr>
          <p:cNvPr id="6" name="Picture 5" descr="Salesforce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84" y="6090770"/>
            <a:ext cx="616462" cy="4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13443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dark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1500" y="1764792"/>
            <a:ext cx="11045825" cy="422325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571500" y="1078992"/>
            <a:ext cx="11045952" cy="329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Salesforce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84" y="6036179"/>
            <a:ext cx="628853" cy="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20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Dark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5400000">
            <a:off x="-3027362" y="3027362"/>
            <a:ext cx="6858000" cy="803275"/>
          </a:xfrm>
          <a:custGeom>
            <a:avLst/>
            <a:gdLst>
              <a:gd name="connsiteX0" fmla="*/ 0 w 6858000"/>
              <a:gd name="connsiteY0" fmla="*/ 802516 h 802516"/>
              <a:gd name="connsiteX1" fmla="*/ 0 w 6858000"/>
              <a:gd name="connsiteY1" fmla="*/ 236134 h 802516"/>
              <a:gd name="connsiteX2" fmla="*/ 3256361 w 6858000"/>
              <a:gd name="connsiteY2" fmla="*/ 236134 h 802516"/>
              <a:gd name="connsiteX3" fmla="*/ 3429000 w 6858000"/>
              <a:gd name="connsiteY3" fmla="*/ 0 h 802516"/>
              <a:gd name="connsiteX4" fmla="*/ 3601639 w 6858000"/>
              <a:gd name="connsiteY4" fmla="*/ 236134 h 802516"/>
              <a:gd name="connsiteX5" fmla="*/ 6858000 w 6858000"/>
              <a:gd name="connsiteY5" fmla="*/ 236134 h 802516"/>
              <a:gd name="connsiteX6" fmla="*/ 6858000 w 6858000"/>
              <a:gd name="connsiteY6" fmla="*/ 802516 h 8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802516">
                <a:moveTo>
                  <a:pt x="0" y="802516"/>
                </a:moveTo>
                <a:lnTo>
                  <a:pt x="0" y="236134"/>
                </a:lnTo>
                <a:lnTo>
                  <a:pt x="3256361" y="236134"/>
                </a:lnTo>
                <a:lnTo>
                  <a:pt x="3429000" y="0"/>
                </a:lnTo>
                <a:lnTo>
                  <a:pt x="3601639" y="236134"/>
                </a:lnTo>
                <a:lnTo>
                  <a:pt x="6858000" y="236134"/>
                </a:lnTo>
                <a:lnTo>
                  <a:pt x="6858000" y="8025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600" b="0" kern="1200" spc="0" baseline="0" dirty="0">
                <a:solidFill>
                  <a:srgbClr val="00A1E0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1139588" y="4052678"/>
            <a:ext cx="10420067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31286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A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16200000">
            <a:off x="5932081" y="169314"/>
            <a:ext cx="4858602" cy="6519373"/>
          </a:xfrm>
          <a:custGeom>
            <a:avLst/>
            <a:gdLst/>
            <a:ahLst/>
            <a:cxnLst/>
            <a:rect l="l" t="t" r="r" b="b"/>
            <a:pathLst>
              <a:path w="4858602" h="6519373">
                <a:moveTo>
                  <a:pt x="4858602" y="307361"/>
                </a:moveTo>
                <a:lnTo>
                  <a:pt x="4858602" y="6446591"/>
                </a:lnTo>
                <a:cubicBezTo>
                  <a:pt x="4858602" y="6486787"/>
                  <a:pt x="4826016" y="6519373"/>
                  <a:pt x="4785820" y="6519373"/>
                </a:cubicBezTo>
                <a:lnTo>
                  <a:pt x="72782" y="6519373"/>
                </a:lnTo>
                <a:cubicBezTo>
                  <a:pt x="32586" y="6519373"/>
                  <a:pt x="0" y="6486787"/>
                  <a:pt x="0" y="6446591"/>
                </a:cubicBezTo>
                <a:lnTo>
                  <a:pt x="0" y="307361"/>
                </a:lnTo>
                <a:cubicBezTo>
                  <a:pt x="0" y="267165"/>
                  <a:pt x="32586" y="234579"/>
                  <a:pt x="72782" y="234579"/>
                </a:cubicBezTo>
                <a:lnTo>
                  <a:pt x="2258762" y="234579"/>
                </a:lnTo>
                <a:lnTo>
                  <a:pt x="2430889" y="0"/>
                </a:lnTo>
                <a:lnTo>
                  <a:pt x="2603015" y="234579"/>
                </a:lnTo>
                <a:lnTo>
                  <a:pt x="4785820" y="234579"/>
                </a:lnTo>
                <a:cubicBezTo>
                  <a:pt x="4826016" y="234579"/>
                  <a:pt x="4858602" y="267165"/>
                  <a:pt x="4858602" y="307361"/>
                </a:cubicBezTo>
                <a:close/>
              </a:path>
            </a:pathLst>
          </a:custGeom>
          <a:solidFill>
            <a:srgbClr val="148DD9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00A1E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909479" y="1596788"/>
            <a:ext cx="5138383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5909216" y="3678610"/>
            <a:ext cx="5145471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Salesforce Sans Light"/>
                <a:cs typeface="Salesforce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5336275" y="999699"/>
            <a:ext cx="6284794" cy="4858602"/>
          </a:xfrm>
          <a:prstGeom prst="roundRect">
            <a:avLst>
              <a:gd name="adj" fmla="val 1498"/>
            </a:avLst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16200000">
            <a:off x="5034644" y="3304790"/>
            <a:ext cx="358256" cy="245010"/>
          </a:xfrm>
          <a:prstGeom prst="triangl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1159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6275" y="999699"/>
            <a:ext cx="6284794" cy="4858602"/>
          </a:xfrm>
          <a:prstGeom prst="roundRect">
            <a:avLst>
              <a:gd name="adj" fmla="val 1498"/>
            </a:avLst>
          </a:prstGeom>
          <a:solidFill>
            <a:schemeClr val="bg2">
              <a:alpha val="5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/>
          </a:p>
        </p:txBody>
      </p:sp>
      <p:sp>
        <p:nvSpPr>
          <p:cNvPr id="4" name="Rounded Rectangle 8"/>
          <p:cNvSpPr>
            <a:spLocks noChangeArrowheads="1"/>
          </p:cNvSpPr>
          <p:nvPr/>
        </p:nvSpPr>
        <p:spPr bwMode="auto">
          <a:xfrm>
            <a:off x="5335588" y="1000125"/>
            <a:ext cx="6284912" cy="4857750"/>
          </a:xfrm>
          <a:prstGeom prst="roundRect">
            <a:avLst>
              <a:gd name="adj" fmla="val 1500"/>
            </a:avLst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sz="700"/>
          </a:p>
        </p:txBody>
      </p:sp>
      <p:sp>
        <p:nvSpPr>
          <p:cNvPr id="5" name="Isosceles Triangle 9"/>
          <p:cNvSpPr>
            <a:spLocks noChangeArrowheads="1"/>
          </p:cNvSpPr>
          <p:nvPr/>
        </p:nvSpPr>
        <p:spPr bwMode="auto">
          <a:xfrm rot="16200000">
            <a:off x="5033963" y="3305175"/>
            <a:ext cx="358775" cy="244475"/>
          </a:xfrm>
          <a:prstGeom prst="triangle">
            <a:avLst>
              <a:gd name="adj" fmla="val 50000"/>
            </a:avLst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sz="7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909479" y="1596788"/>
            <a:ext cx="5138383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accent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1"/>
          </p:nvPr>
        </p:nvSpPr>
        <p:spPr>
          <a:xfrm>
            <a:off x="5909216" y="3689193"/>
            <a:ext cx="5145471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sosceles Triangle 7"/>
          <p:cNvSpPr/>
          <p:nvPr/>
        </p:nvSpPr>
        <p:spPr>
          <a:xfrm rot="16200000">
            <a:off x="5034644" y="3304790"/>
            <a:ext cx="358256" cy="245010"/>
          </a:xfrm>
          <a:prstGeom prst="triangle">
            <a:avLst/>
          </a:prstGeom>
          <a:solidFill>
            <a:schemeClr val="bg2">
              <a:alpha val="5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5336275" y="999699"/>
            <a:ext cx="6284794" cy="4858602"/>
          </a:xfrm>
          <a:prstGeom prst="roundRect">
            <a:avLst>
              <a:gd name="adj" fmla="val 1498"/>
            </a:avLst>
          </a:prstGeom>
          <a:solidFill>
            <a:schemeClr val="bg2">
              <a:alpha val="5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5034644" y="3304790"/>
            <a:ext cx="358256" cy="245010"/>
          </a:xfrm>
          <a:prstGeom prst="triangle">
            <a:avLst/>
          </a:prstGeom>
          <a:solidFill>
            <a:schemeClr val="bg2">
              <a:alpha val="5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6207527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0" y="0"/>
            <a:ext cx="12179300" cy="6858000"/>
            <a:chOff x="0" y="0"/>
            <a:chExt cx="12179300" cy="6858000"/>
          </a:xfrm>
        </p:grpSpPr>
        <p:sp>
          <p:nvSpPr>
            <p:cNvPr id="7" name="Shape 174"/>
            <p:cNvSpPr>
              <a:spLocks/>
            </p:cNvSpPr>
            <p:nvPr/>
          </p:nvSpPr>
          <p:spPr bwMode="auto">
            <a:xfrm>
              <a:off x="10029428" y="4409281"/>
              <a:ext cx="2149872" cy="2448719"/>
            </a:xfrm>
            <a:custGeom>
              <a:avLst/>
              <a:gdLst>
                <a:gd name="T0" fmla="*/ 1074936 w 21600"/>
                <a:gd name="T1" fmla="*/ 1224360 h 21600"/>
                <a:gd name="T2" fmla="*/ 1074936 w 21600"/>
                <a:gd name="T3" fmla="*/ 1224360 h 21600"/>
                <a:gd name="T4" fmla="*/ 1074936 w 21600"/>
                <a:gd name="T5" fmla="*/ 1224360 h 21600"/>
                <a:gd name="T6" fmla="*/ 1074936 w 21600"/>
                <a:gd name="T7" fmla="*/ 122436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432" y="0"/>
                  </a:moveTo>
                  <a:cubicBezTo>
                    <a:pt x="6741" y="0"/>
                    <a:pt x="2943" y="3336"/>
                    <a:pt x="2943" y="7446"/>
                  </a:cubicBezTo>
                  <a:cubicBezTo>
                    <a:pt x="2943" y="8496"/>
                    <a:pt x="3192" y="9500"/>
                    <a:pt x="3645" y="10404"/>
                  </a:cubicBezTo>
                  <a:cubicBezTo>
                    <a:pt x="1466" y="11528"/>
                    <a:pt x="0" y="13612"/>
                    <a:pt x="0" y="16009"/>
                  </a:cubicBezTo>
                  <a:cubicBezTo>
                    <a:pt x="0" y="18396"/>
                    <a:pt x="1459" y="20478"/>
                    <a:pt x="3629" y="21600"/>
                  </a:cubicBezTo>
                  <a:lnTo>
                    <a:pt x="21600" y="21600"/>
                  </a:lnTo>
                  <a:lnTo>
                    <a:pt x="21600" y="1120"/>
                  </a:lnTo>
                  <a:cubicBezTo>
                    <a:pt x="20293" y="1456"/>
                    <a:pt x="19121" y="2086"/>
                    <a:pt x="18191" y="2934"/>
                  </a:cubicBezTo>
                  <a:cubicBezTo>
                    <a:pt x="16639" y="1153"/>
                    <a:pt x="14191" y="0"/>
                    <a:pt x="11432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75"/>
            <p:cNvSpPr>
              <a:spLocks/>
            </p:cNvSpPr>
            <p:nvPr/>
          </p:nvSpPr>
          <p:spPr bwMode="auto">
            <a:xfrm>
              <a:off x="6959996" y="4678759"/>
              <a:ext cx="5074842" cy="2179241"/>
            </a:xfrm>
            <a:custGeom>
              <a:avLst/>
              <a:gdLst>
                <a:gd name="T0" fmla="*/ 2537421 w 21600"/>
                <a:gd name="T1" fmla="*/ 1089621 h 21600"/>
                <a:gd name="T2" fmla="*/ 2537421 w 21600"/>
                <a:gd name="T3" fmla="*/ 1089621 h 21600"/>
                <a:gd name="T4" fmla="*/ 2537421 w 21600"/>
                <a:gd name="T5" fmla="*/ 1089621 h 21600"/>
                <a:gd name="T6" fmla="*/ 2537421 w 21600"/>
                <a:gd name="T7" fmla="*/ 10896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50" y="0"/>
                  </a:moveTo>
                  <a:cubicBezTo>
                    <a:pt x="3332" y="0"/>
                    <a:pt x="1454" y="4369"/>
                    <a:pt x="1454" y="9756"/>
                  </a:cubicBezTo>
                  <a:cubicBezTo>
                    <a:pt x="1454" y="11131"/>
                    <a:pt x="1577" y="12449"/>
                    <a:pt x="1801" y="13634"/>
                  </a:cubicBezTo>
                  <a:cubicBezTo>
                    <a:pt x="724" y="15107"/>
                    <a:pt x="0" y="17840"/>
                    <a:pt x="0" y="20982"/>
                  </a:cubicBezTo>
                  <a:cubicBezTo>
                    <a:pt x="0" y="21191"/>
                    <a:pt x="7" y="21395"/>
                    <a:pt x="14" y="21600"/>
                  </a:cubicBezTo>
                  <a:lnTo>
                    <a:pt x="20860" y="21600"/>
                  </a:lnTo>
                  <a:cubicBezTo>
                    <a:pt x="21326" y="19898"/>
                    <a:pt x="21600" y="17881"/>
                    <a:pt x="21600" y="15707"/>
                  </a:cubicBezTo>
                  <a:cubicBezTo>
                    <a:pt x="21600" y="9667"/>
                    <a:pt x="19516" y="4772"/>
                    <a:pt x="16945" y="4772"/>
                  </a:cubicBezTo>
                  <a:cubicBezTo>
                    <a:pt x="16274" y="4772"/>
                    <a:pt x="15636" y="5100"/>
                    <a:pt x="15061" y="5700"/>
                  </a:cubicBezTo>
                  <a:cubicBezTo>
                    <a:pt x="14396" y="2956"/>
                    <a:pt x="13155" y="1105"/>
                    <a:pt x="11728" y="1105"/>
                  </a:cubicBezTo>
                  <a:cubicBezTo>
                    <a:pt x="10658" y="1105"/>
                    <a:pt x="9689" y="2151"/>
                    <a:pt x="8990" y="3839"/>
                  </a:cubicBezTo>
                  <a:cubicBezTo>
                    <a:pt x="8223" y="1505"/>
                    <a:pt x="7014" y="0"/>
                    <a:pt x="5650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80"/>
            <p:cNvSpPr>
              <a:spLocks/>
            </p:cNvSpPr>
            <p:nvPr/>
          </p:nvSpPr>
          <p:spPr bwMode="auto">
            <a:xfrm>
              <a:off x="0" y="0"/>
              <a:ext cx="2543175" cy="1470422"/>
            </a:xfrm>
            <a:custGeom>
              <a:avLst/>
              <a:gdLst>
                <a:gd name="T0" fmla="*/ 1271588 w 21600"/>
                <a:gd name="T1" fmla="*/ 735211 h 21600"/>
                <a:gd name="T2" fmla="*/ 1271588 w 21600"/>
                <a:gd name="T3" fmla="*/ 735211 h 21600"/>
                <a:gd name="T4" fmla="*/ 1271588 w 21600"/>
                <a:gd name="T5" fmla="*/ 735211 h 21600"/>
                <a:gd name="T6" fmla="*/ 1271588 w 21600"/>
                <a:gd name="T7" fmla="*/ 73521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437"/>
                  </a:lnTo>
                  <a:cubicBezTo>
                    <a:pt x="329" y="21536"/>
                    <a:pt x="666" y="21600"/>
                    <a:pt x="1011" y="21600"/>
                  </a:cubicBezTo>
                  <a:cubicBezTo>
                    <a:pt x="3444" y="21600"/>
                    <a:pt x="5524" y="19049"/>
                    <a:pt x="6418" y="15403"/>
                  </a:cubicBezTo>
                  <a:cubicBezTo>
                    <a:pt x="7097" y="15980"/>
                    <a:pt x="7865" y="16295"/>
                    <a:pt x="8673" y="16295"/>
                  </a:cubicBezTo>
                  <a:cubicBezTo>
                    <a:pt x="10606" y="16295"/>
                    <a:pt x="12285" y="14455"/>
                    <a:pt x="13170" y="11730"/>
                  </a:cubicBezTo>
                  <a:cubicBezTo>
                    <a:pt x="13623" y="11887"/>
                    <a:pt x="14086" y="11969"/>
                    <a:pt x="14562" y="11969"/>
                  </a:cubicBezTo>
                  <a:cubicBezTo>
                    <a:pt x="18392" y="11969"/>
                    <a:pt x="21501" y="663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pic>
        <p:nvPicPr>
          <p:cNvPr id="10" name="Picture 12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852768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dirty="0" smtClean="0"/>
              <a:t>Name and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581520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Twitter and Email</a:t>
            </a:r>
          </a:p>
        </p:txBody>
      </p:sp>
    </p:spTree>
    <p:extLst>
      <p:ext uri="{BB962C8B-B14F-4D97-AF65-F5344CB8AC3E}">
        <p14:creationId xmlns:p14="http://schemas.microsoft.com/office/powerpoint/2010/main" val="78210582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296075726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alesforc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269809871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_Her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349113" y="-1"/>
            <a:ext cx="6839712" cy="3819525"/>
          </a:xfrm>
          <a:prstGeom prst="rect">
            <a:avLst/>
          </a:prstGeom>
          <a:solidFill>
            <a:srgbClr val="032750"/>
          </a:solidFill>
        </p:spPr>
        <p:txBody>
          <a:bodyPr rIns="365760" rtlCol="0" anchor="ctr">
            <a:noAutofit/>
          </a:bodyPr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Paste Picture in Box and Send Image to Back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-1" y="-1"/>
            <a:ext cx="7642911" cy="3819525"/>
          </a:xfrm>
          <a:prstGeom prst="rect">
            <a:avLst/>
          </a:prstGeom>
          <a:gradFill>
            <a:gsLst>
              <a:gs pos="0">
                <a:srgbClr val="032750">
                  <a:alpha val="0"/>
                </a:srgbClr>
              </a:gs>
              <a:gs pos="27000">
                <a:srgbClr val="032750"/>
              </a:gs>
              <a:gs pos="100000">
                <a:srgbClr val="032750"/>
              </a:gs>
            </a:gsLst>
            <a:lin ang="10800000" scaled="1"/>
          </a:gradFill>
        </p:spPr>
        <p:txBody>
          <a:bodyPr lIns="457200" tIns="365760" rIns="1828800" bIns="914400"/>
          <a:lstStyle>
            <a:lvl1pPr marL="111125" indent="-1111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  <a:lvl2pPr marL="111125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600" kern="1200" spc="0" baseline="0" dirty="0" smtClean="0">
                <a:solidFill>
                  <a:schemeClr val="bg2"/>
                </a:solidFill>
                <a:latin typeface="Salesforce Sans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2" name="Title 3"/>
          <p:cNvSpPr>
            <a:spLocks noGrp="1"/>
          </p:cNvSpPr>
          <p:nvPr>
            <p:ph type="title"/>
          </p:nvPr>
        </p:nvSpPr>
        <p:spPr>
          <a:xfrm>
            <a:off x="576072" y="3922776"/>
            <a:ext cx="11045952" cy="987552"/>
          </a:xfrm>
        </p:spPr>
        <p:txBody>
          <a:bodyPr/>
          <a:lstStyle>
            <a:lvl1pPr>
              <a:defRPr sz="2800" spc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573089" y="2816352"/>
            <a:ext cx="1793674" cy="1216152"/>
          </a:xfrm>
          <a:prstGeom prst="rect">
            <a:avLst/>
          </a:prstGeom>
          <a:solidFill>
            <a:schemeClr val="bg1"/>
          </a:solidFill>
          <a:effectLst>
            <a:outerShdw blurRad="508000" dist="165100" dir="2700000" algn="ctr" rotWithShape="0">
              <a:srgbClr val="000000">
                <a:alpha val="12000"/>
              </a:srgbClr>
            </a:outerShdw>
          </a:effectLst>
        </p:spPr>
        <p:txBody>
          <a:bodyPr rtlCol="0" anchor="ctr">
            <a:no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6072" y="5047488"/>
            <a:ext cx="11045952" cy="1216152"/>
          </a:xfrm>
        </p:spPr>
        <p:txBody>
          <a:bodyPr/>
          <a:lstStyle>
            <a:lvl1pPr>
              <a:defRPr lang="en-US" spc="-10" smtClean="0"/>
            </a:lvl1pPr>
            <a:lvl2pPr>
              <a:defRPr lang="en-US" spc="-10" smtClean="0"/>
            </a:lvl2pPr>
            <a:lvl3pPr>
              <a:defRPr lang="en-US" spc="-10" smtClean="0"/>
            </a:lvl3pPr>
            <a:lvl4pPr>
              <a:defRPr lang="en-US" spc="-10" smtClean="0"/>
            </a:lvl4pPr>
            <a:lvl5pPr>
              <a:defRPr lang="en-US" spc="-1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349240" y="3675"/>
            <a:ext cx="6839585" cy="38063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FFFFFF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2998354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-7682" y="0"/>
            <a:ext cx="12204189" cy="3810000"/>
          </a:xfrm>
          <a:solidFill>
            <a:schemeClr val="bg1">
              <a:lumMod val="7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itle 3"/>
          <p:cNvSpPr>
            <a:spLocks noGrp="1"/>
          </p:cNvSpPr>
          <p:nvPr>
            <p:ph type="title"/>
          </p:nvPr>
        </p:nvSpPr>
        <p:spPr>
          <a:xfrm>
            <a:off x="576072" y="3922776"/>
            <a:ext cx="11045952" cy="987552"/>
          </a:xfrm>
        </p:spPr>
        <p:txBody>
          <a:bodyPr/>
          <a:lstStyle>
            <a:lvl1pPr>
              <a:defRPr sz="2800" spc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573089" y="2816352"/>
            <a:ext cx="1793674" cy="1216152"/>
          </a:xfrm>
          <a:prstGeom prst="rect">
            <a:avLst/>
          </a:prstGeom>
          <a:solidFill>
            <a:schemeClr val="bg1"/>
          </a:solidFill>
          <a:effectLst>
            <a:outerShdw blurRad="508000" dist="165100" dir="2700000" algn="ctr" rotWithShape="0">
              <a:srgbClr val="000000">
                <a:alpha val="12000"/>
              </a:srgbClr>
            </a:outerShdw>
          </a:effectLst>
        </p:spPr>
        <p:txBody>
          <a:bodyPr rtlCol="0" anchor="ctr">
            <a:noAutofit/>
          </a:bodyPr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6072" y="5047488"/>
            <a:ext cx="11045952" cy="1216152"/>
          </a:xfrm>
        </p:spPr>
        <p:txBody>
          <a:bodyPr/>
          <a:lstStyle>
            <a:lvl1pPr>
              <a:defRPr lang="en-US" spc="-10" smtClean="0"/>
            </a:lvl1pPr>
            <a:lvl2pPr>
              <a:defRPr lang="en-US" spc="-10" smtClean="0"/>
            </a:lvl2pPr>
            <a:lvl3pPr>
              <a:defRPr lang="en-US" spc="-10" smtClean="0"/>
            </a:lvl3pPr>
            <a:lvl4pPr>
              <a:defRPr lang="en-US" spc="-10" smtClean="0"/>
            </a:lvl4pPr>
            <a:lvl5pPr>
              <a:defRPr lang="en-US" spc="-1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615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slide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8"/>
          <p:cNvSpPr/>
          <p:nvPr/>
        </p:nvSpPr>
        <p:spPr>
          <a:xfrm>
            <a:off x="2830513" y="2051050"/>
            <a:ext cx="6527800" cy="275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7000" spc="0">
                <a:latin typeface="+mn-lt"/>
                <a:ea typeface="+mn-ea"/>
                <a:cs typeface="+mn-cs"/>
                <a:sym typeface="Salesforce Sans Light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sz="8800" dirty="0">
                <a:solidFill>
                  <a:schemeClr val="bg1"/>
                </a:solidFill>
                <a:latin typeface="+mj-lt"/>
              </a:rPr>
              <a:t>thank </a:t>
            </a:r>
            <a:r>
              <a:rPr sz="8800" spc="300" dirty="0">
                <a:solidFill>
                  <a:schemeClr val="bg1"/>
                </a:solidFill>
                <a:latin typeface="+mj-lt"/>
              </a:rPr>
              <a:t>y   u</a:t>
            </a:r>
          </a:p>
        </p:txBody>
      </p:sp>
      <p:sp>
        <p:nvSpPr>
          <p:cNvPr id="6" name="Freeform 2"/>
          <p:cNvSpPr>
            <a:spLocks noChangeArrowheads="1"/>
          </p:cNvSpPr>
          <p:nvPr/>
        </p:nvSpPr>
        <p:spPr bwMode="auto">
          <a:xfrm>
            <a:off x="7216939" y="3302406"/>
            <a:ext cx="814832" cy="574198"/>
          </a:xfrm>
          <a:custGeom>
            <a:avLst/>
            <a:gdLst>
              <a:gd name="T0" fmla="*/ 208 w 3077"/>
              <a:gd name="T1" fmla="*/ 594 h 2146"/>
              <a:gd name="T2" fmla="*/ 257 w 3077"/>
              <a:gd name="T3" fmla="*/ 831 h 2146"/>
              <a:gd name="T4" fmla="*/ 0 w 3077"/>
              <a:gd name="T5" fmla="*/ 1278 h 2146"/>
              <a:gd name="T6" fmla="*/ 514 w 3077"/>
              <a:gd name="T7" fmla="*/ 1795 h 2146"/>
              <a:gd name="T8" fmla="*/ 619 w 3077"/>
              <a:gd name="T9" fmla="*/ 1784 h 2146"/>
              <a:gd name="T10" fmla="*/ 1138 w 3077"/>
              <a:gd name="T11" fmla="*/ 2145 h 2146"/>
              <a:gd name="T12" fmla="*/ 1647 w 3077"/>
              <a:gd name="T13" fmla="*/ 1809 h 2146"/>
              <a:gd name="T14" fmla="*/ 1859 w 3077"/>
              <a:gd name="T15" fmla="*/ 1858 h 2146"/>
              <a:gd name="T16" fmla="*/ 2283 w 3077"/>
              <a:gd name="T17" fmla="*/ 1610 h 2146"/>
              <a:gd name="T18" fmla="*/ 2413 w 3077"/>
              <a:gd name="T19" fmla="*/ 1623 h 2146"/>
              <a:gd name="T20" fmla="*/ 3076 w 3077"/>
              <a:gd name="T21" fmla="*/ 957 h 2146"/>
              <a:gd name="T22" fmla="*/ 2413 w 3077"/>
              <a:gd name="T23" fmla="*/ 290 h 2146"/>
              <a:gd name="T24" fmla="*/ 2145 w 3077"/>
              <a:gd name="T25" fmla="*/ 347 h 2146"/>
              <a:gd name="T26" fmla="*/ 1670 w 3077"/>
              <a:gd name="T27" fmla="*/ 67 h 2146"/>
              <a:gd name="T28" fmla="*/ 1280 w 3077"/>
              <a:gd name="T29" fmla="*/ 234 h 2146"/>
              <a:gd name="T30" fmla="*/ 805 w 3077"/>
              <a:gd name="T31" fmla="*/ 0 h 2146"/>
              <a:gd name="T32" fmla="*/ 208 w 3077"/>
              <a:gd name="T33" fmla="*/ 594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77" h="2146">
                <a:moveTo>
                  <a:pt x="208" y="594"/>
                </a:moveTo>
                <a:cubicBezTo>
                  <a:pt x="208" y="678"/>
                  <a:pt x="225" y="758"/>
                  <a:pt x="257" y="831"/>
                </a:cubicBezTo>
                <a:cubicBezTo>
                  <a:pt x="103" y="920"/>
                  <a:pt x="0" y="1087"/>
                  <a:pt x="0" y="1278"/>
                </a:cubicBezTo>
                <a:cubicBezTo>
                  <a:pt x="0" y="1564"/>
                  <a:pt x="230" y="1795"/>
                  <a:pt x="514" y="1795"/>
                </a:cubicBezTo>
                <a:cubicBezTo>
                  <a:pt x="550" y="1795"/>
                  <a:pt x="585" y="1791"/>
                  <a:pt x="619" y="1784"/>
                </a:cubicBezTo>
                <a:cubicBezTo>
                  <a:pt x="697" y="1995"/>
                  <a:pt x="900" y="2145"/>
                  <a:pt x="1138" y="2145"/>
                </a:cubicBezTo>
                <a:cubicBezTo>
                  <a:pt x="1367" y="2145"/>
                  <a:pt x="1563" y="2006"/>
                  <a:pt x="1647" y="1809"/>
                </a:cubicBezTo>
                <a:cubicBezTo>
                  <a:pt x="1711" y="1840"/>
                  <a:pt x="1783" y="1858"/>
                  <a:pt x="1859" y="1858"/>
                </a:cubicBezTo>
                <a:cubicBezTo>
                  <a:pt x="2041" y="1858"/>
                  <a:pt x="2199" y="1758"/>
                  <a:pt x="2283" y="1610"/>
                </a:cubicBezTo>
                <a:cubicBezTo>
                  <a:pt x="2325" y="1619"/>
                  <a:pt x="2368" y="1623"/>
                  <a:pt x="2413" y="1623"/>
                </a:cubicBezTo>
                <a:cubicBezTo>
                  <a:pt x="2779" y="1623"/>
                  <a:pt x="3076" y="1325"/>
                  <a:pt x="3076" y="957"/>
                </a:cubicBezTo>
                <a:cubicBezTo>
                  <a:pt x="3076" y="589"/>
                  <a:pt x="2779" y="290"/>
                  <a:pt x="2413" y="290"/>
                </a:cubicBezTo>
                <a:cubicBezTo>
                  <a:pt x="2318" y="290"/>
                  <a:pt x="2227" y="311"/>
                  <a:pt x="2145" y="347"/>
                </a:cubicBezTo>
                <a:cubicBezTo>
                  <a:pt x="2051" y="180"/>
                  <a:pt x="1873" y="67"/>
                  <a:pt x="1670" y="67"/>
                </a:cubicBezTo>
                <a:cubicBezTo>
                  <a:pt x="1518" y="67"/>
                  <a:pt x="1380" y="131"/>
                  <a:pt x="1280" y="234"/>
                </a:cubicBezTo>
                <a:cubicBezTo>
                  <a:pt x="1171" y="92"/>
                  <a:pt x="999" y="0"/>
                  <a:pt x="805" y="0"/>
                </a:cubicBezTo>
                <a:cubicBezTo>
                  <a:pt x="475" y="0"/>
                  <a:pt x="208" y="266"/>
                  <a:pt x="208" y="594"/>
                </a:cubicBezTo>
              </a:path>
            </a:pathLst>
          </a:custGeom>
          <a:solidFill>
            <a:srgbClr val="158BD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7536531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awing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81025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618913" y="-1588"/>
            <a:ext cx="0" cy="6858001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>
            <a:off x="6094413" y="-102130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6094413" y="-4336462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15175" y="2289702"/>
            <a:ext cx="4433888" cy="3538537"/>
          </a:xfrm>
          <a:prstGeom prst="rect">
            <a:avLst/>
          </a:prstGeom>
        </p:spPr>
        <p:txBody>
          <a:bodyPr lIns="121893" tIns="60947" rIns="121893" bIns="60947">
            <a:spAutoFit/>
          </a:bodyPr>
          <a:lstStyle/>
          <a:p>
            <a:pPr defTabSz="542925">
              <a:spcBef>
                <a:spcPts val="800"/>
              </a:spcBef>
            </a:pPr>
            <a:r>
              <a:rPr lang="en-US" sz="1600" b="1">
                <a:solidFill>
                  <a:srgbClr val="00A1E0"/>
                </a:solidFill>
                <a:cs typeface="Salesforce Sans" charset="0"/>
              </a:rPr>
              <a:t>Realigning Guides</a:t>
            </a:r>
            <a:endParaRPr lang="en-US" sz="1600">
              <a:solidFill>
                <a:srgbClr val="00A1E0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Guides can can easily be bumped and moved accidentally.  </a:t>
            </a: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This slide layout show you how to reset your guides. </a:t>
            </a:r>
          </a:p>
          <a:p>
            <a:pPr defTabSz="542925">
              <a:spcBef>
                <a:spcPts val="800"/>
              </a:spcBef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NOTE: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When working on any older deck, be sure to check and ensure that the guides in your deck are set.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Turn on your guides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Insert a new slide the using the Guide Layout slide option.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Do your guides align with the orange lines in the new slide? 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If yes, your guides are set, if not, proceed then realign each of the lines to line up with the lines shown on this page.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Once guides are reset, delete the Guide Layout Slide</a:t>
            </a: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</p:txBody>
      </p:sp>
      <p:sp>
        <p:nvSpPr>
          <p:cNvPr id="8" name="Right Arrow 7"/>
          <p:cNvSpPr/>
          <p:nvPr/>
        </p:nvSpPr>
        <p:spPr>
          <a:xfrm rot="8100000" flipH="1">
            <a:off x="11244280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9" name="Right Arrow 8"/>
          <p:cNvSpPr/>
          <p:nvPr/>
        </p:nvSpPr>
        <p:spPr>
          <a:xfrm rot="13500000">
            <a:off x="580245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0" name="Right Arrow 9"/>
          <p:cNvSpPr/>
          <p:nvPr/>
        </p:nvSpPr>
        <p:spPr>
          <a:xfrm rot="13500000" flipH="1" flipV="1">
            <a:off x="11244279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1" name="Right Arrow 10"/>
          <p:cNvSpPr/>
          <p:nvPr/>
        </p:nvSpPr>
        <p:spPr>
          <a:xfrm rot="8100000" flipV="1">
            <a:off x="580245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2" name="Content Placeholder 16"/>
          <p:cNvSpPr txBox="1">
            <a:spLocks/>
          </p:cNvSpPr>
          <p:nvPr/>
        </p:nvSpPr>
        <p:spPr>
          <a:xfrm>
            <a:off x="1117600" y="2289702"/>
            <a:ext cx="4724400" cy="3525837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lines that that appear on all pages in the same spot, but don’t show up when you print or view deck in Show mode.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How </a:t>
            </a: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Off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7497763" y="1776413"/>
            <a:ext cx="3659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200">
                <a:solidFill>
                  <a:schemeClr val="tx2"/>
                </a:solidFill>
              </a:rPr>
              <a:t>The left and right top and bottom corners only area you should work within on your slides.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>
            <a:off x="6094413" y="-5414963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>
            <a:off x="6094413" y="-4626507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6094413" y="427037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8"/>
          <p:cNvSpPr txBox="1">
            <a:spLocks/>
          </p:cNvSpPr>
          <p:nvPr/>
        </p:nvSpPr>
        <p:spPr>
          <a:xfrm>
            <a:off x="571500" y="153988"/>
            <a:ext cx="11515725" cy="908050"/>
          </a:xfrm>
          <a:prstGeom prst="rect">
            <a:avLst/>
          </a:prstGeom>
          <a:effectLst/>
        </p:spPr>
        <p:txBody>
          <a:bodyPr lIns="0" tIns="0" rIns="0" bIns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spc="0" dirty="0" smtClean="0">
                <a:latin typeface="Salesforce Sans"/>
              </a:rPr>
              <a:t>Drawing Guide Placement and Realignment Tool (Margins)</a:t>
            </a:r>
            <a:endParaRPr spc="0" dirty="0">
              <a:latin typeface="Salesforce Sans"/>
            </a:endParaRPr>
          </a:p>
        </p:txBody>
      </p:sp>
      <p:sp>
        <p:nvSpPr>
          <p:cNvPr id="18" name="Title 8"/>
          <p:cNvSpPr txBox="1">
            <a:spLocks/>
          </p:cNvSpPr>
          <p:nvPr userDrawn="1"/>
        </p:nvSpPr>
        <p:spPr>
          <a:xfrm>
            <a:off x="571500" y="153988"/>
            <a:ext cx="11515725" cy="908050"/>
          </a:xfrm>
          <a:prstGeom prst="rect">
            <a:avLst/>
          </a:prstGeom>
          <a:effectLst/>
        </p:spPr>
        <p:txBody>
          <a:bodyPr lIns="0" tIns="0" rIns="0" bIns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spc="0" dirty="0" smtClean="0">
                <a:latin typeface="Salesforce Sans"/>
              </a:rPr>
              <a:t>Drawing Guide Placement and Realignment Tool (Margins)</a:t>
            </a:r>
            <a:endParaRPr spc="0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38645967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3" y="2085210"/>
            <a:ext cx="6129338" cy="26289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800" b="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3" y="5079156"/>
            <a:ext cx="6129338" cy="10668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8138" y="878332"/>
            <a:ext cx="4819650" cy="1115568"/>
            <a:chOff x="338138" y="878332"/>
            <a:chExt cx="4819650" cy="1115568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2032000" y="1341438"/>
              <a:ext cx="3125788" cy="119062"/>
              <a:chOff x="2032000" y="1341438"/>
              <a:chExt cx="3125788" cy="119062"/>
            </a:xfrm>
          </p:grpSpPr>
          <p:sp>
            <p:nvSpPr>
              <p:cNvPr id="141" name="Freeform 5"/>
              <p:cNvSpPr>
                <a:spLocks/>
              </p:cNvSpPr>
              <p:nvPr userDrawn="1"/>
            </p:nvSpPr>
            <p:spPr bwMode="auto">
              <a:xfrm>
                <a:off x="2032000" y="1344613"/>
                <a:ext cx="92075" cy="114300"/>
              </a:xfrm>
              <a:custGeom>
                <a:avLst/>
                <a:gdLst>
                  <a:gd name="T0" fmla="*/ 22 w 58"/>
                  <a:gd name="T1" fmla="*/ 12 h 72"/>
                  <a:gd name="T2" fmla="*/ 0 w 58"/>
                  <a:gd name="T3" fmla="*/ 12 h 72"/>
                  <a:gd name="T4" fmla="*/ 0 w 58"/>
                  <a:gd name="T5" fmla="*/ 0 h 72"/>
                  <a:gd name="T6" fmla="*/ 58 w 58"/>
                  <a:gd name="T7" fmla="*/ 0 h 72"/>
                  <a:gd name="T8" fmla="*/ 58 w 58"/>
                  <a:gd name="T9" fmla="*/ 12 h 72"/>
                  <a:gd name="T10" fmla="*/ 36 w 58"/>
                  <a:gd name="T11" fmla="*/ 12 h 72"/>
                  <a:gd name="T12" fmla="*/ 36 w 58"/>
                  <a:gd name="T13" fmla="*/ 72 h 72"/>
                  <a:gd name="T14" fmla="*/ 22 w 58"/>
                  <a:gd name="T15" fmla="*/ 72 h 72"/>
                  <a:gd name="T16" fmla="*/ 22 w 58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72">
                    <a:moveTo>
                      <a:pt x="22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8" y="0"/>
                    </a:lnTo>
                    <a:lnTo>
                      <a:pt x="58" y="12"/>
                    </a:lnTo>
                    <a:lnTo>
                      <a:pt x="36" y="12"/>
                    </a:lnTo>
                    <a:lnTo>
                      <a:pt x="36" y="72"/>
                    </a:lnTo>
                    <a:lnTo>
                      <a:pt x="22" y="7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6"/>
              <p:cNvSpPr>
                <a:spLocks/>
              </p:cNvSpPr>
              <p:nvPr userDrawn="1"/>
            </p:nvSpPr>
            <p:spPr bwMode="auto">
              <a:xfrm>
                <a:off x="2146300" y="1344613"/>
                <a:ext cx="93663" cy="114300"/>
              </a:xfrm>
              <a:custGeom>
                <a:avLst/>
                <a:gdLst>
                  <a:gd name="T0" fmla="*/ 0 w 59"/>
                  <a:gd name="T1" fmla="*/ 0 h 72"/>
                  <a:gd name="T2" fmla="*/ 12 w 59"/>
                  <a:gd name="T3" fmla="*/ 0 h 72"/>
                  <a:gd name="T4" fmla="*/ 12 w 59"/>
                  <a:gd name="T5" fmla="*/ 30 h 72"/>
                  <a:gd name="T6" fmla="*/ 46 w 59"/>
                  <a:gd name="T7" fmla="*/ 30 h 72"/>
                  <a:gd name="T8" fmla="*/ 46 w 59"/>
                  <a:gd name="T9" fmla="*/ 0 h 72"/>
                  <a:gd name="T10" fmla="*/ 59 w 59"/>
                  <a:gd name="T11" fmla="*/ 0 h 72"/>
                  <a:gd name="T12" fmla="*/ 59 w 59"/>
                  <a:gd name="T13" fmla="*/ 72 h 72"/>
                  <a:gd name="T14" fmla="*/ 46 w 59"/>
                  <a:gd name="T15" fmla="*/ 72 h 72"/>
                  <a:gd name="T16" fmla="*/ 46 w 59"/>
                  <a:gd name="T17" fmla="*/ 41 h 72"/>
                  <a:gd name="T18" fmla="*/ 12 w 59"/>
                  <a:gd name="T19" fmla="*/ 41 h 72"/>
                  <a:gd name="T20" fmla="*/ 12 w 59"/>
                  <a:gd name="T21" fmla="*/ 72 h 72"/>
                  <a:gd name="T22" fmla="*/ 0 w 59"/>
                  <a:gd name="T23" fmla="*/ 72 h 72"/>
                  <a:gd name="T24" fmla="*/ 0 w 59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72">
                    <a:moveTo>
                      <a:pt x="0" y="0"/>
                    </a:moveTo>
                    <a:lnTo>
                      <a:pt x="12" y="0"/>
                    </a:lnTo>
                    <a:lnTo>
                      <a:pt x="12" y="30"/>
                    </a:lnTo>
                    <a:lnTo>
                      <a:pt x="46" y="30"/>
                    </a:lnTo>
                    <a:lnTo>
                      <a:pt x="46" y="0"/>
                    </a:lnTo>
                    <a:lnTo>
                      <a:pt x="59" y="0"/>
                    </a:lnTo>
                    <a:lnTo>
                      <a:pt x="59" y="72"/>
                    </a:lnTo>
                    <a:lnTo>
                      <a:pt x="46" y="72"/>
                    </a:lnTo>
                    <a:lnTo>
                      <a:pt x="46" y="41"/>
                    </a:lnTo>
                    <a:lnTo>
                      <a:pt x="12" y="4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7"/>
              <p:cNvSpPr>
                <a:spLocks/>
              </p:cNvSpPr>
              <p:nvPr userDrawn="1"/>
            </p:nvSpPr>
            <p:spPr bwMode="auto">
              <a:xfrm>
                <a:off x="2270125" y="1344613"/>
                <a:ext cx="84138" cy="114300"/>
              </a:xfrm>
              <a:custGeom>
                <a:avLst/>
                <a:gdLst>
                  <a:gd name="T0" fmla="*/ 0 w 53"/>
                  <a:gd name="T1" fmla="*/ 0 h 72"/>
                  <a:gd name="T2" fmla="*/ 52 w 53"/>
                  <a:gd name="T3" fmla="*/ 0 h 72"/>
                  <a:gd name="T4" fmla="*/ 52 w 53"/>
                  <a:gd name="T5" fmla="*/ 11 h 72"/>
                  <a:gd name="T6" fmla="*/ 12 w 53"/>
                  <a:gd name="T7" fmla="*/ 11 h 72"/>
                  <a:gd name="T8" fmla="*/ 12 w 53"/>
                  <a:gd name="T9" fmla="*/ 30 h 72"/>
                  <a:gd name="T10" fmla="*/ 48 w 53"/>
                  <a:gd name="T11" fmla="*/ 30 h 72"/>
                  <a:gd name="T12" fmla="*/ 48 w 53"/>
                  <a:gd name="T13" fmla="*/ 41 h 72"/>
                  <a:gd name="T14" fmla="*/ 12 w 53"/>
                  <a:gd name="T15" fmla="*/ 41 h 72"/>
                  <a:gd name="T16" fmla="*/ 12 w 53"/>
                  <a:gd name="T17" fmla="*/ 60 h 72"/>
                  <a:gd name="T18" fmla="*/ 53 w 53"/>
                  <a:gd name="T19" fmla="*/ 60 h 72"/>
                  <a:gd name="T20" fmla="*/ 53 w 53"/>
                  <a:gd name="T21" fmla="*/ 72 h 72"/>
                  <a:gd name="T22" fmla="*/ 0 w 53"/>
                  <a:gd name="T23" fmla="*/ 72 h 72"/>
                  <a:gd name="T24" fmla="*/ 0 w 53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72">
                    <a:moveTo>
                      <a:pt x="0" y="0"/>
                    </a:moveTo>
                    <a:lnTo>
                      <a:pt x="52" y="0"/>
                    </a:lnTo>
                    <a:lnTo>
                      <a:pt x="52" y="11"/>
                    </a:lnTo>
                    <a:lnTo>
                      <a:pt x="12" y="11"/>
                    </a:lnTo>
                    <a:lnTo>
                      <a:pt x="12" y="30"/>
                    </a:lnTo>
                    <a:lnTo>
                      <a:pt x="48" y="30"/>
                    </a:lnTo>
                    <a:lnTo>
                      <a:pt x="48" y="41"/>
                    </a:lnTo>
                    <a:lnTo>
                      <a:pt x="12" y="41"/>
                    </a:lnTo>
                    <a:lnTo>
                      <a:pt x="12" y="60"/>
                    </a:lnTo>
                    <a:lnTo>
                      <a:pt x="53" y="60"/>
                    </a:lnTo>
                    <a:lnTo>
                      <a:pt x="53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"/>
              <p:cNvSpPr>
                <a:spLocks/>
              </p:cNvSpPr>
              <p:nvPr userDrawn="1"/>
            </p:nvSpPr>
            <p:spPr bwMode="auto">
              <a:xfrm>
                <a:off x="2422525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4 w 79"/>
                  <a:gd name="T5" fmla="*/ 0 h 90"/>
                  <a:gd name="T6" fmla="*/ 78 w 79"/>
                  <a:gd name="T7" fmla="*/ 14 h 90"/>
                  <a:gd name="T8" fmla="*/ 69 w 79"/>
                  <a:gd name="T9" fmla="*/ 25 h 90"/>
                  <a:gd name="T10" fmla="*/ 44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4 w 79"/>
                  <a:gd name="T17" fmla="*/ 76 h 90"/>
                  <a:gd name="T18" fmla="*/ 69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8" y="0"/>
                      <a:pt x="44" y="0"/>
                    </a:cubicBezTo>
                    <a:cubicBezTo>
                      <a:pt x="60" y="0"/>
                      <a:pt x="70" y="6"/>
                      <a:pt x="78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4" y="14"/>
                      <a:pt x="44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4" y="76"/>
                    </a:cubicBezTo>
                    <a:cubicBezTo>
                      <a:pt x="55" y="76"/>
                      <a:pt x="62" y="72"/>
                      <a:pt x="69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"/>
              <p:cNvSpPr>
                <a:spLocks/>
              </p:cNvSpPr>
              <p:nvPr userDrawn="1"/>
            </p:nvSpPr>
            <p:spPr bwMode="auto">
              <a:xfrm>
                <a:off x="2546350" y="1344613"/>
                <a:ext cx="96838" cy="115887"/>
              </a:xfrm>
              <a:custGeom>
                <a:avLst/>
                <a:gdLst>
                  <a:gd name="T0" fmla="*/ 0 w 74"/>
                  <a:gd name="T1" fmla="*/ 50 h 88"/>
                  <a:gd name="T2" fmla="*/ 0 w 74"/>
                  <a:gd name="T3" fmla="*/ 0 h 88"/>
                  <a:gd name="T4" fmla="*/ 15 w 74"/>
                  <a:gd name="T5" fmla="*/ 0 h 88"/>
                  <a:gd name="T6" fmla="*/ 15 w 74"/>
                  <a:gd name="T7" fmla="*/ 49 h 88"/>
                  <a:gd name="T8" fmla="*/ 37 w 74"/>
                  <a:gd name="T9" fmla="*/ 74 h 88"/>
                  <a:gd name="T10" fmla="*/ 59 w 74"/>
                  <a:gd name="T11" fmla="*/ 50 h 88"/>
                  <a:gd name="T12" fmla="*/ 59 w 74"/>
                  <a:gd name="T13" fmla="*/ 0 h 88"/>
                  <a:gd name="T14" fmla="*/ 74 w 74"/>
                  <a:gd name="T15" fmla="*/ 0 h 88"/>
                  <a:gd name="T16" fmla="*/ 74 w 74"/>
                  <a:gd name="T17" fmla="*/ 49 h 88"/>
                  <a:gd name="T18" fmla="*/ 37 w 74"/>
                  <a:gd name="T19" fmla="*/ 88 h 88"/>
                  <a:gd name="T20" fmla="*/ 0 w 74"/>
                  <a:gd name="T21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8">
                    <a:moveTo>
                      <a:pt x="0" y="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65"/>
                      <a:pt x="23" y="74"/>
                      <a:pt x="37" y="74"/>
                    </a:cubicBezTo>
                    <a:cubicBezTo>
                      <a:pt x="50" y="74"/>
                      <a:pt x="59" y="66"/>
                      <a:pt x="59" y="5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75"/>
                      <a:pt x="59" y="88"/>
                      <a:pt x="37" y="88"/>
                    </a:cubicBezTo>
                    <a:cubicBezTo>
                      <a:pt x="14" y="88"/>
                      <a:pt x="0" y="75"/>
                      <a:pt x="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"/>
              <p:cNvSpPr>
                <a:spLocks/>
              </p:cNvSpPr>
              <p:nvPr userDrawn="1"/>
            </p:nvSpPr>
            <p:spPr bwMode="auto">
              <a:xfrm>
                <a:off x="2662238" y="1343025"/>
                <a:ext cx="87313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3 w 67"/>
                  <a:gd name="T11" fmla="*/ 51 h 89"/>
                  <a:gd name="T12" fmla="*/ 4 w 67"/>
                  <a:gd name="T13" fmla="*/ 25 h 89"/>
                  <a:gd name="T14" fmla="*/ 4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7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40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5" y="89"/>
                      <a:pt x="36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"/>
              <p:cNvSpPr>
                <a:spLocks/>
              </p:cNvSpPr>
              <p:nvPr userDrawn="1"/>
            </p:nvSpPr>
            <p:spPr bwMode="auto">
              <a:xfrm>
                <a:off x="2765425" y="1344613"/>
                <a:ext cx="90488" cy="114300"/>
              </a:xfrm>
              <a:custGeom>
                <a:avLst/>
                <a:gdLst>
                  <a:gd name="T0" fmla="*/ 22 w 57"/>
                  <a:gd name="T1" fmla="*/ 12 h 72"/>
                  <a:gd name="T2" fmla="*/ 0 w 57"/>
                  <a:gd name="T3" fmla="*/ 12 h 72"/>
                  <a:gd name="T4" fmla="*/ 0 w 57"/>
                  <a:gd name="T5" fmla="*/ 0 h 72"/>
                  <a:gd name="T6" fmla="*/ 57 w 57"/>
                  <a:gd name="T7" fmla="*/ 0 h 72"/>
                  <a:gd name="T8" fmla="*/ 57 w 57"/>
                  <a:gd name="T9" fmla="*/ 12 h 72"/>
                  <a:gd name="T10" fmla="*/ 35 w 57"/>
                  <a:gd name="T11" fmla="*/ 12 h 72"/>
                  <a:gd name="T12" fmla="*/ 35 w 57"/>
                  <a:gd name="T13" fmla="*/ 72 h 72"/>
                  <a:gd name="T14" fmla="*/ 22 w 57"/>
                  <a:gd name="T15" fmla="*/ 72 h 72"/>
                  <a:gd name="T16" fmla="*/ 22 w 57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72">
                    <a:moveTo>
                      <a:pt x="22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2"/>
                    </a:lnTo>
                    <a:lnTo>
                      <a:pt x="35" y="12"/>
                    </a:lnTo>
                    <a:lnTo>
                      <a:pt x="35" y="72"/>
                    </a:lnTo>
                    <a:lnTo>
                      <a:pt x="22" y="7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"/>
              <p:cNvSpPr>
                <a:spLocks noEditPoints="1"/>
              </p:cNvSpPr>
              <p:nvPr userDrawn="1"/>
            </p:nvSpPr>
            <p:spPr bwMode="auto">
              <a:xfrm>
                <a:off x="2867025" y="1341438"/>
                <a:ext cx="119063" cy="119062"/>
              </a:xfrm>
              <a:custGeom>
                <a:avLst/>
                <a:gdLst>
                  <a:gd name="T0" fmla="*/ 0 w 91"/>
                  <a:gd name="T1" fmla="*/ 45 h 90"/>
                  <a:gd name="T2" fmla="*/ 0 w 91"/>
                  <a:gd name="T3" fmla="*/ 45 h 90"/>
                  <a:gd name="T4" fmla="*/ 45 w 91"/>
                  <a:gd name="T5" fmla="*/ 0 h 90"/>
                  <a:gd name="T6" fmla="*/ 91 w 91"/>
                  <a:gd name="T7" fmla="*/ 45 h 90"/>
                  <a:gd name="T8" fmla="*/ 91 w 91"/>
                  <a:gd name="T9" fmla="*/ 45 h 90"/>
                  <a:gd name="T10" fmla="*/ 45 w 91"/>
                  <a:gd name="T11" fmla="*/ 90 h 90"/>
                  <a:gd name="T12" fmla="*/ 0 w 91"/>
                  <a:gd name="T13" fmla="*/ 45 h 90"/>
                  <a:gd name="T14" fmla="*/ 75 w 91"/>
                  <a:gd name="T15" fmla="*/ 45 h 90"/>
                  <a:gd name="T16" fmla="*/ 75 w 91"/>
                  <a:gd name="T17" fmla="*/ 45 h 90"/>
                  <a:gd name="T18" fmla="*/ 45 w 91"/>
                  <a:gd name="T19" fmla="*/ 14 h 90"/>
                  <a:gd name="T20" fmla="*/ 16 w 91"/>
                  <a:gd name="T21" fmla="*/ 45 h 90"/>
                  <a:gd name="T22" fmla="*/ 16 w 91"/>
                  <a:gd name="T23" fmla="*/ 45 h 90"/>
                  <a:gd name="T24" fmla="*/ 45 w 91"/>
                  <a:gd name="T25" fmla="*/ 76 h 90"/>
                  <a:gd name="T26" fmla="*/ 75 w 91"/>
                  <a:gd name="T2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72" y="0"/>
                      <a:pt x="91" y="21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70"/>
                      <a:pt x="72" y="90"/>
                      <a:pt x="45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  <a:moveTo>
                      <a:pt x="75" y="45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28"/>
                      <a:pt x="62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62" y="76"/>
                      <a:pt x="75" y="62"/>
                      <a:pt x="7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3"/>
              <p:cNvSpPr>
                <a:spLocks/>
              </p:cNvSpPr>
              <p:nvPr userDrawn="1"/>
            </p:nvSpPr>
            <p:spPr bwMode="auto">
              <a:xfrm>
                <a:off x="3009900" y="1344613"/>
                <a:ext cx="111125" cy="114300"/>
              </a:xfrm>
              <a:custGeom>
                <a:avLst/>
                <a:gdLst>
                  <a:gd name="T0" fmla="*/ 0 w 70"/>
                  <a:gd name="T1" fmla="*/ 0 h 72"/>
                  <a:gd name="T2" fmla="*/ 13 w 70"/>
                  <a:gd name="T3" fmla="*/ 0 h 72"/>
                  <a:gd name="T4" fmla="*/ 35 w 70"/>
                  <a:gd name="T5" fmla="*/ 34 h 72"/>
                  <a:gd name="T6" fmla="*/ 57 w 70"/>
                  <a:gd name="T7" fmla="*/ 0 h 72"/>
                  <a:gd name="T8" fmla="*/ 70 w 70"/>
                  <a:gd name="T9" fmla="*/ 0 h 72"/>
                  <a:gd name="T10" fmla="*/ 70 w 70"/>
                  <a:gd name="T11" fmla="*/ 72 h 72"/>
                  <a:gd name="T12" fmla="*/ 58 w 70"/>
                  <a:gd name="T13" fmla="*/ 72 h 72"/>
                  <a:gd name="T14" fmla="*/ 58 w 70"/>
                  <a:gd name="T15" fmla="*/ 20 h 72"/>
                  <a:gd name="T16" fmla="*/ 35 w 70"/>
                  <a:gd name="T17" fmla="*/ 54 h 72"/>
                  <a:gd name="T18" fmla="*/ 35 w 70"/>
                  <a:gd name="T19" fmla="*/ 54 h 72"/>
                  <a:gd name="T20" fmla="*/ 12 w 70"/>
                  <a:gd name="T21" fmla="*/ 21 h 72"/>
                  <a:gd name="T22" fmla="*/ 12 w 70"/>
                  <a:gd name="T23" fmla="*/ 72 h 72"/>
                  <a:gd name="T24" fmla="*/ 0 w 70"/>
                  <a:gd name="T25" fmla="*/ 72 h 72"/>
                  <a:gd name="T26" fmla="*/ 0 w 7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72">
                    <a:moveTo>
                      <a:pt x="0" y="0"/>
                    </a:moveTo>
                    <a:lnTo>
                      <a:pt x="13" y="0"/>
                    </a:lnTo>
                    <a:lnTo>
                      <a:pt x="35" y="34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72"/>
                    </a:lnTo>
                    <a:lnTo>
                      <a:pt x="58" y="72"/>
                    </a:lnTo>
                    <a:lnTo>
                      <a:pt x="58" y="20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12" y="2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"/>
              <p:cNvSpPr>
                <a:spLocks/>
              </p:cNvSpPr>
              <p:nvPr userDrawn="1"/>
            </p:nvSpPr>
            <p:spPr bwMode="auto">
              <a:xfrm>
                <a:off x="3151188" y="1344613"/>
                <a:ext cx="85725" cy="114300"/>
              </a:xfrm>
              <a:custGeom>
                <a:avLst/>
                <a:gdLst>
                  <a:gd name="T0" fmla="*/ 0 w 54"/>
                  <a:gd name="T1" fmla="*/ 0 h 72"/>
                  <a:gd name="T2" fmla="*/ 53 w 54"/>
                  <a:gd name="T3" fmla="*/ 0 h 72"/>
                  <a:gd name="T4" fmla="*/ 53 w 54"/>
                  <a:gd name="T5" fmla="*/ 11 h 72"/>
                  <a:gd name="T6" fmla="*/ 12 w 54"/>
                  <a:gd name="T7" fmla="*/ 11 h 72"/>
                  <a:gd name="T8" fmla="*/ 12 w 54"/>
                  <a:gd name="T9" fmla="*/ 30 h 72"/>
                  <a:gd name="T10" fmla="*/ 49 w 54"/>
                  <a:gd name="T11" fmla="*/ 30 h 72"/>
                  <a:gd name="T12" fmla="*/ 49 w 54"/>
                  <a:gd name="T13" fmla="*/ 41 h 72"/>
                  <a:gd name="T14" fmla="*/ 12 w 54"/>
                  <a:gd name="T15" fmla="*/ 41 h 72"/>
                  <a:gd name="T16" fmla="*/ 12 w 54"/>
                  <a:gd name="T17" fmla="*/ 60 h 72"/>
                  <a:gd name="T18" fmla="*/ 54 w 54"/>
                  <a:gd name="T19" fmla="*/ 60 h 72"/>
                  <a:gd name="T20" fmla="*/ 54 w 54"/>
                  <a:gd name="T21" fmla="*/ 72 h 72"/>
                  <a:gd name="T22" fmla="*/ 0 w 54"/>
                  <a:gd name="T23" fmla="*/ 72 h 72"/>
                  <a:gd name="T24" fmla="*/ 0 w 54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1"/>
                    </a:lnTo>
                    <a:lnTo>
                      <a:pt x="12" y="11"/>
                    </a:lnTo>
                    <a:lnTo>
                      <a:pt x="12" y="30"/>
                    </a:lnTo>
                    <a:lnTo>
                      <a:pt x="49" y="30"/>
                    </a:lnTo>
                    <a:lnTo>
                      <a:pt x="49" y="41"/>
                    </a:lnTo>
                    <a:lnTo>
                      <a:pt x="12" y="41"/>
                    </a:lnTo>
                    <a:lnTo>
                      <a:pt x="12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"/>
              <p:cNvSpPr>
                <a:spLocks noEditPoints="1"/>
              </p:cNvSpPr>
              <p:nvPr userDrawn="1"/>
            </p:nvSpPr>
            <p:spPr bwMode="auto">
              <a:xfrm>
                <a:off x="3260725" y="1344613"/>
                <a:ext cx="96838" cy="114300"/>
              </a:xfrm>
              <a:custGeom>
                <a:avLst/>
                <a:gdLst>
                  <a:gd name="T0" fmla="*/ 0 w 74"/>
                  <a:gd name="T1" fmla="*/ 0 h 87"/>
                  <a:gd name="T2" fmla="*/ 39 w 74"/>
                  <a:gd name="T3" fmla="*/ 0 h 87"/>
                  <a:gd name="T4" fmla="*/ 64 w 74"/>
                  <a:gd name="T5" fmla="*/ 8 h 87"/>
                  <a:gd name="T6" fmla="*/ 71 w 74"/>
                  <a:gd name="T7" fmla="*/ 27 h 87"/>
                  <a:gd name="T8" fmla="*/ 71 w 74"/>
                  <a:gd name="T9" fmla="*/ 27 h 87"/>
                  <a:gd name="T10" fmla="*/ 50 w 74"/>
                  <a:gd name="T11" fmla="*/ 54 h 87"/>
                  <a:gd name="T12" fmla="*/ 74 w 74"/>
                  <a:gd name="T13" fmla="*/ 87 h 87"/>
                  <a:gd name="T14" fmla="*/ 56 w 74"/>
                  <a:gd name="T15" fmla="*/ 87 h 87"/>
                  <a:gd name="T16" fmla="*/ 34 w 74"/>
                  <a:gd name="T17" fmla="*/ 56 h 87"/>
                  <a:gd name="T18" fmla="*/ 15 w 74"/>
                  <a:gd name="T19" fmla="*/ 56 h 87"/>
                  <a:gd name="T20" fmla="*/ 15 w 74"/>
                  <a:gd name="T21" fmla="*/ 87 h 87"/>
                  <a:gd name="T22" fmla="*/ 0 w 74"/>
                  <a:gd name="T23" fmla="*/ 87 h 87"/>
                  <a:gd name="T24" fmla="*/ 0 w 74"/>
                  <a:gd name="T25" fmla="*/ 0 h 87"/>
                  <a:gd name="T26" fmla="*/ 38 w 74"/>
                  <a:gd name="T27" fmla="*/ 43 h 87"/>
                  <a:gd name="T28" fmla="*/ 56 w 74"/>
                  <a:gd name="T29" fmla="*/ 28 h 87"/>
                  <a:gd name="T30" fmla="*/ 56 w 74"/>
                  <a:gd name="T31" fmla="*/ 28 h 87"/>
                  <a:gd name="T32" fmla="*/ 38 w 74"/>
                  <a:gd name="T33" fmla="*/ 14 h 87"/>
                  <a:gd name="T34" fmla="*/ 15 w 74"/>
                  <a:gd name="T35" fmla="*/ 14 h 87"/>
                  <a:gd name="T36" fmla="*/ 15 w 74"/>
                  <a:gd name="T37" fmla="*/ 43 h 87"/>
                  <a:gd name="T38" fmla="*/ 38 w 74"/>
                  <a:gd name="T39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8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8" y="3"/>
                      <a:pt x="64" y="8"/>
                    </a:cubicBezTo>
                    <a:cubicBezTo>
                      <a:pt x="68" y="13"/>
                      <a:pt x="71" y="20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42"/>
                      <a:pt x="62" y="50"/>
                      <a:pt x="50" y="54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8" y="43"/>
                    </a:moveTo>
                    <a:cubicBezTo>
                      <a:pt x="49" y="43"/>
                      <a:pt x="56" y="37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9"/>
                      <a:pt x="49" y="14"/>
                      <a:pt x="38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3"/>
                      <a:pt x="15" y="43"/>
                      <a:pt x="15" y="43"/>
                    </a:cubicBezTo>
                    <a:lnTo>
                      <a:pt x="38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6"/>
              <p:cNvSpPr>
                <a:spLocks/>
              </p:cNvSpPr>
              <p:nvPr userDrawn="1"/>
            </p:nvSpPr>
            <p:spPr bwMode="auto">
              <a:xfrm>
                <a:off x="3417888" y="1343025"/>
                <a:ext cx="90488" cy="117475"/>
              </a:xfrm>
              <a:custGeom>
                <a:avLst/>
                <a:gdLst>
                  <a:gd name="T0" fmla="*/ 0 w 68"/>
                  <a:gd name="T1" fmla="*/ 75 h 89"/>
                  <a:gd name="T2" fmla="*/ 9 w 68"/>
                  <a:gd name="T3" fmla="*/ 64 h 89"/>
                  <a:gd name="T4" fmla="*/ 37 w 68"/>
                  <a:gd name="T5" fmla="*/ 75 h 89"/>
                  <a:gd name="T6" fmla="*/ 52 w 68"/>
                  <a:gd name="T7" fmla="*/ 64 h 89"/>
                  <a:gd name="T8" fmla="*/ 52 w 68"/>
                  <a:gd name="T9" fmla="*/ 64 h 89"/>
                  <a:gd name="T10" fmla="*/ 33 w 68"/>
                  <a:gd name="T11" fmla="*/ 51 h 89"/>
                  <a:gd name="T12" fmla="*/ 4 w 68"/>
                  <a:gd name="T13" fmla="*/ 25 h 89"/>
                  <a:gd name="T14" fmla="*/ 4 w 68"/>
                  <a:gd name="T15" fmla="*/ 25 h 89"/>
                  <a:gd name="T16" fmla="*/ 33 w 68"/>
                  <a:gd name="T17" fmla="*/ 0 h 89"/>
                  <a:gd name="T18" fmla="*/ 65 w 68"/>
                  <a:gd name="T19" fmla="*/ 10 h 89"/>
                  <a:gd name="T20" fmla="*/ 57 w 68"/>
                  <a:gd name="T21" fmla="*/ 22 h 89"/>
                  <a:gd name="T22" fmla="*/ 33 w 68"/>
                  <a:gd name="T23" fmla="*/ 13 h 89"/>
                  <a:gd name="T24" fmla="*/ 19 w 68"/>
                  <a:gd name="T25" fmla="*/ 23 h 89"/>
                  <a:gd name="T26" fmla="*/ 19 w 68"/>
                  <a:gd name="T27" fmla="*/ 24 h 89"/>
                  <a:gd name="T28" fmla="*/ 40 w 68"/>
                  <a:gd name="T29" fmla="*/ 37 h 89"/>
                  <a:gd name="T30" fmla="*/ 68 w 68"/>
                  <a:gd name="T31" fmla="*/ 63 h 89"/>
                  <a:gd name="T32" fmla="*/ 68 w 68"/>
                  <a:gd name="T33" fmla="*/ 63 h 89"/>
                  <a:gd name="T34" fmla="*/ 37 w 68"/>
                  <a:gd name="T35" fmla="*/ 89 h 89"/>
                  <a:gd name="T36" fmla="*/ 0 w 68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8" y="48"/>
                      <a:pt x="68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79"/>
                      <a:pt x="55" y="89"/>
                      <a:pt x="37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7"/>
              <p:cNvSpPr>
                <a:spLocks/>
              </p:cNvSpPr>
              <p:nvPr userDrawn="1"/>
            </p:nvSpPr>
            <p:spPr bwMode="auto">
              <a:xfrm>
                <a:off x="3529013" y="1344613"/>
                <a:ext cx="98425" cy="115887"/>
              </a:xfrm>
              <a:custGeom>
                <a:avLst/>
                <a:gdLst>
                  <a:gd name="T0" fmla="*/ 0 w 75"/>
                  <a:gd name="T1" fmla="*/ 50 h 88"/>
                  <a:gd name="T2" fmla="*/ 0 w 75"/>
                  <a:gd name="T3" fmla="*/ 0 h 88"/>
                  <a:gd name="T4" fmla="*/ 16 w 75"/>
                  <a:gd name="T5" fmla="*/ 0 h 88"/>
                  <a:gd name="T6" fmla="*/ 16 w 75"/>
                  <a:gd name="T7" fmla="*/ 49 h 88"/>
                  <a:gd name="T8" fmla="*/ 37 w 75"/>
                  <a:gd name="T9" fmla="*/ 74 h 88"/>
                  <a:gd name="T10" fmla="*/ 59 w 75"/>
                  <a:gd name="T11" fmla="*/ 50 h 88"/>
                  <a:gd name="T12" fmla="*/ 59 w 75"/>
                  <a:gd name="T13" fmla="*/ 0 h 88"/>
                  <a:gd name="T14" fmla="*/ 75 w 75"/>
                  <a:gd name="T15" fmla="*/ 0 h 88"/>
                  <a:gd name="T16" fmla="*/ 75 w 75"/>
                  <a:gd name="T17" fmla="*/ 49 h 88"/>
                  <a:gd name="T18" fmla="*/ 37 w 75"/>
                  <a:gd name="T19" fmla="*/ 88 h 88"/>
                  <a:gd name="T20" fmla="*/ 0 w 75"/>
                  <a:gd name="T21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88">
                    <a:moveTo>
                      <a:pt x="0" y="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65"/>
                      <a:pt x="24" y="74"/>
                      <a:pt x="37" y="74"/>
                    </a:cubicBezTo>
                    <a:cubicBezTo>
                      <a:pt x="51" y="74"/>
                      <a:pt x="59" y="66"/>
                      <a:pt x="59" y="5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75"/>
                      <a:pt x="60" y="88"/>
                      <a:pt x="37" y="88"/>
                    </a:cubicBezTo>
                    <a:cubicBezTo>
                      <a:pt x="15" y="88"/>
                      <a:pt x="0" y="75"/>
                      <a:pt x="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8"/>
              <p:cNvSpPr>
                <a:spLocks/>
              </p:cNvSpPr>
              <p:nvPr userDrawn="1"/>
            </p:nvSpPr>
            <p:spPr bwMode="auto">
              <a:xfrm>
                <a:off x="3649663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5 w 79"/>
                  <a:gd name="T5" fmla="*/ 0 h 90"/>
                  <a:gd name="T6" fmla="*/ 79 w 79"/>
                  <a:gd name="T7" fmla="*/ 14 h 90"/>
                  <a:gd name="T8" fmla="*/ 69 w 79"/>
                  <a:gd name="T9" fmla="*/ 25 h 90"/>
                  <a:gd name="T10" fmla="*/ 44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4 w 79"/>
                  <a:gd name="T17" fmla="*/ 76 h 90"/>
                  <a:gd name="T18" fmla="*/ 69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8" y="0"/>
                      <a:pt x="45" y="0"/>
                    </a:cubicBezTo>
                    <a:cubicBezTo>
                      <a:pt x="61" y="0"/>
                      <a:pt x="70" y="6"/>
                      <a:pt x="79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4" y="14"/>
                      <a:pt x="44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4" y="76"/>
                    </a:cubicBezTo>
                    <a:cubicBezTo>
                      <a:pt x="55" y="76"/>
                      <a:pt x="62" y="72"/>
                      <a:pt x="69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9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9"/>
              <p:cNvSpPr>
                <a:spLocks/>
              </p:cNvSpPr>
              <p:nvPr userDrawn="1"/>
            </p:nvSpPr>
            <p:spPr bwMode="auto">
              <a:xfrm>
                <a:off x="3765550" y="1341438"/>
                <a:ext cx="103188" cy="119062"/>
              </a:xfrm>
              <a:custGeom>
                <a:avLst/>
                <a:gdLst>
                  <a:gd name="T0" fmla="*/ 0 w 79"/>
                  <a:gd name="T1" fmla="*/ 45 h 90"/>
                  <a:gd name="T2" fmla="*/ 0 w 79"/>
                  <a:gd name="T3" fmla="*/ 45 h 90"/>
                  <a:gd name="T4" fmla="*/ 45 w 79"/>
                  <a:gd name="T5" fmla="*/ 0 h 90"/>
                  <a:gd name="T6" fmla="*/ 79 w 79"/>
                  <a:gd name="T7" fmla="*/ 14 h 90"/>
                  <a:gd name="T8" fmla="*/ 69 w 79"/>
                  <a:gd name="T9" fmla="*/ 25 h 90"/>
                  <a:gd name="T10" fmla="*/ 45 w 79"/>
                  <a:gd name="T11" fmla="*/ 14 h 90"/>
                  <a:gd name="T12" fmla="*/ 16 w 79"/>
                  <a:gd name="T13" fmla="*/ 45 h 90"/>
                  <a:gd name="T14" fmla="*/ 16 w 79"/>
                  <a:gd name="T15" fmla="*/ 45 h 90"/>
                  <a:gd name="T16" fmla="*/ 45 w 79"/>
                  <a:gd name="T17" fmla="*/ 76 h 90"/>
                  <a:gd name="T18" fmla="*/ 70 w 79"/>
                  <a:gd name="T19" fmla="*/ 65 h 90"/>
                  <a:gd name="T20" fmla="*/ 79 w 79"/>
                  <a:gd name="T21" fmla="*/ 75 h 90"/>
                  <a:gd name="T22" fmla="*/ 44 w 79"/>
                  <a:gd name="T23" fmla="*/ 90 h 90"/>
                  <a:gd name="T24" fmla="*/ 0 w 79"/>
                  <a:gd name="T25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61" y="0"/>
                      <a:pt x="71" y="6"/>
                      <a:pt x="79" y="14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2" y="19"/>
                      <a:pt x="55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55" y="76"/>
                      <a:pt x="62" y="72"/>
                      <a:pt x="70" y="6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0" y="84"/>
                      <a:pt x="60" y="90"/>
                      <a:pt x="44" y="90"/>
                    </a:cubicBezTo>
                    <a:cubicBezTo>
                      <a:pt x="19" y="90"/>
                      <a:pt x="0" y="70"/>
                      <a:pt x="0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0"/>
              <p:cNvSpPr>
                <a:spLocks/>
              </p:cNvSpPr>
              <p:nvPr userDrawn="1"/>
            </p:nvSpPr>
            <p:spPr bwMode="auto">
              <a:xfrm>
                <a:off x="3890963" y="1344613"/>
                <a:ext cx="85725" cy="114300"/>
              </a:xfrm>
              <a:custGeom>
                <a:avLst/>
                <a:gdLst>
                  <a:gd name="T0" fmla="*/ 0 w 54"/>
                  <a:gd name="T1" fmla="*/ 0 h 72"/>
                  <a:gd name="T2" fmla="*/ 53 w 54"/>
                  <a:gd name="T3" fmla="*/ 0 h 72"/>
                  <a:gd name="T4" fmla="*/ 53 w 54"/>
                  <a:gd name="T5" fmla="*/ 11 h 72"/>
                  <a:gd name="T6" fmla="*/ 13 w 54"/>
                  <a:gd name="T7" fmla="*/ 11 h 72"/>
                  <a:gd name="T8" fmla="*/ 13 w 54"/>
                  <a:gd name="T9" fmla="*/ 30 h 72"/>
                  <a:gd name="T10" fmla="*/ 48 w 54"/>
                  <a:gd name="T11" fmla="*/ 30 h 72"/>
                  <a:gd name="T12" fmla="*/ 48 w 54"/>
                  <a:gd name="T13" fmla="*/ 41 h 72"/>
                  <a:gd name="T14" fmla="*/ 13 w 54"/>
                  <a:gd name="T15" fmla="*/ 41 h 72"/>
                  <a:gd name="T16" fmla="*/ 13 w 54"/>
                  <a:gd name="T17" fmla="*/ 60 h 72"/>
                  <a:gd name="T18" fmla="*/ 54 w 54"/>
                  <a:gd name="T19" fmla="*/ 60 h 72"/>
                  <a:gd name="T20" fmla="*/ 54 w 54"/>
                  <a:gd name="T21" fmla="*/ 72 h 72"/>
                  <a:gd name="T22" fmla="*/ 0 w 54"/>
                  <a:gd name="T23" fmla="*/ 72 h 72"/>
                  <a:gd name="T24" fmla="*/ 0 w 54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1"/>
                    </a:lnTo>
                    <a:lnTo>
                      <a:pt x="13" y="11"/>
                    </a:lnTo>
                    <a:lnTo>
                      <a:pt x="13" y="30"/>
                    </a:lnTo>
                    <a:lnTo>
                      <a:pt x="48" y="30"/>
                    </a:lnTo>
                    <a:lnTo>
                      <a:pt x="48" y="41"/>
                    </a:lnTo>
                    <a:lnTo>
                      <a:pt x="13" y="41"/>
                    </a:lnTo>
                    <a:lnTo>
                      <a:pt x="13" y="60"/>
                    </a:lnTo>
                    <a:lnTo>
                      <a:pt x="54" y="60"/>
                    </a:lnTo>
                    <a:lnTo>
                      <a:pt x="54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1"/>
              <p:cNvSpPr>
                <a:spLocks/>
              </p:cNvSpPr>
              <p:nvPr userDrawn="1"/>
            </p:nvSpPr>
            <p:spPr bwMode="auto">
              <a:xfrm>
                <a:off x="3992563" y="1343025"/>
                <a:ext cx="87313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2 w 67"/>
                  <a:gd name="T11" fmla="*/ 51 h 89"/>
                  <a:gd name="T12" fmla="*/ 3 w 67"/>
                  <a:gd name="T13" fmla="*/ 25 h 89"/>
                  <a:gd name="T14" fmla="*/ 3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6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39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7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8" y="55"/>
                      <a:pt x="32" y="51"/>
                    </a:cubicBezTo>
                    <a:cubicBezTo>
                      <a:pt x="14" y="46"/>
                      <a:pt x="3" y="41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39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4" y="89"/>
                      <a:pt x="36" y="89"/>
                    </a:cubicBezTo>
                    <a:cubicBezTo>
                      <a:pt x="23" y="89"/>
                      <a:pt x="10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2"/>
              <p:cNvSpPr>
                <a:spLocks/>
              </p:cNvSpPr>
              <p:nvPr userDrawn="1"/>
            </p:nvSpPr>
            <p:spPr bwMode="auto">
              <a:xfrm>
                <a:off x="4094163" y="1343025"/>
                <a:ext cx="88900" cy="117475"/>
              </a:xfrm>
              <a:custGeom>
                <a:avLst/>
                <a:gdLst>
                  <a:gd name="T0" fmla="*/ 0 w 67"/>
                  <a:gd name="T1" fmla="*/ 75 h 89"/>
                  <a:gd name="T2" fmla="*/ 9 w 67"/>
                  <a:gd name="T3" fmla="*/ 64 h 89"/>
                  <a:gd name="T4" fmla="*/ 37 w 67"/>
                  <a:gd name="T5" fmla="*/ 75 h 89"/>
                  <a:gd name="T6" fmla="*/ 52 w 67"/>
                  <a:gd name="T7" fmla="*/ 64 h 89"/>
                  <a:gd name="T8" fmla="*/ 52 w 67"/>
                  <a:gd name="T9" fmla="*/ 64 h 89"/>
                  <a:gd name="T10" fmla="*/ 33 w 67"/>
                  <a:gd name="T11" fmla="*/ 51 h 89"/>
                  <a:gd name="T12" fmla="*/ 4 w 67"/>
                  <a:gd name="T13" fmla="*/ 25 h 89"/>
                  <a:gd name="T14" fmla="*/ 4 w 67"/>
                  <a:gd name="T15" fmla="*/ 25 h 89"/>
                  <a:gd name="T16" fmla="*/ 33 w 67"/>
                  <a:gd name="T17" fmla="*/ 0 h 89"/>
                  <a:gd name="T18" fmla="*/ 65 w 67"/>
                  <a:gd name="T19" fmla="*/ 10 h 89"/>
                  <a:gd name="T20" fmla="*/ 57 w 67"/>
                  <a:gd name="T21" fmla="*/ 22 h 89"/>
                  <a:gd name="T22" fmla="*/ 33 w 67"/>
                  <a:gd name="T23" fmla="*/ 13 h 89"/>
                  <a:gd name="T24" fmla="*/ 19 w 67"/>
                  <a:gd name="T25" fmla="*/ 23 h 89"/>
                  <a:gd name="T26" fmla="*/ 19 w 67"/>
                  <a:gd name="T27" fmla="*/ 24 h 89"/>
                  <a:gd name="T28" fmla="*/ 40 w 67"/>
                  <a:gd name="T29" fmla="*/ 37 h 89"/>
                  <a:gd name="T30" fmla="*/ 67 w 67"/>
                  <a:gd name="T31" fmla="*/ 63 h 89"/>
                  <a:gd name="T32" fmla="*/ 67 w 67"/>
                  <a:gd name="T33" fmla="*/ 63 h 89"/>
                  <a:gd name="T34" fmla="*/ 36 w 67"/>
                  <a:gd name="T35" fmla="*/ 89 h 89"/>
                  <a:gd name="T36" fmla="*/ 0 w 67"/>
                  <a:gd name="T37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89">
                    <a:moveTo>
                      <a:pt x="0" y="75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18" y="71"/>
                      <a:pt x="26" y="75"/>
                      <a:pt x="37" y="75"/>
                    </a:cubicBezTo>
                    <a:cubicBezTo>
                      <a:pt x="46" y="75"/>
                      <a:pt x="52" y="71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58"/>
                      <a:pt x="49" y="55"/>
                      <a:pt x="33" y="51"/>
                    </a:cubicBezTo>
                    <a:cubicBezTo>
                      <a:pt x="14" y="46"/>
                      <a:pt x="4" y="41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0"/>
                      <a:pt x="16" y="0"/>
                      <a:pt x="33" y="0"/>
                    </a:cubicBezTo>
                    <a:cubicBezTo>
                      <a:pt x="46" y="0"/>
                      <a:pt x="56" y="3"/>
                      <a:pt x="65" y="10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6"/>
                      <a:pt x="41" y="13"/>
                      <a:pt x="33" y="13"/>
                    </a:cubicBezTo>
                    <a:cubicBezTo>
                      <a:pt x="24" y="13"/>
                      <a:pt x="19" y="18"/>
                      <a:pt x="19" y="23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30"/>
                      <a:pt x="23" y="33"/>
                      <a:pt x="40" y="37"/>
                    </a:cubicBezTo>
                    <a:cubicBezTo>
                      <a:pt x="58" y="42"/>
                      <a:pt x="67" y="48"/>
                      <a:pt x="67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79"/>
                      <a:pt x="55" y="89"/>
                      <a:pt x="36" y="89"/>
                    </a:cubicBezTo>
                    <a:cubicBezTo>
                      <a:pt x="23" y="89"/>
                      <a:pt x="11" y="84"/>
                      <a:pt x="0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"/>
              <p:cNvSpPr>
                <a:spLocks noEditPoints="1"/>
              </p:cNvSpPr>
              <p:nvPr userDrawn="1"/>
            </p:nvSpPr>
            <p:spPr bwMode="auto">
              <a:xfrm>
                <a:off x="4256088" y="1344613"/>
                <a:ext cx="87313" cy="114300"/>
              </a:xfrm>
              <a:custGeom>
                <a:avLst/>
                <a:gdLst>
                  <a:gd name="T0" fmla="*/ 0 w 67"/>
                  <a:gd name="T1" fmla="*/ 0 h 87"/>
                  <a:gd name="T2" fmla="*/ 34 w 67"/>
                  <a:gd name="T3" fmla="*/ 0 h 87"/>
                  <a:gd name="T4" fmla="*/ 67 w 67"/>
                  <a:gd name="T5" fmla="*/ 29 h 87"/>
                  <a:gd name="T6" fmla="*/ 67 w 67"/>
                  <a:gd name="T7" fmla="*/ 29 h 87"/>
                  <a:gd name="T8" fmla="*/ 32 w 67"/>
                  <a:gd name="T9" fmla="*/ 59 h 87"/>
                  <a:gd name="T10" fmla="*/ 15 w 67"/>
                  <a:gd name="T11" fmla="*/ 59 h 87"/>
                  <a:gd name="T12" fmla="*/ 15 w 67"/>
                  <a:gd name="T13" fmla="*/ 87 h 87"/>
                  <a:gd name="T14" fmla="*/ 0 w 67"/>
                  <a:gd name="T15" fmla="*/ 87 h 87"/>
                  <a:gd name="T16" fmla="*/ 0 w 67"/>
                  <a:gd name="T17" fmla="*/ 0 h 87"/>
                  <a:gd name="T18" fmla="*/ 33 w 67"/>
                  <a:gd name="T19" fmla="*/ 45 h 87"/>
                  <a:gd name="T20" fmla="*/ 51 w 67"/>
                  <a:gd name="T21" fmla="*/ 29 h 87"/>
                  <a:gd name="T22" fmla="*/ 51 w 67"/>
                  <a:gd name="T23" fmla="*/ 29 h 87"/>
                  <a:gd name="T24" fmla="*/ 33 w 67"/>
                  <a:gd name="T25" fmla="*/ 14 h 87"/>
                  <a:gd name="T26" fmla="*/ 15 w 67"/>
                  <a:gd name="T27" fmla="*/ 14 h 87"/>
                  <a:gd name="T28" fmla="*/ 15 w 67"/>
                  <a:gd name="T29" fmla="*/ 45 h 87"/>
                  <a:gd name="T30" fmla="*/ 33 w 67"/>
                  <a:gd name="T31" fmla="*/ 4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87">
                    <a:moveTo>
                      <a:pt x="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4" y="0"/>
                      <a:pt x="67" y="11"/>
                      <a:pt x="67" y="29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7" y="49"/>
                      <a:pt x="51" y="59"/>
                      <a:pt x="32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3" y="45"/>
                    </a:moveTo>
                    <a:cubicBezTo>
                      <a:pt x="44" y="45"/>
                      <a:pt x="51" y="39"/>
                      <a:pt x="51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1" y="19"/>
                      <a:pt x="44" y="14"/>
                      <a:pt x="33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5"/>
                      <a:pt x="15" y="45"/>
                      <a:pt x="15" y="45"/>
                    </a:cubicBezTo>
                    <a:lnTo>
                      <a:pt x="33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4"/>
              <p:cNvSpPr>
                <a:spLocks/>
              </p:cNvSpPr>
              <p:nvPr userDrawn="1"/>
            </p:nvSpPr>
            <p:spPr bwMode="auto">
              <a:xfrm>
                <a:off x="4364038" y="1344613"/>
                <a:ext cx="80963" cy="114300"/>
              </a:xfrm>
              <a:custGeom>
                <a:avLst/>
                <a:gdLst>
                  <a:gd name="T0" fmla="*/ 0 w 51"/>
                  <a:gd name="T1" fmla="*/ 0 h 72"/>
                  <a:gd name="T2" fmla="*/ 13 w 51"/>
                  <a:gd name="T3" fmla="*/ 0 h 72"/>
                  <a:gd name="T4" fmla="*/ 13 w 51"/>
                  <a:gd name="T5" fmla="*/ 60 h 72"/>
                  <a:gd name="T6" fmla="*/ 51 w 51"/>
                  <a:gd name="T7" fmla="*/ 60 h 72"/>
                  <a:gd name="T8" fmla="*/ 51 w 51"/>
                  <a:gd name="T9" fmla="*/ 72 h 72"/>
                  <a:gd name="T10" fmla="*/ 0 w 51"/>
                  <a:gd name="T11" fmla="*/ 72 h 72"/>
                  <a:gd name="T12" fmla="*/ 0 w 51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72">
                    <a:moveTo>
                      <a:pt x="0" y="0"/>
                    </a:moveTo>
                    <a:lnTo>
                      <a:pt x="13" y="0"/>
                    </a:lnTo>
                    <a:lnTo>
                      <a:pt x="13" y="60"/>
                    </a:lnTo>
                    <a:lnTo>
                      <a:pt x="51" y="60"/>
                    </a:lnTo>
                    <a:lnTo>
                      <a:pt x="51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5"/>
              <p:cNvSpPr>
                <a:spLocks noEditPoints="1"/>
              </p:cNvSpPr>
              <p:nvPr userDrawn="1"/>
            </p:nvSpPr>
            <p:spPr bwMode="auto">
              <a:xfrm>
                <a:off x="4454525" y="1343025"/>
                <a:ext cx="119063" cy="115887"/>
              </a:xfrm>
              <a:custGeom>
                <a:avLst/>
                <a:gdLst>
                  <a:gd name="T0" fmla="*/ 32 w 75"/>
                  <a:gd name="T1" fmla="*/ 0 h 73"/>
                  <a:gd name="T2" fmla="*/ 43 w 75"/>
                  <a:gd name="T3" fmla="*/ 0 h 73"/>
                  <a:gd name="T4" fmla="*/ 75 w 75"/>
                  <a:gd name="T5" fmla="*/ 73 h 73"/>
                  <a:gd name="T6" fmla="*/ 62 w 75"/>
                  <a:gd name="T7" fmla="*/ 73 h 73"/>
                  <a:gd name="T8" fmla="*/ 55 w 75"/>
                  <a:gd name="T9" fmla="*/ 56 h 73"/>
                  <a:gd name="T10" fmla="*/ 21 w 75"/>
                  <a:gd name="T11" fmla="*/ 56 h 73"/>
                  <a:gd name="T12" fmla="*/ 14 w 75"/>
                  <a:gd name="T13" fmla="*/ 73 h 73"/>
                  <a:gd name="T14" fmla="*/ 0 w 75"/>
                  <a:gd name="T15" fmla="*/ 73 h 73"/>
                  <a:gd name="T16" fmla="*/ 32 w 75"/>
                  <a:gd name="T17" fmla="*/ 0 h 73"/>
                  <a:gd name="T18" fmla="*/ 50 w 75"/>
                  <a:gd name="T19" fmla="*/ 44 h 73"/>
                  <a:gd name="T20" fmla="*/ 38 w 75"/>
                  <a:gd name="T21" fmla="*/ 15 h 73"/>
                  <a:gd name="T22" fmla="*/ 25 w 75"/>
                  <a:gd name="T23" fmla="*/ 44 h 73"/>
                  <a:gd name="T24" fmla="*/ 50 w 75"/>
                  <a:gd name="T25" fmla="*/ 4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73">
                    <a:moveTo>
                      <a:pt x="32" y="0"/>
                    </a:moveTo>
                    <a:lnTo>
                      <a:pt x="43" y="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55" y="56"/>
                    </a:lnTo>
                    <a:lnTo>
                      <a:pt x="21" y="56"/>
                    </a:lnTo>
                    <a:lnTo>
                      <a:pt x="14" y="73"/>
                    </a:lnTo>
                    <a:lnTo>
                      <a:pt x="0" y="73"/>
                    </a:lnTo>
                    <a:lnTo>
                      <a:pt x="32" y="0"/>
                    </a:lnTo>
                    <a:close/>
                    <a:moveTo>
                      <a:pt x="50" y="44"/>
                    </a:moveTo>
                    <a:lnTo>
                      <a:pt x="38" y="15"/>
                    </a:lnTo>
                    <a:lnTo>
                      <a:pt x="25" y="44"/>
                    </a:lnTo>
                    <a:lnTo>
                      <a:pt x="50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6"/>
              <p:cNvSpPr>
                <a:spLocks/>
              </p:cNvSpPr>
              <p:nvPr userDrawn="1"/>
            </p:nvSpPr>
            <p:spPr bwMode="auto">
              <a:xfrm>
                <a:off x="4570413" y="1344613"/>
                <a:ext cx="93663" cy="114300"/>
              </a:xfrm>
              <a:custGeom>
                <a:avLst/>
                <a:gdLst>
                  <a:gd name="T0" fmla="*/ 23 w 59"/>
                  <a:gd name="T1" fmla="*/ 12 h 72"/>
                  <a:gd name="T2" fmla="*/ 0 w 59"/>
                  <a:gd name="T3" fmla="*/ 12 h 72"/>
                  <a:gd name="T4" fmla="*/ 0 w 59"/>
                  <a:gd name="T5" fmla="*/ 0 h 72"/>
                  <a:gd name="T6" fmla="*/ 59 w 59"/>
                  <a:gd name="T7" fmla="*/ 0 h 72"/>
                  <a:gd name="T8" fmla="*/ 59 w 59"/>
                  <a:gd name="T9" fmla="*/ 12 h 72"/>
                  <a:gd name="T10" fmla="*/ 35 w 59"/>
                  <a:gd name="T11" fmla="*/ 12 h 72"/>
                  <a:gd name="T12" fmla="*/ 35 w 59"/>
                  <a:gd name="T13" fmla="*/ 72 h 72"/>
                  <a:gd name="T14" fmla="*/ 23 w 59"/>
                  <a:gd name="T15" fmla="*/ 72 h 72"/>
                  <a:gd name="T16" fmla="*/ 23 w 59"/>
                  <a:gd name="T17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72">
                    <a:moveTo>
                      <a:pt x="23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59" y="0"/>
                    </a:lnTo>
                    <a:lnTo>
                      <a:pt x="59" y="12"/>
                    </a:lnTo>
                    <a:lnTo>
                      <a:pt x="35" y="12"/>
                    </a:lnTo>
                    <a:lnTo>
                      <a:pt x="35" y="72"/>
                    </a:lnTo>
                    <a:lnTo>
                      <a:pt x="23" y="72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7"/>
              <p:cNvSpPr>
                <a:spLocks/>
              </p:cNvSpPr>
              <p:nvPr userDrawn="1"/>
            </p:nvSpPr>
            <p:spPr bwMode="auto">
              <a:xfrm>
                <a:off x="4684713" y="1344613"/>
                <a:ext cx="84138" cy="114300"/>
              </a:xfrm>
              <a:custGeom>
                <a:avLst/>
                <a:gdLst>
                  <a:gd name="T0" fmla="*/ 0 w 53"/>
                  <a:gd name="T1" fmla="*/ 0 h 72"/>
                  <a:gd name="T2" fmla="*/ 53 w 53"/>
                  <a:gd name="T3" fmla="*/ 0 h 72"/>
                  <a:gd name="T4" fmla="*/ 53 w 53"/>
                  <a:gd name="T5" fmla="*/ 12 h 72"/>
                  <a:gd name="T6" fmla="*/ 12 w 53"/>
                  <a:gd name="T7" fmla="*/ 12 h 72"/>
                  <a:gd name="T8" fmla="*/ 12 w 53"/>
                  <a:gd name="T9" fmla="*/ 31 h 72"/>
                  <a:gd name="T10" fmla="*/ 49 w 53"/>
                  <a:gd name="T11" fmla="*/ 31 h 72"/>
                  <a:gd name="T12" fmla="*/ 49 w 53"/>
                  <a:gd name="T13" fmla="*/ 42 h 72"/>
                  <a:gd name="T14" fmla="*/ 12 w 53"/>
                  <a:gd name="T15" fmla="*/ 42 h 72"/>
                  <a:gd name="T16" fmla="*/ 12 w 53"/>
                  <a:gd name="T17" fmla="*/ 72 h 72"/>
                  <a:gd name="T18" fmla="*/ 0 w 53"/>
                  <a:gd name="T19" fmla="*/ 72 h 72"/>
                  <a:gd name="T20" fmla="*/ 0 w 53"/>
                  <a:gd name="T2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72">
                    <a:moveTo>
                      <a:pt x="0" y="0"/>
                    </a:moveTo>
                    <a:lnTo>
                      <a:pt x="53" y="0"/>
                    </a:lnTo>
                    <a:lnTo>
                      <a:pt x="53" y="12"/>
                    </a:lnTo>
                    <a:lnTo>
                      <a:pt x="12" y="12"/>
                    </a:lnTo>
                    <a:lnTo>
                      <a:pt x="12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12" y="42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8"/>
              <p:cNvSpPr>
                <a:spLocks noEditPoints="1"/>
              </p:cNvSpPr>
              <p:nvPr userDrawn="1"/>
            </p:nvSpPr>
            <p:spPr bwMode="auto">
              <a:xfrm>
                <a:off x="4784725" y="1341438"/>
                <a:ext cx="119063" cy="119062"/>
              </a:xfrm>
              <a:custGeom>
                <a:avLst/>
                <a:gdLst>
                  <a:gd name="T0" fmla="*/ 0 w 91"/>
                  <a:gd name="T1" fmla="*/ 45 h 90"/>
                  <a:gd name="T2" fmla="*/ 0 w 91"/>
                  <a:gd name="T3" fmla="*/ 45 h 90"/>
                  <a:gd name="T4" fmla="*/ 45 w 91"/>
                  <a:gd name="T5" fmla="*/ 0 h 90"/>
                  <a:gd name="T6" fmla="*/ 91 w 91"/>
                  <a:gd name="T7" fmla="*/ 45 h 90"/>
                  <a:gd name="T8" fmla="*/ 91 w 91"/>
                  <a:gd name="T9" fmla="*/ 45 h 90"/>
                  <a:gd name="T10" fmla="*/ 45 w 91"/>
                  <a:gd name="T11" fmla="*/ 90 h 90"/>
                  <a:gd name="T12" fmla="*/ 0 w 91"/>
                  <a:gd name="T13" fmla="*/ 45 h 90"/>
                  <a:gd name="T14" fmla="*/ 75 w 91"/>
                  <a:gd name="T15" fmla="*/ 45 h 90"/>
                  <a:gd name="T16" fmla="*/ 75 w 91"/>
                  <a:gd name="T17" fmla="*/ 45 h 90"/>
                  <a:gd name="T18" fmla="*/ 45 w 91"/>
                  <a:gd name="T19" fmla="*/ 14 h 90"/>
                  <a:gd name="T20" fmla="*/ 16 w 91"/>
                  <a:gd name="T21" fmla="*/ 45 h 90"/>
                  <a:gd name="T22" fmla="*/ 16 w 91"/>
                  <a:gd name="T23" fmla="*/ 45 h 90"/>
                  <a:gd name="T24" fmla="*/ 45 w 91"/>
                  <a:gd name="T25" fmla="*/ 76 h 90"/>
                  <a:gd name="T26" fmla="*/ 75 w 91"/>
                  <a:gd name="T2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0">
                    <a:moveTo>
                      <a:pt x="0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19" y="0"/>
                      <a:pt x="45" y="0"/>
                    </a:cubicBezTo>
                    <a:cubicBezTo>
                      <a:pt x="72" y="0"/>
                      <a:pt x="91" y="21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70"/>
                      <a:pt x="72" y="90"/>
                      <a:pt x="45" y="90"/>
                    </a:cubicBezTo>
                    <a:cubicBezTo>
                      <a:pt x="18" y="90"/>
                      <a:pt x="0" y="70"/>
                      <a:pt x="0" y="45"/>
                    </a:cubicBezTo>
                    <a:close/>
                    <a:moveTo>
                      <a:pt x="75" y="45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28"/>
                      <a:pt x="62" y="14"/>
                      <a:pt x="45" y="14"/>
                    </a:cubicBezTo>
                    <a:cubicBezTo>
                      <a:pt x="28" y="14"/>
                      <a:pt x="16" y="28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62"/>
                      <a:pt x="28" y="76"/>
                      <a:pt x="45" y="76"/>
                    </a:cubicBezTo>
                    <a:cubicBezTo>
                      <a:pt x="63" y="76"/>
                      <a:pt x="75" y="62"/>
                      <a:pt x="7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9"/>
              <p:cNvSpPr>
                <a:spLocks noEditPoints="1"/>
              </p:cNvSpPr>
              <p:nvPr userDrawn="1"/>
            </p:nvSpPr>
            <p:spPr bwMode="auto">
              <a:xfrm>
                <a:off x="4927600" y="1344613"/>
                <a:ext cx="96838" cy="114300"/>
              </a:xfrm>
              <a:custGeom>
                <a:avLst/>
                <a:gdLst>
                  <a:gd name="T0" fmla="*/ 0 w 74"/>
                  <a:gd name="T1" fmla="*/ 0 h 87"/>
                  <a:gd name="T2" fmla="*/ 39 w 74"/>
                  <a:gd name="T3" fmla="*/ 0 h 87"/>
                  <a:gd name="T4" fmla="*/ 64 w 74"/>
                  <a:gd name="T5" fmla="*/ 8 h 87"/>
                  <a:gd name="T6" fmla="*/ 71 w 74"/>
                  <a:gd name="T7" fmla="*/ 27 h 87"/>
                  <a:gd name="T8" fmla="*/ 71 w 74"/>
                  <a:gd name="T9" fmla="*/ 27 h 87"/>
                  <a:gd name="T10" fmla="*/ 51 w 74"/>
                  <a:gd name="T11" fmla="*/ 54 h 87"/>
                  <a:gd name="T12" fmla="*/ 74 w 74"/>
                  <a:gd name="T13" fmla="*/ 87 h 87"/>
                  <a:gd name="T14" fmla="*/ 56 w 74"/>
                  <a:gd name="T15" fmla="*/ 87 h 87"/>
                  <a:gd name="T16" fmla="*/ 35 w 74"/>
                  <a:gd name="T17" fmla="*/ 56 h 87"/>
                  <a:gd name="T18" fmla="*/ 15 w 74"/>
                  <a:gd name="T19" fmla="*/ 56 h 87"/>
                  <a:gd name="T20" fmla="*/ 15 w 74"/>
                  <a:gd name="T21" fmla="*/ 87 h 87"/>
                  <a:gd name="T22" fmla="*/ 0 w 74"/>
                  <a:gd name="T23" fmla="*/ 87 h 87"/>
                  <a:gd name="T24" fmla="*/ 0 w 74"/>
                  <a:gd name="T25" fmla="*/ 0 h 87"/>
                  <a:gd name="T26" fmla="*/ 38 w 74"/>
                  <a:gd name="T27" fmla="*/ 43 h 87"/>
                  <a:gd name="T28" fmla="*/ 56 w 74"/>
                  <a:gd name="T29" fmla="*/ 28 h 87"/>
                  <a:gd name="T30" fmla="*/ 56 w 74"/>
                  <a:gd name="T31" fmla="*/ 28 h 87"/>
                  <a:gd name="T32" fmla="*/ 38 w 74"/>
                  <a:gd name="T33" fmla="*/ 14 h 87"/>
                  <a:gd name="T34" fmla="*/ 15 w 74"/>
                  <a:gd name="T35" fmla="*/ 14 h 87"/>
                  <a:gd name="T36" fmla="*/ 15 w 74"/>
                  <a:gd name="T37" fmla="*/ 43 h 87"/>
                  <a:gd name="T38" fmla="*/ 38 w 74"/>
                  <a:gd name="T39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87">
                    <a:moveTo>
                      <a:pt x="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8" y="3"/>
                      <a:pt x="64" y="8"/>
                    </a:cubicBezTo>
                    <a:cubicBezTo>
                      <a:pt x="69" y="13"/>
                      <a:pt x="71" y="20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42"/>
                      <a:pt x="63" y="50"/>
                      <a:pt x="51" y="54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0" y="87"/>
                      <a:pt x="0" y="87"/>
                      <a:pt x="0" y="87"/>
                    </a:cubicBezTo>
                    <a:lnTo>
                      <a:pt x="0" y="0"/>
                    </a:lnTo>
                    <a:close/>
                    <a:moveTo>
                      <a:pt x="38" y="43"/>
                    </a:moveTo>
                    <a:cubicBezTo>
                      <a:pt x="49" y="43"/>
                      <a:pt x="56" y="37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19"/>
                      <a:pt x="49" y="14"/>
                      <a:pt x="38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43"/>
                      <a:pt x="15" y="43"/>
                      <a:pt x="15" y="43"/>
                    </a:cubicBezTo>
                    <a:lnTo>
                      <a:pt x="38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0"/>
              <p:cNvSpPr>
                <a:spLocks/>
              </p:cNvSpPr>
              <p:nvPr userDrawn="1"/>
            </p:nvSpPr>
            <p:spPr bwMode="auto">
              <a:xfrm>
                <a:off x="5046663" y="1344613"/>
                <a:ext cx="111125" cy="114300"/>
              </a:xfrm>
              <a:custGeom>
                <a:avLst/>
                <a:gdLst>
                  <a:gd name="T0" fmla="*/ 0 w 70"/>
                  <a:gd name="T1" fmla="*/ 0 h 72"/>
                  <a:gd name="T2" fmla="*/ 13 w 70"/>
                  <a:gd name="T3" fmla="*/ 0 h 72"/>
                  <a:gd name="T4" fmla="*/ 35 w 70"/>
                  <a:gd name="T5" fmla="*/ 34 h 72"/>
                  <a:gd name="T6" fmla="*/ 57 w 70"/>
                  <a:gd name="T7" fmla="*/ 0 h 72"/>
                  <a:gd name="T8" fmla="*/ 70 w 70"/>
                  <a:gd name="T9" fmla="*/ 0 h 72"/>
                  <a:gd name="T10" fmla="*/ 70 w 70"/>
                  <a:gd name="T11" fmla="*/ 72 h 72"/>
                  <a:gd name="T12" fmla="*/ 57 w 70"/>
                  <a:gd name="T13" fmla="*/ 72 h 72"/>
                  <a:gd name="T14" fmla="*/ 57 w 70"/>
                  <a:gd name="T15" fmla="*/ 20 h 72"/>
                  <a:gd name="T16" fmla="*/ 35 w 70"/>
                  <a:gd name="T17" fmla="*/ 54 h 72"/>
                  <a:gd name="T18" fmla="*/ 34 w 70"/>
                  <a:gd name="T19" fmla="*/ 54 h 72"/>
                  <a:gd name="T20" fmla="*/ 12 w 70"/>
                  <a:gd name="T21" fmla="*/ 21 h 72"/>
                  <a:gd name="T22" fmla="*/ 12 w 70"/>
                  <a:gd name="T23" fmla="*/ 72 h 72"/>
                  <a:gd name="T24" fmla="*/ 0 w 70"/>
                  <a:gd name="T25" fmla="*/ 72 h 72"/>
                  <a:gd name="T26" fmla="*/ 0 w 70"/>
                  <a:gd name="T2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72">
                    <a:moveTo>
                      <a:pt x="0" y="0"/>
                    </a:moveTo>
                    <a:lnTo>
                      <a:pt x="13" y="0"/>
                    </a:lnTo>
                    <a:lnTo>
                      <a:pt x="35" y="34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72"/>
                    </a:lnTo>
                    <a:lnTo>
                      <a:pt x="57" y="72"/>
                    </a:lnTo>
                    <a:lnTo>
                      <a:pt x="57" y="20"/>
                    </a:lnTo>
                    <a:lnTo>
                      <a:pt x="35" y="54"/>
                    </a:lnTo>
                    <a:lnTo>
                      <a:pt x="34" y="54"/>
                    </a:lnTo>
                    <a:lnTo>
                      <a:pt x="12" y="21"/>
                    </a:lnTo>
                    <a:lnTo>
                      <a:pt x="12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6" name="Group 18"/>
            <p:cNvGrpSpPr>
              <a:grpSpLocks noChangeAspect="1"/>
            </p:cNvGrpSpPr>
            <p:nvPr userDrawn="1"/>
          </p:nvGrpSpPr>
          <p:grpSpPr bwMode="auto">
            <a:xfrm>
              <a:off x="338138" y="878332"/>
              <a:ext cx="1593294" cy="1115568"/>
              <a:chOff x="267" y="-340"/>
              <a:chExt cx="7144" cy="5002"/>
            </a:xfrm>
          </p:grpSpPr>
          <p:sp>
            <p:nvSpPr>
              <p:cNvPr id="197" name="Freeform 19"/>
              <p:cNvSpPr>
                <a:spLocks/>
              </p:cNvSpPr>
              <p:nvPr userDrawn="1"/>
            </p:nvSpPr>
            <p:spPr bwMode="auto">
              <a:xfrm>
                <a:off x="267" y="-340"/>
                <a:ext cx="7144" cy="5002"/>
              </a:xfrm>
              <a:custGeom>
                <a:avLst/>
                <a:gdLst>
                  <a:gd name="T0" fmla="*/ 1257 w 3021"/>
                  <a:gd name="T1" fmla="*/ 230 h 2114"/>
                  <a:gd name="T2" fmla="*/ 1640 w 3021"/>
                  <a:gd name="T3" fmla="*/ 66 h 2114"/>
                  <a:gd name="T4" fmla="*/ 2106 w 3021"/>
                  <a:gd name="T5" fmla="*/ 342 h 2114"/>
                  <a:gd name="T6" fmla="*/ 2369 w 3021"/>
                  <a:gd name="T7" fmla="*/ 286 h 2114"/>
                  <a:gd name="T8" fmla="*/ 3021 w 3021"/>
                  <a:gd name="T9" fmla="*/ 943 h 2114"/>
                  <a:gd name="T10" fmla="*/ 2369 w 3021"/>
                  <a:gd name="T11" fmla="*/ 1600 h 2114"/>
                  <a:gd name="T12" fmla="*/ 2241 w 3021"/>
                  <a:gd name="T13" fmla="*/ 1587 h 2114"/>
                  <a:gd name="T14" fmla="*/ 1826 w 3021"/>
                  <a:gd name="T15" fmla="*/ 1831 h 2114"/>
                  <a:gd name="T16" fmla="*/ 1618 w 3021"/>
                  <a:gd name="T17" fmla="*/ 1783 h 2114"/>
                  <a:gd name="T18" fmla="*/ 1118 w 3021"/>
                  <a:gd name="T19" fmla="*/ 2114 h 2114"/>
                  <a:gd name="T20" fmla="*/ 608 w 3021"/>
                  <a:gd name="T21" fmla="*/ 1758 h 2114"/>
                  <a:gd name="T22" fmla="*/ 504 w 3021"/>
                  <a:gd name="T23" fmla="*/ 1769 h 2114"/>
                  <a:gd name="T24" fmla="*/ 0 w 3021"/>
                  <a:gd name="T25" fmla="*/ 1260 h 2114"/>
                  <a:gd name="T26" fmla="*/ 252 w 3021"/>
                  <a:gd name="T27" fmla="*/ 819 h 2114"/>
                  <a:gd name="T28" fmla="*/ 204 w 3021"/>
                  <a:gd name="T29" fmla="*/ 586 h 2114"/>
                  <a:gd name="T30" fmla="*/ 791 w 3021"/>
                  <a:gd name="T31" fmla="*/ 0 h 2114"/>
                  <a:gd name="T32" fmla="*/ 1257 w 3021"/>
                  <a:gd name="T33" fmla="*/ 230 h 2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1" h="2114">
                    <a:moveTo>
                      <a:pt x="1257" y="230"/>
                    </a:moveTo>
                    <a:cubicBezTo>
                      <a:pt x="1355" y="129"/>
                      <a:pt x="1490" y="66"/>
                      <a:pt x="1640" y="66"/>
                    </a:cubicBezTo>
                    <a:cubicBezTo>
                      <a:pt x="1840" y="66"/>
                      <a:pt x="2014" y="177"/>
                      <a:pt x="2106" y="342"/>
                    </a:cubicBezTo>
                    <a:cubicBezTo>
                      <a:pt x="2187" y="306"/>
                      <a:pt x="2276" y="286"/>
                      <a:pt x="2369" y="286"/>
                    </a:cubicBezTo>
                    <a:cubicBezTo>
                      <a:pt x="2729" y="286"/>
                      <a:pt x="3021" y="580"/>
                      <a:pt x="3021" y="943"/>
                    </a:cubicBezTo>
                    <a:cubicBezTo>
                      <a:pt x="3021" y="1306"/>
                      <a:pt x="2729" y="1600"/>
                      <a:pt x="2369" y="1600"/>
                    </a:cubicBezTo>
                    <a:cubicBezTo>
                      <a:pt x="2326" y="1600"/>
                      <a:pt x="2283" y="1595"/>
                      <a:pt x="2241" y="1587"/>
                    </a:cubicBezTo>
                    <a:cubicBezTo>
                      <a:pt x="2160" y="1733"/>
                      <a:pt x="2004" y="1831"/>
                      <a:pt x="1826" y="1831"/>
                    </a:cubicBezTo>
                    <a:cubicBezTo>
                      <a:pt x="1751" y="1831"/>
                      <a:pt x="1680" y="1814"/>
                      <a:pt x="1618" y="1783"/>
                    </a:cubicBezTo>
                    <a:cubicBezTo>
                      <a:pt x="1535" y="1977"/>
                      <a:pt x="1342" y="2114"/>
                      <a:pt x="1118" y="2114"/>
                    </a:cubicBezTo>
                    <a:cubicBezTo>
                      <a:pt x="884" y="2114"/>
                      <a:pt x="685" y="1966"/>
                      <a:pt x="608" y="1758"/>
                    </a:cubicBezTo>
                    <a:cubicBezTo>
                      <a:pt x="575" y="1765"/>
                      <a:pt x="540" y="1769"/>
                      <a:pt x="504" y="1769"/>
                    </a:cubicBezTo>
                    <a:cubicBezTo>
                      <a:pt x="226" y="1769"/>
                      <a:pt x="0" y="1541"/>
                      <a:pt x="0" y="1260"/>
                    </a:cubicBezTo>
                    <a:cubicBezTo>
                      <a:pt x="0" y="1071"/>
                      <a:pt x="102" y="907"/>
                      <a:pt x="252" y="819"/>
                    </a:cubicBezTo>
                    <a:cubicBezTo>
                      <a:pt x="221" y="747"/>
                      <a:pt x="204" y="668"/>
                      <a:pt x="204" y="586"/>
                    </a:cubicBezTo>
                    <a:cubicBezTo>
                      <a:pt x="204" y="262"/>
                      <a:pt x="467" y="0"/>
                      <a:pt x="791" y="0"/>
                    </a:cubicBezTo>
                    <a:cubicBezTo>
                      <a:pt x="981" y="0"/>
                      <a:pt x="1150" y="90"/>
                      <a:pt x="1257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"/>
              <p:cNvSpPr>
                <a:spLocks/>
              </p:cNvSpPr>
              <p:nvPr userDrawn="1"/>
            </p:nvSpPr>
            <p:spPr bwMode="auto">
              <a:xfrm>
                <a:off x="1298" y="1671"/>
                <a:ext cx="499" cy="672"/>
              </a:xfrm>
              <a:custGeom>
                <a:avLst/>
                <a:gdLst>
                  <a:gd name="T0" fmla="*/ 2 w 211"/>
                  <a:gd name="T1" fmla="*/ 246 h 284"/>
                  <a:gd name="T2" fmla="*/ 3 w 211"/>
                  <a:gd name="T3" fmla="*/ 253 h 284"/>
                  <a:gd name="T4" fmla="*/ 20 w 211"/>
                  <a:gd name="T5" fmla="*/ 263 h 284"/>
                  <a:gd name="T6" fmla="*/ 111 w 211"/>
                  <a:gd name="T7" fmla="*/ 284 h 284"/>
                  <a:gd name="T8" fmla="*/ 211 w 211"/>
                  <a:gd name="T9" fmla="*/ 199 h 284"/>
                  <a:gd name="T10" fmla="*/ 211 w 211"/>
                  <a:gd name="T11" fmla="*/ 197 h 284"/>
                  <a:gd name="T12" fmla="*/ 127 w 211"/>
                  <a:gd name="T13" fmla="*/ 118 h 284"/>
                  <a:gd name="T14" fmla="*/ 122 w 211"/>
                  <a:gd name="T15" fmla="*/ 116 h 284"/>
                  <a:gd name="T16" fmla="*/ 64 w 211"/>
                  <a:gd name="T17" fmla="*/ 77 h 284"/>
                  <a:gd name="T18" fmla="*/ 64 w 211"/>
                  <a:gd name="T19" fmla="*/ 76 h 284"/>
                  <a:gd name="T20" fmla="*/ 104 w 211"/>
                  <a:gd name="T21" fmla="*/ 46 h 284"/>
                  <a:gd name="T22" fmla="*/ 183 w 211"/>
                  <a:gd name="T23" fmla="*/ 66 h 284"/>
                  <a:gd name="T24" fmla="*/ 191 w 211"/>
                  <a:gd name="T25" fmla="*/ 64 h 284"/>
                  <a:gd name="T26" fmla="*/ 203 w 211"/>
                  <a:gd name="T27" fmla="*/ 30 h 284"/>
                  <a:gd name="T28" fmla="*/ 200 w 211"/>
                  <a:gd name="T29" fmla="*/ 23 h 284"/>
                  <a:gd name="T30" fmla="*/ 112 w 211"/>
                  <a:gd name="T31" fmla="*/ 0 h 284"/>
                  <a:gd name="T32" fmla="*/ 105 w 211"/>
                  <a:gd name="T33" fmla="*/ 0 h 284"/>
                  <a:gd name="T34" fmla="*/ 9 w 211"/>
                  <a:gd name="T35" fmla="*/ 83 h 284"/>
                  <a:gd name="T36" fmla="*/ 9 w 211"/>
                  <a:gd name="T37" fmla="*/ 84 h 284"/>
                  <a:gd name="T38" fmla="*/ 94 w 211"/>
                  <a:gd name="T39" fmla="*/ 164 h 284"/>
                  <a:gd name="T40" fmla="*/ 100 w 211"/>
                  <a:gd name="T41" fmla="*/ 166 h 284"/>
                  <a:gd name="T42" fmla="*/ 156 w 211"/>
                  <a:gd name="T43" fmla="*/ 204 h 284"/>
                  <a:gd name="T44" fmla="*/ 156 w 211"/>
                  <a:gd name="T45" fmla="*/ 205 h 284"/>
                  <a:gd name="T46" fmla="*/ 112 w 211"/>
                  <a:gd name="T47" fmla="*/ 239 h 284"/>
                  <a:gd name="T48" fmla="*/ 32 w 211"/>
                  <a:gd name="T49" fmla="*/ 216 h 284"/>
                  <a:gd name="T50" fmla="*/ 22 w 211"/>
                  <a:gd name="T51" fmla="*/ 209 h 284"/>
                  <a:gd name="T52" fmla="*/ 14 w 211"/>
                  <a:gd name="T53" fmla="*/ 212 h 284"/>
                  <a:gd name="T54" fmla="*/ 2 w 211"/>
                  <a:gd name="T55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1" h="284">
                    <a:moveTo>
                      <a:pt x="2" y="246"/>
                    </a:moveTo>
                    <a:cubicBezTo>
                      <a:pt x="0" y="251"/>
                      <a:pt x="2" y="252"/>
                      <a:pt x="3" y="253"/>
                    </a:cubicBezTo>
                    <a:cubicBezTo>
                      <a:pt x="9" y="257"/>
                      <a:pt x="15" y="260"/>
                      <a:pt x="20" y="263"/>
                    </a:cubicBezTo>
                    <a:cubicBezTo>
                      <a:pt x="51" y="280"/>
                      <a:pt x="80" y="284"/>
                      <a:pt x="111" y="284"/>
                    </a:cubicBezTo>
                    <a:cubicBezTo>
                      <a:pt x="173" y="284"/>
                      <a:pt x="211" y="252"/>
                      <a:pt x="211" y="199"/>
                    </a:cubicBezTo>
                    <a:cubicBezTo>
                      <a:pt x="211" y="197"/>
                      <a:pt x="211" y="197"/>
                      <a:pt x="211" y="197"/>
                    </a:cubicBezTo>
                    <a:cubicBezTo>
                      <a:pt x="211" y="148"/>
                      <a:pt x="168" y="131"/>
                      <a:pt x="127" y="118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91" y="106"/>
                      <a:pt x="64" y="97"/>
                      <a:pt x="64" y="77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59"/>
                      <a:pt x="80" y="46"/>
                      <a:pt x="104" y="46"/>
                    </a:cubicBezTo>
                    <a:cubicBezTo>
                      <a:pt x="131" y="46"/>
                      <a:pt x="162" y="55"/>
                      <a:pt x="183" y="66"/>
                    </a:cubicBezTo>
                    <a:cubicBezTo>
                      <a:pt x="183" y="66"/>
                      <a:pt x="189" y="70"/>
                      <a:pt x="191" y="64"/>
                    </a:cubicBezTo>
                    <a:cubicBezTo>
                      <a:pt x="192" y="61"/>
                      <a:pt x="202" y="33"/>
                      <a:pt x="203" y="30"/>
                    </a:cubicBezTo>
                    <a:cubicBezTo>
                      <a:pt x="205" y="27"/>
                      <a:pt x="203" y="25"/>
                      <a:pt x="200" y="23"/>
                    </a:cubicBezTo>
                    <a:cubicBezTo>
                      <a:pt x="177" y="9"/>
                      <a:pt x="145" y="0"/>
                      <a:pt x="11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49" y="0"/>
                      <a:pt x="9" y="34"/>
                      <a:pt x="9" y="83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136"/>
                      <a:pt x="53" y="153"/>
                      <a:pt x="94" y="164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30" y="175"/>
                      <a:pt x="156" y="183"/>
                      <a:pt x="156" y="204"/>
                    </a:cubicBezTo>
                    <a:cubicBezTo>
                      <a:pt x="156" y="205"/>
                      <a:pt x="156" y="205"/>
                      <a:pt x="156" y="205"/>
                    </a:cubicBezTo>
                    <a:cubicBezTo>
                      <a:pt x="156" y="225"/>
                      <a:pt x="139" y="239"/>
                      <a:pt x="112" y="239"/>
                    </a:cubicBezTo>
                    <a:cubicBezTo>
                      <a:pt x="102" y="239"/>
                      <a:pt x="68" y="239"/>
                      <a:pt x="32" y="216"/>
                    </a:cubicBezTo>
                    <a:cubicBezTo>
                      <a:pt x="28" y="213"/>
                      <a:pt x="26" y="211"/>
                      <a:pt x="22" y="209"/>
                    </a:cubicBezTo>
                    <a:cubicBezTo>
                      <a:pt x="20" y="208"/>
                      <a:pt x="16" y="206"/>
                      <a:pt x="14" y="212"/>
                    </a:cubicBezTo>
                    <a:lnTo>
                      <a:pt x="2" y="2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1"/>
              <p:cNvSpPr>
                <a:spLocks/>
              </p:cNvSpPr>
              <p:nvPr userDrawn="1"/>
            </p:nvSpPr>
            <p:spPr bwMode="auto">
              <a:xfrm>
                <a:off x="3443" y="1671"/>
                <a:ext cx="499" cy="672"/>
              </a:xfrm>
              <a:custGeom>
                <a:avLst/>
                <a:gdLst>
                  <a:gd name="T0" fmla="*/ 2 w 211"/>
                  <a:gd name="T1" fmla="*/ 246 h 284"/>
                  <a:gd name="T2" fmla="*/ 3 w 211"/>
                  <a:gd name="T3" fmla="*/ 253 h 284"/>
                  <a:gd name="T4" fmla="*/ 20 w 211"/>
                  <a:gd name="T5" fmla="*/ 263 h 284"/>
                  <a:gd name="T6" fmla="*/ 111 w 211"/>
                  <a:gd name="T7" fmla="*/ 284 h 284"/>
                  <a:gd name="T8" fmla="*/ 211 w 211"/>
                  <a:gd name="T9" fmla="*/ 199 h 284"/>
                  <a:gd name="T10" fmla="*/ 211 w 211"/>
                  <a:gd name="T11" fmla="*/ 197 h 284"/>
                  <a:gd name="T12" fmla="*/ 127 w 211"/>
                  <a:gd name="T13" fmla="*/ 118 h 284"/>
                  <a:gd name="T14" fmla="*/ 122 w 211"/>
                  <a:gd name="T15" fmla="*/ 116 h 284"/>
                  <a:gd name="T16" fmla="*/ 64 w 211"/>
                  <a:gd name="T17" fmla="*/ 77 h 284"/>
                  <a:gd name="T18" fmla="*/ 64 w 211"/>
                  <a:gd name="T19" fmla="*/ 76 h 284"/>
                  <a:gd name="T20" fmla="*/ 104 w 211"/>
                  <a:gd name="T21" fmla="*/ 46 h 284"/>
                  <a:gd name="T22" fmla="*/ 183 w 211"/>
                  <a:gd name="T23" fmla="*/ 66 h 284"/>
                  <a:gd name="T24" fmla="*/ 191 w 211"/>
                  <a:gd name="T25" fmla="*/ 64 h 284"/>
                  <a:gd name="T26" fmla="*/ 203 w 211"/>
                  <a:gd name="T27" fmla="*/ 30 h 284"/>
                  <a:gd name="T28" fmla="*/ 200 w 211"/>
                  <a:gd name="T29" fmla="*/ 23 h 284"/>
                  <a:gd name="T30" fmla="*/ 112 w 211"/>
                  <a:gd name="T31" fmla="*/ 0 h 284"/>
                  <a:gd name="T32" fmla="*/ 105 w 211"/>
                  <a:gd name="T33" fmla="*/ 0 h 284"/>
                  <a:gd name="T34" fmla="*/ 9 w 211"/>
                  <a:gd name="T35" fmla="*/ 83 h 284"/>
                  <a:gd name="T36" fmla="*/ 9 w 211"/>
                  <a:gd name="T37" fmla="*/ 84 h 284"/>
                  <a:gd name="T38" fmla="*/ 94 w 211"/>
                  <a:gd name="T39" fmla="*/ 164 h 284"/>
                  <a:gd name="T40" fmla="*/ 100 w 211"/>
                  <a:gd name="T41" fmla="*/ 166 h 284"/>
                  <a:gd name="T42" fmla="*/ 156 w 211"/>
                  <a:gd name="T43" fmla="*/ 204 h 284"/>
                  <a:gd name="T44" fmla="*/ 156 w 211"/>
                  <a:gd name="T45" fmla="*/ 205 h 284"/>
                  <a:gd name="T46" fmla="*/ 112 w 211"/>
                  <a:gd name="T47" fmla="*/ 239 h 284"/>
                  <a:gd name="T48" fmla="*/ 32 w 211"/>
                  <a:gd name="T49" fmla="*/ 216 h 284"/>
                  <a:gd name="T50" fmla="*/ 22 w 211"/>
                  <a:gd name="T51" fmla="*/ 209 h 284"/>
                  <a:gd name="T52" fmla="*/ 14 w 211"/>
                  <a:gd name="T53" fmla="*/ 212 h 284"/>
                  <a:gd name="T54" fmla="*/ 2 w 211"/>
                  <a:gd name="T55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1" h="284">
                    <a:moveTo>
                      <a:pt x="2" y="246"/>
                    </a:moveTo>
                    <a:cubicBezTo>
                      <a:pt x="0" y="251"/>
                      <a:pt x="2" y="252"/>
                      <a:pt x="3" y="253"/>
                    </a:cubicBezTo>
                    <a:cubicBezTo>
                      <a:pt x="9" y="257"/>
                      <a:pt x="15" y="260"/>
                      <a:pt x="20" y="263"/>
                    </a:cubicBezTo>
                    <a:cubicBezTo>
                      <a:pt x="51" y="280"/>
                      <a:pt x="80" y="284"/>
                      <a:pt x="111" y="284"/>
                    </a:cubicBezTo>
                    <a:cubicBezTo>
                      <a:pt x="173" y="284"/>
                      <a:pt x="211" y="252"/>
                      <a:pt x="211" y="199"/>
                    </a:cubicBezTo>
                    <a:cubicBezTo>
                      <a:pt x="211" y="197"/>
                      <a:pt x="211" y="197"/>
                      <a:pt x="211" y="197"/>
                    </a:cubicBezTo>
                    <a:cubicBezTo>
                      <a:pt x="211" y="148"/>
                      <a:pt x="168" y="131"/>
                      <a:pt x="127" y="118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91" y="106"/>
                      <a:pt x="64" y="97"/>
                      <a:pt x="64" y="77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59"/>
                      <a:pt x="80" y="46"/>
                      <a:pt x="104" y="46"/>
                    </a:cubicBezTo>
                    <a:cubicBezTo>
                      <a:pt x="131" y="46"/>
                      <a:pt x="162" y="55"/>
                      <a:pt x="183" y="66"/>
                    </a:cubicBezTo>
                    <a:cubicBezTo>
                      <a:pt x="183" y="66"/>
                      <a:pt x="189" y="70"/>
                      <a:pt x="191" y="64"/>
                    </a:cubicBezTo>
                    <a:cubicBezTo>
                      <a:pt x="192" y="61"/>
                      <a:pt x="202" y="33"/>
                      <a:pt x="203" y="30"/>
                    </a:cubicBezTo>
                    <a:cubicBezTo>
                      <a:pt x="205" y="27"/>
                      <a:pt x="203" y="25"/>
                      <a:pt x="200" y="23"/>
                    </a:cubicBezTo>
                    <a:cubicBezTo>
                      <a:pt x="177" y="9"/>
                      <a:pt x="145" y="0"/>
                      <a:pt x="112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49" y="0"/>
                      <a:pt x="9" y="34"/>
                      <a:pt x="9" y="83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136"/>
                      <a:pt x="53" y="153"/>
                      <a:pt x="94" y="164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30" y="175"/>
                      <a:pt x="156" y="183"/>
                      <a:pt x="156" y="204"/>
                    </a:cubicBezTo>
                    <a:cubicBezTo>
                      <a:pt x="156" y="205"/>
                      <a:pt x="156" y="205"/>
                      <a:pt x="156" y="205"/>
                    </a:cubicBezTo>
                    <a:cubicBezTo>
                      <a:pt x="156" y="225"/>
                      <a:pt x="139" y="239"/>
                      <a:pt x="112" y="239"/>
                    </a:cubicBezTo>
                    <a:cubicBezTo>
                      <a:pt x="102" y="239"/>
                      <a:pt x="68" y="239"/>
                      <a:pt x="32" y="216"/>
                    </a:cubicBezTo>
                    <a:cubicBezTo>
                      <a:pt x="28" y="213"/>
                      <a:pt x="25" y="212"/>
                      <a:pt x="22" y="209"/>
                    </a:cubicBezTo>
                    <a:cubicBezTo>
                      <a:pt x="21" y="209"/>
                      <a:pt x="16" y="207"/>
                      <a:pt x="14" y="212"/>
                    </a:cubicBezTo>
                    <a:lnTo>
                      <a:pt x="2" y="2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2"/>
              <p:cNvSpPr>
                <a:spLocks noEditPoints="1"/>
              </p:cNvSpPr>
              <p:nvPr userDrawn="1"/>
            </p:nvSpPr>
            <p:spPr bwMode="auto">
              <a:xfrm>
                <a:off x="4455" y="1671"/>
                <a:ext cx="596" cy="672"/>
              </a:xfrm>
              <a:custGeom>
                <a:avLst/>
                <a:gdLst>
                  <a:gd name="T0" fmla="*/ 245 w 252"/>
                  <a:gd name="T1" fmla="*/ 87 h 284"/>
                  <a:gd name="T2" fmla="*/ 221 w 252"/>
                  <a:gd name="T3" fmla="*/ 42 h 284"/>
                  <a:gd name="T4" fmla="*/ 181 w 252"/>
                  <a:gd name="T5" fmla="*/ 12 h 284"/>
                  <a:gd name="T6" fmla="*/ 126 w 252"/>
                  <a:gd name="T7" fmla="*/ 0 h 284"/>
                  <a:gd name="T8" fmla="*/ 71 w 252"/>
                  <a:gd name="T9" fmla="*/ 12 h 284"/>
                  <a:gd name="T10" fmla="*/ 31 w 252"/>
                  <a:gd name="T11" fmla="*/ 42 h 284"/>
                  <a:gd name="T12" fmla="*/ 7 w 252"/>
                  <a:gd name="T13" fmla="*/ 87 h 284"/>
                  <a:gd name="T14" fmla="*/ 0 w 252"/>
                  <a:gd name="T15" fmla="*/ 142 h 284"/>
                  <a:gd name="T16" fmla="*/ 7 w 252"/>
                  <a:gd name="T17" fmla="*/ 198 h 284"/>
                  <a:gd name="T18" fmla="*/ 31 w 252"/>
                  <a:gd name="T19" fmla="*/ 243 h 284"/>
                  <a:gd name="T20" fmla="*/ 71 w 252"/>
                  <a:gd name="T21" fmla="*/ 273 h 284"/>
                  <a:gd name="T22" fmla="*/ 126 w 252"/>
                  <a:gd name="T23" fmla="*/ 284 h 284"/>
                  <a:gd name="T24" fmla="*/ 181 w 252"/>
                  <a:gd name="T25" fmla="*/ 273 h 284"/>
                  <a:gd name="T26" fmla="*/ 221 w 252"/>
                  <a:gd name="T27" fmla="*/ 243 h 284"/>
                  <a:gd name="T28" fmla="*/ 245 w 252"/>
                  <a:gd name="T29" fmla="*/ 198 h 284"/>
                  <a:gd name="T30" fmla="*/ 252 w 252"/>
                  <a:gd name="T31" fmla="*/ 142 h 284"/>
                  <a:gd name="T32" fmla="*/ 245 w 252"/>
                  <a:gd name="T33" fmla="*/ 87 h 284"/>
                  <a:gd name="T34" fmla="*/ 193 w 252"/>
                  <a:gd name="T35" fmla="*/ 142 h 284"/>
                  <a:gd name="T36" fmla="*/ 176 w 252"/>
                  <a:gd name="T37" fmla="*/ 213 h 284"/>
                  <a:gd name="T38" fmla="*/ 126 w 252"/>
                  <a:gd name="T39" fmla="*/ 237 h 284"/>
                  <a:gd name="T40" fmla="*/ 76 w 252"/>
                  <a:gd name="T41" fmla="*/ 213 h 284"/>
                  <a:gd name="T42" fmla="*/ 60 w 252"/>
                  <a:gd name="T43" fmla="*/ 142 h 284"/>
                  <a:gd name="T44" fmla="*/ 76 w 252"/>
                  <a:gd name="T45" fmla="*/ 72 h 284"/>
                  <a:gd name="T46" fmla="*/ 126 w 252"/>
                  <a:gd name="T47" fmla="*/ 48 h 284"/>
                  <a:gd name="T48" fmla="*/ 176 w 252"/>
                  <a:gd name="T49" fmla="*/ 72 h 284"/>
                  <a:gd name="T50" fmla="*/ 193 w 252"/>
                  <a:gd name="T51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2" h="284">
                    <a:moveTo>
                      <a:pt x="245" y="87"/>
                    </a:moveTo>
                    <a:cubicBezTo>
                      <a:pt x="240" y="69"/>
                      <a:pt x="232" y="54"/>
                      <a:pt x="221" y="42"/>
                    </a:cubicBezTo>
                    <a:cubicBezTo>
                      <a:pt x="211" y="29"/>
                      <a:pt x="197" y="19"/>
                      <a:pt x="181" y="12"/>
                    </a:cubicBezTo>
                    <a:cubicBezTo>
                      <a:pt x="166" y="4"/>
                      <a:pt x="147" y="0"/>
                      <a:pt x="126" y="0"/>
                    </a:cubicBezTo>
                    <a:cubicBezTo>
                      <a:pt x="105" y="0"/>
                      <a:pt x="86" y="4"/>
                      <a:pt x="71" y="12"/>
                    </a:cubicBezTo>
                    <a:cubicBezTo>
                      <a:pt x="55" y="19"/>
                      <a:pt x="41" y="29"/>
                      <a:pt x="31" y="42"/>
                    </a:cubicBezTo>
                    <a:cubicBezTo>
                      <a:pt x="20" y="54"/>
                      <a:pt x="12" y="69"/>
                      <a:pt x="7" y="87"/>
                    </a:cubicBezTo>
                    <a:cubicBezTo>
                      <a:pt x="2" y="104"/>
                      <a:pt x="0" y="122"/>
                      <a:pt x="0" y="142"/>
                    </a:cubicBezTo>
                    <a:cubicBezTo>
                      <a:pt x="0" y="162"/>
                      <a:pt x="2" y="181"/>
                      <a:pt x="7" y="198"/>
                    </a:cubicBezTo>
                    <a:cubicBezTo>
                      <a:pt x="12" y="215"/>
                      <a:pt x="20" y="230"/>
                      <a:pt x="31" y="243"/>
                    </a:cubicBezTo>
                    <a:cubicBezTo>
                      <a:pt x="41" y="255"/>
                      <a:pt x="55" y="265"/>
                      <a:pt x="71" y="273"/>
                    </a:cubicBezTo>
                    <a:cubicBezTo>
                      <a:pt x="86" y="280"/>
                      <a:pt x="105" y="284"/>
                      <a:pt x="126" y="284"/>
                    </a:cubicBezTo>
                    <a:cubicBezTo>
                      <a:pt x="147" y="284"/>
                      <a:pt x="166" y="280"/>
                      <a:pt x="181" y="273"/>
                    </a:cubicBezTo>
                    <a:cubicBezTo>
                      <a:pt x="197" y="265"/>
                      <a:pt x="211" y="255"/>
                      <a:pt x="221" y="243"/>
                    </a:cubicBezTo>
                    <a:cubicBezTo>
                      <a:pt x="232" y="230"/>
                      <a:pt x="240" y="215"/>
                      <a:pt x="245" y="198"/>
                    </a:cubicBezTo>
                    <a:cubicBezTo>
                      <a:pt x="250" y="181"/>
                      <a:pt x="252" y="162"/>
                      <a:pt x="252" y="142"/>
                    </a:cubicBezTo>
                    <a:cubicBezTo>
                      <a:pt x="252" y="122"/>
                      <a:pt x="250" y="104"/>
                      <a:pt x="245" y="87"/>
                    </a:cubicBezTo>
                    <a:moveTo>
                      <a:pt x="193" y="142"/>
                    </a:moveTo>
                    <a:cubicBezTo>
                      <a:pt x="193" y="172"/>
                      <a:pt x="187" y="196"/>
                      <a:pt x="176" y="213"/>
                    </a:cubicBezTo>
                    <a:cubicBezTo>
                      <a:pt x="165" y="229"/>
                      <a:pt x="149" y="237"/>
                      <a:pt x="126" y="237"/>
                    </a:cubicBezTo>
                    <a:cubicBezTo>
                      <a:pt x="103" y="237"/>
                      <a:pt x="87" y="229"/>
                      <a:pt x="76" y="213"/>
                    </a:cubicBezTo>
                    <a:cubicBezTo>
                      <a:pt x="65" y="196"/>
                      <a:pt x="60" y="172"/>
                      <a:pt x="60" y="142"/>
                    </a:cubicBezTo>
                    <a:cubicBezTo>
                      <a:pt x="60" y="112"/>
                      <a:pt x="65" y="89"/>
                      <a:pt x="76" y="72"/>
                    </a:cubicBezTo>
                    <a:cubicBezTo>
                      <a:pt x="87" y="56"/>
                      <a:pt x="103" y="48"/>
                      <a:pt x="126" y="48"/>
                    </a:cubicBezTo>
                    <a:cubicBezTo>
                      <a:pt x="149" y="48"/>
                      <a:pt x="165" y="56"/>
                      <a:pt x="176" y="72"/>
                    </a:cubicBezTo>
                    <a:cubicBezTo>
                      <a:pt x="187" y="89"/>
                      <a:pt x="193" y="112"/>
                      <a:pt x="193" y="1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3"/>
              <p:cNvSpPr>
                <a:spLocks/>
              </p:cNvSpPr>
              <p:nvPr userDrawn="1"/>
            </p:nvSpPr>
            <p:spPr bwMode="auto">
              <a:xfrm>
                <a:off x="5566" y="1671"/>
                <a:ext cx="507" cy="670"/>
              </a:xfrm>
              <a:custGeom>
                <a:avLst/>
                <a:gdLst>
                  <a:gd name="T0" fmla="*/ 199 w 214"/>
                  <a:gd name="T1" fmla="*/ 229 h 283"/>
                  <a:gd name="T2" fmla="*/ 193 w 214"/>
                  <a:gd name="T3" fmla="*/ 226 h 283"/>
                  <a:gd name="T4" fmla="*/ 169 w 214"/>
                  <a:gd name="T5" fmla="*/ 233 h 283"/>
                  <a:gd name="T6" fmla="*/ 140 w 214"/>
                  <a:gd name="T7" fmla="*/ 235 h 283"/>
                  <a:gd name="T8" fmla="*/ 81 w 214"/>
                  <a:gd name="T9" fmla="*/ 213 h 283"/>
                  <a:gd name="T10" fmla="*/ 59 w 214"/>
                  <a:gd name="T11" fmla="*/ 142 h 283"/>
                  <a:gd name="T12" fmla="*/ 79 w 214"/>
                  <a:gd name="T13" fmla="*/ 74 h 283"/>
                  <a:gd name="T14" fmla="*/ 136 w 214"/>
                  <a:gd name="T15" fmla="*/ 49 h 283"/>
                  <a:gd name="T16" fmla="*/ 191 w 214"/>
                  <a:gd name="T17" fmla="*/ 56 h 283"/>
                  <a:gd name="T18" fmla="*/ 197 w 214"/>
                  <a:gd name="T19" fmla="*/ 53 h 283"/>
                  <a:gd name="T20" fmla="*/ 210 w 214"/>
                  <a:gd name="T21" fmla="*/ 18 h 283"/>
                  <a:gd name="T22" fmla="*/ 206 w 214"/>
                  <a:gd name="T23" fmla="*/ 11 h 283"/>
                  <a:gd name="T24" fmla="*/ 172 w 214"/>
                  <a:gd name="T25" fmla="*/ 3 h 283"/>
                  <a:gd name="T26" fmla="*/ 133 w 214"/>
                  <a:gd name="T27" fmla="*/ 0 h 283"/>
                  <a:gd name="T28" fmla="*/ 75 w 214"/>
                  <a:gd name="T29" fmla="*/ 11 h 283"/>
                  <a:gd name="T30" fmla="*/ 34 w 214"/>
                  <a:gd name="T31" fmla="*/ 41 h 283"/>
                  <a:gd name="T32" fmla="*/ 9 w 214"/>
                  <a:gd name="T33" fmla="*/ 86 h 283"/>
                  <a:gd name="T34" fmla="*/ 0 w 214"/>
                  <a:gd name="T35" fmla="*/ 142 h 283"/>
                  <a:gd name="T36" fmla="*/ 35 w 214"/>
                  <a:gd name="T37" fmla="*/ 245 h 283"/>
                  <a:gd name="T38" fmla="*/ 137 w 214"/>
                  <a:gd name="T39" fmla="*/ 283 h 283"/>
                  <a:gd name="T40" fmla="*/ 210 w 214"/>
                  <a:gd name="T41" fmla="*/ 270 h 283"/>
                  <a:gd name="T42" fmla="*/ 212 w 214"/>
                  <a:gd name="T43" fmla="*/ 264 h 283"/>
                  <a:gd name="T44" fmla="*/ 199 w 214"/>
                  <a:gd name="T45" fmla="*/ 22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4" h="283">
                    <a:moveTo>
                      <a:pt x="199" y="229"/>
                    </a:moveTo>
                    <a:cubicBezTo>
                      <a:pt x="198" y="224"/>
                      <a:pt x="193" y="226"/>
                      <a:pt x="193" y="226"/>
                    </a:cubicBezTo>
                    <a:cubicBezTo>
                      <a:pt x="185" y="229"/>
                      <a:pt x="177" y="231"/>
                      <a:pt x="169" y="233"/>
                    </a:cubicBezTo>
                    <a:cubicBezTo>
                      <a:pt x="160" y="234"/>
                      <a:pt x="151" y="235"/>
                      <a:pt x="140" y="235"/>
                    </a:cubicBezTo>
                    <a:cubicBezTo>
                      <a:pt x="115" y="235"/>
                      <a:pt x="95" y="227"/>
                      <a:pt x="81" y="213"/>
                    </a:cubicBezTo>
                    <a:cubicBezTo>
                      <a:pt x="67" y="198"/>
                      <a:pt x="59" y="174"/>
                      <a:pt x="59" y="142"/>
                    </a:cubicBezTo>
                    <a:cubicBezTo>
                      <a:pt x="59" y="113"/>
                      <a:pt x="66" y="91"/>
                      <a:pt x="79" y="74"/>
                    </a:cubicBezTo>
                    <a:cubicBezTo>
                      <a:pt x="91" y="57"/>
                      <a:pt x="111" y="49"/>
                      <a:pt x="136" y="49"/>
                    </a:cubicBezTo>
                    <a:cubicBezTo>
                      <a:pt x="158" y="49"/>
                      <a:pt x="174" y="51"/>
                      <a:pt x="191" y="56"/>
                    </a:cubicBezTo>
                    <a:cubicBezTo>
                      <a:pt x="191" y="56"/>
                      <a:pt x="195" y="58"/>
                      <a:pt x="197" y="53"/>
                    </a:cubicBezTo>
                    <a:cubicBezTo>
                      <a:pt x="201" y="40"/>
                      <a:pt x="205" y="31"/>
                      <a:pt x="210" y="18"/>
                    </a:cubicBezTo>
                    <a:cubicBezTo>
                      <a:pt x="211" y="14"/>
                      <a:pt x="208" y="12"/>
                      <a:pt x="206" y="11"/>
                    </a:cubicBezTo>
                    <a:cubicBezTo>
                      <a:pt x="200" y="9"/>
                      <a:pt x="184" y="5"/>
                      <a:pt x="172" y="3"/>
                    </a:cubicBezTo>
                    <a:cubicBezTo>
                      <a:pt x="161" y="1"/>
                      <a:pt x="148" y="0"/>
                      <a:pt x="133" y="0"/>
                    </a:cubicBezTo>
                    <a:cubicBezTo>
                      <a:pt x="111" y="0"/>
                      <a:pt x="92" y="4"/>
                      <a:pt x="75" y="11"/>
                    </a:cubicBezTo>
                    <a:cubicBezTo>
                      <a:pt x="59" y="19"/>
                      <a:pt x="45" y="29"/>
                      <a:pt x="34" y="41"/>
                    </a:cubicBezTo>
                    <a:cubicBezTo>
                      <a:pt x="23" y="54"/>
                      <a:pt x="14" y="69"/>
                      <a:pt x="9" y="86"/>
                    </a:cubicBezTo>
                    <a:cubicBezTo>
                      <a:pt x="3" y="103"/>
                      <a:pt x="0" y="122"/>
                      <a:pt x="0" y="142"/>
                    </a:cubicBezTo>
                    <a:cubicBezTo>
                      <a:pt x="0" y="185"/>
                      <a:pt x="12" y="220"/>
                      <a:pt x="35" y="245"/>
                    </a:cubicBezTo>
                    <a:cubicBezTo>
                      <a:pt x="58" y="270"/>
                      <a:pt x="92" y="283"/>
                      <a:pt x="137" y="283"/>
                    </a:cubicBezTo>
                    <a:cubicBezTo>
                      <a:pt x="163" y="283"/>
                      <a:pt x="190" y="278"/>
                      <a:pt x="210" y="270"/>
                    </a:cubicBezTo>
                    <a:cubicBezTo>
                      <a:pt x="210" y="270"/>
                      <a:pt x="214" y="268"/>
                      <a:pt x="212" y="264"/>
                    </a:cubicBezTo>
                    <a:lnTo>
                      <a:pt x="199" y="2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4"/>
              <p:cNvSpPr>
                <a:spLocks noEditPoints="1"/>
              </p:cNvSpPr>
              <p:nvPr userDrawn="1"/>
            </p:nvSpPr>
            <p:spPr bwMode="auto">
              <a:xfrm>
                <a:off x="6108" y="1671"/>
                <a:ext cx="582" cy="672"/>
              </a:xfrm>
              <a:custGeom>
                <a:avLst/>
                <a:gdLst>
                  <a:gd name="T0" fmla="*/ 235 w 246"/>
                  <a:gd name="T1" fmla="*/ 77 h 284"/>
                  <a:gd name="T2" fmla="*/ 213 w 246"/>
                  <a:gd name="T3" fmla="*/ 36 h 284"/>
                  <a:gd name="T4" fmla="*/ 179 w 246"/>
                  <a:gd name="T5" fmla="*/ 11 h 284"/>
                  <a:gd name="T6" fmla="*/ 129 w 246"/>
                  <a:gd name="T7" fmla="*/ 0 h 284"/>
                  <a:gd name="T8" fmla="*/ 71 w 246"/>
                  <a:gd name="T9" fmla="*/ 12 h 284"/>
                  <a:gd name="T10" fmla="*/ 31 w 246"/>
                  <a:gd name="T11" fmla="*/ 42 h 284"/>
                  <a:gd name="T12" fmla="*/ 7 w 246"/>
                  <a:gd name="T13" fmla="*/ 88 h 284"/>
                  <a:gd name="T14" fmla="*/ 0 w 246"/>
                  <a:gd name="T15" fmla="*/ 144 h 284"/>
                  <a:gd name="T16" fmla="*/ 8 w 246"/>
                  <a:gd name="T17" fmla="*/ 200 h 284"/>
                  <a:gd name="T18" fmla="*/ 33 w 246"/>
                  <a:gd name="T19" fmla="*/ 244 h 284"/>
                  <a:gd name="T20" fmla="*/ 77 w 246"/>
                  <a:gd name="T21" fmla="*/ 273 h 284"/>
                  <a:gd name="T22" fmla="*/ 141 w 246"/>
                  <a:gd name="T23" fmla="*/ 284 h 284"/>
                  <a:gd name="T24" fmla="*/ 229 w 246"/>
                  <a:gd name="T25" fmla="*/ 266 h 284"/>
                  <a:gd name="T26" fmla="*/ 230 w 246"/>
                  <a:gd name="T27" fmla="*/ 258 h 284"/>
                  <a:gd name="T28" fmla="*/ 219 w 246"/>
                  <a:gd name="T29" fmla="*/ 226 h 284"/>
                  <a:gd name="T30" fmla="*/ 212 w 246"/>
                  <a:gd name="T31" fmla="*/ 223 h 284"/>
                  <a:gd name="T32" fmla="*/ 140 w 246"/>
                  <a:gd name="T33" fmla="*/ 236 h 284"/>
                  <a:gd name="T34" fmla="*/ 80 w 246"/>
                  <a:gd name="T35" fmla="*/ 215 h 284"/>
                  <a:gd name="T36" fmla="*/ 60 w 246"/>
                  <a:gd name="T37" fmla="*/ 157 h 284"/>
                  <a:gd name="T38" fmla="*/ 235 w 246"/>
                  <a:gd name="T39" fmla="*/ 157 h 284"/>
                  <a:gd name="T40" fmla="*/ 240 w 246"/>
                  <a:gd name="T41" fmla="*/ 152 h 284"/>
                  <a:gd name="T42" fmla="*/ 235 w 246"/>
                  <a:gd name="T43" fmla="*/ 77 h 284"/>
                  <a:gd name="T44" fmla="*/ 61 w 246"/>
                  <a:gd name="T45" fmla="*/ 113 h 284"/>
                  <a:gd name="T46" fmla="*/ 75 w 246"/>
                  <a:gd name="T47" fmla="*/ 72 h 284"/>
                  <a:gd name="T48" fmla="*/ 125 w 246"/>
                  <a:gd name="T49" fmla="*/ 47 h 284"/>
                  <a:gd name="T50" fmla="*/ 174 w 246"/>
                  <a:gd name="T51" fmla="*/ 72 h 284"/>
                  <a:gd name="T52" fmla="*/ 186 w 246"/>
                  <a:gd name="T53" fmla="*/ 113 h 284"/>
                  <a:gd name="T54" fmla="*/ 61 w 246"/>
                  <a:gd name="T55" fmla="*/ 11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284">
                    <a:moveTo>
                      <a:pt x="235" y="77"/>
                    </a:moveTo>
                    <a:cubicBezTo>
                      <a:pt x="231" y="60"/>
                      <a:pt x="220" y="44"/>
                      <a:pt x="213" y="36"/>
                    </a:cubicBezTo>
                    <a:cubicBezTo>
                      <a:pt x="201" y="24"/>
                      <a:pt x="190" y="15"/>
                      <a:pt x="179" y="11"/>
                    </a:cubicBezTo>
                    <a:cubicBezTo>
                      <a:pt x="165" y="4"/>
                      <a:pt x="148" y="0"/>
                      <a:pt x="129" y="0"/>
                    </a:cubicBezTo>
                    <a:cubicBezTo>
                      <a:pt x="107" y="0"/>
                      <a:pt x="87" y="4"/>
                      <a:pt x="71" y="12"/>
                    </a:cubicBezTo>
                    <a:cubicBezTo>
                      <a:pt x="55" y="19"/>
                      <a:pt x="42" y="30"/>
                      <a:pt x="31" y="42"/>
                    </a:cubicBezTo>
                    <a:cubicBezTo>
                      <a:pt x="20" y="55"/>
                      <a:pt x="12" y="71"/>
                      <a:pt x="7" y="88"/>
                    </a:cubicBezTo>
                    <a:cubicBezTo>
                      <a:pt x="2" y="105"/>
                      <a:pt x="0" y="124"/>
                      <a:pt x="0" y="144"/>
                    </a:cubicBezTo>
                    <a:cubicBezTo>
                      <a:pt x="0" y="164"/>
                      <a:pt x="2" y="183"/>
                      <a:pt x="8" y="200"/>
                    </a:cubicBezTo>
                    <a:cubicBezTo>
                      <a:pt x="13" y="217"/>
                      <a:pt x="21" y="232"/>
                      <a:pt x="33" y="244"/>
                    </a:cubicBezTo>
                    <a:cubicBezTo>
                      <a:pt x="44" y="257"/>
                      <a:pt x="59" y="266"/>
                      <a:pt x="77" y="273"/>
                    </a:cubicBezTo>
                    <a:cubicBezTo>
                      <a:pt x="95" y="280"/>
                      <a:pt x="116" y="284"/>
                      <a:pt x="141" y="284"/>
                    </a:cubicBezTo>
                    <a:cubicBezTo>
                      <a:pt x="191" y="283"/>
                      <a:pt x="218" y="272"/>
                      <a:pt x="229" y="266"/>
                    </a:cubicBezTo>
                    <a:cubicBezTo>
                      <a:pt x="231" y="265"/>
                      <a:pt x="232" y="263"/>
                      <a:pt x="230" y="258"/>
                    </a:cubicBezTo>
                    <a:cubicBezTo>
                      <a:pt x="219" y="226"/>
                      <a:pt x="219" y="226"/>
                      <a:pt x="219" y="226"/>
                    </a:cubicBezTo>
                    <a:cubicBezTo>
                      <a:pt x="217" y="221"/>
                      <a:pt x="212" y="223"/>
                      <a:pt x="212" y="223"/>
                    </a:cubicBezTo>
                    <a:cubicBezTo>
                      <a:pt x="200" y="227"/>
                      <a:pt x="182" y="236"/>
                      <a:pt x="140" y="236"/>
                    </a:cubicBezTo>
                    <a:cubicBezTo>
                      <a:pt x="113" y="235"/>
                      <a:pt x="93" y="227"/>
                      <a:pt x="80" y="215"/>
                    </a:cubicBezTo>
                    <a:cubicBezTo>
                      <a:pt x="67" y="202"/>
                      <a:pt x="61" y="183"/>
                      <a:pt x="60" y="157"/>
                    </a:cubicBezTo>
                    <a:cubicBezTo>
                      <a:pt x="235" y="157"/>
                      <a:pt x="235" y="157"/>
                      <a:pt x="235" y="157"/>
                    </a:cubicBezTo>
                    <a:cubicBezTo>
                      <a:pt x="235" y="157"/>
                      <a:pt x="240" y="157"/>
                      <a:pt x="240" y="152"/>
                    </a:cubicBezTo>
                    <a:cubicBezTo>
                      <a:pt x="240" y="150"/>
                      <a:pt x="246" y="116"/>
                      <a:pt x="235" y="77"/>
                    </a:cubicBezTo>
                    <a:close/>
                    <a:moveTo>
                      <a:pt x="61" y="113"/>
                    </a:moveTo>
                    <a:cubicBezTo>
                      <a:pt x="63" y="97"/>
                      <a:pt x="68" y="83"/>
                      <a:pt x="75" y="72"/>
                    </a:cubicBezTo>
                    <a:cubicBezTo>
                      <a:pt x="86" y="56"/>
                      <a:pt x="102" y="47"/>
                      <a:pt x="125" y="47"/>
                    </a:cubicBezTo>
                    <a:cubicBezTo>
                      <a:pt x="148" y="47"/>
                      <a:pt x="163" y="56"/>
                      <a:pt x="174" y="72"/>
                    </a:cubicBezTo>
                    <a:cubicBezTo>
                      <a:pt x="181" y="83"/>
                      <a:pt x="184" y="97"/>
                      <a:pt x="186" y="113"/>
                    </a:cubicBez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5"/>
              <p:cNvSpPr>
                <a:spLocks noEditPoints="1"/>
              </p:cNvSpPr>
              <p:nvPr userDrawn="1"/>
            </p:nvSpPr>
            <p:spPr bwMode="auto">
              <a:xfrm>
                <a:off x="2793" y="1671"/>
                <a:ext cx="581" cy="672"/>
              </a:xfrm>
              <a:custGeom>
                <a:avLst/>
                <a:gdLst>
                  <a:gd name="T0" fmla="*/ 235 w 246"/>
                  <a:gd name="T1" fmla="*/ 77 h 284"/>
                  <a:gd name="T2" fmla="*/ 213 w 246"/>
                  <a:gd name="T3" fmla="*/ 36 h 284"/>
                  <a:gd name="T4" fmla="*/ 179 w 246"/>
                  <a:gd name="T5" fmla="*/ 11 h 284"/>
                  <a:gd name="T6" fmla="*/ 129 w 246"/>
                  <a:gd name="T7" fmla="*/ 0 h 284"/>
                  <a:gd name="T8" fmla="*/ 71 w 246"/>
                  <a:gd name="T9" fmla="*/ 12 h 284"/>
                  <a:gd name="T10" fmla="*/ 31 w 246"/>
                  <a:gd name="T11" fmla="*/ 42 h 284"/>
                  <a:gd name="T12" fmla="*/ 7 w 246"/>
                  <a:gd name="T13" fmla="*/ 88 h 284"/>
                  <a:gd name="T14" fmla="*/ 0 w 246"/>
                  <a:gd name="T15" fmla="*/ 144 h 284"/>
                  <a:gd name="T16" fmla="*/ 8 w 246"/>
                  <a:gd name="T17" fmla="*/ 200 h 284"/>
                  <a:gd name="T18" fmla="*/ 33 w 246"/>
                  <a:gd name="T19" fmla="*/ 244 h 284"/>
                  <a:gd name="T20" fmla="*/ 77 w 246"/>
                  <a:gd name="T21" fmla="*/ 273 h 284"/>
                  <a:gd name="T22" fmla="*/ 141 w 246"/>
                  <a:gd name="T23" fmla="*/ 284 h 284"/>
                  <a:gd name="T24" fmla="*/ 229 w 246"/>
                  <a:gd name="T25" fmla="*/ 266 h 284"/>
                  <a:gd name="T26" fmla="*/ 230 w 246"/>
                  <a:gd name="T27" fmla="*/ 258 h 284"/>
                  <a:gd name="T28" fmla="*/ 219 w 246"/>
                  <a:gd name="T29" fmla="*/ 226 h 284"/>
                  <a:gd name="T30" fmla="*/ 212 w 246"/>
                  <a:gd name="T31" fmla="*/ 223 h 284"/>
                  <a:gd name="T32" fmla="*/ 140 w 246"/>
                  <a:gd name="T33" fmla="*/ 236 h 284"/>
                  <a:gd name="T34" fmla="*/ 80 w 246"/>
                  <a:gd name="T35" fmla="*/ 215 h 284"/>
                  <a:gd name="T36" fmla="*/ 60 w 246"/>
                  <a:gd name="T37" fmla="*/ 157 h 284"/>
                  <a:gd name="T38" fmla="*/ 235 w 246"/>
                  <a:gd name="T39" fmla="*/ 157 h 284"/>
                  <a:gd name="T40" fmla="*/ 240 w 246"/>
                  <a:gd name="T41" fmla="*/ 152 h 284"/>
                  <a:gd name="T42" fmla="*/ 235 w 246"/>
                  <a:gd name="T43" fmla="*/ 77 h 284"/>
                  <a:gd name="T44" fmla="*/ 61 w 246"/>
                  <a:gd name="T45" fmla="*/ 113 h 284"/>
                  <a:gd name="T46" fmla="*/ 75 w 246"/>
                  <a:gd name="T47" fmla="*/ 72 h 284"/>
                  <a:gd name="T48" fmla="*/ 125 w 246"/>
                  <a:gd name="T49" fmla="*/ 47 h 284"/>
                  <a:gd name="T50" fmla="*/ 174 w 246"/>
                  <a:gd name="T51" fmla="*/ 72 h 284"/>
                  <a:gd name="T52" fmla="*/ 186 w 246"/>
                  <a:gd name="T53" fmla="*/ 113 h 284"/>
                  <a:gd name="T54" fmla="*/ 61 w 246"/>
                  <a:gd name="T55" fmla="*/ 11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284">
                    <a:moveTo>
                      <a:pt x="235" y="77"/>
                    </a:moveTo>
                    <a:cubicBezTo>
                      <a:pt x="231" y="60"/>
                      <a:pt x="220" y="44"/>
                      <a:pt x="213" y="36"/>
                    </a:cubicBezTo>
                    <a:cubicBezTo>
                      <a:pt x="201" y="24"/>
                      <a:pt x="190" y="15"/>
                      <a:pt x="179" y="11"/>
                    </a:cubicBezTo>
                    <a:cubicBezTo>
                      <a:pt x="165" y="4"/>
                      <a:pt x="148" y="0"/>
                      <a:pt x="129" y="0"/>
                    </a:cubicBezTo>
                    <a:cubicBezTo>
                      <a:pt x="107" y="0"/>
                      <a:pt x="87" y="4"/>
                      <a:pt x="71" y="12"/>
                    </a:cubicBezTo>
                    <a:cubicBezTo>
                      <a:pt x="55" y="19"/>
                      <a:pt x="42" y="30"/>
                      <a:pt x="31" y="42"/>
                    </a:cubicBezTo>
                    <a:cubicBezTo>
                      <a:pt x="20" y="55"/>
                      <a:pt x="12" y="71"/>
                      <a:pt x="7" y="88"/>
                    </a:cubicBezTo>
                    <a:cubicBezTo>
                      <a:pt x="2" y="105"/>
                      <a:pt x="0" y="124"/>
                      <a:pt x="0" y="144"/>
                    </a:cubicBezTo>
                    <a:cubicBezTo>
                      <a:pt x="0" y="164"/>
                      <a:pt x="2" y="183"/>
                      <a:pt x="8" y="200"/>
                    </a:cubicBezTo>
                    <a:cubicBezTo>
                      <a:pt x="13" y="217"/>
                      <a:pt x="21" y="232"/>
                      <a:pt x="33" y="244"/>
                    </a:cubicBezTo>
                    <a:cubicBezTo>
                      <a:pt x="44" y="257"/>
                      <a:pt x="59" y="266"/>
                      <a:pt x="77" y="273"/>
                    </a:cubicBezTo>
                    <a:cubicBezTo>
                      <a:pt x="95" y="280"/>
                      <a:pt x="116" y="284"/>
                      <a:pt x="141" y="284"/>
                    </a:cubicBezTo>
                    <a:cubicBezTo>
                      <a:pt x="191" y="283"/>
                      <a:pt x="218" y="272"/>
                      <a:pt x="229" y="266"/>
                    </a:cubicBezTo>
                    <a:cubicBezTo>
                      <a:pt x="231" y="265"/>
                      <a:pt x="232" y="263"/>
                      <a:pt x="230" y="258"/>
                    </a:cubicBezTo>
                    <a:cubicBezTo>
                      <a:pt x="219" y="226"/>
                      <a:pt x="219" y="226"/>
                      <a:pt x="219" y="226"/>
                    </a:cubicBezTo>
                    <a:cubicBezTo>
                      <a:pt x="217" y="221"/>
                      <a:pt x="212" y="223"/>
                      <a:pt x="212" y="223"/>
                    </a:cubicBezTo>
                    <a:cubicBezTo>
                      <a:pt x="200" y="227"/>
                      <a:pt x="182" y="236"/>
                      <a:pt x="140" y="236"/>
                    </a:cubicBezTo>
                    <a:cubicBezTo>
                      <a:pt x="113" y="235"/>
                      <a:pt x="93" y="227"/>
                      <a:pt x="80" y="215"/>
                    </a:cubicBezTo>
                    <a:cubicBezTo>
                      <a:pt x="67" y="202"/>
                      <a:pt x="61" y="183"/>
                      <a:pt x="60" y="157"/>
                    </a:cubicBezTo>
                    <a:cubicBezTo>
                      <a:pt x="235" y="157"/>
                      <a:pt x="235" y="157"/>
                      <a:pt x="235" y="157"/>
                    </a:cubicBezTo>
                    <a:cubicBezTo>
                      <a:pt x="235" y="157"/>
                      <a:pt x="240" y="157"/>
                      <a:pt x="240" y="152"/>
                    </a:cubicBezTo>
                    <a:cubicBezTo>
                      <a:pt x="240" y="150"/>
                      <a:pt x="246" y="116"/>
                      <a:pt x="235" y="77"/>
                    </a:cubicBezTo>
                    <a:close/>
                    <a:moveTo>
                      <a:pt x="61" y="113"/>
                    </a:moveTo>
                    <a:cubicBezTo>
                      <a:pt x="63" y="97"/>
                      <a:pt x="68" y="83"/>
                      <a:pt x="75" y="72"/>
                    </a:cubicBezTo>
                    <a:cubicBezTo>
                      <a:pt x="86" y="56"/>
                      <a:pt x="102" y="47"/>
                      <a:pt x="125" y="47"/>
                    </a:cubicBezTo>
                    <a:cubicBezTo>
                      <a:pt x="148" y="47"/>
                      <a:pt x="163" y="56"/>
                      <a:pt x="174" y="72"/>
                    </a:cubicBezTo>
                    <a:cubicBezTo>
                      <a:pt x="181" y="83"/>
                      <a:pt x="184" y="97"/>
                      <a:pt x="186" y="113"/>
                    </a:cubicBezTo>
                    <a:lnTo>
                      <a:pt x="61" y="1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6"/>
              <p:cNvSpPr>
                <a:spLocks noEditPoints="1"/>
              </p:cNvSpPr>
              <p:nvPr userDrawn="1"/>
            </p:nvSpPr>
            <p:spPr bwMode="auto">
              <a:xfrm>
                <a:off x="1870" y="1671"/>
                <a:ext cx="537" cy="672"/>
              </a:xfrm>
              <a:custGeom>
                <a:avLst/>
                <a:gdLst>
                  <a:gd name="T0" fmla="*/ 142 w 227"/>
                  <a:gd name="T1" fmla="*/ 105 h 284"/>
                  <a:gd name="T2" fmla="*/ 115 w 227"/>
                  <a:gd name="T3" fmla="*/ 104 h 284"/>
                  <a:gd name="T4" fmla="*/ 72 w 227"/>
                  <a:gd name="T5" fmla="*/ 110 h 284"/>
                  <a:gd name="T6" fmla="*/ 35 w 227"/>
                  <a:gd name="T7" fmla="*/ 127 h 284"/>
                  <a:gd name="T8" fmla="*/ 10 w 227"/>
                  <a:gd name="T9" fmla="*/ 156 h 284"/>
                  <a:gd name="T10" fmla="*/ 0 w 227"/>
                  <a:gd name="T11" fmla="*/ 196 h 284"/>
                  <a:gd name="T12" fmla="*/ 8 w 227"/>
                  <a:gd name="T13" fmla="*/ 236 h 284"/>
                  <a:gd name="T14" fmla="*/ 31 w 227"/>
                  <a:gd name="T15" fmla="*/ 263 h 284"/>
                  <a:gd name="T16" fmla="*/ 67 w 227"/>
                  <a:gd name="T17" fmla="*/ 279 h 284"/>
                  <a:gd name="T18" fmla="*/ 113 w 227"/>
                  <a:gd name="T19" fmla="*/ 284 h 284"/>
                  <a:gd name="T20" fmla="*/ 166 w 227"/>
                  <a:gd name="T21" fmla="*/ 279 h 284"/>
                  <a:gd name="T22" fmla="*/ 210 w 227"/>
                  <a:gd name="T23" fmla="*/ 271 h 284"/>
                  <a:gd name="T24" fmla="*/ 223 w 227"/>
                  <a:gd name="T25" fmla="*/ 267 h 284"/>
                  <a:gd name="T26" fmla="*/ 227 w 227"/>
                  <a:gd name="T27" fmla="*/ 262 h 284"/>
                  <a:gd name="T28" fmla="*/ 227 w 227"/>
                  <a:gd name="T29" fmla="*/ 102 h 284"/>
                  <a:gd name="T30" fmla="*/ 199 w 227"/>
                  <a:gd name="T31" fmla="*/ 24 h 284"/>
                  <a:gd name="T32" fmla="*/ 118 w 227"/>
                  <a:gd name="T33" fmla="*/ 0 h 284"/>
                  <a:gd name="T34" fmla="*/ 72 w 227"/>
                  <a:gd name="T35" fmla="*/ 4 h 284"/>
                  <a:gd name="T36" fmla="*/ 18 w 227"/>
                  <a:gd name="T37" fmla="*/ 24 h 284"/>
                  <a:gd name="T38" fmla="*/ 16 w 227"/>
                  <a:gd name="T39" fmla="*/ 31 h 284"/>
                  <a:gd name="T40" fmla="*/ 28 w 227"/>
                  <a:gd name="T41" fmla="*/ 64 h 284"/>
                  <a:gd name="T42" fmla="*/ 34 w 227"/>
                  <a:gd name="T43" fmla="*/ 67 h 284"/>
                  <a:gd name="T44" fmla="*/ 37 w 227"/>
                  <a:gd name="T45" fmla="*/ 66 h 284"/>
                  <a:gd name="T46" fmla="*/ 113 w 227"/>
                  <a:gd name="T47" fmla="*/ 48 h 284"/>
                  <a:gd name="T48" fmla="*/ 157 w 227"/>
                  <a:gd name="T49" fmla="*/ 59 h 284"/>
                  <a:gd name="T50" fmla="*/ 171 w 227"/>
                  <a:gd name="T51" fmla="*/ 101 h 284"/>
                  <a:gd name="T52" fmla="*/ 171 w 227"/>
                  <a:gd name="T53" fmla="*/ 109 h 284"/>
                  <a:gd name="T54" fmla="*/ 142 w 227"/>
                  <a:gd name="T55" fmla="*/ 105 h 284"/>
                  <a:gd name="T56" fmla="*/ 72 w 227"/>
                  <a:gd name="T57" fmla="*/ 228 h 284"/>
                  <a:gd name="T58" fmla="*/ 62 w 227"/>
                  <a:gd name="T59" fmla="*/ 218 h 284"/>
                  <a:gd name="T60" fmla="*/ 57 w 227"/>
                  <a:gd name="T61" fmla="*/ 195 h 284"/>
                  <a:gd name="T62" fmla="*/ 73 w 227"/>
                  <a:gd name="T63" fmla="*/ 161 h 284"/>
                  <a:gd name="T64" fmla="*/ 123 w 227"/>
                  <a:gd name="T65" fmla="*/ 148 h 284"/>
                  <a:gd name="T66" fmla="*/ 171 w 227"/>
                  <a:gd name="T67" fmla="*/ 152 h 284"/>
                  <a:gd name="T68" fmla="*/ 171 w 227"/>
                  <a:gd name="T69" fmla="*/ 232 h 284"/>
                  <a:gd name="T70" fmla="*/ 171 w 227"/>
                  <a:gd name="T71" fmla="*/ 232 h 284"/>
                  <a:gd name="T72" fmla="*/ 124 w 227"/>
                  <a:gd name="T73" fmla="*/ 238 h 284"/>
                  <a:gd name="T74" fmla="*/ 72 w 227"/>
                  <a:gd name="T75" fmla="*/ 22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7" h="284">
                    <a:moveTo>
                      <a:pt x="142" y="105"/>
                    </a:moveTo>
                    <a:cubicBezTo>
                      <a:pt x="135" y="105"/>
                      <a:pt x="126" y="104"/>
                      <a:pt x="115" y="104"/>
                    </a:cubicBezTo>
                    <a:cubicBezTo>
                      <a:pt x="100" y="104"/>
                      <a:pt x="85" y="106"/>
                      <a:pt x="72" y="110"/>
                    </a:cubicBezTo>
                    <a:cubicBezTo>
                      <a:pt x="58" y="114"/>
                      <a:pt x="46" y="119"/>
                      <a:pt x="35" y="127"/>
                    </a:cubicBezTo>
                    <a:cubicBezTo>
                      <a:pt x="24" y="134"/>
                      <a:pt x="16" y="144"/>
                      <a:pt x="10" y="156"/>
                    </a:cubicBezTo>
                    <a:cubicBezTo>
                      <a:pt x="4" y="167"/>
                      <a:pt x="0" y="181"/>
                      <a:pt x="0" y="196"/>
                    </a:cubicBezTo>
                    <a:cubicBezTo>
                      <a:pt x="0" y="212"/>
                      <a:pt x="3" y="225"/>
                      <a:pt x="8" y="236"/>
                    </a:cubicBezTo>
                    <a:cubicBezTo>
                      <a:pt x="14" y="247"/>
                      <a:pt x="21" y="256"/>
                      <a:pt x="31" y="263"/>
                    </a:cubicBezTo>
                    <a:cubicBezTo>
                      <a:pt x="41" y="270"/>
                      <a:pt x="53" y="276"/>
                      <a:pt x="67" y="279"/>
                    </a:cubicBezTo>
                    <a:cubicBezTo>
                      <a:pt x="81" y="282"/>
                      <a:pt x="96" y="284"/>
                      <a:pt x="113" y="284"/>
                    </a:cubicBezTo>
                    <a:cubicBezTo>
                      <a:pt x="131" y="284"/>
                      <a:pt x="149" y="282"/>
                      <a:pt x="166" y="279"/>
                    </a:cubicBezTo>
                    <a:cubicBezTo>
                      <a:pt x="184" y="276"/>
                      <a:pt x="205" y="272"/>
                      <a:pt x="210" y="271"/>
                    </a:cubicBezTo>
                    <a:cubicBezTo>
                      <a:pt x="216" y="269"/>
                      <a:pt x="223" y="267"/>
                      <a:pt x="223" y="267"/>
                    </a:cubicBezTo>
                    <a:cubicBezTo>
                      <a:pt x="227" y="266"/>
                      <a:pt x="227" y="262"/>
                      <a:pt x="227" y="262"/>
                    </a:cubicBezTo>
                    <a:cubicBezTo>
                      <a:pt x="227" y="102"/>
                      <a:pt x="227" y="102"/>
                      <a:pt x="227" y="102"/>
                    </a:cubicBezTo>
                    <a:cubicBezTo>
                      <a:pt x="227" y="67"/>
                      <a:pt x="217" y="40"/>
                      <a:pt x="199" y="24"/>
                    </a:cubicBezTo>
                    <a:cubicBezTo>
                      <a:pt x="180" y="8"/>
                      <a:pt x="153" y="0"/>
                      <a:pt x="118" y="0"/>
                    </a:cubicBezTo>
                    <a:cubicBezTo>
                      <a:pt x="105" y="0"/>
                      <a:pt x="84" y="2"/>
                      <a:pt x="72" y="4"/>
                    </a:cubicBezTo>
                    <a:cubicBezTo>
                      <a:pt x="72" y="4"/>
                      <a:pt x="33" y="12"/>
                      <a:pt x="18" y="24"/>
                    </a:cubicBezTo>
                    <a:cubicBezTo>
                      <a:pt x="18" y="24"/>
                      <a:pt x="14" y="26"/>
                      <a:pt x="16" y="3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0" y="69"/>
                      <a:pt x="34" y="67"/>
                      <a:pt x="34" y="67"/>
                    </a:cubicBezTo>
                    <a:cubicBezTo>
                      <a:pt x="34" y="67"/>
                      <a:pt x="35" y="67"/>
                      <a:pt x="37" y="66"/>
                    </a:cubicBezTo>
                    <a:cubicBezTo>
                      <a:pt x="71" y="48"/>
                      <a:pt x="113" y="48"/>
                      <a:pt x="113" y="48"/>
                    </a:cubicBezTo>
                    <a:cubicBezTo>
                      <a:pt x="132" y="48"/>
                      <a:pt x="147" y="52"/>
                      <a:pt x="157" y="59"/>
                    </a:cubicBezTo>
                    <a:cubicBezTo>
                      <a:pt x="166" y="67"/>
                      <a:pt x="171" y="78"/>
                      <a:pt x="171" y="101"/>
                    </a:cubicBezTo>
                    <a:cubicBezTo>
                      <a:pt x="171" y="109"/>
                      <a:pt x="171" y="109"/>
                      <a:pt x="171" y="109"/>
                    </a:cubicBezTo>
                    <a:cubicBezTo>
                      <a:pt x="156" y="106"/>
                      <a:pt x="142" y="105"/>
                      <a:pt x="142" y="105"/>
                    </a:cubicBezTo>
                    <a:close/>
                    <a:moveTo>
                      <a:pt x="72" y="228"/>
                    </a:moveTo>
                    <a:cubicBezTo>
                      <a:pt x="66" y="223"/>
                      <a:pt x="65" y="221"/>
                      <a:pt x="62" y="218"/>
                    </a:cubicBezTo>
                    <a:cubicBezTo>
                      <a:pt x="59" y="212"/>
                      <a:pt x="57" y="205"/>
                      <a:pt x="57" y="195"/>
                    </a:cubicBezTo>
                    <a:cubicBezTo>
                      <a:pt x="57" y="180"/>
                      <a:pt x="62" y="169"/>
                      <a:pt x="73" y="161"/>
                    </a:cubicBezTo>
                    <a:cubicBezTo>
                      <a:pt x="73" y="161"/>
                      <a:pt x="88" y="148"/>
                      <a:pt x="123" y="148"/>
                    </a:cubicBezTo>
                    <a:cubicBezTo>
                      <a:pt x="149" y="149"/>
                      <a:pt x="171" y="152"/>
                      <a:pt x="171" y="152"/>
                    </a:cubicBezTo>
                    <a:cubicBezTo>
                      <a:pt x="171" y="232"/>
                      <a:pt x="171" y="232"/>
                      <a:pt x="171" y="232"/>
                    </a:cubicBezTo>
                    <a:cubicBezTo>
                      <a:pt x="171" y="232"/>
                      <a:pt x="171" y="232"/>
                      <a:pt x="171" y="232"/>
                    </a:cubicBezTo>
                    <a:cubicBezTo>
                      <a:pt x="171" y="232"/>
                      <a:pt x="149" y="237"/>
                      <a:pt x="124" y="238"/>
                    </a:cubicBezTo>
                    <a:cubicBezTo>
                      <a:pt x="88" y="240"/>
                      <a:pt x="72" y="228"/>
                      <a:pt x="72" y="2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"/>
              <p:cNvSpPr>
                <a:spLocks/>
              </p:cNvSpPr>
              <p:nvPr userDrawn="1"/>
            </p:nvSpPr>
            <p:spPr bwMode="auto">
              <a:xfrm>
                <a:off x="5162" y="1676"/>
                <a:ext cx="386" cy="653"/>
              </a:xfrm>
              <a:custGeom>
                <a:avLst/>
                <a:gdLst>
                  <a:gd name="T0" fmla="*/ 162 w 163"/>
                  <a:gd name="T1" fmla="*/ 13 h 276"/>
                  <a:gd name="T2" fmla="*/ 159 w 163"/>
                  <a:gd name="T3" fmla="*/ 7 h 276"/>
                  <a:gd name="T4" fmla="*/ 130 w 163"/>
                  <a:gd name="T5" fmla="*/ 2 h 276"/>
                  <a:gd name="T6" fmla="*/ 85 w 163"/>
                  <a:gd name="T7" fmla="*/ 9 h 276"/>
                  <a:gd name="T8" fmla="*/ 55 w 163"/>
                  <a:gd name="T9" fmla="*/ 31 h 276"/>
                  <a:gd name="T10" fmla="*/ 55 w 163"/>
                  <a:gd name="T11" fmla="*/ 9 h 276"/>
                  <a:gd name="T12" fmla="*/ 50 w 163"/>
                  <a:gd name="T13" fmla="*/ 4 h 276"/>
                  <a:gd name="T14" fmla="*/ 5 w 163"/>
                  <a:gd name="T15" fmla="*/ 4 h 276"/>
                  <a:gd name="T16" fmla="*/ 0 w 163"/>
                  <a:gd name="T17" fmla="*/ 9 h 276"/>
                  <a:gd name="T18" fmla="*/ 0 w 163"/>
                  <a:gd name="T19" fmla="*/ 270 h 276"/>
                  <a:gd name="T20" fmla="*/ 6 w 163"/>
                  <a:gd name="T21" fmla="*/ 276 h 276"/>
                  <a:gd name="T22" fmla="*/ 52 w 163"/>
                  <a:gd name="T23" fmla="*/ 276 h 276"/>
                  <a:gd name="T24" fmla="*/ 57 w 163"/>
                  <a:gd name="T25" fmla="*/ 270 h 276"/>
                  <a:gd name="T26" fmla="*/ 57 w 163"/>
                  <a:gd name="T27" fmla="*/ 140 h 276"/>
                  <a:gd name="T28" fmla="*/ 63 w 163"/>
                  <a:gd name="T29" fmla="*/ 94 h 276"/>
                  <a:gd name="T30" fmla="*/ 78 w 163"/>
                  <a:gd name="T31" fmla="*/ 68 h 276"/>
                  <a:gd name="T32" fmla="*/ 100 w 163"/>
                  <a:gd name="T33" fmla="*/ 55 h 276"/>
                  <a:gd name="T34" fmla="*/ 123 w 163"/>
                  <a:gd name="T35" fmla="*/ 52 h 276"/>
                  <a:gd name="T36" fmla="*/ 142 w 163"/>
                  <a:gd name="T37" fmla="*/ 54 h 276"/>
                  <a:gd name="T38" fmla="*/ 149 w 163"/>
                  <a:gd name="T39" fmla="*/ 50 h 276"/>
                  <a:gd name="T40" fmla="*/ 162 w 163"/>
                  <a:gd name="T41" fmla="*/ 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3" h="276">
                    <a:moveTo>
                      <a:pt x="162" y="13"/>
                    </a:moveTo>
                    <a:cubicBezTo>
                      <a:pt x="163" y="9"/>
                      <a:pt x="161" y="7"/>
                      <a:pt x="159" y="7"/>
                    </a:cubicBezTo>
                    <a:cubicBezTo>
                      <a:pt x="156" y="5"/>
                      <a:pt x="142" y="2"/>
                      <a:pt x="130" y="2"/>
                    </a:cubicBezTo>
                    <a:cubicBezTo>
                      <a:pt x="108" y="0"/>
                      <a:pt x="96" y="4"/>
                      <a:pt x="85" y="9"/>
                    </a:cubicBezTo>
                    <a:cubicBezTo>
                      <a:pt x="74" y="14"/>
                      <a:pt x="62" y="22"/>
                      <a:pt x="55" y="3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6"/>
                      <a:pt x="53" y="4"/>
                      <a:pt x="5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4"/>
                      <a:pt x="0" y="6"/>
                      <a:pt x="0" y="9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73"/>
                      <a:pt x="3" y="276"/>
                      <a:pt x="6" y="276"/>
                    </a:cubicBezTo>
                    <a:cubicBezTo>
                      <a:pt x="52" y="276"/>
                      <a:pt x="52" y="276"/>
                      <a:pt x="52" y="276"/>
                    </a:cubicBezTo>
                    <a:cubicBezTo>
                      <a:pt x="55" y="276"/>
                      <a:pt x="57" y="273"/>
                      <a:pt x="57" y="270"/>
                    </a:cubicBezTo>
                    <a:cubicBezTo>
                      <a:pt x="57" y="140"/>
                      <a:pt x="57" y="140"/>
                      <a:pt x="57" y="140"/>
                    </a:cubicBezTo>
                    <a:cubicBezTo>
                      <a:pt x="57" y="123"/>
                      <a:pt x="59" y="105"/>
                      <a:pt x="63" y="94"/>
                    </a:cubicBezTo>
                    <a:cubicBezTo>
                      <a:pt x="67" y="83"/>
                      <a:pt x="72" y="75"/>
                      <a:pt x="78" y="68"/>
                    </a:cubicBezTo>
                    <a:cubicBezTo>
                      <a:pt x="85" y="62"/>
                      <a:pt x="92" y="58"/>
                      <a:pt x="100" y="55"/>
                    </a:cubicBezTo>
                    <a:cubicBezTo>
                      <a:pt x="108" y="53"/>
                      <a:pt x="117" y="52"/>
                      <a:pt x="123" y="52"/>
                    </a:cubicBezTo>
                    <a:cubicBezTo>
                      <a:pt x="132" y="52"/>
                      <a:pt x="142" y="54"/>
                      <a:pt x="142" y="54"/>
                    </a:cubicBezTo>
                    <a:cubicBezTo>
                      <a:pt x="146" y="55"/>
                      <a:pt x="148" y="53"/>
                      <a:pt x="149" y="50"/>
                    </a:cubicBezTo>
                    <a:cubicBezTo>
                      <a:pt x="152" y="42"/>
                      <a:pt x="160" y="18"/>
                      <a:pt x="16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8"/>
              <p:cNvSpPr>
                <a:spLocks/>
              </p:cNvSpPr>
              <p:nvPr userDrawn="1"/>
            </p:nvSpPr>
            <p:spPr bwMode="auto">
              <a:xfrm>
                <a:off x="3807" y="1406"/>
                <a:ext cx="728" cy="1219"/>
              </a:xfrm>
              <a:custGeom>
                <a:avLst/>
                <a:gdLst>
                  <a:gd name="T0" fmla="*/ 303 w 308"/>
                  <a:gd name="T1" fmla="*/ 6 h 515"/>
                  <a:gd name="T2" fmla="*/ 286 w 308"/>
                  <a:gd name="T3" fmla="*/ 2 h 515"/>
                  <a:gd name="T4" fmla="*/ 262 w 308"/>
                  <a:gd name="T5" fmla="*/ 0 h 515"/>
                  <a:gd name="T6" fmla="*/ 188 w 308"/>
                  <a:gd name="T7" fmla="*/ 27 h 515"/>
                  <a:gd name="T8" fmla="*/ 153 w 308"/>
                  <a:gd name="T9" fmla="*/ 106 h 515"/>
                  <a:gd name="T10" fmla="*/ 151 w 308"/>
                  <a:gd name="T11" fmla="*/ 118 h 515"/>
                  <a:gd name="T12" fmla="*/ 111 w 308"/>
                  <a:gd name="T13" fmla="*/ 118 h 515"/>
                  <a:gd name="T14" fmla="*/ 105 w 308"/>
                  <a:gd name="T15" fmla="*/ 123 h 515"/>
                  <a:gd name="T16" fmla="*/ 99 w 308"/>
                  <a:gd name="T17" fmla="*/ 159 h 515"/>
                  <a:gd name="T18" fmla="*/ 104 w 308"/>
                  <a:gd name="T19" fmla="*/ 165 h 515"/>
                  <a:gd name="T20" fmla="*/ 143 w 308"/>
                  <a:gd name="T21" fmla="*/ 165 h 515"/>
                  <a:gd name="T22" fmla="*/ 104 w 308"/>
                  <a:gd name="T23" fmla="*/ 384 h 515"/>
                  <a:gd name="T24" fmla="*/ 93 w 308"/>
                  <a:gd name="T25" fmla="*/ 427 h 515"/>
                  <a:gd name="T26" fmla="*/ 81 w 308"/>
                  <a:gd name="T27" fmla="*/ 452 h 515"/>
                  <a:gd name="T28" fmla="*/ 65 w 308"/>
                  <a:gd name="T29" fmla="*/ 464 h 515"/>
                  <a:gd name="T30" fmla="*/ 44 w 308"/>
                  <a:gd name="T31" fmla="*/ 467 h 515"/>
                  <a:gd name="T32" fmla="*/ 30 w 308"/>
                  <a:gd name="T33" fmla="*/ 466 h 515"/>
                  <a:gd name="T34" fmla="*/ 21 w 308"/>
                  <a:gd name="T35" fmla="*/ 463 h 515"/>
                  <a:gd name="T36" fmla="*/ 15 w 308"/>
                  <a:gd name="T37" fmla="*/ 466 h 515"/>
                  <a:gd name="T38" fmla="*/ 2 w 308"/>
                  <a:gd name="T39" fmla="*/ 501 h 515"/>
                  <a:gd name="T40" fmla="*/ 4 w 308"/>
                  <a:gd name="T41" fmla="*/ 508 h 515"/>
                  <a:gd name="T42" fmla="*/ 20 w 308"/>
                  <a:gd name="T43" fmla="*/ 513 h 515"/>
                  <a:gd name="T44" fmla="*/ 46 w 308"/>
                  <a:gd name="T45" fmla="*/ 515 h 515"/>
                  <a:gd name="T46" fmla="*/ 89 w 308"/>
                  <a:gd name="T47" fmla="*/ 509 h 515"/>
                  <a:gd name="T48" fmla="*/ 121 w 308"/>
                  <a:gd name="T49" fmla="*/ 486 h 515"/>
                  <a:gd name="T50" fmla="*/ 144 w 308"/>
                  <a:gd name="T51" fmla="*/ 447 h 515"/>
                  <a:gd name="T52" fmla="*/ 159 w 308"/>
                  <a:gd name="T53" fmla="*/ 388 h 515"/>
                  <a:gd name="T54" fmla="*/ 199 w 308"/>
                  <a:gd name="T55" fmla="*/ 165 h 515"/>
                  <a:gd name="T56" fmla="*/ 257 w 308"/>
                  <a:gd name="T57" fmla="*/ 165 h 515"/>
                  <a:gd name="T58" fmla="*/ 262 w 308"/>
                  <a:gd name="T59" fmla="*/ 160 h 515"/>
                  <a:gd name="T60" fmla="*/ 269 w 308"/>
                  <a:gd name="T61" fmla="*/ 123 h 515"/>
                  <a:gd name="T62" fmla="*/ 263 w 308"/>
                  <a:gd name="T63" fmla="*/ 118 h 515"/>
                  <a:gd name="T64" fmla="*/ 207 w 308"/>
                  <a:gd name="T65" fmla="*/ 118 h 515"/>
                  <a:gd name="T66" fmla="*/ 217 w 308"/>
                  <a:gd name="T67" fmla="*/ 78 h 515"/>
                  <a:gd name="T68" fmla="*/ 229 w 308"/>
                  <a:gd name="T69" fmla="*/ 60 h 515"/>
                  <a:gd name="T70" fmla="*/ 243 w 308"/>
                  <a:gd name="T71" fmla="*/ 51 h 515"/>
                  <a:gd name="T72" fmla="*/ 262 w 308"/>
                  <a:gd name="T73" fmla="*/ 48 h 515"/>
                  <a:gd name="T74" fmla="*/ 277 w 308"/>
                  <a:gd name="T75" fmla="*/ 49 h 515"/>
                  <a:gd name="T76" fmla="*/ 286 w 308"/>
                  <a:gd name="T77" fmla="*/ 51 h 515"/>
                  <a:gd name="T78" fmla="*/ 293 w 308"/>
                  <a:gd name="T79" fmla="*/ 49 h 515"/>
                  <a:gd name="T80" fmla="*/ 307 w 308"/>
                  <a:gd name="T81" fmla="*/ 12 h 515"/>
                  <a:gd name="T82" fmla="*/ 303 w 308"/>
                  <a:gd name="T83" fmla="*/ 6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8" h="515">
                    <a:moveTo>
                      <a:pt x="303" y="6"/>
                    </a:moveTo>
                    <a:cubicBezTo>
                      <a:pt x="298" y="4"/>
                      <a:pt x="293" y="3"/>
                      <a:pt x="286" y="2"/>
                    </a:cubicBezTo>
                    <a:cubicBezTo>
                      <a:pt x="279" y="1"/>
                      <a:pt x="271" y="0"/>
                      <a:pt x="262" y="0"/>
                    </a:cubicBezTo>
                    <a:cubicBezTo>
                      <a:pt x="231" y="0"/>
                      <a:pt x="206" y="9"/>
                      <a:pt x="188" y="27"/>
                    </a:cubicBezTo>
                    <a:cubicBezTo>
                      <a:pt x="171" y="44"/>
                      <a:pt x="159" y="71"/>
                      <a:pt x="153" y="106"/>
                    </a:cubicBezTo>
                    <a:cubicBezTo>
                      <a:pt x="151" y="118"/>
                      <a:pt x="151" y="118"/>
                      <a:pt x="151" y="118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1" y="118"/>
                      <a:pt x="106" y="118"/>
                      <a:pt x="105" y="123"/>
                    </a:cubicBezTo>
                    <a:cubicBezTo>
                      <a:pt x="99" y="159"/>
                      <a:pt x="99" y="159"/>
                      <a:pt x="99" y="159"/>
                    </a:cubicBezTo>
                    <a:cubicBezTo>
                      <a:pt x="98" y="163"/>
                      <a:pt x="100" y="165"/>
                      <a:pt x="104" y="165"/>
                    </a:cubicBezTo>
                    <a:cubicBezTo>
                      <a:pt x="143" y="165"/>
                      <a:pt x="143" y="165"/>
                      <a:pt x="143" y="165"/>
                    </a:cubicBezTo>
                    <a:cubicBezTo>
                      <a:pt x="104" y="384"/>
                      <a:pt x="104" y="384"/>
                      <a:pt x="104" y="384"/>
                    </a:cubicBezTo>
                    <a:cubicBezTo>
                      <a:pt x="101" y="402"/>
                      <a:pt x="97" y="416"/>
                      <a:pt x="93" y="427"/>
                    </a:cubicBezTo>
                    <a:cubicBezTo>
                      <a:pt x="89" y="438"/>
                      <a:pt x="86" y="446"/>
                      <a:pt x="81" y="452"/>
                    </a:cubicBezTo>
                    <a:cubicBezTo>
                      <a:pt x="77" y="458"/>
                      <a:pt x="72" y="462"/>
                      <a:pt x="65" y="464"/>
                    </a:cubicBezTo>
                    <a:cubicBezTo>
                      <a:pt x="59" y="466"/>
                      <a:pt x="52" y="467"/>
                      <a:pt x="44" y="467"/>
                    </a:cubicBezTo>
                    <a:cubicBezTo>
                      <a:pt x="40" y="467"/>
                      <a:pt x="35" y="467"/>
                      <a:pt x="30" y="466"/>
                    </a:cubicBezTo>
                    <a:cubicBezTo>
                      <a:pt x="26" y="465"/>
                      <a:pt x="24" y="464"/>
                      <a:pt x="21" y="463"/>
                    </a:cubicBezTo>
                    <a:cubicBezTo>
                      <a:pt x="21" y="463"/>
                      <a:pt x="16" y="461"/>
                      <a:pt x="15" y="466"/>
                    </a:cubicBezTo>
                    <a:cubicBezTo>
                      <a:pt x="13" y="469"/>
                      <a:pt x="3" y="498"/>
                      <a:pt x="2" y="501"/>
                    </a:cubicBezTo>
                    <a:cubicBezTo>
                      <a:pt x="0" y="505"/>
                      <a:pt x="2" y="507"/>
                      <a:pt x="4" y="508"/>
                    </a:cubicBezTo>
                    <a:cubicBezTo>
                      <a:pt x="10" y="510"/>
                      <a:pt x="13" y="511"/>
                      <a:pt x="20" y="513"/>
                    </a:cubicBezTo>
                    <a:cubicBezTo>
                      <a:pt x="30" y="515"/>
                      <a:pt x="38" y="515"/>
                      <a:pt x="46" y="515"/>
                    </a:cubicBezTo>
                    <a:cubicBezTo>
                      <a:pt x="62" y="515"/>
                      <a:pt x="77" y="513"/>
                      <a:pt x="89" y="509"/>
                    </a:cubicBezTo>
                    <a:cubicBezTo>
                      <a:pt x="101" y="504"/>
                      <a:pt x="112" y="496"/>
                      <a:pt x="121" y="486"/>
                    </a:cubicBezTo>
                    <a:cubicBezTo>
                      <a:pt x="132" y="475"/>
                      <a:pt x="138" y="463"/>
                      <a:pt x="144" y="447"/>
                    </a:cubicBezTo>
                    <a:cubicBezTo>
                      <a:pt x="150" y="431"/>
                      <a:pt x="155" y="411"/>
                      <a:pt x="159" y="388"/>
                    </a:cubicBezTo>
                    <a:cubicBezTo>
                      <a:pt x="199" y="165"/>
                      <a:pt x="199" y="165"/>
                      <a:pt x="199" y="165"/>
                    </a:cubicBezTo>
                    <a:cubicBezTo>
                      <a:pt x="257" y="165"/>
                      <a:pt x="257" y="165"/>
                      <a:pt x="257" y="165"/>
                    </a:cubicBezTo>
                    <a:cubicBezTo>
                      <a:pt x="257" y="165"/>
                      <a:pt x="261" y="165"/>
                      <a:pt x="262" y="160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69" y="120"/>
                      <a:pt x="268" y="118"/>
                      <a:pt x="263" y="118"/>
                    </a:cubicBezTo>
                    <a:cubicBezTo>
                      <a:pt x="207" y="118"/>
                      <a:pt x="207" y="118"/>
                      <a:pt x="207" y="118"/>
                    </a:cubicBezTo>
                    <a:cubicBezTo>
                      <a:pt x="208" y="117"/>
                      <a:pt x="210" y="97"/>
                      <a:pt x="217" y="78"/>
                    </a:cubicBezTo>
                    <a:cubicBezTo>
                      <a:pt x="219" y="70"/>
                      <a:pt x="224" y="64"/>
                      <a:pt x="229" y="60"/>
                    </a:cubicBezTo>
                    <a:cubicBezTo>
                      <a:pt x="233" y="55"/>
                      <a:pt x="238" y="52"/>
                      <a:pt x="243" y="51"/>
                    </a:cubicBezTo>
                    <a:cubicBezTo>
                      <a:pt x="249" y="49"/>
                      <a:pt x="255" y="48"/>
                      <a:pt x="262" y="48"/>
                    </a:cubicBezTo>
                    <a:cubicBezTo>
                      <a:pt x="267" y="48"/>
                      <a:pt x="273" y="48"/>
                      <a:pt x="277" y="49"/>
                    </a:cubicBezTo>
                    <a:cubicBezTo>
                      <a:pt x="282" y="50"/>
                      <a:pt x="284" y="51"/>
                      <a:pt x="286" y="51"/>
                    </a:cubicBezTo>
                    <a:cubicBezTo>
                      <a:pt x="291" y="53"/>
                      <a:pt x="292" y="52"/>
                      <a:pt x="293" y="49"/>
                    </a:cubicBezTo>
                    <a:cubicBezTo>
                      <a:pt x="307" y="12"/>
                      <a:pt x="307" y="12"/>
                      <a:pt x="307" y="12"/>
                    </a:cubicBezTo>
                    <a:cubicBezTo>
                      <a:pt x="308" y="8"/>
                      <a:pt x="305" y="6"/>
                      <a:pt x="30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9"/>
              <p:cNvSpPr>
                <a:spLocks/>
              </p:cNvSpPr>
              <p:nvPr userDrawn="1"/>
            </p:nvSpPr>
            <p:spPr bwMode="auto">
              <a:xfrm>
                <a:off x="2542" y="1421"/>
                <a:ext cx="132" cy="908"/>
              </a:xfrm>
              <a:custGeom>
                <a:avLst/>
                <a:gdLst>
                  <a:gd name="T0" fmla="*/ 56 w 56"/>
                  <a:gd name="T1" fmla="*/ 378 h 384"/>
                  <a:gd name="T2" fmla="*/ 51 w 56"/>
                  <a:gd name="T3" fmla="*/ 384 h 384"/>
                  <a:gd name="T4" fmla="*/ 5 w 56"/>
                  <a:gd name="T5" fmla="*/ 384 h 384"/>
                  <a:gd name="T6" fmla="*/ 0 w 56"/>
                  <a:gd name="T7" fmla="*/ 378 h 384"/>
                  <a:gd name="T8" fmla="*/ 0 w 56"/>
                  <a:gd name="T9" fmla="*/ 5 h 384"/>
                  <a:gd name="T10" fmla="*/ 5 w 56"/>
                  <a:gd name="T11" fmla="*/ 0 h 384"/>
                  <a:gd name="T12" fmla="*/ 51 w 56"/>
                  <a:gd name="T13" fmla="*/ 0 h 384"/>
                  <a:gd name="T14" fmla="*/ 56 w 56"/>
                  <a:gd name="T15" fmla="*/ 5 h 384"/>
                  <a:gd name="T16" fmla="*/ 56 w 56"/>
                  <a:gd name="T17" fmla="*/ 37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4">
                    <a:moveTo>
                      <a:pt x="56" y="378"/>
                    </a:moveTo>
                    <a:cubicBezTo>
                      <a:pt x="56" y="381"/>
                      <a:pt x="54" y="384"/>
                      <a:pt x="51" y="384"/>
                    </a:cubicBezTo>
                    <a:cubicBezTo>
                      <a:pt x="5" y="384"/>
                      <a:pt x="5" y="384"/>
                      <a:pt x="5" y="384"/>
                    </a:cubicBezTo>
                    <a:cubicBezTo>
                      <a:pt x="2" y="384"/>
                      <a:pt x="0" y="381"/>
                      <a:pt x="0" y="37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4" y="0"/>
                      <a:pt x="56" y="2"/>
                      <a:pt x="56" y="5"/>
                    </a:cubicBezTo>
                    <a:lnTo>
                      <a:pt x="56" y="3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16" y="3786261"/>
            <a:ext cx="2578124" cy="263417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18" y="622585"/>
            <a:ext cx="1972649" cy="1972649"/>
          </a:xfrm>
          <a:prstGeom prst="rect">
            <a:avLst/>
          </a:prstGeom>
        </p:spPr>
      </p:pic>
      <p:grpSp>
        <p:nvGrpSpPr>
          <p:cNvPr id="50" name="Group 4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51" name="Oval 5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7" name="Picture 6" descr="bus man-woman using ipad_title pg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9401" cy="68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 noChangeAspect="1"/>
          </p:cNvGrpSpPr>
          <p:nvPr userDrawn="1"/>
        </p:nvGrpSpPr>
        <p:grpSpPr bwMode="auto">
          <a:xfrm>
            <a:off x="3562131" y="2590535"/>
            <a:ext cx="2531090" cy="1772180"/>
            <a:chOff x="267" y="-340"/>
            <a:chExt cx="7144" cy="5002"/>
          </a:xfrm>
        </p:grpSpPr>
        <p:sp>
          <p:nvSpPr>
            <p:cNvPr id="7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" y="-100315"/>
            <a:ext cx="473510" cy="473510"/>
          </a:xfrm>
          <a:prstGeom prst="rect">
            <a:avLst/>
          </a:prstGeom>
        </p:spPr>
      </p:pic>
      <p:sp>
        <p:nvSpPr>
          <p:cNvPr id="30" name="Oval 29"/>
          <p:cNvSpPr/>
          <p:nvPr userDrawn="1"/>
        </p:nvSpPr>
        <p:spPr>
          <a:xfrm>
            <a:off x="-985735" y="-162267"/>
            <a:ext cx="1285963" cy="1285963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18" y="851185"/>
            <a:ext cx="1972649" cy="1972649"/>
          </a:xfrm>
          <a:prstGeom prst="rect">
            <a:avLst/>
          </a:prstGeom>
        </p:spPr>
      </p:pic>
      <p:sp>
        <p:nvSpPr>
          <p:cNvPr id="32" name="Oval 31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cs typeface="VAG Rounded Std Light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34" name="Oval 33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  <p:sp>
          <p:nvSpPr>
            <p:cNvPr id="35" name="Oval 34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cs typeface="VAG Rounded Std Light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1331" y="4613256"/>
            <a:ext cx="2549525" cy="2549525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6305655" y="3041036"/>
            <a:ext cx="25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3600" b="1" dirty="0" smtClean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6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959996" y="4409281"/>
            <a:ext cx="5219304" cy="2448719"/>
            <a:chOff x="6959996" y="4409281"/>
            <a:chExt cx="5219304" cy="2448719"/>
          </a:xfrm>
        </p:grpSpPr>
        <p:sp>
          <p:nvSpPr>
            <p:cNvPr id="8" name="Shape 174"/>
            <p:cNvSpPr>
              <a:spLocks/>
            </p:cNvSpPr>
            <p:nvPr/>
          </p:nvSpPr>
          <p:spPr bwMode="auto">
            <a:xfrm>
              <a:off x="10029428" y="4409281"/>
              <a:ext cx="2149872" cy="2448719"/>
            </a:xfrm>
            <a:custGeom>
              <a:avLst/>
              <a:gdLst>
                <a:gd name="T0" fmla="*/ 1074936 w 21600"/>
                <a:gd name="T1" fmla="*/ 1224360 h 21600"/>
                <a:gd name="T2" fmla="*/ 1074936 w 21600"/>
                <a:gd name="T3" fmla="*/ 1224360 h 21600"/>
                <a:gd name="T4" fmla="*/ 1074936 w 21600"/>
                <a:gd name="T5" fmla="*/ 1224360 h 21600"/>
                <a:gd name="T6" fmla="*/ 1074936 w 21600"/>
                <a:gd name="T7" fmla="*/ 122436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432" y="0"/>
                  </a:moveTo>
                  <a:cubicBezTo>
                    <a:pt x="6741" y="0"/>
                    <a:pt x="2943" y="3336"/>
                    <a:pt x="2943" y="7446"/>
                  </a:cubicBezTo>
                  <a:cubicBezTo>
                    <a:pt x="2943" y="8496"/>
                    <a:pt x="3192" y="9500"/>
                    <a:pt x="3645" y="10404"/>
                  </a:cubicBezTo>
                  <a:cubicBezTo>
                    <a:pt x="1466" y="11528"/>
                    <a:pt x="0" y="13612"/>
                    <a:pt x="0" y="16009"/>
                  </a:cubicBezTo>
                  <a:cubicBezTo>
                    <a:pt x="0" y="18396"/>
                    <a:pt x="1459" y="20478"/>
                    <a:pt x="3629" y="21600"/>
                  </a:cubicBezTo>
                  <a:lnTo>
                    <a:pt x="21600" y="21600"/>
                  </a:lnTo>
                  <a:lnTo>
                    <a:pt x="21600" y="1120"/>
                  </a:lnTo>
                  <a:cubicBezTo>
                    <a:pt x="20293" y="1456"/>
                    <a:pt x="19121" y="2086"/>
                    <a:pt x="18191" y="2934"/>
                  </a:cubicBezTo>
                  <a:cubicBezTo>
                    <a:pt x="16639" y="1153"/>
                    <a:pt x="14191" y="0"/>
                    <a:pt x="11432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75"/>
            <p:cNvSpPr>
              <a:spLocks/>
            </p:cNvSpPr>
            <p:nvPr/>
          </p:nvSpPr>
          <p:spPr bwMode="auto">
            <a:xfrm>
              <a:off x="6959996" y="4678759"/>
              <a:ext cx="5074842" cy="2179241"/>
            </a:xfrm>
            <a:custGeom>
              <a:avLst/>
              <a:gdLst>
                <a:gd name="T0" fmla="*/ 2537421 w 21600"/>
                <a:gd name="T1" fmla="*/ 1089621 h 21600"/>
                <a:gd name="T2" fmla="*/ 2537421 w 21600"/>
                <a:gd name="T3" fmla="*/ 1089621 h 21600"/>
                <a:gd name="T4" fmla="*/ 2537421 w 21600"/>
                <a:gd name="T5" fmla="*/ 1089621 h 21600"/>
                <a:gd name="T6" fmla="*/ 2537421 w 21600"/>
                <a:gd name="T7" fmla="*/ 10896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650" y="0"/>
                  </a:moveTo>
                  <a:cubicBezTo>
                    <a:pt x="3332" y="0"/>
                    <a:pt x="1454" y="4369"/>
                    <a:pt x="1454" y="9756"/>
                  </a:cubicBezTo>
                  <a:cubicBezTo>
                    <a:pt x="1454" y="11131"/>
                    <a:pt x="1577" y="12449"/>
                    <a:pt x="1801" y="13634"/>
                  </a:cubicBezTo>
                  <a:cubicBezTo>
                    <a:pt x="724" y="15107"/>
                    <a:pt x="0" y="17840"/>
                    <a:pt x="0" y="20982"/>
                  </a:cubicBezTo>
                  <a:cubicBezTo>
                    <a:pt x="0" y="21191"/>
                    <a:pt x="7" y="21395"/>
                    <a:pt x="14" y="21600"/>
                  </a:cubicBezTo>
                  <a:lnTo>
                    <a:pt x="20860" y="21600"/>
                  </a:lnTo>
                  <a:cubicBezTo>
                    <a:pt x="21326" y="19898"/>
                    <a:pt x="21600" y="17881"/>
                    <a:pt x="21600" y="15707"/>
                  </a:cubicBezTo>
                  <a:cubicBezTo>
                    <a:pt x="21600" y="9667"/>
                    <a:pt x="19516" y="4772"/>
                    <a:pt x="16945" y="4772"/>
                  </a:cubicBezTo>
                  <a:cubicBezTo>
                    <a:pt x="16274" y="4772"/>
                    <a:pt x="15636" y="5100"/>
                    <a:pt x="15061" y="5700"/>
                  </a:cubicBezTo>
                  <a:cubicBezTo>
                    <a:pt x="14396" y="2956"/>
                    <a:pt x="13155" y="1105"/>
                    <a:pt x="11728" y="1105"/>
                  </a:cubicBezTo>
                  <a:cubicBezTo>
                    <a:pt x="10658" y="1105"/>
                    <a:pt x="9689" y="2151"/>
                    <a:pt x="8990" y="3839"/>
                  </a:cubicBezTo>
                  <a:cubicBezTo>
                    <a:pt x="8223" y="1505"/>
                    <a:pt x="7014" y="0"/>
                    <a:pt x="5650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</p:grpSp>
      <p:pic>
        <p:nvPicPr>
          <p:cNvPr id="13" name="Picture 12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1388422"/>
            <a:ext cx="6881403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3331973"/>
            <a:ext cx="6881403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824547"/>
            <a:ext cx="6881403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Name and Title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506264"/>
            <a:ext cx="6881403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Twitter and Email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5" name="Shape 180"/>
          <p:cNvSpPr>
            <a:spLocks/>
          </p:cNvSpPr>
          <p:nvPr/>
        </p:nvSpPr>
        <p:spPr bwMode="auto">
          <a:xfrm>
            <a:off x="-14112" y="0"/>
            <a:ext cx="3377357" cy="1952732"/>
          </a:xfrm>
          <a:custGeom>
            <a:avLst/>
            <a:gdLst>
              <a:gd name="T0" fmla="*/ 1271588 w 21600"/>
              <a:gd name="T1" fmla="*/ 735211 h 21600"/>
              <a:gd name="T2" fmla="*/ 1271588 w 21600"/>
              <a:gd name="T3" fmla="*/ 735211 h 21600"/>
              <a:gd name="T4" fmla="*/ 1271588 w 21600"/>
              <a:gd name="T5" fmla="*/ 735211 h 21600"/>
              <a:gd name="T6" fmla="*/ 1271588 w 21600"/>
              <a:gd name="T7" fmla="*/ 73521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1C1C1C"/>
              </a:solidFill>
              <a:latin typeface="Salesforce Sans"/>
            </a:endParaRPr>
          </a:p>
        </p:txBody>
      </p:sp>
      <p:pic>
        <p:nvPicPr>
          <p:cNvPr id="14" name="Picture 13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4" y="195459"/>
            <a:ext cx="1332604" cy="933058"/>
          </a:xfrm>
          <a:prstGeom prst="rect">
            <a:avLst/>
          </a:prstGeom>
        </p:spPr>
      </p:pic>
      <p:sp>
        <p:nvSpPr>
          <p:cNvPr id="16" name="Shape 180"/>
          <p:cNvSpPr>
            <a:spLocks/>
          </p:cNvSpPr>
          <p:nvPr userDrawn="1"/>
        </p:nvSpPr>
        <p:spPr bwMode="auto">
          <a:xfrm>
            <a:off x="-14112" y="0"/>
            <a:ext cx="3377357" cy="1952732"/>
          </a:xfrm>
          <a:custGeom>
            <a:avLst/>
            <a:gdLst>
              <a:gd name="T0" fmla="*/ 1271588 w 21600"/>
              <a:gd name="T1" fmla="*/ 735211 h 21600"/>
              <a:gd name="T2" fmla="*/ 1271588 w 21600"/>
              <a:gd name="T3" fmla="*/ 735211 h 21600"/>
              <a:gd name="T4" fmla="*/ 1271588 w 21600"/>
              <a:gd name="T5" fmla="*/ 735211 h 21600"/>
              <a:gd name="T6" fmla="*/ 1271588 w 21600"/>
              <a:gd name="T7" fmla="*/ 73521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>
              <a:solidFill>
                <a:srgbClr val="1C1C1C"/>
              </a:solidFill>
              <a:latin typeface="Salesforce Sans"/>
            </a:endParaRPr>
          </a:p>
        </p:txBody>
      </p:sp>
      <p:pic>
        <p:nvPicPr>
          <p:cNvPr id="17" name="Picture 16" descr="Salesforce_Logo_RGB_8_13_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4" y="195459"/>
            <a:ext cx="1332604" cy="9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69222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">
    <p:bg>
      <p:bgPr>
        <a:solidFill>
          <a:srgbClr val="032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4"/>
          <p:cNvSpPr>
            <a:spLocks/>
          </p:cNvSpPr>
          <p:nvPr/>
        </p:nvSpPr>
        <p:spPr bwMode="auto">
          <a:xfrm>
            <a:off x="10029825" y="4408488"/>
            <a:ext cx="2149475" cy="2449512"/>
          </a:xfrm>
          <a:custGeom>
            <a:avLst/>
            <a:gdLst>
              <a:gd name="T0" fmla="*/ 1074936 w 21600"/>
              <a:gd name="T1" fmla="*/ 1224360 h 21600"/>
              <a:gd name="T2" fmla="*/ 1074936 w 21600"/>
              <a:gd name="T3" fmla="*/ 1224360 h 21600"/>
              <a:gd name="T4" fmla="*/ 1074936 w 21600"/>
              <a:gd name="T5" fmla="*/ 1224360 h 21600"/>
              <a:gd name="T6" fmla="*/ 1074936 w 21600"/>
              <a:gd name="T7" fmla="*/ 122436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1432" y="0"/>
                </a:moveTo>
                <a:cubicBezTo>
                  <a:pt x="6741" y="0"/>
                  <a:pt x="2943" y="3336"/>
                  <a:pt x="2943" y="7446"/>
                </a:cubicBezTo>
                <a:cubicBezTo>
                  <a:pt x="2943" y="8496"/>
                  <a:pt x="3192" y="9500"/>
                  <a:pt x="3645" y="10404"/>
                </a:cubicBezTo>
                <a:cubicBezTo>
                  <a:pt x="1466" y="11528"/>
                  <a:pt x="0" y="13612"/>
                  <a:pt x="0" y="16009"/>
                </a:cubicBezTo>
                <a:cubicBezTo>
                  <a:pt x="0" y="18396"/>
                  <a:pt x="1459" y="20478"/>
                  <a:pt x="3629" y="21600"/>
                </a:cubicBezTo>
                <a:lnTo>
                  <a:pt x="21600" y="21600"/>
                </a:lnTo>
                <a:lnTo>
                  <a:pt x="21600" y="1120"/>
                </a:lnTo>
                <a:cubicBezTo>
                  <a:pt x="20293" y="1456"/>
                  <a:pt x="19121" y="2086"/>
                  <a:pt x="18191" y="2934"/>
                </a:cubicBezTo>
                <a:cubicBezTo>
                  <a:pt x="16639" y="1153"/>
                  <a:pt x="14191" y="0"/>
                  <a:pt x="11432" y="0"/>
                </a:cubicBezTo>
                <a:close/>
              </a:path>
            </a:pathLst>
          </a:custGeom>
          <a:solidFill>
            <a:schemeClr val="bg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175"/>
          <p:cNvSpPr>
            <a:spLocks/>
          </p:cNvSpPr>
          <p:nvPr/>
        </p:nvSpPr>
        <p:spPr bwMode="auto">
          <a:xfrm>
            <a:off x="6959600" y="4678363"/>
            <a:ext cx="5075238" cy="2179637"/>
          </a:xfrm>
          <a:custGeom>
            <a:avLst/>
            <a:gdLst>
              <a:gd name="T0" fmla="*/ 2537421 w 21600"/>
              <a:gd name="T1" fmla="*/ 1089621 h 21600"/>
              <a:gd name="T2" fmla="*/ 2537421 w 21600"/>
              <a:gd name="T3" fmla="*/ 1089621 h 21600"/>
              <a:gd name="T4" fmla="*/ 2537421 w 21600"/>
              <a:gd name="T5" fmla="*/ 1089621 h 21600"/>
              <a:gd name="T6" fmla="*/ 2537421 w 21600"/>
              <a:gd name="T7" fmla="*/ 108962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650" y="0"/>
                </a:moveTo>
                <a:cubicBezTo>
                  <a:pt x="3332" y="0"/>
                  <a:pt x="1454" y="4369"/>
                  <a:pt x="1454" y="9756"/>
                </a:cubicBezTo>
                <a:cubicBezTo>
                  <a:pt x="1454" y="11131"/>
                  <a:pt x="1577" y="12449"/>
                  <a:pt x="1801" y="13634"/>
                </a:cubicBezTo>
                <a:cubicBezTo>
                  <a:pt x="724" y="15107"/>
                  <a:pt x="0" y="17840"/>
                  <a:pt x="0" y="20982"/>
                </a:cubicBezTo>
                <a:cubicBezTo>
                  <a:pt x="0" y="21191"/>
                  <a:pt x="7" y="21395"/>
                  <a:pt x="14" y="21600"/>
                </a:cubicBezTo>
                <a:lnTo>
                  <a:pt x="20860" y="21600"/>
                </a:lnTo>
                <a:cubicBezTo>
                  <a:pt x="21326" y="19898"/>
                  <a:pt x="21600" y="17881"/>
                  <a:pt x="21600" y="15707"/>
                </a:cubicBezTo>
                <a:cubicBezTo>
                  <a:pt x="21600" y="9667"/>
                  <a:pt x="19516" y="4772"/>
                  <a:pt x="16945" y="4772"/>
                </a:cubicBezTo>
                <a:cubicBezTo>
                  <a:pt x="16274" y="4772"/>
                  <a:pt x="15636" y="5100"/>
                  <a:pt x="15061" y="5700"/>
                </a:cubicBezTo>
                <a:cubicBezTo>
                  <a:pt x="14396" y="2956"/>
                  <a:pt x="13155" y="1105"/>
                  <a:pt x="11728" y="1105"/>
                </a:cubicBezTo>
                <a:cubicBezTo>
                  <a:pt x="10658" y="1105"/>
                  <a:pt x="9689" y="2151"/>
                  <a:pt x="8990" y="3839"/>
                </a:cubicBezTo>
                <a:cubicBezTo>
                  <a:pt x="8223" y="1505"/>
                  <a:pt x="7014" y="0"/>
                  <a:pt x="5650" y="0"/>
                </a:cubicBezTo>
                <a:close/>
              </a:path>
            </a:pathLst>
          </a:custGeom>
          <a:solidFill>
            <a:schemeClr val="bg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180"/>
          <p:cNvSpPr>
            <a:spLocks/>
          </p:cNvSpPr>
          <p:nvPr/>
        </p:nvSpPr>
        <p:spPr bwMode="auto">
          <a:xfrm>
            <a:off x="0" y="0"/>
            <a:ext cx="2543175" cy="1470025"/>
          </a:xfrm>
          <a:custGeom>
            <a:avLst/>
            <a:gdLst>
              <a:gd name="T0" fmla="*/ 1271588 w 21600"/>
              <a:gd name="T1" fmla="*/ 735211 h 21600"/>
              <a:gd name="T2" fmla="*/ 1271588 w 21600"/>
              <a:gd name="T3" fmla="*/ 735211 h 21600"/>
              <a:gd name="T4" fmla="*/ 1271588 w 21600"/>
              <a:gd name="T5" fmla="*/ 735211 h 21600"/>
              <a:gd name="T6" fmla="*/ 1271588 w 21600"/>
              <a:gd name="T7" fmla="*/ 73521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88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pic>
        <p:nvPicPr>
          <p:cNvPr id="9" name="Picture 11" descr="Salesforce_Logo_RGB_8_13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/>
          </p:nvPr>
        </p:nvSpPr>
        <p:spPr>
          <a:xfrm>
            <a:off x="562424" y="4692849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 bwMode="invGray">
          <a:xfrm>
            <a:off x="562424" y="5383973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500219"/>
      </p:ext>
    </p:extLst>
  </p:cSld>
  <p:clrMapOvr>
    <a:masterClrMapping/>
  </p:clrMapOvr>
  <p:transition xmlns:p14="http://schemas.microsoft.com/office/powerpoint/2010/main" spd="med">
    <p:fade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ID" hidden="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326" y="-4"/>
            <a:chExt cx="12192006" cy="6858004"/>
          </a:xfrm>
        </p:grpSpPr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6" y="-4"/>
              <a:ext cx="12192006" cy="6858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5937" y="1747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5937" y="1900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5937" y="14430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937" y="1138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5937" y="833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937" y="5286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5937" y="71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5937" y="2238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0"/>
          </p:nvPr>
        </p:nvSpPr>
        <p:spPr>
          <a:xfrm>
            <a:off x="571500" y="1764285"/>
            <a:ext cx="11045952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7" name="GRID" hidden="1"/>
          <p:cNvGrpSpPr/>
          <p:nvPr/>
        </p:nvGrpSpPr>
        <p:grpSpPr>
          <a:xfrm>
            <a:off x="-326" y="-4"/>
            <a:ext cx="12192006" cy="6858004"/>
            <a:chOff x="-326" y="-4"/>
            <a:chExt cx="12192006" cy="6858004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6" y="-4"/>
              <a:ext cx="12192006" cy="685800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575284" y="1747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575284" y="1900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575284" y="1442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575284" y="1138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575284" y="833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75284" y="528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75284" y="71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75284" y="223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ID" hidden="1"/>
          <p:cNvGrpSpPr/>
          <p:nvPr userDrawn="1"/>
        </p:nvGrpSpPr>
        <p:grpSpPr>
          <a:xfrm>
            <a:off x="-326" y="-4"/>
            <a:ext cx="12192006" cy="6858004"/>
            <a:chOff x="-326" y="-4"/>
            <a:chExt cx="12192006" cy="6858004"/>
          </a:xfrm>
        </p:grpSpPr>
        <p:pic>
          <p:nvPicPr>
            <p:cNvPr id="52" name="Picture 5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6" y="-4"/>
              <a:ext cx="12192006" cy="685800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 userDrawn="1"/>
          </p:nvGrpSpPr>
          <p:grpSpPr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54" name="Straight Connector 53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575284" y="1747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575284" y="1900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575284" y="1442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575284" y="1138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575284" y="833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575284" y="528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575284" y="71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575284" y="223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5867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2146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572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3429000" cy="42239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377367" y="1763999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83233" y="1763713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12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71500" y="1762125"/>
            <a:ext cx="110458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1032" name="Picture 7" descr="Salesforce Logo.png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pic>
        <p:nvPicPr>
          <p:cNvPr id="8" name="Picture 7" descr="Salesforce Logo.png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84" y="6090770"/>
            <a:ext cx="616462" cy="431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pic>
        <p:nvPicPr>
          <p:cNvPr id="10" name="Picture 9" descr="Salesforce Logo.png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584" y="6090770"/>
            <a:ext cx="616462" cy="43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  <p:sldLayoutId id="2147483998" r:id="rId21"/>
    <p:sldLayoutId id="2147483999" r:id="rId22"/>
    <p:sldLayoutId id="2147484000" r:id="rId23"/>
    <p:sldLayoutId id="2147484001" r:id="rId24"/>
    <p:sldLayoutId id="2147484002" r:id="rId25"/>
    <p:sldLayoutId id="2147484003" r:id="rId26"/>
    <p:sldLayoutId id="2147484004" r:id="rId27"/>
    <p:sldLayoutId id="2147484005" r:id="rId28"/>
    <p:sldLayoutId id="2147484006" r:id="rId29"/>
    <p:sldLayoutId id="2147484007" r:id="rId30"/>
    <p:sldLayoutId id="2147484008" r:id="rId31"/>
    <p:sldLayoutId id="2147484009" r:id="rId32"/>
    <p:sldLayoutId id="2147484010" r:id="rId33"/>
    <p:sldLayoutId id="2147484011" r:id="rId34"/>
    <p:sldLayoutId id="2147484012" r:id="rId35"/>
    <p:sldLayoutId id="2147484013" r:id="rId36"/>
    <p:sldLayoutId id="2147484015" r:id="rId37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spcBef>
          <a:spcPts val="1200"/>
        </a:spcBef>
        <a:spcAft>
          <a:spcPts val="200"/>
        </a:spcAft>
        <a:buClr>
          <a:srgbClr val="7F7F7F"/>
        </a:buClr>
        <a:buSzPct val="100000"/>
        <a:buFont typeface="Arial" charset="0"/>
        <a:buChar char="​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ＭＳ Ｐゴシック" charset="0"/>
        </a:defRPr>
      </a:lvl1pPr>
      <a:lvl2pPr marL="182563" indent="-182563" algn="l" rtl="0" eaLnBrk="1" fontAlgn="base" hangingPunct="1">
        <a:spcBef>
          <a:spcPts val="20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2pPr>
      <a:lvl3pPr marL="365125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6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3pPr>
      <a:lvl4pPr marL="547688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4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4pPr>
      <a:lvl5pPr algn="l" rtl="0" eaLnBrk="1" fontAlgn="base" hangingPunct="1">
        <a:spcBef>
          <a:spcPts val="200"/>
        </a:spcBef>
        <a:spcAft>
          <a:spcPts val="600"/>
        </a:spcAft>
        <a:buClr>
          <a:srgbClr val="7F7F7F"/>
        </a:buClr>
        <a:buSzPct val="100000"/>
        <a:buFont typeface="Arial" charset="0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Wealth Management</a:t>
            </a:r>
            <a:br>
              <a:rPr lang="en-US" dirty="0" smtClean="0"/>
            </a:br>
            <a:r>
              <a:rPr lang="en-US" sz="4000" dirty="0" smtClean="0"/>
              <a:t>Business Value Driver Map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Financial Services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Salesforce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Value Driver Map: Wealth Management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913622" y="1871038"/>
            <a:ext cx="3417527" cy="2321858"/>
          </a:xfrm>
          <a:prstGeom prst="roundRect">
            <a:avLst>
              <a:gd name="adj" fmla="val 553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360 view of clients and households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Leverage best practices and collaboration across teams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Portable advisor office with Salesforce1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Real time dashboard and reports improves advisor and manager productivity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Alerts to proactively respond to events effecting clients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Automated integration of notes, meetings, etc. to required systems of record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913620" y="5946418"/>
            <a:ext cx="3413295" cy="688912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Improved ability to identify at risk clients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Increased client retention due to pro-active client management 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913620" y="4277665"/>
            <a:ext cx="3413295" cy="1546807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Create cases, tasks and action plans based on business activities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Prioritize and sort leads and referrals based on multiple criteria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Improved coordination of account teams, ensuring proper coverage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Rigorous pipeline and account management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8638355" y="2138575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Assets Under Management (</a:t>
            </a:r>
            <a:r>
              <a:rPr lang="en-US" sz="11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1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8638355" y="2995983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Advisor administrative / reporting time (</a:t>
            </a:r>
            <a:r>
              <a:rPr lang="en-US" sz="11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1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8638355" y="2567279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Face time with clients (</a:t>
            </a:r>
            <a:r>
              <a:rPr lang="en-US" sz="1100" dirty="0" smtClean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)</a:t>
            </a:r>
            <a:endParaRPr lang="en-US" sz="11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8644328" y="4840671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New Advisor  Ramp Time(</a:t>
            </a:r>
            <a:r>
              <a:rPr lang="en-US" sz="11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1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8644328" y="4391984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Advisor efficiency and effectiveness (</a:t>
            </a:r>
            <a:r>
              <a:rPr lang="en-US" sz="1100" dirty="0" smtClean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)</a:t>
            </a:r>
            <a:endParaRPr lang="en-US" sz="11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644334" y="6062274"/>
            <a:ext cx="3356159" cy="457200"/>
          </a:xfrm>
          <a:prstGeom prst="roundRect">
            <a:avLst>
              <a:gd name="adj" fmla="val 9498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2713" indent="-112713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Net inflows (</a:t>
            </a:r>
            <a:r>
              <a:rPr lang="en-US" sz="1100" dirty="0" smtClean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)</a:t>
            </a:r>
            <a:endParaRPr lang="en-US" sz="11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" name="Rounded Rectangle 19"/>
          <p:cNvSpPr>
            <a:spLocks noChangeArrowheads="1"/>
          </p:cNvSpPr>
          <p:nvPr/>
        </p:nvSpPr>
        <p:spPr bwMode="auto">
          <a:xfrm>
            <a:off x="2377284" y="4839851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Faster Connecting The Dots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Rounded Rectangle 28"/>
          <p:cNvSpPr>
            <a:spLocks noChangeArrowheads="1"/>
          </p:cNvSpPr>
          <p:nvPr/>
        </p:nvSpPr>
        <p:spPr bwMode="auto">
          <a:xfrm>
            <a:off x="2377284" y="5403044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Increase Reporting Efficiency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ounded Rectangle 33"/>
          <p:cNvSpPr>
            <a:spLocks noChangeArrowheads="1"/>
          </p:cNvSpPr>
          <p:nvPr/>
        </p:nvSpPr>
        <p:spPr bwMode="auto">
          <a:xfrm>
            <a:off x="2377284" y="6062274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93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Increased Customer Satisfaction/Retention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Rounded Rectangle 7"/>
          <p:cNvSpPr>
            <a:spLocks noChangeArrowheads="1"/>
          </p:cNvSpPr>
          <p:nvPr/>
        </p:nvSpPr>
        <p:spPr bwMode="auto">
          <a:xfrm>
            <a:off x="2377284" y="1932380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Increased Client Wallet Share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ounded Rectangle 9"/>
          <p:cNvSpPr>
            <a:spLocks noChangeArrowheads="1"/>
          </p:cNvSpPr>
          <p:nvPr/>
        </p:nvSpPr>
        <p:spPr bwMode="auto">
          <a:xfrm>
            <a:off x="2377284" y="3592370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Increased Customer Satisfaction/Retention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ounded Rectangle 8"/>
          <p:cNvSpPr>
            <a:spLocks noChangeArrowheads="1"/>
          </p:cNvSpPr>
          <p:nvPr/>
        </p:nvSpPr>
        <p:spPr bwMode="auto">
          <a:xfrm>
            <a:off x="2377284" y="3039040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Increased Client ‘Face Time’</a:t>
            </a:r>
          </a:p>
        </p:txBody>
      </p:sp>
      <p:sp>
        <p:nvSpPr>
          <p:cNvPr id="21" name="Rounded Rectangle 98"/>
          <p:cNvSpPr>
            <a:spLocks noChangeArrowheads="1"/>
          </p:cNvSpPr>
          <p:nvPr/>
        </p:nvSpPr>
        <p:spPr bwMode="auto">
          <a:xfrm>
            <a:off x="2377284" y="4276657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Prospecting Efficiency &amp; Effectiveness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38323" y="4771665"/>
            <a:ext cx="1828324" cy="558800"/>
          </a:xfrm>
          <a:prstGeom prst="roundRect">
            <a:avLst>
              <a:gd name="adj" fmla="val 16667"/>
            </a:avLst>
          </a:prstGeom>
          <a:solidFill>
            <a:srgbClr val="4BACC6">
              <a:lumMod val="60000"/>
              <a:lumOff val="40000"/>
            </a:srgbClr>
          </a:solidFill>
          <a:ln w="9525">
            <a:solidFill>
              <a:srgbClr val="1F497D">
                <a:lumMod val="40000"/>
                <a:lumOff val="60000"/>
              </a:srgb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kern="0" dirty="0">
                <a:solidFill>
                  <a:srgbClr val="404040"/>
                </a:solidFill>
                <a:latin typeface="+mj-lt"/>
                <a:cs typeface="Calibri"/>
              </a:rPr>
              <a:t>Number of Clients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238323" y="6012756"/>
            <a:ext cx="1828324" cy="557784"/>
          </a:xfrm>
          <a:prstGeom prst="roundRect">
            <a:avLst>
              <a:gd name="adj" fmla="val 16667"/>
            </a:avLst>
          </a:prstGeom>
          <a:solidFill>
            <a:srgbClr val="4BACC6">
              <a:lumMod val="60000"/>
              <a:lumOff val="40000"/>
            </a:srgbClr>
          </a:solidFill>
          <a:ln w="9525">
            <a:solidFill>
              <a:srgbClr val="1F497D">
                <a:lumMod val="40000"/>
                <a:lumOff val="60000"/>
              </a:srgb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kern="0" dirty="0">
                <a:solidFill>
                  <a:srgbClr val="404040"/>
                </a:solidFill>
                <a:latin typeface="+mj-lt"/>
                <a:cs typeface="Calibri"/>
              </a:rPr>
              <a:t>Client Relationships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218976" y="2753361"/>
            <a:ext cx="1828324" cy="557212"/>
          </a:xfrm>
          <a:prstGeom prst="roundRect">
            <a:avLst>
              <a:gd name="adj" fmla="val 16667"/>
            </a:avLst>
          </a:prstGeom>
          <a:solidFill>
            <a:srgbClr val="4BACC6">
              <a:lumMod val="60000"/>
              <a:lumOff val="40000"/>
            </a:srgbClr>
          </a:solidFill>
          <a:ln w="9525">
            <a:solidFill>
              <a:srgbClr val="1F497D">
                <a:lumMod val="40000"/>
                <a:lumOff val="60000"/>
              </a:srgb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kern="0" dirty="0">
                <a:solidFill>
                  <a:srgbClr val="404040"/>
                </a:solidFill>
                <a:latin typeface="+mj-lt"/>
                <a:cs typeface="Calibri"/>
              </a:rPr>
              <a:t>Assets Under </a:t>
            </a:r>
            <a:r>
              <a:rPr lang="en-US" sz="1200" b="1" kern="0" dirty="0" smtClean="0">
                <a:solidFill>
                  <a:srgbClr val="404040"/>
                </a:solidFill>
                <a:latin typeface="+mj-lt"/>
                <a:cs typeface="Calibri"/>
              </a:rPr>
              <a:t>Management</a:t>
            </a:r>
            <a:endParaRPr lang="en-US" sz="1200" b="1" kern="0" dirty="0">
              <a:solidFill>
                <a:srgbClr val="404040"/>
              </a:solidFill>
              <a:latin typeface="+mj-lt"/>
              <a:cs typeface="Calibri"/>
            </a:endParaRPr>
          </a:p>
        </p:txBody>
      </p:sp>
      <p:cxnSp>
        <p:nvCxnSpPr>
          <p:cNvPr id="25" name="Elbow Connector 24"/>
          <p:cNvCxnSpPr>
            <a:stCxn id="24" idx="3"/>
            <a:endCxn id="18" idx="1"/>
          </p:cNvCxnSpPr>
          <p:nvPr/>
        </p:nvCxnSpPr>
        <p:spPr>
          <a:xfrm flipV="1">
            <a:off x="2047302" y="2160983"/>
            <a:ext cx="329982" cy="870987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4" idx="3"/>
            <a:endCxn id="20" idx="1"/>
          </p:cNvCxnSpPr>
          <p:nvPr/>
        </p:nvCxnSpPr>
        <p:spPr>
          <a:xfrm>
            <a:off x="2047302" y="3031970"/>
            <a:ext cx="329982" cy="235673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3"/>
            <a:endCxn id="19" idx="1"/>
          </p:cNvCxnSpPr>
          <p:nvPr/>
        </p:nvCxnSpPr>
        <p:spPr>
          <a:xfrm>
            <a:off x="2047302" y="3031970"/>
            <a:ext cx="329982" cy="789003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 flipV="1">
            <a:off x="2066649" y="4505257"/>
            <a:ext cx="310635" cy="545808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2066649" y="5044715"/>
            <a:ext cx="310635" cy="12700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3"/>
            <a:endCxn id="16" idx="1"/>
          </p:cNvCxnSpPr>
          <p:nvPr/>
        </p:nvCxnSpPr>
        <p:spPr>
          <a:xfrm>
            <a:off x="2066649" y="5051068"/>
            <a:ext cx="310635" cy="580579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2066649" y="6290877"/>
            <a:ext cx="310635" cy="1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01"/>
          <p:cNvCxnSpPr/>
          <p:nvPr/>
        </p:nvCxnSpPr>
        <p:spPr>
          <a:xfrm flipV="1">
            <a:off x="4650471" y="3208277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01"/>
          <p:cNvCxnSpPr/>
          <p:nvPr/>
        </p:nvCxnSpPr>
        <p:spPr>
          <a:xfrm flipV="1">
            <a:off x="4650471" y="3820970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01"/>
          <p:cNvCxnSpPr/>
          <p:nvPr/>
        </p:nvCxnSpPr>
        <p:spPr>
          <a:xfrm flipV="1">
            <a:off x="4650471" y="4502932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01"/>
          <p:cNvCxnSpPr/>
          <p:nvPr/>
        </p:nvCxnSpPr>
        <p:spPr>
          <a:xfrm flipV="1">
            <a:off x="4650471" y="5051065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01"/>
          <p:cNvCxnSpPr/>
          <p:nvPr/>
        </p:nvCxnSpPr>
        <p:spPr>
          <a:xfrm flipV="1">
            <a:off x="4650471" y="5633232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01"/>
          <p:cNvCxnSpPr/>
          <p:nvPr/>
        </p:nvCxnSpPr>
        <p:spPr>
          <a:xfrm flipV="1">
            <a:off x="4650471" y="6290874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8638355" y="3424686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Improved Investment Management Revenues (</a:t>
            </a:r>
            <a:r>
              <a:rPr lang="en-US" sz="11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)</a:t>
            </a:r>
            <a:endParaRPr lang="en-US" sz="11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9" name="Rounded Rectangle 7"/>
          <p:cNvSpPr>
            <a:spLocks noChangeArrowheads="1"/>
          </p:cNvSpPr>
          <p:nvPr/>
        </p:nvSpPr>
        <p:spPr bwMode="auto">
          <a:xfrm>
            <a:off x="2377284" y="2485710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+mj-lt"/>
              </a:rPr>
              <a:t>Improved Penetration Rate of New Services</a:t>
            </a:r>
            <a:endParaRPr lang="en-US" sz="11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40" name="Elbow Connector 39"/>
          <p:cNvCxnSpPr>
            <a:stCxn id="24" idx="3"/>
            <a:endCxn id="39" idx="1"/>
          </p:cNvCxnSpPr>
          <p:nvPr/>
        </p:nvCxnSpPr>
        <p:spPr>
          <a:xfrm flipV="1">
            <a:off x="2047302" y="2714313"/>
            <a:ext cx="329982" cy="317657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1"/>
          <p:cNvCxnSpPr/>
          <p:nvPr/>
        </p:nvCxnSpPr>
        <p:spPr>
          <a:xfrm flipV="1">
            <a:off x="4650471" y="2724162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8644328" y="5289358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Qualified lead conversion rate (</a:t>
            </a:r>
            <a:r>
              <a:rPr lang="en-US" sz="11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100" dirty="0" smtClean="0">
                <a:solidFill>
                  <a:prstClr val="white"/>
                </a:solidFill>
                <a:latin typeface="+mj-lt"/>
              </a:rPr>
              <a:t>)</a:t>
            </a:r>
            <a:endParaRPr lang="en-US" sz="11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8325" y="1312443"/>
            <a:ext cx="1821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Business Value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49701" y="1682330"/>
            <a:ext cx="17204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82747" y="1312443"/>
            <a:ext cx="2249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Business Impact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382748" y="1682330"/>
            <a:ext cx="22557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41132" y="1312442"/>
            <a:ext cx="3385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Solution Capabilities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941131" y="1682330"/>
            <a:ext cx="351445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644334" y="1312442"/>
            <a:ext cx="3188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Business Metrics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8644332" y="1682330"/>
            <a:ext cx="3233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7858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Salesforce Value Driver Map: Wealth </a:t>
            </a:r>
            <a:r>
              <a:rPr lang="en-US" sz="2800" dirty="0" smtClean="0"/>
              <a:t>Management (Engagement)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143896" y="1135421"/>
            <a:ext cx="1456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Business Value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49701" y="1505307"/>
            <a:ext cx="17204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467391" y="1135421"/>
            <a:ext cx="159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Business Impact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336191" y="1505307"/>
            <a:ext cx="243776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18067" y="1135420"/>
            <a:ext cx="1653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CRM Capabilities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941132" y="1505307"/>
            <a:ext cx="3387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460712" y="1135421"/>
            <a:ext cx="1611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Business Metrics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8633751" y="1505307"/>
            <a:ext cx="3233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4710473" y="1575158"/>
            <a:ext cx="3811119" cy="1389062"/>
          </a:xfrm>
          <a:prstGeom prst="roundRect">
            <a:avLst>
              <a:gd name="adj" fmla="val 553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Share information externally with Advisors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Connect with experts to quickly answer questions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Recognize and Endorse Advisors/ employees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Visibility across departments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Collaboration and sharing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4710727" y="6307044"/>
            <a:ext cx="3806399" cy="484479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Reduction of Legacy Systems Costs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Integration with 3</a:t>
            </a:r>
            <a:r>
              <a:rPr lang="en-US" sz="1200" baseline="30000" dirty="0">
                <a:solidFill>
                  <a:prstClr val="black"/>
                </a:solidFill>
                <a:latin typeface="+mj-lt"/>
              </a:rPr>
              <a:t>rd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 party systems</a:t>
            </a:r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4710727" y="4415810"/>
            <a:ext cx="3806399" cy="1828800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Collaboration in the context of a business process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Alerts/ feeds pushed real-tie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Mobile access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Global Search across groups and record level feeds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Chatter topics/ bookmarks/ favorite functionality allows tagging important info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More efficient sharing/ accessing of content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8633751" y="1592623"/>
            <a:ext cx="3324417" cy="403225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Increase collaboration with Advisors(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8633751" y="4949210"/>
            <a:ext cx="3324417" cy="457200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Increase amount of content shared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)</a:t>
            </a:r>
            <a:endParaRPr 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8633751" y="4504713"/>
            <a:ext cx="3324417" cy="403225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Reduce number of meetings/ emails(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8633753" y="6311399"/>
            <a:ext cx="3356159" cy="457200"/>
          </a:xfrm>
          <a:prstGeom prst="roundRect">
            <a:avLst>
              <a:gd name="adj" fmla="val 9498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2713" indent="-112713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TCO of Legacy Systems (License, Support &amp; Integration Costs)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66" name="Rounded Rectangle 19"/>
          <p:cNvSpPr>
            <a:spLocks noChangeArrowheads="1"/>
          </p:cNvSpPr>
          <p:nvPr/>
        </p:nvSpPr>
        <p:spPr bwMode="auto">
          <a:xfrm>
            <a:off x="2133044" y="5558810"/>
            <a:ext cx="2437765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38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Improve Access to Information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7" name="Rounded Rectangle 33"/>
          <p:cNvSpPr>
            <a:spLocks noChangeArrowheads="1"/>
          </p:cNvSpPr>
          <p:nvPr/>
        </p:nvSpPr>
        <p:spPr bwMode="auto">
          <a:xfrm>
            <a:off x="2139392" y="6311399"/>
            <a:ext cx="2437765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92940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Reduce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IT Costs</a:t>
            </a:r>
          </a:p>
        </p:txBody>
      </p:sp>
      <p:sp>
        <p:nvSpPr>
          <p:cNvPr id="68" name="Rounded Rectangle 7"/>
          <p:cNvSpPr>
            <a:spLocks noChangeArrowheads="1"/>
          </p:cNvSpPr>
          <p:nvPr/>
        </p:nvSpPr>
        <p:spPr bwMode="auto">
          <a:xfrm>
            <a:off x="2139392" y="3172183"/>
            <a:ext cx="2437765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Faster time deal closure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9" name="Rounded Rectangle 9"/>
          <p:cNvSpPr>
            <a:spLocks noChangeArrowheads="1"/>
          </p:cNvSpPr>
          <p:nvPr/>
        </p:nvSpPr>
        <p:spPr bwMode="auto">
          <a:xfrm>
            <a:off x="2139392" y="2235534"/>
            <a:ext cx="2437765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Sales/ Service Agent Satisfaction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0" name="Rounded Rectangle 8"/>
          <p:cNvSpPr>
            <a:spLocks noChangeArrowheads="1"/>
          </p:cNvSpPr>
          <p:nvPr/>
        </p:nvSpPr>
        <p:spPr bwMode="auto">
          <a:xfrm>
            <a:off x="2139392" y="1617996"/>
            <a:ext cx="2437765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Advisor Satisfaction &amp; Retention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ounded Rectangle 98"/>
          <p:cNvSpPr>
            <a:spLocks noChangeArrowheads="1"/>
          </p:cNvSpPr>
          <p:nvPr/>
        </p:nvSpPr>
        <p:spPr bwMode="auto">
          <a:xfrm>
            <a:off x="2133044" y="4492010"/>
            <a:ext cx="2437765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38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Increase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Operational Efficiency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101573" y="4949605"/>
            <a:ext cx="1701357" cy="558800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+mj-lt"/>
              </a:rPr>
              <a:t>Productivity</a:t>
            </a:r>
          </a:p>
          <a:p>
            <a:pPr algn="ctr"/>
            <a:r>
              <a:rPr lang="en-US" sz="1200" b="1" dirty="0">
                <a:solidFill>
                  <a:srgbClr val="404040"/>
                </a:solidFill>
                <a:latin typeface="+mj-lt"/>
              </a:rPr>
              <a:t>Gains</a:t>
            </a: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101573" y="6338390"/>
            <a:ext cx="1701357" cy="401637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+mj-lt"/>
              </a:rPr>
              <a:t>IT Cost Savings</a:t>
            </a:r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101573" y="1894221"/>
            <a:ext cx="1701357" cy="557213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404040"/>
                </a:solidFill>
                <a:latin typeface="+mj-lt"/>
              </a:rPr>
              <a:t>Increased Visibility &amp; Collaboration</a:t>
            </a:r>
            <a:endParaRPr lang="en-US" sz="1200" b="1" dirty="0">
              <a:solidFill>
                <a:srgbClr val="404040"/>
              </a:solidFill>
              <a:latin typeface="+mj-lt"/>
            </a:endParaRPr>
          </a:p>
        </p:txBody>
      </p:sp>
      <p:cxnSp>
        <p:nvCxnSpPr>
          <p:cNvPr id="75" name="Elbow Connector 74"/>
          <p:cNvCxnSpPr>
            <a:stCxn id="84" idx="3"/>
            <a:endCxn id="68" idx="1"/>
          </p:cNvCxnSpPr>
          <p:nvPr/>
        </p:nvCxnSpPr>
        <p:spPr>
          <a:xfrm flipV="1">
            <a:off x="1834671" y="3400786"/>
            <a:ext cx="304721" cy="202407"/>
          </a:xfrm>
          <a:prstGeom prst="bentConnector3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4" idx="3"/>
            <a:endCxn id="70" idx="1"/>
          </p:cNvCxnSpPr>
          <p:nvPr/>
        </p:nvCxnSpPr>
        <p:spPr>
          <a:xfrm flipV="1">
            <a:off x="1802930" y="1846596"/>
            <a:ext cx="336462" cy="326232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4" idx="3"/>
            <a:endCxn id="69" idx="1"/>
          </p:cNvCxnSpPr>
          <p:nvPr/>
        </p:nvCxnSpPr>
        <p:spPr>
          <a:xfrm>
            <a:off x="1802930" y="2172828"/>
            <a:ext cx="336462" cy="291306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2" idx="3"/>
            <a:endCxn id="71" idx="1"/>
          </p:cNvCxnSpPr>
          <p:nvPr/>
        </p:nvCxnSpPr>
        <p:spPr>
          <a:xfrm flipV="1">
            <a:off x="1802930" y="4720613"/>
            <a:ext cx="330114" cy="508395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3"/>
            <a:endCxn id="66" idx="1"/>
          </p:cNvCxnSpPr>
          <p:nvPr/>
        </p:nvCxnSpPr>
        <p:spPr>
          <a:xfrm>
            <a:off x="1802930" y="5229008"/>
            <a:ext cx="330114" cy="558405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3" idx="3"/>
            <a:endCxn id="67" idx="1"/>
          </p:cNvCxnSpPr>
          <p:nvPr/>
        </p:nvCxnSpPr>
        <p:spPr>
          <a:xfrm>
            <a:off x="1802930" y="6539209"/>
            <a:ext cx="336462" cy="793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8633751" y="2006934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Decrease Advisor churn(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82" name="Rounded Rectangle 81"/>
          <p:cNvSpPr>
            <a:spLocks noChangeArrowheads="1"/>
          </p:cNvSpPr>
          <p:nvPr/>
        </p:nvSpPr>
        <p:spPr bwMode="auto">
          <a:xfrm>
            <a:off x="8633751" y="3116623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Reduce deal cycle time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  <a:endParaRPr lang="en-US" sz="12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3" name="Rounded Rectangle 7"/>
          <p:cNvSpPr>
            <a:spLocks noChangeArrowheads="1"/>
          </p:cNvSpPr>
          <p:nvPr/>
        </p:nvSpPr>
        <p:spPr bwMode="auto">
          <a:xfrm>
            <a:off x="2139392" y="3705585"/>
            <a:ext cx="2437765" cy="706437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Increase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agility – bridge gap between Firm &amp; Advisors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Rounded Rectangle 83"/>
          <p:cNvSpPr>
            <a:spLocks noChangeArrowheads="1"/>
          </p:cNvSpPr>
          <p:nvPr/>
        </p:nvSpPr>
        <p:spPr bwMode="auto">
          <a:xfrm>
            <a:off x="133316" y="3324586"/>
            <a:ext cx="1701357" cy="557213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+mj-lt"/>
              </a:rPr>
              <a:t>Asset Growth</a:t>
            </a:r>
          </a:p>
        </p:txBody>
      </p:sp>
      <p:cxnSp>
        <p:nvCxnSpPr>
          <p:cNvPr id="85" name="Elbow Connector 84"/>
          <p:cNvCxnSpPr>
            <a:stCxn id="84" idx="3"/>
            <a:endCxn id="83" idx="1"/>
          </p:cNvCxnSpPr>
          <p:nvPr/>
        </p:nvCxnSpPr>
        <p:spPr>
          <a:xfrm>
            <a:off x="1834671" y="3603193"/>
            <a:ext cx="304721" cy="455611"/>
          </a:xfrm>
          <a:prstGeom prst="bentConnector3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8633751" y="3519872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Increase average deal size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4672383" y="3095983"/>
            <a:ext cx="3811119" cy="1143000"/>
          </a:xfrm>
          <a:prstGeom prst="roundRect">
            <a:avLst>
              <a:gd name="adj" fmla="val 553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Allow collaboration on leads/ deals driving shorter sales cycles and higher win rates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Collect ideas and drive innovation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Internal/ external visibility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Collaboration and sharing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8" name="Rounded Rectangle 87"/>
          <p:cNvSpPr>
            <a:spLocks noChangeArrowheads="1"/>
          </p:cNvSpPr>
          <p:nvPr/>
        </p:nvSpPr>
        <p:spPr bwMode="auto">
          <a:xfrm>
            <a:off x="8633751" y="3921509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Increase number of deals per Advisor(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66498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Wealth Management (Practice Management)</a:t>
            </a:r>
            <a:endParaRPr lang="en-US" sz="2800" dirty="0"/>
          </a:p>
        </p:txBody>
      </p:sp>
      <p:cxnSp>
        <p:nvCxnSpPr>
          <p:cNvPr id="41" name="Elbow Connector 101"/>
          <p:cNvCxnSpPr/>
          <p:nvPr/>
        </p:nvCxnSpPr>
        <p:spPr>
          <a:xfrm flipV="1">
            <a:off x="4521122" y="1732190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01"/>
          <p:cNvCxnSpPr/>
          <p:nvPr/>
        </p:nvCxnSpPr>
        <p:spPr>
          <a:xfrm flipV="1">
            <a:off x="4521122" y="2329090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1"/>
          <p:cNvCxnSpPr/>
          <p:nvPr/>
        </p:nvCxnSpPr>
        <p:spPr>
          <a:xfrm flipV="1">
            <a:off x="4521122" y="3084740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1"/>
          <p:cNvCxnSpPr/>
          <p:nvPr/>
        </p:nvCxnSpPr>
        <p:spPr>
          <a:xfrm flipV="1">
            <a:off x="4521122" y="4377815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1"/>
          <p:cNvCxnSpPr/>
          <p:nvPr/>
        </p:nvCxnSpPr>
        <p:spPr>
          <a:xfrm flipV="1">
            <a:off x="4521122" y="4936615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01"/>
          <p:cNvCxnSpPr/>
          <p:nvPr/>
        </p:nvCxnSpPr>
        <p:spPr>
          <a:xfrm flipV="1">
            <a:off x="4521122" y="5904140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01"/>
          <p:cNvCxnSpPr/>
          <p:nvPr/>
        </p:nvCxnSpPr>
        <p:spPr>
          <a:xfrm flipV="1">
            <a:off x="4554980" y="3694340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01"/>
          <p:cNvCxnSpPr/>
          <p:nvPr/>
        </p:nvCxnSpPr>
        <p:spPr>
          <a:xfrm flipV="1">
            <a:off x="4521122" y="6559328"/>
            <a:ext cx="268154" cy="0"/>
          </a:xfrm>
          <a:prstGeom prst="straightConnector1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5" idx="3"/>
            <a:endCxn id="111" idx="1"/>
          </p:cNvCxnSpPr>
          <p:nvPr/>
        </p:nvCxnSpPr>
        <p:spPr>
          <a:xfrm>
            <a:off x="1929897" y="2525146"/>
            <a:ext cx="335958" cy="511440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46561" y="1027340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ヒラギノ角ゴ Pro W3" charset="0"/>
                <a:cs typeface="ヒラギノ角ゴ Pro W3" charset="0"/>
              </a:rPr>
              <a:t>Business Value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132300" y="1397228"/>
            <a:ext cx="17204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467391" y="1027340"/>
            <a:ext cx="1555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ヒラギノ角ゴ Pro W3" charset="0"/>
                <a:cs typeface="ヒラギノ角ゴ Pro W3" charset="0"/>
              </a:rPr>
              <a:t>Business Impact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265345" y="1397228"/>
            <a:ext cx="22557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833008" y="1027340"/>
            <a:ext cx="1622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ヒラギノ角ゴ Pro W3" charset="0"/>
                <a:cs typeface="ヒラギノ角ゴ Pro W3" charset="0"/>
              </a:rPr>
              <a:t>CRM Capabilities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4941132" y="1397228"/>
            <a:ext cx="3387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461167" y="1027340"/>
            <a:ext cx="161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ヒラギノ角ゴ Pro W3" charset="0"/>
                <a:cs typeface="ヒラギノ角ゴ Pro W3" charset="0"/>
              </a:rPr>
              <a:t>Business Metrics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8644332" y="1397228"/>
            <a:ext cx="3233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4672385" y="1467078"/>
            <a:ext cx="3859796" cy="2379662"/>
          </a:xfrm>
          <a:prstGeom prst="roundRect">
            <a:avLst>
              <a:gd name="adj" fmla="val 553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Simplify business processes</a:t>
            </a:r>
            <a:endParaRPr lang="en-US" sz="1300" dirty="0">
              <a:solidFill>
                <a:prstClr val="black"/>
              </a:solidFill>
              <a:latin typeface="Calibri"/>
              <a:ea typeface="ヒラギノ角ゴ Pro W3" charset="0"/>
              <a:cs typeface="ヒラギノ角ゴ Pro W3" charset="0"/>
            </a:endParaRP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360 v</a:t>
            </a: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iew </a:t>
            </a: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of the c</a:t>
            </a: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ustomer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System driven workflow for rapid quotations and pricing approval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Access to legacy system data (orders, purchase history, etc.)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Integrated knowledge articles</a:t>
            </a:r>
            <a:endParaRPr lang="en-US" sz="1300" dirty="0">
              <a:solidFill>
                <a:prstClr val="black"/>
              </a:solidFill>
              <a:latin typeface="Calibri"/>
              <a:ea typeface="ヒラギノ角ゴ Pro W3" charset="0"/>
              <a:cs typeface="ヒラギノ角ゴ Pro W3" charset="0"/>
            </a:endParaRP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Visibility across </a:t>
            </a: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product lines, business units</a:t>
            </a:r>
            <a:endParaRPr lang="en-US" sz="1300" dirty="0">
              <a:solidFill>
                <a:prstClr val="black"/>
              </a:solidFill>
              <a:latin typeface="Calibri"/>
              <a:ea typeface="ヒラギノ角ゴ Pro W3" charset="0"/>
              <a:cs typeface="ヒラギノ角ゴ Pro W3" charset="0"/>
            </a:endParaRP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Collaboration and sharing</a:t>
            </a:r>
            <a:endParaRPr lang="en-US" sz="1300" dirty="0">
              <a:solidFill>
                <a:prstClr val="black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4672682" y="6293790"/>
            <a:ext cx="3855016" cy="533400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Reduction of </a:t>
            </a: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Legacy </a:t>
            </a: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Systems </a:t>
            </a: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Costs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Integration with 3</a:t>
            </a:r>
            <a:r>
              <a:rPr lang="en-US" sz="1300" baseline="300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rd</a:t>
            </a: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 party systems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No hardware, software, etc.</a:t>
            </a:r>
            <a:endParaRPr lang="en-US" sz="1300" dirty="0">
              <a:solidFill>
                <a:prstClr val="black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Rounded Rectangle 97"/>
          <p:cNvSpPr>
            <a:spLocks noChangeArrowheads="1"/>
          </p:cNvSpPr>
          <p:nvPr/>
        </p:nvSpPr>
        <p:spPr bwMode="auto">
          <a:xfrm>
            <a:off x="4672682" y="3999140"/>
            <a:ext cx="3855016" cy="1524000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Real time dashboard and reports 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Ease of use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Mobile tools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360 view of customer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Easier to identify and target new oppty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More efficient RFP process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Internal and external collaboration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Activity management</a:t>
            </a:r>
          </a:p>
        </p:txBody>
      </p:sp>
      <p:sp>
        <p:nvSpPr>
          <p:cNvPr id="99" name="Rounded Rectangle 98"/>
          <p:cNvSpPr>
            <a:spLocks noChangeArrowheads="1"/>
          </p:cNvSpPr>
          <p:nvPr/>
        </p:nvSpPr>
        <p:spPr bwMode="auto">
          <a:xfrm>
            <a:off x="4672682" y="5621184"/>
            <a:ext cx="3855016" cy="587759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Drag &amp; drop reporting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Simple customization</a:t>
            </a:r>
          </a:p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Integration </a:t>
            </a: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with 3</a:t>
            </a:r>
            <a:r>
              <a:rPr lang="en-US" sz="1300" baseline="300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rd</a:t>
            </a:r>
            <a:r>
              <a:rPr lang="en-US" sz="1300" dirty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 Party </a:t>
            </a:r>
            <a:r>
              <a:rPr lang="en-US" sz="1300" dirty="0" smtClean="0">
                <a:solidFill>
                  <a:prstClr val="black"/>
                </a:solidFill>
                <a:latin typeface="Calibri"/>
                <a:ea typeface="ヒラギノ角ゴ Pro W3" charset="0"/>
                <a:cs typeface="ヒラギノ角ゴ Pro W3" charset="0"/>
              </a:rPr>
              <a:t>Systems</a:t>
            </a:r>
            <a:endParaRPr lang="en-US" sz="1300" dirty="0">
              <a:solidFill>
                <a:prstClr val="black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ounded Rectangle 99"/>
          <p:cNvSpPr>
            <a:spLocks noChangeArrowheads="1"/>
          </p:cNvSpPr>
          <p:nvPr/>
        </p:nvSpPr>
        <p:spPr bwMode="auto">
          <a:xfrm>
            <a:off x="8644332" y="1492478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Increase Products per Customer (Advisor, Sponsor, Individual)(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</a:p>
        </p:txBody>
      </p:sp>
      <p:sp>
        <p:nvSpPr>
          <p:cNvPr id="101" name="Rounded Rectangle 100"/>
          <p:cNvSpPr>
            <a:spLocks noChangeArrowheads="1"/>
          </p:cNvSpPr>
          <p:nvPr/>
        </p:nvSpPr>
        <p:spPr bwMode="auto">
          <a:xfrm>
            <a:off x="8644332" y="2337936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Increase assets per advisor/ sponsor/ participant(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  <a:endParaRPr lang="en-US" sz="1200" dirty="0">
              <a:solidFill>
                <a:prstClr val="white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Rounded Rectangle 101"/>
          <p:cNvSpPr>
            <a:spLocks noChangeArrowheads="1"/>
          </p:cNvSpPr>
          <p:nvPr/>
        </p:nvSpPr>
        <p:spPr bwMode="auto">
          <a:xfrm>
            <a:off x="8644332" y="1915207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Increased Win Rate(</a:t>
            </a:r>
            <a:r>
              <a:rPr lang="en-US" sz="1200" dirty="0" smtClean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  <a:endParaRPr lang="en-US" sz="1200" dirty="0">
              <a:solidFill>
                <a:prstClr val="white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8644332" y="4532540"/>
            <a:ext cx="3324417" cy="457200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Reduce New Sales  Onboarding and Sales Training 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</a:p>
        </p:txBody>
      </p:sp>
      <p:sp>
        <p:nvSpPr>
          <p:cNvPr id="104" name="Rounded Rectangle 103"/>
          <p:cNvSpPr>
            <a:spLocks noChangeArrowheads="1"/>
          </p:cNvSpPr>
          <p:nvPr/>
        </p:nvSpPr>
        <p:spPr bwMode="auto">
          <a:xfrm>
            <a:off x="8644332" y="5675540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Reduce Reporting &amp; Analysis time 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</a:p>
        </p:txBody>
      </p:sp>
      <p:sp>
        <p:nvSpPr>
          <p:cNvPr id="105" name="Rounded Rectangle 104"/>
          <p:cNvSpPr>
            <a:spLocks noChangeArrowheads="1"/>
          </p:cNvSpPr>
          <p:nvPr/>
        </p:nvSpPr>
        <p:spPr bwMode="auto">
          <a:xfrm>
            <a:off x="8644332" y="4054004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Reduce Sales Admin Time 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</a:p>
        </p:txBody>
      </p:sp>
      <p:sp>
        <p:nvSpPr>
          <p:cNvPr id="106" name="Rounded Rectangle 105"/>
          <p:cNvSpPr>
            <a:spLocks noChangeArrowheads="1"/>
          </p:cNvSpPr>
          <p:nvPr/>
        </p:nvSpPr>
        <p:spPr bwMode="auto">
          <a:xfrm>
            <a:off x="8644334" y="6263534"/>
            <a:ext cx="3356159" cy="563656"/>
          </a:xfrm>
          <a:prstGeom prst="roundRect">
            <a:avLst>
              <a:gd name="adj" fmla="val 9498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2713" indent="-112713" defTabSz="457200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Lower TCO 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of Legacy Systems (License, 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Support, Integration, Upgrade  Costs) 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</a:p>
        </p:txBody>
      </p:sp>
      <p:sp>
        <p:nvSpPr>
          <p:cNvPr id="107" name="Rounded Rectangle 19"/>
          <p:cNvSpPr>
            <a:spLocks noChangeArrowheads="1"/>
          </p:cNvSpPr>
          <p:nvPr/>
        </p:nvSpPr>
        <p:spPr bwMode="auto">
          <a:xfrm>
            <a:off x="2265857" y="4837340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Speed-up Onboarding</a:t>
            </a:r>
          </a:p>
        </p:txBody>
      </p:sp>
      <p:sp>
        <p:nvSpPr>
          <p:cNvPr id="108" name="Rounded Rectangle 28"/>
          <p:cNvSpPr>
            <a:spLocks noChangeArrowheads="1"/>
          </p:cNvSpPr>
          <p:nvPr/>
        </p:nvSpPr>
        <p:spPr bwMode="auto">
          <a:xfrm>
            <a:off x="2265857" y="5660868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Increased Reporting Efficiency</a:t>
            </a:r>
            <a:endParaRPr lang="en-US" sz="1200" b="1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Rounded Rectangle 33"/>
          <p:cNvSpPr>
            <a:spLocks noChangeArrowheads="1"/>
          </p:cNvSpPr>
          <p:nvPr/>
        </p:nvSpPr>
        <p:spPr bwMode="auto">
          <a:xfrm>
            <a:off x="2265857" y="6331948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93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Reduced</a:t>
            </a:r>
            <a:endParaRPr lang="en-US" sz="1200" b="1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IT Costs</a:t>
            </a:r>
          </a:p>
        </p:txBody>
      </p:sp>
      <p:sp>
        <p:nvSpPr>
          <p:cNvPr id="110" name="Rounded Rectangle 7"/>
          <p:cNvSpPr>
            <a:spLocks noChangeArrowheads="1"/>
          </p:cNvSpPr>
          <p:nvPr/>
        </p:nvSpPr>
        <p:spPr bwMode="auto">
          <a:xfrm>
            <a:off x="2265857" y="1492478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Increased sell of new  solutions</a:t>
            </a:r>
            <a:endParaRPr lang="en-US" sz="1200" b="1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1" name="Rounded Rectangle 9"/>
          <p:cNvSpPr>
            <a:spLocks noChangeArrowheads="1"/>
          </p:cNvSpPr>
          <p:nvPr/>
        </p:nvSpPr>
        <p:spPr bwMode="auto">
          <a:xfrm>
            <a:off x="2265857" y="2807986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Increased Advisor Engagement</a:t>
            </a:r>
            <a:endParaRPr lang="en-US" sz="1200" b="1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Rounded Rectangle 98"/>
          <p:cNvSpPr>
            <a:spLocks noChangeArrowheads="1"/>
          </p:cNvSpPr>
          <p:nvPr/>
        </p:nvSpPr>
        <p:spPr bwMode="auto">
          <a:xfrm>
            <a:off x="2265857" y="4151540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Increased Sales Rep Efficiency</a:t>
            </a:r>
            <a:endParaRPr lang="en-US" sz="1200" b="1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Rounded Rectangle 112"/>
          <p:cNvSpPr>
            <a:spLocks noChangeArrowheads="1"/>
          </p:cNvSpPr>
          <p:nvPr/>
        </p:nvSpPr>
        <p:spPr bwMode="auto">
          <a:xfrm>
            <a:off x="120920" y="4655629"/>
            <a:ext cx="1828324" cy="558800"/>
          </a:xfrm>
          <a:prstGeom prst="roundRect">
            <a:avLst>
              <a:gd name="adj" fmla="val 16667"/>
            </a:avLst>
          </a:prstGeom>
          <a:solidFill>
            <a:srgbClr val="4BACC6">
              <a:lumMod val="60000"/>
              <a:lumOff val="40000"/>
            </a:srgbClr>
          </a:solidFill>
          <a:ln w="9525">
            <a:solidFill>
              <a:srgbClr val="1F497D">
                <a:lumMod val="40000"/>
                <a:lumOff val="60000"/>
              </a:srgb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kern="0" dirty="0">
                <a:solidFill>
                  <a:srgbClr val="404040"/>
                </a:solidFill>
                <a:latin typeface="Calibri"/>
                <a:cs typeface="Calibri"/>
              </a:rPr>
              <a:t>Productivity</a:t>
            </a:r>
          </a:p>
          <a:p>
            <a:pPr algn="ctr"/>
            <a:r>
              <a:rPr lang="en-US" sz="1200" b="1" kern="0" dirty="0">
                <a:solidFill>
                  <a:srgbClr val="404040"/>
                </a:solidFill>
                <a:latin typeface="Calibri"/>
                <a:cs typeface="Calibri"/>
              </a:rPr>
              <a:t>Gains</a:t>
            </a:r>
          </a:p>
        </p:txBody>
      </p:sp>
      <p:sp>
        <p:nvSpPr>
          <p:cNvPr id="114" name="Rounded Rectangle 113"/>
          <p:cNvSpPr>
            <a:spLocks noChangeArrowheads="1"/>
          </p:cNvSpPr>
          <p:nvPr/>
        </p:nvSpPr>
        <p:spPr bwMode="auto">
          <a:xfrm>
            <a:off x="120920" y="6359733"/>
            <a:ext cx="1828324" cy="401637"/>
          </a:xfrm>
          <a:prstGeom prst="roundRect">
            <a:avLst>
              <a:gd name="adj" fmla="val 16667"/>
            </a:avLst>
          </a:prstGeom>
          <a:solidFill>
            <a:srgbClr val="4BACC6">
              <a:lumMod val="60000"/>
              <a:lumOff val="40000"/>
            </a:srgbClr>
          </a:solidFill>
          <a:ln w="9525">
            <a:solidFill>
              <a:srgbClr val="1F497D">
                <a:lumMod val="40000"/>
                <a:lumOff val="60000"/>
              </a:srgb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kern="0" dirty="0">
                <a:solidFill>
                  <a:srgbClr val="404040"/>
                </a:solidFill>
                <a:latin typeface="Calibri"/>
                <a:cs typeface="Calibri"/>
              </a:rPr>
              <a:t>IT Cost Savings/Avoidance</a:t>
            </a:r>
          </a:p>
        </p:txBody>
      </p:sp>
      <p:sp>
        <p:nvSpPr>
          <p:cNvPr id="115" name="Rounded Rectangle 114"/>
          <p:cNvSpPr>
            <a:spLocks noChangeArrowheads="1"/>
          </p:cNvSpPr>
          <p:nvPr/>
        </p:nvSpPr>
        <p:spPr bwMode="auto">
          <a:xfrm>
            <a:off x="101573" y="2246540"/>
            <a:ext cx="1828324" cy="557212"/>
          </a:xfrm>
          <a:prstGeom prst="roundRect">
            <a:avLst>
              <a:gd name="adj" fmla="val 16667"/>
            </a:avLst>
          </a:prstGeom>
          <a:solidFill>
            <a:srgbClr val="4BACC6">
              <a:lumMod val="60000"/>
              <a:lumOff val="40000"/>
            </a:srgbClr>
          </a:solidFill>
          <a:ln w="9525">
            <a:solidFill>
              <a:srgbClr val="1F497D">
                <a:lumMod val="40000"/>
                <a:lumOff val="60000"/>
              </a:srgb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kern="0" dirty="0" smtClean="0">
                <a:solidFill>
                  <a:srgbClr val="404040"/>
                </a:solidFill>
                <a:latin typeface="Calibri"/>
                <a:cs typeface="Calibri"/>
              </a:rPr>
              <a:t>Asset Growth</a:t>
            </a:r>
            <a:endParaRPr lang="en-US" sz="1200" b="1" kern="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cxnSp>
        <p:nvCxnSpPr>
          <p:cNvPr id="116" name="Elbow Connector 115"/>
          <p:cNvCxnSpPr>
            <a:stCxn id="113" idx="3"/>
            <a:endCxn id="112" idx="1"/>
          </p:cNvCxnSpPr>
          <p:nvPr/>
        </p:nvCxnSpPr>
        <p:spPr>
          <a:xfrm flipV="1">
            <a:off x="1949244" y="4380143"/>
            <a:ext cx="316611" cy="554889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3" idx="3"/>
            <a:endCxn id="107" idx="1"/>
          </p:cNvCxnSpPr>
          <p:nvPr/>
        </p:nvCxnSpPr>
        <p:spPr>
          <a:xfrm>
            <a:off x="1949244" y="4935032"/>
            <a:ext cx="316611" cy="130911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3" idx="3"/>
            <a:endCxn id="108" idx="1"/>
          </p:cNvCxnSpPr>
          <p:nvPr/>
        </p:nvCxnSpPr>
        <p:spPr>
          <a:xfrm>
            <a:off x="1949244" y="4935032"/>
            <a:ext cx="316611" cy="954439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4" idx="3"/>
            <a:endCxn id="109" idx="1"/>
          </p:cNvCxnSpPr>
          <p:nvPr/>
        </p:nvCxnSpPr>
        <p:spPr>
          <a:xfrm flipV="1">
            <a:off x="1949244" y="6560551"/>
            <a:ext cx="316611" cy="1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>
            <a:spLocks noChangeArrowheads="1"/>
          </p:cNvSpPr>
          <p:nvPr/>
        </p:nvSpPr>
        <p:spPr bwMode="auto">
          <a:xfrm>
            <a:off x="8644332" y="2760664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Faster Deal closure and pricing approvals 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  <a:endParaRPr lang="en-US" sz="1200" dirty="0">
              <a:solidFill>
                <a:prstClr val="white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Rounded Rectangle 8"/>
          <p:cNvSpPr>
            <a:spLocks noChangeArrowheads="1"/>
          </p:cNvSpPr>
          <p:nvPr/>
        </p:nvSpPr>
        <p:spPr bwMode="auto">
          <a:xfrm>
            <a:off x="2265857" y="2150232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Reduced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Sales Cycle</a:t>
            </a:r>
          </a:p>
        </p:txBody>
      </p:sp>
      <p:sp>
        <p:nvSpPr>
          <p:cNvPr id="122" name="Rounded Rectangle 9"/>
          <p:cNvSpPr>
            <a:spLocks noChangeArrowheads="1"/>
          </p:cNvSpPr>
          <p:nvPr/>
        </p:nvSpPr>
        <p:spPr bwMode="auto">
          <a:xfrm>
            <a:off x="2299715" y="3465740"/>
            <a:ext cx="2255267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000"/>
            </a:srgbClr>
          </a:solidFill>
          <a:ln w="9525">
            <a:solidFill>
              <a:srgbClr val="0D0D0D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Calibri" charset="0"/>
                <a:ea typeface="ヒラギノ角ゴ Pro W3" charset="0"/>
                <a:cs typeface="ヒラギノ角ゴ Pro W3" charset="0"/>
              </a:rPr>
              <a:t>Increased Sponsor &amp; Individual Satisfaction</a:t>
            </a:r>
            <a:endParaRPr lang="en-US" sz="1200" b="1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Rounded Rectangle 122"/>
          <p:cNvSpPr>
            <a:spLocks noChangeArrowheads="1"/>
          </p:cNvSpPr>
          <p:nvPr/>
        </p:nvSpPr>
        <p:spPr bwMode="auto">
          <a:xfrm>
            <a:off x="8633751" y="3160940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Increase retention (Advisor, Sponsor, Individual)(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  <a:endParaRPr lang="en-US" sz="1200" dirty="0">
              <a:solidFill>
                <a:prstClr val="white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Rounded Rectangle 123"/>
          <p:cNvSpPr>
            <a:spLocks noChangeArrowheads="1"/>
          </p:cNvSpPr>
          <p:nvPr/>
        </p:nvSpPr>
        <p:spPr bwMode="auto">
          <a:xfrm>
            <a:off x="8633751" y="3541940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Increase cross-sell/ up-sell(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  <a:endParaRPr lang="en-US" sz="1200" dirty="0">
              <a:solidFill>
                <a:prstClr val="white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ounded Rectangle 124"/>
          <p:cNvSpPr>
            <a:spLocks noChangeArrowheads="1"/>
          </p:cNvSpPr>
          <p:nvPr/>
        </p:nvSpPr>
        <p:spPr bwMode="auto">
          <a:xfrm>
            <a:off x="8633751" y="5065940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Increase Advisor, Sponsor, Individual self-service (</a:t>
            </a:r>
            <a:r>
              <a:rPr lang="en-US" sz="1200" dirty="0">
                <a:solidFill>
                  <a:prstClr val="white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ea typeface="ヒラギノ角ゴ Pro W3" charset="0"/>
                <a:cs typeface="ヒラギノ角ゴ Pro W3" charset="0"/>
              </a:rPr>
              <a:t>)</a:t>
            </a:r>
            <a:endParaRPr lang="en-US" sz="1200" dirty="0">
              <a:solidFill>
                <a:prstClr val="white"/>
              </a:solidFill>
              <a:latin typeface="Calibri"/>
              <a:ea typeface="ヒラギノ角ゴ Pro W3" charset="0"/>
              <a:cs typeface="ヒラギノ角ゴ Pro W3" charset="0"/>
            </a:endParaRPr>
          </a:p>
        </p:txBody>
      </p:sp>
      <p:cxnSp>
        <p:nvCxnSpPr>
          <p:cNvPr id="126" name="Elbow Connector 125"/>
          <p:cNvCxnSpPr>
            <a:stCxn id="115" idx="3"/>
            <a:endCxn id="122" idx="1"/>
          </p:cNvCxnSpPr>
          <p:nvPr/>
        </p:nvCxnSpPr>
        <p:spPr>
          <a:xfrm>
            <a:off x="1929897" y="2525146"/>
            <a:ext cx="369816" cy="1169194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5" idx="3"/>
            <a:endCxn id="121" idx="1"/>
          </p:cNvCxnSpPr>
          <p:nvPr/>
        </p:nvCxnSpPr>
        <p:spPr>
          <a:xfrm flipV="1">
            <a:off x="1929897" y="2378832"/>
            <a:ext cx="335958" cy="146314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5" idx="3"/>
            <a:endCxn id="110" idx="1"/>
          </p:cNvCxnSpPr>
          <p:nvPr/>
        </p:nvCxnSpPr>
        <p:spPr>
          <a:xfrm flipV="1">
            <a:off x="1929897" y="1721078"/>
            <a:ext cx="335958" cy="804068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211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Wealth Management (Client Service)</a:t>
            </a:r>
            <a:endParaRPr lang="en-US" sz="2800" dirty="0"/>
          </a:p>
        </p:txBody>
      </p:sp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4710473" y="1467078"/>
            <a:ext cx="3811119" cy="1693862"/>
          </a:xfrm>
          <a:prstGeom prst="roundRect">
            <a:avLst>
              <a:gd name="adj" fmla="val 553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Standard business processes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360 view of the </a:t>
            </a: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sponsor/ participant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Universal CS/ Ops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agent desktop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System driven workflow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Integration to 3</a:t>
            </a:r>
            <a:r>
              <a:rPr lang="en-US" sz="1200" baseline="30000" dirty="0" smtClean="0">
                <a:solidFill>
                  <a:prstClr val="black"/>
                </a:solidFill>
                <a:latin typeface="+mj-lt"/>
              </a:rPr>
              <a:t>rd</a:t>
            </a: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 party billing ensures access control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Integrated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knowledge articles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Visibility across departments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Collaboration and sharing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4710727" y="6334064"/>
            <a:ext cx="3806399" cy="484479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Reduction of Legacy Systems </a:t>
            </a: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Costs (eg VFP)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Integration with 3</a:t>
            </a:r>
            <a:r>
              <a:rPr lang="en-US" sz="1200" baseline="30000" dirty="0">
                <a:solidFill>
                  <a:prstClr val="black"/>
                </a:solidFill>
                <a:latin typeface="+mj-lt"/>
              </a:rPr>
              <a:t>rd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 party systems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4710727" y="4456340"/>
            <a:ext cx="3806399" cy="1048236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CS/ Ops Agent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console records customer interaction chronologically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Inbuilt collaboration saves post call escalation time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Ease of </a:t>
            </a: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use; case management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Mobile tools</a:t>
            </a: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4710727" y="5593524"/>
            <a:ext cx="3806399" cy="615419"/>
          </a:xfrm>
          <a:prstGeom prst="roundRect">
            <a:avLst>
              <a:gd name="adj" fmla="val 9498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Drag &amp; drop reporting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Simple customization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+mj-lt"/>
              </a:rPr>
              <a:t>Integration with 3</a:t>
            </a:r>
            <a:r>
              <a:rPr lang="en-US" sz="1200" baseline="30000" dirty="0">
                <a:solidFill>
                  <a:prstClr val="black"/>
                </a:solidFill>
                <a:latin typeface="+mj-lt"/>
              </a:rPr>
              <a:t>rd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 Party Systems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8633751" y="1484543"/>
            <a:ext cx="3324417" cy="403225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Reduce Cost per  Participant(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)</a:t>
            </a:r>
            <a:endParaRPr 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8644332" y="2759088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Calls escalated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59" name="Rounded Rectangle 58"/>
          <p:cNvSpPr>
            <a:spLocks noChangeArrowheads="1"/>
          </p:cNvSpPr>
          <p:nvPr/>
        </p:nvSpPr>
        <p:spPr bwMode="auto">
          <a:xfrm>
            <a:off x="8644332" y="2335225"/>
            <a:ext cx="3324417" cy="403225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Call 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&amp; Incident Handle 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Time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8644332" y="4878639"/>
            <a:ext cx="3324417" cy="457200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New Agent Onboarding and Agent Training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8644332" y="4434142"/>
            <a:ext cx="3324417" cy="403225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Agent After Call Work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8644334" y="6338419"/>
            <a:ext cx="3356159" cy="457200"/>
          </a:xfrm>
          <a:prstGeom prst="roundRect">
            <a:avLst>
              <a:gd name="adj" fmla="val 9498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2713" indent="-112713" defTabSz="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TCO of Legacy Systems (License, Support &amp; Integration Costs) 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63" name="Rounded Rectangle 19"/>
          <p:cNvSpPr>
            <a:spLocks noChangeArrowheads="1"/>
          </p:cNvSpPr>
          <p:nvPr/>
        </p:nvSpPr>
        <p:spPr bwMode="auto">
          <a:xfrm>
            <a:off x="2139392" y="5044110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38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Speed-up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CS/ Ops Onboarding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Rounded Rectangle 28"/>
          <p:cNvSpPr>
            <a:spLocks noChangeArrowheads="1"/>
          </p:cNvSpPr>
          <p:nvPr/>
        </p:nvSpPr>
        <p:spPr bwMode="auto">
          <a:xfrm>
            <a:off x="2139392" y="5612435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38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Increase Reporting Efficiency</a:t>
            </a:r>
          </a:p>
        </p:txBody>
      </p:sp>
      <p:sp>
        <p:nvSpPr>
          <p:cNvPr id="65" name="Rounded Rectangle 33"/>
          <p:cNvSpPr>
            <a:spLocks noChangeArrowheads="1"/>
          </p:cNvSpPr>
          <p:nvPr/>
        </p:nvSpPr>
        <p:spPr bwMode="auto">
          <a:xfrm>
            <a:off x="2139392" y="6338419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92940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Reduce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IT Costs</a:t>
            </a:r>
          </a:p>
        </p:txBody>
      </p:sp>
      <p:sp>
        <p:nvSpPr>
          <p:cNvPr id="66" name="Rounded Rectangle 7"/>
          <p:cNvSpPr>
            <a:spLocks noChangeArrowheads="1"/>
          </p:cNvSpPr>
          <p:nvPr/>
        </p:nvSpPr>
        <p:spPr bwMode="auto">
          <a:xfrm>
            <a:off x="2139392" y="3313340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Increase Sponsor &amp; Participant Sat.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7" name="Rounded Rectangle 9"/>
          <p:cNvSpPr>
            <a:spLocks noChangeArrowheads="1"/>
          </p:cNvSpPr>
          <p:nvPr/>
        </p:nvSpPr>
        <p:spPr bwMode="auto">
          <a:xfrm>
            <a:off x="2139392" y="2127454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Shorten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Call Resolution </a:t>
            </a:r>
          </a:p>
        </p:txBody>
      </p:sp>
      <p:sp>
        <p:nvSpPr>
          <p:cNvPr id="68" name="Rounded Rectangle 8"/>
          <p:cNvSpPr>
            <a:spLocks noChangeArrowheads="1"/>
          </p:cNvSpPr>
          <p:nvPr/>
        </p:nvSpPr>
        <p:spPr bwMode="auto">
          <a:xfrm>
            <a:off x="2139392" y="1509916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Reduce Cost per Call</a:t>
            </a:r>
          </a:p>
        </p:txBody>
      </p:sp>
      <p:sp>
        <p:nvSpPr>
          <p:cNvPr id="69" name="Rounded Rectangle 98"/>
          <p:cNvSpPr>
            <a:spLocks noChangeArrowheads="1"/>
          </p:cNvSpPr>
          <p:nvPr/>
        </p:nvSpPr>
        <p:spPr bwMode="auto">
          <a:xfrm>
            <a:off x="2139392" y="4486898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78038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+mj-lt"/>
              </a:rPr>
              <a:t>Increase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CS/ Ops Efficiency &amp; Consistency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101573" y="4990135"/>
            <a:ext cx="1701357" cy="558800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+mj-lt"/>
              </a:rPr>
              <a:t>Productivity</a:t>
            </a:r>
          </a:p>
          <a:p>
            <a:pPr algn="ctr"/>
            <a:r>
              <a:rPr lang="en-US" sz="1200" b="1" dirty="0">
                <a:solidFill>
                  <a:srgbClr val="404040"/>
                </a:solidFill>
                <a:latin typeface="+mj-lt"/>
              </a:rPr>
              <a:t>Gains</a:t>
            </a:r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101573" y="6365410"/>
            <a:ext cx="1701357" cy="401637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+mj-lt"/>
              </a:rPr>
              <a:t>IT Cost Savings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101573" y="1786141"/>
            <a:ext cx="1701357" cy="557213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latin typeface="+mj-lt"/>
              </a:rPr>
              <a:t>Service Support Costs</a:t>
            </a:r>
          </a:p>
        </p:txBody>
      </p:sp>
      <p:cxnSp>
        <p:nvCxnSpPr>
          <p:cNvPr id="73" name="Elbow Connector 72"/>
          <p:cNvCxnSpPr>
            <a:stCxn id="83" idx="3"/>
            <a:endCxn id="66" idx="1"/>
          </p:cNvCxnSpPr>
          <p:nvPr/>
        </p:nvCxnSpPr>
        <p:spPr>
          <a:xfrm flipV="1">
            <a:off x="1834671" y="3541941"/>
            <a:ext cx="304721" cy="202407"/>
          </a:xfrm>
          <a:prstGeom prst="bentConnector3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2" idx="3"/>
            <a:endCxn id="68" idx="1"/>
          </p:cNvCxnSpPr>
          <p:nvPr/>
        </p:nvCxnSpPr>
        <p:spPr>
          <a:xfrm flipV="1">
            <a:off x="1802930" y="1738516"/>
            <a:ext cx="336462" cy="326232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2" idx="3"/>
            <a:endCxn id="67" idx="1"/>
          </p:cNvCxnSpPr>
          <p:nvPr/>
        </p:nvCxnSpPr>
        <p:spPr>
          <a:xfrm>
            <a:off x="1802930" y="2064748"/>
            <a:ext cx="336462" cy="291306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0" idx="3"/>
            <a:endCxn id="69" idx="1"/>
          </p:cNvCxnSpPr>
          <p:nvPr/>
        </p:nvCxnSpPr>
        <p:spPr>
          <a:xfrm flipV="1">
            <a:off x="1802930" y="4715501"/>
            <a:ext cx="336462" cy="554037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0" idx="3"/>
            <a:endCxn id="63" idx="1"/>
          </p:cNvCxnSpPr>
          <p:nvPr/>
        </p:nvCxnSpPr>
        <p:spPr>
          <a:xfrm>
            <a:off x="1802930" y="5269538"/>
            <a:ext cx="336462" cy="3175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0" idx="3"/>
            <a:endCxn id="64" idx="1"/>
          </p:cNvCxnSpPr>
          <p:nvPr/>
        </p:nvCxnSpPr>
        <p:spPr>
          <a:xfrm>
            <a:off x="1802930" y="5269535"/>
            <a:ext cx="336462" cy="571500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1" idx="3"/>
            <a:endCxn id="65" idx="1"/>
          </p:cNvCxnSpPr>
          <p:nvPr/>
        </p:nvCxnSpPr>
        <p:spPr>
          <a:xfrm>
            <a:off x="1802930" y="6566229"/>
            <a:ext cx="336462" cy="793"/>
          </a:xfrm>
          <a:prstGeom prst="bentConnector3">
            <a:avLst>
              <a:gd name="adj1" fmla="val 50000"/>
            </a:avLst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>
            <a:spLocks noChangeArrowheads="1"/>
          </p:cNvSpPr>
          <p:nvPr/>
        </p:nvSpPr>
        <p:spPr bwMode="auto">
          <a:xfrm>
            <a:off x="8644332" y="1898854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Reduce number of calls due to Customer 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self service 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8633751" y="3346657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Lower 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Sponsor/ Participant Churn 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200" dirty="0">
                <a:solidFill>
                  <a:prstClr val="white"/>
                </a:solidFill>
                <a:latin typeface="+mj-lt"/>
              </a:rPr>
              <a:t>)</a:t>
            </a:r>
            <a:endParaRPr lang="en-US" sz="12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2" name="Rounded Rectangle 7"/>
          <p:cNvSpPr>
            <a:spLocks noChangeArrowheads="1"/>
          </p:cNvSpPr>
          <p:nvPr/>
        </p:nvSpPr>
        <p:spPr bwMode="auto">
          <a:xfrm>
            <a:off x="2139392" y="3846740"/>
            <a:ext cx="2532991" cy="457200"/>
          </a:xfrm>
          <a:prstGeom prst="roundRect">
            <a:avLst>
              <a:gd name="adj" fmla="val 16667"/>
            </a:avLst>
          </a:prstGeom>
          <a:solidFill>
            <a:srgbClr val="404040">
              <a:alpha val="50195"/>
            </a:srgbClr>
          </a:solidFill>
          <a:ln w="9525">
            <a:solidFill>
              <a:srgbClr val="0D0D0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Increase Cross Sell/ Upsell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3" name="Rounded Rectangle 82"/>
          <p:cNvSpPr>
            <a:spLocks noChangeArrowheads="1"/>
          </p:cNvSpPr>
          <p:nvPr/>
        </p:nvSpPr>
        <p:spPr bwMode="auto">
          <a:xfrm>
            <a:off x="133316" y="3465743"/>
            <a:ext cx="1701357" cy="557213"/>
          </a:xfrm>
          <a:prstGeom prst="roundRect">
            <a:avLst>
              <a:gd name="adj" fmla="val 16667"/>
            </a:avLst>
          </a:prstGeom>
          <a:solidFill>
            <a:srgbClr val="B7E5F6"/>
          </a:solidFill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404040"/>
                </a:solidFill>
                <a:latin typeface="+mj-lt"/>
              </a:rPr>
              <a:t>Asset Growth</a:t>
            </a:r>
            <a:endParaRPr lang="en-US" sz="1200" b="1" dirty="0">
              <a:solidFill>
                <a:srgbClr val="404040"/>
              </a:solidFill>
              <a:latin typeface="+mj-lt"/>
            </a:endParaRPr>
          </a:p>
        </p:txBody>
      </p:sp>
      <p:cxnSp>
        <p:nvCxnSpPr>
          <p:cNvPr id="84" name="Elbow Connector 83"/>
          <p:cNvCxnSpPr>
            <a:stCxn id="83" idx="3"/>
            <a:endCxn id="82" idx="1"/>
          </p:cNvCxnSpPr>
          <p:nvPr/>
        </p:nvCxnSpPr>
        <p:spPr>
          <a:xfrm>
            <a:off x="1834671" y="3744347"/>
            <a:ext cx="304721" cy="330993"/>
          </a:xfrm>
          <a:prstGeom prst="bentConnector3">
            <a:avLst/>
          </a:prstGeom>
          <a:ln>
            <a:solidFill>
              <a:srgbClr val="009DD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>
            <a:spLocks noChangeArrowheads="1"/>
          </p:cNvSpPr>
          <p:nvPr/>
        </p:nvSpPr>
        <p:spPr bwMode="auto">
          <a:xfrm>
            <a:off x="8633751" y="3749906"/>
            <a:ext cx="3324417" cy="401637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Increase Cross sell/ Upsell(</a:t>
            </a:r>
            <a:r>
              <a:rPr lang="en-US" sz="12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</a:t>
            </a:r>
            <a:r>
              <a:rPr lang="en-US" sz="1200" dirty="0" smtClean="0">
                <a:solidFill>
                  <a:prstClr val="white"/>
                </a:solidFill>
                <a:latin typeface="+mj-lt"/>
              </a:rPr>
              <a:t>)</a:t>
            </a:r>
          </a:p>
        </p:txBody>
      </p:sp>
      <p:sp>
        <p:nvSpPr>
          <p:cNvPr id="86" name="Rounded Rectangle 85"/>
          <p:cNvSpPr>
            <a:spLocks noChangeArrowheads="1"/>
          </p:cNvSpPr>
          <p:nvPr/>
        </p:nvSpPr>
        <p:spPr bwMode="auto">
          <a:xfrm>
            <a:off x="4672383" y="3237140"/>
            <a:ext cx="3811119" cy="1143000"/>
          </a:xfrm>
          <a:prstGeom prst="roundRect">
            <a:avLst>
              <a:gd name="adj" fmla="val 553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360 view of the sponsor/ participant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Access sponsor/ participant history (plans, events, cases)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CS/ Ops are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seamlessly guided to the right product offerings at </a:t>
            </a: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the right </a:t>
            </a:r>
            <a:r>
              <a:rPr lang="en-US" sz="1200" dirty="0">
                <a:solidFill>
                  <a:prstClr val="black"/>
                </a:solidFill>
                <a:latin typeface="+mj-lt"/>
              </a:rPr>
              <a:t>time to maximize </a:t>
            </a:r>
            <a:r>
              <a:rPr lang="en-US" sz="1200" dirty="0" smtClean="0">
                <a:solidFill>
                  <a:prstClr val="black"/>
                </a:solidFill>
                <a:latin typeface="+mj-lt"/>
              </a:rPr>
              <a:t>revenue</a:t>
            </a:r>
            <a:endParaRPr 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8644332" y="5675540"/>
            <a:ext cx="3324417" cy="402336"/>
          </a:xfrm>
          <a:prstGeom prst="roundRect">
            <a:avLst>
              <a:gd name="adj" fmla="val 8867"/>
            </a:avLst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14300" indent="-114300" fontAlgn="base">
              <a:lnSpc>
                <a:spcPct val="90000"/>
              </a:lnSpc>
              <a:buFont typeface="Arial"/>
              <a:buChar char="•"/>
              <a:defRPr/>
            </a:pPr>
            <a:r>
              <a:rPr lang="en-US" sz="1100" dirty="0" smtClean="0">
                <a:solidFill>
                  <a:prstClr val="white"/>
                </a:solidFill>
                <a:latin typeface="+mj-lt"/>
                <a:ea typeface="ヒラギノ角ゴ Pro W3" charset="0"/>
                <a:cs typeface="ヒラギノ角ゴ Pro W3" charset="0"/>
              </a:rPr>
              <a:t>Reduce Reporting &amp; Analysis (incl. billable service work) (</a:t>
            </a:r>
            <a:r>
              <a:rPr lang="en-US" sz="1100" dirty="0">
                <a:solidFill>
                  <a:prstClr val="white"/>
                </a:solidFill>
                <a:latin typeface="+mj-lt"/>
                <a:ea typeface="Wingdings"/>
                <a:cs typeface="Wingdings"/>
                <a:sym typeface="Wingdings"/>
              </a:rPr>
              <a:t></a:t>
            </a:r>
            <a:r>
              <a:rPr lang="en-US" sz="1100" dirty="0">
                <a:solidFill>
                  <a:prstClr val="white"/>
                </a:solidFill>
                <a:latin typeface="+mj-lt"/>
                <a:ea typeface="ヒラギノ角ゴ Pro W3" charset="0"/>
                <a:cs typeface="ヒラギノ角ゴ Pro W3" charset="0"/>
              </a:rPr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43896" y="1027340"/>
            <a:ext cx="1456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ヒラギノ角ゴ Pro W3" charset="0"/>
                <a:cs typeface="ヒラギノ角ゴ Pro W3" charset="0"/>
              </a:rPr>
              <a:t>Business Value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32300" y="1397228"/>
            <a:ext cx="17204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467391" y="1027340"/>
            <a:ext cx="159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ヒラギノ角ゴ Pro W3" charset="0"/>
                <a:cs typeface="ヒラギノ角ゴ Pro W3" charset="0"/>
              </a:rPr>
              <a:t>Business Impact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2265345" y="1397228"/>
            <a:ext cx="22557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17650" y="1027340"/>
            <a:ext cx="1653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ヒラギノ角ゴ Pro W3" charset="0"/>
                <a:cs typeface="ヒラギノ角ゴ Pro W3" charset="0"/>
              </a:rPr>
              <a:t>CRM Capabilities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  <a:ea typeface="ヒラギノ角ゴ Pro W3" charset="0"/>
              <a:cs typeface="ヒラギノ角ゴ Pro W3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4941132" y="1397228"/>
            <a:ext cx="3387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460712" y="1027340"/>
            <a:ext cx="1611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ヒラギノ角ゴ Pro W3" charset="0"/>
                <a:cs typeface="ヒラギノ角ゴ Pro W3" charset="0"/>
              </a:rPr>
              <a:t>Business Metrics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8644332" y="1397228"/>
            <a:ext cx="32334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968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8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2015 16x9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">
      <a:majorFont>
        <a:latin typeface="Salesforce Sans"/>
        <a:ea typeface=""/>
        <a:cs typeface=""/>
      </a:majorFont>
      <a:minorFont>
        <a:latin typeface="Salesforce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>
                <a:lumMod val="75000"/>
              </a:schemeClr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Salesforce_Template_2014_16x9</Template>
  <TotalTime>30784</TotalTime>
  <Words>1005</Words>
  <Application>Microsoft Macintosh PowerPoint</Application>
  <PresentationFormat>Custom</PresentationFormat>
  <Paragraphs>183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Salesforce 2015 16x9</vt:lpstr>
      <vt:lpstr>Wealth Management Business Value Driver Map</vt:lpstr>
      <vt:lpstr>Salesforce Value Driver Map: Wealth Management</vt:lpstr>
      <vt:lpstr>Salesforce Value Driver Map: Wealth Management (Engagement)</vt:lpstr>
      <vt:lpstr>Wealth Management (Practice Management)</vt:lpstr>
      <vt:lpstr>Wealth Management (Client Service)</vt:lpstr>
      <vt:lpstr>PowerPoint Presentation</vt:lpstr>
    </vt:vector>
  </TitlesOfParts>
  <Manager>Nalina Athyantha </Manager>
  <Company>Salesforce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Ready for a New Kind of Customer Success</dc:title>
  <dc:subject/>
  <dc:creator>Salesforce</dc:creator>
  <cp:keywords/>
  <dc:description/>
  <cp:lastModifiedBy>Jeff Otto</cp:lastModifiedBy>
  <cp:revision>1787</cp:revision>
  <cp:lastPrinted>2014-09-29T18:29:00Z</cp:lastPrinted>
  <dcterms:created xsi:type="dcterms:W3CDTF">2014-09-29T18:28:17Z</dcterms:created>
  <dcterms:modified xsi:type="dcterms:W3CDTF">2016-02-15T00:56:06Z</dcterms:modified>
  <cp:category/>
</cp:coreProperties>
</file>