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431" r:id="rId3"/>
    <p:sldId id="432" r:id="rId4"/>
    <p:sldId id="433" r:id="rId5"/>
    <p:sldId id="434" r:id="rId6"/>
    <p:sldId id="435" r:id="rId7"/>
    <p:sldId id="436" r:id="rId8"/>
    <p:sldId id="437"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25C"/>
    <a:srgbClr val="2C93CE"/>
    <a:srgbClr val="000000"/>
    <a:srgbClr val="FFFFFF"/>
    <a:srgbClr val="2374A1"/>
    <a:srgbClr val="58AAD4"/>
    <a:srgbClr val="54A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32" autoAdjust="0"/>
  </p:normalViewPr>
  <p:slideViewPr>
    <p:cSldViewPr snapToGrid="0">
      <p:cViewPr varScale="1">
        <p:scale>
          <a:sx n="83" d="100"/>
          <a:sy n="83" d="100"/>
        </p:scale>
        <p:origin x="686" y="82"/>
      </p:cViewPr>
      <p:guideLst>
        <p:guide orient="horz" pos="2160"/>
        <p:guide pos="3840"/>
      </p:guideLst>
    </p:cSldViewPr>
  </p:slideViewPr>
  <p:notesTextViewPr>
    <p:cViewPr>
      <p:scale>
        <a:sx n="1" d="1"/>
        <a:sy n="1" d="1"/>
      </p:scale>
      <p:origin x="0" y="0"/>
    </p:cViewPr>
  </p:notesTextViewPr>
  <p:sorterViewPr>
    <p:cViewPr>
      <p:scale>
        <a:sx n="100" d="100"/>
        <a:sy n="100" d="100"/>
      </p:scale>
      <p:origin x="0" y="-191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0C4E-3B2A-40C3-A207-0823704EA061}" type="datetimeFigureOut">
              <a:rPr lang="en-US" smtClean="0"/>
              <a:t>01/08/2017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5D152-80E8-41A9-BDBD-7C2C2FE5B466}" type="slidenum">
              <a:rPr lang="en-US" smtClean="0"/>
              <a:t>‹#›</a:t>
            </a:fld>
            <a:endParaRPr lang="en-US"/>
          </a:p>
        </p:txBody>
      </p:sp>
    </p:spTree>
    <p:extLst>
      <p:ext uri="{BB962C8B-B14F-4D97-AF65-F5344CB8AC3E}">
        <p14:creationId xmlns:p14="http://schemas.microsoft.com/office/powerpoint/2010/main" val="1999893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E5D152-80E8-41A9-BDBD-7C2C2FE5B466}" type="slidenum">
              <a:rPr lang="en-US" smtClean="0"/>
              <a:t>1</a:t>
            </a:fld>
            <a:endParaRPr lang="en-US"/>
          </a:p>
        </p:txBody>
      </p:sp>
    </p:spTree>
    <p:extLst>
      <p:ext uri="{BB962C8B-B14F-4D97-AF65-F5344CB8AC3E}">
        <p14:creationId xmlns:p14="http://schemas.microsoft.com/office/powerpoint/2010/main" val="1077725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Demo: DDL_Schema_Demo.docx</a:t>
            </a:r>
            <a:endParaRPr lang="en-US"/>
          </a:p>
        </p:txBody>
      </p:sp>
      <p:sp>
        <p:nvSpPr>
          <p:cNvPr id="4" name="Slide Number Placeholder 3"/>
          <p:cNvSpPr>
            <a:spLocks noGrp="1"/>
          </p:cNvSpPr>
          <p:nvPr>
            <p:ph type="sldNum" sz="quarter" idx="10"/>
          </p:nvPr>
        </p:nvSpPr>
        <p:spPr/>
        <p:txBody>
          <a:bodyPr/>
          <a:lstStyle/>
          <a:p>
            <a:fld id="{15E18AC5-2D15-4C35-A53B-554DE3E6BD57}" type="slidenum">
              <a:rPr lang="en-US" smtClean="0"/>
              <a:pPr/>
              <a:t>10</a:t>
            </a:fld>
            <a:endParaRPr lang="en-US"/>
          </a:p>
        </p:txBody>
      </p:sp>
    </p:spTree>
    <p:extLst>
      <p:ext uri="{BB962C8B-B14F-4D97-AF65-F5344CB8AC3E}">
        <p14:creationId xmlns:p14="http://schemas.microsoft.com/office/powerpoint/2010/main" val="330824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“Create basic</a:t>
            </a:r>
            <a:r>
              <a:rPr lang="en-US" baseline="0" dirty="0" smtClean="0"/>
              <a:t> table” in DDL_Table_Demo.docx</a:t>
            </a:r>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13</a:t>
            </a:fld>
            <a:endParaRPr lang="en-US"/>
          </a:p>
        </p:txBody>
      </p:sp>
    </p:spTree>
    <p:extLst>
      <p:ext uri="{BB962C8B-B14F-4D97-AF65-F5344CB8AC3E}">
        <p14:creationId xmlns:p14="http://schemas.microsoft.com/office/powerpoint/2010/main" val="3361313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E5D152-80E8-41A9-BDBD-7C2C2FE5B466}" type="slidenum">
              <a:rPr lang="en-US" smtClean="0"/>
              <a:t>14</a:t>
            </a:fld>
            <a:endParaRPr lang="en-US"/>
          </a:p>
        </p:txBody>
      </p:sp>
    </p:spTree>
    <p:extLst>
      <p:ext uri="{BB962C8B-B14F-4D97-AF65-F5344CB8AC3E}">
        <p14:creationId xmlns:p14="http://schemas.microsoft.com/office/powerpoint/2010/main" val="68343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“Table Constraints</a:t>
            </a:r>
            <a:r>
              <a:rPr lang="en-US" baseline="0" dirty="0" smtClean="0"/>
              <a:t>”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19</a:t>
            </a:fld>
            <a:endParaRPr lang="en-US"/>
          </a:p>
        </p:txBody>
      </p:sp>
    </p:spTree>
    <p:extLst>
      <p:ext uri="{BB962C8B-B14F-4D97-AF65-F5344CB8AC3E}">
        <p14:creationId xmlns:p14="http://schemas.microsoft.com/office/powerpoint/2010/main" val="300503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20</a:t>
            </a:fld>
            <a:endParaRPr lang="en-US"/>
          </a:p>
        </p:txBody>
      </p:sp>
    </p:spTree>
    <p:extLst>
      <p:ext uri="{BB962C8B-B14F-4D97-AF65-F5344CB8AC3E}">
        <p14:creationId xmlns:p14="http://schemas.microsoft.com/office/powerpoint/2010/main" val="161230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“Table</a:t>
            </a:r>
            <a:r>
              <a:rPr lang="en-US" baseline="0" dirty="0" smtClean="0"/>
              <a:t> Indexes”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21</a:t>
            </a:fld>
            <a:endParaRPr lang="en-US"/>
          </a:p>
        </p:txBody>
      </p:sp>
    </p:spTree>
    <p:extLst>
      <p:ext uri="{BB962C8B-B14F-4D97-AF65-F5344CB8AC3E}">
        <p14:creationId xmlns:p14="http://schemas.microsoft.com/office/powerpoint/2010/main" val="2834249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E5D152-80E8-41A9-BDBD-7C2C2FE5B466}" type="slidenum">
              <a:rPr lang="en-US" smtClean="0"/>
              <a:t>22</a:t>
            </a:fld>
            <a:endParaRPr lang="en-US"/>
          </a:p>
        </p:txBody>
      </p:sp>
    </p:spTree>
    <p:extLst>
      <p:ext uri="{BB962C8B-B14F-4D97-AF65-F5344CB8AC3E}">
        <p14:creationId xmlns:p14="http://schemas.microsoft.com/office/powerpoint/2010/main" val="389460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“Identity demo</a:t>
            </a:r>
            <a:r>
              <a:rPr lang="en-US" baseline="0" dirty="0" smtClean="0"/>
              <a:t>”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24</a:t>
            </a:fld>
            <a:endParaRPr lang="en-US"/>
          </a:p>
        </p:txBody>
      </p:sp>
    </p:spTree>
    <p:extLst>
      <p:ext uri="{BB962C8B-B14F-4D97-AF65-F5344CB8AC3E}">
        <p14:creationId xmlns:p14="http://schemas.microsoft.com/office/powerpoint/2010/main" val="918055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“Truncate demo</a:t>
            </a:r>
            <a:r>
              <a:rPr lang="en-US" baseline="0" dirty="0" smtClean="0"/>
              <a:t>”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26</a:t>
            </a:fld>
            <a:endParaRPr lang="en-US"/>
          </a:p>
        </p:txBody>
      </p:sp>
    </p:spTree>
    <p:extLst>
      <p:ext uri="{BB962C8B-B14F-4D97-AF65-F5344CB8AC3E}">
        <p14:creationId xmlns:p14="http://schemas.microsoft.com/office/powerpoint/2010/main" val="1703957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AC566-663A-4038-96B8-0DB21056F331}" type="slidenum">
              <a:rPr lang="en-US"/>
              <a:pPr/>
              <a:t>29</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en-US"/>
              <a:t>insert into Student values(1,'Ramu')</a:t>
            </a:r>
          </a:p>
          <a:p>
            <a:r>
              <a:rPr lang="en-US"/>
              <a:t>insert into Student(sid,sname) values(6,'Raj')</a:t>
            </a:r>
          </a:p>
          <a:p>
            <a:endParaRPr lang="en-US"/>
          </a:p>
          <a:p>
            <a:r>
              <a:rPr lang="en-US"/>
              <a:t>insert into Student(sid) values(2)</a:t>
            </a:r>
          </a:p>
          <a:p>
            <a:r>
              <a:rPr lang="en-US"/>
              <a:t>insert into Student(sname) values('Seetha')</a:t>
            </a:r>
          </a:p>
        </p:txBody>
      </p:sp>
    </p:spTree>
    <p:extLst>
      <p:ext uri="{BB962C8B-B14F-4D97-AF65-F5344CB8AC3E}">
        <p14:creationId xmlns:p14="http://schemas.microsoft.com/office/powerpoint/2010/main" val="13205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ED17F-B7A5-4682-AC82-7BBB85E2E4D3}" type="slidenum">
              <a:rPr lang="en-US" altLang="en-US"/>
              <a:pPr eaLnBrk="1" hangingPunct="1"/>
              <a:t>2</a:t>
            </a:fld>
            <a:endParaRPr lang="en-US" altLang="en-US"/>
          </a:p>
        </p:txBody>
      </p:sp>
      <p:sp>
        <p:nvSpPr>
          <p:cNvPr id="78851"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i="1"/>
              <a:t>4</a:t>
            </a:r>
          </a:p>
        </p:txBody>
      </p:sp>
      <p:sp>
        <p:nvSpPr>
          <p:cNvPr id="7885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4"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5"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6"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1865552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“Insert demo” in DML_Demo.docx</a:t>
            </a:r>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30</a:t>
            </a:fld>
            <a:endParaRPr lang="en-US"/>
          </a:p>
        </p:txBody>
      </p:sp>
    </p:spTree>
    <p:extLst>
      <p:ext uri="{BB962C8B-B14F-4D97-AF65-F5344CB8AC3E}">
        <p14:creationId xmlns:p14="http://schemas.microsoft.com/office/powerpoint/2010/main" val="3456345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“Update</a:t>
            </a:r>
            <a:r>
              <a:rPr lang="en-US" baseline="0" dirty="0" smtClean="0"/>
              <a:t> </a:t>
            </a:r>
            <a:r>
              <a:rPr lang="en-US" dirty="0" smtClean="0"/>
              <a:t>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32</a:t>
            </a:fld>
            <a:endParaRPr lang="en-US"/>
          </a:p>
        </p:txBody>
      </p:sp>
    </p:spTree>
    <p:extLst>
      <p:ext uri="{BB962C8B-B14F-4D97-AF65-F5344CB8AC3E}">
        <p14:creationId xmlns:p14="http://schemas.microsoft.com/office/powerpoint/2010/main" val="1548006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“Delete 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34</a:t>
            </a:fld>
            <a:endParaRPr lang="en-US"/>
          </a:p>
        </p:txBody>
      </p:sp>
    </p:spTree>
    <p:extLst>
      <p:ext uri="{BB962C8B-B14F-4D97-AF65-F5344CB8AC3E}">
        <p14:creationId xmlns:p14="http://schemas.microsoft.com/office/powerpoint/2010/main" val="731124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35</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a:t>To execute a statement in MS SQL, Select the statement and Click on the Execute button in the query analyser or press F5</a:t>
            </a:r>
          </a:p>
        </p:txBody>
      </p:sp>
    </p:spTree>
    <p:extLst>
      <p:ext uri="{BB962C8B-B14F-4D97-AF65-F5344CB8AC3E}">
        <p14:creationId xmlns:p14="http://schemas.microsoft.com/office/powerpoint/2010/main" val="1505945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36</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78182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37</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dirty="0" smtClean="0"/>
              <a:t>The TOP clause can be very useful on large tables with thousands of records. Returning a large number of records can impact on performance.</a:t>
            </a:r>
          </a:p>
        </p:txBody>
      </p:sp>
    </p:spTree>
    <p:extLst>
      <p:ext uri="{BB962C8B-B14F-4D97-AF65-F5344CB8AC3E}">
        <p14:creationId xmlns:p14="http://schemas.microsoft.com/office/powerpoint/2010/main" val="1988903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US" smtClean="0"/>
          </a:p>
        </p:txBody>
      </p:sp>
      <p:sp>
        <p:nvSpPr>
          <p:cNvPr id="67588" name="Slide Number Placeholder 3"/>
          <p:cNvSpPr>
            <a:spLocks noGrp="1"/>
          </p:cNvSpPr>
          <p:nvPr>
            <p:ph type="sldNum" sz="quarter" idx="5"/>
          </p:nvPr>
        </p:nvSpPr>
        <p:spPr bwMode="auto">
          <a:noFill/>
          <a:ln>
            <a:miter lim="800000"/>
            <a:headEnd/>
            <a:tailEnd/>
          </a:ln>
        </p:spPr>
        <p:txBody>
          <a:bodyPr/>
          <a:lstStyle/>
          <a:p>
            <a:fld id="{00F2F4F2-A22C-4BE3-9D2E-7503EB9805E7}" type="slidenum">
              <a:rPr lang="vi-VN"/>
              <a:pPr/>
              <a:t>38</a:t>
            </a:fld>
            <a:endParaRPr lang="vi-VN"/>
          </a:p>
        </p:txBody>
      </p:sp>
    </p:spTree>
    <p:extLst>
      <p:ext uri="{BB962C8B-B14F-4D97-AF65-F5344CB8AC3E}">
        <p14:creationId xmlns:p14="http://schemas.microsoft.com/office/powerpoint/2010/main" val="2257062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“Select 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39</a:t>
            </a:fld>
            <a:endParaRPr lang="en-US"/>
          </a:p>
        </p:txBody>
      </p:sp>
    </p:spTree>
    <p:extLst>
      <p:ext uri="{BB962C8B-B14F-4D97-AF65-F5344CB8AC3E}">
        <p14:creationId xmlns:p14="http://schemas.microsoft.com/office/powerpoint/2010/main" val="2048053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123459-513F-452B-BBC1-048CD9779721}" type="slidenum">
              <a:rPr lang="en-US"/>
              <a:pPr/>
              <a:t>40</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05021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“SQL Operators”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41</a:t>
            </a:fld>
            <a:endParaRPr lang="en-US"/>
          </a:p>
        </p:txBody>
      </p:sp>
    </p:spTree>
    <p:extLst>
      <p:ext uri="{BB962C8B-B14F-4D97-AF65-F5344CB8AC3E}">
        <p14:creationId xmlns:p14="http://schemas.microsoft.com/office/powerpoint/2010/main" val="2363069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ED17F-B7A5-4682-AC82-7BBB85E2E4D3}" type="slidenum">
              <a:rPr lang="en-US" altLang="en-US"/>
              <a:pPr eaLnBrk="1" hangingPunct="1"/>
              <a:t>3</a:t>
            </a:fld>
            <a:endParaRPr lang="en-US" altLang="en-US"/>
          </a:p>
        </p:txBody>
      </p:sp>
      <p:sp>
        <p:nvSpPr>
          <p:cNvPr id="78851"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i="1"/>
              <a:t>4</a:t>
            </a:r>
          </a:p>
        </p:txBody>
      </p:sp>
      <p:sp>
        <p:nvSpPr>
          <p:cNvPr id="7885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4"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5"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6"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4118392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1E06E-6F60-4862-B596-FFA257B3F846}" type="slidenum">
              <a:rPr lang="en-US"/>
              <a:pPr/>
              <a:t>42</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marL="228600" indent="-228600"/>
            <a:r>
              <a:rPr lang="en-US" dirty="0" smtClean="0"/>
              <a:t>To select distinct rows, we need to use the distinct key word</a:t>
            </a:r>
          </a:p>
          <a:p>
            <a:pPr marL="228600" indent="-228600"/>
            <a:endParaRPr lang="en-US" dirty="0" smtClean="0"/>
          </a:p>
          <a:p>
            <a:pPr marL="228600" indent="-228600"/>
            <a:r>
              <a:rPr lang="en-US" dirty="0" smtClean="0"/>
              <a:t>Select distinct name from orders;</a:t>
            </a:r>
          </a:p>
          <a:p>
            <a:pPr marL="228600" indent="-228600"/>
            <a:endParaRPr lang="en-US" dirty="0" smtClean="0"/>
          </a:p>
          <a:p>
            <a:pPr marL="228600" indent="-228600"/>
            <a:r>
              <a:rPr lang="en-US" dirty="0" smtClean="0"/>
              <a:t>Orders</a:t>
            </a:r>
          </a:p>
          <a:p>
            <a:pPr marL="228600" indent="-228600"/>
            <a:r>
              <a:rPr lang="en-US" dirty="0" smtClean="0"/>
              <a:t>--------</a:t>
            </a:r>
          </a:p>
          <a:p>
            <a:pPr marL="228600" indent="-228600"/>
            <a:r>
              <a:rPr lang="en-US" dirty="0" smtClean="0"/>
              <a:t>Id	Name</a:t>
            </a:r>
          </a:p>
          <a:p>
            <a:pPr marL="228600" indent="-228600"/>
            <a:r>
              <a:rPr lang="en-US" dirty="0" smtClean="0"/>
              <a:t>--	-------</a:t>
            </a:r>
          </a:p>
          <a:p>
            <a:pPr marL="228600" indent="-228600"/>
            <a:r>
              <a:rPr lang="en-US" dirty="0" smtClean="0"/>
              <a:t>1	Ram</a:t>
            </a:r>
          </a:p>
          <a:p>
            <a:pPr marL="228600" indent="-228600"/>
            <a:r>
              <a:rPr lang="en-US" dirty="0" smtClean="0"/>
              <a:t>2	</a:t>
            </a:r>
            <a:r>
              <a:rPr lang="en-US" dirty="0" err="1" smtClean="0"/>
              <a:t>Krish</a:t>
            </a:r>
            <a:endParaRPr lang="en-US" dirty="0" smtClean="0"/>
          </a:p>
          <a:p>
            <a:pPr marL="228600" indent="-228600"/>
            <a:r>
              <a:rPr lang="en-US" dirty="0" smtClean="0"/>
              <a:t>3	Ram</a:t>
            </a:r>
          </a:p>
          <a:p>
            <a:pPr marL="228600" indent="-228600"/>
            <a:r>
              <a:rPr lang="en-US" dirty="0" smtClean="0"/>
              <a:t>4	Raj</a:t>
            </a:r>
          </a:p>
          <a:p>
            <a:pPr marL="228600" indent="-228600"/>
            <a:endParaRPr lang="en-US" dirty="0" smtClean="0"/>
          </a:p>
          <a:p>
            <a:pPr marL="228600" indent="-228600"/>
            <a:r>
              <a:rPr lang="en-US" dirty="0" smtClean="0"/>
              <a:t>Will fetch</a:t>
            </a:r>
          </a:p>
          <a:p>
            <a:pPr marL="228600" indent="-228600"/>
            <a:endParaRPr lang="en-US" dirty="0" smtClean="0"/>
          </a:p>
          <a:p>
            <a:pPr marL="228600" indent="-228600"/>
            <a:r>
              <a:rPr lang="en-US" dirty="0" smtClean="0"/>
              <a:t>Ram</a:t>
            </a:r>
          </a:p>
          <a:p>
            <a:pPr marL="228600" indent="-228600"/>
            <a:r>
              <a:rPr lang="en-US" dirty="0" err="1" smtClean="0"/>
              <a:t>Krish</a:t>
            </a:r>
            <a:endParaRPr lang="en-US" dirty="0" smtClean="0"/>
          </a:p>
          <a:p>
            <a:pPr marL="228600" indent="-228600"/>
            <a:r>
              <a:rPr lang="en-US" dirty="0" smtClean="0"/>
              <a:t>Raj</a:t>
            </a:r>
          </a:p>
          <a:p>
            <a:pPr marL="228600" indent="-228600"/>
            <a:endParaRPr lang="en-US" dirty="0" smtClean="0"/>
          </a:p>
          <a:p>
            <a:pPr marL="228600" indent="-228600"/>
            <a:r>
              <a:rPr lang="en-US" dirty="0" smtClean="0"/>
              <a:t>Select count(name) from orders;	will yield the result as 4</a:t>
            </a:r>
          </a:p>
          <a:p>
            <a:pPr marL="228600" indent="-228600"/>
            <a:endParaRPr lang="en-US" dirty="0" smtClean="0"/>
          </a:p>
          <a:p>
            <a:pPr marL="228600" indent="-228600"/>
            <a:r>
              <a:rPr lang="en-US" dirty="0" smtClean="0"/>
              <a:t>Sum, max, min, </a:t>
            </a:r>
            <a:r>
              <a:rPr lang="en-US" dirty="0" err="1" smtClean="0"/>
              <a:t>avg</a:t>
            </a:r>
            <a:r>
              <a:rPr lang="en-US" dirty="0" smtClean="0"/>
              <a:t> can be applied only on numbers.</a:t>
            </a:r>
          </a:p>
          <a:p>
            <a:pPr marL="228600" indent="-228600"/>
            <a:endParaRPr lang="en-US" dirty="0" smtClean="0"/>
          </a:p>
          <a:p>
            <a:pPr marL="228600" indent="-228600"/>
            <a:r>
              <a:rPr lang="en-US" dirty="0" smtClean="0"/>
              <a:t>Select sum(id) from orders will yield the result as 10</a:t>
            </a:r>
          </a:p>
          <a:p>
            <a:pPr marL="228600" indent="-228600"/>
            <a:r>
              <a:rPr lang="en-US" dirty="0" smtClean="0"/>
              <a:t>Select max(id) from orders will yield the result as 4</a:t>
            </a:r>
          </a:p>
          <a:p>
            <a:pPr marL="228600" indent="-228600"/>
            <a:r>
              <a:rPr lang="en-US" dirty="0" smtClean="0"/>
              <a:t>Select min(id) from orders will yield the result as 1</a:t>
            </a:r>
          </a:p>
          <a:p>
            <a:pPr marL="228600" indent="-228600"/>
            <a:r>
              <a:rPr lang="en-US" dirty="0" smtClean="0"/>
              <a:t>Select </a:t>
            </a:r>
            <a:r>
              <a:rPr lang="en-US" dirty="0" err="1" smtClean="0"/>
              <a:t>avg</a:t>
            </a:r>
            <a:r>
              <a:rPr lang="en-US" dirty="0" smtClean="0"/>
              <a:t>(id) from orders will yield the result as 2.5</a:t>
            </a:r>
          </a:p>
          <a:p>
            <a:pPr marL="228600" indent="-228600"/>
            <a:endParaRPr lang="en-US" dirty="0" smtClean="0"/>
          </a:p>
          <a:p>
            <a:pPr marL="228600" indent="-228600"/>
            <a:r>
              <a:rPr lang="en-US" dirty="0" smtClean="0"/>
              <a:t>Order by</a:t>
            </a:r>
          </a:p>
          <a:p>
            <a:pPr marL="228600" indent="-228600"/>
            <a:r>
              <a:rPr lang="en-US" dirty="0" smtClean="0"/>
              <a:t>Select * from Orders order by name;</a:t>
            </a:r>
          </a:p>
          <a:p>
            <a:pPr marL="228600" indent="-228600"/>
            <a:endParaRPr lang="en-US" dirty="0" smtClean="0"/>
          </a:p>
          <a:p>
            <a:pPr marL="228600" indent="-228600"/>
            <a:r>
              <a:rPr lang="en-US" dirty="0" smtClean="0"/>
              <a:t>2	</a:t>
            </a:r>
            <a:r>
              <a:rPr lang="en-US" dirty="0" err="1" smtClean="0"/>
              <a:t>Krish</a:t>
            </a:r>
            <a:endParaRPr lang="en-US" dirty="0" smtClean="0"/>
          </a:p>
          <a:p>
            <a:pPr marL="228600" indent="-228600"/>
            <a:r>
              <a:rPr lang="en-US" dirty="0" smtClean="0"/>
              <a:t>4	Raj</a:t>
            </a:r>
          </a:p>
          <a:p>
            <a:pPr marL="228600" indent="-228600"/>
            <a:r>
              <a:rPr lang="en-US" dirty="0" smtClean="0"/>
              <a:t>1	Ram</a:t>
            </a:r>
          </a:p>
          <a:p>
            <a:pPr marL="228600" indent="-228600"/>
            <a:r>
              <a:rPr lang="en-US" dirty="0" smtClean="0"/>
              <a:t>3	Ram</a:t>
            </a:r>
          </a:p>
          <a:p>
            <a:pPr marL="228600" indent="-228600"/>
            <a:endParaRPr lang="en-US" dirty="0" smtClean="0"/>
          </a:p>
          <a:p>
            <a:pPr marL="228600" indent="-228600"/>
            <a:r>
              <a:rPr lang="en-US" dirty="0" smtClean="0"/>
              <a:t>Select * from Orders order by name </a:t>
            </a:r>
            <a:r>
              <a:rPr lang="en-US" dirty="0" err="1" smtClean="0"/>
              <a:t>desc</a:t>
            </a:r>
            <a:r>
              <a:rPr lang="en-US" dirty="0" smtClean="0"/>
              <a:t>;</a:t>
            </a:r>
          </a:p>
          <a:p>
            <a:pPr marL="228600" indent="-228600"/>
            <a:r>
              <a:rPr lang="en-US" dirty="0" smtClean="0"/>
              <a:t>3	Ram</a:t>
            </a:r>
          </a:p>
          <a:p>
            <a:pPr marL="228600" indent="-228600"/>
            <a:r>
              <a:rPr lang="en-US" dirty="0" smtClean="0"/>
              <a:t>1	Ram</a:t>
            </a:r>
          </a:p>
          <a:p>
            <a:pPr marL="228600" indent="-228600"/>
            <a:r>
              <a:rPr lang="en-US" dirty="0" smtClean="0"/>
              <a:t>4	Raj</a:t>
            </a:r>
          </a:p>
          <a:p>
            <a:pPr marL="228600" indent="-228600"/>
            <a:r>
              <a:rPr lang="en-US" dirty="0" smtClean="0"/>
              <a:t>2	</a:t>
            </a:r>
            <a:r>
              <a:rPr lang="en-US" dirty="0" err="1" smtClean="0"/>
              <a:t>Krish</a:t>
            </a:r>
            <a:endParaRPr lang="en-US" dirty="0" smtClean="0"/>
          </a:p>
          <a:p>
            <a:pPr marL="228600" indent="-228600"/>
            <a:endParaRPr lang="en-US" dirty="0" smtClean="0"/>
          </a:p>
          <a:p>
            <a:pPr marL="228600" indent="-228600"/>
            <a:r>
              <a:rPr lang="en-US" dirty="0" smtClean="0"/>
              <a:t>Where:</a:t>
            </a:r>
          </a:p>
          <a:p>
            <a:pPr marL="228600" indent="-228600"/>
            <a:r>
              <a:rPr lang="en-US" dirty="0" smtClean="0"/>
              <a:t>Select * from orders where name = ‘Raj’; will result in</a:t>
            </a:r>
          </a:p>
          <a:p>
            <a:pPr marL="228600" indent="-228600"/>
            <a:r>
              <a:rPr lang="en-US" dirty="0" smtClean="0"/>
              <a:t>Id	Name</a:t>
            </a:r>
          </a:p>
          <a:p>
            <a:pPr marL="228600" indent="-228600"/>
            <a:r>
              <a:rPr lang="en-US" dirty="0" smtClean="0"/>
              <a:t>--	-------</a:t>
            </a:r>
          </a:p>
          <a:p>
            <a:pPr marL="228600" indent="-228600"/>
            <a:r>
              <a:rPr lang="en-US" dirty="0" smtClean="0"/>
              <a:t>4	 Raj</a:t>
            </a:r>
          </a:p>
          <a:p>
            <a:pPr marL="228600" indent="-228600"/>
            <a:endParaRPr lang="en-US" dirty="0" smtClean="0"/>
          </a:p>
          <a:p>
            <a:pPr marL="228600" indent="-228600"/>
            <a:r>
              <a:rPr lang="en-US" dirty="0" smtClean="0"/>
              <a:t>Having:</a:t>
            </a:r>
          </a:p>
          <a:p>
            <a:pPr marL="228600" indent="-228600"/>
            <a:r>
              <a:rPr lang="en-US" dirty="0" smtClean="0"/>
              <a:t>Select Name, count(id) from Orders</a:t>
            </a:r>
          </a:p>
          <a:p>
            <a:pPr marL="228600" indent="-228600"/>
            <a:r>
              <a:rPr lang="en-US" dirty="0" smtClean="0"/>
              <a:t>Group by name</a:t>
            </a:r>
          </a:p>
          <a:p>
            <a:pPr marL="228600" indent="-228600"/>
            <a:r>
              <a:rPr lang="en-US" dirty="0" smtClean="0"/>
              <a:t>Having count(id) &gt; 1</a:t>
            </a:r>
          </a:p>
          <a:p>
            <a:pPr marL="228600" indent="-228600"/>
            <a:endParaRPr lang="en-US" dirty="0" smtClean="0"/>
          </a:p>
          <a:p>
            <a:pPr marL="228600" indent="-228600"/>
            <a:r>
              <a:rPr lang="en-US" dirty="0" smtClean="0"/>
              <a:t>This will display names and number of </a:t>
            </a:r>
            <a:r>
              <a:rPr lang="en-US" dirty="0" err="1" smtClean="0"/>
              <a:t>occurances</a:t>
            </a:r>
            <a:r>
              <a:rPr lang="en-US" dirty="0" smtClean="0"/>
              <a:t> of name from orders table if the number of </a:t>
            </a:r>
            <a:r>
              <a:rPr lang="en-US" dirty="0" err="1" smtClean="0"/>
              <a:t>occurances</a:t>
            </a:r>
            <a:r>
              <a:rPr lang="en-US" dirty="0" smtClean="0"/>
              <a:t> Is &gt; 1</a:t>
            </a:r>
          </a:p>
          <a:p>
            <a:pPr marL="228600" indent="-228600"/>
            <a:r>
              <a:rPr lang="en-US" dirty="0" smtClean="0"/>
              <a:t>Name		count(id)</a:t>
            </a:r>
          </a:p>
          <a:p>
            <a:pPr marL="228600" indent="-228600"/>
            <a:r>
              <a:rPr lang="en-US" dirty="0" smtClean="0"/>
              <a:t>Ram 		2</a:t>
            </a:r>
          </a:p>
          <a:p>
            <a:pPr marL="228600" indent="-228600"/>
            <a:endParaRPr lang="en-US" dirty="0" smtClean="0"/>
          </a:p>
          <a:p>
            <a:pPr marL="228600" indent="-228600"/>
            <a:r>
              <a:rPr lang="en-US" dirty="0" smtClean="0"/>
              <a:t>If we miss the having, it simply displays Name and </a:t>
            </a:r>
            <a:r>
              <a:rPr lang="en-US" dirty="0" err="1" smtClean="0"/>
              <a:t>occurance</a:t>
            </a:r>
            <a:r>
              <a:rPr lang="en-US" dirty="0" smtClean="0"/>
              <a:t> of name in the table.</a:t>
            </a:r>
          </a:p>
          <a:p>
            <a:pPr marL="228600" indent="-228600"/>
            <a:endParaRPr lang="en-US" dirty="0" smtClean="0"/>
          </a:p>
          <a:p>
            <a:pPr marL="228600" indent="-228600"/>
            <a:r>
              <a:rPr lang="en-US" dirty="0" smtClean="0"/>
              <a:t>Select Name, count(id) from Orders</a:t>
            </a:r>
          </a:p>
          <a:p>
            <a:pPr marL="228600" indent="-228600"/>
            <a:r>
              <a:rPr lang="en-US" dirty="0" smtClean="0"/>
              <a:t>Group by name</a:t>
            </a:r>
          </a:p>
          <a:p>
            <a:pPr marL="228600" indent="-228600"/>
            <a:endParaRPr lang="en-US" dirty="0" smtClean="0"/>
          </a:p>
          <a:p>
            <a:pPr marL="228600" indent="-228600"/>
            <a:r>
              <a:rPr lang="en-US" dirty="0" smtClean="0"/>
              <a:t>Name	count(id)</a:t>
            </a:r>
          </a:p>
          <a:p>
            <a:pPr marL="228600" indent="-228600"/>
            <a:r>
              <a:rPr lang="en-US" dirty="0" err="1" smtClean="0"/>
              <a:t>Krish</a:t>
            </a:r>
            <a:r>
              <a:rPr lang="en-US" dirty="0" smtClean="0"/>
              <a:t>	1</a:t>
            </a:r>
          </a:p>
          <a:p>
            <a:pPr marL="228600" indent="-228600"/>
            <a:r>
              <a:rPr lang="en-US" dirty="0" smtClean="0"/>
              <a:t>Raj	1</a:t>
            </a:r>
          </a:p>
          <a:p>
            <a:pPr marL="228600" indent="-228600"/>
            <a:r>
              <a:rPr lang="en-US" dirty="0" smtClean="0"/>
              <a:t>Ram	2</a:t>
            </a:r>
            <a:endParaRPr lang="en-US" dirty="0"/>
          </a:p>
        </p:txBody>
      </p:sp>
    </p:spTree>
    <p:extLst>
      <p:ext uri="{BB962C8B-B14F-4D97-AF65-F5344CB8AC3E}">
        <p14:creationId xmlns:p14="http://schemas.microsoft.com/office/powerpoint/2010/main" val="370589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“Select 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43</a:t>
            </a:fld>
            <a:endParaRPr lang="en-US"/>
          </a:p>
        </p:txBody>
      </p:sp>
    </p:spTree>
    <p:extLst>
      <p:ext uri="{BB962C8B-B14F-4D97-AF65-F5344CB8AC3E}">
        <p14:creationId xmlns:p14="http://schemas.microsoft.com/office/powerpoint/2010/main" val="3231284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“Built-in_Function_Demo.docx”</a:t>
            </a:r>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45</a:t>
            </a:fld>
            <a:endParaRPr lang="en-US"/>
          </a:p>
        </p:txBody>
      </p:sp>
    </p:spTree>
    <p:extLst>
      <p:ext uri="{BB962C8B-B14F-4D97-AF65-F5344CB8AC3E}">
        <p14:creationId xmlns:p14="http://schemas.microsoft.com/office/powerpoint/2010/main" val="4052836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endParaRPr lang="en-US" smtClean="0"/>
          </a:p>
        </p:txBody>
      </p:sp>
      <p:sp>
        <p:nvSpPr>
          <p:cNvPr id="33796" name="Slide Number Placeholder 3"/>
          <p:cNvSpPr>
            <a:spLocks noGrp="1"/>
          </p:cNvSpPr>
          <p:nvPr>
            <p:ph type="sldNum" sz="quarter" idx="5"/>
          </p:nvPr>
        </p:nvSpPr>
        <p:spPr bwMode="auto">
          <a:noFill/>
          <a:ln>
            <a:miter lim="800000"/>
            <a:headEnd/>
            <a:tailEnd/>
          </a:ln>
        </p:spPr>
        <p:txBody>
          <a:bodyPr/>
          <a:lstStyle/>
          <a:p>
            <a:fld id="{C141BA3F-E95F-4DAF-9A8D-3E0DDCA1523C}" type="slidenum">
              <a:rPr lang="vi-VN"/>
              <a:pPr/>
              <a:t>46</a:t>
            </a:fld>
            <a:endParaRPr lang="vi-VN"/>
          </a:p>
        </p:txBody>
      </p:sp>
    </p:spTree>
    <p:extLst>
      <p:ext uri="{BB962C8B-B14F-4D97-AF65-F5344CB8AC3E}">
        <p14:creationId xmlns:p14="http://schemas.microsoft.com/office/powerpoint/2010/main" val="279182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ED17F-B7A5-4682-AC82-7BBB85E2E4D3}" type="slidenum">
              <a:rPr lang="en-US" altLang="en-US"/>
              <a:pPr eaLnBrk="1" hangingPunct="1"/>
              <a:t>4</a:t>
            </a:fld>
            <a:endParaRPr lang="en-US" altLang="en-US"/>
          </a:p>
        </p:txBody>
      </p:sp>
      <p:sp>
        <p:nvSpPr>
          <p:cNvPr id="78851"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i="1"/>
              <a:t>4</a:t>
            </a:r>
          </a:p>
        </p:txBody>
      </p:sp>
      <p:sp>
        <p:nvSpPr>
          <p:cNvPr id="7885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4"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5"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6"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118071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ED17F-B7A5-4682-AC82-7BBB85E2E4D3}" type="slidenum">
              <a:rPr lang="en-US" altLang="en-US"/>
              <a:pPr eaLnBrk="1" hangingPunct="1"/>
              <a:t>5</a:t>
            </a:fld>
            <a:endParaRPr lang="en-US" altLang="en-US"/>
          </a:p>
        </p:txBody>
      </p:sp>
      <p:sp>
        <p:nvSpPr>
          <p:cNvPr id="78851"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i="1"/>
              <a:t>4</a:t>
            </a:r>
          </a:p>
        </p:txBody>
      </p:sp>
      <p:sp>
        <p:nvSpPr>
          <p:cNvPr id="7885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4"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5"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6"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137197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ED17F-B7A5-4682-AC82-7BBB85E2E4D3}" type="slidenum">
              <a:rPr lang="en-US" altLang="en-US"/>
              <a:pPr eaLnBrk="1" hangingPunct="1"/>
              <a:t>6</a:t>
            </a:fld>
            <a:endParaRPr lang="en-US" altLang="en-US"/>
          </a:p>
        </p:txBody>
      </p:sp>
      <p:sp>
        <p:nvSpPr>
          <p:cNvPr id="78851"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i="1"/>
              <a:t>4</a:t>
            </a:r>
          </a:p>
        </p:txBody>
      </p:sp>
      <p:sp>
        <p:nvSpPr>
          <p:cNvPr id="7885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4"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5"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6"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1519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ED17F-B7A5-4682-AC82-7BBB85E2E4D3}" type="slidenum">
              <a:rPr lang="en-US" altLang="en-US"/>
              <a:pPr eaLnBrk="1" hangingPunct="1"/>
              <a:t>7</a:t>
            </a:fld>
            <a:endParaRPr lang="en-US" altLang="en-US"/>
          </a:p>
        </p:txBody>
      </p:sp>
      <p:sp>
        <p:nvSpPr>
          <p:cNvPr id="78851"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i="1"/>
              <a:t>4</a:t>
            </a:r>
          </a:p>
        </p:txBody>
      </p:sp>
      <p:sp>
        <p:nvSpPr>
          <p:cNvPr id="7885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4"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5"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6"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290071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ED17F-B7A5-4682-AC82-7BBB85E2E4D3}" type="slidenum">
              <a:rPr lang="en-US" altLang="en-US"/>
              <a:pPr eaLnBrk="1" hangingPunct="1"/>
              <a:t>8</a:t>
            </a:fld>
            <a:endParaRPr lang="en-US" altLang="en-US"/>
          </a:p>
        </p:txBody>
      </p:sp>
      <p:sp>
        <p:nvSpPr>
          <p:cNvPr id="78851"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000" i="1"/>
              <a:t>4</a:t>
            </a:r>
          </a:p>
        </p:txBody>
      </p:sp>
      <p:sp>
        <p:nvSpPr>
          <p:cNvPr id="7885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4"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8855" name="Rectangle 6"/>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6"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213455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b="1" dirty="0" smtClean="0"/>
              <a:t>Schemas as naming boundaries</a:t>
            </a:r>
            <a:r>
              <a:rPr lang="en-US" dirty="0" smtClean="0"/>
              <a:t>:</a:t>
            </a:r>
            <a:r>
              <a:rPr lang="en-US" baseline="0" dirty="0" smtClean="0"/>
              <a:t> For example, within a </a:t>
            </a:r>
            <a:r>
              <a:rPr lang="en-US" b="1" baseline="0" dirty="0" smtClean="0"/>
              <a:t>Sales</a:t>
            </a:r>
            <a:r>
              <a:rPr lang="en-US" baseline="0" dirty="0" smtClean="0"/>
              <a:t> database, you might want to logically separate tables that relate to internet sales from those that relate to in-store sales. To achieve this, you could create two schemas called </a:t>
            </a:r>
            <a:r>
              <a:rPr lang="en-US" b="1" baseline="0" dirty="0" smtClean="0"/>
              <a:t>Internet</a:t>
            </a:r>
            <a:r>
              <a:rPr lang="en-US" baseline="0" dirty="0" smtClean="0"/>
              <a:t> and </a:t>
            </a:r>
            <a:r>
              <a:rPr lang="en-US" b="1" baseline="0" dirty="0" err="1" smtClean="0"/>
              <a:t>Instore</a:t>
            </a:r>
            <a:r>
              <a:rPr lang="en-US" baseline="0" dirty="0" smtClean="0"/>
              <a:t>, and then create database objects in the appropriate schema. You should always use qualified names that include the schema name when referring to database objects to avoid errors and ambiguity. For example, to specify a table called </a:t>
            </a:r>
            <a:r>
              <a:rPr lang="en-US" b="1" baseline="0" dirty="0" smtClean="0"/>
              <a:t>Orders</a:t>
            </a:r>
            <a:r>
              <a:rPr lang="en-US" baseline="0" dirty="0" smtClean="0"/>
              <a:t> in the </a:t>
            </a:r>
            <a:r>
              <a:rPr lang="en-US" b="1" baseline="0" dirty="0" smtClean="0"/>
              <a:t>Internet</a:t>
            </a:r>
            <a:r>
              <a:rPr lang="en-US" baseline="0" dirty="0" smtClean="0"/>
              <a:t> schema in the </a:t>
            </a:r>
            <a:r>
              <a:rPr lang="en-US" b="1" baseline="0" dirty="0" smtClean="0"/>
              <a:t>Sales</a:t>
            </a:r>
            <a:r>
              <a:rPr lang="en-US" baseline="0" dirty="0" smtClean="0"/>
              <a:t> database, you should use the name </a:t>
            </a:r>
            <a:r>
              <a:rPr lang="en-US" b="1" baseline="0" dirty="0" err="1" smtClean="0"/>
              <a:t>Sales.Internet.Orders</a:t>
            </a:r>
            <a:r>
              <a:rPr lang="en-US" baseline="0" dirty="0" smtClean="0"/>
              <a:t>.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1" dirty="0" smtClean="0"/>
              <a:t>Schemas as security boundaries</a:t>
            </a:r>
            <a:r>
              <a:rPr lang="en-US" dirty="0" smtClean="0"/>
              <a:t>: For example, if you give the database role </a:t>
            </a:r>
            <a:r>
              <a:rPr lang="en-US" b="1" dirty="0" err="1" smtClean="0"/>
              <a:t>SalesManagers</a:t>
            </a:r>
            <a:r>
              <a:rPr lang="en-US" dirty="0" smtClean="0"/>
              <a:t> the SELECT permission on the </a:t>
            </a:r>
            <a:r>
              <a:rPr lang="en-US" b="1" dirty="0" smtClean="0"/>
              <a:t>Internet</a:t>
            </a:r>
            <a:r>
              <a:rPr lang="en-US" dirty="0" smtClean="0"/>
              <a:t> schema, they will have the SELECT permission on all of the tables in the schema and on all other objects in the schema to which the SELECT permission applies. You can enhance or override permissions granted at the schema level by settings permissions directly on schema objects. For example, to enhance permissions, you can grant a user SELECT permission on the </a:t>
            </a:r>
            <a:r>
              <a:rPr lang="en-US" b="1" dirty="0" smtClean="0"/>
              <a:t>Internet</a:t>
            </a:r>
            <a:r>
              <a:rPr lang="en-US" dirty="0" smtClean="0"/>
              <a:t> schema, and then grant them the UPDATE permission on the </a:t>
            </a:r>
            <a:r>
              <a:rPr lang="en-US" dirty="0" err="1" smtClean="0"/>
              <a:t>Internet.Orders</a:t>
            </a:r>
            <a:r>
              <a:rPr lang="en-US" dirty="0" smtClean="0"/>
              <a:t> table. To override permissions, you can use the DENY permission. DENY overrides GRANT permissions, so if you grant SELECT permission on the Internet schema, and then deny them the SELECT permission on the </a:t>
            </a:r>
            <a:r>
              <a:rPr lang="en-US" dirty="0" err="1" smtClean="0"/>
              <a:t>Internet.Orders</a:t>
            </a:r>
            <a:r>
              <a:rPr lang="en-US" dirty="0" smtClean="0"/>
              <a:t> table, they will not be able to select from the </a:t>
            </a:r>
            <a:r>
              <a:rPr lang="en-US" dirty="0" err="1" smtClean="0"/>
              <a:t>Internet.Orders</a:t>
            </a:r>
            <a:r>
              <a:rPr lang="en-US" dirty="0" smtClean="0"/>
              <a:t> table.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9</a:t>
            </a:fld>
            <a:endParaRPr lang="en-US"/>
          </a:p>
        </p:txBody>
      </p:sp>
    </p:spTree>
    <p:extLst>
      <p:ext uri="{BB962C8B-B14F-4D97-AF65-F5344CB8AC3E}">
        <p14:creationId xmlns:p14="http://schemas.microsoft.com/office/powerpoint/2010/main" val="18740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Training Material | Internal Use</a:t>
            </a:r>
          </a:p>
        </p:txBody>
      </p:sp>
      <p:sp>
        <p:nvSpPr>
          <p:cNvPr id="6" name="Slide Number Placeholder 5"/>
          <p:cNvSpPr>
            <a:spLocks noGrp="1"/>
          </p:cNvSpPr>
          <p:nvPr>
            <p:ph type="sldNum" sz="quarter" idx="12"/>
          </p:nvPr>
        </p:nvSpPr>
        <p:spPr/>
        <p:txBody>
          <a:bodyPr/>
          <a:lstStyle/>
          <a:p>
            <a:fld id="{06E23101-68F3-4176-81B9-76939548D018}" type="slidenum">
              <a:rPr lang="en-US" smtClean="0"/>
              <a:t>‹#›</a:t>
            </a:fld>
            <a:endParaRPr lang="en-US"/>
          </a:p>
        </p:txBody>
      </p:sp>
    </p:spTree>
    <p:extLst>
      <p:ext uri="{BB962C8B-B14F-4D97-AF65-F5344CB8AC3E}">
        <p14:creationId xmlns:p14="http://schemas.microsoft.com/office/powerpoint/2010/main" val="373142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Training Material | Internal Use</a:t>
            </a:r>
            <a:endParaRPr lang="en-US" dirty="0"/>
          </a:p>
        </p:txBody>
      </p:sp>
      <p:sp>
        <p:nvSpPr>
          <p:cNvPr id="4" name="Slide Number Placeholder 3"/>
          <p:cNvSpPr>
            <a:spLocks noGrp="1"/>
          </p:cNvSpPr>
          <p:nvPr>
            <p:ph type="sldNum" sz="quarter" idx="12"/>
          </p:nvPr>
        </p:nvSpPr>
        <p:spPr/>
        <p:txBody>
          <a:bodyPr/>
          <a:lstStyle/>
          <a:p>
            <a:fld id="{06E23101-68F3-4176-81B9-76939548D018}" type="slidenum">
              <a:rPr lang="en-US" smtClean="0"/>
              <a:t>‹#›</a:t>
            </a:fld>
            <a:endParaRPr lang="en-US"/>
          </a:p>
        </p:txBody>
      </p:sp>
    </p:spTree>
    <p:extLst>
      <p:ext uri="{BB962C8B-B14F-4D97-AF65-F5344CB8AC3E}">
        <p14:creationId xmlns:p14="http://schemas.microsoft.com/office/powerpoint/2010/main" val="50557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Training Material | Internal Use</a:t>
            </a:r>
            <a:endParaRPr lang="en-US" dirty="0"/>
          </a:p>
        </p:txBody>
      </p:sp>
      <p:sp>
        <p:nvSpPr>
          <p:cNvPr id="4" name="Slide Number Placeholder 3"/>
          <p:cNvSpPr>
            <a:spLocks noGrp="1"/>
          </p:cNvSpPr>
          <p:nvPr>
            <p:ph type="sldNum" sz="quarter" idx="11"/>
          </p:nvPr>
        </p:nvSpPr>
        <p:spPr/>
        <p:txBody>
          <a:bodyPr/>
          <a:lstStyle/>
          <a:p>
            <a:fld id="{06E23101-68F3-4176-81B9-76939548D018}" type="slidenum">
              <a:rPr lang="en-US" smtClean="0"/>
              <a:pPr/>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78776" cy="6858000"/>
          </a:xfrm>
          <a:prstGeom prst="rect">
            <a:avLst/>
          </a:prstGeom>
        </p:spPr>
      </p:pic>
    </p:spTree>
    <p:extLst>
      <p:ext uri="{BB962C8B-B14F-4D97-AF65-F5344CB8AC3E}">
        <p14:creationId xmlns:p14="http://schemas.microsoft.com/office/powerpoint/2010/main" val="26856005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375400"/>
            <a:ext cx="3187700" cy="365125"/>
          </a:xfrm>
          <a:prstGeom prst="rect">
            <a:avLst/>
          </a:prstGeom>
        </p:spPr>
        <p:txBody>
          <a:bodyPr vert="horz" lIns="91440" tIns="45720" rIns="91440" bIns="45720" rtlCol="0" anchor="ctr"/>
          <a:lstStyle>
            <a:lvl1pPr algn="ctr">
              <a:defRPr sz="1200" b="1">
                <a:solidFill>
                  <a:schemeClr val="bg1"/>
                </a:solidFill>
                <a:latin typeface="Candara" panose="020E0502030303020204" pitchFamily="34" charset="0"/>
              </a:defRPr>
            </a:lvl1pPr>
          </a:lstStyle>
          <a:p>
            <a:r>
              <a:rPr lang="en-US"/>
              <a:t>Training Material | Internal Use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bg1"/>
                </a:solidFill>
                <a:latin typeface="Candara" panose="020E0502030303020204" pitchFamily="34" charset="0"/>
              </a:defRPr>
            </a:lvl1pPr>
          </a:lstStyle>
          <a:p>
            <a:fld id="{06E23101-68F3-4176-81B9-76939548D018}" type="slidenum">
              <a:rPr lang="en-US" smtClean="0"/>
              <a:pPr/>
              <a:t>‹#›</a:t>
            </a:fld>
            <a:endParaRPr lang="en-US"/>
          </a:p>
        </p:txBody>
      </p:sp>
    </p:spTree>
    <p:extLst>
      <p:ext uri="{BB962C8B-B14F-4D97-AF65-F5344CB8AC3E}">
        <p14:creationId xmlns:p14="http://schemas.microsoft.com/office/powerpoint/2010/main" val="145712968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0" y="1122363"/>
            <a:ext cx="9144000" cy="2387600"/>
          </a:xfrm>
          <a:prstGeom prst="rect">
            <a:avLst/>
          </a:prstGeom>
        </p:spPr>
        <p:txBody>
          <a:bodyPr/>
          <a:lstStyle/>
          <a:p>
            <a:endParaRPr lang="en-US"/>
          </a:p>
        </p:txBody>
      </p:sp>
      <p:sp>
        <p:nvSpPr>
          <p:cNvPr id="3" name="Subtitle 2"/>
          <p:cNvSpPr>
            <a:spLocks noGrp="1"/>
          </p:cNvSpPr>
          <p:nvPr>
            <p:ph type="subTitle" idx="4294967295"/>
          </p:nvPr>
        </p:nvSpPr>
        <p:spPr>
          <a:xfrm>
            <a:off x="1524000" y="3602038"/>
            <a:ext cx="9144000" cy="1655762"/>
          </a:xfrm>
          <a:prstGeom prst="rect">
            <a:avLst/>
          </a:prstGeom>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78776" cy="6858000"/>
          </a:xfrm>
          <a:prstGeom prst="rect">
            <a:avLst/>
          </a:prstGeom>
        </p:spPr>
      </p:pic>
      <p:sp>
        <p:nvSpPr>
          <p:cNvPr id="7" name="Title 1"/>
          <p:cNvSpPr txBox="1">
            <a:spLocks/>
          </p:cNvSpPr>
          <p:nvPr/>
        </p:nvSpPr>
        <p:spPr>
          <a:xfrm>
            <a:off x="1856740" y="2190048"/>
            <a:ext cx="6799580" cy="8269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smtClean="0">
                <a:solidFill>
                  <a:schemeClr val="bg1"/>
                </a:solidFill>
                <a:cs typeface="Arial" panose="020B0604020202020204" pitchFamily="34" charset="0"/>
              </a:rPr>
              <a:t>GLOBAL DEVELOPER PASSPORT</a:t>
            </a:r>
            <a:endParaRPr lang="en-US" sz="3000" dirty="0">
              <a:solidFill>
                <a:schemeClr val="bg1"/>
              </a:solidFill>
              <a:cs typeface="Arial" panose="020B0604020202020204" pitchFamily="34" charset="0"/>
            </a:endParaRPr>
          </a:p>
        </p:txBody>
      </p:sp>
      <p:sp>
        <p:nvSpPr>
          <p:cNvPr id="8" name="Subtitle 2"/>
          <p:cNvSpPr txBox="1">
            <a:spLocks/>
          </p:cNvSpPr>
          <p:nvPr/>
        </p:nvSpPr>
        <p:spPr>
          <a:xfrm>
            <a:off x="1856740" y="3142272"/>
            <a:ext cx="5643880" cy="4630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smtClean="0">
                <a:solidFill>
                  <a:schemeClr val="bg1"/>
                </a:solidFill>
                <a:latin typeface="+mj-lt"/>
                <a:cs typeface="Arial" panose="020B0604020202020204" pitchFamily="34" charset="0"/>
              </a:rPr>
              <a:t>DATA BASE SYSTEM</a:t>
            </a:r>
            <a:endParaRPr lang="en-US" sz="2000" dirty="0">
              <a:solidFill>
                <a:schemeClr val="bg1"/>
              </a:solidFill>
              <a:latin typeface="+mj-lt"/>
              <a:cs typeface="Arial" panose="020B0604020202020204" pitchFamily="34" charset="0"/>
            </a:endParaRPr>
          </a:p>
        </p:txBody>
      </p:sp>
      <p:sp>
        <p:nvSpPr>
          <p:cNvPr id="12" name="Text Placeholder 6"/>
          <p:cNvSpPr txBox="1">
            <a:spLocks/>
          </p:cNvSpPr>
          <p:nvPr/>
        </p:nvSpPr>
        <p:spPr>
          <a:xfrm>
            <a:off x="1856739" y="4437584"/>
            <a:ext cx="2972837" cy="58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a:solidFill>
                  <a:schemeClr val="bg1"/>
                </a:solidFill>
                <a:latin typeface="Candara" panose="020E0502030303020204" pitchFamily="34" charset="0"/>
                <a:cs typeface="Arial" panose="020B0604020202020204" pitchFamily="34" charset="0"/>
              </a:rPr>
              <a:t> </a:t>
            </a:r>
            <a:endParaRPr lang="en-US" sz="2000" dirty="0">
              <a:solidFill>
                <a:schemeClr val="bg1"/>
              </a:solidFill>
              <a:latin typeface="Candara" panose="020E0502030303020204" pitchFamily="34" charset="0"/>
              <a:cs typeface="Arial" panose="020B0604020202020204" pitchFamily="34" charset="0"/>
            </a:endParaRPr>
          </a:p>
        </p:txBody>
      </p:sp>
      <p:sp>
        <p:nvSpPr>
          <p:cNvPr id="13" name="Text Placeholder 6"/>
          <p:cNvSpPr txBox="1">
            <a:spLocks/>
          </p:cNvSpPr>
          <p:nvPr/>
        </p:nvSpPr>
        <p:spPr>
          <a:xfrm>
            <a:off x="1856739" y="4887924"/>
            <a:ext cx="5790883" cy="58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solidFill>
                  <a:schemeClr val="bg1"/>
                </a:solidFill>
                <a:latin typeface="+mj-lt"/>
                <a:cs typeface="Arial" panose="020B0604020202020204" pitchFamily="34" charset="0"/>
              </a:rPr>
              <a:t>RESOURCE DEVELOPMENT CENTER</a:t>
            </a:r>
            <a:endParaRPr lang="en-US" sz="2000" dirty="0">
              <a:solidFill>
                <a:schemeClr val="bg1"/>
              </a:solidFill>
              <a:latin typeface="+mj-lt"/>
              <a:cs typeface="Arial" panose="020B0604020202020204" pitchFamily="34" charset="0"/>
            </a:endParaRPr>
          </a:p>
        </p:txBody>
      </p:sp>
      <p:sp>
        <p:nvSpPr>
          <p:cNvPr id="16" name="Text Placeholder 6"/>
          <p:cNvSpPr txBox="1">
            <a:spLocks/>
          </p:cNvSpPr>
          <p:nvPr/>
        </p:nvSpPr>
        <p:spPr>
          <a:xfrm>
            <a:off x="1843513" y="5680359"/>
            <a:ext cx="5790883" cy="5878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a:solidFill>
                  <a:schemeClr val="bg1"/>
                </a:solidFill>
                <a:latin typeface="+mj-lt"/>
                <a:cs typeface="Arial" panose="020B0604020202020204" pitchFamily="34" charset="0"/>
              </a:rPr>
              <a:t>CMC Corporation | Training Material – Internal Use</a:t>
            </a:r>
          </a:p>
        </p:txBody>
      </p:sp>
      <p:sp>
        <p:nvSpPr>
          <p:cNvPr id="17" name="Text Placeholder 6"/>
          <p:cNvSpPr txBox="1">
            <a:spLocks/>
          </p:cNvSpPr>
          <p:nvPr/>
        </p:nvSpPr>
        <p:spPr>
          <a:xfrm>
            <a:off x="1843513" y="5305203"/>
            <a:ext cx="5790883" cy="58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smtClean="0">
                <a:solidFill>
                  <a:schemeClr val="bg1"/>
                </a:solidFill>
                <a:latin typeface="+mj-lt"/>
                <a:cs typeface="Arial" panose="020B0604020202020204" pitchFamily="34" charset="0"/>
              </a:rPr>
              <a:t>JUN </a:t>
            </a:r>
            <a:r>
              <a:rPr lang="en-US" sz="2000" dirty="0">
                <a:solidFill>
                  <a:schemeClr val="bg1"/>
                </a:solidFill>
                <a:latin typeface="+mj-lt"/>
                <a:cs typeface="Arial" panose="020B0604020202020204" pitchFamily="34" charset="0"/>
              </a:rPr>
              <a:t>2017</a:t>
            </a:r>
          </a:p>
        </p:txBody>
      </p:sp>
      <p:sp>
        <p:nvSpPr>
          <p:cNvPr id="14" name="Text Placeholder 6"/>
          <p:cNvSpPr txBox="1">
            <a:spLocks/>
          </p:cNvSpPr>
          <p:nvPr/>
        </p:nvSpPr>
        <p:spPr>
          <a:xfrm>
            <a:off x="1843513" y="4512768"/>
            <a:ext cx="5790883" cy="58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smtClean="0">
                <a:solidFill>
                  <a:schemeClr val="bg1"/>
                </a:solidFill>
                <a:latin typeface="+mj-lt"/>
                <a:cs typeface="Arial" panose="020B0604020202020204" pitchFamily="34" charset="0"/>
              </a:rPr>
              <a:t>NGUYỄN QUYẾT</a:t>
            </a:r>
            <a:endParaRPr lang="en-US" sz="200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130521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10</a:t>
            </a:fld>
            <a:endParaRPr lang="en-US"/>
          </a:p>
        </p:txBody>
      </p:sp>
      <p:sp>
        <p:nvSpPr>
          <p:cNvPr id="5" name="TextBox 4"/>
          <p:cNvSpPr txBox="1"/>
          <p:nvPr/>
        </p:nvSpPr>
        <p:spPr>
          <a:xfrm>
            <a:off x="4858603" y="-141516"/>
            <a:ext cx="7333397"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Schema Demo</a:t>
            </a:r>
          </a:p>
        </p:txBody>
      </p:sp>
      <p:sp>
        <p:nvSpPr>
          <p:cNvPr id="6" name="TextBox 5"/>
          <p:cNvSpPr txBox="1"/>
          <p:nvPr/>
        </p:nvSpPr>
        <p:spPr>
          <a:xfrm>
            <a:off x="2082018" y="1772529"/>
            <a:ext cx="9973994" cy="707886"/>
          </a:xfrm>
          <a:prstGeom prst="rect">
            <a:avLst/>
          </a:prstGeom>
          <a:noFill/>
        </p:spPr>
        <p:txBody>
          <a:bodyPr wrap="square" rtlCol="0">
            <a:spAutoFit/>
          </a:bodyPr>
          <a:lstStyle/>
          <a:p>
            <a:pPr marL="285750" indent="-285750">
              <a:buFont typeface="Arial" panose="020B0604020202020204" pitchFamily="34" charset="0"/>
              <a:buChar char="•"/>
            </a:pPr>
            <a:r>
              <a:rPr lang="en-US" sz="4000" dirty="0" smtClean="0"/>
              <a:t> Demo</a:t>
            </a:r>
            <a:endParaRPr lang="en-US" sz="4000"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669204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7715C3-EBE0-4908-9708-580DD7DD7BE3}" type="slidenum">
              <a:rPr lang="en-US" smtClean="0"/>
              <a:pPr/>
              <a:t>11</a:t>
            </a:fld>
            <a:endParaRPr lang="en-US"/>
          </a:p>
        </p:txBody>
      </p:sp>
      <p:pic>
        <p:nvPicPr>
          <p:cNvPr id="5" name="Picture 4" descr="t.jpg"/>
          <p:cNvPicPr>
            <a:picLocks noChangeAspect="1"/>
          </p:cNvPicPr>
          <p:nvPr/>
        </p:nvPicPr>
        <p:blipFill>
          <a:blip r:embed="rId2" cstate="print"/>
          <a:stretch>
            <a:fillRect/>
          </a:stretch>
        </p:blipFill>
        <p:spPr>
          <a:xfrm>
            <a:off x="1981199" y="3783741"/>
            <a:ext cx="8086725" cy="1781175"/>
          </a:xfrm>
          <a:prstGeom prst="rect">
            <a:avLst/>
          </a:prstGeom>
        </p:spPr>
      </p:pic>
      <p:sp>
        <p:nvSpPr>
          <p:cNvPr id="4" name="TextBox 3"/>
          <p:cNvSpPr txBox="1"/>
          <p:nvPr/>
        </p:nvSpPr>
        <p:spPr>
          <a:xfrm>
            <a:off x="5008730" y="-151575"/>
            <a:ext cx="6937612"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Table</a:t>
            </a:r>
          </a:p>
        </p:txBody>
      </p:sp>
      <p:sp>
        <p:nvSpPr>
          <p:cNvPr id="7" name="TextBox 6"/>
          <p:cNvSpPr txBox="1"/>
          <p:nvPr/>
        </p:nvSpPr>
        <p:spPr>
          <a:xfrm>
            <a:off x="1756010" y="1327488"/>
            <a:ext cx="8537101" cy="2085186"/>
          </a:xfrm>
          <a:prstGeom prst="rect">
            <a:avLst/>
          </a:prstGeom>
          <a:noFill/>
        </p:spPr>
        <p:txBody>
          <a:bodyPr wrap="square" rtlCol="0">
            <a:spAutoFit/>
          </a:bodyPr>
          <a:lstStyle/>
          <a:p>
            <a:pPr marL="685800" lvl="1" indent="-228600">
              <a:lnSpc>
                <a:spcPct val="90000"/>
              </a:lnSpc>
              <a:spcBef>
                <a:spcPts val="1000"/>
              </a:spcBef>
              <a:buFont typeface="Arial" panose="020B0604020202020204" pitchFamily="34" charset="0"/>
              <a:buChar char="•"/>
            </a:pPr>
            <a:r>
              <a:rPr lang="en-US" sz="2000" dirty="0">
                <a:solidFill>
                  <a:prstClr val="black"/>
                </a:solidFill>
              </a:rPr>
              <a:t>Table is a repository for data, with items of data grouped in one or more columns</a:t>
            </a:r>
          </a:p>
          <a:p>
            <a:pPr marL="1200150" lvl="2" indent="-285750">
              <a:lnSpc>
                <a:spcPct val="150000"/>
              </a:lnSpc>
              <a:spcBef>
                <a:spcPts val="500"/>
              </a:spcBef>
              <a:buFont typeface="Wingdings" panose="05000000000000000000" pitchFamily="2" charset="2"/>
              <a:buChar char="ü"/>
            </a:pPr>
            <a:r>
              <a:rPr lang="en-US" dirty="0" smtClean="0">
                <a:solidFill>
                  <a:prstClr val="black"/>
                </a:solidFill>
              </a:rPr>
              <a:t> Data </a:t>
            </a:r>
            <a:r>
              <a:rPr lang="en-US" dirty="0">
                <a:solidFill>
                  <a:prstClr val="black"/>
                </a:solidFill>
              </a:rPr>
              <a:t>types</a:t>
            </a:r>
          </a:p>
          <a:p>
            <a:pPr marL="1200150" lvl="2" indent="-285750">
              <a:lnSpc>
                <a:spcPct val="150000"/>
              </a:lnSpc>
              <a:spcBef>
                <a:spcPts val="500"/>
              </a:spcBef>
              <a:buFont typeface="Wingdings" panose="05000000000000000000" pitchFamily="2" charset="2"/>
              <a:buChar char="ü"/>
            </a:pPr>
            <a:r>
              <a:rPr lang="en-US" dirty="0" smtClean="0">
                <a:solidFill>
                  <a:prstClr val="black"/>
                </a:solidFill>
              </a:rPr>
              <a:t> Constraints</a:t>
            </a:r>
            <a:endParaRPr lang="en-US" dirty="0">
              <a:solidFill>
                <a:prstClr val="black"/>
              </a:solidFill>
            </a:endParaRPr>
          </a:p>
          <a:p>
            <a:pPr marL="1200150" lvl="2" indent="-285750">
              <a:lnSpc>
                <a:spcPct val="150000"/>
              </a:lnSpc>
              <a:spcBef>
                <a:spcPts val="500"/>
              </a:spcBef>
              <a:buFont typeface="Wingdings" panose="05000000000000000000" pitchFamily="2" charset="2"/>
              <a:buChar char="ü"/>
            </a:pPr>
            <a:r>
              <a:rPr lang="en-US" dirty="0" smtClean="0">
                <a:solidFill>
                  <a:prstClr val="black"/>
                </a:solidFill>
              </a:rPr>
              <a:t> Index</a:t>
            </a:r>
            <a:endParaRPr lang="en-US" dirty="0">
              <a:solidFill>
                <a:prstClr val="black"/>
              </a:solidFill>
            </a:endParaRPr>
          </a:p>
        </p:txBody>
      </p:sp>
      <p:sp>
        <p:nvSpPr>
          <p:cNvPr id="8"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7637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12</a:t>
            </a:fld>
            <a:endParaRPr lang="en-US"/>
          </a:p>
        </p:txBody>
      </p:sp>
      <p:sp>
        <p:nvSpPr>
          <p:cNvPr id="7" name="TextBox 6"/>
          <p:cNvSpPr txBox="1"/>
          <p:nvPr/>
        </p:nvSpPr>
        <p:spPr>
          <a:xfrm>
            <a:off x="5500048" y="-95534"/>
            <a:ext cx="6691952"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Table</a:t>
            </a:r>
          </a:p>
        </p:txBody>
      </p:sp>
      <p:sp>
        <p:nvSpPr>
          <p:cNvPr id="9" name="TextBox 8"/>
          <p:cNvSpPr txBox="1"/>
          <p:nvPr/>
        </p:nvSpPr>
        <p:spPr>
          <a:xfrm>
            <a:off x="1976651" y="1639372"/>
            <a:ext cx="8455925" cy="3264483"/>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dirty="0">
                <a:solidFill>
                  <a:prstClr val="black"/>
                </a:solidFill>
              </a:rPr>
              <a:t>Create table</a:t>
            </a:r>
          </a:p>
          <a:p>
            <a:pPr marL="228600" lvl="0" indent="-228600">
              <a:lnSpc>
                <a:spcPct val="90000"/>
              </a:lnSpc>
              <a:spcBef>
                <a:spcPts val="1000"/>
              </a:spcBef>
              <a:buFont typeface="Arial" panose="020B0604020202020204" pitchFamily="34" charset="0"/>
              <a:buChar char="•"/>
            </a:pPr>
            <a:r>
              <a:rPr lang="en-US" sz="2800" dirty="0">
                <a:solidFill>
                  <a:prstClr val="black"/>
                </a:solidFill>
              </a:rPr>
              <a:t>Alter table</a:t>
            </a:r>
          </a:p>
          <a:p>
            <a:pPr marL="685800" lvl="1" indent="-228600">
              <a:lnSpc>
                <a:spcPct val="90000"/>
              </a:lnSpc>
              <a:spcBef>
                <a:spcPts val="500"/>
              </a:spcBef>
              <a:buFont typeface="Arial" panose="020B0604020202020204" pitchFamily="34" charset="0"/>
              <a:buChar char="•"/>
            </a:pPr>
            <a:r>
              <a:rPr lang="en-US" sz="2000" dirty="0">
                <a:solidFill>
                  <a:prstClr val="black"/>
                </a:solidFill>
              </a:rPr>
              <a:t>Add new column</a:t>
            </a:r>
          </a:p>
          <a:p>
            <a:pPr marL="685800" lvl="1" indent="-228600">
              <a:lnSpc>
                <a:spcPct val="90000"/>
              </a:lnSpc>
              <a:spcBef>
                <a:spcPts val="500"/>
              </a:spcBef>
              <a:buFont typeface="Arial" panose="020B0604020202020204" pitchFamily="34" charset="0"/>
              <a:buChar char="•"/>
            </a:pPr>
            <a:r>
              <a:rPr lang="en-US" sz="2000" dirty="0">
                <a:solidFill>
                  <a:prstClr val="black"/>
                </a:solidFill>
              </a:rPr>
              <a:t>Change data type of existing column</a:t>
            </a:r>
          </a:p>
          <a:p>
            <a:pPr marL="685800" lvl="1" indent="-228600">
              <a:lnSpc>
                <a:spcPct val="90000"/>
              </a:lnSpc>
              <a:spcBef>
                <a:spcPts val="500"/>
              </a:spcBef>
              <a:buFont typeface="Arial" panose="020B0604020202020204" pitchFamily="34" charset="0"/>
              <a:buChar char="•"/>
            </a:pPr>
            <a:r>
              <a:rPr lang="en-US" sz="2000" dirty="0">
                <a:solidFill>
                  <a:prstClr val="black"/>
                </a:solidFill>
              </a:rPr>
              <a:t>Delete a column</a:t>
            </a:r>
          </a:p>
          <a:p>
            <a:pPr marL="685800" lvl="1" indent="-228600">
              <a:lnSpc>
                <a:spcPct val="90000"/>
              </a:lnSpc>
              <a:spcBef>
                <a:spcPts val="500"/>
              </a:spcBef>
              <a:buFont typeface="Arial" panose="020B0604020202020204" pitchFamily="34" charset="0"/>
              <a:buChar char="•"/>
            </a:pPr>
            <a:r>
              <a:rPr lang="en-US" sz="2000" dirty="0">
                <a:solidFill>
                  <a:prstClr val="black"/>
                </a:solidFill>
              </a:rPr>
              <a:t>Add or remove constraints</a:t>
            </a:r>
          </a:p>
          <a:p>
            <a:pPr marL="342900" lvl="1" indent="-342900">
              <a:lnSpc>
                <a:spcPct val="90000"/>
              </a:lnSpc>
              <a:spcBef>
                <a:spcPts val="500"/>
              </a:spcBef>
              <a:buSzPct val="60000"/>
              <a:buFont typeface="Wingdings" pitchFamily="2" charset="2"/>
              <a:buChar char="q"/>
            </a:pPr>
            <a:r>
              <a:rPr lang="en-US" sz="2800" dirty="0">
                <a:solidFill>
                  <a:prstClr val="black"/>
                </a:solidFill>
              </a:rPr>
              <a:t>Drop table</a:t>
            </a:r>
          </a:p>
          <a:p>
            <a:pPr marL="685800" lvl="1" indent="-228600">
              <a:lnSpc>
                <a:spcPct val="90000"/>
              </a:lnSpc>
              <a:spcBef>
                <a:spcPts val="500"/>
              </a:spcBef>
              <a:buFont typeface="Arial" panose="020B0604020202020204" pitchFamily="34" charset="0"/>
              <a:buChar char="•"/>
            </a:pPr>
            <a:r>
              <a:rPr lang="en-US" sz="2000" dirty="0">
                <a:solidFill>
                  <a:prstClr val="black"/>
                </a:solidFill>
              </a:rPr>
              <a:t>Remove table structure and its data.</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3735182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13</a:t>
            </a:fld>
            <a:endParaRPr lang="en-US"/>
          </a:p>
        </p:txBody>
      </p:sp>
      <p:sp>
        <p:nvSpPr>
          <p:cNvPr id="6" name="TextBox 5"/>
          <p:cNvSpPr txBox="1"/>
          <p:nvPr/>
        </p:nvSpPr>
        <p:spPr>
          <a:xfrm>
            <a:off x="2238233" y="1828799"/>
            <a:ext cx="8284191" cy="2943883"/>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3200" b="1" dirty="0" smtClean="0">
                <a:solidFill>
                  <a:prstClr val="black"/>
                </a:solidFill>
              </a:rPr>
              <a:t> Demo</a:t>
            </a:r>
            <a:endParaRPr lang="en-US" sz="3200" b="1" dirty="0">
              <a:solidFill>
                <a:prstClr val="black"/>
              </a:solidFill>
            </a:endParaRPr>
          </a:p>
          <a:p>
            <a:pPr marL="800100" lvl="1" indent="-342900">
              <a:lnSpc>
                <a:spcPct val="200000"/>
              </a:lnSpc>
              <a:spcBef>
                <a:spcPts val="500"/>
              </a:spcBef>
              <a:buFont typeface="Wingdings" panose="05000000000000000000" pitchFamily="2" charset="2"/>
              <a:buChar char="ü"/>
            </a:pPr>
            <a:r>
              <a:rPr lang="en-US" sz="2400" dirty="0" smtClean="0">
                <a:solidFill>
                  <a:prstClr val="black"/>
                </a:solidFill>
              </a:rPr>
              <a:t> Create </a:t>
            </a:r>
            <a:r>
              <a:rPr lang="en-US" sz="2400" dirty="0">
                <a:solidFill>
                  <a:prstClr val="black"/>
                </a:solidFill>
              </a:rPr>
              <a:t>basic table</a:t>
            </a:r>
          </a:p>
          <a:p>
            <a:pPr marL="800100" lvl="1" indent="-342900">
              <a:lnSpc>
                <a:spcPct val="200000"/>
              </a:lnSpc>
              <a:spcBef>
                <a:spcPts val="500"/>
              </a:spcBef>
              <a:buFont typeface="Wingdings" panose="05000000000000000000" pitchFamily="2" charset="2"/>
              <a:buChar char="ü"/>
            </a:pPr>
            <a:r>
              <a:rPr lang="en-US" sz="2400" dirty="0" smtClean="0">
                <a:solidFill>
                  <a:prstClr val="black"/>
                </a:solidFill>
              </a:rPr>
              <a:t> Alter </a:t>
            </a:r>
            <a:r>
              <a:rPr lang="en-US" sz="2400" dirty="0">
                <a:solidFill>
                  <a:prstClr val="black"/>
                </a:solidFill>
              </a:rPr>
              <a:t>table</a:t>
            </a:r>
          </a:p>
          <a:p>
            <a:pPr marL="800100" lvl="1" indent="-342900">
              <a:lnSpc>
                <a:spcPct val="200000"/>
              </a:lnSpc>
              <a:spcBef>
                <a:spcPts val="500"/>
              </a:spcBef>
              <a:buFont typeface="Wingdings" panose="05000000000000000000" pitchFamily="2" charset="2"/>
              <a:buChar char="ü"/>
            </a:pPr>
            <a:r>
              <a:rPr lang="en-US" sz="2400" dirty="0" smtClean="0">
                <a:solidFill>
                  <a:prstClr val="black"/>
                </a:solidFill>
              </a:rPr>
              <a:t> Drop </a:t>
            </a:r>
            <a:r>
              <a:rPr lang="en-US" sz="2400" dirty="0">
                <a:solidFill>
                  <a:prstClr val="black"/>
                </a:solidFill>
              </a:rPr>
              <a:t>table</a:t>
            </a:r>
          </a:p>
        </p:txBody>
      </p:sp>
      <p:sp>
        <p:nvSpPr>
          <p:cNvPr id="7" name="TextBox 6"/>
          <p:cNvSpPr txBox="1"/>
          <p:nvPr/>
        </p:nvSpPr>
        <p:spPr>
          <a:xfrm>
            <a:off x="7347045" y="203633"/>
            <a:ext cx="4844955" cy="646331"/>
          </a:xfrm>
          <a:prstGeom prst="rect">
            <a:avLst/>
          </a:prstGeom>
          <a:noFill/>
        </p:spPr>
        <p:txBody>
          <a:bodyPr wrap="square" rtlCol="0">
            <a:spAutoFit/>
          </a:bodyPr>
          <a:lstStyle/>
          <a:p>
            <a:pPr algn="r"/>
            <a:r>
              <a:rPr lang="en-US" sz="3600" b="1" i="1" dirty="0">
                <a:solidFill>
                  <a:srgbClr val="2C93CE"/>
                </a:solidFill>
                <a:latin typeface="Arial" panose="020B0604020202020204" pitchFamily="34" charset="0"/>
                <a:cs typeface="Tahoma" panose="020B0604030504040204" pitchFamily="34" charset="0"/>
              </a:rPr>
              <a:t>Table Demo</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62526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14</a:t>
            </a:fld>
            <a:endParaRPr lang="en-US"/>
          </a:p>
        </p:txBody>
      </p:sp>
      <p:sp>
        <p:nvSpPr>
          <p:cNvPr id="5" name="TextBox 4"/>
          <p:cNvSpPr txBox="1"/>
          <p:nvPr/>
        </p:nvSpPr>
        <p:spPr>
          <a:xfrm>
            <a:off x="2374710" y="3766782"/>
            <a:ext cx="6837529" cy="2292824"/>
          </a:xfrm>
          <a:prstGeom prst="rect">
            <a:avLst/>
          </a:prstGeom>
          <a:noFill/>
        </p:spPr>
        <p:txBody>
          <a:bodyPr wrap="square" rtlCol="0">
            <a:spAutoFit/>
          </a:bodyPr>
          <a:lstStyle/>
          <a:p>
            <a:endParaRPr lang="en-US" dirty="0"/>
          </a:p>
        </p:txBody>
      </p:sp>
      <p:sp>
        <p:nvSpPr>
          <p:cNvPr id="6" name="TextBox 5"/>
          <p:cNvSpPr txBox="1"/>
          <p:nvPr/>
        </p:nvSpPr>
        <p:spPr>
          <a:xfrm>
            <a:off x="2006222" y="1579777"/>
            <a:ext cx="8898340" cy="3891322"/>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b="1" dirty="0">
                <a:solidFill>
                  <a:prstClr val="black"/>
                </a:solidFill>
              </a:rPr>
              <a:t>Table Constraints: </a:t>
            </a:r>
            <a:r>
              <a:rPr lang="en-US" sz="2400" dirty="0">
                <a:solidFill>
                  <a:prstClr val="black"/>
                </a:solidFill>
              </a:rPr>
              <a:t>Are used to limit the type of data that can go into a table</a:t>
            </a:r>
            <a:r>
              <a:rPr lang="en-US" sz="2400" dirty="0" smtClean="0">
                <a:solidFill>
                  <a:prstClr val="black"/>
                </a:solidFill>
              </a:rPr>
              <a:t>.</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b="1" dirty="0">
                <a:solidFill>
                  <a:prstClr val="black"/>
                </a:solidFill>
              </a:rPr>
              <a:t>We will focus on the following constraints:</a:t>
            </a:r>
          </a:p>
          <a:p>
            <a:pPr marL="800100" lvl="1" indent="-342900">
              <a:lnSpc>
                <a:spcPct val="90000"/>
              </a:lnSpc>
              <a:spcBef>
                <a:spcPts val="500"/>
              </a:spcBef>
              <a:buFont typeface="Wingdings" panose="05000000000000000000" pitchFamily="2" charset="2"/>
              <a:buChar char="ü"/>
            </a:pPr>
            <a:r>
              <a:rPr lang="en-US" sz="2200" dirty="0">
                <a:solidFill>
                  <a:prstClr val="black"/>
                </a:solidFill>
              </a:rPr>
              <a:t>NOT NULL </a:t>
            </a:r>
          </a:p>
          <a:p>
            <a:pPr marL="800100" lvl="1" indent="-342900">
              <a:lnSpc>
                <a:spcPct val="90000"/>
              </a:lnSpc>
              <a:spcBef>
                <a:spcPts val="500"/>
              </a:spcBef>
              <a:buFont typeface="Wingdings" panose="05000000000000000000" pitchFamily="2" charset="2"/>
              <a:buChar char="ü"/>
            </a:pPr>
            <a:r>
              <a:rPr lang="en-US" sz="2200" dirty="0">
                <a:solidFill>
                  <a:prstClr val="black"/>
                </a:solidFill>
              </a:rPr>
              <a:t>CHECK </a:t>
            </a:r>
          </a:p>
          <a:p>
            <a:pPr marL="800100" lvl="1" indent="-342900">
              <a:lnSpc>
                <a:spcPct val="90000"/>
              </a:lnSpc>
              <a:spcBef>
                <a:spcPts val="500"/>
              </a:spcBef>
              <a:buFont typeface="Wingdings" panose="05000000000000000000" pitchFamily="2" charset="2"/>
              <a:buChar char="ü"/>
            </a:pPr>
            <a:r>
              <a:rPr lang="en-US" sz="2200" dirty="0">
                <a:solidFill>
                  <a:prstClr val="black"/>
                </a:solidFill>
              </a:rPr>
              <a:t>UNIQUE </a:t>
            </a:r>
          </a:p>
          <a:p>
            <a:pPr marL="800100" lvl="1" indent="-342900">
              <a:lnSpc>
                <a:spcPct val="90000"/>
              </a:lnSpc>
              <a:spcBef>
                <a:spcPts val="500"/>
              </a:spcBef>
              <a:buFont typeface="Wingdings" panose="05000000000000000000" pitchFamily="2" charset="2"/>
              <a:buChar char="ü"/>
            </a:pPr>
            <a:r>
              <a:rPr lang="en-US" sz="2200" dirty="0">
                <a:solidFill>
                  <a:prstClr val="black"/>
                </a:solidFill>
              </a:rPr>
              <a:t>PRIMARY KEY </a:t>
            </a:r>
          </a:p>
          <a:p>
            <a:pPr marL="800100" lvl="1" indent="-342900">
              <a:lnSpc>
                <a:spcPct val="90000"/>
              </a:lnSpc>
              <a:spcBef>
                <a:spcPts val="500"/>
              </a:spcBef>
              <a:buFont typeface="Wingdings" panose="05000000000000000000" pitchFamily="2" charset="2"/>
              <a:buChar char="ü"/>
            </a:pPr>
            <a:r>
              <a:rPr lang="en-US" sz="2200" dirty="0">
                <a:solidFill>
                  <a:prstClr val="black"/>
                </a:solidFill>
              </a:rPr>
              <a:t>DEFAULT </a:t>
            </a:r>
          </a:p>
          <a:p>
            <a:pPr marL="800100" lvl="1" indent="-342900">
              <a:lnSpc>
                <a:spcPct val="90000"/>
              </a:lnSpc>
              <a:spcBef>
                <a:spcPts val="500"/>
              </a:spcBef>
              <a:buFont typeface="Wingdings" panose="05000000000000000000" pitchFamily="2" charset="2"/>
              <a:buChar char="ü"/>
            </a:pPr>
            <a:r>
              <a:rPr lang="en-US" sz="2200" dirty="0">
                <a:solidFill>
                  <a:prstClr val="black"/>
                </a:solidFill>
              </a:rPr>
              <a:t>FOREIGN KEY </a:t>
            </a:r>
          </a:p>
        </p:txBody>
      </p:sp>
      <p:sp>
        <p:nvSpPr>
          <p:cNvPr id="7" name="TextBox 6"/>
          <p:cNvSpPr txBox="1"/>
          <p:nvPr/>
        </p:nvSpPr>
        <p:spPr>
          <a:xfrm>
            <a:off x="5053083" y="-154013"/>
            <a:ext cx="7115033"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 </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Table Constraints</a:t>
            </a:r>
          </a:p>
        </p:txBody>
      </p:sp>
      <p:sp>
        <p:nvSpPr>
          <p:cNvPr id="8"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53230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15</a:t>
            </a:fld>
            <a:endParaRPr lang="en-US"/>
          </a:p>
        </p:txBody>
      </p:sp>
      <p:sp>
        <p:nvSpPr>
          <p:cNvPr id="2" name="TextBox 1"/>
          <p:cNvSpPr txBox="1"/>
          <p:nvPr/>
        </p:nvSpPr>
        <p:spPr>
          <a:xfrm>
            <a:off x="1704834" y="1733267"/>
            <a:ext cx="9648966" cy="3384003"/>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dirty="0">
                <a:solidFill>
                  <a:srgbClr val="FF0000"/>
                </a:solidFill>
              </a:rPr>
              <a:t>NOT NULL: </a:t>
            </a:r>
            <a:r>
              <a:rPr lang="en-US" sz="2400" dirty="0">
                <a:solidFill>
                  <a:prstClr val="black"/>
                </a:solidFill>
              </a:rPr>
              <a:t>Specifies that the column does not accept NULL values</a:t>
            </a:r>
            <a:r>
              <a:rPr lang="en-US" sz="2400" dirty="0" smtClean="0">
                <a:solidFill>
                  <a:prstClr val="black"/>
                </a:solidFill>
              </a:rPr>
              <a:t>.</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dirty="0">
                <a:solidFill>
                  <a:srgbClr val="FF0000"/>
                </a:solidFill>
              </a:rPr>
              <a:t>CHECK</a:t>
            </a:r>
            <a:r>
              <a:rPr lang="en-US" sz="2400" dirty="0">
                <a:solidFill>
                  <a:prstClr val="black"/>
                </a:solidFill>
              </a:rPr>
              <a:t>: Enforce domain integrity by limiting the values that can be put in a column</a:t>
            </a:r>
            <a:r>
              <a:rPr lang="en-US" sz="2400" dirty="0" smtClean="0">
                <a:solidFill>
                  <a:prstClr val="black"/>
                </a:solidFill>
              </a:rPr>
              <a:t>.</a:t>
            </a:r>
          </a:p>
          <a:p>
            <a:pPr marL="228600" lvl="0" indent="-228600">
              <a:lnSpc>
                <a:spcPct val="90000"/>
              </a:lnSpc>
              <a:spcBef>
                <a:spcPts val="1000"/>
              </a:spcBef>
              <a:buFont typeface="Arial" panose="020B0604020202020204" pitchFamily="34" charset="0"/>
              <a:buChar char="•"/>
            </a:pPr>
            <a:endParaRPr lang="en-US" sz="2800" dirty="0">
              <a:solidFill>
                <a:prstClr val="black"/>
              </a:solidFill>
            </a:endParaRPr>
          </a:p>
          <a:p>
            <a:pPr marL="800100" lvl="1" indent="-342900">
              <a:lnSpc>
                <a:spcPct val="90000"/>
              </a:lnSpc>
              <a:spcBef>
                <a:spcPts val="500"/>
              </a:spcBef>
              <a:buFont typeface="Wingdings" panose="05000000000000000000" pitchFamily="2" charset="2"/>
              <a:buChar char="ü"/>
            </a:pPr>
            <a:r>
              <a:rPr lang="en-US" sz="2400" b="1" dirty="0">
                <a:solidFill>
                  <a:prstClr val="black"/>
                </a:solidFill>
              </a:rPr>
              <a:t>Syntax</a:t>
            </a:r>
            <a:r>
              <a:rPr lang="en-US" sz="2400" dirty="0">
                <a:solidFill>
                  <a:prstClr val="black"/>
                </a:solidFill>
              </a:rPr>
              <a:t>:</a:t>
            </a:r>
          </a:p>
          <a:p>
            <a:pPr marL="685800" lvl="1" indent="-228600">
              <a:lnSpc>
                <a:spcPct val="90000"/>
              </a:lnSpc>
              <a:spcBef>
                <a:spcPts val="500"/>
              </a:spcBef>
            </a:pPr>
            <a:r>
              <a:rPr lang="en-US" sz="2400" dirty="0">
                <a:solidFill>
                  <a:prstClr val="black"/>
                </a:solidFill>
              </a:rPr>
              <a:t>	[CONSTRAINT </a:t>
            </a:r>
            <a:r>
              <a:rPr lang="en-US" sz="2400" i="1" dirty="0" err="1">
                <a:solidFill>
                  <a:prstClr val="black"/>
                </a:solidFill>
              </a:rPr>
              <a:t>constraint_name</a:t>
            </a:r>
            <a:r>
              <a:rPr lang="en-US" sz="2400" i="1" dirty="0">
                <a:solidFill>
                  <a:prstClr val="black"/>
                </a:solidFill>
              </a:rPr>
              <a:t>] </a:t>
            </a:r>
          </a:p>
          <a:p>
            <a:pPr marL="685800" lvl="1" indent="-228600">
              <a:lnSpc>
                <a:spcPct val="90000"/>
              </a:lnSpc>
              <a:spcBef>
                <a:spcPts val="500"/>
              </a:spcBef>
            </a:pPr>
            <a:r>
              <a:rPr lang="en-US" sz="2400" dirty="0">
                <a:solidFill>
                  <a:prstClr val="black"/>
                </a:solidFill>
              </a:rPr>
              <a:t>	</a:t>
            </a:r>
            <a:r>
              <a:rPr lang="vi-VN" sz="2400" dirty="0">
                <a:solidFill>
                  <a:srgbClr val="FF0000"/>
                </a:solidFill>
              </a:rPr>
              <a:t>CHECK</a:t>
            </a:r>
            <a:r>
              <a:rPr lang="vi-VN" sz="2400" dirty="0">
                <a:solidFill>
                  <a:prstClr val="black"/>
                </a:solidFill>
              </a:rPr>
              <a:t> (</a:t>
            </a:r>
            <a:r>
              <a:rPr lang="en-US" sz="2400" i="1" dirty="0">
                <a:solidFill>
                  <a:prstClr val="black"/>
                </a:solidFill>
              </a:rPr>
              <a:t>condition</a:t>
            </a:r>
            <a:r>
              <a:rPr lang="vi-VN" sz="2400" i="1" dirty="0">
                <a:solidFill>
                  <a:prstClr val="black"/>
                </a:solidFill>
              </a:rPr>
              <a:t>) </a:t>
            </a:r>
            <a:endParaRPr lang="en-US" sz="2400" i="1" dirty="0">
              <a:solidFill>
                <a:prstClr val="black"/>
              </a:solidFill>
            </a:endParaRPr>
          </a:p>
        </p:txBody>
      </p:sp>
      <p:sp>
        <p:nvSpPr>
          <p:cNvPr id="5" name="TextBox 4"/>
          <p:cNvSpPr txBox="1"/>
          <p:nvPr/>
        </p:nvSpPr>
        <p:spPr>
          <a:xfrm>
            <a:off x="5636525" y="-123722"/>
            <a:ext cx="6555475"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 </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Table Constraints (1)</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97063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16</a:t>
            </a:fld>
            <a:endParaRPr lang="en-US"/>
          </a:p>
        </p:txBody>
      </p:sp>
      <p:sp>
        <p:nvSpPr>
          <p:cNvPr id="22530" name="Title 1"/>
          <p:cNvSpPr>
            <a:spLocks noGrp="1"/>
          </p:cNvSpPr>
          <p:nvPr>
            <p:ph type="title" idx="4294967295"/>
          </p:nvPr>
        </p:nvSpPr>
        <p:spPr/>
        <p:txBody>
          <a:bodyPr/>
          <a:lstStyle/>
          <a:p>
            <a:r>
              <a:rPr lang="en-US" sz="2800" dirty="0"/>
              <a:t/>
            </a:r>
            <a:br>
              <a:rPr lang="en-US" sz="2800" dirty="0"/>
            </a:br>
            <a:endParaRPr lang="en-US" sz="2800" dirty="0"/>
          </a:p>
        </p:txBody>
      </p:sp>
      <p:sp>
        <p:nvSpPr>
          <p:cNvPr id="3" name="TextBox 2"/>
          <p:cNvSpPr txBox="1"/>
          <p:nvPr/>
        </p:nvSpPr>
        <p:spPr>
          <a:xfrm>
            <a:off x="1801504" y="1737790"/>
            <a:ext cx="9429466" cy="3264483"/>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dirty="0">
                <a:solidFill>
                  <a:srgbClr val="FF0000"/>
                </a:solidFill>
              </a:rPr>
              <a:t>UNIQUE</a:t>
            </a:r>
            <a:r>
              <a:rPr lang="en-US" sz="2400" dirty="0">
                <a:solidFill>
                  <a:prstClr val="black"/>
                </a:solidFill>
              </a:rPr>
              <a:t>: Enforce the uniqueness of the values in a set of columns</a:t>
            </a:r>
          </a:p>
          <a:p>
            <a:pPr marL="800100" lvl="1" indent="-342900">
              <a:lnSpc>
                <a:spcPct val="90000"/>
              </a:lnSpc>
              <a:spcBef>
                <a:spcPts val="500"/>
              </a:spcBef>
              <a:buFont typeface="Wingdings" panose="05000000000000000000" pitchFamily="2" charset="2"/>
              <a:buChar char="ü"/>
            </a:pPr>
            <a:r>
              <a:rPr lang="en-US" sz="2400" dirty="0" smtClean="0">
                <a:solidFill>
                  <a:prstClr val="black"/>
                </a:solidFill>
              </a:rPr>
              <a:t> </a:t>
            </a:r>
            <a:r>
              <a:rPr lang="en-US" sz="2400" dirty="0" err="1" smtClean="0">
                <a:solidFill>
                  <a:prstClr val="black"/>
                </a:solidFill>
              </a:rPr>
              <a:t>Synstax</a:t>
            </a:r>
            <a:endParaRPr lang="en-US" sz="2400" dirty="0">
              <a:solidFill>
                <a:prstClr val="black"/>
              </a:solidFill>
            </a:endParaRPr>
          </a:p>
          <a:p>
            <a:pPr marL="685800" lvl="1" indent="-228600">
              <a:lnSpc>
                <a:spcPct val="90000"/>
              </a:lnSpc>
              <a:spcBef>
                <a:spcPts val="500"/>
              </a:spcBef>
            </a:pPr>
            <a:r>
              <a:rPr lang="en-US" sz="2400" dirty="0">
                <a:solidFill>
                  <a:prstClr val="black"/>
                </a:solidFill>
              </a:rPr>
              <a:t>	CONSTRAINT </a:t>
            </a:r>
            <a:r>
              <a:rPr lang="en-US" sz="2400" dirty="0" err="1">
                <a:solidFill>
                  <a:prstClr val="black"/>
                </a:solidFill>
              </a:rPr>
              <a:t>unique_name</a:t>
            </a:r>
            <a:r>
              <a:rPr lang="en-US" sz="2400" dirty="0">
                <a:solidFill>
                  <a:prstClr val="black"/>
                </a:solidFill>
              </a:rPr>
              <a:t> </a:t>
            </a:r>
            <a:r>
              <a:rPr lang="en-US" sz="2400" dirty="0">
                <a:solidFill>
                  <a:srgbClr val="FF0000"/>
                </a:solidFill>
              </a:rPr>
              <a:t>UNIQUE</a:t>
            </a:r>
            <a:r>
              <a:rPr lang="en-US" sz="2400" dirty="0">
                <a:solidFill>
                  <a:prstClr val="black"/>
                </a:solidFill>
              </a:rPr>
              <a:t> (</a:t>
            </a:r>
            <a:r>
              <a:rPr lang="en-US" sz="2400" dirty="0" err="1">
                <a:solidFill>
                  <a:prstClr val="black"/>
                </a:solidFill>
              </a:rPr>
              <a:t>col_names</a:t>
            </a:r>
            <a:r>
              <a:rPr lang="en-US" sz="2400" dirty="0" smtClean="0">
                <a:solidFill>
                  <a:prstClr val="black"/>
                </a:solidFill>
              </a:rPr>
              <a:t>)</a:t>
            </a:r>
          </a:p>
          <a:p>
            <a:pPr marL="685800" lvl="1" indent="-228600">
              <a:lnSpc>
                <a:spcPct val="90000"/>
              </a:lnSpc>
              <a:spcBef>
                <a:spcPts val="500"/>
              </a:spcBef>
            </a:pPr>
            <a:endParaRPr lang="en-US" sz="2400" b="1" dirty="0">
              <a:solidFill>
                <a:prstClr val="black"/>
              </a:solidFill>
            </a:endParaRPr>
          </a:p>
          <a:p>
            <a:pPr marL="228600" lvl="0" indent="-228600">
              <a:lnSpc>
                <a:spcPct val="90000"/>
              </a:lnSpc>
              <a:spcBef>
                <a:spcPts val="1000"/>
              </a:spcBef>
              <a:buFont typeface="Arial" panose="020B0604020202020204" pitchFamily="34" charset="0"/>
              <a:buChar char="•"/>
            </a:pPr>
            <a:r>
              <a:rPr lang="en-US" sz="2400" dirty="0">
                <a:solidFill>
                  <a:srgbClr val="FF0000"/>
                </a:solidFill>
              </a:rPr>
              <a:t>PRIMARY KEY</a:t>
            </a:r>
            <a:r>
              <a:rPr lang="en-US" sz="2400" dirty="0">
                <a:solidFill>
                  <a:prstClr val="black"/>
                </a:solidFill>
              </a:rPr>
              <a:t>: Specify primary key of table.</a:t>
            </a:r>
          </a:p>
          <a:p>
            <a:pPr marL="800100" lvl="1" indent="-342900">
              <a:lnSpc>
                <a:spcPct val="90000"/>
              </a:lnSpc>
              <a:spcBef>
                <a:spcPts val="500"/>
              </a:spcBef>
              <a:buFont typeface="Wingdings" panose="05000000000000000000" pitchFamily="2" charset="2"/>
              <a:buChar char="ü"/>
            </a:pPr>
            <a:r>
              <a:rPr lang="en-US" sz="2400" dirty="0" smtClean="0">
                <a:solidFill>
                  <a:prstClr val="black"/>
                </a:solidFill>
              </a:rPr>
              <a:t> Syntax</a:t>
            </a:r>
            <a:r>
              <a:rPr lang="en-US" sz="2400" dirty="0">
                <a:solidFill>
                  <a:prstClr val="black"/>
                </a:solidFill>
              </a:rPr>
              <a:t>:</a:t>
            </a:r>
          </a:p>
          <a:p>
            <a:pPr marL="685800" lvl="1" indent="-228600">
              <a:lnSpc>
                <a:spcPct val="90000"/>
              </a:lnSpc>
              <a:spcBef>
                <a:spcPts val="500"/>
              </a:spcBef>
            </a:pPr>
            <a:r>
              <a:rPr lang="en-US" sz="2400" dirty="0">
                <a:solidFill>
                  <a:prstClr val="black"/>
                </a:solidFill>
              </a:rPr>
              <a:t>	[CONSTRAINT </a:t>
            </a:r>
            <a:r>
              <a:rPr lang="en-US" sz="2400" i="1" dirty="0" err="1">
                <a:solidFill>
                  <a:prstClr val="black"/>
                </a:solidFill>
              </a:rPr>
              <a:t>PK_Name</a:t>
            </a:r>
            <a:r>
              <a:rPr lang="en-US" sz="2400" i="1" dirty="0">
                <a:solidFill>
                  <a:prstClr val="black"/>
                </a:solidFill>
              </a:rPr>
              <a:t>] </a:t>
            </a:r>
          </a:p>
          <a:p>
            <a:pPr marL="685800" lvl="1" indent="-228600">
              <a:lnSpc>
                <a:spcPct val="90000"/>
              </a:lnSpc>
              <a:spcBef>
                <a:spcPts val="500"/>
              </a:spcBef>
            </a:pPr>
            <a:r>
              <a:rPr lang="en-US" sz="2400" dirty="0">
                <a:solidFill>
                  <a:prstClr val="black"/>
                </a:solidFill>
              </a:rPr>
              <a:t>	</a:t>
            </a:r>
            <a:r>
              <a:rPr lang="en-US" sz="2400" dirty="0">
                <a:solidFill>
                  <a:srgbClr val="FF0000"/>
                </a:solidFill>
              </a:rPr>
              <a:t>PRIMARY KEY </a:t>
            </a:r>
            <a:r>
              <a:rPr lang="en-US" sz="2400" dirty="0">
                <a:solidFill>
                  <a:prstClr val="black"/>
                </a:solidFill>
              </a:rPr>
              <a:t>[</a:t>
            </a:r>
            <a:r>
              <a:rPr lang="en-US" sz="2400" dirty="0" err="1">
                <a:solidFill>
                  <a:prstClr val="black"/>
                </a:solidFill>
              </a:rPr>
              <a:t>col_names</a:t>
            </a:r>
            <a:r>
              <a:rPr lang="en-US" sz="2400" i="1" dirty="0">
                <a:solidFill>
                  <a:prstClr val="black"/>
                </a:solidFill>
              </a:rPr>
              <a:t>] </a:t>
            </a:r>
            <a:endParaRPr lang="en-US" sz="2400" dirty="0">
              <a:solidFill>
                <a:prstClr val="black"/>
              </a:solidFill>
            </a:endParaRPr>
          </a:p>
        </p:txBody>
      </p:sp>
      <p:sp>
        <p:nvSpPr>
          <p:cNvPr id="5" name="TextBox 4"/>
          <p:cNvSpPr txBox="1"/>
          <p:nvPr/>
        </p:nvSpPr>
        <p:spPr>
          <a:xfrm>
            <a:off x="4913194" y="-71441"/>
            <a:ext cx="7278806"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Table Constraint (2)</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763425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17</a:t>
            </a:fld>
            <a:endParaRPr lang="en-US"/>
          </a:p>
        </p:txBody>
      </p:sp>
      <p:sp>
        <p:nvSpPr>
          <p:cNvPr id="3" name="TextBox 2"/>
          <p:cNvSpPr txBox="1"/>
          <p:nvPr/>
        </p:nvSpPr>
        <p:spPr>
          <a:xfrm>
            <a:off x="1828801" y="1344613"/>
            <a:ext cx="8862226" cy="4431983"/>
          </a:xfrm>
          <a:prstGeom prst="rect">
            <a:avLst/>
          </a:prstGeom>
          <a:noFill/>
        </p:spPr>
        <p:txBody>
          <a:bodyPr wrap="square" rtlCol="0">
            <a:spAutoFit/>
          </a:bodyPr>
          <a:lstStyle/>
          <a:p>
            <a:endParaRPr lang="en-US" dirty="0" smtClean="0">
              <a:solidFill>
                <a:srgbClr val="FF0000"/>
              </a:solidFill>
            </a:endParaRPr>
          </a:p>
          <a:p>
            <a:pPr marL="342900" indent="-342900">
              <a:buFont typeface="Arial" panose="020B0604020202020204" pitchFamily="34" charset="0"/>
              <a:buChar char="•"/>
            </a:pPr>
            <a:r>
              <a:rPr lang="en-US" sz="2400" dirty="0" smtClean="0">
                <a:solidFill>
                  <a:srgbClr val="FF0000"/>
                </a:solidFill>
              </a:rPr>
              <a:t>FOREIGN </a:t>
            </a:r>
            <a:r>
              <a:rPr lang="en-US" sz="2400" dirty="0">
                <a:solidFill>
                  <a:srgbClr val="FF0000"/>
                </a:solidFill>
              </a:rPr>
              <a:t>KEY</a:t>
            </a:r>
            <a:r>
              <a:rPr lang="en-US" sz="2400" dirty="0"/>
              <a:t>: Used to define relationships between tables in the database</a:t>
            </a:r>
            <a:r>
              <a:rPr lang="en-US" sz="2400" dirty="0" smtClean="0"/>
              <a:t>.</a:t>
            </a:r>
          </a:p>
          <a:p>
            <a:pPr marL="342900" indent="-342900">
              <a:buFont typeface="Arial" panose="020B0604020202020204" pitchFamily="34" charset="0"/>
              <a:buChar char="•"/>
            </a:pPr>
            <a:endParaRPr lang="en-US" sz="2400" dirty="0"/>
          </a:p>
          <a:p>
            <a:pPr marL="800100" lvl="1" indent="-342900">
              <a:buFont typeface="Wingdings" panose="05000000000000000000" pitchFamily="2" charset="2"/>
              <a:buChar char="ü"/>
            </a:pPr>
            <a:r>
              <a:rPr lang="en-US" sz="2400" dirty="0" smtClean="0"/>
              <a:t> Syntax</a:t>
            </a:r>
            <a:r>
              <a:rPr lang="en-US" sz="2400" dirty="0"/>
              <a:t>:</a:t>
            </a:r>
          </a:p>
          <a:p>
            <a:pPr lvl="1">
              <a:buFont typeface="Wingdings" pitchFamily="2" charset="2"/>
              <a:buNone/>
            </a:pPr>
            <a:r>
              <a:rPr lang="en-US" sz="2400" dirty="0"/>
              <a:t>	[CONSTRAINT </a:t>
            </a:r>
            <a:r>
              <a:rPr lang="en-US" sz="2400" i="1" dirty="0" err="1"/>
              <a:t>FK_Name</a:t>
            </a:r>
            <a:r>
              <a:rPr lang="en-US" sz="2400" i="1" dirty="0"/>
              <a:t>] </a:t>
            </a:r>
          </a:p>
          <a:p>
            <a:pPr lvl="1">
              <a:buFont typeface="Wingdings" pitchFamily="2" charset="2"/>
              <a:buNone/>
            </a:pPr>
            <a:r>
              <a:rPr lang="en-US" sz="2400" dirty="0"/>
              <a:t>	</a:t>
            </a:r>
            <a:r>
              <a:rPr lang="en-US" sz="2400" dirty="0">
                <a:solidFill>
                  <a:srgbClr val="FF0000"/>
                </a:solidFill>
              </a:rPr>
              <a:t>FOREIGN KEY </a:t>
            </a:r>
            <a:r>
              <a:rPr lang="en-US" sz="2400" dirty="0"/>
              <a:t>[(</a:t>
            </a:r>
            <a:r>
              <a:rPr lang="en-US" sz="2400" i="1" dirty="0" err="1"/>
              <a:t>col_names</a:t>
            </a:r>
            <a:r>
              <a:rPr lang="en-US" sz="2400" i="1" dirty="0"/>
              <a:t>)] </a:t>
            </a:r>
          </a:p>
          <a:p>
            <a:pPr lvl="1">
              <a:buFont typeface="Wingdings" pitchFamily="2" charset="2"/>
              <a:buNone/>
            </a:pPr>
            <a:r>
              <a:rPr lang="en-US" sz="2400" dirty="0"/>
              <a:t>	REFERENCES </a:t>
            </a:r>
            <a:r>
              <a:rPr lang="en-US" sz="2400" i="1" dirty="0" err="1"/>
              <a:t>reference_table</a:t>
            </a:r>
            <a:r>
              <a:rPr lang="en-US" sz="2400" i="1" dirty="0"/>
              <a:t>(</a:t>
            </a:r>
            <a:r>
              <a:rPr lang="en-US" sz="2400" i="1" dirty="0" err="1"/>
              <a:t>col_names</a:t>
            </a:r>
            <a:r>
              <a:rPr lang="en-US" sz="2400" i="1" dirty="0"/>
              <a:t>) </a:t>
            </a:r>
          </a:p>
          <a:p>
            <a:pPr lvl="1">
              <a:buFont typeface="Wingdings" pitchFamily="2" charset="2"/>
              <a:buNone/>
            </a:pPr>
            <a:endParaRPr lang="en-US" sz="2400" i="1" dirty="0"/>
          </a:p>
          <a:p>
            <a:pPr marL="342900" lvl="1" indent="-342900">
              <a:buSzPct val="100000"/>
              <a:buFont typeface="Arial" panose="020B0604020202020204" pitchFamily="34" charset="0"/>
              <a:buChar char="•"/>
            </a:pPr>
            <a:r>
              <a:rPr lang="en-US" sz="2400" dirty="0">
                <a:solidFill>
                  <a:srgbClr val="FF0000"/>
                </a:solidFill>
              </a:rPr>
              <a:t>DEFAULT: </a:t>
            </a:r>
            <a:r>
              <a:rPr lang="en-US" sz="2400" dirty="0"/>
              <a:t>Defaults specify what values are used in a column if you do not specify a value for the column </a:t>
            </a:r>
            <a:r>
              <a:rPr lang="en-US" sz="2400" dirty="0" smtClean="0"/>
              <a:t>when </a:t>
            </a:r>
            <a:r>
              <a:rPr lang="en-US" sz="2400" dirty="0"/>
              <a:t>you insert a row</a:t>
            </a:r>
            <a:r>
              <a:rPr lang="en-US" sz="2400" dirty="0" smtClean="0"/>
              <a:t>.</a:t>
            </a:r>
            <a:endParaRPr lang="en-US" sz="2400" dirty="0"/>
          </a:p>
        </p:txBody>
      </p:sp>
      <p:sp>
        <p:nvSpPr>
          <p:cNvPr id="5" name="TextBox 4"/>
          <p:cNvSpPr txBox="1"/>
          <p:nvPr/>
        </p:nvSpPr>
        <p:spPr>
          <a:xfrm>
            <a:off x="4558353" y="-535464"/>
            <a:ext cx="7633647" cy="1538883"/>
          </a:xfrm>
          <a:prstGeom prst="rect">
            <a:avLst/>
          </a:prstGeom>
          <a:noFill/>
        </p:spPr>
        <p:txBody>
          <a:bodyPr wrap="square" rtlCol="0">
            <a:spAutoFit/>
          </a:bodyPr>
          <a:lstStyle/>
          <a:p>
            <a:pPr algn="r"/>
            <a:r>
              <a:rPr lang="en-US" sz="2800" dirty="0">
                <a:solidFill>
                  <a:prstClr val="black"/>
                </a:solidFill>
                <a:ea typeface="+mj-ea"/>
                <a:cs typeface="+mj-cs"/>
              </a:rPr>
              <a:t/>
            </a:r>
            <a:br>
              <a:rPr lang="en-US" sz="2800" dirty="0">
                <a:solidFill>
                  <a:prstClr val="black"/>
                </a:solidFill>
                <a:ea typeface="+mj-ea"/>
                <a:cs typeface="+mj-cs"/>
              </a:rPr>
            </a:br>
            <a:r>
              <a:rPr lang="en-US" sz="3300" i="1" dirty="0">
                <a:solidFill>
                  <a:srgbClr val="2C93CE"/>
                </a:solidFill>
                <a:latin typeface="Arial" panose="020B0604020202020204" pitchFamily="34" charset="0"/>
                <a:cs typeface="Tahoma" panose="020B0604030504040204" pitchFamily="34" charset="0"/>
              </a:rPr>
              <a:t>Data Definition Language </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Table Constraint (3)</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976334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18</a:t>
            </a:fld>
            <a:endParaRPr lang="en-US"/>
          </a:p>
        </p:txBody>
      </p:sp>
      <p:sp>
        <p:nvSpPr>
          <p:cNvPr id="5" name="TextBox 4"/>
          <p:cNvSpPr txBox="1"/>
          <p:nvPr/>
        </p:nvSpPr>
        <p:spPr>
          <a:xfrm>
            <a:off x="1951630" y="1662600"/>
            <a:ext cx="8966578" cy="3854901"/>
          </a:xfrm>
          <a:prstGeom prst="rect">
            <a:avLst/>
          </a:prstGeom>
          <a:noFill/>
        </p:spPr>
        <p:txBody>
          <a:bodyPr wrap="square" rtlCol="0">
            <a:spAutoFit/>
          </a:bodyPr>
          <a:lstStyle/>
          <a:p>
            <a:pPr marL="342900" lvl="0" indent="-342900">
              <a:lnSpc>
                <a:spcPct val="90000"/>
              </a:lnSpc>
              <a:spcBef>
                <a:spcPts val="1000"/>
              </a:spcBef>
              <a:buFont typeface="Wingdings" panose="05000000000000000000" pitchFamily="2" charset="2"/>
              <a:buChar char="Ø"/>
            </a:pPr>
            <a:r>
              <a:rPr lang="en-US" sz="2400" b="1" dirty="0" smtClean="0">
                <a:solidFill>
                  <a:prstClr val="black"/>
                </a:solidFill>
              </a:rPr>
              <a:t> SQL </a:t>
            </a:r>
            <a:r>
              <a:rPr lang="en-US" sz="2400" b="1" dirty="0">
                <a:solidFill>
                  <a:prstClr val="black"/>
                </a:solidFill>
              </a:rPr>
              <a:t>constraints can be applied at</a:t>
            </a:r>
            <a:r>
              <a:rPr lang="en-US" sz="2400" b="1" dirty="0" smtClean="0">
                <a:solidFill>
                  <a:prstClr val="black"/>
                </a:solidFill>
              </a:rPr>
              <a:t>:</a:t>
            </a:r>
          </a:p>
          <a:p>
            <a:pPr marL="342900" lvl="0" indent="-342900">
              <a:lnSpc>
                <a:spcPct val="90000"/>
              </a:lnSpc>
              <a:spcBef>
                <a:spcPts val="1000"/>
              </a:spcBef>
              <a:buFont typeface="Wingdings" panose="05000000000000000000" pitchFamily="2" charset="2"/>
              <a:buChar char="Ø"/>
            </a:pPr>
            <a:endParaRPr lang="en-US" sz="2400" b="1" dirty="0">
              <a:solidFill>
                <a:prstClr val="black"/>
              </a:solidFill>
            </a:endParaRPr>
          </a:p>
          <a:p>
            <a:pPr marL="685800" lvl="1" indent="-228600">
              <a:lnSpc>
                <a:spcPct val="90000"/>
              </a:lnSpc>
              <a:spcBef>
                <a:spcPts val="500"/>
              </a:spcBef>
              <a:buFont typeface="Arial" panose="020B0604020202020204" pitchFamily="34" charset="0"/>
              <a:buChar char="•"/>
            </a:pPr>
            <a:r>
              <a:rPr lang="en-US" sz="2400" b="1" dirty="0">
                <a:solidFill>
                  <a:prstClr val="black"/>
                </a:solidFill>
              </a:rPr>
              <a:t>Table level</a:t>
            </a:r>
          </a:p>
          <a:p>
            <a:pPr marL="1257300" lvl="2" indent="-342900">
              <a:lnSpc>
                <a:spcPct val="90000"/>
              </a:lnSpc>
              <a:spcBef>
                <a:spcPts val="500"/>
              </a:spcBef>
              <a:buFont typeface="Wingdings" panose="05000000000000000000" pitchFamily="2" charset="2"/>
              <a:buChar char="ü"/>
            </a:pPr>
            <a:r>
              <a:rPr lang="en-US" sz="2200" dirty="0">
                <a:solidFill>
                  <a:prstClr val="black"/>
                </a:solidFill>
              </a:rPr>
              <a:t>Are declared independently from the column definition</a:t>
            </a:r>
          </a:p>
          <a:p>
            <a:pPr marL="1257300" lvl="2" indent="-342900">
              <a:lnSpc>
                <a:spcPct val="90000"/>
              </a:lnSpc>
              <a:spcBef>
                <a:spcPts val="500"/>
              </a:spcBef>
              <a:buFont typeface="Wingdings" panose="05000000000000000000" pitchFamily="2" charset="2"/>
              <a:buChar char="ü"/>
            </a:pPr>
            <a:r>
              <a:rPr lang="en-US" sz="2200" dirty="0">
                <a:solidFill>
                  <a:prstClr val="black"/>
                </a:solidFill>
              </a:rPr>
              <a:t>declare table-level constraints at the end of the CREATE TABLE </a:t>
            </a:r>
            <a:r>
              <a:rPr lang="en-US" sz="2200" dirty="0" smtClean="0">
                <a:solidFill>
                  <a:prstClr val="black"/>
                </a:solidFill>
              </a:rPr>
              <a:t>statement</a:t>
            </a:r>
          </a:p>
          <a:p>
            <a:pPr lvl="2">
              <a:lnSpc>
                <a:spcPct val="90000"/>
              </a:lnSpc>
              <a:spcBef>
                <a:spcPts val="500"/>
              </a:spcBef>
            </a:pPr>
            <a:endParaRPr lang="en-US" sz="2400" dirty="0">
              <a:solidFill>
                <a:prstClr val="black"/>
              </a:solidFill>
            </a:endParaRPr>
          </a:p>
          <a:p>
            <a:pPr marL="685800" lvl="1" indent="-228600">
              <a:lnSpc>
                <a:spcPct val="90000"/>
              </a:lnSpc>
              <a:spcBef>
                <a:spcPts val="500"/>
              </a:spcBef>
              <a:buFont typeface="Arial" panose="020B0604020202020204" pitchFamily="34" charset="0"/>
              <a:buChar char="•"/>
            </a:pPr>
            <a:r>
              <a:rPr lang="en-US" sz="2400" b="1" dirty="0">
                <a:solidFill>
                  <a:prstClr val="black"/>
                </a:solidFill>
              </a:rPr>
              <a:t>Column level: </a:t>
            </a:r>
          </a:p>
          <a:p>
            <a:pPr marL="1257300" lvl="2" indent="-342900">
              <a:lnSpc>
                <a:spcPct val="90000"/>
              </a:lnSpc>
              <a:spcBef>
                <a:spcPts val="500"/>
              </a:spcBef>
              <a:buFont typeface="Wingdings" panose="05000000000000000000" pitchFamily="2" charset="2"/>
              <a:buChar char="ü"/>
            </a:pPr>
            <a:r>
              <a:rPr lang="en-US" sz="2200" dirty="0">
                <a:solidFill>
                  <a:prstClr val="black"/>
                </a:solidFill>
              </a:rPr>
              <a:t>Are declared when define columns for the table. </a:t>
            </a:r>
          </a:p>
          <a:p>
            <a:pPr marL="1257300" lvl="2" indent="-342900">
              <a:lnSpc>
                <a:spcPct val="90000"/>
              </a:lnSpc>
              <a:spcBef>
                <a:spcPts val="500"/>
              </a:spcBef>
              <a:buFont typeface="Wingdings" panose="05000000000000000000" pitchFamily="2" charset="2"/>
              <a:buChar char="ü"/>
            </a:pPr>
            <a:r>
              <a:rPr lang="en-US" sz="2200" dirty="0">
                <a:solidFill>
                  <a:prstClr val="black"/>
                </a:solidFill>
              </a:rPr>
              <a:t>It is applied particularly to the column where it attached to</a:t>
            </a:r>
          </a:p>
        </p:txBody>
      </p:sp>
      <p:sp>
        <p:nvSpPr>
          <p:cNvPr id="7" name="TextBox 6"/>
          <p:cNvSpPr txBox="1"/>
          <p:nvPr/>
        </p:nvSpPr>
        <p:spPr>
          <a:xfrm>
            <a:off x="5759355" y="177421"/>
            <a:ext cx="6432645" cy="646331"/>
          </a:xfrm>
          <a:prstGeom prst="rect">
            <a:avLst/>
          </a:prstGeom>
          <a:noFill/>
        </p:spPr>
        <p:txBody>
          <a:bodyPr wrap="square" rtlCol="0">
            <a:spAutoFit/>
          </a:bodyPr>
          <a:lstStyle/>
          <a:p>
            <a:pPr algn="r"/>
            <a:r>
              <a:rPr lang="en-US" sz="3600" b="1" i="1" dirty="0">
                <a:solidFill>
                  <a:srgbClr val="2C93CE"/>
                </a:solidFill>
                <a:latin typeface="Arial" panose="020B0604020202020204" pitchFamily="34" charset="0"/>
                <a:cs typeface="Tahoma" panose="020B0604030504040204" pitchFamily="34" charset="0"/>
              </a:rPr>
              <a:t>SQL Constraints Scope</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523703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19</a:t>
            </a:fld>
            <a:endParaRPr lang="en-US"/>
          </a:p>
        </p:txBody>
      </p:sp>
      <p:sp>
        <p:nvSpPr>
          <p:cNvPr id="6" name="TextBox 5"/>
          <p:cNvSpPr txBox="1"/>
          <p:nvPr/>
        </p:nvSpPr>
        <p:spPr>
          <a:xfrm>
            <a:off x="5964073" y="232012"/>
            <a:ext cx="6227927" cy="646331"/>
          </a:xfrm>
          <a:prstGeom prst="rect">
            <a:avLst/>
          </a:prstGeom>
          <a:noFill/>
        </p:spPr>
        <p:txBody>
          <a:bodyPr wrap="square" rtlCol="0">
            <a:spAutoFit/>
          </a:bodyPr>
          <a:lstStyle/>
          <a:p>
            <a:pPr algn="r"/>
            <a:r>
              <a:rPr lang="en-US" sz="3600" b="1" i="1" dirty="0">
                <a:solidFill>
                  <a:srgbClr val="2C93CE"/>
                </a:solidFill>
                <a:latin typeface="Arial" panose="020B0604020202020204" pitchFamily="34" charset="0"/>
                <a:cs typeface="Tahoma" panose="020B0604030504040204" pitchFamily="34" charset="0"/>
              </a:rPr>
              <a:t>Table constraint Demo</a:t>
            </a:r>
          </a:p>
        </p:txBody>
      </p:sp>
      <p:sp>
        <p:nvSpPr>
          <p:cNvPr id="7" name="TextBox 6"/>
          <p:cNvSpPr txBox="1"/>
          <p:nvPr/>
        </p:nvSpPr>
        <p:spPr>
          <a:xfrm>
            <a:off x="2251880" y="2347415"/>
            <a:ext cx="8256896" cy="646331"/>
          </a:xfrm>
          <a:prstGeom prst="rect">
            <a:avLst/>
          </a:prstGeom>
          <a:noFill/>
        </p:spPr>
        <p:txBody>
          <a:bodyPr wrap="square" rtlCol="0">
            <a:spAutoFit/>
          </a:bodyPr>
          <a:lstStyle/>
          <a:p>
            <a:pPr marL="285750" lvl="0" indent="-285750">
              <a:lnSpc>
                <a:spcPct val="90000"/>
              </a:lnSpc>
              <a:spcBef>
                <a:spcPts val="1000"/>
              </a:spcBef>
              <a:buFont typeface="Arial" panose="020B0604020202020204" pitchFamily="34" charset="0"/>
              <a:buChar char="•"/>
            </a:pPr>
            <a:r>
              <a:rPr lang="en-US" sz="4000" dirty="0" smtClean="0"/>
              <a:t> Demo</a:t>
            </a:r>
            <a:endParaRPr lang="en-US" sz="4000" dirty="0"/>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766004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401539-CAD4-4278-B1B2-5BF7AEF204E1}" type="slidenum">
              <a:rPr lang="en-US" altLang="en-US"/>
              <a:pPr eaLnBrk="1" hangingPunct="1"/>
              <a:t>2</a:t>
            </a:fld>
            <a:endParaRPr lang="en-US" altLang="en-US"/>
          </a:p>
        </p:txBody>
      </p:sp>
      <p:sp>
        <p:nvSpPr>
          <p:cNvPr id="15363"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Rectangle 2"/>
          <p:cNvSpPr txBox="1">
            <a:spLocks noChangeArrowheads="1"/>
          </p:cNvSpPr>
          <p:nvPr/>
        </p:nvSpPr>
        <p:spPr bwMode="auto">
          <a:xfrm>
            <a:off x="2209800" y="2275840"/>
            <a:ext cx="7772400" cy="92646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algn="ctr" fontAlgn="base">
              <a:spcBef>
                <a:spcPct val="0"/>
              </a:spcBef>
              <a:spcAft>
                <a:spcPct val="0"/>
              </a:spcAft>
              <a:defRPr/>
            </a:pPr>
            <a:r>
              <a:rPr lang="en-US" sz="6000" b="1" i="1" dirty="0">
                <a:solidFill>
                  <a:srgbClr val="2C93CE"/>
                </a:solidFill>
                <a:latin typeface="Arial" panose="020B0604020202020204" pitchFamily="34" charset="0"/>
                <a:cs typeface="Tahoma" panose="020B0604030504040204" pitchFamily="34" charset="0"/>
              </a:rPr>
              <a:t>SQL Basics</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1896899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20</a:t>
            </a:fld>
            <a:endParaRPr lang="en-US"/>
          </a:p>
        </p:txBody>
      </p:sp>
      <p:sp>
        <p:nvSpPr>
          <p:cNvPr id="5" name="TextBox 4"/>
          <p:cNvSpPr txBox="1"/>
          <p:nvPr/>
        </p:nvSpPr>
        <p:spPr>
          <a:xfrm>
            <a:off x="1937980" y="1514901"/>
            <a:ext cx="9171298" cy="4168321"/>
          </a:xfrm>
          <a:prstGeom prst="rect">
            <a:avLst/>
          </a:prstGeom>
          <a:noFill/>
        </p:spPr>
        <p:txBody>
          <a:bodyPr wrap="square" rtlCol="0">
            <a:spAutoFit/>
          </a:bodyPr>
          <a:lstStyle/>
          <a:p>
            <a:pPr marL="342900" lvl="0" indent="-342900">
              <a:lnSpc>
                <a:spcPct val="90000"/>
              </a:lnSpc>
              <a:spcBef>
                <a:spcPts val="1000"/>
              </a:spcBef>
              <a:buFont typeface="Wingdings" panose="05000000000000000000" pitchFamily="2" charset="2"/>
              <a:buChar char="Ø"/>
            </a:pPr>
            <a:r>
              <a:rPr lang="en-US" sz="2400" b="1" dirty="0" smtClean="0">
                <a:solidFill>
                  <a:prstClr val="black"/>
                </a:solidFill>
              </a:rPr>
              <a:t> Index </a:t>
            </a:r>
            <a:r>
              <a:rPr lang="en-US" sz="2400" b="1" dirty="0">
                <a:solidFill>
                  <a:prstClr val="black"/>
                </a:solidFill>
              </a:rPr>
              <a:t>in SQL Server</a:t>
            </a:r>
          </a:p>
          <a:p>
            <a:pPr marL="685800" lvl="1" indent="-228600">
              <a:lnSpc>
                <a:spcPct val="90000"/>
              </a:lnSpc>
              <a:spcBef>
                <a:spcPts val="500"/>
              </a:spcBef>
              <a:buFont typeface="Arial" panose="020B0604020202020204" pitchFamily="34" charset="0"/>
              <a:buChar char="•"/>
            </a:pPr>
            <a:r>
              <a:rPr lang="en-US" sz="2200" dirty="0">
                <a:solidFill>
                  <a:prstClr val="black"/>
                </a:solidFill>
              </a:rPr>
              <a:t>Similar to index in books </a:t>
            </a:r>
          </a:p>
          <a:p>
            <a:pPr marL="685800" lvl="1" indent="-228600">
              <a:lnSpc>
                <a:spcPct val="90000"/>
              </a:lnSpc>
              <a:spcBef>
                <a:spcPts val="500"/>
              </a:spcBef>
              <a:buFont typeface="Arial" panose="020B0604020202020204" pitchFamily="34" charset="0"/>
              <a:buChar char="•"/>
            </a:pPr>
            <a:r>
              <a:rPr lang="en-US" sz="2200" dirty="0">
                <a:solidFill>
                  <a:prstClr val="black"/>
                </a:solidFill>
              </a:rPr>
              <a:t>Allow find data in a table without scanning the entire </a:t>
            </a:r>
            <a:r>
              <a:rPr lang="en-US" sz="2200" dirty="0" smtClean="0">
                <a:solidFill>
                  <a:prstClr val="black"/>
                </a:solidFill>
              </a:rPr>
              <a:t>table</a:t>
            </a:r>
          </a:p>
          <a:p>
            <a:pPr lvl="1">
              <a:lnSpc>
                <a:spcPct val="90000"/>
              </a:lnSpc>
              <a:spcBef>
                <a:spcPts val="500"/>
              </a:spcBef>
            </a:pPr>
            <a:endParaRPr lang="en-US" sz="2400" dirty="0">
              <a:solidFill>
                <a:prstClr val="black"/>
              </a:solidFill>
            </a:endParaRPr>
          </a:p>
          <a:p>
            <a:pPr marL="342900" lvl="0" indent="-342900">
              <a:lnSpc>
                <a:spcPct val="90000"/>
              </a:lnSpc>
              <a:spcBef>
                <a:spcPts val="1000"/>
              </a:spcBef>
              <a:buFont typeface="Wingdings" panose="05000000000000000000" pitchFamily="2" charset="2"/>
              <a:buChar char="Ø"/>
            </a:pPr>
            <a:r>
              <a:rPr lang="en-US" sz="2400" b="1" dirty="0" smtClean="0">
                <a:solidFill>
                  <a:prstClr val="black"/>
                </a:solidFill>
              </a:rPr>
              <a:t> There </a:t>
            </a:r>
            <a:r>
              <a:rPr lang="en-US" sz="2400" b="1" dirty="0">
                <a:solidFill>
                  <a:prstClr val="black"/>
                </a:solidFill>
              </a:rPr>
              <a:t>are 2 types of Indexes:</a:t>
            </a:r>
          </a:p>
          <a:p>
            <a:pPr marL="685800" lvl="1" indent="-228600">
              <a:lnSpc>
                <a:spcPct val="90000"/>
              </a:lnSpc>
              <a:spcBef>
                <a:spcPts val="500"/>
              </a:spcBef>
              <a:buFont typeface="Arial" panose="020B0604020202020204" pitchFamily="34" charset="0"/>
              <a:buChar char="•"/>
            </a:pPr>
            <a:r>
              <a:rPr lang="en-US" sz="2200" i="1" dirty="0">
                <a:solidFill>
                  <a:prstClr val="black"/>
                </a:solidFill>
              </a:rPr>
              <a:t>Clustered</a:t>
            </a:r>
          </a:p>
          <a:p>
            <a:pPr marL="1257300" lvl="2" indent="-342900">
              <a:lnSpc>
                <a:spcPct val="90000"/>
              </a:lnSpc>
              <a:spcBef>
                <a:spcPts val="500"/>
              </a:spcBef>
              <a:buFont typeface="Wingdings" panose="05000000000000000000" pitchFamily="2" charset="2"/>
              <a:buChar char="ü"/>
            </a:pPr>
            <a:r>
              <a:rPr lang="en-US" sz="2200" dirty="0">
                <a:solidFill>
                  <a:prstClr val="black"/>
                </a:solidFill>
              </a:rPr>
              <a:t>Sort and store the data rows in the table based on their key </a:t>
            </a:r>
            <a:r>
              <a:rPr lang="en-US" sz="2200" dirty="0" smtClean="0">
                <a:solidFill>
                  <a:prstClr val="black"/>
                </a:solidFill>
              </a:rPr>
              <a:t>value</a:t>
            </a:r>
          </a:p>
          <a:p>
            <a:pPr lvl="2">
              <a:lnSpc>
                <a:spcPct val="90000"/>
              </a:lnSpc>
              <a:spcBef>
                <a:spcPts val="500"/>
              </a:spcBef>
            </a:pPr>
            <a:endParaRPr lang="en-US" sz="2200" dirty="0">
              <a:solidFill>
                <a:prstClr val="black"/>
              </a:solidFill>
            </a:endParaRPr>
          </a:p>
          <a:p>
            <a:pPr marL="685800" lvl="1" indent="-228600">
              <a:lnSpc>
                <a:spcPct val="90000"/>
              </a:lnSpc>
              <a:spcBef>
                <a:spcPts val="500"/>
              </a:spcBef>
              <a:buFont typeface="Arial" panose="020B0604020202020204" pitchFamily="34" charset="0"/>
              <a:buChar char="•"/>
            </a:pPr>
            <a:r>
              <a:rPr lang="en-US" sz="2200" i="1" dirty="0">
                <a:solidFill>
                  <a:prstClr val="black"/>
                </a:solidFill>
              </a:rPr>
              <a:t>Non-clustered</a:t>
            </a:r>
          </a:p>
          <a:p>
            <a:pPr marL="1257300" lvl="2" indent="-342900">
              <a:lnSpc>
                <a:spcPct val="90000"/>
              </a:lnSpc>
              <a:spcBef>
                <a:spcPts val="500"/>
              </a:spcBef>
              <a:buFont typeface="Wingdings" panose="05000000000000000000" pitchFamily="2" charset="2"/>
              <a:buChar char="ü"/>
            </a:pPr>
            <a:r>
              <a:rPr lang="en-US" sz="2200" dirty="0">
                <a:solidFill>
                  <a:prstClr val="black"/>
                </a:solidFill>
              </a:rPr>
              <a:t>Have a structure completely separate from the data rows</a:t>
            </a:r>
          </a:p>
        </p:txBody>
      </p:sp>
      <p:sp>
        <p:nvSpPr>
          <p:cNvPr id="6" name="TextBox 5"/>
          <p:cNvSpPr txBox="1"/>
          <p:nvPr/>
        </p:nvSpPr>
        <p:spPr>
          <a:xfrm>
            <a:off x="4404816" y="-76879"/>
            <a:ext cx="7592704"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r>
              <a:rPr lang="en-US" sz="3300" b="1" i="1" dirty="0">
                <a:solidFill>
                  <a:srgbClr val="2C93CE"/>
                </a:solidFill>
                <a:latin typeface="Arial" panose="020B0604020202020204" pitchFamily="34" charset="0"/>
                <a:cs typeface="Tahoma" panose="020B0604030504040204" pitchFamily="34" charset="0"/>
              </a:rPr>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Table Indexes</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68760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21</a:t>
            </a:fld>
            <a:endParaRPr lang="en-US"/>
          </a:p>
        </p:txBody>
      </p:sp>
      <p:sp>
        <p:nvSpPr>
          <p:cNvPr id="7" name="TextBox 6"/>
          <p:cNvSpPr txBox="1"/>
          <p:nvPr/>
        </p:nvSpPr>
        <p:spPr>
          <a:xfrm>
            <a:off x="6255223" y="204716"/>
            <a:ext cx="5936777" cy="646331"/>
          </a:xfrm>
          <a:prstGeom prst="rect">
            <a:avLst/>
          </a:prstGeom>
          <a:noFill/>
        </p:spPr>
        <p:txBody>
          <a:bodyPr wrap="square" rtlCol="0">
            <a:spAutoFit/>
          </a:bodyPr>
          <a:lstStyle/>
          <a:p>
            <a:pPr algn="r"/>
            <a:r>
              <a:rPr lang="en-US" sz="3600" b="1" i="1" dirty="0">
                <a:solidFill>
                  <a:srgbClr val="2C93CE"/>
                </a:solidFill>
                <a:latin typeface="Arial" panose="020B0604020202020204" pitchFamily="34" charset="0"/>
                <a:cs typeface="Tahoma" panose="020B0604030504040204" pitchFamily="34" charset="0"/>
              </a:rPr>
              <a:t>Table Indexes Demo</a:t>
            </a:r>
          </a:p>
        </p:txBody>
      </p:sp>
      <p:sp>
        <p:nvSpPr>
          <p:cNvPr id="10" name="TextBox 9"/>
          <p:cNvSpPr txBox="1"/>
          <p:nvPr/>
        </p:nvSpPr>
        <p:spPr>
          <a:xfrm>
            <a:off x="2467969" y="2115403"/>
            <a:ext cx="6755642" cy="923330"/>
          </a:xfrm>
          <a:prstGeom prst="rect">
            <a:avLst/>
          </a:prstGeom>
          <a:noFill/>
        </p:spPr>
        <p:txBody>
          <a:bodyPr wrap="square" rtlCol="0">
            <a:spAutoFit/>
          </a:bodyPr>
          <a:lstStyle/>
          <a:p>
            <a:pPr marL="285750" indent="-285750">
              <a:lnSpc>
                <a:spcPct val="90000"/>
              </a:lnSpc>
              <a:spcBef>
                <a:spcPts val="1000"/>
              </a:spcBef>
              <a:buFont typeface="Arial" panose="020B0604020202020204" pitchFamily="34" charset="0"/>
              <a:buChar char="•"/>
            </a:pPr>
            <a:r>
              <a:rPr lang="en-US" sz="4000" dirty="0" smtClean="0"/>
              <a:t> Demo</a:t>
            </a:r>
            <a:endParaRPr lang="en-US" sz="4000" dirty="0"/>
          </a:p>
          <a:p>
            <a:endParaRPr lang="en-US" dirty="0"/>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3125760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22</a:t>
            </a:fld>
            <a:endParaRPr lang="en-US"/>
          </a:p>
        </p:txBody>
      </p:sp>
      <p:sp>
        <p:nvSpPr>
          <p:cNvPr id="2" name="Title 1"/>
          <p:cNvSpPr>
            <a:spLocks noGrp="1"/>
          </p:cNvSpPr>
          <p:nvPr>
            <p:ph type="title" idx="4294967295"/>
          </p:nvPr>
        </p:nvSpPr>
        <p:spPr/>
        <p:txBody>
          <a:bodyPr anchor="ctr"/>
          <a:lstStyle/>
          <a:p>
            <a:r>
              <a:rPr lang="en-US" dirty="0" smtClean="0"/>
              <a:t/>
            </a:r>
            <a:br>
              <a:rPr lang="en-US" dirty="0" smtClean="0"/>
            </a:br>
            <a:endParaRPr lang="en-US" dirty="0"/>
          </a:p>
        </p:txBody>
      </p:sp>
      <p:sp>
        <p:nvSpPr>
          <p:cNvPr id="5" name="TextBox 4"/>
          <p:cNvSpPr txBox="1"/>
          <p:nvPr/>
        </p:nvSpPr>
        <p:spPr>
          <a:xfrm>
            <a:off x="1899138" y="1941342"/>
            <a:ext cx="8486808" cy="1678408"/>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dirty="0">
                <a:solidFill>
                  <a:prstClr val="black"/>
                </a:solidFill>
              </a:rPr>
              <a:t>This creates an auto increment for a </a:t>
            </a:r>
            <a:r>
              <a:rPr lang="en-US" sz="2400" dirty="0" smtClean="0">
                <a:solidFill>
                  <a:prstClr val="black"/>
                </a:solidFill>
              </a:rPr>
              <a:t>column</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dirty="0" smtClean="0">
                <a:solidFill>
                  <a:prstClr val="black"/>
                </a:solidFill>
              </a:rPr>
              <a:t>If a table has a column with sequence or auto increment, the user do not need insert data explicitly </a:t>
            </a:r>
            <a:r>
              <a:rPr lang="en-US" sz="2400" dirty="0">
                <a:solidFill>
                  <a:prstClr val="black"/>
                </a:solidFill>
              </a:rPr>
              <a:t>for the </a:t>
            </a:r>
            <a:r>
              <a:rPr lang="en-US" sz="2400" dirty="0" smtClean="0">
                <a:solidFill>
                  <a:prstClr val="black"/>
                </a:solidFill>
              </a:rPr>
              <a:t>column</a:t>
            </a:r>
            <a:endParaRPr lang="en-US" sz="2400" dirty="0">
              <a:solidFill>
                <a:prstClr val="black"/>
              </a:solidFill>
            </a:endParaRPr>
          </a:p>
        </p:txBody>
      </p:sp>
      <p:sp>
        <p:nvSpPr>
          <p:cNvPr id="7" name="TextBox 6"/>
          <p:cNvSpPr txBox="1"/>
          <p:nvPr/>
        </p:nvSpPr>
        <p:spPr>
          <a:xfrm>
            <a:off x="5008728" y="-128175"/>
            <a:ext cx="6814782"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p>
          <a:p>
            <a:pPr algn="r"/>
            <a:r>
              <a:rPr lang="en-US" sz="3300" b="1" i="1" dirty="0">
                <a:solidFill>
                  <a:srgbClr val="2C93CE"/>
                </a:solidFill>
                <a:latin typeface="Arial" panose="020B0604020202020204" pitchFamily="34" charset="0"/>
                <a:cs typeface="Tahoma" panose="020B0604030504040204" pitchFamily="34" charset="0"/>
              </a:rPr>
              <a:t>Sequences</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595118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23</a:t>
            </a:fld>
            <a:endParaRPr lang="en-US"/>
          </a:p>
        </p:txBody>
      </p:sp>
      <p:sp>
        <p:nvSpPr>
          <p:cNvPr id="5" name="TextBox 4"/>
          <p:cNvSpPr txBox="1"/>
          <p:nvPr/>
        </p:nvSpPr>
        <p:spPr>
          <a:xfrm>
            <a:off x="1934286" y="1337417"/>
            <a:ext cx="8874741" cy="4923399"/>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b="1" dirty="0">
                <a:solidFill>
                  <a:prstClr val="black"/>
                </a:solidFill>
              </a:rPr>
              <a:t>Identity has:</a:t>
            </a:r>
          </a:p>
          <a:p>
            <a:pPr marL="800100" lvl="1" indent="-342900">
              <a:lnSpc>
                <a:spcPct val="90000"/>
              </a:lnSpc>
              <a:spcBef>
                <a:spcPts val="500"/>
              </a:spcBef>
              <a:buFont typeface="Wingdings" panose="05000000000000000000" pitchFamily="2" charset="2"/>
              <a:buChar char="ü"/>
            </a:pPr>
            <a:r>
              <a:rPr lang="en-US" sz="2200" i="1" dirty="0">
                <a:solidFill>
                  <a:prstClr val="black"/>
                </a:solidFill>
              </a:rPr>
              <a:t>A seed</a:t>
            </a:r>
          </a:p>
          <a:p>
            <a:pPr marL="800100" lvl="1" indent="-342900">
              <a:lnSpc>
                <a:spcPct val="90000"/>
              </a:lnSpc>
              <a:spcBef>
                <a:spcPts val="500"/>
              </a:spcBef>
              <a:buFont typeface="Wingdings" panose="05000000000000000000" pitchFamily="2" charset="2"/>
              <a:buChar char="ü"/>
            </a:pPr>
            <a:r>
              <a:rPr lang="en-US" sz="2200" i="1" dirty="0">
                <a:solidFill>
                  <a:prstClr val="black"/>
                </a:solidFill>
              </a:rPr>
              <a:t>An </a:t>
            </a:r>
            <a:r>
              <a:rPr lang="en-US" sz="2200" i="1" dirty="0" smtClean="0">
                <a:solidFill>
                  <a:prstClr val="black"/>
                </a:solidFill>
              </a:rPr>
              <a:t>increment</a:t>
            </a:r>
          </a:p>
          <a:p>
            <a:pPr marL="800100" lvl="1" indent="-342900">
              <a:lnSpc>
                <a:spcPct val="90000"/>
              </a:lnSpc>
              <a:spcBef>
                <a:spcPts val="500"/>
              </a:spcBef>
              <a:buFont typeface="Wingdings" panose="05000000000000000000" pitchFamily="2" charset="2"/>
              <a:buChar char="ü"/>
            </a:pPr>
            <a:endParaRPr lang="en-US" sz="2400" i="1" dirty="0">
              <a:solidFill>
                <a:prstClr val="black"/>
              </a:solidFill>
            </a:endParaRPr>
          </a:p>
          <a:p>
            <a:pPr marL="228600" lvl="0" indent="-228600">
              <a:lnSpc>
                <a:spcPct val="90000"/>
              </a:lnSpc>
              <a:spcBef>
                <a:spcPts val="1000"/>
              </a:spcBef>
              <a:buFont typeface="Arial" panose="020B0604020202020204" pitchFamily="34" charset="0"/>
              <a:buChar char="•"/>
            </a:pPr>
            <a:r>
              <a:rPr lang="en-US" sz="2400" b="1" dirty="0">
                <a:solidFill>
                  <a:prstClr val="black"/>
                </a:solidFill>
              </a:rPr>
              <a:t>Seed is the initial </a:t>
            </a:r>
            <a:r>
              <a:rPr lang="en-US" sz="2400" b="1" dirty="0" smtClean="0">
                <a:solidFill>
                  <a:prstClr val="black"/>
                </a:solidFill>
              </a:rPr>
              <a:t>value</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b="1" dirty="0">
                <a:solidFill>
                  <a:prstClr val="black"/>
                </a:solidFill>
              </a:rPr>
              <a:t>Increment</a:t>
            </a:r>
            <a:r>
              <a:rPr lang="en-US" sz="2400" dirty="0">
                <a:solidFill>
                  <a:prstClr val="black"/>
                </a:solidFill>
              </a:rPr>
              <a:t> is the value by which we need to skip to fetch the next </a:t>
            </a:r>
            <a:r>
              <a:rPr lang="en-US" sz="2400" dirty="0" smtClean="0">
                <a:solidFill>
                  <a:prstClr val="black"/>
                </a:solidFill>
              </a:rPr>
              <a:t>value</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b="1" dirty="0">
                <a:solidFill>
                  <a:prstClr val="black"/>
                </a:solidFill>
              </a:rPr>
              <a:t>For example: </a:t>
            </a:r>
          </a:p>
          <a:p>
            <a:pPr marL="800100" lvl="1" indent="-342900">
              <a:lnSpc>
                <a:spcPct val="90000"/>
              </a:lnSpc>
              <a:spcBef>
                <a:spcPts val="500"/>
              </a:spcBef>
              <a:buFont typeface="Wingdings" panose="05000000000000000000" pitchFamily="2" charset="2"/>
              <a:buChar char="ü"/>
            </a:pPr>
            <a:r>
              <a:rPr lang="en-US" sz="2200" i="1" dirty="0">
                <a:solidFill>
                  <a:prstClr val="black"/>
                </a:solidFill>
              </a:rPr>
              <a:t>Identity(1,2) will generate sequence numbers 1,3,5,7…</a:t>
            </a:r>
          </a:p>
          <a:p>
            <a:endParaRPr lang="en-US" dirty="0"/>
          </a:p>
        </p:txBody>
      </p:sp>
      <p:sp>
        <p:nvSpPr>
          <p:cNvPr id="7" name="TextBox 6"/>
          <p:cNvSpPr txBox="1"/>
          <p:nvPr/>
        </p:nvSpPr>
        <p:spPr>
          <a:xfrm>
            <a:off x="5568287" y="-94252"/>
            <a:ext cx="6623713"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 </a:t>
            </a:r>
            <a:r>
              <a:rPr lang="en-US" sz="3300" b="1" i="1" dirty="0">
                <a:solidFill>
                  <a:srgbClr val="2C93CE"/>
                </a:solidFill>
                <a:latin typeface="Arial" panose="020B0604020202020204" pitchFamily="34" charset="0"/>
                <a:cs typeface="Tahoma" panose="020B0604030504040204" pitchFamily="34" charset="0"/>
              </a:rPr>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Identity</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864782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24</a:t>
            </a:fld>
            <a:endParaRPr lang="en-US"/>
          </a:p>
        </p:txBody>
      </p:sp>
      <p:sp>
        <p:nvSpPr>
          <p:cNvPr id="2" name="TextBox 1"/>
          <p:cNvSpPr txBox="1"/>
          <p:nvPr/>
        </p:nvSpPr>
        <p:spPr>
          <a:xfrm>
            <a:off x="6018663" y="-109182"/>
            <a:ext cx="6173337" cy="1107996"/>
          </a:xfrm>
          <a:prstGeom prst="rect">
            <a:avLst/>
          </a:prstGeom>
          <a:noFill/>
        </p:spPr>
        <p:txBody>
          <a:bodyPr wrap="square" rtlCol="0">
            <a:spAutoFit/>
          </a:bodyPr>
          <a:lstStyle/>
          <a:p>
            <a:pPr algn="r"/>
            <a:r>
              <a:rPr lang="en-US" sz="3300" b="1" i="1" dirty="0">
                <a:solidFill>
                  <a:srgbClr val="2C93CE"/>
                </a:solidFill>
                <a:latin typeface="Arial" panose="020B0604020202020204" pitchFamily="34" charset="0"/>
                <a:cs typeface="Tahoma" panose="020B0604030504040204" pitchFamily="34" charset="0"/>
              </a:rPr>
              <a:t>Data Definition Language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Identity Demo</a:t>
            </a:r>
          </a:p>
        </p:txBody>
      </p:sp>
      <p:sp>
        <p:nvSpPr>
          <p:cNvPr id="3" name="TextBox 2"/>
          <p:cNvSpPr txBox="1"/>
          <p:nvPr/>
        </p:nvSpPr>
        <p:spPr>
          <a:xfrm>
            <a:off x="2606723" y="2483893"/>
            <a:ext cx="8229600" cy="923330"/>
          </a:xfrm>
          <a:prstGeom prst="rect">
            <a:avLst/>
          </a:prstGeom>
          <a:noFill/>
        </p:spPr>
        <p:txBody>
          <a:bodyPr wrap="square" rtlCol="0">
            <a:spAutoFit/>
          </a:bodyPr>
          <a:lstStyle/>
          <a:p>
            <a:pPr marL="285750" lvl="0" indent="-285750">
              <a:lnSpc>
                <a:spcPct val="90000"/>
              </a:lnSpc>
              <a:spcBef>
                <a:spcPts val="1000"/>
              </a:spcBef>
              <a:buFont typeface="Arial" panose="020B0604020202020204" pitchFamily="34" charset="0"/>
              <a:buChar char="•"/>
            </a:pPr>
            <a:r>
              <a:rPr lang="en-US" sz="4000" dirty="0" smtClean="0"/>
              <a:t> Demo</a:t>
            </a:r>
            <a:endParaRPr lang="en-US" sz="4000" dirty="0"/>
          </a:p>
          <a:p>
            <a:endParaRPr lang="en-US" dirty="0"/>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745260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25</a:t>
            </a:fld>
            <a:endParaRPr lang="en-US"/>
          </a:p>
        </p:txBody>
      </p:sp>
      <p:sp>
        <p:nvSpPr>
          <p:cNvPr id="2" name="TextBox 1"/>
          <p:cNvSpPr txBox="1"/>
          <p:nvPr/>
        </p:nvSpPr>
        <p:spPr>
          <a:xfrm>
            <a:off x="1624083" y="1610436"/>
            <a:ext cx="9526137" cy="3580467"/>
          </a:xfrm>
          <a:prstGeom prst="rect">
            <a:avLst/>
          </a:prstGeom>
          <a:noFill/>
        </p:spPr>
        <p:txBody>
          <a:bodyPr wrap="square" rtlCol="0">
            <a:spAutoFit/>
          </a:bodyPr>
          <a:lstStyle/>
          <a:p>
            <a:pPr marL="457200" lvl="0" indent="-457200">
              <a:lnSpc>
                <a:spcPct val="200000"/>
              </a:lnSpc>
              <a:spcBef>
                <a:spcPts val="1000"/>
              </a:spcBef>
              <a:buFont typeface="Arial" panose="020B0604020202020204" pitchFamily="34" charset="0"/>
              <a:buChar char="•"/>
            </a:pPr>
            <a:r>
              <a:rPr lang="en-US" sz="2400" dirty="0">
                <a:solidFill>
                  <a:prstClr val="black"/>
                </a:solidFill>
              </a:rPr>
              <a:t>Removes all rows in a table. </a:t>
            </a:r>
          </a:p>
          <a:p>
            <a:pPr marL="457200" lvl="0" indent="-457200">
              <a:lnSpc>
                <a:spcPct val="200000"/>
              </a:lnSpc>
              <a:spcBef>
                <a:spcPts val="1000"/>
              </a:spcBef>
              <a:buFont typeface="Arial" panose="020B0604020202020204" pitchFamily="34" charset="0"/>
              <a:buChar char="•"/>
            </a:pPr>
            <a:r>
              <a:rPr lang="en-US" sz="2400" dirty="0">
                <a:solidFill>
                  <a:prstClr val="black"/>
                </a:solidFill>
              </a:rPr>
              <a:t>Table structure and its columns, constraints, indexes, …remain.</a:t>
            </a:r>
          </a:p>
          <a:p>
            <a:pPr lvl="1" indent="-457200">
              <a:lnSpc>
                <a:spcPct val="200000"/>
              </a:lnSpc>
              <a:spcBef>
                <a:spcPts val="500"/>
              </a:spcBef>
              <a:buSzPct val="100000"/>
              <a:buFont typeface="Arial" panose="020B0604020202020204" pitchFamily="34" charset="0"/>
              <a:buChar char="•"/>
            </a:pPr>
            <a:r>
              <a:rPr lang="en-US" sz="2400" dirty="0">
                <a:solidFill>
                  <a:prstClr val="black"/>
                </a:solidFill>
              </a:rPr>
              <a:t>Resets the identity value.</a:t>
            </a:r>
          </a:p>
          <a:p>
            <a:pPr lvl="1" indent="-457200">
              <a:lnSpc>
                <a:spcPct val="200000"/>
              </a:lnSpc>
              <a:spcBef>
                <a:spcPts val="500"/>
              </a:spcBef>
              <a:buSzPct val="100000"/>
              <a:buFont typeface="Arial" panose="020B0604020202020204" pitchFamily="34" charset="0"/>
              <a:buChar char="•"/>
            </a:pPr>
            <a:r>
              <a:rPr lang="en-US" sz="2400" dirty="0">
                <a:solidFill>
                  <a:prstClr val="black"/>
                </a:solidFill>
              </a:rPr>
              <a:t>Releases the memory used.</a:t>
            </a:r>
          </a:p>
          <a:p>
            <a:endParaRPr lang="en-US" dirty="0"/>
          </a:p>
        </p:txBody>
      </p:sp>
      <p:sp>
        <p:nvSpPr>
          <p:cNvPr id="3" name="TextBox 2"/>
          <p:cNvSpPr txBox="1"/>
          <p:nvPr/>
        </p:nvSpPr>
        <p:spPr>
          <a:xfrm>
            <a:off x="5550943" y="-120643"/>
            <a:ext cx="6381749"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 </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Truncate statement</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715058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26</a:t>
            </a:fld>
            <a:endParaRPr lang="en-US"/>
          </a:p>
        </p:txBody>
      </p:sp>
      <p:sp>
        <p:nvSpPr>
          <p:cNvPr id="5" name="TextBox 4"/>
          <p:cNvSpPr txBox="1"/>
          <p:nvPr/>
        </p:nvSpPr>
        <p:spPr>
          <a:xfrm>
            <a:off x="6155140" y="-96539"/>
            <a:ext cx="6036860"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 </a:t>
            </a:r>
            <a:r>
              <a:rPr lang="en-US" sz="3300" b="1" i="1" dirty="0">
                <a:solidFill>
                  <a:srgbClr val="2C93CE"/>
                </a:solidFill>
                <a:latin typeface="Arial" panose="020B0604020202020204" pitchFamily="34" charset="0"/>
                <a:cs typeface="Tahoma" panose="020B0604030504040204" pitchFamily="34" charset="0"/>
              </a:rPr>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Truncate statement</a:t>
            </a:r>
          </a:p>
        </p:txBody>
      </p:sp>
      <p:sp>
        <p:nvSpPr>
          <p:cNvPr id="6" name="TextBox 5"/>
          <p:cNvSpPr txBox="1"/>
          <p:nvPr/>
        </p:nvSpPr>
        <p:spPr>
          <a:xfrm>
            <a:off x="2429301" y="2298908"/>
            <a:ext cx="8065826" cy="923330"/>
          </a:xfrm>
          <a:prstGeom prst="rect">
            <a:avLst/>
          </a:prstGeom>
          <a:noFill/>
        </p:spPr>
        <p:txBody>
          <a:bodyPr wrap="square" rtlCol="0">
            <a:spAutoFit/>
          </a:bodyPr>
          <a:lstStyle/>
          <a:p>
            <a:pPr marL="285750" indent="-285750">
              <a:lnSpc>
                <a:spcPct val="90000"/>
              </a:lnSpc>
              <a:spcBef>
                <a:spcPts val="1000"/>
              </a:spcBef>
              <a:buFont typeface="Arial" panose="020B0604020202020204" pitchFamily="34" charset="0"/>
              <a:buChar char="•"/>
            </a:pPr>
            <a:r>
              <a:rPr lang="en-US" sz="4000" dirty="0" smtClean="0"/>
              <a:t> Demo</a:t>
            </a:r>
            <a:endParaRPr lang="en-US" sz="4000" dirty="0"/>
          </a:p>
          <a:p>
            <a:endParaRPr lang="en-US"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105694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27</a:t>
            </a:fld>
            <a:endParaRPr lang="en-US"/>
          </a:p>
        </p:txBody>
      </p:sp>
      <p:sp>
        <p:nvSpPr>
          <p:cNvPr id="2" name="TextBox 1"/>
          <p:cNvSpPr txBox="1"/>
          <p:nvPr/>
        </p:nvSpPr>
        <p:spPr>
          <a:xfrm>
            <a:off x="2088107" y="1651379"/>
            <a:ext cx="9034818" cy="4334520"/>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b="1" dirty="0">
                <a:solidFill>
                  <a:prstClr val="black"/>
                </a:solidFill>
              </a:rPr>
              <a:t>Views are logical </a:t>
            </a:r>
            <a:r>
              <a:rPr lang="en-US" sz="2400" b="1" dirty="0" smtClean="0">
                <a:solidFill>
                  <a:prstClr val="black"/>
                </a:solidFill>
              </a:rPr>
              <a:t>tables</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90000"/>
              </a:lnSpc>
              <a:spcBef>
                <a:spcPts val="1000"/>
              </a:spcBef>
              <a:buFont typeface="Arial" panose="020B0604020202020204" pitchFamily="34" charset="0"/>
              <a:buChar char="•"/>
            </a:pPr>
            <a:r>
              <a:rPr lang="en-US" sz="2400" b="1" dirty="0">
                <a:solidFill>
                  <a:prstClr val="black"/>
                </a:solidFill>
              </a:rPr>
              <a:t>The fields in a view are fields from one or more real tables in the database</a:t>
            </a:r>
            <a:r>
              <a:rPr lang="en-US" sz="2400" b="1" dirty="0" smtClean="0">
                <a:solidFill>
                  <a:prstClr val="black"/>
                </a:solidFill>
              </a:rPr>
              <a:t>.</a:t>
            </a:r>
          </a:p>
          <a:p>
            <a:pPr marL="228600" lvl="0" indent="-228600">
              <a:lnSpc>
                <a:spcPct val="90000"/>
              </a:lnSpc>
              <a:spcBef>
                <a:spcPts val="1000"/>
              </a:spcBef>
              <a:buFont typeface="Arial" panose="020B0604020202020204" pitchFamily="34" charset="0"/>
              <a:buChar char="•"/>
            </a:pPr>
            <a:endParaRPr lang="en-US" sz="2400" dirty="0">
              <a:solidFill>
                <a:prstClr val="black"/>
              </a:solidFill>
            </a:endParaRPr>
          </a:p>
          <a:p>
            <a:pPr marL="228600" lvl="0" indent="-228600">
              <a:lnSpc>
                <a:spcPct val="150000"/>
              </a:lnSpc>
              <a:spcBef>
                <a:spcPts val="1000"/>
              </a:spcBef>
              <a:buFont typeface="Arial" panose="020B0604020202020204" pitchFamily="34" charset="0"/>
              <a:buChar char="•"/>
            </a:pPr>
            <a:r>
              <a:rPr lang="en-US" sz="2400" b="1" dirty="0">
                <a:solidFill>
                  <a:prstClr val="black"/>
                </a:solidFill>
              </a:rPr>
              <a:t>A view is used to do:</a:t>
            </a:r>
          </a:p>
          <a:p>
            <a:pPr marL="800100" lvl="1" indent="-342900">
              <a:lnSpc>
                <a:spcPct val="150000"/>
              </a:lnSpc>
              <a:spcBef>
                <a:spcPts val="500"/>
              </a:spcBef>
              <a:buFont typeface="Wingdings" panose="05000000000000000000" pitchFamily="2" charset="2"/>
              <a:buChar char="ü"/>
            </a:pPr>
            <a:r>
              <a:rPr lang="en-US" sz="2200" i="1" dirty="0">
                <a:solidFill>
                  <a:prstClr val="black"/>
                </a:solidFill>
              </a:rPr>
              <a:t>Restrict a user to specific rows in a table</a:t>
            </a:r>
          </a:p>
          <a:p>
            <a:pPr marL="800100" lvl="1" indent="-342900">
              <a:lnSpc>
                <a:spcPct val="150000"/>
              </a:lnSpc>
              <a:spcBef>
                <a:spcPts val="500"/>
              </a:spcBef>
              <a:buFont typeface="Wingdings" panose="05000000000000000000" pitchFamily="2" charset="2"/>
              <a:buChar char="ü"/>
            </a:pPr>
            <a:r>
              <a:rPr lang="en-US" sz="2200" i="1" dirty="0">
                <a:solidFill>
                  <a:prstClr val="black"/>
                </a:solidFill>
              </a:rPr>
              <a:t>Restrict a user to specific columns</a:t>
            </a:r>
          </a:p>
          <a:p>
            <a:endParaRPr lang="en-US" dirty="0"/>
          </a:p>
        </p:txBody>
      </p:sp>
      <p:sp>
        <p:nvSpPr>
          <p:cNvPr id="3" name="TextBox 2"/>
          <p:cNvSpPr txBox="1"/>
          <p:nvPr/>
        </p:nvSpPr>
        <p:spPr>
          <a:xfrm>
            <a:off x="5949287" y="-91634"/>
            <a:ext cx="6186985"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Views Overview</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267383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28</a:t>
            </a:fld>
            <a:endParaRPr lang="en-US"/>
          </a:p>
        </p:txBody>
      </p:sp>
      <p:sp>
        <p:nvSpPr>
          <p:cNvPr id="2" name="TextBox 1"/>
          <p:cNvSpPr txBox="1"/>
          <p:nvPr/>
        </p:nvSpPr>
        <p:spPr>
          <a:xfrm>
            <a:off x="1965279" y="1322151"/>
            <a:ext cx="8884692" cy="5034199"/>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b="1" dirty="0">
                <a:solidFill>
                  <a:prstClr val="black"/>
                </a:solidFill>
              </a:rPr>
              <a:t>Create views:</a:t>
            </a:r>
          </a:p>
          <a:p>
            <a:pPr marL="685800" lvl="1" indent="-228600">
              <a:lnSpc>
                <a:spcPct val="90000"/>
              </a:lnSpc>
              <a:spcBef>
                <a:spcPts val="500"/>
              </a:spcBef>
            </a:pPr>
            <a:r>
              <a:rPr lang="en-US" sz="2200" dirty="0">
                <a:solidFill>
                  <a:srgbClr val="FF0000"/>
                </a:solidFill>
                <a:effectLst>
                  <a:outerShdw blurRad="38100" dist="38100" dir="2700000" algn="tl">
                    <a:srgbClr val="000000">
                      <a:alpha val="43137"/>
                    </a:srgbClr>
                  </a:outerShdw>
                </a:effectLst>
              </a:rPr>
              <a:t>CREATE VIEW </a:t>
            </a:r>
            <a:r>
              <a:rPr lang="en-US" sz="2200" dirty="0" err="1">
                <a:solidFill>
                  <a:srgbClr val="FF0000"/>
                </a:solidFill>
                <a:effectLst>
                  <a:outerShdw blurRad="38100" dist="38100" dir="2700000" algn="tl">
                    <a:srgbClr val="000000">
                      <a:alpha val="43137"/>
                    </a:srgbClr>
                  </a:outerShdw>
                </a:effectLst>
              </a:rPr>
              <a:t>viewname</a:t>
            </a:r>
            <a:r>
              <a:rPr lang="en-US" sz="2200" dirty="0">
                <a:solidFill>
                  <a:srgbClr val="FF0000"/>
                </a:solidFill>
                <a:effectLst>
                  <a:outerShdw blurRad="38100" dist="38100" dir="2700000" algn="tl">
                    <a:srgbClr val="000000">
                      <a:alpha val="43137"/>
                    </a:srgbClr>
                  </a:outerShdw>
                </a:effectLst>
              </a:rPr>
              <a:t> AS select </a:t>
            </a:r>
            <a:r>
              <a:rPr lang="en-US" sz="2200" dirty="0" err="1">
                <a:solidFill>
                  <a:srgbClr val="FF0000"/>
                </a:solidFill>
                <a:effectLst>
                  <a:outerShdw blurRad="38100" dist="38100" dir="2700000" algn="tl">
                    <a:srgbClr val="000000">
                      <a:alpha val="43137"/>
                    </a:srgbClr>
                  </a:outerShdw>
                </a:effectLst>
              </a:rPr>
              <a:t>stmt</a:t>
            </a:r>
            <a:endParaRPr lang="en-US" sz="2200" dirty="0">
              <a:solidFill>
                <a:srgbClr val="FF0000"/>
              </a:solidFill>
              <a:effectLst>
                <a:outerShdw blurRad="38100" dist="38100" dir="2700000" algn="tl">
                  <a:srgbClr val="000000">
                    <a:alpha val="43137"/>
                  </a:srgbClr>
                </a:outerShdw>
              </a:effectLst>
            </a:endParaRPr>
          </a:p>
          <a:p>
            <a:pPr marL="685800" lvl="1" indent="-228600">
              <a:lnSpc>
                <a:spcPct val="90000"/>
              </a:lnSpc>
              <a:spcBef>
                <a:spcPts val="500"/>
              </a:spcBef>
            </a:pPr>
            <a:r>
              <a:rPr lang="en-US" sz="2200" dirty="0">
                <a:solidFill>
                  <a:prstClr val="black"/>
                </a:solidFill>
              </a:rPr>
              <a:t>Sample: Create view </a:t>
            </a:r>
            <a:r>
              <a:rPr lang="en-US" sz="2200" dirty="0" err="1">
                <a:solidFill>
                  <a:prstClr val="black"/>
                </a:solidFill>
              </a:rPr>
              <a:t>view_emp</a:t>
            </a:r>
            <a:r>
              <a:rPr lang="en-US" sz="2200" dirty="0">
                <a:solidFill>
                  <a:prstClr val="black"/>
                </a:solidFill>
              </a:rPr>
              <a:t> as select </a:t>
            </a:r>
            <a:r>
              <a:rPr lang="en-US" sz="2200" dirty="0" err="1">
                <a:solidFill>
                  <a:prstClr val="black"/>
                </a:solidFill>
              </a:rPr>
              <a:t>empid</a:t>
            </a:r>
            <a:r>
              <a:rPr lang="en-US" sz="2200" dirty="0">
                <a:solidFill>
                  <a:prstClr val="black"/>
                </a:solidFill>
              </a:rPr>
              <a:t>,</a:t>
            </a:r>
          </a:p>
          <a:p>
            <a:pPr marL="685800" lvl="1" indent="-228600">
              <a:lnSpc>
                <a:spcPct val="90000"/>
              </a:lnSpc>
              <a:spcBef>
                <a:spcPts val="500"/>
              </a:spcBef>
            </a:pPr>
            <a:r>
              <a:rPr lang="en-US" sz="2200" dirty="0" err="1">
                <a:solidFill>
                  <a:prstClr val="black"/>
                </a:solidFill>
              </a:rPr>
              <a:t>empname</a:t>
            </a:r>
            <a:r>
              <a:rPr lang="en-US" sz="2200" dirty="0">
                <a:solidFill>
                  <a:prstClr val="black"/>
                </a:solidFill>
              </a:rPr>
              <a:t> from </a:t>
            </a:r>
            <a:r>
              <a:rPr lang="en-US" sz="2200" dirty="0" smtClean="0">
                <a:solidFill>
                  <a:prstClr val="black"/>
                </a:solidFill>
              </a:rPr>
              <a:t>employee</a:t>
            </a:r>
          </a:p>
          <a:p>
            <a:pPr marL="685800" lvl="1" indent="-228600">
              <a:lnSpc>
                <a:spcPct val="90000"/>
              </a:lnSpc>
              <a:spcBef>
                <a:spcPts val="500"/>
              </a:spcBef>
            </a:pPr>
            <a:endParaRPr lang="en-US" sz="2200" dirty="0">
              <a:solidFill>
                <a:prstClr val="black"/>
              </a:solidFill>
            </a:endParaRPr>
          </a:p>
          <a:p>
            <a:pPr marL="228600" lvl="0" indent="-228600">
              <a:lnSpc>
                <a:spcPct val="90000"/>
              </a:lnSpc>
              <a:spcBef>
                <a:spcPts val="1000"/>
              </a:spcBef>
              <a:buFont typeface="Arial" panose="020B0604020202020204" pitchFamily="34" charset="0"/>
              <a:buChar char="•"/>
            </a:pPr>
            <a:r>
              <a:rPr lang="en-US" sz="2400" b="1" dirty="0">
                <a:solidFill>
                  <a:prstClr val="black"/>
                </a:solidFill>
              </a:rPr>
              <a:t>Select from views:</a:t>
            </a:r>
          </a:p>
          <a:p>
            <a:pPr marL="685800" lvl="1" indent="-228600">
              <a:lnSpc>
                <a:spcPct val="90000"/>
              </a:lnSpc>
              <a:spcBef>
                <a:spcPts val="500"/>
              </a:spcBef>
            </a:pPr>
            <a:r>
              <a:rPr lang="en-US" sz="2200" dirty="0">
                <a:solidFill>
                  <a:srgbClr val="FF0000"/>
                </a:solidFill>
                <a:effectLst>
                  <a:outerShdw blurRad="38100" dist="38100" dir="2700000" algn="tl">
                    <a:srgbClr val="000000">
                      <a:alpha val="43137"/>
                    </a:srgbClr>
                  </a:outerShdw>
                </a:effectLst>
              </a:rPr>
              <a:t>SELECT * FROM </a:t>
            </a:r>
            <a:r>
              <a:rPr lang="en-US" sz="2200" dirty="0" err="1">
                <a:solidFill>
                  <a:srgbClr val="FF0000"/>
                </a:solidFill>
                <a:effectLst>
                  <a:outerShdw blurRad="38100" dist="38100" dir="2700000" algn="tl">
                    <a:srgbClr val="000000">
                      <a:alpha val="43137"/>
                    </a:srgbClr>
                  </a:outerShdw>
                </a:effectLst>
              </a:rPr>
              <a:t>viewname</a:t>
            </a:r>
            <a:endParaRPr lang="en-US" sz="2200" dirty="0">
              <a:solidFill>
                <a:srgbClr val="FF0000"/>
              </a:solidFill>
              <a:effectLst>
                <a:outerShdw blurRad="38100" dist="38100" dir="2700000" algn="tl">
                  <a:srgbClr val="000000">
                    <a:alpha val="43137"/>
                  </a:srgbClr>
                </a:outerShdw>
              </a:effectLst>
            </a:endParaRPr>
          </a:p>
          <a:p>
            <a:pPr marL="685800" lvl="1" indent="-228600">
              <a:lnSpc>
                <a:spcPct val="90000"/>
              </a:lnSpc>
              <a:spcBef>
                <a:spcPts val="500"/>
              </a:spcBef>
            </a:pPr>
            <a:r>
              <a:rPr lang="en-US" sz="2200" dirty="0">
                <a:solidFill>
                  <a:prstClr val="black"/>
                </a:solidFill>
              </a:rPr>
              <a:t>Sample: Select </a:t>
            </a:r>
            <a:r>
              <a:rPr lang="en-US" sz="2200" dirty="0" err="1">
                <a:solidFill>
                  <a:prstClr val="black"/>
                </a:solidFill>
              </a:rPr>
              <a:t>empid,empname</a:t>
            </a:r>
            <a:r>
              <a:rPr lang="en-US" sz="2200" dirty="0">
                <a:solidFill>
                  <a:prstClr val="black"/>
                </a:solidFill>
              </a:rPr>
              <a:t> </a:t>
            </a:r>
            <a:r>
              <a:rPr lang="en-US" sz="2200" dirty="0" err="1" smtClean="0">
                <a:solidFill>
                  <a:prstClr val="black"/>
                </a:solidFill>
              </a:rPr>
              <a:t>view_emp</a:t>
            </a:r>
            <a:endParaRPr lang="en-US" sz="2200" dirty="0" smtClean="0">
              <a:solidFill>
                <a:prstClr val="black"/>
              </a:solidFill>
            </a:endParaRPr>
          </a:p>
          <a:p>
            <a:pPr marL="685800" lvl="1" indent="-228600">
              <a:lnSpc>
                <a:spcPct val="90000"/>
              </a:lnSpc>
              <a:spcBef>
                <a:spcPts val="500"/>
              </a:spcBef>
            </a:pPr>
            <a:endParaRPr lang="en-US" sz="2200" dirty="0">
              <a:solidFill>
                <a:prstClr val="black"/>
              </a:solidFill>
            </a:endParaRPr>
          </a:p>
          <a:p>
            <a:pPr marL="228600" lvl="0" indent="-228600">
              <a:lnSpc>
                <a:spcPct val="90000"/>
              </a:lnSpc>
              <a:spcBef>
                <a:spcPts val="1000"/>
              </a:spcBef>
              <a:buFont typeface="Arial" panose="020B0604020202020204" pitchFamily="34" charset="0"/>
              <a:buChar char="•"/>
            </a:pPr>
            <a:r>
              <a:rPr lang="en-US" sz="2400" b="1" dirty="0">
                <a:solidFill>
                  <a:prstClr val="black"/>
                </a:solidFill>
              </a:rPr>
              <a:t>Drop views</a:t>
            </a:r>
            <a:r>
              <a:rPr lang="en-US" sz="2400" b="1" dirty="0" smtClean="0">
                <a:solidFill>
                  <a:prstClr val="black"/>
                </a:solidFill>
              </a:rPr>
              <a:t>:</a:t>
            </a:r>
            <a:endParaRPr lang="en-US" sz="2400" b="1" dirty="0">
              <a:solidFill>
                <a:prstClr val="black"/>
              </a:solidFill>
            </a:endParaRPr>
          </a:p>
          <a:p>
            <a:pPr marL="228600" lvl="0" indent="-228600">
              <a:lnSpc>
                <a:spcPct val="90000"/>
              </a:lnSpc>
              <a:spcBef>
                <a:spcPts val="1000"/>
              </a:spcBef>
            </a:pPr>
            <a:r>
              <a:rPr lang="en-US" sz="2400" dirty="0">
                <a:solidFill>
                  <a:prstClr val="black"/>
                </a:solidFill>
              </a:rPr>
              <a:t>	 </a:t>
            </a:r>
            <a:r>
              <a:rPr lang="en-US" sz="2200" dirty="0">
                <a:solidFill>
                  <a:srgbClr val="FF0000"/>
                </a:solidFill>
                <a:effectLst>
                  <a:outerShdw blurRad="38100" dist="38100" dir="2700000" algn="tl">
                    <a:srgbClr val="000000">
                      <a:alpha val="43137"/>
                    </a:srgbClr>
                  </a:outerShdw>
                </a:effectLst>
              </a:rPr>
              <a:t>DROP VIEW </a:t>
            </a:r>
            <a:r>
              <a:rPr lang="en-US" sz="2200" dirty="0" err="1">
                <a:solidFill>
                  <a:srgbClr val="FF0000"/>
                </a:solidFill>
                <a:effectLst>
                  <a:outerShdw blurRad="38100" dist="38100" dir="2700000" algn="tl">
                    <a:srgbClr val="000000">
                      <a:alpha val="43137"/>
                    </a:srgbClr>
                  </a:outerShdw>
                </a:effectLst>
              </a:rPr>
              <a:t>viewname</a:t>
            </a:r>
            <a:endParaRPr lang="en-US" sz="2200" dirty="0">
              <a:solidFill>
                <a:srgbClr val="FF0000"/>
              </a:solidFill>
              <a:effectLst>
                <a:outerShdw blurRad="38100" dist="38100" dir="2700000" algn="tl">
                  <a:srgbClr val="000000">
                    <a:alpha val="43137"/>
                  </a:srgbClr>
                </a:outerShdw>
              </a:effectLst>
            </a:endParaRPr>
          </a:p>
          <a:p>
            <a:pPr marL="685800" lvl="1" indent="-228600">
              <a:lnSpc>
                <a:spcPct val="90000"/>
              </a:lnSpc>
              <a:spcBef>
                <a:spcPts val="500"/>
              </a:spcBef>
            </a:pPr>
            <a:r>
              <a:rPr lang="en-US" sz="2200" dirty="0">
                <a:solidFill>
                  <a:prstClr val="black"/>
                </a:solidFill>
              </a:rPr>
              <a:t>Sample: Drop view </a:t>
            </a:r>
            <a:r>
              <a:rPr lang="en-US" sz="2200" dirty="0" err="1">
                <a:solidFill>
                  <a:prstClr val="black"/>
                </a:solidFill>
              </a:rPr>
              <a:t>view_emp</a:t>
            </a:r>
            <a:endParaRPr lang="en-US" sz="2200" dirty="0">
              <a:solidFill>
                <a:prstClr val="black"/>
              </a:solidFill>
            </a:endParaRPr>
          </a:p>
          <a:p>
            <a:endParaRPr lang="en-US" dirty="0"/>
          </a:p>
        </p:txBody>
      </p:sp>
      <p:sp>
        <p:nvSpPr>
          <p:cNvPr id="3" name="TextBox 2"/>
          <p:cNvSpPr txBox="1"/>
          <p:nvPr/>
        </p:nvSpPr>
        <p:spPr>
          <a:xfrm>
            <a:off x="5486400" y="-122830"/>
            <a:ext cx="6814782"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Definition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Views Definition &amp; Manipulation</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992797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29</a:t>
            </a:fld>
            <a:endParaRPr lang="en-US"/>
          </a:p>
        </p:txBody>
      </p:sp>
      <p:sp>
        <p:nvSpPr>
          <p:cNvPr id="2" name="TextBox 1"/>
          <p:cNvSpPr txBox="1"/>
          <p:nvPr/>
        </p:nvSpPr>
        <p:spPr>
          <a:xfrm>
            <a:off x="2142698" y="2088107"/>
            <a:ext cx="8720919" cy="2823337"/>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600" b="1" dirty="0">
                <a:solidFill>
                  <a:prstClr val="black"/>
                </a:solidFill>
              </a:rPr>
              <a:t>Adds one or more rows to a table or a </a:t>
            </a:r>
            <a:r>
              <a:rPr lang="en-US" sz="2600" b="1" dirty="0" smtClean="0">
                <a:solidFill>
                  <a:prstClr val="black"/>
                </a:solidFill>
              </a:rPr>
              <a:t>view</a:t>
            </a:r>
          </a:p>
          <a:p>
            <a:pPr marL="228600" lvl="0" indent="-228600">
              <a:lnSpc>
                <a:spcPct val="90000"/>
              </a:lnSpc>
              <a:spcBef>
                <a:spcPts val="1000"/>
              </a:spcBef>
              <a:buFont typeface="Arial" panose="020B0604020202020204" pitchFamily="34" charset="0"/>
              <a:buChar char="•"/>
            </a:pPr>
            <a:endParaRPr lang="en-US" sz="2600" dirty="0">
              <a:solidFill>
                <a:prstClr val="black"/>
              </a:solidFill>
            </a:endParaRPr>
          </a:p>
          <a:p>
            <a:pPr marL="914400" lvl="1" indent="-457200">
              <a:lnSpc>
                <a:spcPct val="200000"/>
              </a:lnSpc>
              <a:spcBef>
                <a:spcPts val="500"/>
              </a:spcBef>
              <a:buFont typeface="Wingdings" panose="05000000000000000000" pitchFamily="2" charset="2"/>
              <a:buChar char="ü"/>
            </a:pPr>
            <a:r>
              <a:rPr lang="en-US" sz="2400" i="1" dirty="0">
                <a:solidFill>
                  <a:prstClr val="black"/>
                </a:solidFill>
              </a:rPr>
              <a:t>Inserting data to all columns</a:t>
            </a:r>
          </a:p>
          <a:p>
            <a:pPr marL="914400" lvl="1" indent="-457200">
              <a:lnSpc>
                <a:spcPct val="200000"/>
              </a:lnSpc>
              <a:spcBef>
                <a:spcPts val="500"/>
              </a:spcBef>
              <a:buFont typeface="Wingdings" panose="05000000000000000000" pitchFamily="2" charset="2"/>
              <a:buChar char="ü"/>
            </a:pPr>
            <a:r>
              <a:rPr lang="en-US" sz="2400" i="1" dirty="0">
                <a:solidFill>
                  <a:prstClr val="black"/>
                </a:solidFill>
              </a:rPr>
              <a:t>Inserting data to selected columns</a:t>
            </a:r>
          </a:p>
          <a:p>
            <a:endParaRPr lang="en-US" dirty="0"/>
          </a:p>
        </p:txBody>
      </p:sp>
      <p:sp>
        <p:nvSpPr>
          <p:cNvPr id="3" name="TextBox 2"/>
          <p:cNvSpPr txBox="1"/>
          <p:nvPr/>
        </p:nvSpPr>
        <p:spPr>
          <a:xfrm>
            <a:off x="5148618" y="-84056"/>
            <a:ext cx="6923964"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Insert statements 1/2</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538079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401539-CAD4-4278-B1B2-5BF7AEF204E1}" type="slidenum">
              <a:rPr lang="en-US" altLang="en-US"/>
              <a:pPr eaLnBrk="1" hangingPunct="1"/>
              <a:t>3</a:t>
            </a:fld>
            <a:endParaRPr lang="en-US" altLang="en-US"/>
          </a:p>
        </p:txBody>
      </p:sp>
      <p:sp>
        <p:nvSpPr>
          <p:cNvPr id="15363"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6" name="Title 1"/>
          <p:cNvSpPr txBox="1">
            <a:spLocks/>
          </p:cNvSpPr>
          <p:nvPr/>
        </p:nvSpPr>
        <p:spPr bwMode="auto">
          <a:xfrm>
            <a:off x="3789680" y="144781"/>
            <a:ext cx="82296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3600" b="1" i="1" dirty="0">
                <a:solidFill>
                  <a:srgbClr val="2C93CE"/>
                </a:solidFill>
                <a:cs typeface="Tahoma" panose="020B0604030504040204" pitchFamily="34" charset="0"/>
              </a:rPr>
              <a:t>Agenda</a:t>
            </a:r>
            <a:endParaRPr lang="vi-VN" altLang="en-US" sz="3600" b="1" i="1" dirty="0">
              <a:solidFill>
                <a:srgbClr val="2C93CE"/>
              </a:solidFill>
              <a:cs typeface="Tahoma" panose="020B0604030504040204" pitchFamily="34" charset="0"/>
            </a:endParaRPr>
          </a:p>
        </p:txBody>
      </p:sp>
      <p:sp>
        <p:nvSpPr>
          <p:cNvPr id="8" name="Rectangle 3"/>
          <p:cNvSpPr txBox="1">
            <a:spLocks noChangeArrowheads="1"/>
          </p:cNvSpPr>
          <p:nvPr/>
        </p:nvSpPr>
        <p:spPr>
          <a:xfrm>
            <a:off x="2008496" y="1706515"/>
            <a:ext cx="8229600" cy="3752590"/>
          </a:xfrm>
          <a:prstGeom prst="rect">
            <a:avLst/>
          </a:prstGeom>
        </p:spPr>
        <p:txBody>
          <a:bodyPr/>
          <a:lstStyle/>
          <a:p>
            <a:pPr marL="457200" indent="-457200" fontAlgn="base">
              <a:lnSpc>
                <a:spcPct val="200000"/>
              </a:lnSpc>
              <a:spcBef>
                <a:spcPct val="20000"/>
              </a:spcBef>
              <a:spcAft>
                <a:spcPct val="0"/>
              </a:spcAft>
              <a:buSzPct val="100000"/>
              <a:buFont typeface="Arial" panose="020B0604020202020204" pitchFamily="34" charset="0"/>
              <a:buChar char="•"/>
              <a:defRPr/>
            </a:pPr>
            <a:r>
              <a:rPr lang="en-US" sz="2800" b="1" dirty="0"/>
              <a:t>Data Definition Language (DDL)</a:t>
            </a:r>
          </a:p>
          <a:p>
            <a:pPr marL="457200" indent="-457200" fontAlgn="base">
              <a:lnSpc>
                <a:spcPct val="200000"/>
              </a:lnSpc>
              <a:spcBef>
                <a:spcPct val="20000"/>
              </a:spcBef>
              <a:spcAft>
                <a:spcPct val="0"/>
              </a:spcAft>
              <a:buSzPct val="100000"/>
              <a:buFont typeface="Arial" panose="020B0604020202020204" pitchFamily="34" charset="0"/>
              <a:buChar char="•"/>
              <a:defRPr/>
            </a:pPr>
            <a:r>
              <a:rPr lang="en-US" sz="2800" b="1" dirty="0"/>
              <a:t>Data Manipulation Language (DML)</a:t>
            </a:r>
          </a:p>
          <a:p>
            <a:pPr marL="457200" indent="-457200" fontAlgn="base">
              <a:lnSpc>
                <a:spcPct val="200000"/>
              </a:lnSpc>
              <a:spcBef>
                <a:spcPct val="20000"/>
              </a:spcBef>
              <a:spcAft>
                <a:spcPct val="0"/>
              </a:spcAft>
              <a:buSzPct val="100000"/>
              <a:buFont typeface="Arial" panose="020B0604020202020204" pitchFamily="34" charset="0"/>
              <a:buChar char="•"/>
              <a:defRPr/>
            </a:pPr>
            <a:r>
              <a:rPr lang="en-US" sz="2800" b="1" dirty="0"/>
              <a:t>Built-in Functions</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85125674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30</a:t>
            </a:fld>
            <a:endParaRPr lang="en-US"/>
          </a:p>
        </p:txBody>
      </p:sp>
      <p:sp>
        <p:nvSpPr>
          <p:cNvPr id="5" name="TextBox 4"/>
          <p:cNvSpPr txBox="1"/>
          <p:nvPr/>
        </p:nvSpPr>
        <p:spPr>
          <a:xfrm>
            <a:off x="2115402" y="1897039"/>
            <a:ext cx="8625385" cy="2980816"/>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b="1" dirty="0">
                <a:solidFill>
                  <a:prstClr val="black"/>
                </a:solidFill>
              </a:rPr>
              <a:t>Demo</a:t>
            </a:r>
          </a:p>
          <a:p>
            <a:pPr marL="800100" lvl="1" indent="-342900">
              <a:lnSpc>
                <a:spcPct val="200000"/>
              </a:lnSpc>
              <a:spcBef>
                <a:spcPts val="500"/>
              </a:spcBef>
              <a:buFont typeface="Wingdings" panose="05000000000000000000" pitchFamily="2" charset="2"/>
              <a:buChar char="ü"/>
            </a:pPr>
            <a:r>
              <a:rPr lang="en-US" sz="2200" dirty="0">
                <a:solidFill>
                  <a:prstClr val="black"/>
                </a:solidFill>
              </a:rPr>
              <a:t>Inserting data to selected columns</a:t>
            </a:r>
          </a:p>
          <a:p>
            <a:pPr marL="800100" lvl="1" indent="-342900">
              <a:lnSpc>
                <a:spcPct val="200000"/>
              </a:lnSpc>
              <a:spcBef>
                <a:spcPts val="500"/>
              </a:spcBef>
              <a:buFont typeface="Wingdings" panose="05000000000000000000" pitchFamily="2" charset="2"/>
              <a:buChar char="ü"/>
            </a:pPr>
            <a:r>
              <a:rPr lang="en-US" sz="2200" dirty="0">
                <a:solidFill>
                  <a:prstClr val="black"/>
                </a:solidFill>
              </a:rPr>
              <a:t>Inserting data to all columns with identity column</a:t>
            </a:r>
          </a:p>
          <a:p>
            <a:pPr marL="800100" lvl="1" indent="-342900">
              <a:lnSpc>
                <a:spcPct val="200000"/>
              </a:lnSpc>
              <a:spcBef>
                <a:spcPts val="500"/>
              </a:spcBef>
              <a:buFont typeface="Wingdings" panose="05000000000000000000" pitchFamily="2" charset="2"/>
              <a:buChar char="ü"/>
            </a:pPr>
            <a:r>
              <a:rPr lang="en-US" sz="2200" dirty="0">
                <a:solidFill>
                  <a:prstClr val="black"/>
                </a:solidFill>
              </a:rPr>
              <a:t>Insert many rows at one time</a:t>
            </a:r>
          </a:p>
          <a:p>
            <a:endParaRPr lang="en-US" dirty="0"/>
          </a:p>
        </p:txBody>
      </p:sp>
      <p:sp>
        <p:nvSpPr>
          <p:cNvPr id="6" name="TextBox 5"/>
          <p:cNvSpPr txBox="1"/>
          <p:nvPr/>
        </p:nvSpPr>
        <p:spPr>
          <a:xfrm>
            <a:off x="5008728" y="-79571"/>
            <a:ext cx="6760191"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Insert Demo</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6541507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31</a:t>
            </a:fld>
            <a:endParaRPr lang="en-US"/>
          </a:p>
        </p:txBody>
      </p:sp>
      <p:sp>
        <p:nvSpPr>
          <p:cNvPr id="5" name="TextBox 4"/>
          <p:cNvSpPr txBox="1"/>
          <p:nvPr/>
        </p:nvSpPr>
        <p:spPr>
          <a:xfrm>
            <a:off x="2292824" y="1992573"/>
            <a:ext cx="9212239" cy="2978764"/>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dirty="0">
                <a:solidFill>
                  <a:prstClr val="black"/>
                </a:solidFill>
              </a:rPr>
              <a:t>Changes existing data in a table or </a:t>
            </a:r>
            <a:r>
              <a:rPr lang="en-US" sz="2800" dirty="0" smtClean="0">
                <a:solidFill>
                  <a:prstClr val="black"/>
                </a:solidFill>
              </a:rPr>
              <a:t>view</a:t>
            </a:r>
          </a:p>
          <a:p>
            <a:pPr marL="228600" lvl="0" indent="-228600">
              <a:lnSpc>
                <a:spcPct val="90000"/>
              </a:lnSpc>
              <a:spcBef>
                <a:spcPts val="1000"/>
              </a:spcBef>
              <a:buFont typeface="Arial" panose="020B0604020202020204" pitchFamily="34" charset="0"/>
              <a:buChar char="•"/>
            </a:pPr>
            <a:endParaRPr lang="en-US" sz="2800" dirty="0">
              <a:solidFill>
                <a:prstClr val="black"/>
              </a:solidFill>
            </a:endParaRPr>
          </a:p>
          <a:p>
            <a:pPr marL="228600" lvl="0" indent="-228600">
              <a:lnSpc>
                <a:spcPct val="90000"/>
              </a:lnSpc>
              <a:spcBef>
                <a:spcPts val="1000"/>
              </a:spcBef>
              <a:buFont typeface="Arial" panose="020B0604020202020204" pitchFamily="34" charset="0"/>
              <a:buChar char="•"/>
            </a:pPr>
            <a:r>
              <a:rPr lang="en-US" sz="2800" dirty="0">
                <a:solidFill>
                  <a:prstClr val="black"/>
                </a:solidFill>
              </a:rPr>
              <a:t>Syntax</a:t>
            </a:r>
          </a:p>
          <a:p>
            <a:pPr marL="685800" lvl="1" indent="-228600">
              <a:lnSpc>
                <a:spcPct val="90000"/>
              </a:lnSpc>
              <a:spcBef>
                <a:spcPts val="500"/>
              </a:spcBef>
            </a:pPr>
            <a:r>
              <a:rPr lang="en-US" sz="2400" dirty="0">
                <a:solidFill>
                  <a:srgbClr val="FF0000"/>
                </a:solidFill>
                <a:effectLst>
                  <a:outerShdw blurRad="38100" dist="38100" dir="2700000" algn="tl">
                    <a:srgbClr val="000000">
                      <a:alpha val="43137"/>
                    </a:srgbClr>
                  </a:outerShdw>
                </a:effectLst>
              </a:rPr>
              <a:t>UPDATE </a:t>
            </a:r>
            <a:r>
              <a:rPr lang="en-US" sz="2400" dirty="0" err="1">
                <a:solidFill>
                  <a:srgbClr val="FF0000"/>
                </a:solidFill>
                <a:effectLst>
                  <a:outerShdw blurRad="38100" dist="38100" dir="2700000" algn="tl">
                    <a:srgbClr val="000000">
                      <a:alpha val="43137"/>
                    </a:srgbClr>
                  </a:outerShdw>
                </a:effectLst>
              </a:rPr>
              <a:t>table_name</a:t>
            </a:r>
            <a:endParaRPr lang="en-US" sz="2400" dirty="0">
              <a:solidFill>
                <a:srgbClr val="FF0000"/>
              </a:solidFill>
              <a:effectLst>
                <a:outerShdw blurRad="38100" dist="38100" dir="2700000" algn="tl">
                  <a:srgbClr val="000000">
                    <a:alpha val="43137"/>
                  </a:srgbClr>
                </a:outerShdw>
              </a:effectLst>
            </a:endParaRPr>
          </a:p>
          <a:p>
            <a:pPr marL="685800" lvl="1" indent="-228600">
              <a:lnSpc>
                <a:spcPct val="90000"/>
              </a:lnSpc>
              <a:spcBef>
                <a:spcPts val="500"/>
              </a:spcBef>
            </a:pPr>
            <a:r>
              <a:rPr lang="en-US" sz="2400" dirty="0">
                <a:solidFill>
                  <a:srgbClr val="FF0000"/>
                </a:solidFill>
                <a:effectLst>
                  <a:outerShdw blurRad="38100" dist="38100" dir="2700000" algn="tl">
                    <a:srgbClr val="000000">
                      <a:alpha val="43137"/>
                    </a:srgbClr>
                  </a:outerShdw>
                </a:effectLst>
              </a:rPr>
              <a:t>SET </a:t>
            </a:r>
            <a:r>
              <a:rPr lang="en-US" sz="2400" dirty="0" err="1">
                <a:solidFill>
                  <a:srgbClr val="FF0000"/>
                </a:solidFill>
                <a:effectLst>
                  <a:outerShdw blurRad="38100" dist="38100" dir="2700000" algn="tl">
                    <a:srgbClr val="000000">
                      <a:alpha val="43137"/>
                    </a:srgbClr>
                  </a:outerShdw>
                </a:effectLst>
              </a:rPr>
              <a:t>Col_name</a:t>
            </a:r>
            <a:r>
              <a:rPr lang="en-US" sz="2400" dirty="0">
                <a:solidFill>
                  <a:srgbClr val="FF0000"/>
                </a:solidFill>
                <a:effectLst>
                  <a:outerShdw blurRad="38100" dist="38100" dir="2700000" algn="tl">
                    <a:srgbClr val="000000">
                      <a:alpha val="43137"/>
                    </a:srgbClr>
                  </a:outerShdw>
                </a:effectLst>
              </a:rPr>
              <a:t> = Value</a:t>
            </a:r>
          </a:p>
          <a:p>
            <a:pPr marL="685800" lvl="1" indent="-228600">
              <a:lnSpc>
                <a:spcPct val="90000"/>
              </a:lnSpc>
              <a:spcBef>
                <a:spcPts val="500"/>
              </a:spcBef>
            </a:pPr>
            <a:r>
              <a:rPr lang="en-US" sz="2400" dirty="0">
                <a:solidFill>
                  <a:srgbClr val="FF0000"/>
                </a:solidFill>
                <a:effectLst>
                  <a:outerShdw blurRad="38100" dist="38100" dir="2700000" algn="tl">
                    <a:srgbClr val="000000">
                      <a:alpha val="43137"/>
                    </a:srgbClr>
                  </a:outerShdw>
                </a:effectLst>
              </a:rPr>
              <a:t>[WHERE condition]</a:t>
            </a:r>
          </a:p>
          <a:p>
            <a:endParaRPr lang="en-US" dirty="0"/>
          </a:p>
        </p:txBody>
      </p:sp>
      <p:sp>
        <p:nvSpPr>
          <p:cNvPr id="6" name="TextBox 5"/>
          <p:cNvSpPr txBox="1"/>
          <p:nvPr/>
        </p:nvSpPr>
        <p:spPr>
          <a:xfrm>
            <a:off x="4776716" y="-95534"/>
            <a:ext cx="7415284"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UPDATE</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865075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32</a:t>
            </a:fld>
            <a:endParaRPr lang="en-US"/>
          </a:p>
        </p:txBody>
      </p:sp>
      <p:sp>
        <p:nvSpPr>
          <p:cNvPr id="5" name="TextBox 4"/>
          <p:cNvSpPr txBox="1"/>
          <p:nvPr/>
        </p:nvSpPr>
        <p:spPr>
          <a:xfrm>
            <a:off x="4121624" y="-122830"/>
            <a:ext cx="8070376"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UPDATE Demo</a:t>
            </a:r>
          </a:p>
        </p:txBody>
      </p:sp>
      <p:sp>
        <p:nvSpPr>
          <p:cNvPr id="6" name="TextBox 5"/>
          <p:cNvSpPr txBox="1"/>
          <p:nvPr/>
        </p:nvSpPr>
        <p:spPr>
          <a:xfrm>
            <a:off x="2770495" y="1897039"/>
            <a:ext cx="8147714" cy="923330"/>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4000" dirty="0" smtClean="0">
                <a:solidFill>
                  <a:prstClr val="black"/>
                </a:solidFill>
              </a:rPr>
              <a:t> Demo</a:t>
            </a:r>
            <a:endParaRPr lang="en-US" sz="4000" dirty="0">
              <a:solidFill>
                <a:prstClr val="black"/>
              </a:solidFill>
            </a:endParaRPr>
          </a:p>
          <a:p>
            <a:endParaRPr lang="en-US"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57626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33</a:t>
            </a:fld>
            <a:endParaRPr lang="en-US"/>
          </a:p>
        </p:txBody>
      </p:sp>
      <p:sp>
        <p:nvSpPr>
          <p:cNvPr id="5" name="TextBox 4"/>
          <p:cNvSpPr txBox="1"/>
          <p:nvPr/>
        </p:nvSpPr>
        <p:spPr>
          <a:xfrm>
            <a:off x="2169994" y="2088107"/>
            <a:ext cx="8475260" cy="2582245"/>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dirty="0">
                <a:solidFill>
                  <a:prstClr val="black"/>
                </a:solidFill>
              </a:rPr>
              <a:t>Removes one or more rows from a table or </a:t>
            </a:r>
            <a:r>
              <a:rPr lang="en-US" sz="2800" dirty="0" smtClean="0">
                <a:solidFill>
                  <a:prstClr val="black"/>
                </a:solidFill>
              </a:rPr>
              <a:t>view</a:t>
            </a:r>
          </a:p>
          <a:p>
            <a:pPr marL="228600" lvl="0" indent="-228600">
              <a:lnSpc>
                <a:spcPct val="90000"/>
              </a:lnSpc>
              <a:spcBef>
                <a:spcPts val="1000"/>
              </a:spcBef>
              <a:buFont typeface="Arial" panose="020B0604020202020204" pitchFamily="34" charset="0"/>
              <a:buChar char="•"/>
            </a:pPr>
            <a:endParaRPr lang="en-US" sz="2800" dirty="0">
              <a:solidFill>
                <a:prstClr val="black"/>
              </a:solidFill>
            </a:endParaRPr>
          </a:p>
          <a:p>
            <a:pPr marL="228600" lvl="0" indent="-228600">
              <a:lnSpc>
                <a:spcPct val="90000"/>
              </a:lnSpc>
              <a:spcBef>
                <a:spcPts val="1000"/>
              </a:spcBef>
              <a:buFont typeface="Arial" panose="020B0604020202020204" pitchFamily="34" charset="0"/>
              <a:buChar char="•"/>
            </a:pPr>
            <a:r>
              <a:rPr lang="en-US" sz="2800" dirty="0">
                <a:solidFill>
                  <a:prstClr val="black"/>
                </a:solidFill>
              </a:rPr>
              <a:t>Syntax</a:t>
            </a:r>
          </a:p>
          <a:p>
            <a:pPr marL="685800" lvl="1" indent="-228600">
              <a:lnSpc>
                <a:spcPct val="90000"/>
              </a:lnSpc>
              <a:spcBef>
                <a:spcPts val="500"/>
              </a:spcBef>
            </a:pPr>
            <a:r>
              <a:rPr lang="en-US" sz="2400" dirty="0">
                <a:solidFill>
                  <a:srgbClr val="FF0000"/>
                </a:solidFill>
                <a:effectLst>
                  <a:outerShdw blurRad="38100" dist="38100" dir="2700000" algn="tl">
                    <a:srgbClr val="000000">
                      <a:alpha val="43137"/>
                    </a:srgbClr>
                  </a:outerShdw>
                </a:effectLst>
              </a:rPr>
              <a:t>DELETE  [FROM] </a:t>
            </a:r>
            <a:r>
              <a:rPr lang="en-US" sz="2400" dirty="0" err="1">
                <a:solidFill>
                  <a:srgbClr val="FF0000"/>
                </a:solidFill>
                <a:effectLst>
                  <a:outerShdw blurRad="38100" dist="38100" dir="2700000" algn="tl">
                    <a:srgbClr val="000000">
                      <a:alpha val="43137"/>
                    </a:srgbClr>
                  </a:outerShdw>
                </a:effectLst>
              </a:rPr>
              <a:t>table_Name</a:t>
            </a:r>
            <a:endParaRPr lang="en-US" sz="2400" dirty="0">
              <a:solidFill>
                <a:srgbClr val="FF0000"/>
              </a:solidFill>
              <a:effectLst>
                <a:outerShdw blurRad="38100" dist="38100" dir="2700000" algn="tl">
                  <a:srgbClr val="000000">
                    <a:alpha val="43137"/>
                  </a:srgbClr>
                </a:outerShdw>
              </a:effectLst>
            </a:endParaRPr>
          </a:p>
          <a:p>
            <a:pPr marL="685800" lvl="1" indent="-228600">
              <a:lnSpc>
                <a:spcPct val="90000"/>
              </a:lnSpc>
              <a:spcBef>
                <a:spcPts val="500"/>
              </a:spcBef>
            </a:pPr>
            <a:r>
              <a:rPr lang="en-US" sz="2400" dirty="0">
                <a:solidFill>
                  <a:srgbClr val="FF0000"/>
                </a:solidFill>
                <a:effectLst>
                  <a:outerShdw blurRad="38100" dist="38100" dir="2700000" algn="tl">
                    <a:srgbClr val="000000">
                      <a:alpha val="43137"/>
                    </a:srgbClr>
                  </a:outerShdw>
                </a:effectLst>
              </a:rPr>
              <a:t>[WHERE condition]</a:t>
            </a:r>
          </a:p>
          <a:p>
            <a:endParaRPr lang="en-US" dirty="0"/>
          </a:p>
        </p:txBody>
      </p:sp>
      <p:sp>
        <p:nvSpPr>
          <p:cNvPr id="6" name="TextBox 5"/>
          <p:cNvSpPr txBox="1"/>
          <p:nvPr/>
        </p:nvSpPr>
        <p:spPr>
          <a:xfrm>
            <a:off x="3794078" y="-113929"/>
            <a:ext cx="8302388"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DELETE</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256089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34</a:t>
            </a:fld>
            <a:endParaRPr lang="en-US"/>
          </a:p>
        </p:txBody>
      </p:sp>
      <p:sp>
        <p:nvSpPr>
          <p:cNvPr id="5" name="TextBox 4"/>
          <p:cNvSpPr txBox="1"/>
          <p:nvPr/>
        </p:nvSpPr>
        <p:spPr>
          <a:xfrm>
            <a:off x="4339988" y="-109182"/>
            <a:ext cx="7852012"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DELETE Demo</a:t>
            </a:r>
          </a:p>
        </p:txBody>
      </p:sp>
      <p:sp>
        <p:nvSpPr>
          <p:cNvPr id="6" name="TextBox 5"/>
          <p:cNvSpPr txBox="1"/>
          <p:nvPr/>
        </p:nvSpPr>
        <p:spPr>
          <a:xfrm>
            <a:off x="2292825" y="2169757"/>
            <a:ext cx="8543498" cy="923330"/>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4000" b="1" dirty="0" smtClean="0">
                <a:solidFill>
                  <a:prstClr val="black"/>
                </a:solidFill>
              </a:rPr>
              <a:t> Demo</a:t>
            </a:r>
            <a:endParaRPr lang="en-US" sz="4000" b="1" dirty="0">
              <a:solidFill>
                <a:prstClr val="black"/>
              </a:solidFill>
            </a:endParaRPr>
          </a:p>
          <a:p>
            <a:endParaRPr lang="en-US"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4046750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35</a:t>
            </a:fld>
            <a:endParaRPr lang="en-US"/>
          </a:p>
        </p:txBody>
      </p:sp>
      <p:sp>
        <p:nvSpPr>
          <p:cNvPr id="2" name="TextBox 1"/>
          <p:cNvSpPr txBox="1"/>
          <p:nvPr/>
        </p:nvSpPr>
        <p:spPr>
          <a:xfrm>
            <a:off x="1883391" y="1405719"/>
            <a:ext cx="8693624" cy="4802340"/>
          </a:xfrm>
          <a:prstGeom prst="rect">
            <a:avLst/>
          </a:prstGeom>
          <a:noFill/>
        </p:spPr>
        <p:txBody>
          <a:bodyPr wrap="square" rtlCol="0">
            <a:spAutoFit/>
          </a:bodyPr>
          <a:lstStyle/>
          <a:p>
            <a:pPr marL="228600" lvl="0" indent="-228600" algn="just">
              <a:lnSpc>
                <a:spcPct val="90000"/>
              </a:lnSpc>
              <a:spcBef>
                <a:spcPts val="1000"/>
              </a:spcBef>
              <a:buFont typeface="Arial" panose="020B0604020202020204" pitchFamily="34" charset="0"/>
              <a:buChar char="•"/>
            </a:pPr>
            <a:r>
              <a:rPr lang="en-US" sz="2400" dirty="0">
                <a:solidFill>
                  <a:prstClr val="black"/>
                </a:solidFill>
              </a:rPr>
              <a:t>Retrieves rows from the database and enables the selection of one or many rows or columns from one or many tables</a:t>
            </a:r>
          </a:p>
          <a:p>
            <a:pPr marL="228600" lvl="0" indent="-228600">
              <a:lnSpc>
                <a:spcPct val="90000"/>
              </a:lnSpc>
              <a:spcBef>
                <a:spcPts val="1000"/>
              </a:spcBef>
              <a:buFont typeface="Arial" panose="020B0604020202020204" pitchFamily="34" charset="0"/>
              <a:buChar char="•"/>
            </a:pPr>
            <a:endParaRPr lang="en-US" sz="2200" b="1" dirty="0">
              <a:solidFill>
                <a:prstClr val="black"/>
              </a:solidFill>
            </a:endParaRPr>
          </a:p>
          <a:p>
            <a:pPr marL="228600" lvl="0" indent="-228600" algn="just">
              <a:lnSpc>
                <a:spcPct val="90000"/>
              </a:lnSpc>
              <a:spcBef>
                <a:spcPts val="1000"/>
              </a:spcBef>
              <a:buFont typeface="Arial" panose="020B0604020202020204" pitchFamily="34" charset="0"/>
              <a:buChar char="•"/>
            </a:pPr>
            <a:r>
              <a:rPr lang="en-US" sz="2200" b="1" dirty="0">
                <a:solidFill>
                  <a:prstClr val="black"/>
                </a:solidFill>
              </a:rPr>
              <a:t>Syntax</a:t>
            </a:r>
            <a:r>
              <a:rPr lang="en-US" sz="2200" dirty="0">
                <a:solidFill>
                  <a:prstClr val="black"/>
                </a:solidFill>
              </a:rPr>
              <a:t>:</a:t>
            </a:r>
          </a:p>
          <a:p>
            <a:pPr marL="228600" lvl="0" indent="-228600">
              <a:lnSpc>
                <a:spcPct val="90000"/>
              </a:lnSpc>
              <a:spcBef>
                <a:spcPts val="1000"/>
              </a:spcBef>
            </a:pPr>
            <a:r>
              <a:rPr lang="en-US" sz="2200" dirty="0">
                <a:solidFill>
                  <a:prstClr val="black"/>
                </a:solidFill>
              </a:rPr>
              <a:t>	</a:t>
            </a:r>
            <a:r>
              <a:rPr lang="en-US" sz="2200" dirty="0">
                <a:solidFill>
                  <a:srgbClr val="FF0000"/>
                </a:solidFill>
              </a:rPr>
              <a:t>SELECT [ALL/DISTINCT/TOP] &lt;Column name1&gt;, &lt;Column name2&gt;, … </a:t>
            </a:r>
          </a:p>
          <a:p>
            <a:pPr marL="228600" lvl="0" indent="-228600">
              <a:lnSpc>
                <a:spcPct val="90000"/>
              </a:lnSpc>
              <a:spcBef>
                <a:spcPts val="1000"/>
              </a:spcBef>
            </a:pPr>
            <a:r>
              <a:rPr lang="en-US" sz="2200" dirty="0">
                <a:solidFill>
                  <a:srgbClr val="FF0000"/>
                </a:solidFill>
              </a:rPr>
              <a:t>	FROM &lt;Table name&gt;</a:t>
            </a:r>
          </a:p>
          <a:p>
            <a:pPr marL="228600" lvl="0" indent="-228600">
              <a:lnSpc>
                <a:spcPct val="90000"/>
              </a:lnSpc>
              <a:spcBef>
                <a:spcPts val="1000"/>
              </a:spcBef>
            </a:pPr>
            <a:r>
              <a:rPr lang="en-US" sz="2200" dirty="0">
                <a:solidFill>
                  <a:srgbClr val="FF0000"/>
                </a:solidFill>
              </a:rPr>
              <a:t>	[WHERE &lt;Search condition&gt;]</a:t>
            </a:r>
          </a:p>
          <a:p>
            <a:pPr marL="228600" lvl="0" indent="-228600">
              <a:lnSpc>
                <a:spcPct val="90000"/>
              </a:lnSpc>
              <a:spcBef>
                <a:spcPts val="1000"/>
              </a:spcBef>
            </a:pPr>
            <a:r>
              <a:rPr lang="en-US" sz="2200" dirty="0">
                <a:solidFill>
                  <a:srgbClr val="FF0000"/>
                </a:solidFill>
              </a:rPr>
              <a:t>	[GROUP BY grouping columns]</a:t>
            </a:r>
          </a:p>
          <a:p>
            <a:pPr marL="228600" lvl="0" indent="-228600">
              <a:lnSpc>
                <a:spcPct val="90000"/>
              </a:lnSpc>
              <a:spcBef>
                <a:spcPts val="1000"/>
              </a:spcBef>
            </a:pPr>
            <a:r>
              <a:rPr lang="en-US" sz="2200" dirty="0">
                <a:solidFill>
                  <a:srgbClr val="FF0000"/>
                </a:solidFill>
              </a:rPr>
              <a:t>	[HAVING search condition]</a:t>
            </a:r>
          </a:p>
          <a:p>
            <a:pPr marL="228600" lvl="0" indent="-228600">
              <a:lnSpc>
                <a:spcPct val="90000"/>
              </a:lnSpc>
              <a:spcBef>
                <a:spcPts val="1000"/>
              </a:spcBef>
            </a:pPr>
            <a:r>
              <a:rPr lang="en-US" sz="2200" dirty="0">
                <a:solidFill>
                  <a:srgbClr val="FF0000"/>
                </a:solidFill>
              </a:rPr>
              <a:t>	[ORDER BY sort specification]</a:t>
            </a:r>
          </a:p>
          <a:p>
            <a:endParaRPr lang="en-US" dirty="0"/>
          </a:p>
        </p:txBody>
      </p:sp>
      <p:sp>
        <p:nvSpPr>
          <p:cNvPr id="3" name="TextBox 2"/>
          <p:cNvSpPr txBox="1"/>
          <p:nvPr/>
        </p:nvSpPr>
        <p:spPr>
          <a:xfrm>
            <a:off x="3794078" y="-153399"/>
            <a:ext cx="8397922"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r>
              <a:rPr lang="en-US" sz="3300" b="1" i="1" dirty="0">
                <a:solidFill>
                  <a:srgbClr val="2C93CE"/>
                </a:solidFill>
                <a:latin typeface="Arial" panose="020B0604020202020204" pitchFamily="34" charset="0"/>
                <a:cs typeface="Tahoma" panose="020B0604030504040204" pitchFamily="34" charset="0"/>
              </a:rPr>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SELECT Statement 1/4</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3732525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36</a:t>
            </a:fld>
            <a:endParaRPr lang="en-US"/>
          </a:p>
        </p:txBody>
      </p:sp>
      <p:sp>
        <p:nvSpPr>
          <p:cNvPr id="2" name="TextBox 1"/>
          <p:cNvSpPr txBox="1"/>
          <p:nvPr/>
        </p:nvSpPr>
        <p:spPr>
          <a:xfrm>
            <a:off x="2019868" y="1386271"/>
            <a:ext cx="8652681" cy="4970079"/>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200" b="1" dirty="0" err="1">
                <a:solidFill>
                  <a:prstClr val="black"/>
                </a:solidFill>
              </a:rPr>
              <a:t>Eg</a:t>
            </a:r>
            <a:r>
              <a:rPr lang="en-US" sz="2200" b="1" dirty="0">
                <a:solidFill>
                  <a:prstClr val="black"/>
                </a:solidFill>
              </a:rPr>
              <a:t>. Select * from table1;</a:t>
            </a:r>
          </a:p>
          <a:p>
            <a:pPr marL="800100" lvl="1" indent="-342900">
              <a:lnSpc>
                <a:spcPct val="90000"/>
              </a:lnSpc>
              <a:spcBef>
                <a:spcPts val="500"/>
              </a:spcBef>
              <a:buFont typeface="Wingdings" panose="05000000000000000000" pitchFamily="2" charset="2"/>
              <a:buChar char="ü"/>
            </a:pPr>
            <a:r>
              <a:rPr lang="en-US" sz="2200" i="1" dirty="0">
                <a:solidFill>
                  <a:prstClr val="black"/>
                </a:solidFill>
              </a:rPr>
              <a:t>This will fetch all rows and all columns from </a:t>
            </a:r>
            <a:r>
              <a:rPr lang="en-US" sz="2200" i="1" dirty="0" smtClean="0">
                <a:solidFill>
                  <a:prstClr val="black"/>
                </a:solidFill>
              </a:rPr>
              <a:t>table1</a:t>
            </a:r>
          </a:p>
          <a:p>
            <a:pPr marL="800100" lvl="1" indent="-342900">
              <a:lnSpc>
                <a:spcPct val="90000"/>
              </a:lnSpc>
              <a:spcBef>
                <a:spcPts val="500"/>
              </a:spcBef>
              <a:buFont typeface="Wingdings" panose="05000000000000000000" pitchFamily="2" charset="2"/>
              <a:buChar char="ü"/>
            </a:pPr>
            <a:endParaRPr lang="en-US" sz="2200" i="1" dirty="0">
              <a:solidFill>
                <a:prstClr val="black"/>
              </a:solidFill>
            </a:endParaRPr>
          </a:p>
          <a:p>
            <a:pPr marL="228600" lvl="0" indent="-228600">
              <a:lnSpc>
                <a:spcPct val="90000"/>
              </a:lnSpc>
              <a:spcBef>
                <a:spcPts val="1000"/>
              </a:spcBef>
              <a:buFont typeface="Arial" panose="020B0604020202020204" pitchFamily="34" charset="0"/>
              <a:buChar char="•"/>
            </a:pPr>
            <a:r>
              <a:rPr lang="en-US" sz="2200" b="1" dirty="0" err="1">
                <a:solidFill>
                  <a:prstClr val="black"/>
                </a:solidFill>
              </a:rPr>
              <a:t>Eg</a:t>
            </a:r>
            <a:r>
              <a:rPr lang="en-US" sz="2200" b="1" dirty="0">
                <a:solidFill>
                  <a:prstClr val="black"/>
                </a:solidFill>
              </a:rPr>
              <a:t>. Select col1,col2 from table1</a:t>
            </a:r>
          </a:p>
          <a:p>
            <a:pPr marL="800100" lvl="1" indent="-342900">
              <a:lnSpc>
                <a:spcPct val="90000"/>
              </a:lnSpc>
              <a:spcBef>
                <a:spcPts val="500"/>
              </a:spcBef>
              <a:buFont typeface="Wingdings" panose="05000000000000000000" pitchFamily="2" charset="2"/>
              <a:buChar char="ü"/>
            </a:pPr>
            <a:r>
              <a:rPr lang="en-US" sz="2200" i="1" dirty="0">
                <a:solidFill>
                  <a:prstClr val="black"/>
                </a:solidFill>
              </a:rPr>
              <a:t>This will fetch col1 and col2 from table1 for all </a:t>
            </a:r>
            <a:r>
              <a:rPr lang="en-US" sz="2200" i="1" dirty="0" smtClean="0">
                <a:solidFill>
                  <a:prstClr val="black"/>
                </a:solidFill>
              </a:rPr>
              <a:t>rows</a:t>
            </a:r>
          </a:p>
          <a:p>
            <a:pPr marL="800100" lvl="1" indent="-342900">
              <a:lnSpc>
                <a:spcPct val="90000"/>
              </a:lnSpc>
              <a:spcBef>
                <a:spcPts val="500"/>
              </a:spcBef>
              <a:buFont typeface="Wingdings" panose="05000000000000000000" pitchFamily="2" charset="2"/>
              <a:buChar char="ü"/>
            </a:pPr>
            <a:endParaRPr lang="en-US" sz="2200" i="1" dirty="0">
              <a:solidFill>
                <a:prstClr val="black"/>
              </a:solidFill>
            </a:endParaRPr>
          </a:p>
          <a:p>
            <a:pPr marL="228600" lvl="0" indent="-228600">
              <a:lnSpc>
                <a:spcPct val="90000"/>
              </a:lnSpc>
              <a:spcBef>
                <a:spcPts val="1000"/>
              </a:spcBef>
              <a:buFont typeface="Arial" panose="020B0604020202020204" pitchFamily="34" charset="0"/>
              <a:buChar char="•"/>
            </a:pPr>
            <a:r>
              <a:rPr lang="en-US" sz="2200" b="1" dirty="0" err="1">
                <a:solidFill>
                  <a:prstClr val="black"/>
                </a:solidFill>
              </a:rPr>
              <a:t>Eg</a:t>
            </a:r>
            <a:r>
              <a:rPr lang="en-US" sz="2200" b="1" dirty="0">
                <a:solidFill>
                  <a:prstClr val="black"/>
                </a:solidFill>
              </a:rPr>
              <a:t>. Select * from table1 where &lt;&lt;</a:t>
            </a:r>
            <a:r>
              <a:rPr lang="en-US" sz="2200" b="1" dirty="0" err="1">
                <a:solidFill>
                  <a:prstClr val="black"/>
                </a:solidFill>
              </a:rPr>
              <a:t>condn</a:t>
            </a:r>
            <a:r>
              <a:rPr lang="en-US" sz="2200" b="1" dirty="0">
                <a:solidFill>
                  <a:prstClr val="black"/>
                </a:solidFill>
              </a:rPr>
              <a:t>&gt;&gt;</a:t>
            </a:r>
          </a:p>
          <a:p>
            <a:pPr marL="800100" lvl="1" indent="-342900">
              <a:lnSpc>
                <a:spcPct val="90000"/>
              </a:lnSpc>
              <a:spcBef>
                <a:spcPts val="500"/>
              </a:spcBef>
              <a:buFont typeface="Wingdings" panose="05000000000000000000" pitchFamily="2" charset="2"/>
              <a:buChar char="ü"/>
            </a:pPr>
            <a:r>
              <a:rPr lang="en-US" sz="2200" i="1" dirty="0">
                <a:solidFill>
                  <a:prstClr val="black"/>
                </a:solidFill>
              </a:rPr>
              <a:t>This will fetch all rows from table1 that satisfies a </a:t>
            </a:r>
            <a:r>
              <a:rPr lang="en-US" sz="2200" i="1" dirty="0" smtClean="0">
                <a:solidFill>
                  <a:prstClr val="black"/>
                </a:solidFill>
              </a:rPr>
              <a:t>condition</a:t>
            </a:r>
          </a:p>
          <a:p>
            <a:pPr marL="800100" lvl="1" indent="-342900">
              <a:lnSpc>
                <a:spcPct val="90000"/>
              </a:lnSpc>
              <a:spcBef>
                <a:spcPts val="500"/>
              </a:spcBef>
              <a:buFont typeface="Wingdings" panose="05000000000000000000" pitchFamily="2" charset="2"/>
              <a:buChar char="ü"/>
            </a:pPr>
            <a:endParaRPr lang="en-US" sz="2200" i="1" dirty="0">
              <a:solidFill>
                <a:prstClr val="black"/>
              </a:solidFill>
            </a:endParaRPr>
          </a:p>
          <a:p>
            <a:pPr marL="228600" lvl="0" indent="-228600">
              <a:lnSpc>
                <a:spcPct val="90000"/>
              </a:lnSpc>
              <a:spcBef>
                <a:spcPts val="1000"/>
              </a:spcBef>
              <a:buFont typeface="Arial" panose="020B0604020202020204" pitchFamily="34" charset="0"/>
              <a:buChar char="•"/>
            </a:pPr>
            <a:r>
              <a:rPr lang="en-US" sz="2200" b="1" dirty="0" err="1">
                <a:solidFill>
                  <a:prstClr val="black"/>
                </a:solidFill>
              </a:rPr>
              <a:t>Eg</a:t>
            </a:r>
            <a:r>
              <a:rPr lang="en-US" sz="2200" b="1" dirty="0">
                <a:solidFill>
                  <a:prstClr val="black"/>
                </a:solidFill>
              </a:rPr>
              <a:t>. Select col1,col2 from table1 where &lt;&lt;</a:t>
            </a:r>
            <a:r>
              <a:rPr lang="en-US" sz="2200" b="1" dirty="0" err="1">
                <a:solidFill>
                  <a:prstClr val="black"/>
                </a:solidFill>
              </a:rPr>
              <a:t>condn</a:t>
            </a:r>
            <a:r>
              <a:rPr lang="en-US" sz="2200" b="1" dirty="0">
                <a:solidFill>
                  <a:prstClr val="black"/>
                </a:solidFill>
              </a:rPr>
              <a:t>&gt;&gt;</a:t>
            </a:r>
          </a:p>
          <a:p>
            <a:pPr marL="800100" lvl="1" indent="-342900">
              <a:lnSpc>
                <a:spcPct val="90000"/>
              </a:lnSpc>
              <a:spcBef>
                <a:spcPts val="500"/>
              </a:spcBef>
              <a:buFont typeface="Wingdings" panose="05000000000000000000" pitchFamily="2" charset="2"/>
              <a:buChar char="ü"/>
            </a:pPr>
            <a:r>
              <a:rPr lang="en-US" sz="2200" i="1" dirty="0">
                <a:solidFill>
                  <a:prstClr val="black"/>
                </a:solidFill>
              </a:rPr>
              <a:t>This will fetch col1 and col2 of rows from table1 that satisfies a condition</a:t>
            </a:r>
          </a:p>
          <a:p>
            <a:endParaRPr lang="en-US" dirty="0"/>
          </a:p>
        </p:txBody>
      </p:sp>
      <p:sp>
        <p:nvSpPr>
          <p:cNvPr id="3" name="TextBox 2"/>
          <p:cNvSpPr txBox="1"/>
          <p:nvPr/>
        </p:nvSpPr>
        <p:spPr>
          <a:xfrm>
            <a:off x="4080681" y="-72728"/>
            <a:ext cx="7783773"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SELECT Statement 2/4</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818262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37</a:t>
            </a:fld>
            <a:endParaRPr lang="en-US"/>
          </a:p>
        </p:txBody>
      </p:sp>
      <p:sp>
        <p:nvSpPr>
          <p:cNvPr id="2" name="TextBox 1"/>
          <p:cNvSpPr txBox="1"/>
          <p:nvPr/>
        </p:nvSpPr>
        <p:spPr>
          <a:xfrm>
            <a:off x="2019869" y="1624084"/>
            <a:ext cx="9333931" cy="4040080"/>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200" b="1" dirty="0">
                <a:solidFill>
                  <a:prstClr val="black"/>
                </a:solidFill>
              </a:rPr>
              <a:t>The SELECT DISTINCT / TOP statements</a:t>
            </a:r>
          </a:p>
          <a:p>
            <a:pPr marL="685800" lvl="1" indent="-228600">
              <a:lnSpc>
                <a:spcPct val="90000"/>
              </a:lnSpc>
              <a:spcBef>
                <a:spcPts val="500"/>
              </a:spcBef>
              <a:buFont typeface="Arial" panose="020B0604020202020204" pitchFamily="34" charset="0"/>
              <a:buChar char="•"/>
            </a:pPr>
            <a:r>
              <a:rPr lang="en-US" sz="2200" dirty="0">
                <a:solidFill>
                  <a:prstClr val="black"/>
                </a:solidFill>
              </a:rPr>
              <a:t>DISTINCT: List only the different (distinct) values in a table.</a:t>
            </a:r>
          </a:p>
          <a:p>
            <a:pPr marL="685800" lvl="1" indent="-228600">
              <a:lnSpc>
                <a:spcPct val="90000"/>
              </a:lnSpc>
              <a:spcBef>
                <a:spcPts val="500"/>
              </a:spcBef>
              <a:buFont typeface="Arial" panose="020B0604020202020204" pitchFamily="34" charset="0"/>
              <a:buChar char="•"/>
            </a:pPr>
            <a:r>
              <a:rPr lang="en-US" sz="2200" dirty="0">
                <a:solidFill>
                  <a:prstClr val="black"/>
                </a:solidFill>
              </a:rPr>
              <a:t>TOP: Specify the number of records to return.</a:t>
            </a:r>
          </a:p>
          <a:p>
            <a:pPr marL="228600" lvl="0" indent="-228600">
              <a:lnSpc>
                <a:spcPct val="90000"/>
              </a:lnSpc>
              <a:spcBef>
                <a:spcPts val="1000"/>
              </a:spcBef>
              <a:buFont typeface="Arial" panose="020B0604020202020204" pitchFamily="34" charset="0"/>
              <a:buChar char="•"/>
            </a:pPr>
            <a:endParaRPr lang="en-US" sz="2200" b="1" dirty="0">
              <a:solidFill>
                <a:prstClr val="black"/>
              </a:solidFill>
            </a:endParaRPr>
          </a:p>
          <a:p>
            <a:pPr marL="228600" lvl="0" indent="-228600">
              <a:lnSpc>
                <a:spcPct val="90000"/>
              </a:lnSpc>
              <a:spcBef>
                <a:spcPts val="1000"/>
              </a:spcBef>
              <a:buFont typeface="Arial" panose="020B0604020202020204" pitchFamily="34" charset="0"/>
              <a:buChar char="•"/>
            </a:pPr>
            <a:r>
              <a:rPr lang="en-US" sz="2200" b="1" dirty="0">
                <a:solidFill>
                  <a:prstClr val="black"/>
                </a:solidFill>
              </a:rPr>
              <a:t>The SELECT INTO statement selects data from one table and inserts it into a different table. </a:t>
            </a:r>
          </a:p>
          <a:p>
            <a:pPr marL="685800" lvl="1" indent="-228600">
              <a:lnSpc>
                <a:spcPct val="90000"/>
              </a:lnSpc>
              <a:spcBef>
                <a:spcPts val="500"/>
              </a:spcBef>
              <a:buFont typeface="Arial" panose="020B0604020202020204" pitchFamily="34" charset="0"/>
              <a:buChar char="•"/>
            </a:pPr>
            <a:r>
              <a:rPr lang="en-US" sz="2200" dirty="0">
                <a:solidFill>
                  <a:prstClr val="black"/>
                </a:solidFill>
              </a:rPr>
              <a:t>Syntax:</a:t>
            </a:r>
          </a:p>
          <a:p>
            <a:pPr marL="685800" lvl="1" indent="-228600">
              <a:lnSpc>
                <a:spcPct val="90000"/>
              </a:lnSpc>
              <a:spcBef>
                <a:spcPts val="500"/>
              </a:spcBef>
            </a:pPr>
            <a:r>
              <a:rPr lang="en-US" sz="2000" dirty="0">
                <a:solidFill>
                  <a:prstClr val="black"/>
                </a:solidFill>
              </a:rPr>
              <a:t>	</a:t>
            </a:r>
            <a:r>
              <a:rPr lang="en-US" sz="2400" dirty="0">
                <a:solidFill>
                  <a:srgbClr val="FF0000"/>
                </a:solidFill>
              </a:rPr>
              <a:t>SELECT *</a:t>
            </a:r>
            <a:br>
              <a:rPr lang="en-US" sz="2400" dirty="0">
                <a:solidFill>
                  <a:srgbClr val="FF0000"/>
                </a:solidFill>
              </a:rPr>
            </a:br>
            <a:r>
              <a:rPr lang="en-US" sz="2400" dirty="0">
                <a:solidFill>
                  <a:srgbClr val="FF0000"/>
                </a:solidFill>
              </a:rPr>
              <a:t>INTO 	</a:t>
            </a:r>
            <a:r>
              <a:rPr lang="en-US" sz="2400" dirty="0" err="1">
                <a:solidFill>
                  <a:srgbClr val="FF0000"/>
                </a:solidFill>
              </a:rPr>
              <a:t>new_table_name</a:t>
            </a:r>
            <a:r>
              <a:rPr lang="en-US" sz="2400" dirty="0">
                <a:solidFill>
                  <a:srgbClr val="FF0000"/>
                </a:solidFill>
              </a:rPr>
              <a:t> </a:t>
            </a:r>
            <a:br>
              <a:rPr lang="en-US" sz="2400" dirty="0">
                <a:solidFill>
                  <a:srgbClr val="FF0000"/>
                </a:solidFill>
              </a:rPr>
            </a:br>
            <a:r>
              <a:rPr lang="en-US" sz="2400" dirty="0">
                <a:solidFill>
                  <a:srgbClr val="FF0000"/>
                </a:solidFill>
              </a:rPr>
              <a:t>FROM 	</a:t>
            </a:r>
            <a:r>
              <a:rPr lang="en-US" sz="2400" dirty="0" err="1">
                <a:solidFill>
                  <a:srgbClr val="FF0000"/>
                </a:solidFill>
              </a:rPr>
              <a:t>old_tablename</a:t>
            </a:r>
            <a:endParaRPr lang="en-US" sz="2000" dirty="0">
              <a:solidFill>
                <a:srgbClr val="FF0000"/>
              </a:solidFill>
            </a:endParaRPr>
          </a:p>
          <a:p>
            <a:endParaRPr lang="en-US" dirty="0"/>
          </a:p>
        </p:txBody>
      </p:sp>
      <p:sp>
        <p:nvSpPr>
          <p:cNvPr id="3" name="TextBox 2"/>
          <p:cNvSpPr txBox="1"/>
          <p:nvPr/>
        </p:nvSpPr>
        <p:spPr>
          <a:xfrm>
            <a:off x="4135271" y="-176098"/>
            <a:ext cx="7961194"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SELECT Statement 3/4</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911819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38</a:t>
            </a:fld>
            <a:endParaRPr lang="en-US"/>
          </a:p>
        </p:txBody>
      </p:sp>
      <p:sp>
        <p:nvSpPr>
          <p:cNvPr id="40963" name="Content Placeholder 2"/>
          <p:cNvSpPr>
            <a:spLocks noGrp="1"/>
          </p:cNvSpPr>
          <p:nvPr>
            <p:ph idx="4294967295"/>
          </p:nvPr>
        </p:nvSpPr>
        <p:spPr/>
        <p:txBody>
          <a:bodyPr/>
          <a:lstStyle/>
          <a:p>
            <a:pPr>
              <a:buNone/>
            </a:pPr>
            <a:endParaRPr lang="en-US" sz="2400" b="1" dirty="0"/>
          </a:p>
          <a:p>
            <a:pPr>
              <a:buNone/>
            </a:pPr>
            <a:endParaRPr lang="en-US" sz="2000" dirty="0"/>
          </a:p>
        </p:txBody>
      </p:sp>
      <p:sp>
        <p:nvSpPr>
          <p:cNvPr id="3" name="TextBox 2"/>
          <p:cNvSpPr txBox="1"/>
          <p:nvPr/>
        </p:nvSpPr>
        <p:spPr>
          <a:xfrm>
            <a:off x="2169994" y="1423821"/>
            <a:ext cx="8871045" cy="4369401"/>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b="1" dirty="0">
                <a:solidFill>
                  <a:prstClr val="black"/>
                </a:solidFill>
              </a:rPr>
              <a:t>SQL Alias syntax</a:t>
            </a:r>
            <a:r>
              <a:rPr lang="en-US" sz="2800" b="1" dirty="0" smtClean="0">
                <a:solidFill>
                  <a:prstClr val="black"/>
                </a:solidFill>
              </a:rPr>
              <a:t>:</a:t>
            </a:r>
          </a:p>
          <a:p>
            <a:pPr marL="228600" lvl="0" indent="-228600">
              <a:lnSpc>
                <a:spcPct val="90000"/>
              </a:lnSpc>
              <a:spcBef>
                <a:spcPts val="1000"/>
              </a:spcBef>
              <a:buFont typeface="Arial" panose="020B0604020202020204" pitchFamily="34" charset="0"/>
              <a:buChar char="•"/>
            </a:pPr>
            <a:endParaRPr lang="en-US" sz="2800" b="1" dirty="0">
              <a:solidFill>
                <a:prstClr val="black"/>
              </a:solidFill>
            </a:endParaRPr>
          </a:p>
          <a:p>
            <a:pPr marL="800100" lvl="1" indent="-342900">
              <a:lnSpc>
                <a:spcPct val="90000"/>
              </a:lnSpc>
              <a:spcBef>
                <a:spcPts val="500"/>
              </a:spcBef>
              <a:buFont typeface="Wingdings" panose="05000000000000000000" pitchFamily="2" charset="2"/>
              <a:buChar char="ü"/>
            </a:pPr>
            <a:r>
              <a:rPr lang="en-US" sz="2400" dirty="0">
                <a:solidFill>
                  <a:prstClr val="black"/>
                </a:solidFill>
              </a:rPr>
              <a:t>For table</a:t>
            </a:r>
          </a:p>
          <a:p>
            <a:pPr marL="228600" lvl="0" indent="-228600">
              <a:lnSpc>
                <a:spcPct val="90000"/>
              </a:lnSpc>
              <a:spcBef>
                <a:spcPts val="1000"/>
              </a:spcBef>
            </a:pPr>
            <a:r>
              <a:rPr lang="en-US" sz="2400" i="1" dirty="0">
                <a:solidFill>
                  <a:prstClr val="black"/>
                </a:solidFill>
              </a:rPr>
              <a:t>	</a:t>
            </a:r>
            <a:r>
              <a:rPr lang="en-US" sz="2400" dirty="0">
                <a:solidFill>
                  <a:prstClr val="black"/>
                </a:solidFill>
              </a:rPr>
              <a:t>	SELECT </a:t>
            </a:r>
            <a:r>
              <a:rPr lang="en-US" sz="2400" dirty="0" err="1">
                <a:solidFill>
                  <a:prstClr val="black"/>
                </a:solidFill>
              </a:rPr>
              <a:t>column_name</a:t>
            </a:r>
            <a:r>
              <a:rPr lang="en-US" sz="2400" dirty="0">
                <a:solidFill>
                  <a:prstClr val="black"/>
                </a:solidFill>
              </a:rPr>
              <a:t>(s) </a:t>
            </a:r>
          </a:p>
          <a:p>
            <a:pPr marL="228600" lvl="0" indent="-228600">
              <a:lnSpc>
                <a:spcPct val="90000"/>
              </a:lnSpc>
              <a:spcBef>
                <a:spcPts val="1000"/>
              </a:spcBef>
            </a:pPr>
            <a:r>
              <a:rPr lang="en-US" sz="2400" dirty="0">
                <a:solidFill>
                  <a:prstClr val="black"/>
                </a:solidFill>
              </a:rPr>
              <a:t>		FROM </a:t>
            </a:r>
            <a:r>
              <a:rPr lang="en-US" sz="2400" dirty="0" err="1">
                <a:solidFill>
                  <a:prstClr val="black"/>
                </a:solidFill>
              </a:rPr>
              <a:t>table_name</a:t>
            </a:r>
            <a:r>
              <a:rPr lang="en-US" sz="2400" dirty="0">
                <a:solidFill>
                  <a:prstClr val="black"/>
                </a:solidFill>
              </a:rPr>
              <a:t> </a:t>
            </a:r>
            <a:r>
              <a:rPr lang="en-US" sz="2400" dirty="0">
                <a:solidFill>
                  <a:srgbClr val="FF0000"/>
                </a:solidFill>
              </a:rPr>
              <a:t>AS </a:t>
            </a:r>
            <a:r>
              <a:rPr lang="en-US" sz="2400" dirty="0" err="1">
                <a:solidFill>
                  <a:srgbClr val="FF0000"/>
                </a:solidFill>
              </a:rPr>
              <a:t>alias_name</a:t>
            </a:r>
            <a:r>
              <a:rPr lang="en-US" sz="2400" dirty="0">
                <a:solidFill>
                  <a:srgbClr val="FF0000"/>
                </a:solidFill>
              </a:rPr>
              <a:t> </a:t>
            </a:r>
            <a:endParaRPr lang="en-US" sz="2400" dirty="0" smtClean="0">
              <a:solidFill>
                <a:srgbClr val="FF0000"/>
              </a:solidFill>
            </a:endParaRPr>
          </a:p>
          <a:p>
            <a:pPr marL="228600" lvl="0" indent="-228600">
              <a:lnSpc>
                <a:spcPct val="90000"/>
              </a:lnSpc>
              <a:spcBef>
                <a:spcPts val="1000"/>
              </a:spcBef>
            </a:pPr>
            <a:endParaRPr lang="en-US" sz="2400" dirty="0">
              <a:solidFill>
                <a:srgbClr val="FF0000"/>
              </a:solidFill>
            </a:endParaRPr>
          </a:p>
          <a:p>
            <a:pPr marL="800100" lvl="1" indent="-342900">
              <a:lnSpc>
                <a:spcPct val="90000"/>
              </a:lnSpc>
              <a:spcBef>
                <a:spcPts val="500"/>
              </a:spcBef>
              <a:buFont typeface="Wingdings" panose="05000000000000000000" pitchFamily="2" charset="2"/>
              <a:buChar char="ü"/>
            </a:pPr>
            <a:r>
              <a:rPr lang="en-US" sz="2400" dirty="0">
                <a:solidFill>
                  <a:prstClr val="black"/>
                </a:solidFill>
              </a:rPr>
              <a:t>For Column(s)</a:t>
            </a:r>
          </a:p>
          <a:p>
            <a:pPr marL="228600" lvl="0" indent="-228600">
              <a:lnSpc>
                <a:spcPct val="90000"/>
              </a:lnSpc>
              <a:spcBef>
                <a:spcPts val="1000"/>
              </a:spcBef>
            </a:pPr>
            <a:r>
              <a:rPr lang="en-US" sz="2400" dirty="0">
                <a:solidFill>
                  <a:prstClr val="black"/>
                </a:solidFill>
              </a:rPr>
              <a:t>		SELECT </a:t>
            </a:r>
            <a:r>
              <a:rPr lang="en-US" sz="2400" dirty="0" err="1">
                <a:solidFill>
                  <a:prstClr val="black"/>
                </a:solidFill>
              </a:rPr>
              <a:t>column_name</a:t>
            </a:r>
            <a:r>
              <a:rPr lang="en-US" sz="2400" dirty="0">
                <a:solidFill>
                  <a:prstClr val="black"/>
                </a:solidFill>
              </a:rPr>
              <a:t> </a:t>
            </a:r>
            <a:r>
              <a:rPr lang="en-US" sz="2400" dirty="0">
                <a:solidFill>
                  <a:srgbClr val="FF0000"/>
                </a:solidFill>
              </a:rPr>
              <a:t>AS </a:t>
            </a:r>
            <a:r>
              <a:rPr lang="en-US" sz="2400" dirty="0" err="1">
                <a:solidFill>
                  <a:srgbClr val="FF0000"/>
                </a:solidFill>
              </a:rPr>
              <a:t>alias_name</a:t>
            </a:r>
            <a:endParaRPr lang="en-US" sz="2400" dirty="0">
              <a:solidFill>
                <a:srgbClr val="FF0000"/>
              </a:solidFill>
            </a:endParaRPr>
          </a:p>
          <a:p>
            <a:pPr marL="228600" lvl="0" indent="-228600">
              <a:lnSpc>
                <a:spcPct val="90000"/>
              </a:lnSpc>
              <a:spcBef>
                <a:spcPts val="1000"/>
              </a:spcBef>
            </a:pPr>
            <a:r>
              <a:rPr lang="en-US" sz="2400" dirty="0">
                <a:solidFill>
                  <a:prstClr val="black"/>
                </a:solidFill>
              </a:rPr>
              <a:t>		FROM </a:t>
            </a:r>
            <a:r>
              <a:rPr lang="en-US" sz="2400" dirty="0" err="1">
                <a:solidFill>
                  <a:prstClr val="black"/>
                </a:solidFill>
              </a:rPr>
              <a:t>table_name</a:t>
            </a:r>
            <a:r>
              <a:rPr lang="en-US" sz="2400" dirty="0">
                <a:solidFill>
                  <a:prstClr val="black"/>
                </a:solidFill>
              </a:rPr>
              <a:t> </a:t>
            </a:r>
          </a:p>
          <a:p>
            <a:endParaRPr lang="en-US" dirty="0"/>
          </a:p>
        </p:txBody>
      </p:sp>
      <p:sp>
        <p:nvSpPr>
          <p:cNvPr id="5" name="TextBox 4"/>
          <p:cNvSpPr txBox="1"/>
          <p:nvPr/>
        </p:nvSpPr>
        <p:spPr>
          <a:xfrm>
            <a:off x="4653887" y="-128927"/>
            <a:ext cx="7538113"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SELECT Statement 4/4</a:t>
            </a:r>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717581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39</a:t>
            </a:fld>
            <a:endParaRPr lang="en-US"/>
          </a:p>
        </p:txBody>
      </p:sp>
      <p:sp>
        <p:nvSpPr>
          <p:cNvPr id="5" name="TextBox 4"/>
          <p:cNvSpPr txBox="1"/>
          <p:nvPr/>
        </p:nvSpPr>
        <p:spPr>
          <a:xfrm>
            <a:off x="4763069" y="-109183"/>
            <a:ext cx="7428931"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SELECT Demo</a:t>
            </a:r>
          </a:p>
        </p:txBody>
      </p:sp>
      <p:sp>
        <p:nvSpPr>
          <p:cNvPr id="6" name="TextBox 5"/>
          <p:cNvSpPr txBox="1"/>
          <p:nvPr/>
        </p:nvSpPr>
        <p:spPr>
          <a:xfrm>
            <a:off x="2210937" y="2333767"/>
            <a:ext cx="7874759" cy="923330"/>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4000" dirty="0" smtClean="0">
                <a:solidFill>
                  <a:prstClr val="black"/>
                </a:solidFill>
              </a:rPr>
              <a:t> Demo</a:t>
            </a:r>
            <a:endParaRPr lang="en-US" sz="4000" dirty="0">
              <a:solidFill>
                <a:prstClr val="black"/>
              </a:solidFill>
            </a:endParaRPr>
          </a:p>
          <a:p>
            <a:endParaRPr lang="en-US"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337290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401539-CAD4-4278-B1B2-5BF7AEF204E1}" type="slidenum">
              <a:rPr lang="en-US" altLang="en-US"/>
              <a:pPr eaLnBrk="1" hangingPunct="1"/>
              <a:t>4</a:t>
            </a:fld>
            <a:endParaRPr lang="en-US" altLang="en-US"/>
          </a:p>
        </p:txBody>
      </p:sp>
      <p:sp>
        <p:nvSpPr>
          <p:cNvPr id="15363"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6" name="Title 1"/>
          <p:cNvSpPr txBox="1">
            <a:spLocks/>
          </p:cNvSpPr>
          <p:nvPr/>
        </p:nvSpPr>
        <p:spPr bwMode="auto">
          <a:xfrm>
            <a:off x="3429000" y="227014"/>
            <a:ext cx="82296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3600" b="1" i="1" dirty="0">
                <a:solidFill>
                  <a:srgbClr val="2C93CE"/>
                </a:solidFill>
                <a:cs typeface="Tahoma" panose="020B0604030504040204" pitchFamily="34" charset="0"/>
              </a:rPr>
              <a:t>Overview</a:t>
            </a:r>
            <a:endParaRPr lang="vi-VN" altLang="en-US" sz="3600" b="1" i="1" dirty="0">
              <a:solidFill>
                <a:srgbClr val="2C93CE"/>
              </a:solidFill>
              <a:cs typeface="Tahoma" panose="020B0604030504040204" pitchFamily="34" charset="0"/>
            </a:endParaRPr>
          </a:p>
        </p:txBody>
      </p:sp>
      <p:sp>
        <p:nvSpPr>
          <p:cNvPr id="8" name="Rectangle 3"/>
          <p:cNvSpPr txBox="1">
            <a:spLocks noChangeArrowheads="1"/>
          </p:cNvSpPr>
          <p:nvPr/>
        </p:nvSpPr>
        <p:spPr>
          <a:xfrm>
            <a:off x="1981200" y="1062156"/>
            <a:ext cx="8229600" cy="4411864"/>
          </a:xfrm>
          <a:prstGeom prst="rect">
            <a:avLst/>
          </a:prstGeom>
        </p:spPr>
        <p:txBody>
          <a:bodyPr/>
          <a:lstStyle/>
          <a:p>
            <a:pPr marL="342900" indent="-342900" algn="just">
              <a:lnSpc>
                <a:spcPct val="150000"/>
              </a:lnSpc>
              <a:buFont typeface="Arial" panose="020B0604020202020204" pitchFamily="34" charset="0"/>
              <a:buChar char="•"/>
            </a:pPr>
            <a:r>
              <a:rPr lang="en-US" sz="2400" b="1" dirty="0"/>
              <a:t>Data Definition Language (DDL)</a:t>
            </a:r>
          </a:p>
          <a:p>
            <a:pPr marL="800100" lvl="1" indent="-342900" algn="just">
              <a:lnSpc>
                <a:spcPct val="150000"/>
              </a:lnSpc>
              <a:buFont typeface="Wingdings" panose="05000000000000000000" pitchFamily="2" charset="2"/>
              <a:buChar char="ü"/>
            </a:pPr>
            <a:r>
              <a:rPr lang="en-US" sz="2200" dirty="0"/>
              <a:t>Define data structures in SQL Server as creating, altering, and dropping tables and establishing constraints…</a:t>
            </a:r>
          </a:p>
          <a:p>
            <a:pPr marL="800100" lvl="1" indent="-342900" algn="just">
              <a:lnSpc>
                <a:spcPct val="150000"/>
              </a:lnSpc>
              <a:buFont typeface="Wingdings" panose="05000000000000000000" pitchFamily="2" charset="2"/>
              <a:buChar char="ü"/>
            </a:pPr>
            <a:r>
              <a:rPr lang="en-US" sz="2200" dirty="0"/>
              <a:t>CREATE, ALTER, DROP, TRUNCATE… </a:t>
            </a:r>
            <a:r>
              <a:rPr lang="en-US" sz="2200" dirty="0" smtClean="0"/>
              <a:t>statements</a:t>
            </a:r>
          </a:p>
          <a:p>
            <a:pPr marL="800100" lvl="1" indent="-342900" algn="just">
              <a:lnSpc>
                <a:spcPct val="150000"/>
              </a:lnSpc>
              <a:buFont typeface="Wingdings" panose="05000000000000000000" pitchFamily="2" charset="2"/>
              <a:buChar char="ü"/>
            </a:pPr>
            <a:endParaRPr lang="en-US" sz="2200" dirty="0"/>
          </a:p>
          <a:p>
            <a:pPr marL="342900" indent="-342900" algn="just">
              <a:lnSpc>
                <a:spcPct val="150000"/>
              </a:lnSpc>
              <a:buFont typeface="Arial" panose="020B0604020202020204" pitchFamily="34" charset="0"/>
              <a:buChar char="•"/>
            </a:pPr>
            <a:r>
              <a:rPr lang="en-US" sz="2400" b="1" dirty="0"/>
              <a:t>Data Manipulation Language (DML)</a:t>
            </a:r>
          </a:p>
          <a:p>
            <a:pPr marL="800100" lvl="1" indent="-342900" algn="just">
              <a:lnSpc>
                <a:spcPct val="150000"/>
              </a:lnSpc>
              <a:buFont typeface="Wingdings" panose="05000000000000000000" pitchFamily="2" charset="2"/>
              <a:buChar char="ü"/>
            </a:pPr>
            <a:r>
              <a:rPr lang="en-US" sz="2200" dirty="0"/>
              <a:t>Retrieve and work with data in SQL Server </a:t>
            </a:r>
          </a:p>
          <a:p>
            <a:pPr marL="800100" lvl="1" indent="-342900" algn="just">
              <a:lnSpc>
                <a:spcPct val="150000"/>
              </a:lnSpc>
              <a:buFont typeface="Wingdings" panose="05000000000000000000" pitchFamily="2" charset="2"/>
              <a:buChar char="ü"/>
            </a:pPr>
            <a:r>
              <a:rPr lang="en-US" sz="2200" dirty="0"/>
              <a:t>SELECT, UPDATE, INSERT, DELETE… </a:t>
            </a:r>
            <a:r>
              <a:rPr lang="en-US" sz="2200" dirty="0" smtClean="0"/>
              <a:t>statements</a:t>
            </a:r>
          </a:p>
          <a:p>
            <a:pPr marL="800100" lvl="1" indent="-342900" algn="just">
              <a:lnSpc>
                <a:spcPct val="150000"/>
              </a:lnSpc>
              <a:buFont typeface="Wingdings" panose="05000000000000000000" pitchFamily="2" charset="2"/>
              <a:buChar char="ü"/>
            </a:pPr>
            <a:endParaRPr lang="en-US" sz="2200" dirty="0"/>
          </a:p>
          <a:p>
            <a:pPr marL="342900" lvl="1" indent="-342900" algn="just">
              <a:lnSpc>
                <a:spcPct val="150000"/>
              </a:lnSpc>
              <a:buSzPct val="100000"/>
              <a:buFont typeface="Arial" panose="020B0604020202020204" pitchFamily="34" charset="0"/>
              <a:buChar char="•"/>
            </a:pPr>
            <a:r>
              <a:rPr lang="en-US" sz="2400" b="1" dirty="0"/>
              <a:t>Built-in Functions</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327007636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40</a:t>
            </a:fld>
            <a:endParaRPr lang="en-US"/>
          </a:p>
        </p:txBody>
      </p:sp>
      <p:sp>
        <p:nvSpPr>
          <p:cNvPr id="2" name="TextBox 1"/>
          <p:cNvSpPr txBox="1"/>
          <p:nvPr/>
        </p:nvSpPr>
        <p:spPr>
          <a:xfrm>
            <a:off x="2442950" y="1534633"/>
            <a:ext cx="8761862" cy="4258602"/>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400" dirty="0">
                <a:solidFill>
                  <a:prstClr val="black"/>
                </a:solidFill>
              </a:rPr>
              <a:t>Arithmetic : +, -, *, /, %</a:t>
            </a:r>
          </a:p>
          <a:p>
            <a:pPr marL="228600" lvl="0" indent="-228600">
              <a:lnSpc>
                <a:spcPct val="90000"/>
              </a:lnSpc>
              <a:spcBef>
                <a:spcPts val="1000"/>
              </a:spcBef>
              <a:buFont typeface="Arial" panose="020B0604020202020204" pitchFamily="34" charset="0"/>
              <a:buChar char="•"/>
            </a:pPr>
            <a:r>
              <a:rPr lang="en-US" sz="2400" dirty="0">
                <a:solidFill>
                  <a:prstClr val="black"/>
                </a:solidFill>
              </a:rPr>
              <a:t>Assignment : =</a:t>
            </a:r>
          </a:p>
          <a:p>
            <a:pPr marL="228600" lvl="0" indent="-228600">
              <a:lnSpc>
                <a:spcPct val="90000"/>
              </a:lnSpc>
              <a:spcBef>
                <a:spcPts val="1000"/>
              </a:spcBef>
              <a:buFont typeface="Arial" panose="020B0604020202020204" pitchFamily="34" charset="0"/>
              <a:buChar char="•"/>
            </a:pPr>
            <a:r>
              <a:rPr lang="en-US" sz="2400" dirty="0">
                <a:solidFill>
                  <a:prstClr val="black"/>
                </a:solidFill>
              </a:rPr>
              <a:t>Comparison : &lt;, &gt;, &lt;=, &gt;= &lt;&gt;, =, !=, !&lt;, !&gt;</a:t>
            </a:r>
          </a:p>
          <a:p>
            <a:pPr marL="228600" lvl="0" indent="-228600">
              <a:lnSpc>
                <a:spcPct val="90000"/>
              </a:lnSpc>
              <a:spcBef>
                <a:spcPts val="1000"/>
              </a:spcBef>
              <a:buFont typeface="Arial" panose="020B0604020202020204" pitchFamily="34" charset="0"/>
              <a:buChar char="•"/>
            </a:pPr>
            <a:r>
              <a:rPr lang="en-US" sz="2400" dirty="0">
                <a:solidFill>
                  <a:prstClr val="black"/>
                </a:solidFill>
              </a:rPr>
              <a:t>Logical : AND, OR, NOT, IN (set), LIKE, BETWEEN… AND …, ANY, ALL, EXISTS, SOME</a:t>
            </a:r>
          </a:p>
          <a:p>
            <a:pPr marL="228600" lvl="0" indent="-228600">
              <a:lnSpc>
                <a:spcPct val="90000"/>
              </a:lnSpc>
              <a:spcBef>
                <a:spcPts val="1000"/>
              </a:spcBef>
              <a:buFont typeface="Arial" panose="020B0604020202020204" pitchFamily="34" charset="0"/>
              <a:buChar char="•"/>
            </a:pPr>
            <a:r>
              <a:rPr lang="en-US" sz="2400" dirty="0">
                <a:solidFill>
                  <a:prstClr val="black"/>
                </a:solidFill>
              </a:rPr>
              <a:t>Set Operator: Except, INTERSECT, UNION</a:t>
            </a:r>
          </a:p>
          <a:p>
            <a:pPr marL="228600" lvl="0" indent="-228600">
              <a:lnSpc>
                <a:spcPct val="90000"/>
              </a:lnSpc>
              <a:spcBef>
                <a:spcPts val="1000"/>
              </a:spcBef>
              <a:buFont typeface="Arial" panose="020B0604020202020204" pitchFamily="34" charset="0"/>
              <a:buChar char="•"/>
            </a:pPr>
            <a:r>
              <a:rPr lang="en-US" sz="2400" dirty="0">
                <a:solidFill>
                  <a:prstClr val="black"/>
                </a:solidFill>
              </a:rPr>
              <a:t>String : Concatenation (+, +=)</a:t>
            </a:r>
          </a:p>
          <a:p>
            <a:pPr marL="228600" lvl="0" indent="-228600">
              <a:lnSpc>
                <a:spcPct val="90000"/>
              </a:lnSpc>
              <a:spcBef>
                <a:spcPts val="1000"/>
              </a:spcBef>
              <a:buFont typeface="Arial" panose="020B0604020202020204" pitchFamily="34" charset="0"/>
              <a:buChar char="•"/>
            </a:pPr>
            <a:r>
              <a:rPr lang="en-US" sz="2400" dirty="0">
                <a:solidFill>
                  <a:prstClr val="black"/>
                </a:solidFill>
              </a:rPr>
              <a:t>Unary : -, +, ~</a:t>
            </a:r>
          </a:p>
          <a:p>
            <a:pPr marL="228600" lvl="0" indent="-228600">
              <a:lnSpc>
                <a:spcPct val="90000"/>
              </a:lnSpc>
              <a:spcBef>
                <a:spcPts val="1000"/>
              </a:spcBef>
              <a:buFont typeface="Arial" panose="020B0604020202020204" pitchFamily="34" charset="0"/>
              <a:buChar char="•"/>
            </a:pPr>
            <a:r>
              <a:rPr lang="en-US" sz="2400" dirty="0">
                <a:solidFill>
                  <a:prstClr val="black"/>
                </a:solidFill>
              </a:rPr>
              <a:t>Bitwise: &amp;, |, ^</a:t>
            </a:r>
          </a:p>
          <a:p>
            <a:endParaRPr lang="en-US" dirty="0"/>
          </a:p>
        </p:txBody>
      </p:sp>
      <p:sp>
        <p:nvSpPr>
          <p:cNvPr id="3" name="TextBox 2"/>
          <p:cNvSpPr txBox="1"/>
          <p:nvPr/>
        </p:nvSpPr>
        <p:spPr>
          <a:xfrm>
            <a:off x="5213445" y="-136478"/>
            <a:ext cx="6978555"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br>
              <a:rPr lang="en-US" sz="3300"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SQL Operators</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5387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41</a:t>
            </a:fld>
            <a:endParaRPr lang="en-US"/>
          </a:p>
        </p:txBody>
      </p:sp>
      <p:sp>
        <p:nvSpPr>
          <p:cNvPr id="5" name="TextBox 4"/>
          <p:cNvSpPr txBox="1"/>
          <p:nvPr/>
        </p:nvSpPr>
        <p:spPr>
          <a:xfrm>
            <a:off x="5203209" y="-109181"/>
            <a:ext cx="6814782"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r>
              <a:rPr lang="en-US" sz="3300" b="1" i="1" dirty="0">
                <a:solidFill>
                  <a:srgbClr val="2C93CE"/>
                </a:solidFill>
                <a:latin typeface="Arial" panose="020B0604020202020204" pitchFamily="34" charset="0"/>
                <a:cs typeface="Tahoma" panose="020B0604030504040204" pitchFamily="34" charset="0"/>
              </a:rPr>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SQL Operators Demo </a:t>
            </a:r>
          </a:p>
        </p:txBody>
      </p:sp>
      <p:sp>
        <p:nvSpPr>
          <p:cNvPr id="6" name="TextBox 5"/>
          <p:cNvSpPr txBox="1"/>
          <p:nvPr/>
        </p:nvSpPr>
        <p:spPr>
          <a:xfrm>
            <a:off x="2661313" y="2475389"/>
            <a:ext cx="8024884" cy="923330"/>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4000" dirty="0" smtClean="0">
                <a:solidFill>
                  <a:prstClr val="black"/>
                </a:solidFill>
              </a:rPr>
              <a:t> </a:t>
            </a:r>
            <a:r>
              <a:rPr lang="en-US" sz="4000" b="1" dirty="0" smtClean="0">
                <a:solidFill>
                  <a:prstClr val="black"/>
                </a:solidFill>
              </a:rPr>
              <a:t>Demo</a:t>
            </a:r>
            <a:endParaRPr lang="en-US" sz="4000" b="1" dirty="0">
              <a:solidFill>
                <a:prstClr val="black"/>
              </a:solidFill>
            </a:endParaRPr>
          </a:p>
          <a:p>
            <a:endParaRPr lang="en-US"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3674586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42</a:t>
            </a:fld>
            <a:endParaRPr lang="en-US"/>
          </a:p>
        </p:txBody>
      </p:sp>
      <p:sp>
        <p:nvSpPr>
          <p:cNvPr id="2" name="TextBox 1"/>
          <p:cNvSpPr txBox="1"/>
          <p:nvPr/>
        </p:nvSpPr>
        <p:spPr>
          <a:xfrm>
            <a:off x="1937981" y="1166211"/>
            <a:ext cx="9157648" cy="5190139"/>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200" b="1" dirty="0">
                <a:solidFill>
                  <a:prstClr val="black"/>
                </a:solidFill>
              </a:rPr>
              <a:t>Aggregate </a:t>
            </a:r>
            <a:r>
              <a:rPr lang="en-US" sz="2200" b="1" dirty="0" smtClean="0">
                <a:solidFill>
                  <a:prstClr val="black"/>
                </a:solidFill>
              </a:rPr>
              <a:t>functions:</a:t>
            </a:r>
            <a:endParaRPr lang="en-US" sz="2200" b="1" dirty="0">
              <a:solidFill>
                <a:prstClr val="black"/>
              </a:solidFill>
            </a:endParaRPr>
          </a:p>
          <a:p>
            <a:pPr marL="800100" lvl="1" indent="-342900">
              <a:lnSpc>
                <a:spcPct val="90000"/>
              </a:lnSpc>
              <a:spcBef>
                <a:spcPts val="500"/>
              </a:spcBef>
              <a:buFont typeface="Wingdings" panose="05000000000000000000" pitchFamily="2" charset="2"/>
              <a:buChar char="ü"/>
            </a:pPr>
            <a:r>
              <a:rPr lang="en-US" sz="2000" dirty="0">
                <a:solidFill>
                  <a:prstClr val="black"/>
                </a:solidFill>
              </a:rPr>
              <a:t>Sum(col1): sum of data in the column col1</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Max(col1): data with maximum value in col1</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Min(col1): data with minimum value in col1</a:t>
            </a:r>
          </a:p>
          <a:p>
            <a:pPr marL="800100" lvl="1" indent="-342900">
              <a:lnSpc>
                <a:spcPct val="90000"/>
              </a:lnSpc>
              <a:spcBef>
                <a:spcPts val="500"/>
              </a:spcBef>
              <a:buFont typeface="Wingdings" panose="05000000000000000000" pitchFamily="2" charset="2"/>
              <a:buChar char="ü"/>
            </a:pPr>
            <a:r>
              <a:rPr lang="en-US" sz="2000" dirty="0" err="1">
                <a:solidFill>
                  <a:prstClr val="black"/>
                </a:solidFill>
              </a:rPr>
              <a:t>Avg</a:t>
            </a:r>
            <a:r>
              <a:rPr lang="en-US" sz="2000" dirty="0">
                <a:solidFill>
                  <a:prstClr val="black"/>
                </a:solidFill>
              </a:rPr>
              <a:t>(col1): Average of data in col1</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Count(col1): Number of not  null records in </a:t>
            </a:r>
            <a:r>
              <a:rPr lang="en-US" sz="2000" dirty="0" smtClean="0">
                <a:solidFill>
                  <a:prstClr val="black"/>
                </a:solidFill>
              </a:rPr>
              <a:t>table</a:t>
            </a:r>
          </a:p>
          <a:p>
            <a:pPr marL="800100" lvl="1" indent="-342900">
              <a:lnSpc>
                <a:spcPct val="90000"/>
              </a:lnSpc>
              <a:spcBef>
                <a:spcPts val="500"/>
              </a:spcBef>
              <a:buFont typeface="Wingdings" panose="05000000000000000000" pitchFamily="2" charset="2"/>
              <a:buChar char="ü"/>
            </a:pPr>
            <a:endParaRPr lang="en-US" sz="2000" dirty="0">
              <a:solidFill>
                <a:prstClr val="black"/>
              </a:solidFill>
            </a:endParaRPr>
          </a:p>
          <a:p>
            <a:pPr marL="228600" lvl="0" indent="-228600">
              <a:lnSpc>
                <a:spcPct val="90000"/>
              </a:lnSpc>
              <a:spcBef>
                <a:spcPts val="1000"/>
              </a:spcBef>
              <a:buFont typeface="Arial" panose="020B0604020202020204" pitchFamily="34" charset="0"/>
              <a:buChar char="•"/>
            </a:pPr>
            <a:r>
              <a:rPr lang="en-US" sz="2200" b="1" dirty="0">
                <a:solidFill>
                  <a:prstClr val="black"/>
                </a:solidFill>
              </a:rPr>
              <a:t>Grouping – Group by </a:t>
            </a:r>
            <a:r>
              <a:rPr lang="en-US" sz="2200" b="1" dirty="0" smtClean="0">
                <a:solidFill>
                  <a:prstClr val="black"/>
                </a:solidFill>
              </a:rPr>
              <a:t>col1: </a:t>
            </a:r>
            <a:r>
              <a:rPr lang="en-US" sz="2200" dirty="0">
                <a:solidFill>
                  <a:prstClr val="black"/>
                </a:solidFill>
              </a:rPr>
              <a:t>Groups data by </a:t>
            </a:r>
            <a:r>
              <a:rPr lang="en-US" sz="2200" dirty="0" smtClean="0">
                <a:solidFill>
                  <a:prstClr val="black"/>
                </a:solidFill>
              </a:rPr>
              <a:t>col1</a:t>
            </a:r>
          </a:p>
          <a:p>
            <a:pPr marL="228600" lvl="0" indent="-228600">
              <a:lnSpc>
                <a:spcPct val="90000"/>
              </a:lnSpc>
              <a:spcBef>
                <a:spcPts val="1000"/>
              </a:spcBef>
              <a:buFont typeface="Arial" panose="020B0604020202020204" pitchFamily="34" charset="0"/>
              <a:buChar char="•"/>
            </a:pPr>
            <a:endParaRPr lang="en-US" sz="2200" dirty="0">
              <a:solidFill>
                <a:prstClr val="black"/>
              </a:solidFill>
            </a:endParaRPr>
          </a:p>
          <a:p>
            <a:pPr marL="228600" lvl="0" indent="-228600">
              <a:lnSpc>
                <a:spcPct val="90000"/>
              </a:lnSpc>
              <a:spcBef>
                <a:spcPts val="1000"/>
              </a:spcBef>
              <a:buFont typeface="Arial" panose="020B0604020202020204" pitchFamily="34" charset="0"/>
              <a:buChar char="•"/>
            </a:pPr>
            <a:r>
              <a:rPr lang="en-US" sz="2200" b="1" dirty="0">
                <a:solidFill>
                  <a:prstClr val="black"/>
                </a:solidFill>
              </a:rPr>
              <a:t>Ordering – Order by </a:t>
            </a:r>
            <a:r>
              <a:rPr lang="en-US" sz="2200" b="1" dirty="0" smtClean="0">
                <a:solidFill>
                  <a:prstClr val="black"/>
                </a:solidFill>
              </a:rPr>
              <a:t>col1: </a:t>
            </a:r>
            <a:r>
              <a:rPr lang="en-US" sz="2200" dirty="0">
                <a:solidFill>
                  <a:prstClr val="black"/>
                </a:solidFill>
              </a:rPr>
              <a:t>Orders the result in ascending order (default order) of </a:t>
            </a:r>
            <a:r>
              <a:rPr lang="en-US" sz="2200" dirty="0" smtClean="0">
                <a:solidFill>
                  <a:prstClr val="black"/>
                </a:solidFill>
              </a:rPr>
              <a:t>col1</a:t>
            </a:r>
          </a:p>
          <a:p>
            <a:pPr marL="228600" lvl="0" indent="-228600">
              <a:lnSpc>
                <a:spcPct val="90000"/>
              </a:lnSpc>
              <a:spcBef>
                <a:spcPts val="1000"/>
              </a:spcBef>
              <a:buFont typeface="Arial" panose="020B0604020202020204" pitchFamily="34" charset="0"/>
              <a:buChar char="•"/>
            </a:pPr>
            <a:endParaRPr lang="en-US" sz="2200" dirty="0">
              <a:solidFill>
                <a:prstClr val="black"/>
              </a:solidFill>
            </a:endParaRPr>
          </a:p>
          <a:p>
            <a:pPr marL="228600" lvl="0" indent="-228600">
              <a:lnSpc>
                <a:spcPct val="90000"/>
              </a:lnSpc>
              <a:spcBef>
                <a:spcPts val="1000"/>
              </a:spcBef>
              <a:buFont typeface="Arial" panose="020B0604020202020204" pitchFamily="34" charset="0"/>
              <a:buChar char="•"/>
            </a:pPr>
            <a:r>
              <a:rPr lang="en-US" sz="2200" b="1" dirty="0">
                <a:solidFill>
                  <a:prstClr val="black"/>
                </a:solidFill>
              </a:rPr>
              <a:t>Filtering – Where &lt;&lt;</a:t>
            </a:r>
            <a:r>
              <a:rPr lang="en-US" sz="2200" b="1" dirty="0" err="1">
                <a:solidFill>
                  <a:prstClr val="black"/>
                </a:solidFill>
              </a:rPr>
              <a:t>condn</a:t>
            </a:r>
            <a:r>
              <a:rPr lang="en-US" sz="2200" b="1" dirty="0">
                <a:solidFill>
                  <a:prstClr val="black"/>
                </a:solidFill>
              </a:rPr>
              <a:t>&gt;&gt; and Having &lt;&lt;</a:t>
            </a:r>
            <a:r>
              <a:rPr lang="en-US" sz="2200" b="1" dirty="0" err="1">
                <a:solidFill>
                  <a:prstClr val="black"/>
                </a:solidFill>
              </a:rPr>
              <a:t>condn</a:t>
            </a:r>
            <a:r>
              <a:rPr lang="en-US" sz="2200" b="1" dirty="0">
                <a:solidFill>
                  <a:prstClr val="black"/>
                </a:solidFill>
              </a:rPr>
              <a:t>&gt;&gt;</a:t>
            </a:r>
          </a:p>
          <a:p>
            <a:endParaRPr lang="en-US" b="1" dirty="0"/>
          </a:p>
        </p:txBody>
      </p:sp>
      <p:sp>
        <p:nvSpPr>
          <p:cNvPr id="3" name="TextBox 2"/>
          <p:cNvSpPr txBox="1"/>
          <p:nvPr/>
        </p:nvSpPr>
        <p:spPr>
          <a:xfrm>
            <a:off x="5097534" y="-109182"/>
            <a:ext cx="7115033"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r>
              <a:rPr lang="en-US" sz="3300" b="1" i="1" dirty="0">
                <a:solidFill>
                  <a:srgbClr val="2C93CE"/>
                </a:solidFill>
                <a:latin typeface="Arial" panose="020B0604020202020204" pitchFamily="34" charset="0"/>
                <a:cs typeface="Tahoma" panose="020B0604030504040204" pitchFamily="34" charset="0"/>
              </a:rPr>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SELECT Options</a:t>
            </a: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4612164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43</a:t>
            </a:fld>
            <a:endParaRPr lang="en-US"/>
          </a:p>
        </p:txBody>
      </p:sp>
      <p:sp>
        <p:nvSpPr>
          <p:cNvPr id="5" name="TextBox 4"/>
          <p:cNvSpPr txBox="1"/>
          <p:nvPr/>
        </p:nvSpPr>
        <p:spPr>
          <a:xfrm>
            <a:off x="4230805" y="-109182"/>
            <a:ext cx="7797421" cy="1107996"/>
          </a:xfrm>
          <a:prstGeom prst="rect">
            <a:avLst/>
          </a:prstGeom>
          <a:noFill/>
        </p:spPr>
        <p:txBody>
          <a:bodyPr wrap="square" rtlCol="0">
            <a:spAutoFit/>
          </a:bodyPr>
          <a:lstStyle/>
          <a:p>
            <a:pPr algn="r"/>
            <a:r>
              <a:rPr lang="en-US" sz="3300" i="1" dirty="0">
                <a:solidFill>
                  <a:srgbClr val="2C93CE"/>
                </a:solidFill>
                <a:latin typeface="Arial" panose="020B0604020202020204" pitchFamily="34" charset="0"/>
                <a:cs typeface="Tahoma" panose="020B0604030504040204" pitchFamily="34" charset="0"/>
              </a:rPr>
              <a:t>Data Manipulation Language</a:t>
            </a:r>
            <a:r>
              <a:rPr lang="en-US" sz="3300" b="1" i="1" dirty="0">
                <a:solidFill>
                  <a:srgbClr val="2C93CE"/>
                </a:solidFill>
                <a:latin typeface="Arial" panose="020B0604020202020204" pitchFamily="34" charset="0"/>
                <a:cs typeface="Tahoma" panose="020B0604030504040204" pitchFamily="34" charset="0"/>
              </a:rPr>
              <a:t/>
            </a:r>
            <a:br>
              <a:rPr lang="en-US" sz="3300" b="1" i="1" dirty="0">
                <a:solidFill>
                  <a:srgbClr val="2C93CE"/>
                </a:solidFill>
                <a:latin typeface="Arial" panose="020B0604020202020204" pitchFamily="34" charset="0"/>
                <a:cs typeface="Tahoma" panose="020B0604030504040204" pitchFamily="34" charset="0"/>
              </a:rPr>
            </a:br>
            <a:r>
              <a:rPr lang="en-US" sz="3300" b="1" i="1" dirty="0">
                <a:solidFill>
                  <a:srgbClr val="2C93CE"/>
                </a:solidFill>
                <a:latin typeface="Arial" panose="020B0604020202020204" pitchFamily="34" charset="0"/>
                <a:cs typeface="Tahoma" panose="020B0604030504040204" pitchFamily="34" charset="0"/>
              </a:rPr>
              <a:t>SELECT Options Demo</a:t>
            </a:r>
          </a:p>
        </p:txBody>
      </p:sp>
      <p:sp>
        <p:nvSpPr>
          <p:cNvPr id="6" name="TextBox 5"/>
          <p:cNvSpPr txBox="1"/>
          <p:nvPr/>
        </p:nvSpPr>
        <p:spPr>
          <a:xfrm>
            <a:off x="2770496" y="2292587"/>
            <a:ext cx="8434317" cy="923330"/>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4000" b="1" dirty="0" smtClean="0">
                <a:solidFill>
                  <a:prstClr val="black"/>
                </a:solidFill>
              </a:rPr>
              <a:t> Demo</a:t>
            </a:r>
            <a:endParaRPr lang="en-US" sz="4000" b="1" dirty="0">
              <a:solidFill>
                <a:prstClr val="black"/>
              </a:solidFill>
            </a:endParaRPr>
          </a:p>
          <a:p>
            <a:endParaRPr lang="en-US"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929971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44</a:t>
            </a:fld>
            <a:endParaRPr lang="en-US"/>
          </a:p>
        </p:txBody>
      </p:sp>
      <p:sp>
        <p:nvSpPr>
          <p:cNvPr id="5" name="TextBox 4"/>
          <p:cNvSpPr txBox="1"/>
          <p:nvPr/>
        </p:nvSpPr>
        <p:spPr>
          <a:xfrm>
            <a:off x="2183641" y="1329794"/>
            <a:ext cx="8911988" cy="5209118"/>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000" b="1" dirty="0">
                <a:solidFill>
                  <a:prstClr val="black"/>
                </a:solidFill>
              </a:rPr>
              <a:t>Conversion Functions</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Converts an expression of one data type to another</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CAST  and CONVERT</a:t>
            </a:r>
          </a:p>
          <a:p>
            <a:pPr marL="228600" lvl="0" indent="-228600">
              <a:lnSpc>
                <a:spcPct val="90000"/>
              </a:lnSpc>
              <a:spcBef>
                <a:spcPts val="1000"/>
              </a:spcBef>
              <a:buFont typeface="Arial" panose="020B0604020202020204" pitchFamily="34" charset="0"/>
              <a:buChar char="•"/>
            </a:pPr>
            <a:r>
              <a:rPr lang="en-US" sz="2000" b="1" dirty="0">
                <a:solidFill>
                  <a:prstClr val="black"/>
                </a:solidFill>
              </a:rPr>
              <a:t>Date and Time Functions</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GETDATE()</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DATEPART, DATENAME</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DAY, MONTH,YEAR</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DATEADD, DATEDIFF</a:t>
            </a:r>
          </a:p>
          <a:p>
            <a:pPr marL="228600" lvl="0" indent="-228600">
              <a:lnSpc>
                <a:spcPct val="90000"/>
              </a:lnSpc>
              <a:spcBef>
                <a:spcPts val="1000"/>
              </a:spcBef>
              <a:buFont typeface="Arial" panose="020B0604020202020204" pitchFamily="34" charset="0"/>
              <a:buChar char="•"/>
            </a:pPr>
            <a:r>
              <a:rPr lang="en-US" sz="2000" b="1" dirty="0">
                <a:solidFill>
                  <a:prstClr val="black"/>
                </a:solidFill>
              </a:rPr>
              <a:t>String Functions</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RTRIM, LTRIM</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SUBSTRING</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LEN</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CHARINDEX, PATINDEX</a:t>
            </a:r>
          </a:p>
          <a:p>
            <a:pPr marL="800100" lvl="1" indent="-342900">
              <a:lnSpc>
                <a:spcPct val="90000"/>
              </a:lnSpc>
              <a:spcBef>
                <a:spcPts val="500"/>
              </a:spcBef>
              <a:buFont typeface="Wingdings" panose="05000000000000000000" pitchFamily="2" charset="2"/>
              <a:buChar char="ü"/>
            </a:pPr>
            <a:r>
              <a:rPr lang="en-US" sz="2000" dirty="0">
                <a:solidFill>
                  <a:prstClr val="black"/>
                </a:solidFill>
              </a:rPr>
              <a:t>REPLACE</a:t>
            </a:r>
          </a:p>
          <a:p>
            <a:endParaRPr lang="en-US" dirty="0"/>
          </a:p>
        </p:txBody>
      </p:sp>
      <p:sp>
        <p:nvSpPr>
          <p:cNvPr id="6" name="TextBox 5"/>
          <p:cNvSpPr txBox="1"/>
          <p:nvPr/>
        </p:nvSpPr>
        <p:spPr>
          <a:xfrm>
            <a:off x="5500048" y="191069"/>
            <a:ext cx="6691952" cy="646331"/>
          </a:xfrm>
          <a:prstGeom prst="rect">
            <a:avLst/>
          </a:prstGeom>
          <a:noFill/>
        </p:spPr>
        <p:txBody>
          <a:bodyPr wrap="square" rtlCol="0">
            <a:spAutoFit/>
          </a:bodyPr>
          <a:lstStyle/>
          <a:p>
            <a:pPr algn="r"/>
            <a:r>
              <a:rPr lang="en-US" sz="3600" b="1" i="1" dirty="0">
                <a:solidFill>
                  <a:srgbClr val="2C93CE"/>
                </a:solidFill>
                <a:latin typeface="Arial" panose="020B0604020202020204" pitchFamily="34" charset="0"/>
                <a:cs typeface="Tahoma" panose="020B0604030504040204" pitchFamily="34" charset="0"/>
              </a:rPr>
              <a:t>Built-in Functions</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10766136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45</a:t>
            </a:fld>
            <a:endParaRPr lang="en-US"/>
          </a:p>
        </p:txBody>
      </p:sp>
      <p:sp>
        <p:nvSpPr>
          <p:cNvPr id="5" name="TextBox 4"/>
          <p:cNvSpPr txBox="1"/>
          <p:nvPr/>
        </p:nvSpPr>
        <p:spPr>
          <a:xfrm>
            <a:off x="5431809" y="-136478"/>
            <a:ext cx="6760191" cy="1200329"/>
          </a:xfrm>
          <a:prstGeom prst="rect">
            <a:avLst/>
          </a:prstGeom>
          <a:noFill/>
        </p:spPr>
        <p:txBody>
          <a:bodyPr wrap="square" rtlCol="0">
            <a:spAutoFit/>
          </a:bodyPr>
          <a:lstStyle/>
          <a:p>
            <a:pPr algn="r"/>
            <a:r>
              <a:rPr lang="en-US" sz="3600" b="1" i="1" dirty="0">
                <a:solidFill>
                  <a:srgbClr val="2C93CE"/>
                </a:solidFill>
                <a:latin typeface="Arial" panose="020B0604020202020204" pitchFamily="34" charset="0"/>
                <a:cs typeface="Tahoma" panose="020B0604030504040204" pitchFamily="34" charset="0"/>
              </a:rPr>
              <a:t>Built-in Functions</a:t>
            </a:r>
            <a:br>
              <a:rPr lang="en-US" sz="3600" b="1" i="1" dirty="0">
                <a:solidFill>
                  <a:srgbClr val="2C93CE"/>
                </a:solidFill>
                <a:latin typeface="Arial" panose="020B0604020202020204" pitchFamily="34" charset="0"/>
                <a:cs typeface="Tahoma" panose="020B0604030504040204" pitchFamily="34" charset="0"/>
              </a:rPr>
            </a:br>
            <a:r>
              <a:rPr lang="en-US" sz="3600" b="1" i="1" dirty="0">
                <a:solidFill>
                  <a:srgbClr val="2C93CE"/>
                </a:solidFill>
                <a:latin typeface="Arial" panose="020B0604020202020204" pitchFamily="34" charset="0"/>
                <a:cs typeface="Tahoma" panose="020B0604030504040204" pitchFamily="34" charset="0"/>
              </a:rPr>
              <a:t>Demo</a:t>
            </a:r>
          </a:p>
        </p:txBody>
      </p:sp>
      <p:sp>
        <p:nvSpPr>
          <p:cNvPr id="6" name="TextBox 5"/>
          <p:cNvSpPr txBox="1"/>
          <p:nvPr/>
        </p:nvSpPr>
        <p:spPr>
          <a:xfrm>
            <a:off x="2797791" y="2325105"/>
            <a:ext cx="7465326" cy="923330"/>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4000" b="1" dirty="0" smtClean="0">
                <a:solidFill>
                  <a:prstClr val="black"/>
                </a:solidFill>
              </a:rPr>
              <a:t> Demo</a:t>
            </a:r>
            <a:endParaRPr lang="en-US" sz="4000" b="1" dirty="0">
              <a:solidFill>
                <a:prstClr val="black"/>
              </a:solidFill>
            </a:endParaRPr>
          </a:p>
          <a:p>
            <a:endParaRPr lang="en-US"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5610733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46</a:t>
            </a:fld>
            <a:endParaRPr lang="en-US"/>
          </a:p>
        </p:txBody>
      </p:sp>
      <p:sp>
        <p:nvSpPr>
          <p:cNvPr id="2" name="TextBox 1"/>
          <p:cNvSpPr txBox="1"/>
          <p:nvPr/>
        </p:nvSpPr>
        <p:spPr>
          <a:xfrm>
            <a:off x="1787856" y="1869743"/>
            <a:ext cx="9034818" cy="3209084"/>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dirty="0">
                <a:solidFill>
                  <a:prstClr val="black"/>
                </a:solidFill>
              </a:rPr>
              <a:t>What are different between DELETE and TRUNCATE statement</a:t>
            </a:r>
            <a:r>
              <a:rPr lang="en-US" sz="2800" dirty="0" smtClean="0">
                <a:solidFill>
                  <a:prstClr val="black"/>
                </a:solidFill>
              </a:rPr>
              <a:t>?</a:t>
            </a:r>
          </a:p>
          <a:p>
            <a:pPr marL="228600" lvl="0" indent="-228600">
              <a:lnSpc>
                <a:spcPct val="90000"/>
              </a:lnSpc>
              <a:spcBef>
                <a:spcPts val="1000"/>
              </a:spcBef>
              <a:buFont typeface="Arial" panose="020B0604020202020204" pitchFamily="34" charset="0"/>
              <a:buChar char="•"/>
            </a:pPr>
            <a:endParaRPr lang="en-US" sz="2800" dirty="0">
              <a:solidFill>
                <a:prstClr val="black"/>
              </a:solidFill>
            </a:endParaRPr>
          </a:p>
          <a:p>
            <a:pPr marL="228600" lvl="0" indent="-228600">
              <a:lnSpc>
                <a:spcPct val="90000"/>
              </a:lnSpc>
              <a:spcBef>
                <a:spcPts val="1000"/>
              </a:spcBef>
              <a:buFont typeface="Arial" panose="020B0604020202020204" pitchFamily="34" charset="0"/>
              <a:buChar char="•"/>
            </a:pPr>
            <a:r>
              <a:rPr lang="en-US" sz="2800" dirty="0">
                <a:solidFill>
                  <a:prstClr val="black"/>
                </a:solidFill>
              </a:rPr>
              <a:t>What are different between UNION and UNION ALL</a:t>
            </a:r>
            <a:r>
              <a:rPr lang="en-US" sz="2800" dirty="0" smtClean="0">
                <a:solidFill>
                  <a:prstClr val="black"/>
                </a:solidFill>
              </a:rPr>
              <a:t>?</a:t>
            </a:r>
          </a:p>
          <a:p>
            <a:pPr marL="228600" lvl="0" indent="-228600">
              <a:lnSpc>
                <a:spcPct val="90000"/>
              </a:lnSpc>
              <a:spcBef>
                <a:spcPts val="1000"/>
              </a:spcBef>
              <a:buFont typeface="Arial" panose="020B0604020202020204" pitchFamily="34" charset="0"/>
              <a:buChar char="•"/>
            </a:pPr>
            <a:endParaRPr lang="en-US" sz="2800" dirty="0">
              <a:solidFill>
                <a:prstClr val="black"/>
              </a:solidFill>
            </a:endParaRPr>
          </a:p>
          <a:p>
            <a:pPr marL="228600" lvl="0" indent="-228600">
              <a:lnSpc>
                <a:spcPct val="90000"/>
              </a:lnSpc>
              <a:spcBef>
                <a:spcPts val="1000"/>
              </a:spcBef>
              <a:buFont typeface="Arial" panose="020B0604020202020204" pitchFamily="34" charset="0"/>
              <a:buChar char="•"/>
            </a:pPr>
            <a:r>
              <a:rPr lang="en-US" sz="2800" dirty="0">
                <a:solidFill>
                  <a:prstClr val="black"/>
                </a:solidFill>
              </a:rPr>
              <a:t>What is DDL, DML?</a:t>
            </a:r>
          </a:p>
          <a:p>
            <a:endParaRPr lang="en-US" dirty="0"/>
          </a:p>
        </p:txBody>
      </p:sp>
      <p:sp>
        <p:nvSpPr>
          <p:cNvPr id="3" name="TextBox 2"/>
          <p:cNvSpPr txBox="1"/>
          <p:nvPr/>
        </p:nvSpPr>
        <p:spPr>
          <a:xfrm>
            <a:off x="5662683" y="150126"/>
            <a:ext cx="5895833" cy="861774"/>
          </a:xfrm>
          <a:prstGeom prst="rect">
            <a:avLst/>
          </a:prstGeom>
          <a:noFill/>
        </p:spPr>
        <p:txBody>
          <a:bodyPr wrap="square" rtlCol="0">
            <a:spAutoFit/>
          </a:bodyPr>
          <a:lstStyle/>
          <a:p>
            <a:pPr algn="r"/>
            <a:r>
              <a:rPr lang="en-US" sz="5000" b="1" i="1" dirty="0" smtClean="0">
                <a:solidFill>
                  <a:srgbClr val="2C93CE"/>
                </a:solidFill>
                <a:latin typeface="Arial" panose="020B0604020202020204" pitchFamily="34" charset="0"/>
                <a:cs typeface="Tahoma" panose="020B0604030504040204" pitchFamily="34" charset="0"/>
              </a:rPr>
              <a:t>Q &amp; A</a:t>
            </a:r>
            <a:endParaRPr lang="en-US" sz="5000" b="1" i="1" dirty="0">
              <a:solidFill>
                <a:srgbClr val="2C93CE"/>
              </a:solidFill>
              <a:latin typeface="Arial" panose="020B0604020202020204" pitchFamily="34" charset="0"/>
              <a:cs typeface="Tahoma" panose="020B0604030504040204" pitchFamily="34" charset="0"/>
            </a:endParaRPr>
          </a:p>
        </p:txBody>
      </p:sp>
      <p:sp>
        <p:nvSpPr>
          <p:cNvPr id="5"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3762894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401539-CAD4-4278-B1B2-5BF7AEF204E1}" type="slidenum">
              <a:rPr lang="en-US" altLang="en-US"/>
              <a:pPr eaLnBrk="1" hangingPunct="1"/>
              <a:t>5</a:t>
            </a:fld>
            <a:endParaRPr lang="en-US" altLang="en-US"/>
          </a:p>
        </p:txBody>
      </p:sp>
      <p:sp>
        <p:nvSpPr>
          <p:cNvPr id="15363"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6" name="Title 1"/>
          <p:cNvSpPr txBox="1">
            <a:spLocks/>
          </p:cNvSpPr>
          <p:nvPr/>
        </p:nvSpPr>
        <p:spPr bwMode="auto">
          <a:xfrm>
            <a:off x="3789680" y="144781"/>
            <a:ext cx="82296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3200" b="1" i="1" dirty="0">
                <a:solidFill>
                  <a:srgbClr val="2C93CE"/>
                </a:solidFill>
                <a:cs typeface="Tahoma" panose="020B0604030504040204" pitchFamily="34" charset="0"/>
              </a:rPr>
              <a:t>SQL Overview</a:t>
            </a:r>
            <a:br>
              <a:rPr lang="en-US" sz="3200" b="1" i="1" dirty="0">
                <a:solidFill>
                  <a:srgbClr val="2C93CE"/>
                </a:solidFill>
                <a:cs typeface="Tahoma" panose="020B0604030504040204" pitchFamily="34" charset="0"/>
              </a:rPr>
            </a:br>
            <a:r>
              <a:rPr lang="en-US" sz="3200" b="1" i="1" dirty="0">
                <a:solidFill>
                  <a:srgbClr val="2C93CE"/>
                </a:solidFill>
                <a:cs typeface="Tahoma" panose="020B0604030504040204" pitchFamily="34" charset="0"/>
              </a:rPr>
              <a:t>SQL Database Objects</a:t>
            </a:r>
            <a:endParaRPr lang="vi-VN" altLang="en-US" sz="3200" b="1" i="1" dirty="0">
              <a:solidFill>
                <a:srgbClr val="2C93CE"/>
              </a:solidFill>
              <a:cs typeface="Tahoma" panose="020B0604030504040204" pitchFamily="34" charset="0"/>
            </a:endParaRPr>
          </a:p>
        </p:txBody>
      </p:sp>
      <p:sp>
        <p:nvSpPr>
          <p:cNvPr id="8" name="Rectangle 3"/>
          <p:cNvSpPr txBox="1">
            <a:spLocks noChangeArrowheads="1"/>
          </p:cNvSpPr>
          <p:nvPr/>
        </p:nvSpPr>
        <p:spPr>
          <a:xfrm>
            <a:off x="2390633" y="1219201"/>
            <a:ext cx="8229600" cy="4906963"/>
          </a:xfrm>
          <a:prstGeom prst="rect">
            <a:avLst/>
          </a:prstGeom>
        </p:spPr>
        <p:txBody>
          <a:bodyPr/>
          <a:lstStyle/>
          <a:p>
            <a:pPr>
              <a:lnSpc>
                <a:spcPct val="150000"/>
              </a:lnSpc>
            </a:pPr>
            <a:r>
              <a:rPr lang="en-US" sz="2000" b="1" dirty="0"/>
              <a:t>A SQL Server database has lot of objects like</a:t>
            </a:r>
          </a:p>
          <a:p>
            <a:pPr lvl="1">
              <a:lnSpc>
                <a:spcPct val="150000"/>
              </a:lnSpc>
            </a:pPr>
            <a:r>
              <a:rPr lang="en-US" sz="2000" dirty="0"/>
              <a:t>Database</a:t>
            </a:r>
          </a:p>
          <a:p>
            <a:pPr lvl="1">
              <a:lnSpc>
                <a:spcPct val="150000"/>
              </a:lnSpc>
            </a:pPr>
            <a:r>
              <a:rPr lang="en-US" sz="2000" dirty="0"/>
              <a:t>Schema</a:t>
            </a:r>
          </a:p>
          <a:p>
            <a:pPr lvl="1">
              <a:lnSpc>
                <a:spcPct val="150000"/>
              </a:lnSpc>
            </a:pPr>
            <a:r>
              <a:rPr lang="en-US" sz="2000" dirty="0"/>
              <a:t>Tables</a:t>
            </a:r>
          </a:p>
          <a:p>
            <a:pPr lvl="1">
              <a:lnSpc>
                <a:spcPct val="150000"/>
              </a:lnSpc>
            </a:pPr>
            <a:r>
              <a:rPr lang="en-US" sz="2000" dirty="0"/>
              <a:t>Views</a:t>
            </a:r>
          </a:p>
          <a:p>
            <a:pPr lvl="1">
              <a:lnSpc>
                <a:spcPct val="150000"/>
              </a:lnSpc>
            </a:pPr>
            <a:r>
              <a:rPr lang="en-US" sz="2000" dirty="0"/>
              <a:t>Stored Procedures</a:t>
            </a:r>
          </a:p>
          <a:p>
            <a:pPr lvl="1">
              <a:lnSpc>
                <a:spcPct val="150000"/>
              </a:lnSpc>
            </a:pPr>
            <a:r>
              <a:rPr lang="en-US" sz="2000" dirty="0"/>
              <a:t>Functions</a:t>
            </a:r>
          </a:p>
          <a:p>
            <a:pPr lvl="1">
              <a:lnSpc>
                <a:spcPct val="150000"/>
              </a:lnSpc>
            </a:pPr>
            <a:r>
              <a:rPr lang="en-US" sz="2000" dirty="0"/>
              <a:t>Rules</a:t>
            </a:r>
          </a:p>
          <a:p>
            <a:pPr lvl="1">
              <a:lnSpc>
                <a:spcPct val="150000"/>
              </a:lnSpc>
            </a:pPr>
            <a:r>
              <a:rPr lang="en-US" sz="2000" dirty="0" smtClean="0"/>
              <a:t>Defaults </a:t>
            </a:r>
          </a:p>
          <a:p>
            <a:pPr lvl="1">
              <a:lnSpc>
                <a:spcPct val="150000"/>
              </a:lnSpc>
            </a:pPr>
            <a:r>
              <a:rPr lang="en-US" sz="2000" dirty="0" smtClean="0"/>
              <a:t>Triggers</a:t>
            </a:r>
            <a:endParaRPr lang="en-US" sz="2000" dirty="0"/>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6069355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401539-CAD4-4278-B1B2-5BF7AEF204E1}" type="slidenum">
              <a:rPr lang="en-US" altLang="en-US"/>
              <a:pPr eaLnBrk="1" hangingPunct="1"/>
              <a:t>6</a:t>
            </a:fld>
            <a:endParaRPr lang="en-US" altLang="en-US"/>
          </a:p>
        </p:txBody>
      </p:sp>
      <p:sp>
        <p:nvSpPr>
          <p:cNvPr id="15363"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6" name="Title 1"/>
          <p:cNvSpPr txBox="1">
            <a:spLocks/>
          </p:cNvSpPr>
          <p:nvPr/>
        </p:nvSpPr>
        <p:spPr bwMode="auto">
          <a:xfrm>
            <a:off x="3789680" y="144781"/>
            <a:ext cx="82296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3300" b="1" i="1" dirty="0">
                <a:solidFill>
                  <a:srgbClr val="2C93CE"/>
                </a:solidFill>
                <a:cs typeface="Tahoma" panose="020B0604030504040204" pitchFamily="34" charset="0"/>
              </a:rPr>
              <a:t>Data Definition Language</a:t>
            </a:r>
            <a:br>
              <a:rPr lang="en-US" sz="3300" b="1" i="1" dirty="0">
                <a:solidFill>
                  <a:srgbClr val="2C93CE"/>
                </a:solidFill>
                <a:cs typeface="Tahoma" panose="020B0604030504040204" pitchFamily="34" charset="0"/>
              </a:rPr>
            </a:br>
            <a:r>
              <a:rPr lang="en-US" sz="3300" b="1" i="1" dirty="0">
                <a:solidFill>
                  <a:srgbClr val="2C93CE"/>
                </a:solidFill>
                <a:cs typeface="Tahoma" panose="020B0604030504040204" pitchFamily="34" charset="0"/>
              </a:rPr>
              <a:t>Database</a:t>
            </a:r>
            <a:endParaRPr lang="vi-VN" altLang="en-US" sz="3300" b="1" i="1" dirty="0">
              <a:solidFill>
                <a:srgbClr val="2C93CE"/>
              </a:solidFill>
              <a:cs typeface="Tahoma" panose="020B0604030504040204" pitchFamily="34" charset="0"/>
            </a:endParaRPr>
          </a:p>
        </p:txBody>
      </p:sp>
      <p:sp>
        <p:nvSpPr>
          <p:cNvPr id="8" name="Rectangle 3"/>
          <p:cNvSpPr txBox="1">
            <a:spLocks noChangeArrowheads="1"/>
          </p:cNvSpPr>
          <p:nvPr/>
        </p:nvSpPr>
        <p:spPr>
          <a:xfrm>
            <a:off x="2247900" y="1631949"/>
            <a:ext cx="8229600" cy="3990929"/>
          </a:xfrm>
          <a:prstGeom prst="rect">
            <a:avLst/>
          </a:prstGeom>
        </p:spPr>
        <p:txBody>
          <a:bodyPr/>
          <a:lstStyle/>
          <a:p>
            <a:pPr marL="342900" indent="-342900">
              <a:buFont typeface="Arial" panose="020B0604020202020204" pitchFamily="34" charset="0"/>
              <a:buChar char="•"/>
            </a:pPr>
            <a:r>
              <a:rPr lang="en-US" sz="2400" dirty="0"/>
              <a:t>SQL Server supports both scripts editor and graphic tool in order to</a:t>
            </a:r>
          </a:p>
          <a:p>
            <a:pPr marL="800100" lvl="1" indent="-342900">
              <a:lnSpc>
                <a:spcPct val="200000"/>
              </a:lnSpc>
              <a:buFont typeface="Wingdings" panose="05000000000000000000" pitchFamily="2" charset="2"/>
              <a:buChar char="ü"/>
            </a:pPr>
            <a:r>
              <a:rPr lang="en-US" sz="2400" dirty="0"/>
              <a:t>Create a database</a:t>
            </a:r>
          </a:p>
          <a:p>
            <a:pPr marL="800100" lvl="1" indent="-342900">
              <a:lnSpc>
                <a:spcPct val="200000"/>
              </a:lnSpc>
              <a:buFont typeface="Wingdings" panose="05000000000000000000" pitchFamily="2" charset="2"/>
              <a:buChar char="ü"/>
            </a:pPr>
            <a:r>
              <a:rPr lang="en-US" sz="2400" dirty="0"/>
              <a:t>Rename a database</a:t>
            </a:r>
          </a:p>
          <a:p>
            <a:pPr marL="800100" lvl="1" indent="-342900">
              <a:lnSpc>
                <a:spcPct val="200000"/>
              </a:lnSpc>
              <a:buFont typeface="Wingdings" panose="05000000000000000000" pitchFamily="2" charset="2"/>
              <a:buChar char="ü"/>
            </a:pPr>
            <a:r>
              <a:rPr lang="en-US" sz="2400" dirty="0"/>
              <a:t>Drop a database</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422831417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401539-CAD4-4278-B1B2-5BF7AEF204E1}" type="slidenum">
              <a:rPr lang="en-US" altLang="en-US"/>
              <a:pPr eaLnBrk="1" hangingPunct="1"/>
              <a:t>7</a:t>
            </a:fld>
            <a:endParaRPr lang="en-US" altLang="en-US"/>
          </a:p>
        </p:txBody>
      </p:sp>
      <p:sp>
        <p:nvSpPr>
          <p:cNvPr id="15363"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6" name="Title 1"/>
          <p:cNvSpPr txBox="1">
            <a:spLocks/>
          </p:cNvSpPr>
          <p:nvPr/>
        </p:nvSpPr>
        <p:spPr bwMode="auto">
          <a:xfrm>
            <a:off x="3789680" y="144781"/>
            <a:ext cx="82296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3300" b="1" i="1" dirty="0">
                <a:solidFill>
                  <a:srgbClr val="2C93CE"/>
                </a:solidFill>
                <a:cs typeface="Tahoma" panose="020B0604030504040204" pitchFamily="34" charset="0"/>
              </a:rPr>
              <a:t>Data Definition Language</a:t>
            </a:r>
            <a:br>
              <a:rPr lang="en-US" sz="3300" b="1" i="1" dirty="0">
                <a:solidFill>
                  <a:srgbClr val="2C93CE"/>
                </a:solidFill>
                <a:cs typeface="Tahoma" panose="020B0604030504040204" pitchFamily="34" charset="0"/>
              </a:rPr>
            </a:br>
            <a:r>
              <a:rPr lang="en-US" sz="3300" b="1" i="1" dirty="0">
                <a:solidFill>
                  <a:srgbClr val="2C93CE"/>
                </a:solidFill>
                <a:cs typeface="Tahoma" panose="020B0604030504040204" pitchFamily="34" charset="0"/>
              </a:rPr>
              <a:t>Database Demo</a:t>
            </a:r>
            <a:endParaRPr lang="vi-VN" altLang="en-US" sz="3300" b="1" i="1" dirty="0">
              <a:solidFill>
                <a:srgbClr val="2C93CE"/>
              </a:solidFill>
              <a:cs typeface="Tahoma" panose="020B0604030504040204" pitchFamily="34" charset="0"/>
            </a:endParaRPr>
          </a:p>
        </p:txBody>
      </p:sp>
      <p:sp>
        <p:nvSpPr>
          <p:cNvPr id="8" name="Rectangle 3"/>
          <p:cNvSpPr txBox="1">
            <a:spLocks noChangeArrowheads="1"/>
          </p:cNvSpPr>
          <p:nvPr/>
        </p:nvSpPr>
        <p:spPr>
          <a:xfrm>
            <a:off x="2247900" y="1570037"/>
            <a:ext cx="8229600" cy="4906963"/>
          </a:xfrm>
          <a:prstGeom prst="rect">
            <a:avLst/>
          </a:prstGeom>
        </p:spPr>
        <p:txBody>
          <a:bodyPr/>
          <a:lstStyle/>
          <a:p>
            <a:pPr indent="-342900">
              <a:buFont typeface="Arial" panose="020B0604020202020204" pitchFamily="34" charset="0"/>
              <a:buChar char="•"/>
            </a:pPr>
            <a:r>
              <a:rPr lang="en-US" sz="2400" dirty="0"/>
              <a:t>SQL Server supports both scripts editor and graphic tool in order to</a:t>
            </a:r>
          </a:p>
          <a:p>
            <a:pPr lvl="1" indent="-342900">
              <a:lnSpc>
                <a:spcPct val="200000"/>
              </a:lnSpc>
              <a:buFont typeface="Wingdings" panose="05000000000000000000" pitchFamily="2" charset="2"/>
              <a:buChar char="ü"/>
            </a:pPr>
            <a:r>
              <a:rPr lang="en-US" sz="2400" dirty="0"/>
              <a:t>Create a database</a:t>
            </a:r>
          </a:p>
          <a:p>
            <a:pPr lvl="1" indent="-342900">
              <a:lnSpc>
                <a:spcPct val="200000"/>
              </a:lnSpc>
              <a:buFont typeface="Wingdings" panose="05000000000000000000" pitchFamily="2" charset="2"/>
              <a:buChar char="ü"/>
            </a:pPr>
            <a:r>
              <a:rPr lang="en-US" sz="2400" dirty="0"/>
              <a:t>Rename a database</a:t>
            </a:r>
          </a:p>
          <a:p>
            <a:pPr lvl="1" indent="-342900">
              <a:lnSpc>
                <a:spcPct val="200000"/>
              </a:lnSpc>
              <a:buFont typeface="Wingdings" panose="05000000000000000000" pitchFamily="2" charset="2"/>
              <a:buChar char="ü"/>
            </a:pPr>
            <a:r>
              <a:rPr lang="en-US" sz="2400" dirty="0"/>
              <a:t>Drop a database</a:t>
            </a:r>
          </a:p>
        </p:txBody>
      </p:sp>
      <p:sp>
        <p:nvSpPr>
          <p:cNvPr id="7"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4459514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401539-CAD4-4278-B1B2-5BF7AEF204E1}" type="slidenum">
              <a:rPr lang="en-US" altLang="en-US"/>
              <a:pPr eaLnBrk="1" hangingPunct="1"/>
              <a:t>8</a:t>
            </a:fld>
            <a:endParaRPr lang="en-US" altLang="en-US"/>
          </a:p>
        </p:txBody>
      </p:sp>
      <p:sp>
        <p:nvSpPr>
          <p:cNvPr id="15363"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4"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3"/>
          <p:cNvSpPr txBox="1">
            <a:spLocks noChangeArrowheads="1"/>
          </p:cNvSpPr>
          <p:nvPr/>
        </p:nvSpPr>
        <p:spPr>
          <a:xfrm>
            <a:off x="2209800" y="1341437"/>
            <a:ext cx="8229600" cy="4906963"/>
          </a:xfrm>
          <a:prstGeom prst="rect">
            <a:avLst/>
          </a:prstGeom>
        </p:spPr>
        <p:txBody>
          <a:bodyPr/>
          <a:lstStyle/>
          <a:p>
            <a:pPr marL="285750" indent="-285750">
              <a:buFont typeface="Arial" panose="020B0604020202020204" pitchFamily="34" charset="0"/>
              <a:buChar char="•"/>
            </a:pPr>
            <a:r>
              <a:rPr lang="en-US" sz="4000" dirty="0" smtClean="0"/>
              <a:t> Demo</a:t>
            </a:r>
            <a:endParaRPr lang="en-US" sz="4000" dirty="0"/>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35549698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715C3-EBE0-4908-9708-580DD7DD7BE3}" type="slidenum">
              <a:rPr lang="en-US" smtClean="0"/>
              <a:pPr/>
              <a:t>9</a:t>
            </a:fld>
            <a:endParaRPr lang="en-US"/>
          </a:p>
        </p:txBody>
      </p:sp>
      <p:sp>
        <p:nvSpPr>
          <p:cNvPr id="5" name="Title 4"/>
          <p:cNvSpPr>
            <a:spLocks noGrp="1"/>
          </p:cNvSpPr>
          <p:nvPr>
            <p:ph type="ctrTitle" idx="4294967295"/>
          </p:nvPr>
        </p:nvSpPr>
        <p:spPr>
          <a:xfrm>
            <a:off x="1828800" y="-1"/>
            <a:ext cx="10363200" cy="832513"/>
          </a:xfrm>
        </p:spPr>
        <p:txBody>
          <a:bodyPr>
            <a:noAutofit/>
          </a:bodyPr>
          <a:lstStyle/>
          <a:p>
            <a:pPr algn="r"/>
            <a:r>
              <a:rPr lang="en-US" sz="3300" i="1" dirty="0">
                <a:solidFill>
                  <a:srgbClr val="2C93CE"/>
                </a:solidFill>
                <a:latin typeface="Arial" panose="020B0604020202020204" pitchFamily="34" charset="0"/>
                <a:ea typeface="+mn-ea"/>
                <a:cs typeface="Tahoma" panose="020B0604030504040204" pitchFamily="34" charset="0"/>
              </a:rPr>
              <a:t>Data Definition Language</a:t>
            </a:r>
            <a:r>
              <a:rPr lang="en-US" sz="3300" b="1" i="1" dirty="0">
                <a:solidFill>
                  <a:srgbClr val="2C93CE"/>
                </a:solidFill>
                <a:latin typeface="Arial" panose="020B0604020202020204" pitchFamily="34" charset="0"/>
                <a:ea typeface="+mn-ea"/>
                <a:cs typeface="Tahoma" panose="020B0604030504040204" pitchFamily="34" charset="0"/>
              </a:rPr>
              <a:t/>
            </a:r>
            <a:br>
              <a:rPr lang="en-US" sz="3300" b="1" i="1" dirty="0">
                <a:solidFill>
                  <a:srgbClr val="2C93CE"/>
                </a:solidFill>
                <a:latin typeface="Arial" panose="020B0604020202020204" pitchFamily="34" charset="0"/>
                <a:ea typeface="+mn-ea"/>
                <a:cs typeface="Tahoma" panose="020B0604030504040204" pitchFamily="34" charset="0"/>
              </a:rPr>
            </a:br>
            <a:r>
              <a:rPr lang="en-US" sz="3300" b="1" i="1" dirty="0">
                <a:solidFill>
                  <a:srgbClr val="2C93CE"/>
                </a:solidFill>
                <a:latin typeface="Arial" panose="020B0604020202020204" pitchFamily="34" charset="0"/>
                <a:ea typeface="+mn-ea"/>
                <a:cs typeface="Tahoma" panose="020B0604030504040204" pitchFamily="34" charset="0"/>
              </a:rPr>
              <a:t>Schema</a:t>
            </a:r>
          </a:p>
        </p:txBody>
      </p:sp>
      <p:sp>
        <p:nvSpPr>
          <p:cNvPr id="7" name="TextBox 6"/>
          <p:cNvSpPr txBox="1"/>
          <p:nvPr/>
        </p:nvSpPr>
        <p:spPr>
          <a:xfrm>
            <a:off x="2053883" y="1786597"/>
            <a:ext cx="8823383"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A Schema is a boundary within a database that enables you to logically group database objects such as tables, stored procedures and views.</a:t>
            </a:r>
          </a:p>
          <a:p>
            <a:pPr marL="800100" lvl="1" indent="-342900">
              <a:lnSpc>
                <a:spcPct val="200000"/>
              </a:lnSpc>
              <a:buFont typeface="Wingdings" panose="05000000000000000000" pitchFamily="2" charset="2"/>
              <a:buChar char="ü"/>
            </a:pPr>
            <a:r>
              <a:rPr lang="en-US" sz="2200" b="1" dirty="0" smtClean="0"/>
              <a:t> </a:t>
            </a:r>
            <a:r>
              <a:rPr lang="en-US" sz="2200" b="1" dirty="0" err="1" smtClean="0"/>
              <a:t>dbo</a:t>
            </a:r>
            <a:r>
              <a:rPr lang="en-US" sz="2200" dirty="0" smtClean="0"/>
              <a:t> is default schema in every database</a:t>
            </a:r>
          </a:p>
          <a:p>
            <a:pPr marL="800100" lvl="1" indent="-342900">
              <a:lnSpc>
                <a:spcPct val="200000"/>
              </a:lnSpc>
              <a:buFont typeface="Wingdings" panose="05000000000000000000" pitchFamily="2" charset="2"/>
              <a:buChar char="ü"/>
            </a:pPr>
            <a:r>
              <a:rPr lang="en-US" sz="2200" dirty="0" smtClean="0"/>
              <a:t> Schemas as naming boundaries</a:t>
            </a:r>
          </a:p>
          <a:p>
            <a:pPr marL="800100" lvl="1" indent="-342900">
              <a:lnSpc>
                <a:spcPct val="200000"/>
              </a:lnSpc>
              <a:buFont typeface="Wingdings" panose="05000000000000000000" pitchFamily="2" charset="2"/>
              <a:buChar char="ü"/>
            </a:pPr>
            <a:r>
              <a:rPr lang="en-US" sz="2200" dirty="0" smtClean="0"/>
              <a:t> Schemas as security boundaries</a:t>
            </a:r>
            <a:endParaRPr lang="en-US" sz="2200" dirty="0"/>
          </a:p>
        </p:txBody>
      </p:sp>
      <p:sp>
        <p:nvSpPr>
          <p:cNvPr id="6" name="Footer Placeholder 3"/>
          <p:cNvSpPr txBox="1">
            <a:spLocks/>
          </p:cNvSpPr>
          <p:nvPr/>
        </p:nvSpPr>
        <p:spPr>
          <a:xfrm>
            <a:off x="0" y="6403108"/>
            <a:ext cx="31877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smtClean="0">
                <a:solidFill>
                  <a:schemeClr val="bg1"/>
                </a:solidFill>
              </a:rPr>
              <a:t>Training Material | Internal Use</a:t>
            </a:r>
            <a:endParaRPr lang="en-US" sz="1200" b="1">
              <a:solidFill>
                <a:schemeClr val="bg1"/>
              </a:solidFill>
            </a:endParaRPr>
          </a:p>
        </p:txBody>
      </p:sp>
    </p:spTree>
    <p:extLst>
      <p:ext uri="{BB962C8B-B14F-4D97-AF65-F5344CB8AC3E}">
        <p14:creationId xmlns:p14="http://schemas.microsoft.com/office/powerpoint/2010/main" val="2718954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uan V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2327</TotalTime>
  <Words>1732</Words>
  <Application>Microsoft Office PowerPoint</Application>
  <PresentationFormat>Widescreen</PresentationFormat>
  <Paragraphs>518</Paragraphs>
  <Slides>46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Candara</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Definition Language Schema</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THUY LIEN</dc:creator>
  <cp:lastModifiedBy>Nguyễn Quyết</cp:lastModifiedBy>
  <cp:revision>292</cp:revision>
  <dcterms:created xsi:type="dcterms:W3CDTF">2017-01-11T09:55:35Z</dcterms:created>
  <dcterms:modified xsi:type="dcterms:W3CDTF">2017-08-01T23:28:46Z</dcterms:modified>
</cp:coreProperties>
</file>