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0" r:id="rId3"/>
    <p:sldId id="260" r:id="rId4"/>
    <p:sldId id="262" r:id="rId5"/>
    <p:sldId id="263" r:id="rId6"/>
    <p:sldId id="264" r:id="rId7"/>
    <p:sldId id="267" r:id="rId8"/>
    <p:sldId id="268" r:id="rId9"/>
    <p:sldId id="272" r:id="rId10"/>
    <p:sldId id="269" r:id="rId11"/>
    <p:sldId id="270" r:id="rId12"/>
    <p:sldId id="271" r:id="rId13"/>
    <p:sldId id="273" r:id="rId14"/>
    <p:sldId id="274" r:id="rId15"/>
    <p:sldId id="275" r:id="rId16"/>
    <p:sldId id="276" r:id="rId17"/>
    <p:sldId id="277" r:id="rId18"/>
    <p:sldId id="278" r:id="rId19"/>
    <p:sldId id="281" r:id="rId20"/>
    <p:sldId id="282" r:id="rId21"/>
    <p:sldId id="285" r:id="rId22"/>
    <p:sldId id="258" r:id="rId23"/>
  </p:sldIdLst>
  <p:sldSz cx="9906000" cy="6858000" type="A4"/>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1124" y="44"/>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E239A4-B3A9-4B20-AA59-BD9AEC1FBC95}"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CDC23435-EDA6-4CC6-B815-487FB8A7AF23}">
      <dgm:prSet/>
      <dgm:spPr/>
      <dgm:t>
        <a:bodyPr/>
        <a:lstStyle/>
        <a:p>
          <a:r>
            <a:rPr lang="en-US" b="1" dirty="0" err="1"/>
            <a:t>Chương</a:t>
          </a:r>
          <a:r>
            <a:rPr lang="en-US" b="1" dirty="0"/>
            <a:t> 1: </a:t>
          </a:r>
          <a:r>
            <a:rPr lang="en-US" b="1" dirty="0" err="1"/>
            <a:t>Phát</a:t>
          </a:r>
          <a:r>
            <a:rPr lang="en-US" b="1" dirty="0"/>
            <a:t> </a:t>
          </a:r>
          <a:r>
            <a:rPr lang="en-US" b="1" dirty="0" err="1"/>
            <a:t>biểu</a:t>
          </a:r>
          <a:r>
            <a:rPr lang="en-US" b="1" dirty="0"/>
            <a:t> </a:t>
          </a:r>
          <a:r>
            <a:rPr lang="en-US" b="1" dirty="0" err="1"/>
            <a:t>bài</a:t>
          </a:r>
          <a:r>
            <a:rPr lang="en-US" b="1" dirty="0"/>
            <a:t> </a:t>
          </a:r>
          <a:r>
            <a:rPr lang="en-US" b="1" dirty="0" err="1"/>
            <a:t>toán</a:t>
          </a:r>
          <a:endParaRPr lang="en-US" dirty="0"/>
        </a:p>
      </dgm:t>
    </dgm:pt>
    <dgm:pt modelId="{5EA3E043-C68C-441A-9409-314C8D7FC0DE}" type="parTrans" cxnId="{8DA894E0-E7E9-411A-9CDF-9F397757FC61}">
      <dgm:prSet/>
      <dgm:spPr/>
      <dgm:t>
        <a:bodyPr/>
        <a:lstStyle/>
        <a:p>
          <a:endParaRPr lang="en-US"/>
        </a:p>
      </dgm:t>
    </dgm:pt>
    <dgm:pt modelId="{0CEAEA83-EF56-4F4B-9250-4A87A883603C}" type="sibTrans" cxnId="{8DA894E0-E7E9-411A-9CDF-9F397757FC61}">
      <dgm:prSet/>
      <dgm:spPr/>
      <dgm:t>
        <a:bodyPr/>
        <a:lstStyle/>
        <a:p>
          <a:endParaRPr lang="en-US"/>
        </a:p>
      </dgm:t>
    </dgm:pt>
    <dgm:pt modelId="{C9CF9890-FEC7-446F-92A0-F190F03FA2A7}">
      <dgm:prSet/>
      <dgm:spPr/>
      <dgm:t>
        <a:bodyPr/>
        <a:lstStyle/>
        <a:p>
          <a:r>
            <a:rPr lang="en-US" b="1"/>
            <a:t>Chương 2: Use-case</a:t>
          </a:r>
          <a:endParaRPr lang="en-US"/>
        </a:p>
      </dgm:t>
    </dgm:pt>
    <dgm:pt modelId="{39BA7F4B-3378-4B80-A1A8-5895951D9045}" type="parTrans" cxnId="{D5AFB3B4-831C-4A91-97C9-48DC96461103}">
      <dgm:prSet/>
      <dgm:spPr/>
      <dgm:t>
        <a:bodyPr/>
        <a:lstStyle/>
        <a:p>
          <a:endParaRPr lang="en-US"/>
        </a:p>
      </dgm:t>
    </dgm:pt>
    <dgm:pt modelId="{2D26818B-8697-4D2C-88E9-F504496A7DFA}" type="sibTrans" cxnId="{D5AFB3B4-831C-4A91-97C9-48DC96461103}">
      <dgm:prSet/>
      <dgm:spPr/>
      <dgm:t>
        <a:bodyPr/>
        <a:lstStyle/>
        <a:p>
          <a:endParaRPr lang="en-US"/>
        </a:p>
      </dgm:t>
    </dgm:pt>
    <dgm:pt modelId="{97D0319D-F17F-4D0B-B927-8E2A84084347}">
      <dgm:prSet/>
      <dgm:spPr/>
      <dgm:t>
        <a:bodyPr/>
        <a:lstStyle/>
        <a:p>
          <a:r>
            <a:rPr lang="en-US" b="1"/>
            <a:t>Chương 3: Phân tích</a:t>
          </a:r>
          <a:endParaRPr lang="en-US"/>
        </a:p>
      </dgm:t>
    </dgm:pt>
    <dgm:pt modelId="{24E16051-81E0-4BBA-BE05-2D26FFEFBF09}" type="parTrans" cxnId="{05712008-0A66-48BA-A23E-1D223C586091}">
      <dgm:prSet/>
      <dgm:spPr/>
      <dgm:t>
        <a:bodyPr/>
        <a:lstStyle/>
        <a:p>
          <a:endParaRPr lang="en-US"/>
        </a:p>
      </dgm:t>
    </dgm:pt>
    <dgm:pt modelId="{E5F86498-F580-476D-9805-9D8FAF02E2F2}" type="sibTrans" cxnId="{05712008-0A66-48BA-A23E-1D223C586091}">
      <dgm:prSet/>
      <dgm:spPr/>
      <dgm:t>
        <a:bodyPr/>
        <a:lstStyle/>
        <a:p>
          <a:endParaRPr lang="en-US"/>
        </a:p>
      </dgm:t>
    </dgm:pt>
    <dgm:pt modelId="{CB8A477C-AC3C-419D-8D39-4928E8DCD14D}">
      <dgm:prSet/>
      <dgm:spPr/>
      <dgm:t>
        <a:bodyPr/>
        <a:lstStyle/>
        <a:p>
          <a:r>
            <a:rPr lang="en-US" b="1"/>
            <a:t>Chương 4: Thiết kế cơ sở dữ liệu</a:t>
          </a:r>
          <a:endParaRPr lang="en-US"/>
        </a:p>
      </dgm:t>
    </dgm:pt>
    <dgm:pt modelId="{B01C750C-C8E0-45B8-AB0C-7A9B82F8F38F}" type="parTrans" cxnId="{9C12AF39-4095-4825-9D23-9F0EDEC0CF56}">
      <dgm:prSet/>
      <dgm:spPr/>
      <dgm:t>
        <a:bodyPr/>
        <a:lstStyle/>
        <a:p>
          <a:endParaRPr lang="en-US"/>
        </a:p>
      </dgm:t>
    </dgm:pt>
    <dgm:pt modelId="{49065A3E-0280-4A0E-A2EB-80746D58B5C7}" type="sibTrans" cxnId="{9C12AF39-4095-4825-9D23-9F0EDEC0CF56}">
      <dgm:prSet/>
      <dgm:spPr/>
      <dgm:t>
        <a:bodyPr/>
        <a:lstStyle/>
        <a:p>
          <a:endParaRPr lang="en-US"/>
        </a:p>
      </dgm:t>
    </dgm:pt>
    <dgm:pt modelId="{83FFCCE7-7063-42AD-A685-20EEADCDFFBA}">
      <dgm:prSet/>
      <dgm:spPr/>
      <dgm:t>
        <a:bodyPr/>
        <a:lstStyle/>
        <a:p>
          <a:r>
            <a:rPr lang="en-US" b="1"/>
            <a:t>Chương 5: Thiết kế kiến trúc</a:t>
          </a:r>
          <a:endParaRPr lang="en-US"/>
        </a:p>
      </dgm:t>
    </dgm:pt>
    <dgm:pt modelId="{D2888248-C13F-4B17-A9CA-CAA71A061512}" type="parTrans" cxnId="{E01525EB-B2B5-4E10-BF57-8FA56CED7AF7}">
      <dgm:prSet/>
      <dgm:spPr/>
      <dgm:t>
        <a:bodyPr/>
        <a:lstStyle/>
        <a:p>
          <a:endParaRPr lang="en-US"/>
        </a:p>
      </dgm:t>
    </dgm:pt>
    <dgm:pt modelId="{E7DBC5F1-1AF3-4123-B86D-E1B3EFCB1013}" type="sibTrans" cxnId="{E01525EB-B2B5-4E10-BF57-8FA56CED7AF7}">
      <dgm:prSet/>
      <dgm:spPr/>
      <dgm:t>
        <a:bodyPr/>
        <a:lstStyle/>
        <a:p>
          <a:endParaRPr lang="en-US"/>
        </a:p>
      </dgm:t>
    </dgm:pt>
    <dgm:pt modelId="{462AFE40-732C-426F-95CA-D1E785EA0B5E}" type="pres">
      <dgm:prSet presAssocID="{31E239A4-B3A9-4B20-AA59-BD9AEC1FBC95}" presName="outerComposite" presStyleCnt="0">
        <dgm:presLayoutVars>
          <dgm:chMax val="5"/>
          <dgm:dir/>
          <dgm:resizeHandles val="exact"/>
        </dgm:presLayoutVars>
      </dgm:prSet>
      <dgm:spPr/>
    </dgm:pt>
    <dgm:pt modelId="{C595EED2-4CE5-4E28-9AE8-2D764A28EF4D}" type="pres">
      <dgm:prSet presAssocID="{31E239A4-B3A9-4B20-AA59-BD9AEC1FBC95}" presName="dummyMaxCanvas" presStyleCnt="0">
        <dgm:presLayoutVars/>
      </dgm:prSet>
      <dgm:spPr/>
    </dgm:pt>
    <dgm:pt modelId="{CB3BD30A-0DF8-48A3-BBB3-8B482753AB8E}" type="pres">
      <dgm:prSet presAssocID="{31E239A4-B3A9-4B20-AA59-BD9AEC1FBC95}" presName="FiveNodes_1" presStyleLbl="node1" presStyleIdx="0" presStyleCnt="5">
        <dgm:presLayoutVars>
          <dgm:bulletEnabled val="1"/>
        </dgm:presLayoutVars>
      </dgm:prSet>
      <dgm:spPr/>
    </dgm:pt>
    <dgm:pt modelId="{8AE7D5AE-79A5-4B30-8372-C8921A1A7B3B}" type="pres">
      <dgm:prSet presAssocID="{31E239A4-B3A9-4B20-AA59-BD9AEC1FBC95}" presName="FiveNodes_2" presStyleLbl="node1" presStyleIdx="1" presStyleCnt="5">
        <dgm:presLayoutVars>
          <dgm:bulletEnabled val="1"/>
        </dgm:presLayoutVars>
      </dgm:prSet>
      <dgm:spPr/>
    </dgm:pt>
    <dgm:pt modelId="{CBA0FB54-EB83-4C80-88B1-FB617DD35FC3}" type="pres">
      <dgm:prSet presAssocID="{31E239A4-B3A9-4B20-AA59-BD9AEC1FBC95}" presName="FiveNodes_3" presStyleLbl="node1" presStyleIdx="2" presStyleCnt="5">
        <dgm:presLayoutVars>
          <dgm:bulletEnabled val="1"/>
        </dgm:presLayoutVars>
      </dgm:prSet>
      <dgm:spPr/>
    </dgm:pt>
    <dgm:pt modelId="{5082B991-7255-464C-82FB-F881EA814EBC}" type="pres">
      <dgm:prSet presAssocID="{31E239A4-B3A9-4B20-AA59-BD9AEC1FBC95}" presName="FiveNodes_4" presStyleLbl="node1" presStyleIdx="3" presStyleCnt="5">
        <dgm:presLayoutVars>
          <dgm:bulletEnabled val="1"/>
        </dgm:presLayoutVars>
      </dgm:prSet>
      <dgm:spPr/>
    </dgm:pt>
    <dgm:pt modelId="{18D44612-6093-4E0B-9859-1E1C6B18260F}" type="pres">
      <dgm:prSet presAssocID="{31E239A4-B3A9-4B20-AA59-BD9AEC1FBC95}" presName="FiveNodes_5" presStyleLbl="node1" presStyleIdx="4" presStyleCnt="5">
        <dgm:presLayoutVars>
          <dgm:bulletEnabled val="1"/>
        </dgm:presLayoutVars>
      </dgm:prSet>
      <dgm:spPr/>
    </dgm:pt>
    <dgm:pt modelId="{F19BB9E2-EB07-4460-8CD4-21C393C9870E}" type="pres">
      <dgm:prSet presAssocID="{31E239A4-B3A9-4B20-AA59-BD9AEC1FBC95}" presName="FiveConn_1-2" presStyleLbl="fgAccFollowNode1" presStyleIdx="0" presStyleCnt="4">
        <dgm:presLayoutVars>
          <dgm:bulletEnabled val="1"/>
        </dgm:presLayoutVars>
      </dgm:prSet>
      <dgm:spPr/>
    </dgm:pt>
    <dgm:pt modelId="{8C2F6895-3A0A-4314-9694-F86147E8025B}" type="pres">
      <dgm:prSet presAssocID="{31E239A4-B3A9-4B20-AA59-BD9AEC1FBC95}" presName="FiveConn_2-3" presStyleLbl="fgAccFollowNode1" presStyleIdx="1" presStyleCnt="4">
        <dgm:presLayoutVars>
          <dgm:bulletEnabled val="1"/>
        </dgm:presLayoutVars>
      </dgm:prSet>
      <dgm:spPr/>
    </dgm:pt>
    <dgm:pt modelId="{454ABD71-4117-4353-AC43-3D91153C081D}" type="pres">
      <dgm:prSet presAssocID="{31E239A4-B3A9-4B20-AA59-BD9AEC1FBC95}" presName="FiveConn_3-4" presStyleLbl="fgAccFollowNode1" presStyleIdx="2" presStyleCnt="4">
        <dgm:presLayoutVars>
          <dgm:bulletEnabled val="1"/>
        </dgm:presLayoutVars>
      </dgm:prSet>
      <dgm:spPr/>
    </dgm:pt>
    <dgm:pt modelId="{1BF343F1-07E2-44BE-A36B-CA9A7777A057}" type="pres">
      <dgm:prSet presAssocID="{31E239A4-B3A9-4B20-AA59-BD9AEC1FBC95}" presName="FiveConn_4-5" presStyleLbl="fgAccFollowNode1" presStyleIdx="3" presStyleCnt="4">
        <dgm:presLayoutVars>
          <dgm:bulletEnabled val="1"/>
        </dgm:presLayoutVars>
      </dgm:prSet>
      <dgm:spPr/>
    </dgm:pt>
    <dgm:pt modelId="{BE7FFBC5-C478-4344-85D8-9DF55E32515A}" type="pres">
      <dgm:prSet presAssocID="{31E239A4-B3A9-4B20-AA59-BD9AEC1FBC95}" presName="FiveNodes_1_text" presStyleLbl="node1" presStyleIdx="4" presStyleCnt="5">
        <dgm:presLayoutVars>
          <dgm:bulletEnabled val="1"/>
        </dgm:presLayoutVars>
      </dgm:prSet>
      <dgm:spPr/>
    </dgm:pt>
    <dgm:pt modelId="{BF8AEF46-E4D6-4374-A450-E0D45CC0D06C}" type="pres">
      <dgm:prSet presAssocID="{31E239A4-B3A9-4B20-AA59-BD9AEC1FBC95}" presName="FiveNodes_2_text" presStyleLbl="node1" presStyleIdx="4" presStyleCnt="5">
        <dgm:presLayoutVars>
          <dgm:bulletEnabled val="1"/>
        </dgm:presLayoutVars>
      </dgm:prSet>
      <dgm:spPr/>
    </dgm:pt>
    <dgm:pt modelId="{9C59064F-2B88-472C-B54A-C8E2EC9DE68A}" type="pres">
      <dgm:prSet presAssocID="{31E239A4-B3A9-4B20-AA59-BD9AEC1FBC95}" presName="FiveNodes_3_text" presStyleLbl="node1" presStyleIdx="4" presStyleCnt="5">
        <dgm:presLayoutVars>
          <dgm:bulletEnabled val="1"/>
        </dgm:presLayoutVars>
      </dgm:prSet>
      <dgm:spPr/>
    </dgm:pt>
    <dgm:pt modelId="{C497D37F-D7F1-4583-B2E3-339D39A88DC7}" type="pres">
      <dgm:prSet presAssocID="{31E239A4-B3A9-4B20-AA59-BD9AEC1FBC95}" presName="FiveNodes_4_text" presStyleLbl="node1" presStyleIdx="4" presStyleCnt="5">
        <dgm:presLayoutVars>
          <dgm:bulletEnabled val="1"/>
        </dgm:presLayoutVars>
      </dgm:prSet>
      <dgm:spPr/>
    </dgm:pt>
    <dgm:pt modelId="{46ED01C5-EC30-420E-B401-125FC5C300D7}" type="pres">
      <dgm:prSet presAssocID="{31E239A4-B3A9-4B20-AA59-BD9AEC1FBC95}" presName="FiveNodes_5_text" presStyleLbl="node1" presStyleIdx="4" presStyleCnt="5">
        <dgm:presLayoutVars>
          <dgm:bulletEnabled val="1"/>
        </dgm:presLayoutVars>
      </dgm:prSet>
      <dgm:spPr/>
    </dgm:pt>
  </dgm:ptLst>
  <dgm:cxnLst>
    <dgm:cxn modelId="{05712008-0A66-48BA-A23E-1D223C586091}" srcId="{31E239A4-B3A9-4B20-AA59-BD9AEC1FBC95}" destId="{97D0319D-F17F-4D0B-B927-8E2A84084347}" srcOrd="2" destOrd="0" parTransId="{24E16051-81E0-4BBA-BE05-2D26FFEFBF09}" sibTransId="{E5F86498-F580-476D-9805-9D8FAF02E2F2}"/>
    <dgm:cxn modelId="{09B47A16-3CD3-4572-A945-C6E389A537D6}" type="presOf" srcId="{C9CF9890-FEC7-446F-92A0-F190F03FA2A7}" destId="{8AE7D5AE-79A5-4B30-8372-C8921A1A7B3B}" srcOrd="0" destOrd="0" presId="urn:microsoft.com/office/officeart/2005/8/layout/vProcess5"/>
    <dgm:cxn modelId="{E5337121-9A15-4323-97FD-B649A094FADF}" type="presOf" srcId="{C9CF9890-FEC7-446F-92A0-F190F03FA2A7}" destId="{BF8AEF46-E4D6-4374-A450-E0D45CC0D06C}" srcOrd="1" destOrd="0" presId="urn:microsoft.com/office/officeart/2005/8/layout/vProcess5"/>
    <dgm:cxn modelId="{1C3D8326-76A1-4836-B1CC-3DC8EEBC1224}" type="presOf" srcId="{0CEAEA83-EF56-4F4B-9250-4A87A883603C}" destId="{F19BB9E2-EB07-4460-8CD4-21C393C9870E}" srcOrd="0" destOrd="0" presId="urn:microsoft.com/office/officeart/2005/8/layout/vProcess5"/>
    <dgm:cxn modelId="{AEA49D26-FAF3-4403-B434-228D4DDC49FE}" type="presOf" srcId="{2D26818B-8697-4D2C-88E9-F504496A7DFA}" destId="{8C2F6895-3A0A-4314-9694-F86147E8025B}" srcOrd="0" destOrd="0" presId="urn:microsoft.com/office/officeart/2005/8/layout/vProcess5"/>
    <dgm:cxn modelId="{9C12AF39-4095-4825-9D23-9F0EDEC0CF56}" srcId="{31E239A4-B3A9-4B20-AA59-BD9AEC1FBC95}" destId="{CB8A477C-AC3C-419D-8D39-4928E8DCD14D}" srcOrd="3" destOrd="0" parTransId="{B01C750C-C8E0-45B8-AB0C-7A9B82F8F38F}" sibTransId="{49065A3E-0280-4A0E-A2EB-80746D58B5C7}"/>
    <dgm:cxn modelId="{D64E5160-38FB-42B6-A4CD-154987F17626}" type="presOf" srcId="{49065A3E-0280-4A0E-A2EB-80746D58B5C7}" destId="{1BF343F1-07E2-44BE-A36B-CA9A7777A057}" srcOrd="0" destOrd="0" presId="urn:microsoft.com/office/officeart/2005/8/layout/vProcess5"/>
    <dgm:cxn modelId="{6FDD6D4F-3D27-4349-AD65-BE5273361279}" type="presOf" srcId="{83FFCCE7-7063-42AD-A685-20EEADCDFFBA}" destId="{46ED01C5-EC30-420E-B401-125FC5C300D7}" srcOrd="1" destOrd="0" presId="urn:microsoft.com/office/officeart/2005/8/layout/vProcess5"/>
    <dgm:cxn modelId="{A1A31172-B5F8-4245-9AF1-0583643616C6}" type="presOf" srcId="{CB8A477C-AC3C-419D-8D39-4928E8DCD14D}" destId="{C497D37F-D7F1-4583-B2E3-339D39A88DC7}" srcOrd="1" destOrd="0" presId="urn:microsoft.com/office/officeart/2005/8/layout/vProcess5"/>
    <dgm:cxn modelId="{89493F56-82FA-480C-9424-B51A75861703}" type="presOf" srcId="{97D0319D-F17F-4D0B-B927-8E2A84084347}" destId="{CBA0FB54-EB83-4C80-88B1-FB617DD35FC3}" srcOrd="0" destOrd="0" presId="urn:microsoft.com/office/officeart/2005/8/layout/vProcess5"/>
    <dgm:cxn modelId="{E4C5977C-9481-4AB4-B7A2-6826831163C4}" type="presOf" srcId="{31E239A4-B3A9-4B20-AA59-BD9AEC1FBC95}" destId="{462AFE40-732C-426F-95CA-D1E785EA0B5E}" srcOrd="0" destOrd="0" presId="urn:microsoft.com/office/officeart/2005/8/layout/vProcess5"/>
    <dgm:cxn modelId="{A136698B-8BBA-4506-A9E0-4B5D18C9772E}" type="presOf" srcId="{CB8A477C-AC3C-419D-8D39-4928E8DCD14D}" destId="{5082B991-7255-464C-82FB-F881EA814EBC}" srcOrd="0" destOrd="0" presId="urn:microsoft.com/office/officeart/2005/8/layout/vProcess5"/>
    <dgm:cxn modelId="{297E2494-D8A5-426F-AF03-B72A5796CF61}" type="presOf" srcId="{83FFCCE7-7063-42AD-A685-20EEADCDFFBA}" destId="{18D44612-6093-4E0B-9859-1E1C6B18260F}" srcOrd="0" destOrd="0" presId="urn:microsoft.com/office/officeart/2005/8/layout/vProcess5"/>
    <dgm:cxn modelId="{413E3A98-B544-498D-92F4-029CD4F3D450}" type="presOf" srcId="{CDC23435-EDA6-4CC6-B815-487FB8A7AF23}" destId="{CB3BD30A-0DF8-48A3-BBB3-8B482753AB8E}" srcOrd="0" destOrd="0" presId="urn:microsoft.com/office/officeart/2005/8/layout/vProcess5"/>
    <dgm:cxn modelId="{F8BCA2AD-26B6-4B86-B09B-5C35A3FC4418}" type="presOf" srcId="{CDC23435-EDA6-4CC6-B815-487FB8A7AF23}" destId="{BE7FFBC5-C478-4344-85D8-9DF55E32515A}" srcOrd="1" destOrd="0" presId="urn:microsoft.com/office/officeart/2005/8/layout/vProcess5"/>
    <dgm:cxn modelId="{8B2DAAAF-B9DB-4840-92CA-720DC34AF11E}" type="presOf" srcId="{97D0319D-F17F-4D0B-B927-8E2A84084347}" destId="{9C59064F-2B88-472C-B54A-C8E2EC9DE68A}" srcOrd="1" destOrd="0" presId="urn:microsoft.com/office/officeart/2005/8/layout/vProcess5"/>
    <dgm:cxn modelId="{D5AFB3B4-831C-4A91-97C9-48DC96461103}" srcId="{31E239A4-B3A9-4B20-AA59-BD9AEC1FBC95}" destId="{C9CF9890-FEC7-446F-92A0-F190F03FA2A7}" srcOrd="1" destOrd="0" parTransId="{39BA7F4B-3378-4B80-A1A8-5895951D9045}" sibTransId="{2D26818B-8697-4D2C-88E9-F504496A7DFA}"/>
    <dgm:cxn modelId="{8DA894E0-E7E9-411A-9CDF-9F397757FC61}" srcId="{31E239A4-B3A9-4B20-AA59-BD9AEC1FBC95}" destId="{CDC23435-EDA6-4CC6-B815-487FB8A7AF23}" srcOrd="0" destOrd="0" parTransId="{5EA3E043-C68C-441A-9409-314C8D7FC0DE}" sibTransId="{0CEAEA83-EF56-4F4B-9250-4A87A883603C}"/>
    <dgm:cxn modelId="{486B57E6-63D5-4FCE-B88A-23C0B086284E}" type="presOf" srcId="{E5F86498-F580-476D-9805-9D8FAF02E2F2}" destId="{454ABD71-4117-4353-AC43-3D91153C081D}" srcOrd="0" destOrd="0" presId="urn:microsoft.com/office/officeart/2005/8/layout/vProcess5"/>
    <dgm:cxn modelId="{E01525EB-B2B5-4E10-BF57-8FA56CED7AF7}" srcId="{31E239A4-B3A9-4B20-AA59-BD9AEC1FBC95}" destId="{83FFCCE7-7063-42AD-A685-20EEADCDFFBA}" srcOrd="4" destOrd="0" parTransId="{D2888248-C13F-4B17-A9CA-CAA71A061512}" sibTransId="{E7DBC5F1-1AF3-4123-B86D-E1B3EFCB1013}"/>
    <dgm:cxn modelId="{34CAFEE3-E7CB-4EA1-BDC0-E20D376AB1AD}" type="presParOf" srcId="{462AFE40-732C-426F-95CA-D1E785EA0B5E}" destId="{C595EED2-4CE5-4E28-9AE8-2D764A28EF4D}" srcOrd="0" destOrd="0" presId="urn:microsoft.com/office/officeart/2005/8/layout/vProcess5"/>
    <dgm:cxn modelId="{8AE0EAA0-C429-448B-8C9E-A50DB6A4CF33}" type="presParOf" srcId="{462AFE40-732C-426F-95CA-D1E785EA0B5E}" destId="{CB3BD30A-0DF8-48A3-BBB3-8B482753AB8E}" srcOrd="1" destOrd="0" presId="urn:microsoft.com/office/officeart/2005/8/layout/vProcess5"/>
    <dgm:cxn modelId="{BF06B141-E02C-4F53-84C3-758FFBFF09BC}" type="presParOf" srcId="{462AFE40-732C-426F-95CA-D1E785EA0B5E}" destId="{8AE7D5AE-79A5-4B30-8372-C8921A1A7B3B}" srcOrd="2" destOrd="0" presId="urn:microsoft.com/office/officeart/2005/8/layout/vProcess5"/>
    <dgm:cxn modelId="{D08BEF77-237D-4408-AACD-B1E54F67B32D}" type="presParOf" srcId="{462AFE40-732C-426F-95CA-D1E785EA0B5E}" destId="{CBA0FB54-EB83-4C80-88B1-FB617DD35FC3}" srcOrd="3" destOrd="0" presId="urn:microsoft.com/office/officeart/2005/8/layout/vProcess5"/>
    <dgm:cxn modelId="{E6B07F13-5C7D-41E4-A2F4-9795FE659A9F}" type="presParOf" srcId="{462AFE40-732C-426F-95CA-D1E785EA0B5E}" destId="{5082B991-7255-464C-82FB-F881EA814EBC}" srcOrd="4" destOrd="0" presId="urn:microsoft.com/office/officeart/2005/8/layout/vProcess5"/>
    <dgm:cxn modelId="{176FF99A-310A-4BFA-B090-5C438276D103}" type="presParOf" srcId="{462AFE40-732C-426F-95CA-D1E785EA0B5E}" destId="{18D44612-6093-4E0B-9859-1E1C6B18260F}" srcOrd="5" destOrd="0" presId="urn:microsoft.com/office/officeart/2005/8/layout/vProcess5"/>
    <dgm:cxn modelId="{4212B976-6332-47E4-A9AF-4381EBB3FF52}" type="presParOf" srcId="{462AFE40-732C-426F-95CA-D1E785EA0B5E}" destId="{F19BB9E2-EB07-4460-8CD4-21C393C9870E}" srcOrd="6" destOrd="0" presId="urn:microsoft.com/office/officeart/2005/8/layout/vProcess5"/>
    <dgm:cxn modelId="{9C0A7FD8-097C-4CAB-8CFA-76EE200D1D8D}" type="presParOf" srcId="{462AFE40-732C-426F-95CA-D1E785EA0B5E}" destId="{8C2F6895-3A0A-4314-9694-F86147E8025B}" srcOrd="7" destOrd="0" presId="urn:microsoft.com/office/officeart/2005/8/layout/vProcess5"/>
    <dgm:cxn modelId="{A09E3DA6-994A-4D6A-AA8C-2F8E83D8536D}" type="presParOf" srcId="{462AFE40-732C-426F-95CA-D1E785EA0B5E}" destId="{454ABD71-4117-4353-AC43-3D91153C081D}" srcOrd="8" destOrd="0" presId="urn:microsoft.com/office/officeart/2005/8/layout/vProcess5"/>
    <dgm:cxn modelId="{524ED47C-6AB5-4325-BF10-FEF694155D4F}" type="presParOf" srcId="{462AFE40-732C-426F-95CA-D1E785EA0B5E}" destId="{1BF343F1-07E2-44BE-A36B-CA9A7777A057}" srcOrd="9" destOrd="0" presId="urn:microsoft.com/office/officeart/2005/8/layout/vProcess5"/>
    <dgm:cxn modelId="{9F361416-9B02-46F6-9E5E-58C09B67327F}" type="presParOf" srcId="{462AFE40-732C-426F-95CA-D1E785EA0B5E}" destId="{BE7FFBC5-C478-4344-85D8-9DF55E32515A}" srcOrd="10" destOrd="0" presId="urn:microsoft.com/office/officeart/2005/8/layout/vProcess5"/>
    <dgm:cxn modelId="{144C4C00-E9E1-496B-832B-A22AF0A639DC}" type="presParOf" srcId="{462AFE40-732C-426F-95CA-D1E785EA0B5E}" destId="{BF8AEF46-E4D6-4374-A450-E0D45CC0D06C}" srcOrd="11" destOrd="0" presId="urn:microsoft.com/office/officeart/2005/8/layout/vProcess5"/>
    <dgm:cxn modelId="{705442BC-33B4-434F-A53B-84E8806491CF}" type="presParOf" srcId="{462AFE40-732C-426F-95CA-D1E785EA0B5E}" destId="{9C59064F-2B88-472C-B54A-C8E2EC9DE68A}" srcOrd="12" destOrd="0" presId="urn:microsoft.com/office/officeart/2005/8/layout/vProcess5"/>
    <dgm:cxn modelId="{93087A5A-4144-49A9-BAE0-49E81EE84E09}" type="presParOf" srcId="{462AFE40-732C-426F-95CA-D1E785EA0B5E}" destId="{C497D37F-D7F1-4583-B2E3-339D39A88DC7}" srcOrd="13" destOrd="0" presId="urn:microsoft.com/office/officeart/2005/8/layout/vProcess5"/>
    <dgm:cxn modelId="{9B76395F-AE09-4004-A56B-26968C3F0803}" type="presParOf" srcId="{462AFE40-732C-426F-95CA-D1E785EA0B5E}" destId="{46ED01C5-EC30-420E-B401-125FC5C300D7}"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3BD30A-0DF8-48A3-BBB3-8B482753AB8E}">
      <dsp:nvSpPr>
        <dsp:cNvPr id="0" name=""/>
        <dsp:cNvSpPr/>
      </dsp:nvSpPr>
      <dsp:spPr>
        <a:xfrm>
          <a:off x="0" y="0"/>
          <a:ext cx="6769512" cy="67208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dirty="0" err="1"/>
            <a:t>Chương</a:t>
          </a:r>
          <a:r>
            <a:rPr lang="en-US" sz="2900" b="1" kern="1200" dirty="0"/>
            <a:t> 1: </a:t>
          </a:r>
          <a:r>
            <a:rPr lang="en-US" sz="2900" b="1" kern="1200" dirty="0" err="1"/>
            <a:t>Phát</a:t>
          </a:r>
          <a:r>
            <a:rPr lang="en-US" sz="2900" b="1" kern="1200" dirty="0"/>
            <a:t> </a:t>
          </a:r>
          <a:r>
            <a:rPr lang="en-US" sz="2900" b="1" kern="1200" dirty="0" err="1"/>
            <a:t>biểu</a:t>
          </a:r>
          <a:r>
            <a:rPr lang="en-US" sz="2900" b="1" kern="1200" dirty="0"/>
            <a:t> </a:t>
          </a:r>
          <a:r>
            <a:rPr lang="en-US" sz="2900" b="1" kern="1200" dirty="0" err="1"/>
            <a:t>bài</a:t>
          </a:r>
          <a:r>
            <a:rPr lang="en-US" sz="2900" b="1" kern="1200" dirty="0"/>
            <a:t> </a:t>
          </a:r>
          <a:r>
            <a:rPr lang="en-US" sz="2900" b="1" kern="1200" dirty="0" err="1"/>
            <a:t>toán</a:t>
          </a:r>
          <a:endParaRPr lang="en-US" sz="2900" kern="1200" dirty="0"/>
        </a:p>
      </dsp:txBody>
      <dsp:txXfrm>
        <a:off x="19685" y="19685"/>
        <a:ext cx="5965647" cy="632713"/>
      </dsp:txXfrm>
    </dsp:sp>
    <dsp:sp modelId="{8AE7D5AE-79A5-4B30-8372-C8921A1A7B3B}">
      <dsp:nvSpPr>
        <dsp:cNvPr id="0" name=""/>
        <dsp:cNvSpPr/>
      </dsp:nvSpPr>
      <dsp:spPr>
        <a:xfrm>
          <a:off x="505515" y="765428"/>
          <a:ext cx="6769512" cy="672083"/>
        </a:xfrm>
        <a:prstGeom prst="roundRect">
          <a:avLst>
            <a:gd name="adj" fmla="val 10000"/>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a:t>Chương 2: Use-case</a:t>
          </a:r>
          <a:endParaRPr lang="en-US" sz="2900" kern="1200"/>
        </a:p>
      </dsp:txBody>
      <dsp:txXfrm>
        <a:off x="525200" y="785113"/>
        <a:ext cx="5787772" cy="632713"/>
      </dsp:txXfrm>
    </dsp:sp>
    <dsp:sp modelId="{CBA0FB54-EB83-4C80-88B1-FB617DD35FC3}">
      <dsp:nvSpPr>
        <dsp:cNvPr id="0" name=""/>
        <dsp:cNvSpPr/>
      </dsp:nvSpPr>
      <dsp:spPr>
        <a:xfrm>
          <a:off x="1011031" y="1530857"/>
          <a:ext cx="6769512" cy="672083"/>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a:t>Chương 3: Phân tích</a:t>
          </a:r>
          <a:endParaRPr lang="en-US" sz="2900" kern="1200"/>
        </a:p>
      </dsp:txBody>
      <dsp:txXfrm>
        <a:off x="1030716" y="1550542"/>
        <a:ext cx="5787772" cy="632713"/>
      </dsp:txXfrm>
    </dsp:sp>
    <dsp:sp modelId="{5082B991-7255-464C-82FB-F881EA814EBC}">
      <dsp:nvSpPr>
        <dsp:cNvPr id="0" name=""/>
        <dsp:cNvSpPr/>
      </dsp:nvSpPr>
      <dsp:spPr>
        <a:xfrm>
          <a:off x="1516546" y="2296286"/>
          <a:ext cx="6769512" cy="672083"/>
        </a:xfrm>
        <a:prstGeom prst="roundRect">
          <a:avLst>
            <a:gd name="adj" fmla="val 10000"/>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a:t>Chương 4: Thiết kế cơ sở dữ liệu</a:t>
          </a:r>
          <a:endParaRPr lang="en-US" sz="2900" kern="1200"/>
        </a:p>
      </dsp:txBody>
      <dsp:txXfrm>
        <a:off x="1536231" y="2315971"/>
        <a:ext cx="5787772" cy="632713"/>
      </dsp:txXfrm>
    </dsp:sp>
    <dsp:sp modelId="{18D44612-6093-4E0B-9859-1E1C6B18260F}">
      <dsp:nvSpPr>
        <dsp:cNvPr id="0" name=""/>
        <dsp:cNvSpPr/>
      </dsp:nvSpPr>
      <dsp:spPr>
        <a:xfrm>
          <a:off x="2022062" y="3061715"/>
          <a:ext cx="6769512" cy="672083"/>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a:t>Chương 5: Thiết kế kiến trúc</a:t>
          </a:r>
          <a:endParaRPr lang="en-US" sz="2900" kern="1200"/>
        </a:p>
      </dsp:txBody>
      <dsp:txXfrm>
        <a:off x="2041747" y="3081400"/>
        <a:ext cx="5787772" cy="632713"/>
      </dsp:txXfrm>
    </dsp:sp>
    <dsp:sp modelId="{F19BB9E2-EB07-4460-8CD4-21C393C9870E}">
      <dsp:nvSpPr>
        <dsp:cNvPr id="0" name=""/>
        <dsp:cNvSpPr/>
      </dsp:nvSpPr>
      <dsp:spPr>
        <a:xfrm>
          <a:off x="6332658" y="490994"/>
          <a:ext cx="436854" cy="43685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430950" y="490994"/>
        <a:ext cx="240270" cy="328733"/>
      </dsp:txXfrm>
    </dsp:sp>
    <dsp:sp modelId="{8C2F6895-3A0A-4314-9694-F86147E8025B}">
      <dsp:nvSpPr>
        <dsp:cNvPr id="0" name=""/>
        <dsp:cNvSpPr/>
      </dsp:nvSpPr>
      <dsp:spPr>
        <a:xfrm>
          <a:off x="6838173" y="1256423"/>
          <a:ext cx="436854" cy="436854"/>
        </a:xfrm>
        <a:prstGeom prst="downArrow">
          <a:avLst>
            <a:gd name="adj1" fmla="val 55000"/>
            <a:gd name="adj2" fmla="val 45000"/>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936465" y="1256423"/>
        <a:ext cx="240270" cy="328733"/>
      </dsp:txXfrm>
    </dsp:sp>
    <dsp:sp modelId="{454ABD71-4117-4353-AC43-3D91153C081D}">
      <dsp:nvSpPr>
        <dsp:cNvPr id="0" name=""/>
        <dsp:cNvSpPr/>
      </dsp:nvSpPr>
      <dsp:spPr>
        <a:xfrm>
          <a:off x="7343689" y="2010650"/>
          <a:ext cx="436854" cy="436854"/>
        </a:xfrm>
        <a:prstGeom prst="downArrow">
          <a:avLst>
            <a:gd name="adj1" fmla="val 55000"/>
            <a:gd name="adj2" fmla="val 45000"/>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441981" y="2010650"/>
        <a:ext cx="240270" cy="328733"/>
      </dsp:txXfrm>
    </dsp:sp>
    <dsp:sp modelId="{1BF343F1-07E2-44BE-A36B-CA9A7777A057}">
      <dsp:nvSpPr>
        <dsp:cNvPr id="0" name=""/>
        <dsp:cNvSpPr/>
      </dsp:nvSpPr>
      <dsp:spPr>
        <a:xfrm>
          <a:off x="7849204" y="2783547"/>
          <a:ext cx="436854" cy="436854"/>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947496" y="2783547"/>
        <a:ext cx="240270" cy="32873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22/04/2022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2775810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22/04/2022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2481222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22/04/2022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405558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22/04/2022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372588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3465F8-54E0-4986-A3D0-FC621A208C6C}" type="datetimeFigureOut">
              <a:rPr lang="vi-VN" smtClean="0"/>
              <a:t>22/04/2022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1208482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3465F8-54E0-4986-A3D0-FC621A208C6C}" type="datetimeFigureOut">
              <a:rPr lang="vi-VN" smtClean="0"/>
              <a:t>22/04/2022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1492150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3465F8-54E0-4986-A3D0-FC621A208C6C}" type="datetimeFigureOut">
              <a:rPr lang="vi-VN" smtClean="0"/>
              <a:t>22/04/2022</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714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3465F8-54E0-4986-A3D0-FC621A208C6C}" type="datetimeFigureOut">
              <a:rPr lang="vi-VN" smtClean="0"/>
              <a:t>22/04/2022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121213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3465F8-54E0-4986-A3D0-FC621A208C6C}" type="datetimeFigureOut">
              <a:rPr lang="vi-VN" smtClean="0"/>
              <a:t>22/04/2022</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26350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3465F8-54E0-4986-A3D0-FC621A208C6C}" type="datetimeFigureOut">
              <a:rPr lang="vi-VN" smtClean="0"/>
              <a:t>22/04/2022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3941878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3465F8-54E0-4986-A3D0-FC621A208C6C}" type="datetimeFigureOut">
              <a:rPr lang="vi-VN" smtClean="0"/>
              <a:t>22/04/2022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3622308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465F8-54E0-4986-A3D0-FC621A208C6C}" type="datetimeFigureOut">
              <a:rPr lang="vi-VN" smtClean="0"/>
              <a:t>22/04/2022</a:t>
            </a:fld>
            <a:endParaRPr lang="vi-VN"/>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4A227-5E6B-4D9F-B72A-27FA68C2FEDC}" type="slidenum">
              <a:rPr lang="vi-VN" smtClean="0"/>
              <a:t>‹#›</a:t>
            </a:fld>
            <a:endParaRPr lang="vi-VN"/>
          </a:p>
        </p:txBody>
      </p:sp>
    </p:spTree>
    <p:extLst>
      <p:ext uri="{BB962C8B-B14F-4D97-AF65-F5344CB8AC3E}">
        <p14:creationId xmlns:p14="http://schemas.microsoft.com/office/powerpoint/2010/main" val="2246282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4119" y="2535115"/>
            <a:ext cx="8255374" cy="1994572"/>
          </a:xfrm>
        </p:spPr>
        <p:txBody>
          <a:bodyPr>
            <a:normAutofit/>
          </a:bodyPr>
          <a:lstStyle/>
          <a:p>
            <a:pPr>
              <a:lnSpc>
                <a:spcPct val="100000"/>
              </a:lnSpc>
            </a:pPr>
            <a:r>
              <a:rPr lang="vi-VN" sz="4400" b="1" dirty="0">
                <a:solidFill>
                  <a:schemeClr val="accent1">
                    <a:lumMod val="50000"/>
                  </a:schemeClr>
                </a:solidFill>
                <a:latin typeface="+mn-lt"/>
              </a:rPr>
              <a:t> PHÁT TRIỂN ỨNG DỤNG QUẢN LÝ QUÁN </a:t>
            </a:r>
            <a:r>
              <a:rPr lang="en-US" sz="4400" b="1">
                <a:solidFill>
                  <a:schemeClr val="accent1">
                    <a:lumMod val="50000"/>
                  </a:schemeClr>
                </a:solidFill>
                <a:latin typeface="+mn-lt"/>
              </a:rPr>
              <a:t>CAFE</a:t>
            </a:r>
            <a:endParaRPr lang="vi-VN" sz="4400" b="1" dirty="0">
              <a:solidFill>
                <a:schemeClr val="accent1">
                  <a:lumMod val="50000"/>
                </a:schemeClr>
              </a:solidFill>
              <a:latin typeface="+mn-lt"/>
            </a:endParaRPr>
          </a:p>
        </p:txBody>
      </p:sp>
      <p:sp>
        <p:nvSpPr>
          <p:cNvPr id="3" name="TextBox 2"/>
          <p:cNvSpPr txBox="1"/>
          <p:nvPr/>
        </p:nvSpPr>
        <p:spPr>
          <a:xfrm>
            <a:off x="1541123" y="1228233"/>
            <a:ext cx="6852863" cy="646331"/>
          </a:xfrm>
          <a:prstGeom prst="rect">
            <a:avLst/>
          </a:prstGeom>
          <a:noFill/>
        </p:spPr>
        <p:txBody>
          <a:bodyPr wrap="square" rtlCol="0">
            <a:spAutoFit/>
          </a:bodyPr>
          <a:lstStyle/>
          <a:p>
            <a:pPr algn="ctr"/>
            <a:r>
              <a:rPr lang="vi-VN" b="1" dirty="0">
                <a:solidFill>
                  <a:schemeClr val="accent5">
                    <a:lumMod val="75000"/>
                  </a:schemeClr>
                </a:solidFill>
              </a:rPr>
              <a:t>TRƯỜNG ĐẠI HỌC GIAO THÔNG VẬN TẢI</a:t>
            </a:r>
          </a:p>
          <a:p>
            <a:pPr algn="ctr"/>
            <a:r>
              <a:rPr lang="vi-VN" b="1" dirty="0">
                <a:solidFill>
                  <a:schemeClr val="accent5">
                    <a:lumMod val="75000"/>
                  </a:schemeClr>
                </a:solidFill>
              </a:rPr>
              <a:t>THÀNH PHỐ HỒ CHÍ MINH</a:t>
            </a:r>
            <a:endParaRPr lang="en-US" b="1" dirty="0">
              <a:solidFill>
                <a:schemeClr val="accent5">
                  <a:lumMod val="75000"/>
                </a:schemeClr>
              </a:solidFill>
              <a:latin typeface=".VnArial Narrow"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2103" y="243102"/>
            <a:ext cx="621793" cy="844298"/>
          </a:xfrm>
          <a:prstGeom prst="rect">
            <a:avLst/>
          </a:prstGeom>
        </p:spPr>
      </p:pic>
    </p:spTree>
    <p:extLst>
      <p:ext uri="{BB962C8B-B14F-4D97-AF65-F5344CB8AC3E}">
        <p14:creationId xmlns:p14="http://schemas.microsoft.com/office/powerpoint/2010/main" val="926914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CED34-0DB8-4CD5-AD4D-6C538EE5CC79}"/>
              </a:ext>
            </a:extLst>
          </p:cNvPr>
          <p:cNvSpPr>
            <a:spLocks noGrp="1"/>
          </p:cNvSpPr>
          <p:nvPr>
            <p:ph type="title"/>
          </p:nvPr>
        </p:nvSpPr>
        <p:spPr>
          <a:xfrm>
            <a:off x="681036" y="-101598"/>
            <a:ext cx="8543925" cy="1325563"/>
          </a:xfrm>
        </p:spPr>
        <p:txBody>
          <a:bodyPr>
            <a:normAutofit/>
          </a:bodyPr>
          <a:lstStyle/>
          <a:p>
            <a:pPr>
              <a:lnSpc>
                <a:spcPct val="107000"/>
              </a:lnSpc>
              <a:spcBef>
                <a:spcPts val="200"/>
              </a:spcBef>
            </a:pP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1.3. </a:t>
            </a:r>
            <a:r>
              <a:rPr lang="en-US" sz="20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dirty="0" err="1">
                <a:solidFill>
                  <a:schemeClr val="bg1"/>
                </a:solidFill>
                <a:effectLst/>
                <a:latin typeface="Times New Roman" panose="02020603050405020304" pitchFamily="18" charset="0"/>
                <a:ea typeface="Calibri" panose="020F0502020204030204" pitchFamily="34" charset="0"/>
              </a:rPr>
              <a:t>Áp</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dụng</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mô</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hình</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thác</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nước</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cho</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quá</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trình</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phát</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triển</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hệ</a:t>
            </a:r>
            <a:r>
              <a:rPr lang="en-US" sz="2000" dirty="0">
                <a:solidFill>
                  <a:schemeClr val="bg1"/>
                </a:solidFill>
                <a:effectLst/>
                <a:latin typeface="Times New Roman" panose="02020603050405020304" pitchFamily="18" charset="0"/>
                <a:ea typeface="Calibri" panose="020F0502020204030204" pitchFamily="34" charset="0"/>
              </a:rPr>
              <a:t> </a:t>
            </a:r>
            <a:r>
              <a:rPr lang="en-US" sz="2000" dirty="0" err="1">
                <a:solidFill>
                  <a:schemeClr val="bg1"/>
                </a:solidFill>
                <a:effectLst/>
                <a:latin typeface="Times New Roman" panose="02020603050405020304" pitchFamily="18" charset="0"/>
                <a:ea typeface="Calibri" panose="020F0502020204030204" pitchFamily="34" charset="0"/>
              </a:rPr>
              <a:t>thống</a:t>
            </a:r>
            <a:r>
              <a:rPr lang="en-US" sz="2000" dirty="0">
                <a:solidFill>
                  <a:schemeClr val="bg1"/>
                </a:solidFill>
                <a:effectLst/>
                <a:latin typeface="Times New Roman" panose="02020603050405020304" pitchFamily="18" charset="0"/>
                <a:ea typeface="Calibri" panose="020F0502020204030204" pitchFamily="34" charset="0"/>
              </a:rPr>
              <a:t>.</a:t>
            </a:r>
            <a:endParaRPr lang="en-US" sz="2000" dirty="0">
              <a:solidFill>
                <a:schemeClr val="bg1"/>
              </a:solidFill>
            </a:endParaRPr>
          </a:p>
        </p:txBody>
      </p:sp>
      <p:pic>
        <p:nvPicPr>
          <p:cNvPr id="4" name="Picture 3">
            <a:extLst>
              <a:ext uri="{FF2B5EF4-FFF2-40B4-BE49-F238E27FC236}">
                <a16:creationId xmlns:a16="http://schemas.microsoft.com/office/drawing/2014/main" id="{61BBF7ED-CBAC-40FA-A6BE-4014183321D7}"/>
              </a:ext>
            </a:extLst>
          </p:cNvPr>
          <p:cNvPicPr>
            <a:picLocks noChangeAspect="1"/>
          </p:cNvPicPr>
          <p:nvPr/>
        </p:nvPicPr>
        <p:blipFill>
          <a:blip r:embed="rId2"/>
          <a:stretch>
            <a:fillRect/>
          </a:stretch>
        </p:blipFill>
        <p:spPr>
          <a:xfrm>
            <a:off x="681036" y="1905000"/>
            <a:ext cx="8185402" cy="3272043"/>
          </a:xfrm>
          <a:prstGeom prst="rect">
            <a:avLst/>
          </a:prstGeom>
        </p:spPr>
      </p:pic>
    </p:spTree>
    <p:extLst>
      <p:ext uri="{BB962C8B-B14F-4D97-AF65-F5344CB8AC3E}">
        <p14:creationId xmlns:p14="http://schemas.microsoft.com/office/powerpoint/2010/main" val="379687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6927C-F524-4B6C-AAB0-B4F39E9AF2F6}"/>
              </a:ext>
            </a:extLst>
          </p:cNvPr>
          <p:cNvSpPr>
            <a:spLocks noGrp="1"/>
          </p:cNvSpPr>
          <p:nvPr>
            <p:ph type="title"/>
          </p:nvPr>
        </p:nvSpPr>
        <p:spPr>
          <a:xfrm>
            <a:off x="681038" y="365128"/>
            <a:ext cx="8543925" cy="920748"/>
          </a:xfrm>
        </p:spPr>
        <p:txBody>
          <a:bodyPr>
            <a:normAutofit fontScale="90000"/>
          </a:bodyPr>
          <a:lstStyle/>
          <a:p>
            <a:r>
              <a:rPr lang="en-US" sz="2200" b="1"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Chương</a:t>
            </a:r>
            <a:r>
              <a:rPr lang="en-US" sz="2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2: Use-case</a:t>
            </a:r>
            <a:br>
              <a:rPr lang="en-US" sz="2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2.1 </a:t>
            </a:r>
            <a:r>
              <a:rPr lang="en-US" sz="22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Sơ</a:t>
            </a:r>
            <a:r>
              <a:rPr lang="en-US" sz="2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2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Use-case</a:t>
            </a:r>
            <a:b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b="1" kern="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p>
        </p:txBody>
      </p:sp>
      <p:pic>
        <p:nvPicPr>
          <p:cNvPr id="4" name="Picture 3">
            <a:extLst>
              <a:ext uri="{FF2B5EF4-FFF2-40B4-BE49-F238E27FC236}">
                <a16:creationId xmlns:a16="http://schemas.microsoft.com/office/drawing/2014/main" id="{E2B302E6-CDE2-4A7A-BF2D-C552EA6F39A1}"/>
              </a:ext>
            </a:extLst>
          </p:cNvPr>
          <p:cNvPicPr>
            <a:picLocks noChangeAspect="1"/>
          </p:cNvPicPr>
          <p:nvPr/>
        </p:nvPicPr>
        <p:blipFill>
          <a:blip r:embed="rId2"/>
          <a:stretch>
            <a:fillRect/>
          </a:stretch>
        </p:blipFill>
        <p:spPr>
          <a:xfrm>
            <a:off x="161925" y="1285876"/>
            <a:ext cx="9744075" cy="5174495"/>
          </a:xfrm>
          <a:prstGeom prst="rect">
            <a:avLst/>
          </a:prstGeom>
        </p:spPr>
      </p:pic>
    </p:spTree>
    <p:extLst>
      <p:ext uri="{BB962C8B-B14F-4D97-AF65-F5344CB8AC3E}">
        <p14:creationId xmlns:p14="http://schemas.microsoft.com/office/powerpoint/2010/main" val="156028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DDCE3-8819-4EA8-8F23-26C3C09A6B79}"/>
              </a:ext>
            </a:extLst>
          </p:cNvPr>
          <p:cNvSpPr>
            <a:spLocks noGrp="1"/>
          </p:cNvSpPr>
          <p:nvPr>
            <p:ph type="title"/>
          </p:nvPr>
        </p:nvSpPr>
        <p:spPr>
          <a:xfrm>
            <a:off x="1081088" y="523875"/>
            <a:ext cx="8543925" cy="685800"/>
          </a:xfrm>
        </p:spPr>
        <p:txBody>
          <a:bodyPr>
            <a:noAutofit/>
          </a:bodyPr>
          <a:lstStyle/>
          <a:p>
            <a:pPr>
              <a:lnSpc>
                <a:spcPct val="107000"/>
              </a:lnSpc>
              <a:spcBef>
                <a:spcPts val="200"/>
              </a:spcBef>
            </a:pPr>
            <a:r>
              <a:rPr lang="en-US" sz="2000" b="1"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Chương</a:t>
            </a:r>
            <a:r>
              <a:rPr lang="en-US" sz="20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3: </a:t>
            </a:r>
            <a:r>
              <a:rPr lang="en-US" sz="2000" b="1"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20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tích</a:t>
            </a:r>
            <a:br>
              <a:rPr lang="en-US" sz="20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3.1 </a:t>
            </a:r>
            <a:r>
              <a:rPr lang="en-US" sz="20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Sơ</a:t>
            </a: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lớp</a:t>
            </a: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0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mức</a:t>
            </a: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20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8FB27D7-B7B9-4868-A29F-F449A38FB77D}"/>
              </a:ext>
            </a:extLst>
          </p:cNvPr>
          <p:cNvPicPr>
            <a:picLocks noChangeAspect="1"/>
          </p:cNvPicPr>
          <p:nvPr/>
        </p:nvPicPr>
        <p:blipFill>
          <a:blip r:embed="rId2"/>
          <a:stretch>
            <a:fillRect/>
          </a:stretch>
        </p:blipFill>
        <p:spPr>
          <a:xfrm>
            <a:off x="797427" y="1085850"/>
            <a:ext cx="7644396" cy="5116602"/>
          </a:xfrm>
          <a:prstGeom prst="rect">
            <a:avLst/>
          </a:prstGeom>
        </p:spPr>
      </p:pic>
    </p:spTree>
    <p:extLst>
      <p:ext uri="{BB962C8B-B14F-4D97-AF65-F5344CB8AC3E}">
        <p14:creationId xmlns:p14="http://schemas.microsoft.com/office/powerpoint/2010/main" val="236350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E9798-5FF5-4F38-B429-830ED6285331}"/>
              </a:ext>
            </a:extLst>
          </p:cNvPr>
          <p:cNvSpPr>
            <a:spLocks noGrp="1"/>
          </p:cNvSpPr>
          <p:nvPr>
            <p:ph type="title"/>
          </p:nvPr>
        </p:nvSpPr>
        <p:spPr>
          <a:xfrm>
            <a:off x="1233488" y="0"/>
            <a:ext cx="8543925" cy="1325563"/>
          </a:xfrm>
        </p:spPr>
        <p:txBody>
          <a:bodyPr>
            <a:normAutofit/>
          </a:bodyPr>
          <a:lstStyle/>
          <a:p>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3.2 </a:t>
            </a:r>
            <a:r>
              <a:rPr lang="en-US" sz="20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Sơ</a:t>
            </a: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trạng</a:t>
            </a: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thái</a:t>
            </a:r>
            <a:b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2000" dirty="0">
              <a:solidFill>
                <a:schemeClr val="bg1"/>
              </a:solidFill>
            </a:endParaRPr>
          </a:p>
        </p:txBody>
      </p:sp>
      <p:pic>
        <p:nvPicPr>
          <p:cNvPr id="3" name="Picture 2">
            <a:extLst>
              <a:ext uri="{FF2B5EF4-FFF2-40B4-BE49-F238E27FC236}">
                <a16:creationId xmlns:a16="http://schemas.microsoft.com/office/drawing/2014/main" id="{B96E7CA5-5D55-4020-B76D-E872968B357B}"/>
              </a:ext>
            </a:extLst>
          </p:cNvPr>
          <p:cNvPicPr>
            <a:picLocks noChangeAspect="1"/>
          </p:cNvPicPr>
          <p:nvPr/>
        </p:nvPicPr>
        <p:blipFill>
          <a:blip r:embed="rId2"/>
          <a:stretch>
            <a:fillRect/>
          </a:stretch>
        </p:blipFill>
        <p:spPr>
          <a:xfrm>
            <a:off x="1301432" y="1152210"/>
            <a:ext cx="5728018" cy="2772562"/>
          </a:xfrm>
          <a:prstGeom prst="rect">
            <a:avLst/>
          </a:prstGeom>
        </p:spPr>
      </p:pic>
      <p:pic>
        <p:nvPicPr>
          <p:cNvPr id="4" name="Picture 3">
            <a:extLst>
              <a:ext uri="{FF2B5EF4-FFF2-40B4-BE49-F238E27FC236}">
                <a16:creationId xmlns:a16="http://schemas.microsoft.com/office/drawing/2014/main" id="{FDFB934B-0B4E-4CB9-9C28-6033FC0069CA}"/>
              </a:ext>
            </a:extLst>
          </p:cNvPr>
          <p:cNvPicPr>
            <a:picLocks noChangeAspect="1"/>
          </p:cNvPicPr>
          <p:nvPr/>
        </p:nvPicPr>
        <p:blipFill>
          <a:blip r:embed="rId3"/>
          <a:stretch>
            <a:fillRect/>
          </a:stretch>
        </p:blipFill>
        <p:spPr>
          <a:xfrm>
            <a:off x="1233488" y="4902200"/>
            <a:ext cx="6261418" cy="1014728"/>
          </a:xfrm>
          <a:prstGeom prst="rect">
            <a:avLst/>
          </a:prstGeom>
        </p:spPr>
      </p:pic>
      <p:sp>
        <p:nvSpPr>
          <p:cNvPr id="5" name="TextBox 4">
            <a:extLst>
              <a:ext uri="{FF2B5EF4-FFF2-40B4-BE49-F238E27FC236}">
                <a16:creationId xmlns:a16="http://schemas.microsoft.com/office/drawing/2014/main" id="{A4A046EA-AB77-41E5-9EC9-E4E86D96EAD0}"/>
              </a:ext>
            </a:extLst>
          </p:cNvPr>
          <p:cNvSpPr txBox="1"/>
          <p:nvPr/>
        </p:nvSpPr>
        <p:spPr>
          <a:xfrm>
            <a:off x="2571750" y="3790950"/>
            <a:ext cx="2676525" cy="461665"/>
          </a:xfrm>
          <a:prstGeom prst="rect">
            <a:avLst/>
          </a:prstGeom>
          <a:noFill/>
        </p:spPr>
        <p:txBody>
          <a:bodyPr wrap="square" rtlCol="0">
            <a:spAutoFit/>
          </a:bodyPr>
          <a:lstStyle/>
          <a:p>
            <a:pPr algn="ctr"/>
            <a:r>
              <a:rPr lang="en-US" sz="2400" b="1" dirty="0" err="1">
                <a:latin typeface="Times New Roman" panose="02020603050405020304" pitchFamily="18" charset="0"/>
                <a:cs typeface="Times New Roman" panose="02020603050405020304" pitchFamily="18" charset="0"/>
              </a:rPr>
              <a:t>Đăng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nhập</a:t>
            </a:r>
            <a:endParaRPr lang="en-US"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093F7AF-9C47-4308-8CD9-0EB0FE6594D4}"/>
              </a:ext>
            </a:extLst>
          </p:cNvPr>
          <p:cNvSpPr txBox="1"/>
          <p:nvPr/>
        </p:nvSpPr>
        <p:spPr>
          <a:xfrm>
            <a:off x="2571749" y="5838825"/>
            <a:ext cx="2676525" cy="461665"/>
          </a:xfrm>
          <a:prstGeom prst="rect">
            <a:avLst/>
          </a:prstGeom>
          <a:noFill/>
        </p:spPr>
        <p:txBody>
          <a:bodyPr wrap="square" rtlCol="0">
            <a:spAutoFit/>
          </a:bodyPr>
          <a:lstStyle/>
          <a:p>
            <a:pPr algn="ctr"/>
            <a:r>
              <a:rPr lang="en-US" sz="2400" b="1" dirty="0" err="1">
                <a:latin typeface="Times New Roman" panose="02020603050405020304" pitchFamily="18" charset="0"/>
                <a:cs typeface="Times New Roman" panose="02020603050405020304" pitchFamily="18" charset="0"/>
              </a:rPr>
              <a:t>Đăng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xuất</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268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841A7-B24B-40A5-8F7B-5570A8BFA37B}"/>
              </a:ext>
            </a:extLst>
          </p:cNvPr>
          <p:cNvSpPr>
            <a:spLocks noGrp="1"/>
          </p:cNvSpPr>
          <p:nvPr>
            <p:ph type="title"/>
          </p:nvPr>
        </p:nvSpPr>
        <p:spPr/>
        <p:txBody>
          <a:bodyPr/>
          <a:lstStyle/>
          <a:p>
            <a:endParaRPr lang="en-US" dirty="0"/>
          </a:p>
        </p:txBody>
      </p:sp>
      <p:pic>
        <p:nvPicPr>
          <p:cNvPr id="3" name="Picture 2">
            <a:extLst>
              <a:ext uri="{FF2B5EF4-FFF2-40B4-BE49-F238E27FC236}">
                <a16:creationId xmlns:a16="http://schemas.microsoft.com/office/drawing/2014/main" id="{62DCAC23-5095-4B6A-9CEF-B6D4C90DDF51}"/>
              </a:ext>
            </a:extLst>
          </p:cNvPr>
          <p:cNvPicPr>
            <a:picLocks noChangeAspect="1"/>
          </p:cNvPicPr>
          <p:nvPr/>
        </p:nvPicPr>
        <p:blipFill>
          <a:blip r:embed="rId2"/>
          <a:stretch>
            <a:fillRect/>
          </a:stretch>
        </p:blipFill>
        <p:spPr>
          <a:xfrm>
            <a:off x="119706" y="1431000"/>
            <a:ext cx="5261920" cy="3422912"/>
          </a:xfrm>
          <a:prstGeom prst="rect">
            <a:avLst/>
          </a:prstGeom>
        </p:spPr>
      </p:pic>
      <p:pic>
        <p:nvPicPr>
          <p:cNvPr id="4" name="Picture 3">
            <a:extLst>
              <a:ext uri="{FF2B5EF4-FFF2-40B4-BE49-F238E27FC236}">
                <a16:creationId xmlns:a16="http://schemas.microsoft.com/office/drawing/2014/main" id="{669BE86E-7217-4EDB-844F-272607C99C43}"/>
              </a:ext>
            </a:extLst>
          </p:cNvPr>
          <p:cNvPicPr>
            <a:picLocks noChangeAspect="1"/>
          </p:cNvPicPr>
          <p:nvPr/>
        </p:nvPicPr>
        <p:blipFill>
          <a:blip r:embed="rId3"/>
          <a:stretch>
            <a:fillRect/>
          </a:stretch>
        </p:blipFill>
        <p:spPr>
          <a:xfrm>
            <a:off x="5381626" y="1682142"/>
            <a:ext cx="4391797" cy="3171770"/>
          </a:xfrm>
          <a:prstGeom prst="rect">
            <a:avLst/>
          </a:prstGeom>
        </p:spPr>
      </p:pic>
      <p:sp>
        <p:nvSpPr>
          <p:cNvPr id="5" name="TextBox 4">
            <a:extLst>
              <a:ext uri="{FF2B5EF4-FFF2-40B4-BE49-F238E27FC236}">
                <a16:creationId xmlns:a16="http://schemas.microsoft.com/office/drawing/2014/main" id="{B7A9542D-679E-4624-95C7-3F462B16D002}"/>
              </a:ext>
            </a:extLst>
          </p:cNvPr>
          <p:cNvSpPr txBox="1"/>
          <p:nvPr/>
        </p:nvSpPr>
        <p:spPr>
          <a:xfrm>
            <a:off x="1133475" y="5153025"/>
            <a:ext cx="2085975" cy="461665"/>
          </a:xfrm>
          <a:prstGeom prst="rect">
            <a:avLst/>
          </a:prstGeom>
          <a:noFill/>
        </p:spPr>
        <p:txBody>
          <a:bodyPr wrap="square" rtlCol="0">
            <a:spAutoFit/>
          </a:bodyPr>
          <a:lstStyle/>
          <a:p>
            <a:pPr algn="ctr"/>
            <a:r>
              <a:rPr lang="en-US" sz="2400" b="1" dirty="0" err="1">
                <a:latin typeface="Times New Roman" panose="02020603050405020304" pitchFamily="18" charset="0"/>
                <a:cs typeface="Times New Roman" panose="02020603050405020304" pitchFamily="18" charset="0"/>
              </a:rPr>
              <a:t>Quản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lý</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bàn</a:t>
            </a:r>
            <a:endParaRPr lang="en-US"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0972D1B-F87C-467E-9D7B-6FB294C1EC65}"/>
              </a:ext>
            </a:extLst>
          </p:cNvPr>
          <p:cNvSpPr txBox="1"/>
          <p:nvPr/>
        </p:nvSpPr>
        <p:spPr>
          <a:xfrm>
            <a:off x="6438899" y="5153025"/>
            <a:ext cx="2200275" cy="400110"/>
          </a:xfrm>
          <a:prstGeom prst="rect">
            <a:avLst/>
          </a:prstGeom>
          <a:noFill/>
        </p:spPr>
        <p:txBody>
          <a:bodyPr wrap="square" rtlCol="0">
            <a:spAutoFit/>
          </a:bodyPr>
          <a:lstStyle/>
          <a:p>
            <a:r>
              <a:rPr lang="en-US" sz="2000" b="1" dirty="0" err="1">
                <a:latin typeface="Times New Roman" panose="02020603050405020304" pitchFamily="18" charset="0"/>
                <a:cs typeface="Times New Roman" panose="02020603050405020304" pitchFamily="18" charset="0"/>
              </a:rPr>
              <a:t>Quản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lý</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danh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mục</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677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6573-672C-4CF5-980B-233DB8B9CD3A}"/>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169A71DB-E756-4CA7-9A5B-ACD2CFF2F0D3}"/>
              </a:ext>
            </a:extLst>
          </p:cNvPr>
          <p:cNvPicPr>
            <a:picLocks noChangeAspect="1"/>
          </p:cNvPicPr>
          <p:nvPr/>
        </p:nvPicPr>
        <p:blipFill>
          <a:blip r:embed="rId2"/>
          <a:stretch>
            <a:fillRect/>
          </a:stretch>
        </p:blipFill>
        <p:spPr>
          <a:xfrm>
            <a:off x="181928" y="1604645"/>
            <a:ext cx="4647248" cy="3356258"/>
          </a:xfrm>
          <a:prstGeom prst="rect">
            <a:avLst/>
          </a:prstGeom>
        </p:spPr>
      </p:pic>
      <p:pic>
        <p:nvPicPr>
          <p:cNvPr id="4" name="Picture 3">
            <a:extLst>
              <a:ext uri="{FF2B5EF4-FFF2-40B4-BE49-F238E27FC236}">
                <a16:creationId xmlns:a16="http://schemas.microsoft.com/office/drawing/2014/main" id="{7AE410F9-03DA-4876-9FD2-148388555EA2}"/>
              </a:ext>
            </a:extLst>
          </p:cNvPr>
          <p:cNvPicPr>
            <a:picLocks noChangeAspect="1"/>
          </p:cNvPicPr>
          <p:nvPr/>
        </p:nvPicPr>
        <p:blipFill>
          <a:blip r:embed="rId3"/>
          <a:stretch>
            <a:fillRect/>
          </a:stretch>
        </p:blipFill>
        <p:spPr>
          <a:xfrm>
            <a:off x="4777094" y="1690690"/>
            <a:ext cx="4946977" cy="3278280"/>
          </a:xfrm>
          <a:prstGeom prst="rect">
            <a:avLst/>
          </a:prstGeom>
        </p:spPr>
      </p:pic>
      <p:sp>
        <p:nvSpPr>
          <p:cNvPr id="5" name="TextBox 4">
            <a:extLst>
              <a:ext uri="{FF2B5EF4-FFF2-40B4-BE49-F238E27FC236}">
                <a16:creationId xmlns:a16="http://schemas.microsoft.com/office/drawing/2014/main" id="{52FDF535-CB52-4B06-8048-BE5A46938063}"/>
              </a:ext>
            </a:extLst>
          </p:cNvPr>
          <p:cNvSpPr txBox="1"/>
          <p:nvPr/>
        </p:nvSpPr>
        <p:spPr>
          <a:xfrm>
            <a:off x="981075" y="5181595"/>
            <a:ext cx="2905125" cy="369332"/>
          </a:xfrm>
          <a:prstGeom prst="rect">
            <a:avLst/>
          </a:prstGeom>
          <a:noFill/>
        </p:spPr>
        <p:txBody>
          <a:bodyPr wrap="square" rtlCol="0">
            <a:spAutoFit/>
          </a:bodyPr>
          <a:lstStyle/>
          <a:p>
            <a:pPr marL="540385" indent="-288925">
              <a:lnSpc>
                <a:spcPct val="106000"/>
              </a:lnSpc>
            </a:pPr>
            <a:r>
              <a:rPr lang="vi-VN" sz="1800" b="1" dirty="0">
                <a:effectLst/>
                <a:latin typeface="Times New Roman" panose="02020603050405020304" pitchFamily="18" charset="0"/>
                <a:ea typeface="Times New Roman" panose="02020603050405020304" pitchFamily="18" charset="0"/>
              </a:rPr>
              <a:t>Quản lý đồ uống</a:t>
            </a:r>
            <a:endParaRPr lang="en-US" sz="1800"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ADA618C4-92CD-496F-9E93-8666EE4CC952}"/>
              </a:ext>
            </a:extLst>
          </p:cNvPr>
          <p:cNvSpPr txBox="1"/>
          <p:nvPr/>
        </p:nvSpPr>
        <p:spPr>
          <a:xfrm>
            <a:off x="5381626" y="5059775"/>
            <a:ext cx="3238500" cy="366703"/>
          </a:xfrm>
          <a:prstGeom prst="rect">
            <a:avLst/>
          </a:prstGeom>
          <a:noFill/>
        </p:spPr>
        <p:txBody>
          <a:bodyPr wrap="square" rtlCol="0">
            <a:spAutoFit/>
          </a:bodyPr>
          <a:lstStyle/>
          <a:p>
            <a:pPr marL="540385" indent="-288925">
              <a:lnSpc>
                <a:spcPct val="106000"/>
              </a:lnSpc>
            </a:pPr>
            <a:r>
              <a:rPr lang="vi-VN" sz="1800" b="1" dirty="0">
                <a:effectLst/>
                <a:latin typeface="Times New Roman" panose="02020603050405020304" pitchFamily="18" charset="0"/>
                <a:ea typeface="Times New Roman" panose="02020603050405020304" pitchFamily="18" charset="0"/>
              </a:rPr>
              <a:t>Quản lý tài khoản nhân viên</a:t>
            </a:r>
            <a:endParaRPr lang="en-US"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9739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6EA6-6543-4B09-97E9-8DC8412A5432}"/>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84386062-B740-4735-8E07-30A760973A0D}"/>
              </a:ext>
            </a:extLst>
          </p:cNvPr>
          <p:cNvPicPr>
            <a:picLocks noChangeAspect="1"/>
          </p:cNvPicPr>
          <p:nvPr/>
        </p:nvPicPr>
        <p:blipFill>
          <a:blip r:embed="rId2"/>
          <a:stretch>
            <a:fillRect/>
          </a:stretch>
        </p:blipFill>
        <p:spPr>
          <a:xfrm>
            <a:off x="210502" y="1760855"/>
            <a:ext cx="4668669" cy="3716020"/>
          </a:xfrm>
          <a:prstGeom prst="rect">
            <a:avLst/>
          </a:prstGeom>
        </p:spPr>
      </p:pic>
      <p:pic>
        <p:nvPicPr>
          <p:cNvPr id="4" name="Picture 3">
            <a:extLst>
              <a:ext uri="{FF2B5EF4-FFF2-40B4-BE49-F238E27FC236}">
                <a16:creationId xmlns:a16="http://schemas.microsoft.com/office/drawing/2014/main" id="{37DC19AD-AA85-43CC-9AC0-D1F3F4076581}"/>
              </a:ext>
            </a:extLst>
          </p:cNvPr>
          <p:cNvPicPr>
            <a:picLocks noChangeAspect="1"/>
          </p:cNvPicPr>
          <p:nvPr/>
        </p:nvPicPr>
        <p:blipFill>
          <a:blip r:embed="rId3"/>
          <a:stretch>
            <a:fillRect/>
          </a:stretch>
        </p:blipFill>
        <p:spPr>
          <a:xfrm>
            <a:off x="4517220" y="1760855"/>
            <a:ext cx="4902585" cy="3716019"/>
          </a:xfrm>
          <a:prstGeom prst="rect">
            <a:avLst/>
          </a:prstGeom>
        </p:spPr>
      </p:pic>
      <p:sp>
        <p:nvSpPr>
          <p:cNvPr id="6" name="TextBox 5">
            <a:extLst>
              <a:ext uri="{FF2B5EF4-FFF2-40B4-BE49-F238E27FC236}">
                <a16:creationId xmlns:a16="http://schemas.microsoft.com/office/drawing/2014/main" id="{FC705CB9-0492-48CC-AF01-D329446A1F32}"/>
              </a:ext>
            </a:extLst>
          </p:cNvPr>
          <p:cNvSpPr txBox="1"/>
          <p:nvPr/>
        </p:nvSpPr>
        <p:spPr>
          <a:xfrm>
            <a:off x="361950" y="5476875"/>
            <a:ext cx="4953000" cy="366703"/>
          </a:xfrm>
          <a:prstGeom prst="rect">
            <a:avLst/>
          </a:prstGeom>
          <a:noFill/>
        </p:spPr>
        <p:txBody>
          <a:bodyPr wrap="square">
            <a:spAutoFit/>
          </a:bodyPr>
          <a:lstStyle/>
          <a:p>
            <a:pPr marL="540385" indent="-288925">
              <a:lnSpc>
                <a:spcPct val="106000"/>
              </a:lnSpc>
            </a:pPr>
            <a:r>
              <a:rPr lang="vi-VN" sz="1800" b="1" dirty="0">
                <a:effectLst/>
                <a:latin typeface="Times New Roman" panose="02020603050405020304" pitchFamily="18" charset="0"/>
                <a:ea typeface="Times New Roman" panose="02020603050405020304" pitchFamily="18" charset="0"/>
              </a:rPr>
              <a:t> Quản lý thông tin cá nhân</a:t>
            </a:r>
            <a:endParaRPr lang="en-US" sz="1200" b="1"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3B527F0E-DE7D-4566-A53B-4B7F4C929DBD}"/>
              </a:ext>
            </a:extLst>
          </p:cNvPr>
          <p:cNvSpPr txBox="1"/>
          <p:nvPr/>
        </p:nvSpPr>
        <p:spPr>
          <a:xfrm>
            <a:off x="5857875" y="5476875"/>
            <a:ext cx="2295525" cy="366703"/>
          </a:xfrm>
          <a:prstGeom prst="rect">
            <a:avLst/>
          </a:prstGeom>
          <a:noFill/>
        </p:spPr>
        <p:txBody>
          <a:bodyPr wrap="square" rtlCol="0">
            <a:spAutoFit/>
          </a:bodyPr>
          <a:lstStyle/>
          <a:p>
            <a:pPr marL="540385" indent="-288925">
              <a:lnSpc>
                <a:spcPct val="106000"/>
              </a:lnSpc>
            </a:pPr>
            <a:r>
              <a:rPr lang="vi-VN" sz="1800" b="1" dirty="0">
                <a:effectLst/>
                <a:latin typeface="Times New Roman" panose="02020603050405020304" pitchFamily="18" charset="0"/>
                <a:ea typeface="Times New Roman" panose="02020603050405020304" pitchFamily="18" charset="0"/>
              </a:rPr>
              <a:t> Thêm món</a:t>
            </a:r>
            <a:endParaRPr lang="en-US"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9967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44C7-60ED-40EF-90C4-0F2528D4EBE9}"/>
              </a:ext>
            </a:extLst>
          </p:cNvPr>
          <p:cNvSpPr>
            <a:spLocks noGrp="1"/>
          </p:cNvSpPr>
          <p:nvPr>
            <p:ph type="title"/>
          </p:nvPr>
        </p:nvSpPr>
        <p:spPr>
          <a:xfrm>
            <a:off x="681039" y="365127"/>
            <a:ext cx="3033712" cy="45719"/>
          </a:xfrm>
        </p:spPr>
        <p:txBody>
          <a:bodyPr>
            <a:normAutofit fontScale="90000"/>
          </a:bodyPr>
          <a:lstStyle/>
          <a:p>
            <a:endParaRPr lang="en-US" dirty="0"/>
          </a:p>
        </p:txBody>
      </p:sp>
      <p:pic>
        <p:nvPicPr>
          <p:cNvPr id="3" name="Picture 2">
            <a:extLst>
              <a:ext uri="{FF2B5EF4-FFF2-40B4-BE49-F238E27FC236}">
                <a16:creationId xmlns:a16="http://schemas.microsoft.com/office/drawing/2014/main" id="{AD709479-833C-4859-9C70-E8B06E5A5FB3}"/>
              </a:ext>
            </a:extLst>
          </p:cNvPr>
          <p:cNvPicPr>
            <a:picLocks noChangeAspect="1"/>
          </p:cNvPicPr>
          <p:nvPr/>
        </p:nvPicPr>
        <p:blipFill>
          <a:blip r:embed="rId2"/>
          <a:stretch>
            <a:fillRect/>
          </a:stretch>
        </p:blipFill>
        <p:spPr>
          <a:xfrm>
            <a:off x="1654104" y="1203959"/>
            <a:ext cx="6597791" cy="2901316"/>
          </a:xfrm>
          <a:prstGeom prst="rect">
            <a:avLst/>
          </a:prstGeom>
        </p:spPr>
      </p:pic>
      <p:sp>
        <p:nvSpPr>
          <p:cNvPr id="4" name="TextBox 3">
            <a:extLst>
              <a:ext uri="{FF2B5EF4-FFF2-40B4-BE49-F238E27FC236}">
                <a16:creationId xmlns:a16="http://schemas.microsoft.com/office/drawing/2014/main" id="{2E43E26E-074E-4DCB-B3BA-7FDA1944BAFF}"/>
              </a:ext>
            </a:extLst>
          </p:cNvPr>
          <p:cNvSpPr txBox="1"/>
          <p:nvPr/>
        </p:nvSpPr>
        <p:spPr>
          <a:xfrm>
            <a:off x="3048000" y="4391025"/>
            <a:ext cx="2762250" cy="400110"/>
          </a:xfrm>
          <a:prstGeom prst="rect">
            <a:avLst/>
          </a:prstGeom>
          <a:noFill/>
        </p:spPr>
        <p:txBody>
          <a:bodyPr wrap="square" rtlCol="0">
            <a:spAutoFit/>
          </a:bodyPr>
          <a:lstStyle/>
          <a:p>
            <a:pPr algn="ctr"/>
            <a:r>
              <a:rPr lang="en-US" sz="2000" b="1">
                <a:effectLst/>
                <a:latin typeface="Times New Roman" panose="02020603050405020304" pitchFamily="18" charset="0"/>
                <a:ea typeface="Times New Roman" panose="02020603050405020304" pitchFamily="18" charset="0"/>
                <a:cs typeface="Times New Roman" panose="02020603050405020304" pitchFamily="18" charset="0"/>
              </a:rPr>
              <a:t>Thanh toán</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492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B297-E230-4E74-A104-5A369FA63017}"/>
              </a:ext>
            </a:extLst>
          </p:cNvPr>
          <p:cNvSpPr>
            <a:spLocks noGrp="1"/>
          </p:cNvSpPr>
          <p:nvPr>
            <p:ph type="title"/>
          </p:nvPr>
        </p:nvSpPr>
        <p:spPr>
          <a:xfrm>
            <a:off x="681592" y="421842"/>
            <a:ext cx="8215311" cy="692147"/>
          </a:xfrm>
        </p:spPr>
        <p:txBody>
          <a:bodyPr>
            <a:normAutofit fontScale="90000"/>
          </a:bodyPr>
          <a:lstStyle/>
          <a:p>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Chương</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4: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kế</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cơ</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sở</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7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liệu</a:t>
            </a:r>
            <a:br>
              <a:rPr lang="en-US" sz="2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7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4.1 </a:t>
            </a:r>
            <a:r>
              <a:rPr lang="en-US" sz="27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Sơ</a:t>
            </a:r>
            <a:r>
              <a:rPr lang="en-US" sz="27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27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logic:</a:t>
            </a:r>
            <a:b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1026" name="Picture 2" descr="Không có mô tả.">
            <a:extLst>
              <a:ext uri="{FF2B5EF4-FFF2-40B4-BE49-F238E27FC236}">
                <a16:creationId xmlns:a16="http://schemas.microsoft.com/office/drawing/2014/main" id="{2B3457B9-A58D-4917-9690-6CB579090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14400"/>
            <a:ext cx="9906000" cy="5943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981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11F2-469C-42D6-A7DF-59AFB5ED2ED9}"/>
              </a:ext>
            </a:extLst>
          </p:cNvPr>
          <p:cNvSpPr>
            <a:spLocks noGrp="1"/>
          </p:cNvSpPr>
          <p:nvPr>
            <p:ph type="title"/>
          </p:nvPr>
        </p:nvSpPr>
        <p:spPr/>
        <p:txBody>
          <a:bodyPr/>
          <a:lstStyle/>
          <a:p>
            <a:r>
              <a:rPr lang="en-US" sz="2400" b="1"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Chương</a:t>
            </a:r>
            <a:r>
              <a:rPr lang="en-US" sz="24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5: </a:t>
            </a:r>
            <a:r>
              <a:rPr lang="en-US" sz="2400" b="1"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24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kế</a:t>
            </a:r>
            <a:r>
              <a:rPr lang="en-US" sz="24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sz="24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trúc</a:t>
            </a:r>
            <a:br>
              <a:rPr lang="en-US" sz="1800" b="1" kern="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C13B986-CA1C-4B16-ACC7-840E7C5B4025}"/>
              </a:ext>
            </a:extLst>
          </p:cNvPr>
          <p:cNvSpPr>
            <a:spLocks noGrp="1"/>
          </p:cNvSpPr>
          <p:nvPr>
            <p:ph idx="1"/>
          </p:nvPr>
        </p:nvSpPr>
        <p:spPr>
          <a:xfrm>
            <a:off x="681038" y="1253331"/>
            <a:ext cx="8543925" cy="4351338"/>
          </a:xfrm>
        </p:spPr>
        <p:txBody>
          <a:bodyPr/>
          <a:lstStyle/>
          <a:p>
            <a:pPr marL="251460" indent="0">
              <a:buNone/>
            </a:pPr>
            <a:r>
              <a:rPr lang="en-US" sz="1800" dirty="0">
                <a:effectLst/>
                <a:latin typeface="Times New Roman" panose="02020603050405020304" pitchFamily="18" charset="0"/>
                <a:ea typeface="Times New Roman" panose="02020603050405020304" pitchFamily="18" charset="0"/>
              </a:rPr>
              <a:t> </a:t>
            </a:r>
            <a:r>
              <a:rPr lang="vi-VN" sz="2000" dirty="0">
                <a:effectLst/>
                <a:latin typeface="Times New Roman" panose="02020603050405020304" pitchFamily="18" charset="0"/>
                <a:ea typeface="Times New Roman" panose="02020603050405020304" pitchFamily="18" charset="0"/>
              </a:rPr>
              <a:t>Hệ thống sử dụng mô hình </a:t>
            </a:r>
            <a:r>
              <a:rPr lang="en-US" sz="2000" dirty="0">
                <a:effectLst/>
                <a:latin typeface="Times New Roman" panose="02020603050405020304" pitchFamily="18" charset="0"/>
                <a:ea typeface="Times New Roman" panose="02020603050405020304" pitchFamily="18" charset="0"/>
              </a:rPr>
              <a:t>4</a:t>
            </a:r>
            <a:r>
              <a:rPr lang="vi-VN" sz="2000" dirty="0">
                <a:effectLst/>
                <a:latin typeface="Times New Roman" panose="02020603050405020304" pitchFamily="18" charset="0"/>
                <a:ea typeface="Times New Roman" panose="02020603050405020304" pitchFamily="18" charset="0"/>
              </a:rPr>
              <a:t> layer :</a:t>
            </a:r>
            <a:endParaRPr lang="en-US" sz="2000" dirty="0">
              <a:effectLst/>
              <a:latin typeface="Times New Roman" panose="02020603050405020304" pitchFamily="18" charset="0"/>
              <a:ea typeface="Times New Roman" panose="02020603050405020304" pitchFamily="18" charset="0"/>
            </a:endParaRPr>
          </a:p>
          <a:p>
            <a:pPr marL="342900" lvl="0" indent="-342900">
              <a:lnSpc>
                <a:spcPct val="106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Interface (</a:t>
            </a:r>
            <a:r>
              <a:rPr lang="vi-VN" sz="1800" dirty="0">
                <a:effectLst/>
                <a:latin typeface="Times New Roman" panose="02020603050405020304" pitchFamily="18" charset="0"/>
                <a:ea typeface="Times New Roman" panose="02020603050405020304" pitchFamily="18" charset="0"/>
              </a:rPr>
              <a:t>GUI</a:t>
            </a:r>
            <a:r>
              <a:rPr lang="en-US" sz="1800" dirty="0">
                <a:effectLst/>
                <a:latin typeface="Times New Roman" panose="02020603050405020304" pitchFamily="18" charset="0"/>
                <a:ea typeface="Times New Roman" panose="02020603050405020304" pitchFamily="18" charset="0"/>
              </a:rPr>
              <a:t>)</a:t>
            </a:r>
            <a:r>
              <a:rPr lang="vi-VN" sz="1800" dirty="0">
                <a:effectLst/>
                <a:latin typeface="Times New Roman" panose="02020603050405020304" pitchFamily="18" charset="0"/>
                <a:ea typeface="Times New Roman" panose="02020603050405020304" pitchFamily="18" charset="0"/>
              </a:rPr>
              <a:t>: thành phần xử lý hiển thị giao diện với người dùng. Quản lý các yêu cầu từ người dùng, xác thực tính hợp lệ của dữ liệu nhập bởi người dùng.</a:t>
            </a:r>
            <a:endParaRPr lang="en-US" sz="1800" dirty="0">
              <a:effectLst/>
              <a:latin typeface="Times New Roman" panose="02020603050405020304" pitchFamily="18" charset="0"/>
              <a:ea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vi-VN" sz="1800" dirty="0">
                <a:effectLst/>
                <a:latin typeface="Times New Roman" panose="02020603050405020304" pitchFamily="18" charset="0"/>
                <a:ea typeface="Times New Roman" panose="02020603050405020304" pitchFamily="18" charset="0"/>
              </a:rPr>
              <a:t>B</a:t>
            </a:r>
            <a:r>
              <a:rPr lang="en-US" sz="1800" dirty="0">
                <a:effectLst/>
                <a:latin typeface="Times New Roman" panose="02020603050405020304" pitchFamily="18" charset="0"/>
                <a:ea typeface="Times New Roman" panose="02020603050405020304" pitchFamily="18" charset="0"/>
              </a:rPr>
              <a:t>UL</a:t>
            </a:r>
            <a:r>
              <a:rPr lang="vi-VN" sz="1800" dirty="0">
                <a:effectLst/>
                <a:latin typeface="Times New Roman" panose="02020603050405020304" pitchFamily="18" charset="0"/>
                <a:ea typeface="Times New Roman" panose="02020603050405020304" pitchFamily="18" charset="0"/>
              </a:rPr>
              <a:t>: Thành xử lý ng</a:t>
            </a:r>
            <a:r>
              <a:rPr lang="en-US" sz="1800" dirty="0">
                <a:effectLst/>
                <a:latin typeface="Times New Roman" panose="02020603050405020304" pitchFamily="18" charset="0"/>
                <a:ea typeface="Times New Roman" panose="02020603050405020304" pitchFamily="18" charset="0"/>
              </a:rPr>
              <a:t>h</a:t>
            </a:r>
            <a:r>
              <a:rPr lang="vi-VN" sz="1800" dirty="0">
                <a:effectLst/>
                <a:latin typeface="Times New Roman" panose="02020603050405020304" pitchFamily="18" charset="0"/>
                <a:ea typeface="Times New Roman" panose="02020603050405020304" pitchFamily="18" charset="0"/>
              </a:rPr>
              <a:t>iệp vụ</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DAL: </a:t>
            </a:r>
            <a:r>
              <a:rPr lang="en-US" sz="1800" dirty="0">
                <a:effectLst/>
                <a:latin typeface="Times New Roman" panose="02020603050405020304" pitchFamily="18" charset="0"/>
                <a:ea typeface="Times New Roman" panose="02020603050405020304" pitchFamily="18" charset="0"/>
              </a:rPr>
              <a:t>T</a:t>
            </a:r>
            <a:r>
              <a:rPr lang="vi-VN" sz="1800" dirty="0">
                <a:effectLst/>
                <a:latin typeface="Times New Roman" panose="02020603050405020304" pitchFamily="18" charset="0"/>
                <a:ea typeface="Times New Roman" panose="02020603050405020304" pitchFamily="18" charset="0"/>
              </a:rPr>
              <a:t>hành phần thực hiện giao tiếp với CSDL</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PUBLIC</a:t>
            </a:r>
            <a:r>
              <a:rPr lang="vi-V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t>
            </a:r>
            <a:r>
              <a:rPr lang="vi-VN" sz="1800" dirty="0">
                <a:effectLst/>
                <a:latin typeface="Times New Roman" panose="02020603050405020304" pitchFamily="18" charset="0"/>
                <a:ea typeface="Times New Roman" panose="02020603050405020304" pitchFamily="18" charset="0"/>
              </a:rPr>
              <a:t>hành phần thực hiện </a:t>
            </a:r>
            <a:r>
              <a:rPr lang="en-US" sz="1800" dirty="0" err="1">
                <a:effectLst/>
                <a:latin typeface="Times New Roman" panose="02020603050405020304" pitchFamily="18" charset="0"/>
                <a:ea typeface="Times New Roman" panose="02020603050405020304" pitchFamily="18" charset="0"/>
              </a:rPr>
              <a:t>truy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riêng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a:t>
            </a:r>
            <a:r>
              <a:rPr lang="en-US" sz="1800" dirty="0">
                <a:effectLst/>
                <a:latin typeface="Times New Roman" panose="02020603050405020304" pitchFamily="18" charset="0"/>
                <a:ea typeface="Times New Roman" panose="02020603050405020304" pitchFamily="18" charset="0"/>
              </a:rPr>
              <a:t>.</a:t>
            </a:r>
          </a:p>
          <a:p>
            <a:endParaRPr lang="en-US" dirty="0"/>
          </a:p>
        </p:txBody>
      </p:sp>
    </p:spTree>
    <p:extLst>
      <p:ext uri="{BB962C8B-B14F-4D97-AF65-F5344CB8AC3E}">
        <p14:creationId xmlns:p14="http://schemas.microsoft.com/office/powerpoint/2010/main" val="260623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3FFBA-EB3C-418F-AF83-9F8A9F33BE8F}"/>
              </a:ext>
            </a:extLst>
          </p:cNvPr>
          <p:cNvSpPr>
            <a:spLocks noGrp="1"/>
          </p:cNvSpPr>
          <p:nvPr>
            <p:ph type="title"/>
          </p:nvPr>
        </p:nvSpPr>
        <p:spPr>
          <a:xfrm>
            <a:off x="681038" y="-161925"/>
            <a:ext cx="8543925" cy="1325563"/>
          </a:xfrm>
        </p:spPr>
        <p:txBody>
          <a:bodyPr>
            <a:normAutofit/>
          </a:bodyPr>
          <a:lstStyle/>
          <a:p>
            <a:r>
              <a:rPr lang="en-US" sz="2800" dirty="0" err="1">
                <a:solidFill>
                  <a:schemeClr val="bg1"/>
                </a:solidFill>
                <a:latin typeface="Times New Roman" panose="02020603050405020304" pitchFamily="18" charset="0"/>
                <a:cs typeface="Times New Roman" panose="02020603050405020304" pitchFamily="18" charset="0"/>
              </a:rPr>
              <a:t>Thành</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viên</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nhóm</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E2F6F5-3374-4C32-83A5-43291AD4C474}"/>
              </a:ext>
            </a:extLst>
          </p:cNvPr>
          <p:cNvSpPr>
            <a:spLocks noGrp="1"/>
          </p:cNvSpPr>
          <p:nvPr>
            <p:ph idx="1"/>
          </p:nvPr>
        </p:nvSpPr>
        <p:spPr>
          <a:xfrm>
            <a:off x="481013" y="1091406"/>
            <a:ext cx="8543925" cy="4351338"/>
          </a:xfrm>
        </p:spPr>
        <p:txBody>
          <a:bodyPr/>
          <a:lstStyle/>
          <a:p>
            <a:r>
              <a:rPr lang="en-US" sz="2800" dirty="0" err="1">
                <a:effectLst/>
                <a:latin typeface="Times New Roman" panose="02020603050405020304" pitchFamily="18" charset="0"/>
                <a:ea typeface="Calibri" panose="020F0502020204030204" pitchFamily="34" charset="0"/>
              </a:rPr>
              <a:t>Nguyễn</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Duy</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Hoàn</a:t>
            </a:r>
            <a:endParaRPr lang="en-US" sz="2800" dirty="0">
              <a:effectLst/>
              <a:latin typeface="Times New Roman" panose="02020603050405020304" pitchFamily="18" charset="0"/>
              <a:ea typeface="Calibri" panose="020F0502020204030204" pitchFamily="34" charset="0"/>
            </a:endParaRPr>
          </a:p>
          <a:p>
            <a:r>
              <a:rPr lang="en-US" sz="2800" dirty="0">
                <a:effectLst/>
                <a:latin typeface="Times New Roman" panose="02020603050405020304" pitchFamily="18" charset="0"/>
                <a:ea typeface="Calibri" panose="020F0502020204030204" pitchFamily="34" charset="0"/>
              </a:rPr>
              <a:t>Lê </a:t>
            </a:r>
            <a:r>
              <a:rPr lang="en-US" sz="2800" dirty="0" err="1">
                <a:effectLst/>
                <a:latin typeface="Times New Roman" panose="02020603050405020304" pitchFamily="18" charset="0"/>
                <a:ea typeface="Calibri" panose="020F0502020204030204" pitchFamily="34" charset="0"/>
              </a:rPr>
              <a:t>Khánh</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Duy</a:t>
            </a:r>
            <a:endParaRPr lang="en-US" sz="2800" dirty="0">
              <a:latin typeface="Times New Roman" panose="02020603050405020304" pitchFamily="18" charset="0"/>
              <a:ea typeface="Calibri" panose="020F0502020204030204" pitchFamily="34" charset="0"/>
            </a:endParaRPr>
          </a:p>
          <a:p>
            <a:r>
              <a:rPr lang="en-US" sz="2800" dirty="0">
                <a:effectLst/>
                <a:latin typeface="Times New Roman" panose="02020603050405020304" pitchFamily="18" charset="0"/>
                <a:ea typeface="Calibri" panose="020F0502020204030204" pitchFamily="34" charset="0"/>
              </a:rPr>
              <a:t>Phan Trần Anh Khoa</a:t>
            </a:r>
          </a:p>
          <a:p>
            <a:r>
              <a:rPr lang="en-US" sz="2800" dirty="0">
                <a:effectLst/>
                <a:latin typeface="Times New Roman" panose="02020603050405020304" pitchFamily="18" charset="0"/>
                <a:ea typeface="Calibri" panose="020F0502020204030204" pitchFamily="34" charset="0"/>
              </a:rPr>
              <a:t>Trần </a:t>
            </a:r>
            <a:r>
              <a:rPr lang="en-US" sz="2800" dirty="0" err="1">
                <a:effectLst/>
                <a:latin typeface="Times New Roman" panose="02020603050405020304" pitchFamily="18" charset="0"/>
                <a:ea typeface="Calibri" panose="020F0502020204030204" pitchFamily="34" charset="0"/>
              </a:rPr>
              <a:t>Ngọc</a:t>
            </a:r>
            <a:r>
              <a:rPr lang="en-US" sz="2800" dirty="0">
                <a:effectLst/>
                <a:latin typeface="Times New Roman" panose="02020603050405020304" pitchFamily="18" charset="0"/>
                <a:ea typeface="Calibri" panose="020F0502020204030204" pitchFamily="34" charset="0"/>
              </a:rPr>
              <a:t> </a:t>
            </a:r>
            <a:r>
              <a:rPr lang="en-US" sz="2800" dirty="0" err="1">
                <a:effectLst/>
                <a:latin typeface="Times New Roman" panose="02020603050405020304" pitchFamily="18" charset="0"/>
                <a:ea typeface="Calibri" panose="020F0502020204030204" pitchFamily="34" charset="0"/>
              </a:rPr>
              <a:t>Đức</a:t>
            </a:r>
            <a:endParaRPr lang="en-US" sz="2800" dirty="0">
              <a:latin typeface="Times New Roman" panose="02020603050405020304" pitchFamily="18" charset="0"/>
              <a:ea typeface="Calibri" panose="020F0502020204030204" pitchFamily="34" charset="0"/>
            </a:endParaRPr>
          </a:p>
          <a:p>
            <a:r>
              <a:rPr lang="en-US" sz="2800" dirty="0" err="1">
                <a:effectLst/>
                <a:latin typeface="Times New Roman" panose="02020603050405020304" pitchFamily="18" charset="0"/>
                <a:ea typeface="Calibri" panose="020F0502020204030204" pitchFamily="34" charset="0"/>
              </a:rPr>
              <a:t>Lý</a:t>
            </a:r>
            <a:r>
              <a:rPr lang="en-US" sz="2800" dirty="0">
                <a:effectLst/>
                <a:latin typeface="Times New Roman" panose="02020603050405020304" pitchFamily="18" charset="0"/>
                <a:ea typeface="Calibri" panose="020F0502020204030204" pitchFamily="34" charset="0"/>
              </a:rPr>
              <a:t> Gia </a:t>
            </a:r>
            <a:r>
              <a:rPr lang="en-US" sz="2800" dirty="0" err="1">
                <a:effectLst/>
                <a:latin typeface="Times New Roman" panose="02020603050405020304" pitchFamily="18" charset="0"/>
                <a:ea typeface="Calibri" panose="020F0502020204030204" pitchFamily="34" charset="0"/>
              </a:rPr>
              <a:t>Luân</a:t>
            </a:r>
            <a:endParaRPr lang="en-US" sz="3600" dirty="0">
              <a:solidFill>
                <a:schemeClr val="tx1">
                  <a:alpha val="55000"/>
                </a:schemeClr>
              </a:solidFill>
            </a:endParaRPr>
          </a:p>
          <a:p>
            <a:endParaRPr lang="en-US" dirty="0"/>
          </a:p>
        </p:txBody>
      </p:sp>
    </p:spTree>
    <p:extLst>
      <p:ext uri="{BB962C8B-B14F-4D97-AF65-F5344CB8AC3E}">
        <p14:creationId xmlns:p14="http://schemas.microsoft.com/office/powerpoint/2010/main" val="68513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5C56E-8139-4525-A0D2-B27EFB6F59AD}"/>
              </a:ext>
            </a:extLst>
          </p:cNvPr>
          <p:cNvSpPr>
            <a:spLocks noGrp="1"/>
          </p:cNvSpPr>
          <p:nvPr>
            <p:ph type="title"/>
          </p:nvPr>
        </p:nvSpPr>
        <p:spPr>
          <a:xfrm>
            <a:off x="681037" y="-82548"/>
            <a:ext cx="8543925" cy="1325563"/>
          </a:xfrm>
        </p:spPr>
        <p:txBody>
          <a:bodyPr>
            <a:normAutofit/>
          </a:bodyPr>
          <a:lstStyle/>
          <a:p>
            <a:r>
              <a:rPr lang="vi-VN" sz="2400" dirty="0">
                <a:solidFill>
                  <a:schemeClr val="bg1"/>
                </a:solidFill>
                <a:effectLst/>
                <a:latin typeface="Times New Roman" panose="02020603050405020304" pitchFamily="18" charset="0"/>
                <a:ea typeface="Calibri" panose="020F0502020204030204" pitchFamily="34" charset="0"/>
              </a:rPr>
              <a:t>Trình tự thực hiện ở kiến trúc </a:t>
            </a:r>
            <a:r>
              <a:rPr lang="en-US" sz="2400" dirty="0">
                <a:solidFill>
                  <a:schemeClr val="bg1"/>
                </a:solidFill>
                <a:effectLst/>
                <a:latin typeface="Times New Roman" panose="02020603050405020304" pitchFamily="18" charset="0"/>
                <a:ea typeface="Calibri" panose="020F0502020204030204" pitchFamily="34" charset="0"/>
              </a:rPr>
              <a:t>4</a:t>
            </a:r>
            <a:r>
              <a:rPr lang="vi-VN" sz="2400" dirty="0">
                <a:solidFill>
                  <a:schemeClr val="bg1"/>
                </a:solidFill>
                <a:effectLst/>
                <a:latin typeface="Times New Roman" panose="02020603050405020304" pitchFamily="18" charset="0"/>
                <a:ea typeface="Calibri" panose="020F0502020204030204" pitchFamily="34" charset="0"/>
              </a:rPr>
              <a:t>-Layer</a:t>
            </a:r>
            <a:endParaRPr lang="en-US" sz="2400" dirty="0">
              <a:solidFill>
                <a:schemeClr val="bg1"/>
              </a:solidFill>
            </a:endParaRPr>
          </a:p>
        </p:txBody>
      </p:sp>
      <p:sp>
        <p:nvSpPr>
          <p:cNvPr id="3" name="Content Placeholder 2">
            <a:extLst>
              <a:ext uri="{FF2B5EF4-FFF2-40B4-BE49-F238E27FC236}">
                <a16:creationId xmlns:a16="http://schemas.microsoft.com/office/drawing/2014/main" id="{D2F0097D-4700-44AB-96F1-376A8ABDF316}"/>
              </a:ext>
            </a:extLst>
          </p:cNvPr>
          <p:cNvSpPr>
            <a:spLocks noGrp="1"/>
          </p:cNvSpPr>
          <p:nvPr>
            <p:ph idx="1"/>
          </p:nvPr>
        </p:nvSpPr>
        <p:spPr>
          <a:xfrm>
            <a:off x="681036" y="1082674"/>
            <a:ext cx="8929689" cy="5546725"/>
          </a:xfrm>
        </p:spPr>
        <p:txBody>
          <a:bodyPr/>
          <a:lstStyle/>
          <a:p>
            <a:pPr marL="342900" lvl="0" indent="-342900">
              <a:lnSpc>
                <a:spcPct val="106000"/>
              </a:lnSpc>
              <a:spcAft>
                <a:spcPts val="800"/>
              </a:spcAft>
              <a:buFont typeface="Wingdings" panose="05000000000000000000" pitchFamily="2" charset="2"/>
              <a:buChar char=""/>
            </a:pPr>
            <a:r>
              <a:rPr lang="vi-VN" sz="1800" dirty="0">
                <a:effectLst/>
                <a:latin typeface="Times New Roman" panose="02020603050405020304" pitchFamily="18" charset="0"/>
                <a:ea typeface="Times New Roman" panose="02020603050405020304" pitchFamily="18" charset="0"/>
              </a:rPr>
              <a:t>Người dùng giao tiếp với GUI để gửi thông tin và yêu cầu, GUI thực hiện xác thực dữ liệu, nếu hợp lệ, GUI sẽ gửi dữ liệu cho B</a:t>
            </a:r>
            <a:r>
              <a:rPr lang="en-US" sz="1800" dirty="0">
                <a:effectLst/>
                <a:latin typeface="Times New Roman" panose="02020603050405020304" pitchFamily="18" charset="0"/>
                <a:ea typeface="Times New Roman" panose="02020603050405020304" pitchFamily="18" charset="0"/>
              </a:rPr>
              <a:t>U</a:t>
            </a:r>
            <a:r>
              <a:rPr lang="vi-VN" sz="1800" dirty="0">
                <a:effectLst/>
                <a:latin typeface="Times New Roman" panose="02020603050405020304" pitchFamily="18" charset="0"/>
                <a:ea typeface="Times New Roman" panose="02020603050405020304" pitchFamily="18" charset="0"/>
              </a:rPr>
              <a:t>L xử lý</a:t>
            </a:r>
            <a:endParaRPr lang="en-US" sz="1800" dirty="0">
              <a:effectLst/>
              <a:latin typeface="Times New Roman" panose="02020603050405020304" pitchFamily="18" charset="0"/>
              <a:ea typeface="Times New Roman" panose="02020603050405020304" pitchFamily="18" charset="0"/>
            </a:endParaRPr>
          </a:p>
          <a:p>
            <a:pPr marL="342900" lvl="0" indent="-342900">
              <a:lnSpc>
                <a:spcPct val="106000"/>
              </a:lnSpc>
              <a:buFont typeface="Wingdings" panose="05000000000000000000" pitchFamily="2" charset="2"/>
              <a:buChar char=""/>
            </a:pPr>
            <a:r>
              <a:rPr lang="vi-VN" sz="1800" dirty="0">
                <a:effectLst/>
                <a:latin typeface="Times New Roman" panose="02020603050405020304" pitchFamily="18" charset="0"/>
                <a:ea typeface="Times New Roman" panose="02020603050405020304" pitchFamily="18" charset="0"/>
              </a:rPr>
              <a:t>B</a:t>
            </a:r>
            <a:r>
              <a:rPr lang="en-US" sz="1800" dirty="0">
                <a:effectLst/>
                <a:latin typeface="Times New Roman" panose="02020603050405020304" pitchFamily="18" charset="0"/>
                <a:ea typeface="Times New Roman" panose="02020603050405020304" pitchFamily="18" charset="0"/>
              </a:rPr>
              <a:t>U</a:t>
            </a:r>
            <a:r>
              <a:rPr lang="vi-VN" sz="1800" dirty="0">
                <a:effectLst/>
                <a:latin typeface="Times New Roman" panose="02020603050405020304" pitchFamily="18" charset="0"/>
                <a:ea typeface="Times New Roman" panose="02020603050405020304" pitchFamily="18" charset="0"/>
              </a:rPr>
              <a:t>L sau khi nhận dữ liệu từ GUI sẽ thực hiện các nghiệp vụ tính toán, nếu các nghiệp vụ có cần sử dụng CSDL thì B</a:t>
            </a:r>
            <a:r>
              <a:rPr lang="en-US" sz="1800" dirty="0">
                <a:effectLst/>
                <a:latin typeface="Times New Roman" panose="02020603050405020304" pitchFamily="18" charset="0"/>
                <a:ea typeface="Times New Roman" panose="02020603050405020304" pitchFamily="18" charset="0"/>
              </a:rPr>
              <a:t>U</a:t>
            </a:r>
            <a:r>
              <a:rPr lang="vi-VN" sz="1800" dirty="0">
                <a:effectLst/>
                <a:latin typeface="Times New Roman" panose="02020603050405020304" pitchFamily="18" charset="0"/>
                <a:ea typeface="Times New Roman" panose="02020603050405020304" pitchFamily="18" charset="0"/>
              </a:rPr>
              <a:t>L sẽ gọi D</a:t>
            </a:r>
            <a:r>
              <a:rPr lang="en-US" sz="1800" dirty="0">
                <a:effectLst/>
                <a:latin typeface="Times New Roman" panose="02020603050405020304" pitchFamily="18" charset="0"/>
                <a:ea typeface="Times New Roman" panose="02020603050405020304" pitchFamily="18" charset="0"/>
              </a:rPr>
              <a:t>AL</a:t>
            </a:r>
            <a:r>
              <a:rPr lang="vi-VN" sz="1800" dirty="0">
                <a:effectLst/>
                <a:latin typeface="Times New Roman" panose="02020603050405020304" pitchFamily="18" charset="0"/>
                <a:ea typeface="Times New Roman" panose="02020603050405020304" pitchFamily="18" charset="0"/>
              </a:rPr>
              <a:t> để lấy/lưu dữ liệu xuống CSDL. Sau đó, kết quả xử lý sẽ được trả về GUI để hiển thị ra cho người dùng.</a:t>
            </a:r>
            <a:endParaRPr lang="en-US" sz="1800" dirty="0">
              <a:effectLst/>
              <a:latin typeface="Times New Roman" panose="02020603050405020304" pitchFamily="18" charset="0"/>
              <a:ea typeface="Times New Roman" panose="02020603050405020304" pitchFamily="18" charset="0"/>
            </a:endParaRPr>
          </a:p>
          <a:p>
            <a:pPr marL="342900" lvl="0" indent="-342900">
              <a:lnSpc>
                <a:spcPct val="106000"/>
              </a:lnSpc>
              <a:buFont typeface="Wingdings" panose="05000000000000000000" pitchFamily="2" charset="2"/>
              <a:buChar char=""/>
            </a:pPr>
            <a:r>
              <a:rPr lang="vi-VN" sz="1800" dirty="0">
                <a:effectLst/>
                <a:latin typeface="Times New Roman" panose="02020603050405020304" pitchFamily="18" charset="0"/>
                <a:ea typeface="Times New Roman" panose="02020603050405020304" pitchFamily="18" charset="0"/>
              </a:rPr>
              <a:t>Các d</a:t>
            </a:r>
            <a:r>
              <a:rPr lang="en-US" sz="1800" dirty="0">
                <a:effectLst/>
                <a:latin typeface="Times New Roman" panose="02020603050405020304" pitchFamily="18" charset="0"/>
                <a:ea typeface="Times New Roman" panose="02020603050405020304" pitchFamily="18" charset="0"/>
              </a:rPr>
              <a:t>ữ</a:t>
            </a:r>
            <a:r>
              <a:rPr lang="vi-VN" sz="1800" dirty="0">
                <a:effectLst/>
                <a:latin typeface="Times New Roman" panose="02020603050405020304" pitchFamily="18" charset="0"/>
                <a:ea typeface="Times New Roman" panose="02020603050405020304" pitchFamily="18" charset="0"/>
              </a:rPr>
              <a:t> liệu được trung chuyển bằng các DTO (data transfer object), đây là các class thể hiện các đối tượng được lưu trong database.</a:t>
            </a:r>
            <a:endParaRPr lang="en-US" sz="1800" dirty="0">
              <a:effectLst/>
              <a:latin typeface="Times New Roman" panose="02020603050405020304" pitchFamily="18" charset="0"/>
              <a:ea typeface="Times New Roman" panose="02020603050405020304" pitchFamily="18" charset="0"/>
            </a:endParaRPr>
          </a:p>
          <a:p>
            <a:pPr marL="342900" lvl="0" indent="-342900">
              <a:lnSpc>
                <a:spcPct val="106000"/>
              </a:lnSpc>
              <a:buFont typeface="Wingdings" panose="05000000000000000000" pitchFamily="2" charset="2"/>
              <a:buChar char=""/>
            </a:pP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database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set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riêng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get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thị</a:t>
            </a:r>
            <a:r>
              <a:rPr lang="en-US" sz="1800" dirty="0">
                <a:effectLst/>
                <a:latin typeface="Times New Roman" panose="02020603050405020304" pitchFamily="18" charset="0"/>
                <a:ea typeface="Times New Roman" panose="02020603050405020304" pitchFamily="18" charset="0"/>
              </a:rPr>
              <a:t> ở interface.</a:t>
            </a:r>
          </a:p>
          <a:p>
            <a:endParaRPr lang="en-US" dirty="0"/>
          </a:p>
        </p:txBody>
      </p:sp>
    </p:spTree>
    <p:extLst>
      <p:ext uri="{BB962C8B-B14F-4D97-AF65-F5344CB8AC3E}">
        <p14:creationId xmlns:p14="http://schemas.microsoft.com/office/powerpoint/2010/main" val="358456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9346C-1391-44FD-B6A9-A1BC79CDFD34}"/>
              </a:ext>
            </a:extLst>
          </p:cNvPr>
          <p:cNvSpPr>
            <a:spLocks noGrp="1"/>
          </p:cNvSpPr>
          <p:nvPr>
            <p:ph type="title"/>
          </p:nvPr>
        </p:nvSpPr>
        <p:spPr>
          <a:xfrm>
            <a:off x="742950" y="1"/>
            <a:ext cx="8543925" cy="1009650"/>
          </a:xfrm>
        </p:spPr>
        <p:txBody>
          <a:bodyPr/>
          <a:lstStyle/>
          <a:p>
            <a:r>
              <a:rPr lang="en-US" dirty="0" err="1">
                <a:solidFill>
                  <a:schemeClr val="bg1"/>
                </a:solidFill>
                <a:latin typeface="Times New Roman" panose="02020603050405020304" pitchFamily="18" charset="0"/>
                <a:cs typeface="Times New Roman" panose="02020603050405020304" pitchFamily="18" charset="0"/>
              </a:rPr>
              <a:t>Kết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luận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420C0B-2DAA-44A2-8BF1-550222BD0CD9}"/>
              </a:ext>
            </a:extLst>
          </p:cNvPr>
          <p:cNvSpPr>
            <a:spLocks noGrp="1"/>
          </p:cNvSpPr>
          <p:nvPr>
            <p:ph sz="half" idx="1"/>
          </p:nvPr>
        </p:nvSpPr>
        <p:spPr>
          <a:xfrm>
            <a:off x="681037" y="1444625"/>
            <a:ext cx="4210050" cy="4351338"/>
          </a:xfrm>
        </p:spPr>
        <p:txBody>
          <a:bodyPr>
            <a:normAutofit fontScale="70000" lnSpcReduction="20000"/>
          </a:bodyPr>
          <a:lstStyle/>
          <a:p>
            <a:pPr>
              <a:lnSpc>
                <a:spcPct val="107000"/>
              </a:lnSpc>
              <a:spcAft>
                <a:spcPts val="800"/>
              </a:spcAft>
            </a:pP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đạt</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được</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indent="180340">
              <a:lnSpc>
                <a:spcPct val="107000"/>
              </a:lnSpc>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cài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chỉnh</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indent="180340">
              <a:lnSpc>
                <a:spcPct val="107000"/>
              </a:lnSpc>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nhấn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+Giao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đẹp</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kiến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trúc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MVC.</a:t>
            </a:r>
            <a:endParaRPr lang="en-US" dirty="0"/>
          </a:p>
        </p:txBody>
      </p:sp>
      <p:sp>
        <p:nvSpPr>
          <p:cNvPr id="4" name="Content Placeholder 3">
            <a:extLst>
              <a:ext uri="{FF2B5EF4-FFF2-40B4-BE49-F238E27FC236}">
                <a16:creationId xmlns:a16="http://schemas.microsoft.com/office/drawing/2014/main" id="{38046948-3FAD-4DB8-9F83-C8794CEAF57F}"/>
              </a:ext>
            </a:extLst>
          </p:cNvPr>
          <p:cNvSpPr>
            <a:spLocks noGrp="1"/>
          </p:cNvSpPr>
          <p:nvPr>
            <p:ph sz="half" idx="2"/>
          </p:nvPr>
        </p:nvSpPr>
        <p:spPr>
          <a:xfrm>
            <a:off x="5148263" y="1444625"/>
            <a:ext cx="4210050" cy="4351338"/>
          </a:xfrm>
        </p:spPr>
        <p:txBody>
          <a:bodyPr>
            <a:normAutofit fontScale="70000" lnSpcReduction="20000"/>
          </a:bodyPr>
          <a:lstStyle/>
          <a:p>
            <a:pPr>
              <a:lnSpc>
                <a:spcPct val="107000"/>
              </a:lnSpc>
              <a:spcAft>
                <a:spcPts val="800"/>
              </a:spcAft>
            </a:pP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err="1">
                <a:effectLst/>
                <a:latin typeface="Times New Roman" panose="02020603050405020304" pitchFamily="18" charset="0"/>
                <a:ea typeface="Calibri" panose="020F0502020204030204" pitchFamily="34" charset="0"/>
                <a:cs typeface="Times New Roman" panose="02020603050405020304" pitchFamily="18" charset="0"/>
              </a:rPr>
              <a:t>triển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indent="180340">
              <a:lnSpc>
                <a:spcPct val="107000"/>
              </a:lnSpc>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Mở</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kho</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nhập</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khoản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indent="180340">
              <a:lnSpc>
                <a:spcPct val="107000"/>
              </a:lnSpc>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món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ăn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uống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indent="180340">
              <a:lnSpc>
                <a:spcPct val="107000"/>
              </a:lnSpc>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Mở</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vừa</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nhỏ</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sang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9434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fade">
                                      <p:cBhvr>
                                        <p:cTn id="29" dur="1000"/>
                                        <p:tgtEl>
                                          <p:spTgt spid="4">
                                            <p:txEl>
                                              <p:pRg st="0" end="0"/>
                                            </p:txEl>
                                          </p:spTgt>
                                        </p:tgtEl>
                                      </p:cBhvr>
                                    </p:animEffect>
                                    <p:anim calcmode="lin" valueType="num">
                                      <p:cBhvr>
                                        <p:cTn id="3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txEl>
                                              <p:pRg st="1" end="1"/>
                                            </p:txEl>
                                          </p:spTgt>
                                        </p:tgtEl>
                                        <p:attrNameLst>
                                          <p:attrName>style.visibility</p:attrName>
                                        </p:attrNameLst>
                                      </p:cBhvr>
                                      <p:to>
                                        <p:strVal val="visible"/>
                                      </p:to>
                                    </p:set>
                                    <p:animEffect transition="in" filter="fade">
                                      <p:cBhvr>
                                        <p:cTn id="34" dur="1000"/>
                                        <p:tgtEl>
                                          <p:spTgt spid="4">
                                            <p:txEl>
                                              <p:pRg st="1" end="1"/>
                                            </p:txEl>
                                          </p:spTgt>
                                        </p:tgtEl>
                                      </p:cBhvr>
                                    </p:animEffect>
                                    <p:anim calcmode="lin" valueType="num">
                                      <p:cBhvr>
                                        <p:cTn id="3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1" end="1"/>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Effect transition="in" filter="fade">
                                      <p:cBhvr>
                                        <p:cTn id="39" dur="1000"/>
                                        <p:tgtEl>
                                          <p:spTgt spid="4">
                                            <p:txEl>
                                              <p:pRg st="2" end="2"/>
                                            </p:txEl>
                                          </p:spTgt>
                                        </p:tgtEl>
                                      </p:cBhvr>
                                    </p:animEffect>
                                    <p:anim calcmode="lin" valueType="num">
                                      <p:cBhvr>
                                        <p:cTn id="4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2" end="2"/>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
                                            <p:txEl>
                                              <p:pRg st="3" end="3"/>
                                            </p:txEl>
                                          </p:spTgt>
                                        </p:tgtEl>
                                        <p:attrNameLst>
                                          <p:attrName>style.visibility</p:attrName>
                                        </p:attrNameLst>
                                      </p:cBhvr>
                                      <p:to>
                                        <p:strVal val="visible"/>
                                      </p:to>
                                    </p:set>
                                    <p:animEffect transition="in" filter="fade">
                                      <p:cBhvr>
                                        <p:cTn id="44" dur="1000"/>
                                        <p:tgtEl>
                                          <p:spTgt spid="4">
                                            <p:txEl>
                                              <p:pRg st="3" end="3"/>
                                            </p:txEl>
                                          </p:spTgt>
                                        </p:tgtEl>
                                      </p:cBhvr>
                                    </p:animEffect>
                                    <p:anim calcmode="lin" valueType="num">
                                      <p:cBhvr>
                                        <p:cTn id="4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6" dur="1000" fill="hold"/>
                                        <p:tgtEl>
                                          <p:spTgt spid="4">
                                            <p:txEl>
                                              <p:pRg st="3" end="3"/>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animEffect transition="in" filter="fade">
                                      <p:cBhvr>
                                        <p:cTn id="49" dur="1000"/>
                                        <p:tgtEl>
                                          <p:spTgt spid="4">
                                            <p:txEl>
                                              <p:pRg st="4" end="4"/>
                                            </p:txEl>
                                          </p:spTgt>
                                        </p:tgtEl>
                                      </p:cBhvr>
                                    </p:animEffect>
                                    <p:anim calcmode="lin" valueType="num">
                                      <p:cBhvr>
                                        <p:cTn id="5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4" end="4"/>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
                                            <p:txEl>
                                              <p:pRg st="5" end="5"/>
                                            </p:txEl>
                                          </p:spTgt>
                                        </p:tgtEl>
                                        <p:attrNameLst>
                                          <p:attrName>style.visibility</p:attrName>
                                        </p:attrNameLst>
                                      </p:cBhvr>
                                      <p:to>
                                        <p:strVal val="visible"/>
                                      </p:to>
                                    </p:set>
                                    <p:animEffect transition="in" filter="fade">
                                      <p:cBhvr>
                                        <p:cTn id="54" dur="1000"/>
                                        <p:tgtEl>
                                          <p:spTgt spid="4">
                                            <p:txEl>
                                              <p:pRg st="5" end="5"/>
                                            </p:txEl>
                                          </p:spTgt>
                                        </p:tgtEl>
                                      </p:cBhvr>
                                    </p:animEffect>
                                    <p:anim calcmode="lin" valueType="num">
                                      <p:cBhvr>
                                        <p:cTn id="5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P spid="4"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3" name="TextBox 2"/>
          <p:cNvSpPr txBox="1"/>
          <p:nvPr/>
        </p:nvSpPr>
        <p:spPr>
          <a:xfrm>
            <a:off x="2558265" y="2949220"/>
            <a:ext cx="4767209" cy="923330"/>
          </a:xfrm>
          <a:prstGeom prst="rect">
            <a:avLst/>
          </a:prstGeom>
          <a:noFill/>
        </p:spPr>
        <p:txBody>
          <a:bodyPr wrap="square" rtlCol="0">
            <a:spAutoFit/>
          </a:bodyPr>
          <a:lstStyle/>
          <a:p>
            <a:pPr algn="ctr"/>
            <a:r>
              <a:rPr lang="en-US" sz="5400" b="1" dirty="0">
                <a:solidFill>
                  <a:schemeClr val="accent5">
                    <a:lumMod val="75000"/>
                  </a:schemeClr>
                </a:solidFill>
                <a:latin typeface="Arial" pitchFamily="34" charset="0"/>
                <a:cs typeface="Arial" pitchFamily="34" charset="0"/>
              </a:rPr>
              <a:t>THANK YOU</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2103" y="1811818"/>
            <a:ext cx="814953" cy="1106579"/>
          </a:xfrm>
          <a:prstGeom prst="rect">
            <a:avLst/>
          </a:prstGeom>
        </p:spPr>
      </p:pic>
    </p:spTree>
    <p:extLst>
      <p:ext uri="{BB962C8B-B14F-4D97-AF65-F5344CB8AC3E}">
        <p14:creationId xmlns:p14="http://schemas.microsoft.com/office/powerpoint/2010/main" val="61105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29" name="Group 28">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905998" cy="4267200"/>
            <a:chOff x="7467600" y="0"/>
            <a:chExt cx="4724400" cy="6858000"/>
          </a:xfrm>
        </p:grpSpPr>
        <p:sp>
          <p:nvSpPr>
            <p:cNvPr id="30" name="Rectangle 29">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3" name="Freeform: Shape 32">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35" name="Rectangle 34">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475" y="457201"/>
            <a:ext cx="916305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F50D9FFF-60C1-41A4-9A41-A72D28352193}"/>
              </a:ext>
            </a:extLst>
          </p:cNvPr>
          <p:cNvSpPr>
            <a:spLocks noGrp="1"/>
          </p:cNvSpPr>
          <p:nvPr>
            <p:ph type="title"/>
          </p:nvPr>
        </p:nvSpPr>
        <p:spPr>
          <a:xfrm>
            <a:off x="928687" y="986973"/>
            <a:ext cx="8048625" cy="685800"/>
          </a:xfrm>
        </p:spPr>
        <p:txBody>
          <a:bodyPr anchor="t">
            <a:normAutofit/>
          </a:bodyPr>
          <a:lstStyle/>
          <a:p>
            <a:r>
              <a:rPr lang="en-US" sz="3600" dirty="0" err="1">
                <a:latin typeface="Times New Roman" panose="02020603050405020304" pitchFamily="18" charset="0"/>
                <a:cs typeface="Times New Roman" panose="02020603050405020304" pitchFamily="18" charset="0"/>
              </a:rPr>
              <a:t>Nội</a:t>
            </a:r>
            <a:r>
              <a:rPr lang="en-US" sz="3600" dirty="0">
                <a:latin typeface="Times New Roman" panose="02020603050405020304" pitchFamily="18" charset="0"/>
                <a:cs typeface="Times New Roman" panose="02020603050405020304" pitchFamily="18" charset="0"/>
              </a:rPr>
              <a:t> dung</a:t>
            </a:r>
          </a:p>
        </p:txBody>
      </p:sp>
      <p:graphicFrame>
        <p:nvGraphicFramePr>
          <p:cNvPr id="18" name="Content Placeholder 2">
            <a:extLst>
              <a:ext uri="{FF2B5EF4-FFF2-40B4-BE49-F238E27FC236}">
                <a16:creationId xmlns:a16="http://schemas.microsoft.com/office/drawing/2014/main" id="{2C57508F-F9A9-7D7A-1A90-3DCAA2C74C1D}"/>
              </a:ext>
            </a:extLst>
          </p:cNvPr>
          <p:cNvGraphicFramePr>
            <a:graphicFrameLocks noGrp="1"/>
          </p:cNvGraphicFramePr>
          <p:nvPr>
            <p:ph idx="1"/>
            <p:extLst>
              <p:ext uri="{D42A27DB-BD31-4B8C-83A1-F6EECF244321}">
                <p14:modId xmlns:p14="http://schemas.microsoft.com/office/powerpoint/2010/main" val="482347382"/>
              </p:ext>
            </p:extLst>
          </p:nvPr>
        </p:nvGraphicFramePr>
        <p:xfrm>
          <a:off x="557212" y="2137228"/>
          <a:ext cx="8791575"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424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8"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B520E-3341-4176-87C3-29C79646306E}"/>
              </a:ext>
            </a:extLst>
          </p:cNvPr>
          <p:cNvSpPr>
            <a:spLocks noGrp="1"/>
          </p:cNvSpPr>
          <p:nvPr>
            <p:ph type="title"/>
          </p:nvPr>
        </p:nvSpPr>
        <p:spPr/>
        <p:txBody>
          <a:bodyPr/>
          <a:lstStyle/>
          <a:p>
            <a:r>
              <a:rPr lang="en-US" sz="2400" b="1"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Chương</a:t>
            </a:r>
            <a:r>
              <a:rPr lang="en-US" sz="24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2400" b="1"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24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biểu</a:t>
            </a:r>
            <a:r>
              <a:rPr lang="en-US" sz="24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bài</a:t>
            </a:r>
            <a:r>
              <a:rPr lang="en-US" sz="24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toán</a:t>
            </a:r>
            <a:b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b="1"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8ED92C7-3F0F-4E3D-A0D8-E219480E908E}"/>
              </a:ext>
            </a:extLst>
          </p:cNvPr>
          <p:cNvSpPr>
            <a:spLocks noGrp="1"/>
          </p:cNvSpPr>
          <p:nvPr>
            <p:ph idx="1"/>
          </p:nvPr>
        </p:nvSpPr>
        <p:spPr>
          <a:xfrm>
            <a:off x="681038" y="1253331"/>
            <a:ext cx="8543925" cy="4351338"/>
          </a:xfrm>
        </p:spPr>
        <p:txBody>
          <a:bodyPr/>
          <a:lstStyle/>
          <a:p>
            <a:r>
              <a:rPr lang="vi-VN" sz="2400" dirty="0">
                <a:latin typeface="+mj-lt"/>
              </a:rPr>
              <a:t>1.1.	Khảo sát hiện trạng</a:t>
            </a:r>
          </a:p>
          <a:p>
            <a:r>
              <a:rPr lang="vi-VN" sz="2400" dirty="0">
                <a:latin typeface="+mj-lt"/>
              </a:rPr>
              <a:t>1.1.1. Nhu cầu thực tế</a:t>
            </a:r>
          </a:p>
          <a:p>
            <a:pPr marL="0" indent="0">
              <a:buNone/>
            </a:pPr>
            <a:r>
              <a:rPr lang="vi-VN" sz="2400" dirty="0">
                <a:latin typeface="+mj-lt"/>
              </a:rPr>
              <a:t>Phần mềm quản lý là một hình thức quán lý linh hoạt, tiện dụng cho người sử dụng. Với phần mềm thì nhập, xuất, báo cáo và phục vụ khách hàng sẽ dễ dàng hơn. Bên cạnh đó việc này giúp tiết kiệm thời gian, tiền bạc hơn cho chủ cửa hàng đáp ứng được mọi yêu cầu mà người sử dụng đặt ra.</a:t>
            </a:r>
            <a:endParaRPr lang="en-US" dirty="0"/>
          </a:p>
        </p:txBody>
      </p:sp>
    </p:spTree>
    <p:extLst>
      <p:ext uri="{BB962C8B-B14F-4D97-AF65-F5344CB8AC3E}">
        <p14:creationId xmlns:p14="http://schemas.microsoft.com/office/powerpoint/2010/main" val="231320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7E55F-99DB-4362-8455-E7F09B4FE566}"/>
              </a:ext>
            </a:extLst>
          </p:cNvPr>
          <p:cNvSpPr>
            <a:spLocks noGrp="1"/>
          </p:cNvSpPr>
          <p:nvPr>
            <p:ph type="title"/>
          </p:nvPr>
        </p:nvSpPr>
        <p:spPr>
          <a:xfrm>
            <a:off x="681038" y="0"/>
            <a:ext cx="8543925" cy="1325563"/>
          </a:xfrm>
        </p:spPr>
        <p:txBody>
          <a:bodyPr>
            <a:normAutofit/>
          </a:bodyPr>
          <a:lstStyle/>
          <a:p>
            <a:r>
              <a:rPr lang="en-US" sz="2800" b="1" dirty="0">
                <a:solidFill>
                  <a:schemeClr val="bg1"/>
                </a:solidFill>
                <a:effectLst/>
                <a:latin typeface="Times New Roman" panose="02020603050405020304" pitchFamily="18" charset="0"/>
                <a:ea typeface="Times New Roman" panose="02020603050405020304" pitchFamily="18" charset="0"/>
              </a:rPr>
              <a:t>1.1.2.  </a:t>
            </a:r>
            <a:r>
              <a:rPr lang="en-US" sz="2800" b="1" dirty="0" err="1">
                <a:solidFill>
                  <a:schemeClr val="bg1"/>
                </a:solidFill>
                <a:effectLst/>
                <a:latin typeface="Times New Roman" panose="02020603050405020304" pitchFamily="18" charset="0"/>
                <a:ea typeface="Times New Roman" panose="02020603050405020304" pitchFamily="18" charset="0"/>
              </a:rPr>
              <a:t>Khảo</a:t>
            </a:r>
            <a:r>
              <a:rPr lang="en-US" sz="2800" b="1" dirty="0">
                <a:solidFill>
                  <a:schemeClr val="bg1"/>
                </a:solidFill>
                <a:effectLst/>
                <a:latin typeface="Times New Roman" panose="02020603050405020304" pitchFamily="18" charset="0"/>
                <a:ea typeface="Times New Roman" panose="02020603050405020304" pitchFamily="18" charset="0"/>
              </a:rPr>
              <a:t> </a:t>
            </a:r>
            <a:r>
              <a:rPr lang="en-US" sz="2800" b="1" dirty="0" err="1">
                <a:solidFill>
                  <a:schemeClr val="bg1"/>
                </a:solidFill>
                <a:effectLst/>
                <a:latin typeface="Times New Roman" panose="02020603050405020304" pitchFamily="18" charset="0"/>
                <a:ea typeface="Times New Roman" panose="02020603050405020304" pitchFamily="18" charset="0"/>
              </a:rPr>
              <a:t>sát</a:t>
            </a:r>
            <a:r>
              <a:rPr lang="en-US" sz="2800" b="1" dirty="0">
                <a:solidFill>
                  <a:schemeClr val="bg1"/>
                </a:solidFill>
                <a:effectLst/>
                <a:latin typeface="Times New Roman" panose="02020603050405020304" pitchFamily="18" charset="0"/>
                <a:ea typeface="Times New Roman" panose="02020603050405020304" pitchFamily="18" charset="0"/>
              </a:rPr>
              <a:t> </a:t>
            </a:r>
            <a:r>
              <a:rPr lang="en-US" sz="2800" b="1" dirty="0" err="1">
                <a:solidFill>
                  <a:schemeClr val="bg1"/>
                </a:solidFill>
                <a:effectLst/>
                <a:latin typeface="Times New Roman" panose="02020603050405020304" pitchFamily="18" charset="0"/>
                <a:ea typeface="Times New Roman" panose="02020603050405020304" pitchFamily="18" charset="0"/>
              </a:rPr>
              <a:t>hiện</a:t>
            </a:r>
            <a:r>
              <a:rPr lang="en-US" sz="2800" b="1" dirty="0">
                <a:solidFill>
                  <a:schemeClr val="bg1"/>
                </a:solidFill>
                <a:effectLst/>
                <a:latin typeface="Times New Roman" panose="02020603050405020304" pitchFamily="18" charset="0"/>
                <a:ea typeface="Times New Roman" panose="02020603050405020304" pitchFamily="18" charset="0"/>
              </a:rPr>
              <a:t> </a:t>
            </a:r>
            <a:r>
              <a:rPr lang="en-US" sz="2800" b="1" dirty="0" err="1">
                <a:solidFill>
                  <a:schemeClr val="bg1"/>
                </a:solidFill>
                <a:effectLst/>
                <a:latin typeface="Times New Roman" panose="02020603050405020304" pitchFamily="18" charset="0"/>
                <a:ea typeface="Times New Roman" panose="02020603050405020304" pitchFamily="18" charset="0"/>
              </a:rPr>
              <a:t>trạng</a:t>
            </a:r>
            <a:r>
              <a:rPr lang="en-US" sz="2800" b="1" dirty="0">
                <a:solidFill>
                  <a:schemeClr val="bg1"/>
                </a:solidFill>
                <a:effectLst/>
                <a:latin typeface="Times New Roman" panose="02020603050405020304" pitchFamily="18" charset="0"/>
                <a:ea typeface="Times New Roman" panose="02020603050405020304" pitchFamily="18" charset="0"/>
              </a:rPr>
              <a:t> </a:t>
            </a:r>
            <a:br>
              <a:rPr lang="en-US" sz="2800" b="1" dirty="0">
                <a:solidFill>
                  <a:schemeClr val="bg1"/>
                </a:solidFill>
                <a:effectLst/>
                <a:latin typeface="Times New Roman" panose="02020603050405020304" pitchFamily="18" charset="0"/>
                <a:ea typeface="Times New Roman" panose="02020603050405020304" pitchFamily="18" charset="0"/>
              </a:rPr>
            </a:br>
            <a:endParaRPr lang="en-US" sz="2800" dirty="0">
              <a:solidFill>
                <a:schemeClr val="bg1"/>
              </a:solidFill>
            </a:endParaRPr>
          </a:p>
        </p:txBody>
      </p:sp>
      <p:sp>
        <p:nvSpPr>
          <p:cNvPr id="3" name="Content Placeholder 2">
            <a:extLst>
              <a:ext uri="{FF2B5EF4-FFF2-40B4-BE49-F238E27FC236}">
                <a16:creationId xmlns:a16="http://schemas.microsoft.com/office/drawing/2014/main" id="{F6514093-7D34-45FD-8835-EC847086E33E}"/>
              </a:ext>
            </a:extLst>
          </p:cNvPr>
          <p:cNvSpPr>
            <a:spLocks noGrp="1"/>
          </p:cNvSpPr>
          <p:nvPr>
            <p:ph idx="1"/>
          </p:nvPr>
        </p:nvSpPr>
        <p:spPr>
          <a:xfrm>
            <a:off x="681037" y="1158875"/>
            <a:ext cx="8853488" cy="4394200"/>
          </a:xfrm>
        </p:spPr>
        <p:txBody>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đủ</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trang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Cụ</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quán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quán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phê</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50000"/>
              </a:lnSpc>
              <a:buFont typeface="Times New Roman" panose="02020603050405020304" pitchFamily="18" charset="0"/>
              <a:buChar char="‒"/>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IDE: Visual studio</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2022</a:t>
            </a:r>
          </a:p>
          <a:p>
            <a:pPr marL="342900" lvl="0" indent="-342900">
              <a:lnSpc>
                <a:spcPct val="150000"/>
              </a:lnSpc>
              <a:buFont typeface="Times New Roman" panose="02020603050405020304" pitchFamily="18" charset="0"/>
              <a:buChar char="‒"/>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Server: Mircosoft SQL server</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2019</a:t>
            </a:r>
          </a:p>
          <a:p>
            <a:pPr marL="342900" lvl="0" indent="-342900">
              <a:lnSpc>
                <a:spcPct val="150000"/>
              </a:lnSpc>
              <a:buFont typeface="Times New Roman" panose="02020603050405020304" pitchFamily="18" charset="0"/>
              <a:buChar char="‒"/>
            </a:pPr>
            <a:r>
              <a:rPr lang="vi-VN" sz="2400" dirty="0">
                <a:effectLst/>
                <a:latin typeface="Times New Roman" panose="02020603050405020304" pitchFamily="18" charset="0"/>
                <a:ea typeface="Times New Roman" panose="02020603050405020304" pitchFamily="18" charset="0"/>
                <a:cs typeface="Times New Roman" panose="02020603050405020304" pitchFamily="18" charset="0"/>
              </a:rPr>
              <a:t>Một số Tool thiết kế UI</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9704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727D1-112A-4AEA-80A0-C29B9009137F}"/>
              </a:ext>
            </a:extLst>
          </p:cNvPr>
          <p:cNvSpPr>
            <a:spLocks noGrp="1"/>
          </p:cNvSpPr>
          <p:nvPr>
            <p:ph type="title"/>
          </p:nvPr>
        </p:nvSpPr>
        <p:spPr>
          <a:xfrm>
            <a:off x="681038" y="203202"/>
            <a:ext cx="8543925" cy="1325563"/>
          </a:xfrm>
        </p:spPr>
        <p:txBody>
          <a:bodyPr>
            <a:normAutofit fontScale="90000"/>
          </a:bodyPr>
          <a:lstStyle/>
          <a:p>
            <a:r>
              <a:rPr lang="en-US" sz="3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Nhóm</a:t>
            </a:r>
            <a:r>
              <a:rPr lang="en-US" sz="3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yêu</a:t>
            </a:r>
            <a:r>
              <a:rPr lang="en-US" sz="3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cầu</a:t>
            </a:r>
            <a:r>
              <a:rPr lang="en-US" sz="3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xây</a:t>
            </a:r>
            <a:r>
              <a:rPr lang="en-US" sz="3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dựng</a:t>
            </a:r>
            <a:r>
              <a:rPr lang="en-US" sz="3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phần</a:t>
            </a:r>
            <a:r>
              <a:rPr lang="en-US" sz="3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mềm</a:t>
            </a:r>
            <a:r>
              <a:rPr lang="en-US" sz="3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3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chức</a:t>
            </a:r>
            <a:r>
              <a:rPr lang="en-US" sz="3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năng</a:t>
            </a:r>
            <a:r>
              <a:rPr lang="en-US" sz="3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sau</a:t>
            </a:r>
            <a:r>
              <a:rPr lang="en-US" sz="3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US" sz="4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D0B12C-275C-4A00-B55E-52F82524C27F}"/>
              </a:ext>
            </a:extLst>
          </p:cNvPr>
          <p:cNvSpPr>
            <a:spLocks noGrp="1"/>
          </p:cNvSpPr>
          <p:nvPr>
            <p:ph idx="1"/>
          </p:nvPr>
        </p:nvSpPr>
        <p:spPr>
          <a:xfrm>
            <a:off x="681037" y="1253331"/>
            <a:ext cx="8543925" cy="4351338"/>
          </a:xfrm>
        </p:spPr>
        <p:txBody>
          <a:bodyPr/>
          <a:lstStyle/>
          <a:p>
            <a:pPr marL="0" indent="0">
              <a:buNone/>
            </a:pPr>
            <a:r>
              <a:rPr lang="en-US" sz="2000" dirty="0">
                <a:effectLst/>
                <a:latin typeface="Times New Roman" panose="02020603050405020304" pitchFamily="18" charset="0"/>
                <a:ea typeface="Calibri" panose="020F0502020204030204" pitchFamily="34" charset="0"/>
              </a:rPr>
              <a:t>-</a:t>
            </a:r>
            <a:r>
              <a:rPr lang="en-US" sz="2000" dirty="0" err="1">
                <a:effectLst/>
                <a:latin typeface="Times New Roman" panose="02020603050405020304" pitchFamily="18" charset="0"/>
                <a:ea typeface="Calibri" panose="020F0502020204030204" pitchFamily="34" charset="0"/>
              </a:rPr>
              <a:t>Chức</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năng</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cho</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người</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quản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lý</a:t>
            </a:r>
            <a:endParaRPr lang="en-US" sz="2000" dirty="0">
              <a:effectLst/>
              <a:latin typeface="Times New Roman" panose="02020603050405020304" pitchFamily="18" charset="0"/>
              <a:ea typeface="Calibri" panose="020F0502020204030204" pitchFamily="34" charset="0"/>
            </a:endParaRPr>
          </a:p>
          <a:p>
            <a:pPr marL="0" indent="0">
              <a:buNone/>
            </a:pPr>
            <a:r>
              <a:rPr lang="en-US" sz="2000" dirty="0">
                <a:effectLst/>
                <a:latin typeface="Times New Roman" panose="02020603050405020304" pitchFamily="18" charset="0"/>
                <a:ea typeface="Calibri" panose="020F0502020204030204" pitchFamily="34" charset="0"/>
              </a:rPr>
              <a:t>-</a:t>
            </a:r>
            <a:r>
              <a:rPr lang="en-US" sz="2000" dirty="0" err="1">
                <a:effectLst/>
                <a:latin typeface="Times New Roman" panose="02020603050405020304" pitchFamily="18" charset="0"/>
                <a:ea typeface="Calibri" panose="020F0502020204030204" pitchFamily="34" charset="0"/>
              </a:rPr>
              <a:t>Chức</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năng</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của</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nhân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viên</a:t>
            </a:r>
            <a:endParaRPr lang="en-US" sz="2000" dirty="0">
              <a:latin typeface="Times New Roman" panose="02020603050405020304" pitchFamily="18" charset="0"/>
              <a:ea typeface="Calibri" panose="020F0502020204030204" pitchFamily="34" charset="0"/>
            </a:endParaRPr>
          </a:p>
          <a:p>
            <a:pPr marL="0" indent="0">
              <a:buNone/>
            </a:pPr>
            <a:r>
              <a:rPr lang="en-US" sz="2000" dirty="0">
                <a:latin typeface="Times New Roman" panose="02020603050405020304" pitchFamily="18" charset="0"/>
              </a:rPr>
              <a:t>-</a:t>
            </a:r>
            <a:r>
              <a:rPr lang="en-US" sz="2000" dirty="0" err="1">
                <a:latin typeface="Times New Roman" panose="02020603050405020304" pitchFamily="18" charset="0"/>
              </a:rPr>
              <a:t>Chức</a:t>
            </a:r>
            <a:r>
              <a:rPr lang="en-US" sz="2000" dirty="0">
                <a:latin typeface="Times New Roman" panose="02020603050405020304" pitchFamily="18" charset="0"/>
              </a:rPr>
              <a:t> </a:t>
            </a:r>
            <a:r>
              <a:rPr lang="en-US" sz="2000" dirty="0" err="1">
                <a:latin typeface="Times New Roman" panose="02020603050405020304" pitchFamily="18" charset="0"/>
              </a:rPr>
              <a:t>năng</a:t>
            </a:r>
            <a:r>
              <a:rPr lang="en-US" sz="2000" dirty="0">
                <a:latin typeface="Times New Roman" panose="02020603050405020304" pitchFamily="18" charset="0"/>
              </a:rPr>
              <a:t> </a:t>
            </a:r>
            <a:r>
              <a:rPr lang="en-US" sz="2000" dirty="0" err="1">
                <a:latin typeface="Times New Roman" panose="02020603050405020304" pitchFamily="18" charset="0"/>
              </a:rPr>
              <a:t>đặt</a:t>
            </a:r>
            <a:r>
              <a:rPr lang="en-US" sz="2000" dirty="0">
                <a:latin typeface="Times New Roman" panose="02020603050405020304" pitchFamily="18" charset="0"/>
              </a:rPr>
              <a:t> </a:t>
            </a:r>
            <a:r>
              <a:rPr lang="en-US" sz="2000" dirty="0" err="1">
                <a:latin typeface="Times New Roman" panose="02020603050405020304" pitchFamily="18" charset="0"/>
              </a:rPr>
              <a:t>món</a:t>
            </a:r>
            <a:endParaRPr lang="en-US" sz="2000" dirty="0">
              <a:latin typeface="Times New Roman" panose="02020603050405020304" pitchFamily="18" charset="0"/>
            </a:endParaRPr>
          </a:p>
          <a:p>
            <a:pPr marL="0" indent="0">
              <a:buNone/>
            </a:pPr>
            <a:r>
              <a:rPr lang="en-US" sz="2000" dirty="0">
                <a:latin typeface="Times New Roman" panose="02020603050405020304" pitchFamily="18" charset="0"/>
              </a:rPr>
              <a:t>-</a:t>
            </a:r>
            <a:r>
              <a:rPr lang="en-US" sz="2000" dirty="0" err="1">
                <a:latin typeface="Times New Roman" panose="02020603050405020304" pitchFamily="18" charset="0"/>
              </a:rPr>
              <a:t>Chức</a:t>
            </a:r>
            <a:r>
              <a:rPr lang="en-US" sz="2000" dirty="0">
                <a:latin typeface="Times New Roman" panose="02020603050405020304" pitchFamily="18" charset="0"/>
              </a:rPr>
              <a:t> </a:t>
            </a:r>
            <a:r>
              <a:rPr lang="en-US" sz="2000" dirty="0" err="1">
                <a:latin typeface="Times New Roman" panose="02020603050405020304" pitchFamily="18" charset="0"/>
              </a:rPr>
              <a:t>năng</a:t>
            </a:r>
            <a:r>
              <a:rPr lang="en-US" sz="2000" dirty="0">
                <a:latin typeface="Times New Roman" panose="02020603050405020304" pitchFamily="18" charset="0"/>
              </a:rPr>
              <a:t> </a:t>
            </a:r>
            <a:r>
              <a:rPr lang="en-US" sz="2000" dirty="0" err="1">
                <a:latin typeface="Times New Roman" panose="02020603050405020304" pitchFamily="18" charset="0"/>
              </a:rPr>
              <a:t>thanh</a:t>
            </a:r>
            <a:r>
              <a:rPr lang="en-US" sz="2000" dirty="0">
                <a:latin typeface="Times New Roman" panose="02020603050405020304" pitchFamily="18" charset="0"/>
              </a:rPr>
              <a:t> </a:t>
            </a:r>
            <a:r>
              <a:rPr lang="en-US" sz="2000" dirty="0" err="1">
                <a:latin typeface="Times New Roman" panose="02020603050405020304" pitchFamily="18" charset="0"/>
              </a:rPr>
              <a:t>toán</a:t>
            </a:r>
            <a:endParaRPr lang="en-US" sz="2000" dirty="0">
              <a:latin typeface="Times New Roman" panose="02020603050405020304" pitchFamily="18" charset="0"/>
            </a:endParaRPr>
          </a:p>
          <a:p>
            <a:pPr marL="0" indent="0">
              <a:buNone/>
            </a:pPr>
            <a:r>
              <a:rPr lang="en-US" sz="2000" dirty="0">
                <a:latin typeface="Times New Roman" panose="02020603050405020304" pitchFamily="18" charset="0"/>
              </a:rPr>
              <a:t>-</a:t>
            </a:r>
            <a:r>
              <a:rPr lang="en-US" sz="2000" dirty="0" err="1">
                <a:latin typeface="Times New Roman" panose="02020603050405020304" pitchFamily="18" charset="0"/>
              </a:rPr>
              <a:t>Chức</a:t>
            </a:r>
            <a:r>
              <a:rPr lang="en-US" sz="2000" dirty="0">
                <a:latin typeface="Times New Roman" panose="02020603050405020304" pitchFamily="18" charset="0"/>
              </a:rPr>
              <a:t> </a:t>
            </a:r>
            <a:r>
              <a:rPr lang="en-US" sz="2000" dirty="0" err="1">
                <a:latin typeface="Times New Roman" panose="02020603050405020304" pitchFamily="18" charset="0"/>
              </a:rPr>
              <a:t>năng</a:t>
            </a:r>
            <a:r>
              <a:rPr lang="en-US" sz="2000" dirty="0">
                <a:latin typeface="Times New Roman" panose="02020603050405020304" pitchFamily="18" charset="0"/>
              </a:rPr>
              <a:t> </a:t>
            </a:r>
            <a:r>
              <a:rPr lang="en-US" sz="2000" dirty="0" err="1">
                <a:latin typeface="Times New Roman" panose="02020603050405020304" pitchFamily="18" charset="0"/>
              </a:rPr>
              <a:t>hỗ</a:t>
            </a:r>
            <a:r>
              <a:rPr lang="en-US" sz="2000" dirty="0">
                <a:latin typeface="Times New Roman" panose="02020603050405020304" pitchFamily="18" charset="0"/>
              </a:rPr>
              <a:t> </a:t>
            </a:r>
            <a:r>
              <a:rPr lang="en-US" sz="2000" dirty="0" err="1">
                <a:latin typeface="Times New Roman" panose="02020603050405020304" pitchFamily="18" charset="0"/>
              </a:rPr>
              <a:t>trợ</a:t>
            </a:r>
            <a:r>
              <a:rPr lang="en-US" sz="2000" dirty="0">
                <a:latin typeface="Times New Roman" panose="02020603050405020304" pitchFamily="18" charset="0"/>
              </a:rPr>
              <a:t> </a:t>
            </a:r>
            <a:r>
              <a:rPr lang="en-US" sz="2000" dirty="0" err="1">
                <a:latin typeface="Times New Roman" panose="02020603050405020304" pitchFamily="18" charset="0"/>
              </a:rPr>
              <a:t>khách</a:t>
            </a:r>
            <a:r>
              <a:rPr lang="en-US" sz="2000" dirty="0">
                <a:latin typeface="Times New Roman" panose="02020603050405020304" pitchFamily="18" charset="0"/>
              </a:rPr>
              <a:t> hang</a:t>
            </a:r>
          </a:p>
          <a:p>
            <a:pPr marL="0" indent="0">
              <a:buNone/>
            </a:pPr>
            <a:r>
              <a:rPr lang="en-US" sz="2000" dirty="0">
                <a:latin typeface="Times New Roman" panose="02020603050405020304" pitchFamily="18" charset="0"/>
              </a:rPr>
              <a:t>-</a:t>
            </a:r>
            <a:r>
              <a:rPr lang="en-US" sz="2000" dirty="0" err="1">
                <a:latin typeface="Times New Roman" panose="02020603050405020304" pitchFamily="18" charset="0"/>
              </a:rPr>
              <a:t>Chức</a:t>
            </a:r>
            <a:r>
              <a:rPr lang="en-US" sz="2000" dirty="0">
                <a:latin typeface="Times New Roman" panose="02020603050405020304" pitchFamily="18" charset="0"/>
              </a:rPr>
              <a:t> </a:t>
            </a:r>
            <a:r>
              <a:rPr lang="en-US" sz="2000" dirty="0" err="1">
                <a:latin typeface="Times New Roman" panose="02020603050405020304" pitchFamily="18" charset="0"/>
              </a:rPr>
              <a:t>năng</a:t>
            </a:r>
            <a:r>
              <a:rPr lang="en-US" sz="2000" dirty="0">
                <a:latin typeface="Times New Roman" panose="02020603050405020304" pitchFamily="18" charset="0"/>
              </a:rPr>
              <a:t> </a:t>
            </a:r>
            <a:r>
              <a:rPr lang="en-US" sz="2000" dirty="0" err="1">
                <a:latin typeface="Times New Roman" panose="02020603050405020304" pitchFamily="18" charset="0"/>
              </a:rPr>
              <a:t>tạo</a:t>
            </a:r>
            <a:r>
              <a:rPr lang="en-US" sz="2000" dirty="0">
                <a:latin typeface="Times New Roman" panose="02020603050405020304" pitchFamily="18" charset="0"/>
              </a:rPr>
              <a:t> </a:t>
            </a:r>
            <a:r>
              <a:rPr lang="en-US" sz="2000" dirty="0" err="1">
                <a:latin typeface="Times New Roman" panose="02020603050405020304" pitchFamily="18" charset="0"/>
              </a:rPr>
              <a:t>tài</a:t>
            </a:r>
            <a:r>
              <a:rPr lang="en-US" sz="2000" dirty="0">
                <a:latin typeface="Times New Roman" panose="02020603050405020304" pitchFamily="18" charset="0"/>
              </a:rPr>
              <a:t> </a:t>
            </a:r>
            <a:r>
              <a:rPr lang="en-US" sz="2000" dirty="0" err="1">
                <a:latin typeface="Times New Roman" panose="02020603050405020304" pitchFamily="18" charset="0"/>
              </a:rPr>
              <a:t>khoản</a:t>
            </a:r>
            <a:endParaRPr lang="en-US" sz="2000" dirty="0">
              <a:latin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68189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982CA-5A29-43B6-973F-3480A5955D2B}"/>
              </a:ext>
            </a:extLst>
          </p:cNvPr>
          <p:cNvSpPr>
            <a:spLocks noGrp="1"/>
          </p:cNvSpPr>
          <p:nvPr>
            <p:ph type="title"/>
          </p:nvPr>
        </p:nvSpPr>
        <p:spPr>
          <a:xfrm>
            <a:off x="1032915" y="258502"/>
            <a:ext cx="8543925" cy="970223"/>
          </a:xfrm>
        </p:spPr>
        <p:txBody>
          <a:bodyPr>
            <a:normAutofit fontScale="90000"/>
          </a:bodyPr>
          <a:lstStyle/>
          <a:p>
            <a:r>
              <a:rPr lang="en-US" sz="27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1.2.Yêu </a:t>
            </a:r>
            <a:r>
              <a:rPr lang="en-US" sz="27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27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27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7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br>
              <a:rPr lang="en-US" sz="27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700" dirty="0" err="1">
                <a:solidFill>
                  <a:schemeClr val="bg1"/>
                </a:solidFill>
                <a:effectLst/>
                <a:latin typeface="Times New Roman" panose="02020603050405020304" pitchFamily="18" charset="0"/>
                <a:ea typeface="Times New Roman" panose="02020603050405020304" pitchFamily="18" charset="0"/>
              </a:rPr>
              <a:t>Bảng</a:t>
            </a:r>
            <a:r>
              <a:rPr lang="en-US" sz="2700" dirty="0">
                <a:solidFill>
                  <a:schemeClr val="bg1"/>
                </a:solidFill>
                <a:effectLst/>
                <a:latin typeface="Times New Roman" panose="02020603050405020304" pitchFamily="18" charset="0"/>
                <a:ea typeface="Times New Roman" panose="02020603050405020304" pitchFamily="18" charset="0"/>
              </a:rPr>
              <a:t> </a:t>
            </a:r>
            <a:r>
              <a:rPr lang="en-US" sz="2700" dirty="0" err="1">
                <a:solidFill>
                  <a:schemeClr val="bg1"/>
                </a:solidFill>
                <a:effectLst/>
                <a:latin typeface="Times New Roman" panose="02020603050405020304" pitchFamily="18" charset="0"/>
                <a:ea typeface="Times New Roman" panose="02020603050405020304" pitchFamily="18" charset="0"/>
              </a:rPr>
              <a:t>yêu</a:t>
            </a:r>
            <a:r>
              <a:rPr lang="en-US" sz="2700" dirty="0">
                <a:solidFill>
                  <a:schemeClr val="bg1"/>
                </a:solidFill>
                <a:effectLst/>
                <a:latin typeface="Times New Roman" panose="02020603050405020304" pitchFamily="18" charset="0"/>
                <a:ea typeface="Times New Roman" panose="02020603050405020304" pitchFamily="18" charset="0"/>
              </a:rPr>
              <a:t> </a:t>
            </a:r>
            <a:r>
              <a:rPr lang="en-US" sz="2700" dirty="0" err="1">
                <a:solidFill>
                  <a:schemeClr val="bg1"/>
                </a:solidFill>
                <a:effectLst/>
                <a:latin typeface="Times New Roman" panose="02020603050405020304" pitchFamily="18" charset="0"/>
                <a:ea typeface="Times New Roman" panose="02020603050405020304" pitchFamily="18" charset="0"/>
              </a:rPr>
              <a:t>cầu</a:t>
            </a:r>
            <a:r>
              <a:rPr lang="en-US" sz="2700" dirty="0">
                <a:solidFill>
                  <a:schemeClr val="bg1"/>
                </a:solidFill>
                <a:effectLst/>
                <a:latin typeface="Times New Roman" panose="02020603050405020304" pitchFamily="18" charset="0"/>
                <a:ea typeface="Times New Roman" panose="02020603050405020304" pitchFamily="18" charset="0"/>
              </a:rPr>
              <a:t> </a:t>
            </a:r>
            <a:r>
              <a:rPr lang="en-US" sz="2700" dirty="0" err="1">
                <a:solidFill>
                  <a:schemeClr val="bg1"/>
                </a:solidFill>
                <a:effectLst/>
                <a:latin typeface="Times New Roman" panose="02020603050405020304" pitchFamily="18" charset="0"/>
                <a:ea typeface="Times New Roman" panose="02020603050405020304" pitchFamily="18" charset="0"/>
              </a:rPr>
              <a:t>chức</a:t>
            </a:r>
            <a:r>
              <a:rPr lang="en-US" sz="2700" dirty="0">
                <a:solidFill>
                  <a:schemeClr val="bg1"/>
                </a:solidFill>
                <a:effectLst/>
                <a:latin typeface="Times New Roman" panose="02020603050405020304" pitchFamily="18" charset="0"/>
                <a:ea typeface="Times New Roman" panose="02020603050405020304" pitchFamily="18" charset="0"/>
              </a:rPr>
              <a:t> </a:t>
            </a:r>
            <a:r>
              <a:rPr lang="en-US" sz="2700" dirty="0" err="1">
                <a:solidFill>
                  <a:schemeClr val="bg1"/>
                </a:solidFill>
                <a:effectLst/>
                <a:latin typeface="Times New Roman" panose="02020603050405020304" pitchFamily="18" charset="0"/>
                <a:ea typeface="Times New Roman" panose="02020603050405020304" pitchFamily="18" charset="0"/>
              </a:rPr>
              <a:t>năng</a:t>
            </a:r>
            <a:br>
              <a:rPr lang="en-US" dirty="0"/>
            </a:br>
            <a:endParaRPr lang="en-US" dirty="0"/>
          </a:p>
        </p:txBody>
      </p:sp>
      <p:pic>
        <p:nvPicPr>
          <p:cNvPr id="4" name="Picture 3">
            <a:extLst>
              <a:ext uri="{FF2B5EF4-FFF2-40B4-BE49-F238E27FC236}">
                <a16:creationId xmlns:a16="http://schemas.microsoft.com/office/drawing/2014/main" id="{D277D250-AE8A-450E-84ED-06B223C9D438}"/>
              </a:ext>
            </a:extLst>
          </p:cNvPr>
          <p:cNvPicPr>
            <a:picLocks noChangeAspect="1"/>
          </p:cNvPicPr>
          <p:nvPr/>
        </p:nvPicPr>
        <p:blipFill>
          <a:blip r:embed="rId2"/>
          <a:stretch>
            <a:fillRect/>
          </a:stretch>
        </p:blipFill>
        <p:spPr>
          <a:xfrm>
            <a:off x="1032915" y="1747742"/>
            <a:ext cx="7840169" cy="1362265"/>
          </a:xfrm>
          <a:prstGeom prst="rect">
            <a:avLst/>
          </a:prstGeom>
        </p:spPr>
      </p:pic>
      <p:pic>
        <p:nvPicPr>
          <p:cNvPr id="6" name="Picture 5">
            <a:extLst>
              <a:ext uri="{FF2B5EF4-FFF2-40B4-BE49-F238E27FC236}">
                <a16:creationId xmlns:a16="http://schemas.microsoft.com/office/drawing/2014/main" id="{EC64232C-72E0-4905-B75A-772158308186}"/>
              </a:ext>
            </a:extLst>
          </p:cNvPr>
          <p:cNvPicPr>
            <a:picLocks noChangeAspect="1"/>
          </p:cNvPicPr>
          <p:nvPr/>
        </p:nvPicPr>
        <p:blipFill>
          <a:blip r:embed="rId3"/>
          <a:stretch>
            <a:fillRect/>
          </a:stretch>
        </p:blipFill>
        <p:spPr>
          <a:xfrm>
            <a:off x="1032915" y="2949480"/>
            <a:ext cx="7897327" cy="2543530"/>
          </a:xfrm>
          <a:prstGeom prst="rect">
            <a:avLst/>
          </a:prstGeom>
        </p:spPr>
      </p:pic>
    </p:spTree>
    <p:extLst>
      <p:ext uri="{BB962C8B-B14F-4D97-AF65-F5344CB8AC3E}">
        <p14:creationId xmlns:p14="http://schemas.microsoft.com/office/powerpoint/2010/main" val="187946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88E3EA-E0E8-4ACF-BBC7-D9FD0586B0D0}"/>
              </a:ext>
            </a:extLst>
          </p:cNvPr>
          <p:cNvPicPr>
            <a:picLocks noChangeAspect="1"/>
          </p:cNvPicPr>
          <p:nvPr/>
        </p:nvPicPr>
        <p:blipFill>
          <a:blip r:embed="rId2"/>
          <a:stretch>
            <a:fillRect/>
          </a:stretch>
        </p:blipFill>
        <p:spPr>
          <a:xfrm>
            <a:off x="1009099" y="1599944"/>
            <a:ext cx="7887801" cy="3658111"/>
          </a:xfrm>
          <a:prstGeom prst="rect">
            <a:avLst/>
          </a:prstGeom>
        </p:spPr>
      </p:pic>
    </p:spTree>
    <p:extLst>
      <p:ext uri="{BB962C8B-B14F-4D97-AF65-F5344CB8AC3E}">
        <p14:creationId xmlns:p14="http://schemas.microsoft.com/office/powerpoint/2010/main" val="195024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68F9-EB54-4AF3-953D-411D85998EE2}"/>
              </a:ext>
            </a:extLst>
          </p:cNvPr>
          <p:cNvSpPr>
            <a:spLocks noGrp="1"/>
          </p:cNvSpPr>
          <p:nvPr>
            <p:ph type="title"/>
          </p:nvPr>
        </p:nvSpPr>
        <p:spPr>
          <a:xfrm>
            <a:off x="681038" y="269877"/>
            <a:ext cx="8243888" cy="1025523"/>
          </a:xfrm>
        </p:spPr>
        <p:txBody>
          <a:bodyPr/>
          <a:lstStyle/>
          <a:p>
            <a:r>
              <a:rPr lang="en-US"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1.3. </a:t>
            </a:r>
            <a:r>
              <a:rPr lang="en-US" sz="2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phi </a:t>
            </a:r>
            <a:r>
              <a:rPr lang="en-US" sz="2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2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năng</a:t>
            </a:r>
            <a:b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B6F8CDB-A262-4627-9E7C-520B0C1E8892}"/>
              </a:ext>
            </a:extLst>
          </p:cNvPr>
          <p:cNvSpPr>
            <a:spLocks noGrp="1"/>
          </p:cNvSpPr>
          <p:nvPr>
            <p:ph idx="1"/>
          </p:nvPr>
        </p:nvSpPr>
        <p:spPr>
          <a:xfrm>
            <a:off x="681038" y="1253331"/>
            <a:ext cx="8543925" cy="4351338"/>
          </a:xfrm>
        </p:spPr>
        <p:txBody>
          <a:bodyPr/>
          <a:lstStyle/>
          <a:p>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ổn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mật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Sao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hồi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phục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nghệ</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lí</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494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318</TotalTime>
  <Words>804</Words>
  <Application>Microsoft Office PowerPoint</Application>
  <PresentationFormat>A4 Paper (210x297 mm)</PresentationFormat>
  <Paragraphs>78</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.VnArial Narrow</vt:lpstr>
      <vt:lpstr>Arial</vt:lpstr>
      <vt:lpstr>Calibri</vt:lpstr>
      <vt:lpstr>Calibri Light</vt:lpstr>
      <vt:lpstr>Symbol</vt:lpstr>
      <vt:lpstr>Times New Roman</vt:lpstr>
      <vt:lpstr>Wingdings</vt:lpstr>
      <vt:lpstr>Office Theme</vt:lpstr>
      <vt:lpstr> PHÁT TRIỂN ỨNG DỤNG QUẢN LÝ QUÁN CAFE</vt:lpstr>
      <vt:lpstr>Thành viên nhóm</vt:lpstr>
      <vt:lpstr>Nội dung</vt:lpstr>
      <vt:lpstr>Chương 1: Phát biểu bài toán  </vt:lpstr>
      <vt:lpstr>1.1.2.  Khảo sát hiện trạng  </vt:lpstr>
      <vt:lpstr>Nhóm yêu cầu xây dựng phần mềm với chức năng sau: </vt:lpstr>
      <vt:lpstr>1.2.Yêu cầu hệ thống Bảng yêu cầu chức năng </vt:lpstr>
      <vt:lpstr>PowerPoint Presentation</vt:lpstr>
      <vt:lpstr>1.3. Yêu cầu phi chức năng </vt:lpstr>
      <vt:lpstr>1.3. Mô hình hệ thống  Áp dụng mô hình thác nước cho quá trình phát triển hệ thống.</vt:lpstr>
      <vt:lpstr>Chương 2: Use-case 2.1 Sơ đồ Use-case  </vt:lpstr>
      <vt:lpstr>Chương 3: Phân tích 3.1 Sơ đồ lớp ( mức phân tích)    </vt:lpstr>
      <vt:lpstr>3.2 Sơ đồ trạng thái </vt:lpstr>
      <vt:lpstr>PowerPoint Presentation</vt:lpstr>
      <vt:lpstr>PowerPoint Presentation</vt:lpstr>
      <vt:lpstr>PowerPoint Presentation</vt:lpstr>
      <vt:lpstr>PowerPoint Presentation</vt:lpstr>
      <vt:lpstr>Chương 4: Thiết kế cơ sở dữ liệu 4.1 Sơ đồ logic: </vt:lpstr>
      <vt:lpstr>Chương 5: Thiết kế kiến trúc </vt:lpstr>
      <vt:lpstr>Trình tự thực hiện ở kiến trúc 4-Layer</vt:lpstr>
      <vt:lpstr>Kết luận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Sua Laptop 24h</dc:creator>
  <cp:lastModifiedBy>2051120247 - Phan Trần Anh Khoa - CN20D</cp:lastModifiedBy>
  <cp:revision>20</cp:revision>
  <dcterms:created xsi:type="dcterms:W3CDTF">2017-08-14T10:40:52Z</dcterms:created>
  <dcterms:modified xsi:type="dcterms:W3CDTF">2022-04-22T15:13:42Z</dcterms:modified>
</cp:coreProperties>
</file>