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58" r:id="rId4"/>
    <p:sldId id="261" r:id="rId5"/>
    <p:sldId id="263" r:id="rId6"/>
    <p:sldId id="264" r:id="rId7"/>
    <p:sldId id="267" r:id="rId8"/>
    <p:sldId id="269" r:id="rId9"/>
    <p:sldId id="271" r:id="rId10"/>
    <p:sldId id="274" r:id="rId11"/>
    <p:sldId id="275" r:id="rId12"/>
    <p:sldId id="276" r:id="rId13"/>
    <p:sldId id="281" r:id="rId14"/>
    <p:sldId id="260" r:id="rId15"/>
    <p:sldId id="262" r:id="rId16"/>
    <p:sldId id="265" r:id="rId17"/>
    <p:sldId id="266" r:id="rId18"/>
    <p:sldId id="268" r:id="rId19"/>
    <p:sldId id="270" r:id="rId20"/>
    <p:sldId id="272" r:id="rId21"/>
    <p:sldId id="273" r:id="rId22"/>
    <p:sldId id="277" r:id="rId23"/>
    <p:sldId id="278" r:id="rId24"/>
    <p:sldId id="279" r:id="rId25"/>
    <p:sldId id="280" r:id="rId2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54">
          <p15:clr>
            <a:srgbClr val="A4A3A4"/>
          </p15:clr>
        </p15:guide>
        <p15:guide id="2" pos="1338">
          <p15:clr>
            <a:srgbClr val="A4A3A4"/>
          </p15:clr>
        </p15:guide>
        <p15:guide id="3" pos="3071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FF"/>
    <a:srgbClr val="FF6699"/>
    <a:srgbClr val="FF99CC"/>
    <a:srgbClr val="000099"/>
    <a:srgbClr val="3366CC"/>
    <a:srgbClr val="99CCFF"/>
    <a:srgbClr val="0000FF"/>
    <a:srgbClr val="CCECFF"/>
    <a:srgbClr val="4FB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 autoAdjust="0"/>
    <p:restoredTop sz="97118" autoAdjust="0"/>
  </p:normalViewPr>
  <p:slideViewPr>
    <p:cSldViewPr>
      <p:cViewPr>
        <p:scale>
          <a:sx n="100" d="100"/>
          <a:sy n="100" d="100"/>
        </p:scale>
        <p:origin x="-1026" y="-72"/>
      </p:cViewPr>
      <p:guideLst>
        <p:guide orient="horz" pos="754"/>
        <p:guide orient="horz" pos="4110"/>
        <p:guide orient="horz" pos="2296"/>
        <p:guide pos="1338"/>
        <p:guide pos="30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9BEC093-F1FE-42E8-873B-9708EC5110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2B8100-2B60-438B-9E73-17DE2C5B2A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C130947-F9A1-47FB-9950-2D6B0B855FA7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D053108-213A-40A9-982B-104B0063E7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3C5009B-EB70-4BBD-9372-6FC0AF0B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5559E9-DA80-4923-A06B-CA00ADA43CA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7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16F1CBC-0A2D-44B8-B02C-2BA6434DD8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0948" tIns="45474" rIns="90948" bIns="45474" rtlCol="0"/>
          <a:lstStyle>
            <a:lvl1pPr algn="l" eaLnBrk="1" latinLnBrk="1" hangingPunct="1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5EC5041-5865-487F-BB2F-EB602D6010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0948" tIns="45474" rIns="90948" bIns="45474" rtlCol="0"/>
          <a:lstStyle>
            <a:lvl1pPr algn="r" eaLnBrk="1" latinLnBrk="1" hangingPunct="1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B1E2AEB-DE66-4505-A5ED-DD04CFF5C1F5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F74240CD-0C64-4331-B8EC-DAE857942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8" tIns="45474" rIns="90948" bIns="4547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9C31858D-9270-4E5E-AB8F-EAEFF641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13289"/>
            <a:ext cx="5435600" cy="4467225"/>
          </a:xfrm>
          <a:prstGeom prst="rect">
            <a:avLst/>
          </a:prstGeom>
        </p:spPr>
        <p:txBody>
          <a:bodyPr vert="horz" lIns="90948" tIns="45474" rIns="90948" bIns="4547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AD3FF00-3B16-40EB-A97A-61233FE72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4813" cy="495300"/>
          </a:xfrm>
          <a:prstGeom prst="rect">
            <a:avLst/>
          </a:prstGeom>
        </p:spPr>
        <p:txBody>
          <a:bodyPr vert="horz" lIns="90948" tIns="45474" rIns="90948" bIns="45474" rtlCol="0" anchor="b"/>
          <a:lstStyle>
            <a:lvl1pPr algn="l" eaLnBrk="1" latinLnBrk="1" hangingPunct="1">
              <a:defRPr sz="1200"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37EE24-FEE6-4D90-B599-60374AB99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9751"/>
            <a:ext cx="2944813" cy="495300"/>
          </a:xfrm>
          <a:prstGeom prst="rect">
            <a:avLst/>
          </a:prstGeom>
        </p:spPr>
        <p:txBody>
          <a:bodyPr vert="horz" wrap="square" lIns="90948" tIns="45474" rIns="90948" bIns="4547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4A65C63B-B32D-446F-9381-DB7379F914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C63B-B32D-446F-9381-DB7379F914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678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0AB87F7C-531D-4E3E-AEB1-A46EBF54D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619250" y="765175"/>
            <a:ext cx="63706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000" cy="691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267744" y="964672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4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SCARA ROBOT</a:t>
            </a:r>
            <a:endParaRPr lang="en-US" altLang="ko-KR" sz="4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7" y="552020"/>
            <a:ext cx="1931209" cy="30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회사로고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38" y="373720"/>
            <a:ext cx="1538300" cy="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236296" y="2708920"/>
            <a:ext cx="1925266" cy="18722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t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[Contents]</a:t>
            </a:r>
          </a:p>
          <a:p>
            <a:pPr algn="l" eaLnBrk="1" hangingPunct="1"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1. Selection table Robots</a:t>
            </a:r>
          </a:p>
          <a:p>
            <a:pPr algn="l" eaLnBrk="1" hangingPunct="1"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 TOSHIBA</a:t>
            </a:r>
          </a:p>
          <a:p>
            <a:pPr algn="l" eaLnBrk="1" hangingPunct="1"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- ABB</a:t>
            </a:r>
          </a:p>
          <a:p>
            <a:pPr algn="l" eaLnBrk="1" hangingPunct="1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 YASKAWA</a:t>
            </a:r>
          </a:p>
          <a:p>
            <a:pPr algn="l" eaLnBrk="1" hangingPunct="1">
              <a:defRPr/>
            </a:pPr>
            <a:endParaRPr lang="en-US" altLang="ko-KR" sz="1100" kern="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l" eaLnBrk="1" hangingPunct="1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2. External </a:t>
            </a: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view</a:t>
            </a:r>
          </a:p>
          <a:p>
            <a:pPr algn="l" eaLnBrk="1" hangingPunct="1"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- TOSHIBA</a:t>
            </a:r>
            <a:endParaRPr lang="en-US" altLang="ko-KR" sz="1100" kern="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l" eaLnBrk="1" hangingPunct="1"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- YASKAWA</a:t>
            </a:r>
          </a:p>
          <a:p>
            <a:pPr algn="l" eaLnBrk="1" hangingPunct="1">
              <a:defRPr/>
            </a:pPr>
            <a:r>
              <a:rPr lang="en-US" altLang="ko-KR" sz="1100" b="1" kern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100" b="1" kern="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0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09436"/>
              </p:ext>
            </p:extLst>
          </p:nvPr>
        </p:nvGraphicFramePr>
        <p:xfrm>
          <a:off x="4485014" y="1019283"/>
          <a:ext cx="4570005" cy="575999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724418"/>
              </a:tblGrid>
              <a:tr h="21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THL1000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1000mm(550mm+450mm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0~300mm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5.0m/s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0.02mm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37kg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" y="1025972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5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ABB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41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1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YASKAWA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42200"/>
              </p:ext>
            </p:extLst>
          </p:nvPr>
        </p:nvGraphicFramePr>
        <p:xfrm>
          <a:off x="1140316" y="1052734"/>
          <a:ext cx="7958663" cy="5760643"/>
        </p:xfrm>
        <a:graphic>
          <a:graphicData uri="http://schemas.openxmlformats.org/drawingml/2006/table">
            <a:tbl>
              <a:tblPr/>
              <a:tblGrid>
                <a:gridCol w="931950"/>
                <a:gridCol w="1520913"/>
                <a:gridCol w="1376450"/>
                <a:gridCol w="1376450"/>
                <a:gridCol w="1376450"/>
                <a:gridCol w="1376450"/>
              </a:tblGrid>
              <a:tr h="2151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MYS450L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MYS650L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MYS850L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MYS1,000L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milti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-joint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450mm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(200mm+250mm)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650mm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(400mm+250mm)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650mm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(450mm+400mm)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1,000mm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(600mm+400mm)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envelope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0~330mm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0~330mm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0~420mm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0~420mm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speed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1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</a:p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(Normal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Max)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lvl="0"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0.12kg·m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lvl="0"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0.12kg·m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ctr" latinLnBrk="1" hangingPunct="1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  <a:p>
                      <a:pPr marL="0" lvl="0" algn="l" defTabSz="914400" rtl="0" eaLnBrk="1" fontAlgn="ctr" latinLnBrk="1" hangingPunct="1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0.25kg·m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ctr" latinLnBrk="1" hangingPunct="1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  <a:p>
                      <a:pPr marL="0" lvl="0" algn="l" defTabSz="914400" rtl="0" eaLnBrk="1" fontAlgn="ctr" latinLnBrk="1" hangingPunct="1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0.45kg·m</a:t>
                      </a:r>
                      <a:r>
                        <a:rPr lang="en-US" sz="10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48kg</a:t>
                      </a:r>
                    </a:p>
                  </a:txBody>
                  <a:tcPr marL="123609" marR="8241" marT="824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43211"/>
            <a:ext cx="1069202" cy="14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1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251520" y="3212976"/>
            <a:ext cx="8640960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5400" b="1" kern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 External view</a:t>
            </a:r>
            <a:endParaRPr lang="en-US" altLang="ko-KR" sz="5400" b="1" kern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(TOSHIBA-THL300)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6811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2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9"/>
            <a:ext cx="896811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(TOSHIBA-THL400)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(TOSHIBA-THL500)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" y="1003670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(TOSHIBA-THL600)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194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" y="1025025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(TOSHIBA-THL700)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2" y="1014181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7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(TOSHIBA-THL800)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314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" y="1008132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251520" y="3212976"/>
            <a:ext cx="8640960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5400" b="1" kern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Selection table Robots</a:t>
            </a:r>
          </a:p>
        </p:txBody>
      </p:sp>
    </p:spTree>
    <p:extLst>
      <p:ext uri="{BB962C8B-B14F-4D97-AF65-F5344CB8AC3E}">
        <p14:creationId xmlns:p14="http://schemas.microsoft.com/office/powerpoint/2010/main" val="1628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(TOSHIBA-THL900)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362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2" y="1008792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9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(TOSHIBA-THL1000)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41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" y="1018290"/>
            <a:ext cx="89676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7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(YASKAWA-MYS450L)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402" y="1008772"/>
            <a:ext cx="8967600" cy="5760000"/>
            <a:chOff x="102402" y="1008772"/>
            <a:chExt cx="8967600" cy="5760000"/>
          </a:xfrm>
        </p:grpSpPr>
        <p:pic>
          <p:nvPicPr>
            <p:cNvPr id="19458" name="Picture 2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2" y="1008772"/>
              <a:ext cx="8967600" cy="57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 bwMode="black">
            <a:xfrm>
              <a:off x="157210" y="1041585"/>
              <a:ext cx="2229305" cy="21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ko-KR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6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(YASKAWA-MYS650L)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349" y="1036483"/>
            <a:ext cx="8967600" cy="5760000"/>
            <a:chOff x="102349" y="1036483"/>
            <a:chExt cx="8967600" cy="5760000"/>
          </a:xfrm>
        </p:grpSpPr>
        <p:pic>
          <p:nvPicPr>
            <p:cNvPr id="20482" name="Picture 2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9" y="1036483"/>
              <a:ext cx="8967600" cy="57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 bwMode="black">
            <a:xfrm>
              <a:off x="146059" y="1063887"/>
              <a:ext cx="2229305" cy="21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ko-KR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(YASKAWA-MYS850L)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202" y="1031094"/>
            <a:ext cx="8967600" cy="5760000"/>
            <a:chOff x="85202" y="1031094"/>
            <a:chExt cx="8967600" cy="5760000"/>
          </a:xfrm>
        </p:grpSpPr>
        <p:pic>
          <p:nvPicPr>
            <p:cNvPr id="21506" name="Picture 2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2" y="1031094"/>
              <a:ext cx="8967600" cy="57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 bwMode="black">
            <a:xfrm>
              <a:off x="146059" y="1063887"/>
              <a:ext cx="2229305" cy="21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ko-KR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8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5256584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(YASKAWA-MYS1000L)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198" y="1019923"/>
            <a:ext cx="8967600" cy="5760000"/>
            <a:chOff x="91198" y="1019923"/>
            <a:chExt cx="8967600" cy="5760000"/>
          </a:xfrm>
        </p:grpSpPr>
        <p:pic>
          <p:nvPicPr>
            <p:cNvPr id="22530" name="Picture 2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98" y="1019923"/>
              <a:ext cx="8967600" cy="576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 bwMode="black">
            <a:xfrm>
              <a:off x="157210" y="1041585"/>
              <a:ext cx="2229305" cy="21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ko-KR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7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" y="991879"/>
            <a:ext cx="432048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4753"/>
              </p:ext>
            </p:extLst>
          </p:nvPr>
        </p:nvGraphicFramePr>
        <p:xfrm>
          <a:off x="4450286" y="1001710"/>
          <a:ext cx="4556850" cy="5739653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711263"/>
              </a:tblGrid>
              <a:tr h="2134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THL300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300mm(125mm+175mm)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0~160mm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1120mm/s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1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Ø4x3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12kg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" y="1006707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94603"/>
              </p:ext>
            </p:extLst>
          </p:nvPr>
        </p:nvGraphicFramePr>
        <p:xfrm>
          <a:off x="4468061" y="1006698"/>
          <a:ext cx="4556850" cy="5795545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711263"/>
              </a:tblGrid>
              <a:tr h="215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THL400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400mm(225mm+175mm)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0~160mm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1120mm/s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6.3m/s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07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0.47s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Ø4x3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13kg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2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" y="1019283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86183"/>
              </p:ext>
            </p:extLst>
          </p:nvPr>
        </p:nvGraphicFramePr>
        <p:xfrm>
          <a:off x="4491479" y="1025334"/>
          <a:ext cx="4500155" cy="575394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654568"/>
              </a:tblGrid>
              <a:tr h="2139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THL500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500mm(200mm+300mm)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0~150mm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6.3m/s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22kg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56358"/>
              </p:ext>
            </p:extLst>
          </p:nvPr>
        </p:nvGraphicFramePr>
        <p:xfrm>
          <a:off x="4485014" y="1019283"/>
          <a:ext cx="4500155" cy="575999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654568"/>
              </a:tblGrid>
              <a:tr h="21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THL600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600mm(300mm+300mm)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0~150mm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7.1m/s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0.45s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23kg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7" name="Picture 1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" y="1019923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88405"/>
              </p:ext>
            </p:extLst>
          </p:nvPr>
        </p:nvGraphicFramePr>
        <p:xfrm>
          <a:off x="4485014" y="1019283"/>
          <a:ext cx="4500155" cy="575999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654568"/>
              </a:tblGrid>
              <a:tr h="21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THL700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700mm(400mm+300mm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0~150mm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7.9m/s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0.50s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24kg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" y="1017217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7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45062"/>
              </p:ext>
            </p:extLst>
          </p:nvPr>
        </p:nvGraphicFramePr>
        <p:xfrm>
          <a:off x="4485014" y="1019283"/>
          <a:ext cx="4500155" cy="575999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654568"/>
              </a:tblGrid>
              <a:tr h="21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THL800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800mm(350mm+450mm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0~150mm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4.3m/s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0.47s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0.02mm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33kg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" y="1019283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0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>
            <a:spLocks noChangeArrowheads="1"/>
          </p:cNvSpPr>
          <p:nvPr/>
        </p:nvSpPr>
        <p:spPr bwMode="black">
          <a:xfrm>
            <a:off x="1259632" y="44624"/>
            <a:ext cx="4392488" cy="8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TOSHIBA</a:t>
            </a:r>
            <a:endParaRPr lang="en-US" altLang="ko-KR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92976"/>
              </p:ext>
            </p:extLst>
          </p:nvPr>
        </p:nvGraphicFramePr>
        <p:xfrm>
          <a:off x="4485014" y="1019283"/>
          <a:ext cx="4500155" cy="5759998"/>
        </p:xfrm>
        <a:graphic>
          <a:graphicData uri="http://schemas.openxmlformats.org/drawingml/2006/table">
            <a:tbl>
              <a:tblPr/>
              <a:tblGrid>
                <a:gridCol w="1306906"/>
                <a:gridCol w="1538681"/>
                <a:gridCol w="1654568"/>
              </a:tblGrid>
              <a:tr h="21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THL900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351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Horizontal milti-joint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No. of controlled axes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 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Arm length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900mm(450mm+450mm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Working envelope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±125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±145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0~300mm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±360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speed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1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2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217.5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3(Z axis)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2000mm/s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 4(Z 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1700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4.6m/s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Standard cycle time(with 2kg load)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Maximum payload 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10kg(rated : 2kg)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Allowable moment of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inertia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0.2kg·m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0.02mm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repeatability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Z(Axis 3)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±0.015mm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Axis</a:t>
                      </a:r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θ(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Z-axis rotation)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±0.007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wiring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8input / 8outputs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Hand pneumatic joints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Ø6x3 pcs.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Position detection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Absolute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 controller cable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3.5m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Power capacity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1.4kVA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Mass</a:t>
                      </a: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35kg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0267" marR="9351" marT="935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338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" y="1013984"/>
            <a:ext cx="432000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rgbClr val="000000"/>
          </a:solidFill>
          <a:round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 algn="ctr">
          <a:defRPr sz="900" b="1" dirty="0" smtClean="0">
            <a:solidFill>
              <a:srgbClr val="000000"/>
            </a:solidFill>
            <a:ea typeface="돋움" panose="020B0600000101010101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49690</TotalTime>
  <Words>1221</Words>
  <Application>Microsoft Office PowerPoint</Application>
  <PresentationFormat>화면 슬라이드 쇼(4:3)</PresentationFormat>
  <Paragraphs>612</Paragraphs>
  <Slides>25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134TGp_report_diagram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아진엑스텍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박석수</dc:creator>
  <cp:lastModifiedBy>BDH</cp:lastModifiedBy>
  <cp:revision>1556</cp:revision>
  <cp:lastPrinted>2018-08-10T11:22:45Z</cp:lastPrinted>
  <dcterms:created xsi:type="dcterms:W3CDTF">2006-09-18T18:36:44Z</dcterms:created>
  <dcterms:modified xsi:type="dcterms:W3CDTF">2018-11-20T05:52:27Z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E:\2018\내부과제\8월이사회\8월이사회발표자료(20180811 R2.0).pptx</vt:lpwstr>
  </property>
</Properties>
</file>