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58.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5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2.xml" ContentType="application/vnd.openxmlformats-officedocument.presentationml.tags+xml"/>
  <Override PartName="/ppt/tags/tag5.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4"/>
  </p:notesMasterIdLst>
  <p:handoutMasterIdLst>
    <p:handoutMasterId r:id="rId205"/>
  </p:handoutMasterIdLst>
  <p:sldIdLst>
    <p:sldId id="258" r:id="rId2"/>
    <p:sldId id="435" r:id="rId3"/>
    <p:sldId id="564" r:id="rId4"/>
    <p:sldId id="850" r:id="rId5"/>
    <p:sldId id="848" r:id="rId6"/>
    <p:sldId id="851" r:id="rId7"/>
    <p:sldId id="852" r:id="rId8"/>
    <p:sldId id="853" r:id="rId9"/>
    <p:sldId id="854" r:id="rId10"/>
    <p:sldId id="311" r:id="rId11"/>
    <p:sldId id="321" r:id="rId12"/>
    <p:sldId id="322" r:id="rId13"/>
    <p:sldId id="323" r:id="rId14"/>
    <p:sldId id="325" r:id="rId15"/>
    <p:sldId id="327" r:id="rId16"/>
    <p:sldId id="328" r:id="rId17"/>
    <p:sldId id="331" r:id="rId18"/>
    <p:sldId id="357" r:id="rId19"/>
    <p:sldId id="334" r:id="rId20"/>
    <p:sldId id="330" r:id="rId21"/>
    <p:sldId id="339" r:id="rId22"/>
    <p:sldId id="510" r:id="rId23"/>
    <p:sldId id="337" r:id="rId24"/>
    <p:sldId id="335" r:id="rId25"/>
    <p:sldId id="341" r:id="rId26"/>
    <p:sldId id="343" r:id="rId27"/>
    <p:sldId id="362" r:id="rId28"/>
    <p:sldId id="363" r:id="rId29"/>
    <p:sldId id="368" r:id="rId30"/>
    <p:sldId id="369" r:id="rId31"/>
    <p:sldId id="383" r:id="rId32"/>
    <p:sldId id="377" r:id="rId33"/>
    <p:sldId id="379" r:id="rId34"/>
    <p:sldId id="380" r:id="rId35"/>
    <p:sldId id="381" r:id="rId36"/>
    <p:sldId id="384" r:id="rId37"/>
    <p:sldId id="385" r:id="rId38"/>
    <p:sldId id="386" r:id="rId39"/>
    <p:sldId id="858" r:id="rId40"/>
    <p:sldId id="387" r:id="rId41"/>
    <p:sldId id="855" r:id="rId42"/>
    <p:sldId id="865" r:id="rId43"/>
    <p:sldId id="856" r:id="rId44"/>
    <p:sldId id="857" r:id="rId45"/>
    <p:sldId id="388" r:id="rId46"/>
    <p:sldId id="859" r:id="rId47"/>
    <p:sldId id="860" r:id="rId48"/>
    <p:sldId id="864" r:id="rId49"/>
    <p:sldId id="861" r:id="rId50"/>
    <p:sldId id="862" r:id="rId51"/>
    <p:sldId id="863" r:id="rId52"/>
    <p:sldId id="390" r:id="rId53"/>
    <p:sldId id="866" r:id="rId54"/>
    <p:sldId id="867" r:id="rId55"/>
    <p:sldId id="868" r:id="rId56"/>
    <p:sldId id="869" r:id="rId57"/>
    <p:sldId id="870" r:id="rId58"/>
    <p:sldId id="871" r:id="rId59"/>
    <p:sldId id="391" r:id="rId60"/>
    <p:sldId id="507" r:id="rId61"/>
    <p:sldId id="508" r:id="rId62"/>
    <p:sldId id="509" r:id="rId63"/>
    <p:sldId id="392" r:id="rId64"/>
    <p:sldId id="560" r:id="rId65"/>
    <p:sldId id="511" r:id="rId66"/>
    <p:sldId id="512" r:id="rId67"/>
    <p:sldId id="513" r:id="rId68"/>
    <p:sldId id="514" r:id="rId69"/>
    <p:sldId id="515" r:id="rId70"/>
    <p:sldId id="516" r:id="rId71"/>
    <p:sldId id="517" r:id="rId72"/>
    <p:sldId id="519" r:id="rId73"/>
    <p:sldId id="520" r:id="rId74"/>
    <p:sldId id="535" r:id="rId75"/>
    <p:sldId id="522" r:id="rId76"/>
    <p:sldId id="523" r:id="rId77"/>
    <p:sldId id="524" r:id="rId78"/>
    <p:sldId id="525" r:id="rId79"/>
    <p:sldId id="562" r:id="rId80"/>
    <p:sldId id="526" r:id="rId81"/>
    <p:sldId id="527" r:id="rId82"/>
    <p:sldId id="536" r:id="rId83"/>
    <p:sldId id="537" r:id="rId84"/>
    <p:sldId id="538" r:id="rId85"/>
    <p:sldId id="539" r:id="rId86"/>
    <p:sldId id="540" r:id="rId87"/>
    <p:sldId id="541" r:id="rId88"/>
    <p:sldId id="542" r:id="rId89"/>
    <p:sldId id="543" r:id="rId90"/>
    <p:sldId id="544" r:id="rId91"/>
    <p:sldId id="545" r:id="rId92"/>
    <p:sldId id="546" r:id="rId93"/>
    <p:sldId id="561" r:id="rId94"/>
    <p:sldId id="547" r:id="rId95"/>
    <p:sldId id="548" r:id="rId96"/>
    <p:sldId id="549" r:id="rId97"/>
    <p:sldId id="550" r:id="rId98"/>
    <p:sldId id="551" r:id="rId99"/>
    <p:sldId id="552" r:id="rId100"/>
    <p:sldId id="553" r:id="rId101"/>
    <p:sldId id="554" r:id="rId102"/>
    <p:sldId id="555" r:id="rId103"/>
    <p:sldId id="556" r:id="rId104"/>
    <p:sldId id="557" r:id="rId105"/>
    <p:sldId id="558" r:id="rId106"/>
    <p:sldId id="559" r:id="rId107"/>
    <p:sldId id="393" r:id="rId108"/>
    <p:sldId id="398" r:id="rId109"/>
    <p:sldId id="365" r:id="rId110"/>
    <p:sldId id="394" r:id="rId111"/>
    <p:sldId id="366" r:id="rId112"/>
    <p:sldId id="395" r:id="rId113"/>
    <p:sldId id="397" r:id="rId114"/>
    <p:sldId id="400" r:id="rId115"/>
    <p:sldId id="401" r:id="rId116"/>
    <p:sldId id="403" r:id="rId117"/>
    <p:sldId id="563" r:id="rId118"/>
    <p:sldId id="405" r:id="rId119"/>
    <p:sldId id="427" r:id="rId120"/>
    <p:sldId id="402" r:id="rId121"/>
    <p:sldId id="406" r:id="rId122"/>
    <p:sldId id="407" r:id="rId123"/>
    <p:sldId id="408" r:id="rId124"/>
    <p:sldId id="409" r:id="rId125"/>
    <p:sldId id="431" r:id="rId126"/>
    <p:sldId id="430" r:id="rId127"/>
    <p:sldId id="413" r:id="rId128"/>
    <p:sldId id="411" r:id="rId129"/>
    <p:sldId id="872" r:id="rId130"/>
    <p:sldId id="873" r:id="rId131"/>
    <p:sldId id="412" r:id="rId132"/>
    <p:sldId id="424" r:id="rId133"/>
    <p:sldId id="422" r:id="rId134"/>
    <p:sldId id="423" r:id="rId135"/>
    <p:sldId id="425" r:id="rId136"/>
    <p:sldId id="414" r:id="rId137"/>
    <p:sldId id="415" r:id="rId138"/>
    <p:sldId id="417" r:id="rId139"/>
    <p:sldId id="419" r:id="rId140"/>
    <p:sldId id="432" r:id="rId141"/>
    <p:sldId id="433" r:id="rId142"/>
    <p:sldId id="434" r:id="rId143"/>
    <p:sldId id="436" r:id="rId144"/>
    <p:sldId id="874" r:id="rId145"/>
    <p:sldId id="443" r:id="rId146"/>
    <p:sldId id="442" r:id="rId147"/>
    <p:sldId id="875" r:id="rId148"/>
    <p:sldId id="876" r:id="rId149"/>
    <p:sldId id="877" r:id="rId150"/>
    <p:sldId id="878" r:id="rId151"/>
    <p:sldId id="451" r:id="rId152"/>
    <p:sldId id="463" r:id="rId153"/>
    <p:sldId id="470" r:id="rId154"/>
    <p:sldId id="456" r:id="rId155"/>
    <p:sldId id="459" r:id="rId156"/>
    <p:sldId id="461" r:id="rId157"/>
    <p:sldId id="453" r:id="rId158"/>
    <p:sldId id="455" r:id="rId159"/>
    <p:sldId id="452" r:id="rId160"/>
    <p:sldId id="472" r:id="rId161"/>
    <p:sldId id="471" r:id="rId162"/>
    <p:sldId id="473" r:id="rId163"/>
    <p:sldId id="474" r:id="rId164"/>
    <p:sldId id="462" r:id="rId165"/>
    <p:sldId id="475" r:id="rId166"/>
    <p:sldId id="476" r:id="rId167"/>
    <p:sldId id="479" r:id="rId168"/>
    <p:sldId id="477" r:id="rId169"/>
    <p:sldId id="480" r:id="rId170"/>
    <p:sldId id="482" r:id="rId171"/>
    <p:sldId id="481" r:id="rId172"/>
    <p:sldId id="483" r:id="rId173"/>
    <p:sldId id="484" r:id="rId174"/>
    <p:sldId id="485" r:id="rId175"/>
    <p:sldId id="501" r:id="rId176"/>
    <p:sldId id="486" r:id="rId177"/>
    <p:sldId id="487" r:id="rId178"/>
    <p:sldId id="488" r:id="rId179"/>
    <p:sldId id="489" r:id="rId180"/>
    <p:sldId id="490" r:id="rId181"/>
    <p:sldId id="491" r:id="rId182"/>
    <p:sldId id="492" r:id="rId183"/>
    <p:sldId id="493" r:id="rId184"/>
    <p:sldId id="494" r:id="rId185"/>
    <p:sldId id="495" r:id="rId186"/>
    <p:sldId id="496" r:id="rId187"/>
    <p:sldId id="497" r:id="rId188"/>
    <p:sldId id="498" r:id="rId189"/>
    <p:sldId id="499" r:id="rId190"/>
    <p:sldId id="503" r:id="rId191"/>
    <p:sldId id="478" r:id="rId192"/>
    <p:sldId id="468" r:id="rId193"/>
    <p:sldId id="469" r:id="rId194"/>
    <p:sldId id="466" r:id="rId195"/>
    <p:sldId id="467" r:id="rId196"/>
    <p:sldId id="465" r:id="rId197"/>
    <p:sldId id="506" r:id="rId198"/>
    <p:sldId id="404" r:id="rId199"/>
    <p:sldId id="376" r:id="rId200"/>
    <p:sldId id="370" r:id="rId201"/>
    <p:sldId id="371" r:id="rId202"/>
    <p:sldId id="373" r:id="rId203"/>
  </p:sldIdLst>
  <p:sldSz cx="9144000" cy="6858000" type="screen4x3"/>
  <p:notesSz cx="6858000" cy="9144000"/>
  <p:defaultTextStyle>
    <a:defPPr>
      <a:defRPr lang="en-US"/>
    </a:defPPr>
    <a:lvl1pPr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0099"/>
    <a:srgbClr val="0033CC"/>
    <a:srgbClr val="99CCFF"/>
    <a:srgbClr val="C9E4FF"/>
    <a:srgbClr val="3B689F"/>
    <a:srgbClr val="DDEEFF"/>
    <a:srgbClr val="BDD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5" autoAdjust="0"/>
    <p:restoredTop sz="73608" autoAdjust="0"/>
  </p:normalViewPr>
  <p:slideViewPr>
    <p:cSldViewPr>
      <p:cViewPr varScale="1">
        <p:scale>
          <a:sx n="49" d="100"/>
          <a:sy n="49" d="100"/>
        </p:scale>
        <p:origin x="1758" y="30"/>
      </p:cViewPr>
      <p:guideLst>
        <p:guide orient="horz" pos="2160"/>
        <p:guide pos="2880"/>
      </p:guideLst>
    </p:cSldViewPr>
  </p:slideViewPr>
  <p:notesTextViewPr>
    <p:cViewPr>
      <p:scale>
        <a:sx n="3" d="2"/>
        <a:sy n="3" d="2"/>
      </p:scale>
      <p:origin x="0" y="0"/>
    </p:cViewPr>
  </p:notesTextViewPr>
  <p:sorterViewPr>
    <p:cViewPr>
      <p:scale>
        <a:sx n="66" d="100"/>
        <a:sy n="66" d="100"/>
      </p:scale>
      <p:origin x="0" y="-16230"/>
    </p:cViewPr>
  </p:sorterViewPr>
  <p:notesViewPr>
    <p:cSldViewPr>
      <p:cViewPr varScale="1">
        <p:scale>
          <a:sx n="59" d="100"/>
          <a:sy n="59" d="100"/>
        </p:scale>
        <p:origin x="-25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customXml" Target="../customXml/item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customXml" Target="../customXml/item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customXml" Target="../customXml/item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4DA75AE9-C267-41A4-B117-C5AF8388B877}" type="datetimeFigureOut">
              <a:rPr lang="fr-FR"/>
              <a:pPr>
                <a:defRPr/>
              </a:pPr>
              <a:t>03/05/2020</a:t>
            </a:fld>
            <a:endParaRPr lang="fr-FR"/>
          </a:p>
        </p:txBody>
      </p:sp>
      <p:sp>
        <p:nvSpPr>
          <p:cNvPr id="10864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D70D3DC9-BE1B-4F0E-B76B-5C9AC189ADFF}" type="slidenum">
              <a:rPr lang="fr-FR"/>
              <a:pPr>
                <a:defRPr/>
              </a:pPr>
              <a:t>‹#›</a:t>
            </a:fld>
            <a:endParaRPr lang="fr-FR"/>
          </a:p>
        </p:txBody>
      </p:sp>
    </p:spTree>
    <p:extLst>
      <p:ext uri="{BB962C8B-B14F-4D97-AF65-F5344CB8AC3E}">
        <p14:creationId xmlns:p14="http://schemas.microsoft.com/office/powerpoint/2010/main" val="36540148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4C1D22D0-50CA-49F9-B97C-C4C943067F28}" type="datetimeFigureOut">
              <a:rPr lang="en-US"/>
              <a:pPr>
                <a:defRPr/>
              </a:pPr>
              <a:t>5/3/2020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0AD027D5-78EF-4CBB-B83B-959C34BFFE04}" type="slidenum">
              <a:rPr lang="en-US"/>
              <a:pPr>
                <a:defRPr/>
              </a:pPr>
              <a:t>‹#›</a:t>
            </a:fld>
            <a:endParaRPr lang="en-US"/>
          </a:p>
        </p:txBody>
      </p:sp>
    </p:spTree>
    <p:extLst>
      <p:ext uri="{BB962C8B-B14F-4D97-AF65-F5344CB8AC3E}">
        <p14:creationId xmlns:p14="http://schemas.microsoft.com/office/powerpoint/2010/main" val="8763513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128745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19</a:t>
            </a:fld>
            <a:endParaRPr lang="en-US"/>
          </a:p>
        </p:txBody>
      </p:sp>
    </p:spTree>
    <p:extLst>
      <p:ext uri="{BB962C8B-B14F-4D97-AF65-F5344CB8AC3E}">
        <p14:creationId xmlns:p14="http://schemas.microsoft.com/office/powerpoint/2010/main" val="154460169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119</a:t>
            </a:fld>
            <a:endParaRPr lang="en-US"/>
          </a:p>
        </p:txBody>
      </p:sp>
    </p:spTree>
    <p:extLst>
      <p:ext uri="{BB962C8B-B14F-4D97-AF65-F5344CB8AC3E}">
        <p14:creationId xmlns:p14="http://schemas.microsoft.com/office/powerpoint/2010/main" val="397208631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120</a:t>
            </a:fld>
            <a:endParaRPr lang="en-US"/>
          </a:p>
        </p:txBody>
      </p:sp>
    </p:spTree>
    <p:extLst>
      <p:ext uri="{BB962C8B-B14F-4D97-AF65-F5344CB8AC3E}">
        <p14:creationId xmlns:p14="http://schemas.microsoft.com/office/powerpoint/2010/main" val="844367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S PGothic" panose="020B0600070205080204" pitchFamily="34" charset="-128"/>
                <a:cs typeface="ＭＳ Ｐゴシック" charset="0"/>
              </a:rPr>
              <a:t>Binary trees can be represented by links where each node contains the address of the left child and the right child. If any node has its left or right child empty then it will have in its respective link field, a null value. A leaf node has null value in both of its links.</a:t>
            </a:r>
          </a:p>
          <a:p>
            <a:r>
              <a:rPr lang="en-US" sz="1200" b="0" i="0" kern="1200" dirty="0">
                <a:solidFill>
                  <a:schemeClr val="tx1"/>
                </a:solidFill>
                <a:effectLst/>
                <a:latin typeface="+mn-lt"/>
                <a:ea typeface="MS PGothic" panose="020B0600070205080204" pitchFamily="34" charset="-128"/>
                <a:cs typeface="ＭＳ Ｐゴシック" charset="0"/>
              </a:rPr>
              <a:t>The structure defining a node of binary tree in C is as follows.</a:t>
            </a:r>
          </a:p>
          <a:p>
            <a:br>
              <a:rPr lang="en-US" sz="1200" kern="1200" dirty="0">
                <a:solidFill>
                  <a:schemeClr val="tx1"/>
                </a:solidFill>
                <a:effectLst/>
                <a:latin typeface="+mn-lt"/>
                <a:ea typeface="MS PGothic" panose="020B0600070205080204" pitchFamily="34" charset="-128"/>
                <a:cs typeface="ＭＳ Ｐゴシック" charset="0"/>
              </a:rPr>
            </a:br>
            <a:r>
              <a:rPr lang="en-US" sz="1200" kern="1200" dirty="0">
                <a:solidFill>
                  <a:schemeClr val="tx1"/>
                </a:solidFill>
                <a:effectLst/>
                <a:latin typeface="+mn-lt"/>
                <a:ea typeface="MS PGothic" panose="020B0600070205080204" pitchFamily="34" charset="-128"/>
                <a:cs typeface="ＭＳ Ｐゴシック" charset="0"/>
              </a:rPr>
              <a:t>Binary trees can be represented by links where each node contains the address of the left child and the right child. If any node has its left or right child empty then it will have in its respective link field, a null value. A leaf node has null value in both of its links.</a:t>
            </a:r>
          </a:p>
          <a:p>
            <a:r>
              <a:rPr lang="en-US" sz="1200" kern="1200" dirty="0">
                <a:solidFill>
                  <a:schemeClr val="tx1"/>
                </a:solidFill>
                <a:effectLst/>
                <a:latin typeface="+mn-lt"/>
                <a:ea typeface="MS PGothic" panose="020B0600070205080204" pitchFamily="34" charset="-128"/>
                <a:cs typeface="ＭＳ Ｐゴシック" charset="0"/>
              </a:rPr>
              <a:t>The structure defining a node of binary tree in C is as follows.</a:t>
            </a:r>
          </a:p>
          <a:p>
            <a:r>
              <a:rPr lang="en-US" sz="1200" kern="1200" dirty="0" err="1">
                <a:solidFill>
                  <a:schemeClr val="tx1"/>
                </a:solidFill>
                <a:effectLst/>
                <a:latin typeface="+mn-lt"/>
                <a:ea typeface="MS PGothic" panose="020B0600070205080204" pitchFamily="34" charset="-128"/>
                <a:cs typeface="ＭＳ Ｐゴシック" charset="0"/>
              </a:rPr>
              <a:t>Struct</a:t>
            </a:r>
            <a:r>
              <a:rPr lang="en-US" sz="1200" kern="1200" dirty="0">
                <a:solidFill>
                  <a:schemeClr val="tx1"/>
                </a:solidFill>
                <a:effectLst/>
                <a:latin typeface="+mn-lt"/>
                <a:ea typeface="MS PGothic" panose="020B0600070205080204" pitchFamily="34" charset="-128"/>
                <a:cs typeface="ＭＳ Ｐゴシック" charset="0"/>
              </a:rPr>
              <a:t> node</a:t>
            </a:r>
          </a:p>
          <a:p>
            <a:r>
              <a:rPr lang="en-US" sz="1200" kern="1200" dirty="0">
                <a:solidFill>
                  <a:schemeClr val="tx1"/>
                </a:solidFill>
                <a:effectLst/>
                <a:latin typeface="+mn-lt"/>
                <a:ea typeface="MS PGothic" panose="020B0600070205080204" pitchFamily="34" charset="-128"/>
                <a:cs typeface="ＭＳ Ｐゴシック" charset="0"/>
              </a:rPr>
              <a:t>{</a:t>
            </a:r>
          </a:p>
          <a:p>
            <a:r>
              <a:rPr lang="en-US" sz="1200" kern="1200" dirty="0" err="1">
                <a:solidFill>
                  <a:schemeClr val="tx1"/>
                </a:solidFill>
                <a:effectLst/>
                <a:latin typeface="+mn-lt"/>
                <a:ea typeface="MS PGothic" panose="020B0600070205080204" pitchFamily="34" charset="-128"/>
                <a:cs typeface="ＭＳ Ｐゴシック" charset="0"/>
              </a:rPr>
              <a:t>struct</a:t>
            </a:r>
            <a:r>
              <a:rPr lang="en-US" sz="1200" kern="1200" dirty="0">
                <a:solidFill>
                  <a:schemeClr val="tx1"/>
                </a:solidFill>
                <a:effectLst/>
                <a:latin typeface="+mn-lt"/>
                <a:ea typeface="MS PGothic" panose="020B0600070205080204" pitchFamily="34" charset="-128"/>
                <a:cs typeface="ＭＳ Ｐゴシック" charset="0"/>
              </a:rPr>
              <a:t> node *</a:t>
            </a:r>
            <a:r>
              <a:rPr lang="en-US" sz="1200" kern="1200" dirty="0" err="1">
                <a:solidFill>
                  <a:schemeClr val="tx1"/>
                </a:solidFill>
                <a:effectLst/>
                <a:latin typeface="+mn-lt"/>
                <a:ea typeface="MS PGothic" panose="020B0600070205080204" pitchFamily="34" charset="-128"/>
                <a:cs typeface="ＭＳ Ｐゴシック" charset="0"/>
              </a:rPr>
              <a:t>lc</a:t>
            </a:r>
            <a:r>
              <a:rPr lang="en-US" sz="1200" kern="1200" dirty="0">
                <a:solidFill>
                  <a:schemeClr val="tx1"/>
                </a:solidFill>
                <a:effectLst/>
                <a:latin typeface="+mn-lt"/>
                <a:ea typeface="MS PGothic" panose="020B0600070205080204" pitchFamily="34" charset="-128"/>
                <a:cs typeface="ＭＳ Ｐゴシック" charset="0"/>
              </a:rPr>
              <a:t> </a:t>
            </a:r>
            <a:r>
              <a:rPr lang="en-US" sz="1200" b="1" kern="1200" dirty="0">
                <a:solidFill>
                  <a:schemeClr val="tx1"/>
                </a:solidFill>
                <a:effectLst/>
                <a:latin typeface="+mn-lt"/>
                <a:ea typeface="MS PGothic" panose="020B0600070205080204" pitchFamily="34" charset="-128"/>
                <a:cs typeface="ＭＳ Ｐゴシック" charset="0"/>
              </a:rPr>
              <a:t>; /* </a:t>
            </a:r>
            <a:r>
              <a:rPr lang="en-US" sz="1200" kern="1200" dirty="0">
                <a:solidFill>
                  <a:schemeClr val="tx1"/>
                </a:solidFill>
                <a:effectLst/>
                <a:latin typeface="+mn-lt"/>
                <a:ea typeface="MS PGothic" panose="020B0600070205080204" pitchFamily="34" charset="-128"/>
                <a:cs typeface="ＭＳ Ｐゴシック" charset="0"/>
              </a:rPr>
              <a:t>points to the left child */</a:t>
            </a:r>
          </a:p>
          <a:p>
            <a:r>
              <a:rPr lang="en-US" sz="1200" kern="1200" dirty="0" err="1">
                <a:solidFill>
                  <a:schemeClr val="tx1"/>
                </a:solidFill>
                <a:effectLst/>
                <a:latin typeface="+mn-lt"/>
                <a:ea typeface="MS PGothic" panose="020B0600070205080204" pitchFamily="34" charset="-128"/>
                <a:cs typeface="ＭＳ Ｐゴシック" charset="0"/>
              </a:rPr>
              <a:t>int</a:t>
            </a:r>
            <a:r>
              <a:rPr lang="en-US" sz="1200" kern="1200" dirty="0">
                <a:solidFill>
                  <a:schemeClr val="tx1"/>
                </a:solidFill>
                <a:effectLst/>
                <a:latin typeface="+mn-lt"/>
                <a:ea typeface="MS PGothic" panose="020B0600070205080204" pitchFamily="34" charset="-128"/>
                <a:cs typeface="ＭＳ Ｐゴシック" charset="0"/>
              </a:rPr>
              <a:t> data; /* data field */</a:t>
            </a:r>
          </a:p>
          <a:p>
            <a:r>
              <a:rPr lang="en-US" sz="1200" kern="1200" dirty="0" err="1">
                <a:solidFill>
                  <a:schemeClr val="tx1"/>
                </a:solidFill>
                <a:effectLst/>
                <a:latin typeface="+mn-lt"/>
                <a:ea typeface="MS PGothic" panose="020B0600070205080204" pitchFamily="34" charset="-128"/>
                <a:cs typeface="ＭＳ Ｐゴシック" charset="0"/>
              </a:rPr>
              <a:t>struct</a:t>
            </a:r>
            <a:r>
              <a:rPr lang="en-US" sz="1200" kern="1200" dirty="0">
                <a:solidFill>
                  <a:schemeClr val="tx1"/>
                </a:solidFill>
                <a:effectLst/>
                <a:latin typeface="+mn-lt"/>
                <a:ea typeface="MS PGothic" panose="020B0600070205080204" pitchFamily="34" charset="-128"/>
                <a:cs typeface="ＭＳ Ｐゴシック" charset="0"/>
              </a:rPr>
              <a:t> node *</a:t>
            </a:r>
            <a:r>
              <a:rPr lang="en-US" sz="1200" kern="1200" dirty="0" err="1">
                <a:solidFill>
                  <a:schemeClr val="tx1"/>
                </a:solidFill>
                <a:effectLst/>
                <a:latin typeface="+mn-lt"/>
                <a:ea typeface="MS PGothic" panose="020B0600070205080204" pitchFamily="34" charset="-128"/>
                <a:cs typeface="ＭＳ Ｐゴシック" charset="0"/>
              </a:rPr>
              <a:t>rc</a:t>
            </a:r>
            <a:r>
              <a:rPr lang="en-US" sz="1200" kern="1200" dirty="0">
                <a:solidFill>
                  <a:schemeClr val="tx1"/>
                </a:solidFill>
                <a:effectLst/>
                <a:latin typeface="+mn-lt"/>
                <a:ea typeface="MS PGothic" panose="020B0600070205080204" pitchFamily="34" charset="-128"/>
                <a:cs typeface="ＭＳ Ｐゴシック" charset="0"/>
              </a:rPr>
              <a:t>; </a:t>
            </a:r>
            <a:r>
              <a:rPr lang="en-US" sz="1200" b="1" kern="1200" dirty="0">
                <a:solidFill>
                  <a:schemeClr val="tx1"/>
                </a:solidFill>
                <a:effectLst/>
                <a:latin typeface="+mn-lt"/>
                <a:ea typeface="MS PGothic" panose="020B0600070205080204" pitchFamily="34" charset="-128"/>
                <a:cs typeface="ＭＳ Ｐゴシック" charset="0"/>
              </a:rPr>
              <a:t>/* </a:t>
            </a:r>
            <a:r>
              <a:rPr lang="en-US" sz="1200" kern="1200" dirty="0">
                <a:solidFill>
                  <a:schemeClr val="tx1"/>
                </a:solidFill>
                <a:effectLst/>
                <a:latin typeface="+mn-lt"/>
                <a:ea typeface="MS PGothic" panose="020B0600070205080204" pitchFamily="34" charset="-128"/>
                <a:cs typeface="ＭＳ Ｐゴシック" charset="0"/>
              </a:rPr>
              <a:t>points to the right child */</a:t>
            </a:r>
          </a:p>
          <a:p>
            <a:r>
              <a:rPr lang="en-US" sz="1200" kern="1200" dirty="0">
                <a:solidFill>
                  <a:schemeClr val="tx1"/>
                </a:solidFill>
                <a:effectLst/>
                <a:latin typeface="+mn-lt"/>
                <a:ea typeface="MS PGothic" panose="020B0600070205080204" pitchFamily="34" charset="-128"/>
                <a:cs typeface="ＭＳ Ｐゴシック" charset="0"/>
              </a:rPr>
              <a:t>}</a:t>
            </a:r>
          </a:p>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121</a:t>
            </a:fld>
            <a:endParaRPr lang="en-US"/>
          </a:p>
        </p:txBody>
      </p:sp>
    </p:spTree>
    <p:extLst>
      <p:ext uri="{BB962C8B-B14F-4D97-AF65-F5344CB8AC3E}">
        <p14:creationId xmlns:p14="http://schemas.microsoft.com/office/powerpoint/2010/main" val="184317624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5BC1FE1-CEAA-4F7F-90B4-4FCF25A99813}" type="slidenum">
              <a:rPr lang="en-US"/>
              <a:pPr/>
              <a:t>123</a:t>
            </a:fld>
            <a:endParaRPr lang="en-US"/>
          </a:p>
        </p:txBody>
      </p:sp>
      <p:sp>
        <p:nvSpPr>
          <p:cNvPr id="201730" name="Rectangle 2"/>
          <p:cNvSpPr>
            <a:spLocks noGrp="1" noRot="1" noChangeAspect="1" noChangeArrowheads="1" noTextEdit="1"/>
          </p:cNvSpPr>
          <p:nvPr>
            <p:ph type="sldImg"/>
          </p:nvPr>
        </p:nvSpPr>
        <p:spPr>
          <a:ln cap="flat"/>
        </p:spPr>
      </p:sp>
      <p:sp>
        <p:nvSpPr>
          <p:cNvPr id="201731" name="Rectangle 3"/>
          <p:cNvSpPr>
            <a:spLocks noGrp="1" noChangeArrowheads="1"/>
          </p:cNvSpPr>
          <p:nvPr>
            <p:ph type="body" idx="1"/>
          </p:nvPr>
        </p:nvSpPr>
        <p:spPr>
          <a:ln/>
        </p:spPr>
        <p:txBody>
          <a:bodyPr/>
          <a:lstStyle/>
          <a:p>
            <a:endParaRPr lang="en-AU"/>
          </a:p>
        </p:txBody>
      </p:sp>
    </p:spTree>
    <p:extLst>
      <p:ext uri="{BB962C8B-B14F-4D97-AF65-F5344CB8AC3E}">
        <p14:creationId xmlns:p14="http://schemas.microsoft.com/office/powerpoint/2010/main" val="208316206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FB104B3-8EE0-4BF3-9B8B-9BCF0E412760}" type="slidenum">
              <a:rPr lang="en-US"/>
              <a:pPr/>
              <a:t>124</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51243799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S PGothic" panose="020B0600070205080204" pitchFamily="34" charset="-128"/>
                <a:cs typeface="ＭＳ Ｐゴシック" charset="0"/>
              </a:rPr>
              <a:t> // Base case : Leaf Node. This accounts for height = 1.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if (root-&gt;left == NULL &amp;&amp; root-&gt;right == NULL)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return 1;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 If left subtree is NULL, recur for right subtree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if (!root-&gt;left)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return </a:t>
            </a:r>
            <a:r>
              <a:rPr lang="en-US" sz="1200" b="0" i="0" kern="1200" dirty="0" err="1">
                <a:solidFill>
                  <a:schemeClr val="tx1"/>
                </a:solidFill>
                <a:effectLst/>
                <a:latin typeface="+mn-lt"/>
                <a:ea typeface="MS PGothic" panose="020B0600070205080204" pitchFamily="34" charset="-128"/>
                <a:cs typeface="ＭＳ Ｐゴシック" charset="0"/>
              </a:rPr>
              <a:t>minDepth</a:t>
            </a:r>
            <a:r>
              <a:rPr lang="en-US" sz="1200" b="0" i="0" kern="1200" dirty="0">
                <a:solidFill>
                  <a:schemeClr val="tx1"/>
                </a:solidFill>
                <a:effectLst/>
                <a:latin typeface="+mn-lt"/>
                <a:ea typeface="MS PGothic" panose="020B0600070205080204" pitchFamily="34" charset="-128"/>
                <a:cs typeface="ＭＳ Ｐゴシック" charset="0"/>
              </a:rPr>
              <a:t>(root-&gt;right) + 1;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 If right subtree is NULL, recur for left subtree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if (!root-&gt;right)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return </a:t>
            </a:r>
            <a:r>
              <a:rPr lang="en-US" sz="1200" b="0" i="0" kern="1200" dirty="0" err="1">
                <a:solidFill>
                  <a:schemeClr val="tx1"/>
                </a:solidFill>
                <a:effectLst/>
                <a:latin typeface="+mn-lt"/>
                <a:ea typeface="MS PGothic" panose="020B0600070205080204" pitchFamily="34" charset="-128"/>
                <a:cs typeface="ＭＳ Ｐゴシック" charset="0"/>
              </a:rPr>
              <a:t>minDepth</a:t>
            </a:r>
            <a:r>
              <a:rPr lang="en-US" sz="1200" b="0" i="0" kern="1200" dirty="0">
                <a:solidFill>
                  <a:schemeClr val="tx1"/>
                </a:solidFill>
                <a:effectLst/>
                <a:latin typeface="+mn-lt"/>
                <a:ea typeface="MS PGothic" panose="020B0600070205080204" pitchFamily="34" charset="-128"/>
                <a:cs typeface="ＭＳ Ｐゴシック" charset="0"/>
              </a:rPr>
              <a:t>(root-&gt;left) + 1;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return min(</a:t>
            </a:r>
            <a:r>
              <a:rPr lang="en-US" sz="1200" b="0" i="0" kern="1200" dirty="0" err="1">
                <a:solidFill>
                  <a:schemeClr val="tx1"/>
                </a:solidFill>
                <a:effectLst/>
                <a:latin typeface="+mn-lt"/>
                <a:ea typeface="MS PGothic" panose="020B0600070205080204" pitchFamily="34" charset="-128"/>
                <a:cs typeface="ＭＳ Ｐゴシック" charset="0"/>
              </a:rPr>
              <a:t>minDepth</a:t>
            </a:r>
            <a:r>
              <a:rPr lang="en-US" sz="1200" b="0" i="0" kern="1200" dirty="0">
                <a:solidFill>
                  <a:schemeClr val="tx1"/>
                </a:solidFill>
                <a:effectLst/>
                <a:latin typeface="+mn-lt"/>
                <a:ea typeface="MS PGothic" panose="020B0600070205080204" pitchFamily="34" charset="-128"/>
                <a:cs typeface="ＭＳ Ｐゴシック" charset="0"/>
              </a:rPr>
              <a:t>(root-&gt;left), </a:t>
            </a:r>
            <a:r>
              <a:rPr lang="en-US" sz="1200" b="0" i="0" kern="1200" dirty="0" err="1">
                <a:solidFill>
                  <a:schemeClr val="tx1"/>
                </a:solidFill>
                <a:effectLst/>
                <a:latin typeface="+mn-lt"/>
                <a:ea typeface="MS PGothic" panose="020B0600070205080204" pitchFamily="34" charset="-128"/>
                <a:cs typeface="ＭＳ Ｐゴシック" charset="0"/>
              </a:rPr>
              <a:t>minDepth</a:t>
            </a:r>
            <a:r>
              <a:rPr lang="en-US" sz="1200" b="0" i="0" kern="1200" dirty="0">
                <a:solidFill>
                  <a:schemeClr val="tx1"/>
                </a:solidFill>
                <a:effectLst/>
                <a:latin typeface="+mn-lt"/>
                <a:ea typeface="MS PGothic" panose="020B0600070205080204" pitchFamily="34" charset="-128"/>
                <a:cs typeface="ＭＳ Ｐゴシック" charset="0"/>
              </a:rPr>
              <a:t>(root-&gt;right)) + 1; </a:t>
            </a:r>
          </a:p>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125</a:t>
            </a:fld>
            <a:endParaRPr lang="en-US"/>
          </a:p>
        </p:txBody>
      </p:sp>
    </p:spTree>
    <p:extLst>
      <p:ext uri="{BB962C8B-B14F-4D97-AF65-F5344CB8AC3E}">
        <p14:creationId xmlns:p14="http://schemas.microsoft.com/office/powerpoint/2010/main" val="320375000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S PGothic" panose="020B0600070205080204" pitchFamily="34" charset="-128"/>
                <a:cs typeface="ＭＳ Ｐゴシック" charset="0"/>
              </a:rPr>
              <a:t> // Base case : Leaf Node. This accounts for height = 1.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if (root-&gt;left == NULL &amp;&amp; root-&gt;right == NULL)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return 1;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 If left subtree is NULL, recur for right subtree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if (!root-&gt;left)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return </a:t>
            </a:r>
            <a:r>
              <a:rPr lang="en-US" sz="1200" b="0" i="0" kern="1200" dirty="0" err="1">
                <a:solidFill>
                  <a:schemeClr val="tx1"/>
                </a:solidFill>
                <a:effectLst/>
                <a:latin typeface="+mn-lt"/>
                <a:ea typeface="MS PGothic" panose="020B0600070205080204" pitchFamily="34" charset="-128"/>
                <a:cs typeface="ＭＳ Ｐゴシック" charset="0"/>
              </a:rPr>
              <a:t>minDepth</a:t>
            </a:r>
            <a:r>
              <a:rPr lang="en-US" sz="1200" b="0" i="0" kern="1200" dirty="0">
                <a:solidFill>
                  <a:schemeClr val="tx1"/>
                </a:solidFill>
                <a:effectLst/>
                <a:latin typeface="+mn-lt"/>
                <a:ea typeface="MS PGothic" panose="020B0600070205080204" pitchFamily="34" charset="-128"/>
                <a:cs typeface="ＭＳ Ｐゴシック" charset="0"/>
              </a:rPr>
              <a:t>(root-&gt;right) + 1;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 If right subtree is NULL, recur for left subtree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if (!root-&gt;right)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return </a:t>
            </a:r>
            <a:r>
              <a:rPr lang="en-US" sz="1200" b="0" i="0" kern="1200" dirty="0" err="1">
                <a:solidFill>
                  <a:schemeClr val="tx1"/>
                </a:solidFill>
                <a:effectLst/>
                <a:latin typeface="+mn-lt"/>
                <a:ea typeface="MS PGothic" panose="020B0600070205080204" pitchFamily="34" charset="-128"/>
                <a:cs typeface="ＭＳ Ｐゴシック" charset="0"/>
              </a:rPr>
              <a:t>minDepth</a:t>
            </a:r>
            <a:r>
              <a:rPr lang="en-US" sz="1200" b="0" i="0" kern="1200" dirty="0">
                <a:solidFill>
                  <a:schemeClr val="tx1"/>
                </a:solidFill>
                <a:effectLst/>
                <a:latin typeface="+mn-lt"/>
                <a:ea typeface="MS PGothic" panose="020B0600070205080204" pitchFamily="34" charset="-128"/>
                <a:cs typeface="ＭＳ Ｐゴシック" charset="0"/>
              </a:rPr>
              <a:t>(root-&gt;left) + 1;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return min(</a:t>
            </a:r>
            <a:r>
              <a:rPr lang="en-US" sz="1200" b="0" i="0" kern="1200" dirty="0" err="1">
                <a:solidFill>
                  <a:schemeClr val="tx1"/>
                </a:solidFill>
                <a:effectLst/>
                <a:latin typeface="+mn-lt"/>
                <a:ea typeface="MS PGothic" panose="020B0600070205080204" pitchFamily="34" charset="-128"/>
                <a:cs typeface="ＭＳ Ｐゴシック" charset="0"/>
              </a:rPr>
              <a:t>minDepth</a:t>
            </a:r>
            <a:r>
              <a:rPr lang="en-US" sz="1200" b="0" i="0" kern="1200" dirty="0">
                <a:solidFill>
                  <a:schemeClr val="tx1"/>
                </a:solidFill>
                <a:effectLst/>
                <a:latin typeface="+mn-lt"/>
                <a:ea typeface="MS PGothic" panose="020B0600070205080204" pitchFamily="34" charset="-128"/>
                <a:cs typeface="ＭＳ Ｐゴシック" charset="0"/>
              </a:rPr>
              <a:t>(root-&gt;left), </a:t>
            </a:r>
            <a:r>
              <a:rPr lang="en-US" sz="1200" b="0" i="0" kern="1200" dirty="0" err="1">
                <a:solidFill>
                  <a:schemeClr val="tx1"/>
                </a:solidFill>
                <a:effectLst/>
                <a:latin typeface="+mn-lt"/>
                <a:ea typeface="MS PGothic" panose="020B0600070205080204" pitchFamily="34" charset="-128"/>
                <a:cs typeface="ＭＳ Ｐゴシック" charset="0"/>
              </a:rPr>
              <a:t>minDepth</a:t>
            </a:r>
            <a:r>
              <a:rPr lang="en-US" sz="1200" b="0" i="0" kern="1200" dirty="0">
                <a:solidFill>
                  <a:schemeClr val="tx1"/>
                </a:solidFill>
                <a:effectLst/>
                <a:latin typeface="+mn-lt"/>
                <a:ea typeface="MS PGothic" panose="020B0600070205080204" pitchFamily="34" charset="-128"/>
                <a:cs typeface="ＭＳ Ｐゴシック" charset="0"/>
              </a:rPr>
              <a:t>(root-&gt;right)) + 1; </a:t>
            </a:r>
          </a:p>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126</a:t>
            </a:fld>
            <a:endParaRPr lang="en-US"/>
          </a:p>
        </p:txBody>
      </p:sp>
    </p:spTree>
    <p:extLst>
      <p:ext uri="{BB962C8B-B14F-4D97-AF65-F5344CB8AC3E}">
        <p14:creationId xmlns:p14="http://schemas.microsoft.com/office/powerpoint/2010/main" val="351913121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S PGothic" panose="020B0600070205080204" pitchFamily="34" charset="-128"/>
                <a:cs typeface="ＭＳ Ｐゴシック" charset="0"/>
              </a:rPr>
              <a:t> // Base case : Leaf Node. This accounts for height = 1.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if (root-&gt;left == NULL &amp;&amp; root-&gt;right == NULL)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return 1;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 If left subtree is NULL, recur for right subtree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if (!root-&gt;left)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return </a:t>
            </a:r>
            <a:r>
              <a:rPr lang="en-US" sz="1200" b="0" i="0" kern="1200" dirty="0" err="1">
                <a:solidFill>
                  <a:schemeClr val="tx1"/>
                </a:solidFill>
                <a:effectLst/>
                <a:latin typeface="+mn-lt"/>
                <a:ea typeface="MS PGothic" panose="020B0600070205080204" pitchFamily="34" charset="-128"/>
                <a:cs typeface="ＭＳ Ｐゴシック" charset="0"/>
              </a:rPr>
              <a:t>minDepth</a:t>
            </a:r>
            <a:r>
              <a:rPr lang="en-US" sz="1200" b="0" i="0" kern="1200" dirty="0">
                <a:solidFill>
                  <a:schemeClr val="tx1"/>
                </a:solidFill>
                <a:effectLst/>
                <a:latin typeface="+mn-lt"/>
                <a:ea typeface="MS PGothic" panose="020B0600070205080204" pitchFamily="34" charset="-128"/>
                <a:cs typeface="ＭＳ Ｐゴシック" charset="0"/>
              </a:rPr>
              <a:t>(root-&gt;right) + 1;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 If right subtree is NULL, recur for left subtree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if (!root-&gt;right)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return </a:t>
            </a:r>
            <a:r>
              <a:rPr lang="en-US" sz="1200" b="0" i="0" kern="1200" dirty="0" err="1">
                <a:solidFill>
                  <a:schemeClr val="tx1"/>
                </a:solidFill>
                <a:effectLst/>
                <a:latin typeface="+mn-lt"/>
                <a:ea typeface="MS PGothic" panose="020B0600070205080204" pitchFamily="34" charset="-128"/>
                <a:cs typeface="ＭＳ Ｐゴシック" charset="0"/>
              </a:rPr>
              <a:t>minDepth</a:t>
            </a:r>
            <a:r>
              <a:rPr lang="en-US" sz="1200" b="0" i="0" kern="1200" dirty="0">
                <a:solidFill>
                  <a:schemeClr val="tx1"/>
                </a:solidFill>
                <a:effectLst/>
                <a:latin typeface="+mn-lt"/>
                <a:ea typeface="MS PGothic" panose="020B0600070205080204" pitchFamily="34" charset="-128"/>
                <a:cs typeface="ＭＳ Ｐゴシック" charset="0"/>
              </a:rPr>
              <a:t>(root-&gt;left) + 1;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a:t>
            </a:r>
          </a:p>
          <a:p>
            <a:pPr rtl="0" fontAlgn="base"/>
            <a:r>
              <a:rPr lang="en-US" sz="1200" b="0" i="0" kern="1200" dirty="0">
                <a:solidFill>
                  <a:schemeClr val="tx1"/>
                </a:solidFill>
                <a:effectLst/>
                <a:latin typeface="+mn-lt"/>
                <a:ea typeface="MS PGothic" panose="020B0600070205080204" pitchFamily="34" charset="-128"/>
                <a:cs typeface="ＭＳ Ｐゴシック" charset="0"/>
              </a:rPr>
              <a:t>    return min(</a:t>
            </a:r>
            <a:r>
              <a:rPr lang="en-US" sz="1200" b="0" i="0" kern="1200" dirty="0" err="1">
                <a:solidFill>
                  <a:schemeClr val="tx1"/>
                </a:solidFill>
                <a:effectLst/>
                <a:latin typeface="+mn-lt"/>
                <a:ea typeface="MS PGothic" panose="020B0600070205080204" pitchFamily="34" charset="-128"/>
                <a:cs typeface="ＭＳ Ｐゴシック" charset="0"/>
              </a:rPr>
              <a:t>minDepth</a:t>
            </a:r>
            <a:r>
              <a:rPr lang="en-US" sz="1200" b="0" i="0" kern="1200" dirty="0">
                <a:solidFill>
                  <a:schemeClr val="tx1"/>
                </a:solidFill>
                <a:effectLst/>
                <a:latin typeface="+mn-lt"/>
                <a:ea typeface="MS PGothic" panose="020B0600070205080204" pitchFamily="34" charset="-128"/>
                <a:cs typeface="ＭＳ Ｐゴシック" charset="0"/>
              </a:rPr>
              <a:t>(root-&gt;left), </a:t>
            </a:r>
            <a:r>
              <a:rPr lang="en-US" sz="1200" b="0" i="0" kern="1200" dirty="0" err="1">
                <a:solidFill>
                  <a:schemeClr val="tx1"/>
                </a:solidFill>
                <a:effectLst/>
                <a:latin typeface="+mn-lt"/>
                <a:ea typeface="MS PGothic" panose="020B0600070205080204" pitchFamily="34" charset="-128"/>
                <a:cs typeface="ＭＳ Ｐゴシック" charset="0"/>
              </a:rPr>
              <a:t>minDepth</a:t>
            </a:r>
            <a:r>
              <a:rPr lang="en-US" sz="1200" b="0" i="0" kern="1200" dirty="0">
                <a:solidFill>
                  <a:schemeClr val="tx1"/>
                </a:solidFill>
                <a:effectLst/>
                <a:latin typeface="+mn-lt"/>
                <a:ea typeface="MS PGothic" panose="020B0600070205080204" pitchFamily="34" charset="-128"/>
                <a:cs typeface="ＭＳ Ｐゴシック" charset="0"/>
              </a:rPr>
              <a:t>(root-&gt;right)) + 1; </a:t>
            </a:r>
          </a:p>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127</a:t>
            </a:fld>
            <a:endParaRPr lang="en-US"/>
          </a:p>
        </p:txBody>
      </p:sp>
    </p:spTree>
    <p:extLst>
      <p:ext uri="{BB962C8B-B14F-4D97-AF65-F5344CB8AC3E}">
        <p14:creationId xmlns:p14="http://schemas.microsoft.com/office/powerpoint/2010/main" val="169467524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128</a:t>
            </a:fld>
            <a:endParaRPr lang="en-US"/>
          </a:p>
        </p:txBody>
      </p:sp>
    </p:spTree>
    <p:extLst>
      <p:ext uri="{BB962C8B-B14F-4D97-AF65-F5344CB8AC3E}">
        <p14:creationId xmlns:p14="http://schemas.microsoft.com/office/powerpoint/2010/main" val="37195887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129</a:t>
            </a:fld>
            <a:endParaRPr lang="en-US"/>
          </a:p>
        </p:txBody>
      </p:sp>
    </p:spTree>
    <p:extLst>
      <p:ext uri="{BB962C8B-B14F-4D97-AF65-F5344CB8AC3E}">
        <p14:creationId xmlns:p14="http://schemas.microsoft.com/office/powerpoint/2010/main" val="2518572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20</a:t>
            </a:fld>
            <a:endParaRPr lang="en-US"/>
          </a:p>
        </p:txBody>
      </p:sp>
    </p:spTree>
    <p:extLst>
      <p:ext uri="{BB962C8B-B14F-4D97-AF65-F5344CB8AC3E}">
        <p14:creationId xmlns:p14="http://schemas.microsoft.com/office/powerpoint/2010/main" val="328629037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130</a:t>
            </a:fld>
            <a:endParaRPr lang="en-US"/>
          </a:p>
        </p:txBody>
      </p:sp>
    </p:spTree>
    <p:extLst>
      <p:ext uri="{BB962C8B-B14F-4D97-AF65-F5344CB8AC3E}">
        <p14:creationId xmlns:p14="http://schemas.microsoft.com/office/powerpoint/2010/main" val="115397788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132</a:t>
            </a:fld>
            <a:endParaRPr lang="en-US"/>
          </a:p>
        </p:txBody>
      </p:sp>
    </p:spTree>
    <p:extLst>
      <p:ext uri="{BB962C8B-B14F-4D97-AF65-F5344CB8AC3E}">
        <p14:creationId xmlns:p14="http://schemas.microsoft.com/office/powerpoint/2010/main" val="248803529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B18FE9E-767F-49ED-8C4B-D8CB71BC0D66}" type="slidenum">
              <a:rPr lang="en-US"/>
              <a:pPr/>
              <a:t>137</a:t>
            </a:fld>
            <a:endParaRPr lang="en-US"/>
          </a:p>
        </p:txBody>
      </p:sp>
      <p:sp>
        <p:nvSpPr>
          <p:cNvPr id="27650" name="Rectangle 2"/>
          <p:cNvSpPr>
            <a:spLocks noGrp="1" noRot="1" noChangeAspect="1" noChangeArrowheads="1" noTextEdit="1"/>
          </p:cNvSpPr>
          <p:nvPr>
            <p:ph type="sldImg"/>
          </p:nvPr>
        </p:nvSpPr>
        <p:spPr>
          <a:ln cap="flat"/>
        </p:spPr>
      </p:sp>
      <p:sp>
        <p:nvSpPr>
          <p:cNvPr id="27651" name="Rectangle 3"/>
          <p:cNvSpPr>
            <a:spLocks noGrp="1" noChangeArrowheads="1"/>
          </p:cNvSpPr>
          <p:nvPr>
            <p:ph type="body" idx="1"/>
          </p:nvPr>
        </p:nvSpPr>
        <p:spPr>
          <a:ln/>
        </p:spPr>
        <p:txBody>
          <a:bodyPr/>
          <a:lstStyle/>
          <a:p>
            <a:endParaRPr lang="en-AU"/>
          </a:p>
        </p:txBody>
      </p:sp>
    </p:spTree>
    <p:extLst>
      <p:ext uri="{BB962C8B-B14F-4D97-AF65-F5344CB8AC3E}">
        <p14:creationId xmlns:p14="http://schemas.microsoft.com/office/powerpoint/2010/main" val="402736218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8443615-A04F-4090-9A82-F98A20CD856E}" type="slidenum">
              <a:rPr lang="en-US"/>
              <a:pPr/>
              <a:t>138</a:t>
            </a:fld>
            <a:endParaRPr lang="en-US"/>
          </a:p>
        </p:txBody>
      </p:sp>
      <p:sp>
        <p:nvSpPr>
          <p:cNvPr id="25602" name="Rectangle 2"/>
          <p:cNvSpPr>
            <a:spLocks noGrp="1" noRot="1" noChangeAspect="1" noChangeArrowheads="1" noTextEdit="1"/>
          </p:cNvSpPr>
          <p:nvPr>
            <p:ph type="sldImg"/>
          </p:nvPr>
        </p:nvSpPr>
        <p:spPr>
          <a:ln cap="flat"/>
        </p:spPr>
      </p:sp>
      <p:sp>
        <p:nvSpPr>
          <p:cNvPr id="25603" name="Rectangle 3"/>
          <p:cNvSpPr>
            <a:spLocks noGrp="1" noChangeArrowheads="1"/>
          </p:cNvSpPr>
          <p:nvPr>
            <p:ph type="body" idx="1"/>
          </p:nvPr>
        </p:nvSpPr>
        <p:spPr>
          <a:ln/>
        </p:spPr>
        <p:txBody>
          <a:bodyPr/>
          <a:lstStyle/>
          <a:p>
            <a:endParaRPr lang="en-AU"/>
          </a:p>
        </p:txBody>
      </p:sp>
    </p:spTree>
    <p:extLst>
      <p:ext uri="{BB962C8B-B14F-4D97-AF65-F5344CB8AC3E}">
        <p14:creationId xmlns:p14="http://schemas.microsoft.com/office/powerpoint/2010/main" val="140275370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B18FE9E-767F-49ED-8C4B-D8CB71BC0D66}" type="slidenum">
              <a:rPr lang="en-US"/>
              <a:pPr/>
              <a:t>139</a:t>
            </a:fld>
            <a:endParaRPr lang="en-US"/>
          </a:p>
        </p:txBody>
      </p:sp>
      <p:sp>
        <p:nvSpPr>
          <p:cNvPr id="27650" name="Rectangle 2"/>
          <p:cNvSpPr>
            <a:spLocks noGrp="1" noRot="1" noChangeAspect="1" noChangeArrowheads="1" noTextEdit="1"/>
          </p:cNvSpPr>
          <p:nvPr>
            <p:ph type="sldImg"/>
          </p:nvPr>
        </p:nvSpPr>
        <p:spPr>
          <a:ln cap="flat"/>
        </p:spPr>
      </p:sp>
      <p:sp>
        <p:nvSpPr>
          <p:cNvPr id="27651" name="Rectangle 3"/>
          <p:cNvSpPr>
            <a:spLocks noGrp="1" noChangeArrowheads="1"/>
          </p:cNvSpPr>
          <p:nvPr>
            <p:ph type="body" idx="1"/>
          </p:nvPr>
        </p:nvSpPr>
        <p:spPr>
          <a:ln/>
        </p:spPr>
        <p:txBody>
          <a:bodyPr/>
          <a:lstStyle/>
          <a:p>
            <a:endParaRPr lang="en-AU"/>
          </a:p>
        </p:txBody>
      </p:sp>
    </p:spTree>
    <p:extLst>
      <p:ext uri="{BB962C8B-B14F-4D97-AF65-F5344CB8AC3E}">
        <p14:creationId xmlns:p14="http://schemas.microsoft.com/office/powerpoint/2010/main" val="104428481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a:t>
            </a:r>
            <a:r>
              <a:rPr lang="en-US" baseline="0" dirty="0"/>
              <a:t> 10; right =30 </a:t>
            </a:r>
            <a:r>
              <a:rPr lang="en-US" baseline="0" dirty="0">
                <a:sym typeface="Wingdings" panose="05000000000000000000" pitchFamily="2" charset="2"/>
              </a:rPr>
              <a:t> root = 50</a:t>
            </a:r>
          </a:p>
          <a:p>
            <a:r>
              <a:rPr lang="en-US" baseline="0" dirty="0">
                <a:sym typeface="Wingdings" panose="05000000000000000000" pitchFamily="2" charset="2"/>
              </a:rPr>
              <a:t>Left =20; right =40  root = 70</a:t>
            </a:r>
          </a:p>
          <a:p>
            <a:r>
              <a:rPr lang="en-US" baseline="0" dirty="0">
                <a:sym typeface="Wingdings" panose="05000000000000000000" pitchFamily="2" charset="2"/>
              </a:rPr>
              <a:t> Root = 60</a:t>
            </a:r>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142</a:t>
            </a:fld>
            <a:endParaRPr lang="en-US"/>
          </a:p>
        </p:txBody>
      </p:sp>
    </p:spTree>
    <p:extLst>
      <p:ext uri="{BB962C8B-B14F-4D97-AF65-F5344CB8AC3E}">
        <p14:creationId xmlns:p14="http://schemas.microsoft.com/office/powerpoint/2010/main" val="10072030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143</a:t>
            </a:fld>
            <a:endParaRPr lang="en-US"/>
          </a:p>
        </p:txBody>
      </p:sp>
    </p:spTree>
    <p:extLst>
      <p:ext uri="{BB962C8B-B14F-4D97-AF65-F5344CB8AC3E}">
        <p14:creationId xmlns:p14="http://schemas.microsoft.com/office/powerpoint/2010/main" val="251817375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144</a:t>
            </a:fld>
            <a:endParaRPr lang="en-US"/>
          </a:p>
        </p:txBody>
      </p:sp>
    </p:spTree>
    <p:extLst>
      <p:ext uri="{BB962C8B-B14F-4D97-AF65-F5344CB8AC3E}">
        <p14:creationId xmlns:p14="http://schemas.microsoft.com/office/powerpoint/2010/main" val="144039532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145</a:t>
            </a:fld>
            <a:endParaRPr lang="en-US"/>
          </a:p>
        </p:txBody>
      </p:sp>
    </p:spTree>
    <p:extLst>
      <p:ext uri="{BB962C8B-B14F-4D97-AF65-F5344CB8AC3E}">
        <p14:creationId xmlns:p14="http://schemas.microsoft.com/office/powerpoint/2010/main" val="422658798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146</a:t>
            </a:fld>
            <a:endParaRPr lang="en-US"/>
          </a:p>
        </p:txBody>
      </p:sp>
    </p:spTree>
    <p:extLst>
      <p:ext uri="{BB962C8B-B14F-4D97-AF65-F5344CB8AC3E}">
        <p14:creationId xmlns:p14="http://schemas.microsoft.com/office/powerpoint/2010/main" val="3632243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with only one node </a:t>
            </a:r>
            <a:r>
              <a:rPr lang="en-US" dirty="0">
                <a:sym typeface="Wingdings" panose="05000000000000000000" pitchFamily="2" charset="2"/>
              </a:rPr>
              <a:t> height of tree = 1</a:t>
            </a:r>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21</a:t>
            </a:fld>
            <a:endParaRPr lang="en-US"/>
          </a:p>
        </p:txBody>
      </p:sp>
    </p:spTree>
    <p:extLst>
      <p:ext uri="{BB962C8B-B14F-4D97-AF65-F5344CB8AC3E}">
        <p14:creationId xmlns:p14="http://schemas.microsoft.com/office/powerpoint/2010/main" val="403961475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147</a:t>
            </a:fld>
            <a:endParaRPr lang="en-US"/>
          </a:p>
        </p:txBody>
      </p:sp>
    </p:spTree>
    <p:extLst>
      <p:ext uri="{BB962C8B-B14F-4D97-AF65-F5344CB8AC3E}">
        <p14:creationId xmlns:p14="http://schemas.microsoft.com/office/powerpoint/2010/main" val="171024267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148</a:t>
            </a:fld>
            <a:endParaRPr lang="en-US"/>
          </a:p>
        </p:txBody>
      </p:sp>
    </p:spTree>
    <p:extLst>
      <p:ext uri="{BB962C8B-B14F-4D97-AF65-F5344CB8AC3E}">
        <p14:creationId xmlns:p14="http://schemas.microsoft.com/office/powerpoint/2010/main" val="312311966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149</a:t>
            </a:fld>
            <a:endParaRPr lang="en-US"/>
          </a:p>
        </p:txBody>
      </p:sp>
    </p:spTree>
    <p:extLst>
      <p:ext uri="{BB962C8B-B14F-4D97-AF65-F5344CB8AC3E}">
        <p14:creationId xmlns:p14="http://schemas.microsoft.com/office/powerpoint/2010/main" val="90419887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150</a:t>
            </a:fld>
            <a:endParaRPr lang="en-US"/>
          </a:p>
        </p:txBody>
      </p:sp>
    </p:spTree>
    <p:extLst>
      <p:ext uri="{BB962C8B-B14F-4D97-AF65-F5344CB8AC3E}">
        <p14:creationId xmlns:p14="http://schemas.microsoft.com/office/powerpoint/2010/main" val="226622602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151</a:t>
            </a:fld>
            <a:endParaRPr lang="en-US"/>
          </a:p>
        </p:txBody>
      </p:sp>
    </p:spTree>
    <p:extLst>
      <p:ext uri="{BB962C8B-B14F-4D97-AF65-F5344CB8AC3E}">
        <p14:creationId xmlns:p14="http://schemas.microsoft.com/office/powerpoint/2010/main" val="283178067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INFIX: the expressions in which operands surround the operator, e.g. </a:t>
            </a:r>
            <a:r>
              <a:rPr lang="en-US" dirty="0" err="1"/>
              <a:t>x+y</a:t>
            </a:r>
            <a:r>
              <a:rPr lang="en-US" dirty="0"/>
              <a:t>, 6*3 </a:t>
            </a:r>
            <a:r>
              <a:rPr lang="en-US" dirty="0" err="1"/>
              <a:t>etc</a:t>
            </a:r>
            <a:r>
              <a:rPr lang="en-US" dirty="0"/>
              <a:t> this way of writing the Expressions is called infix notation. POSTFIX: Postfix notation are also Known as Reverse Polish Notation (RPN). They are different from the infix and prefix notations in the sense that in the postfix notation, operator comes after the operands, e.g. </a:t>
            </a:r>
            <a:r>
              <a:rPr lang="en-US" dirty="0" err="1"/>
              <a:t>xy</a:t>
            </a:r>
            <a:r>
              <a:rPr lang="en-US" dirty="0"/>
              <a:t>+, xyz+* etc. PREFIX: Prefix notation also Known as Polish notation. In the prefix notation, operator comes before the operands, e.g. +</a:t>
            </a:r>
            <a:r>
              <a:rPr lang="en-US" dirty="0" err="1"/>
              <a:t>xy</a:t>
            </a:r>
            <a:r>
              <a:rPr lang="en-US" dirty="0"/>
              <a:t>, *+xyz</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152</a:t>
            </a:fld>
            <a:endParaRPr lang="en-US"/>
          </a:p>
        </p:txBody>
      </p:sp>
    </p:spTree>
    <p:extLst>
      <p:ext uri="{BB962C8B-B14F-4D97-AF65-F5344CB8AC3E}">
        <p14:creationId xmlns:p14="http://schemas.microsoft.com/office/powerpoint/2010/main" val="348024802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figure out the operands of an operator? • a + b * c • a * b + c / d This is done by assigning operator priorities. • priority(*) = priority(/) &gt; priority(+) = priority(-) When an operand lies between two operators, the operand associates with the operator that has higher priority.</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153</a:t>
            </a:fld>
            <a:endParaRPr lang="en-US"/>
          </a:p>
        </p:txBody>
      </p:sp>
    </p:spTree>
    <p:extLst>
      <p:ext uri="{BB962C8B-B14F-4D97-AF65-F5344CB8AC3E}">
        <p14:creationId xmlns:p14="http://schemas.microsoft.com/office/powerpoint/2010/main" val="126265948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157</a:t>
            </a:fld>
            <a:endParaRPr lang="en-US"/>
          </a:p>
        </p:txBody>
      </p:sp>
    </p:spTree>
    <p:extLst>
      <p:ext uri="{BB962C8B-B14F-4D97-AF65-F5344CB8AC3E}">
        <p14:creationId xmlns:p14="http://schemas.microsoft.com/office/powerpoint/2010/main" val="287485005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a:t>
            </a:r>
            <a:r>
              <a:rPr lang="en-US" baseline="0" dirty="0"/>
              <a:t> to express the steps of algorithm</a:t>
            </a:r>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158</a:t>
            </a:fld>
            <a:endParaRPr lang="en-US"/>
          </a:p>
        </p:txBody>
      </p:sp>
    </p:spTree>
    <p:extLst>
      <p:ext uri="{BB962C8B-B14F-4D97-AF65-F5344CB8AC3E}">
        <p14:creationId xmlns:p14="http://schemas.microsoft.com/office/powerpoint/2010/main" val="24321823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159</a:t>
            </a:fld>
            <a:endParaRPr lang="en-US"/>
          </a:p>
        </p:txBody>
      </p:sp>
    </p:spTree>
    <p:extLst>
      <p:ext uri="{BB962C8B-B14F-4D97-AF65-F5344CB8AC3E}">
        <p14:creationId xmlns:p14="http://schemas.microsoft.com/office/powerpoint/2010/main" val="3916447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B7E9F5-AF29-4496-885B-7897ACC78BC4}" type="slidenum">
              <a:rPr lang="en-US"/>
              <a:pPr/>
              <a:t>22</a:t>
            </a:fld>
            <a:endParaRPr 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3516605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160</a:t>
            </a:fld>
            <a:endParaRPr lang="en-US"/>
          </a:p>
        </p:txBody>
      </p:sp>
    </p:spTree>
    <p:extLst>
      <p:ext uri="{BB962C8B-B14F-4D97-AF65-F5344CB8AC3E}">
        <p14:creationId xmlns:p14="http://schemas.microsoft.com/office/powerpoint/2010/main" val="104826369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161</a:t>
            </a:fld>
            <a:endParaRPr lang="en-US"/>
          </a:p>
        </p:txBody>
      </p:sp>
    </p:spTree>
    <p:extLst>
      <p:ext uri="{BB962C8B-B14F-4D97-AF65-F5344CB8AC3E}">
        <p14:creationId xmlns:p14="http://schemas.microsoft.com/office/powerpoint/2010/main" val="133211966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162</a:t>
            </a:fld>
            <a:endParaRPr lang="en-US"/>
          </a:p>
        </p:txBody>
      </p:sp>
    </p:spTree>
    <p:extLst>
      <p:ext uri="{BB962C8B-B14F-4D97-AF65-F5344CB8AC3E}">
        <p14:creationId xmlns:p14="http://schemas.microsoft.com/office/powerpoint/2010/main" val="136071505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dirty="0"/>
              <a:t> 4) (ANS: 9.00)</a:t>
            </a:r>
          </a:p>
          <a:p>
            <a:endParaRPr lang="en-US" sz="1200" b="1"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164</a:t>
            </a:fld>
            <a:endParaRPr lang="en-US"/>
          </a:p>
        </p:txBody>
      </p:sp>
    </p:spTree>
    <p:extLst>
      <p:ext uri="{BB962C8B-B14F-4D97-AF65-F5344CB8AC3E}">
        <p14:creationId xmlns:p14="http://schemas.microsoft.com/office/powerpoint/2010/main" val="359809815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165</a:t>
            </a:fld>
            <a:endParaRPr lang="en-US"/>
          </a:p>
        </p:txBody>
      </p:sp>
    </p:spTree>
    <p:extLst>
      <p:ext uri="{BB962C8B-B14F-4D97-AF65-F5344CB8AC3E}">
        <p14:creationId xmlns:p14="http://schemas.microsoft.com/office/powerpoint/2010/main" val="425726014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84FDDB9-4545-465E-A63F-330E0B725DF4}" type="slidenum">
              <a:rPr lang="en-US"/>
              <a:pPr/>
              <a:t>174</a:t>
            </a:fld>
            <a:endParaRPr lang="en-US"/>
          </a:p>
        </p:txBody>
      </p:sp>
      <p:sp>
        <p:nvSpPr>
          <p:cNvPr id="64515" name="Rectangle 2"/>
          <p:cNvSpPr>
            <a:spLocks noGrp="1" noRot="1" noChangeAspect="1" noChangeArrowheads="1" noTextEdit="1"/>
          </p:cNvSpPr>
          <p:nvPr>
            <p:ph type="sldImg"/>
          </p:nvPr>
        </p:nvSpPr>
        <p:spPr>
          <a:xfrm>
            <a:off x="919163" y="746125"/>
            <a:ext cx="4960937" cy="3721100"/>
          </a:xfrm>
          <a:ln/>
        </p:spPr>
      </p:sp>
      <p:sp>
        <p:nvSpPr>
          <p:cNvPr id="64516" name="Rectangle 3"/>
          <p:cNvSpPr>
            <a:spLocks noGrp="1" noChangeArrowheads="1"/>
          </p:cNvSpPr>
          <p:nvPr>
            <p:ph type="body" idx="1"/>
          </p:nvPr>
        </p:nvSpPr>
        <p:spPr>
          <a:xfrm>
            <a:off x="905767" y="4715482"/>
            <a:ext cx="4986142" cy="4464361"/>
          </a:xfrm>
          <a:noFill/>
          <a:ln/>
        </p:spPr>
        <p:txBody>
          <a:bodyPr/>
          <a:lstStyle/>
          <a:p>
            <a:pPr eaLnBrk="1" hangingPunct="1"/>
            <a:endParaRPr lang="en-US"/>
          </a:p>
        </p:txBody>
      </p:sp>
    </p:spTree>
    <p:extLst>
      <p:ext uri="{BB962C8B-B14F-4D97-AF65-F5344CB8AC3E}">
        <p14:creationId xmlns:p14="http://schemas.microsoft.com/office/powerpoint/2010/main" val="108602197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84FDDB9-4545-465E-A63F-330E0B725DF4}" type="slidenum">
              <a:rPr lang="en-US"/>
              <a:pPr/>
              <a:t>175</a:t>
            </a:fld>
            <a:endParaRPr lang="en-US"/>
          </a:p>
        </p:txBody>
      </p:sp>
      <p:sp>
        <p:nvSpPr>
          <p:cNvPr id="64515" name="Rectangle 2"/>
          <p:cNvSpPr>
            <a:spLocks noGrp="1" noRot="1" noChangeAspect="1" noChangeArrowheads="1" noTextEdit="1"/>
          </p:cNvSpPr>
          <p:nvPr>
            <p:ph type="sldImg"/>
          </p:nvPr>
        </p:nvSpPr>
        <p:spPr>
          <a:xfrm>
            <a:off x="919163" y="746125"/>
            <a:ext cx="4960937" cy="3721100"/>
          </a:xfrm>
          <a:ln/>
        </p:spPr>
      </p:sp>
      <p:sp>
        <p:nvSpPr>
          <p:cNvPr id="64516" name="Rectangle 3"/>
          <p:cNvSpPr>
            <a:spLocks noGrp="1" noChangeArrowheads="1"/>
          </p:cNvSpPr>
          <p:nvPr>
            <p:ph type="body" idx="1"/>
          </p:nvPr>
        </p:nvSpPr>
        <p:spPr>
          <a:xfrm>
            <a:off x="905767" y="4715482"/>
            <a:ext cx="4986142" cy="4464361"/>
          </a:xfrm>
          <a:noFill/>
          <a:ln/>
        </p:spPr>
        <p:txBody>
          <a:bodyPr/>
          <a:lstStyle/>
          <a:p>
            <a:pPr eaLnBrk="1" hangingPunct="1"/>
            <a:endParaRPr lang="en-US"/>
          </a:p>
        </p:txBody>
      </p:sp>
    </p:spTree>
    <p:extLst>
      <p:ext uri="{BB962C8B-B14F-4D97-AF65-F5344CB8AC3E}">
        <p14:creationId xmlns:p14="http://schemas.microsoft.com/office/powerpoint/2010/main" val="422645571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BD1A4F5-6DC9-48A3-AA5B-62D83DC3A2AE}" type="slidenum">
              <a:rPr lang="en-US"/>
              <a:pPr/>
              <a:t>189</a:t>
            </a:fld>
            <a:endParaRPr lang="en-US"/>
          </a:p>
        </p:txBody>
      </p:sp>
      <p:sp>
        <p:nvSpPr>
          <p:cNvPr id="65539" name="Rectangle 2"/>
          <p:cNvSpPr>
            <a:spLocks noGrp="1" noRot="1" noChangeAspect="1" noChangeArrowheads="1" noTextEdit="1"/>
          </p:cNvSpPr>
          <p:nvPr>
            <p:ph type="sldImg"/>
          </p:nvPr>
        </p:nvSpPr>
        <p:spPr>
          <a:xfrm>
            <a:off x="919163" y="746125"/>
            <a:ext cx="4960937" cy="3721100"/>
          </a:xfrm>
          <a:ln/>
        </p:spPr>
      </p:sp>
      <p:sp>
        <p:nvSpPr>
          <p:cNvPr id="65540" name="Rectangle 3"/>
          <p:cNvSpPr>
            <a:spLocks noGrp="1" noChangeArrowheads="1"/>
          </p:cNvSpPr>
          <p:nvPr>
            <p:ph type="body" idx="1"/>
          </p:nvPr>
        </p:nvSpPr>
        <p:spPr>
          <a:xfrm>
            <a:off x="905767" y="4715482"/>
            <a:ext cx="4986142" cy="4464361"/>
          </a:xfrm>
          <a:noFill/>
          <a:ln/>
        </p:spPr>
        <p:txBody>
          <a:bodyPr/>
          <a:lstStyle/>
          <a:p>
            <a:pPr eaLnBrk="1" hangingPunct="1"/>
            <a:endParaRPr lang="en-US"/>
          </a:p>
        </p:txBody>
      </p:sp>
    </p:spTree>
    <p:extLst>
      <p:ext uri="{BB962C8B-B14F-4D97-AF65-F5344CB8AC3E}">
        <p14:creationId xmlns:p14="http://schemas.microsoft.com/office/powerpoint/2010/main" val="191398433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84FDDB9-4545-465E-A63F-330E0B725DF4}" type="slidenum">
              <a:rPr lang="en-US"/>
              <a:pPr/>
              <a:t>190</a:t>
            </a:fld>
            <a:endParaRPr lang="en-US"/>
          </a:p>
        </p:txBody>
      </p:sp>
      <p:sp>
        <p:nvSpPr>
          <p:cNvPr id="64515" name="Rectangle 2"/>
          <p:cNvSpPr>
            <a:spLocks noGrp="1" noRot="1" noChangeAspect="1" noChangeArrowheads="1" noTextEdit="1"/>
          </p:cNvSpPr>
          <p:nvPr>
            <p:ph type="sldImg"/>
          </p:nvPr>
        </p:nvSpPr>
        <p:spPr>
          <a:xfrm>
            <a:off x="919163" y="746125"/>
            <a:ext cx="4960937" cy="3721100"/>
          </a:xfrm>
          <a:ln/>
        </p:spPr>
      </p:sp>
      <p:sp>
        <p:nvSpPr>
          <p:cNvPr id="64516" name="Rectangle 3"/>
          <p:cNvSpPr>
            <a:spLocks noGrp="1" noChangeArrowheads="1"/>
          </p:cNvSpPr>
          <p:nvPr>
            <p:ph type="body" idx="1"/>
          </p:nvPr>
        </p:nvSpPr>
        <p:spPr>
          <a:xfrm>
            <a:off x="905767" y="4715482"/>
            <a:ext cx="4986142" cy="4464361"/>
          </a:xfrm>
          <a:noFill/>
          <a:ln/>
        </p:spPr>
        <p:txBody>
          <a:bodyPr/>
          <a:lstStyle/>
          <a:p>
            <a:pPr eaLnBrk="1" hangingPunct="1"/>
            <a:r>
              <a:rPr lang="en-US" dirty="0"/>
              <a:t>CAT</a:t>
            </a:r>
          </a:p>
        </p:txBody>
      </p:sp>
    </p:spTree>
    <p:extLst>
      <p:ext uri="{BB962C8B-B14F-4D97-AF65-F5344CB8AC3E}">
        <p14:creationId xmlns:p14="http://schemas.microsoft.com/office/powerpoint/2010/main" val="387922235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INFIX: the expressions in which operands surround the operator, e.g. </a:t>
            </a:r>
            <a:r>
              <a:rPr lang="en-US" dirty="0" err="1"/>
              <a:t>x+y</a:t>
            </a:r>
            <a:r>
              <a:rPr lang="en-US" dirty="0"/>
              <a:t>, 6*3 </a:t>
            </a:r>
            <a:r>
              <a:rPr lang="en-US" dirty="0" err="1"/>
              <a:t>etc</a:t>
            </a:r>
            <a:r>
              <a:rPr lang="en-US" dirty="0"/>
              <a:t> this way of writing the Expressions is called infix notation. POSTFIX: Postfix notation are also Known as Reverse Polish Notation (RPN). They are different from the infix and prefix notations in the sense that in the postfix notation, operator comes after the operands, e.g. </a:t>
            </a:r>
            <a:r>
              <a:rPr lang="en-US" dirty="0" err="1"/>
              <a:t>xy</a:t>
            </a:r>
            <a:r>
              <a:rPr lang="en-US" dirty="0"/>
              <a:t>+, xyz+* etc. PREFIX: Prefix notation also Known as Polish notation. In the prefix notation, operator comes before the operands, e.g. +</a:t>
            </a:r>
            <a:r>
              <a:rPr lang="en-US" dirty="0" err="1"/>
              <a:t>xy</a:t>
            </a:r>
            <a:r>
              <a:rPr lang="en-US" dirty="0"/>
              <a:t>, *+xyz</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192</a:t>
            </a:fld>
            <a:endParaRPr lang="en-US"/>
          </a:p>
        </p:txBody>
      </p:sp>
    </p:spTree>
    <p:extLst>
      <p:ext uri="{BB962C8B-B14F-4D97-AF65-F5344CB8AC3E}">
        <p14:creationId xmlns:p14="http://schemas.microsoft.com/office/powerpoint/2010/main" val="204975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Degree of tree =3</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23</a:t>
            </a:fld>
            <a:endParaRPr lang="en-US"/>
          </a:p>
        </p:txBody>
      </p:sp>
    </p:spTree>
    <p:extLst>
      <p:ext uri="{BB962C8B-B14F-4D97-AF65-F5344CB8AC3E}">
        <p14:creationId xmlns:p14="http://schemas.microsoft.com/office/powerpoint/2010/main" val="287878564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4. Tree • Tree data structure definition • General tree representation • Pre-Order, In-Order, Post-Order traversal on trees • Implementation of basic operations on a tree: node insertion, compute height, depth of a node, count number of nodes, leaf nodes • Binary tree</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197</a:t>
            </a:fld>
            <a:endParaRPr lang="en-US"/>
          </a:p>
        </p:txBody>
      </p:sp>
    </p:spTree>
    <p:extLst>
      <p:ext uri="{BB962C8B-B14F-4D97-AF65-F5344CB8AC3E}">
        <p14:creationId xmlns:p14="http://schemas.microsoft.com/office/powerpoint/2010/main" val="2110055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28C31-3773-477B-9EF8-B5F4D0CB20C9}" type="slidenum">
              <a:rPr lang="en-US" altLang="en-US"/>
              <a:pPr/>
              <a:t>24</a:t>
            </a:fld>
            <a:endParaRPr lang="en-US" altLang="en-US"/>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77045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26</a:t>
            </a:fld>
            <a:endParaRPr lang="en-US"/>
          </a:p>
        </p:txBody>
      </p:sp>
    </p:spTree>
    <p:extLst>
      <p:ext uri="{BB962C8B-B14F-4D97-AF65-F5344CB8AC3E}">
        <p14:creationId xmlns:p14="http://schemas.microsoft.com/office/powerpoint/2010/main" val="147360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27</a:t>
            </a:fld>
            <a:endParaRPr lang="en-US"/>
          </a:p>
        </p:txBody>
      </p:sp>
    </p:spTree>
    <p:extLst>
      <p:ext uri="{BB962C8B-B14F-4D97-AF65-F5344CB8AC3E}">
        <p14:creationId xmlns:p14="http://schemas.microsoft.com/office/powerpoint/2010/main" val="30217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4. Tree • Tree data structure definition • General tree representation • Pre-Order, In-Order, Post-Order traversal on trees • Implementation of basic operations on a tree: node insertion, compute height, depth of a node, count number of nodes, leaf nodes • Binary tree</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28</a:t>
            </a:fld>
            <a:endParaRPr lang="en-US"/>
          </a:p>
        </p:txBody>
      </p:sp>
    </p:spTree>
    <p:extLst>
      <p:ext uri="{BB962C8B-B14F-4D97-AF65-F5344CB8AC3E}">
        <p14:creationId xmlns:p14="http://schemas.microsoft.com/office/powerpoint/2010/main" val="1998817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35</a:t>
            </a:fld>
            <a:endParaRPr lang="en-US"/>
          </a:p>
        </p:txBody>
      </p:sp>
    </p:spTree>
    <p:extLst>
      <p:ext uri="{BB962C8B-B14F-4D97-AF65-F5344CB8AC3E}">
        <p14:creationId xmlns:p14="http://schemas.microsoft.com/office/powerpoint/2010/main" val="214286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4. Tree • Tree data structure definition • General tree representation • Pre-Order, In-Order, Post-Order traversal on trees • Implementation of basic operations on a tree: node insertion, compute height, depth of a node, count number of nodes, leaf nodes • Binary tree</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a:t>
            </a:fld>
            <a:endParaRPr lang="en-US"/>
          </a:p>
        </p:txBody>
      </p:sp>
    </p:spTree>
    <p:extLst>
      <p:ext uri="{BB962C8B-B14F-4D97-AF65-F5344CB8AC3E}">
        <p14:creationId xmlns:p14="http://schemas.microsoft.com/office/powerpoint/2010/main" val="3602621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36</a:t>
            </a:fld>
            <a:endParaRPr lang="en-US"/>
          </a:p>
        </p:txBody>
      </p:sp>
    </p:spTree>
    <p:extLst>
      <p:ext uri="{BB962C8B-B14F-4D97-AF65-F5344CB8AC3E}">
        <p14:creationId xmlns:p14="http://schemas.microsoft.com/office/powerpoint/2010/main" val="2442351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BBE54-4CBF-442A-9E8C-BAA8ED103F82}" type="slidenum">
              <a:rPr lang="en-US" altLang="en-US"/>
              <a:pPr/>
              <a:t>37</a:t>
            </a:fld>
            <a:endParaRPr lang="en-US" altLang="en-US"/>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70163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38</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275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39</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15942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40</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56586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41</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09174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86031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8915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44</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16128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45</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915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69FFB6-3D0F-45A1-8622-62BFD449055F}"/>
              </a:ext>
            </a:extLst>
          </p:cNvPr>
          <p:cNvSpPr>
            <a:spLocks noGrp="1" noChangeArrowheads="1"/>
          </p:cNvSpPr>
          <p:nvPr>
            <p:ph type="sldNum" sz="quarter" idx="5"/>
          </p:nvPr>
        </p:nvSpPr>
        <p:spPr>
          <a:ln/>
        </p:spPr>
        <p:txBody>
          <a:bodyPr/>
          <a:lstStyle/>
          <a:p>
            <a:fld id="{E5457C6D-C04B-4003-9EA3-B9E0DA015EB0}" type="slidenum">
              <a:rPr lang="en-US" altLang="en-US"/>
              <a:pPr/>
              <a:t>4</a:t>
            </a:fld>
            <a:endParaRPr lang="en-US" altLang="en-US"/>
          </a:p>
        </p:txBody>
      </p:sp>
      <p:sp>
        <p:nvSpPr>
          <p:cNvPr id="898050" name="Rectangle 2">
            <a:extLst>
              <a:ext uri="{FF2B5EF4-FFF2-40B4-BE49-F238E27FC236}">
                <a16:creationId xmlns:a16="http://schemas.microsoft.com/office/drawing/2014/main" id="{EF143DDC-5023-4A4B-AA78-B40FA9DAE560}"/>
              </a:ext>
            </a:extLst>
          </p:cNvPr>
          <p:cNvSpPr>
            <a:spLocks noGrp="1" noRot="1" noChangeAspect="1" noChangeArrowheads="1" noTextEdit="1"/>
          </p:cNvSpPr>
          <p:nvPr>
            <p:ph type="sldImg"/>
          </p:nvPr>
        </p:nvSpPr>
        <p:spPr>
          <a:ln/>
        </p:spPr>
      </p:sp>
      <p:sp>
        <p:nvSpPr>
          <p:cNvPr id="898051" name="Rectangle 3">
            <a:extLst>
              <a:ext uri="{FF2B5EF4-FFF2-40B4-BE49-F238E27FC236}">
                <a16:creationId xmlns:a16="http://schemas.microsoft.com/office/drawing/2014/main" id="{F74BFC08-8D44-4E21-9A2E-7CAC6CD9E52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46</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83387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47</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05367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48</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65311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49</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7009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50</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9793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51</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14307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5802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73637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54</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5325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55</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33277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B48AFA3-AA34-4617-9B4E-62123BFE1DD2}"/>
              </a:ext>
            </a:extLst>
          </p:cNvPr>
          <p:cNvSpPr>
            <a:spLocks noGrp="1" noChangeArrowheads="1"/>
          </p:cNvSpPr>
          <p:nvPr>
            <p:ph type="sldNum" sz="quarter" idx="5"/>
          </p:nvPr>
        </p:nvSpPr>
        <p:spPr>
          <a:ln/>
        </p:spPr>
        <p:txBody>
          <a:bodyPr/>
          <a:lstStyle/>
          <a:p>
            <a:fld id="{9A99A40E-7232-44FE-86DE-48DE33FDE103}" type="slidenum">
              <a:rPr lang="en-US" altLang="en-US"/>
              <a:pPr/>
              <a:t>5</a:t>
            </a:fld>
            <a:endParaRPr lang="en-US" altLang="en-US"/>
          </a:p>
        </p:txBody>
      </p:sp>
      <p:sp>
        <p:nvSpPr>
          <p:cNvPr id="899074" name="Rectangle 2">
            <a:extLst>
              <a:ext uri="{FF2B5EF4-FFF2-40B4-BE49-F238E27FC236}">
                <a16:creationId xmlns:a16="http://schemas.microsoft.com/office/drawing/2014/main" id="{985242D2-7116-4DA9-9804-8D16788BC67A}"/>
              </a:ext>
            </a:extLst>
          </p:cNvPr>
          <p:cNvSpPr>
            <a:spLocks noGrp="1" noRot="1" noChangeAspect="1" noChangeArrowheads="1" noTextEdit="1"/>
          </p:cNvSpPr>
          <p:nvPr>
            <p:ph type="sldImg"/>
          </p:nvPr>
        </p:nvSpPr>
        <p:spPr>
          <a:ln/>
        </p:spPr>
      </p:sp>
      <p:sp>
        <p:nvSpPr>
          <p:cNvPr id="899075" name="Rectangle 3">
            <a:extLst>
              <a:ext uri="{FF2B5EF4-FFF2-40B4-BE49-F238E27FC236}">
                <a16:creationId xmlns:a16="http://schemas.microsoft.com/office/drawing/2014/main" id="{1042FB51-216A-4348-9DD4-5F3ECEA26D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56</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9151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57</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98826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58</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41211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59</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en-US" altLang="en-US" dirty="0"/>
              <a:t>Preorder:</a:t>
            </a:r>
            <a:r>
              <a:rPr lang="en-US" altLang="en-US" baseline="0" dirty="0"/>
              <a:t> 7, 3, 8, 6, 5, 9, 12, 1, 10, 4, 11, 2</a:t>
            </a:r>
          </a:p>
          <a:p>
            <a:r>
              <a:rPr lang="en-US" altLang="en-US" baseline="0" dirty="0" err="1"/>
              <a:t>Inorder</a:t>
            </a:r>
            <a:r>
              <a:rPr lang="en-US" altLang="en-US" baseline="0" dirty="0"/>
              <a:t>: 6, 8, 9, 5, 3, 12, 1, 7, 10, 11, 4, 2</a:t>
            </a:r>
          </a:p>
          <a:p>
            <a:r>
              <a:rPr lang="en-US" altLang="en-US" baseline="0" dirty="0" err="1"/>
              <a:t>Postorder</a:t>
            </a:r>
            <a:r>
              <a:rPr lang="en-US" altLang="en-US" baseline="0" dirty="0"/>
              <a:t>: 6, 9 , 5, 8, 1, 12, 3, 10, 11, 2, 4, 7</a:t>
            </a:r>
            <a:endParaRPr lang="en-US" altLang="en-US" dirty="0"/>
          </a:p>
        </p:txBody>
      </p:sp>
    </p:spTree>
    <p:extLst>
      <p:ext uri="{BB962C8B-B14F-4D97-AF65-F5344CB8AC3E}">
        <p14:creationId xmlns:p14="http://schemas.microsoft.com/office/powerpoint/2010/main" val="39386637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60</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en-US" altLang="en-US" dirty="0"/>
              <a:t>Preorder:</a:t>
            </a:r>
            <a:r>
              <a:rPr lang="en-US" altLang="en-US" baseline="0" dirty="0"/>
              <a:t> 7, 3, 8, 6, 5, 9, 12, 1, 10, 4, 11, 2</a:t>
            </a:r>
          </a:p>
          <a:p>
            <a:r>
              <a:rPr lang="en-US" altLang="en-US" baseline="0" dirty="0" err="1"/>
              <a:t>Inorder</a:t>
            </a:r>
            <a:r>
              <a:rPr lang="en-US" altLang="en-US" baseline="0" dirty="0"/>
              <a:t>: 6, 8, 9, 5, 3, 12, 1, 7, 10, 11, 4, 2</a:t>
            </a:r>
          </a:p>
          <a:p>
            <a:r>
              <a:rPr lang="en-US" altLang="en-US" baseline="0" dirty="0" err="1"/>
              <a:t>Postorder</a:t>
            </a:r>
            <a:r>
              <a:rPr lang="en-US" altLang="en-US" baseline="0" dirty="0"/>
              <a:t>: 6, 9 , 5, 8, 1, 12, 3, 10, 11, 2, 4, 7</a:t>
            </a:r>
            <a:endParaRPr lang="en-US" altLang="en-US" dirty="0"/>
          </a:p>
        </p:txBody>
      </p:sp>
    </p:spTree>
    <p:extLst>
      <p:ext uri="{BB962C8B-B14F-4D97-AF65-F5344CB8AC3E}">
        <p14:creationId xmlns:p14="http://schemas.microsoft.com/office/powerpoint/2010/main" val="6055794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61</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en-US" altLang="en-US" dirty="0"/>
              <a:t>Preorder:</a:t>
            </a:r>
            <a:r>
              <a:rPr lang="en-US" altLang="en-US" baseline="0" dirty="0"/>
              <a:t> 7, 3, 8, 6, 5, 9, 12, 1, 10, 4, 11, 2</a:t>
            </a:r>
          </a:p>
          <a:p>
            <a:r>
              <a:rPr lang="en-US" altLang="en-US" baseline="0" dirty="0" err="1"/>
              <a:t>Inorder</a:t>
            </a:r>
            <a:r>
              <a:rPr lang="en-US" altLang="en-US" baseline="0" dirty="0"/>
              <a:t>: 6, 8, 9, 5, 3, 12, 1, 7, 10, 11, 4, 2</a:t>
            </a:r>
          </a:p>
          <a:p>
            <a:r>
              <a:rPr lang="en-US" altLang="en-US" baseline="0" dirty="0" err="1"/>
              <a:t>Postorder</a:t>
            </a:r>
            <a:r>
              <a:rPr lang="en-US" altLang="en-US" baseline="0" dirty="0"/>
              <a:t>: 6, 9 , 5, 8, 1, 12, 3, 10, 11, 2, 4, 7</a:t>
            </a:r>
            <a:endParaRPr lang="en-US" altLang="en-US" dirty="0"/>
          </a:p>
        </p:txBody>
      </p:sp>
    </p:spTree>
    <p:extLst>
      <p:ext uri="{BB962C8B-B14F-4D97-AF65-F5344CB8AC3E}">
        <p14:creationId xmlns:p14="http://schemas.microsoft.com/office/powerpoint/2010/main" val="22790204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en-US" altLang="en-US" dirty="0"/>
              <a:t>Preorder:</a:t>
            </a:r>
            <a:r>
              <a:rPr lang="en-US" altLang="en-US" baseline="0" dirty="0"/>
              <a:t> 7, 3, 8, 6, 5, 9, 12, 1, 10, 4, 11, 2</a:t>
            </a:r>
          </a:p>
          <a:p>
            <a:r>
              <a:rPr lang="en-US" altLang="en-US" baseline="0" dirty="0" err="1"/>
              <a:t>Inorder</a:t>
            </a:r>
            <a:r>
              <a:rPr lang="en-US" altLang="en-US" baseline="0" dirty="0"/>
              <a:t>: 6, 8, 9, 5, 3, 12, 1, 7, 10, 11, 4, 2</a:t>
            </a:r>
          </a:p>
          <a:p>
            <a:r>
              <a:rPr lang="en-US" altLang="en-US" baseline="0" dirty="0" err="1"/>
              <a:t>Postorder</a:t>
            </a:r>
            <a:r>
              <a:rPr lang="en-US" altLang="en-US" baseline="0" dirty="0"/>
              <a:t>: 6, 9 , 5, 8, 1, 12, 3, 10, 11, 2, 4, 7</a:t>
            </a:r>
            <a:endParaRPr lang="en-US" altLang="en-US" dirty="0"/>
          </a:p>
        </p:txBody>
      </p:sp>
    </p:spTree>
    <p:extLst>
      <p:ext uri="{BB962C8B-B14F-4D97-AF65-F5344CB8AC3E}">
        <p14:creationId xmlns:p14="http://schemas.microsoft.com/office/powerpoint/2010/main" val="9256315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en-US" altLang="en-US" dirty="0"/>
              <a:t>Preorder:</a:t>
            </a:r>
            <a:r>
              <a:rPr lang="en-US" altLang="en-US" baseline="0" dirty="0"/>
              <a:t> a, b, e, j, k, n, o, p, f, c, d, g, l, m, h, </a:t>
            </a:r>
            <a:r>
              <a:rPr lang="en-US" altLang="en-US" baseline="0" dirty="0" err="1"/>
              <a:t>i</a:t>
            </a:r>
            <a:endParaRPr lang="en-US" alt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err="1"/>
              <a:t>Inorder</a:t>
            </a:r>
            <a:r>
              <a:rPr lang="en-US" altLang="en-US" baseline="0" dirty="0"/>
              <a:t>: </a:t>
            </a:r>
            <a:r>
              <a:rPr lang="en-US" altLang="en-US" dirty="0"/>
              <a:t>j e n k o p b f a c l g m d h </a:t>
            </a:r>
            <a:r>
              <a:rPr lang="en-US" altLang="en-US" dirty="0" err="1"/>
              <a:t>i</a:t>
            </a:r>
            <a:endParaRPr lang="en-US" altLang="en-US" dirty="0"/>
          </a:p>
          <a:p>
            <a:r>
              <a:rPr lang="en-US" altLang="en-US" baseline="0" dirty="0" err="1"/>
              <a:t>Postorder</a:t>
            </a:r>
            <a:r>
              <a:rPr lang="en-US" altLang="en-US" baseline="0" dirty="0"/>
              <a:t>: j, n, o, p, k, e, f, b, c, l, m, g, h, I, d, a</a:t>
            </a:r>
            <a:endParaRPr lang="en-US" altLang="en-US" dirty="0"/>
          </a:p>
        </p:txBody>
      </p:sp>
    </p:spTree>
    <p:extLst>
      <p:ext uri="{BB962C8B-B14F-4D97-AF65-F5344CB8AC3E}">
        <p14:creationId xmlns:p14="http://schemas.microsoft.com/office/powerpoint/2010/main" val="7119771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64</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9566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65</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6754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A14283-A063-4227-9544-DB3E15286F1F}"/>
              </a:ext>
            </a:extLst>
          </p:cNvPr>
          <p:cNvSpPr>
            <a:spLocks noGrp="1" noChangeArrowheads="1"/>
          </p:cNvSpPr>
          <p:nvPr>
            <p:ph type="sldNum" sz="quarter" idx="5"/>
          </p:nvPr>
        </p:nvSpPr>
        <p:spPr>
          <a:ln/>
        </p:spPr>
        <p:txBody>
          <a:bodyPr/>
          <a:lstStyle/>
          <a:p>
            <a:fld id="{2E966A81-1ACE-462C-B0BD-2B6517AFCB44}" type="slidenum">
              <a:rPr lang="en-US" altLang="en-US"/>
              <a:pPr/>
              <a:t>6</a:t>
            </a:fld>
            <a:endParaRPr lang="en-US" altLang="en-US"/>
          </a:p>
        </p:txBody>
      </p:sp>
      <p:sp>
        <p:nvSpPr>
          <p:cNvPr id="902146" name="Rectangle 2">
            <a:extLst>
              <a:ext uri="{FF2B5EF4-FFF2-40B4-BE49-F238E27FC236}">
                <a16:creationId xmlns:a16="http://schemas.microsoft.com/office/drawing/2014/main" id="{4FEF2029-85AE-4A55-B947-A855B6F7D1AE}"/>
              </a:ext>
            </a:extLst>
          </p:cNvPr>
          <p:cNvSpPr>
            <a:spLocks noGrp="1" noRot="1" noChangeAspect="1" noChangeArrowheads="1" noTextEdit="1"/>
          </p:cNvSpPr>
          <p:nvPr>
            <p:ph type="sldImg"/>
          </p:nvPr>
        </p:nvSpPr>
        <p:spPr>
          <a:ln/>
        </p:spPr>
      </p:sp>
      <p:sp>
        <p:nvSpPr>
          <p:cNvPr id="902147" name="Rectangle 3">
            <a:extLst>
              <a:ext uri="{FF2B5EF4-FFF2-40B4-BE49-F238E27FC236}">
                <a16:creationId xmlns:a16="http://schemas.microsoft.com/office/drawing/2014/main" id="{62A69CA7-E29C-4EE7-8025-0E93B7469394}"/>
              </a:ext>
            </a:extLst>
          </p:cNvPr>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66</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311057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67</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1923647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68</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4131259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69</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0316265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70</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2947706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71</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1448152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417355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6899460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74</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6770434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75</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286447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953434-5371-4DD5-9DA4-7ED056696FAB}"/>
              </a:ext>
            </a:extLst>
          </p:cNvPr>
          <p:cNvSpPr>
            <a:spLocks noGrp="1" noChangeArrowheads="1"/>
          </p:cNvSpPr>
          <p:nvPr>
            <p:ph type="sldNum" sz="quarter" idx="5"/>
          </p:nvPr>
        </p:nvSpPr>
        <p:spPr>
          <a:ln/>
        </p:spPr>
        <p:txBody>
          <a:bodyPr/>
          <a:lstStyle/>
          <a:p>
            <a:fld id="{BD00940F-809B-4749-A5B6-F9ADE559CD96}" type="slidenum">
              <a:rPr lang="en-US" altLang="en-US"/>
              <a:pPr/>
              <a:t>7</a:t>
            </a:fld>
            <a:endParaRPr lang="en-US" altLang="en-US"/>
          </a:p>
        </p:txBody>
      </p:sp>
      <p:sp>
        <p:nvSpPr>
          <p:cNvPr id="903170" name="Rectangle 2">
            <a:extLst>
              <a:ext uri="{FF2B5EF4-FFF2-40B4-BE49-F238E27FC236}">
                <a16:creationId xmlns:a16="http://schemas.microsoft.com/office/drawing/2014/main" id="{6CBEA7D3-E6A0-48B0-A331-E6808E3C9628}"/>
              </a:ext>
            </a:extLst>
          </p:cNvPr>
          <p:cNvSpPr>
            <a:spLocks noGrp="1" noRot="1" noChangeAspect="1" noChangeArrowheads="1" noTextEdit="1"/>
          </p:cNvSpPr>
          <p:nvPr>
            <p:ph type="sldImg"/>
          </p:nvPr>
        </p:nvSpPr>
        <p:spPr>
          <a:ln/>
        </p:spPr>
      </p:sp>
      <p:sp>
        <p:nvSpPr>
          <p:cNvPr id="903171" name="Rectangle 3">
            <a:extLst>
              <a:ext uri="{FF2B5EF4-FFF2-40B4-BE49-F238E27FC236}">
                <a16:creationId xmlns:a16="http://schemas.microsoft.com/office/drawing/2014/main" id="{F042EC48-B7E3-4F99-8F2C-B01A5F90C0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76</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4292865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77</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2305389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78</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3022975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79</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08632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80</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6707787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81</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3311018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4186722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7034837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84</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6932524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85</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69464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2CCA6E2-CAC0-47CD-B1F6-23670BD4952D}"/>
              </a:ext>
            </a:extLst>
          </p:cNvPr>
          <p:cNvSpPr>
            <a:spLocks noGrp="1" noChangeArrowheads="1"/>
          </p:cNvSpPr>
          <p:nvPr>
            <p:ph type="sldNum" sz="quarter" idx="5"/>
          </p:nvPr>
        </p:nvSpPr>
        <p:spPr>
          <a:ln/>
        </p:spPr>
        <p:txBody>
          <a:bodyPr/>
          <a:lstStyle/>
          <a:p>
            <a:fld id="{D5466DCB-492E-43A8-912B-96109D22A04C}" type="slidenum">
              <a:rPr lang="en-US" altLang="en-US"/>
              <a:pPr/>
              <a:t>9</a:t>
            </a:fld>
            <a:endParaRPr lang="en-US" altLang="en-US"/>
          </a:p>
        </p:txBody>
      </p:sp>
      <p:sp>
        <p:nvSpPr>
          <p:cNvPr id="907266" name="Rectangle 2">
            <a:extLst>
              <a:ext uri="{FF2B5EF4-FFF2-40B4-BE49-F238E27FC236}">
                <a16:creationId xmlns:a16="http://schemas.microsoft.com/office/drawing/2014/main" id="{7535CE4A-7D9D-4309-AE1F-1CE3DA63CA67}"/>
              </a:ext>
            </a:extLst>
          </p:cNvPr>
          <p:cNvSpPr>
            <a:spLocks noGrp="1" noRot="1" noChangeAspect="1" noChangeArrowheads="1" noTextEdit="1"/>
          </p:cNvSpPr>
          <p:nvPr>
            <p:ph type="sldImg"/>
          </p:nvPr>
        </p:nvSpPr>
        <p:spPr>
          <a:ln/>
        </p:spPr>
      </p:sp>
      <p:sp>
        <p:nvSpPr>
          <p:cNvPr id="907267" name="Rectangle 3">
            <a:extLst>
              <a:ext uri="{FF2B5EF4-FFF2-40B4-BE49-F238E27FC236}">
                <a16:creationId xmlns:a16="http://schemas.microsoft.com/office/drawing/2014/main" id="{699356D9-0FE5-4A66-A564-5F789D202B9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86</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573751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87</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189793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88</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1782924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89</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3755987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90</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3831021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91</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3563651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2558930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2946586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94</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0879277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95</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006447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a:t>
            </a:fld>
            <a:endParaRPr lang="en-US"/>
          </a:p>
        </p:txBody>
      </p:sp>
    </p:spTree>
    <p:extLst>
      <p:ext uri="{BB962C8B-B14F-4D97-AF65-F5344CB8AC3E}">
        <p14:creationId xmlns:p14="http://schemas.microsoft.com/office/powerpoint/2010/main" val="170495739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96</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1676427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97</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36132687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98</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917472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99</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6711139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100</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8043925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101</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621672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102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6480432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103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79852002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104</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6342177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105</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653828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4. Tree • Tree data structure definition • General tree representation • Pre-Order, In-Order, Post-Order traversal on trees • Implementation of basic operations on a tree: node insertion, compute height, depth of a node, count number of nodes, leaf nodes • Binary tree</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18</a:t>
            </a:fld>
            <a:endParaRPr lang="en-US"/>
          </a:p>
        </p:txBody>
      </p:sp>
    </p:spTree>
    <p:extLst>
      <p:ext uri="{BB962C8B-B14F-4D97-AF65-F5344CB8AC3E}">
        <p14:creationId xmlns:p14="http://schemas.microsoft.com/office/powerpoint/2010/main" val="172260161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106</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7502020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107</a:t>
            </a:fld>
            <a:endParaRPr lang="en-US"/>
          </a:p>
        </p:txBody>
      </p:sp>
    </p:spTree>
    <p:extLst>
      <p:ext uri="{BB962C8B-B14F-4D97-AF65-F5344CB8AC3E}">
        <p14:creationId xmlns:p14="http://schemas.microsoft.com/office/powerpoint/2010/main" val="1986892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108</a:t>
            </a:fld>
            <a:endParaRPr lang="en-US"/>
          </a:p>
        </p:txBody>
      </p:sp>
    </p:spTree>
    <p:extLst>
      <p:ext uri="{BB962C8B-B14F-4D97-AF65-F5344CB8AC3E}">
        <p14:creationId xmlns:p14="http://schemas.microsoft.com/office/powerpoint/2010/main" val="336896246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109</a:t>
            </a:fld>
            <a:endParaRPr lang="en-US"/>
          </a:p>
        </p:txBody>
      </p:sp>
    </p:spTree>
    <p:extLst>
      <p:ext uri="{BB962C8B-B14F-4D97-AF65-F5344CB8AC3E}">
        <p14:creationId xmlns:p14="http://schemas.microsoft.com/office/powerpoint/2010/main" val="29608441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111</a:t>
            </a:fld>
            <a:endParaRPr lang="en-US"/>
          </a:p>
        </p:txBody>
      </p:sp>
    </p:spTree>
    <p:extLst>
      <p:ext uri="{BB962C8B-B14F-4D97-AF65-F5344CB8AC3E}">
        <p14:creationId xmlns:p14="http://schemas.microsoft.com/office/powerpoint/2010/main" val="174009378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112</a:t>
            </a:fld>
            <a:endParaRPr lang="en-US"/>
          </a:p>
        </p:txBody>
      </p:sp>
    </p:spTree>
    <p:extLst>
      <p:ext uri="{BB962C8B-B14F-4D97-AF65-F5344CB8AC3E}">
        <p14:creationId xmlns:p14="http://schemas.microsoft.com/office/powerpoint/2010/main" val="202456361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114</a:t>
            </a:fld>
            <a:endParaRPr lang="en-US"/>
          </a:p>
        </p:txBody>
      </p:sp>
    </p:spTree>
    <p:extLst>
      <p:ext uri="{BB962C8B-B14F-4D97-AF65-F5344CB8AC3E}">
        <p14:creationId xmlns:p14="http://schemas.microsoft.com/office/powerpoint/2010/main" val="21620124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115</a:t>
            </a:fld>
            <a:endParaRPr lang="en-US"/>
          </a:p>
        </p:txBody>
      </p:sp>
    </p:spTree>
    <p:extLst>
      <p:ext uri="{BB962C8B-B14F-4D97-AF65-F5344CB8AC3E}">
        <p14:creationId xmlns:p14="http://schemas.microsoft.com/office/powerpoint/2010/main" val="132493261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r>
              <a:rPr lang="en-US" dirty="0">
                <a:effectLst/>
                <a:latin typeface="Arial" panose="020B0604020202020204" pitchFamily="34" charset="0"/>
              </a:rPr>
            </a:br>
            <a:r>
              <a:rPr lang="en-US" dirty="0">
                <a:effectLst/>
                <a:latin typeface="Arial" panose="020B0604020202020204" pitchFamily="34" charset="0"/>
              </a:rPr>
              <a:t>A </a:t>
            </a:r>
            <a:r>
              <a:rPr lang="en-US" dirty="0">
                <a:solidFill>
                  <a:srgbClr val="0000CC"/>
                </a:solidFill>
                <a:effectLst/>
                <a:latin typeface="Arial" panose="020B0604020202020204" pitchFamily="34" charset="0"/>
              </a:rPr>
              <a:t>single array</a:t>
            </a:r>
            <a:r>
              <a:rPr lang="en-US" dirty="0">
                <a:effectLst/>
                <a:latin typeface="Arial" panose="020B0604020202020204" pitchFamily="34" charset="0"/>
              </a:rPr>
              <a:t> can be used to represent a binary tree.</a:t>
            </a:r>
          </a:p>
          <a:p>
            <a:r>
              <a:rPr lang="en-US" dirty="0">
                <a:effectLst/>
                <a:latin typeface="Arial" panose="020B0604020202020204" pitchFamily="34" charset="0"/>
              </a:rPr>
              <a:t>For these nodes are numbered / indexed according to a scheme giving 0 to root. Then all the nodes are numbered from left to right level by level from top to bottom. Empty nodes are also numbered. Then each node having an index </a:t>
            </a:r>
            <a:r>
              <a:rPr lang="en-US" dirty="0" err="1">
                <a:effectLst/>
                <a:latin typeface="Arial" panose="020B0604020202020204" pitchFamily="34" charset="0"/>
              </a:rPr>
              <a:t>i</a:t>
            </a:r>
            <a:r>
              <a:rPr lang="en-US" dirty="0">
                <a:effectLst/>
                <a:latin typeface="Arial" panose="020B0604020202020204" pitchFamily="34" charset="0"/>
              </a:rPr>
              <a:t> is put into the array as its </a:t>
            </a:r>
            <a:r>
              <a:rPr lang="en-US" dirty="0" err="1">
                <a:effectLst/>
                <a:latin typeface="Arial" panose="020B0604020202020204" pitchFamily="34" charset="0"/>
              </a:rPr>
              <a:t>ith</a:t>
            </a:r>
            <a:r>
              <a:rPr lang="en-US" dirty="0">
                <a:effectLst/>
                <a:latin typeface="Arial" panose="020B0604020202020204" pitchFamily="34" charset="0"/>
              </a:rPr>
              <a:t> element.</a:t>
            </a:r>
          </a:p>
          <a:p>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116</a:t>
            </a:fld>
            <a:endParaRPr lang="en-US"/>
          </a:p>
        </p:txBody>
      </p:sp>
    </p:spTree>
    <p:extLst>
      <p:ext uri="{BB962C8B-B14F-4D97-AF65-F5344CB8AC3E}">
        <p14:creationId xmlns:p14="http://schemas.microsoft.com/office/powerpoint/2010/main" val="36480459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118</a:t>
            </a:fld>
            <a:endParaRPr lang="en-US"/>
          </a:p>
        </p:txBody>
      </p:sp>
    </p:spTree>
    <p:extLst>
      <p:ext uri="{BB962C8B-B14F-4D97-AF65-F5344CB8AC3E}">
        <p14:creationId xmlns:p14="http://schemas.microsoft.com/office/powerpoint/2010/main" val="3774549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3886200"/>
          </a:xfrm>
          <a:prstGeom prst="rect">
            <a:avLst/>
          </a:prstGeom>
          <a:solidFill>
            <a:srgbClr val="4478B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5" name="Picture 46" descr="LOGO_128.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219200" y="0"/>
            <a:ext cx="7620000"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6600">
                <a:solidFill>
                  <a:schemeClr val="tx1"/>
                </a:solidFill>
                <a:latin typeface="Calibri" panose="020F0502020204030204" pitchFamily="34" charset="0"/>
                <a:ea typeface="MS PGothic" panose="020B0600070205080204" pitchFamily="34" charset="-128"/>
              </a:defRPr>
            </a:lvl1pPr>
            <a:lvl2pPr marL="742950" indent="-285750" eaLnBrk="0" hangingPunct="0">
              <a:defRPr sz="6600">
                <a:solidFill>
                  <a:schemeClr val="tx1"/>
                </a:solidFill>
                <a:latin typeface="Calibri" panose="020F0502020204030204" pitchFamily="34" charset="0"/>
                <a:ea typeface="MS PGothic" panose="020B0600070205080204" pitchFamily="34" charset="-128"/>
              </a:defRPr>
            </a:lvl2pPr>
            <a:lvl3pPr marL="1143000" indent="-228600" eaLnBrk="0" hangingPunct="0">
              <a:defRPr sz="6600">
                <a:solidFill>
                  <a:schemeClr val="tx1"/>
                </a:solidFill>
                <a:latin typeface="Calibri" panose="020F0502020204030204" pitchFamily="34" charset="0"/>
                <a:ea typeface="MS PGothic" panose="020B0600070205080204" pitchFamily="34" charset="-128"/>
              </a:defRPr>
            </a:lvl3pPr>
            <a:lvl4pPr marL="1600200" indent="-228600" eaLnBrk="0" hangingPunct="0">
              <a:defRPr sz="6600">
                <a:solidFill>
                  <a:schemeClr val="tx1"/>
                </a:solidFill>
                <a:latin typeface="Calibri" panose="020F0502020204030204" pitchFamily="34" charset="0"/>
                <a:ea typeface="MS PGothic" panose="020B0600070205080204" pitchFamily="34" charset="-128"/>
              </a:defRPr>
            </a:lvl4pPr>
            <a:lvl5pPr marL="2057400" indent="-228600" eaLnBrk="0" hangingPunct="0">
              <a:defRPr sz="66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50000"/>
              </a:spcBef>
              <a:spcAft>
                <a:spcPct val="0"/>
              </a:spcAft>
              <a:defRPr sz="66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50000"/>
              </a:spcBef>
              <a:spcAft>
                <a:spcPct val="0"/>
              </a:spcAft>
              <a:defRPr sz="66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50000"/>
              </a:spcBef>
              <a:spcAft>
                <a:spcPct val="0"/>
              </a:spcAft>
              <a:defRPr sz="66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50000"/>
              </a:spcBef>
              <a:spcAft>
                <a:spcPct val="0"/>
              </a:spcAft>
              <a:defRPr sz="6600">
                <a:solidFill>
                  <a:schemeClr val="tx1"/>
                </a:solidFill>
                <a:latin typeface="Calibri" panose="020F0502020204030204" pitchFamily="34" charset="0"/>
                <a:ea typeface="MS PGothic" panose="020B0600070205080204" pitchFamily="34" charset="-128"/>
              </a:defRPr>
            </a:lvl9pPr>
          </a:lstStyle>
          <a:p>
            <a:pPr eaLnBrk="1" hangingPunct="1">
              <a:defRPr/>
            </a:pPr>
            <a:r>
              <a:rPr lang="en-US" sz="2000">
                <a:solidFill>
                  <a:schemeClr val="bg1"/>
                </a:solidFill>
                <a:latin typeface="Arial" panose="020B0604020202020204" pitchFamily="34" charset="0"/>
                <a:cs typeface="Arial" panose="020B0604020202020204" pitchFamily="34" charset="0"/>
              </a:rPr>
              <a:t>TRƯỜNG ĐẠI HỌC BÁCH KHOA HÀ NỘI</a:t>
            </a:r>
          </a:p>
          <a:p>
            <a:pPr eaLnBrk="1" hangingPunct="1">
              <a:defRPr/>
            </a:pPr>
            <a:r>
              <a:rPr lang="en-US" sz="2000">
                <a:solidFill>
                  <a:schemeClr val="bg1"/>
                </a:solidFill>
                <a:latin typeface="Arial" panose="020B0604020202020204" pitchFamily="34" charset="0"/>
                <a:cs typeface="Arial" panose="020B0604020202020204" pitchFamily="34" charset="0"/>
              </a:rPr>
              <a:t>VIỆN CÔNG NGHỆ THÔNG TIN VÀ TRUYỀN THÔNG</a:t>
            </a:r>
            <a:endParaRPr lang="en-US" sz="2000">
              <a:solidFill>
                <a:srgbClr val="FFFFFF"/>
              </a:solidFill>
              <a:cs typeface="Arial" panose="020B0604020202020204" pitchFamily="34" charset="0"/>
            </a:endParaRPr>
          </a:p>
        </p:txBody>
      </p:sp>
      <p:sp>
        <p:nvSpPr>
          <p:cNvPr id="3" name="Subtitle 2"/>
          <p:cNvSpPr>
            <a:spLocks noGrp="1"/>
          </p:cNvSpPr>
          <p:nvPr>
            <p:ph type="subTitle" idx="1"/>
          </p:nvPr>
        </p:nvSpPr>
        <p:spPr>
          <a:xfrm>
            <a:off x="609600" y="4495800"/>
            <a:ext cx="7010400" cy="1143000"/>
          </a:xfrm>
        </p:spPr>
        <p:txBody>
          <a:bodyPr/>
          <a:lstStyle>
            <a:lvl1pPr marL="0" indent="0" algn="l">
              <a:buNone/>
              <a:defRPr sz="2800">
                <a:solidFill>
                  <a:srgbClr val="0033CC"/>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nvPr>
        </p:nvSpPr>
        <p:spPr>
          <a:xfrm>
            <a:off x="533400" y="2057400"/>
            <a:ext cx="8077200" cy="1470025"/>
          </a:xfrm>
        </p:spPr>
        <p:txBody>
          <a:bodyPr/>
          <a:lstStyle>
            <a:lvl1pPr algn="l">
              <a:defRPr sz="3600">
                <a:solidFill>
                  <a:schemeClr val="bg1"/>
                </a:solidFill>
                <a:latin typeface="Arial" pitchFamily="34" charset="0"/>
                <a:cs typeface="Arial" pitchFamily="34" charset="0"/>
              </a:defRPr>
            </a:lvl1pPr>
          </a:lstStyle>
          <a:p>
            <a:r>
              <a:rPr lang="en-US"/>
              <a:t>Click to edit Master title style</a:t>
            </a:r>
          </a:p>
        </p:txBody>
      </p:sp>
    </p:spTree>
    <p:extLst>
      <p:ext uri="{BB962C8B-B14F-4D97-AF65-F5344CB8AC3E}">
        <p14:creationId xmlns:p14="http://schemas.microsoft.com/office/powerpoint/2010/main" val="135376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A437214-EAC0-4E9C-B4D2-D9866E3AC871}" type="datetime1">
              <a:rPr lang="en-US"/>
              <a:pPr/>
              <a:t>5/3/2020</a:t>
            </a:fld>
            <a:endParaRPr lang="en-US"/>
          </a:p>
        </p:txBody>
      </p:sp>
      <p:sp>
        <p:nvSpPr>
          <p:cNvPr id="4" name="Slide Number Placeholder 3"/>
          <p:cNvSpPr>
            <a:spLocks noGrp="1"/>
          </p:cNvSpPr>
          <p:nvPr>
            <p:ph type="sldNum" sz="quarter" idx="12"/>
          </p:nvPr>
        </p:nvSpPr>
        <p:spPr/>
        <p:txBody>
          <a:bodyPr/>
          <a:lstStyle>
            <a:lvl1pPr>
              <a:defRPr/>
            </a:lvl1pPr>
          </a:lstStyle>
          <a:p>
            <a:fld id="{07FAC9DF-202A-4030-B3DA-4F4868CFE5CC}" type="slidenum">
              <a:rPr lang="en-US"/>
              <a:pPr/>
              <a:t>‹#›</a:t>
            </a:fld>
            <a:endParaRPr lang="en-US"/>
          </a:p>
        </p:txBody>
      </p:sp>
      <p:sp>
        <p:nvSpPr>
          <p:cNvPr id="5" name="Rectangle 5"/>
          <p:cNvSpPr>
            <a:spLocks noGrp="1" noChangeArrowheads="1"/>
          </p:cNvSpPr>
          <p:nvPr>
            <p:ph type="ftr" sz="quarter" idx="3"/>
          </p:nvPr>
        </p:nvSpPr>
        <p:spPr bwMode="auto">
          <a:xfrm>
            <a:off x="0" y="640080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b="1">
                <a:solidFill>
                  <a:srgbClr val="FFC000"/>
                </a:solidFill>
                <a:latin typeface="+mn-lt"/>
              </a:defRPr>
            </a:lvl1pPr>
          </a:lstStyle>
          <a:p>
            <a:r>
              <a:rPr lang="en-US" sz="1100">
                <a:latin typeface="Arial" pitchFamily="34" charset="0"/>
                <a:cs typeface="Arial" pitchFamily="34" charset="0"/>
              </a:rPr>
              <a:t>CẤU  TRÚC DỮ LIỆU VÀ THUẬT TOÁN</a:t>
            </a:r>
          </a:p>
          <a:p>
            <a:r>
              <a:rPr lang="en-US" sz="900"/>
              <a:t>NGUYỄN ĐƯC NGHĨA  - Bộ môn KHMT</a:t>
            </a:r>
          </a:p>
        </p:txBody>
      </p:sp>
    </p:spTree>
    <p:extLst>
      <p:ext uri="{BB962C8B-B14F-4D97-AF65-F5344CB8AC3E}">
        <p14:creationId xmlns:p14="http://schemas.microsoft.com/office/powerpoint/2010/main" val="374165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89681101-023D-40BD-A2D5-1BE569FA9ED1}" type="slidenum">
              <a:rPr lang="en-US"/>
              <a:pPr>
                <a:defRPr/>
              </a:pPr>
              <a:t>‹#›</a:t>
            </a:fld>
            <a:endParaRPr lang="en-US"/>
          </a:p>
        </p:txBody>
      </p:sp>
    </p:spTree>
    <p:extLst>
      <p:ext uri="{BB962C8B-B14F-4D97-AF65-F5344CB8AC3E}">
        <p14:creationId xmlns:p14="http://schemas.microsoft.com/office/powerpoint/2010/main" val="305070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02A36C7-64AD-493B-A2E3-FF995BB373FA}" type="slidenum">
              <a:rPr lang="en-US"/>
              <a:pPr>
                <a:defRPr/>
              </a:pPr>
              <a:t>‹#›</a:t>
            </a:fld>
            <a:endParaRPr lang="en-US"/>
          </a:p>
        </p:txBody>
      </p:sp>
    </p:spTree>
    <p:extLst>
      <p:ext uri="{BB962C8B-B14F-4D97-AF65-F5344CB8AC3E}">
        <p14:creationId xmlns:p14="http://schemas.microsoft.com/office/powerpoint/2010/main" val="242847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457200" y="1066800"/>
            <a:ext cx="4040188" cy="762000"/>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05000"/>
            <a:ext cx="4040188"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066800"/>
            <a:ext cx="4041775" cy="762000"/>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5000"/>
            <a:ext cx="4041775"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5B531E3-1644-4945-BBCC-C2869EBB3C31}" type="slidenum">
              <a:rPr lang="en-US"/>
              <a:pPr>
                <a:defRPr/>
              </a:pPr>
              <a:t>‹#›</a:t>
            </a:fld>
            <a:endParaRPr lang="en-US"/>
          </a:p>
        </p:txBody>
      </p:sp>
    </p:spTree>
    <p:extLst>
      <p:ext uri="{BB962C8B-B14F-4D97-AF65-F5344CB8AC3E}">
        <p14:creationId xmlns:p14="http://schemas.microsoft.com/office/powerpoint/2010/main" val="259021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9" name="Content Placeholder 2"/>
          <p:cNvSpPr>
            <a:spLocks noGrp="1"/>
          </p:cNvSpPr>
          <p:nvPr>
            <p:ph idx="1"/>
          </p:nvPr>
        </p:nvSpPr>
        <p:spPr>
          <a:xfrm>
            <a:off x="457200" y="1066800"/>
            <a:ext cx="8229600" cy="5257800"/>
          </a:xfrm>
        </p:spPr>
        <p:txBody>
          <a:bodyPr/>
          <a:lstStyle>
            <a:lvl1pPr>
              <a:defRPr sz="2800" b="1">
                <a:solidFill>
                  <a:schemeClr val="tx1"/>
                </a:solidFill>
                <a:latin typeface="Courier New" pitchFamily="49" charset="0"/>
                <a:cs typeface="Courier New" pitchFamily="49" charset="0"/>
              </a:defRPr>
            </a:lvl1pPr>
            <a:lvl2pPr>
              <a:defRPr sz="2800"/>
            </a:lvl2pPr>
            <a:lvl3pPr>
              <a:defRPr sz="2400"/>
            </a:lvl3pPr>
            <a:lvl4pPr>
              <a:defRPr sz="2000"/>
            </a:lvl4pPr>
          </a:lstStyle>
          <a:p>
            <a:pPr lvl="0"/>
            <a:r>
              <a:rPr lang="en-US"/>
              <a:t>Click to edit Master text styles</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A0B529-24CC-416D-ABBE-264FFB62BA4E}" type="slidenum">
              <a:rPr lang="en-US"/>
              <a:pPr>
                <a:defRPr/>
              </a:pPr>
              <a:t>‹#›</a:t>
            </a:fld>
            <a:endParaRPr lang="en-US"/>
          </a:p>
        </p:txBody>
      </p:sp>
    </p:spTree>
    <p:extLst>
      <p:ext uri="{BB962C8B-B14F-4D97-AF65-F5344CB8AC3E}">
        <p14:creationId xmlns:p14="http://schemas.microsoft.com/office/powerpoint/2010/main" val="120878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itle 1"/>
          <p:cNvSpPr txBox="1">
            <a:spLocks/>
          </p:cNvSpPr>
          <p:nvPr/>
        </p:nvSpPr>
        <p:spPr>
          <a:xfrm>
            <a:off x="457200" y="0"/>
            <a:ext cx="8686800" cy="838200"/>
          </a:xfrm>
          <a:prstGeom prst="rect">
            <a:avLst/>
          </a:prstGeom>
        </p:spPr>
        <p:txBody>
          <a:bodyPr anchor="ctr">
            <a:normAutofit/>
          </a:bodyPr>
          <a:lstStyle>
            <a:lvl1pPr>
              <a:defRPr sz="3600"/>
            </a:lvl1pPr>
          </a:lstStyle>
          <a:p>
            <a:pPr eaLnBrk="1" fontAlgn="auto" hangingPunct="1">
              <a:spcAft>
                <a:spcPts val="0"/>
              </a:spcAft>
              <a:defRPr/>
            </a:pPr>
            <a:endParaRPr lang="en-US">
              <a:solidFill>
                <a:schemeClr val="bg1"/>
              </a:solidFill>
              <a:latin typeface="Arial" pitchFamily="34" charset="0"/>
              <a:ea typeface="+mj-ea"/>
              <a:cs typeface="Arial" pitchFamily="34" charset="0"/>
            </a:endParaRPr>
          </a:p>
        </p:txBody>
      </p:sp>
      <p:sp>
        <p:nvSpPr>
          <p:cNvPr id="6" name="Title 1"/>
          <p:cNvSpPr txBox="1">
            <a:spLocks/>
          </p:cNvSpPr>
          <p:nvPr/>
        </p:nvSpPr>
        <p:spPr>
          <a:xfrm>
            <a:off x="457200" y="0"/>
            <a:ext cx="8686800" cy="838200"/>
          </a:xfrm>
          <a:prstGeom prst="rect">
            <a:avLst/>
          </a:prstGeom>
        </p:spPr>
        <p:txBody>
          <a:bodyPr anchor="ctr">
            <a:normAutofit/>
          </a:bodyPr>
          <a:lstStyle>
            <a:lvl1pPr>
              <a:defRPr sz="3600"/>
            </a:lvl1pPr>
          </a:lstStyle>
          <a:p>
            <a:pPr eaLnBrk="1" fontAlgn="auto" hangingPunct="1">
              <a:spcAft>
                <a:spcPts val="0"/>
              </a:spcAft>
              <a:defRPr/>
            </a:pPr>
            <a:endParaRPr lang="en-US">
              <a:solidFill>
                <a:schemeClr val="bg1"/>
              </a:solidFill>
              <a:latin typeface="Arial" pitchFamily="34" charset="0"/>
              <a:ea typeface="+mj-ea"/>
              <a:cs typeface="Arial" pitchFamily="34" charset="0"/>
            </a:endParaRPr>
          </a:p>
        </p:txBody>
      </p:sp>
      <p:sp>
        <p:nvSpPr>
          <p:cNvPr id="2" name="Title 1"/>
          <p:cNvSpPr>
            <a:spLocks noGrp="1"/>
          </p:cNvSpPr>
          <p:nvPr>
            <p:ph type="title"/>
          </p:nvPr>
        </p:nvSpPr>
        <p:spPr>
          <a:xfrm>
            <a:off x="457200" y="10477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990600"/>
            <a:ext cx="5111750" cy="5135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286000"/>
            <a:ext cx="3008313" cy="3840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A4C7744-06B4-46BC-A4E7-EEEF0152FA2F}" type="slidenum">
              <a:rPr lang="en-US"/>
              <a:pPr>
                <a:defRPr/>
              </a:pPr>
              <a:t>‹#›</a:t>
            </a:fld>
            <a:endParaRPr lang="en-US"/>
          </a:p>
        </p:txBody>
      </p:sp>
    </p:spTree>
    <p:extLst>
      <p:ext uri="{BB962C8B-B14F-4D97-AF65-F5344CB8AC3E}">
        <p14:creationId xmlns:p14="http://schemas.microsoft.com/office/powerpoint/2010/main" val="149088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990599"/>
            <a:ext cx="5486400" cy="441960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562600"/>
            <a:ext cx="5486400" cy="609600"/>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7FFEB6-14AD-4EFD-BE28-7E20ABDE272E}" type="slidenum">
              <a:rPr lang="en-US"/>
              <a:pPr>
                <a:defRPr/>
              </a:pPr>
              <a:t>‹#›</a:t>
            </a:fld>
            <a:endParaRPr lang="en-US"/>
          </a:p>
        </p:txBody>
      </p:sp>
    </p:spTree>
    <p:extLst>
      <p:ext uri="{BB962C8B-B14F-4D97-AF65-F5344CB8AC3E}">
        <p14:creationId xmlns:p14="http://schemas.microsoft.com/office/powerpoint/2010/main" val="15159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dt" sz="half" idx="10"/>
          </p:nvPr>
        </p:nvSpPr>
        <p:spPr/>
        <p:txBody>
          <a:bodyPr/>
          <a:lstStyle>
            <a:lvl1pPr>
              <a:defRPr/>
            </a:lvl1pPr>
          </a:lstStyle>
          <a:p>
            <a:pPr>
              <a:defRPr/>
            </a:pPr>
            <a:endParaRPr lang="en-US"/>
          </a:p>
        </p:txBody>
      </p:sp>
      <p:sp>
        <p:nvSpPr>
          <p:cNvPr id="5" name="Rectangle 13"/>
          <p:cNvSpPr>
            <a:spLocks noGrp="1" noChangeArrowheads="1"/>
          </p:cNvSpPr>
          <p:nvPr>
            <p:ph type="ftr" sz="quarter" idx="11"/>
          </p:nvPr>
        </p:nvSpPr>
        <p:spPr/>
        <p:txBody>
          <a:bodyPr/>
          <a:lstStyle>
            <a:lvl1pPr>
              <a:defRPr/>
            </a:lvl1pPr>
          </a:lstStyle>
          <a:p>
            <a:pPr>
              <a:defRPr/>
            </a:pPr>
            <a:endParaRPr lang="en-US"/>
          </a:p>
        </p:txBody>
      </p:sp>
      <p:sp>
        <p:nvSpPr>
          <p:cNvPr id="6" name="Rectangle 14"/>
          <p:cNvSpPr>
            <a:spLocks noGrp="1" noChangeArrowheads="1"/>
          </p:cNvSpPr>
          <p:nvPr>
            <p:ph type="sldNum" sz="quarter" idx="12"/>
          </p:nvPr>
        </p:nvSpPr>
        <p:spPr/>
        <p:txBody>
          <a:bodyPr/>
          <a:lstStyle>
            <a:lvl1pPr>
              <a:defRPr/>
            </a:lvl1pPr>
          </a:lstStyle>
          <a:p>
            <a:pPr>
              <a:defRPr/>
            </a:pPr>
            <a:fld id="{519C8756-3B26-4146-A7C7-24F682EEB786}" type="slidenum">
              <a:rPr lang="en-US"/>
              <a:pPr>
                <a:defRPr/>
              </a:pPr>
              <a:t>‹#›</a:t>
            </a:fld>
            <a:endParaRPr lang="en-US"/>
          </a:p>
        </p:txBody>
      </p:sp>
    </p:spTree>
    <p:extLst>
      <p:ext uri="{BB962C8B-B14F-4D97-AF65-F5344CB8AC3E}">
        <p14:creationId xmlns:p14="http://schemas.microsoft.com/office/powerpoint/2010/main" val="102326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8DB4DADD-D099-4634-A93C-6195AF5484F6}" type="slidenum">
              <a:rPr lang="en-US" altLang="en-US"/>
              <a:pPr/>
              <a:t>‹#›</a:t>
            </a:fld>
            <a:endParaRPr lang="en-US" altLang="en-US"/>
          </a:p>
        </p:txBody>
      </p:sp>
    </p:spTree>
    <p:extLst>
      <p:ext uri="{BB962C8B-B14F-4D97-AF65-F5344CB8AC3E}">
        <p14:creationId xmlns:p14="http://schemas.microsoft.com/office/powerpoint/2010/main" val="42815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838200"/>
          </a:xfrm>
          <a:prstGeom prst="rect">
            <a:avLst/>
          </a:prstGeom>
          <a:solidFill>
            <a:srgbClr val="5485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027" name="Title Placeholder 1"/>
          <p:cNvSpPr>
            <a:spLocks noGrp="1"/>
          </p:cNvSpPr>
          <p:nvPr>
            <p:ph type="title"/>
          </p:nvPr>
        </p:nvSpPr>
        <p:spPr bwMode="auto">
          <a:xfrm>
            <a:off x="457200" y="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0668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2"/>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0"/>
              </a:spcBef>
              <a:defRPr sz="1800">
                <a:latin typeface="Calibri" panose="020F0502020204030204" pitchFamily="34" charset="0"/>
                <a:cs typeface="Arial" panose="020B0604020202020204" pitchFamily="34" charset="0"/>
              </a:defRPr>
            </a:lvl1pPr>
          </a:lstStyle>
          <a:p>
            <a:pPr>
              <a:defRPr/>
            </a:pPr>
            <a:endParaRPr lang="en-US"/>
          </a:p>
        </p:txBody>
      </p:sp>
      <p:sp>
        <p:nvSpPr>
          <p:cNvPr id="6" name="Footer Placeholder 5"/>
          <p:cNvSpPr>
            <a:spLocks noGrp="1"/>
          </p:cNvSpPr>
          <p:nvPr>
            <p:ph type="ftr" sz="quarter" idx="3"/>
          </p:nvPr>
        </p:nvSpPr>
        <p:spPr>
          <a:xfrm>
            <a:off x="3810000" y="6356350"/>
            <a:ext cx="2895600" cy="365125"/>
          </a:xfrm>
          <a:prstGeom prst="rect">
            <a:avLst/>
          </a:prstGeom>
        </p:spPr>
        <p:txBody>
          <a:bodyPr/>
          <a:lstStyle>
            <a:lvl1pPr eaLnBrk="1" fontAlgn="auto" hangingPunct="1">
              <a:spcBef>
                <a:spcPts val="0"/>
              </a:spcBef>
              <a:spcAft>
                <a:spcPts val="0"/>
              </a:spcAft>
              <a:defRPr sz="1800">
                <a:latin typeface="+mn-lt"/>
                <a:ea typeface="+mn-ea"/>
                <a:cs typeface="+mn-cs"/>
              </a:defRPr>
            </a:lvl1pPr>
          </a:lstStyle>
          <a:p>
            <a:pPr>
              <a:defRPr/>
            </a:pPr>
            <a:endParaRPr lang="en-US"/>
          </a:p>
        </p:txBody>
      </p:sp>
      <p:sp>
        <p:nvSpPr>
          <p:cNvPr id="8" name="Slide Number Placeholder 5"/>
          <p:cNvSpPr>
            <a:spLocks noGrp="1"/>
          </p:cNvSpPr>
          <p:nvPr>
            <p:ph type="sldNum" sz="quarter" idx="4"/>
          </p:nvPr>
        </p:nvSpPr>
        <p:spPr>
          <a:xfrm>
            <a:off x="8610600" y="6324600"/>
            <a:ext cx="457200" cy="365125"/>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0"/>
              </a:spcBef>
              <a:defRPr sz="1400">
                <a:cs typeface="Arial" panose="020B0604020202020204" pitchFamily="34" charset="0"/>
              </a:defRPr>
            </a:lvl1pPr>
          </a:lstStyle>
          <a:p>
            <a:pPr>
              <a:defRPr/>
            </a:pPr>
            <a:fld id="{482C6DD7-90B1-4C98-BC9F-85B77C394F6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Lst>
  <p:hf hdr="0" ftr="0" dt="0"/>
  <p:txStyles>
    <p:titleStyle>
      <a:lvl1pPr algn="l" rtl="0" eaLnBrk="0" fontAlgn="base" hangingPunct="0">
        <a:spcBef>
          <a:spcPct val="0"/>
        </a:spcBef>
        <a:spcAft>
          <a:spcPct val="0"/>
        </a:spcAft>
        <a:defRPr sz="3200" kern="1200">
          <a:solidFill>
            <a:schemeClr val="bg1"/>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5pPr>
      <a:lvl6pPr marL="457200" algn="l" rtl="0" fontAlgn="base">
        <a:spcBef>
          <a:spcPct val="0"/>
        </a:spcBef>
        <a:spcAft>
          <a:spcPct val="0"/>
        </a:spcAft>
        <a:defRPr sz="3200">
          <a:solidFill>
            <a:schemeClr val="bg1"/>
          </a:solidFill>
          <a:latin typeface="Arial" charset="0"/>
          <a:cs typeface="Arial" charset="0"/>
        </a:defRPr>
      </a:lvl6pPr>
      <a:lvl7pPr marL="914400" algn="l" rtl="0" fontAlgn="base">
        <a:spcBef>
          <a:spcPct val="0"/>
        </a:spcBef>
        <a:spcAft>
          <a:spcPct val="0"/>
        </a:spcAft>
        <a:defRPr sz="3200">
          <a:solidFill>
            <a:schemeClr val="bg1"/>
          </a:solidFill>
          <a:latin typeface="Arial" charset="0"/>
          <a:cs typeface="Arial" charset="0"/>
        </a:defRPr>
      </a:lvl7pPr>
      <a:lvl8pPr marL="1371600" algn="l" rtl="0" fontAlgn="base">
        <a:spcBef>
          <a:spcPct val="0"/>
        </a:spcBef>
        <a:spcAft>
          <a:spcPct val="0"/>
        </a:spcAft>
        <a:defRPr sz="3200">
          <a:solidFill>
            <a:schemeClr val="bg1"/>
          </a:solidFill>
          <a:latin typeface="Arial" charset="0"/>
          <a:cs typeface="Arial" charset="0"/>
        </a:defRPr>
      </a:lvl8pPr>
      <a:lvl9pPr marL="1828800" algn="l" rtl="0" fontAlgn="base">
        <a:spcBef>
          <a:spcPct val="0"/>
        </a:spcBef>
        <a:spcAft>
          <a:spcPct val="0"/>
        </a:spcAft>
        <a:defRPr sz="3200">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2.xml"/><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4.xml"/><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6.xml"/><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7.xml"/><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8.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17.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9.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1.xml"/><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4.xml"/><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5.xml"/><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6.xml"/><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7.xml"/><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1.xml"/><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2.xml"/><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3.xml"/><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15.xml"/></Relationships>
</file>

<file path=ppt/slides/_rels/slide14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6.xml"/><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8.xml"/><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8.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8.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8.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8.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8.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8.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8.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3.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1.png"/></Relationships>
</file>

<file path=ppt/slides/_rels/slide16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4.xml"/><Relationship Id="rId1" Type="http://schemas.openxmlformats.org/officeDocument/2006/relationships/slideLayout" Target="../slideLayouts/slideLayout8.xml"/></Relationships>
</file>

<file path=ppt/slides/_rels/slide16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tags" Target="../tags/tag3.xml"/></Relationships>
</file>

<file path=ppt/slides/_rels/slide16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xml"/><Relationship Id="rId1" Type="http://schemas.openxmlformats.org/officeDocument/2006/relationships/tags" Target="../tags/tag5.xml"/></Relationships>
</file>

<file path=ppt/slides/_rels/slide16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xml"/><Relationship Id="rId1" Type="http://schemas.openxmlformats.org/officeDocument/2006/relationships/tags" Target="../tags/tag7.xml"/></Relationships>
</file>

<file path=ppt/slides/_rels/slide16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60.png"/><Relationship Id="rId4" Type="http://schemas.openxmlformats.org/officeDocument/2006/relationships/tags" Target="../tags/tag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270.png"/><Relationship Id="rId4" Type="http://schemas.openxmlformats.org/officeDocument/2006/relationships/tags" Target="../tags/tag12.xml"/></Relationships>
</file>

<file path=ppt/slides/_rels/slide17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280.png"/><Relationship Id="rId4" Type="http://schemas.openxmlformats.org/officeDocument/2006/relationships/tags" Target="../tags/tag14.xml"/></Relationships>
</file>

<file path=ppt/slides/_rels/slide17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34.png"/><Relationship Id="rId4" Type="http://schemas.openxmlformats.org/officeDocument/2006/relationships/image" Target="../media/image33.png"/></Relationships>
</file>

<file path=ppt/slides/_rels/slide17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36.png"/><Relationship Id="rId4" Type="http://schemas.openxmlformats.org/officeDocument/2006/relationships/image" Target="../media/image35.png"/></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8.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8.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1.wmf"/><Relationship Id="rId4" Type="http://schemas.openxmlformats.org/officeDocument/2006/relationships/image" Target="../media/image10.wmf"/></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8.xml"/><Relationship Id="rId1" Type="http://schemas.openxmlformats.org/officeDocument/2006/relationships/slideLayout" Target="../slideLayouts/slideLayout8.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8.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0.xml"/><Relationship Id="rId1" Type="http://schemas.openxmlformats.org/officeDocument/2006/relationships/slideLayout" Target="../slideLayouts/slideLayout8.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ctrTitle"/>
          </p:nvPr>
        </p:nvSpPr>
        <p:spPr>
          <a:xfrm>
            <a:off x="0" y="2971800"/>
            <a:ext cx="8610600" cy="860425"/>
          </a:xfrm>
        </p:spPr>
        <p:txBody>
          <a:bodyPr/>
          <a:lstStyle/>
          <a:p>
            <a:r>
              <a:rPr lang="en-US" sz="4000"/>
              <a:t>Chapter 3. </a:t>
            </a:r>
            <a:r>
              <a:rPr lang="en-US" sz="4000" dirty="0"/>
              <a:t>Tree</a:t>
            </a:r>
            <a:endParaRPr lang="en-US" dirty="0"/>
          </a:p>
        </p:txBody>
      </p:sp>
      <p:sp>
        <p:nvSpPr>
          <p:cNvPr id="12291" name="Rectangle 7" descr="Rectangle: Click to edit Master text styles&#10;Second level&#10;Third level&#10;Fourth level&#10;Fifth level"/>
          <p:cNvSpPr txBox="1">
            <a:spLocks noChangeArrowheads="1"/>
          </p:cNvSpPr>
          <p:nvPr/>
        </p:nvSpPr>
        <p:spPr bwMode="auto">
          <a:xfrm>
            <a:off x="1087438" y="4365625"/>
            <a:ext cx="7904162"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80000"/>
              </a:lnSpc>
              <a:buFontTx/>
              <a:buNone/>
            </a:pPr>
            <a:r>
              <a:rPr lang="en-US" altLang="zh-TW" sz="2400" b="1" dirty="0" err="1">
                <a:solidFill>
                  <a:srgbClr val="FF0000"/>
                </a:solidFill>
                <a:ea typeface="DFKai-SB" panose="03000509000000000000" pitchFamily="65" charset="-120"/>
              </a:rPr>
              <a:t>Nguyễn</a:t>
            </a:r>
            <a:r>
              <a:rPr lang="en-US" altLang="zh-TW" sz="2400" b="1" dirty="0">
                <a:solidFill>
                  <a:srgbClr val="FF0000"/>
                </a:solidFill>
                <a:ea typeface="DFKai-SB" panose="03000509000000000000" pitchFamily="65" charset="-120"/>
              </a:rPr>
              <a:t> </a:t>
            </a:r>
            <a:r>
              <a:rPr lang="en-US" altLang="zh-TW" sz="2400" b="1" dirty="0" err="1">
                <a:solidFill>
                  <a:srgbClr val="FF0000"/>
                </a:solidFill>
                <a:ea typeface="DFKai-SB" panose="03000509000000000000" pitchFamily="65" charset="-120"/>
              </a:rPr>
              <a:t>Khánh</a:t>
            </a:r>
            <a:r>
              <a:rPr lang="en-US" altLang="zh-TW" sz="2400" b="1" dirty="0">
                <a:solidFill>
                  <a:srgbClr val="FF0000"/>
                </a:solidFill>
                <a:ea typeface="DFKai-SB" panose="03000509000000000000" pitchFamily="65" charset="-120"/>
              </a:rPr>
              <a:t> </a:t>
            </a:r>
            <a:r>
              <a:rPr lang="en-US" altLang="zh-TW" sz="2400" b="1" dirty="0" err="1">
                <a:solidFill>
                  <a:srgbClr val="FF0000"/>
                </a:solidFill>
                <a:ea typeface="DFKai-SB" panose="03000509000000000000" pitchFamily="65" charset="-120"/>
              </a:rPr>
              <a:t>Phương</a:t>
            </a:r>
            <a:endParaRPr lang="zh-TW" altLang="en-US" sz="2400" b="1" dirty="0">
              <a:solidFill>
                <a:srgbClr val="FF0000"/>
              </a:solidFill>
              <a:ea typeface="DFKai-SB" panose="03000509000000000000" pitchFamily="65" charset="-120"/>
            </a:endParaRPr>
          </a:p>
          <a:p>
            <a:pPr algn="r" eaLnBrk="1" hangingPunct="1">
              <a:lnSpc>
                <a:spcPct val="80000"/>
              </a:lnSpc>
              <a:buFontTx/>
              <a:buNone/>
            </a:pPr>
            <a:endParaRPr lang="en-US" altLang="zh-TW" sz="2000" b="1" dirty="0">
              <a:solidFill>
                <a:srgbClr val="FF0000"/>
              </a:solidFill>
              <a:ea typeface="DFKai-SB" panose="03000509000000000000" pitchFamily="65" charset="-120"/>
            </a:endParaRPr>
          </a:p>
          <a:p>
            <a:pPr algn="r" eaLnBrk="1" hangingPunct="1">
              <a:lnSpc>
                <a:spcPct val="80000"/>
              </a:lnSpc>
              <a:buFontTx/>
              <a:buNone/>
            </a:pPr>
            <a:r>
              <a:rPr lang="en-US" altLang="zh-TW" sz="2000" b="1" dirty="0">
                <a:ea typeface="DFKai-SB" panose="03000509000000000000" pitchFamily="65" charset="-120"/>
              </a:rPr>
              <a:t>Computer Science department</a:t>
            </a:r>
          </a:p>
          <a:p>
            <a:pPr algn="r" eaLnBrk="1" hangingPunct="1">
              <a:lnSpc>
                <a:spcPct val="80000"/>
              </a:lnSpc>
              <a:buFontTx/>
              <a:buNone/>
            </a:pPr>
            <a:r>
              <a:rPr lang="en-US" altLang="zh-TW" sz="2000" b="1" dirty="0">
                <a:ea typeface="DFKai-SB" panose="03000509000000000000" pitchFamily="65" charset="-120"/>
              </a:rPr>
              <a:t>School of Information and Communication technology</a:t>
            </a:r>
          </a:p>
          <a:p>
            <a:pPr algn="r" eaLnBrk="1" hangingPunct="1">
              <a:lnSpc>
                <a:spcPct val="80000"/>
              </a:lnSpc>
              <a:buFontTx/>
              <a:buNone/>
            </a:pPr>
            <a:r>
              <a:rPr lang="en-US" altLang="zh-TW" sz="2000" b="1" dirty="0">
                <a:ea typeface="DFKai-SB" panose="03000509000000000000" pitchFamily="65" charset="-120"/>
              </a:rPr>
              <a:t>E-mail: phuongnk@soict.hust.edu.vn</a:t>
            </a:r>
            <a:r>
              <a:rPr lang="en-US" altLang="zh-TW" sz="2000" dirty="0">
                <a:ea typeface="DFKai-SB" panose="03000509000000000000" pitchFamily="65" charset="-120"/>
              </a:rPr>
              <a:t> </a:t>
            </a:r>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1562100"/>
            <a:ext cx="10255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1732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dirty="0"/>
              <a:t>Real applications of tree</a:t>
            </a:r>
          </a:p>
        </p:txBody>
      </p:sp>
      <p:sp>
        <p:nvSpPr>
          <p:cNvPr id="5" name="Content Placeholder 4"/>
          <p:cNvSpPr>
            <a:spLocks noGrp="1"/>
          </p:cNvSpPr>
          <p:nvPr>
            <p:ph idx="1"/>
          </p:nvPr>
        </p:nvSpPr>
        <p:spPr>
          <a:xfrm>
            <a:off x="0" y="838200"/>
            <a:ext cx="9220200" cy="5410200"/>
          </a:xfrm>
        </p:spPr>
        <p:txBody>
          <a:bodyPr/>
          <a:lstStyle/>
          <a:p>
            <a:r>
              <a:rPr lang="en-US" dirty="0">
                <a:latin typeface="Times" panose="02020603050405020304" pitchFamily="18" charset="0"/>
                <a:cs typeface="Times" panose="02020603050405020304" pitchFamily="18" charset="0"/>
              </a:rPr>
              <a:t>Match Schedule</a:t>
            </a:r>
          </a:p>
          <a:p>
            <a:r>
              <a:rPr lang="en-US" dirty="0">
                <a:latin typeface="Times" panose="02020603050405020304" pitchFamily="18" charset="0"/>
                <a:cs typeface="Times" panose="02020603050405020304" pitchFamily="18" charset="0"/>
              </a:rPr>
              <a:t>Family tree</a:t>
            </a:r>
          </a:p>
          <a:p>
            <a:r>
              <a:rPr lang="en-US" dirty="0">
                <a:latin typeface="Times" panose="02020603050405020304" pitchFamily="18" charset="0"/>
                <a:cs typeface="Times" panose="02020603050405020304" pitchFamily="18" charset="0"/>
              </a:rPr>
              <a:t>Directory tree</a:t>
            </a:r>
          </a:p>
          <a:p>
            <a:r>
              <a:rPr lang="en-US" dirty="0">
                <a:latin typeface="Times" panose="02020603050405020304" pitchFamily="18" charset="0"/>
                <a:cs typeface="Times" panose="02020603050405020304" pitchFamily="18" charset="0"/>
              </a:rPr>
              <a:t>The structure of a book</a:t>
            </a:r>
          </a:p>
          <a:p>
            <a:r>
              <a:rPr lang="en-US" dirty="0">
                <a:latin typeface="Times" panose="02020603050405020304" pitchFamily="18" charset="0"/>
                <a:cs typeface="Times" panose="02020603050405020304" pitchFamily="18" charset="0"/>
              </a:rPr>
              <a:t>Expression tree</a:t>
            </a:r>
          </a:p>
          <a:p>
            <a:r>
              <a:rPr lang="en-US" dirty="0">
                <a:latin typeface="Times" panose="02020603050405020304" pitchFamily="18" charset="0"/>
                <a:cs typeface="Times" panose="02020603050405020304" pitchFamily="18" charset="0"/>
              </a:rPr>
              <a:t>Organization chart</a:t>
            </a:r>
          </a:p>
          <a:p>
            <a:r>
              <a:rPr lang="en-US" dirty="0">
                <a:latin typeface="Times" panose="02020603050405020304" pitchFamily="18" charset="0"/>
                <a:cs typeface="Times" panose="02020603050405020304" pitchFamily="18" charset="0"/>
              </a:rPr>
              <a:t>Collective partition tree</a:t>
            </a:r>
          </a:p>
          <a:p>
            <a:r>
              <a:rPr lang="en-US" dirty="0">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40395812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1.2.3. Visit root</a:t>
            </a:r>
          </a:p>
          <a:p>
            <a:pPr marL="0" indent="0">
              <a:buNone/>
            </a:pPr>
            <a:r>
              <a:rPr lang="en-US" altLang="en-US" sz="1700" dirty="0">
                <a:latin typeface="Times" panose="02020603050405020304" pitchFamily="18" charset="0"/>
                <a:cs typeface="Times" panose="02020603050405020304" pitchFamily="18" charset="0"/>
              </a:rPr>
              <a:t>  1.3. Visit root</a:t>
            </a:r>
          </a:p>
          <a:p>
            <a:pPr marL="0" indent="0">
              <a:buNone/>
            </a:pPr>
            <a:r>
              <a:rPr lang="en-US" altLang="en-US" sz="1700" dirty="0">
                <a:latin typeface="Times" panose="02020603050405020304" pitchFamily="18" charset="0"/>
                <a:cs typeface="Times" panose="02020603050405020304" pitchFamily="18" charset="0"/>
              </a:rPr>
              <a:t>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07854" y="2146570"/>
            <a:ext cx="3943516" cy="304800"/>
          </a:xfrm>
          <a:prstGeom prst="rect">
            <a:avLst/>
          </a:prstGeom>
          <a:noFill/>
          <a:ln w="41275">
            <a:solidFill>
              <a:srgbClr val="00CCFF"/>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953001" y="3347936"/>
            <a:ext cx="2895600" cy="1986064"/>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dirty="0"/>
              <a:t>n</a:t>
            </a:r>
          </a:p>
        </p:txBody>
      </p:sp>
      <p:sp>
        <p:nvSpPr>
          <p:cNvPr id="23" name="Rectangle 22"/>
          <p:cNvSpPr/>
          <p:nvPr/>
        </p:nvSpPr>
        <p:spPr>
          <a:xfrm>
            <a:off x="6109375" y="4430138"/>
            <a:ext cx="857085" cy="757136"/>
          </a:xfrm>
          <a:prstGeom prst="rect">
            <a:avLst/>
          </a:prstGeom>
          <a:noFill/>
          <a:ln w="41275">
            <a:solidFill>
              <a:srgbClr val="00CCFF"/>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dirty="0"/>
              <a:t>j</a:t>
            </a:r>
          </a:p>
        </p:txBody>
      </p:sp>
      <p:sp>
        <p:nvSpPr>
          <p:cNvPr id="25" name="TextBox 24"/>
          <p:cNvSpPr txBox="1"/>
          <p:nvPr/>
        </p:nvSpPr>
        <p:spPr>
          <a:xfrm>
            <a:off x="1554188" y="6172200"/>
            <a:ext cx="503212" cy="553998"/>
          </a:xfrm>
          <a:prstGeom prst="rect">
            <a:avLst/>
          </a:prstGeom>
          <a:noFill/>
        </p:spPr>
        <p:txBody>
          <a:bodyPr wrap="square" rtlCol="0">
            <a:spAutoFit/>
          </a:bodyPr>
          <a:lstStyle/>
          <a:p>
            <a:r>
              <a:rPr lang="en-US" sz="3000" dirty="0"/>
              <a:t>o</a:t>
            </a:r>
          </a:p>
        </p:txBody>
      </p:sp>
    </p:spTree>
    <p:extLst>
      <p:ext uri="{BB962C8B-B14F-4D97-AF65-F5344CB8AC3E}">
        <p14:creationId xmlns:p14="http://schemas.microsoft.com/office/powerpoint/2010/main" val="427558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ppt_x"/>
                                          </p:val>
                                        </p:tav>
                                        <p:tav tm="100000">
                                          <p:val>
                                            <p:strVal val="#ppt_x"/>
                                          </p:val>
                                        </p:tav>
                                      </p:tavLst>
                                    </p:anim>
                                    <p:anim calcmode="lin" valueType="num">
                                      <p:cBhvr additive="base">
                                        <p:cTn id="1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3" grpId="0" animBg="1"/>
      <p:bldP spid="2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1.2.3. Visit root</a:t>
            </a:r>
          </a:p>
          <a:p>
            <a:pPr marL="0" indent="0">
              <a:buNone/>
            </a:pPr>
            <a:r>
              <a:rPr lang="en-US" altLang="en-US" sz="1700" dirty="0">
                <a:latin typeface="Times" panose="02020603050405020304" pitchFamily="18" charset="0"/>
                <a:cs typeface="Times" panose="02020603050405020304" pitchFamily="18" charset="0"/>
              </a:rPr>
              <a:t>  1.3. Visit root</a:t>
            </a:r>
          </a:p>
          <a:p>
            <a:pPr marL="0" indent="0">
              <a:buNone/>
            </a:pPr>
            <a:r>
              <a:rPr lang="en-US" altLang="en-US" sz="1700" dirty="0">
                <a:latin typeface="Times" panose="02020603050405020304" pitchFamily="18" charset="0"/>
                <a:cs typeface="Times" panose="02020603050405020304" pitchFamily="18" charset="0"/>
              </a:rPr>
              <a:t>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07854" y="2146570"/>
            <a:ext cx="3943516" cy="304800"/>
          </a:xfrm>
          <a:prstGeom prst="rect">
            <a:avLst/>
          </a:prstGeom>
          <a:noFill/>
          <a:ln w="41275">
            <a:solidFill>
              <a:srgbClr val="00CCFF"/>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953001" y="3347936"/>
            <a:ext cx="2895600" cy="1986064"/>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dirty="0"/>
              <a:t>n</a:t>
            </a:r>
          </a:p>
        </p:txBody>
      </p:sp>
      <p:sp>
        <p:nvSpPr>
          <p:cNvPr id="23" name="Rectangle 22"/>
          <p:cNvSpPr/>
          <p:nvPr/>
        </p:nvSpPr>
        <p:spPr>
          <a:xfrm>
            <a:off x="6934200" y="4430138"/>
            <a:ext cx="857085" cy="757136"/>
          </a:xfrm>
          <a:prstGeom prst="rect">
            <a:avLst/>
          </a:prstGeom>
          <a:noFill/>
          <a:ln w="41275">
            <a:solidFill>
              <a:srgbClr val="00CCFF"/>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dirty="0"/>
              <a:t>j</a:t>
            </a:r>
          </a:p>
        </p:txBody>
      </p:sp>
      <p:sp>
        <p:nvSpPr>
          <p:cNvPr id="25" name="TextBox 24"/>
          <p:cNvSpPr txBox="1"/>
          <p:nvPr/>
        </p:nvSpPr>
        <p:spPr>
          <a:xfrm>
            <a:off x="1554188" y="6172200"/>
            <a:ext cx="503212" cy="553998"/>
          </a:xfrm>
          <a:prstGeom prst="rect">
            <a:avLst/>
          </a:prstGeom>
          <a:noFill/>
        </p:spPr>
        <p:txBody>
          <a:bodyPr wrap="square" rtlCol="0">
            <a:spAutoFit/>
          </a:bodyPr>
          <a:lstStyle/>
          <a:p>
            <a:r>
              <a:rPr lang="en-US" sz="3000" dirty="0"/>
              <a:t>o</a:t>
            </a:r>
          </a:p>
        </p:txBody>
      </p:sp>
      <p:sp>
        <p:nvSpPr>
          <p:cNvPr id="26" name="TextBox 25"/>
          <p:cNvSpPr txBox="1"/>
          <p:nvPr/>
        </p:nvSpPr>
        <p:spPr>
          <a:xfrm>
            <a:off x="2163788" y="6172200"/>
            <a:ext cx="503212" cy="553998"/>
          </a:xfrm>
          <a:prstGeom prst="rect">
            <a:avLst/>
          </a:prstGeom>
          <a:noFill/>
        </p:spPr>
        <p:txBody>
          <a:bodyPr wrap="square" rtlCol="0">
            <a:spAutoFit/>
          </a:bodyPr>
          <a:lstStyle/>
          <a:p>
            <a:r>
              <a:rPr lang="en-US" sz="3000" dirty="0"/>
              <a:t>p</a:t>
            </a:r>
          </a:p>
        </p:txBody>
      </p:sp>
    </p:spTree>
    <p:extLst>
      <p:ext uri="{BB962C8B-B14F-4D97-AF65-F5344CB8AC3E}">
        <p14:creationId xmlns:p14="http://schemas.microsoft.com/office/powerpoint/2010/main" val="423989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3" grpId="0" animBg="1"/>
      <p:bldP spid="2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1.2.3. Visit root</a:t>
            </a:r>
          </a:p>
          <a:p>
            <a:pPr marL="0" indent="0">
              <a:buNone/>
            </a:pPr>
            <a:r>
              <a:rPr lang="en-US" altLang="en-US" sz="1700" dirty="0">
                <a:latin typeface="Times" panose="02020603050405020304" pitchFamily="18" charset="0"/>
                <a:cs typeface="Times" panose="02020603050405020304" pitchFamily="18" charset="0"/>
              </a:rPr>
              <a:t>  1.3. Visit root</a:t>
            </a:r>
          </a:p>
          <a:p>
            <a:pPr marL="0" indent="0">
              <a:buNone/>
            </a:pPr>
            <a:r>
              <a:rPr lang="en-US" altLang="en-US" sz="1700" dirty="0">
                <a:latin typeface="Times" panose="02020603050405020304" pitchFamily="18" charset="0"/>
                <a:cs typeface="Times" panose="02020603050405020304" pitchFamily="18" charset="0"/>
              </a:rPr>
              <a:t>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07854" y="1524000"/>
            <a:ext cx="3906946" cy="1219200"/>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953001" y="3347936"/>
            <a:ext cx="2895600" cy="1986064"/>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dirty="0"/>
              <a:t>n</a:t>
            </a:r>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dirty="0"/>
              <a:t>j</a:t>
            </a:r>
          </a:p>
        </p:txBody>
      </p:sp>
      <p:sp>
        <p:nvSpPr>
          <p:cNvPr id="25" name="TextBox 24"/>
          <p:cNvSpPr txBox="1"/>
          <p:nvPr/>
        </p:nvSpPr>
        <p:spPr>
          <a:xfrm>
            <a:off x="1554188" y="6172200"/>
            <a:ext cx="503212" cy="553998"/>
          </a:xfrm>
          <a:prstGeom prst="rect">
            <a:avLst/>
          </a:prstGeom>
          <a:noFill/>
        </p:spPr>
        <p:txBody>
          <a:bodyPr wrap="square" rtlCol="0">
            <a:spAutoFit/>
          </a:bodyPr>
          <a:lstStyle/>
          <a:p>
            <a:r>
              <a:rPr lang="en-US" sz="3000" dirty="0"/>
              <a:t>o</a:t>
            </a:r>
          </a:p>
        </p:txBody>
      </p:sp>
      <p:sp>
        <p:nvSpPr>
          <p:cNvPr id="26" name="TextBox 25"/>
          <p:cNvSpPr txBox="1"/>
          <p:nvPr/>
        </p:nvSpPr>
        <p:spPr>
          <a:xfrm>
            <a:off x="2163788" y="6172200"/>
            <a:ext cx="503212" cy="553998"/>
          </a:xfrm>
          <a:prstGeom prst="rect">
            <a:avLst/>
          </a:prstGeom>
          <a:noFill/>
        </p:spPr>
        <p:txBody>
          <a:bodyPr wrap="square" rtlCol="0">
            <a:spAutoFit/>
          </a:bodyPr>
          <a:lstStyle/>
          <a:p>
            <a:r>
              <a:rPr lang="en-US" sz="3000" dirty="0"/>
              <a:t>p</a:t>
            </a:r>
          </a:p>
        </p:txBody>
      </p:sp>
      <p:sp>
        <p:nvSpPr>
          <p:cNvPr id="27" name="TextBox 26"/>
          <p:cNvSpPr txBox="1"/>
          <p:nvPr/>
        </p:nvSpPr>
        <p:spPr>
          <a:xfrm>
            <a:off x="6477000" y="3400535"/>
            <a:ext cx="1429082" cy="553998"/>
          </a:xfrm>
          <a:prstGeom prst="rect">
            <a:avLst/>
          </a:prstGeom>
          <a:noFill/>
        </p:spPr>
        <p:txBody>
          <a:bodyPr wrap="square" rtlCol="0">
            <a:spAutoFit/>
          </a:bodyPr>
          <a:lstStyle/>
          <a:p>
            <a:r>
              <a:rPr lang="en-US" sz="3000" dirty="0"/>
              <a:t>DONE</a:t>
            </a:r>
          </a:p>
        </p:txBody>
      </p:sp>
      <p:sp>
        <p:nvSpPr>
          <p:cNvPr id="28" name="TextBox 27"/>
          <p:cNvSpPr txBox="1"/>
          <p:nvPr/>
        </p:nvSpPr>
        <p:spPr>
          <a:xfrm>
            <a:off x="2773388" y="6198140"/>
            <a:ext cx="503212" cy="553998"/>
          </a:xfrm>
          <a:prstGeom prst="rect">
            <a:avLst/>
          </a:prstGeom>
          <a:noFill/>
        </p:spPr>
        <p:txBody>
          <a:bodyPr wrap="square" rtlCol="0">
            <a:spAutoFit/>
          </a:bodyPr>
          <a:lstStyle/>
          <a:p>
            <a:r>
              <a:rPr lang="en-US" sz="3000" dirty="0"/>
              <a:t>k</a:t>
            </a:r>
          </a:p>
        </p:txBody>
      </p:sp>
    </p:spTree>
    <p:extLst>
      <p:ext uri="{BB962C8B-B14F-4D97-AF65-F5344CB8AC3E}">
        <p14:creationId xmlns:p14="http://schemas.microsoft.com/office/powerpoint/2010/main" val="410862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P spid="2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1.2.3. Visit root</a:t>
            </a:r>
          </a:p>
          <a:p>
            <a:pPr marL="0" indent="0">
              <a:buNone/>
            </a:pPr>
            <a:r>
              <a:rPr lang="en-US" altLang="en-US" sz="1700" dirty="0">
                <a:latin typeface="Times" panose="02020603050405020304" pitchFamily="18" charset="0"/>
                <a:cs typeface="Times" panose="02020603050405020304" pitchFamily="18" charset="0"/>
              </a:rPr>
              <a:t>  1.3. Visit root</a:t>
            </a:r>
          </a:p>
          <a:p>
            <a:pPr marL="0" indent="0">
              <a:buNone/>
            </a:pPr>
            <a:r>
              <a:rPr lang="en-US" altLang="en-US" sz="1700" dirty="0">
                <a:latin typeface="Times" panose="02020603050405020304" pitchFamily="18" charset="0"/>
                <a:cs typeface="Times" panose="02020603050405020304" pitchFamily="18" charset="0"/>
              </a:rPr>
              <a:t>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79938" y="2705100"/>
            <a:ext cx="1977462" cy="342900"/>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819650" y="2163596"/>
            <a:ext cx="1390318" cy="770106"/>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dirty="0"/>
              <a:t>n</a:t>
            </a:r>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dirty="0"/>
              <a:t>j</a:t>
            </a:r>
          </a:p>
        </p:txBody>
      </p:sp>
      <p:sp>
        <p:nvSpPr>
          <p:cNvPr id="25" name="TextBox 24"/>
          <p:cNvSpPr txBox="1"/>
          <p:nvPr/>
        </p:nvSpPr>
        <p:spPr>
          <a:xfrm>
            <a:off x="1554188" y="6172200"/>
            <a:ext cx="503212" cy="553998"/>
          </a:xfrm>
          <a:prstGeom prst="rect">
            <a:avLst/>
          </a:prstGeom>
          <a:noFill/>
        </p:spPr>
        <p:txBody>
          <a:bodyPr wrap="square" rtlCol="0">
            <a:spAutoFit/>
          </a:bodyPr>
          <a:lstStyle/>
          <a:p>
            <a:r>
              <a:rPr lang="en-US" sz="3000" dirty="0"/>
              <a:t>o</a:t>
            </a:r>
          </a:p>
        </p:txBody>
      </p:sp>
      <p:sp>
        <p:nvSpPr>
          <p:cNvPr id="26" name="TextBox 25"/>
          <p:cNvSpPr txBox="1"/>
          <p:nvPr/>
        </p:nvSpPr>
        <p:spPr>
          <a:xfrm>
            <a:off x="2163788" y="6172200"/>
            <a:ext cx="503212" cy="553998"/>
          </a:xfrm>
          <a:prstGeom prst="rect">
            <a:avLst/>
          </a:prstGeom>
          <a:noFill/>
        </p:spPr>
        <p:txBody>
          <a:bodyPr wrap="square" rtlCol="0">
            <a:spAutoFit/>
          </a:bodyPr>
          <a:lstStyle/>
          <a:p>
            <a:r>
              <a:rPr lang="en-US" sz="3000" dirty="0"/>
              <a:t>p</a:t>
            </a:r>
          </a:p>
        </p:txBody>
      </p:sp>
      <p:sp>
        <p:nvSpPr>
          <p:cNvPr id="27" name="TextBox 26"/>
          <p:cNvSpPr txBox="1"/>
          <p:nvPr/>
        </p:nvSpPr>
        <p:spPr>
          <a:xfrm>
            <a:off x="3370018" y="6154366"/>
            <a:ext cx="609600" cy="553998"/>
          </a:xfrm>
          <a:prstGeom prst="rect">
            <a:avLst/>
          </a:prstGeom>
          <a:noFill/>
        </p:spPr>
        <p:txBody>
          <a:bodyPr wrap="square" rtlCol="0">
            <a:spAutoFit/>
          </a:bodyPr>
          <a:lstStyle/>
          <a:p>
            <a:r>
              <a:rPr lang="en-US" sz="3000" dirty="0"/>
              <a:t>e</a:t>
            </a:r>
          </a:p>
        </p:txBody>
      </p:sp>
      <p:sp>
        <p:nvSpPr>
          <p:cNvPr id="28" name="TextBox 27"/>
          <p:cNvSpPr txBox="1"/>
          <p:nvPr/>
        </p:nvSpPr>
        <p:spPr>
          <a:xfrm>
            <a:off x="2773388" y="6172200"/>
            <a:ext cx="503212" cy="553998"/>
          </a:xfrm>
          <a:prstGeom prst="rect">
            <a:avLst/>
          </a:prstGeom>
          <a:noFill/>
        </p:spPr>
        <p:txBody>
          <a:bodyPr wrap="square" rtlCol="0">
            <a:spAutoFit/>
          </a:bodyPr>
          <a:lstStyle/>
          <a:p>
            <a:r>
              <a:rPr lang="en-US" sz="3000" dirty="0"/>
              <a:t>k</a:t>
            </a:r>
          </a:p>
        </p:txBody>
      </p:sp>
    </p:spTree>
    <p:extLst>
      <p:ext uri="{BB962C8B-B14F-4D97-AF65-F5344CB8AC3E}">
        <p14:creationId xmlns:p14="http://schemas.microsoft.com/office/powerpoint/2010/main" val="174101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P spid="2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1.2.3. Visit root</a:t>
            </a:r>
          </a:p>
          <a:p>
            <a:pPr marL="0" indent="0">
              <a:buNone/>
            </a:pPr>
            <a:r>
              <a:rPr lang="en-US" altLang="en-US" sz="1700" dirty="0">
                <a:latin typeface="Times" panose="02020603050405020304" pitchFamily="18" charset="0"/>
                <a:cs typeface="Times" panose="02020603050405020304" pitchFamily="18" charset="0"/>
              </a:rPr>
              <a:t>  1.3. Visit root</a:t>
            </a:r>
          </a:p>
          <a:p>
            <a:pPr marL="0" indent="0">
              <a:buNone/>
            </a:pPr>
            <a:r>
              <a:rPr lang="en-US" altLang="en-US" sz="1700" dirty="0">
                <a:latin typeface="Times" panose="02020603050405020304" pitchFamily="18" charset="0"/>
                <a:cs typeface="Times" panose="02020603050405020304" pitchFamily="18" charset="0"/>
              </a:rPr>
              <a:t>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79937" y="914400"/>
            <a:ext cx="4111061" cy="2133600"/>
          </a:xfrm>
          <a:prstGeom prst="rect">
            <a:avLst/>
          </a:prstGeom>
          <a:noFill/>
          <a:ln w="41275">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dirty="0"/>
              <a:t>n</a:t>
            </a:r>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dirty="0"/>
              <a:t>j</a:t>
            </a:r>
          </a:p>
        </p:txBody>
      </p:sp>
      <p:sp>
        <p:nvSpPr>
          <p:cNvPr id="25" name="TextBox 24"/>
          <p:cNvSpPr txBox="1"/>
          <p:nvPr/>
        </p:nvSpPr>
        <p:spPr>
          <a:xfrm>
            <a:off x="1554188" y="6172200"/>
            <a:ext cx="503212" cy="553998"/>
          </a:xfrm>
          <a:prstGeom prst="rect">
            <a:avLst/>
          </a:prstGeom>
          <a:noFill/>
        </p:spPr>
        <p:txBody>
          <a:bodyPr wrap="square" rtlCol="0">
            <a:spAutoFit/>
          </a:bodyPr>
          <a:lstStyle/>
          <a:p>
            <a:r>
              <a:rPr lang="en-US" sz="3000" dirty="0"/>
              <a:t>o</a:t>
            </a:r>
          </a:p>
        </p:txBody>
      </p:sp>
      <p:sp>
        <p:nvSpPr>
          <p:cNvPr id="26" name="TextBox 25"/>
          <p:cNvSpPr txBox="1"/>
          <p:nvPr/>
        </p:nvSpPr>
        <p:spPr>
          <a:xfrm>
            <a:off x="2163788" y="6172200"/>
            <a:ext cx="503212" cy="553998"/>
          </a:xfrm>
          <a:prstGeom prst="rect">
            <a:avLst/>
          </a:prstGeom>
          <a:noFill/>
        </p:spPr>
        <p:txBody>
          <a:bodyPr wrap="square" rtlCol="0">
            <a:spAutoFit/>
          </a:bodyPr>
          <a:lstStyle/>
          <a:p>
            <a:r>
              <a:rPr lang="en-US" sz="3000" dirty="0"/>
              <a:t>p</a:t>
            </a:r>
          </a:p>
        </p:txBody>
      </p:sp>
      <p:sp>
        <p:nvSpPr>
          <p:cNvPr id="27" name="TextBox 26"/>
          <p:cNvSpPr txBox="1"/>
          <p:nvPr/>
        </p:nvSpPr>
        <p:spPr>
          <a:xfrm>
            <a:off x="3370018" y="6154366"/>
            <a:ext cx="609600" cy="553998"/>
          </a:xfrm>
          <a:prstGeom prst="rect">
            <a:avLst/>
          </a:prstGeom>
          <a:noFill/>
        </p:spPr>
        <p:txBody>
          <a:bodyPr wrap="square" rtlCol="0">
            <a:spAutoFit/>
          </a:bodyPr>
          <a:lstStyle/>
          <a:p>
            <a:r>
              <a:rPr lang="en-US" sz="3000" dirty="0"/>
              <a:t>e</a:t>
            </a:r>
          </a:p>
        </p:txBody>
      </p:sp>
      <p:sp>
        <p:nvSpPr>
          <p:cNvPr id="28" name="TextBox 27"/>
          <p:cNvSpPr txBox="1"/>
          <p:nvPr/>
        </p:nvSpPr>
        <p:spPr>
          <a:xfrm>
            <a:off x="2773388" y="6172200"/>
            <a:ext cx="503212" cy="553998"/>
          </a:xfrm>
          <a:prstGeom prst="rect">
            <a:avLst/>
          </a:prstGeom>
          <a:noFill/>
        </p:spPr>
        <p:txBody>
          <a:bodyPr wrap="square" rtlCol="0">
            <a:spAutoFit/>
          </a:bodyPr>
          <a:lstStyle/>
          <a:p>
            <a:r>
              <a:rPr lang="en-US" sz="3000" dirty="0"/>
              <a:t>k</a:t>
            </a:r>
          </a:p>
        </p:txBody>
      </p:sp>
      <p:sp>
        <p:nvSpPr>
          <p:cNvPr id="29" name="TextBox 28"/>
          <p:cNvSpPr txBox="1"/>
          <p:nvPr/>
        </p:nvSpPr>
        <p:spPr>
          <a:xfrm>
            <a:off x="6400800" y="2398751"/>
            <a:ext cx="1371600" cy="553998"/>
          </a:xfrm>
          <a:prstGeom prst="rect">
            <a:avLst/>
          </a:prstGeom>
          <a:noFill/>
        </p:spPr>
        <p:txBody>
          <a:bodyPr wrap="square" rtlCol="0">
            <a:spAutoFit/>
          </a:bodyPr>
          <a:lstStyle/>
          <a:p>
            <a:r>
              <a:rPr lang="en-US" sz="3000" dirty="0"/>
              <a:t>Done</a:t>
            </a:r>
          </a:p>
        </p:txBody>
      </p:sp>
    </p:spTree>
    <p:extLst>
      <p:ext uri="{BB962C8B-B14F-4D97-AF65-F5344CB8AC3E}">
        <p14:creationId xmlns:p14="http://schemas.microsoft.com/office/powerpoint/2010/main" val="6790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1.2.3. Visit root</a:t>
            </a:r>
          </a:p>
          <a:p>
            <a:pPr marL="0" indent="0">
              <a:buNone/>
            </a:pPr>
            <a:r>
              <a:rPr lang="en-US" altLang="en-US" sz="1700" dirty="0">
                <a:latin typeface="Times" panose="02020603050405020304" pitchFamily="18" charset="0"/>
                <a:cs typeface="Times" panose="02020603050405020304" pitchFamily="18" charset="0"/>
              </a:rPr>
              <a:t>  1.3. Visit root</a:t>
            </a:r>
          </a:p>
          <a:p>
            <a:pPr marL="0" indent="0">
              <a:buNone/>
            </a:pPr>
            <a:r>
              <a:rPr lang="en-US" altLang="en-US" sz="1700" dirty="0">
                <a:latin typeface="Times" panose="02020603050405020304" pitchFamily="18" charset="0"/>
                <a:cs typeface="Times" panose="02020603050405020304" pitchFamily="18" charset="0"/>
              </a:rPr>
              <a:t>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8016218" y="2009979"/>
            <a:ext cx="1029362" cy="990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3916" y="3086100"/>
            <a:ext cx="4111061" cy="266700"/>
          </a:xfrm>
          <a:prstGeom prst="rect">
            <a:avLst/>
          </a:prstGeom>
          <a:noFill/>
          <a:ln w="41275">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dirty="0"/>
              <a:t>n</a:t>
            </a:r>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dirty="0"/>
              <a:t>j</a:t>
            </a:r>
          </a:p>
        </p:txBody>
      </p:sp>
      <p:sp>
        <p:nvSpPr>
          <p:cNvPr id="25" name="TextBox 24"/>
          <p:cNvSpPr txBox="1"/>
          <p:nvPr/>
        </p:nvSpPr>
        <p:spPr>
          <a:xfrm>
            <a:off x="1554188" y="6172200"/>
            <a:ext cx="503212" cy="553998"/>
          </a:xfrm>
          <a:prstGeom prst="rect">
            <a:avLst/>
          </a:prstGeom>
          <a:noFill/>
        </p:spPr>
        <p:txBody>
          <a:bodyPr wrap="square" rtlCol="0">
            <a:spAutoFit/>
          </a:bodyPr>
          <a:lstStyle/>
          <a:p>
            <a:r>
              <a:rPr lang="en-US" sz="3000" dirty="0"/>
              <a:t>o</a:t>
            </a:r>
          </a:p>
        </p:txBody>
      </p:sp>
      <p:sp>
        <p:nvSpPr>
          <p:cNvPr id="26" name="TextBox 25"/>
          <p:cNvSpPr txBox="1"/>
          <p:nvPr/>
        </p:nvSpPr>
        <p:spPr>
          <a:xfrm>
            <a:off x="2163788" y="6172200"/>
            <a:ext cx="503212" cy="553998"/>
          </a:xfrm>
          <a:prstGeom prst="rect">
            <a:avLst/>
          </a:prstGeom>
          <a:noFill/>
        </p:spPr>
        <p:txBody>
          <a:bodyPr wrap="square" rtlCol="0">
            <a:spAutoFit/>
          </a:bodyPr>
          <a:lstStyle/>
          <a:p>
            <a:r>
              <a:rPr lang="en-US" sz="3000" dirty="0"/>
              <a:t>p</a:t>
            </a:r>
          </a:p>
        </p:txBody>
      </p:sp>
      <p:sp>
        <p:nvSpPr>
          <p:cNvPr id="27" name="TextBox 26"/>
          <p:cNvSpPr txBox="1"/>
          <p:nvPr/>
        </p:nvSpPr>
        <p:spPr>
          <a:xfrm>
            <a:off x="3370018" y="6154366"/>
            <a:ext cx="609600" cy="553998"/>
          </a:xfrm>
          <a:prstGeom prst="rect">
            <a:avLst/>
          </a:prstGeom>
          <a:noFill/>
        </p:spPr>
        <p:txBody>
          <a:bodyPr wrap="square" rtlCol="0">
            <a:spAutoFit/>
          </a:bodyPr>
          <a:lstStyle/>
          <a:p>
            <a:r>
              <a:rPr lang="en-US" sz="3000" dirty="0"/>
              <a:t>e</a:t>
            </a:r>
          </a:p>
        </p:txBody>
      </p:sp>
      <p:sp>
        <p:nvSpPr>
          <p:cNvPr id="28" name="TextBox 27"/>
          <p:cNvSpPr txBox="1"/>
          <p:nvPr/>
        </p:nvSpPr>
        <p:spPr>
          <a:xfrm>
            <a:off x="2773388" y="6172200"/>
            <a:ext cx="503212" cy="553998"/>
          </a:xfrm>
          <a:prstGeom prst="rect">
            <a:avLst/>
          </a:prstGeom>
          <a:noFill/>
        </p:spPr>
        <p:txBody>
          <a:bodyPr wrap="square" rtlCol="0">
            <a:spAutoFit/>
          </a:bodyPr>
          <a:lstStyle/>
          <a:p>
            <a:r>
              <a:rPr lang="en-US" sz="3000" dirty="0"/>
              <a:t>k</a:t>
            </a:r>
          </a:p>
        </p:txBody>
      </p:sp>
      <p:sp>
        <p:nvSpPr>
          <p:cNvPr id="29" name="TextBox 28"/>
          <p:cNvSpPr txBox="1"/>
          <p:nvPr/>
        </p:nvSpPr>
        <p:spPr>
          <a:xfrm>
            <a:off x="3972037" y="6154366"/>
            <a:ext cx="418769" cy="553998"/>
          </a:xfrm>
          <a:prstGeom prst="rect">
            <a:avLst/>
          </a:prstGeom>
          <a:noFill/>
        </p:spPr>
        <p:txBody>
          <a:bodyPr wrap="square" rtlCol="0">
            <a:spAutoFit/>
          </a:bodyPr>
          <a:lstStyle/>
          <a:p>
            <a:r>
              <a:rPr lang="en-US" sz="3000" dirty="0"/>
              <a:t>f</a:t>
            </a:r>
          </a:p>
        </p:txBody>
      </p:sp>
    </p:spTree>
    <p:extLst>
      <p:ext uri="{BB962C8B-B14F-4D97-AF65-F5344CB8AC3E}">
        <p14:creationId xmlns:p14="http://schemas.microsoft.com/office/powerpoint/2010/main" val="25922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2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1.2.3. Visit root</a:t>
            </a:r>
          </a:p>
          <a:p>
            <a:pPr marL="0" indent="0">
              <a:buNone/>
            </a:pPr>
            <a:r>
              <a:rPr lang="en-US" altLang="en-US" sz="1700" dirty="0">
                <a:latin typeface="Times" panose="02020603050405020304" pitchFamily="18" charset="0"/>
                <a:cs typeface="Times" panose="02020603050405020304" pitchFamily="18" charset="0"/>
              </a:rPr>
              <a:t>  1.3. Visit root</a:t>
            </a:r>
          </a:p>
          <a:p>
            <a:pPr marL="0" indent="0">
              <a:buNone/>
            </a:pPr>
            <a:r>
              <a:rPr lang="en-US" altLang="en-US" sz="1700" dirty="0">
                <a:latin typeface="Times" panose="02020603050405020304" pitchFamily="18" charset="0"/>
                <a:cs typeface="Times" panose="02020603050405020304" pitchFamily="18" charset="0"/>
              </a:rPr>
              <a:t>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5505119" y="924939"/>
            <a:ext cx="1029362" cy="990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6485" y="3371850"/>
            <a:ext cx="1560673" cy="361950"/>
          </a:xfrm>
          <a:prstGeom prst="rect">
            <a:avLst/>
          </a:prstGeom>
          <a:noFill/>
          <a:ln w="41275">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dirty="0"/>
              <a:t>n</a:t>
            </a:r>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dirty="0"/>
              <a:t>j</a:t>
            </a:r>
          </a:p>
        </p:txBody>
      </p:sp>
      <p:sp>
        <p:nvSpPr>
          <p:cNvPr id="25" name="TextBox 24"/>
          <p:cNvSpPr txBox="1"/>
          <p:nvPr/>
        </p:nvSpPr>
        <p:spPr>
          <a:xfrm>
            <a:off x="1554188" y="6172200"/>
            <a:ext cx="503212" cy="553998"/>
          </a:xfrm>
          <a:prstGeom prst="rect">
            <a:avLst/>
          </a:prstGeom>
          <a:noFill/>
        </p:spPr>
        <p:txBody>
          <a:bodyPr wrap="square" rtlCol="0">
            <a:spAutoFit/>
          </a:bodyPr>
          <a:lstStyle/>
          <a:p>
            <a:r>
              <a:rPr lang="en-US" sz="3000" dirty="0"/>
              <a:t>o</a:t>
            </a:r>
          </a:p>
        </p:txBody>
      </p:sp>
      <p:sp>
        <p:nvSpPr>
          <p:cNvPr id="26" name="TextBox 25"/>
          <p:cNvSpPr txBox="1"/>
          <p:nvPr/>
        </p:nvSpPr>
        <p:spPr>
          <a:xfrm>
            <a:off x="2163788" y="6172200"/>
            <a:ext cx="503212" cy="553998"/>
          </a:xfrm>
          <a:prstGeom prst="rect">
            <a:avLst/>
          </a:prstGeom>
          <a:noFill/>
        </p:spPr>
        <p:txBody>
          <a:bodyPr wrap="square" rtlCol="0">
            <a:spAutoFit/>
          </a:bodyPr>
          <a:lstStyle/>
          <a:p>
            <a:r>
              <a:rPr lang="en-US" sz="3000" dirty="0"/>
              <a:t>p</a:t>
            </a:r>
          </a:p>
        </p:txBody>
      </p:sp>
      <p:sp>
        <p:nvSpPr>
          <p:cNvPr id="27" name="TextBox 26"/>
          <p:cNvSpPr txBox="1"/>
          <p:nvPr/>
        </p:nvSpPr>
        <p:spPr>
          <a:xfrm>
            <a:off x="3370018" y="6154366"/>
            <a:ext cx="609600" cy="553998"/>
          </a:xfrm>
          <a:prstGeom prst="rect">
            <a:avLst/>
          </a:prstGeom>
          <a:noFill/>
        </p:spPr>
        <p:txBody>
          <a:bodyPr wrap="square" rtlCol="0">
            <a:spAutoFit/>
          </a:bodyPr>
          <a:lstStyle/>
          <a:p>
            <a:r>
              <a:rPr lang="en-US" sz="3000" dirty="0"/>
              <a:t>e</a:t>
            </a:r>
          </a:p>
        </p:txBody>
      </p:sp>
      <p:sp>
        <p:nvSpPr>
          <p:cNvPr id="28" name="TextBox 27"/>
          <p:cNvSpPr txBox="1"/>
          <p:nvPr/>
        </p:nvSpPr>
        <p:spPr>
          <a:xfrm>
            <a:off x="2773388" y="6172200"/>
            <a:ext cx="503212" cy="553998"/>
          </a:xfrm>
          <a:prstGeom prst="rect">
            <a:avLst/>
          </a:prstGeom>
          <a:noFill/>
        </p:spPr>
        <p:txBody>
          <a:bodyPr wrap="square" rtlCol="0">
            <a:spAutoFit/>
          </a:bodyPr>
          <a:lstStyle/>
          <a:p>
            <a:r>
              <a:rPr lang="en-US" sz="3000" dirty="0"/>
              <a:t>k</a:t>
            </a:r>
          </a:p>
        </p:txBody>
      </p:sp>
      <p:sp>
        <p:nvSpPr>
          <p:cNvPr id="29" name="TextBox 28"/>
          <p:cNvSpPr txBox="1"/>
          <p:nvPr/>
        </p:nvSpPr>
        <p:spPr>
          <a:xfrm>
            <a:off x="3972037" y="6154366"/>
            <a:ext cx="418769" cy="553998"/>
          </a:xfrm>
          <a:prstGeom prst="rect">
            <a:avLst/>
          </a:prstGeom>
          <a:noFill/>
        </p:spPr>
        <p:txBody>
          <a:bodyPr wrap="square" rtlCol="0">
            <a:spAutoFit/>
          </a:bodyPr>
          <a:lstStyle/>
          <a:p>
            <a:r>
              <a:rPr lang="en-US" sz="3000" dirty="0"/>
              <a:t>f</a:t>
            </a:r>
          </a:p>
        </p:txBody>
      </p:sp>
      <p:sp>
        <p:nvSpPr>
          <p:cNvPr id="30" name="TextBox 29"/>
          <p:cNvSpPr txBox="1"/>
          <p:nvPr/>
        </p:nvSpPr>
        <p:spPr>
          <a:xfrm>
            <a:off x="4610431" y="6151602"/>
            <a:ext cx="418769" cy="553998"/>
          </a:xfrm>
          <a:prstGeom prst="rect">
            <a:avLst/>
          </a:prstGeom>
          <a:noFill/>
        </p:spPr>
        <p:txBody>
          <a:bodyPr wrap="square" rtlCol="0">
            <a:spAutoFit/>
          </a:bodyPr>
          <a:lstStyle/>
          <a:p>
            <a:r>
              <a:rPr lang="en-US" sz="3000" dirty="0"/>
              <a:t>b</a:t>
            </a:r>
          </a:p>
        </p:txBody>
      </p:sp>
    </p:spTree>
    <p:extLst>
      <p:ext uri="{BB962C8B-B14F-4D97-AF65-F5344CB8AC3E}">
        <p14:creationId xmlns:p14="http://schemas.microsoft.com/office/powerpoint/2010/main" val="387269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ppt_x"/>
                                          </p:val>
                                        </p:tav>
                                        <p:tav tm="100000">
                                          <p:val>
                                            <p:strVal val="#ppt_x"/>
                                          </p:val>
                                        </p:tav>
                                      </p:tavLst>
                                    </p:anim>
                                    <p:anim calcmode="lin" valueType="num">
                                      <p:cBhvr additive="base">
                                        <p:cTn id="2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29" grpId="0"/>
      <p:bldP spid="3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5400">
                <a:latin typeface="Comic Sans MS" panose="030F0702030302020204" pitchFamily="66" charset="0"/>
              </a:rPr>
              <a:t>Contents</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dirty="0">
                <a:solidFill>
                  <a:schemeClr val="bg1">
                    <a:lumMod val="50000"/>
                  </a:schemeClr>
                </a:solidFill>
                <a:latin typeface="Times" panose="02020603050405020304" pitchFamily="18" charset="0"/>
                <a:cs typeface="Times" panose="02020603050405020304" pitchFamily="18" charset="0"/>
              </a:rPr>
              <a:t>3.1. Definitions</a:t>
            </a:r>
          </a:p>
          <a:p>
            <a:pPr>
              <a:spcBef>
                <a:spcPts val="1200"/>
              </a:spcBef>
              <a:buNone/>
            </a:pPr>
            <a:r>
              <a:rPr lang="en-US" sz="3500" dirty="0">
                <a:solidFill>
                  <a:schemeClr val="bg1">
                    <a:lumMod val="50000"/>
                  </a:schemeClr>
                </a:solidFill>
                <a:latin typeface="Times" panose="02020603050405020304" pitchFamily="18" charset="0"/>
                <a:cs typeface="Times" panose="02020603050405020304" pitchFamily="18" charset="0"/>
              </a:rPr>
              <a:t>3.2. Tree implementation </a:t>
            </a:r>
          </a:p>
          <a:p>
            <a:pPr>
              <a:spcBef>
                <a:spcPts val="1200"/>
              </a:spcBef>
              <a:buNone/>
            </a:pPr>
            <a:r>
              <a:rPr lang="en-US" sz="3500" dirty="0">
                <a:solidFill>
                  <a:schemeClr val="bg1">
                    <a:lumMod val="50000"/>
                  </a:schemeClr>
                </a:solidFill>
                <a:latin typeface="Times" panose="02020603050405020304" pitchFamily="18" charset="0"/>
                <a:cs typeface="Times" panose="02020603050405020304" pitchFamily="18" charset="0"/>
              </a:rPr>
              <a:t>3.3. Tree traversal</a:t>
            </a:r>
          </a:p>
          <a:p>
            <a:pPr>
              <a:spcBef>
                <a:spcPts val="1200"/>
              </a:spcBef>
              <a:buNone/>
            </a:pPr>
            <a:r>
              <a:rPr lang="en-US" sz="3500" b="1" dirty="0">
                <a:solidFill>
                  <a:srgbClr val="FF0000"/>
                </a:solidFill>
                <a:latin typeface="Times" panose="02020603050405020304" pitchFamily="18" charset="0"/>
                <a:cs typeface="Times" panose="02020603050405020304" pitchFamily="18" charset="0"/>
              </a:rPr>
              <a:t>3.4. Binary tree</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107</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37400323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3.4. Binary tree</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dirty="0">
                <a:latin typeface="Times" panose="02020603050405020304" pitchFamily="18" charset="0"/>
                <a:cs typeface="Times" panose="02020603050405020304" pitchFamily="18" charset="0"/>
              </a:rPr>
              <a:t>3.4.1. Definitions</a:t>
            </a:r>
          </a:p>
          <a:p>
            <a:pPr>
              <a:spcBef>
                <a:spcPts val="1200"/>
              </a:spcBef>
              <a:buNone/>
            </a:pPr>
            <a:r>
              <a:rPr lang="en-US" sz="3500" dirty="0">
                <a:latin typeface="Times" panose="02020603050405020304" pitchFamily="18" charset="0"/>
                <a:cs typeface="Times" panose="02020603050405020304" pitchFamily="18" charset="0"/>
              </a:rPr>
              <a:t>3.4.2. Binary tree representation </a:t>
            </a:r>
          </a:p>
          <a:p>
            <a:pPr>
              <a:spcBef>
                <a:spcPts val="1200"/>
              </a:spcBef>
              <a:buNone/>
            </a:pPr>
            <a:r>
              <a:rPr lang="en-US" sz="3500" dirty="0">
                <a:latin typeface="Times" panose="02020603050405020304" pitchFamily="18" charset="0"/>
                <a:cs typeface="Times" panose="02020603050405020304" pitchFamily="18" charset="0"/>
              </a:rPr>
              <a:t>3.4.3. Binary tree traversal</a:t>
            </a:r>
          </a:p>
          <a:p>
            <a:pPr>
              <a:spcBef>
                <a:spcPts val="1200"/>
              </a:spcBef>
              <a:buNone/>
            </a:pPr>
            <a:r>
              <a:rPr lang="en-US" sz="3500" dirty="0">
                <a:latin typeface="Times" panose="02020603050405020304" pitchFamily="18" charset="0"/>
                <a:cs typeface="Times" panose="02020603050405020304" pitchFamily="18" charset="0"/>
              </a:rPr>
              <a:t>3.4.4. Some applications</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108</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11604969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dirty="0"/>
              <a:t>3.4.1. Definitions: Binary tree</a:t>
            </a:r>
          </a:p>
        </p:txBody>
      </p:sp>
      <p:sp>
        <p:nvSpPr>
          <p:cNvPr id="14339" name="Rectangle 3"/>
          <p:cNvSpPr>
            <a:spLocks noGrp="1" noChangeArrowheads="1"/>
          </p:cNvSpPr>
          <p:nvPr>
            <p:ph type="body" idx="1"/>
          </p:nvPr>
        </p:nvSpPr>
        <p:spPr>
          <a:xfrm>
            <a:off x="0" y="838200"/>
            <a:ext cx="9144000" cy="5410200"/>
          </a:xfrm>
        </p:spPr>
        <p:txBody>
          <a:bodyPr/>
          <a:lstStyle/>
          <a:p>
            <a:pPr eaLnBrk="1" hangingPunct="1"/>
            <a:r>
              <a:rPr lang="en-US" altLang="en-US" sz="2200" dirty="0">
                <a:latin typeface="Times" panose="02020603050405020304" pitchFamily="18" charset="0"/>
                <a:cs typeface="Times" panose="02020603050405020304" pitchFamily="18" charset="0"/>
              </a:rPr>
              <a:t>A binary tree is a tree in which no node can have more than two children. </a:t>
            </a:r>
          </a:p>
          <a:p>
            <a:pPr marL="0" indent="0" eaLnBrk="1" hangingPunct="1">
              <a:buNone/>
            </a:pPr>
            <a:r>
              <a:rPr lang="en-US" altLang="en-US" sz="2200" dirty="0">
                <a:latin typeface="Times" panose="02020603050405020304" pitchFamily="18" charset="0"/>
                <a:cs typeface="Times" panose="02020603050405020304" pitchFamily="18" charset="0"/>
                <a:sym typeface="Wingdings" panose="05000000000000000000" pitchFamily="2" charset="2"/>
              </a:rPr>
              <a:t> </a:t>
            </a:r>
            <a:r>
              <a:rPr lang="en-US" altLang="en-US" sz="2200" dirty="0">
                <a:latin typeface="Times" panose="02020603050405020304" pitchFamily="18" charset="0"/>
                <a:cs typeface="Times" panose="02020603050405020304" pitchFamily="18" charset="0"/>
              </a:rPr>
              <a:t>Each node could either: (1) has no child, (2) has only left child, (3) has only right child, (4) has both left child and right child</a:t>
            </a:r>
          </a:p>
          <a:p>
            <a:pPr eaLnBrk="1" hangingPunct="1"/>
            <a:r>
              <a:rPr lang="en-US" altLang="en-US" sz="2200" dirty="0">
                <a:latin typeface="Times" panose="02020603050405020304" pitchFamily="18" charset="0"/>
                <a:cs typeface="Times" panose="02020603050405020304" pitchFamily="18" charset="0"/>
              </a:rPr>
              <a:t>Each node has the data, a reference to a left child and a reference to a right child.</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109</a:t>
            </a:fld>
            <a:endParaRPr lang="en-US"/>
          </a:p>
        </p:txBody>
      </p:sp>
      <p:pic>
        <p:nvPicPr>
          <p:cNvPr id="5" name="Picture 4"/>
          <p:cNvPicPr>
            <a:picLocks noChangeAspect="1"/>
          </p:cNvPicPr>
          <p:nvPr/>
        </p:nvPicPr>
        <p:blipFill>
          <a:blip r:embed="rId3"/>
          <a:stretch>
            <a:fillRect/>
          </a:stretch>
        </p:blipFill>
        <p:spPr>
          <a:xfrm>
            <a:off x="2762474" y="2590800"/>
            <a:ext cx="6345591" cy="3722942"/>
          </a:xfrm>
          <a:prstGeom prst="rect">
            <a:avLst/>
          </a:prstGeom>
        </p:spPr>
      </p:pic>
      <p:grpSp>
        <p:nvGrpSpPr>
          <p:cNvPr id="133" name="Group 23"/>
          <p:cNvGrpSpPr>
            <a:grpSpLocks/>
          </p:cNvGrpSpPr>
          <p:nvPr/>
        </p:nvGrpSpPr>
        <p:grpSpPr bwMode="auto">
          <a:xfrm>
            <a:off x="268866" y="3352800"/>
            <a:ext cx="1447800" cy="1266825"/>
            <a:chOff x="2256" y="3408"/>
            <a:chExt cx="768" cy="672"/>
          </a:xfrm>
        </p:grpSpPr>
        <p:sp>
          <p:nvSpPr>
            <p:cNvPr id="134" name="Rectangle 24"/>
            <p:cNvSpPr>
              <a:spLocks noChangeArrowheads="1"/>
            </p:cNvSpPr>
            <p:nvPr/>
          </p:nvSpPr>
          <p:spPr bwMode="auto">
            <a:xfrm>
              <a:off x="2256" y="3408"/>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200" dirty="0"/>
                <a:t>Data</a:t>
              </a:r>
            </a:p>
          </p:txBody>
        </p:sp>
        <p:sp>
          <p:nvSpPr>
            <p:cNvPr id="135" name="Rectangle 25"/>
            <p:cNvSpPr>
              <a:spLocks noChangeArrowheads="1"/>
            </p:cNvSpPr>
            <p:nvPr/>
          </p:nvSpPr>
          <p:spPr bwMode="auto">
            <a:xfrm>
              <a:off x="2640" y="3744"/>
              <a:ext cx="38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sz="1300"/>
                <a:t>right </a:t>
              </a:r>
            </a:p>
            <a:p>
              <a:pPr eaLnBrk="0" hangingPunct="0"/>
              <a:r>
                <a:rPr lang="en-US" altLang="en-US" sz="1300"/>
                <a:t>pointer</a:t>
              </a:r>
            </a:p>
          </p:txBody>
        </p:sp>
        <p:sp>
          <p:nvSpPr>
            <p:cNvPr id="136" name="Rectangle 26"/>
            <p:cNvSpPr>
              <a:spLocks noChangeArrowheads="1"/>
            </p:cNvSpPr>
            <p:nvPr/>
          </p:nvSpPr>
          <p:spPr bwMode="auto">
            <a:xfrm>
              <a:off x="2256" y="3744"/>
              <a:ext cx="38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sz="1300"/>
                <a:t>left</a:t>
              </a:r>
            </a:p>
            <a:p>
              <a:pPr eaLnBrk="0" hangingPunct="0"/>
              <a:r>
                <a:rPr lang="en-US" altLang="en-US" sz="1300"/>
                <a:t>pointer</a:t>
              </a:r>
            </a:p>
          </p:txBody>
        </p:sp>
      </p:grpSp>
      <p:sp>
        <p:nvSpPr>
          <p:cNvPr id="10" name="TextBox 9"/>
          <p:cNvSpPr txBox="1"/>
          <p:nvPr/>
        </p:nvSpPr>
        <p:spPr>
          <a:xfrm>
            <a:off x="2116939" y="2974247"/>
            <a:ext cx="1219200" cy="307777"/>
          </a:xfrm>
          <a:prstGeom prst="rect">
            <a:avLst/>
          </a:prstGeom>
          <a:noFill/>
        </p:spPr>
        <p:txBody>
          <a:bodyPr wrap="square" rtlCol="0">
            <a:spAutoFit/>
          </a:bodyPr>
          <a:lstStyle/>
          <a:p>
            <a:r>
              <a:rPr lang="en-US" sz="1400" b="1" dirty="0">
                <a:solidFill>
                  <a:srgbClr val="FF0000"/>
                </a:solidFill>
              </a:rPr>
              <a:t>Left child of a</a:t>
            </a:r>
          </a:p>
        </p:txBody>
      </p:sp>
      <p:sp>
        <p:nvSpPr>
          <p:cNvPr id="11" name="Down Arrow 10"/>
          <p:cNvSpPr/>
          <p:nvPr/>
        </p:nvSpPr>
        <p:spPr>
          <a:xfrm rot="17449005">
            <a:off x="3625727" y="2867366"/>
            <a:ext cx="228600" cy="83361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924800" y="2820358"/>
            <a:ext cx="1344619" cy="307777"/>
          </a:xfrm>
          <a:prstGeom prst="rect">
            <a:avLst/>
          </a:prstGeom>
          <a:noFill/>
        </p:spPr>
        <p:txBody>
          <a:bodyPr wrap="square" rtlCol="0">
            <a:spAutoFit/>
          </a:bodyPr>
          <a:lstStyle/>
          <a:p>
            <a:r>
              <a:rPr lang="en-US" sz="1400" b="1" dirty="0">
                <a:solidFill>
                  <a:srgbClr val="FF0000"/>
                </a:solidFill>
              </a:rPr>
              <a:t>Right child of a</a:t>
            </a:r>
          </a:p>
        </p:txBody>
      </p:sp>
      <p:sp>
        <p:nvSpPr>
          <p:cNvPr id="16" name="Down Arrow 15"/>
          <p:cNvSpPr/>
          <p:nvPr/>
        </p:nvSpPr>
        <p:spPr>
          <a:xfrm rot="4310443">
            <a:off x="8094375" y="2889862"/>
            <a:ext cx="227637" cy="772336"/>
          </a:xfrm>
          <a:prstGeom prst="downArrow">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58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dirty="0"/>
              <a:t>Real applications of tree: Match schedule</a:t>
            </a:r>
          </a:p>
        </p:txBody>
      </p:sp>
      <p:sp>
        <p:nvSpPr>
          <p:cNvPr id="5" name="Content Placeholder 4"/>
          <p:cNvSpPr>
            <a:spLocks noGrp="1"/>
          </p:cNvSpPr>
          <p:nvPr>
            <p:ph idx="1"/>
          </p:nvPr>
        </p:nvSpPr>
        <p:spPr>
          <a:xfrm>
            <a:off x="0" y="838200"/>
            <a:ext cx="9220200" cy="1143000"/>
          </a:xfrm>
        </p:spPr>
        <p:txBody>
          <a:bodyPr/>
          <a:lstStyle/>
          <a:p>
            <a:r>
              <a:rPr lang="en-US" dirty="0">
                <a:latin typeface="Times" panose="02020603050405020304" pitchFamily="18" charset="0"/>
                <a:cs typeface="Times" panose="02020603050405020304" pitchFamily="18" charset="0"/>
              </a:rPr>
              <a:t>In real life, the tree is used to describe the schedule of sports tournaments in the form of knockout matches</a:t>
            </a:r>
          </a:p>
        </p:txBody>
      </p:sp>
      <p:grpSp>
        <p:nvGrpSpPr>
          <p:cNvPr id="6" name="Group 72"/>
          <p:cNvGrpSpPr/>
          <p:nvPr/>
        </p:nvGrpSpPr>
        <p:grpSpPr>
          <a:xfrm>
            <a:off x="457200" y="2362200"/>
            <a:ext cx="7923771" cy="3325399"/>
            <a:chOff x="685800" y="3200400"/>
            <a:chExt cx="7923771" cy="3325399"/>
          </a:xfrm>
        </p:grpSpPr>
        <p:sp>
          <p:nvSpPr>
            <p:cNvPr id="7" name="Oval 6"/>
            <p:cNvSpPr/>
            <p:nvPr/>
          </p:nvSpPr>
          <p:spPr bwMode="auto">
            <a:xfrm>
              <a:off x="7696200" y="4267200"/>
              <a:ext cx="838200" cy="7620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Rectangle 1028"/>
            <p:cNvSpPr>
              <a:spLocks noChangeArrowheads="1"/>
            </p:cNvSpPr>
            <p:nvPr/>
          </p:nvSpPr>
          <p:spPr bwMode="auto">
            <a:xfrm>
              <a:off x="685800" y="3200400"/>
              <a:ext cx="1870705" cy="3325399"/>
            </a:xfrm>
            <a:prstGeom prst="rect">
              <a:avLst/>
            </a:prstGeom>
            <a:noFill/>
            <a:ln w="9525">
              <a:noFill/>
              <a:miter lim="800000"/>
              <a:headEnd/>
              <a:tailEnd/>
            </a:ln>
            <a:effectLst/>
          </p:spPr>
          <p:txBody>
            <a:bodyPr wrap="square" lIns="92075" tIns="46038" rIns="92075" bIns="46038">
              <a:spAutoFit/>
            </a:bodyPr>
            <a:lstStyle/>
            <a:p>
              <a:pPr algn="r">
                <a:lnSpc>
                  <a:spcPct val="110000"/>
                </a:lnSpc>
              </a:pPr>
              <a:r>
                <a:rPr lang="en-US" sz="2400" dirty="0">
                  <a:latin typeface="Book Antiqua" pitchFamily="18" charset="0"/>
                </a:rPr>
                <a:t>France</a:t>
              </a:r>
            </a:p>
            <a:p>
              <a:pPr algn="r">
                <a:lnSpc>
                  <a:spcPct val="110000"/>
                </a:lnSpc>
              </a:pPr>
              <a:r>
                <a:rPr lang="en-US" sz="2400" dirty="0">
                  <a:solidFill>
                    <a:srgbClr val="FF0000"/>
                  </a:solidFill>
                  <a:latin typeface="Book Antiqua" pitchFamily="18" charset="0"/>
                </a:rPr>
                <a:t>Spain</a:t>
              </a:r>
            </a:p>
            <a:p>
              <a:pPr algn="r">
                <a:lnSpc>
                  <a:spcPct val="110000"/>
                </a:lnSpc>
              </a:pPr>
              <a:r>
                <a:rPr lang="en-US" sz="2400" dirty="0">
                  <a:latin typeface="Book Antiqua" pitchFamily="18" charset="0"/>
                </a:rPr>
                <a:t>Brazil</a:t>
              </a:r>
            </a:p>
            <a:p>
              <a:pPr algn="r">
                <a:lnSpc>
                  <a:spcPct val="110000"/>
                </a:lnSpc>
              </a:pPr>
              <a:r>
                <a:rPr lang="en-US" sz="2400" dirty="0">
                  <a:solidFill>
                    <a:srgbClr val="FF0000"/>
                  </a:solidFill>
                  <a:latin typeface="Book Antiqua" pitchFamily="18" charset="0"/>
                </a:rPr>
                <a:t>UK</a:t>
              </a:r>
            </a:p>
            <a:p>
              <a:pPr algn="r">
                <a:lnSpc>
                  <a:spcPct val="110000"/>
                </a:lnSpc>
              </a:pPr>
              <a:r>
                <a:rPr lang="en-US" sz="2400" dirty="0">
                  <a:latin typeface="Book Antiqua" pitchFamily="18" charset="0"/>
                </a:rPr>
                <a:t>Germany</a:t>
              </a:r>
            </a:p>
            <a:p>
              <a:pPr algn="r">
                <a:lnSpc>
                  <a:spcPct val="110000"/>
                </a:lnSpc>
              </a:pPr>
              <a:r>
                <a:rPr lang="en-US" sz="2400" dirty="0">
                  <a:solidFill>
                    <a:srgbClr val="FF0000"/>
                  </a:solidFill>
                  <a:latin typeface="Book Antiqua" pitchFamily="18" charset="0"/>
                </a:rPr>
                <a:t>Ukraine</a:t>
              </a:r>
            </a:p>
            <a:p>
              <a:pPr algn="r">
                <a:lnSpc>
                  <a:spcPct val="110000"/>
                </a:lnSpc>
              </a:pPr>
              <a:r>
                <a:rPr lang="en-US" sz="2400" dirty="0">
                  <a:latin typeface="Book Antiqua" pitchFamily="18" charset="0"/>
                </a:rPr>
                <a:t>Italia</a:t>
              </a:r>
            </a:p>
            <a:p>
              <a:pPr algn="r">
                <a:lnSpc>
                  <a:spcPct val="110000"/>
                </a:lnSpc>
              </a:pPr>
              <a:r>
                <a:rPr lang="en-US" sz="2400" dirty="0">
                  <a:solidFill>
                    <a:srgbClr val="FF0000"/>
                  </a:solidFill>
                  <a:latin typeface="Book Antiqua" pitchFamily="18" charset="0"/>
                </a:rPr>
                <a:t>Argentina</a:t>
              </a:r>
            </a:p>
          </p:txBody>
        </p:sp>
        <p:sp>
          <p:nvSpPr>
            <p:cNvPr id="9" name="Rectangle 1029"/>
            <p:cNvSpPr>
              <a:spLocks noChangeArrowheads="1"/>
            </p:cNvSpPr>
            <p:nvPr/>
          </p:nvSpPr>
          <p:spPr bwMode="auto">
            <a:xfrm>
              <a:off x="4343399" y="3352801"/>
              <a:ext cx="1524001" cy="2567499"/>
            </a:xfrm>
            <a:prstGeom prst="rect">
              <a:avLst/>
            </a:prstGeom>
            <a:noFill/>
            <a:ln w="9525">
              <a:noFill/>
              <a:miter lim="800000"/>
              <a:headEnd/>
              <a:tailEnd/>
            </a:ln>
            <a:effectLst/>
          </p:spPr>
          <p:txBody>
            <a:bodyPr wrap="square" lIns="92075" tIns="46038" rIns="92075" bIns="46038">
              <a:spAutoFit/>
            </a:bodyPr>
            <a:lstStyle/>
            <a:p>
              <a:pPr>
                <a:spcBef>
                  <a:spcPct val="90000"/>
                </a:spcBef>
              </a:pPr>
              <a:r>
                <a:rPr lang="en-US" sz="2400" dirty="0">
                  <a:latin typeface="Book Antiqua" pitchFamily="18" charset="0"/>
                </a:rPr>
                <a:t>France</a:t>
              </a:r>
            </a:p>
            <a:p>
              <a:pPr>
                <a:spcBef>
                  <a:spcPct val="90000"/>
                </a:spcBef>
              </a:pPr>
              <a:r>
                <a:rPr lang="en-US" sz="2400" dirty="0">
                  <a:solidFill>
                    <a:srgbClr val="FF0000"/>
                  </a:solidFill>
                  <a:latin typeface="Book Antiqua" pitchFamily="18" charset="0"/>
                </a:rPr>
                <a:t>Brazil</a:t>
              </a:r>
            </a:p>
            <a:p>
              <a:pPr>
                <a:spcBef>
                  <a:spcPct val="90000"/>
                </a:spcBef>
              </a:pPr>
              <a:r>
                <a:rPr lang="en-US" sz="2400" dirty="0">
                  <a:latin typeface="Book Antiqua" pitchFamily="18" charset="0"/>
                </a:rPr>
                <a:t>Germany</a:t>
              </a:r>
            </a:p>
            <a:p>
              <a:pPr>
                <a:spcBef>
                  <a:spcPct val="90000"/>
                </a:spcBef>
              </a:pPr>
              <a:r>
                <a:rPr lang="en-US" sz="2400" dirty="0">
                  <a:solidFill>
                    <a:srgbClr val="FF0000"/>
                  </a:solidFill>
                  <a:latin typeface="Book Antiqua" pitchFamily="18" charset="0"/>
                </a:rPr>
                <a:t>Italia</a:t>
              </a:r>
            </a:p>
          </p:txBody>
        </p:sp>
        <p:sp>
          <p:nvSpPr>
            <p:cNvPr id="10" name="Rectangle 1030"/>
            <p:cNvSpPr>
              <a:spLocks noChangeArrowheads="1"/>
            </p:cNvSpPr>
            <p:nvPr/>
          </p:nvSpPr>
          <p:spPr bwMode="auto">
            <a:xfrm>
              <a:off x="6501732" y="3706398"/>
              <a:ext cx="1194467" cy="2235100"/>
            </a:xfrm>
            <a:prstGeom prst="rect">
              <a:avLst/>
            </a:prstGeom>
            <a:noFill/>
            <a:ln w="9525">
              <a:noFill/>
              <a:miter lim="800000"/>
              <a:headEnd/>
              <a:tailEnd/>
            </a:ln>
            <a:effectLst/>
          </p:spPr>
          <p:txBody>
            <a:bodyPr wrap="square" lIns="92075" tIns="46038" rIns="92075" bIns="46038">
              <a:spAutoFit/>
            </a:bodyPr>
            <a:lstStyle/>
            <a:p>
              <a:pPr>
                <a:spcBef>
                  <a:spcPct val="20000"/>
                </a:spcBef>
              </a:pPr>
              <a:r>
                <a:rPr lang="en-US" sz="2400" dirty="0">
                  <a:latin typeface="Book Antiqua" pitchFamily="18" charset="0"/>
                </a:rPr>
                <a:t>France</a:t>
              </a:r>
            </a:p>
            <a:p>
              <a:pPr>
                <a:spcBef>
                  <a:spcPct val="20000"/>
                </a:spcBef>
              </a:pPr>
              <a:endParaRPr lang="en-US" sz="2400" dirty="0">
                <a:latin typeface="Book Antiqua" pitchFamily="18" charset="0"/>
              </a:endParaRPr>
            </a:p>
            <a:p>
              <a:pPr>
                <a:spcBef>
                  <a:spcPct val="20000"/>
                </a:spcBef>
              </a:pPr>
              <a:endParaRPr lang="en-US" sz="2400" dirty="0">
                <a:latin typeface="Book Antiqua" pitchFamily="18" charset="0"/>
              </a:endParaRPr>
            </a:p>
            <a:p>
              <a:pPr>
                <a:spcBef>
                  <a:spcPct val="20000"/>
                </a:spcBef>
              </a:pPr>
              <a:endParaRPr lang="en-US" sz="2400" dirty="0">
                <a:latin typeface="Book Antiqua" pitchFamily="18" charset="0"/>
              </a:endParaRPr>
            </a:p>
            <a:p>
              <a:pPr>
                <a:spcBef>
                  <a:spcPct val="20000"/>
                </a:spcBef>
              </a:pPr>
              <a:r>
                <a:rPr lang="en-US" sz="2400" dirty="0">
                  <a:latin typeface="Book Antiqua" pitchFamily="18" charset="0"/>
                </a:rPr>
                <a:t>Italia</a:t>
              </a:r>
            </a:p>
          </p:txBody>
        </p:sp>
        <p:sp>
          <p:nvSpPr>
            <p:cNvPr id="11" name="Rectangle 1031"/>
            <p:cNvSpPr>
              <a:spLocks noChangeArrowheads="1"/>
            </p:cNvSpPr>
            <p:nvPr/>
          </p:nvSpPr>
          <p:spPr bwMode="auto">
            <a:xfrm>
              <a:off x="7731125" y="4419600"/>
              <a:ext cx="878446" cy="462307"/>
            </a:xfrm>
            <a:prstGeom prst="rect">
              <a:avLst/>
            </a:prstGeom>
            <a:noFill/>
            <a:ln w="9525">
              <a:noFill/>
              <a:miter lim="800000"/>
              <a:headEnd/>
              <a:tailEnd/>
            </a:ln>
            <a:effectLst/>
          </p:spPr>
          <p:txBody>
            <a:bodyPr wrap="none" lIns="92075" tIns="46038" rIns="92075" bIns="46038">
              <a:spAutoFit/>
            </a:bodyPr>
            <a:lstStyle/>
            <a:p>
              <a:r>
                <a:rPr lang="en-US" sz="2400">
                  <a:solidFill>
                    <a:srgbClr val="FFFF00"/>
                  </a:solidFill>
                  <a:latin typeface="Book Antiqua" pitchFamily="18" charset="0"/>
                </a:rPr>
                <a:t>Italia</a:t>
              </a:r>
            </a:p>
          </p:txBody>
        </p:sp>
        <p:sp>
          <p:nvSpPr>
            <p:cNvPr id="12" name="Oval 11"/>
            <p:cNvSpPr/>
            <p:nvPr/>
          </p:nvSpPr>
          <p:spPr bwMode="auto">
            <a:xfrm>
              <a:off x="2667000" y="33528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Oval 12"/>
            <p:cNvSpPr/>
            <p:nvPr/>
          </p:nvSpPr>
          <p:spPr bwMode="auto">
            <a:xfrm>
              <a:off x="2667000" y="37338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Oval 13"/>
            <p:cNvSpPr/>
            <p:nvPr/>
          </p:nvSpPr>
          <p:spPr bwMode="auto">
            <a:xfrm>
              <a:off x="2667000" y="41910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Oval 14"/>
            <p:cNvSpPr/>
            <p:nvPr/>
          </p:nvSpPr>
          <p:spPr bwMode="auto">
            <a:xfrm>
              <a:off x="2667000" y="45720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Oval 15"/>
            <p:cNvSpPr/>
            <p:nvPr/>
          </p:nvSpPr>
          <p:spPr bwMode="auto">
            <a:xfrm>
              <a:off x="2667000" y="49530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Oval 16"/>
            <p:cNvSpPr/>
            <p:nvPr/>
          </p:nvSpPr>
          <p:spPr bwMode="auto">
            <a:xfrm>
              <a:off x="2667000" y="53340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2667000" y="57150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2667000" y="61722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4572000" y="57912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4572000" y="51054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 name="Oval 21"/>
            <p:cNvSpPr/>
            <p:nvPr/>
          </p:nvSpPr>
          <p:spPr bwMode="auto">
            <a:xfrm>
              <a:off x="4572000" y="44196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3" name="Oval 22"/>
            <p:cNvSpPr/>
            <p:nvPr/>
          </p:nvSpPr>
          <p:spPr bwMode="auto">
            <a:xfrm>
              <a:off x="4572000" y="37338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Oval 23"/>
            <p:cNvSpPr/>
            <p:nvPr/>
          </p:nvSpPr>
          <p:spPr bwMode="auto">
            <a:xfrm>
              <a:off x="6781800" y="53340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Oval 24"/>
            <p:cNvSpPr/>
            <p:nvPr/>
          </p:nvSpPr>
          <p:spPr bwMode="auto">
            <a:xfrm>
              <a:off x="6781800" y="40386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6" name="Straight Connector 25"/>
            <p:cNvCxnSpPr>
              <a:stCxn id="12" idx="6"/>
              <a:endCxn id="23" idx="2"/>
            </p:cNvCxnSpPr>
            <p:nvPr/>
          </p:nvCxnSpPr>
          <p:spPr bwMode="auto">
            <a:xfrm>
              <a:off x="2895600" y="3467100"/>
              <a:ext cx="1676400" cy="381000"/>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27" name="Straight Connector 26"/>
            <p:cNvCxnSpPr>
              <a:stCxn id="13" idx="5"/>
              <a:endCxn id="23" idx="2"/>
            </p:cNvCxnSpPr>
            <p:nvPr/>
          </p:nvCxnSpPr>
          <p:spPr bwMode="auto">
            <a:xfrm rot="5400000" flipH="1" flipV="1">
              <a:off x="3676650" y="3033572"/>
              <a:ext cx="80822" cy="17098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28" name="Straight Connector 27"/>
            <p:cNvCxnSpPr>
              <a:stCxn id="14" idx="7"/>
              <a:endCxn id="22" idx="2"/>
            </p:cNvCxnSpPr>
            <p:nvPr/>
          </p:nvCxnSpPr>
          <p:spPr bwMode="auto">
            <a:xfrm rot="16200000" flipH="1">
              <a:off x="3562350" y="3524250"/>
              <a:ext cx="309422" cy="17098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29" name="Straight Connector 28"/>
            <p:cNvCxnSpPr>
              <a:stCxn id="15" idx="5"/>
              <a:endCxn id="22" idx="2"/>
            </p:cNvCxnSpPr>
            <p:nvPr/>
          </p:nvCxnSpPr>
          <p:spPr bwMode="auto">
            <a:xfrm rot="5400000" flipH="1" flipV="1">
              <a:off x="3600450" y="3795572"/>
              <a:ext cx="233222" cy="17098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0" name="Straight Connector 29"/>
            <p:cNvCxnSpPr>
              <a:stCxn id="16" idx="7"/>
              <a:endCxn id="21" idx="2"/>
            </p:cNvCxnSpPr>
            <p:nvPr/>
          </p:nvCxnSpPr>
          <p:spPr bwMode="auto">
            <a:xfrm rot="16200000" flipH="1">
              <a:off x="3600450" y="4248150"/>
              <a:ext cx="233222" cy="17098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1" name="Straight Connector 30"/>
            <p:cNvCxnSpPr>
              <a:stCxn id="17" idx="5"/>
              <a:endCxn id="21" idx="2"/>
            </p:cNvCxnSpPr>
            <p:nvPr/>
          </p:nvCxnSpPr>
          <p:spPr bwMode="auto">
            <a:xfrm rot="5400000" flipH="1" flipV="1">
              <a:off x="3562350" y="4519472"/>
              <a:ext cx="309422" cy="17098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2" name="Straight Connector 31"/>
            <p:cNvCxnSpPr>
              <a:stCxn id="18" idx="7"/>
              <a:endCxn id="20" idx="2"/>
            </p:cNvCxnSpPr>
            <p:nvPr/>
          </p:nvCxnSpPr>
          <p:spPr bwMode="auto">
            <a:xfrm rot="16200000" flipH="1">
              <a:off x="3638550" y="4972050"/>
              <a:ext cx="157022" cy="17098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3" name="Straight Connector 32"/>
            <p:cNvCxnSpPr>
              <a:stCxn id="19" idx="5"/>
              <a:endCxn id="20" idx="2"/>
            </p:cNvCxnSpPr>
            <p:nvPr/>
          </p:nvCxnSpPr>
          <p:spPr bwMode="auto">
            <a:xfrm rot="5400000" flipH="1" flipV="1">
              <a:off x="3486150" y="5281472"/>
              <a:ext cx="461822" cy="17098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4" name="Straight Connector 33"/>
            <p:cNvCxnSpPr>
              <a:stCxn id="23" idx="7"/>
              <a:endCxn id="25" idx="2"/>
            </p:cNvCxnSpPr>
            <p:nvPr/>
          </p:nvCxnSpPr>
          <p:spPr bwMode="auto">
            <a:xfrm rot="16200000" flipH="1">
              <a:off x="5581650" y="2952750"/>
              <a:ext cx="385622" cy="201467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5" name="Straight Connector 34"/>
            <p:cNvCxnSpPr>
              <a:stCxn id="22" idx="5"/>
              <a:endCxn id="25" idx="2"/>
            </p:cNvCxnSpPr>
            <p:nvPr/>
          </p:nvCxnSpPr>
          <p:spPr bwMode="auto">
            <a:xfrm rot="5400000" flipH="1" flipV="1">
              <a:off x="5543550" y="3376472"/>
              <a:ext cx="461822" cy="20146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6" name="Straight Connector 35"/>
            <p:cNvCxnSpPr>
              <a:stCxn id="21" idx="7"/>
              <a:endCxn id="24" idx="2"/>
            </p:cNvCxnSpPr>
            <p:nvPr/>
          </p:nvCxnSpPr>
          <p:spPr bwMode="auto">
            <a:xfrm rot="16200000" flipH="1">
              <a:off x="5619750" y="4286250"/>
              <a:ext cx="309422" cy="20146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7" name="Straight Connector 36"/>
            <p:cNvCxnSpPr>
              <a:stCxn id="20" idx="5"/>
              <a:endCxn id="24" idx="2"/>
            </p:cNvCxnSpPr>
            <p:nvPr/>
          </p:nvCxnSpPr>
          <p:spPr bwMode="auto">
            <a:xfrm rot="5400000" flipH="1" flipV="1">
              <a:off x="5505450" y="4709972"/>
              <a:ext cx="538022" cy="20146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8" name="Straight Connector 37"/>
            <p:cNvCxnSpPr>
              <a:stCxn id="25" idx="6"/>
              <a:endCxn id="7" idx="1"/>
            </p:cNvCxnSpPr>
            <p:nvPr/>
          </p:nvCxnSpPr>
          <p:spPr bwMode="auto">
            <a:xfrm>
              <a:off x="7010400" y="4152900"/>
              <a:ext cx="808552" cy="225892"/>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9" name="Straight Connector 38"/>
            <p:cNvCxnSpPr>
              <a:stCxn id="24" idx="6"/>
              <a:endCxn id="7" idx="3"/>
            </p:cNvCxnSpPr>
            <p:nvPr/>
          </p:nvCxnSpPr>
          <p:spPr bwMode="auto">
            <a:xfrm flipV="1">
              <a:off x="7010400" y="4917608"/>
              <a:ext cx="808552" cy="530692"/>
            </a:xfrm>
            <a:prstGeom prst="line">
              <a:avLst/>
            </a:prstGeom>
            <a:solidFill>
              <a:schemeClr val="accent1"/>
            </a:solidFill>
            <a:ln w="25400" cap="flat" cmpd="sng" algn="ctr">
              <a:solidFill>
                <a:srgbClr val="002060"/>
              </a:solidFill>
              <a:prstDash val="solid"/>
              <a:round/>
              <a:headEnd type="none" w="med" len="med"/>
              <a:tailEnd type="none" w="med" len="med"/>
            </a:ln>
            <a:effectLst/>
          </p:spPr>
        </p:cxnSp>
      </p:grpSp>
    </p:spTree>
    <p:extLst>
      <p:ext uri="{BB962C8B-B14F-4D97-AF65-F5344CB8AC3E}">
        <p14:creationId xmlns:p14="http://schemas.microsoft.com/office/powerpoint/2010/main" val="34601598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Note</a:t>
            </a:r>
          </a:p>
        </p:txBody>
      </p:sp>
      <p:grpSp>
        <p:nvGrpSpPr>
          <p:cNvPr id="96" name="Group 95"/>
          <p:cNvGrpSpPr/>
          <p:nvPr/>
        </p:nvGrpSpPr>
        <p:grpSpPr>
          <a:xfrm>
            <a:off x="457200" y="990600"/>
            <a:ext cx="2057400" cy="2667000"/>
            <a:chOff x="762000" y="2209800"/>
            <a:chExt cx="2743200" cy="3657600"/>
          </a:xfrm>
        </p:grpSpPr>
        <p:sp>
          <p:nvSpPr>
            <p:cNvPr id="6" name="Oval 6"/>
            <p:cNvSpPr>
              <a:spLocks noChangeArrowheads="1"/>
            </p:cNvSpPr>
            <p:nvPr/>
          </p:nvSpPr>
          <p:spPr bwMode="auto">
            <a:xfrm>
              <a:off x="2895600" y="22098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7" name="Line 7"/>
            <p:cNvSpPr>
              <a:spLocks noChangeShapeType="1"/>
            </p:cNvSpPr>
            <p:nvPr/>
          </p:nvSpPr>
          <p:spPr bwMode="auto">
            <a:xfrm flipH="1">
              <a:off x="2286000" y="2667000"/>
              <a:ext cx="685800" cy="685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9" name="Oval 9"/>
            <p:cNvSpPr>
              <a:spLocks noChangeArrowheads="1"/>
            </p:cNvSpPr>
            <p:nvPr/>
          </p:nvSpPr>
          <p:spPr bwMode="auto">
            <a:xfrm>
              <a:off x="1828800" y="32766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0" name="Line 10"/>
            <p:cNvSpPr>
              <a:spLocks noChangeShapeType="1"/>
            </p:cNvSpPr>
            <p:nvPr/>
          </p:nvSpPr>
          <p:spPr bwMode="auto">
            <a:xfrm flipH="1">
              <a:off x="1219200" y="3810000"/>
              <a:ext cx="685800" cy="3810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1" name="Line 11"/>
            <p:cNvSpPr>
              <a:spLocks noChangeShapeType="1"/>
            </p:cNvSpPr>
            <p:nvPr/>
          </p:nvSpPr>
          <p:spPr bwMode="auto">
            <a:xfrm>
              <a:off x="2362200" y="3810000"/>
              <a:ext cx="609600" cy="5334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5" name="Oval 16"/>
            <p:cNvSpPr>
              <a:spLocks noChangeArrowheads="1"/>
            </p:cNvSpPr>
            <p:nvPr/>
          </p:nvSpPr>
          <p:spPr bwMode="auto">
            <a:xfrm>
              <a:off x="762000" y="41910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7" name="Line 18"/>
            <p:cNvSpPr>
              <a:spLocks noChangeShapeType="1"/>
            </p:cNvSpPr>
            <p:nvPr/>
          </p:nvSpPr>
          <p:spPr bwMode="auto">
            <a:xfrm>
              <a:off x="1219200" y="4800600"/>
              <a:ext cx="304800" cy="4572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8" name="Oval 20"/>
            <p:cNvSpPr>
              <a:spLocks noChangeArrowheads="1"/>
            </p:cNvSpPr>
            <p:nvPr/>
          </p:nvSpPr>
          <p:spPr bwMode="auto">
            <a:xfrm>
              <a:off x="2895600" y="42672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4" name="Oval 28"/>
            <p:cNvSpPr>
              <a:spLocks noChangeArrowheads="1"/>
            </p:cNvSpPr>
            <p:nvPr/>
          </p:nvSpPr>
          <p:spPr bwMode="auto">
            <a:xfrm>
              <a:off x="1295400" y="52578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grpSp>
      <p:grpSp>
        <p:nvGrpSpPr>
          <p:cNvPr id="97" name="Group 96"/>
          <p:cNvGrpSpPr/>
          <p:nvPr/>
        </p:nvGrpSpPr>
        <p:grpSpPr>
          <a:xfrm>
            <a:off x="3581400" y="1066800"/>
            <a:ext cx="2057400" cy="2438400"/>
            <a:chOff x="4876800" y="2209800"/>
            <a:chExt cx="2895600" cy="3657600"/>
          </a:xfrm>
        </p:grpSpPr>
        <p:sp>
          <p:nvSpPr>
            <p:cNvPr id="8" name="Line 8"/>
            <p:cNvSpPr>
              <a:spLocks noChangeShapeType="1"/>
            </p:cNvSpPr>
            <p:nvPr/>
          </p:nvSpPr>
          <p:spPr bwMode="auto">
            <a:xfrm>
              <a:off x="5486400" y="2667000"/>
              <a:ext cx="990600" cy="685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2" name="Oval 12"/>
            <p:cNvSpPr>
              <a:spLocks noChangeArrowheads="1"/>
            </p:cNvSpPr>
            <p:nvPr/>
          </p:nvSpPr>
          <p:spPr bwMode="auto">
            <a:xfrm>
              <a:off x="6400800" y="32766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3" name="Line 13"/>
            <p:cNvSpPr>
              <a:spLocks noChangeShapeType="1"/>
            </p:cNvSpPr>
            <p:nvPr/>
          </p:nvSpPr>
          <p:spPr bwMode="auto">
            <a:xfrm flipH="1">
              <a:off x="6019800" y="3810000"/>
              <a:ext cx="457200" cy="4572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4" name="Line 14"/>
            <p:cNvSpPr>
              <a:spLocks noChangeShapeType="1"/>
            </p:cNvSpPr>
            <p:nvPr/>
          </p:nvSpPr>
          <p:spPr bwMode="auto">
            <a:xfrm>
              <a:off x="6934200" y="3810000"/>
              <a:ext cx="381000" cy="4572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1" name="Oval 24"/>
            <p:cNvSpPr>
              <a:spLocks noChangeArrowheads="1"/>
            </p:cNvSpPr>
            <p:nvPr/>
          </p:nvSpPr>
          <p:spPr bwMode="auto">
            <a:xfrm>
              <a:off x="5562600" y="42672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2" name="Line 25"/>
            <p:cNvSpPr>
              <a:spLocks noChangeShapeType="1"/>
            </p:cNvSpPr>
            <p:nvPr/>
          </p:nvSpPr>
          <p:spPr bwMode="auto">
            <a:xfrm flipH="1">
              <a:off x="5181600" y="4800600"/>
              <a:ext cx="457200" cy="4572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7" name="Oval 32"/>
            <p:cNvSpPr>
              <a:spLocks noChangeArrowheads="1"/>
            </p:cNvSpPr>
            <p:nvPr/>
          </p:nvSpPr>
          <p:spPr bwMode="auto">
            <a:xfrm>
              <a:off x="4953000" y="22098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0" name="Oval 36"/>
            <p:cNvSpPr>
              <a:spLocks noChangeArrowheads="1"/>
            </p:cNvSpPr>
            <p:nvPr/>
          </p:nvSpPr>
          <p:spPr bwMode="auto">
            <a:xfrm>
              <a:off x="4876800" y="52578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6" name="Oval 44"/>
            <p:cNvSpPr>
              <a:spLocks noChangeArrowheads="1"/>
            </p:cNvSpPr>
            <p:nvPr/>
          </p:nvSpPr>
          <p:spPr bwMode="auto">
            <a:xfrm>
              <a:off x="7162800" y="42672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grpSp>
      <p:sp>
        <p:nvSpPr>
          <p:cNvPr id="114" name="TextBox 113"/>
          <p:cNvSpPr txBox="1"/>
          <p:nvPr/>
        </p:nvSpPr>
        <p:spPr>
          <a:xfrm>
            <a:off x="2133600" y="1033046"/>
            <a:ext cx="228600" cy="338554"/>
          </a:xfrm>
          <a:prstGeom prst="rect">
            <a:avLst/>
          </a:prstGeom>
          <a:noFill/>
        </p:spPr>
        <p:txBody>
          <a:bodyPr wrap="square" rtlCol="0">
            <a:spAutoFit/>
          </a:bodyPr>
          <a:lstStyle/>
          <a:p>
            <a:r>
              <a:rPr lang="en-US" sz="1600" b="1" i="1">
                <a:solidFill>
                  <a:srgbClr val="0000CC"/>
                </a:solidFill>
              </a:rPr>
              <a:t>a</a:t>
            </a:r>
            <a:endParaRPr lang="en-US" b="1" i="1">
              <a:solidFill>
                <a:srgbClr val="0000CC"/>
              </a:solidFill>
            </a:endParaRPr>
          </a:p>
        </p:txBody>
      </p:sp>
      <p:sp>
        <p:nvSpPr>
          <p:cNvPr id="116" name="TextBox 115"/>
          <p:cNvSpPr txBox="1"/>
          <p:nvPr/>
        </p:nvSpPr>
        <p:spPr>
          <a:xfrm>
            <a:off x="3733800" y="1066800"/>
            <a:ext cx="228600" cy="338554"/>
          </a:xfrm>
          <a:prstGeom prst="rect">
            <a:avLst/>
          </a:prstGeom>
          <a:noFill/>
        </p:spPr>
        <p:txBody>
          <a:bodyPr wrap="square" rtlCol="0">
            <a:spAutoFit/>
          </a:bodyPr>
          <a:lstStyle/>
          <a:p>
            <a:r>
              <a:rPr lang="en-US" sz="1600" b="1" i="1">
                <a:solidFill>
                  <a:srgbClr val="0000CC"/>
                </a:solidFill>
              </a:rPr>
              <a:t>a</a:t>
            </a:r>
            <a:endParaRPr lang="en-US" b="1" i="1">
              <a:solidFill>
                <a:srgbClr val="0000CC"/>
              </a:solidFill>
            </a:endParaRPr>
          </a:p>
        </p:txBody>
      </p:sp>
      <p:sp>
        <p:nvSpPr>
          <p:cNvPr id="119" name="TextBox 118"/>
          <p:cNvSpPr txBox="1"/>
          <p:nvPr/>
        </p:nvSpPr>
        <p:spPr>
          <a:xfrm>
            <a:off x="1371600" y="1828800"/>
            <a:ext cx="228600" cy="338554"/>
          </a:xfrm>
          <a:prstGeom prst="rect">
            <a:avLst/>
          </a:prstGeom>
          <a:noFill/>
        </p:spPr>
        <p:txBody>
          <a:bodyPr wrap="square" rtlCol="0">
            <a:spAutoFit/>
          </a:bodyPr>
          <a:lstStyle/>
          <a:p>
            <a:r>
              <a:rPr lang="en-US" sz="1600" b="1" i="1">
                <a:solidFill>
                  <a:srgbClr val="0000CC"/>
                </a:solidFill>
              </a:rPr>
              <a:t>b</a:t>
            </a:r>
            <a:endParaRPr lang="en-US" b="1" i="1">
              <a:solidFill>
                <a:srgbClr val="0000CC"/>
              </a:solidFill>
            </a:endParaRPr>
          </a:p>
        </p:txBody>
      </p:sp>
      <p:sp>
        <p:nvSpPr>
          <p:cNvPr id="120" name="TextBox 119"/>
          <p:cNvSpPr txBox="1"/>
          <p:nvPr/>
        </p:nvSpPr>
        <p:spPr>
          <a:xfrm>
            <a:off x="4724400" y="1828800"/>
            <a:ext cx="228600" cy="338554"/>
          </a:xfrm>
          <a:prstGeom prst="rect">
            <a:avLst/>
          </a:prstGeom>
          <a:noFill/>
        </p:spPr>
        <p:txBody>
          <a:bodyPr wrap="square" rtlCol="0">
            <a:spAutoFit/>
          </a:bodyPr>
          <a:lstStyle/>
          <a:p>
            <a:r>
              <a:rPr lang="en-US" sz="1600" b="1" i="1">
                <a:solidFill>
                  <a:srgbClr val="0000CC"/>
                </a:solidFill>
              </a:rPr>
              <a:t>b</a:t>
            </a:r>
            <a:endParaRPr lang="en-US" b="1" i="1">
              <a:solidFill>
                <a:srgbClr val="0000CC"/>
              </a:solidFill>
            </a:endParaRPr>
          </a:p>
        </p:txBody>
      </p:sp>
      <p:sp>
        <p:nvSpPr>
          <p:cNvPr id="121" name="TextBox 120"/>
          <p:cNvSpPr txBox="1"/>
          <p:nvPr/>
        </p:nvSpPr>
        <p:spPr>
          <a:xfrm>
            <a:off x="533400" y="2480846"/>
            <a:ext cx="228600" cy="338554"/>
          </a:xfrm>
          <a:prstGeom prst="rect">
            <a:avLst/>
          </a:prstGeom>
          <a:noFill/>
        </p:spPr>
        <p:txBody>
          <a:bodyPr wrap="square" rtlCol="0">
            <a:spAutoFit/>
          </a:bodyPr>
          <a:lstStyle/>
          <a:p>
            <a:r>
              <a:rPr lang="en-US" sz="1600" b="1" i="1">
                <a:solidFill>
                  <a:srgbClr val="0000CC"/>
                </a:solidFill>
              </a:rPr>
              <a:t>c</a:t>
            </a:r>
            <a:endParaRPr lang="en-US" b="1" i="1">
              <a:solidFill>
                <a:srgbClr val="0000CC"/>
              </a:solidFill>
            </a:endParaRPr>
          </a:p>
        </p:txBody>
      </p:sp>
      <p:sp>
        <p:nvSpPr>
          <p:cNvPr id="123" name="TextBox 122"/>
          <p:cNvSpPr txBox="1"/>
          <p:nvPr/>
        </p:nvSpPr>
        <p:spPr>
          <a:xfrm>
            <a:off x="4114800" y="2438400"/>
            <a:ext cx="228600" cy="338554"/>
          </a:xfrm>
          <a:prstGeom prst="rect">
            <a:avLst/>
          </a:prstGeom>
          <a:noFill/>
        </p:spPr>
        <p:txBody>
          <a:bodyPr wrap="square" rtlCol="0">
            <a:spAutoFit/>
          </a:bodyPr>
          <a:lstStyle/>
          <a:p>
            <a:r>
              <a:rPr lang="en-US" sz="1600" b="1" i="1">
                <a:solidFill>
                  <a:srgbClr val="0000CC"/>
                </a:solidFill>
              </a:rPr>
              <a:t>c</a:t>
            </a:r>
            <a:endParaRPr lang="en-US" b="1" i="1">
              <a:solidFill>
                <a:srgbClr val="0000CC"/>
              </a:solidFill>
            </a:endParaRPr>
          </a:p>
        </p:txBody>
      </p:sp>
      <p:sp>
        <p:nvSpPr>
          <p:cNvPr id="125" name="TextBox 124"/>
          <p:cNvSpPr txBox="1"/>
          <p:nvPr/>
        </p:nvSpPr>
        <p:spPr>
          <a:xfrm>
            <a:off x="2133600" y="2514600"/>
            <a:ext cx="228600" cy="338554"/>
          </a:xfrm>
          <a:prstGeom prst="rect">
            <a:avLst/>
          </a:prstGeom>
          <a:noFill/>
        </p:spPr>
        <p:txBody>
          <a:bodyPr wrap="square" rtlCol="0">
            <a:spAutoFit/>
          </a:bodyPr>
          <a:lstStyle/>
          <a:p>
            <a:r>
              <a:rPr lang="en-US" sz="1600" b="1" i="1">
                <a:solidFill>
                  <a:srgbClr val="0000CC"/>
                </a:solidFill>
              </a:rPr>
              <a:t>d</a:t>
            </a:r>
            <a:endParaRPr lang="en-US" b="1" i="1">
              <a:solidFill>
                <a:srgbClr val="0000CC"/>
              </a:solidFill>
            </a:endParaRPr>
          </a:p>
        </p:txBody>
      </p:sp>
      <p:sp>
        <p:nvSpPr>
          <p:cNvPr id="126" name="TextBox 125"/>
          <p:cNvSpPr txBox="1"/>
          <p:nvPr/>
        </p:nvSpPr>
        <p:spPr>
          <a:xfrm>
            <a:off x="5257800" y="2438400"/>
            <a:ext cx="228600" cy="338554"/>
          </a:xfrm>
          <a:prstGeom prst="rect">
            <a:avLst/>
          </a:prstGeom>
          <a:noFill/>
        </p:spPr>
        <p:txBody>
          <a:bodyPr wrap="square" rtlCol="0">
            <a:spAutoFit/>
          </a:bodyPr>
          <a:lstStyle/>
          <a:p>
            <a:r>
              <a:rPr lang="en-US" sz="1600" b="1" i="1">
                <a:solidFill>
                  <a:srgbClr val="0000CC"/>
                </a:solidFill>
              </a:rPr>
              <a:t>d</a:t>
            </a:r>
            <a:endParaRPr lang="en-US" b="1" i="1">
              <a:solidFill>
                <a:srgbClr val="0000CC"/>
              </a:solidFill>
            </a:endParaRPr>
          </a:p>
        </p:txBody>
      </p:sp>
      <p:sp>
        <p:nvSpPr>
          <p:cNvPr id="127" name="TextBox 126"/>
          <p:cNvSpPr txBox="1"/>
          <p:nvPr/>
        </p:nvSpPr>
        <p:spPr>
          <a:xfrm>
            <a:off x="914400" y="3242846"/>
            <a:ext cx="228600" cy="338554"/>
          </a:xfrm>
          <a:prstGeom prst="rect">
            <a:avLst/>
          </a:prstGeom>
          <a:noFill/>
        </p:spPr>
        <p:txBody>
          <a:bodyPr wrap="square" rtlCol="0">
            <a:spAutoFit/>
          </a:bodyPr>
          <a:lstStyle/>
          <a:p>
            <a:r>
              <a:rPr lang="en-US" sz="1600" b="1" i="1">
                <a:solidFill>
                  <a:srgbClr val="0000CC"/>
                </a:solidFill>
              </a:rPr>
              <a:t>e</a:t>
            </a:r>
            <a:endParaRPr lang="en-US" b="1" i="1">
              <a:solidFill>
                <a:srgbClr val="0000CC"/>
              </a:solidFill>
            </a:endParaRPr>
          </a:p>
        </p:txBody>
      </p:sp>
      <p:grpSp>
        <p:nvGrpSpPr>
          <p:cNvPr id="130" name="Group 129"/>
          <p:cNvGrpSpPr/>
          <p:nvPr/>
        </p:nvGrpSpPr>
        <p:grpSpPr>
          <a:xfrm>
            <a:off x="6577263" y="914400"/>
            <a:ext cx="1576137" cy="2768600"/>
            <a:chOff x="6577263" y="2819400"/>
            <a:chExt cx="1576137" cy="2768600"/>
          </a:xfrm>
        </p:grpSpPr>
        <p:sp>
          <p:nvSpPr>
            <p:cNvPr id="100" name="Oval 12"/>
            <p:cNvSpPr>
              <a:spLocks noChangeArrowheads="1"/>
            </p:cNvSpPr>
            <p:nvPr/>
          </p:nvSpPr>
          <p:spPr bwMode="auto">
            <a:xfrm>
              <a:off x="7178842" y="36830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01" name="Line 13"/>
            <p:cNvSpPr>
              <a:spLocks noChangeShapeType="1"/>
            </p:cNvSpPr>
            <p:nvPr/>
          </p:nvSpPr>
          <p:spPr bwMode="auto">
            <a:xfrm flipH="1">
              <a:off x="6908132" y="4038600"/>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02" name="Line 14"/>
            <p:cNvSpPr>
              <a:spLocks noChangeShapeType="1"/>
            </p:cNvSpPr>
            <p:nvPr/>
          </p:nvSpPr>
          <p:spPr bwMode="auto">
            <a:xfrm>
              <a:off x="7557837" y="4038600"/>
              <a:ext cx="270711"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03" name="Oval 24"/>
            <p:cNvSpPr>
              <a:spLocks noChangeArrowheads="1"/>
            </p:cNvSpPr>
            <p:nvPr/>
          </p:nvSpPr>
          <p:spPr bwMode="auto">
            <a:xfrm>
              <a:off x="6583279" y="43434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05" name="Oval 32"/>
            <p:cNvSpPr>
              <a:spLocks noChangeArrowheads="1"/>
            </p:cNvSpPr>
            <p:nvPr/>
          </p:nvSpPr>
          <p:spPr bwMode="auto">
            <a:xfrm>
              <a:off x="7186863" y="28194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06" name="Oval 36"/>
            <p:cNvSpPr>
              <a:spLocks noChangeArrowheads="1"/>
            </p:cNvSpPr>
            <p:nvPr/>
          </p:nvSpPr>
          <p:spPr bwMode="auto">
            <a:xfrm>
              <a:off x="6577263" y="5181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07" name="Oval 44"/>
            <p:cNvSpPr>
              <a:spLocks noChangeArrowheads="1"/>
            </p:cNvSpPr>
            <p:nvPr/>
          </p:nvSpPr>
          <p:spPr bwMode="auto">
            <a:xfrm>
              <a:off x="7720263" y="43434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cxnSp>
          <p:nvCxnSpPr>
            <p:cNvPr id="111" name="Straight Connector 110"/>
            <p:cNvCxnSpPr>
              <a:stCxn id="105" idx="4"/>
              <a:endCxn id="100" idx="0"/>
            </p:cNvCxnSpPr>
            <p:nvPr/>
          </p:nvCxnSpPr>
          <p:spPr>
            <a:xfrm rot="5400000">
              <a:off x="7170822" y="3450390"/>
              <a:ext cx="457200" cy="8021"/>
            </a:xfrm>
            <a:prstGeom prst="line">
              <a:avLst/>
            </a:prstGeom>
            <a:ln w="3810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3" idx="4"/>
              <a:endCxn id="106" idx="0"/>
            </p:cNvCxnSpPr>
            <p:nvPr/>
          </p:nvCxnSpPr>
          <p:spPr>
            <a:xfrm rot="5400000">
              <a:off x="6580940" y="4962692"/>
              <a:ext cx="431800" cy="6016"/>
            </a:xfrm>
            <a:prstGeom prst="line">
              <a:avLst/>
            </a:prstGeom>
            <a:ln w="38100">
              <a:solidFill>
                <a:srgbClr val="000066"/>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7239000" y="2819400"/>
              <a:ext cx="228600" cy="338554"/>
            </a:xfrm>
            <a:prstGeom prst="rect">
              <a:avLst/>
            </a:prstGeom>
            <a:noFill/>
          </p:spPr>
          <p:txBody>
            <a:bodyPr wrap="square" rtlCol="0">
              <a:spAutoFit/>
            </a:bodyPr>
            <a:lstStyle/>
            <a:p>
              <a:r>
                <a:rPr lang="en-US" sz="1600" b="1" i="1">
                  <a:solidFill>
                    <a:srgbClr val="0000CC"/>
                  </a:solidFill>
                </a:rPr>
                <a:t>a</a:t>
              </a:r>
              <a:endParaRPr lang="en-US" b="1" i="1">
                <a:solidFill>
                  <a:srgbClr val="0000CC"/>
                </a:solidFill>
              </a:endParaRPr>
            </a:p>
          </p:txBody>
        </p:sp>
        <p:sp>
          <p:nvSpPr>
            <p:cNvPr id="118" name="TextBox 117"/>
            <p:cNvSpPr txBox="1"/>
            <p:nvPr/>
          </p:nvSpPr>
          <p:spPr>
            <a:xfrm>
              <a:off x="7239000" y="3733800"/>
              <a:ext cx="228600" cy="338554"/>
            </a:xfrm>
            <a:prstGeom prst="rect">
              <a:avLst/>
            </a:prstGeom>
            <a:noFill/>
          </p:spPr>
          <p:txBody>
            <a:bodyPr wrap="square" rtlCol="0">
              <a:spAutoFit/>
            </a:bodyPr>
            <a:lstStyle/>
            <a:p>
              <a:r>
                <a:rPr lang="en-US" sz="1600" b="1" i="1">
                  <a:solidFill>
                    <a:srgbClr val="0000CC"/>
                  </a:solidFill>
                </a:rPr>
                <a:t>b</a:t>
              </a:r>
              <a:endParaRPr lang="en-US" b="1" i="1">
                <a:solidFill>
                  <a:srgbClr val="0000CC"/>
                </a:solidFill>
              </a:endParaRPr>
            </a:p>
          </p:txBody>
        </p:sp>
        <p:sp>
          <p:nvSpPr>
            <p:cNvPr id="122" name="TextBox 121"/>
            <p:cNvSpPr txBox="1"/>
            <p:nvPr/>
          </p:nvSpPr>
          <p:spPr>
            <a:xfrm>
              <a:off x="6629400" y="4343400"/>
              <a:ext cx="228600" cy="338554"/>
            </a:xfrm>
            <a:prstGeom prst="rect">
              <a:avLst/>
            </a:prstGeom>
            <a:noFill/>
          </p:spPr>
          <p:txBody>
            <a:bodyPr wrap="square" rtlCol="0">
              <a:spAutoFit/>
            </a:bodyPr>
            <a:lstStyle/>
            <a:p>
              <a:r>
                <a:rPr lang="en-US" sz="1600" b="1" i="1">
                  <a:solidFill>
                    <a:srgbClr val="0000CC"/>
                  </a:solidFill>
                </a:rPr>
                <a:t>c</a:t>
              </a:r>
              <a:endParaRPr lang="en-US" b="1" i="1">
                <a:solidFill>
                  <a:srgbClr val="0000CC"/>
                </a:solidFill>
              </a:endParaRPr>
            </a:p>
          </p:txBody>
        </p:sp>
        <p:sp>
          <p:nvSpPr>
            <p:cNvPr id="124" name="TextBox 123"/>
            <p:cNvSpPr txBox="1"/>
            <p:nvPr/>
          </p:nvSpPr>
          <p:spPr>
            <a:xfrm>
              <a:off x="7772400" y="4343400"/>
              <a:ext cx="228600" cy="338554"/>
            </a:xfrm>
            <a:prstGeom prst="rect">
              <a:avLst/>
            </a:prstGeom>
            <a:noFill/>
          </p:spPr>
          <p:txBody>
            <a:bodyPr wrap="square" rtlCol="0">
              <a:spAutoFit/>
            </a:bodyPr>
            <a:lstStyle/>
            <a:p>
              <a:r>
                <a:rPr lang="en-US" sz="1600" b="1" i="1">
                  <a:solidFill>
                    <a:srgbClr val="0000CC"/>
                  </a:solidFill>
                </a:rPr>
                <a:t>d</a:t>
              </a:r>
              <a:endParaRPr lang="en-US" b="1" i="1">
                <a:solidFill>
                  <a:srgbClr val="0000CC"/>
                </a:solidFill>
              </a:endParaRPr>
            </a:p>
          </p:txBody>
        </p:sp>
        <p:sp>
          <p:nvSpPr>
            <p:cNvPr id="128" name="TextBox 127"/>
            <p:cNvSpPr txBox="1"/>
            <p:nvPr/>
          </p:nvSpPr>
          <p:spPr>
            <a:xfrm>
              <a:off x="6629400" y="5224046"/>
              <a:ext cx="228600" cy="338554"/>
            </a:xfrm>
            <a:prstGeom prst="rect">
              <a:avLst/>
            </a:prstGeom>
            <a:noFill/>
          </p:spPr>
          <p:txBody>
            <a:bodyPr wrap="square" rtlCol="0">
              <a:spAutoFit/>
            </a:bodyPr>
            <a:lstStyle/>
            <a:p>
              <a:r>
                <a:rPr lang="en-US" sz="1600" b="1" i="1">
                  <a:solidFill>
                    <a:srgbClr val="0000CC"/>
                  </a:solidFill>
                </a:rPr>
                <a:t>e</a:t>
              </a:r>
              <a:endParaRPr lang="en-US" b="1" i="1">
                <a:solidFill>
                  <a:srgbClr val="0000CC"/>
                </a:solidFill>
              </a:endParaRPr>
            </a:p>
          </p:txBody>
        </p:sp>
      </p:grpSp>
      <p:sp>
        <p:nvSpPr>
          <p:cNvPr id="129" name="TextBox 128"/>
          <p:cNvSpPr txBox="1"/>
          <p:nvPr/>
        </p:nvSpPr>
        <p:spPr>
          <a:xfrm>
            <a:off x="3657600" y="3124200"/>
            <a:ext cx="228600" cy="338554"/>
          </a:xfrm>
          <a:prstGeom prst="rect">
            <a:avLst/>
          </a:prstGeom>
          <a:noFill/>
        </p:spPr>
        <p:txBody>
          <a:bodyPr wrap="square" rtlCol="0">
            <a:spAutoFit/>
          </a:bodyPr>
          <a:lstStyle/>
          <a:p>
            <a:r>
              <a:rPr lang="en-US" sz="1600" b="1" i="1">
                <a:solidFill>
                  <a:srgbClr val="0000CC"/>
                </a:solidFill>
              </a:rPr>
              <a:t>e</a:t>
            </a:r>
            <a:endParaRPr lang="en-US" b="1" i="1">
              <a:solidFill>
                <a:srgbClr val="0000CC"/>
              </a:solidFill>
            </a:endParaRPr>
          </a:p>
        </p:txBody>
      </p:sp>
      <p:sp>
        <p:nvSpPr>
          <p:cNvPr id="133" name="TextBox 132"/>
          <p:cNvSpPr txBox="1"/>
          <p:nvPr/>
        </p:nvSpPr>
        <p:spPr>
          <a:xfrm>
            <a:off x="647700" y="3764379"/>
            <a:ext cx="2057400" cy="369332"/>
          </a:xfrm>
          <a:prstGeom prst="rect">
            <a:avLst/>
          </a:prstGeom>
          <a:noFill/>
        </p:spPr>
        <p:txBody>
          <a:bodyPr wrap="square" rtlCol="0">
            <a:spAutoFit/>
          </a:bodyPr>
          <a:lstStyle/>
          <a:p>
            <a:r>
              <a:rPr lang="en-US" sz="1800" b="1" dirty="0"/>
              <a:t>Binary tree T</a:t>
            </a:r>
            <a:r>
              <a:rPr lang="en-US" sz="1800" b="1" baseline="-25000" dirty="0"/>
              <a:t>1</a:t>
            </a:r>
          </a:p>
        </p:txBody>
      </p:sp>
      <p:sp>
        <p:nvSpPr>
          <p:cNvPr id="134" name="TextBox 133"/>
          <p:cNvSpPr txBox="1"/>
          <p:nvPr/>
        </p:nvSpPr>
        <p:spPr>
          <a:xfrm>
            <a:off x="3720393" y="3774043"/>
            <a:ext cx="2057400" cy="369332"/>
          </a:xfrm>
          <a:prstGeom prst="rect">
            <a:avLst/>
          </a:prstGeom>
          <a:noFill/>
        </p:spPr>
        <p:txBody>
          <a:bodyPr wrap="square" rtlCol="0">
            <a:spAutoFit/>
          </a:bodyPr>
          <a:lstStyle/>
          <a:p>
            <a:r>
              <a:rPr lang="en-US" sz="1800" b="1" dirty="0"/>
              <a:t>Binary tree T</a:t>
            </a:r>
            <a:r>
              <a:rPr lang="en-US" sz="1800" b="1" baseline="-25000" dirty="0"/>
              <a:t>2</a:t>
            </a:r>
          </a:p>
        </p:txBody>
      </p:sp>
      <p:sp>
        <p:nvSpPr>
          <p:cNvPr id="135" name="TextBox 134"/>
          <p:cNvSpPr txBox="1"/>
          <p:nvPr/>
        </p:nvSpPr>
        <p:spPr>
          <a:xfrm>
            <a:off x="6875417" y="3784600"/>
            <a:ext cx="2057400" cy="369332"/>
          </a:xfrm>
          <a:prstGeom prst="rect">
            <a:avLst/>
          </a:prstGeom>
          <a:noFill/>
        </p:spPr>
        <p:txBody>
          <a:bodyPr wrap="square" rtlCol="0">
            <a:spAutoFit/>
          </a:bodyPr>
          <a:lstStyle/>
          <a:p>
            <a:r>
              <a:rPr lang="en-US" sz="1800" b="1" dirty="0"/>
              <a:t>General tree</a:t>
            </a:r>
            <a:endParaRPr lang="en-US" sz="1800" b="1" baseline="-25000" dirty="0"/>
          </a:p>
        </p:txBody>
      </p:sp>
      <p:sp>
        <p:nvSpPr>
          <p:cNvPr id="19" name="Right Brace 18"/>
          <p:cNvSpPr/>
          <p:nvPr/>
        </p:nvSpPr>
        <p:spPr>
          <a:xfrm rot="5400000">
            <a:off x="2865893" y="1749425"/>
            <a:ext cx="262523" cy="50133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2514600" y="4403783"/>
            <a:ext cx="1371600" cy="553998"/>
          </a:xfrm>
          <a:prstGeom prst="rect">
            <a:avLst/>
          </a:prstGeom>
          <a:noFill/>
        </p:spPr>
        <p:txBody>
          <a:bodyPr wrap="square" rtlCol="0">
            <a:spAutoFit/>
          </a:bodyPr>
          <a:lstStyle/>
          <a:p>
            <a:r>
              <a:rPr lang="en-US" sz="3000" dirty="0"/>
              <a:t>T</a:t>
            </a:r>
            <a:r>
              <a:rPr lang="en-US" sz="3000" baseline="-25000" dirty="0"/>
              <a:t>1</a:t>
            </a:r>
            <a:r>
              <a:rPr lang="en-US" sz="3000" dirty="0"/>
              <a:t> </a:t>
            </a:r>
            <a:r>
              <a:rPr lang="en-US" sz="3000" dirty="0">
                <a:latin typeface="Times New Roman" panose="02020603050405020304" pitchFamily="18" charset="0"/>
                <a:cs typeface="Times New Roman" panose="02020603050405020304" pitchFamily="18" charset="0"/>
              </a:rPr>
              <a:t>≠</a:t>
            </a:r>
            <a:r>
              <a:rPr lang="en-US" sz="3000" dirty="0"/>
              <a:t> T</a:t>
            </a:r>
            <a:r>
              <a:rPr lang="en-US" sz="3000" baseline="-25000" dirty="0"/>
              <a:t>2</a:t>
            </a:r>
          </a:p>
        </p:txBody>
      </p:sp>
    </p:spTree>
    <p:extLst>
      <p:ext uri="{BB962C8B-B14F-4D97-AF65-F5344CB8AC3E}">
        <p14:creationId xmlns:p14="http://schemas.microsoft.com/office/powerpoint/2010/main" val="24214232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Given a binary tree of </a:t>
            </a:r>
            <a:r>
              <a:rPr lang="en-US" sz="4000" i="1" dirty="0"/>
              <a:t>n</a:t>
            </a:r>
            <a:r>
              <a:rPr lang="en-US" sz="4000" dirty="0"/>
              <a:t> nodes</a:t>
            </a:r>
          </a:p>
        </p:txBody>
      </p:sp>
      <p:sp>
        <p:nvSpPr>
          <p:cNvPr id="14339" name="Rectangle 3"/>
          <p:cNvSpPr>
            <a:spLocks noGrp="1" noChangeArrowheads="1"/>
          </p:cNvSpPr>
          <p:nvPr>
            <p:ph type="body" idx="1"/>
          </p:nvPr>
        </p:nvSpPr>
        <p:spPr>
          <a:xfrm>
            <a:off x="0" y="838200"/>
            <a:ext cx="9144000" cy="5410200"/>
          </a:xfrm>
        </p:spPr>
        <p:txBody>
          <a:bodyPr/>
          <a:lstStyle/>
          <a:p>
            <a:pPr marL="0" indent="0">
              <a:buNone/>
            </a:pPr>
            <a:r>
              <a:rPr lang="en-US" altLang="en-US" sz="2200" b="1" dirty="0">
                <a:solidFill>
                  <a:srgbClr val="FF0000"/>
                </a:solidFill>
                <a:latin typeface="Times" panose="02020603050405020304" pitchFamily="18" charset="0"/>
                <a:cs typeface="Times" panose="02020603050405020304" pitchFamily="18" charset="0"/>
              </a:rPr>
              <a:t>Properties:</a:t>
            </a:r>
          </a:p>
          <a:p>
            <a:pPr marL="0" indent="0">
              <a:buNone/>
            </a:pPr>
            <a:r>
              <a:rPr lang="en-US" altLang="en-US" sz="2200" i="1" dirty="0">
                <a:latin typeface="Times" panose="02020603050405020304" pitchFamily="18" charset="0"/>
                <a:cs typeface="Times" panose="02020603050405020304" pitchFamily="18" charset="0"/>
              </a:rPr>
              <a:t>height(tree) = depth(tree) </a:t>
            </a:r>
          </a:p>
          <a:p>
            <a:pPr marL="0" indent="0">
              <a:buNone/>
            </a:pPr>
            <a:r>
              <a:rPr lang="en-US" altLang="en-US" sz="2200" i="1" dirty="0">
                <a:latin typeface="Times" panose="02020603050405020304" pitchFamily="18" charset="0"/>
                <a:cs typeface="Times" panose="02020603050405020304" pitchFamily="18" charset="0"/>
              </a:rPr>
              <a:t>                    = MAX {depth(leaf)} = height(root)</a:t>
            </a:r>
          </a:p>
          <a:p>
            <a:r>
              <a:rPr lang="en-US" altLang="en-US" sz="2200" dirty="0">
                <a:latin typeface="Times" panose="02020603050405020304" pitchFamily="18" charset="0"/>
                <a:cs typeface="Times" panose="02020603050405020304" pitchFamily="18" charset="0"/>
              </a:rPr>
              <a:t>max # of leaves =  2</a:t>
            </a:r>
            <a:r>
              <a:rPr lang="en-US" altLang="en-US" sz="2200" i="1" baseline="30000" dirty="0">
                <a:latin typeface="Times" panose="02020603050405020304" pitchFamily="18" charset="0"/>
                <a:cs typeface="Times" panose="02020603050405020304" pitchFamily="18" charset="0"/>
              </a:rPr>
              <a:t>depth(tree)-</a:t>
            </a:r>
            <a:r>
              <a:rPr lang="en-US" altLang="en-US" sz="2200" baseline="30000" dirty="0">
                <a:latin typeface="Times" panose="02020603050405020304" pitchFamily="18" charset="0"/>
                <a:cs typeface="Times" panose="02020603050405020304" pitchFamily="18" charset="0"/>
              </a:rPr>
              <a:t>1</a:t>
            </a:r>
          </a:p>
          <a:p>
            <a:r>
              <a:rPr lang="en-US" altLang="en-US" sz="2200" dirty="0">
                <a:latin typeface="Times" panose="02020603050405020304" pitchFamily="18" charset="0"/>
                <a:cs typeface="Times" panose="02020603050405020304" pitchFamily="18" charset="0"/>
              </a:rPr>
              <a:t>max # of nodes = 2</a:t>
            </a:r>
            <a:r>
              <a:rPr lang="en-US" altLang="en-US" sz="2200" i="1" baseline="30000" dirty="0">
                <a:latin typeface="Times" panose="02020603050405020304" pitchFamily="18" charset="0"/>
                <a:cs typeface="Times" panose="02020603050405020304" pitchFamily="18" charset="0"/>
              </a:rPr>
              <a:t>depth(tree)</a:t>
            </a:r>
            <a:r>
              <a:rPr lang="en-US" altLang="en-US" sz="2200" dirty="0">
                <a:latin typeface="Times" panose="02020603050405020304" pitchFamily="18" charset="0"/>
                <a:cs typeface="Times" panose="02020603050405020304" pitchFamily="18" charset="0"/>
              </a:rPr>
              <a:t> – 1</a:t>
            </a:r>
          </a:p>
          <a:p>
            <a:r>
              <a:rPr lang="en-US" altLang="en-US" sz="2200" dirty="0">
                <a:latin typeface="Times" panose="02020603050405020304" pitchFamily="18" charset="0"/>
                <a:cs typeface="Times" panose="02020603050405020304" pitchFamily="18" charset="0"/>
              </a:rPr>
              <a:t>max # of nodes on level </a:t>
            </a:r>
            <a:r>
              <a:rPr lang="en-US" altLang="en-US" sz="2200" i="1" dirty="0" err="1">
                <a:latin typeface="Times" panose="02020603050405020304" pitchFamily="18" charset="0"/>
                <a:cs typeface="Times" panose="02020603050405020304" pitchFamily="18" charset="0"/>
              </a:rPr>
              <a:t>i</a:t>
            </a:r>
            <a:r>
              <a:rPr lang="en-US" altLang="en-US" sz="2200" baseline="30000" dirty="0" err="1">
                <a:latin typeface="Times" panose="02020603050405020304" pitchFamily="18" charset="0"/>
                <a:cs typeface="Times" panose="02020603050405020304" pitchFamily="18" charset="0"/>
              </a:rPr>
              <a:t>th</a:t>
            </a:r>
            <a:r>
              <a:rPr lang="en-US" altLang="en-US" sz="2200" dirty="0">
                <a:latin typeface="Times" panose="02020603050405020304" pitchFamily="18" charset="0"/>
                <a:cs typeface="Times" panose="02020603050405020304" pitchFamily="18" charset="0"/>
              </a:rPr>
              <a:t> = 2</a:t>
            </a:r>
            <a:r>
              <a:rPr lang="en-US" altLang="en-US" sz="2200" baseline="30000" dirty="0">
                <a:latin typeface="Times" panose="02020603050405020304" pitchFamily="18" charset="0"/>
                <a:cs typeface="Times" panose="02020603050405020304" pitchFamily="18" charset="0"/>
              </a:rPr>
              <a:t>i-1</a:t>
            </a:r>
            <a:endParaRPr lang="en-US" sz="2200" dirty="0">
              <a:solidFill>
                <a:srgbClr val="000099"/>
              </a:solidFill>
              <a:latin typeface="Times" panose="02020603050405020304" pitchFamily="18" charset="0"/>
              <a:cs typeface="Times" panose="02020603050405020304" pitchFamily="18" charset="0"/>
            </a:endParaRPr>
          </a:p>
          <a:p>
            <a:pPr marL="0" indent="0">
              <a:buNone/>
            </a:pPr>
            <a:r>
              <a:rPr lang="en-US" sz="2200" dirty="0">
                <a:solidFill>
                  <a:srgbClr val="000099"/>
                </a:solidFill>
                <a:latin typeface="Times" panose="02020603050405020304" pitchFamily="18" charset="0"/>
                <a:cs typeface="Times" panose="02020603050405020304" pitchFamily="18" charset="0"/>
              </a:rPr>
              <a:t>Binary tree with </a:t>
            </a:r>
            <a:r>
              <a:rPr lang="en-US" sz="2200" i="1" dirty="0">
                <a:solidFill>
                  <a:srgbClr val="000099"/>
                </a:solidFill>
                <a:latin typeface="Times" panose="02020603050405020304" pitchFamily="18" charset="0"/>
                <a:cs typeface="Times" panose="02020603050405020304" pitchFamily="18" charset="0"/>
              </a:rPr>
              <a:t>n</a:t>
            </a:r>
            <a:r>
              <a:rPr lang="en-US" sz="2200" dirty="0">
                <a:solidFill>
                  <a:srgbClr val="000099"/>
                </a:solidFill>
                <a:latin typeface="Times" panose="02020603050405020304" pitchFamily="18" charset="0"/>
                <a:cs typeface="Times" panose="02020603050405020304" pitchFamily="18" charset="0"/>
              </a:rPr>
              <a:t> nodes: depth(tree) </a:t>
            </a:r>
            <a:r>
              <a:rPr lang="en-US" sz="2200" i="1" dirty="0">
                <a:solidFill>
                  <a:srgbClr val="000099"/>
                </a:solidFill>
                <a:latin typeface="Times" panose="02020603050405020304" pitchFamily="18" charset="0"/>
                <a:cs typeface="Times" panose="02020603050405020304" pitchFamily="18" charset="0"/>
              </a:rPr>
              <a:t>≥ </a:t>
            </a:r>
            <a:r>
              <a:rPr lang="en-US" sz="2200" dirty="0">
                <a:solidFill>
                  <a:srgbClr val="C00000"/>
                </a:solidFill>
                <a:latin typeface="Times" panose="02020603050405020304" pitchFamily="18" charset="0"/>
                <a:cs typeface="Times" panose="02020603050405020304" pitchFamily="18" charset="0"/>
                <a:sym typeface="Symbol"/>
              </a:rPr>
              <a:t>log</a:t>
            </a:r>
            <a:r>
              <a:rPr lang="en-US" sz="2200" baseline="-25000" dirty="0">
                <a:solidFill>
                  <a:srgbClr val="C00000"/>
                </a:solidFill>
                <a:latin typeface="Times" panose="02020603050405020304" pitchFamily="18" charset="0"/>
                <a:cs typeface="Times" panose="02020603050405020304" pitchFamily="18" charset="0"/>
                <a:sym typeface="Symbol"/>
              </a:rPr>
              <a:t>2</a:t>
            </a:r>
            <a:r>
              <a:rPr lang="en-US" sz="2200" dirty="0">
                <a:solidFill>
                  <a:srgbClr val="C00000"/>
                </a:solidFill>
                <a:latin typeface="Times" panose="02020603050405020304" pitchFamily="18" charset="0"/>
                <a:cs typeface="Times" panose="02020603050405020304" pitchFamily="18" charset="0"/>
                <a:sym typeface="Symbol"/>
              </a:rPr>
              <a:t>(</a:t>
            </a:r>
            <a:r>
              <a:rPr lang="en-US" sz="2200" i="1" dirty="0">
                <a:solidFill>
                  <a:srgbClr val="C00000"/>
                </a:solidFill>
                <a:latin typeface="Times" panose="02020603050405020304" pitchFamily="18" charset="0"/>
                <a:cs typeface="Times" panose="02020603050405020304" pitchFamily="18" charset="0"/>
                <a:sym typeface="Symbol"/>
              </a:rPr>
              <a:t>n</a:t>
            </a:r>
            <a:r>
              <a:rPr lang="en-US" sz="2200" dirty="0">
                <a:solidFill>
                  <a:srgbClr val="C00000"/>
                </a:solidFill>
                <a:latin typeface="Times" panose="02020603050405020304" pitchFamily="18" charset="0"/>
                <a:cs typeface="Times" panose="02020603050405020304" pitchFamily="18" charset="0"/>
                <a:sym typeface="Symbol"/>
              </a:rPr>
              <a:t>)</a:t>
            </a:r>
            <a:endParaRPr lang="en-US" sz="2200" dirty="0">
              <a:solidFill>
                <a:srgbClr val="000099"/>
              </a:solidFill>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111</a:t>
            </a:fld>
            <a:endParaRPr lang="en-US"/>
          </a:p>
        </p:txBody>
      </p:sp>
      <p:grpSp>
        <p:nvGrpSpPr>
          <p:cNvPr id="6" name="Group 5"/>
          <p:cNvGrpSpPr/>
          <p:nvPr/>
        </p:nvGrpSpPr>
        <p:grpSpPr>
          <a:xfrm>
            <a:off x="4527687" y="3567619"/>
            <a:ext cx="4713542" cy="3198779"/>
            <a:chOff x="2379389" y="3076545"/>
            <a:chExt cx="5258176" cy="3781455"/>
          </a:xfrm>
        </p:grpSpPr>
        <p:pic>
          <p:nvPicPr>
            <p:cNvPr id="7" name="Picture 6"/>
            <p:cNvPicPr>
              <a:picLocks noChangeAspect="1"/>
            </p:cNvPicPr>
            <p:nvPr/>
          </p:nvPicPr>
          <p:blipFill>
            <a:blip r:embed="rId3"/>
            <a:stretch>
              <a:fillRect/>
            </a:stretch>
          </p:blipFill>
          <p:spPr>
            <a:xfrm>
              <a:off x="3438525" y="3162900"/>
              <a:ext cx="2657475" cy="3562954"/>
            </a:xfrm>
            <a:prstGeom prst="rect">
              <a:avLst/>
            </a:prstGeom>
          </p:spPr>
        </p:pic>
        <p:cxnSp>
          <p:nvCxnSpPr>
            <p:cNvPr id="8" name="Straight Arrow Connector 7"/>
            <p:cNvCxnSpPr/>
            <p:nvPr/>
          </p:nvCxnSpPr>
          <p:spPr>
            <a:xfrm flipV="1">
              <a:off x="3377024" y="3148118"/>
              <a:ext cx="6527" cy="349744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xt Box 27"/>
            <p:cNvSpPr txBox="1">
              <a:spLocks noChangeArrowheads="1"/>
            </p:cNvSpPr>
            <p:nvPr/>
          </p:nvSpPr>
          <p:spPr bwMode="auto">
            <a:xfrm>
              <a:off x="2539207" y="4743390"/>
              <a:ext cx="760144" cy="400110"/>
            </a:xfrm>
            <a:prstGeom prst="rect">
              <a:avLst/>
            </a:prstGeom>
            <a:noFill/>
            <a:ln w="9525">
              <a:noFill/>
              <a:miter lim="800000"/>
              <a:headEnd/>
              <a:tailEnd/>
            </a:ln>
            <a:effectLst/>
          </p:spPr>
          <p:txBody>
            <a:bodyPr wrap="none">
              <a:spAutoFit/>
            </a:bodyPr>
            <a:lstStyle/>
            <a:p>
              <a:r>
                <a:rPr lang="en-US" sz="2000" dirty="0">
                  <a:solidFill>
                    <a:srgbClr val="C00000"/>
                  </a:solidFill>
                  <a:latin typeface="Arial" charset="0"/>
                </a:rPr>
                <a:t>h = 3</a:t>
              </a:r>
            </a:p>
          </p:txBody>
        </p:sp>
        <p:sp>
          <p:nvSpPr>
            <p:cNvPr id="10" name="Text Box 27"/>
            <p:cNvSpPr txBox="1">
              <a:spLocks noChangeArrowheads="1"/>
            </p:cNvSpPr>
            <p:nvPr/>
          </p:nvSpPr>
          <p:spPr bwMode="auto">
            <a:xfrm>
              <a:off x="2561905" y="5435759"/>
              <a:ext cx="760144" cy="400110"/>
            </a:xfrm>
            <a:prstGeom prst="rect">
              <a:avLst/>
            </a:prstGeom>
            <a:noFill/>
            <a:ln w="9525">
              <a:noFill/>
              <a:miter lim="800000"/>
              <a:headEnd/>
              <a:tailEnd/>
            </a:ln>
            <a:effectLst/>
          </p:spPr>
          <p:txBody>
            <a:bodyPr wrap="none">
              <a:spAutoFit/>
            </a:bodyPr>
            <a:lstStyle/>
            <a:p>
              <a:r>
                <a:rPr lang="en-US" sz="2000" dirty="0">
                  <a:solidFill>
                    <a:srgbClr val="C00000"/>
                  </a:solidFill>
                  <a:latin typeface="Arial" charset="0"/>
                </a:rPr>
                <a:t>h = 2</a:t>
              </a:r>
            </a:p>
          </p:txBody>
        </p:sp>
        <p:sp>
          <p:nvSpPr>
            <p:cNvPr id="11" name="Text Box 27"/>
            <p:cNvSpPr txBox="1">
              <a:spLocks noChangeArrowheads="1"/>
            </p:cNvSpPr>
            <p:nvPr/>
          </p:nvSpPr>
          <p:spPr bwMode="auto">
            <a:xfrm>
              <a:off x="2531154" y="3934399"/>
              <a:ext cx="760144" cy="400110"/>
            </a:xfrm>
            <a:prstGeom prst="rect">
              <a:avLst/>
            </a:prstGeom>
            <a:noFill/>
            <a:ln w="9525">
              <a:noFill/>
              <a:miter lim="800000"/>
              <a:headEnd/>
              <a:tailEnd/>
            </a:ln>
            <a:effectLst/>
          </p:spPr>
          <p:txBody>
            <a:bodyPr wrap="none">
              <a:spAutoFit/>
            </a:bodyPr>
            <a:lstStyle/>
            <a:p>
              <a:r>
                <a:rPr lang="en-US" sz="2000" dirty="0">
                  <a:solidFill>
                    <a:srgbClr val="C00000"/>
                  </a:solidFill>
                  <a:latin typeface="Arial" charset="0"/>
                </a:rPr>
                <a:t>h = 4</a:t>
              </a:r>
            </a:p>
          </p:txBody>
        </p:sp>
        <p:sp>
          <p:nvSpPr>
            <p:cNvPr id="12" name="Text Box 27"/>
            <p:cNvSpPr txBox="1">
              <a:spLocks noChangeArrowheads="1"/>
            </p:cNvSpPr>
            <p:nvPr/>
          </p:nvSpPr>
          <p:spPr bwMode="auto">
            <a:xfrm>
              <a:off x="2531154" y="3148118"/>
              <a:ext cx="760144" cy="400110"/>
            </a:xfrm>
            <a:prstGeom prst="rect">
              <a:avLst/>
            </a:prstGeom>
            <a:noFill/>
            <a:ln w="9525">
              <a:noFill/>
              <a:miter lim="800000"/>
              <a:headEnd/>
              <a:tailEnd/>
            </a:ln>
            <a:effectLst/>
          </p:spPr>
          <p:txBody>
            <a:bodyPr wrap="none">
              <a:spAutoFit/>
            </a:bodyPr>
            <a:lstStyle/>
            <a:p>
              <a:r>
                <a:rPr lang="en-US" sz="2000" dirty="0">
                  <a:solidFill>
                    <a:srgbClr val="C00000"/>
                  </a:solidFill>
                  <a:latin typeface="Arial" charset="0"/>
                </a:rPr>
                <a:t>h = 5</a:t>
              </a:r>
            </a:p>
          </p:txBody>
        </p:sp>
        <p:cxnSp>
          <p:nvCxnSpPr>
            <p:cNvPr id="13" name="Straight Arrow Connector 12"/>
            <p:cNvCxnSpPr/>
            <p:nvPr/>
          </p:nvCxnSpPr>
          <p:spPr>
            <a:xfrm>
              <a:off x="6157502" y="3162902"/>
              <a:ext cx="23505" cy="36950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 Box 28"/>
            <p:cNvSpPr txBox="1">
              <a:spLocks noChangeArrowheads="1"/>
            </p:cNvSpPr>
            <p:nvPr/>
          </p:nvSpPr>
          <p:spPr bwMode="auto">
            <a:xfrm>
              <a:off x="5659573" y="3076545"/>
              <a:ext cx="1977992" cy="472992"/>
            </a:xfrm>
            <a:prstGeom prst="rect">
              <a:avLst/>
            </a:prstGeom>
            <a:solidFill>
              <a:srgbClr val="0000CC"/>
            </a:solidFill>
            <a:ln w="9525">
              <a:noFill/>
              <a:miter lim="800000"/>
              <a:headEnd/>
              <a:tailEnd/>
            </a:ln>
            <a:effectLst/>
          </p:spPr>
          <p:txBody>
            <a:bodyPr wrap="none">
              <a:spAutoFit/>
            </a:bodyPr>
            <a:lstStyle/>
            <a:p>
              <a:r>
                <a:rPr lang="en-US" sz="2000" dirty="0">
                  <a:solidFill>
                    <a:srgbClr val="FFFF00"/>
                  </a:solidFill>
                </a:rPr>
                <a:t>Depth/level</a:t>
              </a:r>
              <a:r>
                <a:rPr lang="en-US" sz="2000" dirty="0">
                  <a:solidFill>
                    <a:srgbClr val="FFFF00"/>
                  </a:solidFill>
                  <a:latin typeface="Arial" charset="0"/>
                </a:rPr>
                <a:t> =1</a:t>
              </a:r>
            </a:p>
          </p:txBody>
        </p:sp>
        <p:sp>
          <p:nvSpPr>
            <p:cNvPr id="15" name="Text Box 28"/>
            <p:cNvSpPr txBox="1">
              <a:spLocks noChangeArrowheads="1"/>
            </p:cNvSpPr>
            <p:nvPr/>
          </p:nvSpPr>
          <p:spPr bwMode="auto">
            <a:xfrm>
              <a:off x="2379389" y="6262342"/>
              <a:ext cx="1213024" cy="400110"/>
            </a:xfrm>
            <a:prstGeom prst="rect">
              <a:avLst/>
            </a:prstGeom>
            <a:solidFill>
              <a:srgbClr val="FF0000"/>
            </a:solidFill>
            <a:ln w="9525">
              <a:noFill/>
              <a:miter lim="800000"/>
              <a:headEnd/>
              <a:tailEnd/>
            </a:ln>
            <a:effectLst/>
          </p:spPr>
          <p:txBody>
            <a:bodyPr wrap="none">
              <a:spAutoFit/>
            </a:bodyPr>
            <a:lstStyle/>
            <a:p>
              <a:r>
                <a:rPr lang="en-US" sz="2000" dirty="0">
                  <a:solidFill>
                    <a:srgbClr val="FFFF00"/>
                  </a:solidFill>
                </a:rPr>
                <a:t>Height=</a:t>
              </a:r>
              <a:r>
                <a:rPr lang="en-US" sz="2000" dirty="0">
                  <a:solidFill>
                    <a:srgbClr val="FFFF00"/>
                  </a:solidFill>
                  <a:latin typeface="Arial" charset="0"/>
                </a:rPr>
                <a:t> 1</a:t>
              </a:r>
            </a:p>
          </p:txBody>
        </p:sp>
        <p:sp>
          <p:nvSpPr>
            <p:cNvPr id="16" name="Text Box 27"/>
            <p:cNvSpPr txBox="1">
              <a:spLocks noChangeArrowheads="1"/>
            </p:cNvSpPr>
            <p:nvPr/>
          </p:nvSpPr>
          <p:spPr bwMode="auto">
            <a:xfrm>
              <a:off x="6181007" y="3949827"/>
              <a:ext cx="1286593" cy="400110"/>
            </a:xfrm>
            <a:prstGeom prst="rect">
              <a:avLst/>
            </a:prstGeom>
            <a:noFill/>
            <a:ln w="9525">
              <a:noFill/>
              <a:miter lim="800000"/>
              <a:headEnd/>
              <a:tailEnd/>
            </a:ln>
            <a:effectLst/>
          </p:spPr>
          <p:txBody>
            <a:bodyPr wrap="square">
              <a:spAutoFit/>
            </a:bodyPr>
            <a:lstStyle/>
            <a:p>
              <a:r>
                <a:rPr lang="en-US" sz="2000" dirty="0">
                  <a:solidFill>
                    <a:srgbClr val="000099"/>
                  </a:solidFill>
                  <a:latin typeface="Arial" charset="0"/>
                </a:rPr>
                <a:t>l = 2</a:t>
              </a:r>
            </a:p>
          </p:txBody>
        </p:sp>
        <p:sp>
          <p:nvSpPr>
            <p:cNvPr id="17" name="Text Box 27"/>
            <p:cNvSpPr txBox="1">
              <a:spLocks noChangeArrowheads="1"/>
            </p:cNvSpPr>
            <p:nvPr/>
          </p:nvSpPr>
          <p:spPr bwMode="auto">
            <a:xfrm>
              <a:off x="6172200" y="4648200"/>
              <a:ext cx="1286593" cy="400110"/>
            </a:xfrm>
            <a:prstGeom prst="rect">
              <a:avLst/>
            </a:prstGeom>
            <a:noFill/>
            <a:ln w="9525">
              <a:noFill/>
              <a:miter lim="800000"/>
              <a:headEnd/>
              <a:tailEnd/>
            </a:ln>
            <a:effectLst/>
          </p:spPr>
          <p:txBody>
            <a:bodyPr wrap="square">
              <a:spAutoFit/>
            </a:bodyPr>
            <a:lstStyle/>
            <a:p>
              <a:r>
                <a:rPr lang="en-US" sz="2000" dirty="0">
                  <a:solidFill>
                    <a:srgbClr val="000099"/>
                  </a:solidFill>
                  <a:latin typeface="Arial" charset="0"/>
                </a:rPr>
                <a:t>l = 3</a:t>
              </a:r>
            </a:p>
          </p:txBody>
        </p:sp>
        <p:sp>
          <p:nvSpPr>
            <p:cNvPr id="18" name="Text Box 27"/>
            <p:cNvSpPr txBox="1">
              <a:spLocks noChangeArrowheads="1"/>
            </p:cNvSpPr>
            <p:nvPr/>
          </p:nvSpPr>
          <p:spPr bwMode="auto">
            <a:xfrm>
              <a:off x="6197681" y="5435759"/>
              <a:ext cx="1286593" cy="400110"/>
            </a:xfrm>
            <a:prstGeom prst="rect">
              <a:avLst/>
            </a:prstGeom>
            <a:noFill/>
            <a:ln w="9525">
              <a:noFill/>
              <a:miter lim="800000"/>
              <a:headEnd/>
              <a:tailEnd/>
            </a:ln>
            <a:effectLst/>
          </p:spPr>
          <p:txBody>
            <a:bodyPr wrap="square">
              <a:spAutoFit/>
            </a:bodyPr>
            <a:lstStyle/>
            <a:p>
              <a:r>
                <a:rPr lang="en-US" sz="2000" dirty="0">
                  <a:solidFill>
                    <a:srgbClr val="000099"/>
                  </a:solidFill>
                  <a:latin typeface="Arial" charset="0"/>
                </a:rPr>
                <a:t>l = 4</a:t>
              </a:r>
            </a:p>
          </p:txBody>
        </p:sp>
        <p:sp>
          <p:nvSpPr>
            <p:cNvPr id="19" name="Text Box 27"/>
            <p:cNvSpPr txBox="1">
              <a:spLocks noChangeArrowheads="1"/>
            </p:cNvSpPr>
            <p:nvPr/>
          </p:nvSpPr>
          <p:spPr bwMode="auto">
            <a:xfrm>
              <a:off x="6242509" y="6215734"/>
              <a:ext cx="1286593" cy="400110"/>
            </a:xfrm>
            <a:prstGeom prst="rect">
              <a:avLst/>
            </a:prstGeom>
            <a:noFill/>
            <a:ln w="9525">
              <a:noFill/>
              <a:miter lim="800000"/>
              <a:headEnd/>
              <a:tailEnd/>
            </a:ln>
            <a:effectLst/>
          </p:spPr>
          <p:txBody>
            <a:bodyPr wrap="square">
              <a:spAutoFit/>
            </a:bodyPr>
            <a:lstStyle/>
            <a:p>
              <a:r>
                <a:rPr lang="en-US" sz="2000" dirty="0">
                  <a:solidFill>
                    <a:srgbClr val="000099"/>
                  </a:solidFill>
                  <a:latin typeface="Arial" charset="0"/>
                </a:rPr>
                <a:t>l = 5</a:t>
              </a:r>
            </a:p>
          </p:txBody>
        </p:sp>
      </p:grpSp>
    </p:spTree>
    <p:extLst>
      <p:ext uri="{BB962C8B-B14F-4D97-AF65-F5344CB8AC3E}">
        <p14:creationId xmlns:p14="http://schemas.microsoft.com/office/powerpoint/2010/main" val="40176735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3500" dirty="0"/>
              <a:t>Full binary tree vs complete binary tree</a:t>
            </a:r>
          </a:p>
        </p:txBody>
      </p:sp>
      <p:sp>
        <p:nvSpPr>
          <p:cNvPr id="14339" name="Rectangle 3"/>
          <p:cNvSpPr>
            <a:spLocks noGrp="1" noChangeArrowheads="1"/>
          </p:cNvSpPr>
          <p:nvPr>
            <p:ph type="body" idx="1"/>
          </p:nvPr>
        </p:nvSpPr>
        <p:spPr>
          <a:xfrm>
            <a:off x="0" y="838200"/>
            <a:ext cx="9144000" cy="5410200"/>
          </a:xfrm>
        </p:spPr>
        <p:txBody>
          <a:bodyPr/>
          <a:lstStyle/>
          <a:p>
            <a:r>
              <a:rPr lang="en-US" altLang="en-US" sz="2400" b="1" i="1" dirty="0">
                <a:effectLst>
                  <a:outerShdw blurRad="38100" dist="38100" dir="2700000" algn="tl">
                    <a:srgbClr val="FFFFFF"/>
                  </a:outerShdw>
                </a:effectLst>
                <a:latin typeface="Times" panose="02020603050405020304" pitchFamily="18" charset="0"/>
                <a:cs typeface="Times" panose="02020603050405020304" pitchFamily="18" charset="0"/>
              </a:rPr>
              <a:t>Full</a:t>
            </a:r>
            <a:r>
              <a:rPr lang="en-US" altLang="en-US" sz="2400" dirty="0">
                <a:latin typeface="Times" panose="02020603050405020304" pitchFamily="18" charset="0"/>
                <a:cs typeface="Times" panose="02020603050405020304" pitchFamily="18" charset="0"/>
              </a:rPr>
              <a:t> binary tree: a binary tree in which</a:t>
            </a:r>
          </a:p>
          <a:p>
            <a:pPr lvl="1"/>
            <a:r>
              <a:rPr lang="en-US" altLang="en-US" dirty="0">
                <a:latin typeface="Times" panose="02020603050405020304" pitchFamily="18" charset="0"/>
                <a:cs typeface="Times" panose="02020603050405020304" pitchFamily="18" charset="0"/>
              </a:rPr>
              <a:t>every parent has 2 children,</a:t>
            </a:r>
          </a:p>
          <a:p>
            <a:pPr lvl="1"/>
            <a:r>
              <a:rPr lang="en-US" altLang="en-US" dirty="0">
                <a:latin typeface="Times" panose="02020603050405020304" pitchFamily="18" charset="0"/>
                <a:cs typeface="Times" panose="02020603050405020304" pitchFamily="18" charset="0"/>
              </a:rPr>
              <a:t>every leaf has equal depth</a:t>
            </a:r>
          </a:p>
          <a:p>
            <a:pPr lvl="1"/>
            <a:endParaRPr lang="en-US" altLang="en-US" dirty="0">
              <a:latin typeface="Times" panose="02020603050405020304" pitchFamily="18" charset="0"/>
              <a:cs typeface="Times" panose="02020603050405020304" pitchFamily="18" charset="0"/>
            </a:endParaRPr>
          </a:p>
          <a:p>
            <a:pPr lvl="1"/>
            <a:endParaRPr lang="en-US" altLang="en-US" dirty="0">
              <a:latin typeface="Times" panose="02020603050405020304" pitchFamily="18" charset="0"/>
              <a:cs typeface="Times" panose="02020603050405020304" pitchFamily="18" charset="0"/>
            </a:endParaRPr>
          </a:p>
          <a:p>
            <a:r>
              <a:rPr lang="en-US" altLang="en-US" sz="2200" b="1" i="1" dirty="0">
                <a:effectLst>
                  <a:outerShdw blurRad="38100" dist="38100" dir="2700000" algn="tl">
                    <a:srgbClr val="FFFFFF"/>
                  </a:outerShdw>
                </a:effectLst>
                <a:latin typeface="Times" panose="02020603050405020304" pitchFamily="18" charset="0"/>
                <a:cs typeface="Times" panose="02020603050405020304" pitchFamily="18" charset="0"/>
              </a:rPr>
              <a:t>Complete</a:t>
            </a:r>
            <a:r>
              <a:rPr lang="en-US" altLang="en-US" sz="2200" dirty="0">
                <a:latin typeface="Times" panose="02020603050405020304" pitchFamily="18" charset="0"/>
                <a:cs typeface="Times" panose="02020603050405020304" pitchFamily="18" charset="0"/>
              </a:rPr>
              <a:t> binary tree: a binary tree in which</a:t>
            </a:r>
          </a:p>
          <a:p>
            <a:pPr lvl="1"/>
            <a:r>
              <a:rPr lang="en-US" altLang="en-US" sz="2200" dirty="0">
                <a:latin typeface="Times" panose="02020603050405020304" pitchFamily="18" charset="0"/>
                <a:cs typeface="Times" panose="02020603050405020304" pitchFamily="18" charset="0"/>
              </a:rPr>
              <a:t>every level is full except possibly the deepest level</a:t>
            </a:r>
          </a:p>
          <a:p>
            <a:pPr lvl="1"/>
            <a:r>
              <a:rPr lang="en-US" altLang="en-US" sz="2200" dirty="0">
                <a:latin typeface="Times" panose="02020603050405020304" pitchFamily="18" charset="0"/>
                <a:cs typeface="Times" panose="02020603050405020304" pitchFamily="18" charset="0"/>
              </a:rPr>
              <a:t>if the deepest level isn’t full, leaf nodes are as far to the left as possible</a:t>
            </a:r>
          </a:p>
          <a:p>
            <a:pPr lvl="1"/>
            <a:endParaRPr lang="en-US" altLang="en-US" dirty="0">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112</a:t>
            </a:fld>
            <a:endParaRPr lang="en-US"/>
          </a:p>
        </p:txBody>
      </p:sp>
      <p:sp>
        <p:nvSpPr>
          <p:cNvPr id="19" name="Line 8"/>
          <p:cNvSpPr>
            <a:spLocks noChangeShapeType="1"/>
          </p:cNvSpPr>
          <p:nvPr/>
        </p:nvSpPr>
        <p:spPr bwMode="auto">
          <a:xfrm>
            <a:off x="1509407" y="5420270"/>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0" name="Oval 12"/>
          <p:cNvSpPr>
            <a:spLocks noChangeArrowheads="1"/>
          </p:cNvSpPr>
          <p:nvPr/>
        </p:nvSpPr>
        <p:spPr bwMode="auto">
          <a:xfrm>
            <a:off x="1966606" y="43788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1" name="Line 13"/>
          <p:cNvSpPr>
            <a:spLocks noChangeShapeType="1"/>
          </p:cNvSpPr>
          <p:nvPr/>
        </p:nvSpPr>
        <p:spPr bwMode="auto">
          <a:xfrm flipH="1">
            <a:off x="1483337" y="4683670"/>
            <a:ext cx="483269" cy="3556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2" name="Line 14"/>
          <p:cNvSpPr>
            <a:spLocks noChangeShapeType="1"/>
          </p:cNvSpPr>
          <p:nvPr/>
        </p:nvSpPr>
        <p:spPr bwMode="auto">
          <a:xfrm>
            <a:off x="2347606" y="4683670"/>
            <a:ext cx="533400" cy="431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3" name="Oval 24"/>
          <p:cNvSpPr>
            <a:spLocks noChangeArrowheads="1"/>
          </p:cNvSpPr>
          <p:nvPr/>
        </p:nvSpPr>
        <p:spPr bwMode="auto">
          <a:xfrm>
            <a:off x="1158485" y="50392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4" name="Line 25"/>
          <p:cNvSpPr>
            <a:spLocks noChangeShapeType="1"/>
          </p:cNvSpPr>
          <p:nvPr/>
        </p:nvSpPr>
        <p:spPr bwMode="auto">
          <a:xfrm flipH="1">
            <a:off x="887774" y="5394870"/>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5" name="Oval 32"/>
          <p:cNvSpPr>
            <a:spLocks noChangeArrowheads="1"/>
          </p:cNvSpPr>
          <p:nvPr/>
        </p:nvSpPr>
        <p:spPr bwMode="auto">
          <a:xfrm>
            <a:off x="1585606" y="57250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6" name="Oval 36"/>
          <p:cNvSpPr>
            <a:spLocks noChangeArrowheads="1"/>
          </p:cNvSpPr>
          <p:nvPr/>
        </p:nvSpPr>
        <p:spPr bwMode="auto">
          <a:xfrm>
            <a:off x="671206" y="56996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7" name="Oval 44"/>
          <p:cNvSpPr>
            <a:spLocks noChangeArrowheads="1"/>
          </p:cNvSpPr>
          <p:nvPr/>
        </p:nvSpPr>
        <p:spPr bwMode="auto">
          <a:xfrm>
            <a:off x="2728606" y="50900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8" name="Line 8"/>
          <p:cNvSpPr>
            <a:spLocks noChangeShapeType="1"/>
          </p:cNvSpPr>
          <p:nvPr/>
        </p:nvSpPr>
        <p:spPr bwMode="auto">
          <a:xfrm>
            <a:off x="3057470" y="5445670"/>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9" name="Line 25"/>
          <p:cNvSpPr>
            <a:spLocks noChangeShapeType="1"/>
          </p:cNvSpPr>
          <p:nvPr/>
        </p:nvSpPr>
        <p:spPr bwMode="auto">
          <a:xfrm flipH="1">
            <a:off x="2435837" y="5420270"/>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30" name="Oval 32"/>
          <p:cNvSpPr>
            <a:spLocks noChangeArrowheads="1"/>
          </p:cNvSpPr>
          <p:nvPr/>
        </p:nvSpPr>
        <p:spPr bwMode="auto">
          <a:xfrm>
            <a:off x="3133669" y="57504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1" name="Oval 36"/>
          <p:cNvSpPr>
            <a:spLocks noChangeArrowheads="1"/>
          </p:cNvSpPr>
          <p:nvPr/>
        </p:nvSpPr>
        <p:spPr bwMode="auto">
          <a:xfrm>
            <a:off x="2219269" y="57250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2" name="Line 25"/>
          <p:cNvSpPr>
            <a:spLocks noChangeShapeType="1"/>
          </p:cNvSpPr>
          <p:nvPr/>
        </p:nvSpPr>
        <p:spPr bwMode="auto">
          <a:xfrm flipH="1">
            <a:off x="470680" y="6080670"/>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33" name="Oval 36"/>
          <p:cNvSpPr>
            <a:spLocks noChangeArrowheads="1"/>
          </p:cNvSpPr>
          <p:nvPr/>
        </p:nvSpPr>
        <p:spPr bwMode="auto">
          <a:xfrm>
            <a:off x="228600" y="63854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4" name="Line 8"/>
          <p:cNvSpPr>
            <a:spLocks noChangeShapeType="1"/>
          </p:cNvSpPr>
          <p:nvPr/>
        </p:nvSpPr>
        <p:spPr bwMode="auto">
          <a:xfrm>
            <a:off x="6324601" y="5420270"/>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35" name="Oval 12"/>
          <p:cNvSpPr>
            <a:spLocks noChangeArrowheads="1"/>
          </p:cNvSpPr>
          <p:nvPr/>
        </p:nvSpPr>
        <p:spPr bwMode="auto">
          <a:xfrm>
            <a:off x="6781800" y="43788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6" name="Line 13"/>
          <p:cNvSpPr>
            <a:spLocks noChangeShapeType="1"/>
          </p:cNvSpPr>
          <p:nvPr/>
        </p:nvSpPr>
        <p:spPr bwMode="auto">
          <a:xfrm flipH="1">
            <a:off x="6298531" y="4683670"/>
            <a:ext cx="483269" cy="3556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37" name="Line 14"/>
          <p:cNvSpPr>
            <a:spLocks noChangeShapeType="1"/>
          </p:cNvSpPr>
          <p:nvPr/>
        </p:nvSpPr>
        <p:spPr bwMode="auto">
          <a:xfrm>
            <a:off x="7162800" y="4683670"/>
            <a:ext cx="533400" cy="431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38" name="Oval 24"/>
          <p:cNvSpPr>
            <a:spLocks noChangeArrowheads="1"/>
          </p:cNvSpPr>
          <p:nvPr/>
        </p:nvSpPr>
        <p:spPr bwMode="auto">
          <a:xfrm>
            <a:off x="5973679" y="50392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9" name="Line 25"/>
          <p:cNvSpPr>
            <a:spLocks noChangeShapeType="1"/>
          </p:cNvSpPr>
          <p:nvPr/>
        </p:nvSpPr>
        <p:spPr bwMode="auto">
          <a:xfrm flipH="1">
            <a:off x="5702968" y="5394870"/>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40" name="Oval 32"/>
          <p:cNvSpPr>
            <a:spLocks noChangeArrowheads="1"/>
          </p:cNvSpPr>
          <p:nvPr/>
        </p:nvSpPr>
        <p:spPr bwMode="auto">
          <a:xfrm>
            <a:off x="6400800" y="57250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1" name="Oval 36"/>
          <p:cNvSpPr>
            <a:spLocks noChangeArrowheads="1"/>
          </p:cNvSpPr>
          <p:nvPr/>
        </p:nvSpPr>
        <p:spPr bwMode="auto">
          <a:xfrm>
            <a:off x="5486400" y="56996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2" name="Oval 44"/>
          <p:cNvSpPr>
            <a:spLocks noChangeArrowheads="1"/>
          </p:cNvSpPr>
          <p:nvPr/>
        </p:nvSpPr>
        <p:spPr bwMode="auto">
          <a:xfrm>
            <a:off x="7543800" y="50900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3" name="Line 8"/>
          <p:cNvSpPr>
            <a:spLocks noChangeShapeType="1"/>
          </p:cNvSpPr>
          <p:nvPr/>
        </p:nvSpPr>
        <p:spPr bwMode="auto">
          <a:xfrm>
            <a:off x="7872664" y="5445670"/>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44" name="Line 25"/>
          <p:cNvSpPr>
            <a:spLocks noChangeShapeType="1"/>
          </p:cNvSpPr>
          <p:nvPr/>
        </p:nvSpPr>
        <p:spPr bwMode="auto">
          <a:xfrm flipH="1">
            <a:off x="7251031" y="5420270"/>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45" name="Oval 32"/>
          <p:cNvSpPr>
            <a:spLocks noChangeArrowheads="1"/>
          </p:cNvSpPr>
          <p:nvPr/>
        </p:nvSpPr>
        <p:spPr bwMode="auto">
          <a:xfrm>
            <a:off x="7948863" y="57504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6" name="Oval 36"/>
          <p:cNvSpPr>
            <a:spLocks noChangeArrowheads="1"/>
          </p:cNvSpPr>
          <p:nvPr/>
        </p:nvSpPr>
        <p:spPr bwMode="auto">
          <a:xfrm>
            <a:off x="7034463" y="57250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7" name="Line 25"/>
          <p:cNvSpPr>
            <a:spLocks noChangeShapeType="1"/>
          </p:cNvSpPr>
          <p:nvPr/>
        </p:nvSpPr>
        <p:spPr bwMode="auto">
          <a:xfrm flipH="1">
            <a:off x="5285874" y="6080670"/>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48" name="Oval 36"/>
          <p:cNvSpPr>
            <a:spLocks noChangeArrowheads="1"/>
          </p:cNvSpPr>
          <p:nvPr/>
        </p:nvSpPr>
        <p:spPr bwMode="auto">
          <a:xfrm>
            <a:off x="5043794" y="63854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9" name="Line 25"/>
          <p:cNvSpPr>
            <a:spLocks noChangeShapeType="1"/>
          </p:cNvSpPr>
          <p:nvPr/>
        </p:nvSpPr>
        <p:spPr bwMode="auto">
          <a:xfrm>
            <a:off x="5811253" y="6080670"/>
            <a:ext cx="280736"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50" name="Oval 36"/>
          <p:cNvSpPr>
            <a:spLocks noChangeArrowheads="1"/>
          </p:cNvSpPr>
          <p:nvPr/>
        </p:nvSpPr>
        <p:spPr bwMode="auto">
          <a:xfrm>
            <a:off x="5920107" y="6385470"/>
            <a:ext cx="428011" cy="472530"/>
          </a:xfrm>
          <a:prstGeom prst="ellipse">
            <a:avLst/>
          </a:prstGeom>
          <a:noFill/>
          <a:ln w="25400">
            <a:solidFill>
              <a:srgbClr val="000066"/>
            </a:solidFill>
            <a:round/>
            <a:headEnd type="none" w="sm" len="sm"/>
            <a:tailEnd type="none" w="sm" len="sm"/>
          </a:ln>
          <a:effectLst/>
        </p:spPr>
        <p:txBody>
          <a:bodyPr wrap="none" anchor="ctr"/>
          <a:lstStyle/>
          <a:p>
            <a:endParaRPr lang="en-US"/>
          </a:p>
        </p:txBody>
      </p:sp>
      <p:grpSp>
        <p:nvGrpSpPr>
          <p:cNvPr id="51" name="Group 24"/>
          <p:cNvGrpSpPr>
            <a:grpSpLocks/>
          </p:cNvGrpSpPr>
          <p:nvPr/>
        </p:nvGrpSpPr>
        <p:grpSpPr bwMode="auto">
          <a:xfrm>
            <a:off x="5610727" y="913083"/>
            <a:ext cx="2546350" cy="2228851"/>
            <a:chOff x="3120" y="2496"/>
            <a:chExt cx="1604" cy="1404"/>
          </a:xfrm>
        </p:grpSpPr>
        <p:sp>
          <p:nvSpPr>
            <p:cNvPr id="52" name="Line 25"/>
            <p:cNvSpPr>
              <a:spLocks noChangeShapeType="1"/>
            </p:cNvSpPr>
            <p:nvPr/>
          </p:nvSpPr>
          <p:spPr bwMode="auto">
            <a:xfrm flipV="1">
              <a:off x="3188" y="2592"/>
              <a:ext cx="81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3" name="Text Box 26"/>
            <p:cNvSpPr txBox="1">
              <a:spLocks noChangeArrowheads="1"/>
            </p:cNvSpPr>
            <p:nvPr/>
          </p:nvSpPr>
          <p:spPr bwMode="auto">
            <a:xfrm>
              <a:off x="3176" y="3648"/>
              <a:ext cx="11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Full binary tree</a:t>
              </a:r>
            </a:p>
          </p:txBody>
        </p:sp>
        <p:sp>
          <p:nvSpPr>
            <p:cNvPr id="54" name="Line 27"/>
            <p:cNvSpPr>
              <a:spLocks noChangeAspect="1" noChangeShapeType="1"/>
            </p:cNvSpPr>
            <p:nvPr/>
          </p:nvSpPr>
          <p:spPr bwMode="auto">
            <a:xfrm flipV="1">
              <a:off x="4051" y="3021"/>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5" name="Line 28"/>
            <p:cNvSpPr>
              <a:spLocks noChangeAspect="1" noChangeShapeType="1"/>
            </p:cNvSpPr>
            <p:nvPr/>
          </p:nvSpPr>
          <p:spPr bwMode="auto">
            <a:xfrm rot="16200000" flipV="1">
              <a:off x="3491" y="3016"/>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6" name="Line 29"/>
            <p:cNvSpPr>
              <a:spLocks noChangeAspect="1" noChangeShapeType="1"/>
            </p:cNvSpPr>
            <p:nvPr/>
          </p:nvSpPr>
          <p:spPr bwMode="auto">
            <a:xfrm rot="16200000" flipV="1">
              <a:off x="3887" y="2564"/>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7" name="Oval 30"/>
            <p:cNvSpPr>
              <a:spLocks noChangeArrowheads="1"/>
            </p:cNvSpPr>
            <p:nvPr/>
          </p:nvSpPr>
          <p:spPr bwMode="auto">
            <a:xfrm>
              <a:off x="3120" y="3206"/>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2</a:t>
              </a:r>
            </a:p>
          </p:txBody>
        </p:sp>
        <p:sp>
          <p:nvSpPr>
            <p:cNvPr id="58" name="Oval 31"/>
            <p:cNvSpPr>
              <a:spLocks noChangeArrowheads="1"/>
            </p:cNvSpPr>
            <p:nvPr/>
          </p:nvSpPr>
          <p:spPr bwMode="auto">
            <a:xfrm>
              <a:off x="3408" y="2928"/>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a:t>
              </a:r>
            </a:p>
          </p:txBody>
        </p:sp>
        <p:sp>
          <p:nvSpPr>
            <p:cNvPr id="59" name="Oval 32"/>
            <p:cNvSpPr>
              <a:spLocks noChangeArrowheads="1"/>
            </p:cNvSpPr>
            <p:nvPr/>
          </p:nvSpPr>
          <p:spPr bwMode="auto">
            <a:xfrm>
              <a:off x="3696" y="3206"/>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16</a:t>
              </a:r>
            </a:p>
          </p:txBody>
        </p:sp>
        <p:sp>
          <p:nvSpPr>
            <p:cNvPr id="60" name="Oval 33"/>
            <p:cNvSpPr>
              <a:spLocks noChangeArrowheads="1"/>
            </p:cNvSpPr>
            <p:nvPr/>
          </p:nvSpPr>
          <p:spPr bwMode="auto">
            <a:xfrm>
              <a:off x="3864" y="2496"/>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4</a:t>
              </a:r>
            </a:p>
          </p:txBody>
        </p:sp>
        <p:sp>
          <p:nvSpPr>
            <p:cNvPr id="61" name="Oval 34"/>
            <p:cNvSpPr>
              <a:spLocks noChangeArrowheads="1"/>
            </p:cNvSpPr>
            <p:nvPr/>
          </p:nvSpPr>
          <p:spPr bwMode="auto">
            <a:xfrm>
              <a:off x="4270" y="2928"/>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t>3</a:t>
              </a:r>
            </a:p>
          </p:txBody>
        </p:sp>
        <p:sp>
          <p:nvSpPr>
            <p:cNvPr id="62" name="Oval 35"/>
            <p:cNvSpPr>
              <a:spLocks noChangeArrowheads="1"/>
            </p:cNvSpPr>
            <p:nvPr/>
          </p:nvSpPr>
          <p:spPr bwMode="auto">
            <a:xfrm>
              <a:off x="3946" y="3206"/>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9</a:t>
              </a:r>
            </a:p>
          </p:txBody>
        </p:sp>
        <p:sp>
          <p:nvSpPr>
            <p:cNvPr id="63" name="Oval 36"/>
            <p:cNvSpPr>
              <a:spLocks noChangeArrowheads="1"/>
            </p:cNvSpPr>
            <p:nvPr/>
          </p:nvSpPr>
          <p:spPr bwMode="auto">
            <a:xfrm>
              <a:off x="4522" y="3206"/>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t>10</a:t>
              </a:r>
            </a:p>
          </p:txBody>
        </p:sp>
      </p:grpSp>
    </p:spTree>
    <p:extLst>
      <p:ext uri="{BB962C8B-B14F-4D97-AF65-F5344CB8AC3E}">
        <p14:creationId xmlns:p14="http://schemas.microsoft.com/office/powerpoint/2010/main" val="320499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1"/>
            <a:ext cx="9144000" cy="843853"/>
          </a:xfrm>
        </p:spPr>
        <p:txBody>
          <a:bodyPr/>
          <a:lstStyle/>
          <a:p>
            <a:r>
              <a:rPr lang="en-US" altLang="en-US" sz="2800" dirty="0"/>
              <a:t>Which tree is full binary tree / complete binary tree?</a:t>
            </a:r>
          </a:p>
        </p:txBody>
      </p:sp>
      <p:sp>
        <p:nvSpPr>
          <p:cNvPr id="12294" name="Text Box 6"/>
          <p:cNvSpPr txBox="1">
            <a:spLocks noChangeArrowheads="1"/>
          </p:cNvSpPr>
          <p:nvPr/>
        </p:nvSpPr>
        <p:spPr bwMode="auto">
          <a:xfrm>
            <a:off x="136880" y="3889604"/>
            <a:ext cx="2373188"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700" dirty="0">
                <a:solidFill>
                  <a:srgbClr val="FF0000"/>
                </a:solidFill>
              </a:rPr>
              <a:t>Complete binary tree</a:t>
            </a:r>
          </a:p>
        </p:txBody>
      </p:sp>
      <p:sp>
        <p:nvSpPr>
          <p:cNvPr id="12295" name="Text Box 7"/>
          <p:cNvSpPr txBox="1">
            <a:spLocks noChangeArrowheads="1"/>
          </p:cNvSpPr>
          <p:nvPr/>
        </p:nvSpPr>
        <p:spPr bwMode="auto">
          <a:xfrm>
            <a:off x="3386724" y="3883725"/>
            <a:ext cx="1882599"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700" dirty="0">
                <a:solidFill>
                  <a:srgbClr val="FF0000"/>
                </a:solidFill>
              </a:rPr>
              <a:t>Full and complete</a:t>
            </a:r>
          </a:p>
        </p:txBody>
      </p:sp>
      <p:sp>
        <p:nvSpPr>
          <p:cNvPr id="12296" name="Text Box 8"/>
          <p:cNvSpPr txBox="1">
            <a:spLocks noChangeArrowheads="1"/>
          </p:cNvSpPr>
          <p:nvPr/>
        </p:nvSpPr>
        <p:spPr bwMode="auto">
          <a:xfrm>
            <a:off x="5669622" y="6131460"/>
            <a:ext cx="2971800"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700" dirty="0">
                <a:solidFill>
                  <a:srgbClr val="FF0000"/>
                </a:solidFill>
              </a:rPr>
              <a:t>Neither full nor complete</a:t>
            </a:r>
          </a:p>
        </p:txBody>
      </p:sp>
      <p:sp>
        <p:nvSpPr>
          <p:cNvPr id="12298" name="Text Box 10"/>
          <p:cNvSpPr txBox="1">
            <a:spLocks noChangeArrowheads="1"/>
          </p:cNvSpPr>
          <p:nvPr/>
        </p:nvSpPr>
        <p:spPr bwMode="auto">
          <a:xfrm>
            <a:off x="6454111" y="3869502"/>
            <a:ext cx="1043555"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700" dirty="0">
                <a:solidFill>
                  <a:srgbClr val="FF0000"/>
                </a:solidFill>
              </a:rPr>
              <a:t>Complete</a:t>
            </a:r>
          </a:p>
        </p:txBody>
      </p:sp>
      <p:sp>
        <p:nvSpPr>
          <p:cNvPr id="12302" name="Text Box 14"/>
          <p:cNvSpPr txBox="1">
            <a:spLocks noChangeArrowheads="1"/>
          </p:cNvSpPr>
          <p:nvPr/>
        </p:nvSpPr>
        <p:spPr bwMode="auto">
          <a:xfrm>
            <a:off x="3200400" y="6104702"/>
            <a:ext cx="1761508"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700" dirty="0">
                <a:solidFill>
                  <a:srgbClr val="FF0000"/>
                </a:solidFill>
              </a:rPr>
              <a:t>Full and complete</a:t>
            </a:r>
          </a:p>
        </p:txBody>
      </p:sp>
      <p:sp>
        <p:nvSpPr>
          <p:cNvPr id="17" name="Oval 44"/>
          <p:cNvSpPr>
            <a:spLocks noChangeArrowheads="1"/>
          </p:cNvSpPr>
          <p:nvPr/>
        </p:nvSpPr>
        <p:spPr bwMode="auto">
          <a:xfrm>
            <a:off x="4014537" y="22947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8" name="Line 8"/>
          <p:cNvSpPr>
            <a:spLocks noChangeShapeType="1"/>
          </p:cNvSpPr>
          <p:nvPr/>
        </p:nvSpPr>
        <p:spPr bwMode="auto">
          <a:xfrm>
            <a:off x="4343401" y="2650302"/>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9" name="Line 25"/>
          <p:cNvSpPr>
            <a:spLocks noChangeShapeType="1"/>
          </p:cNvSpPr>
          <p:nvPr/>
        </p:nvSpPr>
        <p:spPr bwMode="auto">
          <a:xfrm flipH="1">
            <a:off x="3721768" y="2624902"/>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0" name="Oval 32"/>
          <p:cNvSpPr>
            <a:spLocks noChangeArrowheads="1"/>
          </p:cNvSpPr>
          <p:nvPr/>
        </p:nvSpPr>
        <p:spPr bwMode="auto">
          <a:xfrm>
            <a:off x="4419600" y="29551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1" name="Oval 36"/>
          <p:cNvSpPr>
            <a:spLocks noChangeArrowheads="1"/>
          </p:cNvSpPr>
          <p:nvPr/>
        </p:nvSpPr>
        <p:spPr bwMode="auto">
          <a:xfrm>
            <a:off x="3505200" y="29297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2" name="Oval 44"/>
          <p:cNvSpPr>
            <a:spLocks noChangeArrowheads="1"/>
          </p:cNvSpPr>
          <p:nvPr/>
        </p:nvSpPr>
        <p:spPr bwMode="auto">
          <a:xfrm>
            <a:off x="1159043" y="19050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3" name="Line 8"/>
          <p:cNvSpPr>
            <a:spLocks noChangeShapeType="1"/>
          </p:cNvSpPr>
          <p:nvPr/>
        </p:nvSpPr>
        <p:spPr bwMode="auto">
          <a:xfrm>
            <a:off x="1524001" y="2269302"/>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4" name="Line 25"/>
          <p:cNvSpPr>
            <a:spLocks noChangeShapeType="1"/>
          </p:cNvSpPr>
          <p:nvPr/>
        </p:nvSpPr>
        <p:spPr bwMode="auto">
          <a:xfrm flipH="1">
            <a:off x="902368" y="2243902"/>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5" name="Oval 32"/>
          <p:cNvSpPr>
            <a:spLocks noChangeArrowheads="1"/>
          </p:cNvSpPr>
          <p:nvPr/>
        </p:nvSpPr>
        <p:spPr bwMode="auto">
          <a:xfrm>
            <a:off x="1600200" y="25741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6" name="Oval 36"/>
          <p:cNvSpPr>
            <a:spLocks noChangeArrowheads="1"/>
          </p:cNvSpPr>
          <p:nvPr/>
        </p:nvSpPr>
        <p:spPr bwMode="auto">
          <a:xfrm>
            <a:off x="685800" y="25487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7" name="Line 25"/>
          <p:cNvSpPr>
            <a:spLocks noChangeShapeType="1"/>
          </p:cNvSpPr>
          <p:nvPr/>
        </p:nvSpPr>
        <p:spPr bwMode="auto">
          <a:xfrm flipH="1">
            <a:off x="437147" y="2904302"/>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8" name="Oval 36"/>
          <p:cNvSpPr>
            <a:spLocks noChangeArrowheads="1"/>
          </p:cNvSpPr>
          <p:nvPr/>
        </p:nvSpPr>
        <p:spPr bwMode="auto">
          <a:xfrm>
            <a:off x="220579" y="32091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1" name="Oval 44"/>
          <p:cNvSpPr>
            <a:spLocks noChangeArrowheads="1"/>
          </p:cNvSpPr>
          <p:nvPr/>
        </p:nvSpPr>
        <p:spPr bwMode="auto">
          <a:xfrm>
            <a:off x="6705600" y="22947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3" name="Line 25"/>
          <p:cNvSpPr>
            <a:spLocks noChangeShapeType="1"/>
          </p:cNvSpPr>
          <p:nvPr/>
        </p:nvSpPr>
        <p:spPr bwMode="auto">
          <a:xfrm flipH="1">
            <a:off x="6412831" y="2624902"/>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35" name="Oval 36"/>
          <p:cNvSpPr>
            <a:spLocks noChangeArrowheads="1"/>
          </p:cNvSpPr>
          <p:nvPr/>
        </p:nvSpPr>
        <p:spPr bwMode="auto">
          <a:xfrm>
            <a:off x="6196263" y="29297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6" name="Oval 44"/>
          <p:cNvSpPr>
            <a:spLocks noChangeArrowheads="1"/>
          </p:cNvSpPr>
          <p:nvPr/>
        </p:nvSpPr>
        <p:spPr bwMode="auto">
          <a:xfrm>
            <a:off x="890337" y="4879549"/>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7" name="Line 8"/>
          <p:cNvSpPr>
            <a:spLocks noChangeShapeType="1"/>
          </p:cNvSpPr>
          <p:nvPr/>
        </p:nvSpPr>
        <p:spPr bwMode="auto">
          <a:xfrm>
            <a:off x="1219201" y="5235149"/>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39" name="Oval 32"/>
          <p:cNvSpPr>
            <a:spLocks noChangeArrowheads="1"/>
          </p:cNvSpPr>
          <p:nvPr/>
        </p:nvSpPr>
        <p:spPr bwMode="auto">
          <a:xfrm>
            <a:off x="1295400" y="5539949"/>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1" name="Oval 44"/>
          <p:cNvSpPr>
            <a:spLocks noChangeArrowheads="1"/>
          </p:cNvSpPr>
          <p:nvPr/>
        </p:nvSpPr>
        <p:spPr bwMode="auto">
          <a:xfrm>
            <a:off x="3785937" y="4803349"/>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6" name="Oval 44"/>
          <p:cNvSpPr>
            <a:spLocks noChangeArrowheads="1"/>
          </p:cNvSpPr>
          <p:nvPr/>
        </p:nvSpPr>
        <p:spPr bwMode="auto">
          <a:xfrm>
            <a:off x="6613358" y="43775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7" name="Line 8"/>
          <p:cNvSpPr>
            <a:spLocks noChangeShapeType="1"/>
          </p:cNvSpPr>
          <p:nvPr/>
        </p:nvSpPr>
        <p:spPr bwMode="auto">
          <a:xfrm>
            <a:off x="6970295" y="4745802"/>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48" name="Line 25"/>
          <p:cNvSpPr>
            <a:spLocks noChangeShapeType="1"/>
          </p:cNvSpPr>
          <p:nvPr/>
        </p:nvSpPr>
        <p:spPr bwMode="auto">
          <a:xfrm flipH="1">
            <a:off x="6320589" y="4707702"/>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49" name="Oval 32"/>
          <p:cNvSpPr>
            <a:spLocks noChangeArrowheads="1"/>
          </p:cNvSpPr>
          <p:nvPr/>
        </p:nvSpPr>
        <p:spPr bwMode="auto">
          <a:xfrm>
            <a:off x="7112656" y="50379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50" name="Oval 36"/>
          <p:cNvSpPr>
            <a:spLocks noChangeArrowheads="1"/>
          </p:cNvSpPr>
          <p:nvPr/>
        </p:nvSpPr>
        <p:spPr bwMode="auto">
          <a:xfrm>
            <a:off x="6104021" y="50125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51" name="Line 25"/>
          <p:cNvSpPr>
            <a:spLocks noChangeShapeType="1"/>
          </p:cNvSpPr>
          <p:nvPr/>
        </p:nvSpPr>
        <p:spPr bwMode="auto">
          <a:xfrm flipH="1">
            <a:off x="5855368" y="5368102"/>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52" name="Oval 36"/>
          <p:cNvSpPr>
            <a:spLocks noChangeArrowheads="1"/>
          </p:cNvSpPr>
          <p:nvPr/>
        </p:nvSpPr>
        <p:spPr bwMode="auto">
          <a:xfrm>
            <a:off x="5638800" y="56729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53" name="Line 8"/>
          <p:cNvSpPr>
            <a:spLocks noChangeShapeType="1"/>
          </p:cNvSpPr>
          <p:nvPr/>
        </p:nvSpPr>
        <p:spPr bwMode="auto">
          <a:xfrm>
            <a:off x="7469592" y="5418902"/>
            <a:ext cx="210565" cy="2794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54" name="Oval 32"/>
          <p:cNvSpPr>
            <a:spLocks noChangeArrowheads="1"/>
          </p:cNvSpPr>
          <p:nvPr/>
        </p:nvSpPr>
        <p:spPr bwMode="auto">
          <a:xfrm>
            <a:off x="7527757" y="56983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55" name="Text Box 8"/>
          <p:cNvSpPr txBox="1">
            <a:spLocks noChangeArrowheads="1"/>
          </p:cNvSpPr>
          <p:nvPr/>
        </p:nvSpPr>
        <p:spPr bwMode="auto">
          <a:xfrm>
            <a:off x="114300" y="6074177"/>
            <a:ext cx="2971800"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700" dirty="0">
                <a:solidFill>
                  <a:srgbClr val="FF0000"/>
                </a:solidFill>
              </a:rPr>
              <a:t>Neither full nor complete</a:t>
            </a:r>
          </a:p>
        </p:txBody>
      </p:sp>
      <p:pic>
        <p:nvPicPr>
          <p:cNvPr id="2" name="Picture 1"/>
          <p:cNvPicPr>
            <a:picLocks noChangeAspect="1"/>
          </p:cNvPicPr>
          <p:nvPr/>
        </p:nvPicPr>
        <p:blipFill>
          <a:blip r:embed="rId2"/>
          <a:stretch>
            <a:fillRect/>
          </a:stretch>
        </p:blipFill>
        <p:spPr>
          <a:xfrm>
            <a:off x="-1755" y="896011"/>
            <a:ext cx="2441912" cy="807227"/>
          </a:xfrm>
          <a:prstGeom prst="rect">
            <a:avLst/>
          </a:prstGeom>
        </p:spPr>
      </p:pic>
      <p:pic>
        <p:nvPicPr>
          <p:cNvPr id="3" name="Picture 2"/>
          <p:cNvPicPr>
            <a:picLocks noChangeAspect="1"/>
          </p:cNvPicPr>
          <p:nvPr/>
        </p:nvPicPr>
        <p:blipFill>
          <a:blip r:embed="rId3"/>
          <a:stretch>
            <a:fillRect/>
          </a:stretch>
        </p:blipFill>
        <p:spPr>
          <a:xfrm>
            <a:off x="3822963" y="898404"/>
            <a:ext cx="5305626" cy="745601"/>
          </a:xfrm>
          <a:prstGeom prst="rect">
            <a:avLst/>
          </a:prstGeom>
        </p:spPr>
      </p:pic>
    </p:spTree>
    <p:extLst>
      <p:ext uri="{BB962C8B-B14F-4D97-AF65-F5344CB8AC3E}">
        <p14:creationId xmlns:p14="http://schemas.microsoft.com/office/powerpoint/2010/main" val="38452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additive="base">
                                        <p:cTn id="7" dur="500" fill="hold"/>
                                        <p:tgtEl>
                                          <p:spTgt spid="12294"/>
                                        </p:tgtEl>
                                        <p:attrNameLst>
                                          <p:attrName>ppt_x</p:attrName>
                                        </p:attrNameLst>
                                      </p:cBhvr>
                                      <p:tavLst>
                                        <p:tav tm="0">
                                          <p:val>
                                            <p:strVal val="#ppt_x"/>
                                          </p:val>
                                        </p:tav>
                                        <p:tav tm="100000">
                                          <p:val>
                                            <p:strVal val="#ppt_x"/>
                                          </p:val>
                                        </p:tav>
                                      </p:tavLst>
                                    </p:anim>
                                    <p:anim calcmode="lin" valueType="num">
                                      <p:cBhvr additive="base">
                                        <p:cTn id="8"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5"/>
                                        </p:tgtEl>
                                        <p:attrNameLst>
                                          <p:attrName>style.visibility</p:attrName>
                                        </p:attrNameLst>
                                      </p:cBhvr>
                                      <p:to>
                                        <p:strVal val="visible"/>
                                      </p:to>
                                    </p:set>
                                    <p:anim calcmode="lin" valueType="num">
                                      <p:cBhvr additive="base">
                                        <p:cTn id="13" dur="500" fill="hold"/>
                                        <p:tgtEl>
                                          <p:spTgt spid="12295"/>
                                        </p:tgtEl>
                                        <p:attrNameLst>
                                          <p:attrName>ppt_x</p:attrName>
                                        </p:attrNameLst>
                                      </p:cBhvr>
                                      <p:tavLst>
                                        <p:tav tm="0">
                                          <p:val>
                                            <p:strVal val="#ppt_x"/>
                                          </p:val>
                                        </p:tav>
                                        <p:tav tm="100000">
                                          <p:val>
                                            <p:strVal val="#ppt_x"/>
                                          </p:val>
                                        </p:tav>
                                      </p:tavLst>
                                    </p:anim>
                                    <p:anim calcmode="lin" valueType="num">
                                      <p:cBhvr additive="base">
                                        <p:cTn id="14"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8"/>
                                        </p:tgtEl>
                                        <p:attrNameLst>
                                          <p:attrName>style.visibility</p:attrName>
                                        </p:attrNameLst>
                                      </p:cBhvr>
                                      <p:to>
                                        <p:strVal val="visible"/>
                                      </p:to>
                                    </p:set>
                                    <p:anim calcmode="lin" valueType="num">
                                      <p:cBhvr additive="base">
                                        <p:cTn id="19" dur="500" fill="hold"/>
                                        <p:tgtEl>
                                          <p:spTgt spid="12298"/>
                                        </p:tgtEl>
                                        <p:attrNameLst>
                                          <p:attrName>ppt_x</p:attrName>
                                        </p:attrNameLst>
                                      </p:cBhvr>
                                      <p:tavLst>
                                        <p:tav tm="0">
                                          <p:val>
                                            <p:strVal val="#ppt_x"/>
                                          </p:val>
                                        </p:tav>
                                        <p:tav tm="100000">
                                          <p:val>
                                            <p:strVal val="#ppt_x"/>
                                          </p:val>
                                        </p:tav>
                                      </p:tavLst>
                                    </p:anim>
                                    <p:anim calcmode="lin" valueType="num">
                                      <p:cBhvr additive="base">
                                        <p:cTn id="20" dur="500" fill="hold"/>
                                        <p:tgtEl>
                                          <p:spTgt spid="1229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302"/>
                                        </p:tgtEl>
                                        <p:attrNameLst>
                                          <p:attrName>style.visibility</p:attrName>
                                        </p:attrNameLst>
                                      </p:cBhvr>
                                      <p:to>
                                        <p:strVal val="visible"/>
                                      </p:to>
                                    </p:set>
                                    <p:anim calcmode="lin" valueType="num">
                                      <p:cBhvr additive="base">
                                        <p:cTn id="31" dur="500" fill="hold"/>
                                        <p:tgtEl>
                                          <p:spTgt spid="12302"/>
                                        </p:tgtEl>
                                        <p:attrNameLst>
                                          <p:attrName>ppt_x</p:attrName>
                                        </p:attrNameLst>
                                      </p:cBhvr>
                                      <p:tavLst>
                                        <p:tav tm="0">
                                          <p:val>
                                            <p:strVal val="#ppt_x"/>
                                          </p:val>
                                        </p:tav>
                                        <p:tav tm="100000">
                                          <p:val>
                                            <p:strVal val="#ppt_x"/>
                                          </p:val>
                                        </p:tav>
                                      </p:tavLst>
                                    </p:anim>
                                    <p:anim calcmode="lin" valueType="num">
                                      <p:cBhvr additive="base">
                                        <p:cTn id="32" dur="500" fill="hold"/>
                                        <p:tgtEl>
                                          <p:spTgt spid="1230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96"/>
                                        </p:tgtEl>
                                        <p:attrNameLst>
                                          <p:attrName>style.visibility</p:attrName>
                                        </p:attrNameLst>
                                      </p:cBhvr>
                                      <p:to>
                                        <p:strVal val="visible"/>
                                      </p:to>
                                    </p:set>
                                    <p:anim calcmode="lin" valueType="num">
                                      <p:cBhvr additive="base">
                                        <p:cTn id="37" dur="500" fill="hold"/>
                                        <p:tgtEl>
                                          <p:spTgt spid="12296"/>
                                        </p:tgtEl>
                                        <p:attrNameLst>
                                          <p:attrName>ppt_x</p:attrName>
                                        </p:attrNameLst>
                                      </p:cBhvr>
                                      <p:tavLst>
                                        <p:tav tm="0">
                                          <p:val>
                                            <p:strVal val="#ppt_x"/>
                                          </p:val>
                                        </p:tav>
                                        <p:tav tm="100000">
                                          <p:val>
                                            <p:strVal val="#ppt_x"/>
                                          </p:val>
                                        </p:tav>
                                      </p:tavLst>
                                    </p:anim>
                                    <p:anim calcmode="lin" valueType="num">
                                      <p:cBhvr additive="base">
                                        <p:cTn id="38"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2295" grpId="0"/>
      <p:bldP spid="12296" grpId="0"/>
      <p:bldP spid="12298" grpId="0"/>
      <p:bldP spid="12302" grpId="0"/>
      <p:bldP spid="5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3.4. Binary tree</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dirty="0">
                <a:solidFill>
                  <a:schemeClr val="bg1">
                    <a:lumMod val="50000"/>
                  </a:schemeClr>
                </a:solidFill>
                <a:latin typeface="Times" panose="02020603050405020304" pitchFamily="18" charset="0"/>
                <a:cs typeface="Times" panose="02020603050405020304" pitchFamily="18" charset="0"/>
              </a:rPr>
              <a:t>3.4.1. Definitions</a:t>
            </a:r>
          </a:p>
          <a:p>
            <a:pPr>
              <a:spcBef>
                <a:spcPts val="1200"/>
              </a:spcBef>
              <a:buNone/>
            </a:pPr>
            <a:r>
              <a:rPr lang="en-US" sz="3500" b="1" dirty="0">
                <a:solidFill>
                  <a:srgbClr val="FF0000"/>
                </a:solidFill>
                <a:latin typeface="Times" panose="02020603050405020304" pitchFamily="18" charset="0"/>
                <a:cs typeface="Times" panose="02020603050405020304" pitchFamily="18" charset="0"/>
              </a:rPr>
              <a:t>3.4.2. Binary tree representation </a:t>
            </a:r>
          </a:p>
          <a:p>
            <a:pPr>
              <a:spcBef>
                <a:spcPts val="1200"/>
              </a:spcBef>
              <a:buNone/>
            </a:pPr>
            <a:r>
              <a:rPr lang="en-US" sz="3500" dirty="0">
                <a:latin typeface="Times" panose="02020603050405020304" pitchFamily="18" charset="0"/>
                <a:cs typeface="Times" panose="02020603050405020304" pitchFamily="18" charset="0"/>
              </a:rPr>
              <a:t>3.4.3. Binary tree traversal</a:t>
            </a:r>
          </a:p>
          <a:p>
            <a:pPr>
              <a:spcBef>
                <a:spcPts val="1200"/>
              </a:spcBef>
              <a:buNone/>
            </a:pPr>
            <a:r>
              <a:rPr lang="en-US" sz="3500" dirty="0">
                <a:latin typeface="Times" panose="02020603050405020304" pitchFamily="18" charset="0"/>
                <a:cs typeface="Times" panose="02020603050405020304" pitchFamily="18" charset="0"/>
              </a:rPr>
              <a:t>3.4.4. Some applications</a:t>
            </a:r>
          </a:p>
          <a:p>
            <a:pPr>
              <a:spcBef>
                <a:spcPts val="1200"/>
              </a:spcBef>
              <a:buNone/>
            </a:pPr>
            <a:endParaRPr lang="en-US" sz="3500" dirty="0">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114</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89197385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3.4.2. Binary tree representation</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b="1" dirty="0">
                <a:solidFill>
                  <a:srgbClr val="FF0000"/>
                </a:solidFill>
                <a:latin typeface="Times" panose="02020603050405020304" pitchFamily="18" charset="0"/>
                <a:cs typeface="Times" panose="02020603050405020304" pitchFamily="18" charset="0"/>
              </a:rPr>
              <a:t>3.4.2.1. Array</a:t>
            </a:r>
          </a:p>
          <a:p>
            <a:pPr>
              <a:spcBef>
                <a:spcPts val="1200"/>
              </a:spcBef>
              <a:buNone/>
            </a:pPr>
            <a:r>
              <a:rPr lang="en-US" sz="3500" dirty="0">
                <a:latin typeface="Times" panose="02020603050405020304" pitchFamily="18" charset="0"/>
                <a:cs typeface="Times" panose="02020603050405020304" pitchFamily="18" charset="0"/>
              </a:rPr>
              <a:t>3.4.2.2. Pointer</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115</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27162270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248400" y="2414608"/>
            <a:ext cx="2691572" cy="2027018"/>
          </a:xfrm>
          <a:prstGeom prst="rect">
            <a:avLst/>
          </a:prstGeom>
        </p:spPr>
      </p:pic>
      <p:sp>
        <p:nvSpPr>
          <p:cNvPr id="14338" name="Rectangle 2"/>
          <p:cNvSpPr>
            <a:spLocks noGrp="1" noChangeArrowheads="1"/>
          </p:cNvSpPr>
          <p:nvPr>
            <p:ph type="title"/>
          </p:nvPr>
        </p:nvSpPr>
        <p:spPr>
          <a:xfrm>
            <a:off x="0" y="0"/>
            <a:ext cx="9144000" cy="838200"/>
          </a:xfrm>
        </p:spPr>
        <p:txBody>
          <a:bodyPr/>
          <a:lstStyle/>
          <a:p>
            <a:pPr eaLnBrk="1" hangingPunct="1"/>
            <a:r>
              <a:rPr lang="en-US" altLang="en-US" dirty="0"/>
              <a:t>1D array representation of a binary tree</a:t>
            </a:r>
            <a:endParaRPr lang="en-US" dirty="0"/>
          </a:p>
        </p:txBody>
      </p:sp>
      <mc:AlternateContent xmlns:mc="http://schemas.openxmlformats.org/markup-compatibility/2006">
        <mc:Choice xmlns:a14="http://schemas.microsoft.com/office/drawing/2010/main" Requires="a14">
          <p:sp>
            <p:nvSpPr>
              <p:cNvPr id="14339" name="Rectangle 3"/>
              <p:cNvSpPr>
                <a:spLocks noGrp="1" noChangeArrowheads="1"/>
              </p:cNvSpPr>
              <p:nvPr>
                <p:ph type="body" idx="1"/>
              </p:nvPr>
            </p:nvSpPr>
            <p:spPr>
              <a:xfrm>
                <a:off x="0" y="838200"/>
                <a:ext cx="9144000" cy="5410200"/>
              </a:xfrm>
            </p:spPr>
            <p:txBody>
              <a:bodyPr/>
              <a:lstStyle/>
              <a:p>
                <a:pPr marL="0" indent="0" algn="just">
                  <a:buNone/>
                </a:pPr>
                <a:r>
                  <a:rPr lang="en-US" sz="2000" dirty="0">
                    <a:latin typeface="Times" panose="02020603050405020304" pitchFamily="18" charset="0"/>
                    <a:cs typeface="Times" panose="02020603050405020304" pitchFamily="18" charset="0"/>
                  </a:rPr>
                  <a:t>Nodes are numbered / indexed as following:</a:t>
                </a:r>
              </a:p>
              <a:p>
                <a:pPr algn="just"/>
                <a:r>
                  <a:rPr lang="en-US" sz="2000" dirty="0">
                    <a:latin typeface="Times" panose="02020603050405020304" pitchFamily="18" charset="0"/>
                    <a:cs typeface="Times" panose="02020603050405020304" pitchFamily="18" charset="0"/>
                  </a:rPr>
                  <a:t>giving 0 to root,</a:t>
                </a:r>
              </a:p>
              <a:p>
                <a:pPr algn="just"/>
                <a:r>
                  <a:rPr lang="en-US" sz="2000" dirty="0">
                    <a:latin typeface="Times" panose="02020603050405020304" pitchFamily="18" charset="0"/>
                    <a:cs typeface="Times" panose="02020603050405020304" pitchFamily="18" charset="0"/>
                  </a:rPr>
                  <a:t>then all the nodes are numbered from left to right level by level from top to bottom. </a:t>
                </a:r>
                <a:r>
                  <a:rPr lang="en-US" sz="2000" dirty="0">
                    <a:solidFill>
                      <a:srgbClr val="FF0000"/>
                    </a:solidFill>
                    <a:latin typeface="Times" panose="02020603050405020304" pitchFamily="18" charset="0"/>
                    <a:cs typeface="Times" panose="02020603050405020304" pitchFamily="18" charset="0"/>
                  </a:rPr>
                  <a:t>Empty nodes are also numbered, the tree is modeled as a full binary tree!</a:t>
                </a:r>
              </a:p>
              <a:p>
                <a:pPr marL="0" indent="0" algn="just">
                  <a:buNone/>
                </a:pPr>
                <a:r>
                  <a:rPr lang="en-US" sz="2000" dirty="0">
                    <a:latin typeface="Times" panose="02020603050405020304" pitchFamily="18" charset="0"/>
                    <a:cs typeface="Times" panose="02020603050405020304" pitchFamily="18" charset="0"/>
                  </a:rPr>
                  <a:t>Then node numbered  </a:t>
                </a:r>
                <a:r>
                  <a:rPr lang="en-US" sz="2000" i="1"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 is put into the array as its </a:t>
                </a:r>
                <a:r>
                  <a:rPr lang="en-US" sz="2000" i="1" dirty="0" err="1">
                    <a:latin typeface="Times" panose="02020603050405020304" pitchFamily="18" charset="0"/>
                    <a:cs typeface="Times" panose="02020603050405020304" pitchFamily="18" charset="0"/>
                  </a:rPr>
                  <a:t>i</a:t>
                </a:r>
                <a:r>
                  <a:rPr lang="en-US" sz="2000" baseline="30000" dirty="0" err="1">
                    <a:latin typeface="Times" panose="02020603050405020304" pitchFamily="18" charset="0"/>
                    <a:cs typeface="Times" panose="02020603050405020304" pitchFamily="18" charset="0"/>
                  </a:rPr>
                  <a:t>th</a:t>
                </a:r>
                <a:r>
                  <a:rPr lang="en-US" sz="2000" dirty="0">
                    <a:latin typeface="Times" panose="02020603050405020304" pitchFamily="18" charset="0"/>
                    <a:cs typeface="Times" panose="02020603050405020304" pitchFamily="18" charset="0"/>
                  </a:rPr>
                  <a:t> element.</a:t>
                </a:r>
              </a:p>
              <a:p>
                <a:pPr algn="just">
                  <a:buFont typeface="Wingdings" panose="05000000000000000000" pitchFamily="2" charset="2"/>
                  <a:buChar char="è"/>
                </a:pPr>
                <a:r>
                  <a:rPr lang="en-US" sz="2000" dirty="0">
                    <a:latin typeface="Times" panose="02020603050405020304" pitchFamily="18" charset="0"/>
                    <a:cs typeface="Times" panose="02020603050405020304" pitchFamily="18" charset="0"/>
                  </a:rPr>
                  <a:t>An 1D</a:t>
                </a:r>
                <a:r>
                  <a:rPr lang="en-US" sz="2000" dirty="0">
                    <a:solidFill>
                      <a:srgbClr val="0000CC"/>
                    </a:solidFill>
                    <a:latin typeface="Times" panose="02020603050405020304" pitchFamily="18" charset="0"/>
                    <a:cs typeface="Times" panose="02020603050405020304" pitchFamily="18" charset="0"/>
                  </a:rPr>
                  <a:t> array </a:t>
                </a:r>
                <a:r>
                  <a:rPr lang="en-US" sz="2000" b="1" i="1" dirty="0">
                    <a:solidFill>
                      <a:srgbClr val="FF0000"/>
                    </a:solidFill>
                    <a:latin typeface="Times" panose="02020603050405020304" pitchFamily="18" charset="0"/>
                    <a:cs typeface="Times" panose="02020603050405020304" pitchFamily="18" charset="0"/>
                  </a:rPr>
                  <a:t>A</a:t>
                </a:r>
                <a:r>
                  <a:rPr lang="en-US" sz="2000" dirty="0">
                    <a:latin typeface="Times" panose="02020603050405020304" pitchFamily="18" charset="0"/>
                    <a:cs typeface="Times" panose="02020603050405020304" pitchFamily="18" charset="0"/>
                  </a:rPr>
                  <a:t> can be used to represent a binary tree: </a:t>
                </a:r>
              </a:p>
              <a:p>
                <a:pPr algn="just"/>
                <a:r>
                  <a:rPr lang="en-US" sz="2000" dirty="0">
                    <a:latin typeface="Times" panose="02020603050405020304" pitchFamily="18" charset="0"/>
                    <a:cs typeface="Times" panose="02020603050405020304" pitchFamily="18" charset="0"/>
                  </a:rPr>
                  <a:t>Root is </a:t>
                </a:r>
                <a:r>
                  <a:rPr lang="en-US" sz="2000" b="1" i="1" dirty="0">
                    <a:latin typeface="Times" panose="02020603050405020304" pitchFamily="18" charset="0"/>
                    <a:cs typeface="Times" panose="02020603050405020304" pitchFamily="18" charset="0"/>
                  </a:rPr>
                  <a:t>A</a:t>
                </a:r>
                <a:r>
                  <a:rPr lang="en-US" sz="2000" dirty="0">
                    <a:latin typeface="Times" panose="02020603050405020304" pitchFamily="18" charset="0"/>
                    <a:cs typeface="Times" panose="02020603050405020304" pitchFamily="18" charset="0"/>
                  </a:rPr>
                  <a:t>[0]</a:t>
                </a:r>
              </a:p>
              <a:p>
                <a:pPr algn="just"/>
                <a:r>
                  <a:rPr lang="en-US" altLang="en-US" sz="2000" dirty="0">
                    <a:latin typeface="Times" panose="02020603050405020304" pitchFamily="18" charset="0"/>
                    <a:cs typeface="Times" panose="02020603050405020304" pitchFamily="18" charset="0"/>
                  </a:rPr>
                  <a:t>for any node at </a:t>
                </a:r>
                <a:r>
                  <a:rPr lang="en-US" altLang="en-US" sz="2000" b="1" i="1" dirty="0">
                    <a:latin typeface="Times" panose="02020603050405020304" pitchFamily="18" charset="0"/>
                    <a:cs typeface="Times" panose="02020603050405020304" pitchFamily="18" charset="0"/>
                  </a:rPr>
                  <a:t>A</a:t>
                </a:r>
                <a:r>
                  <a:rPr lang="en-US" altLang="en-US" sz="2000" dirty="0">
                    <a:latin typeface="Times" panose="02020603050405020304" pitchFamily="18" charset="0"/>
                    <a:cs typeface="Times" panose="02020603050405020304" pitchFamily="18" charset="0"/>
                  </a:rPr>
                  <a:t>[</a:t>
                </a:r>
                <a:r>
                  <a:rPr lang="en-US" altLang="en-US" sz="2000" i="1" dirty="0" err="1">
                    <a:latin typeface="Times" panose="02020603050405020304" pitchFamily="18" charset="0"/>
                    <a:cs typeface="Times" panose="02020603050405020304" pitchFamily="18" charset="0"/>
                  </a:rPr>
                  <a:t>i</a:t>
                </a:r>
                <a:r>
                  <a:rPr lang="en-US" altLang="en-US" sz="2000" dirty="0">
                    <a:latin typeface="Times" panose="02020603050405020304" pitchFamily="18" charset="0"/>
                    <a:cs typeface="Times" panose="02020603050405020304" pitchFamily="18" charset="0"/>
                  </a:rPr>
                  <a:t>]:</a:t>
                </a:r>
              </a:p>
              <a:p>
                <a:pPr lvl="1" algn="just"/>
                <a:r>
                  <a:rPr lang="en-US" altLang="en-US" sz="2000" dirty="0">
                    <a:latin typeface="Times" panose="02020603050405020304" pitchFamily="18" charset="0"/>
                    <a:cs typeface="Times" panose="02020603050405020304" pitchFamily="18" charset="0"/>
                  </a:rPr>
                  <a:t>its parent node is </a:t>
                </a:r>
                <a14:m>
                  <m:oMath xmlns:m="http://schemas.openxmlformats.org/officeDocument/2006/math">
                    <m:r>
                      <a:rPr lang="en-US" altLang="en-US" sz="2000" b="0" i="1" smtClean="0">
                        <a:latin typeface="Cambria Math" panose="02040503050406030204" pitchFamily="18" charset="0"/>
                        <a:cs typeface="Times" panose="02020603050405020304" pitchFamily="18" charset="0"/>
                      </a:rPr>
                      <m:t>𝐴</m:t>
                    </m:r>
                    <m:r>
                      <a:rPr lang="en-US" altLang="en-US" sz="2000" b="0" i="1" smtClean="0">
                        <a:latin typeface="Cambria Math" panose="02040503050406030204" pitchFamily="18" charset="0"/>
                        <a:cs typeface="Times" panose="02020603050405020304" pitchFamily="18" charset="0"/>
                      </a:rPr>
                      <m:t>[</m:t>
                    </m:r>
                    <m:d>
                      <m:dPr>
                        <m:begChr m:val="⌊"/>
                        <m:endChr m:val="⌋"/>
                        <m:ctrlPr>
                          <a:rPr lang="en-US" altLang="en-US" sz="2000" b="0" i="1" smtClean="0">
                            <a:latin typeface="Cambria Math" panose="02040503050406030204" pitchFamily="18" charset="0"/>
                            <a:cs typeface="Times" panose="02020603050405020304" pitchFamily="18" charset="0"/>
                          </a:rPr>
                        </m:ctrlPr>
                      </m:dPr>
                      <m:e>
                        <m:r>
                          <a:rPr lang="en-US" altLang="en-US" sz="2000" b="0" i="1" smtClean="0">
                            <a:latin typeface="Cambria Math" panose="02040503050406030204" pitchFamily="18" charset="0"/>
                            <a:cs typeface="Times" panose="02020603050405020304" pitchFamily="18" charset="0"/>
                          </a:rPr>
                          <m:t>(</m:t>
                        </m:r>
                        <m:r>
                          <a:rPr lang="en-US" altLang="en-US" sz="2000" b="0" i="1" smtClean="0">
                            <a:latin typeface="Cambria Math" panose="02040503050406030204" pitchFamily="18" charset="0"/>
                            <a:cs typeface="Times" panose="02020603050405020304" pitchFamily="18" charset="0"/>
                          </a:rPr>
                          <m:t>𝑖</m:t>
                        </m:r>
                        <m:r>
                          <a:rPr lang="en-US" altLang="en-US" sz="2000" b="0" i="1" smtClean="0">
                            <a:latin typeface="Cambria Math" panose="02040503050406030204" pitchFamily="18" charset="0"/>
                            <a:cs typeface="Times" panose="02020603050405020304" pitchFamily="18" charset="0"/>
                          </a:rPr>
                          <m:t>−1)/2</m:t>
                        </m:r>
                      </m:e>
                    </m:d>
                  </m:oMath>
                </a14:m>
                <a:r>
                  <a:rPr lang="en-US" altLang="en-US" sz="2000" dirty="0">
                    <a:latin typeface="Times" panose="02020603050405020304" pitchFamily="18" charset="0"/>
                    <a:cs typeface="Times" panose="02020603050405020304" pitchFamily="18" charset="0"/>
                  </a:rPr>
                  <a:t>]</a:t>
                </a:r>
              </a:p>
              <a:p>
                <a:pPr lvl="1" algn="just"/>
                <a:r>
                  <a:rPr lang="en-US" altLang="en-US" sz="2000" dirty="0">
                    <a:latin typeface="Times" panose="02020603050405020304" pitchFamily="18" charset="0"/>
                    <a:cs typeface="Times" panose="02020603050405020304" pitchFamily="18" charset="0"/>
                  </a:rPr>
                  <a:t>its left child </a:t>
                </a:r>
                <a:r>
                  <a:rPr lang="en-US" altLang="en-US" sz="2000" b="1" i="1" dirty="0">
                    <a:latin typeface="Times" panose="02020603050405020304" pitchFamily="18" charset="0"/>
                    <a:cs typeface="Times" panose="02020603050405020304" pitchFamily="18" charset="0"/>
                  </a:rPr>
                  <a:t>A</a:t>
                </a:r>
                <a:r>
                  <a:rPr lang="en-US" altLang="en-US" sz="2000" dirty="0">
                    <a:latin typeface="Times" panose="02020603050405020304" pitchFamily="18" charset="0"/>
                    <a:cs typeface="Times" panose="02020603050405020304" pitchFamily="18" charset="0"/>
                  </a:rPr>
                  <a:t>[2</a:t>
                </a:r>
                <a:r>
                  <a:rPr lang="en-US" altLang="en-US" sz="2000" i="1" dirty="0">
                    <a:latin typeface="Times" panose="02020603050405020304" pitchFamily="18" charset="0"/>
                    <a:cs typeface="Times" panose="02020603050405020304" pitchFamily="18" charset="0"/>
                  </a:rPr>
                  <a:t>i</a:t>
                </a:r>
                <a:r>
                  <a:rPr lang="en-US" altLang="en-US" sz="2000" dirty="0">
                    <a:latin typeface="Times" panose="02020603050405020304" pitchFamily="18" charset="0"/>
                    <a:cs typeface="Times" panose="02020603050405020304" pitchFamily="18" charset="0"/>
                  </a:rPr>
                  <a:t> + 1] and its right child is </a:t>
                </a:r>
                <a:r>
                  <a:rPr lang="en-US" altLang="en-US" sz="2000" b="1" i="1" dirty="0">
                    <a:latin typeface="Times" panose="02020603050405020304" pitchFamily="18" charset="0"/>
                    <a:cs typeface="Times" panose="02020603050405020304" pitchFamily="18" charset="0"/>
                  </a:rPr>
                  <a:t>A</a:t>
                </a:r>
                <a:r>
                  <a:rPr lang="en-US" altLang="en-US" sz="2000" dirty="0">
                    <a:latin typeface="Times" panose="02020603050405020304" pitchFamily="18" charset="0"/>
                    <a:cs typeface="Times" panose="02020603050405020304" pitchFamily="18" charset="0"/>
                  </a:rPr>
                  <a:t>[2</a:t>
                </a:r>
                <a:r>
                  <a:rPr lang="en-US" altLang="en-US" sz="2000" i="1" dirty="0">
                    <a:latin typeface="Times" panose="02020603050405020304" pitchFamily="18" charset="0"/>
                    <a:cs typeface="Times" panose="02020603050405020304" pitchFamily="18" charset="0"/>
                  </a:rPr>
                  <a:t>i</a:t>
                </a:r>
                <a:r>
                  <a:rPr lang="en-US" altLang="en-US" sz="2000" dirty="0">
                    <a:latin typeface="Times" panose="02020603050405020304" pitchFamily="18" charset="0"/>
                    <a:cs typeface="Times" panose="02020603050405020304" pitchFamily="18" charset="0"/>
                  </a:rPr>
                  <a:t> + 2]</a:t>
                </a:r>
              </a:p>
              <a:p>
                <a:pPr lvl="1" algn="just"/>
                <a:r>
                  <a:rPr lang="en-US" sz="2000" dirty="0">
                    <a:latin typeface="Times" panose="02020603050405020304" pitchFamily="18" charset="0"/>
                    <a:cs typeface="Times" panose="02020603050405020304" pitchFamily="18" charset="0"/>
                  </a:rPr>
                  <a:t>If any node does not have any of its child, then null value is stored at the corresponding index of the array.</a:t>
                </a:r>
                <a:endParaRPr lang="en-US" altLang="en-US" sz="2000" dirty="0">
                  <a:latin typeface="Times" panose="02020603050405020304" pitchFamily="18" charset="0"/>
                  <a:cs typeface="Times" panose="02020603050405020304" pitchFamily="18" charset="0"/>
                </a:endParaRPr>
              </a:p>
            </p:txBody>
          </p:sp>
        </mc:Choice>
        <mc:Fallback>
          <p:sp>
            <p:nvSpPr>
              <p:cNvPr id="14339" name="Rectangle 3"/>
              <p:cNvSpPr>
                <a:spLocks noGrp="1" noRot="1" noChangeAspect="1" noMove="1" noResize="1" noEditPoints="1" noAdjustHandles="1" noChangeArrowheads="1" noChangeShapeType="1" noTextEdit="1"/>
              </p:cNvSpPr>
              <p:nvPr>
                <p:ph type="body" idx="1"/>
              </p:nvPr>
            </p:nvSpPr>
            <p:spPr>
              <a:xfrm>
                <a:off x="0" y="838200"/>
                <a:ext cx="9144000" cy="5410200"/>
              </a:xfrm>
              <a:blipFill>
                <a:blip r:embed="rId4"/>
                <a:stretch>
                  <a:fillRect l="-667" t="-676" r="-66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116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11108371"/>
              </p:ext>
            </p:extLst>
          </p:nvPr>
        </p:nvGraphicFramePr>
        <p:xfrm>
          <a:off x="228600" y="5327297"/>
          <a:ext cx="8108760" cy="609164"/>
        </p:xfrm>
        <a:graphic>
          <a:graphicData uri="http://schemas.openxmlformats.org/drawingml/2006/table">
            <a:tbl>
              <a:tblPr firstRow="1" bandRow="1">
                <a:tableStyleId>{93296810-A885-4BE3-A3E7-6D5BEEA58F35}</a:tableStyleId>
              </a:tblPr>
              <a:tblGrid>
                <a:gridCol w="228811">
                  <a:extLst>
                    <a:ext uri="{9D8B030D-6E8A-4147-A177-3AD203B41FA5}">
                      <a16:colId xmlns:a16="http://schemas.microsoft.com/office/drawing/2014/main" val="3060748493"/>
                    </a:ext>
                  </a:extLst>
                </a:gridCol>
                <a:gridCol w="208280">
                  <a:extLst>
                    <a:ext uri="{9D8B030D-6E8A-4147-A177-3AD203B41FA5}">
                      <a16:colId xmlns:a16="http://schemas.microsoft.com/office/drawing/2014/main" val="243546681"/>
                    </a:ext>
                  </a:extLst>
                </a:gridCol>
                <a:gridCol w="208280">
                  <a:extLst>
                    <a:ext uri="{9D8B030D-6E8A-4147-A177-3AD203B41FA5}">
                      <a16:colId xmlns:a16="http://schemas.microsoft.com/office/drawing/2014/main" val="805801904"/>
                    </a:ext>
                  </a:extLst>
                </a:gridCol>
                <a:gridCol w="208280">
                  <a:extLst>
                    <a:ext uri="{9D8B030D-6E8A-4147-A177-3AD203B41FA5}">
                      <a16:colId xmlns:a16="http://schemas.microsoft.com/office/drawing/2014/main" val="3527346333"/>
                    </a:ext>
                  </a:extLst>
                </a:gridCol>
                <a:gridCol w="208280">
                  <a:extLst>
                    <a:ext uri="{9D8B030D-6E8A-4147-A177-3AD203B41FA5}">
                      <a16:colId xmlns:a16="http://schemas.microsoft.com/office/drawing/2014/main" val="4050415297"/>
                    </a:ext>
                  </a:extLst>
                </a:gridCol>
                <a:gridCol w="208280">
                  <a:extLst>
                    <a:ext uri="{9D8B030D-6E8A-4147-A177-3AD203B41FA5}">
                      <a16:colId xmlns:a16="http://schemas.microsoft.com/office/drawing/2014/main" val="3208747377"/>
                    </a:ext>
                  </a:extLst>
                </a:gridCol>
                <a:gridCol w="551543">
                  <a:extLst>
                    <a:ext uri="{9D8B030D-6E8A-4147-A177-3AD203B41FA5}">
                      <a16:colId xmlns:a16="http://schemas.microsoft.com/office/drawing/2014/main" val="420143376"/>
                    </a:ext>
                  </a:extLst>
                </a:gridCol>
                <a:gridCol w="551543">
                  <a:extLst>
                    <a:ext uri="{9D8B030D-6E8A-4147-A177-3AD203B41FA5}">
                      <a16:colId xmlns:a16="http://schemas.microsoft.com/office/drawing/2014/main" val="2976069895"/>
                    </a:ext>
                  </a:extLst>
                </a:gridCol>
                <a:gridCol w="551543">
                  <a:extLst>
                    <a:ext uri="{9D8B030D-6E8A-4147-A177-3AD203B41FA5}">
                      <a16:colId xmlns:a16="http://schemas.microsoft.com/office/drawing/2014/main" val="3687146297"/>
                    </a:ext>
                  </a:extLst>
                </a:gridCol>
                <a:gridCol w="275771">
                  <a:extLst>
                    <a:ext uri="{9D8B030D-6E8A-4147-A177-3AD203B41FA5}">
                      <a16:colId xmlns:a16="http://schemas.microsoft.com/office/drawing/2014/main" val="463891086"/>
                    </a:ext>
                  </a:extLst>
                </a:gridCol>
                <a:gridCol w="551543">
                  <a:extLst>
                    <a:ext uri="{9D8B030D-6E8A-4147-A177-3AD203B41FA5}">
                      <a16:colId xmlns:a16="http://schemas.microsoft.com/office/drawing/2014/main" val="2217462953"/>
                    </a:ext>
                  </a:extLst>
                </a:gridCol>
                <a:gridCol w="551543">
                  <a:extLst>
                    <a:ext uri="{9D8B030D-6E8A-4147-A177-3AD203B41FA5}">
                      <a16:colId xmlns:a16="http://schemas.microsoft.com/office/drawing/2014/main" val="1197527347"/>
                    </a:ext>
                  </a:extLst>
                </a:gridCol>
                <a:gridCol w="344503">
                  <a:extLst>
                    <a:ext uri="{9D8B030D-6E8A-4147-A177-3AD203B41FA5}">
                      <a16:colId xmlns:a16="http://schemas.microsoft.com/office/drawing/2014/main" val="2233333871"/>
                    </a:ext>
                  </a:extLst>
                </a:gridCol>
                <a:gridCol w="304800">
                  <a:extLst>
                    <a:ext uri="{9D8B030D-6E8A-4147-A177-3AD203B41FA5}">
                      <a16:colId xmlns:a16="http://schemas.microsoft.com/office/drawing/2014/main" val="1373199684"/>
                    </a:ext>
                  </a:extLst>
                </a:gridCol>
                <a:gridCol w="304800">
                  <a:extLst>
                    <a:ext uri="{9D8B030D-6E8A-4147-A177-3AD203B41FA5}">
                      <a16:colId xmlns:a16="http://schemas.microsoft.com/office/drawing/2014/main" val="1500861880"/>
                    </a:ext>
                  </a:extLst>
                </a:gridCol>
                <a:gridCol w="1389953">
                  <a:extLst>
                    <a:ext uri="{9D8B030D-6E8A-4147-A177-3AD203B41FA5}">
                      <a16:colId xmlns:a16="http://schemas.microsoft.com/office/drawing/2014/main" val="612986757"/>
                    </a:ext>
                  </a:extLst>
                </a:gridCol>
                <a:gridCol w="303649">
                  <a:extLst>
                    <a:ext uri="{9D8B030D-6E8A-4147-A177-3AD203B41FA5}">
                      <a16:colId xmlns:a16="http://schemas.microsoft.com/office/drawing/2014/main" val="3963382500"/>
                    </a:ext>
                  </a:extLst>
                </a:gridCol>
                <a:gridCol w="385786">
                  <a:extLst>
                    <a:ext uri="{9D8B030D-6E8A-4147-A177-3AD203B41FA5}">
                      <a16:colId xmlns:a16="http://schemas.microsoft.com/office/drawing/2014/main" val="2951552143"/>
                    </a:ext>
                  </a:extLst>
                </a:gridCol>
                <a:gridCol w="385786">
                  <a:extLst>
                    <a:ext uri="{9D8B030D-6E8A-4147-A177-3AD203B41FA5}">
                      <a16:colId xmlns:a16="http://schemas.microsoft.com/office/drawing/2014/main" val="257813339"/>
                    </a:ext>
                  </a:extLst>
                </a:gridCol>
                <a:gridCol w="385786">
                  <a:extLst>
                    <a:ext uri="{9D8B030D-6E8A-4147-A177-3AD203B41FA5}">
                      <a16:colId xmlns:a16="http://schemas.microsoft.com/office/drawing/2014/main" val="3452245149"/>
                    </a:ext>
                  </a:extLst>
                </a:gridCol>
              </a:tblGrid>
              <a:tr h="304582">
                <a:tc>
                  <a:txBody>
                    <a:bodyPr/>
                    <a:lstStyle/>
                    <a:p>
                      <a:pPr algn="ctr"/>
                      <a:r>
                        <a:rPr lang="en-US" sz="1000" dirty="0">
                          <a:solidFill>
                            <a:schemeClr val="bg1"/>
                          </a:solidFill>
                        </a:rPr>
                        <a:t>H</a:t>
                      </a:r>
                    </a:p>
                  </a:txBody>
                  <a:tcPr anchor="ctr"/>
                </a:tc>
                <a:tc>
                  <a:txBody>
                    <a:bodyPr/>
                    <a:lstStyle/>
                    <a:p>
                      <a:pPr algn="ctr"/>
                      <a:r>
                        <a:rPr lang="en-US" sz="1000" dirty="0">
                          <a:solidFill>
                            <a:schemeClr val="bg1"/>
                          </a:solidFill>
                        </a:rPr>
                        <a:t>D</a:t>
                      </a:r>
                    </a:p>
                  </a:txBody>
                  <a:tcPr anchor="ctr"/>
                </a:tc>
                <a:tc>
                  <a:txBody>
                    <a:bodyPr/>
                    <a:lstStyle/>
                    <a:p>
                      <a:pPr algn="ctr"/>
                      <a:r>
                        <a:rPr lang="en-US" sz="1000" dirty="0">
                          <a:solidFill>
                            <a:schemeClr val="bg1"/>
                          </a:solidFill>
                        </a:rPr>
                        <a:t>K</a:t>
                      </a:r>
                    </a:p>
                  </a:txBody>
                  <a:tcPr anchor="ctr"/>
                </a:tc>
                <a:tc>
                  <a:txBody>
                    <a:bodyPr/>
                    <a:lstStyle/>
                    <a:p>
                      <a:pPr algn="ctr"/>
                      <a:r>
                        <a:rPr lang="en-US" sz="1000" dirty="0">
                          <a:solidFill>
                            <a:schemeClr val="bg1"/>
                          </a:solidFill>
                        </a:rPr>
                        <a:t>B</a:t>
                      </a:r>
                    </a:p>
                  </a:txBody>
                  <a:tcPr anchor="ctr"/>
                </a:tc>
                <a:tc>
                  <a:txBody>
                    <a:bodyPr/>
                    <a:lstStyle/>
                    <a:p>
                      <a:pPr algn="ctr"/>
                      <a:r>
                        <a:rPr lang="en-US" sz="1000" dirty="0">
                          <a:solidFill>
                            <a:schemeClr val="bg1"/>
                          </a:solidFill>
                        </a:rPr>
                        <a:t>F</a:t>
                      </a:r>
                    </a:p>
                  </a:txBody>
                  <a:tcPr anchor="ctr"/>
                </a:tc>
                <a:tc>
                  <a:txBody>
                    <a:bodyPr/>
                    <a:lstStyle/>
                    <a:p>
                      <a:pPr algn="ctr"/>
                      <a:r>
                        <a:rPr lang="en-US" sz="1000" dirty="0">
                          <a:solidFill>
                            <a:schemeClr val="bg1"/>
                          </a:solidFill>
                        </a:rPr>
                        <a:t>J</a:t>
                      </a:r>
                    </a:p>
                  </a:txBody>
                  <a:tcPr anchor="ctr"/>
                </a:tc>
                <a:tc>
                  <a:txBody>
                    <a:bodyPr/>
                    <a:lstStyle/>
                    <a:p>
                      <a:pPr algn="ctr"/>
                      <a:r>
                        <a:rPr lang="en-US" sz="1000" dirty="0">
                          <a:solidFill>
                            <a:schemeClr val="bg1"/>
                          </a:solidFill>
                          <a:latin typeface="Times" panose="02020603050405020304" pitchFamily="18" charset="0"/>
                          <a:cs typeface="Times" panose="02020603050405020304" pitchFamily="18" charset="0"/>
                        </a:rPr>
                        <a:t>NULL</a:t>
                      </a:r>
                    </a:p>
                  </a:txBody>
                  <a:tcPr anchor="ctr"/>
                </a:tc>
                <a:tc>
                  <a:txBody>
                    <a:bodyPr/>
                    <a:lstStyle/>
                    <a:p>
                      <a:pPr algn="ctr"/>
                      <a:r>
                        <a:rPr lang="en-US" sz="1000" dirty="0">
                          <a:solidFill>
                            <a:schemeClr val="bg1"/>
                          </a:solidFill>
                          <a:latin typeface="Times" panose="02020603050405020304" pitchFamily="18" charset="0"/>
                          <a:cs typeface="Times" panose="02020603050405020304" pitchFamily="18" charset="0"/>
                        </a:rPr>
                        <a:t>NULL</a:t>
                      </a:r>
                    </a:p>
                  </a:txBody>
                  <a:tcPr anchor="ctr"/>
                </a:tc>
                <a:tc>
                  <a:txBody>
                    <a:bodyPr/>
                    <a:lstStyle/>
                    <a:p>
                      <a:pPr algn="ctr"/>
                      <a:r>
                        <a:rPr lang="en-US" sz="1000" dirty="0">
                          <a:solidFill>
                            <a:schemeClr val="bg1"/>
                          </a:solidFill>
                          <a:latin typeface="Times" panose="02020603050405020304" pitchFamily="18" charset="0"/>
                          <a:cs typeface="Times" panose="02020603050405020304" pitchFamily="18" charset="0"/>
                        </a:rPr>
                        <a:t>NULL</a:t>
                      </a:r>
                      <a:endParaRPr lang="en-US" sz="1000" dirty="0">
                        <a:solidFill>
                          <a:schemeClr val="bg1"/>
                        </a:solidFill>
                      </a:endParaRPr>
                    </a:p>
                  </a:txBody>
                  <a:tcPr anchor="ctr"/>
                </a:tc>
                <a:tc>
                  <a:txBody>
                    <a:bodyPr/>
                    <a:lstStyle/>
                    <a:p>
                      <a:pPr algn="ctr"/>
                      <a:r>
                        <a:rPr lang="en-US" sz="1000" dirty="0">
                          <a:solidFill>
                            <a:schemeClr val="bg1"/>
                          </a:solidFill>
                        </a:rPr>
                        <a:t>A</a:t>
                      </a:r>
                    </a:p>
                  </a:txBody>
                  <a:tcPr anchor="ctr"/>
                </a:tc>
                <a:tc>
                  <a:txBody>
                    <a:bodyPr/>
                    <a:lstStyle/>
                    <a:p>
                      <a:pPr algn="ctr"/>
                      <a:r>
                        <a:rPr lang="en-US" sz="1000" dirty="0">
                          <a:solidFill>
                            <a:schemeClr val="bg1"/>
                          </a:solidFill>
                          <a:latin typeface="Times" panose="02020603050405020304" pitchFamily="18" charset="0"/>
                          <a:cs typeface="Times" panose="02020603050405020304" pitchFamily="18" charset="0"/>
                        </a:rPr>
                        <a:t>NULL</a:t>
                      </a:r>
                      <a:endParaRPr lang="en-US" sz="1000" dirty="0">
                        <a:solidFill>
                          <a:schemeClr val="bg1"/>
                        </a:solidFill>
                      </a:endParaRPr>
                    </a:p>
                  </a:txBody>
                  <a:tcPr anchor="ctr"/>
                </a:tc>
                <a:tc>
                  <a:txBody>
                    <a:bodyPr/>
                    <a:lstStyle/>
                    <a:p>
                      <a:pPr algn="ctr"/>
                      <a:r>
                        <a:rPr lang="en-US" sz="1000" dirty="0">
                          <a:solidFill>
                            <a:schemeClr val="bg1"/>
                          </a:solidFill>
                          <a:latin typeface="Times" panose="02020603050405020304" pitchFamily="18" charset="0"/>
                          <a:cs typeface="Times" panose="02020603050405020304" pitchFamily="18" charset="0"/>
                        </a:rPr>
                        <a:t>NULL</a:t>
                      </a:r>
                      <a:endParaRPr lang="en-US" sz="1000" dirty="0">
                        <a:solidFill>
                          <a:schemeClr val="bg1"/>
                        </a:solidFill>
                      </a:endParaRPr>
                    </a:p>
                  </a:txBody>
                  <a:tcPr anchor="ctr"/>
                </a:tc>
                <a:tc>
                  <a:txBody>
                    <a:bodyPr/>
                    <a:lstStyle/>
                    <a:p>
                      <a:pPr algn="ctr"/>
                      <a:r>
                        <a:rPr lang="en-US" sz="1000" dirty="0">
                          <a:solidFill>
                            <a:schemeClr val="bg1"/>
                          </a:solidFill>
                        </a:rPr>
                        <a:t>C</a:t>
                      </a:r>
                    </a:p>
                  </a:txBody>
                  <a:tcPr anchor="ctr"/>
                </a:tc>
                <a:tc gridSpan="7">
                  <a:txBody>
                    <a:bodyPr/>
                    <a:lstStyle/>
                    <a:p>
                      <a:pPr algn="ctr"/>
                      <a:r>
                        <a:rPr lang="en-US" sz="1000" dirty="0">
                          <a:solidFill>
                            <a:schemeClr val="bg1"/>
                          </a:solidFill>
                        </a:rPr>
                        <a:t>NULL</a:t>
                      </a:r>
                    </a:p>
                  </a:txBody>
                  <a:tcPr anchor="ctr"/>
                </a:tc>
                <a:tc hMerge="1">
                  <a:txBody>
                    <a:bodyPr/>
                    <a:lstStyle/>
                    <a:p>
                      <a:endParaRPr lang="en-US"/>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pPr algn="ctr"/>
                      <a:endParaRPr lang="en-US" sz="1000" dirty="0">
                        <a:solidFill>
                          <a:schemeClr val="bg1"/>
                        </a:solidFill>
                      </a:endParaRPr>
                    </a:p>
                  </a:txBody>
                  <a:tcPr anchor="ctr"/>
                </a:tc>
                <a:tc hMerge="1">
                  <a:txBody>
                    <a:bodyPr/>
                    <a:lstStyle/>
                    <a:p>
                      <a:pPr algn="ctr"/>
                      <a:endParaRPr lang="en-US" sz="1000" dirty="0">
                        <a:solidFill>
                          <a:schemeClr val="bg1"/>
                        </a:solidFill>
                      </a:endParaRPr>
                    </a:p>
                  </a:txBody>
                  <a:tcPr anchor="ctr"/>
                </a:tc>
                <a:extLst>
                  <a:ext uri="{0D108BD9-81ED-4DB2-BD59-A6C34878D82A}">
                    <a16:rowId xmlns:a16="http://schemas.microsoft.com/office/drawing/2014/main" val="1933804580"/>
                  </a:ext>
                </a:extLst>
              </a:tr>
              <a:tr h="304582">
                <a:tc>
                  <a:txBody>
                    <a:bodyPr/>
                    <a:lstStyle/>
                    <a:p>
                      <a:pPr algn="ctr"/>
                      <a:r>
                        <a:rPr lang="en-US" sz="800" dirty="0"/>
                        <a:t>0</a:t>
                      </a:r>
                    </a:p>
                  </a:txBody>
                  <a:tcPr anchor="ctr"/>
                </a:tc>
                <a:tc>
                  <a:txBody>
                    <a:bodyPr/>
                    <a:lstStyle/>
                    <a:p>
                      <a:pPr algn="ctr"/>
                      <a:r>
                        <a:rPr lang="en-US" sz="800" dirty="0"/>
                        <a:t>1</a:t>
                      </a:r>
                    </a:p>
                  </a:txBody>
                  <a:tcPr anchor="ctr"/>
                </a:tc>
                <a:tc>
                  <a:txBody>
                    <a:bodyPr/>
                    <a:lstStyle/>
                    <a:p>
                      <a:pPr algn="ctr"/>
                      <a:r>
                        <a:rPr lang="en-US" sz="800" dirty="0"/>
                        <a:t>2</a:t>
                      </a:r>
                    </a:p>
                  </a:txBody>
                  <a:tcPr anchor="ctr"/>
                </a:tc>
                <a:tc>
                  <a:txBody>
                    <a:bodyPr/>
                    <a:lstStyle/>
                    <a:p>
                      <a:pPr algn="ctr"/>
                      <a:r>
                        <a:rPr lang="en-US" sz="800" dirty="0"/>
                        <a:t>3</a:t>
                      </a:r>
                    </a:p>
                  </a:txBody>
                  <a:tcPr anchor="ctr"/>
                </a:tc>
                <a:tc>
                  <a:txBody>
                    <a:bodyPr/>
                    <a:lstStyle/>
                    <a:p>
                      <a:pPr algn="ctr"/>
                      <a:r>
                        <a:rPr lang="en-US" sz="800" dirty="0"/>
                        <a:t>4</a:t>
                      </a:r>
                    </a:p>
                  </a:txBody>
                  <a:tcPr anchor="ctr"/>
                </a:tc>
                <a:tc>
                  <a:txBody>
                    <a:bodyPr/>
                    <a:lstStyle/>
                    <a:p>
                      <a:pPr algn="ctr"/>
                      <a:r>
                        <a:rPr lang="en-US" sz="800" dirty="0"/>
                        <a:t>5</a:t>
                      </a:r>
                    </a:p>
                  </a:txBody>
                  <a:tcPr anchor="ctr"/>
                </a:tc>
                <a:tc>
                  <a:txBody>
                    <a:bodyPr/>
                    <a:lstStyle/>
                    <a:p>
                      <a:pPr algn="ctr"/>
                      <a:r>
                        <a:rPr lang="en-US" sz="800" dirty="0"/>
                        <a:t>6</a:t>
                      </a:r>
                    </a:p>
                  </a:txBody>
                  <a:tcPr anchor="ctr"/>
                </a:tc>
                <a:tc>
                  <a:txBody>
                    <a:bodyPr/>
                    <a:lstStyle/>
                    <a:p>
                      <a:pPr algn="ctr"/>
                      <a:r>
                        <a:rPr lang="en-US" sz="800" dirty="0"/>
                        <a:t>7</a:t>
                      </a:r>
                    </a:p>
                  </a:txBody>
                  <a:tcPr anchor="ctr"/>
                </a:tc>
                <a:tc>
                  <a:txBody>
                    <a:bodyPr/>
                    <a:lstStyle/>
                    <a:p>
                      <a:pPr algn="ctr"/>
                      <a:r>
                        <a:rPr lang="en-US" sz="800" dirty="0"/>
                        <a:t>8</a:t>
                      </a:r>
                    </a:p>
                  </a:txBody>
                  <a:tcPr anchor="ctr"/>
                </a:tc>
                <a:tc>
                  <a:txBody>
                    <a:bodyPr/>
                    <a:lstStyle/>
                    <a:p>
                      <a:pPr algn="ctr"/>
                      <a:r>
                        <a:rPr lang="en-US" sz="800" dirty="0"/>
                        <a:t>9</a:t>
                      </a:r>
                    </a:p>
                  </a:txBody>
                  <a:tcPr anchor="ctr"/>
                </a:tc>
                <a:tc>
                  <a:txBody>
                    <a:bodyPr/>
                    <a:lstStyle/>
                    <a:p>
                      <a:pPr algn="ctr"/>
                      <a:r>
                        <a:rPr lang="en-US" sz="800" dirty="0"/>
                        <a:t>10</a:t>
                      </a:r>
                    </a:p>
                  </a:txBody>
                  <a:tcPr anchor="ctr"/>
                </a:tc>
                <a:tc>
                  <a:txBody>
                    <a:bodyPr/>
                    <a:lstStyle/>
                    <a:p>
                      <a:pPr algn="ctr"/>
                      <a:r>
                        <a:rPr lang="en-US" sz="800" dirty="0"/>
                        <a:t>11</a:t>
                      </a:r>
                    </a:p>
                  </a:txBody>
                  <a:tcPr anchor="ctr"/>
                </a:tc>
                <a:tc>
                  <a:txBody>
                    <a:bodyPr/>
                    <a:lstStyle/>
                    <a:p>
                      <a:pPr algn="ctr"/>
                      <a:r>
                        <a:rPr lang="en-US" sz="800" dirty="0"/>
                        <a:t>12</a:t>
                      </a:r>
                    </a:p>
                  </a:txBody>
                  <a:tcPr anchor="ctr"/>
                </a:tc>
                <a:tc>
                  <a:txBody>
                    <a:bodyPr/>
                    <a:lstStyle/>
                    <a:p>
                      <a:pPr algn="ctr"/>
                      <a:r>
                        <a:rPr lang="en-US" sz="800" dirty="0"/>
                        <a:t>13</a:t>
                      </a:r>
                    </a:p>
                  </a:txBody>
                  <a:tcPr anchor="ctr"/>
                </a:tc>
                <a:tc>
                  <a:txBody>
                    <a:bodyPr/>
                    <a:lstStyle/>
                    <a:p>
                      <a:pPr algn="ctr"/>
                      <a:r>
                        <a:rPr lang="en-US" sz="800" dirty="0"/>
                        <a:t>14</a:t>
                      </a:r>
                    </a:p>
                  </a:txBody>
                  <a:tcPr anchor="ctr"/>
                </a:tc>
                <a:tc>
                  <a:txBody>
                    <a:bodyPr/>
                    <a:lstStyle/>
                    <a:p>
                      <a:pPr algn="ctr"/>
                      <a:r>
                        <a:rPr lang="en-US" sz="800" dirty="0"/>
                        <a:t>…………………</a:t>
                      </a:r>
                    </a:p>
                  </a:txBody>
                  <a:tcPr anchor="ctr"/>
                </a:tc>
                <a:tc>
                  <a:txBody>
                    <a:bodyPr/>
                    <a:lstStyle/>
                    <a:p>
                      <a:pPr algn="ctr"/>
                      <a:r>
                        <a:rPr lang="en-US" sz="800" dirty="0"/>
                        <a:t>25</a:t>
                      </a:r>
                    </a:p>
                  </a:txBody>
                  <a:tcPr anchor="ctr"/>
                </a:tc>
                <a:tc>
                  <a:txBody>
                    <a:bodyPr/>
                    <a:lstStyle/>
                    <a:p>
                      <a:pPr algn="ctr"/>
                      <a:r>
                        <a:rPr lang="en-US" sz="800" dirty="0"/>
                        <a:t>26</a:t>
                      </a:r>
                    </a:p>
                  </a:txBody>
                  <a:tcPr anchor="ctr"/>
                </a:tc>
                <a:tc>
                  <a:txBody>
                    <a:bodyPr/>
                    <a:lstStyle/>
                    <a:p>
                      <a:pPr algn="ctr"/>
                      <a:r>
                        <a:rPr lang="en-US" sz="800" dirty="0"/>
                        <a:t>…..</a:t>
                      </a:r>
                    </a:p>
                  </a:txBody>
                  <a:tcPr anchor="ctr"/>
                </a:tc>
                <a:tc>
                  <a:txBody>
                    <a:bodyPr/>
                    <a:lstStyle/>
                    <a:p>
                      <a:pPr algn="ctr"/>
                      <a:r>
                        <a:rPr lang="en-US" sz="800" dirty="0"/>
                        <a:t>30</a:t>
                      </a:r>
                    </a:p>
                  </a:txBody>
                  <a:tcPr anchor="ctr"/>
                </a:tc>
                <a:extLst>
                  <a:ext uri="{0D108BD9-81ED-4DB2-BD59-A6C34878D82A}">
                    <a16:rowId xmlns:a16="http://schemas.microsoft.com/office/drawing/2014/main" val="1399787699"/>
                  </a:ext>
                </a:extLst>
              </a:tr>
            </a:tbl>
          </a:graphicData>
        </a:graphic>
      </p:graphicFrame>
      <p:sp>
        <p:nvSpPr>
          <p:cNvPr id="8" name="TextBox 7"/>
          <p:cNvSpPr txBox="1"/>
          <p:nvPr/>
        </p:nvSpPr>
        <p:spPr>
          <a:xfrm>
            <a:off x="6234596" y="6097907"/>
            <a:ext cx="1066800" cy="276999"/>
          </a:xfrm>
          <a:prstGeom prst="rect">
            <a:avLst/>
          </a:prstGeom>
          <a:noFill/>
        </p:spPr>
        <p:txBody>
          <a:bodyPr wrap="square" rtlCol="0">
            <a:spAutoFit/>
          </a:bodyPr>
          <a:lstStyle/>
          <a:p>
            <a:r>
              <a:rPr lang="en-US" sz="1200" dirty="0"/>
              <a:t>Left child of C</a:t>
            </a:r>
          </a:p>
        </p:txBody>
      </p:sp>
      <p:cxnSp>
        <p:nvCxnSpPr>
          <p:cNvPr id="9" name="Straight Arrow Connector 8"/>
          <p:cNvCxnSpPr/>
          <p:nvPr/>
        </p:nvCxnSpPr>
        <p:spPr>
          <a:xfrm>
            <a:off x="7365586" y="5889689"/>
            <a:ext cx="457200" cy="169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a:off x="6767996" y="5882303"/>
            <a:ext cx="304800" cy="228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a:xfrm>
            <a:off x="910306" y="6071780"/>
            <a:ext cx="1371600" cy="276999"/>
          </a:xfrm>
          <a:prstGeom prst="rect">
            <a:avLst/>
          </a:prstGeom>
          <a:noFill/>
        </p:spPr>
        <p:txBody>
          <a:bodyPr wrap="square" rtlCol="0">
            <a:spAutoFit/>
          </a:bodyPr>
          <a:lstStyle/>
          <a:p>
            <a:r>
              <a:rPr lang="en-US" sz="1200" dirty="0"/>
              <a:t>Right child of K</a:t>
            </a:r>
          </a:p>
        </p:txBody>
      </p:sp>
      <p:cxnSp>
        <p:nvCxnSpPr>
          <p:cNvPr id="12" name="Straight Arrow Connector 11"/>
          <p:cNvCxnSpPr/>
          <p:nvPr/>
        </p:nvCxnSpPr>
        <p:spPr>
          <a:xfrm flipH="1">
            <a:off x="1503596" y="5936461"/>
            <a:ext cx="161965" cy="1873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3938886" y="6123801"/>
            <a:ext cx="1371600" cy="276999"/>
          </a:xfrm>
          <a:prstGeom prst="rect">
            <a:avLst/>
          </a:prstGeom>
          <a:noFill/>
        </p:spPr>
        <p:txBody>
          <a:bodyPr wrap="square" rtlCol="0">
            <a:spAutoFit/>
          </a:bodyPr>
          <a:lstStyle/>
          <a:p>
            <a:r>
              <a:rPr lang="en-US" sz="1200" dirty="0"/>
              <a:t>left child of J</a:t>
            </a:r>
          </a:p>
        </p:txBody>
      </p:sp>
      <p:cxnSp>
        <p:nvCxnSpPr>
          <p:cNvPr id="14" name="Straight Arrow Connector 13"/>
          <p:cNvCxnSpPr>
            <a:stCxn id="7" idx="2"/>
          </p:cNvCxnSpPr>
          <p:nvPr/>
        </p:nvCxnSpPr>
        <p:spPr>
          <a:xfrm>
            <a:off x="4282980" y="5936461"/>
            <a:ext cx="94325" cy="2228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7338559" y="6074169"/>
            <a:ext cx="1272041" cy="276999"/>
          </a:xfrm>
          <a:prstGeom prst="rect">
            <a:avLst/>
          </a:prstGeom>
          <a:noFill/>
        </p:spPr>
        <p:txBody>
          <a:bodyPr wrap="square" rtlCol="0">
            <a:spAutoFit/>
          </a:bodyPr>
          <a:lstStyle/>
          <a:p>
            <a:r>
              <a:rPr lang="en-US" sz="1200" dirty="0"/>
              <a:t>Right child of C</a:t>
            </a:r>
          </a:p>
        </p:txBody>
      </p:sp>
      <p:sp>
        <p:nvSpPr>
          <p:cNvPr id="16" name="TextBox 15"/>
          <p:cNvSpPr txBox="1"/>
          <p:nvPr/>
        </p:nvSpPr>
        <p:spPr>
          <a:xfrm>
            <a:off x="-57646" y="5631879"/>
            <a:ext cx="458137" cy="338554"/>
          </a:xfrm>
          <a:prstGeom prst="rect">
            <a:avLst/>
          </a:prstGeom>
          <a:noFill/>
        </p:spPr>
        <p:txBody>
          <a:bodyPr wrap="square" rtlCol="0">
            <a:spAutoFit/>
          </a:bodyPr>
          <a:lstStyle/>
          <a:p>
            <a:r>
              <a:rPr lang="en-US" sz="1600" b="1" i="1" dirty="0">
                <a:solidFill>
                  <a:srgbClr val="FF0000"/>
                </a:solidFill>
              </a:rPr>
              <a:t>A</a:t>
            </a:r>
          </a:p>
        </p:txBody>
      </p:sp>
      <p:cxnSp>
        <p:nvCxnSpPr>
          <p:cNvPr id="17" name="Straight Arrow Connector 16"/>
          <p:cNvCxnSpPr/>
          <p:nvPr/>
        </p:nvCxnSpPr>
        <p:spPr>
          <a:xfrm flipH="1">
            <a:off x="2339256" y="5936461"/>
            <a:ext cx="296" cy="3191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1776896" y="6262858"/>
            <a:ext cx="1371600" cy="276999"/>
          </a:xfrm>
          <a:prstGeom prst="rect">
            <a:avLst/>
          </a:prstGeom>
          <a:noFill/>
        </p:spPr>
        <p:txBody>
          <a:bodyPr wrap="square" rtlCol="0">
            <a:spAutoFit/>
          </a:bodyPr>
          <a:lstStyle/>
          <a:p>
            <a:r>
              <a:rPr lang="en-US" sz="1200" dirty="0"/>
              <a:t>Left child of B</a:t>
            </a:r>
          </a:p>
        </p:txBody>
      </p:sp>
      <p:cxnSp>
        <p:nvCxnSpPr>
          <p:cNvPr id="20" name="Straight Arrow Connector 19"/>
          <p:cNvCxnSpPr/>
          <p:nvPr/>
        </p:nvCxnSpPr>
        <p:spPr>
          <a:xfrm flipH="1">
            <a:off x="2930126" y="5943690"/>
            <a:ext cx="4515" cy="47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a:xfrm>
            <a:off x="2748706" y="6383731"/>
            <a:ext cx="1371600" cy="276999"/>
          </a:xfrm>
          <a:prstGeom prst="rect">
            <a:avLst/>
          </a:prstGeom>
          <a:noFill/>
        </p:spPr>
        <p:txBody>
          <a:bodyPr wrap="square" rtlCol="0">
            <a:spAutoFit/>
          </a:bodyPr>
          <a:lstStyle/>
          <a:p>
            <a:r>
              <a:rPr lang="en-US" sz="1200" dirty="0"/>
              <a:t>Right child of B</a:t>
            </a:r>
          </a:p>
        </p:txBody>
      </p:sp>
    </p:spTree>
    <p:extLst>
      <p:ext uri="{BB962C8B-B14F-4D97-AF65-F5344CB8AC3E}">
        <p14:creationId xmlns:p14="http://schemas.microsoft.com/office/powerpoint/2010/main" val="42949541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ltLang="en-US" dirty="0"/>
              <a:t>1D array representation of a binary tree</a:t>
            </a:r>
            <a:endParaRPr lang="en-US" dirty="0"/>
          </a:p>
        </p:txBody>
      </p:sp>
      <p:pic>
        <p:nvPicPr>
          <p:cNvPr id="5" name="Picture 4"/>
          <p:cNvPicPr>
            <a:picLocks noChangeAspect="1"/>
          </p:cNvPicPr>
          <p:nvPr/>
        </p:nvPicPr>
        <p:blipFill>
          <a:blip r:embed="rId2"/>
          <a:stretch>
            <a:fillRect/>
          </a:stretch>
        </p:blipFill>
        <p:spPr>
          <a:xfrm>
            <a:off x="170926" y="1032293"/>
            <a:ext cx="3888744" cy="2928606"/>
          </a:xfrm>
          <a:prstGeom prst="rect">
            <a:avLst/>
          </a:prstGeom>
        </p:spPr>
      </p:pic>
      <p:cxnSp>
        <p:nvCxnSpPr>
          <p:cNvPr id="13" name="Straight Arrow Connector 12"/>
          <p:cNvCxnSpPr/>
          <p:nvPr/>
        </p:nvCxnSpPr>
        <p:spPr>
          <a:xfrm>
            <a:off x="4848958" y="1217671"/>
            <a:ext cx="21070" cy="31257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 Box 28"/>
          <p:cNvSpPr txBox="1">
            <a:spLocks noChangeArrowheads="1"/>
          </p:cNvSpPr>
          <p:nvPr/>
        </p:nvSpPr>
        <p:spPr bwMode="auto">
          <a:xfrm>
            <a:off x="3979144" y="986440"/>
            <a:ext cx="1773115" cy="400110"/>
          </a:xfrm>
          <a:prstGeom prst="rect">
            <a:avLst/>
          </a:prstGeom>
          <a:solidFill>
            <a:srgbClr val="0000CC"/>
          </a:solidFill>
          <a:ln w="9525">
            <a:noFill/>
            <a:miter lim="800000"/>
            <a:headEnd/>
            <a:tailEnd/>
          </a:ln>
          <a:effectLst/>
        </p:spPr>
        <p:txBody>
          <a:bodyPr wrap="none">
            <a:spAutoFit/>
          </a:bodyPr>
          <a:lstStyle/>
          <a:p>
            <a:r>
              <a:rPr lang="en-US" sz="2000" dirty="0">
                <a:solidFill>
                  <a:srgbClr val="FFFF00"/>
                </a:solidFill>
              </a:rPr>
              <a:t>Depth/level</a:t>
            </a:r>
            <a:r>
              <a:rPr lang="en-US" sz="2000" dirty="0">
                <a:solidFill>
                  <a:srgbClr val="FFFF00"/>
                </a:solidFill>
                <a:latin typeface="Arial" charset="0"/>
              </a:rPr>
              <a:t> =1</a:t>
            </a:r>
          </a:p>
        </p:txBody>
      </p:sp>
      <p:sp>
        <p:nvSpPr>
          <p:cNvPr id="16" name="Text Box 27"/>
          <p:cNvSpPr txBox="1">
            <a:spLocks noChangeArrowheads="1"/>
          </p:cNvSpPr>
          <p:nvPr/>
        </p:nvSpPr>
        <p:spPr bwMode="auto">
          <a:xfrm>
            <a:off x="4886246" y="1933545"/>
            <a:ext cx="1153330" cy="338458"/>
          </a:xfrm>
          <a:prstGeom prst="rect">
            <a:avLst/>
          </a:prstGeom>
          <a:noFill/>
          <a:ln w="9525">
            <a:noFill/>
            <a:miter lim="800000"/>
            <a:headEnd/>
            <a:tailEnd/>
          </a:ln>
          <a:effectLst/>
        </p:spPr>
        <p:txBody>
          <a:bodyPr wrap="square">
            <a:spAutoFit/>
          </a:bodyPr>
          <a:lstStyle/>
          <a:p>
            <a:r>
              <a:rPr lang="en-US" sz="2000" dirty="0">
                <a:solidFill>
                  <a:srgbClr val="000099"/>
                </a:solidFill>
                <a:latin typeface="Arial" charset="0"/>
              </a:rPr>
              <a:t>l = 2</a:t>
            </a:r>
          </a:p>
        </p:txBody>
      </p:sp>
      <p:sp>
        <p:nvSpPr>
          <p:cNvPr id="17" name="Text Box 27"/>
          <p:cNvSpPr txBox="1">
            <a:spLocks noChangeArrowheads="1"/>
          </p:cNvSpPr>
          <p:nvPr/>
        </p:nvSpPr>
        <p:spPr bwMode="auto">
          <a:xfrm>
            <a:off x="4876237" y="2662219"/>
            <a:ext cx="1153330" cy="338458"/>
          </a:xfrm>
          <a:prstGeom prst="rect">
            <a:avLst/>
          </a:prstGeom>
          <a:noFill/>
          <a:ln w="9525">
            <a:noFill/>
            <a:miter lim="800000"/>
            <a:headEnd/>
            <a:tailEnd/>
          </a:ln>
          <a:effectLst/>
        </p:spPr>
        <p:txBody>
          <a:bodyPr wrap="square">
            <a:spAutoFit/>
          </a:bodyPr>
          <a:lstStyle/>
          <a:p>
            <a:r>
              <a:rPr lang="en-US" sz="2000" dirty="0">
                <a:solidFill>
                  <a:srgbClr val="000099"/>
                </a:solidFill>
                <a:latin typeface="Arial" charset="0"/>
              </a:rPr>
              <a:t>l = 3</a:t>
            </a:r>
          </a:p>
        </p:txBody>
      </p:sp>
      <p:sp>
        <p:nvSpPr>
          <p:cNvPr id="18" name="Text Box 27"/>
          <p:cNvSpPr txBox="1">
            <a:spLocks noChangeArrowheads="1"/>
          </p:cNvSpPr>
          <p:nvPr/>
        </p:nvSpPr>
        <p:spPr bwMode="auto">
          <a:xfrm>
            <a:off x="4953000" y="3491340"/>
            <a:ext cx="1153330" cy="338458"/>
          </a:xfrm>
          <a:prstGeom prst="rect">
            <a:avLst/>
          </a:prstGeom>
          <a:noFill/>
          <a:ln w="9525">
            <a:noFill/>
            <a:miter lim="800000"/>
            <a:headEnd/>
            <a:tailEnd/>
          </a:ln>
          <a:effectLst/>
        </p:spPr>
        <p:txBody>
          <a:bodyPr wrap="square">
            <a:spAutoFit/>
          </a:bodyPr>
          <a:lstStyle/>
          <a:p>
            <a:r>
              <a:rPr lang="en-US" sz="2000" dirty="0">
                <a:solidFill>
                  <a:srgbClr val="000099"/>
                </a:solidFill>
                <a:latin typeface="Arial" charset="0"/>
              </a:rPr>
              <a:t>l = 4</a:t>
            </a:r>
          </a:p>
        </p:txBody>
      </p:sp>
      <p:sp>
        <p:nvSpPr>
          <p:cNvPr id="20" name="TextBox 19"/>
          <p:cNvSpPr txBox="1"/>
          <p:nvPr/>
        </p:nvSpPr>
        <p:spPr>
          <a:xfrm>
            <a:off x="5867400" y="985762"/>
            <a:ext cx="2438400" cy="400110"/>
          </a:xfrm>
          <a:prstGeom prst="rect">
            <a:avLst/>
          </a:prstGeom>
          <a:noFill/>
        </p:spPr>
        <p:txBody>
          <a:bodyPr wrap="square" rtlCol="0">
            <a:spAutoFit/>
          </a:bodyPr>
          <a:lstStyle/>
          <a:p>
            <a:r>
              <a:rPr lang="en-US" sz="2000" dirty="0"/>
              <a:t>Max #nodes = 2</a:t>
            </a:r>
            <a:r>
              <a:rPr lang="en-US" sz="2000" baseline="30000" dirty="0"/>
              <a:t>0</a:t>
            </a:r>
            <a:r>
              <a:rPr lang="en-US" sz="2000" dirty="0"/>
              <a:t>=1</a:t>
            </a:r>
          </a:p>
        </p:txBody>
      </p:sp>
      <p:sp>
        <p:nvSpPr>
          <p:cNvPr id="21" name="TextBox 20"/>
          <p:cNvSpPr txBox="1"/>
          <p:nvPr/>
        </p:nvSpPr>
        <p:spPr>
          <a:xfrm>
            <a:off x="5748485" y="1945987"/>
            <a:ext cx="2438400" cy="400110"/>
          </a:xfrm>
          <a:prstGeom prst="rect">
            <a:avLst/>
          </a:prstGeom>
          <a:noFill/>
        </p:spPr>
        <p:txBody>
          <a:bodyPr wrap="square" rtlCol="0">
            <a:spAutoFit/>
          </a:bodyPr>
          <a:lstStyle/>
          <a:p>
            <a:r>
              <a:rPr lang="en-US" sz="2000" dirty="0"/>
              <a:t>Max #nodes = 2</a:t>
            </a:r>
            <a:r>
              <a:rPr lang="en-US" sz="2000" baseline="30000" dirty="0"/>
              <a:t>1</a:t>
            </a:r>
            <a:r>
              <a:rPr lang="en-US" sz="2000" dirty="0"/>
              <a:t>=2</a:t>
            </a:r>
          </a:p>
        </p:txBody>
      </p:sp>
      <p:sp>
        <p:nvSpPr>
          <p:cNvPr id="22" name="TextBox 21"/>
          <p:cNvSpPr txBox="1"/>
          <p:nvPr/>
        </p:nvSpPr>
        <p:spPr>
          <a:xfrm>
            <a:off x="5735515" y="2703661"/>
            <a:ext cx="2438400" cy="400110"/>
          </a:xfrm>
          <a:prstGeom prst="rect">
            <a:avLst/>
          </a:prstGeom>
          <a:noFill/>
        </p:spPr>
        <p:txBody>
          <a:bodyPr wrap="square" rtlCol="0">
            <a:spAutoFit/>
          </a:bodyPr>
          <a:lstStyle/>
          <a:p>
            <a:r>
              <a:rPr lang="en-US" sz="2000" dirty="0"/>
              <a:t>Max #nodes = 2</a:t>
            </a:r>
            <a:r>
              <a:rPr lang="en-US" sz="2000" baseline="30000" dirty="0"/>
              <a:t>2</a:t>
            </a:r>
            <a:r>
              <a:rPr lang="en-US" sz="2000" dirty="0"/>
              <a:t>=4</a:t>
            </a:r>
          </a:p>
        </p:txBody>
      </p:sp>
      <p:sp>
        <p:nvSpPr>
          <p:cNvPr id="23" name="TextBox 22"/>
          <p:cNvSpPr txBox="1"/>
          <p:nvPr/>
        </p:nvSpPr>
        <p:spPr>
          <a:xfrm>
            <a:off x="5722545" y="3491340"/>
            <a:ext cx="2438400" cy="400110"/>
          </a:xfrm>
          <a:prstGeom prst="rect">
            <a:avLst/>
          </a:prstGeom>
          <a:noFill/>
        </p:spPr>
        <p:txBody>
          <a:bodyPr wrap="square" rtlCol="0">
            <a:spAutoFit/>
          </a:bodyPr>
          <a:lstStyle/>
          <a:p>
            <a:r>
              <a:rPr lang="en-US" sz="2000" dirty="0"/>
              <a:t>Max #nodes = 2</a:t>
            </a:r>
            <a:r>
              <a:rPr lang="en-US" sz="2000" baseline="30000" dirty="0"/>
              <a:t>3</a:t>
            </a:r>
            <a:r>
              <a:rPr lang="en-US" sz="2000" dirty="0"/>
              <a:t>=8</a:t>
            </a:r>
          </a:p>
        </p:txBody>
      </p:sp>
      <p:sp>
        <p:nvSpPr>
          <p:cNvPr id="24" name="TextBox 23"/>
          <p:cNvSpPr txBox="1"/>
          <p:nvPr/>
        </p:nvSpPr>
        <p:spPr>
          <a:xfrm>
            <a:off x="5732272" y="4188581"/>
            <a:ext cx="2438400" cy="400110"/>
          </a:xfrm>
          <a:prstGeom prst="rect">
            <a:avLst/>
          </a:prstGeom>
          <a:noFill/>
        </p:spPr>
        <p:txBody>
          <a:bodyPr wrap="square" rtlCol="0">
            <a:spAutoFit/>
          </a:bodyPr>
          <a:lstStyle/>
          <a:p>
            <a:r>
              <a:rPr lang="en-US" sz="2000" dirty="0"/>
              <a:t>Max #nodes = 2</a:t>
            </a:r>
            <a:r>
              <a:rPr lang="en-US" sz="2000" baseline="30000" dirty="0"/>
              <a:t>4</a:t>
            </a:r>
            <a:r>
              <a:rPr lang="en-US" sz="2000" dirty="0"/>
              <a:t>=16</a:t>
            </a:r>
          </a:p>
        </p:txBody>
      </p:sp>
      <p:cxnSp>
        <p:nvCxnSpPr>
          <p:cNvPr id="26" name="Straight Connector 25"/>
          <p:cNvCxnSpPr/>
          <p:nvPr/>
        </p:nvCxnSpPr>
        <p:spPr>
          <a:xfrm>
            <a:off x="5085945" y="4646316"/>
            <a:ext cx="3200400" cy="1144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5529665" y="4696792"/>
                <a:ext cx="2222254" cy="5589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500" i="1" smtClean="0">
                              <a:latin typeface="Cambria Math" panose="02040503050406030204" pitchFamily="18" charset="0"/>
                            </a:rPr>
                          </m:ctrlPr>
                        </m:naryPr>
                        <m:sub/>
                        <m:sup/>
                        <m:e>
                          <m:r>
                            <a:rPr lang="en-US" sz="1500" b="0" i="1" smtClean="0">
                              <a:latin typeface="Cambria Math" panose="02040503050406030204" pitchFamily="18" charset="0"/>
                            </a:rPr>
                            <m:t>𝑚𝑎𝑥</m:t>
                          </m:r>
                          <m:r>
                            <a:rPr lang="en-US" sz="1500" b="0" i="1" smtClean="0">
                              <a:latin typeface="Cambria Math" panose="02040503050406030204" pitchFamily="18" charset="0"/>
                            </a:rPr>
                            <m:t>#</m:t>
                          </m:r>
                          <m:r>
                            <a:rPr lang="en-US" sz="1500" b="0" i="1" smtClean="0">
                              <a:latin typeface="Cambria Math" panose="02040503050406030204" pitchFamily="18" charset="0"/>
                            </a:rPr>
                            <m:t>𝑛𝑜𝑑𝑒𝑠</m:t>
                          </m:r>
                          <m:r>
                            <a:rPr lang="en-US" sz="1500" b="0" i="1" smtClean="0">
                              <a:latin typeface="Cambria Math" panose="02040503050406030204" pitchFamily="18" charset="0"/>
                            </a:rPr>
                            <m:t>=31</m:t>
                          </m:r>
                        </m:e>
                      </m:nary>
                    </m:oMath>
                  </m:oMathPara>
                </a14:m>
                <a:endParaRPr lang="en-US" sz="15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529665" y="4696792"/>
                <a:ext cx="2222254" cy="558936"/>
              </a:xfrm>
              <a:prstGeom prst="rect">
                <a:avLst/>
              </a:prstGeom>
              <a:blipFill>
                <a:blip r:embed="rId3"/>
                <a:stretch>
                  <a:fillRect/>
                </a:stretch>
              </a:blipFill>
            </p:spPr>
            <p:txBody>
              <a:bodyPr/>
              <a:lstStyle/>
              <a:p>
                <a:r>
                  <a:rPr lang="en-US">
                    <a:noFill/>
                  </a:rPr>
                  <a:t> </a:t>
                </a:r>
              </a:p>
            </p:txBody>
          </p:sp>
        </mc:Fallback>
      </mc:AlternateContent>
      <p:pic>
        <p:nvPicPr>
          <p:cNvPr id="43" name="Picture 42"/>
          <p:cNvPicPr>
            <a:picLocks noChangeAspect="1"/>
          </p:cNvPicPr>
          <p:nvPr/>
        </p:nvPicPr>
        <p:blipFill>
          <a:blip r:embed="rId4"/>
          <a:stretch>
            <a:fillRect/>
          </a:stretch>
        </p:blipFill>
        <p:spPr>
          <a:xfrm>
            <a:off x="76201" y="5315731"/>
            <a:ext cx="8991599" cy="1492354"/>
          </a:xfrm>
          <a:prstGeom prst="rect">
            <a:avLst/>
          </a:prstGeom>
        </p:spPr>
      </p:pic>
    </p:spTree>
    <p:extLst>
      <p:ext uri="{BB962C8B-B14F-4D97-AF65-F5344CB8AC3E}">
        <p14:creationId xmlns:p14="http://schemas.microsoft.com/office/powerpoint/2010/main" val="180926950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altLang="en-US" dirty="0"/>
              <a:t>1D array representation of a complete binary tree</a:t>
            </a:r>
            <a:endParaRPr lang="en-US" dirty="0"/>
          </a:p>
        </p:txBody>
      </p:sp>
      <p:sp>
        <p:nvSpPr>
          <p:cNvPr id="14339" name="Rectangle 3"/>
          <p:cNvSpPr>
            <a:spLocks noGrp="1" noChangeArrowheads="1"/>
          </p:cNvSpPr>
          <p:nvPr>
            <p:ph type="body" idx="1"/>
          </p:nvPr>
        </p:nvSpPr>
        <p:spPr>
          <a:xfrm>
            <a:off x="228600" y="5334000"/>
            <a:ext cx="8686800" cy="1143000"/>
          </a:xfrm>
        </p:spPr>
        <p:txBody>
          <a:bodyPr/>
          <a:lstStyle/>
          <a:p>
            <a:pPr marL="0" indent="0" algn="just">
              <a:buNone/>
            </a:pPr>
            <a:r>
              <a:rPr lang="en-US" altLang="en-US" sz="2000" dirty="0">
                <a:latin typeface="Times" panose="02020603050405020304" pitchFamily="18" charset="0"/>
                <a:cs typeface="Times" panose="02020603050405020304" pitchFamily="18" charset="0"/>
              </a:rPr>
              <a:t>If using 1D array to represent a complete binary tree of </a:t>
            </a:r>
            <a:r>
              <a:rPr lang="en-US" altLang="en-US" sz="2000" i="1" dirty="0">
                <a:latin typeface="Times" panose="02020603050405020304" pitchFamily="18" charset="0"/>
                <a:cs typeface="Times" panose="02020603050405020304" pitchFamily="18" charset="0"/>
              </a:rPr>
              <a:t>n</a:t>
            </a:r>
            <a:r>
              <a:rPr lang="en-US" altLang="en-US" sz="2000" dirty="0">
                <a:latin typeface="Times" panose="02020603050405020304" pitchFamily="18" charset="0"/>
                <a:cs typeface="Times" panose="02020603050405020304" pitchFamily="18" charset="0"/>
              </a:rPr>
              <a:t> nodes:</a:t>
            </a:r>
          </a:p>
          <a:p>
            <a:pPr algn="just"/>
            <a:r>
              <a:rPr lang="en-US" altLang="en-US" sz="2000" dirty="0">
                <a:latin typeface="Times" panose="02020603050405020304" pitchFamily="18" charset="0"/>
                <a:cs typeface="Times" panose="02020603050405020304" pitchFamily="18" charset="0"/>
              </a:rPr>
              <a:t>We only need the array of </a:t>
            </a:r>
            <a:r>
              <a:rPr lang="en-US" altLang="en-US" sz="2000" i="1" dirty="0">
                <a:latin typeface="Times" panose="02020603050405020304" pitchFamily="18" charset="0"/>
                <a:cs typeface="Times" panose="02020603050405020304" pitchFamily="18" charset="0"/>
              </a:rPr>
              <a:t>n</a:t>
            </a:r>
            <a:r>
              <a:rPr lang="en-US" altLang="en-US" sz="2000" dirty="0">
                <a:latin typeface="Times" panose="02020603050405020304" pitchFamily="18" charset="0"/>
                <a:cs typeface="Times" panose="02020603050405020304" pitchFamily="18" charset="0"/>
              </a:rPr>
              <a:t> elements</a:t>
            </a:r>
          </a:p>
          <a:p>
            <a:pPr algn="just"/>
            <a:r>
              <a:rPr lang="en-US" altLang="en-US" sz="2000" dirty="0">
                <a:latin typeface="Times" panose="02020603050405020304" pitchFamily="18" charset="0"/>
                <a:cs typeface="Times" panose="02020603050405020304" pitchFamily="18" charset="0"/>
              </a:rPr>
              <a:t>To check a node </a:t>
            </a:r>
            <a:r>
              <a:rPr lang="en-US" altLang="en-US" sz="2000" b="1" i="1" dirty="0">
                <a:latin typeface="Times" panose="02020603050405020304" pitchFamily="18" charset="0"/>
                <a:cs typeface="Times" panose="02020603050405020304" pitchFamily="18" charset="0"/>
              </a:rPr>
              <a:t>A</a:t>
            </a:r>
            <a:r>
              <a:rPr lang="en-US" altLang="en-US" sz="2000" dirty="0">
                <a:latin typeface="Times" panose="02020603050405020304" pitchFamily="18" charset="0"/>
                <a:cs typeface="Times" panose="02020603050405020304" pitchFamily="18" charset="0"/>
              </a:rPr>
              <a:t>[</a:t>
            </a:r>
            <a:r>
              <a:rPr lang="en-US" altLang="en-US" sz="2000" i="1" dirty="0" err="1">
                <a:latin typeface="Times" panose="02020603050405020304" pitchFamily="18" charset="0"/>
                <a:cs typeface="Times" panose="02020603050405020304" pitchFamily="18" charset="0"/>
              </a:rPr>
              <a:t>i</a:t>
            </a:r>
            <a:r>
              <a:rPr lang="en-US" altLang="en-US" sz="2000" dirty="0">
                <a:latin typeface="Times" panose="02020603050405020304" pitchFamily="18" charset="0"/>
                <a:cs typeface="Times" panose="02020603050405020304" pitchFamily="18" charset="0"/>
              </a:rPr>
              <a:t>] is leaf or not ?</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118</a:t>
            </a:fld>
            <a:endParaRPr lang="en-US"/>
          </a:p>
        </p:txBody>
      </p:sp>
      <p:pic>
        <p:nvPicPr>
          <p:cNvPr id="16" name="Picture 15"/>
          <p:cNvPicPr>
            <a:picLocks noChangeAspect="1"/>
          </p:cNvPicPr>
          <p:nvPr/>
        </p:nvPicPr>
        <p:blipFill>
          <a:blip r:embed="rId3"/>
          <a:stretch>
            <a:fillRect/>
          </a:stretch>
        </p:blipFill>
        <p:spPr>
          <a:xfrm>
            <a:off x="152400" y="914400"/>
            <a:ext cx="4953000" cy="286780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733602365"/>
              </p:ext>
            </p:extLst>
          </p:nvPr>
        </p:nvGraphicFramePr>
        <p:xfrm>
          <a:off x="1219200" y="4114801"/>
          <a:ext cx="7399106" cy="1029123"/>
        </p:xfrm>
        <a:graphic>
          <a:graphicData uri="http://schemas.openxmlformats.org/drawingml/2006/table">
            <a:tbl>
              <a:tblPr firstRow="1" bandRow="1">
                <a:tableStyleId>{93296810-A885-4BE3-A3E7-6D5BEEA58F35}</a:tableStyleId>
              </a:tblPr>
              <a:tblGrid>
                <a:gridCol w="883477">
                  <a:extLst>
                    <a:ext uri="{9D8B030D-6E8A-4147-A177-3AD203B41FA5}">
                      <a16:colId xmlns:a16="http://schemas.microsoft.com/office/drawing/2014/main" val="3060748493"/>
                    </a:ext>
                  </a:extLst>
                </a:gridCol>
                <a:gridCol w="773041">
                  <a:extLst>
                    <a:ext uri="{9D8B030D-6E8A-4147-A177-3AD203B41FA5}">
                      <a16:colId xmlns:a16="http://schemas.microsoft.com/office/drawing/2014/main" val="243546681"/>
                    </a:ext>
                  </a:extLst>
                </a:gridCol>
                <a:gridCol w="773041">
                  <a:extLst>
                    <a:ext uri="{9D8B030D-6E8A-4147-A177-3AD203B41FA5}">
                      <a16:colId xmlns:a16="http://schemas.microsoft.com/office/drawing/2014/main" val="805801904"/>
                    </a:ext>
                  </a:extLst>
                </a:gridCol>
                <a:gridCol w="773041">
                  <a:extLst>
                    <a:ext uri="{9D8B030D-6E8A-4147-A177-3AD203B41FA5}">
                      <a16:colId xmlns:a16="http://schemas.microsoft.com/office/drawing/2014/main" val="3527346333"/>
                    </a:ext>
                  </a:extLst>
                </a:gridCol>
                <a:gridCol w="662606">
                  <a:extLst>
                    <a:ext uri="{9D8B030D-6E8A-4147-A177-3AD203B41FA5}">
                      <a16:colId xmlns:a16="http://schemas.microsoft.com/office/drawing/2014/main" val="4050415297"/>
                    </a:ext>
                  </a:extLst>
                </a:gridCol>
                <a:gridCol w="773062">
                  <a:extLst>
                    <a:ext uri="{9D8B030D-6E8A-4147-A177-3AD203B41FA5}">
                      <a16:colId xmlns:a16="http://schemas.microsoft.com/office/drawing/2014/main" val="3208747377"/>
                    </a:ext>
                  </a:extLst>
                </a:gridCol>
                <a:gridCol w="715773">
                  <a:extLst>
                    <a:ext uri="{9D8B030D-6E8A-4147-A177-3AD203B41FA5}">
                      <a16:colId xmlns:a16="http://schemas.microsoft.com/office/drawing/2014/main" val="420143376"/>
                    </a:ext>
                  </a:extLst>
                </a:gridCol>
                <a:gridCol w="715773">
                  <a:extLst>
                    <a:ext uri="{9D8B030D-6E8A-4147-A177-3AD203B41FA5}">
                      <a16:colId xmlns:a16="http://schemas.microsoft.com/office/drawing/2014/main" val="2976069895"/>
                    </a:ext>
                  </a:extLst>
                </a:gridCol>
                <a:gridCol w="690321">
                  <a:extLst>
                    <a:ext uri="{9D8B030D-6E8A-4147-A177-3AD203B41FA5}">
                      <a16:colId xmlns:a16="http://schemas.microsoft.com/office/drawing/2014/main" val="3687146297"/>
                    </a:ext>
                  </a:extLst>
                </a:gridCol>
                <a:gridCol w="638971">
                  <a:extLst>
                    <a:ext uri="{9D8B030D-6E8A-4147-A177-3AD203B41FA5}">
                      <a16:colId xmlns:a16="http://schemas.microsoft.com/office/drawing/2014/main" val="463891086"/>
                    </a:ext>
                  </a:extLst>
                </a:gridCol>
              </a:tblGrid>
              <a:tr h="357716">
                <a:tc>
                  <a:txBody>
                    <a:bodyPr/>
                    <a:lstStyle/>
                    <a:p>
                      <a:pPr algn="ctr"/>
                      <a:r>
                        <a:rPr lang="en-US" sz="2000" dirty="0">
                          <a:solidFill>
                            <a:schemeClr val="bg1"/>
                          </a:solidFill>
                        </a:rPr>
                        <a:t>H</a:t>
                      </a:r>
                    </a:p>
                  </a:txBody>
                  <a:tcPr anchor="ctr"/>
                </a:tc>
                <a:tc>
                  <a:txBody>
                    <a:bodyPr/>
                    <a:lstStyle/>
                    <a:p>
                      <a:pPr algn="ctr"/>
                      <a:r>
                        <a:rPr lang="en-US" sz="2000" dirty="0">
                          <a:solidFill>
                            <a:schemeClr val="bg1"/>
                          </a:solidFill>
                        </a:rPr>
                        <a:t>D</a:t>
                      </a:r>
                    </a:p>
                  </a:txBody>
                  <a:tcPr anchor="ctr"/>
                </a:tc>
                <a:tc>
                  <a:txBody>
                    <a:bodyPr/>
                    <a:lstStyle/>
                    <a:p>
                      <a:pPr algn="ctr"/>
                      <a:r>
                        <a:rPr lang="en-US" sz="2000" dirty="0">
                          <a:solidFill>
                            <a:schemeClr val="bg1"/>
                          </a:solidFill>
                        </a:rPr>
                        <a:t>K</a:t>
                      </a:r>
                    </a:p>
                  </a:txBody>
                  <a:tcPr anchor="ctr"/>
                </a:tc>
                <a:tc>
                  <a:txBody>
                    <a:bodyPr/>
                    <a:lstStyle/>
                    <a:p>
                      <a:pPr algn="ctr"/>
                      <a:r>
                        <a:rPr lang="en-US" sz="2000" dirty="0">
                          <a:solidFill>
                            <a:schemeClr val="bg1"/>
                          </a:solidFill>
                        </a:rPr>
                        <a:t>B</a:t>
                      </a:r>
                    </a:p>
                  </a:txBody>
                  <a:tcPr anchor="ctr"/>
                </a:tc>
                <a:tc>
                  <a:txBody>
                    <a:bodyPr/>
                    <a:lstStyle/>
                    <a:p>
                      <a:pPr algn="ctr"/>
                      <a:r>
                        <a:rPr lang="en-US" sz="2000" dirty="0">
                          <a:solidFill>
                            <a:schemeClr val="bg1"/>
                          </a:solidFill>
                        </a:rPr>
                        <a:t>F</a:t>
                      </a:r>
                    </a:p>
                  </a:txBody>
                  <a:tcPr anchor="ctr"/>
                </a:tc>
                <a:tc>
                  <a:txBody>
                    <a:bodyPr/>
                    <a:lstStyle/>
                    <a:p>
                      <a:pPr algn="ctr"/>
                      <a:r>
                        <a:rPr lang="en-US" sz="2000" dirty="0">
                          <a:solidFill>
                            <a:schemeClr val="bg1"/>
                          </a:solidFill>
                        </a:rPr>
                        <a:t>J</a:t>
                      </a:r>
                    </a:p>
                  </a:txBody>
                  <a:tcPr anchor="ctr"/>
                </a:tc>
                <a:tc>
                  <a:txBody>
                    <a:bodyPr/>
                    <a:lstStyle/>
                    <a:p>
                      <a:pPr algn="ctr"/>
                      <a:r>
                        <a:rPr lang="en-US" sz="2000" dirty="0">
                          <a:solidFill>
                            <a:schemeClr val="bg1"/>
                          </a:solidFill>
                          <a:latin typeface="Times" panose="02020603050405020304" pitchFamily="18" charset="0"/>
                          <a:cs typeface="Times" panose="02020603050405020304" pitchFamily="18" charset="0"/>
                        </a:rPr>
                        <a:t>C</a:t>
                      </a:r>
                    </a:p>
                  </a:txBody>
                  <a:tcPr anchor="ctr"/>
                </a:tc>
                <a:tc>
                  <a:txBody>
                    <a:bodyPr/>
                    <a:lstStyle/>
                    <a:p>
                      <a:pPr algn="ctr"/>
                      <a:r>
                        <a:rPr lang="en-US" sz="2000" dirty="0">
                          <a:solidFill>
                            <a:schemeClr val="bg1"/>
                          </a:solidFill>
                          <a:latin typeface="Times" panose="02020603050405020304" pitchFamily="18" charset="0"/>
                          <a:cs typeface="Times" panose="02020603050405020304" pitchFamily="18" charset="0"/>
                        </a:rPr>
                        <a:t>P</a:t>
                      </a:r>
                    </a:p>
                  </a:txBody>
                  <a:tcPr anchor="ctr"/>
                </a:tc>
                <a:tc>
                  <a:txBody>
                    <a:bodyPr/>
                    <a:lstStyle/>
                    <a:p>
                      <a:pPr algn="ctr"/>
                      <a:r>
                        <a:rPr lang="en-US" sz="2000" dirty="0">
                          <a:solidFill>
                            <a:schemeClr val="bg1"/>
                          </a:solidFill>
                          <a:latin typeface="Times" panose="02020603050405020304" pitchFamily="18" charset="0"/>
                          <a:cs typeface="Times" panose="02020603050405020304" pitchFamily="18" charset="0"/>
                        </a:rPr>
                        <a:t>E</a:t>
                      </a:r>
                      <a:endParaRPr lang="en-US" sz="2000" dirty="0">
                        <a:solidFill>
                          <a:schemeClr val="bg1"/>
                        </a:solidFill>
                      </a:endParaRPr>
                    </a:p>
                  </a:txBody>
                  <a:tcPr anchor="ctr"/>
                </a:tc>
                <a:tc>
                  <a:txBody>
                    <a:bodyPr/>
                    <a:lstStyle/>
                    <a:p>
                      <a:pPr algn="ctr"/>
                      <a:r>
                        <a:rPr lang="en-US" sz="2000" dirty="0">
                          <a:solidFill>
                            <a:schemeClr val="bg1"/>
                          </a:solidFill>
                        </a:rPr>
                        <a:t>G</a:t>
                      </a:r>
                    </a:p>
                  </a:txBody>
                  <a:tcPr anchor="ctr"/>
                </a:tc>
                <a:extLst>
                  <a:ext uri="{0D108BD9-81ED-4DB2-BD59-A6C34878D82A}">
                    <a16:rowId xmlns:a16="http://schemas.microsoft.com/office/drawing/2014/main" val="1933804580"/>
                  </a:ext>
                </a:extLst>
              </a:tr>
              <a:tr h="632883">
                <a:tc>
                  <a:txBody>
                    <a:bodyPr/>
                    <a:lstStyle/>
                    <a:p>
                      <a:pPr algn="ctr"/>
                      <a:r>
                        <a:rPr lang="en-US" sz="2000" dirty="0"/>
                        <a:t>A[0]</a:t>
                      </a:r>
                    </a:p>
                  </a:txBody>
                  <a:tcPr anchor="ctr"/>
                </a:tc>
                <a:tc>
                  <a:txBody>
                    <a:bodyPr/>
                    <a:lstStyle/>
                    <a:p>
                      <a:pPr algn="ctr"/>
                      <a:r>
                        <a:rPr lang="en-US" sz="2000" dirty="0"/>
                        <a:t>A[1]</a:t>
                      </a:r>
                    </a:p>
                  </a:txBody>
                  <a:tcPr anchor="ctr"/>
                </a:tc>
                <a:tc>
                  <a:txBody>
                    <a:bodyPr/>
                    <a:lstStyle/>
                    <a:p>
                      <a:pPr algn="ctr"/>
                      <a:r>
                        <a:rPr lang="en-US" sz="2000" dirty="0"/>
                        <a:t>A[2]</a:t>
                      </a:r>
                    </a:p>
                  </a:txBody>
                  <a:tcPr anchor="ctr"/>
                </a:tc>
                <a:tc>
                  <a:txBody>
                    <a:bodyPr/>
                    <a:lstStyle/>
                    <a:p>
                      <a:pPr algn="ctr"/>
                      <a:r>
                        <a:rPr lang="en-US" sz="2000" dirty="0"/>
                        <a:t>A[3]</a:t>
                      </a:r>
                    </a:p>
                  </a:txBody>
                  <a:tcPr anchor="ctr"/>
                </a:tc>
                <a:tc>
                  <a:txBody>
                    <a:bodyPr/>
                    <a:lstStyle/>
                    <a:p>
                      <a:pPr algn="ctr"/>
                      <a:r>
                        <a:rPr lang="en-US" sz="2000" dirty="0"/>
                        <a:t>A[4]</a:t>
                      </a:r>
                    </a:p>
                  </a:txBody>
                  <a:tcPr anchor="ctr"/>
                </a:tc>
                <a:tc>
                  <a:txBody>
                    <a:bodyPr/>
                    <a:lstStyle/>
                    <a:p>
                      <a:pPr algn="ctr"/>
                      <a:r>
                        <a:rPr lang="en-US" sz="2000" dirty="0"/>
                        <a:t>A[5]</a:t>
                      </a:r>
                    </a:p>
                  </a:txBody>
                  <a:tcPr anchor="ctr"/>
                </a:tc>
                <a:tc>
                  <a:txBody>
                    <a:bodyPr/>
                    <a:lstStyle/>
                    <a:p>
                      <a:pPr algn="ctr"/>
                      <a:r>
                        <a:rPr lang="en-US" sz="2000" dirty="0"/>
                        <a:t>A[6]</a:t>
                      </a:r>
                    </a:p>
                  </a:txBody>
                  <a:tcPr anchor="ctr"/>
                </a:tc>
                <a:tc>
                  <a:txBody>
                    <a:bodyPr/>
                    <a:lstStyle/>
                    <a:p>
                      <a:pPr algn="ctr"/>
                      <a:r>
                        <a:rPr lang="en-US" sz="2000" dirty="0"/>
                        <a:t>A[7]</a:t>
                      </a:r>
                    </a:p>
                  </a:txBody>
                  <a:tcPr anchor="ctr"/>
                </a:tc>
                <a:tc>
                  <a:txBody>
                    <a:bodyPr/>
                    <a:lstStyle/>
                    <a:p>
                      <a:pPr algn="ctr"/>
                      <a:r>
                        <a:rPr lang="en-US" sz="2000" dirty="0"/>
                        <a:t>A[8]</a:t>
                      </a:r>
                    </a:p>
                  </a:txBody>
                  <a:tcPr anchor="ctr"/>
                </a:tc>
                <a:tc>
                  <a:txBody>
                    <a:bodyPr/>
                    <a:lstStyle/>
                    <a:p>
                      <a:pPr algn="ctr"/>
                      <a:r>
                        <a:rPr lang="en-US" sz="2000" dirty="0"/>
                        <a:t>A[9]</a:t>
                      </a:r>
                    </a:p>
                  </a:txBody>
                  <a:tcPr anchor="ctr"/>
                </a:tc>
                <a:extLst>
                  <a:ext uri="{0D108BD9-81ED-4DB2-BD59-A6C34878D82A}">
                    <a16:rowId xmlns:a16="http://schemas.microsoft.com/office/drawing/2014/main" val="1399787699"/>
                  </a:ext>
                </a:extLst>
              </a:tr>
            </a:tbl>
          </a:graphicData>
        </a:graphic>
      </p:graphicFrame>
      <p:pic>
        <p:nvPicPr>
          <p:cNvPr id="8" name="Picture 7"/>
          <p:cNvPicPr>
            <a:picLocks noChangeAspect="1"/>
          </p:cNvPicPr>
          <p:nvPr/>
        </p:nvPicPr>
        <p:blipFill>
          <a:blip r:embed="rId4"/>
          <a:stretch>
            <a:fillRect/>
          </a:stretch>
        </p:blipFill>
        <p:spPr>
          <a:xfrm>
            <a:off x="4648200" y="914400"/>
            <a:ext cx="4451682" cy="625596"/>
          </a:xfrm>
          <a:prstGeom prst="rect">
            <a:avLst/>
          </a:prstGeom>
        </p:spPr>
      </p:pic>
    </p:spTree>
    <p:extLst>
      <p:ext uri="{BB962C8B-B14F-4D97-AF65-F5344CB8AC3E}">
        <p14:creationId xmlns:p14="http://schemas.microsoft.com/office/powerpoint/2010/main" val="34092803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altLang="en-US" dirty="0"/>
              <a:t>1D array representation of a binary tree</a:t>
            </a:r>
            <a:endParaRPr lang="en-US" dirty="0"/>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119</a:t>
            </a:fld>
            <a:endParaRPr lang="en-US"/>
          </a:p>
        </p:txBody>
      </p:sp>
      <p:sp>
        <p:nvSpPr>
          <p:cNvPr id="19" name="Rectangle 3"/>
          <p:cNvSpPr>
            <a:spLocks noChangeArrowheads="1"/>
          </p:cNvSpPr>
          <p:nvPr/>
        </p:nvSpPr>
        <p:spPr bwMode="auto">
          <a:xfrm>
            <a:off x="2723013" y="924225"/>
            <a:ext cx="756865" cy="47439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4"/>
          <p:cNvSpPr>
            <a:spLocks noChangeShapeType="1"/>
          </p:cNvSpPr>
          <p:nvPr/>
        </p:nvSpPr>
        <p:spPr bwMode="auto">
          <a:xfrm>
            <a:off x="2723013" y="1331739"/>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 name="Group 28"/>
          <p:cNvGrpSpPr>
            <a:grpSpLocks/>
          </p:cNvGrpSpPr>
          <p:nvPr/>
        </p:nvGrpSpPr>
        <p:grpSpPr bwMode="auto">
          <a:xfrm>
            <a:off x="1553337" y="1106022"/>
            <a:ext cx="506452" cy="606294"/>
            <a:chOff x="1389" y="1133"/>
            <a:chExt cx="360" cy="359"/>
          </a:xfrm>
        </p:grpSpPr>
        <p:sp>
          <p:nvSpPr>
            <p:cNvPr id="45" name="Oval 29"/>
            <p:cNvSpPr>
              <a:spLocks noChangeArrowheads="1"/>
            </p:cNvSpPr>
            <p:nvPr/>
          </p:nvSpPr>
          <p:spPr bwMode="auto">
            <a:xfrm>
              <a:off x="1389" y="113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Rectangle 30"/>
            <p:cNvSpPr>
              <a:spLocks noChangeArrowheads="1"/>
            </p:cNvSpPr>
            <p:nvPr/>
          </p:nvSpPr>
          <p:spPr bwMode="auto">
            <a:xfrm>
              <a:off x="1458" y="118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006600"/>
                  </a:solidFill>
                </a:rPr>
                <a:t>A</a:t>
              </a:r>
            </a:p>
          </p:txBody>
        </p:sp>
      </p:grpSp>
      <p:grpSp>
        <p:nvGrpSpPr>
          <p:cNvPr id="47" name="Group 31"/>
          <p:cNvGrpSpPr>
            <a:grpSpLocks/>
          </p:cNvGrpSpPr>
          <p:nvPr/>
        </p:nvGrpSpPr>
        <p:grpSpPr bwMode="auto">
          <a:xfrm>
            <a:off x="1084082" y="1950443"/>
            <a:ext cx="506452" cy="606295"/>
            <a:chOff x="1004" y="1702"/>
            <a:chExt cx="360" cy="359"/>
          </a:xfrm>
        </p:grpSpPr>
        <p:sp>
          <p:nvSpPr>
            <p:cNvPr id="48" name="Oval 32"/>
            <p:cNvSpPr>
              <a:spLocks noChangeArrowheads="1"/>
            </p:cNvSpPr>
            <p:nvPr/>
          </p:nvSpPr>
          <p:spPr bwMode="auto">
            <a:xfrm>
              <a:off x="1004" y="1702"/>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Rectangle 33"/>
            <p:cNvSpPr>
              <a:spLocks noChangeArrowheads="1"/>
            </p:cNvSpPr>
            <p:nvPr/>
          </p:nvSpPr>
          <p:spPr bwMode="auto">
            <a:xfrm>
              <a:off x="1073" y="175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006600"/>
                  </a:solidFill>
                </a:rPr>
                <a:t>B</a:t>
              </a:r>
            </a:p>
          </p:txBody>
        </p:sp>
      </p:grpSp>
      <p:sp>
        <p:nvSpPr>
          <p:cNvPr id="50" name="Line 34"/>
          <p:cNvSpPr>
            <a:spLocks noChangeShapeType="1"/>
          </p:cNvSpPr>
          <p:nvPr/>
        </p:nvSpPr>
        <p:spPr bwMode="auto">
          <a:xfrm flipH="1">
            <a:off x="1485071" y="1665229"/>
            <a:ext cx="181663" cy="34294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 name="Group 35"/>
          <p:cNvGrpSpPr>
            <a:grpSpLocks/>
          </p:cNvGrpSpPr>
          <p:nvPr/>
        </p:nvGrpSpPr>
        <p:grpSpPr bwMode="auto">
          <a:xfrm>
            <a:off x="87770" y="4536698"/>
            <a:ext cx="506452" cy="606295"/>
            <a:chOff x="468" y="3468"/>
            <a:chExt cx="360" cy="359"/>
          </a:xfrm>
        </p:grpSpPr>
        <p:sp>
          <p:nvSpPr>
            <p:cNvPr id="52" name="Oval 36"/>
            <p:cNvSpPr>
              <a:spLocks noChangeArrowheads="1"/>
            </p:cNvSpPr>
            <p:nvPr/>
          </p:nvSpPr>
          <p:spPr bwMode="auto">
            <a:xfrm>
              <a:off x="468" y="346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Rectangle 37"/>
            <p:cNvSpPr>
              <a:spLocks noChangeArrowheads="1"/>
            </p:cNvSpPr>
            <p:nvPr/>
          </p:nvSpPr>
          <p:spPr bwMode="auto">
            <a:xfrm>
              <a:off x="537" y="3521"/>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006600"/>
                  </a:solidFill>
                </a:rPr>
                <a:t>E</a:t>
              </a:r>
            </a:p>
          </p:txBody>
        </p:sp>
      </p:grpSp>
      <p:sp>
        <p:nvSpPr>
          <p:cNvPr id="54" name="Line 38"/>
          <p:cNvSpPr>
            <a:spLocks noChangeShapeType="1"/>
          </p:cNvSpPr>
          <p:nvPr/>
        </p:nvSpPr>
        <p:spPr bwMode="auto">
          <a:xfrm flipH="1">
            <a:off x="364292" y="4246026"/>
            <a:ext cx="166133" cy="30182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39"/>
          <p:cNvGrpSpPr>
            <a:grpSpLocks/>
          </p:cNvGrpSpPr>
          <p:nvPr/>
        </p:nvGrpSpPr>
        <p:grpSpPr bwMode="auto">
          <a:xfrm>
            <a:off x="732799" y="2804576"/>
            <a:ext cx="506452" cy="606294"/>
            <a:chOff x="873" y="2289"/>
            <a:chExt cx="360" cy="359"/>
          </a:xfrm>
        </p:grpSpPr>
        <p:sp>
          <p:nvSpPr>
            <p:cNvPr id="56" name="Oval 40"/>
            <p:cNvSpPr>
              <a:spLocks noChangeArrowheads="1"/>
            </p:cNvSpPr>
            <p:nvPr/>
          </p:nvSpPr>
          <p:spPr bwMode="auto">
            <a:xfrm>
              <a:off x="873" y="2289"/>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Rectangle 41"/>
            <p:cNvSpPr>
              <a:spLocks noChangeArrowheads="1"/>
            </p:cNvSpPr>
            <p:nvPr/>
          </p:nvSpPr>
          <p:spPr bwMode="auto">
            <a:xfrm>
              <a:off x="942" y="234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006600"/>
                  </a:solidFill>
                </a:rPr>
                <a:t>C</a:t>
              </a:r>
            </a:p>
          </p:txBody>
        </p:sp>
      </p:grpSp>
      <p:grpSp>
        <p:nvGrpSpPr>
          <p:cNvPr id="58" name="Group 42"/>
          <p:cNvGrpSpPr>
            <a:grpSpLocks/>
          </p:cNvGrpSpPr>
          <p:nvPr/>
        </p:nvGrpSpPr>
        <p:grpSpPr bwMode="auto">
          <a:xfrm>
            <a:off x="375611" y="3669763"/>
            <a:ext cx="506452" cy="606295"/>
            <a:chOff x="648" y="2834"/>
            <a:chExt cx="360" cy="359"/>
          </a:xfrm>
        </p:grpSpPr>
        <p:sp>
          <p:nvSpPr>
            <p:cNvPr id="59" name="Oval 43"/>
            <p:cNvSpPr>
              <a:spLocks noChangeArrowheads="1"/>
            </p:cNvSpPr>
            <p:nvPr/>
          </p:nvSpPr>
          <p:spPr bwMode="auto">
            <a:xfrm>
              <a:off x="648" y="283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Rectangle 44"/>
            <p:cNvSpPr>
              <a:spLocks noChangeArrowheads="1"/>
            </p:cNvSpPr>
            <p:nvPr/>
          </p:nvSpPr>
          <p:spPr bwMode="auto">
            <a:xfrm>
              <a:off x="717" y="288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006600"/>
                  </a:solidFill>
                </a:rPr>
                <a:t>D</a:t>
              </a:r>
            </a:p>
          </p:txBody>
        </p:sp>
      </p:grpSp>
      <p:sp>
        <p:nvSpPr>
          <p:cNvPr id="61" name="Line 45"/>
          <p:cNvSpPr>
            <a:spLocks noChangeShapeType="1"/>
          </p:cNvSpPr>
          <p:nvPr/>
        </p:nvSpPr>
        <p:spPr bwMode="auto">
          <a:xfrm flipH="1">
            <a:off x="1077995" y="2529333"/>
            <a:ext cx="142875" cy="28572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46"/>
          <p:cNvSpPr>
            <a:spLocks noChangeShapeType="1"/>
          </p:cNvSpPr>
          <p:nvPr/>
        </p:nvSpPr>
        <p:spPr bwMode="auto">
          <a:xfrm flipH="1">
            <a:off x="710573" y="3395125"/>
            <a:ext cx="149122" cy="3107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3" name="Group 82"/>
          <p:cNvGrpSpPr>
            <a:grpSpLocks/>
          </p:cNvGrpSpPr>
          <p:nvPr/>
        </p:nvGrpSpPr>
        <p:grpSpPr bwMode="auto">
          <a:xfrm>
            <a:off x="5724525" y="1752600"/>
            <a:ext cx="506452" cy="606294"/>
            <a:chOff x="4229" y="1348"/>
            <a:chExt cx="360" cy="359"/>
          </a:xfrm>
        </p:grpSpPr>
        <p:sp>
          <p:nvSpPr>
            <p:cNvPr id="64" name="Oval 83"/>
            <p:cNvSpPr>
              <a:spLocks noChangeArrowheads="1"/>
            </p:cNvSpPr>
            <p:nvPr/>
          </p:nvSpPr>
          <p:spPr bwMode="auto">
            <a:xfrm>
              <a:off x="4229" y="134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Rectangle 84"/>
            <p:cNvSpPr>
              <a:spLocks noChangeArrowheads="1"/>
            </p:cNvSpPr>
            <p:nvPr/>
          </p:nvSpPr>
          <p:spPr bwMode="auto">
            <a:xfrm>
              <a:off x="4298" y="140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A</a:t>
              </a:r>
            </a:p>
          </p:txBody>
        </p:sp>
      </p:grpSp>
      <p:grpSp>
        <p:nvGrpSpPr>
          <p:cNvPr id="66" name="Group 85"/>
          <p:cNvGrpSpPr>
            <a:grpSpLocks/>
          </p:cNvGrpSpPr>
          <p:nvPr/>
        </p:nvGrpSpPr>
        <p:grpSpPr bwMode="auto">
          <a:xfrm>
            <a:off x="4754562" y="2894012"/>
            <a:ext cx="506452" cy="606295"/>
            <a:chOff x="3618" y="2067"/>
            <a:chExt cx="360" cy="359"/>
          </a:xfrm>
        </p:grpSpPr>
        <p:sp>
          <p:nvSpPr>
            <p:cNvPr id="67" name="Oval 86"/>
            <p:cNvSpPr>
              <a:spLocks noChangeArrowheads="1"/>
            </p:cNvSpPr>
            <p:nvPr/>
          </p:nvSpPr>
          <p:spPr bwMode="auto">
            <a:xfrm>
              <a:off x="3618" y="2067"/>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Rectangle 87"/>
            <p:cNvSpPr>
              <a:spLocks noChangeArrowheads="1"/>
            </p:cNvSpPr>
            <p:nvPr/>
          </p:nvSpPr>
          <p:spPr bwMode="auto">
            <a:xfrm>
              <a:off x="3687" y="21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B</a:t>
              </a:r>
            </a:p>
          </p:txBody>
        </p:sp>
      </p:grpSp>
      <p:sp>
        <p:nvSpPr>
          <p:cNvPr id="69" name="Line 88"/>
          <p:cNvSpPr>
            <a:spLocks noChangeShapeType="1"/>
          </p:cNvSpPr>
          <p:nvPr/>
        </p:nvSpPr>
        <p:spPr bwMode="auto">
          <a:xfrm flipH="1">
            <a:off x="5053011" y="2243137"/>
            <a:ext cx="678084" cy="68736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 name="Group 89"/>
          <p:cNvGrpSpPr>
            <a:grpSpLocks/>
          </p:cNvGrpSpPr>
          <p:nvPr/>
        </p:nvGrpSpPr>
        <p:grpSpPr bwMode="auto">
          <a:xfrm>
            <a:off x="6645275" y="2927350"/>
            <a:ext cx="506452" cy="606294"/>
            <a:chOff x="4809" y="2088"/>
            <a:chExt cx="360" cy="359"/>
          </a:xfrm>
        </p:grpSpPr>
        <p:sp>
          <p:nvSpPr>
            <p:cNvPr id="71" name="Oval 90"/>
            <p:cNvSpPr>
              <a:spLocks noChangeArrowheads="1"/>
            </p:cNvSpPr>
            <p:nvPr/>
          </p:nvSpPr>
          <p:spPr bwMode="auto">
            <a:xfrm>
              <a:off x="4809" y="208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Rectangle 91"/>
            <p:cNvSpPr>
              <a:spLocks noChangeArrowheads="1"/>
            </p:cNvSpPr>
            <p:nvPr/>
          </p:nvSpPr>
          <p:spPr bwMode="auto">
            <a:xfrm>
              <a:off x="4878" y="214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C</a:t>
              </a:r>
            </a:p>
          </p:txBody>
        </p:sp>
      </p:grpSp>
      <p:grpSp>
        <p:nvGrpSpPr>
          <p:cNvPr id="73" name="Group 92"/>
          <p:cNvGrpSpPr>
            <a:grpSpLocks/>
          </p:cNvGrpSpPr>
          <p:nvPr/>
        </p:nvGrpSpPr>
        <p:grpSpPr bwMode="auto">
          <a:xfrm>
            <a:off x="7154862" y="4000500"/>
            <a:ext cx="506452" cy="606294"/>
            <a:chOff x="5130" y="2764"/>
            <a:chExt cx="360" cy="359"/>
          </a:xfrm>
        </p:grpSpPr>
        <p:sp>
          <p:nvSpPr>
            <p:cNvPr id="74" name="Oval 93"/>
            <p:cNvSpPr>
              <a:spLocks noChangeArrowheads="1"/>
            </p:cNvSpPr>
            <p:nvPr/>
          </p:nvSpPr>
          <p:spPr bwMode="auto">
            <a:xfrm>
              <a:off x="5130" y="276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Rectangle 94"/>
            <p:cNvSpPr>
              <a:spLocks noChangeArrowheads="1"/>
            </p:cNvSpPr>
            <p:nvPr/>
          </p:nvSpPr>
          <p:spPr bwMode="auto">
            <a:xfrm>
              <a:off x="5199" y="281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G</a:t>
              </a:r>
            </a:p>
          </p:txBody>
        </p:sp>
      </p:grpSp>
      <p:sp>
        <p:nvSpPr>
          <p:cNvPr id="76" name="Line 95"/>
          <p:cNvSpPr>
            <a:spLocks noChangeShapeType="1"/>
          </p:cNvSpPr>
          <p:nvPr/>
        </p:nvSpPr>
        <p:spPr bwMode="auto">
          <a:xfrm>
            <a:off x="7096125" y="3486150"/>
            <a:ext cx="254632" cy="52354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7" name="Group 96"/>
          <p:cNvGrpSpPr>
            <a:grpSpLocks/>
          </p:cNvGrpSpPr>
          <p:nvPr/>
        </p:nvGrpSpPr>
        <p:grpSpPr bwMode="auto">
          <a:xfrm>
            <a:off x="5283200" y="4049712"/>
            <a:ext cx="506452" cy="606295"/>
            <a:chOff x="3951" y="2795"/>
            <a:chExt cx="360" cy="359"/>
          </a:xfrm>
        </p:grpSpPr>
        <p:sp>
          <p:nvSpPr>
            <p:cNvPr id="78" name="Oval 97"/>
            <p:cNvSpPr>
              <a:spLocks noChangeArrowheads="1"/>
            </p:cNvSpPr>
            <p:nvPr/>
          </p:nvSpPr>
          <p:spPr bwMode="auto">
            <a:xfrm>
              <a:off x="3951" y="2795"/>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Rectangle 98"/>
            <p:cNvSpPr>
              <a:spLocks noChangeArrowheads="1"/>
            </p:cNvSpPr>
            <p:nvPr/>
          </p:nvSpPr>
          <p:spPr bwMode="auto">
            <a:xfrm>
              <a:off x="4020" y="2848"/>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E</a:t>
              </a:r>
            </a:p>
          </p:txBody>
        </p:sp>
      </p:grpSp>
      <p:grpSp>
        <p:nvGrpSpPr>
          <p:cNvPr id="80" name="Group 99"/>
          <p:cNvGrpSpPr>
            <a:grpSpLocks/>
          </p:cNvGrpSpPr>
          <p:nvPr/>
        </p:nvGrpSpPr>
        <p:grpSpPr bwMode="auto">
          <a:xfrm>
            <a:off x="4824412" y="5257800"/>
            <a:ext cx="506452" cy="606294"/>
            <a:chOff x="3662" y="3556"/>
            <a:chExt cx="360" cy="359"/>
          </a:xfrm>
        </p:grpSpPr>
        <p:sp>
          <p:nvSpPr>
            <p:cNvPr id="81" name="Oval 100"/>
            <p:cNvSpPr>
              <a:spLocks noChangeArrowheads="1"/>
            </p:cNvSpPr>
            <p:nvPr/>
          </p:nvSpPr>
          <p:spPr bwMode="auto">
            <a:xfrm>
              <a:off x="3662" y="355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Rectangle 101"/>
            <p:cNvSpPr>
              <a:spLocks noChangeArrowheads="1"/>
            </p:cNvSpPr>
            <p:nvPr/>
          </p:nvSpPr>
          <p:spPr bwMode="auto">
            <a:xfrm>
              <a:off x="3731" y="3609"/>
              <a:ext cx="22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dirty="0">
                  <a:solidFill>
                    <a:schemeClr val="tx1"/>
                  </a:solidFill>
                </a:rPr>
                <a:t>L</a:t>
              </a:r>
            </a:p>
          </p:txBody>
        </p:sp>
      </p:grpSp>
      <p:sp>
        <p:nvSpPr>
          <p:cNvPr id="83" name="Line 102"/>
          <p:cNvSpPr>
            <a:spLocks noChangeShapeType="1"/>
          </p:cNvSpPr>
          <p:nvPr/>
        </p:nvSpPr>
        <p:spPr bwMode="auto">
          <a:xfrm>
            <a:off x="4679949" y="4640262"/>
            <a:ext cx="375619" cy="65189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 name="Group 103"/>
          <p:cNvGrpSpPr>
            <a:grpSpLocks/>
          </p:cNvGrpSpPr>
          <p:nvPr/>
        </p:nvGrpSpPr>
        <p:grpSpPr bwMode="auto">
          <a:xfrm>
            <a:off x="4294187" y="4032250"/>
            <a:ext cx="506452" cy="606294"/>
            <a:chOff x="3328" y="2784"/>
            <a:chExt cx="360" cy="359"/>
          </a:xfrm>
        </p:grpSpPr>
        <p:sp>
          <p:nvSpPr>
            <p:cNvPr id="85" name="Oval 104"/>
            <p:cNvSpPr>
              <a:spLocks noChangeArrowheads="1"/>
            </p:cNvSpPr>
            <p:nvPr/>
          </p:nvSpPr>
          <p:spPr bwMode="auto">
            <a:xfrm>
              <a:off x="3328" y="278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Rectangle 105"/>
            <p:cNvSpPr>
              <a:spLocks noChangeArrowheads="1"/>
            </p:cNvSpPr>
            <p:nvPr/>
          </p:nvSpPr>
          <p:spPr bwMode="auto">
            <a:xfrm>
              <a:off x="3397" y="283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D</a:t>
              </a:r>
            </a:p>
          </p:txBody>
        </p:sp>
      </p:grpSp>
      <p:grpSp>
        <p:nvGrpSpPr>
          <p:cNvPr id="87" name="Group 106"/>
          <p:cNvGrpSpPr>
            <a:grpSpLocks/>
          </p:cNvGrpSpPr>
          <p:nvPr/>
        </p:nvGrpSpPr>
        <p:grpSpPr bwMode="auto">
          <a:xfrm>
            <a:off x="3733800" y="5221287"/>
            <a:ext cx="506452" cy="606295"/>
            <a:chOff x="2975" y="3533"/>
            <a:chExt cx="360" cy="359"/>
          </a:xfrm>
        </p:grpSpPr>
        <p:sp>
          <p:nvSpPr>
            <p:cNvPr id="88" name="Oval 107"/>
            <p:cNvSpPr>
              <a:spLocks noChangeArrowheads="1"/>
            </p:cNvSpPr>
            <p:nvPr/>
          </p:nvSpPr>
          <p:spPr bwMode="auto">
            <a:xfrm>
              <a:off x="2975" y="353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Rectangle 108"/>
            <p:cNvSpPr>
              <a:spLocks noChangeArrowheads="1"/>
            </p:cNvSpPr>
            <p:nvPr/>
          </p:nvSpPr>
          <p:spPr bwMode="auto">
            <a:xfrm>
              <a:off x="3044" y="358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H</a:t>
              </a:r>
            </a:p>
          </p:txBody>
        </p:sp>
      </p:grpSp>
      <p:grpSp>
        <p:nvGrpSpPr>
          <p:cNvPr id="90" name="Group 109"/>
          <p:cNvGrpSpPr>
            <a:grpSpLocks/>
          </p:cNvGrpSpPr>
          <p:nvPr/>
        </p:nvGrpSpPr>
        <p:grpSpPr bwMode="auto">
          <a:xfrm>
            <a:off x="6183312" y="3998912"/>
            <a:ext cx="506452" cy="606295"/>
            <a:chOff x="4518" y="2763"/>
            <a:chExt cx="360" cy="359"/>
          </a:xfrm>
        </p:grpSpPr>
        <p:sp>
          <p:nvSpPr>
            <p:cNvPr id="91" name="Oval 110"/>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Rectangle 111"/>
            <p:cNvSpPr>
              <a:spLocks noChangeArrowheads="1"/>
            </p:cNvSpPr>
            <p:nvPr/>
          </p:nvSpPr>
          <p:spPr bwMode="auto">
            <a:xfrm>
              <a:off x="4587" y="281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F</a:t>
              </a:r>
            </a:p>
          </p:txBody>
        </p:sp>
      </p:grpSp>
      <p:sp>
        <p:nvSpPr>
          <p:cNvPr id="93" name="Line 112"/>
          <p:cNvSpPr>
            <a:spLocks noChangeShapeType="1"/>
          </p:cNvSpPr>
          <p:nvPr/>
        </p:nvSpPr>
        <p:spPr bwMode="auto">
          <a:xfrm flipH="1">
            <a:off x="6448423" y="3484562"/>
            <a:ext cx="285583" cy="52523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Line 113"/>
          <p:cNvSpPr>
            <a:spLocks noChangeShapeType="1"/>
          </p:cNvSpPr>
          <p:nvPr/>
        </p:nvSpPr>
        <p:spPr bwMode="auto">
          <a:xfrm>
            <a:off x="5138738" y="3433762"/>
            <a:ext cx="330602" cy="65189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Line 114"/>
          <p:cNvSpPr>
            <a:spLocks noChangeShapeType="1"/>
          </p:cNvSpPr>
          <p:nvPr/>
        </p:nvSpPr>
        <p:spPr bwMode="auto">
          <a:xfrm flipH="1">
            <a:off x="4559300" y="3416300"/>
            <a:ext cx="286990" cy="65189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115"/>
          <p:cNvSpPr>
            <a:spLocks noChangeShapeType="1"/>
          </p:cNvSpPr>
          <p:nvPr/>
        </p:nvSpPr>
        <p:spPr bwMode="auto">
          <a:xfrm flipH="1">
            <a:off x="4014787" y="4622800"/>
            <a:ext cx="377026" cy="61642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116"/>
          <p:cNvSpPr>
            <a:spLocks noChangeShapeType="1"/>
          </p:cNvSpPr>
          <p:nvPr/>
        </p:nvSpPr>
        <p:spPr bwMode="auto">
          <a:xfrm>
            <a:off x="6192837" y="2260600"/>
            <a:ext cx="633066" cy="7059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Text Box 117"/>
          <p:cNvSpPr txBox="1">
            <a:spLocks noChangeArrowheads="1"/>
          </p:cNvSpPr>
          <p:nvPr/>
        </p:nvSpPr>
        <p:spPr bwMode="auto">
          <a:xfrm>
            <a:off x="3619433" y="1012824"/>
            <a:ext cx="358671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000" b="1" dirty="0">
                <a:solidFill>
                  <a:srgbClr val="CC3300"/>
                </a:solidFill>
              </a:rPr>
              <a:t>(1) waste space</a:t>
            </a:r>
          </a:p>
          <a:p>
            <a:r>
              <a:rPr lang="en-US" altLang="zh-TW" sz="2000" b="1" dirty="0">
                <a:solidFill>
                  <a:srgbClr val="CC3300"/>
                </a:solidFill>
              </a:rPr>
              <a:t>(2) insertion/deletion problem</a:t>
            </a:r>
          </a:p>
        </p:txBody>
      </p:sp>
      <p:sp>
        <p:nvSpPr>
          <p:cNvPr id="99" name="Line 4"/>
          <p:cNvSpPr>
            <a:spLocks noChangeShapeType="1"/>
          </p:cNvSpPr>
          <p:nvPr/>
        </p:nvSpPr>
        <p:spPr bwMode="auto">
          <a:xfrm>
            <a:off x="2723013" y="1722993"/>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
          <p:cNvSpPr>
            <a:spLocks noChangeShapeType="1"/>
          </p:cNvSpPr>
          <p:nvPr/>
        </p:nvSpPr>
        <p:spPr bwMode="auto">
          <a:xfrm>
            <a:off x="2723013" y="2103993"/>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Line 4"/>
          <p:cNvSpPr>
            <a:spLocks noChangeShapeType="1"/>
          </p:cNvSpPr>
          <p:nvPr/>
        </p:nvSpPr>
        <p:spPr bwMode="auto">
          <a:xfrm>
            <a:off x="2723013" y="2489874"/>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4"/>
          <p:cNvSpPr>
            <a:spLocks noChangeShapeType="1"/>
          </p:cNvSpPr>
          <p:nvPr/>
        </p:nvSpPr>
        <p:spPr bwMode="auto">
          <a:xfrm>
            <a:off x="2723013" y="2862818"/>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4"/>
          <p:cNvSpPr>
            <a:spLocks noChangeShapeType="1"/>
          </p:cNvSpPr>
          <p:nvPr/>
        </p:nvSpPr>
        <p:spPr bwMode="auto">
          <a:xfrm>
            <a:off x="2723013" y="3296206"/>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Line 4"/>
          <p:cNvSpPr>
            <a:spLocks noChangeShapeType="1"/>
          </p:cNvSpPr>
          <p:nvPr/>
        </p:nvSpPr>
        <p:spPr bwMode="auto">
          <a:xfrm>
            <a:off x="2723013" y="3697439"/>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Line 4"/>
          <p:cNvSpPr>
            <a:spLocks noChangeShapeType="1"/>
          </p:cNvSpPr>
          <p:nvPr/>
        </p:nvSpPr>
        <p:spPr bwMode="auto">
          <a:xfrm>
            <a:off x="2723013" y="4131163"/>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4"/>
          <p:cNvSpPr>
            <a:spLocks noChangeShapeType="1"/>
          </p:cNvSpPr>
          <p:nvPr/>
        </p:nvSpPr>
        <p:spPr bwMode="auto">
          <a:xfrm>
            <a:off x="2723013" y="5258225"/>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Box 4"/>
          <p:cNvSpPr txBox="1"/>
          <p:nvPr/>
        </p:nvSpPr>
        <p:spPr>
          <a:xfrm>
            <a:off x="2280192" y="905967"/>
            <a:ext cx="593725" cy="400110"/>
          </a:xfrm>
          <a:prstGeom prst="rect">
            <a:avLst/>
          </a:prstGeom>
          <a:noFill/>
        </p:spPr>
        <p:txBody>
          <a:bodyPr wrap="square" rtlCol="0">
            <a:spAutoFit/>
          </a:bodyPr>
          <a:lstStyle/>
          <a:p>
            <a:r>
              <a:rPr lang="en-US" sz="2000" dirty="0"/>
              <a:t>[0]</a:t>
            </a:r>
          </a:p>
        </p:txBody>
      </p:sp>
      <p:sp>
        <p:nvSpPr>
          <p:cNvPr id="108" name="TextBox 107"/>
          <p:cNvSpPr txBox="1"/>
          <p:nvPr/>
        </p:nvSpPr>
        <p:spPr>
          <a:xfrm>
            <a:off x="2280192" y="1331316"/>
            <a:ext cx="593725" cy="400110"/>
          </a:xfrm>
          <a:prstGeom prst="rect">
            <a:avLst/>
          </a:prstGeom>
          <a:noFill/>
        </p:spPr>
        <p:txBody>
          <a:bodyPr wrap="square" rtlCol="0">
            <a:spAutoFit/>
          </a:bodyPr>
          <a:lstStyle/>
          <a:p>
            <a:r>
              <a:rPr lang="en-US" sz="2000" dirty="0"/>
              <a:t>[1]</a:t>
            </a:r>
          </a:p>
        </p:txBody>
      </p:sp>
      <p:sp>
        <p:nvSpPr>
          <p:cNvPr id="109" name="TextBox 108"/>
          <p:cNvSpPr txBox="1"/>
          <p:nvPr/>
        </p:nvSpPr>
        <p:spPr>
          <a:xfrm>
            <a:off x="2280192" y="1712316"/>
            <a:ext cx="593725" cy="400110"/>
          </a:xfrm>
          <a:prstGeom prst="rect">
            <a:avLst/>
          </a:prstGeom>
          <a:noFill/>
        </p:spPr>
        <p:txBody>
          <a:bodyPr wrap="square" rtlCol="0">
            <a:spAutoFit/>
          </a:bodyPr>
          <a:lstStyle/>
          <a:p>
            <a:r>
              <a:rPr lang="en-US" sz="2000" dirty="0"/>
              <a:t>[2]</a:t>
            </a:r>
          </a:p>
        </p:txBody>
      </p:sp>
      <p:sp>
        <p:nvSpPr>
          <p:cNvPr id="110" name="TextBox 109"/>
          <p:cNvSpPr txBox="1"/>
          <p:nvPr/>
        </p:nvSpPr>
        <p:spPr>
          <a:xfrm>
            <a:off x="2280192" y="2129878"/>
            <a:ext cx="593725" cy="400110"/>
          </a:xfrm>
          <a:prstGeom prst="rect">
            <a:avLst/>
          </a:prstGeom>
          <a:noFill/>
        </p:spPr>
        <p:txBody>
          <a:bodyPr wrap="square" rtlCol="0">
            <a:spAutoFit/>
          </a:bodyPr>
          <a:lstStyle/>
          <a:p>
            <a:r>
              <a:rPr lang="en-US" sz="2000" dirty="0"/>
              <a:t>[3]</a:t>
            </a:r>
          </a:p>
        </p:txBody>
      </p:sp>
      <p:sp>
        <p:nvSpPr>
          <p:cNvPr id="111" name="TextBox 110"/>
          <p:cNvSpPr txBox="1"/>
          <p:nvPr/>
        </p:nvSpPr>
        <p:spPr>
          <a:xfrm>
            <a:off x="2280192" y="2483937"/>
            <a:ext cx="593725" cy="400110"/>
          </a:xfrm>
          <a:prstGeom prst="rect">
            <a:avLst/>
          </a:prstGeom>
          <a:noFill/>
        </p:spPr>
        <p:txBody>
          <a:bodyPr wrap="square" rtlCol="0">
            <a:spAutoFit/>
          </a:bodyPr>
          <a:lstStyle/>
          <a:p>
            <a:r>
              <a:rPr lang="en-US" sz="2000" dirty="0"/>
              <a:t>[4]</a:t>
            </a:r>
          </a:p>
        </p:txBody>
      </p:sp>
      <p:sp>
        <p:nvSpPr>
          <p:cNvPr id="112" name="TextBox 111"/>
          <p:cNvSpPr txBox="1"/>
          <p:nvPr/>
        </p:nvSpPr>
        <p:spPr>
          <a:xfrm>
            <a:off x="2280192" y="2915509"/>
            <a:ext cx="593725" cy="400110"/>
          </a:xfrm>
          <a:prstGeom prst="rect">
            <a:avLst/>
          </a:prstGeom>
          <a:noFill/>
        </p:spPr>
        <p:txBody>
          <a:bodyPr wrap="square" rtlCol="0">
            <a:spAutoFit/>
          </a:bodyPr>
          <a:lstStyle/>
          <a:p>
            <a:r>
              <a:rPr lang="en-US" sz="2000" dirty="0"/>
              <a:t>[5]</a:t>
            </a:r>
          </a:p>
        </p:txBody>
      </p:sp>
      <p:sp>
        <p:nvSpPr>
          <p:cNvPr id="113" name="TextBox 112"/>
          <p:cNvSpPr txBox="1"/>
          <p:nvPr/>
        </p:nvSpPr>
        <p:spPr>
          <a:xfrm>
            <a:off x="2118998" y="5226534"/>
            <a:ext cx="754919" cy="400110"/>
          </a:xfrm>
          <a:prstGeom prst="rect">
            <a:avLst/>
          </a:prstGeom>
          <a:noFill/>
        </p:spPr>
        <p:txBody>
          <a:bodyPr wrap="square" rtlCol="0">
            <a:spAutoFit/>
          </a:bodyPr>
          <a:lstStyle/>
          <a:p>
            <a:r>
              <a:rPr lang="en-US" sz="2000" dirty="0"/>
              <a:t>[15]</a:t>
            </a:r>
          </a:p>
        </p:txBody>
      </p:sp>
      <p:sp>
        <p:nvSpPr>
          <p:cNvPr id="114" name="TextBox 113"/>
          <p:cNvSpPr txBox="1"/>
          <p:nvPr/>
        </p:nvSpPr>
        <p:spPr>
          <a:xfrm>
            <a:off x="2280192" y="3309857"/>
            <a:ext cx="593725" cy="400110"/>
          </a:xfrm>
          <a:prstGeom prst="rect">
            <a:avLst/>
          </a:prstGeom>
          <a:noFill/>
        </p:spPr>
        <p:txBody>
          <a:bodyPr wrap="square" rtlCol="0">
            <a:spAutoFit/>
          </a:bodyPr>
          <a:lstStyle/>
          <a:p>
            <a:r>
              <a:rPr lang="en-US" sz="2000" dirty="0"/>
              <a:t>[6]</a:t>
            </a:r>
          </a:p>
        </p:txBody>
      </p:sp>
      <p:sp>
        <p:nvSpPr>
          <p:cNvPr id="115" name="TextBox 114"/>
          <p:cNvSpPr txBox="1"/>
          <p:nvPr/>
        </p:nvSpPr>
        <p:spPr>
          <a:xfrm>
            <a:off x="2280192" y="3718176"/>
            <a:ext cx="593725" cy="400110"/>
          </a:xfrm>
          <a:prstGeom prst="rect">
            <a:avLst/>
          </a:prstGeom>
          <a:noFill/>
        </p:spPr>
        <p:txBody>
          <a:bodyPr wrap="square" rtlCol="0">
            <a:spAutoFit/>
          </a:bodyPr>
          <a:lstStyle/>
          <a:p>
            <a:r>
              <a:rPr lang="en-US" sz="2000" dirty="0"/>
              <a:t>[7]</a:t>
            </a:r>
          </a:p>
        </p:txBody>
      </p:sp>
      <p:sp>
        <p:nvSpPr>
          <p:cNvPr id="116" name="TextBox 115"/>
          <p:cNvSpPr txBox="1"/>
          <p:nvPr/>
        </p:nvSpPr>
        <p:spPr>
          <a:xfrm>
            <a:off x="2895297" y="945600"/>
            <a:ext cx="593725" cy="400110"/>
          </a:xfrm>
          <a:prstGeom prst="rect">
            <a:avLst/>
          </a:prstGeom>
          <a:noFill/>
        </p:spPr>
        <p:txBody>
          <a:bodyPr wrap="square" rtlCol="0">
            <a:spAutoFit/>
          </a:bodyPr>
          <a:lstStyle/>
          <a:p>
            <a:r>
              <a:rPr lang="en-US" sz="2000" b="1" dirty="0">
                <a:solidFill>
                  <a:srgbClr val="FF0000"/>
                </a:solidFill>
              </a:rPr>
              <a:t>A</a:t>
            </a:r>
          </a:p>
        </p:txBody>
      </p:sp>
      <p:sp>
        <p:nvSpPr>
          <p:cNvPr id="117" name="TextBox 116"/>
          <p:cNvSpPr txBox="1"/>
          <p:nvPr/>
        </p:nvSpPr>
        <p:spPr>
          <a:xfrm>
            <a:off x="2896601" y="1322883"/>
            <a:ext cx="593725" cy="400110"/>
          </a:xfrm>
          <a:prstGeom prst="rect">
            <a:avLst/>
          </a:prstGeom>
          <a:noFill/>
        </p:spPr>
        <p:txBody>
          <a:bodyPr wrap="square" rtlCol="0">
            <a:spAutoFit/>
          </a:bodyPr>
          <a:lstStyle/>
          <a:p>
            <a:r>
              <a:rPr lang="en-US" sz="2000" b="1" dirty="0">
                <a:solidFill>
                  <a:srgbClr val="FF0000"/>
                </a:solidFill>
              </a:rPr>
              <a:t>B</a:t>
            </a:r>
          </a:p>
        </p:txBody>
      </p:sp>
      <p:sp>
        <p:nvSpPr>
          <p:cNvPr id="118" name="TextBox 117"/>
          <p:cNvSpPr txBox="1"/>
          <p:nvPr/>
        </p:nvSpPr>
        <p:spPr>
          <a:xfrm>
            <a:off x="2911475" y="2100599"/>
            <a:ext cx="593725" cy="400110"/>
          </a:xfrm>
          <a:prstGeom prst="rect">
            <a:avLst/>
          </a:prstGeom>
          <a:noFill/>
        </p:spPr>
        <p:txBody>
          <a:bodyPr wrap="square" rtlCol="0">
            <a:spAutoFit/>
          </a:bodyPr>
          <a:lstStyle/>
          <a:p>
            <a:r>
              <a:rPr lang="en-US" sz="2000" b="1" dirty="0">
                <a:solidFill>
                  <a:srgbClr val="FF0000"/>
                </a:solidFill>
              </a:rPr>
              <a:t>C</a:t>
            </a:r>
          </a:p>
        </p:txBody>
      </p:sp>
      <p:sp>
        <p:nvSpPr>
          <p:cNvPr id="119" name="TextBox 118"/>
          <p:cNvSpPr txBox="1"/>
          <p:nvPr/>
        </p:nvSpPr>
        <p:spPr>
          <a:xfrm>
            <a:off x="2878792" y="3683737"/>
            <a:ext cx="593725" cy="400110"/>
          </a:xfrm>
          <a:prstGeom prst="rect">
            <a:avLst/>
          </a:prstGeom>
          <a:noFill/>
        </p:spPr>
        <p:txBody>
          <a:bodyPr wrap="square" rtlCol="0">
            <a:spAutoFit/>
          </a:bodyPr>
          <a:lstStyle/>
          <a:p>
            <a:r>
              <a:rPr lang="en-US" sz="2000" b="1" dirty="0">
                <a:solidFill>
                  <a:srgbClr val="FF0000"/>
                </a:solidFill>
              </a:rPr>
              <a:t>D</a:t>
            </a:r>
          </a:p>
        </p:txBody>
      </p:sp>
      <p:sp>
        <p:nvSpPr>
          <p:cNvPr id="120" name="TextBox 119"/>
          <p:cNvSpPr txBox="1"/>
          <p:nvPr/>
        </p:nvSpPr>
        <p:spPr>
          <a:xfrm>
            <a:off x="2895297" y="5249076"/>
            <a:ext cx="593725" cy="400110"/>
          </a:xfrm>
          <a:prstGeom prst="rect">
            <a:avLst/>
          </a:prstGeom>
          <a:noFill/>
        </p:spPr>
        <p:txBody>
          <a:bodyPr wrap="square" rtlCol="0">
            <a:spAutoFit/>
          </a:bodyPr>
          <a:lstStyle/>
          <a:p>
            <a:r>
              <a:rPr lang="en-US" sz="2000" b="1" dirty="0">
                <a:solidFill>
                  <a:srgbClr val="FF0000"/>
                </a:solidFill>
              </a:rPr>
              <a:t>E</a:t>
            </a:r>
          </a:p>
        </p:txBody>
      </p:sp>
      <p:sp>
        <p:nvSpPr>
          <p:cNvPr id="121" name="TextBox 120"/>
          <p:cNvSpPr txBox="1"/>
          <p:nvPr/>
        </p:nvSpPr>
        <p:spPr>
          <a:xfrm>
            <a:off x="2839451" y="1751959"/>
            <a:ext cx="593725" cy="307777"/>
          </a:xfrm>
          <a:prstGeom prst="rect">
            <a:avLst/>
          </a:prstGeom>
          <a:noFill/>
        </p:spPr>
        <p:txBody>
          <a:bodyPr wrap="square" rtlCol="0">
            <a:spAutoFit/>
          </a:bodyPr>
          <a:lstStyle/>
          <a:p>
            <a:r>
              <a:rPr lang="en-US" sz="1400" b="1" dirty="0">
                <a:solidFill>
                  <a:srgbClr val="FF0000"/>
                </a:solidFill>
              </a:rPr>
              <a:t>NULL</a:t>
            </a:r>
          </a:p>
        </p:txBody>
      </p:sp>
      <p:sp>
        <p:nvSpPr>
          <p:cNvPr id="122" name="TextBox 121"/>
          <p:cNvSpPr txBox="1"/>
          <p:nvPr/>
        </p:nvSpPr>
        <p:spPr>
          <a:xfrm>
            <a:off x="2820401" y="2518967"/>
            <a:ext cx="593725" cy="307777"/>
          </a:xfrm>
          <a:prstGeom prst="rect">
            <a:avLst/>
          </a:prstGeom>
          <a:noFill/>
        </p:spPr>
        <p:txBody>
          <a:bodyPr wrap="square" rtlCol="0">
            <a:spAutoFit/>
          </a:bodyPr>
          <a:lstStyle/>
          <a:p>
            <a:r>
              <a:rPr lang="en-US" sz="1400" b="1" dirty="0">
                <a:solidFill>
                  <a:srgbClr val="FF0000"/>
                </a:solidFill>
              </a:rPr>
              <a:t>NULL</a:t>
            </a:r>
          </a:p>
        </p:txBody>
      </p:sp>
      <p:sp>
        <p:nvSpPr>
          <p:cNvPr id="123" name="TextBox 122"/>
          <p:cNvSpPr txBox="1"/>
          <p:nvPr/>
        </p:nvSpPr>
        <p:spPr>
          <a:xfrm>
            <a:off x="2820401" y="2939216"/>
            <a:ext cx="593725" cy="307777"/>
          </a:xfrm>
          <a:prstGeom prst="rect">
            <a:avLst/>
          </a:prstGeom>
          <a:noFill/>
        </p:spPr>
        <p:txBody>
          <a:bodyPr wrap="square" rtlCol="0">
            <a:spAutoFit/>
          </a:bodyPr>
          <a:lstStyle/>
          <a:p>
            <a:r>
              <a:rPr lang="en-US" sz="1400" b="1" dirty="0">
                <a:solidFill>
                  <a:srgbClr val="FF0000"/>
                </a:solidFill>
              </a:rPr>
              <a:t>NULL</a:t>
            </a:r>
          </a:p>
        </p:txBody>
      </p:sp>
      <p:sp>
        <p:nvSpPr>
          <p:cNvPr id="124" name="TextBox 123"/>
          <p:cNvSpPr txBox="1"/>
          <p:nvPr/>
        </p:nvSpPr>
        <p:spPr>
          <a:xfrm>
            <a:off x="2836276" y="3320216"/>
            <a:ext cx="593725" cy="307777"/>
          </a:xfrm>
          <a:prstGeom prst="rect">
            <a:avLst/>
          </a:prstGeom>
          <a:noFill/>
        </p:spPr>
        <p:txBody>
          <a:bodyPr wrap="square" rtlCol="0">
            <a:spAutoFit/>
          </a:bodyPr>
          <a:lstStyle/>
          <a:p>
            <a:r>
              <a:rPr lang="en-US" sz="1400" b="1" dirty="0">
                <a:solidFill>
                  <a:srgbClr val="FF0000"/>
                </a:solidFill>
              </a:rPr>
              <a:t>NULL</a:t>
            </a:r>
          </a:p>
        </p:txBody>
      </p:sp>
      <p:sp>
        <p:nvSpPr>
          <p:cNvPr id="125" name="TextBox 124"/>
          <p:cNvSpPr txBox="1"/>
          <p:nvPr/>
        </p:nvSpPr>
        <p:spPr>
          <a:xfrm>
            <a:off x="2836276" y="4539416"/>
            <a:ext cx="593725" cy="307777"/>
          </a:xfrm>
          <a:prstGeom prst="rect">
            <a:avLst/>
          </a:prstGeom>
          <a:noFill/>
        </p:spPr>
        <p:txBody>
          <a:bodyPr wrap="square" rtlCol="0">
            <a:spAutoFit/>
          </a:bodyPr>
          <a:lstStyle/>
          <a:p>
            <a:r>
              <a:rPr lang="en-US" sz="1400" b="1" dirty="0">
                <a:solidFill>
                  <a:srgbClr val="FF0000"/>
                </a:solidFill>
              </a:rPr>
              <a:t>NULL</a:t>
            </a:r>
          </a:p>
        </p:txBody>
      </p:sp>
      <p:sp>
        <p:nvSpPr>
          <p:cNvPr id="126" name="Rectangle 3"/>
          <p:cNvSpPr>
            <a:spLocks noChangeArrowheads="1"/>
          </p:cNvSpPr>
          <p:nvPr/>
        </p:nvSpPr>
        <p:spPr bwMode="auto">
          <a:xfrm>
            <a:off x="8215221" y="1047239"/>
            <a:ext cx="756865" cy="363747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Line 4"/>
          <p:cNvSpPr>
            <a:spLocks noChangeShapeType="1"/>
          </p:cNvSpPr>
          <p:nvPr/>
        </p:nvSpPr>
        <p:spPr bwMode="auto">
          <a:xfrm>
            <a:off x="8215221" y="1454753"/>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Line 4"/>
          <p:cNvSpPr>
            <a:spLocks noChangeShapeType="1"/>
          </p:cNvSpPr>
          <p:nvPr/>
        </p:nvSpPr>
        <p:spPr bwMode="auto">
          <a:xfrm>
            <a:off x="8215221" y="1846007"/>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Line 4"/>
          <p:cNvSpPr>
            <a:spLocks noChangeShapeType="1"/>
          </p:cNvSpPr>
          <p:nvPr/>
        </p:nvSpPr>
        <p:spPr bwMode="auto">
          <a:xfrm>
            <a:off x="8215221" y="2227007"/>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Line 4"/>
          <p:cNvSpPr>
            <a:spLocks noChangeShapeType="1"/>
          </p:cNvSpPr>
          <p:nvPr/>
        </p:nvSpPr>
        <p:spPr bwMode="auto">
          <a:xfrm>
            <a:off x="8215221" y="2612888"/>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4"/>
          <p:cNvSpPr>
            <a:spLocks noChangeShapeType="1"/>
          </p:cNvSpPr>
          <p:nvPr/>
        </p:nvSpPr>
        <p:spPr bwMode="auto">
          <a:xfrm>
            <a:off x="8215221" y="2985832"/>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Line 4"/>
          <p:cNvSpPr>
            <a:spLocks noChangeShapeType="1"/>
          </p:cNvSpPr>
          <p:nvPr/>
        </p:nvSpPr>
        <p:spPr bwMode="auto">
          <a:xfrm>
            <a:off x="8215221" y="3419220"/>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4"/>
          <p:cNvSpPr>
            <a:spLocks noChangeShapeType="1"/>
          </p:cNvSpPr>
          <p:nvPr/>
        </p:nvSpPr>
        <p:spPr bwMode="auto">
          <a:xfrm>
            <a:off x="8215221" y="3820453"/>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Line 4"/>
          <p:cNvSpPr>
            <a:spLocks noChangeShapeType="1"/>
          </p:cNvSpPr>
          <p:nvPr/>
        </p:nvSpPr>
        <p:spPr bwMode="auto">
          <a:xfrm>
            <a:off x="8215221" y="4254177"/>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Line 4"/>
          <p:cNvSpPr>
            <a:spLocks noChangeShapeType="1"/>
          </p:cNvSpPr>
          <p:nvPr/>
        </p:nvSpPr>
        <p:spPr bwMode="auto">
          <a:xfrm>
            <a:off x="8224666" y="4669735"/>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TextBox 135"/>
          <p:cNvSpPr txBox="1"/>
          <p:nvPr/>
        </p:nvSpPr>
        <p:spPr>
          <a:xfrm>
            <a:off x="7772400" y="1077452"/>
            <a:ext cx="593725" cy="400110"/>
          </a:xfrm>
          <a:prstGeom prst="rect">
            <a:avLst/>
          </a:prstGeom>
          <a:noFill/>
        </p:spPr>
        <p:txBody>
          <a:bodyPr wrap="square" rtlCol="0">
            <a:spAutoFit/>
          </a:bodyPr>
          <a:lstStyle/>
          <a:p>
            <a:r>
              <a:rPr lang="en-US" sz="2000" dirty="0"/>
              <a:t>[0]</a:t>
            </a:r>
          </a:p>
        </p:txBody>
      </p:sp>
      <p:sp>
        <p:nvSpPr>
          <p:cNvPr id="137" name="TextBox 136"/>
          <p:cNvSpPr txBox="1"/>
          <p:nvPr/>
        </p:nvSpPr>
        <p:spPr>
          <a:xfrm>
            <a:off x="7772400" y="1445730"/>
            <a:ext cx="593725" cy="400110"/>
          </a:xfrm>
          <a:prstGeom prst="rect">
            <a:avLst/>
          </a:prstGeom>
          <a:noFill/>
        </p:spPr>
        <p:txBody>
          <a:bodyPr wrap="square" rtlCol="0">
            <a:spAutoFit/>
          </a:bodyPr>
          <a:lstStyle/>
          <a:p>
            <a:r>
              <a:rPr lang="en-US" sz="2000" dirty="0"/>
              <a:t>[1]</a:t>
            </a:r>
          </a:p>
        </p:txBody>
      </p:sp>
      <p:sp>
        <p:nvSpPr>
          <p:cNvPr id="138" name="TextBox 137"/>
          <p:cNvSpPr txBox="1"/>
          <p:nvPr/>
        </p:nvSpPr>
        <p:spPr>
          <a:xfrm>
            <a:off x="7772400" y="1826897"/>
            <a:ext cx="593725" cy="400110"/>
          </a:xfrm>
          <a:prstGeom prst="rect">
            <a:avLst/>
          </a:prstGeom>
          <a:noFill/>
        </p:spPr>
        <p:txBody>
          <a:bodyPr wrap="square" rtlCol="0">
            <a:spAutoFit/>
          </a:bodyPr>
          <a:lstStyle/>
          <a:p>
            <a:r>
              <a:rPr lang="en-US" sz="2000" dirty="0"/>
              <a:t>[2]</a:t>
            </a:r>
          </a:p>
        </p:txBody>
      </p:sp>
      <p:sp>
        <p:nvSpPr>
          <p:cNvPr id="139" name="TextBox 138"/>
          <p:cNvSpPr txBox="1"/>
          <p:nvPr/>
        </p:nvSpPr>
        <p:spPr>
          <a:xfrm>
            <a:off x="7772400" y="2244459"/>
            <a:ext cx="593725" cy="400110"/>
          </a:xfrm>
          <a:prstGeom prst="rect">
            <a:avLst/>
          </a:prstGeom>
          <a:noFill/>
        </p:spPr>
        <p:txBody>
          <a:bodyPr wrap="square" rtlCol="0">
            <a:spAutoFit/>
          </a:bodyPr>
          <a:lstStyle/>
          <a:p>
            <a:r>
              <a:rPr lang="en-US" sz="2000" dirty="0"/>
              <a:t>[3]</a:t>
            </a:r>
          </a:p>
        </p:txBody>
      </p:sp>
      <p:sp>
        <p:nvSpPr>
          <p:cNvPr id="140" name="TextBox 139"/>
          <p:cNvSpPr txBox="1"/>
          <p:nvPr/>
        </p:nvSpPr>
        <p:spPr>
          <a:xfrm>
            <a:off x="7772400" y="2598518"/>
            <a:ext cx="593725" cy="400110"/>
          </a:xfrm>
          <a:prstGeom prst="rect">
            <a:avLst/>
          </a:prstGeom>
          <a:noFill/>
        </p:spPr>
        <p:txBody>
          <a:bodyPr wrap="square" rtlCol="0">
            <a:spAutoFit/>
          </a:bodyPr>
          <a:lstStyle/>
          <a:p>
            <a:r>
              <a:rPr lang="en-US" sz="2000" dirty="0"/>
              <a:t>[4]</a:t>
            </a:r>
          </a:p>
        </p:txBody>
      </p:sp>
      <p:sp>
        <p:nvSpPr>
          <p:cNvPr id="141" name="TextBox 140"/>
          <p:cNvSpPr txBox="1"/>
          <p:nvPr/>
        </p:nvSpPr>
        <p:spPr>
          <a:xfrm>
            <a:off x="7772400" y="3030090"/>
            <a:ext cx="593725" cy="400110"/>
          </a:xfrm>
          <a:prstGeom prst="rect">
            <a:avLst/>
          </a:prstGeom>
          <a:noFill/>
        </p:spPr>
        <p:txBody>
          <a:bodyPr wrap="square" rtlCol="0">
            <a:spAutoFit/>
          </a:bodyPr>
          <a:lstStyle/>
          <a:p>
            <a:r>
              <a:rPr lang="en-US" sz="2000" dirty="0"/>
              <a:t>[5]</a:t>
            </a:r>
          </a:p>
        </p:txBody>
      </p:sp>
      <p:sp>
        <p:nvSpPr>
          <p:cNvPr id="142" name="TextBox 141"/>
          <p:cNvSpPr txBox="1"/>
          <p:nvPr/>
        </p:nvSpPr>
        <p:spPr>
          <a:xfrm>
            <a:off x="7772400" y="3424438"/>
            <a:ext cx="593725" cy="400110"/>
          </a:xfrm>
          <a:prstGeom prst="rect">
            <a:avLst/>
          </a:prstGeom>
          <a:noFill/>
        </p:spPr>
        <p:txBody>
          <a:bodyPr wrap="square" rtlCol="0">
            <a:spAutoFit/>
          </a:bodyPr>
          <a:lstStyle/>
          <a:p>
            <a:r>
              <a:rPr lang="en-US" sz="2000" dirty="0"/>
              <a:t>[6]</a:t>
            </a:r>
          </a:p>
        </p:txBody>
      </p:sp>
      <p:sp>
        <p:nvSpPr>
          <p:cNvPr id="143" name="TextBox 142"/>
          <p:cNvSpPr txBox="1"/>
          <p:nvPr/>
        </p:nvSpPr>
        <p:spPr>
          <a:xfrm>
            <a:off x="7772400" y="3832757"/>
            <a:ext cx="593725" cy="400110"/>
          </a:xfrm>
          <a:prstGeom prst="rect">
            <a:avLst/>
          </a:prstGeom>
          <a:noFill/>
        </p:spPr>
        <p:txBody>
          <a:bodyPr wrap="square" rtlCol="0">
            <a:spAutoFit/>
          </a:bodyPr>
          <a:lstStyle/>
          <a:p>
            <a:r>
              <a:rPr lang="en-US" sz="2000" dirty="0"/>
              <a:t>[7]</a:t>
            </a:r>
          </a:p>
        </p:txBody>
      </p:sp>
      <p:sp>
        <p:nvSpPr>
          <p:cNvPr id="144" name="TextBox 143"/>
          <p:cNvSpPr txBox="1"/>
          <p:nvPr/>
        </p:nvSpPr>
        <p:spPr>
          <a:xfrm>
            <a:off x="8387505" y="1068614"/>
            <a:ext cx="593725" cy="400110"/>
          </a:xfrm>
          <a:prstGeom prst="rect">
            <a:avLst/>
          </a:prstGeom>
          <a:noFill/>
        </p:spPr>
        <p:txBody>
          <a:bodyPr wrap="square" rtlCol="0">
            <a:spAutoFit/>
          </a:bodyPr>
          <a:lstStyle/>
          <a:p>
            <a:r>
              <a:rPr lang="en-US" sz="2000" b="1" dirty="0">
                <a:solidFill>
                  <a:srgbClr val="FF0000"/>
                </a:solidFill>
              </a:rPr>
              <a:t>A</a:t>
            </a:r>
          </a:p>
        </p:txBody>
      </p:sp>
      <p:sp>
        <p:nvSpPr>
          <p:cNvPr id="145" name="TextBox 144"/>
          <p:cNvSpPr txBox="1"/>
          <p:nvPr/>
        </p:nvSpPr>
        <p:spPr>
          <a:xfrm>
            <a:off x="8388809" y="1445897"/>
            <a:ext cx="593725" cy="400110"/>
          </a:xfrm>
          <a:prstGeom prst="rect">
            <a:avLst/>
          </a:prstGeom>
          <a:noFill/>
        </p:spPr>
        <p:txBody>
          <a:bodyPr wrap="square" rtlCol="0">
            <a:spAutoFit/>
          </a:bodyPr>
          <a:lstStyle/>
          <a:p>
            <a:r>
              <a:rPr lang="en-US" sz="2000" b="1" dirty="0">
                <a:solidFill>
                  <a:srgbClr val="FF0000"/>
                </a:solidFill>
              </a:rPr>
              <a:t>B</a:t>
            </a:r>
          </a:p>
        </p:txBody>
      </p:sp>
      <p:sp>
        <p:nvSpPr>
          <p:cNvPr id="146" name="TextBox 145"/>
          <p:cNvSpPr txBox="1"/>
          <p:nvPr/>
        </p:nvSpPr>
        <p:spPr>
          <a:xfrm>
            <a:off x="8370999" y="1862478"/>
            <a:ext cx="593725" cy="400110"/>
          </a:xfrm>
          <a:prstGeom prst="rect">
            <a:avLst/>
          </a:prstGeom>
          <a:noFill/>
        </p:spPr>
        <p:txBody>
          <a:bodyPr wrap="square" rtlCol="0">
            <a:spAutoFit/>
          </a:bodyPr>
          <a:lstStyle/>
          <a:p>
            <a:r>
              <a:rPr lang="en-US" sz="2000" b="1" dirty="0">
                <a:solidFill>
                  <a:srgbClr val="FF0000"/>
                </a:solidFill>
              </a:rPr>
              <a:t>C</a:t>
            </a:r>
          </a:p>
        </p:txBody>
      </p:sp>
      <p:sp>
        <p:nvSpPr>
          <p:cNvPr id="147" name="TextBox 146"/>
          <p:cNvSpPr txBox="1"/>
          <p:nvPr/>
        </p:nvSpPr>
        <p:spPr>
          <a:xfrm>
            <a:off x="8382000" y="2217084"/>
            <a:ext cx="593725" cy="400110"/>
          </a:xfrm>
          <a:prstGeom prst="rect">
            <a:avLst/>
          </a:prstGeom>
          <a:noFill/>
        </p:spPr>
        <p:txBody>
          <a:bodyPr wrap="square" rtlCol="0">
            <a:spAutoFit/>
          </a:bodyPr>
          <a:lstStyle/>
          <a:p>
            <a:r>
              <a:rPr lang="en-US" sz="2000" b="1" dirty="0">
                <a:solidFill>
                  <a:srgbClr val="FF0000"/>
                </a:solidFill>
              </a:rPr>
              <a:t>D</a:t>
            </a:r>
          </a:p>
        </p:txBody>
      </p:sp>
      <p:sp>
        <p:nvSpPr>
          <p:cNvPr id="154" name="TextBox 153"/>
          <p:cNvSpPr txBox="1"/>
          <p:nvPr/>
        </p:nvSpPr>
        <p:spPr>
          <a:xfrm>
            <a:off x="7772400" y="4248090"/>
            <a:ext cx="593725" cy="400110"/>
          </a:xfrm>
          <a:prstGeom prst="rect">
            <a:avLst/>
          </a:prstGeom>
          <a:noFill/>
        </p:spPr>
        <p:txBody>
          <a:bodyPr wrap="square" rtlCol="0">
            <a:spAutoFit/>
          </a:bodyPr>
          <a:lstStyle/>
          <a:p>
            <a:r>
              <a:rPr lang="en-US" sz="2000" dirty="0"/>
              <a:t>[8]</a:t>
            </a:r>
          </a:p>
        </p:txBody>
      </p:sp>
      <p:sp>
        <p:nvSpPr>
          <p:cNvPr id="155" name="TextBox 154"/>
          <p:cNvSpPr txBox="1"/>
          <p:nvPr/>
        </p:nvSpPr>
        <p:spPr>
          <a:xfrm>
            <a:off x="8382000" y="2571690"/>
            <a:ext cx="593725" cy="400110"/>
          </a:xfrm>
          <a:prstGeom prst="rect">
            <a:avLst/>
          </a:prstGeom>
          <a:noFill/>
        </p:spPr>
        <p:txBody>
          <a:bodyPr wrap="square" rtlCol="0">
            <a:spAutoFit/>
          </a:bodyPr>
          <a:lstStyle/>
          <a:p>
            <a:r>
              <a:rPr lang="en-US" sz="2000" b="1" dirty="0">
                <a:solidFill>
                  <a:srgbClr val="FF0000"/>
                </a:solidFill>
              </a:rPr>
              <a:t>E</a:t>
            </a:r>
          </a:p>
        </p:txBody>
      </p:sp>
      <p:sp>
        <p:nvSpPr>
          <p:cNvPr id="156" name="TextBox 155"/>
          <p:cNvSpPr txBox="1"/>
          <p:nvPr/>
        </p:nvSpPr>
        <p:spPr>
          <a:xfrm>
            <a:off x="8370999" y="3042518"/>
            <a:ext cx="593725" cy="400110"/>
          </a:xfrm>
          <a:prstGeom prst="rect">
            <a:avLst/>
          </a:prstGeom>
          <a:noFill/>
        </p:spPr>
        <p:txBody>
          <a:bodyPr wrap="square" rtlCol="0">
            <a:spAutoFit/>
          </a:bodyPr>
          <a:lstStyle/>
          <a:p>
            <a:r>
              <a:rPr lang="en-US" sz="2000" b="1" dirty="0">
                <a:solidFill>
                  <a:srgbClr val="FF0000"/>
                </a:solidFill>
              </a:rPr>
              <a:t>F</a:t>
            </a:r>
          </a:p>
        </p:txBody>
      </p:sp>
      <p:sp>
        <p:nvSpPr>
          <p:cNvPr id="157" name="TextBox 156"/>
          <p:cNvSpPr txBox="1"/>
          <p:nvPr/>
        </p:nvSpPr>
        <p:spPr>
          <a:xfrm>
            <a:off x="8367757" y="3427674"/>
            <a:ext cx="593725" cy="400110"/>
          </a:xfrm>
          <a:prstGeom prst="rect">
            <a:avLst/>
          </a:prstGeom>
          <a:noFill/>
        </p:spPr>
        <p:txBody>
          <a:bodyPr wrap="square" rtlCol="0">
            <a:spAutoFit/>
          </a:bodyPr>
          <a:lstStyle/>
          <a:p>
            <a:r>
              <a:rPr lang="en-US" sz="2000" b="1" dirty="0">
                <a:solidFill>
                  <a:srgbClr val="FF0000"/>
                </a:solidFill>
              </a:rPr>
              <a:t>G</a:t>
            </a:r>
          </a:p>
        </p:txBody>
      </p:sp>
      <p:sp>
        <p:nvSpPr>
          <p:cNvPr id="158" name="TextBox 157"/>
          <p:cNvSpPr txBox="1"/>
          <p:nvPr/>
        </p:nvSpPr>
        <p:spPr>
          <a:xfrm>
            <a:off x="8382000" y="3849319"/>
            <a:ext cx="593725" cy="400110"/>
          </a:xfrm>
          <a:prstGeom prst="rect">
            <a:avLst/>
          </a:prstGeom>
          <a:noFill/>
        </p:spPr>
        <p:txBody>
          <a:bodyPr wrap="square" rtlCol="0">
            <a:spAutoFit/>
          </a:bodyPr>
          <a:lstStyle/>
          <a:p>
            <a:r>
              <a:rPr lang="en-US" sz="2000" b="1" dirty="0">
                <a:solidFill>
                  <a:srgbClr val="FF0000"/>
                </a:solidFill>
              </a:rPr>
              <a:t>H</a:t>
            </a:r>
          </a:p>
        </p:txBody>
      </p:sp>
      <p:sp>
        <p:nvSpPr>
          <p:cNvPr id="159" name="TextBox 158"/>
          <p:cNvSpPr txBox="1"/>
          <p:nvPr/>
        </p:nvSpPr>
        <p:spPr>
          <a:xfrm>
            <a:off x="8382000" y="4284602"/>
            <a:ext cx="593725" cy="400110"/>
          </a:xfrm>
          <a:prstGeom prst="rect">
            <a:avLst/>
          </a:prstGeom>
          <a:noFill/>
        </p:spPr>
        <p:txBody>
          <a:bodyPr wrap="square" rtlCol="0">
            <a:spAutoFit/>
          </a:bodyPr>
          <a:lstStyle/>
          <a:p>
            <a:r>
              <a:rPr lang="en-US" sz="2000" b="1" dirty="0">
                <a:solidFill>
                  <a:srgbClr val="FF0000"/>
                </a:solidFill>
              </a:rPr>
              <a:t>L</a:t>
            </a:r>
          </a:p>
        </p:txBody>
      </p:sp>
    </p:spTree>
    <p:extLst>
      <p:ext uri="{BB962C8B-B14F-4D97-AF65-F5344CB8AC3E}">
        <p14:creationId xmlns:p14="http://schemas.microsoft.com/office/powerpoint/2010/main" val="257059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dirty="0"/>
              <a:t>Real applications of tree:  family tree</a:t>
            </a:r>
          </a:p>
        </p:txBody>
      </p:sp>
      <p:sp>
        <p:nvSpPr>
          <p:cNvPr id="5" name="Content Placeholder 4"/>
          <p:cNvSpPr>
            <a:spLocks noGrp="1"/>
          </p:cNvSpPr>
          <p:nvPr>
            <p:ph idx="1"/>
          </p:nvPr>
        </p:nvSpPr>
        <p:spPr>
          <a:xfrm>
            <a:off x="0" y="838200"/>
            <a:ext cx="9220200" cy="1143000"/>
          </a:xfrm>
        </p:spPr>
        <p:txBody>
          <a:bodyPr/>
          <a:lstStyle/>
          <a:p>
            <a:pPr>
              <a:spcBef>
                <a:spcPct val="50000"/>
              </a:spcBef>
            </a:pPr>
            <a:r>
              <a:rPr lang="en-US" dirty="0">
                <a:solidFill>
                  <a:srgbClr val="002060"/>
                </a:solidFill>
                <a:latin typeface="Book Antiqua" pitchFamily="18" charset="0"/>
              </a:rPr>
              <a:t>Family tree of mathematicians of the Bernoulli family</a:t>
            </a:r>
          </a:p>
        </p:txBody>
      </p:sp>
      <p:sp>
        <p:nvSpPr>
          <p:cNvPr id="40" name="Rectangle 4"/>
          <p:cNvSpPr>
            <a:spLocks noChangeArrowheads="1"/>
          </p:cNvSpPr>
          <p:nvPr/>
        </p:nvSpPr>
        <p:spPr bwMode="auto">
          <a:xfrm>
            <a:off x="4572000" y="1905000"/>
            <a:ext cx="1186267" cy="646973"/>
          </a:xfrm>
          <a:prstGeom prst="rect">
            <a:avLst/>
          </a:prstGeom>
          <a:solidFill>
            <a:schemeClr val="accent1">
              <a:lumMod val="40000"/>
              <a:lumOff val="60000"/>
            </a:schemeClr>
          </a:solidFill>
          <a:ln w="9525">
            <a:noFill/>
            <a:miter lim="800000"/>
            <a:headEnd/>
            <a:tailEnd/>
          </a:ln>
          <a:effectLst/>
        </p:spPr>
        <p:txBody>
          <a:bodyPr wrap="square" lIns="92075" tIns="46038" rIns="92075" bIns="46038">
            <a:spAutoFit/>
          </a:bodyPr>
          <a:lstStyle/>
          <a:p>
            <a:pPr algn="ctr"/>
            <a:r>
              <a:rPr lang="en-US" sz="1800">
                <a:latin typeface="Book Antiqua" pitchFamily="18" charset="0"/>
              </a:rPr>
              <a:t>Nikolaus</a:t>
            </a:r>
          </a:p>
          <a:p>
            <a:pPr algn="ctr"/>
            <a:r>
              <a:rPr lang="en-US" sz="1800">
                <a:latin typeface="Book Antiqua" pitchFamily="18" charset="0"/>
              </a:rPr>
              <a:t>1623-1708</a:t>
            </a:r>
          </a:p>
        </p:txBody>
      </p:sp>
      <p:sp>
        <p:nvSpPr>
          <p:cNvPr id="41" name="Rectangle 5"/>
          <p:cNvSpPr>
            <a:spLocks noChangeArrowheads="1"/>
          </p:cNvSpPr>
          <p:nvPr/>
        </p:nvSpPr>
        <p:spPr bwMode="auto">
          <a:xfrm>
            <a:off x="1470539" y="2971799"/>
            <a:ext cx="1075615" cy="585418"/>
          </a:xfrm>
          <a:prstGeom prst="rect">
            <a:avLst/>
          </a:prstGeom>
          <a:solidFill>
            <a:schemeClr val="accent1">
              <a:lumMod val="40000"/>
              <a:lumOff val="60000"/>
            </a:schemeClr>
          </a:solidFill>
          <a:ln w="9525">
            <a:noFill/>
            <a:miter lim="800000"/>
            <a:headEnd/>
            <a:tailEnd/>
          </a:ln>
          <a:effectLst/>
        </p:spPr>
        <p:txBody>
          <a:bodyPr wrap="none" lIns="92075" tIns="46038" rIns="92075" bIns="46038">
            <a:spAutoFit/>
          </a:bodyPr>
          <a:lstStyle/>
          <a:p>
            <a:pPr algn="ctr"/>
            <a:r>
              <a:rPr lang="en-US" sz="1600" dirty="0">
                <a:latin typeface="Book Antiqua" pitchFamily="18" charset="0"/>
              </a:rPr>
              <a:t>Johan I</a:t>
            </a:r>
          </a:p>
          <a:p>
            <a:pPr algn="ctr"/>
            <a:r>
              <a:rPr lang="en-US" sz="1600" dirty="0">
                <a:latin typeface="Book Antiqua" pitchFamily="18" charset="0"/>
              </a:rPr>
              <a:t>1667-1748</a:t>
            </a:r>
          </a:p>
        </p:txBody>
      </p:sp>
      <p:sp>
        <p:nvSpPr>
          <p:cNvPr id="42" name="Rectangle 6"/>
          <p:cNvSpPr>
            <a:spLocks noChangeArrowheads="1"/>
          </p:cNvSpPr>
          <p:nvPr/>
        </p:nvSpPr>
        <p:spPr bwMode="auto">
          <a:xfrm>
            <a:off x="4563185" y="2971799"/>
            <a:ext cx="1075615" cy="585418"/>
          </a:xfrm>
          <a:prstGeom prst="rect">
            <a:avLst/>
          </a:prstGeom>
          <a:solidFill>
            <a:schemeClr val="accent1">
              <a:lumMod val="40000"/>
              <a:lumOff val="60000"/>
            </a:schemeClr>
          </a:solidFill>
          <a:ln w="9525">
            <a:noFill/>
            <a:miter lim="800000"/>
            <a:headEnd/>
            <a:tailEnd/>
          </a:ln>
          <a:effectLst/>
        </p:spPr>
        <p:txBody>
          <a:bodyPr wrap="none" lIns="92075" tIns="46038" rIns="92075" bIns="46038">
            <a:spAutoFit/>
          </a:bodyPr>
          <a:lstStyle/>
          <a:p>
            <a:pPr algn="ctr"/>
            <a:r>
              <a:rPr lang="en-US" sz="1600">
                <a:latin typeface="Book Antiqua" pitchFamily="18" charset="0"/>
              </a:rPr>
              <a:t>Nikolaus</a:t>
            </a:r>
          </a:p>
          <a:p>
            <a:pPr algn="ctr"/>
            <a:r>
              <a:rPr lang="en-US" sz="1600">
                <a:latin typeface="Book Antiqua" pitchFamily="18" charset="0"/>
              </a:rPr>
              <a:t>1662-1716</a:t>
            </a:r>
          </a:p>
        </p:txBody>
      </p:sp>
      <p:sp>
        <p:nvSpPr>
          <p:cNvPr id="43" name="Rectangle 7"/>
          <p:cNvSpPr>
            <a:spLocks noChangeArrowheads="1"/>
          </p:cNvSpPr>
          <p:nvPr/>
        </p:nvSpPr>
        <p:spPr bwMode="auto">
          <a:xfrm>
            <a:off x="7010400" y="2995981"/>
            <a:ext cx="1075615" cy="585418"/>
          </a:xfrm>
          <a:prstGeom prst="rect">
            <a:avLst/>
          </a:prstGeom>
          <a:solidFill>
            <a:schemeClr val="accent1">
              <a:lumMod val="40000"/>
              <a:lumOff val="60000"/>
            </a:schemeClr>
          </a:solidFill>
          <a:ln w="9525">
            <a:noFill/>
            <a:miter lim="800000"/>
            <a:headEnd/>
            <a:tailEnd/>
          </a:ln>
          <a:effectLst/>
        </p:spPr>
        <p:txBody>
          <a:bodyPr wrap="none" lIns="92075" tIns="46038" rIns="92075" bIns="46038">
            <a:spAutoFit/>
          </a:bodyPr>
          <a:lstStyle/>
          <a:p>
            <a:pPr algn="ctr"/>
            <a:r>
              <a:rPr lang="en-US" sz="1600">
                <a:latin typeface="Book Antiqua" pitchFamily="18" charset="0"/>
              </a:rPr>
              <a:t>Jacob I</a:t>
            </a:r>
          </a:p>
          <a:p>
            <a:pPr algn="ctr"/>
            <a:r>
              <a:rPr lang="en-US" sz="1600">
                <a:latin typeface="Book Antiqua" pitchFamily="18" charset="0"/>
              </a:rPr>
              <a:t>1654-1705</a:t>
            </a:r>
          </a:p>
        </p:txBody>
      </p:sp>
      <p:sp>
        <p:nvSpPr>
          <p:cNvPr id="44" name="Rectangle 8"/>
          <p:cNvSpPr>
            <a:spLocks noChangeArrowheads="1"/>
          </p:cNvSpPr>
          <p:nvPr/>
        </p:nvSpPr>
        <p:spPr bwMode="auto">
          <a:xfrm>
            <a:off x="228600" y="4038599"/>
            <a:ext cx="1219200" cy="585418"/>
          </a:xfrm>
          <a:prstGeom prst="rect">
            <a:avLst/>
          </a:prstGeom>
          <a:solidFill>
            <a:schemeClr val="accent1">
              <a:lumMod val="40000"/>
              <a:lumOff val="60000"/>
            </a:schemeClr>
          </a:solidFill>
          <a:ln w="9525">
            <a:noFill/>
            <a:miter lim="800000"/>
            <a:headEnd/>
            <a:tailEnd/>
          </a:ln>
          <a:effectLst/>
        </p:spPr>
        <p:txBody>
          <a:bodyPr wrap="square" lIns="92075" tIns="46038" rIns="92075" bIns="46038">
            <a:spAutoFit/>
          </a:bodyPr>
          <a:lstStyle/>
          <a:p>
            <a:pPr algn="ctr"/>
            <a:r>
              <a:rPr lang="en-US" sz="1600">
                <a:latin typeface="Book Antiqua" pitchFamily="18" charset="0"/>
              </a:rPr>
              <a:t>Nikolaus II</a:t>
            </a:r>
          </a:p>
          <a:p>
            <a:pPr algn="ctr"/>
            <a:r>
              <a:rPr lang="en-US" sz="1600">
                <a:latin typeface="Book Antiqua" pitchFamily="18" charset="0"/>
              </a:rPr>
              <a:t>1695-1726</a:t>
            </a:r>
          </a:p>
        </p:txBody>
      </p:sp>
      <p:sp>
        <p:nvSpPr>
          <p:cNvPr id="45" name="Rectangle 10"/>
          <p:cNvSpPr>
            <a:spLocks noChangeArrowheads="1"/>
          </p:cNvSpPr>
          <p:nvPr/>
        </p:nvSpPr>
        <p:spPr bwMode="auto">
          <a:xfrm>
            <a:off x="1600200" y="4038599"/>
            <a:ext cx="1219200" cy="585418"/>
          </a:xfrm>
          <a:prstGeom prst="rect">
            <a:avLst/>
          </a:prstGeom>
          <a:solidFill>
            <a:schemeClr val="accent1">
              <a:lumMod val="40000"/>
              <a:lumOff val="60000"/>
            </a:schemeClr>
          </a:solidFill>
          <a:ln w="9525">
            <a:noFill/>
            <a:miter lim="800000"/>
            <a:headEnd/>
            <a:tailEnd/>
          </a:ln>
          <a:effectLst/>
        </p:spPr>
        <p:txBody>
          <a:bodyPr wrap="square" lIns="92075" tIns="46038" rIns="92075" bIns="46038">
            <a:spAutoFit/>
          </a:bodyPr>
          <a:lstStyle/>
          <a:p>
            <a:pPr algn="ctr"/>
            <a:r>
              <a:rPr lang="en-US" sz="1600">
                <a:latin typeface="Book Antiqua" pitchFamily="18" charset="0"/>
              </a:rPr>
              <a:t>Daniel</a:t>
            </a:r>
          </a:p>
          <a:p>
            <a:pPr algn="ctr"/>
            <a:r>
              <a:rPr lang="en-US" sz="1600">
                <a:latin typeface="Book Antiqua" pitchFamily="18" charset="0"/>
              </a:rPr>
              <a:t>1700-1782</a:t>
            </a:r>
          </a:p>
        </p:txBody>
      </p:sp>
      <p:sp>
        <p:nvSpPr>
          <p:cNvPr id="46" name="Rectangle 11"/>
          <p:cNvSpPr>
            <a:spLocks noChangeArrowheads="1"/>
          </p:cNvSpPr>
          <p:nvPr/>
        </p:nvSpPr>
        <p:spPr bwMode="auto">
          <a:xfrm>
            <a:off x="3039185" y="4062781"/>
            <a:ext cx="1075615" cy="585418"/>
          </a:xfrm>
          <a:prstGeom prst="rect">
            <a:avLst/>
          </a:prstGeom>
          <a:solidFill>
            <a:schemeClr val="accent1">
              <a:lumMod val="40000"/>
              <a:lumOff val="60000"/>
            </a:schemeClr>
          </a:solidFill>
          <a:ln w="9525">
            <a:noFill/>
            <a:miter lim="800000"/>
            <a:headEnd/>
            <a:tailEnd/>
          </a:ln>
          <a:effectLst/>
        </p:spPr>
        <p:txBody>
          <a:bodyPr wrap="none" lIns="92075" tIns="46038" rIns="92075" bIns="46038">
            <a:spAutoFit/>
          </a:bodyPr>
          <a:lstStyle/>
          <a:p>
            <a:pPr algn="ctr"/>
            <a:r>
              <a:rPr lang="en-US" sz="1600">
                <a:latin typeface="Book Antiqua" pitchFamily="18" charset="0"/>
              </a:rPr>
              <a:t>Johan II</a:t>
            </a:r>
          </a:p>
          <a:p>
            <a:pPr algn="ctr"/>
            <a:r>
              <a:rPr lang="en-US" sz="1600">
                <a:latin typeface="Book Antiqua" pitchFamily="18" charset="0"/>
              </a:rPr>
              <a:t>1710-1790</a:t>
            </a:r>
          </a:p>
        </p:txBody>
      </p:sp>
      <p:sp>
        <p:nvSpPr>
          <p:cNvPr id="47" name="Rectangle 12"/>
          <p:cNvSpPr>
            <a:spLocks noChangeArrowheads="1"/>
          </p:cNvSpPr>
          <p:nvPr/>
        </p:nvSpPr>
        <p:spPr bwMode="auto">
          <a:xfrm>
            <a:off x="4581676" y="4062781"/>
            <a:ext cx="1133324" cy="585418"/>
          </a:xfrm>
          <a:prstGeom prst="rect">
            <a:avLst/>
          </a:prstGeom>
          <a:solidFill>
            <a:schemeClr val="accent1">
              <a:lumMod val="40000"/>
              <a:lumOff val="60000"/>
            </a:schemeClr>
          </a:solidFill>
          <a:ln w="9525">
            <a:noFill/>
            <a:miter lim="800000"/>
            <a:headEnd/>
            <a:tailEnd/>
          </a:ln>
          <a:effectLst/>
        </p:spPr>
        <p:txBody>
          <a:bodyPr wrap="none" lIns="92075" tIns="46038" rIns="92075" bIns="46038">
            <a:spAutoFit/>
          </a:bodyPr>
          <a:lstStyle/>
          <a:p>
            <a:pPr algn="ctr"/>
            <a:r>
              <a:rPr lang="en-US" sz="1600">
                <a:latin typeface="Book Antiqua" pitchFamily="18" charset="0"/>
              </a:rPr>
              <a:t>Nikolaus I</a:t>
            </a:r>
          </a:p>
          <a:p>
            <a:pPr algn="ctr"/>
            <a:r>
              <a:rPr lang="en-US" sz="1600">
                <a:latin typeface="Book Antiqua" pitchFamily="18" charset="0"/>
              </a:rPr>
              <a:t>1687-1759</a:t>
            </a:r>
          </a:p>
        </p:txBody>
      </p:sp>
      <p:sp>
        <p:nvSpPr>
          <p:cNvPr id="48" name="Rectangle 14"/>
          <p:cNvSpPr>
            <a:spLocks noChangeArrowheads="1"/>
          </p:cNvSpPr>
          <p:nvPr/>
        </p:nvSpPr>
        <p:spPr bwMode="auto">
          <a:xfrm>
            <a:off x="3496385" y="5105399"/>
            <a:ext cx="1075615" cy="585418"/>
          </a:xfrm>
          <a:prstGeom prst="rect">
            <a:avLst/>
          </a:prstGeom>
          <a:solidFill>
            <a:schemeClr val="accent1">
              <a:lumMod val="40000"/>
              <a:lumOff val="60000"/>
            </a:schemeClr>
          </a:solidFill>
          <a:ln w="9525">
            <a:noFill/>
            <a:miter lim="800000"/>
            <a:headEnd/>
            <a:tailEnd/>
          </a:ln>
          <a:effectLst/>
        </p:spPr>
        <p:txBody>
          <a:bodyPr wrap="none" lIns="92075" tIns="46038" rIns="92075" bIns="46038">
            <a:spAutoFit/>
          </a:bodyPr>
          <a:lstStyle/>
          <a:p>
            <a:pPr algn="ctr"/>
            <a:r>
              <a:rPr lang="en-US" sz="1600">
                <a:latin typeface="Book Antiqua" pitchFamily="18" charset="0"/>
              </a:rPr>
              <a:t>Jacob II</a:t>
            </a:r>
          </a:p>
          <a:p>
            <a:pPr algn="ctr"/>
            <a:r>
              <a:rPr lang="en-US" sz="1600">
                <a:latin typeface="Book Antiqua" pitchFamily="18" charset="0"/>
              </a:rPr>
              <a:t>1759-1789</a:t>
            </a:r>
          </a:p>
        </p:txBody>
      </p:sp>
      <p:sp>
        <p:nvSpPr>
          <p:cNvPr id="49" name="Line 18"/>
          <p:cNvSpPr>
            <a:spLocks noChangeShapeType="1"/>
          </p:cNvSpPr>
          <p:nvPr/>
        </p:nvSpPr>
        <p:spPr bwMode="auto">
          <a:xfrm>
            <a:off x="5105400" y="2514599"/>
            <a:ext cx="0" cy="433917"/>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0" name="Line 19"/>
          <p:cNvSpPr>
            <a:spLocks noChangeShapeType="1"/>
          </p:cNvSpPr>
          <p:nvPr/>
        </p:nvSpPr>
        <p:spPr bwMode="auto">
          <a:xfrm>
            <a:off x="5105400" y="3581399"/>
            <a:ext cx="0" cy="44450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1" name="Line 21"/>
          <p:cNvSpPr>
            <a:spLocks noChangeShapeType="1"/>
          </p:cNvSpPr>
          <p:nvPr/>
        </p:nvSpPr>
        <p:spPr bwMode="auto">
          <a:xfrm flipH="1">
            <a:off x="2819400" y="2438399"/>
            <a:ext cx="1593927" cy="44988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2" name="Line 22"/>
          <p:cNvSpPr>
            <a:spLocks noChangeShapeType="1"/>
          </p:cNvSpPr>
          <p:nvPr/>
        </p:nvSpPr>
        <p:spPr bwMode="auto">
          <a:xfrm>
            <a:off x="5823182" y="2433195"/>
            <a:ext cx="1492018" cy="462403"/>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3" name="Line 23"/>
          <p:cNvSpPr>
            <a:spLocks noChangeShapeType="1"/>
          </p:cNvSpPr>
          <p:nvPr/>
        </p:nvSpPr>
        <p:spPr bwMode="auto">
          <a:xfrm flipH="1">
            <a:off x="990600" y="3615266"/>
            <a:ext cx="450889" cy="347133"/>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4" name="Line 24"/>
          <p:cNvSpPr>
            <a:spLocks noChangeShapeType="1"/>
          </p:cNvSpPr>
          <p:nvPr/>
        </p:nvSpPr>
        <p:spPr bwMode="auto">
          <a:xfrm>
            <a:off x="3657600" y="4648199"/>
            <a:ext cx="381000" cy="45720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5" name="Line 26"/>
          <p:cNvSpPr>
            <a:spLocks noChangeShapeType="1"/>
          </p:cNvSpPr>
          <p:nvPr/>
        </p:nvSpPr>
        <p:spPr bwMode="auto">
          <a:xfrm>
            <a:off x="2514600" y="3581399"/>
            <a:ext cx="838200" cy="38100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6" name="Line 27"/>
          <p:cNvSpPr>
            <a:spLocks noChangeShapeType="1"/>
          </p:cNvSpPr>
          <p:nvPr/>
        </p:nvSpPr>
        <p:spPr bwMode="auto">
          <a:xfrm flipH="1">
            <a:off x="2743200" y="4648199"/>
            <a:ext cx="609600" cy="45720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7" name="Rectangle 14"/>
          <p:cNvSpPr>
            <a:spLocks noChangeArrowheads="1"/>
          </p:cNvSpPr>
          <p:nvPr/>
        </p:nvSpPr>
        <p:spPr bwMode="auto">
          <a:xfrm>
            <a:off x="2209800" y="5105399"/>
            <a:ext cx="1075614" cy="585418"/>
          </a:xfrm>
          <a:prstGeom prst="rect">
            <a:avLst/>
          </a:prstGeom>
          <a:solidFill>
            <a:schemeClr val="accent1">
              <a:lumMod val="40000"/>
              <a:lumOff val="60000"/>
            </a:schemeClr>
          </a:solidFill>
          <a:ln w="9525">
            <a:noFill/>
            <a:miter lim="800000"/>
            <a:headEnd/>
            <a:tailEnd/>
          </a:ln>
          <a:effectLst/>
        </p:spPr>
        <p:txBody>
          <a:bodyPr wrap="none" lIns="92075" tIns="46038" rIns="92075" bIns="46038">
            <a:spAutoFit/>
          </a:bodyPr>
          <a:lstStyle/>
          <a:p>
            <a:pPr algn="ctr"/>
            <a:r>
              <a:rPr lang="en-US" sz="1600">
                <a:latin typeface="Book Antiqua" pitchFamily="18" charset="0"/>
              </a:rPr>
              <a:t>Johan III</a:t>
            </a:r>
          </a:p>
          <a:p>
            <a:pPr algn="ctr"/>
            <a:r>
              <a:rPr lang="en-US" sz="1600">
                <a:latin typeface="Book Antiqua" pitchFamily="18" charset="0"/>
              </a:rPr>
              <a:t>1746-1807</a:t>
            </a:r>
          </a:p>
        </p:txBody>
      </p:sp>
      <p:sp>
        <p:nvSpPr>
          <p:cNvPr id="58" name="Line 19"/>
          <p:cNvSpPr>
            <a:spLocks noChangeShapeType="1"/>
          </p:cNvSpPr>
          <p:nvPr/>
        </p:nvSpPr>
        <p:spPr bwMode="auto">
          <a:xfrm>
            <a:off x="2057400" y="3581399"/>
            <a:ext cx="0" cy="444500"/>
          </a:xfrm>
          <a:prstGeom prst="line">
            <a:avLst/>
          </a:prstGeom>
          <a:noFill/>
          <a:ln w="12700">
            <a:solidFill>
              <a:schemeClr val="tx1"/>
            </a:solidFill>
            <a:round/>
            <a:headEnd type="none" w="sm" len="sm"/>
            <a:tailEnd type="stealth" w="med" len="lg"/>
          </a:ln>
          <a:effectLst/>
        </p:spPr>
        <p:txBody>
          <a:bodyPr wrap="none" anchor="ctr"/>
          <a:lstStyle/>
          <a:p>
            <a:endParaRPr lang="en-US"/>
          </a:p>
        </p:txBody>
      </p:sp>
    </p:spTree>
    <p:extLst>
      <p:ext uri="{BB962C8B-B14F-4D97-AF65-F5344CB8AC3E}">
        <p14:creationId xmlns:p14="http://schemas.microsoft.com/office/powerpoint/2010/main" val="36145840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3.4.2. Binary tree representation</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dirty="0">
                <a:solidFill>
                  <a:schemeClr val="bg1">
                    <a:lumMod val="50000"/>
                  </a:schemeClr>
                </a:solidFill>
                <a:latin typeface="Times" panose="02020603050405020304" pitchFamily="18" charset="0"/>
                <a:cs typeface="Times" panose="02020603050405020304" pitchFamily="18" charset="0"/>
              </a:rPr>
              <a:t>3.4.2.1. Array</a:t>
            </a:r>
          </a:p>
          <a:p>
            <a:pPr>
              <a:spcBef>
                <a:spcPts val="1200"/>
              </a:spcBef>
              <a:buNone/>
            </a:pPr>
            <a:r>
              <a:rPr lang="en-US" sz="3500" b="1" dirty="0">
                <a:solidFill>
                  <a:srgbClr val="FF0000"/>
                </a:solidFill>
                <a:latin typeface="Times" panose="02020603050405020304" pitchFamily="18" charset="0"/>
                <a:cs typeface="Times" panose="02020603050405020304" pitchFamily="18" charset="0"/>
              </a:rPr>
              <a:t>3.4.2.2. Pointer</a:t>
            </a:r>
            <a:endParaRPr lang="en-US" sz="3500" dirty="0">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120</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11593762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altLang="en-US" dirty="0"/>
              <a:t>Pointer representation of a binary tree</a:t>
            </a:r>
            <a:endParaRPr lang="en-US" dirty="0"/>
          </a:p>
        </p:txBody>
      </p:sp>
      <p:sp>
        <p:nvSpPr>
          <p:cNvPr id="14339" name="Rectangle 3"/>
          <p:cNvSpPr>
            <a:spLocks noGrp="1" noChangeArrowheads="1"/>
          </p:cNvSpPr>
          <p:nvPr>
            <p:ph type="body" idx="1"/>
          </p:nvPr>
        </p:nvSpPr>
        <p:spPr>
          <a:xfrm>
            <a:off x="0" y="838200"/>
            <a:ext cx="9144000" cy="5410200"/>
          </a:xfrm>
        </p:spPr>
        <p:txBody>
          <a:bodyPr/>
          <a:lstStyle/>
          <a:p>
            <a:r>
              <a:rPr lang="en-US" sz="2200" dirty="0">
                <a:latin typeface="Times" panose="02020603050405020304" pitchFamily="18" charset="0"/>
                <a:cs typeface="Times" panose="02020603050405020304" pitchFamily="18" charset="0"/>
              </a:rPr>
              <a:t>Each node contains the address of the left child and the right child. </a:t>
            </a:r>
          </a:p>
          <a:p>
            <a:r>
              <a:rPr lang="en-US" sz="2200" dirty="0">
                <a:latin typeface="Times" panose="02020603050405020304" pitchFamily="18" charset="0"/>
                <a:cs typeface="Times" panose="02020603050405020304" pitchFamily="18" charset="0"/>
              </a:rPr>
              <a:t>If any node has its left or right child empty then it will have in its respective link field, a null value. </a:t>
            </a:r>
          </a:p>
          <a:p>
            <a:r>
              <a:rPr lang="en-US" sz="2200" dirty="0">
                <a:latin typeface="Times" panose="02020603050405020304" pitchFamily="18" charset="0"/>
                <a:cs typeface="Times" panose="02020603050405020304" pitchFamily="18" charset="0"/>
              </a:rPr>
              <a:t>A leaf node has null value in both of its links.</a:t>
            </a:r>
          </a:p>
          <a:p>
            <a:r>
              <a:rPr lang="en-US" sz="2200" dirty="0">
                <a:latin typeface="Times" panose="02020603050405020304" pitchFamily="18" charset="0"/>
                <a:cs typeface="Times" panose="02020603050405020304" pitchFamily="18" charset="0"/>
              </a:rPr>
              <a:t>The structure defining a node of binary tree in C is as follows:</a:t>
            </a:r>
          </a:p>
          <a:p>
            <a:pPr marL="0" indent="0">
              <a:buNone/>
            </a:pPr>
            <a:r>
              <a:rPr lang="en-US" sz="1800" dirty="0" err="1">
                <a:solidFill>
                  <a:srgbClr val="FF0000"/>
                </a:solidFill>
                <a:latin typeface="Courier New" panose="02070309020205020404" pitchFamily="49" charset="0"/>
                <a:cs typeface="Courier New" panose="02070309020205020404" pitchFamily="49" charset="0"/>
              </a:rPr>
              <a:t>typedef</a:t>
            </a:r>
            <a:r>
              <a:rPr lang="en-US" sz="1800" dirty="0">
                <a:solidFill>
                  <a:srgbClr val="FF0000"/>
                </a:solidFill>
                <a:latin typeface="Courier New" panose="02070309020205020404" pitchFamily="49" charset="0"/>
                <a:cs typeface="Courier New" panose="02070309020205020404" pitchFamily="49" charset="0"/>
              </a:rPr>
              <a:t> </a:t>
            </a:r>
            <a:r>
              <a:rPr lang="en-US" sz="1800" dirty="0" err="1">
                <a:solidFill>
                  <a:srgbClr val="FF0000"/>
                </a:solidFill>
                <a:latin typeface="Courier New" panose="02070309020205020404" pitchFamily="49" charset="0"/>
                <a:cs typeface="Courier New" panose="02070309020205020404" pitchFamily="49" charset="0"/>
              </a:rPr>
              <a:t>struct</a:t>
            </a:r>
            <a:endParaRPr lang="en-US" sz="1800" dirty="0">
              <a:solidFill>
                <a:srgbClr val="FF0000"/>
              </a:solidFill>
              <a:latin typeface="Courier New" panose="02070309020205020404" pitchFamily="49" charset="0"/>
              <a:cs typeface="Courier New" panose="02070309020205020404" pitchFamily="49" charset="0"/>
            </a:endParaRPr>
          </a:p>
          <a:p>
            <a:pPr marL="0" indent="0">
              <a:buNone/>
            </a:pPr>
            <a:r>
              <a:rPr lang="en-US" sz="1800" dirty="0">
                <a:solidFill>
                  <a:srgbClr val="FF0000"/>
                </a:solidFill>
                <a:latin typeface="Courier New" panose="02070309020205020404" pitchFamily="49" charset="0"/>
                <a:cs typeface="Courier New" panose="02070309020205020404" pitchFamily="49" charset="0"/>
              </a:rPr>
              <a:t>{</a:t>
            </a:r>
          </a:p>
          <a:p>
            <a:pPr marL="0" indent="0">
              <a:buNone/>
            </a:pPr>
            <a:r>
              <a:rPr lang="en-US" sz="1800" dirty="0">
                <a:solidFill>
                  <a:srgbClr val="FF0000"/>
                </a:solidFill>
                <a:latin typeface="Courier New" panose="02070309020205020404" pitchFamily="49" charset="0"/>
                <a:cs typeface="Courier New" panose="02070309020205020404" pitchFamily="49" charset="0"/>
              </a:rPr>
              <a:t>   </a:t>
            </a:r>
            <a:r>
              <a:rPr lang="en-US" sz="1800" dirty="0" err="1">
                <a:solidFill>
                  <a:srgbClr val="FF0000"/>
                </a:solidFill>
                <a:latin typeface="Courier New" panose="02070309020205020404" pitchFamily="49" charset="0"/>
                <a:cs typeface="Courier New" panose="02070309020205020404" pitchFamily="49" charset="0"/>
              </a:rPr>
              <a:t>DataType</a:t>
            </a:r>
            <a:r>
              <a:rPr lang="en-US" sz="1800" dirty="0">
                <a:solidFill>
                  <a:srgbClr val="FF0000"/>
                </a:solidFill>
                <a:latin typeface="Courier New" panose="02070309020205020404" pitchFamily="49" charset="0"/>
                <a:cs typeface="Courier New" panose="02070309020205020404" pitchFamily="49" charset="0"/>
              </a:rPr>
              <a:t> data; /*data of node; </a:t>
            </a:r>
            <a:r>
              <a:rPr lang="en-US" sz="1800" dirty="0" err="1">
                <a:solidFill>
                  <a:srgbClr val="FF0000"/>
                </a:solidFill>
                <a:latin typeface="Courier New" panose="02070309020205020404" pitchFamily="49" charset="0"/>
                <a:cs typeface="Courier New" panose="02070309020205020404" pitchFamily="49" charset="0"/>
              </a:rPr>
              <a:t>DataType</a:t>
            </a:r>
            <a:r>
              <a:rPr lang="en-US" sz="1800" dirty="0">
                <a:solidFill>
                  <a:srgbClr val="FF0000"/>
                </a:solidFill>
                <a:latin typeface="Courier New" panose="02070309020205020404" pitchFamily="49" charset="0"/>
                <a:cs typeface="Courier New" panose="02070309020205020404" pitchFamily="49" charset="0"/>
              </a:rPr>
              <a:t>: </a:t>
            </a:r>
            <a:r>
              <a:rPr lang="en-US" sz="1800" dirty="0" err="1">
                <a:solidFill>
                  <a:srgbClr val="FF0000"/>
                </a:solidFill>
                <a:latin typeface="Courier New" panose="02070309020205020404" pitchFamily="49" charset="0"/>
                <a:cs typeface="Courier New" panose="02070309020205020404" pitchFamily="49" charset="0"/>
              </a:rPr>
              <a:t>int</a:t>
            </a:r>
            <a:r>
              <a:rPr lang="en-US" sz="1800" dirty="0">
                <a:solidFill>
                  <a:srgbClr val="FF0000"/>
                </a:solidFill>
                <a:latin typeface="Courier New" panose="02070309020205020404" pitchFamily="49" charset="0"/>
                <a:cs typeface="Courier New" panose="02070309020205020404" pitchFamily="49" charset="0"/>
              </a:rPr>
              <a:t>, char, double..*/</a:t>
            </a:r>
          </a:p>
          <a:p>
            <a:pPr marL="0" indent="0">
              <a:buNone/>
            </a:pPr>
            <a:r>
              <a:rPr lang="en-US" sz="1800" dirty="0">
                <a:solidFill>
                  <a:srgbClr val="FF0000"/>
                </a:solidFill>
                <a:latin typeface="Courier New" panose="02070309020205020404" pitchFamily="49" charset="0"/>
                <a:cs typeface="Courier New" panose="02070309020205020404" pitchFamily="49" charset="0"/>
              </a:rPr>
              <a:t>   </a:t>
            </a:r>
            <a:r>
              <a:rPr lang="en-US" sz="1800" dirty="0" err="1">
                <a:solidFill>
                  <a:srgbClr val="FF0000"/>
                </a:solidFill>
                <a:latin typeface="Courier New" panose="02070309020205020404" pitchFamily="49" charset="0"/>
                <a:cs typeface="Courier New" panose="02070309020205020404" pitchFamily="49" charset="0"/>
              </a:rPr>
              <a:t>struct</a:t>
            </a:r>
            <a:r>
              <a:rPr lang="en-US" sz="1800" dirty="0">
                <a:solidFill>
                  <a:srgbClr val="FF0000"/>
                </a:solidFill>
                <a:latin typeface="Courier New" panose="02070309020205020404" pitchFamily="49" charset="0"/>
                <a:cs typeface="Courier New" panose="02070309020205020404" pitchFamily="49" charset="0"/>
              </a:rPr>
              <a:t> node *left </a:t>
            </a:r>
            <a:r>
              <a:rPr lang="en-US" sz="1800" b="1" dirty="0">
                <a:solidFill>
                  <a:srgbClr val="FF0000"/>
                </a:solidFill>
                <a:latin typeface="Courier New" panose="02070309020205020404" pitchFamily="49" charset="0"/>
                <a:cs typeface="Courier New" panose="02070309020205020404" pitchFamily="49" charset="0"/>
              </a:rPr>
              <a:t>;   /* </a:t>
            </a:r>
            <a:r>
              <a:rPr lang="en-US" sz="1800" dirty="0">
                <a:solidFill>
                  <a:srgbClr val="FF0000"/>
                </a:solidFill>
                <a:latin typeface="Courier New" panose="02070309020205020404" pitchFamily="49" charset="0"/>
                <a:cs typeface="Courier New" panose="02070309020205020404" pitchFamily="49" charset="0"/>
              </a:rPr>
              <a:t>points to the left child */</a:t>
            </a:r>
          </a:p>
          <a:p>
            <a:pPr marL="0" indent="0">
              <a:buNone/>
            </a:pPr>
            <a:r>
              <a:rPr lang="en-US" sz="1800" dirty="0">
                <a:solidFill>
                  <a:srgbClr val="FF0000"/>
                </a:solidFill>
                <a:latin typeface="Courier New" panose="02070309020205020404" pitchFamily="49" charset="0"/>
                <a:cs typeface="Courier New" panose="02070309020205020404" pitchFamily="49" charset="0"/>
              </a:rPr>
              <a:t>   </a:t>
            </a:r>
            <a:r>
              <a:rPr lang="en-US" sz="1800" dirty="0" err="1">
                <a:solidFill>
                  <a:srgbClr val="FF0000"/>
                </a:solidFill>
                <a:latin typeface="Courier New" panose="02070309020205020404" pitchFamily="49" charset="0"/>
                <a:cs typeface="Courier New" panose="02070309020205020404" pitchFamily="49" charset="0"/>
              </a:rPr>
              <a:t>struct</a:t>
            </a:r>
            <a:r>
              <a:rPr lang="en-US" sz="1800" dirty="0">
                <a:solidFill>
                  <a:srgbClr val="FF0000"/>
                </a:solidFill>
                <a:latin typeface="Courier New" panose="02070309020205020404" pitchFamily="49" charset="0"/>
                <a:cs typeface="Courier New" panose="02070309020205020404" pitchFamily="49" charset="0"/>
              </a:rPr>
              <a:t> node *right;   </a:t>
            </a:r>
            <a:r>
              <a:rPr lang="en-US" sz="1800" b="1" dirty="0">
                <a:solidFill>
                  <a:srgbClr val="FF0000"/>
                </a:solidFill>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points to the right child */</a:t>
            </a:r>
          </a:p>
          <a:p>
            <a:pPr marL="0" indent="0">
              <a:buNone/>
            </a:pPr>
            <a:r>
              <a:rPr lang="en-US" sz="1800" dirty="0">
                <a:solidFill>
                  <a:srgbClr val="FF0000"/>
                </a:solidFill>
                <a:latin typeface="Courier New" panose="02070309020205020404" pitchFamily="49" charset="0"/>
                <a:cs typeface="Courier New" panose="02070309020205020404" pitchFamily="49" charset="0"/>
              </a:rPr>
              <a:t>}node;</a:t>
            </a:r>
          </a:p>
          <a:p>
            <a:endParaRPr lang="en-US" sz="2000" dirty="0"/>
          </a:p>
          <a:p>
            <a:endParaRPr lang="en-US" sz="2000" dirty="0">
              <a:solidFill>
                <a:schemeClr val="tx1"/>
              </a:solidFill>
              <a:cs typeface="ＭＳ Ｐゴシック"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121</a:t>
            </a:fld>
            <a:endParaRPr lang="en-US"/>
          </a:p>
        </p:txBody>
      </p:sp>
      <p:sp>
        <p:nvSpPr>
          <p:cNvPr id="18" name="Rectangle 49"/>
          <p:cNvSpPr>
            <a:spLocks noChangeArrowheads="1"/>
          </p:cNvSpPr>
          <p:nvPr/>
        </p:nvSpPr>
        <p:spPr bwMode="auto">
          <a:xfrm>
            <a:off x="3276600" y="5561806"/>
            <a:ext cx="1905000" cy="762000"/>
          </a:xfrm>
          <a:prstGeom prst="rect">
            <a:avLst/>
          </a:prstGeom>
          <a:solidFill>
            <a:srgbClr val="FFFF66"/>
          </a:solidFill>
          <a:ln w="28575">
            <a:solidFill>
              <a:srgbClr val="0000CC"/>
            </a:solidFill>
            <a:miter lim="800000"/>
            <a:headEnd/>
            <a:tailEnd/>
          </a:ln>
          <a:effectLst/>
        </p:spPr>
        <p:txBody>
          <a:bodyPr wrap="none" anchor="ctr"/>
          <a:lstStyle/>
          <a:p>
            <a:endParaRPr lang="en-US"/>
          </a:p>
        </p:txBody>
      </p:sp>
      <p:cxnSp>
        <p:nvCxnSpPr>
          <p:cNvPr id="19" name="Straight Connector 18"/>
          <p:cNvCxnSpPr/>
          <p:nvPr/>
        </p:nvCxnSpPr>
        <p:spPr>
          <a:xfrm rot="5400000">
            <a:off x="3429000" y="5942806"/>
            <a:ext cx="762000"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267200" y="5942806"/>
            <a:ext cx="762000"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2362200" y="5942806"/>
            <a:ext cx="1143000" cy="1588"/>
          </a:xfrm>
          <a:prstGeom prst="straightConnector1">
            <a:avLst/>
          </a:prstGeom>
          <a:ln w="38100">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876800" y="5942806"/>
            <a:ext cx="1143000" cy="1588"/>
          </a:xfrm>
          <a:prstGeom prst="straightConnector1">
            <a:avLst/>
          </a:prstGeom>
          <a:ln w="38100">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86200" y="5714206"/>
            <a:ext cx="762000" cy="400110"/>
          </a:xfrm>
          <a:prstGeom prst="rect">
            <a:avLst/>
          </a:prstGeom>
          <a:noFill/>
        </p:spPr>
        <p:txBody>
          <a:bodyPr wrap="square" rtlCol="0">
            <a:spAutoFit/>
          </a:bodyPr>
          <a:lstStyle/>
          <a:p>
            <a:r>
              <a:rPr lang="en-US" sz="2000" b="1" dirty="0"/>
              <a:t>data</a:t>
            </a:r>
          </a:p>
        </p:txBody>
      </p:sp>
      <p:sp>
        <p:nvSpPr>
          <p:cNvPr id="24" name="TextBox 23"/>
          <p:cNvSpPr txBox="1"/>
          <p:nvPr/>
        </p:nvSpPr>
        <p:spPr>
          <a:xfrm>
            <a:off x="1219200" y="5558829"/>
            <a:ext cx="1524000" cy="307777"/>
          </a:xfrm>
          <a:prstGeom prst="rect">
            <a:avLst/>
          </a:prstGeom>
          <a:noFill/>
        </p:spPr>
        <p:txBody>
          <a:bodyPr wrap="square" rtlCol="0">
            <a:spAutoFit/>
          </a:bodyPr>
          <a:lstStyle/>
          <a:p>
            <a:r>
              <a:rPr lang="en-US" sz="1400" b="1" dirty="0">
                <a:solidFill>
                  <a:srgbClr val="0000CC"/>
                </a:solidFill>
              </a:rPr>
              <a:t>Point to left child</a:t>
            </a:r>
          </a:p>
        </p:txBody>
      </p:sp>
      <p:sp>
        <p:nvSpPr>
          <p:cNvPr id="25" name="TextBox 24"/>
          <p:cNvSpPr txBox="1"/>
          <p:nvPr/>
        </p:nvSpPr>
        <p:spPr>
          <a:xfrm>
            <a:off x="5791200" y="5561806"/>
            <a:ext cx="1752600" cy="307777"/>
          </a:xfrm>
          <a:prstGeom prst="rect">
            <a:avLst/>
          </a:prstGeom>
          <a:noFill/>
        </p:spPr>
        <p:txBody>
          <a:bodyPr wrap="square" rtlCol="0">
            <a:spAutoFit/>
          </a:bodyPr>
          <a:lstStyle/>
          <a:p>
            <a:r>
              <a:rPr lang="en-US" sz="1400" b="1" dirty="0">
                <a:solidFill>
                  <a:srgbClr val="0000CC"/>
                </a:solidFill>
              </a:rPr>
              <a:t>Point to right child</a:t>
            </a:r>
          </a:p>
        </p:txBody>
      </p:sp>
    </p:spTree>
    <p:extLst>
      <p:ext uri="{BB962C8B-B14F-4D97-AF65-F5344CB8AC3E}">
        <p14:creationId xmlns:p14="http://schemas.microsoft.com/office/powerpoint/2010/main" val="26871951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Straight Connector 142"/>
          <p:cNvCxnSpPr>
            <a:endCxn id="122" idx="3"/>
          </p:cNvCxnSpPr>
          <p:nvPr/>
        </p:nvCxnSpPr>
        <p:spPr>
          <a:xfrm rot="16200000" flipH="1">
            <a:off x="220162" y="2827838"/>
            <a:ext cx="550277" cy="38100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926366" y="4143642"/>
            <a:ext cx="1672873" cy="1503596"/>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9144000" cy="838200"/>
          </a:xfrm>
        </p:spPr>
        <p:txBody>
          <a:bodyPr>
            <a:noAutofit/>
          </a:bodyPr>
          <a:lstStyle/>
          <a:p>
            <a:r>
              <a:rPr lang="en-US" altLang="en-US" dirty="0"/>
              <a:t>Pointer representation of a binary tree: Example</a:t>
            </a:r>
            <a:endParaRPr lang="en-US" dirty="0"/>
          </a:p>
        </p:txBody>
      </p:sp>
      <p:sp>
        <p:nvSpPr>
          <p:cNvPr id="11" name="Line 9"/>
          <p:cNvSpPr>
            <a:spLocks noChangeShapeType="1"/>
          </p:cNvSpPr>
          <p:nvPr/>
        </p:nvSpPr>
        <p:spPr bwMode="auto">
          <a:xfrm>
            <a:off x="1066800" y="2057400"/>
            <a:ext cx="1066800" cy="1143000"/>
          </a:xfrm>
          <a:prstGeom prst="line">
            <a:avLst/>
          </a:prstGeom>
          <a:noFill/>
          <a:ln w="19050">
            <a:solidFill>
              <a:srgbClr val="0000CC"/>
            </a:solidFill>
            <a:round/>
            <a:headEnd/>
            <a:tailEnd/>
          </a:ln>
          <a:effectLst/>
        </p:spPr>
        <p:txBody>
          <a:bodyPr/>
          <a:lstStyle/>
          <a:p>
            <a:endParaRPr lang="en-US"/>
          </a:p>
        </p:txBody>
      </p:sp>
      <p:sp>
        <p:nvSpPr>
          <p:cNvPr id="22" name="Line 20"/>
          <p:cNvSpPr>
            <a:spLocks noChangeShapeType="1"/>
          </p:cNvSpPr>
          <p:nvPr/>
        </p:nvSpPr>
        <p:spPr bwMode="auto">
          <a:xfrm flipH="1">
            <a:off x="914400" y="2743200"/>
            <a:ext cx="762000" cy="1219200"/>
          </a:xfrm>
          <a:prstGeom prst="line">
            <a:avLst/>
          </a:prstGeom>
          <a:noFill/>
          <a:ln w="19050">
            <a:solidFill>
              <a:srgbClr val="0000CC"/>
            </a:solidFill>
            <a:round/>
            <a:headEnd/>
            <a:tailEnd/>
          </a:ln>
          <a:effectLst/>
        </p:spPr>
        <p:txBody>
          <a:bodyPr/>
          <a:lstStyle/>
          <a:p>
            <a:endParaRPr lang="en-US"/>
          </a:p>
        </p:txBody>
      </p:sp>
      <p:sp>
        <p:nvSpPr>
          <p:cNvPr id="26" name="Line 24"/>
          <p:cNvSpPr>
            <a:spLocks noChangeShapeType="1"/>
          </p:cNvSpPr>
          <p:nvPr/>
        </p:nvSpPr>
        <p:spPr bwMode="auto">
          <a:xfrm flipH="1">
            <a:off x="304800" y="1371600"/>
            <a:ext cx="1143000" cy="1219200"/>
          </a:xfrm>
          <a:prstGeom prst="line">
            <a:avLst/>
          </a:prstGeom>
          <a:noFill/>
          <a:ln w="19050">
            <a:solidFill>
              <a:srgbClr val="0000CC"/>
            </a:solidFill>
            <a:round/>
            <a:headEnd/>
            <a:tailEnd/>
          </a:ln>
          <a:effectLst/>
        </p:spPr>
        <p:txBody>
          <a:bodyPr/>
          <a:lstStyle/>
          <a:p>
            <a:endParaRPr lang="en-US"/>
          </a:p>
        </p:txBody>
      </p:sp>
      <p:grpSp>
        <p:nvGrpSpPr>
          <p:cNvPr id="7" name="Group 100"/>
          <p:cNvGrpSpPr>
            <a:grpSpLocks/>
          </p:cNvGrpSpPr>
          <p:nvPr/>
        </p:nvGrpSpPr>
        <p:grpSpPr bwMode="auto">
          <a:xfrm>
            <a:off x="3505200" y="1752600"/>
            <a:ext cx="5410200" cy="3810000"/>
            <a:chOff x="1824" y="1104"/>
            <a:chExt cx="3888" cy="2400"/>
          </a:xfrm>
        </p:grpSpPr>
        <p:sp>
          <p:nvSpPr>
            <p:cNvPr id="28" name="Rectangle 25"/>
            <p:cNvSpPr>
              <a:spLocks noChangeArrowheads="1"/>
            </p:cNvSpPr>
            <p:nvPr/>
          </p:nvSpPr>
          <p:spPr bwMode="auto">
            <a:xfrm>
              <a:off x="4176" y="110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29" name="Line 26"/>
            <p:cNvSpPr>
              <a:spLocks noChangeShapeType="1"/>
            </p:cNvSpPr>
            <p:nvPr/>
          </p:nvSpPr>
          <p:spPr bwMode="auto">
            <a:xfrm>
              <a:off x="4368" y="1104"/>
              <a:ext cx="0" cy="240"/>
            </a:xfrm>
            <a:prstGeom prst="line">
              <a:avLst/>
            </a:prstGeom>
            <a:noFill/>
            <a:ln w="9525">
              <a:solidFill>
                <a:schemeClr val="tx1"/>
              </a:solidFill>
              <a:round/>
              <a:headEnd/>
              <a:tailEnd/>
            </a:ln>
            <a:effectLst/>
          </p:spPr>
          <p:txBody>
            <a:bodyPr/>
            <a:lstStyle/>
            <a:p>
              <a:endParaRPr lang="en-US"/>
            </a:p>
          </p:txBody>
        </p:sp>
        <p:sp>
          <p:nvSpPr>
            <p:cNvPr id="30" name="Line 27"/>
            <p:cNvSpPr>
              <a:spLocks noChangeShapeType="1"/>
            </p:cNvSpPr>
            <p:nvPr/>
          </p:nvSpPr>
          <p:spPr bwMode="auto">
            <a:xfrm>
              <a:off x="4704" y="1104"/>
              <a:ext cx="0" cy="240"/>
            </a:xfrm>
            <a:prstGeom prst="line">
              <a:avLst/>
            </a:prstGeom>
            <a:noFill/>
            <a:ln w="9525">
              <a:solidFill>
                <a:schemeClr val="tx1"/>
              </a:solidFill>
              <a:round/>
              <a:headEnd/>
              <a:tailEnd/>
            </a:ln>
            <a:effectLst/>
          </p:spPr>
          <p:txBody>
            <a:bodyPr/>
            <a:lstStyle/>
            <a:p>
              <a:endParaRPr lang="en-US"/>
            </a:p>
          </p:txBody>
        </p:sp>
        <p:sp>
          <p:nvSpPr>
            <p:cNvPr id="31" name="Oval 28"/>
            <p:cNvSpPr>
              <a:spLocks noChangeArrowheads="1"/>
            </p:cNvSpPr>
            <p:nvPr/>
          </p:nvSpPr>
          <p:spPr bwMode="auto">
            <a:xfrm>
              <a:off x="4224" y="116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 name="Oval 29"/>
            <p:cNvSpPr>
              <a:spLocks noChangeArrowheads="1"/>
            </p:cNvSpPr>
            <p:nvPr/>
          </p:nvSpPr>
          <p:spPr bwMode="auto">
            <a:xfrm>
              <a:off x="4752" y="116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33" name="Rectangle 30"/>
            <p:cNvSpPr>
              <a:spLocks noChangeArrowheads="1"/>
            </p:cNvSpPr>
            <p:nvPr/>
          </p:nvSpPr>
          <p:spPr bwMode="auto">
            <a:xfrm>
              <a:off x="3696" y="1728"/>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34" name="Line 31"/>
            <p:cNvSpPr>
              <a:spLocks noChangeShapeType="1"/>
            </p:cNvSpPr>
            <p:nvPr/>
          </p:nvSpPr>
          <p:spPr bwMode="auto">
            <a:xfrm>
              <a:off x="3888" y="1728"/>
              <a:ext cx="0" cy="240"/>
            </a:xfrm>
            <a:prstGeom prst="line">
              <a:avLst/>
            </a:prstGeom>
            <a:noFill/>
            <a:ln w="9525">
              <a:solidFill>
                <a:schemeClr val="tx1"/>
              </a:solidFill>
              <a:round/>
              <a:headEnd/>
              <a:tailEnd/>
            </a:ln>
            <a:effectLst/>
          </p:spPr>
          <p:txBody>
            <a:bodyPr/>
            <a:lstStyle/>
            <a:p>
              <a:endParaRPr lang="en-US"/>
            </a:p>
          </p:txBody>
        </p:sp>
        <p:sp>
          <p:nvSpPr>
            <p:cNvPr id="35" name="Line 32"/>
            <p:cNvSpPr>
              <a:spLocks noChangeShapeType="1"/>
            </p:cNvSpPr>
            <p:nvPr/>
          </p:nvSpPr>
          <p:spPr bwMode="auto">
            <a:xfrm>
              <a:off x="4224" y="1728"/>
              <a:ext cx="0" cy="240"/>
            </a:xfrm>
            <a:prstGeom prst="line">
              <a:avLst/>
            </a:prstGeom>
            <a:noFill/>
            <a:ln w="9525">
              <a:solidFill>
                <a:schemeClr val="tx1"/>
              </a:solidFill>
              <a:round/>
              <a:headEnd/>
              <a:tailEnd/>
            </a:ln>
            <a:effectLst/>
          </p:spPr>
          <p:txBody>
            <a:bodyPr/>
            <a:lstStyle/>
            <a:p>
              <a:endParaRPr lang="en-US"/>
            </a:p>
          </p:txBody>
        </p:sp>
        <p:sp>
          <p:nvSpPr>
            <p:cNvPr id="36" name="Oval 33"/>
            <p:cNvSpPr>
              <a:spLocks noChangeArrowheads="1"/>
            </p:cNvSpPr>
            <p:nvPr/>
          </p:nvSpPr>
          <p:spPr bwMode="auto">
            <a:xfrm>
              <a:off x="3744" y="1790"/>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7" name="Oval 34"/>
            <p:cNvSpPr>
              <a:spLocks noChangeArrowheads="1"/>
            </p:cNvSpPr>
            <p:nvPr/>
          </p:nvSpPr>
          <p:spPr bwMode="auto">
            <a:xfrm>
              <a:off x="4272" y="1789"/>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38" name="Rectangle 35"/>
            <p:cNvSpPr>
              <a:spLocks noChangeArrowheads="1"/>
            </p:cNvSpPr>
            <p:nvPr/>
          </p:nvSpPr>
          <p:spPr bwMode="auto">
            <a:xfrm>
              <a:off x="4752" y="1728"/>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39" name="Line 36"/>
            <p:cNvSpPr>
              <a:spLocks noChangeShapeType="1"/>
            </p:cNvSpPr>
            <p:nvPr/>
          </p:nvSpPr>
          <p:spPr bwMode="auto">
            <a:xfrm>
              <a:off x="4944" y="1728"/>
              <a:ext cx="0" cy="240"/>
            </a:xfrm>
            <a:prstGeom prst="line">
              <a:avLst/>
            </a:prstGeom>
            <a:noFill/>
            <a:ln w="9525">
              <a:solidFill>
                <a:schemeClr val="tx1"/>
              </a:solidFill>
              <a:round/>
              <a:headEnd/>
              <a:tailEnd/>
            </a:ln>
            <a:effectLst/>
          </p:spPr>
          <p:txBody>
            <a:bodyPr/>
            <a:lstStyle/>
            <a:p>
              <a:endParaRPr lang="en-US"/>
            </a:p>
          </p:txBody>
        </p:sp>
        <p:sp>
          <p:nvSpPr>
            <p:cNvPr id="40" name="Line 37"/>
            <p:cNvSpPr>
              <a:spLocks noChangeShapeType="1"/>
            </p:cNvSpPr>
            <p:nvPr/>
          </p:nvSpPr>
          <p:spPr bwMode="auto">
            <a:xfrm>
              <a:off x="5280" y="1728"/>
              <a:ext cx="0" cy="240"/>
            </a:xfrm>
            <a:prstGeom prst="line">
              <a:avLst/>
            </a:prstGeom>
            <a:noFill/>
            <a:ln w="9525">
              <a:solidFill>
                <a:schemeClr val="tx1"/>
              </a:solidFill>
              <a:round/>
              <a:headEnd/>
              <a:tailEnd/>
            </a:ln>
            <a:effectLst/>
          </p:spPr>
          <p:txBody>
            <a:bodyPr/>
            <a:lstStyle/>
            <a:p>
              <a:endParaRPr lang="en-US"/>
            </a:p>
          </p:txBody>
        </p:sp>
        <p:sp>
          <p:nvSpPr>
            <p:cNvPr id="41" name="Oval 38"/>
            <p:cNvSpPr>
              <a:spLocks noChangeArrowheads="1"/>
            </p:cNvSpPr>
            <p:nvPr/>
          </p:nvSpPr>
          <p:spPr bwMode="auto">
            <a:xfrm>
              <a:off x="4800" y="1790"/>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2" name="Oval 39"/>
            <p:cNvSpPr>
              <a:spLocks noChangeArrowheads="1"/>
            </p:cNvSpPr>
            <p:nvPr/>
          </p:nvSpPr>
          <p:spPr bwMode="auto">
            <a:xfrm>
              <a:off x="5328" y="1789"/>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43" name="Rectangle 40"/>
            <p:cNvSpPr>
              <a:spLocks noChangeArrowheads="1"/>
            </p:cNvSpPr>
            <p:nvPr/>
          </p:nvSpPr>
          <p:spPr bwMode="auto">
            <a:xfrm>
              <a:off x="2640" y="1728"/>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44" name="Line 41"/>
            <p:cNvSpPr>
              <a:spLocks noChangeShapeType="1"/>
            </p:cNvSpPr>
            <p:nvPr/>
          </p:nvSpPr>
          <p:spPr bwMode="auto">
            <a:xfrm>
              <a:off x="2832" y="1728"/>
              <a:ext cx="0" cy="240"/>
            </a:xfrm>
            <a:prstGeom prst="line">
              <a:avLst/>
            </a:prstGeom>
            <a:noFill/>
            <a:ln w="9525">
              <a:solidFill>
                <a:schemeClr val="tx1"/>
              </a:solidFill>
              <a:round/>
              <a:headEnd/>
              <a:tailEnd/>
            </a:ln>
            <a:effectLst/>
          </p:spPr>
          <p:txBody>
            <a:bodyPr/>
            <a:lstStyle/>
            <a:p>
              <a:endParaRPr lang="en-US"/>
            </a:p>
          </p:txBody>
        </p:sp>
        <p:sp>
          <p:nvSpPr>
            <p:cNvPr id="45" name="Line 42"/>
            <p:cNvSpPr>
              <a:spLocks noChangeShapeType="1"/>
            </p:cNvSpPr>
            <p:nvPr/>
          </p:nvSpPr>
          <p:spPr bwMode="auto">
            <a:xfrm>
              <a:off x="3168" y="1728"/>
              <a:ext cx="0" cy="240"/>
            </a:xfrm>
            <a:prstGeom prst="line">
              <a:avLst/>
            </a:prstGeom>
            <a:noFill/>
            <a:ln w="9525">
              <a:solidFill>
                <a:schemeClr val="tx1"/>
              </a:solidFill>
              <a:round/>
              <a:headEnd/>
              <a:tailEnd/>
            </a:ln>
            <a:effectLst/>
          </p:spPr>
          <p:txBody>
            <a:bodyPr/>
            <a:lstStyle/>
            <a:p>
              <a:endParaRPr lang="en-US"/>
            </a:p>
          </p:txBody>
        </p:sp>
        <p:sp>
          <p:nvSpPr>
            <p:cNvPr id="46" name="Oval 43"/>
            <p:cNvSpPr>
              <a:spLocks noChangeArrowheads="1"/>
            </p:cNvSpPr>
            <p:nvPr/>
          </p:nvSpPr>
          <p:spPr bwMode="auto">
            <a:xfrm>
              <a:off x="2688" y="1790"/>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7" name="Oval 44"/>
            <p:cNvSpPr>
              <a:spLocks noChangeArrowheads="1"/>
            </p:cNvSpPr>
            <p:nvPr/>
          </p:nvSpPr>
          <p:spPr bwMode="auto">
            <a:xfrm>
              <a:off x="3216" y="1789"/>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48" name="Line 45"/>
            <p:cNvSpPr>
              <a:spLocks noChangeShapeType="1"/>
            </p:cNvSpPr>
            <p:nvPr/>
          </p:nvSpPr>
          <p:spPr bwMode="auto">
            <a:xfrm>
              <a:off x="3312" y="1838"/>
              <a:ext cx="384" cy="0"/>
            </a:xfrm>
            <a:prstGeom prst="line">
              <a:avLst/>
            </a:prstGeom>
            <a:noFill/>
            <a:ln w="9525">
              <a:solidFill>
                <a:schemeClr val="tx1"/>
              </a:solidFill>
              <a:round/>
              <a:headEnd/>
              <a:tailEnd type="triangle" w="med" len="med"/>
            </a:ln>
            <a:effectLst/>
          </p:spPr>
          <p:txBody>
            <a:bodyPr/>
            <a:lstStyle/>
            <a:p>
              <a:endParaRPr lang="en-US"/>
            </a:p>
          </p:txBody>
        </p:sp>
        <p:sp>
          <p:nvSpPr>
            <p:cNvPr id="49" name="Line 46"/>
            <p:cNvSpPr>
              <a:spLocks noChangeShapeType="1"/>
            </p:cNvSpPr>
            <p:nvPr/>
          </p:nvSpPr>
          <p:spPr bwMode="auto">
            <a:xfrm>
              <a:off x="4368" y="1838"/>
              <a:ext cx="384" cy="0"/>
            </a:xfrm>
            <a:prstGeom prst="line">
              <a:avLst/>
            </a:prstGeom>
            <a:noFill/>
            <a:ln w="9525">
              <a:solidFill>
                <a:schemeClr val="tx1"/>
              </a:solidFill>
              <a:round/>
              <a:headEnd/>
              <a:tailEnd type="triangle" w="med" len="med"/>
            </a:ln>
            <a:effectLst/>
          </p:spPr>
          <p:txBody>
            <a:bodyPr/>
            <a:lstStyle/>
            <a:p>
              <a:endParaRPr lang="en-US"/>
            </a:p>
          </p:txBody>
        </p:sp>
        <p:sp>
          <p:nvSpPr>
            <p:cNvPr id="50" name="Line 47"/>
            <p:cNvSpPr>
              <a:spLocks noChangeShapeType="1"/>
            </p:cNvSpPr>
            <p:nvPr/>
          </p:nvSpPr>
          <p:spPr bwMode="auto">
            <a:xfrm flipH="1">
              <a:off x="2976" y="1207"/>
              <a:ext cx="1248" cy="0"/>
            </a:xfrm>
            <a:prstGeom prst="line">
              <a:avLst/>
            </a:prstGeom>
            <a:noFill/>
            <a:ln w="9525">
              <a:solidFill>
                <a:schemeClr val="tx1"/>
              </a:solidFill>
              <a:round/>
              <a:headEnd/>
              <a:tailEnd/>
            </a:ln>
            <a:effectLst/>
          </p:spPr>
          <p:txBody>
            <a:bodyPr/>
            <a:lstStyle/>
            <a:p>
              <a:endParaRPr lang="en-US"/>
            </a:p>
          </p:txBody>
        </p:sp>
        <p:sp>
          <p:nvSpPr>
            <p:cNvPr id="51" name="Line 48"/>
            <p:cNvSpPr>
              <a:spLocks noChangeShapeType="1"/>
            </p:cNvSpPr>
            <p:nvPr/>
          </p:nvSpPr>
          <p:spPr bwMode="auto">
            <a:xfrm>
              <a:off x="2976" y="1200"/>
              <a:ext cx="0" cy="528"/>
            </a:xfrm>
            <a:prstGeom prst="line">
              <a:avLst/>
            </a:prstGeom>
            <a:noFill/>
            <a:ln w="9525">
              <a:solidFill>
                <a:schemeClr val="tx1"/>
              </a:solidFill>
              <a:round/>
              <a:headEnd/>
              <a:tailEnd type="triangle" w="med" len="med"/>
            </a:ln>
            <a:effectLst/>
          </p:spPr>
          <p:txBody>
            <a:bodyPr/>
            <a:lstStyle/>
            <a:p>
              <a:endParaRPr lang="en-US"/>
            </a:p>
          </p:txBody>
        </p:sp>
        <p:sp>
          <p:nvSpPr>
            <p:cNvPr id="52" name="Rectangle 49"/>
            <p:cNvSpPr>
              <a:spLocks noChangeArrowheads="1"/>
            </p:cNvSpPr>
            <p:nvPr/>
          </p:nvSpPr>
          <p:spPr bwMode="auto">
            <a:xfrm>
              <a:off x="2160" y="230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53" name="Line 51"/>
            <p:cNvSpPr>
              <a:spLocks noChangeShapeType="1"/>
            </p:cNvSpPr>
            <p:nvPr/>
          </p:nvSpPr>
          <p:spPr bwMode="auto">
            <a:xfrm>
              <a:off x="2688" y="2304"/>
              <a:ext cx="0" cy="240"/>
            </a:xfrm>
            <a:prstGeom prst="line">
              <a:avLst/>
            </a:prstGeom>
            <a:noFill/>
            <a:ln w="9525">
              <a:solidFill>
                <a:schemeClr val="tx1"/>
              </a:solidFill>
              <a:round/>
              <a:headEnd/>
              <a:tailEnd/>
            </a:ln>
            <a:effectLst/>
          </p:spPr>
          <p:txBody>
            <a:bodyPr/>
            <a:lstStyle/>
            <a:p>
              <a:endParaRPr lang="en-US"/>
            </a:p>
          </p:txBody>
        </p:sp>
        <p:sp>
          <p:nvSpPr>
            <p:cNvPr id="54" name="Oval 52"/>
            <p:cNvSpPr>
              <a:spLocks noChangeArrowheads="1"/>
            </p:cNvSpPr>
            <p:nvPr/>
          </p:nvSpPr>
          <p:spPr bwMode="auto">
            <a:xfrm>
              <a:off x="2208" y="236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5" name="Oval 53"/>
            <p:cNvSpPr>
              <a:spLocks noChangeArrowheads="1"/>
            </p:cNvSpPr>
            <p:nvPr/>
          </p:nvSpPr>
          <p:spPr bwMode="auto">
            <a:xfrm>
              <a:off x="2736" y="236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56" name="Rectangle 54"/>
            <p:cNvSpPr>
              <a:spLocks noChangeArrowheads="1"/>
            </p:cNvSpPr>
            <p:nvPr/>
          </p:nvSpPr>
          <p:spPr bwMode="auto">
            <a:xfrm>
              <a:off x="3216" y="230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57" name="Line 55"/>
            <p:cNvSpPr>
              <a:spLocks noChangeShapeType="1"/>
            </p:cNvSpPr>
            <p:nvPr/>
          </p:nvSpPr>
          <p:spPr bwMode="auto">
            <a:xfrm>
              <a:off x="3408" y="2304"/>
              <a:ext cx="0" cy="240"/>
            </a:xfrm>
            <a:prstGeom prst="line">
              <a:avLst/>
            </a:prstGeom>
            <a:noFill/>
            <a:ln w="9525">
              <a:solidFill>
                <a:schemeClr val="tx1"/>
              </a:solidFill>
              <a:round/>
              <a:headEnd/>
              <a:tailEnd/>
            </a:ln>
            <a:effectLst/>
          </p:spPr>
          <p:txBody>
            <a:bodyPr/>
            <a:lstStyle/>
            <a:p>
              <a:endParaRPr lang="en-US"/>
            </a:p>
          </p:txBody>
        </p:sp>
        <p:sp>
          <p:nvSpPr>
            <p:cNvPr id="58" name="Line 56"/>
            <p:cNvSpPr>
              <a:spLocks noChangeShapeType="1"/>
            </p:cNvSpPr>
            <p:nvPr/>
          </p:nvSpPr>
          <p:spPr bwMode="auto">
            <a:xfrm>
              <a:off x="3744" y="2304"/>
              <a:ext cx="0" cy="240"/>
            </a:xfrm>
            <a:prstGeom prst="line">
              <a:avLst/>
            </a:prstGeom>
            <a:noFill/>
            <a:ln w="9525">
              <a:solidFill>
                <a:schemeClr val="tx1"/>
              </a:solidFill>
              <a:round/>
              <a:headEnd/>
              <a:tailEnd/>
            </a:ln>
            <a:effectLst/>
          </p:spPr>
          <p:txBody>
            <a:bodyPr/>
            <a:lstStyle/>
            <a:p>
              <a:endParaRPr lang="en-US"/>
            </a:p>
          </p:txBody>
        </p:sp>
        <p:sp>
          <p:nvSpPr>
            <p:cNvPr id="59" name="Oval 57"/>
            <p:cNvSpPr>
              <a:spLocks noChangeArrowheads="1"/>
            </p:cNvSpPr>
            <p:nvPr/>
          </p:nvSpPr>
          <p:spPr bwMode="auto">
            <a:xfrm>
              <a:off x="3264" y="236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0" name="Oval 58"/>
            <p:cNvSpPr>
              <a:spLocks noChangeArrowheads="1"/>
            </p:cNvSpPr>
            <p:nvPr/>
          </p:nvSpPr>
          <p:spPr bwMode="auto">
            <a:xfrm>
              <a:off x="3792" y="236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61" name="Line 59"/>
            <p:cNvSpPr>
              <a:spLocks noChangeShapeType="1"/>
            </p:cNvSpPr>
            <p:nvPr/>
          </p:nvSpPr>
          <p:spPr bwMode="auto">
            <a:xfrm>
              <a:off x="2832" y="2414"/>
              <a:ext cx="384" cy="0"/>
            </a:xfrm>
            <a:prstGeom prst="line">
              <a:avLst/>
            </a:prstGeom>
            <a:noFill/>
            <a:ln w="9525">
              <a:solidFill>
                <a:schemeClr val="tx1"/>
              </a:solidFill>
              <a:round/>
              <a:headEnd/>
              <a:tailEnd type="triangle" w="med" len="med"/>
            </a:ln>
            <a:effectLst/>
          </p:spPr>
          <p:txBody>
            <a:bodyPr/>
            <a:lstStyle/>
            <a:p>
              <a:endParaRPr lang="en-US"/>
            </a:p>
          </p:txBody>
        </p:sp>
        <p:sp>
          <p:nvSpPr>
            <p:cNvPr id="62" name="Line 60"/>
            <p:cNvSpPr>
              <a:spLocks noChangeShapeType="1"/>
            </p:cNvSpPr>
            <p:nvPr/>
          </p:nvSpPr>
          <p:spPr bwMode="auto">
            <a:xfrm>
              <a:off x="2448" y="1872"/>
              <a:ext cx="0" cy="432"/>
            </a:xfrm>
            <a:prstGeom prst="line">
              <a:avLst/>
            </a:prstGeom>
            <a:noFill/>
            <a:ln w="9525">
              <a:solidFill>
                <a:schemeClr val="tx1"/>
              </a:solidFill>
              <a:round/>
              <a:headEnd/>
              <a:tailEnd type="triangle" w="med" len="med"/>
            </a:ln>
            <a:effectLst/>
          </p:spPr>
          <p:txBody>
            <a:bodyPr/>
            <a:lstStyle/>
            <a:p>
              <a:endParaRPr lang="en-US"/>
            </a:p>
          </p:txBody>
        </p:sp>
        <p:sp>
          <p:nvSpPr>
            <p:cNvPr id="63" name="Line 61"/>
            <p:cNvSpPr>
              <a:spLocks noChangeShapeType="1"/>
            </p:cNvSpPr>
            <p:nvPr/>
          </p:nvSpPr>
          <p:spPr bwMode="auto">
            <a:xfrm>
              <a:off x="2352" y="2304"/>
              <a:ext cx="0" cy="240"/>
            </a:xfrm>
            <a:prstGeom prst="line">
              <a:avLst/>
            </a:prstGeom>
            <a:noFill/>
            <a:ln w="9525">
              <a:solidFill>
                <a:schemeClr val="tx1"/>
              </a:solidFill>
              <a:round/>
              <a:headEnd/>
              <a:tailEnd/>
            </a:ln>
            <a:effectLst/>
          </p:spPr>
          <p:txBody>
            <a:bodyPr/>
            <a:lstStyle/>
            <a:p>
              <a:endParaRPr lang="en-US"/>
            </a:p>
          </p:txBody>
        </p:sp>
        <p:sp>
          <p:nvSpPr>
            <p:cNvPr id="64" name="Line 62"/>
            <p:cNvSpPr>
              <a:spLocks noChangeShapeType="1"/>
            </p:cNvSpPr>
            <p:nvPr/>
          </p:nvSpPr>
          <p:spPr bwMode="auto">
            <a:xfrm flipH="1">
              <a:off x="2448" y="1872"/>
              <a:ext cx="192" cy="0"/>
            </a:xfrm>
            <a:prstGeom prst="line">
              <a:avLst/>
            </a:prstGeom>
            <a:noFill/>
            <a:ln w="9525">
              <a:solidFill>
                <a:schemeClr val="tx1"/>
              </a:solidFill>
              <a:round/>
              <a:headEnd/>
              <a:tailEnd/>
            </a:ln>
            <a:effectLst/>
          </p:spPr>
          <p:txBody>
            <a:bodyPr/>
            <a:lstStyle/>
            <a:p>
              <a:endParaRPr lang="en-US"/>
            </a:p>
          </p:txBody>
        </p:sp>
        <p:sp>
          <p:nvSpPr>
            <p:cNvPr id="65" name="Rectangle 63"/>
            <p:cNvSpPr>
              <a:spLocks noChangeArrowheads="1"/>
            </p:cNvSpPr>
            <p:nvPr/>
          </p:nvSpPr>
          <p:spPr bwMode="auto">
            <a:xfrm>
              <a:off x="4416" y="230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66" name="Line 64"/>
            <p:cNvSpPr>
              <a:spLocks noChangeShapeType="1"/>
            </p:cNvSpPr>
            <p:nvPr/>
          </p:nvSpPr>
          <p:spPr bwMode="auto">
            <a:xfrm>
              <a:off x="4608" y="2304"/>
              <a:ext cx="0" cy="240"/>
            </a:xfrm>
            <a:prstGeom prst="line">
              <a:avLst/>
            </a:prstGeom>
            <a:noFill/>
            <a:ln w="9525">
              <a:solidFill>
                <a:schemeClr val="tx1"/>
              </a:solidFill>
              <a:round/>
              <a:headEnd/>
              <a:tailEnd/>
            </a:ln>
            <a:effectLst/>
          </p:spPr>
          <p:txBody>
            <a:bodyPr/>
            <a:lstStyle/>
            <a:p>
              <a:endParaRPr lang="en-US"/>
            </a:p>
          </p:txBody>
        </p:sp>
        <p:sp>
          <p:nvSpPr>
            <p:cNvPr id="67" name="Line 65"/>
            <p:cNvSpPr>
              <a:spLocks noChangeShapeType="1"/>
            </p:cNvSpPr>
            <p:nvPr/>
          </p:nvSpPr>
          <p:spPr bwMode="auto">
            <a:xfrm>
              <a:off x="4944" y="2304"/>
              <a:ext cx="0" cy="240"/>
            </a:xfrm>
            <a:prstGeom prst="line">
              <a:avLst/>
            </a:prstGeom>
            <a:noFill/>
            <a:ln w="9525">
              <a:solidFill>
                <a:schemeClr val="tx1"/>
              </a:solidFill>
              <a:round/>
              <a:headEnd/>
              <a:tailEnd/>
            </a:ln>
            <a:effectLst/>
          </p:spPr>
          <p:txBody>
            <a:bodyPr/>
            <a:lstStyle/>
            <a:p>
              <a:endParaRPr lang="en-US"/>
            </a:p>
          </p:txBody>
        </p:sp>
        <p:sp>
          <p:nvSpPr>
            <p:cNvPr id="68" name="Oval 66"/>
            <p:cNvSpPr>
              <a:spLocks noChangeArrowheads="1"/>
            </p:cNvSpPr>
            <p:nvPr/>
          </p:nvSpPr>
          <p:spPr bwMode="auto">
            <a:xfrm>
              <a:off x="4464" y="236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9" name="Oval 67"/>
            <p:cNvSpPr>
              <a:spLocks noChangeArrowheads="1"/>
            </p:cNvSpPr>
            <p:nvPr/>
          </p:nvSpPr>
          <p:spPr bwMode="auto">
            <a:xfrm>
              <a:off x="4992" y="236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70" name="Line 68"/>
            <p:cNvSpPr>
              <a:spLocks noChangeShapeType="1"/>
            </p:cNvSpPr>
            <p:nvPr/>
          </p:nvSpPr>
          <p:spPr bwMode="auto">
            <a:xfrm>
              <a:off x="3792" y="1872"/>
              <a:ext cx="0" cy="240"/>
            </a:xfrm>
            <a:prstGeom prst="line">
              <a:avLst/>
            </a:prstGeom>
            <a:noFill/>
            <a:ln w="9525">
              <a:solidFill>
                <a:schemeClr val="tx1"/>
              </a:solidFill>
              <a:round/>
              <a:headEnd/>
              <a:tailEnd/>
            </a:ln>
            <a:effectLst/>
          </p:spPr>
          <p:txBody>
            <a:bodyPr/>
            <a:lstStyle/>
            <a:p>
              <a:endParaRPr lang="en-US"/>
            </a:p>
          </p:txBody>
        </p:sp>
        <p:sp>
          <p:nvSpPr>
            <p:cNvPr id="71" name="Line 69"/>
            <p:cNvSpPr>
              <a:spLocks noChangeShapeType="1"/>
            </p:cNvSpPr>
            <p:nvPr/>
          </p:nvSpPr>
          <p:spPr bwMode="auto">
            <a:xfrm>
              <a:off x="3792" y="2112"/>
              <a:ext cx="960" cy="0"/>
            </a:xfrm>
            <a:prstGeom prst="line">
              <a:avLst/>
            </a:prstGeom>
            <a:noFill/>
            <a:ln w="9525">
              <a:solidFill>
                <a:schemeClr val="tx1"/>
              </a:solidFill>
              <a:round/>
              <a:headEnd/>
              <a:tailEnd/>
            </a:ln>
            <a:effectLst/>
          </p:spPr>
          <p:txBody>
            <a:bodyPr/>
            <a:lstStyle/>
            <a:p>
              <a:endParaRPr lang="en-US"/>
            </a:p>
          </p:txBody>
        </p:sp>
        <p:sp>
          <p:nvSpPr>
            <p:cNvPr id="72" name="Line 70"/>
            <p:cNvSpPr>
              <a:spLocks noChangeShapeType="1"/>
            </p:cNvSpPr>
            <p:nvPr/>
          </p:nvSpPr>
          <p:spPr bwMode="auto">
            <a:xfrm>
              <a:off x="4752" y="2112"/>
              <a:ext cx="0" cy="192"/>
            </a:xfrm>
            <a:prstGeom prst="line">
              <a:avLst/>
            </a:prstGeom>
            <a:noFill/>
            <a:ln w="9525">
              <a:solidFill>
                <a:schemeClr val="tx1"/>
              </a:solidFill>
              <a:round/>
              <a:headEnd/>
              <a:tailEnd type="triangle" w="med" len="med"/>
            </a:ln>
            <a:effectLst/>
          </p:spPr>
          <p:txBody>
            <a:bodyPr/>
            <a:lstStyle/>
            <a:p>
              <a:endParaRPr lang="en-US"/>
            </a:p>
          </p:txBody>
        </p:sp>
        <p:sp>
          <p:nvSpPr>
            <p:cNvPr id="73" name="Rectangle 71"/>
            <p:cNvSpPr>
              <a:spLocks noChangeArrowheads="1"/>
            </p:cNvSpPr>
            <p:nvPr/>
          </p:nvSpPr>
          <p:spPr bwMode="auto">
            <a:xfrm>
              <a:off x="3936" y="326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74" name="Line 72"/>
            <p:cNvSpPr>
              <a:spLocks noChangeShapeType="1"/>
            </p:cNvSpPr>
            <p:nvPr/>
          </p:nvSpPr>
          <p:spPr bwMode="auto">
            <a:xfrm>
              <a:off x="4128" y="3264"/>
              <a:ext cx="0" cy="240"/>
            </a:xfrm>
            <a:prstGeom prst="line">
              <a:avLst/>
            </a:prstGeom>
            <a:noFill/>
            <a:ln w="9525">
              <a:solidFill>
                <a:schemeClr val="tx1"/>
              </a:solidFill>
              <a:round/>
              <a:headEnd/>
              <a:tailEnd/>
            </a:ln>
            <a:effectLst/>
          </p:spPr>
          <p:txBody>
            <a:bodyPr/>
            <a:lstStyle/>
            <a:p>
              <a:endParaRPr lang="en-US"/>
            </a:p>
          </p:txBody>
        </p:sp>
        <p:sp>
          <p:nvSpPr>
            <p:cNvPr id="75" name="Line 73"/>
            <p:cNvSpPr>
              <a:spLocks noChangeShapeType="1"/>
            </p:cNvSpPr>
            <p:nvPr/>
          </p:nvSpPr>
          <p:spPr bwMode="auto">
            <a:xfrm>
              <a:off x="4464" y="3264"/>
              <a:ext cx="0" cy="240"/>
            </a:xfrm>
            <a:prstGeom prst="line">
              <a:avLst/>
            </a:prstGeom>
            <a:noFill/>
            <a:ln w="9525">
              <a:solidFill>
                <a:schemeClr val="tx1"/>
              </a:solidFill>
              <a:round/>
              <a:headEnd/>
              <a:tailEnd/>
            </a:ln>
            <a:effectLst/>
          </p:spPr>
          <p:txBody>
            <a:bodyPr/>
            <a:lstStyle/>
            <a:p>
              <a:endParaRPr lang="en-US"/>
            </a:p>
          </p:txBody>
        </p:sp>
        <p:sp>
          <p:nvSpPr>
            <p:cNvPr id="76" name="Oval 74"/>
            <p:cNvSpPr>
              <a:spLocks noChangeArrowheads="1"/>
            </p:cNvSpPr>
            <p:nvPr/>
          </p:nvSpPr>
          <p:spPr bwMode="auto">
            <a:xfrm>
              <a:off x="3984" y="332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7" name="Oval 75"/>
            <p:cNvSpPr>
              <a:spLocks noChangeArrowheads="1"/>
            </p:cNvSpPr>
            <p:nvPr/>
          </p:nvSpPr>
          <p:spPr bwMode="auto">
            <a:xfrm>
              <a:off x="4512" y="332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78" name="Rectangle 76"/>
            <p:cNvSpPr>
              <a:spLocks noChangeArrowheads="1"/>
            </p:cNvSpPr>
            <p:nvPr/>
          </p:nvSpPr>
          <p:spPr bwMode="auto">
            <a:xfrm>
              <a:off x="4992" y="326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79" name="Line 77"/>
            <p:cNvSpPr>
              <a:spLocks noChangeShapeType="1"/>
            </p:cNvSpPr>
            <p:nvPr/>
          </p:nvSpPr>
          <p:spPr bwMode="auto">
            <a:xfrm>
              <a:off x="5184" y="3264"/>
              <a:ext cx="0" cy="240"/>
            </a:xfrm>
            <a:prstGeom prst="line">
              <a:avLst/>
            </a:prstGeom>
            <a:noFill/>
            <a:ln w="9525">
              <a:solidFill>
                <a:schemeClr val="tx1"/>
              </a:solidFill>
              <a:round/>
              <a:headEnd/>
              <a:tailEnd/>
            </a:ln>
            <a:effectLst/>
          </p:spPr>
          <p:txBody>
            <a:bodyPr/>
            <a:lstStyle/>
            <a:p>
              <a:endParaRPr lang="en-US"/>
            </a:p>
          </p:txBody>
        </p:sp>
        <p:sp>
          <p:nvSpPr>
            <p:cNvPr id="80" name="Line 78"/>
            <p:cNvSpPr>
              <a:spLocks noChangeShapeType="1"/>
            </p:cNvSpPr>
            <p:nvPr/>
          </p:nvSpPr>
          <p:spPr bwMode="auto">
            <a:xfrm>
              <a:off x="5520" y="3264"/>
              <a:ext cx="0" cy="240"/>
            </a:xfrm>
            <a:prstGeom prst="line">
              <a:avLst/>
            </a:prstGeom>
            <a:noFill/>
            <a:ln w="9525">
              <a:solidFill>
                <a:schemeClr val="tx1"/>
              </a:solidFill>
              <a:round/>
              <a:headEnd/>
              <a:tailEnd/>
            </a:ln>
            <a:effectLst/>
          </p:spPr>
          <p:txBody>
            <a:bodyPr/>
            <a:lstStyle/>
            <a:p>
              <a:endParaRPr lang="en-US"/>
            </a:p>
          </p:txBody>
        </p:sp>
        <p:sp>
          <p:nvSpPr>
            <p:cNvPr id="81" name="Oval 79"/>
            <p:cNvSpPr>
              <a:spLocks noChangeArrowheads="1"/>
            </p:cNvSpPr>
            <p:nvPr/>
          </p:nvSpPr>
          <p:spPr bwMode="auto">
            <a:xfrm>
              <a:off x="5040" y="332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2" name="Oval 80"/>
            <p:cNvSpPr>
              <a:spLocks noChangeArrowheads="1"/>
            </p:cNvSpPr>
            <p:nvPr/>
          </p:nvSpPr>
          <p:spPr bwMode="auto">
            <a:xfrm>
              <a:off x="5568" y="332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83" name="Rectangle 81"/>
            <p:cNvSpPr>
              <a:spLocks noChangeArrowheads="1"/>
            </p:cNvSpPr>
            <p:nvPr/>
          </p:nvSpPr>
          <p:spPr bwMode="auto">
            <a:xfrm>
              <a:off x="2880" y="326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84" name="Line 82"/>
            <p:cNvSpPr>
              <a:spLocks noChangeShapeType="1"/>
            </p:cNvSpPr>
            <p:nvPr/>
          </p:nvSpPr>
          <p:spPr bwMode="auto">
            <a:xfrm>
              <a:off x="3072" y="3264"/>
              <a:ext cx="0" cy="240"/>
            </a:xfrm>
            <a:prstGeom prst="line">
              <a:avLst/>
            </a:prstGeom>
            <a:noFill/>
            <a:ln w="9525">
              <a:solidFill>
                <a:schemeClr val="tx1"/>
              </a:solidFill>
              <a:round/>
              <a:headEnd/>
              <a:tailEnd/>
            </a:ln>
            <a:effectLst/>
          </p:spPr>
          <p:txBody>
            <a:bodyPr/>
            <a:lstStyle/>
            <a:p>
              <a:endParaRPr lang="en-US"/>
            </a:p>
          </p:txBody>
        </p:sp>
        <p:sp>
          <p:nvSpPr>
            <p:cNvPr id="85" name="Line 83"/>
            <p:cNvSpPr>
              <a:spLocks noChangeShapeType="1"/>
            </p:cNvSpPr>
            <p:nvPr/>
          </p:nvSpPr>
          <p:spPr bwMode="auto">
            <a:xfrm>
              <a:off x="3408" y="3264"/>
              <a:ext cx="0" cy="240"/>
            </a:xfrm>
            <a:prstGeom prst="line">
              <a:avLst/>
            </a:prstGeom>
            <a:noFill/>
            <a:ln w="9525">
              <a:solidFill>
                <a:schemeClr val="tx1"/>
              </a:solidFill>
              <a:round/>
              <a:headEnd/>
              <a:tailEnd/>
            </a:ln>
            <a:effectLst/>
          </p:spPr>
          <p:txBody>
            <a:bodyPr/>
            <a:lstStyle/>
            <a:p>
              <a:endParaRPr lang="en-US"/>
            </a:p>
          </p:txBody>
        </p:sp>
        <p:sp>
          <p:nvSpPr>
            <p:cNvPr id="86" name="Oval 84"/>
            <p:cNvSpPr>
              <a:spLocks noChangeArrowheads="1"/>
            </p:cNvSpPr>
            <p:nvPr/>
          </p:nvSpPr>
          <p:spPr bwMode="auto">
            <a:xfrm>
              <a:off x="2928" y="332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7" name="Oval 85"/>
            <p:cNvSpPr>
              <a:spLocks noChangeArrowheads="1"/>
            </p:cNvSpPr>
            <p:nvPr/>
          </p:nvSpPr>
          <p:spPr bwMode="auto">
            <a:xfrm>
              <a:off x="3456" y="332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88" name="Line 86"/>
            <p:cNvSpPr>
              <a:spLocks noChangeShapeType="1"/>
            </p:cNvSpPr>
            <p:nvPr/>
          </p:nvSpPr>
          <p:spPr bwMode="auto">
            <a:xfrm>
              <a:off x="3552" y="3374"/>
              <a:ext cx="384" cy="0"/>
            </a:xfrm>
            <a:prstGeom prst="line">
              <a:avLst/>
            </a:prstGeom>
            <a:noFill/>
            <a:ln w="9525">
              <a:solidFill>
                <a:schemeClr val="tx1"/>
              </a:solidFill>
              <a:round/>
              <a:headEnd/>
              <a:tailEnd type="triangle" w="med" len="med"/>
            </a:ln>
            <a:effectLst/>
          </p:spPr>
          <p:txBody>
            <a:bodyPr/>
            <a:lstStyle/>
            <a:p>
              <a:endParaRPr lang="en-US"/>
            </a:p>
          </p:txBody>
        </p:sp>
        <p:sp>
          <p:nvSpPr>
            <p:cNvPr id="89" name="Line 87"/>
            <p:cNvSpPr>
              <a:spLocks noChangeShapeType="1"/>
            </p:cNvSpPr>
            <p:nvPr/>
          </p:nvSpPr>
          <p:spPr bwMode="auto">
            <a:xfrm>
              <a:off x="4608" y="3374"/>
              <a:ext cx="384" cy="0"/>
            </a:xfrm>
            <a:prstGeom prst="line">
              <a:avLst/>
            </a:prstGeom>
            <a:noFill/>
            <a:ln w="9525">
              <a:solidFill>
                <a:schemeClr val="tx1"/>
              </a:solidFill>
              <a:round/>
              <a:headEnd/>
              <a:tailEnd type="triangle" w="med" len="med"/>
            </a:ln>
            <a:effectLst/>
          </p:spPr>
          <p:txBody>
            <a:bodyPr/>
            <a:lstStyle/>
            <a:p>
              <a:endParaRPr lang="en-US"/>
            </a:p>
          </p:txBody>
        </p:sp>
        <p:sp>
          <p:nvSpPr>
            <p:cNvPr id="90" name="Rectangle 90"/>
            <p:cNvSpPr>
              <a:spLocks noChangeArrowheads="1"/>
            </p:cNvSpPr>
            <p:nvPr/>
          </p:nvSpPr>
          <p:spPr bwMode="auto">
            <a:xfrm>
              <a:off x="1824" y="326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91" name="Line 91"/>
            <p:cNvSpPr>
              <a:spLocks noChangeShapeType="1"/>
            </p:cNvSpPr>
            <p:nvPr/>
          </p:nvSpPr>
          <p:spPr bwMode="auto">
            <a:xfrm>
              <a:off x="2016" y="3264"/>
              <a:ext cx="0" cy="240"/>
            </a:xfrm>
            <a:prstGeom prst="line">
              <a:avLst/>
            </a:prstGeom>
            <a:noFill/>
            <a:ln w="9525">
              <a:solidFill>
                <a:schemeClr val="tx1"/>
              </a:solidFill>
              <a:round/>
              <a:headEnd/>
              <a:tailEnd/>
            </a:ln>
            <a:effectLst/>
          </p:spPr>
          <p:txBody>
            <a:bodyPr/>
            <a:lstStyle/>
            <a:p>
              <a:endParaRPr lang="en-US"/>
            </a:p>
          </p:txBody>
        </p:sp>
        <p:sp>
          <p:nvSpPr>
            <p:cNvPr id="92" name="Line 92"/>
            <p:cNvSpPr>
              <a:spLocks noChangeShapeType="1"/>
            </p:cNvSpPr>
            <p:nvPr/>
          </p:nvSpPr>
          <p:spPr bwMode="auto">
            <a:xfrm>
              <a:off x="2352" y="3264"/>
              <a:ext cx="0" cy="240"/>
            </a:xfrm>
            <a:prstGeom prst="line">
              <a:avLst/>
            </a:prstGeom>
            <a:noFill/>
            <a:ln w="9525">
              <a:solidFill>
                <a:schemeClr val="tx1"/>
              </a:solidFill>
              <a:round/>
              <a:headEnd/>
              <a:tailEnd/>
            </a:ln>
            <a:effectLst/>
          </p:spPr>
          <p:txBody>
            <a:bodyPr/>
            <a:lstStyle/>
            <a:p>
              <a:endParaRPr lang="en-US"/>
            </a:p>
          </p:txBody>
        </p:sp>
        <p:sp>
          <p:nvSpPr>
            <p:cNvPr id="93" name="Oval 93"/>
            <p:cNvSpPr>
              <a:spLocks noChangeArrowheads="1"/>
            </p:cNvSpPr>
            <p:nvPr/>
          </p:nvSpPr>
          <p:spPr bwMode="auto">
            <a:xfrm>
              <a:off x="1872" y="332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4" name="Oval 94"/>
            <p:cNvSpPr>
              <a:spLocks noChangeArrowheads="1"/>
            </p:cNvSpPr>
            <p:nvPr/>
          </p:nvSpPr>
          <p:spPr bwMode="auto">
            <a:xfrm>
              <a:off x="2400" y="332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95" name="Line 95"/>
            <p:cNvSpPr>
              <a:spLocks noChangeShapeType="1"/>
            </p:cNvSpPr>
            <p:nvPr/>
          </p:nvSpPr>
          <p:spPr bwMode="auto">
            <a:xfrm>
              <a:off x="2496" y="3374"/>
              <a:ext cx="384" cy="0"/>
            </a:xfrm>
            <a:prstGeom prst="line">
              <a:avLst/>
            </a:prstGeom>
            <a:noFill/>
            <a:ln w="9525">
              <a:solidFill>
                <a:schemeClr val="tx1"/>
              </a:solidFill>
              <a:round/>
              <a:headEnd/>
              <a:tailEnd type="triangle" w="med" len="med"/>
            </a:ln>
            <a:effectLst/>
          </p:spPr>
          <p:txBody>
            <a:bodyPr/>
            <a:lstStyle/>
            <a:p>
              <a:endParaRPr lang="en-US"/>
            </a:p>
          </p:txBody>
        </p:sp>
        <p:sp>
          <p:nvSpPr>
            <p:cNvPr id="96" name="Line 96"/>
            <p:cNvSpPr>
              <a:spLocks noChangeShapeType="1"/>
            </p:cNvSpPr>
            <p:nvPr/>
          </p:nvSpPr>
          <p:spPr bwMode="auto">
            <a:xfrm>
              <a:off x="2208" y="2976"/>
              <a:ext cx="0" cy="288"/>
            </a:xfrm>
            <a:prstGeom prst="line">
              <a:avLst/>
            </a:prstGeom>
            <a:noFill/>
            <a:ln w="9525">
              <a:solidFill>
                <a:schemeClr val="tx1"/>
              </a:solidFill>
              <a:round/>
              <a:headEnd/>
              <a:tailEnd type="triangle" w="med" len="med"/>
            </a:ln>
            <a:effectLst/>
          </p:spPr>
          <p:txBody>
            <a:bodyPr/>
            <a:lstStyle/>
            <a:p>
              <a:endParaRPr lang="en-US"/>
            </a:p>
          </p:txBody>
        </p:sp>
        <p:sp>
          <p:nvSpPr>
            <p:cNvPr id="97" name="Line 97"/>
            <p:cNvSpPr>
              <a:spLocks noChangeShapeType="1"/>
            </p:cNvSpPr>
            <p:nvPr/>
          </p:nvSpPr>
          <p:spPr bwMode="auto">
            <a:xfrm>
              <a:off x="2208" y="2976"/>
              <a:ext cx="2304" cy="0"/>
            </a:xfrm>
            <a:prstGeom prst="line">
              <a:avLst/>
            </a:prstGeom>
            <a:noFill/>
            <a:ln w="9525">
              <a:solidFill>
                <a:schemeClr val="tx1"/>
              </a:solidFill>
              <a:round/>
              <a:headEnd/>
              <a:tailEnd/>
            </a:ln>
            <a:effectLst/>
          </p:spPr>
          <p:txBody>
            <a:bodyPr/>
            <a:lstStyle/>
            <a:p>
              <a:endParaRPr lang="en-US"/>
            </a:p>
          </p:txBody>
        </p:sp>
        <p:sp>
          <p:nvSpPr>
            <p:cNvPr id="98" name="Line 98"/>
            <p:cNvSpPr>
              <a:spLocks noChangeShapeType="1"/>
            </p:cNvSpPr>
            <p:nvPr/>
          </p:nvSpPr>
          <p:spPr bwMode="auto">
            <a:xfrm>
              <a:off x="4512" y="2448"/>
              <a:ext cx="0" cy="528"/>
            </a:xfrm>
            <a:prstGeom prst="line">
              <a:avLst/>
            </a:prstGeom>
            <a:noFill/>
            <a:ln w="9525">
              <a:solidFill>
                <a:schemeClr val="tx1"/>
              </a:solidFill>
              <a:round/>
              <a:headEnd/>
              <a:tailEnd/>
            </a:ln>
            <a:effectLst/>
          </p:spPr>
          <p:txBody>
            <a:bodyPr/>
            <a:lstStyle/>
            <a:p>
              <a:endParaRPr lang="en-US"/>
            </a:p>
          </p:txBody>
        </p:sp>
      </p:grpSp>
      <p:grpSp>
        <p:nvGrpSpPr>
          <p:cNvPr id="8" name="Group 100"/>
          <p:cNvGrpSpPr/>
          <p:nvPr/>
        </p:nvGrpSpPr>
        <p:grpSpPr>
          <a:xfrm>
            <a:off x="1371600" y="1066800"/>
            <a:ext cx="381000" cy="381000"/>
            <a:chOff x="1524000" y="1600200"/>
            <a:chExt cx="381000" cy="381000"/>
          </a:xfrm>
        </p:grpSpPr>
        <p:sp>
          <p:nvSpPr>
            <p:cNvPr id="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99" name="TextBox 9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sp>
        <p:nvSpPr>
          <p:cNvPr id="100" name="TextBox 99"/>
          <p:cNvSpPr txBox="1"/>
          <p:nvPr/>
        </p:nvSpPr>
        <p:spPr>
          <a:xfrm>
            <a:off x="7162800" y="1752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nvGrpSpPr>
          <p:cNvPr id="9" name="Group 101"/>
          <p:cNvGrpSpPr/>
          <p:nvPr/>
        </p:nvGrpSpPr>
        <p:grpSpPr>
          <a:xfrm>
            <a:off x="762000" y="1752600"/>
            <a:ext cx="381000" cy="381000"/>
            <a:chOff x="1524000" y="1600200"/>
            <a:chExt cx="381000" cy="381000"/>
          </a:xfrm>
        </p:grpSpPr>
        <p:sp>
          <p:nvSpPr>
            <p:cNvPr id="103"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04" name="TextBox 103"/>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10" name="Group 104"/>
          <p:cNvGrpSpPr/>
          <p:nvPr/>
        </p:nvGrpSpPr>
        <p:grpSpPr>
          <a:xfrm>
            <a:off x="1981200" y="3124200"/>
            <a:ext cx="381000" cy="381000"/>
            <a:chOff x="1524000" y="1600200"/>
            <a:chExt cx="381000" cy="381000"/>
          </a:xfrm>
        </p:grpSpPr>
        <p:sp>
          <p:nvSpPr>
            <p:cNvPr id="10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07" name="TextBox 106"/>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12" name="Group 107"/>
          <p:cNvGrpSpPr/>
          <p:nvPr/>
        </p:nvGrpSpPr>
        <p:grpSpPr>
          <a:xfrm>
            <a:off x="1524000" y="2438400"/>
            <a:ext cx="381000" cy="381000"/>
            <a:chOff x="1524000" y="1600200"/>
            <a:chExt cx="381000" cy="381000"/>
          </a:xfrm>
        </p:grpSpPr>
        <p:sp>
          <p:nvSpPr>
            <p:cNvPr id="109"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0" name="TextBox 109"/>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13" name="Group 110"/>
          <p:cNvGrpSpPr/>
          <p:nvPr/>
        </p:nvGrpSpPr>
        <p:grpSpPr>
          <a:xfrm>
            <a:off x="1752600" y="4953000"/>
            <a:ext cx="381000" cy="381000"/>
            <a:chOff x="1524000" y="1600200"/>
            <a:chExt cx="381000" cy="381000"/>
          </a:xfrm>
        </p:grpSpPr>
        <p:sp>
          <p:nvSpPr>
            <p:cNvPr id="112"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3" name="TextBox 112"/>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14" name="Group 113"/>
          <p:cNvGrpSpPr/>
          <p:nvPr/>
        </p:nvGrpSpPr>
        <p:grpSpPr>
          <a:xfrm>
            <a:off x="1219200" y="4343400"/>
            <a:ext cx="381000" cy="381000"/>
            <a:chOff x="1524000" y="1600200"/>
            <a:chExt cx="381000" cy="381000"/>
          </a:xfrm>
        </p:grpSpPr>
        <p:sp>
          <p:nvSpPr>
            <p:cNvPr id="115"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6" name="TextBox 115"/>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15" name="Group 116"/>
          <p:cNvGrpSpPr/>
          <p:nvPr/>
        </p:nvGrpSpPr>
        <p:grpSpPr>
          <a:xfrm>
            <a:off x="685800" y="3733800"/>
            <a:ext cx="381000" cy="381000"/>
            <a:chOff x="1524000" y="1600200"/>
            <a:chExt cx="381000" cy="381000"/>
          </a:xfrm>
        </p:grpSpPr>
        <p:sp>
          <p:nvSpPr>
            <p:cNvPr id="118"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9" name="TextBox 11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16" name="Group 119"/>
          <p:cNvGrpSpPr/>
          <p:nvPr/>
        </p:nvGrpSpPr>
        <p:grpSpPr>
          <a:xfrm>
            <a:off x="457200" y="3124200"/>
            <a:ext cx="381000" cy="381000"/>
            <a:chOff x="1524000" y="1600200"/>
            <a:chExt cx="381000" cy="381000"/>
          </a:xfrm>
        </p:grpSpPr>
        <p:sp>
          <p:nvSpPr>
            <p:cNvPr id="121"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22" name="TextBox 121"/>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17" name="Group 122"/>
          <p:cNvGrpSpPr/>
          <p:nvPr/>
        </p:nvGrpSpPr>
        <p:grpSpPr>
          <a:xfrm>
            <a:off x="76200" y="2438400"/>
            <a:ext cx="381000" cy="381000"/>
            <a:chOff x="1524000" y="1600200"/>
            <a:chExt cx="381000" cy="381000"/>
          </a:xfrm>
        </p:grpSpPr>
        <p:sp>
          <p:nvSpPr>
            <p:cNvPr id="124"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25" name="TextBox 124"/>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18" name="Group 125"/>
          <p:cNvGrpSpPr/>
          <p:nvPr/>
        </p:nvGrpSpPr>
        <p:grpSpPr>
          <a:xfrm>
            <a:off x="1143000" y="3124200"/>
            <a:ext cx="381000" cy="381000"/>
            <a:chOff x="1524000" y="1600200"/>
            <a:chExt cx="381000" cy="381000"/>
          </a:xfrm>
        </p:grpSpPr>
        <p:sp>
          <p:nvSpPr>
            <p:cNvPr id="127"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28" name="TextBox 127"/>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19" name="Group 128"/>
          <p:cNvGrpSpPr/>
          <p:nvPr/>
        </p:nvGrpSpPr>
        <p:grpSpPr>
          <a:xfrm>
            <a:off x="2286000" y="5562600"/>
            <a:ext cx="381000" cy="381000"/>
            <a:chOff x="1524000" y="1600200"/>
            <a:chExt cx="381000" cy="381000"/>
          </a:xfrm>
        </p:grpSpPr>
        <p:sp>
          <p:nvSpPr>
            <p:cNvPr id="130"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31" name="TextBox 130"/>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sp>
        <p:nvSpPr>
          <p:cNvPr id="132" name="TextBox 131"/>
          <p:cNvSpPr txBox="1"/>
          <p:nvPr/>
        </p:nvSpPr>
        <p:spPr>
          <a:xfrm>
            <a:off x="8001000" y="2743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sp>
        <p:nvSpPr>
          <p:cNvPr id="133" name="TextBox 132"/>
          <p:cNvSpPr txBox="1"/>
          <p:nvPr/>
        </p:nvSpPr>
        <p:spPr>
          <a:xfrm>
            <a:off x="5791200" y="3657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sp>
        <p:nvSpPr>
          <p:cNvPr id="134" name="TextBox 133"/>
          <p:cNvSpPr txBox="1"/>
          <p:nvPr/>
        </p:nvSpPr>
        <p:spPr>
          <a:xfrm>
            <a:off x="4343400" y="3657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sp>
        <p:nvSpPr>
          <p:cNvPr id="135" name="TextBox 134"/>
          <p:cNvSpPr txBox="1"/>
          <p:nvPr/>
        </p:nvSpPr>
        <p:spPr>
          <a:xfrm>
            <a:off x="3886200" y="5181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sp>
        <p:nvSpPr>
          <p:cNvPr id="136" name="TextBox 135"/>
          <p:cNvSpPr txBox="1"/>
          <p:nvPr/>
        </p:nvSpPr>
        <p:spPr>
          <a:xfrm>
            <a:off x="7467600" y="3657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sp>
        <p:nvSpPr>
          <p:cNvPr id="137" name="TextBox 136"/>
          <p:cNvSpPr txBox="1"/>
          <p:nvPr/>
        </p:nvSpPr>
        <p:spPr>
          <a:xfrm>
            <a:off x="4953000" y="2743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sp>
        <p:nvSpPr>
          <p:cNvPr id="138" name="TextBox 137"/>
          <p:cNvSpPr txBox="1"/>
          <p:nvPr/>
        </p:nvSpPr>
        <p:spPr>
          <a:xfrm>
            <a:off x="5334000" y="5181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sp>
        <p:nvSpPr>
          <p:cNvPr id="139" name="TextBox 138"/>
          <p:cNvSpPr txBox="1"/>
          <p:nvPr/>
        </p:nvSpPr>
        <p:spPr>
          <a:xfrm>
            <a:off x="6477000" y="2743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sp>
        <p:nvSpPr>
          <p:cNvPr id="141" name="TextBox 140"/>
          <p:cNvSpPr txBox="1"/>
          <p:nvPr/>
        </p:nvSpPr>
        <p:spPr>
          <a:xfrm>
            <a:off x="8229600" y="5181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sp>
        <p:nvSpPr>
          <p:cNvPr id="142" name="TextBox 141"/>
          <p:cNvSpPr txBox="1"/>
          <p:nvPr/>
        </p:nvSpPr>
        <p:spPr>
          <a:xfrm>
            <a:off x="6781800" y="5181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1597569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dirty="0"/>
              <a:t>Basic operations on binary tree</a:t>
            </a:r>
          </a:p>
        </p:txBody>
      </p:sp>
      <p:sp>
        <p:nvSpPr>
          <p:cNvPr id="5" name="Content Placeholder 4"/>
          <p:cNvSpPr>
            <a:spLocks noGrp="1"/>
          </p:cNvSpPr>
          <p:nvPr>
            <p:ph idx="1"/>
          </p:nvPr>
        </p:nvSpPr>
        <p:spPr>
          <a:xfrm>
            <a:off x="76200" y="838200"/>
            <a:ext cx="9067800" cy="5562600"/>
          </a:xfrm>
        </p:spPr>
        <p:txBody>
          <a:bodyPr>
            <a:noAutofit/>
          </a:bodyPr>
          <a:lstStyle/>
          <a:p>
            <a:pPr>
              <a:lnSpc>
                <a:spcPct val="120000"/>
              </a:lnSpc>
              <a:buNone/>
            </a:pPr>
            <a:r>
              <a:rPr lang="en-US" sz="1800" b="1" dirty="0" err="1">
                <a:solidFill>
                  <a:srgbClr val="C00000"/>
                </a:solidFill>
                <a:latin typeface="Courier New" pitchFamily="49" charset="0"/>
                <a:cs typeface="Courier New" pitchFamily="49" charset="0"/>
              </a:rPr>
              <a:t>typedef</a:t>
            </a:r>
            <a:r>
              <a:rPr lang="en-US" sz="1800" b="1" dirty="0">
                <a:solidFill>
                  <a:srgbClr val="C00000"/>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struct</a:t>
            </a:r>
            <a:endParaRPr lang="en-US" sz="1800" b="1" dirty="0">
              <a:solidFill>
                <a:srgbClr val="C00000"/>
              </a:solidFill>
              <a:latin typeface="Courier New" pitchFamily="49" charset="0"/>
              <a:cs typeface="Courier New" pitchFamily="49" charset="0"/>
            </a:endParaRPr>
          </a:p>
          <a:p>
            <a:pPr>
              <a:lnSpc>
                <a:spcPct val="120000"/>
              </a:lnSpc>
              <a:buNone/>
            </a:pPr>
            <a:r>
              <a:rPr lang="en-US" sz="1800" b="1" dirty="0">
                <a:solidFill>
                  <a:srgbClr val="C00000"/>
                </a:solidFill>
                <a:latin typeface="Courier New" pitchFamily="49" charset="0"/>
                <a:cs typeface="Courier New" pitchFamily="49" charset="0"/>
              </a:rPr>
              <a:t>{	</a:t>
            </a:r>
          </a:p>
          <a:p>
            <a:pPr>
              <a:lnSpc>
                <a:spcPct val="120000"/>
              </a:lnSpc>
              <a:buNone/>
            </a:pPr>
            <a:r>
              <a:rPr lang="en-US" sz="1800" b="1" dirty="0">
                <a:solidFill>
                  <a:srgbClr val="C00000"/>
                </a:solidFill>
                <a:latin typeface="Courier New" pitchFamily="49" charset="0"/>
                <a:cs typeface="Courier New" pitchFamily="49" charset="0"/>
              </a:rPr>
              <a:t>   char word[20];  // Data of node</a:t>
            </a:r>
          </a:p>
          <a:p>
            <a:pPr>
              <a:lnSpc>
                <a:spcPct val="120000"/>
              </a:lnSpc>
              <a:buNone/>
            </a:pPr>
            <a:r>
              <a:rPr lang="en-US" sz="1800" b="1" dirty="0">
                <a:solidFill>
                  <a:srgbClr val="C00000"/>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struct</a:t>
            </a:r>
            <a:r>
              <a:rPr lang="en-US" sz="1800" b="1" dirty="0">
                <a:solidFill>
                  <a:srgbClr val="C00000"/>
                </a:solidFill>
                <a:latin typeface="Courier New" pitchFamily="49" charset="0"/>
                <a:cs typeface="Courier New" pitchFamily="49" charset="0"/>
              </a:rPr>
              <a:t> node * left;</a:t>
            </a:r>
          </a:p>
          <a:p>
            <a:pPr>
              <a:lnSpc>
                <a:spcPct val="120000"/>
              </a:lnSpc>
              <a:buNone/>
            </a:pPr>
            <a:r>
              <a:rPr lang="en-US" sz="1800" b="1" dirty="0">
                <a:solidFill>
                  <a:srgbClr val="C00000"/>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struct</a:t>
            </a:r>
            <a:r>
              <a:rPr lang="en-US" sz="1800" b="1" dirty="0">
                <a:solidFill>
                  <a:srgbClr val="C00000"/>
                </a:solidFill>
                <a:latin typeface="Courier New" pitchFamily="49" charset="0"/>
                <a:cs typeface="Courier New" pitchFamily="49" charset="0"/>
              </a:rPr>
              <a:t> node *right;</a:t>
            </a:r>
          </a:p>
          <a:p>
            <a:pPr>
              <a:lnSpc>
                <a:spcPct val="120000"/>
              </a:lnSpc>
              <a:buNone/>
            </a:pPr>
            <a:r>
              <a:rPr lang="en-US" sz="1800" b="1" dirty="0">
                <a:solidFill>
                  <a:srgbClr val="C00000"/>
                </a:solidFill>
                <a:latin typeface="Courier New" pitchFamily="49" charset="0"/>
                <a:cs typeface="Courier New" pitchFamily="49" charset="0"/>
              </a:rPr>
              <a:t>}node;</a:t>
            </a:r>
          </a:p>
          <a:p>
            <a:pPr>
              <a:lnSpc>
                <a:spcPct val="120000"/>
              </a:lnSpc>
              <a:buNone/>
            </a:pPr>
            <a:endParaRPr lang="en-US" sz="1800" b="1" dirty="0">
              <a:solidFill>
                <a:srgbClr val="C00000"/>
              </a:solidFill>
              <a:latin typeface="Courier New" pitchFamily="49" charset="0"/>
              <a:cs typeface="Courier New" pitchFamily="49" charset="0"/>
            </a:endParaRPr>
          </a:p>
          <a:p>
            <a:pPr>
              <a:lnSpc>
                <a:spcPct val="120000"/>
              </a:lnSpc>
              <a:buNone/>
            </a:pPr>
            <a:r>
              <a:rPr lang="en-US" sz="1800" b="1" dirty="0">
                <a:solidFill>
                  <a:srgbClr val="0000CC"/>
                </a:solidFill>
                <a:latin typeface="Courier New" pitchFamily="49" charset="0"/>
                <a:cs typeface="Courier New" pitchFamily="49" charset="0"/>
              </a:rPr>
              <a:t>node* </a:t>
            </a:r>
            <a:r>
              <a:rPr lang="en-US" sz="1800" b="1" dirty="0" err="1">
                <a:solidFill>
                  <a:srgbClr val="0000CC"/>
                </a:solidFill>
                <a:latin typeface="Courier New" pitchFamily="49" charset="0"/>
                <a:cs typeface="Courier New" pitchFamily="49" charset="0"/>
              </a:rPr>
              <a:t>makeTreeNode</a:t>
            </a:r>
            <a:r>
              <a:rPr lang="en-US" sz="1800" b="1" dirty="0">
                <a:solidFill>
                  <a:srgbClr val="0000CC"/>
                </a:solidFill>
                <a:latin typeface="Courier New" pitchFamily="49" charset="0"/>
                <a:cs typeface="Courier New" pitchFamily="49" charset="0"/>
              </a:rPr>
              <a:t>(char *word);</a:t>
            </a:r>
          </a:p>
          <a:p>
            <a:pPr>
              <a:lnSpc>
                <a:spcPct val="120000"/>
              </a:lnSpc>
              <a:buNone/>
            </a:pPr>
            <a:r>
              <a:rPr lang="en-US" sz="1800" b="1" dirty="0">
                <a:solidFill>
                  <a:srgbClr val="0000CC"/>
                </a:solidFill>
                <a:latin typeface="Courier New" pitchFamily="49" charset="0"/>
                <a:cs typeface="Courier New" pitchFamily="49" charset="0"/>
              </a:rPr>
              <a:t>node *</a:t>
            </a:r>
            <a:r>
              <a:rPr lang="en-US" sz="1800" b="1" dirty="0" err="1">
                <a:solidFill>
                  <a:srgbClr val="0000CC"/>
                </a:solidFill>
                <a:latin typeface="Courier New" pitchFamily="49" charset="0"/>
                <a:cs typeface="Courier New" pitchFamily="49" charset="0"/>
              </a:rPr>
              <a:t>insertNode</a:t>
            </a:r>
            <a:r>
              <a:rPr lang="en-US" sz="1800" b="1" dirty="0">
                <a:solidFill>
                  <a:srgbClr val="0000CC"/>
                </a:solidFill>
                <a:latin typeface="Courier New" pitchFamily="49" charset="0"/>
                <a:cs typeface="Courier New" pitchFamily="49" charset="0"/>
              </a:rPr>
              <a:t>(node* root, char *word, bool LEFT);</a:t>
            </a:r>
          </a:p>
          <a:p>
            <a:pPr>
              <a:lnSpc>
                <a:spcPct val="120000"/>
              </a:lnSpc>
              <a:buNone/>
            </a:pPr>
            <a:r>
              <a:rPr lang="en-US" sz="1800" b="1" dirty="0" err="1">
                <a:solidFill>
                  <a:srgbClr val="0000CC"/>
                </a:solidFill>
                <a:latin typeface="Courier New" pitchFamily="49" charset="0"/>
                <a:cs typeface="Courier New" pitchFamily="49" charset="0"/>
              </a:rPr>
              <a:t>int</a:t>
            </a:r>
            <a:r>
              <a:rPr lang="en-US" sz="1800" b="1" dirty="0">
                <a:solidFill>
                  <a:srgbClr val="0000CC"/>
                </a:solidFill>
                <a:latin typeface="Courier New" pitchFamily="49" charset="0"/>
                <a:cs typeface="Courier New" pitchFamily="49" charset="0"/>
              </a:rPr>
              <a:t> </a:t>
            </a:r>
            <a:r>
              <a:rPr lang="en-US" sz="1800" b="1" dirty="0" err="1">
                <a:solidFill>
                  <a:srgbClr val="0000CC"/>
                </a:solidFill>
                <a:latin typeface="Courier New" pitchFamily="49" charset="0"/>
                <a:cs typeface="Courier New" pitchFamily="49" charset="0"/>
              </a:rPr>
              <a:t>countNodes</a:t>
            </a:r>
            <a:r>
              <a:rPr lang="en-US" sz="1800" b="1" dirty="0">
                <a:solidFill>
                  <a:srgbClr val="0000CC"/>
                </a:solidFill>
                <a:latin typeface="Courier New" pitchFamily="49" charset="0"/>
                <a:cs typeface="Courier New" pitchFamily="49" charset="0"/>
              </a:rPr>
              <a:t>(node *root);</a:t>
            </a:r>
          </a:p>
          <a:p>
            <a:pPr>
              <a:lnSpc>
                <a:spcPct val="120000"/>
              </a:lnSpc>
              <a:buNone/>
            </a:pPr>
            <a:r>
              <a:rPr lang="en-US" sz="1800" b="1" dirty="0" err="1">
                <a:solidFill>
                  <a:srgbClr val="0000CC"/>
                </a:solidFill>
                <a:latin typeface="Courier New" pitchFamily="49" charset="0"/>
                <a:cs typeface="Courier New" pitchFamily="49" charset="0"/>
              </a:rPr>
              <a:t>int</a:t>
            </a:r>
            <a:r>
              <a:rPr lang="en-US" sz="1800" b="1" dirty="0">
                <a:solidFill>
                  <a:srgbClr val="0000CC"/>
                </a:solidFill>
                <a:latin typeface="Courier New" pitchFamily="49" charset="0"/>
                <a:cs typeface="Courier New" pitchFamily="49" charset="0"/>
              </a:rPr>
              <a:t> depth(node *root);</a:t>
            </a:r>
          </a:p>
          <a:p>
            <a:pPr>
              <a:lnSpc>
                <a:spcPct val="120000"/>
              </a:lnSpc>
              <a:buNone/>
            </a:pPr>
            <a:r>
              <a:rPr lang="en-US" sz="1800" b="1" dirty="0">
                <a:solidFill>
                  <a:srgbClr val="0000CC"/>
                </a:solidFill>
                <a:latin typeface="Courier New" pitchFamily="49" charset="0"/>
                <a:cs typeface="Courier New" pitchFamily="49" charset="0"/>
              </a:rPr>
              <a:t>void </a:t>
            </a:r>
            <a:r>
              <a:rPr lang="en-US" sz="1800" b="1" dirty="0" err="1">
                <a:solidFill>
                  <a:srgbClr val="0000CC"/>
                </a:solidFill>
                <a:latin typeface="Courier New" pitchFamily="49" charset="0"/>
                <a:cs typeface="Courier New" pitchFamily="49" charset="0"/>
              </a:rPr>
              <a:t>freeTree</a:t>
            </a:r>
            <a:r>
              <a:rPr lang="en-US" sz="1800" b="1" dirty="0">
                <a:solidFill>
                  <a:srgbClr val="0000CC"/>
                </a:solidFill>
                <a:latin typeface="Courier New" pitchFamily="49" charset="0"/>
                <a:cs typeface="Courier New" pitchFamily="49" charset="0"/>
              </a:rPr>
              <a:t>(node *root);</a:t>
            </a:r>
          </a:p>
          <a:p>
            <a:pPr>
              <a:lnSpc>
                <a:spcPct val="120000"/>
              </a:lnSpc>
              <a:buNone/>
            </a:pPr>
            <a:r>
              <a:rPr lang="en-US" sz="1800" b="1" dirty="0">
                <a:solidFill>
                  <a:srgbClr val="0000CC"/>
                </a:solidFill>
                <a:latin typeface="Courier New" pitchFamily="49" charset="0"/>
                <a:cs typeface="Courier New" pitchFamily="49" charset="0"/>
              </a:rPr>
              <a:t>void </a:t>
            </a:r>
            <a:r>
              <a:rPr lang="en-US" sz="1800" b="1" dirty="0" err="1">
                <a:solidFill>
                  <a:srgbClr val="0000CC"/>
                </a:solidFill>
                <a:latin typeface="Courier New" pitchFamily="49" charset="0"/>
                <a:cs typeface="Courier New" pitchFamily="49" charset="0"/>
              </a:rPr>
              <a:t>printPreorder</a:t>
            </a:r>
            <a:r>
              <a:rPr lang="en-US" sz="1800" b="1" dirty="0">
                <a:solidFill>
                  <a:srgbClr val="0000CC"/>
                </a:solidFill>
                <a:latin typeface="Courier New" pitchFamily="49" charset="0"/>
                <a:cs typeface="Courier New" pitchFamily="49" charset="0"/>
              </a:rPr>
              <a:t>(node *root);</a:t>
            </a:r>
          </a:p>
          <a:p>
            <a:pPr>
              <a:lnSpc>
                <a:spcPct val="120000"/>
              </a:lnSpc>
              <a:buNone/>
            </a:pPr>
            <a:r>
              <a:rPr lang="en-US" sz="1800" b="1" dirty="0">
                <a:solidFill>
                  <a:srgbClr val="0000CC"/>
                </a:solidFill>
                <a:latin typeface="Courier New" pitchFamily="49" charset="0"/>
                <a:cs typeface="Courier New" pitchFamily="49" charset="0"/>
              </a:rPr>
              <a:t>void </a:t>
            </a:r>
            <a:r>
              <a:rPr lang="en-US" sz="1800" b="1" dirty="0" err="1">
                <a:solidFill>
                  <a:srgbClr val="0000CC"/>
                </a:solidFill>
                <a:latin typeface="Courier New" pitchFamily="49" charset="0"/>
                <a:cs typeface="Courier New" pitchFamily="49" charset="0"/>
              </a:rPr>
              <a:t>printPostorder</a:t>
            </a:r>
            <a:r>
              <a:rPr lang="en-US" sz="1800" b="1" dirty="0">
                <a:solidFill>
                  <a:srgbClr val="0000CC"/>
                </a:solidFill>
                <a:latin typeface="Courier New" pitchFamily="49" charset="0"/>
                <a:cs typeface="Courier New" pitchFamily="49" charset="0"/>
              </a:rPr>
              <a:t>(node *root);</a:t>
            </a:r>
          </a:p>
          <a:p>
            <a:pPr>
              <a:lnSpc>
                <a:spcPct val="120000"/>
              </a:lnSpc>
              <a:buNone/>
            </a:pPr>
            <a:r>
              <a:rPr lang="en-US" sz="1800" b="1" dirty="0">
                <a:solidFill>
                  <a:srgbClr val="0000CC"/>
                </a:solidFill>
                <a:latin typeface="Courier New" pitchFamily="49" charset="0"/>
                <a:cs typeface="Courier New" pitchFamily="49" charset="0"/>
              </a:rPr>
              <a:t>void </a:t>
            </a:r>
            <a:r>
              <a:rPr lang="en-US" sz="1800" b="1" dirty="0" err="1">
                <a:solidFill>
                  <a:srgbClr val="0000CC"/>
                </a:solidFill>
                <a:latin typeface="Courier New" pitchFamily="49" charset="0"/>
                <a:cs typeface="Courier New" pitchFamily="49" charset="0"/>
              </a:rPr>
              <a:t>printInorder</a:t>
            </a:r>
            <a:r>
              <a:rPr lang="en-US" sz="1800" b="1" dirty="0">
                <a:solidFill>
                  <a:srgbClr val="0000CC"/>
                </a:solidFill>
                <a:latin typeface="Courier New" pitchFamily="49" charset="0"/>
                <a:cs typeface="Courier New" pitchFamily="49" charset="0"/>
              </a:rPr>
              <a:t>(node *root);</a:t>
            </a:r>
          </a:p>
          <a:p>
            <a:pPr>
              <a:lnSpc>
                <a:spcPct val="120000"/>
              </a:lnSpc>
              <a:buNone/>
            </a:pPr>
            <a:endParaRPr lang="en-US" sz="1800" b="1" dirty="0">
              <a:solidFill>
                <a:srgbClr val="0000CC"/>
              </a:solidFill>
              <a:latin typeface="Courier New" pitchFamily="49" charset="0"/>
              <a:cs typeface="Courier New" pitchFamily="49" charset="0"/>
            </a:endParaRPr>
          </a:p>
        </p:txBody>
      </p:sp>
      <p:sp>
        <p:nvSpPr>
          <p:cNvPr id="3" name="Slide Number Placeholder 3"/>
          <p:cNvSpPr>
            <a:spLocks noGrp="1"/>
          </p:cNvSpPr>
          <p:nvPr>
            <p:ph type="sldNum" sz="quarter" idx="12"/>
          </p:nvPr>
        </p:nvSpPr>
        <p:spPr/>
        <p:txBody>
          <a:bodyPr/>
          <a:lstStyle/>
          <a:p>
            <a:fld id="{A36A61C7-7F94-49F9-A24D-1B32D92498E0}" type="slidenum">
              <a:rPr lang="en-US"/>
              <a:pPr/>
              <a:t>123</a:t>
            </a:fld>
            <a:endParaRPr lang="en-US"/>
          </a:p>
        </p:txBody>
      </p:sp>
    </p:spTree>
    <p:extLst>
      <p:ext uri="{BB962C8B-B14F-4D97-AF65-F5344CB8AC3E}">
        <p14:creationId xmlns:p14="http://schemas.microsoft.com/office/powerpoint/2010/main" val="956137296"/>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0" y="0"/>
            <a:ext cx="9144000" cy="838200"/>
          </a:xfrm>
        </p:spPr>
        <p:txBody>
          <a:bodyPr>
            <a:normAutofit/>
          </a:bodyPr>
          <a:lstStyle/>
          <a:p>
            <a:r>
              <a:rPr lang="en-US" dirty="0"/>
              <a:t>Basic operations on binary tree: </a:t>
            </a:r>
            <a:r>
              <a:rPr lang="en-US" dirty="0" err="1"/>
              <a:t>MakeNode</a:t>
            </a:r>
            <a:endParaRPr lang="en-AU" dirty="0"/>
          </a:p>
        </p:txBody>
      </p:sp>
      <p:sp>
        <p:nvSpPr>
          <p:cNvPr id="83971" name="Rectangle 3"/>
          <p:cNvSpPr>
            <a:spLocks noGrp="1" noChangeArrowheads="1"/>
          </p:cNvSpPr>
          <p:nvPr>
            <p:ph idx="1"/>
          </p:nvPr>
        </p:nvSpPr>
        <p:spPr>
          <a:xfrm>
            <a:off x="0" y="838200"/>
            <a:ext cx="9144000" cy="5410200"/>
          </a:xfrm>
        </p:spPr>
        <p:txBody>
          <a:bodyPr>
            <a:normAutofit/>
          </a:bodyPr>
          <a:lstStyle/>
          <a:p>
            <a:pPr marL="0" indent="0" algn="ctr">
              <a:buNone/>
            </a:pPr>
            <a:r>
              <a:rPr lang="en-US" sz="1800" b="1" dirty="0">
                <a:solidFill>
                  <a:srgbClr val="FF0000"/>
                </a:solidFill>
                <a:latin typeface="Courier New" pitchFamily="49" charset="0"/>
                <a:cs typeface="Courier New" pitchFamily="49" charset="0"/>
              </a:rPr>
              <a:t>node* </a:t>
            </a:r>
            <a:r>
              <a:rPr lang="en-US" sz="1800" b="1" dirty="0" err="1">
                <a:solidFill>
                  <a:srgbClr val="FF0000"/>
                </a:solidFill>
                <a:latin typeface="Courier New" pitchFamily="49" charset="0"/>
                <a:cs typeface="Courier New" pitchFamily="49" charset="0"/>
              </a:rPr>
              <a:t>makeTreeNode</a:t>
            </a:r>
            <a:r>
              <a:rPr lang="en-US" sz="1800" b="1" dirty="0">
                <a:solidFill>
                  <a:srgbClr val="FF0000"/>
                </a:solidFill>
                <a:latin typeface="Courier New" pitchFamily="49" charset="0"/>
                <a:cs typeface="Courier New" pitchFamily="49" charset="0"/>
              </a:rPr>
              <a:t>(char *word);</a:t>
            </a:r>
          </a:p>
          <a:p>
            <a:r>
              <a:rPr lang="en-AU" sz="1800" dirty="0">
                <a:solidFill>
                  <a:srgbClr val="0000CC"/>
                </a:solidFill>
                <a:latin typeface="Times" panose="02020603050405020304" pitchFamily="18" charset="0"/>
                <a:cs typeface="Times" panose="02020603050405020304" pitchFamily="18" charset="0"/>
              </a:rPr>
              <a:t>Input parameter: data of the inserted node</a:t>
            </a:r>
          </a:p>
          <a:p>
            <a:r>
              <a:rPr lang="en-AU" sz="1800" dirty="0">
                <a:solidFill>
                  <a:srgbClr val="0000CC"/>
                </a:solidFill>
                <a:latin typeface="Times" panose="02020603050405020304" pitchFamily="18" charset="0"/>
                <a:cs typeface="Times" panose="02020603050405020304" pitchFamily="18" charset="0"/>
              </a:rPr>
              <a:t>Output: Return the pointer to (address of) the new node</a:t>
            </a:r>
          </a:p>
          <a:p>
            <a:pPr marL="0" indent="0">
              <a:buNone/>
            </a:pPr>
            <a:r>
              <a:rPr lang="en-AU" sz="1800" dirty="0">
                <a:solidFill>
                  <a:srgbClr val="0000CC"/>
                </a:solidFill>
                <a:latin typeface="Times" panose="02020603050405020304" pitchFamily="18" charset="0"/>
                <a:cs typeface="Times" panose="02020603050405020304" pitchFamily="18" charset="0"/>
              </a:rPr>
              <a:t>Steps:</a:t>
            </a:r>
          </a:p>
          <a:p>
            <a:r>
              <a:rPr lang="en-AU" sz="1800" dirty="0">
                <a:solidFill>
                  <a:srgbClr val="0000CC"/>
                </a:solidFill>
                <a:latin typeface="Times" panose="02020603050405020304" pitchFamily="18" charset="0"/>
                <a:cs typeface="Times" panose="02020603050405020304" pitchFamily="18" charset="0"/>
              </a:rPr>
              <a:t>Allocate memory for new node. Check whether the allocation is successful?</a:t>
            </a:r>
          </a:p>
          <a:p>
            <a:pPr lvl="1"/>
            <a:r>
              <a:rPr lang="en-AU" sz="1800" dirty="0">
                <a:solidFill>
                  <a:srgbClr val="0000CC"/>
                </a:solidFill>
                <a:latin typeface="Times" panose="02020603050405020304" pitchFamily="18" charset="0"/>
                <a:cs typeface="Times" panose="02020603050405020304" pitchFamily="18" charset="0"/>
              </a:rPr>
              <a:t>If Yes: assign data of new node = word</a:t>
            </a:r>
          </a:p>
          <a:p>
            <a:pPr marL="514350" lvl="1" indent="0">
              <a:buNone/>
            </a:pPr>
            <a:r>
              <a:rPr lang="en-AU" sz="1800" dirty="0">
                <a:solidFill>
                  <a:srgbClr val="0000CC"/>
                </a:solidFill>
                <a:latin typeface="Times" panose="02020603050405020304" pitchFamily="18" charset="0"/>
                <a:cs typeface="Times" panose="02020603050405020304" pitchFamily="18" charset="0"/>
              </a:rPr>
              <a:t>               pointer of left child = NULL</a:t>
            </a:r>
          </a:p>
          <a:p>
            <a:pPr marL="514350" lvl="1" indent="0">
              <a:buNone/>
            </a:pPr>
            <a:r>
              <a:rPr lang="en-AU" sz="1800" dirty="0">
                <a:solidFill>
                  <a:srgbClr val="0000CC"/>
                </a:solidFill>
                <a:latin typeface="Times" panose="02020603050405020304" pitchFamily="18" charset="0"/>
                <a:cs typeface="Times" panose="02020603050405020304" pitchFamily="18" charset="0"/>
              </a:rPr>
              <a:t>               pointer to right child = NULL </a:t>
            </a:r>
          </a:p>
          <a:p>
            <a:r>
              <a:rPr lang="en-AU" sz="1800" dirty="0">
                <a:solidFill>
                  <a:srgbClr val="0000CC"/>
                </a:solidFill>
                <a:latin typeface="Times" panose="02020603050405020304" pitchFamily="18" charset="0"/>
                <a:cs typeface="Times" panose="02020603050405020304" pitchFamily="18" charset="0"/>
              </a:rPr>
              <a:t>Return the pointer to (address of) the new node</a:t>
            </a:r>
          </a:p>
          <a:p>
            <a:pPr lvl="1"/>
            <a:endParaRPr lang="en-AU" sz="1800" dirty="0">
              <a:solidFill>
                <a:srgbClr val="0000CC"/>
              </a:solidFill>
              <a:latin typeface="Times" panose="02020603050405020304" pitchFamily="18" charset="0"/>
              <a:cs typeface="Times" panose="02020603050405020304" pitchFamily="18" charset="0"/>
            </a:endParaRPr>
          </a:p>
        </p:txBody>
      </p:sp>
      <p:sp>
        <p:nvSpPr>
          <p:cNvPr id="4" name="Slide Number Placeholder 5"/>
          <p:cNvSpPr>
            <a:spLocks noGrp="1"/>
          </p:cNvSpPr>
          <p:nvPr>
            <p:ph type="sldNum" sz="quarter" idx="12"/>
          </p:nvPr>
        </p:nvSpPr>
        <p:spPr/>
        <p:txBody>
          <a:bodyPr/>
          <a:lstStyle/>
          <a:p>
            <a:fld id="{61108196-0791-431F-A606-53C69A1D5391}" type="slidenum">
              <a:rPr lang="en-US"/>
              <a:pPr/>
              <a:t>124</a:t>
            </a:fld>
            <a:endParaRPr lang="en-US"/>
          </a:p>
        </p:txBody>
      </p:sp>
      <p:pic>
        <p:nvPicPr>
          <p:cNvPr id="2" name="Picture 1"/>
          <p:cNvPicPr>
            <a:picLocks noChangeAspect="1"/>
          </p:cNvPicPr>
          <p:nvPr/>
        </p:nvPicPr>
        <p:blipFill>
          <a:blip r:embed="rId3"/>
          <a:stretch>
            <a:fillRect/>
          </a:stretch>
        </p:blipFill>
        <p:spPr>
          <a:xfrm>
            <a:off x="4177990" y="3801228"/>
            <a:ext cx="4953000" cy="3056772"/>
          </a:xfrm>
          <a:prstGeom prst="rect">
            <a:avLst/>
          </a:prstGeom>
        </p:spPr>
      </p:pic>
    </p:spTree>
    <p:extLst>
      <p:ext uri="{BB962C8B-B14F-4D97-AF65-F5344CB8AC3E}">
        <p14:creationId xmlns:p14="http://schemas.microsoft.com/office/powerpoint/2010/main" val="1623943036"/>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410200" y="964238"/>
            <a:ext cx="2896926" cy="1881188"/>
          </a:xfrm>
          <a:prstGeom prst="rect">
            <a:avLst/>
          </a:prstGeom>
        </p:spPr>
      </p:pic>
      <p:sp>
        <p:nvSpPr>
          <p:cNvPr id="2" name="Title 1"/>
          <p:cNvSpPr>
            <a:spLocks noGrp="1"/>
          </p:cNvSpPr>
          <p:nvPr>
            <p:ph type="title"/>
          </p:nvPr>
        </p:nvSpPr>
        <p:spPr>
          <a:xfrm>
            <a:off x="0" y="0"/>
            <a:ext cx="9144000" cy="838200"/>
          </a:xfrm>
        </p:spPr>
        <p:txBody>
          <a:bodyPr>
            <a:normAutofit fontScale="90000"/>
          </a:bodyPr>
          <a:lstStyle/>
          <a:p>
            <a:r>
              <a:rPr lang="en-US" sz="2800" dirty="0"/>
              <a:t>Basic operations on binary tree: insert new node into the tree</a:t>
            </a:r>
          </a:p>
        </p:txBody>
      </p:sp>
      <p:sp>
        <p:nvSpPr>
          <p:cNvPr id="3" name="Content Placeholder 2"/>
          <p:cNvSpPr>
            <a:spLocks noGrp="1"/>
          </p:cNvSpPr>
          <p:nvPr>
            <p:ph idx="1"/>
          </p:nvPr>
        </p:nvSpPr>
        <p:spPr>
          <a:xfrm>
            <a:off x="0" y="851210"/>
            <a:ext cx="9144000" cy="5410200"/>
          </a:xfrm>
        </p:spPr>
        <p:txBody>
          <a:bodyPr>
            <a:noAutofit/>
          </a:bodyPr>
          <a:lstStyle/>
          <a:p>
            <a:pPr>
              <a:lnSpc>
                <a:spcPct val="120000"/>
              </a:lnSpc>
              <a:buNone/>
            </a:pPr>
            <a:r>
              <a:rPr lang="en-US" sz="1400" b="1" dirty="0">
                <a:solidFill>
                  <a:srgbClr val="FF0000"/>
                </a:solidFill>
                <a:latin typeface="Courier" pitchFamily="49" charset="0"/>
              </a:rPr>
              <a:t>node *</a:t>
            </a:r>
            <a:r>
              <a:rPr lang="en-US" sz="1400" b="1" dirty="0" err="1">
                <a:solidFill>
                  <a:srgbClr val="FF0000"/>
                </a:solidFill>
                <a:latin typeface="Courier" pitchFamily="49" charset="0"/>
              </a:rPr>
              <a:t>insertNode</a:t>
            </a:r>
            <a:r>
              <a:rPr lang="en-US" sz="1400" b="1" dirty="0">
                <a:solidFill>
                  <a:srgbClr val="FF0000"/>
                </a:solidFill>
                <a:latin typeface="Courier" pitchFamily="49" charset="0"/>
              </a:rPr>
              <a:t>(node *tree, char *word, bool LEFT)</a:t>
            </a:r>
          </a:p>
          <a:p>
            <a:pPr>
              <a:lnSpc>
                <a:spcPct val="120000"/>
              </a:lnSpc>
              <a:buNone/>
            </a:pPr>
            <a:r>
              <a:rPr lang="en-US" sz="1400" b="1" dirty="0">
                <a:solidFill>
                  <a:srgbClr val="0000CC"/>
                </a:solidFill>
              </a:rPr>
              <a:t>{</a:t>
            </a:r>
          </a:p>
          <a:p>
            <a:pPr>
              <a:lnSpc>
                <a:spcPct val="120000"/>
              </a:lnSpc>
              <a:buNone/>
            </a:pPr>
            <a:r>
              <a:rPr lang="en-US" sz="1400" dirty="0">
                <a:solidFill>
                  <a:srgbClr val="0000CC"/>
                </a:solidFill>
              </a:rPr>
              <a:t>	node *</a:t>
            </a:r>
            <a:r>
              <a:rPr lang="en-US" sz="1400" dirty="0" err="1">
                <a:solidFill>
                  <a:srgbClr val="0000CC"/>
                </a:solidFill>
              </a:rPr>
              <a:t>newNode</a:t>
            </a:r>
            <a:r>
              <a:rPr lang="en-US" sz="1400" dirty="0">
                <a:solidFill>
                  <a:srgbClr val="0000CC"/>
                </a:solidFill>
              </a:rPr>
              <a:t>, *p;</a:t>
            </a:r>
          </a:p>
          <a:p>
            <a:pPr>
              <a:lnSpc>
                <a:spcPct val="120000"/>
              </a:lnSpc>
              <a:buNone/>
            </a:pPr>
            <a:r>
              <a:rPr lang="en-US" sz="1400" dirty="0">
                <a:solidFill>
                  <a:srgbClr val="0000CC"/>
                </a:solidFill>
              </a:rPr>
              <a:t>       </a:t>
            </a:r>
            <a:r>
              <a:rPr lang="en-US" sz="1400" dirty="0" err="1">
                <a:solidFill>
                  <a:srgbClr val="0000CC"/>
                </a:solidFill>
              </a:rPr>
              <a:t>newNode</a:t>
            </a:r>
            <a:r>
              <a:rPr lang="en-US" sz="1400" dirty="0">
                <a:solidFill>
                  <a:srgbClr val="0000CC"/>
                </a:solidFill>
              </a:rPr>
              <a:t> = </a:t>
            </a:r>
            <a:r>
              <a:rPr lang="en-US" sz="1400" dirty="0" err="1">
                <a:solidFill>
                  <a:srgbClr val="0000CC"/>
                </a:solidFill>
              </a:rPr>
              <a:t>makeTreeNode</a:t>
            </a:r>
            <a:r>
              <a:rPr lang="en-US" sz="1400" dirty="0">
                <a:solidFill>
                  <a:srgbClr val="0000CC"/>
                </a:solidFill>
              </a:rPr>
              <a:t>(word); </a:t>
            </a:r>
          </a:p>
          <a:p>
            <a:pPr>
              <a:lnSpc>
                <a:spcPct val="120000"/>
              </a:lnSpc>
              <a:buNone/>
            </a:pPr>
            <a:r>
              <a:rPr lang="en-US" sz="1400" dirty="0">
                <a:solidFill>
                  <a:srgbClr val="0000CC"/>
                </a:solidFill>
              </a:rPr>
              <a:t>	if ( tree == NULL ) return </a:t>
            </a:r>
            <a:r>
              <a:rPr lang="en-US" sz="1400" dirty="0" err="1">
                <a:solidFill>
                  <a:srgbClr val="0000CC"/>
                </a:solidFill>
              </a:rPr>
              <a:t>newNode</a:t>
            </a:r>
            <a:r>
              <a:rPr lang="en-US" sz="1400" dirty="0">
                <a:solidFill>
                  <a:srgbClr val="0000CC"/>
                </a:solidFill>
              </a:rPr>
              <a:t>;</a:t>
            </a:r>
          </a:p>
          <a:p>
            <a:pPr>
              <a:lnSpc>
                <a:spcPct val="120000"/>
              </a:lnSpc>
              <a:buNone/>
            </a:pPr>
            <a:r>
              <a:rPr lang="en-US" sz="1400" dirty="0">
                <a:solidFill>
                  <a:srgbClr val="0000CC"/>
                </a:solidFill>
              </a:rPr>
              <a:t> 	if (LEFT) </a:t>
            </a:r>
            <a:r>
              <a:rPr lang="en-US" sz="1400" dirty="0">
                <a:solidFill>
                  <a:srgbClr val="FF0000"/>
                </a:solidFill>
              </a:rPr>
              <a:t>//insert node on the leftmost of the tree</a:t>
            </a:r>
          </a:p>
          <a:p>
            <a:pPr>
              <a:lnSpc>
                <a:spcPct val="120000"/>
              </a:lnSpc>
              <a:buNone/>
            </a:pPr>
            <a:r>
              <a:rPr lang="en-US" sz="1400" dirty="0">
                <a:solidFill>
                  <a:srgbClr val="0000CC"/>
                </a:solidFill>
              </a:rPr>
              <a:t>      {</a:t>
            </a:r>
          </a:p>
          <a:p>
            <a:pPr>
              <a:lnSpc>
                <a:spcPct val="120000"/>
              </a:lnSpc>
              <a:buNone/>
            </a:pPr>
            <a:r>
              <a:rPr lang="en-US" sz="1400" dirty="0">
                <a:solidFill>
                  <a:srgbClr val="0000CC"/>
                </a:solidFill>
              </a:rPr>
              <a:t>              p = tree;</a:t>
            </a:r>
          </a:p>
          <a:p>
            <a:pPr>
              <a:lnSpc>
                <a:spcPct val="120000"/>
              </a:lnSpc>
              <a:buNone/>
            </a:pPr>
            <a:r>
              <a:rPr lang="en-US" sz="1400" dirty="0">
                <a:solidFill>
                  <a:srgbClr val="0000CC"/>
                </a:solidFill>
              </a:rPr>
              <a:t>              while (p-&gt;left !=NULL) p = p-&gt;left;</a:t>
            </a:r>
          </a:p>
          <a:p>
            <a:pPr>
              <a:lnSpc>
                <a:spcPct val="120000"/>
              </a:lnSpc>
              <a:buNone/>
            </a:pPr>
            <a:r>
              <a:rPr lang="en-US" sz="1400" dirty="0">
                <a:solidFill>
                  <a:srgbClr val="0000CC"/>
                </a:solidFill>
              </a:rPr>
              <a:t>	       p-&gt;left = </a:t>
            </a:r>
            <a:r>
              <a:rPr lang="en-US" sz="1400" dirty="0" err="1">
                <a:solidFill>
                  <a:srgbClr val="0000CC"/>
                </a:solidFill>
              </a:rPr>
              <a:t>newNode</a:t>
            </a:r>
            <a:r>
              <a:rPr lang="en-US" sz="1400" dirty="0">
                <a:solidFill>
                  <a:srgbClr val="0000CC"/>
                </a:solidFill>
              </a:rPr>
              <a:t>;</a:t>
            </a:r>
          </a:p>
          <a:p>
            <a:pPr>
              <a:lnSpc>
                <a:spcPct val="120000"/>
              </a:lnSpc>
              <a:buNone/>
            </a:pPr>
            <a:r>
              <a:rPr lang="en-US" sz="1400" dirty="0">
                <a:solidFill>
                  <a:srgbClr val="0000CC"/>
                </a:solidFill>
              </a:rPr>
              <a:t>	       </a:t>
            </a:r>
            <a:r>
              <a:rPr lang="en-US" sz="1400" dirty="0" err="1">
                <a:solidFill>
                  <a:srgbClr val="0000CC"/>
                </a:solidFill>
              </a:rPr>
              <a:t>printf</a:t>
            </a:r>
            <a:r>
              <a:rPr lang="en-US" sz="1400" dirty="0">
                <a:solidFill>
                  <a:srgbClr val="0000CC"/>
                </a:solidFill>
              </a:rPr>
              <a:t>("Node %s  is left child of  %s \</a:t>
            </a:r>
            <a:r>
              <a:rPr lang="en-US" sz="1400" dirty="0" err="1">
                <a:solidFill>
                  <a:srgbClr val="0000CC"/>
                </a:solidFill>
              </a:rPr>
              <a:t>n",word</a:t>
            </a:r>
            <a:r>
              <a:rPr lang="en-US" sz="1400" dirty="0">
                <a:solidFill>
                  <a:srgbClr val="0000CC"/>
                </a:solidFill>
              </a:rPr>
              <a:t>,(*p).word); </a:t>
            </a:r>
          </a:p>
          <a:p>
            <a:pPr>
              <a:lnSpc>
                <a:spcPct val="120000"/>
              </a:lnSpc>
              <a:buNone/>
            </a:pPr>
            <a:r>
              <a:rPr lang="en-US" sz="1400" dirty="0">
                <a:solidFill>
                  <a:srgbClr val="0000CC"/>
                </a:solidFill>
              </a:rPr>
              <a:t>      }	</a:t>
            </a:r>
          </a:p>
          <a:p>
            <a:pPr>
              <a:lnSpc>
                <a:spcPct val="120000"/>
              </a:lnSpc>
              <a:buNone/>
            </a:pPr>
            <a:r>
              <a:rPr lang="en-US" sz="1400" dirty="0">
                <a:solidFill>
                  <a:srgbClr val="0000CC"/>
                </a:solidFill>
              </a:rPr>
              <a:t>	else  { </a:t>
            </a:r>
            <a:r>
              <a:rPr lang="en-US" sz="1400" dirty="0">
                <a:solidFill>
                  <a:srgbClr val="FF0000"/>
                </a:solidFill>
              </a:rPr>
              <a:t>//insert node on the rightmost of the tree</a:t>
            </a:r>
          </a:p>
          <a:p>
            <a:pPr>
              <a:lnSpc>
                <a:spcPct val="120000"/>
              </a:lnSpc>
              <a:buNone/>
            </a:pPr>
            <a:r>
              <a:rPr lang="en-US" sz="1400" dirty="0">
                <a:solidFill>
                  <a:srgbClr val="0000CC"/>
                </a:solidFill>
              </a:rPr>
              <a:t>                   p = tree;</a:t>
            </a:r>
          </a:p>
          <a:p>
            <a:pPr>
              <a:lnSpc>
                <a:spcPct val="120000"/>
              </a:lnSpc>
              <a:buNone/>
            </a:pPr>
            <a:r>
              <a:rPr lang="en-US" sz="1400" dirty="0">
                <a:solidFill>
                  <a:srgbClr val="0000CC"/>
                </a:solidFill>
              </a:rPr>
              <a:t>                  while (p-&gt;right !=NULL) p = p-&gt;right;</a:t>
            </a:r>
          </a:p>
          <a:p>
            <a:pPr>
              <a:lnSpc>
                <a:spcPct val="120000"/>
              </a:lnSpc>
              <a:buNone/>
            </a:pPr>
            <a:r>
              <a:rPr lang="en-US" sz="1400" dirty="0">
                <a:solidFill>
                  <a:srgbClr val="0000CC"/>
                </a:solidFill>
              </a:rPr>
              <a:t>		p-&gt;right = </a:t>
            </a:r>
            <a:r>
              <a:rPr lang="en-US" sz="1400" dirty="0" err="1">
                <a:solidFill>
                  <a:srgbClr val="0000CC"/>
                </a:solidFill>
              </a:rPr>
              <a:t>newNode</a:t>
            </a:r>
            <a:r>
              <a:rPr lang="en-US" sz="1400" dirty="0">
                <a:solidFill>
                  <a:srgbClr val="0000CC"/>
                </a:solidFill>
              </a:rPr>
              <a:t>;</a:t>
            </a:r>
          </a:p>
          <a:p>
            <a:pPr>
              <a:lnSpc>
                <a:spcPct val="120000"/>
              </a:lnSpc>
              <a:buNone/>
            </a:pPr>
            <a:r>
              <a:rPr lang="en-US" sz="1400" dirty="0">
                <a:solidFill>
                  <a:srgbClr val="0000CC"/>
                </a:solidFill>
              </a:rPr>
              <a:t>		</a:t>
            </a:r>
            <a:r>
              <a:rPr lang="en-US" sz="1400" dirty="0" err="1">
                <a:solidFill>
                  <a:srgbClr val="0000CC"/>
                </a:solidFill>
              </a:rPr>
              <a:t>printf</a:t>
            </a:r>
            <a:r>
              <a:rPr lang="en-US" sz="1400" dirty="0">
                <a:solidFill>
                  <a:srgbClr val="0000CC"/>
                </a:solidFill>
              </a:rPr>
              <a:t>("Node %s  is right child of  %s \n", word,(*p).word);</a:t>
            </a:r>
          </a:p>
          <a:p>
            <a:pPr>
              <a:lnSpc>
                <a:spcPct val="120000"/>
              </a:lnSpc>
              <a:buNone/>
            </a:pPr>
            <a:r>
              <a:rPr lang="en-US" sz="1400" dirty="0">
                <a:solidFill>
                  <a:srgbClr val="0000CC"/>
                </a:solidFill>
              </a:rPr>
              <a:t>	}	</a:t>
            </a:r>
          </a:p>
          <a:p>
            <a:pPr>
              <a:lnSpc>
                <a:spcPct val="120000"/>
              </a:lnSpc>
              <a:buNone/>
            </a:pPr>
            <a:r>
              <a:rPr lang="en-US" sz="1400" dirty="0">
                <a:solidFill>
                  <a:srgbClr val="0000CC"/>
                </a:solidFill>
              </a:rPr>
              <a:t>	return tree;</a:t>
            </a:r>
          </a:p>
          <a:p>
            <a:pPr>
              <a:lnSpc>
                <a:spcPct val="120000"/>
              </a:lnSpc>
              <a:buNone/>
            </a:pPr>
            <a:r>
              <a:rPr lang="en-US" sz="1400" b="1" dirty="0">
                <a:solidFill>
                  <a:srgbClr val="0000CC"/>
                </a:solidFill>
              </a:rPr>
              <a:t>}</a:t>
            </a:r>
            <a:endParaRPr lang="en-US" sz="1400" dirty="0">
              <a:solidFill>
                <a:srgbClr val="0000CC"/>
              </a:solidFill>
            </a:endParaRPr>
          </a:p>
        </p:txBody>
      </p:sp>
      <p:sp>
        <p:nvSpPr>
          <p:cNvPr id="14" name="Oval 5"/>
          <p:cNvSpPr>
            <a:spLocks noChangeArrowheads="1"/>
          </p:cNvSpPr>
          <p:nvPr/>
        </p:nvSpPr>
        <p:spPr bwMode="auto">
          <a:xfrm>
            <a:off x="7620000" y="3733800"/>
            <a:ext cx="452063" cy="461665"/>
          </a:xfrm>
          <a:prstGeom prst="ellipse">
            <a:avLst/>
          </a:prstGeom>
          <a:solidFill>
            <a:schemeClr val="accent6"/>
          </a:solidFill>
          <a:ln w="28575">
            <a:noFill/>
            <a:round/>
            <a:headEnd/>
            <a:tailEnd/>
          </a:ln>
          <a:effectLst/>
        </p:spPr>
        <p:txBody>
          <a:bodyPr wrap="none" anchor="ctr"/>
          <a:lstStyle/>
          <a:p>
            <a:r>
              <a:rPr lang="en-AU" sz="1500" dirty="0">
                <a:solidFill>
                  <a:schemeClr val="bg1"/>
                </a:solidFill>
              </a:rPr>
              <a:t>C</a:t>
            </a:r>
          </a:p>
        </p:txBody>
      </p:sp>
      <p:sp>
        <p:nvSpPr>
          <p:cNvPr id="15" name="TextBox 14"/>
          <p:cNvSpPr txBox="1"/>
          <p:nvPr/>
        </p:nvSpPr>
        <p:spPr>
          <a:xfrm>
            <a:off x="5334000" y="4267200"/>
            <a:ext cx="3962400" cy="400110"/>
          </a:xfrm>
          <a:prstGeom prst="rect">
            <a:avLst/>
          </a:prstGeom>
          <a:noFill/>
        </p:spPr>
        <p:txBody>
          <a:bodyPr wrap="square" rtlCol="0">
            <a:spAutoFit/>
          </a:bodyPr>
          <a:lstStyle/>
          <a:p>
            <a:r>
              <a:rPr lang="en-US" sz="2000" dirty="0"/>
              <a:t>Call: </a:t>
            </a:r>
            <a:r>
              <a:rPr lang="en-US" sz="1700" dirty="0" err="1">
                <a:solidFill>
                  <a:srgbClr val="FF0000"/>
                </a:solidFill>
                <a:latin typeface="Courier" pitchFamily="49" charset="0"/>
              </a:rPr>
              <a:t>RandomInsert</a:t>
            </a:r>
            <a:r>
              <a:rPr lang="en-US" sz="1700" dirty="0">
                <a:solidFill>
                  <a:srgbClr val="FF0000"/>
                </a:solidFill>
                <a:latin typeface="Courier" pitchFamily="49" charset="0"/>
              </a:rPr>
              <a:t>(H, “C”, 1);</a:t>
            </a:r>
          </a:p>
        </p:txBody>
      </p:sp>
      <p:cxnSp>
        <p:nvCxnSpPr>
          <p:cNvPr id="17" name="Straight Connector 16"/>
          <p:cNvCxnSpPr/>
          <p:nvPr/>
        </p:nvCxnSpPr>
        <p:spPr>
          <a:xfrm flipH="1">
            <a:off x="4907280" y="2738120"/>
            <a:ext cx="609600" cy="470546"/>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537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childTnLst>
                          </p:cTn>
                        </p:par>
                        <p:par>
                          <p:cTn id="14" fill="hold">
                            <p:stCondLst>
                              <p:cond delay="500"/>
                            </p:stCondLst>
                            <p:childTnLst>
                              <p:par>
                                <p:cTn id="15" presetID="42" presetClass="path" presetSubtype="0" accel="50000" decel="50000" fill="hold" grpId="0" nodeType="afterEffect">
                                  <p:stCondLst>
                                    <p:cond delay="0"/>
                                  </p:stCondLst>
                                  <p:childTnLst>
                                    <p:animMotion origin="layout" path="M 3.88889E-6 7.40741E-7 L -0.34132 -0.08912 " pathEditMode="relative" rAng="0" ptsTypes="AA">
                                      <p:cBhvr>
                                        <p:cTn id="16" dur="2000" fill="hold"/>
                                        <p:tgtEl>
                                          <p:spTgt spid="14"/>
                                        </p:tgtEl>
                                        <p:attrNameLst>
                                          <p:attrName>ppt_x</p:attrName>
                                          <p:attrName>ppt_y</p:attrName>
                                        </p:attrNameLst>
                                      </p:cBhvr>
                                      <p:rCtr x="-17066" y="-44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410200" y="964238"/>
            <a:ext cx="2896926" cy="1881188"/>
          </a:xfrm>
          <a:prstGeom prst="rect">
            <a:avLst/>
          </a:prstGeom>
        </p:spPr>
      </p:pic>
      <p:sp>
        <p:nvSpPr>
          <p:cNvPr id="2" name="Title 1"/>
          <p:cNvSpPr>
            <a:spLocks noGrp="1"/>
          </p:cNvSpPr>
          <p:nvPr>
            <p:ph type="title"/>
          </p:nvPr>
        </p:nvSpPr>
        <p:spPr>
          <a:xfrm>
            <a:off x="0" y="0"/>
            <a:ext cx="9144000" cy="838200"/>
          </a:xfrm>
        </p:spPr>
        <p:txBody>
          <a:bodyPr>
            <a:normAutofit fontScale="90000"/>
          </a:bodyPr>
          <a:lstStyle/>
          <a:p>
            <a:r>
              <a:rPr lang="en-US" sz="2800" dirty="0"/>
              <a:t>Basic operations on binary tree: insert new node into the tree</a:t>
            </a:r>
          </a:p>
        </p:txBody>
      </p:sp>
      <p:sp>
        <p:nvSpPr>
          <p:cNvPr id="3" name="Content Placeholder 2"/>
          <p:cNvSpPr>
            <a:spLocks noGrp="1"/>
          </p:cNvSpPr>
          <p:nvPr>
            <p:ph idx="1"/>
          </p:nvPr>
        </p:nvSpPr>
        <p:spPr>
          <a:xfrm>
            <a:off x="0" y="851210"/>
            <a:ext cx="9144000" cy="5410200"/>
          </a:xfrm>
        </p:spPr>
        <p:txBody>
          <a:bodyPr>
            <a:noAutofit/>
          </a:bodyPr>
          <a:lstStyle/>
          <a:p>
            <a:pPr>
              <a:lnSpc>
                <a:spcPct val="120000"/>
              </a:lnSpc>
              <a:buNone/>
            </a:pPr>
            <a:r>
              <a:rPr lang="en-US" sz="1400" b="1" dirty="0">
                <a:solidFill>
                  <a:srgbClr val="FF0000"/>
                </a:solidFill>
                <a:latin typeface="Courier" pitchFamily="49" charset="0"/>
              </a:rPr>
              <a:t>node *</a:t>
            </a:r>
            <a:r>
              <a:rPr lang="en-US" sz="1400" b="1" dirty="0" err="1">
                <a:solidFill>
                  <a:srgbClr val="FF0000"/>
                </a:solidFill>
                <a:latin typeface="Courier" pitchFamily="49" charset="0"/>
              </a:rPr>
              <a:t>insertNode</a:t>
            </a:r>
            <a:r>
              <a:rPr lang="en-US" sz="1400" b="1" dirty="0">
                <a:solidFill>
                  <a:srgbClr val="FF0000"/>
                </a:solidFill>
                <a:latin typeface="Courier" pitchFamily="49" charset="0"/>
              </a:rPr>
              <a:t>(node *tree, char *word, bool LEFT)</a:t>
            </a:r>
          </a:p>
          <a:p>
            <a:pPr>
              <a:lnSpc>
                <a:spcPct val="120000"/>
              </a:lnSpc>
              <a:buNone/>
            </a:pPr>
            <a:r>
              <a:rPr lang="en-US" sz="1400" b="1" dirty="0">
                <a:solidFill>
                  <a:srgbClr val="0000CC"/>
                </a:solidFill>
              </a:rPr>
              <a:t>{</a:t>
            </a:r>
          </a:p>
          <a:p>
            <a:pPr>
              <a:lnSpc>
                <a:spcPct val="120000"/>
              </a:lnSpc>
              <a:buNone/>
            </a:pPr>
            <a:r>
              <a:rPr lang="en-US" sz="1400" dirty="0">
                <a:solidFill>
                  <a:srgbClr val="0000CC"/>
                </a:solidFill>
              </a:rPr>
              <a:t>	node *</a:t>
            </a:r>
            <a:r>
              <a:rPr lang="en-US" sz="1400" dirty="0" err="1">
                <a:solidFill>
                  <a:srgbClr val="0000CC"/>
                </a:solidFill>
              </a:rPr>
              <a:t>newNode</a:t>
            </a:r>
            <a:r>
              <a:rPr lang="en-US" sz="1400" dirty="0">
                <a:solidFill>
                  <a:srgbClr val="0000CC"/>
                </a:solidFill>
              </a:rPr>
              <a:t>, *p;</a:t>
            </a:r>
          </a:p>
          <a:p>
            <a:pPr>
              <a:lnSpc>
                <a:spcPct val="120000"/>
              </a:lnSpc>
              <a:buNone/>
            </a:pPr>
            <a:r>
              <a:rPr lang="en-US" sz="1400" dirty="0">
                <a:solidFill>
                  <a:srgbClr val="0000CC"/>
                </a:solidFill>
              </a:rPr>
              <a:t>       </a:t>
            </a:r>
            <a:r>
              <a:rPr lang="en-US" sz="1400" dirty="0" err="1">
                <a:solidFill>
                  <a:srgbClr val="0000CC"/>
                </a:solidFill>
              </a:rPr>
              <a:t>newNode</a:t>
            </a:r>
            <a:r>
              <a:rPr lang="en-US" sz="1400" dirty="0">
                <a:solidFill>
                  <a:srgbClr val="0000CC"/>
                </a:solidFill>
              </a:rPr>
              <a:t> = </a:t>
            </a:r>
            <a:r>
              <a:rPr lang="en-US" sz="1400" dirty="0" err="1">
                <a:solidFill>
                  <a:srgbClr val="0000CC"/>
                </a:solidFill>
              </a:rPr>
              <a:t>makeTreeNode</a:t>
            </a:r>
            <a:r>
              <a:rPr lang="en-US" sz="1400" dirty="0">
                <a:solidFill>
                  <a:srgbClr val="0000CC"/>
                </a:solidFill>
              </a:rPr>
              <a:t>(word); </a:t>
            </a:r>
          </a:p>
          <a:p>
            <a:pPr>
              <a:lnSpc>
                <a:spcPct val="120000"/>
              </a:lnSpc>
              <a:buNone/>
            </a:pPr>
            <a:r>
              <a:rPr lang="en-US" sz="1400" dirty="0">
                <a:solidFill>
                  <a:srgbClr val="0000CC"/>
                </a:solidFill>
              </a:rPr>
              <a:t>	if ( tree == NULL ) return </a:t>
            </a:r>
            <a:r>
              <a:rPr lang="en-US" sz="1400" dirty="0" err="1">
                <a:solidFill>
                  <a:srgbClr val="0000CC"/>
                </a:solidFill>
              </a:rPr>
              <a:t>newNode</a:t>
            </a:r>
            <a:r>
              <a:rPr lang="en-US" sz="1400" dirty="0">
                <a:solidFill>
                  <a:srgbClr val="0000CC"/>
                </a:solidFill>
              </a:rPr>
              <a:t>;</a:t>
            </a:r>
          </a:p>
          <a:p>
            <a:pPr>
              <a:lnSpc>
                <a:spcPct val="120000"/>
              </a:lnSpc>
              <a:buNone/>
            </a:pPr>
            <a:r>
              <a:rPr lang="en-US" sz="1400" dirty="0">
                <a:solidFill>
                  <a:srgbClr val="0000CC"/>
                </a:solidFill>
              </a:rPr>
              <a:t> 	if (LEFT) </a:t>
            </a:r>
            <a:r>
              <a:rPr lang="en-US" sz="1400" dirty="0">
                <a:solidFill>
                  <a:srgbClr val="FF0000"/>
                </a:solidFill>
              </a:rPr>
              <a:t>//insert node on the leftmost of the tree</a:t>
            </a:r>
          </a:p>
          <a:p>
            <a:pPr>
              <a:lnSpc>
                <a:spcPct val="120000"/>
              </a:lnSpc>
              <a:buNone/>
            </a:pPr>
            <a:r>
              <a:rPr lang="en-US" sz="1400" dirty="0">
                <a:solidFill>
                  <a:srgbClr val="0000CC"/>
                </a:solidFill>
              </a:rPr>
              <a:t>      {</a:t>
            </a:r>
          </a:p>
          <a:p>
            <a:pPr>
              <a:lnSpc>
                <a:spcPct val="120000"/>
              </a:lnSpc>
              <a:buNone/>
            </a:pPr>
            <a:r>
              <a:rPr lang="en-US" sz="1400" dirty="0">
                <a:solidFill>
                  <a:srgbClr val="0000CC"/>
                </a:solidFill>
              </a:rPr>
              <a:t>              p = tree;</a:t>
            </a:r>
          </a:p>
          <a:p>
            <a:pPr>
              <a:lnSpc>
                <a:spcPct val="120000"/>
              </a:lnSpc>
              <a:buNone/>
            </a:pPr>
            <a:r>
              <a:rPr lang="en-US" sz="1400" dirty="0">
                <a:solidFill>
                  <a:srgbClr val="0000CC"/>
                </a:solidFill>
              </a:rPr>
              <a:t>              while (p-&gt;left !=NULL) p = p-&gt;left;</a:t>
            </a:r>
          </a:p>
          <a:p>
            <a:pPr>
              <a:lnSpc>
                <a:spcPct val="120000"/>
              </a:lnSpc>
              <a:buNone/>
            </a:pPr>
            <a:r>
              <a:rPr lang="en-US" sz="1400" dirty="0">
                <a:solidFill>
                  <a:srgbClr val="0000CC"/>
                </a:solidFill>
              </a:rPr>
              <a:t>	       p-&gt;left = </a:t>
            </a:r>
            <a:r>
              <a:rPr lang="en-US" sz="1400" dirty="0" err="1">
                <a:solidFill>
                  <a:srgbClr val="0000CC"/>
                </a:solidFill>
              </a:rPr>
              <a:t>newNode</a:t>
            </a:r>
            <a:r>
              <a:rPr lang="en-US" sz="1400" dirty="0">
                <a:solidFill>
                  <a:srgbClr val="0000CC"/>
                </a:solidFill>
              </a:rPr>
              <a:t>;</a:t>
            </a:r>
          </a:p>
          <a:p>
            <a:pPr>
              <a:lnSpc>
                <a:spcPct val="120000"/>
              </a:lnSpc>
              <a:buNone/>
            </a:pPr>
            <a:r>
              <a:rPr lang="en-US" sz="1400" dirty="0">
                <a:solidFill>
                  <a:srgbClr val="0000CC"/>
                </a:solidFill>
              </a:rPr>
              <a:t>	       </a:t>
            </a:r>
            <a:r>
              <a:rPr lang="en-US" sz="1400" dirty="0" err="1">
                <a:solidFill>
                  <a:srgbClr val="0000CC"/>
                </a:solidFill>
              </a:rPr>
              <a:t>printf</a:t>
            </a:r>
            <a:r>
              <a:rPr lang="en-US" sz="1400" dirty="0">
                <a:solidFill>
                  <a:srgbClr val="0000CC"/>
                </a:solidFill>
              </a:rPr>
              <a:t>("Node %s  is left child of  %s \</a:t>
            </a:r>
            <a:r>
              <a:rPr lang="en-US" sz="1400" dirty="0" err="1">
                <a:solidFill>
                  <a:srgbClr val="0000CC"/>
                </a:solidFill>
              </a:rPr>
              <a:t>n",word</a:t>
            </a:r>
            <a:r>
              <a:rPr lang="en-US" sz="1400" dirty="0">
                <a:solidFill>
                  <a:srgbClr val="0000CC"/>
                </a:solidFill>
              </a:rPr>
              <a:t>,(*p).word); </a:t>
            </a:r>
          </a:p>
          <a:p>
            <a:pPr>
              <a:lnSpc>
                <a:spcPct val="120000"/>
              </a:lnSpc>
              <a:buNone/>
            </a:pPr>
            <a:r>
              <a:rPr lang="en-US" sz="1400" dirty="0">
                <a:solidFill>
                  <a:srgbClr val="0000CC"/>
                </a:solidFill>
              </a:rPr>
              <a:t>      }	</a:t>
            </a:r>
          </a:p>
          <a:p>
            <a:pPr>
              <a:lnSpc>
                <a:spcPct val="120000"/>
              </a:lnSpc>
              <a:buNone/>
            </a:pPr>
            <a:r>
              <a:rPr lang="en-US" sz="1400" dirty="0">
                <a:solidFill>
                  <a:srgbClr val="0000CC"/>
                </a:solidFill>
              </a:rPr>
              <a:t>	else  { </a:t>
            </a:r>
            <a:r>
              <a:rPr lang="en-US" sz="1400" dirty="0">
                <a:solidFill>
                  <a:srgbClr val="FF0000"/>
                </a:solidFill>
              </a:rPr>
              <a:t>//insert node on the rightmost of the tree</a:t>
            </a:r>
          </a:p>
          <a:p>
            <a:pPr>
              <a:lnSpc>
                <a:spcPct val="120000"/>
              </a:lnSpc>
              <a:buNone/>
            </a:pPr>
            <a:r>
              <a:rPr lang="en-US" sz="1400" dirty="0">
                <a:solidFill>
                  <a:srgbClr val="0000CC"/>
                </a:solidFill>
              </a:rPr>
              <a:t>                   p = tree;</a:t>
            </a:r>
          </a:p>
          <a:p>
            <a:pPr>
              <a:lnSpc>
                <a:spcPct val="120000"/>
              </a:lnSpc>
              <a:buNone/>
            </a:pPr>
            <a:r>
              <a:rPr lang="en-US" sz="1400" dirty="0">
                <a:solidFill>
                  <a:srgbClr val="0000CC"/>
                </a:solidFill>
              </a:rPr>
              <a:t>                  while (p-&gt;right !=NULL) p = p-&gt;right;</a:t>
            </a:r>
          </a:p>
          <a:p>
            <a:pPr>
              <a:lnSpc>
                <a:spcPct val="120000"/>
              </a:lnSpc>
              <a:buNone/>
            </a:pPr>
            <a:r>
              <a:rPr lang="en-US" sz="1400" dirty="0">
                <a:solidFill>
                  <a:srgbClr val="0000CC"/>
                </a:solidFill>
              </a:rPr>
              <a:t>		p-&gt;right = </a:t>
            </a:r>
            <a:r>
              <a:rPr lang="en-US" sz="1400" dirty="0" err="1">
                <a:solidFill>
                  <a:srgbClr val="0000CC"/>
                </a:solidFill>
              </a:rPr>
              <a:t>newNode</a:t>
            </a:r>
            <a:r>
              <a:rPr lang="en-US" sz="1400" dirty="0">
                <a:solidFill>
                  <a:srgbClr val="0000CC"/>
                </a:solidFill>
              </a:rPr>
              <a:t>;</a:t>
            </a:r>
          </a:p>
          <a:p>
            <a:pPr>
              <a:lnSpc>
                <a:spcPct val="120000"/>
              </a:lnSpc>
              <a:buNone/>
            </a:pPr>
            <a:r>
              <a:rPr lang="en-US" sz="1400" dirty="0">
                <a:solidFill>
                  <a:srgbClr val="0000CC"/>
                </a:solidFill>
              </a:rPr>
              <a:t>		</a:t>
            </a:r>
            <a:r>
              <a:rPr lang="en-US" sz="1400" dirty="0" err="1">
                <a:solidFill>
                  <a:srgbClr val="0000CC"/>
                </a:solidFill>
              </a:rPr>
              <a:t>printf</a:t>
            </a:r>
            <a:r>
              <a:rPr lang="en-US" sz="1400" dirty="0">
                <a:solidFill>
                  <a:srgbClr val="0000CC"/>
                </a:solidFill>
              </a:rPr>
              <a:t>("Node %s  is right child of  %s \n", word,(*p).word);</a:t>
            </a:r>
          </a:p>
          <a:p>
            <a:pPr>
              <a:lnSpc>
                <a:spcPct val="120000"/>
              </a:lnSpc>
              <a:buNone/>
            </a:pPr>
            <a:r>
              <a:rPr lang="en-US" sz="1400" dirty="0">
                <a:solidFill>
                  <a:srgbClr val="0000CC"/>
                </a:solidFill>
              </a:rPr>
              <a:t>	}	</a:t>
            </a:r>
          </a:p>
          <a:p>
            <a:pPr>
              <a:lnSpc>
                <a:spcPct val="120000"/>
              </a:lnSpc>
              <a:buNone/>
            </a:pPr>
            <a:r>
              <a:rPr lang="en-US" sz="1400" dirty="0">
                <a:solidFill>
                  <a:srgbClr val="0000CC"/>
                </a:solidFill>
              </a:rPr>
              <a:t>	return tree;</a:t>
            </a:r>
          </a:p>
          <a:p>
            <a:pPr>
              <a:lnSpc>
                <a:spcPct val="120000"/>
              </a:lnSpc>
              <a:buNone/>
            </a:pPr>
            <a:r>
              <a:rPr lang="en-US" sz="1400" b="1" dirty="0">
                <a:solidFill>
                  <a:srgbClr val="0000CC"/>
                </a:solidFill>
              </a:rPr>
              <a:t>}</a:t>
            </a:r>
            <a:endParaRPr lang="en-US" sz="1400" dirty="0">
              <a:solidFill>
                <a:srgbClr val="0000CC"/>
              </a:solidFill>
            </a:endParaRPr>
          </a:p>
        </p:txBody>
      </p:sp>
      <p:sp>
        <p:nvSpPr>
          <p:cNvPr id="14" name="Oval 5"/>
          <p:cNvSpPr>
            <a:spLocks noChangeArrowheads="1"/>
          </p:cNvSpPr>
          <p:nvPr/>
        </p:nvSpPr>
        <p:spPr bwMode="auto">
          <a:xfrm>
            <a:off x="7620000" y="3733800"/>
            <a:ext cx="452063" cy="461665"/>
          </a:xfrm>
          <a:prstGeom prst="ellipse">
            <a:avLst/>
          </a:prstGeom>
          <a:solidFill>
            <a:schemeClr val="accent6"/>
          </a:solidFill>
          <a:ln w="28575">
            <a:noFill/>
            <a:round/>
            <a:headEnd/>
            <a:tailEnd/>
          </a:ln>
          <a:effectLst/>
        </p:spPr>
        <p:txBody>
          <a:bodyPr wrap="none" anchor="ctr"/>
          <a:lstStyle/>
          <a:p>
            <a:r>
              <a:rPr lang="en-AU" sz="1500" dirty="0">
                <a:solidFill>
                  <a:schemeClr val="bg1"/>
                </a:solidFill>
              </a:rPr>
              <a:t>C</a:t>
            </a:r>
          </a:p>
        </p:txBody>
      </p:sp>
      <p:sp>
        <p:nvSpPr>
          <p:cNvPr id="15" name="TextBox 14"/>
          <p:cNvSpPr txBox="1"/>
          <p:nvPr/>
        </p:nvSpPr>
        <p:spPr>
          <a:xfrm>
            <a:off x="5334000" y="4267200"/>
            <a:ext cx="3962400" cy="400110"/>
          </a:xfrm>
          <a:prstGeom prst="rect">
            <a:avLst/>
          </a:prstGeom>
          <a:noFill/>
        </p:spPr>
        <p:txBody>
          <a:bodyPr wrap="square" rtlCol="0">
            <a:spAutoFit/>
          </a:bodyPr>
          <a:lstStyle/>
          <a:p>
            <a:r>
              <a:rPr lang="en-US" sz="2000" dirty="0"/>
              <a:t>Call: </a:t>
            </a:r>
            <a:r>
              <a:rPr lang="en-US" sz="1700" dirty="0" err="1">
                <a:solidFill>
                  <a:srgbClr val="FF0000"/>
                </a:solidFill>
                <a:latin typeface="Courier" pitchFamily="49" charset="0"/>
              </a:rPr>
              <a:t>RandomInsert</a:t>
            </a:r>
            <a:r>
              <a:rPr lang="en-US" sz="1700" dirty="0">
                <a:solidFill>
                  <a:srgbClr val="FF0000"/>
                </a:solidFill>
                <a:latin typeface="Courier" pitchFamily="49" charset="0"/>
              </a:rPr>
              <a:t>(H, “C”, </a:t>
            </a:r>
            <a:r>
              <a:rPr lang="vi-VN" sz="1700" dirty="0">
                <a:solidFill>
                  <a:srgbClr val="FF0000"/>
                </a:solidFill>
                <a:latin typeface="Courier" pitchFamily="49" charset="0"/>
              </a:rPr>
              <a:t>0</a:t>
            </a:r>
            <a:r>
              <a:rPr lang="en-US" sz="1700" dirty="0">
                <a:solidFill>
                  <a:srgbClr val="FF0000"/>
                </a:solidFill>
                <a:latin typeface="Courier" pitchFamily="49" charset="0"/>
              </a:rPr>
              <a:t>);</a:t>
            </a:r>
          </a:p>
        </p:txBody>
      </p:sp>
      <p:cxnSp>
        <p:nvCxnSpPr>
          <p:cNvPr id="17" name="Straight Connector 16"/>
          <p:cNvCxnSpPr/>
          <p:nvPr/>
        </p:nvCxnSpPr>
        <p:spPr>
          <a:xfrm>
            <a:off x="8154726" y="2195463"/>
            <a:ext cx="304800" cy="4572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397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childTnLst>
                          </p:cTn>
                        </p:par>
                        <p:par>
                          <p:cTn id="14" fill="hold">
                            <p:stCondLst>
                              <p:cond delay="500"/>
                            </p:stCondLst>
                            <p:childTnLst>
                              <p:par>
                                <p:cTn id="15" presetID="42" presetClass="path" presetSubtype="0" accel="50000" decel="50000" fill="hold" grpId="0" nodeType="afterEffect">
                                  <p:stCondLst>
                                    <p:cond delay="0"/>
                                  </p:stCondLst>
                                  <p:childTnLst>
                                    <p:animMotion origin="layout" path="M 0.01666 -0.01644 L 0.07534 -0.1632 " pathEditMode="relative" rAng="0" ptsTypes="AA">
                                      <p:cBhvr>
                                        <p:cTn id="16" dur="2000" fill="hold"/>
                                        <p:tgtEl>
                                          <p:spTgt spid="14"/>
                                        </p:tgtEl>
                                        <p:attrNameLst>
                                          <p:attrName>ppt_x</p:attrName>
                                          <p:attrName>ppt_y</p:attrName>
                                        </p:attrNameLst>
                                      </p:cBhvr>
                                      <p:rCtr x="2934" y="-73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2800" dirty="0"/>
              <a:t>Basic operations on binary tree: calculate depth of tree</a:t>
            </a:r>
          </a:p>
        </p:txBody>
      </p:sp>
      <p:sp>
        <p:nvSpPr>
          <p:cNvPr id="3" name="Content Placeholder 2"/>
          <p:cNvSpPr>
            <a:spLocks noGrp="1"/>
          </p:cNvSpPr>
          <p:nvPr>
            <p:ph idx="1"/>
          </p:nvPr>
        </p:nvSpPr>
        <p:spPr>
          <a:xfrm>
            <a:off x="0" y="851210"/>
            <a:ext cx="9144000" cy="5410200"/>
          </a:xfrm>
        </p:spPr>
        <p:txBody>
          <a:bodyPr>
            <a:noAutofit/>
          </a:bodyPr>
          <a:lstStyle/>
          <a:p>
            <a:pPr>
              <a:buNone/>
            </a:pPr>
            <a:r>
              <a:rPr lang="en-US" sz="1400" b="1" dirty="0" err="1">
                <a:solidFill>
                  <a:srgbClr val="C00000"/>
                </a:solidFill>
                <a:latin typeface="Courier New" pitchFamily="49" charset="0"/>
                <a:cs typeface="Courier New" pitchFamily="49" charset="0"/>
              </a:rPr>
              <a:t>int</a:t>
            </a:r>
            <a:r>
              <a:rPr lang="en-US" sz="1400" b="1" dirty="0">
                <a:solidFill>
                  <a:srgbClr val="C00000"/>
                </a:solidFill>
                <a:latin typeface="Courier New" pitchFamily="49" charset="0"/>
                <a:cs typeface="Courier New" pitchFamily="49" charset="0"/>
              </a:rPr>
              <a:t> depth(node *root)  {  /* the function computes the depth of a tree */</a:t>
            </a:r>
          </a:p>
          <a:p>
            <a:pPr>
              <a:buNone/>
            </a:pPr>
            <a:r>
              <a:rPr lang="en-US" sz="1400" dirty="0">
                <a:latin typeface="Courier New" pitchFamily="49" charset="0"/>
                <a:cs typeface="Courier New" pitchFamily="49" charset="0"/>
              </a:rPr>
              <a:t>	if( root == NULL ) return 0;</a:t>
            </a:r>
          </a:p>
          <a:p>
            <a:pPr marL="0" indent="0">
              <a:buNone/>
            </a:pPr>
            <a:r>
              <a:rPr lang="en-US" sz="1400" dirty="0">
                <a:solidFill>
                  <a:srgbClr val="000099"/>
                </a:solidFill>
                <a:latin typeface="Courier New" panose="02070309020205020404" pitchFamily="49" charset="0"/>
                <a:cs typeface="Courier New" panose="02070309020205020404" pitchFamily="49" charset="0"/>
              </a:rPr>
              <a:t>    // Base case : Leaf Node. This accounts for height = 1. </a:t>
            </a:r>
          </a:p>
          <a:p>
            <a:pPr marL="0" indent="0">
              <a:buNone/>
            </a:pPr>
            <a:r>
              <a:rPr lang="en-US" sz="1400" dirty="0">
                <a:solidFill>
                  <a:srgbClr val="000099"/>
                </a:solidFill>
                <a:latin typeface="Courier New" panose="02070309020205020404" pitchFamily="49" charset="0"/>
                <a:cs typeface="Courier New" panose="02070309020205020404" pitchFamily="49" charset="0"/>
              </a:rPr>
              <a:t>    if (root-&gt;left == NULL &amp;&amp; root-&gt;right == NULL) return 1; </a:t>
            </a:r>
          </a:p>
          <a:p>
            <a:pPr marL="0" indent="0">
              <a:buNone/>
            </a:pPr>
            <a:r>
              <a:rPr lang="en-US" sz="1400" dirty="0">
                <a:solidFill>
                  <a:srgbClr val="000099"/>
                </a:solidFill>
                <a:latin typeface="Courier New" panose="02070309020205020404" pitchFamily="49" charset="0"/>
                <a:cs typeface="Courier New" panose="02070309020205020404" pitchFamily="49" charset="0"/>
              </a:rPr>
              <a:t>   </a:t>
            </a:r>
          </a:p>
          <a:p>
            <a:pPr marL="0" indent="0">
              <a:buNone/>
            </a:pPr>
            <a:r>
              <a:rPr lang="en-US" sz="1400" dirty="0">
                <a:solidFill>
                  <a:srgbClr val="000099"/>
                </a:solidFill>
                <a:latin typeface="Courier New" panose="02070309020205020404" pitchFamily="49" charset="0"/>
                <a:cs typeface="Courier New" panose="02070309020205020404" pitchFamily="49" charset="0"/>
              </a:rPr>
              <a:t>    // If left subtree is NULL, recur for right subtree </a:t>
            </a:r>
          </a:p>
          <a:p>
            <a:pPr marL="0" indent="0">
              <a:buNone/>
            </a:pPr>
            <a:r>
              <a:rPr lang="en-US" sz="1400" dirty="0">
                <a:solidFill>
                  <a:srgbClr val="000099"/>
                </a:solidFill>
                <a:latin typeface="Courier New" panose="02070309020205020404" pitchFamily="49" charset="0"/>
                <a:cs typeface="Courier New" panose="02070309020205020404" pitchFamily="49" charset="0"/>
              </a:rPr>
              <a:t>    if (root-&gt;left==NULL) return depth(root-&gt;right) + 1; </a:t>
            </a:r>
          </a:p>
          <a:p>
            <a:pPr marL="0" indent="0">
              <a:buNone/>
            </a:pPr>
            <a:r>
              <a:rPr lang="en-US" sz="1400" dirty="0">
                <a:solidFill>
                  <a:srgbClr val="000099"/>
                </a:solidFill>
                <a:latin typeface="Courier New" panose="02070309020205020404" pitchFamily="49" charset="0"/>
                <a:cs typeface="Courier New" panose="02070309020205020404" pitchFamily="49" charset="0"/>
              </a:rPr>
              <a:t>  </a:t>
            </a:r>
          </a:p>
          <a:p>
            <a:pPr marL="0" indent="0">
              <a:buNone/>
            </a:pPr>
            <a:r>
              <a:rPr lang="en-US" sz="1400" dirty="0">
                <a:solidFill>
                  <a:srgbClr val="000099"/>
                </a:solidFill>
                <a:latin typeface="Courier New" panose="02070309020205020404" pitchFamily="49" charset="0"/>
                <a:cs typeface="Courier New" panose="02070309020205020404" pitchFamily="49" charset="0"/>
              </a:rPr>
              <a:t>    // If right subtree is NULL, recur for left subtree </a:t>
            </a:r>
          </a:p>
          <a:p>
            <a:pPr marL="0" indent="0">
              <a:buNone/>
            </a:pPr>
            <a:r>
              <a:rPr lang="en-US" sz="1400" dirty="0">
                <a:solidFill>
                  <a:srgbClr val="000099"/>
                </a:solidFill>
                <a:latin typeface="Courier New" panose="02070309020205020404" pitchFamily="49" charset="0"/>
                <a:cs typeface="Courier New" panose="02070309020205020404" pitchFamily="49" charset="0"/>
              </a:rPr>
              <a:t>    if (root-&gt;right==NULL) return depth(root-&gt;left) + 1; </a:t>
            </a:r>
          </a:p>
          <a:p>
            <a:pPr marL="0" indent="0">
              <a:buNone/>
            </a:pPr>
            <a:r>
              <a:rPr lang="en-US" sz="1400" dirty="0">
                <a:solidFill>
                  <a:srgbClr val="000099"/>
                </a:solidFill>
                <a:latin typeface="Courier New" panose="02070309020205020404" pitchFamily="49" charset="0"/>
                <a:cs typeface="Courier New" panose="02070309020205020404" pitchFamily="49" charset="0"/>
              </a:rPr>
              <a:t>  </a:t>
            </a:r>
          </a:p>
          <a:p>
            <a:pPr marL="0" indent="0">
              <a:buNone/>
            </a:pPr>
            <a:r>
              <a:rPr lang="en-US" sz="1400" dirty="0">
                <a:solidFill>
                  <a:srgbClr val="000099"/>
                </a:solidFill>
                <a:latin typeface="Courier New" panose="02070309020205020404" pitchFamily="49" charset="0"/>
                <a:cs typeface="Courier New" panose="02070309020205020404" pitchFamily="49" charset="0"/>
              </a:rPr>
              <a:t>    return min(depth(root-&gt;left), depth(root-&gt;right)) + 1; </a:t>
            </a:r>
          </a:p>
          <a:p>
            <a:pPr>
              <a:buNone/>
            </a:pPr>
            <a:r>
              <a:rPr lang="en-US" sz="1400" b="1" dirty="0">
                <a:solidFill>
                  <a:srgbClr val="C00000"/>
                </a:solidFill>
                <a:latin typeface="Courier New" pitchFamily="49" charset="0"/>
                <a:cs typeface="Courier New" pitchFamily="49" charset="0"/>
              </a:rPr>
              <a:t>}</a:t>
            </a:r>
          </a:p>
          <a:p>
            <a:pPr>
              <a:buNone/>
            </a:pPr>
            <a:r>
              <a:rPr lang="en-US" sz="1400" b="1" dirty="0">
                <a:solidFill>
                  <a:srgbClr val="C00000"/>
                </a:solidFill>
                <a:latin typeface="Courier New" pitchFamily="49" charset="0"/>
                <a:cs typeface="Courier New" pitchFamily="49" charset="0"/>
              </a:rPr>
              <a:t>Call depth(H):</a:t>
            </a:r>
          </a:p>
          <a:p>
            <a:pPr>
              <a:buNone/>
            </a:pPr>
            <a:endParaRPr lang="en-US" sz="1400" b="1" dirty="0">
              <a:solidFill>
                <a:srgbClr val="C00000"/>
              </a:solidFill>
              <a:latin typeface="Courier New" pitchFamily="49" charset="0"/>
              <a:cs typeface="Courier New" pitchFamily="49" charset="0"/>
            </a:endParaRPr>
          </a:p>
          <a:p>
            <a:pPr>
              <a:buNone/>
            </a:pPr>
            <a:r>
              <a:rPr lang="en-US" sz="1400" b="1" dirty="0">
                <a:solidFill>
                  <a:srgbClr val="C00000"/>
                </a:solidFill>
                <a:latin typeface="Courier New" pitchFamily="49" charset="0"/>
                <a:cs typeface="Courier New" pitchFamily="49" charset="0"/>
              </a:rPr>
              <a:t>       depth(D) + 1</a:t>
            </a:r>
          </a:p>
          <a:p>
            <a:pPr>
              <a:buNone/>
            </a:pPr>
            <a:r>
              <a:rPr lang="en-US" sz="1400" b="1" dirty="0">
                <a:solidFill>
                  <a:srgbClr val="C00000"/>
                </a:solidFill>
                <a:latin typeface="Courier New" pitchFamily="49" charset="0"/>
                <a:cs typeface="Courier New" pitchFamily="49" charset="0"/>
              </a:rPr>
              <a:t>         </a:t>
            </a:r>
          </a:p>
          <a:p>
            <a:pPr>
              <a:buNone/>
            </a:pPr>
            <a:r>
              <a:rPr lang="en-US" sz="1400" b="1" dirty="0">
                <a:solidFill>
                  <a:srgbClr val="C00000"/>
                </a:solidFill>
                <a:latin typeface="Courier New" pitchFamily="49" charset="0"/>
                <a:cs typeface="Courier New" pitchFamily="49" charset="0"/>
              </a:rPr>
              <a:t>         </a:t>
            </a:r>
          </a:p>
          <a:p>
            <a:pPr>
              <a:buNone/>
            </a:pPr>
            <a:r>
              <a:rPr lang="en-US" sz="1400" b="1" dirty="0">
                <a:solidFill>
                  <a:srgbClr val="C00000"/>
                </a:solidFill>
                <a:latin typeface="Courier New" pitchFamily="49" charset="0"/>
                <a:cs typeface="Courier New" pitchFamily="49" charset="0"/>
              </a:rPr>
              <a:t>         Min(depth(B), depth(F)) + 1</a:t>
            </a:r>
          </a:p>
          <a:p>
            <a:pPr>
              <a:buNone/>
            </a:pPr>
            <a:endParaRPr lang="en-US" sz="1400" b="1" dirty="0">
              <a:solidFill>
                <a:srgbClr val="C00000"/>
              </a:solidFill>
              <a:latin typeface="Courier New" pitchFamily="49" charset="0"/>
              <a:cs typeface="Courier New" pitchFamily="49" charset="0"/>
            </a:endParaRPr>
          </a:p>
          <a:p>
            <a:pPr>
              <a:buNone/>
            </a:pPr>
            <a:endParaRPr lang="en-US" sz="1400" b="1" dirty="0">
              <a:solidFill>
                <a:srgbClr val="C00000"/>
              </a:solidFill>
              <a:latin typeface="Courier New" pitchFamily="49" charset="0"/>
              <a:cs typeface="Courier New" pitchFamily="49" charset="0"/>
            </a:endParaRPr>
          </a:p>
          <a:p>
            <a:pPr>
              <a:buNone/>
            </a:pPr>
            <a:r>
              <a:rPr lang="en-US" sz="1400" b="1" dirty="0">
                <a:solidFill>
                  <a:srgbClr val="C00000"/>
                </a:solidFill>
                <a:latin typeface="Courier New" pitchFamily="49" charset="0"/>
                <a:cs typeface="Courier New" pitchFamily="49" charset="0"/>
              </a:rPr>
              <a:t>                1        1</a:t>
            </a:r>
          </a:p>
        </p:txBody>
      </p:sp>
      <p:pic>
        <p:nvPicPr>
          <p:cNvPr id="4" name="Picture 3"/>
          <p:cNvPicPr>
            <a:picLocks noChangeAspect="1"/>
          </p:cNvPicPr>
          <p:nvPr/>
        </p:nvPicPr>
        <p:blipFill>
          <a:blip r:embed="rId3"/>
          <a:stretch>
            <a:fillRect/>
          </a:stretch>
        </p:blipFill>
        <p:spPr>
          <a:xfrm>
            <a:off x="6400800" y="1447800"/>
            <a:ext cx="1901298" cy="1609725"/>
          </a:xfrm>
          <a:prstGeom prst="rect">
            <a:avLst/>
          </a:prstGeom>
        </p:spPr>
      </p:pic>
      <p:cxnSp>
        <p:nvCxnSpPr>
          <p:cNvPr id="6" name="Straight Arrow Connector 5"/>
          <p:cNvCxnSpPr/>
          <p:nvPr/>
        </p:nvCxnSpPr>
        <p:spPr>
          <a:xfrm>
            <a:off x="990600" y="4419600"/>
            <a:ext cx="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1295400" y="5105400"/>
            <a:ext cx="0" cy="381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1828800" y="5867400"/>
            <a:ext cx="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2819400" y="5867400"/>
            <a:ext cx="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ight Brace 10"/>
          <p:cNvSpPr/>
          <p:nvPr/>
        </p:nvSpPr>
        <p:spPr>
          <a:xfrm rot="5400000">
            <a:off x="1200150" y="4629150"/>
            <a:ext cx="114300" cy="838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1809750" y="5429250"/>
            <a:ext cx="1143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2914650" y="5391150"/>
            <a:ext cx="1143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608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5" end="15"/>
                                            </p:txEl>
                                          </p:spTgt>
                                        </p:tgtEl>
                                        <p:attrNameLst>
                                          <p:attrName>style.visibility</p:attrName>
                                        </p:attrNameLst>
                                      </p:cBhvr>
                                      <p:to>
                                        <p:strVal val="visible"/>
                                      </p:to>
                                    </p:set>
                                    <p:animEffect transition="in" filter="wipe(down)">
                                      <p:cBhvr>
                                        <p:cTn id="11" dur="500"/>
                                        <p:tgtEl>
                                          <p:spTgt spid="3">
                                            <p:txEl>
                                              <p:pRg st="15" end="1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18" end="18"/>
                                            </p:txEl>
                                          </p:spTgt>
                                        </p:tgtEl>
                                        <p:attrNameLst>
                                          <p:attrName>style.visibility</p:attrName>
                                        </p:attrNameLst>
                                      </p:cBhvr>
                                      <p:to>
                                        <p:strVal val="visible"/>
                                      </p:to>
                                    </p:set>
                                    <p:animEffect transition="in" filter="wipe(down)">
                                      <p:cBhvr>
                                        <p:cTn id="25" dur="500"/>
                                        <p:tgtEl>
                                          <p:spTgt spid="3">
                                            <p:txEl>
                                              <p:pRg st="18" end="18"/>
                                            </p:txEl>
                                          </p:spTgt>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par>
                          <p:cTn id="38" fill="hold">
                            <p:stCondLst>
                              <p:cond delay="20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 calcmode="lin" valueType="num">
                                      <p:cBhvr additive="base">
                                        <p:cTn id="46"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2300" dirty="0"/>
              <a:t>Basic operations on binary tree: count number of nodes on the tree</a:t>
            </a:r>
          </a:p>
        </p:txBody>
      </p:sp>
      <p:sp>
        <p:nvSpPr>
          <p:cNvPr id="3" name="Content Placeholder 2"/>
          <p:cNvSpPr>
            <a:spLocks noGrp="1"/>
          </p:cNvSpPr>
          <p:nvPr>
            <p:ph idx="1"/>
          </p:nvPr>
        </p:nvSpPr>
        <p:spPr>
          <a:xfrm>
            <a:off x="0" y="838200"/>
            <a:ext cx="9144000" cy="5410200"/>
          </a:xfrm>
        </p:spPr>
        <p:txBody>
          <a:bodyPr>
            <a:normAutofit/>
          </a:bodyPr>
          <a:lstStyle/>
          <a:p>
            <a:pPr>
              <a:buNone/>
            </a:pPr>
            <a:r>
              <a:rPr lang="en-US" sz="2000" b="1" dirty="0">
                <a:solidFill>
                  <a:srgbClr val="C00000"/>
                </a:solidFill>
                <a:latin typeface="Courier New" pitchFamily="49" charset="0"/>
                <a:cs typeface="Courier New" pitchFamily="49" charset="0"/>
              </a:rPr>
              <a:t>int </a:t>
            </a:r>
            <a:r>
              <a:rPr lang="en-US" sz="2000" b="1" dirty="0" err="1">
                <a:solidFill>
                  <a:srgbClr val="C00000"/>
                </a:solidFill>
                <a:latin typeface="Courier New" pitchFamily="49" charset="0"/>
                <a:cs typeface="Courier New" pitchFamily="49" charset="0"/>
              </a:rPr>
              <a:t>countNodes</a:t>
            </a:r>
            <a:r>
              <a:rPr lang="en-US" sz="2000" b="1" dirty="0">
                <a:solidFill>
                  <a:srgbClr val="C00000"/>
                </a:solidFill>
                <a:latin typeface="Courier New" pitchFamily="49" charset="0"/>
                <a:cs typeface="Courier New" pitchFamily="49" charset="0"/>
              </a:rPr>
              <a:t>(node *root) { </a:t>
            </a:r>
          </a:p>
          <a:p>
            <a:pPr>
              <a:buNone/>
            </a:pPr>
            <a:r>
              <a:rPr lang="en-US" sz="2000" b="1" dirty="0">
                <a:latin typeface="Courier New" pitchFamily="49" charset="0"/>
                <a:cs typeface="Courier New" pitchFamily="49" charset="0"/>
              </a:rPr>
              <a:t>	if( root == NULL ) return 0;</a:t>
            </a:r>
          </a:p>
          <a:p>
            <a:pPr>
              <a:buNone/>
            </a:pPr>
            <a:r>
              <a:rPr lang="en-US" sz="2000" b="1" dirty="0">
                <a:latin typeface="Courier New" pitchFamily="49" charset="0"/>
                <a:cs typeface="Courier New" pitchFamily="49" charset="0"/>
              </a:rPr>
              <a:t>	else {	   </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ld</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countNodes</a:t>
            </a:r>
            <a:r>
              <a:rPr lang="en-US" sz="2000" b="1" dirty="0">
                <a:latin typeface="Courier New" pitchFamily="49" charset="0"/>
                <a:cs typeface="Courier New" pitchFamily="49" charset="0"/>
              </a:rPr>
              <a:t>(root-&gt;left);</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rd</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countNodes</a:t>
            </a:r>
            <a:r>
              <a:rPr lang="en-US" sz="2000" b="1" dirty="0">
                <a:latin typeface="Courier New" pitchFamily="49" charset="0"/>
                <a:cs typeface="Courier New" pitchFamily="49" charset="0"/>
              </a:rPr>
              <a:t>(root-&gt;right);</a:t>
            </a:r>
          </a:p>
          <a:p>
            <a:pPr>
              <a:buNone/>
            </a:pPr>
            <a:r>
              <a:rPr lang="en-US" sz="2000" b="1" dirty="0">
                <a:latin typeface="Courier New" pitchFamily="49" charset="0"/>
                <a:cs typeface="Courier New" pitchFamily="49" charset="0"/>
              </a:rPr>
              <a:t> 	   return 1+ld+rd;</a:t>
            </a:r>
          </a:p>
          <a:p>
            <a:pPr>
              <a:buNone/>
            </a:pPr>
            <a:r>
              <a:rPr lang="en-US" sz="2000" b="1" dirty="0">
                <a:latin typeface="Courier New" pitchFamily="49" charset="0"/>
                <a:cs typeface="Courier New" pitchFamily="49" charset="0"/>
              </a:rPr>
              <a:t> 	}   </a:t>
            </a:r>
          </a:p>
          <a:p>
            <a:pPr>
              <a:buNone/>
            </a:pPr>
            <a:r>
              <a:rPr lang="en-US" sz="2000" b="1" dirty="0">
                <a:latin typeface="Courier New" pitchFamily="49" charset="0"/>
                <a:cs typeface="Courier New" pitchFamily="49" charset="0"/>
              </a:rPr>
              <a:t>}</a:t>
            </a: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p:txBody>
      </p:sp>
      <p:grpSp>
        <p:nvGrpSpPr>
          <p:cNvPr id="21" name="Group 20">
            <a:extLst>
              <a:ext uri="{FF2B5EF4-FFF2-40B4-BE49-F238E27FC236}">
                <a16:creationId xmlns:a16="http://schemas.microsoft.com/office/drawing/2014/main" id="{BDAA263B-DFC9-4E62-8E64-B221BB3706EF}"/>
              </a:ext>
            </a:extLst>
          </p:cNvPr>
          <p:cNvGrpSpPr/>
          <p:nvPr/>
        </p:nvGrpSpPr>
        <p:grpSpPr>
          <a:xfrm>
            <a:off x="6172200" y="990600"/>
            <a:ext cx="2286000" cy="3657600"/>
            <a:chOff x="5943600" y="1828800"/>
            <a:chExt cx="2286000" cy="3657600"/>
          </a:xfrm>
        </p:grpSpPr>
        <p:cxnSp>
          <p:nvCxnSpPr>
            <p:cNvPr id="4" name="Straight Connector 3"/>
            <p:cNvCxnSpPr>
              <a:endCxn id="32" idx="3"/>
            </p:cNvCxnSpPr>
            <p:nvPr/>
          </p:nvCxnSpPr>
          <p:spPr>
            <a:xfrm rot="16200000" flipH="1">
              <a:off x="6087562" y="3589838"/>
              <a:ext cx="550277" cy="38100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26" idx="3"/>
            </p:cNvCxnSpPr>
            <p:nvPr/>
          </p:nvCxnSpPr>
          <p:spPr>
            <a:xfrm>
              <a:off x="6878405" y="4821003"/>
              <a:ext cx="436795" cy="453674"/>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6" name="Line 9"/>
            <p:cNvSpPr>
              <a:spLocks noChangeShapeType="1"/>
            </p:cNvSpPr>
            <p:nvPr/>
          </p:nvSpPr>
          <p:spPr bwMode="auto">
            <a:xfrm>
              <a:off x="6934200" y="2819400"/>
              <a:ext cx="1066800" cy="1143000"/>
            </a:xfrm>
            <a:prstGeom prst="line">
              <a:avLst/>
            </a:prstGeom>
            <a:noFill/>
            <a:ln w="19050">
              <a:solidFill>
                <a:srgbClr val="0000CC"/>
              </a:solidFill>
              <a:round/>
              <a:headEnd/>
              <a:tailEnd/>
            </a:ln>
            <a:effectLst/>
          </p:spPr>
          <p:txBody>
            <a:bodyPr/>
            <a:lstStyle/>
            <a:p>
              <a:endParaRPr lang="en-US"/>
            </a:p>
          </p:txBody>
        </p:sp>
        <p:sp>
          <p:nvSpPr>
            <p:cNvPr id="7" name="Line 20"/>
            <p:cNvSpPr>
              <a:spLocks noChangeShapeType="1"/>
            </p:cNvSpPr>
            <p:nvPr/>
          </p:nvSpPr>
          <p:spPr bwMode="auto">
            <a:xfrm flipH="1">
              <a:off x="6781800" y="3505200"/>
              <a:ext cx="762000" cy="1219200"/>
            </a:xfrm>
            <a:prstGeom prst="line">
              <a:avLst/>
            </a:prstGeom>
            <a:noFill/>
            <a:ln w="19050">
              <a:solidFill>
                <a:srgbClr val="0000CC"/>
              </a:solidFill>
              <a:round/>
              <a:headEnd/>
              <a:tailEnd/>
            </a:ln>
            <a:effectLst/>
          </p:spPr>
          <p:txBody>
            <a:bodyPr/>
            <a:lstStyle/>
            <a:p>
              <a:endParaRPr lang="en-US"/>
            </a:p>
          </p:txBody>
        </p:sp>
        <p:sp>
          <p:nvSpPr>
            <p:cNvPr id="8" name="Line 24"/>
            <p:cNvSpPr>
              <a:spLocks noChangeShapeType="1"/>
            </p:cNvSpPr>
            <p:nvPr/>
          </p:nvSpPr>
          <p:spPr bwMode="auto">
            <a:xfrm flipH="1">
              <a:off x="6172200" y="2133600"/>
              <a:ext cx="1143000" cy="1219200"/>
            </a:xfrm>
            <a:prstGeom prst="line">
              <a:avLst/>
            </a:prstGeom>
            <a:noFill/>
            <a:ln w="19050">
              <a:solidFill>
                <a:srgbClr val="0000CC"/>
              </a:solidFill>
              <a:round/>
              <a:headEnd/>
              <a:tailEnd/>
            </a:ln>
            <a:effectLst/>
          </p:spPr>
          <p:txBody>
            <a:bodyPr/>
            <a:lstStyle/>
            <a:p>
              <a:endParaRPr lang="en-US"/>
            </a:p>
          </p:txBody>
        </p:sp>
        <p:grpSp>
          <p:nvGrpSpPr>
            <p:cNvPr id="9" name="Group 100"/>
            <p:cNvGrpSpPr/>
            <p:nvPr/>
          </p:nvGrpSpPr>
          <p:grpSpPr>
            <a:xfrm>
              <a:off x="7239000" y="1828800"/>
              <a:ext cx="381000" cy="381000"/>
              <a:chOff x="1524000" y="1600200"/>
              <a:chExt cx="381000" cy="381000"/>
            </a:xfrm>
          </p:grpSpPr>
          <p:sp>
            <p:nvSpPr>
              <p:cNvPr id="10"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 name="TextBox 10"/>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12" name="Group 101"/>
            <p:cNvGrpSpPr/>
            <p:nvPr/>
          </p:nvGrpSpPr>
          <p:grpSpPr>
            <a:xfrm>
              <a:off x="6629400" y="2514600"/>
              <a:ext cx="381000" cy="381000"/>
              <a:chOff x="1524000" y="1600200"/>
              <a:chExt cx="381000" cy="381000"/>
            </a:xfrm>
          </p:grpSpPr>
          <p:sp>
            <p:nvSpPr>
              <p:cNvPr id="13"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4" name="TextBox 13"/>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15" name="Group 104"/>
            <p:cNvGrpSpPr/>
            <p:nvPr/>
          </p:nvGrpSpPr>
          <p:grpSpPr>
            <a:xfrm>
              <a:off x="7848600" y="3886200"/>
              <a:ext cx="381000" cy="381000"/>
              <a:chOff x="1524000" y="1600200"/>
              <a:chExt cx="381000" cy="381000"/>
            </a:xfrm>
          </p:grpSpPr>
          <p:sp>
            <p:nvSpPr>
              <p:cNvPr id="1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 name="TextBox 16"/>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18" name="Group 107"/>
            <p:cNvGrpSpPr/>
            <p:nvPr/>
          </p:nvGrpSpPr>
          <p:grpSpPr>
            <a:xfrm>
              <a:off x="7391400" y="3200400"/>
              <a:ext cx="381000" cy="381000"/>
              <a:chOff x="1524000" y="1600200"/>
              <a:chExt cx="381000" cy="381000"/>
            </a:xfrm>
          </p:grpSpPr>
          <p:sp>
            <p:nvSpPr>
              <p:cNvPr id="19"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0" name="TextBox 19"/>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24" name="Group 113"/>
            <p:cNvGrpSpPr/>
            <p:nvPr/>
          </p:nvGrpSpPr>
          <p:grpSpPr>
            <a:xfrm>
              <a:off x="7086600" y="5105400"/>
              <a:ext cx="381000" cy="381000"/>
              <a:chOff x="1524000" y="1600200"/>
              <a:chExt cx="381000" cy="381000"/>
            </a:xfrm>
          </p:grpSpPr>
          <p:sp>
            <p:nvSpPr>
              <p:cNvPr id="25"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6" name="TextBox 25"/>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27" name="Group 116"/>
            <p:cNvGrpSpPr/>
            <p:nvPr/>
          </p:nvGrpSpPr>
          <p:grpSpPr>
            <a:xfrm>
              <a:off x="6553200" y="4495800"/>
              <a:ext cx="381000" cy="381000"/>
              <a:chOff x="1524000" y="1600200"/>
              <a:chExt cx="381000" cy="381000"/>
            </a:xfrm>
          </p:grpSpPr>
          <p:sp>
            <p:nvSpPr>
              <p:cNvPr id="28"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9" name="TextBox 2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30" name="Group 119"/>
            <p:cNvGrpSpPr/>
            <p:nvPr/>
          </p:nvGrpSpPr>
          <p:grpSpPr>
            <a:xfrm>
              <a:off x="6324600" y="3886200"/>
              <a:ext cx="381000" cy="381000"/>
              <a:chOff x="1524000" y="1600200"/>
              <a:chExt cx="381000" cy="381000"/>
            </a:xfrm>
          </p:grpSpPr>
          <p:sp>
            <p:nvSpPr>
              <p:cNvPr id="31"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2" name="TextBox 31"/>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33" name="Group 122"/>
            <p:cNvGrpSpPr/>
            <p:nvPr/>
          </p:nvGrpSpPr>
          <p:grpSpPr>
            <a:xfrm>
              <a:off x="5943600" y="3200400"/>
              <a:ext cx="381000" cy="381000"/>
              <a:chOff x="1524000" y="1600200"/>
              <a:chExt cx="381000" cy="381000"/>
            </a:xfrm>
          </p:grpSpPr>
          <p:sp>
            <p:nvSpPr>
              <p:cNvPr id="34"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5" name="TextBox 34"/>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36" name="Group 125"/>
            <p:cNvGrpSpPr/>
            <p:nvPr/>
          </p:nvGrpSpPr>
          <p:grpSpPr>
            <a:xfrm>
              <a:off x="7010400" y="3886200"/>
              <a:ext cx="381000" cy="381000"/>
              <a:chOff x="1524000" y="1600200"/>
              <a:chExt cx="381000" cy="381000"/>
            </a:xfrm>
          </p:grpSpPr>
          <p:sp>
            <p:nvSpPr>
              <p:cNvPr id="37"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8" name="TextBox 37"/>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sp>
        <p:nvSpPr>
          <p:cNvPr id="43" name="TextBox 42"/>
          <p:cNvSpPr txBox="1"/>
          <p:nvPr/>
        </p:nvSpPr>
        <p:spPr>
          <a:xfrm>
            <a:off x="-12160" y="4910554"/>
            <a:ext cx="9143999" cy="1862048"/>
          </a:xfrm>
          <a:prstGeom prst="rect">
            <a:avLst/>
          </a:prstGeom>
          <a:noFill/>
        </p:spPr>
        <p:txBody>
          <a:bodyPr wrap="square" rtlCol="0">
            <a:spAutoFit/>
          </a:bodyPr>
          <a:lstStyle/>
          <a:p>
            <a:r>
              <a:rPr lang="en-US" sz="2300" dirty="0">
                <a:solidFill>
                  <a:srgbClr val="FF0000"/>
                </a:solidFill>
              </a:rPr>
              <a:t>                                                            return 0</a:t>
            </a:r>
          </a:p>
          <a:p>
            <a:r>
              <a:rPr lang="en-US" sz="2300" dirty="0"/>
              <a:t>                                                           countN(N)                         countN(F)</a:t>
            </a:r>
          </a:p>
          <a:p>
            <a:r>
              <a:rPr lang="en-US" sz="2300" dirty="0"/>
              <a:t>                                        countN(E)  countN(E)    countN(E)    countN(E)</a:t>
            </a:r>
          </a:p>
          <a:p>
            <a:r>
              <a:rPr lang="en-US" sz="2300" dirty="0"/>
              <a:t>                    countN(B)  countN(B)  countN(B)    countN(B)   countN(B)</a:t>
            </a:r>
          </a:p>
          <a:p>
            <a:r>
              <a:rPr lang="en-US" sz="2300" dirty="0"/>
              <a:t>countN(A)  countN(A)  countN(A)  countN(A)    countN(A)   countN(A)</a:t>
            </a:r>
          </a:p>
        </p:txBody>
      </p:sp>
    </p:spTree>
    <p:extLst>
      <p:ext uri="{BB962C8B-B14F-4D97-AF65-F5344CB8AC3E}">
        <p14:creationId xmlns:p14="http://schemas.microsoft.com/office/powerpoint/2010/main" val="240270939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2300" dirty="0"/>
              <a:t>Basic operations on binary tree: count number of nodes on the tree</a:t>
            </a:r>
          </a:p>
        </p:txBody>
      </p:sp>
      <p:sp>
        <p:nvSpPr>
          <p:cNvPr id="3" name="Content Placeholder 2"/>
          <p:cNvSpPr>
            <a:spLocks noGrp="1"/>
          </p:cNvSpPr>
          <p:nvPr>
            <p:ph idx="1"/>
          </p:nvPr>
        </p:nvSpPr>
        <p:spPr>
          <a:xfrm>
            <a:off x="0" y="838200"/>
            <a:ext cx="9144000" cy="5410200"/>
          </a:xfrm>
        </p:spPr>
        <p:txBody>
          <a:bodyPr>
            <a:normAutofit/>
          </a:bodyPr>
          <a:lstStyle/>
          <a:p>
            <a:pPr>
              <a:buNone/>
            </a:pPr>
            <a:r>
              <a:rPr lang="en-US" sz="2000" b="1" dirty="0">
                <a:solidFill>
                  <a:srgbClr val="C00000"/>
                </a:solidFill>
                <a:latin typeface="Courier New" pitchFamily="49" charset="0"/>
                <a:cs typeface="Courier New" pitchFamily="49" charset="0"/>
              </a:rPr>
              <a:t>int </a:t>
            </a:r>
            <a:r>
              <a:rPr lang="en-US" sz="2000" b="1" dirty="0" err="1">
                <a:solidFill>
                  <a:srgbClr val="C00000"/>
                </a:solidFill>
                <a:latin typeface="Courier New" pitchFamily="49" charset="0"/>
                <a:cs typeface="Courier New" pitchFamily="49" charset="0"/>
              </a:rPr>
              <a:t>countNodes</a:t>
            </a:r>
            <a:r>
              <a:rPr lang="en-US" sz="2000" b="1" dirty="0">
                <a:solidFill>
                  <a:srgbClr val="C00000"/>
                </a:solidFill>
                <a:latin typeface="Courier New" pitchFamily="49" charset="0"/>
                <a:cs typeface="Courier New" pitchFamily="49" charset="0"/>
              </a:rPr>
              <a:t>(node *root) { </a:t>
            </a:r>
          </a:p>
          <a:p>
            <a:pPr>
              <a:buNone/>
            </a:pPr>
            <a:r>
              <a:rPr lang="en-US" sz="2000" b="1" dirty="0">
                <a:latin typeface="Courier New" pitchFamily="49" charset="0"/>
                <a:cs typeface="Courier New" pitchFamily="49" charset="0"/>
              </a:rPr>
              <a:t>	if( root == NULL ) return 0;</a:t>
            </a:r>
          </a:p>
          <a:p>
            <a:pPr>
              <a:buNone/>
            </a:pPr>
            <a:r>
              <a:rPr lang="en-US" sz="2000" b="1" dirty="0">
                <a:latin typeface="Courier New" pitchFamily="49" charset="0"/>
                <a:cs typeface="Courier New" pitchFamily="49" charset="0"/>
              </a:rPr>
              <a:t>	else {	   </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ld</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countNodes</a:t>
            </a:r>
            <a:r>
              <a:rPr lang="en-US" sz="2000" b="1" dirty="0">
                <a:latin typeface="Courier New" pitchFamily="49" charset="0"/>
                <a:cs typeface="Courier New" pitchFamily="49" charset="0"/>
              </a:rPr>
              <a:t>(root-&gt;left);</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rd</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countNodes</a:t>
            </a:r>
            <a:r>
              <a:rPr lang="en-US" sz="2000" b="1" dirty="0">
                <a:latin typeface="Courier New" pitchFamily="49" charset="0"/>
                <a:cs typeface="Courier New" pitchFamily="49" charset="0"/>
              </a:rPr>
              <a:t>(root-&gt;right);</a:t>
            </a:r>
          </a:p>
          <a:p>
            <a:pPr>
              <a:buNone/>
            </a:pPr>
            <a:r>
              <a:rPr lang="en-US" sz="2000" b="1" dirty="0">
                <a:latin typeface="Courier New" pitchFamily="49" charset="0"/>
                <a:cs typeface="Courier New" pitchFamily="49" charset="0"/>
              </a:rPr>
              <a:t> 	   return 1+ld+rd;</a:t>
            </a:r>
          </a:p>
          <a:p>
            <a:pPr>
              <a:buNone/>
            </a:pPr>
            <a:r>
              <a:rPr lang="en-US" sz="2000" b="1" dirty="0">
                <a:latin typeface="Courier New" pitchFamily="49" charset="0"/>
                <a:cs typeface="Courier New" pitchFamily="49" charset="0"/>
              </a:rPr>
              <a:t> 	}   </a:t>
            </a:r>
          </a:p>
          <a:p>
            <a:pPr>
              <a:buNone/>
            </a:pPr>
            <a:r>
              <a:rPr lang="en-US" sz="2000" b="1" dirty="0">
                <a:latin typeface="Courier New" pitchFamily="49" charset="0"/>
                <a:cs typeface="Courier New" pitchFamily="49" charset="0"/>
              </a:rPr>
              <a:t>}</a:t>
            </a: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p:txBody>
      </p:sp>
      <p:grpSp>
        <p:nvGrpSpPr>
          <p:cNvPr id="21" name="Group 20">
            <a:extLst>
              <a:ext uri="{FF2B5EF4-FFF2-40B4-BE49-F238E27FC236}">
                <a16:creationId xmlns:a16="http://schemas.microsoft.com/office/drawing/2014/main" id="{BDAA263B-DFC9-4E62-8E64-B221BB3706EF}"/>
              </a:ext>
            </a:extLst>
          </p:cNvPr>
          <p:cNvGrpSpPr/>
          <p:nvPr/>
        </p:nvGrpSpPr>
        <p:grpSpPr>
          <a:xfrm>
            <a:off x="6172200" y="990600"/>
            <a:ext cx="2286000" cy="3657600"/>
            <a:chOff x="5943600" y="1828800"/>
            <a:chExt cx="2286000" cy="3657600"/>
          </a:xfrm>
        </p:grpSpPr>
        <p:cxnSp>
          <p:nvCxnSpPr>
            <p:cNvPr id="4" name="Straight Connector 3"/>
            <p:cNvCxnSpPr>
              <a:endCxn id="32" idx="3"/>
            </p:cNvCxnSpPr>
            <p:nvPr/>
          </p:nvCxnSpPr>
          <p:spPr>
            <a:xfrm rot="16200000" flipH="1">
              <a:off x="6087562" y="3589838"/>
              <a:ext cx="550277" cy="38100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26" idx="3"/>
            </p:cNvCxnSpPr>
            <p:nvPr/>
          </p:nvCxnSpPr>
          <p:spPr>
            <a:xfrm>
              <a:off x="6878405" y="4821003"/>
              <a:ext cx="436795" cy="453674"/>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6" name="Line 9"/>
            <p:cNvSpPr>
              <a:spLocks noChangeShapeType="1"/>
            </p:cNvSpPr>
            <p:nvPr/>
          </p:nvSpPr>
          <p:spPr bwMode="auto">
            <a:xfrm>
              <a:off x="6934200" y="2819400"/>
              <a:ext cx="1066800" cy="1143000"/>
            </a:xfrm>
            <a:prstGeom prst="line">
              <a:avLst/>
            </a:prstGeom>
            <a:noFill/>
            <a:ln w="19050">
              <a:solidFill>
                <a:srgbClr val="0000CC"/>
              </a:solidFill>
              <a:round/>
              <a:headEnd/>
              <a:tailEnd/>
            </a:ln>
            <a:effectLst/>
          </p:spPr>
          <p:txBody>
            <a:bodyPr/>
            <a:lstStyle/>
            <a:p>
              <a:endParaRPr lang="en-US"/>
            </a:p>
          </p:txBody>
        </p:sp>
        <p:sp>
          <p:nvSpPr>
            <p:cNvPr id="7" name="Line 20"/>
            <p:cNvSpPr>
              <a:spLocks noChangeShapeType="1"/>
            </p:cNvSpPr>
            <p:nvPr/>
          </p:nvSpPr>
          <p:spPr bwMode="auto">
            <a:xfrm flipH="1">
              <a:off x="6781800" y="3505200"/>
              <a:ext cx="762000" cy="1219200"/>
            </a:xfrm>
            <a:prstGeom prst="line">
              <a:avLst/>
            </a:prstGeom>
            <a:noFill/>
            <a:ln w="19050">
              <a:solidFill>
                <a:srgbClr val="0000CC"/>
              </a:solidFill>
              <a:round/>
              <a:headEnd/>
              <a:tailEnd/>
            </a:ln>
            <a:effectLst/>
          </p:spPr>
          <p:txBody>
            <a:bodyPr/>
            <a:lstStyle/>
            <a:p>
              <a:endParaRPr lang="en-US"/>
            </a:p>
          </p:txBody>
        </p:sp>
        <p:sp>
          <p:nvSpPr>
            <p:cNvPr id="8" name="Line 24"/>
            <p:cNvSpPr>
              <a:spLocks noChangeShapeType="1"/>
            </p:cNvSpPr>
            <p:nvPr/>
          </p:nvSpPr>
          <p:spPr bwMode="auto">
            <a:xfrm flipH="1">
              <a:off x="6172200" y="2133600"/>
              <a:ext cx="1143000" cy="1219200"/>
            </a:xfrm>
            <a:prstGeom prst="line">
              <a:avLst/>
            </a:prstGeom>
            <a:noFill/>
            <a:ln w="19050">
              <a:solidFill>
                <a:srgbClr val="0000CC"/>
              </a:solidFill>
              <a:round/>
              <a:headEnd/>
              <a:tailEnd/>
            </a:ln>
            <a:effectLst/>
          </p:spPr>
          <p:txBody>
            <a:bodyPr/>
            <a:lstStyle/>
            <a:p>
              <a:endParaRPr lang="en-US"/>
            </a:p>
          </p:txBody>
        </p:sp>
        <p:grpSp>
          <p:nvGrpSpPr>
            <p:cNvPr id="9" name="Group 100"/>
            <p:cNvGrpSpPr/>
            <p:nvPr/>
          </p:nvGrpSpPr>
          <p:grpSpPr>
            <a:xfrm>
              <a:off x="7239000" y="1828800"/>
              <a:ext cx="381000" cy="381000"/>
              <a:chOff x="1524000" y="1600200"/>
              <a:chExt cx="381000" cy="381000"/>
            </a:xfrm>
          </p:grpSpPr>
          <p:sp>
            <p:nvSpPr>
              <p:cNvPr id="10"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 name="TextBox 10"/>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12" name="Group 101"/>
            <p:cNvGrpSpPr/>
            <p:nvPr/>
          </p:nvGrpSpPr>
          <p:grpSpPr>
            <a:xfrm>
              <a:off x="6629400" y="2514600"/>
              <a:ext cx="381000" cy="381000"/>
              <a:chOff x="1524000" y="1600200"/>
              <a:chExt cx="381000" cy="381000"/>
            </a:xfrm>
          </p:grpSpPr>
          <p:sp>
            <p:nvSpPr>
              <p:cNvPr id="13"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4" name="TextBox 13"/>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15" name="Group 104"/>
            <p:cNvGrpSpPr/>
            <p:nvPr/>
          </p:nvGrpSpPr>
          <p:grpSpPr>
            <a:xfrm>
              <a:off x="7848600" y="3886200"/>
              <a:ext cx="381000" cy="381000"/>
              <a:chOff x="1524000" y="1600200"/>
              <a:chExt cx="381000" cy="381000"/>
            </a:xfrm>
          </p:grpSpPr>
          <p:sp>
            <p:nvSpPr>
              <p:cNvPr id="1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 name="TextBox 16"/>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18" name="Group 107"/>
            <p:cNvGrpSpPr/>
            <p:nvPr/>
          </p:nvGrpSpPr>
          <p:grpSpPr>
            <a:xfrm>
              <a:off x="7391400" y="3200400"/>
              <a:ext cx="381000" cy="381000"/>
              <a:chOff x="1524000" y="1600200"/>
              <a:chExt cx="381000" cy="381000"/>
            </a:xfrm>
          </p:grpSpPr>
          <p:sp>
            <p:nvSpPr>
              <p:cNvPr id="19"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0" name="TextBox 19"/>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24" name="Group 113"/>
            <p:cNvGrpSpPr/>
            <p:nvPr/>
          </p:nvGrpSpPr>
          <p:grpSpPr>
            <a:xfrm>
              <a:off x="7086600" y="5105400"/>
              <a:ext cx="381000" cy="381000"/>
              <a:chOff x="1524000" y="1600200"/>
              <a:chExt cx="381000" cy="381000"/>
            </a:xfrm>
          </p:grpSpPr>
          <p:sp>
            <p:nvSpPr>
              <p:cNvPr id="25"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6" name="TextBox 25"/>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27" name="Group 116"/>
            <p:cNvGrpSpPr/>
            <p:nvPr/>
          </p:nvGrpSpPr>
          <p:grpSpPr>
            <a:xfrm>
              <a:off x="6553200" y="4495800"/>
              <a:ext cx="381000" cy="381000"/>
              <a:chOff x="1524000" y="1600200"/>
              <a:chExt cx="381000" cy="381000"/>
            </a:xfrm>
          </p:grpSpPr>
          <p:sp>
            <p:nvSpPr>
              <p:cNvPr id="28"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9" name="TextBox 2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30" name="Group 119"/>
            <p:cNvGrpSpPr/>
            <p:nvPr/>
          </p:nvGrpSpPr>
          <p:grpSpPr>
            <a:xfrm>
              <a:off x="6324600" y="3886200"/>
              <a:ext cx="381000" cy="381000"/>
              <a:chOff x="1524000" y="1600200"/>
              <a:chExt cx="381000" cy="381000"/>
            </a:xfrm>
          </p:grpSpPr>
          <p:sp>
            <p:nvSpPr>
              <p:cNvPr id="31"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2" name="TextBox 31"/>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33" name="Group 122"/>
            <p:cNvGrpSpPr/>
            <p:nvPr/>
          </p:nvGrpSpPr>
          <p:grpSpPr>
            <a:xfrm>
              <a:off x="5943600" y="3200400"/>
              <a:ext cx="381000" cy="381000"/>
              <a:chOff x="1524000" y="1600200"/>
              <a:chExt cx="381000" cy="381000"/>
            </a:xfrm>
          </p:grpSpPr>
          <p:sp>
            <p:nvSpPr>
              <p:cNvPr id="34"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5" name="TextBox 34"/>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36" name="Group 125"/>
            <p:cNvGrpSpPr/>
            <p:nvPr/>
          </p:nvGrpSpPr>
          <p:grpSpPr>
            <a:xfrm>
              <a:off x="7010400" y="3886200"/>
              <a:ext cx="381000" cy="381000"/>
              <a:chOff x="1524000" y="1600200"/>
              <a:chExt cx="381000" cy="381000"/>
            </a:xfrm>
          </p:grpSpPr>
          <p:sp>
            <p:nvSpPr>
              <p:cNvPr id="37"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8" name="TextBox 37"/>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sp>
        <p:nvSpPr>
          <p:cNvPr id="43" name="TextBox 42"/>
          <p:cNvSpPr txBox="1"/>
          <p:nvPr/>
        </p:nvSpPr>
        <p:spPr>
          <a:xfrm>
            <a:off x="76200" y="4648200"/>
            <a:ext cx="9055639" cy="2215991"/>
          </a:xfrm>
          <a:prstGeom prst="rect">
            <a:avLst/>
          </a:prstGeom>
          <a:noFill/>
        </p:spPr>
        <p:txBody>
          <a:bodyPr wrap="square" rtlCol="0">
            <a:spAutoFit/>
          </a:bodyPr>
          <a:lstStyle/>
          <a:p>
            <a:r>
              <a:rPr lang="en-US" sz="2300" dirty="0">
                <a:solidFill>
                  <a:srgbClr val="FF0000"/>
                </a:solidFill>
              </a:rPr>
              <a:t>                     return 0                       return 0</a:t>
            </a:r>
          </a:p>
          <a:p>
            <a:r>
              <a:rPr lang="en-US" sz="2300" dirty="0">
                <a:solidFill>
                  <a:srgbClr val="FF0000"/>
                </a:solidFill>
              </a:rPr>
              <a:t>                  </a:t>
            </a:r>
            <a:r>
              <a:rPr lang="en-US" sz="2300" dirty="0"/>
              <a:t>countN(N)</a:t>
            </a:r>
            <a:r>
              <a:rPr lang="en-US" sz="2300" dirty="0">
                <a:solidFill>
                  <a:srgbClr val="FF0000"/>
                </a:solidFill>
              </a:rPr>
              <a:t>                   </a:t>
            </a:r>
            <a:r>
              <a:rPr lang="en-US" sz="2300" dirty="0"/>
              <a:t>countN(N)</a:t>
            </a:r>
            <a:r>
              <a:rPr lang="en-US" sz="2300" dirty="0">
                <a:solidFill>
                  <a:srgbClr val="FF0000"/>
                </a:solidFill>
              </a:rPr>
              <a:t>    return 1        </a:t>
            </a:r>
          </a:p>
          <a:p>
            <a:r>
              <a:rPr lang="en-US" sz="2300" dirty="0"/>
              <a:t>countN(F) countN(F) countN(F) countN(F)  countN(F)     </a:t>
            </a:r>
            <a:r>
              <a:rPr lang="en-US" sz="2300" dirty="0">
                <a:solidFill>
                  <a:srgbClr val="FF0000"/>
                </a:solidFill>
              </a:rPr>
              <a:t>return 2</a:t>
            </a:r>
          </a:p>
          <a:p>
            <a:r>
              <a:rPr lang="en-US" sz="2300" dirty="0"/>
              <a:t>countN(E) countN(E) countN(E) countN(E)  countN(E)   countN(E)</a:t>
            </a:r>
          </a:p>
          <a:p>
            <a:r>
              <a:rPr lang="en-US" sz="2300" dirty="0"/>
              <a:t>countN(B) countN(B) countN(B) countN(B)  countN(B)  countN(B)</a:t>
            </a:r>
          </a:p>
          <a:p>
            <a:r>
              <a:rPr lang="en-US" sz="2300" dirty="0"/>
              <a:t>countN(A) countN(A) countN(A) countN(A)  countN(A)  countN(A)</a:t>
            </a:r>
          </a:p>
        </p:txBody>
      </p:sp>
    </p:spTree>
    <p:extLst>
      <p:ext uri="{BB962C8B-B14F-4D97-AF65-F5344CB8AC3E}">
        <p14:creationId xmlns:p14="http://schemas.microsoft.com/office/powerpoint/2010/main" val="329955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dirty="0"/>
              <a:t>Real applications of tree:  directory tree</a:t>
            </a:r>
          </a:p>
        </p:txBody>
      </p:sp>
      <p:sp>
        <p:nvSpPr>
          <p:cNvPr id="5" name="Content Placeholder 4"/>
          <p:cNvSpPr>
            <a:spLocks noGrp="1"/>
          </p:cNvSpPr>
          <p:nvPr>
            <p:ph idx="1"/>
          </p:nvPr>
        </p:nvSpPr>
        <p:spPr>
          <a:xfrm>
            <a:off x="0" y="838200"/>
            <a:ext cx="9220200" cy="1143000"/>
          </a:xfrm>
        </p:spPr>
        <p:txBody>
          <a:bodyPr/>
          <a:lstStyle/>
          <a:p>
            <a:pPr>
              <a:spcBef>
                <a:spcPct val="50000"/>
              </a:spcBef>
            </a:pPr>
            <a:r>
              <a:rPr lang="en-US" dirty="0">
                <a:solidFill>
                  <a:srgbClr val="002060"/>
                </a:solidFill>
                <a:latin typeface="Book Antiqua" pitchFamily="18" charset="0"/>
              </a:rPr>
              <a:t>Directory tree</a:t>
            </a:r>
          </a:p>
        </p:txBody>
      </p:sp>
      <p:pic>
        <p:nvPicPr>
          <p:cNvPr id="23" name="Picture 2"/>
          <p:cNvPicPr>
            <a:picLocks noChangeAspect="1" noChangeArrowheads="1"/>
          </p:cNvPicPr>
          <p:nvPr/>
        </p:nvPicPr>
        <p:blipFill>
          <a:blip r:embed="rId2"/>
          <a:srcRect/>
          <a:stretch>
            <a:fillRect/>
          </a:stretch>
        </p:blipFill>
        <p:spPr bwMode="auto">
          <a:xfrm>
            <a:off x="2057400" y="1371600"/>
            <a:ext cx="4762500" cy="5089502"/>
          </a:xfrm>
          <a:prstGeom prst="rect">
            <a:avLst/>
          </a:prstGeom>
          <a:noFill/>
          <a:ln w="9525">
            <a:noFill/>
            <a:miter lim="800000"/>
            <a:headEnd/>
            <a:tailEnd/>
          </a:ln>
          <a:effectLst/>
        </p:spPr>
      </p:pic>
    </p:spTree>
    <p:extLst>
      <p:ext uri="{BB962C8B-B14F-4D97-AF65-F5344CB8AC3E}">
        <p14:creationId xmlns:p14="http://schemas.microsoft.com/office/powerpoint/2010/main" val="75870324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2300" dirty="0"/>
              <a:t>Basic operations on binary tree: count number of nodes on the tree</a:t>
            </a:r>
          </a:p>
        </p:txBody>
      </p:sp>
      <p:sp>
        <p:nvSpPr>
          <p:cNvPr id="3" name="Content Placeholder 2"/>
          <p:cNvSpPr>
            <a:spLocks noGrp="1"/>
          </p:cNvSpPr>
          <p:nvPr>
            <p:ph idx="1"/>
          </p:nvPr>
        </p:nvSpPr>
        <p:spPr>
          <a:xfrm>
            <a:off x="0" y="838200"/>
            <a:ext cx="9144000" cy="5410200"/>
          </a:xfrm>
        </p:spPr>
        <p:txBody>
          <a:bodyPr>
            <a:normAutofit/>
          </a:bodyPr>
          <a:lstStyle/>
          <a:p>
            <a:pPr>
              <a:buNone/>
            </a:pPr>
            <a:r>
              <a:rPr lang="en-US" sz="2000" b="1" dirty="0">
                <a:solidFill>
                  <a:srgbClr val="C00000"/>
                </a:solidFill>
                <a:latin typeface="Courier New" pitchFamily="49" charset="0"/>
                <a:cs typeface="Courier New" pitchFamily="49" charset="0"/>
              </a:rPr>
              <a:t>int </a:t>
            </a:r>
            <a:r>
              <a:rPr lang="en-US" sz="2000" b="1" dirty="0" err="1">
                <a:solidFill>
                  <a:srgbClr val="C00000"/>
                </a:solidFill>
                <a:latin typeface="Courier New" pitchFamily="49" charset="0"/>
                <a:cs typeface="Courier New" pitchFamily="49" charset="0"/>
              </a:rPr>
              <a:t>countNodes</a:t>
            </a:r>
            <a:r>
              <a:rPr lang="en-US" sz="2000" b="1" dirty="0">
                <a:solidFill>
                  <a:srgbClr val="C00000"/>
                </a:solidFill>
                <a:latin typeface="Courier New" pitchFamily="49" charset="0"/>
                <a:cs typeface="Courier New" pitchFamily="49" charset="0"/>
              </a:rPr>
              <a:t>(node *root) { </a:t>
            </a:r>
          </a:p>
          <a:p>
            <a:pPr>
              <a:buNone/>
            </a:pPr>
            <a:r>
              <a:rPr lang="en-US" sz="2000" b="1" dirty="0">
                <a:latin typeface="Courier New" pitchFamily="49" charset="0"/>
                <a:cs typeface="Courier New" pitchFamily="49" charset="0"/>
              </a:rPr>
              <a:t>	if( root == NULL ) return 0;</a:t>
            </a:r>
          </a:p>
          <a:p>
            <a:pPr>
              <a:buNone/>
            </a:pPr>
            <a:r>
              <a:rPr lang="en-US" sz="2000" b="1" dirty="0">
                <a:latin typeface="Courier New" pitchFamily="49" charset="0"/>
                <a:cs typeface="Courier New" pitchFamily="49" charset="0"/>
              </a:rPr>
              <a:t>	else {	   </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ld</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countNodes</a:t>
            </a:r>
            <a:r>
              <a:rPr lang="en-US" sz="2000" b="1" dirty="0">
                <a:latin typeface="Courier New" pitchFamily="49" charset="0"/>
                <a:cs typeface="Courier New" pitchFamily="49" charset="0"/>
              </a:rPr>
              <a:t>(root-&gt;left);</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rd</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countNodes</a:t>
            </a:r>
            <a:r>
              <a:rPr lang="en-US" sz="2000" b="1" dirty="0">
                <a:latin typeface="Courier New" pitchFamily="49" charset="0"/>
                <a:cs typeface="Courier New" pitchFamily="49" charset="0"/>
              </a:rPr>
              <a:t>(root-&gt;right);</a:t>
            </a:r>
          </a:p>
          <a:p>
            <a:pPr>
              <a:buNone/>
            </a:pPr>
            <a:r>
              <a:rPr lang="en-US" sz="2000" b="1" dirty="0">
                <a:latin typeface="Courier New" pitchFamily="49" charset="0"/>
                <a:cs typeface="Courier New" pitchFamily="49" charset="0"/>
              </a:rPr>
              <a:t> 	   return 1+ld+rd;</a:t>
            </a:r>
          </a:p>
          <a:p>
            <a:pPr>
              <a:buNone/>
            </a:pPr>
            <a:r>
              <a:rPr lang="en-US" sz="2000" b="1" dirty="0">
                <a:latin typeface="Courier New" pitchFamily="49" charset="0"/>
                <a:cs typeface="Courier New" pitchFamily="49" charset="0"/>
              </a:rPr>
              <a:t> 	}   </a:t>
            </a:r>
          </a:p>
          <a:p>
            <a:pPr>
              <a:buNone/>
            </a:pPr>
            <a:r>
              <a:rPr lang="en-US" sz="2000" b="1" dirty="0">
                <a:latin typeface="Courier New" pitchFamily="49" charset="0"/>
                <a:cs typeface="Courier New" pitchFamily="49" charset="0"/>
              </a:rPr>
              <a:t>}</a:t>
            </a: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p:txBody>
      </p:sp>
      <p:grpSp>
        <p:nvGrpSpPr>
          <p:cNvPr id="21" name="Group 20">
            <a:extLst>
              <a:ext uri="{FF2B5EF4-FFF2-40B4-BE49-F238E27FC236}">
                <a16:creationId xmlns:a16="http://schemas.microsoft.com/office/drawing/2014/main" id="{BDAA263B-DFC9-4E62-8E64-B221BB3706EF}"/>
              </a:ext>
            </a:extLst>
          </p:cNvPr>
          <p:cNvGrpSpPr/>
          <p:nvPr/>
        </p:nvGrpSpPr>
        <p:grpSpPr>
          <a:xfrm>
            <a:off x="6629400" y="914400"/>
            <a:ext cx="2286000" cy="3657600"/>
            <a:chOff x="5943600" y="1828800"/>
            <a:chExt cx="2286000" cy="3657600"/>
          </a:xfrm>
        </p:grpSpPr>
        <p:cxnSp>
          <p:nvCxnSpPr>
            <p:cNvPr id="4" name="Straight Connector 3"/>
            <p:cNvCxnSpPr>
              <a:endCxn id="32" idx="3"/>
            </p:cNvCxnSpPr>
            <p:nvPr/>
          </p:nvCxnSpPr>
          <p:spPr>
            <a:xfrm rot="16200000" flipH="1">
              <a:off x="6087562" y="3589838"/>
              <a:ext cx="550277" cy="38100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26" idx="3"/>
            </p:cNvCxnSpPr>
            <p:nvPr/>
          </p:nvCxnSpPr>
          <p:spPr>
            <a:xfrm>
              <a:off x="6878405" y="4821003"/>
              <a:ext cx="436795" cy="453674"/>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6" name="Line 9"/>
            <p:cNvSpPr>
              <a:spLocks noChangeShapeType="1"/>
            </p:cNvSpPr>
            <p:nvPr/>
          </p:nvSpPr>
          <p:spPr bwMode="auto">
            <a:xfrm>
              <a:off x="6934200" y="2819400"/>
              <a:ext cx="1066800" cy="1143000"/>
            </a:xfrm>
            <a:prstGeom prst="line">
              <a:avLst/>
            </a:prstGeom>
            <a:noFill/>
            <a:ln w="19050">
              <a:solidFill>
                <a:srgbClr val="0000CC"/>
              </a:solidFill>
              <a:round/>
              <a:headEnd/>
              <a:tailEnd/>
            </a:ln>
            <a:effectLst/>
          </p:spPr>
          <p:txBody>
            <a:bodyPr/>
            <a:lstStyle/>
            <a:p>
              <a:endParaRPr lang="en-US"/>
            </a:p>
          </p:txBody>
        </p:sp>
        <p:sp>
          <p:nvSpPr>
            <p:cNvPr id="7" name="Line 20"/>
            <p:cNvSpPr>
              <a:spLocks noChangeShapeType="1"/>
            </p:cNvSpPr>
            <p:nvPr/>
          </p:nvSpPr>
          <p:spPr bwMode="auto">
            <a:xfrm flipH="1">
              <a:off x="6781800" y="3505200"/>
              <a:ext cx="762000" cy="1219200"/>
            </a:xfrm>
            <a:prstGeom prst="line">
              <a:avLst/>
            </a:prstGeom>
            <a:noFill/>
            <a:ln w="19050">
              <a:solidFill>
                <a:srgbClr val="0000CC"/>
              </a:solidFill>
              <a:round/>
              <a:headEnd/>
              <a:tailEnd/>
            </a:ln>
            <a:effectLst/>
          </p:spPr>
          <p:txBody>
            <a:bodyPr/>
            <a:lstStyle/>
            <a:p>
              <a:endParaRPr lang="en-US"/>
            </a:p>
          </p:txBody>
        </p:sp>
        <p:sp>
          <p:nvSpPr>
            <p:cNvPr id="8" name="Line 24"/>
            <p:cNvSpPr>
              <a:spLocks noChangeShapeType="1"/>
            </p:cNvSpPr>
            <p:nvPr/>
          </p:nvSpPr>
          <p:spPr bwMode="auto">
            <a:xfrm flipH="1">
              <a:off x="6172200" y="2133600"/>
              <a:ext cx="1143000" cy="1219200"/>
            </a:xfrm>
            <a:prstGeom prst="line">
              <a:avLst/>
            </a:prstGeom>
            <a:noFill/>
            <a:ln w="19050">
              <a:solidFill>
                <a:srgbClr val="0000CC"/>
              </a:solidFill>
              <a:round/>
              <a:headEnd/>
              <a:tailEnd/>
            </a:ln>
            <a:effectLst/>
          </p:spPr>
          <p:txBody>
            <a:bodyPr/>
            <a:lstStyle/>
            <a:p>
              <a:endParaRPr lang="en-US"/>
            </a:p>
          </p:txBody>
        </p:sp>
        <p:grpSp>
          <p:nvGrpSpPr>
            <p:cNvPr id="9" name="Group 100"/>
            <p:cNvGrpSpPr/>
            <p:nvPr/>
          </p:nvGrpSpPr>
          <p:grpSpPr>
            <a:xfrm>
              <a:off x="7239000" y="1828800"/>
              <a:ext cx="381000" cy="381000"/>
              <a:chOff x="1524000" y="1600200"/>
              <a:chExt cx="381000" cy="381000"/>
            </a:xfrm>
          </p:grpSpPr>
          <p:sp>
            <p:nvSpPr>
              <p:cNvPr id="10"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 name="TextBox 10"/>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12" name="Group 101"/>
            <p:cNvGrpSpPr/>
            <p:nvPr/>
          </p:nvGrpSpPr>
          <p:grpSpPr>
            <a:xfrm>
              <a:off x="6629400" y="2514600"/>
              <a:ext cx="381000" cy="381000"/>
              <a:chOff x="1524000" y="1600200"/>
              <a:chExt cx="381000" cy="381000"/>
            </a:xfrm>
          </p:grpSpPr>
          <p:sp>
            <p:nvSpPr>
              <p:cNvPr id="13"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4" name="TextBox 13"/>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15" name="Group 104"/>
            <p:cNvGrpSpPr/>
            <p:nvPr/>
          </p:nvGrpSpPr>
          <p:grpSpPr>
            <a:xfrm>
              <a:off x="7848600" y="3886200"/>
              <a:ext cx="381000" cy="381000"/>
              <a:chOff x="1524000" y="1600200"/>
              <a:chExt cx="381000" cy="381000"/>
            </a:xfrm>
          </p:grpSpPr>
          <p:sp>
            <p:nvSpPr>
              <p:cNvPr id="1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 name="TextBox 16"/>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18" name="Group 107"/>
            <p:cNvGrpSpPr/>
            <p:nvPr/>
          </p:nvGrpSpPr>
          <p:grpSpPr>
            <a:xfrm>
              <a:off x="7391400" y="3200400"/>
              <a:ext cx="381000" cy="381000"/>
              <a:chOff x="1524000" y="1600200"/>
              <a:chExt cx="381000" cy="381000"/>
            </a:xfrm>
          </p:grpSpPr>
          <p:sp>
            <p:nvSpPr>
              <p:cNvPr id="19"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0" name="TextBox 19"/>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24" name="Group 113"/>
            <p:cNvGrpSpPr/>
            <p:nvPr/>
          </p:nvGrpSpPr>
          <p:grpSpPr>
            <a:xfrm>
              <a:off x="7086600" y="5105400"/>
              <a:ext cx="381000" cy="381000"/>
              <a:chOff x="1524000" y="1600200"/>
              <a:chExt cx="381000" cy="381000"/>
            </a:xfrm>
          </p:grpSpPr>
          <p:sp>
            <p:nvSpPr>
              <p:cNvPr id="25"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6" name="TextBox 25"/>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27" name="Group 116"/>
            <p:cNvGrpSpPr/>
            <p:nvPr/>
          </p:nvGrpSpPr>
          <p:grpSpPr>
            <a:xfrm>
              <a:off x="6553200" y="4495800"/>
              <a:ext cx="381000" cy="381000"/>
              <a:chOff x="1524000" y="1600200"/>
              <a:chExt cx="381000" cy="381000"/>
            </a:xfrm>
          </p:grpSpPr>
          <p:sp>
            <p:nvSpPr>
              <p:cNvPr id="28"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9" name="TextBox 2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30" name="Group 119"/>
            <p:cNvGrpSpPr/>
            <p:nvPr/>
          </p:nvGrpSpPr>
          <p:grpSpPr>
            <a:xfrm>
              <a:off x="6324600" y="3886200"/>
              <a:ext cx="381000" cy="381000"/>
              <a:chOff x="1524000" y="1600200"/>
              <a:chExt cx="381000" cy="381000"/>
            </a:xfrm>
          </p:grpSpPr>
          <p:sp>
            <p:nvSpPr>
              <p:cNvPr id="31"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2" name="TextBox 31"/>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33" name="Group 122"/>
            <p:cNvGrpSpPr/>
            <p:nvPr/>
          </p:nvGrpSpPr>
          <p:grpSpPr>
            <a:xfrm>
              <a:off x="5943600" y="3200400"/>
              <a:ext cx="381000" cy="381000"/>
              <a:chOff x="1524000" y="1600200"/>
              <a:chExt cx="381000" cy="381000"/>
            </a:xfrm>
          </p:grpSpPr>
          <p:sp>
            <p:nvSpPr>
              <p:cNvPr id="34"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5" name="TextBox 34"/>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36" name="Group 125"/>
            <p:cNvGrpSpPr/>
            <p:nvPr/>
          </p:nvGrpSpPr>
          <p:grpSpPr>
            <a:xfrm>
              <a:off x="7010400" y="3886200"/>
              <a:ext cx="381000" cy="381000"/>
              <a:chOff x="1524000" y="1600200"/>
              <a:chExt cx="381000" cy="381000"/>
            </a:xfrm>
          </p:grpSpPr>
          <p:sp>
            <p:nvSpPr>
              <p:cNvPr id="37"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8" name="TextBox 37"/>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sp>
        <p:nvSpPr>
          <p:cNvPr id="43" name="TextBox 42"/>
          <p:cNvSpPr txBox="1"/>
          <p:nvPr/>
        </p:nvSpPr>
        <p:spPr>
          <a:xfrm>
            <a:off x="44180" y="4330512"/>
            <a:ext cx="9055639" cy="2569934"/>
          </a:xfrm>
          <a:prstGeom prst="rect">
            <a:avLst/>
          </a:prstGeom>
          <a:noFill/>
        </p:spPr>
        <p:txBody>
          <a:bodyPr wrap="square" rtlCol="0">
            <a:spAutoFit/>
          </a:bodyPr>
          <a:lstStyle/>
          <a:p>
            <a:r>
              <a:rPr lang="en-US" sz="2300" dirty="0">
                <a:solidFill>
                  <a:srgbClr val="FF0000"/>
                </a:solidFill>
              </a:rPr>
              <a:t>                                                                                                    return 0</a:t>
            </a:r>
          </a:p>
          <a:p>
            <a:r>
              <a:rPr lang="en-US" sz="2300" dirty="0">
                <a:solidFill>
                  <a:srgbClr val="FF0000"/>
                </a:solidFill>
              </a:rPr>
              <a:t>                                                                                                </a:t>
            </a:r>
            <a:r>
              <a:rPr lang="en-US" sz="2300" dirty="0"/>
              <a:t>countN(N</a:t>
            </a:r>
            <a:r>
              <a:rPr lang="en-US" sz="2300" dirty="0">
                <a:solidFill>
                  <a:srgbClr val="FF0000"/>
                </a:solidFill>
              </a:rPr>
              <a:t>)</a:t>
            </a:r>
          </a:p>
          <a:p>
            <a:r>
              <a:rPr lang="en-US" sz="2300" dirty="0">
                <a:solidFill>
                  <a:srgbClr val="FF0000"/>
                </a:solidFill>
              </a:rPr>
              <a:t>                                                                             </a:t>
            </a:r>
            <a:r>
              <a:rPr lang="en-US" sz="2300" dirty="0"/>
              <a:t>countN(H) countN(H)</a:t>
            </a:r>
          </a:p>
          <a:p>
            <a:r>
              <a:rPr lang="en-US" sz="2300" dirty="0">
                <a:solidFill>
                  <a:srgbClr val="FF0000"/>
                </a:solidFill>
              </a:rPr>
              <a:t>return 2                                          </a:t>
            </a:r>
            <a:r>
              <a:rPr lang="en-US" sz="2300" dirty="0"/>
              <a:t>countN(G)  countN(G) countN(G)</a:t>
            </a:r>
          </a:p>
          <a:p>
            <a:r>
              <a:rPr lang="en-US" sz="2300" dirty="0"/>
              <a:t>countN(E)                    countN(C) countN(C)  countN(C)  countN(C)</a:t>
            </a:r>
          </a:p>
          <a:p>
            <a:r>
              <a:rPr lang="en-US" sz="2300" dirty="0"/>
              <a:t>countN(B) countN(B) countN(B) countN(B)  countN(B)  countN(B)</a:t>
            </a:r>
          </a:p>
          <a:p>
            <a:r>
              <a:rPr lang="en-US" sz="2300" dirty="0"/>
              <a:t>countN(A) countN(A) countN(A) countN(A)  countN(A) countN(A)  </a:t>
            </a:r>
            <a:r>
              <a:rPr lang="en-US" sz="2300" dirty="0" err="1"/>
              <a:t>etc</a:t>
            </a:r>
            <a:endParaRPr lang="en-US" sz="2300" dirty="0"/>
          </a:p>
        </p:txBody>
      </p:sp>
    </p:spTree>
    <p:extLst>
      <p:ext uri="{BB962C8B-B14F-4D97-AF65-F5344CB8AC3E}">
        <p14:creationId xmlns:p14="http://schemas.microsoft.com/office/powerpoint/2010/main" val="41588603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Basic operations on binary tree: free the tree</a:t>
            </a:r>
          </a:p>
        </p:txBody>
      </p:sp>
      <p:sp>
        <p:nvSpPr>
          <p:cNvPr id="3" name="Content Placeholder 2"/>
          <p:cNvSpPr>
            <a:spLocks noGrp="1"/>
          </p:cNvSpPr>
          <p:nvPr>
            <p:ph idx="1"/>
          </p:nvPr>
        </p:nvSpPr>
        <p:spPr>
          <a:xfrm>
            <a:off x="0" y="838200"/>
            <a:ext cx="8686800" cy="5410200"/>
          </a:xfrm>
        </p:spPr>
        <p:txBody>
          <a:bodyPr/>
          <a:lstStyle/>
          <a:p>
            <a:pPr>
              <a:buNone/>
            </a:pPr>
            <a:r>
              <a:rPr lang="en-US" b="1" dirty="0">
                <a:solidFill>
                  <a:srgbClr val="FF0000"/>
                </a:solidFill>
                <a:latin typeface="Courier New" pitchFamily="49" charset="0"/>
                <a:cs typeface="Courier New" pitchFamily="49" charset="0"/>
              </a:rPr>
              <a:t>void </a:t>
            </a:r>
            <a:r>
              <a:rPr lang="en-US" b="1" dirty="0" err="1">
                <a:solidFill>
                  <a:srgbClr val="FF0000"/>
                </a:solidFill>
                <a:latin typeface="Courier New" pitchFamily="49" charset="0"/>
                <a:cs typeface="Courier New" pitchFamily="49" charset="0"/>
              </a:rPr>
              <a:t>freeTree</a:t>
            </a:r>
            <a:r>
              <a:rPr lang="en-US" b="1" dirty="0">
                <a:solidFill>
                  <a:srgbClr val="FF0000"/>
                </a:solidFill>
                <a:latin typeface="Courier New" pitchFamily="49" charset="0"/>
                <a:cs typeface="Courier New" pitchFamily="49" charset="0"/>
              </a:rPr>
              <a:t>(node *root)</a:t>
            </a:r>
          </a:p>
          <a:p>
            <a:pPr>
              <a:buNone/>
            </a:pPr>
            <a:r>
              <a:rPr lang="en-US" b="1" dirty="0">
                <a:latin typeface="Courier New" pitchFamily="49" charset="0"/>
                <a:cs typeface="Courier New" pitchFamily="49" charset="0"/>
              </a:rPr>
              <a:t>{</a:t>
            </a:r>
          </a:p>
          <a:p>
            <a:pPr>
              <a:buNone/>
            </a:pPr>
            <a:r>
              <a:rPr lang="en-US" b="1" dirty="0">
                <a:latin typeface="Courier New" pitchFamily="49" charset="0"/>
                <a:cs typeface="Courier New" pitchFamily="49" charset="0"/>
              </a:rPr>
              <a:t>  	if( root == NULL ) return;</a:t>
            </a:r>
          </a:p>
          <a:p>
            <a:pPr>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freeTree</a:t>
            </a:r>
            <a:r>
              <a:rPr lang="en-US" b="1" dirty="0">
                <a:latin typeface="Courier New" pitchFamily="49" charset="0"/>
                <a:cs typeface="Courier New" pitchFamily="49" charset="0"/>
              </a:rPr>
              <a:t>(root-&gt;left);</a:t>
            </a:r>
          </a:p>
          <a:p>
            <a:pPr>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freeTree</a:t>
            </a:r>
            <a:r>
              <a:rPr lang="en-US" b="1" dirty="0">
                <a:latin typeface="Courier New" pitchFamily="49" charset="0"/>
                <a:cs typeface="Courier New" pitchFamily="49" charset="0"/>
              </a:rPr>
              <a:t>(root-&gt;right);</a:t>
            </a:r>
          </a:p>
          <a:p>
            <a:pPr>
              <a:buNone/>
            </a:pPr>
            <a:r>
              <a:rPr lang="en-US" b="1" dirty="0">
                <a:latin typeface="Courier New" pitchFamily="49" charset="0"/>
                <a:cs typeface="Courier New" pitchFamily="49" charset="0"/>
              </a:rPr>
              <a:t>	   free(root);</a:t>
            </a:r>
          </a:p>
          <a:p>
            <a:pPr>
              <a:buNone/>
            </a:pPr>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val="38266755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3.4. Binary tree</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dirty="0">
                <a:solidFill>
                  <a:schemeClr val="bg1">
                    <a:lumMod val="50000"/>
                  </a:schemeClr>
                </a:solidFill>
                <a:latin typeface="Times" panose="02020603050405020304" pitchFamily="18" charset="0"/>
                <a:cs typeface="Times" panose="02020603050405020304" pitchFamily="18" charset="0"/>
              </a:rPr>
              <a:t>3.4.1. Definitions</a:t>
            </a:r>
          </a:p>
          <a:p>
            <a:pPr>
              <a:spcBef>
                <a:spcPts val="1200"/>
              </a:spcBef>
              <a:buNone/>
            </a:pPr>
            <a:r>
              <a:rPr lang="en-US" sz="3500" dirty="0">
                <a:solidFill>
                  <a:schemeClr val="bg1">
                    <a:lumMod val="50000"/>
                  </a:schemeClr>
                </a:solidFill>
                <a:latin typeface="Times" panose="02020603050405020304" pitchFamily="18" charset="0"/>
                <a:cs typeface="Times" panose="02020603050405020304" pitchFamily="18" charset="0"/>
              </a:rPr>
              <a:t>3.4.2. Binary tree representation </a:t>
            </a:r>
          </a:p>
          <a:p>
            <a:pPr>
              <a:spcBef>
                <a:spcPts val="1200"/>
              </a:spcBef>
              <a:buNone/>
            </a:pPr>
            <a:r>
              <a:rPr lang="en-US" sz="3500" b="1" dirty="0">
                <a:solidFill>
                  <a:srgbClr val="FF0000"/>
                </a:solidFill>
                <a:latin typeface="Times" panose="02020603050405020304" pitchFamily="18" charset="0"/>
                <a:cs typeface="Times" panose="02020603050405020304" pitchFamily="18" charset="0"/>
              </a:rPr>
              <a:t>3.4.3. Binary tree traversals</a:t>
            </a:r>
          </a:p>
          <a:p>
            <a:pPr>
              <a:spcBef>
                <a:spcPts val="1200"/>
              </a:spcBef>
              <a:buNone/>
            </a:pPr>
            <a:r>
              <a:rPr lang="en-US" sz="3500" dirty="0">
                <a:latin typeface="Times" panose="02020603050405020304" pitchFamily="18" charset="0"/>
                <a:cs typeface="Times" panose="02020603050405020304" pitchFamily="18" charset="0"/>
              </a:rPr>
              <a:t>3.4.4. Some applications</a:t>
            </a:r>
          </a:p>
          <a:p>
            <a:pPr>
              <a:spcBef>
                <a:spcPts val="1200"/>
              </a:spcBef>
              <a:buNone/>
            </a:pPr>
            <a:endParaRPr lang="en-US" sz="3500" b="1" dirty="0">
              <a:solidFill>
                <a:srgbClr val="FF0000"/>
              </a:solidFill>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132</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335908785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838200"/>
          </a:xfrm>
        </p:spPr>
        <p:txBody>
          <a:bodyPr/>
          <a:lstStyle/>
          <a:p>
            <a:r>
              <a:rPr lang="en-US" altLang="en-US" dirty="0"/>
              <a:t>3.4.3. Binary Tree Traversals</a:t>
            </a:r>
          </a:p>
        </p:txBody>
      </p:sp>
      <p:sp>
        <p:nvSpPr>
          <p:cNvPr id="10243" name="Rectangle 3"/>
          <p:cNvSpPr>
            <a:spLocks noGrp="1" noChangeArrowheads="1"/>
          </p:cNvSpPr>
          <p:nvPr>
            <p:ph type="body" idx="1"/>
          </p:nvPr>
        </p:nvSpPr>
        <p:spPr>
          <a:xfrm>
            <a:off x="0" y="838200"/>
            <a:ext cx="9144000" cy="5410200"/>
          </a:xfrm>
        </p:spPr>
        <p:txBody>
          <a:bodyPr/>
          <a:lstStyle/>
          <a:p>
            <a:r>
              <a:rPr lang="en-US" altLang="en-US" sz="3000" dirty="0">
                <a:latin typeface="Times" panose="02020603050405020304" pitchFamily="18" charset="0"/>
                <a:cs typeface="Times" panose="02020603050405020304" pitchFamily="18" charset="0"/>
              </a:rPr>
              <a:t>A traversal is where each node in a tree is visited and visited once</a:t>
            </a:r>
          </a:p>
          <a:p>
            <a:r>
              <a:rPr lang="en-US" altLang="en-US" sz="3000" dirty="0">
                <a:latin typeface="Times" panose="02020603050405020304" pitchFamily="18" charset="0"/>
                <a:cs typeface="Times" panose="02020603050405020304" pitchFamily="18" charset="0"/>
              </a:rPr>
              <a:t>There are two very common traversals</a:t>
            </a:r>
          </a:p>
          <a:p>
            <a:pPr lvl="1"/>
            <a:r>
              <a:rPr lang="en-US" altLang="en-US" sz="3000" dirty="0">
                <a:latin typeface="Times" panose="02020603050405020304" pitchFamily="18" charset="0"/>
                <a:cs typeface="Times" panose="02020603050405020304" pitchFamily="18" charset="0"/>
              </a:rPr>
              <a:t>Breadth First </a:t>
            </a:r>
          </a:p>
          <a:p>
            <a:pPr lvl="1"/>
            <a:r>
              <a:rPr lang="en-US" altLang="en-US" sz="3000" dirty="0">
                <a:latin typeface="Times" panose="02020603050405020304" pitchFamily="18" charset="0"/>
                <a:cs typeface="Times" panose="02020603050405020304" pitchFamily="18" charset="0"/>
              </a:rPr>
              <a:t>Depth First</a:t>
            </a:r>
          </a:p>
        </p:txBody>
      </p:sp>
    </p:spTree>
    <p:extLst>
      <p:ext uri="{BB962C8B-B14F-4D97-AF65-F5344CB8AC3E}">
        <p14:creationId xmlns:p14="http://schemas.microsoft.com/office/powerpoint/2010/main" val="249028697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r>
              <a:rPr lang="en-US" altLang="en-US" dirty="0"/>
              <a:t>3.4.3. Binary Tree Traversals: Breadth First</a:t>
            </a:r>
          </a:p>
        </p:txBody>
      </p:sp>
      <p:sp>
        <p:nvSpPr>
          <p:cNvPr id="14339" name="Rectangle 3"/>
          <p:cNvSpPr>
            <a:spLocks noGrp="1" noChangeArrowheads="1"/>
          </p:cNvSpPr>
          <p:nvPr>
            <p:ph type="body" idx="1"/>
          </p:nvPr>
        </p:nvSpPr>
        <p:spPr>
          <a:xfrm>
            <a:off x="0" y="838200"/>
            <a:ext cx="9144000" cy="1485900"/>
          </a:xfrm>
        </p:spPr>
        <p:txBody>
          <a:bodyPr/>
          <a:lstStyle/>
          <a:p>
            <a:r>
              <a:rPr lang="en-US" altLang="en-US" sz="2600" dirty="0">
                <a:latin typeface="Times" panose="02020603050405020304" pitchFamily="18" charset="0"/>
                <a:cs typeface="Times" panose="02020603050405020304" pitchFamily="18" charset="0"/>
              </a:rPr>
              <a:t>In a breadth first traversal all of the nodes on a given level are visited and then all of the nodes on the next level are visited.</a:t>
            </a:r>
          </a:p>
          <a:p>
            <a:r>
              <a:rPr lang="en-US" altLang="en-US" sz="2600" dirty="0">
                <a:latin typeface="Times" panose="02020603050405020304" pitchFamily="18" charset="0"/>
                <a:cs typeface="Times" panose="02020603050405020304" pitchFamily="18" charset="0"/>
              </a:rPr>
              <a:t>Usually in a left to right fashion</a:t>
            </a:r>
          </a:p>
          <a:p>
            <a:endParaRPr lang="en-US" altLang="en-US" sz="2600" dirty="0">
              <a:latin typeface="Times" panose="02020603050405020304" pitchFamily="18" charset="0"/>
              <a:cs typeface="Times" panose="02020603050405020304" pitchFamily="18" charset="0"/>
            </a:endParaRPr>
          </a:p>
          <a:p>
            <a:endParaRPr lang="en-US" altLang="en-US" sz="2600" dirty="0">
              <a:latin typeface="Times" panose="02020603050405020304" pitchFamily="18" charset="0"/>
              <a:cs typeface="Times" panose="02020603050405020304" pitchFamily="18" charset="0"/>
            </a:endParaRPr>
          </a:p>
          <a:p>
            <a:endParaRPr lang="en-US" altLang="en-US" sz="2600" dirty="0">
              <a:latin typeface="Times" panose="02020603050405020304" pitchFamily="18" charset="0"/>
              <a:cs typeface="Times" panose="02020603050405020304" pitchFamily="18" charset="0"/>
            </a:endParaRPr>
          </a:p>
          <a:p>
            <a:endParaRPr lang="en-US" altLang="en-US" sz="2600" dirty="0">
              <a:latin typeface="Times" panose="02020603050405020304" pitchFamily="18" charset="0"/>
              <a:cs typeface="Times" panose="02020603050405020304" pitchFamily="18" charset="0"/>
            </a:endParaRPr>
          </a:p>
          <a:p>
            <a:endParaRPr lang="en-US" altLang="en-US" sz="2600" dirty="0">
              <a:latin typeface="Times" panose="02020603050405020304" pitchFamily="18" charset="0"/>
              <a:cs typeface="Times" panose="02020603050405020304" pitchFamily="18" charset="0"/>
            </a:endParaRPr>
          </a:p>
          <a:p>
            <a:endParaRPr lang="en-US" altLang="en-US" sz="2600" dirty="0">
              <a:latin typeface="Times" panose="02020603050405020304" pitchFamily="18" charset="0"/>
              <a:cs typeface="Times" panose="02020603050405020304" pitchFamily="18" charset="0"/>
            </a:endParaRPr>
          </a:p>
          <a:p>
            <a:endParaRPr lang="en-US" altLang="en-US" sz="2600" dirty="0">
              <a:latin typeface="Times" panose="02020603050405020304" pitchFamily="18" charset="0"/>
              <a:cs typeface="Times" panose="02020603050405020304" pitchFamily="18" charset="0"/>
            </a:endParaRPr>
          </a:p>
          <a:p>
            <a:endParaRPr lang="en-US" altLang="en-US" sz="2600" dirty="0">
              <a:latin typeface="Times" panose="02020603050405020304" pitchFamily="18" charset="0"/>
              <a:cs typeface="Times" panose="02020603050405020304" pitchFamily="18" charset="0"/>
            </a:endParaRPr>
          </a:p>
          <a:p>
            <a:r>
              <a:rPr lang="en-US" altLang="en-US" sz="2600" dirty="0" err="1">
                <a:latin typeface="Times" panose="02020603050405020304" pitchFamily="18" charset="0"/>
                <a:cs typeface="Times" panose="02020603050405020304" pitchFamily="18" charset="0"/>
              </a:rPr>
              <a:t>Breadth_First_Search</a:t>
            </a:r>
            <a:r>
              <a:rPr lang="en-US" altLang="en-US" sz="2600" dirty="0">
                <a:latin typeface="Times" panose="02020603050405020304" pitchFamily="18" charset="0"/>
                <a:cs typeface="Times" panose="02020603050405020304" pitchFamily="18" charset="0"/>
              </a:rPr>
              <a:t>(2): 2, 4, 5, 7, 3, 10, 8, 1, 9, 11, 6</a:t>
            </a:r>
          </a:p>
        </p:txBody>
      </p:sp>
      <p:sp>
        <p:nvSpPr>
          <p:cNvPr id="4" name="Oval 3"/>
          <p:cNvSpPr>
            <a:spLocks noChangeArrowheads="1"/>
          </p:cNvSpPr>
          <p:nvPr/>
        </p:nvSpPr>
        <p:spPr bwMode="auto">
          <a:xfrm>
            <a:off x="4343400" y="2667000"/>
            <a:ext cx="609600" cy="533400"/>
          </a:xfrm>
          <a:prstGeom prst="ellipse">
            <a:avLst/>
          </a:prstGeom>
          <a:solidFill>
            <a:schemeClr val="tx2"/>
          </a:solidFill>
          <a:ln w="9525">
            <a:solidFill>
              <a:schemeClr val="tx2"/>
            </a:solidFill>
            <a:round/>
            <a:headEnd/>
            <a:tailEnd/>
          </a:ln>
          <a:effectLst/>
        </p:spPr>
        <p:txBody>
          <a:bodyPr wrap="none" anchor="ctr"/>
          <a:lstStyle/>
          <a:p>
            <a:r>
              <a:rPr lang="en-AU" sz="2000"/>
              <a:t>2</a:t>
            </a:r>
          </a:p>
        </p:txBody>
      </p:sp>
      <p:sp>
        <p:nvSpPr>
          <p:cNvPr id="14" name="Line 13"/>
          <p:cNvSpPr>
            <a:spLocks noChangeShapeType="1"/>
          </p:cNvSpPr>
          <p:nvPr/>
        </p:nvSpPr>
        <p:spPr bwMode="auto">
          <a:xfrm flipV="1">
            <a:off x="3577683" y="3037592"/>
            <a:ext cx="831273" cy="320040"/>
          </a:xfrm>
          <a:prstGeom prst="line">
            <a:avLst/>
          </a:prstGeom>
          <a:noFill/>
          <a:ln w="9525">
            <a:solidFill>
              <a:schemeClr val="tx1"/>
            </a:solidFill>
            <a:round/>
            <a:headEnd/>
            <a:tailEnd/>
          </a:ln>
          <a:effectLst/>
        </p:spPr>
        <p:txBody>
          <a:bodyPr wrap="none"/>
          <a:lstStyle/>
          <a:p>
            <a:endParaRPr lang="en-US" sz="2000"/>
          </a:p>
        </p:txBody>
      </p:sp>
      <p:sp>
        <p:nvSpPr>
          <p:cNvPr id="15" name="Line 14"/>
          <p:cNvSpPr>
            <a:spLocks noChangeShapeType="1"/>
          </p:cNvSpPr>
          <p:nvPr/>
        </p:nvSpPr>
        <p:spPr bwMode="auto">
          <a:xfrm>
            <a:off x="4927319" y="3010922"/>
            <a:ext cx="886691" cy="373380"/>
          </a:xfrm>
          <a:prstGeom prst="line">
            <a:avLst/>
          </a:prstGeom>
          <a:noFill/>
          <a:ln w="9525">
            <a:solidFill>
              <a:schemeClr val="tx1"/>
            </a:solidFill>
            <a:round/>
            <a:headEnd/>
            <a:tailEnd/>
          </a:ln>
          <a:effectLst/>
        </p:spPr>
        <p:txBody>
          <a:bodyPr wrap="none"/>
          <a:lstStyle/>
          <a:p>
            <a:endParaRPr lang="en-US" sz="2000"/>
          </a:p>
        </p:txBody>
      </p:sp>
      <p:sp>
        <p:nvSpPr>
          <p:cNvPr id="16" name="Line 15"/>
          <p:cNvSpPr>
            <a:spLocks noChangeShapeType="1"/>
          </p:cNvSpPr>
          <p:nvPr/>
        </p:nvSpPr>
        <p:spPr bwMode="auto">
          <a:xfrm flipH="1">
            <a:off x="2438400" y="3657600"/>
            <a:ext cx="723900" cy="266700"/>
          </a:xfrm>
          <a:prstGeom prst="line">
            <a:avLst/>
          </a:prstGeom>
          <a:noFill/>
          <a:ln w="9525">
            <a:solidFill>
              <a:schemeClr val="tx1"/>
            </a:solidFill>
            <a:round/>
            <a:headEnd/>
            <a:tailEnd/>
          </a:ln>
          <a:effectLst/>
        </p:spPr>
        <p:txBody>
          <a:bodyPr wrap="none"/>
          <a:lstStyle/>
          <a:p>
            <a:endParaRPr lang="en-US" sz="2000"/>
          </a:p>
        </p:txBody>
      </p:sp>
      <p:sp>
        <p:nvSpPr>
          <p:cNvPr id="17" name="Line 16"/>
          <p:cNvSpPr>
            <a:spLocks noChangeShapeType="1"/>
          </p:cNvSpPr>
          <p:nvPr/>
        </p:nvSpPr>
        <p:spPr bwMode="auto">
          <a:xfrm>
            <a:off x="3626343" y="3700532"/>
            <a:ext cx="564657" cy="272276"/>
          </a:xfrm>
          <a:prstGeom prst="line">
            <a:avLst/>
          </a:prstGeom>
          <a:noFill/>
          <a:ln w="9525">
            <a:solidFill>
              <a:schemeClr val="tx1"/>
            </a:solidFill>
            <a:round/>
            <a:headEnd/>
            <a:tailEnd/>
          </a:ln>
          <a:effectLst/>
        </p:spPr>
        <p:txBody>
          <a:bodyPr wrap="none"/>
          <a:lstStyle/>
          <a:p>
            <a:endParaRPr lang="en-US" sz="2000"/>
          </a:p>
        </p:txBody>
      </p:sp>
      <p:sp>
        <p:nvSpPr>
          <p:cNvPr id="18" name="Line 17"/>
          <p:cNvSpPr>
            <a:spLocks noChangeShapeType="1"/>
          </p:cNvSpPr>
          <p:nvPr/>
        </p:nvSpPr>
        <p:spPr bwMode="auto">
          <a:xfrm>
            <a:off x="2417449" y="4322491"/>
            <a:ext cx="221673" cy="213360"/>
          </a:xfrm>
          <a:prstGeom prst="line">
            <a:avLst/>
          </a:prstGeom>
          <a:noFill/>
          <a:ln w="9525">
            <a:solidFill>
              <a:schemeClr val="tx1"/>
            </a:solidFill>
            <a:round/>
            <a:headEnd/>
            <a:tailEnd/>
          </a:ln>
          <a:effectLst/>
        </p:spPr>
        <p:txBody>
          <a:bodyPr wrap="none"/>
          <a:lstStyle/>
          <a:p>
            <a:endParaRPr lang="en-US" sz="2000"/>
          </a:p>
        </p:txBody>
      </p:sp>
      <p:sp>
        <p:nvSpPr>
          <p:cNvPr id="19" name="Line 18"/>
          <p:cNvSpPr>
            <a:spLocks noChangeShapeType="1"/>
          </p:cNvSpPr>
          <p:nvPr/>
        </p:nvSpPr>
        <p:spPr bwMode="auto">
          <a:xfrm flipH="1">
            <a:off x="1343891" y="4217670"/>
            <a:ext cx="576738" cy="339090"/>
          </a:xfrm>
          <a:prstGeom prst="line">
            <a:avLst/>
          </a:prstGeom>
          <a:noFill/>
          <a:ln w="9525">
            <a:solidFill>
              <a:schemeClr val="tx1"/>
            </a:solidFill>
            <a:round/>
            <a:headEnd/>
            <a:tailEnd/>
          </a:ln>
          <a:effectLst/>
        </p:spPr>
        <p:txBody>
          <a:bodyPr wrap="none"/>
          <a:lstStyle/>
          <a:p>
            <a:endParaRPr lang="en-US" sz="2000"/>
          </a:p>
        </p:txBody>
      </p:sp>
      <p:sp>
        <p:nvSpPr>
          <p:cNvPr id="20" name="Line 19"/>
          <p:cNvSpPr>
            <a:spLocks noChangeShapeType="1"/>
          </p:cNvSpPr>
          <p:nvPr/>
        </p:nvSpPr>
        <p:spPr bwMode="auto">
          <a:xfrm flipH="1">
            <a:off x="6155980" y="4461510"/>
            <a:ext cx="221673" cy="213360"/>
          </a:xfrm>
          <a:prstGeom prst="line">
            <a:avLst/>
          </a:prstGeom>
          <a:noFill/>
          <a:ln w="9525">
            <a:solidFill>
              <a:schemeClr val="tx1"/>
            </a:solidFill>
            <a:round/>
            <a:headEnd/>
            <a:tailEnd/>
          </a:ln>
          <a:effectLst/>
        </p:spPr>
        <p:txBody>
          <a:bodyPr wrap="none"/>
          <a:lstStyle/>
          <a:p>
            <a:endParaRPr lang="en-US" sz="2000"/>
          </a:p>
        </p:txBody>
      </p:sp>
      <p:sp>
        <p:nvSpPr>
          <p:cNvPr id="21" name="Line 20"/>
          <p:cNvSpPr>
            <a:spLocks noChangeShapeType="1"/>
          </p:cNvSpPr>
          <p:nvPr/>
        </p:nvSpPr>
        <p:spPr bwMode="auto">
          <a:xfrm>
            <a:off x="6239108" y="3766185"/>
            <a:ext cx="277091" cy="266700"/>
          </a:xfrm>
          <a:prstGeom prst="line">
            <a:avLst/>
          </a:prstGeom>
          <a:noFill/>
          <a:ln w="9525">
            <a:solidFill>
              <a:schemeClr val="tx1"/>
            </a:solidFill>
            <a:round/>
            <a:headEnd/>
            <a:tailEnd/>
          </a:ln>
          <a:effectLst/>
        </p:spPr>
        <p:txBody>
          <a:bodyPr wrap="none"/>
          <a:lstStyle/>
          <a:p>
            <a:endParaRPr lang="en-US" sz="2000"/>
          </a:p>
        </p:txBody>
      </p:sp>
      <p:sp>
        <p:nvSpPr>
          <p:cNvPr id="22" name="Line 21"/>
          <p:cNvSpPr>
            <a:spLocks noChangeShapeType="1"/>
          </p:cNvSpPr>
          <p:nvPr/>
        </p:nvSpPr>
        <p:spPr bwMode="auto">
          <a:xfrm flipH="1">
            <a:off x="5600700" y="3810000"/>
            <a:ext cx="277091" cy="266700"/>
          </a:xfrm>
          <a:prstGeom prst="line">
            <a:avLst/>
          </a:prstGeom>
          <a:noFill/>
          <a:ln w="9525">
            <a:solidFill>
              <a:schemeClr val="tx1"/>
            </a:solidFill>
            <a:round/>
            <a:headEnd/>
            <a:tailEnd/>
          </a:ln>
          <a:effectLst/>
        </p:spPr>
        <p:txBody>
          <a:bodyPr wrap="none"/>
          <a:lstStyle/>
          <a:p>
            <a:endParaRPr lang="en-US" sz="2000"/>
          </a:p>
        </p:txBody>
      </p:sp>
      <p:sp>
        <p:nvSpPr>
          <p:cNvPr id="24" name="Line 23"/>
          <p:cNvSpPr>
            <a:spLocks noChangeShapeType="1"/>
          </p:cNvSpPr>
          <p:nvPr/>
        </p:nvSpPr>
        <p:spPr bwMode="auto">
          <a:xfrm flipH="1">
            <a:off x="2209799" y="5016794"/>
            <a:ext cx="394685" cy="423886"/>
          </a:xfrm>
          <a:prstGeom prst="line">
            <a:avLst/>
          </a:prstGeom>
          <a:noFill/>
          <a:ln w="9525">
            <a:solidFill>
              <a:schemeClr val="tx1"/>
            </a:solidFill>
            <a:round/>
            <a:headEnd/>
            <a:tailEnd/>
          </a:ln>
          <a:effectLst/>
        </p:spPr>
        <p:txBody>
          <a:bodyPr wrap="none"/>
          <a:lstStyle/>
          <a:p>
            <a:endParaRPr lang="en-US" sz="2000"/>
          </a:p>
        </p:txBody>
      </p:sp>
      <p:sp>
        <p:nvSpPr>
          <p:cNvPr id="25" name="Oval 25"/>
          <p:cNvSpPr>
            <a:spLocks noChangeArrowheads="1"/>
          </p:cNvSpPr>
          <p:nvPr/>
        </p:nvSpPr>
        <p:spPr bwMode="auto">
          <a:xfrm>
            <a:off x="4343400" y="266700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2</a:t>
            </a:r>
          </a:p>
        </p:txBody>
      </p:sp>
      <p:sp>
        <p:nvSpPr>
          <p:cNvPr id="26" name="Oval 26"/>
          <p:cNvSpPr>
            <a:spLocks noChangeArrowheads="1"/>
          </p:cNvSpPr>
          <p:nvPr/>
        </p:nvSpPr>
        <p:spPr bwMode="auto">
          <a:xfrm>
            <a:off x="3096491" y="323850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4</a:t>
            </a:r>
          </a:p>
        </p:txBody>
      </p:sp>
      <p:sp>
        <p:nvSpPr>
          <p:cNvPr id="27" name="Oval 27"/>
          <p:cNvSpPr>
            <a:spLocks noChangeArrowheads="1"/>
          </p:cNvSpPr>
          <p:nvPr/>
        </p:nvSpPr>
        <p:spPr bwMode="auto">
          <a:xfrm>
            <a:off x="1920629" y="384048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7</a:t>
            </a:r>
          </a:p>
        </p:txBody>
      </p:sp>
      <p:sp>
        <p:nvSpPr>
          <p:cNvPr id="28" name="Oval 28"/>
          <p:cNvSpPr>
            <a:spLocks noChangeArrowheads="1"/>
          </p:cNvSpPr>
          <p:nvPr/>
        </p:nvSpPr>
        <p:spPr bwMode="auto">
          <a:xfrm>
            <a:off x="831273" y="449580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1</a:t>
            </a:r>
          </a:p>
        </p:txBody>
      </p:sp>
      <p:sp>
        <p:nvSpPr>
          <p:cNvPr id="29" name="Oval 29"/>
          <p:cNvSpPr>
            <a:spLocks noChangeArrowheads="1"/>
          </p:cNvSpPr>
          <p:nvPr/>
        </p:nvSpPr>
        <p:spPr bwMode="auto">
          <a:xfrm>
            <a:off x="2438400" y="449580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9</a:t>
            </a:r>
          </a:p>
        </p:txBody>
      </p:sp>
      <p:sp>
        <p:nvSpPr>
          <p:cNvPr id="30" name="Oval 30"/>
          <p:cNvSpPr>
            <a:spLocks noChangeArrowheads="1"/>
          </p:cNvSpPr>
          <p:nvPr/>
        </p:nvSpPr>
        <p:spPr bwMode="auto">
          <a:xfrm>
            <a:off x="3925061" y="395097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3</a:t>
            </a:r>
          </a:p>
        </p:txBody>
      </p:sp>
      <p:sp>
        <p:nvSpPr>
          <p:cNvPr id="31" name="Oval 31"/>
          <p:cNvSpPr>
            <a:spLocks noChangeArrowheads="1"/>
          </p:cNvSpPr>
          <p:nvPr/>
        </p:nvSpPr>
        <p:spPr bwMode="auto">
          <a:xfrm>
            <a:off x="1726665" y="5329354"/>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6</a:t>
            </a:r>
          </a:p>
        </p:txBody>
      </p:sp>
      <p:sp>
        <p:nvSpPr>
          <p:cNvPr id="32" name="Oval 32"/>
          <p:cNvSpPr>
            <a:spLocks noChangeArrowheads="1"/>
          </p:cNvSpPr>
          <p:nvPr/>
        </p:nvSpPr>
        <p:spPr bwMode="auto">
          <a:xfrm>
            <a:off x="5715000" y="330327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5</a:t>
            </a:r>
          </a:p>
        </p:txBody>
      </p:sp>
      <p:sp>
        <p:nvSpPr>
          <p:cNvPr id="33" name="Oval 33"/>
          <p:cNvSpPr>
            <a:spLocks noChangeArrowheads="1"/>
          </p:cNvSpPr>
          <p:nvPr/>
        </p:nvSpPr>
        <p:spPr bwMode="auto">
          <a:xfrm>
            <a:off x="5172139" y="396240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10</a:t>
            </a:r>
          </a:p>
        </p:txBody>
      </p:sp>
      <p:sp>
        <p:nvSpPr>
          <p:cNvPr id="34" name="Oval 34"/>
          <p:cNvSpPr>
            <a:spLocks noChangeArrowheads="1"/>
          </p:cNvSpPr>
          <p:nvPr/>
        </p:nvSpPr>
        <p:spPr bwMode="auto">
          <a:xfrm>
            <a:off x="6248400" y="4002451"/>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8</a:t>
            </a:r>
          </a:p>
        </p:txBody>
      </p:sp>
      <p:sp>
        <p:nvSpPr>
          <p:cNvPr id="35" name="Oval 35"/>
          <p:cNvSpPr>
            <a:spLocks noChangeArrowheads="1"/>
          </p:cNvSpPr>
          <p:nvPr/>
        </p:nvSpPr>
        <p:spPr bwMode="auto">
          <a:xfrm>
            <a:off x="5657216" y="4628778"/>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11</a:t>
            </a:r>
          </a:p>
        </p:txBody>
      </p:sp>
      <p:sp>
        <p:nvSpPr>
          <p:cNvPr id="37" name="Text Box 27"/>
          <p:cNvSpPr txBox="1">
            <a:spLocks noChangeArrowheads="1"/>
          </p:cNvSpPr>
          <p:nvPr/>
        </p:nvSpPr>
        <p:spPr bwMode="auto">
          <a:xfrm>
            <a:off x="7816912" y="3305256"/>
            <a:ext cx="1153330" cy="338458"/>
          </a:xfrm>
          <a:prstGeom prst="rect">
            <a:avLst/>
          </a:prstGeom>
          <a:noFill/>
          <a:ln w="9525">
            <a:noFill/>
            <a:miter lim="800000"/>
            <a:headEnd/>
            <a:tailEnd/>
          </a:ln>
          <a:effectLst/>
        </p:spPr>
        <p:txBody>
          <a:bodyPr wrap="square">
            <a:spAutoFit/>
          </a:bodyPr>
          <a:lstStyle/>
          <a:p>
            <a:r>
              <a:rPr lang="en-US" sz="2000" dirty="0">
                <a:solidFill>
                  <a:srgbClr val="000099"/>
                </a:solidFill>
                <a:latin typeface="Arial" charset="0"/>
              </a:rPr>
              <a:t>l = 2</a:t>
            </a:r>
          </a:p>
        </p:txBody>
      </p:sp>
      <p:sp>
        <p:nvSpPr>
          <p:cNvPr id="38" name="Text Box 27"/>
          <p:cNvSpPr txBox="1">
            <a:spLocks noChangeArrowheads="1"/>
          </p:cNvSpPr>
          <p:nvPr/>
        </p:nvSpPr>
        <p:spPr bwMode="auto">
          <a:xfrm>
            <a:off x="7862168" y="4031993"/>
            <a:ext cx="1153330" cy="338458"/>
          </a:xfrm>
          <a:prstGeom prst="rect">
            <a:avLst/>
          </a:prstGeom>
          <a:noFill/>
          <a:ln w="9525">
            <a:noFill/>
            <a:miter lim="800000"/>
            <a:headEnd/>
            <a:tailEnd/>
          </a:ln>
          <a:effectLst/>
        </p:spPr>
        <p:txBody>
          <a:bodyPr wrap="square">
            <a:spAutoFit/>
          </a:bodyPr>
          <a:lstStyle/>
          <a:p>
            <a:r>
              <a:rPr lang="en-US" sz="2000" dirty="0">
                <a:solidFill>
                  <a:srgbClr val="000099"/>
                </a:solidFill>
                <a:latin typeface="Arial" charset="0"/>
              </a:rPr>
              <a:t>l = 3</a:t>
            </a:r>
          </a:p>
        </p:txBody>
      </p:sp>
      <p:cxnSp>
        <p:nvCxnSpPr>
          <p:cNvPr id="39" name="Straight Arrow Connector 38"/>
          <p:cNvCxnSpPr/>
          <p:nvPr/>
        </p:nvCxnSpPr>
        <p:spPr>
          <a:xfrm>
            <a:off x="7751330" y="2665471"/>
            <a:ext cx="21070" cy="31257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 Box 28"/>
          <p:cNvSpPr txBox="1">
            <a:spLocks noChangeArrowheads="1"/>
          </p:cNvSpPr>
          <p:nvPr/>
        </p:nvSpPr>
        <p:spPr bwMode="auto">
          <a:xfrm>
            <a:off x="6885842" y="2665471"/>
            <a:ext cx="1773115" cy="400110"/>
          </a:xfrm>
          <a:prstGeom prst="rect">
            <a:avLst/>
          </a:prstGeom>
          <a:solidFill>
            <a:srgbClr val="0000CC"/>
          </a:solidFill>
          <a:ln w="9525">
            <a:noFill/>
            <a:miter lim="800000"/>
            <a:headEnd/>
            <a:tailEnd/>
          </a:ln>
          <a:effectLst/>
        </p:spPr>
        <p:txBody>
          <a:bodyPr wrap="none">
            <a:spAutoFit/>
          </a:bodyPr>
          <a:lstStyle/>
          <a:p>
            <a:r>
              <a:rPr lang="en-US" sz="2000" dirty="0">
                <a:solidFill>
                  <a:srgbClr val="FFFF00"/>
                </a:solidFill>
              </a:rPr>
              <a:t>Depth/level</a:t>
            </a:r>
            <a:r>
              <a:rPr lang="en-US" sz="2000" dirty="0">
                <a:solidFill>
                  <a:srgbClr val="FFFF00"/>
                </a:solidFill>
                <a:latin typeface="Arial" charset="0"/>
              </a:rPr>
              <a:t> =1</a:t>
            </a:r>
          </a:p>
        </p:txBody>
      </p:sp>
      <p:sp>
        <p:nvSpPr>
          <p:cNvPr id="40" name="Text Box 27"/>
          <p:cNvSpPr txBox="1">
            <a:spLocks noChangeArrowheads="1"/>
          </p:cNvSpPr>
          <p:nvPr/>
        </p:nvSpPr>
        <p:spPr bwMode="auto">
          <a:xfrm>
            <a:off x="7848600" y="4648200"/>
            <a:ext cx="1153330" cy="400110"/>
          </a:xfrm>
          <a:prstGeom prst="rect">
            <a:avLst/>
          </a:prstGeom>
          <a:noFill/>
          <a:ln w="9525">
            <a:noFill/>
            <a:miter lim="800000"/>
            <a:headEnd/>
            <a:tailEnd/>
          </a:ln>
          <a:effectLst/>
        </p:spPr>
        <p:txBody>
          <a:bodyPr wrap="square">
            <a:spAutoFit/>
          </a:bodyPr>
          <a:lstStyle/>
          <a:p>
            <a:r>
              <a:rPr lang="en-US" sz="2000" dirty="0">
                <a:solidFill>
                  <a:srgbClr val="000099"/>
                </a:solidFill>
                <a:latin typeface="Arial" charset="0"/>
              </a:rPr>
              <a:t>l = </a:t>
            </a:r>
            <a:r>
              <a:rPr lang="vi-VN" sz="2000" dirty="0">
                <a:solidFill>
                  <a:srgbClr val="000099"/>
                </a:solidFill>
                <a:latin typeface="Arial" charset="0"/>
              </a:rPr>
              <a:t>4</a:t>
            </a:r>
            <a:endParaRPr lang="en-US" sz="2000" dirty="0">
              <a:solidFill>
                <a:srgbClr val="000099"/>
              </a:solidFill>
              <a:latin typeface="Arial" charset="0"/>
            </a:endParaRPr>
          </a:p>
        </p:txBody>
      </p:sp>
      <p:sp>
        <p:nvSpPr>
          <p:cNvPr id="41" name="Text Box 27"/>
          <p:cNvSpPr txBox="1">
            <a:spLocks noChangeArrowheads="1"/>
          </p:cNvSpPr>
          <p:nvPr/>
        </p:nvSpPr>
        <p:spPr bwMode="auto">
          <a:xfrm>
            <a:off x="7848600" y="5391090"/>
            <a:ext cx="1153330" cy="400110"/>
          </a:xfrm>
          <a:prstGeom prst="rect">
            <a:avLst/>
          </a:prstGeom>
          <a:noFill/>
          <a:ln w="9525">
            <a:noFill/>
            <a:miter lim="800000"/>
            <a:headEnd/>
            <a:tailEnd/>
          </a:ln>
          <a:effectLst/>
        </p:spPr>
        <p:txBody>
          <a:bodyPr wrap="square">
            <a:spAutoFit/>
          </a:bodyPr>
          <a:lstStyle/>
          <a:p>
            <a:r>
              <a:rPr lang="en-US" sz="2000" dirty="0">
                <a:solidFill>
                  <a:srgbClr val="000099"/>
                </a:solidFill>
                <a:latin typeface="Arial" charset="0"/>
              </a:rPr>
              <a:t>l = </a:t>
            </a:r>
            <a:r>
              <a:rPr lang="vi-VN" sz="2000" dirty="0">
                <a:solidFill>
                  <a:srgbClr val="000099"/>
                </a:solidFill>
                <a:latin typeface="Arial" charset="0"/>
              </a:rPr>
              <a:t>5</a:t>
            </a:r>
            <a:endParaRPr lang="en-US" sz="2000" dirty="0">
              <a:solidFill>
                <a:srgbClr val="000099"/>
              </a:solidFill>
              <a:latin typeface="Arial" charset="0"/>
            </a:endParaRPr>
          </a:p>
        </p:txBody>
      </p:sp>
    </p:spTree>
    <p:extLst>
      <p:ext uri="{BB962C8B-B14F-4D97-AF65-F5344CB8AC3E}">
        <p14:creationId xmlns:p14="http://schemas.microsoft.com/office/powerpoint/2010/main" val="90570081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838200"/>
          </a:xfrm>
        </p:spPr>
        <p:txBody>
          <a:bodyPr/>
          <a:lstStyle/>
          <a:p>
            <a:r>
              <a:rPr lang="en-US" altLang="en-US" dirty="0"/>
              <a:t>3.4.3. Binary Tree Traversals: Depth First</a:t>
            </a:r>
          </a:p>
        </p:txBody>
      </p:sp>
      <p:sp>
        <p:nvSpPr>
          <p:cNvPr id="15363" name="Rectangle 3"/>
          <p:cNvSpPr>
            <a:spLocks noGrp="1" noChangeArrowheads="1"/>
          </p:cNvSpPr>
          <p:nvPr>
            <p:ph type="body" idx="1"/>
          </p:nvPr>
        </p:nvSpPr>
        <p:spPr>
          <a:xfrm>
            <a:off x="0" y="838200"/>
            <a:ext cx="9144000" cy="5410200"/>
          </a:xfrm>
        </p:spPr>
        <p:txBody>
          <a:bodyPr/>
          <a:lstStyle/>
          <a:p>
            <a:r>
              <a:rPr lang="en-US" altLang="en-US" dirty="0">
                <a:latin typeface="Times" panose="02020603050405020304" pitchFamily="18" charset="0"/>
                <a:cs typeface="Times" panose="02020603050405020304" pitchFamily="18" charset="0"/>
              </a:rPr>
              <a:t>In a depth first traversal all the nodes on a branch are visited before any others are visited</a:t>
            </a:r>
          </a:p>
          <a:p>
            <a:r>
              <a:rPr lang="en-US" altLang="en-US" dirty="0">
                <a:latin typeface="Times" panose="02020603050405020304" pitchFamily="18" charset="0"/>
                <a:cs typeface="Times" panose="02020603050405020304" pitchFamily="18" charset="0"/>
              </a:rPr>
              <a:t>There are three common depth first traversals</a:t>
            </a:r>
          </a:p>
          <a:p>
            <a:pPr lvl="1"/>
            <a:r>
              <a:rPr lang="en-US" altLang="en-US" dirty="0" err="1">
                <a:latin typeface="Times" panose="02020603050405020304" pitchFamily="18" charset="0"/>
                <a:cs typeface="Times" panose="02020603050405020304" pitchFamily="18" charset="0"/>
              </a:rPr>
              <a:t>Inorder</a:t>
            </a:r>
            <a:endParaRPr lang="en-US" altLang="en-US" dirty="0">
              <a:latin typeface="Times" panose="02020603050405020304" pitchFamily="18" charset="0"/>
              <a:cs typeface="Times" panose="02020603050405020304" pitchFamily="18" charset="0"/>
            </a:endParaRPr>
          </a:p>
          <a:p>
            <a:pPr lvl="1"/>
            <a:r>
              <a:rPr lang="en-US" altLang="en-US" dirty="0">
                <a:latin typeface="Times" panose="02020603050405020304" pitchFamily="18" charset="0"/>
                <a:cs typeface="Times" panose="02020603050405020304" pitchFamily="18" charset="0"/>
              </a:rPr>
              <a:t>Preorder</a:t>
            </a:r>
          </a:p>
          <a:p>
            <a:pPr lvl="1"/>
            <a:r>
              <a:rPr lang="en-US" altLang="en-US" dirty="0" err="1">
                <a:latin typeface="Times" panose="02020603050405020304" pitchFamily="18" charset="0"/>
                <a:cs typeface="Times" panose="02020603050405020304" pitchFamily="18" charset="0"/>
              </a:rPr>
              <a:t>Postorder</a:t>
            </a:r>
            <a:endParaRPr lang="en-US" altLang="en-US" dirty="0">
              <a:latin typeface="Times" panose="02020603050405020304" pitchFamily="18" charset="0"/>
              <a:cs typeface="Times" panose="02020603050405020304" pitchFamily="18" charset="0"/>
            </a:endParaRPr>
          </a:p>
          <a:p>
            <a:r>
              <a:rPr lang="en-US" altLang="en-US" dirty="0">
                <a:latin typeface="Times" panose="02020603050405020304" pitchFamily="18" charset="0"/>
                <a:cs typeface="Times" panose="02020603050405020304" pitchFamily="18" charset="0"/>
              </a:rPr>
              <a:t>Each type has its use and specific application</a:t>
            </a:r>
          </a:p>
        </p:txBody>
      </p:sp>
    </p:spTree>
    <p:extLst>
      <p:ext uri="{BB962C8B-B14F-4D97-AF65-F5344CB8AC3E}">
        <p14:creationId xmlns:p14="http://schemas.microsoft.com/office/powerpoint/2010/main" val="4263547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838200"/>
          </a:xfrm>
        </p:spPr>
        <p:txBody>
          <a:bodyPr>
            <a:normAutofit/>
          </a:bodyPr>
          <a:lstStyle/>
          <a:p>
            <a:r>
              <a:rPr lang="en-US" altLang="en-US" dirty="0"/>
              <a:t>3.4.3. Binary Tree Traversals: Depth First</a:t>
            </a:r>
            <a:endParaRPr lang="en-US" dirty="0"/>
          </a:p>
        </p:txBody>
      </p:sp>
      <p:sp>
        <p:nvSpPr>
          <p:cNvPr id="4" name="Content Placeholder 3"/>
          <p:cNvSpPr>
            <a:spLocks noGrp="1"/>
          </p:cNvSpPr>
          <p:nvPr>
            <p:ph idx="1"/>
          </p:nvPr>
        </p:nvSpPr>
        <p:spPr>
          <a:xfrm>
            <a:off x="0" y="838200"/>
            <a:ext cx="9144000" cy="5562600"/>
          </a:xfrm>
        </p:spPr>
        <p:txBody>
          <a:bodyPr>
            <a:normAutofit/>
          </a:bodyPr>
          <a:lstStyle/>
          <a:p>
            <a:r>
              <a:rPr lang="en-US" sz="2600" b="1" i="1" dirty="0">
                <a:latin typeface="Times" panose="02020603050405020304" pitchFamily="18" charset="0"/>
                <a:cs typeface="Times" panose="02020603050405020304" pitchFamily="18" charset="0"/>
              </a:rPr>
              <a:t>Preorder </a:t>
            </a:r>
            <a:r>
              <a:rPr lang="en-US" sz="2600" b="1" dirty="0">
                <a:solidFill>
                  <a:srgbClr val="C00000"/>
                </a:solidFill>
                <a:latin typeface="Times" panose="02020603050405020304" pitchFamily="18" charset="0"/>
                <a:cs typeface="Times" panose="02020603050405020304" pitchFamily="18" charset="0"/>
              </a:rPr>
              <a:t>NLR</a:t>
            </a:r>
          </a:p>
          <a:p>
            <a:pPr lvl="1"/>
            <a:r>
              <a:rPr lang="en-US" sz="2200" dirty="0">
                <a:latin typeface="Times" panose="02020603050405020304" pitchFamily="18" charset="0"/>
                <a:cs typeface="Times" panose="02020603050405020304" pitchFamily="18" charset="0"/>
              </a:rPr>
              <a:t>Visit a </a:t>
            </a:r>
            <a:r>
              <a:rPr lang="en-US" sz="2200" b="1" dirty="0">
                <a:solidFill>
                  <a:srgbClr val="FF0000"/>
                </a:solidFill>
                <a:latin typeface="Times" panose="02020603050405020304" pitchFamily="18" charset="0"/>
                <a:cs typeface="Times" panose="02020603050405020304" pitchFamily="18" charset="0"/>
              </a:rPr>
              <a:t>n</a:t>
            </a:r>
            <a:r>
              <a:rPr lang="en-US" sz="2200" dirty="0">
                <a:latin typeface="Times" panose="02020603050405020304" pitchFamily="18" charset="0"/>
                <a:cs typeface="Times" panose="02020603050405020304" pitchFamily="18" charset="0"/>
              </a:rPr>
              <a:t>ode, </a:t>
            </a:r>
          </a:p>
          <a:p>
            <a:pPr lvl="1">
              <a:lnSpc>
                <a:spcPct val="80000"/>
              </a:lnSpc>
            </a:pPr>
            <a:r>
              <a:rPr lang="en-US" sz="2200" dirty="0">
                <a:latin typeface="Times" panose="02020603050405020304" pitchFamily="18" charset="0"/>
                <a:cs typeface="Times" panose="02020603050405020304" pitchFamily="18" charset="0"/>
              </a:rPr>
              <a:t>Visit </a:t>
            </a:r>
            <a:r>
              <a:rPr lang="en-US" sz="2200" b="1" dirty="0">
                <a:solidFill>
                  <a:srgbClr val="FF0000"/>
                </a:solidFill>
                <a:latin typeface="Times" panose="02020603050405020304" pitchFamily="18" charset="0"/>
                <a:cs typeface="Times" panose="02020603050405020304" pitchFamily="18" charset="0"/>
              </a:rPr>
              <a:t>l</a:t>
            </a:r>
            <a:r>
              <a:rPr lang="en-US" sz="2200" dirty="0">
                <a:latin typeface="Times" panose="02020603050405020304" pitchFamily="18" charset="0"/>
                <a:cs typeface="Times" panose="02020603050405020304" pitchFamily="18" charset="0"/>
              </a:rPr>
              <a:t>eft subtree in preorder,</a:t>
            </a:r>
          </a:p>
          <a:p>
            <a:pPr lvl="1">
              <a:lnSpc>
                <a:spcPct val="80000"/>
              </a:lnSpc>
            </a:pPr>
            <a:r>
              <a:rPr lang="en-US" sz="2200" dirty="0">
                <a:latin typeface="Times" panose="02020603050405020304" pitchFamily="18" charset="0"/>
                <a:cs typeface="Times" panose="02020603050405020304" pitchFamily="18" charset="0"/>
              </a:rPr>
              <a:t>Visit </a:t>
            </a:r>
            <a:r>
              <a:rPr lang="en-US" sz="2200" b="1" dirty="0">
                <a:solidFill>
                  <a:srgbClr val="FF0000"/>
                </a:solidFill>
                <a:latin typeface="Times" panose="02020603050405020304" pitchFamily="18" charset="0"/>
                <a:cs typeface="Times" panose="02020603050405020304" pitchFamily="18" charset="0"/>
              </a:rPr>
              <a:t>r</a:t>
            </a:r>
            <a:r>
              <a:rPr lang="en-US" sz="2200" dirty="0">
                <a:latin typeface="Times" panose="02020603050405020304" pitchFamily="18" charset="0"/>
                <a:cs typeface="Times" panose="02020603050405020304" pitchFamily="18" charset="0"/>
              </a:rPr>
              <a:t>ight subtree in preorder</a:t>
            </a:r>
          </a:p>
          <a:p>
            <a:pPr>
              <a:lnSpc>
                <a:spcPct val="80000"/>
              </a:lnSpc>
            </a:pPr>
            <a:r>
              <a:rPr lang="en-US" sz="2600" b="1" i="1" dirty="0" err="1">
                <a:latin typeface="Times" panose="02020603050405020304" pitchFamily="18" charset="0"/>
                <a:cs typeface="Times" panose="02020603050405020304" pitchFamily="18" charset="0"/>
              </a:rPr>
              <a:t>Inorder</a:t>
            </a:r>
            <a:r>
              <a:rPr lang="en-US" sz="2600" b="1" i="1" dirty="0">
                <a:latin typeface="Times" panose="02020603050405020304" pitchFamily="18" charset="0"/>
                <a:cs typeface="Times" panose="02020603050405020304" pitchFamily="18" charset="0"/>
              </a:rPr>
              <a:t> </a:t>
            </a:r>
            <a:r>
              <a:rPr lang="en-US" sz="2600" b="1" dirty="0">
                <a:solidFill>
                  <a:srgbClr val="C00000"/>
                </a:solidFill>
                <a:latin typeface="Times" panose="02020603050405020304" pitchFamily="18" charset="0"/>
                <a:cs typeface="Times" panose="02020603050405020304" pitchFamily="18" charset="0"/>
              </a:rPr>
              <a:t>LNR</a:t>
            </a:r>
          </a:p>
          <a:p>
            <a:pPr lvl="1">
              <a:lnSpc>
                <a:spcPct val="80000"/>
              </a:lnSpc>
            </a:pPr>
            <a:r>
              <a:rPr lang="en-US" sz="2200" dirty="0">
                <a:latin typeface="Times" panose="02020603050405020304" pitchFamily="18" charset="0"/>
                <a:cs typeface="Times" panose="02020603050405020304" pitchFamily="18" charset="0"/>
              </a:rPr>
              <a:t>Visit </a:t>
            </a:r>
            <a:r>
              <a:rPr lang="en-US" sz="2200" b="1" dirty="0">
                <a:solidFill>
                  <a:srgbClr val="FF0000"/>
                </a:solidFill>
                <a:latin typeface="Times" panose="02020603050405020304" pitchFamily="18" charset="0"/>
                <a:cs typeface="Times" panose="02020603050405020304" pitchFamily="18" charset="0"/>
              </a:rPr>
              <a:t>l</a:t>
            </a:r>
            <a:r>
              <a:rPr lang="en-US" sz="2200" dirty="0">
                <a:latin typeface="Times" panose="02020603050405020304" pitchFamily="18" charset="0"/>
                <a:cs typeface="Times" panose="02020603050405020304" pitchFamily="18" charset="0"/>
              </a:rPr>
              <a:t>eft subtree in </a:t>
            </a:r>
            <a:r>
              <a:rPr lang="en-US" sz="2200" dirty="0" err="1">
                <a:latin typeface="Times" panose="02020603050405020304" pitchFamily="18" charset="0"/>
                <a:cs typeface="Times" panose="02020603050405020304" pitchFamily="18" charset="0"/>
              </a:rPr>
              <a:t>inorder</a:t>
            </a:r>
            <a:r>
              <a:rPr lang="en-US" sz="2200" dirty="0">
                <a:latin typeface="Times" panose="02020603050405020304" pitchFamily="18" charset="0"/>
                <a:cs typeface="Times" panose="02020603050405020304" pitchFamily="18" charset="0"/>
              </a:rPr>
              <a:t>,</a:t>
            </a:r>
          </a:p>
          <a:p>
            <a:pPr lvl="1">
              <a:lnSpc>
                <a:spcPct val="80000"/>
              </a:lnSpc>
            </a:pPr>
            <a:r>
              <a:rPr lang="en-US" sz="2200" dirty="0">
                <a:latin typeface="Times" panose="02020603050405020304" pitchFamily="18" charset="0"/>
                <a:cs typeface="Times" panose="02020603050405020304" pitchFamily="18" charset="0"/>
              </a:rPr>
              <a:t>Visit a </a:t>
            </a:r>
            <a:r>
              <a:rPr lang="en-US" sz="2200" b="1" dirty="0">
                <a:solidFill>
                  <a:srgbClr val="FF0000"/>
                </a:solidFill>
                <a:latin typeface="Times" panose="02020603050405020304" pitchFamily="18" charset="0"/>
                <a:cs typeface="Times" panose="02020603050405020304" pitchFamily="18" charset="0"/>
              </a:rPr>
              <a:t>n</a:t>
            </a:r>
            <a:r>
              <a:rPr lang="en-US" sz="2200" dirty="0">
                <a:latin typeface="Times" panose="02020603050405020304" pitchFamily="18" charset="0"/>
                <a:cs typeface="Times" panose="02020603050405020304" pitchFamily="18" charset="0"/>
              </a:rPr>
              <a:t>ode, </a:t>
            </a:r>
          </a:p>
          <a:p>
            <a:pPr lvl="1">
              <a:lnSpc>
                <a:spcPct val="80000"/>
              </a:lnSpc>
            </a:pPr>
            <a:r>
              <a:rPr lang="en-US" sz="2200" dirty="0">
                <a:latin typeface="Times" panose="02020603050405020304" pitchFamily="18" charset="0"/>
                <a:cs typeface="Times" panose="02020603050405020304" pitchFamily="18" charset="0"/>
              </a:rPr>
              <a:t>Visit </a:t>
            </a:r>
            <a:r>
              <a:rPr lang="en-US" sz="2200" b="1" dirty="0">
                <a:solidFill>
                  <a:srgbClr val="FF0000"/>
                </a:solidFill>
                <a:latin typeface="Times" panose="02020603050405020304" pitchFamily="18" charset="0"/>
                <a:cs typeface="Times" panose="02020603050405020304" pitchFamily="18" charset="0"/>
              </a:rPr>
              <a:t>r</a:t>
            </a:r>
            <a:r>
              <a:rPr lang="en-US" sz="2200" dirty="0">
                <a:latin typeface="Times" panose="02020603050405020304" pitchFamily="18" charset="0"/>
                <a:cs typeface="Times" panose="02020603050405020304" pitchFamily="18" charset="0"/>
              </a:rPr>
              <a:t>ight subtree in </a:t>
            </a:r>
            <a:r>
              <a:rPr lang="en-US" sz="2200" dirty="0" err="1">
                <a:latin typeface="Times" panose="02020603050405020304" pitchFamily="18" charset="0"/>
                <a:cs typeface="Times" panose="02020603050405020304" pitchFamily="18" charset="0"/>
              </a:rPr>
              <a:t>inorder</a:t>
            </a:r>
            <a:endParaRPr lang="en-US" sz="2200" dirty="0">
              <a:latin typeface="Times" panose="02020603050405020304" pitchFamily="18" charset="0"/>
              <a:cs typeface="Times" panose="02020603050405020304" pitchFamily="18" charset="0"/>
            </a:endParaRPr>
          </a:p>
          <a:p>
            <a:pPr>
              <a:lnSpc>
                <a:spcPct val="80000"/>
              </a:lnSpc>
            </a:pPr>
            <a:r>
              <a:rPr lang="en-US" sz="2600" b="1" i="1" dirty="0" err="1">
                <a:latin typeface="Times" panose="02020603050405020304" pitchFamily="18" charset="0"/>
                <a:cs typeface="Times" panose="02020603050405020304" pitchFamily="18" charset="0"/>
              </a:rPr>
              <a:t>Postorder</a:t>
            </a:r>
            <a:r>
              <a:rPr lang="en-US" sz="2600" b="1" i="1" dirty="0">
                <a:latin typeface="Times" panose="02020603050405020304" pitchFamily="18" charset="0"/>
                <a:cs typeface="Times" panose="02020603050405020304" pitchFamily="18" charset="0"/>
              </a:rPr>
              <a:t> </a:t>
            </a:r>
            <a:r>
              <a:rPr lang="en-US" sz="2600" b="1" dirty="0">
                <a:solidFill>
                  <a:srgbClr val="C00000"/>
                </a:solidFill>
                <a:latin typeface="Times" panose="02020603050405020304" pitchFamily="18" charset="0"/>
                <a:cs typeface="Times" panose="02020603050405020304" pitchFamily="18" charset="0"/>
              </a:rPr>
              <a:t>LRN</a:t>
            </a:r>
          </a:p>
          <a:p>
            <a:pPr lvl="1">
              <a:lnSpc>
                <a:spcPct val="80000"/>
              </a:lnSpc>
            </a:pPr>
            <a:r>
              <a:rPr lang="en-US" sz="2200" dirty="0">
                <a:latin typeface="Times" panose="02020603050405020304" pitchFamily="18" charset="0"/>
                <a:cs typeface="Times" panose="02020603050405020304" pitchFamily="18" charset="0"/>
              </a:rPr>
              <a:t>Visit </a:t>
            </a:r>
            <a:r>
              <a:rPr lang="en-US" sz="2200" b="1" dirty="0">
                <a:solidFill>
                  <a:srgbClr val="FF0000"/>
                </a:solidFill>
                <a:latin typeface="Times" panose="02020603050405020304" pitchFamily="18" charset="0"/>
                <a:cs typeface="Times" panose="02020603050405020304" pitchFamily="18" charset="0"/>
              </a:rPr>
              <a:t>l</a:t>
            </a:r>
            <a:r>
              <a:rPr lang="en-US" sz="2200" dirty="0">
                <a:latin typeface="Times" panose="02020603050405020304" pitchFamily="18" charset="0"/>
                <a:cs typeface="Times" panose="02020603050405020304" pitchFamily="18" charset="0"/>
              </a:rPr>
              <a:t>eft subtree in </a:t>
            </a:r>
            <a:r>
              <a:rPr lang="en-US" sz="2200" dirty="0" err="1">
                <a:latin typeface="Times" panose="02020603050405020304" pitchFamily="18" charset="0"/>
                <a:cs typeface="Times" panose="02020603050405020304" pitchFamily="18" charset="0"/>
              </a:rPr>
              <a:t>postorder</a:t>
            </a:r>
            <a:r>
              <a:rPr lang="en-US" sz="2200" dirty="0">
                <a:latin typeface="Times" panose="02020603050405020304" pitchFamily="18" charset="0"/>
                <a:cs typeface="Times" panose="02020603050405020304" pitchFamily="18" charset="0"/>
              </a:rPr>
              <a:t>,</a:t>
            </a:r>
          </a:p>
          <a:p>
            <a:pPr lvl="1">
              <a:lnSpc>
                <a:spcPct val="80000"/>
              </a:lnSpc>
            </a:pPr>
            <a:r>
              <a:rPr lang="en-US" sz="2200" dirty="0">
                <a:latin typeface="Times" panose="02020603050405020304" pitchFamily="18" charset="0"/>
                <a:cs typeface="Times" panose="02020603050405020304" pitchFamily="18" charset="0"/>
              </a:rPr>
              <a:t>Visit </a:t>
            </a:r>
            <a:r>
              <a:rPr lang="en-US" sz="2200" b="1" dirty="0">
                <a:solidFill>
                  <a:srgbClr val="FF0000"/>
                </a:solidFill>
                <a:latin typeface="Times" panose="02020603050405020304" pitchFamily="18" charset="0"/>
                <a:cs typeface="Times" panose="02020603050405020304" pitchFamily="18" charset="0"/>
              </a:rPr>
              <a:t>r</a:t>
            </a:r>
            <a:r>
              <a:rPr lang="en-US" sz="2200" dirty="0">
                <a:latin typeface="Times" panose="02020603050405020304" pitchFamily="18" charset="0"/>
                <a:cs typeface="Times" panose="02020603050405020304" pitchFamily="18" charset="0"/>
              </a:rPr>
              <a:t>ight subtree in </a:t>
            </a:r>
            <a:r>
              <a:rPr lang="en-US" sz="2200" dirty="0" err="1">
                <a:latin typeface="Times" panose="02020603050405020304" pitchFamily="18" charset="0"/>
                <a:cs typeface="Times" panose="02020603050405020304" pitchFamily="18" charset="0"/>
              </a:rPr>
              <a:t>postorder</a:t>
            </a:r>
            <a:r>
              <a:rPr lang="en-US" sz="2200" dirty="0">
                <a:latin typeface="Times" panose="02020603050405020304" pitchFamily="18" charset="0"/>
                <a:cs typeface="Times" panose="02020603050405020304" pitchFamily="18" charset="0"/>
              </a:rPr>
              <a:t>,</a:t>
            </a:r>
          </a:p>
          <a:p>
            <a:pPr lvl="1">
              <a:lnSpc>
                <a:spcPct val="80000"/>
              </a:lnSpc>
            </a:pPr>
            <a:r>
              <a:rPr lang="en-US" sz="2200" dirty="0">
                <a:latin typeface="Times" panose="02020603050405020304" pitchFamily="18" charset="0"/>
                <a:cs typeface="Times" panose="02020603050405020304" pitchFamily="18" charset="0"/>
              </a:rPr>
              <a:t>Visit a </a:t>
            </a:r>
            <a:r>
              <a:rPr lang="en-US" sz="2200" b="1" dirty="0">
                <a:solidFill>
                  <a:srgbClr val="FF0000"/>
                </a:solidFill>
                <a:latin typeface="Times" panose="02020603050405020304" pitchFamily="18" charset="0"/>
                <a:cs typeface="Times" panose="02020603050405020304" pitchFamily="18" charset="0"/>
              </a:rPr>
              <a:t>n</a:t>
            </a:r>
            <a:r>
              <a:rPr lang="en-US" sz="2200" dirty="0">
                <a:latin typeface="Times" panose="02020603050405020304" pitchFamily="18" charset="0"/>
                <a:cs typeface="Times" panose="02020603050405020304" pitchFamily="18" charset="0"/>
              </a:rPr>
              <a:t>ode </a:t>
            </a:r>
          </a:p>
          <a:p>
            <a:endParaRPr lang="en-US" dirty="0">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fld id="{07FAC9DF-202A-4030-B3DA-4F4868CFE5CC}" type="slidenum">
              <a:rPr lang="en-US" smtClean="0"/>
              <a:pPr/>
              <a:t>136</a:t>
            </a:fld>
            <a:endParaRPr lang="en-US"/>
          </a:p>
        </p:txBody>
      </p:sp>
    </p:spTree>
    <p:extLst>
      <p:ext uri="{BB962C8B-B14F-4D97-AF65-F5344CB8AC3E}">
        <p14:creationId xmlns:p14="http://schemas.microsoft.com/office/powerpoint/2010/main" val="21448948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9144000" cy="838200"/>
          </a:xfrm>
          <a:noFill/>
          <a:ln/>
        </p:spPr>
        <p:txBody>
          <a:bodyPr lIns="92075" tIns="46038" rIns="92075" bIns="46038">
            <a:normAutofit/>
          </a:bodyPr>
          <a:lstStyle/>
          <a:p>
            <a:r>
              <a:rPr lang="en-US" sz="3000" dirty="0"/>
              <a:t>Preorder traversal - NLR</a:t>
            </a:r>
          </a:p>
        </p:txBody>
      </p:sp>
      <p:sp>
        <p:nvSpPr>
          <p:cNvPr id="26627" name="Rectangle 3"/>
          <p:cNvSpPr>
            <a:spLocks noGrp="1" noChangeArrowheads="1"/>
          </p:cNvSpPr>
          <p:nvPr>
            <p:ph idx="1"/>
          </p:nvPr>
        </p:nvSpPr>
        <p:spPr>
          <a:xfrm>
            <a:off x="0" y="838200"/>
            <a:ext cx="9144000" cy="5410200"/>
          </a:xfrm>
          <a:noFill/>
          <a:ln/>
        </p:spPr>
        <p:txBody>
          <a:bodyPr lIns="92075" tIns="46038" rIns="92075" bIns="46038">
            <a:normAutofit/>
          </a:bodyPr>
          <a:lstStyle/>
          <a:p>
            <a:r>
              <a:rPr lang="en-US" sz="2200" dirty="0">
                <a:latin typeface="Times" panose="02020603050405020304" pitchFamily="18" charset="0"/>
                <a:cs typeface="Times" panose="02020603050405020304" pitchFamily="18" charset="0"/>
              </a:rPr>
              <a:t>Visit the node.</a:t>
            </a:r>
          </a:p>
          <a:p>
            <a:r>
              <a:rPr lang="en-US" sz="2200" dirty="0">
                <a:latin typeface="Times" panose="02020603050405020304" pitchFamily="18" charset="0"/>
                <a:cs typeface="Times" panose="02020603050405020304" pitchFamily="18" charset="0"/>
              </a:rPr>
              <a:t>Traverse the left subtree.</a:t>
            </a:r>
          </a:p>
          <a:p>
            <a:r>
              <a:rPr lang="en-US" sz="2200" dirty="0">
                <a:latin typeface="Times" panose="02020603050405020304" pitchFamily="18" charset="0"/>
                <a:cs typeface="Times" panose="02020603050405020304" pitchFamily="18" charset="0"/>
              </a:rPr>
              <a:t>Traverse the right subtree.</a:t>
            </a:r>
          </a:p>
          <a:p>
            <a:pPr>
              <a:buNone/>
            </a:pPr>
            <a:endParaRPr lang="en-US" sz="1800" b="1" dirty="0">
              <a:solidFill>
                <a:srgbClr val="FF0000"/>
              </a:solidFill>
              <a:latin typeface="Courier New" pitchFamily="49" charset="0"/>
              <a:cs typeface="Courier New" pitchFamily="49" charset="0"/>
            </a:endParaRPr>
          </a:p>
          <a:p>
            <a:pPr>
              <a:buNone/>
            </a:pPr>
            <a:r>
              <a:rPr lang="en-US" sz="1800" b="1" dirty="0">
                <a:solidFill>
                  <a:srgbClr val="FF0000"/>
                </a:solidFill>
                <a:latin typeface="Courier New" pitchFamily="49" charset="0"/>
                <a:cs typeface="Courier New" pitchFamily="49" charset="0"/>
              </a:rPr>
              <a:t>void </a:t>
            </a:r>
            <a:r>
              <a:rPr lang="en-US" sz="1800" b="1" dirty="0" err="1">
                <a:solidFill>
                  <a:srgbClr val="FF0000"/>
                </a:solidFill>
                <a:latin typeface="Courier New" pitchFamily="49" charset="0"/>
                <a:cs typeface="Courier New" pitchFamily="49" charset="0"/>
              </a:rPr>
              <a:t>printPreorder</a:t>
            </a:r>
            <a:r>
              <a:rPr lang="en-US" sz="1800" b="1" dirty="0">
                <a:solidFill>
                  <a:srgbClr val="FF0000"/>
                </a:solidFill>
                <a:latin typeface="Courier New" pitchFamily="49" charset="0"/>
                <a:cs typeface="Courier New" pitchFamily="49" charset="0"/>
              </a:rPr>
              <a:t>(node *root)</a:t>
            </a:r>
          </a:p>
          <a:p>
            <a:pPr>
              <a:buNone/>
            </a:pPr>
            <a:r>
              <a:rPr lang="en-US" sz="1800" b="1" dirty="0">
                <a:solidFill>
                  <a:srgbClr val="FF0000"/>
                </a:solidFill>
                <a:latin typeface="Courier New" pitchFamily="49" charset="0"/>
                <a:cs typeface="Courier New" pitchFamily="49" charset="0"/>
              </a:rPr>
              <a:t>{ 	  if( root != NULL )</a:t>
            </a:r>
          </a:p>
          <a:p>
            <a:pPr>
              <a:buNone/>
            </a:pPr>
            <a:r>
              <a:rPr lang="en-US" sz="1800" b="1" dirty="0">
                <a:solidFill>
                  <a:srgbClr val="FF0000"/>
                </a:solidFill>
                <a:latin typeface="Courier New" pitchFamily="49" charset="0"/>
                <a:cs typeface="Courier New" pitchFamily="49" charset="0"/>
              </a:rPr>
              <a:t>    { </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printf</a:t>
            </a:r>
            <a:r>
              <a:rPr lang="en-US" sz="1800" b="1" dirty="0">
                <a:solidFill>
                  <a:srgbClr val="FF0000"/>
                </a:solidFill>
                <a:latin typeface="Courier New" pitchFamily="49" charset="0"/>
                <a:cs typeface="Courier New" pitchFamily="49" charset="0"/>
              </a:rPr>
              <a:t>("%s  ", root-&gt;word);</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printPreorder</a:t>
            </a:r>
            <a:r>
              <a:rPr lang="en-US" sz="1800" b="1" dirty="0">
                <a:solidFill>
                  <a:srgbClr val="FF0000"/>
                </a:solidFill>
                <a:latin typeface="Courier New" pitchFamily="49" charset="0"/>
                <a:cs typeface="Courier New" pitchFamily="49" charset="0"/>
              </a:rPr>
              <a:t>(root-&gt;left);</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printPreorder</a:t>
            </a:r>
            <a:r>
              <a:rPr lang="en-US" sz="1800" b="1" dirty="0">
                <a:solidFill>
                  <a:srgbClr val="FF0000"/>
                </a:solidFill>
                <a:latin typeface="Courier New" pitchFamily="49" charset="0"/>
                <a:cs typeface="Courier New" pitchFamily="49" charset="0"/>
              </a:rPr>
              <a:t>(root-&gt;right);</a:t>
            </a:r>
          </a:p>
          <a:p>
            <a:pPr>
              <a:buNone/>
            </a:pPr>
            <a:r>
              <a:rPr lang="en-US" sz="1800" b="1" dirty="0">
                <a:solidFill>
                  <a:srgbClr val="FF0000"/>
                </a:solidFill>
                <a:latin typeface="Courier New" pitchFamily="49" charset="0"/>
                <a:cs typeface="Courier New" pitchFamily="49" charset="0"/>
              </a:rPr>
              <a:t>    }</a:t>
            </a:r>
          </a:p>
          <a:p>
            <a:pPr>
              <a:buNone/>
            </a:pPr>
            <a:r>
              <a:rPr lang="en-US" sz="1800" b="1" dirty="0">
                <a:solidFill>
                  <a:srgbClr val="FF0000"/>
                </a:solidFill>
                <a:latin typeface="Courier New" pitchFamily="49" charset="0"/>
                <a:cs typeface="Courier New" pitchFamily="49" charset="0"/>
              </a:rPr>
              <a:t>}</a:t>
            </a:r>
          </a:p>
          <a:p>
            <a:pPr>
              <a:buNone/>
            </a:pPr>
            <a:r>
              <a:rPr lang="en-US" sz="2000" b="1" dirty="0">
                <a:latin typeface="Courier New" pitchFamily="49" charset="0"/>
                <a:cs typeface="Courier New" pitchFamily="49" charset="0"/>
              </a:rPr>
              <a:t>Call: </a:t>
            </a:r>
            <a:r>
              <a:rPr lang="en-US" sz="2000" b="1" dirty="0" err="1">
                <a:latin typeface="Courier New" pitchFamily="49" charset="0"/>
                <a:cs typeface="Courier New" pitchFamily="49" charset="0"/>
              </a:rPr>
              <a:t>printPreorder</a:t>
            </a:r>
            <a:r>
              <a:rPr lang="en-US" sz="2000" b="1" dirty="0">
                <a:latin typeface="Courier New" pitchFamily="49" charset="0"/>
                <a:cs typeface="Courier New" pitchFamily="49" charset="0"/>
              </a:rPr>
              <a:t>(A);</a:t>
            </a:r>
          </a:p>
          <a:p>
            <a:pPr>
              <a:buNone/>
            </a:pPr>
            <a:r>
              <a:rPr lang="en-US" sz="2000" b="1" dirty="0">
                <a:latin typeface="Courier New" pitchFamily="49" charset="0"/>
                <a:cs typeface="Courier New" pitchFamily="49" charset="0"/>
              </a:rPr>
              <a:t>A B D E F G H C L J M</a:t>
            </a:r>
          </a:p>
          <a:p>
            <a:pPr>
              <a:buNone/>
            </a:pPr>
            <a:endParaRPr lang="en-US" sz="2000" b="1" dirty="0">
              <a:latin typeface="Courier New" pitchFamily="49" charset="0"/>
              <a:cs typeface="Courier New" pitchFamily="49" charset="0"/>
            </a:endParaRPr>
          </a:p>
        </p:txBody>
      </p:sp>
      <p:sp>
        <p:nvSpPr>
          <p:cNvPr id="4" name="Slide Number Placeholder 5"/>
          <p:cNvSpPr>
            <a:spLocks noGrp="1"/>
          </p:cNvSpPr>
          <p:nvPr>
            <p:ph type="sldNum" sz="quarter" idx="12"/>
          </p:nvPr>
        </p:nvSpPr>
        <p:spPr/>
        <p:txBody>
          <a:bodyPr/>
          <a:lstStyle/>
          <a:p>
            <a:fld id="{281F7AE1-4FE2-401C-A623-67A61A0C93DE}" type="slidenum">
              <a:rPr lang="en-US"/>
              <a:pPr/>
              <a:t>137</a:t>
            </a:fld>
            <a:endParaRPr lang="en-US"/>
          </a:p>
        </p:txBody>
      </p:sp>
      <p:pic>
        <p:nvPicPr>
          <p:cNvPr id="12" name="Picture 11"/>
          <p:cNvPicPr>
            <a:picLocks noChangeAspect="1"/>
          </p:cNvPicPr>
          <p:nvPr/>
        </p:nvPicPr>
        <p:blipFill>
          <a:blip r:embed="rId3"/>
          <a:stretch>
            <a:fillRect/>
          </a:stretch>
        </p:blipFill>
        <p:spPr>
          <a:xfrm>
            <a:off x="3983072" y="4114800"/>
            <a:ext cx="5129333" cy="2676525"/>
          </a:xfrm>
          <a:prstGeom prst="rect">
            <a:avLst/>
          </a:prstGeom>
        </p:spPr>
      </p:pic>
      <p:sp>
        <p:nvSpPr>
          <p:cNvPr id="3" name="Right Brace 2"/>
          <p:cNvSpPr/>
          <p:nvPr/>
        </p:nvSpPr>
        <p:spPr>
          <a:xfrm rot="5400000">
            <a:off x="1143000" y="4953001"/>
            <a:ext cx="2286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5400000">
            <a:off x="2681983" y="5272783"/>
            <a:ext cx="228600" cy="11130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09601" y="6019800"/>
            <a:ext cx="1524000" cy="400110"/>
          </a:xfrm>
          <a:prstGeom prst="rect">
            <a:avLst/>
          </a:prstGeom>
          <a:noFill/>
        </p:spPr>
        <p:txBody>
          <a:bodyPr wrap="square" rtlCol="0">
            <a:spAutoFit/>
          </a:bodyPr>
          <a:lstStyle/>
          <a:p>
            <a:r>
              <a:rPr lang="en-US" sz="2000" dirty="0"/>
              <a:t>left subtree</a:t>
            </a:r>
          </a:p>
        </p:txBody>
      </p:sp>
      <p:sp>
        <p:nvSpPr>
          <p:cNvPr id="16" name="TextBox 15"/>
          <p:cNvSpPr txBox="1"/>
          <p:nvPr/>
        </p:nvSpPr>
        <p:spPr>
          <a:xfrm>
            <a:off x="2209800" y="6019800"/>
            <a:ext cx="1773272" cy="400110"/>
          </a:xfrm>
          <a:prstGeom prst="rect">
            <a:avLst/>
          </a:prstGeom>
          <a:noFill/>
        </p:spPr>
        <p:txBody>
          <a:bodyPr wrap="square" rtlCol="0">
            <a:spAutoFit/>
          </a:bodyPr>
          <a:lstStyle/>
          <a:p>
            <a:r>
              <a:rPr lang="en-US" sz="2000" dirty="0"/>
              <a:t>right subtree</a:t>
            </a:r>
          </a:p>
        </p:txBody>
      </p:sp>
    </p:spTree>
    <p:extLst>
      <p:ext uri="{BB962C8B-B14F-4D97-AF65-F5344CB8AC3E}">
        <p14:creationId xmlns:p14="http://schemas.microsoft.com/office/powerpoint/2010/main" val="21184181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13" end="13"/>
                                            </p:txEl>
                                          </p:spTgt>
                                        </p:tgtEl>
                                        <p:attrNameLst>
                                          <p:attrName>style.visibility</p:attrName>
                                        </p:attrNameLst>
                                      </p:cBhvr>
                                      <p:to>
                                        <p:strVal val="visible"/>
                                      </p:to>
                                    </p:set>
                                    <p:anim calcmode="lin" valueType="num">
                                      <p:cBhvr additive="base">
                                        <p:cTn id="7" dur="500" fill="hold"/>
                                        <p:tgtEl>
                                          <p:spTgt spid="26627">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9" grpId="0"/>
      <p:bldP spid="16"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83072" y="4114800"/>
            <a:ext cx="5129333" cy="2676525"/>
          </a:xfrm>
          <a:prstGeom prst="rect">
            <a:avLst/>
          </a:prstGeom>
        </p:spPr>
      </p:pic>
      <p:sp>
        <p:nvSpPr>
          <p:cNvPr id="24578" name="Rectangle 2"/>
          <p:cNvSpPr>
            <a:spLocks noGrp="1" noChangeArrowheads="1"/>
          </p:cNvSpPr>
          <p:nvPr>
            <p:ph type="title"/>
          </p:nvPr>
        </p:nvSpPr>
        <p:spPr>
          <a:xfrm>
            <a:off x="0" y="0"/>
            <a:ext cx="9144000" cy="838200"/>
          </a:xfrm>
          <a:noFill/>
          <a:ln/>
        </p:spPr>
        <p:txBody>
          <a:bodyPr lIns="92075" tIns="46038" rIns="92075" bIns="46038">
            <a:noAutofit/>
          </a:bodyPr>
          <a:lstStyle/>
          <a:p>
            <a:r>
              <a:rPr lang="en-US" sz="3000" dirty="0" err="1"/>
              <a:t>Inorder</a:t>
            </a:r>
            <a:r>
              <a:rPr lang="en-US" sz="3000" dirty="0"/>
              <a:t> traversal - LNR</a:t>
            </a:r>
          </a:p>
        </p:txBody>
      </p:sp>
      <p:sp>
        <p:nvSpPr>
          <p:cNvPr id="24579" name="Rectangle 3"/>
          <p:cNvSpPr>
            <a:spLocks noGrp="1" noChangeArrowheads="1"/>
          </p:cNvSpPr>
          <p:nvPr>
            <p:ph idx="1"/>
          </p:nvPr>
        </p:nvSpPr>
        <p:spPr>
          <a:xfrm>
            <a:off x="0" y="838200"/>
            <a:ext cx="9144000" cy="5410200"/>
          </a:xfrm>
          <a:noFill/>
          <a:ln/>
        </p:spPr>
        <p:txBody>
          <a:bodyPr lIns="92075" tIns="46038" rIns="92075" bIns="46038">
            <a:normAutofit lnSpcReduction="10000"/>
          </a:bodyPr>
          <a:lstStyle/>
          <a:p>
            <a:r>
              <a:rPr lang="en-US" sz="2200" dirty="0">
                <a:latin typeface="Times" panose="02020603050405020304" pitchFamily="18" charset="0"/>
                <a:cs typeface="Times" panose="02020603050405020304" pitchFamily="18" charset="0"/>
              </a:rPr>
              <a:t>Traverse the left subtree</a:t>
            </a:r>
          </a:p>
          <a:p>
            <a:r>
              <a:rPr lang="en-US" sz="2200" dirty="0">
                <a:latin typeface="Times" panose="02020603050405020304" pitchFamily="18" charset="0"/>
                <a:cs typeface="Times" panose="02020603050405020304" pitchFamily="18" charset="0"/>
              </a:rPr>
              <a:t>Visit the node</a:t>
            </a:r>
          </a:p>
          <a:p>
            <a:r>
              <a:rPr lang="en-US" sz="2200" dirty="0">
                <a:latin typeface="Times" panose="02020603050405020304" pitchFamily="18" charset="0"/>
                <a:cs typeface="Times" panose="02020603050405020304" pitchFamily="18" charset="0"/>
              </a:rPr>
              <a:t>Traverse the right subtree</a:t>
            </a:r>
          </a:p>
          <a:p>
            <a:pPr>
              <a:buNone/>
            </a:pPr>
            <a:r>
              <a:rPr lang="en-US" sz="2000" b="1" dirty="0">
                <a:solidFill>
                  <a:srgbClr val="FF0000"/>
                </a:solidFill>
                <a:latin typeface="Courier New" pitchFamily="49" charset="0"/>
                <a:cs typeface="Courier New" pitchFamily="49" charset="0"/>
              </a:rPr>
              <a:t>void </a:t>
            </a:r>
            <a:r>
              <a:rPr lang="en-US" sz="2000" b="1" dirty="0" err="1">
                <a:solidFill>
                  <a:srgbClr val="FF0000"/>
                </a:solidFill>
                <a:latin typeface="Courier New" pitchFamily="49" charset="0"/>
                <a:cs typeface="Courier New" pitchFamily="49" charset="0"/>
              </a:rPr>
              <a:t>printInorder</a:t>
            </a:r>
            <a:r>
              <a:rPr lang="en-US" sz="2000" b="1" dirty="0">
                <a:solidFill>
                  <a:srgbClr val="FF0000"/>
                </a:solidFill>
                <a:latin typeface="Courier New" pitchFamily="49" charset="0"/>
                <a:cs typeface="Courier New" pitchFamily="49" charset="0"/>
              </a:rPr>
              <a:t>(node *tree)</a:t>
            </a:r>
          </a:p>
          <a:p>
            <a:pPr>
              <a:buNone/>
            </a:pPr>
            <a:r>
              <a:rPr lang="en-US" sz="2000" b="1" dirty="0">
                <a:solidFill>
                  <a:srgbClr val="FF0000"/>
                </a:solidFill>
                <a:latin typeface="Courier New" pitchFamily="49" charset="0"/>
                <a:cs typeface="Courier New" pitchFamily="49" charset="0"/>
              </a:rPr>
              <a:t>{</a:t>
            </a:r>
          </a:p>
          <a:p>
            <a:pPr>
              <a:buNone/>
            </a:pPr>
            <a:r>
              <a:rPr lang="en-US" sz="2000" b="1" dirty="0">
                <a:solidFill>
                  <a:srgbClr val="FF0000"/>
                </a:solidFill>
                <a:latin typeface="Courier New" pitchFamily="49" charset="0"/>
                <a:cs typeface="Courier New" pitchFamily="49" charset="0"/>
              </a:rPr>
              <a:t>	if( tree != NULL )</a:t>
            </a:r>
          </a:p>
          <a:p>
            <a:pPr>
              <a:buNone/>
            </a:pPr>
            <a:r>
              <a:rPr lang="en-US" sz="2000" b="1" dirty="0">
                <a:solidFill>
                  <a:srgbClr val="FF0000"/>
                </a:solidFill>
                <a:latin typeface="Courier New" pitchFamily="49" charset="0"/>
                <a:cs typeface="Courier New" pitchFamily="49" charset="0"/>
              </a:rPr>
              <a:t>    {</a:t>
            </a:r>
          </a:p>
          <a:p>
            <a:pPr>
              <a:buNone/>
            </a:pPr>
            <a:r>
              <a:rPr lang="en-US" sz="2000" b="1" dirty="0">
                <a:solidFill>
                  <a:srgbClr val="FF0000"/>
                </a:solidFill>
                <a:latin typeface="Courier New" pitchFamily="49" charset="0"/>
                <a:cs typeface="Courier New" pitchFamily="49" charset="0"/>
              </a:rPr>
              <a:t> 	   </a:t>
            </a:r>
            <a:r>
              <a:rPr lang="en-US" sz="2000" b="1" dirty="0" err="1">
                <a:solidFill>
                  <a:srgbClr val="FF0000"/>
                </a:solidFill>
                <a:latin typeface="Courier New" pitchFamily="49" charset="0"/>
                <a:cs typeface="Courier New" pitchFamily="49" charset="0"/>
              </a:rPr>
              <a:t>printInorder</a:t>
            </a:r>
            <a:r>
              <a:rPr lang="en-US" sz="2000" b="1" dirty="0">
                <a:solidFill>
                  <a:srgbClr val="FF0000"/>
                </a:solidFill>
                <a:latin typeface="Courier New" pitchFamily="49" charset="0"/>
                <a:cs typeface="Courier New" pitchFamily="49" charset="0"/>
              </a:rPr>
              <a:t>(tree-&gt;left);</a:t>
            </a:r>
          </a:p>
          <a:p>
            <a:pPr>
              <a:buNone/>
            </a:pPr>
            <a:r>
              <a:rPr lang="en-US" sz="2000" b="1" dirty="0">
                <a:solidFill>
                  <a:srgbClr val="FF0000"/>
                </a:solidFill>
                <a:latin typeface="Courier New" pitchFamily="49" charset="0"/>
                <a:cs typeface="Courier New" pitchFamily="49" charset="0"/>
              </a:rPr>
              <a:t>	   </a:t>
            </a:r>
            <a:r>
              <a:rPr lang="en-US" sz="2000" b="1" dirty="0" err="1">
                <a:solidFill>
                  <a:srgbClr val="FF0000"/>
                </a:solidFill>
                <a:latin typeface="Courier New" pitchFamily="49" charset="0"/>
                <a:cs typeface="Courier New" pitchFamily="49" charset="0"/>
              </a:rPr>
              <a:t>printf</a:t>
            </a:r>
            <a:r>
              <a:rPr lang="en-US" sz="2000" b="1" dirty="0">
                <a:solidFill>
                  <a:srgbClr val="FF0000"/>
                </a:solidFill>
                <a:latin typeface="Courier New" pitchFamily="49" charset="0"/>
                <a:cs typeface="Courier New" pitchFamily="49" charset="0"/>
              </a:rPr>
              <a:t>("%s ", tree-&gt;word);</a:t>
            </a:r>
          </a:p>
          <a:p>
            <a:pPr>
              <a:buNone/>
            </a:pPr>
            <a:r>
              <a:rPr lang="en-US" sz="2000" b="1" dirty="0">
                <a:solidFill>
                  <a:srgbClr val="FF0000"/>
                </a:solidFill>
                <a:latin typeface="Courier New" pitchFamily="49" charset="0"/>
                <a:cs typeface="Courier New" pitchFamily="49" charset="0"/>
              </a:rPr>
              <a:t>	   </a:t>
            </a:r>
            <a:r>
              <a:rPr lang="en-US" sz="2000" b="1" dirty="0" err="1">
                <a:solidFill>
                  <a:srgbClr val="FF0000"/>
                </a:solidFill>
                <a:latin typeface="Courier New" pitchFamily="49" charset="0"/>
                <a:cs typeface="Courier New" pitchFamily="49" charset="0"/>
              </a:rPr>
              <a:t>printInorder</a:t>
            </a:r>
            <a:r>
              <a:rPr lang="en-US" sz="2000" b="1" dirty="0">
                <a:solidFill>
                  <a:srgbClr val="FF0000"/>
                </a:solidFill>
                <a:latin typeface="Courier New" pitchFamily="49" charset="0"/>
                <a:cs typeface="Courier New" pitchFamily="49" charset="0"/>
              </a:rPr>
              <a:t>(tree-&gt;right);</a:t>
            </a:r>
          </a:p>
          <a:p>
            <a:pPr>
              <a:buNone/>
            </a:pPr>
            <a:r>
              <a:rPr lang="en-US" sz="2000" b="1" dirty="0">
                <a:solidFill>
                  <a:srgbClr val="FF0000"/>
                </a:solidFill>
                <a:latin typeface="Courier New" pitchFamily="49" charset="0"/>
                <a:cs typeface="Courier New" pitchFamily="49" charset="0"/>
              </a:rPr>
              <a:t>	}</a:t>
            </a:r>
          </a:p>
          <a:p>
            <a:pPr>
              <a:buNone/>
            </a:pPr>
            <a:r>
              <a:rPr lang="en-US" sz="2000" b="1" dirty="0">
                <a:solidFill>
                  <a:srgbClr val="FF0000"/>
                </a:solidFill>
                <a:latin typeface="Courier New" pitchFamily="49" charset="0"/>
                <a:cs typeface="Courier New" pitchFamily="49" charset="0"/>
              </a:rPr>
              <a:t>}</a:t>
            </a:r>
          </a:p>
          <a:p>
            <a:endParaRPr lang="en-US" sz="2000" dirty="0"/>
          </a:p>
          <a:p>
            <a:pPr>
              <a:buNone/>
            </a:pPr>
            <a:r>
              <a:rPr lang="en-US" sz="2000" b="1" dirty="0">
                <a:latin typeface="Courier New" pitchFamily="49" charset="0"/>
                <a:cs typeface="Courier New" pitchFamily="49" charset="0"/>
              </a:rPr>
              <a:t>Call: </a:t>
            </a:r>
            <a:r>
              <a:rPr lang="en-US" sz="2000" b="1" dirty="0" err="1">
                <a:latin typeface="Courier New" pitchFamily="49" charset="0"/>
                <a:cs typeface="Courier New" pitchFamily="49" charset="0"/>
              </a:rPr>
              <a:t>printInorder</a:t>
            </a:r>
            <a:r>
              <a:rPr lang="en-US" sz="2000" b="1" dirty="0">
                <a:latin typeface="Courier New" pitchFamily="49" charset="0"/>
                <a:cs typeface="Courier New" pitchFamily="49" charset="0"/>
              </a:rPr>
              <a:t>(A);</a:t>
            </a:r>
          </a:p>
          <a:p>
            <a:pPr>
              <a:buNone/>
            </a:pPr>
            <a:r>
              <a:rPr lang="en-US" sz="2000" b="1" dirty="0">
                <a:latin typeface="Courier New" pitchFamily="49" charset="0"/>
                <a:cs typeface="Courier New" pitchFamily="49" charset="0"/>
              </a:rPr>
              <a:t>E D G F B H A L C M J</a:t>
            </a:r>
          </a:p>
          <a:p>
            <a:pPr>
              <a:buNone/>
            </a:pPr>
            <a:endParaRPr lang="en-US" sz="1800" b="1" dirty="0">
              <a:solidFill>
                <a:srgbClr val="FF0000"/>
              </a:solidFill>
              <a:latin typeface="Courier New" pitchFamily="49" charset="0"/>
              <a:cs typeface="Courier New" pitchFamily="49" charset="0"/>
            </a:endParaRPr>
          </a:p>
        </p:txBody>
      </p:sp>
      <p:sp>
        <p:nvSpPr>
          <p:cNvPr id="4" name="Slide Number Placeholder 5"/>
          <p:cNvSpPr>
            <a:spLocks noGrp="1"/>
          </p:cNvSpPr>
          <p:nvPr>
            <p:ph type="sldNum" sz="quarter" idx="12"/>
          </p:nvPr>
        </p:nvSpPr>
        <p:spPr/>
        <p:txBody>
          <a:bodyPr/>
          <a:lstStyle/>
          <a:p>
            <a:fld id="{364FE5F0-FBF7-4B7C-86CA-F5BB30747127}" type="slidenum">
              <a:rPr lang="en-US"/>
              <a:pPr/>
              <a:t>138</a:t>
            </a:fld>
            <a:endParaRPr lang="en-US"/>
          </a:p>
        </p:txBody>
      </p:sp>
      <p:sp>
        <p:nvSpPr>
          <p:cNvPr id="6" name="Right Brace 5"/>
          <p:cNvSpPr/>
          <p:nvPr/>
        </p:nvSpPr>
        <p:spPr>
          <a:xfrm rot="5400000">
            <a:off x="838200" y="5334000"/>
            <a:ext cx="2286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2652017" y="5624438"/>
            <a:ext cx="228600" cy="11130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27103" y="6342109"/>
            <a:ext cx="1524000" cy="400110"/>
          </a:xfrm>
          <a:prstGeom prst="rect">
            <a:avLst/>
          </a:prstGeom>
          <a:noFill/>
        </p:spPr>
        <p:txBody>
          <a:bodyPr wrap="square" rtlCol="0">
            <a:spAutoFit/>
          </a:bodyPr>
          <a:lstStyle/>
          <a:p>
            <a:r>
              <a:rPr lang="en-US" sz="2000" dirty="0"/>
              <a:t>left subtree</a:t>
            </a:r>
          </a:p>
        </p:txBody>
      </p:sp>
      <p:sp>
        <p:nvSpPr>
          <p:cNvPr id="9" name="TextBox 8"/>
          <p:cNvSpPr txBox="1"/>
          <p:nvPr/>
        </p:nvSpPr>
        <p:spPr>
          <a:xfrm>
            <a:off x="2057400" y="6342109"/>
            <a:ext cx="1773272" cy="400110"/>
          </a:xfrm>
          <a:prstGeom prst="rect">
            <a:avLst/>
          </a:prstGeom>
          <a:noFill/>
        </p:spPr>
        <p:txBody>
          <a:bodyPr wrap="square" rtlCol="0">
            <a:spAutoFit/>
          </a:bodyPr>
          <a:lstStyle/>
          <a:p>
            <a:r>
              <a:rPr lang="en-US" sz="2000" dirty="0"/>
              <a:t>right subtree</a:t>
            </a:r>
          </a:p>
        </p:txBody>
      </p:sp>
    </p:spTree>
    <p:extLst>
      <p:ext uri="{BB962C8B-B14F-4D97-AF65-F5344CB8AC3E}">
        <p14:creationId xmlns:p14="http://schemas.microsoft.com/office/powerpoint/2010/main" val="1233002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62786" y="4114800"/>
            <a:ext cx="5129333" cy="2676525"/>
          </a:xfrm>
          <a:prstGeom prst="rect">
            <a:avLst/>
          </a:prstGeom>
        </p:spPr>
      </p:pic>
      <p:sp>
        <p:nvSpPr>
          <p:cNvPr id="26626" name="Rectangle 2"/>
          <p:cNvSpPr>
            <a:spLocks noGrp="1" noChangeArrowheads="1"/>
          </p:cNvSpPr>
          <p:nvPr>
            <p:ph type="title"/>
          </p:nvPr>
        </p:nvSpPr>
        <p:spPr>
          <a:xfrm>
            <a:off x="0" y="0"/>
            <a:ext cx="9144000" cy="838200"/>
          </a:xfrm>
          <a:noFill/>
          <a:ln/>
        </p:spPr>
        <p:txBody>
          <a:bodyPr lIns="92075" tIns="46038" rIns="92075" bIns="46038">
            <a:normAutofit/>
          </a:bodyPr>
          <a:lstStyle/>
          <a:p>
            <a:r>
              <a:rPr lang="en-US" sz="3000" dirty="0" err="1"/>
              <a:t>Postorder</a:t>
            </a:r>
            <a:r>
              <a:rPr lang="en-US" sz="3000" dirty="0"/>
              <a:t> traversal - LRN</a:t>
            </a:r>
          </a:p>
        </p:txBody>
      </p:sp>
      <p:sp>
        <p:nvSpPr>
          <p:cNvPr id="26627" name="Rectangle 3"/>
          <p:cNvSpPr>
            <a:spLocks noGrp="1" noChangeArrowheads="1"/>
          </p:cNvSpPr>
          <p:nvPr>
            <p:ph idx="1"/>
          </p:nvPr>
        </p:nvSpPr>
        <p:spPr>
          <a:xfrm>
            <a:off x="0" y="838200"/>
            <a:ext cx="8686800" cy="5410200"/>
          </a:xfrm>
          <a:noFill/>
          <a:ln/>
        </p:spPr>
        <p:txBody>
          <a:bodyPr lIns="92075" tIns="46038" rIns="92075" bIns="46038">
            <a:normAutofit/>
          </a:bodyPr>
          <a:lstStyle/>
          <a:p>
            <a:r>
              <a:rPr lang="en-US" sz="2200" dirty="0">
                <a:latin typeface="Times" panose="02020603050405020304" pitchFamily="18" charset="0"/>
                <a:cs typeface="Times" panose="02020603050405020304" pitchFamily="18" charset="0"/>
              </a:rPr>
              <a:t>Traverse the left subtree</a:t>
            </a:r>
          </a:p>
          <a:p>
            <a:r>
              <a:rPr lang="en-US" sz="2200" dirty="0">
                <a:latin typeface="Times" panose="02020603050405020304" pitchFamily="18" charset="0"/>
                <a:cs typeface="Times" panose="02020603050405020304" pitchFamily="18" charset="0"/>
              </a:rPr>
              <a:t>Traverse the right subtree</a:t>
            </a:r>
          </a:p>
          <a:p>
            <a:r>
              <a:rPr lang="en-US" sz="2200" dirty="0">
                <a:latin typeface="Times" panose="02020603050405020304" pitchFamily="18" charset="0"/>
                <a:cs typeface="Times" panose="02020603050405020304" pitchFamily="18" charset="0"/>
              </a:rPr>
              <a:t>Visit the node</a:t>
            </a:r>
          </a:p>
          <a:p>
            <a:endParaRPr lang="en-US" sz="2000" dirty="0"/>
          </a:p>
          <a:p>
            <a:pPr>
              <a:buNone/>
            </a:pPr>
            <a:r>
              <a:rPr lang="en-US" sz="1800" b="1" dirty="0">
                <a:solidFill>
                  <a:srgbClr val="FF0000"/>
                </a:solidFill>
                <a:latin typeface="Courier New" pitchFamily="49" charset="0"/>
                <a:cs typeface="Courier New" pitchFamily="49" charset="0"/>
              </a:rPr>
              <a:t>void </a:t>
            </a:r>
            <a:r>
              <a:rPr lang="en-US" sz="1800" b="1" dirty="0" err="1">
                <a:solidFill>
                  <a:srgbClr val="FF0000"/>
                </a:solidFill>
                <a:latin typeface="Courier New" pitchFamily="49" charset="0"/>
                <a:cs typeface="Courier New" pitchFamily="49" charset="0"/>
              </a:rPr>
              <a:t>printPostorder</a:t>
            </a:r>
            <a:r>
              <a:rPr lang="en-US" sz="1800" b="1" dirty="0">
                <a:solidFill>
                  <a:srgbClr val="FF0000"/>
                </a:solidFill>
                <a:latin typeface="Courier New" pitchFamily="49" charset="0"/>
                <a:cs typeface="Courier New" pitchFamily="49" charset="0"/>
              </a:rPr>
              <a:t>(node *tree)</a:t>
            </a:r>
          </a:p>
          <a:p>
            <a:pPr>
              <a:buNone/>
            </a:pPr>
            <a:r>
              <a:rPr lang="en-US" sz="1800" b="1" dirty="0">
                <a:solidFill>
                  <a:srgbClr val="FF0000"/>
                </a:solidFill>
                <a:latin typeface="Courier New" pitchFamily="49" charset="0"/>
                <a:cs typeface="Courier New" pitchFamily="49" charset="0"/>
              </a:rPr>
              <a:t>{</a:t>
            </a:r>
          </a:p>
          <a:p>
            <a:pPr>
              <a:buNone/>
            </a:pPr>
            <a:r>
              <a:rPr lang="en-US" sz="1800" b="1" dirty="0">
                <a:solidFill>
                  <a:srgbClr val="FF0000"/>
                </a:solidFill>
                <a:latin typeface="Courier New" pitchFamily="49" charset="0"/>
                <a:cs typeface="Courier New" pitchFamily="49" charset="0"/>
              </a:rPr>
              <a:t>	if( tree != NULL )</a:t>
            </a:r>
          </a:p>
          <a:p>
            <a:pPr>
              <a:buNone/>
            </a:pPr>
            <a:r>
              <a:rPr lang="en-US" sz="1800" b="1" dirty="0">
                <a:solidFill>
                  <a:srgbClr val="FF0000"/>
                </a:solidFill>
                <a:latin typeface="Courier New" pitchFamily="49" charset="0"/>
                <a:cs typeface="Courier New" pitchFamily="49" charset="0"/>
              </a:rPr>
              <a:t>    {</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printPostorder</a:t>
            </a:r>
            <a:r>
              <a:rPr lang="en-US" sz="1800" b="1" dirty="0">
                <a:solidFill>
                  <a:srgbClr val="FF0000"/>
                </a:solidFill>
                <a:latin typeface="Courier New" pitchFamily="49" charset="0"/>
                <a:cs typeface="Courier New" pitchFamily="49" charset="0"/>
              </a:rPr>
              <a:t>(tree-&gt;left);</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printPostorder</a:t>
            </a:r>
            <a:r>
              <a:rPr lang="en-US" sz="1800" b="1" dirty="0">
                <a:solidFill>
                  <a:srgbClr val="FF0000"/>
                </a:solidFill>
                <a:latin typeface="Courier New" pitchFamily="49" charset="0"/>
                <a:cs typeface="Courier New" pitchFamily="49" charset="0"/>
              </a:rPr>
              <a:t>(tree-&gt;right);</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printf</a:t>
            </a:r>
            <a:r>
              <a:rPr lang="en-US" sz="1800" b="1" dirty="0">
                <a:solidFill>
                  <a:srgbClr val="FF0000"/>
                </a:solidFill>
                <a:latin typeface="Courier New" pitchFamily="49" charset="0"/>
                <a:cs typeface="Courier New" pitchFamily="49" charset="0"/>
              </a:rPr>
              <a:t>("%s ", tree-&gt;word);</a:t>
            </a:r>
          </a:p>
          <a:p>
            <a:pPr>
              <a:buNone/>
            </a:pPr>
            <a:r>
              <a:rPr lang="en-US" sz="1800" b="1" dirty="0">
                <a:solidFill>
                  <a:srgbClr val="FF0000"/>
                </a:solidFill>
                <a:latin typeface="Courier New" pitchFamily="49" charset="0"/>
                <a:cs typeface="Courier New" pitchFamily="49" charset="0"/>
              </a:rPr>
              <a:t>	}</a:t>
            </a:r>
          </a:p>
          <a:p>
            <a:pPr>
              <a:buNone/>
            </a:pPr>
            <a:r>
              <a:rPr lang="en-US" sz="1800" b="1" dirty="0">
                <a:solidFill>
                  <a:srgbClr val="FF0000"/>
                </a:solidFill>
                <a:latin typeface="Courier New" pitchFamily="49" charset="0"/>
                <a:cs typeface="Courier New" pitchFamily="49" charset="0"/>
              </a:rPr>
              <a:t>}</a:t>
            </a:r>
          </a:p>
          <a:p>
            <a:pPr>
              <a:buNone/>
            </a:pPr>
            <a:r>
              <a:rPr lang="en-US" sz="2000" b="1" dirty="0">
                <a:latin typeface="Courier New" pitchFamily="49" charset="0"/>
                <a:cs typeface="Courier New" pitchFamily="49" charset="0"/>
              </a:rPr>
              <a:t>Call: </a:t>
            </a:r>
            <a:r>
              <a:rPr lang="en-US" sz="2000" b="1" dirty="0" err="1">
                <a:latin typeface="Courier New" pitchFamily="49" charset="0"/>
                <a:cs typeface="Courier New" pitchFamily="49" charset="0"/>
              </a:rPr>
              <a:t>printPostorder</a:t>
            </a:r>
            <a:r>
              <a:rPr lang="en-US" sz="2000" b="1" dirty="0">
                <a:latin typeface="Courier New" pitchFamily="49" charset="0"/>
                <a:cs typeface="Courier New" pitchFamily="49" charset="0"/>
              </a:rPr>
              <a:t>(A);</a:t>
            </a:r>
          </a:p>
          <a:p>
            <a:pPr>
              <a:buNone/>
            </a:pPr>
            <a:r>
              <a:rPr lang="en-US" sz="2000" b="1" dirty="0">
                <a:latin typeface="Courier New" pitchFamily="49" charset="0"/>
                <a:cs typeface="Courier New" pitchFamily="49" charset="0"/>
              </a:rPr>
              <a:t>E G F D H B L M J C A</a:t>
            </a:r>
            <a:endParaRPr lang="en-US" sz="2000" b="1" dirty="0">
              <a:solidFill>
                <a:srgbClr val="FF0000"/>
              </a:solidFill>
              <a:latin typeface="Courier New" pitchFamily="49" charset="0"/>
              <a:cs typeface="Courier New" pitchFamily="49" charset="0"/>
            </a:endParaRPr>
          </a:p>
        </p:txBody>
      </p:sp>
      <p:sp>
        <p:nvSpPr>
          <p:cNvPr id="4" name="Slide Number Placeholder 5"/>
          <p:cNvSpPr>
            <a:spLocks noGrp="1"/>
          </p:cNvSpPr>
          <p:nvPr>
            <p:ph type="sldNum" sz="quarter" idx="12"/>
          </p:nvPr>
        </p:nvSpPr>
        <p:spPr/>
        <p:txBody>
          <a:bodyPr/>
          <a:lstStyle/>
          <a:p>
            <a:fld id="{281F7AE1-4FE2-401C-A623-67A61A0C93DE}" type="slidenum">
              <a:rPr lang="en-US"/>
              <a:pPr/>
              <a:t>139</a:t>
            </a:fld>
            <a:endParaRPr lang="en-US"/>
          </a:p>
        </p:txBody>
      </p:sp>
      <p:sp>
        <p:nvSpPr>
          <p:cNvPr id="6" name="Right Brace 5"/>
          <p:cNvSpPr/>
          <p:nvPr/>
        </p:nvSpPr>
        <p:spPr>
          <a:xfrm rot="5400000">
            <a:off x="838200" y="5286345"/>
            <a:ext cx="2286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2347217" y="5628495"/>
            <a:ext cx="228600" cy="11130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45308" y="6289615"/>
            <a:ext cx="1524000" cy="400110"/>
          </a:xfrm>
          <a:prstGeom prst="rect">
            <a:avLst/>
          </a:prstGeom>
          <a:noFill/>
        </p:spPr>
        <p:txBody>
          <a:bodyPr wrap="square" rtlCol="0">
            <a:spAutoFit/>
          </a:bodyPr>
          <a:lstStyle/>
          <a:p>
            <a:r>
              <a:rPr lang="en-US" sz="2000" dirty="0"/>
              <a:t>left subtree</a:t>
            </a:r>
          </a:p>
        </p:txBody>
      </p:sp>
      <p:sp>
        <p:nvSpPr>
          <p:cNvPr id="9" name="TextBox 8"/>
          <p:cNvSpPr txBox="1"/>
          <p:nvPr/>
        </p:nvSpPr>
        <p:spPr>
          <a:xfrm>
            <a:off x="1830659" y="6276945"/>
            <a:ext cx="1773272" cy="400110"/>
          </a:xfrm>
          <a:prstGeom prst="rect">
            <a:avLst/>
          </a:prstGeom>
          <a:noFill/>
        </p:spPr>
        <p:txBody>
          <a:bodyPr wrap="square" rtlCol="0">
            <a:spAutoFit/>
          </a:bodyPr>
          <a:lstStyle/>
          <a:p>
            <a:r>
              <a:rPr lang="en-US" sz="2000" dirty="0"/>
              <a:t>right subtree</a:t>
            </a:r>
          </a:p>
        </p:txBody>
      </p:sp>
    </p:spTree>
    <p:extLst>
      <p:ext uri="{BB962C8B-B14F-4D97-AF65-F5344CB8AC3E}">
        <p14:creationId xmlns:p14="http://schemas.microsoft.com/office/powerpoint/2010/main" val="3750966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dirty="0"/>
              <a:t>Real applications of tree:  table of content</a:t>
            </a:r>
          </a:p>
        </p:txBody>
      </p:sp>
      <p:pic>
        <p:nvPicPr>
          <p:cNvPr id="49" name="Picture 2"/>
          <p:cNvPicPr>
            <a:picLocks noChangeAspect="1" noChangeArrowheads="1"/>
          </p:cNvPicPr>
          <p:nvPr/>
        </p:nvPicPr>
        <p:blipFill>
          <a:blip r:embed="rId2"/>
          <a:srcRect/>
          <a:stretch>
            <a:fillRect/>
          </a:stretch>
        </p:blipFill>
        <p:spPr bwMode="auto">
          <a:xfrm>
            <a:off x="-6016" y="838200"/>
            <a:ext cx="3889829" cy="4267200"/>
          </a:xfrm>
          <a:prstGeom prst="rect">
            <a:avLst/>
          </a:prstGeom>
          <a:noFill/>
          <a:ln w="9525">
            <a:noFill/>
            <a:miter lim="800000"/>
            <a:headEnd/>
            <a:tailEnd/>
          </a:ln>
          <a:effectLst/>
        </p:spPr>
      </p:pic>
      <p:pic>
        <p:nvPicPr>
          <p:cNvPr id="50" name="Picture 3"/>
          <p:cNvPicPr>
            <a:picLocks noChangeAspect="1" noChangeArrowheads="1"/>
          </p:cNvPicPr>
          <p:nvPr/>
        </p:nvPicPr>
        <p:blipFill>
          <a:blip r:embed="rId3"/>
          <a:srcRect/>
          <a:stretch>
            <a:fillRect/>
          </a:stretch>
        </p:blipFill>
        <p:spPr bwMode="auto">
          <a:xfrm>
            <a:off x="3695700" y="1295400"/>
            <a:ext cx="5178458" cy="4876800"/>
          </a:xfrm>
          <a:prstGeom prst="rect">
            <a:avLst/>
          </a:prstGeom>
          <a:noFill/>
          <a:ln w="9525">
            <a:noFill/>
            <a:miter lim="800000"/>
            <a:headEnd/>
            <a:tailEnd/>
          </a:ln>
          <a:effectLst/>
        </p:spPr>
      </p:pic>
    </p:spTree>
    <p:extLst>
      <p:ext uri="{BB962C8B-B14F-4D97-AF65-F5344CB8AC3E}">
        <p14:creationId xmlns:p14="http://schemas.microsoft.com/office/powerpoint/2010/main" val="339823613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Program in C </a:t>
            </a:r>
          </a:p>
        </p:txBody>
      </p:sp>
      <p:sp>
        <p:nvSpPr>
          <p:cNvPr id="3" name="Content Placeholder 2"/>
          <p:cNvSpPr>
            <a:spLocks noGrp="1"/>
          </p:cNvSpPr>
          <p:nvPr>
            <p:ph idx="1"/>
          </p:nvPr>
        </p:nvSpPr>
        <p:spPr>
          <a:xfrm>
            <a:off x="76200" y="838200"/>
            <a:ext cx="8610600" cy="5486400"/>
          </a:xfrm>
        </p:spPr>
        <p:txBody>
          <a:bodyPr>
            <a:noAutofit/>
          </a:bodyPr>
          <a:lstStyle/>
          <a:p>
            <a:pPr>
              <a:buNone/>
            </a:pPr>
            <a:r>
              <a:rPr lang="en-US" sz="1400" b="1" dirty="0">
                <a:latin typeface="Courier" pitchFamily="49" charset="0"/>
              </a:rPr>
              <a:t>/* The program for testing binary tree traversal */</a:t>
            </a:r>
          </a:p>
          <a:p>
            <a:pPr>
              <a:buNone/>
            </a:pPr>
            <a:r>
              <a:rPr lang="en-US" sz="1400" b="1" dirty="0">
                <a:latin typeface="Courier" pitchFamily="49" charset="0"/>
              </a:rPr>
              <a:t>#include &lt;</a:t>
            </a:r>
            <a:r>
              <a:rPr lang="en-US" sz="1400" b="1" dirty="0" err="1">
                <a:latin typeface="Courier" pitchFamily="49" charset="0"/>
              </a:rPr>
              <a:t>stdio.h</a:t>
            </a:r>
            <a:r>
              <a:rPr lang="en-US" sz="1400" b="1" dirty="0">
                <a:latin typeface="Courier" pitchFamily="49" charset="0"/>
              </a:rPr>
              <a:t>&gt;</a:t>
            </a:r>
          </a:p>
          <a:p>
            <a:pPr>
              <a:buNone/>
            </a:pPr>
            <a:r>
              <a:rPr lang="en-US" sz="1400" b="1" dirty="0">
                <a:latin typeface="Courier" pitchFamily="49" charset="0"/>
              </a:rPr>
              <a:t>#include &lt;</a:t>
            </a:r>
            <a:r>
              <a:rPr lang="en-US" sz="1400" b="1" dirty="0" err="1">
                <a:latin typeface="Courier" pitchFamily="49" charset="0"/>
              </a:rPr>
              <a:t>conio.h</a:t>
            </a:r>
            <a:r>
              <a:rPr lang="en-US" sz="1400" b="1" dirty="0">
                <a:latin typeface="Courier" pitchFamily="49" charset="0"/>
              </a:rPr>
              <a:t>&gt;</a:t>
            </a:r>
          </a:p>
          <a:p>
            <a:pPr>
              <a:buNone/>
            </a:pPr>
            <a:r>
              <a:rPr lang="en-US" sz="1400" b="1" dirty="0">
                <a:latin typeface="Courier" pitchFamily="49" charset="0"/>
              </a:rPr>
              <a:t>#include &lt;</a:t>
            </a:r>
            <a:r>
              <a:rPr lang="en-US" sz="1400" b="1" dirty="0" err="1">
                <a:latin typeface="Courier" pitchFamily="49" charset="0"/>
              </a:rPr>
              <a:t>string.h</a:t>
            </a:r>
            <a:r>
              <a:rPr lang="en-US" sz="1400" b="1" dirty="0">
                <a:latin typeface="Courier" pitchFamily="49" charset="0"/>
              </a:rPr>
              <a:t>&gt;</a:t>
            </a:r>
          </a:p>
          <a:p>
            <a:pPr>
              <a:buNone/>
            </a:pPr>
            <a:r>
              <a:rPr lang="en-US" sz="1400" b="1" dirty="0">
                <a:latin typeface="Courier" pitchFamily="49" charset="0"/>
              </a:rPr>
              <a:t>#include &lt;</a:t>
            </a:r>
            <a:r>
              <a:rPr lang="en-US" sz="1400" b="1" dirty="0" err="1">
                <a:latin typeface="Courier" pitchFamily="49" charset="0"/>
              </a:rPr>
              <a:t>stdlib.h</a:t>
            </a:r>
            <a:r>
              <a:rPr lang="en-US" sz="1400" b="1" dirty="0">
                <a:latin typeface="Courier" pitchFamily="49" charset="0"/>
              </a:rPr>
              <a:t>&gt;</a:t>
            </a:r>
          </a:p>
          <a:p>
            <a:pPr>
              <a:buNone/>
            </a:pPr>
            <a:r>
              <a:rPr lang="en-US" sz="1400" b="1" dirty="0" err="1">
                <a:solidFill>
                  <a:srgbClr val="C00000"/>
                </a:solidFill>
                <a:latin typeface="Courier" pitchFamily="49" charset="0"/>
              </a:rPr>
              <a:t>typedef</a:t>
            </a:r>
            <a:r>
              <a:rPr lang="en-US" sz="1400" b="1" dirty="0">
                <a:solidFill>
                  <a:srgbClr val="C00000"/>
                </a:solidFill>
                <a:latin typeface="Courier" pitchFamily="49" charset="0"/>
              </a:rPr>
              <a:t> </a:t>
            </a:r>
            <a:r>
              <a:rPr lang="en-US" sz="1400" b="1" dirty="0" err="1">
                <a:solidFill>
                  <a:srgbClr val="C00000"/>
                </a:solidFill>
                <a:latin typeface="Courier" pitchFamily="49" charset="0"/>
              </a:rPr>
              <a:t>struct</a:t>
            </a:r>
            <a:r>
              <a:rPr lang="en-US" sz="1400" b="1" dirty="0">
                <a:solidFill>
                  <a:srgbClr val="C00000"/>
                </a:solidFill>
                <a:latin typeface="Courier" pitchFamily="49" charset="0"/>
              </a:rPr>
              <a:t> {</a:t>
            </a:r>
          </a:p>
          <a:p>
            <a:pPr>
              <a:buNone/>
            </a:pPr>
            <a:r>
              <a:rPr lang="en-US" sz="1400" b="1" dirty="0">
                <a:solidFill>
                  <a:srgbClr val="C00000"/>
                </a:solidFill>
                <a:latin typeface="Courier" pitchFamily="49" charset="0"/>
              </a:rPr>
              <a:t>	char word[20];</a:t>
            </a:r>
          </a:p>
          <a:p>
            <a:pPr>
              <a:buNone/>
            </a:pPr>
            <a:r>
              <a:rPr lang="en-US" sz="1400" b="1" dirty="0">
                <a:solidFill>
                  <a:srgbClr val="C00000"/>
                </a:solidFill>
                <a:latin typeface="Courier" pitchFamily="49" charset="0"/>
              </a:rPr>
              <a:t>	</a:t>
            </a:r>
            <a:r>
              <a:rPr lang="en-US" sz="1400" b="1" dirty="0" err="1">
                <a:solidFill>
                  <a:srgbClr val="C00000"/>
                </a:solidFill>
                <a:latin typeface="Courier" pitchFamily="49" charset="0"/>
              </a:rPr>
              <a:t>struct</a:t>
            </a:r>
            <a:r>
              <a:rPr lang="en-US" sz="1400" b="1" dirty="0">
                <a:solidFill>
                  <a:srgbClr val="C00000"/>
                </a:solidFill>
                <a:latin typeface="Courier" pitchFamily="49" charset="0"/>
              </a:rPr>
              <a:t> node * left;</a:t>
            </a:r>
          </a:p>
          <a:p>
            <a:pPr>
              <a:buNone/>
            </a:pPr>
            <a:r>
              <a:rPr lang="en-US" sz="1400" b="1" dirty="0">
                <a:solidFill>
                  <a:srgbClr val="C00000"/>
                </a:solidFill>
                <a:latin typeface="Courier" pitchFamily="49" charset="0"/>
              </a:rPr>
              <a:t>	</a:t>
            </a:r>
            <a:r>
              <a:rPr lang="en-US" sz="1400" b="1" dirty="0" err="1">
                <a:solidFill>
                  <a:srgbClr val="C00000"/>
                </a:solidFill>
                <a:latin typeface="Courier" pitchFamily="49" charset="0"/>
              </a:rPr>
              <a:t>struct</a:t>
            </a:r>
            <a:r>
              <a:rPr lang="en-US" sz="1400" b="1" dirty="0">
                <a:solidFill>
                  <a:srgbClr val="C00000"/>
                </a:solidFill>
                <a:latin typeface="Courier" pitchFamily="49" charset="0"/>
              </a:rPr>
              <a:t> node *right;</a:t>
            </a:r>
          </a:p>
          <a:p>
            <a:pPr>
              <a:buNone/>
            </a:pPr>
            <a:r>
              <a:rPr lang="en-US" sz="1400" b="1" dirty="0">
                <a:solidFill>
                  <a:srgbClr val="C00000"/>
                </a:solidFill>
                <a:latin typeface="Courier" pitchFamily="49" charset="0"/>
              </a:rPr>
              <a:t>} node;</a:t>
            </a:r>
          </a:p>
          <a:p>
            <a:pPr>
              <a:buNone/>
            </a:pPr>
            <a:r>
              <a:rPr lang="en-US" sz="1400" b="1" dirty="0">
                <a:latin typeface="Courier" pitchFamily="49" charset="0"/>
              </a:rPr>
              <a:t>node *</a:t>
            </a:r>
            <a:r>
              <a:rPr lang="en-US" sz="1400" b="1" dirty="0" err="1">
                <a:latin typeface="Courier" pitchFamily="49" charset="0"/>
              </a:rPr>
              <a:t>makeTreeNode</a:t>
            </a:r>
            <a:r>
              <a:rPr lang="en-US" sz="1400" b="1" dirty="0">
                <a:latin typeface="Courier" pitchFamily="49" charset="0"/>
              </a:rPr>
              <a:t>(char *word);</a:t>
            </a:r>
          </a:p>
          <a:p>
            <a:pPr>
              <a:buNone/>
            </a:pPr>
            <a:r>
              <a:rPr lang="en-US" sz="1400" b="1" dirty="0">
                <a:latin typeface="Courier" pitchFamily="49" charset="0"/>
              </a:rPr>
              <a:t>node *</a:t>
            </a:r>
            <a:r>
              <a:rPr lang="en-US" sz="1400" b="1" dirty="0" err="1">
                <a:latin typeface="Courier" pitchFamily="49" charset="0"/>
              </a:rPr>
              <a:t>insertNode</a:t>
            </a:r>
            <a:r>
              <a:rPr lang="en-US" sz="1400" b="1" dirty="0">
                <a:latin typeface="Courier" pitchFamily="49" charset="0"/>
              </a:rPr>
              <a:t>(node* </a:t>
            </a:r>
            <a:r>
              <a:rPr lang="en-US" sz="1400" b="1" dirty="0" err="1">
                <a:latin typeface="Courier" pitchFamily="49" charset="0"/>
              </a:rPr>
              <a:t>tree,char</a:t>
            </a:r>
            <a:r>
              <a:rPr lang="en-US" sz="1400" b="1" dirty="0">
                <a:latin typeface="Courier" pitchFamily="49" charset="0"/>
              </a:rPr>
              <a:t> *word);</a:t>
            </a:r>
          </a:p>
          <a:p>
            <a:pPr>
              <a:buNone/>
            </a:pPr>
            <a:r>
              <a:rPr lang="en-US" sz="1400" b="1" dirty="0">
                <a:latin typeface="Courier" pitchFamily="49" charset="0"/>
              </a:rPr>
              <a:t>void </a:t>
            </a:r>
            <a:r>
              <a:rPr lang="en-US" sz="1400" b="1" dirty="0" err="1">
                <a:latin typeface="Courier" pitchFamily="49" charset="0"/>
              </a:rPr>
              <a:t>freeTree</a:t>
            </a:r>
            <a:r>
              <a:rPr lang="en-US" sz="1400" b="1" dirty="0">
                <a:latin typeface="Courier" pitchFamily="49" charset="0"/>
              </a:rPr>
              <a:t>(node *tree);</a:t>
            </a:r>
          </a:p>
          <a:p>
            <a:pPr>
              <a:buNone/>
            </a:pPr>
            <a:r>
              <a:rPr lang="en-US" sz="1400" b="1" dirty="0">
                <a:latin typeface="Courier" pitchFamily="49" charset="0"/>
              </a:rPr>
              <a:t>void </a:t>
            </a:r>
            <a:r>
              <a:rPr lang="en-US" sz="1400" b="1" dirty="0" err="1">
                <a:latin typeface="Courier" pitchFamily="49" charset="0"/>
              </a:rPr>
              <a:t>printPreorder</a:t>
            </a:r>
            <a:r>
              <a:rPr lang="en-US" sz="1400" b="1" dirty="0">
                <a:latin typeface="Courier" pitchFamily="49" charset="0"/>
              </a:rPr>
              <a:t>(node *tree);</a:t>
            </a:r>
          </a:p>
          <a:p>
            <a:pPr>
              <a:buNone/>
            </a:pPr>
            <a:r>
              <a:rPr lang="en-US" sz="1400" b="1" dirty="0">
                <a:latin typeface="Courier" pitchFamily="49" charset="0"/>
              </a:rPr>
              <a:t>void </a:t>
            </a:r>
            <a:r>
              <a:rPr lang="en-US" sz="1400" b="1" dirty="0" err="1">
                <a:latin typeface="Courier" pitchFamily="49" charset="0"/>
              </a:rPr>
              <a:t>printPostorder</a:t>
            </a:r>
            <a:r>
              <a:rPr lang="en-US" sz="1400" b="1" dirty="0">
                <a:latin typeface="Courier" pitchFamily="49" charset="0"/>
              </a:rPr>
              <a:t>(node *tree);</a:t>
            </a:r>
          </a:p>
          <a:p>
            <a:pPr>
              <a:buNone/>
            </a:pPr>
            <a:r>
              <a:rPr lang="en-US" sz="1400" b="1" dirty="0">
                <a:latin typeface="Courier" pitchFamily="49" charset="0"/>
              </a:rPr>
              <a:t>void </a:t>
            </a:r>
            <a:r>
              <a:rPr lang="en-US" sz="1400" b="1" dirty="0" err="1">
                <a:latin typeface="Courier" pitchFamily="49" charset="0"/>
              </a:rPr>
              <a:t>printInorder</a:t>
            </a:r>
            <a:r>
              <a:rPr lang="en-US" sz="1400" b="1" dirty="0">
                <a:latin typeface="Courier" pitchFamily="49" charset="0"/>
              </a:rPr>
              <a:t>(node *tree);</a:t>
            </a:r>
          </a:p>
          <a:p>
            <a:pPr>
              <a:buNone/>
            </a:pPr>
            <a:r>
              <a:rPr lang="en-US" sz="1400" b="1" dirty="0" err="1">
                <a:latin typeface="Courier" pitchFamily="49" charset="0"/>
              </a:rPr>
              <a:t>int</a:t>
            </a:r>
            <a:r>
              <a:rPr lang="en-US" sz="1400" b="1" dirty="0">
                <a:latin typeface="Courier" pitchFamily="49" charset="0"/>
              </a:rPr>
              <a:t> </a:t>
            </a:r>
            <a:r>
              <a:rPr lang="en-US" sz="1400" b="1" dirty="0" err="1">
                <a:latin typeface="Courier" pitchFamily="49" charset="0"/>
              </a:rPr>
              <a:t>countNodes</a:t>
            </a:r>
            <a:r>
              <a:rPr lang="en-US" sz="1400" b="1" dirty="0">
                <a:latin typeface="Courier" pitchFamily="49" charset="0"/>
              </a:rPr>
              <a:t>(node *tree);</a:t>
            </a:r>
          </a:p>
          <a:p>
            <a:pPr>
              <a:buNone/>
            </a:pPr>
            <a:r>
              <a:rPr lang="en-US" sz="1400" b="1" dirty="0" err="1">
                <a:latin typeface="Courier" pitchFamily="49" charset="0"/>
              </a:rPr>
              <a:t>int</a:t>
            </a:r>
            <a:r>
              <a:rPr lang="en-US" sz="1400" b="1" dirty="0">
                <a:latin typeface="Courier" pitchFamily="49" charset="0"/>
              </a:rPr>
              <a:t> depth(node *tree);</a:t>
            </a:r>
            <a:endParaRPr lang="en-US" sz="1800" b="1" dirty="0">
              <a:latin typeface="Courier" pitchFamily="49" charset="0"/>
            </a:endParaRPr>
          </a:p>
          <a:p>
            <a:pPr>
              <a:buNone/>
            </a:pPr>
            <a:endParaRPr lang="en-US" sz="1300" dirty="0">
              <a:latin typeface="Courier" pitchFamily="49" charset="0"/>
            </a:endParaRPr>
          </a:p>
        </p:txBody>
      </p:sp>
    </p:spTree>
    <p:extLst>
      <p:ext uri="{BB962C8B-B14F-4D97-AF65-F5344CB8AC3E}">
        <p14:creationId xmlns:p14="http://schemas.microsoft.com/office/powerpoint/2010/main" val="24724529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Program in C</a:t>
            </a:r>
          </a:p>
        </p:txBody>
      </p:sp>
      <p:sp>
        <p:nvSpPr>
          <p:cNvPr id="3" name="Content Placeholder 2"/>
          <p:cNvSpPr>
            <a:spLocks noGrp="1"/>
          </p:cNvSpPr>
          <p:nvPr>
            <p:ph idx="1"/>
          </p:nvPr>
        </p:nvSpPr>
        <p:spPr>
          <a:xfrm>
            <a:off x="0" y="838200"/>
            <a:ext cx="9144000" cy="5410200"/>
          </a:xfrm>
        </p:spPr>
        <p:txBody>
          <a:bodyPr>
            <a:noAutofit/>
          </a:bodyPr>
          <a:lstStyle/>
          <a:p>
            <a:pPr>
              <a:lnSpc>
                <a:spcPct val="120000"/>
              </a:lnSpc>
              <a:buNone/>
            </a:pPr>
            <a:r>
              <a:rPr lang="en-US" sz="1400" b="1" dirty="0">
                <a:latin typeface="Courier New" pitchFamily="49" charset="0"/>
                <a:cs typeface="Courier New" pitchFamily="49" charset="0"/>
              </a:rPr>
              <a:t>void main() {</a:t>
            </a:r>
          </a:p>
          <a:p>
            <a:pPr>
              <a:lnSpc>
                <a:spcPct val="120000"/>
              </a:lnSpc>
              <a:buNone/>
            </a:pPr>
            <a:r>
              <a:rPr lang="en-US" sz="1400" b="1" dirty="0">
                <a:latin typeface="Courier New" pitchFamily="49" charset="0"/>
                <a:cs typeface="Courier New" pitchFamily="49" charset="0"/>
              </a:rPr>
              <a:t>	node *</a:t>
            </a:r>
            <a:r>
              <a:rPr lang="en-US" sz="1400" b="1" dirty="0" err="1">
                <a:latin typeface="Courier New" pitchFamily="49" charset="0"/>
                <a:cs typeface="Courier New" pitchFamily="49" charset="0"/>
              </a:rPr>
              <a:t>randomTree</a:t>
            </a:r>
            <a:r>
              <a:rPr lang="en-US" sz="1400" b="1" dirty="0">
                <a:latin typeface="Courier New" pitchFamily="49" charset="0"/>
                <a:cs typeface="Courier New" pitchFamily="49" charset="0"/>
              </a:rPr>
              <a:t>=NULL;</a:t>
            </a:r>
          </a:p>
          <a:p>
            <a:pPr>
              <a:lnSpc>
                <a:spcPct val="120000"/>
              </a:lnSpc>
              <a:buNone/>
            </a:pPr>
            <a:r>
              <a:rPr lang="en-US" sz="1400" b="1" dirty="0">
                <a:latin typeface="Courier New" pitchFamily="49" charset="0"/>
                <a:cs typeface="Courier New" pitchFamily="49" charset="0"/>
              </a:rPr>
              <a:t>	char word[20] = "a";</a:t>
            </a:r>
          </a:p>
          <a:p>
            <a:pPr>
              <a:lnSpc>
                <a:spcPct val="120000"/>
              </a:lnSpc>
              <a:buNone/>
            </a:pPr>
            <a:r>
              <a:rPr lang="en-US" sz="1400" b="1" dirty="0">
                <a:latin typeface="Courier New" pitchFamily="49" charset="0"/>
                <a:cs typeface="Courier New" pitchFamily="49" charset="0"/>
              </a:rPr>
              <a:t>    while( </a:t>
            </a:r>
            <a:r>
              <a:rPr lang="en-US" sz="1400" b="1" dirty="0" err="1">
                <a:latin typeface="Courier New" pitchFamily="49" charset="0"/>
                <a:cs typeface="Courier New" pitchFamily="49" charset="0"/>
              </a:rPr>
              <a:t>strcmp</a:t>
            </a:r>
            <a:r>
              <a:rPr lang="en-US" sz="1400" b="1" dirty="0">
                <a:latin typeface="Courier New" pitchFamily="49" charset="0"/>
                <a:cs typeface="Courier New" pitchFamily="49" charset="0"/>
              </a:rPr>
              <a:t>(word,"~")!=0)</a:t>
            </a:r>
          </a:p>
          <a:p>
            <a:pPr>
              <a:lnSpc>
                <a:spcPct val="120000"/>
              </a:lnSpc>
              <a:buNone/>
            </a:pP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nEnter</a:t>
            </a:r>
            <a:r>
              <a:rPr lang="en-US" sz="1400" b="1" dirty="0">
                <a:latin typeface="Courier New" pitchFamily="49" charset="0"/>
                <a:cs typeface="Courier New" pitchFamily="49" charset="0"/>
              </a:rPr>
              <a:t> item (~ to finish): "); </a:t>
            </a:r>
          </a:p>
          <a:p>
            <a:pPr>
              <a:lnSpc>
                <a:spcPct val="120000"/>
              </a:lnSpc>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scanf</a:t>
            </a:r>
            <a:r>
              <a:rPr lang="en-US" sz="1400" b="1" dirty="0">
                <a:latin typeface="Courier New" pitchFamily="49" charset="0"/>
                <a:cs typeface="Courier New" pitchFamily="49" charset="0"/>
              </a:rPr>
              <a:t>("%s", word);</a:t>
            </a:r>
          </a:p>
          <a:p>
            <a:pPr>
              <a:lnSpc>
                <a:spcPct val="120000"/>
              </a:lnSpc>
              <a:buNone/>
            </a:pPr>
            <a:r>
              <a:rPr lang="en-US" sz="1400" b="1" dirty="0">
                <a:latin typeface="Courier New" pitchFamily="49" charset="0"/>
                <a:cs typeface="Courier New" pitchFamily="49" charset="0"/>
              </a:rPr>
              <a:t>	    if (</a:t>
            </a:r>
            <a:r>
              <a:rPr lang="en-US" sz="1400" b="1" dirty="0" err="1">
                <a:latin typeface="Courier New" pitchFamily="49" charset="0"/>
                <a:cs typeface="Courier New" pitchFamily="49" charset="0"/>
              </a:rPr>
              <a:t>strcmp</a:t>
            </a:r>
            <a:r>
              <a:rPr lang="en-US" sz="1400" b="1" dirty="0">
                <a:latin typeface="Courier New" pitchFamily="49" charset="0"/>
                <a:cs typeface="Courier New" pitchFamily="49" charset="0"/>
              </a:rPr>
              <a:t>(word,"~")==0)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(“Finish to input data for node... \n");</a:t>
            </a:r>
          </a:p>
          <a:p>
            <a:pPr>
              <a:lnSpc>
                <a:spcPct val="120000"/>
              </a:lnSpc>
              <a:buNone/>
            </a:pPr>
            <a:r>
              <a:rPr lang="en-US" sz="1400" b="1" dirty="0">
                <a:latin typeface="Courier New" pitchFamily="49" charset="0"/>
                <a:cs typeface="Courier New" pitchFamily="49" charset="0"/>
              </a:rPr>
              <a:t>	    else </a:t>
            </a:r>
            <a:r>
              <a:rPr lang="en-US" sz="1400" b="1" dirty="0" err="1">
                <a:latin typeface="Courier New" pitchFamily="49" charset="0"/>
                <a:cs typeface="Courier New" pitchFamily="49" charset="0"/>
              </a:rPr>
              <a:t>randomTree</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insertNode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randomTree,word</a:t>
            </a:r>
            <a:r>
              <a:rPr lang="en-US" sz="1400" b="1" dirty="0">
                <a:latin typeface="Courier New" pitchFamily="49" charset="0"/>
                <a:cs typeface="Courier New" pitchFamily="49" charset="0"/>
              </a:rPr>
              <a:t>, rand()%2);</a:t>
            </a:r>
          </a:p>
          <a:p>
            <a:pPr>
              <a:lnSpc>
                <a:spcPct val="120000"/>
              </a:lnSpc>
              <a:buNone/>
            </a:pPr>
            <a:r>
              <a:rPr lang="en-US" sz="1400" b="1" dirty="0">
                <a:latin typeface="Courier New" pitchFamily="49" charset="0"/>
                <a:cs typeface="Courier New" pitchFamily="49" charset="0"/>
              </a:rPr>
              <a:t>	}</a:t>
            </a:r>
          </a:p>
          <a:p>
            <a:pPr>
              <a:lnSpc>
                <a:spcPct val="120000"/>
              </a:lnSpc>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("The tree in preorder:\n"); </a:t>
            </a:r>
            <a:r>
              <a:rPr lang="en-US" sz="1400" b="1" dirty="0" err="1">
                <a:latin typeface="Courier New" pitchFamily="49" charset="0"/>
                <a:cs typeface="Courier New" pitchFamily="49" charset="0"/>
              </a:rPr>
              <a:t>printPreorder</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randomTree</a:t>
            </a:r>
            <a:r>
              <a:rPr lang="en-US" sz="1400" b="1" dirty="0">
                <a:latin typeface="Courier New" pitchFamily="49" charset="0"/>
                <a:cs typeface="Courier New" pitchFamily="49" charset="0"/>
              </a:rPr>
              <a:t>);</a:t>
            </a:r>
          </a:p>
          <a:p>
            <a:pPr>
              <a:lnSpc>
                <a:spcPct val="120000"/>
              </a:lnSpc>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("The tree in </a:t>
            </a:r>
            <a:r>
              <a:rPr lang="en-US" sz="1400" b="1" dirty="0" err="1">
                <a:latin typeface="Courier New" pitchFamily="49" charset="0"/>
                <a:cs typeface="Courier New" pitchFamily="49" charset="0"/>
              </a:rPr>
              <a:t>postorder</a:t>
            </a:r>
            <a:r>
              <a:rPr lang="en-US" sz="1400" b="1" dirty="0">
                <a:latin typeface="Courier New" pitchFamily="49" charset="0"/>
                <a:cs typeface="Courier New" pitchFamily="49" charset="0"/>
              </a:rPr>
              <a:t>:\n"); </a:t>
            </a:r>
            <a:r>
              <a:rPr lang="en-US" sz="1400" b="1" dirty="0" err="1">
                <a:latin typeface="Courier New" pitchFamily="49" charset="0"/>
                <a:cs typeface="Courier New" pitchFamily="49" charset="0"/>
              </a:rPr>
              <a:t>printPostorder</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randomTree</a:t>
            </a:r>
            <a:r>
              <a:rPr lang="en-US" sz="1400" b="1" dirty="0">
                <a:latin typeface="Courier New" pitchFamily="49" charset="0"/>
                <a:cs typeface="Courier New" pitchFamily="49" charset="0"/>
              </a:rPr>
              <a:t>);</a:t>
            </a:r>
          </a:p>
          <a:p>
            <a:pPr>
              <a:lnSpc>
                <a:spcPct val="120000"/>
              </a:lnSpc>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("The tree in </a:t>
            </a:r>
            <a:r>
              <a:rPr lang="en-US" sz="1400" b="1" dirty="0" err="1">
                <a:latin typeface="Courier New" pitchFamily="49" charset="0"/>
                <a:cs typeface="Courier New" pitchFamily="49" charset="0"/>
              </a:rPr>
              <a:t>inorder</a:t>
            </a:r>
            <a:r>
              <a:rPr lang="en-US" sz="1400" b="1" dirty="0">
                <a:latin typeface="Courier New" pitchFamily="49" charset="0"/>
                <a:cs typeface="Courier New" pitchFamily="49" charset="0"/>
              </a:rPr>
              <a:t>:\n"); </a:t>
            </a:r>
            <a:r>
              <a:rPr lang="en-US" sz="1400" b="1" dirty="0" err="1">
                <a:latin typeface="Courier New" pitchFamily="49" charset="0"/>
                <a:cs typeface="Courier New" pitchFamily="49" charset="0"/>
              </a:rPr>
              <a:t>printInorder</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randomTree</a:t>
            </a:r>
            <a:r>
              <a:rPr lang="en-US" sz="1400" b="1" dirty="0">
                <a:latin typeface="Courier New" pitchFamily="49" charset="0"/>
                <a:cs typeface="Courier New" pitchFamily="49" charset="0"/>
              </a:rPr>
              <a:t>);</a:t>
            </a:r>
          </a:p>
          <a:p>
            <a:pPr>
              <a:lnSpc>
                <a:spcPct val="120000"/>
              </a:lnSpc>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("The number of nodes is: %d\n",</a:t>
            </a:r>
            <a:r>
              <a:rPr lang="en-US" sz="1400" b="1" dirty="0" err="1">
                <a:latin typeface="Courier New" pitchFamily="49" charset="0"/>
                <a:cs typeface="Courier New" pitchFamily="49" charset="0"/>
              </a:rPr>
              <a:t>countNodes</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randomTree</a:t>
            </a:r>
            <a:r>
              <a:rPr lang="en-US" sz="1400" b="1" dirty="0">
                <a:latin typeface="Courier New" pitchFamily="49" charset="0"/>
                <a:cs typeface="Courier New" pitchFamily="49" charset="0"/>
              </a:rPr>
              <a:t>));</a:t>
            </a:r>
          </a:p>
          <a:p>
            <a:pPr>
              <a:lnSpc>
                <a:spcPct val="120000"/>
              </a:lnSpc>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("The depth of the tree is: %d\n", depth(</a:t>
            </a:r>
            <a:r>
              <a:rPr lang="en-US" sz="1400" b="1" dirty="0" err="1">
                <a:latin typeface="Courier New" pitchFamily="49" charset="0"/>
                <a:cs typeface="Courier New" pitchFamily="49" charset="0"/>
              </a:rPr>
              <a:t>randomTree</a:t>
            </a:r>
            <a:r>
              <a:rPr lang="en-US" sz="1400" b="1" dirty="0">
                <a:latin typeface="Courier New" pitchFamily="49" charset="0"/>
                <a:cs typeface="Courier New" pitchFamily="49" charset="0"/>
              </a:rPr>
              <a:t>));</a:t>
            </a:r>
          </a:p>
          <a:p>
            <a:pPr>
              <a:lnSpc>
                <a:spcPct val="120000"/>
              </a:lnSpc>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freeTree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randomTree</a:t>
            </a:r>
            <a:r>
              <a:rPr lang="en-US" sz="1400" b="1" dirty="0">
                <a:latin typeface="Courier New" pitchFamily="49" charset="0"/>
                <a:cs typeface="Courier New" pitchFamily="49" charset="0"/>
              </a:rPr>
              <a:t>);</a:t>
            </a:r>
          </a:p>
          <a:p>
            <a:pPr>
              <a:lnSpc>
                <a:spcPct val="120000"/>
              </a:lnSpc>
              <a:buNone/>
            </a:pPr>
            <a:r>
              <a:rPr lang="en-US" sz="1400" b="1" dirty="0">
                <a:latin typeface="Courier New" pitchFamily="49" charset="0"/>
                <a:cs typeface="Courier New" pitchFamily="49" charset="0"/>
              </a:rPr>
              <a:t>}</a:t>
            </a:r>
          </a:p>
        </p:txBody>
      </p:sp>
    </p:spTree>
    <p:extLst>
      <p:ext uri="{BB962C8B-B14F-4D97-AF65-F5344CB8AC3E}">
        <p14:creationId xmlns:p14="http://schemas.microsoft.com/office/powerpoint/2010/main" val="299691352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dirty="0"/>
              <a:t>Exercise</a:t>
            </a:r>
          </a:p>
        </p:txBody>
      </p:sp>
      <p:sp>
        <p:nvSpPr>
          <p:cNvPr id="605187" name="Rectangle 3"/>
          <p:cNvSpPr>
            <a:spLocks noGrp="1" noChangeArrowheads="1"/>
          </p:cNvSpPr>
          <p:nvPr>
            <p:ph idx="1"/>
            <p:custDataLst>
              <p:tags r:id="rId2"/>
            </p:custDataLst>
          </p:nvPr>
        </p:nvSpPr>
        <p:spPr>
          <a:xfrm>
            <a:off x="0" y="838200"/>
            <a:ext cx="9144000" cy="5410200"/>
          </a:xfrm>
        </p:spPr>
        <p:txBody>
          <a:bodyPr/>
          <a:lstStyle/>
          <a:p>
            <a:r>
              <a:rPr lang="en-US" dirty="0">
                <a:latin typeface="Times" panose="02020603050405020304" pitchFamily="18" charset="0"/>
                <a:cs typeface="Times" panose="02020603050405020304" pitchFamily="18" charset="0"/>
              </a:rPr>
              <a:t>Draw a binary tree of height 3, whose </a:t>
            </a:r>
            <a:r>
              <a:rPr lang="en-US" dirty="0" err="1">
                <a:latin typeface="Times" panose="02020603050405020304" pitchFamily="18" charset="0"/>
                <a:cs typeface="Times" panose="02020603050405020304" pitchFamily="18" charset="0"/>
              </a:rPr>
              <a:t>postorder</a:t>
            </a:r>
            <a:r>
              <a:rPr lang="en-US" dirty="0">
                <a:latin typeface="Times" panose="02020603050405020304" pitchFamily="18" charset="0"/>
                <a:cs typeface="Times" panose="02020603050405020304" pitchFamily="18" charset="0"/>
              </a:rPr>
              <a:t> traversal is (10, 30, 50, 20, 40, 70, 60)</a:t>
            </a:r>
          </a:p>
        </p:txBody>
      </p:sp>
      <p:cxnSp>
        <p:nvCxnSpPr>
          <p:cNvPr id="4" name="Straight Connector 3"/>
          <p:cNvCxnSpPr/>
          <p:nvPr/>
        </p:nvCxnSpPr>
        <p:spPr>
          <a:xfrm>
            <a:off x="3914775" y="5486400"/>
            <a:ext cx="409575" cy="656138"/>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6" name="Line 9"/>
          <p:cNvSpPr>
            <a:spLocks noChangeShapeType="1"/>
          </p:cNvSpPr>
          <p:nvPr/>
        </p:nvSpPr>
        <p:spPr bwMode="auto">
          <a:xfrm>
            <a:off x="4724400" y="4876800"/>
            <a:ext cx="1066800" cy="1143000"/>
          </a:xfrm>
          <a:prstGeom prst="line">
            <a:avLst/>
          </a:prstGeom>
          <a:noFill/>
          <a:ln w="19050">
            <a:solidFill>
              <a:srgbClr val="0000CC"/>
            </a:solidFill>
            <a:round/>
            <a:headEnd/>
            <a:tailEnd/>
          </a:ln>
          <a:effectLst/>
        </p:spPr>
        <p:txBody>
          <a:bodyPr/>
          <a:lstStyle/>
          <a:p>
            <a:endParaRPr lang="en-US"/>
          </a:p>
        </p:txBody>
      </p:sp>
      <p:sp>
        <p:nvSpPr>
          <p:cNvPr id="7" name="Line 20"/>
          <p:cNvSpPr>
            <a:spLocks noChangeShapeType="1"/>
          </p:cNvSpPr>
          <p:nvPr/>
        </p:nvSpPr>
        <p:spPr bwMode="auto">
          <a:xfrm flipH="1">
            <a:off x="4972050" y="5562600"/>
            <a:ext cx="361950" cy="533400"/>
          </a:xfrm>
          <a:prstGeom prst="line">
            <a:avLst/>
          </a:prstGeom>
          <a:noFill/>
          <a:ln w="19050">
            <a:solidFill>
              <a:srgbClr val="0000CC"/>
            </a:solidFill>
            <a:round/>
            <a:headEnd/>
            <a:tailEnd/>
          </a:ln>
          <a:effectLst/>
        </p:spPr>
        <p:txBody>
          <a:bodyPr/>
          <a:lstStyle/>
          <a:p>
            <a:endParaRPr lang="en-US"/>
          </a:p>
        </p:txBody>
      </p:sp>
      <p:sp>
        <p:nvSpPr>
          <p:cNvPr id="8" name="Line 24"/>
          <p:cNvSpPr>
            <a:spLocks noChangeShapeType="1"/>
          </p:cNvSpPr>
          <p:nvPr/>
        </p:nvSpPr>
        <p:spPr bwMode="auto">
          <a:xfrm flipH="1">
            <a:off x="3276600" y="4648200"/>
            <a:ext cx="1352550" cy="1371600"/>
          </a:xfrm>
          <a:prstGeom prst="line">
            <a:avLst/>
          </a:prstGeom>
          <a:noFill/>
          <a:ln w="19050">
            <a:solidFill>
              <a:srgbClr val="0000CC"/>
            </a:solidFill>
            <a:round/>
            <a:headEnd/>
            <a:tailEnd/>
          </a:ln>
          <a:effectLst/>
        </p:spPr>
        <p:txBody>
          <a:bodyPr/>
          <a:lstStyle/>
          <a:p>
            <a:endParaRPr lang="en-US"/>
          </a:p>
        </p:txBody>
      </p:sp>
      <p:grpSp>
        <p:nvGrpSpPr>
          <p:cNvPr id="12" name="Group 101"/>
          <p:cNvGrpSpPr/>
          <p:nvPr/>
        </p:nvGrpSpPr>
        <p:grpSpPr>
          <a:xfrm>
            <a:off x="4419600" y="4572000"/>
            <a:ext cx="457200" cy="381000"/>
            <a:chOff x="1524000" y="1600200"/>
            <a:chExt cx="457200" cy="381000"/>
          </a:xfrm>
        </p:grpSpPr>
        <p:sp>
          <p:nvSpPr>
            <p:cNvPr id="13"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4" name="TextBox 13"/>
            <p:cNvSpPr txBox="1"/>
            <p:nvPr/>
          </p:nvSpPr>
          <p:spPr>
            <a:xfrm>
              <a:off x="1524000" y="1600200"/>
              <a:ext cx="4572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60</a:t>
              </a:r>
              <a:endParaRPr lang="en-US" b="1" dirty="0">
                <a:solidFill>
                  <a:srgbClr val="002060"/>
                </a:solidFill>
                <a:latin typeface="Times New Roman" pitchFamily="18" charset="0"/>
                <a:cs typeface="Times New Roman" pitchFamily="18" charset="0"/>
              </a:endParaRPr>
            </a:p>
          </p:txBody>
        </p:sp>
      </p:grpSp>
      <p:grpSp>
        <p:nvGrpSpPr>
          <p:cNvPr id="15" name="Group 104"/>
          <p:cNvGrpSpPr/>
          <p:nvPr/>
        </p:nvGrpSpPr>
        <p:grpSpPr>
          <a:xfrm>
            <a:off x="5638800" y="5943600"/>
            <a:ext cx="457200" cy="381000"/>
            <a:chOff x="1524000" y="1600200"/>
            <a:chExt cx="457200" cy="381000"/>
          </a:xfrm>
        </p:grpSpPr>
        <p:sp>
          <p:nvSpPr>
            <p:cNvPr id="1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 name="TextBox 16"/>
            <p:cNvSpPr txBox="1"/>
            <p:nvPr/>
          </p:nvSpPr>
          <p:spPr>
            <a:xfrm>
              <a:off x="1524000" y="1600200"/>
              <a:ext cx="4572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40</a:t>
              </a:r>
              <a:endParaRPr lang="en-US" b="1" dirty="0">
                <a:solidFill>
                  <a:srgbClr val="002060"/>
                </a:solidFill>
                <a:latin typeface="Times New Roman" pitchFamily="18" charset="0"/>
                <a:cs typeface="Times New Roman" pitchFamily="18" charset="0"/>
              </a:endParaRPr>
            </a:p>
          </p:txBody>
        </p:sp>
      </p:grpSp>
      <p:grpSp>
        <p:nvGrpSpPr>
          <p:cNvPr id="18" name="Group 107"/>
          <p:cNvGrpSpPr/>
          <p:nvPr/>
        </p:nvGrpSpPr>
        <p:grpSpPr>
          <a:xfrm>
            <a:off x="5181600" y="5257800"/>
            <a:ext cx="457200" cy="381000"/>
            <a:chOff x="1524000" y="1600200"/>
            <a:chExt cx="457200" cy="381000"/>
          </a:xfrm>
        </p:grpSpPr>
        <p:sp>
          <p:nvSpPr>
            <p:cNvPr id="19"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0" name="TextBox 19"/>
            <p:cNvSpPr txBox="1"/>
            <p:nvPr/>
          </p:nvSpPr>
          <p:spPr>
            <a:xfrm>
              <a:off x="1524000" y="1600200"/>
              <a:ext cx="4572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70</a:t>
              </a:r>
              <a:endParaRPr lang="en-US" b="1" dirty="0">
                <a:solidFill>
                  <a:srgbClr val="002060"/>
                </a:solidFill>
                <a:latin typeface="Times New Roman" pitchFamily="18" charset="0"/>
                <a:cs typeface="Times New Roman" pitchFamily="18" charset="0"/>
              </a:endParaRPr>
            </a:p>
          </p:txBody>
        </p:sp>
      </p:grpSp>
      <p:grpSp>
        <p:nvGrpSpPr>
          <p:cNvPr id="30" name="Group 119"/>
          <p:cNvGrpSpPr/>
          <p:nvPr/>
        </p:nvGrpSpPr>
        <p:grpSpPr>
          <a:xfrm>
            <a:off x="4095750" y="5943600"/>
            <a:ext cx="495300" cy="381000"/>
            <a:chOff x="1504950" y="1600200"/>
            <a:chExt cx="495300" cy="381000"/>
          </a:xfrm>
        </p:grpSpPr>
        <p:sp>
          <p:nvSpPr>
            <p:cNvPr id="31"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2" name="TextBox 31"/>
            <p:cNvSpPr txBox="1"/>
            <p:nvPr/>
          </p:nvSpPr>
          <p:spPr>
            <a:xfrm>
              <a:off x="1504950" y="1600200"/>
              <a:ext cx="4953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30</a:t>
              </a:r>
              <a:endParaRPr lang="en-US" b="1" dirty="0">
                <a:solidFill>
                  <a:srgbClr val="002060"/>
                </a:solidFill>
                <a:latin typeface="Times New Roman" pitchFamily="18" charset="0"/>
                <a:cs typeface="Times New Roman" pitchFamily="18" charset="0"/>
              </a:endParaRPr>
            </a:p>
          </p:txBody>
        </p:sp>
      </p:grpSp>
      <p:grpSp>
        <p:nvGrpSpPr>
          <p:cNvPr id="33" name="Group 122"/>
          <p:cNvGrpSpPr/>
          <p:nvPr/>
        </p:nvGrpSpPr>
        <p:grpSpPr>
          <a:xfrm>
            <a:off x="3733800" y="5257800"/>
            <a:ext cx="533400" cy="381000"/>
            <a:chOff x="1524000" y="1600200"/>
            <a:chExt cx="533400" cy="381000"/>
          </a:xfrm>
        </p:grpSpPr>
        <p:sp>
          <p:nvSpPr>
            <p:cNvPr id="34"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5" name="TextBox 34"/>
            <p:cNvSpPr txBox="1"/>
            <p:nvPr/>
          </p:nvSpPr>
          <p:spPr>
            <a:xfrm>
              <a:off x="1524000" y="1600200"/>
              <a:ext cx="5334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50</a:t>
              </a:r>
              <a:endParaRPr lang="en-US" b="1" dirty="0">
                <a:solidFill>
                  <a:srgbClr val="002060"/>
                </a:solidFill>
                <a:latin typeface="Times New Roman" pitchFamily="18" charset="0"/>
                <a:cs typeface="Times New Roman" pitchFamily="18" charset="0"/>
              </a:endParaRPr>
            </a:p>
          </p:txBody>
        </p:sp>
      </p:grpSp>
      <p:grpSp>
        <p:nvGrpSpPr>
          <p:cNvPr id="36" name="Group 125"/>
          <p:cNvGrpSpPr/>
          <p:nvPr/>
        </p:nvGrpSpPr>
        <p:grpSpPr>
          <a:xfrm>
            <a:off x="4800600" y="5943600"/>
            <a:ext cx="438150" cy="381000"/>
            <a:chOff x="1524000" y="1600200"/>
            <a:chExt cx="438150" cy="381000"/>
          </a:xfrm>
        </p:grpSpPr>
        <p:sp>
          <p:nvSpPr>
            <p:cNvPr id="37"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8" name="TextBox 37"/>
            <p:cNvSpPr txBox="1"/>
            <p:nvPr/>
          </p:nvSpPr>
          <p:spPr>
            <a:xfrm>
              <a:off x="1524000" y="1600200"/>
              <a:ext cx="43815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20</a:t>
              </a:r>
              <a:endParaRPr lang="en-US" b="1" dirty="0">
                <a:solidFill>
                  <a:srgbClr val="002060"/>
                </a:solidFill>
                <a:latin typeface="Times New Roman" pitchFamily="18" charset="0"/>
                <a:cs typeface="Times New Roman" pitchFamily="18" charset="0"/>
              </a:endParaRPr>
            </a:p>
          </p:txBody>
        </p:sp>
      </p:grpSp>
      <p:grpSp>
        <p:nvGrpSpPr>
          <p:cNvPr id="42" name="Group 119"/>
          <p:cNvGrpSpPr/>
          <p:nvPr/>
        </p:nvGrpSpPr>
        <p:grpSpPr>
          <a:xfrm>
            <a:off x="3086100" y="5943600"/>
            <a:ext cx="419100" cy="381000"/>
            <a:chOff x="1523998" y="1600200"/>
            <a:chExt cx="419100" cy="381000"/>
          </a:xfrm>
        </p:grpSpPr>
        <p:sp>
          <p:nvSpPr>
            <p:cNvPr id="43" name="Oval 4"/>
            <p:cNvSpPr>
              <a:spLocks noChangeArrowheads="1"/>
            </p:cNvSpPr>
            <p:nvPr/>
          </p:nvSpPr>
          <p:spPr bwMode="auto">
            <a:xfrm>
              <a:off x="1523998"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44" name="TextBox 43"/>
            <p:cNvSpPr txBox="1"/>
            <p:nvPr/>
          </p:nvSpPr>
          <p:spPr>
            <a:xfrm>
              <a:off x="1523998" y="1600200"/>
              <a:ext cx="4191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10</a:t>
              </a:r>
              <a:endParaRPr lang="en-US" b="1" dirty="0">
                <a:solidFill>
                  <a:srgbClr val="002060"/>
                </a:solidFill>
                <a:latin typeface="Times New Roman" pitchFamily="18" charset="0"/>
                <a:cs typeface="Times New Roman" pitchFamily="18" charset="0"/>
              </a:endParaRPr>
            </a:p>
          </p:txBody>
        </p:sp>
      </p:grpSp>
      <p:sp>
        <p:nvSpPr>
          <p:cNvPr id="54" name="TextBox 53"/>
          <p:cNvSpPr txBox="1"/>
          <p:nvPr/>
        </p:nvSpPr>
        <p:spPr>
          <a:xfrm>
            <a:off x="4495800" y="3139270"/>
            <a:ext cx="5372100" cy="553998"/>
          </a:xfrm>
          <a:prstGeom prst="rect">
            <a:avLst/>
          </a:prstGeom>
          <a:noFill/>
        </p:spPr>
        <p:txBody>
          <a:bodyPr wrap="square" rtlCol="0">
            <a:spAutoFit/>
          </a:bodyPr>
          <a:lstStyle/>
          <a:p>
            <a:r>
              <a:rPr lang="en-US" sz="3000" dirty="0" err="1"/>
              <a:t>Postorder</a:t>
            </a:r>
            <a:r>
              <a:rPr lang="en-US" sz="3000" dirty="0"/>
              <a:t>: </a:t>
            </a:r>
            <a:r>
              <a:rPr lang="en-US" sz="3000" dirty="0" err="1"/>
              <a:t>Left_Right_Root</a:t>
            </a:r>
            <a:endParaRPr lang="en-US" sz="3000" dirty="0"/>
          </a:p>
        </p:txBody>
      </p:sp>
      <p:sp>
        <p:nvSpPr>
          <p:cNvPr id="55" name="Right Brace 54"/>
          <p:cNvSpPr/>
          <p:nvPr/>
        </p:nvSpPr>
        <p:spPr>
          <a:xfrm rot="5400000">
            <a:off x="1125332" y="1236870"/>
            <a:ext cx="350436" cy="1381899"/>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8" name="Right Brace 57"/>
          <p:cNvSpPr/>
          <p:nvPr/>
        </p:nvSpPr>
        <p:spPr>
          <a:xfrm rot="5400000">
            <a:off x="2715232" y="1236870"/>
            <a:ext cx="350436" cy="1381899"/>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9556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down)">
                                      <p:cBhvr>
                                        <p:cTn id="11" dur="500"/>
                                        <p:tgtEl>
                                          <p:spTgt spid="5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wipe(down)">
                                      <p:cBhvr>
                                        <p:cTn id="14" dur="5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down)">
                                      <p:cBhvr>
                                        <p:cTn id="19" dur="500"/>
                                        <p:tgtEl>
                                          <p:spTgt spid="42"/>
                                        </p:tgtEl>
                                      </p:cBhvr>
                                    </p:animEffect>
                                  </p:childTnLst>
                                </p:cTn>
                              </p:par>
                              <p:par>
                                <p:cTn id="20" presetID="22" presetClass="entr" presetSubtype="4"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par>
                                <p:cTn id="23" presetID="22" presetClass="entr" presetSubtype="4"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par>
                                <p:cTn id="40" presetID="22" presetClass="entr" presetSubtype="4"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par>
                                <p:cTn id="43" presetID="22" presetClass="entr" presetSubtype="4"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down)">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down)">
                                      <p:cBhvr>
                                        <p:cTn id="50" dur="500"/>
                                        <p:tgtEl>
                                          <p:spTgt spid="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down)">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54" grpId="0"/>
      <p:bldP spid="55" grpId="0" animBg="1"/>
      <p:bldP spid="58"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3.4. Binary tree</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dirty="0">
                <a:solidFill>
                  <a:schemeClr val="bg1">
                    <a:lumMod val="50000"/>
                  </a:schemeClr>
                </a:solidFill>
                <a:latin typeface="Times" panose="02020603050405020304" pitchFamily="18" charset="0"/>
                <a:cs typeface="Times" panose="02020603050405020304" pitchFamily="18" charset="0"/>
              </a:rPr>
              <a:t>3.4.1. Definitions</a:t>
            </a:r>
          </a:p>
          <a:p>
            <a:pPr>
              <a:spcBef>
                <a:spcPts val="1200"/>
              </a:spcBef>
              <a:buNone/>
            </a:pPr>
            <a:r>
              <a:rPr lang="en-US" sz="3500" dirty="0">
                <a:solidFill>
                  <a:schemeClr val="bg1">
                    <a:lumMod val="50000"/>
                  </a:schemeClr>
                </a:solidFill>
                <a:latin typeface="Times" panose="02020603050405020304" pitchFamily="18" charset="0"/>
                <a:cs typeface="Times" panose="02020603050405020304" pitchFamily="18" charset="0"/>
              </a:rPr>
              <a:t>3.4.2. Binary tree representation </a:t>
            </a:r>
          </a:p>
          <a:p>
            <a:pPr>
              <a:spcBef>
                <a:spcPts val="1200"/>
              </a:spcBef>
              <a:buNone/>
            </a:pPr>
            <a:r>
              <a:rPr lang="en-US" sz="3500" dirty="0">
                <a:solidFill>
                  <a:schemeClr val="bg1">
                    <a:lumMod val="50000"/>
                  </a:schemeClr>
                </a:solidFill>
                <a:latin typeface="Times" panose="02020603050405020304" pitchFamily="18" charset="0"/>
                <a:cs typeface="Times" panose="02020603050405020304" pitchFamily="18" charset="0"/>
              </a:rPr>
              <a:t>3.4.3. Binary tree traversals</a:t>
            </a:r>
          </a:p>
          <a:p>
            <a:pPr>
              <a:spcBef>
                <a:spcPts val="1200"/>
              </a:spcBef>
              <a:buNone/>
            </a:pPr>
            <a:r>
              <a:rPr lang="en-US" sz="3500" b="1" dirty="0">
                <a:solidFill>
                  <a:srgbClr val="FF0000"/>
                </a:solidFill>
                <a:latin typeface="Times" panose="02020603050405020304" pitchFamily="18" charset="0"/>
                <a:cs typeface="Times" panose="02020603050405020304" pitchFamily="18" charset="0"/>
              </a:rPr>
              <a:t>3.4.4. Applications of trees as data structure</a:t>
            </a:r>
          </a:p>
          <a:p>
            <a:pPr>
              <a:spcBef>
                <a:spcPts val="1200"/>
              </a:spcBef>
              <a:buNone/>
            </a:pPr>
            <a:endParaRPr lang="en-US" sz="3500" b="1" dirty="0">
              <a:solidFill>
                <a:srgbClr val="FF0000"/>
              </a:solidFill>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143</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111119343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F613-0336-4685-B9CC-55F99EBFA13E}"/>
              </a:ext>
            </a:extLst>
          </p:cNvPr>
          <p:cNvSpPr>
            <a:spLocks noGrp="1"/>
          </p:cNvSpPr>
          <p:nvPr>
            <p:ph type="title"/>
          </p:nvPr>
        </p:nvSpPr>
        <p:spPr/>
        <p:txBody>
          <a:bodyPr/>
          <a:lstStyle/>
          <a:p>
            <a:r>
              <a:rPr lang="en-US" dirty="0"/>
              <a:t>Applications of trees as data structures</a:t>
            </a:r>
          </a:p>
        </p:txBody>
      </p:sp>
      <p:sp>
        <p:nvSpPr>
          <p:cNvPr id="3" name="Content Placeholder 2">
            <a:extLst>
              <a:ext uri="{FF2B5EF4-FFF2-40B4-BE49-F238E27FC236}">
                <a16:creationId xmlns:a16="http://schemas.microsoft.com/office/drawing/2014/main" id="{53DC2094-A072-4017-8933-8BEDFD4387DD}"/>
              </a:ext>
            </a:extLst>
          </p:cNvPr>
          <p:cNvSpPr>
            <a:spLocks noGrp="1"/>
          </p:cNvSpPr>
          <p:nvPr>
            <p:ph idx="1"/>
          </p:nvPr>
        </p:nvSpPr>
        <p:spPr>
          <a:xfrm>
            <a:off x="442609" y="984115"/>
            <a:ext cx="8229600" cy="5181600"/>
          </a:xfrm>
        </p:spPr>
        <p:txBody>
          <a:bodyPr/>
          <a:lstStyle/>
          <a:p>
            <a:r>
              <a:rPr lang="en-US" dirty="0"/>
              <a:t>Trees are used to store data in a hierarchical way: </a:t>
            </a:r>
            <a:r>
              <a:rPr lang="en-US" dirty="0">
                <a:solidFill>
                  <a:srgbClr val="FF0000"/>
                </a:solidFill>
              </a:rPr>
              <a:t>the file system on a computer</a:t>
            </a:r>
          </a:p>
          <a:p>
            <a:r>
              <a:rPr lang="en-US" dirty="0"/>
              <a:t>Store a set of n objects with guarantee insertion, deletion and retrieval in O(log n) steps</a:t>
            </a:r>
          </a:p>
          <a:p>
            <a:pPr lvl="1"/>
            <a:r>
              <a:rPr lang="en-US" dirty="0">
                <a:solidFill>
                  <a:srgbClr val="FF0000"/>
                </a:solidFill>
              </a:rPr>
              <a:t>Red-black trees</a:t>
            </a:r>
          </a:p>
          <a:p>
            <a:r>
              <a:rPr lang="en-US" dirty="0"/>
              <a:t>Store computer program during compilation</a:t>
            </a:r>
          </a:p>
          <a:p>
            <a:pPr lvl="1"/>
            <a:r>
              <a:rPr lang="en-US" dirty="0">
                <a:solidFill>
                  <a:srgbClr val="FF0000"/>
                </a:solidFill>
              </a:rPr>
              <a:t>Syntax tree</a:t>
            </a:r>
          </a:p>
          <a:p>
            <a:r>
              <a:rPr lang="en-US" dirty="0"/>
              <a:t>Store and provide sorted data: </a:t>
            </a:r>
            <a:r>
              <a:rPr lang="en-US" dirty="0">
                <a:solidFill>
                  <a:srgbClr val="FF0000"/>
                </a:solidFill>
              </a:rPr>
              <a:t>heap tree</a:t>
            </a:r>
          </a:p>
          <a:p>
            <a:r>
              <a:rPr lang="en-US" dirty="0"/>
              <a:t>Store decision keys in artificial intelligence: </a:t>
            </a:r>
            <a:r>
              <a:rPr lang="en-US" dirty="0">
                <a:solidFill>
                  <a:srgbClr val="FF0000"/>
                </a:solidFill>
              </a:rPr>
              <a:t>decision trees</a:t>
            </a:r>
            <a:endParaRPr lang="en-US" dirty="0"/>
          </a:p>
          <a:p>
            <a:r>
              <a:rPr lang="en-US" dirty="0"/>
              <a:t>Store arithmetic expressions: </a:t>
            </a:r>
            <a:r>
              <a:rPr lang="en-US" dirty="0">
                <a:solidFill>
                  <a:srgbClr val="FF0000"/>
                </a:solidFill>
              </a:rPr>
              <a:t>binary expression tree</a:t>
            </a:r>
          </a:p>
        </p:txBody>
      </p:sp>
      <p:sp>
        <p:nvSpPr>
          <p:cNvPr id="4" name="Slide Number Placeholder 3">
            <a:extLst>
              <a:ext uri="{FF2B5EF4-FFF2-40B4-BE49-F238E27FC236}">
                <a16:creationId xmlns:a16="http://schemas.microsoft.com/office/drawing/2014/main" id="{28359AE9-6913-4705-84B8-15EBD0908574}"/>
              </a:ext>
            </a:extLst>
          </p:cNvPr>
          <p:cNvSpPr>
            <a:spLocks noGrp="1"/>
          </p:cNvSpPr>
          <p:nvPr>
            <p:ph type="sldNum" sz="quarter" idx="12"/>
          </p:nvPr>
        </p:nvSpPr>
        <p:spPr/>
        <p:txBody>
          <a:bodyPr/>
          <a:lstStyle/>
          <a:p>
            <a:pPr>
              <a:defRPr/>
            </a:pPr>
            <a:fld id="{519C8756-3B26-4146-A7C7-24F682EEB786}" type="slidenum">
              <a:rPr lang="en-US" smtClean="0"/>
              <a:pPr>
                <a:defRPr/>
              </a:pPr>
              <a:t>144</a:t>
            </a:fld>
            <a:endParaRPr lang="en-US"/>
          </a:p>
        </p:txBody>
      </p:sp>
    </p:spTree>
    <p:extLst>
      <p:ext uri="{BB962C8B-B14F-4D97-AF65-F5344CB8AC3E}">
        <p14:creationId xmlns:p14="http://schemas.microsoft.com/office/powerpoint/2010/main" val="221032956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3.4.4. Some applications</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b="1" dirty="0">
                <a:solidFill>
                  <a:srgbClr val="FF0000"/>
                </a:solidFill>
                <a:latin typeface="Times" panose="02020603050405020304" pitchFamily="18" charset="0"/>
                <a:cs typeface="Times" panose="02020603050405020304" pitchFamily="18" charset="0"/>
              </a:rPr>
              <a:t>3.4.4.1. Arithmetic expression </a:t>
            </a:r>
          </a:p>
          <a:p>
            <a:pPr>
              <a:spcBef>
                <a:spcPts val="1200"/>
              </a:spcBef>
              <a:buNone/>
            </a:pPr>
            <a:r>
              <a:rPr lang="en-US" sz="3500" dirty="0">
                <a:solidFill>
                  <a:srgbClr val="000099"/>
                </a:solidFill>
                <a:latin typeface="Times" panose="02020603050405020304" pitchFamily="18" charset="0"/>
                <a:cs typeface="Times" panose="02020603050405020304" pitchFamily="18" charset="0"/>
              </a:rPr>
              <a:t>3.4.4.2. Huffman code</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145</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24152409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3.4.4.1. Arithmetic expression</a:t>
            </a:r>
          </a:p>
        </p:txBody>
      </p:sp>
      <p:sp>
        <p:nvSpPr>
          <p:cNvPr id="14339" name="Rectangle 3"/>
          <p:cNvSpPr>
            <a:spLocks noGrp="1" noChangeArrowheads="1"/>
          </p:cNvSpPr>
          <p:nvPr>
            <p:ph type="body" idx="1"/>
          </p:nvPr>
        </p:nvSpPr>
        <p:spPr>
          <a:xfrm>
            <a:off x="0" y="838200"/>
            <a:ext cx="9144000" cy="2057400"/>
          </a:xfrm>
        </p:spPr>
        <p:txBody>
          <a:bodyPr/>
          <a:lstStyle/>
          <a:p>
            <a:pPr eaLnBrk="1" hangingPunct="1">
              <a:lnSpc>
                <a:spcPct val="90000"/>
              </a:lnSpc>
            </a:pPr>
            <a:r>
              <a:rPr lang="en-US" altLang="en-US" sz="2500" dirty="0">
                <a:latin typeface="Times" panose="02020603050405020304" pitchFamily="18" charset="0"/>
                <a:cs typeface="Times" panose="02020603050405020304" pitchFamily="18" charset="0"/>
              </a:rPr>
              <a:t>A binary tree can be used to represent an arithmetic expression:</a:t>
            </a:r>
          </a:p>
          <a:p>
            <a:pPr lvl="1" eaLnBrk="1" hangingPunct="1">
              <a:lnSpc>
                <a:spcPct val="90000"/>
              </a:lnSpc>
            </a:pPr>
            <a:r>
              <a:rPr lang="en-US" altLang="en-US" sz="2500" dirty="0">
                <a:latin typeface="Times" panose="02020603050405020304" pitchFamily="18" charset="0"/>
                <a:ea typeface="ＭＳ Ｐゴシック" panose="020B0600070205080204" pitchFamily="34" charset="-128"/>
                <a:cs typeface="Times" panose="02020603050405020304" pitchFamily="18" charset="0"/>
              </a:rPr>
              <a:t>internal nodes: operators</a:t>
            </a:r>
          </a:p>
          <a:p>
            <a:pPr lvl="1" eaLnBrk="1" hangingPunct="1">
              <a:lnSpc>
                <a:spcPct val="90000"/>
              </a:lnSpc>
            </a:pPr>
            <a:r>
              <a:rPr lang="en-US" altLang="en-US" sz="2500" dirty="0">
                <a:latin typeface="Times" panose="02020603050405020304" pitchFamily="18" charset="0"/>
                <a:ea typeface="ＭＳ Ｐゴシック" panose="020B0600070205080204" pitchFamily="34" charset="-128"/>
                <a:cs typeface="Times" panose="02020603050405020304" pitchFamily="18" charset="0"/>
              </a:rPr>
              <a:t>leaves: operands</a:t>
            </a:r>
          </a:p>
          <a:p>
            <a:pPr marL="0" indent="0" eaLnBrk="1" hangingPunct="1">
              <a:lnSpc>
                <a:spcPct val="90000"/>
              </a:lnSpc>
              <a:buNone/>
            </a:pPr>
            <a:r>
              <a:rPr lang="en-US" altLang="en-US" sz="2500" dirty="0">
                <a:latin typeface="Times" panose="02020603050405020304" pitchFamily="18" charset="0"/>
                <a:cs typeface="Times" panose="02020603050405020304" pitchFamily="18" charset="0"/>
              </a:rPr>
              <a:t>Example 1: arithmetic expression tree for the expression </a:t>
            </a:r>
          </a:p>
          <a:p>
            <a:pPr algn="ctr" eaLnBrk="1" hangingPunct="1">
              <a:spcBef>
                <a:spcPct val="0"/>
              </a:spcBef>
              <a:buFontTx/>
              <a:buNone/>
            </a:pPr>
            <a:r>
              <a:rPr lang="en-US" altLang="en-US" sz="2500" dirty="0">
                <a:latin typeface="Times" panose="02020603050405020304" pitchFamily="18" charset="0"/>
                <a:cs typeface="Times" panose="02020603050405020304" pitchFamily="18" charset="0"/>
              </a:rPr>
              <a:t>((2 </a:t>
            </a:r>
            <a:r>
              <a:rPr lang="en-US" altLang="en-US" sz="2500" dirty="0">
                <a:latin typeface="Times" panose="02020603050405020304" pitchFamily="18" charset="0"/>
                <a:cs typeface="Times" panose="02020603050405020304" pitchFamily="18" charset="0"/>
                <a:sym typeface="Symbol" panose="05050102010706020507" pitchFamily="18" charset="2"/>
              </a:rPr>
              <a:t> (5</a:t>
            </a:r>
            <a:r>
              <a:rPr lang="en-US" altLang="en-US" sz="2500" dirty="0">
                <a:latin typeface="Times" panose="02020603050405020304" pitchFamily="18" charset="0"/>
                <a:cs typeface="Times" panose="02020603050405020304" pitchFamily="18" charset="0"/>
              </a:rPr>
              <a:t> - 1)) + (3 </a:t>
            </a:r>
            <a:r>
              <a:rPr lang="en-US" altLang="en-US" sz="2500" dirty="0">
                <a:latin typeface="Times" panose="02020603050405020304" pitchFamily="18" charset="0"/>
                <a:cs typeface="Times" panose="02020603050405020304" pitchFamily="18" charset="0"/>
                <a:sym typeface="Symbol" panose="05050102010706020507" pitchFamily="18" charset="2"/>
              </a:rPr>
              <a:t> 2</a:t>
            </a:r>
            <a:r>
              <a:rPr lang="en-US" altLang="en-US" sz="2500" dirty="0">
                <a:latin typeface="Times" panose="02020603050405020304" pitchFamily="18" charset="0"/>
                <a:cs typeface="Times" panose="02020603050405020304" pitchFamily="18" charset="0"/>
              </a:rPr>
              <a:t>))</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146</a:t>
            </a:fld>
            <a:endParaRPr lang="en-US"/>
          </a:p>
        </p:txBody>
      </p:sp>
      <p:grpSp>
        <p:nvGrpSpPr>
          <p:cNvPr id="41" name="Group 4"/>
          <p:cNvGrpSpPr>
            <a:grpSpLocks/>
          </p:cNvGrpSpPr>
          <p:nvPr/>
        </p:nvGrpSpPr>
        <p:grpSpPr bwMode="auto">
          <a:xfrm>
            <a:off x="304800" y="3276600"/>
            <a:ext cx="3429000" cy="2286000"/>
            <a:chOff x="2928" y="2256"/>
            <a:chExt cx="2160" cy="1440"/>
          </a:xfrm>
        </p:grpSpPr>
        <p:sp>
          <p:nvSpPr>
            <p:cNvPr id="42" name="Oval 5"/>
            <p:cNvSpPr>
              <a:spLocks noChangeArrowheads="1"/>
            </p:cNvSpPr>
            <p:nvPr/>
          </p:nvSpPr>
          <p:spPr bwMode="auto">
            <a:xfrm>
              <a:off x="4128" y="2256"/>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3" name="Oval 6"/>
            <p:cNvSpPr>
              <a:spLocks noChangeArrowheads="1"/>
            </p:cNvSpPr>
            <p:nvPr/>
          </p:nvSpPr>
          <p:spPr bwMode="auto">
            <a:xfrm>
              <a:off x="460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p>
          </p:txBody>
        </p:sp>
        <p:sp>
          <p:nvSpPr>
            <p:cNvPr id="44" name="Oval 7"/>
            <p:cNvSpPr>
              <a:spLocks noChangeArrowheads="1"/>
            </p:cNvSpPr>
            <p:nvPr/>
          </p:nvSpPr>
          <p:spPr bwMode="auto">
            <a:xfrm>
              <a:off x="316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endParaRPr lang="en-US" altLang="en-US" dirty="0">
                <a:latin typeface="Symbol" panose="05050102010706020507" pitchFamily="18" charset="2"/>
              </a:endParaRPr>
            </a:p>
          </p:txBody>
        </p:sp>
        <p:sp>
          <p:nvSpPr>
            <p:cNvPr id="45" name="Oval 8"/>
            <p:cNvSpPr>
              <a:spLocks noChangeArrowheads="1"/>
            </p:cNvSpPr>
            <p:nvPr/>
          </p:nvSpPr>
          <p:spPr bwMode="auto">
            <a:xfrm>
              <a:off x="3648" y="3024"/>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rPr>
                <a:t>-</a:t>
              </a:r>
            </a:p>
          </p:txBody>
        </p:sp>
        <p:sp>
          <p:nvSpPr>
            <p:cNvPr id="46" name="Rectangle 9"/>
            <p:cNvSpPr>
              <a:spLocks noChangeArrowheads="1"/>
            </p:cNvSpPr>
            <p:nvPr/>
          </p:nvSpPr>
          <p:spPr bwMode="auto">
            <a:xfrm>
              <a:off x="292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2</a:t>
              </a:r>
            </a:p>
          </p:txBody>
        </p:sp>
        <p:sp>
          <p:nvSpPr>
            <p:cNvPr id="47" name="Rectangle 10"/>
            <p:cNvSpPr>
              <a:spLocks noChangeArrowheads="1"/>
            </p:cNvSpPr>
            <p:nvPr/>
          </p:nvSpPr>
          <p:spPr bwMode="auto">
            <a:xfrm>
              <a:off x="340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5</a:t>
              </a:r>
            </a:p>
          </p:txBody>
        </p:sp>
        <p:sp>
          <p:nvSpPr>
            <p:cNvPr id="48" name="Rectangle 11"/>
            <p:cNvSpPr>
              <a:spLocks noChangeArrowheads="1"/>
            </p:cNvSpPr>
            <p:nvPr/>
          </p:nvSpPr>
          <p:spPr bwMode="auto">
            <a:xfrm>
              <a:off x="388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1</a:t>
              </a:r>
            </a:p>
          </p:txBody>
        </p:sp>
        <p:sp>
          <p:nvSpPr>
            <p:cNvPr id="49" name="Rectangle 12"/>
            <p:cNvSpPr>
              <a:spLocks noChangeArrowheads="1"/>
            </p:cNvSpPr>
            <p:nvPr/>
          </p:nvSpPr>
          <p:spPr bwMode="auto">
            <a:xfrm>
              <a:off x="436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3</a:t>
              </a:r>
            </a:p>
          </p:txBody>
        </p:sp>
        <p:sp>
          <p:nvSpPr>
            <p:cNvPr id="50" name="Rectangle 13"/>
            <p:cNvSpPr>
              <a:spLocks noChangeArrowheads="1"/>
            </p:cNvSpPr>
            <p:nvPr/>
          </p:nvSpPr>
          <p:spPr bwMode="auto">
            <a:xfrm>
              <a:off x="484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2</a:t>
              </a:r>
            </a:p>
          </p:txBody>
        </p:sp>
        <p:cxnSp>
          <p:nvCxnSpPr>
            <p:cNvPr id="51" name="AutoShape 14"/>
            <p:cNvCxnSpPr>
              <a:cxnSpLocks noChangeShapeType="1"/>
              <a:stCxn id="42" idx="3"/>
              <a:endCxn id="44"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 name="AutoShape 15"/>
            <p:cNvCxnSpPr>
              <a:cxnSpLocks noChangeShapeType="1"/>
              <a:stCxn id="43" idx="1"/>
              <a:endCxn id="42"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3" name="AutoShape 16"/>
            <p:cNvCxnSpPr>
              <a:cxnSpLocks noChangeShapeType="1"/>
              <a:stCxn id="50" idx="0"/>
              <a:endCxn id="43"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 name="AutoShape 17"/>
            <p:cNvCxnSpPr>
              <a:cxnSpLocks noChangeShapeType="1"/>
              <a:stCxn id="49" idx="0"/>
              <a:endCxn id="43"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 name="AutoShape 18"/>
            <p:cNvCxnSpPr>
              <a:cxnSpLocks noChangeShapeType="1"/>
              <a:stCxn id="48" idx="0"/>
              <a:endCxn id="45"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6" name="AutoShape 19"/>
            <p:cNvCxnSpPr>
              <a:cxnSpLocks noChangeShapeType="1"/>
              <a:stCxn id="47" idx="0"/>
              <a:endCxn id="45"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7" name="AutoShape 20"/>
            <p:cNvCxnSpPr>
              <a:cxnSpLocks noChangeShapeType="1"/>
              <a:stCxn id="46" idx="0"/>
              <a:endCxn id="44"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8" name="AutoShape 21"/>
            <p:cNvCxnSpPr>
              <a:cxnSpLocks noChangeShapeType="1"/>
              <a:stCxn id="45" idx="1"/>
              <a:endCxn id="44"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88" name="Rectangle 58"/>
          <p:cNvSpPr>
            <a:spLocks noChangeArrowheads="1"/>
          </p:cNvSpPr>
          <p:nvPr/>
        </p:nvSpPr>
        <p:spPr bwMode="auto">
          <a:xfrm>
            <a:off x="4114800" y="2895600"/>
            <a:ext cx="4973637" cy="378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dirty="0">
                <a:solidFill>
                  <a:srgbClr val="CC3300"/>
                </a:solidFill>
              </a:rPr>
              <a:t>Traversing expression tree:</a:t>
            </a:r>
          </a:p>
          <a:p>
            <a:pPr marL="457200" indent="-457200" eaLnBrk="0" hangingPunct="0">
              <a:buFont typeface="+mj-lt"/>
              <a:buAutoNum type="arabicPeriod"/>
            </a:pPr>
            <a:r>
              <a:rPr lang="en-US" altLang="zh-TW" sz="2000" dirty="0">
                <a:solidFill>
                  <a:srgbClr val="CC3300"/>
                </a:solidFill>
              </a:rPr>
              <a:t>preorder traversal</a:t>
            </a:r>
            <a:endParaRPr lang="en-US" altLang="zh-TW" sz="2000" dirty="0">
              <a:solidFill>
                <a:schemeClr val="tx1"/>
              </a:solidFill>
            </a:endParaRPr>
          </a:p>
          <a:p>
            <a:pPr eaLnBrk="0" hangingPunct="0"/>
            <a:r>
              <a:rPr lang="en-US" altLang="zh-TW" sz="2000" dirty="0">
                <a:solidFill>
                  <a:schemeClr val="tx1"/>
                </a:solidFill>
              </a:rPr>
              <a:t>+</a:t>
            </a:r>
            <a:r>
              <a:rPr lang="en-US" altLang="zh-TW" sz="2000" dirty="0"/>
              <a:t> x 2 – 5 1 x 3 2</a:t>
            </a:r>
          </a:p>
          <a:p>
            <a:pPr eaLnBrk="0" hangingPunct="0"/>
            <a:r>
              <a:rPr lang="en-US" altLang="zh-TW" sz="2000" dirty="0"/>
              <a:t>give us: prefix expression</a:t>
            </a:r>
            <a:endParaRPr lang="en-US" altLang="zh-TW" sz="2000" dirty="0">
              <a:solidFill>
                <a:schemeClr val="tx1"/>
              </a:solidFill>
            </a:endParaRPr>
          </a:p>
          <a:p>
            <a:pPr marL="457200" indent="-457200" eaLnBrk="0" hangingPunct="0">
              <a:buFont typeface="+mj-lt"/>
              <a:buAutoNum type="arabicPeriod" startAt="2"/>
            </a:pPr>
            <a:r>
              <a:rPr lang="en-US" altLang="zh-TW" sz="2000" dirty="0" err="1">
                <a:solidFill>
                  <a:srgbClr val="CC3300"/>
                </a:solidFill>
              </a:rPr>
              <a:t>inorder</a:t>
            </a:r>
            <a:r>
              <a:rPr lang="en-US" altLang="zh-TW" sz="2000" dirty="0">
                <a:solidFill>
                  <a:srgbClr val="CC3300"/>
                </a:solidFill>
              </a:rPr>
              <a:t> traversal</a:t>
            </a:r>
          </a:p>
          <a:p>
            <a:pPr eaLnBrk="0" hangingPunct="0"/>
            <a:r>
              <a:rPr lang="en-US" altLang="zh-TW" sz="2000" dirty="0">
                <a:solidFill>
                  <a:schemeClr val="tx1"/>
                </a:solidFill>
              </a:rPr>
              <a:t>2 x 5 – 1 + 3 x 2</a:t>
            </a:r>
          </a:p>
          <a:p>
            <a:pPr eaLnBrk="0" hangingPunct="0"/>
            <a:r>
              <a:rPr lang="en-US" altLang="zh-TW" sz="2000" dirty="0"/>
              <a:t>give us: infix expression</a:t>
            </a:r>
            <a:endParaRPr lang="en-US" altLang="zh-TW" sz="2000" dirty="0">
              <a:solidFill>
                <a:schemeClr val="tx1"/>
              </a:solidFill>
            </a:endParaRPr>
          </a:p>
          <a:p>
            <a:pPr marL="457200" indent="-457200" eaLnBrk="0" hangingPunct="0">
              <a:buFont typeface="+mj-lt"/>
              <a:buAutoNum type="arabicPeriod" startAt="3"/>
            </a:pPr>
            <a:r>
              <a:rPr lang="en-US" altLang="zh-TW" sz="2000" dirty="0" err="1">
                <a:solidFill>
                  <a:srgbClr val="CC3300"/>
                </a:solidFill>
              </a:rPr>
              <a:t>postorder</a:t>
            </a:r>
            <a:r>
              <a:rPr lang="en-US" altLang="zh-TW" sz="2000" dirty="0">
                <a:solidFill>
                  <a:srgbClr val="CC3300"/>
                </a:solidFill>
              </a:rPr>
              <a:t> traversal</a:t>
            </a:r>
          </a:p>
          <a:p>
            <a:pPr eaLnBrk="0" hangingPunct="0"/>
            <a:r>
              <a:rPr lang="en-US" altLang="zh-TW" sz="2000" dirty="0">
                <a:solidFill>
                  <a:schemeClr val="tx1"/>
                </a:solidFill>
              </a:rPr>
              <a:t>2 5 1 – x 3 2 x +</a:t>
            </a:r>
            <a:endParaRPr lang="en-US" altLang="zh-TW" sz="2000" dirty="0"/>
          </a:p>
          <a:p>
            <a:pPr eaLnBrk="0" hangingPunct="0"/>
            <a:r>
              <a:rPr lang="en-US" altLang="zh-TW" sz="2000" dirty="0"/>
              <a:t>give us: postfix expression</a:t>
            </a:r>
          </a:p>
          <a:p>
            <a:pPr marL="457200" indent="-457200" eaLnBrk="0" hangingPunct="0">
              <a:buFont typeface="+mj-lt"/>
              <a:buAutoNum type="arabicPeriod" startAt="4"/>
            </a:pPr>
            <a:r>
              <a:rPr lang="en-US" altLang="zh-TW" sz="2000" dirty="0">
                <a:solidFill>
                  <a:srgbClr val="CC3300"/>
                </a:solidFill>
              </a:rPr>
              <a:t>level order traversal (breath first </a:t>
            </a:r>
            <a:r>
              <a:rPr lang="en-US" altLang="zh-TW" sz="2000" dirty="0" err="1">
                <a:solidFill>
                  <a:srgbClr val="CC3300"/>
                </a:solidFill>
              </a:rPr>
              <a:t>traveral</a:t>
            </a:r>
            <a:r>
              <a:rPr lang="en-US" altLang="zh-TW" sz="2000" dirty="0">
                <a:solidFill>
                  <a:srgbClr val="CC3300"/>
                </a:solidFill>
              </a:rPr>
              <a:t>)</a:t>
            </a:r>
          </a:p>
          <a:p>
            <a:pPr eaLnBrk="0" hangingPunct="0"/>
            <a:r>
              <a:rPr lang="en-US" altLang="zh-TW" sz="2000" dirty="0">
                <a:solidFill>
                  <a:schemeClr val="tx1"/>
                </a:solidFill>
              </a:rPr>
              <a:t>+ x </a:t>
            </a:r>
            <a:r>
              <a:rPr lang="en-US" altLang="zh-TW" sz="2000" dirty="0" err="1">
                <a:solidFill>
                  <a:schemeClr val="tx1"/>
                </a:solidFill>
              </a:rPr>
              <a:t>x</a:t>
            </a:r>
            <a:r>
              <a:rPr lang="en-US" altLang="zh-TW" sz="2000" dirty="0">
                <a:solidFill>
                  <a:schemeClr val="tx1"/>
                </a:solidFill>
              </a:rPr>
              <a:t> 2 – 3 2 5 1</a:t>
            </a:r>
          </a:p>
        </p:txBody>
      </p:sp>
    </p:spTree>
    <p:extLst>
      <p:ext uri="{BB962C8B-B14F-4D97-AF65-F5344CB8AC3E}">
        <p14:creationId xmlns:p14="http://schemas.microsoft.com/office/powerpoint/2010/main" val="22703500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3.4.4.1. Arithmetic expression</a:t>
            </a:r>
          </a:p>
        </p:txBody>
      </p:sp>
      <p:sp>
        <p:nvSpPr>
          <p:cNvPr id="14339" name="Rectangle 3"/>
          <p:cNvSpPr>
            <a:spLocks noGrp="1" noChangeArrowheads="1"/>
          </p:cNvSpPr>
          <p:nvPr>
            <p:ph type="body" idx="1"/>
          </p:nvPr>
        </p:nvSpPr>
        <p:spPr>
          <a:xfrm>
            <a:off x="0" y="838200"/>
            <a:ext cx="9144000" cy="2057400"/>
          </a:xfrm>
        </p:spPr>
        <p:txBody>
          <a:bodyPr/>
          <a:lstStyle/>
          <a:p>
            <a:pPr algn="ctr" eaLnBrk="1" hangingPunct="1">
              <a:spcBef>
                <a:spcPct val="0"/>
              </a:spcBef>
              <a:buFontTx/>
              <a:buNone/>
            </a:pPr>
            <a:r>
              <a:rPr lang="en-US" altLang="en-US" sz="2500" dirty="0">
                <a:latin typeface="Times" panose="02020603050405020304" pitchFamily="18" charset="0"/>
                <a:cs typeface="Times" panose="02020603050405020304" pitchFamily="18" charset="0"/>
              </a:rPr>
              <a:t>                                                       ((2 </a:t>
            </a:r>
            <a:r>
              <a:rPr lang="en-US" altLang="en-US" sz="2500" dirty="0">
                <a:latin typeface="Times" panose="02020603050405020304" pitchFamily="18" charset="0"/>
                <a:cs typeface="Times" panose="02020603050405020304" pitchFamily="18" charset="0"/>
                <a:sym typeface="Symbol" panose="05050102010706020507" pitchFamily="18" charset="2"/>
              </a:rPr>
              <a:t> (5</a:t>
            </a:r>
            <a:r>
              <a:rPr lang="en-US" altLang="en-US" sz="2500" dirty="0">
                <a:latin typeface="Times" panose="02020603050405020304" pitchFamily="18" charset="0"/>
                <a:cs typeface="Times" panose="02020603050405020304" pitchFamily="18" charset="0"/>
              </a:rPr>
              <a:t> - 1)) + (3 </a:t>
            </a:r>
            <a:r>
              <a:rPr lang="en-US" altLang="en-US" sz="2500" dirty="0">
                <a:latin typeface="Times" panose="02020603050405020304" pitchFamily="18" charset="0"/>
                <a:cs typeface="Times" panose="02020603050405020304" pitchFamily="18" charset="0"/>
                <a:sym typeface="Symbol" panose="05050102010706020507" pitchFamily="18" charset="2"/>
              </a:rPr>
              <a:t> 2</a:t>
            </a:r>
            <a:r>
              <a:rPr lang="en-US" altLang="en-US" sz="2500" dirty="0">
                <a:latin typeface="Times" panose="02020603050405020304" pitchFamily="18" charset="0"/>
                <a:cs typeface="Times" panose="02020603050405020304" pitchFamily="18" charset="0"/>
              </a:rPr>
              <a:t>))</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147</a:t>
            </a:fld>
            <a:endParaRPr lang="en-US"/>
          </a:p>
        </p:txBody>
      </p:sp>
      <p:grpSp>
        <p:nvGrpSpPr>
          <p:cNvPr id="41" name="Group 4"/>
          <p:cNvGrpSpPr>
            <a:grpSpLocks/>
          </p:cNvGrpSpPr>
          <p:nvPr/>
        </p:nvGrpSpPr>
        <p:grpSpPr bwMode="auto">
          <a:xfrm>
            <a:off x="342900" y="990600"/>
            <a:ext cx="3429000" cy="2286000"/>
            <a:chOff x="2928" y="2256"/>
            <a:chExt cx="2160" cy="1440"/>
          </a:xfrm>
        </p:grpSpPr>
        <p:sp>
          <p:nvSpPr>
            <p:cNvPr id="42" name="Oval 5"/>
            <p:cNvSpPr>
              <a:spLocks noChangeArrowheads="1"/>
            </p:cNvSpPr>
            <p:nvPr/>
          </p:nvSpPr>
          <p:spPr bwMode="auto">
            <a:xfrm>
              <a:off x="4128" y="2256"/>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3" name="Oval 6"/>
            <p:cNvSpPr>
              <a:spLocks noChangeArrowheads="1"/>
            </p:cNvSpPr>
            <p:nvPr/>
          </p:nvSpPr>
          <p:spPr bwMode="auto">
            <a:xfrm>
              <a:off x="460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p>
          </p:txBody>
        </p:sp>
        <p:sp>
          <p:nvSpPr>
            <p:cNvPr id="44" name="Oval 7"/>
            <p:cNvSpPr>
              <a:spLocks noChangeArrowheads="1"/>
            </p:cNvSpPr>
            <p:nvPr/>
          </p:nvSpPr>
          <p:spPr bwMode="auto">
            <a:xfrm>
              <a:off x="316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endParaRPr lang="en-US" altLang="en-US" dirty="0">
                <a:latin typeface="Symbol" panose="05050102010706020507" pitchFamily="18" charset="2"/>
              </a:endParaRPr>
            </a:p>
          </p:txBody>
        </p:sp>
        <p:sp>
          <p:nvSpPr>
            <p:cNvPr id="45" name="Oval 8"/>
            <p:cNvSpPr>
              <a:spLocks noChangeArrowheads="1"/>
            </p:cNvSpPr>
            <p:nvPr/>
          </p:nvSpPr>
          <p:spPr bwMode="auto">
            <a:xfrm>
              <a:off x="3648" y="3024"/>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rPr>
                <a:t>-</a:t>
              </a:r>
            </a:p>
          </p:txBody>
        </p:sp>
        <p:sp>
          <p:nvSpPr>
            <p:cNvPr id="46" name="Rectangle 9"/>
            <p:cNvSpPr>
              <a:spLocks noChangeArrowheads="1"/>
            </p:cNvSpPr>
            <p:nvPr/>
          </p:nvSpPr>
          <p:spPr bwMode="auto">
            <a:xfrm>
              <a:off x="292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2</a:t>
              </a:r>
            </a:p>
          </p:txBody>
        </p:sp>
        <p:sp>
          <p:nvSpPr>
            <p:cNvPr id="47" name="Rectangle 10"/>
            <p:cNvSpPr>
              <a:spLocks noChangeArrowheads="1"/>
            </p:cNvSpPr>
            <p:nvPr/>
          </p:nvSpPr>
          <p:spPr bwMode="auto">
            <a:xfrm>
              <a:off x="340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5</a:t>
              </a:r>
            </a:p>
          </p:txBody>
        </p:sp>
        <p:sp>
          <p:nvSpPr>
            <p:cNvPr id="48" name="Rectangle 11"/>
            <p:cNvSpPr>
              <a:spLocks noChangeArrowheads="1"/>
            </p:cNvSpPr>
            <p:nvPr/>
          </p:nvSpPr>
          <p:spPr bwMode="auto">
            <a:xfrm>
              <a:off x="388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1</a:t>
              </a:r>
            </a:p>
          </p:txBody>
        </p:sp>
        <p:sp>
          <p:nvSpPr>
            <p:cNvPr id="49" name="Rectangle 12"/>
            <p:cNvSpPr>
              <a:spLocks noChangeArrowheads="1"/>
            </p:cNvSpPr>
            <p:nvPr/>
          </p:nvSpPr>
          <p:spPr bwMode="auto">
            <a:xfrm>
              <a:off x="436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3</a:t>
              </a:r>
            </a:p>
          </p:txBody>
        </p:sp>
        <p:sp>
          <p:nvSpPr>
            <p:cNvPr id="50" name="Rectangle 13"/>
            <p:cNvSpPr>
              <a:spLocks noChangeArrowheads="1"/>
            </p:cNvSpPr>
            <p:nvPr/>
          </p:nvSpPr>
          <p:spPr bwMode="auto">
            <a:xfrm>
              <a:off x="484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2</a:t>
              </a:r>
            </a:p>
          </p:txBody>
        </p:sp>
        <p:cxnSp>
          <p:nvCxnSpPr>
            <p:cNvPr id="51" name="AutoShape 14"/>
            <p:cNvCxnSpPr>
              <a:cxnSpLocks noChangeShapeType="1"/>
              <a:stCxn id="42" idx="3"/>
              <a:endCxn id="44"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 name="AutoShape 15"/>
            <p:cNvCxnSpPr>
              <a:cxnSpLocks noChangeShapeType="1"/>
              <a:stCxn id="43" idx="1"/>
              <a:endCxn id="42"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3" name="AutoShape 16"/>
            <p:cNvCxnSpPr>
              <a:cxnSpLocks noChangeShapeType="1"/>
              <a:stCxn id="50" idx="0"/>
              <a:endCxn id="43"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 name="AutoShape 17"/>
            <p:cNvCxnSpPr>
              <a:cxnSpLocks noChangeShapeType="1"/>
              <a:stCxn id="49" idx="0"/>
              <a:endCxn id="43"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 name="AutoShape 18"/>
            <p:cNvCxnSpPr>
              <a:cxnSpLocks noChangeShapeType="1"/>
              <a:stCxn id="48" idx="0"/>
              <a:endCxn id="45"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6" name="AutoShape 19"/>
            <p:cNvCxnSpPr>
              <a:cxnSpLocks noChangeShapeType="1"/>
              <a:stCxn id="47" idx="0"/>
              <a:endCxn id="45"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7" name="AutoShape 20"/>
            <p:cNvCxnSpPr>
              <a:cxnSpLocks noChangeShapeType="1"/>
              <a:stCxn id="46" idx="0"/>
              <a:endCxn id="44"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8" name="AutoShape 21"/>
            <p:cNvCxnSpPr>
              <a:cxnSpLocks noChangeShapeType="1"/>
              <a:stCxn id="45" idx="1"/>
              <a:endCxn id="44"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88" name="Rectangle 58"/>
          <p:cNvSpPr>
            <a:spLocks noChangeArrowheads="1"/>
          </p:cNvSpPr>
          <p:nvPr/>
        </p:nvSpPr>
        <p:spPr bwMode="auto">
          <a:xfrm>
            <a:off x="6324600" y="2895600"/>
            <a:ext cx="2763837"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dirty="0" err="1">
                <a:solidFill>
                  <a:srgbClr val="CC3300"/>
                </a:solidFill>
              </a:rPr>
              <a:t>inorder</a:t>
            </a:r>
            <a:r>
              <a:rPr lang="en-US" altLang="zh-TW" sz="2000" dirty="0">
                <a:solidFill>
                  <a:srgbClr val="CC3300"/>
                </a:solidFill>
              </a:rPr>
              <a:t> traversal</a:t>
            </a:r>
          </a:p>
          <a:p>
            <a:pPr eaLnBrk="0" hangingPunct="0"/>
            <a:r>
              <a:rPr lang="en-US" altLang="zh-TW" sz="2000" dirty="0">
                <a:solidFill>
                  <a:schemeClr val="tx1"/>
                </a:solidFill>
              </a:rPr>
              <a:t>2 x 5 – 1 + 3 x 2</a:t>
            </a:r>
          </a:p>
          <a:p>
            <a:pPr eaLnBrk="0" hangingPunct="0"/>
            <a:r>
              <a:rPr lang="en-US" altLang="zh-TW" sz="2000" dirty="0"/>
              <a:t>give us: infix expression </a:t>
            </a:r>
            <a:endParaRPr lang="en-US" altLang="zh-TW" sz="2000" dirty="0">
              <a:solidFill>
                <a:schemeClr val="tx1"/>
              </a:solidFill>
            </a:endParaRPr>
          </a:p>
        </p:txBody>
      </p:sp>
      <p:sp>
        <p:nvSpPr>
          <p:cNvPr id="3" name="Rectangle 2">
            <a:extLst>
              <a:ext uri="{FF2B5EF4-FFF2-40B4-BE49-F238E27FC236}">
                <a16:creationId xmlns:a16="http://schemas.microsoft.com/office/drawing/2014/main" id="{F6991A4D-9AF1-4509-80BD-20FB055814B3}"/>
              </a:ext>
            </a:extLst>
          </p:cNvPr>
          <p:cNvSpPr/>
          <p:nvPr/>
        </p:nvSpPr>
        <p:spPr>
          <a:xfrm>
            <a:off x="5331568" y="1288043"/>
            <a:ext cx="4439866" cy="2000548"/>
          </a:xfrm>
          <a:prstGeom prst="rect">
            <a:avLst/>
          </a:prstGeom>
        </p:spPr>
        <p:txBody>
          <a:bodyPr wrap="square">
            <a:spAutoFit/>
          </a:bodyPr>
          <a:lstStyle/>
          <a:p>
            <a:pPr>
              <a:buNone/>
            </a:pPr>
            <a:r>
              <a:rPr lang="en-US" sz="1800" b="1" dirty="0" err="1">
                <a:solidFill>
                  <a:srgbClr val="FF0000"/>
                </a:solidFill>
                <a:latin typeface="Courier New" pitchFamily="49" charset="0"/>
                <a:cs typeface="Courier New" pitchFamily="49" charset="0"/>
              </a:rPr>
              <a:t>Inorder</a:t>
            </a:r>
            <a:r>
              <a:rPr lang="en-US" sz="1800" b="1" dirty="0">
                <a:solidFill>
                  <a:srgbClr val="FF0000"/>
                </a:solidFill>
                <a:latin typeface="Courier New" pitchFamily="49" charset="0"/>
                <a:cs typeface="Courier New" pitchFamily="49" charset="0"/>
              </a:rPr>
              <a:t>(root)</a:t>
            </a:r>
          </a:p>
          <a:p>
            <a:pPr>
              <a:buNone/>
            </a:pPr>
            <a:r>
              <a:rPr lang="en-US" sz="1800" b="1" dirty="0">
                <a:solidFill>
                  <a:srgbClr val="FF0000"/>
                </a:solidFill>
                <a:latin typeface="Courier New" pitchFamily="49" charset="0"/>
                <a:cs typeface="Courier New" pitchFamily="49" charset="0"/>
              </a:rPr>
              <a:t>if(root != NULL )</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Inorder</a:t>
            </a:r>
            <a:r>
              <a:rPr lang="en-US" sz="1800" b="1" dirty="0">
                <a:solidFill>
                  <a:srgbClr val="FF0000"/>
                </a:solidFill>
                <a:latin typeface="Courier New" pitchFamily="49" charset="0"/>
                <a:cs typeface="Courier New" pitchFamily="49" charset="0"/>
              </a:rPr>
              <a:t>(root-&gt;left);</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printf</a:t>
            </a:r>
            <a:r>
              <a:rPr lang="en-US" sz="1800" b="1" dirty="0">
                <a:solidFill>
                  <a:srgbClr val="FF0000"/>
                </a:solidFill>
                <a:latin typeface="Courier New" pitchFamily="49" charset="0"/>
                <a:cs typeface="Courier New" pitchFamily="49" charset="0"/>
              </a:rPr>
              <a:t>(data)</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Inorder</a:t>
            </a:r>
            <a:r>
              <a:rPr lang="en-US" sz="1800" b="1" dirty="0">
                <a:solidFill>
                  <a:srgbClr val="FF0000"/>
                </a:solidFill>
                <a:latin typeface="Courier New" pitchFamily="49" charset="0"/>
                <a:cs typeface="Courier New" pitchFamily="49" charset="0"/>
              </a:rPr>
              <a:t>(root-&gt;right);</a:t>
            </a:r>
          </a:p>
          <a:p>
            <a:pPr>
              <a:buNone/>
            </a:pPr>
            <a:endParaRPr lang="en-US" sz="1800" b="1" dirty="0">
              <a:solidFill>
                <a:srgbClr val="FF0000"/>
              </a:solidFill>
              <a:latin typeface="Courier New" pitchFamily="49" charset="0"/>
              <a:cs typeface="Courier New" pitchFamily="49" charset="0"/>
            </a:endParaRPr>
          </a:p>
          <a:p>
            <a:pPr>
              <a:buNone/>
            </a:pPr>
            <a:endParaRPr lang="en-US" sz="1600" b="1" dirty="0">
              <a:solidFill>
                <a:srgbClr val="FF0000"/>
              </a:solidFill>
              <a:latin typeface="Courier New" pitchFamily="49" charset="0"/>
              <a:cs typeface="Courier New" pitchFamily="49" charset="0"/>
            </a:endParaRPr>
          </a:p>
        </p:txBody>
      </p:sp>
      <p:sp>
        <p:nvSpPr>
          <p:cNvPr id="25" name="Rectangle 58">
            <a:extLst>
              <a:ext uri="{FF2B5EF4-FFF2-40B4-BE49-F238E27FC236}">
                <a16:creationId xmlns:a16="http://schemas.microsoft.com/office/drawing/2014/main" id="{0C6E9CC6-295E-41F6-87A3-2383FFF7563E}"/>
              </a:ext>
            </a:extLst>
          </p:cNvPr>
          <p:cNvSpPr>
            <a:spLocks noChangeArrowheads="1"/>
          </p:cNvSpPr>
          <p:nvPr/>
        </p:nvSpPr>
        <p:spPr bwMode="auto">
          <a:xfrm>
            <a:off x="-1" y="4668533"/>
            <a:ext cx="9088437" cy="163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dirty="0"/>
              <a:t>                                                                                                                                       </a:t>
            </a:r>
            <a:r>
              <a:rPr lang="en-US" altLang="zh-TW" sz="2000" dirty="0" err="1"/>
              <a:t>Inorder</a:t>
            </a:r>
            <a:r>
              <a:rPr lang="en-US" altLang="zh-TW" sz="2000" dirty="0"/>
              <a:t>(N)</a:t>
            </a:r>
          </a:p>
          <a:p>
            <a:pPr eaLnBrk="0" hangingPunct="0"/>
            <a:r>
              <a:rPr lang="en-US" altLang="zh-TW" sz="2000" dirty="0" err="1"/>
              <a:t>Inorder</a:t>
            </a:r>
            <a:r>
              <a:rPr lang="en-US" altLang="zh-TW" sz="2000" dirty="0"/>
              <a:t>(N) </a:t>
            </a:r>
            <a:r>
              <a:rPr lang="en-US" altLang="zh-TW" sz="2000" dirty="0">
                <a:solidFill>
                  <a:srgbClr val="FF0000"/>
                </a:solidFill>
              </a:rPr>
              <a:t>print 2      </a:t>
            </a:r>
            <a:r>
              <a:rPr lang="en-US" altLang="zh-TW" sz="2000" dirty="0" err="1"/>
              <a:t>Inorder</a:t>
            </a:r>
            <a:r>
              <a:rPr lang="en-US" altLang="zh-TW" sz="2000" dirty="0"/>
              <a:t>(N)                                                         </a:t>
            </a:r>
            <a:r>
              <a:rPr lang="en-US" altLang="zh-TW" sz="2000" dirty="0" err="1"/>
              <a:t>Inorder</a:t>
            </a:r>
            <a:r>
              <a:rPr lang="en-US" altLang="zh-TW" sz="2000" dirty="0"/>
              <a:t>(5)   </a:t>
            </a:r>
            <a:r>
              <a:rPr lang="en-US" altLang="zh-TW" sz="2000" dirty="0" err="1"/>
              <a:t>Inorder</a:t>
            </a:r>
            <a:r>
              <a:rPr lang="en-US" altLang="zh-TW" sz="2000" dirty="0"/>
              <a:t>(5)</a:t>
            </a:r>
          </a:p>
          <a:p>
            <a:pPr eaLnBrk="0" hangingPunct="0"/>
            <a:r>
              <a:rPr lang="en-US" altLang="zh-TW" sz="2000" dirty="0" err="1"/>
              <a:t>Inorder</a:t>
            </a:r>
            <a:r>
              <a:rPr lang="en-US" altLang="zh-TW" sz="2000" dirty="0"/>
              <a:t>(2) </a:t>
            </a:r>
            <a:r>
              <a:rPr lang="en-US" altLang="zh-TW" sz="2000" dirty="0" err="1"/>
              <a:t>Inorder</a:t>
            </a:r>
            <a:r>
              <a:rPr lang="en-US" altLang="zh-TW" sz="2000" dirty="0"/>
              <a:t>(2) </a:t>
            </a:r>
            <a:r>
              <a:rPr lang="en-US" altLang="zh-TW" sz="2000" dirty="0" err="1"/>
              <a:t>Inorder</a:t>
            </a:r>
            <a:r>
              <a:rPr lang="en-US" altLang="zh-TW" sz="2000" dirty="0"/>
              <a:t>(2) </a:t>
            </a:r>
            <a:r>
              <a:rPr lang="en-US" altLang="zh-TW" sz="2000" dirty="0" err="1"/>
              <a:t>Inorder</a:t>
            </a:r>
            <a:r>
              <a:rPr lang="en-US" altLang="zh-TW" sz="2000" dirty="0"/>
              <a:t>(2) </a:t>
            </a:r>
            <a:r>
              <a:rPr lang="en-US" altLang="zh-TW" sz="2000" dirty="0">
                <a:solidFill>
                  <a:srgbClr val="FF0000"/>
                </a:solidFill>
              </a:rPr>
              <a:t>print x      </a:t>
            </a:r>
            <a:r>
              <a:rPr lang="en-US" altLang="zh-TW" sz="2000" dirty="0" err="1"/>
              <a:t>Inorder</a:t>
            </a:r>
            <a:r>
              <a:rPr lang="en-US" altLang="zh-TW" sz="2000" dirty="0"/>
              <a:t>(-) </a:t>
            </a:r>
            <a:r>
              <a:rPr lang="en-US" altLang="zh-TW" sz="2000" dirty="0" err="1"/>
              <a:t>Inorder</a:t>
            </a:r>
            <a:r>
              <a:rPr lang="en-US" altLang="zh-TW" sz="2000" dirty="0"/>
              <a:t>(-)    </a:t>
            </a:r>
            <a:r>
              <a:rPr lang="en-US" altLang="zh-TW" sz="2000" dirty="0" err="1"/>
              <a:t>Inorder</a:t>
            </a:r>
            <a:r>
              <a:rPr lang="en-US" altLang="zh-TW" sz="2000" dirty="0"/>
              <a:t>(-)</a:t>
            </a:r>
          </a:p>
          <a:p>
            <a:pPr eaLnBrk="0" hangingPunct="0"/>
            <a:r>
              <a:rPr lang="en-US" altLang="zh-TW" sz="2000" dirty="0" err="1">
                <a:solidFill>
                  <a:schemeClr val="tx1"/>
                </a:solidFill>
              </a:rPr>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a:t>
            </a:r>
            <a:endParaRPr lang="en-US" altLang="zh-TW" sz="2000" dirty="0">
              <a:solidFill>
                <a:schemeClr val="tx1"/>
              </a:solidFill>
            </a:endParaRPr>
          </a:p>
          <a:p>
            <a:pPr eaLnBrk="0" hangingPunct="0"/>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t>(</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a:t>
            </a:r>
          </a:p>
        </p:txBody>
      </p:sp>
    </p:spTree>
    <p:extLst>
      <p:ext uri="{BB962C8B-B14F-4D97-AF65-F5344CB8AC3E}">
        <p14:creationId xmlns:p14="http://schemas.microsoft.com/office/powerpoint/2010/main" val="359978862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3.4.4.1. Arithmetic expression</a:t>
            </a:r>
          </a:p>
        </p:txBody>
      </p:sp>
      <p:sp>
        <p:nvSpPr>
          <p:cNvPr id="14339" name="Rectangle 3"/>
          <p:cNvSpPr>
            <a:spLocks noGrp="1" noChangeArrowheads="1"/>
          </p:cNvSpPr>
          <p:nvPr>
            <p:ph type="body" idx="1"/>
          </p:nvPr>
        </p:nvSpPr>
        <p:spPr>
          <a:xfrm>
            <a:off x="0" y="838200"/>
            <a:ext cx="9144000" cy="2057400"/>
          </a:xfrm>
        </p:spPr>
        <p:txBody>
          <a:bodyPr/>
          <a:lstStyle/>
          <a:p>
            <a:pPr algn="ctr" eaLnBrk="1" hangingPunct="1">
              <a:spcBef>
                <a:spcPct val="0"/>
              </a:spcBef>
              <a:buFontTx/>
              <a:buNone/>
            </a:pPr>
            <a:r>
              <a:rPr lang="en-US" altLang="en-US" sz="2500" dirty="0">
                <a:latin typeface="Times" panose="02020603050405020304" pitchFamily="18" charset="0"/>
                <a:cs typeface="Times" panose="02020603050405020304" pitchFamily="18" charset="0"/>
              </a:rPr>
              <a:t>                                                       ((2 </a:t>
            </a:r>
            <a:r>
              <a:rPr lang="en-US" altLang="en-US" sz="2500" dirty="0">
                <a:latin typeface="Times" panose="02020603050405020304" pitchFamily="18" charset="0"/>
                <a:cs typeface="Times" panose="02020603050405020304" pitchFamily="18" charset="0"/>
                <a:sym typeface="Symbol" panose="05050102010706020507" pitchFamily="18" charset="2"/>
              </a:rPr>
              <a:t> (5</a:t>
            </a:r>
            <a:r>
              <a:rPr lang="en-US" altLang="en-US" sz="2500" dirty="0">
                <a:latin typeface="Times" panose="02020603050405020304" pitchFamily="18" charset="0"/>
                <a:cs typeface="Times" panose="02020603050405020304" pitchFamily="18" charset="0"/>
              </a:rPr>
              <a:t> - 1)) + (3 </a:t>
            </a:r>
            <a:r>
              <a:rPr lang="en-US" altLang="en-US" sz="2500" dirty="0">
                <a:latin typeface="Times" panose="02020603050405020304" pitchFamily="18" charset="0"/>
                <a:cs typeface="Times" panose="02020603050405020304" pitchFamily="18" charset="0"/>
                <a:sym typeface="Symbol" panose="05050102010706020507" pitchFamily="18" charset="2"/>
              </a:rPr>
              <a:t> 2</a:t>
            </a:r>
            <a:r>
              <a:rPr lang="en-US" altLang="en-US" sz="2500" dirty="0">
                <a:latin typeface="Times" panose="02020603050405020304" pitchFamily="18" charset="0"/>
                <a:cs typeface="Times" panose="02020603050405020304" pitchFamily="18" charset="0"/>
              </a:rPr>
              <a:t>))</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148</a:t>
            </a:fld>
            <a:endParaRPr lang="en-US"/>
          </a:p>
        </p:txBody>
      </p:sp>
      <p:grpSp>
        <p:nvGrpSpPr>
          <p:cNvPr id="41" name="Group 4"/>
          <p:cNvGrpSpPr>
            <a:grpSpLocks/>
          </p:cNvGrpSpPr>
          <p:nvPr/>
        </p:nvGrpSpPr>
        <p:grpSpPr bwMode="auto">
          <a:xfrm>
            <a:off x="342900" y="990600"/>
            <a:ext cx="3429000" cy="2286000"/>
            <a:chOff x="2928" y="2256"/>
            <a:chExt cx="2160" cy="1440"/>
          </a:xfrm>
        </p:grpSpPr>
        <p:sp>
          <p:nvSpPr>
            <p:cNvPr id="42" name="Oval 5"/>
            <p:cNvSpPr>
              <a:spLocks noChangeArrowheads="1"/>
            </p:cNvSpPr>
            <p:nvPr/>
          </p:nvSpPr>
          <p:spPr bwMode="auto">
            <a:xfrm>
              <a:off x="4128" y="2256"/>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3" name="Oval 6"/>
            <p:cNvSpPr>
              <a:spLocks noChangeArrowheads="1"/>
            </p:cNvSpPr>
            <p:nvPr/>
          </p:nvSpPr>
          <p:spPr bwMode="auto">
            <a:xfrm>
              <a:off x="460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p>
          </p:txBody>
        </p:sp>
        <p:sp>
          <p:nvSpPr>
            <p:cNvPr id="44" name="Oval 7"/>
            <p:cNvSpPr>
              <a:spLocks noChangeArrowheads="1"/>
            </p:cNvSpPr>
            <p:nvPr/>
          </p:nvSpPr>
          <p:spPr bwMode="auto">
            <a:xfrm>
              <a:off x="316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endParaRPr lang="en-US" altLang="en-US" dirty="0">
                <a:latin typeface="Symbol" panose="05050102010706020507" pitchFamily="18" charset="2"/>
              </a:endParaRPr>
            </a:p>
          </p:txBody>
        </p:sp>
        <p:sp>
          <p:nvSpPr>
            <p:cNvPr id="45" name="Oval 8"/>
            <p:cNvSpPr>
              <a:spLocks noChangeArrowheads="1"/>
            </p:cNvSpPr>
            <p:nvPr/>
          </p:nvSpPr>
          <p:spPr bwMode="auto">
            <a:xfrm>
              <a:off x="3648" y="3024"/>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rPr>
                <a:t>-</a:t>
              </a:r>
            </a:p>
          </p:txBody>
        </p:sp>
        <p:sp>
          <p:nvSpPr>
            <p:cNvPr id="46" name="Rectangle 9"/>
            <p:cNvSpPr>
              <a:spLocks noChangeArrowheads="1"/>
            </p:cNvSpPr>
            <p:nvPr/>
          </p:nvSpPr>
          <p:spPr bwMode="auto">
            <a:xfrm>
              <a:off x="292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2</a:t>
              </a:r>
            </a:p>
          </p:txBody>
        </p:sp>
        <p:sp>
          <p:nvSpPr>
            <p:cNvPr id="47" name="Rectangle 10"/>
            <p:cNvSpPr>
              <a:spLocks noChangeArrowheads="1"/>
            </p:cNvSpPr>
            <p:nvPr/>
          </p:nvSpPr>
          <p:spPr bwMode="auto">
            <a:xfrm>
              <a:off x="340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5</a:t>
              </a:r>
            </a:p>
          </p:txBody>
        </p:sp>
        <p:sp>
          <p:nvSpPr>
            <p:cNvPr id="48" name="Rectangle 11"/>
            <p:cNvSpPr>
              <a:spLocks noChangeArrowheads="1"/>
            </p:cNvSpPr>
            <p:nvPr/>
          </p:nvSpPr>
          <p:spPr bwMode="auto">
            <a:xfrm>
              <a:off x="388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1</a:t>
              </a:r>
            </a:p>
          </p:txBody>
        </p:sp>
        <p:sp>
          <p:nvSpPr>
            <p:cNvPr id="49" name="Rectangle 12"/>
            <p:cNvSpPr>
              <a:spLocks noChangeArrowheads="1"/>
            </p:cNvSpPr>
            <p:nvPr/>
          </p:nvSpPr>
          <p:spPr bwMode="auto">
            <a:xfrm>
              <a:off x="436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3</a:t>
              </a:r>
            </a:p>
          </p:txBody>
        </p:sp>
        <p:sp>
          <p:nvSpPr>
            <p:cNvPr id="50" name="Rectangle 13"/>
            <p:cNvSpPr>
              <a:spLocks noChangeArrowheads="1"/>
            </p:cNvSpPr>
            <p:nvPr/>
          </p:nvSpPr>
          <p:spPr bwMode="auto">
            <a:xfrm>
              <a:off x="484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2</a:t>
              </a:r>
            </a:p>
          </p:txBody>
        </p:sp>
        <p:cxnSp>
          <p:nvCxnSpPr>
            <p:cNvPr id="51" name="AutoShape 14"/>
            <p:cNvCxnSpPr>
              <a:cxnSpLocks noChangeShapeType="1"/>
              <a:stCxn id="42" idx="3"/>
              <a:endCxn id="44"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 name="AutoShape 15"/>
            <p:cNvCxnSpPr>
              <a:cxnSpLocks noChangeShapeType="1"/>
              <a:stCxn id="43" idx="1"/>
              <a:endCxn id="42"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3" name="AutoShape 16"/>
            <p:cNvCxnSpPr>
              <a:cxnSpLocks noChangeShapeType="1"/>
              <a:stCxn id="50" idx="0"/>
              <a:endCxn id="43"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 name="AutoShape 17"/>
            <p:cNvCxnSpPr>
              <a:cxnSpLocks noChangeShapeType="1"/>
              <a:stCxn id="49" idx="0"/>
              <a:endCxn id="43"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 name="AutoShape 18"/>
            <p:cNvCxnSpPr>
              <a:cxnSpLocks noChangeShapeType="1"/>
              <a:stCxn id="48" idx="0"/>
              <a:endCxn id="45"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6" name="AutoShape 19"/>
            <p:cNvCxnSpPr>
              <a:cxnSpLocks noChangeShapeType="1"/>
              <a:stCxn id="47" idx="0"/>
              <a:endCxn id="45"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7" name="AutoShape 20"/>
            <p:cNvCxnSpPr>
              <a:cxnSpLocks noChangeShapeType="1"/>
              <a:stCxn id="46" idx="0"/>
              <a:endCxn id="44"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8" name="AutoShape 21"/>
            <p:cNvCxnSpPr>
              <a:cxnSpLocks noChangeShapeType="1"/>
              <a:stCxn id="45" idx="1"/>
              <a:endCxn id="44"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88" name="Rectangle 58"/>
          <p:cNvSpPr>
            <a:spLocks noChangeArrowheads="1"/>
          </p:cNvSpPr>
          <p:nvPr/>
        </p:nvSpPr>
        <p:spPr bwMode="auto">
          <a:xfrm>
            <a:off x="6324600" y="2895600"/>
            <a:ext cx="2763837"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dirty="0" err="1">
                <a:solidFill>
                  <a:srgbClr val="CC3300"/>
                </a:solidFill>
              </a:rPr>
              <a:t>inorder</a:t>
            </a:r>
            <a:r>
              <a:rPr lang="en-US" altLang="zh-TW" sz="2000" dirty="0">
                <a:solidFill>
                  <a:srgbClr val="CC3300"/>
                </a:solidFill>
              </a:rPr>
              <a:t> traversal</a:t>
            </a:r>
          </a:p>
          <a:p>
            <a:pPr eaLnBrk="0" hangingPunct="0"/>
            <a:r>
              <a:rPr lang="en-US" altLang="zh-TW" sz="2000" dirty="0">
                <a:solidFill>
                  <a:schemeClr val="tx1"/>
                </a:solidFill>
              </a:rPr>
              <a:t>2 x 5 – 1 + 3 x 2</a:t>
            </a:r>
          </a:p>
          <a:p>
            <a:pPr eaLnBrk="0" hangingPunct="0"/>
            <a:r>
              <a:rPr lang="en-US" altLang="zh-TW" sz="2000" dirty="0"/>
              <a:t>give us: infix expression </a:t>
            </a:r>
            <a:endParaRPr lang="en-US" altLang="zh-TW" sz="2000" dirty="0">
              <a:solidFill>
                <a:schemeClr val="tx1"/>
              </a:solidFill>
            </a:endParaRPr>
          </a:p>
        </p:txBody>
      </p:sp>
      <p:sp>
        <p:nvSpPr>
          <p:cNvPr id="3" name="Rectangle 2">
            <a:extLst>
              <a:ext uri="{FF2B5EF4-FFF2-40B4-BE49-F238E27FC236}">
                <a16:creationId xmlns:a16="http://schemas.microsoft.com/office/drawing/2014/main" id="{F6991A4D-9AF1-4509-80BD-20FB055814B3}"/>
              </a:ext>
            </a:extLst>
          </p:cNvPr>
          <p:cNvSpPr/>
          <p:nvPr/>
        </p:nvSpPr>
        <p:spPr>
          <a:xfrm>
            <a:off x="5331568" y="1288043"/>
            <a:ext cx="4439866" cy="2000548"/>
          </a:xfrm>
          <a:prstGeom prst="rect">
            <a:avLst/>
          </a:prstGeom>
        </p:spPr>
        <p:txBody>
          <a:bodyPr wrap="square">
            <a:spAutoFit/>
          </a:bodyPr>
          <a:lstStyle/>
          <a:p>
            <a:pPr>
              <a:buNone/>
            </a:pPr>
            <a:r>
              <a:rPr lang="en-US" sz="1800" b="1" dirty="0" err="1">
                <a:solidFill>
                  <a:srgbClr val="FF0000"/>
                </a:solidFill>
                <a:latin typeface="Courier New" pitchFamily="49" charset="0"/>
                <a:cs typeface="Courier New" pitchFamily="49" charset="0"/>
              </a:rPr>
              <a:t>Inorder</a:t>
            </a:r>
            <a:r>
              <a:rPr lang="en-US" sz="1800" b="1" dirty="0">
                <a:solidFill>
                  <a:srgbClr val="FF0000"/>
                </a:solidFill>
                <a:latin typeface="Courier New" pitchFamily="49" charset="0"/>
                <a:cs typeface="Courier New" pitchFamily="49" charset="0"/>
              </a:rPr>
              <a:t>(root)</a:t>
            </a:r>
          </a:p>
          <a:p>
            <a:pPr>
              <a:buNone/>
            </a:pPr>
            <a:r>
              <a:rPr lang="en-US" sz="1800" b="1" dirty="0">
                <a:solidFill>
                  <a:srgbClr val="FF0000"/>
                </a:solidFill>
                <a:latin typeface="Courier New" pitchFamily="49" charset="0"/>
                <a:cs typeface="Courier New" pitchFamily="49" charset="0"/>
              </a:rPr>
              <a:t>if(root != NULL )</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Inorder</a:t>
            </a:r>
            <a:r>
              <a:rPr lang="en-US" sz="1800" b="1" dirty="0">
                <a:solidFill>
                  <a:srgbClr val="FF0000"/>
                </a:solidFill>
                <a:latin typeface="Courier New" pitchFamily="49" charset="0"/>
                <a:cs typeface="Courier New" pitchFamily="49" charset="0"/>
              </a:rPr>
              <a:t>(root-&gt;left);</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printf</a:t>
            </a:r>
            <a:r>
              <a:rPr lang="en-US" sz="1800" b="1" dirty="0">
                <a:solidFill>
                  <a:srgbClr val="FF0000"/>
                </a:solidFill>
                <a:latin typeface="Courier New" pitchFamily="49" charset="0"/>
                <a:cs typeface="Courier New" pitchFamily="49" charset="0"/>
              </a:rPr>
              <a:t>(data)</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Inorder</a:t>
            </a:r>
            <a:r>
              <a:rPr lang="en-US" sz="1800" b="1" dirty="0">
                <a:solidFill>
                  <a:srgbClr val="FF0000"/>
                </a:solidFill>
                <a:latin typeface="Courier New" pitchFamily="49" charset="0"/>
                <a:cs typeface="Courier New" pitchFamily="49" charset="0"/>
              </a:rPr>
              <a:t>(root-&gt;right);</a:t>
            </a:r>
          </a:p>
          <a:p>
            <a:pPr>
              <a:buNone/>
            </a:pPr>
            <a:endParaRPr lang="en-US" sz="1800" b="1" dirty="0">
              <a:solidFill>
                <a:srgbClr val="FF0000"/>
              </a:solidFill>
              <a:latin typeface="Courier New" pitchFamily="49" charset="0"/>
              <a:cs typeface="Courier New" pitchFamily="49" charset="0"/>
            </a:endParaRPr>
          </a:p>
          <a:p>
            <a:pPr>
              <a:buNone/>
            </a:pPr>
            <a:endParaRPr lang="en-US" sz="1600" b="1" dirty="0">
              <a:solidFill>
                <a:srgbClr val="FF0000"/>
              </a:solidFill>
              <a:latin typeface="Courier New" pitchFamily="49" charset="0"/>
              <a:cs typeface="Courier New" pitchFamily="49" charset="0"/>
            </a:endParaRPr>
          </a:p>
        </p:txBody>
      </p:sp>
      <p:sp>
        <p:nvSpPr>
          <p:cNvPr id="25" name="Rectangle 58">
            <a:extLst>
              <a:ext uri="{FF2B5EF4-FFF2-40B4-BE49-F238E27FC236}">
                <a16:creationId xmlns:a16="http://schemas.microsoft.com/office/drawing/2014/main" id="{0C6E9CC6-295E-41F6-87A3-2383FFF7563E}"/>
              </a:ext>
            </a:extLst>
          </p:cNvPr>
          <p:cNvSpPr>
            <a:spLocks noChangeArrowheads="1"/>
          </p:cNvSpPr>
          <p:nvPr/>
        </p:nvSpPr>
        <p:spPr bwMode="auto">
          <a:xfrm>
            <a:off x="27781" y="4668533"/>
            <a:ext cx="9088437" cy="163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dirty="0" err="1"/>
              <a:t>Inorder</a:t>
            </a:r>
            <a:r>
              <a:rPr lang="en-US" altLang="zh-TW" sz="2000" dirty="0"/>
              <a:t>(N)  </a:t>
            </a:r>
            <a:r>
              <a:rPr lang="en-US" altLang="zh-TW" sz="2000" dirty="0">
                <a:solidFill>
                  <a:srgbClr val="FF0000"/>
                </a:solidFill>
              </a:rPr>
              <a:t>print 5     </a:t>
            </a:r>
            <a:r>
              <a:rPr lang="en-US" altLang="zh-TW" sz="2000" dirty="0" err="1"/>
              <a:t>Inorder</a:t>
            </a:r>
            <a:r>
              <a:rPr lang="en-US" altLang="zh-TW" sz="2000" dirty="0"/>
              <a:t>(N)                                                          </a:t>
            </a:r>
            <a:r>
              <a:rPr lang="en-US" altLang="zh-TW" sz="2000" dirty="0" err="1"/>
              <a:t>Inorder</a:t>
            </a:r>
            <a:r>
              <a:rPr lang="en-US" altLang="zh-TW" sz="2000" dirty="0"/>
              <a:t>(N)    </a:t>
            </a:r>
            <a:r>
              <a:rPr lang="en-US" altLang="zh-TW" sz="2000" dirty="0">
                <a:solidFill>
                  <a:srgbClr val="FF0000"/>
                </a:solidFill>
              </a:rPr>
              <a:t>print 1</a:t>
            </a:r>
          </a:p>
          <a:p>
            <a:pPr eaLnBrk="0" hangingPunct="0"/>
            <a:r>
              <a:rPr lang="en-US" altLang="zh-TW" sz="2000" dirty="0" err="1"/>
              <a:t>Inorder</a:t>
            </a:r>
            <a:r>
              <a:rPr lang="en-US" altLang="zh-TW" sz="2000" dirty="0"/>
              <a:t>(5) </a:t>
            </a:r>
            <a:r>
              <a:rPr lang="en-US" altLang="zh-TW" sz="2000" dirty="0" err="1"/>
              <a:t>Inorder</a:t>
            </a:r>
            <a:r>
              <a:rPr lang="en-US" altLang="zh-TW" sz="2000" dirty="0"/>
              <a:t>(5)</a:t>
            </a:r>
            <a:r>
              <a:rPr lang="en-US" altLang="zh-TW" sz="2000" dirty="0">
                <a:solidFill>
                  <a:srgbClr val="FF0000"/>
                </a:solidFill>
              </a:rPr>
              <a:t> </a:t>
            </a:r>
            <a:r>
              <a:rPr lang="en-US" altLang="zh-TW" sz="2000" dirty="0" err="1"/>
              <a:t>Inorder</a:t>
            </a:r>
            <a:r>
              <a:rPr lang="en-US" altLang="zh-TW" sz="2000" dirty="0"/>
              <a:t>(5) </a:t>
            </a:r>
            <a:r>
              <a:rPr lang="en-US" altLang="zh-TW" sz="2000" dirty="0" err="1"/>
              <a:t>Inorder</a:t>
            </a:r>
            <a:r>
              <a:rPr lang="en-US" altLang="zh-TW" sz="2000" dirty="0"/>
              <a:t>(5)    </a:t>
            </a:r>
            <a:r>
              <a:rPr lang="en-US" altLang="zh-TW" sz="2000" dirty="0">
                <a:solidFill>
                  <a:srgbClr val="FF0000"/>
                </a:solidFill>
              </a:rPr>
              <a:t>print -   </a:t>
            </a:r>
            <a:r>
              <a:rPr lang="en-US" altLang="zh-TW" sz="2000" dirty="0" err="1"/>
              <a:t>Inorder</a:t>
            </a:r>
            <a:r>
              <a:rPr lang="en-US" altLang="zh-TW" sz="2000" dirty="0"/>
              <a:t>(1) </a:t>
            </a:r>
            <a:r>
              <a:rPr lang="en-US" altLang="zh-TW" sz="2000" dirty="0" err="1"/>
              <a:t>Inorder</a:t>
            </a:r>
            <a:r>
              <a:rPr lang="en-US" altLang="zh-TW" sz="2000" dirty="0"/>
              <a:t>(1)   </a:t>
            </a:r>
            <a:r>
              <a:rPr lang="en-US" altLang="zh-TW" sz="2000" dirty="0" err="1"/>
              <a:t>Inorder</a:t>
            </a:r>
            <a:r>
              <a:rPr lang="en-US" altLang="zh-TW" sz="2000" dirty="0"/>
              <a:t>(1)                 </a:t>
            </a:r>
          </a:p>
          <a:p>
            <a:pPr eaLnBrk="0" hangingPunct="0"/>
            <a:r>
              <a:rPr lang="en-US" altLang="zh-TW" sz="2000" dirty="0" err="1"/>
              <a:t>Inorder</a:t>
            </a:r>
            <a:r>
              <a:rPr lang="en-US" altLang="zh-TW" sz="2000" dirty="0"/>
              <a:t>(-) </a:t>
            </a:r>
            <a:r>
              <a:rPr lang="en-US" altLang="zh-TW" sz="2000" dirty="0" err="1"/>
              <a:t>Inorder</a:t>
            </a:r>
            <a:r>
              <a:rPr lang="en-US" altLang="zh-TW" sz="2000" dirty="0"/>
              <a:t>(-)  </a:t>
            </a:r>
            <a:r>
              <a:rPr lang="en-US" altLang="zh-TW" sz="2000" dirty="0" err="1"/>
              <a:t>Inorder</a:t>
            </a:r>
            <a:r>
              <a:rPr lang="en-US" altLang="zh-TW" sz="2000" dirty="0"/>
              <a:t>(-)   </a:t>
            </a:r>
            <a:r>
              <a:rPr lang="en-US" altLang="zh-TW" sz="2000" dirty="0" err="1"/>
              <a:t>Inorder</a:t>
            </a:r>
            <a:r>
              <a:rPr lang="en-US" altLang="zh-TW" sz="2000" dirty="0"/>
              <a:t>(-) </a:t>
            </a:r>
            <a:r>
              <a:rPr lang="en-US" altLang="zh-TW" sz="2000" dirty="0" err="1"/>
              <a:t>Inorder</a:t>
            </a:r>
            <a:r>
              <a:rPr lang="en-US" altLang="zh-TW" sz="2000" dirty="0"/>
              <a:t>(-)</a:t>
            </a:r>
            <a:r>
              <a:rPr lang="en-US" altLang="zh-TW" sz="2000" dirty="0">
                <a:solidFill>
                  <a:srgbClr val="FF0000"/>
                </a:solidFill>
              </a:rPr>
              <a:t> </a:t>
            </a:r>
            <a:r>
              <a:rPr lang="en-US" altLang="zh-TW" sz="2000" dirty="0" err="1"/>
              <a:t>Inorder</a:t>
            </a:r>
            <a:r>
              <a:rPr lang="en-US" altLang="zh-TW" sz="2000" dirty="0"/>
              <a:t>(-)  </a:t>
            </a:r>
            <a:r>
              <a:rPr lang="en-US" altLang="zh-TW" sz="2000" dirty="0" err="1"/>
              <a:t>Inorder</a:t>
            </a:r>
            <a:r>
              <a:rPr lang="en-US" altLang="zh-TW" sz="2000" dirty="0"/>
              <a:t>(-)    </a:t>
            </a:r>
            <a:r>
              <a:rPr lang="en-US" altLang="zh-TW" sz="2000" dirty="0" err="1"/>
              <a:t>Inorder</a:t>
            </a:r>
            <a:r>
              <a:rPr lang="en-US" altLang="zh-TW" sz="2000" dirty="0"/>
              <a:t>(-)</a:t>
            </a:r>
          </a:p>
          <a:p>
            <a:pPr eaLnBrk="0" hangingPunct="0"/>
            <a:r>
              <a:rPr lang="en-US" altLang="zh-TW" sz="2000" dirty="0" err="1">
                <a:solidFill>
                  <a:schemeClr val="tx1"/>
                </a:solidFill>
              </a:rPr>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a:t>
            </a:r>
            <a:endParaRPr lang="en-US" altLang="zh-TW" sz="2000" dirty="0">
              <a:solidFill>
                <a:schemeClr val="tx1"/>
              </a:solidFill>
            </a:endParaRPr>
          </a:p>
          <a:p>
            <a:pPr eaLnBrk="0" hangingPunct="0"/>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t>(</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a:t>
            </a:r>
          </a:p>
        </p:txBody>
      </p:sp>
    </p:spTree>
    <p:extLst>
      <p:ext uri="{BB962C8B-B14F-4D97-AF65-F5344CB8AC3E}">
        <p14:creationId xmlns:p14="http://schemas.microsoft.com/office/powerpoint/2010/main" val="294883669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3.4.4.1. Arithmetic expression</a:t>
            </a:r>
          </a:p>
        </p:txBody>
      </p:sp>
      <p:sp>
        <p:nvSpPr>
          <p:cNvPr id="14339" name="Rectangle 3"/>
          <p:cNvSpPr>
            <a:spLocks noGrp="1" noChangeArrowheads="1"/>
          </p:cNvSpPr>
          <p:nvPr>
            <p:ph type="body" idx="1"/>
          </p:nvPr>
        </p:nvSpPr>
        <p:spPr>
          <a:xfrm>
            <a:off x="0" y="838200"/>
            <a:ext cx="9144000" cy="2057400"/>
          </a:xfrm>
        </p:spPr>
        <p:txBody>
          <a:bodyPr/>
          <a:lstStyle/>
          <a:p>
            <a:pPr algn="ctr" eaLnBrk="1" hangingPunct="1">
              <a:spcBef>
                <a:spcPct val="0"/>
              </a:spcBef>
              <a:buFontTx/>
              <a:buNone/>
            </a:pPr>
            <a:r>
              <a:rPr lang="en-US" altLang="en-US" sz="2500" dirty="0">
                <a:latin typeface="Times" panose="02020603050405020304" pitchFamily="18" charset="0"/>
                <a:cs typeface="Times" panose="02020603050405020304" pitchFamily="18" charset="0"/>
              </a:rPr>
              <a:t>                                                       ((2 </a:t>
            </a:r>
            <a:r>
              <a:rPr lang="en-US" altLang="en-US" sz="2500" dirty="0">
                <a:latin typeface="Times" panose="02020603050405020304" pitchFamily="18" charset="0"/>
                <a:cs typeface="Times" panose="02020603050405020304" pitchFamily="18" charset="0"/>
                <a:sym typeface="Symbol" panose="05050102010706020507" pitchFamily="18" charset="2"/>
              </a:rPr>
              <a:t> (5</a:t>
            </a:r>
            <a:r>
              <a:rPr lang="en-US" altLang="en-US" sz="2500" dirty="0">
                <a:latin typeface="Times" panose="02020603050405020304" pitchFamily="18" charset="0"/>
                <a:cs typeface="Times" panose="02020603050405020304" pitchFamily="18" charset="0"/>
              </a:rPr>
              <a:t> - 1)) + (3 </a:t>
            </a:r>
            <a:r>
              <a:rPr lang="en-US" altLang="en-US" sz="2500" dirty="0">
                <a:latin typeface="Times" panose="02020603050405020304" pitchFamily="18" charset="0"/>
                <a:cs typeface="Times" panose="02020603050405020304" pitchFamily="18" charset="0"/>
                <a:sym typeface="Symbol" panose="05050102010706020507" pitchFamily="18" charset="2"/>
              </a:rPr>
              <a:t> 2</a:t>
            </a:r>
            <a:r>
              <a:rPr lang="en-US" altLang="en-US" sz="2500" dirty="0">
                <a:latin typeface="Times" panose="02020603050405020304" pitchFamily="18" charset="0"/>
                <a:cs typeface="Times" panose="02020603050405020304" pitchFamily="18" charset="0"/>
              </a:rPr>
              <a:t>))</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149</a:t>
            </a:fld>
            <a:endParaRPr lang="en-US"/>
          </a:p>
        </p:txBody>
      </p:sp>
      <p:grpSp>
        <p:nvGrpSpPr>
          <p:cNvPr id="41" name="Group 4"/>
          <p:cNvGrpSpPr>
            <a:grpSpLocks/>
          </p:cNvGrpSpPr>
          <p:nvPr/>
        </p:nvGrpSpPr>
        <p:grpSpPr bwMode="auto">
          <a:xfrm>
            <a:off x="342900" y="990600"/>
            <a:ext cx="3429000" cy="2286000"/>
            <a:chOff x="2928" y="2256"/>
            <a:chExt cx="2160" cy="1440"/>
          </a:xfrm>
        </p:grpSpPr>
        <p:sp>
          <p:nvSpPr>
            <p:cNvPr id="42" name="Oval 5"/>
            <p:cNvSpPr>
              <a:spLocks noChangeArrowheads="1"/>
            </p:cNvSpPr>
            <p:nvPr/>
          </p:nvSpPr>
          <p:spPr bwMode="auto">
            <a:xfrm>
              <a:off x="4128" y="2256"/>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3" name="Oval 6"/>
            <p:cNvSpPr>
              <a:spLocks noChangeArrowheads="1"/>
            </p:cNvSpPr>
            <p:nvPr/>
          </p:nvSpPr>
          <p:spPr bwMode="auto">
            <a:xfrm>
              <a:off x="460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p>
          </p:txBody>
        </p:sp>
        <p:sp>
          <p:nvSpPr>
            <p:cNvPr id="44" name="Oval 7"/>
            <p:cNvSpPr>
              <a:spLocks noChangeArrowheads="1"/>
            </p:cNvSpPr>
            <p:nvPr/>
          </p:nvSpPr>
          <p:spPr bwMode="auto">
            <a:xfrm>
              <a:off x="316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endParaRPr lang="en-US" altLang="en-US" dirty="0">
                <a:latin typeface="Symbol" panose="05050102010706020507" pitchFamily="18" charset="2"/>
              </a:endParaRPr>
            </a:p>
          </p:txBody>
        </p:sp>
        <p:sp>
          <p:nvSpPr>
            <p:cNvPr id="45" name="Oval 8"/>
            <p:cNvSpPr>
              <a:spLocks noChangeArrowheads="1"/>
            </p:cNvSpPr>
            <p:nvPr/>
          </p:nvSpPr>
          <p:spPr bwMode="auto">
            <a:xfrm>
              <a:off x="3648" y="3024"/>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rPr>
                <a:t>-</a:t>
              </a:r>
            </a:p>
          </p:txBody>
        </p:sp>
        <p:sp>
          <p:nvSpPr>
            <p:cNvPr id="46" name="Rectangle 9"/>
            <p:cNvSpPr>
              <a:spLocks noChangeArrowheads="1"/>
            </p:cNvSpPr>
            <p:nvPr/>
          </p:nvSpPr>
          <p:spPr bwMode="auto">
            <a:xfrm>
              <a:off x="292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2</a:t>
              </a:r>
            </a:p>
          </p:txBody>
        </p:sp>
        <p:sp>
          <p:nvSpPr>
            <p:cNvPr id="47" name="Rectangle 10"/>
            <p:cNvSpPr>
              <a:spLocks noChangeArrowheads="1"/>
            </p:cNvSpPr>
            <p:nvPr/>
          </p:nvSpPr>
          <p:spPr bwMode="auto">
            <a:xfrm>
              <a:off x="340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5</a:t>
              </a:r>
            </a:p>
          </p:txBody>
        </p:sp>
        <p:sp>
          <p:nvSpPr>
            <p:cNvPr id="48" name="Rectangle 11"/>
            <p:cNvSpPr>
              <a:spLocks noChangeArrowheads="1"/>
            </p:cNvSpPr>
            <p:nvPr/>
          </p:nvSpPr>
          <p:spPr bwMode="auto">
            <a:xfrm>
              <a:off x="388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1</a:t>
              </a:r>
            </a:p>
          </p:txBody>
        </p:sp>
        <p:sp>
          <p:nvSpPr>
            <p:cNvPr id="49" name="Rectangle 12"/>
            <p:cNvSpPr>
              <a:spLocks noChangeArrowheads="1"/>
            </p:cNvSpPr>
            <p:nvPr/>
          </p:nvSpPr>
          <p:spPr bwMode="auto">
            <a:xfrm>
              <a:off x="436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3</a:t>
              </a:r>
            </a:p>
          </p:txBody>
        </p:sp>
        <p:sp>
          <p:nvSpPr>
            <p:cNvPr id="50" name="Rectangle 13"/>
            <p:cNvSpPr>
              <a:spLocks noChangeArrowheads="1"/>
            </p:cNvSpPr>
            <p:nvPr/>
          </p:nvSpPr>
          <p:spPr bwMode="auto">
            <a:xfrm>
              <a:off x="484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2</a:t>
              </a:r>
            </a:p>
          </p:txBody>
        </p:sp>
        <p:cxnSp>
          <p:nvCxnSpPr>
            <p:cNvPr id="51" name="AutoShape 14"/>
            <p:cNvCxnSpPr>
              <a:cxnSpLocks noChangeShapeType="1"/>
              <a:stCxn id="42" idx="3"/>
              <a:endCxn id="44"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 name="AutoShape 15"/>
            <p:cNvCxnSpPr>
              <a:cxnSpLocks noChangeShapeType="1"/>
              <a:stCxn id="43" idx="1"/>
              <a:endCxn id="42"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3" name="AutoShape 16"/>
            <p:cNvCxnSpPr>
              <a:cxnSpLocks noChangeShapeType="1"/>
              <a:stCxn id="50" idx="0"/>
              <a:endCxn id="43"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 name="AutoShape 17"/>
            <p:cNvCxnSpPr>
              <a:cxnSpLocks noChangeShapeType="1"/>
              <a:stCxn id="49" idx="0"/>
              <a:endCxn id="43"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 name="AutoShape 18"/>
            <p:cNvCxnSpPr>
              <a:cxnSpLocks noChangeShapeType="1"/>
              <a:stCxn id="48" idx="0"/>
              <a:endCxn id="45"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6" name="AutoShape 19"/>
            <p:cNvCxnSpPr>
              <a:cxnSpLocks noChangeShapeType="1"/>
              <a:stCxn id="47" idx="0"/>
              <a:endCxn id="45"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7" name="AutoShape 20"/>
            <p:cNvCxnSpPr>
              <a:cxnSpLocks noChangeShapeType="1"/>
              <a:stCxn id="46" idx="0"/>
              <a:endCxn id="44"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8" name="AutoShape 21"/>
            <p:cNvCxnSpPr>
              <a:cxnSpLocks noChangeShapeType="1"/>
              <a:stCxn id="45" idx="1"/>
              <a:endCxn id="44"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88" name="Rectangle 58"/>
          <p:cNvSpPr>
            <a:spLocks noChangeArrowheads="1"/>
          </p:cNvSpPr>
          <p:nvPr/>
        </p:nvSpPr>
        <p:spPr bwMode="auto">
          <a:xfrm>
            <a:off x="6324600" y="2895600"/>
            <a:ext cx="2763837"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dirty="0" err="1">
                <a:solidFill>
                  <a:srgbClr val="CC3300"/>
                </a:solidFill>
              </a:rPr>
              <a:t>inorder</a:t>
            </a:r>
            <a:r>
              <a:rPr lang="en-US" altLang="zh-TW" sz="2000" dirty="0">
                <a:solidFill>
                  <a:srgbClr val="CC3300"/>
                </a:solidFill>
              </a:rPr>
              <a:t> traversal</a:t>
            </a:r>
          </a:p>
          <a:p>
            <a:pPr eaLnBrk="0" hangingPunct="0"/>
            <a:r>
              <a:rPr lang="en-US" altLang="zh-TW" sz="2000" dirty="0">
                <a:solidFill>
                  <a:schemeClr val="tx1"/>
                </a:solidFill>
              </a:rPr>
              <a:t>2 x 5 – 1 + 3 x 2</a:t>
            </a:r>
          </a:p>
          <a:p>
            <a:pPr eaLnBrk="0" hangingPunct="0"/>
            <a:r>
              <a:rPr lang="en-US" altLang="zh-TW" sz="2000" dirty="0"/>
              <a:t>give us: infix expression </a:t>
            </a:r>
            <a:endParaRPr lang="en-US" altLang="zh-TW" sz="2000" dirty="0">
              <a:solidFill>
                <a:schemeClr val="tx1"/>
              </a:solidFill>
            </a:endParaRPr>
          </a:p>
        </p:txBody>
      </p:sp>
      <p:sp>
        <p:nvSpPr>
          <p:cNvPr id="3" name="Rectangle 2">
            <a:extLst>
              <a:ext uri="{FF2B5EF4-FFF2-40B4-BE49-F238E27FC236}">
                <a16:creationId xmlns:a16="http://schemas.microsoft.com/office/drawing/2014/main" id="{F6991A4D-9AF1-4509-80BD-20FB055814B3}"/>
              </a:ext>
            </a:extLst>
          </p:cNvPr>
          <p:cNvSpPr/>
          <p:nvPr/>
        </p:nvSpPr>
        <p:spPr>
          <a:xfrm>
            <a:off x="5331568" y="1288043"/>
            <a:ext cx="4439866" cy="2000548"/>
          </a:xfrm>
          <a:prstGeom prst="rect">
            <a:avLst/>
          </a:prstGeom>
        </p:spPr>
        <p:txBody>
          <a:bodyPr wrap="square">
            <a:spAutoFit/>
          </a:bodyPr>
          <a:lstStyle/>
          <a:p>
            <a:pPr>
              <a:buNone/>
            </a:pPr>
            <a:r>
              <a:rPr lang="en-US" sz="1800" b="1" dirty="0" err="1">
                <a:solidFill>
                  <a:srgbClr val="FF0000"/>
                </a:solidFill>
                <a:latin typeface="Courier New" pitchFamily="49" charset="0"/>
                <a:cs typeface="Courier New" pitchFamily="49" charset="0"/>
              </a:rPr>
              <a:t>Inorder</a:t>
            </a:r>
            <a:r>
              <a:rPr lang="en-US" sz="1800" b="1" dirty="0">
                <a:solidFill>
                  <a:srgbClr val="FF0000"/>
                </a:solidFill>
                <a:latin typeface="Courier New" pitchFamily="49" charset="0"/>
                <a:cs typeface="Courier New" pitchFamily="49" charset="0"/>
              </a:rPr>
              <a:t>(root)</a:t>
            </a:r>
          </a:p>
          <a:p>
            <a:pPr>
              <a:buNone/>
            </a:pPr>
            <a:r>
              <a:rPr lang="en-US" sz="1800" b="1" dirty="0">
                <a:solidFill>
                  <a:srgbClr val="FF0000"/>
                </a:solidFill>
                <a:latin typeface="Courier New" pitchFamily="49" charset="0"/>
                <a:cs typeface="Courier New" pitchFamily="49" charset="0"/>
              </a:rPr>
              <a:t>if(root != NULL )</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Inorder</a:t>
            </a:r>
            <a:r>
              <a:rPr lang="en-US" sz="1800" b="1" dirty="0">
                <a:solidFill>
                  <a:srgbClr val="FF0000"/>
                </a:solidFill>
                <a:latin typeface="Courier New" pitchFamily="49" charset="0"/>
                <a:cs typeface="Courier New" pitchFamily="49" charset="0"/>
              </a:rPr>
              <a:t>(root-&gt;left);</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printf</a:t>
            </a:r>
            <a:r>
              <a:rPr lang="en-US" sz="1800" b="1" dirty="0">
                <a:solidFill>
                  <a:srgbClr val="FF0000"/>
                </a:solidFill>
                <a:latin typeface="Courier New" pitchFamily="49" charset="0"/>
                <a:cs typeface="Courier New" pitchFamily="49" charset="0"/>
              </a:rPr>
              <a:t>(data)</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Inorder</a:t>
            </a:r>
            <a:r>
              <a:rPr lang="en-US" sz="1800" b="1" dirty="0">
                <a:solidFill>
                  <a:srgbClr val="FF0000"/>
                </a:solidFill>
                <a:latin typeface="Courier New" pitchFamily="49" charset="0"/>
                <a:cs typeface="Courier New" pitchFamily="49" charset="0"/>
              </a:rPr>
              <a:t>(root-&gt;right);</a:t>
            </a:r>
          </a:p>
          <a:p>
            <a:pPr>
              <a:buNone/>
            </a:pPr>
            <a:endParaRPr lang="en-US" sz="1800" b="1" dirty="0">
              <a:solidFill>
                <a:srgbClr val="FF0000"/>
              </a:solidFill>
              <a:latin typeface="Courier New" pitchFamily="49" charset="0"/>
              <a:cs typeface="Courier New" pitchFamily="49" charset="0"/>
            </a:endParaRPr>
          </a:p>
          <a:p>
            <a:pPr>
              <a:buNone/>
            </a:pPr>
            <a:endParaRPr lang="en-US" sz="1600" b="1" dirty="0">
              <a:solidFill>
                <a:srgbClr val="FF0000"/>
              </a:solidFill>
              <a:latin typeface="Courier New" pitchFamily="49" charset="0"/>
              <a:cs typeface="Courier New" pitchFamily="49" charset="0"/>
            </a:endParaRPr>
          </a:p>
        </p:txBody>
      </p:sp>
      <p:sp>
        <p:nvSpPr>
          <p:cNvPr id="25" name="Rectangle 58">
            <a:extLst>
              <a:ext uri="{FF2B5EF4-FFF2-40B4-BE49-F238E27FC236}">
                <a16:creationId xmlns:a16="http://schemas.microsoft.com/office/drawing/2014/main" id="{0C6E9CC6-295E-41F6-87A3-2383FFF7563E}"/>
              </a:ext>
            </a:extLst>
          </p:cNvPr>
          <p:cNvSpPr>
            <a:spLocks noChangeArrowheads="1"/>
          </p:cNvSpPr>
          <p:nvPr/>
        </p:nvSpPr>
        <p:spPr bwMode="auto">
          <a:xfrm>
            <a:off x="27781" y="4668533"/>
            <a:ext cx="9088437" cy="163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dirty="0"/>
              <a:t> </a:t>
            </a:r>
            <a:r>
              <a:rPr lang="en-US" altLang="zh-TW" sz="2000" dirty="0">
                <a:solidFill>
                  <a:srgbClr val="FF0000"/>
                </a:solidFill>
              </a:rPr>
              <a:t>print 1     </a:t>
            </a:r>
            <a:r>
              <a:rPr lang="en-US" altLang="zh-TW" sz="2000" dirty="0"/>
              <a:t>                                                          </a:t>
            </a:r>
            <a:endParaRPr lang="en-US" altLang="zh-TW" sz="2000" dirty="0">
              <a:solidFill>
                <a:srgbClr val="FF0000"/>
              </a:solidFill>
            </a:endParaRPr>
          </a:p>
          <a:p>
            <a:pPr eaLnBrk="0" hangingPunct="0"/>
            <a:r>
              <a:rPr lang="en-US" altLang="zh-TW" sz="2000" dirty="0" err="1"/>
              <a:t>Inorder</a:t>
            </a:r>
            <a:r>
              <a:rPr lang="en-US" altLang="zh-TW" sz="2000" dirty="0"/>
              <a:t>(1)                                                                              </a:t>
            </a:r>
            <a:r>
              <a:rPr lang="en-US" altLang="zh-TW" sz="2000" dirty="0" err="1"/>
              <a:t>Inorder</a:t>
            </a:r>
            <a:r>
              <a:rPr lang="en-US" altLang="zh-TW" sz="2000" dirty="0"/>
              <a:t>(N</a:t>
            </a:r>
            <a:r>
              <a:rPr lang="en-US" altLang="zh-TW" sz="2000" dirty="0">
                <a:solidFill>
                  <a:srgbClr val="FF0000"/>
                </a:solidFill>
              </a:rPr>
              <a:t>)   print 3</a:t>
            </a:r>
          </a:p>
          <a:p>
            <a:pPr eaLnBrk="0" hangingPunct="0"/>
            <a:r>
              <a:rPr lang="en-US" altLang="zh-TW" sz="2000" dirty="0" err="1"/>
              <a:t>Inorder</a:t>
            </a:r>
            <a:r>
              <a:rPr lang="en-US" altLang="zh-TW" sz="2000" dirty="0"/>
              <a:t>(-) </a:t>
            </a:r>
            <a:r>
              <a:rPr lang="en-US" altLang="zh-TW" sz="2000" dirty="0" err="1"/>
              <a:t>Inorder</a:t>
            </a:r>
            <a:r>
              <a:rPr lang="en-US" altLang="zh-TW" sz="2000" dirty="0"/>
              <a:t>(-)                                         </a:t>
            </a:r>
            <a:r>
              <a:rPr lang="en-US" altLang="zh-TW" sz="2000" dirty="0" err="1"/>
              <a:t>Inorder</a:t>
            </a:r>
            <a:r>
              <a:rPr lang="en-US" altLang="zh-TW" sz="2000" dirty="0"/>
              <a:t>(3) </a:t>
            </a:r>
            <a:r>
              <a:rPr lang="en-US" altLang="zh-TW" sz="2000" dirty="0" err="1"/>
              <a:t>Inorder</a:t>
            </a:r>
            <a:r>
              <a:rPr lang="en-US" altLang="zh-TW" sz="2000" dirty="0"/>
              <a:t>(3)  </a:t>
            </a:r>
            <a:r>
              <a:rPr lang="en-US" altLang="zh-TW" sz="2000" dirty="0" err="1"/>
              <a:t>Inorder</a:t>
            </a:r>
            <a:r>
              <a:rPr lang="en-US" altLang="zh-TW" sz="2000" dirty="0"/>
              <a:t>(3</a:t>
            </a:r>
            <a:r>
              <a:rPr lang="en-US" altLang="zh-TW" sz="2000" dirty="0">
                <a:solidFill>
                  <a:srgbClr val="FF0000"/>
                </a:solidFill>
              </a:rPr>
              <a:t>)  print x</a:t>
            </a:r>
          </a:p>
          <a:p>
            <a:pPr eaLnBrk="0" hangingPunct="0"/>
            <a:r>
              <a:rPr lang="en-US" altLang="zh-TW" sz="2000" dirty="0" err="1">
                <a:solidFill>
                  <a:schemeClr val="tx1"/>
                </a:solidFill>
              </a:rPr>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a:t>
            </a:r>
            <a:endParaRPr lang="en-US" altLang="zh-TW" sz="2000" dirty="0">
              <a:solidFill>
                <a:schemeClr val="tx1"/>
              </a:solidFill>
            </a:endParaRPr>
          </a:p>
          <a:p>
            <a:pPr eaLnBrk="0" hangingPunct="0"/>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t>(</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a:t>
            </a:r>
          </a:p>
        </p:txBody>
      </p:sp>
    </p:spTree>
    <p:extLst>
      <p:ext uri="{BB962C8B-B14F-4D97-AF65-F5344CB8AC3E}">
        <p14:creationId xmlns:p14="http://schemas.microsoft.com/office/powerpoint/2010/main" val="348655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dirty="0"/>
              <a:t>Real applications of tree: Ancestor Tree</a:t>
            </a:r>
          </a:p>
        </p:txBody>
      </p:sp>
      <p:sp>
        <p:nvSpPr>
          <p:cNvPr id="5" name="Content Placeholder 4"/>
          <p:cNvSpPr>
            <a:spLocks noGrp="1"/>
          </p:cNvSpPr>
          <p:nvPr>
            <p:ph idx="1"/>
          </p:nvPr>
        </p:nvSpPr>
        <p:spPr>
          <a:xfrm>
            <a:off x="0" y="838200"/>
            <a:ext cx="9220200" cy="1143000"/>
          </a:xfrm>
        </p:spPr>
        <p:txBody>
          <a:bodyPr/>
          <a:lstStyle/>
          <a:p>
            <a:pPr>
              <a:spcBef>
                <a:spcPct val="50000"/>
              </a:spcBef>
            </a:pPr>
            <a:r>
              <a:rPr lang="en-US" dirty="0">
                <a:solidFill>
                  <a:srgbClr val="002060"/>
                </a:solidFill>
                <a:latin typeface="Book Antiqua" pitchFamily="18" charset="0"/>
              </a:rPr>
              <a:t>Everyone has parents:</a:t>
            </a:r>
          </a:p>
          <a:p>
            <a:pPr marL="0" indent="0">
              <a:spcBef>
                <a:spcPct val="50000"/>
              </a:spcBef>
              <a:buNone/>
            </a:pPr>
            <a:r>
              <a:rPr lang="en-US" dirty="0">
                <a:solidFill>
                  <a:srgbClr val="002060"/>
                </a:solidFill>
                <a:latin typeface="Book Antiqua" pitchFamily="18" charset="0"/>
              </a:rPr>
              <a:t>e.g.: </a:t>
            </a:r>
            <a:r>
              <a:rPr lang="en-US" dirty="0" err="1">
                <a:solidFill>
                  <a:srgbClr val="002060"/>
                </a:solidFill>
                <a:latin typeface="Book Antiqua" pitchFamily="18" charset="0"/>
              </a:rPr>
              <a:t>Crainic</a:t>
            </a:r>
            <a:r>
              <a:rPr lang="en-US" dirty="0">
                <a:solidFill>
                  <a:srgbClr val="002060"/>
                </a:solidFill>
                <a:latin typeface="Book Antiqua" pitchFamily="18" charset="0"/>
              </a:rPr>
              <a:t> has parents: Theo and </a:t>
            </a:r>
            <a:r>
              <a:rPr lang="en-US" dirty="0" err="1">
                <a:solidFill>
                  <a:srgbClr val="002060"/>
                </a:solidFill>
                <a:latin typeface="Book Antiqua" pitchFamily="18" charset="0"/>
              </a:rPr>
              <a:t>Marieve</a:t>
            </a:r>
            <a:endParaRPr lang="en-US" dirty="0">
              <a:solidFill>
                <a:srgbClr val="002060"/>
              </a:solidFill>
              <a:latin typeface="Book Antiqua" pitchFamily="18" charset="0"/>
            </a:endParaRPr>
          </a:p>
        </p:txBody>
      </p:sp>
      <p:sp>
        <p:nvSpPr>
          <p:cNvPr id="6" name="Rectangle 4"/>
          <p:cNvSpPr>
            <a:spLocks noChangeArrowheads="1"/>
          </p:cNvSpPr>
          <p:nvPr/>
        </p:nvSpPr>
        <p:spPr bwMode="auto">
          <a:xfrm>
            <a:off x="3733800" y="3048000"/>
            <a:ext cx="1219202" cy="461963"/>
          </a:xfrm>
          <a:prstGeom prst="rect">
            <a:avLst/>
          </a:prstGeom>
          <a:noFill/>
          <a:ln w="9525">
            <a:solidFill>
              <a:srgbClr val="333399"/>
            </a:solidFill>
            <a:miter lim="800000"/>
            <a:headEnd/>
            <a:tailEnd/>
          </a:ln>
          <a:effectLst/>
        </p:spPr>
        <p:txBody>
          <a:bodyPr wrap="square" lIns="92075" tIns="46038" rIns="92075" bIns="46038">
            <a:spAutoFit/>
          </a:bodyPr>
          <a:lstStyle/>
          <a:p>
            <a:pPr>
              <a:spcBef>
                <a:spcPct val="50000"/>
              </a:spcBef>
            </a:pPr>
            <a:r>
              <a:rPr lang="en-US" sz="2400" dirty="0" err="1">
                <a:solidFill>
                  <a:srgbClr val="333399"/>
                </a:solidFill>
                <a:latin typeface="Book Antiqua" pitchFamily="18" charset="0"/>
              </a:rPr>
              <a:t>Crainic</a:t>
            </a:r>
            <a:endParaRPr lang="en-US" sz="2400" dirty="0">
              <a:solidFill>
                <a:srgbClr val="333399"/>
              </a:solidFill>
              <a:latin typeface="Book Antiqua" pitchFamily="18" charset="0"/>
            </a:endParaRPr>
          </a:p>
        </p:txBody>
      </p:sp>
      <p:sp>
        <p:nvSpPr>
          <p:cNvPr id="7" name="Rectangle 5"/>
          <p:cNvSpPr>
            <a:spLocks noChangeArrowheads="1"/>
          </p:cNvSpPr>
          <p:nvPr/>
        </p:nvSpPr>
        <p:spPr bwMode="auto">
          <a:xfrm>
            <a:off x="2057399" y="4103690"/>
            <a:ext cx="870431" cy="462307"/>
          </a:xfrm>
          <a:prstGeom prst="rect">
            <a:avLst/>
          </a:prstGeom>
          <a:noFill/>
          <a:ln w="9525">
            <a:solidFill>
              <a:srgbClr val="333399"/>
            </a:solidFill>
            <a:miter lim="800000"/>
            <a:headEnd/>
            <a:tailEnd/>
          </a:ln>
          <a:effectLst/>
        </p:spPr>
        <p:txBody>
          <a:bodyPr wrap="none" lIns="92075" tIns="46038" rIns="92075" bIns="46038">
            <a:spAutoFit/>
          </a:bodyPr>
          <a:lstStyle/>
          <a:p>
            <a:r>
              <a:rPr lang="en-US" sz="2400" dirty="0">
                <a:solidFill>
                  <a:srgbClr val="333399"/>
                </a:solidFill>
                <a:latin typeface="Book Antiqua" pitchFamily="18" charset="0"/>
              </a:rPr>
              <a:t>Theo</a:t>
            </a:r>
          </a:p>
        </p:txBody>
      </p:sp>
      <p:sp>
        <p:nvSpPr>
          <p:cNvPr id="8" name="Rectangle 6"/>
          <p:cNvSpPr>
            <a:spLocks noChangeArrowheads="1"/>
          </p:cNvSpPr>
          <p:nvPr/>
        </p:nvSpPr>
        <p:spPr bwMode="auto">
          <a:xfrm>
            <a:off x="5757859" y="4103690"/>
            <a:ext cx="1311256" cy="462307"/>
          </a:xfrm>
          <a:prstGeom prst="rect">
            <a:avLst/>
          </a:prstGeom>
          <a:noFill/>
          <a:ln w="9525">
            <a:solidFill>
              <a:srgbClr val="333399"/>
            </a:solidFill>
            <a:miter lim="800000"/>
            <a:headEnd/>
            <a:tailEnd/>
          </a:ln>
          <a:effectLst/>
        </p:spPr>
        <p:txBody>
          <a:bodyPr wrap="none" lIns="92075" tIns="46038" rIns="92075" bIns="46038">
            <a:spAutoFit/>
          </a:bodyPr>
          <a:lstStyle/>
          <a:p>
            <a:r>
              <a:rPr lang="en-US" sz="2400" dirty="0" err="1">
                <a:solidFill>
                  <a:srgbClr val="333399"/>
                </a:solidFill>
                <a:latin typeface="Book Antiqua" pitchFamily="18" charset="0"/>
              </a:rPr>
              <a:t>Marieve</a:t>
            </a:r>
            <a:endParaRPr lang="en-US" sz="2400" dirty="0">
              <a:solidFill>
                <a:srgbClr val="333399"/>
              </a:solidFill>
              <a:latin typeface="Book Antiqua" pitchFamily="18" charset="0"/>
            </a:endParaRPr>
          </a:p>
        </p:txBody>
      </p:sp>
      <p:sp>
        <p:nvSpPr>
          <p:cNvPr id="9" name="Rectangle 7"/>
          <p:cNvSpPr>
            <a:spLocks noChangeArrowheads="1"/>
          </p:cNvSpPr>
          <p:nvPr/>
        </p:nvSpPr>
        <p:spPr bwMode="auto">
          <a:xfrm>
            <a:off x="381000" y="5273675"/>
            <a:ext cx="1545295" cy="462307"/>
          </a:xfrm>
          <a:prstGeom prst="rect">
            <a:avLst/>
          </a:prstGeom>
          <a:noFill/>
          <a:ln w="9525">
            <a:solidFill>
              <a:srgbClr val="333399"/>
            </a:solidFill>
            <a:miter lim="800000"/>
            <a:headEnd/>
            <a:tailEnd/>
          </a:ln>
          <a:effectLst/>
        </p:spPr>
        <p:txBody>
          <a:bodyPr wrap="none" lIns="92075" tIns="46038" rIns="92075" bIns="46038">
            <a:spAutoFit/>
          </a:bodyPr>
          <a:lstStyle/>
          <a:p>
            <a:r>
              <a:rPr lang="en-US" sz="2400" dirty="0" err="1">
                <a:solidFill>
                  <a:srgbClr val="333399"/>
                </a:solidFill>
                <a:latin typeface="Book Antiqua" pitchFamily="18" charset="0"/>
              </a:rPr>
              <a:t>Gendreau</a:t>
            </a:r>
            <a:endParaRPr lang="en-US" sz="2400" dirty="0">
              <a:solidFill>
                <a:srgbClr val="333399"/>
              </a:solidFill>
              <a:latin typeface="Book Antiqua" pitchFamily="18" charset="0"/>
            </a:endParaRPr>
          </a:p>
        </p:txBody>
      </p:sp>
      <p:sp>
        <p:nvSpPr>
          <p:cNvPr id="10" name="Rectangle 8"/>
          <p:cNvSpPr>
            <a:spLocks noChangeArrowheads="1"/>
          </p:cNvSpPr>
          <p:nvPr/>
        </p:nvSpPr>
        <p:spPr bwMode="auto">
          <a:xfrm>
            <a:off x="2633661" y="5262563"/>
            <a:ext cx="1357744" cy="462307"/>
          </a:xfrm>
          <a:prstGeom prst="rect">
            <a:avLst/>
          </a:prstGeom>
          <a:noFill/>
          <a:ln w="9525">
            <a:solidFill>
              <a:srgbClr val="333399"/>
            </a:solidFill>
            <a:miter lim="800000"/>
            <a:headEnd/>
            <a:tailEnd/>
          </a:ln>
          <a:effectLst/>
        </p:spPr>
        <p:txBody>
          <a:bodyPr wrap="none" lIns="92075" tIns="46038" rIns="92075" bIns="46038">
            <a:spAutoFit/>
          </a:bodyPr>
          <a:lstStyle/>
          <a:p>
            <a:r>
              <a:rPr lang="en-US" sz="2400" dirty="0">
                <a:solidFill>
                  <a:srgbClr val="333399"/>
                </a:solidFill>
                <a:latin typeface="Book Antiqua" pitchFamily="18" charset="0"/>
              </a:rPr>
              <a:t>Michelle</a:t>
            </a:r>
          </a:p>
        </p:txBody>
      </p:sp>
      <p:sp>
        <p:nvSpPr>
          <p:cNvPr id="11" name="Rectangle 9"/>
          <p:cNvSpPr>
            <a:spLocks noChangeArrowheads="1"/>
          </p:cNvSpPr>
          <p:nvPr/>
        </p:nvSpPr>
        <p:spPr bwMode="auto">
          <a:xfrm>
            <a:off x="4876797" y="5262563"/>
            <a:ext cx="1450718" cy="462307"/>
          </a:xfrm>
          <a:prstGeom prst="rect">
            <a:avLst/>
          </a:prstGeom>
          <a:noFill/>
          <a:ln w="9525">
            <a:solidFill>
              <a:srgbClr val="333399"/>
            </a:solidFill>
            <a:miter lim="800000"/>
            <a:headEnd/>
            <a:tailEnd/>
          </a:ln>
          <a:effectLst/>
        </p:spPr>
        <p:txBody>
          <a:bodyPr wrap="none" lIns="92075" tIns="46038" rIns="92075" bIns="46038">
            <a:spAutoFit/>
          </a:bodyPr>
          <a:lstStyle/>
          <a:p>
            <a:r>
              <a:rPr lang="en-US" sz="2400" dirty="0">
                <a:solidFill>
                  <a:srgbClr val="333399"/>
                </a:solidFill>
                <a:latin typeface="Book Antiqua" pitchFamily="18" charset="0"/>
              </a:rPr>
              <a:t>Toulouse</a:t>
            </a:r>
          </a:p>
        </p:txBody>
      </p:sp>
      <p:sp>
        <p:nvSpPr>
          <p:cNvPr id="12" name="Rectangle 10"/>
          <p:cNvSpPr>
            <a:spLocks noChangeArrowheads="1"/>
          </p:cNvSpPr>
          <p:nvPr/>
        </p:nvSpPr>
        <p:spPr bwMode="auto">
          <a:xfrm>
            <a:off x="7274610" y="5273675"/>
            <a:ext cx="843180" cy="462307"/>
          </a:xfrm>
          <a:prstGeom prst="rect">
            <a:avLst/>
          </a:prstGeom>
          <a:noFill/>
          <a:ln w="9525">
            <a:solidFill>
              <a:srgbClr val="333399"/>
            </a:solidFill>
            <a:miter lim="800000"/>
            <a:headEnd/>
            <a:tailEnd/>
          </a:ln>
          <a:effectLst/>
        </p:spPr>
        <p:txBody>
          <a:bodyPr wrap="none" lIns="92075" tIns="46038" rIns="92075" bIns="46038">
            <a:spAutoFit/>
          </a:bodyPr>
          <a:lstStyle/>
          <a:p>
            <a:r>
              <a:rPr lang="en-US" sz="2400" dirty="0">
                <a:solidFill>
                  <a:srgbClr val="333399"/>
                </a:solidFill>
                <a:latin typeface="Book Antiqua" pitchFamily="18" charset="0"/>
              </a:rPr>
              <a:t>Mira</a:t>
            </a:r>
          </a:p>
        </p:txBody>
      </p:sp>
      <p:sp>
        <p:nvSpPr>
          <p:cNvPr id="13" name="Line 12"/>
          <p:cNvSpPr>
            <a:spLocks noChangeShapeType="1"/>
          </p:cNvSpPr>
          <p:nvPr/>
        </p:nvSpPr>
        <p:spPr bwMode="auto">
          <a:xfrm flipH="1">
            <a:off x="2743198" y="3509963"/>
            <a:ext cx="1371601" cy="533400"/>
          </a:xfrm>
          <a:prstGeom prst="line">
            <a:avLst/>
          </a:prstGeom>
          <a:noFill/>
          <a:ln w="12700">
            <a:solidFill>
              <a:srgbClr val="333399"/>
            </a:solidFill>
            <a:round/>
            <a:headEnd type="none" w="sm" len="sm"/>
            <a:tailEnd type="stealth" w="med" len="lg"/>
          </a:ln>
          <a:effectLst/>
        </p:spPr>
        <p:txBody>
          <a:bodyPr wrap="none" anchor="ctr"/>
          <a:lstStyle/>
          <a:p>
            <a:endParaRPr lang="en-US">
              <a:solidFill>
                <a:srgbClr val="333399"/>
              </a:solidFill>
            </a:endParaRPr>
          </a:p>
        </p:txBody>
      </p:sp>
      <p:sp>
        <p:nvSpPr>
          <p:cNvPr id="14" name="Line 13"/>
          <p:cNvSpPr>
            <a:spLocks noChangeShapeType="1"/>
          </p:cNvSpPr>
          <p:nvPr/>
        </p:nvSpPr>
        <p:spPr bwMode="auto">
          <a:xfrm>
            <a:off x="4572000" y="3509963"/>
            <a:ext cx="1981200" cy="533400"/>
          </a:xfrm>
          <a:prstGeom prst="line">
            <a:avLst/>
          </a:prstGeom>
          <a:noFill/>
          <a:ln w="12700">
            <a:solidFill>
              <a:srgbClr val="333399"/>
            </a:solidFill>
            <a:round/>
            <a:headEnd type="none" w="sm" len="sm"/>
            <a:tailEnd type="stealth" w="med" len="lg"/>
          </a:ln>
          <a:effectLst/>
        </p:spPr>
        <p:txBody>
          <a:bodyPr wrap="none" anchor="ctr"/>
          <a:lstStyle/>
          <a:p>
            <a:endParaRPr lang="en-US">
              <a:solidFill>
                <a:srgbClr val="333399"/>
              </a:solidFill>
            </a:endParaRPr>
          </a:p>
        </p:txBody>
      </p:sp>
      <p:sp>
        <p:nvSpPr>
          <p:cNvPr id="15" name="Line 14"/>
          <p:cNvSpPr>
            <a:spLocks noChangeShapeType="1"/>
          </p:cNvSpPr>
          <p:nvPr/>
        </p:nvSpPr>
        <p:spPr bwMode="auto">
          <a:xfrm flipH="1">
            <a:off x="1201737" y="4576763"/>
            <a:ext cx="1066799" cy="685800"/>
          </a:xfrm>
          <a:prstGeom prst="line">
            <a:avLst/>
          </a:prstGeom>
          <a:noFill/>
          <a:ln w="12700">
            <a:solidFill>
              <a:srgbClr val="333399"/>
            </a:solidFill>
            <a:round/>
            <a:headEnd type="none" w="sm" len="sm"/>
            <a:tailEnd type="stealth" w="med" len="lg"/>
          </a:ln>
          <a:effectLst/>
        </p:spPr>
        <p:txBody>
          <a:bodyPr wrap="none" anchor="ctr"/>
          <a:lstStyle/>
          <a:p>
            <a:endParaRPr lang="en-US">
              <a:solidFill>
                <a:srgbClr val="333399"/>
              </a:solidFill>
            </a:endParaRPr>
          </a:p>
        </p:txBody>
      </p:sp>
      <p:sp>
        <p:nvSpPr>
          <p:cNvPr id="16" name="Line 15"/>
          <p:cNvSpPr>
            <a:spLocks noChangeShapeType="1"/>
          </p:cNvSpPr>
          <p:nvPr/>
        </p:nvSpPr>
        <p:spPr bwMode="auto">
          <a:xfrm>
            <a:off x="2743198" y="4576763"/>
            <a:ext cx="762002" cy="685800"/>
          </a:xfrm>
          <a:prstGeom prst="line">
            <a:avLst/>
          </a:prstGeom>
          <a:noFill/>
          <a:ln w="12700">
            <a:solidFill>
              <a:srgbClr val="333399"/>
            </a:solidFill>
            <a:round/>
            <a:headEnd type="none" w="sm" len="sm"/>
            <a:tailEnd type="stealth" w="med" len="lg"/>
          </a:ln>
          <a:effectLst/>
        </p:spPr>
        <p:txBody>
          <a:bodyPr wrap="none" anchor="ctr"/>
          <a:lstStyle/>
          <a:p>
            <a:endParaRPr lang="en-US">
              <a:solidFill>
                <a:srgbClr val="333399"/>
              </a:solidFill>
            </a:endParaRPr>
          </a:p>
        </p:txBody>
      </p:sp>
      <p:sp>
        <p:nvSpPr>
          <p:cNvPr id="17" name="Line 16"/>
          <p:cNvSpPr>
            <a:spLocks noChangeShapeType="1"/>
          </p:cNvSpPr>
          <p:nvPr/>
        </p:nvSpPr>
        <p:spPr bwMode="auto">
          <a:xfrm flipH="1">
            <a:off x="5715000" y="4576763"/>
            <a:ext cx="762000" cy="685800"/>
          </a:xfrm>
          <a:prstGeom prst="line">
            <a:avLst/>
          </a:prstGeom>
          <a:noFill/>
          <a:ln w="12700">
            <a:solidFill>
              <a:srgbClr val="333399"/>
            </a:solidFill>
            <a:round/>
            <a:headEnd type="none" w="sm" len="sm"/>
            <a:tailEnd type="stealth" w="med" len="lg"/>
          </a:ln>
          <a:effectLst/>
        </p:spPr>
        <p:txBody>
          <a:bodyPr wrap="none" anchor="ctr"/>
          <a:lstStyle/>
          <a:p>
            <a:endParaRPr lang="en-US">
              <a:solidFill>
                <a:srgbClr val="333399"/>
              </a:solidFill>
            </a:endParaRPr>
          </a:p>
        </p:txBody>
      </p:sp>
      <p:sp>
        <p:nvSpPr>
          <p:cNvPr id="18" name="Line 17"/>
          <p:cNvSpPr>
            <a:spLocks noChangeShapeType="1"/>
          </p:cNvSpPr>
          <p:nvPr/>
        </p:nvSpPr>
        <p:spPr bwMode="auto">
          <a:xfrm>
            <a:off x="6821434" y="4565997"/>
            <a:ext cx="874766" cy="696566"/>
          </a:xfrm>
          <a:prstGeom prst="line">
            <a:avLst/>
          </a:prstGeom>
          <a:noFill/>
          <a:ln w="12700">
            <a:solidFill>
              <a:srgbClr val="333399"/>
            </a:solidFill>
            <a:round/>
            <a:headEnd type="none" w="sm" len="sm"/>
            <a:tailEnd type="stealth" w="med" len="lg"/>
          </a:ln>
          <a:effectLst/>
        </p:spPr>
        <p:txBody>
          <a:bodyPr wrap="none" anchor="ctr"/>
          <a:lstStyle/>
          <a:p>
            <a:endParaRPr lang="en-US">
              <a:solidFill>
                <a:srgbClr val="333399"/>
              </a:solidFill>
            </a:endParaRPr>
          </a:p>
        </p:txBody>
      </p:sp>
    </p:spTree>
    <p:extLst>
      <p:ext uri="{BB962C8B-B14F-4D97-AF65-F5344CB8AC3E}">
        <p14:creationId xmlns:p14="http://schemas.microsoft.com/office/powerpoint/2010/main" val="375032458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3.4.4.1. Arithmetic expression</a:t>
            </a:r>
          </a:p>
        </p:txBody>
      </p:sp>
      <p:sp>
        <p:nvSpPr>
          <p:cNvPr id="14339" name="Rectangle 3"/>
          <p:cNvSpPr>
            <a:spLocks noGrp="1" noChangeArrowheads="1"/>
          </p:cNvSpPr>
          <p:nvPr>
            <p:ph type="body" idx="1"/>
          </p:nvPr>
        </p:nvSpPr>
        <p:spPr>
          <a:xfrm>
            <a:off x="0" y="838200"/>
            <a:ext cx="9144000" cy="2057400"/>
          </a:xfrm>
        </p:spPr>
        <p:txBody>
          <a:bodyPr/>
          <a:lstStyle/>
          <a:p>
            <a:pPr algn="ctr" eaLnBrk="1" hangingPunct="1">
              <a:spcBef>
                <a:spcPct val="0"/>
              </a:spcBef>
              <a:buFontTx/>
              <a:buNone/>
            </a:pPr>
            <a:r>
              <a:rPr lang="en-US" altLang="en-US" sz="2500" dirty="0">
                <a:latin typeface="Times" panose="02020603050405020304" pitchFamily="18" charset="0"/>
                <a:cs typeface="Times" panose="02020603050405020304" pitchFamily="18" charset="0"/>
              </a:rPr>
              <a:t>                                                       ((2 </a:t>
            </a:r>
            <a:r>
              <a:rPr lang="en-US" altLang="en-US" sz="2500" dirty="0">
                <a:latin typeface="Times" panose="02020603050405020304" pitchFamily="18" charset="0"/>
                <a:cs typeface="Times" panose="02020603050405020304" pitchFamily="18" charset="0"/>
                <a:sym typeface="Symbol" panose="05050102010706020507" pitchFamily="18" charset="2"/>
              </a:rPr>
              <a:t> (5</a:t>
            </a:r>
            <a:r>
              <a:rPr lang="en-US" altLang="en-US" sz="2500" dirty="0">
                <a:latin typeface="Times" panose="02020603050405020304" pitchFamily="18" charset="0"/>
                <a:cs typeface="Times" panose="02020603050405020304" pitchFamily="18" charset="0"/>
              </a:rPr>
              <a:t> - 1)) + (3 </a:t>
            </a:r>
            <a:r>
              <a:rPr lang="en-US" altLang="en-US" sz="2500" dirty="0">
                <a:latin typeface="Times" panose="02020603050405020304" pitchFamily="18" charset="0"/>
                <a:cs typeface="Times" panose="02020603050405020304" pitchFamily="18" charset="0"/>
                <a:sym typeface="Symbol" panose="05050102010706020507" pitchFamily="18" charset="2"/>
              </a:rPr>
              <a:t> 2</a:t>
            </a:r>
            <a:r>
              <a:rPr lang="en-US" altLang="en-US" sz="2500" dirty="0">
                <a:latin typeface="Times" panose="02020603050405020304" pitchFamily="18" charset="0"/>
                <a:cs typeface="Times" panose="02020603050405020304" pitchFamily="18" charset="0"/>
              </a:rPr>
              <a:t>))</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150</a:t>
            </a:fld>
            <a:endParaRPr lang="en-US"/>
          </a:p>
        </p:txBody>
      </p:sp>
      <p:grpSp>
        <p:nvGrpSpPr>
          <p:cNvPr id="41" name="Group 4"/>
          <p:cNvGrpSpPr>
            <a:grpSpLocks/>
          </p:cNvGrpSpPr>
          <p:nvPr/>
        </p:nvGrpSpPr>
        <p:grpSpPr bwMode="auto">
          <a:xfrm>
            <a:off x="342900" y="990600"/>
            <a:ext cx="3429000" cy="2286000"/>
            <a:chOff x="2928" y="2256"/>
            <a:chExt cx="2160" cy="1440"/>
          </a:xfrm>
        </p:grpSpPr>
        <p:sp>
          <p:nvSpPr>
            <p:cNvPr id="42" name="Oval 5"/>
            <p:cNvSpPr>
              <a:spLocks noChangeArrowheads="1"/>
            </p:cNvSpPr>
            <p:nvPr/>
          </p:nvSpPr>
          <p:spPr bwMode="auto">
            <a:xfrm>
              <a:off x="4128" y="2256"/>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3" name="Oval 6"/>
            <p:cNvSpPr>
              <a:spLocks noChangeArrowheads="1"/>
            </p:cNvSpPr>
            <p:nvPr/>
          </p:nvSpPr>
          <p:spPr bwMode="auto">
            <a:xfrm>
              <a:off x="460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p>
          </p:txBody>
        </p:sp>
        <p:sp>
          <p:nvSpPr>
            <p:cNvPr id="44" name="Oval 7"/>
            <p:cNvSpPr>
              <a:spLocks noChangeArrowheads="1"/>
            </p:cNvSpPr>
            <p:nvPr/>
          </p:nvSpPr>
          <p:spPr bwMode="auto">
            <a:xfrm>
              <a:off x="316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endParaRPr lang="en-US" altLang="en-US" dirty="0">
                <a:latin typeface="Symbol" panose="05050102010706020507" pitchFamily="18" charset="2"/>
              </a:endParaRPr>
            </a:p>
          </p:txBody>
        </p:sp>
        <p:sp>
          <p:nvSpPr>
            <p:cNvPr id="45" name="Oval 8"/>
            <p:cNvSpPr>
              <a:spLocks noChangeArrowheads="1"/>
            </p:cNvSpPr>
            <p:nvPr/>
          </p:nvSpPr>
          <p:spPr bwMode="auto">
            <a:xfrm>
              <a:off x="3648" y="3024"/>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rPr>
                <a:t>-</a:t>
              </a:r>
            </a:p>
          </p:txBody>
        </p:sp>
        <p:sp>
          <p:nvSpPr>
            <p:cNvPr id="46" name="Rectangle 9"/>
            <p:cNvSpPr>
              <a:spLocks noChangeArrowheads="1"/>
            </p:cNvSpPr>
            <p:nvPr/>
          </p:nvSpPr>
          <p:spPr bwMode="auto">
            <a:xfrm>
              <a:off x="292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2</a:t>
              </a:r>
            </a:p>
          </p:txBody>
        </p:sp>
        <p:sp>
          <p:nvSpPr>
            <p:cNvPr id="47" name="Rectangle 10"/>
            <p:cNvSpPr>
              <a:spLocks noChangeArrowheads="1"/>
            </p:cNvSpPr>
            <p:nvPr/>
          </p:nvSpPr>
          <p:spPr bwMode="auto">
            <a:xfrm>
              <a:off x="340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5</a:t>
              </a:r>
            </a:p>
          </p:txBody>
        </p:sp>
        <p:sp>
          <p:nvSpPr>
            <p:cNvPr id="48" name="Rectangle 11"/>
            <p:cNvSpPr>
              <a:spLocks noChangeArrowheads="1"/>
            </p:cNvSpPr>
            <p:nvPr/>
          </p:nvSpPr>
          <p:spPr bwMode="auto">
            <a:xfrm>
              <a:off x="388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1</a:t>
              </a:r>
            </a:p>
          </p:txBody>
        </p:sp>
        <p:sp>
          <p:nvSpPr>
            <p:cNvPr id="49" name="Rectangle 12"/>
            <p:cNvSpPr>
              <a:spLocks noChangeArrowheads="1"/>
            </p:cNvSpPr>
            <p:nvPr/>
          </p:nvSpPr>
          <p:spPr bwMode="auto">
            <a:xfrm>
              <a:off x="436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3</a:t>
              </a:r>
            </a:p>
          </p:txBody>
        </p:sp>
        <p:sp>
          <p:nvSpPr>
            <p:cNvPr id="50" name="Rectangle 13"/>
            <p:cNvSpPr>
              <a:spLocks noChangeArrowheads="1"/>
            </p:cNvSpPr>
            <p:nvPr/>
          </p:nvSpPr>
          <p:spPr bwMode="auto">
            <a:xfrm>
              <a:off x="484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2</a:t>
              </a:r>
            </a:p>
          </p:txBody>
        </p:sp>
        <p:cxnSp>
          <p:nvCxnSpPr>
            <p:cNvPr id="51" name="AutoShape 14"/>
            <p:cNvCxnSpPr>
              <a:cxnSpLocks noChangeShapeType="1"/>
              <a:stCxn id="42" idx="3"/>
              <a:endCxn id="44"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 name="AutoShape 15"/>
            <p:cNvCxnSpPr>
              <a:cxnSpLocks noChangeShapeType="1"/>
              <a:stCxn id="43" idx="1"/>
              <a:endCxn id="42"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3" name="AutoShape 16"/>
            <p:cNvCxnSpPr>
              <a:cxnSpLocks noChangeShapeType="1"/>
              <a:stCxn id="50" idx="0"/>
              <a:endCxn id="43"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 name="AutoShape 17"/>
            <p:cNvCxnSpPr>
              <a:cxnSpLocks noChangeShapeType="1"/>
              <a:stCxn id="49" idx="0"/>
              <a:endCxn id="43"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 name="AutoShape 18"/>
            <p:cNvCxnSpPr>
              <a:cxnSpLocks noChangeShapeType="1"/>
              <a:stCxn id="48" idx="0"/>
              <a:endCxn id="45"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6" name="AutoShape 19"/>
            <p:cNvCxnSpPr>
              <a:cxnSpLocks noChangeShapeType="1"/>
              <a:stCxn id="47" idx="0"/>
              <a:endCxn id="45"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7" name="AutoShape 20"/>
            <p:cNvCxnSpPr>
              <a:cxnSpLocks noChangeShapeType="1"/>
              <a:stCxn id="46" idx="0"/>
              <a:endCxn id="44"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8" name="AutoShape 21"/>
            <p:cNvCxnSpPr>
              <a:cxnSpLocks noChangeShapeType="1"/>
              <a:stCxn id="45" idx="1"/>
              <a:endCxn id="44"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88" name="Rectangle 58"/>
          <p:cNvSpPr>
            <a:spLocks noChangeArrowheads="1"/>
          </p:cNvSpPr>
          <p:nvPr/>
        </p:nvSpPr>
        <p:spPr bwMode="auto">
          <a:xfrm>
            <a:off x="6324600" y="2895600"/>
            <a:ext cx="2763837"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dirty="0" err="1">
                <a:solidFill>
                  <a:srgbClr val="CC3300"/>
                </a:solidFill>
              </a:rPr>
              <a:t>inorder</a:t>
            </a:r>
            <a:r>
              <a:rPr lang="en-US" altLang="zh-TW" sz="2000" dirty="0">
                <a:solidFill>
                  <a:srgbClr val="CC3300"/>
                </a:solidFill>
              </a:rPr>
              <a:t> traversal</a:t>
            </a:r>
          </a:p>
          <a:p>
            <a:pPr eaLnBrk="0" hangingPunct="0"/>
            <a:r>
              <a:rPr lang="en-US" altLang="zh-TW" sz="2000" dirty="0">
                <a:solidFill>
                  <a:schemeClr val="tx1"/>
                </a:solidFill>
              </a:rPr>
              <a:t>2 x 5 – 1 + 3 x 2</a:t>
            </a:r>
          </a:p>
          <a:p>
            <a:pPr eaLnBrk="0" hangingPunct="0"/>
            <a:r>
              <a:rPr lang="en-US" altLang="zh-TW" sz="2000" dirty="0"/>
              <a:t>give us: infix expression </a:t>
            </a:r>
            <a:endParaRPr lang="en-US" altLang="zh-TW" sz="2000" dirty="0">
              <a:solidFill>
                <a:schemeClr val="tx1"/>
              </a:solidFill>
            </a:endParaRPr>
          </a:p>
        </p:txBody>
      </p:sp>
      <p:sp>
        <p:nvSpPr>
          <p:cNvPr id="3" name="Rectangle 2">
            <a:extLst>
              <a:ext uri="{FF2B5EF4-FFF2-40B4-BE49-F238E27FC236}">
                <a16:creationId xmlns:a16="http://schemas.microsoft.com/office/drawing/2014/main" id="{F6991A4D-9AF1-4509-80BD-20FB055814B3}"/>
              </a:ext>
            </a:extLst>
          </p:cNvPr>
          <p:cNvSpPr/>
          <p:nvPr/>
        </p:nvSpPr>
        <p:spPr>
          <a:xfrm>
            <a:off x="5331568" y="1288043"/>
            <a:ext cx="4439866" cy="2000548"/>
          </a:xfrm>
          <a:prstGeom prst="rect">
            <a:avLst/>
          </a:prstGeom>
        </p:spPr>
        <p:txBody>
          <a:bodyPr wrap="square">
            <a:spAutoFit/>
          </a:bodyPr>
          <a:lstStyle/>
          <a:p>
            <a:pPr>
              <a:buNone/>
            </a:pPr>
            <a:r>
              <a:rPr lang="en-US" sz="1800" b="1" dirty="0" err="1">
                <a:solidFill>
                  <a:srgbClr val="FF0000"/>
                </a:solidFill>
                <a:latin typeface="Courier New" pitchFamily="49" charset="0"/>
                <a:cs typeface="Courier New" pitchFamily="49" charset="0"/>
              </a:rPr>
              <a:t>Inorder</a:t>
            </a:r>
            <a:r>
              <a:rPr lang="en-US" sz="1800" b="1" dirty="0">
                <a:solidFill>
                  <a:srgbClr val="FF0000"/>
                </a:solidFill>
                <a:latin typeface="Courier New" pitchFamily="49" charset="0"/>
                <a:cs typeface="Courier New" pitchFamily="49" charset="0"/>
              </a:rPr>
              <a:t>(root)</a:t>
            </a:r>
          </a:p>
          <a:p>
            <a:pPr>
              <a:buNone/>
            </a:pPr>
            <a:r>
              <a:rPr lang="en-US" sz="1800" b="1" dirty="0">
                <a:solidFill>
                  <a:srgbClr val="FF0000"/>
                </a:solidFill>
                <a:latin typeface="Courier New" pitchFamily="49" charset="0"/>
                <a:cs typeface="Courier New" pitchFamily="49" charset="0"/>
              </a:rPr>
              <a:t>if(root != NULL )</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Inorder</a:t>
            </a:r>
            <a:r>
              <a:rPr lang="en-US" sz="1800" b="1" dirty="0">
                <a:solidFill>
                  <a:srgbClr val="FF0000"/>
                </a:solidFill>
                <a:latin typeface="Courier New" pitchFamily="49" charset="0"/>
                <a:cs typeface="Courier New" pitchFamily="49" charset="0"/>
              </a:rPr>
              <a:t>(root-&gt;left);</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printf</a:t>
            </a:r>
            <a:r>
              <a:rPr lang="en-US" sz="1800" b="1" dirty="0">
                <a:solidFill>
                  <a:srgbClr val="FF0000"/>
                </a:solidFill>
                <a:latin typeface="Courier New" pitchFamily="49" charset="0"/>
                <a:cs typeface="Courier New" pitchFamily="49" charset="0"/>
              </a:rPr>
              <a:t>(data)</a:t>
            </a:r>
          </a:p>
          <a:p>
            <a:pPr>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Inorder</a:t>
            </a:r>
            <a:r>
              <a:rPr lang="en-US" sz="1800" b="1" dirty="0">
                <a:solidFill>
                  <a:srgbClr val="FF0000"/>
                </a:solidFill>
                <a:latin typeface="Courier New" pitchFamily="49" charset="0"/>
                <a:cs typeface="Courier New" pitchFamily="49" charset="0"/>
              </a:rPr>
              <a:t>(root-&gt;right);</a:t>
            </a:r>
          </a:p>
          <a:p>
            <a:pPr>
              <a:buNone/>
            </a:pPr>
            <a:endParaRPr lang="en-US" sz="1800" b="1" dirty="0">
              <a:solidFill>
                <a:srgbClr val="FF0000"/>
              </a:solidFill>
              <a:latin typeface="Courier New" pitchFamily="49" charset="0"/>
              <a:cs typeface="Courier New" pitchFamily="49" charset="0"/>
            </a:endParaRPr>
          </a:p>
          <a:p>
            <a:pPr>
              <a:buNone/>
            </a:pPr>
            <a:endParaRPr lang="en-US" sz="1600" b="1" dirty="0">
              <a:solidFill>
                <a:srgbClr val="FF0000"/>
              </a:solidFill>
              <a:latin typeface="Courier New" pitchFamily="49" charset="0"/>
              <a:cs typeface="Courier New" pitchFamily="49" charset="0"/>
            </a:endParaRPr>
          </a:p>
        </p:txBody>
      </p:sp>
      <p:sp>
        <p:nvSpPr>
          <p:cNvPr id="25" name="Rectangle 58">
            <a:extLst>
              <a:ext uri="{FF2B5EF4-FFF2-40B4-BE49-F238E27FC236}">
                <a16:creationId xmlns:a16="http://schemas.microsoft.com/office/drawing/2014/main" id="{0C6E9CC6-295E-41F6-87A3-2383FFF7563E}"/>
              </a:ext>
            </a:extLst>
          </p:cNvPr>
          <p:cNvSpPr>
            <a:spLocks noChangeArrowheads="1"/>
          </p:cNvSpPr>
          <p:nvPr/>
        </p:nvSpPr>
        <p:spPr bwMode="auto">
          <a:xfrm>
            <a:off x="27781" y="4668533"/>
            <a:ext cx="9088437" cy="163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endParaRPr lang="en-US" altLang="zh-TW" sz="2000" dirty="0">
              <a:solidFill>
                <a:srgbClr val="FF0000"/>
              </a:solidFill>
            </a:endParaRPr>
          </a:p>
          <a:p>
            <a:pPr eaLnBrk="0" hangingPunct="0"/>
            <a:r>
              <a:rPr lang="en-US" altLang="zh-TW" sz="2000" dirty="0">
                <a:solidFill>
                  <a:srgbClr val="FF0000"/>
                </a:solidFill>
              </a:rPr>
              <a:t>                                      </a:t>
            </a:r>
            <a:r>
              <a:rPr lang="en-US" altLang="zh-TW" sz="2000" dirty="0" err="1"/>
              <a:t>Inorder</a:t>
            </a:r>
            <a:r>
              <a:rPr lang="en-US" altLang="zh-TW" sz="2000" dirty="0"/>
              <a:t>(N</a:t>
            </a:r>
            <a:r>
              <a:rPr lang="en-US" altLang="zh-TW" sz="2000" dirty="0">
                <a:solidFill>
                  <a:srgbClr val="FF0000"/>
                </a:solidFill>
              </a:rPr>
              <a:t>)   print 2     </a:t>
            </a:r>
            <a:r>
              <a:rPr lang="en-US" altLang="zh-TW" sz="2000" dirty="0" err="1"/>
              <a:t>Inorder</a:t>
            </a:r>
            <a:r>
              <a:rPr lang="en-US" altLang="zh-TW" sz="2000" dirty="0"/>
              <a:t>(N)</a:t>
            </a:r>
          </a:p>
          <a:p>
            <a:pPr eaLnBrk="0" hangingPunct="0"/>
            <a:r>
              <a:rPr lang="en-US" altLang="zh-TW" sz="2000" dirty="0">
                <a:solidFill>
                  <a:srgbClr val="FF0000"/>
                </a:solidFill>
              </a:rPr>
              <a:t>  print x     </a:t>
            </a:r>
            <a:r>
              <a:rPr lang="en-US" altLang="zh-TW" sz="2000" dirty="0" err="1"/>
              <a:t>Inorder</a:t>
            </a:r>
            <a:r>
              <a:rPr lang="en-US" altLang="zh-TW" sz="2000" dirty="0"/>
              <a:t>(2) </a:t>
            </a:r>
            <a:r>
              <a:rPr lang="en-US" altLang="zh-TW" sz="2000" dirty="0" err="1"/>
              <a:t>Inorder</a:t>
            </a:r>
            <a:r>
              <a:rPr lang="en-US" altLang="zh-TW" sz="2000" dirty="0"/>
              <a:t>(2) </a:t>
            </a:r>
            <a:r>
              <a:rPr lang="en-US" altLang="zh-TW" sz="2000" dirty="0" err="1"/>
              <a:t>Inorder</a:t>
            </a:r>
            <a:r>
              <a:rPr lang="en-US" altLang="zh-TW" sz="2000" dirty="0"/>
              <a:t>(2) </a:t>
            </a:r>
            <a:r>
              <a:rPr lang="en-US" altLang="zh-TW" sz="2000" dirty="0" err="1"/>
              <a:t>Inorder</a:t>
            </a:r>
            <a:r>
              <a:rPr lang="en-US" altLang="zh-TW" sz="2000" dirty="0"/>
              <a:t>(2</a:t>
            </a:r>
            <a:r>
              <a:rPr lang="en-US" altLang="zh-TW" sz="2000" dirty="0">
                <a:solidFill>
                  <a:srgbClr val="FF0000"/>
                </a:solidFill>
              </a:rPr>
              <a:t>)  </a:t>
            </a:r>
            <a:r>
              <a:rPr lang="en-US" altLang="zh-TW" sz="2000" dirty="0" err="1"/>
              <a:t>Inorder</a:t>
            </a:r>
            <a:r>
              <a:rPr lang="en-US" altLang="zh-TW" sz="2000" dirty="0"/>
              <a:t>(2)</a:t>
            </a:r>
          </a:p>
          <a:p>
            <a:pPr eaLnBrk="0" hangingPunct="0"/>
            <a:r>
              <a:rPr lang="en-US" altLang="zh-TW" sz="2000" dirty="0" err="1">
                <a:solidFill>
                  <a:schemeClr val="tx1"/>
                </a:solidFill>
              </a:rPr>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 </a:t>
            </a:r>
            <a:r>
              <a:rPr lang="en-US" altLang="zh-TW" sz="2000" dirty="0" err="1"/>
              <a:t>Inorder</a:t>
            </a:r>
            <a:r>
              <a:rPr lang="en-US" altLang="zh-TW" sz="2000" dirty="0"/>
              <a:t>(x)</a:t>
            </a:r>
            <a:endParaRPr lang="en-US" altLang="zh-TW" sz="2000" dirty="0">
              <a:solidFill>
                <a:schemeClr val="tx1"/>
              </a:solidFill>
            </a:endParaRPr>
          </a:p>
          <a:p>
            <a:pPr eaLnBrk="0" hangingPunct="0"/>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t>(</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 </a:t>
            </a:r>
            <a:r>
              <a:rPr lang="en-US" altLang="zh-TW" sz="2000" dirty="0" err="1">
                <a:solidFill>
                  <a:schemeClr val="tx1"/>
                </a:solidFill>
              </a:rPr>
              <a:t>Inorder</a:t>
            </a:r>
            <a:r>
              <a:rPr lang="en-US" altLang="zh-TW" sz="2000" dirty="0">
                <a:solidFill>
                  <a:schemeClr val="tx1"/>
                </a:solidFill>
              </a:rPr>
              <a:t>(+)</a:t>
            </a:r>
          </a:p>
        </p:txBody>
      </p:sp>
    </p:spTree>
    <p:extLst>
      <p:ext uri="{BB962C8B-B14F-4D97-AF65-F5344CB8AC3E}">
        <p14:creationId xmlns:p14="http://schemas.microsoft.com/office/powerpoint/2010/main" val="19589661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3.4.4.1. Arithmetic expression</a:t>
            </a:r>
          </a:p>
        </p:txBody>
      </p:sp>
      <p:sp>
        <p:nvSpPr>
          <p:cNvPr id="14339" name="Rectangle 3"/>
          <p:cNvSpPr>
            <a:spLocks noGrp="1" noChangeArrowheads="1"/>
          </p:cNvSpPr>
          <p:nvPr>
            <p:ph type="body" idx="1"/>
          </p:nvPr>
        </p:nvSpPr>
        <p:spPr>
          <a:xfrm>
            <a:off x="0" y="838200"/>
            <a:ext cx="9144000" cy="1798638"/>
          </a:xfrm>
        </p:spPr>
        <p:txBody>
          <a:bodyPr/>
          <a:lstStyle/>
          <a:p>
            <a:pPr eaLnBrk="1" hangingPunct="1">
              <a:lnSpc>
                <a:spcPct val="90000"/>
              </a:lnSpc>
            </a:pPr>
            <a:r>
              <a:rPr lang="en-US" altLang="en-US" sz="2500" dirty="0">
                <a:latin typeface="Times" panose="02020603050405020304" pitchFamily="18" charset="0"/>
                <a:cs typeface="Times" panose="02020603050405020304" pitchFamily="18" charset="0"/>
              </a:rPr>
              <a:t>Binary tree are used to represent for an arithmetic expression:</a:t>
            </a:r>
          </a:p>
          <a:p>
            <a:pPr lvl="1" eaLnBrk="1" hangingPunct="1">
              <a:lnSpc>
                <a:spcPct val="90000"/>
              </a:lnSpc>
            </a:pPr>
            <a:r>
              <a:rPr lang="en-US" altLang="en-US" sz="2500" dirty="0">
                <a:latin typeface="Times" panose="02020603050405020304" pitchFamily="18" charset="0"/>
                <a:ea typeface="ＭＳ Ｐゴシック" panose="020B0600070205080204" pitchFamily="34" charset="-128"/>
                <a:cs typeface="Times" panose="02020603050405020304" pitchFamily="18" charset="0"/>
              </a:rPr>
              <a:t>internal nodes: operators</a:t>
            </a:r>
          </a:p>
          <a:p>
            <a:pPr lvl="1" eaLnBrk="1" hangingPunct="1">
              <a:lnSpc>
                <a:spcPct val="90000"/>
              </a:lnSpc>
            </a:pPr>
            <a:r>
              <a:rPr lang="en-US" altLang="en-US" sz="2500" dirty="0">
                <a:latin typeface="Times" panose="02020603050405020304" pitchFamily="18" charset="0"/>
                <a:ea typeface="ＭＳ Ｐゴシック" panose="020B0600070205080204" pitchFamily="34" charset="-128"/>
                <a:cs typeface="Times" panose="02020603050405020304" pitchFamily="18" charset="0"/>
              </a:rPr>
              <a:t>leaves: operands</a:t>
            </a:r>
          </a:p>
          <a:p>
            <a:pPr marL="0" indent="0" eaLnBrk="1" hangingPunct="1">
              <a:lnSpc>
                <a:spcPct val="90000"/>
              </a:lnSpc>
              <a:buNone/>
            </a:pPr>
            <a:r>
              <a:rPr lang="en-US" altLang="en-US" sz="2500" dirty="0">
                <a:latin typeface="Times" panose="02020603050405020304" pitchFamily="18" charset="0"/>
                <a:cs typeface="Times" panose="02020603050405020304" pitchFamily="18" charset="0"/>
              </a:rPr>
              <a:t>Example 2:</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151</a:t>
            </a:fld>
            <a:endParaRPr lang="en-US"/>
          </a:p>
        </p:txBody>
      </p:sp>
      <p:sp>
        <p:nvSpPr>
          <p:cNvPr id="88" name="Rectangle 58"/>
          <p:cNvSpPr>
            <a:spLocks noChangeArrowheads="1"/>
          </p:cNvSpPr>
          <p:nvPr/>
        </p:nvSpPr>
        <p:spPr bwMode="auto">
          <a:xfrm>
            <a:off x="4114800" y="2895600"/>
            <a:ext cx="4973637" cy="384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dirty="0">
                <a:solidFill>
                  <a:srgbClr val="CC3300"/>
                </a:solidFill>
              </a:rPr>
              <a:t>Traversing expression tree:</a:t>
            </a:r>
          </a:p>
          <a:p>
            <a:pPr marL="457200" indent="-457200" eaLnBrk="0" hangingPunct="0">
              <a:buFont typeface="+mj-lt"/>
              <a:buAutoNum type="arabicPeriod"/>
            </a:pPr>
            <a:r>
              <a:rPr lang="en-US" altLang="zh-TW" sz="2000" dirty="0">
                <a:solidFill>
                  <a:srgbClr val="CC3300"/>
                </a:solidFill>
              </a:rPr>
              <a:t>preorder traversal</a:t>
            </a:r>
            <a:endParaRPr lang="en-US" altLang="zh-TW" sz="2000" dirty="0">
              <a:solidFill>
                <a:schemeClr val="tx1"/>
              </a:solidFill>
            </a:endParaRPr>
          </a:p>
          <a:p>
            <a:r>
              <a:rPr lang="en-US" altLang="zh-TW" sz="2000" dirty="0"/>
              <a:t>+ * * / A B C D E</a:t>
            </a:r>
          </a:p>
          <a:p>
            <a:pPr eaLnBrk="0" hangingPunct="0"/>
            <a:r>
              <a:rPr lang="en-US" altLang="zh-TW" sz="2000" dirty="0"/>
              <a:t>give us: prefix expression</a:t>
            </a:r>
            <a:endParaRPr lang="en-US" altLang="zh-TW" sz="2000" dirty="0">
              <a:solidFill>
                <a:schemeClr val="tx1"/>
              </a:solidFill>
            </a:endParaRPr>
          </a:p>
          <a:p>
            <a:pPr marL="457200" indent="-457200" eaLnBrk="0" hangingPunct="0">
              <a:buFont typeface="+mj-lt"/>
              <a:buAutoNum type="arabicPeriod" startAt="2"/>
            </a:pPr>
            <a:r>
              <a:rPr lang="en-US" altLang="zh-TW" sz="2000" dirty="0" err="1">
                <a:solidFill>
                  <a:srgbClr val="CC3300"/>
                </a:solidFill>
              </a:rPr>
              <a:t>inorder</a:t>
            </a:r>
            <a:r>
              <a:rPr lang="en-US" altLang="zh-TW" sz="2000" dirty="0">
                <a:solidFill>
                  <a:srgbClr val="CC3300"/>
                </a:solidFill>
              </a:rPr>
              <a:t> traversal</a:t>
            </a:r>
          </a:p>
          <a:p>
            <a:r>
              <a:rPr lang="en-US" altLang="zh-TW" sz="2000" dirty="0"/>
              <a:t>A / B * C * D + E </a:t>
            </a:r>
          </a:p>
          <a:p>
            <a:r>
              <a:rPr lang="en-US" altLang="zh-TW" sz="2000" dirty="0"/>
              <a:t>give us: infix expression</a:t>
            </a:r>
            <a:endParaRPr lang="en-US" altLang="zh-TW" sz="2000" dirty="0">
              <a:solidFill>
                <a:schemeClr val="tx1"/>
              </a:solidFill>
            </a:endParaRPr>
          </a:p>
          <a:p>
            <a:pPr marL="457200" indent="-457200" eaLnBrk="0" hangingPunct="0">
              <a:buFont typeface="+mj-lt"/>
              <a:buAutoNum type="arabicPeriod" startAt="3"/>
            </a:pPr>
            <a:r>
              <a:rPr lang="en-US" altLang="zh-TW" sz="2000" dirty="0" err="1">
                <a:solidFill>
                  <a:srgbClr val="CC3300"/>
                </a:solidFill>
              </a:rPr>
              <a:t>postorder</a:t>
            </a:r>
            <a:r>
              <a:rPr lang="en-US" altLang="zh-TW" sz="2000" dirty="0">
                <a:solidFill>
                  <a:srgbClr val="CC3300"/>
                </a:solidFill>
              </a:rPr>
              <a:t> traversal</a:t>
            </a:r>
          </a:p>
          <a:p>
            <a:r>
              <a:rPr lang="en-US" altLang="zh-TW" sz="2000" dirty="0"/>
              <a:t>A B / C * D * E +</a:t>
            </a:r>
          </a:p>
          <a:p>
            <a:pPr eaLnBrk="0" hangingPunct="0"/>
            <a:r>
              <a:rPr lang="en-US" altLang="zh-TW" sz="2000" dirty="0"/>
              <a:t>give us: postfix expression</a:t>
            </a:r>
          </a:p>
          <a:p>
            <a:pPr marL="457200" indent="-457200" eaLnBrk="0" hangingPunct="0">
              <a:buFont typeface="+mj-lt"/>
              <a:buAutoNum type="arabicPeriod" startAt="4"/>
            </a:pPr>
            <a:r>
              <a:rPr lang="en-US" altLang="zh-TW" sz="2000" dirty="0">
                <a:solidFill>
                  <a:srgbClr val="CC3300"/>
                </a:solidFill>
              </a:rPr>
              <a:t>level order traversal (breath first </a:t>
            </a:r>
            <a:r>
              <a:rPr lang="en-US" altLang="zh-TW" sz="2000" dirty="0" err="1">
                <a:solidFill>
                  <a:srgbClr val="CC3300"/>
                </a:solidFill>
              </a:rPr>
              <a:t>traveral</a:t>
            </a:r>
            <a:r>
              <a:rPr lang="en-US" altLang="zh-TW" sz="2000" dirty="0">
                <a:solidFill>
                  <a:srgbClr val="CC3300"/>
                </a:solidFill>
              </a:rPr>
              <a:t>)</a:t>
            </a:r>
          </a:p>
          <a:p>
            <a:r>
              <a:rPr lang="en-US" altLang="zh-TW" sz="2000" dirty="0"/>
              <a:t>+ * E * D / C A B</a:t>
            </a:r>
          </a:p>
        </p:txBody>
      </p:sp>
      <p:grpSp>
        <p:nvGrpSpPr>
          <p:cNvPr id="24" name="Group 23"/>
          <p:cNvGrpSpPr/>
          <p:nvPr/>
        </p:nvGrpSpPr>
        <p:grpSpPr>
          <a:xfrm>
            <a:off x="152400" y="2888381"/>
            <a:ext cx="3226162" cy="2826619"/>
            <a:chOff x="1881188" y="2888381"/>
            <a:chExt cx="3226162" cy="2826619"/>
          </a:xfrm>
        </p:grpSpPr>
        <p:sp>
          <p:nvSpPr>
            <p:cNvPr id="25" name="Line 9"/>
            <p:cNvSpPr>
              <a:spLocks noChangeShapeType="1"/>
            </p:cNvSpPr>
            <p:nvPr/>
          </p:nvSpPr>
          <p:spPr bwMode="auto">
            <a:xfrm flipH="1">
              <a:off x="2254151" y="3143709"/>
              <a:ext cx="2099236" cy="22015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31"/>
            <p:cNvSpPr>
              <a:spLocks noChangeShapeType="1"/>
            </p:cNvSpPr>
            <p:nvPr/>
          </p:nvSpPr>
          <p:spPr bwMode="auto">
            <a:xfrm>
              <a:off x="4442522" y="3204787"/>
              <a:ext cx="441325" cy="357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32"/>
            <p:cNvSpPr>
              <a:spLocks noChangeShapeType="1"/>
            </p:cNvSpPr>
            <p:nvPr/>
          </p:nvSpPr>
          <p:spPr bwMode="auto">
            <a:xfrm>
              <a:off x="3962179" y="3691872"/>
              <a:ext cx="368742" cy="41713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33"/>
            <p:cNvSpPr>
              <a:spLocks noChangeShapeType="1"/>
            </p:cNvSpPr>
            <p:nvPr/>
          </p:nvSpPr>
          <p:spPr bwMode="auto">
            <a:xfrm>
              <a:off x="3420198" y="4343400"/>
              <a:ext cx="466002" cy="4778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37"/>
            <p:cNvSpPr>
              <a:spLocks noChangeShapeType="1"/>
            </p:cNvSpPr>
            <p:nvPr/>
          </p:nvSpPr>
          <p:spPr bwMode="auto">
            <a:xfrm>
              <a:off x="2836863" y="5030788"/>
              <a:ext cx="425450" cy="322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Rectangle 9"/>
            <p:cNvSpPr>
              <a:spLocks noChangeArrowheads="1"/>
            </p:cNvSpPr>
            <p:nvPr/>
          </p:nvSpPr>
          <p:spPr bwMode="auto">
            <a:xfrm>
              <a:off x="1881188" y="5334000"/>
              <a:ext cx="381000" cy="38100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A</a:t>
              </a:r>
            </a:p>
          </p:txBody>
        </p:sp>
        <p:sp>
          <p:nvSpPr>
            <p:cNvPr id="31" name="Rectangle 9"/>
            <p:cNvSpPr>
              <a:spLocks noChangeArrowheads="1"/>
            </p:cNvSpPr>
            <p:nvPr/>
          </p:nvSpPr>
          <p:spPr bwMode="auto">
            <a:xfrm>
              <a:off x="3152155" y="5334000"/>
              <a:ext cx="381000" cy="38100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B</a:t>
              </a:r>
            </a:p>
          </p:txBody>
        </p:sp>
        <p:sp>
          <p:nvSpPr>
            <p:cNvPr id="32" name="Rectangle 9"/>
            <p:cNvSpPr>
              <a:spLocks noChangeArrowheads="1"/>
            </p:cNvSpPr>
            <p:nvPr/>
          </p:nvSpPr>
          <p:spPr bwMode="auto">
            <a:xfrm>
              <a:off x="3760037" y="4812822"/>
              <a:ext cx="346364" cy="38100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C</a:t>
              </a:r>
            </a:p>
          </p:txBody>
        </p:sp>
        <p:sp>
          <p:nvSpPr>
            <p:cNvPr id="33" name="Rectangle 9"/>
            <p:cNvSpPr>
              <a:spLocks noChangeArrowheads="1"/>
            </p:cNvSpPr>
            <p:nvPr/>
          </p:nvSpPr>
          <p:spPr bwMode="auto">
            <a:xfrm>
              <a:off x="4207920" y="4078671"/>
              <a:ext cx="381000" cy="38100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D</a:t>
              </a:r>
            </a:p>
          </p:txBody>
        </p:sp>
        <p:sp>
          <p:nvSpPr>
            <p:cNvPr id="34" name="Rectangle 9"/>
            <p:cNvSpPr>
              <a:spLocks noChangeArrowheads="1"/>
            </p:cNvSpPr>
            <p:nvPr/>
          </p:nvSpPr>
          <p:spPr bwMode="auto">
            <a:xfrm>
              <a:off x="4726350" y="3489053"/>
              <a:ext cx="381000" cy="331269"/>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E</a:t>
              </a:r>
            </a:p>
          </p:txBody>
        </p:sp>
        <p:sp>
          <p:nvSpPr>
            <p:cNvPr id="35" name="Oval 6"/>
            <p:cNvSpPr>
              <a:spLocks noChangeArrowheads="1"/>
            </p:cNvSpPr>
            <p:nvPr/>
          </p:nvSpPr>
          <p:spPr bwMode="auto">
            <a:xfrm>
              <a:off x="3084081" y="4078671"/>
              <a:ext cx="381000" cy="38100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p>
          </p:txBody>
        </p:sp>
        <p:sp>
          <p:nvSpPr>
            <p:cNvPr id="36" name="Oval 6"/>
            <p:cNvSpPr>
              <a:spLocks noChangeArrowheads="1"/>
            </p:cNvSpPr>
            <p:nvPr/>
          </p:nvSpPr>
          <p:spPr bwMode="auto">
            <a:xfrm>
              <a:off x="2467812" y="4784808"/>
              <a:ext cx="381000" cy="38100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p>
          </p:txBody>
        </p:sp>
        <p:sp>
          <p:nvSpPr>
            <p:cNvPr id="37" name="Oval 6"/>
            <p:cNvSpPr>
              <a:spLocks noChangeArrowheads="1"/>
            </p:cNvSpPr>
            <p:nvPr/>
          </p:nvSpPr>
          <p:spPr bwMode="auto">
            <a:xfrm>
              <a:off x="3665208" y="3407569"/>
              <a:ext cx="381000" cy="38100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p>
          </p:txBody>
        </p:sp>
        <p:sp>
          <p:nvSpPr>
            <p:cNvPr id="38" name="Oval 6"/>
            <p:cNvSpPr>
              <a:spLocks noChangeArrowheads="1"/>
            </p:cNvSpPr>
            <p:nvPr/>
          </p:nvSpPr>
          <p:spPr bwMode="auto">
            <a:xfrm>
              <a:off x="4182951" y="2888381"/>
              <a:ext cx="381000" cy="38100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p>
          </p:txBody>
        </p:sp>
      </p:grpSp>
    </p:spTree>
    <p:extLst>
      <p:ext uri="{BB962C8B-B14F-4D97-AF65-F5344CB8AC3E}">
        <p14:creationId xmlns:p14="http://schemas.microsoft.com/office/powerpoint/2010/main" val="217352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
                                            <p:txEl>
                                              <p:pRg st="2" end="2"/>
                                            </p:txEl>
                                          </p:spTgt>
                                        </p:tgtEl>
                                        <p:attrNameLst>
                                          <p:attrName>style.visibility</p:attrName>
                                        </p:attrNameLst>
                                      </p:cBhvr>
                                      <p:to>
                                        <p:strVal val="visible"/>
                                      </p:to>
                                    </p:set>
                                    <p:anim calcmode="lin" valueType="num">
                                      <p:cBhvr additive="base">
                                        <p:cTn id="13" dur="500" fill="hold"/>
                                        <p:tgtEl>
                                          <p:spTgt spid="8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8">
                                            <p:txEl>
                                              <p:pRg st="5" end="5"/>
                                            </p:txEl>
                                          </p:spTgt>
                                        </p:tgtEl>
                                        <p:attrNameLst>
                                          <p:attrName>style.visibility</p:attrName>
                                        </p:attrNameLst>
                                      </p:cBhvr>
                                      <p:to>
                                        <p:strVal val="visible"/>
                                      </p:to>
                                    </p:set>
                                    <p:anim calcmode="lin" valueType="num">
                                      <p:cBhvr additive="base">
                                        <p:cTn id="19" dur="500" fill="hold"/>
                                        <p:tgtEl>
                                          <p:spTgt spid="8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8">
                                            <p:txEl>
                                              <p:pRg st="8" end="8"/>
                                            </p:txEl>
                                          </p:spTgt>
                                        </p:tgtEl>
                                        <p:attrNameLst>
                                          <p:attrName>style.visibility</p:attrName>
                                        </p:attrNameLst>
                                      </p:cBhvr>
                                      <p:to>
                                        <p:strVal val="visible"/>
                                      </p:to>
                                    </p:set>
                                    <p:anim calcmode="lin" valueType="num">
                                      <p:cBhvr additive="base">
                                        <p:cTn id="25" dur="500" fill="hold"/>
                                        <p:tgtEl>
                                          <p:spTgt spid="88">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8">
                                            <p:txEl>
                                              <p:pRg st="11" end="11"/>
                                            </p:txEl>
                                          </p:spTgt>
                                        </p:tgtEl>
                                        <p:attrNameLst>
                                          <p:attrName>style.visibility</p:attrName>
                                        </p:attrNameLst>
                                      </p:cBhvr>
                                      <p:to>
                                        <p:strVal val="visible"/>
                                      </p:to>
                                    </p:set>
                                    <p:anim calcmode="lin" valueType="num">
                                      <p:cBhvr additive="base">
                                        <p:cTn id="31" dur="500" fill="hold"/>
                                        <p:tgtEl>
                                          <p:spTgt spid="88">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a:t>Infix/Postfix/Prefix Expressions</a:t>
            </a:r>
            <a:endParaRPr lang="en-IN" dirty="0"/>
          </a:p>
        </p:txBody>
      </p:sp>
      <p:sp>
        <p:nvSpPr>
          <p:cNvPr id="5" name="Slide Number Placeholder 4"/>
          <p:cNvSpPr>
            <a:spLocks noGrp="1"/>
          </p:cNvSpPr>
          <p:nvPr>
            <p:ph type="sldNum" sz="quarter" idx="12"/>
          </p:nvPr>
        </p:nvSpPr>
        <p:spPr/>
        <p:txBody>
          <a:bodyPr/>
          <a:lstStyle/>
          <a:p>
            <a:fld id="{D75AA1D6-45B6-42A0-9A96-551CCA5B504B}" type="slidenum">
              <a:rPr lang="en-US" smtClean="0"/>
              <a:pPr/>
              <a:t>152</a:t>
            </a:fld>
            <a:endParaRPr lang="en-US" dirty="0"/>
          </a:p>
        </p:txBody>
      </p:sp>
      <p:sp>
        <p:nvSpPr>
          <p:cNvPr id="16" name="Content Placeholder 2"/>
          <p:cNvSpPr>
            <a:spLocks noGrp="1"/>
          </p:cNvSpPr>
          <p:nvPr>
            <p:ph idx="1"/>
          </p:nvPr>
        </p:nvSpPr>
        <p:spPr>
          <a:xfrm>
            <a:off x="0" y="838200"/>
            <a:ext cx="9143999" cy="4594991"/>
          </a:xfrm>
        </p:spPr>
        <p:txBody>
          <a:bodyPr>
            <a:normAutofit/>
          </a:bodyPr>
          <a:lstStyle/>
          <a:p>
            <a:r>
              <a:rPr lang="en-US" sz="2400" b="1" dirty="0">
                <a:solidFill>
                  <a:srgbClr val="FF0000"/>
                </a:solidFill>
                <a:latin typeface="Times" panose="02020603050405020304" pitchFamily="18" charset="0"/>
                <a:cs typeface="Times" panose="02020603050405020304" pitchFamily="18" charset="0"/>
              </a:rPr>
              <a:t>INFIX</a:t>
            </a:r>
            <a:r>
              <a:rPr lang="en-US" sz="2400" dirty="0">
                <a:latin typeface="Times" panose="02020603050405020304" pitchFamily="18" charset="0"/>
                <a:cs typeface="Times" panose="02020603050405020304" pitchFamily="18" charset="0"/>
              </a:rPr>
              <a:t>: the expressions in which operands surround the operator</a:t>
            </a:r>
          </a:p>
          <a:p>
            <a:pPr marL="0" indent="0">
              <a:buNone/>
            </a:pPr>
            <a:r>
              <a:rPr lang="en-US" sz="2400" dirty="0">
                <a:latin typeface="Times" panose="02020603050405020304" pitchFamily="18" charset="0"/>
                <a:cs typeface="Times" panose="02020603050405020304" pitchFamily="18" charset="0"/>
              </a:rPr>
              <a:t>Example:  </a:t>
            </a:r>
            <a:r>
              <a:rPr lang="en-US" sz="2400" dirty="0" err="1">
                <a:latin typeface="Times" panose="02020603050405020304" pitchFamily="18" charset="0"/>
                <a:cs typeface="Times" panose="02020603050405020304" pitchFamily="18" charset="0"/>
              </a:rPr>
              <a:t>x+y</a:t>
            </a:r>
            <a:r>
              <a:rPr lang="en-US" sz="2400" dirty="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x+y</a:t>
            </a:r>
            <a:r>
              <a:rPr lang="en-US" sz="2400" dirty="0">
                <a:latin typeface="Times" panose="02020603050405020304" pitchFamily="18" charset="0"/>
                <a:cs typeface="Times" panose="02020603050405020304" pitchFamily="18" charset="0"/>
              </a:rPr>
              <a:t>*z</a:t>
            </a:r>
          </a:p>
          <a:p>
            <a:r>
              <a:rPr lang="en-US" sz="2400" b="1" dirty="0">
                <a:solidFill>
                  <a:srgbClr val="FF0000"/>
                </a:solidFill>
                <a:latin typeface="Times" panose="02020603050405020304" pitchFamily="18" charset="0"/>
                <a:cs typeface="Times" panose="02020603050405020304" pitchFamily="18" charset="0"/>
              </a:rPr>
              <a:t>POSTFIX</a:t>
            </a:r>
            <a:r>
              <a:rPr lang="en-US" sz="2400" dirty="0">
                <a:latin typeface="Times" panose="02020603050405020304" pitchFamily="18" charset="0"/>
                <a:cs typeface="Times" panose="02020603050405020304" pitchFamily="18" charset="0"/>
              </a:rPr>
              <a:t> (also known as Reverse Polish Notation): operator comes after the operands</a:t>
            </a:r>
          </a:p>
          <a:p>
            <a:pPr marL="0" indent="0">
              <a:buNone/>
            </a:pPr>
            <a:r>
              <a:rPr lang="en-US" sz="2400" dirty="0">
                <a:latin typeface="Times" panose="02020603050405020304" pitchFamily="18" charset="0"/>
                <a:cs typeface="Times" panose="02020603050405020304" pitchFamily="18" charset="0"/>
              </a:rPr>
              <a:t>Example:  </a:t>
            </a:r>
            <a:r>
              <a:rPr lang="en-US" sz="2400" dirty="0" err="1">
                <a:latin typeface="Times" panose="02020603050405020304" pitchFamily="18" charset="0"/>
                <a:cs typeface="Times" panose="02020603050405020304" pitchFamily="18" charset="0"/>
              </a:rPr>
              <a:t>xy</a:t>
            </a:r>
            <a:r>
              <a:rPr lang="en-US" sz="2400" dirty="0">
                <a:latin typeface="Times" panose="02020603050405020304" pitchFamily="18" charset="0"/>
                <a:cs typeface="Times" panose="02020603050405020304" pitchFamily="18" charset="0"/>
              </a:rPr>
              <a:t>+ , xyz*+</a:t>
            </a:r>
          </a:p>
          <a:p>
            <a:r>
              <a:rPr lang="en-US" sz="2400" b="1" dirty="0">
                <a:solidFill>
                  <a:srgbClr val="FF0000"/>
                </a:solidFill>
                <a:latin typeface="Times" panose="02020603050405020304" pitchFamily="18" charset="0"/>
                <a:cs typeface="Times" panose="02020603050405020304" pitchFamily="18" charset="0"/>
              </a:rPr>
              <a:t>PREFIX</a:t>
            </a:r>
            <a:r>
              <a:rPr lang="en-US" sz="2400" dirty="0">
                <a:latin typeface="Times" panose="02020603050405020304" pitchFamily="18" charset="0"/>
                <a:cs typeface="Times" panose="02020603050405020304" pitchFamily="18" charset="0"/>
              </a:rPr>
              <a:t> (also Known as Polish notation): operator comes before the operands</a:t>
            </a:r>
          </a:p>
          <a:p>
            <a:pPr marL="0" indent="0">
              <a:buNone/>
            </a:pPr>
            <a:r>
              <a:rPr lang="en-US" sz="2400" dirty="0">
                <a:latin typeface="Times" panose="02020603050405020304" pitchFamily="18" charset="0"/>
                <a:cs typeface="Times" panose="02020603050405020304" pitchFamily="18" charset="0"/>
              </a:rPr>
              <a:t>Example: +</a:t>
            </a:r>
            <a:r>
              <a:rPr lang="en-US" sz="2400" dirty="0" err="1">
                <a:latin typeface="Times" panose="02020603050405020304" pitchFamily="18" charset="0"/>
                <a:cs typeface="Times" panose="02020603050405020304" pitchFamily="18" charset="0"/>
              </a:rPr>
              <a:t>xy</a:t>
            </a:r>
            <a:r>
              <a:rPr lang="en-US" sz="2400" dirty="0">
                <a:latin typeface="Times" panose="02020603050405020304" pitchFamily="18" charset="0"/>
                <a:cs typeface="Times" panose="02020603050405020304" pitchFamily="18" charset="0"/>
              </a:rPr>
              <a:t>, +x*</a:t>
            </a:r>
            <a:r>
              <a:rPr lang="en-US" sz="2400" dirty="0" err="1">
                <a:latin typeface="Times" panose="02020603050405020304" pitchFamily="18" charset="0"/>
                <a:cs typeface="Times" panose="02020603050405020304" pitchFamily="18" charset="0"/>
              </a:rPr>
              <a:t>yz</a:t>
            </a:r>
            <a:endParaRPr lang="en-US" sz="2400" dirty="0">
              <a:latin typeface="Times" panose="02020603050405020304" pitchFamily="18" charset="0"/>
              <a:cs typeface="Times" panose="02020603050405020304" pitchFamily="18" charset="0"/>
            </a:endParaRPr>
          </a:p>
        </p:txBody>
      </p:sp>
      <p:sp>
        <p:nvSpPr>
          <p:cNvPr id="6" name="Line 9"/>
          <p:cNvSpPr>
            <a:spLocks noChangeShapeType="1"/>
          </p:cNvSpPr>
          <p:nvPr/>
        </p:nvSpPr>
        <p:spPr bwMode="auto">
          <a:xfrm flipH="1">
            <a:off x="3409215" y="5223840"/>
            <a:ext cx="563877" cy="5379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33"/>
          <p:cNvSpPr>
            <a:spLocks noChangeShapeType="1"/>
          </p:cNvSpPr>
          <p:nvPr/>
        </p:nvSpPr>
        <p:spPr bwMode="auto">
          <a:xfrm>
            <a:off x="4317638" y="5257800"/>
            <a:ext cx="657314" cy="5040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37"/>
          <p:cNvSpPr>
            <a:spLocks noChangeShapeType="1"/>
          </p:cNvSpPr>
          <p:nvPr/>
        </p:nvSpPr>
        <p:spPr bwMode="auto">
          <a:xfrm>
            <a:off x="5273313" y="5945188"/>
            <a:ext cx="425450" cy="322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9"/>
          <p:cNvSpPr>
            <a:spLocks noChangeArrowheads="1"/>
          </p:cNvSpPr>
          <p:nvPr/>
        </p:nvSpPr>
        <p:spPr bwMode="auto">
          <a:xfrm>
            <a:off x="4317638" y="6248400"/>
            <a:ext cx="381000" cy="38100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y</a:t>
            </a:r>
          </a:p>
        </p:txBody>
      </p:sp>
      <p:sp>
        <p:nvSpPr>
          <p:cNvPr id="10" name="Rectangle 9"/>
          <p:cNvSpPr>
            <a:spLocks noChangeArrowheads="1"/>
          </p:cNvSpPr>
          <p:nvPr/>
        </p:nvSpPr>
        <p:spPr bwMode="auto">
          <a:xfrm>
            <a:off x="5588605" y="6248400"/>
            <a:ext cx="381000" cy="38100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z</a:t>
            </a:r>
          </a:p>
        </p:txBody>
      </p:sp>
      <p:sp>
        <p:nvSpPr>
          <p:cNvPr id="11" name="Rectangle 9"/>
          <p:cNvSpPr>
            <a:spLocks noChangeArrowheads="1"/>
          </p:cNvSpPr>
          <p:nvPr/>
        </p:nvSpPr>
        <p:spPr bwMode="auto">
          <a:xfrm>
            <a:off x="3062851" y="5761820"/>
            <a:ext cx="346364" cy="38100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x</a:t>
            </a:r>
          </a:p>
        </p:txBody>
      </p:sp>
      <p:sp>
        <p:nvSpPr>
          <p:cNvPr id="12" name="Oval 6"/>
          <p:cNvSpPr>
            <a:spLocks noChangeArrowheads="1"/>
          </p:cNvSpPr>
          <p:nvPr/>
        </p:nvSpPr>
        <p:spPr bwMode="auto">
          <a:xfrm>
            <a:off x="3950186" y="4968369"/>
            <a:ext cx="381000" cy="38100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p>
        </p:txBody>
      </p:sp>
      <p:sp>
        <p:nvSpPr>
          <p:cNvPr id="13" name="Oval 6"/>
          <p:cNvSpPr>
            <a:spLocks noChangeArrowheads="1"/>
          </p:cNvSpPr>
          <p:nvPr/>
        </p:nvSpPr>
        <p:spPr bwMode="auto">
          <a:xfrm>
            <a:off x="4904262" y="5699208"/>
            <a:ext cx="381000" cy="38100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p>
        </p:txBody>
      </p:sp>
      <p:sp>
        <p:nvSpPr>
          <p:cNvPr id="14" name="Line 9"/>
          <p:cNvSpPr>
            <a:spLocks noChangeShapeType="1"/>
          </p:cNvSpPr>
          <p:nvPr/>
        </p:nvSpPr>
        <p:spPr bwMode="auto">
          <a:xfrm flipH="1">
            <a:off x="4571999" y="5979410"/>
            <a:ext cx="356233" cy="26899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2254180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a:t>Infix Expressions</a:t>
            </a:r>
            <a:endParaRPr lang="en-IN" dirty="0"/>
          </a:p>
        </p:txBody>
      </p:sp>
      <p:sp>
        <p:nvSpPr>
          <p:cNvPr id="5" name="Slide Number Placeholder 4"/>
          <p:cNvSpPr>
            <a:spLocks noGrp="1"/>
          </p:cNvSpPr>
          <p:nvPr>
            <p:ph type="sldNum" sz="quarter" idx="12"/>
          </p:nvPr>
        </p:nvSpPr>
        <p:spPr/>
        <p:txBody>
          <a:bodyPr/>
          <a:lstStyle/>
          <a:p>
            <a:fld id="{D75AA1D6-45B6-42A0-9A96-551CCA5B504B}" type="slidenum">
              <a:rPr lang="en-US" smtClean="0"/>
              <a:pPr/>
              <a:t>153</a:t>
            </a:fld>
            <a:endParaRPr lang="en-US" dirty="0"/>
          </a:p>
        </p:txBody>
      </p:sp>
      <p:sp>
        <p:nvSpPr>
          <p:cNvPr id="16" name="Content Placeholder 2"/>
          <p:cNvSpPr>
            <a:spLocks noGrp="1"/>
          </p:cNvSpPr>
          <p:nvPr>
            <p:ph idx="1"/>
          </p:nvPr>
        </p:nvSpPr>
        <p:spPr>
          <a:xfrm>
            <a:off x="0" y="838200"/>
            <a:ext cx="9143999" cy="5410200"/>
          </a:xfrm>
        </p:spPr>
        <p:txBody>
          <a:bodyPr>
            <a:normAutofit/>
          </a:bodyPr>
          <a:lstStyle/>
          <a:p>
            <a:r>
              <a:rPr lang="en-US" sz="2400" b="1" dirty="0">
                <a:solidFill>
                  <a:srgbClr val="FF0000"/>
                </a:solidFill>
                <a:latin typeface="Times" panose="02020603050405020304" pitchFamily="18" charset="0"/>
                <a:cs typeface="Times" panose="02020603050405020304" pitchFamily="18" charset="0"/>
              </a:rPr>
              <a:t>INFIX</a:t>
            </a:r>
            <a:r>
              <a:rPr lang="en-US" sz="2400" dirty="0">
                <a:latin typeface="Times" panose="02020603050405020304" pitchFamily="18" charset="0"/>
                <a:cs typeface="Times" panose="02020603050405020304" pitchFamily="18" charset="0"/>
              </a:rPr>
              <a:t>: the expressions in which operands surround the operator</a:t>
            </a:r>
          </a:p>
          <a:p>
            <a:pPr marL="0" indent="0">
              <a:buNone/>
            </a:pPr>
            <a:r>
              <a:rPr lang="en-US" sz="2400" dirty="0">
                <a:latin typeface="Times" panose="02020603050405020304" pitchFamily="18" charset="0"/>
                <a:cs typeface="Times" panose="02020603050405020304" pitchFamily="18" charset="0"/>
              </a:rPr>
              <a:t>How do you evaluate :</a:t>
            </a:r>
          </a:p>
          <a:p>
            <a:pPr marL="0" indent="0">
              <a:buNone/>
            </a:pPr>
            <a:r>
              <a:rPr lang="en-US" sz="2400" dirty="0">
                <a:latin typeface="Times" panose="02020603050405020304" pitchFamily="18" charset="0"/>
                <a:cs typeface="Times" panose="02020603050405020304" pitchFamily="18" charset="0"/>
              </a:rPr>
              <a:t>                           a * b + c / d </a:t>
            </a:r>
          </a:p>
          <a:p>
            <a:pPr marL="457200" indent="-457200">
              <a:buFont typeface="+mj-lt"/>
              <a:buAutoNum type="arabicParenR"/>
            </a:pPr>
            <a:r>
              <a:rPr lang="en-US" sz="2400" dirty="0">
                <a:latin typeface="Times" panose="02020603050405020304" pitchFamily="18" charset="0"/>
                <a:cs typeface="Times" panose="02020603050405020304" pitchFamily="18" charset="0"/>
              </a:rPr>
              <a:t>This is done by assigning operator priorities:</a:t>
            </a:r>
          </a:p>
          <a:p>
            <a:pPr marL="0" indent="0">
              <a:buNone/>
            </a:pPr>
            <a:r>
              <a:rPr lang="en-US" sz="2400">
                <a:latin typeface="Times" panose="02020603050405020304" pitchFamily="18" charset="0"/>
                <a:cs typeface="Times" panose="02020603050405020304" pitchFamily="18" charset="0"/>
              </a:rPr>
              <a:t>                </a:t>
            </a:r>
            <a:r>
              <a:rPr lang="en-US" sz="2400" dirty="0">
                <a:latin typeface="Times" panose="02020603050405020304" pitchFamily="18" charset="0"/>
                <a:cs typeface="Times" panose="02020603050405020304" pitchFamily="18" charset="0"/>
              </a:rPr>
              <a:t>priority(*) </a:t>
            </a:r>
            <a:r>
              <a:rPr lang="en-US" sz="2400" b="1" dirty="0">
                <a:solidFill>
                  <a:srgbClr val="FF0000"/>
                </a:solidFill>
                <a:latin typeface="Times" panose="02020603050405020304" pitchFamily="18" charset="0"/>
                <a:cs typeface="Times" panose="02020603050405020304" pitchFamily="18" charset="0"/>
              </a:rPr>
              <a:t>=</a:t>
            </a:r>
            <a:r>
              <a:rPr lang="en-US" sz="2400" dirty="0">
                <a:latin typeface="Times" panose="02020603050405020304" pitchFamily="18" charset="0"/>
                <a:cs typeface="Times" panose="02020603050405020304" pitchFamily="18" charset="0"/>
              </a:rPr>
              <a:t> priority(/) </a:t>
            </a:r>
            <a:r>
              <a:rPr lang="en-US" sz="2400" b="1" dirty="0">
                <a:solidFill>
                  <a:srgbClr val="FF0000"/>
                </a:solidFill>
                <a:latin typeface="Times" panose="02020603050405020304" pitchFamily="18" charset="0"/>
                <a:cs typeface="Times" panose="02020603050405020304" pitchFamily="18" charset="0"/>
              </a:rPr>
              <a:t>&gt;</a:t>
            </a:r>
            <a:r>
              <a:rPr lang="en-US" sz="2400" dirty="0">
                <a:latin typeface="Times" panose="02020603050405020304" pitchFamily="18" charset="0"/>
                <a:cs typeface="Times" panose="02020603050405020304" pitchFamily="18" charset="0"/>
              </a:rPr>
              <a:t> priority(+) </a:t>
            </a:r>
            <a:r>
              <a:rPr lang="en-US" sz="2400" b="1" dirty="0">
                <a:solidFill>
                  <a:srgbClr val="FF0000"/>
                </a:solidFill>
                <a:latin typeface="Times" panose="02020603050405020304" pitchFamily="18" charset="0"/>
                <a:cs typeface="Times" panose="02020603050405020304" pitchFamily="18" charset="0"/>
              </a:rPr>
              <a:t>=</a:t>
            </a:r>
            <a:r>
              <a:rPr lang="en-US" sz="2400" dirty="0">
                <a:latin typeface="Times" panose="02020603050405020304" pitchFamily="18" charset="0"/>
                <a:cs typeface="Times" panose="02020603050405020304" pitchFamily="18" charset="0"/>
              </a:rPr>
              <a:t> priority(-) </a:t>
            </a:r>
          </a:p>
          <a:p>
            <a:pPr marL="457200" indent="-457200">
              <a:buFont typeface="+mj-lt"/>
              <a:buAutoNum type="arabicParenR" startAt="2"/>
            </a:pPr>
            <a:r>
              <a:rPr lang="en-US" sz="2400" dirty="0">
                <a:latin typeface="Times" panose="02020603050405020304" pitchFamily="18" charset="0"/>
                <a:cs typeface="Times" panose="02020603050405020304" pitchFamily="18" charset="0"/>
              </a:rPr>
              <a:t>When an operand lies between two operators, the operand associates with the operator that has higher priority.</a:t>
            </a:r>
          </a:p>
          <a:p>
            <a:endParaRPr lang="en-US" sz="2400" dirty="0">
              <a:latin typeface="Times" panose="02020603050405020304" pitchFamily="18" charset="0"/>
              <a:cs typeface="Times" panose="02020603050405020304" pitchFamily="18" charset="0"/>
            </a:endParaRPr>
          </a:p>
          <a:p>
            <a:pPr>
              <a:buFont typeface="Wingdings" panose="05000000000000000000" pitchFamily="2" charset="2"/>
              <a:buChar char="è"/>
            </a:pPr>
            <a:r>
              <a:rPr lang="en-US" sz="2400" dirty="0">
                <a:latin typeface="Times" panose="02020603050405020304" pitchFamily="18" charset="0"/>
                <a:cs typeface="Times" panose="02020603050405020304" pitchFamily="18" charset="0"/>
                <a:sym typeface="Wingdings" panose="05000000000000000000" pitchFamily="2" charset="2"/>
              </a:rPr>
              <a:t>Operand b lies between * and + ==&gt; b associates with *</a:t>
            </a:r>
          </a:p>
          <a:p>
            <a:pPr>
              <a:buFont typeface="Wingdings" panose="05000000000000000000" pitchFamily="2" charset="2"/>
              <a:buChar char="è"/>
            </a:pPr>
            <a:r>
              <a:rPr lang="en-US" sz="2400" dirty="0">
                <a:latin typeface="Times" panose="02020603050405020304" pitchFamily="18" charset="0"/>
                <a:cs typeface="Times" panose="02020603050405020304" pitchFamily="18" charset="0"/>
                <a:sym typeface="Wingdings" panose="05000000000000000000" pitchFamily="2" charset="2"/>
              </a:rPr>
              <a:t>Operand c lies between + and / ==&gt; c associates with /</a:t>
            </a:r>
          </a:p>
          <a:p>
            <a:pPr marL="0" indent="0">
              <a:buNone/>
            </a:pPr>
            <a:r>
              <a:rPr lang="en-US" sz="2400" dirty="0">
                <a:latin typeface="Times" panose="02020603050405020304" pitchFamily="18" charset="0"/>
                <a:cs typeface="Times" panose="02020603050405020304" pitchFamily="18" charset="0"/>
                <a:sym typeface="Wingdings" panose="05000000000000000000" pitchFamily="2" charset="2"/>
              </a:rPr>
              <a:t>Therefore:    a* b + c / d = (a*b) + (c/d)</a:t>
            </a: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27590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 calcmode="lin" valueType="num">
                                      <p:cBhvr additive="base">
                                        <p:cTn id="7"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anim calcmode="lin" valueType="num">
                                      <p:cBhvr additive="base">
                                        <p:cTn id="11"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anim calcmode="lin" valueType="num">
                                      <p:cBhvr additive="base">
                                        <p:cTn id="15"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anim calcmode="lin" valueType="num">
                                      <p:cBhvr additive="base">
                                        <p:cTn id="19"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anim calcmode="lin" valueType="num">
                                      <p:cBhvr additive="base">
                                        <p:cTn id="23"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anim calcmode="lin" valueType="num">
                                      <p:cBhvr additive="base">
                                        <p:cTn id="27"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
                                            <p:txEl>
                                              <p:pRg st="8" end="8"/>
                                            </p:txEl>
                                          </p:spTgt>
                                        </p:tgtEl>
                                        <p:attrNameLst>
                                          <p:attrName>style.visibility</p:attrName>
                                        </p:attrNameLst>
                                      </p:cBhvr>
                                      <p:to>
                                        <p:strVal val="visible"/>
                                      </p:to>
                                    </p:set>
                                    <p:anim calcmode="lin" valueType="num">
                                      <p:cBhvr additive="base">
                                        <p:cTn id="31" dur="500" fill="hold"/>
                                        <p:tgtEl>
                                          <p:spTgt spid="1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xEl>
                                              <p:pRg st="9" end="9"/>
                                            </p:txEl>
                                          </p:spTgt>
                                        </p:tgtEl>
                                        <p:attrNameLst>
                                          <p:attrName>style.visibility</p:attrName>
                                        </p:attrNameLst>
                                      </p:cBhvr>
                                      <p:to>
                                        <p:strVal val="visible"/>
                                      </p:to>
                                    </p:set>
                                    <p:anim calcmode="lin" valueType="num">
                                      <p:cBhvr additive="base">
                                        <p:cTn id="35" dur="500" fill="hold"/>
                                        <p:tgtEl>
                                          <p:spTgt spid="16">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0" y="5082"/>
            <a:ext cx="8686800" cy="833118"/>
          </a:xfrm>
        </p:spPr>
        <p:txBody>
          <a:bodyPr/>
          <a:lstStyle/>
          <a:p>
            <a:r>
              <a:rPr lang="en-US" sz="2800" dirty="0"/>
              <a:t>Example 1: Evaluate postfix expressions:  using stack</a:t>
            </a:r>
            <a:endParaRPr lang="en-US" altLang="en-US" sz="2800" b="1" dirty="0">
              <a:solidFill>
                <a:schemeClr val="accent2"/>
              </a:solidFill>
            </a:endParaRPr>
          </a:p>
        </p:txBody>
      </p:sp>
      <p:sp>
        <p:nvSpPr>
          <p:cNvPr id="29699" name="Content Placeholder 2"/>
          <p:cNvSpPr>
            <a:spLocks noGrp="1"/>
          </p:cNvSpPr>
          <p:nvPr>
            <p:ph sz="quarter" idx="4294967295"/>
          </p:nvPr>
        </p:nvSpPr>
        <p:spPr>
          <a:xfrm>
            <a:off x="0" y="838200"/>
            <a:ext cx="9144000" cy="4495800"/>
          </a:xfrm>
        </p:spPr>
        <p:txBody>
          <a:bodyPr/>
          <a:lstStyle/>
          <a:p>
            <a:r>
              <a:rPr lang="en-US" altLang="en-US" sz="2200" dirty="0">
                <a:latin typeface="Times" panose="02020603050405020304" pitchFamily="18" charset="0"/>
                <a:cs typeface="Times" panose="02020603050405020304" pitchFamily="18" charset="0"/>
              </a:rPr>
              <a:t>Evaluate the following postfix expression using stacks:       </a:t>
            </a:r>
            <a:r>
              <a:rPr lang="en-US" altLang="en-US" sz="2200" b="1" dirty="0">
                <a:latin typeface="Times" panose="02020603050405020304" pitchFamily="18" charset="0"/>
                <a:cs typeface="Times" panose="02020603050405020304" pitchFamily="18" charset="0"/>
              </a:rPr>
              <a:t>6 3 6 + 5 * 9 / -  </a:t>
            </a:r>
          </a:p>
          <a:p>
            <a:r>
              <a:rPr lang="en-US" altLang="en-US" sz="2200" dirty="0">
                <a:latin typeface="Times" panose="02020603050405020304" pitchFamily="18" charset="0"/>
                <a:cs typeface="Times" panose="02020603050405020304" pitchFamily="18" charset="0"/>
              </a:rPr>
              <a:t>The expression is evaluated  by using stack as follows:</a:t>
            </a:r>
          </a:p>
          <a:p>
            <a:endParaRPr lang="en-US" altLang="en-US" sz="2200" dirty="0">
              <a:latin typeface="Times" panose="02020603050405020304" pitchFamily="18" charset="0"/>
              <a:cs typeface="Times"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73672531"/>
              </p:ext>
            </p:extLst>
          </p:nvPr>
        </p:nvGraphicFramePr>
        <p:xfrm>
          <a:off x="888733" y="19050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dirty="0"/>
                        <a:t>STACK</a:t>
                      </a:r>
                    </a:p>
                  </a:txBody>
                  <a:tcPr/>
                </a:tc>
                <a:extLst>
                  <a:ext uri="{0D108BD9-81ED-4DB2-BD59-A6C34878D82A}">
                    <a16:rowId xmlns:a16="http://schemas.microsoft.com/office/drawing/2014/main" val="1644302245"/>
                  </a:ext>
                </a:extLst>
              </a:tr>
              <a:tr h="370840">
                <a:tc>
                  <a:txBody>
                    <a:bodyPr/>
                    <a:lstStyle/>
                    <a:p>
                      <a:endParaRPr lang="en-US" dirty="0"/>
                    </a:p>
                  </a:txBody>
                  <a:tcPr/>
                </a:tc>
                <a:extLst>
                  <a:ext uri="{0D108BD9-81ED-4DB2-BD59-A6C34878D82A}">
                    <a16:rowId xmlns:a16="http://schemas.microsoft.com/office/drawing/2014/main" val="2968306578"/>
                  </a:ext>
                </a:extLst>
              </a:tr>
              <a:tr h="370840">
                <a:tc>
                  <a:txBody>
                    <a:bodyPr/>
                    <a:lstStyle/>
                    <a:p>
                      <a:endParaRPr lang="en-US" dirty="0"/>
                    </a:p>
                  </a:txBody>
                  <a:tcPr/>
                </a:tc>
                <a:extLst>
                  <a:ext uri="{0D108BD9-81ED-4DB2-BD59-A6C34878D82A}">
                    <a16:rowId xmlns:a16="http://schemas.microsoft.com/office/drawing/2014/main" val="3649063016"/>
                  </a:ext>
                </a:extLst>
              </a:tr>
              <a:tr h="370840">
                <a:tc>
                  <a:txBody>
                    <a:bodyPr/>
                    <a:lstStyle/>
                    <a:p>
                      <a:endParaRPr lang="en-US" dirty="0"/>
                    </a:p>
                  </a:txBody>
                  <a:tcPr/>
                </a:tc>
                <a:extLst>
                  <a:ext uri="{0D108BD9-81ED-4DB2-BD59-A6C34878D82A}">
                    <a16:rowId xmlns:a16="http://schemas.microsoft.com/office/drawing/2014/main" val="1925068797"/>
                  </a:ext>
                </a:extLst>
              </a:tr>
              <a:tr h="370840">
                <a:tc>
                  <a:txBody>
                    <a:bodyPr/>
                    <a:lstStyle/>
                    <a:p>
                      <a:endParaRPr lang="en-US" dirty="0"/>
                    </a:p>
                  </a:txBody>
                  <a:tcPr/>
                </a:tc>
                <a:extLst>
                  <a:ext uri="{0D108BD9-81ED-4DB2-BD59-A6C34878D82A}">
                    <a16:rowId xmlns:a16="http://schemas.microsoft.com/office/drawing/2014/main" val="1348051086"/>
                  </a:ext>
                </a:extLst>
              </a:tr>
              <a:tr h="370840">
                <a:tc>
                  <a:txBody>
                    <a:bodyPr/>
                    <a:lstStyle/>
                    <a:p>
                      <a:endParaRPr lang="en-US" dirty="0"/>
                    </a:p>
                  </a:txBody>
                  <a:tcPr/>
                </a:tc>
                <a:extLst>
                  <a:ext uri="{0D108BD9-81ED-4DB2-BD59-A6C34878D82A}">
                    <a16:rowId xmlns:a16="http://schemas.microsoft.com/office/drawing/2014/main" val="1714034201"/>
                  </a:ext>
                </a:extLst>
              </a:tr>
              <a:tr h="370840">
                <a:tc>
                  <a:txBody>
                    <a:bodyPr/>
                    <a:lstStyle/>
                    <a:p>
                      <a:pPr algn="ctr"/>
                      <a:r>
                        <a:rPr lang="en-US" dirty="0"/>
                        <a:t>6</a:t>
                      </a:r>
                    </a:p>
                  </a:txBody>
                  <a:tcPr/>
                </a:tc>
                <a:extLst>
                  <a:ext uri="{0D108BD9-81ED-4DB2-BD59-A6C34878D82A}">
                    <a16:rowId xmlns:a16="http://schemas.microsoft.com/office/drawing/2014/main" val="3158226008"/>
                  </a:ext>
                </a:extLst>
              </a:tr>
            </a:tbl>
          </a:graphicData>
        </a:graphic>
      </p:graphicFrame>
      <p:cxnSp>
        <p:nvCxnSpPr>
          <p:cNvPr id="4" name="Straight Arrow Connector 3"/>
          <p:cNvCxnSpPr/>
          <p:nvPr/>
        </p:nvCxnSpPr>
        <p:spPr>
          <a:xfrm>
            <a:off x="70986" y="4343401"/>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70986" y="4020236"/>
            <a:ext cx="990600" cy="323165"/>
          </a:xfrm>
          <a:prstGeom prst="rect">
            <a:avLst/>
          </a:prstGeom>
          <a:noFill/>
        </p:spPr>
        <p:txBody>
          <a:bodyPr wrap="square" rtlCol="0">
            <a:spAutoFit/>
          </a:bodyPr>
          <a:lstStyle/>
          <a:p>
            <a:r>
              <a:rPr lang="en-US" sz="1500" dirty="0"/>
              <a:t>Push 6</a:t>
            </a:r>
          </a:p>
        </p:txBody>
      </p:sp>
      <p:graphicFrame>
        <p:nvGraphicFramePr>
          <p:cNvPr id="9" name="Table 8"/>
          <p:cNvGraphicFramePr>
            <a:graphicFrameLocks noGrp="1"/>
          </p:cNvGraphicFramePr>
          <p:nvPr>
            <p:extLst>
              <p:ext uri="{D42A27DB-BD31-4B8C-83A1-F6EECF244321}">
                <p14:modId xmlns:p14="http://schemas.microsoft.com/office/powerpoint/2010/main" val="1702344333"/>
              </p:ext>
            </p:extLst>
          </p:nvPr>
        </p:nvGraphicFramePr>
        <p:xfrm>
          <a:off x="2743200" y="19050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dirty="0"/>
                        <a:t>STACK</a:t>
                      </a:r>
                    </a:p>
                  </a:txBody>
                  <a:tcPr/>
                </a:tc>
                <a:extLst>
                  <a:ext uri="{0D108BD9-81ED-4DB2-BD59-A6C34878D82A}">
                    <a16:rowId xmlns:a16="http://schemas.microsoft.com/office/drawing/2014/main" val="1644302245"/>
                  </a:ext>
                </a:extLst>
              </a:tr>
              <a:tr h="370840">
                <a:tc>
                  <a:txBody>
                    <a:bodyPr/>
                    <a:lstStyle/>
                    <a:p>
                      <a:endParaRPr lang="en-US" dirty="0"/>
                    </a:p>
                  </a:txBody>
                  <a:tcPr/>
                </a:tc>
                <a:extLst>
                  <a:ext uri="{0D108BD9-81ED-4DB2-BD59-A6C34878D82A}">
                    <a16:rowId xmlns:a16="http://schemas.microsoft.com/office/drawing/2014/main" val="2968306578"/>
                  </a:ext>
                </a:extLst>
              </a:tr>
              <a:tr h="370840">
                <a:tc>
                  <a:txBody>
                    <a:bodyPr/>
                    <a:lstStyle/>
                    <a:p>
                      <a:endParaRPr lang="en-US" dirty="0"/>
                    </a:p>
                  </a:txBody>
                  <a:tcPr/>
                </a:tc>
                <a:extLst>
                  <a:ext uri="{0D108BD9-81ED-4DB2-BD59-A6C34878D82A}">
                    <a16:rowId xmlns:a16="http://schemas.microsoft.com/office/drawing/2014/main" val="3649063016"/>
                  </a:ext>
                </a:extLst>
              </a:tr>
              <a:tr h="370840">
                <a:tc>
                  <a:txBody>
                    <a:bodyPr/>
                    <a:lstStyle/>
                    <a:p>
                      <a:endParaRPr lang="en-US" dirty="0"/>
                    </a:p>
                  </a:txBody>
                  <a:tcPr/>
                </a:tc>
                <a:extLst>
                  <a:ext uri="{0D108BD9-81ED-4DB2-BD59-A6C34878D82A}">
                    <a16:rowId xmlns:a16="http://schemas.microsoft.com/office/drawing/2014/main" val="1925068797"/>
                  </a:ext>
                </a:extLst>
              </a:tr>
              <a:tr h="370840">
                <a:tc>
                  <a:txBody>
                    <a:bodyPr/>
                    <a:lstStyle/>
                    <a:p>
                      <a:endParaRPr lang="en-US" dirty="0"/>
                    </a:p>
                  </a:txBody>
                  <a:tcPr/>
                </a:tc>
                <a:extLst>
                  <a:ext uri="{0D108BD9-81ED-4DB2-BD59-A6C34878D82A}">
                    <a16:rowId xmlns:a16="http://schemas.microsoft.com/office/drawing/2014/main" val="1348051086"/>
                  </a:ext>
                </a:extLst>
              </a:tr>
              <a:tr h="370840">
                <a:tc>
                  <a:txBody>
                    <a:bodyPr/>
                    <a:lstStyle/>
                    <a:p>
                      <a:pPr algn="ctr"/>
                      <a:r>
                        <a:rPr lang="en-US" dirty="0"/>
                        <a:t>3</a:t>
                      </a:r>
                    </a:p>
                  </a:txBody>
                  <a:tcPr/>
                </a:tc>
                <a:extLst>
                  <a:ext uri="{0D108BD9-81ED-4DB2-BD59-A6C34878D82A}">
                    <a16:rowId xmlns:a16="http://schemas.microsoft.com/office/drawing/2014/main" val="1714034201"/>
                  </a:ext>
                </a:extLst>
              </a:tr>
              <a:tr h="370840">
                <a:tc>
                  <a:txBody>
                    <a:bodyPr/>
                    <a:lstStyle/>
                    <a:p>
                      <a:pPr algn="ctr"/>
                      <a:r>
                        <a:rPr lang="en-US" dirty="0"/>
                        <a:t>6</a:t>
                      </a:r>
                    </a:p>
                  </a:txBody>
                  <a:tcPr/>
                </a:tc>
                <a:extLst>
                  <a:ext uri="{0D108BD9-81ED-4DB2-BD59-A6C34878D82A}">
                    <a16:rowId xmlns:a16="http://schemas.microsoft.com/office/drawing/2014/main" val="3158226008"/>
                  </a:ext>
                </a:extLst>
              </a:tr>
            </a:tbl>
          </a:graphicData>
        </a:graphic>
      </p:graphicFrame>
      <p:cxnSp>
        <p:nvCxnSpPr>
          <p:cNvPr id="10" name="Straight Arrow Connector 9"/>
          <p:cNvCxnSpPr/>
          <p:nvPr/>
        </p:nvCxnSpPr>
        <p:spPr>
          <a:xfrm>
            <a:off x="1981200" y="3980766"/>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1981200" y="3657601"/>
            <a:ext cx="990600" cy="323165"/>
          </a:xfrm>
          <a:prstGeom prst="rect">
            <a:avLst/>
          </a:prstGeom>
          <a:noFill/>
        </p:spPr>
        <p:txBody>
          <a:bodyPr wrap="square" rtlCol="0">
            <a:spAutoFit/>
          </a:bodyPr>
          <a:lstStyle/>
          <a:p>
            <a:r>
              <a:rPr lang="en-US" sz="1500" dirty="0"/>
              <a:t>Push 3</a:t>
            </a:r>
          </a:p>
        </p:txBody>
      </p:sp>
      <p:graphicFrame>
        <p:nvGraphicFramePr>
          <p:cNvPr id="12" name="Table 11"/>
          <p:cNvGraphicFramePr>
            <a:graphicFrameLocks noGrp="1"/>
          </p:cNvGraphicFramePr>
          <p:nvPr>
            <p:extLst>
              <p:ext uri="{D42A27DB-BD31-4B8C-83A1-F6EECF244321}">
                <p14:modId xmlns:p14="http://schemas.microsoft.com/office/powerpoint/2010/main" val="228058470"/>
              </p:ext>
            </p:extLst>
          </p:nvPr>
        </p:nvGraphicFramePr>
        <p:xfrm>
          <a:off x="4572000" y="19050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dirty="0"/>
                        <a:t>STACK</a:t>
                      </a:r>
                    </a:p>
                  </a:txBody>
                  <a:tcPr/>
                </a:tc>
                <a:extLst>
                  <a:ext uri="{0D108BD9-81ED-4DB2-BD59-A6C34878D82A}">
                    <a16:rowId xmlns:a16="http://schemas.microsoft.com/office/drawing/2014/main" val="1644302245"/>
                  </a:ext>
                </a:extLst>
              </a:tr>
              <a:tr h="370840">
                <a:tc>
                  <a:txBody>
                    <a:bodyPr/>
                    <a:lstStyle/>
                    <a:p>
                      <a:endParaRPr lang="en-US" dirty="0"/>
                    </a:p>
                  </a:txBody>
                  <a:tcPr/>
                </a:tc>
                <a:extLst>
                  <a:ext uri="{0D108BD9-81ED-4DB2-BD59-A6C34878D82A}">
                    <a16:rowId xmlns:a16="http://schemas.microsoft.com/office/drawing/2014/main" val="2968306578"/>
                  </a:ext>
                </a:extLst>
              </a:tr>
              <a:tr h="370840">
                <a:tc>
                  <a:txBody>
                    <a:bodyPr/>
                    <a:lstStyle/>
                    <a:p>
                      <a:endParaRPr lang="en-US" dirty="0"/>
                    </a:p>
                  </a:txBody>
                  <a:tcPr/>
                </a:tc>
                <a:extLst>
                  <a:ext uri="{0D108BD9-81ED-4DB2-BD59-A6C34878D82A}">
                    <a16:rowId xmlns:a16="http://schemas.microsoft.com/office/drawing/2014/main" val="3649063016"/>
                  </a:ext>
                </a:extLst>
              </a:tr>
              <a:tr h="370840">
                <a:tc>
                  <a:txBody>
                    <a:bodyPr/>
                    <a:lstStyle/>
                    <a:p>
                      <a:endParaRPr lang="en-US" dirty="0"/>
                    </a:p>
                  </a:txBody>
                  <a:tcPr/>
                </a:tc>
                <a:extLst>
                  <a:ext uri="{0D108BD9-81ED-4DB2-BD59-A6C34878D82A}">
                    <a16:rowId xmlns:a16="http://schemas.microsoft.com/office/drawing/2014/main" val="1925068797"/>
                  </a:ext>
                </a:extLst>
              </a:tr>
              <a:tr h="370840">
                <a:tc>
                  <a:txBody>
                    <a:bodyPr/>
                    <a:lstStyle/>
                    <a:p>
                      <a:pPr algn="ctr"/>
                      <a:r>
                        <a:rPr lang="en-US" dirty="0"/>
                        <a:t>6</a:t>
                      </a:r>
                    </a:p>
                  </a:txBody>
                  <a:tcPr/>
                </a:tc>
                <a:extLst>
                  <a:ext uri="{0D108BD9-81ED-4DB2-BD59-A6C34878D82A}">
                    <a16:rowId xmlns:a16="http://schemas.microsoft.com/office/drawing/2014/main" val="1348051086"/>
                  </a:ext>
                </a:extLst>
              </a:tr>
              <a:tr h="370840">
                <a:tc>
                  <a:txBody>
                    <a:bodyPr/>
                    <a:lstStyle/>
                    <a:p>
                      <a:pPr algn="ctr"/>
                      <a:r>
                        <a:rPr lang="en-US" dirty="0"/>
                        <a:t>3</a:t>
                      </a:r>
                    </a:p>
                  </a:txBody>
                  <a:tcPr/>
                </a:tc>
                <a:extLst>
                  <a:ext uri="{0D108BD9-81ED-4DB2-BD59-A6C34878D82A}">
                    <a16:rowId xmlns:a16="http://schemas.microsoft.com/office/drawing/2014/main" val="1714034201"/>
                  </a:ext>
                </a:extLst>
              </a:tr>
              <a:tr h="370840">
                <a:tc>
                  <a:txBody>
                    <a:bodyPr/>
                    <a:lstStyle/>
                    <a:p>
                      <a:pPr algn="ctr"/>
                      <a:r>
                        <a:rPr lang="en-US" dirty="0"/>
                        <a:t>6</a:t>
                      </a:r>
                    </a:p>
                  </a:txBody>
                  <a:tcPr/>
                </a:tc>
                <a:extLst>
                  <a:ext uri="{0D108BD9-81ED-4DB2-BD59-A6C34878D82A}">
                    <a16:rowId xmlns:a16="http://schemas.microsoft.com/office/drawing/2014/main" val="3158226008"/>
                  </a:ext>
                </a:extLst>
              </a:tr>
            </a:tbl>
          </a:graphicData>
        </a:graphic>
      </p:graphicFrame>
      <p:cxnSp>
        <p:nvCxnSpPr>
          <p:cNvPr id="13" name="Straight Arrow Connector 12"/>
          <p:cNvCxnSpPr/>
          <p:nvPr/>
        </p:nvCxnSpPr>
        <p:spPr>
          <a:xfrm>
            <a:off x="3810000" y="3581401"/>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3810000" y="3275882"/>
            <a:ext cx="990600" cy="323165"/>
          </a:xfrm>
          <a:prstGeom prst="rect">
            <a:avLst/>
          </a:prstGeom>
          <a:noFill/>
        </p:spPr>
        <p:txBody>
          <a:bodyPr wrap="square" rtlCol="0">
            <a:spAutoFit/>
          </a:bodyPr>
          <a:lstStyle/>
          <a:p>
            <a:r>
              <a:rPr lang="en-US" sz="1500" dirty="0"/>
              <a:t>Push 6</a:t>
            </a:r>
          </a:p>
        </p:txBody>
      </p:sp>
      <p:sp>
        <p:nvSpPr>
          <p:cNvPr id="15" name="TextBox 14"/>
          <p:cNvSpPr txBox="1"/>
          <p:nvPr/>
        </p:nvSpPr>
        <p:spPr>
          <a:xfrm>
            <a:off x="-48928" y="1905000"/>
            <a:ext cx="990600" cy="292388"/>
          </a:xfrm>
          <a:prstGeom prst="rect">
            <a:avLst/>
          </a:prstGeom>
          <a:noFill/>
        </p:spPr>
        <p:txBody>
          <a:bodyPr wrap="square" rtlCol="0">
            <a:spAutoFit/>
          </a:bodyPr>
          <a:lstStyle/>
          <a:p>
            <a:r>
              <a:rPr lang="en-US" sz="1300" dirty="0"/>
              <a:t>Element = 6</a:t>
            </a:r>
          </a:p>
        </p:txBody>
      </p:sp>
      <p:sp>
        <p:nvSpPr>
          <p:cNvPr id="16" name="TextBox 15"/>
          <p:cNvSpPr txBox="1"/>
          <p:nvPr/>
        </p:nvSpPr>
        <p:spPr>
          <a:xfrm>
            <a:off x="1826996" y="1905000"/>
            <a:ext cx="990600" cy="292388"/>
          </a:xfrm>
          <a:prstGeom prst="rect">
            <a:avLst/>
          </a:prstGeom>
          <a:noFill/>
        </p:spPr>
        <p:txBody>
          <a:bodyPr wrap="square" rtlCol="0">
            <a:spAutoFit/>
          </a:bodyPr>
          <a:lstStyle/>
          <a:p>
            <a:r>
              <a:rPr lang="en-US" sz="1300" dirty="0"/>
              <a:t>Element = 3</a:t>
            </a:r>
          </a:p>
        </p:txBody>
      </p:sp>
      <p:sp>
        <p:nvSpPr>
          <p:cNvPr id="17" name="TextBox 16"/>
          <p:cNvSpPr txBox="1"/>
          <p:nvPr/>
        </p:nvSpPr>
        <p:spPr>
          <a:xfrm>
            <a:off x="3654482" y="1905000"/>
            <a:ext cx="990600" cy="292388"/>
          </a:xfrm>
          <a:prstGeom prst="rect">
            <a:avLst/>
          </a:prstGeom>
          <a:noFill/>
        </p:spPr>
        <p:txBody>
          <a:bodyPr wrap="square" rtlCol="0">
            <a:spAutoFit/>
          </a:bodyPr>
          <a:lstStyle/>
          <a:p>
            <a:r>
              <a:rPr lang="en-US" sz="1300" dirty="0"/>
              <a:t>Element = 6</a:t>
            </a:r>
          </a:p>
        </p:txBody>
      </p:sp>
      <p:graphicFrame>
        <p:nvGraphicFramePr>
          <p:cNvPr id="18" name="Table 17"/>
          <p:cNvGraphicFramePr>
            <a:graphicFrameLocks noGrp="1"/>
          </p:cNvGraphicFramePr>
          <p:nvPr>
            <p:extLst>
              <p:ext uri="{D42A27DB-BD31-4B8C-83A1-F6EECF244321}">
                <p14:modId xmlns:p14="http://schemas.microsoft.com/office/powerpoint/2010/main" val="1096971266"/>
              </p:ext>
            </p:extLst>
          </p:nvPr>
        </p:nvGraphicFramePr>
        <p:xfrm>
          <a:off x="6480118" y="1905002"/>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dirty="0"/>
                        <a:t>STACK</a:t>
                      </a:r>
                    </a:p>
                  </a:txBody>
                  <a:tcPr/>
                </a:tc>
                <a:extLst>
                  <a:ext uri="{0D108BD9-81ED-4DB2-BD59-A6C34878D82A}">
                    <a16:rowId xmlns:a16="http://schemas.microsoft.com/office/drawing/2014/main" val="1644302245"/>
                  </a:ext>
                </a:extLst>
              </a:tr>
              <a:tr h="370840">
                <a:tc>
                  <a:txBody>
                    <a:bodyPr/>
                    <a:lstStyle/>
                    <a:p>
                      <a:endParaRPr lang="en-US" dirty="0"/>
                    </a:p>
                  </a:txBody>
                  <a:tcPr/>
                </a:tc>
                <a:extLst>
                  <a:ext uri="{0D108BD9-81ED-4DB2-BD59-A6C34878D82A}">
                    <a16:rowId xmlns:a16="http://schemas.microsoft.com/office/drawing/2014/main" val="2968306578"/>
                  </a:ext>
                </a:extLst>
              </a:tr>
              <a:tr h="370840">
                <a:tc>
                  <a:txBody>
                    <a:bodyPr/>
                    <a:lstStyle/>
                    <a:p>
                      <a:endParaRPr lang="en-US" dirty="0"/>
                    </a:p>
                  </a:txBody>
                  <a:tcPr/>
                </a:tc>
                <a:extLst>
                  <a:ext uri="{0D108BD9-81ED-4DB2-BD59-A6C34878D82A}">
                    <a16:rowId xmlns:a16="http://schemas.microsoft.com/office/drawing/2014/main" val="3649063016"/>
                  </a:ext>
                </a:extLst>
              </a:tr>
              <a:tr h="370840">
                <a:tc>
                  <a:txBody>
                    <a:bodyPr/>
                    <a:lstStyle/>
                    <a:p>
                      <a:endParaRPr lang="en-US" dirty="0"/>
                    </a:p>
                  </a:txBody>
                  <a:tcPr/>
                </a:tc>
                <a:extLst>
                  <a:ext uri="{0D108BD9-81ED-4DB2-BD59-A6C34878D82A}">
                    <a16:rowId xmlns:a16="http://schemas.microsoft.com/office/drawing/2014/main" val="1925068797"/>
                  </a:ext>
                </a:extLst>
              </a:tr>
              <a:tr h="370840">
                <a:tc>
                  <a:txBody>
                    <a:bodyPr/>
                    <a:lstStyle/>
                    <a:p>
                      <a:pPr algn="ctr"/>
                      <a:endParaRPr lang="en-US" dirty="0"/>
                    </a:p>
                  </a:txBody>
                  <a:tcPr/>
                </a:tc>
                <a:extLst>
                  <a:ext uri="{0D108BD9-81ED-4DB2-BD59-A6C34878D82A}">
                    <a16:rowId xmlns:a16="http://schemas.microsoft.com/office/drawing/2014/main" val="1348051086"/>
                  </a:ext>
                </a:extLst>
              </a:tr>
              <a:tr h="370840">
                <a:tc>
                  <a:txBody>
                    <a:bodyPr/>
                    <a:lstStyle/>
                    <a:p>
                      <a:pPr algn="ctr"/>
                      <a:endParaRPr lang="en-US" dirty="0"/>
                    </a:p>
                  </a:txBody>
                  <a:tcPr/>
                </a:tc>
                <a:extLst>
                  <a:ext uri="{0D108BD9-81ED-4DB2-BD59-A6C34878D82A}">
                    <a16:rowId xmlns:a16="http://schemas.microsoft.com/office/drawing/2014/main" val="1714034201"/>
                  </a:ext>
                </a:extLst>
              </a:tr>
              <a:tr h="370840">
                <a:tc>
                  <a:txBody>
                    <a:bodyPr/>
                    <a:lstStyle/>
                    <a:p>
                      <a:pPr algn="ctr"/>
                      <a:r>
                        <a:rPr lang="en-US" dirty="0"/>
                        <a:t>6</a:t>
                      </a:r>
                    </a:p>
                  </a:txBody>
                  <a:tcPr/>
                </a:tc>
                <a:extLst>
                  <a:ext uri="{0D108BD9-81ED-4DB2-BD59-A6C34878D82A}">
                    <a16:rowId xmlns:a16="http://schemas.microsoft.com/office/drawing/2014/main" val="3158226008"/>
                  </a:ext>
                </a:extLst>
              </a:tr>
            </a:tbl>
          </a:graphicData>
        </a:graphic>
      </p:graphicFrame>
      <p:cxnSp>
        <p:nvCxnSpPr>
          <p:cNvPr id="19" name="Straight Arrow Connector 18"/>
          <p:cNvCxnSpPr/>
          <p:nvPr/>
        </p:nvCxnSpPr>
        <p:spPr>
          <a:xfrm>
            <a:off x="7467600" y="3599047"/>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497990" y="3252623"/>
            <a:ext cx="990600" cy="323165"/>
          </a:xfrm>
          <a:prstGeom prst="rect">
            <a:avLst/>
          </a:prstGeom>
          <a:noFill/>
        </p:spPr>
        <p:txBody>
          <a:bodyPr wrap="square" rtlCol="0">
            <a:spAutoFit/>
          </a:bodyPr>
          <a:lstStyle/>
          <a:p>
            <a:r>
              <a:rPr lang="en-US" sz="1500" dirty="0"/>
              <a:t>Pop 6</a:t>
            </a:r>
          </a:p>
        </p:txBody>
      </p:sp>
      <p:sp>
        <p:nvSpPr>
          <p:cNvPr id="21" name="TextBox 20"/>
          <p:cNvSpPr txBox="1"/>
          <p:nvPr/>
        </p:nvSpPr>
        <p:spPr>
          <a:xfrm>
            <a:off x="5562600" y="1905001"/>
            <a:ext cx="990600" cy="292388"/>
          </a:xfrm>
          <a:prstGeom prst="rect">
            <a:avLst/>
          </a:prstGeom>
          <a:noFill/>
        </p:spPr>
        <p:txBody>
          <a:bodyPr wrap="square" rtlCol="0">
            <a:spAutoFit/>
          </a:bodyPr>
          <a:lstStyle/>
          <a:p>
            <a:r>
              <a:rPr lang="en-US" sz="1300" dirty="0"/>
              <a:t>Element = +</a:t>
            </a:r>
          </a:p>
        </p:txBody>
      </p:sp>
      <p:cxnSp>
        <p:nvCxnSpPr>
          <p:cNvPr id="22" name="Straight Arrow Connector 21"/>
          <p:cNvCxnSpPr/>
          <p:nvPr/>
        </p:nvCxnSpPr>
        <p:spPr>
          <a:xfrm>
            <a:off x="7467600" y="4038601"/>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7467600" y="3692177"/>
            <a:ext cx="990600" cy="323165"/>
          </a:xfrm>
          <a:prstGeom prst="rect">
            <a:avLst/>
          </a:prstGeom>
          <a:noFill/>
        </p:spPr>
        <p:txBody>
          <a:bodyPr wrap="square" rtlCol="0">
            <a:spAutoFit/>
          </a:bodyPr>
          <a:lstStyle/>
          <a:p>
            <a:r>
              <a:rPr lang="en-US" sz="1500" dirty="0"/>
              <a:t>Pop 3</a:t>
            </a:r>
          </a:p>
        </p:txBody>
      </p:sp>
      <p:sp>
        <p:nvSpPr>
          <p:cNvPr id="24" name="TextBox 23"/>
          <p:cNvSpPr txBox="1"/>
          <p:nvPr/>
        </p:nvSpPr>
        <p:spPr>
          <a:xfrm>
            <a:off x="7620000" y="2615476"/>
            <a:ext cx="1371600" cy="323165"/>
          </a:xfrm>
          <a:prstGeom prst="rect">
            <a:avLst/>
          </a:prstGeom>
          <a:noFill/>
        </p:spPr>
        <p:txBody>
          <a:bodyPr wrap="square" rtlCol="0">
            <a:spAutoFit/>
          </a:bodyPr>
          <a:lstStyle/>
          <a:p>
            <a:r>
              <a:rPr lang="en-US" sz="1500" dirty="0"/>
              <a:t>Evaluate 3+6=9</a:t>
            </a:r>
          </a:p>
        </p:txBody>
      </p:sp>
      <p:cxnSp>
        <p:nvCxnSpPr>
          <p:cNvPr id="25" name="Straight Arrow Connector 24"/>
          <p:cNvCxnSpPr/>
          <p:nvPr/>
        </p:nvCxnSpPr>
        <p:spPr>
          <a:xfrm>
            <a:off x="7116990" y="1295400"/>
            <a:ext cx="172221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152400" y="5620435"/>
            <a:ext cx="990600" cy="323165"/>
          </a:xfrm>
          <a:prstGeom prst="rect">
            <a:avLst/>
          </a:prstGeom>
          <a:noFill/>
        </p:spPr>
        <p:txBody>
          <a:bodyPr wrap="square" rtlCol="0">
            <a:spAutoFit/>
          </a:bodyPr>
          <a:lstStyle/>
          <a:p>
            <a:r>
              <a:rPr lang="en-US" sz="1500" dirty="0"/>
              <a:t>Push 9</a:t>
            </a:r>
          </a:p>
        </p:txBody>
      </p:sp>
      <p:cxnSp>
        <p:nvCxnSpPr>
          <p:cNvPr id="27" name="Straight Arrow Connector 26"/>
          <p:cNvCxnSpPr/>
          <p:nvPr/>
        </p:nvCxnSpPr>
        <p:spPr>
          <a:xfrm>
            <a:off x="152400" y="6019800"/>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857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8"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par>
                                <p:cTn id="36" presetID="22"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par>
                                <p:cTn id="48" presetID="22" presetClass="entr" presetSubtype="4"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par>
                                <p:cTn id="51" presetID="22" presetClass="entr" presetSubtype="4"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down)">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down)">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down)">
                                      <p:cBhvr>
                                        <p:cTn id="66" dur="500"/>
                                        <p:tgtEl>
                                          <p:spTgt spid="20"/>
                                        </p:tgtEl>
                                      </p:cBhvr>
                                    </p:animEffect>
                                  </p:childTnLst>
                                </p:cTn>
                              </p:par>
                              <p:par>
                                <p:cTn id="67" presetID="22" presetClass="entr" presetSubtype="8"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2" presetClass="entr" presetSubtype="8"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down)">
                                      <p:cBhvr>
                                        <p:cTn id="75" dur="500"/>
                                        <p:tgtEl>
                                          <p:spTgt spid="23"/>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down)">
                                      <p:cBhvr>
                                        <p:cTn id="78" dur="500"/>
                                        <p:tgtEl>
                                          <p:spTgt spid="2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ipe(down)">
                                      <p:cBhvr>
                                        <p:cTn id="83" dur="500"/>
                                        <p:tgtEl>
                                          <p:spTgt spid="26"/>
                                        </p:tgtEl>
                                      </p:cBhvr>
                                    </p:animEffect>
                                  </p:childTnLst>
                                </p:cTn>
                              </p:par>
                              <p:par>
                                <p:cTn id="84" presetID="22" presetClass="entr" presetSubtype="8" fill="hold"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wipe(left)">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4" grpId="0"/>
      <p:bldP spid="15" grpId="0"/>
      <p:bldP spid="16" grpId="0"/>
      <p:bldP spid="17" grpId="0"/>
      <p:bldP spid="20" grpId="0"/>
      <p:bldP spid="21" grpId="0"/>
      <p:bldP spid="23" grpId="0"/>
      <p:bldP spid="24" grpId="0"/>
      <p:bldP spid="26"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0" y="0"/>
            <a:ext cx="8686800" cy="792163"/>
          </a:xfrm>
        </p:spPr>
        <p:txBody>
          <a:bodyPr/>
          <a:lstStyle/>
          <a:p>
            <a:r>
              <a:rPr lang="en-US" sz="2800"/>
              <a:t>Example </a:t>
            </a:r>
            <a:r>
              <a:rPr lang="en-US" sz="2800" dirty="0"/>
              <a:t>1: Evaluate postfix expressions:  using stack</a:t>
            </a:r>
            <a:endParaRPr lang="en-US" altLang="en-US" sz="2800" b="1" dirty="0">
              <a:solidFill>
                <a:schemeClr val="accent2"/>
              </a:solidFill>
            </a:endParaRPr>
          </a:p>
        </p:txBody>
      </p:sp>
      <p:sp>
        <p:nvSpPr>
          <p:cNvPr id="29699" name="Content Placeholder 2"/>
          <p:cNvSpPr>
            <a:spLocks noGrp="1"/>
          </p:cNvSpPr>
          <p:nvPr>
            <p:ph sz="quarter" idx="4294967295"/>
          </p:nvPr>
        </p:nvSpPr>
        <p:spPr>
          <a:xfrm>
            <a:off x="0" y="838200"/>
            <a:ext cx="9144000" cy="4495800"/>
          </a:xfrm>
        </p:spPr>
        <p:txBody>
          <a:bodyPr/>
          <a:lstStyle/>
          <a:p>
            <a:r>
              <a:rPr lang="en-US" altLang="en-US" sz="2200" dirty="0">
                <a:latin typeface="Times" panose="02020603050405020304" pitchFamily="18" charset="0"/>
                <a:cs typeface="Times" panose="02020603050405020304" pitchFamily="18" charset="0"/>
              </a:rPr>
              <a:t>Evaluate the following postfix expression using stacks:       </a:t>
            </a:r>
            <a:r>
              <a:rPr lang="en-US" altLang="en-US" sz="2200" b="1" dirty="0">
                <a:latin typeface="Times" panose="02020603050405020304" pitchFamily="18" charset="0"/>
                <a:cs typeface="Times" panose="02020603050405020304" pitchFamily="18" charset="0"/>
              </a:rPr>
              <a:t>6 3 6 + 5 * 9 / -  </a:t>
            </a:r>
          </a:p>
          <a:p>
            <a:r>
              <a:rPr lang="en-US" altLang="en-US" sz="2200" dirty="0">
                <a:latin typeface="Times" panose="02020603050405020304" pitchFamily="18" charset="0"/>
                <a:cs typeface="Times" panose="02020603050405020304" pitchFamily="18" charset="0"/>
              </a:rPr>
              <a:t>The expression is evaluated  by using stack as follows:</a:t>
            </a:r>
          </a:p>
          <a:p>
            <a:endParaRPr lang="en-US" altLang="en-US" sz="2200" dirty="0">
              <a:latin typeface="Times" panose="02020603050405020304" pitchFamily="18" charset="0"/>
              <a:cs typeface="Times"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11717459"/>
              </p:ext>
            </p:extLst>
          </p:nvPr>
        </p:nvGraphicFramePr>
        <p:xfrm>
          <a:off x="888733" y="19050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dirty="0"/>
                        <a:t>STACK</a:t>
                      </a:r>
                    </a:p>
                  </a:txBody>
                  <a:tcPr/>
                </a:tc>
                <a:extLst>
                  <a:ext uri="{0D108BD9-81ED-4DB2-BD59-A6C34878D82A}">
                    <a16:rowId xmlns:a16="http://schemas.microsoft.com/office/drawing/2014/main" val="1644302245"/>
                  </a:ext>
                </a:extLst>
              </a:tr>
              <a:tr h="370840">
                <a:tc>
                  <a:txBody>
                    <a:bodyPr/>
                    <a:lstStyle/>
                    <a:p>
                      <a:endParaRPr lang="en-US" dirty="0"/>
                    </a:p>
                  </a:txBody>
                  <a:tcPr/>
                </a:tc>
                <a:extLst>
                  <a:ext uri="{0D108BD9-81ED-4DB2-BD59-A6C34878D82A}">
                    <a16:rowId xmlns:a16="http://schemas.microsoft.com/office/drawing/2014/main" val="2968306578"/>
                  </a:ext>
                </a:extLst>
              </a:tr>
              <a:tr h="370840">
                <a:tc>
                  <a:txBody>
                    <a:bodyPr/>
                    <a:lstStyle/>
                    <a:p>
                      <a:endParaRPr lang="en-US" dirty="0"/>
                    </a:p>
                  </a:txBody>
                  <a:tcPr/>
                </a:tc>
                <a:extLst>
                  <a:ext uri="{0D108BD9-81ED-4DB2-BD59-A6C34878D82A}">
                    <a16:rowId xmlns:a16="http://schemas.microsoft.com/office/drawing/2014/main" val="3649063016"/>
                  </a:ext>
                </a:extLst>
              </a:tr>
              <a:tr h="370840">
                <a:tc>
                  <a:txBody>
                    <a:bodyPr/>
                    <a:lstStyle/>
                    <a:p>
                      <a:endParaRPr lang="en-US" dirty="0"/>
                    </a:p>
                  </a:txBody>
                  <a:tcPr/>
                </a:tc>
                <a:extLst>
                  <a:ext uri="{0D108BD9-81ED-4DB2-BD59-A6C34878D82A}">
                    <a16:rowId xmlns:a16="http://schemas.microsoft.com/office/drawing/2014/main" val="1925068797"/>
                  </a:ext>
                </a:extLst>
              </a:tr>
              <a:tr h="370840">
                <a:tc>
                  <a:txBody>
                    <a:bodyPr/>
                    <a:lstStyle/>
                    <a:p>
                      <a:endParaRPr lang="en-US" dirty="0"/>
                    </a:p>
                  </a:txBody>
                  <a:tcPr/>
                </a:tc>
                <a:extLst>
                  <a:ext uri="{0D108BD9-81ED-4DB2-BD59-A6C34878D82A}">
                    <a16:rowId xmlns:a16="http://schemas.microsoft.com/office/drawing/2014/main" val="1348051086"/>
                  </a:ext>
                </a:extLst>
              </a:tr>
              <a:tr h="370840">
                <a:tc>
                  <a:txBody>
                    <a:bodyPr/>
                    <a:lstStyle/>
                    <a:p>
                      <a:pPr algn="ctr"/>
                      <a:r>
                        <a:rPr lang="en-US" dirty="0"/>
                        <a:t>9</a:t>
                      </a:r>
                    </a:p>
                  </a:txBody>
                  <a:tcPr/>
                </a:tc>
                <a:extLst>
                  <a:ext uri="{0D108BD9-81ED-4DB2-BD59-A6C34878D82A}">
                    <a16:rowId xmlns:a16="http://schemas.microsoft.com/office/drawing/2014/main" val="1714034201"/>
                  </a:ext>
                </a:extLst>
              </a:tr>
              <a:tr h="370840">
                <a:tc>
                  <a:txBody>
                    <a:bodyPr/>
                    <a:lstStyle/>
                    <a:p>
                      <a:pPr algn="ctr"/>
                      <a:r>
                        <a:rPr lang="en-US" dirty="0"/>
                        <a:t>6</a:t>
                      </a:r>
                    </a:p>
                  </a:txBody>
                  <a:tcPr/>
                </a:tc>
                <a:extLst>
                  <a:ext uri="{0D108BD9-81ED-4DB2-BD59-A6C34878D82A}">
                    <a16:rowId xmlns:a16="http://schemas.microsoft.com/office/drawing/2014/main" val="3158226008"/>
                  </a:ext>
                </a:extLst>
              </a:tr>
            </a:tbl>
          </a:graphicData>
        </a:graphic>
      </p:graphicFrame>
      <p:cxnSp>
        <p:nvCxnSpPr>
          <p:cNvPr id="4" name="Straight Arrow Connector 3"/>
          <p:cNvCxnSpPr/>
          <p:nvPr/>
        </p:nvCxnSpPr>
        <p:spPr>
          <a:xfrm>
            <a:off x="126733" y="3980766"/>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120006" y="3634582"/>
            <a:ext cx="990600" cy="323165"/>
          </a:xfrm>
          <a:prstGeom prst="rect">
            <a:avLst/>
          </a:prstGeom>
          <a:noFill/>
        </p:spPr>
        <p:txBody>
          <a:bodyPr wrap="square" rtlCol="0">
            <a:spAutoFit/>
          </a:bodyPr>
          <a:lstStyle/>
          <a:p>
            <a:r>
              <a:rPr lang="en-US" sz="1500" dirty="0"/>
              <a:t>Push 9</a:t>
            </a:r>
          </a:p>
        </p:txBody>
      </p:sp>
      <p:graphicFrame>
        <p:nvGraphicFramePr>
          <p:cNvPr id="9" name="Table 8"/>
          <p:cNvGraphicFramePr>
            <a:graphicFrameLocks noGrp="1"/>
          </p:cNvGraphicFramePr>
          <p:nvPr>
            <p:extLst>
              <p:ext uri="{D42A27DB-BD31-4B8C-83A1-F6EECF244321}">
                <p14:modId xmlns:p14="http://schemas.microsoft.com/office/powerpoint/2010/main" val="44120725"/>
              </p:ext>
            </p:extLst>
          </p:nvPr>
        </p:nvGraphicFramePr>
        <p:xfrm>
          <a:off x="2743200" y="19050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dirty="0"/>
                        <a:t>STACK</a:t>
                      </a:r>
                    </a:p>
                  </a:txBody>
                  <a:tcPr/>
                </a:tc>
                <a:extLst>
                  <a:ext uri="{0D108BD9-81ED-4DB2-BD59-A6C34878D82A}">
                    <a16:rowId xmlns:a16="http://schemas.microsoft.com/office/drawing/2014/main" val="1644302245"/>
                  </a:ext>
                </a:extLst>
              </a:tr>
              <a:tr h="370840">
                <a:tc>
                  <a:txBody>
                    <a:bodyPr/>
                    <a:lstStyle/>
                    <a:p>
                      <a:endParaRPr lang="en-US" dirty="0"/>
                    </a:p>
                  </a:txBody>
                  <a:tcPr/>
                </a:tc>
                <a:extLst>
                  <a:ext uri="{0D108BD9-81ED-4DB2-BD59-A6C34878D82A}">
                    <a16:rowId xmlns:a16="http://schemas.microsoft.com/office/drawing/2014/main" val="2968306578"/>
                  </a:ext>
                </a:extLst>
              </a:tr>
              <a:tr h="370840">
                <a:tc>
                  <a:txBody>
                    <a:bodyPr/>
                    <a:lstStyle/>
                    <a:p>
                      <a:endParaRPr lang="en-US" dirty="0"/>
                    </a:p>
                  </a:txBody>
                  <a:tcPr/>
                </a:tc>
                <a:extLst>
                  <a:ext uri="{0D108BD9-81ED-4DB2-BD59-A6C34878D82A}">
                    <a16:rowId xmlns:a16="http://schemas.microsoft.com/office/drawing/2014/main" val="3649063016"/>
                  </a:ext>
                </a:extLst>
              </a:tr>
              <a:tr h="370840">
                <a:tc>
                  <a:txBody>
                    <a:bodyPr/>
                    <a:lstStyle/>
                    <a:p>
                      <a:endParaRPr lang="en-US" dirty="0"/>
                    </a:p>
                  </a:txBody>
                  <a:tcPr/>
                </a:tc>
                <a:extLst>
                  <a:ext uri="{0D108BD9-81ED-4DB2-BD59-A6C34878D82A}">
                    <a16:rowId xmlns:a16="http://schemas.microsoft.com/office/drawing/2014/main" val="1925068797"/>
                  </a:ext>
                </a:extLst>
              </a:tr>
              <a:tr h="370840">
                <a:tc>
                  <a:txBody>
                    <a:bodyPr/>
                    <a:lstStyle/>
                    <a:p>
                      <a:pPr algn="ctr"/>
                      <a:r>
                        <a:rPr lang="en-US" dirty="0"/>
                        <a:t>5</a:t>
                      </a:r>
                    </a:p>
                  </a:txBody>
                  <a:tcPr/>
                </a:tc>
                <a:extLst>
                  <a:ext uri="{0D108BD9-81ED-4DB2-BD59-A6C34878D82A}">
                    <a16:rowId xmlns:a16="http://schemas.microsoft.com/office/drawing/2014/main" val="1348051086"/>
                  </a:ext>
                </a:extLst>
              </a:tr>
              <a:tr h="370840">
                <a:tc>
                  <a:txBody>
                    <a:bodyPr/>
                    <a:lstStyle/>
                    <a:p>
                      <a:pPr algn="ctr"/>
                      <a:r>
                        <a:rPr lang="en-US" dirty="0"/>
                        <a:t>9</a:t>
                      </a:r>
                    </a:p>
                  </a:txBody>
                  <a:tcPr/>
                </a:tc>
                <a:extLst>
                  <a:ext uri="{0D108BD9-81ED-4DB2-BD59-A6C34878D82A}">
                    <a16:rowId xmlns:a16="http://schemas.microsoft.com/office/drawing/2014/main" val="1714034201"/>
                  </a:ext>
                </a:extLst>
              </a:tr>
              <a:tr h="370840">
                <a:tc>
                  <a:txBody>
                    <a:bodyPr/>
                    <a:lstStyle/>
                    <a:p>
                      <a:pPr algn="ctr"/>
                      <a:r>
                        <a:rPr lang="en-US" dirty="0"/>
                        <a:t>6</a:t>
                      </a:r>
                    </a:p>
                  </a:txBody>
                  <a:tcPr/>
                </a:tc>
                <a:extLst>
                  <a:ext uri="{0D108BD9-81ED-4DB2-BD59-A6C34878D82A}">
                    <a16:rowId xmlns:a16="http://schemas.microsoft.com/office/drawing/2014/main" val="3158226008"/>
                  </a:ext>
                </a:extLst>
              </a:tr>
            </a:tbl>
          </a:graphicData>
        </a:graphic>
      </p:graphicFrame>
      <p:cxnSp>
        <p:nvCxnSpPr>
          <p:cNvPr id="10" name="Straight Arrow Connector 9"/>
          <p:cNvCxnSpPr/>
          <p:nvPr/>
        </p:nvCxnSpPr>
        <p:spPr>
          <a:xfrm>
            <a:off x="1981200" y="3689128"/>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2019300" y="3365963"/>
            <a:ext cx="990600" cy="323165"/>
          </a:xfrm>
          <a:prstGeom prst="rect">
            <a:avLst/>
          </a:prstGeom>
          <a:noFill/>
        </p:spPr>
        <p:txBody>
          <a:bodyPr wrap="square" rtlCol="0">
            <a:spAutoFit/>
          </a:bodyPr>
          <a:lstStyle/>
          <a:p>
            <a:r>
              <a:rPr lang="en-US" sz="1500" dirty="0"/>
              <a:t>Push 5</a:t>
            </a:r>
          </a:p>
        </p:txBody>
      </p:sp>
      <p:graphicFrame>
        <p:nvGraphicFramePr>
          <p:cNvPr id="12" name="Table 11"/>
          <p:cNvGraphicFramePr>
            <a:graphicFrameLocks noGrp="1"/>
          </p:cNvGraphicFramePr>
          <p:nvPr>
            <p:extLst>
              <p:ext uri="{D42A27DB-BD31-4B8C-83A1-F6EECF244321}">
                <p14:modId xmlns:p14="http://schemas.microsoft.com/office/powerpoint/2010/main" val="207799721"/>
              </p:ext>
            </p:extLst>
          </p:nvPr>
        </p:nvGraphicFramePr>
        <p:xfrm>
          <a:off x="4572000" y="19050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dirty="0"/>
                        <a:t>STACK</a:t>
                      </a:r>
                    </a:p>
                  </a:txBody>
                  <a:tcPr/>
                </a:tc>
                <a:extLst>
                  <a:ext uri="{0D108BD9-81ED-4DB2-BD59-A6C34878D82A}">
                    <a16:rowId xmlns:a16="http://schemas.microsoft.com/office/drawing/2014/main" val="1644302245"/>
                  </a:ext>
                </a:extLst>
              </a:tr>
              <a:tr h="370840">
                <a:tc>
                  <a:txBody>
                    <a:bodyPr/>
                    <a:lstStyle/>
                    <a:p>
                      <a:endParaRPr lang="en-US" dirty="0"/>
                    </a:p>
                  </a:txBody>
                  <a:tcPr/>
                </a:tc>
                <a:extLst>
                  <a:ext uri="{0D108BD9-81ED-4DB2-BD59-A6C34878D82A}">
                    <a16:rowId xmlns:a16="http://schemas.microsoft.com/office/drawing/2014/main" val="2968306578"/>
                  </a:ext>
                </a:extLst>
              </a:tr>
              <a:tr h="370840">
                <a:tc>
                  <a:txBody>
                    <a:bodyPr/>
                    <a:lstStyle/>
                    <a:p>
                      <a:endParaRPr lang="en-US" dirty="0"/>
                    </a:p>
                  </a:txBody>
                  <a:tcPr/>
                </a:tc>
                <a:extLst>
                  <a:ext uri="{0D108BD9-81ED-4DB2-BD59-A6C34878D82A}">
                    <a16:rowId xmlns:a16="http://schemas.microsoft.com/office/drawing/2014/main" val="3649063016"/>
                  </a:ext>
                </a:extLst>
              </a:tr>
              <a:tr h="370840">
                <a:tc>
                  <a:txBody>
                    <a:bodyPr/>
                    <a:lstStyle/>
                    <a:p>
                      <a:endParaRPr lang="en-US" dirty="0"/>
                    </a:p>
                  </a:txBody>
                  <a:tcPr/>
                </a:tc>
                <a:extLst>
                  <a:ext uri="{0D108BD9-81ED-4DB2-BD59-A6C34878D82A}">
                    <a16:rowId xmlns:a16="http://schemas.microsoft.com/office/drawing/2014/main" val="1925068797"/>
                  </a:ext>
                </a:extLst>
              </a:tr>
              <a:tr h="370840">
                <a:tc>
                  <a:txBody>
                    <a:bodyPr/>
                    <a:lstStyle/>
                    <a:p>
                      <a:pPr algn="ctr"/>
                      <a:r>
                        <a:rPr lang="en-US" dirty="0"/>
                        <a:t>5</a:t>
                      </a:r>
                    </a:p>
                  </a:txBody>
                  <a:tcPr/>
                </a:tc>
                <a:extLst>
                  <a:ext uri="{0D108BD9-81ED-4DB2-BD59-A6C34878D82A}">
                    <a16:rowId xmlns:a16="http://schemas.microsoft.com/office/drawing/2014/main" val="1348051086"/>
                  </a:ext>
                </a:extLst>
              </a:tr>
              <a:tr h="370840">
                <a:tc>
                  <a:txBody>
                    <a:bodyPr/>
                    <a:lstStyle/>
                    <a:p>
                      <a:pPr algn="ctr"/>
                      <a:r>
                        <a:rPr lang="en-US" dirty="0"/>
                        <a:t>9</a:t>
                      </a:r>
                    </a:p>
                  </a:txBody>
                  <a:tcPr/>
                </a:tc>
                <a:extLst>
                  <a:ext uri="{0D108BD9-81ED-4DB2-BD59-A6C34878D82A}">
                    <a16:rowId xmlns:a16="http://schemas.microsoft.com/office/drawing/2014/main" val="1714034201"/>
                  </a:ext>
                </a:extLst>
              </a:tr>
              <a:tr h="370840">
                <a:tc>
                  <a:txBody>
                    <a:bodyPr/>
                    <a:lstStyle/>
                    <a:p>
                      <a:pPr algn="ctr"/>
                      <a:r>
                        <a:rPr lang="en-US" dirty="0"/>
                        <a:t>6</a:t>
                      </a:r>
                    </a:p>
                  </a:txBody>
                  <a:tcPr/>
                </a:tc>
                <a:extLst>
                  <a:ext uri="{0D108BD9-81ED-4DB2-BD59-A6C34878D82A}">
                    <a16:rowId xmlns:a16="http://schemas.microsoft.com/office/drawing/2014/main" val="3158226008"/>
                  </a:ext>
                </a:extLst>
              </a:tr>
            </a:tbl>
          </a:graphicData>
        </a:graphic>
      </p:graphicFrame>
      <p:cxnSp>
        <p:nvCxnSpPr>
          <p:cNvPr id="13" name="Straight Arrow Connector 12"/>
          <p:cNvCxnSpPr/>
          <p:nvPr/>
        </p:nvCxnSpPr>
        <p:spPr>
          <a:xfrm>
            <a:off x="5570220" y="3599047"/>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1826996" y="1905000"/>
            <a:ext cx="990600" cy="292388"/>
          </a:xfrm>
          <a:prstGeom prst="rect">
            <a:avLst/>
          </a:prstGeom>
          <a:noFill/>
        </p:spPr>
        <p:txBody>
          <a:bodyPr wrap="square" rtlCol="0">
            <a:spAutoFit/>
          </a:bodyPr>
          <a:lstStyle/>
          <a:p>
            <a:r>
              <a:rPr lang="en-US" sz="1300" dirty="0"/>
              <a:t>Element = 5</a:t>
            </a:r>
          </a:p>
        </p:txBody>
      </p:sp>
      <p:sp>
        <p:nvSpPr>
          <p:cNvPr id="17" name="TextBox 16"/>
          <p:cNvSpPr txBox="1"/>
          <p:nvPr/>
        </p:nvSpPr>
        <p:spPr>
          <a:xfrm>
            <a:off x="3654482" y="1905000"/>
            <a:ext cx="990600" cy="292388"/>
          </a:xfrm>
          <a:prstGeom prst="rect">
            <a:avLst/>
          </a:prstGeom>
          <a:noFill/>
        </p:spPr>
        <p:txBody>
          <a:bodyPr wrap="square" rtlCol="0">
            <a:spAutoFit/>
          </a:bodyPr>
          <a:lstStyle/>
          <a:p>
            <a:r>
              <a:rPr lang="en-US" sz="1300" dirty="0"/>
              <a:t>Element = *</a:t>
            </a:r>
          </a:p>
        </p:txBody>
      </p:sp>
      <p:sp>
        <p:nvSpPr>
          <p:cNvPr id="20" name="TextBox 19"/>
          <p:cNvSpPr txBox="1"/>
          <p:nvPr/>
        </p:nvSpPr>
        <p:spPr>
          <a:xfrm>
            <a:off x="5570220" y="3275881"/>
            <a:ext cx="990600" cy="323165"/>
          </a:xfrm>
          <a:prstGeom prst="rect">
            <a:avLst/>
          </a:prstGeom>
          <a:noFill/>
        </p:spPr>
        <p:txBody>
          <a:bodyPr wrap="square" rtlCol="0">
            <a:spAutoFit/>
          </a:bodyPr>
          <a:lstStyle/>
          <a:p>
            <a:r>
              <a:rPr lang="en-US" sz="1500" dirty="0"/>
              <a:t>Pop 5</a:t>
            </a:r>
          </a:p>
        </p:txBody>
      </p:sp>
      <p:cxnSp>
        <p:nvCxnSpPr>
          <p:cNvPr id="22" name="Straight Arrow Connector 21"/>
          <p:cNvCxnSpPr/>
          <p:nvPr/>
        </p:nvCxnSpPr>
        <p:spPr>
          <a:xfrm>
            <a:off x="5562600" y="3980766"/>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5570220" y="3615714"/>
            <a:ext cx="990600" cy="323165"/>
          </a:xfrm>
          <a:prstGeom prst="rect">
            <a:avLst/>
          </a:prstGeom>
          <a:noFill/>
        </p:spPr>
        <p:txBody>
          <a:bodyPr wrap="square" rtlCol="0">
            <a:spAutoFit/>
          </a:bodyPr>
          <a:lstStyle/>
          <a:p>
            <a:r>
              <a:rPr lang="en-US" sz="1500" dirty="0"/>
              <a:t>Pop 9</a:t>
            </a:r>
          </a:p>
        </p:txBody>
      </p:sp>
      <p:sp>
        <p:nvSpPr>
          <p:cNvPr id="24" name="TextBox 23"/>
          <p:cNvSpPr txBox="1"/>
          <p:nvPr/>
        </p:nvSpPr>
        <p:spPr>
          <a:xfrm>
            <a:off x="6394382" y="3068261"/>
            <a:ext cx="1682817" cy="323165"/>
          </a:xfrm>
          <a:prstGeom prst="rect">
            <a:avLst/>
          </a:prstGeom>
          <a:noFill/>
        </p:spPr>
        <p:txBody>
          <a:bodyPr wrap="square" rtlCol="0">
            <a:spAutoFit/>
          </a:bodyPr>
          <a:lstStyle/>
          <a:p>
            <a:r>
              <a:rPr lang="en-US" sz="1500" dirty="0"/>
              <a:t>Evaluate 5*9=45</a:t>
            </a:r>
          </a:p>
        </p:txBody>
      </p:sp>
      <p:cxnSp>
        <p:nvCxnSpPr>
          <p:cNvPr id="26" name="Straight Arrow Connector 25"/>
          <p:cNvCxnSpPr/>
          <p:nvPr/>
        </p:nvCxnSpPr>
        <p:spPr>
          <a:xfrm>
            <a:off x="7116990" y="1295400"/>
            <a:ext cx="172221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0106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par>
                                <p:cTn id="25" presetID="2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par>
                                <p:cTn id="36" presetID="22" presetClass="entr" presetSubtype="8"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p:bldP spid="20" grpId="0"/>
      <p:bldP spid="23" grpId="0"/>
      <p:bldP spid="2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0" y="5081"/>
            <a:ext cx="9144000" cy="810099"/>
          </a:xfrm>
        </p:spPr>
        <p:txBody>
          <a:bodyPr/>
          <a:lstStyle/>
          <a:p>
            <a:r>
              <a:rPr lang="en-US" sz="2800" dirty="0"/>
              <a:t>Evaluate postfix expressions using stack: </a:t>
            </a:r>
            <a:r>
              <a:rPr lang="en-US" altLang="en-US" sz="2800" b="1" dirty="0">
                <a:latin typeface="Times" panose="02020603050405020304" pitchFamily="18" charset="0"/>
                <a:cs typeface="Times" panose="02020603050405020304" pitchFamily="18" charset="0"/>
              </a:rPr>
              <a:t>6 3 6 + 5 * 9 / - </a:t>
            </a:r>
            <a:endParaRPr lang="en-US" altLang="en-US" sz="2800" b="1" dirty="0">
              <a:solidFill>
                <a:schemeClr val="accent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075053785"/>
              </p:ext>
            </p:extLst>
          </p:nvPr>
        </p:nvGraphicFramePr>
        <p:xfrm>
          <a:off x="768727" y="9144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dirty="0"/>
                        <a:t>STACK</a:t>
                      </a:r>
                    </a:p>
                  </a:txBody>
                  <a:tcPr/>
                </a:tc>
                <a:extLst>
                  <a:ext uri="{0D108BD9-81ED-4DB2-BD59-A6C34878D82A}">
                    <a16:rowId xmlns:a16="http://schemas.microsoft.com/office/drawing/2014/main" val="1644302245"/>
                  </a:ext>
                </a:extLst>
              </a:tr>
              <a:tr h="370840">
                <a:tc>
                  <a:txBody>
                    <a:bodyPr/>
                    <a:lstStyle/>
                    <a:p>
                      <a:endParaRPr lang="en-US" dirty="0"/>
                    </a:p>
                  </a:txBody>
                  <a:tcPr/>
                </a:tc>
                <a:extLst>
                  <a:ext uri="{0D108BD9-81ED-4DB2-BD59-A6C34878D82A}">
                    <a16:rowId xmlns:a16="http://schemas.microsoft.com/office/drawing/2014/main" val="2968306578"/>
                  </a:ext>
                </a:extLst>
              </a:tr>
              <a:tr h="370840">
                <a:tc>
                  <a:txBody>
                    <a:bodyPr/>
                    <a:lstStyle/>
                    <a:p>
                      <a:endParaRPr lang="en-US" dirty="0"/>
                    </a:p>
                  </a:txBody>
                  <a:tcPr/>
                </a:tc>
                <a:extLst>
                  <a:ext uri="{0D108BD9-81ED-4DB2-BD59-A6C34878D82A}">
                    <a16:rowId xmlns:a16="http://schemas.microsoft.com/office/drawing/2014/main" val="3649063016"/>
                  </a:ext>
                </a:extLst>
              </a:tr>
              <a:tr h="370840">
                <a:tc>
                  <a:txBody>
                    <a:bodyPr/>
                    <a:lstStyle/>
                    <a:p>
                      <a:endParaRPr lang="en-US" dirty="0"/>
                    </a:p>
                  </a:txBody>
                  <a:tcPr/>
                </a:tc>
                <a:extLst>
                  <a:ext uri="{0D108BD9-81ED-4DB2-BD59-A6C34878D82A}">
                    <a16:rowId xmlns:a16="http://schemas.microsoft.com/office/drawing/2014/main" val="1925068797"/>
                  </a:ext>
                </a:extLst>
              </a:tr>
              <a:tr h="370840">
                <a:tc>
                  <a:txBody>
                    <a:bodyPr/>
                    <a:lstStyle/>
                    <a:p>
                      <a:endParaRPr lang="en-US" dirty="0"/>
                    </a:p>
                  </a:txBody>
                  <a:tcPr/>
                </a:tc>
                <a:extLst>
                  <a:ext uri="{0D108BD9-81ED-4DB2-BD59-A6C34878D82A}">
                    <a16:rowId xmlns:a16="http://schemas.microsoft.com/office/drawing/2014/main" val="1348051086"/>
                  </a:ext>
                </a:extLst>
              </a:tr>
              <a:tr h="370840">
                <a:tc>
                  <a:txBody>
                    <a:bodyPr/>
                    <a:lstStyle/>
                    <a:p>
                      <a:pPr algn="ctr"/>
                      <a:r>
                        <a:rPr lang="en-US" dirty="0"/>
                        <a:t>45</a:t>
                      </a:r>
                    </a:p>
                  </a:txBody>
                  <a:tcPr/>
                </a:tc>
                <a:extLst>
                  <a:ext uri="{0D108BD9-81ED-4DB2-BD59-A6C34878D82A}">
                    <a16:rowId xmlns:a16="http://schemas.microsoft.com/office/drawing/2014/main" val="1714034201"/>
                  </a:ext>
                </a:extLst>
              </a:tr>
              <a:tr h="370840">
                <a:tc>
                  <a:txBody>
                    <a:bodyPr/>
                    <a:lstStyle/>
                    <a:p>
                      <a:pPr algn="ctr"/>
                      <a:r>
                        <a:rPr lang="en-US" dirty="0"/>
                        <a:t>6</a:t>
                      </a:r>
                    </a:p>
                  </a:txBody>
                  <a:tcPr/>
                </a:tc>
                <a:extLst>
                  <a:ext uri="{0D108BD9-81ED-4DB2-BD59-A6C34878D82A}">
                    <a16:rowId xmlns:a16="http://schemas.microsoft.com/office/drawing/2014/main" val="3158226008"/>
                  </a:ext>
                </a:extLst>
              </a:tr>
            </a:tbl>
          </a:graphicData>
        </a:graphic>
      </p:graphicFrame>
      <p:cxnSp>
        <p:nvCxnSpPr>
          <p:cNvPr id="4" name="Straight Arrow Connector 3"/>
          <p:cNvCxnSpPr/>
          <p:nvPr/>
        </p:nvCxnSpPr>
        <p:spPr>
          <a:xfrm>
            <a:off x="6727" y="2990166"/>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0" y="2643982"/>
            <a:ext cx="990600" cy="323165"/>
          </a:xfrm>
          <a:prstGeom prst="rect">
            <a:avLst/>
          </a:prstGeom>
          <a:noFill/>
        </p:spPr>
        <p:txBody>
          <a:bodyPr wrap="square" rtlCol="0">
            <a:spAutoFit/>
          </a:bodyPr>
          <a:lstStyle/>
          <a:p>
            <a:r>
              <a:rPr lang="en-US" sz="1500" dirty="0"/>
              <a:t>Push 45</a:t>
            </a:r>
          </a:p>
        </p:txBody>
      </p:sp>
      <p:graphicFrame>
        <p:nvGraphicFramePr>
          <p:cNvPr id="9" name="Table 8"/>
          <p:cNvGraphicFramePr>
            <a:graphicFrameLocks noGrp="1"/>
          </p:cNvGraphicFramePr>
          <p:nvPr>
            <p:extLst>
              <p:ext uri="{D42A27DB-BD31-4B8C-83A1-F6EECF244321}">
                <p14:modId xmlns:p14="http://schemas.microsoft.com/office/powerpoint/2010/main" val="3256513485"/>
              </p:ext>
            </p:extLst>
          </p:nvPr>
        </p:nvGraphicFramePr>
        <p:xfrm>
          <a:off x="2623194" y="9144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dirty="0"/>
                        <a:t>STACK</a:t>
                      </a:r>
                    </a:p>
                  </a:txBody>
                  <a:tcPr/>
                </a:tc>
                <a:extLst>
                  <a:ext uri="{0D108BD9-81ED-4DB2-BD59-A6C34878D82A}">
                    <a16:rowId xmlns:a16="http://schemas.microsoft.com/office/drawing/2014/main" val="1644302245"/>
                  </a:ext>
                </a:extLst>
              </a:tr>
              <a:tr h="370840">
                <a:tc>
                  <a:txBody>
                    <a:bodyPr/>
                    <a:lstStyle/>
                    <a:p>
                      <a:endParaRPr lang="en-US" dirty="0"/>
                    </a:p>
                  </a:txBody>
                  <a:tcPr/>
                </a:tc>
                <a:extLst>
                  <a:ext uri="{0D108BD9-81ED-4DB2-BD59-A6C34878D82A}">
                    <a16:rowId xmlns:a16="http://schemas.microsoft.com/office/drawing/2014/main" val="2968306578"/>
                  </a:ext>
                </a:extLst>
              </a:tr>
              <a:tr h="370840">
                <a:tc>
                  <a:txBody>
                    <a:bodyPr/>
                    <a:lstStyle/>
                    <a:p>
                      <a:endParaRPr lang="en-US" dirty="0"/>
                    </a:p>
                  </a:txBody>
                  <a:tcPr/>
                </a:tc>
                <a:extLst>
                  <a:ext uri="{0D108BD9-81ED-4DB2-BD59-A6C34878D82A}">
                    <a16:rowId xmlns:a16="http://schemas.microsoft.com/office/drawing/2014/main" val="3649063016"/>
                  </a:ext>
                </a:extLst>
              </a:tr>
              <a:tr h="370840">
                <a:tc>
                  <a:txBody>
                    <a:bodyPr/>
                    <a:lstStyle/>
                    <a:p>
                      <a:endParaRPr lang="en-US" dirty="0"/>
                    </a:p>
                  </a:txBody>
                  <a:tcPr/>
                </a:tc>
                <a:extLst>
                  <a:ext uri="{0D108BD9-81ED-4DB2-BD59-A6C34878D82A}">
                    <a16:rowId xmlns:a16="http://schemas.microsoft.com/office/drawing/2014/main" val="1925068797"/>
                  </a:ext>
                </a:extLst>
              </a:tr>
              <a:tr h="370840">
                <a:tc>
                  <a:txBody>
                    <a:bodyPr/>
                    <a:lstStyle/>
                    <a:p>
                      <a:pPr algn="ctr"/>
                      <a:r>
                        <a:rPr lang="en-US" dirty="0"/>
                        <a:t>9</a:t>
                      </a:r>
                    </a:p>
                  </a:txBody>
                  <a:tcPr/>
                </a:tc>
                <a:extLst>
                  <a:ext uri="{0D108BD9-81ED-4DB2-BD59-A6C34878D82A}">
                    <a16:rowId xmlns:a16="http://schemas.microsoft.com/office/drawing/2014/main" val="1348051086"/>
                  </a:ext>
                </a:extLst>
              </a:tr>
              <a:tr h="370840">
                <a:tc>
                  <a:txBody>
                    <a:bodyPr/>
                    <a:lstStyle/>
                    <a:p>
                      <a:pPr algn="ctr"/>
                      <a:r>
                        <a:rPr lang="en-US" dirty="0"/>
                        <a:t>45</a:t>
                      </a:r>
                    </a:p>
                  </a:txBody>
                  <a:tcPr/>
                </a:tc>
                <a:extLst>
                  <a:ext uri="{0D108BD9-81ED-4DB2-BD59-A6C34878D82A}">
                    <a16:rowId xmlns:a16="http://schemas.microsoft.com/office/drawing/2014/main" val="1714034201"/>
                  </a:ext>
                </a:extLst>
              </a:tr>
              <a:tr h="370840">
                <a:tc>
                  <a:txBody>
                    <a:bodyPr/>
                    <a:lstStyle/>
                    <a:p>
                      <a:pPr algn="ctr"/>
                      <a:r>
                        <a:rPr lang="en-US" dirty="0"/>
                        <a:t>6</a:t>
                      </a:r>
                    </a:p>
                  </a:txBody>
                  <a:tcPr/>
                </a:tc>
                <a:extLst>
                  <a:ext uri="{0D108BD9-81ED-4DB2-BD59-A6C34878D82A}">
                    <a16:rowId xmlns:a16="http://schemas.microsoft.com/office/drawing/2014/main" val="3158226008"/>
                  </a:ext>
                </a:extLst>
              </a:tr>
            </a:tbl>
          </a:graphicData>
        </a:graphic>
      </p:graphicFrame>
      <p:cxnSp>
        <p:nvCxnSpPr>
          <p:cNvPr id="10" name="Straight Arrow Connector 9"/>
          <p:cNvCxnSpPr/>
          <p:nvPr/>
        </p:nvCxnSpPr>
        <p:spPr>
          <a:xfrm>
            <a:off x="1861194" y="2698528"/>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1899294" y="2375363"/>
            <a:ext cx="990600" cy="323165"/>
          </a:xfrm>
          <a:prstGeom prst="rect">
            <a:avLst/>
          </a:prstGeom>
          <a:noFill/>
        </p:spPr>
        <p:txBody>
          <a:bodyPr wrap="square" rtlCol="0">
            <a:spAutoFit/>
          </a:bodyPr>
          <a:lstStyle/>
          <a:p>
            <a:r>
              <a:rPr lang="en-US" sz="1500" dirty="0"/>
              <a:t>Push 9</a:t>
            </a:r>
          </a:p>
        </p:txBody>
      </p:sp>
      <p:graphicFrame>
        <p:nvGraphicFramePr>
          <p:cNvPr id="12" name="Table 11"/>
          <p:cNvGraphicFramePr>
            <a:graphicFrameLocks noGrp="1"/>
          </p:cNvGraphicFramePr>
          <p:nvPr>
            <p:extLst>
              <p:ext uri="{D42A27DB-BD31-4B8C-83A1-F6EECF244321}">
                <p14:modId xmlns:p14="http://schemas.microsoft.com/office/powerpoint/2010/main" val="1134660763"/>
              </p:ext>
            </p:extLst>
          </p:nvPr>
        </p:nvGraphicFramePr>
        <p:xfrm>
          <a:off x="4451994" y="9144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dirty="0"/>
                        <a:t>STACK</a:t>
                      </a:r>
                    </a:p>
                  </a:txBody>
                  <a:tcPr/>
                </a:tc>
                <a:extLst>
                  <a:ext uri="{0D108BD9-81ED-4DB2-BD59-A6C34878D82A}">
                    <a16:rowId xmlns:a16="http://schemas.microsoft.com/office/drawing/2014/main" val="1644302245"/>
                  </a:ext>
                </a:extLst>
              </a:tr>
              <a:tr h="370840">
                <a:tc>
                  <a:txBody>
                    <a:bodyPr/>
                    <a:lstStyle/>
                    <a:p>
                      <a:endParaRPr lang="en-US" dirty="0"/>
                    </a:p>
                  </a:txBody>
                  <a:tcPr/>
                </a:tc>
                <a:extLst>
                  <a:ext uri="{0D108BD9-81ED-4DB2-BD59-A6C34878D82A}">
                    <a16:rowId xmlns:a16="http://schemas.microsoft.com/office/drawing/2014/main" val="2968306578"/>
                  </a:ext>
                </a:extLst>
              </a:tr>
              <a:tr h="370840">
                <a:tc>
                  <a:txBody>
                    <a:bodyPr/>
                    <a:lstStyle/>
                    <a:p>
                      <a:endParaRPr lang="en-US" dirty="0"/>
                    </a:p>
                  </a:txBody>
                  <a:tcPr/>
                </a:tc>
                <a:extLst>
                  <a:ext uri="{0D108BD9-81ED-4DB2-BD59-A6C34878D82A}">
                    <a16:rowId xmlns:a16="http://schemas.microsoft.com/office/drawing/2014/main" val="3649063016"/>
                  </a:ext>
                </a:extLst>
              </a:tr>
              <a:tr h="370840">
                <a:tc>
                  <a:txBody>
                    <a:bodyPr/>
                    <a:lstStyle/>
                    <a:p>
                      <a:endParaRPr lang="en-US" dirty="0"/>
                    </a:p>
                  </a:txBody>
                  <a:tcPr/>
                </a:tc>
                <a:extLst>
                  <a:ext uri="{0D108BD9-81ED-4DB2-BD59-A6C34878D82A}">
                    <a16:rowId xmlns:a16="http://schemas.microsoft.com/office/drawing/2014/main" val="1925068797"/>
                  </a:ext>
                </a:extLst>
              </a:tr>
              <a:tr h="370840">
                <a:tc>
                  <a:txBody>
                    <a:bodyPr/>
                    <a:lstStyle/>
                    <a:p>
                      <a:pPr algn="ctr"/>
                      <a:r>
                        <a:rPr lang="en-US" dirty="0"/>
                        <a:t>9</a:t>
                      </a:r>
                    </a:p>
                  </a:txBody>
                  <a:tcPr/>
                </a:tc>
                <a:extLst>
                  <a:ext uri="{0D108BD9-81ED-4DB2-BD59-A6C34878D82A}">
                    <a16:rowId xmlns:a16="http://schemas.microsoft.com/office/drawing/2014/main" val="1348051086"/>
                  </a:ext>
                </a:extLst>
              </a:tr>
              <a:tr h="370840">
                <a:tc>
                  <a:txBody>
                    <a:bodyPr/>
                    <a:lstStyle/>
                    <a:p>
                      <a:pPr algn="ctr"/>
                      <a:r>
                        <a:rPr lang="en-US" dirty="0"/>
                        <a:t>45</a:t>
                      </a:r>
                    </a:p>
                  </a:txBody>
                  <a:tcPr/>
                </a:tc>
                <a:extLst>
                  <a:ext uri="{0D108BD9-81ED-4DB2-BD59-A6C34878D82A}">
                    <a16:rowId xmlns:a16="http://schemas.microsoft.com/office/drawing/2014/main" val="1714034201"/>
                  </a:ext>
                </a:extLst>
              </a:tr>
              <a:tr h="370840">
                <a:tc>
                  <a:txBody>
                    <a:bodyPr/>
                    <a:lstStyle/>
                    <a:p>
                      <a:pPr algn="ctr"/>
                      <a:r>
                        <a:rPr lang="en-US" dirty="0"/>
                        <a:t>6</a:t>
                      </a:r>
                    </a:p>
                  </a:txBody>
                  <a:tcPr/>
                </a:tc>
                <a:extLst>
                  <a:ext uri="{0D108BD9-81ED-4DB2-BD59-A6C34878D82A}">
                    <a16:rowId xmlns:a16="http://schemas.microsoft.com/office/drawing/2014/main" val="3158226008"/>
                  </a:ext>
                </a:extLst>
              </a:tr>
            </a:tbl>
          </a:graphicData>
        </a:graphic>
      </p:graphicFrame>
      <p:cxnSp>
        <p:nvCxnSpPr>
          <p:cNvPr id="13" name="Straight Arrow Connector 12"/>
          <p:cNvCxnSpPr/>
          <p:nvPr/>
        </p:nvCxnSpPr>
        <p:spPr>
          <a:xfrm>
            <a:off x="5450214" y="2608447"/>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1706990" y="914400"/>
            <a:ext cx="990600" cy="292388"/>
          </a:xfrm>
          <a:prstGeom prst="rect">
            <a:avLst/>
          </a:prstGeom>
          <a:noFill/>
        </p:spPr>
        <p:txBody>
          <a:bodyPr wrap="square" rtlCol="0">
            <a:spAutoFit/>
          </a:bodyPr>
          <a:lstStyle/>
          <a:p>
            <a:r>
              <a:rPr lang="en-US" sz="1300" dirty="0"/>
              <a:t>Element = 9</a:t>
            </a:r>
          </a:p>
        </p:txBody>
      </p:sp>
      <p:sp>
        <p:nvSpPr>
          <p:cNvPr id="17" name="TextBox 16"/>
          <p:cNvSpPr txBox="1"/>
          <p:nvPr/>
        </p:nvSpPr>
        <p:spPr>
          <a:xfrm>
            <a:off x="3534476" y="914400"/>
            <a:ext cx="990600" cy="292388"/>
          </a:xfrm>
          <a:prstGeom prst="rect">
            <a:avLst/>
          </a:prstGeom>
          <a:noFill/>
        </p:spPr>
        <p:txBody>
          <a:bodyPr wrap="square" rtlCol="0">
            <a:spAutoFit/>
          </a:bodyPr>
          <a:lstStyle/>
          <a:p>
            <a:r>
              <a:rPr lang="en-US" sz="1300" dirty="0"/>
              <a:t>Element = /</a:t>
            </a:r>
          </a:p>
        </p:txBody>
      </p:sp>
      <p:sp>
        <p:nvSpPr>
          <p:cNvPr id="20" name="TextBox 19"/>
          <p:cNvSpPr txBox="1"/>
          <p:nvPr/>
        </p:nvSpPr>
        <p:spPr>
          <a:xfrm>
            <a:off x="5450214" y="2285281"/>
            <a:ext cx="990600" cy="323165"/>
          </a:xfrm>
          <a:prstGeom prst="rect">
            <a:avLst/>
          </a:prstGeom>
          <a:noFill/>
        </p:spPr>
        <p:txBody>
          <a:bodyPr wrap="square" rtlCol="0">
            <a:spAutoFit/>
          </a:bodyPr>
          <a:lstStyle/>
          <a:p>
            <a:r>
              <a:rPr lang="en-US" sz="1500" dirty="0"/>
              <a:t>Pop 9</a:t>
            </a:r>
          </a:p>
        </p:txBody>
      </p:sp>
      <p:cxnSp>
        <p:nvCxnSpPr>
          <p:cNvPr id="22" name="Straight Arrow Connector 21"/>
          <p:cNvCxnSpPr/>
          <p:nvPr/>
        </p:nvCxnSpPr>
        <p:spPr>
          <a:xfrm>
            <a:off x="5442594" y="2990166"/>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5450214" y="2625114"/>
            <a:ext cx="990600" cy="323165"/>
          </a:xfrm>
          <a:prstGeom prst="rect">
            <a:avLst/>
          </a:prstGeom>
          <a:noFill/>
        </p:spPr>
        <p:txBody>
          <a:bodyPr wrap="square" rtlCol="0">
            <a:spAutoFit/>
          </a:bodyPr>
          <a:lstStyle/>
          <a:p>
            <a:r>
              <a:rPr lang="en-US" sz="1500" dirty="0"/>
              <a:t>Pop 45</a:t>
            </a:r>
          </a:p>
        </p:txBody>
      </p:sp>
      <p:sp>
        <p:nvSpPr>
          <p:cNvPr id="24" name="TextBox 23"/>
          <p:cNvSpPr txBox="1"/>
          <p:nvPr/>
        </p:nvSpPr>
        <p:spPr>
          <a:xfrm>
            <a:off x="5747394" y="1900345"/>
            <a:ext cx="1682817" cy="323165"/>
          </a:xfrm>
          <a:prstGeom prst="rect">
            <a:avLst/>
          </a:prstGeom>
          <a:noFill/>
        </p:spPr>
        <p:txBody>
          <a:bodyPr wrap="square" rtlCol="0">
            <a:spAutoFit/>
          </a:bodyPr>
          <a:lstStyle/>
          <a:p>
            <a:r>
              <a:rPr lang="en-US" sz="1500" dirty="0"/>
              <a:t>Evaluate 45/9=5</a:t>
            </a:r>
          </a:p>
        </p:txBody>
      </p:sp>
      <p:graphicFrame>
        <p:nvGraphicFramePr>
          <p:cNvPr id="21" name="Table 20"/>
          <p:cNvGraphicFramePr>
            <a:graphicFrameLocks noGrp="1"/>
          </p:cNvGraphicFramePr>
          <p:nvPr>
            <p:extLst>
              <p:ext uri="{D42A27DB-BD31-4B8C-83A1-F6EECF244321}">
                <p14:modId xmlns:p14="http://schemas.microsoft.com/office/powerpoint/2010/main" val="799598061"/>
              </p:ext>
            </p:extLst>
          </p:nvPr>
        </p:nvGraphicFramePr>
        <p:xfrm>
          <a:off x="729916" y="38862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dirty="0"/>
                        <a:t>STACK</a:t>
                      </a:r>
                    </a:p>
                  </a:txBody>
                  <a:tcPr/>
                </a:tc>
                <a:extLst>
                  <a:ext uri="{0D108BD9-81ED-4DB2-BD59-A6C34878D82A}">
                    <a16:rowId xmlns:a16="http://schemas.microsoft.com/office/drawing/2014/main" val="1644302245"/>
                  </a:ext>
                </a:extLst>
              </a:tr>
              <a:tr h="370840">
                <a:tc>
                  <a:txBody>
                    <a:bodyPr/>
                    <a:lstStyle/>
                    <a:p>
                      <a:endParaRPr lang="en-US" dirty="0"/>
                    </a:p>
                  </a:txBody>
                  <a:tcPr/>
                </a:tc>
                <a:extLst>
                  <a:ext uri="{0D108BD9-81ED-4DB2-BD59-A6C34878D82A}">
                    <a16:rowId xmlns:a16="http://schemas.microsoft.com/office/drawing/2014/main" val="2968306578"/>
                  </a:ext>
                </a:extLst>
              </a:tr>
              <a:tr h="370840">
                <a:tc>
                  <a:txBody>
                    <a:bodyPr/>
                    <a:lstStyle/>
                    <a:p>
                      <a:endParaRPr lang="en-US" dirty="0"/>
                    </a:p>
                  </a:txBody>
                  <a:tcPr/>
                </a:tc>
                <a:extLst>
                  <a:ext uri="{0D108BD9-81ED-4DB2-BD59-A6C34878D82A}">
                    <a16:rowId xmlns:a16="http://schemas.microsoft.com/office/drawing/2014/main" val="3649063016"/>
                  </a:ext>
                </a:extLst>
              </a:tr>
              <a:tr h="370840">
                <a:tc>
                  <a:txBody>
                    <a:bodyPr/>
                    <a:lstStyle/>
                    <a:p>
                      <a:endParaRPr lang="en-US" dirty="0"/>
                    </a:p>
                  </a:txBody>
                  <a:tcPr/>
                </a:tc>
                <a:extLst>
                  <a:ext uri="{0D108BD9-81ED-4DB2-BD59-A6C34878D82A}">
                    <a16:rowId xmlns:a16="http://schemas.microsoft.com/office/drawing/2014/main" val="1925068797"/>
                  </a:ext>
                </a:extLst>
              </a:tr>
              <a:tr h="370840">
                <a:tc>
                  <a:txBody>
                    <a:bodyPr/>
                    <a:lstStyle/>
                    <a:p>
                      <a:endParaRPr lang="en-US" dirty="0"/>
                    </a:p>
                  </a:txBody>
                  <a:tcPr/>
                </a:tc>
                <a:extLst>
                  <a:ext uri="{0D108BD9-81ED-4DB2-BD59-A6C34878D82A}">
                    <a16:rowId xmlns:a16="http://schemas.microsoft.com/office/drawing/2014/main" val="1348051086"/>
                  </a:ext>
                </a:extLst>
              </a:tr>
              <a:tr h="370840">
                <a:tc>
                  <a:txBody>
                    <a:bodyPr/>
                    <a:lstStyle/>
                    <a:p>
                      <a:pPr algn="ctr"/>
                      <a:r>
                        <a:rPr lang="en-US" dirty="0"/>
                        <a:t>5</a:t>
                      </a:r>
                    </a:p>
                  </a:txBody>
                  <a:tcPr/>
                </a:tc>
                <a:extLst>
                  <a:ext uri="{0D108BD9-81ED-4DB2-BD59-A6C34878D82A}">
                    <a16:rowId xmlns:a16="http://schemas.microsoft.com/office/drawing/2014/main" val="1714034201"/>
                  </a:ext>
                </a:extLst>
              </a:tr>
              <a:tr h="370840">
                <a:tc>
                  <a:txBody>
                    <a:bodyPr/>
                    <a:lstStyle/>
                    <a:p>
                      <a:pPr algn="ctr"/>
                      <a:r>
                        <a:rPr lang="en-US" dirty="0"/>
                        <a:t>6</a:t>
                      </a:r>
                    </a:p>
                  </a:txBody>
                  <a:tcPr/>
                </a:tc>
                <a:extLst>
                  <a:ext uri="{0D108BD9-81ED-4DB2-BD59-A6C34878D82A}">
                    <a16:rowId xmlns:a16="http://schemas.microsoft.com/office/drawing/2014/main" val="3158226008"/>
                  </a:ext>
                </a:extLst>
              </a:tr>
            </a:tbl>
          </a:graphicData>
        </a:graphic>
      </p:graphicFrame>
      <p:cxnSp>
        <p:nvCxnSpPr>
          <p:cNvPr id="25" name="Straight Arrow Connector 24"/>
          <p:cNvCxnSpPr/>
          <p:nvPr/>
        </p:nvCxnSpPr>
        <p:spPr>
          <a:xfrm>
            <a:off x="0" y="6012788"/>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38811" y="5615782"/>
            <a:ext cx="990600" cy="323165"/>
          </a:xfrm>
          <a:prstGeom prst="rect">
            <a:avLst/>
          </a:prstGeom>
          <a:noFill/>
        </p:spPr>
        <p:txBody>
          <a:bodyPr wrap="square" rtlCol="0">
            <a:spAutoFit/>
          </a:bodyPr>
          <a:lstStyle/>
          <a:p>
            <a:r>
              <a:rPr lang="en-US" sz="1500" dirty="0"/>
              <a:t>Push 5</a:t>
            </a:r>
          </a:p>
        </p:txBody>
      </p:sp>
      <p:graphicFrame>
        <p:nvGraphicFramePr>
          <p:cNvPr id="27" name="Table 26"/>
          <p:cNvGraphicFramePr>
            <a:graphicFrameLocks noGrp="1"/>
          </p:cNvGraphicFramePr>
          <p:nvPr>
            <p:extLst>
              <p:ext uri="{D42A27DB-BD31-4B8C-83A1-F6EECF244321}">
                <p14:modId xmlns:p14="http://schemas.microsoft.com/office/powerpoint/2010/main" val="1427538796"/>
              </p:ext>
            </p:extLst>
          </p:nvPr>
        </p:nvGraphicFramePr>
        <p:xfrm>
          <a:off x="2584383" y="38862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dirty="0"/>
                        <a:t>STACK</a:t>
                      </a:r>
                    </a:p>
                  </a:txBody>
                  <a:tcPr/>
                </a:tc>
                <a:extLst>
                  <a:ext uri="{0D108BD9-81ED-4DB2-BD59-A6C34878D82A}">
                    <a16:rowId xmlns:a16="http://schemas.microsoft.com/office/drawing/2014/main" val="1644302245"/>
                  </a:ext>
                </a:extLst>
              </a:tr>
              <a:tr h="370840">
                <a:tc>
                  <a:txBody>
                    <a:bodyPr/>
                    <a:lstStyle/>
                    <a:p>
                      <a:endParaRPr lang="en-US" dirty="0"/>
                    </a:p>
                  </a:txBody>
                  <a:tcPr/>
                </a:tc>
                <a:extLst>
                  <a:ext uri="{0D108BD9-81ED-4DB2-BD59-A6C34878D82A}">
                    <a16:rowId xmlns:a16="http://schemas.microsoft.com/office/drawing/2014/main" val="2968306578"/>
                  </a:ext>
                </a:extLst>
              </a:tr>
              <a:tr h="370840">
                <a:tc>
                  <a:txBody>
                    <a:bodyPr/>
                    <a:lstStyle/>
                    <a:p>
                      <a:endParaRPr lang="en-US" dirty="0"/>
                    </a:p>
                  </a:txBody>
                  <a:tcPr/>
                </a:tc>
                <a:extLst>
                  <a:ext uri="{0D108BD9-81ED-4DB2-BD59-A6C34878D82A}">
                    <a16:rowId xmlns:a16="http://schemas.microsoft.com/office/drawing/2014/main" val="3649063016"/>
                  </a:ext>
                </a:extLst>
              </a:tr>
              <a:tr h="370840">
                <a:tc>
                  <a:txBody>
                    <a:bodyPr/>
                    <a:lstStyle/>
                    <a:p>
                      <a:endParaRPr lang="en-US" dirty="0"/>
                    </a:p>
                  </a:txBody>
                  <a:tcPr/>
                </a:tc>
                <a:extLst>
                  <a:ext uri="{0D108BD9-81ED-4DB2-BD59-A6C34878D82A}">
                    <a16:rowId xmlns:a16="http://schemas.microsoft.com/office/drawing/2014/main" val="1925068797"/>
                  </a:ext>
                </a:extLst>
              </a:tr>
              <a:tr h="370840">
                <a:tc>
                  <a:txBody>
                    <a:bodyPr/>
                    <a:lstStyle/>
                    <a:p>
                      <a:pPr algn="ctr"/>
                      <a:endParaRPr lang="en-US" dirty="0"/>
                    </a:p>
                  </a:txBody>
                  <a:tcPr/>
                </a:tc>
                <a:extLst>
                  <a:ext uri="{0D108BD9-81ED-4DB2-BD59-A6C34878D82A}">
                    <a16:rowId xmlns:a16="http://schemas.microsoft.com/office/drawing/2014/main" val="1348051086"/>
                  </a:ext>
                </a:extLst>
              </a:tr>
              <a:tr h="370840">
                <a:tc>
                  <a:txBody>
                    <a:bodyPr/>
                    <a:lstStyle/>
                    <a:p>
                      <a:pPr algn="ctr"/>
                      <a:r>
                        <a:rPr lang="en-US" dirty="0"/>
                        <a:t>5</a:t>
                      </a:r>
                    </a:p>
                  </a:txBody>
                  <a:tcPr/>
                </a:tc>
                <a:extLst>
                  <a:ext uri="{0D108BD9-81ED-4DB2-BD59-A6C34878D82A}">
                    <a16:rowId xmlns:a16="http://schemas.microsoft.com/office/drawing/2014/main" val="1714034201"/>
                  </a:ext>
                </a:extLst>
              </a:tr>
              <a:tr h="370840">
                <a:tc>
                  <a:txBody>
                    <a:bodyPr/>
                    <a:lstStyle/>
                    <a:p>
                      <a:pPr algn="ctr"/>
                      <a:r>
                        <a:rPr lang="en-US" dirty="0"/>
                        <a:t>6</a:t>
                      </a:r>
                    </a:p>
                  </a:txBody>
                  <a:tcPr/>
                </a:tc>
                <a:extLst>
                  <a:ext uri="{0D108BD9-81ED-4DB2-BD59-A6C34878D82A}">
                    <a16:rowId xmlns:a16="http://schemas.microsoft.com/office/drawing/2014/main" val="3158226008"/>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90761007"/>
              </p:ext>
            </p:extLst>
          </p:nvPr>
        </p:nvGraphicFramePr>
        <p:xfrm>
          <a:off x="6135414" y="3906253"/>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dirty="0"/>
                        <a:t>STACK</a:t>
                      </a:r>
                    </a:p>
                  </a:txBody>
                  <a:tcPr/>
                </a:tc>
                <a:extLst>
                  <a:ext uri="{0D108BD9-81ED-4DB2-BD59-A6C34878D82A}">
                    <a16:rowId xmlns:a16="http://schemas.microsoft.com/office/drawing/2014/main" val="1644302245"/>
                  </a:ext>
                </a:extLst>
              </a:tr>
              <a:tr h="370840">
                <a:tc>
                  <a:txBody>
                    <a:bodyPr/>
                    <a:lstStyle/>
                    <a:p>
                      <a:endParaRPr lang="en-US" dirty="0"/>
                    </a:p>
                  </a:txBody>
                  <a:tcPr/>
                </a:tc>
                <a:extLst>
                  <a:ext uri="{0D108BD9-81ED-4DB2-BD59-A6C34878D82A}">
                    <a16:rowId xmlns:a16="http://schemas.microsoft.com/office/drawing/2014/main" val="2968306578"/>
                  </a:ext>
                </a:extLst>
              </a:tr>
              <a:tr h="370840">
                <a:tc>
                  <a:txBody>
                    <a:bodyPr/>
                    <a:lstStyle/>
                    <a:p>
                      <a:endParaRPr lang="en-US" dirty="0"/>
                    </a:p>
                  </a:txBody>
                  <a:tcPr/>
                </a:tc>
                <a:extLst>
                  <a:ext uri="{0D108BD9-81ED-4DB2-BD59-A6C34878D82A}">
                    <a16:rowId xmlns:a16="http://schemas.microsoft.com/office/drawing/2014/main" val="3649063016"/>
                  </a:ext>
                </a:extLst>
              </a:tr>
              <a:tr h="370840">
                <a:tc>
                  <a:txBody>
                    <a:bodyPr/>
                    <a:lstStyle/>
                    <a:p>
                      <a:endParaRPr lang="en-US" dirty="0"/>
                    </a:p>
                  </a:txBody>
                  <a:tcPr/>
                </a:tc>
                <a:extLst>
                  <a:ext uri="{0D108BD9-81ED-4DB2-BD59-A6C34878D82A}">
                    <a16:rowId xmlns:a16="http://schemas.microsoft.com/office/drawing/2014/main" val="1925068797"/>
                  </a:ext>
                </a:extLst>
              </a:tr>
              <a:tr h="370840">
                <a:tc>
                  <a:txBody>
                    <a:bodyPr/>
                    <a:lstStyle/>
                    <a:p>
                      <a:pPr algn="ctr"/>
                      <a:endParaRPr lang="en-US" dirty="0"/>
                    </a:p>
                  </a:txBody>
                  <a:tcPr/>
                </a:tc>
                <a:extLst>
                  <a:ext uri="{0D108BD9-81ED-4DB2-BD59-A6C34878D82A}">
                    <a16:rowId xmlns:a16="http://schemas.microsoft.com/office/drawing/2014/main" val="1348051086"/>
                  </a:ext>
                </a:extLst>
              </a:tr>
              <a:tr h="370840">
                <a:tc>
                  <a:txBody>
                    <a:bodyPr/>
                    <a:lstStyle/>
                    <a:p>
                      <a:pPr algn="ctr"/>
                      <a:endParaRPr lang="en-US" dirty="0"/>
                    </a:p>
                  </a:txBody>
                  <a:tcPr/>
                </a:tc>
                <a:extLst>
                  <a:ext uri="{0D108BD9-81ED-4DB2-BD59-A6C34878D82A}">
                    <a16:rowId xmlns:a16="http://schemas.microsoft.com/office/drawing/2014/main" val="1714034201"/>
                  </a:ext>
                </a:extLst>
              </a:tr>
              <a:tr h="370840">
                <a:tc>
                  <a:txBody>
                    <a:bodyPr/>
                    <a:lstStyle/>
                    <a:p>
                      <a:pPr algn="ctr"/>
                      <a:r>
                        <a:rPr lang="en-US" dirty="0"/>
                        <a:t>1</a:t>
                      </a:r>
                    </a:p>
                  </a:txBody>
                  <a:tcPr/>
                </a:tc>
                <a:extLst>
                  <a:ext uri="{0D108BD9-81ED-4DB2-BD59-A6C34878D82A}">
                    <a16:rowId xmlns:a16="http://schemas.microsoft.com/office/drawing/2014/main" val="3158226008"/>
                  </a:ext>
                </a:extLst>
              </a:tr>
            </a:tbl>
          </a:graphicData>
        </a:graphic>
      </p:graphicFrame>
      <p:cxnSp>
        <p:nvCxnSpPr>
          <p:cNvPr id="31" name="Straight Arrow Connector 30"/>
          <p:cNvCxnSpPr/>
          <p:nvPr/>
        </p:nvCxnSpPr>
        <p:spPr>
          <a:xfrm>
            <a:off x="3551721" y="6351275"/>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1668179" y="3886200"/>
            <a:ext cx="990600" cy="292388"/>
          </a:xfrm>
          <a:prstGeom prst="rect">
            <a:avLst/>
          </a:prstGeom>
          <a:noFill/>
        </p:spPr>
        <p:txBody>
          <a:bodyPr wrap="square" rtlCol="0">
            <a:spAutoFit/>
          </a:bodyPr>
          <a:lstStyle/>
          <a:p>
            <a:r>
              <a:rPr lang="en-US" sz="1300" dirty="0"/>
              <a:t>Element = -</a:t>
            </a:r>
          </a:p>
        </p:txBody>
      </p:sp>
      <p:sp>
        <p:nvSpPr>
          <p:cNvPr id="34" name="TextBox 33"/>
          <p:cNvSpPr txBox="1"/>
          <p:nvPr/>
        </p:nvSpPr>
        <p:spPr>
          <a:xfrm>
            <a:off x="3581400" y="6028110"/>
            <a:ext cx="990600" cy="323165"/>
          </a:xfrm>
          <a:prstGeom prst="rect">
            <a:avLst/>
          </a:prstGeom>
          <a:noFill/>
        </p:spPr>
        <p:txBody>
          <a:bodyPr wrap="square" rtlCol="0">
            <a:spAutoFit/>
          </a:bodyPr>
          <a:lstStyle/>
          <a:p>
            <a:r>
              <a:rPr lang="en-US" sz="1500" dirty="0"/>
              <a:t>Pop 6</a:t>
            </a:r>
          </a:p>
        </p:txBody>
      </p:sp>
      <p:cxnSp>
        <p:nvCxnSpPr>
          <p:cNvPr id="35" name="Straight Arrow Connector 34"/>
          <p:cNvCxnSpPr/>
          <p:nvPr/>
        </p:nvCxnSpPr>
        <p:spPr>
          <a:xfrm>
            <a:off x="3574983" y="5947688"/>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p:cNvSpPr txBox="1"/>
          <p:nvPr/>
        </p:nvSpPr>
        <p:spPr>
          <a:xfrm>
            <a:off x="3551721" y="5610245"/>
            <a:ext cx="990600" cy="323165"/>
          </a:xfrm>
          <a:prstGeom prst="rect">
            <a:avLst/>
          </a:prstGeom>
          <a:noFill/>
        </p:spPr>
        <p:txBody>
          <a:bodyPr wrap="square" rtlCol="0">
            <a:spAutoFit/>
          </a:bodyPr>
          <a:lstStyle/>
          <a:p>
            <a:r>
              <a:rPr lang="en-US" sz="1500" dirty="0"/>
              <a:t>Pop 5</a:t>
            </a:r>
          </a:p>
        </p:txBody>
      </p:sp>
      <p:sp>
        <p:nvSpPr>
          <p:cNvPr id="37" name="TextBox 36"/>
          <p:cNvSpPr txBox="1"/>
          <p:nvPr/>
        </p:nvSpPr>
        <p:spPr>
          <a:xfrm>
            <a:off x="4313721" y="5328069"/>
            <a:ext cx="1682817" cy="323165"/>
          </a:xfrm>
          <a:prstGeom prst="rect">
            <a:avLst/>
          </a:prstGeom>
          <a:noFill/>
        </p:spPr>
        <p:txBody>
          <a:bodyPr wrap="square" rtlCol="0">
            <a:spAutoFit/>
          </a:bodyPr>
          <a:lstStyle/>
          <a:p>
            <a:r>
              <a:rPr lang="en-US" sz="1500" dirty="0"/>
              <a:t>Evaluate 6-5=1</a:t>
            </a:r>
          </a:p>
        </p:txBody>
      </p:sp>
      <p:cxnSp>
        <p:nvCxnSpPr>
          <p:cNvPr id="38" name="Straight Arrow Connector 37"/>
          <p:cNvCxnSpPr/>
          <p:nvPr/>
        </p:nvCxnSpPr>
        <p:spPr>
          <a:xfrm>
            <a:off x="5410200" y="6324600"/>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TextBox 38"/>
          <p:cNvSpPr txBox="1"/>
          <p:nvPr/>
        </p:nvSpPr>
        <p:spPr>
          <a:xfrm>
            <a:off x="5410200" y="5943600"/>
            <a:ext cx="990600" cy="323165"/>
          </a:xfrm>
          <a:prstGeom prst="rect">
            <a:avLst/>
          </a:prstGeom>
          <a:noFill/>
        </p:spPr>
        <p:txBody>
          <a:bodyPr wrap="square" rtlCol="0">
            <a:spAutoFit/>
          </a:bodyPr>
          <a:lstStyle/>
          <a:p>
            <a:r>
              <a:rPr lang="en-US" sz="1500" dirty="0"/>
              <a:t>Push 1</a:t>
            </a:r>
          </a:p>
        </p:txBody>
      </p:sp>
      <p:sp>
        <p:nvSpPr>
          <p:cNvPr id="3" name="TextBox 2"/>
          <p:cNvSpPr txBox="1"/>
          <p:nvPr/>
        </p:nvSpPr>
        <p:spPr>
          <a:xfrm>
            <a:off x="5715000" y="6480477"/>
            <a:ext cx="3761050" cy="400110"/>
          </a:xfrm>
          <a:prstGeom prst="rect">
            <a:avLst/>
          </a:prstGeom>
          <a:noFill/>
        </p:spPr>
        <p:txBody>
          <a:bodyPr wrap="square" rtlCol="0">
            <a:spAutoFit/>
          </a:bodyPr>
          <a:lstStyle/>
          <a:p>
            <a:r>
              <a:rPr lang="en-US" sz="2000" dirty="0"/>
              <a:t>Final state of stack with result</a:t>
            </a:r>
          </a:p>
        </p:txBody>
      </p:sp>
      <p:cxnSp>
        <p:nvCxnSpPr>
          <p:cNvPr id="40" name="Straight Arrow Connector 39"/>
          <p:cNvCxnSpPr/>
          <p:nvPr/>
        </p:nvCxnSpPr>
        <p:spPr>
          <a:xfrm>
            <a:off x="6659790" y="685800"/>
            <a:ext cx="233181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8578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par>
                                <p:cTn id="33" presetID="22" presetClass="entr" presetSubtype="8"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down)">
                                      <p:cBhvr>
                                        <p:cTn id="38" dur="500"/>
                                        <p:tgtEl>
                                          <p:spTgt spid="23"/>
                                        </p:tgtEl>
                                      </p:cBhvr>
                                    </p:animEffect>
                                  </p:childTnLst>
                                </p:cTn>
                              </p:par>
                              <p:par>
                                <p:cTn id="39" presetID="22" presetClass="entr" presetSubtype="8"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down)">
                                      <p:cBhvr>
                                        <p:cTn id="52" dur="500"/>
                                        <p:tgtEl>
                                          <p:spTgt spid="26"/>
                                        </p:tgtEl>
                                      </p:cBhvr>
                                    </p:animEffect>
                                  </p:childTnLst>
                                </p:cTn>
                              </p:par>
                              <p:par>
                                <p:cTn id="53" presetID="22" presetClass="entr" presetSubtype="4"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down)">
                                      <p:cBhvr>
                                        <p:cTn id="55" dur="500"/>
                                        <p:tgtEl>
                                          <p:spTgt spid="25"/>
                                        </p:tgtEl>
                                      </p:cBhvr>
                                    </p:animEffect>
                                  </p:childTnLst>
                                </p:cTn>
                              </p:par>
                            </p:childTnLst>
                          </p:cTn>
                        </p:par>
                        <p:par>
                          <p:cTn id="56" fill="hold">
                            <p:stCondLst>
                              <p:cond delay="500"/>
                            </p:stCondLst>
                            <p:childTnLst>
                              <p:par>
                                <p:cTn id="57" presetID="22" presetClass="entr" presetSubtype="4"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down)">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par>
                                <p:cTn id="73" presetID="22" presetClass="entr" presetSubtype="8"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500"/>
                                        <p:tgtEl>
                                          <p:spTgt spid="3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left)">
                                      <p:cBhvr>
                                        <p:cTn id="78" dur="500"/>
                                        <p:tgtEl>
                                          <p:spTgt spid="36"/>
                                        </p:tgtEl>
                                      </p:cBhvr>
                                    </p:animEffect>
                                  </p:childTnLst>
                                </p:cTn>
                              </p:par>
                              <p:par>
                                <p:cTn id="79" presetID="22" presetClass="entr" presetSubtype="8"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down)">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down)">
                                      <p:cBhvr>
                                        <p:cTn id="89" dur="500"/>
                                        <p:tgtEl>
                                          <p:spTgt spid="39"/>
                                        </p:tgtEl>
                                      </p:cBhvr>
                                    </p:animEffect>
                                  </p:childTnLst>
                                </p:cTn>
                              </p:par>
                              <p:par>
                                <p:cTn id="90" presetID="22" presetClass="entr" presetSubtype="8" fill="hold"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wipe(left)">
                                      <p:cBhvr>
                                        <p:cTn id="92" dur="500"/>
                                        <p:tgtEl>
                                          <p:spTgt spid="38"/>
                                        </p:tgtEl>
                                      </p:cBhvr>
                                    </p:animEffect>
                                  </p:childTnLst>
                                </p:cTn>
                              </p:par>
                              <p:par>
                                <p:cTn id="93" presetID="22" presetClass="entr" presetSubtype="4" fill="hold" nodeType="with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down)">
                                      <p:cBhvr>
                                        <p:cTn id="95" dur="500"/>
                                        <p:tgtEl>
                                          <p:spTgt spid="30"/>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wipe(down)">
                                      <p:cBhvr>
                                        <p:cTn id="9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p:bldP spid="20" grpId="0"/>
      <p:bldP spid="23" grpId="0"/>
      <p:bldP spid="24" grpId="0"/>
      <p:bldP spid="26" grpId="0"/>
      <p:bldP spid="32" grpId="0"/>
      <p:bldP spid="34" grpId="0"/>
      <p:bldP spid="36" grpId="0"/>
      <p:bldP spid="37" grpId="0"/>
      <p:bldP spid="39" grpId="0"/>
      <p:bldP spid="3"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nchor="ctr"/>
          <a:lstStyle/>
          <a:p>
            <a:pPr eaLnBrk="1" hangingPunct="1"/>
            <a:r>
              <a:rPr lang="en-US" dirty="0"/>
              <a:t>Evaluate postfix expressions:  using stack</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157</a:t>
            </a:fld>
            <a:endParaRPr lang="en-US"/>
          </a:p>
        </p:txBody>
      </p:sp>
      <p:sp>
        <p:nvSpPr>
          <p:cNvPr id="23" name="TextBox 22"/>
          <p:cNvSpPr txBox="1"/>
          <p:nvPr/>
        </p:nvSpPr>
        <p:spPr>
          <a:xfrm>
            <a:off x="0" y="914400"/>
            <a:ext cx="9144000" cy="4770537"/>
          </a:xfrm>
          <a:prstGeom prst="rect">
            <a:avLst/>
          </a:prstGeom>
          <a:noFill/>
        </p:spPr>
        <p:txBody>
          <a:bodyPr wrap="square" rtlCol="0">
            <a:spAutoFit/>
          </a:bodyPr>
          <a:lstStyle/>
          <a:p>
            <a:r>
              <a:rPr lang="en-US" sz="1600" dirty="0" err="1">
                <a:solidFill>
                  <a:srgbClr val="FF0000"/>
                </a:solidFill>
                <a:latin typeface="Courier" pitchFamily="49" charset="0"/>
              </a:rPr>
              <a:t>evaluationPostfix</a:t>
            </a:r>
            <a:r>
              <a:rPr lang="en-US" sz="1600" dirty="0">
                <a:solidFill>
                  <a:srgbClr val="FF0000"/>
                </a:solidFill>
                <a:latin typeface="Courier" pitchFamily="49" charset="0"/>
              </a:rPr>
              <a:t>(stack </a:t>
            </a:r>
            <a:r>
              <a:rPr lang="en-US" sz="1600" b="1" dirty="0">
                <a:solidFill>
                  <a:srgbClr val="FF0000"/>
                </a:solidFill>
                <a:latin typeface="Courier" pitchFamily="49" charset="0"/>
              </a:rPr>
              <a:t>S</a:t>
            </a:r>
            <a:r>
              <a:rPr lang="en-US" sz="1600" dirty="0">
                <a:solidFill>
                  <a:srgbClr val="FF0000"/>
                </a:solidFill>
                <a:latin typeface="Courier" pitchFamily="49" charset="0"/>
              </a:rPr>
              <a:t>, </a:t>
            </a:r>
            <a:r>
              <a:rPr lang="en-US" sz="1600" dirty="0" err="1">
                <a:solidFill>
                  <a:srgbClr val="FF0000"/>
                </a:solidFill>
                <a:latin typeface="Courier" pitchFamily="49" charset="0"/>
              </a:rPr>
              <a:t>postfixExpression</a:t>
            </a:r>
            <a:r>
              <a:rPr lang="en-US" sz="1600" dirty="0">
                <a:solidFill>
                  <a:srgbClr val="FF0000"/>
                </a:solidFill>
                <a:latin typeface="Courier" pitchFamily="49" charset="0"/>
              </a:rPr>
              <a:t> </a:t>
            </a:r>
            <a:r>
              <a:rPr lang="en-US" sz="1600" b="1" dirty="0">
                <a:solidFill>
                  <a:srgbClr val="FF0000"/>
                </a:solidFill>
                <a:latin typeface="Courier" pitchFamily="49" charset="0"/>
              </a:rPr>
              <a:t>E</a:t>
            </a:r>
            <a:r>
              <a:rPr lang="en-US" sz="1600" dirty="0">
                <a:solidFill>
                  <a:srgbClr val="FF0000"/>
                </a:solidFill>
                <a:latin typeface="Courier" pitchFamily="49" charset="0"/>
              </a:rPr>
              <a:t>)</a:t>
            </a:r>
          </a:p>
          <a:p>
            <a:r>
              <a:rPr lang="en-US" sz="1600" dirty="0">
                <a:solidFill>
                  <a:srgbClr val="FF0000"/>
                </a:solidFill>
                <a:latin typeface="Courier" pitchFamily="49" charset="0"/>
              </a:rPr>
              <a:t>{ //Expression is stored in array E</a:t>
            </a:r>
          </a:p>
          <a:p>
            <a:r>
              <a:rPr lang="en-US" sz="1600" dirty="0">
                <a:solidFill>
                  <a:srgbClr val="FF0000"/>
                </a:solidFill>
                <a:latin typeface="Courier" pitchFamily="49" charset="0"/>
              </a:rPr>
              <a:t>  //Read expression from left to right:</a:t>
            </a:r>
          </a:p>
          <a:p>
            <a:r>
              <a:rPr lang="en-US" sz="1600" dirty="0">
                <a:solidFill>
                  <a:srgbClr val="FF0000"/>
                </a:solidFill>
                <a:latin typeface="Courier" pitchFamily="49" charset="0"/>
              </a:rPr>
              <a:t>   </a:t>
            </a:r>
            <a:r>
              <a:rPr lang="en-US" sz="1600" dirty="0" err="1">
                <a:solidFill>
                  <a:srgbClr val="FF0000"/>
                </a:solidFill>
                <a:latin typeface="Courier" pitchFamily="49" charset="0"/>
              </a:rPr>
              <a:t>i</a:t>
            </a:r>
            <a:r>
              <a:rPr lang="en-US" sz="1600" dirty="0">
                <a:solidFill>
                  <a:srgbClr val="FF0000"/>
                </a:solidFill>
                <a:latin typeface="Courier" pitchFamily="49" charset="0"/>
              </a:rPr>
              <a:t> = 0;</a:t>
            </a:r>
          </a:p>
          <a:p>
            <a:r>
              <a:rPr lang="en-US" sz="1600" dirty="0">
                <a:solidFill>
                  <a:srgbClr val="FF0000"/>
                </a:solidFill>
                <a:latin typeface="Courier" pitchFamily="49" charset="0"/>
              </a:rPr>
              <a:t>   while ( </a:t>
            </a:r>
            <a:r>
              <a:rPr lang="en-US" sz="1600" dirty="0" err="1">
                <a:solidFill>
                  <a:srgbClr val="FF0000"/>
                </a:solidFill>
                <a:latin typeface="Courier" pitchFamily="49" charset="0"/>
              </a:rPr>
              <a:t>i</a:t>
            </a:r>
            <a:r>
              <a:rPr lang="en-US" sz="1600" dirty="0">
                <a:solidFill>
                  <a:srgbClr val="FF0000"/>
                </a:solidFill>
                <a:latin typeface="Courier" pitchFamily="49" charset="0"/>
              </a:rPr>
              <a:t> &lt; number of </a:t>
            </a:r>
            <a:r>
              <a:rPr lang="en-US" sz="1600" dirty="0" err="1">
                <a:solidFill>
                  <a:srgbClr val="FF0000"/>
                </a:solidFill>
                <a:latin typeface="Courier" pitchFamily="49" charset="0"/>
              </a:rPr>
              <a:t>characters_in_postfix_expression</a:t>
            </a:r>
            <a:r>
              <a:rPr lang="en-US" sz="1600" dirty="0">
                <a:solidFill>
                  <a:srgbClr val="FF0000"/>
                </a:solidFill>
                <a:latin typeface="Courier" pitchFamily="49" charset="0"/>
              </a:rPr>
              <a:t>)</a:t>
            </a:r>
          </a:p>
          <a:p>
            <a:r>
              <a:rPr lang="en-US" sz="1600" dirty="0">
                <a:solidFill>
                  <a:srgbClr val="FF0000"/>
                </a:solidFill>
                <a:latin typeface="Courier" pitchFamily="49" charset="0"/>
              </a:rPr>
              <a:t>   {</a:t>
            </a:r>
          </a:p>
          <a:p>
            <a:r>
              <a:rPr lang="en-US" sz="1600" dirty="0">
                <a:solidFill>
                  <a:srgbClr val="FF0000"/>
                </a:solidFill>
                <a:latin typeface="Courier" pitchFamily="49" charset="0"/>
              </a:rPr>
              <a:t>      if (E[</a:t>
            </a:r>
            <a:r>
              <a:rPr lang="en-US" sz="1600" dirty="0" err="1">
                <a:solidFill>
                  <a:srgbClr val="FF0000"/>
                </a:solidFill>
                <a:latin typeface="Courier" pitchFamily="49" charset="0"/>
              </a:rPr>
              <a:t>i</a:t>
            </a:r>
            <a:r>
              <a:rPr lang="en-US" sz="1600" dirty="0">
                <a:solidFill>
                  <a:srgbClr val="FF0000"/>
                </a:solidFill>
                <a:latin typeface="Courier" pitchFamily="49" charset="0"/>
              </a:rPr>
              <a:t>] is an operand) </a:t>
            </a:r>
          </a:p>
          <a:p>
            <a:r>
              <a:rPr lang="en-US" sz="1600" dirty="0">
                <a:solidFill>
                  <a:srgbClr val="FF0000"/>
                </a:solidFill>
                <a:latin typeface="Courier" pitchFamily="49" charset="0"/>
              </a:rPr>
              <a:t>             push E[</a:t>
            </a:r>
            <a:r>
              <a:rPr lang="en-US" sz="1600" dirty="0" err="1">
                <a:solidFill>
                  <a:srgbClr val="FF0000"/>
                </a:solidFill>
                <a:latin typeface="Courier" pitchFamily="49" charset="0"/>
              </a:rPr>
              <a:t>i</a:t>
            </a:r>
            <a:r>
              <a:rPr lang="en-US" sz="1600" dirty="0">
                <a:solidFill>
                  <a:srgbClr val="FF0000"/>
                </a:solidFill>
                <a:latin typeface="Courier" pitchFamily="49" charset="0"/>
              </a:rPr>
              <a:t>] onto stack</a:t>
            </a:r>
          </a:p>
          <a:p>
            <a:r>
              <a:rPr lang="en-US" sz="1600" dirty="0">
                <a:solidFill>
                  <a:srgbClr val="FF0000"/>
                </a:solidFill>
                <a:latin typeface="Courier" pitchFamily="49" charset="0"/>
              </a:rPr>
              <a:t>      else if (E[</a:t>
            </a:r>
            <a:r>
              <a:rPr lang="en-US" sz="1600" dirty="0" err="1">
                <a:solidFill>
                  <a:srgbClr val="FF0000"/>
                </a:solidFill>
                <a:latin typeface="Courier" pitchFamily="49" charset="0"/>
              </a:rPr>
              <a:t>i</a:t>
            </a:r>
            <a:r>
              <a:rPr lang="en-US" sz="1600" dirty="0">
                <a:solidFill>
                  <a:srgbClr val="FF0000"/>
                </a:solidFill>
                <a:latin typeface="Courier" pitchFamily="49" charset="0"/>
              </a:rPr>
              <a:t>] is an operator)</a:t>
            </a:r>
          </a:p>
          <a:p>
            <a:r>
              <a:rPr lang="en-US" sz="1600" dirty="0">
                <a:solidFill>
                  <a:srgbClr val="FF0000"/>
                </a:solidFill>
                <a:latin typeface="Courier" pitchFamily="49" charset="0"/>
              </a:rPr>
              <a:t>      {</a:t>
            </a:r>
          </a:p>
          <a:p>
            <a:pPr marL="1371600" lvl="2" indent="-457200">
              <a:buAutoNum type="arabicPeriod"/>
            </a:pPr>
            <a:r>
              <a:rPr lang="en-US" sz="1600" dirty="0">
                <a:solidFill>
                  <a:srgbClr val="FF0000"/>
                </a:solidFill>
                <a:latin typeface="Courier" pitchFamily="49" charset="0"/>
              </a:rPr>
              <a:t>Pop the top element from stack and store it in operand2</a:t>
            </a:r>
          </a:p>
          <a:p>
            <a:pPr marL="1371600" lvl="2" indent="-457200">
              <a:buAutoNum type="arabicPeriod"/>
            </a:pPr>
            <a:r>
              <a:rPr lang="en-US" sz="1600" dirty="0">
                <a:solidFill>
                  <a:srgbClr val="FF0000"/>
                </a:solidFill>
                <a:latin typeface="Courier" pitchFamily="49" charset="0"/>
              </a:rPr>
              <a:t>Pop the next top element from stack and store it in operand2</a:t>
            </a:r>
          </a:p>
          <a:p>
            <a:pPr marL="1371600" lvl="2" indent="-457200">
              <a:buAutoNum type="arabicPeriod"/>
            </a:pPr>
            <a:r>
              <a:rPr lang="en-US" sz="1600" dirty="0">
                <a:solidFill>
                  <a:srgbClr val="FF0000"/>
                </a:solidFill>
                <a:latin typeface="Courier" pitchFamily="49" charset="0"/>
              </a:rPr>
              <a:t>Evaluate: operand2 op operand1 and push the result onto stack</a:t>
            </a:r>
          </a:p>
          <a:p>
            <a:r>
              <a:rPr lang="en-US" sz="1600" dirty="0">
                <a:solidFill>
                  <a:srgbClr val="FF0000"/>
                </a:solidFill>
                <a:latin typeface="Courier" pitchFamily="49" charset="0"/>
              </a:rPr>
              <a:t>      }</a:t>
            </a:r>
          </a:p>
          <a:p>
            <a:pPr lvl="1"/>
            <a:r>
              <a:rPr lang="en-US" sz="1600" dirty="0">
                <a:solidFill>
                  <a:srgbClr val="FF0000"/>
                </a:solidFill>
                <a:latin typeface="Courier" pitchFamily="49" charset="0"/>
              </a:rPr>
              <a:t>  </a:t>
            </a:r>
            <a:r>
              <a:rPr lang="en-US" sz="1600" dirty="0" err="1">
                <a:solidFill>
                  <a:srgbClr val="FF0000"/>
                </a:solidFill>
                <a:latin typeface="Courier" pitchFamily="49" charset="0"/>
              </a:rPr>
              <a:t>i</a:t>
            </a:r>
            <a:r>
              <a:rPr lang="en-US" sz="1600" dirty="0">
                <a:solidFill>
                  <a:srgbClr val="FF0000"/>
                </a:solidFill>
                <a:latin typeface="Courier" pitchFamily="49" charset="0"/>
              </a:rPr>
              <a:t> = </a:t>
            </a:r>
            <a:r>
              <a:rPr lang="en-US" sz="1600" dirty="0" err="1">
                <a:solidFill>
                  <a:srgbClr val="FF0000"/>
                </a:solidFill>
                <a:latin typeface="Courier" pitchFamily="49" charset="0"/>
              </a:rPr>
              <a:t>i</a:t>
            </a:r>
            <a:r>
              <a:rPr lang="en-US" sz="1600" dirty="0">
                <a:solidFill>
                  <a:srgbClr val="FF0000"/>
                </a:solidFill>
                <a:latin typeface="Courier" pitchFamily="49" charset="0"/>
              </a:rPr>
              <a:t> + 1;</a:t>
            </a:r>
          </a:p>
          <a:p>
            <a:r>
              <a:rPr lang="en-US" sz="1600" dirty="0">
                <a:solidFill>
                  <a:srgbClr val="FF0000"/>
                </a:solidFill>
                <a:latin typeface="Courier" pitchFamily="49" charset="0"/>
              </a:rPr>
              <a:t>   }//end while</a:t>
            </a:r>
          </a:p>
          <a:p>
            <a:pPr lvl="1"/>
            <a:r>
              <a:rPr lang="en-US" sz="1600" dirty="0">
                <a:solidFill>
                  <a:srgbClr val="FF0000"/>
                </a:solidFill>
                <a:latin typeface="Courier" pitchFamily="49" charset="0"/>
              </a:rPr>
              <a:t>Pop the top element, store it in Result;</a:t>
            </a:r>
          </a:p>
          <a:p>
            <a:pPr lvl="1"/>
            <a:r>
              <a:rPr lang="en-US" sz="1600" dirty="0">
                <a:solidFill>
                  <a:srgbClr val="FF0000"/>
                </a:solidFill>
                <a:latin typeface="Courier" pitchFamily="49" charset="0"/>
              </a:rPr>
              <a:t>return Result; //which is value of expression</a:t>
            </a:r>
          </a:p>
          <a:p>
            <a:r>
              <a:rPr lang="en-US" sz="1600" dirty="0">
                <a:solidFill>
                  <a:srgbClr val="FF0000"/>
                </a:solidFill>
                <a:latin typeface="Courier" pitchFamily="49" charset="0"/>
              </a:rPr>
              <a:t>}</a:t>
            </a:r>
          </a:p>
        </p:txBody>
      </p:sp>
    </p:spTree>
    <p:extLst>
      <p:ext uri="{BB962C8B-B14F-4D97-AF65-F5344CB8AC3E}">
        <p14:creationId xmlns:p14="http://schemas.microsoft.com/office/powerpoint/2010/main" val="106480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nchor="t"/>
          <a:lstStyle/>
          <a:p>
            <a:pPr eaLnBrk="1" hangingPunct="1"/>
            <a:r>
              <a:rPr lang="en-US" sz="1300" dirty="0"/>
              <a:t>Example 1:Evaluate postfix expression: </a:t>
            </a:r>
            <a:br>
              <a:rPr lang="en-US" sz="1300" dirty="0"/>
            </a:br>
            <a:r>
              <a:rPr lang="en-US" sz="2700" dirty="0"/>
              <a:t>636+5*9/-</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158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978912774"/>
              </p:ext>
            </p:extLst>
          </p:nvPr>
        </p:nvGraphicFramePr>
        <p:xfrm>
          <a:off x="3086099" y="14605"/>
          <a:ext cx="6057901" cy="6842760"/>
        </p:xfrm>
        <a:graphic>
          <a:graphicData uri="http://schemas.openxmlformats.org/drawingml/2006/table">
            <a:tbl>
              <a:tblPr firstRow="1" bandRow="1">
                <a:tableStyleId>{93296810-A885-4BE3-A3E7-6D5BEEA58F35}</a:tableStyleId>
              </a:tblPr>
              <a:tblGrid>
                <a:gridCol w="550718">
                  <a:extLst>
                    <a:ext uri="{9D8B030D-6E8A-4147-A177-3AD203B41FA5}">
                      <a16:colId xmlns:a16="http://schemas.microsoft.com/office/drawing/2014/main" val="2467631620"/>
                    </a:ext>
                  </a:extLst>
                </a:gridCol>
                <a:gridCol w="1953055">
                  <a:extLst>
                    <a:ext uri="{9D8B030D-6E8A-4147-A177-3AD203B41FA5}">
                      <a16:colId xmlns:a16="http://schemas.microsoft.com/office/drawing/2014/main" val="1227842737"/>
                    </a:ext>
                  </a:extLst>
                </a:gridCol>
                <a:gridCol w="1905000">
                  <a:extLst>
                    <a:ext uri="{9D8B030D-6E8A-4147-A177-3AD203B41FA5}">
                      <a16:colId xmlns:a16="http://schemas.microsoft.com/office/drawing/2014/main" val="1346751120"/>
                    </a:ext>
                  </a:extLst>
                </a:gridCol>
                <a:gridCol w="1649128">
                  <a:extLst>
                    <a:ext uri="{9D8B030D-6E8A-4147-A177-3AD203B41FA5}">
                      <a16:colId xmlns:a16="http://schemas.microsoft.com/office/drawing/2014/main" val="3143967641"/>
                    </a:ext>
                  </a:extLst>
                </a:gridCol>
              </a:tblGrid>
              <a:tr h="288650">
                <a:tc>
                  <a:txBody>
                    <a:bodyPr/>
                    <a:lstStyle/>
                    <a:p>
                      <a:endParaRPr lang="en-US" sz="1400" b="1" dirty="0">
                        <a:latin typeface="Times" panose="02020603050405020304" pitchFamily="18" charset="0"/>
                        <a:cs typeface="Times" panose="02020603050405020304" pitchFamily="18" charset="0"/>
                      </a:endParaRPr>
                    </a:p>
                  </a:txBody>
                  <a:tcPr/>
                </a:tc>
                <a:tc>
                  <a:txBody>
                    <a:bodyPr/>
                    <a:lstStyle/>
                    <a:p>
                      <a:r>
                        <a:rPr lang="en-US" sz="1400" dirty="0">
                          <a:latin typeface="Times" panose="02020603050405020304" pitchFamily="18" charset="0"/>
                          <a:cs typeface="Times" panose="02020603050405020304" pitchFamily="18" charset="0"/>
                        </a:rPr>
                        <a:t>Element of expression</a:t>
                      </a:r>
                    </a:p>
                  </a:txBody>
                  <a:tcPr/>
                </a:tc>
                <a:tc>
                  <a:txBody>
                    <a:bodyPr/>
                    <a:lstStyle/>
                    <a:p>
                      <a:r>
                        <a:rPr lang="en-US" sz="1400" dirty="0">
                          <a:latin typeface="Times" panose="02020603050405020304" pitchFamily="18" charset="0"/>
                          <a:cs typeface="Times" panose="02020603050405020304" pitchFamily="18" charset="0"/>
                        </a:rPr>
                        <a:t>Action performed</a:t>
                      </a:r>
                    </a:p>
                  </a:txBody>
                  <a:tcPr/>
                </a:tc>
                <a:tc>
                  <a:txBody>
                    <a:bodyPr/>
                    <a:lstStyle/>
                    <a:p>
                      <a:r>
                        <a:rPr lang="en-US" sz="1400" dirty="0">
                          <a:latin typeface="Times" panose="02020603050405020304" pitchFamily="18" charset="0"/>
                          <a:cs typeface="Times" panose="02020603050405020304" pitchFamily="18" charset="0"/>
                        </a:rPr>
                        <a:t>Stack status</a:t>
                      </a:r>
                    </a:p>
                  </a:txBody>
                  <a:tcPr/>
                </a:tc>
                <a:extLst>
                  <a:ext uri="{0D108BD9-81ED-4DB2-BD59-A6C34878D82A}">
                    <a16:rowId xmlns:a16="http://schemas.microsoft.com/office/drawing/2014/main" val="2705915590"/>
                  </a:ext>
                </a:extLst>
              </a:tr>
              <a:tr h="259785">
                <a:tc>
                  <a:txBody>
                    <a:bodyPr/>
                    <a:lstStyle/>
                    <a:p>
                      <a:r>
                        <a:rPr lang="en-US" sz="1350" b="1" dirty="0">
                          <a:latin typeface="Times" panose="02020603050405020304" pitchFamily="18" charset="0"/>
                          <a:cs typeface="Times" panose="02020603050405020304" pitchFamily="18" charset="0"/>
                        </a:rPr>
                        <a:t>1</a:t>
                      </a:r>
                    </a:p>
                  </a:txBody>
                  <a:tcPr/>
                </a:tc>
                <a:tc>
                  <a:txBody>
                    <a:bodyPr/>
                    <a:lstStyle/>
                    <a:p>
                      <a:r>
                        <a:rPr lang="en-US" sz="1350" dirty="0">
                          <a:latin typeface="Times" panose="02020603050405020304" pitchFamily="18" charset="0"/>
                          <a:cs typeface="Times" panose="02020603050405020304" pitchFamily="18" charset="0"/>
                        </a:rPr>
                        <a:t>6</a:t>
                      </a:r>
                    </a:p>
                  </a:txBody>
                  <a:tcPr/>
                </a:tc>
                <a:tc>
                  <a:txBody>
                    <a:bodyPr/>
                    <a:lstStyle/>
                    <a:p>
                      <a:r>
                        <a:rPr lang="en-US" sz="1350" dirty="0">
                          <a:latin typeface="Times" panose="02020603050405020304" pitchFamily="18" charset="0"/>
                          <a:cs typeface="Times" panose="02020603050405020304" pitchFamily="18" charset="0"/>
                        </a:rPr>
                        <a:t>Push  6 to stack</a:t>
                      </a:r>
                    </a:p>
                  </a:txBody>
                  <a:tcPr/>
                </a:tc>
                <a:tc>
                  <a:txBody>
                    <a:bodyPr/>
                    <a:lstStyle/>
                    <a:p>
                      <a:r>
                        <a:rPr lang="en-US" sz="1350" dirty="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1914949091"/>
                  </a:ext>
                </a:extLst>
              </a:tr>
              <a:tr h="259785">
                <a:tc>
                  <a:txBody>
                    <a:bodyPr/>
                    <a:lstStyle/>
                    <a:p>
                      <a:r>
                        <a:rPr lang="en-US" sz="1350" b="1" dirty="0">
                          <a:latin typeface="Times" panose="02020603050405020304" pitchFamily="18" charset="0"/>
                          <a:cs typeface="Times" panose="02020603050405020304" pitchFamily="18" charset="0"/>
                        </a:rPr>
                        <a:t>2</a:t>
                      </a:r>
                    </a:p>
                  </a:txBody>
                  <a:tcPr/>
                </a:tc>
                <a:tc>
                  <a:txBody>
                    <a:bodyPr/>
                    <a:lstStyle/>
                    <a:p>
                      <a:r>
                        <a:rPr lang="en-US" sz="1350" dirty="0">
                          <a:latin typeface="Times" panose="02020603050405020304" pitchFamily="18" charset="0"/>
                          <a:cs typeface="Times" panose="02020603050405020304" pitchFamily="18" charset="0"/>
                        </a:rPr>
                        <a:t>3</a:t>
                      </a:r>
                    </a:p>
                  </a:txBody>
                  <a:tcPr/>
                </a:tc>
                <a:tc>
                  <a:txBody>
                    <a:bodyPr/>
                    <a:lstStyle/>
                    <a:p>
                      <a:r>
                        <a:rPr lang="en-US" sz="1350" dirty="0">
                          <a:latin typeface="Times" panose="02020603050405020304" pitchFamily="18" charset="0"/>
                          <a:cs typeface="Times" panose="02020603050405020304" pitchFamily="18" charset="0"/>
                        </a:rPr>
                        <a:t>Push  3 to stack</a:t>
                      </a:r>
                    </a:p>
                  </a:txBody>
                  <a:tcPr/>
                </a:tc>
                <a:tc>
                  <a:txBody>
                    <a:bodyPr/>
                    <a:lstStyle/>
                    <a:p>
                      <a:pPr marL="342900" indent="-342900">
                        <a:buAutoNum type="arabicPlain" startAt="6"/>
                      </a:pPr>
                      <a:r>
                        <a:rPr lang="en-US" sz="1350" dirty="0">
                          <a:latin typeface="Times" panose="02020603050405020304" pitchFamily="18" charset="0"/>
                          <a:cs typeface="Times" panose="02020603050405020304" pitchFamily="18" charset="0"/>
                        </a:rPr>
                        <a:t> 3</a:t>
                      </a:r>
                    </a:p>
                  </a:txBody>
                  <a:tcPr/>
                </a:tc>
                <a:extLst>
                  <a:ext uri="{0D108BD9-81ED-4DB2-BD59-A6C34878D82A}">
                    <a16:rowId xmlns:a16="http://schemas.microsoft.com/office/drawing/2014/main" val="765515576"/>
                  </a:ext>
                </a:extLst>
              </a:tr>
              <a:tr h="259785">
                <a:tc>
                  <a:txBody>
                    <a:bodyPr/>
                    <a:lstStyle/>
                    <a:p>
                      <a:r>
                        <a:rPr lang="en-US" sz="1350" b="1" dirty="0">
                          <a:latin typeface="Times" panose="02020603050405020304" pitchFamily="18" charset="0"/>
                          <a:cs typeface="Times" panose="02020603050405020304" pitchFamily="18" charset="0"/>
                        </a:rPr>
                        <a:t>3</a:t>
                      </a:r>
                    </a:p>
                  </a:txBody>
                  <a:tcPr/>
                </a:tc>
                <a:tc>
                  <a:txBody>
                    <a:bodyPr/>
                    <a:lstStyle/>
                    <a:p>
                      <a:r>
                        <a:rPr lang="en-US" sz="1350" dirty="0">
                          <a:latin typeface="Times" panose="02020603050405020304" pitchFamily="18" charset="0"/>
                          <a:cs typeface="Times" panose="02020603050405020304" pitchFamily="18" charset="0"/>
                        </a:rPr>
                        <a:t>6</a:t>
                      </a:r>
                    </a:p>
                  </a:txBody>
                  <a:tcPr/>
                </a:tc>
                <a:tc>
                  <a:txBody>
                    <a:bodyPr/>
                    <a:lstStyle/>
                    <a:p>
                      <a:r>
                        <a:rPr lang="en-US" sz="1350" dirty="0">
                          <a:latin typeface="Times" panose="02020603050405020304" pitchFamily="18" charset="0"/>
                          <a:cs typeface="Times" panose="02020603050405020304" pitchFamily="18" charset="0"/>
                        </a:rPr>
                        <a:t>Push  6 to stack</a:t>
                      </a:r>
                    </a:p>
                  </a:txBody>
                  <a:tcPr/>
                </a:tc>
                <a:tc>
                  <a:txBody>
                    <a:bodyPr/>
                    <a:lstStyle/>
                    <a:p>
                      <a:r>
                        <a:rPr lang="en-US" sz="1350" dirty="0">
                          <a:latin typeface="Times" panose="02020603050405020304" pitchFamily="18" charset="0"/>
                          <a:cs typeface="Times" panose="02020603050405020304" pitchFamily="18" charset="0"/>
                        </a:rPr>
                        <a:t>6       3       6</a:t>
                      </a:r>
                    </a:p>
                  </a:txBody>
                  <a:tcPr/>
                </a:tc>
                <a:extLst>
                  <a:ext uri="{0D108BD9-81ED-4DB2-BD59-A6C34878D82A}">
                    <a16:rowId xmlns:a16="http://schemas.microsoft.com/office/drawing/2014/main" val="1872215458"/>
                  </a:ext>
                </a:extLst>
              </a:tr>
              <a:tr h="259785">
                <a:tc>
                  <a:txBody>
                    <a:bodyPr/>
                    <a:lstStyle/>
                    <a:p>
                      <a:r>
                        <a:rPr lang="en-US" sz="1350" b="1" dirty="0">
                          <a:latin typeface="Times" panose="02020603050405020304" pitchFamily="18" charset="0"/>
                          <a:cs typeface="Times" panose="02020603050405020304" pitchFamily="18" charset="0"/>
                        </a:rPr>
                        <a:t>4</a:t>
                      </a:r>
                    </a:p>
                  </a:txBody>
                  <a:tcPr/>
                </a:tc>
                <a:tc>
                  <a:txBody>
                    <a:bodyPr/>
                    <a:lstStyle/>
                    <a:p>
                      <a:r>
                        <a:rPr lang="en-US" sz="1350" dirty="0">
                          <a:latin typeface="Times" panose="02020603050405020304" pitchFamily="18" charset="0"/>
                          <a:cs typeface="Times" panose="02020603050405020304" pitchFamily="18" charset="0"/>
                        </a:rPr>
                        <a:t>+</a:t>
                      </a:r>
                    </a:p>
                  </a:txBody>
                  <a:tcPr/>
                </a:tc>
                <a:tc>
                  <a:txBody>
                    <a:bodyPr/>
                    <a:lstStyle/>
                    <a:p>
                      <a:r>
                        <a:rPr lang="en-US" sz="1350" dirty="0">
                          <a:latin typeface="Times" panose="02020603050405020304" pitchFamily="18" charset="0"/>
                          <a:cs typeface="Times" panose="02020603050405020304" pitchFamily="18" charset="0"/>
                        </a:rPr>
                        <a:t>Pop 6</a:t>
                      </a:r>
                    </a:p>
                  </a:txBody>
                  <a:tcPr/>
                </a:tc>
                <a:tc>
                  <a:txBody>
                    <a:bodyPr/>
                    <a:lstStyle/>
                    <a:p>
                      <a:pPr marL="342900" indent="-342900">
                        <a:buAutoNum type="arabicPlain" startAt="6"/>
                      </a:pPr>
                      <a:r>
                        <a:rPr lang="en-US" sz="1350" dirty="0">
                          <a:latin typeface="Times" panose="02020603050405020304" pitchFamily="18" charset="0"/>
                          <a:cs typeface="Times" panose="02020603050405020304" pitchFamily="18" charset="0"/>
                        </a:rPr>
                        <a:t>  3</a:t>
                      </a:r>
                    </a:p>
                  </a:txBody>
                  <a:tcPr/>
                </a:tc>
                <a:extLst>
                  <a:ext uri="{0D108BD9-81ED-4DB2-BD59-A6C34878D82A}">
                    <a16:rowId xmlns:a16="http://schemas.microsoft.com/office/drawing/2014/main" val="151218606"/>
                  </a:ext>
                </a:extLst>
              </a:tr>
              <a:tr h="259785">
                <a:tc>
                  <a:txBody>
                    <a:bodyPr/>
                    <a:lstStyle/>
                    <a:p>
                      <a:r>
                        <a:rPr lang="en-US" sz="1350" b="1" dirty="0">
                          <a:latin typeface="Times" panose="02020603050405020304" pitchFamily="18" charset="0"/>
                          <a:cs typeface="Times" panose="02020603050405020304" pitchFamily="18" charset="0"/>
                        </a:rPr>
                        <a:t>5</a:t>
                      </a:r>
                    </a:p>
                  </a:txBody>
                  <a:tcPr/>
                </a:tc>
                <a:tc>
                  <a:txBody>
                    <a:bodyPr/>
                    <a:lstStyle/>
                    <a:p>
                      <a:endParaRPr lang="en-US" sz="1350" dirty="0">
                        <a:latin typeface="Times" panose="02020603050405020304" pitchFamily="18" charset="0"/>
                        <a:cs typeface="Times" panose="02020603050405020304" pitchFamily="18" charset="0"/>
                      </a:endParaRPr>
                    </a:p>
                  </a:txBody>
                  <a:tcPr/>
                </a:tc>
                <a:tc>
                  <a:txBody>
                    <a:bodyPr/>
                    <a:lstStyle/>
                    <a:p>
                      <a:r>
                        <a:rPr lang="en-US" sz="1350" dirty="0">
                          <a:latin typeface="Times" panose="02020603050405020304" pitchFamily="18" charset="0"/>
                          <a:cs typeface="Times" panose="02020603050405020304" pitchFamily="18" charset="0"/>
                        </a:rPr>
                        <a:t>Pop 3</a:t>
                      </a:r>
                    </a:p>
                  </a:txBody>
                  <a:tcPr/>
                </a:tc>
                <a:tc>
                  <a:txBody>
                    <a:bodyPr/>
                    <a:lstStyle/>
                    <a:p>
                      <a:r>
                        <a:rPr lang="en-US" sz="1350" dirty="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2597404444"/>
                  </a:ext>
                </a:extLst>
              </a:tr>
              <a:tr h="259785">
                <a:tc>
                  <a:txBody>
                    <a:bodyPr/>
                    <a:lstStyle/>
                    <a:p>
                      <a:r>
                        <a:rPr lang="en-US" sz="1350" b="1" dirty="0">
                          <a:latin typeface="Times" panose="02020603050405020304" pitchFamily="18" charset="0"/>
                          <a:cs typeface="Times" panose="02020603050405020304" pitchFamily="18" charset="0"/>
                        </a:rPr>
                        <a:t>6</a:t>
                      </a:r>
                    </a:p>
                  </a:txBody>
                  <a:tcPr/>
                </a:tc>
                <a:tc>
                  <a:txBody>
                    <a:bodyPr/>
                    <a:lstStyle/>
                    <a:p>
                      <a:endParaRPr lang="en-US" sz="1350" dirty="0">
                        <a:latin typeface="Times" panose="02020603050405020304" pitchFamily="18" charset="0"/>
                        <a:cs typeface="Times" panose="02020603050405020304" pitchFamily="18" charset="0"/>
                      </a:endParaRPr>
                    </a:p>
                  </a:txBody>
                  <a:tcPr/>
                </a:tc>
                <a:tc>
                  <a:txBody>
                    <a:bodyPr/>
                    <a:lstStyle/>
                    <a:p>
                      <a:r>
                        <a:rPr lang="en-US" sz="1350" dirty="0">
                          <a:latin typeface="Times" panose="02020603050405020304" pitchFamily="18" charset="0"/>
                          <a:cs typeface="Times" panose="02020603050405020304" pitchFamily="18" charset="0"/>
                        </a:rPr>
                        <a:t>Evaluate 3 + 6 = 9</a:t>
                      </a:r>
                    </a:p>
                  </a:txBody>
                  <a:tcPr/>
                </a:tc>
                <a:tc>
                  <a:txBody>
                    <a:bodyPr/>
                    <a:lstStyle/>
                    <a:p>
                      <a:r>
                        <a:rPr lang="en-US" sz="1350" dirty="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3581419148"/>
                  </a:ext>
                </a:extLst>
              </a:tr>
              <a:tr h="259785">
                <a:tc>
                  <a:txBody>
                    <a:bodyPr/>
                    <a:lstStyle/>
                    <a:p>
                      <a:r>
                        <a:rPr lang="en-US" sz="1350" b="1" dirty="0">
                          <a:latin typeface="Times" panose="02020603050405020304" pitchFamily="18" charset="0"/>
                          <a:cs typeface="Times" panose="02020603050405020304" pitchFamily="18" charset="0"/>
                        </a:rPr>
                        <a:t>7</a:t>
                      </a:r>
                    </a:p>
                  </a:txBody>
                  <a:tcPr/>
                </a:tc>
                <a:tc>
                  <a:txBody>
                    <a:bodyPr/>
                    <a:lstStyle/>
                    <a:p>
                      <a:endParaRPr lang="en-US" sz="1350" dirty="0">
                        <a:latin typeface="Times" panose="02020603050405020304" pitchFamily="18" charset="0"/>
                        <a:cs typeface="Times" panose="02020603050405020304" pitchFamily="18" charset="0"/>
                      </a:endParaRPr>
                    </a:p>
                  </a:txBody>
                  <a:tcPr/>
                </a:tc>
                <a:tc>
                  <a:txBody>
                    <a:bodyPr/>
                    <a:lstStyle/>
                    <a:p>
                      <a:r>
                        <a:rPr lang="en-US" sz="1350" dirty="0">
                          <a:latin typeface="Times" panose="02020603050405020304" pitchFamily="18" charset="0"/>
                          <a:cs typeface="Times" panose="02020603050405020304" pitchFamily="18" charset="0"/>
                        </a:rPr>
                        <a:t>Push 9</a:t>
                      </a:r>
                      <a:r>
                        <a:rPr lang="en-US" sz="1350" baseline="0" dirty="0">
                          <a:latin typeface="Times" panose="02020603050405020304" pitchFamily="18" charset="0"/>
                          <a:cs typeface="Times" panose="02020603050405020304" pitchFamily="18" charset="0"/>
                        </a:rPr>
                        <a:t> to stack</a:t>
                      </a:r>
                      <a:endParaRPr lang="en-US" sz="1350" dirty="0">
                        <a:latin typeface="Times" panose="02020603050405020304" pitchFamily="18" charset="0"/>
                        <a:cs typeface="Times" panose="02020603050405020304" pitchFamily="18" charset="0"/>
                      </a:endParaRPr>
                    </a:p>
                  </a:txBody>
                  <a:tcPr/>
                </a:tc>
                <a:tc>
                  <a:txBody>
                    <a:bodyPr/>
                    <a:lstStyle/>
                    <a:p>
                      <a:pPr marL="342900" indent="-342900">
                        <a:buAutoNum type="arabicPlain" startAt="6"/>
                      </a:pPr>
                      <a:r>
                        <a:rPr lang="en-US" sz="1350" dirty="0">
                          <a:latin typeface="Times" panose="02020603050405020304" pitchFamily="18" charset="0"/>
                          <a:cs typeface="Times" panose="02020603050405020304" pitchFamily="18" charset="0"/>
                        </a:rPr>
                        <a:t> 9</a:t>
                      </a:r>
                    </a:p>
                  </a:txBody>
                  <a:tcPr/>
                </a:tc>
                <a:extLst>
                  <a:ext uri="{0D108BD9-81ED-4DB2-BD59-A6C34878D82A}">
                    <a16:rowId xmlns:a16="http://schemas.microsoft.com/office/drawing/2014/main" val="3512043706"/>
                  </a:ext>
                </a:extLst>
              </a:tr>
              <a:tr h="259785">
                <a:tc>
                  <a:txBody>
                    <a:bodyPr/>
                    <a:lstStyle/>
                    <a:p>
                      <a:r>
                        <a:rPr lang="en-US" sz="1350" b="1" dirty="0">
                          <a:latin typeface="Times" panose="02020603050405020304" pitchFamily="18" charset="0"/>
                          <a:cs typeface="Times" panose="02020603050405020304" pitchFamily="18" charset="0"/>
                        </a:rPr>
                        <a:t>8</a:t>
                      </a:r>
                    </a:p>
                  </a:txBody>
                  <a:tcPr/>
                </a:tc>
                <a:tc>
                  <a:txBody>
                    <a:bodyPr/>
                    <a:lstStyle/>
                    <a:p>
                      <a:r>
                        <a:rPr lang="en-US" sz="1350" dirty="0">
                          <a:latin typeface="Times" panose="02020603050405020304" pitchFamily="18" charset="0"/>
                          <a:cs typeface="Times" panose="02020603050405020304" pitchFamily="18" charset="0"/>
                        </a:rPr>
                        <a:t>5</a:t>
                      </a:r>
                    </a:p>
                  </a:txBody>
                  <a:tcPr/>
                </a:tc>
                <a:tc>
                  <a:txBody>
                    <a:bodyPr/>
                    <a:lstStyle/>
                    <a:p>
                      <a:r>
                        <a:rPr lang="en-US" sz="1350" dirty="0">
                          <a:latin typeface="Times" panose="02020603050405020304" pitchFamily="18" charset="0"/>
                          <a:cs typeface="Times" panose="02020603050405020304" pitchFamily="18" charset="0"/>
                        </a:rPr>
                        <a:t>Push</a:t>
                      </a:r>
                      <a:r>
                        <a:rPr lang="en-US" sz="1350" baseline="0" dirty="0">
                          <a:latin typeface="Times" panose="02020603050405020304" pitchFamily="18" charset="0"/>
                          <a:cs typeface="Times" panose="02020603050405020304" pitchFamily="18" charset="0"/>
                        </a:rPr>
                        <a:t> 5 to stack</a:t>
                      </a:r>
                      <a:endParaRPr lang="en-US" sz="1350" dirty="0">
                        <a:latin typeface="Times" panose="02020603050405020304" pitchFamily="18" charset="0"/>
                        <a:cs typeface="Times" panose="02020603050405020304" pitchFamily="18" charset="0"/>
                      </a:endParaRPr>
                    </a:p>
                  </a:txBody>
                  <a:tcPr/>
                </a:tc>
                <a:tc>
                  <a:txBody>
                    <a:bodyPr/>
                    <a:lstStyle/>
                    <a:p>
                      <a:r>
                        <a:rPr lang="en-US" sz="1350" dirty="0">
                          <a:latin typeface="Times" panose="02020603050405020304" pitchFamily="18" charset="0"/>
                          <a:cs typeface="Times" panose="02020603050405020304" pitchFamily="18" charset="0"/>
                        </a:rPr>
                        <a:t>6       9        5</a:t>
                      </a:r>
                    </a:p>
                  </a:txBody>
                  <a:tcPr/>
                </a:tc>
                <a:extLst>
                  <a:ext uri="{0D108BD9-81ED-4DB2-BD59-A6C34878D82A}">
                    <a16:rowId xmlns:a16="http://schemas.microsoft.com/office/drawing/2014/main" val="1066814476"/>
                  </a:ext>
                </a:extLst>
              </a:tr>
              <a:tr h="259785">
                <a:tc>
                  <a:txBody>
                    <a:bodyPr/>
                    <a:lstStyle/>
                    <a:p>
                      <a:r>
                        <a:rPr lang="en-US" sz="1350" b="1" dirty="0">
                          <a:latin typeface="Times" panose="02020603050405020304" pitchFamily="18" charset="0"/>
                          <a:cs typeface="Times" panose="02020603050405020304" pitchFamily="18" charset="0"/>
                        </a:rPr>
                        <a:t>9</a:t>
                      </a:r>
                    </a:p>
                  </a:txBody>
                  <a:tcPr/>
                </a:tc>
                <a:tc>
                  <a:txBody>
                    <a:bodyPr/>
                    <a:lstStyle/>
                    <a:p>
                      <a:r>
                        <a:rPr lang="en-US" sz="1350" dirty="0">
                          <a:latin typeface="Times" panose="02020603050405020304" pitchFamily="18" charset="0"/>
                          <a:cs typeface="Times" panose="02020603050405020304" pitchFamily="18" charset="0"/>
                        </a:rPr>
                        <a:t>*</a:t>
                      </a:r>
                    </a:p>
                  </a:txBody>
                  <a:tcPr/>
                </a:tc>
                <a:tc>
                  <a:txBody>
                    <a:bodyPr/>
                    <a:lstStyle/>
                    <a:p>
                      <a:r>
                        <a:rPr lang="en-US" sz="1350" dirty="0">
                          <a:latin typeface="Times" panose="02020603050405020304" pitchFamily="18" charset="0"/>
                          <a:cs typeface="Times" panose="02020603050405020304" pitchFamily="18" charset="0"/>
                        </a:rPr>
                        <a:t>Pop 5</a:t>
                      </a:r>
                    </a:p>
                  </a:txBody>
                  <a:tcPr/>
                </a:tc>
                <a:tc>
                  <a:txBody>
                    <a:bodyPr/>
                    <a:lstStyle/>
                    <a:p>
                      <a:pPr marL="342900" indent="-342900">
                        <a:buAutoNum type="arabicPlain" startAt="6"/>
                      </a:pPr>
                      <a:r>
                        <a:rPr lang="en-US" sz="1350" dirty="0">
                          <a:latin typeface="Times" panose="02020603050405020304" pitchFamily="18" charset="0"/>
                          <a:cs typeface="Times" panose="02020603050405020304" pitchFamily="18" charset="0"/>
                        </a:rPr>
                        <a:t> 9</a:t>
                      </a:r>
                    </a:p>
                  </a:txBody>
                  <a:tcPr/>
                </a:tc>
                <a:extLst>
                  <a:ext uri="{0D108BD9-81ED-4DB2-BD59-A6C34878D82A}">
                    <a16:rowId xmlns:a16="http://schemas.microsoft.com/office/drawing/2014/main" val="21580333"/>
                  </a:ext>
                </a:extLst>
              </a:tr>
              <a:tr h="259785">
                <a:tc>
                  <a:txBody>
                    <a:bodyPr/>
                    <a:lstStyle/>
                    <a:p>
                      <a:r>
                        <a:rPr lang="en-US" sz="1350" b="1" dirty="0">
                          <a:latin typeface="Times" panose="02020603050405020304" pitchFamily="18" charset="0"/>
                          <a:cs typeface="Times" panose="02020603050405020304" pitchFamily="18" charset="0"/>
                        </a:rPr>
                        <a:t>10</a:t>
                      </a:r>
                    </a:p>
                  </a:txBody>
                  <a:tcPr/>
                </a:tc>
                <a:tc>
                  <a:txBody>
                    <a:bodyPr/>
                    <a:lstStyle/>
                    <a:p>
                      <a:endParaRPr lang="en-US" sz="1350" dirty="0">
                        <a:latin typeface="Times" panose="02020603050405020304" pitchFamily="18" charset="0"/>
                        <a:cs typeface="Times" panose="02020603050405020304" pitchFamily="18" charset="0"/>
                      </a:endParaRPr>
                    </a:p>
                  </a:txBody>
                  <a:tcPr/>
                </a:tc>
                <a:tc>
                  <a:txBody>
                    <a:bodyPr/>
                    <a:lstStyle/>
                    <a:p>
                      <a:r>
                        <a:rPr lang="en-US" sz="1350" dirty="0">
                          <a:latin typeface="Times" panose="02020603050405020304" pitchFamily="18" charset="0"/>
                          <a:cs typeface="Times" panose="02020603050405020304" pitchFamily="18" charset="0"/>
                        </a:rPr>
                        <a:t>Pop 9</a:t>
                      </a:r>
                    </a:p>
                  </a:txBody>
                  <a:tcPr/>
                </a:tc>
                <a:tc>
                  <a:txBody>
                    <a:bodyPr/>
                    <a:lstStyle/>
                    <a:p>
                      <a:r>
                        <a:rPr lang="en-US" sz="1350" dirty="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2986925399"/>
                  </a:ext>
                </a:extLst>
              </a:tr>
              <a:tr h="259785">
                <a:tc>
                  <a:txBody>
                    <a:bodyPr/>
                    <a:lstStyle/>
                    <a:p>
                      <a:r>
                        <a:rPr lang="en-US" sz="1350" b="1" dirty="0">
                          <a:latin typeface="Times" panose="02020603050405020304" pitchFamily="18" charset="0"/>
                          <a:cs typeface="Times" panose="02020603050405020304" pitchFamily="18" charset="0"/>
                        </a:rPr>
                        <a:t>11</a:t>
                      </a:r>
                    </a:p>
                  </a:txBody>
                  <a:tcPr/>
                </a:tc>
                <a:tc>
                  <a:txBody>
                    <a:bodyPr/>
                    <a:lstStyle/>
                    <a:p>
                      <a:endParaRPr lang="en-US" sz="1350" dirty="0">
                        <a:latin typeface="Times" panose="02020603050405020304" pitchFamily="18" charset="0"/>
                        <a:cs typeface="Times" panose="02020603050405020304" pitchFamily="18" charset="0"/>
                      </a:endParaRPr>
                    </a:p>
                  </a:txBody>
                  <a:tcPr/>
                </a:tc>
                <a:tc>
                  <a:txBody>
                    <a:bodyPr/>
                    <a:lstStyle/>
                    <a:p>
                      <a:r>
                        <a:rPr lang="en-US" sz="1350" dirty="0">
                          <a:latin typeface="Times" panose="02020603050405020304" pitchFamily="18" charset="0"/>
                          <a:cs typeface="Times" panose="02020603050405020304" pitchFamily="18" charset="0"/>
                        </a:rPr>
                        <a:t>Evaluate</a:t>
                      </a:r>
                      <a:r>
                        <a:rPr lang="en-US" sz="1350" baseline="0" dirty="0">
                          <a:latin typeface="Times" panose="02020603050405020304" pitchFamily="18" charset="0"/>
                          <a:cs typeface="Times" panose="02020603050405020304" pitchFamily="18" charset="0"/>
                        </a:rPr>
                        <a:t> 9*5=45</a:t>
                      </a:r>
                      <a:endParaRPr lang="en-US" sz="1350" dirty="0">
                        <a:latin typeface="Times" panose="02020603050405020304" pitchFamily="18" charset="0"/>
                        <a:cs typeface="Times" panose="02020603050405020304" pitchFamily="18" charset="0"/>
                      </a:endParaRPr>
                    </a:p>
                  </a:txBody>
                  <a:tcPr/>
                </a:tc>
                <a:tc>
                  <a:txBody>
                    <a:bodyPr/>
                    <a:lstStyle/>
                    <a:p>
                      <a:pPr marL="0" indent="0">
                        <a:buNone/>
                      </a:pPr>
                      <a:r>
                        <a:rPr lang="en-US" sz="1350" dirty="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989437440"/>
                  </a:ext>
                </a:extLst>
              </a:tr>
              <a:tr h="259785">
                <a:tc>
                  <a:txBody>
                    <a:bodyPr/>
                    <a:lstStyle/>
                    <a:p>
                      <a:r>
                        <a:rPr lang="en-US" sz="1350" b="1" dirty="0">
                          <a:latin typeface="Times" panose="02020603050405020304" pitchFamily="18" charset="0"/>
                          <a:cs typeface="Times" panose="02020603050405020304" pitchFamily="18" charset="0"/>
                        </a:rPr>
                        <a:t>12</a:t>
                      </a:r>
                    </a:p>
                  </a:txBody>
                  <a:tcPr/>
                </a:tc>
                <a:tc>
                  <a:txBody>
                    <a:bodyPr/>
                    <a:lstStyle/>
                    <a:p>
                      <a:endParaRPr lang="en-US" sz="1350" dirty="0">
                        <a:latin typeface="Times" panose="02020603050405020304" pitchFamily="18" charset="0"/>
                        <a:cs typeface="Times" panose="02020603050405020304" pitchFamily="18" charset="0"/>
                      </a:endParaRPr>
                    </a:p>
                  </a:txBody>
                  <a:tcPr/>
                </a:tc>
                <a:tc>
                  <a:txBody>
                    <a:bodyPr/>
                    <a:lstStyle/>
                    <a:p>
                      <a:r>
                        <a:rPr lang="en-US" sz="1350" dirty="0">
                          <a:latin typeface="Times" panose="02020603050405020304" pitchFamily="18" charset="0"/>
                          <a:cs typeface="Times" panose="02020603050405020304" pitchFamily="18" charset="0"/>
                        </a:rPr>
                        <a:t>Push 45 to stack</a:t>
                      </a:r>
                    </a:p>
                  </a:txBody>
                  <a:tcPr/>
                </a:tc>
                <a:tc>
                  <a:txBody>
                    <a:bodyPr/>
                    <a:lstStyle/>
                    <a:p>
                      <a:pPr marL="342900" indent="-342900">
                        <a:buAutoNum type="arabicPlain" startAt="6"/>
                      </a:pPr>
                      <a:r>
                        <a:rPr lang="en-US" sz="1350" dirty="0">
                          <a:latin typeface="Times" panose="02020603050405020304" pitchFamily="18" charset="0"/>
                          <a:cs typeface="Times" panose="02020603050405020304" pitchFamily="18" charset="0"/>
                        </a:rPr>
                        <a:t>45</a:t>
                      </a:r>
                    </a:p>
                  </a:txBody>
                  <a:tcPr/>
                </a:tc>
                <a:extLst>
                  <a:ext uri="{0D108BD9-81ED-4DB2-BD59-A6C34878D82A}">
                    <a16:rowId xmlns:a16="http://schemas.microsoft.com/office/drawing/2014/main" val="3895236332"/>
                  </a:ext>
                </a:extLst>
              </a:tr>
              <a:tr h="259785">
                <a:tc>
                  <a:txBody>
                    <a:bodyPr/>
                    <a:lstStyle/>
                    <a:p>
                      <a:r>
                        <a:rPr lang="en-US" sz="1350" b="1" dirty="0">
                          <a:latin typeface="Times" panose="02020603050405020304" pitchFamily="18" charset="0"/>
                          <a:cs typeface="Times" panose="02020603050405020304" pitchFamily="18" charset="0"/>
                        </a:rPr>
                        <a:t>13</a:t>
                      </a:r>
                    </a:p>
                  </a:txBody>
                  <a:tcPr/>
                </a:tc>
                <a:tc>
                  <a:txBody>
                    <a:bodyPr/>
                    <a:lstStyle/>
                    <a:p>
                      <a:r>
                        <a:rPr lang="en-US" sz="1350" dirty="0">
                          <a:latin typeface="Times" panose="02020603050405020304" pitchFamily="18" charset="0"/>
                          <a:cs typeface="Times" panose="02020603050405020304" pitchFamily="18" charset="0"/>
                        </a:rPr>
                        <a:t>9</a:t>
                      </a:r>
                    </a:p>
                  </a:txBody>
                  <a:tcPr/>
                </a:tc>
                <a:tc>
                  <a:txBody>
                    <a:bodyPr/>
                    <a:lstStyle/>
                    <a:p>
                      <a:r>
                        <a:rPr lang="en-US" sz="1350" dirty="0">
                          <a:latin typeface="Times" panose="02020603050405020304" pitchFamily="18" charset="0"/>
                          <a:cs typeface="Times" panose="02020603050405020304" pitchFamily="18" charset="0"/>
                        </a:rPr>
                        <a:t>Push 9 to stack</a:t>
                      </a:r>
                    </a:p>
                  </a:txBody>
                  <a:tcPr/>
                </a:tc>
                <a:tc>
                  <a:txBody>
                    <a:bodyPr/>
                    <a:lstStyle/>
                    <a:p>
                      <a:r>
                        <a:rPr lang="en-US" sz="1350" dirty="0">
                          <a:latin typeface="Times" panose="02020603050405020304" pitchFamily="18" charset="0"/>
                          <a:cs typeface="Times" panose="02020603050405020304" pitchFamily="18" charset="0"/>
                        </a:rPr>
                        <a:t>6      45      9</a:t>
                      </a:r>
                    </a:p>
                  </a:txBody>
                  <a:tcPr/>
                </a:tc>
                <a:extLst>
                  <a:ext uri="{0D108BD9-81ED-4DB2-BD59-A6C34878D82A}">
                    <a16:rowId xmlns:a16="http://schemas.microsoft.com/office/drawing/2014/main" val="1574591153"/>
                  </a:ext>
                </a:extLst>
              </a:tr>
              <a:tr h="259785">
                <a:tc>
                  <a:txBody>
                    <a:bodyPr/>
                    <a:lstStyle/>
                    <a:p>
                      <a:r>
                        <a:rPr lang="en-US" sz="1350" b="1" dirty="0">
                          <a:latin typeface="Times" panose="02020603050405020304" pitchFamily="18" charset="0"/>
                          <a:cs typeface="Times" panose="02020603050405020304" pitchFamily="18" charset="0"/>
                        </a:rPr>
                        <a:t>14</a:t>
                      </a:r>
                    </a:p>
                  </a:txBody>
                  <a:tcPr/>
                </a:tc>
                <a:tc>
                  <a:txBody>
                    <a:bodyPr/>
                    <a:lstStyle/>
                    <a:p>
                      <a:r>
                        <a:rPr lang="en-US" sz="1350" dirty="0">
                          <a:latin typeface="Times" panose="02020603050405020304" pitchFamily="18" charset="0"/>
                          <a:cs typeface="Times" panose="02020603050405020304" pitchFamily="18" charset="0"/>
                        </a:rPr>
                        <a:t>/</a:t>
                      </a:r>
                    </a:p>
                  </a:txBody>
                  <a:tcPr/>
                </a:tc>
                <a:tc>
                  <a:txBody>
                    <a:bodyPr/>
                    <a:lstStyle/>
                    <a:p>
                      <a:r>
                        <a:rPr lang="en-US" sz="1350" dirty="0">
                          <a:latin typeface="Times" panose="02020603050405020304" pitchFamily="18" charset="0"/>
                          <a:cs typeface="Times" panose="02020603050405020304" pitchFamily="18" charset="0"/>
                        </a:rPr>
                        <a:t>Pop</a:t>
                      </a:r>
                      <a:r>
                        <a:rPr lang="en-US" sz="1350" baseline="0" dirty="0">
                          <a:latin typeface="Times" panose="02020603050405020304" pitchFamily="18" charset="0"/>
                          <a:cs typeface="Times" panose="02020603050405020304" pitchFamily="18" charset="0"/>
                        </a:rPr>
                        <a:t> 9</a:t>
                      </a:r>
                      <a:endParaRPr lang="en-US" sz="1350" dirty="0">
                        <a:latin typeface="Times" panose="02020603050405020304" pitchFamily="18" charset="0"/>
                        <a:cs typeface="Times" panose="02020603050405020304" pitchFamily="18" charset="0"/>
                      </a:endParaRPr>
                    </a:p>
                  </a:txBody>
                  <a:tcPr/>
                </a:tc>
                <a:tc>
                  <a:txBody>
                    <a:bodyPr/>
                    <a:lstStyle/>
                    <a:p>
                      <a:pPr marL="342900" indent="-342900">
                        <a:buAutoNum type="arabicPlain" startAt="6"/>
                      </a:pPr>
                      <a:r>
                        <a:rPr lang="en-US" sz="1350" dirty="0">
                          <a:latin typeface="Times" panose="02020603050405020304" pitchFamily="18" charset="0"/>
                          <a:cs typeface="Times" panose="02020603050405020304" pitchFamily="18" charset="0"/>
                        </a:rPr>
                        <a:t>45</a:t>
                      </a:r>
                    </a:p>
                  </a:txBody>
                  <a:tcPr/>
                </a:tc>
                <a:extLst>
                  <a:ext uri="{0D108BD9-81ED-4DB2-BD59-A6C34878D82A}">
                    <a16:rowId xmlns:a16="http://schemas.microsoft.com/office/drawing/2014/main" val="2478391355"/>
                  </a:ext>
                </a:extLst>
              </a:tr>
              <a:tr h="259785">
                <a:tc>
                  <a:txBody>
                    <a:bodyPr/>
                    <a:lstStyle/>
                    <a:p>
                      <a:r>
                        <a:rPr lang="en-US" sz="1350" b="1" dirty="0">
                          <a:latin typeface="Times" panose="02020603050405020304" pitchFamily="18" charset="0"/>
                          <a:cs typeface="Times" panose="02020603050405020304" pitchFamily="18" charset="0"/>
                        </a:rPr>
                        <a:t>15</a:t>
                      </a:r>
                    </a:p>
                  </a:txBody>
                  <a:tcPr/>
                </a:tc>
                <a:tc>
                  <a:txBody>
                    <a:bodyPr/>
                    <a:lstStyle/>
                    <a:p>
                      <a:endParaRPr lang="en-US" sz="1350" dirty="0">
                        <a:latin typeface="Times" panose="02020603050405020304" pitchFamily="18" charset="0"/>
                        <a:cs typeface="Times" panose="02020603050405020304" pitchFamily="18" charset="0"/>
                      </a:endParaRPr>
                    </a:p>
                  </a:txBody>
                  <a:tcPr/>
                </a:tc>
                <a:tc>
                  <a:txBody>
                    <a:bodyPr/>
                    <a:lstStyle/>
                    <a:p>
                      <a:r>
                        <a:rPr lang="en-US" sz="1350" dirty="0">
                          <a:latin typeface="Times" panose="02020603050405020304" pitchFamily="18" charset="0"/>
                          <a:cs typeface="Times" panose="02020603050405020304" pitchFamily="18" charset="0"/>
                        </a:rPr>
                        <a:t>Pop 45</a:t>
                      </a:r>
                    </a:p>
                  </a:txBody>
                  <a:tcPr/>
                </a:tc>
                <a:tc>
                  <a:txBody>
                    <a:bodyPr/>
                    <a:lstStyle/>
                    <a:p>
                      <a:r>
                        <a:rPr lang="en-US" sz="1350" dirty="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3393912591"/>
                  </a:ext>
                </a:extLst>
              </a:tr>
              <a:tr h="259785">
                <a:tc>
                  <a:txBody>
                    <a:bodyPr/>
                    <a:lstStyle/>
                    <a:p>
                      <a:r>
                        <a:rPr lang="en-US" sz="1350" b="1" dirty="0">
                          <a:latin typeface="Times" panose="02020603050405020304" pitchFamily="18" charset="0"/>
                          <a:cs typeface="Times" panose="02020603050405020304" pitchFamily="18" charset="0"/>
                        </a:rPr>
                        <a:t>16</a:t>
                      </a:r>
                    </a:p>
                  </a:txBody>
                  <a:tcPr/>
                </a:tc>
                <a:tc>
                  <a:txBody>
                    <a:bodyPr/>
                    <a:lstStyle/>
                    <a:p>
                      <a:endParaRPr lang="en-US" sz="1350" dirty="0">
                        <a:latin typeface="Times" panose="02020603050405020304" pitchFamily="18" charset="0"/>
                        <a:cs typeface="Times" panose="02020603050405020304" pitchFamily="18" charset="0"/>
                      </a:endParaRPr>
                    </a:p>
                  </a:txBody>
                  <a:tcPr/>
                </a:tc>
                <a:tc>
                  <a:txBody>
                    <a:bodyPr/>
                    <a:lstStyle/>
                    <a:p>
                      <a:r>
                        <a:rPr lang="en-US" sz="1350" dirty="0">
                          <a:latin typeface="Times" panose="02020603050405020304" pitchFamily="18" charset="0"/>
                          <a:cs typeface="Times" panose="02020603050405020304" pitchFamily="18" charset="0"/>
                        </a:rPr>
                        <a:t>Evaluate 45/9=5</a:t>
                      </a:r>
                    </a:p>
                  </a:txBody>
                  <a:tcPr/>
                </a:tc>
                <a:tc>
                  <a:txBody>
                    <a:bodyPr/>
                    <a:lstStyle/>
                    <a:p>
                      <a:r>
                        <a:rPr lang="en-US" sz="1350" dirty="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1675915252"/>
                  </a:ext>
                </a:extLst>
              </a:tr>
              <a:tr h="259785">
                <a:tc>
                  <a:txBody>
                    <a:bodyPr/>
                    <a:lstStyle/>
                    <a:p>
                      <a:r>
                        <a:rPr lang="en-US" sz="1350" b="1" dirty="0">
                          <a:latin typeface="Times" panose="02020603050405020304" pitchFamily="18" charset="0"/>
                          <a:cs typeface="Times" panose="02020603050405020304" pitchFamily="18" charset="0"/>
                        </a:rPr>
                        <a:t>17</a:t>
                      </a:r>
                    </a:p>
                  </a:txBody>
                  <a:tcPr/>
                </a:tc>
                <a:tc>
                  <a:txBody>
                    <a:bodyPr/>
                    <a:lstStyle/>
                    <a:p>
                      <a:endParaRPr lang="en-US" sz="1350" dirty="0">
                        <a:latin typeface="Times" panose="02020603050405020304" pitchFamily="18" charset="0"/>
                        <a:cs typeface="Times" panose="02020603050405020304" pitchFamily="18" charset="0"/>
                      </a:endParaRPr>
                    </a:p>
                  </a:txBody>
                  <a:tcPr/>
                </a:tc>
                <a:tc>
                  <a:txBody>
                    <a:bodyPr/>
                    <a:lstStyle/>
                    <a:p>
                      <a:r>
                        <a:rPr lang="en-US" sz="1350" dirty="0">
                          <a:latin typeface="Times" panose="02020603050405020304" pitchFamily="18" charset="0"/>
                          <a:cs typeface="Times" panose="02020603050405020304" pitchFamily="18" charset="0"/>
                        </a:rPr>
                        <a:t>Push 5 to stack</a:t>
                      </a:r>
                    </a:p>
                  </a:txBody>
                  <a:tcPr/>
                </a:tc>
                <a:tc>
                  <a:txBody>
                    <a:bodyPr/>
                    <a:lstStyle/>
                    <a:p>
                      <a:r>
                        <a:rPr lang="en-US" sz="1350" dirty="0">
                          <a:latin typeface="Times" panose="02020603050405020304" pitchFamily="18" charset="0"/>
                          <a:cs typeface="Times" panose="02020603050405020304" pitchFamily="18" charset="0"/>
                        </a:rPr>
                        <a:t>6      5</a:t>
                      </a:r>
                    </a:p>
                  </a:txBody>
                  <a:tcPr/>
                </a:tc>
                <a:extLst>
                  <a:ext uri="{0D108BD9-81ED-4DB2-BD59-A6C34878D82A}">
                    <a16:rowId xmlns:a16="http://schemas.microsoft.com/office/drawing/2014/main" val="669553655"/>
                  </a:ext>
                </a:extLst>
              </a:tr>
              <a:tr h="259785">
                <a:tc>
                  <a:txBody>
                    <a:bodyPr/>
                    <a:lstStyle/>
                    <a:p>
                      <a:r>
                        <a:rPr lang="en-US" sz="1350" b="1" dirty="0">
                          <a:latin typeface="Times" panose="02020603050405020304" pitchFamily="18" charset="0"/>
                          <a:cs typeface="Times" panose="02020603050405020304" pitchFamily="18" charset="0"/>
                        </a:rPr>
                        <a:t>18</a:t>
                      </a:r>
                    </a:p>
                  </a:txBody>
                  <a:tcPr/>
                </a:tc>
                <a:tc>
                  <a:txBody>
                    <a:bodyPr/>
                    <a:lstStyle/>
                    <a:p>
                      <a:r>
                        <a:rPr lang="en-US" sz="1350" dirty="0">
                          <a:latin typeface="Times" panose="02020603050405020304" pitchFamily="18" charset="0"/>
                          <a:cs typeface="Times" panose="02020603050405020304" pitchFamily="18" charset="0"/>
                        </a:rPr>
                        <a:t>-</a:t>
                      </a:r>
                    </a:p>
                  </a:txBody>
                  <a:tcPr/>
                </a:tc>
                <a:tc>
                  <a:txBody>
                    <a:bodyPr/>
                    <a:lstStyle/>
                    <a:p>
                      <a:r>
                        <a:rPr lang="en-US" sz="1350" dirty="0">
                          <a:latin typeface="Times" panose="02020603050405020304" pitchFamily="18" charset="0"/>
                          <a:cs typeface="Times" panose="02020603050405020304" pitchFamily="18" charset="0"/>
                        </a:rPr>
                        <a:t>Pop 5</a:t>
                      </a:r>
                    </a:p>
                  </a:txBody>
                  <a:tcPr/>
                </a:tc>
                <a:tc>
                  <a:txBody>
                    <a:bodyPr/>
                    <a:lstStyle/>
                    <a:p>
                      <a:r>
                        <a:rPr lang="en-US" sz="1350" dirty="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1504468740"/>
                  </a:ext>
                </a:extLst>
              </a:tr>
              <a:tr h="259785">
                <a:tc>
                  <a:txBody>
                    <a:bodyPr/>
                    <a:lstStyle/>
                    <a:p>
                      <a:r>
                        <a:rPr lang="en-US" sz="1350" b="1" dirty="0">
                          <a:latin typeface="Times" panose="02020603050405020304" pitchFamily="18" charset="0"/>
                          <a:cs typeface="Times" panose="02020603050405020304" pitchFamily="18" charset="0"/>
                        </a:rPr>
                        <a:t>19</a:t>
                      </a:r>
                    </a:p>
                  </a:txBody>
                  <a:tcPr/>
                </a:tc>
                <a:tc>
                  <a:txBody>
                    <a:bodyPr/>
                    <a:lstStyle/>
                    <a:p>
                      <a:endParaRPr lang="en-US" sz="1350" dirty="0">
                        <a:latin typeface="Times" panose="02020603050405020304" pitchFamily="18" charset="0"/>
                        <a:cs typeface="Times" panose="02020603050405020304" pitchFamily="18" charset="0"/>
                      </a:endParaRPr>
                    </a:p>
                  </a:txBody>
                  <a:tcPr/>
                </a:tc>
                <a:tc>
                  <a:txBody>
                    <a:bodyPr/>
                    <a:lstStyle/>
                    <a:p>
                      <a:r>
                        <a:rPr lang="en-US" sz="1350" dirty="0">
                          <a:latin typeface="Times" panose="02020603050405020304" pitchFamily="18" charset="0"/>
                          <a:cs typeface="Times" panose="02020603050405020304" pitchFamily="18" charset="0"/>
                        </a:rPr>
                        <a:t>Pop 6</a:t>
                      </a:r>
                    </a:p>
                  </a:txBody>
                  <a:tcPr/>
                </a:tc>
                <a:tc>
                  <a:txBody>
                    <a:bodyPr/>
                    <a:lstStyle/>
                    <a:p>
                      <a:r>
                        <a:rPr lang="en-US" sz="1350" dirty="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4210603264"/>
                  </a:ext>
                </a:extLst>
              </a:tr>
              <a:tr h="259785">
                <a:tc>
                  <a:txBody>
                    <a:bodyPr/>
                    <a:lstStyle/>
                    <a:p>
                      <a:r>
                        <a:rPr lang="en-US" sz="1350" b="1" dirty="0">
                          <a:latin typeface="Times" panose="02020603050405020304" pitchFamily="18" charset="0"/>
                          <a:cs typeface="Times" panose="02020603050405020304" pitchFamily="18" charset="0"/>
                        </a:rPr>
                        <a:t>20</a:t>
                      </a:r>
                    </a:p>
                  </a:txBody>
                  <a:tcPr/>
                </a:tc>
                <a:tc>
                  <a:txBody>
                    <a:bodyPr/>
                    <a:lstStyle/>
                    <a:p>
                      <a:endParaRPr lang="en-US" sz="1350" dirty="0">
                        <a:latin typeface="Times" panose="02020603050405020304" pitchFamily="18" charset="0"/>
                        <a:cs typeface="Times" panose="02020603050405020304" pitchFamily="18" charset="0"/>
                      </a:endParaRPr>
                    </a:p>
                  </a:txBody>
                  <a:tcPr/>
                </a:tc>
                <a:tc>
                  <a:txBody>
                    <a:bodyPr/>
                    <a:lstStyle/>
                    <a:p>
                      <a:r>
                        <a:rPr lang="en-US" sz="1350" dirty="0">
                          <a:latin typeface="Times" panose="02020603050405020304" pitchFamily="18" charset="0"/>
                          <a:cs typeface="Times" panose="02020603050405020304" pitchFamily="18" charset="0"/>
                        </a:rPr>
                        <a:t>Evaluate 6-5=1</a:t>
                      </a:r>
                    </a:p>
                  </a:txBody>
                  <a:tcPr/>
                </a:tc>
                <a:tc>
                  <a:txBody>
                    <a:bodyPr/>
                    <a:lstStyle/>
                    <a:p>
                      <a:r>
                        <a:rPr lang="en-US" sz="1350" dirty="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2607526688"/>
                  </a:ext>
                </a:extLst>
              </a:tr>
              <a:tr h="259785">
                <a:tc>
                  <a:txBody>
                    <a:bodyPr/>
                    <a:lstStyle/>
                    <a:p>
                      <a:r>
                        <a:rPr lang="en-US" sz="1350" b="1" dirty="0">
                          <a:latin typeface="Times" panose="02020603050405020304" pitchFamily="18" charset="0"/>
                          <a:cs typeface="Times" panose="02020603050405020304" pitchFamily="18" charset="0"/>
                        </a:rPr>
                        <a:t>21</a:t>
                      </a:r>
                    </a:p>
                  </a:txBody>
                  <a:tcPr/>
                </a:tc>
                <a:tc>
                  <a:txBody>
                    <a:bodyPr/>
                    <a:lstStyle/>
                    <a:p>
                      <a:endParaRPr lang="en-US" sz="1350" dirty="0">
                        <a:latin typeface="Times" panose="02020603050405020304" pitchFamily="18" charset="0"/>
                        <a:cs typeface="Times" panose="02020603050405020304" pitchFamily="18" charset="0"/>
                      </a:endParaRPr>
                    </a:p>
                  </a:txBody>
                  <a:tcPr/>
                </a:tc>
                <a:tc>
                  <a:txBody>
                    <a:bodyPr/>
                    <a:lstStyle/>
                    <a:p>
                      <a:r>
                        <a:rPr lang="en-US" sz="1350" dirty="0">
                          <a:latin typeface="Times" panose="02020603050405020304" pitchFamily="18" charset="0"/>
                          <a:cs typeface="Times" panose="02020603050405020304" pitchFamily="18" charset="0"/>
                        </a:rPr>
                        <a:t>Push 1 to stack</a:t>
                      </a:r>
                    </a:p>
                  </a:txBody>
                  <a:tcPr/>
                </a:tc>
                <a:tc>
                  <a:txBody>
                    <a:bodyPr/>
                    <a:lstStyle/>
                    <a:p>
                      <a:r>
                        <a:rPr lang="en-US" sz="1350" dirty="0">
                          <a:latin typeface="Times" panose="02020603050405020304" pitchFamily="18" charset="0"/>
                          <a:cs typeface="Times" panose="02020603050405020304" pitchFamily="18" charset="0"/>
                        </a:rPr>
                        <a:t>1</a:t>
                      </a:r>
                    </a:p>
                  </a:txBody>
                  <a:tcPr/>
                </a:tc>
                <a:extLst>
                  <a:ext uri="{0D108BD9-81ED-4DB2-BD59-A6C34878D82A}">
                    <a16:rowId xmlns:a16="http://schemas.microsoft.com/office/drawing/2014/main" val="1769934081"/>
                  </a:ext>
                </a:extLst>
              </a:tr>
              <a:tr h="247851">
                <a:tc>
                  <a:txBody>
                    <a:bodyPr/>
                    <a:lstStyle/>
                    <a:p>
                      <a:r>
                        <a:rPr lang="en-US" sz="1350" b="1" dirty="0">
                          <a:latin typeface="Times" panose="02020603050405020304" pitchFamily="18" charset="0"/>
                          <a:cs typeface="Times" panose="02020603050405020304" pitchFamily="18" charset="0"/>
                        </a:rPr>
                        <a:t>22</a:t>
                      </a:r>
                    </a:p>
                  </a:txBody>
                  <a:tcPr/>
                </a:tc>
                <a:tc>
                  <a:txBody>
                    <a:bodyPr/>
                    <a:lstStyle/>
                    <a:p>
                      <a:endParaRPr lang="en-US" sz="1350" dirty="0">
                        <a:latin typeface="Times" panose="02020603050405020304" pitchFamily="18" charset="0"/>
                        <a:cs typeface="Times" panose="02020603050405020304" pitchFamily="18" charset="0"/>
                      </a:endParaRPr>
                    </a:p>
                  </a:txBody>
                  <a:tcPr/>
                </a:tc>
                <a:tc>
                  <a:txBody>
                    <a:bodyPr/>
                    <a:lstStyle/>
                    <a:p>
                      <a:r>
                        <a:rPr lang="en-US" sz="1350" dirty="0">
                          <a:latin typeface="Times" panose="02020603050405020304" pitchFamily="18" charset="0"/>
                          <a:cs typeface="Times" panose="02020603050405020304" pitchFamily="18" charset="0"/>
                        </a:rPr>
                        <a:t>Pop value = 1</a:t>
                      </a:r>
                    </a:p>
                  </a:txBody>
                  <a:tcPr/>
                </a:tc>
                <a:tc>
                  <a:txBody>
                    <a:bodyPr/>
                    <a:lstStyle/>
                    <a:p>
                      <a:r>
                        <a:rPr lang="en-US" sz="1350" dirty="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651671696"/>
                  </a:ext>
                </a:extLst>
              </a:tr>
            </a:tbl>
          </a:graphicData>
        </a:graphic>
      </p:graphicFrame>
      <p:cxnSp>
        <p:nvCxnSpPr>
          <p:cNvPr id="9" name="Straight Arrow Connector 8"/>
          <p:cNvCxnSpPr/>
          <p:nvPr/>
        </p:nvCxnSpPr>
        <p:spPr>
          <a:xfrm>
            <a:off x="76200" y="766812"/>
            <a:ext cx="1447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38100" y="3365956"/>
            <a:ext cx="2971800" cy="430887"/>
          </a:xfrm>
          <a:prstGeom prst="rect">
            <a:avLst/>
          </a:prstGeom>
          <a:noFill/>
        </p:spPr>
        <p:txBody>
          <a:bodyPr wrap="square" rtlCol="0">
            <a:spAutoFit/>
          </a:bodyPr>
          <a:lstStyle/>
          <a:p>
            <a:r>
              <a:rPr lang="en-US" sz="2200" dirty="0"/>
              <a:t>Value of expression = 1</a:t>
            </a:r>
          </a:p>
        </p:txBody>
      </p:sp>
      <p:sp>
        <p:nvSpPr>
          <p:cNvPr id="8" name="TextBox 7"/>
          <p:cNvSpPr txBox="1"/>
          <p:nvPr/>
        </p:nvSpPr>
        <p:spPr>
          <a:xfrm>
            <a:off x="38100" y="5791200"/>
            <a:ext cx="2971800" cy="769441"/>
          </a:xfrm>
          <a:prstGeom prst="rect">
            <a:avLst/>
          </a:prstGeom>
          <a:noFill/>
        </p:spPr>
        <p:txBody>
          <a:bodyPr wrap="square" rtlCol="0">
            <a:spAutoFit/>
          </a:bodyPr>
          <a:lstStyle/>
          <a:p>
            <a:r>
              <a:rPr lang="en-US" sz="2200" dirty="0"/>
              <a:t>2</a:t>
            </a:r>
            <a:r>
              <a:rPr lang="en-US" sz="2200" baseline="30000" dirty="0"/>
              <a:t>nd</a:t>
            </a:r>
            <a:r>
              <a:rPr lang="en-US" sz="2200" dirty="0"/>
              <a:t> way to display the steps of algorithm</a:t>
            </a:r>
          </a:p>
        </p:txBody>
      </p:sp>
    </p:spTree>
    <p:extLst>
      <p:ext uri="{BB962C8B-B14F-4D97-AF65-F5344CB8AC3E}">
        <p14:creationId xmlns:p14="http://schemas.microsoft.com/office/powerpoint/2010/main" val="128689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2800" dirty="0"/>
              <a:t>Example 1: Evaluate postfix expressions: using stack</a:t>
            </a:r>
          </a:p>
        </p:txBody>
      </p:sp>
      <p:sp>
        <p:nvSpPr>
          <p:cNvPr id="14339" name="Rectangle 3"/>
          <p:cNvSpPr>
            <a:spLocks noGrp="1" noChangeArrowheads="1"/>
          </p:cNvSpPr>
          <p:nvPr>
            <p:ph type="body" idx="1"/>
          </p:nvPr>
        </p:nvSpPr>
        <p:spPr>
          <a:xfrm>
            <a:off x="0" y="838200"/>
            <a:ext cx="9144000" cy="1798638"/>
          </a:xfrm>
        </p:spPr>
        <p:txBody>
          <a:bodyPr/>
          <a:lstStyle/>
          <a:p>
            <a:pPr marL="0" indent="0" eaLnBrk="1" hangingPunct="1">
              <a:lnSpc>
                <a:spcPct val="90000"/>
              </a:lnSpc>
              <a:buNone/>
            </a:pPr>
            <a:r>
              <a:rPr lang="en-US" altLang="en-US" sz="2400" b="1" dirty="0">
                <a:latin typeface="Times" panose="02020603050405020304" pitchFamily="18" charset="0"/>
                <a:cs typeface="Times" panose="02020603050405020304" pitchFamily="18" charset="0"/>
              </a:rPr>
              <a:t>6      3      6       +      5     *     9     /      - </a:t>
            </a: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r>
              <a:rPr lang="en-US" altLang="en-US" sz="2400" b="1" dirty="0">
                <a:latin typeface="Times" panose="02020603050405020304" pitchFamily="18" charset="0"/>
                <a:cs typeface="Times" panose="02020603050405020304" pitchFamily="18" charset="0"/>
              </a:rPr>
              <a:t>6                9             5     *     9     /      - </a:t>
            </a:r>
            <a:endParaRPr lang="en-US" altLang="en-US" sz="2400" dirty="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r>
              <a:rPr lang="en-US" altLang="en-US" sz="2400" b="1" dirty="0">
                <a:latin typeface="Times" panose="02020603050405020304" pitchFamily="18" charset="0"/>
                <a:cs typeface="Times" panose="02020603050405020304" pitchFamily="18" charset="0"/>
              </a:rPr>
              <a:t>6                45                        9     /      - </a:t>
            </a:r>
            <a:endParaRPr lang="en-US" altLang="en-US" sz="2400" dirty="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r>
              <a:rPr lang="en-US" altLang="en-US" sz="2400" b="1" dirty="0">
                <a:latin typeface="Times" panose="02020603050405020304" pitchFamily="18" charset="0"/>
                <a:cs typeface="Times" panose="02020603050405020304" pitchFamily="18" charset="0"/>
              </a:rPr>
              <a:t>6                             5                           - </a:t>
            </a:r>
            <a:endParaRPr lang="en-US" altLang="en-US" sz="2400" dirty="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159</a:t>
            </a:fld>
            <a:endParaRPr lang="en-US"/>
          </a:p>
        </p:txBody>
      </p:sp>
      <p:sp>
        <p:nvSpPr>
          <p:cNvPr id="3" name="Right Brace 2"/>
          <p:cNvSpPr/>
          <p:nvPr/>
        </p:nvSpPr>
        <p:spPr>
          <a:xfrm rot="5400000">
            <a:off x="1229795" y="548747"/>
            <a:ext cx="385752" cy="1574257"/>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 name="TextBox 3"/>
          <p:cNvSpPr txBox="1"/>
          <p:nvPr/>
        </p:nvSpPr>
        <p:spPr>
          <a:xfrm>
            <a:off x="930787" y="1571822"/>
            <a:ext cx="1195274" cy="400110"/>
          </a:xfrm>
          <a:prstGeom prst="rect">
            <a:avLst/>
          </a:prstGeom>
          <a:noFill/>
        </p:spPr>
        <p:txBody>
          <a:bodyPr wrap="square" rtlCol="0">
            <a:spAutoFit/>
          </a:bodyPr>
          <a:lstStyle/>
          <a:p>
            <a:r>
              <a:rPr lang="en-US" sz="2000" dirty="0"/>
              <a:t>3 +6 = 9</a:t>
            </a:r>
          </a:p>
        </p:txBody>
      </p:sp>
      <p:sp>
        <p:nvSpPr>
          <p:cNvPr id="39" name="Right Brace 38"/>
          <p:cNvSpPr/>
          <p:nvPr/>
        </p:nvSpPr>
        <p:spPr>
          <a:xfrm rot="5400000">
            <a:off x="2199285" y="1463461"/>
            <a:ext cx="227984" cy="1968446"/>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0" name="TextBox 39"/>
          <p:cNvSpPr txBox="1"/>
          <p:nvPr/>
        </p:nvSpPr>
        <p:spPr>
          <a:xfrm>
            <a:off x="1740381" y="2633618"/>
            <a:ext cx="1301624" cy="400110"/>
          </a:xfrm>
          <a:prstGeom prst="rect">
            <a:avLst/>
          </a:prstGeom>
          <a:noFill/>
        </p:spPr>
        <p:txBody>
          <a:bodyPr wrap="square" rtlCol="0">
            <a:spAutoFit/>
          </a:bodyPr>
          <a:lstStyle/>
          <a:p>
            <a:r>
              <a:rPr lang="en-US" sz="2000" dirty="0"/>
              <a:t>9 * 5 = 45</a:t>
            </a:r>
          </a:p>
        </p:txBody>
      </p:sp>
      <p:sp>
        <p:nvSpPr>
          <p:cNvPr id="41" name="Right Brace 40"/>
          <p:cNvSpPr/>
          <p:nvPr/>
        </p:nvSpPr>
        <p:spPr>
          <a:xfrm rot="5400000">
            <a:off x="2756617" y="2234236"/>
            <a:ext cx="224839" cy="2796326"/>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2" name="TextBox 41"/>
          <p:cNvSpPr txBox="1"/>
          <p:nvPr/>
        </p:nvSpPr>
        <p:spPr>
          <a:xfrm>
            <a:off x="2280303" y="3810459"/>
            <a:ext cx="1228050" cy="400110"/>
          </a:xfrm>
          <a:prstGeom prst="rect">
            <a:avLst/>
          </a:prstGeom>
          <a:noFill/>
        </p:spPr>
        <p:txBody>
          <a:bodyPr wrap="square" rtlCol="0">
            <a:spAutoFit/>
          </a:bodyPr>
          <a:lstStyle/>
          <a:p>
            <a:r>
              <a:rPr lang="en-US" sz="2000" dirty="0"/>
              <a:t>45 / 9 = 5</a:t>
            </a:r>
          </a:p>
        </p:txBody>
      </p:sp>
      <p:sp>
        <p:nvSpPr>
          <p:cNvPr id="43" name="Right Brace 42"/>
          <p:cNvSpPr/>
          <p:nvPr/>
        </p:nvSpPr>
        <p:spPr>
          <a:xfrm rot="5400000">
            <a:off x="2357904" y="2349096"/>
            <a:ext cx="307695" cy="4882499"/>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4" name="TextBox 43"/>
          <p:cNvSpPr txBox="1"/>
          <p:nvPr/>
        </p:nvSpPr>
        <p:spPr>
          <a:xfrm>
            <a:off x="2057400" y="5039010"/>
            <a:ext cx="1417490" cy="400110"/>
          </a:xfrm>
          <a:prstGeom prst="rect">
            <a:avLst/>
          </a:prstGeom>
          <a:noFill/>
        </p:spPr>
        <p:txBody>
          <a:bodyPr wrap="square" rtlCol="0">
            <a:spAutoFit/>
          </a:bodyPr>
          <a:lstStyle/>
          <a:p>
            <a:r>
              <a:rPr lang="en-US" sz="2000" dirty="0"/>
              <a:t>6 – 5 = 1</a:t>
            </a:r>
          </a:p>
        </p:txBody>
      </p:sp>
      <p:sp>
        <p:nvSpPr>
          <p:cNvPr id="5" name="TextBox 4"/>
          <p:cNvSpPr txBox="1"/>
          <p:nvPr/>
        </p:nvSpPr>
        <p:spPr>
          <a:xfrm>
            <a:off x="1603353" y="5867400"/>
            <a:ext cx="3810000" cy="477054"/>
          </a:xfrm>
          <a:prstGeom prst="rect">
            <a:avLst/>
          </a:prstGeom>
          <a:noFill/>
        </p:spPr>
        <p:txBody>
          <a:bodyPr wrap="square" rtlCol="0">
            <a:spAutoFit/>
          </a:bodyPr>
          <a:lstStyle/>
          <a:p>
            <a:r>
              <a:rPr lang="en-US" sz="2500" dirty="0"/>
              <a:t>Value of expression = 1</a:t>
            </a:r>
          </a:p>
        </p:txBody>
      </p:sp>
      <p:sp>
        <p:nvSpPr>
          <p:cNvPr id="16" name="TextBox 15"/>
          <p:cNvSpPr txBox="1"/>
          <p:nvPr/>
        </p:nvSpPr>
        <p:spPr>
          <a:xfrm>
            <a:off x="5181600" y="2743200"/>
            <a:ext cx="3810000" cy="400110"/>
          </a:xfrm>
          <a:prstGeom prst="rect">
            <a:avLst/>
          </a:prstGeom>
          <a:noFill/>
        </p:spPr>
        <p:txBody>
          <a:bodyPr wrap="square" rtlCol="0">
            <a:spAutoFit/>
          </a:bodyPr>
          <a:lstStyle/>
          <a:p>
            <a:r>
              <a:rPr lang="en-US" sz="2000" dirty="0">
                <a:solidFill>
                  <a:srgbClr val="FF0000"/>
                </a:solidFill>
              </a:rPr>
              <a:t>Read expression  from left to right</a:t>
            </a:r>
          </a:p>
        </p:txBody>
      </p:sp>
      <p:cxnSp>
        <p:nvCxnSpPr>
          <p:cNvPr id="17" name="Straight Arrow Connector 16"/>
          <p:cNvCxnSpPr/>
          <p:nvPr/>
        </p:nvCxnSpPr>
        <p:spPr>
          <a:xfrm>
            <a:off x="5562600" y="3124764"/>
            <a:ext cx="2971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Rectangle 5"/>
          <p:cNvSpPr/>
          <p:nvPr/>
        </p:nvSpPr>
        <p:spPr>
          <a:xfrm>
            <a:off x="81851" y="6375867"/>
            <a:ext cx="4572000" cy="400110"/>
          </a:xfrm>
          <a:prstGeom prst="rect">
            <a:avLst/>
          </a:prstGeom>
        </p:spPr>
        <p:txBody>
          <a:bodyPr>
            <a:spAutoFit/>
          </a:bodyPr>
          <a:lstStyle/>
          <a:p>
            <a:r>
              <a:rPr lang="en-US" sz="2000" dirty="0"/>
              <a:t>3rd way to display the steps of algorithm</a:t>
            </a:r>
          </a:p>
        </p:txBody>
      </p:sp>
    </p:spTree>
    <p:extLst>
      <p:ext uri="{BB962C8B-B14F-4D97-AF65-F5344CB8AC3E}">
        <p14:creationId xmlns:p14="http://schemas.microsoft.com/office/powerpoint/2010/main" val="6640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339">
                                            <p:txEl>
                                              <p:pRg st="3" end="3"/>
                                            </p:txEl>
                                          </p:spTgt>
                                        </p:tgtEl>
                                        <p:attrNameLst>
                                          <p:attrName>style.visibility</p:attrName>
                                        </p:attrNameLst>
                                      </p:cBhvr>
                                      <p:to>
                                        <p:strVal val="visible"/>
                                      </p:to>
                                    </p:set>
                                    <p:anim calcmode="lin" valueType="num">
                                      <p:cBhvr additive="base">
                                        <p:cTn id="18"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down)">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339">
                                            <p:txEl>
                                              <p:pRg st="6" end="6"/>
                                            </p:txEl>
                                          </p:spTgt>
                                        </p:tgtEl>
                                        <p:attrNameLst>
                                          <p:attrName>style.visibility</p:attrName>
                                        </p:attrNameLst>
                                      </p:cBhvr>
                                      <p:to>
                                        <p:strVal val="visible"/>
                                      </p:to>
                                    </p:set>
                                    <p:anim calcmode="lin" valueType="num">
                                      <p:cBhvr additive="base">
                                        <p:cTn id="35"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down)">
                                      <p:cBhvr>
                                        <p:cTn id="41" dur="5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500" fill="hold"/>
                                        <p:tgtEl>
                                          <p:spTgt spid="42"/>
                                        </p:tgtEl>
                                        <p:attrNameLst>
                                          <p:attrName>ppt_x</p:attrName>
                                        </p:attrNameLst>
                                      </p:cBhvr>
                                      <p:tavLst>
                                        <p:tav tm="0">
                                          <p:val>
                                            <p:strVal val="#ppt_x"/>
                                          </p:val>
                                        </p:tav>
                                        <p:tav tm="100000">
                                          <p:val>
                                            <p:strVal val="#ppt_x"/>
                                          </p:val>
                                        </p:tav>
                                      </p:tavLst>
                                    </p:anim>
                                    <p:anim calcmode="lin" valueType="num">
                                      <p:cBhvr additive="base">
                                        <p:cTn id="4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4339">
                                            <p:txEl>
                                              <p:pRg st="9" end="9"/>
                                            </p:txEl>
                                          </p:spTgt>
                                        </p:tgtEl>
                                        <p:attrNameLst>
                                          <p:attrName>style.visibility</p:attrName>
                                        </p:attrNameLst>
                                      </p:cBhvr>
                                      <p:to>
                                        <p:strVal val="visible"/>
                                      </p:to>
                                    </p:set>
                                    <p:anim calcmode="lin" valueType="num">
                                      <p:cBhvr additive="base">
                                        <p:cTn id="52" dur="500" fill="hold"/>
                                        <p:tgtEl>
                                          <p:spTgt spid="14339">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43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down)">
                                      <p:cBhvr>
                                        <p:cTn id="58" dur="500"/>
                                        <p:tgtEl>
                                          <p:spTgt spid="43"/>
                                        </p:tgtEl>
                                      </p:cBhvr>
                                    </p:animEffect>
                                  </p:childTnLst>
                                </p:cTn>
                              </p:par>
                            </p:childTnLst>
                          </p:cTn>
                        </p:par>
                        <p:par>
                          <p:cTn id="59" fill="hold">
                            <p:stCondLst>
                              <p:cond delay="500"/>
                            </p:stCondLst>
                            <p:childTnLst>
                              <p:par>
                                <p:cTn id="60" presetID="2" presetClass="entr" presetSubtype="4"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500" fill="hold"/>
                                        <p:tgtEl>
                                          <p:spTgt spid="44"/>
                                        </p:tgtEl>
                                        <p:attrNameLst>
                                          <p:attrName>ppt_x</p:attrName>
                                        </p:attrNameLst>
                                      </p:cBhvr>
                                      <p:tavLst>
                                        <p:tav tm="0">
                                          <p:val>
                                            <p:strVal val="#ppt_x"/>
                                          </p:val>
                                        </p:tav>
                                        <p:tav tm="100000">
                                          <p:val>
                                            <p:strVal val="#ppt_x"/>
                                          </p:val>
                                        </p:tav>
                                      </p:tavLst>
                                    </p:anim>
                                    <p:anim calcmode="lin" valueType="num">
                                      <p:cBhvr additive="base">
                                        <p:cTn id="63" dur="500" fill="hold"/>
                                        <p:tgtEl>
                                          <p:spTgt spid="44"/>
                                        </p:tgtEl>
                                        <p:attrNameLst>
                                          <p:attrName>ppt_y</p:attrName>
                                        </p:attrNameLst>
                                      </p:cBhvr>
                                      <p:tavLst>
                                        <p:tav tm="0">
                                          <p:val>
                                            <p:strVal val="1+#ppt_h/2"/>
                                          </p:val>
                                        </p:tav>
                                        <p:tav tm="100000">
                                          <p:val>
                                            <p:strVal val="#ppt_y"/>
                                          </p:val>
                                        </p:tav>
                                      </p:tavLst>
                                    </p:anim>
                                  </p:childTnLst>
                                </p:cTn>
                              </p:par>
                            </p:childTnLst>
                          </p:cTn>
                        </p:par>
                        <p:par>
                          <p:cTn id="64" fill="hold">
                            <p:stCondLst>
                              <p:cond delay="1000"/>
                            </p:stCondLst>
                            <p:childTnLst>
                              <p:par>
                                <p:cTn id="65" presetID="2" presetClass="entr" presetSubtype="4" fill="hold" grpId="0"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9" grpId="0" animBg="1"/>
      <p:bldP spid="40" grpId="0"/>
      <p:bldP spid="41" grpId="0" animBg="1"/>
      <p:bldP spid="42" grpId="0"/>
      <p:bldP spid="43" grpId="0" animBg="1"/>
      <p:bldP spid="4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dirty="0"/>
              <a:t>Real applications of tree: Expression Tree</a:t>
            </a:r>
          </a:p>
        </p:txBody>
      </p:sp>
      <p:sp>
        <p:nvSpPr>
          <p:cNvPr id="19" name="Text Box 3"/>
          <p:cNvSpPr txBox="1">
            <a:spLocks noChangeArrowheads="1"/>
          </p:cNvSpPr>
          <p:nvPr/>
        </p:nvSpPr>
        <p:spPr bwMode="auto">
          <a:xfrm>
            <a:off x="2362200" y="22098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a:t>
            </a:r>
          </a:p>
        </p:txBody>
      </p:sp>
      <p:sp>
        <p:nvSpPr>
          <p:cNvPr id="20" name="Text Box 4"/>
          <p:cNvSpPr txBox="1">
            <a:spLocks noChangeArrowheads="1"/>
          </p:cNvSpPr>
          <p:nvPr/>
        </p:nvSpPr>
        <p:spPr bwMode="auto">
          <a:xfrm>
            <a:off x="4495800" y="14478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a:t>
            </a:r>
          </a:p>
        </p:txBody>
      </p:sp>
      <p:sp>
        <p:nvSpPr>
          <p:cNvPr id="21" name="Text Box 5"/>
          <p:cNvSpPr txBox="1">
            <a:spLocks noChangeArrowheads="1"/>
          </p:cNvSpPr>
          <p:nvPr/>
        </p:nvSpPr>
        <p:spPr bwMode="auto">
          <a:xfrm>
            <a:off x="6553200" y="22098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a:t>
            </a:r>
          </a:p>
        </p:txBody>
      </p:sp>
      <p:sp>
        <p:nvSpPr>
          <p:cNvPr id="22" name="Text Box 6"/>
          <p:cNvSpPr txBox="1">
            <a:spLocks noChangeArrowheads="1"/>
          </p:cNvSpPr>
          <p:nvPr/>
        </p:nvSpPr>
        <p:spPr bwMode="auto">
          <a:xfrm>
            <a:off x="1295400" y="31242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1</a:t>
            </a:r>
          </a:p>
        </p:txBody>
      </p:sp>
      <p:sp>
        <p:nvSpPr>
          <p:cNvPr id="23" name="Text Box 7"/>
          <p:cNvSpPr txBox="1">
            <a:spLocks noChangeArrowheads="1"/>
          </p:cNvSpPr>
          <p:nvPr/>
        </p:nvSpPr>
        <p:spPr bwMode="auto">
          <a:xfrm>
            <a:off x="3429000" y="32004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3</a:t>
            </a:r>
          </a:p>
        </p:txBody>
      </p:sp>
      <p:sp>
        <p:nvSpPr>
          <p:cNvPr id="24" name="Text Box 8"/>
          <p:cNvSpPr txBox="1">
            <a:spLocks noChangeArrowheads="1"/>
          </p:cNvSpPr>
          <p:nvPr/>
        </p:nvSpPr>
        <p:spPr bwMode="auto">
          <a:xfrm>
            <a:off x="5715000" y="32004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a:t>
            </a:r>
          </a:p>
        </p:txBody>
      </p:sp>
      <p:sp>
        <p:nvSpPr>
          <p:cNvPr id="25" name="Text Box 9"/>
          <p:cNvSpPr txBox="1">
            <a:spLocks noChangeArrowheads="1"/>
          </p:cNvSpPr>
          <p:nvPr/>
        </p:nvSpPr>
        <p:spPr bwMode="auto">
          <a:xfrm>
            <a:off x="5029200" y="41910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6</a:t>
            </a:r>
          </a:p>
        </p:txBody>
      </p:sp>
      <p:sp>
        <p:nvSpPr>
          <p:cNvPr id="26" name="Text Box 10"/>
          <p:cNvSpPr txBox="1">
            <a:spLocks noChangeArrowheads="1"/>
          </p:cNvSpPr>
          <p:nvPr/>
        </p:nvSpPr>
        <p:spPr bwMode="auto">
          <a:xfrm>
            <a:off x="6324600" y="41910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7</a:t>
            </a:r>
          </a:p>
        </p:txBody>
      </p:sp>
      <p:sp>
        <p:nvSpPr>
          <p:cNvPr id="27" name="Text Box 11"/>
          <p:cNvSpPr txBox="1">
            <a:spLocks noChangeArrowheads="1"/>
          </p:cNvSpPr>
          <p:nvPr/>
        </p:nvSpPr>
        <p:spPr bwMode="auto">
          <a:xfrm>
            <a:off x="7315200" y="32004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4</a:t>
            </a:r>
          </a:p>
        </p:txBody>
      </p:sp>
      <p:sp>
        <p:nvSpPr>
          <p:cNvPr id="28" name="Oval 12"/>
          <p:cNvSpPr>
            <a:spLocks noChangeArrowheads="1"/>
          </p:cNvSpPr>
          <p:nvPr/>
        </p:nvSpPr>
        <p:spPr bwMode="auto">
          <a:xfrm>
            <a:off x="4495800" y="13716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29" name="Line 13"/>
          <p:cNvSpPr>
            <a:spLocks noChangeShapeType="1"/>
          </p:cNvSpPr>
          <p:nvPr/>
        </p:nvSpPr>
        <p:spPr bwMode="auto">
          <a:xfrm flipH="1">
            <a:off x="2895600" y="1905000"/>
            <a:ext cx="1676400" cy="3048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0" name="Line 14"/>
          <p:cNvSpPr>
            <a:spLocks noChangeShapeType="1"/>
          </p:cNvSpPr>
          <p:nvPr/>
        </p:nvSpPr>
        <p:spPr bwMode="auto">
          <a:xfrm>
            <a:off x="5029200" y="1905000"/>
            <a:ext cx="15240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1" name="Oval 15"/>
          <p:cNvSpPr>
            <a:spLocks noChangeArrowheads="1"/>
          </p:cNvSpPr>
          <p:nvPr/>
        </p:nvSpPr>
        <p:spPr bwMode="auto">
          <a:xfrm>
            <a:off x="2362200" y="21336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2" name="Line 16"/>
          <p:cNvSpPr>
            <a:spLocks noChangeShapeType="1"/>
          </p:cNvSpPr>
          <p:nvPr/>
        </p:nvSpPr>
        <p:spPr bwMode="auto">
          <a:xfrm flipH="1">
            <a:off x="1752600" y="2667000"/>
            <a:ext cx="6858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3" name="Line 17"/>
          <p:cNvSpPr>
            <a:spLocks noChangeShapeType="1"/>
          </p:cNvSpPr>
          <p:nvPr/>
        </p:nvSpPr>
        <p:spPr bwMode="auto">
          <a:xfrm>
            <a:off x="2895600" y="2667000"/>
            <a:ext cx="609600" cy="5334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4" name="Oval 18"/>
          <p:cNvSpPr>
            <a:spLocks noChangeArrowheads="1"/>
          </p:cNvSpPr>
          <p:nvPr/>
        </p:nvSpPr>
        <p:spPr bwMode="auto">
          <a:xfrm>
            <a:off x="6553200" y="21336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5" name="Line 19"/>
          <p:cNvSpPr>
            <a:spLocks noChangeShapeType="1"/>
          </p:cNvSpPr>
          <p:nvPr/>
        </p:nvSpPr>
        <p:spPr bwMode="auto">
          <a:xfrm flipH="1">
            <a:off x="6172200" y="2667000"/>
            <a:ext cx="4572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6" name="Line 20"/>
          <p:cNvSpPr>
            <a:spLocks noChangeShapeType="1"/>
          </p:cNvSpPr>
          <p:nvPr/>
        </p:nvSpPr>
        <p:spPr bwMode="auto">
          <a:xfrm>
            <a:off x="7086600" y="2667000"/>
            <a:ext cx="3810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7" name="Oval 21"/>
          <p:cNvSpPr>
            <a:spLocks noChangeArrowheads="1"/>
          </p:cNvSpPr>
          <p:nvPr/>
        </p:nvSpPr>
        <p:spPr bwMode="auto">
          <a:xfrm>
            <a:off x="1295400" y="30480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8" name="Line 22"/>
          <p:cNvSpPr>
            <a:spLocks noChangeShapeType="1"/>
          </p:cNvSpPr>
          <p:nvPr/>
        </p:nvSpPr>
        <p:spPr bwMode="auto">
          <a:xfrm flipH="1">
            <a:off x="990600" y="3581400"/>
            <a:ext cx="3810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9" name="Oval 23"/>
          <p:cNvSpPr>
            <a:spLocks noChangeArrowheads="1"/>
          </p:cNvSpPr>
          <p:nvPr/>
        </p:nvSpPr>
        <p:spPr bwMode="auto">
          <a:xfrm>
            <a:off x="3429000" y="31242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0" name="Line 24"/>
          <p:cNvSpPr>
            <a:spLocks noChangeShapeType="1"/>
          </p:cNvSpPr>
          <p:nvPr/>
        </p:nvSpPr>
        <p:spPr bwMode="auto">
          <a:xfrm>
            <a:off x="3962400" y="3657600"/>
            <a:ext cx="3048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1" name="Oval 25"/>
          <p:cNvSpPr>
            <a:spLocks noChangeArrowheads="1"/>
          </p:cNvSpPr>
          <p:nvPr/>
        </p:nvSpPr>
        <p:spPr bwMode="auto">
          <a:xfrm>
            <a:off x="5715000" y="31242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2" name="Line 26"/>
          <p:cNvSpPr>
            <a:spLocks noChangeShapeType="1"/>
          </p:cNvSpPr>
          <p:nvPr/>
        </p:nvSpPr>
        <p:spPr bwMode="auto">
          <a:xfrm flipH="1">
            <a:off x="5334000" y="3657600"/>
            <a:ext cx="4572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3" name="Line 27"/>
          <p:cNvSpPr>
            <a:spLocks noChangeShapeType="1"/>
          </p:cNvSpPr>
          <p:nvPr/>
        </p:nvSpPr>
        <p:spPr bwMode="auto">
          <a:xfrm>
            <a:off x="6248400" y="3657600"/>
            <a:ext cx="3048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4" name="Oval 28"/>
          <p:cNvSpPr>
            <a:spLocks noChangeArrowheads="1"/>
          </p:cNvSpPr>
          <p:nvPr/>
        </p:nvSpPr>
        <p:spPr bwMode="auto">
          <a:xfrm>
            <a:off x="5029200" y="41148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5" name="Line 29"/>
          <p:cNvSpPr>
            <a:spLocks noChangeShapeType="1"/>
          </p:cNvSpPr>
          <p:nvPr/>
        </p:nvSpPr>
        <p:spPr bwMode="auto">
          <a:xfrm flipH="1">
            <a:off x="5105400" y="4724400"/>
            <a:ext cx="1524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6" name="Line 30"/>
          <p:cNvSpPr>
            <a:spLocks noChangeShapeType="1"/>
          </p:cNvSpPr>
          <p:nvPr/>
        </p:nvSpPr>
        <p:spPr bwMode="auto">
          <a:xfrm>
            <a:off x="5486400" y="4724400"/>
            <a:ext cx="1524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7" name="Oval 31"/>
          <p:cNvSpPr>
            <a:spLocks noChangeArrowheads="1"/>
          </p:cNvSpPr>
          <p:nvPr/>
        </p:nvSpPr>
        <p:spPr bwMode="auto">
          <a:xfrm>
            <a:off x="6324600" y="41148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8" name="Line 32"/>
          <p:cNvSpPr>
            <a:spLocks noChangeShapeType="1"/>
          </p:cNvSpPr>
          <p:nvPr/>
        </p:nvSpPr>
        <p:spPr bwMode="auto">
          <a:xfrm flipH="1">
            <a:off x="6400800" y="4724400"/>
            <a:ext cx="1524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9" name="Line 33"/>
          <p:cNvSpPr>
            <a:spLocks noChangeShapeType="1"/>
          </p:cNvSpPr>
          <p:nvPr/>
        </p:nvSpPr>
        <p:spPr bwMode="auto">
          <a:xfrm>
            <a:off x="6781800" y="4724400"/>
            <a:ext cx="1524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50" name="Oval 34"/>
          <p:cNvSpPr>
            <a:spLocks noChangeArrowheads="1"/>
          </p:cNvSpPr>
          <p:nvPr/>
        </p:nvSpPr>
        <p:spPr bwMode="auto">
          <a:xfrm>
            <a:off x="7315200" y="31242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51" name="Line 35"/>
          <p:cNvSpPr>
            <a:spLocks noChangeShapeType="1"/>
          </p:cNvSpPr>
          <p:nvPr/>
        </p:nvSpPr>
        <p:spPr bwMode="auto">
          <a:xfrm flipH="1">
            <a:off x="7391400" y="3733800"/>
            <a:ext cx="1524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52" name="Line 36"/>
          <p:cNvSpPr>
            <a:spLocks noChangeShapeType="1"/>
          </p:cNvSpPr>
          <p:nvPr/>
        </p:nvSpPr>
        <p:spPr bwMode="auto">
          <a:xfrm>
            <a:off x="7772400" y="3733800"/>
            <a:ext cx="1524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53" name="Line 37"/>
          <p:cNvSpPr>
            <a:spLocks noChangeShapeType="1"/>
          </p:cNvSpPr>
          <p:nvPr/>
        </p:nvSpPr>
        <p:spPr bwMode="auto">
          <a:xfrm>
            <a:off x="914400" y="39624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54" name="Line 38"/>
          <p:cNvSpPr>
            <a:spLocks noChangeShapeType="1"/>
          </p:cNvSpPr>
          <p:nvPr/>
        </p:nvSpPr>
        <p:spPr bwMode="auto">
          <a:xfrm>
            <a:off x="5029200" y="50292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b="1">
              <a:solidFill>
                <a:srgbClr val="C00000"/>
              </a:solidFill>
            </a:endParaRPr>
          </a:p>
        </p:txBody>
      </p:sp>
      <p:sp>
        <p:nvSpPr>
          <p:cNvPr id="55" name="Line 39"/>
          <p:cNvSpPr>
            <a:spLocks noChangeShapeType="1"/>
          </p:cNvSpPr>
          <p:nvPr/>
        </p:nvSpPr>
        <p:spPr bwMode="auto">
          <a:xfrm>
            <a:off x="6324600" y="50292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b="1">
              <a:solidFill>
                <a:srgbClr val="C00000"/>
              </a:solidFill>
            </a:endParaRPr>
          </a:p>
        </p:txBody>
      </p:sp>
      <p:sp>
        <p:nvSpPr>
          <p:cNvPr id="56" name="Line 40"/>
          <p:cNvSpPr>
            <a:spLocks noChangeShapeType="1"/>
          </p:cNvSpPr>
          <p:nvPr/>
        </p:nvSpPr>
        <p:spPr bwMode="auto">
          <a:xfrm>
            <a:off x="7315200" y="40386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57" name="Line 41"/>
          <p:cNvSpPr>
            <a:spLocks noChangeShapeType="1"/>
          </p:cNvSpPr>
          <p:nvPr/>
        </p:nvSpPr>
        <p:spPr bwMode="auto">
          <a:xfrm flipV="1">
            <a:off x="4191000" y="40386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58" name="Line 42"/>
          <p:cNvSpPr>
            <a:spLocks noChangeShapeType="1"/>
          </p:cNvSpPr>
          <p:nvPr/>
        </p:nvSpPr>
        <p:spPr bwMode="auto">
          <a:xfrm flipV="1">
            <a:off x="5562600" y="50292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b="1">
              <a:solidFill>
                <a:srgbClr val="C00000"/>
              </a:solidFill>
            </a:endParaRPr>
          </a:p>
        </p:txBody>
      </p:sp>
      <p:sp>
        <p:nvSpPr>
          <p:cNvPr id="59" name="Line 43"/>
          <p:cNvSpPr>
            <a:spLocks noChangeShapeType="1"/>
          </p:cNvSpPr>
          <p:nvPr/>
        </p:nvSpPr>
        <p:spPr bwMode="auto">
          <a:xfrm flipV="1">
            <a:off x="6858000" y="50292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b="1">
              <a:solidFill>
                <a:srgbClr val="C00000"/>
              </a:solidFill>
            </a:endParaRPr>
          </a:p>
        </p:txBody>
      </p:sp>
      <p:sp>
        <p:nvSpPr>
          <p:cNvPr id="60" name="Line 44"/>
          <p:cNvSpPr>
            <a:spLocks noChangeShapeType="1"/>
          </p:cNvSpPr>
          <p:nvPr/>
        </p:nvSpPr>
        <p:spPr bwMode="auto">
          <a:xfrm flipV="1">
            <a:off x="7848600" y="40386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61" name="Line 45"/>
          <p:cNvSpPr>
            <a:spLocks noChangeShapeType="1"/>
          </p:cNvSpPr>
          <p:nvPr/>
        </p:nvSpPr>
        <p:spPr bwMode="auto">
          <a:xfrm>
            <a:off x="1752600" y="3657600"/>
            <a:ext cx="3048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62" name="Line 46"/>
          <p:cNvSpPr>
            <a:spLocks noChangeShapeType="1"/>
          </p:cNvSpPr>
          <p:nvPr/>
        </p:nvSpPr>
        <p:spPr bwMode="auto">
          <a:xfrm flipH="1">
            <a:off x="3276600" y="3657600"/>
            <a:ext cx="2286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63" name="Line 47"/>
          <p:cNvSpPr>
            <a:spLocks noChangeShapeType="1"/>
          </p:cNvSpPr>
          <p:nvPr/>
        </p:nvSpPr>
        <p:spPr bwMode="auto">
          <a:xfrm flipV="1">
            <a:off x="1981200" y="40386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64" name="Line 48"/>
          <p:cNvSpPr>
            <a:spLocks noChangeShapeType="1"/>
          </p:cNvSpPr>
          <p:nvPr/>
        </p:nvSpPr>
        <p:spPr bwMode="auto">
          <a:xfrm>
            <a:off x="3200400" y="4114800"/>
            <a:ext cx="152400" cy="76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65" name="Text Box 49"/>
          <p:cNvSpPr txBox="1">
            <a:spLocks noChangeArrowheads="1"/>
          </p:cNvSpPr>
          <p:nvPr/>
        </p:nvSpPr>
        <p:spPr bwMode="auto">
          <a:xfrm>
            <a:off x="2590800" y="5562600"/>
            <a:ext cx="3505200" cy="604838"/>
          </a:xfrm>
          <a:prstGeom prst="rect">
            <a:avLst/>
          </a:prstGeom>
          <a:solidFill>
            <a:srgbClr val="339966"/>
          </a:solidFill>
          <a:ln w="25400">
            <a:solidFill>
              <a:srgbClr val="0000CC"/>
            </a:solidFill>
            <a:miter lim="800000"/>
            <a:headEnd type="none" w="sm" len="sm"/>
            <a:tailEnd type="none" w="sm" len="sm"/>
          </a:ln>
          <a:effectLst/>
        </p:spPr>
        <p:txBody>
          <a:bodyPr>
            <a:spAutoFit/>
          </a:bodyPr>
          <a:lstStyle/>
          <a:p>
            <a:pPr algn="ctr">
              <a:spcBef>
                <a:spcPct val="50000"/>
              </a:spcBef>
            </a:pPr>
            <a:r>
              <a:rPr lang="en-AU" sz="3200">
                <a:solidFill>
                  <a:schemeClr val="bg1"/>
                </a:solidFill>
              </a:rPr>
              <a:t>1/3   +    6*7 / 4</a:t>
            </a:r>
            <a:endParaRPr lang="en-AU" sz="3200"/>
          </a:p>
        </p:txBody>
      </p:sp>
    </p:spTree>
    <p:extLst>
      <p:ext uri="{BB962C8B-B14F-4D97-AF65-F5344CB8AC3E}">
        <p14:creationId xmlns:p14="http://schemas.microsoft.com/office/powerpoint/2010/main" val="52477709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2800" dirty="0"/>
              <a:t>Example 2: Evaluate prefix expressions: using stack</a:t>
            </a:r>
          </a:p>
        </p:txBody>
      </p:sp>
      <p:sp>
        <p:nvSpPr>
          <p:cNvPr id="14339" name="Rectangle 3"/>
          <p:cNvSpPr>
            <a:spLocks noGrp="1" noChangeArrowheads="1"/>
          </p:cNvSpPr>
          <p:nvPr>
            <p:ph type="body" idx="1"/>
          </p:nvPr>
        </p:nvSpPr>
        <p:spPr>
          <a:xfrm>
            <a:off x="0" y="838200"/>
            <a:ext cx="9144000" cy="1798638"/>
          </a:xfrm>
        </p:spPr>
        <p:txBody>
          <a:bodyPr/>
          <a:lstStyle/>
          <a:p>
            <a:pPr marL="0" indent="0" eaLnBrk="1" hangingPunct="1">
              <a:lnSpc>
                <a:spcPct val="90000"/>
              </a:lnSpc>
              <a:buNone/>
            </a:pPr>
            <a:r>
              <a:rPr lang="en-US" altLang="en-US" sz="2200" dirty="0">
                <a:latin typeface="Times" panose="02020603050405020304" pitchFamily="18" charset="0"/>
                <a:cs typeface="Times" panose="02020603050405020304" pitchFamily="18" charset="0"/>
              </a:rPr>
              <a:t>+    -    *    2    3    5   /    *   2   3   2</a:t>
            </a: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r>
              <a:rPr lang="en-US" altLang="en-US" sz="2200" dirty="0">
                <a:latin typeface="Times" panose="02020603050405020304" pitchFamily="18" charset="0"/>
                <a:cs typeface="Times" panose="02020603050405020304" pitchFamily="18" charset="0"/>
              </a:rPr>
              <a:t>+    -    *    2    3    5   /        6         2</a:t>
            </a: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r>
              <a:rPr lang="en-US" altLang="en-US" sz="2200" dirty="0">
                <a:latin typeface="Times" panose="02020603050405020304" pitchFamily="18" charset="0"/>
                <a:cs typeface="Times" panose="02020603050405020304" pitchFamily="18" charset="0"/>
              </a:rPr>
              <a:t>+    -    *    2    3    5            3</a:t>
            </a: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r>
              <a:rPr lang="en-US" altLang="en-US" sz="2200" dirty="0">
                <a:latin typeface="Times" panose="02020603050405020304" pitchFamily="18" charset="0"/>
                <a:cs typeface="Times" panose="02020603050405020304" pitchFamily="18" charset="0"/>
              </a:rPr>
              <a:t>+    -          6          5            3</a:t>
            </a: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a:p>
            <a:pPr marL="0" indent="0" eaLnBrk="1" hangingPunct="1">
              <a:lnSpc>
                <a:spcPct val="90000"/>
              </a:lnSpc>
              <a:buNone/>
            </a:pPr>
            <a:r>
              <a:rPr lang="en-US" altLang="en-US" sz="2200" dirty="0">
                <a:latin typeface="Times" panose="02020603050405020304" pitchFamily="18" charset="0"/>
                <a:cs typeface="Times" panose="02020603050405020304" pitchFamily="18" charset="0"/>
              </a:rPr>
              <a:t>+                 1                      3</a:t>
            </a:r>
          </a:p>
          <a:p>
            <a:pPr marL="0" indent="0" eaLnBrk="1" hangingPunct="1">
              <a:lnSpc>
                <a:spcPct val="90000"/>
              </a:lnSpc>
              <a:buNone/>
            </a:pPr>
            <a:endParaRPr lang="en-US" altLang="en-US" sz="2200" dirty="0">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160</a:t>
            </a:fld>
            <a:endParaRPr lang="en-US"/>
          </a:p>
        </p:txBody>
      </p:sp>
      <p:sp>
        <p:nvSpPr>
          <p:cNvPr id="3" name="Right Brace 2"/>
          <p:cNvSpPr/>
          <p:nvPr/>
        </p:nvSpPr>
        <p:spPr>
          <a:xfrm rot="5400000">
            <a:off x="3101223" y="679883"/>
            <a:ext cx="321860" cy="1095694"/>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 name="TextBox 3"/>
          <p:cNvSpPr txBox="1"/>
          <p:nvPr/>
        </p:nvSpPr>
        <p:spPr>
          <a:xfrm>
            <a:off x="2895600" y="1379556"/>
            <a:ext cx="1195274" cy="400110"/>
          </a:xfrm>
          <a:prstGeom prst="rect">
            <a:avLst/>
          </a:prstGeom>
          <a:noFill/>
        </p:spPr>
        <p:txBody>
          <a:bodyPr wrap="square" rtlCol="0">
            <a:spAutoFit/>
          </a:bodyPr>
          <a:lstStyle/>
          <a:p>
            <a:r>
              <a:rPr lang="en-US" sz="2000" dirty="0"/>
              <a:t>2*3 =6</a:t>
            </a:r>
          </a:p>
        </p:txBody>
      </p:sp>
      <p:sp>
        <p:nvSpPr>
          <p:cNvPr id="39" name="Right Brace 38"/>
          <p:cNvSpPr/>
          <p:nvPr/>
        </p:nvSpPr>
        <p:spPr>
          <a:xfrm rot="5400000">
            <a:off x="3117166" y="1608816"/>
            <a:ext cx="296524" cy="1650892"/>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0" name="TextBox 39"/>
          <p:cNvSpPr txBox="1"/>
          <p:nvPr/>
        </p:nvSpPr>
        <p:spPr>
          <a:xfrm>
            <a:off x="2789250" y="2665383"/>
            <a:ext cx="1301624" cy="400110"/>
          </a:xfrm>
          <a:prstGeom prst="rect">
            <a:avLst/>
          </a:prstGeom>
          <a:noFill/>
        </p:spPr>
        <p:txBody>
          <a:bodyPr wrap="square" rtlCol="0">
            <a:spAutoFit/>
          </a:bodyPr>
          <a:lstStyle/>
          <a:p>
            <a:r>
              <a:rPr lang="en-US" sz="2000" dirty="0"/>
              <a:t>6 / 2 = 3</a:t>
            </a:r>
          </a:p>
        </p:txBody>
      </p:sp>
      <p:sp>
        <p:nvSpPr>
          <p:cNvPr id="41" name="Right Brace 40"/>
          <p:cNvSpPr/>
          <p:nvPr/>
        </p:nvSpPr>
        <p:spPr>
          <a:xfrm rot="5400000">
            <a:off x="1320353" y="2916817"/>
            <a:ext cx="209004" cy="117331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2" name="TextBox 41"/>
          <p:cNvSpPr txBox="1"/>
          <p:nvPr/>
        </p:nvSpPr>
        <p:spPr>
          <a:xfrm>
            <a:off x="914400" y="3638539"/>
            <a:ext cx="1228050" cy="400110"/>
          </a:xfrm>
          <a:prstGeom prst="rect">
            <a:avLst/>
          </a:prstGeom>
          <a:noFill/>
        </p:spPr>
        <p:txBody>
          <a:bodyPr wrap="square" rtlCol="0">
            <a:spAutoFit/>
          </a:bodyPr>
          <a:lstStyle/>
          <a:p>
            <a:r>
              <a:rPr lang="en-US" sz="2000" dirty="0"/>
              <a:t>2 * 3 = 6</a:t>
            </a:r>
          </a:p>
        </p:txBody>
      </p:sp>
      <p:sp>
        <p:nvSpPr>
          <p:cNvPr id="43" name="Right Brace 42"/>
          <p:cNvSpPr/>
          <p:nvPr/>
        </p:nvSpPr>
        <p:spPr>
          <a:xfrm rot="5400000">
            <a:off x="1413115" y="3535310"/>
            <a:ext cx="230619" cy="22098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4" name="TextBox 43"/>
          <p:cNvSpPr txBox="1"/>
          <p:nvPr/>
        </p:nvSpPr>
        <p:spPr>
          <a:xfrm>
            <a:off x="1022492" y="4840295"/>
            <a:ext cx="1417490" cy="400110"/>
          </a:xfrm>
          <a:prstGeom prst="rect">
            <a:avLst/>
          </a:prstGeom>
          <a:noFill/>
        </p:spPr>
        <p:txBody>
          <a:bodyPr wrap="square" rtlCol="0">
            <a:spAutoFit/>
          </a:bodyPr>
          <a:lstStyle/>
          <a:p>
            <a:r>
              <a:rPr lang="en-US" sz="2000" dirty="0"/>
              <a:t>6 – 5 = 1</a:t>
            </a:r>
          </a:p>
        </p:txBody>
      </p:sp>
      <p:sp>
        <p:nvSpPr>
          <p:cNvPr id="45" name="Right Brace 44"/>
          <p:cNvSpPr/>
          <p:nvPr/>
        </p:nvSpPr>
        <p:spPr>
          <a:xfrm rot="5400000">
            <a:off x="1623447" y="4138050"/>
            <a:ext cx="182105" cy="3124199"/>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6" name="TextBox 45"/>
          <p:cNvSpPr txBox="1"/>
          <p:nvPr/>
        </p:nvSpPr>
        <p:spPr>
          <a:xfrm>
            <a:off x="1215835" y="5893927"/>
            <a:ext cx="1417490" cy="400110"/>
          </a:xfrm>
          <a:prstGeom prst="rect">
            <a:avLst/>
          </a:prstGeom>
          <a:noFill/>
        </p:spPr>
        <p:txBody>
          <a:bodyPr wrap="square" rtlCol="0">
            <a:spAutoFit/>
          </a:bodyPr>
          <a:lstStyle/>
          <a:p>
            <a:r>
              <a:rPr lang="en-US" sz="2000" dirty="0"/>
              <a:t>1 + 3 = 4</a:t>
            </a:r>
          </a:p>
        </p:txBody>
      </p:sp>
      <p:sp>
        <p:nvSpPr>
          <p:cNvPr id="5" name="TextBox 4"/>
          <p:cNvSpPr txBox="1"/>
          <p:nvPr/>
        </p:nvSpPr>
        <p:spPr>
          <a:xfrm>
            <a:off x="2286000" y="6380946"/>
            <a:ext cx="3810000" cy="477054"/>
          </a:xfrm>
          <a:prstGeom prst="rect">
            <a:avLst/>
          </a:prstGeom>
          <a:noFill/>
        </p:spPr>
        <p:txBody>
          <a:bodyPr wrap="square" rtlCol="0">
            <a:spAutoFit/>
          </a:bodyPr>
          <a:lstStyle/>
          <a:p>
            <a:r>
              <a:rPr lang="en-US" sz="2500" dirty="0"/>
              <a:t>Value of expression = 4</a:t>
            </a:r>
          </a:p>
        </p:txBody>
      </p:sp>
      <p:sp>
        <p:nvSpPr>
          <p:cNvPr id="16" name="TextBox 15"/>
          <p:cNvSpPr txBox="1"/>
          <p:nvPr/>
        </p:nvSpPr>
        <p:spPr>
          <a:xfrm>
            <a:off x="5181600" y="2743200"/>
            <a:ext cx="3810000" cy="400110"/>
          </a:xfrm>
          <a:prstGeom prst="rect">
            <a:avLst/>
          </a:prstGeom>
          <a:noFill/>
        </p:spPr>
        <p:txBody>
          <a:bodyPr wrap="square" rtlCol="0">
            <a:spAutoFit/>
          </a:bodyPr>
          <a:lstStyle/>
          <a:p>
            <a:r>
              <a:rPr lang="en-US" sz="2000" dirty="0">
                <a:solidFill>
                  <a:srgbClr val="FF0000"/>
                </a:solidFill>
              </a:rPr>
              <a:t>Read expression  from right to left</a:t>
            </a:r>
          </a:p>
        </p:txBody>
      </p:sp>
      <p:cxnSp>
        <p:nvCxnSpPr>
          <p:cNvPr id="17" name="Straight Arrow Connector 16"/>
          <p:cNvCxnSpPr/>
          <p:nvPr/>
        </p:nvCxnSpPr>
        <p:spPr>
          <a:xfrm flipH="1">
            <a:off x="5486400" y="3143310"/>
            <a:ext cx="32004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263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4339">
                                            <p:txEl>
                                              <p:pRg st="3" end="3"/>
                                            </p:txEl>
                                          </p:spTgt>
                                        </p:tgtEl>
                                        <p:attrNameLst>
                                          <p:attrName>style.visibility</p:attrName>
                                        </p:attrNameLst>
                                      </p:cBhvr>
                                      <p:to>
                                        <p:strVal val="visible"/>
                                      </p:to>
                                    </p:set>
                                    <p:anim calcmode="lin" valueType="num">
                                      <p:cBhvr additive="base">
                                        <p:cTn id="28"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down)">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339">
                                            <p:txEl>
                                              <p:pRg st="6" end="6"/>
                                            </p:txEl>
                                          </p:spTgt>
                                        </p:tgtEl>
                                        <p:attrNameLst>
                                          <p:attrName>style.visibility</p:attrName>
                                        </p:attrNameLst>
                                      </p:cBhvr>
                                      <p:to>
                                        <p:strVal val="visible"/>
                                      </p:to>
                                    </p:set>
                                    <p:anim calcmode="lin" valueType="num">
                                      <p:cBhvr additive="base">
                                        <p:cTn id="45"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4339">
                                            <p:txEl>
                                              <p:pRg st="9" end="9"/>
                                            </p:txEl>
                                          </p:spTgt>
                                        </p:tgtEl>
                                        <p:attrNameLst>
                                          <p:attrName>style.visibility</p:attrName>
                                        </p:attrNameLst>
                                      </p:cBhvr>
                                      <p:to>
                                        <p:strVal val="visible"/>
                                      </p:to>
                                    </p:set>
                                    <p:anim calcmode="lin" valueType="num">
                                      <p:cBhvr additive="base">
                                        <p:cTn id="62" dur="500" fill="hold"/>
                                        <p:tgtEl>
                                          <p:spTgt spid="14339">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43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down)">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500" fill="hold"/>
                                        <p:tgtEl>
                                          <p:spTgt spid="44"/>
                                        </p:tgtEl>
                                        <p:attrNameLst>
                                          <p:attrName>ppt_x</p:attrName>
                                        </p:attrNameLst>
                                      </p:cBhvr>
                                      <p:tavLst>
                                        <p:tav tm="0">
                                          <p:val>
                                            <p:strVal val="#ppt_x"/>
                                          </p:val>
                                        </p:tav>
                                        <p:tav tm="100000">
                                          <p:val>
                                            <p:strVal val="#ppt_x"/>
                                          </p:val>
                                        </p:tav>
                                      </p:tavLst>
                                    </p:anim>
                                    <p:anim calcmode="lin" valueType="num">
                                      <p:cBhvr additive="base">
                                        <p:cTn id="7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4339">
                                            <p:txEl>
                                              <p:pRg st="12" end="12"/>
                                            </p:txEl>
                                          </p:spTgt>
                                        </p:tgtEl>
                                        <p:attrNameLst>
                                          <p:attrName>style.visibility</p:attrName>
                                        </p:attrNameLst>
                                      </p:cBhvr>
                                      <p:to>
                                        <p:strVal val="visible"/>
                                      </p:to>
                                    </p:set>
                                    <p:anim calcmode="lin" valueType="num">
                                      <p:cBhvr additive="base">
                                        <p:cTn id="79" dur="500" fill="hold"/>
                                        <p:tgtEl>
                                          <p:spTgt spid="1433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43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500"/>
                                        <p:tgtEl>
                                          <p:spTgt spid="45"/>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46"/>
                                        </p:tgtEl>
                                        <p:attrNameLst>
                                          <p:attrName>style.visibility</p:attrName>
                                        </p:attrNameLst>
                                      </p:cBhvr>
                                      <p:to>
                                        <p:strVal val="visible"/>
                                      </p:to>
                                    </p:set>
                                    <p:anim calcmode="lin" valueType="num">
                                      <p:cBhvr additive="base">
                                        <p:cTn id="90" dur="500" fill="hold"/>
                                        <p:tgtEl>
                                          <p:spTgt spid="46"/>
                                        </p:tgtEl>
                                        <p:attrNameLst>
                                          <p:attrName>ppt_x</p:attrName>
                                        </p:attrNameLst>
                                      </p:cBhvr>
                                      <p:tavLst>
                                        <p:tav tm="0">
                                          <p:val>
                                            <p:strVal val="#ppt_x"/>
                                          </p:val>
                                        </p:tav>
                                        <p:tav tm="100000">
                                          <p:val>
                                            <p:strVal val="#ppt_x"/>
                                          </p:val>
                                        </p:tav>
                                      </p:tavLst>
                                    </p:anim>
                                    <p:anim calcmode="lin" valueType="num">
                                      <p:cBhvr additive="base">
                                        <p:cTn id="91" dur="500" fill="hold"/>
                                        <p:tgtEl>
                                          <p:spTgt spid="46"/>
                                        </p:tgtEl>
                                        <p:attrNameLst>
                                          <p:attrName>ppt_y</p:attrName>
                                        </p:attrNameLst>
                                      </p:cBhvr>
                                      <p:tavLst>
                                        <p:tav tm="0">
                                          <p:val>
                                            <p:strVal val="1+#ppt_h/2"/>
                                          </p:val>
                                        </p:tav>
                                        <p:tav tm="100000">
                                          <p:val>
                                            <p:strVal val="#ppt_y"/>
                                          </p:val>
                                        </p:tav>
                                      </p:tavLst>
                                    </p:anim>
                                  </p:childTnLst>
                                </p:cTn>
                              </p:par>
                            </p:childTnLst>
                          </p:cTn>
                        </p:par>
                        <p:par>
                          <p:cTn id="92" fill="hold">
                            <p:stCondLst>
                              <p:cond delay="500"/>
                            </p:stCondLst>
                            <p:childTnLst>
                              <p:par>
                                <p:cTn id="93" presetID="2" presetClass="entr" presetSubtype="4" fill="hold" grpId="0" nodeType="after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additive="base">
                                        <p:cTn id="95" dur="500" fill="hold"/>
                                        <p:tgtEl>
                                          <p:spTgt spid="5"/>
                                        </p:tgtEl>
                                        <p:attrNameLst>
                                          <p:attrName>ppt_x</p:attrName>
                                        </p:attrNameLst>
                                      </p:cBhvr>
                                      <p:tavLst>
                                        <p:tav tm="0">
                                          <p:val>
                                            <p:strVal val="#ppt_x"/>
                                          </p:val>
                                        </p:tav>
                                        <p:tav tm="100000">
                                          <p:val>
                                            <p:strVal val="#ppt_x"/>
                                          </p:val>
                                        </p:tav>
                                      </p:tavLst>
                                    </p:anim>
                                    <p:anim calcmode="lin" valueType="num">
                                      <p:cBhvr additive="base">
                                        <p:cTn id="9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9" grpId="0" animBg="1"/>
      <p:bldP spid="40" grpId="0"/>
      <p:bldP spid="41" grpId="0" animBg="1"/>
      <p:bldP spid="42" grpId="0"/>
      <p:bldP spid="43" grpId="0" animBg="1"/>
      <p:bldP spid="44" grpId="0"/>
      <p:bldP spid="45" grpId="0" animBg="1"/>
      <p:bldP spid="46" grpId="0"/>
      <p:bldP spid="5" grpId="0"/>
      <p:bldP spid="16"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nchor="t"/>
          <a:lstStyle/>
          <a:p>
            <a:pPr eaLnBrk="1" hangingPunct="1"/>
            <a:r>
              <a:rPr lang="en-US" sz="1700" dirty="0"/>
              <a:t>Example 2: Evaluate prefix expression: </a:t>
            </a:r>
            <a:br>
              <a:rPr lang="en-US" sz="1700" dirty="0"/>
            </a:br>
            <a:r>
              <a:rPr lang="en-US" sz="2700" dirty="0"/>
              <a:t>+-*235/*232</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161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04287149"/>
              </p:ext>
            </p:extLst>
          </p:nvPr>
        </p:nvGraphicFramePr>
        <p:xfrm>
          <a:off x="4629149" y="990600"/>
          <a:ext cx="4514851" cy="4023360"/>
        </p:xfrm>
        <a:graphic>
          <a:graphicData uri="http://schemas.openxmlformats.org/drawingml/2006/table">
            <a:tbl>
              <a:tblPr firstRow="1" bandRow="1">
                <a:tableStyleId>{93296810-A885-4BE3-A3E7-6D5BEEA58F35}</a:tableStyleId>
              </a:tblPr>
              <a:tblGrid>
                <a:gridCol w="550718">
                  <a:extLst>
                    <a:ext uri="{9D8B030D-6E8A-4147-A177-3AD203B41FA5}">
                      <a16:colId xmlns:a16="http://schemas.microsoft.com/office/drawing/2014/main" val="2467631620"/>
                    </a:ext>
                  </a:extLst>
                </a:gridCol>
                <a:gridCol w="992333">
                  <a:extLst>
                    <a:ext uri="{9D8B030D-6E8A-4147-A177-3AD203B41FA5}">
                      <a16:colId xmlns:a16="http://schemas.microsoft.com/office/drawing/2014/main" val="1227842737"/>
                    </a:ext>
                  </a:extLst>
                </a:gridCol>
                <a:gridCol w="1524000">
                  <a:extLst>
                    <a:ext uri="{9D8B030D-6E8A-4147-A177-3AD203B41FA5}">
                      <a16:colId xmlns:a16="http://schemas.microsoft.com/office/drawing/2014/main" val="1346751120"/>
                    </a:ext>
                  </a:extLst>
                </a:gridCol>
                <a:gridCol w="1447800">
                  <a:extLst>
                    <a:ext uri="{9D8B030D-6E8A-4147-A177-3AD203B41FA5}">
                      <a16:colId xmlns:a16="http://schemas.microsoft.com/office/drawing/2014/main" val="3143967641"/>
                    </a:ext>
                  </a:extLst>
                </a:gridCol>
              </a:tblGrid>
              <a:tr h="150855">
                <a:tc>
                  <a:txBody>
                    <a:bodyPr/>
                    <a:lstStyle/>
                    <a:p>
                      <a:endParaRPr lang="en-US" sz="1200" b="1"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Element of expression</a:t>
                      </a:r>
                    </a:p>
                  </a:txBody>
                  <a:tcPr/>
                </a:tc>
                <a:tc>
                  <a:txBody>
                    <a:bodyPr/>
                    <a:lstStyle/>
                    <a:p>
                      <a:r>
                        <a:rPr lang="en-US" sz="1200" dirty="0">
                          <a:latin typeface="Times" panose="02020603050405020304" pitchFamily="18" charset="0"/>
                          <a:cs typeface="Times" panose="02020603050405020304" pitchFamily="18" charset="0"/>
                        </a:rPr>
                        <a:t>Action performed</a:t>
                      </a:r>
                    </a:p>
                  </a:txBody>
                  <a:tcPr/>
                </a:tc>
                <a:tc>
                  <a:txBody>
                    <a:bodyPr/>
                    <a:lstStyle/>
                    <a:p>
                      <a:r>
                        <a:rPr lang="en-US" sz="1200" dirty="0">
                          <a:latin typeface="Times" panose="02020603050405020304" pitchFamily="18" charset="0"/>
                          <a:cs typeface="Times" panose="02020603050405020304" pitchFamily="18" charset="0"/>
                        </a:rPr>
                        <a:t>Stack status</a:t>
                      </a:r>
                    </a:p>
                  </a:txBody>
                  <a:tcPr/>
                </a:tc>
                <a:extLst>
                  <a:ext uri="{0D108BD9-81ED-4DB2-BD59-A6C34878D82A}">
                    <a16:rowId xmlns:a16="http://schemas.microsoft.com/office/drawing/2014/main" val="2705915590"/>
                  </a:ext>
                </a:extLst>
              </a:tr>
              <a:tr h="259785">
                <a:tc>
                  <a:txBody>
                    <a:bodyPr/>
                    <a:lstStyle/>
                    <a:p>
                      <a:r>
                        <a:rPr lang="en-US" sz="1200" b="1" dirty="0">
                          <a:latin typeface="Times" panose="02020603050405020304" pitchFamily="18" charset="0"/>
                          <a:cs typeface="Times" panose="02020603050405020304" pitchFamily="18" charset="0"/>
                        </a:rPr>
                        <a:t>15</a:t>
                      </a:r>
                    </a:p>
                  </a:txBody>
                  <a:tcPr/>
                </a:tc>
                <a:tc>
                  <a:txBody>
                    <a:bodyPr/>
                    <a:lstStyle/>
                    <a:p>
                      <a:r>
                        <a:rPr lang="en-US" sz="1200" dirty="0">
                          <a:latin typeface="Times" panose="02020603050405020304" pitchFamily="18" charset="0"/>
                          <a:cs typeface="Times" panose="02020603050405020304" pitchFamily="18" charset="0"/>
                        </a:rPr>
                        <a:t>*</a:t>
                      </a:r>
                    </a:p>
                  </a:txBody>
                  <a:tcPr/>
                </a:tc>
                <a:tc>
                  <a:txBody>
                    <a:bodyPr/>
                    <a:lstStyle/>
                    <a:p>
                      <a:r>
                        <a:rPr lang="en-US" sz="1200" dirty="0">
                          <a:latin typeface="Times" panose="02020603050405020304" pitchFamily="18" charset="0"/>
                          <a:cs typeface="Times" panose="02020603050405020304" pitchFamily="18" charset="0"/>
                        </a:rPr>
                        <a:t>Pop 2</a:t>
                      </a:r>
                    </a:p>
                  </a:txBody>
                  <a:tcPr/>
                </a:tc>
                <a:tc>
                  <a:txBody>
                    <a:bodyPr/>
                    <a:lstStyle/>
                    <a:p>
                      <a:pPr marL="342900" indent="-342900">
                        <a:buAutoNum type="arabicPlain" startAt="3"/>
                      </a:pPr>
                      <a:r>
                        <a:rPr lang="en-US" sz="1200" dirty="0">
                          <a:latin typeface="Times" panose="02020603050405020304" pitchFamily="18" charset="0"/>
                          <a:cs typeface="Times" panose="02020603050405020304" pitchFamily="18" charset="0"/>
                        </a:rPr>
                        <a:t>5      3</a:t>
                      </a:r>
                    </a:p>
                  </a:txBody>
                  <a:tcPr/>
                </a:tc>
                <a:extLst>
                  <a:ext uri="{0D108BD9-81ED-4DB2-BD59-A6C34878D82A}">
                    <a16:rowId xmlns:a16="http://schemas.microsoft.com/office/drawing/2014/main" val="3393912591"/>
                  </a:ext>
                </a:extLst>
              </a:tr>
              <a:tr h="259785">
                <a:tc>
                  <a:txBody>
                    <a:bodyPr/>
                    <a:lstStyle/>
                    <a:p>
                      <a:r>
                        <a:rPr lang="en-US" sz="1200" b="1" dirty="0">
                          <a:latin typeface="Times" panose="02020603050405020304" pitchFamily="18" charset="0"/>
                          <a:cs typeface="Times" panose="02020603050405020304" pitchFamily="18" charset="0"/>
                        </a:rPr>
                        <a:t>16</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Pop</a:t>
                      </a:r>
                      <a:r>
                        <a:rPr lang="en-US" sz="1200" baseline="0" dirty="0">
                          <a:latin typeface="Times" panose="02020603050405020304" pitchFamily="18" charset="0"/>
                          <a:cs typeface="Times" panose="02020603050405020304" pitchFamily="18" charset="0"/>
                        </a:rPr>
                        <a:t> 3</a:t>
                      </a:r>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3      5</a:t>
                      </a:r>
                    </a:p>
                  </a:txBody>
                  <a:tcPr/>
                </a:tc>
                <a:extLst>
                  <a:ext uri="{0D108BD9-81ED-4DB2-BD59-A6C34878D82A}">
                    <a16:rowId xmlns:a16="http://schemas.microsoft.com/office/drawing/2014/main" val="1675915252"/>
                  </a:ext>
                </a:extLst>
              </a:tr>
              <a:tr h="259785">
                <a:tc>
                  <a:txBody>
                    <a:bodyPr/>
                    <a:lstStyle/>
                    <a:p>
                      <a:r>
                        <a:rPr lang="en-US" sz="1200" b="1" dirty="0">
                          <a:latin typeface="Times" panose="02020603050405020304" pitchFamily="18" charset="0"/>
                          <a:cs typeface="Times" panose="02020603050405020304" pitchFamily="18" charset="0"/>
                        </a:rPr>
                        <a:t>17</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Evaluate</a:t>
                      </a:r>
                      <a:r>
                        <a:rPr lang="en-US" sz="1200" baseline="0" dirty="0">
                          <a:latin typeface="Times" panose="02020603050405020304" pitchFamily="18" charset="0"/>
                          <a:cs typeface="Times" panose="02020603050405020304" pitchFamily="18" charset="0"/>
                        </a:rPr>
                        <a:t> 2*3=6</a:t>
                      </a:r>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3      5</a:t>
                      </a:r>
                    </a:p>
                  </a:txBody>
                  <a:tcPr/>
                </a:tc>
                <a:extLst>
                  <a:ext uri="{0D108BD9-81ED-4DB2-BD59-A6C34878D82A}">
                    <a16:rowId xmlns:a16="http://schemas.microsoft.com/office/drawing/2014/main" val="669553655"/>
                  </a:ext>
                </a:extLst>
              </a:tr>
              <a:tr h="259785">
                <a:tc>
                  <a:txBody>
                    <a:bodyPr/>
                    <a:lstStyle/>
                    <a:p>
                      <a:r>
                        <a:rPr lang="en-US" sz="1200" b="1" dirty="0">
                          <a:latin typeface="Times" panose="02020603050405020304" pitchFamily="18" charset="0"/>
                          <a:cs typeface="Times" panose="02020603050405020304" pitchFamily="18" charset="0"/>
                        </a:rPr>
                        <a:t>18</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Push</a:t>
                      </a:r>
                      <a:r>
                        <a:rPr lang="en-US" sz="1200" baseline="0" dirty="0">
                          <a:latin typeface="Times" panose="02020603050405020304" pitchFamily="18" charset="0"/>
                          <a:cs typeface="Times" panose="02020603050405020304" pitchFamily="18" charset="0"/>
                        </a:rPr>
                        <a:t> 6 to stack</a:t>
                      </a:r>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3      5       6</a:t>
                      </a:r>
                    </a:p>
                  </a:txBody>
                  <a:tcPr/>
                </a:tc>
                <a:extLst>
                  <a:ext uri="{0D108BD9-81ED-4DB2-BD59-A6C34878D82A}">
                    <a16:rowId xmlns:a16="http://schemas.microsoft.com/office/drawing/2014/main" val="1504468740"/>
                  </a:ext>
                </a:extLst>
              </a:tr>
              <a:tr h="259785">
                <a:tc>
                  <a:txBody>
                    <a:bodyPr/>
                    <a:lstStyle/>
                    <a:p>
                      <a:r>
                        <a:rPr lang="en-US" sz="1200" b="1" dirty="0">
                          <a:latin typeface="Times" panose="02020603050405020304" pitchFamily="18" charset="0"/>
                          <a:cs typeface="Times" panose="02020603050405020304" pitchFamily="18" charset="0"/>
                        </a:rPr>
                        <a:t>19</a:t>
                      </a:r>
                    </a:p>
                  </a:txBody>
                  <a:tcPr/>
                </a:tc>
                <a:tc>
                  <a:txBody>
                    <a:bodyPr/>
                    <a:lstStyle/>
                    <a:p>
                      <a:r>
                        <a:rPr lang="en-US" sz="1200" dirty="0">
                          <a:latin typeface="Times" panose="02020603050405020304" pitchFamily="18" charset="0"/>
                          <a:cs typeface="Times" panose="02020603050405020304" pitchFamily="18" charset="0"/>
                        </a:rPr>
                        <a:t>-</a:t>
                      </a:r>
                    </a:p>
                  </a:txBody>
                  <a:tcPr/>
                </a:tc>
                <a:tc>
                  <a:txBody>
                    <a:bodyPr/>
                    <a:lstStyle/>
                    <a:p>
                      <a:r>
                        <a:rPr lang="en-US" sz="1200" dirty="0">
                          <a:latin typeface="Times" panose="02020603050405020304" pitchFamily="18" charset="0"/>
                          <a:cs typeface="Times" panose="02020603050405020304" pitchFamily="18" charset="0"/>
                        </a:rPr>
                        <a:t>Pop 6</a:t>
                      </a:r>
                    </a:p>
                  </a:txBody>
                  <a:tcPr/>
                </a:tc>
                <a:tc>
                  <a:txBody>
                    <a:bodyPr/>
                    <a:lstStyle/>
                    <a:p>
                      <a:pPr marL="342900" indent="-342900">
                        <a:buAutoNum type="arabicPlain" startAt="3"/>
                      </a:pPr>
                      <a:r>
                        <a:rPr lang="en-US" sz="1200" dirty="0">
                          <a:latin typeface="Times" panose="02020603050405020304" pitchFamily="18" charset="0"/>
                          <a:cs typeface="Times" panose="02020603050405020304" pitchFamily="18" charset="0"/>
                        </a:rPr>
                        <a:t>5</a:t>
                      </a:r>
                    </a:p>
                  </a:txBody>
                  <a:tcPr/>
                </a:tc>
                <a:extLst>
                  <a:ext uri="{0D108BD9-81ED-4DB2-BD59-A6C34878D82A}">
                    <a16:rowId xmlns:a16="http://schemas.microsoft.com/office/drawing/2014/main" val="4210603264"/>
                  </a:ext>
                </a:extLst>
              </a:tr>
              <a:tr h="259785">
                <a:tc>
                  <a:txBody>
                    <a:bodyPr/>
                    <a:lstStyle/>
                    <a:p>
                      <a:r>
                        <a:rPr lang="en-US" sz="1200" b="1" dirty="0">
                          <a:latin typeface="Times" panose="02020603050405020304" pitchFamily="18" charset="0"/>
                          <a:cs typeface="Times" panose="02020603050405020304" pitchFamily="18" charset="0"/>
                        </a:rPr>
                        <a:t>20</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Pop 5</a:t>
                      </a:r>
                    </a:p>
                  </a:txBody>
                  <a:tcPr/>
                </a:tc>
                <a:tc>
                  <a:txBody>
                    <a:bodyPr/>
                    <a:lstStyle/>
                    <a:p>
                      <a:r>
                        <a:rPr lang="en-US" sz="1200" dirty="0">
                          <a:latin typeface="Times" panose="02020603050405020304" pitchFamily="18" charset="0"/>
                          <a:cs typeface="Times" panose="02020603050405020304" pitchFamily="18" charset="0"/>
                        </a:rPr>
                        <a:t>3</a:t>
                      </a:r>
                    </a:p>
                  </a:txBody>
                  <a:tcPr/>
                </a:tc>
                <a:extLst>
                  <a:ext uri="{0D108BD9-81ED-4DB2-BD59-A6C34878D82A}">
                    <a16:rowId xmlns:a16="http://schemas.microsoft.com/office/drawing/2014/main" val="2607526688"/>
                  </a:ext>
                </a:extLst>
              </a:tr>
              <a:tr h="259785">
                <a:tc>
                  <a:txBody>
                    <a:bodyPr/>
                    <a:lstStyle/>
                    <a:p>
                      <a:r>
                        <a:rPr lang="en-US" sz="1200" b="1" dirty="0">
                          <a:latin typeface="Times" panose="02020603050405020304" pitchFamily="18" charset="0"/>
                          <a:cs typeface="Times" panose="02020603050405020304" pitchFamily="18" charset="0"/>
                        </a:rPr>
                        <a:t>21</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Evaluate 6-5 = 1</a:t>
                      </a:r>
                    </a:p>
                  </a:txBody>
                  <a:tcPr/>
                </a:tc>
                <a:tc>
                  <a:txBody>
                    <a:bodyPr/>
                    <a:lstStyle/>
                    <a:p>
                      <a:r>
                        <a:rPr lang="en-US" sz="1200" dirty="0">
                          <a:latin typeface="Times" panose="02020603050405020304" pitchFamily="18" charset="0"/>
                          <a:cs typeface="Times" panose="02020603050405020304" pitchFamily="18" charset="0"/>
                        </a:rPr>
                        <a:t>3</a:t>
                      </a:r>
                    </a:p>
                  </a:txBody>
                  <a:tcPr/>
                </a:tc>
                <a:extLst>
                  <a:ext uri="{0D108BD9-81ED-4DB2-BD59-A6C34878D82A}">
                    <a16:rowId xmlns:a16="http://schemas.microsoft.com/office/drawing/2014/main" val="1769934081"/>
                  </a:ext>
                </a:extLst>
              </a:tr>
              <a:tr h="247851">
                <a:tc>
                  <a:txBody>
                    <a:bodyPr/>
                    <a:lstStyle/>
                    <a:p>
                      <a:r>
                        <a:rPr lang="en-US" sz="1200" b="1" dirty="0">
                          <a:latin typeface="Times" panose="02020603050405020304" pitchFamily="18" charset="0"/>
                          <a:cs typeface="Times" panose="02020603050405020304" pitchFamily="18" charset="0"/>
                        </a:rPr>
                        <a:t>22</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Push 1 to stack</a:t>
                      </a:r>
                    </a:p>
                  </a:txBody>
                  <a:tcPr/>
                </a:tc>
                <a:tc>
                  <a:txBody>
                    <a:bodyPr/>
                    <a:lstStyle/>
                    <a:p>
                      <a:r>
                        <a:rPr lang="en-US" sz="1200" dirty="0">
                          <a:latin typeface="Times" panose="02020603050405020304" pitchFamily="18" charset="0"/>
                          <a:cs typeface="Times" panose="02020603050405020304" pitchFamily="18" charset="0"/>
                        </a:rPr>
                        <a:t>3       1</a:t>
                      </a:r>
                    </a:p>
                  </a:txBody>
                  <a:tcPr/>
                </a:tc>
                <a:extLst>
                  <a:ext uri="{0D108BD9-81ED-4DB2-BD59-A6C34878D82A}">
                    <a16:rowId xmlns:a16="http://schemas.microsoft.com/office/drawing/2014/main" val="651671696"/>
                  </a:ext>
                </a:extLst>
              </a:tr>
              <a:tr h="247851">
                <a:tc>
                  <a:txBody>
                    <a:bodyPr/>
                    <a:lstStyle/>
                    <a:p>
                      <a:r>
                        <a:rPr lang="en-US" sz="1200" b="1" dirty="0">
                          <a:latin typeface="Times" panose="02020603050405020304" pitchFamily="18" charset="0"/>
                          <a:cs typeface="Times" panose="02020603050405020304" pitchFamily="18" charset="0"/>
                        </a:rPr>
                        <a:t>23</a:t>
                      </a:r>
                    </a:p>
                  </a:txBody>
                  <a:tcPr/>
                </a:tc>
                <a:tc>
                  <a:txBody>
                    <a:bodyPr/>
                    <a:lstStyle/>
                    <a:p>
                      <a:r>
                        <a:rPr lang="en-US" sz="1200" dirty="0">
                          <a:latin typeface="Times" panose="02020603050405020304" pitchFamily="18" charset="0"/>
                          <a:cs typeface="Times" panose="02020603050405020304" pitchFamily="18" charset="0"/>
                        </a:rPr>
                        <a:t>+</a:t>
                      </a:r>
                    </a:p>
                  </a:txBody>
                  <a:tcPr/>
                </a:tc>
                <a:tc>
                  <a:txBody>
                    <a:bodyPr/>
                    <a:lstStyle/>
                    <a:p>
                      <a:r>
                        <a:rPr lang="en-US" sz="1200" dirty="0">
                          <a:latin typeface="Times" panose="02020603050405020304" pitchFamily="18" charset="0"/>
                          <a:cs typeface="Times" panose="02020603050405020304" pitchFamily="18" charset="0"/>
                        </a:rPr>
                        <a:t>Pop 1</a:t>
                      </a:r>
                    </a:p>
                  </a:txBody>
                  <a:tcPr/>
                </a:tc>
                <a:tc>
                  <a:txBody>
                    <a:bodyPr/>
                    <a:lstStyle/>
                    <a:p>
                      <a:r>
                        <a:rPr lang="en-US" sz="1200" dirty="0">
                          <a:latin typeface="Times" panose="02020603050405020304" pitchFamily="18" charset="0"/>
                          <a:cs typeface="Times" panose="02020603050405020304" pitchFamily="18" charset="0"/>
                        </a:rPr>
                        <a:t>3</a:t>
                      </a:r>
                    </a:p>
                  </a:txBody>
                  <a:tcPr/>
                </a:tc>
                <a:extLst>
                  <a:ext uri="{0D108BD9-81ED-4DB2-BD59-A6C34878D82A}">
                    <a16:rowId xmlns:a16="http://schemas.microsoft.com/office/drawing/2014/main" val="2104562405"/>
                  </a:ext>
                </a:extLst>
              </a:tr>
              <a:tr h="247851">
                <a:tc>
                  <a:txBody>
                    <a:bodyPr/>
                    <a:lstStyle/>
                    <a:p>
                      <a:r>
                        <a:rPr lang="en-US" sz="1200" b="1" dirty="0">
                          <a:latin typeface="Times" panose="02020603050405020304" pitchFamily="18" charset="0"/>
                          <a:cs typeface="Times" panose="02020603050405020304" pitchFamily="18" charset="0"/>
                        </a:rPr>
                        <a:t>24</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Pop 3</a:t>
                      </a:r>
                    </a:p>
                  </a:txBody>
                  <a:tcPr/>
                </a:tc>
                <a:tc>
                  <a:txBody>
                    <a:bodyPr/>
                    <a:lstStyle/>
                    <a:p>
                      <a:r>
                        <a:rPr lang="en-US" sz="1200" dirty="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1574773087"/>
                  </a:ext>
                </a:extLst>
              </a:tr>
              <a:tr h="247851">
                <a:tc>
                  <a:txBody>
                    <a:bodyPr/>
                    <a:lstStyle/>
                    <a:p>
                      <a:r>
                        <a:rPr lang="en-US" sz="1200" b="1" dirty="0">
                          <a:latin typeface="Times" panose="02020603050405020304" pitchFamily="18" charset="0"/>
                          <a:cs typeface="Times" panose="02020603050405020304" pitchFamily="18" charset="0"/>
                        </a:rPr>
                        <a:t>25</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Evaluate</a:t>
                      </a:r>
                      <a:r>
                        <a:rPr lang="en-US" sz="1200" baseline="0" dirty="0">
                          <a:latin typeface="Times" panose="02020603050405020304" pitchFamily="18" charset="0"/>
                          <a:cs typeface="Times" panose="02020603050405020304" pitchFamily="18" charset="0"/>
                        </a:rPr>
                        <a:t> 1 + 3 = 4</a:t>
                      </a:r>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1954233617"/>
                  </a:ext>
                </a:extLst>
              </a:tr>
              <a:tr h="247851">
                <a:tc>
                  <a:txBody>
                    <a:bodyPr/>
                    <a:lstStyle/>
                    <a:p>
                      <a:r>
                        <a:rPr lang="en-US" sz="1200" b="1" dirty="0">
                          <a:latin typeface="Times" panose="02020603050405020304" pitchFamily="18" charset="0"/>
                          <a:cs typeface="Times" panose="02020603050405020304" pitchFamily="18" charset="0"/>
                        </a:rPr>
                        <a:t>26</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Push 4 to stack</a:t>
                      </a:r>
                    </a:p>
                  </a:txBody>
                  <a:tcPr/>
                </a:tc>
                <a:tc>
                  <a:txBody>
                    <a:bodyPr/>
                    <a:lstStyle/>
                    <a:p>
                      <a:r>
                        <a:rPr lang="en-US" sz="1200" dirty="0">
                          <a:latin typeface="Times" panose="02020603050405020304" pitchFamily="18" charset="0"/>
                          <a:cs typeface="Times" panose="02020603050405020304" pitchFamily="18" charset="0"/>
                        </a:rPr>
                        <a:t>4</a:t>
                      </a:r>
                    </a:p>
                  </a:txBody>
                  <a:tcPr/>
                </a:tc>
                <a:extLst>
                  <a:ext uri="{0D108BD9-81ED-4DB2-BD59-A6C34878D82A}">
                    <a16:rowId xmlns:a16="http://schemas.microsoft.com/office/drawing/2014/main" val="2111650591"/>
                  </a:ext>
                </a:extLst>
              </a:tr>
              <a:tr h="247851">
                <a:tc>
                  <a:txBody>
                    <a:bodyPr/>
                    <a:lstStyle/>
                    <a:p>
                      <a:r>
                        <a:rPr lang="en-US" sz="1200" b="1" dirty="0">
                          <a:latin typeface="Times" panose="02020603050405020304" pitchFamily="18" charset="0"/>
                          <a:cs typeface="Times" panose="02020603050405020304" pitchFamily="18" charset="0"/>
                        </a:rPr>
                        <a:t>27</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Pop value = 4</a:t>
                      </a:r>
                    </a:p>
                  </a:txBody>
                  <a:tcPr/>
                </a:tc>
                <a:tc>
                  <a:txBody>
                    <a:bodyPr/>
                    <a:lstStyle/>
                    <a:p>
                      <a:r>
                        <a:rPr lang="en-US" sz="1200" dirty="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3912691816"/>
                  </a:ext>
                </a:extLst>
              </a:tr>
            </a:tbl>
          </a:graphicData>
        </a:graphic>
      </p:graphicFrame>
      <p:cxnSp>
        <p:nvCxnSpPr>
          <p:cNvPr id="9" name="Straight Arrow Connector 8"/>
          <p:cNvCxnSpPr/>
          <p:nvPr/>
        </p:nvCxnSpPr>
        <p:spPr>
          <a:xfrm flipH="1">
            <a:off x="152400" y="762000"/>
            <a:ext cx="17907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3143249" y="5715000"/>
            <a:ext cx="2971800" cy="430887"/>
          </a:xfrm>
          <a:prstGeom prst="rect">
            <a:avLst/>
          </a:prstGeom>
          <a:noFill/>
        </p:spPr>
        <p:txBody>
          <a:bodyPr wrap="square" rtlCol="0">
            <a:spAutoFit/>
          </a:bodyPr>
          <a:lstStyle/>
          <a:p>
            <a:r>
              <a:rPr lang="en-US" sz="2200" dirty="0"/>
              <a:t>Value of expression = 4</a:t>
            </a:r>
          </a:p>
        </p:txBody>
      </p:sp>
      <p:graphicFrame>
        <p:nvGraphicFramePr>
          <p:cNvPr id="10" name="Table 9"/>
          <p:cNvGraphicFramePr>
            <a:graphicFrameLocks noGrp="1"/>
          </p:cNvGraphicFramePr>
          <p:nvPr>
            <p:extLst>
              <p:ext uri="{D42A27DB-BD31-4B8C-83A1-F6EECF244321}">
                <p14:modId xmlns:p14="http://schemas.microsoft.com/office/powerpoint/2010/main" val="1725032552"/>
              </p:ext>
            </p:extLst>
          </p:nvPr>
        </p:nvGraphicFramePr>
        <p:xfrm>
          <a:off x="0" y="990600"/>
          <a:ext cx="4543425" cy="4297680"/>
        </p:xfrm>
        <a:graphic>
          <a:graphicData uri="http://schemas.openxmlformats.org/drawingml/2006/table">
            <a:tbl>
              <a:tblPr firstRow="1" bandRow="1">
                <a:tableStyleId>{93296810-A885-4BE3-A3E7-6D5BEEA58F35}</a:tableStyleId>
              </a:tblPr>
              <a:tblGrid>
                <a:gridCol w="550718">
                  <a:extLst>
                    <a:ext uri="{9D8B030D-6E8A-4147-A177-3AD203B41FA5}">
                      <a16:colId xmlns:a16="http://schemas.microsoft.com/office/drawing/2014/main" val="2467631620"/>
                    </a:ext>
                  </a:extLst>
                </a:gridCol>
                <a:gridCol w="1097107">
                  <a:extLst>
                    <a:ext uri="{9D8B030D-6E8A-4147-A177-3AD203B41FA5}">
                      <a16:colId xmlns:a16="http://schemas.microsoft.com/office/drawing/2014/main" val="1227842737"/>
                    </a:ext>
                  </a:extLst>
                </a:gridCol>
                <a:gridCol w="1524000">
                  <a:extLst>
                    <a:ext uri="{9D8B030D-6E8A-4147-A177-3AD203B41FA5}">
                      <a16:colId xmlns:a16="http://schemas.microsoft.com/office/drawing/2014/main" val="1346751120"/>
                    </a:ext>
                  </a:extLst>
                </a:gridCol>
                <a:gridCol w="1371600">
                  <a:extLst>
                    <a:ext uri="{9D8B030D-6E8A-4147-A177-3AD203B41FA5}">
                      <a16:colId xmlns:a16="http://schemas.microsoft.com/office/drawing/2014/main" val="3143967641"/>
                    </a:ext>
                  </a:extLst>
                </a:gridCol>
              </a:tblGrid>
              <a:tr h="150855">
                <a:tc>
                  <a:txBody>
                    <a:bodyPr/>
                    <a:lstStyle/>
                    <a:p>
                      <a:endParaRPr lang="en-US" sz="1200" b="1"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Element of expression</a:t>
                      </a:r>
                    </a:p>
                  </a:txBody>
                  <a:tcPr/>
                </a:tc>
                <a:tc>
                  <a:txBody>
                    <a:bodyPr/>
                    <a:lstStyle/>
                    <a:p>
                      <a:r>
                        <a:rPr lang="en-US" sz="1200" dirty="0">
                          <a:latin typeface="Times" panose="02020603050405020304" pitchFamily="18" charset="0"/>
                          <a:cs typeface="Times" panose="02020603050405020304" pitchFamily="18" charset="0"/>
                        </a:rPr>
                        <a:t>Action performed</a:t>
                      </a:r>
                    </a:p>
                  </a:txBody>
                  <a:tcPr/>
                </a:tc>
                <a:tc>
                  <a:txBody>
                    <a:bodyPr/>
                    <a:lstStyle/>
                    <a:p>
                      <a:r>
                        <a:rPr lang="en-US" sz="1200" dirty="0">
                          <a:latin typeface="Times" panose="02020603050405020304" pitchFamily="18" charset="0"/>
                          <a:cs typeface="Times" panose="02020603050405020304" pitchFamily="18" charset="0"/>
                        </a:rPr>
                        <a:t>Stack status</a:t>
                      </a:r>
                    </a:p>
                  </a:txBody>
                  <a:tcPr/>
                </a:tc>
                <a:extLst>
                  <a:ext uri="{0D108BD9-81ED-4DB2-BD59-A6C34878D82A}">
                    <a16:rowId xmlns:a16="http://schemas.microsoft.com/office/drawing/2014/main" val="2705915590"/>
                  </a:ext>
                </a:extLst>
              </a:tr>
              <a:tr h="259785">
                <a:tc>
                  <a:txBody>
                    <a:bodyPr/>
                    <a:lstStyle/>
                    <a:p>
                      <a:r>
                        <a:rPr lang="en-US" sz="1200" b="1" dirty="0">
                          <a:latin typeface="Times" panose="02020603050405020304" pitchFamily="18" charset="0"/>
                          <a:cs typeface="Times" panose="02020603050405020304" pitchFamily="18" charset="0"/>
                        </a:rPr>
                        <a:t>1</a:t>
                      </a:r>
                    </a:p>
                  </a:txBody>
                  <a:tcPr/>
                </a:tc>
                <a:tc>
                  <a:txBody>
                    <a:bodyPr/>
                    <a:lstStyle/>
                    <a:p>
                      <a:r>
                        <a:rPr lang="en-US" sz="1200" dirty="0">
                          <a:latin typeface="Times" panose="02020603050405020304" pitchFamily="18" charset="0"/>
                          <a:cs typeface="Times" panose="02020603050405020304" pitchFamily="18" charset="0"/>
                        </a:rPr>
                        <a:t>2</a:t>
                      </a:r>
                    </a:p>
                  </a:txBody>
                  <a:tcPr/>
                </a:tc>
                <a:tc>
                  <a:txBody>
                    <a:bodyPr/>
                    <a:lstStyle/>
                    <a:p>
                      <a:r>
                        <a:rPr lang="en-US" sz="1200" dirty="0">
                          <a:latin typeface="Times" panose="02020603050405020304" pitchFamily="18" charset="0"/>
                          <a:cs typeface="Times" panose="02020603050405020304" pitchFamily="18" charset="0"/>
                        </a:rPr>
                        <a:t>Push  2 to stack</a:t>
                      </a:r>
                    </a:p>
                  </a:txBody>
                  <a:tcPr/>
                </a:tc>
                <a:tc>
                  <a:txBody>
                    <a:bodyPr/>
                    <a:lstStyle/>
                    <a:p>
                      <a:r>
                        <a:rPr lang="en-US" sz="1200" dirty="0">
                          <a:latin typeface="Times" panose="02020603050405020304" pitchFamily="18" charset="0"/>
                          <a:cs typeface="Times" panose="02020603050405020304" pitchFamily="18" charset="0"/>
                        </a:rPr>
                        <a:t>2</a:t>
                      </a:r>
                    </a:p>
                  </a:txBody>
                  <a:tcPr/>
                </a:tc>
                <a:extLst>
                  <a:ext uri="{0D108BD9-81ED-4DB2-BD59-A6C34878D82A}">
                    <a16:rowId xmlns:a16="http://schemas.microsoft.com/office/drawing/2014/main" val="1914949091"/>
                  </a:ext>
                </a:extLst>
              </a:tr>
              <a:tr h="259785">
                <a:tc>
                  <a:txBody>
                    <a:bodyPr/>
                    <a:lstStyle/>
                    <a:p>
                      <a:r>
                        <a:rPr lang="en-US" sz="1200" b="1" dirty="0">
                          <a:latin typeface="Times" panose="02020603050405020304" pitchFamily="18" charset="0"/>
                          <a:cs typeface="Times" panose="02020603050405020304" pitchFamily="18" charset="0"/>
                        </a:rPr>
                        <a:t>2</a:t>
                      </a:r>
                    </a:p>
                  </a:txBody>
                  <a:tcPr/>
                </a:tc>
                <a:tc>
                  <a:txBody>
                    <a:bodyPr/>
                    <a:lstStyle/>
                    <a:p>
                      <a:r>
                        <a:rPr lang="en-US" sz="1200" dirty="0">
                          <a:latin typeface="Times" panose="02020603050405020304" pitchFamily="18" charset="0"/>
                          <a:cs typeface="Times" panose="02020603050405020304" pitchFamily="18" charset="0"/>
                        </a:rPr>
                        <a:t>3</a:t>
                      </a:r>
                    </a:p>
                  </a:txBody>
                  <a:tcPr/>
                </a:tc>
                <a:tc>
                  <a:txBody>
                    <a:bodyPr/>
                    <a:lstStyle/>
                    <a:p>
                      <a:r>
                        <a:rPr lang="en-US" sz="1200" dirty="0">
                          <a:latin typeface="Times" panose="02020603050405020304" pitchFamily="18" charset="0"/>
                          <a:cs typeface="Times" panose="02020603050405020304" pitchFamily="18" charset="0"/>
                        </a:rPr>
                        <a:t>Push  3 to stack</a:t>
                      </a:r>
                    </a:p>
                  </a:txBody>
                  <a:tcPr/>
                </a:tc>
                <a:tc>
                  <a:txBody>
                    <a:bodyPr/>
                    <a:lstStyle/>
                    <a:p>
                      <a:pPr marL="0" indent="0">
                        <a:buNone/>
                      </a:pPr>
                      <a:r>
                        <a:rPr lang="en-US" sz="1200" dirty="0">
                          <a:latin typeface="Times" panose="02020603050405020304" pitchFamily="18" charset="0"/>
                          <a:cs typeface="Times" panose="02020603050405020304" pitchFamily="18" charset="0"/>
                        </a:rPr>
                        <a:t>2       3</a:t>
                      </a:r>
                    </a:p>
                  </a:txBody>
                  <a:tcPr/>
                </a:tc>
                <a:extLst>
                  <a:ext uri="{0D108BD9-81ED-4DB2-BD59-A6C34878D82A}">
                    <a16:rowId xmlns:a16="http://schemas.microsoft.com/office/drawing/2014/main" val="765515576"/>
                  </a:ext>
                </a:extLst>
              </a:tr>
              <a:tr h="259785">
                <a:tc>
                  <a:txBody>
                    <a:bodyPr/>
                    <a:lstStyle/>
                    <a:p>
                      <a:r>
                        <a:rPr lang="en-US" sz="1200" b="1" dirty="0">
                          <a:latin typeface="Times" panose="02020603050405020304" pitchFamily="18" charset="0"/>
                          <a:cs typeface="Times" panose="02020603050405020304" pitchFamily="18" charset="0"/>
                        </a:rPr>
                        <a:t>3</a:t>
                      </a:r>
                    </a:p>
                  </a:txBody>
                  <a:tcPr/>
                </a:tc>
                <a:tc>
                  <a:txBody>
                    <a:bodyPr/>
                    <a:lstStyle/>
                    <a:p>
                      <a:r>
                        <a:rPr lang="en-US" sz="1200" dirty="0">
                          <a:latin typeface="Times" panose="02020603050405020304" pitchFamily="18" charset="0"/>
                          <a:cs typeface="Times" panose="02020603050405020304" pitchFamily="18" charset="0"/>
                        </a:rPr>
                        <a:t>2</a:t>
                      </a:r>
                    </a:p>
                  </a:txBody>
                  <a:tcPr/>
                </a:tc>
                <a:tc>
                  <a:txBody>
                    <a:bodyPr/>
                    <a:lstStyle/>
                    <a:p>
                      <a:r>
                        <a:rPr lang="en-US" sz="1200" dirty="0">
                          <a:latin typeface="Times" panose="02020603050405020304" pitchFamily="18" charset="0"/>
                          <a:cs typeface="Times" panose="02020603050405020304" pitchFamily="18" charset="0"/>
                        </a:rPr>
                        <a:t>Push  2 to stack</a:t>
                      </a:r>
                    </a:p>
                  </a:txBody>
                  <a:tcPr/>
                </a:tc>
                <a:tc>
                  <a:txBody>
                    <a:bodyPr/>
                    <a:lstStyle/>
                    <a:p>
                      <a:r>
                        <a:rPr lang="en-US" sz="1200" dirty="0">
                          <a:latin typeface="Times" panose="02020603050405020304" pitchFamily="18" charset="0"/>
                          <a:cs typeface="Times" panose="02020603050405020304" pitchFamily="18" charset="0"/>
                        </a:rPr>
                        <a:t>2       3       2</a:t>
                      </a:r>
                    </a:p>
                  </a:txBody>
                  <a:tcPr/>
                </a:tc>
                <a:extLst>
                  <a:ext uri="{0D108BD9-81ED-4DB2-BD59-A6C34878D82A}">
                    <a16:rowId xmlns:a16="http://schemas.microsoft.com/office/drawing/2014/main" val="1872215458"/>
                  </a:ext>
                </a:extLst>
              </a:tr>
              <a:tr h="259785">
                <a:tc>
                  <a:txBody>
                    <a:bodyPr/>
                    <a:lstStyle/>
                    <a:p>
                      <a:r>
                        <a:rPr lang="en-US" sz="1200" b="1" dirty="0">
                          <a:latin typeface="Times" panose="02020603050405020304" pitchFamily="18" charset="0"/>
                          <a:cs typeface="Times" panose="02020603050405020304" pitchFamily="18" charset="0"/>
                        </a:rPr>
                        <a:t>4</a:t>
                      </a:r>
                    </a:p>
                  </a:txBody>
                  <a:tcPr/>
                </a:tc>
                <a:tc>
                  <a:txBody>
                    <a:bodyPr/>
                    <a:lstStyle/>
                    <a:p>
                      <a:r>
                        <a:rPr lang="en-US" sz="1200" dirty="0">
                          <a:latin typeface="Times" panose="02020603050405020304" pitchFamily="18" charset="0"/>
                          <a:cs typeface="Times" panose="02020603050405020304" pitchFamily="18" charset="0"/>
                        </a:rPr>
                        <a:t>*</a:t>
                      </a:r>
                    </a:p>
                  </a:txBody>
                  <a:tcPr/>
                </a:tc>
                <a:tc>
                  <a:txBody>
                    <a:bodyPr/>
                    <a:lstStyle/>
                    <a:p>
                      <a:r>
                        <a:rPr lang="en-US" sz="1200" dirty="0">
                          <a:latin typeface="Times" panose="02020603050405020304" pitchFamily="18" charset="0"/>
                          <a:cs typeface="Times" panose="02020603050405020304" pitchFamily="18" charset="0"/>
                        </a:rPr>
                        <a:t>Pop 2</a:t>
                      </a:r>
                    </a:p>
                  </a:txBody>
                  <a:tcPr/>
                </a:tc>
                <a:tc>
                  <a:txBody>
                    <a:bodyPr/>
                    <a:lstStyle/>
                    <a:p>
                      <a:pPr marL="0" indent="0">
                        <a:buNone/>
                      </a:pPr>
                      <a:r>
                        <a:rPr lang="en-US" sz="1200" dirty="0">
                          <a:latin typeface="Times" panose="02020603050405020304" pitchFamily="18" charset="0"/>
                          <a:cs typeface="Times" panose="02020603050405020304" pitchFamily="18" charset="0"/>
                        </a:rPr>
                        <a:t>2       3</a:t>
                      </a:r>
                    </a:p>
                  </a:txBody>
                  <a:tcPr/>
                </a:tc>
                <a:extLst>
                  <a:ext uri="{0D108BD9-81ED-4DB2-BD59-A6C34878D82A}">
                    <a16:rowId xmlns:a16="http://schemas.microsoft.com/office/drawing/2014/main" val="151218606"/>
                  </a:ext>
                </a:extLst>
              </a:tr>
              <a:tr h="259785">
                <a:tc>
                  <a:txBody>
                    <a:bodyPr/>
                    <a:lstStyle/>
                    <a:p>
                      <a:r>
                        <a:rPr lang="en-US" sz="1200" b="1" dirty="0">
                          <a:latin typeface="Times" panose="02020603050405020304" pitchFamily="18" charset="0"/>
                          <a:cs typeface="Times" panose="02020603050405020304" pitchFamily="18" charset="0"/>
                        </a:rPr>
                        <a:t>5</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Pop 3</a:t>
                      </a:r>
                    </a:p>
                  </a:txBody>
                  <a:tcPr/>
                </a:tc>
                <a:tc>
                  <a:txBody>
                    <a:bodyPr/>
                    <a:lstStyle/>
                    <a:p>
                      <a:r>
                        <a:rPr lang="en-US" sz="1200" dirty="0">
                          <a:latin typeface="Times" panose="02020603050405020304" pitchFamily="18" charset="0"/>
                          <a:cs typeface="Times" panose="02020603050405020304" pitchFamily="18" charset="0"/>
                        </a:rPr>
                        <a:t>2</a:t>
                      </a:r>
                    </a:p>
                  </a:txBody>
                  <a:tcPr/>
                </a:tc>
                <a:extLst>
                  <a:ext uri="{0D108BD9-81ED-4DB2-BD59-A6C34878D82A}">
                    <a16:rowId xmlns:a16="http://schemas.microsoft.com/office/drawing/2014/main" val="2597404444"/>
                  </a:ext>
                </a:extLst>
              </a:tr>
              <a:tr h="259785">
                <a:tc>
                  <a:txBody>
                    <a:bodyPr/>
                    <a:lstStyle/>
                    <a:p>
                      <a:r>
                        <a:rPr lang="en-US" sz="1200" b="1" dirty="0">
                          <a:latin typeface="Times" panose="02020603050405020304" pitchFamily="18" charset="0"/>
                          <a:cs typeface="Times" panose="02020603050405020304" pitchFamily="18" charset="0"/>
                        </a:rPr>
                        <a:t>6</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Evaluate 2 * 3 = 6</a:t>
                      </a:r>
                    </a:p>
                  </a:txBody>
                  <a:tcPr/>
                </a:tc>
                <a:tc>
                  <a:txBody>
                    <a:bodyPr/>
                    <a:lstStyle/>
                    <a:p>
                      <a:r>
                        <a:rPr lang="en-US" sz="1200" dirty="0">
                          <a:latin typeface="Times" panose="02020603050405020304" pitchFamily="18" charset="0"/>
                          <a:cs typeface="Times" panose="02020603050405020304" pitchFamily="18" charset="0"/>
                        </a:rPr>
                        <a:t>2</a:t>
                      </a:r>
                    </a:p>
                  </a:txBody>
                  <a:tcPr/>
                </a:tc>
                <a:extLst>
                  <a:ext uri="{0D108BD9-81ED-4DB2-BD59-A6C34878D82A}">
                    <a16:rowId xmlns:a16="http://schemas.microsoft.com/office/drawing/2014/main" val="3581419148"/>
                  </a:ext>
                </a:extLst>
              </a:tr>
              <a:tr h="259785">
                <a:tc>
                  <a:txBody>
                    <a:bodyPr/>
                    <a:lstStyle/>
                    <a:p>
                      <a:r>
                        <a:rPr lang="en-US" sz="1200" b="1" dirty="0">
                          <a:latin typeface="Times" panose="02020603050405020304" pitchFamily="18" charset="0"/>
                          <a:cs typeface="Times" panose="02020603050405020304" pitchFamily="18" charset="0"/>
                        </a:rPr>
                        <a:t>7</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Push 6</a:t>
                      </a:r>
                      <a:r>
                        <a:rPr lang="en-US" sz="1200" baseline="0" dirty="0">
                          <a:latin typeface="Times" panose="02020603050405020304" pitchFamily="18" charset="0"/>
                          <a:cs typeface="Times" panose="02020603050405020304" pitchFamily="18" charset="0"/>
                        </a:rPr>
                        <a:t> to stack</a:t>
                      </a:r>
                      <a:endParaRPr lang="en-US" sz="1200" dirty="0">
                        <a:latin typeface="Times" panose="02020603050405020304" pitchFamily="18" charset="0"/>
                        <a:cs typeface="Times" panose="02020603050405020304" pitchFamily="18" charset="0"/>
                      </a:endParaRPr>
                    </a:p>
                  </a:txBody>
                  <a:tcPr/>
                </a:tc>
                <a:tc>
                  <a:txBody>
                    <a:bodyPr/>
                    <a:lstStyle/>
                    <a:p>
                      <a:pPr marL="342900" indent="-342900">
                        <a:buAutoNum type="arabicPlain" startAt="2"/>
                      </a:pPr>
                      <a:r>
                        <a:rPr lang="en-US" sz="1200" dirty="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3512043706"/>
                  </a:ext>
                </a:extLst>
              </a:tr>
              <a:tr h="259785">
                <a:tc>
                  <a:txBody>
                    <a:bodyPr/>
                    <a:lstStyle/>
                    <a:p>
                      <a:r>
                        <a:rPr lang="en-US" sz="1200" b="1" dirty="0">
                          <a:latin typeface="Times" panose="02020603050405020304" pitchFamily="18" charset="0"/>
                          <a:cs typeface="Times" panose="02020603050405020304" pitchFamily="18" charset="0"/>
                        </a:rPr>
                        <a:t>8</a:t>
                      </a:r>
                    </a:p>
                  </a:txBody>
                  <a:tcPr/>
                </a:tc>
                <a:tc>
                  <a:txBody>
                    <a:bodyPr/>
                    <a:lstStyle/>
                    <a:p>
                      <a:r>
                        <a:rPr lang="en-US" sz="1200" dirty="0">
                          <a:latin typeface="Times" panose="02020603050405020304" pitchFamily="18" charset="0"/>
                          <a:cs typeface="Times" panose="02020603050405020304" pitchFamily="18" charset="0"/>
                        </a:rPr>
                        <a:t>/</a:t>
                      </a:r>
                    </a:p>
                  </a:txBody>
                  <a:tcPr/>
                </a:tc>
                <a:tc>
                  <a:txBody>
                    <a:bodyPr/>
                    <a:lstStyle/>
                    <a:p>
                      <a:r>
                        <a:rPr lang="en-US" sz="1200" dirty="0">
                          <a:latin typeface="Times" panose="02020603050405020304" pitchFamily="18" charset="0"/>
                          <a:cs typeface="Times" panose="02020603050405020304" pitchFamily="18" charset="0"/>
                        </a:rPr>
                        <a:t>Pop</a:t>
                      </a:r>
                      <a:r>
                        <a:rPr lang="en-US" sz="1200" baseline="0" dirty="0">
                          <a:latin typeface="Times" panose="02020603050405020304" pitchFamily="18" charset="0"/>
                          <a:cs typeface="Times" panose="02020603050405020304" pitchFamily="18" charset="0"/>
                        </a:rPr>
                        <a:t> 6 to stack</a:t>
                      </a:r>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2 </a:t>
                      </a:r>
                    </a:p>
                  </a:txBody>
                  <a:tcPr/>
                </a:tc>
                <a:extLst>
                  <a:ext uri="{0D108BD9-81ED-4DB2-BD59-A6C34878D82A}">
                    <a16:rowId xmlns:a16="http://schemas.microsoft.com/office/drawing/2014/main" val="1066814476"/>
                  </a:ext>
                </a:extLst>
              </a:tr>
              <a:tr h="259785">
                <a:tc>
                  <a:txBody>
                    <a:bodyPr/>
                    <a:lstStyle/>
                    <a:p>
                      <a:r>
                        <a:rPr lang="en-US" sz="1200" b="1" dirty="0">
                          <a:latin typeface="Times" panose="02020603050405020304" pitchFamily="18" charset="0"/>
                          <a:cs typeface="Times" panose="02020603050405020304" pitchFamily="18" charset="0"/>
                        </a:rPr>
                        <a:t>9</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Pop 2</a:t>
                      </a:r>
                    </a:p>
                  </a:txBody>
                  <a:tcPr/>
                </a:tc>
                <a:tc>
                  <a:txBody>
                    <a:bodyPr/>
                    <a:lstStyle/>
                    <a:p>
                      <a:pPr marL="0" indent="0">
                        <a:buNone/>
                      </a:pPr>
                      <a:r>
                        <a:rPr lang="en-US" sz="1200" dirty="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21580333"/>
                  </a:ext>
                </a:extLst>
              </a:tr>
              <a:tr h="259785">
                <a:tc>
                  <a:txBody>
                    <a:bodyPr/>
                    <a:lstStyle/>
                    <a:p>
                      <a:r>
                        <a:rPr lang="en-US" sz="1200" b="1" dirty="0">
                          <a:latin typeface="Times" panose="02020603050405020304" pitchFamily="18" charset="0"/>
                          <a:cs typeface="Times" panose="02020603050405020304" pitchFamily="18" charset="0"/>
                        </a:rPr>
                        <a:t>10</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Evaluate:</a:t>
                      </a:r>
                      <a:r>
                        <a:rPr lang="en-US" sz="1200" baseline="0" dirty="0">
                          <a:latin typeface="Times" panose="02020603050405020304" pitchFamily="18" charset="0"/>
                          <a:cs typeface="Times" panose="02020603050405020304" pitchFamily="18" charset="0"/>
                        </a:rPr>
                        <a:t> 6/2=3</a:t>
                      </a:r>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2986925399"/>
                  </a:ext>
                </a:extLst>
              </a:tr>
              <a:tr h="259785">
                <a:tc>
                  <a:txBody>
                    <a:bodyPr/>
                    <a:lstStyle/>
                    <a:p>
                      <a:r>
                        <a:rPr lang="en-US" sz="1200" b="1" dirty="0">
                          <a:latin typeface="Times" panose="02020603050405020304" pitchFamily="18" charset="0"/>
                          <a:cs typeface="Times" panose="02020603050405020304" pitchFamily="18" charset="0"/>
                        </a:rPr>
                        <a:t>11</a:t>
                      </a:r>
                    </a:p>
                  </a:txBody>
                  <a:tcPr/>
                </a:tc>
                <a:tc>
                  <a:txBody>
                    <a:bodyPr/>
                    <a:lstStyle/>
                    <a:p>
                      <a:endParaRPr lang="en-US" sz="1200" dirty="0">
                        <a:latin typeface="Times" panose="02020603050405020304" pitchFamily="18" charset="0"/>
                        <a:cs typeface="Times" panose="02020603050405020304" pitchFamily="18" charset="0"/>
                      </a:endParaRPr>
                    </a:p>
                  </a:txBody>
                  <a:tcPr/>
                </a:tc>
                <a:tc>
                  <a:txBody>
                    <a:bodyPr/>
                    <a:lstStyle/>
                    <a:p>
                      <a:r>
                        <a:rPr lang="en-US" sz="1200" dirty="0">
                          <a:latin typeface="Times" panose="02020603050405020304" pitchFamily="18" charset="0"/>
                          <a:cs typeface="Times" panose="02020603050405020304" pitchFamily="18" charset="0"/>
                        </a:rPr>
                        <a:t>Push</a:t>
                      </a:r>
                      <a:r>
                        <a:rPr lang="en-US" sz="1200" baseline="0" dirty="0">
                          <a:latin typeface="Times" panose="02020603050405020304" pitchFamily="18" charset="0"/>
                          <a:cs typeface="Times" panose="02020603050405020304" pitchFamily="18" charset="0"/>
                        </a:rPr>
                        <a:t> 3 to stack</a:t>
                      </a:r>
                      <a:endParaRPr lang="en-US" sz="1200" dirty="0">
                        <a:latin typeface="Times" panose="02020603050405020304" pitchFamily="18" charset="0"/>
                        <a:cs typeface="Times" panose="02020603050405020304" pitchFamily="18" charset="0"/>
                      </a:endParaRPr>
                    </a:p>
                  </a:txBody>
                  <a:tcPr/>
                </a:tc>
                <a:tc>
                  <a:txBody>
                    <a:bodyPr/>
                    <a:lstStyle/>
                    <a:p>
                      <a:pPr marL="0" indent="0">
                        <a:buNone/>
                      </a:pPr>
                      <a:r>
                        <a:rPr lang="en-US" sz="1200" dirty="0">
                          <a:latin typeface="Times" panose="02020603050405020304" pitchFamily="18" charset="0"/>
                          <a:cs typeface="Times" panose="02020603050405020304" pitchFamily="18" charset="0"/>
                        </a:rPr>
                        <a:t>3</a:t>
                      </a:r>
                    </a:p>
                  </a:txBody>
                  <a:tcPr/>
                </a:tc>
                <a:extLst>
                  <a:ext uri="{0D108BD9-81ED-4DB2-BD59-A6C34878D82A}">
                    <a16:rowId xmlns:a16="http://schemas.microsoft.com/office/drawing/2014/main" val="989437440"/>
                  </a:ext>
                </a:extLst>
              </a:tr>
              <a:tr h="259785">
                <a:tc>
                  <a:txBody>
                    <a:bodyPr/>
                    <a:lstStyle/>
                    <a:p>
                      <a:r>
                        <a:rPr lang="en-US" sz="1200" b="1" dirty="0">
                          <a:latin typeface="Times" panose="02020603050405020304" pitchFamily="18" charset="0"/>
                          <a:cs typeface="Times" panose="02020603050405020304" pitchFamily="18" charset="0"/>
                        </a:rPr>
                        <a:t>12</a:t>
                      </a:r>
                    </a:p>
                  </a:txBody>
                  <a:tcPr/>
                </a:tc>
                <a:tc>
                  <a:txBody>
                    <a:bodyPr/>
                    <a:lstStyle/>
                    <a:p>
                      <a:r>
                        <a:rPr lang="en-US" sz="1200" dirty="0">
                          <a:latin typeface="Times" panose="02020603050405020304" pitchFamily="18" charset="0"/>
                          <a:cs typeface="Times" panose="02020603050405020304" pitchFamily="18" charset="0"/>
                        </a:rPr>
                        <a:t>5</a:t>
                      </a:r>
                    </a:p>
                  </a:txBody>
                  <a:tcPr/>
                </a:tc>
                <a:tc>
                  <a:txBody>
                    <a:bodyPr/>
                    <a:lstStyle/>
                    <a:p>
                      <a:r>
                        <a:rPr lang="en-US" sz="1200" dirty="0">
                          <a:latin typeface="Times" panose="02020603050405020304" pitchFamily="18" charset="0"/>
                          <a:cs typeface="Times" panose="02020603050405020304" pitchFamily="18" charset="0"/>
                        </a:rPr>
                        <a:t>Push 5 to stack</a:t>
                      </a:r>
                    </a:p>
                  </a:txBody>
                  <a:tcPr/>
                </a:tc>
                <a:tc>
                  <a:txBody>
                    <a:bodyPr/>
                    <a:lstStyle/>
                    <a:p>
                      <a:pPr marL="342900" indent="-342900">
                        <a:buAutoNum type="arabicPlain" startAt="3"/>
                      </a:pPr>
                      <a:r>
                        <a:rPr lang="en-US" sz="1200" dirty="0">
                          <a:latin typeface="Times" panose="02020603050405020304" pitchFamily="18" charset="0"/>
                          <a:cs typeface="Times" panose="02020603050405020304" pitchFamily="18" charset="0"/>
                        </a:rPr>
                        <a:t>5</a:t>
                      </a:r>
                    </a:p>
                  </a:txBody>
                  <a:tcPr/>
                </a:tc>
                <a:extLst>
                  <a:ext uri="{0D108BD9-81ED-4DB2-BD59-A6C34878D82A}">
                    <a16:rowId xmlns:a16="http://schemas.microsoft.com/office/drawing/2014/main" val="3895236332"/>
                  </a:ext>
                </a:extLst>
              </a:tr>
              <a:tr h="259785">
                <a:tc>
                  <a:txBody>
                    <a:bodyPr/>
                    <a:lstStyle/>
                    <a:p>
                      <a:r>
                        <a:rPr lang="en-US" sz="1200" b="1" dirty="0">
                          <a:latin typeface="Times" panose="02020603050405020304" pitchFamily="18" charset="0"/>
                          <a:cs typeface="Times" panose="02020603050405020304" pitchFamily="18" charset="0"/>
                        </a:rPr>
                        <a:t>13</a:t>
                      </a:r>
                    </a:p>
                  </a:txBody>
                  <a:tcPr/>
                </a:tc>
                <a:tc>
                  <a:txBody>
                    <a:bodyPr/>
                    <a:lstStyle/>
                    <a:p>
                      <a:r>
                        <a:rPr lang="en-US" sz="1200" dirty="0">
                          <a:latin typeface="Times" panose="02020603050405020304" pitchFamily="18" charset="0"/>
                          <a:cs typeface="Times" panose="02020603050405020304" pitchFamily="18" charset="0"/>
                        </a:rPr>
                        <a:t>3</a:t>
                      </a:r>
                    </a:p>
                  </a:txBody>
                  <a:tcPr/>
                </a:tc>
                <a:tc>
                  <a:txBody>
                    <a:bodyPr/>
                    <a:lstStyle/>
                    <a:p>
                      <a:r>
                        <a:rPr lang="en-US" sz="1200" dirty="0">
                          <a:latin typeface="Times" panose="02020603050405020304" pitchFamily="18" charset="0"/>
                          <a:cs typeface="Times" panose="02020603050405020304" pitchFamily="18" charset="0"/>
                        </a:rPr>
                        <a:t>Push 3 to stack</a:t>
                      </a:r>
                    </a:p>
                  </a:txBody>
                  <a:tcPr/>
                </a:tc>
                <a:tc>
                  <a:txBody>
                    <a:bodyPr/>
                    <a:lstStyle/>
                    <a:p>
                      <a:r>
                        <a:rPr lang="en-US" sz="1200" dirty="0">
                          <a:latin typeface="Times" panose="02020603050405020304" pitchFamily="18" charset="0"/>
                          <a:cs typeface="Times" panose="02020603050405020304" pitchFamily="18" charset="0"/>
                        </a:rPr>
                        <a:t>3      5      3</a:t>
                      </a:r>
                    </a:p>
                  </a:txBody>
                  <a:tcPr/>
                </a:tc>
                <a:extLst>
                  <a:ext uri="{0D108BD9-81ED-4DB2-BD59-A6C34878D82A}">
                    <a16:rowId xmlns:a16="http://schemas.microsoft.com/office/drawing/2014/main" val="1574591153"/>
                  </a:ext>
                </a:extLst>
              </a:tr>
              <a:tr h="259785">
                <a:tc>
                  <a:txBody>
                    <a:bodyPr/>
                    <a:lstStyle/>
                    <a:p>
                      <a:r>
                        <a:rPr lang="en-US" sz="1200" b="1" dirty="0">
                          <a:latin typeface="Times" panose="02020603050405020304" pitchFamily="18" charset="0"/>
                          <a:cs typeface="Times" panose="02020603050405020304" pitchFamily="18" charset="0"/>
                        </a:rPr>
                        <a:t>14</a:t>
                      </a:r>
                    </a:p>
                  </a:txBody>
                  <a:tcPr/>
                </a:tc>
                <a:tc>
                  <a:txBody>
                    <a:bodyPr/>
                    <a:lstStyle/>
                    <a:p>
                      <a:r>
                        <a:rPr lang="en-US" sz="1200" dirty="0">
                          <a:latin typeface="Times" panose="02020603050405020304" pitchFamily="18" charset="0"/>
                          <a:cs typeface="Times" panose="02020603050405020304" pitchFamily="18" charset="0"/>
                        </a:rPr>
                        <a:t>2</a:t>
                      </a:r>
                    </a:p>
                  </a:txBody>
                  <a:tcPr/>
                </a:tc>
                <a:tc>
                  <a:txBody>
                    <a:bodyPr/>
                    <a:lstStyle/>
                    <a:p>
                      <a:r>
                        <a:rPr lang="en-US" sz="1200" dirty="0">
                          <a:latin typeface="Times" panose="02020603050405020304" pitchFamily="18" charset="0"/>
                          <a:cs typeface="Times" panose="02020603050405020304" pitchFamily="18" charset="0"/>
                        </a:rPr>
                        <a:t>Push 2 to stack</a:t>
                      </a:r>
                    </a:p>
                  </a:txBody>
                  <a:tcPr/>
                </a:tc>
                <a:tc>
                  <a:txBody>
                    <a:bodyPr/>
                    <a:lstStyle/>
                    <a:p>
                      <a:pPr marL="0" indent="0">
                        <a:buNone/>
                      </a:pPr>
                      <a:r>
                        <a:rPr lang="en-US" sz="1200" dirty="0">
                          <a:latin typeface="Times" panose="02020603050405020304" pitchFamily="18" charset="0"/>
                          <a:cs typeface="Times" panose="02020603050405020304" pitchFamily="18" charset="0"/>
                        </a:rPr>
                        <a:t>3      5      3      2</a:t>
                      </a:r>
                    </a:p>
                  </a:txBody>
                  <a:tcPr/>
                </a:tc>
                <a:extLst>
                  <a:ext uri="{0D108BD9-81ED-4DB2-BD59-A6C34878D82A}">
                    <a16:rowId xmlns:a16="http://schemas.microsoft.com/office/drawing/2014/main" val="2478391355"/>
                  </a:ext>
                </a:extLst>
              </a:tr>
            </a:tbl>
          </a:graphicData>
        </a:graphic>
      </p:graphicFrame>
    </p:spTree>
    <p:extLst>
      <p:ext uri="{BB962C8B-B14F-4D97-AF65-F5344CB8AC3E}">
        <p14:creationId xmlns:p14="http://schemas.microsoft.com/office/powerpoint/2010/main" val="242891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8686800" cy="914400"/>
          </a:xfrm>
        </p:spPr>
        <p:txBody>
          <a:bodyPr/>
          <a:lstStyle/>
          <a:p>
            <a:pPr eaLnBrk="1" hangingPunct="1"/>
            <a:r>
              <a:rPr lang="en-US" altLang="en-US" dirty="0"/>
              <a:t>Print Arithmetic Expressions</a:t>
            </a:r>
          </a:p>
        </p:txBody>
      </p:sp>
      <p:sp>
        <p:nvSpPr>
          <p:cNvPr id="30723" name="Rectangle 3"/>
          <p:cNvSpPr>
            <a:spLocks noGrp="1" noChangeArrowheads="1"/>
          </p:cNvSpPr>
          <p:nvPr>
            <p:ph type="body" idx="1"/>
          </p:nvPr>
        </p:nvSpPr>
        <p:spPr>
          <a:xfrm>
            <a:off x="-17656" y="846138"/>
            <a:ext cx="9161656" cy="2133600"/>
          </a:xfrm>
        </p:spPr>
        <p:txBody>
          <a:bodyPr/>
          <a:lstStyle/>
          <a:p>
            <a:pPr marL="0" indent="0" eaLnBrk="1" hangingPunct="1">
              <a:lnSpc>
                <a:spcPct val="90000"/>
              </a:lnSpc>
              <a:buNone/>
            </a:pPr>
            <a:r>
              <a:rPr lang="en-US" altLang="en-US" sz="2000" dirty="0">
                <a:latin typeface="Times" panose="02020603050405020304" pitchFamily="18" charset="0"/>
                <a:cs typeface="Times" panose="02020603050405020304" pitchFamily="18" charset="0"/>
              </a:rPr>
              <a:t>Given a binary tree having </a:t>
            </a:r>
            <a:r>
              <a:rPr lang="en-US" altLang="en-US" sz="2000" dirty="0">
                <a:solidFill>
                  <a:srgbClr val="FF0000"/>
                </a:solidFill>
                <a:latin typeface="Times" panose="02020603050405020304" pitchFamily="18" charset="0"/>
                <a:cs typeface="Times" panose="02020603050405020304" pitchFamily="18" charset="0"/>
              </a:rPr>
              <a:t>root pointer</a:t>
            </a:r>
            <a:r>
              <a:rPr lang="en-US" altLang="en-US" sz="2000" dirty="0">
                <a:latin typeface="Times" panose="02020603050405020304" pitchFamily="18" charset="0"/>
                <a:cs typeface="Times" panose="02020603050405020304" pitchFamily="18" charset="0"/>
              </a:rPr>
              <a:t> pointed to the root of the tree, and this tree  represents an arithmetic expression. Write a function to print this expression.</a:t>
            </a:r>
          </a:p>
          <a:p>
            <a:pPr eaLnBrk="1" hangingPunct="1">
              <a:lnSpc>
                <a:spcPct val="90000"/>
              </a:lnSpc>
            </a:pPr>
            <a:r>
              <a:rPr lang="en-US" altLang="en-US" sz="2000" dirty="0" err="1">
                <a:latin typeface="Times" panose="02020603050405020304" pitchFamily="18" charset="0"/>
                <a:cs typeface="Times" panose="02020603050405020304" pitchFamily="18" charset="0"/>
              </a:rPr>
              <a:t>Inorder</a:t>
            </a:r>
            <a:r>
              <a:rPr lang="en-US" altLang="en-US" sz="2000" dirty="0">
                <a:latin typeface="Times" panose="02020603050405020304" pitchFamily="18" charset="0"/>
                <a:cs typeface="Times" panose="02020603050405020304" pitchFamily="18" charset="0"/>
              </a:rPr>
              <a:t> traversal:</a:t>
            </a:r>
          </a:p>
          <a:p>
            <a:pPr lvl="1" eaLnBrk="1" hangingPunct="1">
              <a:lnSpc>
                <a:spcPct val="90000"/>
              </a:lnSpc>
            </a:pPr>
            <a:r>
              <a:rPr lang="en-US" altLang="en-US" sz="2000" dirty="0">
                <a:latin typeface="Times" panose="02020603050405020304" pitchFamily="18" charset="0"/>
                <a:ea typeface="ＭＳ Ｐゴシック" panose="020B0600070205080204" pitchFamily="34" charset="-128"/>
                <a:cs typeface="Times" panose="02020603050405020304" pitchFamily="18" charset="0"/>
              </a:rPr>
              <a:t>print “</a:t>
            </a:r>
            <a:r>
              <a:rPr lang="en-US" altLang="en-US" sz="2000" b="1" dirty="0">
                <a:solidFill>
                  <a:srgbClr val="FF0000"/>
                </a:solidFill>
                <a:latin typeface="Times" panose="02020603050405020304" pitchFamily="18" charset="0"/>
                <a:ea typeface="ＭＳ Ｐゴシック" panose="020B0600070205080204" pitchFamily="34" charset="-128"/>
                <a:cs typeface="Times" panose="02020603050405020304" pitchFamily="18" charset="0"/>
              </a:rPr>
              <a:t>(</a:t>
            </a:r>
            <a:r>
              <a:rPr lang="en-US" altLang="en-US" sz="2000" dirty="0">
                <a:latin typeface="Times" panose="02020603050405020304" pitchFamily="18" charset="0"/>
                <a:ea typeface="ＭＳ Ｐゴシック" panose="020B0600070205080204" pitchFamily="34" charset="-128"/>
                <a:cs typeface="Times" panose="02020603050405020304" pitchFamily="18" charset="0"/>
              </a:rPr>
              <a:t>“ before traversing left subtree</a:t>
            </a:r>
          </a:p>
          <a:p>
            <a:pPr lvl="1" eaLnBrk="1" hangingPunct="1">
              <a:lnSpc>
                <a:spcPct val="90000"/>
              </a:lnSpc>
            </a:pPr>
            <a:r>
              <a:rPr lang="en-US" altLang="en-US" sz="2000" dirty="0">
                <a:latin typeface="Times" panose="02020603050405020304" pitchFamily="18" charset="0"/>
                <a:ea typeface="ＭＳ Ｐゴシック" panose="020B0600070205080204" pitchFamily="34" charset="-128"/>
                <a:cs typeface="Times" panose="02020603050405020304" pitchFamily="18" charset="0"/>
              </a:rPr>
              <a:t>print operand or operator when visiting node</a:t>
            </a:r>
          </a:p>
          <a:p>
            <a:pPr lvl="1" eaLnBrk="1" hangingPunct="1">
              <a:lnSpc>
                <a:spcPct val="90000"/>
              </a:lnSpc>
            </a:pPr>
            <a:r>
              <a:rPr lang="en-US" altLang="en-US" sz="2000" dirty="0">
                <a:latin typeface="Times" panose="02020603050405020304" pitchFamily="18" charset="0"/>
                <a:ea typeface="ＭＳ Ｐゴシック" panose="020B0600070205080204" pitchFamily="34" charset="-128"/>
                <a:cs typeface="Times" panose="02020603050405020304" pitchFamily="18" charset="0"/>
              </a:rPr>
              <a:t>print “</a:t>
            </a:r>
            <a:r>
              <a:rPr lang="en-US" altLang="en-US" sz="2000" b="1" dirty="0">
                <a:solidFill>
                  <a:srgbClr val="FF0000"/>
                </a:solidFill>
                <a:latin typeface="Times" panose="02020603050405020304" pitchFamily="18" charset="0"/>
                <a:ea typeface="ＭＳ Ｐゴシック" panose="020B0600070205080204" pitchFamily="34" charset="-128"/>
                <a:cs typeface="Times" panose="02020603050405020304" pitchFamily="18" charset="0"/>
              </a:rPr>
              <a:t>)</a:t>
            </a:r>
            <a:r>
              <a:rPr lang="en-US" altLang="en-US" sz="2000" dirty="0">
                <a:latin typeface="Times" panose="02020603050405020304" pitchFamily="18" charset="0"/>
                <a:ea typeface="ＭＳ Ｐゴシック" panose="020B0600070205080204" pitchFamily="34" charset="-128"/>
                <a:cs typeface="Times" panose="02020603050405020304" pitchFamily="18" charset="0"/>
              </a:rPr>
              <a:t>“ after traversing right subtree</a:t>
            </a:r>
          </a:p>
        </p:txBody>
      </p:sp>
      <p:sp>
        <p:nvSpPr>
          <p:cNvPr id="30724" name="Text Box 4"/>
          <p:cNvSpPr txBox="1">
            <a:spLocks noChangeArrowheads="1"/>
          </p:cNvSpPr>
          <p:nvPr/>
        </p:nvSpPr>
        <p:spPr bwMode="auto">
          <a:xfrm>
            <a:off x="4169995" y="2902327"/>
            <a:ext cx="4856162" cy="403187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90000"/>
              </a:lnSpc>
              <a:spcBef>
                <a:spcPct val="20000"/>
              </a:spcBef>
              <a:buClr>
                <a:schemeClr val="hlink"/>
              </a:buClr>
              <a:buSzPct val="110000"/>
              <a:buFont typeface="Wingdings" panose="05000000000000000000" pitchFamily="2" charset="2"/>
              <a:buNone/>
            </a:pPr>
            <a:r>
              <a:rPr lang="en-US" altLang="en-US" sz="2000" dirty="0">
                <a:latin typeface="Courier New" panose="02070309020205020404" pitchFamily="49" charset="0"/>
              </a:rPr>
              <a:t>void </a:t>
            </a:r>
            <a:r>
              <a:rPr lang="en-US" altLang="en-US" sz="2000" dirty="0" err="1">
                <a:latin typeface="Courier New" panose="02070309020205020404" pitchFamily="49" charset="0"/>
              </a:rPr>
              <a:t>printTree</a:t>
            </a:r>
            <a:r>
              <a:rPr lang="en-US" altLang="en-US" sz="2000" dirty="0">
                <a:latin typeface="Courier New" panose="02070309020205020404" pitchFamily="49" charset="0"/>
              </a:rPr>
              <a:t>(node *root) </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dirty="0">
                <a:latin typeface="Courier New" panose="02070309020205020404" pitchFamily="49" charset="0"/>
              </a:rPr>
              <a:t>if (</a:t>
            </a:r>
            <a:r>
              <a:rPr lang="en-US" altLang="en-US" sz="2000" dirty="0" err="1">
                <a:latin typeface="Courier New" panose="02070309020205020404" pitchFamily="49" charset="0"/>
              </a:rPr>
              <a:t>root.left</a:t>
            </a:r>
            <a:r>
              <a:rPr lang="en-US" altLang="en-US" sz="2000" dirty="0">
                <a:latin typeface="Courier New" panose="02070309020205020404" pitchFamily="49" charset="0"/>
              </a:rPr>
              <a:t> != NULL)</a:t>
            </a:r>
            <a:br>
              <a:rPr lang="en-US" altLang="en-US" sz="2000" dirty="0">
                <a:latin typeface="Courier New" panose="02070309020205020404" pitchFamily="49" charset="0"/>
              </a:rPr>
            </a:br>
            <a:r>
              <a:rPr lang="en-US" altLang="en-US" sz="2000" dirty="0">
                <a:latin typeface="Courier New" panose="02070309020205020404" pitchFamily="49" charset="0"/>
              </a:rPr>
              <a:t>{	</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dirty="0">
                <a:latin typeface="Courier New" panose="02070309020205020404" pitchFamily="49" charset="0"/>
              </a:rPr>
              <a:t>   print("</a:t>
            </a:r>
            <a:r>
              <a:rPr lang="en-US" altLang="en-US" sz="2000" b="1" dirty="0">
                <a:solidFill>
                  <a:srgbClr val="FF0000"/>
                </a:solidFill>
                <a:latin typeface="Courier New" panose="02070309020205020404" pitchFamily="49" charset="0"/>
              </a:rPr>
              <a:t>(</a:t>
            </a:r>
            <a:r>
              <a:rPr lang="en-US" altLang="en-US" sz="2000" dirty="0">
                <a:latin typeface="Courier New" panose="02070309020205020404" pitchFamily="49" charset="0"/>
              </a:rPr>
              <a:t>");</a:t>
            </a:r>
          </a:p>
          <a:p>
            <a:pPr lvl="2" eaLnBrk="1" hangingPunct="1">
              <a:lnSpc>
                <a:spcPct val="90000"/>
              </a:lnSpc>
              <a:spcBef>
                <a:spcPct val="20000"/>
              </a:spcBef>
              <a:buClr>
                <a:schemeClr val="tx1"/>
              </a:buClr>
              <a:buSzPct val="60000"/>
              <a:buFont typeface="Wingdings" panose="05000000000000000000" pitchFamily="2" charset="2"/>
              <a:buNone/>
            </a:pPr>
            <a:r>
              <a:rPr lang="en-US" altLang="en-US" sz="2000" dirty="0" err="1">
                <a:latin typeface="Courier New" panose="02070309020205020404" pitchFamily="49" charset="0"/>
              </a:rPr>
              <a:t>printTree</a:t>
            </a:r>
            <a:r>
              <a:rPr lang="en-US" altLang="en-US" sz="2000" dirty="0">
                <a:latin typeface="Courier New" panose="02070309020205020404" pitchFamily="49" charset="0"/>
              </a:rPr>
              <a:t> (</a:t>
            </a:r>
            <a:r>
              <a:rPr lang="en-US" altLang="en-US" sz="2000" dirty="0" err="1">
                <a:latin typeface="Courier New" panose="02070309020205020404" pitchFamily="49" charset="0"/>
              </a:rPr>
              <a:t>root.left</a:t>
            </a:r>
            <a:r>
              <a:rPr lang="en-US" altLang="en-US" sz="2000" dirty="0">
                <a:latin typeface="Courier New" panose="02070309020205020404" pitchFamily="49" charset="0"/>
              </a:rPr>
              <a:t>);</a:t>
            </a:r>
          </a:p>
          <a:p>
            <a:pPr lvl="1" eaLnBrk="1" hangingPunct="1">
              <a:lnSpc>
                <a:spcPct val="90000"/>
              </a:lnSpc>
              <a:spcBef>
                <a:spcPct val="20000"/>
              </a:spcBef>
              <a:buClr>
                <a:schemeClr val="tx1"/>
              </a:buClr>
              <a:buSzPct val="60000"/>
              <a:buFont typeface="Wingdings" panose="05000000000000000000" pitchFamily="2" charset="2"/>
              <a:buNone/>
            </a:pPr>
            <a:r>
              <a:rPr lang="en-US" altLang="en-US" sz="2000" dirty="0">
                <a:latin typeface="Courier New" panose="02070309020205020404" pitchFamily="49" charset="0"/>
              </a:rPr>
              <a:t>}</a:t>
            </a:r>
          </a:p>
          <a:p>
            <a:pPr lvl="1" eaLnBrk="1" hangingPunct="1">
              <a:lnSpc>
                <a:spcPct val="90000"/>
              </a:lnSpc>
              <a:spcBef>
                <a:spcPct val="20000"/>
              </a:spcBef>
              <a:buClr>
                <a:schemeClr val="tx1"/>
              </a:buClr>
              <a:buSzPct val="60000"/>
              <a:buFont typeface="Wingdings" panose="05000000000000000000" pitchFamily="2" charset="2"/>
              <a:buNone/>
            </a:pPr>
            <a:r>
              <a:rPr lang="en-US" altLang="en-US" sz="2000" dirty="0">
                <a:latin typeface="Courier New" panose="02070309020205020404" pitchFamily="49" charset="0"/>
              </a:rPr>
              <a:t>print(</a:t>
            </a:r>
            <a:r>
              <a:rPr lang="en-US" altLang="en-US" sz="2000" dirty="0" err="1">
                <a:latin typeface="Courier New" panose="02070309020205020404" pitchFamily="49" charset="0"/>
              </a:rPr>
              <a:t>root.data</a:t>
            </a:r>
            <a:r>
              <a:rPr lang="en-US" altLang="en-US" sz="2000" dirty="0">
                <a:latin typeface="Courier New" panose="02070309020205020404" pitchFamily="49" charset="0"/>
              </a:rPr>
              <a: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dirty="0">
                <a:latin typeface="Courier New" panose="02070309020205020404" pitchFamily="49" charset="0"/>
              </a:rPr>
              <a:t>if (</a:t>
            </a:r>
            <a:r>
              <a:rPr lang="en-US" altLang="en-US" sz="2000" dirty="0" err="1">
                <a:latin typeface="Courier New" panose="02070309020205020404" pitchFamily="49" charset="0"/>
              </a:rPr>
              <a:t>root.right</a:t>
            </a:r>
            <a:r>
              <a:rPr lang="en-US" altLang="en-US" sz="2000" dirty="0">
                <a:latin typeface="Courier New" panose="02070309020205020404" pitchFamily="49" charset="0"/>
              </a:rPr>
              <a:t> != NULL)</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dirty="0">
                <a:latin typeface="Courier New" panose="02070309020205020404" pitchFamily="49" charset="0"/>
              </a:rPr>
              <a:t>{  </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printTree</a:t>
            </a:r>
            <a:r>
              <a:rPr lang="en-US" altLang="en-US" sz="2000" dirty="0">
                <a:latin typeface="Courier New" panose="02070309020205020404" pitchFamily="49" charset="0"/>
              </a:rPr>
              <a:t> (</a:t>
            </a:r>
            <a:r>
              <a:rPr lang="en-US" altLang="en-US" sz="2000" dirty="0" err="1">
                <a:latin typeface="Courier New" panose="02070309020205020404" pitchFamily="49" charset="0"/>
              </a:rPr>
              <a:t>root.right</a:t>
            </a:r>
            <a:r>
              <a:rPr lang="en-US" altLang="en-US" sz="2000" dirty="0">
                <a:latin typeface="Courier New" panose="02070309020205020404" pitchFamily="49" charset="0"/>
              </a:rPr>
              <a: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dirty="0">
                <a:latin typeface="Courier New" panose="02070309020205020404" pitchFamily="49" charset="0"/>
              </a:rPr>
              <a:t>	print ("</a:t>
            </a:r>
            <a:r>
              <a:rPr lang="en-US" altLang="en-US" sz="2000" b="1" dirty="0">
                <a:solidFill>
                  <a:srgbClr val="FF0000"/>
                </a:solidFill>
                <a:latin typeface="Courier New" panose="02070309020205020404" pitchFamily="49" charset="0"/>
              </a:rPr>
              <a:t>)</a:t>
            </a:r>
            <a:r>
              <a:rPr lang="en-US" altLang="en-US" sz="2000" dirty="0">
                <a:latin typeface="Courier New" panose="02070309020205020404" pitchFamily="49" charset="0"/>
              </a:rPr>
              <a: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dirty="0">
                <a:latin typeface="Courier New" panose="02070309020205020404" pitchFamily="49" charset="0"/>
              </a:rPr>
              <a:t>}</a:t>
            </a:r>
          </a:p>
        </p:txBody>
      </p:sp>
      <p:sp>
        <p:nvSpPr>
          <p:cNvPr id="30726" name="Text Box 23"/>
          <p:cNvSpPr txBox="1">
            <a:spLocks noChangeArrowheads="1"/>
          </p:cNvSpPr>
          <p:nvPr/>
        </p:nvSpPr>
        <p:spPr bwMode="auto">
          <a:xfrm>
            <a:off x="16187" y="5600700"/>
            <a:ext cx="40062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Times" panose="02020603050405020304" pitchFamily="18" charset="0"/>
                <a:cs typeface="Times" panose="02020603050405020304" pitchFamily="18" charset="0"/>
              </a:rPr>
              <a:t>Call</a:t>
            </a:r>
            <a:r>
              <a:rPr lang="en-US" altLang="en-US" sz="2000" dirty="0">
                <a:latin typeface="Courier New" panose="02070309020205020404" pitchFamily="49" charset="0"/>
              </a:rPr>
              <a:t> </a:t>
            </a:r>
            <a:r>
              <a:rPr lang="en-US" altLang="en-US" sz="2000" dirty="0" err="1">
                <a:solidFill>
                  <a:srgbClr val="FF0000"/>
                </a:solidFill>
                <a:latin typeface="Courier New" panose="02070309020205020404" pitchFamily="49" charset="0"/>
              </a:rPr>
              <a:t>printTree</a:t>
            </a:r>
            <a:r>
              <a:rPr lang="en-US" altLang="en-US" sz="2000" dirty="0">
                <a:solidFill>
                  <a:srgbClr val="FF0000"/>
                </a:solidFill>
                <a:latin typeface="Courier New" panose="02070309020205020404" pitchFamily="49" charset="0"/>
              </a:rPr>
              <a:t>(+);</a:t>
            </a:r>
          </a:p>
          <a:p>
            <a:pPr eaLnBrk="1" hangingPunct="1"/>
            <a:r>
              <a:rPr lang="en-US" altLang="en-US" sz="2000" dirty="0">
                <a:latin typeface="Times" panose="02020603050405020304" pitchFamily="18" charset="0"/>
                <a:cs typeface="Times" panose="02020603050405020304" pitchFamily="18" charset="0"/>
              </a:rPr>
              <a:t>The expression is:</a:t>
            </a:r>
          </a:p>
          <a:p>
            <a:pPr eaLnBrk="1" hangingPunct="1"/>
            <a:r>
              <a:rPr lang="en-US" altLang="en-US" sz="2000" dirty="0">
                <a:latin typeface="Courier New" panose="02070309020205020404" pitchFamily="49" charset="0"/>
              </a:rPr>
              <a:t>((2 </a:t>
            </a:r>
            <a:r>
              <a:rPr lang="en-US" altLang="en-US" sz="2000" dirty="0">
                <a:latin typeface="Courier New" panose="02070309020205020404" pitchFamily="49" charset="0"/>
                <a:sym typeface="Symbol" panose="05050102010706020507" pitchFamily="18" charset="2"/>
              </a:rPr>
              <a:t> (5</a:t>
            </a:r>
            <a:r>
              <a:rPr lang="en-US" altLang="en-US" sz="2000" dirty="0">
                <a:latin typeface="Courier New" panose="02070309020205020404" pitchFamily="49" charset="0"/>
              </a:rPr>
              <a:t> - 1)) + (3 </a:t>
            </a:r>
            <a:r>
              <a:rPr lang="en-US" altLang="en-US" sz="2000" dirty="0">
                <a:latin typeface="Courier New" panose="02070309020205020404" pitchFamily="49" charset="0"/>
                <a:sym typeface="Symbol" panose="05050102010706020507" pitchFamily="18" charset="2"/>
              </a:rPr>
              <a:t> 2</a:t>
            </a:r>
            <a:r>
              <a:rPr lang="en-US" altLang="en-US" sz="2000" dirty="0">
                <a:latin typeface="Courier New" panose="02070309020205020404" pitchFamily="49" charset="0"/>
              </a:rPr>
              <a:t>))</a:t>
            </a:r>
          </a:p>
        </p:txBody>
      </p:sp>
      <p:grpSp>
        <p:nvGrpSpPr>
          <p:cNvPr id="24" name="Group 4"/>
          <p:cNvGrpSpPr>
            <a:grpSpLocks/>
          </p:cNvGrpSpPr>
          <p:nvPr/>
        </p:nvGrpSpPr>
        <p:grpSpPr bwMode="auto">
          <a:xfrm>
            <a:off x="304800" y="3048000"/>
            <a:ext cx="3429000" cy="2286000"/>
            <a:chOff x="2928" y="2256"/>
            <a:chExt cx="2160" cy="1440"/>
          </a:xfrm>
        </p:grpSpPr>
        <p:sp>
          <p:nvSpPr>
            <p:cNvPr id="25" name="Oval 5"/>
            <p:cNvSpPr>
              <a:spLocks noChangeArrowheads="1"/>
            </p:cNvSpPr>
            <p:nvPr/>
          </p:nvSpPr>
          <p:spPr bwMode="auto">
            <a:xfrm>
              <a:off x="4128" y="2256"/>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26" name="Oval 6"/>
            <p:cNvSpPr>
              <a:spLocks noChangeArrowheads="1"/>
            </p:cNvSpPr>
            <p:nvPr/>
          </p:nvSpPr>
          <p:spPr bwMode="auto">
            <a:xfrm>
              <a:off x="460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27" name="Oval 7"/>
            <p:cNvSpPr>
              <a:spLocks noChangeArrowheads="1"/>
            </p:cNvSpPr>
            <p:nvPr/>
          </p:nvSpPr>
          <p:spPr bwMode="auto">
            <a:xfrm>
              <a:off x="316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endParaRPr lang="en-US" altLang="en-US" dirty="0">
                <a:latin typeface="Symbol" panose="05050102010706020507" pitchFamily="18" charset="2"/>
              </a:endParaRPr>
            </a:p>
          </p:txBody>
        </p:sp>
        <p:sp>
          <p:nvSpPr>
            <p:cNvPr id="28" name="Oval 8"/>
            <p:cNvSpPr>
              <a:spLocks noChangeArrowheads="1"/>
            </p:cNvSpPr>
            <p:nvPr/>
          </p:nvSpPr>
          <p:spPr bwMode="auto">
            <a:xfrm>
              <a:off x="3648" y="3024"/>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29" name="Rectangle 9"/>
            <p:cNvSpPr>
              <a:spLocks noChangeArrowheads="1"/>
            </p:cNvSpPr>
            <p:nvPr/>
          </p:nvSpPr>
          <p:spPr bwMode="auto">
            <a:xfrm>
              <a:off x="292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sp>
          <p:nvSpPr>
            <p:cNvPr id="30" name="Rectangle 10"/>
            <p:cNvSpPr>
              <a:spLocks noChangeArrowheads="1"/>
            </p:cNvSpPr>
            <p:nvPr/>
          </p:nvSpPr>
          <p:spPr bwMode="auto">
            <a:xfrm>
              <a:off x="340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5</a:t>
              </a:r>
            </a:p>
          </p:txBody>
        </p:sp>
        <p:sp>
          <p:nvSpPr>
            <p:cNvPr id="31" name="Rectangle 11"/>
            <p:cNvSpPr>
              <a:spLocks noChangeArrowheads="1"/>
            </p:cNvSpPr>
            <p:nvPr/>
          </p:nvSpPr>
          <p:spPr bwMode="auto">
            <a:xfrm>
              <a:off x="388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1</a:t>
              </a:r>
            </a:p>
          </p:txBody>
        </p:sp>
        <p:sp>
          <p:nvSpPr>
            <p:cNvPr id="32" name="Rectangle 12"/>
            <p:cNvSpPr>
              <a:spLocks noChangeArrowheads="1"/>
            </p:cNvSpPr>
            <p:nvPr/>
          </p:nvSpPr>
          <p:spPr bwMode="auto">
            <a:xfrm>
              <a:off x="436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3</a:t>
              </a:r>
            </a:p>
          </p:txBody>
        </p:sp>
        <p:sp>
          <p:nvSpPr>
            <p:cNvPr id="33" name="Rectangle 13"/>
            <p:cNvSpPr>
              <a:spLocks noChangeArrowheads="1"/>
            </p:cNvSpPr>
            <p:nvPr/>
          </p:nvSpPr>
          <p:spPr bwMode="auto">
            <a:xfrm>
              <a:off x="484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2</a:t>
              </a:r>
            </a:p>
          </p:txBody>
        </p:sp>
        <p:cxnSp>
          <p:nvCxnSpPr>
            <p:cNvPr id="34" name="AutoShape 14"/>
            <p:cNvCxnSpPr>
              <a:cxnSpLocks noChangeShapeType="1"/>
              <a:stCxn id="25" idx="3"/>
              <a:endCxn id="27"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5" name="AutoShape 15"/>
            <p:cNvCxnSpPr>
              <a:cxnSpLocks noChangeShapeType="1"/>
              <a:stCxn id="26" idx="1"/>
              <a:endCxn id="25"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6" name="AutoShape 16"/>
            <p:cNvCxnSpPr>
              <a:cxnSpLocks noChangeShapeType="1"/>
              <a:stCxn id="33" idx="0"/>
              <a:endCxn id="26"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7" name="AutoShape 17"/>
            <p:cNvCxnSpPr>
              <a:cxnSpLocks noChangeShapeType="1"/>
              <a:stCxn id="32" idx="0"/>
              <a:endCxn id="26"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8" name="AutoShape 18"/>
            <p:cNvCxnSpPr>
              <a:cxnSpLocks noChangeShapeType="1"/>
              <a:stCxn id="31" idx="0"/>
              <a:endCxn id="28"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9" name="AutoShape 19"/>
            <p:cNvCxnSpPr>
              <a:cxnSpLocks noChangeShapeType="1"/>
              <a:stCxn id="30" idx="0"/>
              <a:endCxn id="28"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0" name="AutoShape 20"/>
            <p:cNvCxnSpPr>
              <a:cxnSpLocks noChangeShapeType="1"/>
              <a:stCxn id="29" idx="0"/>
              <a:endCxn id="27"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 name="AutoShape 21"/>
            <p:cNvCxnSpPr>
              <a:cxnSpLocks noChangeShapeType="1"/>
              <a:stCxn id="28" idx="1"/>
              <a:endCxn id="27"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42755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6">
                                            <p:txEl>
                                              <p:pRg st="2" end="2"/>
                                            </p:txEl>
                                          </p:spTgt>
                                        </p:tgtEl>
                                        <p:attrNameLst>
                                          <p:attrName>style.visibility</p:attrName>
                                        </p:attrNameLst>
                                      </p:cBhvr>
                                      <p:to>
                                        <p:strVal val="visible"/>
                                      </p:to>
                                    </p:set>
                                    <p:anim calcmode="lin" valueType="num">
                                      <p:cBhvr additive="base">
                                        <p:cTn id="7" dur="500" fill="hold"/>
                                        <p:tgtEl>
                                          <p:spTgt spid="3072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46037"/>
            <a:ext cx="8153400" cy="792163"/>
          </a:xfrm>
        </p:spPr>
        <p:txBody>
          <a:bodyPr/>
          <a:lstStyle/>
          <a:p>
            <a:pPr eaLnBrk="1" hangingPunct="1"/>
            <a:r>
              <a:rPr lang="en-US" altLang="en-US" dirty="0"/>
              <a:t>Evaluate Arithmetic Expressions</a:t>
            </a:r>
          </a:p>
        </p:txBody>
      </p:sp>
      <p:sp>
        <p:nvSpPr>
          <p:cNvPr id="31747" name="Rectangle 3"/>
          <p:cNvSpPr>
            <a:spLocks noGrp="1" noChangeArrowheads="1"/>
          </p:cNvSpPr>
          <p:nvPr>
            <p:ph type="body" idx="1"/>
          </p:nvPr>
        </p:nvSpPr>
        <p:spPr>
          <a:xfrm>
            <a:off x="26988" y="866194"/>
            <a:ext cx="9117012" cy="2362200"/>
          </a:xfrm>
        </p:spPr>
        <p:txBody>
          <a:bodyPr/>
          <a:lstStyle/>
          <a:p>
            <a:pPr marL="0" indent="0" eaLnBrk="1" hangingPunct="1">
              <a:lnSpc>
                <a:spcPct val="90000"/>
              </a:lnSpc>
              <a:buNone/>
            </a:pPr>
            <a:r>
              <a:rPr lang="en-US" altLang="en-US" sz="2200" dirty="0">
                <a:latin typeface="Times" panose="02020603050405020304" pitchFamily="18" charset="0"/>
                <a:cs typeface="Times" panose="02020603050405020304" pitchFamily="18" charset="0"/>
              </a:rPr>
              <a:t>Given a binary tree having </a:t>
            </a:r>
            <a:r>
              <a:rPr lang="en-US" altLang="en-US" sz="2200" dirty="0">
                <a:solidFill>
                  <a:srgbClr val="FF0000"/>
                </a:solidFill>
                <a:latin typeface="Times" panose="02020603050405020304" pitchFamily="18" charset="0"/>
                <a:cs typeface="Times" panose="02020603050405020304" pitchFamily="18" charset="0"/>
              </a:rPr>
              <a:t>root pointer</a:t>
            </a:r>
            <a:r>
              <a:rPr lang="en-US" altLang="en-US" sz="2200" dirty="0">
                <a:latin typeface="Times" panose="02020603050405020304" pitchFamily="18" charset="0"/>
                <a:cs typeface="Times" panose="02020603050405020304" pitchFamily="18" charset="0"/>
              </a:rPr>
              <a:t> pointed to the root of the tree, and this tree  represents an arithmetic expression. Write a function to evaluate this expression.</a:t>
            </a:r>
          </a:p>
          <a:p>
            <a:pPr eaLnBrk="1" hangingPunct="1">
              <a:lnSpc>
                <a:spcPct val="90000"/>
              </a:lnSpc>
            </a:pPr>
            <a:r>
              <a:rPr lang="en-US" altLang="en-US" sz="2200" dirty="0" err="1">
                <a:latin typeface="Times" panose="02020603050405020304" pitchFamily="18" charset="0"/>
                <a:cs typeface="Times" panose="02020603050405020304" pitchFamily="18" charset="0"/>
              </a:rPr>
              <a:t>Postorder</a:t>
            </a:r>
            <a:r>
              <a:rPr lang="en-US" altLang="en-US" sz="2200" dirty="0">
                <a:latin typeface="Times" panose="02020603050405020304" pitchFamily="18" charset="0"/>
                <a:cs typeface="Times" panose="02020603050405020304" pitchFamily="18" charset="0"/>
              </a:rPr>
              <a:t> traversal:</a:t>
            </a:r>
          </a:p>
          <a:p>
            <a:pPr lvl="1" eaLnBrk="1" hangingPunct="1">
              <a:lnSpc>
                <a:spcPct val="90000"/>
              </a:lnSpc>
            </a:pPr>
            <a:r>
              <a:rPr lang="en-US" altLang="en-US" sz="2200" dirty="0">
                <a:latin typeface="Times" panose="02020603050405020304" pitchFamily="18" charset="0"/>
                <a:ea typeface="ＭＳ Ｐゴシック" panose="020B0600070205080204" pitchFamily="34" charset="-128"/>
                <a:cs typeface="Times" panose="02020603050405020304" pitchFamily="18" charset="0"/>
              </a:rPr>
              <a:t>Recursively evaluate subtrees</a:t>
            </a:r>
          </a:p>
          <a:p>
            <a:pPr lvl="1" eaLnBrk="1" hangingPunct="1">
              <a:lnSpc>
                <a:spcPct val="90000"/>
              </a:lnSpc>
            </a:pPr>
            <a:r>
              <a:rPr lang="en-US" altLang="en-US" sz="2200" dirty="0">
                <a:latin typeface="Times" panose="02020603050405020304" pitchFamily="18" charset="0"/>
                <a:ea typeface="ＭＳ Ｐゴシック" panose="020B0600070205080204" pitchFamily="34" charset="-128"/>
                <a:cs typeface="Times" panose="02020603050405020304" pitchFamily="18" charset="0"/>
              </a:rPr>
              <a:t>Apply the operator after subtrees are evaluated</a:t>
            </a:r>
          </a:p>
        </p:txBody>
      </p:sp>
      <p:sp>
        <p:nvSpPr>
          <p:cNvPr id="31748" name="Text Box 4"/>
          <p:cNvSpPr txBox="1">
            <a:spLocks noChangeArrowheads="1"/>
          </p:cNvSpPr>
          <p:nvPr/>
        </p:nvSpPr>
        <p:spPr bwMode="auto">
          <a:xfrm>
            <a:off x="3810000" y="3981777"/>
            <a:ext cx="5254624" cy="27238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90000"/>
              </a:lnSpc>
              <a:spcBef>
                <a:spcPct val="20000"/>
              </a:spcBef>
              <a:buClr>
                <a:schemeClr val="hlink"/>
              </a:buClr>
              <a:buSzPct val="110000"/>
              <a:buFont typeface="Wingdings" panose="05000000000000000000" pitchFamily="2" charset="2"/>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evaluate (node *root)</a:t>
            </a:r>
          </a:p>
          <a:p>
            <a:pPr eaLnBrk="1" hangingPunct="1">
              <a:lnSpc>
                <a:spcPct val="90000"/>
              </a:lnSpc>
              <a:spcBef>
                <a:spcPct val="20000"/>
              </a:spcBef>
              <a:buClr>
                <a:schemeClr val="hlink"/>
              </a:buClr>
              <a:buSzPct val="110000"/>
              <a:buFont typeface="Wingdings" panose="05000000000000000000" pitchFamily="2" charset="2"/>
              <a:buNone/>
            </a:pPr>
            <a:r>
              <a:rPr lang="en-US" altLang="en-US" sz="1800" dirty="0">
                <a:latin typeface="Courier New" panose="02070309020205020404" pitchFamily="49" charset="0"/>
              </a:rPr>
              <a:t>  if (</a:t>
            </a:r>
            <a:r>
              <a:rPr lang="en-US" altLang="en-US" sz="1800" dirty="0" err="1">
                <a:latin typeface="Courier New" panose="02070309020205020404" pitchFamily="49" charset="0"/>
              </a:rPr>
              <a:t>root.left</a:t>
            </a:r>
            <a:r>
              <a:rPr lang="en-US" altLang="en-US" sz="1800" dirty="0">
                <a:latin typeface="Courier New" panose="02070309020205020404" pitchFamily="49" charset="0"/>
              </a:rPr>
              <a:t> == NULL)//</a:t>
            </a:r>
            <a:r>
              <a:rPr lang="en-US" altLang="en-US" sz="1500" dirty="0">
                <a:latin typeface="Courier New" panose="02070309020205020404" pitchFamily="49" charset="0"/>
              </a:rPr>
              <a:t>external node</a:t>
            </a:r>
            <a:br>
              <a:rPr lang="en-US" altLang="en-US" sz="1800" dirty="0">
                <a:latin typeface="Courier New" panose="02070309020205020404" pitchFamily="49" charset="0"/>
              </a:rPr>
            </a:br>
            <a:r>
              <a:rPr lang="en-US" altLang="en-US" sz="1800" dirty="0">
                <a:latin typeface="Courier New" panose="02070309020205020404" pitchFamily="49" charset="0"/>
              </a:rPr>
              <a:t>    return </a:t>
            </a:r>
            <a:r>
              <a:rPr lang="en-US" altLang="en-US" sz="1800" dirty="0" err="1">
                <a:latin typeface="Courier New" panose="02070309020205020404" pitchFamily="49" charset="0"/>
              </a:rPr>
              <a:t>root.data</a:t>
            </a:r>
            <a:r>
              <a:rPr lang="en-US" altLang="en-US" sz="1800" dirty="0">
                <a:latin typeface="Courier New" panose="02070309020205020404" pitchFamily="49" charset="0"/>
              </a:rPr>
              <a: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dirty="0">
                <a:latin typeface="Courier New" panose="02070309020205020404" pitchFamily="49" charset="0"/>
              </a:rPr>
              <a:t>else  //internal node</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dirty="0">
                <a:latin typeface="Courier New" panose="02070309020205020404" pitchFamily="49" charset="0"/>
              </a:rPr>
              <a:t>  x = evaluate (</a:t>
            </a:r>
            <a:r>
              <a:rPr lang="en-US" altLang="en-US" sz="1800" dirty="0" err="1">
                <a:latin typeface="Courier New" panose="02070309020205020404" pitchFamily="49" charset="0"/>
              </a:rPr>
              <a:t>root.left</a:t>
            </a:r>
            <a:r>
              <a:rPr lang="en-US" altLang="en-US" sz="1800" dirty="0">
                <a:latin typeface="Courier New" panose="02070309020205020404" pitchFamily="49" charset="0"/>
              </a:rPr>
              <a: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dirty="0">
                <a:latin typeface="Courier New" panose="02070309020205020404" pitchFamily="49" charset="0"/>
              </a:rPr>
              <a:t>  y </a:t>
            </a:r>
            <a:r>
              <a:rPr lang="en-US" altLang="en-US" sz="1800" dirty="0">
                <a:latin typeface="Courier New" panose="02070309020205020404" pitchFamily="49" charset="0"/>
                <a:sym typeface="Symbol" panose="05050102010706020507" pitchFamily="18" charset="2"/>
              </a:rPr>
              <a:t>= </a:t>
            </a:r>
            <a:r>
              <a:rPr lang="en-US" altLang="en-US" sz="1800" dirty="0">
                <a:latin typeface="Courier New" panose="02070309020205020404" pitchFamily="49" charset="0"/>
              </a:rPr>
              <a:t>evaluate (</a:t>
            </a:r>
            <a:r>
              <a:rPr lang="en-US" altLang="en-US" sz="1800" dirty="0" err="1">
                <a:latin typeface="Courier New" panose="02070309020205020404" pitchFamily="49" charset="0"/>
              </a:rPr>
              <a:t>root.right</a:t>
            </a:r>
            <a:r>
              <a:rPr lang="en-US" altLang="en-US" sz="1800" dirty="0">
                <a:latin typeface="Courier New" panose="02070309020205020404" pitchFamily="49" charset="0"/>
              </a:rPr>
              <a: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dirty="0">
                <a:latin typeface="Courier New" panose="02070309020205020404" pitchFamily="49" charset="0"/>
              </a:rPr>
              <a:t>  let o be the operator </a:t>
            </a:r>
            <a:r>
              <a:rPr lang="en-US" altLang="en-US" sz="1800" dirty="0" err="1">
                <a:latin typeface="Courier New" panose="02070309020205020404" pitchFamily="49" charset="0"/>
              </a:rPr>
              <a:t>root.data</a:t>
            </a:r>
            <a:endParaRPr lang="en-US" altLang="en-US" sz="1800" dirty="0">
              <a:latin typeface="Courier New" panose="02070309020205020404" pitchFamily="49" charset="0"/>
            </a:endParaRP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dirty="0">
                <a:latin typeface="Courier New" panose="02070309020205020404" pitchFamily="49" charset="0"/>
              </a:rPr>
              <a:t>  z = apply o to x and y</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dirty="0">
                <a:latin typeface="Courier New" panose="02070309020205020404" pitchFamily="49" charset="0"/>
              </a:rPr>
              <a:t>  return z;</a:t>
            </a:r>
          </a:p>
        </p:txBody>
      </p:sp>
      <p:grpSp>
        <p:nvGrpSpPr>
          <p:cNvPr id="23" name="Group 4"/>
          <p:cNvGrpSpPr>
            <a:grpSpLocks/>
          </p:cNvGrpSpPr>
          <p:nvPr/>
        </p:nvGrpSpPr>
        <p:grpSpPr bwMode="auto">
          <a:xfrm>
            <a:off x="152400" y="3048000"/>
            <a:ext cx="3429000" cy="2286000"/>
            <a:chOff x="2928" y="2256"/>
            <a:chExt cx="2160" cy="1440"/>
          </a:xfrm>
        </p:grpSpPr>
        <p:sp>
          <p:nvSpPr>
            <p:cNvPr id="24" name="Oval 5"/>
            <p:cNvSpPr>
              <a:spLocks noChangeArrowheads="1"/>
            </p:cNvSpPr>
            <p:nvPr/>
          </p:nvSpPr>
          <p:spPr bwMode="auto">
            <a:xfrm>
              <a:off x="4128" y="2256"/>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25" name="Oval 6"/>
            <p:cNvSpPr>
              <a:spLocks noChangeArrowheads="1"/>
            </p:cNvSpPr>
            <p:nvPr/>
          </p:nvSpPr>
          <p:spPr bwMode="auto">
            <a:xfrm>
              <a:off x="460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26" name="Oval 7"/>
            <p:cNvSpPr>
              <a:spLocks noChangeArrowheads="1"/>
            </p:cNvSpPr>
            <p:nvPr/>
          </p:nvSpPr>
          <p:spPr bwMode="auto">
            <a:xfrm>
              <a:off x="316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latin typeface="Symbol" panose="05050102010706020507" pitchFamily="18" charset="2"/>
                  <a:sym typeface="Symbol" panose="05050102010706020507" pitchFamily="18" charset="2"/>
                </a:rPr>
                <a:t></a:t>
              </a:r>
              <a:endParaRPr lang="en-US" altLang="en-US" dirty="0">
                <a:latin typeface="Symbol" panose="05050102010706020507" pitchFamily="18" charset="2"/>
              </a:endParaRPr>
            </a:p>
          </p:txBody>
        </p:sp>
        <p:sp>
          <p:nvSpPr>
            <p:cNvPr id="27" name="Oval 8"/>
            <p:cNvSpPr>
              <a:spLocks noChangeArrowheads="1"/>
            </p:cNvSpPr>
            <p:nvPr/>
          </p:nvSpPr>
          <p:spPr bwMode="auto">
            <a:xfrm>
              <a:off x="3648" y="3024"/>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28" name="Rectangle 9"/>
            <p:cNvSpPr>
              <a:spLocks noChangeArrowheads="1"/>
            </p:cNvSpPr>
            <p:nvPr/>
          </p:nvSpPr>
          <p:spPr bwMode="auto">
            <a:xfrm>
              <a:off x="292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sp>
          <p:nvSpPr>
            <p:cNvPr id="29" name="Rectangle 10"/>
            <p:cNvSpPr>
              <a:spLocks noChangeArrowheads="1"/>
            </p:cNvSpPr>
            <p:nvPr/>
          </p:nvSpPr>
          <p:spPr bwMode="auto">
            <a:xfrm>
              <a:off x="340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5</a:t>
              </a:r>
            </a:p>
          </p:txBody>
        </p:sp>
        <p:sp>
          <p:nvSpPr>
            <p:cNvPr id="30" name="Rectangle 11"/>
            <p:cNvSpPr>
              <a:spLocks noChangeArrowheads="1"/>
            </p:cNvSpPr>
            <p:nvPr/>
          </p:nvSpPr>
          <p:spPr bwMode="auto">
            <a:xfrm>
              <a:off x="388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1</a:t>
              </a:r>
            </a:p>
          </p:txBody>
        </p:sp>
        <p:sp>
          <p:nvSpPr>
            <p:cNvPr id="31" name="Rectangle 12"/>
            <p:cNvSpPr>
              <a:spLocks noChangeArrowheads="1"/>
            </p:cNvSpPr>
            <p:nvPr/>
          </p:nvSpPr>
          <p:spPr bwMode="auto">
            <a:xfrm>
              <a:off x="436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3</a:t>
              </a:r>
            </a:p>
          </p:txBody>
        </p:sp>
        <p:sp>
          <p:nvSpPr>
            <p:cNvPr id="32" name="Rectangle 13"/>
            <p:cNvSpPr>
              <a:spLocks noChangeArrowheads="1"/>
            </p:cNvSpPr>
            <p:nvPr/>
          </p:nvSpPr>
          <p:spPr bwMode="auto">
            <a:xfrm>
              <a:off x="484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dirty="0">
                  <a:solidFill>
                    <a:schemeClr val="bg1"/>
                  </a:solidFill>
                  <a:latin typeface="Tahoma" panose="020B0604030504040204" pitchFamily="34" charset="0"/>
                </a:rPr>
                <a:t>2</a:t>
              </a:r>
            </a:p>
          </p:txBody>
        </p:sp>
        <p:cxnSp>
          <p:nvCxnSpPr>
            <p:cNvPr id="33" name="AutoShape 14"/>
            <p:cNvCxnSpPr>
              <a:cxnSpLocks noChangeShapeType="1"/>
              <a:stCxn id="24" idx="3"/>
              <a:endCxn id="26"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4" name="AutoShape 15"/>
            <p:cNvCxnSpPr>
              <a:cxnSpLocks noChangeShapeType="1"/>
              <a:stCxn id="25" idx="1"/>
              <a:endCxn id="24"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5" name="AutoShape 16"/>
            <p:cNvCxnSpPr>
              <a:cxnSpLocks noChangeShapeType="1"/>
              <a:stCxn id="32" idx="0"/>
              <a:endCxn id="25"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6" name="AutoShape 17"/>
            <p:cNvCxnSpPr>
              <a:cxnSpLocks noChangeShapeType="1"/>
              <a:stCxn id="31" idx="0"/>
              <a:endCxn id="25"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7" name="AutoShape 18"/>
            <p:cNvCxnSpPr>
              <a:cxnSpLocks noChangeShapeType="1"/>
              <a:stCxn id="30" idx="0"/>
              <a:endCxn id="27"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8" name="AutoShape 19"/>
            <p:cNvCxnSpPr>
              <a:cxnSpLocks noChangeShapeType="1"/>
              <a:stCxn id="29" idx="0"/>
              <a:endCxn id="27"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9" name="AutoShape 20"/>
            <p:cNvCxnSpPr>
              <a:cxnSpLocks noChangeShapeType="1"/>
              <a:stCxn id="28" idx="0"/>
              <a:endCxn id="26"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0" name="AutoShape 21"/>
            <p:cNvCxnSpPr>
              <a:cxnSpLocks noChangeShapeType="1"/>
              <a:stCxn id="27" idx="1"/>
              <a:endCxn id="26"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41" name="Text Box 23"/>
          <p:cNvSpPr txBox="1">
            <a:spLocks noChangeArrowheads="1"/>
          </p:cNvSpPr>
          <p:nvPr/>
        </p:nvSpPr>
        <p:spPr bwMode="auto">
          <a:xfrm>
            <a:off x="19979" y="5838097"/>
            <a:ext cx="32271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Times" panose="02020603050405020304" pitchFamily="18" charset="0"/>
                <a:cs typeface="Times" panose="02020603050405020304" pitchFamily="18" charset="0"/>
              </a:rPr>
              <a:t>Call</a:t>
            </a:r>
            <a:r>
              <a:rPr lang="en-US" altLang="en-US" sz="2000" dirty="0">
                <a:latin typeface="Courier New" panose="02070309020205020404" pitchFamily="49" charset="0"/>
              </a:rPr>
              <a:t> A = </a:t>
            </a:r>
            <a:r>
              <a:rPr lang="en-US" altLang="en-US" sz="2000" dirty="0">
                <a:solidFill>
                  <a:srgbClr val="FF0000"/>
                </a:solidFill>
                <a:latin typeface="Courier New" panose="02070309020205020404" pitchFamily="49" charset="0"/>
              </a:rPr>
              <a:t>evaluate(+);</a:t>
            </a:r>
          </a:p>
          <a:p>
            <a:pPr eaLnBrk="1" hangingPunct="1"/>
            <a:r>
              <a:rPr lang="en-US" altLang="en-US" sz="2000" dirty="0">
                <a:latin typeface="Times" panose="02020603050405020304" pitchFamily="18" charset="0"/>
                <a:cs typeface="Times" panose="02020603050405020304" pitchFamily="18" charset="0"/>
              </a:rPr>
              <a:t>The value of A is:</a:t>
            </a:r>
          </a:p>
        </p:txBody>
      </p:sp>
    </p:spTree>
    <p:extLst>
      <p:ext uri="{BB962C8B-B14F-4D97-AF65-F5344CB8AC3E}">
        <p14:creationId xmlns:p14="http://schemas.microsoft.com/office/powerpoint/2010/main" val="32111016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9144000" cy="914400"/>
          </a:xfrm>
        </p:spPr>
        <p:txBody>
          <a:bodyPr/>
          <a:lstStyle/>
          <a:p>
            <a:pPr eaLnBrk="1" hangingPunct="1"/>
            <a:r>
              <a:rPr lang="en-US" altLang="en-US" dirty="0"/>
              <a:t>Exercise: Evaluate expression using stack</a:t>
            </a:r>
          </a:p>
        </p:txBody>
      </p:sp>
      <p:sp>
        <p:nvSpPr>
          <p:cNvPr id="30723" name="Rectangle 3"/>
          <p:cNvSpPr>
            <a:spLocks noGrp="1" noChangeArrowheads="1"/>
          </p:cNvSpPr>
          <p:nvPr>
            <p:ph type="body" idx="1"/>
          </p:nvPr>
        </p:nvSpPr>
        <p:spPr>
          <a:xfrm>
            <a:off x="-17656" y="846138"/>
            <a:ext cx="9161656" cy="2133600"/>
          </a:xfrm>
        </p:spPr>
        <p:txBody>
          <a:bodyPr/>
          <a:lstStyle/>
          <a:p>
            <a:pPr marL="0" indent="0">
              <a:buNone/>
            </a:pPr>
            <a:r>
              <a:rPr lang="en-US" altLang="en-US" sz="2000" dirty="0">
                <a:latin typeface="Times" panose="02020603050405020304" pitchFamily="18" charset="0"/>
                <a:cs typeface="Times" panose="02020603050405020304" pitchFamily="18" charset="0"/>
              </a:rPr>
              <a:t>Exercise 1: evaluate postfix expression using stack</a:t>
            </a:r>
          </a:p>
          <a:p>
            <a:pPr marL="457200" indent="-457200">
              <a:buFont typeface="+mj-lt"/>
              <a:buAutoNum type="arabicParenR"/>
            </a:pPr>
            <a:r>
              <a:rPr lang="en-US" altLang="en-US" sz="2000" dirty="0">
                <a:latin typeface="Times" panose="02020603050405020304" pitchFamily="18" charset="0"/>
                <a:cs typeface="Times" panose="02020603050405020304" pitchFamily="18" charset="0"/>
              </a:rPr>
              <a:t>2   3  +  4  *  5 *</a:t>
            </a:r>
          </a:p>
          <a:p>
            <a:pPr marL="457200" indent="-457200">
              <a:buFont typeface="+mj-lt"/>
              <a:buAutoNum type="arabicParenR"/>
            </a:pPr>
            <a:r>
              <a:rPr lang="en-US" altLang="en-US" sz="2000" dirty="0">
                <a:latin typeface="Times" panose="02020603050405020304" pitchFamily="18" charset="0"/>
                <a:cs typeface="Times" panose="02020603050405020304" pitchFamily="18" charset="0"/>
              </a:rPr>
              <a:t>27   3   2   ^   /   3   17   *   +    27    2    *    -</a:t>
            </a:r>
          </a:p>
          <a:p>
            <a:pPr marL="457200" indent="-457200">
              <a:buFont typeface="+mj-lt"/>
              <a:buAutoNum type="arabicParenR"/>
            </a:pPr>
            <a:r>
              <a:rPr lang="en-US" altLang="en-US" sz="2000" dirty="0">
                <a:latin typeface="Times" panose="02020603050405020304" pitchFamily="18" charset="0"/>
                <a:cs typeface="Times" panose="02020603050405020304" pitchFamily="18" charset="0"/>
              </a:rPr>
              <a:t>7     6   +    4   *   410   -   5   ^</a:t>
            </a:r>
          </a:p>
          <a:p>
            <a:pPr marL="457200" indent="-457200">
              <a:buFont typeface="+mj-lt"/>
              <a:buAutoNum type="arabicParenR"/>
            </a:pPr>
            <a:r>
              <a:rPr lang="en-US" altLang="en-US" sz="2000" dirty="0">
                <a:latin typeface="Times" panose="02020603050405020304" pitchFamily="18" charset="0"/>
                <a:cs typeface="Times" panose="02020603050405020304" pitchFamily="18" charset="0"/>
              </a:rPr>
              <a:t>7     5   –    9    2     /     *</a:t>
            </a:r>
          </a:p>
          <a:p>
            <a:pPr marL="457200" indent="-457200">
              <a:buFont typeface="+mj-lt"/>
              <a:buAutoNum type="arabicParenR"/>
            </a:pPr>
            <a:endParaRPr lang="en-US" altLang="en-US" sz="2000" dirty="0">
              <a:latin typeface="Times" panose="02020603050405020304" pitchFamily="18" charset="0"/>
              <a:cs typeface="Times" panose="02020603050405020304" pitchFamily="18" charset="0"/>
            </a:endParaRPr>
          </a:p>
          <a:p>
            <a:pPr marL="0" indent="0">
              <a:buNone/>
            </a:pPr>
            <a:r>
              <a:rPr lang="en-US" altLang="en-US" sz="2000" dirty="0">
                <a:latin typeface="Times" panose="02020603050405020304" pitchFamily="18" charset="0"/>
                <a:cs typeface="Times" panose="02020603050405020304" pitchFamily="18" charset="0"/>
              </a:rPr>
              <a:t>Exercise 2: evaluate prefix expression using stack</a:t>
            </a:r>
          </a:p>
          <a:p>
            <a:pPr marL="457200" indent="-457200">
              <a:buFont typeface="+mj-lt"/>
              <a:buAutoNum type="arabicParenR"/>
            </a:pPr>
            <a:r>
              <a:rPr lang="en-US" sz="2000" dirty="0"/>
              <a:t>-  +   7   *   4     5   +   2     10</a:t>
            </a:r>
          </a:p>
          <a:p>
            <a:pPr marL="457200" indent="-457200">
              <a:buFont typeface="+mj-lt"/>
              <a:buAutoNum type="arabicParenR"/>
            </a:pPr>
            <a:r>
              <a:rPr lang="en-US" sz="2000" dirty="0"/>
              <a:t>-  *   9    +   2      3   /    27    3</a:t>
            </a:r>
          </a:p>
          <a:p>
            <a:pPr marL="457200" indent="-457200">
              <a:buFont typeface="+mj-lt"/>
              <a:buAutoNum type="arabicParenR"/>
            </a:pPr>
            <a:endParaRPr lang="en-US" altLang="en-US" sz="2000" dirty="0">
              <a:latin typeface="Times" panose="02020603050405020304" pitchFamily="18" charset="0"/>
              <a:cs typeface="Times" panose="02020603050405020304" pitchFamily="18" charset="0"/>
            </a:endParaRPr>
          </a:p>
          <a:p>
            <a:pPr marL="457200" indent="-457200">
              <a:buFont typeface="+mj-lt"/>
              <a:buAutoNum type="arabicParenR"/>
            </a:pPr>
            <a:endParaRPr lang="en-US" altLang="en-US" sz="2000" dirty="0">
              <a:latin typeface="Times" panose="02020603050405020304" pitchFamily="18" charset="0"/>
              <a:cs typeface="Times" panose="02020603050405020304" pitchFamily="18" charset="0"/>
            </a:endParaRPr>
          </a:p>
          <a:p>
            <a:pPr marL="457200" indent="-457200">
              <a:buFont typeface="+mj-lt"/>
              <a:buAutoNum type="arabicParenR"/>
            </a:pPr>
            <a:endParaRPr lang="en-US" altLang="en-US" sz="2000" dirty="0">
              <a:latin typeface="Times" panose="02020603050405020304" pitchFamily="18" charset="0"/>
              <a:cs typeface="Times" panose="02020603050405020304" pitchFamily="18" charset="0"/>
            </a:endParaRPr>
          </a:p>
          <a:p>
            <a:pPr marL="457200" indent="-457200">
              <a:buFont typeface="+mj-lt"/>
              <a:buAutoNum type="arabicParenR"/>
            </a:pPr>
            <a:endParaRPr lang="en-US" altLang="en-US" sz="2000" dirty="0">
              <a:latin typeface="Times" panose="02020603050405020304" pitchFamily="18" charset="0"/>
              <a:cs typeface="Times" panose="02020603050405020304" pitchFamily="18" charset="0"/>
            </a:endParaRPr>
          </a:p>
          <a:p>
            <a:pPr marL="457200" indent="-457200">
              <a:buFont typeface="+mj-lt"/>
              <a:buAutoNum type="arabicParenR"/>
            </a:pPr>
            <a:endParaRPr lang="en-US" altLang="en-US" sz="2000" dirty="0">
              <a:latin typeface="Times" panose="02020603050405020304" pitchFamily="18" charset="0"/>
              <a:cs typeface="Times" panose="02020603050405020304" pitchFamily="18" charset="0"/>
            </a:endParaRPr>
          </a:p>
        </p:txBody>
      </p:sp>
      <p:pic>
        <p:nvPicPr>
          <p:cNvPr id="2" name="Picture 1"/>
          <p:cNvPicPr>
            <a:picLocks noChangeAspect="1"/>
          </p:cNvPicPr>
          <p:nvPr/>
        </p:nvPicPr>
        <p:blipFill>
          <a:blip r:embed="rId3"/>
          <a:stretch>
            <a:fillRect/>
          </a:stretch>
        </p:blipFill>
        <p:spPr>
          <a:xfrm>
            <a:off x="4038600" y="4114800"/>
            <a:ext cx="4996582" cy="959644"/>
          </a:xfrm>
          <a:prstGeom prst="rect">
            <a:avLst/>
          </a:prstGeom>
        </p:spPr>
      </p:pic>
      <p:pic>
        <p:nvPicPr>
          <p:cNvPr id="3" name="Picture 2"/>
          <p:cNvPicPr>
            <a:picLocks noChangeAspect="1"/>
          </p:cNvPicPr>
          <p:nvPr/>
        </p:nvPicPr>
        <p:blipFill>
          <a:blip r:embed="rId4"/>
          <a:stretch>
            <a:fillRect/>
          </a:stretch>
        </p:blipFill>
        <p:spPr>
          <a:xfrm>
            <a:off x="3962400" y="5632315"/>
            <a:ext cx="5001283" cy="1219200"/>
          </a:xfrm>
          <a:prstGeom prst="rect">
            <a:avLst/>
          </a:prstGeom>
        </p:spPr>
      </p:pic>
      <p:pic>
        <p:nvPicPr>
          <p:cNvPr id="4" name="Picture 3"/>
          <p:cNvPicPr>
            <a:picLocks noChangeAspect="1"/>
          </p:cNvPicPr>
          <p:nvPr/>
        </p:nvPicPr>
        <p:blipFill>
          <a:blip r:embed="rId5"/>
          <a:stretch>
            <a:fillRect/>
          </a:stretch>
        </p:blipFill>
        <p:spPr>
          <a:xfrm>
            <a:off x="5121402" y="1546968"/>
            <a:ext cx="3871464" cy="1357313"/>
          </a:xfrm>
          <a:prstGeom prst="rect">
            <a:avLst/>
          </a:prstGeom>
        </p:spPr>
      </p:pic>
      <p:sp>
        <p:nvSpPr>
          <p:cNvPr id="7" name="Rectangle 6"/>
          <p:cNvSpPr/>
          <p:nvPr/>
        </p:nvSpPr>
        <p:spPr>
          <a:xfrm>
            <a:off x="5380734" y="1203770"/>
            <a:ext cx="3352800" cy="323165"/>
          </a:xfrm>
          <a:prstGeom prst="rect">
            <a:avLst/>
          </a:prstGeom>
        </p:spPr>
        <p:txBody>
          <a:bodyPr wrap="square">
            <a:spAutoFit/>
          </a:bodyPr>
          <a:lstStyle/>
          <a:p>
            <a:r>
              <a:rPr lang="vi-VN" sz="1500" dirty="0"/>
              <a:t>1st</a:t>
            </a:r>
            <a:r>
              <a:rPr lang="en-US" sz="1500" dirty="0"/>
              <a:t> way to display the steps of algorithm</a:t>
            </a:r>
            <a:r>
              <a:rPr lang="vi-VN" sz="1500" dirty="0"/>
              <a:t>:</a:t>
            </a:r>
            <a:endParaRPr lang="en-US" sz="1500" dirty="0"/>
          </a:p>
        </p:txBody>
      </p:sp>
      <p:sp>
        <p:nvSpPr>
          <p:cNvPr id="8" name="Rectangle 7"/>
          <p:cNvSpPr/>
          <p:nvPr/>
        </p:nvSpPr>
        <p:spPr>
          <a:xfrm>
            <a:off x="5029200" y="3791635"/>
            <a:ext cx="3886200" cy="323165"/>
          </a:xfrm>
          <a:prstGeom prst="rect">
            <a:avLst/>
          </a:prstGeom>
        </p:spPr>
        <p:txBody>
          <a:bodyPr wrap="square">
            <a:spAutoFit/>
          </a:bodyPr>
          <a:lstStyle/>
          <a:p>
            <a:r>
              <a:rPr lang="vi-VN" sz="1500" dirty="0"/>
              <a:t>2nd</a:t>
            </a:r>
            <a:r>
              <a:rPr lang="en-US" sz="1500" dirty="0"/>
              <a:t> way to display the steps of algorithm</a:t>
            </a:r>
            <a:r>
              <a:rPr lang="vi-VN" sz="1500" dirty="0"/>
              <a:t>:</a:t>
            </a:r>
            <a:endParaRPr lang="en-US" sz="1500" dirty="0"/>
          </a:p>
        </p:txBody>
      </p:sp>
      <p:sp>
        <p:nvSpPr>
          <p:cNvPr id="9" name="Rectangle 8"/>
          <p:cNvSpPr/>
          <p:nvPr/>
        </p:nvSpPr>
        <p:spPr>
          <a:xfrm>
            <a:off x="3886200" y="5236026"/>
            <a:ext cx="3810000" cy="323165"/>
          </a:xfrm>
          <a:prstGeom prst="rect">
            <a:avLst/>
          </a:prstGeom>
        </p:spPr>
        <p:txBody>
          <a:bodyPr wrap="square">
            <a:spAutoFit/>
          </a:bodyPr>
          <a:lstStyle/>
          <a:p>
            <a:r>
              <a:rPr lang="vi-VN" sz="1500" dirty="0"/>
              <a:t>3rd</a:t>
            </a:r>
            <a:r>
              <a:rPr lang="en-US" sz="1500" dirty="0"/>
              <a:t> way to display the steps of algorithm</a:t>
            </a:r>
            <a:r>
              <a:rPr lang="vi-VN" sz="1500" dirty="0"/>
              <a:t>:</a:t>
            </a:r>
            <a:endParaRPr lang="en-US" sz="1500" dirty="0"/>
          </a:p>
        </p:txBody>
      </p:sp>
    </p:spTree>
    <p:extLst>
      <p:ext uri="{BB962C8B-B14F-4D97-AF65-F5344CB8AC3E}">
        <p14:creationId xmlns:p14="http://schemas.microsoft.com/office/powerpoint/2010/main" val="400925394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3.4.4. Some applications</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dirty="0">
                <a:solidFill>
                  <a:schemeClr val="bg1">
                    <a:lumMod val="50000"/>
                  </a:schemeClr>
                </a:solidFill>
                <a:latin typeface="Times" panose="02020603050405020304" pitchFamily="18" charset="0"/>
                <a:cs typeface="Times" panose="02020603050405020304" pitchFamily="18" charset="0"/>
              </a:rPr>
              <a:t>3.4.4.1. Arithmetic expression </a:t>
            </a:r>
          </a:p>
          <a:p>
            <a:pPr>
              <a:spcBef>
                <a:spcPts val="1200"/>
              </a:spcBef>
              <a:buNone/>
            </a:pPr>
            <a:r>
              <a:rPr lang="en-US" sz="3500" b="1" dirty="0">
                <a:solidFill>
                  <a:srgbClr val="FF0000"/>
                </a:solidFill>
                <a:latin typeface="Times" panose="02020603050405020304" pitchFamily="18" charset="0"/>
                <a:cs typeface="Times" panose="02020603050405020304" pitchFamily="18" charset="0"/>
              </a:rPr>
              <a:t>3.4.4.2. Huffman code</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165</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406255809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dirty="0"/>
              <a:t>Exercise</a:t>
            </a:r>
          </a:p>
        </p:txBody>
      </p:sp>
      <p:sp>
        <p:nvSpPr>
          <p:cNvPr id="605187" name="Rectangle 3"/>
          <p:cNvSpPr>
            <a:spLocks noGrp="1" noChangeArrowheads="1"/>
          </p:cNvSpPr>
          <p:nvPr>
            <p:ph idx="1"/>
            <p:custDataLst>
              <p:tags r:id="rId2"/>
            </p:custDataLst>
          </p:nvPr>
        </p:nvSpPr>
        <p:spPr>
          <a:xfrm>
            <a:off x="0" y="838200"/>
            <a:ext cx="9144000" cy="5410200"/>
          </a:xfrm>
        </p:spPr>
        <p:txBody>
          <a:bodyPr/>
          <a:lstStyle/>
          <a:p>
            <a:pPr>
              <a:spcBef>
                <a:spcPts val="1200"/>
              </a:spcBef>
            </a:pPr>
            <a:r>
              <a:rPr lang="en-US" sz="1800" dirty="0">
                <a:latin typeface="Times" panose="02020603050405020304" pitchFamily="18" charset="0"/>
                <a:cs typeface="Times" panose="02020603050405020304" pitchFamily="18" charset="0"/>
              </a:rPr>
              <a:t>Suppose that we have a 100,000 character data file that we wish to store. The file contains only 6 characters, appearing with the following frequencies:</a:t>
            </a:r>
          </a:p>
          <a:p>
            <a:pPr>
              <a:spcBef>
                <a:spcPts val="1200"/>
              </a:spcBef>
            </a:pPr>
            <a:endParaRPr lang="en-US" sz="1800" dirty="0">
              <a:latin typeface="Times" panose="02020603050405020304" pitchFamily="18" charset="0"/>
              <a:cs typeface="Times" panose="02020603050405020304" pitchFamily="18" charset="0"/>
            </a:endParaRPr>
          </a:p>
          <a:p>
            <a:pPr>
              <a:spcBef>
                <a:spcPts val="1200"/>
              </a:spcBef>
            </a:pPr>
            <a:endParaRPr lang="en-US" sz="1800" dirty="0">
              <a:latin typeface="Times" panose="02020603050405020304" pitchFamily="18" charset="0"/>
              <a:cs typeface="Times" panose="02020603050405020304" pitchFamily="18" charset="0"/>
            </a:endParaRPr>
          </a:p>
          <a:p>
            <a:pPr>
              <a:spcBef>
                <a:spcPts val="1200"/>
              </a:spcBef>
            </a:pPr>
            <a:r>
              <a:rPr lang="en-US" sz="1800" dirty="0">
                <a:latin typeface="Times" panose="02020603050405020304" pitchFamily="18" charset="0"/>
                <a:cs typeface="Times" panose="02020603050405020304" pitchFamily="18" charset="0"/>
              </a:rPr>
              <a:t>We encode each character as a binary string (called </a:t>
            </a:r>
            <a:r>
              <a:rPr lang="en-US" sz="1800" b="1" dirty="0" err="1">
                <a:solidFill>
                  <a:srgbClr val="FF0000"/>
                </a:solidFill>
                <a:latin typeface="Times" panose="02020603050405020304" pitchFamily="18" charset="0"/>
                <a:cs typeface="Times" panose="02020603050405020304" pitchFamily="18" charset="0"/>
              </a:rPr>
              <a:t>codeword</a:t>
            </a:r>
            <a:r>
              <a:rPr lang="en-US" sz="1800" dirty="0">
                <a:latin typeface="Times" panose="02020603050405020304" pitchFamily="18" charset="0"/>
                <a:cs typeface="Times" panose="02020603050405020304" pitchFamily="18" charset="0"/>
              </a:rPr>
              <a:t>). Thus, we need to find a binary code that encodes the file using as few bits as possible, i.e., compresses it as much as possible.</a:t>
            </a:r>
          </a:p>
          <a:p>
            <a:pPr>
              <a:spcBef>
                <a:spcPts val="1200"/>
              </a:spcBef>
            </a:pPr>
            <a:r>
              <a:rPr lang="en-US" sz="1800" dirty="0">
                <a:latin typeface="Times" panose="02020603050405020304" pitchFamily="18" charset="0"/>
                <a:cs typeface="Times" panose="02020603050405020304" pitchFamily="18" charset="0"/>
              </a:rPr>
              <a:t>There are two possible ways to encode:</a:t>
            </a:r>
          </a:p>
          <a:p>
            <a:pPr lvl="1">
              <a:spcBef>
                <a:spcPts val="1200"/>
              </a:spcBef>
            </a:pPr>
            <a:r>
              <a:rPr lang="en-US" sz="1800" dirty="0">
                <a:latin typeface="Times" panose="02020603050405020304" pitchFamily="18" charset="0"/>
                <a:cs typeface="Times" panose="02020603050405020304" pitchFamily="18" charset="0"/>
              </a:rPr>
              <a:t>A fixed-length code: each </a:t>
            </a:r>
            <a:r>
              <a:rPr lang="en-US" sz="1800" dirty="0" err="1">
                <a:latin typeface="Times" panose="02020603050405020304" pitchFamily="18" charset="0"/>
                <a:cs typeface="Times" panose="02020603050405020304" pitchFamily="18" charset="0"/>
              </a:rPr>
              <a:t>codeword</a:t>
            </a:r>
            <a:r>
              <a:rPr lang="en-US" sz="1800" dirty="0">
                <a:latin typeface="Times" panose="02020603050405020304" pitchFamily="18" charset="0"/>
                <a:cs typeface="Times" panose="02020603050405020304" pitchFamily="18" charset="0"/>
              </a:rPr>
              <a:t> has the same length. </a:t>
            </a:r>
          </a:p>
          <a:p>
            <a:pPr lvl="1">
              <a:spcBef>
                <a:spcPts val="1200"/>
              </a:spcBef>
            </a:pPr>
            <a:r>
              <a:rPr lang="en-US" sz="1800" dirty="0">
                <a:latin typeface="Times" panose="02020603050405020304" pitchFamily="18" charset="0"/>
                <a:cs typeface="Times" panose="02020603050405020304" pitchFamily="18" charset="0"/>
              </a:rPr>
              <a:t>A variable-length code: </a:t>
            </a:r>
            <a:r>
              <a:rPr lang="en-US" sz="1800" dirty="0" err="1">
                <a:latin typeface="Times" panose="02020603050405020304" pitchFamily="18" charset="0"/>
                <a:cs typeface="Times" panose="02020603050405020304" pitchFamily="18" charset="0"/>
              </a:rPr>
              <a:t>codewords</a:t>
            </a:r>
            <a:r>
              <a:rPr lang="en-US" sz="1800" dirty="0">
                <a:latin typeface="Times" panose="02020603050405020304" pitchFamily="18" charset="0"/>
                <a:cs typeface="Times" panose="02020603050405020304" pitchFamily="18" charset="0"/>
              </a:rPr>
              <a:t> may have different lengths.</a:t>
            </a:r>
          </a:p>
          <a:p>
            <a:pPr>
              <a:spcBef>
                <a:spcPts val="1200"/>
              </a:spcBef>
            </a:pPr>
            <a:r>
              <a:rPr lang="en-US" sz="1800" dirty="0">
                <a:latin typeface="Times" panose="02020603050405020304" pitchFamily="18" charset="0"/>
                <a:cs typeface="Times" panose="02020603050405020304" pitchFamily="18" charset="0"/>
              </a:rPr>
              <a:t>Example: if using fixed-length code for our problem, we need at least 3 bits per </a:t>
            </a:r>
            <a:r>
              <a:rPr lang="en-US" sz="1800" dirty="0" err="1">
                <a:latin typeface="Times" panose="02020603050405020304" pitchFamily="18" charset="0"/>
                <a:cs typeface="Times" panose="02020603050405020304" pitchFamily="18" charset="0"/>
              </a:rPr>
              <a:t>codeword</a:t>
            </a:r>
            <a:r>
              <a:rPr lang="en-US" sz="1800" dirty="0">
                <a:latin typeface="Times" panose="02020603050405020304" pitchFamily="18" charset="0"/>
                <a:cs typeface="Times" panose="02020603050405020304" pitchFamily="18" charset="0"/>
              </a:rPr>
              <a:t> as there are 6 characters (2</a:t>
            </a:r>
            <a:r>
              <a:rPr lang="en-US" sz="1800" baseline="30000" dirty="0">
                <a:latin typeface="Times" panose="02020603050405020304" pitchFamily="18" charset="0"/>
                <a:cs typeface="Times" panose="02020603050405020304" pitchFamily="18" charset="0"/>
              </a:rPr>
              <a:t>2</a:t>
            </a:r>
            <a:r>
              <a:rPr lang="en-US" sz="1800" dirty="0">
                <a:latin typeface="Times" panose="02020603050405020304" pitchFamily="18" charset="0"/>
                <a:cs typeface="Times" panose="02020603050405020304" pitchFamily="18" charset="0"/>
              </a:rPr>
              <a:t> = 4 &lt; 6, 2</a:t>
            </a:r>
            <a:r>
              <a:rPr lang="en-US" sz="1800" baseline="30000" dirty="0">
                <a:latin typeface="Times" panose="02020603050405020304" pitchFamily="18" charset="0"/>
                <a:cs typeface="Times" panose="02020603050405020304" pitchFamily="18" charset="0"/>
              </a:rPr>
              <a:t>3</a:t>
            </a:r>
            <a:r>
              <a:rPr lang="en-US" sz="1800" dirty="0">
                <a:latin typeface="Times" panose="02020603050405020304" pitchFamily="18" charset="0"/>
                <a:cs typeface="Times" panose="02020603050405020304" pitchFamily="18" charset="0"/>
              </a:rPr>
              <a:t> = 8)</a:t>
            </a:r>
          </a:p>
        </p:txBody>
      </p:sp>
      <p:graphicFrame>
        <p:nvGraphicFramePr>
          <p:cNvPr id="4" name="Table 3"/>
          <p:cNvGraphicFramePr>
            <a:graphicFrameLocks noGrp="1"/>
          </p:cNvGraphicFramePr>
          <p:nvPr/>
        </p:nvGraphicFramePr>
        <p:xfrm>
          <a:off x="685800" y="1524000"/>
          <a:ext cx="7620000" cy="838200"/>
        </p:xfrm>
        <a:graphic>
          <a:graphicData uri="http://schemas.openxmlformats.org/drawingml/2006/table">
            <a:tbl>
              <a:tblPr firstRow="1" bandRow="1">
                <a:tableStyleId>{08FB837D-C827-4EFA-A057-4D05807E0F7C}</a:tableStyleId>
              </a:tblPr>
              <a:tblGrid>
                <a:gridCol w="1255063">
                  <a:extLst>
                    <a:ext uri="{9D8B030D-6E8A-4147-A177-3AD203B41FA5}">
                      <a16:colId xmlns:a16="http://schemas.microsoft.com/office/drawing/2014/main" val="363781471"/>
                    </a:ext>
                  </a:extLst>
                </a:gridCol>
                <a:gridCol w="922082">
                  <a:extLst>
                    <a:ext uri="{9D8B030D-6E8A-4147-A177-3AD203B41FA5}">
                      <a16:colId xmlns:a16="http://schemas.microsoft.com/office/drawing/2014/main" val="2768394824"/>
                    </a:ext>
                  </a:extLst>
                </a:gridCol>
                <a:gridCol w="1088571">
                  <a:extLst>
                    <a:ext uri="{9D8B030D-6E8A-4147-A177-3AD203B41FA5}">
                      <a16:colId xmlns:a16="http://schemas.microsoft.com/office/drawing/2014/main" val="96016387"/>
                    </a:ext>
                  </a:extLst>
                </a:gridCol>
                <a:gridCol w="1088571">
                  <a:extLst>
                    <a:ext uri="{9D8B030D-6E8A-4147-A177-3AD203B41FA5}">
                      <a16:colId xmlns:a16="http://schemas.microsoft.com/office/drawing/2014/main" val="1937946994"/>
                    </a:ext>
                  </a:extLst>
                </a:gridCol>
                <a:gridCol w="1088571">
                  <a:extLst>
                    <a:ext uri="{9D8B030D-6E8A-4147-A177-3AD203B41FA5}">
                      <a16:colId xmlns:a16="http://schemas.microsoft.com/office/drawing/2014/main" val="360023038"/>
                    </a:ext>
                  </a:extLst>
                </a:gridCol>
                <a:gridCol w="1088571">
                  <a:extLst>
                    <a:ext uri="{9D8B030D-6E8A-4147-A177-3AD203B41FA5}">
                      <a16:colId xmlns:a16="http://schemas.microsoft.com/office/drawing/2014/main" val="3073574813"/>
                    </a:ext>
                  </a:extLst>
                </a:gridCol>
                <a:gridCol w="1088571">
                  <a:extLst>
                    <a:ext uri="{9D8B030D-6E8A-4147-A177-3AD203B41FA5}">
                      <a16:colId xmlns:a16="http://schemas.microsoft.com/office/drawing/2014/main" val="2664792977"/>
                    </a:ext>
                  </a:extLst>
                </a:gridCol>
              </a:tblGrid>
              <a:tr h="419100">
                <a:tc>
                  <a:txBody>
                    <a:bodyPr/>
                    <a:lstStyle/>
                    <a:p>
                      <a:endParaRPr lang="en-US" sz="1500" dirty="0"/>
                    </a:p>
                  </a:txBody>
                  <a:tcPr/>
                </a:tc>
                <a:tc>
                  <a:txBody>
                    <a:bodyPr/>
                    <a:lstStyle/>
                    <a:p>
                      <a:pPr algn="ctr"/>
                      <a:r>
                        <a:rPr lang="en-US" sz="1500" dirty="0"/>
                        <a:t>a</a:t>
                      </a:r>
                    </a:p>
                  </a:txBody>
                  <a:tcPr/>
                </a:tc>
                <a:tc>
                  <a:txBody>
                    <a:bodyPr/>
                    <a:lstStyle/>
                    <a:p>
                      <a:pPr algn="ctr"/>
                      <a:r>
                        <a:rPr lang="en-US" sz="1500" dirty="0"/>
                        <a:t>b</a:t>
                      </a:r>
                    </a:p>
                  </a:txBody>
                  <a:tcPr/>
                </a:tc>
                <a:tc>
                  <a:txBody>
                    <a:bodyPr/>
                    <a:lstStyle/>
                    <a:p>
                      <a:pPr algn="ctr"/>
                      <a:r>
                        <a:rPr lang="en-US" sz="1500" dirty="0"/>
                        <a:t>c</a:t>
                      </a:r>
                    </a:p>
                  </a:txBody>
                  <a:tcPr/>
                </a:tc>
                <a:tc>
                  <a:txBody>
                    <a:bodyPr/>
                    <a:lstStyle/>
                    <a:p>
                      <a:pPr algn="ctr"/>
                      <a:r>
                        <a:rPr lang="en-US" sz="1500" dirty="0"/>
                        <a:t>d</a:t>
                      </a:r>
                    </a:p>
                  </a:txBody>
                  <a:tcPr/>
                </a:tc>
                <a:tc>
                  <a:txBody>
                    <a:bodyPr/>
                    <a:lstStyle/>
                    <a:p>
                      <a:pPr algn="ctr"/>
                      <a:r>
                        <a:rPr lang="en-US" sz="1500" dirty="0"/>
                        <a:t>e</a:t>
                      </a:r>
                    </a:p>
                  </a:txBody>
                  <a:tcPr/>
                </a:tc>
                <a:tc>
                  <a:txBody>
                    <a:bodyPr/>
                    <a:lstStyle/>
                    <a:p>
                      <a:pPr algn="ctr"/>
                      <a:r>
                        <a:rPr lang="en-US" sz="1500" dirty="0"/>
                        <a:t>f</a:t>
                      </a:r>
                    </a:p>
                  </a:txBody>
                  <a:tcPr/>
                </a:tc>
                <a:extLst>
                  <a:ext uri="{0D108BD9-81ED-4DB2-BD59-A6C34878D82A}">
                    <a16:rowId xmlns:a16="http://schemas.microsoft.com/office/drawing/2014/main" val="622579900"/>
                  </a:ext>
                </a:extLst>
              </a:tr>
              <a:tr h="419100">
                <a:tc>
                  <a:txBody>
                    <a:bodyPr/>
                    <a:lstStyle/>
                    <a:p>
                      <a:r>
                        <a:rPr lang="en-US" sz="1500" dirty="0"/>
                        <a:t>Frequency</a:t>
                      </a:r>
                    </a:p>
                  </a:txBody>
                  <a:tcPr/>
                </a:tc>
                <a:tc>
                  <a:txBody>
                    <a:bodyPr/>
                    <a:lstStyle/>
                    <a:p>
                      <a:pPr algn="ctr"/>
                      <a:r>
                        <a:rPr lang="en-US" sz="1500" dirty="0"/>
                        <a:t>45000</a:t>
                      </a:r>
                    </a:p>
                  </a:txBody>
                  <a:tcPr/>
                </a:tc>
                <a:tc>
                  <a:txBody>
                    <a:bodyPr/>
                    <a:lstStyle/>
                    <a:p>
                      <a:pPr algn="ctr"/>
                      <a:r>
                        <a:rPr lang="en-US" sz="1500" dirty="0"/>
                        <a:t>13000</a:t>
                      </a:r>
                    </a:p>
                  </a:txBody>
                  <a:tcPr/>
                </a:tc>
                <a:tc>
                  <a:txBody>
                    <a:bodyPr/>
                    <a:lstStyle/>
                    <a:p>
                      <a:pPr algn="ctr"/>
                      <a:r>
                        <a:rPr lang="en-US" sz="1500" dirty="0"/>
                        <a:t>12000</a:t>
                      </a:r>
                    </a:p>
                  </a:txBody>
                  <a:tcPr/>
                </a:tc>
                <a:tc>
                  <a:txBody>
                    <a:bodyPr/>
                    <a:lstStyle/>
                    <a:p>
                      <a:pPr algn="ctr"/>
                      <a:r>
                        <a:rPr lang="en-US" sz="1500" dirty="0"/>
                        <a:t>16000</a:t>
                      </a:r>
                    </a:p>
                  </a:txBody>
                  <a:tcPr/>
                </a:tc>
                <a:tc>
                  <a:txBody>
                    <a:bodyPr/>
                    <a:lstStyle/>
                    <a:p>
                      <a:pPr algn="ctr"/>
                      <a:r>
                        <a:rPr lang="en-US" sz="1500" dirty="0"/>
                        <a:t>9000</a:t>
                      </a:r>
                    </a:p>
                  </a:txBody>
                  <a:tcPr/>
                </a:tc>
                <a:tc>
                  <a:txBody>
                    <a:bodyPr/>
                    <a:lstStyle/>
                    <a:p>
                      <a:pPr algn="ctr"/>
                      <a:r>
                        <a:rPr lang="en-US" sz="1500" dirty="0"/>
                        <a:t>5000</a:t>
                      </a:r>
                    </a:p>
                  </a:txBody>
                  <a:tcPr/>
                </a:tc>
                <a:extLst>
                  <a:ext uri="{0D108BD9-81ED-4DB2-BD59-A6C34878D82A}">
                    <a16:rowId xmlns:a16="http://schemas.microsoft.com/office/drawing/2014/main" val="4813567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75460896"/>
              </p:ext>
            </p:extLst>
          </p:nvPr>
        </p:nvGraphicFramePr>
        <p:xfrm>
          <a:off x="76200" y="5410200"/>
          <a:ext cx="8915397" cy="1295400"/>
        </p:xfrm>
        <a:graphic>
          <a:graphicData uri="http://schemas.openxmlformats.org/drawingml/2006/table">
            <a:tbl>
              <a:tblPr firstRow="1" bandRow="1">
                <a:tableStyleId>{08FB837D-C827-4EFA-A057-4D05807E0F7C}</a:tableStyleId>
              </a:tblPr>
              <a:tblGrid>
                <a:gridCol w="1600200">
                  <a:extLst>
                    <a:ext uri="{9D8B030D-6E8A-4147-A177-3AD203B41FA5}">
                      <a16:colId xmlns:a16="http://schemas.microsoft.com/office/drawing/2014/main" val="363781471"/>
                    </a:ext>
                  </a:extLst>
                </a:gridCol>
                <a:gridCol w="1066800">
                  <a:extLst>
                    <a:ext uri="{9D8B030D-6E8A-4147-A177-3AD203B41FA5}">
                      <a16:colId xmlns:a16="http://schemas.microsoft.com/office/drawing/2014/main" val="2768394824"/>
                    </a:ext>
                  </a:extLst>
                </a:gridCol>
                <a:gridCol w="1153885">
                  <a:extLst>
                    <a:ext uri="{9D8B030D-6E8A-4147-A177-3AD203B41FA5}">
                      <a16:colId xmlns:a16="http://schemas.microsoft.com/office/drawing/2014/main" val="96016387"/>
                    </a:ext>
                  </a:extLst>
                </a:gridCol>
                <a:gridCol w="1273628">
                  <a:extLst>
                    <a:ext uri="{9D8B030D-6E8A-4147-A177-3AD203B41FA5}">
                      <a16:colId xmlns:a16="http://schemas.microsoft.com/office/drawing/2014/main" val="1937946994"/>
                    </a:ext>
                  </a:extLst>
                </a:gridCol>
                <a:gridCol w="1273628">
                  <a:extLst>
                    <a:ext uri="{9D8B030D-6E8A-4147-A177-3AD203B41FA5}">
                      <a16:colId xmlns:a16="http://schemas.microsoft.com/office/drawing/2014/main" val="360023038"/>
                    </a:ext>
                  </a:extLst>
                </a:gridCol>
                <a:gridCol w="1273628">
                  <a:extLst>
                    <a:ext uri="{9D8B030D-6E8A-4147-A177-3AD203B41FA5}">
                      <a16:colId xmlns:a16="http://schemas.microsoft.com/office/drawing/2014/main" val="3073574813"/>
                    </a:ext>
                  </a:extLst>
                </a:gridCol>
                <a:gridCol w="1273628">
                  <a:extLst>
                    <a:ext uri="{9D8B030D-6E8A-4147-A177-3AD203B41FA5}">
                      <a16:colId xmlns:a16="http://schemas.microsoft.com/office/drawing/2014/main" val="2664792977"/>
                    </a:ext>
                  </a:extLst>
                </a:gridCol>
              </a:tblGrid>
              <a:tr h="323850">
                <a:tc>
                  <a:txBody>
                    <a:bodyPr/>
                    <a:lstStyle/>
                    <a:p>
                      <a:endParaRPr lang="en-US" sz="1500" dirty="0"/>
                    </a:p>
                  </a:txBody>
                  <a:tcPr/>
                </a:tc>
                <a:tc>
                  <a:txBody>
                    <a:bodyPr/>
                    <a:lstStyle/>
                    <a:p>
                      <a:pPr algn="ctr"/>
                      <a:r>
                        <a:rPr lang="en-US" sz="1500" dirty="0"/>
                        <a:t>a</a:t>
                      </a:r>
                    </a:p>
                  </a:txBody>
                  <a:tcPr/>
                </a:tc>
                <a:tc>
                  <a:txBody>
                    <a:bodyPr/>
                    <a:lstStyle/>
                    <a:p>
                      <a:pPr algn="ctr"/>
                      <a:r>
                        <a:rPr lang="en-US" sz="1500" dirty="0"/>
                        <a:t>b</a:t>
                      </a:r>
                    </a:p>
                  </a:txBody>
                  <a:tcPr/>
                </a:tc>
                <a:tc>
                  <a:txBody>
                    <a:bodyPr/>
                    <a:lstStyle/>
                    <a:p>
                      <a:pPr algn="ctr"/>
                      <a:r>
                        <a:rPr lang="en-US" sz="1500" dirty="0"/>
                        <a:t>c</a:t>
                      </a:r>
                    </a:p>
                  </a:txBody>
                  <a:tcPr/>
                </a:tc>
                <a:tc>
                  <a:txBody>
                    <a:bodyPr/>
                    <a:lstStyle/>
                    <a:p>
                      <a:pPr algn="ctr"/>
                      <a:r>
                        <a:rPr lang="en-US" sz="1500" dirty="0"/>
                        <a:t>d</a:t>
                      </a:r>
                    </a:p>
                  </a:txBody>
                  <a:tcPr/>
                </a:tc>
                <a:tc>
                  <a:txBody>
                    <a:bodyPr/>
                    <a:lstStyle/>
                    <a:p>
                      <a:pPr algn="ctr"/>
                      <a:r>
                        <a:rPr lang="en-US" sz="1500" dirty="0"/>
                        <a:t>e</a:t>
                      </a:r>
                    </a:p>
                  </a:txBody>
                  <a:tcPr/>
                </a:tc>
                <a:tc>
                  <a:txBody>
                    <a:bodyPr/>
                    <a:lstStyle/>
                    <a:p>
                      <a:pPr algn="ctr"/>
                      <a:r>
                        <a:rPr lang="en-US" sz="1500" dirty="0"/>
                        <a:t>f</a:t>
                      </a:r>
                    </a:p>
                  </a:txBody>
                  <a:tcPr/>
                </a:tc>
                <a:extLst>
                  <a:ext uri="{0D108BD9-81ED-4DB2-BD59-A6C34878D82A}">
                    <a16:rowId xmlns:a16="http://schemas.microsoft.com/office/drawing/2014/main" val="622579900"/>
                  </a:ext>
                </a:extLst>
              </a:tr>
              <a:tr h="323850">
                <a:tc>
                  <a:txBody>
                    <a:bodyPr/>
                    <a:lstStyle/>
                    <a:p>
                      <a:r>
                        <a:rPr lang="en-US" sz="1500" dirty="0"/>
                        <a:t>Frequency</a:t>
                      </a:r>
                    </a:p>
                  </a:txBody>
                  <a:tcPr/>
                </a:tc>
                <a:tc>
                  <a:txBody>
                    <a:bodyPr/>
                    <a:lstStyle/>
                    <a:p>
                      <a:pPr algn="ctr"/>
                      <a:r>
                        <a:rPr lang="en-US" sz="1500" dirty="0"/>
                        <a:t>45000</a:t>
                      </a:r>
                    </a:p>
                  </a:txBody>
                  <a:tcPr/>
                </a:tc>
                <a:tc>
                  <a:txBody>
                    <a:bodyPr/>
                    <a:lstStyle/>
                    <a:p>
                      <a:pPr algn="ctr"/>
                      <a:r>
                        <a:rPr lang="en-US" sz="1500" dirty="0"/>
                        <a:t>13000</a:t>
                      </a:r>
                    </a:p>
                  </a:txBody>
                  <a:tcPr/>
                </a:tc>
                <a:tc>
                  <a:txBody>
                    <a:bodyPr/>
                    <a:lstStyle/>
                    <a:p>
                      <a:pPr algn="ctr"/>
                      <a:r>
                        <a:rPr lang="en-US" sz="1500" dirty="0"/>
                        <a:t>12000</a:t>
                      </a:r>
                    </a:p>
                  </a:txBody>
                  <a:tcPr/>
                </a:tc>
                <a:tc>
                  <a:txBody>
                    <a:bodyPr/>
                    <a:lstStyle/>
                    <a:p>
                      <a:pPr algn="ctr"/>
                      <a:r>
                        <a:rPr lang="en-US" sz="1500" dirty="0"/>
                        <a:t>16000</a:t>
                      </a:r>
                    </a:p>
                  </a:txBody>
                  <a:tcPr/>
                </a:tc>
                <a:tc>
                  <a:txBody>
                    <a:bodyPr/>
                    <a:lstStyle/>
                    <a:p>
                      <a:pPr algn="ctr"/>
                      <a:r>
                        <a:rPr lang="en-US" sz="1500" dirty="0"/>
                        <a:t>9000</a:t>
                      </a:r>
                    </a:p>
                  </a:txBody>
                  <a:tcPr/>
                </a:tc>
                <a:tc>
                  <a:txBody>
                    <a:bodyPr/>
                    <a:lstStyle/>
                    <a:p>
                      <a:pPr algn="ctr"/>
                      <a:r>
                        <a:rPr lang="en-US" sz="1500" dirty="0"/>
                        <a:t>5000</a:t>
                      </a:r>
                    </a:p>
                  </a:txBody>
                  <a:tcPr/>
                </a:tc>
                <a:extLst>
                  <a:ext uri="{0D108BD9-81ED-4DB2-BD59-A6C34878D82A}">
                    <a16:rowId xmlns:a16="http://schemas.microsoft.com/office/drawing/2014/main" val="481356799"/>
                  </a:ext>
                </a:extLst>
              </a:tr>
              <a:tr h="323850">
                <a:tc>
                  <a:txBody>
                    <a:bodyPr/>
                    <a:lstStyle/>
                    <a:p>
                      <a:r>
                        <a:rPr lang="en-US" sz="1500" dirty="0"/>
                        <a:t>A fixed-length</a:t>
                      </a:r>
                    </a:p>
                  </a:txBody>
                  <a:tcPr/>
                </a:tc>
                <a:tc>
                  <a:txBody>
                    <a:bodyPr/>
                    <a:lstStyle/>
                    <a:p>
                      <a:pPr algn="ctr"/>
                      <a:r>
                        <a:rPr lang="en-US" sz="1500" dirty="0"/>
                        <a:t>000</a:t>
                      </a:r>
                    </a:p>
                  </a:txBody>
                  <a:tcPr/>
                </a:tc>
                <a:tc>
                  <a:txBody>
                    <a:bodyPr/>
                    <a:lstStyle/>
                    <a:p>
                      <a:pPr algn="ctr"/>
                      <a:r>
                        <a:rPr lang="en-US" sz="1500" dirty="0"/>
                        <a:t>001</a:t>
                      </a:r>
                    </a:p>
                  </a:txBody>
                  <a:tcPr/>
                </a:tc>
                <a:tc>
                  <a:txBody>
                    <a:bodyPr/>
                    <a:lstStyle/>
                    <a:p>
                      <a:pPr algn="ctr"/>
                      <a:r>
                        <a:rPr lang="en-US" sz="1500" dirty="0"/>
                        <a:t>010</a:t>
                      </a:r>
                    </a:p>
                  </a:txBody>
                  <a:tcPr/>
                </a:tc>
                <a:tc>
                  <a:txBody>
                    <a:bodyPr/>
                    <a:lstStyle/>
                    <a:p>
                      <a:pPr algn="ctr"/>
                      <a:r>
                        <a:rPr lang="en-US" sz="1500" dirty="0"/>
                        <a:t>011</a:t>
                      </a:r>
                    </a:p>
                  </a:txBody>
                  <a:tcPr/>
                </a:tc>
                <a:tc>
                  <a:txBody>
                    <a:bodyPr/>
                    <a:lstStyle/>
                    <a:p>
                      <a:pPr algn="ctr"/>
                      <a:r>
                        <a:rPr lang="en-US" sz="1500" dirty="0"/>
                        <a:t>100</a:t>
                      </a:r>
                    </a:p>
                  </a:txBody>
                  <a:tcPr/>
                </a:tc>
                <a:tc>
                  <a:txBody>
                    <a:bodyPr/>
                    <a:lstStyle/>
                    <a:p>
                      <a:pPr algn="ctr"/>
                      <a:r>
                        <a:rPr lang="en-US" sz="1500" dirty="0"/>
                        <a:t>101</a:t>
                      </a:r>
                    </a:p>
                  </a:txBody>
                  <a:tcPr/>
                </a:tc>
                <a:extLst>
                  <a:ext uri="{0D108BD9-81ED-4DB2-BD59-A6C34878D82A}">
                    <a16:rowId xmlns:a16="http://schemas.microsoft.com/office/drawing/2014/main" val="67170369"/>
                  </a:ext>
                </a:extLst>
              </a:tr>
              <a:tr h="323850">
                <a:tc>
                  <a:txBody>
                    <a:bodyPr/>
                    <a:lstStyle/>
                    <a:p>
                      <a:r>
                        <a:rPr lang="en-US" sz="1500" dirty="0"/>
                        <a:t>A variable-length</a:t>
                      </a:r>
                    </a:p>
                  </a:txBody>
                  <a:tcPr/>
                </a:tc>
                <a:tc>
                  <a:txBody>
                    <a:bodyPr/>
                    <a:lstStyle/>
                    <a:p>
                      <a:pPr algn="ctr"/>
                      <a:r>
                        <a:rPr lang="en-US" sz="1500" dirty="0"/>
                        <a:t>0</a:t>
                      </a:r>
                    </a:p>
                  </a:txBody>
                  <a:tcPr/>
                </a:tc>
                <a:tc>
                  <a:txBody>
                    <a:bodyPr/>
                    <a:lstStyle/>
                    <a:p>
                      <a:pPr algn="ctr"/>
                      <a:r>
                        <a:rPr lang="en-US" sz="1500" dirty="0"/>
                        <a:t>101</a:t>
                      </a:r>
                    </a:p>
                  </a:txBody>
                  <a:tcPr/>
                </a:tc>
                <a:tc>
                  <a:txBody>
                    <a:bodyPr/>
                    <a:lstStyle/>
                    <a:p>
                      <a:pPr algn="ctr"/>
                      <a:r>
                        <a:rPr lang="en-US" sz="1500" dirty="0"/>
                        <a:t>100</a:t>
                      </a:r>
                    </a:p>
                  </a:txBody>
                  <a:tcPr/>
                </a:tc>
                <a:tc>
                  <a:txBody>
                    <a:bodyPr/>
                    <a:lstStyle/>
                    <a:p>
                      <a:pPr algn="ctr"/>
                      <a:r>
                        <a:rPr lang="en-US" sz="1500" dirty="0"/>
                        <a:t>111</a:t>
                      </a:r>
                    </a:p>
                  </a:txBody>
                  <a:tcPr/>
                </a:tc>
                <a:tc>
                  <a:txBody>
                    <a:bodyPr/>
                    <a:lstStyle/>
                    <a:p>
                      <a:pPr algn="ctr"/>
                      <a:r>
                        <a:rPr lang="en-US" sz="1500" dirty="0"/>
                        <a:t>1101</a:t>
                      </a:r>
                    </a:p>
                  </a:txBody>
                  <a:tcPr/>
                </a:tc>
                <a:tc>
                  <a:txBody>
                    <a:bodyPr/>
                    <a:lstStyle/>
                    <a:p>
                      <a:pPr algn="ctr"/>
                      <a:r>
                        <a:rPr lang="en-US" sz="1500" dirty="0"/>
                        <a:t>1100</a:t>
                      </a:r>
                    </a:p>
                  </a:txBody>
                  <a:tcPr/>
                </a:tc>
                <a:extLst>
                  <a:ext uri="{0D108BD9-81ED-4DB2-BD59-A6C34878D82A}">
                    <a16:rowId xmlns:a16="http://schemas.microsoft.com/office/drawing/2014/main" val="4208088757"/>
                  </a:ext>
                </a:extLst>
              </a:tr>
            </a:tbl>
          </a:graphicData>
        </a:graphic>
      </p:graphicFrame>
    </p:spTree>
    <p:extLst>
      <p:ext uri="{BB962C8B-B14F-4D97-AF65-F5344CB8AC3E}">
        <p14:creationId xmlns:p14="http://schemas.microsoft.com/office/powerpoint/2010/main" val="325130412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dirty="0"/>
              <a:t>Exercise</a:t>
            </a:r>
          </a:p>
        </p:txBody>
      </p:sp>
      <p:sp>
        <p:nvSpPr>
          <p:cNvPr id="605187" name="Rectangle 3"/>
          <p:cNvSpPr>
            <a:spLocks noGrp="1" noChangeArrowheads="1"/>
          </p:cNvSpPr>
          <p:nvPr>
            <p:ph idx="1"/>
            <p:custDataLst>
              <p:tags r:id="rId2"/>
            </p:custDataLst>
          </p:nvPr>
        </p:nvSpPr>
        <p:spPr>
          <a:xfrm>
            <a:off x="0" y="838200"/>
            <a:ext cx="9144000" cy="5410200"/>
          </a:xfrm>
        </p:spPr>
        <p:txBody>
          <a:bodyPr/>
          <a:lstStyle/>
          <a:p>
            <a:pPr>
              <a:spcBef>
                <a:spcPts val="1200"/>
              </a:spcBef>
            </a:pPr>
            <a:r>
              <a:rPr lang="en-US" sz="1800" dirty="0">
                <a:latin typeface="Times" panose="02020603050405020304" pitchFamily="18" charset="0"/>
                <a:cs typeface="Times" panose="02020603050405020304" pitchFamily="18" charset="0"/>
              </a:rPr>
              <a:t>Example: if using fixed-length code for our problem, we need at least 3 bits per </a:t>
            </a:r>
            <a:r>
              <a:rPr lang="en-US" sz="1800" dirty="0" err="1">
                <a:latin typeface="Times" panose="02020603050405020304" pitchFamily="18" charset="0"/>
                <a:cs typeface="Times" panose="02020603050405020304" pitchFamily="18" charset="0"/>
              </a:rPr>
              <a:t>codeword</a:t>
            </a:r>
            <a:r>
              <a:rPr lang="en-US" sz="1800" dirty="0">
                <a:latin typeface="Times" panose="02020603050405020304" pitchFamily="18" charset="0"/>
                <a:cs typeface="Times" panose="02020603050405020304" pitchFamily="18" charset="0"/>
              </a:rPr>
              <a:t> as there are 6 characters (2</a:t>
            </a:r>
            <a:r>
              <a:rPr lang="en-US" sz="1800" baseline="30000" dirty="0">
                <a:latin typeface="Times" panose="02020603050405020304" pitchFamily="18" charset="0"/>
                <a:cs typeface="Times" panose="02020603050405020304" pitchFamily="18" charset="0"/>
              </a:rPr>
              <a:t>2</a:t>
            </a:r>
            <a:r>
              <a:rPr lang="en-US" sz="1800" dirty="0">
                <a:latin typeface="Times" panose="02020603050405020304" pitchFamily="18" charset="0"/>
                <a:cs typeface="Times" panose="02020603050405020304" pitchFamily="18" charset="0"/>
              </a:rPr>
              <a:t> = 4 &lt; 6, 2</a:t>
            </a:r>
            <a:r>
              <a:rPr lang="en-US" sz="1800" baseline="30000" dirty="0">
                <a:latin typeface="Times" panose="02020603050405020304" pitchFamily="18" charset="0"/>
                <a:cs typeface="Times" panose="02020603050405020304" pitchFamily="18" charset="0"/>
              </a:rPr>
              <a:t>3</a:t>
            </a:r>
            <a:r>
              <a:rPr lang="en-US" sz="1800" dirty="0">
                <a:latin typeface="Times" panose="02020603050405020304" pitchFamily="18" charset="0"/>
                <a:cs typeface="Times" panose="02020603050405020304" pitchFamily="18" charset="0"/>
              </a:rPr>
              <a:t> = 8)</a:t>
            </a:r>
          </a:p>
          <a:p>
            <a:pPr>
              <a:spcBef>
                <a:spcPts val="1200"/>
              </a:spcBef>
            </a:pPr>
            <a:endParaRPr lang="en-US" sz="1800" dirty="0">
              <a:latin typeface="Times" panose="02020603050405020304" pitchFamily="18" charset="0"/>
              <a:cs typeface="Times" panose="02020603050405020304" pitchFamily="18" charset="0"/>
            </a:endParaRPr>
          </a:p>
          <a:p>
            <a:pPr>
              <a:spcBef>
                <a:spcPts val="1200"/>
              </a:spcBef>
            </a:pPr>
            <a:endParaRPr lang="en-US" sz="1800" dirty="0">
              <a:latin typeface="Times" panose="02020603050405020304" pitchFamily="18" charset="0"/>
              <a:cs typeface="Times" panose="02020603050405020304" pitchFamily="18" charset="0"/>
            </a:endParaRPr>
          </a:p>
          <a:p>
            <a:pPr>
              <a:spcBef>
                <a:spcPts val="1200"/>
              </a:spcBef>
            </a:pPr>
            <a:endParaRPr lang="en-US" sz="1800" dirty="0">
              <a:latin typeface="Times" panose="02020603050405020304" pitchFamily="18" charset="0"/>
              <a:cs typeface="Times" panose="02020603050405020304" pitchFamily="18" charset="0"/>
            </a:endParaRPr>
          </a:p>
          <a:p>
            <a:pPr>
              <a:spcBef>
                <a:spcPts val="1200"/>
              </a:spcBef>
            </a:pPr>
            <a:r>
              <a:rPr lang="en-US" sz="1800" dirty="0">
                <a:latin typeface="Times" panose="02020603050405020304" pitchFamily="18" charset="0"/>
                <a:cs typeface="Times" panose="02020603050405020304" pitchFamily="18" charset="0"/>
              </a:rPr>
              <a:t>The fixed length-code requires: </a:t>
            </a:r>
          </a:p>
          <a:p>
            <a:pPr marL="0" indent="0">
              <a:spcBef>
                <a:spcPts val="1200"/>
              </a:spcBef>
              <a:buNone/>
            </a:pPr>
            <a:r>
              <a:rPr lang="en-US" sz="2200" dirty="0">
                <a:latin typeface="Times" panose="02020603050405020304" pitchFamily="18" charset="0"/>
                <a:cs typeface="Times" panose="02020603050405020304" pitchFamily="18" charset="0"/>
              </a:rPr>
              <a:t>                     3 * 100000 = 300000 bits to store the file</a:t>
            </a:r>
          </a:p>
          <a:p>
            <a:pPr>
              <a:spcBef>
                <a:spcPts val="1200"/>
              </a:spcBef>
            </a:pPr>
            <a:endParaRPr lang="en-US" sz="1800" dirty="0">
              <a:latin typeface="Times" panose="02020603050405020304" pitchFamily="18" charset="0"/>
              <a:cs typeface="Times" panose="02020603050405020304" pitchFamily="18" charset="0"/>
            </a:endParaRPr>
          </a:p>
          <a:p>
            <a:pPr>
              <a:spcBef>
                <a:spcPts val="1200"/>
              </a:spcBef>
            </a:pPr>
            <a:r>
              <a:rPr lang="en-US" sz="1800" dirty="0">
                <a:latin typeface="Times" panose="02020603050405020304" pitchFamily="18" charset="0"/>
                <a:cs typeface="Times" panose="02020603050405020304" pitchFamily="18" charset="0"/>
              </a:rPr>
              <a:t>The variable-length code uses only:</a:t>
            </a:r>
          </a:p>
          <a:p>
            <a:pPr marL="0" indent="0">
              <a:spcBef>
                <a:spcPts val="1200"/>
              </a:spcBef>
              <a:buNone/>
            </a:pPr>
            <a:r>
              <a:rPr lang="en-US" sz="2100" dirty="0">
                <a:latin typeface="Times" panose="02020603050405020304" pitchFamily="18" charset="0"/>
                <a:cs typeface="Times" panose="02020603050405020304" pitchFamily="18" charset="0"/>
              </a:rPr>
              <a:t>1 * 45000 +  3*13000+ 3*12000 + 3 * 16000 + 4 * 9000 + 4 * 5000 = 224000 bits</a:t>
            </a:r>
          </a:p>
          <a:p>
            <a:pPr marL="0" indent="0">
              <a:spcBef>
                <a:spcPts val="1200"/>
              </a:spcBef>
              <a:buNone/>
            </a:pPr>
            <a:endParaRPr lang="en-US" sz="1800" dirty="0">
              <a:latin typeface="Times" panose="02020603050405020304" pitchFamily="18" charset="0"/>
              <a:cs typeface="Times" panose="02020603050405020304" pitchFamily="18" charset="0"/>
              <a:sym typeface="Wingdings" panose="05000000000000000000" pitchFamily="2" charset="2"/>
            </a:endParaRPr>
          </a:p>
          <a:p>
            <a:pPr marL="0" indent="0">
              <a:spcBef>
                <a:spcPts val="1200"/>
              </a:spcBef>
              <a:buNone/>
            </a:pPr>
            <a:endParaRPr lang="en-US" sz="1800" dirty="0">
              <a:latin typeface="Times" panose="02020603050405020304" pitchFamily="18" charset="0"/>
              <a:cs typeface="Times" panose="02020603050405020304" pitchFamily="18" charset="0"/>
              <a:sym typeface="Wingdings" panose="05000000000000000000" pitchFamily="2" charset="2"/>
            </a:endParaRPr>
          </a:p>
          <a:p>
            <a:pPr marL="0" indent="0">
              <a:spcBef>
                <a:spcPts val="1200"/>
              </a:spcBef>
              <a:buNone/>
            </a:pPr>
            <a:r>
              <a:rPr lang="en-US" sz="1800" dirty="0">
                <a:latin typeface="Times" panose="02020603050405020304" pitchFamily="18" charset="0"/>
                <a:cs typeface="Times" panose="02020603050405020304" pitchFamily="18" charset="0"/>
                <a:sym typeface="Wingdings" panose="05000000000000000000" pitchFamily="2" charset="2"/>
              </a:rPr>
              <a:t></a:t>
            </a:r>
            <a:r>
              <a:rPr lang="en-US" sz="1800" dirty="0">
                <a:latin typeface="Times" panose="02020603050405020304" pitchFamily="18" charset="0"/>
                <a:cs typeface="Times" panose="02020603050405020304" pitchFamily="18" charset="0"/>
              </a:rPr>
              <a:t> saving a lot of space: 25%</a:t>
            </a:r>
          </a:p>
          <a:p>
            <a:pPr>
              <a:spcBef>
                <a:spcPts val="1200"/>
              </a:spcBef>
            </a:pPr>
            <a:endParaRPr lang="en-US" sz="1800" dirty="0">
              <a:latin typeface="Times" panose="02020603050405020304" pitchFamily="18" charset="0"/>
              <a:cs typeface="Times" panose="02020603050405020304" pitchFamily="18" charset="0"/>
            </a:endParaRPr>
          </a:p>
          <a:p>
            <a:pPr>
              <a:spcBef>
                <a:spcPts val="1200"/>
              </a:spcBef>
            </a:pPr>
            <a:endParaRPr lang="en-US" sz="1800" dirty="0">
              <a:latin typeface="Times" panose="02020603050405020304" pitchFamily="18" charset="0"/>
              <a:cs typeface="Times"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36720713"/>
              </p:ext>
            </p:extLst>
          </p:nvPr>
        </p:nvGraphicFramePr>
        <p:xfrm>
          <a:off x="114301" y="1447800"/>
          <a:ext cx="8915397" cy="1295400"/>
        </p:xfrm>
        <a:graphic>
          <a:graphicData uri="http://schemas.openxmlformats.org/drawingml/2006/table">
            <a:tbl>
              <a:tblPr firstRow="1" bandRow="1">
                <a:tableStyleId>{08FB837D-C827-4EFA-A057-4D05807E0F7C}</a:tableStyleId>
              </a:tblPr>
              <a:tblGrid>
                <a:gridCol w="1600200">
                  <a:extLst>
                    <a:ext uri="{9D8B030D-6E8A-4147-A177-3AD203B41FA5}">
                      <a16:colId xmlns:a16="http://schemas.microsoft.com/office/drawing/2014/main" val="363781471"/>
                    </a:ext>
                  </a:extLst>
                </a:gridCol>
                <a:gridCol w="1066800">
                  <a:extLst>
                    <a:ext uri="{9D8B030D-6E8A-4147-A177-3AD203B41FA5}">
                      <a16:colId xmlns:a16="http://schemas.microsoft.com/office/drawing/2014/main" val="2768394824"/>
                    </a:ext>
                  </a:extLst>
                </a:gridCol>
                <a:gridCol w="1153885">
                  <a:extLst>
                    <a:ext uri="{9D8B030D-6E8A-4147-A177-3AD203B41FA5}">
                      <a16:colId xmlns:a16="http://schemas.microsoft.com/office/drawing/2014/main" val="96016387"/>
                    </a:ext>
                  </a:extLst>
                </a:gridCol>
                <a:gridCol w="1273628">
                  <a:extLst>
                    <a:ext uri="{9D8B030D-6E8A-4147-A177-3AD203B41FA5}">
                      <a16:colId xmlns:a16="http://schemas.microsoft.com/office/drawing/2014/main" val="1937946994"/>
                    </a:ext>
                  </a:extLst>
                </a:gridCol>
                <a:gridCol w="1273628">
                  <a:extLst>
                    <a:ext uri="{9D8B030D-6E8A-4147-A177-3AD203B41FA5}">
                      <a16:colId xmlns:a16="http://schemas.microsoft.com/office/drawing/2014/main" val="360023038"/>
                    </a:ext>
                  </a:extLst>
                </a:gridCol>
                <a:gridCol w="1273628">
                  <a:extLst>
                    <a:ext uri="{9D8B030D-6E8A-4147-A177-3AD203B41FA5}">
                      <a16:colId xmlns:a16="http://schemas.microsoft.com/office/drawing/2014/main" val="3073574813"/>
                    </a:ext>
                  </a:extLst>
                </a:gridCol>
                <a:gridCol w="1273628">
                  <a:extLst>
                    <a:ext uri="{9D8B030D-6E8A-4147-A177-3AD203B41FA5}">
                      <a16:colId xmlns:a16="http://schemas.microsoft.com/office/drawing/2014/main" val="2664792977"/>
                    </a:ext>
                  </a:extLst>
                </a:gridCol>
              </a:tblGrid>
              <a:tr h="323850">
                <a:tc>
                  <a:txBody>
                    <a:bodyPr/>
                    <a:lstStyle/>
                    <a:p>
                      <a:endParaRPr lang="en-US" sz="1500" dirty="0"/>
                    </a:p>
                  </a:txBody>
                  <a:tcPr/>
                </a:tc>
                <a:tc>
                  <a:txBody>
                    <a:bodyPr/>
                    <a:lstStyle/>
                    <a:p>
                      <a:pPr algn="ctr"/>
                      <a:r>
                        <a:rPr lang="en-US" sz="1500" dirty="0"/>
                        <a:t>a</a:t>
                      </a:r>
                    </a:p>
                  </a:txBody>
                  <a:tcPr/>
                </a:tc>
                <a:tc>
                  <a:txBody>
                    <a:bodyPr/>
                    <a:lstStyle/>
                    <a:p>
                      <a:pPr algn="ctr"/>
                      <a:r>
                        <a:rPr lang="en-US" sz="1500" dirty="0"/>
                        <a:t>b</a:t>
                      </a:r>
                    </a:p>
                  </a:txBody>
                  <a:tcPr/>
                </a:tc>
                <a:tc>
                  <a:txBody>
                    <a:bodyPr/>
                    <a:lstStyle/>
                    <a:p>
                      <a:pPr algn="ctr"/>
                      <a:r>
                        <a:rPr lang="en-US" sz="1500" dirty="0"/>
                        <a:t>c</a:t>
                      </a:r>
                    </a:p>
                  </a:txBody>
                  <a:tcPr/>
                </a:tc>
                <a:tc>
                  <a:txBody>
                    <a:bodyPr/>
                    <a:lstStyle/>
                    <a:p>
                      <a:pPr algn="ctr"/>
                      <a:r>
                        <a:rPr lang="en-US" sz="1500" dirty="0"/>
                        <a:t>d</a:t>
                      </a:r>
                    </a:p>
                  </a:txBody>
                  <a:tcPr/>
                </a:tc>
                <a:tc>
                  <a:txBody>
                    <a:bodyPr/>
                    <a:lstStyle/>
                    <a:p>
                      <a:pPr algn="ctr"/>
                      <a:r>
                        <a:rPr lang="en-US" sz="1500" dirty="0"/>
                        <a:t>e</a:t>
                      </a:r>
                    </a:p>
                  </a:txBody>
                  <a:tcPr/>
                </a:tc>
                <a:tc>
                  <a:txBody>
                    <a:bodyPr/>
                    <a:lstStyle/>
                    <a:p>
                      <a:pPr algn="ctr"/>
                      <a:r>
                        <a:rPr lang="en-US" sz="1500" dirty="0"/>
                        <a:t>f</a:t>
                      </a:r>
                    </a:p>
                  </a:txBody>
                  <a:tcPr/>
                </a:tc>
                <a:extLst>
                  <a:ext uri="{0D108BD9-81ED-4DB2-BD59-A6C34878D82A}">
                    <a16:rowId xmlns:a16="http://schemas.microsoft.com/office/drawing/2014/main" val="622579900"/>
                  </a:ext>
                </a:extLst>
              </a:tr>
              <a:tr h="323850">
                <a:tc>
                  <a:txBody>
                    <a:bodyPr/>
                    <a:lstStyle/>
                    <a:p>
                      <a:r>
                        <a:rPr lang="en-US" sz="1500" dirty="0"/>
                        <a:t>Frequency</a:t>
                      </a:r>
                    </a:p>
                  </a:txBody>
                  <a:tcPr/>
                </a:tc>
                <a:tc>
                  <a:txBody>
                    <a:bodyPr/>
                    <a:lstStyle/>
                    <a:p>
                      <a:pPr algn="ctr"/>
                      <a:r>
                        <a:rPr lang="en-US" sz="1500" dirty="0"/>
                        <a:t>45000</a:t>
                      </a:r>
                    </a:p>
                  </a:txBody>
                  <a:tcPr/>
                </a:tc>
                <a:tc>
                  <a:txBody>
                    <a:bodyPr/>
                    <a:lstStyle/>
                    <a:p>
                      <a:pPr algn="ctr"/>
                      <a:r>
                        <a:rPr lang="en-US" sz="1500" dirty="0"/>
                        <a:t>13000</a:t>
                      </a:r>
                    </a:p>
                  </a:txBody>
                  <a:tcPr/>
                </a:tc>
                <a:tc>
                  <a:txBody>
                    <a:bodyPr/>
                    <a:lstStyle/>
                    <a:p>
                      <a:pPr algn="ctr"/>
                      <a:r>
                        <a:rPr lang="en-US" sz="1500" dirty="0"/>
                        <a:t>12000</a:t>
                      </a:r>
                    </a:p>
                  </a:txBody>
                  <a:tcPr/>
                </a:tc>
                <a:tc>
                  <a:txBody>
                    <a:bodyPr/>
                    <a:lstStyle/>
                    <a:p>
                      <a:pPr algn="ctr"/>
                      <a:r>
                        <a:rPr lang="en-US" sz="1500" dirty="0"/>
                        <a:t>16000</a:t>
                      </a:r>
                    </a:p>
                  </a:txBody>
                  <a:tcPr/>
                </a:tc>
                <a:tc>
                  <a:txBody>
                    <a:bodyPr/>
                    <a:lstStyle/>
                    <a:p>
                      <a:pPr algn="ctr"/>
                      <a:r>
                        <a:rPr lang="en-US" sz="1500" dirty="0"/>
                        <a:t>9000</a:t>
                      </a:r>
                    </a:p>
                  </a:txBody>
                  <a:tcPr/>
                </a:tc>
                <a:tc>
                  <a:txBody>
                    <a:bodyPr/>
                    <a:lstStyle/>
                    <a:p>
                      <a:pPr algn="ctr"/>
                      <a:r>
                        <a:rPr lang="en-US" sz="1500" dirty="0"/>
                        <a:t>5000</a:t>
                      </a:r>
                    </a:p>
                  </a:txBody>
                  <a:tcPr/>
                </a:tc>
                <a:extLst>
                  <a:ext uri="{0D108BD9-81ED-4DB2-BD59-A6C34878D82A}">
                    <a16:rowId xmlns:a16="http://schemas.microsoft.com/office/drawing/2014/main" val="481356799"/>
                  </a:ext>
                </a:extLst>
              </a:tr>
              <a:tr h="323850">
                <a:tc>
                  <a:txBody>
                    <a:bodyPr/>
                    <a:lstStyle/>
                    <a:p>
                      <a:r>
                        <a:rPr lang="en-US" sz="1500" dirty="0"/>
                        <a:t>A fixed-length</a:t>
                      </a:r>
                    </a:p>
                  </a:txBody>
                  <a:tcPr/>
                </a:tc>
                <a:tc>
                  <a:txBody>
                    <a:bodyPr/>
                    <a:lstStyle/>
                    <a:p>
                      <a:pPr algn="ctr"/>
                      <a:r>
                        <a:rPr lang="en-US" sz="1500" dirty="0"/>
                        <a:t>000</a:t>
                      </a:r>
                    </a:p>
                  </a:txBody>
                  <a:tcPr/>
                </a:tc>
                <a:tc>
                  <a:txBody>
                    <a:bodyPr/>
                    <a:lstStyle/>
                    <a:p>
                      <a:pPr algn="ctr"/>
                      <a:r>
                        <a:rPr lang="en-US" sz="1500" dirty="0"/>
                        <a:t>001</a:t>
                      </a:r>
                    </a:p>
                  </a:txBody>
                  <a:tcPr/>
                </a:tc>
                <a:tc>
                  <a:txBody>
                    <a:bodyPr/>
                    <a:lstStyle/>
                    <a:p>
                      <a:pPr algn="ctr"/>
                      <a:r>
                        <a:rPr lang="en-US" sz="1500" dirty="0"/>
                        <a:t>010</a:t>
                      </a:r>
                    </a:p>
                  </a:txBody>
                  <a:tcPr/>
                </a:tc>
                <a:tc>
                  <a:txBody>
                    <a:bodyPr/>
                    <a:lstStyle/>
                    <a:p>
                      <a:pPr algn="ctr"/>
                      <a:r>
                        <a:rPr lang="en-US" sz="1500" dirty="0"/>
                        <a:t>011</a:t>
                      </a:r>
                    </a:p>
                  </a:txBody>
                  <a:tcPr/>
                </a:tc>
                <a:tc>
                  <a:txBody>
                    <a:bodyPr/>
                    <a:lstStyle/>
                    <a:p>
                      <a:pPr algn="ctr"/>
                      <a:r>
                        <a:rPr lang="en-US" sz="1500" dirty="0"/>
                        <a:t>100</a:t>
                      </a:r>
                    </a:p>
                  </a:txBody>
                  <a:tcPr/>
                </a:tc>
                <a:tc>
                  <a:txBody>
                    <a:bodyPr/>
                    <a:lstStyle/>
                    <a:p>
                      <a:pPr algn="ctr"/>
                      <a:r>
                        <a:rPr lang="en-US" sz="1500" dirty="0"/>
                        <a:t>101</a:t>
                      </a:r>
                    </a:p>
                  </a:txBody>
                  <a:tcPr/>
                </a:tc>
                <a:extLst>
                  <a:ext uri="{0D108BD9-81ED-4DB2-BD59-A6C34878D82A}">
                    <a16:rowId xmlns:a16="http://schemas.microsoft.com/office/drawing/2014/main" val="67170369"/>
                  </a:ext>
                </a:extLst>
              </a:tr>
              <a:tr h="323850">
                <a:tc>
                  <a:txBody>
                    <a:bodyPr/>
                    <a:lstStyle/>
                    <a:p>
                      <a:r>
                        <a:rPr lang="en-US" sz="1500" dirty="0"/>
                        <a:t>A variable-length</a:t>
                      </a:r>
                    </a:p>
                  </a:txBody>
                  <a:tcPr/>
                </a:tc>
                <a:tc>
                  <a:txBody>
                    <a:bodyPr/>
                    <a:lstStyle/>
                    <a:p>
                      <a:pPr algn="ctr"/>
                      <a:r>
                        <a:rPr lang="en-US" sz="1500" dirty="0"/>
                        <a:t>0</a:t>
                      </a:r>
                    </a:p>
                  </a:txBody>
                  <a:tcPr/>
                </a:tc>
                <a:tc>
                  <a:txBody>
                    <a:bodyPr/>
                    <a:lstStyle/>
                    <a:p>
                      <a:pPr algn="ctr"/>
                      <a:r>
                        <a:rPr lang="en-US" sz="1500" dirty="0"/>
                        <a:t>101</a:t>
                      </a:r>
                    </a:p>
                  </a:txBody>
                  <a:tcPr/>
                </a:tc>
                <a:tc>
                  <a:txBody>
                    <a:bodyPr/>
                    <a:lstStyle/>
                    <a:p>
                      <a:pPr algn="ctr"/>
                      <a:r>
                        <a:rPr lang="en-US" sz="1500" dirty="0"/>
                        <a:t>100</a:t>
                      </a:r>
                    </a:p>
                  </a:txBody>
                  <a:tcPr/>
                </a:tc>
                <a:tc>
                  <a:txBody>
                    <a:bodyPr/>
                    <a:lstStyle/>
                    <a:p>
                      <a:pPr algn="ctr"/>
                      <a:r>
                        <a:rPr lang="en-US" sz="1500" dirty="0"/>
                        <a:t>111</a:t>
                      </a:r>
                    </a:p>
                  </a:txBody>
                  <a:tcPr/>
                </a:tc>
                <a:tc>
                  <a:txBody>
                    <a:bodyPr/>
                    <a:lstStyle/>
                    <a:p>
                      <a:pPr algn="ctr"/>
                      <a:r>
                        <a:rPr lang="en-US" sz="1500" dirty="0"/>
                        <a:t>1101</a:t>
                      </a:r>
                    </a:p>
                  </a:txBody>
                  <a:tcPr/>
                </a:tc>
                <a:tc>
                  <a:txBody>
                    <a:bodyPr/>
                    <a:lstStyle/>
                    <a:p>
                      <a:pPr algn="ctr"/>
                      <a:r>
                        <a:rPr lang="en-US" sz="1500" dirty="0"/>
                        <a:t>1100</a:t>
                      </a:r>
                    </a:p>
                  </a:txBody>
                  <a:tcPr/>
                </a:tc>
                <a:extLst>
                  <a:ext uri="{0D108BD9-81ED-4DB2-BD59-A6C34878D82A}">
                    <a16:rowId xmlns:a16="http://schemas.microsoft.com/office/drawing/2014/main" val="4208088757"/>
                  </a:ext>
                </a:extLst>
              </a:tr>
            </a:tbl>
          </a:graphicData>
        </a:graphic>
      </p:graphicFrame>
      <p:sp>
        <p:nvSpPr>
          <p:cNvPr id="6" name="Right Brace 5"/>
          <p:cNvSpPr/>
          <p:nvPr/>
        </p:nvSpPr>
        <p:spPr>
          <a:xfrm rot="5400000">
            <a:off x="1458320" y="3436120"/>
            <a:ext cx="207560" cy="5334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 name="TextBox 1"/>
          <p:cNvSpPr txBox="1"/>
          <p:nvPr/>
        </p:nvSpPr>
        <p:spPr>
          <a:xfrm>
            <a:off x="304800" y="3829956"/>
            <a:ext cx="2133599" cy="292388"/>
          </a:xfrm>
          <a:prstGeom prst="rect">
            <a:avLst/>
          </a:prstGeom>
          <a:noFill/>
        </p:spPr>
        <p:txBody>
          <a:bodyPr wrap="square" rtlCol="0">
            <a:spAutoFit/>
          </a:bodyPr>
          <a:lstStyle/>
          <a:p>
            <a:r>
              <a:rPr lang="en-US" sz="1300" dirty="0"/>
              <a:t>3 bits for each character</a:t>
            </a:r>
          </a:p>
        </p:txBody>
      </p:sp>
      <p:sp>
        <p:nvSpPr>
          <p:cNvPr id="8" name="TextBox 7"/>
          <p:cNvSpPr txBox="1"/>
          <p:nvPr/>
        </p:nvSpPr>
        <p:spPr>
          <a:xfrm>
            <a:off x="2209800" y="3829956"/>
            <a:ext cx="2133600" cy="292388"/>
          </a:xfrm>
          <a:prstGeom prst="rect">
            <a:avLst/>
          </a:prstGeom>
          <a:noFill/>
        </p:spPr>
        <p:txBody>
          <a:bodyPr wrap="square" rtlCol="0">
            <a:spAutoFit/>
          </a:bodyPr>
          <a:lstStyle/>
          <a:p>
            <a:r>
              <a:rPr lang="en-US" sz="1300" dirty="0"/>
              <a:t>Number of characters</a:t>
            </a:r>
          </a:p>
        </p:txBody>
      </p:sp>
      <p:sp>
        <p:nvSpPr>
          <p:cNvPr id="9" name="Right Brace 8"/>
          <p:cNvSpPr/>
          <p:nvPr/>
        </p:nvSpPr>
        <p:spPr>
          <a:xfrm rot="5400000">
            <a:off x="2277470" y="3264670"/>
            <a:ext cx="207560" cy="8763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0" name="Right Brace 9"/>
          <p:cNvSpPr/>
          <p:nvPr/>
        </p:nvSpPr>
        <p:spPr>
          <a:xfrm rot="5400000">
            <a:off x="493414" y="4535787"/>
            <a:ext cx="232371" cy="10668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1" name="TextBox 10"/>
          <p:cNvSpPr txBox="1"/>
          <p:nvPr/>
        </p:nvSpPr>
        <p:spPr>
          <a:xfrm>
            <a:off x="7838" y="5217808"/>
            <a:ext cx="2133600" cy="492443"/>
          </a:xfrm>
          <a:prstGeom prst="rect">
            <a:avLst/>
          </a:prstGeom>
          <a:noFill/>
        </p:spPr>
        <p:txBody>
          <a:bodyPr wrap="square" rtlCol="0">
            <a:spAutoFit/>
          </a:bodyPr>
          <a:lstStyle/>
          <a:p>
            <a:r>
              <a:rPr lang="en-US" sz="1300" dirty="0"/>
              <a:t>#bits used to encode character “a”</a:t>
            </a:r>
          </a:p>
        </p:txBody>
      </p:sp>
      <p:sp>
        <p:nvSpPr>
          <p:cNvPr id="13" name="Right Brace 12"/>
          <p:cNvSpPr/>
          <p:nvPr/>
        </p:nvSpPr>
        <p:spPr>
          <a:xfrm rot="5400000">
            <a:off x="6810176" y="4535787"/>
            <a:ext cx="232371" cy="10668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4" name="TextBox 13"/>
          <p:cNvSpPr txBox="1"/>
          <p:nvPr/>
        </p:nvSpPr>
        <p:spPr>
          <a:xfrm>
            <a:off x="6324600" y="5217807"/>
            <a:ext cx="2133600" cy="492443"/>
          </a:xfrm>
          <a:prstGeom prst="rect">
            <a:avLst/>
          </a:prstGeom>
          <a:noFill/>
        </p:spPr>
        <p:txBody>
          <a:bodyPr wrap="square" rtlCol="0">
            <a:spAutoFit/>
          </a:bodyPr>
          <a:lstStyle/>
          <a:p>
            <a:r>
              <a:rPr lang="en-US" sz="1300" dirty="0"/>
              <a:t>#bits used to encode character “f”</a:t>
            </a:r>
          </a:p>
        </p:txBody>
      </p:sp>
    </p:spTree>
    <p:extLst>
      <p:ext uri="{BB962C8B-B14F-4D97-AF65-F5344CB8AC3E}">
        <p14:creationId xmlns:p14="http://schemas.microsoft.com/office/powerpoint/2010/main" val="161873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05187">
                                            <p:txEl>
                                              <p:pRg st="4" end="4"/>
                                            </p:txEl>
                                          </p:spTgt>
                                        </p:tgtEl>
                                        <p:attrNameLst>
                                          <p:attrName>style.visibility</p:attrName>
                                        </p:attrNameLst>
                                      </p:cBhvr>
                                      <p:to>
                                        <p:strVal val="visible"/>
                                      </p:to>
                                    </p:set>
                                    <p:anim calcmode="lin" valueType="num">
                                      <p:cBhvr additive="base">
                                        <p:cTn id="7" dur="500" fill="hold"/>
                                        <p:tgtEl>
                                          <p:spTgt spid="60518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5187">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5187">
                                            <p:txEl>
                                              <p:pRg st="5" end="5"/>
                                            </p:txEl>
                                          </p:spTgt>
                                        </p:tgtEl>
                                        <p:attrNameLst>
                                          <p:attrName>style.visibility</p:attrName>
                                        </p:attrNameLst>
                                      </p:cBhvr>
                                      <p:to>
                                        <p:strVal val="visible"/>
                                      </p:to>
                                    </p:set>
                                    <p:anim calcmode="lin" valueType="num">
                                      <p:cBhvr additive="base">
                                        <p:cTn id="11" dur="500" fill="hold"/>
                                        <p:tgtEl>
                                          <p:spTgt spid="605187">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5187">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05187">
                                            <p:txEl>
                                              <p:pRg st="7" end="7"/>
                                            </p:txEl>
                                          </p:spTgt>
                                        </p:tgtEl>
                                        <p:attrNameLst>
                                          <p:attrName>style.visibility</p:attrName>
                                        </p:attrNameLst>
                                      </p:cBhvr>
                                      <p:to>
                                        <p:strVal val="visible"/>
                                      </p:to>
                                    </p:set>
                                    <p:anim calcmode="lin" valueType="num">
                                      <p:cBhvr additive="base">
                                        <p:cTn id="15" dur="500" fill="hold"/>
                                        <p:tgtEl>
                                          <p:spTgt spid="605187">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05187">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05187">
                                            <p:txEl>
                                              <p:pRg st="8" end="8"/>
                                            </p:txEl>
                                          </p:spTgt>
                                        </p:tgtEl>
                                        <p:attrNameLst>
                                          <p:attrName>style.visibility</p:attrName>
                                        </p:attrNameLst>
                                      </p:cBhvr>
                                      <p:to>
                                        <p:strVal val="visible"/>
                                      </p:to>
                                    </p:set>
                                    <p:anim calcmode="lin" valueType="num">
                                      <p:cBhvr additive="base">
                                        <p:cTn id="19" dur="500" fill="hold"/>
                                        <p:tgtEl>
                                          <p:spTgt spid="60518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5187">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05187">
                                            <p:txEl>
                                              <p:pRg st="11" end="11"/>
                                            </p:txEl>
                                          </p:spTgt>
                                        </p:tgtEl>
                                        <p:attrNameLst>
                                          <p:attrName>style.visibility</p:attrName>
                                        </p:attrNameLst>
                                      </p:cBhvr>
                                      <p:to>
                                        <p:strVal val="visible"/>
                                      </p:to>
                                    </p:set>
                                    <p:anim calcmode="lin" valueType="num">
                                      <p:cBhvr additive="base">
                                        <p:cTn id="23" dur="500" fill="hold"/>
                                        <p:tgtEl>
                                          <p:spTgt spid="605187">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5187">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8" grpId="0"/>
      <p:bldP spid="9" grpId="0" animBg="1"/>
      <p:bldP spid="10" grpId="0" animBg="1"/>
      <p:bldP spid="11" grpId="0"/>
      <p:bldP spid="13" grpId="0" animBg="1"/>
      <p:bldP spid="14"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dirty="0"/>
              <a:t>Exercise</a:t>
            </a:r>
          </a:p>
        </p:txBody>
      </p:sp>
      <p:sp>
        <p:nvSpPr>
          <p:cNvPr id="605187" name="Rectangle 3"/>
          <p:cNvSpPr>
            <a:spLocks noGrp="1" noChangeArrowheads="1"/>
          </p:cNvSpPr>
          <p:nvPr>
            <p:ph idx="1"/>
            <p:custDataLst>
              <p:tags r:id="rId2"/>
            </p:custDataLst>
          </p:nvPr>
        </p:nvSpPr>
        <p:spPr>
          <a:xfrm>
            <a:off x="0" y="838200"/>
            <a:ext cx="9144000" cy="5410200"/>
          </a:xfrm>
        </p:spPr>
        <p:txBody>
          <a:bodyPr/>
          <a:lstStyle/>
          <a:p>
            <a:pPr>
              <a:spcBef>
                <a:spcPts val="1200"/>
              </a:spcBef>
            </a:pPr>
            <a:r>
              <a:rPr lang="en-US" sz="2000" dirty="0">
                <a:latin typeface="Times" panose="02020603050405020304" pitchFamily="18" charset="0"/>
                <a:cs typeface="Times" panose="02020603050405020304" pitchFamily="18" charset="0"/>
              </a:rPr>
              <a:t>There are two possible ways to encode:</a:t>
            </a:r>
          </a:p>
          <a:p>
            <a:pPr lvl="1">
              <a:spcBef>
                <a:spcPts val="1200"/>
              </a:spcBef>
            </a:pPr>
            <a:r>
              <a:rPr lang="en-US" sz="2000" dirty="0">
                <a:latin typeface="Times" panose="02020603050405020304" pitchFamily="18" charset="0"/>
                <a:cs typeface="Times" panose="02020603050405020304" pitchFamily="18" charset="0"/>
              </a:rPr>
              <a:t>A fixed-length code: each </a:t>
            </a:r>
            <a:r>
              <a:rPr lang="en-US" sz="2000" dirty="0" err="1">
                <a:latin typeface="Times" panose="02020603050405020304" pitchFamily="18" charset="0"/>
                <a:cs typeface="Times" panose="02020603050405020304" pitchFamily="18" charset="0"/>
              </a:rPr>
              <a:t>codeword</a:t>
            </a:r>
            <a:r>
              <a:rPr lang="en-US" sz="2000" dirty="0">
                <a:latin typeface="Times" panose="02020603050405020304" pitchFamily="18" charset="0"/>
                <a:cs typeface="Times" panose="02020603050405020304" pitchFamily="18" charset="0"/>
              </a:rPr>
              <a:t> has the same length </a:t>
            </a:r>
          </a:p>
          <a:p>
            <a:pPr marL="457200" lvl="1" indent="0">
              <a:spcBef>
                <a:spcPts val="1200"/>
              </a:spcBef>
              <a:buNone/>
            </a:pPr>
            <a:r>
              <a:rPr lang="en-US" sz="2000" dirty="0">
                <a:latin typeface="Times" panose="02020603050405020304" pitchFamily="18" charset="0"/>
                <a:cs typeface="Times" panose="02020603050405020304" pitchFamily="18" charset="0"/>
                <a:sym typeface="Wingdings" panose="05000000000000000000" pitchFamily="2" charset="2"/>
              </a:rPr>
              <a:t>     easy to encode and decode, but requires larger memory</a:t>
            </a:r>
            <a:r>
              <a:rPr lang="en-US" sz="2000" dirty="0">
                <a:latin typeface="Times" panose="02020603050405020304" pitchFamily="18" charset="0"/>
                <a:cs typeface="Times" panose="02020603050405020304" pitchFamily="18" charset="0"/>
              </a:rPr>
              <a:t>. </a:t>
            </a:r>
          </a:p>
          <a:p>
            <a:pPr lvl="1">
              <a:spcBef>
                <a:spcPts val="1200"/>
              </a:spcBef>
            </a:pPr>
            <a:r>
              <a:rPr lang="en-US" sz="2000" dirty="0">
                <a:latin typeface="Times" panose="02020603050405020304" pitchFamily="18" charset="0"/>
                <a:cs typeface="Times" panose="02020603050405020304" pitchFamily="18" charset="0"/>
              </a:rPr>
              <a:t>A variable-length code: </a:t>
            </a:r>
            <a:r>
              <a:rPr lang="en-US" sz="2000" dirty="0" err="1">
                <a:latin typeface="Times" panose="02020603050405020304" pitchFamily="18" charset="0"/>
                <a:cs typeface="Times" panose="02020603050405020304" pitchFamily="18" charset="0"/>
              </a:rPr>
              <a:t>codewords</a:t>
            </a:r>
            <a:r>
              <a:rPr lang="en-US" sz="2000" dirty="0">
                <a:latin typeface="Times" panose="02020603050405020304" pitchFamily="18" charset="0"/>
                <a:cs typeface="Times" panose="02020603050405020304" pitchFamily="18" charset="0"/>
              </a:rPr>
              <a:t> may have different lengths</a:t>
            </a:r>
          </a:p>
          <a:p>
            <a:pPr lvl="2"/>
            <a:r>
              <a:rPr lang="en-US" altLang="en-US" sz="2000" dirty="0">
                <a:latin typeface="Times" panose="02020603050405020304" pitchFamily="18" charset="0"/>
                <a:cs typeface="Times" panose="02020603050405020304" pitchFamily="18" charset="0"/>
              </a:rPr>
              <a:t>Assign the longest codes to the most infrequent events.</a:t>
            </a:r>
          </a:p>
          <a:p>
            <a:pPr lvl="2"/>
            <a:r>
              <a:rPr lang="en-US" altLang="en-US" sz="2000" dirty="0">
                <a:latin typeface="Times" panose="02020603050405020304" pitchFamily="18" charset="0"/>
                <a:cs typeface="Times" panose="02020603050405020304" pitchFamily="18" charset="0"/>
              </a:rPr>
              <a:t>Assign the shortest codes to the most frequent events.</a:t>
            </a:r>
          </a:p>
          <a:p>
            <a:pPr lvl="2"/>
            <a:r>
              <a:rPr lang="en-US" altLang="en-US" sz="2000" dirty="0">
                <a:latin typeface="Times" panose="02020603050405020304" pitchFamily="18" charset="0"/>
                <a:cs typeface="Times" panose="02020603050405020304" pitchFamily="18" charset="0"/>
              </a:rPr>
              <a:t>Each code word must be uniquely identifiable regardless of length</a:t>
            </a:r>
            <a:r>
              <a:rPr lang="en-US" altLang="en-US" sz="2000" dirty="0">
                <a:latin typeface="Times" panose="02020603050405020304" pitchFamily="18" charset="0"/>
                <a:cs typeface="Times" panose="02020603050405020304" pitchFamily="18" charset="0"/>
                <a:sym typeface="Wingdings" panose="05000000000000000000" pitchFamily="2" charset="2"/>
              </a:rPr>
              <a:t> no </a:t>
            </a:r>
            <a:r>
              <a:rPr lang="en-US" altLang="en-US" sz="2000" dirty="0" err="1">
                <a:latin typeface="Times" panose="02020603050405020304" pitchFamily="18" charset="0"/>
                <a:cs typeface="Times" panose="02020603050405020304" pitchFamily="18" charset="0"/>
                <a:sym typeface="Wingdings" panose="05000000000000000000" pitchFamily="2" charset="2"/>
              </a:rPr>
              <a:t>codeword</a:t>
            </a:r>
            <a:r>
              <a:rPr lang="en-US" altLang="en-US" sz="2000" dirty="0">
                <a:latin typeface="Times" panose="02020603050405020304" pitchFamily="18" charset="0"/>
                <a:cs typeface="Times" panose="02020603050405020304" pitchFamily="18" charset="0"/>
                <a:sym typeface="Wingdings" panose="05000000000000000000" pitchFamily="2" charset="2"/>
              </a:rPr>
              <a:t> is a prefix of another one</a:t>
            </a:r>
            <a:r>
              <a:rPr lang="en-US" altLang="en-US" sz="2000" dirty="0">
                <a:latin typeface="Times" panose="02020603050405020304" pitchFamily="18" charset="0"/>
                <a:cs typeface="Times" panose="02020603050405020304" pitchFamily="18" charset="0"/>
              </a:rPr>
              <a:t> (example: {a = 1, b = 110, c = 10, d = 111}, then when encoding, what is “1101111”?)</a:t>
            </a:r>
          </a:p>
          <a:p>
            <a:pPr marL="914400" lvl="2" indent="0">
              <a:buNone/>
            </a:pPr>
            <a:r>
              <a:rPr lang="en-US" altLang="en-US" sz="2000" dirty="0">
                <a:latin typeface="Times" panose="02020603050405020304" pitchFamily="18" charset="0"/>
                <a:cs typeface="Times" panose="02020603050405020304" pitchFamily="18" charset="0"/>
                <a:sym typeface="Wingdings" panose="05000000000000000000" pitchFamily="2" charset="2"/>
              </a:rPr>
              <a:t> </a:t>
            </a:r>
            <a:r>
              <a:rPr lang="en-US" altLang="en-US" sz="2000" dirty="0">
                <a:solidFill>
                  <a:srgbClr val="FF0000"/>
                </a:solidFill>
                <a:latin typeface="Times" panose="02020603050405020304" pitchFamily="18" charset="0"/>
                <a:cs typeface="Times" panose="02020603050405020304" pitchFamily="18" charset="0"/>
                <a:sym typeface="Wingdings" panose="05000000000000000000" pitchFamily="2" charset="2"/>
              </a:rPr>
              <a:t>Prefix code</a:t>
            </a:r>
            <a:r>
              <a:rPr lang="en-US" altLang="en-US" sz="2000" dirty="0">
                <a:latin typeface="Times" panose="02020603050405020304" pitchFamily="18" charset="0"/>
                <a:cs typeface="Times" panose="02020603050405020304" pitchFamily="18" charset="0"/>
                <a:sym typeface="Wingdings" panose="05000000000000000000" pitchFamily="2" charset="2"/>
              </a:rPr>
              <a:t>: a code is called a prefix code if no </a:t>
            </a:r>
            <a:r>
              <a:rPr lang="en-US" altLang="en-US" sz="2000" dirty="0" err="1">
                <a:latin typeface="Times" panose="02020603050405020304" pitchFamily="18" charset="0"/>
                <a:cs typeface="Times" panose="02020603050405020304" pitchFamily="18" charset="0"/>
                <a:sym typeface="Wingdings" panose="05000000000000000000" pitchFamily="2" charset="2"/>
              </a:rPr>
              <a:t>codeword</a:t>
            </a:r>
            <a:r>
              <a:rPr lang="en-US" altLang="en-US" sz="2000" dirty="0">
                <a:latin typeface="Times" panose="02020603050405020304" pitchFamily="18" charset="0"/>
                <a:cs typeface="Times" panose="02020603050405020304" pitchFamily="18" charset="0"/>
                <a:sym typeface="Wingdings" panose="05000000000000000000" pitchFamily="2" charset="2"/>
              </a:rPr>
              <a:t> is a prefix of another one (Example: </a:t>
            </a:r>
            <a:r>
              <a:rPr lang="en-US" altLang="en-US" sz="2000" dirty="0">
                <a:latin typeface="Times" panose="02020603050405020304" pitchFamily="18" charset="0"/>
                <a:cs typeface="Times" panose="02020603050405020304" pitchFamily="18" charset="0"/>
              </a:rPr>
              <a:t>{a = </a:t>
            </a:r>
            <a:r>
              <a:rPr lang="vi-VN" altLang="en-US" sz="2000" dirty="0">
                <a:latin typeface="Times" panose="02020603050405020304" pitchFamily="18" charset="0"/>
                <a:cs typeface="Times" panose="02020603050405020304" pitchFamily="18" charset="0"/>
              </a:rPr>
              <a:t>0</a:t>
            </a:r>
            <a:r>
              <a:rPr lang="en-US" altLang="en-US" sz="2000" dirty="0">
                <a:latin typeface="Times" panose="02020603050405020304" pitchFamily="18" charset="0"/>
                <a:cs typeface="Times" panose="02020603050405020304" pitchFamily="18" charset="0"/>
              </a:rPr>
              <a:t>, b = 110, c = 10, d = 111} is a prefix code)</a:t>
            </a:r>
          </a:p>
          <a:p>
            <a:pPr lvl="1">
              <a:spcBef>
                <a:spcPts val="1200"/>
              </a:spcBef>
            </a:pPr>
            <a:endParaRPr lang="en-US" sz="2000" dirty="0">
              <a:latin typeface="Times" panose="02020603050405020304" pitchFamily="18" charset="0"/>
              <a:cs typeface="Times"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59976903"/>
              </p:ext>
            </p:extLst>
          </p:nvPr>
        </p:nvGraphicFramePr>
        <p:xfrm>
          <a:off x="152400" y="5181600"/>
          <a:ext cx="8915397" cy="1295400"/>
        </p:xfrm>
        <a:graphic>
          <a:graphicData uri="http://schemas.openxmlformats.org/drawingml/2006/table">
            <a:tbl>
              <a:tblPr firstRow="1" bandRow="1">
                <a:tableStyleId>{08FB837D-C827-4EFA-A057-4D05807E0F7C}</a:tableStyleId>
              </a:tblPr>
              <a:tblGrid>
                <a:gridCol w="1600200">
                  <a:extLst>
                    <a:ext uri="{9D8B030D-6E8A-4147-A177-3AD203B41FA5}">
                      <a16:colId xmlns:a16="http://schemas.microsoft.com/office/drawing/2014/main" val="363781471"/>
                    </a:ext>
                  </a:extLst>
                </a:gridCol>
                <a:gridCol w="1066800">
                  <a:extLst>
                    <a:ext uri="{9D8B030D-6E8A-4147-A177-3AD203B41FA5}">
                      <a16:colId xmlns:a16="http://schemas.microsoft.com/office/drawing/2014/main" val="2768394824"/>
                    </a:ext>
                  </a:extLst>
                </a:gridCol>
                <a:gridCol w="1153885">
                  <a:extLst>
                    <a:ext uri="{9D8B030D-6E8A-4147-A177-3AD203B41FA5}">
                      <a16:colId xmlns:a16="http://schemas.microsoft.com/office/drawing/2014/main" val="96016387"/>
                    </a:ext>
                  </a:extLst>
                </a:gridCol>
                <a:gridCol w="1273628">
                  <a:extLst>
                    <a:ext uri="{9D8B030D-6E8A-4147-A177-3AD203B41FA5}">
                      <a16:colId xmlns:a16="http://schemas.microsoft.com/office/drawing/2014/main" val="1937946994"/>
                    </a:ext>
                  </a:extLst>
                </a:gridCol>
                <a:gridCol w="1273628">
                  <a:extLst>
                    <a:ext uri="{9D8B030D-6E8A-4147-A177-3AD203B41FA5}">
                      <a16:colId xmlns:a16="http://schemas.microsoft.com/office/drawing/2014/main" val="360023038"/>
                    </a:ext>
                  </a:extLst>
                </a:gridCol>
                <a:gridCol w="1273628">
                  <a:extLst>
                    <a:ext uri="{9D8B030D-6E8A-4147-A177-3AD203B41FA5}">
                      <a16:colId xmlns:a16="http://schemas.microsoft.com/office/drawing/2014/main" val="3073574813"/>
                    </a:ext>
                  </a:extLst>
                </a:gridCol>
                <a:gridCol w="1273628">
                  <a:extLst>
                    <a:ext uri="{9D8B030D-6E8A-4147-A177-3AD203B41FA5}">
                      <a16:colId xmlns:a16="http://schemas.microsoft.com/office/drawing/2014/main" val="2664792977"/>
                    </a:ext>
                  </a:extLst>
                </a:gridCol>
              </a:tblGrid>
              <a:tr h="323850">
                <a:tc>
                  <a:txBody>
                    <a:bodyPr/>
                    <a:lstStyle/>
                    <a:p>
                      <a:endParaRPr lang="en-US" sz="1500" dirty="0"/>
                    </a:p>
                  </a:txBody>
                  <a:tcPr/>
                </a:tc>
                <a:tc>
                  <a:txBody>
                    <a:bodyPr/>
                    <a:lstStyle/>
                    <a:p>
                      <a:pPr algn="ctr"/>
                      <a:r>
                        <a:rPr lang="en-US" sz="1500" dirty="0"/>
                        <a:t>a</a:t>
                      </a:r>
                    </a:p>
                  </a:txBody>
                  <a:tcPr/>
                </a:tc>
                <a:tc>
                  <a:txBody>
                    <a:bodyPr/>
                    <a:lstStyle/>
                    <a:p>
                      <a:pPr algn="ctr"/>
                      <a:r>
                        <a:rPr lang="en-US" sz="1500" dirty="0"/>
                        <a:t>b</a:t>
                      </a:r>
                    </a:p>
                  </a:txBody>
                  <a:tcPr/>
                </a:tc>
                <a:tc>
                  <a:txBody>
                    <a:bodyPr/>
                    <a:lstStyle/>
                    <a:p>
                      <a:pPr algn="ctr"/>
                      <a:r>
                        <a:rPr lang="en-US" sz="1500" dirty="0"/>
                        <a:t>c</a:t>
                      </a:r>
                    </a:p>
                  </a:txBody>
                  <a:tcPr/>
                </a:tc>
                <a:tc>
                  <a:txBody>
                    <a:bodyPr/>
                    <a:lstStyle/>
                    <a:p>
                      <a:pPr algn="ctr"/>
                      <a:r>
                        <a:rPr lang="en-US" sz="1500" dirty="0"/>
                        <a:t>d</a:t>
                      </a:r>
                    </a:p>
                  </a:txBody>
                  <a:tcPr/>
                </a:tc>
                <a:tc>
                  <a:txBody>
                    <a:bodyPr/>
                    <a:lstStyle/>
                    <a:p>
                      <a:pPr algn="ctr"/>
                      <a:r>
                        <a:rPr lang="en-US" sz="1500" dirty="0"/>
                        <a:t>e</a:t>
                      </a:r>
                    </a:p>
                  </a:txBody>
                  <a:tcPr/>
                </a:tc>
                <a:tc>
                  <a:txBody>
                    <a:bodyPr/>
                    <a:lstStyle/>
                    <a:p>
                      <a:pPr algn="ctr"/>
                      <a:r>
                        <a:rPr lang="en-US" sz="1500" dirty="0"/>
                        <a:t>f</a:t>
                      </a:r>
                    </a:p>
                  </a:txBody>
                  <a:tcPr/>
                </a:tc>
                <a:extLst>
                  <a:ext uri="{0D108BD9-81ED-4DB2-BD59-A6C34878D82A}">
                    <a16:rowId xmlns:a16="http://schemas.microsoft.com/office/drawing/2014/main" val="622579900"/>
                  </a:ext>
                </a:extLst>
              </a:tr>
              <a:tr h="323850">
                <a:tc>
                  <a:txBody>
                    <a:bodyPr/>
                    <a:lstStyle/>
                    <a:p>
                      <a:r>
                        <a:rPr lang="en-US" sz="1500" dirty="0"/>
                        <a:t>Frequency</a:t>
                      </a:r>
                    </a:p>
                  </a:txBody>
                  <a:tcPr/>
                </a:tc>
                <a:tc>
                  <a:txBody>
                    <a:bodyPr/>
                    <a:lstStyle/>
                    <a:p>
                      <a:pPr algn="ctr"/>
                      <a:r>
                        <a:rPr lang="en-US" sz="1500" dirty="0"/>
                        <a:t>45000</a:t>
                      </a:r>
                    </a:p>
                  </a:txBody>
                  <a:tcPr/>
                </a:tc>
                <a:tc>
                  <a:txBody>
                    <a:bodyPr/>
                    <a:lstStyle/>
                    <a:p>
                      <a:pPr algn="ctr"/>
                      <a:r>
                        <a:rPr lang="en-US" sz="1500" dirty="0"/>
                        <a:t>13000</a:t>
                      </a:r>
                    </a:p>
                  </a:txBody>
                  <a:tcPr/>
                </a:tc>
                <a:tc>
                  <a:txBody>
                    <a:bodyPr/>
                    <a:lstStyle/>
                    <a:p>
                      <a:pPr algn="ctr"/>
                      <a:r>
                        <a:rPr lang="en-US" sz="1500" dirty="0"/>
                        <a:t>12000</a:t>
                      </a:r>
                    </a:p>
                  </a:txBody>
                  <a:tcPr/>
                </a:tc>
                <a:tc>
                  <a:txBody>
                    <a:bodyPr/>
                    <a:lstStyle/>
                    <a:p>
                      <a:pPr algn="ctr"/>
                      <a:r>
                        <a:rPr lang="en-US" sz="1500" dirty="0"/>
                        <a:t>16000</a:t>
                      </a:r>
                    </a:p>
                  </a:txBody>
                  <a:tcPr/>
                </a:tc>
                <a:tc>
                  <a:txBody>
                    <a:bodyPr/>
                    <a:lstStyle/>
                    <a:p>
                      <a:pPr algn="ctr"/>
                      <a:r>
                        <a:rPr lang="en-US" sz="1500" dirty="0"/>
                        <a:t>9000</a:t>
                      </a:r>
                    </a:p>
                  </a:txBody>
                  <a:tcPr/>
                </a:tc>
                <a:tc>
                  <a:txBody>
                    <a:bodyPr/>
                    <a:lstStyle/>
                    <a:p>
                      <a:pPr algn="ctr"/>
                      <a:r>
                        <a:rPr lang="en-US" sz="1500" dirty="0"/>
                        <a:t>5000</a:t>
                      </a:r>
                    </a:p>
                  </a:txBody>
                  <a:tcPr/>
                </a:tc>
                <a:extLst>
                  <a:ext uri="{0D108BD9-81ED-4DB2-BD59-A6C34878D82A}">
                    <a16:rowId xmlns:a16="http://schemas.microsoft.com/office/drawing/2014/main" val="481356799"/>
                  </a:ext>
                </a:extLst>
              </a:tr>
              <a:tr h="323850">
                <a:tc>
                  <a:txBody>
                    <a:bodyPr/>
                    <a:lstStyle/>
                    <a:p>
                      <a:r>
                        <a:rPr lang="en-US" sz="1500" dirty="0"/>
                        <a:t>A fixed-length</a:t>
                      </a:r>
                    </a:p>
                  </a:txBody>
                  <a:tcPr/>
                </a:tc>
                <a:tc>
                  <a:txBody>
                    <a:bodyPr/>
                    <a:lstStyle/>
                    <a:p>
                      <a:pPr algn="ctr"/>
                      <a:r>
                        <a:rPr lang="en-US" sz="1500" dirty="0"/>
                        <a:t>000</a:t>
                      </a:r>
                    </a:p>
                  </a:txBody>
                  <a:tcPr/>
                </a:tc>
                <a:tc>
                  <a:txBody>
                    <a:bodyPr/>
                    <a:lstStyle/>
                    <a:p>
                      <a:pPr algn="ctr"/>
                      <a:r>
                        <a:rPr lang="en-US" sz="1500" dirty="0"/>
                        <a:t>001</a:t>
                      </a:r>
                    </a:p>
                  </a:txBody>
                  <a:tcPr/>
                </a:tc>
                <a:tc>
                  <a:txBody>
                    <a:bodyPr/>
                    <a:lstStyle/>
                    <a:p>
                      <a:pPr algn="ctr"/>
                      <a:r>
                        <a:rPr lang="en-US" sz="1500" dirty="0"/>
                        <a:t>010</a:t>
                      </a:r>
                    </a:p>
                  </a:txBody>
                  <a:tcPr/>
                </a:tc>
                <a:tc>
                  <a:txBody>
                    <a:bodyPr/>
                    <a:lstStyle/>
                    <a:p>
                      <a:pPr algn="ctr"/>
                      <a:r>
                        <a:rPr lang="en-US" sz="1500" dirty="0"/>
                        <a:t>011</a:t>
                      </a:r>
                    </a:p>
                  </a:txBody>
                  <a:tcPr/>
                </a:tc>
                <a:tc>
                  <a:txBody>
                    <a:bodyPr/>
                    <a:lstStyle/>
                    <a:p>
                      <a:pPr algn="ctr"/>
                      <a:r>
                        <a:rPr lang="en-US" sz="1500" dirty="0"/>
                        <a:t>100</a:t>
                      </a:r>
                    </a:p>
                  </a:txBody>
                  <a:tcPr/>
                </a:tc>
                <a:tc>
                  <a:txBody>
                    <a:bodyPr/>
                    <a:lstStyle/>
                    <a:p>
                      <a:pPr algn="ctr"/>
                      <a:r>
                        <a:rPr lang="en-US" sz="1500" dirty="0"/>
                        <a:t>101</a:t>
                      </a:r>
                    </a:p>
                  </a:txBody>
                  <a:tcPr/>
                </a:tc>
                <a:extLst>
                  <a:ext uri="{0D108BD9-81ED-4DB2-BD59-A6C34878D82A}">
                    <a16:rowId xmlns:a16="http://schemas.microsoft.com/office/drawing/2014/main" val="67170369"/>
                  </a:ext>
                </a:extLst>
              </a:tr>
              <a:tr h="323850">
                <a:tc>
                  <a:txBody>
                    <a:bodyPr/>
                    <a:lstStyle/>
                    <a:p>
                      <a:r>
                        <a:rPr lang="en-US" sz="1500" dirty="0"/>
                        <a:t>A variable-length</a:t>
                      </a:r>
                    </a:p>
                  </a:txBody>
                  <a:tcPr/>
                </a:tc>
                <a:tc>
                  <a:txBody>
                    <a:bodyPr/>
                    <a:lstStyle/>
                    <a:p>
                      <a:pPr algn="ctr"/>
                      <a:r>
                        <a:rPr lang="en-US" sz="1500" dirty="0"/>
                        <a:t>0</a:t>
                      </a:r>
                    </a:p>
                  </a:txBody>
                  <a:tcPr/>
                </a:tc>
                <a:tc>
                  <a:txBody>
                    <a:bodyPr/>
                    <a:lstStyle/>
                    <a:p>
                      <a:pPr algn="ctr"/>
                      <a:r>
                        <a:rPr lang="en-US" sz="1500" dirty="0"/>
                        <a:t>101</a:t>
                      </a:r>
                    </a:p>
                  </a:txBody>
                  <a:tcPr/>
                </a:tc>
                <a:tc>
                  <a:txBody>
                    <a:bodyPr/>
                    <a:lstStyle/>
                    <a:p>
                      <a:pPr algn="ctr"/>
                      <a:r>
                        <a:rPr lang="en-US" sz="1500" dirty="0"/>
                        <a:t>100</a:t>
                      </a:r>
                    </a:p>
                  </a:txBody>
                  <a:tcPr/>
                </a:tc>
                <a:tc>
                  <a:txBody>
                    <a:bodyPr/>
                    <a:lstStyle/>
                    <a:p>
                      <a:pPr algn="ctr"/>
                      <a:r>
                        <a:rPr lang="en-US" sz="1500" dirty="0"/>
                        <a:t>111</a:t>
                      </a:r>
                    </a:p>
                  </a:txBody>
                  <a:tcPr/>
                </a:tc>
                <a:tc>
                  <a:txBody>
                    <a:bodyPr/>
                    <a:lstStyle/>
                    <a:p>
                      <a:pPr algn="ctr"/>
                      <a:r>
                        <a:rPr lang="en-US" sz="1500" dirty="0"/>
                        <a:t>1101</a:t>
                      </a:r>
                    </a:p>
                  </a:txBody>
                  <a:tcPr/>
                </a:tc>
                <a:tc>
                  <a:txBody>
                    <a:bodyPr/>
                    <a:lstStyle/>
                    <a:p>
                      <a:pPr algn="ctr"/>
                      <a:r>
                        <a:rPr lang="en-US" sz="1500" dirty="0"/>
                        <a:t>1100</a:t>
                      </a:r>
                    </a:p>
                  </a:txBody>
                  <a:tcPr/>
                </a:tc>
                <a:extLst>
                  <a:ext uri="{0D108BD9-81ED-4DB2-BD59-A6C34878D82A}">
                    <a16:rowId xmlns:a16="http://schemas.microsoft.com/office/drawing/2014/main" val="4208088757"/>
                  </a:ext>
                </a:extLst>
              </a:tr>
            </a:tbl>
          </a:graphicData>
        </a:graphic>
      </p:graphicFrame>
    </p:spTree>
    <p:extLst>
      <p:ext uri="{BB962C8B-B14F-4D97-AF65-F5344CB8AC3E}">
        <p14:creationId xmlns:p14="http://schemas.microsoft.com/office/powerpoint/2010/main" val="397167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5187">
                                            <p:txEl>
                                              <p:pRg st="2" end="2"/>
                                            </p:txEl>
                                          </p:spTgt>
                                        </p:tgtEl>
                                        <p:attrNameLst>
                                          <p:attrName>style.visibility</p:attrName>
                                        </p:attrNameLst>
                                      </p:cBhvr>
                                      <p:to>
                                        <p:strVal val="visible"/>
                                      </p:to>
                                    </p:set>
                                    <p:anim calcmode="lin" valueType="num">
                                      <p:cBhvr additive="base">
                                        <p:cTn id="7" dur="500" fill="hold"/>
                                        <p:tgtEl>
                                          <p:spTgt spid="6051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5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5187">
                                            <p:txEl>
                                              <p:pRg st="4" end="4"/>
                                            </p:txEl>
                                          </p:spTgt>
                                        </p:tgtEl>
                                        <p:attrNameLst>
                                          <p:attrName>style.visibility</p:attrName>
                                        </p:attrNameLst>
                                      </p:cBhvr>
                                      <p:to>
                                        <p:strVal val="visible"/>
                                      </p:to>
                                    </p:set>
                                    <p:anim calcmode="lin" valueType="num">
                                      <p:cBhvr additive="base">
                                        <p:cTn id="13" dur="500" fill="hold"/>
                                        <p:tgtEl>
                                          <p:spTgt spid="60518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5187">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05187">
                                            <p:txEl>
                                              <p:pRg st="5" end="5"/>
                                            </p:txEl>
                                          </p:spTgt>
                                        </p:tgtEl>
                                        <p:attrNameLst>
                                          <p:attrName>style.visibility</p:attrName>
                                        </p:attrNameLst>
                                      </p:cBhvr>
                                      <p:to>
                                        <p:strVal val="visible"/>
                                      </p:to>
                                    </p:set>
                                    <p:anim calcmode="lin" valueType="num">
                                      <p:cBhvr additive="base">
                                        <p:cTn id="17" dur="500" fill="hold"/>
                                        <p:tgtEl>
                                          <p:spTgt spid="60518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5187">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05187">
                                            <p:txEl>
                                              <p:pRg st="6" end="6"/>
                                            </p:txEl>
                                          </p:spTgt>
                                        </p:tgtEl>
                                        <p:attrNameLst>
                                          <p:attrName>style.visibility</p:attrName>
                                        </p:attrNameLst>
                                      </p:cBhvr>
                                      <p:to>
                                        <p:strVal val="visible"/>
                                      </p:to>
                                    </p:set>
                                    <p:anim calcmode="lin" valueType="num">
                                      <p:cBhvr additive="base">
                                        <p:cTn id="21" dur="500" fill="hold"/>
                                        <p:tgtEl>
                                          <p:spTgt spid="605187">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5187">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5187">
                                            <p:txEl>
                                              <p:pRg st="7" end="7"/>
                                            </p:txEl>
                                          </p:spTgt>
                                        </p:tgtEl>
                                        <p:attrNameLst>
                                          <p:attrName>style.visibility</p:attrName>
                                        </p:attrNameLst>
                                      </p:cBhvr>
                                      <p:to>
                                        <p:strVal val="visible"/>
                                      </p:to>
                                    </p:set>
                                    <p:anim calcmode="lin" valueType="num">
                                      <p:cBhvr additive="base">
                                        <p:cTn id="25" dur="500" fill="hold"/>
                                        <p:tgtEl>
                                          <p:spTgt spid="60518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51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dirty="0"/>
              <a:t>Optimum source coding problem</a:t>
            </a:r>
          </a:p>
        </p:txBody>
      </p:sp>
      <mc:AlternateContent xmlns:mc="http://schemas.openxmlformats.org/markup-compatibility/2006" xmlns:a14="http://schemas.microsoft.com/office/drawing/2010/main">
        <mc:Choice Requires="a14">
          <p:sp>
            <p:nvSpPr>
              <p:cNvPr id="605187" name="Rectangle 3"/>
              <p:cNvSpPr>
                <a:spLocks noGrp="1" noChangeArrowheads="1"/>
              </p:cNvSpPr>
              <p:nvPr>
                <p:ph idx="1"/>
                <p:custDataLst>
                  <p:tags r:id="rId2"/>
                </p:custDataLst>
              </p:nvPr>
            </p:nvSpPr>
            <p:spPr>
              <a:xfrm>
                <a:off x="0" y="838200"/>
                <a:ext cx="9144000" cy="5410200"/>
              </a:xfrm>
            </p:spPr>
            <p:txBody>
              <a:bodyPr/>
              <a:lstStyle/>
              <a:p>
                <a:pPr>
                  <a:spcBef>
                    <a:spcPts val="1200"/>
                  </a:spcBef>
                </a:pPr>
                <a:r>
                  <a:rPr lang="en-US" sz="2100" dirty="0">
                    <a:latin typeface="Times" panose="02020603050405020304" pitchFamily="18" charset="0"/>
                    <a:cs typeface="Times" panose="02020603050405020304" pitchFamily="18" charset="0"/>
                  </a:rPr>
                  <a:t>The variable-length code uses only 224000 bits rather than 300000 bits of fixed-length code </a:t>
                </a:r>
                <a:r>
                  <a:rPr lang="en-US" sz="2100" dirty="0">
                    <a:latin typeface="Times" panose="02020603050405020304" pitchFamily="18" charset="0"/>
                    <a:cs typeface="Times" panose="02020603050405020304" pitchFamily="18" charset="0"/>
                    <a:sym typeface="Wingdings" panose="05000000000000000000" pitchFamily="2" charset="2"/>
                  </a:rPr>
                  <a:t> save 25%. </a:t>
                </a:r>
                <a:r>
                  <a:rPr lang="en-US" sz="2100" dirty="0">
                    <a:solidFill>
                      <a:srgbClr val="FF0000"/>
                    </a:solidFill>
                    <a:latin typeface="Times" panose="02020603050405020304" pitchFamily="18" charset="0"/>
                    <a:cs typeface="Times" panose="02020603050405020304" pitchFamily="18" charset="0"/>
                    <a:sym typeface="Wingdings" panose="05000000000000000000" pitchFamily="2" charset="2"/>
                  </a:rPr>
                  <a:t>Question: Could we do better ? Or </a:t>
                </a:r>
                <a:r>
                  <a:rPr lang="en-US" sz="2100" dirty="0">
                    <a:solidFill>
                      <a:srgbClr val="FF0000"/>
                    </a:solidFill>
                    <a:latin typeface="Times" panose="02020603050405020304" pitchFamily="18" charset="0"/>
                    <a:cs typeface="Times" panose="02020603050405020304" pitchFamily="18" charset="0"/>
                  </a:rPr>
                  <a:t>is this already the optimum (lowest cost) prefix code ?</a:t>
                </a:r>
              </a:p>
              <a:p>
                <a:pPr>
                  <a:spcBef>
                    <a:spcPts val="1200"/>
                  </a:spcBef>
                </a:pPr>
                <a:endParaRPr lang="en-US" sz="2100" dirty="0">
                  <a:latin typeface="Times" panose="02020603050405020304" pitchFamily="18" charset="0"/>
                  <a:cs typeface="Times" panose="02020603050405020304" pitchFamily="18" charset="0"/>
                </a:endParaRPr>
              </a:p>
              <a:p>
                <a:pPr>
                  <a:spcBef>
                    <a:spcPts val="1200"/>
                  </a:spcBef>
                </a:pPr>
                <a:endParaRPr lang="en-US" sz="2100" dirty="0">
                  <a:latin typeface="Times" panose="02020603050405020304" pitchFamily="18" charset="0"/>
                  <a:cs typeface="Times" panose="02020603050405020304" pitchFamily="18" charset="0"/>
                </a:endParaRPr>
              </a:p>
              <a:p>
                <a:pPr>
                  <a:spcBef>
                    <a:spcPts val="1200"/>
                  </a:spcBef>
                </a:pPr>
                <a:endParaRPr lang="en-US" sz="2100" dirty="0">
                  <a:latin typeface="Times" panose="02020603050405020304" pitchFamily="18" charset="0"/>
                  <a:cs typeface="Times" panose="02020603050405020304" pitchFamily="18" charset="0"/>
                </a:endParaRPr>
              </a:p>
              <a:p>
                <a:pPr>
                  <a:spcBef>
                    <a:spcPts val="1200"/>
                  </a:spcBef>
                </a:pPr>
                <a:r>
                  <a:rPr lang="en-US" sz="2100" dirty="0">
                    <a:solidFill>
                      <a:srgbClr val="FF0000"/>
                    </a:solidFill>
                    <a:latin typeface="Times" panose="02020603050405020304" pitchFamily="18" charset="0"/>
                    <a:cs typeface="Times" panose="02020603050405020304" pitchFamily="18" charset="0"/>
                  </a:rPr>
                  <a:t>The optimum source coding problem:</a:t>
                </a:r>
                <a:r>
                  <a:rPr lang="en-US" sz="2100" dirty="0">
                    <a:latin typeface="Times" panose="02020603050405020304" pitchFamily="18" charset="0"/>
                    <a:cs typeface="Times" panose="02020603050405020304" pitchFamily="18" charset="0"/>
                  </a:rPr>
                  <a:t> Given an alphabet </a:t>
                </a:r>
                <a:r>
                  <a:rPr lang="en-US" sz="2100" i="1" dirty="0">
                    <a:latin typeface="Times" panose="02020603050405020304" pitchFamily="18" charset="0"/>
                    <a:cs typeface="Times" panose="02020603050405020304" pitchFamily="18" charset="0"/>
                  </a:rPr>
                  <a:t>A</a:t>
                </a:r>
                <a:r>
                  <a:rPr lang="en-US" sz="2100" dirty="0">
                    <a:latin typeface="Times" panose="02020603050405020304" pitchFamily="18" charset="0"/>
                    <a:cs typeface="Times" panose="02020603050405020304" pitchFamily="18" charset="0"/>
                  </a:rPr>
                  <a:t> = {</a:t>
                </a:r>
                <a:r>
                  <a:rPr lang="en-US" sz="2100" i="1" dirty="0">
                    <a:latin typeface="Times" panose="02020603050405020304" pitchFamily="18" charset="0"/>
                    <a:cs typeface="Times" panose="02020603050405020304" pitchFamily="18" charset="0"/>
                  </a:rPr>
                  <a:t>a</a:t>
                </a:r>
                <a:r>
                  <a:rPr lang="en-US" sz="2100" baseline="-25000" dirty="0">
                    <a:latin typeface="Times" panose="02020603050405020304" pitchFamily="18" charset="0"/>
                    <a:cs typeface="Times" panose="02020603050405020304" pitchFamily="18" charset="0"/>
                  </a:rPr>
                  <a:t>1</a:t>
                </a:r>
                <a:r>
                  <a:rPr lang="en-US" sz="2100" dirty="0">
                    <a:latin typeface="Times" panose="02020603050405020304" pitchFamily="18" charset="0"/>
                    <a:cs typeface="Times" panose="02020603050405020304" pitchFamily="18" charset="0"/>
                  </a:rPr>
                  <a:t>, . . . , </a:t>
                </a:r>
                <a:r>
                  <a:rPr lang="en-US" sz="2100" i="1" dirty="0">
                    <a:latin typeface="Times" panose="02020603050405020304" pitchFamily="18" charset="0"/>
                    <a:cs typeface="Times" panose="02020603050405020304" pitchFamily="18" charset="0"/>
                  </a:rPr>
                  <a:t>a</a:t>
                </a:r>
                <a:r>
                  <a:rPr lang="en-US" sz="2100" i="1" baseline="-25000" dirty="0">
                    <a:latin typeface="Times" panose="02020603050405020304" pitchFamily="18" charset="0"/>
                    <a:cs typeface="Times" panose="02020603050405020304" pitchFamily="18" charset="0"/>
                  </a:rPr>
                  <a:t>n</a:t>
                </a:r>
                <a:r>
                  <a:rPr lang="en-US" sz="2100" dirty="0">
                    <a:latin typeface="Times" panose="02020603050405020304" pitchFamily="18" charset="0"/>
                    <a:cs typeface="Times" panose="02020603050405020304" pitchFamily="18" charset="0"/>
                  </a:rPr>
                  <a:t>} with frequency distribution </a:t>
                </a:r>
                <a:r>
                  <a:rPr lang="en-US" sz="2100" i="1" dirty="0">
                    <a:latin typeface="Times" panose="02020603050405020304" pitchFamily="18" charset="0"/>
                    <a:cs typeface="Times" panose="02020603050405020304" pitchFamily="18" charset="0"/>
                  </a:rPr>
                  <a:t>f</a:t>
                </a:r>
                <a:r>
                  <a:rPr lang="en-US" sz="2100" dirty="0">
                    <a:latin typeface="Times" panose="02020603050405020304" pitchFamily="18" charset="0"/>
                    <a:cs typeface="Times" panose="02020603050405020304" pitchFamily="18" charset="0"/>
                  </a:rPr>
                  <a:t>(</a:t>
                </a:r>
                <a:r>
                  <a:rPr lang="en-US" sz="2100" i="1" dirty="0" err="1">
                    <a:latin typeface="Times" panose="02020603050405020304" pitchFamily="18" charset="0"/>
                    <a:cs typeface="Times" panose="02020603050405020304" pitchFamily="18" charset="0"/>
                  </a:rPr>
                  <a:t>a</a:t>
                </a:r>
                <a:r>
                  <a:rPr lang="en-US" sz="2100" baseline="-25000" dirty="0" err="1">
                    <a:latin typeface="Times" panose="02020603050405020304" pitchFamily="18" charset="0"/>
                    <a:cs typeface="Times" panose="02020603050405020304" pitchFamily="18" charset="0"/>
                  </a:rPr>
                  <a:t>i</a:t>
                </a:r>
                <a:r>
                  <a:rPr lang="en-US" sz="2100" dirty="0">
                    <a:latin typeface="Times" panose="02020603050405020304" pitchFamily="18" charset="0"/>
                    <a:cs typeface="Times" panose="02020603050405020304" pitchFamily="18" charset="0"/>
                  </a:rPr>
                  <a:t>), find a binary prefix code </a:t>
                </a:r>
                <a:r>
                  <a:rPr lang="en-US" sz="2100" i="1" dirty="0">
                    <a:latin typeface="Times" panose="02020603050405020304" pitchFamily="18" charset="0"/>
                    <a:cs typeface="Times" panose="02020603050405020304" pitchFamily="18" charset="0"/>
                  </a:rPr>
                  <a:t>C</a:t>
                </a:r>
                <a:r>
                  <a:rPr lang="en-US" sz="2100" dirty="0">
                    <a:latin typeface="Times" panose="02020603050405020304" pitchFamily="18" charset="0"/>
                    <a:cs typeface="Times" panose="02020603050405020304" pitchFamily="18" charset="0"/>
                  </a:rPr>
                  <a:t> for </a:t>
                </a:r>
                <a:r>
                  <a:rPr lang="en-US" sz="2100" i="1" dirty="0">
                    <a:latin typeface="Times" panose="02020603050405020304" pitchFamily="18" charset="0"/>
                    <a:cs typeface="Times" panose="02020603050405020304" pitchFamily="18" charset="0"/>
                  </a:rPr>
                  <a:t>A</a:t>
                </a:r>
                <a:r>
                  <a:rPr lang="en-US" sz="2100" dirty="0">
                    <a:latin typeface="Times" panose="02020603050405020304" pitchFamily="18" charset="0"/>
                    <a:cs typeface="Times" panose="02020603050405020304" pitchFamily="18" charset="0"/>
                  </a:rPr>
                  <a:t> that minimizes the number of bits</a:t>
                </a:r>
              </a:p>
              <a:p>
                <a:pPr marL="0" indent="0">
                  <a:spcBef>
                    <a:spcPts val="1200"/>
                  </a:spcBef>
                  <a:buNone/>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cs typeface="Times" panose="02020603050405020304" pitchFamily="18" charset="0"/>
                        </a:rPr>
                        <m:t>𝐵</m:t>
                      </m:r>
                      <m:d>
                        <m:dPr>
                          <m:ctrlPr>
                            <a:rPr lang="en-US" sz="2100" b="0" i="1" smtClean="0">
                              <a:latin typeface="Cambria Math" panose="02040503050406030204" pitchFamily="18" charset="0"/>
                              <a:cs typeface="Times" panose="02020603050405020304" pitchFamily="18" charset="0"/>
                            </a:rPr>
                          </m:ctrlPr>
                        </m:dPr>
                        <m:e>
                          <m:r>
                            <a:rPr lang="en-US" sz="2100" b="0" i="1" smtClean="0">
                              <a:latin typeface="Cambria Math" panose="02040503050406030204" pitchFamily="18" charset="0"/>
                              <a:cs typeface="Times" panose="02020603050405020304" pitchFamily="18" charset="0"/>
                            </a:rPr>
                            <m:t>𝐶</m:t>
                          </m:r>
                        </m:e>
                      </m:d>
                      <m:r>
                        <a:rPr lang="en-US" sz="2100" b="0" i="1" smtClean="0">
                          <a:latin typeface="Cambria Math" panose="02040503050406030204" pitchFamily="18" charset="0"/>
                          <a:cs typeface="Times" panose="02020603050405020304" pitchFamily="18" charset="0"/>
                        </a:rPr>
                        <m:t>=</m:t>
                      </m:r>
                      <m:nary>
                        <m:naryPr>
                          <m:chr m:val="∑"/>
                          <m:ctrlPr>
                            <a:rPr lang="en-US" sz="2100" b="0" i="1" smtClean="0">
                              <a:latin typeface="Cambria Math" panose="02040503050406030204" pitchFamily="18" charset="0"/>
                              <a:cs typeface="Times" panose="02020603050405020304" pitchFamily="18" charset="0"/>
                            </a:rPr>
                          </m:ctrlPr>
                        </m:naryPr>
                        <m:sub>
                          <m:r>
                            <m:rPr>
                              <m:brk m:alnAt="23"/>
                            </m:rPr>
                            <a:rPr lang="en-US" sz="2100" b="0" i="1" smtClean="0">
                              <a:latin typeface="Cambria Math" panose="02040503050406030204" pitchFamily="18" charset="0"/>
                              <a:cs typeface="Times" panose="02020603050405020304" pitchFamily="18" charset="0"/>
                            </a:rPr>
                            <m:t>𝑎</m:t>
                          </m:r>
                          <m:r>
                            <a:rPr lang="en-US" sz="2100" b="0" i="1" smtClean="0">
                              <a:latin typeface="Cambria Math" panose="02040503050406030204" pitchFamily="18" charset="0"/>
                              <a:cs typeface="Times" panose="02020603050405020304" pitchFamily="18" charset="0"/>
                            </a:rPr>
                            <m:t>=1</m:t>
                          </m:r>
                        </m:sub>
                        <m:sup>
                          <m:r>
                            <a:rPr lang="en-US" sz="2100" b="0" i="1" smtClean="0">
                              <a:latin typeface="Cambria Math" panose="02040503050406030204" pitchFamily="18" charset="0"/>
                              <a:cs typeface="Times" panose="02020603050405020304" pitchFamily="18" charset="0"/>
                            </a:rPr>
                            <m:t>𝑛</m:t>
                          </m:r>
                        </m:sup>
                        <m:e>
                          <m:r>
                            <a:rPr lang="en-US" sz="2100" b="0" i="1" smtClean="0">
                              <a:latin typeface="Cambria Math" panose="02040503050406030204" pitchFamily="18" charset="0"/>
                              <a:cs typeface="Times" panose="02020603050405020304" pitchFamily="18" charset="0"/>
                            </a:rPr>
                            <m:t>𝑓</m:t>
                          </m:r>
                          <m:d>
                            <m:dPr>
                              <m:ctrlPr>
                                <a:rPr lang="en-US" sz="2100" b="0" i="1" smtClean="0">
                                  <a:latin typeface="Cambria Math" panose="02040503050406030204" pitchFamily="18" charset="0"/>
                                  <a:cs typeface="Times" panose="02020603050405020304" pitchFamily="18" charset="0"/>
                                </a:rPr>
                              </m:ctrlPr>
                            </m:dPr>
                            <m:e>
                              <m:sSub>
                                <m:sSubPr>
                                  <m:ctrlPr>
                                    <a:rPr lang="en-US" sz="2100" b="0" i="1" smtClean="0">
                                      <a:latin typeface="Cambria Math" panose="02040503050406030204" pitchFamily="18" charset="0"/>
                                      <a:cs typeface="Times" panose="02020603050405020304" pitchFamily="18" charset="0"/>
                                    </a:rPr>
                                  </m:ctrlPr>
                                </m:sSubPr>
                                <m:e>
                                  <m:r>
                                    <a:rPr lang="en-US" sz="2100" b="0" i="1" smtClean="0">
                                      <a:latin typeface="Cambria Math" panose="02040503050406030204" pitchFamily="18" charset="0"/>
                                      <a:cs typeface="Times" panose="02020603050405020304" pitchFamily="18" charset="0"/>
                                    </a:rPr>
                                    <m:t>𝑎</m:t>
                                  </m:r>
                                </m:e>
                                <m:sub>
                                  <m:r>
                                    <a:rPr lang="en-US" sz="2100" b="0" i="1" smtClean="0">
                                      <a:latin typeface="Cambria Math" panose="02040503050406030204" pitchFamily="18" charset="0"/>
                                      <a:cs typeface="Times" panose="02020603050405020304" pitchFamily="18" charset="0"/>
                                    </a:rPr>
                                    <m:t>𝑖</m:t>
                                  </m:r>
                                </m:sub>
                              </m:sSub>
                            </m:e>
                          </m:d>
                          <m:r>
                            <a:rPr lang="en-US" sz="2100" b="0" i="1" smtClean="0">
                              <a:latin typeface="Cambria Math" panose="02040503050406030204" pitchFamily="18" charset="0"/>
                              <a:cs typeface="Times" panose="02020603050405020304" pitchFamily="18" charset="0"/>
                            </a:rPr>
                            <m:t>𝐿</m:t>
                          </m:r>
                          <m:r>
                            <a:rPr lang="en-US" sz="2100" b="0" i="1" smtClean="0">
                              <a:latin typeface="Cambria Math" panose="02040503050406030204" pitchFamily="18" charset="0"/>
                              <a:cs typeface="Times" panose="02020603050405020304" pitchFamily="18" charset="0"/>
                            </a:rPr>
                            <m:t>(</m:t>
                          </m:r>
                          <m:r>
                            <a:rPr lang="en-US" sz="2100" b="0" i="1" smtClean="0">
                              <a:latin typeface="Cambria Math" panose="02040503050406030204" pitchFamily="18" charset="0"/>
                              <a:cs typeface="Times" panose="02020603050405020304" pitchFamily="18" charset="0"/>
                            </a:rPr>
                            <m:t>𝑐</m:t>
                          </m:r>
                          <m:d>
                            <m:dPr>
                              <m:ctrlPr>
                                <a:rPr lang="en-US" sz="2100" b="0" i="1" smtClean="0">
                                  <a:latin typeface="Cambria Math" panose="02040503050406030204" pitchFamily="18" charset="0"/>
                                  <a:cs typeface="Times" panose="02020603050405020304" pitchFamily="18" charset="0"/>
                                </a:rPr>
                              </m:ctrlPr>
                            </m:dPr>
                            <m:e>
                              <m:sSub>
                                <m:sSubPr>
                                  <m:ctrlPr>
                                    <a:rPr lang="en-US" sz="2100" b="0" i="1" smtClean="0">
                                      <a:latin typeface="Cambria Math" panose="02040503050406030204" pitchFamily="18" charset="0"/>
                                      <a:cs typeface="Times" panose="02020603050405020304" pitchFamily="18" charset="0"/>
                                    </a:rPr>
                                  </m:ctrlPr>
                                </m:sSubPr>
                                <m:e>
                                  <m:r>
                                    <a:rPr lang="en-US" sz="2100" b="0" i="1" smtClean="0">
                                      <a:latin typeface="Cambria Math" panose="02040503050406030204" pitchFamily="18" charset="0"/>
                                      <a:cs typeface="Times" panose="02020603050405020304" pitchFamily="18" charset="0"/>
                                    </a:rPr>
                                    <m:t>𝑎</m:t>
                                  </m:r>
                                </m:e>
                                <m:sub>
                                  <m:r>
                                    <a:rPr lang="en-US" sz="2100" b="0" i="1" smtClean="0">
                                      <a:latin typeface="Cambria Math" panose="02040503050406030204" pitchFamily="18" charset="0"/>
                                      <a:cs typeface="Times" panose="02020603050405020304" pitchFamily="18" charset="0"/>
                                    </a:rPr>
                                    <m:t>𝑖</m:t>
                                  </m:r>
                                </m:sub>
                              </m:sSub>
                            </m:e>
                          </m:d>
                          <m:r>
                            <a:rPr lang="en-US" sz="2100" b="0" i="1" smtClean="0">
                              <a:latin typeface="Cambria Math" panose="02040503050406030204" pitchFamily="18" charset="0"/>
                              <a:cs typeface="Times" panose="02020603050405020304" pitchFamily="18" charset="0"/>
                            </a:rPr>
                            <m:t>)</m:t>
                          </m:r>
                        </m:e>
                      </m:nary>
                    </m:oMath>
                  </m:oMathPara>
                </a14:m>
                <a:endParaRPr lang="en-US" sz="2100" dirty="0">
                  <a:latin typeface="Times" panose="02020603050405020304" pitchFamily="18" charset="0"/>
                  <a:cs typeface="Times" panose="02020603050405020304" pitchFamily="18" charset="0"/>
                </a:endParaRPr>
              </a:p>
              <a:p>
                <a:pPr marL="0" indent="0">
                  <a:spcBef>
                    <a:spcPts val="1200"/>
                  </a:spcBef>
                  <a:buNone/>
                </a:pPr>
                <a:r>
                  <a:rPr lang="en-US" sz="2100" dirty="0">
                    <a:latin typeface="Times" panose="02020603050405020304" pitchFamily="18" charset="0"/>
                    <a:cs typeface="Times" panose="02020603050405020304" pitchFamily="18" charset="0"/>
                  </a:rPr>
                  <a:t>needed to encode a message of </a:t>
                </a:r>
                <a14:m>
                  <m:oMath xmlns:m="http://schemas.openxmlformats.org/officeDocument/2006/math">
                    <m:nary>
                      <m:naryPr>
                        <m:chr m:val="∑"/>
                        <m:limLoc m:val="subSup"/>
                        <m:ctrlPr>
                          <a:rPr lang="en-US" sz="2100" i="1" smtClean="0">
                            <a:latin typeface="Cambria Math" panose="02040503050406030204" pitchFamily="18" charset="0"/>
                          </a:rPr>
                        </m:ctrlPr>
                      </m:naryPr>
                      <m:sub>
                        <m:r>
                          <m:rPr>
                            <m:brk m:alnAt="25"/>
                          </m:rPr>
                          <a:rPr lang="en-US" sz="2100" b="0" i="1" smtClean="0">
                            <a:latin typeface="Cambria Math" panose="02040503050406030204" pitchFamily="18" charset="0"/>
                          </a:rPr>
                          <m:t>𝑎</m:t>
                        </m:r>
                        <m:r>
                          <a:rPr lang="en-US" sz="2100" b="0" i="1" smtClean="0">
                            <a:latin typeface="Cambria Math" panose="02040503050406030204" pitchFamily="18" charset="0"/>
                          </a:rPr>
                          <m:t>=1</m:t>
                        </m:r>
                      </m:sub>
                      <m:sup>
                        <m:r>
                          <a:rPr lang="en-US" sz="2100" b="0" i="1" smtClean="0">
                            <a:latin typeface="Cambria Math" panose="02040503050406030204" pitchFamily="18" charset="0"/>
                          </a:rPr>
                          <m:t>𝑛</m:t>
                        </m:r>
                      </m:sup>
                      <m:e>
                        <m:r>
                          <a:rPr lang="en-US" sz="2100" b="0" i="1" smtClean="0">
                            <a:latin typeface="Cambria Math" panose="02040503050406030204" pitchFamily="18" charset="0"/>
                          </a:rPr>
                          <m:t>𝑓</m:t>
                        </m:r>
                        <m:r>
                          <a:rPr lang="en-US" sz="2100" b="0" i="1" smtClean="0">
                            <a:latin typeface="Cambria Math" panose="02040503050406030204" pitchFamily="18" charset="0"/>
                          </a:rPr>
                          <m:t>(</m:t>
                        </m:r>
                        <m:r>
                          <a:rPr lang="en-US" sz="2100" b="0" i="1" smtClean="0">
                            <a:latin typeface="Cambria Math" panose="02040503050406030204" pitchFamily="18" charset="0"/>
                          </a:rPr>
                          <m:t>𝑎</m:t>
                        </m:r>
                        <m:r>
                          <a:rPr lang="en-US" sz="2100" b="0" i="1" smtClean="0">
                            <a:latin typeface="Cambria Math" panose="02040503050406030204" pitchFamily="18" charset="0"/>
                          </a:rPr>
                          <m:t>)</m:t>
                        </m:r>
                      </m:e>
                    </m:nary>
                  </m:oMath>
                </a14:m>
                <a:r>
                  <a:rPr lang="en-US" sz="2100" dirty="0">
                    <a:latin typeface="Times" panose="02020603050405020304" pitchFamily="18" charset="0"/>
                    <a:cs typeface="Times" panose="02020603050405020304" pitchFamily="18" charset="0"/>
                  </a:rPr>
                  <a:t> characters, where:</a:t>
                </a:r>
              </a:p>
              <a:p>
                <a:pPr lvl="1">
                  <a:spcBef>
                    <a:spcPts val="1200"/>
                  </a:spcBef>
                </a:pPr>
                <a14:m>
                  <m:oMath xmlns:m="http://schemas.openxmlformats.org/officeDocument/2006/math">
                    <m:r>
                      <a:rPr lang="en-US" sz="2100" b="0" i="1" smtClean="0">
                        <a:latin typeface="Cambria Math" panose="02040503050406030204" pitchFamily="18" charset="0"/>
                      </a:rPr>
                      <m:t>𝑐</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𝑎</m:t>
                        </m:r>
                      </m:e>
                      <m:sub>
                        <m:r>
                          <a:rPr lang="en-US" sz="2100" b="0" i="1" smtClean="0">
                            <a:latin typeface="Cambria Math" panose="02040503050406030204" pitchFamily="18" charset="0"/>
                          </a:rPr>
                          <m:t>𝑖</m:t>
                        </m:r>
                      </m:sub>
                    </m:sSub>
                    <m:r>
                      <a:rPr lang="en-US" sz="2100" b="0" i="1" smtClean="0">
                        <a:latin typeface="Cambria Math" panose="02040503050406030204" pitchFamily="18" charset="0"/>
                      </a:rPr>
                      <m:t>)</m:t>
                    </m:r>
                  </m:oMath>
                </a14:m>
                <a:r>
                  <a:rPr lang="en-US" sz="2100" dirty="0">
                    <a:latin typeface="Times" panose="02020603050405020304" pitchFamily="18" charset="0"/>
                    <a:cs typeface="Times" panose="02020603050405020304" pitchFamily="18" charset="0"/>
                  </a:rPr>
                  <a:t> is the </a:t>
                </a:r>
                <a:r>
                  <a:rPr lang="en-US" sz="2100" dirty="0" err="1">
                    <a:latin typeface="Times" panose="02020603050405020304" pitchFamily="18" charset="0"/>
                    <a:cs typeface="Times" panose="02020603050405020304" pitchFamily="18" charset="0"/>
                  </a:rPr>
                  <a:t>codeword</a:t>
                </a:r>
                <a:r>
                  <a:rPr lang="en-US" sz="2100" dirty="0">
                    <a:latin typeface="Times" panose="02020603050405020304" pitchFamily="18" charset="0"/>
                    <a:cs typeface="Times" panose="02020603050405020304" pitchFamily="18" charset="0"/>
                  </a:rPr>
                  <a:t> for encoding </a:t>
                </a:r>
                <a14:m>
                  <m:oMath xmlns:m="http://schemas.openxmlformats.org/officeDocument/2006/math">
                    <m:sSub>
                      <m:sSubPr>
                        <m:ctrlPr>
                          <a:rPr lang="en-US" sz="2100" i="1" dirty="0" smtClean="0">
                            <a:latin typeface="Cambria Math" panose="02040503050406030204" pitchFamily="18" charset="0"/>
                          </a:rPr>
                        </m:ctrlPr>
                      </m:sSubPr>
                      <m:e>
                        <m:r>
                          <a:rPr lang="en-US" sz="2100" b="0" i="1" dirty="0" smtClean="0">
                            <a:latin typeface="Cambria Math" panose="02040503050406030204" pitchFamily="18" charset="0"/>
                          </a:rPr>
                          <m:t>𝑎</m:t>
                        </m:r>
                      </m:e>
                      <m:sub>
                        <m:r>
                          <a:rPr lang="en-US" sz="2100" b="0" i="1" dirty="0" smtClean="0">
                            <a:latin typeface="Cambria Math" panose="02040503050406030204" pitchFamily="18" charset="0"/>
                          </a:rPr>
                          <m:t>𝑖</m:t>
                        </m:r>
                      </m:sub>
                    </m:sSub>
                  </m:oMath>
                </a14:m>
                <a:r>
                  <a:rPr lang="en-US" sz="2100" dirty="0">
                    <a:latin typeface="Times" panose="02020603050405020304" pitchFamily="18" charset="0"/>
                    <a:cs typeface="Times" panose="02020603050405020304" pitchFamily="18" charset="0"/>
                  </a:rPr>
                  <a:t> , </a:t>
                </a:r>
              </a:p>
              <a:p>
                <a:pPr lvl="1">
                  <a:spcBef>
                    <a:spcPts val="1200"/>
                  </a:spcBef>
                </a:pPr>
                <a14:m>
                  <m:oMath xmlns:m="http://schemas.openxmlformats.org/officeDocument/2006/math">
                    <m:r>
                      <a:rPr lang="en-US" sz="2100" b="0" i="1" smtClean="0">
                        <a:latin typeface="Cambria Math" panose="02040503050406030204" pitchFamily="18" charset="0"/>
                      </a:rPr>
                      <m:t>𝐿</m:t>
                    </m:r>
                    <m:r>
                      <a:rPr lang="en-US" sz="2100" b="0" i="1" smtClean="0">
                        <a:latin typeface="Cambria Math" panose="02040503050406030204" pitchFamily="18" charset="0"/>
                      </a:rPr>
                      <m:t>(</m:t>
                    </m:r>
                    <m:r>
                      <a:rPr lang="en-US" sz="2100" b="0" i="1" smtClean="0">
                        <a:latin typeface="Cambria Math" panose="02040503050406030204" pitchFamily="18" charset="0"/>
                      </a:rPr>
                      <m:t>𝑐</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𝑎</m:t>
                            </m:r>
                          </m:e>
                          <m:sub>
                            <m:r>
                              <a:rPr lang="en-US" sz="2100" b="0" i="1" smtClean="0">
                                <a:latin typeface="Cambria Math" panose="02040503050406030204" pitchFamily="18" charset="0"/>
                              </a:rPr>
                              <m:t>𝑖</m:t>
                            </m:r>
                          </m:sub>
                        </m:sSub>
                      </m:e>
                    </m:d>
                    <m:r>
                      <a:rPr lang="en-US" sz="2100" b="0" i="1" smtClean="0">
                        <a:latin typeface="Cambria Math" panose="02040503050406030204" pitchFamily="18" charset="0"/>
                      </a:rPr>
                      <m:t>)</m:t>
                    </m:r>
                  </m:oMath>
                </a14:m>
                <a:r>
                  <a:rPr lang="en-US" sz="2100" dirty="0">
                    <a:latin typeface="Times" panose="02020603050405020304" pitchFamily="18" charset="0"/>
                    <a:cs typeface="Times" panose="02020603050405020304" pitchFamily="18" charset="0"/>
                  </a:rPr>
                  <a:t> is the length of the </a:t>
                </a:r>
                <a:r>
                  <a:rPr lang="en-US" sz="2100" dirty="0" err="1">
                    <a:latin typeface="Times" panose="02020603050405020304" pitchFamily="18" charset="0"/>
                    <a:cs typeface="Times" panose="02020603050405020304" pitchFamily="18" charset="0"/>
                  </a:rPr>
                  <a:t>codeword</a:t>
                </a:r>
                <a:r>
                  <a:rPr lang="en-US" sz="2100" dirty="0">
                    <a:latin typeface="Times" panose="02020603050405020304" pitchFamily="18" charset="0"/>
                    <a:cs typeface="Times" panose="02020603050405020304" pitchFamily="18" charset="0"/>
                  </a:rPr>
                  <a:t> </a:t>
                </a:r>
                <a14:m>
                  <m:oMath xmlns:m="http://schemas.openxmlformats.org/officeDocument/2006/math">
                    <m:r>
                      <a:rPr lang="en-US" sz="2100" i="1">
                        <a:latin typeface="Cambria Math" panose="02040503050406030204" pitchFamily="18" charset="0"/>
                      </a:rPr>
                      <m:t>𝑐</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𝑎</m:t>
                        </m:r>
                      </m:e>
                      <m:sub>
                        <m:r>
                          <a:rPr lang="en-US" sz="2100" i="1">
                            <a:latin typeface="Cambria Math" panose="02040503050406030204" pitchFamily="18" charset="0"/>
                          </a:rPr>
                          <m:t>𝑖</m:t>
                        </m:r>
                      </m:sub>
                    </m:sSub>
                    <m:r>
                      <a:rPr lang="en-US" sz="2100" i="1">
                        <a:latin typeface="Cambria Math" panose="02040503050406030204" pitchFamily="18" charset="0"/>
                      </a:rPr>
                      <m:t>)</m:t>
                    </m:r>
                  </m:oMath>
                </a14:m>
                <a:r>
                  <a:rPr lang="en-US" sz="2100" dirty="0">
                    <a:latin typeface="Times" panose="02020603050405020304" pitchFamily="18" charset="0"/>
                    <a:cs typeface="Times" panose="02020603050405020304" pitchFamily="18" charset="0"/>
                  </a:rPr>
                  <a:t> . </a:t>
                </a:r>
              </a:p>
            </p:txBody>
          </p:sp>
        </mc:Choice>
        <mc:Fallback xmlns="">
          <p:sp>
            <p:nvSpPr>
              <p:cNvPr id="605187" name="Rectangle 3"/>
              <p:cNvSpPr>
                <a:spLocks noGrp="1" noRot="1" noChangeAspect="1" noMove="1" noResize="1" noEditPoints="1" noAdjustHandles="1" noChangeArrowheads="1" noChangeShapeType="1" noTextEdit="1"/>
              </p:cNvSpPr>
              <p:nvPr>
                <p:ph idx="1"/>
                <p:custDataLst>
                  <p:tags r:id="rId4"/>
                </p:custDataLst>
              </p:nvPr>
            </p:nvSpPr>
            <p:spPr>
              <a:xfrm>
                <a:off x="0" y="838200"/>
                <a:ext cx="9144000" cy="5410200"/>
              </a:xfrm>
              <a:blipFill>
                <a:blip r:embed="rId5"/>
                <a:stretch>
                  <a:fillRect l="-800" t="-789" r="-667" b="-10823"/>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054204148"/>
              </p:ext>
            </p:extLst>
          </p:nvPr>
        </p:nvGraphicFramePr>
        <p:xfrm>
          <a:off x="209215" y="1905000"/>
          <a:ext cx="8915397" cy="1295400"/>
        </p:xfrm>
        <a:graphic>
          <a:graphicData uri="http://schemas.openxmlformats.org/drawingml/2006/table">
            <a:tbl>
              <a:tblPr firstRow="1" bandRow="1">
                <a:tableStyleId>{08FB837D-C827-4EFA-A057-4D05807E0F7C}</a:tableStyleId>
              </a:tblPr>
              <a:tblGrid>
                <a:gridCol w="1600200">
                  <a:extLst>
                    <a:ext uri="{9D8B030D-6E8A-4147-A177-3AD203B41FA5}">
                      <a16:colId xmlns:a16="http://schemas.microsoft.com/office/drawing/2014/main" val="363781471"/>
                    </a:ext>
                  </a:extLst>
                </a:gridCol>
                <a:gridCol w="1066800">
                  <a:extLst>
                    <a:ext uri="{9D8B030D-6E8A-4147-A177-3AD203B41FA5}">
                      <a16:colId xmlns:a16="http://schemas.microsoft.com/office/drawing/2014/main" val="2768394824"/>
                    </a:ext>
                  </a:extLst>
                </a:gridCol>
                <a:gridCol w="1153885">
                  <a:extLst>
                    <a:ext uri="{9D8B030D-6E8A-4147-A177-3AD203B41FA5}">
                      <a16:colId xmlns:a16="http://schemas.microsoft.com/office/drawing/2014/main" val="96016387"/>
                    </a:ext>
                  </a:extLst>
                </a:gridCol>
                <a:gridCol w="1273628">
                  <a:extLst>
                    <a:ext uri="{9D8B030D-6E8A-4147-A177-3AD203B41FA5}">
                      <a16:colId xmlns:a16="http://schemas.microsoft.com/office/drawing/2014/main" val="1937946994"/>
                    </a:ext>
                  </a:extLst>
                </a:gridCol>
                <a:gridCol w="1273628">
                  <a:extLst>
                    <a:ext uri="{9D8B030D-6E8A-4147-A177-3AD203B41FA5}">
                      <a16:colId xmlns:a16="http://schemas.microsoft.com/office/drawing/2014/main" val="360023038"/>
                    </a:ext>
                  </a:extLst>
                </a:gridCol>
                <a:gridCol w="1273628">
                  <a:extLst>
                    <a:ext uri="{9D8B030D-6E8A-4147-A177-3AD203B41FA5}">
                      <a16:colId xmlns:a16="http://schemas.microsoft.com/office/drawing/2014/main" val="3073574813"/>
                    </a:ext>
                  </a:extLst>
                </a:gridCol>
                <a:gridCol w="1273628">
                  <a:extLst>
                    <a:ext uri="{9D8B030D-6E8A-4147-A177-3AD203B41FA5}">
                      <a16:colId xmlns:a16="http://schemas.microsoft.com/office/drawing/2014/main" val="2664792977"/>
                    </a:ext>
                  </a:extLst>
                </a:gridCol>
              </a:tblGrid>
              <a:tr h="323850">
                <a:tc>
                  <a:txBody>
                    <a:bodyPr/>
                    <a:lstStyle/>
                    <a:p>
                      <a:endParaRPr lang="en-US" sz="1500" dirty="0"/>
                    </a:p>
                  </a:txBody>
                  <a:tcPr/>
                </a:tc>
                <a:tc>
                  <a:txBody>
                    <a:bodyPr/>
                    <a:lstStyle/>
                    <a:p>
                      <a:pPr algn="ctr"/>
                      <a:r>
                        <a:rPr lang="en-US" sz="1500" dirty="0"/>
                        <a:t>a</a:t>
                      </a:r>
                    </a:p>
                  </a:txBody>
                  <a:tcPr/>
                </a:tc>
                <a:tc>
                  <a:txBody>
                    <a:bodyPr/>
                    <a:lstStyle/>
                    <a:p>
                      <a:pPr algn="ctr"/>
                      <a:r>
                        <a:rPr lang="en-US" sz="1500" dirty="0"/>
                        <a:t>b</a:t>
                      </a:r>
                    </a:p>
                  </a:txBody>
                  <a:tcPr/>
                </a:tc>
                <a:tc>
                  <a:txBody>
                    <a:bodyPr/>
                    <a:lstStyle/>
                    <a:p>
                      <a:pPr algn="ctr"/>
                      <a:r>
                        <a:rPr lang="en-US" sz="1500" dirty="0"/>
                        <a:t>c</a:t>
                      </a:r>
                    </a:p>
                  </a:txBody>
                  <a:tcPr/>
                </a:tc>
                <a:tc>
                  <a:txBody>
                    <a:bodyPr/>
                    <a:lstStyle/>
                    <a:p>
                      <a:pPr algn="ctr"/>
                      <a:r>
                        <a:rPr lang="en-US" sz="1500" dirty="0"/>
                        <a:t>d</a:t>
                      </a:r>
                    </a:p>
                  </a:txBody>
                  <a:tcPr/>
                </a:tc>
                <a:tc>
                  <a:txBody>
                    <a:bodyPr/>
                    <a:lstStyle/>
                    <a:p>
                      <a:pPr algn="ctr"/>
                      <a:r>
                        <a:rPr lang="en-US" sz="1500" dirty="0"/>
                        <a:t>e</a:t>
                      </a:r>
                    </a:p>
                  </a:txBody>
                  <a:tcPr/>
                </a:tc>
                <a:tc>
                  <a:txBody>
                    <a:bodyPr/>
                    <a:lstStyle/>
                    <a:p>
                      <a:pPr algn="ctr"/>
                      <a:r>
                        <a:rPr lang="en-US" sz="1500" dirty="0"/>
                        <a:t>f</a:t>
                      </a:r>
                    </a:p>
                  </a:txBody>
                  <a:tcPr/>
                </a:tc>
                <a:extLst>
                  <a:ext uri="{0D108BD9-81ED-4DB2-BD59-A6C34878D82A}">
                    <a16:rowId xmlns:a16="http://schemas.microsoft.com/office/drawing/2014/main" val="622579900"/>
                  </a:ext>
                </a:extLst>
              </a:tr>
              <a:tr h="323850">
                <a:tc>
                  <a:txBody>
                    <a:bodyPr/>
                    <a:lstStyle/>
                    <a:p>
                      <a:r>
                        <a:rPr lang="en-US" sz="1500" dirty="0"/>
                        <a:t>Frequency</a:t>
                      </a:r>
                    </a:p>
                  </a:txBody>
                  <a:tcPr/>
                </a:tc>
                <a:tc>
                  <a:txBody>
                    <a:bodyPr/>
                    <a:lstStyle/>
                    <a:p>
                      <a:pPr algn="ctr"/>
                      <a:r>
                        <a:rPr lang="en-US" sz="1500" dirty="0"/>
                        <a:t>45000</a:t>
                      </a:r>
                    </a:p>
                  </a:txBody>
                  <a:tcPr/>
                </a:tc>
                <a:tc>
                  <a:txBody>
                    <a:bodyPr/>
                    <a:lstStyle/>
                    <a:p>
                      <a:pPr algn="ctr"/>
                      <a:r>
                        <a:rPr lang="en-US" sz="1500" dirty="0"/>
                        <a:t>13000</a:t>
                      </a:r>
                    </a:p>
                  </a:txBody>
                  <a:tcPr/>
                </a:tc>
                <a:tc>
                  <a:txBody>
                    <a:bodyPr/>
                    <a:lstStyle/>
                    <a:p>
                      <a:pPr algn="ctr"/>
                      <a:r>
                        <a:rPr lang="en-US" sz="1500" dirty="0"/>
                        <a:t>12000</a:t>
                      </a:r>
                    </a:p>
                  </a:txBody>
                  <a:tcPr/>
                </a:tc>
                <a:tc>
                  <a:txBody>
                    <a:bodyPr/>
                    <a:lstStyle/>
                    <a:p>
                      <a:pPr algn="ctr"/>
                      <a:r>
                        <a:rPr lang="en-US" sz="1500" dirty="0"/>
                        <a:t>16000</a:t>
                      </a:r>
                    </a:p>
                  </a:txBody>
                  <a:tcPr/>
                </a:tc>
                <a:tc>
                  <a:txBody>
                    <a:bodyPr/>
                    <a:lstStyle/>
                    <a:p>
                      <a:pPr algn="ctr"/>
                      <a:r>
                        <a:rPr lang="en-US" sz="1500" dirty="0"/>
                        <a:t>9000</a:t>
                      </a:r>
                    </a:p>
                  </a:txBody>
                  <a:tcPr/>
                </a:tc>
                <a:tc>
                  <a:txBody>
                    <a:bodyPr/>
                    <a:lstStyle/>
                    <a:p>
                      <a:pPr algn="ctr"/>
                      <a:r>
                        <a:rPr lang="en-US" sz="1500" dirty="0"/>
                        <a:t>5000</a:t>
                      </a:r>
                    </a:p>
                  </a:txBody>
                  <a:tcPr/>
                </a:tc>
                <a:extLst>
                  <a:ext uri="{0D108BD9-81ED-4DB2-BD59-A6C34878D82A}">
                    <a16:rowId xmlns:a16="http://schemas.microsoft.com/office/drawing/2014/main" val="481356799"/>
                  </a:ext>
                </a:extLst>
              </a:tr>
              <a:tr h="323850">
                <a:tc>
                  <a:txBody>
                    <a:bodyPr/>
                    <a:lstStyle/>
                    <a:p>
                      <a:r>
                        <a:rPr lang="en-US" sz="1500" dirty="0"/>
                        <a:t>A fixed-length</a:t>
                      </a:r>
                    </a:p>
                  </a:txBody>
                  <a:tcPr/>
                </a:tc>
                <a:tc>
                  <a:txBody>
                    <a:bodyPr/>
                    <a:lstStyle/>
                    <a:p>
                      <a:pPr algn="ctr"/>
                      <a:r>
                        <a:rPr lang="en-US" sz="1500" dirty="0"/>
                        <a:t>000</a:t>
                      </a:r>
                    </a:p>
                  </a:txBody>
                  <a:tcPr/>
                </a:tc>
                <a:tc>
                  <a:txBody>
                    <a:bodyPr/>
                    <a:lstStyle/>
                    <a:p>
                      <a:pPr algn="ctr"/>
                      <a:r>
                        <a:rPr lang="en-US" sz="1500" dirty="0"/>
                        <a:t>001</a:t>
                      </a:r>
                    </a:p>
                  </a:txBody>
                  <a:tcPr/>
                </a:tc>
                <a:tc>
                  <a:txBody>
                    <a:bodyPr/>
                    <a:lstStyle/>
                    <a:p>
                      <a:pPr algn="ctr"/>
                      <a:r>
                        <a:rPr lang="en-US" sz="1500" dirty="0"/>
                        <a:t>010</a:t>
                      </a:r>
                    </a:p>
                  </a:txBody>
                  <a:tcPr/>
                </a:tc>
                <a:tc>
                  <a:txBody>
                    <a:bodyPr/>
                    <a:lstStyle/>
                    <a:p>
                      <a:pPr algn="ctr"/>
                      <a:r>
                        <a:rPr lang="en-US" sz="1500" dirty="0"/>
                        <a:t>011</a:t>
                      </a:r>
                    </a:p>
                  </a:txBody>
                  <a:tcPr/>
                </a:tc>
                <a:tc>
                  <a:txBody>
                    <a:bodyPr/>
                    <a:lstStyle/>
                    <a:p>
                      <a:pPr algn="ctr"/>
                      <a:r>
                        <a:rPr lang="en-US" sz="1500" dirty="0"/>
                        <a:t>100</a:t>
                      </a:r>
                    </a:p>
                  </a:txBody>
                  <a:tcPr/>
                </a:tc>
                <a:tc>
                  <a:txBody>
                    <a:bodyPr/>
                    <a:lstStyle/>
                    <a:p>
                      <a:pPr algn="ctr"/>
                      <a:r>
                        <a:rPr lang="en-US" sz="1500" dirty="0"/>
                        <a:t>101</a:t>
                      </a:r>
                    </a:p>
                  </a:txBody>
                  <a:tcPr/>
                </a:tc>
                <a:extLst>
                  <a:ext uri="{0D108BD9-81ED-4DB2-BD59-A6C34878D82A}">
                    <a16:rowId xmlns:a16="http://schemas.microsoft.com/office/drawing/2014/main" val="67170369"/>
                  </a:ext>
                </a:extLst>
              </a:tr>
              <a:tr h="323850">
                <a:tc>
                  <a:txBody>
                    <a:bodyPr/>
                    <a:lstStyle/>
                    <a:p>
                      <a:r>
                        <a:rPr lang="en-US" sz="1500" dirty="0"/>
                        <a:t>A variable-length</a:t>
                      </a:r>
                    </a:p>
                  </a:txBody>
                  <a:tcPr/>
                </a:tc>
                <a:tc>
                  <a:txBody>
                    <a:bodyPr/>
                    <a:lstStyle/>
                    <a:p>
                      <a:pPr algn="ctr"/>
                      <a:r>
                        <a:rPr lang="en-US" sz="1500" dirty="0"/>
                        <a:t>0</a:t>
                      </a:r>
                    </a:p>
                  </a:txBody>
                  <a:tcPr/>
                </a:tc>
                <a:tc>
                  <a:txBody>
                    <a:bodyPr/>
                    <a:lstStyle/>
                    <a:p>
                      <a:pPr algn="ctr"/>
                      <a:r>
                        <a:rPr lang="en-US" sz="1500" dirty="0"/>
                        <a:t>101</a:t>
                      </a:r>
                    </a:p>
                  </a:txBody>
                  <a:tcPr/>
                </a:tc>
                <a:tc>
                  <a:txBody>
                    <a:bodyPr/>
                    <a:lstStyle/>
                    <a:p>
                      <a:pPr algn="ctr"/>
                      <a:r>
                        <a:rPr lang="en-US" sz="1500" dirty="0"/>
                        <a:t>100</a:t>
                      </a:r>
                    </a:p>
                  </a:txBody>
                  <a:tcPr/>
                </a:tc>
                <a:tc>
                  <a:txBody>
                    <a:bodyPr/>
                    <a:lstStyle/>
                    <a:p>
                      <a:pPr algn="ctr"/>
                      <a:r>
                        <a:rPr lang="en-US" sz="1500" dirty="0"/>
                        <a:t>111</a:t>
                      </a:r>
                    </a:p>
                  </a:txBody>
                  <a:tcPr/>
                </a:tc>
                <a:tc>
                  <a:txBody>
                    <a:bodyPr/>
                    <a:lstStyle/>
                    <a:p>
                      <a:pPr algn="ctr"/>
                      <a:r>
                        <a:rPr lang="en-US" sz="1500" dirty="0"/>
                        <a:t>1101</a:t>
                      </a:r>
                    </a:p>
                  </a:txBody>
                  <a:tcPr/>
                </a:tc>
                <a:tc>
                  <a:txBody>
                    <a:bodyPr/>
                    <a:lstStyle/>
                    <a:p>
                      <a:pPr algn="ctr"/>
                      <a:r>
                        <a:rPr lang="en-US" sz="1500" dirty="0"/>
                        <a:t>1100</a:t>
                      </a:r>
                    </a:p>
                  </a:txBody>
                  <a:tcPr/>
                </a:tc>
                <a:extLst>
                  <a:ext uri="{0D108BD9-81ED-4DB2-BD59-A6C34878D82A}">
                    <a16:rowId xmlns:a16="http://schemas.microsoft.com/office/drawing/2014/main" val="4208088757"/>
                  </a:ext>
                </a:extLst>
              </a:tr>
            </a:tbl>
          </a:graphicData>
        </a:graphic>
      </p:graphicFrame>
    </p:spTree>
    <p:extLst>
      <p:ext uri="{BB962C8B-B14F-4D97-AF65-F5344CB8AC3E}">
        <p14:creationId xmlns:p14="http://schemas.microsoft.com/office/powerpoint/2010/main" val="288089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5187">
                                            <p:txEl>
                                              <p:pRg st="4" end="4"/>
                                            </p:txEl>
                                          </p:spTgt>
                                        </p:tgtEl>
                                        <p:attrNameLst>
                                          <p:attrName>style.visibility</p:attrName>
                                        </p:attrNameLst>
                                      </p:cBhvr>
                                      <p:to>
                                        <p:strVal val="visible"/>
                                      </p:to>
                                    </p:set>
                                    <p:anim calcmode="lin" valueType="num">
                                      <p:cBhvr additive="base">
                                        <p:cTn id="7" dur="500" fill="hold"/>
                                        <p:tgtEl>
                                          <p:spTgt spid="60518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5187">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5187">
                                            <p:txEl>
                                              <p:pRg st="5" end="5"/>
                                            </p:txEl>
                                          </p:spTgt>
                                        </p:tgtEl>
                                        <p:attrNameLst>
                                          <p:attrName>style.visibility</p:attrName>
                                        </p:attrNameLst>
                                      </p:cBhvr>
                                      <p:to>
                                        <p:strVal val="visible"/>
                                      </p:to>
                                    </p:set>
                                    <p:anim calcmode="lin" valueType="num">
                                      <p:cBhvr additive="base">
                                        <p:cTn id="11" dur="500" fill="hold"/>
                                        <p:tgtEl>
                                          <p:spTgt spid="605187">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5187">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05187">
                                            <p:txEl>
                                              <p:pRg st="6" end="6"/>
                                            </p:txEl>
                                          </p:spTgt>
                                        </p:tgtEl>
                                        <p:attrNameLst>
                                          <p:attrName>style.visibility</p:attrName>
                                        </p:attrNameLst>
                                      </p:cBhvr>
                                      <p:to>
                                        <p:strVal val="visible"/>
                                      </p:to>
                                    </p:set>
                                    <p:anim calcmode="lin" valueType="num">
                                      <p:cBhvr additive="base">
                                        <p:cTn id="15" dur="500" fill="hold"/>
                                        <p:tgtEl>
                                          <p:spTgt spid="605187">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05187">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05187">
                                            <p:txEl>
                                              <p:pRg st="7" end="7"/>
                                            </p:txEl>
                                          </p:spTgt>
                                        </p:tgtEl>
                                        <p:attrNameLst>
                                          <p:attrName>style.visibility</p:attrName>
                                        </p:attrNameLst>
                                      </p:cBhvr>
                                      <p:to>
                                        <p:strVal val="visible"/>
                                      </p:to>
                                    </p:set>
                                    <p:anim calcmode="lin" valueType="num">
                                      <p:cBhvr additive="base">
                                        <p:cTn id="19" dur="500" fill="hold"/>
                                        <p:tgtEl>
                                          <p:spTgt spid="60518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5187">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05187">
                                            <p:txEl>
                                              <p:pRg st="8" end="8"/>
                                            </p:txEl>
                                          </p:spTgt>
                                        </p:tgtEl>
                                        <p:attrNameLst>
                                          <p:attrName>style.visibility</p:attrName>
                                        </p:attrNameLst>
                                      </p:cBhvr>
                                      <p:to>
                                        <p:strVal val="visible"/>
                                      </p:to>
                                    </p:set>
                                    <p:anim calcmode="lin" valueType="num">
                                      <p:cBhvr additive="base">
                                        <p:cTn id="23" dur="500" fill="hold"/>
                                        <p:tgtEl>
                                          <p:spTgt spid="605187">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518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dirty="0"/>
              <a:t>Real applications of tree: Organization chart</a:t>
            </a:r>
          </a:p>
        </p:txBody>
      </p:sp>
      <p:grpSp>
        <p:nvGrpSpPr>
          <p:cNvPr id="66" name="Group 4"/>
          <p:cNvGrpSpPr>
            <a:grpSpLocks/>
          </p:cNvGrpSpPr>
          <p:nvPr/>
        </p:nvGrpSpPr>
        <p:grpSpPr bwMode="auto">
          <a:xfrm>
            <a:off x="838200" y="1524000"/>
            <a:ext cx="7772400" cy="4419600"/>
            <a:chOff x="2180" y="957"/>
            <a:chExt cx="3301" cy="1973"/>
          </a:xfrm>
        </p:grpSpPr>
        <p:sp>
          <p:nvSpPr>
            <p:cNvPr id="67" name="AutoShape 5"/>
            <p:cNvSpPr>
              <a:spLocks noChangeAspect="1" noChangeArrowheads="1"/>
            </p:cNvSpPr>
            <p:nvPr/>
          </p:nvSpPr>
          <p:spPr bwMode="auto">
            <a:xfrm>
              <a:off x="3333" y="957"/>
              <a:ext cx="1082"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Computers”R”Us</a:t>
              </a:r>
            </a:p>
          </p:txBody>
        </p:sp>
        <p:sp>
          <p:nvSpPr>
            <p:cNvPr id="68" name="AutoShape 6"/>
            <p:cNvSpPr>
              <a:spLocks noChangeAspect="1" noChangeArrowheads="1"/>
            </p:cNvSpPr>
            <p:nvPr/>
          </p:nvSpPr>
          <p:spPr bwMode="auto">
            <a:xfrm>
              <a:off x="2604" y="1533"/>
              <a:ext cx="437"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Sales</a:t>
              </a:r>
            </a:p>
          </p:txBody>
        </p:sp>
        <p:sp>
          <p:nvSpPr>
            <p:cNvPr id="69" name="AutoShape 7"/>
            <p:cNvSpPr>
              <a:spLocks noChangeAspect="1" noChangeArrowheads="1"/>
            </p:cNvSpPr>
            <p:nvPr/>
          </p:nvSpPr>
          <p:spPr bwMode="auto">
            <a:xfrm>
              <a:off x="5085" y="1533"/>
              <a:ext cx="396"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R&amp;D</a:t>
              </a:r>
            </a:p>
          </p:txBody>
        </p:sp>
        <p:sp>
          <p:nvSpPr>
            <p:cNvPr id="70" name="AutoShape 8"/>
            <p:cNvSpPr>
              <a:spLocks noChangeAspect="1" noChangeArrowheads="1"/>
            </p:cNvSpPr>
            <p:nvPr/>
          </p:nvSpPr>
          <p:spPr bwMode="auto">
            <a:xfrm>
              <a:off x="3977" y="1533"/>
              <a:ext cx="956"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Manufacturing</a:t>
              </a:r>
            </a:p>
          </p:txBody>
        </p:sp>
        <p:sp>
          <p:nvSpPr>
            <p:cNvPr id="71" name="AutoShape 9"/>
            <p:cNvSpPr>
              <a:spLocks noChangeAspect="1" noChangeArrowheads="1"/>
            </p:cNvSpPr>
            <p:nvPr/>
          </p:nvSpPr>
          <p:spPr bwMode="auto">
            <a:xfrm>
              <a:off x="3787" y="2109"/>
              <a:ext cx="591"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Laptops</a:t>
              </a:r>
            </a:p>
          </p:txBody>
        </p:sp>
        <p:sp>
          <p:nvSpPr>
            <p:cNvPr id="72" name="AutoShape 10"/>
            <p:cNvSpPr>
              <a:spLocks noChangeAspect="1" noChangeArrowheads="1"/>
            </p:cNvSpPr>
            <p:nvPr/>
          </p:nvSpPr>
          <p:spPr bwMode="auto">
            <a:xfrm>
              <a:off x="4512" y="2109"/>
              <a:ext cx="664"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Desktops</a:t>
              </a:r>
            </a:p>
          </p:txBody>
        </p:sp>
        <p:sp>
          <p:nvSpPr>
            <p:cNvPr id="73" name="AutoShape 11"/>
            <p:cNvSpPr>
              <a:spLocks noChangeAspect="1" noChangeArrowheads="1"/>
            </p:cNvSpPr>
            <p:nvPr/>
          </p:nvSpPr>
          <p:spPr bwMode="auto">
            <a:xfrm>
              <a:off x="2351" y="2108"/>
              <a:ext cx="297"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US</a:t>
              </a:r>
            </a:p>
          </p:txBody>
        </p:sp>
        <p:sp>
          <p:nvSpPr>
            <p:cNvPr id="74" name="AutoShape 12"/>
            <p:cNvSpPr>
              <a:spLocks noChangeAspect="1" noChangeArrowheads="1"/>
            </p:cNvSpPr>
            <p:nvPr/>
          </p:nvSpPr>
          <p:spPr bwMode="auto">
            <a:xfrm>
              <a:off x="2783" y="2109"/>
              <a:ext cx="870"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International</a:t>
              </a:r>
            </a:p>
          </p:txBody>
        </p:sp>
        <p:cxnSp>
          <p:nvCxnSpPr>
            <p:cNvPr id="75" name="AutoShape 13"/>
            <p:cNvCxnSpPr>
              <a:cxnSpLocks noChangeShapeType="1"/>
              <a:stCxn id="67" idx="2"/>
              <a:endCxn id="68" idx="0"/>
            </p:cNvCxnSpPr>
            <p:nvPr/>
          </p:nvCxnSpPr>
          <p:spPr bwMode="auto">
            <a:xfrm flipH="1">
              <a:off x="2823" y="1205"/>
              <a:ext cx="1051" cy="32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14"/>
            <p:cNvCxnSpPr>
              <a:cxnSpLocks noChangeShapeType="1"/>
              <a:stCxn id="67" idx="2"/>
              <a:endCxn id="70" idx="0"/>
            </p:cNvCxnSpPr>
            <p:nvPr/>
          </p:nvCxnSpPr>
          <p:spPr bwMode="auto">
            <a:xfrm>
              <a:off x="3874" y="1205"/>
              <a:ext cx="581" cy="32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AutoShape 15"/>
            <p:cNvCxnSpPr>
              <a:cxnSpLocks noChangeShapeType="1"/>
              <a:stCxn id="67" idx="2"/>
              <a:endCxn id="69" idx="0"/>
            </p:cNvCxnSpPr>
            <p:nvPr/>
          </p:nvCxnSpPr>
          <p:spPr bwMode="auto">
            <a:xfrm>
              <a:off x="3874" y="1205"/>
              <a:ext cx="1409" cy="32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16"/>
            <p:cNvCxnSpPr>
              <a:cxnSpLocks noChangeShapeType="1"/>
              <a:stCxn id="70" idx="2"/>
              <a:endCxn id="72" idx="0"/>
            </p:cNvCxnSpPr>
            <p:nvPr/>
          </p:nvCxnSpPr>
          <p:spPr bwMode="auto">
            <a:xfrm>
              <a:off x="4455" y="1781"/>
              <a:ext cx="389" cy="32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AutoShape 17"/>
            <p:cNvCxnSpPr>
              <a:cxnSpLocks noChangeShapeType="1"/>
              <a:stCxn id="70" idx="2"/>
              <a:endCxn id="71" idx="0"/>
            </p:cNvCxnSpPr>
            <p:nvPr/>
          </p:nvCxnSpPr>
          <p:spPr bwMode="auto">
            <a:xfrm flipH="1">
              <a:off x="4083" y="1781"/>
              <a:ext cx="372" cy="32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AutoShape 18"/>
            <p:cNvCxnSpPr>
              <a:cxnSpLocks noChangeShapeType="1"/>
              <a:stCxn id="68" idx="2"/>
              <a:endCxn id="74" idx="0"/>
            </p:cNvCxnSpPr>
            <p:nvPr/>
          </p:nvCxnSpPr>
          <p:spPr bwMode="auto">
            <a:xfrm>
              <a:off x="2823" y="1781"/>
              <a:ext cx="395" cy="32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AutoShape 19"/>
            <p:cNvCxnSpPr>
              <a:cxnSpLocks noChangeShapeType="1"/>
              <a:stCxn id="68" idx="2"/>
              <a:endCxn id="73" idx="0"/>
            </p:cNvCxnSpPr>
            <p:nvPr/>
          </p:nvCxnSpPr>
          <p:spPr bwMode="auto">
            <a:xfrm flipH="1">
              <a:off x="2500" y="1781"/>
              <a:ext cx="323" cy="321"/>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AutoShape 20"/>
            <p:cNvSpPr>
              <a:spLocks noChangeAspect="1" noChangeArrowheads="1"/>
            </p:cNvSpPr>
            <p:nvPr/>
          </p:nvSpPr>
          <p:spPr bwMode="auto">
            <a:xfrm>
              <a:off x="2180" y="2688"/>
              <a:ext cx="547"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Europe</a:t>
              </a:r>
            </a:p>
          </p:txBody>
        </p:sp>
        <p:sp>
          <p:nvSpPr>
            <p:cNvPr id="83" name="AutoShape 21"/>
            <p:cNvSpPr>
              <a:spLocks noChangeAspect="1" noChangeArrowheads="1"/>
            </p:cNvSpPr>
            <p:nvPr/>
          </p:nvSpPr>
          <p:spPr bwMode="auto">
            <a:xfrm>
              <a:off x="3023" y="2688"/>
              <a:ext cx="374"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Asia</a:t>
              </a:r>
            </a:p>
          </p:txBody>
        </p:sp>
        <p:cxnSp>
          <p:nvCxnSpPr>
            <p:cNvPr id="84" name="AutoShape 22"/>
            <p:cNvCxnSpPr>
              <a:cxnSpLocks noChangeShapeType="1"/>
              <a:stCxn id="74" idx="2"/>
              <a:endCxn id="83" idx="0"/>
            </p:cNvCxnSpPr>
            <p:nvPr/>
          </p:nvCxnSpPr>
          <p:spPr bwMode="auto">
            <a:xfrm flipH="1">
              <a:off x="3210" y="2357"/>
              <a:ext cx="8" cy="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23"/>
            <p:cNvCxnSpPr>
              <a:cxnSpLocks noChangeShapeType="1"/>
              <a:stCxn id="74" idx="2"/>
              <a:endCxn id="82" idx="0"/>
            </p:cNvCxnSpPr>
            <p:nvPr/>
          </p:nvCxnSpPr>
          <p:spPr bwMode="auto">
            <a:xfrm flipH="1">
              <a:off x="2454" y="2357"/>
              <a:ext cx="764" cy="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AutoShape 24"/>
            <p:cNvSpPr>
              <a:spLocks noChangeAspect="1" noChangeArrowheads="1"/>
            </p:cNvSpPr>
            <p:nvPr/>
          </p:nvSpPr>
          <p:spPr bwMode="auto">
            <a:xfrm>
              <a:off x="3698" y="2688"/>
              <a:ext cx="570"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Canada</a:t>
              </a:r>
            </a:p>
          </p:txBody>
        </p:sp>
        <p:cxnSp>
          <p:nvCxnSpPr>
            <p:cNvPr id="87" name="AutoShape 25"/>
            <p:cNvCxnSpPr>
              <a:cxnSpLocks noChangeShapeType="1"/>
              <a:stCxn id="74" idx="2"/>
              <a:endCxn id="86" idx="0"/>
            </p:cNvCxnSpPr>
            <p:nvPr/>
          </p:nvCxnSpPr>
          <p:spPr bwMode="auto">
            <a:xfrm>
              <a:off x="3218" y="2357"/>
              <a:ext cx="765" cy="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6801483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dirty="0"/>
              <a:t>Optimum source coding problem</a:t>
            </a:r>
          </a:p>
        </p:txBody>
      </p:sp>
      <mc:AlternateContent xmlns:mc="http://schemas.openxmlformats.org/markup-compatibility/2006" xmlns:a14="http://schemas.microsoft.com/office/drawing/2010/main">
        <mc:Choice Requires="a14">
          <p:sp>
            <p:nvSpPr>
              <p:cNvPr id="605187" name="Rectangle 3"/>
              <p:cNvSpPr>
                <a:spLocks noGrp="1" noChangeArrowheads="1"/>
              </p:cNvSpPr>
              <p:nvPr>
                <p:ph idx="1"/>
                <p:custDataLst>
                  <p:tags r:id="rId2"/>
                </p:custDataLst>
              </p:nvPr>
            </p:nvSpPr>
            <p:spPr>
              <a:xfrm>
                <a:off x="0" y="838200"/>
                <a:ext cx="9144000" cy="5410200"/>
              </a:xfrm>
            </p:spPr>
            <p:txBody>
              <a:bodyPr/>
              <a:lstStyle/>
              <a:p>
                <a:pPr>
                  <a:spcBef>
                    <a:spcPts val="1200"/>
                  </a:spcBef>
                </a:pPr>
                <a:r>
                  <a:rPr lang="en-US" sz="2100" dirty="0">
                    <a:solidFill>
                      <a:srgbClr val="FF0000"/>
                    </a:solidFill>
                    <a:latin typeface="Times" panose="02020603050405020304" pitchFamily="18" charset="0"/>
                    <a:cs typeface="Times" panose="02020603050405020304" pitchFamily="18" charset="0"/>
                  </a:rPr>
                  <a:t>The optimum source coding problem:</a:t>
                </a:r>
                <a:r>
                  <a:rPr lang="en-US" sz="2100" dirty="0">
                    <a:latin typeface="Times" panose="02020603050405020304" pitchFamily="18" charset="0"/>
                    <a:cs typeface="Times" panose="02020603050405020304" pitchFamily="18" charset="0"/>
                  </a:rPr>
                  <a:t> Given an alphabet </a:t>
                </a:r>
                <a:r>
                  <a:rPr lang="en-US" sz="2100" i="1" dirty="0">
                    <a:latin typeface="Times" panose="02020603050405020304" pitchFamily="18" charset="0"/>
                    <a:cs typeface="Times" panose="02020603050405020304" pitchFamily="18" charset="0"/>
                  </a:rPr>
                  <a:t>A</a:t>
                </a:r>
                <a:r>
                  <a:rPr lang="en-US" sz="2100" dirty="0">
                    <a:latin typeface="Times" panose="02020603050405020304" pitchFamily="18" charset="0"/>
                    <a:cs typeface="Times" panose="02020603050405020304" pitchFamily="18" charset="0"/>
                  </a:rPr>
                  <a:t> = {</a:t>
                </a:r>
                <a:r>
                  <a:rPr lang="en-US" sz="2100" i="1" dirty="0">
                    <a:latin typeface="Times" panose="02020603050405020304" pitchFamily="18" charset="0"/>
                    <a:cs typeface="Times" panose="02020603050405020304" pitchFamily="18" charset="0"/>
                  </a:rPr>
                  <a:t>a</a:t>
                </a:r>
                <a:r>
                  <a:rPr lang="en-US" sz="2100" baseline="-25000" dirty="0">
                    <a:latin typeface="Times" panose="02020603050405020304" pitchFamily="18" charset="0"/>
                    <a:cs typeface="Times" panose="02020603050405020304" pitchFamily="18" charset="0"/>
                  </a:rPr>
                  <a:t>1</a:t>
                </a:r>
                <a:r>
                  <a:rPr lang="en-US" sz="2100" dirty="0">
                    <a:latin typeface="Times" panose="02020603050405020304" pitchFamily="18" charset="0"/>
                    <a:cs typeface="Times" panose="02020603050405020304" pitchFamily="18" charset="0"/>
                  </a:rPr>
                  <a:t>, . . . , </a:t>
                </a:r>
                <a:r>
                  <a:rPr lang="en-US" sz="2100" i="1" dirty="0">
                    <a:latin typeface="Times" panose="02020603050405020304" pitchFamily="18" charset="0"/>
                    <a:cs typeface="Times" panose="02020603050405020304" pitchFamily="18" charset="0"/>
                  </a:rPr>
                  <a:t>a</a:t>
                </a:r>
                <a:r>
                  <a:rPr lang="en-US" sz="2100" i="1" baseline="-25000" dirty="0">
                    <a:latin typeface="Times" panose="02020603050405020304" pitchFamily="18" charset="0"/>
                    <a:cs typeface="Times" panose="02020603050405020304" pitchFamily="18" charset="0"/>
                  </a:rPr>
                  <a:t>n</a:t>
                </a:r>
                <a:r>
                  <a:rPr lang="en-US" sz="2100" dirty="0">
                    <a:latin typeface="Times" panose="02020603050405020304" pitchFamily="18" charset="0"/>
                    <a:cs typeface="Times" panose="02020603050405020304" pitchFamily="18" charset="0"/>
                  </a:rPr>
                  <a:t>} with frequency distribution </a:t>
                </a:r>
                <a:r>
                  <a:rPr lang="en-US" sz="2100" i="1" dirty="0">
                    <a:latin typeface="Times" panose="02020603050405020304" pitchFamily="18" charset="0"/>
                    <a:cs typeface="Times" panose="02020603050405020304" pitchFamily="18" charset="0"/>
                  </a:rPr>
                  <a:t>f</a:t>
                </a:r>
                <a:r>
                  <a:rPr lang="en-US" sz="2100" dirty="0">
                    <a:latin typeface="Times" panose="02020603050405020304" pitchFamily="18" charset="0"/>
                    <a:cs typeface="Times" panose="02020603050405020304" pitchFamily="18" charset="0"/>
                  </a:rPr>
                  <a:t>(</a:t>
                </a:r>
                <a:r>
                  <a:rPr lang="en-US" sz="2100" i="1" dirty="0" err="1">
                    <a:latin typeface="Times" panose="02020603050405020304" pitchFamily="18" charset="0"/>
                    <a:cs typeface="Times" panose="02020603050405020304" pitchFamily="18" charset="0"/>
                  </a:rPr>
                  <a:t>a</a:t>
                </a:r>
                <a:r>
                  <a:rPr lang="en-US" sz="2100" baseline="-25000" dirty="0" err="1">
                    <a:latin typeface="Times" panose="02020603050405020304" pitchFamily="18" charset="0"/>
                    <a:cs typeface="Times" panose="02020603050405020304" pitchFamily="18" charset="0"/>
                  </a:rPr>
                  <a:t>i</a:t>
                </a:r>
                <a:r>
                  <a:rPr lang="en-US" sz="2100" dirty="0">
                    <a:latin typeface="Times" panose="02020603050405020304" pitchFamily="18" charset="0"/>
                    <a:cs typeface="Times" panose="02020603050405020304" pitchFamily="18" charset="0"/>
                  </a:rPr>
                  <a:t>), find a binary prefix code </a:t>
                </a:r>
                <a:r>
                  <a:rPr lang="en-US" sz="2100" i="1" dirty="0">
                    <a:latin typeface="Times" panose="02020603050405020304" pitchFamily="18" charset="0"/>
                    <a:cs typeface="Times" panose="02020603050405020304" pitchFamily="18" charset="0"/>
                  </a:rPr>
                  <a:t>C</a:t>
                </a:r>
                <a:r>
                  <a:rPr lang="en-US" sz="2100" dirty="0">
                    <a:latin typeface="Times" panose="02020603050405020304" pitchFamily="18" charset="0"/>
                    <a:cs typeface="Times" panose="02020603050405020304" pitchFamily="18" charset="0"/>
                  </a:rPr>
                  <a:t> for </a:t>
                </a:r>
                <a:r>
                  <a:rPr lang="en-US" sz="2100" i="1" dirty="0">
                    <a:latin typeface="Times" panose="02020603050405020304" pitchFamily="18" charset="0"/>
                    <a:cs typeface="Times" panose="02020603050405020304" pitchFamily="18" charset="0"/>
                  </a:rPr>
                  <a:t>A</a:t>
                </a:r>
                <a:r>
                  <a:rPr lang="en-US" sz="2100" dirty="0">
                    <a:latin typeface="Times" panose="02020603050405020304" pitchFamily="18" charset="0"/>
                    <a:cs typeface="Times" panose="02020603050405020304" pitchFamily="18" charset="0"/>
                  </a:rPr>
                  <a:t> that </a:t>
                </a:r>
                <a:r>
                  <a:rPr lang="en-US" sz="2100" b="1" dirty="0">
                    <a:solidFill>
                      <a:srgbClr val="FF0000"/>
                    </a:solidFill>
                    <a:latin typeface="Times" panose="02020603050405020304" pitchFamily="18" charset="0"/>
                    <a:cs typeface="Times" panose="02020603050405020304" pitchFamily="18" charset="0"/>
                  </a:rPr>
                  <a:t>minimizes</a:t>
                </a:r>
                <a:r>
                  <a:rPr lang="en-US" sz="2100" dirty="0">
                    <a:latin typeface="Times" panose="02020603050405020304" pitchFamily="18" charset="0"/>
                    <a:cs typeface="Times" panose="02020603050405020304" pitchFamily="18" charset="0"/>
                  </a:rPr>
                  <a:t> the number of bits</a:t>
                </a:r>
              </a:p>
              <a:p>
                <a:pPr marL="0" indent="0">
                  <a:spcBef>
                    <a:spcPts val="1200"/>
                  </a:spcBef>
                  <a:buNone/>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cs typeface="Times" panose="02020603050405020304" pitchFamily="18" charset="0"/>
                        </a:rPr>
                        <m:t>𝐵</m:t>
                      </m:r>
                      <m:d>
                        <m:dPr>
                          <m:ctrlPr>
                            <a:rPr lang="en-US" sz="2100" b="0" i="1" smtClean="0">
                              <a:latin typeface="Cambria Math" panose="02040503050406030204" pitchFamily="18" charset="0"/>
                              <a:cs typeface="Times" panose="02020603050405020304" pitchFamily="18" charset="0"/>
                            </a:rPr>
                          </m:ctrlPr>
                        </m:dPr>
                        <m:e>
                          <m:r>
                            <a:rPr lang="en-US" sz="2100" b="0" i="1" smtClean="0">
                              <a:latin typeface="Cambria Math" panose="02040503050406030204" pitchFamily="18" charset="0"/>
                              <a:cs typeface="Times" panose="02020603050405020304" pitchFamily="18" charset="0"/>
                            </a:rPr>
                            <m:t>𝐶</m:t>
                          </m:r>
                        </m:e>
                      </m:d>
                      <m:r>
                        <a:rPr lang="en-US" sz="2100" b="0" i="1" smtClean="0">
                          <a:latin typeface="Cambria Math" panose="02040503050406030204" pitchFamily="18" charset="0"/>
                          <a:cs typeface="Times" panose="02020603050405020304" pitchFamily="18" charset="0"/>
                        </a:rPr>
                        <m:t>=</m:t>
                      </m:r>
                      <m:nary>
                        <m:naryPr>
                          <m:chr m:val="∑"/>
                          <m:ctrlPr>
                            <a:rPr lang="en-US" sz="2100" b="0" i="1" smtClean="0">
                              <a:latin typeface="Cambria Math" panose="02040503050406030204" pitchFamily="18" charset="0"/>
                              <a:cs typeface="Times" panose="02020603050405020304" pitchFamily="18" charset="0"/>
                            </a:rPr>
                          </m:ctrlPr>
                        </m:naryPr>
                        <m:sub>
                          <m:r>
                            <m:rPr>
                              <m:brk m:alnAt="23"/>
                            </m:rPr>
                            <a:rPr lang="en-US" sz="2100" b="0" i="1" smtClean="0">
                              <a:latin typeface="Cambria Math" panose="02040503050406030204" pitchFamily="18" charset="0"/>
                              <a:cs typeface="Times" panose="02020603050405020304" pitchFamily="18" charset="0"/>
                            </a:rPr>
                            <m:t>𝑎</m:t>
                          </m:r>
                          <m:r>
                            <a:rPr lang="en-US" sz="2100" b="0" i="1" smtClean="0">
                              <a:latin typeface="Cambria Math" panose="02040503050406030204" pitchFamily="18" charset="0"/>
                              <a:cs typeface="Times" panose="02020603050405020304" pitchFamily="18" charset="0"/>
                            </a:rPr>
                            <m:t>=1</m:t>
                          </m:r>
                        </m:sub>
                        <m:sup>
                          <m:r>
                            <a:rPr lang="en-US" sz="2100" b="0" i="1" smtClean="0">
                              <a:latin typeface="Cambria Math" panose="02040503050406030204" pitchFamily="18" charset="0"/>
                              <a:cs typeface="Times" panose="02020603050405020304" pitchFamily="18" charset="0"/>
                            </a:rPr>
                            <m:t>𝑛</m:t>
                          </m:r>
                        </m:sup>
                        <m:e>
                          <m:r>
                            <a:rPr lang="en-US" sz="2100" b="0" i="1" smtClean="0">
                              <a:latin typeface="Cambria Math" panose="02040503050406030204" pitchFamily="18" charset="0"/>
                              <a:cs typeface="Times" panose="02020603050405020304" pitchFamily="18" charset="0"/>
                            </a:rPr>
                            <m:t>𝑓</m:t>
                          </m:r>
                          <m:d>
                            <m:dPr>
                              <m:ctrlPr>
                                <a:rPr lang="en-US" sz="2100" b="0" i="1" smtClean="0">
                                  <a:latin typeface="Cambria Math" panose="02040503050406030204" pitchFamily="18" charset="0"/>
                                  <a:cs typeface="Times" panose="02020603050405020304" pitchFamily="18" charset="0"/>
                                </a:rPr>
                              </m:ctrlPr>
                            </m:dPr>
                            <m:e>
                              <m:sSub>
                                <m:sSubPr>
                                  <m:ctrlPr>
                                    <a:rPr lang="en-US" sz="2100" b="0" i="1" smtClean="0">
                                      <a:latin typeface="Cambria Math" panose="02040503050406030204" pitchFamily="18" charset="0"/>
                                      <a:cs typeface="Times" panose="02020603050405020304" pitchFamily="18" charset="0"/>
                                    </a:rPr>
                                  </m:ctrlPr>
                                </m:sSubPr>
                                <m:e>
                                  <m:r>
                                    <a:rPr lang="en-US" sz="2100" b="0" i="1" smtClean="0">
                                      <a:latin typeface="Cambria Math" panose="02040503050406030204" pitchFamily="18" charset="0"/>
                                      <a:cs typeface="Times" panose="02020603050405020304" pitchFamily="18" charset="0"/>
                                    </a:rPr>
                                    <m:t>𝑎</m:t>
                                  </m:r>
                                </m:e>
                                <m:sub>
                                  <m:r>
                                    <a:rPr lang="en-US" sz="2100" b="0" i="1" smtClean="0">
                                      <a:latin typeface="Cambria Math" panose="02040503050406030204" pitchFamily="18" charset="0"/>
                                      <a:cs typeface="Times" panose="02020603050405020304" pitchFamily="18" charset="0"/>
                                    </a:rPr>
                                    <m:t>𝑖</m:t>
                                  </m:r>
                                </m:sub>
                              </m:sSub>
                            </m:e>
                          </m:d>
                          <m:r>
                            <a:rPr lang="en-US" sz="2100" b="0" i="1" smtClean="0">
                              <a:latin typeface="Cambria Math" panose="02040503050406030204" pitchFamily="18" charset="0"/>
                              <a:cs typeface="Times" panose="02020603050405020304" pitchFamily="18" charset="0"/>
                            </a:rPr>
                            <m:t>𝐿</m:t>
                          </m:r>
                          <m:r>
                            <a:rPr lang="en-US" sz="2100" b="0" i="1" smtClean="0">
                              <a:latin typeface="Cambria Math" panose="02040503050406030204" pitchFamily="18" charset="0"/>
                              <a:cs typeface="Times" panose="02020603050405020304" pitchFamily="18" charset="0"/>
                            </a:rPr>
                            <m:t>(</m:t>
                          </m:r>
                          <m:r>
                            <a:rPr lang="en-US" sz="2100" b="0" i="1" smtClean="0">
                              <a:latin typeface="Cambria Math" panose="02040503050406030204" pitchFamily="18" charset="0"/>
                              <a:cs typeface="Times" panose="02020603050405020304" pitchFamily="18" charset="0"/>
                            </a:rPr>
                            <m:t>𝑐</m:t>
                          </m:r>
                          <m:d>
                            <m:dPr>
                              <m:ctrlPr>
                                <a:rPr lang="en-US" sz="2100" b="0" i="1" smtClean="0">
                                  <a:latin typeface="Cambria Math" panose="02040503050406030204" pitchFamily="18" charset="0"/>
                                  <a:cs typeface="Times" panose="02020603050405020304" pitchFamily="18" charset="0"/>
                                </a:rPr>
                              </m:ctrlPr>
                            </m:dPr>
                            <m:e>
                              <m:sSub>
                                <m:sSubPr>
                                  <m:ctrlPr>
                                    <a:rPr lang="en-US" sz="2100" b="0" i="1" smtClean="0">
                                      <a:latin typeface="Cambria Math" panose="02040503050406030204" pitchFamily="18" charset="0"/>
                                      <a:cs typeface="Times" panose="02020603050405020304" pitchFamily="18" charset="0"/>
                                    </a:rPr>
                                  </m:ctrlPr>
                                </m:sSubPr>
                                <m:e>
                                  <m:r>
                                    <a:rPr lang="en-US" sz="2100" b="0" i="1" smtClean="0">
                                      <a:latin typeface="Cambria Math" panose="02040503050406030204" pitchFamily="18" charset="0"/>
                                      <a:cs typeface="Times" panose="02020603050405020304" pitchFamily="18" charset="0"/>
                                    </a:rPr>
                                    <m:t>𝑎</m:t>
                                  </m:r>
                                </m:e>
                                <m:sub>
                                  <m:r>
                                    <a:rPr lang="en-US" sz="2100" b="0" i="1" smtClean="0">
                                      <a:latin typeface="Cambria Math" panose="02040503050406030204" pitchFamily="18" charset="0"/>
                                      <a:cs typeface="Times" panose="02020603050405020304" pitchFamily="18" charset="0"/>
                                    </a:rPr>
                                    <m:t>𝑖</m:t>
                                  </m:r>
                                </m:sub>
                              </m:sSub>
                            </m:e>
                          </m:d>
                          <m:r>
                            <a:rPr lang="en-US" sz="2100" b="0" i="1" smtClean="0">
                              <a:latin typeface="Cambria Math" panose="02040503050406030204" pitchFamily="18" charset="0"/>
                              <a:cs typeface="Times" panose="02020603050405020304" pitchFamily="18" charset="0"/>
                            </a:rPr>
                            <m:t>)</m:t>
                          </m:r>
                        </m:e>
                      </m:nary>
                    </m:oMath>
                  </m:oMathPara>
                </a14:m>
                <a:endParaRPr lang="en-US" sz="2100" dirty="0">
                  <a:latin typeface="Times" panose="02020603050405020304" pitchFamily="18" charset="0"/>
                  <a:cs typeface="Times" panose="02020603050405020304" pitchFamily="18" charset="0"/>
                </a:endParaRPr>
              </a:p>
              <a:p>
                <a:pPr marL="0" indent="0">
                  <a:spcBef>
                    <a:spcPts val="1200"/>
                  </a:spcBef>
                  <a:buNone/>
                </a:pPr>
                <a:r>
                  <a:rPr lang="en-US" sz="2100" dirty="0">
                    <a:latin typeface="Times" panose="02020603050405020304" pitchFamily="18" charset="0"/>
                    <a:cs typeface="Times" panose="02020603050405020304" pitchFamily="18" charset="0"/>
                  </a:rPr>
                  <a:t>needed to encode a message of </a:t>
                </a:r>
                <a14:m>
                  <m:oMath xmlns:m="http://schemas.openxmlformats.org/officeDocument/2006/math">
                    <m:nary>
                      <m:naryPr>
                        <m:chr m:val="∑"/>
                        <m:limLoc m:val="subSup"/>
                        <m:ctrlPr>
                          <a:rPr lang="en-US" sz="2100" i="1" smtClean="0">
                            <a:latin typeface="Cambria Math" panose="02040503050406030204" pitchFamily="18" charset="0"/>
                          </a:rPr>
                        </m:ctrlPr>
                      </m:naryPr>
                      <m:sub>
                        <m:r>
                          <m:rPr>
                            <m:brk m:alnAt="25"/>
                          </m:rPr>
                          <a:rPr lang="en-US" sz="2100" b="0" i="1" smtClean="0">
                            <a:latin typeface="Cambria Math" panose="02040503050406030204" pitchFamily="18" charset="0"/>
                          </a:rPr>
                          <m:t>𝑎</m:t>
                        </m:r>
                        <m:r>
                          <a:rPr lang="en-US" sz="2100" b="0" i="1" smtClean="0">
                            <a:latin typeface="Cambria Math" panose="02040503050406030204" pitchFamily="18" charset="0"/>
                          </a:rPr>
                          <m:t>=1</m:t>
                        </m:r>
                      </m:sub>
                      <m:sup>
                        <m:r>
                          <a:rPr lang="en-US" sz="2100" b="0" i="1" smtClean="0">
                            <a:latin typeface="Cambria Math" panose="02040503050406030204" pitchFamily="18" charset="0"/>
                          </a:rPr>
                          <m:t>𝑛</m:t>
                        </m:r>
                      </m:sup>
                      <m:e>
                        <m:r>
                          <a:rPr lang="en-US" sz="2100" b="0" i="1" smtClean="0">
                            <a:latin typeface="Cambria Math" panose="02040503050406030204" pitchFamily="18" charset="0"/>
                          </a:rPr>
                          <m:t>𝑓</m:t>
                        </m:r>
                        <m:r>
                          <a:rPr lang="en-US" sz="2100" b="0" i="1" smtClean="0">
                            <a:latin typeface="Cambria Math" panose="02040503050406030204" pitchFamily="18" charset="0"/>
                          </a:rPr>
                          <m:t>(</m:t>
                        </m:r>
                        <m:r>
                          <a:rPr lang="en-US" sz="2100" b="0" i="1" smtClean="0">
                            <a:latin typeface="Cambria Math" panose="02040503050406030204" pitchFamily="18" charset="0"/>
                          </a:rPr>
                          <m:t>𝑎</m:t>
                        </m:r>
                        <m:r>
                          <a:rPr lang="en-US" sz="2100" b="0" i="1" smtClean="0">
                            <a:latin typeface="Cambria Math" panose="02040503050406030204" pitchFamily="18" charset="0"/>
                          </a:rPr>
                          <m:t>)</m:t>
                        </m:r>
                      </m:e>
                    </m:nary>
                  </m:oMath>
                </a14:m>
                <a:r>
                  <a:rPr lang="en-US" sz="2100" dirty="0">
                    <a:latin typeface="Times" panose="02020603050405020304" pitchFamily="18" charset="0"/>
                    <a:cs typeface="Times" panose="02020603050405020304" pitchFamily="18" charset="0"/>
                  </a:rPr>
                  <a:t> characters, where:</a:t>
                </a:r>
              </a:p>
              <a:p>
                <a:pPr lvl="1">
                  <a:spcBef>
                    <a:spcPts val="1200"/>
                  </a:spcBef>
                </a:pPr>
                <a14:m>
                  <m:oMath xmlns:m="http://schemas.openxmlformats.org/officeDocument/2006/math">
                    <m:r>
                      <a:rPr lang="en-US" sz="2100" b="0" i="1" smtClean="0">
                        <a:latin typeface="Cambria Math" panose="02040503050406030204" pitchFamily="18" charset="0"/>
                      </a:rPr>
                      <m:t>𝑐</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𝑎</m:t>
                        </m:r>
                      </m:e>
                      <m:sub>
                        <m:r>
                          <a:rPr lang="en-US" sz="2100" b="0" i="1" smtClean="0">
                            <a:latin typeface="Cambria Math" panose="02040503050406030204" pitchFamily="18" charset="0"/>
                          </a:rPr>
                          <m:t>𝑖</m:t>
                        </m:r>
                      </m:sub>
                    </m:sSub>
                    <m:r>
                      <a:rPr lang="en-US" sz="2100" b="0" i="1" smtClean="0">
                        <a:latin typeface="Cambria Math" panose="02040503050406030204" pitchFamily="18" charset="0"/>
                      </a:rPr>
                      <m:t>)</m:t>
                    </m:r>
                  </m:oMath>
                </a14:m>
                <a:r>
                  <a:rPr lang="en-US" sz="2100" dirty="0">
                    <a:latin typeface="Times" panose="02020603050405020304" pitchFamily="18" charset="0"/>
                    <a:cs typeface="Times" panose="02020603050405020304" pitchFamily="18" charset="0"/>
                  </a:rPr>
                  <a:t> is the </a:t>
                </a:r>
                <a:r>
                  <a:rPr lang="en-US" sz="2100" dirty="0" err="1">
                    <a:latin typeface="Times" panose="02020603050405020304" pitchFamily="18" charset="0"/>
                    <a:cs typeface="Times" panose="02020603050405020304" pitchFamily="18" charset="0"/>
                  </a:rPr>
                  <a:t>codeword</a:t>
                </a:r>
                <a:r>
                  <a:rPr lang="en-US" sz="2100" dirty="0">
                    <a:latin typeface="Times" panose="02020603050405020304" pitchFamily="18" charset="0"/>
                    <a:cs typeface="Times" panose="02020603050405020304" pitchFamily="18" charset="0"/>
                  </a:rPr>
                  <a:t> for encoding </a:t>
                </a:r>
                <a14:m>
                  <m:oMath xmlns:m="http://schemas.openxmlformats.org/officeDocument/2006/math">
                    <m:sSub>
                      <m:sSubPr>
                        <m:ctrlPr>
                          <a:rPr lang="en-US" sz="2100" i="1" dirty="0" smtClean="0">
                            <a:latin typeface="Cambria Math" panose="02040503050406030204" pitchFamily="18" charset="0"/>
                          </a:rPr>
                        </m:ctrlPr>
                      </m:sSubPr>
                      <m:e>
                        <m:r>
                          <a:rPr lang="en-US" sz="2100" b="0" i="1" dirty="0" smtClean="0">
                            <a:latin typeface="Cambria Math" panose="02040503050406030204" pitchFamily="18" charset="0"/>
                          </a:rPr>
                          <m:t>𝑎</m:t>
                        </m:r>
                      </m:e>
                      <m:sub>
                        <m:r>
                          <a:rPr lang="en-US" sz="2100" b="0" i="1" dirty="0" smtClean="0">
                            <a:latin typeface="Cambria Math" panose="02040503050406030204" pitchFamily="18" charset="0"/>
                          </a:rPr>
                          <m:t>𝑖</m:t>
                        </m:r>
                      </m:sub>
                    </m:sSub>
                  </m:oMath>
                </a14:m>
                <a:r>
                  <a:rPr lang="en-US" sz="2100" dirty="0">
                    <a:latin typeface="Times" panose="02020603050405020304" pitchFamily="18" charset="0"/>
                    <a:cs typeface="Times" panose="02020603050405020304" pitchFamily="18" charset="0"/>
                  </a:rPr>
                  <a:t> , </a:t>
                </a:r>
              </a:p>
              <a:p>
                <a:pPr lvl="1">
                  <a:spcBef>
                    <a:spcPts val="1200"/>
                  </a:spcBef>
                </a:pPr>
                <a14:m>
                  <m:oMath xmlns:m="http://schemas.openxmlformats.org/officeDocument/2006/math">
                    <m:r>
                      <a:rPr lang="en-US" sz="2100" b="0" i="1" smtClean="0">
                        <a:latin typeface="Cambria Math" panose="02040503050406030204" pitchFamily="18" charset="0"/>
                      </a:rPr>
                      <m:t>𝐿</m:t>
                    </m:r>
                    <m:r>
                      <a:rPr lang="en-US" sz="2100" b="0" i="1" smtClean="0">
                        <a:latin typeface="Cambria Math" panose="02040503050406030204" pitchFamily="18" charset="0"/>
                      </a:rPr>
                      <m:t>(</m:t>
                    </m:r>
                    <m:r>
                      <a:rPr lang="en-US" sz="2100" b="0" i="1" smtClean="0">
                        <a:latin typeface="Cambria Math" panose="02040503050406030204" pitchFamily="18" charset="0"/>
                      </a:rPr>
                      <m:t>𝑐</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𝑎</m:t>
                            </m:r>
                          </m:e>
                          <m:sub>
                            <m:r>
                              <a:rPr lang="en-US" sz="2100" b="0" i="1" smtClean="0">
                                <a:latin typeface="Cambria Math" panose="02040503050406030204" pitchFamily="18" charset="0"/>
                              </a:rPr>
                              <m:t>𝑖</m:t>
                            </m:r>
                          </m:sub>
                        </m:sSub>
                      </m:e>
                    </m:d>
                    <m:r>
                      <a:rPr lang="en-US" sz="2100" b="0" i="1" smtClean="0">
                        <a:latin typeface="Cambria Math" panose="02040503050406030204" pitchFamily="18" charset="0"/>
                      </a:rPr>
                      <m:t>)</m:t>
                    </m:r>
                  </m:oMath>
                </a14:m>
                <a:r>
                  <a:rPr lang="en-US" sz="2100" dirty="0">
                    <a:latin typeface="Times" panose="02020603050405020304" pitchFamily="18" charset="0"/>
                    <a:cs typeface="Times" panose="02020603050405020304" pitchFamily="18" charset="0"/>
                  </a:rPr>
                  <a:t> is the length of the </a:t>
                </a:r>
                <a:r>
                  <a:rPr lang="en-US" sz="2100" dirty="0" err="1">
                    <a:latin typeface="Times" panose="02020603050405020304" pitchFamily="18" charset="0"/>
                    <a:cs typeface="Times" panose="02020603050405020304" pitchFamily="18" charset="0"/>
                  </a:rPr>
                  <a:t>codeword</a:t>
                </a:r>
                <a:r>
                  <a:rPr lang="en-US" sz="2100" dirty="0">
                    <a:latin typeface="Times" panose="02020603050405020304" pitchFamily="18" charset="0"/>
                    <a:cs typeface="Times" panose="02020603050405020304" pitchFamily="18" charset="0"/>
                  </a:rPr>
                  <a:t> </a:t>
                </a:r>
                <a14:m>
                  <m:oMath xmlns:m="http://schemas.openxmlformats.org/officeDocument/2006/math">
                    <m:r>
                      <a:rPr lang="en-US" sz="2100" i="1">
                        <a:latin typeface="Cambria Math" panose="02040503050406030204" pitchFamily="18" charset="0"/>
                      </a:rPr>
                      <m:t>𝑐</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𝑎</m:t>
                        </m:r>
                      </m:e>
                      <m:sub>
                        <m:r>
                          <a:rPr lang="en-US" sz="2100" i="1">
                            <a:latin typeface="Cambria Math" panose="02040503050406030204" pitchFamily="18" charset="0"/>
                          </a:rPr>
                          <m:t>𝑖</m:t>
                        </m:r>
                      </m:sub>
                    </m:sSub>
                    <m:r>
                      <a:rPr lang="en-US" sz="2100" i="1">
                        <a:latin typeface="Cambria Math" panose="02040503050406030204" pitchFamily="18" charset="0"/>
                      </a:rPr>
                      <m:t>)</m:t>
                    </m:r>
                  </m:oMath>
                </a14:m>
                <a:r>
                  <a:rPr lang="en-US" sz="2100" dirty="0">
                    <a:latin typeface="Times" panose="02020603050405020304" pitchFamily="18" charset="0"/>
                    <a:cs typeface="Times" panose="02020603050405020304" pitchFamily="18" charset="0"/>
                  </a:rPr>
                  <a:t> . </a:t>
                </a:r>
              </a:p>
              <a:p>
                <a:pPr marL="0" indent="0">
                  <a:spcBef>
                    <a:spcPts val="1200"/>
                  </a:spcBef>
                  <a:buNone/>
                </a:pPr>
                <a:endParaRPr lang="en-US" sz="2400" dirty="0"/>
              </a:p>
              <a:p>
                <a:pPr marL="0" indent="0">
                  <a:spcBef>
                    <a:spcPts val="1200"/>
                  </a:spcBef>
                  <a:buNone/>
                </a:pPr>
                <a:r>
                  <a:rPr lang="en-US" sz="2400" dirty="0">
                    <a:latin typeface="Times" panose="02020603050405020304" pitchFamily="18" charset="0"/>
                    <a:cs typeface="Times" panose="02020603050405020304" pitchFamily="18" charset="0"/>
                  </a:rPr>
                  <a:t>Remark: Huffman developed a nice greedy algorithm for solving this problem and producing a minimum cost (optimum) prefix code. The code that it produces is called a </a:t>
                </a:r>
                <a:r>
                  <a:rPr lang="en-US" sz="2400" b="1" dirty="0">
                    <a:solidFill>
                      <a:srgbClr val="FF0000"/>
                    </a:solidFill>
                    <a:latin typeface="Times" panose="02020603050405020304" pitchFamily="18" charset="0"/>
                    <a:cs typeface="Times" panose="02020603050405020304" pitchFamily="18" charset="0"/>
                  </a:rPr>
                  <a:t>Huffman code</a:t>
                </a:r>
                <a:r>
                  <a:rPr lang="en-US" sz="2400" dirty="0">
                    <a:latin typeface="Times" panose="02020603050405020304" pitchFamily="18" charset="0"/>
                    <a:cs typeface="Times" panose="02020603050405020304" pitchFamily="18" charset="0"/>
                  </a:rPr>
                  <a:t>.</a:t>
                </a:r>
                <a:endParaRPr lang="en-US" sz="2500" dirty="0">
                  <a:latin typeface="Times" panose="02020603050405020304" pitchFamily="18" charset="0"/>
                  <a:cs typeface="Times" panose="02020603050405020304" pitchFamily="18" charset="0"/>
                </a:endParaRPr>
              </a:p>
            </p:txBody>
          </p:sp>
        </mc:Choice>
        <mc:Fallback xmlns="">
          <p:sp>
            <p:nvSpPr>
              <p:cNvPr id="605187" name="Rectangle 3"/>
              <p:cNvSpPr>
                <a:spLocks noGrp="1" noRot="1" noChangeAspect="1" noMove="1" noResize="1" noEditPoints="1" noAdjustHandles="1" noChangeArrowheads="1" noChangeShapeType="1" noTextEdit="1"/>
              </p:cNvSpPr>
              <p:nvPr>
                <p:ph idx="1"/>
                <p:custDataLst>
                  <p:tags r:id="rId4"/>
                </p:custDataLst>
              </p:nvPr>
            </p:nvSpPr>
            <p:spPr>
              <a:xfrm>
                <a:off x="0" y="838200"/>
                <a:ext cx="9144000" cy="5410200"/>
              </a:xfrm>
              <a:blipFill>
                <a:blip r:embed="rId5"/>
                <a:stretch>
                  <a:fillRect l="-1000" t="-789" r="-1133"/>
                </a:stretch>
              </a:blipFill>
            </p:spPr>
            <p:txBody>
              <a:bodyPr/>
              <a:lstStyle/>
              <a:p>
                <a:r>
                  <a:rPr lang="en-US">
                    <a:noFill/>
                  </a:rPr>
                  <a:t> </a:t>
                </a:r>
              </a:p>
            </p:txBody>
          </p:sp>
        </mc:Fallback>
      </mc:AlternateContent>
    </p:spTree>
    <p:extLst>
      <p:ext uri="{BB962C8B-B14F-4D97-AF65-F5344CB8AC3E}">
        <p14:creationId xmlns:p14="http://schemas.microsoft.com/office/powerpoint/2010/main" val="251520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05187">
                                            <p:txEl>
                                              <p:pRg st="6" end="6"/>
                                            </p:txEl>
                                          </p:spTgt>
                                        </p:tgtEl>
                                        <p:attrNameLst>
                                          <p:attrName>style.visibility</p:attrName>
                                        </p:attrNameLst>
                                      </p:cBhvr>
                                      <p:to>
                                        <p:strVal val="visible"/>
                                      </p:to>
                                    </p:set>
                                    <p:anim calcmode="lin" valueType="num">
                                      <p:cBhvr additive="base">
                                        <p:cTn id="7" dur="500" fill="hold"/>
                                        <p:tgtEl>
                                          <p:spTgt spid="60518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51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dirty="0"/>
              <a:t>3.4.4.2 Huffman code</a:t>
            </a:r>
          </a:p>
        </p:txBody>
      </p:sp>
      <mc:AlternateContent xmlns:mc="http://schemas.openxmlformats.org/markup-compatibility/2006" xmlns:a14="http://schemas.microsoft.com/office/drawing/2010/main">
        <mc:Choice Requires="a14">
          <p:sp>
            <p:nvSpPr>
              <p:cNvPr id="605187" name="Rectangle 3"/>
              <p:cNvSpPr>
                <a:spLocks noGrp="1" noChangeArrowheads="1"/>
              </p:cNvSpPr>
              <p:nvPr>
                <p:ph idx="1"/>
                <p:custDataLst>
                  <p:tags r:id="rId2"/>
                </p:custDataLst>
              </p:nvPr>
            </p:nvSpPr>
            <p:spPr>
              <a:xfrm>
                <a:off x="0" y="838200"/>
                <a:ext cx="9144000" cy="5410200"/>
              </a:xfrm>
            </p:spPr>
            <p:txBody>
              <a:bodyPr/>
              <a:lstStyle/>
              <a:p>
                <a:pPr>
                  <a:spcBef>
                    <a:spcPts val="1200"/>
                  </a:spcBef>
                </a:pPr>
                <a:r>
                  <a:rPr lang="en-US" sz="2200" dirty="0">
                    <a:latin typeface="Times" panose="02020603050405020304" pitchFamily="18" charset="0"/>
                    <a:cs typeface="Times" panose="02020603050405020304" pitchFamily="18" charset="0"/>
                  </a:rPr>
                  <a:t>Step 1: Pick two letters x, y from alphabet A with the smallest frequencies and create a subtree that has these two characters as leaves. (greedy idea) Label the root of this subtree as z.</a:t>
                </a:r>
              </a:p>
              <a:p>
                <a:pPr>
                  <a:spcBef>
                    <a:spcPts val="1200"/>
                  </a:spcBef>
                </a:pPr>
                <a:r>
                  <a:rPr lang="en-US" sz="2200" dirty="0">
                    <a:latin typeface="Times" panose="02020603050405020304" pitchFamily="18" charset="0"/>
                    <a:cs typeface="Times" panose="02020603050405020304" pitchFamily="18" charset="0"/>
                  </a:rPr>
                  <a:t>Step 2: Set frequency f(z) = f(x) + f(y). Remove x, y and add z creating new alphabet: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𝐴</m:t>
                        </m:r>
                      </m:e>
                      <m:sup>
                        <m:r>
                          <a:rPr lang="en-US" sz="2200" b="0" i="1" smtClean="0">
                            <a:latin typeface="Cambria Math" panose="02040503050406030204" pitchFamily="18" charset="0"/>
                          </a:rPr>
                          <m:t>′</m:t>
                        </m:r>
                      </m:sup>
                    </m:sSup>
                    <m:r>
                      <a:rPr lang="en-US" sz="2200" b="0" i="1" smtClean="0">
                        <a:latin typeface="Cambria Math" panose="02040503050406030204" pitchFamily="18" charset="0"/>
                      </a:rPr>
                      <m:t>=</m:t>
                    </m:r>
                    <m:r>
                      <a:rPr lang="en-US" sz="2200" b="0" i="1" smtClean="0">
                        <a:latin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𝑧</m:t>
                        </m:r>
                      </m:e>
                    </m:d>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𝑦</m:t>
                        </m:r>
                      </m:e>
                    </m:d>
                    <m:r>
                      <a:rPr lang="en-US" sz="2200" b="0" i="1" smtClean="0">
                        <a:latin typeface="Cambria Math" panose="02040503050406030204" pitchFamily="18" charset="0"/>
                        <a:ea typeface="Cambria Math" panose="02040503050406030204" pitchFamily="18" charset="0"/>
                      </a:rPr>
                      <m:t>, </m:t>
                    </m:r>
                  </m:oMath>
                </a14:m>
                <a:r>
                  <a:rPr lang="en-US" sz="2200" dirty="0">
                    <a:latin typeface="Times" panose="02020603050405020304" pitchFamily="18" charset="0"/>
                    <a:cs typeface="Times" panose="02020603050405020304" pitchFamily="18" charset="0"/>
                  </a:rPr>
                  <a:t>note that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𝐴</m:t>
                        </m:r>
                      </m:e>
                      <m:sup>
                        <m:r>
                          <a:rPr lang="en-US" sz="2200" b="0" i="1" smtClean="0">
                            <a:latin typeface="Cambria Math" panose="02040503050406030204" pitchFamily="18" charset="0"/>
                          </a:rPr>
                          <m:t>′</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𝐴</m:t>
                        </m:r>
                      </m:e>
                    </m:d>
                    <m:r>
                      <a:rPr lang="en-US" sz="2200" b="0" i="1" smtClean="0">
                        <a:latin typeface="Cambria Math" panose="02040503050406030204" pitchFamily="18" charset="0"/>
                      </a:rPr>
                      <m:t>−1</m:t>
                    </m:r>
                  </m:oMath>
                </a14:m>
                <a:endParaRPr lang="en-US" sz="2200" dirty="0">
                  <a:latin typeface="Times" panose="02020603050405020304" pitchFamily="18" charset="0"/>
                  <a:cs typeface="Times" panose="02020603050405020304" pitchFamily="18" charset="0"/>
                </a:endParaRPr>
              </a:p>
              <a:p>
                <a:pPr>
                  <a:spcBef>
                    <a:spcPts val="1200"/>
                  </a:spcBef>
                </a:pPr>
                <a:r>
                  <a:rPr lang="en-US" sz="2200" dirty="0">
                    <a:latin typeface="Times" panose="02020603050405020304" pitchFamily="18" charset="0"/>
                    <a:cs typeface="Times" panose="02020603050405020304" pitchFamily="18" charset="0"/>
                  </a:rPr>
                  <a:t>Repeat this procedure, called </a:t>
                </a:r>
                <a:r>
                  <a:rPr lang="en-US" sz="2200" b="1" dirty="0">
                    <a:solidFill>
                      <a:srgbClr val="FF0000"/>
                    </a:solidFill>
                    <a:latin typeface="Times" panose="02020603050405020304" pitchFamily="18" charset="0"/>
                    <a:cs typeface="Times" panose="02020603050405020304" pitchFamily="18" charset="0"/>
                  </a:rPr>
                  <a:t>merge</a:t>
                </a:r>
                <a:r>
                  <a:rPr lang="en-US" sz="2200" dirty="0">
                    <a:latin typeface="Times" panose="02020603050405020304" pitchFamily="18" charset="0"/>
                    <a:cs typeface="Times" panose="02020603050405020304" pitchFamily="18" charset="0"/>
                  </a:rPr>
                  <a:t>, with new alphabet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𝐴</m:t>
                        </m:r>
                      </m:e>
                      <m:sup>
                        <m:r>
                          <a:rPr lang="en-US" sz="2200" i="1">
                            <a:latin typeface="Cambria Math" panose="02040503050406030204" pitchFamily="18" charset="0"/>
                          </a:rPr>
                          <m:t>′</m:t>
                        </m:r>
                      </m:sup>
                    </m:sSup>
                  </m:oMath>
                </a14:m>
                <a:r>
                  <a:rPr lang="en-US" sz="2200" dirty="0">
                    <a:latin typeface="Times" panose="02020603050405020304" pitchFamily="18" charset="0"/>
                    <a:cs typeface="Times" panose="02020603050405020304" pitchFamily="18" charset="0"/>
                  </a:rPr>
                  <a:t> until an alphabet with only one symbol is left.</a:t>
                </a:r>
              </a:p>
              <a:p>
                <a:pPr marL="0" indent="0">
                  <a:spcBef>
                    <a:spcPts val="1200"/>
                  </a:spcBef>
                  <a:buNone/>
                </a:pPr>
                <a:r>
                  <a:rPr lang="en-US" sz="2200" dirty="0">
                    <a:latin typeface="Times" panose="02020603050405020304" pitchFamily="18" charset="0"/>
                    <a:cs typeface="Times" panose="02020603050405020304" pitchFamily="18" charset="0"/>
                  </a:rPr>
                  <a:t>The resulting tree is the Huffman code</a:t>
                </a:r>
              </a:p>
            </p:txBody>
          </p:sp>
        </mc:Choice>
        <mc:Fallback xmlns="">
          <p:sp>
            <p:nvSpPr>
              <p:cNvPr id="605187" name="Rectangle 3"/>
              <p:cNvSpPr>
                <a:spLocks noGrp="1" noRot="1" noChangeAspect="1" noMove="1" noResize="1" noEditPoints="1" noAdjustHandles="1" noChangeArrowheads="1" noChangeShapeType="1" noTextEdit="1"/>
              </p:cNvSpPr>
              <p:nvPr>
                <p:ph idx="1"/>
                <p:custDataLst>
                  <p:tags r:id="rId4"/>
                </p:custDataLst>
              </p:nvPr>
            </p:nvSpPr>
            <p:spPr>
              <a:xfrm>
                <a:off x="0" y="838200"/>
                <a:ext cx="9144000" cy="5410200"/>
              </a:xfrm>
              <a:blipFill>
                <a:blip r:embed="rId5"/>
                <a:stretch>
                  <a:fillRect l="-867" t="-789" r="-467"/>
                </a:stretch>
              </a:blipFill>
            </p:spPr>
            <p:txBody>
              <a:bodyPr/>
              <a:lstStyle/>
              <a:p>
                <a:r>
                  <a:rPr lang="en-US">
                    <a:noFill/>
                  </a:rPr>
                  <a:t> </a:t>
                </a:r>
              </a:p>
            </p:txBody>
          </p:sp>
        </mc:Fallback>
      </mc:AlternateContent>
    </p:spTree>
    <p:extLst>
      <p:ext uri="{BB962C8B-B14F-4D97-AF65-F5344CB8AC3E}">
        <p14:creationId xmlns:p14="http://schemas.microsoft.com/office/powerpoint/2010/main" val="115432283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dirty="0"/>
              <a:t>3.4.4.2 Huffman code</a:t>
            </a:r>
          </a:p>
        </p:txBody>
      </p:sp>
      <p:sp>
        <p:nvSpPr>
          <p:cNvPr id="605187" name="Rectangle 3"/>
          <p:cNvSpPr>
            <a:spLocks noGrp="1" noChangeArrowheads="1"/>
          </p:cNvSpPr>
          <p:nvPr>
            <p:ph idx="1"/>
            <p:custDataLst>
              <p:tags r:id="rId2"/>
            </p:custDataLst>
          </p:nvPr>
        </p:nvSpPr>
        <p:spPr>
          <a:xfrm>
            <a:off x="0" y="838200"/>
            <a:ext cx="9144000" cy="5867400"/>
          </a:xfrm>
        </p:spPr>
        <p:txBody>
          <a:bodyPr/>
          <a:lstStyle/>
          <a:p>
            <a:pPr>
              <a:spcBef>
                <a:spcPts val="1200"/>
              </a:spcBef>
            </a:pPr>
            <a:r>
              <a:rPr lang="en-US" sz="2200" dirty="0">
                <a:latin typeface="Times" panose="02020603050405020304" pitchFamily="18" charset="0"/>
                <a:cs typeface="Times" panose="02020603050405020304" pitchFamily="18" charset="0"/>
              </a:rPr>
              <a:t>Let A = {</a:t>
            </a:r>
            <a:r>
              <a:rPr lang="en-US" sz="2200" b="1" dirty="0">
                <a:solidFill>
                  <a:srgbClr val="FF0000"/>
                </a:solidFill>
                <a:latin typeface="Times" panose="02020603050405020304" pitchFamily="18" charset="0"/>
                <a:cs typeface="Times" panose="02020603050405020304" pitchFamily="18" charset="0"/>
              </a:rPr>
              <a:t>a</a:t>
            </a:r>
            <a:r>
              <a:rPr lang="en-US" sz="2200" dirty="0">
                <a:latin typeface="Times" panose="02020603050405020304" pitchFamily="18" charset="0"/>
                <a:cs typeface="Times" panose="02020603050405020304" pitchFamily="18" charset="0"/>
              </a:rPr>
              <a:t> / 20, </a:t>
            </a:r>
            <a:r>
              <a:rPr lang="en-US" sz="2200" b="1" dirty="0">
                <a:solidFill>
                  <a:srgbClr val="FF0000"/>
                </a:solidFill>
                <a:latin typeface="Times" panose="02020603050405020304" pitchFamily="18" charset="0"/>
                <a:cs typeface="Times" panose="02020603050405020304" pitchFamily="18" charset="0"/>
              </a:rPr>
              <a:t>b</a:t>
            </a:r>
            <a:r>
              <a:rPr lang="en-US" sz="2200" dirty="0">
                <a:latin typeface="Times" panose="02020603050405020304" pitchFamily="18" charset="0"/>
                <a:cs typeface="Times" panose="02020603050405020304" pitchFamily="18" charset="0"/>
              </a:rPr>
              <a:t> / 15, </a:t>
            </a:r>
            <a:r>
              <a:rPr lang="en-US" sz="2200" b="1" dirty="0">
                <a:solidFill>
                  <a:srgbClr val="FF0000"/>
                </a:solidFill>
                <a:latin typeface="Times" panose="02020603050405020304" pitchFamily="18" charset="0"/>
                <a:cs typeface="Times" panose="02020603050405020304" pitchFamily="18" charset="0"/>
              </a:rPr>
              <a:t>c</a:t>
            </a:r>
            <a:r>
              <a:rPr lang="en-US" sz="2200" dirty="0">
                <a:latin typeface="Times" panose="02020603050405020304" pitchFamily="18" charset="0"/>
                <a:cs typeface="Times" panose="02020603050405020304" pitchFamily="18" charset="0"/>
              </a:rPr>
              <a:t> / 5, </a:t>
            </a:r>
            <a:r>
              <a:rPr lang="en-US" sz="2200" b="1" dirty="0">
                <a:solidFill>
                  <a:srgbClr val="FF0000"/>
                </a:solidFill>
                <a:latin typeface="Times" panose="02020603050405020304" pitchFamily="18" charset="0"/>
                <a:cs typeface="Times" panose="02020603050405020304" pitchFamily="18" charset="0"/>
              </a:rPr>
              <a:t>d</a:t>
            </a:r>
            <a:r>
              <a:rPr lang="en-US" sz="2200" dirty="0">
                <a:latin typeface="Times" panose="02020603050405020304" pitchFamily="18" charset="0"/>
                <a:cs typeface="Times" panose="02020603050405020304" pitchFamily="18" charset="0"/>
              </a:rPr>
              <a:t> /15, </a:t>
            </a:r>
            <a:r>
              <a:rPr lang="en-US" sz="2200" b="1" dirty="0">
                <a:solidFill>
                  <a:srgbClr val="FF0000"/>
                </a:solidFill>
                <a:latin typeface="Times" panose="02020603050405020304" pitchFamily="18" charset="0"/>
                <a:cs typeface="Times" panose="02020603050405020304" pitchFamily="18" charset="0"/>
              </a:rPr>
              <a:t>e</a:t>
            </a:r>
            <a:r>
              <a:rPr lang="en-US" sz="2200" dirty="0">
                <a:latin typeface="Times" panose="02020603050405020304" pitchFamily="18" charset="0"/>
                <a:cs typeface="Times" panose="02020603050405020304" pitchFamily="18" charset="0"/>
              </a:rPr>
              <a:t> / 45} be the alphabet and its frequency distribution.</a:t>
            </a:r>
          </a:p>
          <a:p>
            <a:pPr>
              <a:spcBef>
                <a:spcPts val="1200"/>
              </a:spcBef>
            </a:pPr>
            <a:r>
              <a:rPr lang="en-US" sz="2200" dirty="0">
                <a:latin typeface="Times" panose="02020603050405020304" pitchFamily="18" charset="0"/>
                <a:cs typeface="Times" panose="02020603050405020304" pitchFamily="18" charset="0"/>
              </a:rPr>
              <a:t>In the first step Huffman coding merges c and d</a:t>
            </a:r>
          </a:p>
          <a:p>
            <a:pPr>
              <a:spcBef>
                <a:spcPts val="1200"/>
              </a:spcBef>
            </a:pPr>
            <a:endParaRPr lang="en-US" sz="2200" dirty="0">
              <a:latin typeface="Times" panose="02020603050405020304" pitchFamily="18" charset="0"/>
              <a:cs typeface="Times" panose="02020603050405020304" pitchFamily="18" charset="0"/>
            </a:endParaRPr>
          </a:p>
          <a:p>
            <a:pPr>
              <a:spcBef>
                <a:spcPts val="1200"/>
              </a:spcBef>
            </a:pPr>
            <a:endParaRPr lang="en-US" sz="2200" dirty="0">
              <a:latin typeface="Times" panose="02020603050405020304" pitchFamily="18" charset="0"/>
              <a:cs typeface="Times" panose="02020603050405020304" pitchFamily="18" charset="0"/>
            </a:endParaRPr>
          </a:p>
          <a:p>
            <a:pPr>
              <a:spcBef>
                <a:spcPts val="1200"/>
              </a:spcBef>
            </a:pPr>
            <a:endParaRPr lang="en-US" sz="2200" dirty="0">
              <a:latin typeface="Times" panose="02020603050405020304" pitchFamily="18" charset="0"/>
              <a:cs typeface="Times" panose="02020603050405020304" pitchFamily="18" charset="0"/>
            </a:endParaRPr>
          </a:p>
          <a:p>
            <a:pPr marL="0" indent="0">
              <a:spcBef>
                <a:spcPts val="1200"/>
              </a:spcBef>
              <a:buNone/>
            </a:pPr>
            <a:r>
              <a:rPr lang="en-US" sz="2200" dirty="0">
                <a:latin typeface="Times" panose="02020603050405020304" pitchFamily="18" charset="0"/>
                <a:cs typeface="Times" panose="02020603050405020304" pitchFamily="18" charset="0"/>
              </a:rPr>
              <a:t>Alphabet is now A</a:t>
            </a:r>
            <a:r>
              <a:rPr lang="en-US" sz="2200" baseline="-25000" dirty="0">
                <a:latin typeface="Times" panose="02020603050405020304" pitchFamily="18" charset="0"/>
                <a:cs typeface="Times" panose="02020603050405020304" pitchFamily="18" charset="0"/>
              </a:rPr>
              <a:t>1</a:t>
            </a:r>
            <a:r>
              <a:rPr lang="en-US" sz="2200" dirty="0">
                <a:latin typeface="Times" panose="02020603050405020304" pitchFamily="18" charset="0"/>
                <a:cs typeface="Times" panose="02020603050405020304" pitchFamily="18" charset="0"/>
              </a:rPr>
              <a:t> = {</a:t>
            </a:r>
            <a:r>
              <a:rPr lang="en-US" sz="2200" b="1" dirty="0">
                <a:solidFill>
                  <a:srgbClr val="FF0000"/>
                </a:solidFill>
                <a:latin typeface="Times" panose="02020603050405020304" pitchFamily="18" charset="0"/>
                <a:cs typeface="Times" panose="02020603050405020304" pitchFamily="18" charset="0"/>
              </a:rPr>
              <a:t>a</a:t>
            </a:r>
            <a:r>
              <a:rPr lang="en-US" sz="2200" dirty="0">
                <a:latin typeface="Times" panose="02020603050405020304" pitchFamily="18" charset="0"/>
                <a:cs typeface="Times" panose="02020603050405020304" pitchFamily="18" charset="0"/>
              </a:rPr>
              <a:t> / 20, </a:t>
            </a:r>
            <a:r>
              <a:rPr lang="en-US" sz="2200" b="1" dirty="0">
                <a:solidFill>
                  <a:srgbClr val="FF0000"/>
                </a:solidFill>
                <a:latin typeface="Times" panose="02020603050405020304" pitchFamily="18" charset="0"/>
                <a:cs typeface="Times" panose="02020603050405020304" pitchFamily="18" charset="0"/>
              </a:rPr>
              <a:t>b</a:t>
            </a:r>
            <a:r>
              <a:rPr lang="en-US" sz="2200" dirty="0">
                <a:latin typeface="Times" panose="02020603050405020304" pitchFamily="18" charset="0"/>
                <a:cs typeface="Times" panose="02020603050405020304" pitchFamily="18" charset="0"/>
              </a:rPr>
              <a:t> / 15, </a:t>
            </a:r>
            <a:r>
              <a:rPr lang="en-US" sz="2200" b="1" dirty="0">
                <a:solidFill>
                  <a:srgbClr val="FF0000"/>
                </a:solidFill>
                <a:latin typeface="Times" panose="02020603050405020304" pitchFamily="18" charset="0"/>
                <a:cs typeface="Times" panose="02020603050405020304" pitchFamily="18" charset="0"/>
              </a:rPr>
              <a:t>n1</a:t>
            </a:r>
            <a:r>
              <a:rPr lang="en-US" sz="2200" dirty="0">
                <a:latin typeface="Times" panose="02020603050405020304" pitchFamily="18" charset="0"/>
                <a:cs typeface="Times" panose="02020603050405020304" pitchFamily="18" charset="0"/>
              </a:rPr>
              <a:t> / 20, </a:t>
            </a:r>
            <a:r>
              <a:rPr lang="en-US" sz="2200" b="1" dirty="0">
                <a:solidFill>
                  <a:srgbClr val="FF0000"/>
                </a:solidFill>
                <a:latin typeface="Times" panose="02020603050405020304" pitchFamily="18" charset="0"/>
                <a:cs typeface="Times" panose="02020603050405020304" pitchFamily="18" charset="0"/>
              </a:rPr>
              <a:t>e</a:t>
            </a:r>
            <a:r>
              <a:rPr lang="en-US" sz="2200" dirty="0">
                <a:latin typeface="Times" panose="02020603050405020304" pitchFamily="18" charset="0"/>
                <a:cs typeface="Times" panose="02020603050405020304" pitchFamily="18" charset="0"/>
              </a:rPr>
              <a:t> / 45}</a:t>
            </a:r>
          </a:p>
          <a:p>
            <a:pPr>
              <a:spcBef>
                <a:spcPts val="1200"/>
              </a:spcBef>
            </a:pPr>
            <a:r>
              <a:rPr lang="en-US" sz="2200" dirty="0">
                <a:latin typeface="Times" panose="02020603050405020304" pitchFamily="18" charset="0"/>
                <a:cs typeface="Times" panose="02020603050405020304" pitchFamily="18" charset="0"/>
              </a:rPr>
              <a:t>Algorithm merges a and b (could also b and n1)</a:t>
            </a:r>
          </a:p>
          <a:p>
            <a:pPr>
              <a:spcBef>
                <a:spcPts val="1200"/>
              </a:spcBef>
            </a:pPr>
            <a:endParaRPr lang="en-US" sz="2200" dirty="0">
              <a:latin typeface="Times" panose="02020603050405020304" pitchFamily="18" charset="0"/>
              <a:cs typeface="Times" panose="02020603050405020304" pitchFamily="18" charset="0"/>
            </a:endParaRPr>
          </a:p>
          <a:p>
            <a:pPr>
              <a:spcBef>
                <a:spcPts val="1200"/>
              </a:spcBef>
            </a:pPr>
            <a:endParaRPr lang="en-US" sz="2200" dirty="0">
              <a:latin typeface="Times" panose="02020603050405020304" pitchFamily="18" charset="0"/>
              <a:cs typeface="Times" panose="02020603050405020304" pitchFamily="18" charset="0"/>
            </a:endParaRPr>
          </a:p>
          <a:p>
            <a:pPr>
              <a:spcBef>
                <a:spcPts val="1200"/>
              </a:spcBef>
            </a:pPr>
            <a:endParaRPr lang="en-US" sz="2200" dirty="0">
              <a:latin typeface="Times" panose="02020603050405020304" pitchFamily="18" charset="0"/>
              <a:cs typeface="Times" panose="02020603050405020304" pitchFamily="18" charset="0"/>
            </a:endParaRPr>
          </a:p>
          <a:p>
            <a:pPr marL="0" indent="0">
              <a:spcBef>
                <a:spcPts val="1200"/>
              </a:spcBef>
              <a:buNone/>
            </a:pPr>
            <a:r>
              <a:rPr lang="en-US" sz="2200" dirty="0">
                <a:latin typeface="Times" panose="02020603050405020304" pitchFamily="18" charset="0"/>
                <a:cs typeface="Times" panose="02020603050405020304" pitchFamily="18" charset="0"/>
              </a:rPr>
              <a:t>Alphabet is now A</a:t>
            </a:r>
            <a:r>
              <a:rPr lang="en-US" sz="2200" baseline="-25000" dirty="0">
                <a:latin typeface="Times" panose="02020603050405020304" pitchFamily="18" charset="0"/>
                <a:cs typeface="Times" panose="02020603050405020304" pitchFamily="18" charset="0"/>
              </a:rPr>
              <a:t>2</a:t>
            </a:r>
            <a:r>
              <a:rPr lang="en-US" sz="2200" dirty="0">
                <a:latin typeface="Times" panose="02020603050405020304" pitchFamily="18" charset="0"/>
                <a:cs typeface="Times" panose="02020603050405020304" pitchFamily="18" charset="0"/>
              </a:rPr>
              <a:t> = {</a:t>
            </a:r>
            <a:r>
              <a:rPr lang="en-US" sz="2200" b="1" dirty="0">
                <a:solidFill>
                  <a:srgbClr val="FF0000"/>
                </a:solidFill>
                <a:latin typeface="Times" panose="02020603050405020304" pitchFamily="18" charset="0"/>
                <a:cs typeface="Times" panose="02020603050405020304" pitchFamily="18" charset="0"/>
              </a:rPr>
              <a:t>n2</a:t>
            </a:r>
            <a:r>
              <a:rPr lang="en-US" sz="2200" dirty="0">
                <a:latin typeface="Times" panose="02020603050405020304" pitchFamily="18" charset="0"/>
                <a:cs typeface="Times" panose="02020603050405020304" pitchFamily="18" charset="0"/>
              </a:rPr>
              <a:t> / 35, </a:t>
            </a:r>
            <a:r>
              <a:rPr lang="en-US" sz="2200" b="1" dirty="0">
                <a:solidFill>
                  <a:srgbClr val="FF0000"/>
                </a:solidFill>
                <a:latin typeface="Times" panose="02020603050405020304" pitchFamily="18" charset="0"/>
                <a:cs typeface="Times" panose="02020603050405020304" pitchFamily="18" charset="0"/>
              </a:rPr>
              <a:t>n1</a:t>
            </a:r>
            <a:r>
              <a:rPr lang="en-US" sz="2200" dirty="0">
                <a:latin typeface="Times" panose="02020603050405020304" pitchFamily="18" charset="0"/>
                <a:cs typeface="Times" panose="02020603050405020304" pitchFamily="18" charset="0"/>
              </a:rPr>
              <a:t>: / 20, </a:t>
            </a:r>
            <a:r>
              <a:rPr lang="en-US" sz="2200" b="1" dirty="0">
                <a:solidFill>
                  <a:srgbClr val="FF0000"/>
                </a:solidFill>
                <a:latin typeface="Times" panose="02020603050405020304" pitchFamily="18" charset="0"/>
                <a:cs typeface="Times" panose="02020603050405020304" pitchFamily="18" charset="0"/>
              </a:rPr>
              <a:t>e</a:t>
            </a:r>
            <a:r>
              <a:rPr lang="en-US" sz="2200" dirty="0">
                <a:latin typeface="Times" panose="02020603050405020304" pitchFamily="18" charset="0"/>
                <a:cs typeface="Times" panose="02020603050405020304" pitchFamily="18" charset="0"/>
              </a:rPr>
              <a:t> / 45}</a:t>
            </a:r>
          </a:p>
          <a:p>
            <a:pPr>
              <a:spcBef>
                <a:spcPts val="1200"/>
              </a:spcBef>
            </a:pPr>
            <a:endParaRPr lang="en-US" sz="2200" dirty="0">
              <a:latin typeface="Times" panose="02020603050405020304" pitchFamily="18" charset="0"/>
              <a:cs typeface="Times" panose="02020603050405020304" pitchFamily="18" charset="0"/>
            </a:endParaRPr>
          </a:p>
        </p:txBody>
      </p:sp>
      <p:pic>
        <p:nvPicPr>
          <p:cNvPr id="3" name="Picture 2"/>
          <p:cNvPicPr>
            <a:picLocks noChangeAspect="1"/>
          </p:cNvPicPr>
          <p:nvPr/>
        </p:nvPicPr>
        <p:blipFill>
          <a:blip r:embed="rId4"/>
          <a:stretch>
            <a:fillRect/>
          </a:stretch>
        </p:blipFill>
        <p:spPr>
          <a:xfrm>
            <a:off x="1143000" y="2095070"/>
            <a:ext cx="5562600" cy="1438761"/>
          </a:xfrm>
          <a:prstGeom prst="rect">
            <a:avLst/>
          </a:prstGeom>
        </p:spPr>
      </p:pic>
      <p:pic>
        <p:nvPicPr>
          <p:cNvPr id="5" name="Picture 4"/>
          <p:cNvPicPr>
            <a:picLocks noChangeAspect="1"/>
          </p:cNvPicPr>
          <p:nvPr/>
        </p:nvPicPr>
        <p:blipFill>
          <a:blip r:embed="rId5"/>
          <a:stretch>
            <a:fillRect/>
          </a:stretch>
        </p:blipFill>
        <p:spPr>
          <a:xfrm>
            <a:off x="1676400" y="4495800"/>
            <a:ext cx="5429250" cy="1385013"/>
          </a:xfrm>
          <a:prstGeom prst="rect">
            <a:avLst/>
          </a:prstGeom>
        </p:spPr>
      </p:pic>
    </p:spTree>
    <p:extLst>
      <p:ext uri="{BB962C8B-B14F-4D97-AF65-F5344CB8AC3E}">
        <p14:creationId xmlns:p14="http://schemas.microsoft.com/office/powerpoint/2010/main" val="76247626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dirty="0"/>
              <a:t>3.4.4.2 Huffman code</a:t>
            </a:r>
          </a:p>
        </p:txBody>
      </p:sp>
      <p:sp>
        <p:nvSpPr>
          <p:cNvPr id="605187" name="Rectangle 3"/>
          <p:cNvSpPr>
            <a:spLocks noGrp="1" noChangeArrowheads="1"/>
          </p:cNvSpPr>
          <p:nvPr>
            <p:ph idx="1"/>
            <p:custDataLst>
              <p:tags r:id="rId2"/>
            </p:custDataLst>
          </p:nvPr>
        </p:nvSpPr>
        <p:spPr>
          <a:xfrm>
            <a:off x="0" y="838200"/>
            <a:ext cx="9144000" cy="5867400"/>
          </a:xfrm>
        </p:spPr>
        <p:txBody>
          <a:bodyPr/>
          <a:lstStyle/>
          <a:p>
            <a:pPr marL="0" indent="0">
              <a:spcBef>
                <a:spcPts val="1200"/>
              </a:spcBef>
              <a:buNone/>
            </a:pPr>
            <a:r>
              <a:rPr lang="en-US" sz="2200" dirty="0">
                <a:latin typeface="Times" panose="02020603050405020304" pitchFamily="18" charset="0"/>
                <a:cs typeface="Times" panose="02020603050405020304" pitchFamily="18" charset="0"/>
              </a:rPr>
              <a:t>Alphabet is now A</a:t>
            </a:r>
            <a:r>
              <a:rPr lang="en-US" sz="2200" baseline="-25000" dirty="0">
                <a:latin typeface="Times" panose="02020603050405020304" pitchFamily="18" charset="0"/>
                <a:cs typeface="Times" panose="02020603050405020304" pitchFamily="18" charset="0"/>
              </a:rPr>
              <a:t>2</a:t>
            </a:r>
            <a:r>
              <a:rPr lang="en-US" sz="2200" dirty="0">
                <a:latin typeface="Times" panose="02020603050405020304" pitchFamily="18" charset="0"/>
                <a:cs typeface="Times" panose="02020603050405020304" pitchFamily="18" charset="0"/>
              </a:rPr>
              <a:t> = {</a:t>
            </a:r>
            <a:r>
              <a:rPr lang="en-US" sz="2200" b="1" dirty="0">
                <a:solidFill>
                  <a:srgbClr val="FF0000"/>
                </a:solidFill>
                <a:latin typeface="Times" panose="02020603050405020304" pitchFamily="18" charset="0"/>
                <a:cs typeface="Times" panose="02020603050405020304" pitchFamily="18" charset="0"/>
              </a:rPr>
              <a:t>n2</a:t>
            </a:r>
            <a:r>
              <a:rPr lang="en-US" sz="2200" dirty="0">
                <a:latin typeface="Times" panose="02020603050405020304" pitchFamily="18" charset="0"/>
                <a:cs typeface="Times" panose="02020603050405020304" pitchFamily="18" charset="0"/>
              </a:rPr>
              <a:t> / 35, </a:t>
            </a:r>
            <a:r>
              <a:rPr lang="en-US" sz="2200" b="1" dirty="0">
                <a:solidFill>
                  <a:srgbClr val="FF0000"/>
                </a:solidFill>
                <a:latin typeface="Times" panose="02020603050405020304" pitchFamily="18" charset="0"/>
                <a:cs typeface="Times" panose="02020603050405020304" pitchFamily="18" charset="0"/>
              </a:rPr>
              <a:t>n1</a:t>
            </a:r>
            <a:r>
              <a:rPr lang="en-US" sz="2200" dirty="0">
                <a:latin typeface="Times" panose="02020603050405020304" pitchFamily="18" charset="0"/>
                <a:cs typeface="Times" panose="02020603050405020304" pitchFamily="18" charset="0"/>
              </a:rPr>
              <a:t> / 20, </a:t>
            </a:r>
            <a:r>
              <a:rPr lang="en-US" sz="2200" b="1" dirty="0">
                <a:solidFill>
                  <a:srgbClr val="FF0000"/>
                </a:solidFill>
                <a:latin typeface="Times" panose="02020603050405020304" pitchFamily="18" charset="0"/>
                <a:cs typeface="Times" panose="02020603050405020304" pitchFamily="18" charset="0"/>
              </a:rPr>
              <a:t>e </a:t>
            </a:r>
            <a:r>
              <a:rPr lang="en-US" sz="2200" dirty="0">
                <a:latin typeface="Times" panose="02020603050405020304" pitchFamily="18" charset="0"/>
                <a:cs typeface="Times" panose="02020603050405020304" pitchFamily="18" charset="0"/>
              </a:rPr>
              <a:t>/ 45}</a:t>
            </a:r>
          </a:p>
          <a:p>
            <a:pPr marL="0" indent="0">
              <a:spcBef>
                <a:spcPts val="1200"/>
              </a:spcBef>
              <a:buNone/>
            </a:pPr>
            <a:r>
              <a:rPr lang="en-US" sz="2200" dirty="0">
                <a:latin typeface="Times" panose="02020603050405020304" pitchFamily="18" charset="0"/>
                <a:cs typeface="Times" panose="02020603050405020304" pitchFamily="18" charset="0"/>
              </a:rPr>
              <a:t>Algorithm merges n1 and n2:</a:t>
            </a:r>
          </a:p>
          <a:p>
            <a:pPr>
              <a:spcBef>
                <a:spcPts val="1200"/>
              </a:spcBef>
            </a:pPr>
            <a:endParaRPr lang="en-US" sz="2200" dirty="0">
              <a:latin typeface="Times" panose="02020603050405020304" pitchFamily="18" charset="0"/>
              <a:cs typeface="Times" panose="02020603050405020304" pitchFamily="18" charset="0"/>
            </a:endParaRPr>
          </a:p>
          <a:p>
            <a:pPr>
              <a:spcBef>
                <a:spcPts val="1200"/>
              </a:spcBef>
            </a:pPr>
            <a:endParaRPr lang="en-US" sz="2200" dirty="0">
              <a:latin typeface="Times" panose="02020603050405020304" pitchFamily="18" charset="0"/>
              <a:cs typeface="Times" panose="02020603050405020304" pitchFamily="18" charset="0"/>
            </a:endParaRPr>
          </a:p>
          <a:p>
            <a:pPr>
              <a:spcBef>
                <a:spcPts val="1200"/>
              </a:spcBef>
            </a:pPr>
            <a:endParaRPr lang="en-US" sz="2200" dirty="0">
              <a:latin typeface="Times" panose="02020603050405020304" pitchFamily="18" charset="0"/>
              <a:cs typeface="Times" panose="02020603050405020304" pitchFamily="18" charset="0"/>
            </a:endParaRPr>
          </a:p>
          <a:p>
            <a:pPr marL="0" indent="0">
              <a:spcBef>
                <a:spcPts val="1200"/>
              </a:spcBef>
              <a:buNone/>
            </a:pPr>
            <a:r>
              <a:rPr lang="en-US" sz="2200" dirty="0">
                <a:latin typeface="Times" panose="02020603050405020304" pitchFamily="18" charset="0"/>
                <a:cs typeface="Times" panose="02020603050405020304" pitchFamily="18" charset="0"/>
              </a:rPr>
              <a:t>Alphabet is now A</a:t>
            </a:r>
            <a:r>
              <a:rPr lang="en-US" sz="2200" baseline="-25000" dirty="0">
                <a:latin typeface="Times" panose="02020603050405020304" pitchFamily="18" charset="0"/>
                <a:cs typeface="Times" panose="02020603050405020304" pitchFamily="18" charset="0"/>
              </a:rPr>
              <a:t>2</a:t>
            </a:r>
            <a:r>
              <a:rPr lang="en-US" sz="2200" dirty="0">
                <a:latin typeface="Times" panose="02020603050405020304" pitchFamily="18" charset="0"/>
                <a:cs typeface="Times" panose="02020603050405020304" pitchFamily="18" charset="0"/>
              </a:rPr>
              <a:t> = {</a:t>
            </a:r>
            <a:r>
              <a:rPr lang="en-US" sz="2200" b="1" dirty="0">
                <a:solidFill>
                  <a:srgbClr val="FF0000"/>
                </a:solidFill>
                <a:latin typeface="Times" panose="02020603050405020304" pitchFamily="18" charset="0"/>
                <a:cs typeface="Times" panose="02020603050405020304" pitchFamily="18" charset="0"/>
              </a:rPr>
              <a:t>n3  </a:t>
            </a:r>
            <a:r>
              <a:rPr lang="en-US" sz="2200" dirty="0">
                <a:latin typeface="Times" panose="02020603050405020304" pitchFamily="18" charset="0"/>
                <a:cs typeface="Times" panose="02020603050405020304" pitchFamily="18" charset="0"/>
              </a:rPr>
              <a:t>/ 55,  </a:t>
            </a:r>
            <a:r>
              <a:rPr lang="en-US" sz="2200" b="1" dirty="0">
                <a:solidFill>
                  <a:srgbClr val="FF0000"/>
                </a:solidFill>
                <a:latin typeface="Times" panose="02020603050405020304" pitchFamily="18" charset="0"/>
                <a:cs typeface="Times" panose="02020603050405020304" pitchFamily="18" charset="0"/>
              </a:rPr>
              <a:t>e</a:t>
            </a:r>
            <a:r>
              <a:rPr lang="en-US" sz="2200" dirty="0">
                <a:latin typeface="Times" panose="02020603050405020304" pitchFamily="18" charset="0"/>
                <a:cs typeface="Times" panose="02020603050405020304" pitchFamily="18" charset="0"/>
              </a:rPr>
              <a:t>  / 45}</a:t>
            </a:r>
          </a:p>
          <a:p>
            <a:pPr marL="0" indent="0">
              <a:spcBef>
                <a:spcPts val="1200"/>
              </a:spcBef>
              <a:buNone/>
            </a:pPr>
            <a:r>
              <a:rPr lang="en-US" sz="2200" dirty="0">
                <a:latin typeface="Times" panose="02020603050405020304" pitchFamily="18" charset="0"/>
                <a:cs typeface="Times" panose="02020603050405020304" pitchFamily="18" charset="0"/>
              </a:rPr>
              <a:t>Algorithm merges e and n3 and finishes</a:t>
            </a:r>
          </a:p>
          <a:p>
            <a:pPr marL="0" indent="0">
              <a:spcBef>
                <a:spcPts val="1200"/>
              </a:spcBef>
              <a:buNone/>
            </a:pPr>
            <a:endParaRPr lang="en-US" sz="2200" dirty="0">
              <a:latin typeface="Times" panose="02020603050405020304" pitchFamily="18" charset="0"/>
              <a:cs typeface="Times" panose="02020603050405020304" pitchFamily="18" charset="0"/>
            </a:endParaRPr>
          </a:p>
          <a:p>
            <a:pPr marL="0" indent="0">
              <a:spcBef>
                <a:spcPts val="1200"/>
              </a:spcBef>
              <a:buNone/>
            </a:pPr>
            <a:r>
              <a:rPr lang="en-US" sz="2200" b="1" dirty="0">
                <a:solidFill>
                  <a:srgbClr val="FF0000"/>
                </a:solidFill>
                <a:latin typeface="Times" panose="02020603050405020304" pitchFamily="18" charset="0"/>
                <a:cs typeface="Times" panose="02020603050405020304" pitchFamily="18" charset="0"/>
              </a:rPr>
              <a:t>Huffman code is:</a:t>
            </a:r>
          </a:p>
          <a:p>
            <a:pPr marL="0" indent="0">
              <a:spcBef>
                <a:spcPts val="1200"/>
              </a:spcBef>
              <a:buNone/>
            </a:pPr>
            <a:r>
              <a:rPr lang="en-US" sz="2200" b="1" dirty="0">
                <a:solidFill>
                  <a:srgbClr val="FF0000"/>
                </a:solidFill>
                <a:latin typeface="Times" panose="02020603050405020304" pitchFamily="18" charset="0"/>
                <a:cs typeface="Times" panose="02020603050405020304" pitchFamily="18" charset="0"/>
              </a:rPr>
              <a:t>a = 000, b = 001, c = 010, d = 011, e = 1 </a:t>
            </a:r>
          </a:p>
          <a:p>
            <a:pPr marL="0" indent="0">
              <a:spcBef>
                <a:spcPts val="1200"/>
              </a:spcBef>
              <a:buNone/>
            </a:pPr>
            <a:r>
              <a:rPr lang="en-US" sz="2200" b="1" dirty="0">
                <a:solidFill>
                  <a:srgbClr val="FF0000"/>
                </a:solidFill>
                <a:latin typeface="Times" panose="02020603050405020304" pitchFamily="18" charset="0"/>
                <a:cs typeface="Times" panose="02020603050405020304" pitchFamily="18" charset="0"/>
              </a:rPr>
              <a:t>This is the optimum (minimum-cost) prefix </a:t>
            </a:r>
          </a:p>
          <a:p>
            <a:pPr marL="0" indent="0">
              <a:spcBef>
                <a:spcPts val="1200"/>
              </a:spcBef>
              <a:buNone/>
            </a:pPr>
            <a:r>
              <a:rPr lang="en-US" sz="2200" b="1" dirty="0">
                <a:solidFill>
                  <a:srgbClr val="FF0000"/>
                </a:solidFill>
                <a:latin typeface="Times" panose="02020603050405020304" pitchFamily="18" charset="0"/>
                <a:cs typeface="Times" panose="02020603050405020304" pitchFamily="18" charset="0"/>
              </a:rPr>
              <a:t>code for this distribution.</a:t>
            </a:r>
          </a:p>
          <a:p>
            <a:pPr marL="0" indent="0">
              <a:spcBef>
                <a:spcPts val="1200"/>
              </a:spcBef>
              <a:buNone/>
            </a:pPr>
            <a:endParaRPr lang="en-US" sz="2200" dirty="0">
              <a:latin typeface="Times" panose="02020603050405020304" pitchFamily="18" charset="0"/>
              <a:cs typeface="Times" panose="02020603050405020304" pitchFamily="18" charset="0"/>
            </a:endParaRPr>
          </a:p>
          <a:p>
            <a:pPr>
              <a:spcBef>
                <a:spcPts val="1200"/>
              </a:spcBef>
            </a:pPr>
            <a:endParaRPr lang="en-US" sz="2200" dirty="0">
              <a:latin typeface="Times" panose="02020603050405020304" pitchFamily="18" charset="0"/>
              <a:cs typeface="Times" panose="02020603050405020304" pitchFamily="18" charset="0"/>
            </a:endParaRPr>
          </a:p>
        </p:txBody>
      </p:sp>
      <p:pic>
        <p:nvPicPr>
          <p:cNvPr id="4" name="Picture 3"/>
          <p:cNvPicPr>
            <a:picLocks noChangeAspect="1"/>
          </p:cNvPicPr>
          <p:nvPr/>
        </p:nvPicPr>
        <p:blipFill>
          <a:blip r:embed="rId4"/>
          <a:stretch>
            <a:fillRect/>
          </a:stretch>
        </p:blipFill>
        <p:spPr>
          <a:xfrm>
            <a:off x="3343233" y="1387319"/>
            <a:ext cx="3786188" cy="1736881"/>
          </a:xfrm>
          <a:prstGeom prst="rect">
            <a:avLst/>
          </a:prstGeom>
        </p:spPr>
      </p:pic>
      <p:pic>
        <p:nvPicPr>
          <p:cNvPr id="7" name="Picture 6"/>
          <p:cNvPicPr>
            <a:picLocks noChangeAspect="1"/>
          </p:cNvPicPr>
          <p:nvPr/>
        </p:nvPicPr>
        <p:blipFill>
          <a:blip r:embed="rId5"/>
          <a:stretch>
            <a:fillRect/>
          </a:stretch>
        </p:blipFill>
        <p:spPr>
          <a:xfrm>
            <a:off x="5334000" y="3124200"/>
            <a:ext cx="3810000" cy="2927269"/>
          </a:xfrm>
          <a:prstGeom prst="rect">
            <a:avLst/>
          </a:prstGeom>
        </p:spPr>
      </p:pic>
    </p:spTree>
    <p:extLst>
      <p:ext uri="{BB962C8B-B14F-4D97-AF65-F5344CB8AC3E}">
        <p14:creationId xmlns:p14="http://schemas.microsoft.com/office/powerpoint/2010/main" val="180608697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9144000" cy="800100"/>
          </a:xfrm>
        </p:spPr>
        <p:txBody>
          <a:bodyPr/>
          <a:lstStyle/>
          <a:p>
            <a:pPr eaLnBrk="1" hangingPunct="1"/>
            <a:r>
              <a:rPr lang="en-US" sz="3600" dirty="0"/>
              <a:t>3.4.4.2 Huffman code: </a:t>
            </a:r>
            <a:r>
              <a:rPr lang="en-US" altLang="en-US" sz="3600" dirty="0"/>
              <a:t>Creating Tree</a:t>
            </a:r>
            <a:endParaRPr lang="en-US" sz="3500" dirty="0">
              <a:latin typeface=".VnArial Narrow" pitchFamily="34" charset="0"/>
            </a:endParaRPr>
          </a:p>
        </p:txBody>
      </p:sp>
      <p:sp>
        <p:nvSpPr>
          <p:cNvPr id="45059" name="Rectangle 3"/>
          <p:cNvSpPr>
            <a:spLocks noGrp="1" noChangeArrowheads="1"/>
          </p:cNvSpPr>
          <p:nvPr>
            <p:ph type="body" idx="1"/>
          </p:nvPr>
        </p:nvSpPr>
        <p:spPr>
          <a:xfrm>
            <a:off x="0" y="800100"/>
            <a:ext cx="9143999" cy="5332413"/>
          </a:xfrm>
        </p:spPr>
        <p:txBody>
          <a:bodyPr/>
          <a:lstStyle/>
          <a:p>
            <a:r>
              <a:rPr lang="en-US" altLang="en-US" dirty="0">
                <a:latin typeface="Times" panose="02020603050405020304" pitchFamily="18" charset="0"/>
                <a:cs typeface="Times" panose="02020603050405020304" pitchFamily="18" charset="0"/>
              </a:rPr>
              <a:t>Algorithm:</a:t>
            </a:r>
          </a:p>
          <a:p>
            <a:pPr lvl="1"/>
            <a:r>
              <a:rPr lang="en-US" altLang="en-US" dirty="0">
                <a:latin typeface="Times" panose="02020603050405020304" pitchFamily="18" charset="0"/>
                <a:cs typeface="Times" panose="02020603050405020304" pitchFamily="18" charset="0"/>
              </a:rPr>
              <a:t>Place each symbol in leaf</a:t>
            </a:r>
          </a:p>
          <a:p>
            <a:pPr lvl="2"/>
            <a:r>
              <a:rPr lang="en-US" altLang="en-US" dirty="0">
                <a:latin typeface="Times" panose="02020603050405020304" pitchFamily="18" charset="0"/>
                <a:cs typeface="Times" panose="02020603050405020304" pitchFamily="18" charset="0"/>
              </a:rPr>
              <a:t>Weight of leaf = symbol frequency</a:t>
            </a:r>
          </a:p>
          <a:p>
            <a:pPr lvl="1"/>
            <a:r>
              <a:rPr lang="en-US" altLang="en-US" dirty="0">
                <a:latin typeface="Times" panose="02020603050405020304" pitchFamily="18" charset="0"/>
                <a:cs typeface="Times" panose="02020603050405020304" pitchFamily="18" charset="0"/>
              </a:rPr>
              <a:t>Select two trees L and R (initially leafs) </a:t>
            </a:r>
          </a:p>
          <a:p>
            <a:pPr lvl="2"/>
            <a:r>
              <a:rPr lang="en-US" altLang="en-US" dirty="0">
                <a:latin typeface="Times" panose="02020603050405020304" pitchFamily="18" charset="0"/>
                <a:cs typeface="Times" panose="02020603050405020304" pitchFamily="18" charset="0"/>
              </a:rPr>
              <a:t>Such that L, R have lowest frequencies in tree</a:t>
            </a:r>
          </a:p>
          <a:p>
            <a:pPr lvl="1"/>
            <a:r>
              <a:rPr lang="en-US" altLang="en-US" dirty="0">
                <a:latin typeface="Times" panose="02020603050405020304" pitchFamily="18" charset="0"/>
                <a:cs typeface="Times" panose="02020603050405020304" pitchFamily="18" charset="0"/>
              </a:rPr>
              <a:t>Create new (internal) node </a:t>
            </a:r>
          </a:p>
          <a:p>
            <a:pPr lvl="2"/>
            <a:r>
              <a:rPr lang="en-US" altLang="en-US" dirty="0">
                <a:latin typeface="Times" panose="02020603050405020304" pitchFamily="18" charset="0"/>
                <a:cs typeface="Times" panose="02020603050405020304" pitchFamily="18" charset="0"/>
              </a:rPr>
              <a:t>Left child </a:t>
            </a:r>
            <a:r>
              <a:rPr lang="en-US" altLang="en-US" dirty="0">
                <a:latin typeface="Times" panose="02020603050405020304" pitchFamily="18" charset="0"/>
                <a:cs typeface="Times" panose="02020603050405020304" pitchFamily="18" charset="0"/>
                <a:sym typeface="Symbol" panose="05050102010706020507" pitchFamily="18" charset="2"/>
              </a:rPr>
              <a:t> L</a:t>
            </a:r>
            <a:endParaRPr lang="en-US" altLang="en-US" dirty="0">
              <a:latin typeface="Times" panose="02020603050405020304" pitchFamily="18" charset="0"/>
              <a:cs typeface="Times" panose="02020603050405020304" pitchFamily="18" charset="0"/>
            </a:endParaRPr>
          </a:p>
          <a:p>
            <a:pPr lvl="2"/>
            <a:r>
              <a:rPr lang="en-US" altLang="en-US" dirty="0">
                <a:latin typeface="Times" panose="02020603050405020304" pitchFamily="18" charset="0"/>
                <a:cs typeface="Times" panose="02020603050405020304" pitchFamily="18" charset="0"/>
              </a:rPr>
              <a:t>Right child </a:t>
            </a:r>
            <a:r>
              <a:rPr lang="en-US" altLang="en-US" dirty="0">
                <a:latin typeface="Times" panose="02020603050405020304" pitchFamily="18" charset="0"/>
                <a:cs typeface="Times" panose="02020603050405020304" pitchFamily="18" charset="0"/>
                <a:sym typeface="Symbol" panose="05050102010706020507" pitchFamily="18" charset="2"/>
              </a:rPr>
              <a:t> </a:t>
            </a:r>
            <a:r>
              <a:rPr lang="en-US" altLang="en-US" dirty="0">
                <a:latin typeface="Times" panose="02020603050405020304" pitchFamily="18" charset="0"/>
                <a:cs typeface="Times" panose="02020603050405020304" pitchFamily="18" charset="0"/>
              </a:rPr>
              <a:t>R</a:t>
            </a:r>
          </a:p>
          <a:p>
            <a:pPr lvl="2"/>
            <a:r>
              <a:rPr lang="en-US" altLang="en-US" dirty="0">
                <a:latin typeface="Times" panose="02020603050405020304" pitchFamily="18" charset="0"/>
                <a:cs typeface="Times" panose="02020603050405020304" pitchFamily="18" charset="0"/>
              </a:rPr>
              <a:t>New frequency </a:t>
            </a:r>
            <a:r>
              <a:rPr lang="en-US" altLang="en-US" dirty="0">
                <a:latin typeface="Times" panose="02020603050405020304" pitchFamily="18" charset="0"/>
                <a:cs typeface="Times" panose="02020603050405020304" pitchFamily="18" charset="0"/>
                <a:sym typeface="Symbol" panose="05050102010706020507" pitchFamily="18" charset="2"/>
              </a:rPr>
              <a:t> </a:t>
            </a:r>
            <a:r>
              <a:rPr lang="en-US" altLang="en-US" dirty="0">
                <a:latin typeface="Times" panose="02020603050405020304" pitchFamily="18" charset="0"/>
                <a:cs typeface="Times" panose="02020603050405020304" pitchFamily="18" charset="0"/>
              </a:rPr>
              <a:t>frequency( L ) + frequency( R )</a:t>
            </a:r>
          </a:p>
          <a:p>
            <a:pPr lvl="1"/>
            <a:r>
              <a:rPr lang="en-US" altLang="en-US" dirty="0">
                <a:latin typeface="Times" panose="02020603050405020304" pitchFamily="18" charset="0"/>
                <a:cs typeface="Times" panose="02020603050405020304" pitchFamily="18" charset="0"/>
              </a:rPr>
              <a:t>Repeat until all nodes merged into one tree</a:t>
            </a:r>
          </a:p>
        </p:txBody>
      </p:sp>
    </p:spTree>
    <p:extLst>
      <p:ext uri="{BB962C8B-B14F-4D97-AF65-F5344CB8AC3E}">
        <p14:creationId xmlns:p14="http://schemas.microsoft.com/office/powerpoint/2010/main" val="228575818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
        <p:nvSpPr>
          <p:cNvPr id="45059" name="Rectangle 3"/>
          <p:cNvSpPr>
            <a:spLocks noGrp="1" noChangeArrowheads="1"/>
          </p:cNvSpPr>
          <p:nvPr>
            <p:ph type="body" idx="1"/>
          </p:nvPr>
        </p:nvSpPr>
        <p:spPr>
          <a:xfrm>
            <a:off x="1" y="800100"/>
            <a:ext cx="8955088" cy="5332413"/>
          </a:xfrm>
        </p:spPr>
        <p:txBody>
          <a:bodyPr/>
          <a:lstStyle/>
          <a:p>
            <a:r>
              <a:rPr lang="en-US" dirty="0">
                <a:latin typeface="Times" panose="02020603050405020304" pitchFamily="18" charset="0"/>
                <a:cs typeface="Times" panose="02020603050405020304" pitchFamily="18" charset="0"/>
              </a:rPr>
              <a:t>Frequency of characters used in a text file:</a:t>
            </a:r>
            <a:endParaRPr lang="en-US" sz="2400" dirty="0">
              <a:latin typeface="Times" panose="02020603050405020304" pitchFamily="18" charset="0"/>
              <a:cs typeface="Times" panose="02020603050405020304" pitchFamily="18" charset="0"/>
            </a:endParaRPr>
          </a:p>
        </p:txBody>
      </p:sp>
      <p:grpSp>
        <p:nvGrpSpPr>
          <p:cNvPr id="2" name="Group 32"/>
          <p:cNvGrpSpPr>
            <a:grpSpLocks/>
          </p:cNvGrpSpPr>
          <p:nvPr/>
        </p:nvGrpSpPr>
        <p:grpSpPr bwMode="auto">
          <a:xfrm>
            <a:off x="7239000" y="1066800"/>
            <a:ext cx="1676400" cy="5334000"/>
            <a:chOff x="3360" y="576"/>
            <a:chExt cx="1056" cy="3360"/>
          </a:xfrm>
        </p:grpSpPr>
        <p:sp>
          <p:nvSpPr>
            <p:cNvPr id="45061" name="Rectangle 4"/>
            <p:cNvSpPr>
              <a:spLocks noChangeArrowheads="1"/>
            </p:cNvSpPr>
            <p:nvPr/>
          </p:nvSpPr>
          <p:spPr bwMode="auto">
            <a:xfrm>
              <a:off x="3840" y="81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125</a:t>
              </a:r>
              <a:endParaRPr lang="en-US" sz="2000" b="1" baseline="30000">
                <a:latin typeface="Arial" charset="0"/>
              </a:endParaRPr>
            </a:p>
          </p:txBody>
        </p:sp>
        <p:sp>
          <p:nvSpPr>
            <p:cNvPr id="45062" name="Rectangle 5"/>
            <p:cNvSpPr>
              <a:spLocks noChangeArrowheads="1"/>
            </p:cNvSpPr>
            <p:nvPr/>
          </p:nvSpPr>
          <p:spPr bwMode="auto">
            <a:xfrm>
              <a:off x="3840" y="57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Freq</a:t>
              </a:r>
              <a:endParaRPr lang="en-US" sz="1800">
                <a:solidFill>
                  <a:schemeClr val="bg1"/>
                </a:solidFill>
                <a:latin typeface="Arial" charset="0"/>
              </a:endParaRPr>
            </a:p>
          </p:txBody>
        </p:sp>
        <p:sp>
          <p:nvSpPr>
            <p:cNvPr id="45063" name="Rectangle 6"/>
            <p:cNvSpPr>
              <a:spLocks noChangeArrowheads="1"/>
            </p:cNvSpPr>
            <p:nvPr/>
          </p:nvSpPr>
          <p:spPr bwMode="auto">
            <a:xfrm>
              <a:off x="3840" y="105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93</a:t>
              </a:r>
              <a:endParaRPr lang="en-US" sz="2000" b="1" baseline="30000">
                <a:latin typeface="Arial" charset="0"/>
              </a:endParaRPr>
            </a:p>
          </p:txBody>
        </p:sp>
        <p:sp>
          <p:nvSpPr>
            <p:cNvPr id="45064" name="Rectangle 7"/>
            <p:cNvSpPr>
              <a:spLocks noChangeArrowheads="1"/>
            </p:cNvSpPr>
            <p:nvPr/>
          </p:nvSpPr>
          <p:spPr bwMode="auto">
            <a:xfrm>
              <a:off x="3840" y="129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80</a:t>
              </a:r>
              <a:endParaRPr lang="en-US" sz="2000" b="1" baseline="30000">
                <a:latin typeface="Arial" charset="0"/>
              </a:endParaRPr>
            </a:p>
          </p:txBody>
        </p:sp>
        <p:sp>
          <p:nvSpPr>
            <p:cNvPr id="45065" name="Rectangle 8"/>
            <p:cNvSpPr>
              <a:spLocks noChangeArrowheads="1"/>
            </p:cNvSpPr>
            <p:nvPr/>
          </p:nvSpPr>
          <p:spPr bwMode="auto">
            <a:xfrm>
              <a:off x="3840" y="153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76</a:t>
              </a:r>
              <a:endParaRPr lang="en-US" sz="2000" b="1" baseline="30000">
                <a:latin typeface="Arial" charset="0"/>
              </a:endParaRPr>
            </a:p>
          </p:txBody>
        </p:sp>
        <p:sp>
          <p:nvSpPr>
            <p:cNvPr id="45066" name="Rectangle 9"/>
            <p:cNvSpPr>
              <a:spLocks noChangeArrowheads="1"/>
            </p:cNvSpPr>
            <p:nvPr/>
          </p:nvSpPr>
          <p:spPr bwMode="auto">
            <a:xfrm>
              <a:off x="3840" y="177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72</a:t>
              </a:r>
              <a:endParaRPr lang="en-US" sz="2000" b="1" baseline="30000">
                <a:latin typeface="Arial" charset="0"/>
              </a:endParaRPr>
            </a:p>
          </p:txBody>
        </p:sp>
        <p:sp>
          <p:nvSpPr>
            <p:cNvPr id="45067" name="Rectangle 10"/>
            <p:cNvSpPr>
              <a:spLocks noChangeArrowheads="1"/>
            </p:cNvSpPr>
            <p:nvPr/>
          </p:nvSpPr>
          <p:spPr bwMode="auto">
            <a:xfrm>
              <a:off x="3840" y="201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71</a:t>
              </a:r>
              <a:endParaRPr lang="en-US" sz="2000" b="1" baseline="30000">
                <a:latin typeface="Arial" charset="0"/>
              </a:endParaRPr>
            </a:p>
          </p:txBody>
        </p:sp>
        <p:sp>
          <p:nvSpPr>
            <p:cNvPr id="45068" name="Rectangle 11"/>
            <p:cNvSpPr>
              <a:spLocks noChangeArrowheads="1"/>
            </p:cNvSpPr>
            <p:nvPr/>
          </p:nvSpPr>
          <p:spPr bwMode="auto">
            <a:xfrm>
              <a:off x="3840" y="249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61</a:t>
              </a:r>
              <a:endParaRPr lang="en-US" sz="2000" b="1" baseline="30000">
                <a:latin typeface="Arial" charset="0"/>
              </a:endParaRPr>
            </a:p>
          </p:txBody>
        </p:sp>
        <p:sp>
          <p:nvSpPr>
            <p:cNvPr id="45069" name="Rectangle 12"/>
            <p:cNvSpPr>
              <a:spLocks noChangeArrowheads="1"/>
            </p:cNvSpPr>
            <p:nvPr/>
          </p:nvSpPr>
          <p:spPr bwMode="auto">
            <a:xfrm>
              <a:off x="3840" y="273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55</a:t>
              </a:r>
              <a:endParaRPr lang="en-US" sz="2000" b="1" baseline="30000">
                <a:latin typeface="Arial" charset="0"/>
              </a:endParaRPr>
            </a:p>
          </p:txBody>
        </p:sp>
        <p:sp>
          <p:nvSpPr>
            <p:cNvPr id="45070" name="Rectangle 13"/>
            <p:cNvSpPr>
              <a:spLocks noChangeArrowheads="1"/>
            </p:cNvSpPr>
            <p:nvPr/>
          </p:nvSpPr>
          <p:spPr bwMode="auto">
            <a:xfrm>
              <a:off x="3840" y="297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41</a:t>
              </a:r>
              <a:endParaRPr lang="en-US" sz="2000" b="1" baseline="30000">
                <a:latin typeface="Arial" charset="0"/>
              </a:endParaRPr>
            </a:p>
          </p:txBody>
        </p:sp>
        <p:sp>
          <p:nvSpPr>
            <p:cNvPr id="45071" name="Rectangle 14"/>
            <p:cNvSpPr>
              <a:spLocks noChangeArrowheads="1"/>
            </p:cNvSpPr>
            <p:nvPr/>
          </p:nvSpPr>
          <p:spPr bwMode="auto">
            <a:xfrm>
              <a:off x="3840" y="321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40</a:t>
              </a:r>
              <a:endParaRPr lang="en-US" sz="2000" b="1" baseline="30000">
                <a:latin typeface="Arial" charset="0"/>
              </a:endParaRPr>
            </a:p>
          </p:txBody>
        </p:sp>
        <p:sp>
          <p:nvSpPr>
            <p:cNvPr id="45072" name="Rectangle 15"/>
            <p:cNvSpPr>
              <a:spLocks noChangeArrowheads="1"/>
            </p:cNvSpPr>
            <p:nvPr/>
          </p:nvSpPr>
          <p:spPr bwMode="auto">
            <a:xfrm>
              <a:off x="3360" y="81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E</a:t>
              </a:r>
              <a:endParaRPr lang="en-US" sz="2000" b="1" baseline="30000">
                <a:solidFill>
                  <a:schemeClr val="bg1"/>
                </a:solidFill>
                <a:latin typeface="Arial" charset="0"/>
              </a:endParaRPr>
            </a:p>
          </p:txBody>
        </p:sp>
        <p:sp>
          <p:nvSpPr>
            <p:cNvPr id="45073" name="Rectangle 16"/>
            <p:cNvSpPr>
              <a:spLocks noChangeArrowheads="1"/>
            </p:cNvSpPr>
            <p:nvPr/>
          </p:nvSpPr>
          <p:spPr bwMode="auto">
            <a:xfrm>
              <a:off x="3360" y="57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dirty="0">
                  <a:solidFill>
                    <a:schemeClr val="bg1"/>
                  </a:solidFill>
                  <a:latin typeface="Arial" charset="0"/>
                </a:rPr>
                <a:t>Char</a:t>
              </a:r>
              <a:endParaRPr lang="en-US" sz="1800" dirty="0">
                <a:solidFill>
                  <a:schemeClr val="bg1"/>
                </a:solidFill>
                <a:latin typeface="Arial" charset="0"/>
              </a:endParaRPr>
            </a:p>
          </p:txBody>
        </p:sp>
        <p:sp>
          <p:nvSpPr>
            <p:cNvPr id="45074" name="Rectangle 17"/>
            <p:cNvSpPr>
              <a:spLocks noChangeArrowheads="1"/>
            </p:cNvSpPr>
            <p:nvPr/>
          </p:nvSpPr>
          <p:spPr bwMode="auto">
            <a:xfrm>
              <a:off x="3360" y="105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T</a:t>
              </a:r>
              <a:endParaRPr lang="en-US" sz="2000" b="1" baseline="30000">
                <a:solidFill>
                  <a:schemeClr val="bg1"/>
                </a:solidFill>
                <a:latin typeface="Arial" charset="0"/>
              </a:endParaRPr>
            </a:p>
          </p:txBody>
        </p:sp>
        <p:sp>
          <p:nvSpPr>
            <p:cNvPr id="45075" name="Rectangle 18"/>
            <p:cNvSpPr>
              <a:spLocks noChangeArrowheads="1"/>
            </p:cNvSpPr>
            <p:nvPr/>
          </p:nvSpPr>
          <p:spPr bwMode="auto">
            <a:xfrm>
              <a:off x="3360" y="129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A</a:t>
              </a:r>
              <a:endParaRPr lang="en-US" sz="2000" b="1" baseline="30000">
                <a:solidFill>
                  <a:schemeClr val="bg1"/>
                </a:solidFill>
                <a:latin typeface="Arial" charset="0"/>
              </a:endParaRPr>
            </a:p>
          </p:txBody>
        </p:sp>
        <p:sp>
          <p:nvSpPr>
            <p:cNvPr id="45076" name="Rectangle 19"/>
            <p:cNvSpPr>
              <a:spLocks noChangeArrowheads="1"/>
            </p:cNvSpPr>
            <p:nvPr/>
          </p:nvSpPr>
          <p:spPr bwMode="auto">
            <a:xfrm>
              <a:off x="3360" y="153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O</a:t>
              </a:r>
              <a:endParaRPr lang="en-US" sz="2000" b="1" baseline="30000">
                <a:solidFill>
                  <a:schemeClr val="bg1"/>
                </a:solidFill>
                <a:latin typeface="Arial" charset="0"/>
              </a:endParaRPr>
            </a:p>
          </p:txBody>
        </p:sp>
        <p:sp>
          <p:nvSpPr>
            <p:cNvPr id="45077" name="Rectangle 20"/>
            <p:cNvSpPr>
              <a:spLocks noChangeArrowheads="1"/>
            </p:cNvSpPr>
            <p:nvPr/>
          </p:nvSpPr>
          <p:spPr bwMode="auto">
            <a:xfrm>
              <a:off x="3360" y="177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I</a:t>
              </a:r>
              <a:endParaRPr lang="en-US" sz="2000" b="1" baseline="30000">
                <a:solidFill>
                  <a:schemeClr val="bg1"/>
                </a:solidFill>
                <a:latin typeface="Arial" charset="0"/>
              </a:endParaRPr>
            </a:p>
          </p:txBody>
        </p:sp>
        <p:sp>
          <p:nvSpPr>
            <p:cNvPr id="45078" name="Rectangle 21"/>
            <p:cNvSpPr>
              <a:spLocks noChangeArrowheads="1"/>
            </p:cNvSpPr>
            <p:nvPr/>
          </p:nvSpPr>
          <p:spPr bwMode="auto">
            <a:xfrm>
              <a:off x="3360" y="201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N</a:t>
              </a:r>
              <a:endParaRPr lang="en-US" sz="2000" b="1" baseline="30000">
                <a:solidFill>
                  <a:schemeClr val="bg1"/>
                </a:solidFill>
                <a:latin typeface="Arial" charset="0"/>
              </a:endParaRPr>
            </a:p>
          </p:txBody>
        </p:sp>
        <p:sp>
          <p:nvSpPr>
            <p:cNvPr id="45079" name="Rectangle 22"/>
            <p:cNvSpPr>
              <a:spLocks noChangeArrowheads="1"/>
            </p:cNvSpPr>
            <p:nvPr/>
          </p:nvSpPr>
          <p:spPr bwMode="auto">
            <a:xfrm>
              <a:off x="3360" y="249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R</a:t>
              </a:r>
              <a:endParaRPr lang="en-US" sz="2000" b="1" baseline="30000">
                <a:solidFill>
                  <a:schemeClr val="bg1"/>
                </a:solidFill>
                <a:latin typeface="Arial" charset="0"/>
              </a:endParaRPr>
            </a:p>
          </p:txBody>
        </p:sp>
        <p:sp>
          <p:nvSpPr>
            <p:cNvPr id="45080" name="Rectangle 23"/>
            <p:cNvSpPr>
              <a:spLocks noChangeArrowheads="1"/>
            </p:cNvSpPr>
            <p:nvPr/>
          </p:nvSpPr>
          <p:spPr bwMode="auto">
            <a:xfrm>
              <a:off x="3360" y="273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H</a:t>
              </a:r>
              <a:endParaRPr lang="en-US" sz="2000" b="1" baseline="30000">
                <a:solidFill>
                  <a:schemeClr val="bg1"/>
                </a:solidFill>
                <a:latin typeface="Arial" charset="0"/>
              </a:endParaRPr>
            </a:p>
          </p:txBody>
        </p:sp>
        <p:sp>
          <p:nvSpPr>
            <p:cNvPr id="45081" name="Rectangle 24"/>
            <p:cNvSpPr>
              <a:spLocks noChangeArrowheads="1"/>
            </p:cNvSpPr>
            <p:nvPr/>
          </p:nvSpPr>
          <p:spPr bwMode="auto">
            <a:xfrm>
              <a:off x="3360" y="297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L</a:t>
              </a:r>
              <a:endParaRPr lang="en-US" sz="2000" b="1" baseline="30000">
                <a:solidFill>
                  <a:schemeClr val="bg1"/>
                </a:solidFill>
                <a:latin typeface="Arial" charset="0"/>
              </a:endParaRPr>
            </a:p>
          </p:txBody>
        </p:sp>
        <p:sp>
          <p:nvSpPr>
            <p:cNvPr id="45082" name="Rectangle 25"/>
            <p:cNvSpPr>
              <a:spLocks noChangeArrowheads="1"/>
            </p:cNvSpPr>
            <p:nvPr/>
          </p:nvSpPr>
          <p:spPr bwMode="auto">
            <a:xfrm>
              <a:off x="3360" y="321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D</a:t>
              </a:r>
              <a:endParaRPr lang="en-US" sz="2000" b="1" baseline="30000">
                <a:solidFill>
                  <a:schemeClr val="bg1"/>
                </a:solidFill>
                <a:latin typeface="Arial" charset="0"/>
              </a:endParaRPr>
            </a:p>
          </p:txBody>
        </p:sp>
        <p:sp>
          <p:nvSpPr>
            <p:cNvPr id="45083" name="Rectangle 26"/>
            <p:cNvSpPr>
              <a:spLocks noChangeArrowheads="1"/>
            </p:cNvSpPr>
            <p:nvPr/>
          </p:nvSpPr>
          <p:spPr bwMode="auto">
            <a:xfrm>
              <a:off x="3840" y="345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31</a:t>
              </a:r>
              <a:endParaRPr lang="en-US" sz="2000" b="1" baseline="30000">
                <a:latin typeface="Arial" charset="0"/>
              </a:endParaRPr>
            </a:p>
          </p:txBody>
        </p:sp>
        <p:sp>
          <p:nvSpPr>
            <p:cNvPr id="45084" name="Rectangle 27"/>
            <p:cNvSpPr>
              <a:spLocks noChangeArrowheads="1"/>
            </p:cNvSpPr>
            <p:nvPr/>
          </p:nvSpPr>
          <p:spPr bwMode="auto">
            <a:xfrm>
              <a:off x="3840" y="369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dirty="0">
                  <a:latin typeface="Arial" charset="0"/>
                </a:rPr>
                <a:t>27</a:t>
              </a:r>
              <a:endParaRPr lang="en-US" sz="2000" b="1" baseline="30000" dirty="0">
                <a:latin typeface="Arial" charset="0"/>
              </a:endParaRPr>
            </a:p>
          </p:txBody>
        </p:sp>
        <p:sp>
          <p:nvSpPr>
            <p:cNvPr id="45085" name="Rectangle 28"/>
            <p:cNvSpPr>
              <a:spLocks noChangeArrowheads="1"/>
            </p:cNvSpPr>
            <p:nvPr/>
          </p:nvSpPr>
          <p:spPr bwMode="auto">
            <a:xfrm>
              <a:off x="3360" y="345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C</a:t>
              </a:r>
              <a:endParaRPr lang="en-US" sz="2000" b="1" baseline="30000">
                <a:solidFill>
                  <a:schemeClr val="bg1"/>
                </a:solidFill>
                <a:latin typeface="Arial" charset="0"/>
              </a:endParaRPr>
            </a:p>
          </p:txBody>
        </p:sp>
        <p:sp>
          <p:nvSpPr>
            <p:cNvPr id="45086" name="Rectangle 29"/>
            <p:cNvSpPr>
              <a:spLocks noChangeArrowheads="1"/>
            </p:cNvSpPr>
            <p:nvPr/>
          </p:nvSpPr>
          <p:spPr bwMode="auto">
            <a:xfrm>
              <a:off x="3360" y="369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U</a:t>
              </a:r>
              <a:endParaRPr lang="en-US" sz="2000" b="1" baseline="30000">
                <a:solidFill>
                  <a:schemeClr val="bg1"/>
                </a:solidFill>
                <a:latin typeface="Arial" charset="0"/>
              </a:endParaRPr>
            </a:p>
          </p:txBody>
        </p:sp>
        <p:sp>
          <p:nvSpPr>
            <p:cNvPr id="45087" name="Rectangle 30"/>
            <p:cNvSpPr>
              <a:spLocks noChangeArrowheads="1"/>
            </p:cNvSpPr>
            <p:nvPr/>
          </p:nvSpPr>
          <p:spPr bwMode="auto">
            <a:xfrm>
              <a:off x="3840" y="225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65</a:t>
              </a:r>
              <a:endParaRPr lang="en-US" sz="2000" b="1" baseline="30000">
                <a:latin typeface="Arial" charset="0"/>
              </a:endParaRPr>
            </a:p>
          </p:txBody>
        </p:sp>
        <p:sp>
          <p:nvSpPr>
            <p:cNvPr id="45088" name="Rectangle 31"/>
            <p:cNvSpPr>
              <a:spLocks noChangeArrowheads="1"/>
            </p:cNvSpPr>
            <p:nvPr/>
          </p:nvSpPr>
          <p:spPr bwMode="auto">
            <a:xfrm>
              <a:off x="3360" y="225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S</a:t>
              </a:r>
              <a:endParaRPr lang="en-US" sz="2000" b="1" baseline="30000">
                <a:solidFill>
                  <a:schemeClr val="bg1"/>
                </a:solidFill>
                <a:latin typeface="Arial" charset="0"/>
              </a:endParaRPr>
            </a:p>
          </p:txBody>
        </p:sp>
      </p:grpSp>
    </p:spTree>
    <p:extLst>
      <p:ext uri="{BB962C8B-B14F-4D97-AF65-F5344CB8AC3E}">
        <p14:creationId xmlns:p14="http://schemas.microsoft.com/office/powerpoint/2010/main" val="26418471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46084"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sp>
        <p:nvSpPr>
          <p:cNvPr id="46085"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46086"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sp>
        <p:nvSpPr>
          <p:cNvPr id="46087"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46088" name="Oval 8"/>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sp>
        <p:nvSpPr>
          <p:cNvPr id="46089" name="Oval 9"/>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46090" name="Oval 10"/>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sp>
        <p:nvSpPr>
          <p:cNvPr id="46091" name="Text Box 11"/>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46092" name="Text Box 12"/>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46093" name="Text Box 13"/>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46094" name="Text Box 14"/>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46095" name="Text Box 15"/>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46096" name="Text Box 16"/>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46097" name="Text Box 17"/>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46098" name="Text Box 18"/>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46099" name="Text Box 19"/>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46100" name="Oval 20"/>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46101" name="Oval 21"/>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46102" name="Oval 22"/>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sp>
        <p:nvSpPr>
          <p:cNvPr id="46103" name="Text Box 23"/>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46104" name="Text Box 24"/>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46105" name="Oval 25"/>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46106" name="Oval 26"/>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46107" name="Text Box 27"/>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46108" name="Text Box 28"/>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31"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Tree>
    <p:extLst>
      <p:ext uri="{BB962C8B-B14F-4D97-AF65-F5344CB8AC3E}">
        <p14:creationId xmlns:p14="http://schemas.microsoft.com/office/powerpoint/2010/main" val="243002078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47108"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sp>
        <p:nvSpPr>
          <p:cNvPr id="47109"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47110"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sp>
        <p:nvSpPr>
          <p:cNvPr id="47111"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47112" name="Oval 8"/>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47113" name="Oval 9"/>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sp>
        <p:nvSpPr>
          <p:cNvPr id="47114" name="Oval 10"/>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47115" name="Oval 11"/>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47116" name="AutoShape 12"/>
          <p:cNvCxnSpPr>
            <a:cxnSpLocks noChangeShapeType="1"/>
            <a:stCxn id="47112" idx="3"/>
            <a:endCxn id="47114"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47117" name="AutoShape 13"/>
          <p:cNvCxnSpPr>
            <a:cxnSpLocks noChangeShapeType="1"/>
            <a:stCxn id="47112" idx="5"/>
            <a:endCxn id="47115"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47118" name="Text Box 14"/>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47119" name="Oval 15"/>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47120" name="Oval 16"/>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sp>
        <p:nvSpPr>
          <p:cNvPr id="47121" name="Oval 17"/>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47122" name="Oval 18"/>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47123" name="Oval 19"/>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47124" name="Text Box 20"/>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47125" name="Text Box 21"/>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47126" name="Text Box 22"/>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47127" name="Text Box 23"/>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47128" name="Text Box 24"/>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47129" name="Text Box 25"/>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47130" name="Text Box 26"/>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47131" name="Text Box 27"/>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47132" name="Text Box 28"/>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47133" name="Text Box 29"/>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47134" name="Text Box 30"/>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47135" name="Text Box 31"/>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47136" name="Text Box 32"/>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35"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Tree>
    <p:extLst>
      <p:ext uri="{BB962C8B-B14F-4D97-AF65-F5344CB8AC3E}">
        <p14:creationId xmlns:p14="http://schemas.microsoft.com/office/powerpoint/2010/main" val="216278241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48132"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sp>
        <p:nvSpPr>
          <p:cNvPr id="48133"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48134"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sp>
        <p:nvSpPr>
          <p:cNvPr id="48135"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48136" name="Oval 8"/>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48137" name="Oval 9"/>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sp>
        <p:nvSpPr>
          <p:cNvPr id="48138" name="Oval 10"/>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48139" name="Oval 11"/>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48140" name="AutoShape 12"/>
          <p:cNvCxnSpPr>
            <a:cxnSpLocks noChangeShapeType="1"/>
            <a:stCxn id="48136" idx="3"/>
            <a:endCxn id="48138"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48141" name="AutoShape 13"/>
          <p:cNvCxnSpPr>
            <a:cxnSpLocks noChangeShapeType="1"/>
            <a:stCxn id="48136" idx="5"/>
            <a:endCxn id="48139"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48142" name="Text Box 14"/>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48143" name="Oval 15"/>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48144" name="Oval 16"/>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48145" name="Oval 17"/>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48146" name="AutoShape 18"/>
          <p:cNvCxnSpPr>
            <a:cxnSpLocks noChangeShapeType="1"/>
            <a:stCxn id="48143" idx="3"/>
            <a:endCxn id="48144"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48147" name="AutoShape 19"/>
          <p:cNvCxnSpPr>
            <a:cxnSpLocks noChangeShapeType="1"/>
            <a:stCxn id="48143" idx="5"/>
            <a:endCxn id="48145"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48148" name="Text Box 20"/>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48149" name="Oval 21"/>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48150" name="Oval 22"/>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48151" name="Oval 23"/>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48152" name="Text Box 24"/>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48153" name="Text Box 25"/>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48154" name="Text Box 26"/>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48155" name="Text Box 27"/>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48156" name="Text Box 28"/>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48157" name="Text Box 29"/>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48158" name="Text Box 30"/>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48159" name="Text Box 31"/>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48160" name="Text Box 32"/>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48161" name="Text Box 33"/>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48162" name="Text Box 34"/>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48163" name="Text Box 35"/>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48164" name="Text Box 36"/>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39"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Tree>
    <p:extLst>
      <p:ext uri="{BB962C8B-B14F-4D97-AF65-F5344CB8AC3E}">
        <p14:creationId xmlns:p14="http://schemas.microsoft.com/office/powerpoint/2010/main" val="350196949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49156"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sp>
        <p:nvSpPr>
          <p:cNvPr id="49157"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49158"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sp>
        <p:nvSpPr>
          <p:cNvPr id="49159"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49160" name="Oval 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49161" name="Oval 9"/>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49162" name="Oval 10"/>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49163" name="AutoShape 11"/>
          <p:cNvCxnSpPr>
            <a:cxnSpLocks noChangeShapeType="1"/>
            <a:stCxn id="49160" idx="3"/>
            <a:endCxn id="49161"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49164" name="AutoShape 12"/>
          <p:cNvCxnSpPr>
            <a:cxnSpLocks noChangeShapeType="1"/>
            <a:stCxn id="49160" idx="5"/>
            <a:endCxn id="49162"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49165" name="Oval 13"/>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49166" name="Oval 14"/>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49167" name="AutoShape 15"/>
          <p:cNvCxnSpPr>
            <a:cxnSpLocks noChangeShapeType="1"/>
            <a:stCxn id="49161" idx="3"/>
            <a:endCxn id="49165"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49168" name="AutoShape 16"/>
          <p:cNvCxnSpPr>
            <a:cxnSpLocks noChangeShapeType="1"/>
            <a:stCxn id="49161" idx="5"/>
            <a:endCxn id="49166"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49169" name="Text Box 17"/>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49170" name="Text Box 18"/>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49171" name="Oval 19"/>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49172" name="Oval 20"/>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49173" name="Oval 21"/>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49174" name="AutoShape 22"/>
          <p:cNvCxnSpPr>
            <a:cxnSpLocks noChangeShapeType="1"/>
            <a:stCxn id="49171" idx="3"/>
            <a:endCxn id="49172"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49175" name="AutoShape 23"/>
          <p:cNvCxnSpPr>
            <a:cxnSpLocks noChangeShapeType="1"/>
            <a:stCxn id="49171" idx="5"/>
            <a:endCxn id="49173"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49176" name="Text Box 24"/>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49177" name="Oval 25"/>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49178" name="Oval 26"/>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49179" name="Oval 27"/>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49180" name="Text Box 28"/>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49181" name="Text Box 29"/>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49182" name="Text Box 30"/>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49183" name="Text Box 31"/>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49184" name="Text Box 32"/>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49185" name="Text Box 33"/>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49186" name="Text Box 34"/>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49187" name="Text Box 35"/>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49188" name="Text Box 36"/>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49189" name="Text Box 37"/>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49190" name="Text Box 38"/>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49191" name="Text Box 39"/>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49192" name="Text Box 40"/>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43"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Tree>
    <p:extLst>
      <p:ext uri="{BB962C8B-B14F-4D97-AF65-F5344CB8AC3E}">
        <p14:creationId xmlns:p14="http://schemas.microsoft.com/office/powerpoint/2010/main" val="5714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3.1. Definitions</a:t>
            </a:r>
          </a:p>
        </p:txBody>
      </p:sp>
      <p:sp>
        <p:nvSpPr>
          <p:cNvPr id="14339" name="Rectangle 3"/>
          <p:cNvSpPr>
            <a:spLocks noGrp="1" noChangeArrowheads="1"/>
          </p:cNvSpPr>
          <p:nvPr>
            <p:ph type="body" idx="1"/>
          </p:nvPr>
        </p:nvSpPr>
        <p:spPr>
          <a:xfrm>
            <a:off x="0" y="838200"/>
            <a:ext cx="9144000" cy="5410200"/>
          </a:xfrm>
        </p:spPr>
        <p:txBody>
          <a:bodyPr/>
          <a:lstStyle/>
          <a:p>
            <a:pPr>
              <a:buNone/>
            </a:pPr>
            <a:r>
              <a:rPr lang="en-US" sz="3200" dirty="0">
                <a:solidFill>
                  <a:schemeClr val="bg1">
                    <a:lumMod val="50000"/>
                  </a:schemeClr>
                </a:solidFill>
                <a:latin typeface="Times" panose="02020603050405020304" pitchFamily="18" charset="0"/>
                <a:cs typeface="Times" panose="02020603050405020304" pitchFamily="18" charset="0"/>
              </a:rPr>
              <a:t>3.1.1. Tree definition</a:t>
            </a:r>
          </a:p>
          <a:p>
            <a:pPr>
              <a:buNone/>
            </a:pPr>
            <a:r>
              <a:rPr lang="en-US" sz="3200" b="1" dirty="0">
                <a:solidFill>
                  <a:srgbClr val="FF0000"/>
                </a:solidFill>
                <a:latin typeface="Times" panose="02020603050405020304" pitchFamily="18" charset="0"/>
                <a:cs typeface="Times" panose="02020603050405020304" pitchFamily="18" charset="0"/>
              </a:rPr>
              <a:t>3.1.2. </a:t>
            </a:r>
            <a:r>
              <a:rPr lang="en-US" altLang="en-US" sz="3200" b="1" dirty="0">
                <a:solidFill>
                  <a:srgbClr val="FF0000"/>
                </a:solidFill>
                <a:latin typeface="Times" panose="02020603050405020304" pitchFamily="18" charset="0"/>
                <a:cs typeface="Times" panose="02020603050405020304" pitchFamily="18" charset="0"/>
              </a:rPr>
              <a:t>Tree terminology</a:t>
            </a:r>
            <a:endParaRPr lang="en-US" sz="3200" b="1" dirty="0">
              <a:solidFill>
                <a:srgbClr val="FF0000"/>
              </a:solidFill>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18</a:t>
            </a:fld>
            <a:endParaRPr lang="en-US"/>
          </a:p>
        </p:txBody>
      </p:sp>
      <p:pic>
        <p:nvPicPr>
          <p:cNvPr id="7" name="Picture 6"/>
          <p:cNvPicPr>
            <a:picLocks noChangeAspect="1" noChangeArrowheads="1"/>
          </p:cNvPicPr>
          <p:nvPr/>
        </p:nvPicPr>
        <p:blipFill>
          <a:blip r:embed="rId3"/>
          <a:srcRect/>
          <a:stretch>
            <a:fillRect/>
          </a:stretch>
        </p:blipFill>
        <p:spPr bwMode="auto">
          <a:xfrm>
            <a:off x="7571961" y="2397919"/>
            <a:ext cx="1524000" cy="1524000"/>
          </a:xfrm>
          <a:prstGeom prst="rect">
            <a:avLst/>
          </a:prstGeom>
          <a:noFill/>
          <a:ln w="9525">
            <a:noFill/>
            <a:miter lim="800000"/>
            <a:headEnd/>
            <a:tailEnd/>
          </a:ln>
          <a:effectLst/>
        </p:spPr>
      </p:pic>
      <p:pic>
        <p:nvPicPr>
          <p:cNvPr id="8" name="Picture 7"/>
          <p:cNvPicPr>
            <a:picLocks noChangeAspect="1" noChangeArrowheads="1"/>
          </p:cNvPicPr>
          <p:nvPr/>
        </p:nvPicPr>
        <p:blipFill>
          <a:blip r:embed="rId4"/>
          <a:srcRect/>
          <a:stretch>
            <a:fillRect/>
          </a:stretch>
        </p:blipFill>
        <p:spPr bwMode="auto">
          <a:xfrm>
            <a:off x="7391400" y="5181600"/>
            <a:ext cx="1524000" cy="1524000"/>
          </a:xfrm>
          <a:prstGeom prst="rect">
            <a:avLst/>
          </a:prstGeom>
          <a:noFill/>
          <a:ln w="9525">
            <a:noFill/>
            <a:miter lim="800000"/>
            <a:headEnd/>
            <a:tailEnd/>
          </a:ln>
          <a:effectLst/>
        </p:spPr>
      </p:pic>
      <p:pic>
        <p:nvPicPr>
          <p:cNvPr id="9" name="Picture 8"/>
          <p:cNvPicPr>
            <a:picLocks noChangeAspect="1" noChangeArrowheads="1"/>
          </p:cNvPicPr>
          <p:nvPr/>
        </p:nvPicPr>
        <p:blipFill>
          <a:blip r:embed="rId5"/>
          <a:srcRect/>
          <a:stretch>
            <a:fillRect/>
          </a:stretch>
        </p:blipFill>
        <p:spPr bwMode="auto">
          <a:xfrm>
            <a:off x="304800" y="5257800"/>
            <a:ext cx="1371600" cy="1371600"/>
          </a:xfrm>
          <a:prstGeom prst="rect">
            <a:avLst/>
          </a:prstGeom>
          <a:noFill/>
          <a:ln w="9525">
            <a:noFill/>
            <a:miter lim="800000"/>
            <a:headEnd/>
            <a:tailEnd/>
          </a:ln>
          <a:effectLst/>
        </p:spPr>
      </p:pic>
      <p:grpSp>
        <p:nvGrpSpPr>
          <p:cNvPr id="40" name="Group 39"/>
          <p:cNvGrpSpPr>
            <a:grpSpLocks/>
          </p:cNvGrpSpPr>
          <p:nvPr/>
        </p:nvGrpSpPr>
        <p:grpSpPr bwMode="auto">
          <a:xfrm>
            <a:off x="5027750" y="4468091"/>
            <a:ext cx="1981200" cy="1246909"/>
            <a:chOff x="96" y="2448"/>
            <a:chExt cx="1248" cy="864"/>
          </a:xfrm>
        </p:grpSpPr>
        <p:sp>
          <p:nvSpPr>
            <p:cNvPr id="41" name="Oval 5"/>
            <p:cNvSpPr>
              <a:spLocks noChangeArrowheads="1"/>
            </p:cNvSpPr>
            <p:nvPr/>
          </p:nvSpPr>
          <p:spPr bwMode="auto">
            <a:xfrm>
              <a:off x="624" y="2448"/>
              <a:ext cx="144" cy="144"/>
            </a:xfrm>
            <a:prstGeom prst="ellipse">
              <a:avLst/>
            </a:prstGeom>
            <a:solidFill>
              <a:srgbClr val="66FF33"/>
            </a:solidFill>
            <a:ln w="12700">
              <a:solidFill>
                <a:schemeClr val="tx1"/>
              </a:solidFill>
              <a:round/>
              <a:headEnd type="none" w="sm" len="sm"/>
              <a:tailEnd type="none" w="sm" len="sm"/>
            </a:ln>
            <a:effectLst/>
          </p:spPr>
          <p:txBody>
            <a:bodyPr wrap="none" anchor="ctr"/>
            <a:lstStyle/>
            <a:p>
              <a:pPr algn="ctr" eaLnBrk="0" hangingPunct="0"/>
              <a:endParaRPr lang="en-US" sz="2400" b="1" u="none">
                <a:latin typeface="Arial" pitchFamily="34" charset="0"/>
              </a:endParaRPr>
            </a:p>
          </p:txBody>
        </p:sp>
        <p:sp>
          <p:nvSpPr>
            <p:cNvPr id="42" name="Oval 6"/>
            <p:cNvSpPr>
              <a:spLocks noChangeArrowheads="1"/>
            </p:cNvSpPr>
            <p:nvPr/>
          </p:nvSpPr>
          <p:spPr bwMode="auto">
            <a:xfrm>
              <a:off x="288" y="2832"/>
              <a:ext cx="144" cy="144"/>
            </a:xfrm>
            <a:prstGeom prst="ellipse">
              <a:avLst/>
            </a:prstGeom>
            <a:solidFill>
              <a:srgbClr val="66FF33"/>
            </a:solidFill>
            <a:ln w="12700">
              <a:solidFill>
                <a:schemeClr val="tx1"/>
              </a:solidFill>
              <a:round/>
              <a:headEnd type="none" w="sm" len="sm"/>
              <a:tailEnd type="none" w="sm" len="sm"/>
            </a:ln>
            <a:effectLst/>
          </p:spPr>
          <p:txBody>
            <a:bodyPr wrap="none" anchor="ctr"/>
            <a:lstStyle/>
            <a:p>
              <a:pPr algn="ctr" eaLnBrk="0" hangingPunct="0"/>
              <a:endParaRPr lang="en-US" sz="2400" b="1" u="none">
                <a:latin typeface="Arial" pitchFamily="34" charset="0"/>
              </a:endParaRPr>
            </a:p>
          </p:txBody>
        </p:sp>
        <p:sp>
          <p:nvSpPr>
            <p:cNvPr id="43" name="Oval 7"/>
            <p:cNvSpPr>
              <a:spLocks noChangeArrowheads="1"/>
            </p:cNvSpPr>
            <p:nvPr/>
          </p:nvSpPr>
          <p:spPr bwMode="auto">
            <a:xfrm>
              <a:off x="1008" y="2832"/>
              <a:ext cx="144" cy="144"/>
            </a:xfrm>
            <a:prstGeom prst="ellipse">
              <a:avLst/>
            </a:prstGeom>
            <a:solidFill>
              <a:srgbClr val="66FF33"/>
            </a:solidFill>
            <a:ln w="12700">
              <a:solidFill>
                <a:schemeClr val="tx1"/>
              </a:solidFill>
              <a:round/>
              <a:headEnd type="none" w="sm" len="sm"/>
              <a:tailEnd type="none" w="sm" len="sm"/>
            </a:ln>
            <a:effectLst/>
          </p:spPr>
          <p:txBody>
            <a:bodyPr wrap="none" anchor="ctr"/>
            <a:lstStyle/>
            <a:p>
              <a:pPr algn="ctr" eaLnBrk="0" hangingPunct="0"/>
              <a:endParaRPr lang="en-US" sz="2400" b="1" u="none">
                <a:latin typeface="Arial" pitchFamily="34" charset="0"/>
              </a:endParaRPr>
            </a:p>
          </p:txBody>
        </p:sp>
        <p:sp>
          <p:nvSpPr>
            <p:cNvPr id="44" name="Oval 8"/>
            <p:cNvSpPr>
              <a:spLocks noChangeArrowheads="1"/>
            </p:cNvSpPr>
            <p:nvPr/>
          </p:nvSpPr>
          <p:spPr bwMode="auto">
            <a:xfrm>
              <a:off x="96" y="3168"/>
              <a:ext cx="144" cy="144"/>
            </a:xfrm>
            <a:prstGeom prst="ellipse">
              <a:avLst/>
            </a:prstGeom>
            <a:solidFill>
              <a:srgbClr val="66FF33"/>
            </a:solidFill>
            <a:ln w="12700">
              <a:solidFill>
                <a:schemeClr val="tx1"/>
              </a:solidFill>
              <a:round/>
              <a:headEnd type="none" w="sm" len="sm"/>
              <a:tailEnd type="none" w="sm" len="sm"/>
            </a:ln>
            <a:effectLst/>
          </p:spPr>
          <p:txBody>
            <a:bodyPr wrap="none" anchor="ctr"/>
            <a:lstStyle/>
            <a:p>
              <a:pPr algn="ctr" eaLnBrk="0" hangingPunct="0"/>
              <a:endParaRPr lang="en-US" sz="2400" b="1" u="none">
                <a:latin typeface="Arial" pitchFamily="34" charset="0"/>
              </a:endParaRPr>
            </a:p>
          </p:txBody>
        </p:sp>
        <p:sp>
          <p:nvSpPr>
            <p:cNvPr id="45" name="Oval 9"/>
            <p:cNvSpPr>
              <a:spLocks noChangeArrowheads="1"/>
            </p:cNvSpPr>
            <p:nvPr/>
          </p:nvSpPr>
          <p:spPr bwMode="auto">
            <a:xfrm>
              <a:off x="480" y="3168"/>
              <a:ext cx="144" cy="144"/>
            </a:xfrm>
            <a:prstGeom prst="ellipse">
              <a:avLst/>
            </a:prstGeom>
            <a:solidFill>
              <a:srgbClr val="66FF33"/>
            </a:solidFill>
            <a:ln w="12700">
              <a:solidFill>
                <a:schemeClr val="tx1"/>
              </a:solidFill>
              <a:round/>
              <a:headEnd type="none" w="sm" len="sm"/>
              <a:tailEnd type="none" w="sm" len="sm"/>
            </a:ln>
            <a:effectLst/>
          </p:spPr>
          <p:txBody>
            <a:bodyPr wrap="none" anchor="ctr"/>
            <a:lstStyle/>
            <a:p>
              <a:pPr algn="ctr" eaLnBrk="0" hangingPunct="0"/>
              <a:endParaRPr lang="en-US" sz="2400" b="1" u="none">
                <a:latin typeface="Arial" pitchFamily="34" charset="0"/>
              </a:endParaRPr>
            </a:p>
          </p:txBody>
        </p:sp>
        <p:sp>
          <p:nvSpPr>
            <p:cNvPr id="46" name="Oval 10"/>
            <p:cNvSpPr>
              <a:spLocks noChangeArrowheads="1"/>
            </p:cNvSpPr>
            <p:nvPr/>
          </p:nvSpPr>
          <p:spPr bwMode="auto">
            <a:xfrm>
              <a:off x="816" y="3168"/>
              <a:ext cx="144" cy="144"/>
            </a:xfrm>
            <a:prstGeom prst="ellipse">
              <a:avLst/>
            </a:prstGeom>
            <a:solidFill>
              <a:srgbClr val="66FF33"/>
            </a:solidFill>
            <a:ln w="12700">
              <a:solidFill>
                <a:schemeClr val="tx1"/>
              </a:solidFill>
              <a:round/>
              <a:headEnd type="none" w="sm" len="sm"/>
              <a:tailEnd type="none" w="sm" len="sm"/>
            </a:ln>
            <a:effectLst/>
          </p:spPr>
          <p:txBody>
            <a:bodyPr wrap="none" anchor="ctr"/>
            <a:lstStyle/>
            <a:p>
              <a:pPr algn="ctr" eaLnBrk="0" hangingPunct="0"/>
              <a:endParaRPr lang="en-US" sz="2400" b="1" u="none">
                <a:latin typeface="Arial" pitchFamily="34" charset="0"/>
              </a:endParaRPr>
            </a:p>
          </p:txBody>
        </p:sp>
        <p:sp>
          <p:nvSpPr>
            <p:cNvPr id="47" name="Oval 11"/>
            <p:cNvSpPr>
              <a:spLocks noChangeArrowheads="1"/>
            </p:cNvSpPr>
            <p:nvPr/>
          </p:nvSpPr>
          <p:spPr bwMode="auto">
            <a:xfrm>
              <a:off x="1200" y="3168"/>
              <a:ext cx="144" cy="144"/>
            </a:xfrm>
            <a:prstGeom prst="ellipse">
              <a:avLst/>
            </a:prstGeom>
            <a:solidFill>
              <a:srgbClr val="66FF33"/>
            </a:solidFill>
            <a:ln w="12700">
              <a:solidFill>
                <a:schemeClr val="tx1"/>
              </a:solidFill>
              <a:round/>
              <a:headEnd type="none" w="sm" len="sm"/>
              <a:tailEnd type="none" w="sm" len="sm"/>
            </a:ln>
            <a:effectLst/>
          </p:spPr>
          <p:txBody>
            <a:bodyPr wrap="none" anchor="ctr"/>
            <a:lstStyle/>
            <a:p>
              <a:pPr algn="ctr" eaLnBrk="0" hangingPunct="0"/>
              <a:endParaRPr lang="en-US" sz="2400" b="1" u="none">
                <a:latin typeface="Arial" pitchFamily="34" charset="0"/>
              </a:endParaRPr>
            </a:p>
          </p:txBody>
        </p:sp>
        <p:cxnSp>
          <p:nvCxnSpPr>
            <p:cNvPr id="48" name="AutoShape 12"/>
            <p:cNvCxnSpPr>
              <a:cxnSpLocks noChangeShapeType="1"/>
              <a:stCxn id="41" idx="3"/>
              <a:endCxn id="42" idx="7"/>
            </p:cNvCxnSpPr>
            <p:nvPr/>
          </p:nvCxnSpPr>
          <p:spPr bwMode="auto">
            <a:xfrm flipH="1">
              <a:off x="411" y="2571"/>
              <a:ext cx="234" cy="282"/>
            </a:xfrm>
            <a:prstGeom prst="straightConnector1">
              <a:avLst/>
            </a:prstGeom>
            <a:noFill/>
            <a:ln w="38100">
              <a:solidFill>
                <a:schemeClr val="tx1"/>
              </a:solidFill>
              <a:round/>
              <a:headEnd type="none" w="sm" len="sm"/>
              <a:tailEnd type="none" w="sm" len="sm"/>
            </a:ln>
            <a:effectLst/>
          </p:spPr>
        </p:cxnSp>
        <p:cxnSp>
          <p:nvCxnSpPr>
            <p:cNvPr id="49" name="AutoShape 13"/>
            <p:cNvCxnSpPr>
              <a:cxnSpLocks noChangeShapeType="1"/>
              <a:stCxn id="42" idx="3"/>
              <a:endCxn id="44" idx="0"/>
            </p:cNvCxnSpPr>
            <p:nvPr/>
          </p:nvCxnSpPr>
          <p:spPr bwMode="auto">
            <a:xfrm flipH="1">
              <a:off x="168" y="2955"/>
              <a:ext cx="141" cy="213"/>
            </a:xfrm>
            <a:prstGeom prst="straightConnector1">
              <a:avLst/>
            </a:prstGeom>
            <a:noFill/>
            <a:ln w="38100">
              <a:solidFill>
                <a:schemeClr val="tx1"/>
              </a:solidFill>
              <a:round/>
              <a:headEnd type="none" w="sm" len="sm"/>
              <a:tailEnd type="none" w="sm" len="sm"/>
            </a:ln>
            <a:effectLst/>
          </p:spPr>
        </p:cxnSp>
        <p:cxnSp>
          <p:nvCxnSpPr>
            <p:cNvPr id="50" name="AutoShape 14"/>
            <p:cNvCxnSpPr>
              <a:cxnSpLocks noChangeShapeType="1"/>
              <a:stCxn id="42" idx="5"/>
              <a:endCxn id="45" idx="0"/>
            </p:cNvCxnSpPr>
            <p:nvPr/>
          </p:nvCxnSpPr>
          <p:spPr bwMode="auto">
            <a:xfrm>
              <a:off x="411" y="2955"/>
              <a:ext cx="141" cy="213"/>
            </a:xfrm>
            <a:prstGeom prst="straightConnector1">
              <a:avLst/>
            </a:prstGeom>
            <a:noFill/>
            <a:ln w="38100">
              <a:solidFill>
                <a:schemeClr val="tx1"/>
              </a:solidFill>
              <a:round/>
              <a:headEnd type="none" w="sm" len="sm"/>
              <a:tailEnd type="none" w="sm" len="sm"/>
            </a:ln>
            <a:effectLst/>
          </p:spPr>
        </p:cxnSp>
        <p:cxnSp>
          <p:nvCxnSpPr>
            <p:cNvPr id="51" name="AutoShape 15"/>
            <p:cNvCxnSpPr>
              <a:cxnSpLocks noChangeShapeType="1"/>
              <a:stCxn id="41" idx="5"/>
              <a:endCxn id="43" idx="1"/>
            </p:cNvCxnSpPr>
            <p:nvPr/>
          </p:nvCxnSpPr>
          <p:spPr bwMode="auto">
            <a:xfrm>
              <a:off x="747" y="2571"/>
              <a:ext cx="282" cy="282"/>
            </a:xfrm>
            <a:prstGeom prst="straightConnector1">
              <a:avLst/>
            </a:prstGeom>
            <a:noFill/>
            <a:ln w="38100">
              <a:solidFill>
                <a:schemeClr val="tx1"/>
              </a:solidFill>
              <a:round/>
              <a:headEnd type="none" w="sm" len="sm"/>
              <a:tailEnd type="none" w="sm" len="sm"/>
            </a:ln>
            <a:effectLst/>
          </p:spPr>
        </p:cxnSp>
        <p:cxnSp>
          <p:nvCxnSpPr>
            <p:cNvPr id="52" name="AutoShape 16"/>
            <p:cNvCxnSpPr>
              <a:cxnSpLocks noChangeShapeType="1"/>
              <a:stCxn id="43" idx="5"/>
              <a:endCxn id="47" idx="0"/>
            </p:cNvCxnSpPr>
            <p:nvPr/>
          </p:nvCxnSpPr>
          <p:spPr bwMode="auto">
            <a:xfrm>
              <a:off x="1131" y="2955"/>
              <a:ext cx="141" cy="213"/>
            </a:xfrm>
            <a:prstGeom prst="straightConnector1">
              <a:avLst/>
            </a:prstGeom>
            <a:noFill/>
            <a:ln w="38100">
              <a:solidFill>
                <a:schemeClr val="tx1"/>
              </a:solidFill>
              <a:round/>
              <a:headEnd type="none" w="sm" len="sm"/>
              <a:tailEnd type="none" w="sm" len="sm"/>
            </a:ln>
            <a:effectLst/>
          </p:spPr>
        </p:cxnSp>
        <p:cxnSp>
          <p:nvCxnSpPr>
            <p:cNvPr id="53" name="AutoShape 17"/>
            <p:cNvCxnSpPr>
              <a:cxnSpLocks noChangeShapeType="1"/>
              <a:stCxn id="46" idx="0"/>
              <a:endCxn id="43" idx="3"/>
            </p:cNvCxnSpPr>
            <p:nvPr/>
          </p:nvCxnSpPr>
          <p:spPr bwMode="auto">
            <a:xfrm flipV="1">
              <a:off x="888" y="2955"/>
              <a:ext cx="141" cy="213"/>
            </a:xfrm>
            <a:prstGeom prst="straightConnector1">
              <a:avLst/>
            </a:prstGeom>
            <a:noFill/>
            <a:ln w="38100">
              <a:solidFill>
                <a:schemeClr val="tx1"/>
              </a:solidFill>
              <a:round/>
              <a:headEnd type="none" w="sm" len="sm"/>
              <a:tailEnd type="none" w="sm" len="sm"/>
            </a:ln>
            <a:effectLst/>
          </p:spPr>
        </p:cxnSp>
      </p:grpSp>
    </p:spTree>
    <p:extLst>
      <p:ext uri="{BB962C8B-B14F-4D97-AF65-F5344CB8AC3E}">
        <p14:creationId xmlns:p14="http://schemas.microsoft.com/office/powerpoint/2010/main" val="176319149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0180" name="Oval 4"/>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0181" name="Oval 5"/>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0182" name="AutoShape 6"/>
          <p:cNvCxnSpPr>
            <a:cxnSpLocks noChangeShapeType="1"/>
            <a:stCxn id="50179" idx="3"/>
            <a:endCxn id="50180"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0183" name="AutoShape 7"/>
          <p:cNvCxnSpPr>
            <a:cxnSpLocks noChangeShapeType="1"/>
            <a:stCxn id="50179" idx="5"/>
            <a:endCxn id="50181"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0184" name="Oval 8"/>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0185" name="Oval 9"/>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sp>
        <p:nvSpPr>
          <p:cNvPr id="50186" name="Oval 10"/>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0187" name="Oval 11"/>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0188" name="Oval 12"/>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0189" name="Oval 13"/>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0190" name="AutoShape 14"/>
          <p:cNvCxnSpPr>
            <a:cxnSpLocks noChangeShapeType="1"/>
            <a:stCxn id="50187" idx="3"/>
            <a:endCxn id="50188"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0191" name="AutoShape 15"/>
          <p:cNvCxnSpPr>
            <a:cxnSpLocks noChangeShapeType="1"/>
            <a:stCxn id="50187" idx="5"/>
            <a:endCxn id="50189"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0192" name="Oval 16"/>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0193" name="Oval 17"/>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0194" name="AutoShape 18"/>
          <p:cNvCxnSpPr>
            <a:cxnSpLocks noChangeShapeType="1"/>
            <a:stCxn id="50188" idx="3"/>
            <a:endCxn id="50192"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0195" name="AutoShape 19"/>
          <p:cNvCxnSpPr>
            <a:cxnSpLocks noChangeShapeType="1"/>
            <a:stCxn id="50188" idx="5"/>
            <a:endCxn id="50193"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0196" name="Text Box 20"/>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0197" name="Text Box 21"/>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0198" name="Text Box 22"/>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0199" name="Oval 23"/>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0200" name="Oval 24"/>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0201" name="Oval 25"/>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0202" name="AutoShape 26"/>
          <p:cNvCxnSpPr>
            <a:cxnSpLocks noChangeShapeType="1"/>
            <a:stCxn id="50199" idx="3"/>
            <a:endCxn id="50200"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0203" name="AutoShape 27"/>
          <p:cNvCxnSpPr>
            <a:cxnSpLocks noChangeShapeType="1"/>
            <a:stCxn id="50199" idx="5"/>
            <a:endCxn id="50201"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0204" name="Text Box 28"/>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0205" name="Oval 29"/>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0206" name="Oval 30"/>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0207" name="Oval 31"/>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50208" name="Text Box 32"/>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0209" name="Text Box 33"/>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0210" name="Text Box 34"/>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0211" name="Text Box 35"/>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0212" name="Text Box 36"/>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0213" name="Text Box 37"/>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0214" name="Text Box 38"/>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0215" name="Text Box 39"/>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0216" name="Text Box 40"/>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0217" name="Text Box 41"/>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0218" name="Text Box 42"/>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0219" name="Text Box 43"/>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0220" name="Text Box 44"/>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47"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Tree>
    <p:extLst>
      <p:ext uri="{BB962C8B-B14F-4D97-AF65-F5344CB8AC3E}">
        <p14:creationId xmlns:p14="http://schemas.microsoft.com/office/powerpoint/2010/main" val="345433391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1204"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1205"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1206"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1207" name="AutoShape 7"/>
          <p:cNvCxnSpPr>
            <a:cxnSpLocks noChangeShapeType="1"/>
            <a:stCxn id="51203" idx="3"/>
            <a:endCxn id="51205"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1208" name="AutoShape 8"/>
          <p:cNvCxnSpPr>
            <a:cxnSpLocks noChangeShapeType="1"/>
            <a:stCxn id="51203" idx="5"/>
            <a:endCxn id="51206"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1209"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1210"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1211" name="AutoShape 11"/>
          <p:cNvCxnSpPr>
            <a:cxnSpLocks noChangeShapeType="1"/>
            <a:stCxn id="51204" idx="3"/>
            <a:endCxn id="51209"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1212" name="AutoShape 12"/>
          <p:cNvCxnSpPr>
            <a:cxnSpLocks noChangeShapeType="1"/>
            <a:stCxn id="51204" idx="5"/>
            <a:endCxn id="51210"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1213" name="Oval 13"/>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1214" name="Oval 14"/>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1215" name="Oval 15"/>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1216" name="Oval 16"/>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1217" name="AutoShape 17"/>
          <p:cNvCxnSpPr>
            <a:cxnSpLocks noChangeShapeType="1"/>
            <a:stCxn id="51214" idx="3"/>
            <a:endCxn id="51215"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1218" name="AutoShape 18"/>
          <p:cNvCxnSpPr>
            <a:cxnSpLocks noChangeShapeType="1"/>
            <a:stCxn id="51214" idx="5"/>
            <a:endCxn id="51216"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1219" name="Oval 19"/>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1220" name="Oval 20"/>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1221" name="AutoShape 21"/>
          <p:cNvCxnSpPr>
            <a:cxnSpLocks noChangeShapeType="1"/>
            <a:stCxn id="51215" idx="3"/>
            <a:endCxn id="51219"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1222" name="AutoShape 22"/>
          <p:cNvCxnSpPr>
            <a:cxnSpLocks noChangeShapeType="1"/>
            <a:stCxn id="51215" idx="5"/>
            <a:endCxn id="51220"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1223" name="Text Box 23"/>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1224" name="Text Box 24"/>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1225" name="Text Box 25"/>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1226" name="Text Box 26"/>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1227" name="Oval 27"/>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1228" name="Oval 28"/>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1229" name="Oval 29"/>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1230" name="AutoShape 30"/>
          <p:cNvCxnSpPr>
            <a:cxnSpLocks noChangeShapeType="1"/>
            <a:stCxn id="51227" idx="3"/>
            <a:endCxn id="51228"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1231" name="AutoShape 31"/>
          <p:cNvCxnSpPr>
            <a:cxnSpLocks noChangeShapeType="1"/>
            <a:stCxn id="51227" idx="5"/>
            <a:endCxn id="51229"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1232" name="Text Box 32"/>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1233" name="Oval 33"/>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1234" name="Oval 34"/>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1235" name="Oval 35"/>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51236" name="Text Box 36"/>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1237" name="Text Box 37"/>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1238" name="Text Box 38"/>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1239" name="Text Box 39"/>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1240" name="Text Box 40"/>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1241" name="Text Box 41"/>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1242" name="Text Box 42"/>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1243" name="Text Box 43"/>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1244" name="Text Box 44"/>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1245" name="Text Box 45"/>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1246" name="Text Box 46"/>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1247" name="Text Box 47"/>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1248" name="Text Box 48"/>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51"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Tree>
    <p:extLst>
      <p:ext uri="{BB962C8B-B14F-4D97-AF65-F5344CB8AC3E}">
        <p14:creationId xmlns:p14="http://schemas.microsoft.com/office/powerpoint/2010/main" val="132900518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2228"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2229"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2230"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2231" name="AutoShape 7"/>
          <p:cNvCxnSpPr>
            <a:cxnSpLocks noChangeShapeType="1"/>
            <a:stCxn id="52227" idx="3"/>
            <a:endCxn id="52229"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2232" name="AutoShape 8"/>
          <p:cNvCxnSpPr>
            <a:cxnSpLocks noChangeShapeType="1"/>
            <a:stCxn id="52227" idx="5"/>
            <a:endCxn id="52230"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2233"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2234"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2235" name="AutoShape 11"/>
          <p:cNvCxnSpPr>
            <a:cxnSpLocks noChangeShapeType="1"/>
            <a:stCxn id="52228" idx="3"/>
            <a:endCxn id="52233"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2236" name="AutoShape 12"/>
          <p:cNvCxnSpPr>
            <a:cxnSpLocks noChangeShapeType="1"/>
            <a:stCxn id="52228" idx="5"/>
            <a:endCxn id="52234"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2237" name="Oval 13"/>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2238" name="Oval 14"/>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2239" name="Oval 15"/>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2240" name="Oval 16"/>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2241" name="AutoShape 17"/>
          <p:cNvCxnSpPr>
            <a:cxnSpLocks noChangeShapeType="1"/>
            <a:stCxn id="52238" idx="3"/>
            <a:endCxn id="52239"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2242" name="AutoShape 18"/>
          <p:cNvCxnSpPr>
            <a:cxnSpLocks noChangeShapeType="1"/>
            <a:stCxn id="52238" idx="5"/>
            <a:endCxn id="52240"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2243" name="Oval 19"/>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2244" name="Oval 20"/>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2245" name="AutoShape 21"/>
          <p:cNvCxnSpPr>
            <a:cxnSpLocks noChangeShapeType="1"/>
            <a:stCxn id="52239" idx="3"/>
            <a:endCxn id="52243"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2246" name="AutoShape 22"/>
          <p:cNvCxnSpPr>
            <a:cxnSpLocks noChangeShapeType="1"/>
            <a:stCxn id="52239" idx="5"/>
            <a:endCxn id="52244"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2247" name="Text Box 23"/>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2248" name="Text Box 24"/>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2249" name="Text Box 25"/>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2250" name="Text Box 26"/>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2251" name="Oval 27"/>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2252" name="AutoShape 28"/>
          <p:cNvCxnSpPr>
            <a:cxnSpLocks noChangeShapeType="1"/>
            <a:stCxn id="52251" idx="3"/>
          </p:cNvCxnSpPr>
          <p:nvPr/>
        </p:nvCxnSpPr>
        <p:spPr bwMode="auto">
          <a:xfrm flipH="1">
            <a:off x="609600" y="3189288"/>
            <a:ext cx="323850" cy="765175"/>
          </a:xfrm>
          <a:prstGeom prst="straightConnector1">
            <a:avLst/>
          </a:prstGeom>
          <a:noFill/>
          <a:ln w="15875">
            <a:solidFill>
              <a:schemeClr val="tx1"/>
            </a:solidFill>
            <a:round/>
            <a:headEnd/>
            <a:tailEnd/>
          </a:ln>
        </p:spPr>
      </p:cxnSp>
      <p:cxnSp>
        <p:nvCxnSpPr>
          <p:cNvPr id="52253" name="AutoShape 29"/>
          <p:cNvCxnSpPr>
            <a:cxnSpLocks noChangeShapeType="1"/>
            <a:stCxn id="52251" idx="5"/>
          </p:cNvCxnSpPr>
          <p:nvPr/>
        </p:nvCxnSpPr>
        <p:spPr bwMode="auto">
          <a:xfrm>
            <a:off x="1044575" y="3189288"/>
            <a:ext cx="327025" cy="765175"/>
          </a:xfrm>
          <a:prstGeom prst="straightConnector1">
            <a:avLst/>
          </a:prstGeom>
          <a:noFill/>
          <a:ln w="15875">
            <a:solidFill>
              <a:schemeClr val="tx1"/>
            </a:solidFill>
            <a:round/>
            <a:headEnd/>
            <a:tailEnd/>
          </a:ln>
        </p:spPr>
      </p:cxnSp>
      <p:sp>
        <p:nvSpPr>
          <p:cNvPr id="52254" name="Oval 30"/>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2255" name="Oval 31"/>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2256" name="Oval 32"/>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2257" name="AutoShape 33"/>
          <p:cNvCxnSpPr>
            <a:cxnSpLocks noChangeShapeType="1"/>
            <a:stCxn id="52254" idx="3"/>
            <a:endCxn id="52255"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2258" name="AutoShape 34"/>
          <p:cNvCxnSpPr>
            <a:cxnSpLocks noChangeShapeType="1"/>
            <a:stCxn id="52254" idx="5"/>
            <a:endCxn id="52256"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2259" name="Text Box 35"/>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2260" name="Text Box 36"/>
          <p:cNvSpPr txBox="1">
            <a:spLocks noChangeArrowheads="1"/>
          </p:cNvSpPr>
          <p:nvPr/>
        </p:nvSpPr>
        <p:spPr bwMode="auto">
          <a:xfrm>
            <a:off x="6858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156</a:t>
            </a:r>
          </a:p>
        </p:txBody>
      </p:sp>
      <p:sp>
        <p:nvSpPr>
          <p:cNvPr id="52261" name="Oval 37"/>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2262" name="Oval 38"/>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2263" name="Oval 39"/>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52264" name="Text Box 40"/>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2265" name="Text Box 41"/>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2266" name="Text Box 42"/>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2267" name="Text Box 43"/>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2268" name="Text Box 44"/>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2269" name="Text Box 45"/>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2270" name="Text Box 46"/>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2271" name="Text Box 47"/>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2272" name="Text Box 48"/>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2273" name="Text Box 49"/>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2274" name="Text Box 50"/>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2275" name="Text Box 51"/>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2276" name="Text Box 52"/>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55"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Tree>
    <p:extLst>
      <p:ext uri="{BB962C8B-B14F-4D97-AF65-F5344CB8AC3E}">
        <p14:creationId xmlns:p14="http://schemas.microsoft.com/office/powerpoint/2010/main" val="334184306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3252"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3253"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3254"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3255" name="AutoShape 7"/>
          <p:cNvCxnSpPr>
            <a:cxnSpLocks noChangeShapeType="1"/>
            <a:stCxn id="53251" idx="3"/>
            <a:endCxn id="53253"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3256" name="AutoShape 8"/>
          <p:cNvCxnSpPr>
            <a:cxnSpLocks noChangeShapeType="1"/>
            <a:stCxn id="53251" idx="5"/>
            <a:endCxn id="53254"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3257"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3258"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3259" name="AutoShape 11"/>
          <p:cNvCxnSpPr>
            <a:cxnSpLocks noChangeShapeType="1"/>
            <a:stCxn id="53252" idx="3"/>
            <a:endCxn id="53257"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3260" name="AutoShape 12"/>
          <p:cNvCxnSpPr>
            <a:cxnSpLocks noChangeShapeType="1"/>
            <a:stCxn id="53252" idx="5"/>
            <a:endCxn id="53258"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3261" name="Oval 13"/>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3262" name="Oval 14"/>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3263" name="Oval 15"/>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3264" name="Oval 16"/>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3265" name="AutoShape 17"/>
          <p:cNvCxnSpPr>
            <a:cxnSpLocks noChangeShapeType="1"/>
            <a:stCxn id="53262" idx="3"/>
            <a:endCxn id="53263"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3266" name="AutoShape 18"/>
          <p:cNvCxnSpPr>
            <a:cxnSpLocks noChangeShapeType="1"/>
            <a:stCxn id="53262" idx="5"/>
            <a:endCxn id="53264"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3267" name="Oval 19"/>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3268" name="Oval 20"/>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3269" name="AutoShape 21"/>
          <p:cNvCxnSpPr>
            <a:cxnSpLocks noChangeShapeType="1"/>
            <a:stCxn id="53263" idx="3"/>
            <a:endCxn id="53267"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3270" name="AutoShape 22"/>
          <p:cNvCxnSpPr>
            <a:cxnSpLocks noChangeShapeType="1"/>
            <a:stCxn id="53263" idx="5"/>
            <a:endCxn id="53268"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3271" name="Text Box 23"/>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3272" name="Text Box 24"/>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3273" name="Text Box 25"/>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3274" name="Text Box 26"/>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3275" name="Oval 27"/>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3276" name="Oval 28"/>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3277" name="AutoShape 29"/>
          <p:cNvCxnSpPr>
            <a:cxnSpLocks noChangeShapeType="1"/>
            <a:stCxn id="53275" idx="3"/>
          </p:cNvCxnSpPr>
          <p:nvPr/>
        </p:nvCxnSpPr>
        <p:spPr bwMode="auto">
          <a:xfrm flipH="1">
            <a:off x="609600" y="3189288"/>
            <a:ext cx="323850" cy="765175"/>
          </a:xfrm>
          <a:prstGeom prst="straightConnector1">
            <a:avLst/>
          </a:prstGeom>
          <a:noFill/>
          <a:ln w="15875">
            <a:solidFill>
              <a:schemeClr val="tx1"/>
            </a:solidFill>
            <a:round/>
            <a:headEnd/>
            <a:tailEnd/>
          </a:ln>
        </p:spPr>
      </p:cxnSp>
      <p:cxnSp>
        <p:nvCxnSpPr>
          <p:cNvPr id="53278" name="AutoShape 30"/>
          <p:cNvCxnSpPr>
            <a:cxnSpLocks noChangeShapeType="1"/>
            <a:stCxn id="53275" idx="5"/>
          </p:cNvCxnSpPr>
          <p:nvPr/>
        </p:nvCxnSpPr>
        <p:spPr bwMode="auto">
          <a:xfrm>
            <a:off x="1044575" y="3189288"/>
            <a:ext cx="327025" cy="765175"/>
          </a:xfrm>
          <a:prstGeom prst="straightConnector1">
            <a:avLst/>
          </a:prstGeom>
          <a:noFill/>
          <a:ln w="15875">
            <a:solidFill>
              <a:schemeClr val="tx1"/>
            </a:solidFill>
            <a:round/>
            <a:headEnd/>
            <a:tailEnd/>
          </a:ln>
        </p:spPr>
      </p:cxnSp>
      <p:sp>
        <p:nvSpPr>
          <p:cNvPr id="53279" name="Oval 31"/>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3280" name="AutoShape 32"/>
          <p:cNvCxnSpPr>
            <a:cxnSpLocks noChangeShapeType="1"/>
            <a:stCxn id="53276" idx="3"/>
            <a:endCxn id="53279" idx="0"/>
          </p:cNvCxnSpPr>
          <p:nvPr/>
        </p:nvCxnSpPr>
        <p:spPr bwMode="auto">
          <a:xfrm flipH="1">
            <a:off x="2284413" y="3189288"/>
            <a:ext cx="401637" cy="765175"/>
          </a:xfrm>
          <a:prstGeom prst="straightConnector1">
            <a:avLst/>
          </a:prstGeom>
          <a:noFill/>
          <a:ln w="15875">
            <a:solidFill>
              <a:schemeClr val="tx1"/>
            </a:solidFill>
            <a:round/>
            <a:headEnd/>
            <a:tailEnd/>
          </a:ln>
        </p:spPr>
      </p:cxnSp>
      <p:cxnSp>
        <p:nvCxnSpPr>
          <p:cNvPr id="53281" name="AutoShape 33"/>
          <p:cNvCxnSpPr>
            <a:cxnSpLocks noChangeShapeType="1"/>
            <a:stCxn id="53276" idx="5"/>
          </p:cNvCxnSpPr>
          <p:nvPr/>
        </p:nvCxnSpPr>
        <p:spPr bwMode="auto">
          <a:xfrm>
            <a:off x="2797175" y="3189288"/>
            <a:ext cx="403225" cy="765175"/>
          </a:xfrm>
          <a:prstGeom prst="straightConnector1">
            <a:avLst/>
          </a:prstGeom>
          <a:noFill/>
          <a:ln w="15875">
            <a:solidFill>
              <a:schemeClr val="tx1"/>
            </a:solidFill>
            <a:round/>
            <a:headEnd/>
            <a:tailEnd/>
          </a:ln>
        </p:spPr>
      </p:cxnSp>
      <p:sp>
        <p:nvSpPr>
          <p:cNvPr id="53282" name="Oval 34"/>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3283" name="Oval 35"/>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3284" name="AutoShape 36"/>
          <p:cNvCxnSpPr>
            <a:cxnSpLocks noChangeShapeType="1"/>
            <a:stCxn id="53279" idx="3"/>
            <a:endCxn id="53282"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3285" name="AutoShape 37"/>
          <p:cNvCxnSpPr>
            <a:cxnSpLocks noChangeShapeType="1"/>
            <a:stCxn id="53279" idx="5"/>
            <a:endCxn id="53283"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3286" name="Text Box 38"/>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3287" name="Text Box 39"/>
          <p:cNvSpPr txBox="1">
            <a:spLocks noChangeArrowheads="1"/>
          </p:cNvSpPr>
          <p:nvPr/>
        </p:nvSpPr>
        <p:spPr bwMode="auto">
          <a:xfrm>
            <a:off x="6858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156</a:t>
            </a:r>
          </a:p>
        </p:txBody>
      </p:sp>
      <p:sp>
        <p:nvSpPr>
          <p:cNvPr id="53288" name="Text Box 40"/>
          <p:cNvSpPr txBox="1">
            <a:spLocks noChangeArrowheads="1"/>
          </p:cNvSpPr>
          <p:nvPr/>
        </p:nvSpPr>
        <p:spPr bwMode="auto">
          <a:xfrm>
            <a:off x="24384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174</a:t>
            </a:r>
          </a:p>
        </p:txBody>
      </p:sp>
      <p:sp>
        <p:nvSpPr>
          <p:cNvPr id="53289" name="Oval 41"/>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3290" name="Oval 42"/>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3291" name="Oval 43"/>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53292" name="Text Box 44"/>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3293" name="Text Box 45"/>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3294" name="Text Box 46"/>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3295" name="Text Box 47"/>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3296" name="Text Box 48"/>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3297" name="Text Box 49"/>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3298" name="Text Box 50"/>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3299" name="Text Box 51"/>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3300" name="Text Box 52"/>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3301" name="Text Box 53"/>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3302" name="Text Box 54"/>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3303" name="Text Box 55"/>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3304" name="Text Box 56"/>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59"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Tree>
    <p:extLst>
      <p:ext uri="{BB962C8B-B14F-4D97-AF65-F5344CB8AC3E}">
        <p14:creationId xmlns:p14="http://schemas.microsoft.com/office/powerpoint/2010/main" val="119359250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4276"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4277"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4278"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4279" name="AutoShape 7"/>
          <p:cNvCxnSpPr>
            <a:cxnSpLocks noChangeShapeType="1"/>
            <a:stCxn id="54275" idx="3"/>
            <a:endCxn id="54277"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4280" name="AutoShape 8"/>
          <p:cNvCxnSpPr>
            <a:cxnSpLocks noChangeShapeType="1"/>
            <a:stCxn id="54275" idx="5"/>
            <a:endCxn id="54278"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4281"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4282"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4283" name="AutoShape 11"/>
          <p:cNvCxnSpPr>
            <a:cxnSpLocks noChangeShapeType="1"/>
            <a:stCxn id="54276" idx="3"/>
            <a:endCxn id="54281"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4284" name="AutoShape 12"/>
          <p:cNvCxnSpPr>
            <a:cxnSpLocks noChangeShapeType="1"/>
            <a:stCxn id="54276" idx="5"/>
            <a:endCxn id="54282"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4285" name="Oval 13"/>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4286" name="Oval 14"/>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4287" name="Oval 15"/>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4288" name="AutoShape 16"/>
          <p:cNvCxnSpPr>
            <a:cxnSpLocks noChangeShapeType="1"/>
            <a:stCxn id="54285" idx="3"/>
            <a:endCxn id="54286" idx="0"/>
          </p:cNvCxnSpPr>
          <p:nvPr/>
        </p:nvCxnSpPr>
        <p:spPr bwMode="auto">
          <a:xfrm flipH="1">
            <a:off x="6858000" y="3308350"/>
            <a:ext cx="628650" cy="646113"/>
          </a:xfrm>
          <a:prstGeom prst="straightConnector1">
            <a:avLst/>
          </a:prstGeom>
          <a:noFill/>
          <a:ln w="15875">
            <a:solidFill>
              <a:schemeClr val="tx1"/>
            </a:solidFill>
            <a:round/>
            <a:headEnd/>
            <a:tailEnd/>
          </a:ln>
        </p:spPr>
      </p:cxnSp>
      <p:cxnSp>
        <p:nvCxnSpPr>
          <p:cNvPr id="54289" name="AutoShape 17"/>
          <p:cNvCxnSpPr>
            <a:cxnSpLocks noChangeShapeType="1"/>
            <a:stCxn id="54285" idx="5"/>
            <a:endCxn id="54287" idx="0"/>
          </p:cNvCxnSpPr>
          <p:nvPr/>
        </p:nvCxnSpPr>
        <p:spPr bwMode="auto">
          <a:xfrm>
            <a:off x="7597775" y="3308350"/>
            <a:ext cx="630238" cy="646113"/>
          </a:xfrm>
          <a:prstGeom prst="straightConnector1">
            <a:avLst/>
          </a:prstGeom>
          <a:noFill/>
          <a:ln w="15875">
            <a:solidFill>
              <a:schemeClr val="tx1"/>
            </a:solidFill>
            <a:round/>
            <a:headEnd/>
            <a:tailEnd/>
          </a:ln>
        </p:spPr>
      </p:cxnSp>
      <p:sp>
        <p:nvSpPr>
          <p:cNvPr id="54290" name="Oval 18"/>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4291" name="Oval 19"/>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4292" name="AutoShape 20"/>
          <p:cNvCxnSpPr>
            <a:cxnSpLocks noChangeShapeType="1"/>
            <a:stCxn id="54287" idx="3"/>
            <a:endCxn id="54290"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4293" name="AutoShape 21"/>
          <p:cNvCxnSpPr>
            <a:cxnSpLocks noChangeShapeType="1"/>
            <a:stCxn id="54287" idx="5"/>
            <a:endCxn id="54291"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4294" name="Oval 22"/>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4295" name="Oval 23"/>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4296" name="AutoShape 24"/>
          <p:cNvCxnSpPr>
            <a:cxnSpLocks noChangeShapeType="1"/>
            <a:stCxn id="54290" idx="3"/>
            <a:endCxn id="54294"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4297" name="AutoShape 25"/>
          <p:cNvCxnSpPr>
            <a:cxnSpLocks noChangeShapeType="1"/>
            <a:stCxn id="54290" idx="5"/>
            <a:endCxn id="54295"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4298" name="Text Box 26"/>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4299" name="Text Box 27"/>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4300" name="Text Box 28"/>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4301" name="Text Box 29"/>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4302" name="Text Box 30"/>
          <p:cNvSpPr txBox="1">
            <a:spLocks noChangeArrowheads="1"/>
          </p:cNvSpPr>
          <p:nvPr/>
        </p:nvSpPr>
        <p:spPr bwMode="auto">
          <a:xfrm>
            <a:off x="7239000" y="3548063"/>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238</a:t>
            </a:r>
          </a:p>
        </p:txBody>
      </p:sp>
      <p:sp>
        <p:nvSpPr>
          <p:cNvPr id="54303" name="Oval 31"/>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4304" name="Oval 32"/>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4305" name="AutoShape 33"/>
          <p:cNvCxnSpPr>
            <a:cxnSpLocks noChangeShapeType="1"/>
            <a:stCxn id="54303" idx="3"/>
          </p:cNvCxnSpPr>
          <p:nvPr/>
        </p:nvCxnSpPr>
        <p:spPr bwMode="auto">
          <a:xfrm flipH="1">
            <a:off x="609600" y="3189288"/>
            <a:ext cx="323850" cy="765175"/>
          </a:xfrm>
          <a:prstGeom prst="straightConnector1">
            <a:avLst/>
          </a:prstGeom>
          <a:noFill/>
          <a:ln w="15875">
            <a:solidFill>
              <a:schemeClr val="tx1"/>
            </a:solidFill>
            <a:round/>
            <a:headEnd/>
            <a:tailEnd/>
          </a:ln>
        </p:spPr>
      </p:cxnSp>
      <p:cxnSp>
        <p:nvCxnSpPr>
          <p:cNvPr id="54306" name="AutoShape 34"/>
          <p:cNvCxnSpPr>
            <a:cxnSpLocks noChangeShapeType="1"/>
            <a:stCxn id="54303" idx="5"/>
          </p:cNvCxnSpPr>
          <p:nvPr/>
        </p:nvCxnSpPr>
        <p:spPr bwMode="auto">
          <a:xfrm>
            <a:off x="1044575" y="3189288"/>
            <a:ext cx="327025" cy="765175"/>
          </a:xfrm>
          <a:prstGeom prst="straightConnector1">
            <a:avLst/>
          </a:prstGeom>
          <a:noFill/>
          <a:ln w="15875">
            <a:solidFill>
              <a:schemeClr val="tx1"/>
            </a:solidFill>
            <a:round/>
            <a:headEnd/>
            <a:tailEnd/>
          </a:ln>
        </p:spPr>
      </p:cxnSp>
      <p:sp>
        <p:nvSpPr>
          <p:cNvPr id="54307" name="Oval 35"/>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4308" name="Oval 36"/>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cxnSp>
        <p:nvCxnSpPr>
          <p:cNvPr id="54309" name="AutoShape 37"/>
          <p:cNvCxnSpPr>
            <a:cxnSpLocks noChangeShapeType="1"/>
            <a:stCxn id="54304" idx="3"/>
            <a:endCxn id="54307" idx="0"/>
          </p:cNvCxnSpPr>
          <p:nvPr/>
        </p:nvCxnSpPr>
        <p:spPr bwMode="auto">
          <a:xfrm flipH="1">
            <a:off x="2284413" y="3189288"/>
            <a:ext cx="401637" cy="765175"/>
          </a:xfrm>
          <a:prstGeom prst="straightConnector1">
            <a:avLst/>
          </a:prstGeom>
          <a:noFill/>
          <a:ln w="15875">
            <a:solidFill>
              <a:schemeClr val="tx1"/>
            </a:solidFill>
            <a:round/>
            <a:headEnd/>
            <a:tailEnd/>
          </a:ln>
        </p:spPr>
      </p:cxnSp>
      <p:cxnSp>
        <p:nvCxnSpPr>
          <p:cNvPr id="54310" name="AutoShape 38"/>
          <p:cNvCxnSpPr>
            <a:cxnSpLocks noChangeShapeType="1"/>
            <a:stCxn id="54304" idx="5"/>
            <a:endCxn id="54308" idx="0"/>
          </p:cNvCxnSpPr>
          <p:nvPr/>
        </p:nvCxnSpPr>
        <p:spPr bwMode="auto">
          <a:xfrm>
            <a:off x="2797175" y="3189288"/>
            <a:ext cx="403225" cy="765175"/>
          </a:xfrm>
          <a:prstGeom prst="straightConnector1">
            <a:avLst/>
          </a:prstGeom>
          <a:noFill/>
          <a:ln w="15875">
            <a:solidFill>
              <a:schemeClr val="tx1"/>
            </a:solidFill>
            <a:round/>
            <a:headEnd/>
            <a:tailEnd/>
          </a:ln>
        </p:spPr>
      </p:cxnSp>
      <p:sp>
        <p:nvSpPr>
          <p:cNvPr id="54311" name="Oval 39"/>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4312" name="Oval 40"/>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4313" name="AutoShape 41"/>
          <p:cNvCxnSpPr>
            <a:cxnSpLocks noChangeShapeType="1"/>
            <a:stCxn id="54307" idx="3"/>
            <a:endCxn id="54311"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4314" name="AutoShape 42"/>
          <p:cNvCxnSpPr>
            <a:cxnSpLocks noChangeShapeType="1"/>
            <a:stCxn id="54307" idx="5"/>
            <a:endCxn id="54312"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4315" name="Text Box 43"/>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4316" name="Text Box 44"/>
          <p:cNvSpPr txBox="1">
            <a:spLocks noChangeArrowheads="1"/>
          </p:cNvSpPr>
          <p:nvPr/>
        </p:nvSpPr>
        <p:spPr bwMode="auto">
          <a:xfrm>
            <a:off x="6858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156</a:t>
            </a:r>
          </a:p>
        </p:txBody>
      </p:sp>
      <p:sp>
        <p:nvSpPr>
          <p:cNvPr id="54317" name="Text Box 45"/>
          <p:cNvSpPr txBox="1">
            <a:spLocks noChangeArrowheads="1"/>
          </p:cNvSpPr>
          <p:nvPr/>
        </p:nvSpPr>
        <p:spPr bwMode="auto">
          <a:xfrm>
            <a:off x="24384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174</a:t>
            </a:r>
          </a:p>
        </p:txBody>
      </p:sp>
      <p:sp>
        <p:nvSpPr>
          <p:cNvPr id="54318" name="Oval 46"/>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4319" name="Oval 47"/>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0"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Tree>
    <p:extLst>
      <p:ext uri="{BB962C8B-B14F-4D97-AF65-F5344CB8AC3E}">
        <p14:creationId xmlns:p14="http://schemas.microsoft.com/office/powerpoint/2010/main" val="56120956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5300"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5301"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5302" name="AutoShape 6"/>
          <p:cNvCxnSpPr>
            <a:cxnSpLocks noChangeShapeType="1"/>
            <a:stCxn id="55299" idx="3"/>
            <a:endCxn id="55300" idx="0"/>
          </p:cNvCxnSpPr>
          <p:nvPr/>
        </p:nvCxnSpPr>
        <p:spPr bwMode="auto">
          <a:xfrm flipH="1">
            <a:off x="4189413" y="3189288"/>
            <a:ext cx="782637" cy="765175"/>
          </a:xfrm>
          <a:prstGeom prst="straightConnector1">
            <a:avLst/>
          </a:prstGeom>
          <a:noFill/>
          <a:ln w="15875">
            <a:solidFill>
              <a:schemeClr val="tx1"/>
            </a:solidFill>
            <a:round/>
            <a:headEnd/>
            <a:tailEnd/>
          </a:ln>
        </p:spPr>
      </p:cxnSp>
      <p:cxnSp>
        <p:nvCxnSpPr>
          <p:cNvPr id="55303" name="AutoShape 7"/>
          <p:cNvCxnSpPr>
            <a:cxnSpLocks noChangeShapeType="1"/>
            <a:stCxn id="55299" idx="5"/>
            <a:endCxn id="55301" idx="0"/>
          </p:cNvCxnSpPr>
          <p:nvPr/>
        </p:nvCxnSpPr>
        <p:spPr bwMode="auto">
          <a:xfrm>
            <a:off x="5083175" y="3189288"/>
            <a:ext cx="706438" cy="765175"/>
          </a:xfrm>
          <a:prstGeom prst="straightConnector1">
            <a:avLst/>
          </a:prstGeom>
          <a:noFill/>
          <a:ln w="15875">
            <a:solidFill>
              <a:schemeClr val="tx1"/>
            </a:solidFill>
            <a:round/>
            <a:headEnd/>
            <a:tailEnd/>
          </a:ln>
        </p:spPr>
      </p:cxnSp>
      <p:sp>
        <p:nvSpPr>
          <p:cNvPr id="55304"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5305"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5306" name="AutoShape 10"/>
          <p:cNvCxnSpPr>
            <a:cxnSpLocks noChangeShapeType="1"/>
            <a:stCxn id="55300" idx="3"/>
            <a:endCxn id="55304"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5307" name="AutoShape 11"/>
          <p:cNvCxnSpPr>
            <a:cxnSpLocks noChangeShapeType="1"/>
            <a:stCxn id="55300" idx="5"/>
            <a:endCxn id="55305"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5308"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5309"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5310" name="AutoShape 14"/>
          <p:cNvCxnSpPr>
            <a:cxnSpLocks noChangeShapeType="1"/>
            <a:stCxn id="55301" idx="3"/>
            <a:endCxn id="55308"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5311" name="AutoShape 15"/>
          <p:cNvCxnSpPr>
            <a:cxnSpLocks noChangeShapeType="1"/>
            <a:stCxn id="55301" idx="5"/>
            <a:endCxn id="55309"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5312"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5313"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5314"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5315" name="AutoShape 19"/>
          <p:cNvCxnSpPr>
            <a:cxnSpLocks noChangeShapeType="1"/>
            <a:stCxn id="55312" idx="3"/>
            <a:endCxn id="55313" idx="0"/>
          </p:cNvCxnSpPr>
          <p:nvPr/>
        </p:nvCxnSpPr>
        <p:spPr bwMode="auto">
          <a:xfrm flipH="1">
            <a:off x="6858000" y="3308350"/>
            <a:ext cx="628650" cy="646113"/>
          </a:xfrm>
          <a:prstGeom prst="straightConnector1">
            <a:avLst/>
          </a:prstGeom>
          <a:noFill/>
          <a:ln w="15875">
            <a:solidFill>
              <a:schemeClr val="tx1"/>
            </a:solidFill>
            <a:round/>
            <a:headEnd/>
            <a:tailEnd/>
          </a:ln>
        </p:spPr>
      </p:cxnSp>
      <p:cxnSp>
        <p:nvCxnSpPr>
          <p:cNvPr id="55316" name="AutoShape 20"/>
          <p:cNvCxnSpPr>
            <a:cxnSpLocks noChangeShapeType="1"/>
            <a:stCxn id="55312" idx="5"/>
            <a:endCxn id="55314" idx="0"/>
          </p:cNvCxnSpPr>
          <p:nvPr/>
        </p:nvCxnSpPr>
        <p:spPr bwMode="auto">
          <a:xfrm>
            <a:off x="7597775" y="3308350"/>
            <a:ext cx="630238" cy="646113"/>
          </a:xfrm>
          <a:prstGeom prst="straightConnector1">
            <a:avLst/>
          </a:prstGeom>
          <a:noFill/>
          <a:ln w="15875">
            <a:solidFill>
              <a:schemeClr val="tx1"/>
            </a:solidFill>
            <a:round/>
            <a:headEnd/>
            <a:tailEnd/>
          </a:ln>
        </p:spPr>
      </p:cxnSp>
      <p:sp>
        <p:nvSpPr>
          <p:cNvPr id="55317"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5318"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5319" name="AutoShape 23"/>
          <p:cNvCxnSpPr>
            <a:cxnSpLocks noChangeShapeType="1"/>
            <a:stCxn id="55314" idx="3"/>
            <a:endCxn id="55317"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5320" name="AutoShape 24"/>
          <p:cNvCxnSpPr>
            <a:cxnSpLocks noChangeShapeType="1"/>
            <a:stCxn id="55314" idx="5"/>
            <a:endCxn id="55318"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5321"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5322"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5323" name="AutoShape 27"/>
          <p:cNvCxnSpPr>
            <a:cxnSpLocks noChangeShapeType="1"/>
            <a:stCxn id="55317" idx="3"/>
            <a:endCxn id="55321"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5324" name="AutoShape 28"/>
          <p:cNvCxnSpPr>
            <a:cxnSpLocks noChangeShapeType="1"/>
            <a:stCxn id="55317" idx="5"/>
            <a:endCxn id="55322"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5325" name="Text Box 29"/>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5326" name="Text Box 30"/>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5327" name="Text Box 31"/>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5328" name="Text Box 32"/>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5329" name="Text Box 33"/>
          <p:cNvSpPr txBox="1">
            <a:spLocks noChangeArrowheads="1"/>
          </p:cNvSpPr>
          <p:nvPr/>
        </p:nvSpPr>
        <p:spPr bwMode="auto">
          <a:xfrm>
            <a:off x="7239000" y="3548063"/>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238</a:t>
            </a:r>
          </a:p>
        </p:txBody>
      </p:sp>
      <p:sp>
        <p:nvSpPr>
          <p:cNvPr id="55330" name="Text Box 34"/>
          <p:cNvSpPr txBox="1">
            <a:spLocks noChangeArrowheads="1"/>
          </p:cNvSpPr>
          <p:nvPr/>
        </p:nvSpPr>
        <p:spPr bwMode="auto">
          <a:xfrm>
            <a:off x="4724400" y="34290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270</a:t>
            </a:r>
          </a:p>
        </p:txBody>
      </p:sp>
      <p:sp>
        <p:nvSpPr>
          <p:cNvPr id="55331" name="Oval 35"/>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5332" name="Oval 36"/>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5333" name="AutoShape 37"/>
          <p:cNvCxnSpPr>
            <a:cxnSpLocks noChangeShapeType="1"/>
            <a:stCxn id="55331" idx="3"/>
          </p:cNvCxnSpPr>
          <p:nvPr/>
        </p:nvCxnSpPr>
        <p:spPr bwMode="auto">
          <a:xfrm flipH="1">
            <a:off x="609600" y="3189288"/>
            <a:ext cx="323850" cy="765175"/>
          </a:xfrm>
          <a:prstGeom prst="straightConnector1">
            <a:avLst/>
          </a:prstGeom>
          <a:noFill/>
          <a:ln w="15875">
            <a:solidFill>
              <a:schemeClr val="tx1"/>
            </a:solidFill>
            <a:round/>
            <a:headEnd/>
            <a:tailEnd/>
          </a:ln>
        </p:spPr>
      </p:cxnSp>
      <p:cxnSp>
        <p:nvCxnSpPr>
          <p:cNvPr id="55334" name="AutoShape 38"/>
          <p:cNvCxnSpPr>
            <a:cxnSpLocks noChangeShapeType="1"/>
            <a:stCxn id="55331" idx="5"/>
          </p:cNvCxnSpPr>
          <p:nvPr/>
        </p:nvCxnSpPr>
        <p:spPr bwMode="auto">
          <a:xfrm>
            <a:off x="1044575" y="3189288"/>
            <a:ext cx="327025" cy="765175"/>
          </a:xfrm>
          <a:prstGeom prst="straightConnector1">
            <a:avLst/>
          </a:prstGeom>
          <a:noFill/>
          <a:ln w="15875">
            <a:solidFill>
              <a:schemeClr val="tx1"/>
            </a:solidFill>
            <a:round/>
            <a:headEnd/>
            <a:tailEnd/>
          </a:ln>
        </p:spPr>
      </p:cxnSp>
      <p:sp>
        <p:nvSpPr>
          <p:cNvPr id="55335" name="Oval 39"/>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5336" name="Oval 40"/>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cxnSp>
        <p:nvCxnSpPr>
          <p:cNvPr id="55337" name="AutoShape 41"/>
          <p:cNvCxnSpPr>
            <a:cxnSpLocks noChangeShapeType="1"/>
            <a:stCxn id="55332" idx="3"/>
            <a:endCxn id="55335" idx="0"/>
          </p:cNvCxnSpPr>
          <p:nvPr/>
        </p:nvCxnSpPr>
        <p:spPr bwMode="auto">
          <a:xfrm flipH="1">
            <a:off x="2284413" y="3189288"/>
            <a:ext cx="401637" cy="765175"/>
          </a:xfrm>
          <a:prstGeom prst="straightConnector1">
            <a:avLst/>
          </a:prstGeom>
          <a:noFill/>
          <a:ln w="15875">
            <a:solidFill>
              <a:schemeClr val="tx1"/>
            </a:solidFill>
            <a:round/>
            <a:headEnd/>
            <a:tailEnd/>
          </a:ln>
        </p:spPr>
      </p:cxnSp>
      <p:cxnSp>
        <p:nvCxnSpPr>
          <p:cNvPr id="55338" name="AutoShape 42"/>
          <p:cNvCxnSpPr>
            <a:cxnSpLocks noChangeShapeType="1"/>
            <a:stCxn id="55332" idx="5"/>
            <a:endCxn id="55336" idx="0"/>
          </p:cNvCxnSpPr>
          <p:nvPr/>
        </p:nvCxnSpPr>
        <p:spPr bwMode="auto">
          <a:xfrm>
            <a:off x="2797175" y="3189288"/>
            <a:ext cx="403225" cy="765175"/>
          </a:xfrm>
          <a:prstGeom prst="straightConnector1">
            <a:avLst/>
          </a:prstGeom>
          <a:noFill/>
          <a:ln w="15875">
            <a:solidFill>
              <a:schemeClr val="tx1"/>
            </a:solidFill>
            <a:round/>
            <a:headEnd/>
            <a:tailEnd/>
          </a:ln>
        </p:spPr>
      </p:cxnSp>
      <p:sp>
        <p:nvSpPr>
          <p:cNvPr id="55339" name="Oval 43"/>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5340" name="Oval 44"/>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5341" name="AutoShape 45"/>
          <p:cNvCxnSpPr>
            <a:cxnSpLocks noChangeShapeType="1"/>
            <a:stCxn id="55335" idx="3"/>
            <a:endCxn id="55339"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5342" name="AutoShape 46"/>
          <p:cNvCxnSpPr>
            <a:cxnSpLocks noChangeShapeType="1"/>
            <a:stCxn id="55335" idx="5"/>
            <a:endCxn id="55340"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5343" name="Text Box 47"/>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5344" name="Text Box 48"/>
          <p:cNvSpPr txBox="1">
            <a:spLocks noChangeArrowheads="1"/>
          </p:cNvSpPr>
          <p:nvPr/>
        </p:nvSpPr>
        <p:spPr bwMode="auto">
          <a:xfrm>
            <a:off x="6858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156</a:t>
            </a:r>
          </a:p>
        </p:txBody>
      </p:sp>
      <p:sp>
        <p:nvSpPr>
          <p:cNvPr id="55345" name="Text Box 49"/>
          <p:cNvSpPr txBox="1">
            <a:spLocks noChangeArrowheads="1"/>
          </p:cNvSpPr>
          <p:nvPr/>
        </p:nvSpPr>
        <p:spPr bwMode="auto">
          <a:xfrm>
            <a:off x="24384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174</a:t>
            </a:r>
          </a:p>
        </p:txBody>
      </p:sp>
      <p:sp>
        <p:nvSpPr>
          <p:cNvPr id="55346" name="Oval 50"/>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5347" name="Oval 51"/>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5348" name="Text Box 52"/>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5349" name="Text Box 53"/>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5350" name="Text Box 54"/>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5351" name="Text Box 55"/>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5352" name="Text Box 56"/>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5353" name="Text Box 57"/>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5354" name="Text Box 58"/>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5355" name="Text Box 59"/>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5356" name="Text Box 60"/>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5357" name="Text Box 61"/>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5358" name="Text Box 62"/>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5359" name="Text Box 63"/>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5360" name="Text Box 64"/>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67"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Tree>
    <p:extLst>
      <p:ext uri="{BB962C8B-B14F-4D97-AF65-F5344CB8AC3E}">
        <p14:creationId xmlns:p14="http://schemas.microsoft.com/office/powerpoint/2010/main" val="126968167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6324"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6325"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6326" name="AutoShape 6"/>
          <p:cNvCxnSpPr>
            <a:cxnSpLocks noChangeShapeType="1"/>
            <a:stCxn id="56323" idx="3"/>
            <a:endCxn id="56324" idx="0"/>
          </p:cNvCxnSpPr>
          <p:nvPr/>
        </p:nvCxnSpPr>
        <p:spPr bwMode="auto">
          <a:xfrm flipH="1">
            <a:off x="4189413" y="3189288"/>
            <a:ext cx="782637" cy="765175"/>
          </a:xfrm>
          <a:prstGeom prst="straightConnector1">
            <a:avLst/>
          </a:prstGeom>
          <a:noFill/>
          <a:ln w="15875">
            <a:solidFill>
              <a:schemeClr val="tx1"/>
            </a:solidFill>
            <a:round/>
            <a:headEnd/>
            <a:tailEnd/>
          </a:ln>
        </p:spPr>
      </p:cxnSp>
      <p:cxnSp>
        <p:nvCxnSpPr>
          <p:cNvPr id="56327" name="AutoShape 7"/>
          <p:cNvCxnSpPr>
            <a:cxnSpLocks noChangeShapeType="1"/>
            <a:stCxn id="56323" idx="5"/>
            <a:endCxn id="56325" idx="0"/>
          </p:cNvCxnSpPr>
          <p:nvPr/>
        </p:nvCxnSpPr>
        <p:spPr bwMode="auto">
          <a:xfrm>
            <a:off x="5083175" y="3189288"/>
            <a:ext cx="706438" cy="765175"/>
          </a:xfrm>
          <a:prstGeom prst="straightConnector1">
            <a:avLst/>
          </a:prstGeom>
          <a:noFill/>
          <a:ln w="15875">
            <a:solidFill>
              <a:schemeClr val="tx1"/>
            </a:solidFill>
            <a:round/>
            <a:headEnd/>
            <a:tailEnd/>
          </a:ln>
        </p:spPr>
      </p:cxnSp>
      <p:sp>
        <p:nvSpPr>
          <p:cNvPr id="56328"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6329"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6330" name="AutoShape 10"/>
          <p:cNvCxnSpPr>
            <a:cxnSpLocks noChangeShapeType="1"/>
            <a:stCxn id="56324" idx="3"/>
            <a:endCxn id="56328"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6331" name="AutoShape 11"/>
          <p:cNvCxnSpPr>
            <a:cxnSpLocks noChangeShapeType="1"/>
            <a:stCxn id="56324" idx="5"/>
            <a:endCxn id="56329"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6332"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6333"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6334" name="AutoShape 14"/>
          <p:cNvCxnSpPr>
            <a:cxnSpLocks noChangeShapeType="1"/>
            <a:stCxn id="56325" idx="3"/>
            <a:endCxn id="56332"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6335" name="AutoShape 15"/>
          <p:cNvCxnSpPr>
            <a:cxnSpLocks noChangeShapeType="1"/>
            <a:stCxn id="56325" idx="5"/>
            <a:endCxn id="56333"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6336"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6337"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6338"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6339" name="AutoShape 19"/>
          <p:cNvCxnSpPr>
            <a:cxnSpLocks noChangeShapeType="1"/>
            <a:stCxn id="56336" idx="3"/>
            <a:endCxn id="56337" idx="0"/>
          </p:cNvCxnSpPr>
          <p:nvPr/>
        </p:nvCxnSpPr>
        <p:spPr bwMode="auto">
          <a:xfrm flipH="1">
            <a:off x="6858000" y="3308350"/>
            <a:ext cx="628650" cy="646113"/>
          </a:xfrm>
          <a:prstGeom prst="straightConnector1">
            <a:avLst/>
          </a:prstGeom>
          <a:noFill/>
          <a:ln w="15875">
            <a:solidFill>
              <a:schemeClr val="tx1"/>
            </a:solidFill>
            <a:round/>
            <a:headEnd/>
            <a:tailEnd/>
          </a:ln>
        </p:spPr>
      </p:cxnSp>
      <p:cxnSp>
        <p:nvCxnSpPr>
          <p:cNvPr id="56340" name="AutoShape 20"/>
          <p:cNvCxnSpPr>
            <a:cxnSpLocks noChangeShapeType="1"/>
            <a:stCxn id="56336" idx="5"/>
            <a:endCxn id="56338" idx="0"/>
          </p:cNvCxnSpPr>
          <p:nvPr/>
        </p:nvCxnSpPr>
        <p:spPr bwMode="auto">
          <a:xfrm>
            <a:off x="7597775" y="3308350"/>
            <a:ext cx="630238" cy="646113"/>
          </a:xfrm>
          <a:prstGeom prst="straightConnector1">
            <a:avLst/>
          </a:prstGeom>
          <a:noFill/>
          <a:ln w="15875">
            <a:solidFill>
              <a:schemeClr val="tx1"/>
            </a:solidFill>
            <a:round/>
            <a:headEnd/>
            <a:tailEnd/>
          </a:ln>
        </p:spPr>
      </p:cxnSp>
      <p:sp>
        <p:nvSpPr>
          <p:cNvPr id="56341"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6342"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6343" name="AutoShape 23"/>
          <p:cNvCxnSpPr>
            <a:cxnSpLocks noChangeShapeType="1"/>
            <a:stCxn id="56338" idx="3"/>
            <a:endCxn id="56341"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6344" name="AutoShape 24"/>
          <p:cNvCxnSpPr>
            <a:cxnSpLocks noChangeShapeType="1"/>
            <a:stCxn id="56338" idx="5"/>
            <a:endCxn id="56342"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6345"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6346"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6347" name="AutoShape 27"/>
          <p:cNvCxnSpPr>
            <a:cxnSpLocks noChangeShapeType="1"/>
            <a:stCxn id="56341" idx="3"/>
            <a:endCxn id="56345"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6348" name="AutoShape 28"/>
          <p:cNvCxnSpPr>
            <a:cxnSpLocks noChangeShapeType="1"/>
            <a:stCxn id="56341" idx="5"/>
            <a:endCxn id="56346"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6349" name="Text Box 29"/>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6350" name="Text Box 30"/>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6351" name="Text Box 31"/>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6352" name="Text Box 32"/>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6353" name="Text Box 33"/>
          <p:cNvSpPr txBox="1">
            <a:spLocks noChangeArrowheads="1"/>
          </p:cNvSpPr>
          <p:nvPr/>
        </p:nvSpPr>
        <p:spPr bwMode="auto">
          <a:xfrm>
            <a:off x="7239000" y="3548063"/>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238</a:t>
            </a:r>
          </a:p>
        </p:txBody>
      </p:sp>
      <p:sp>
        <p:nvSpPr>
          <p:cNvPr id="56354" name="Text Box 34"/>
          <p:cNvSpPr txBox="1">
            <a:spLocks noChangeArrowheads="1"/>
          </p:cNvSpPr>
          <p:nvPr/>
        </p:nvSpPr>
        <p:spPr bwMode="auto">
          <a:xfrm>
            <a:off x="4724400" y="34290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270</a:t>
            </a:r>
          </a:p>
        </p:txBody>
      </p:sp>
      <p:sp>
        <p:nvSpPr>
          <p:cNvPr id="56355" name="Oval 35"/>
          <p:cNvSpPr>
            <a:spLocks noChangeAspect="1" noChangeArrowheads="1"/>
          </p:cNvSpPr>
          <p:nvPr/>
        </p:nvSpPr>
        <p:spPr bwMode="auto">
          <a:xfrm>
            <a:off x="1749425" y="2071688"/>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6356" name="AutoShape 36"/>
          <p:cNvCxnSpPr>
            <a:cxnSpLocks noChangeShapeType="1"/>
            <a:stCxn id="56355" idx="3"/>
          </p:cNvCxnSpPr>
          <p:nvPr/>
        </p:nvCxnSpPr>
        <p:spPr bwMode="auto">
          <a:xfrm flipH="1">
            <a:off x="989013" y="2212975"/>
            <a:ext cx="782637" cy="827088"/>
          </a:xfrm>
          <a:prstGeom prst="straightConnector1">
            <a:avLst/>
          </a:prstGeom>
          <a:noFill/>
          <a:ln w="15875">
            <a:solidFill>
              <a:schemeClr val="tx1"/>
            </a:solidFill>
            <a:round/>
            <a:headEnd/>
            <a:tailEnd/>
          </a:ln>
        </p:spPr>
      </p:cxnSp>
      <p:cxnSp>
        <p:nvCxnSpPr>
          <p:cNvPr id="56357" name="AutoShape 37"/>
          <p:cNvCxnSpPr>
            <a:cxnSpLocks noChangeShapeType="1"/>
            <a:stCxn id="56355" idx="5"/>
          </p:cNvCxnSpPr>
          <p:nvPr/>
        </p:nvCxnSpPr>
        <p:spPr bwMode="auto">
          <a:xfrm>
            <a:off x="1882775" y="2212975"/>
            <a:ext cx="858838" cy="827088"/>
          </a:xfrm>
          <a:prstGeom prst="straightConnector1">
            <a:avLst/>
          </a:prstGeom>
          <a:noFill/>
          <a:ln w="15875">
            <a:solidFill>
              <a:schemeClr val="tx1"/>
            </a:solidFill>
            <a:round/>
            <a:headEnd/>
            <a:tailEnd/>
          </a:ln>
        </p:spPr>
      </p:cxnSp>
      <p:sp>
        <p:nvSpPr>
          <p:cNvPr id="56358" name="Text Box 38"/>
          <p:cNvSpPr txBox="1">
            <a:spLocks noChangeArrowheads="1"/>
          </p:cNvSpPr>
          <p:nvPr/>
        </p:nvSpPr>
        <p:spPr bwMode="auto">
          <a:xfrm>
            <a:off x="1524000" y="236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330</a:t>
            </a:r>
          </a:p>
        </p:txBody>
      </p:sp>
      <p:sp>
        <p:nvSpPr>
          <p:cNvPr id="56359" name="Oval 39"/>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6360" name="Oval 40"/>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6361" name="AutoShape 41"/>
          <p:cNvCxnSpPr>
            <a:cxnSpLocks noChangeShapeType="1"/>
            <a:stCxn id="56359" idx="3"/>
          </p:cNvCxnSpPr>
          <p:nvPr/>
        </p:nvCxnSpPr>
        <p:spPr bwMode="auto">
          <a:xfrm flipH="1">
            <a:off x="609600" y="3189288"/>
            <a:ext cx="323850" cy="765175"/>
          </a:xfrm>
          <a:prstGeom prst="straightConnector1">
            <a:avLst/>
          </a:prstGeom>
          <a:noFill/>
          <a:ln w="15875">
            <a:solidFill>
              <a:schemeClr val="tx1"/>
            </a:solidFill>
            <a:round/>
            <a:headEnd/>
            <a:tailEnd/>
          </a:ln>
        </p:spPr>
      </p:cxnSp>
      <p:cxnSp>
        <p:nvCxnSpPr>
          <p:cNvPr id="56362" name="AutoShape 42"/>
          <p:cNvCxnSpPr>
            <a:cxnSpLocks noChangeShapeType="1"/>
            <a:stCxn id="56359" idx="5"/>
          </p:cNvCxnSpPr>
          <p:nvPr/>
        </p:nvCxnSpPr>
        <p:spPr bwMode="auto">
          <a:xfrm>
            <a:off x="1044575" y="3189288"/>
            <a:ext cx="327025" cy="765175"/>
          </a:xfrm>
          <a:prstGeom prst="straightConnector1">
            <a:avLst/>
          </a:prstGeom>
          <a:noFill/>
          <a:ln w="15875">
            <a:solidFill>
              <a:schemeClr val="tx1"/>
            </a:solidFill>
            <a:round/>
            <a:headEnd/>
            <a:tailEnd/>
          </a:ln>
        </p:spPr>
      </p:cxnSp>
      <p:sp>
        <p:nvSpPr>
          <p:cNvPr id="56363" name="Oval 43"/>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6364" name="Oval 44"/>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cxnSp>
        <p:nvCxnSpPr>
          <p:cNvPr id="56365" name="AutoShape 45"/>
          <p:cNvCxnSpPr>
            <a:cxnSpLocks noChangeShapeType="1"/>
            <a:stCxn id="56360" idx="3"/>
            <a:endCxn id="56363" idx="0"/>
          </p:cNvCxnSpPr>
          <p:nvPr/>
        </p:nvCxnSpPr>
        <p:spPr bwMode="auto">
          <a:xfrm flipH="1">
            <a:off x="2284413" y="3189288"/>
            <a:ext cx="401637" cy="765175"/>
          </a:xfrm>
          <a:prstGeom prst="straightConnector1">
            <a:avLst/>
          </a:prstGeom>
          <a:noFill/>
          <a:ln w="15875">
            <a:solidFill>
              <a:schemeClr val="tx1"/>
            </a:solidFill>
            <a:round/>
            <a:headEnd/>
            <a:tailEnd/>
          </a:ln>
        </p:spPr>
      </p:cxnSp>
      <p:cxnSp>
        <p:nvCxnSpPr>
          <p:cNvPr id="56366" name="AutoShape 46"/>
          <p:cNvCxnSpPr>
            <a:cxnSpLocks noChangeShapeType="1"/>
            <a:stCxn id="56360" idx="5"/>
            <a:endCxn id="56364" idx="0"/>
          </p:cNvCxnSpPr>
          <p:nvPr/>
        </p:nvCxnSpPr>
        <p:spPr bwMode="auto">
          <a:xfrm>
            <a:off x="2797175" y="3189288"/>
            <a:ext cx="403225" cy="765175"/>
          </a:xfrm>
          <a:prstGeom prst="straightConnector1">
            <a:avLst/>
          </a:prstGeom>
          <a:noFill/>
          <a:ln w="15875">
            <a:solidFill>
              <a:schemeClr val="tx1"/>
            </a:solidFill>
            <a:round/>
            <a:headEnd/>
            <a:tailEnd/>
          </a:ln>
        </p:spPr>
      </p:cxnSp>
      <p:sp>
        <p:nvSpPr>
          <p:cNvPr id="56367" name="Oval 47"/>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6368" name="Oval 48"/>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6369" name="AutoShape 49"/>
          <p:cNvCxnSpPr>
            <a:cxnSpLocks noChangeShapeType="1"/>
            <a:stCxn id="56363" idx="3"/>
            <a:endCxn id="56367"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6370" name="AutoShape 50"/>
          <p:cNvCxnSpPr>
            <a:cxnSpLocks noChangeShapeType="1"/>
            <a:stCxn id="56363" idx="5"/>
            <a:endCxn id="56368"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6371" name="Text Box 51"/>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6372" name="Text Box 52"/>
          <p:cNvSpPr txBox="1">
            <a:spLocks noChangeArrowheads="1"/>
          </p:cNvSpPr>
          <p:nvPr/>
        </p:nvSpPr>
        <p:spPr bwMode="auto">
          <a:xfrm>
            <a:off x="6858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156</a:t>
            </a:r>
          </a:p>
        </p:txBody>
      </p:sp>
      <p:sp>
        <p:nvSpPr>
          <p:cNvPr id="56373" name="Text Box 53"/>
          <p:cNvSpPr txBox="1">
            <a:spLocks noChangeArrowheads="1"/>
          </p:cNvSpPr>
          <p:nvPr/>
        </p:nvSpPr>
        <p:spPr bwMode="auto">
          <a:xfrm>
            <a:off x="24384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174</a:t>
            </a:r>
          </a:p>
        </p:txBody>
      </p:sp>
      <p:sp>
        <p:nvSpPr>
          <p:cNvPr id="56374" name="Oval 54"/>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6375" name="Oval 55"/>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6376" name="Text Box 56"/>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6377" name="Text Box 57"/>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6378" name="Text Box 58"/>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6379" name="Text Box 59"/>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6380" name="Text Box 60"/>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6381" name="Text Box 61"/>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6382" name="Text Box 62"/>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6383" name="Text Box 63"/>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6384" name="Text Box 64"/>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6385" name="Text Box 65"/>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6386" name="Text Box 66"/>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6387" name="Text Box 67"/>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6388" name="Text Box 68"/>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71"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Tree>
    <p:extLst>
      <p:ext uri="{BB962C8B-B14F-4D97-AF65-F5344CB8AC3E}">
        <p14:creationId xmlns:p14="http://schemas.microsoft.com/office/powerpoint/2010/main" val="59530504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7348"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7349"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7350" name="AutoShape 6"/>
          <p:cNvCxnSpPr>
            <a:cxnSpLocks noChangeShapeType="1"/>
            <a:stCxn id="57347" idx="3"/>
            <a:endCxn id="57348" idx="0"/>
          </p:cNvCxnSpPr>
          <p:nvPr/>
        </p:nvCxnSpPr>
        <p:spPr bwMode="auto">
          <a:xfrm flipH="1">
            <a:off x="4189413" y="3189288"/>
            <a:ext cx="782637" cy="765175"/>
          </a:xfrm>
          <a:prstGeom prst="straightConnector1">
            <a:avLst/>
          </a:prstGeom>
          <a:noFill/>
          <a:ln w="15875">
            <a:solidFill>
              <a:schemeClr val="tx1"/>
            </a:solidFill>
            <a:round/>
            <a:headEnd/>
            <a:tailEnd/>
          </a:ln>
        </p:spPr>
      </p:cxnSp>
      <p:cxnSp>
        <p:nvCxnSpPr>
          <p:cNvPr id="57351" name="AutoShape 7"/>
          <p:cNvCxnSpPr>
            <a:cxnSpLocks noChangeShapeType="1"/>
            <a:stCxn id="57347" idx="5"/>
            <a:endCxn id="57349" idx="0"/>
          </p:cNvCxnSpPr>
          <p:nvPr/>
        </p:nvCxnSpPr>
        <p:spPr bwMode="auto">
          <a:xfrm>
            <a:off x="5083175" y="3189288"/>
            <a:ext cx="706438" cy="765175"/>
          </a:xfrm>
          <a:prstGeom prst="straightConnector1">
            <a:avLst/>
          </a:prstGeom>
          <a:noFill/>
          <a:ln w="15875">
            <a:solidFill>
              <a:schemeClr val="tx1"/>
            </a:solidFill>
            <a:round/>
            <a:headEnd/>
            <a:tailEnd/>
          </a:ln>
        </p:spPr>
      </p:cxnSp>
      <p:sp>
        <p:nvSpPr>
          <p:cNvPr id="57352"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7353"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7354" name="AutoShape 10"/>
          <p:cNvCxnSpPr>
            <a:cxnSpLocks noChangeShapeType="1"/>
            <a:stCxn id="57348" idx="3"/>
            <a:endCxn id="57352"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7355" name="AutoShape 11"/>
          <p:cNvCxnSpPr>
            <a:cxnSpLocks noChangeShapeType="1"/>
            <a:stCxn id="57348" idx="5"/>
            <a:endCxn id="57353"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7356"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7357"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7358" name="AutoShape 14"/>
          <p:cNvCxnSpPr>
            <a:cxnSpLocks noChangeShapeType="1"/>
            <a:stCxn id="57349" idx="3"/>
            <a:endCxn id="57356"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7359" name="AutoShape 15"/>
          <p:cNvCxnSpPr>
            <a:cxnSpLocks noChangeShapeType="1"/>
            <a:stCxn id="57349" idx="5"/>
            <a:endCxn id="57357"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7360"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7361"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7362"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7363" name="AutoShape 19"/>
          <p:cNvCxnSpPr>
            <a:cxnSpLocks noChangeShapeType="1"/>
            <a:stCxn id="57360" idx="3"/>
            <a:endCxn id="57361" idx="0"/>
          </p:cNvCxnSpPr>
          <p:nvPr/>
        </p:nvCxnSpPr>
        <p:spPr bwMode="auto">
          <a:xfrm flipH="1">
            <a:off x="6858000" y="3308350"/>
            <a:ext cx="628650" cy="646113"/>
          </a:xfrm>
          <a:prstGeom prst="straightConnector1">
            <a:avLst/>
          </a:prstGeom>
          <a:noFill/>
          <a:ln w="15875">
            <a:solidFill>
              <a:schemeClr val="tx1"/>
            </a:solidFill>
            <a:round/>
            <a:headEnd/>
            <a:tailEnd/>
          </a:ln>
        </p:spPr>
      </p:cxnSp>
      <p:cxnSp>
        <p:nvCxnSpPr>
          <p:cNvPr id="57364" name="AutoShape 20"/>
          <p:cNvCxnSpPr>
            <a:cxnSpLocks noChangeShapeType="1"/>
            <a:stCxn id="57360" idx="5"/>
            <a:endCxn id="57362" idx="0"/>
          </p:cNvCxnSpPr>
          <p:nvPr/>
        </p:nvCxnSpPr>
        <p:spPr bwMode="auto">
          <a:xfrm>
            <a:off x="7597775" y="3308350"/>
            <a:ext cx="630238" cy="646113"/>
          </a:xfrm>
          <a:prstGeom prst="straightConnector1">
            <a:avLst/>
          </a:prstGeom>
          <a:noFill/>
          <a:ln w="15875">
            <a:solidFill>
              <a:schemeClr val="tx1"/>
            </a:solidFill>
            <a:round/>
            <a:headEnd/>
            <a:tailEnd/>
          </a:ln>
        </p:spPr>
      </p:cxnSp>
      <p:sp>
        <p:nvSpPr>
          <p:cNvPr id="57365"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7366"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7367" name="AutoShape 23"/>
          <p:cNvCxnSpPr>
            <a:cxnSpLocks noChangeShapeType="1"/>
            <a:stCxn id="57362" idx="3"/>
            <a:endCxn id="57365"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7368" name="AutoShape 24"/>
          <p:cNvCxnSpPr>
            <a:cxnSpLocks noChangeShapeType="1"/>
            <a:stCxn id="57362" idx="5"/>
            <a:endCxn id="57366"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7369"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7370"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7371" name="AutoShape 27"/>
          <p:cNvCxnSpPr>
            <a:cxnSpLocks noChangeShapeType="1"/>
            <a:stCxn id="57365" idx="3"/>
            <a:endCxn id="57369"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7372" name="AutoShape 28"/>
          <p:cNvCxnSpPr>
            <a:cxnSpLocks noChangeShapeType="1"/>
            <a:stCxn id="57365" idx="5"/>
            <a:endCxn id="57370"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7373" name="Oval 29"/>
          <p:cNvSpPr>
            <a:spLocks noChangeAspect="1" noChangeArrowheads="1"/>
          </p:cNvSpPr>
          <p:nvPr/>
        </p:nvSpPr>
        <p:spPr bwMode="auto">
          <a:xfrm>
            <a:off x="6169025" y="2057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7374" name="AutoShape 30"/>
          <p:cNvCxnSpPr>
            <a:cxnSpLocks noChangeShapeType="1"/>
            <a:stCxn id="57373" idx="5"/>
            <a:endCxn id="57360" idx="1"/>
          </p:cNvCxnSpPr>
          <p:nvPr/>
        </p:nvCxnSpPr>
        <p:spPr bwMode="auto">
          <a:xfrm>
            <a:off x="6302375" y="2198688"/>
            <a:ext cx="1184275" cy="982662"/>
          </a:xfrm>
          <a:prstGeom prst="straightConnector1">
            <a:avLst/>
          </a:prstGeom>
          <a:noFill/>
          <a:ln w="15875">
            <a:solidFill>
              <a:schemeClr val="tx1"/>
            </a:solidFill>
            <a:round/>
            <a:headEnd/>
            <a:tailEnd/>
          </a:ln>
        </p:spPr>
      </p:cxnSp>
      <p:cxnSp>
        <p:nvCxnSpPr>
          <p:cNvPr id="57375" name="AutoShape 31"/>
          <p:cNvCxnSpPr>
            <a:cxnSpLocks noChangeShapeType="1"/>
            <a:stCxn id="57373" idx="3"/>
            <a:endCxn id="57347" idx="7"/>
          </p:cNvCxnSpPr>
          <p:nvPr/>
        </p:nvCxnSpPr>
        <p:spPr bwMode="auto">
          <a:xfrm flipH="1">
            <a:off x="5083175" y="2198688"/>
            <a:ext cx="1108075" cy="863600"/>
          </a:xfrm>
          <a:prstGeom prst="straightConnector1">
            <a:avLst/>
          </a:prstGeom>
          <a:noFill/>
          <a:ln w="15875">
            <a:solidFill>
              <a:schemeClr val="tx1"/>
            </a:solidFill>
            <a:round/>
            <a:headEnd/>
            <a:tailEnd/>
          </a:ln>
        </p:spPr>
      </p:cxnSp>
      <p:sp>
        <p:nvSpPr>
          <p:cNvPr id="57376" name="Text Box 32"/>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7377" name="Text Box 33"/>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7378" name="Text Box 34"/>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7379" name="Text Box 35"/>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7380" name="Text Box 36"/>
          <p:cNvSpPr txBox="1">
            <a:spLocks noChangeArrowheads="1"/>
          </p:cNvSpPr>
          <p:nvPr/>
        </p:nvSpPr>
        <p:spPr bwMode="auto">
          <a:xfrm>
            <a:off x="7239000" y="3548063"/>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238</a:t>
            </a:r>
          </a:p>
        </p:txBody>
      </p:sp>
      <p:sp>
        <p:nvSpPr>
          <p:cNvPr id="57381" name="Text Box 37"/>
          <p:cNvSpPr txBox="1">
            <a:spLocks noChangeArrowheads="1"/>
          </p:cNvSpPr>
          <p:nvPr/>
        </p:nvSpPr>
        <p:spPr bwMode="auto">
          <a:xfrm>
            <a:off x="4724400" y="34290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270</a:t>
            </a:r>
          </a:p>
        </p:txBody>
      </p:sp>
      <p:sp>
        <p:nvSpPr>
          <p:cNvPr id="57382" name="Oval 38"/>
          <p:cNvSpPr>
            <a:spLocks noChangeAspect="1" noChangeArrowheads="1"/>
          </p:cNvSpPr>
          <p:nvPr/>
        </p:nvSpPr>
        <p:spPr bwMode="auto">
          <a:xfrm>
            <a:off x="1749425" y="2071688"/>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7383" name="AutoShape 39"/>
          <p:cNvCxnSpPr>
            <a:cxnSpLocks noChangeShapeType="1"/>
            <a:stCxn id="57382" idx="3"/>
          </p:cNvCxnSpPr>
          <p:nvPr/>
        </p:nvCxnSpPr>
        <p:spPr bwMode="auto">
          <a:xfrm flipH="1">
            <a:off x="989013" y="2212975"/>
            <a:ext cx="782637" cy="827088"/>
          </a:xfrm>
          <a:prstGeom prst="straightConnector1">
            <a:avLst/>
          </a:prstGeom>
          <a:noFill/>
          <a:ln w="15875">
            <a:solidFill>
              <a:schemeClr val="tx1"/>
            </a:solidFill>
            <a:round/>
            <a:headEnd/>
            <a:tailEnd/>
          </a:ln>
        </p:spPr>
      </p:cxnSp>
      <p:cxnSp>
        <p:nvCxnSpPr>
          <p:cNvPr id="57384" name="AutoShape 40"/>
          <p:cNvCxnSpPr>
            <a:cxnSpLocks noChangeShapeType="1"/>
            <a:stCxn id="57382" idx="5"/>
          </p:cNvCxnSpPr>
          <p:nvPr/>
        </p:nvCxnSpPr>
        <p:spPr bwMode="auto">
          <a:xfrm>
            <a:off x="1882775" y="2212975"/>
            <a:ext cx="858838" cy="827088"/>
          </a:xfrm>
          <a:prstGeom prst="straightConnector1">
            <a:avLst/>
          </a:prstGeom>
          <a:noFill/>
          <a:ln w="15875">
            <a:solidFill>
              <a:schemeClr val="tx1"/>
            </a:solidFill>
            <a:round/>
            <a:headEnd/>
            <a:tailEnd/>
          </a:ln>
        </p:spPr>
      </p:cxnSp>
      <p:sp>
        <p:nvSpPr>
          <p:cNvPr id="57385" name="Text Box 41"/>
          <p:cNvSpPr txBox="1">
            <a:spLocks noChangeArrowheads="1"/>
          </p:cNvSpPr>
          <p:nvPr/>
        </p:nvSpPr>
        <p:spPr bwMode="auto">
          <a:xfrm>
            <a:off x="1524000" y="236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330</a:t>
            </a:r>
          </a:p>
        </p:txBody>
      </p:sp>
      <p:sp>
        <p:nvSpPr>
          <p:cNvPr id="57386" name="Text Box 42"/>
          <p:cNvSpPr txBox="1">
            <a:spLocks noChangeArrowheads="1"/>
          </p:cNvSpPr>
          <p:nvPr/>
        </p:nvSpPr>
        <p:spPr bwMode="auto">
          <a:xfrm>
            <a:off x="5943600" y="236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508</a:t>
            </a:r>
          </a:p>
        </p:txBody>
      </p:sp>
      <p:sp>
        <p:nvSpPr>
          <p:cNvPr id="57387" name="Oval 43"/>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7388" name="Oval 44"/>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7389" name="AutoShape 45"/>
          <p:cNvCxnSpPr>
            <a:cxnSpLocks noChangeShapeType="1"/>
            <a:stCxn id="57387" idx="3"/>
          </p:cNvCxnSpPr>
          <p:nvPr/>
        </p:nvCxnSpPr>
        <p:spPr bwMode="auto">
          <a:xfrm flipH="1">
            <a:off x="609600" y="3189288"/>
            <a:ext cx="323850" cy="765175"/>
          </a:xfrm>
          <a:prstGeom prst="straightConnector1">
            <a:avLst/>
          </a:prstGeom>
          <a:noFill/>
          <a:ln w="15875">
            <a:solidFill>
              <a:schemeClr val="tx1"/>
            </a:solidFill>
            <a:round/>
            <a:headEnd/>
            <a:tailEnd/>
          </a:ln>
        </p:spPr>
      </p:cxnSp>
      <p:cxnSp>
        <p:nvCxnSpPr>
          <p:cNvPr id="57390" name="AutoShape 46"/>
          <p:cNvCxnSpPr>
            <a:cxnSpLocks noChangeShapeType="1"/>
            <a:stCxn id="57387" idx="5"/>
          </p:cNvCxnSpPr>
          <p:nvPr/>
        </p:nvCxnSpPr>
        <p:spPr bwMode="auto">
          <a:xfrm>
            <a:off x="1044575" y="3189288"/>
            <a:ext cx="327025" cy="765175"/>
          </a:xfrm>
          <a:prstGeom prst="straightConnector1">
            <a:avLst/>
          </a:prstGeom>
          <a:noFill/>
          <a:ln w="15875">
            <a:solidFill>
              <a:schemeClr val="tx1"/>
            </a:solidFill>
            <a:round/>
            <a:headEnd/>
            <a:tailEnd/>
          </a:ln>
        </p:spPr>
      </p:cxnSp>
      <p:sp>
        <p:nvSpPr>
          <p:cNvPr id="57391" name="Oval 47"/>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7392" name="Oval 48"/>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cxnSp>
        <p:nvCxnSpPr>
          <p:cNvPr id="57393" name="AutoShape 49"/>
          <p:cNvCxnSpPr>
            <a:cxnSpLocks noChangeShapeType="1"/>
            <a:stCxn id="57388" idx="3"/>
            <a:endCxn id="57391" idx="0"/>
          </p:cNvCxnSpPr>
          <p:nvPr/>
        </p:nvCxnSpPr>
        <p:spPr bwMode="auto">
          <a:xfrm flipH="1">
            <a:off x="2284413" y="3189288"/>
            <a:ext cx="401637" cy="765175"/>
          </a:xfrm>
          <a:prstGeom prst="straightConnector1">
            <a:avLst/>
          </a:prstGeom>
          <a:noFill/>
          <a:ln w="15875">
            <a:solidFill>
              <a:schemeClr val="tx1"/>
            </a:solidFill>
            <a:round/>
            <a:headEnd/>
            <a:tailEnd/>
          </a:ln>
        </p:spPr>
      </p:cxnSp>
      <p:cxnSp>
        <p:nvCxnSpPr>
          <p:cNvPr id="57394" name="AutoShape 50"/>
          <p:cNvCxnSpPr>
            <a:cxnSpLocks noChangeShapeType="1"/>
            <a:stCxn id="57388" idx="5"/>
            <a:endCxn id="57392" idx="0"/>
          </p:cNvCxnSpPr>
          <p:nvPr/>
        </p:nvCxnSpPr>
        <p:spPr bwMode="auto">
          <a:xfrm>
            <a:off x="2797175" y="3189288"/>
            <a:ext cx="403225" cy="765175"/>
          </a:xfrm>
          <a:prstGeom prst="straightConnector1">
            <a:avLst/>
          </a:prstGeom>
          <a:noFill/>
          <a:ln w="15875">
            <a:solidFill>
              <a:schemeClr val="tx1"/>
            </a:solidFill>
            <a:round/>
            <a:headEnd/>
            <a:tailEnd/>
          </a:ln>
        </p:spPr>
      </p:cxnSp>
      <p:sp>
        <p:nvSpPr>
          <p:cNvPr id="57395" name="Oval 51"/>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7396" name="Oval 52"/>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7397" name="AutoShape 53"/>
          <p:cNvCxnSpPr>
            <a:cxnSpLocks noChangeShapeType="1"/>
            <a:stCxn id="57391" idx="3"/>
            <a:endCxn id="57395"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7398" name="AutoShape 54"/>
          <p:cNvCxnSpPr>
            <a:cxnSpLocks noChangeShapeType="1"/>
            <a:stCxn id="57391" idx="5"/>
            <a:endCxn id="57396"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7399" name="Text Box 55"/>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7400" name="Text Box 56"/>
          <p:cNvSpPr txBox="1">
            <a:spLocks noChangeArrowheads="1"/>
          </p:cNvSpPr>
          <p:nvPr/>
        </p:nvSpPr>
        <p:spPr bwMode="auto">
          <a:xfrm>
            <a:off x="6858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156</a:t>
            </a:r>
          </a:p>
        </p:txBody>
      </p:sp>
      <p:sp>
        <p:nvSpPr>
          <p:cNvPr id="57401" name="Text Box 57"/>
          <p:cNvSpPr txBox="1">
            <a:spLocks noChangeArrowheads="1"/>
          </p:cNvSpPr>
          <p:nvPr/>
        </p:nvSpPr>
        <p:spPr bwMode="auto">
          <a:xfrm>
            <a:off x="24384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174</a:t>
            </a:r>
          </a:p>
        </p:txBody>
      </p:sp>
      <p:sp>
        <p:nvSpPr>
          <p:cNvPr id="57402" name="Oval 58"/>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7403" name="Oval 59"/>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7404" name="Text Box 60"/>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7405" name="Text Box 61"/>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7406" name="Text Box 62"/>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7407" name="Text Box 63"/>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7408" name="Text Box 64"/>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7409" name="Text Box 65"/>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7410" name="Text Box 66"/>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7411" name="Text Box 67"/>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7412" name="Text Box 68"/>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7413" name="Text Box 69"/>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7414" name="Text Box 70"/>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7415" name="Text Box 71"/>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7416" name="Text Box 72"/>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75"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Tree>
    <p:extLst>
      <p:ext uri="{BB962C8B-B14F-4D97-AF65-F5344CB8AC3E}">
        <p14:creationId xmlns:p14="http://schemas.microsoft.com/office/powerpoint/2010/main" val="11299049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8372"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8373"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8374" name="AutoShape 6"/>
          <p:cNvCxnSpPr>
            <a:cxnSpLocks noChangeShapeType="1"/>
            <a:stCxn id="58371" idx="3"/>
            <a:endCxn id="58372" idx="0"/>
          </p:cNvCxnSpPr>
          <p:nvPr/>
        </p:nvCxnSpPr>
        <p:spPr bwMode="auto">
          <a:xfrm flipH="1">
            <a:off x="4189413" y="3189288"/>
            <a:ext cx="782637" cy="765175"/>
          </a:xfrm>
          <a:prstGeom prst="straightConnector1">
            <a:avLst/>
          </a:prstGeom>
          <a:noFill/>
          <a:ln w="15875">
            <a:solidFill>
              <a:schemeClr val="tx1"/>
            </a:solidFill>
            <a:round/>
            <a:headEnd/>
            <a:tailEnd/>
          </a:ln>
        </p:spPr>
      </p:cxnSp>
      <p:cxnSp>
        <p:nvCxnSpPr>
          <p:cNvPr id="58375" name="AutoShape 7"/>
          <p:cNvCxnSpPr>
            <a:cxnSpLocks noChangeShapeType="1"/>
            <a:stCxn id="58371" idx="5"/>
            <a:endCxn id="58373" idx="0"/>
          </p:cNvCxnSpPr>
          <p:nvPr/>
        </p:nvCxnSpPr>
        <p:spPr bwMode="auto">
          <a:xfrm>
            <a:off x="5083175" y="3189288"/>
            <a:ext cx="706438" cy="765175"/>
          </a:xfrm>
          <a:prstGeom prst="straightConnector1">
            <a:avLst/>
          </a:prstGeom>
          <a:noFill/>
          <a:ln w="15875">
            <a:solidFill>
              <a:schemeClr val="tx1"/>
            </a:solidFill>
            <a:round/>
            <a:headEnd/>
            <a:tailEnd/>
          </a:ln>
        </p:spPr>
      </p:cxnSp>
      <p:sp>
        <p:nvSpPr>
          <p:cNvPr id="58376"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8377"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8378" name="AutoShape 10"/>
          <p:cNvCxnSpPr>
            <a:cxnSpLocks noChangeShapeType="1"/>
            <a:stCxn id="58372" idx="3"/>
            <a:endCxn id="58376"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8379" name="AutoShape 11"/>
          <p:cNvCxnSpPr>
            <a:cxnSpLocks noChangeShapeType="1"/>
            <a:stCxn id="58372" idx="5"/>
            <a:endCxn id="58377"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8380"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8381"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8382" name="AutoShape 14"/>
          <p:cNvCxnSpPr>
            <a:cxnSpLocks noChangeShapeType="1"/>
            <a:stCxn id="58373" idx="3"/>
            <a:endCxn id="58380"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8383" name="AutoShape 15"/>
          <p:cNvCxnSpPr>
            <a:cxnSpLocks noChangeShapeType="1"/>
            <a:stCxn id="58373" idx="5"/>
            <a:endCxn id="58381"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8384"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8385"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8386"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8387" name="AutoShape 19"/>
          <p:cNvCxnSpPr>
            <a:cxnSpLocks noChangeShapeType="1"/>
            <a:stCxn id="58384" idx="3"/>
            <a:endCxn id="58385" idx="0"/>
          </p:cNvCxnSpPr>
          <p:nvPr/>
        </p:nvCxnSpPr>
        <p:spPr bwMode="auto">
          <a:xfrm flipH="1">
            <a:off x="6858000" y="3308350"/>
            <a:ext cx="628650" cy="646113"/>
          </a:xfrm>
          <a:prstGeom prst="straightConnector1">
            <a:avLst/>
          </a:prstGeom>
          <a:noFill/>
          <a:ln w="15875">
            <a:solidFill>
              <a:schemeClr val="tx1"/>
            </a:solidFill>
            <a:round/>
            <a:headEnd/>
            <a:tailEnd/>
          </a:ln>
        </p:spPr>
      </p:cxnSp>
      <p:cxnSp>
        <p:nvCxnSpPr>
          <p:cNvPr id="58388" name="AutoShape 20"/>
          <p:cNvCxnSpPr>
            <a:cxnSpLocks noChangeShapeType="1"/>
            <a:stCxn id="58384" idx="5"/>
            <a:endCxn id="58386" idx="0"/>
          </p:cNvCxnSpPr>
          <p:nvPr/>
        </p:nvCxnSpPr>
        <p:spPr bwMode="auto">
          <a:xfrm>
            <a:off x="7597775" y="3308350"/>
            <a:ext cx="630238" cy="646113"/>
          </a:xfrm>
          <a:prstGeom prst="straightConnector1">
            <a:avLst/>
          </a:prstGeom>
          <a:noFill/>
          <a:ln w="15875">
            <a:solidFill>
              <a:schemeClr val="tx1"/>
            </a:solidFill>
            <a:round/>
            <a:headEnd/>
            <a:tailEnd/>
          </a:ln>
        </p:spPr>
      </p:cxnSp>
      <p:sp>
        <p:nvSpPr>
          <p:cNvPr id="58389"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8390"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8391" name="AutoShape 23"/>
          <p:cNvCxnSpPr>
            <a:cxnSpLocks noChangeShapeType="1"/>
            <a:stCxn id="58386" idx="3"/>
            <a:endCxn id="58389"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8392" name="AutoShape 24"/>
          <p:cNvCxnSpPr>
            <a:cxnSpLocks noChangeShapeType="1"/>
            <a:stCxn id="58386" idx="5"/>
            <a:endCxn id="58390"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8393"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8394"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8395" name="AutoShape 27"/>
          <p:cNvCxnSpPr>
            <a:cxnSpLocks noChangeShapeType="1"/>
            <a:stCxn id="58389" idx="3"/>
            <a:endCxn id="58393"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8396" name="AutoShape 28"/>
          <p:cNvCxnSpPr>
            <a:cxnSpLocks noChangeShapeType="1"/>
            <a:stCxn id="58389" idx="5"/>
            <a:endCxn id="58394"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8397" name="Oval 29"/>
          <p:cNvSpPr>
            <a:spLocks noChangeAspect="1" noChangeArrowheads="1"/>
          </p:cNvSpPr>
          <p:nvPr/>
        </p:nvSpPr>
        <p:spPr bwMode="auto">
          <a:xfrm>
            <a:off x="6169025" y="2057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8398" name="AutoShape 30"/>
          <p:cNvCxnSpPr>
            <a:cxnSpLocks noChangeShapeType="1"/>
            <a:stCxn id="58397" idx="5"/>
            <a:endCxn id="58384" idx="1"/>
          </p:cNvCxnSpPr>
          <p:nvPr/>
        </p:nvCxnSpPr>
        <p:spPr bwMode="auto">
          <a:xfrm>
            <a:off x="6302375" y="2198688"/>
            <a:ext cx="1184275" cy="982662"/>
          </a:xfrm>
          <a:prstGeom prst="straightConnector1">
            <a:avLst/>
          </a:prstGeom>
          <a:noFill/>
          <a:ln w="15875">
            <a:solidFill>
              <a:schemeClr val="tx1"/>
            </a:solidFill>
            <a:round/>
            <a:headEnd/>
            <a:tailEnd/>
          </a:ln>
        </p:spPr>
      </p:cxnSp>
      <p:sp>
        <p:nvSpPr>
          <p:cNvPr id="58399" name="Oval 31"/>
          <p:cNvSpPr>
            <a:spLocks noChangeAspect="1" noChangeArrowheads="1"/>
          </p:cNvSpPr>
          <p:nvPr/>
        </p:nvSpPr>
        <p:spPr bwMode="auto">
          <a:xfrm>
            <a:off x="3883025" y="1295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8400" name="AutoShape 32"/>
          <p:cNvCxnSpPr>
            <a:cxnSpLocks noChangeShapeType="1"/>
            <a:stCxn id="58397" idx="3"/>
            <a:endCxn id="58371" idx="7"/>
          </p:cNvCxnSpPr>
          <p:nvPr/>
        </p:nvCxnSpPr>
        <p:spPr bwMode="auto">
          <a:xfrm flipH="1">
            <a:off x="5083175" y="2198688"/>
            <a:ext cx="1108075" cy="863600"/>
          </a:xfrm>
          <a:prstGeom prst="straightConnector1">
            <a:avLst/>
          </a:prstGeom>
          <a:noFill/>
          <a:ln w="15875">
            <a:solidFill>
              <a:schemeClr val="tx1"/>
            </a:solidFill>
            <a:round/>
            <a:headEnd/>
            <a:tailEnd/>
          </a:ln>
        </p:spPr>
      </p:cxnSp>
      <p:cxnSp>
        <p:nvCxnSpPr>
          <p:cNvPr id="58401" name="AutoShape 33"/>
          <p:cNvCxnSpPr>
            <a:cxnSpLocks noChangeShapeType="1"/>
            <a:stCxn id="58399" idx="5"/>
            <a:endCxn id="58397" idx="1"/>
          </p:cNvCxnSpPr>
          <p:nvPr/>
        </p:nvCxnSpPr>
        <p:spPr bwMode="auto">
          <a:xfrm>
            <a:off x="4016375" y="1436688"/>
            <a:ext cx="2174875" cy="635000"/>
          </a:xfrm>
          <a:prstGeom prst="straightConnector1">
            <a:avLst/>
          </a:prstGeom>
          <a:noFill/>
          <a:ln w="15875">
            <a:solidFill>
              <a:schemeClr val="tx1"/>
            </a:solidFill>
            <a:round/>
            <a:headEnd/>
            <a:tailEnd/>
          </a:ln>
        </p:spPr>
      </p:cxnSp>
      <p:sp>
        <p:nvSpPr>
          <p:cNvPr id="58402" name="Text Box 34"/>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8403" name="Text Box 35"/>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8404" name="Text Box 36"/>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8405" name="Text Box 37"/>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8406" name="Text Box 38"/>
          <p:cNvSpPr txBox="1">
            <a:spLocks noChangeArrowheads="1"/>
          </p:cNvSpPr>
          <p:nvPr/>
        </p:nvSpPr>
        <p:spPr bwMode="auto">
          <a:xfrm>
            <a:off x="7239000" y="3548063"/>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238</a:t>
            </a:r>
          </a:p>
        </p:txBody>
      </p:sp>
      <p:sp>
        <p:nvSpPr>
          <p:cNvPr id="58407" name="Text Box 39"/>
          <p:cNvSpPr txBox="1">
            <a:spLocks noChangeArrowheads="1"/>
          </p:cNvSpPr>
          <p:nvPr/>
        </p:nvSpPr>
        <p:spPr bwMode="auto">
          <a:xfrm>
            <a:off x="4724400" y="34290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270</a:t>
            </a:r>
          </a:p>
        </p:txBody>
      </p:sp>
      <p:sp>
        <p:nvSpPr>
          <p:cNvPr id="58408" name="Oval 40"/>
          <p:cNvSpPr>
            <a:spLocks noChangeAspect="1" noChangeArrowheads="1"/>
          </p:cNvSpPr>
          <p:nvPr/>
        </p:nvSpPr>
        <p:spPr bwMode="auto">
          <a:xfrm>
            <a:off x="1749425" y="2071688"/>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8409" name="AutoShape 41"/>
          <p:cNvCxnSpPr>
            <a:cxnSpLocks noChangeShapeType="1"/>
            <a:stCxn id="58408" idx="3"/>
          </p:cNvCxnSpPr>
          <p:nvPr/>
        </p:nvCxnSpPr>
        <p:spPr bwMode="auto">
          <a:xfrm flipH="1">
            <a:off x="989013" y="2212975"/>
            <a:ext cx="782637" cy="827088"/>
          </a:xfrm>
          <a:prstGeom prst="straightConnector1">
            <a:avLst/>
          </a:prstGeom>
          <a:noFill/>
          <a:ln w="15875">
            <a:solidFill>
              <a:schemeClr val="tx1"/>
            </a:solidFill>
            <a:round/>
            <a:headEnd/>
            <a:tailEnd/>
          </a:ln>
        </p:spPr>
      </p:cxnSp>
      <p:cxnSp>
        <p:nvCxnSpPr>
          <p:cNvPr id="58410" name="AutoShape 42"/>
          <p:cNvCxnSpPr>
            <a:cxnSpLocks noChangeShapeType="1"/>
            <a:stCxn id="58408" idx="5"/>
          </p:cNvCxnSpPr>
          <p:nvPr/>
        </p:nvCxnSpPr>
        <p:spPr bwMode="auto">
          <a:xfrm>
            <a:off x="1882775" y="2212975"/>
            <a:ext cx="858838" cy="827088"/>
          </a:xfrm>
          <a:prstGeom prst="straightConnector1">
            <a:avLst/>
          </a:prstGeom>
          <a:noFill/>
          <a:ln w="15875">
            <a:solidFill>
              <a:schemeClr val="tx1"/>
            </a:solidFill>
            <a:round/>
            <a:headEnd/>
            <a:tailEnd/>
          </a:ln>
        </p:spPr>
      </p:cxnSp>
      <p:sp>
        <p:nvSpPr>
          <p:cNvPr id="58411" name="Text Box 43"/>
          <p:cNvSpPr txBox="1">
            <a:spLocks noChangeArrowheads="1"/>
          </p:cNvSpPr>
          <p:nvPr/>
        </p:nvSpPr>
        <p:spPr bwMode="auto">
          <a:xfrm>
            <a:off x="1524000" y="236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330</a:t>
            </a:r>
          </a:p>
        </p:txBody>
      </p:sp>
      <p:cxnSp>
        <p:nvCxnSpPr>
          <p:cNvPr id="58412" name="AutoShape 44"/>
          <p:cNvCxnSpPr>
            <a:cxnSpLocks noChangeShapeType="1"/>
            <a:stCxn id="58399" idx="3"/>
            <a:endCxn id="58408" idx="7"/>
          </p:cNvCxnSpPr>
          <p:nvPr/>
        </p:nvCxnSpPr>
        <p:spPr bwMode="auto">
          <a:xfrm flipH="1">
            <a:off x="1882775" y="1436688"/>
            <a:ext cx="2022475" cy="649287"/>
          </a:xfrm>
          <a:prstGeom prst="straightConnector1">
            <a:avLst/>
          </a:prstGeom>
          <a:noFill/>
          <a:ln w="15875">
            <a:solidFill>
              <a:schemeClr val="tx1"/>
            </a:solidFill>
            <a:round/>
            <a:headEnd/>
            <a:tailEnd/>
          </a:ln>
        </p:spPr>
      </p:cxnSp>
      <p:sp>
        <p:nvSpPr>
          <p:cNvPr id="58413" name="Text Box 45"/>
          <p:cNvSpPr txBox="1">
            <a:spLocks noChangeArrowheads="1"/>
          </p:cNvSpPr>
          <p:nvPr/>
        </p:nvSpPr>
        <p:spPr bwMode="auto">
          <a:xfrm>
            <a:off x="5943600" y="236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508</a:t>
            </a:r>
          </a:p>
        </p:txBody>
      </p:sp>
      <p:sp>
        <p:nvSpPr>
          <p:cNvPr id="58414" name="Text Box 46"/>
          <p:cNvSpPr txBox="1">
            <a:spLocks noChangeArrowheads="1"/>
          </p:cNvSpPr>
          <p:nvPr/>
        </p:nvSpPr>
        <p:spPr bwMode="auto">
          <a:xfrm>
            <a:off x="3657600" y="1644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838</a:t>
            </a:r>
          </a:p>
        </p:txBody>
      </p:sp>
      <p:sp>
        <p:nvSpPr>
          <p:cNvPr id="58415" name="Oval 47"/>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8416" name="Oval 48"/>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8417" name="AutoShape 49"/>
          <p:cNvCxnSpPr>
            <a:cxnSpLocks noChangeShapeType="1"/>
            <a:stCxn id="58415" idx="3"/>
          </p:cNvCxnSpPr>
          <p:nvPr/>
        </p:nvCxnSpPr>
        <p:spPr bwMode="auto">
          <a:xfrm flipH="1">
            <a:off x="609600" y="3189288"/>
            <a:ext cx="323850" cy="765175"/>
          </a:xfrm>
          <a:prstGeom prst="straightConnector1">
            <a:avLst/>
          </a:prstGeom>
          <a:noFill/>
          <a:ln w="15875">
            <a:solidFill>
              <a:schemeClr val="tx1"/>
            </a:solidFill>
            <a:round/>
            <a:headEnd/>
            <a:tailEnd/>
          </a:ln>
        </p:spPr>
      </p:cxnSp>
      <p:cxnSp>
        <p:nvCxnSpPr>
          <p:cNvPr id="58418" name="AutoShape 50"/>
          <p:cNvCxnSpPr>
            <a:cxnSpLocks noChangeShapeType="1"/>
            <a:stCxn id="58415" idx="5"/>
          </p:cNvCxnSpPr>
          <p:nvPr/>
        </p:nvCxnSpPr>
        <p:spPr bwMode="auto">
          <a:xfrm>
            <a:off x="1044575" y="3189288"/>
            <a:ext cx="327025" cy="765175"/>
          </a:xfrm>
          <a:prstGeom prst="straightConnector1">
            <a:avLst/>
          </a:prstGeom>
          <a:noFill/>
          <a:ln w="15875">
            <a:solidFill>
              <a:schemeClr val="tx1"/>
            </a:solidFill>
            <a:round/>
            <a:headEnd/>
            <a:tailEnd/>
          </a:ln>
        </p:spPr>
      </p:cxnSp>
      <p:sp>
        <p:nvSpPr>
          <p:cNvPr id="58419" name="Oval 51"/>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8420" name="Oval 52"/>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cxnSp>
        <p:nvCxnSpPr>
          <p:cNvPr id="58421" name="AutoShape 53"/>
          <p:cNvCxnSpPr>
            <a:cxnSpLocks noChangeShapeType="1"/>
            <a:stCxn id="58416" idx="3"/>
            <a:endCxn id="58419" idx="0"/>
          </p:cNvCxnSpPr>
          <p:nvPr/>
        </p:nvCxnSpPr>
        <p:spPr bwMode="auto">
          <a:xfrm flipH="1">
            <a:off x="2284413" y="3189288"/>
            <a:ext cx="401637" cy="765175"/>
          </a:xfrm>
          <a:prstGeom prst="straightConnector1">
            <a:avLst/>
          </a:prstGeom>
          <a:noFill/>
          <a:ln w="15875">
            <a:solidFill>
              <a:schemeClr val="tx1"/>
            </a:solidFill>
            <a:round/>
            <a:headEnd/>
            <a:tailEnd/>
          </a:ln>
        </p:spPr>
      </p:cxnSp>
      <p:cxnSp>
        <p:nvCxnSpPr>
          <p:cNvPr id="58422" name="AutoShape 54"/>
          <p:cNvCxnSpPr>
            <a:cxnSpLocks noChangeShapeType="1"/>
            <a:stCxn id="58416" idx="5"/>
            <a:endCxn id="58420" idx="0"/>
          </p:cNvCxnSpPr>
          <p:nvPr/>
        </p:nvCxnSpPr>
        <p:spPr bwMode="auto">
          <a:xfrm>
            <a:off x="2797175" y="3189288"/>
            <a:ext cx="403225" cy="765175"/>
          </a:xfrm>
          <a:prstGeom prst="straightConnector1">
            <a:avLst/>
          </a:prstGeom>
          <a:noFill/>
          <a:ln w="15875">
            <a:solidFill>
              <a:schemeClr val="tx1"/>
            </a:solidFill>
            <a:round/>
            <a:headEnd/>
            <a:tailEnd/>
          </a:ln>
        </p:spPr>
      </p:cxnSp>
      <p:sp>
        <p:nvSpPr>
          <p:cNvPr id="58423" name="Oval 55"/>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8424" name="Oval 56"/>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8425" name="AutoShape 57"/>
          <p:cNvCxnSpPr>
            <a:cxnSpLocks noChangeShapeType="1"/>
            <a:stCxn id="58419" idx="3"/>
            <a:endCxn id="58423"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8426" name="AutoShape 58"/>
          <p:cNvCxnSpPr>
            <a:cxnSpLocks noChangeShapeType="1"/>
            <a:stCxn id="58419" idx="5"/>
            <a:endCxn id="58424"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8427" name="Text Box 59"/>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8428" name="Text Box 60"/>
          <p:cNvSpPr txBox="1">
            <a:spLocks noChangeArrowheads="1"/>
          </p:cNvSpPr>
          <p:nvPr/>
        </p:nvSpPr>
        <p:spPr bwMode="auto">
          <a:xfrm>
            <a:off x="6858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156</a:t>
            </a:r>
          </a:p>
        </p:txBody>
      </p:sp>
      <p:sp>
        <p:nvSpPr>
          <p:cNvPr id="58429" name="Text Box 61"/>
          <p:cNvSpPr txBox="1">
            <a:spLocks noChangeArrowheads="1"/>
          </p:cNvSpPr>
          <p:nvPr/>
        </p:nvSpPr>
        <p:spPr bwMode="auto">
          <a:xfrm>
            <a:off x="24384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174</a:t>
            </a:r>
          </a:p>
        </p:txBody>
      </p:sp>
      <p:sp>
        <p:nvSpPr>
          <p:cNvPr id="58430" name="Oval 62"/>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8431" name="Oval 63"/>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8432" name="Text Box 64"/>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8433" name="Text Box 65"/>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8434" name="Text Box 66"/>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8435" name="Text Box 67"/>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8436" name="Text Box 68"/>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8437" name="Text Box 69"/>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8438" name="Text Box 70"/>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8439" name="Text Box 71"/>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8440" name="Text Box 72"/>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8441" name="Text Box 73"/>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8442" name="Text Box 74"/>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8443" name="Text Box 75"/>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8444" name="Text Box 76"/>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58445" name="Text Box 77"/>
          <p:cNvSpPr txBox="1">
            <a:spLocks noChangeArrowheads="1"/>
          </p:cNvSpPr>
          <p:nvPr/>
        </p:nvSpPr>
        <p:spPr bwMode="auto">
          <a:xfrm>
            <a:off x="2667000" y="1295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46" name="Text Box 78"/>
          <p:cNvSpPr txBox="1">
            <a:spLocks noChangeArrowheads="1"/>
          </p:cNvSpPr>
          <p:nvPr/>
        </p:nvSpPr>
        <p:spPr bwMode="auto">
          <a:xfrm>
            <a:off x="990600" y="23622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47" name="Text Box 79"/>
          <p:cNvSpPr txBox="1">
            <a:spLocks noChangeArrowheads="1"/>
          </p:cNvSpPr>
          <p:nvPr/>
        </p:nvSpPr>
        <p:spPr bwMode="auto">
          <a:xfrm>
            <a:off x="304800" y="34290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48" name="Text Box 80"/>
          <p:cNvSpPr txBox="1">
            <a:spLocks noChangeArrowheads="1"/>
          </p:cNvSpPr>
          <p:nvPr/>
        </p:nvSpPr>
        <p:spPr bwMode="auto">
          <a:xfrm>
            <a:off x="2133600" y="33528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49" name="Text Box 81"/>
          <p:cNvSpPr txBox="1">
            <a:spLocks noChangeArrowheads="1"/>
          </p:cNvSpPr>
          <p:nvPr/>
        </p:nvSpPr>
        <p:spPr bwMode="auto">
          <a:xfrm>
            <a:off x="1752600" y="44196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0" name="Text Box 82"/>
          <p:cNvSpPr txBox="1">
            <a:spLocks noChangeArrowheads="1"/>
          </p:cNvSpPr>
          <p:nvPr/>
        </p:nvSpPr>
        <p:spPr bwMode="auto">
          <a:xfrm>
            <a:off x="5105400" y="2438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1" name="Text Box 83"/>
          <p:cNvSpPr txBox="1">
            <a:spLocks noChangeArrowheads="1"/>
          </p:cNvSpPr>
          <p:nvPr/>
        </p:nvSpPr>
        <p:spPr bwMode="auto">
          <a:xfrm>
            <a:off x="4191000" y="32766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2" name="Text Box 84"/>
          <p:cNvSpPr txBox="1">
            <a:spLocks noChangeArrowheads="1"/>
          </p:cNvSpPr>
          <p:nvPr/>
        </p:nvSpPr>
        <p:spPr bwMode="auto">
          <a:xfrm>
            <a:off x="3581400" y="4343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3" name="Text Box 85"/>
          <p:cNvSpPr txBox="1">
            <a:spLocks noChangeArrowheads="1"/>
          </p:cNvSpPr>
          <p:nvPr/>
        </p:nvSpPr>
        <p:spPr bwMode="auto">
          <a:xfrm>
            <a:off x="5181600" y="4343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4" name="Text Box 86"/>
          <p:cNvSpPr txBox="1">
            <a:spLocks noChangeArrowheads="1"/>
          </p:cNvSpPr>
          <p:nvPr/>
        </p:nvSpPr>
        <p:spPr bwMode="auto">
          <a:xfrm>
            <a:off x="6934200" y="33528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5" name="Text Box 87"/>
          <p:cNvSpPr txBox="1">
            <a:spLocks noChangeArrowheads="1"/>
          </p:cNvSpPr>
          <p:nvPr/>
        </p:nvSpPr>
        <p:spPr bwMode="auto">
          <a:xfrm>
            <a:off x="7620000" y="4343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6" name="Text Box 88"/>
          <p:cNvSpPr txBox="1">
            <a:spLocks noChangeArrowheads="1"/>
          </p:cNvSpPr>
          <p:nvPr/>
        </p:nvSpPr>
        <p:spPr bwMode="auto">
          <a:xfrm>
            <a:off x="7239000" y="53340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7" name="Text Box 89"/>
          <p:cNvSpPr txBox="1">
            <a:spLocks noChangeArrowheads="1"/>
          </p:cNvSpPr>
          <p:nvPr/>
        </p:nvSpPr>
        <p:spPr bwMode="auto">
          <a:xfrm>
            <a:off x="2362200" y="23622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58" name="Text Box 90"/>
          <p:cNvSpPr txBox="1">
            <a:spLocks noChangeArrowheads="1"/>
          </p:cNvSpPr>
          <p:nvPr/>
        </p:nvSpPr>
        <p:spPr bwMode="auto">
          <a:xfrm>
            <a:off x="2971800" y="33528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59" name="Text Box 91"/>
          <p:cNvSpPr txBox="1">
            <a:spLocks noChangeArrowheads="1"/>
          </p:cNvSpPr>
          <p:nvPr/>
        </p:nvSpPr>
        <p:spPr bwMode="auto">
          <a:xfrm>
            <a:off x="2514600" y="4343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0" name="Text Box 92"/>
          <p:cNvSpPr txBox="1">
            <a:spLocks noChangeArrowheads="1"/>
          </p:cNvSpPr>
          <p:nvPr/>
        </p:nvSpPr>
        <p:spPr bwMode="auto">
          <a:xfrm>
            <a:off x="4495800" y="4343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1" name="Text Box 93"/>
          <p:cNvSpPr txBox="1">
            <a:spLocks noChangeArrowheads="1"/>
          </p:cNvSpPr>
          <p:nvPr/>
        </p:nvSpPr>
        <p:spPr bwMode="auto">
          <a:xfrm>
            <a:off x="5410200" y="32766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2" name="Text Box 94"/>
          <p:cNvSpPr txBox="1">
            <a:spLocks noChangeArrowheads="1"/>
          </p:cNvSpPr>
          <p:nvPr/>
        </p:nvSpPr>
        <p:spPr bwMode="auto">
          <a:xfrm>
            <a:off x="6096000" y="4343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3" name="Text Box 95"/>
          <p:cNvSpPr txBox="1">
            <a:spLocks noChangeArrowheads="1"/>
          </p:cNvSpPr>
          <p:nvPr/>
        </p:nvSpPr>
        <p:spPr bwMode="auto">
          <a:xfrm>
            <a:off x="4953000" y="1295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4" name="Text Box 96"/>
          <p:cNvSpPr txBox="1">
            <a:spLocks noChangeArrowheads="1"/>
          </p:cNvSpPr>
          <p:nvPr/>
        </p:nvSpPr>
        <p:spPr bwMode="auto">
          <a:xfrm>
            <a:off x="6781800" y="23622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5" name="Text Box 97"/>
          <p:cNvSpPr txBox="1">
            <a:spLocks noChangeArrowheads="1"/>
          </p:cNvSpPr>
          <p:nvPr/>
        </p:nvSpPr>
        <p:spPr bwMode="auto">
          <a:xfrm>
            <a:off x="7848600" y="33528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6" name="Text Box 98"/>
          <p:cNvSpPr txBox="1">
            <a:spLocks noChangeArrowheads="1"/>
          </p:cNvSpPr>
          <p:nvPr/>
        </p:nvSpPr>
        <p:spPr bwMode="auto">
          <a:xfrm>
            <a:off x="8458200" y="4343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7" name="Text Box 99"/>
          <p:cNvSpPr txBox="1">
            <a:spLocks noChangeArrowheads="1"/>
          </p:cNvSpPr>
          <p:nvPr/>
        </p:nvSpPr>
        <p:spPr bwMode="auto">
          <a:xfrm>
            <a:off x="8001000" y="53340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8" name="Text Box 100"/>
          <p:cNvSpPr txBox="1">
            <a:spLocks noChangeArrowheads="1"/>
          </p:cNvSpPr>
          <p:nvPr/>
        </p:nvSpPr>
        <p:spPr bwMode="auto">
          <a:xfrm>
            <a:off x="1219200" y="34290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103"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Tree>
    <p:extLst>
      <p:ext uri="{BB962C8B-B14F-4D97-AF65-F5344CB8AC3E}">
        <p14:creationId xmlns:p14="http://schemas.microsoft.com/office/powerpoint/2010/main" val="402334401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p:cNvGrpSpPr>
            <a:grpSpLocks/>
          </p:cNvGrpSpPr>
          <p:nvPr/>
        </p:nvGrpSpPr>
        <p:grpSpPr bwMode="auto">
          <a:xfrm>
            <a:off x="381000" y="1061793"/>
            <a:ext cx="8458200" cy="3434007"/>
            <a:chOff x="3360" y="576"/>
            <a:chExt cx="2160" cy="3600"/>
          </a:xfrm>
        </p:grpSpPr>
        <p:sp>
          <p:nvSpPr>
            <p:cNvPr id="59396" name="Rectangle 3"/>
            <p:cNvSpPr>
              <a:spLocks noChangeArrowheads="1"/>
            </p:cNvSpPr>
            <p:nvPr/>
          </p:nvSpPr>
          <p:spPr bwMode="auto">
            <a:xfrm>
              <a:off x="3840" y="8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125</a:t>
              </a:r>
              <a:endParaRPr lang="en-US" sz="1700" b="1" baseline="30000">
                <a:latin typeface="Arial" charset="0"/>
              </a:endParaRPr>
            </a:p>
          </p:txBody>
        </p:sp>
        <p:sp>
          <p:nvSpPr>
            <p:cNvPr id="59397" name="Rectangle 4"/>
            <p:cNvSpPr>
              <a:spLocks noChangeArrowheads="1"/>
            </p:cNvSpPr>
            <p:nvPr/>
          </p:nvSpPr>
          <p:spPr bwMode="auto">
            <a:xfrm>
              <a:off x="3840" y="5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dirty="0">
                  <a:solidFill>
                    <a:srgbClr val="150496"/>
                  </a:solidFill>
                  <a:latin typeface="Arial" charset="0"/>
                </a:rPr>
                <a:t>Frequency</a:t>
              </a:r>
              <a:endParaRPr lang="en-US" sz="1700" dirty="0">
                <a:solidFill>
                  <a:srgbClr val="150496"/>
                </a:solidFill>
                <a:latin typeface="Arial" charset="0"/>
              </a:endParaRPr>
            </a:p>
          </p:txBody>
        </p:sp>
        <p:sp>
          <p:nvSpPr>
            <p:cNvPr id="59398" name="Rectangle 5"/>
            <p:cNvSpPr>
              <a:spLocks noChangeArrowheads="1"/>
            </p:cNvSpPr>
            <p:nvPr/>
          </p:nvSpPr>
          <p:spPr bwMode="auto">
            <a:xfrm>
              <a:off x="3840" y="10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93</a:t>
              </a:r>
              <a:endParaRPr lang="en-US" sz="1700" b="1" baseline="30000">
                <a:latin typeface="Arial" charset="0"/>
              </a:endParaRPr>
            </a:p>
          </p:txBody>
        </p:sp>
        <p:sp>
          <p:nvSpPr>
            <p:cNvPr id="59399" name="Rectangle 6"/>
            <p:cNvSpPr>
              <a:spLocks noChangeArrowheads="1"/>
            </p:cNvSpPr>
            <p:nvPr/>
          </p:nvSpPr>
          <p:spPr bwMode="auto">
            <a:xfrm>
              <a:off x="3840" y="12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80</a:t>
              </a:r>
              <a:endParaRPr lang="en-US" sz="1700" b="1" baseline="30000">
                <a:latin typeface="Arial" charset="0"/>
              </a:endParaRPr>
            </a:p>
          </p:txBody>
        </p:sp>
        <p:sp>
          <p:nvSpPr>
            <p:cNvPr id="59400" name="Rectangle 7"/>
            <p:cNvSpPr>
              <a:spLocks noChangeArrowheads="1"/>
            </p:cNvSpPr>
            <p:nvPr/>
          </p:nvSpPr>
          <p:spPr bwMode="auto">
            <a:xfrm>
              <a:off x="3840" y="15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76</a:t>
              </a:r>
              <a:endParaRPr lang="en-US" sz="1700" b="1" baseline="30000">
                <a:latin typeface="Arial" charset="0"/>
              </a:endParaRPr>
            </a:p>
          </p:txBody>
        </p:sp>
        <p:sp>
          <p:nvSpPr>
            <p:cNvPr id="59401" name="Rectangle 8"/>
            <p:cNvSpPr>
              <a:spLocks noChangeArrowheads="1"/>
            </p:cNvSpPr>
            <p:nvPr/>
          </p:nvSpPr>
          <p:spPr bwMode="auto">
            <a:xfrm>
              <a:off x="3840" y="17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73</a:t>
              </a:r>
              <a:endParaRPr lang="en-US" sz="1700" b="1" baseline="30000">
                <a:latin typeface="Arial" charset="0"/>
              </a:endParaRPr>
            </a:p>
          </p:txBody>
        </p:sp>
        <p:sp>
          <p:nvSpPr>
            <p:cNvPr id="59402" name="Rectangle 9"/>
            <p:cNvSpPr>
              <a:spLocks noChangeArrowheads="1"/>
            </p:cNvSpPr>
            <p:nvPr/>
          </p:nvSpPr>
          <p:spPr bwMode="auto">
            <a:xfrm>
              <a:off x="3840" y="20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71</a:t>
              </a:r>
              <a:endParaRPr lang="en-US" sz="1700" b="1" baseline="30000">
                <a:latin typeface="Arial" charset="0"/>
              </a:endParaRPr>
            </a:p>
          </p:txBody>
        </p:sp>
        <p:sp>
          <p:nvSpPr>
            <p:cNvPr id="59403" name="Rectangle 10"/>
            <p:cNvSpPr>
              <a:spLocks noChangeArrowheads="1"/>
            </p:cNvSpPr>
            <p:nvPr/>
          </p:nvSpPr>
          <p:spPr bwMode="auto">
            <a:xfrm>
              <a:off x="3840" y="24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61</a:t>
              </a:r>
              <a:endParaRPr lang="en-US" sz="1700" b="1" baseline="30000">
                <a:latin typeface="Arial" charset="0"/>
              </a:endParaRPr>
            </a:p>
          </p:txBody>
        </p:sp>
        <p:sp>
          <p:nvSpPr>
            <p:cNvPr id="59404" name="Rectangle 11"/>
            <p:cNvSpPr>
              <a:spLocks noChangeArrowheads="1"/>
            </p:cNvSpPr>
            <p:nvPr/>
          </p:nvSpPr>
          <p:spPr bwMode="auto">
            <a:xfrm>
              <a:off x="3840" y="27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55</a:t>
              </a:r>
              <a:endParaRPr lang="en-US" sz="1700" b="1" baseline="30000">
                <a:latin typeface="Arial" charset="0"/>
              </a:endParaRPr>
            </a:p>
          </p:txBody>
        </p:sp>
        <p:sp>
          <p:nvSpPr>
            <p:cNvPr id="59405" name="Rectangle 12"/>
            <p:cNvSpPr>
              <a:spLocks noChangeArrowheads="1"/>
            </p:cNvSpPr>
            <p:nvPr/>
          </p:nvSpPr>
          <p:spPr bwMode="auto">
            <a:xfrm>
              <a:off x="3840" y="29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41</a:t>
              </a:r>
              <a:endParaRPr lang="en-US" sz="1700" b="1" baseline="30000">
                <a:latin typeface="Arial" charset="0"/>
              </a:endParaRPr>
            </a:p>
          </p:txBody>
        </p:sp>
        <p:sp>
          <p:nvSpPr>
            <p:cNvPr id="59406" name="Rectangle 13"/>
            <p:cNvSpPr>
              <a:spLocks noChangeArrowheads="1"/>
            </p:cNvSpPr>
            <p:nvPr/>
          </p:nvSpPr>
          <p:spPr bwMode="auto">
            <a:xfrm>
              <a:off x="3840" y="32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40</a:t>
              </a:r>
              <a:endParaRPr lang="en-US" sz="1700" b="1" baseline="30000">
                <a:latin typeface="Arial" charset="0"/>
              </a:endParaRPr>
            </a:p>
          </p:txBody>
        </p:sp>
        <p:sp>
          <p:nvSpPr>
            <p:cNvPr id="59407" name="Rectangle 14"/>
            <p:cNvSpPr>
              <a:spLocks noChangeArrowheads="1"/>
            </p:cNvSpPr>
            <p:nvPr/>
          </p:nvSpPr>
          <p:spPr bwMode="auto">
            <a:xfrm>
              <a:off x="3360" y="81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E</a:t>
              </a:r>
              <a:endParaRPr lang="en-US" sz="1700" b="1" baseline="30000">
                <a:latin typeface="Arial" charset="0"/>
              </a:endParaRPr>
            </a:p>
          </p:txBody>
        </p:sp>
        <p:sp>
          <p:nvSpPr>
            <p:cNvPr id="59408" name="Rectangle 15"/>
            <p:cNvSpPr>
              <a:spLocks noChangeArrowheads="1"/>
            </p:cNvSpPr>
            <p:nvPr/>
          </p:nvSpPr>
          <p:spPr bwMode="auto">
            <a:xfrm>
              <a:off x="3360" y="57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solidFill>
                    <a:srgbClr val="150496"/>
                  </a:solidFill>
                  <a:latin typeface="Arial" charset="0"/>
                </a:rPr>
                <a:t>Char</a:t>
              </a:r>
              <a:endParaRPr lang="en-US" sz="1700">
                <a:solidFill>
                  <a:srgbClr val="150496"/>
                </a:solidFill>
                <a:latin typeface="Arial" charset="0"/>
              </a:endParaRPr>
            </a:p>
          </p:txBody>
        </p:sp>
        <p:sp>
          <p:nvSpPr>
            <p:cNvPr id="59409" name="Rectangle 16"/>
            <p:cNvSpPr>
              <a:spLocks noChangeArrowheads="1"/>
            </p:cNvSpPr>
            <p:nvPr/>
          </p:nvSpPr>
          <p:spPr bwMode="auto">
            <a:xfrm>
              <a:off x="3360" y="105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T</a:t>
              </a:r>
              <a:endParaRPr lang="en-US" sz="1700" b="1" baseline="30000">
                <a:latin typeface="Arial" charset="0"/>
              </a:endParaRPr>
            </a:p>
          </p:txBody>
        </p:sp>
        <p:sp>
          <p:nvSpPr>
            <p:cNvPr id="59410" name="Rectangle 17"/>
            <p:cNvSpPr>
              <a:spLocks noChangeArrowheads="1"/>
            </p:cNvSpPr>
            <p:nvPr/>
          </p:nvSpPr>
          <p:spPr bwMode="auto">
            <a:xfrm>
              <a:off x="3360" y="129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A</a:t>
              </a:r>
              <a:endParaRPr lang="en-US" sz="1700" b="1" baseline="30000">
                <a:latin typeface="Arial" charset="0"/>
              </a:endParaRPr>
            </a:p>
          </p:txBody>
        </p:sp>
        <p:sp>
          <p:nvSpPr>
            <p:cNvPr id="59411" name="Rectangle 18"/>
            <p:cNvSpPr>
              <a:spLocks noChangeArrowheads="1"/>
            </p:cNvSpPr>
            <p:nvPr/>
          </p:nvSpPr>
          <p:spPr bwMode="auto">
            <a:xfrm>
              <a:off x="3360" y="153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O</a:t>
              </a:r>
              <a:endParaRPr lang="en-US" sz="1700" b="1" baseline="30000">
                <a:latin typeface="Arial" charset="0"/>
              </a:endParaRPr>
            </a:p>
          </p:txBody>
        </p:sp>
        <p:sp>
          <p:nvSpPr>
            <p:cNvPr id="59412" name="Rectangle 19"/>
            <p:cNvSpPr>
              <a:spLocks noChangeArrowheads="1"/>
            </p:cNvSpPr>
            <p:nvPr/>
          </p:nvSpPr>
          <p:spPr bwMode="auto">
            <a:xfrm>
              <a:off x="3360" y="177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I</a:t>
              </a:r>
              <a:endParaRPr lang="en-US" sz="1700" b="1" baseline="30000">
                <a:latin typeface="Arial" charset="0"/>
              </a:endParaRPr>
            </a:p>
          </p:txBody>
        </p:sp>
        <p:sp>
          <p:nvSpPr>
            <p:cNvPr id="59413" name="Rectangle 20"/>
            <p:cNvSpPr>
              <a:spLocks noChangeArrowheads="1"/>
            </p:cNvSpPr>
            <p:nvPr/>
          </p:nvSpPr>
          <p:spPr bwMode="auto">
            <a:xfrm>
              <a:off x="3360" y="201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N</a:t>
              </a:r>
              <a:endParaRPr lang="en-US" sz="1700" b="1" baseline="30000">
                <a:latin typeface="Arial" charset="0"/>
              </a:endParaRPr>
            </a:p>
          </p:txBody>
        </p:sp>
        <p:sp>
          <p:nvSpPr>
            <p:cNvPr id="59414" name="Rectangle 21"/>
            <p:cNvSpPr>
              <a:spLocks noChangeArrowheads="1"/>
            </p:cNvSpPr>
            <p:nvPr/>
          </p:nvSpPr>
          <p:spPr bwMode="auto">
            <a:xfrm>
              <a:off x="3360" y="249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R</a:t>
              </a:r>
              <a:endParaRPr lang="en-US" sz="1700" b="1" baseline="30000">
                <a:latin typeface="Arial" charset="0"/>
              </a:endParaRPr>
            </a:p>
          </p:txBody>
        </p:sp>
        <p:sp>
          <p:nvSpPr>
            <p:cNvPr id="59415" name="Rectangle 22"/>
            <p:cNvSpPr>
              <a:spLocks noChangeArrowheads="1"/>
            </p:cNvSpPr>
            <p:nvPr/>
          </p:nvSpPr>
          <p:spPr bwMode="auto">
            <a:xfrm>
              <a:off x="3360" y="273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H</a:t>
              </a:r>
              <a:endParaRPr lang="en-US" sz="1700" b="1" baseline="30000">
                <a:latin typeface="Arial" charset="0"/>
              </a:endParaRPr>
            </a:p>
          </p:txBody>
        </p:sp>
        <p:sp>
          <p:nvSpPr>
            <p:cNvPr id="59416" name="Rectangle 23"/>
            <p:cNvSpPr>
              <a:spLocks noChangeArrowheads="1"/>
            </p:cNvSpPr>
            <p:nvPr/>
          </p:nvSpPr>
          <p:spPr bwMode="auto">
            <a:xfrm>
              <a:off x="3360" y="297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L</a:t>
              </a:r>
              <a:endParaRPr lang="en-US" sz="1700" b="1" baseline="30000">
                <a:latin typeface="Arial" charset="0"/>
              </a:endParaRPr>
            </a:p>
          </p:txBody>
        </p:sp>
        <p:sp>
          <p:nvSpPr>
            <p:cNvPr id="59417" name="Rectangle 24"/>
            <p:cNvSpPr>
              <a:spLocks noChangeArrowheads="1"/>
            </p:cNvSpPr>
            <p:nvPr/>
          </p:nvSpPr>
          <p:spPr bwMode="auto">
            <a:xfrm>
              <a:off x="3360" y="321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D</a:t>
              </a:r>
              <a:endParaRPr lang="en-US" sz="1700" b="1" baseline="30000">
                <a:latin typeface="Arial" charset="0"/>
              </a:endParaRPr>
            </a:p>
          </p:txBody>
        </p:sp>
        <p:sp>
          <p:nvSpPr>
            <p:cNvPr id="59418" name="Rectangle 25"/>
            <p:cNvSpPr>
              <a:spLocks noChangeArrowheads="1"/>
            </p:cNvSpPr>
            <p:nvPr/>
          </p:nvSpPr>
          <p:spPr bwMode="auto">
            <a:xfrm>
              <a:off x="3840" y="34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31</a:t>
              </a:r>
              <a:endParaRPr lang="en-US" sz="1700" b="1" baseline="30000">
                <a:latin typeface="Arial" charset="0"/>
              </a:endParaRPr>
            </a:p>
          </p:txBody>
        </p:sp>
        <p:sp>
          <p:nvSpPr>
            <p:cNvPr id="59419" name="Rectangle 26"/>
            <p:cNvSpPr>
              <a:spLocks noChangeArrowheads="1"/>
            </p:cNvSpPr>
            <p:nvPr/>
          </p:nvSpPr>
          <p:spPr bwMode="auto">
            <a:xfrm>
              <a:off x="3840" y="36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27</a:t>
              </a:r>
              <a:endParaRPr lang="en-US" sz="1700" b="1" baseline="30000">
                <a:latin typeface="Arial" charset="0"/>
              </a:endParaRPr>
            </a:p>
          </p:txBody>
        </p:sp>
        <p:sp>
          <p:nvSpPr>
            <p:cNvPr id="59420" name="Rectangle 27"/>
            <p:cNvSpPr>
              <a:spLocks noChangeArrowheads="1"/>
            </p:cNvSpPr>
            <p:nvPr/>
          </p:nvSpPr>
          <p:spPr bwMode="auto">
            <a:xfrm>
              <a:off x="3360" y="345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C</a:t>
              </a:r>
              <a:endParaRPr lang="en-US" sz="1700" b="1" baseline="30000">
                <a:latin typeface="Arial" charset="0"/>
              </a:endParaRPr>
            </a:p>
          </p:txBody>
        </p:sp>
        <p:sp>
          <p:nvSpPr>
            <p:cNvPr id="59421" name="Rectangle 28"/>
            <p:cNvSpPr>
              <a:spLocks noChangeArrowheads="1"/>
            </p:cNvSpPr>
            <p:nvPr/>
          </p:nvSpPr>
          <p:spPr bwMode="auto">
            <a:xfrm>
              <a:off x="3360" y="369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U</a:t>
              </a:r>
              <a:endParaRPr lang="en-US" sz="1700" b="1" baseline="30000">
                <a:latin typeface="Arial" charset="0"/>
              </a:endParaRPr>
            </a:p>
          </p:txBody>
        </p:sp>
        <p:sp>
          <p:nvSpPr>
            <p:cNvPr id="59422" name="Rectangle 29"/>
            <p:cNvSpPr>
              <a:spLocks noChangeArrowheads="1"/>
            </p:cNvSpPr>
            <p:nvPr/>
          </p:nvSpPr>
          <p:spPr bwMode="auto">
            <a:xfrm>
              <a:off x="3840" y="22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65</a:t>
              </a:r>
              <a:endParaRPr lang="en-US" sz="1700" b="1" baseline="30000">
                <a:latin typeface="Arial" charset="0"/>
              </a:endParaRPr>
            </a:p>
          </p:txBody>
        </p:sp>
        <p:sp>
          <p:nvSpPr>
            <p:cNvPr id="59423" name="Rectangle 30"/>
            <p:cNvSpPr>
              <a:spLocks noChangeArrowheads="1"/>
            </p:cNvSpPr>
            <p:nvPr/>
          </p:nvSpPr>
          <p:spPr bwMode="auto">
            <a:xfrm>
              <a:off x="3360" y="225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S</a:t>
              </a:r>
              <a:endParaRPr lang="en-US" sz="1700" b="1" baseline="30000">
                <a:latin typeface="Arial" charset="0"/>
              </a:endParaRPr>
            </a:p>
          </p:txBody>
        </p:sp>
        <p:sp>
          <p:nvSpPr>
            <p:cNvPr id="59424" name="Rectangle 31"/>
            <p:cNvSpPr>
              <a:spLocks noChangeArrowheads="1"/>
            </p:cNvSpPr>
            <p:nvPr/>
          </p:nvSpPr>
          <p:spPr bwMode="auto">
            <a:xfrm>
              <a:off x="4416" y="8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0000</a:t>
              </a:r>
              <a:endParaRPr lang="en-US" sz="1700" b="1" baseline="30000">
                <a:latin typeface="Arial" charset="0"/>
              </a:endParaRPr>
            </a:p>
          </p:txBody>
        </p:sp>
        <p:sp>
          <p:nvSpPr>
            <p:cNvPr id="59425" name="Rectangle 32"/>
            <p:cNvSpPr>
              <a:spLocks noChangeArrowheads="1"/>
            </p:cNvSpPr>
            <p:nvPr/>
          </p:nvSpPr>
          <p:spPr bwMode="auto">
            <a:xfrm>
              <a:off x="4416" y="5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600" b="1" dirty="0">
                  <a:solidFill>
                    <a:srgbClr val="150496"/>
                  </a:solidFill>
                  <a:latin typeface="Arial" charset="0"/>
                </a:rPr>
                <a:t>Fixed-length code</a:t>
              </a:r>
              <a:endParaRPr lang="en-US" sz="1600" dirty="0">
                <a:solidFill>
                  <a:srgbClr val="150496"/>
                </a:solidFill>
                <a:latin typeface="Arial" charset="0"/>
              </a:endParaRPr>
            </a:p>
          </p:txBody>
        </p:sp>
        <p:sp>
          <p:nvSpPr>
            <p:cNvPr id="59426" name="Rectangle 33"/>
            <p:cNvSpPr>
              <a:spLocks noChangeArrowheads="1"/>
            </p:cNvSpPr>
            <p:nvPr/>
          </p:nvSpPr>
          <p:spPr bwMode="auto">
            <a:xfrm>
              <a:off x="4416" y="10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0001</a:t>
              </a:r>
              <a:endParaRPr lang="en-US" sz="1700" b="1" baseline="30000">
                <a:latin typeface="Arial" charset="0"/>
              </a:endParaRPr>
            </a:p>
          </p:txBody>
        </p:sp>
        <p:sp>
          <p:nvSpPr>
            <p:cNvPr id="59427" name="Rectangle 34"/>
            <p:cNvSpPr>
              <a:spLocks noChangeArrowheads="1"/>
            </p:cNvSpPr>
            <p:nvPr/>
          </p:nvSpPr>
          <p:spPr bwMode="auto">
            <a:xfrm>
              <a:off x="4416" y="12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0010</a:t>
              </a:r>
              <a:endParaRPr lang="en-US" sz="1700" b="1" baseline="30000">
                <a:latin typeface="Arial" charset="0"/>
              </a:endParaRPr>
            </a:p>
          </p:txBody>
        </p:sp>
        <p:sp>
          <p:nvSpPr>
            <p:cNvPr id="59428" name="Rectangle 35"/>
            <p:cNvSpPr>
              <a:spLocks noChangeArrowheads="1"/>
            </p:cNvSpPr>
            <p:nvPr/>
          </p:nvSpPr>
          <p:spPr bwMode="auto">
            <a:xfrm>
              <a:off x="4416" y="15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0011</a:t>
              </a:r>
              <a:endParaRPr lang="en-US" sz="1700" b="1" baseline="30000">
                <a:latin typeface="Arial" charset="0"/>
              </a:endParaRPr>
            </a:p>
          </p:txBody>
        </p:sp>
        <p:sp>
          <p:nvSpPr>
            <p:cNvPr id="59429" name="Rectangle 36"/>
            <p:cNvSpPr>
              <a:spLocks noChangeArrowheads="1"/>
            </p:cNvSpPr>
            <p:nvPr/>
          </p:nvSpPr>
          <p:spPr bwMode="auto">
            <a:xfrm>
              <a:off x="4416" y="17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0100</a:t>
              </a:r>
              <a:endParaRPr lang="en-US" sz="1700" b="1" baseline="30000">
                <a:latin typeface="Arial" charset="0"/>
              </a:endParaRPr>
            </a:p>
          </p:txBody>
        </p:sp>
        <p:sp>
          <p:nvSpPr>
            <p:cNvPr id="59430" name="Rectangle 37"/>
            <p:cNvSpPr>
              <a:spLocks noChangeArrowheads="1"/>
            </p:cNvSpPr>
            <p:nvPr/>
          </p:nvSpPr>
          <p:spPr bwMode="auto">
            <a:xfrm>
              <a:off x="4416" y="20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0101</a:t>
              </a:r>
              <a:endParaRPr lang="en-US" sz="1700" b="1" baseline="30000">
                <a:latin typeface="Arial" charset="0"/>
              </a:endParaRPr>
            </a:p>
          </p:txBody>
        </p:sp>
        <p:sp>
          <p:nvSpPr>
            <p:cNvPr id="59431" name="Rectangle 38"/>
            <p:cNvSpPr>
              <a:spLocks noChangeArrowheads="1"/>
            </p:cNvSpPr>
            <p:nvPr/>
          </p:nvSpPr>
          <p:spPr bwMode="auto">
            <a:xfrm>
              <a:off x="4416" y="24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0111</a:t>
              </a:r>
              <a:endParaRPr lang="en-US" sz="1700" b="1" baseline="30000">
                <a:latin typeface="Arial" charset="0"/>
              </a:endParaRPr>
            </a:p>
          </p:txBody>
        </p:sp>
        <p:sp>
          <p:nvSpPr>
            <p:cNvPr id="59432" name="Rectangle 39"/>
            <p:cNvSpPr>
              <a:spLocks noChangeArrowheads="1"/>
            </p:cNvSpPr>
            <p:nvPr/>
          </p:nvSpPr>
          <p:spPr bwMode="auto">
            <a:xfrm>
              <a:off x="4416" y="27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1000</a:t>
              </a:r>
              <a:endParaRPr lang="en-US" sz="1700" b="1" baseline="30000">
                <a:latin typeface="Arial" charset="0"/>
              </a:endParaRPr>
            </a:p>
          </p:txBody>
        </p:sp>
        <p:sp>
          <p:nvSpPr>
            <p:cNvPr id="59433" name="Rectangle 40"/>
            <p:cNvSpPr>
              <a:spLocks noChangeArrowheads="1"/>
            </p:cNvSpPr>
            <p:nvPr/>
          </p:nvSpPr>
          <p:spPr bwMode="auto">
            <a:xfrm>
              <a:off x="4416" y="29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1001</a:t>
              </a:r>
              <a:endParaRPr lang="en-US" sz="1700" b="1" baseline="30000">
                <a:latin typeface="Arial" charset="0"/>
              </a:endParaRPr>
            </a:p>
          </p:txBody>
        </p:sp>
        <p:sp>
          <p:nvSpPr>
            <p:cNvPr id="59434" name="Rectangle 41"/>
            <p:cNvSpPr>
              <a:spLocks noChangeArrowheads="1"/>
            </p:cNvSpPr>
            <p:nvPr/>
          </p:nvSpPr>
          <p:spPr bwMode="auto">
            <a:xfrm>
              <a:off x="4416" y="32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1010</a:t>
              </a:r>
              <a:endParaRPr lang="en-US" sz="1700" b="1" baseline="30000">
                <a:latin typeface="Arial" charset="0"/>
              </a:endParaRPr>
            </a:p>
          </p:txBody>
        </p:sp>
        <p:sp>
          <p:nvSpPr>
            <p:cNvPr id="59435" name="Rectangle 42"/>
            <p:cNvSpPr>
              <a:spLocks noChangeArrowheads="1"/>
            </p:cNvSpPr>
            <p:nvPr/>
          </p:nvSpPr>
          <p:spPr bwMode="auto">
            <a:xfrm>
              <a:off x="4416" y="34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1011</a:t>
              </a:r>
              <a:endParaRPr lang="en-US" sz="1700" b="1" baseline="30000">
                <a:latin typeface="Arial" charset="0"/>
              </a:endParaRPr>
            </a:p>
          </p:txBody>
        </p:sp>
        <p:sp>
          <p:nvSpPr>
            <p:cNvPr id="59436" name="Rectangle 43"/>
            <p:cNvSpPr>
              <a:spLocks noChangeArrowheads="1"/>
            </p:cNvSpPr>
            <p:nvPr/>
          </p:nvSpPr>
          <p:spPr bwMode="auto">
            <a:xfrm>
              <a:off x="4416" y="36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1100</a:t>
              </a:r>
              <a:endParaRPr lang="en-US" sz="1700" b="1" baseline="30000">
                <a:latin typeface="Arial" charset="0"/>
              </a:endParaRPr>
            </a:p>
          </p:txBody>
        </p:sp>
        <p:sp>
          <p:nvSpPr>
            <p:cNvPr id="59437" name="Rectangle 44"/>
            <p:cNvSpPr>
              <a:spLocks noChangeArrowheads="1"/>
            </p:cNvSpPr>
            <p:nvPr/>
          </p:nvSpPr>
          <p:spPr bwMode="auto">
            <a:xfrm>
              <a:off x="4416" y="22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0110</a:t>
              </a:r>
              <a:endParaRPr lang="en-US" sz="1700" b="1" baseline="30000">
                <a:latin typeface="Arial" charset="0"/>
              </a:endParaRPr>
            </a:p>
          </p:txBody>
        </p:sp>
        <p:sp>
          <p:nvSpPr>
            <p:cNvPr id="59438" name="Rectangle 45"/>
            <p:cNvSpPr>
              <a:spLocks noChangeArrowheads="1"/>
            </p:cNvSpPr>
            <p:nvPr/>
          </p:nvSpPr>
          <p:spPr bwMode="auto">
            <a:xfrm>
              <a:off x="4944" y="8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110</a:t>
              </a:r>
              <a:endParaRPr lang="en-US" sz="1700" b="1" baseline="30000">
                <a:latin typeface="Arial" charset="0"/>
              </a:endParaRPr>
            </a:p>
          </p:txBody>
        </p:sp>
        <p:sp>
          <p:nvSpPr>
            <p:cNvPr id="59439" name="Rectangle 46"/>
            <p:cNvSpPr>
              <a:spLocks noChangeArrowheads="1"/>
            </p:cNvSpPr>
            <p:nvPr/>
          </p:nvSpPr>
          <p:spPr bwMode="auto">
            <a:xfrm>
              <a:off x="4944" y="5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dirty="0">
                  <a:solidFill>
                    <a:srgbClr val="150496"/>
                  </a:solidFill>
                  <a:latin typeface="Arial" charset="0"/>
                </a:rPr>
                <a:t>Huffman code</a:t>
              </a:r>
              <a:endParaRPr lang="en-US" sz="1700" dirty="0">
                <a:solidFill>
                  <a:srgbClr val="150496"/>
                </a:solidFill>
                <a:latin typeface="Arial" charset="0"/>
              </a:endParaRPr>
            </a:p>
          </p:txBody>
        </p:sp>
        <p:sp>
          <p:nvSpPr>
            <p:cNvPr id="59440" name="Rectangle 47"/>
            <p:cNvSpPr>
              <a:spLocks noChangeArrowheads="1"/>
            </p:cNvSpPr>
            <p:nvPr/>
          </p:nvSpPr>
          <p:spPr bwMode="auto">
            <a:xfrm>
              <a:off x="4944" y="10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011</a:t>
              </a:r>
              <a:endParaRPr lang="en-US" sz="1700" b="1" baseline="30000">
                <a:latin typeface="Arial" charset="0"/>
              </a:endParaRPr>
            </a:p>
          </p:txBody>
        </p:sp>
        <p:sp>
          <p:nvSpPr>
            <p:cNvPr id="59441" name="Rectangle 48"/>
            <p:cNvSpPr>
              <a:spLocks noChangeArrowheads="1"/>
            </p:cNvSpPr>
            <p:nvPr/>
          </p:nvSpPr>
          <p:spPr bwMode="auto">
            <a:xfrm>
              <a:off x="4944" y="12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000</a:t>
              </a:r>
              <a:endParaRPr lang="en-US" sz="1700" b="1" baseline="30000">
                <a:latin typeface="Arial" charset="0"/>
              </a:endParaRPr>
            </a:p>
          </p:txBody>
        </p:sp>
        <p:sp>
          <p:nvSpPr>
            <p:cNvPr id="59442" name="Rectangle 49"/>
            <p:cNvSpPr>
              <a:spLocks noChangeArrowheads="1"/>
            </p:cNvSpPr>
            <p:nvPr/>
          </p:nvSpPr>
          <p:spPr bwMode="auto">
            <a:xfrm>
              <a:off x="4944" y="15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001</a:t>
              </a:r>
              <a:endParaRPr lang="en-US" sz="1700" b="1" baseline="30000">
                <a:latin typeface="Arial" charset="0"/>
              </a:endParaRPr>
            </a:p>
          </p:txBody>
        </p:sp>
        <p:sp>
          <p:nvSpPr>
            <p:cNvPr id="59443" name="Rectangle 50"/>
            <p:cNvSpPr>
              <a:spLocks noChangeArrowheads="1"/>
            </p:cNvSpPr>
            <p:nvPr/>
          </p:nvSpPr>
          <p:spPr bwMode="auto">
            <a:xfrm>
              <a:off x="4944" y="17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1011</a:t>
              </a:r>
              <a:endParaRPr lang="en-US" sz="1700" b="1" baseline="30000">
                <a:latin typeface="Arial" charset="0"/>
              </a:endParaRPr>
            </a:p>
          </p:txBody>
        </p:sp>
        <p:sp>
          <p:nvSpPr>
            <p:cNvPr id="59444" name="Rectangle 51"/>
            <p:cNvSpPr>
              <a:spLocks noChangeArrowheads="1"/>
            </p:cNvSpPr>
            <p:nvPr/>
          </p:nvSpPr>
          <p:spPr bwMode="auto">
            <a:xfrm>
              <a:off x="4944" y="20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1010</a:t>
              </a:r>
              <a:endParaRPr lang="en-US" sz="1700" b="1" baseline="30000">
                <a:latin typeface="Arial" charset="0"/>
              </a:endParaRPr>
            </a:p>
          </p:txBody>
        </p:sp>
        <p:sp>
          <p:nvSpPr>
            <p:cNvPr id="59445" name="Rectangle 52"/>
            <p:cNvSpPr>
              <a:spLocks noChangeArrowheads="1"/>
            </p:cNvSpPr>
            <p:nvPr/>
          </p:nvSpPr>
          <p:spPr bwMode="auto">
            <a:xfrm>
              <a:off x="4944" y="24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1000</a:t>
              </a:r>
              <a:endParaRPr lang="en-US" sz="1700" b="1" baseline="30000">
                <a:latin typeface="Arial" charset="0"/>
              </a:endParaRPr>
            </a:p>
          </p:txBody>
        </p:sp>
        <p:sp>
          <p:nvSpPr>
            <p:cNvPr id="59446" name="Rectangle 53"/>
            <p:cNvSpPr>
              <a:spLocks noChangeArrowheads="1"/>
            </p:cNvSpPr>
            <p:nvPr/>
          </p:nvSpPr>
          <p:spPr bwMode="auto">
            <a:xfrm>
              <a:off x="4944" y="27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1111</a:t>
              </a:r>
              <a:endParaRPr lang="en-US" sz="1700" b="1" baseline="30000">
                <a:latin typeface="Arial" charset="0"/>
              </a:endParaRPr>
            </a:p>
          </p:txBody>
        </p:sp>
        <p:sp>
          <p:nvSpPr>
            <p:cNvPr id="59447" name="Rectangle 54"/>
            <p:cNvSpPr>
              <a:spLocks noChangeArrowheads="1"/>
            </p:cNvSpPr>
            <p:nvPr/>
          </p:nvSpPr>
          <p:spPr bwMode="auto">
            <a:xfrm>
              <a:off x="4944" y="29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0101</a:t>
              </a:r>
              <a:endParaRPr lang="en-US" sz="1700" b="1" baseline="30000">
                <a:latin typeface="Arial" charset="0"/>
              </a:endParaRPr>
            </a:p>
          </p:txBody>
        </p:sp>
        <p:sp>
          <p:nvSpPr>
            <p:cNvPr id="59448" name="Rectangle 55"/>
            <p:cNvSpPr>
              <a:spLocks noChangeArrowheads="1"/>
            </p:cNvSpPr>
            <p:nvPr/>
          </p:nvSpPr>
          <p:spPr bwMode="auto">
            <a:xfrm>
              <a:off x="4944" y="32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0100</a:t>
              </a:r>
              <a:endParaRPr lang="en-US" sz="1700" b="1" baseline="30000">
                <a:latin typeface="Arial" charset="0"/>
              </a:endParaRPr>
            </a:p>
          </p:txBody>
        </p:sp>
        <p:sp>
          <p:nvSpPr>
            <p:cNvPr id="59449" name="Rectangle 56"/>
            <p:cNvSpPr>
              <a:spLocks noChangeArrowheads="1"/>
            </p:cNvSpPr>
            <p:nvPr/>
          </p:nvSpPr>
          <p:spPr bwMode="auto">
            <a:xfrm>
              <a:off x="4944" y="34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11100</a:t>
              </a:r>
              <a:endParaRPr lang="en-US" sz="1700" b="1" baseline="30000">
                <a:latin typeface="Arial" charset="0"/>
              </a:endParaRPr>
            </a:p>
          </p:txBody>
        </p:sp>
        <p:sp>
          <p:nvSpPr>
            <p:cNvPr id="59450" name="Rectangle 57"/>
            <p:cNvSpPr>
              <a:spLocks noChangeArrowheads="1"/>
            </p:cNvSpPr>
            <p:nvPr/>
          </p:nvSpPr>
          <p:spPr bwMode="auto">
            <a:xfrm>
              <a:off x="4944" y="36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11101</a:t>
              </a:r>
              <a:endParaRPr lang="en-US" sz="1700" b="1" baseline="30000">
                <a:latin typeface="Arial" charset="0"/>
              </a:endParaRPr>
            </a:p>
          </p:txBody>
        </p:sp>
        <p:sp>
          <p:nvSpPr>
            <p:cNvPr id="59451" name="Rectangle 58"/>
            <p:cNvSpPr>
              <a:spLocks noChangeArrowheads="1"/>
            </p:cNvSpPr>
            <p:nvPr/>
          </p:nvSpPr>
          <p:spPr bwMode="auto">
            <a:xfrm>
              <a:off x="4944" y="22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1001</a:t>
              </a:r>
              <a:endParaRPr lang="en-US" sz="1700" b="1" baseline="30000">
                <a:latin typeface="Arial" charset="0"/>
              </a:endParaRPr>
            </a:p>
          </p:txBody>
        </p:sp>
        <p:sp>
          <p:nvSpPr>
            <p:cNvPr id="59452" name="Rectangle 59"/>
            <p:cNvSpPr>
              <a:spLocks noChangeArrowheads="1"/>
            </p:cNvSpPr>
            <p:nvPr/>
          </p:nvSpPr>
          <p:spPr bwMode="auto">
            <a:xfrm>
              <a:off x="3840" y="39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solidFill>
                    <a:srgbClr val="F20EB1"/>
                  </a:solidFill>
                  <a:latin typeface="Arial" charset="0"/>
                </a:rPr>
                <a:t>838</a:t>
              </a:r>
              <a:endParaRPr lang="en-US" sz="1700" b="1" baseline="30000">
                <a:solidFill>
                  <a:srgbClr val="F20EB1"/>
                </a:solidFill>
                <a:latin typeface="Arial" charset="0"/>
              </a:endParaRPr>
            </a:p>
          </p:txBody>
        </p:sp>
        <p:sp>
          <p:nvSpPr>
            <p:cNvPr id="59453" name="Rectangle 60"/>
            <p:cNvSpPr>
              <a:spLocks noChangeArrowheads="1"/>
            </p:cNvSpPr>
            <p:nvPr/>
          </p:nvSpPr>
          <p:spPr bwMode="auto">
            <a:xfrm>
              <a:off x="3360" y="393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dirty="0">
                  <a:latin typeface=".VnTime" pitchFamily="34" charset="0"/>
                </a:rPr>
                <a:t>Sum</a:t>
              </a:r>
              <a:endParaRPr lang="en-US" sz="1700" b="1" baseline="30000" dirty="0">
                <a:latin typeface=".VnTime" pitchFamily="34" charset="0"/>
              </a:endParaRPr>
            </a:p>
          </p:txBody>
        </p:sp>
        <p:sp>
          <p:nvSpPr>
            <p:cNvPr id="59454" name="Rectangle 61"/>
            <p:cNvSpPr>
              <a:spLocks noChangeArrowheads="1"/>
            </p:cNvSpPr>
            <p:nvPr/>
          </p:nvSpPr>
          <p:spPr bwMode="auto">
            <a:xfrm>
              <a:off x="4944" y="39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solidFill>
                    <a:srgbClr val="F20EB1"/>
                  </a:solidFill>
                  <a:latin typeface="Arial" charset="0"/>
                </a:rPr>
                <a:t>3036</a:t>
              </a:r>
              <a:endParaRPr lang="en-US" sz="1700" b="1" baseline="30000">
                <a:solidFill>
                  <a:srgbClr val="F20EB1"/>
                </a:solidFill>
                <a:latin typeface="Arial" charset="0"/>
              </a:endParaRPr>
            </a:p>
          </p:txBody>
        </p:sp>
        <p:sp>
          <p:nvSpPr>
            <p:cNvPr id="59455" name="Rectangle 62"/>
            <p:cNvSpPr>
              <a:spLocks noChangeArrowheads="1"/>
            </p:cNvSpPr>
            <p:nvPr/>
          </p:nvSpPr>
          <p:spPr bwMode="auto">
            <a:xfrm>
              <a:off x="4416" y="3936"/>
              <a:ext cx="528"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solidFill>
                    <a:srgbClr val="F20EB1"/>
                  </a:solidFill>
                  <a:latin typeface="Arial" charset="0"/>
                </a:rPr>
                <a:t>3352</a:t>
              </a:r>
              <a:endParaRPr lang="en-US" sz="1700" b="1" baseline="30000">
                <a:solidFill>
                  <a:srgbClr val="F20EB1"/>
                </a:solidFill>
                <a:latin typeface="Arial" charset="0"/>
              </a:endParaRPr>
            </a:p>
          </p:txBody>
        </p:sp>
      </p:grpSp>
      <p:sp>
        <p:nvSpPr>
          <p:cNvPr id="65" name="Rectangle 2"/>
          <p:cNvSpPr>
            <a:spLocks noGrp="1" noChangeArrowheads="1"/>
          </p:cNvSpPr>
          <p:nvPr>
            <p:ph type="title"/>
          </p:nvPr>
        </p:nvSpPr>
        <p:spPr>
          <a:xfrm>
            <a:off x="0" y="0"/>
            <a:ext cx="8001000" cy="800100"/>
          </a:xfrm>
        </p:spPr>
        <p:txBody>
          <a:bodyPr/>
          <a:lstStyle/>
          <a:p>
            <a:pPr eaLnBrk="1" hangingPunct="1"/>
            <a:r>
              <a:rPr lang="en-US" sz="3600" dirty="0"/>
              <a:t>3.4.4.2 Huffman code</a:t>
            </a:r>
            <a:endParaRPr lang="en-US" sz="3500" dirty="0">
              <a:latin typeface=".VnArial Narrow" pitchFamily="34" charset="0"/>
            </a:endParaRPr>
          </a:p>
        </p:txBody>
      </p:sp>
      <p:sp>
        <p:nvSpPr>
          <p:cNvPr id="66" name="Rectangle 3"/>
          <p:cNvSpPr txBox="1">
            <a:spLocks noChangeArrowheads="1"/>
          </p:cNvSpPr>
          <p:nvPr/>
        </p:nvSpPr>
        <p:spPr bwMode="auto">
          <a:xfrm>
            <a:off x="0" y="8382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en-US" sz="2400" dirty="0">
              <a:latin typeface="Times" panose="02020603050405020304" pitchFamily="18" charset="0"/>
              <a:cs typeface="Times" panose="02020603050405020304" pitchFamily="18" charset="0"/>
            </a:endParaRPr>
          </a:p>
          <a:p>
            <a:endParaRPr lang="en-US" altLang="en-US" sz="2400" dirty="0">
              <a:latin typeface="Times" panose="02020603050405020304" pitchFamily="18" charset="0"/>
              <a:cs typeface="Times" panose="02020603050405020304" pitchFamily="18" charset="0"/>
            </a:endParaRPr>
          </a:p>
          <a:p>
            <a:endParaRPr lang="en-US" altLang="en-US" sz="2400" dirty="0">
              <a:latin typeface="Times" panose="02020603050405020304" pitchFamily="18" charset="0"/>
              <a:cs typeface="Times" panose="02020603050405020304" pitchFamily="18" charset="0"/>
            </a:endParaRPr>
          </a:p>
          <a:p>
            <a:endParaRPr lang="en-US" altLang="en-US" sz="2400" dirty="0">
              <a:latin typeface="Times" panose="02020603050405020304" pitchFamily="18" charset="0"/>
              <a:cs typeface="Times" panose="02020603050405020304" pitchFamily="18" charset="0"/>
            </a:endParaRPr>
          </a:p>
          <a:p>
            <a:endParaRPr lang="en-US" altLang="en-US" sz="2400" dirty="0">
              <a:latin typeface="Times" panose="02020603050405020304" pitchFamily="18" charset="0"/>
              <a:cs typeface="Times" panose="02020603050405020304" pitchFamily="18" charset="0"/>
            </a:endParaRPr>
          </a:p>
          <a:p>
            <a:endParaRPr lang="en-US" altLang="en-US" sz="2400" dirty="0">
              <a:latin typeface="Times" panose="02020603050405020304" pitchFamily="18" charset="0"/>
              <a:cs typeface="Times" panose="02020603050405020304" pitchFamily="18" charset="0"/>
            </a:endParaRPr>
          </a:p>
          <a:p>
            <a:endParaRPr lang="en-US" altLang="en-US" sz="2400" dirty="0">
              <a:latin typeface="Times" panose="02020603050405020304" pitchFamily="18" charset="0"/>
              <a:cs typeface="Times" panose="02020603050405020304" pitchFamily="18" charset="0"/>
            </a:endParaRPr>
          </a:p>
          <a:p>
            <a:endParaRPr lang="en-US" altLang="en-US" sz="2400" dirty="0">
              <a:latin typeface="Times" panose="02020603050405020304" pitchFamily="18" charset="0"/>
              <a:cs typeface="Times" panose="02020603050405020304" pitchFamily="18" charset="0"/>
            </a:endParaRPr>
          </a:p>
          <a:p>
            <a:endParaRPr lang="en-US" altLang="en-US" sz="2400" dirty="0">
              <a:latin typeface="Times" panose="02020603050405020304" pitchFamily="18" charset="0"/>
              <a:cs typeface="Times" panose="02020603050405020304" pitchFamily="18" charset="0"/>
            </a:endParaRPr>
          </a:p>
          <a:p>
            <a:r>
              <a:rPr lang="en-US" altLang="en-US" sz="2400" dirty="0">
                <a:latin typeface="Times" panose="02020603050405020304" pitchFamily="18" charset="0"/>
                <a:cs typeface="Times" panose="02020603050405020304" pitchFamily="18" charset="0"/>
              </a:rPr>
              <a:t>Use Huffman code: save 10%</a:t>
            </a:r>
          </a:p>
          <a:p>
            <a:r>
              <a:rPr lang="en-US" altLang="en-US" sz="2400" dirty="0">
                <a:latin typeface="Times" panose="02020603050405020304" pitchFamily="18" charset="0"/>
                <a:cs typeface="Times" panose="02020603050405020304" pitchFamily="18" charset="0"/>
              </a:rPr>
              <a:t>Huffman encoding is a simple example of </a:t>
            </a:r>
            <a:r>
              <a:rPr lang="en-US" altLang="en-US" sz="2400" b="1" dirty="0">
                <a:solidFill>
                  <a:srgbClr val="FF0000"/>
                </a:solidFill>
                <a:latin typeface="Times" panose="02020603050405020304" pitchFamily="18" charset="0"/>
                <a:cs typeface="Times" panose="02020603050405020304" pitchFamily="18" charset="0"/>
              </a:rPr>
              <a:t>data compression</a:t>
            </a:r>
            <a:r>
              <a:rPr lang="en-US" altLang="en-US" sz="2400" dirty="0">
                <a:solidFill>
                  <a:schemeClr val="tx2"/>
                </a:solidFill>
                <a:latin typeface="Times" panose="02020603050405020304" pitchFamily="18" charset="0"/>
                <a:cs typeface="Times" panose="02020603050405020304" pitchFamily="18" charset="0"/>
              </a:rPr>
              <a:t>:</a:t>
            </a:r>
            <a:r>
              <a:rPr lang="en-US" altLang="en-US" sz="2400" dirty="0">
                <a:latin typeface="Times" panose="02020603050405020304" pitchFamily="18" charset="0"/>
                <a:cs typeface="Times" panose="02020603050405020304" pitchFamily="18" charset="0"/>
              </a:rPr>
              <a:t> representing data in fewer bits than it would otherwise need</a:t>
            </a:r>
          </a:p>
        </p:txBody>
      </p:sp>
    </p:spTree>
    <p:extLst>
      <p:ext uri="{BB962C8B-B14F-4D97-AF65-F5344CB8AC3E}">
        <p14:creationId xmlns:p14="http://schemas.microsoft.com/office/powerpoint/2010/main" val="1684581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3.1.2. Tree terminology</a:t>
            </a:r>
          </a:p>
        </p:txBody>
      </p:sp>
      <p:sp>
        <p:nvSpPr>
          <p:cNvPr id="3" name="Content Placeholder 2"/>
          <p:cNvSpPr>
            <a:spLocks noGrp="1"/>
          </p:cNvSpPr>
          <p:nvPr>
            <p:ph idx="1"/>
          </p:nvPr>
        </p:nvSpPr>
        <p:spPr>
          <a:xfrm>
            <a:off x="0" y="838200"/>
            <a:ext cx="8686800" cy="5410200"/>
          </a:xfrm>
        </p:spPr>
        <p:txBody>
          <a:bodyPr>
            <a:normAutofit/>
          </a:bodyPr>
          <a:lstStyle/>
          <a:p>
            <a:pPr>
              <a:spcBef>
                <a:spcPts val="600"/>
              </a:spcBef>
            </a:pPr>
            <a:r>
              <a:rPr lang="en-US" sz="2500" dirty="0">
                <a:latin typeface="Times" panose="02020603050405020304" pitchFamily="18" charset="0"/>
                <a:cs typeface="Times" panose="02020603050405020304" pitchFamily="18" charset="0"/>
              </a:rPr>
              <a:t>Node or vertex (</a:t>
            </a:r>
            <a:r>
              <a:rPr lang="en-US" sz="2500" dirty="0" err="1">
                <a:latin typeface="Times" panose="02020603050405020304" pitchFamily="18" charset="0"/>
                <a:cs typeface="Times" panose="02020603050405020304" pitchFamily="18" charset="0"/>
              </a:rPr>
              <a:t>nút</a:t>
            </a:r>
            <a:r>
              <a:rPr lang="en-US" sz="2500" dirty="0">
                <a:latin typeface="Times" panose="02020603050405020304" pitchFamily="18" charset="0"/>
                <a:cs typeface="Times" panose="02020603050405020304" pitchFamily="18" charset="0"/>
              </a:rPr>
              <a:t>)</a:t>
            </a:r>
          </a:p>
          <a:p>
            <a:pPr>
              <a:spcBef>
                <a:spcPts val="600"/>
              </a:spcBef>
            </a:pPr>
            <a:r>
              <a:rPr lang="en-US" sz="2500" dirty="0">
                <a:latin typeface="Times" panose="02020603050405020304" pitchFamily="18" charset="0"/>
                <a:cs typeface="Times" panose="02020603050405020304" pitchFamily="18" charset="0"/>
              </a:rPr>
              <a:t>Root (</a:t>
            </a:r>
            <a:r>
              <a:rPr lang="en-US" sz="2500" dirty="0" err="1">
                <a:latin typeface="Times" panose="02020603050405020304" pitchFamily="18" charset="0"/>
                <a:cs typeface="Times" panose="02020603050405020304" pitchFamily="18" charset="0"/>
              </a:rPr>
              <a:t>gốc</a:t>
            </a:r>
            <a:r>
              <a:rPr lang="en-US" sz="2500" dirty="0">
                <a:latin typeface="Times" panose="02020603050405020304" pitchFamily="18" charset="0"/>
                <a:cs typeface="Times" panose="02020603050405020304" pitchFamily="18" charset="0"/>
              </a:rPr>
              <a:t>)</a:t>
            </a:r>
          </a:p>
          <a:p>
            <a:pPr>
              <a:spcBef>
                <a:spcPts val="600"/>
              </a:spcBef>
            </a:pPr>
            <a:r>
              <a:rPr lang="en-US" sz="2500" dirty="0">
                <a:latin typeface="Times" panose="02020603050405020304" pitchFamily="18" charset="0"/>
                <a:cs typeface="Times" panose="02020603050405020304" pitchFamily="18" charset="0"/>
              </a:rPr>
              <a:t>Leaf (</a:t>
            </a:r>
            <a:r>
              <a:rPr lang="en-US" sz="2500" dirty="0" err="1">
                <a:latin typeface="Times" panose="02020603050405020304" pitchFamily="18" charset="0"/>
                <a:cs typeface="Times" panose="02020603050405020304" pitchFamily="18" charset="0"/>
              </a:rPr>
              <a:t>lá</a:t>
            </a:r>
            <a:r>
              <a:rPr lang="en-US" sz="2500" dirty="0">
                <a:latin typeface="Times" panose="02020603050405020304" pitchFamily="18" charset="0"/>
                <a:cs typeface="Times" panose="02020603050405020304" pitchFamily="18" charset="0"/>
              </a:rPr>
              <a:t>)</a:t>
            </a:r>
          </a:p>
          <a:p>
            <a:pPr>
              <a:spcBef>
                <a:spcPts val="600"/>
              </a:spcBef>
            </a:pPr>
            <a:r>
              <a:rPr lang="en-US" sz="2500" dirty="0">
                <a:latin typeface="Times" panose="02020603050405020304" pitchFamily="18" charset="0"/>
                <a:cs typeface="Times" panose="02020603050405020304" pitchFamily="18" charset="0"/>
              </a:rPr>
              <a:t>Child  (con)</a:t>
            </a:r>
          </a:p>
          <a:p>
            <a:pPr>
              <a:spcBef>
                <a:spcPts val="600"/>
              </a:spcBef>
            </a:pPr>
            <a:r>
              <a:rPr lang="en-US" sz="2500" dirty="0">
                <a:latin typeface="Times" panose="02020603050405020304" pitchFamily="18" charset="0"/>
                <a:cs typeface="Times" panose="02020603050405020304" pitchFamily="18" charset="0"/>
              </a:rPr>
              <a:t>Parent (cha)</a:t>
            </a:r>
          </a:p>
          <a:p>
            <a:pPr>
              <a:spcBef>
                <a:spcPts val="600"/>
              </a:spcBef>
            </a:pPr>
            <a:r>
              <a:rPr lang="en-US" sz="2500" dirty="0">
                <a:latin typeface="Times" panose="02020603050405020304" pitchFamily="18" charset="0"/>
                <a:cs typeface="Times" panose="02020603050405020304" pitchFamily="18" charset="0"/>
              </a:rPr>
              <a:t>Ancestors (</a:t>
            </a:r>
            <a:r>
              <a:rPr lang="en-US" sz="2500" dirty="0" err="1">
                <a:latin typeface="Times" panose="02020603050405020304" pitchFamily="18" charset="0"/>
                <a:cs typeface="Times" panose="02020603050405020304" pitchFamily="18" charset="0"/>
              </a:rPr>
              <a:t>tổ</a:t>
            </a:r>
            <a:r>
              <a:rPr lang="en-US" sz="2500" dirty="0">
                <a:latin typeface="Times" panose="02020603050405020304" pitchFamily="18" charset="0"/>
                <a:cs typeface="Times" panose="02020603050405020304" pitchFamily="18" charset="0"/>
              </a:rPr>
              <a:t> </a:t>
            </a:r>
            <a:r>
              <a:rPr lang="en-US" sz="2500" dirty="0" err="1">
                <a:latin typeface="Times" panose="02020603050405020304" pitchFamily="18" charset="0"/>
                <a:cs typeface="Times" panose="02020603050405020304" pitchFamily="18" charset="0"/>
              </a:rPr>
              <a:t>tiên</a:t>
            </a:r>
            <a:r>
              <a:rPr lang="en-US" sz="2500" dirty="0">
                <a:latin typeface="Times" panose="02020603050405020304" pitchFamily="18" charset="0"/>
                <a:cs typeface="Times" panose="02020603050405020304" pitchFamily="18" charset="0"/>
              </a:rPr>
              <a:t>)</a:t>
            </a:r>
          </a:p>
          <a:p>
            <a:pPr>
              <a:spcBef>
                <a:spcPts val="600"/>
              </a:spcBef>
            </a:pPr>
            <a:r>
              <a:rPr lang="en-US" sz="2500" dirty="0">
                <a:latin typeface="Times" panose="02020603050405020304" pitchFamily="18" charset="0"/>
                <a:cs typeface="Times" panose="02020603050405020304" pitchFamily="18" charset="0"/>
              </a:rPr>
              <a:t>Descendants  (</a:t>
            </a:r>
            <a:r>
              <a:rPr lang="en-US" sz="2500" dirty="0" err="1">
                <a:latin typeface="Times" panose="02020603050405020304" pitchFamily="18" charset="0"/>
                <a:cs typeface="Times" panose="02020603050405020304" pitchFamily="18" charset="0"/>
              </a:rPr>
              <a:t>hậu</a:t>
            </a:r>
            <a:r>
              <a:rPr lang="en-US" sz="2500" dirty="0">
                <a:latin typeface="Times" panose="02020603050405020304" pitchFamily="18" charset="0"/>
                <a:cs typeface="Times" panose="02020603050405020304" pitchFamily="18" charset="0"/>
              </a:rPr>
              <a:t> </a:t>
            </a:r>
            <a:r>
              <a:rPr lang="en-US" sz="2500" dirty="0" err="1">
                <a:latin typeface="Times" panose="02020603050405020304" pitchFamily="18" charset="0"/>
                <a:cs typeface="Times" panose="02020603050405020304" pitchFamily="18" charset="0"/>
              </a:rPr>
              <a:t>duệ</a:t>
            </a:r>
            <a:r>
              <a:rPr lang="en-US" sz="2500" dirty="0">
                <a:latin typeface="Times" panose="02020603050405020304" pitchFamily="18" charset="0"/>
                <a:cs typeface="Times" panose="02020603050405020304" pitchFamily="18" charset="0"/>
              </a:rPr>
              <a:t>)</a:t>
            </a:r>
          </a:p>
          <a:p>
            <a:pPr>
              <a:spcBef>
                <a:spcPts val="600"/>
              </a:spcBef>
            </a:pPr>
            <a:r>
              <a:rPr lang="en-US" sz="2500" dirty="0">
                <a:latin typeface="Times" panose="02020603050405020304" pitchFamily="18" charset="0"/>
                <a:cs typeface="Times" panose="02020603050405020304" pitchFamily="18" charset="0"/>
              </a:rPr>
              <a:t>Sibling  (</a:t>
            </a:r>
            <a:r>
              <a:rPr lang="en-US" sz="2500" dirty="0" err="1">
                <a:latin typeface="Times" panose="02020603050405020304" pitchFamily="18" charset="0"/>
                <a:cs typeface="Times" panose="02020603050405020304" pitchFamily="18" charset="0"/>
              </a:rPr>
              <a:t>anh</a:t>
            </a:r>
            <a:r>
              <a:rPr lang="en-US" sz="2500" dirty="0">
                <a:latin typeface="Times" panose="02020603050405020304" pitchFamily="18" charset="0"/>
                <a:cs typeface="Times" panose="02020603050405020304" pitchFamily="18" charset="0"/>
              </a:rPr>
              <a:t> </a:t>
            </a:r>
            <a:r>
              <a:rPr lang="en-US" sz="2500" dirty="0" err="1">
                <a:latin typeface="Times" panose="02020603050405020304" pitchFamily="18" charset="0"/>
                <a:cs typeface="Times" panose="02020603050405020304" pitchFamily="18" charset="0"/>
              </a:rPr>
              <a:t>em</a:t>
            </a:r>
            <a:r>
              <a:rPr lang="en-US" sz="2500" dirty="0">
                <a:latin typeface="Times" panose="02020603050405020304" pitchFamily="18" charset="0"/>
                <a:cs typeface="Times" panose="02020603050405020304" pitchFamily="18" charset="0"/>
              </a:rPr>
              <a:t>)</a:t>
            </a:r>
          </a:p>
          <a:p>
            <a:pPr>
              <a:spcBef>
                <a:spcPts val="600"/>
              </a:spcBef>
            </a:pPr>
            <a:r>
              <a:rPr lang="en-US" sz="2500" dirty="0">
                <a:latin typeface="Times" panose="02020603050405020304" pitchFamily="18" charset="0"/>
                <a:cs typeface="Times" panose="02020603050405020304" pitchFamily="18" charset="0"/>
              </a:rPr>
              <a:t>Internal node (</a:t>
            </a:r>
            <a:r>
              <a:rPr lang="en-US" sz="2500" dirty="0" err="1">
                <a:latin typeface="Times" panose="02020603050405020304" pitchFamily="18" charset="0"/>
                <a:cs typeface="Times" panose="02020603050405020304" pitchFamily="18" charset="0"/>
              </a:rPr>
              <a:t>nút</a:t>
            </a:r>
            <a:r>
              <a:rPr lang="en-US" sz="2500" dirty="0">
                <a:latin typeface="Times" panose="02020603050405020304" pitchFamily="18" charset="0"/>
                <a:cs typeface="Times" panose="02020603050405020304" pitchFamily="18" charset="0"/>
              </a:rPr>
              <a:t> </a:t>
            </a:r>
            <a:r>
              <a:rPr lang="en-US" sz="2500" dirty="0" err="1">
                <a:latin typeface="Times" panose="02020603050405020304" pitchFamily="18" charset="0"/>
                <a:cs typeface="Times" panose="02020603050405020304" pitchFamily="18" charset="0"/>
              </a:rPr>
              <a:t>trong</a:t>
            </a:r>
            <a:r>
              <a:rPr lang="en-US" sz="2500" dirty="0">
                <a:latin typeface="Times" panose="02020603050405020304" pitchFamily="18" charset="0"/>
                <a:cs typeface="Times" panose="02020603050405020304" pitchFamily="18" charset="0"/>
              </a:rPr>
              <a:t>)</a:t>
            </a:r>
          </a:p>
          <a:p>
            <a:pPr>
              <a:spcBef>
                <a:spcPts val="600"/>
              </a:spcBef>
            </a:pPr>
            <a:r>
              <a:rPr lang="en-US" sz="2500" dirty="0">
                <a:latin typeface="Times" panose="02020603050405020304" pitchFamily="18" charset="0"/>
                <a:cs typeface="Times" panose="02020603050405020304" pitchFamily="18" charset="0"/>
              </a:rPr>
              <a:t>Height (</a:t>
            </a:r>
            <a:r>
              <a:rPr lang="en-US" sz="2500" dirty="0" err="1">
                <a:latin typeface="Times" panose="02020603050405020304" pitchFamily="18" charset="0"/>
                <a:cs typeface="Times" panose="02020603050405020304" pitchFamily="18" charset="0"/>
              </a:rPr>
              <a:t>chiều</a:t>
            </a:r>
            <a:r>
              <a:rPr lang="en-US" sz="2500" dirty="0">
                <a:latin typeface="Times" panose="02020603050405020304" pitchFamily="18" charset="0"/>
                <a:cs typeface="Times" panose="02020603050405020304" pitchFamily="18" charset="0"/>
              </a:rPr>
              <a:t> </a:t>
            </a:r>
            <a:r>
              <a:rPr lang="en-US" sz="2500" dirty="0" err="1">
                <a:latin typeface="Times" panose="02020603050405020304" pitchFamily="18" charset="0"/>
                <a:cs typeface="Times" panose="02020603050405020304" pitchFamily="18" charset="0"/>
              </a:rPr>
              <a:t>cao</a:t>
            </a:r>
            <a:r>
              <a:rPr lang="en-US" sz="2500" dirty="0">
                <a:latin typeface="Times" panose="02020603050405020304" pitchFamily="18" charset="0"/>
                <a:cs typeface="Times" panose="02020603050405020304" pitchFamily="18" charset="0"/>
              </a:rPr>
              <a:t>)</a:t>
            </a:r>
          </a:p>
          <a:p>
            <a:pPr>
              <a:spcBef>
                <a:spcPts val="600"/>
              </a:spcBef>
            </a:pPr>
            <a:r>
              <a:rPr lang="en-US" sz="2500" dirty="0">
                <a:latin typeface="Times" panose="02020603050405020304" pitchFamily="18" charset="0"/>
                <a:cs typeface="Times" panose="02020603050405020304" pitchFamily="18" charset="0"/>
              </a:rPr>
              <a:t>Depth (</a:t>
            </a:r>
            <a:r>
              <a:rPr lang="en-US" sz="2500" dirty="0" err="1">
                <a:latin typeface="Times" panose="02020603050405020304" pitchFamily="18" charset="0"/>
                <a:cs typeface="Times" panose="02020603050405020304" pitchFamily="18" charset="0"/>
              </a:rPr>
              <a:t>chiều</a:t>
            </a:r>
            <a:r>
              <a:rPr lang="en-US" sz="2500" dirty="0">
                <a:latin typeface="Times" panose="02020603050405020304" pitchFamily="18" charset="0"/>
                <a:cs typeface="Times" panose="02020603050405020304" pitchFamily="18" charset="0"/>
              </a:rPr>
              <a:t> </a:t>
            </a:r>
            <a:r>
              <a:rPr lang="en-US" sz="2500" dirty="0" err="1">
                <a:latin typeface="Times" panose="02020603050405020304" pitchFamily="18" charset="0"/>
                <a:cs typeface="Times" panose="02020603050405020304" pitchFamily="18" charset="0"/>
              </a:rPr>
              <a:t>sâu</a:t>
            </a:r>
            <a:r>
              <a:rPr lang="en-US" sz="2500" dirty="0">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290174435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9144000" cy="800100"/>
          </a:xfrm>
        </p:spPr>
        <p:txBody>
          <a:bodyPr/>
          <a:lstStyle/>
          <a:p>
            <a:pPr eaLnBrk="1" hangingPunct="1"/>
            <a:r>
              <a:rPr lang="en-US" sz="3600" dirty="0"/>
              <a:t>3.4.4.2 Huffman code: Decoding</a:t>
            </a:r>
            <a:endParaRPr lang="en-US" sz="3500" dirty="0">
              <a:latin typeface=".VnArial Narrow" pitchFamily="34" charset="0"/>
            </a:endParaRPr>
          </a:p>
        </p:txBody>
      </p:sp>
      <p:sp>
        <p:nvSpPr>
          <p:cNvPr id="45059" name="Rectangle 3"/>
          <p:cNvSpPr>
            <a:spLocks noGrp="1" noChangeArrowheads="1"/>
          </p:cNvSpPr>
          <p:nvPr>
            <p:ph type="body" idx="1"/>
          </p:nvPr>
        </p:nvSpPr>
        <p:spPr>
          <a:xfrm>
            <a:off x="0" y="800100"/>
            <a:ext cx="9143999" cy="5332413"/>
          </a:xfrm>
        </p:spPr>
        <p:txBody>
          <a:bodyPr/>
          <a:lstStyle/>
          <a:p>
            <a:r>
              <a:rPr lang="en-US" altLang="en-US" sz="2300" dirty="0">
                <a:latin typeface="Times" panose="02020603050405020304" pitchFamily="18" charset="0"/>
                <a:cs typeface="Times" panose="02020603050405020304" pitchFamily="18" charset="0"/>
              </a:rPr>
              <a:t>Algorithm decoding:</a:t>
            </a:r>
          </a:p>
          <a:p>
            <a:pPr lvl="1"/>
            <a:r>
              <a:rPr lang="en-US" altLang="en-US" sz="2300" dirty="0">
                <a:latin typeface="Times" panose="02020603050405020304" pitchFamily="18" charset="0"/>
                <a:cs typeface="Times" panose="02020603050405020304" pitchFamily="18" charset="0"/>
              </a:rPr>
              <a:t>Read compressed file &amp; binary tree</a:t>
            </a:r>
          </a:p>
          <a:p>
            <a:pPr lvl="1"/>
            <a:r>
              <a:rPr lang="en-US" altLang="en-US" sz="2300" dirty="0">
                <a:latin typeface="Times" panose="02020603050405020304" pitchFamily="18" charset="0"/>
                <a:cs typeface="Times" panose="02020603050405020304" pitchFamily="18" charset="0"/>
              </a:rPr>
              <a:t>Use binary tree to decode file</a:t>
            </a:r>
          </a:p>
          <a:p>
            <a:pPr lvl="2"/>
            <a:r>
              <a:rPr lang="en-US" altLang="en-US" sz="2300" dirty="0">
                <a:latin typeface="Times" panose="02020603050405020304" pitchFamily="18" charset="0"/>
                <a:cs typeface="Times" panose="02020603050405020304" pitchFamily="18" charset="0"/>
              </a:rPr>
              <a:t>Follow path from root to leaf</a:t>
            </a:r>
          </a:p>
          <a:p>
            <a:r>
              <a:rPr lang="en-US" altLang="en-US" sz="2300" dirty="0">
                <a:latin typeface="Times" panose="02020603050405020304" pitchFamily="18" charset="0"/>
                <a:cs typeface="Times" panose="02020603050405020304" pitchFamily="18" charset="0"/>
              </a:rPr>
              <a:t>Example: Decode “11100000011”</a:t>
            </a:r>
          </a:p>
        </p:txBody>
      </p:sp>
      <p:pic>
        <p:nvPicPr>
          <p:cNvPr id="2" name="Picture 1"/>
          <p:cNvPicPr>
            <a:picLocks noChangeAspect="1"/>
          </p:cNvPicPr>
          <p:nvPr/>
        </p:nvPicPr>
        <p:blipFill>
          <a:blip r:embed="rId3"/>
          <a:stretch>
            <a:fillRect/>
          </a:stretch>
        </p:blipFill>
        <p:spPr>
          <a:xfrm>
            <a:off x="2709221" y="2838239"/>
            <a:ext cx="6434779" cy="4019761"/>
          </a:xfrm>
          <a:prstGeom prst="rect">
            <a:avLst/>
          </a:prstGeom>
        </p:spPr>
      </p:pic>
    </p:spTree>
    <p:extLst>
      <p:ext uri="{BB962C8B-B14F-4D97-AF65-F5344CB8AC3E}">
        <p14:creationId xmlns:p14="http://schemas.microsoft.com/office/powerpoint/2010/main" val="11438562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9144000" cy="838200"/>
          </a:xfrm>
        </p:spPr>
        <p:txBody>
          <a:bodyPr/>
          <a:lstStyle/>
          <a:p>
            <a:r>
              <a:rPr lang="en-US" altLang="en-US" dirty="0"/>
              <a:t>Data compression</a:t>
            </a:r>
          </a:p>
        </p:txBody>
      </p:sp>
      <p:sp>
        <p:nvSpPr>
          <p:cNvPr id="30723" name="Rectangle 3"/>
          <p:cNvSpPr>
            <a:spLocks noGrp="1" noChangeArrowheads="1"/>
          </p:cNvSpPr>
          <p:nvPr>
            <p:ph type="body" idx="1"/>
          </p:nvPr>
        </p:nvSpPr>
        <p:spPr>
          <a:xfrm>
            <a:off x="0" y="838200"/>
            <a:ext cx="9144000" cy="5486400"/>
          </a:xfrm>
        </p:spPr>
        <p:txBody>
          <a:bodyPr/>
          <a:lstStyle/>
          <a:p>
            <a:r>
              <a:rPr lang="en-US" altLang="en-US" sz="2400" dirty="0">
                <a:latin typeface="Times" panose="02020603050405020304" pitchFamily="18" charset="0"/>
                <a:cs typeface="Times" panose="02020603050405020304" pitchFamily="18" charset="0"/>
              </a:rPr>
              <a:t>Huffman encoding is a simple example of </a:t>
            </a:r>
            <a:r>
              <a:rPr lang="en-US" altLang="en-US" sz="2400" dirty="0">
                <a:solidFill>
                  <a:schemeClr val="tx2"/>
                </a:solidFill>
                <a:latin typeface="Times" panose="02020603050405020304" pitchFamily="18" charset="0"/>
                <a:cs typeface="Times" panose="02020603050405020304" pitchFamily="18" charset="0"/>
              </a:rPr>
              <a:t>data compression:</a:t>
            </a:r>
            <a:r>
              <a:rPr lang="en-US" altLang="en-US" sz="2400" dirty="0">
                <a:latin typeface="Times" panose="02020603050405020304" pitchFamily="18" charset="0"/>
                <a:cs typeface="Times" panose="02020603050405020304" pitchFamily="18" charset="0"/>
              </a:rPr>
              <a:t> representing data in fewer bits than it would otherwise need</a:t>
            </a:r>
          </a:p>
          <a:p>
            <a:r>
              <a:rPr lang="en-US" altLang="en-US" sz="2400" dirty="0">
                <a:latin typeface="Times" panose="02020603050405020304" pitchFamily="18" charset="0"/>
                <a:cs typeface="Times" panose="02020603050405020304" pitchFamily="18" charset="0"/>
              </a:rPr>
              <a:t>A more sophisticated method is GIF (Graphics Interchange Format) compression, for</a:t>
            </a:r>
            <a:r>
              <a:rPr lang="en-US" altLang="en-US" sz="2400" dirty="0">
                <a:solidFill>
                  <a:srgbClr val="FFFF99"/>
                </a:solidFill>
                <a:latin typeface="Times" panose="02020603050405020304" pitchFamily="18" charset="0"/>
                <a:cs typeface="Times" panose="02020603050405020304" pitchFamily="18" charset="0"/>
              </a:rPr>
              <a:t> </a:t>
            </a:r>
            <a:r>
              <a:rPr lang="en-US" altLang="en-US" sz="2400" dirty="0">
                <a:solidFill>
                  <a:schemeClr val="accent2"/>
                </a:solidFill>
                <a:latin typeface="Times" panose="02020603050405020304" pitchFamily="18" charset="0"/>
                <a:cs typeface="Times" panose="02020603050405020304" pitchFamily="18" charset="0"/>
              </a:rPr>
              <a:t>.gif</a:t>
            </a:r>
            <a:r>
              <a:rPr lang="en-US" altLang="en-US" sz="2400" dirty="0">
                <a:solidFill>
                  <a:srgbClr val="FFFF99"/>
                </a:solidFill>
                <a:latin typeface="Times" panose="02020603050405020304" pitchFamily="18" charset="0"/>
                <a:cs typeface="Times" panose="02020603050405020304" pitchFamily="18" charset="0"/>
              </a:rPr>
              <a:t> </a:t>
            </a:r>
            <a:r>
              <a:rPr lang="en-US" altLang="en-US" sz="2400" dirty="0">
                <a:latin typeface="Times" panose="02020603050405020304" pitchFamily="18" charset="0"/>
                <a:cs typeface="Times" panose="02020603050405020304" pitchFamily="18" charset="0"/>
              </a:rPr>
              <a:t>files</a:t>
            </a:r>
          </a:p>
          <a:p>
            <a:r>
              <a:rPr lang="en-US" altLang="en-US" sz="2400" dirty="0">
                <a:latin typeface="Times" panose="02020603050405020304" pitchFamily="18" charset="0"/>
                <a:cs typeface="Times" panose="02020603050405020304" pitchFamily="18" charset="0"/>
              </a:rPr>
              <a:t>Another is JPEG (Joint Photographic Experts Group), for</a:t>
            </a:r>
            <a:r>
              <a:rPr lang="en-US" altLang="en-US" sz="2400" dirty="0">
                <a:solidFill>
                  <a:srgbClr val="FFFF99"/>
                </a:solidFill>
                <a:latin typeface="Times" panose="02020603050405020304" pitchFamily="18" charset="0"/>
                <a:cs typeface="Times" panose="02020603050405020304" pitchFamily="18" charset="0"/>
              </a:rPr>
              <a:t> </a:t>
            </a:r>
            <a:r>
              <a:rPr lang="en-US" altLang="en-US" sz="2400" dirty="0">
                <a:solidFill>
                  <a:schemeClr val="accent2"/>
                </a:solidFill>
                <a:latin typeface="Times" panose="02020603050405020304" pitchFamily="18" charset="0"/>
                <a:cs typeface="Times" panose="02020603050405020304" pitchFamily="18" charset="0"/>
              </a:rPr>
              <a:t>.jpg</a:t>
            </a:r>
            <a:r>
              <a:rPr lang="en-US" altLang="en-US" sz="2400" dirty="0">
                <a:solidFill>
                  <a:srgbClr val="FFFF99"/>
                </a:solidFill>
                <a:latin typeface="Times" panose="02020603050405020304" pitchFamily="18" charset="0"/>
                <a:cs typeface="Times" panose="02020603050405020304" pitchFamily="18" charset="0"/>
              </a:rPr>
              <a:t> </a:t>
            </a:r>
            <a:r>
              <a:rPr lang="en-US" altLang="en-US" sz="2400" dirty="0">
                <a:latin typeface="Times" panose="02020603050405020304" pitchFamily="18" charset="0"/>
                <a:cs typeface="Times" panose="02020603050405020304" pitchFamily="18" charset="0"/>
              </a:rPr>
              <a:t>files</a:t>
            </a:r>
          </a:p>
          <a:p>
            <a:pPr lvl="1"/>
            <a:r>
              <a:rPr lang="en-US" altLang="en-US" dirty="0">
                <a:latin typeface="Times" panose="02020603050405020304" pitchFamily="18" charset="0"/>
                <a:cs typeface="Times" panose="02020603050405020304" pitchFamily="18" charset="0"/>
              </a:rPr>
              <a:t>Unlike the others, JPEG is </a:t>
            </a:r>
            <a:r>
              <a:rPr lang="en-US" altLang="en-US" dirty="0" err="1">
                <a:solidFill>
                  <a:schemeClr val="tx2"/>
                </a:solidFill>
                <a:latin typeface="Times" panose="02020603050405020304" pitchFamily="18" charset="0"/>
                <a:cs typeface="Times" panose="02020603050405020304" pitchFamily="18" charset="0"/>
              </a:rPr>
              <a:t>lossy</a:t>
            </a:r>
            <a:r>
              <a:rPr lang="en-US" altLang="en-US" dirty="0">
                <a:latin typeface="Times" panose="02020603050405020304" pitchFamily="18" charset="0"/>
                <a:cs typeface="Times" panose="02020603050405020304" pitchFamily="18" charset="0"/>
              </a:rPr>
              <a:t>—it loses information</a:t>
            </a:r>
          </a:p>
          <a:p>
            <a:pPr lvl="1"/>
            <a:r>
              <a:rPr lang="en-US" altLang="en-US" dirty="0">
                <a:latin typeface="Times" panose="02020603050405020304" pitchFamily="18" charset="0"/>
                <a:cs typeface="Times" panose="02020603050405020304" pitchFamily="18" charset="0"/>
              </a:rPr>
              <a:t>Generally OK for photographs (if you don’t compress them </a:t>
            </a:r>
            <a:r>
              <a:rPr lang="en-US" altLang="en-US" i="1" dirty="0">
                <a:latin typeface="Times" panose="02020603050405020304" pitchFamily="18" charset="0"/>
                <a:cs typeface="Times" panose="02020603050405020304" pitchFamily="18" charset="0"/>
              </a:rPr>
              <a:t>too</a:t>
            </a:r>
            <a:r>
              <a:rPr lang="en-US" altLang="en-US" dirty="0">
                <a:latin typeface="Times" panose="02020603050405020304" pitchFamily="18" charset="0"/>
                <a:cs typeface="Times" panose="02020603050405020304" pitchFamily="18" charset="0"/>
              </a:rPr>
              <a:t> much), because decompression adds “fake” data very similar to the original</a:t>
            </a:r>
          </a:p>
        </p:txBody>
      </p:sp>
    </p:spTree>
    <p:extLst>
      <p:ext uri="{BB962C8B-B14F-4D97-AF65-F5344CB8AC3E}">
        <p14:creationId xmlns:p14="http://schemas.microsoft.com/office/powerpoint/2010/main" val="136905745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a:t>Infix Expressions</a:t>
            </a:r>
            <a:endParaRPr lang="en-IN" dirty="0"/>
          </a:p>
        </p:txBody>
      </p:sp>
      <p:sp>
        <p:nvSpPr>
          <p:cNvPr id="5" name="Slide Number Placeholder 4"/>
          <p:cNvSpPr>
            <a:spLocks noGrp="1"/>
          </p:cNvSpPr>
          <p:nvPr>
            <p:ph type="sldNum" sz="quarter" idx="12"/>
          </p:nvPr>
        </p:nvSpPr>
        <p:spPr/>
        <p:txBody>
          <a:bodyPr/>
          <a:lstStyle/>
          <a:p>
            <a:fld id="{D75AA1D6-45B6-42A0-9A96-551CCA5B504B}" type="slidenum">
              <a:rPr lang="en-US" smtClean="0"/>
              <a:pPr/>
              <a:t>192</a:t>
            </a:fld>
            <a:endParaRPr lang="en-US" dirty="0"/>
          </a:p>
        </p:txBody>
      </p:sp>
      <p:sp>
        <p:nvSpPr>
          <p:cNvPr id="16" name="Content Placeholder 2"/>
          <p:cNvSpPr>
            <a:spLocks noGrp="1"/>
          </p:cNvSpPr>
          <p:nvPr>
            <p:ph idx="1"/>
          </p:nvPr>
        </p:nvSpPr>
        <p:spPr>
          <a:xfrm>
            <a:off x="0" y="838200"/>
            <a:ext cx="9143999" cy="4594991"/>
          </a:xfrm>
        </p:spPr>
        <p:txBody>
          <a:bodyPr>
            <a:normAutofit/>
          </a:bodyPr>
          <a:lstStyle/>
          <a:p>
            <a:r>
              <a:rPr lang="en-US" sz="2400" dirty="0">
                <a:latin typeface="Times" panose="02020603050405020304" pitchFamily="18" charset="0"/>
                <a:cs typeface="Times" panose="02020603050405020304" pitchFamily="18" charset="0"/>
              </a:rPr>
              <a:t>Used in arithmetic</a:t>
            </a:r>
          </a:p>
          <a:p>
            <a:r>
              <a:rPr lang="en-US" sz="2400" dirty="0">
                <a:latin typeface="Times" panose="02020603050405020304" pitchFamily="18" charset="0"/>
                <a:cs typeface="Times" panose="02020603050405020304" pitchFamily="18" charset="0"/>
              </a:rPr>
              <a:t>Operator is placed between the operands</a:t>
            </a:r>
          </a:p>
          <a:p>
            <a:r>
              <a:rPr lang="en-US" sz="2400" dirty="0">
                <a:latin typeface="Times" panose="02020603050405020304" pitchFamily="18" charset="0"/>
                <a:cs typeface="Times" panose="02020603050405020304" pitchFamily="18" charset="0"/>
              </a:rPr>
              <a:t>Parentheses are used to denote the priority of the operation</a:t>
            </a:r>
          </a:p>
          <a:p>
            <a:r>
              <a:rPr lang="en-US" sz="2400" dirty="0">
                <a:latin typeface="Times" panose="02020603050405020304" pitchFamily="18" charset="0"/>
                <a:cs typeface="Times" panose="02020603050405020304" pitchFamily="18" charset="0"/>
              </a:rPr>
              <a:t>Examples</a:t>
            </a:r>
          </a:p>
          <a:p>
            <a:pPr lvl="1"/>
            <a:r>
              <a:rPr lang="en-US" dirty="0">
                <a:latin typeface="Times" panose="02020603050405020304" pitchFamily="18" charset="0"/>
                <a:cs typeface="Times" panose="02020603050405020304" pitchFamily="18" charset="0"/>
              </a:rPr>
              <a:t>a + b</a:t>
            </a:r>
          </a:p>
          <a:p>
            <a:pPr lvl="1"/>
            <a:r>
              <a:rPr lang="en-US" dirty="0">
                <a:latin typeface="Times" panose="02020603050405020304" pitchFamily="18" charset="0"/>
                <a:cs typeface="Times" panose="02020603050405020304" pitchFamily="18" charset="0"/>
              </a:rPr>
              <a:t>(a + b) * (a - b)</a:t>
            </a:r>
          </a:p>
          <a:p>
            <a:pPr lvl="1"/>
            <a:r>
              <a:rPr lang="en-US" dirty="0">
                <a:latin typeface="Times" panose="02020603050405020304" pitchFamily="18" charset="0"/>
                <a:cs typeface="Times" panose="02020603050405020304" pitchFamily="18" charset="0"/>
              </a:rPr>
              <a:t>(a ^ b * (c + (d * e) - f ) ) / g</a:t>
            </a:r>
          </a:p>
          <a:p>
            <a:pPr>
              <a:buNone/>
            </a:pPr>
            <a:endParaRPr lang="en-IN"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71618612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a:t>Postfix Expressions</a:t>
            </a:r>
            <a:endParaRPr lang="en-IN" dirty="0"/>
          </a:p>
        </p:txBody>
      </p:sp>
      <p:sp>
        <p:nvSpPr>
          <p:cNvPr id="5" name="Slide Number Placeholder 4"/>
          <p:cNvSpPr>
            <a:spLocks noGrp="1"/>
          </p:cNvSpPr>
          <p:nvPr>
            <p:ph type="sldNum" sz="quarter" idx="12"/>
          </p:nvPr>
        </p:nvSpPr>
        <p:spPr/>
        <p:txBody>
          <a:bodyPr/>
          <a:lstStyle/>
          <a:p>
            <a:fld id="{D75AA1D6-45B6-42A0-9A96-551CCA5B504B}" type="slidenum">
              <a:rPr lang="en-US" smtClean="0"/>
              <a:pPr/>
              <a:t>193</a:t>
            </a:fld>
            <a:endParaRPr lang="en-US" dirty="0"/>
          </a:p>
        </p:txBody>
      </p:sp>
      <p:sp>
        <p:nvSpPr>
          <p:cNvPr id="16" name="Content Placeholder 2"/>
          <p:cNvSpPr>
            <a:spLocks noGrp="1"/>
          </p:cNvSpPr>
          <p:nvPr>
            <p:ph idx="1"/>
          </p:nvPr>
        </p:nvSpPr>
        <p:spPr>
          <a:xfrm>
            <a:off x="1" y="838200"/>
            <a:ext cx="8179214" cy="4415747"/>
          </a:xfrm>
        </p:spPr>
        <p:txBody>
          <a:bodyPr>
            <a:normAutofit/>
          </a:bodyPr>
          <a:lstStyle/>
          <a:p>
            <a:r>
              <a:rPr lang="en-US" sz="2400" dirty="0">
                <a:latin typeface="Times" panose="02020603050405020304" pitchFamily="18" charset="0"/>
                <a:cs typeface="Times" panose="02020603050405020304" pitchFamily="18" charset="0"/>
              </a:rPr>
              <a:t>Mathematical Notation</a:t>
            </a:r>
          </a:p>
          <a:p>
            <a:r>
              <a:rPr lang="en-US" sz="2400" dirty="0">
                <a:latin typeface="Times" panose="02020603050405020304" pitchFamily="18" charset="0"/>
                <a:cs typeface="Times" panose="02020603050405020304" pitchFamily="18" charset="0"/>
              </a:rPr>
              <a:t>Operator is placed after all its operands</a:t>
            </a:r>
          </a:p>
          <a:p>
            <a:r>
              <a:rPr lang="en-US" sz="2400" dirty="0">
                <a:latin typeface="Times" panose="02020603050405020304" pitchFamily="18" charset="0"/>
                <a:cs typeface="Times" panose="02020603050405020304" pitchFamily="18" charset="0"/>
              </a:rPr>
              <a:t>No need of parentheses </a:t>
            </a:r>
          </a:p>
          <a:p>
            <a:r>
              <a:rPr lang="en-US" sz="2400" dirty="0">
                <a:latin typeface="Times" panose="02020603050405020304" pitchFamily="18" charset="0"/>
                <a:cs typeface="Times" panose="02020603050405020304" pitchFamily="18" charset="0"/>
              </a:rPr>
              <a:t>Easy to parse as compared to infix</a:t>
            </a:r>
          </a:p>
          <a:p>
            <a:r>
              <a:rPr lang="en-US" sz="2400" dirty="0">
                <a:latin typeface="Times" panose="02020603050405020304" pitchFamily="18" charset="0"/>
                <a:cs typeface="Times" panose="02020603050405020304" pitchFamily="18" charset="0"/>
              </a:rPr>
              <a:t>Examples:</a:t>
            </a:r>
          </a:p>
        </p:txBody>
      </p:sp>
      <p:graphicFrame>
        <p:nvGraphicFramePr>
          <p:cNvPr id="3" name="Table 2"/>
          <p:cNvGraphicFramePr>
            <a:graphicFrameLocks noGrp="1"/>
          </p:cNvGraphicFramePr>
          <p:nvPr/>
        </p:nvGraphicFramePr>
        <p:xfrm>
          <a:off x="507774" y="3200400"/>
          <a:ext cx="7163668" cy="1554480"/>
        </p:xfrm>
        <a:graphic>
          <a:graphicData uri="http://schemas.openxmlformats.org/drawingml/2006/table">
            <a:tbl>
              <a:tblPr firstRow="1" bandRow="1">
                <a:tableStyleId>{5C22544A-7EE6-4342-B048-85BDC9FD1C3A}</a:tableStyleId>
              </a:tblPr>
              <a:tblGrid>
                <a:gridCol w="3581834">
                  <a:extLst>
                    <a:ext uri="{9D8B030D-6E8A-4147-A177-3AD203B41FA5}">
                      <a16:colId xmlns:a16="http://schemas.microsoft.com/office/drawing/2014/main" val="2089946134"/>
                    </a:ext>
                  </a:extLst>
                </a:gridCol>
                <a:gridCol w="3581834">
                  <a:extLst>
                    <a:ext uri="{9D8B030D-6E8A-4147-A177-3AD203B41FA5}">
                      <a16:colId xmlns:a16="http://schemas.microsoft.com/office/drawing/2014/main" val="672107527"/>
                    </a:ext>
                  </a:extLst>
                </a:gridCol>
              </a:tblGrid>
              <a:tr h="388620">
                <a:tc>
                  <a:txBody>
                    <a:bodyPr/>
                    <a:lstStyle/>
                    <a:p>
                      <a:pPr algn="ctr"/>
                      <a:r>
                        <a:rPr lang="en-US" sz="2100" dirty="0">
                          <a:solidFill>
                            <a:schemeClr val="tx1"/>
                          </a:solidFill>
                        </a:rPr>
                        <a:t>Infix Expression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100" dirty="0">
                          <a:solidFill>
                            <a:schemeClr val="tx1"/>
                          </a:solidFill>
                        </a:rPr>
                        <a:t>Postfix Expressions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0645066"/>
                  </a:ext>
                </a:extLst>
              </a:tr>
              <a:tr h="388620">
                <a:tc>
                  <a:txBody>
                    <a:bodyPr/>
                    <a:lstStyle/>
                    <a:p>
                      <a:r>
                        <a:rPr lang="en-US" sz="2100" dirty="0"/>
                        <a:t>a + b</a:t>
                      </a:r>
                      <a:endParaRPr lang="en-US" sz="21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100" dirty="0">
                          <a:solidFill>
                            <a:schemeClr val="tx1"/>
                          </a:solidFill>
                        </a:rPr>
                        <a:t>a b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0922832"/>
                  </a:ext>
                </a:extLst>
              </a:tr>
              <a:tr h="388620">
                <a:tc>
                  <a:txBody>
                    <a:bodyPr/>
                    <a:lstStyle/>
                    <a:p>
                      <a:r>
                        <a:rPr lang="en-US" sz="2100" dirty="0"/>
                        <a:t>(a + b) * (a - b)</a:t>
                      </a:r>
                      <a:endParaRPr lang="en-US" sz="21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100" dirty="0">
                          <a:solidFill>
                            <a:schemeClr val="tx1"/>
                          </a:solidFill>
                        </a:rPr>
                        <a:t>a b + a b -</a:t>
                      </a:r>
                      <a:r>
                        <a:rPr lang="en-US" sz="2100" baseline="0" dirty="0">
                          <a:solidFill>
                            <a:schemeClr val="tx1"/>
                          </a:solidFill>
                        </a:rPr>
                        <a:t> *</a:t>
                      </a:r>
                      <a:endParaRPr lang="en-US" sz="21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1200665"/>
                  </a:ext>
                </a:extLst>
              </a:tr>
              <a:tr h="388620">
                <a:tc>
                  <a:txBody>
                    <a:bodyPr/>
                    <a:lstStyle/>
                    <a:p>
                      <a:r>
                        <a:rPr lang="en-US" sz="2100" dirty="0"/>
                        <a:t>(a ^ b * (b + (d * e) - f ) ) / g</a:t>
                      </a:r>
                      <a:endParaRPr lang="en-US" sz="21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100" dirty="0">
                          <a:solidFill>
                            <a:schemeClr val="tx1"/>
                          </a:solidFill>
                        </a:rPr>
                        <a:t>a</a:t>
                      </a:r>
                      <a:r>
                        <a:rPr lang="en-US" sz="2100" baseline="0" dirty="0">
                          <a:solidFill>
                            <a:schemeClr val="tx1"/>
                          </a:solidFill>
                        </a:rPr>
                        <a:t> b ^ c d e * + f - * g /</a:t>
                      </a:r>
                      <a:endParaRPr lang="en-US" sz="21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8672553"/>
                  </a:ext>
                </a:extLst>
              </a:tr>
            </a:tbl>
          </a:graphicData>
        </a:graphic>
      </p:graphicFrame>
    </p:spTree>
    <p:extLst>
      <p:ext uri="{BB962C8B-B14F-4D97-AF65-F5344CB8AC3E}">
        <p14:creationId xmlns:p14="http://schemas.microsoft.com/office/powerpoint/2010/main" val="13223960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a:t>Prefix Expressions</a:t>
            </a:r>
            <a:endParaRPr lang="en-IN" dirty="0"/>
          </a:p>
        </p:txBody>
      </p:sp>
      <p:sp>
        <p:nvSpPr>
          <p:cNvPr id="5" name="Slide Number Placeholder 4"/>
          <p:cNvSpPr>
            <a:spLocks noGrp="1"/>
          </p:cNvSpPr>
          <p:nvPr>
            <p:ph type="sldNum" sz="quarter" idx="12"/>
          </p:nvPr>
        </p:nvSpPr>
        <p:spPr/>
        <p:txBody>
          <a:bodyPr/>
          <a:lstStyle/>
          <a:p>
            <a:fld id="{D75AA1D6-45B6-42A0-9A96-551CCA5B504B}" type="slidenum">
              <a:rPr lang="en-US" smtClean="0"/>
              <a:pPr/>
              <a:t>194</a:t>
            </a:fld>
            <a:endParaRPr lang="en-US" dirty="0"/>
          </a:p>
        </p:txBody>
      </p:sp>
      <p:sp>
        <p:nvSpPr>
          <p:cNvPr id="16" name="Content Placeholder 2"/>
          <p:cNvSpPr>
            <a:spLocks noGrp="1"/>
          </p:cNvSpPr>
          <p:nvPr>
            <p:ph idx="1"/>
          </p:nvPr>
        </p:nvSpPr>
        <p:spPr>
          <a:xfrm>
            <a:off x="0" y="838200"/>
            <a:ext cx="9143999" cy="4415747"/>
          </a:xfrm>
        </p:spPr>
        <p:txBody>
          <a:bodyPr>
            <a:normAutofit/>
          </a:bodyPr>
          <a:lstStyle/>
          <a:p>
            <a:r>
              <a:rPr lang="en-US" sz="2400" dirty="0">
                <a:latin typeface="Times" panose="02020603050405020304" pitchFamily="18" charset="0"/>
                <a:cs typeface="Times" panose="02020603050405020304" pitchFamily="18" charset="0"/>
              </a:rPr>
              <a:t>Mathematical Notation</a:t>
            </a:r>
          </a:p>
          <a:p>
            <a:r>
              <a:rPr lang="en-US" sz="2400" dirty="0">
                <a:latin typeface="Times" panose="02020603050405020304" pitchFamily="18" charset="0"/>
                <a:cs typeface="Times" panose="02020603050405020304" pitchFamily="18" charset="0"/>
              </a:rPr>
              <a:t>Operator is placed before all its operands</a:t>
            </a:r>
          </a:p>
          <a:p>
            <a:r>
              <a:rPr lang="en-US" sz="2400" dirty="0">
                <a:latin typeface="Times" panose="02020603050405020304" pitchFamily="18" charset="0"/>
                <a:cs typeface="Times" panose="02020603050405020304" pitchFamily="18" charset="0"/>
              </a:rPr>
              <a:t>No need of parentheses </a:t>
            </a:r>
          </a:p>
          <a:p>
            <a:r>
              <a:rPr lang="en-US" sz="2400" dirty="0">
                <a:latin typeface="Times" panose="02020603050405020304" pitchFamily="18" charset="0"/>
                <a:cs typeface="Times" panose="02020603050405020304" pitchFamily="18" charset="0"/>
              </a:rPr>
              <a:t>Easy to parse as compared to infix</a:t>
            </a:r>
          </a:p>
          <a:p>
            <a:r>
              <a:rPr lang="en-US" sz="2200" dirty="0">
                <a:latin typeface="Times" panose="02020603050405020304" pitchFamily="18" charset="0"/>
                <a:cs typeface="Times" panose="02020603050405020304" pitchFamily="18" charset="0"/>
              </a:rPr>
              <a:t>A valid prefix expression always starts with an operator and ends with an operand.</a:t>
            </a:r>
            <a:r>
              <a:rPr lang="en-US" dirty="0"/>
              <a:t> </a:t>
            </a:r>
            <a:endParaRPr lang="en-US" sz="2400" dirty="0">
              <a:latin typeface="Times" panose="02020603050405020304" pitchFamily="18" charset="0"/>
              <a:cs typeface="Times" panose="02020603050405020304" pitchFamily="18" charset="0"/>
            </a:endParaRPr>
          </a:p>
          <a:p>
            <a:r>
              <a:rPr lang="en-US" sz="2400" dirty="0">
                <a:latin typeface="Times" panose="02020603050405020304" pitchFamily="18" charset="0"/>
                <a:cs typeface="Times" panose="02020603050405020304" pitchFamily="18" charset="0"/>
              </a:rPr>
              <a:t>Examples:</a:t>
            </a:r>
          </a:p>
        </p:txBody>
      </p:sp>
      <p:graphicFrame>
        <p:nvGraphicFramePr>
          <p:cNvPr id="3" name="Table 2"/>
          <p:cNvGraphicFramePr>
            <a:graphicFrameLocks noGrp="1"/>
          </p:cNvGraphicFramePr>
          <p:nvPr>
            <p:extLst>
              <p:ext uri="{D42A27DB-BD31-4B8C-83A1-F6EECF244321}">
                <p14:modId xmlns:p14="http://schemas.microsoft.com/office/powerpoint/2010/main" val="2870933877"/>
              </p:ext>
            </p:extLst>
          </p:nvPr>
        </p:nvGraphicFramePr>
        <p:xfrm>
          <a:off x="838200" y="4038600"/>
          <a:ext cx="7163668" cy="1554480"/>
        </p:xfrm>
        <a:graphic>
          <a:graphicData uri="http://schemas.openxmlformats.org/drawingml/2006/table">
            <a:tbl>
              <a:tblPr firstRow="1" bandRow="1">
                <a:tableStyleId>{5C22544A-7EE6-4342-B048-85BDC9FD1C3A}</a:tableStyleId>
              </a:tblPr>
              <a:tblGrid>
                <a:gridCol w="3581834">
                  <a:extLst>
                    <a:ext uri="{9D8B030D-6E8A-4147-A177-3AD203B41FA5}">
                      <a16:colId xmlns:a16="http://schemas.microsoft.com/office/drawing/2014/main" val="2089946134"/>
                    </a:ext>
                  </a:extLst>
                </a:gridCol>
                <a:gridCol w="3581834">
                  <a:extLst>
                    <a:ext uri="{9D8B030D-6E8A-4147-A177-3AD203B41FA5}">
                      <a16:colId xmlns:a16="http://schemas.microsoft.com/office/drawing/2014/main" val="672107527"/>
                    </a:ext>
                  </a:extLst>
                </a:gridCol>
              </a:tblGrid>
              <a:tr h="388620">
                <a:tc>
                  <a:txBody>
                    <a:bodyPr/>
                    <a:lstStyle/>
                    <a:p>
                      <a:pPr algn="ctr"/>
                      <a:r>
                        <a:rPr lang="en-US" sz="2100" dirty="0">
                          <a:solidFill>
                            <a:schemeClr val="tx1"/>
                          </a:solidFill>
                        </a:rPr>
                        <a:t>Infix Expression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100" dirty="0">
                          <a:solidFill>
                            <a:schemeClr val="tx1"/>
                          </a:solidFill>
                        </a:rPr>
                        <a:t>Prefix Expressions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0645066"/>
                  </a:ext>
                </a:extLst>
              </a:tr>
              <a:tr h="388620">
                <a:tc>
                  <a:txBody>
                    <a:bodyPr/>
                    <a:lstStyle/>
                    <a:p>
                      <a:r>
                        <a:rPr lang="en-US" sz="2100" dirty="0"/>
                        <a:t>a + b</a:t>
                      </a:r>
                      <a:endParaRPr lang="en-US" sz="21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100" dirty="0">
                          <a:solidFill>
                            <a:schemeClr val="tx1"/>
                          </a:solidFill>
                        </a:rPr>
                        <a:t>+ a b</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0922832"/>
                  </a:ext>
                </a:extLst>
              </a:tr>
              <a:tr h="388620">
                <a:tc>
                  <a:txBody>
                    <a:bodyPr/>
                    <a:lstStyle/>
                    <a:p>
                      <a:r>
                        <a:rPr lang="en-US" sz="2100" dirty="0"/>
                        <a:t>(a + b) * (a - b)</a:t>
                      </a:r>
                      <a:endParaRPr lang="en-US" sz="21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100" dirty="0">
                          <a:solidFill>
                            <a:schemeClr val="tx1"/>
                          </a:solidFill>
                        </a:rPr>
                        <a:t>* + a b - a b</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1200665"/>
                  </a:ext>
                </a:extLst>
              </a:tr>
              <a:tr h="388620">
                <a:tc>
                  <a:txBody>
                    <a:bodyPr/>
                    <a:lstStyle/>
                    <a:p>
                      <a:r>
                        <a:rPr lang="en-US" sz="2100" dirty="0"/>
                        <a:t>(a ^ b * (c + (d * e) - f ) ) / g</a:t>
                      </a:r>
                      <a:endParaRPr lang="en-US" sz="21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100" dirty="0">
                          <a:solidFill>
                            <a:schemeClr val="tx1"/>
                          </a:solidFill>
                        </a:rPr>
                        <a:t>/ * ^ a b - + * d e c f 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8672553"/>
                  </a:ext>
                </a:extLst>
              </a:tr>
            </a:tbl>
          </a:graphicData>
        </a:graphic>
      </p:graphicFrame>
    </p:spTree>
    <p:extLst>
      <p:ext uri="{BB962C8B-B14F-4D97-AF65-F5344CB8AC3E}">
        <p14:creationId xmlns:p14="http://schemas.microsoft.com/office/powerpoint/2010/main" val="2798925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a:t>Evaluating Prefix Expressions</a:t>
            </a:r>
            <a:endParaRPr lang="en-IN" dirty="0"/>
          </a:p>
        </p:txBody>
      </p:sp>
      <p:sp>
        <p:nvSpPr>
          <p:cNvPr id="5" name="Slide Number Placeholder 4"/>
          <p:cNvSpPr>
            <a:spLocks noGrp="1"/>
          </p:cNvSpPr>
          <p:nvPr>
            <p:ph type="sldNum" sz="quarter" idx="12"/>
          </p:nvPr>
        </p:nvSpPr>
        <p:spPr/>
        <p:txBody>
          <a:bodyPr/>
          <a:lstStyle/>
          <a:p>
            <a:fld id="{D75AA1D6-45B6-42A0-9A96-551CCA5B504B}" type="slidenum">
              <a:rPr lang="en-US" smtClean="0"/>
              <a:pPr/>
              <a:t>195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63935688"/>
              </p:ext>
            </p:extLst>
          </p:nvPr>
        </p:nvGraphicFramePr>
        <p:xfrm>
          <a:off x="945933" y="1219200"/>
          <a:ext cx="7252133" cy="4099560"/>
        </p:xfrm>
        <a:graphic>
          <a:graphicData uri="http://schemas.openxmlformats.org/drawingml/2006/table">
            <a:tbl>
              <a:tblPr firstRow="1" bandRow="1">
                <a:tableStyleId>{5C22544A-7EE6-4342-B048-85BDC9FD1C3A}</a:tableStyleId>
              </a:tblPr>
              <a:tblGrid>
                <a:gridCol w="2611839">
                  <a:extLst>
                    <a:ext uri="{9D8B030D-6E8A-4147-A177-3AD203B41FA5}">
                      <a16:colId xmlns:a16="http://schemas.microsoft.com/office/drawing/2014/main" val="2089946134"/>
                    </a:ext>
                  </a:extLst>
                </a:gridCol>
                <a:gridCol w="4640294">
                  <a:extLst>
                    <a:ext uri="{9D8B030D-6E8A-4147-A177-3AD203B41FA5}">
                      <a16:colId xmlns:a16="http://schemas.microsoft.com/office/drawing/2014/main" val="672107527"/>
                    </a:ext>
                  </a:extLst>
                </a:gridCol>
              </a:tblGrid>
              <a:tr h="365760">
                <a:tc>
                  <a:txBody>
                    <a:bodyPr/>
                    <a:lstStyle/>
                    <a:p>
                      <a:pPr algn="ctr"/>
                      <a:r>
                        <a:rPr lang="en-US" sz="2000" dirty="0">
                          <a:solidFill>
                            <a:schemeClr val="tx1"/>
                          </a:solidFill>
                        </a:rPr>
                        <a:t>Example 1 (a=5, b=3)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Example 2(a=4,</a:t>
                      </a:r>
                      <a:r>
                        <a:rPr lang="en-US" sz="2000" baseline="0" dirty="0">
                          <a:solidFill>
                            <a:schemeClr val="tx1"/>
                          </a:solidFill>
                        </a:rPr>
                        <a:t> b=2,</a:t>
                      </a:r>
                      <a:r>
                        <a:rPr lang="en-US" sz="2000" dirty="0">
                          <a:solidFill>
                            <a:schemeClr val="tx1"/>
                          </a:solidFill>
                        </a:rPr>
                        <a:t> c=5, d=6, e=7, f=8, g=3)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0645066"/>
                  </a:ext>
                </a:extLst>
              </a:tr>
              <a:tr h="3337560">
                <a:tc>
                  <a:txBody>
                    <a:bodyPr/>
                    <a:lstStyle/>
                    <a:p>
                      <a:r>
                        <a:rPr lang="en-US" sz="2000" dirty="0">
                          <a:solidFill>
                            <a:schemeClr val="tx1"/>
                          </a:solidFill>
                          <a:latin typeface="Courier New" panose="02070309020205020404" pitchFamily="49" charset="0"/>
                          <a:cs typeface="Courier New" panose="02070309020205020404" pitchFamily="49" charset="0"/>
                        </a:rPr>
                        <a:t>* + a b - a b -</a:t>
                      </a:r>
                      <a:endParaRPr lang="en-US" sz="2000" baseline="0" dirty="0">
                        <a:solidFill>
                          <a:schemeClr val="tx1"/>
                        </a:solidFill>
                        <a:latin typeface="Courier New" panose="02070309020205020404" pitchFamily="49" charset="0"/>
                        <a:cs typeface="Courier New" panose="02070309020205020404" pitchFamily="49" charset="0"/>
                      </a:endParaRPr>
                    </a:p>
                    <a:p>
                      <a:r>
                        <a:rPr lang="en-US" sz="2000" b="0" baseline="0"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+ 5 3</a:t>
                      </a:r>
                      <a:r>
                        <a:rPr lang="en-US" sz="2000" b="1" baseline="0"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a:t>
                      </a:r>
                      <a:r>
                        <a:rPr lang="en-US" sz="2000" u="sng" baseline="0"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5 3</a:t>
                      </a:r>
                      <a:endParaRPr lang="en-US" sz="2000" u="sng" baseline="0" dirty="0">
                        <a:solidFill>
                          <a:schemeClr val="tx1"/>
                        </a:solidFill>
                        <a:latin typeface="Courier New" panose="02070309020205020404" pitchFamily="49" charset="0"/>
                        <a:cs typeface="Courier New" panose="02070309020205020404" pitchFamily="49" charset="0"/>
                      </a:endParaRPr>
                    </a:p>
                    <a:p>
                      <a:r>
                        <a:rPr lang="en-US" sz="2000" b="0" baseline="0" dirty="0">
                          <a:solidFill>
                            <a:schemeClr val="tx1"/>
                          </a:solidFill>
                          <a:latin typeface="Courier New" panose="02070309020205020404" pitchFamily="49" charset="0"/>
                          <a:cs typeface="Courier New" panose="02070309020205020404" pitchFamily="49" charset="0"/>
                        </a:rPr>
                        <a:t>*</a:t>
                      </a:r>
                      <a:r>
                        <a:rPr lang="en-US" sz="2000" b="1" baseline="0"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8</a:t>
                      </a:r>
                      <a:r>
                        <a:rPr lang="en-US" sz="2000" baseline="0"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2</a:t>
                      </a:r>
                      <a:endParaRPr lang="en-US" sz="2000" u="sng" baseline="0" dirty="0">
                        <a:solidFill>
                          <a:schemeClr val="tx1"/>
                        </a:solidFill>
                        <a:latin typeface="Courier New" panose="02070309020205020404" pitchFamily="49" charset="0"/>
                        <a:cs typeface="Courier New" panose="02070309020205020404" pitchFamily="49" charset="0"/>
                      </a:endParaRPr>
                    </a:p>
                    <a:p>
                      <a:r>
                        <a:rPr lang="en-US" sz="2000" b="1" u="sng" baseline="0" dirty="0">
                          <a:solidFill>
                            <a:schemeClr val="tx1"/>
                          </a:solidFill>
                          <a:latin typeface="Courier New" panose="02070309020205020404" pitchFamily="49" charset="0"/>
                          <a:cs typeface="Courier New" panose="02070309020205020404" pitchFamily="49" charset="0"/>
                        </a:rPr>
                        <a:t>*   8     2</a:t>
                      </a:r>
                    </a:p>
                    <a:p>
                      <a:endParaRPr lang="en-US" sz="2000" baseline="0" dirty="0">
                        <a:solidFill>
                          <a:schemeClr val="tx1"/>
                        </a:solidFill>
                        <a:latin typeface="Courier New" panose="02070309020205020404" pitchFamily="49" charset="0"/>
                        <a:cs typeface="Courier New" panose="02070309020205020404" pitchFamily="49" charset="0"/>
                      </a:endParaRPr>
                    </a:p>
                    <a:p>
                      <a:r>
                        <a:rPr lang="en-US" sz="2000" b="1" baseline="0" dirty="0">
                          <a:solidFill>
                            <a:schemeClr val="tx1"/>
                          </a:solidFill>
                          <a:latin typeface="Courier New" panose="02070309020205020404" pitchFamily="49" charset="0"/>
                          <a:cs typeface="Courier New" panose="02070309020205020404" pitchFamily="49" charset="0"/>
                        </a:rPr>
                        <a:t>16 (Answer)</a:t>
                      </a:r>
                    </a:p>
                    <a:p>
                      <a:endParaRPr lang="en-US" sz="20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Courier New" panose="02070309020205020404" pitchFamily="49" charset="0"/>
                          <a:cs typeface="Courier New" panose="02070309020205020404" pitchFamily="49" charset="0"/>
                        </a:rPr>
                        <a:t>/ * ^ a b - + * d e c f g</a:t>
                      </a:r>
                    </a:p>
                    <a:p>
                      <a:r>
                        <a:rPr lang="en-US" sz="2000" dirty="0">
                          <a:solidFill>
                            <a:schemeClr val="tx1"/>
                          </a:solidFill>
                          <a:latin typeface="Courier New" panose="02070309020205020404" pitchFamily="49" charset="0"/>
                          <a:cs typeface="Courier New" panose="02070309020205020404" pitchFamily="49" charset="0"/>
                        </a:rPr>
                        <a:t>/ * </a:t>
                      </a:r>
                      <a:r>
                        <a:rPr lang="en-US" sz="2000" b="1" u="sng" dirty="0">
                          <a:solidFill>
                            <a:schemeClr val="tx1"/>
                          </a:solidFill>
                          <a:latin typeface="Courier New" panose="02070309020205020404" pitchFamily="49" charset="0"/>
                          <a:cs typeface="Courier New" panose="02070309020205020404" pitchFamily="49" charset="0"/>
                        </a:rPr>
                        <a:t>^ 4 2</a:t>
                      </a:r>
                      <a:r>
                        <a:rPr lang="en-US" sz="2000" dirty="0">
                          <a:solidFill>
                            <a:schemeClr val="tx1"/>
                          </a:solidFill>
                          <a:latin typeface="Courier New" panose="02070309020205020404" pitchFamily="49" charset="0"/>
                          <a:cs typeface="Courier New" panose="02070309020205020404" pitchFamily="49" charset="0"/>
                        </a:rPr>
                        <a:t> - + </a:t>
                      </a:r>
                      <a:r>
                        <a:rPr lang="en-US" sz="2000" b="1" u="sng" dirty="0">
                          <a:solidFill>
                            <a:schemeClr val="tx1"/>
                          </a:solidFill>
                          <a:latin typeface="Courier New" panose="02070309020205020404" pitchFamily="49" charset="0"/>
                          <a:cs typeface="Courier New" panose="02070309020205020404" pitchFamily="49" charset="0"/>
                        </a:rPr>
                        <a:t>* 6 7</a:t>
                      </a:r>
                      <a:r>
                        <a:rPr lang="en-US" sz="2000" dirty="0">
                          <a:solidFill>
                            <a:schemeClr val="tx1"/>
                          </a:solidFill>
                          <a:latin typeface="Courier New" panose="02070309020205020404" pitchFamily="49" charset="0"/>
                          <a:cs typeface="Courier New" panose="02070309020205020404" pitchFamily="49" charset="0"/>
                        </a:rPr>
                        <a:t> 5 8 3</a:t>
                      </a:r>
                    </a:p>
                    <a:p>
                      <a:r>
                        <a:rPr lang="en-US" sz="2000" dirty="0">
                          <a:solidFill>
                            <a:schemeClr val="tx1"/>
                          </a:solidFill>
                          <a:latin typeface="Courier New" panose="02070309020205020404" pitchFamily="49" charset="0"/>
                          <a:cs typeface="Courier New" panose="02070309020205020404" pitchFamily="49" charset="0"/>
                        </a:rPr>
                        <a:t>/ * </a:t>
                      </a:r>
                      <a:r>
                        <a:rPr lang="en-US" sz="2000" b="1" u="sng" baseline="0" dirty="0">
                          <a:solidFill>
                            <a:schemeClr val="tx1"/>
                          </a:solidFill>
                          <a:latin typeface="Courier New" panose="02070309020205020404" pitchFamily="49" charset="0"/>
                          <a:cs typeface="Courier New" panose="02070309020205020404" pitchFamily="49" charset="0"/>
                        </a:rPr>
                        <a:t>  16 </a:t>
                      </a:r>
                      <a:r>
                        <a:rPr lang="en-US" sz="2000" dirty="0">
                          <a:solidFill>
                            <a:schemeClr val="tx1"/>
                          </a:solidFill>
                          <a:latin typeface="Courier New" panose="02070309020205020404" pitchFamily="49" charset="0"/>
                          <a:cs typeface="Courier New" panose="02070309020205020404" pitchFamily="49" charset="0"/>
                        </a:rPr>
                        <a:t> - + </a:t>
                      </a:r>
                      <a:r>
                        <a:rPr lang="en-US" sz="2000" b="1" u="sng" baseline="0" dirty="0">
                          <a:solidFill>
                            <a:schemeClr val="tx1"/>
                          </a:solidFill>
                          <a:latin typeface="Courier New" panose="02070309020205020404" pitchFamily="49" charset="0"/>
                          <a:cs typeface="Courier New" panose="02070309020205020404" pitchFamily="49" charset="0"/>
                        </a:rPr>
                        <a:t>  </a:t>
                      </a:r>
                      <a:r>
                        <a:rPr lang="en-US" sz="2000" b="1" u="sng" dirty="0">
                          <a:solidFill>
                            <a:schemeClr val="tx1"/>
                          </a:solidFill>
                          <a:latin typeface="Courier New" panose="02070309020205020404" pitchFamily="49" charset="0"/>
                          <a:cs typeface="Courier New" panose="02070309020205020404" pitchFamily="49" charset="0"/>
                        </a:rPr>
                        <a:t>42 </a:t>
                      </a:r>
                      <a:r>
                        <a:rPr lang="en-US" sz="2000" dirty="0">
                          <a:solidFill>
                            <a:schemeClr val="tx1"/>
                          </a:solidFill>
                          <a:latin typeface="Courier New" panose="02070309020205020404" pitchFamily="49" charset="0"/>
                          <a:cs typeface="Courier New" panose="02070309020205020404" pitchFamily="49" charset="0"/>
                        </a:rPr>
                        <a:t> 5 8 3</a:t>
                      </a:r>
                    </a:p>
                    <a:p>
                      <a:r>
                        <a:rPr lang="en-US" sz="2000" dirty="0">
                          <a:solidFill>
                            <a:schemeClr val="tx1"/>
                          </a:solidFill>
                          <a:latin typeface="Courier New" panose="02070309020205020404" pitchFamily="49" charset="0"/>
                          <a:cs typeface="Courier New" panose="02070309020205020404" pitchFamily="49" charset="0"/>
                        </a:rPr>
                        <a:t>/ * </a:t>
                      </a:r>
                      <a:r>
                        <a:rPr lang="en-US" sz="2000" b="0" u="none" baseline="0" dirty="0">
                          <a:solidFill>
                            <a:schemeClr val="tx1"/>
                          </a:solidFill>
                          <a:latin typeface="Courier New" panose="02070309020205020404" pitchFamily="49" charset="0"/>
                          <a:cs typeface="Courier New" panose="02070309020205020404" pitchFamily="49" charset="0"/>
                        </a:rPr>
                        <a:t>  16 </a:t>
                      </a:r>
                      <a:r>
                        <a:rPr lang="en-US" sz="2000" dirty="0">
                          <a:solidFill>
                            <a:schemeClr val="tx1"/>
                          </a:solidFill>
                          <a:latin typeface="Courier New" panose="02070309020205020404" pitchFamily="49" charset="0"/>
                          <a:cs typeface="Courier New" panose="02070309020205020404" pitchFamily="49" charset="0"/>
                        </a:rPr>
                        <a:t> - </a:t>
                      </a:r>
                      <a:r>
                        <a:rPr lang="en-US" sz="2000" b="1" u="sng"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  </a:t>
                      </a:r>
                      <a:r>
                        <a:rPr lang="en-US" sz="2000" b="1" u="sng" dirty="0">
                          <a:solidFill>
                            <a:schemeClr val="tx1"/>
                          </a:solidFill>
                          <a:latin typeface="Courier New" panose="02070309020205020404" pitchFamily="49" charset="0"/>
                          <a:cs typeface="Courier New" panose="02070309020205020404" pitchFamily="49" charset="0"/>
                        </a:rPr>
                        <a:t>42  5</a:t>
                      </a:r>
                      <a:r>
                        <a:rPr lang="en-US" sz="2000" dirty="0">
                          <a:solidFill>
                            <a:schemeClr val="tx1"/>
                          </a:solidFill>
                          <a:latin typeface="Courier New" panose="02070309020205020404" pitchFamily="49" charset="0"/>
                          <a:cs typeface="Courier New" panose="02070309020205020404" pitchFamily="49" charset="0"/>
                        </a:rPr>
                        <a:t> 8 3</a:t>
                      </a:r>
                    </a:p>
                    <a:p>
                      <a:r>
                        <a:rPr lang="en-US" sz="2000" dirty="0">
                          <a:solidFill>
                            <a:schemeClr val="tx1"/>
                          </a:solidFill>
                          <a:latin typeface="Courier New" panose="02070309020205020404" pitchFamily="49" charset="0"/>
                          <a:cs typeface="Courier New" panose="02070309020205020404" pitchFamily="49" charset="0"/>
                        </a:rPr>
                        <a:t>/ * </a:t>
                      </a:r>
                      <a:r>
                        <a:rPr lang="en-US" sz="2000" b="0" u="none" baseline="0" dirty="0">
                          <a:solidFill>
                            <a:schemeClr val="tx1"/>
                          </a:solidFill>
                          <a:latin typeface="Courier New" panose="02070309020205020404" pitchFamily="49" charset="0"/>
                          <a:cs typeface="Courier New" panose="02070309020205020404" pitchFamily="49" charset="0"/>
                        </a:rPr>
                        <a:t>  16 </a:t>
                      </a:r>
                      <a:r>
                        <a:rPr lang="en-US" sz="2000" dirty="0">
                          <a:solidFill>
                            <a:schemeClr val="tx1"/>
                          </a:solidFill>
                          <a:latin typeface="Courier New" panose="02070309020205020404" pitchFamily="49" charset="0"/>
                          <a:cs typeface="Courier New" panose="02070309020205020404" pitchFamily="49" charset="0"/>
                        </a:rPr>
                        <a:t> - </a:t>
                      </a:r>
                      <a:r>
                        <a:rPr lang="en-US" sz="2000" b="1" u="sng"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  </a:t>
                      </a:r>
                      <a:r>
                        <a:rPr lang="en-US" sz="2000" b="1" u="sng" dirty="0">
                          <a:solidFill>
                            <a:schemeClr val="tx1"/>
                          </a:solidFill>
                          <a:latin typeface="Courier New" panose="02070309020205020404" pitchFamily="49" charset="0"/>
                          <a:cs typeface="Courier New" panose="02070309020205020404" pitchFamily="49" charset="0"/>
                        </a:rPr>
                        <a:t>47   </a:t>
                      </a:r>
                      <a:r>
                        <a:rPr lang="en-US" sz="2000" dirty="0">
                          <a:solidFill>
                            <a:schemeClr val="tx1"/>
                          </a:solidFill>
                          <a:latin typeface="Courier New" panose="02070309020205020404" pitchFamily="49" charset="0"/>
                          <a:cs typeface="Courier New" panose="02070309020205020404" pitchFamily="49" charset="0"/>
                        </a:rPr>
                        <a:t> 8 3</a:t>
                      </a:r>
                    </a:p>
                    <a:p>
                      <a:r>
                        <a:rPr lang="en-US" sz="2000" dirty="0">
                          <a:solidFill>
                            <a:schemeClr val="tx1"/>
                          </a:solidFill>
                          <a:latin typeface="Courier New" panose="02070309020205020404" pitchFamily="49" charset="0"/>
                          <a:cs typeface="Courier New" panose="02070309020205020404" pitchFamily="49" charset="0"/>
                        </a:rPr>
                        <a:t>/ * </a:t>
                      </a:r>
                      <a:r>
                        <a:rPr lang="en-US" sz="2000" b="0" u="none" baseline="0" dirty="0">
                          <a:solidFill>
                            <a:schemeClr val="tx1"/>
                          </a:solidFill>
                          <a:latin typeface="Courier New" panose="02070309020205020404" pitchFamily="49" charset="0"/>
                          <a:cs typeface="Courier New" panose="02070309020205020404" pitchFamily="49" charset="0"/>
                        </a:rPr>
                        <a:t>  16 </a:t>
                      </a:r>
                      <a:r>
                        <a:rPr lang="en-US" sz="2000" dirty="0">
                          <a:solidFill>
                            <a:schemeClr val="tx1"/>
                          </a:solidFill>
                          <a:latin typeface="Courier New" panose="02070309020205020404" pitchFamily="49" charset="0"/>
                          <a:cs typeface="Courier New" panose="02070309020205020404" pitchFamily="49" charset="0"/>
                        </a:rPr>
                        <a:t> </a:t>
                      </a:r>
                      <a:r>
                        <a:rPr lang="en-US" sz="2000" b="1" u="sng"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  </a:t>
                      </a:r>
                      <a:r>
                        <a:rPr lang="en-US" sz="2000" b="1" u="sng" dirty="0">
                          <a:solidFill>
                            <a:schemeClr val="tx1"/>
                          </a:solidFill>
                          <a:latin typeface="Courier New" panose="02070309020205020404" pitchFamily="49" charset="0"/>
                          <a:cs typeface="Courier New" panose="02070309020205020404" pitchFamily="49" charset="0"/>
                        </a:rPr>
                        <a:t>47    8</a:t>
                      </a:r>
                      <a:r>
                        <a:rPr lang="en-US" sz="2000" dirty="0">
                          <a:solidFill>
                            <a:schemeClr val="tx1"/>
                          </a:solidFill>
                          <a:latin typeface="Courier New" panose="02070309020205020404" pitchFamily="49" charset="0"/>
                          <a:cs typeface="Courier New" panose="02070309020205020404" pitchFamily="49" charset="0"/>
                        </a:rPr>
                        <a:t> 3</a:t>
                      </a:r>
                    </a:p>
                    <a:p>
                      <a:r>
                        <a:rPr lang="en-US" sz="2000" dirty="0">
                          <a:solidFill>
                            <a:schemeClr val="tx1"/>
                          </a:solidFill>
                          <a:latin typeface="Courier New" panose="02070309020205020404" pitchFamily="49" charset="0"/>
                          <a:cs typeface="Courier New" panose="02070309020205020404" pitchFamily="49" charset="0"/>
                        </a:rPr>
                        <a:t>/ * </a:t>
                      </a:r>
                      <a:r>
                        <a:rPr lang="en-US" sz="2000" b="0" u="none" baseline="0" dirty="0">
                          <a:solidFill>
                            <a:schemeClr val="tx1"/>
                          </a:solidFill>
                          <a:latin typeface="Courier New" panose="02070309020205020404" pitchFamily="49" charset="0"/>
                          <a:cs typeface="Courier New" panose="02070309020205020404" pitchFamily="49" charset="0"/>
                        </a:rPr>
                        <a:t>  16 </a:t>
                      </a:r>
                      <a:r>
                        <a:rPr lang="en-US" sz="2000" dirty="0">
                          <a:solidFill>
                            <a:schemeClr val="tx1"/>
                          </a:solidFill>
                          <a:latin typeface="Courier New" panose="02070309020205020404" pitchFamily="49" charset="0"/>
                          <a:cs typeface="Courier New" panose="02070309020205020404" pitchFamily="49" charset="0"/>
                        </a:rPr>
                        <a:t> </a:t>
                      </a:r>
                      <a:r>
                        <a:rPr lang="en-US" sz="2000" b="1" u="sng"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  39</a:t>
                      </a:r>
                      <a:r>
                        <a:rPr lang="en-US" sz="2000" b="1" u="sng" dirty="0">
                          <a:solidFill>
                            <a:schemeClr val="tx1"/>
                          </a:solidFill>
                          <a:latin typeface="Courier New" panose="02070309020205020404" pitchFamily="49" charset="0"/>
                          <a:cs typeface="Courier New" panose="02070309020205020404" pitchFamily="49" charset="0"/>
                        </a:rPr>
                        <a:t>     </a:t>
                      </a:r>
                      <a:r>
                        <a:rPr lang="en-US" sz="2000" dirty="0">
                          <a:solidFill>
                            <a:schemeClr val="tx1"/>
                          </a:solidFill>
                          <a:latin typeface="Courier New" panose="02070309020205020404" pitchFamily="49" charset="0"/>
                          <a:cs typeface="Courier New" panose="02070309020205020404" pitchFamily="49" charset="0"/>
                        </a:rPr>
                        <a:t> 3</a:t>
                      </a:r>
                    </a:p>
                    <a:p>
                      <a:r>
                        <a:rPr lang="en-US" sz="2000" dirty="0">
                          <a:solidFill>
                            <a:schemeClr val="tx1"/>
                          </a:solidFill>
                          <a:latin typeface="Courier New" panose="02070309020205020404" pitchFamily="49" charset="0"/>
                          <a:cs typeface="Courier New" panose="02070309020205020404" pitchFamily="49" charset="0"/>
                        </a:rPr>
                        <a:t>/ </a:t>
                      </a:r>
                      <a:r>
                        <a:rPr lang="en-US" sz="2000" b="1" u="sng"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  16 </a:t>
                      </a:r>
                      <a:r>
                        <a:rPr lang="en-US" sz="2000" b="1" u="sng"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  39</a:t>
                      </a:r>
                      <a:r>
                        <a:rPr lang="en-US" sz="2000" b="1" u="sng" dirty="0">
                          <a:solidFill>
                            <a:schemeClr val="tx1"/>
                          </a:solidFill>
                          <a:latin typeface="Courier New" panose="02070309020205020404" pitchFamily="49" charset="0"/>
                          <a:cs typeface="Courier New" panose="02070309020205020404" pitchFamily="49" charset="0"/>
                        </a:rPr>
                        <a:t>     </a:t>
                      </a:r>
                      <a:r>
                        <a:rPr lang="en-US" sz="2000" dirty="0">
                          <a:solidFill>
                            <a:schemeClr val="tx1"/>
                          </a:solidFill>
                          <a:latin typeface="Courier New" panose="02070309020205020404" pitchFamily="49" charset="0"/>
                          <a:cs typeface="Courier New" panose="02070309020205020404" pitchFamily="49" charset="0"/>
                        </a:rPr>
                        <a:t> 3</a:t>
                      </a:r>
                    </a:p>
                    <a:p>
                      <a:r>
                        <a:rPr lang="en-US" sz="2000"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       </a:t>
                      </a:r>
                      <a:r>
                        <a:rPr lang="en-US" sz="2000" b="1" u="sng" dirty="0">
                          <a:solidFill>
                            <a:schemeClr val="tx1"/>
                          </a:solidFill>
                          <a:latin typeface="Courier New" panose="02070309020205020404" pitchFamily="49" charset="0"/>
                          <a:cs typeface="Courier New" panose="02070309020205020404" pitchFamily="49" charset="0"/>
                        </a:rPr>
                        <a:t>  624         </a:t>
                      </a:r>
                      <a:r>
                        <a:rPr lang="en-US" sz="2000" dirty="0">
                          <a:solidFill>
                            <a:schemeClr val="tx1"/>
                          </a:solidFill>
                          <a:latin typeface="Courier New" panose="02070309020205020404" pitchFamily="49" charset="0"/>
                          <a:cs typeface="Courier New" panose="02070309020205020404" pitchFamily="49" charset="0"/>
                        </a:rPr>
                        <a:t> 3</a:t>
                      </a:r>
                    </a:p>
                    <a:p>
                      <a:r>
                        <a:rPr lang="en-US" sz="2000" b="1" u="sng"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       </a:t>
                      </a:r>
                      <a:r>
                        <a:rPr lang="en-US" sz="2000" b="1" u="sng" dirty="0">
                          <a:solidFill>
                            <a:schemeClr val="tx1"/>
                          </a:solidFill>
                          <a:latin typeface="Courier New" panose="02070309020205020404" pitchFamily="49" charset="0"/>
                          <a:cs typeface="Courier New" panose="02070309020205020404" pitchFamily="49" charset="0"/>
                        </a:rPr>
                        <a:t>  624          3</a:t>
                      </a:r>
                    </a:p>
                    <a:p>
                      <a:r>
                        <a:rPr lang="en-US" sz="2000" b="1" baseline="0" dirty="0">
                          <a:solidFill>
                            <a:schemeClr val="tx1"/>
                          </a:solidFill>
                          <a:latin typeface="Courier New" panose="02070309020205020404" pitchFamily="49" charset="0"/>
                          <a:cs typeface="Courier New" panose="02070309020205020404" pitchFamily="49" charset="0"/>
                        </a:rPr>
                        <a:t>          208  (Answer)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0922832"/>
                  </a:ext>
                </a:extLst>
              </a:tr>
            </a:tbl>
          </a:graphicData>
        </a:graphic>
      </p:graphicFrame>
    </p:spTree>
    <p:extLst>
      <p:ext uri="{BB962C8B-B14F-4D97-AF65-F5344CB8AC3E}">
        <p14:creationId xmlns:p14="http://schemas.microsoft.com/office/powerpoint/2010/main" val="34839660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a:t>Evaluating Postfix Expressions</a:t>
            </a:r>
            <a:endParaRPr lang="en-IN" dirty="0"/>
          </a:p>
        </p:txBody>
      </p:sp>
      <p:sp>
        <p:nvSpPr>
          <p:cNvPr id="5" name="Slide Number Placeholder 4"/>
          <p:cNvSpPr>
            <a:spLocks noGrp="1"/>
          </p:cNvSpPr>
          <p:nvPr>
            <p:ph type="sldNum" sz="quarter" idx="12"/>
          </p:nvPr>
        </p:nvSpPr>
        <p:spPr/>
        <p:txBody>
          <a:bodyPr/>
          <a:lstStyle/>
          <a:p>
            <a:fld id="{D75AA1D6-45B6-42A0-9A96-551CCA5B504B}" type="slidenum">
              <a:rPr lang="en-US" smtClean="0"/>
              <a:pPr/>
              <a:t>196</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98149126"/>
              </p:ext>
            </p:extLst>
          </p:nvPr>
        </p:nvGraphicFramePr>
        <p:xfrm>
          <a:off x="533400" y="1219200"/>
          <a:ext cx="7252133" cy="4099560"/>
        </p:xfrm>
        <a:graphic>
          <a:graphicData uri="http://schemas.openxmlformats.org/drawingml/2006/table">
            <a:tbl>
              <a:tblPr firstRow="1" bandRow="1">
                <a:tableStyleId>{5C22544A-7EE6-4342-B048-85BDC9FD1C3A}</a:tableStyleId>
              </a:tblPr>
              <a:tblGrid>
                <a:gridCol w="2611839">
                  <a:extLst>
                    <a:ext uri="{9D8B030D-6E8A-4147-A177-3AD203B41FA5}">
                      <a16:colId xmlns:a16="http://schemas.microsoft.com/office/drawing/2014/main" val="2089946134"/>
                    </a:ext>
                  </a:extLst>
                </a:gridCol>
                <a:gridCol w="4640294">
                  <a:extLst>
                    <a:ext uri="{9D8B030D-6E8A-4147-A177-3AD203B41FA5}">
                      <a16:colId xmlns:a16="http://schemas.microsoft.com/office/drawing/2014/main" val="672107527"/>
                    </a:ext>
                  </a:extLst>
                </a:gridCol>
              </a:tblGrid>
              <a:tr h="365760">
                <a:tc>
                  <a:txBody>
                    <a:bodyPr/>
                    <a:lstStyle/>
                    <a:p>
                      <a:pPr algn="ctr"/>
                      <a:r>
                        <a:rPr lang="en-US" sz="2000" dirty="0">
                          <a:solidFill>
                            <a:schemeClr val="tx1"/>
                          </a:solidFill>
                        </a:rPr>
                        <a:t>Example 1 (a=5, b=3)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Example 2(a=4,</a:t>
                      </a:r>
                      <a:r>
                        <a:rPr lang="en-US" sz="2000" baseline="0" dirty="0">
                          <a:solidFill>
                            <a:schemeClr val="tx1"/>
                          </a:solidFill>
                        </a:rPr>
                        <a:t> b=2,</a:t>
                      </a:r>
                      <a:r>
                        <a:rPr lang="en-US" sz="2000" dirty="0">
                          <a:solidFill>
                            <a:schemeClr val="tx1"/>
                          </a:solidFill>
                        </a:rPr>
                        <a:t> c=5, d=6, e=7, f=8, g=3)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0645066"/>
                  </a:ext>
                </a:extLst>
              </a:tr>
              <a:tr h="3337560">
                <a:tc>
                  <a:txBody>
                    <a:bodyPr/>
                    <a:lstStyle/>
                    <a:p>
                      <a:r>
                        <a:rPr lang="en-US" sz="2000" dirty="0">
                          <a:solidFill>
                            <a:schemeClr val="tx1"/>
                          </a:solidFill>
                          <a:latin typeface="Courier New" panose="02070309020205020404" pitchFamily="49" charset="0"/>
                          <a:cs typeface="Courier New" panose="02070309020205020404" pitchFamily="49" charset="0"/>
                        </a:rPr>
                        <a:t>a b + a b -</a:t>
                      </a:r>
                      <a:r>
                        <a:rPr lang="en-US" sz="2000" baseline="0" dirty="0">
                          <a:solidFill>
                            <a:schemeClr val="tx1"/>
                          </a:solidFill>
                          <a:latin typeface="Courier New" panose="02070309020205020404" pitchFamily="49" charset="0"/>
                          <a:cs typeface="Courier New" panose="02070309020205020404" pitchFamily="49" charset="0"/>
                        </a:rPr>
                        <a:t> *</a:t>
                      </a:r>
                    </a:p>
                    <a:p>
                      <a:r>
                        <a:rPr lang="en-US" sz="2000" b="1" u="sng" baseline="0" dirty="0">
                          <a:solidFill>
                            <a:schemeClr val="tx1"/>
                          </a:solidFill>
                          <a:latin typeface="Courier New" panose="02070309020205020404" pitchFamily="49" charset="0"/>
                          <a:cs typeface="Courier New" panose="02070309020205020404" pitchFamily="49" charset="0"/>
                        </a:rPr>
                        <a:t>5 3 +</a:t>
                      </a:r>
                      <a:r>
                        <a:rPr lang="en-US" sz="2000" baseline="0"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5 3 -</a:t>
                      </a:r>
                      <a:r>
                        <a:rPr lang="en-US" sz="2000" b="1" baseline="0" dirty="0">
                          <a:solidFill>
                            <a:schemeClr val="tx1"/>
                          </a:solidFill>
                          <a:latin typeface="Courier New" panose="02070309020205020404" pitchFamily="49" charset="0"/>
                          <a:cs typeface="Courier New" panose="02070309020205020404" pitchFamily="49" charset="0"/>
                        </a:rPr>
                        <a:t> </a:t>
                      </a:r>
                      <a:r>
                        <a:rPr lang="en-US" sz="2000" baseline="0" dirty="0">
                          <a:solidFill>
                            <a:schemeClr val="tx1"/>
                          </a:solidFill>
                          <a:latin typeface="Courier New" panose="02070309020205020404" pitchFamily="49" charset="0"/>
                          <a:cs typeface="Courier New" panose="02070309020205020404" pitchFamily="49" charset="0"/>
                        </a:rPr>
                        <a:t>*</a:t>
                      </a:r>
                    </a:p>
                    <a:p>
                      <a:r>
                        <a:rPr lang="en-US" sz="2000" b="1" baseline="0" dirty="0">
                          <a:solidFill>
                            <a:schemeClr val="tx1"/>
                          </a:solidFill>
                          <a:latin typeface="Courier New" panose="02070309020205020404" pitchFamily="49" charset="0"/>
                          <a:cs typeface="Courier New" panose="02070309020205020404" pitchFamily="49" charset="0"/>
                        </a:rPr>
                        <a:t>8</a:t>
                      </a:r>
                      <a:r>
                        <a:rPr lang="en-US" sz="2000" baseline="0" dirty="0">
                          <a:solidFill>
                            <a:schemeClr val="tx1"/>
                          </a:solidFill>
                          <a:latin typeface="Courier New" panose="02070309020205020404" pitchFamily="49" charset="0"/>
                          <a:cs typeface="Courier New" panose="02070309020205020404" pitchFamily="49" charset="0"/>
                        </a:rPr>
                        <a:t> </a:t>
                      </a:r>
                      <a:r>
                        <a:rPr lang="en-US" sz="2000" b="1" baseline="0" dirty="0">
                          <a:solidFill>
                            <a:schemeClr val="tx1"/>
                          </a:solidFill>
                          <a:latin typeface="Courier New" panose="02070309020205020404" pitchFamily="49" charset="0"/>
                          <a:cs typeface="Courier New" panose="02070309020205020404" pitchFamily="49" charset="0"/>
                        </a:rPr>
                        <a:t>2</a:t>
                      </a:r>
                      <a:r>
                        <a:rPr lang="en-US" sz="2000" baseline="0" dirty="0">
                          <a:solidFill>
                            <a:schemeClr val="tx1"/>
                          </a:solidFill>
                          <a:latin typeface="Courier New" panose="02070309020205020404" pitchFamily="49" charset="0"/>
                          <a:cs typeface="Courier New" panose="02070309020205020404" pitchFamily="49" charset="0"/>
                        </a:rPr>
                        <a:t> *</a:t>
                      </a:r>
                    </a:p>
                    <a:p>
                      <a:r>
                        <a:rPr lang="en-US" sz="2000" b="1" u="sng" baseline="0" dirty="0">
                          <a:solidFill>
                            <a:schemeClr val="tx1"/>
                          </a:solidFill>
                          <a:latin typeface="Courier New" panose="02070309020205020404" pitchFamily="49" charset="0"/>
                          <a:cs typeface="Courier New" panose="02070309020205020404" pitchFamily="49" charset="0"/>
                        </a:rPr>
                        <a:t>8 2 *</a:t>
                      </a:r>
                    </a:p>
                    <a:p>
                      <a:r>
                        <a:rPr lang="en-US" sz="2000" b="1" u="none" baseline="0" dirty="0">
                          <a:solidFill>
                            <a:schemeClr val="tx1"/>
                          </a:solidFill>
                          <a:latin typeface="Courier New" panose="02070309020205020404" pitchFamily="49" charset="0"/>
                          <a:cs typeface="Courier New" panose="02070309020205020404" pitchFamily="49" charset="0"/>
                        </a:rPr>
                        <a:t>16</a:t>
                      </a:r>
                      <a:r>
                        <a:rPr lang="en-US" sz="2000" baseline="0" dirty="0">
                          <a:solidFill>
                            <a:schemeClr val="tx1"/>
                          </a:solidFill>
                          <a:latin typeface="Courier New" panose="02070309020205020404" pitchFamily="49" charset="0"/>
                          <a:cs typeface="Courier New" panose="02070309020205020404" pitchFamily="49" charset="0"/>
                        </a:rPr>
                        <a:t> (Answer)</a:t>
                      </a:r>
                    </a:p>
                    <a:p>
                      <a:endParaRPr lang="en-US" sz="20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schemeClr val="tx1"/>
                          </a:solidFill>
                          <a:latin typeface="Courier New" panose="02070309020205020404" pitchFamily="49" charset="0"/>
                          <a:cs typeface="Courier New" panose="02070309020205020404" pitchFamily="49" charset="0"/>
                        </a:rPr>
                        <a:t>a</a:t>
                      </a:r>
                      <a:r>
                        <a:rPr lang="en-US" sz="2000" baseline="0" dirty="0">
                          <a:solidFill>
                            <a:schemeClr val="tx1"/>
                          </a:solidFill>
                          <a:latin typeface="Courier New" panose="02070309020205020404" pitchFamily="49" charset="0"/>
                          <a:cs typeface="Courier New" panose="02070309020205020404" pitchFamily="49" charset="0"/>
                        </a:rPr>
                        <a:t> b ^ c d e * + f - * g /</a:t>
                      </a:r>
                    </a:p>
                    <a:p>
                      <a:r>
                        <a:rPr lang="en-US" sz="2000" b="1" u="sng" baseline="0" dirty="0">
                          <a:solidFill>
                            <a:schemeClr val="tx1"/>
                          </a:solidFill>
                          <a:latin typeface="Courier New" panose="02070309020205020404" pitchFamily="49" charset="0"/>
                          <a:cs typeface="Courier New" panose="02070309020205020404" pitchFamily="49" charset="0"/>
                        </a:rPr>
                        <a:t>4 2 ^</a:t>
                      </a:r>
                      <a:r>
                        <a:rPr lang="en-US" sz="2000" baseline="0" dirty="0">
                          <a:solidFill>
                            <a:schemeClr val="tx1"/>
                          </a:solidFill>
                          <a:latin typeface="Courier New" panose="02070309020205020404" pitchFamily="49" charset="0"/>
                          <a:cs typeface="Courier New" panose="02070309020205020404" pitchFamily="49" charset="0"/>
                        </a:rPr>
                        <a:t> 5 </a:t>
                      </a:r>
                      <a:r>
                        <a:rPr lang="en-US" sz="2000" b="1" u="sng" baseline="0" dirty="0">
                          <a:solidFill>
                            <a:schemeClr val="tx1"/>
                          </a:solidFill>
                          <a:latin typeface="Courier New" panose="02070309020205020404" pitchFamily="49" charset="0"/>
                          <a:cs typeface="Courier New" panose="02070309020205020404" pitchFamily="49" charset="0"/>
                        </a:rPr>
                        <a:t>6 7 *</a:t>
                      </a:r>
                      <a:r>
                        <a:rPr lang="en-US" sz="2000" b="1" baseline="0" dirty="0">
                          <a:solidFill>
                            <a:srgbClr val="FF0000"/>
                          </a:solidFill>
                          <a:latin typeface="Courier New" panose="02070309020205020404" pitchFamily="49" charset="0"/>
                          <a:cs typeface="Courier New" panose="02070309020205020404" pitchFamily="49" charset="0"/>
                        </a:rPr>
                        <a:t> </a:t>
                      </a:r>
                      <a:r>
                        <a:rPr lang="en-US" sz="2000" baseline="0" dirty="0">
                          <a:solidFill>
                            <a:schemeClr val="tx1"/>
                          </a:solidFill>
                          <a:latin typeface="Courier New" panose="02070309020205020404" pitchFamily="49" charset="0"/>
                          <a:cs typeface="Courier New" panose="02070309020205020404" pitchFamily="49" charset="0"/>
                        </a:rPr>
                        <a:t>+ 8 - * 3 /</a:t>
                      </a:r>
                    </a:p>
                    <a:p>
                      <a:r>
                        <a:rPr lang="en-US" sz="2000" b="1" baseline="0" dirty="0">
                          <a:solidFill>
                            <a:srgbClr val="BE027B"/>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16</a:t>
                      </a:r>
                      <a:r>
                        <a:rPr lang="en-US" sz="2000" baseline="0" dirty="0">
                          <a:solidFill>
                            <a:schemeClr val="tx1"/>
                          </a:solidFill>
                          <a:latin typeface="Courier New" panose="02070309020205020404" pitchFamily="49" charset="0"/>
                          <a:cs typeface="Courier New" panose="02070309020205020404" pitchFamily="49" charset="0"/>
                        </a:rPr>
                        <a:t>   5 </a:t>
                      </a:r>
                      <a:r>
                        <a:rPr lang="en-US" sz="2000" b="1" baseline="0" dirty="0">
                          <a:solidFill>
                            <a:srgbClr val="FF0000"/>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42</a:t>
                      </a:r>
                      <a:r>
                        <a:rPr lang="en-US" sz="2000" b="1" baseline="0" dirty="0">
                          <a:solidFill>
                            <a:srgbClr val="FF0000"/>
                          </a:solidFill>
                          <a:latin typeface="Courier New" panose="02070309020205020404" pitchFamily="49" charset="0"/>
                          <a:cs typeface="Courier New" panose="02070309020205020404" pitchFamily="49" charset="0"/>
                        </a:rPr>
                        <a:t>   </a:t>
                      </a:r>
                      <a:r>
                        <a:rPr lang="en-US" sz="2000" baseline="0" dirty="0">
                          <a:solidFill>
                            <a:schemeClr val="tx1"/>
                          </a:solidFill>
                          <a:latin typeface="Courier New" panose="02070309020205020404" pitchFamily="49" charset="0"/>
                          <a:cs typeface="Courier New" panose="02070309020205020404" pitchFamily="49" charset="0"/>
                        </a:rPr>
                        <a:t>+ 8 - * 3 /</a:t>
                      </a:r>
                    </a:p>
                    <a:p>
                      <a:r>
                        <a:rPr lang="en-US" sz="2000" b="1" baseline="0" dirty="0">
                          <a:solidFill>
                            <a:srgbClr val="BE027B"/>
                          </a:solidFill>
                          <a:latin typeface="Courier New" panose="02070309020205020404" pitchFamily="49" charset="0"/>
                          <a:cs typeface="Courier New" panose="02070309020205020404" pitchFamily="49" charset="0"/>
                        </a:rPr>
                        <a:t> </a:t>
                      </a:r>
                      <a:r>
                        <a:rPr lang="en-US" sz="2000" b="0" baseline="0" dirty="0">
                          <a:solidFill>
                            <a:schemeClr val="tx1"/>
                          </a:solidFill>
                          <a:latin typeface="Courier New" panose="02070309020205020404" pitchFamily="49" charset="0"/>
                          <a:cs typeface="Courier New" panose="02070309020205020404" pitchFamily="49" charset="0"/>
                        </a:rPr>
                        <a:t>16</a:t>
                      </a:r>
                      <a:r>
                        <a:rPr lang="en-US" sz="2000" baseline="0" dirty="0">
                          <a:solidFill>
                            <a:schemeClr val="tx1"/>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5  42   +</a:t>
                      </a:r>
                      <a:r>
                        <a:rPr lang="en-US" sz="2000" baseline="0" dirty="0">
                          <a:solidFill>
                            <a:schemeClr val="tx1"/>
                          </a:solidFill>
                          <a:latin typeface="Courier New" panose="02070309020205020404" pitchFamily="49" charset="0"/>
                          <a:cs typeface="Courier New" panose="02070309020205020404" pitchFamily="49" charset="0"/>
                        </a:rPr>
                        <a:t> 8 - * 3 /</a:t>
                      </a:r>
                    </a:p>
                    <a:p>
                      <a:r>
                        <a:rPr lang="en-US" sz="2000" b="1" baseline="0" dirty="0">
                          <a:solidFill>
                            <a:srgbClr val="BE027B"/>
                          </a:solidFill>
                          <a:latin typeface="Courier New" panose="02070309020205020404" pitchFamily="49" charset="0"/>
                          <a:cs typeface="Courier New" panose="02070309020205020404" pitchFamily="49" charset="0"/>
                        </a:rPr>
                        <a:t> </a:t>
                      </a:r>
                      <a:r>
                        <a:rPr lang="en-US" sz="2000" b="0" baseline="0" dirty="0">
                          <a:solidFill>
                            <a:schemeClr val="tx1"/>
                          </a:solidFill>
                          <a:latin typeface="Courier New" panose="02070309020205020404" pitchFamily="49" charset="0"/>
                          <a:cs typeface="Courier New" panose="02070309020205020404" pitchFamily="49" charset="0"/>
                        </a:rPr>
                        <a:t>16</a:t>
                      </a:r>
                      <a:r>
                        <a:rPr lang="en-US" sz="2000" baseline="0" dirty="0">
                          <a:solidFill>
                            <a:schemeClr val="tx1"/>
                          </a:solidFill>
                          <a:latin typeface="Courier New" panose="02070309020205020404" pitchFamily="49" charset="0"/>
                          <a:cs typeface="Courier New" panose="02070309020205020404" pitchFamily="49" charset="0"/>
                        </a:rPr>
                        <a:t>   </a:t>
                      </a:r>
                      <a:r>
                        <a:rPr lang="en-US" sz="2000" b="1" baseline="0" dirty="0">
                          <a:solidFill>
                            <a:srgbClr val="0000FF"/>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47</a:t>
                      </a:r>
                      <a:r>
                        <a:rPr lang="en-US" sz="2000" b="1" baseline="0" dirty="0">
                          <a:solidFill>
                            <a:srgbClr val="0000FF"/>
                          </a:solidFill>
                          <a:latin typeface="Courier New" panose="02070309020205020404" pitchFamily="49" charset="0"/>
                          <a:cs typeface="Courier New" panose="02070309020205020404" pitchFamily="49" charset="0"/>
                        </a:rPr>
                        <a:t>     </a:t>
                      </a:r>
                      <a:r>
                        <a:rPr lang="en-US" sz="2000" baseline="0" dirty="0">
                          <a:solidFill>
                            <a:schemeClr val="tx1"/>
                          </a:solidFill>
                          <a:latin typeface="Courier New" panose="02070309020205020404" pitchFamily="49" charset="0"/>
                          <a:cs typeface="Courier New" panose="02070309020205020404" pitchFamily="49" charset="0"/>
                        </a:rPr>
                        <a:t> 8 - * 3 /</a:t>
                      </a:r>
                    </a:p>
                    <a:p>
                      <a:r>
                        <a:rPr lang="en-US" sz="2000" b="1" baseline="0" dirty="0">
                          <a:solidFill>
                            <a:srgbClr val="BE027B"/>
                          </a:solidFill>
                          <a:latin typeface="Courier New" panose="02070309020205020404" pitchFamily="49" charset="0"/>
                          <a:cs typeface="Courier New" panose="02070309020205020404" pitchFamily="49" charset="0"/>
                        </a:rPr>
                        <a:t> </a:t>
                      </a:r>
                      <a:r>
                        <a:rPr lang="en-US" sz="2000" b="0" baseline="0" dirty="0">
                          <a:solidFill>
                            <a:schemeClr val="tx1"/>
                          </a:solidFill>
                          <a:latin typeface="Courier New" panose="02070309020205020404" pitchFamily="49" charset="0"/>
                          <a:cs typeface="Courier New" panose="02070309020205020404" pitchFamily="49" charset="0"/>
                        </a:rPr>
                        <a:t>16</a:t>
                      </a:r>
                      <a:r>
                        <a:rPr lang="en-US" sz="2000" baseline="0" dirty="0">
                          <a:solidFill>
                            <a:schemeClr val="tx1"/>
                          </a:solidFill>
                          <a:latin typeface="Courier New" panose="02070309020205020404" pitchFamily="49" charset="0"/>
                          <a:cs typeface="Courier New" panose="02070309020205020404" pitchFamily="49" charset="0"/>
                        </a:rPr>
                        <a:t>   </a:t>
                      </a:r>
                      <a:r>
                        <a:rPr lang="en-US" sz="2000" b="1" baseline="0" dirty="0">
                          <a:solidFill>
                            <a:srgbClr val="0000FF"/>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47      8 -</a:t>
                      </a:r>
                      <a:r>
                        <a:rPr lang="en-US" sz="2000" baseline="0" dirty="0">
                          <a:solidFill>
                            <a:schemeClr val="tx1"/>
                          </a:solidFill>
                          <a:latin typeface="Courier New" panose="02070309020205020404" pitchFamily="49" charset="0"/>
                          <a:cs typeface="Courier New" panose="02070309020205020404" pitchFamily="49" charset="0"/>
                        </a:rPr>
                        <a:t> * 3 /</a:t>
                      </a:r>
                    </a:p>
                    <a:p>
                      <a:r>
                        <a:rPr lang="en-US" sz="2000" b="1" baseline="0" dirty="0">
                          <a:solidFill>
                            <a:srgbClr val="BE027B"/>
                          </a:solidFill>
                          <a:latin typeface="Courier New" panose="02070309020205020404" pitchFamily="49" charset="0"/>
                          <a:cs typeface="Courier New" panose="02070309020205020404" pitchFamily="49" charset="0"/>
                        </a:rPr>
                        <a:t> </a:t>
                      </a:r>
                      <a:r>
                        <a:rPr lang="en-US" sz="2000" b="0" baseline="0" dirty="0">
                          <a:solidFill>
                            <a:schemeClr val="tx1"/>
                          </a:solidFill>
                          <a:latin typeface="Courier New" panose="02070309020205020404" pitchFamily="49" charset="0"/>
                          <a:cs typeface="Courier New" panose="02070309020205020404" pitchFamily="49" charset="0"/>
                        </a:rPr>
                        <a:t>16</a:t>
                      </a:r>
                      <a:r>
                        <a:rPr lang="en-US" sz="2000" baseline="0" dirty="0">
                          <a:solidFill>
                            <a:schemeClr val="tx1"/>
                          </a:solidFill>
                          <a:latin typeface="Courier New" panose="02070309020205020404" pitchFamily="49" charset="0"/>
                          <a:cs typeface="Courier New" panose="02070309020205020404" pitchFamily="49" charset="0"/>
                        </a:rPr>
                        <a:t> </a:t>
                      </a:r>
                      <a:r>
                        <a:rPr lang="en-US" sz="2000" b="1" baseline="0" dirty="0">
                          <a:solidFill>
                            <a:srgbClr val="0000FF"/>
                          </a:solidFill>
                          <a:latin typeface="Courier New" panose="02070309020205020404" pitchFamily="49" charset="0"/>
                          <a:cs typeface="Courier New" panose="02070309020205020404" pitchFamily="49" charset="0"/>
                        </a:rPr>
                        <a:t> </a:t>
                      </a:r>
                      <a:r>
                        <a:rPr lang="en-US" sz="2000" b="1" baseline="0" dirty="0">
                          <a:solidFill>
                            <a:schemeClr val="accent6">
                              <a:lumMod val="75000"/>
                            </a:schemeClr>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39</a:t>
                      </a:r>
                      <a:r>
                        <a:rPr lang="en-US" sz="2000" b="1" baseline="0" dirty="0">
                          <a:solidFill>
                            <a:schemeClr val="accent6">
                              <a:lumMod val="75000"/>
                            </a:schemeClr>
                          </a:solidFill>
                          <a:latin typeface="Courier New" panose="02070309020205020404" pitchFamily="49" charset="0"/>
                          <a:cs typeface="Courier New" panose="02070309020205020404" pitchFamily="49" charset="0"/>
                        </a:rPr>
                        <a:t>      </a:t>
                      </a:r>
                      <a:r>
                        <a:rPr lang="en-US" sz="2000" baseline="0" dirty="0">
                          <a:solidFill>
                            <a:schemeClr val="tx1"/>
                          </a:solidFill>
                          <a:latin typeface="Courier New" panose="02070309020205020404" pitchFamily="49" charset="0"/>
                          <a:cs typeface="Courier New" panose="02070309020205020404" pitchFamily="49" charset="0"/>
                        </a:rPr>
                        <a:t> * 3 /</a:t>
                      </a:r>
                    </a:p>
                    <a:p>
                      <a:r>
                        <a:rPr lang="en-US" sz="2000" b="1" baseline="0" dirty="0">
                          <a:solidFill>
                            <a:srgbClr val="BE027B"/>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16     39       *</a:t>
                      </a:r>
                      <a:r>
                        <a:rPr lang="en-US" sz="2000" baseline="0" dirty="0">
                          <a:solidFill>
                            <a:schemeClr val="tx1"/>
                          </a:solidFill>
                          <a:latin typeface="Courier New" panose="02070309020205020404" pitchFamily="49" charset="0"/>
                          <a:cs typeface="Courier New" panose="02070309020205020404" pitchFamily="49" charset="0"/>
                        </a:rPr>
                        <a:t> 3 /</a:t>
                      </a:r>
                    </a:p>
                    <a:p>
                      <a:r>
                        <a:rPr lang="en-US" sz="2000" b="1" baseline="0" dirty="0">
                          <a:solidFill>
                            <a:srgbClr val="BE027B"/>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624</a:t>
                      </a:r>
                      <a:r>
                        <a:rPr lang="en-US" sz="2000" b="1" baseline="0" dirty="0">
                          <a:solidFill>
                            <a:srgbClr val="0000FF"/>
                          </a:solidFill>
                          <a:latin typeface="Courier New" panose="02070309020205020404" pitchFamily="49" charset="0"/>
                          <a:cs typeface="Courier New" panose="02070309020205020404" pitchFamily="49" charset="0"/>
                        </a:rPr>
                        <a:t>       </a:t>
                      </a:r>
                      <a:r>
                        <a:rPr lang="en-US" sz="2000" baseline="0" dirty="0">
                          <a:solidFill>
                            <a:schemeClr val="tx1"/>
                          </a:solidFill>
                          <a:latin typeface="Courier New" panose="02070309020205020404" pitchFamily="49" charset="0"/>
                          <a:cs typeface="Courier New" panose="02070309020205020404" pitchFamily="49" charset="0"/>
                        </a:rPr>
                        <a:t> 3 /</a:t>
                      </a:r>
                    </a:p>
                    <a:p>
                      <a:r>
                        <a:rPr lang="en-US" sz="2000" b="1" baseline="0" dirty="0">
                          <a:solidFill>
                            <a:srgbClr val="BE027B"/>
                          </a:solidFill>
                          <a:latin typeface="Courier New" panose="02070309020205020404" pitchFamily="49" charset="0"/>
                          <a:cs typeface="Courier New" panose="02070309020205020404" pitchFamily="49" charset="0"/>
                        </a:rPr>
                        <a:t>        </a:t>
                      </a:r>
                      <a:r>
                        <a:rPr lang="en-US" sz="2000" b="1" u="sng" baseline="0" dirty="0">
                          <a:solidFill>
                            <a:schemeClr val="tx1"/>
                          </a:solidFill>
                          <a:latin typeface="Courier New" panose="02070309020205020404" pitchFamily="49" charset="0"/>
                          <a:cs typeface="Courier New" panose="02070309020205020404" pitchFamily="49" charset="0"/>
                        </a:rPr>
                        <a:t>624        3 /</a:t>
                      </a:r>
                    </a:p>
                    <a:p>
                      <a:r>
                        <a:rPr lang="en-US" sz="2000" b="1" baseline="0" dirty="0">
                          <a:solidFill>
                            <a:schemeClr val="tx1"/>
                          </a:solidFill>
                          <a:latin typeface="Courier New" panose="02070309020205020404" pitchFamily="49" charset="0"/>
                          <a:cs typeface="Courier New" panose="02070309020205020404" pitchFamily="49" charset="0"/>
                        </a:rPr>
                        <a:t>       208  (Answer)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0922832"/>
                  </a:ext>
                </a:extLst>
              </a:tr>
            </a:tbl>
          </a:graphicData>
        </a:graphic>
      </p:graphicFrame>
    </p:spTree>
    <p:extLst>
      <p:ext uri="{BB962C8B-B14F-4D97-AF65-F5344CB8AC3E}">
        <p14:creationId xmlns:p14="http://schemas.microsoft.com/office/powerpoint/2010/main" val="361828277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5400" dirty="0">
                <a:latin typeface="Comic Sans MS" panose="030F0702030302020204" pitchFamily="66" charset="0"/>
              </a:rPr>
              <a:t>Why trees?</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dirty="0">
                <a:latin typeface="Times" panose="02020603050405020304" pitchFamily="18" charset="0"/>
                <a:cs typeface="Times" panose="02020603050405020304" pitchFamily="18" charset="0"/>
              </a:rPr>
              <a:t>Upfront cost </a:t>
            </a:r>
            <a:r>
              <a:rPr lang="en-US" sz="3500" dirty="0">
                <a:latin typeface="Times" panose="02020603050405020304" pitchFamily="18" charset="0"/>
                <a:cs typeface="Times" panose="02020603050405020304" pitchFamily="18" charset="0"/>
                <a:sym typeface="Wingdings" panose="05000000000000000000" pitchFamily="2" charset="2"/>
              </a:rPr>
              <a:t> improved searching</a:t>
            </a:r>
          </a:p>
          <a:p>
            <a:pPr>
              <a:spcBef>
                <a:spcPts val="1200"/>
              </a:spcBef>
              <a:buNone/>
            </a:pPr>
            <a:r>
              <a:rPr lang="en-US" sz="3500" dirty="0">
                <a:latin typeface="Times" panose="02020603050405020304" pitchFamily="18" charset="0"/>
                <a:cs typeface="Times" panose="02020603050405020304" pitchFamily="18" charset="0"/>
                <a:sym typeface="Wingdings" panose="05000000000000000000" pitchFamily="2" charset="2"/>
              </a:rPr>
              <a:t>Searching array/linked list: O(N)</a:t>
            </a:r>
          </a:p>
          <a:p>
            <a:pPr>
              <a:spcBef>
                <a:spcPts val="1200"/>
              </a:spcBef>
              <a:buNone/>
            </a:pPr>
            <a:r>
              <a:rPr lang="en-US" sz="3500" dirty="0">
                <a:latin typeface="Times" panose="02020603050405020304" pitchFamily="18" charset="0"/>
                <a:cs typeface="Times" panose="02020603050405020304" pitchFamily="18" charset="0"/>
                <a:sym typeface="Wingdings" panose="05000000000000000000" pitchFamily="2" charset="2"/>
              </a:rPr>
              <a:t>Binary search tree: longer setup, shorter search</a:t>
            </a:r>
          </a:p>
          <a:p>
            <a:pPr>
              <a:spcBef>
                <a:spcPts val="1200"/>
              </a:spcBef>
              <a:buNone/>
            </a:pPr>
            <a:r>
              <a:rPr lang="en-US" sz="3500" dirty="0">
                <a:latin typeface="Times" panose="02020603050405020304" pitchFamily="18" charset="0"/>
                <a:cs typeface="Times" panose="02020603050405020304" pitchFamily="18" charset="0"/>
                <a:sym typeface="Wingdings" panose="05000000000000000000" pitchFamily="2" charset="2"/>
              </a:rPr>
              <a:t>Reason for shortened search is that nodes on other </a:t>
            </a:r>
          </a:p>
          <a:p>
            <a:pPr>
              <a:spcBef>
                <a:spcPts val="1200"/>
              </a:spcBef>
              <a:buNone/>
            </a:pPr>
            <a:r>
              <a:rPr lang="en-US" sz="3500" dirty="0">
                <a:latin typeface="Times" panose="02020603050405020304" pitchFamily="18" charset="0"/>
                <a:cs typeface="Times" panose="02020603050405020304" pitchFamily="18" charset="0"/>
                <a:sym typeface="Wingdings" panose="05000000000000000000" pitchFamily="2" charset="2"/>
              </a:rPr>
              <a:t>branches are not iterated through</a:t>
            </a:r>
            <a:endParaRPr lang="en-US" sz="3500" dirty="0">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197</a:t>
            </a:fld>
            <a:endParaRPr lang="en-US"/>
          </a:p>
        </p:txBody>
      </p:sp>
      <p:pic>
        <p:nvPicPr>
          <p:cNvPr id="5" name="Picture 4"/>
          <p:cNvPicPr>
            <a:picLocks noChangeAspect="1" noChangeArrowheads="1"/>
          </p:cNvPicPr>
          <p:nvPr/>
        </p:nvPicPr>
        <p:blipFill>
          <a:blip r:embed="rId3"/>
          <a:srcRect/>
          <a:stretch>
            <a:fillRect/>
          </a:stretch>
        </p:blipFill>
        <p:spPr bwMode="auto">
          <a:xfrm>
            <a:off x="6423265" y="4195219"/>
            <a:ext cx="2495550" cy="2495550"/>
          </a:xfrm>
          <a:prstGeom prst="rect">
            <a:avLst/>
          </a:prstGeom>
          <a:noFill/>
          <a:ln w="9525">
            <a:noFill/>
            <a:miter lim="800000"/>
            <a:headEnd/>
            <a:tailEnd/>
          </a:ln>
          <a:effectLst/>
        </p:spPr>
      </p:pic>
      <p:sp>
        <p:nvSpPr>
          <p:cNvPr id="22" name="AutoShape 3"/>
          <p:cNvSpPr>
            <a:spLocks noChangeAspect="1" noChangeArrowheads="1"/>
          </p:cNvSpPr>
          <p:nvPr/>
        </p:nvSpPr>
        <p:spPr bwMode="auto">
          <a:xfrm>
            <a:off x="1616075" y="4976812"/>
            <a:ext cx="1379538" cy="382588"/>
          </a:xfrm>
          <a:prstGeom prst="roundRect">
            <a:avLst>
              <a:gd name="adj" fmla="val 16667"/>
            </a:avLst>
          </a:prstGeom>
          <a:solidFill>
            <a:schemeClr val="accent6"/>
          </a:solidFill>
          <a:ln w="19050">
            <a:noFill/>
            <a:round/>
            <a:headEnd/>
            <a:tailEnd/>
          </a:ln>
          <a:effectLst/>
        </p:spPr>
        <p:txBody>
          <a:bodyPr wrap="none" anchor="ctr">
            <a:spAutoFit/>
          </a:bodyPr>
          <a:lstStyle/>
          <a:p>
            <a:pPr algn="ctr"/>
            <a:r>
              <a:rPr lang="en-US" altLang="en-US" sz="1600">
                <a:solidFill>
                  <a:schemeClr val="bg1"/>
                </a:solidFill>
                <a:latin typeface="Tahoma" panose="020B0604030504040204" pitchFamily="34" charset="0"/>
              </a:rPr>
              <a:t>Become Rich</a:t>
            </a:r>
          </a:p>
        </p:txBody>
      </p:sp>
      <p:sp>
        <p:nvSpPr>
          <p:cNvPr id="23" name="AutoShape 4"/>
          <p:cNvSpPr>
            <a:spLocks noChangeAspect="1" noChangeArrowheads="1"/>
          </p:cNvSpPr>
          <p:nvPr/>
        </p:nvSpPr>
        <p:spPr bwMode="auto">
          <a:xfrm>
            <a:off x="76200" y="5967412"/>
            <a:ext cx="1433513" cy="652463"/>
          </a:xfrm>
          <a:prstGeom prst="roundRect">
            <a:avLst>
              <a:gd name="adj" fmla="val 16667"/>
            </a:avLst>
          </a:prstGeom>
          <a:solidFill>
            <a:schemeClr val="accent6"/>
          </a:solidFill>
          <a:ln w="19050">
            <a:noFill/>
            <a:round/>
            <a:headEnd/>
            <a:tailEnd/>
          </a:ln>
          <a:effectLst/>
        </p:spPr>
        <p:txBody>
          <a:bodyPr anchor="ctr">
            <a:spAutoFit/>
          </a:bodyPr>
          <a:lstStyle/>
          <a:p>
            <a:pPr algn="ctr"/>
            <a:r>
              <a:rPr lang="en-US" altLang="en-US" sz="1600" dirty="0">
                <a:solidFill>
                  <a:schemeClr val="bg1"/>
                </a:solidFill>
                <a:latin typeface="Tahoma" panose="020B0604030504040204" pitchFamily="34" charset="0"/>
              </a:rPr>
              <a:t>Force Others to be Poor</a:t>
            </a:r>
          </a:p>
        </p:txBody>
      </p:sp>
      <p:sp>
        <p:nvSpPr>
          <p:cNvPr id="24" name="AutoShape 5"/>
          <p:cNvSpPr>
            <a:spLocks noChangeAspect="1" noChangeArrowheads="1"/>
          </p:cNvSpPr>
          <p:nvPr/>
        </p:nvSpPr>
        <p:spPr bwMode="auto">
          <a:xfrm>
            <a:off x="1889125" y="5976937"/>
            <a:ext cx="819150" cy="652463"/>
          </a:xfrm>
          <a:prstGeom prst="roundRect">
            <a:avLst>
              <a:gd name="adj" fmla="val 16667"/>
            </a:avLst>
          </a:prstGeom>
          <a:solidFill>
            <a:schemeClr val="accent6"/>
          </a:solidFill>
          <a:ln w="19050">
            <a:noFill/>
            <a:round/>
            <a:headEnd/>
            <a:tailEnd/>
          </a:ln>
          <a:effectLst/>
        </p:spPr>
        <p:txBody>
          <a:bodyPr wrap="none" anchor="ctr">
            <a:spAutoFit/>
          </a:bodyPr>
          <a:lstStyle/>
          <a:p>
            <a:pPr algn="ctr"/>
            <a:r>
              <a:rPr lang="en-US" altLang="en-US" sz="1600">
                <a:solidFill>
                  <a:schemeClr val="bg1"/>
                </a:solidFill>
                <a:latin typeface="Arial" panose="020B0604020202020204" pitchFamily="34" charset="0"/>
              </a:rPr>
              <a:t>Rob </a:t>
            </a:r>
          </a:p>
          <a:p>
            <a:pPr algn="ctr"/>
            <a:r>
              <a:rPr lang="en-US" altLang="en-US" sz="1600">
                <a:solidFill>
                  <a:schemeClr val="bg1"/>
                </a:solidFill>
                <a:latin typeface="Arial" panose="020B0604020202020204" pitchFamily="34" charset="0"/>
              </a:rPr>
              <a:t>Banks</a:t>
            </a:r>
          </a:p>
        </p:txBody>
      </p:sp>
      <p:cxnSp>
        <p:nvCxnSpPr>
          <p:cNvPr id="25" name="AutoShape 6"/>
          <p:cNvCxnSpPr>
            <a:cxnSpLocks noChangeShapeType="1"/>
            <a:stCxn id="22" idx="2"/>
            <a:endCxn id="24" idx="0"/>
          </p:cNvCxnSpPr>
          <p:nvPr/>
        </p:nvCxnSpPr>
        <p:spPr bwMode="auto">
          <a:xfrm flipH="1">
            <a:off x="2298700" y="5368925"/>
            <a:ext cx="7938" cy="5984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7"/>
          <p:cNvCxnSpPr>
            <a:cxnSpLocks noChangeShapeType="1"/>
            <a:stCxn id="22" idx="2"/>
            <a:endCxn id="23" idx="0"/>
          </p:cNvCxnSpPr>
          <p:nvPr/>
        </p:nvCxnSpPr>
        <p:spPr bwMode="auto">
          <a:xfrm flipH="1">
            <a:off x="793750" y="5368925"/>
            <a:ext cx="1512888" cy="5889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AutoShape 8"/>
          <p:cNvSpPr>
            <a:spLocks noChangeAspect="1" noChangeArrowheads="1"/>
          </p:cNvSpPr>
          <p:nvPr/>
        </p:nvSpPr>
        <p:spPr bwMode="auto">
          <a:xfrm>
            <a:off x="3200400" y="5967412"/>
            <a:ext cx="766763" cy="652463"/>
          </a:xfrm>
          <a:prstGeom prst="roundRect">
            <a:avLst>
              <a:gd name="adj" fmla="val 16667"/>
            </a:avLst>
          </a:prstGeom>
          <a:solidFill>
            <a:schemeClr val="accent6"/>
          </a:solidFill>
          <a:ln w="19050">
            <a:noFill/>
            <a:round/>
            <a:headEnd/>
            <a:tailEnd/>
          </a:ln>
          <a:effectLst/>
        </p:spPr>
        <p:txBody>
          <a:bodyPr wrap="none" anchor="ctr">
            <a:spAutoFit/>
          </a:bodyPr>
          <a:lstStyle/>
          <a:p>
            <a:pPr algn="ctr"/>
            <a:r>
              <a:rPr lang="en-US" altLang="en-US" sz="1600">
                <a:solidFill>
                  <a:schemeClr val="bg1"/>
                </a:solidFill>
                <a:latin typeface="Tahoma" panose="020B0604030504040204" pitchFamily="34" charset="0"/>
              </a:rPr>
              <a:t>Stock</a:t>
            </a:r>
          </a:p>
          <a:p>
            <a:pPr algn="ctr"/>
            <a:r>
              <a:rPr lang="en-US" altLang="en-US" sz="1600">
                <a:solidFill>
                  <a:schemeClr val="bg1"/>
                </a:solidFill>
                <a:latin typeface="Tahoma" panose="020B0604030504040204" pitchFamily="34" charset="0"/>
              </a:rPr>
              <a:t>Fraud</a:t>
            </a:r>
          </a:p>
        </p:txBody>
      </p:sp>
      <p:cxnSp>
        <p:nvCxnSpPr>
          <p:cNvPr id="28" name="AutoShape 9"/>
          <p:cNvCxnSpPr>
            <a:cxnSpLocks noChangeShapeType="1"/>
            <a:stCxn id="22" idx="2"/>
            <a:endCxn id="27" idx="0"/>
          </p:cNvCxnSpPr>
          <p:nvPr/>
        </p:nvCxnSpPr>
        <p:spPr bwMode="auto">
          <a:xfrm>
            <a:off x="2306638" y="5368925"/>
            <a:ext cx="1277937" cy="5889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8624561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198</a:t>
            </a:fld>
            <a:endParaRPr lang="en-US"/>
          </a:p>
        </p:txBody>
      </p:sp>
      <p:sp>
        <p:nvSpPr>
          <p:cNvPr id="5" name="Oval 3"/>
          <p:cNvSpPr>
            <a:spLocks noChangeArrowheads="1"/>
          </p:cNvSpPr>
          <p:nvPr/>
        </p:nvSpPr>
        <p:spPr bwMode="auto">
          <a:xfrm>
            <a:off x="4043737" y="1595735"/>
            <a:ext cx="452063" cy="461665"/>
          </a:xfrm>
          <a:prstGeom prst="ellipse">
            <a:avLst/>
          </a:prstGeom>
          <a:solidFill>
            <a:schemeClr val="accent6"/>
          </a:solidFill>
          <a:ln w="28575">
            <a:noFill/>
            <a:round/>
            <a:headEnd/>
            <a:tailEnd/>
          </a:ln>
          <a:effectLst/>
        </p:spPr>
        <p:txBody>
          <a:bodyPr wrap="none" anchor="ctr"/>
          <a:lstStyle/>
          <a:p>
            <a:r>
              <a:rPr lang="en-AU" sz="1500">
                <a:solidFill>
                  <a:schemeClr val="bg1"/>
                </a:solidFill>
              </a:rPr>
              <a:t>H</a:t>
            </a:r>
          </a:p>
        </p:txBody>
      </p:sp>
      <p:sp>
        <p:nvSpPr>
          <p:cNvPr id="6" name="Oval 4"/>
          <p:cNvSpPr>
            <a:spLocks noChangeArrowheads="1"/>
          </p:cNvSpPr>
          <p:nvPr/>
        </p:nvSpPr>
        <p:spPr bwMode="auto">
          <a:xfrm>
            <a:off x="2971800" y="2239912"/>
            <a:ext cx="452063" cy="461665"/>
          </a:xfrm>
          <a:prstGeom prst="ellipse">
            <a:avLst/>
          </a:prstGeom>
          <a:solidFill>
            <a:schemeClr val="accent6"/>
          </a:solidFill>
          <a:ln w="28575">
            <a:noFill/>
            <a:round/>
            <a:headEnd/>
            <a:tailEnd/>
          </a:ln>
          <a:effectLst/>
        </p:spPr>
        <p:txBody>
          <a:bodyPr wrap="none" anchor="ctr"/>
          <a:lstStyle/>
          <a:p>
            <a:r>
              <a:rPr lang="en-AU" sz="1500">
                <a:solidFill>
                  <a:schemeClr val="bg1"/>
                </a:solidFill>
              </a:rPr>
              <a:t>D</a:t>
            </a:r>
          </a:p>
        </p:txBody>
      </p:sp>
      <p:sp>
        <p:nvSpPr>
          <p:cNvPr id="7" name="Oval 5"/>
          <p:cNvSpPr>
            <a:spLocks noChangeArrowheads="1"/>
          </p:cNvSpPr>
          <p:nvPr/>
        </p:nvSpPr>
        <p:spPr bwMode="auto">
          <a:xfrm>
            <a:off x="2202760" y="3048858"/>
            <a:ext cx="452063" cy="461665"/>
          </a:xfrm>
          <a:prstGeom prst="ellipse">
            <a:avLst/>
          </a:prstGeom>
          <a:solidFill>
            <a:schemeClr val="accent6"/>
          </a:solidFill>
          <a:ln w="28575">
            <a:noFill/>
            <a:round/>
            <a:headEnd/>
            <a:tailEnd/>
          </a:ln>
          <a:effectLst/>
        </p:spPr>
        <p:txBody>
          <a:bodyPr wrap="none" anchor="ctr"/>
          <a:lstStyle/>
          <a:p>
            <a:r>
              <a:rPr lang="en-AU" sz="1500">
                <a:solidFill>
                  <a:schemeClr val="bg1"/>
                </a:solidFill>
              </a:rPr>
              <a:t>B</a:t>
            </a:r>
          </a:p>
        </p:txBody>
      </p:sp>
      <p:sp>
        <p:nvSpPr>
          <p:cNvPr id="11" name="Oval 9"/>
          <p:cNvSpPr>
            <a:spLocks noChangeArrowheads="1"/>
          </p:cNvSpPr>
          <p:nvPr/>
        </p:nvSpPr>
        <p:spPr bwMode="auto">
          <a:xfrm>
            <a:off x="3744074" y="3063043"/>
            <a:ext cx="452063" cy="461665"/>
          </a:xfrm>
          <a:prstGeom prst="ellipse">
            <a:avLst/>
          </a:prstGeom>
          <a:solidFill>
            <a:schemeClr val="accent6"/>
          </a:solidFill>
          <a:ln w="28575">
            <a:noFill/>
            <a:round/>
            <a:headEnd/>
            <a:tailEnd/>
          </a:ln>
          <a:effectLst/>
        </p:spPr>
        <p:txBody>
          <a:bodyPr wrap="none" anchor="ctr"/>
          <a:lstStyle/>
          <a:p>
            <a:r>
              <a:rPr lang="en-AU" sz="1500">
                <a:solidFill>
                  <a:schemeClr val="bg1"/>
                </a:solidFill>
              </a:rPr>
              <a:t>F</a:t>
            </a:r>
          </a:p>
        </p:txBody>
      </p:sp>
      <p:sp>
        <p:nvSpPr>
          <p:cNvPr id="15" name="Line 13"/>
          <p:cNvSpPr>
            <a:spLocks noChangeShapeType="1"/>
          </p:cNvSpPr>
          <p:nvPr/>
        </p:nvSpPr>
        <p:spPr bwMode="auto">
          <a:xfrm flipV="1">
            <a:off x="3423862" y="1970700"/>
            <a:ext cx="674801" cy="463234"/>
          </a:xfrm>
          <a:prstGeom prst="line">
            <a:avLst/>
          </a:prstGeom>
          <a:noFill/>
          <a:ln w="28575">
            <a:solidFill>
              <a:schemeClr val="tx1"/>
            </a:solidFill>
            <a:round/>
            <a:headEnd/>
            <a:tailEnd/>
          </a:ln>
          <a:effectLst/>
        </p:spPr>
        <p:txBody>
          <a:bodyPr wrap="none"/>
          <a:lstStyle/>
          <a:p>
            <a:endParaRPr lang="en-US" sz="1500">
              <a:solidFill>
                <a:srgbClr val="FFFF00"/>
              </a:solidFill>
            </a:endParaRPr>
          </a:p>
        </p:txBody>
      </p:sp>
      <p:sp>
        <p:nvSpPr>
          <p:cNvPr id="17" name="Line 15"/>
          <p:cNvSpPr>
            <a:spLocks noChangeShapeType="1"/>
          </p:cNvSpPr>
          <p:nvPr/>
        </p:nvSpPr>
        <p:spPr bwMode="auto">
          <a:xfrm flipH="1">
            <a:off x="2567885" y="2630701"/>
            <a:ext cx="489033" cy="489033"/>
          </a:xfrm>
          <a:prstGeom prst="line">
            <a:avLst/>
          </a:prstGeom>
          <a:noFill/>
          <a:ln w="28575">
            <a:solidFill>
              <a:schemeClr val="tx1"/>
            </a:solidFill>
            <a:round/>
            <a:headEnd/>
            <a:tailEnd/>
          </a:ln>
          <a:effectLst/>
        </p:spPr>
        <p:txBody>
          <a:bodyPr wrap="none"/>
          <a:lstStyle/>
          <a:p>
            <a:endParaRPr lang="en-US" sz="1500">
              <a:solidFill>
                <a:srgbClr val="FFFF00"/>
              </a:solidFill>
            </a:endParaRPr>
          </a:p>
        </p:txBody>
      </p:sp>
      <p:sp>
        <p:nvSpPr>
          <p:cNvPr id="18" name="Line 16"/>
          <p:cNvSpPr>
            <a:spLocks noChangeShapeType="1"/>
          </p:cNvSpPr>
          <p:nvPr/>
        </p:nvSpPr>
        <p:spPr bwMode="auto">
          <a:xfrm>
            <a:off x="3378518" y="2615170"/>
            <a:ext cx="489033" cy="489033"/>
          </a:xfrm>
          <a:prstGeom prst="line">
            <a:avLst/>
          </a:prstGeom>
          <a:noFill/>
          <a:ln w="28575">
            <a:solidFill>
              <a:schemeClr val="tx1"/>
            </a:solidFill>
            <a:round/>
            <a:headEnd/>
            <a:tailEnd/>
          </a:ln>
          <a:effectLst/>
        </p:spPr>
        <p:txBody>
          <a:bodyPr wrap="none"/>
          <a:lstStyle/>
          <a:p>
            <a:endParaRPr lang="en-US" sz="1500">
              <a:solidFill>
                <a:srgbClr val="FFFF00"/>
              </a:solidFill>
            </a:endParaRPr>
          </a:p>
        </p:txBody>
      </p:sp>
      <p:graphicFrame>
        <p:nvGraphicFramePr>
          <p:cNvPr id="39" name="Table 38"/>
          <p:cNvGraphicFramePr>
            <a:graphicFrameLocks noGrp="1"/>
          </p:cNvGraphicFramePr>
          <p:nvPr>
            <p:extLst>
              <p:ext uri="{D42A27DB-BD31-4B8C-83A1-F6EECF244321}">
                <p14:modId xmlns:p14="http://schemas.microsoft.com/office/powerpoint/2010/main" val="1824468814"/>
              </p:ext>
            </p:extLst>
          </p:nvPr>
        </p:nvGraphicFramePr>
        <p:xfrm>
          <a:off x="128104" y="4806804"/>
          <a:ext cx="8101503" cy="609164"/>
        </p:xfrm>
        <a:graphic>
          <a:graphicData uri="http://schemas.openxmlformats.org/drawingml/2006/table">
            <a:tbl>
              <a:tblPr firstRow="1" bandRow="1">
                <a:tableStyleId>{93296810-A885-4BE3-A3E7-6D5BEEA58F35}</a:tableStyleId>
              </a:tblPr>
              <a:tblGrid>
                <a:gridCol w="252896">
                  <a:extLst>
                    <a:ext uri="{9D8B030D-6E8A-4147-A177-3AD203B41FA5}">
                      <a16:colId xmlns:a16="http://schemas.microsoft.com/office/drawing/2014/main" val="3060748493"/>
                    </a:ext>
                  </a:extLst>
                </a:gridCol>
                <a:gridCol w="228600">
                  <a:extLst>
                    <a:ext uri="{9D8B030D-6E8A-4147-A177-3AD203B41FA5}">
                      <a16:colId xmlns:a16="http://schemas.microsoft.com/office/drawing/2014/main" val="243546681"/>
                    </a:ext>
                  </a:extLst>
                </a:gridCol>
                <a:gridCol w="228600">
                  <a:extLst>
                    <a:ext uri="{9D8B030D-6E8A-4147-A177-3AD203B41FA5}">
                      <a16:colId xmlns:a16="http://schemas.microsoft.com/office/drawing/2014/main" val="805801904"/>
                    </a:ext>
                  </a:extLst>
                </a:gridCol>
                <a:gridCol w="228600">
                  <a:extLst>
                    <a:ext uri="{9D8B030D-6E8A-4147-A177-3AD203B41FA5}">
                      <a16:colId xmlns:a16="http://schemas.microsoft.com/office/drawing/2014/main" val="3527346333"/>
                    </a:ext>
                  </a:extLst>
                </a:gridCol>
                <a:gridCol w="228600">
                  <a:extLst>
                    <a:ext uri="{9D8B030D-6E8A-4147-A177-3AD203B41FA5}">
                      <a16:colId xmlns:a16="http://schemas.microsoft.com/office/drawing/2014/main" val="4050415297"/>
                    </a:ext>
                  </a:extLst>
                </a:gridCol>
                <a:gridCol w="228600">
                  <a:extLst>
                    <a:ext uri="{9D8B030D-6E8A-4147-A177-3AD203B41FA5}">
                      <a16:colId xmlns:a16="http://schemas.microsoft.com/office/drawing/2014/main" val="3208747377"/>
                    </a:ext>
                  </a:extLst>
                </a:gridCol>
                <a:gridCol w="609600">
                  <a:extLst>
                    <a:ext uri="{9D8B030D-6E8A-4147-A177-3AD203B41FA5}">
                      <a16:colId xmlns:a16="http://schemas.microsoft.com/office/drawing/2014/main" val="420143376"/>
                    </a:ext>
                  </a:extLst>
                </a:gridCol>
                <a:gridCol w="609600">
                  <a:extLst>
                    <a:ext uri="{9D8B030D-6E8A-4147-A177-3AD203B41FA5}">
                      <a16:colId xmlns:a16="http://schemas.microsoft.com/office/drawing/2014/main" val="2976069895"/>
                    </a:ext>
                  </a:extLst>
                </a:gridCol>
                <a:gridCol w="609600">
                  <a:extLst>
                    <a:ext uri="{9D8B030D-6E8A-4147-A177-3AD203B41FA5}">
                      <a16:colId xmlns:a16="http://schemas.microsoft.com/office/drawing/2014/main" val="3687146297"/>
                    </a:ext>
                  </a:extLst>
                </a:gridCol>
                <a:gridCol w="304800">
                  <a:extLst>
                    <a:ext uri="{9D8B030D-6E8A-4147-A177-3AD203B41FA5}">
                      <a16:colId xmlns:a16="http://schemas.microsoft.com/office/drawing/2014/main" val="463891086"/>
                    </a:ext>
                  </a:extLst>
                </a:gridCol>
                <a:gridCol w="609600">
                  <a:extLst>
                    <a:ext uri="{9D8B030D-6E8A-4147-A177-3AD203B41FA5}">
                      <a16:colId xmlns:a16="http://schemas.microsoft.com/office/drawing/2014/main" val="2217462953"/>
                    </a:ext>
                  </a:extLst>
                </a:gridCol>
                <a:gridCol w="609600">
                  <a:extLst>
                    <a:ext uri="{9D8B030D-6E8A-4147-A177-3AD203B41FA5}">
                      <a16:colId xmlns:a16="http://schemas.microsoft.com/office/drawing/2014/main" val="1197527347"/>
                    </a:ext>
                  </a:extLst>
                </a:gridCol>
                <a:gridCol w="304800">
                  <a:extLst>
                    <a:ext uri="{9D8B030D-6E8A-4147-A177-3AD203B41FA5}">
                      <a16:colId xmlns:a16="http://schemas.microsoft.com/office/drawing/2014/main" val="2233333871"/>
                    </a:ext>
                  </a:extLst>
                </a:gridCol>
                <a:gridCol w="304800">
                  <a:extLst>
                    <a:ext uri="{9D8B030D-6E8A-4147-A177-3AD203B41FA5}">
                      <a16:colId xmlns:a16="http://schemas.microsoft.com/office/drawing/2014/main" val="1373199684"/>
                    </a:ext>
                  </a:extLst>
                </a:gridCol>
                <a:gridCol w="304800">
                  <a:extLst>
                    <a:ext uri="{9D8B030D-6E8A-4147-A177-3AD203B41FA5}">
                      <a16:colId xmlns:a16="http://schemas.microsoft.com/office/drawing/2014/main" val="485535272"/>
                    </a:ext>
                  </a:extLst>
                </a:gridCol>
                <a:gridCol w="1676400">
                  <a:extLst>
                    <a:ext uri="{9D8B030D-6E8A-4147-A177-3AD203B41FA5}">
                      <a16:colId xmlns:a16="http://schemas.microsoft.com/office/drawing/2014/main" val="612986757"/>
                    </a:ext>
                  </a:extLst>
                </a:gridCol>
                <a:gridCol w="335612">
                  <a:extLst>
                    <a:ext uri="{9D8B030D-6E8A-4147-A177-3AD203B41FA5}">
                      <a16:colId xmlns:a16="http://schemas.microsoft.com/office/drawing/2014/main" val="3963382500"/>
                    </a:ext>
                  </a:extLst>
                </a:gridCol>
                <a:gridCol w="426395">
                  <a:extLst>
                    <a:ext uri="{9D8B030D-6E8A-4147-A177-3AD203B41FA5}">
                      <a16:colId xmlns:a16="http://schemas.microsoft.com/office/drawing/2014/main" val="2951552143"/>
                    </a:ext>
                  </a:extLst>
                </a:gridCol>
              </a:tblGrid>
              <a:tr h="304582">
                <a:tc>
                  <a:txBody>
                    <a:bodyPr/>
                    <a:lstStyle/>
                    <a:p>
                      <a:pPr algn="ctr"/>
                      <a:r>
                        <a:rPr lang="en-US" sz="1000" dirty="0">
                          <a:solidFill>
                            <a:schemeClr val="bg1"/>
                          </a:solidFill>
                        </a:rPr>
                        <a:t>H</a:t>
                      </a:r>
                    </a:p>
                  </a:txBody>
                  <a:tcPr anchor="ctr"/>
                </a:tc>
                <a:tc>
                  <a:txBody>
                    <a:bodyPr/>
                    <a:lstStyle/>
                    <a:p>
                      <a:pPr algn="ctr"/>
                      <a:r>
                        <a:rPr lang="en-US" sz="1000" dirty="0">
                          <a:solidFill>
                            <a:schemeClr val="bg1"/>
                          </a:solidFill>
                        </a:rPr>
                        <a:t>D</a:t>
                      </a:r>
                    </a:p>
                  </a:txBody>
                  <a:tcPr anchor="ctr"/>
                </a:tc>
                <a:tc>
                  <a:txBody>
                    <a:bodyPr/>
                    <a:lstStyle/>
                    <a:p>
                      <a:pPr algn="ctr"/>
                      <a:r>
                        <a:rPr lang="en-US" sz="1000" dirty="0">
                          <a:solidFill>
                            <a:schemeClr val="bg1"/>
                          </a:solidFill>
                        </a:rPr>
                        <a:t>K</a:t>
                      </a:r>
                    </a:p>
                  </a:txBody>
                  <a:tcPr anchor="ctr"/>
                </a:tc>
                <a:tc>
                  <a:txBody>
                    <a:bodyPr/>
                    <a:lstStyle/>
                    <a:p>
                      <a:pPr algn="ctr"/>
                      <a:r>
                        <a:rPr lang="en-US" sz="1000" dirty="0">
                          <a:solidFill>
                            <a:schemeClr val="bg1"/>
                          </a:solidFill>
                        </a:rPr>
                        <a:t>B</a:t>
                      </a:r>
                    </a:p>
                  </a:txBody>
                  <a:tcPr anchor="ctr"/>
                </a:tc>
                <a:tc>
                  <a:txBody>
                    <a:bodyPr/>
                    <a:lstStyle/>
                    <a:p>
                      <a:pPr algn="ctr"/>
                      <a:r>
                        <a:rPr lang="en-US" sz="1000" dirty="0">
                          <a:solidFill>
                            <a:schemeClr val="bg1"/>
                          </a:solidFill>
                        </a:rPr>
                        <a:t>F</a:t>
                      </a:r>
                    </a:p>
                  </a:txBody>
                  <a:tcPr anchor="ctr"/>
                </a:tc>
                <a:tc>
                  <a:txBody>
                    <a:bodyPr/>
                    <a:lstStyle/>
                    <a:p>
                      <a:pPr algn="ctr"/>
                      <a:r>
                        <a:rPr lang="en-US" sz="1000" dirty="0">
                          <a:solidFill>
                            <a:schemeClr val="bg1"/>
                          </a:solidFill>
                        </a:rPr>
                        <a:t>J</a:t>
                      </a:r>
                    </a:p>
                  </a:txBody>
                  <a:tcPr anchor="ctr"/>
                </a:tc>
                <a:tc>
                  <a:txBody>
                    <a:bodyPr/>
                    <a:lstStyle/>
                    <a:p>
                      <a:pPr algn="ctr"/>
                      <a:r>
                        <a:rPr lang="en-US" sz="1000" dirty="0">
                          <a:solidFill>
                            <a:schemeClr val="bg1"/>
                          </a:solidFill>
                          <a:latin typeface="Times" panose="02020603050405020304" pitchFamily="18" charset="0"/>
                          <a:cs typeface="Times" panose="02020603050405020304" pitchFamily="18" charset="0"/>
                        </a:rPr>
                        <a:t>NULL</a:t>
                      </a:r>
                    </a:p>
                  </a:txBody>
                  <a:tcPr anchor="ctr"/>
                </a:tc>
                <a:tc>
                  <a:txBody>
                    <a:bodyPr/>
                    <a:lstStyle/>
                    <a:p>
                      <a:pPr algn="ctr"/>
                      <a:r>
                        <a:rPr lang="en-US" sz="1000" dirty="0">
                          <a:solidFill>
                            <a:schemeClr val="bg1"/>
                          </a:solidFill>
                          <a:latin typeface="Times" panose="02020603050405020304" pitchFamily="18" charset="0"/>
                          <a:cs typeface="Times" panose="02020603050405020304" pitchFamily="18" charset="0"/>
                        </a:rPr>
                        <a:t>NULL</a:t>
                      </a:r>
                    </a:p>
                  </a:txBody>
                  <a:tcPr anchor="ctr"/>
                </a:tc>
                <a:tc>
                  <a:txBody>
                    <a:bodyPr/>
                    <a:lstStyle/>
                    <a:p>
                      <a:pPr algn="ctr"/>
                      <a:r>
                        <a:rPr lang="en-US" sz="1000" dirty="0">
                          <a:solidFill>
                            <a:schemeClr val="bg1"/>
                          </a:solidFill>
                          <a:latin typeface="Times" panose="02020603050405020304" pitchFamily="18" charset="0"/>
                          <a:cs typeface="Times" panose="02020603050405020304" pitchFamily="18" charset="0"/>
                        </a:rPr>
                        <a:t>NULL</a:t>
                      </a:r>
                      <a:endParaRPr lang="en-US" sz="1000" dirty="0">
                        <a:solidFill>
                          <a:schemeClr val="bg1"/>
                        </a:solidFill>
                      </a:endParaRPr>
                    </a:p>
                  </a:txBody>
                  <a:tcPr anchor="ctr"/>
                </a:tc>
                <a:tc>
                  <a:txBody>
                    <a:bodyPr/>
                    <a:lstStyle/>
                    <a:p>
                      <a:pPr algn="ctr"/>
                      <a:r>
                        <a:rPr lang="en-US" sz="1000" dirty="0">
                          <a:solidFill>
                            <a:schemeClr val="bg1"/>
                          </a:solidFill>
                        </a:rPr>
                        <a:t>A</a:t>
                      </a:r>
                    </a:p>
                  </a:txBody>
                  <a:tcPr anchor="ctr"/>
                </a:tc>
                <a:tc>
                  <a:txBody>
                    <a:bodyPr/>
                    <a:lstStyle/>
                    <a:p>
                      <a:pPr algn="ctr"/>
                      <a:r>
                        <a:rPr lang="en-US" sz="1000" dirty="0">
                          <a:solidFill>
                            <a:schemeClr val="bg1"/>
                          </a:solidFill>
                          <a:latin typeface="Times" panose="02020603050405020304" pitchFamily="18" charset="0"/>
                          <a:cs typeface="Times" panose="02020603050405020304" pitchFamily="18" charset="0"/>
                        </a:rPr>
                        <a:t>NULL</a:t>
                      </a:r>
                      <a:endParaRPr lang="en-US" sz="1000" dirty="0">
                        <a:solidFill>
                          <a:schemeClr val="bg1"/>
                        </a:solidFill>
                      </a:endParaRPr>
                    </a:p>
                  </a:txBody>
                  <a:tcPr anchor="ctr"/>
                </a:tc>
                <a:tc>
                  <a:txBody>
                    <a:bodyPr/>
                    <a:lstStyle/>
                    <a:p>
                      <a:pPr algn="ctr"/>
                      <a:r>
                        <a:rPr lang="en-US" sz="1000" dirty="0">
                          <a:solidFill>
                            <a:schemeClr val="bg1"/>
                          </a:solidFill>
                          <a:latin typeface="Times" panose="02020603050405020304" pitchFamily="18" charset="0"/>
                          <a:cs typeface="Times" panose="02020603050405020304" pitchFamily="18" charset="0"/>
                        </a:rPr>
                        <a:t>NULL</a:t>
                      </a:r>
                      <a:endParaRPr lang="en-US" sz="1000" dirty="0">
                        <a:solidFill>
                          <a:schemeClr val="bg1"/>
                        </a:solidFill>
                      </a:endParaRPr>
                    </a:p>
                  </a:txBody>
                  <a:tcPr anchor="ctr"/>
                </a:tc>
                <a:tc>
                  <a:txBody>
                    <a:bodyPr/>
                    <a:lstStyle/>
                    <a:p>
                      <a:pPr algn="ctr"/>
                      <a:r>
                        <a:rPr lang="en-US" sz="1000" dirty="0">
                          <a:solidFill>
                            <a:schemeClr val="bg1"/>
                          </a:solidFill>
                        </a:rPr>
                        <a:t>C</a:t>
                      </a:r>
                    </a:p>
                  </a:txBody>
                  <a:tcPr anchor="ctr"/>
                </a:tc>
                <a:tc gridSpan="5">
                  <a:txBody>
                    <a:bodyPr/>
                    <a:lstStyle/>
                    <a:p>
                      <a:pPr algn="ctr"/>
                      <a:r>
                        <a:rPr lang="en-US" sz="1000" dirty="0">
                          <a:solidFill>
                            <a:schemeClr val="bg1"/>
                          </a:solidFill>
                        </a:rPr>
                        <a:t>NULL</a:t>
                      </a:r>
                    </a:p>
                  </a:txBody>
                  <a:tcPr anchor="ct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extLst>
                  <a:ext uri="{0D108BD9-81ED-4DB2-BD59-A6C34878D82A}">
                    <a16:rowId xmlns:a16="http://schemas.microsoft.com/office/drawing/2014/main" val="1933804580"/>
                  </a:ext>
                </a:extLst>
              </a:tr>
              <a:tr h="304582">
                <a:tc>
                  <a:txBody>
                    <a:bodyPr/>
                    <a:lstStyle/>
                    <a:p>
                      <a:pPr algn="ctr"/>
                      <a:r>
                        <a:rPr lang="en-US" sz="800" dirty="0"/>
                        <a:t>0</a:t>
                      </a:r>
                    </a:p>
                  </a:txBody>
                  <a:tcPr anchor="ctr"/>
                </a:tc>
                <a:tc>
                  <a:txBody>
                    <a:bodyPr/>
                    <a:lstStyle/>
                    <a:p>
                      <a:pPr algn="ctr"/>
                      <a:r>
                        <a:rPr lang="en-US" sz="800" dirty="0"/>
                        <a:t>1</a:t>
                      </a:r>
                    </a:p>
                  </a:txBody>
                  <a:tcPr anchor="ctr"/>
                </a:tc>
                <a:tc>
                  <a:txBody>
                    <a:bodyPr/>
                    <a:lstStyle/>
                    <a:p>
                      <a:pPr algn="ctr"/>
                      <a:r>
                        <a:rPr lang="en-US" sz="800" dirty="0"/>
                        <a:t>2</a:t>
                      </a:r>
                    </a:p>
                  </a:txBody>
                  <a:tcPr anchor="ctr"/>
                </a:tc>
                <a:tc>
                  <a:txBody>
                    <a:bodyPr/>
                    <a:lstStyle/>
                    <a:p>
                      <a:pPr algn="ctr"/>
                      <a:r>
                        <a:rPr lang="en-US" sz="800" dirty="0"/>
                        <a:t>3</a:t>
                      </a:r>
                    </a:p>
                  </a:txBody>
                  <a:tcPr anchor="ctr"/>
                </a:tc>
                <a:tc>
                  <a:txBody>
                    <a:bodyPr/>
                    <a:lstStyle/>
                    <a:p>
                      <a:pPr algn="ctr"/>
                      <a:r>
                        <a:rPr lang="en-US" sz="800" dirty="0"/>
                        <a:t>4</a:t>
                      </a:r>
                    </a:p>
                  </a:txBody>
                  <a:tcPr anchor="ctr"/>
                </a:tc>
                <a:tc>
                  <a:txBody>
                    <a:bodyPr/>
                    <a:lstStyle/>
                    <a:p>
                      <a:pPr algn="ctr"/>
                      <a:r>
                        <a:rPr lang="en-US" sz="800" dirty="0"/>
                        <a:t>5</a:t>
                      </a:r>
                    </a:p>
                  </a:txBody>
                  <a:tcPr anchor="ctr"/>
                </a:tc>
                <a:tc>
                  <a:txBody>
                    <a:bodyPr/>
                    <a:lstStyle/>
                    <a:p>
                      <a:pPr algn="ctr"/>
                      <a:r>
                        <a:rPr lang="en-US" sz="800" dirty="0"/>
                        <a:t>6</a:t>
                      </a:r>
                    </a:p>
                  </a:txBody>
                  <a:tcPr anchor="ctr"/>
                </a:tc>
                <a:tc>
                  <a:txBody>
                    <a:bodyPr/>
                    <a:lstStyle/>
                    <a:p>
                      <a:pPr algn="ctr"/>
                      <a:r>
                        <a:rPr lang="en-US" sz="800" dirty="0"/>
                        <a:t>7</a:t>
                      </a:r>
                    </a:p>
                  </a:txBody>
                  <a:tcPr anchor="ctr"/>
                </a:tc>
                <a:tc>
                  <a:txBody>
                    <a:bodyPr/>
                    <a:lstStyle/>
                    <a:p>
                      <a:pPr algn="ctr"/>
                      <a:r>
                        <a:rPr lang="en-US" sz="800" dirty="0"/>
                        <a:t>8</a:t>
                      </a:r>
                    </a:p>
                  </a:txBody>
                  <a:tcPr anchor="ctr"/>
                </a:tc>
                <a:tc>
                  <a:txBody>
                    <a:bodyPr/>
                    <a:lstStyle/>
                    <a:p>
                      <a:pPr algn="ctr"/>
                      <a:r>
                        <a:rPr lang="en-US" sz="800" dirty="0"/>
                        <a:t>9</a:t>
                      </a:r>
                    </a:p>
                  </a:txBody>
                  <a:tcPr anchor="ctr"/>
                </a:tc>
                <a:tc>
                  <a:txBody>
                    <a:bodyPr/>
                    <a:lstStyle/>
                    <a:p>
                      <a:pPr algn="ctr"/>
                      <a:r>
                        <a:rPr lang="en-US" sz="800" dirty="0"/>
                        <a:t>10</a:t>
                      </a:r>
                    </a:p>
                  </a:txBody>
                  <a:tcPr anchor="ctr"/>
                </a:tc>
                <a:tc>
                  <a:txBody>
                    <a:bodyPr/>
                    <a:lstStyle/>
                    <a:p>
                      <a:pPr algn="ctr"/>
                      <a:r>
                        <a:rPr lang="en-US" sz="800" dirty="0"/>
                        <a:t>11</a:t>
                      </a:r>
                    </a:p>
                  </a:txBody>
                  <a:tcPr anchor="ctr"/>
                </a:tc>
                <a:tc>
                  <a:txBody>
                    <a:bodyPr/>
                    <a:lstStyle/>
                    <a:p>
                      <a:pPr algn="ctr"/>
                      <a:r>
                        <a:rPr lang="en-US" sz="800" dirty="0"/>
                        <a:t>12</a:t>
                      </a:r>
                    </a:p>
                  </a:txBody>
                  <a:tcPr anchor="ctr"/>
                </a:tc>
                <a:tc>
                  <a:txBody>
                    <a:bodyPr/>
                    <a:lstStyle/>
                    <a:p>
                      <a:pPr algn="ctr"/>
                      <a:r>
                        <a:rPr lang="en-US" sz="800" dirty="0"/>
                        <a:t>13</a:t>
                      </a:r>
                    </a:p>
                  </a:txBody>
                  <a:tcPr anchor="ctr"/>
                </a:tc>
                <a:tc>
                  <a:txBody>
                    <a:bodyPr/>
                    <a:lstStyle/>
                    <a:p>
                      <a:pPr algn="ctr"/>
                      <a:r>
                        <a:rPr lang="en-US" sz="800" dirty="0"/>
                        <a:t>14</a:t>
                      </a:r>
                    </a:p>
                  </a:txBody>
                  <a:tcPr anchor="ctr"/>
                </a:tc>
                <a:tc>
                  <a:txBody>
                    <a:bodyPr/>
                    <a:lstStyle/>
                    <a:p>
                      <a:pPr algn="ctr"/>
                      <a:r>
                        <a:rPr lang="en-US" sz="800" dirty="0"/>
                        <a:t>…………………</a:t>
                      </a:r>
                    </a:p>
                  </a:txBody>
                  <a:tcPr anchor="ctr"/>
                </a:tc>
                <a:tc>
                  <a:txBody>
                    <a:bodyPr/>
                    <a:lstStyle/>
                    <a:p>
                      <a:pPr algn="ctr"/>
                      <a:r>
                        <a:rPr lang="en-US" sz="800" dirty="0"/>
                        <a:t>25</a:t>
                      </a:r>
                    </a:p>
                  </a:txBody>
                  <a:tcPr anchor="ctr"/>
                </a:tc>
                <a:tc>
                  <a:txBody>
                    <a:bodyPr/>
                    <a:lstStyle/>
                    <a:p>
                      <a:pPr algn="ctr"/>
                      <a:r>
                        <a:rPr lang="en-US" sz="800" dirty="0"/>
                        <a:t>26</a:t>
                      </a:r>
                    </a:p>
                  </a:txBody>
                  <a:tcPr anchor="ctr"/>
                </a:tc>
                <a:extLst>
                  <a:ext uri="{0D108BD9-81ED-4DB2-BD59-A6C34878D82A}">
                    <a16:rowId xmlns:a16="http://schemas.microsoft.com/office/drawing/2014/main" val="1399787699"/>
                  </a:ext>
                </a:extLst>
              </a:tr>
            </a:tbl>
          </a:graphicData>
        </a:graphic>
      </p:graphicFrame>
      <p:sp>
        <p:nvSpPr>
          <p:cNvPr id="9" name="TextBox 8"/>
          <p:cNvSpPr txBox="1"/>
          <p:nvPr/>
        </p:nvSpPr>
        <p:spPr>
          <a:xfrm>
            <a:off x="6934200" y="5579944"/>
            <a:ext cx="1066800" cy="276999"/>
          </a:xfrm>
          <a:prstGeom prst="rect">
            <a:avLst/>
          </a:prstGeom>
          <a:noFill/>
        </p:spPr>
        <p:txBody>
          <a:bodyPr wrap="square" rtlCol="0">
            <a:spAutoFit/>
          </a:bodyPr>
          <a:lstStyle/>
          <a:p>
            <a:r>
              <a:rPr lang="en-US" sz="1200" dirty="0"/>
              <a:t>Left child of C</a:t>
            </a:r>
          </a:p>
        </p:txBody>
      </p:sp>
      <p:sp>
        <p:nvSpPr>
          <p:cNvPr id="30" name="TextBox 29"/>
          <p:cNvSpPr txBox="1"/>
          <p:nvPr/>
        </p:nvSpPr>
        <p:spPr>
          <a:xfrm>
            <a:off x="8001000" y="5579944"/>
            <a:ext cx="1272041" cy="276999"/>
          </a:xfrm>
          <a:prstGeom prst="rect">
            <a:avLst/>
          </a:prstGeom>
          <a:noFill/>
        </p:spPr>
        <p:txBody>
          <a:bodyPr wrap="square" rtlCol="0">
            <a:spAutoFit/>
          </a:bodyPr>
          <a:lstStyle/>
          <a:p>
            <a:r>
              <a:rPr lang="en-US" sz="1200" dirty="0"/>
              <a:t>Right child of C</a:t>
            </a:r>
          </a:p>
        </p:txBody>
      </p:sp>
      <p:cxnSp>
        <p:nvCxnSpPr>
          <p:cNvPr id="13" name="Straight Arrow Connector 12"/>
          <p:cNvCxnSpPr/>
          <p:nvPr/>
        </p:nvCxnSpPr>
        <p:spPr>
          <a:xfrm>
            <a:off x="8001000" y="5410200"/>
            <a:ext cx="457200" cy="169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p:nvPr/>
        </p:nvCxnSpPr>
        <p:spPr>
          <a:xfrm flipH="1">
            <a:off x="7391400" y="5410200"/>
            <a:ext cx="304800" cy="228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4" name="TextBox 43"/>
          <p:cNvSpPr txBox="1"/>
          <p:nvPr/>
        </p:nvSpPr>
        <p:spPr>
          <a:xfrm>
            <a:off x="1057191" y="5566023"/>
            <a:ext cx="1371600" cy="276999"/>
          </a:xfrm>
          <a:prstGeom prst="rect">
            <a:avLst/>
          </a:prstGeom>
          <a:noFill/>
        </p:spPr>
        <p:txBody>
          <a:bodyPr wrap="square" rtlCol="0">
            <a:spAutoFit/>
          </a:bodyPr>
          <a:lstStyle/>
          <a:p>
            <a:r>
              <a:rPr lang="en-US" sz="1200" dirty="0"/>
              <a:t>Right child of K</a:t>
            </a:r>
          </a:p>
        </p:txBody>
      </p:sp>
      <p:cxnSp>
        <p:nvCxnSpPr>
          <p:cNvPr id="45" name="Straight Arrow Connector 44"/>
          <p:cNvCxnSpPr/>
          <p:nvPr/>
        </p:nvCxnSpPr>
        <p:spPr>
          <a:xfrm flipH="1">
            <a:off x="1524000" y="5410200"/>
            <a:ext cx="304800" cy="228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6" name="TextBox 45"/>
          <p:cNvSpPr txBox="1"/>
          <p:nvPr/>
        </p:nvSpPr>
        <p:spPr>
          <a:xfrm>
            <a:off x="3838390" y="5603308"/>
            <a:ext cx="1371600" cy="276999"/>
          </a:xfrm>
          <a:prstGeom prst="rect">
            <a:avLst/>
          </a:prstGeom>
          <a:noFill/>
        </p:spPr>
        <p:txBody>
          <a:bodyPr wrap="square" rtlCol="0">
            <a:spAutoFit/>
          </a:bodyPr>
          <a:lstStyle/>
          <a:p>
            <a:r>
              <a:rPr lang="en-US" sz="1200" dirty="0"/>
              <a:t>left child of J</a:t>
            </a:r>
          </a:p>
        </p:txBody>
      </p:sp>
      <p:cxnSp>
        <p:nvCxnSpPr>
          <p:cNvPr id="47" name="Straight Arrow Connector 46"/>
          <p:cNvCxnSpPr/>
          <p:nvPr/>
        </p:nvCxnSpPr>
        <p:spPr>
          <a:xfrm flipH="1">
            <a:off x="4276809" y="5410200"/>
            <a:ext cx="304800" cy="228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Oval 9"/>
          <p:cNvSpPr>
            <a:spLocks noChangeArrowheads="1"/>
          </p:cNvSpPr>
          <p:nvPr/>
        </p:nvSpPr>
        <p:spPr bwMode="auto">
          <a:xfrm>
            <a:off x="4785156" y="2443268"/>
            <a:ext cx="452063" cy="461665"/>
          </a:xfrm>
          <a:prstGeom prst="ellipse">
            <a:avLst/>
          </a:prstGeom>
          <a:solidFill>
            <a:schemeClr val="accent6"/>
          </a:solidFill>
          <a:ln w="28575">
            <a:noFill/>
            <a:round/>
            <a:headEnd/>
            <a:tailEnd/>
          </a:ln>
          <a:effectLst/>
        </p:spPr>
        <p:txBody>
          <a:bodyPr wrap="none" anchor="ctr"/>
          <a:lstStyle/>
          <a:p>
            <a:r>
              <a:rPr lang="en-AU" sz="1500" dirty="0">
                <a:solidFill>
                  <a:schemeClr val="bg1"/>
                </a:solidFill>
              </a:rPr>
              <a:t>K</a:t>
            </a:r>
          </a:p>
        </p:txBody>
      </p:sp>
      <p:sp>
        <p:nvSpPr>
          <p:cNvPr id="21" name="Line 16"/>
          <p:cNvSpPr>
            <a:spLocks noChangeShapeType="1"/>
          </p:cNvSpPr>
          <p:nvPr/>
        </p:nvSpPr>
        <p:spPr bwMode="auto">
          <a:xfrm>
            <a:off x="4419600" y="1995395"/>
            <a:ext cx="489033" cy="489033"/>
          </a:xfrm>
          <a:prstGeom prst="line">
            <a:avLst/>
          </a:prstGeom>
          <a:noFill/>
          <a:ln w="28575">
            <a:solidFill>
              <a:schemeClr val="tx1"/>
            </a:solidFill>
            <a:round/>
            <a:headEnd/>
            <a:tailEnd/>
          </a:ln>
          <a:effectLst/>
        </p:spPr>
        <p:txBody>
          <a:bodyPr wrap="none"/>
          <a:lstStyle/>
          <a:p>
            <a:endParaRPr lang="en-US" sz="1500">
              <a:solidFill>
                <a:srgbClr val="FFFF00"/>
              </a:solidFill>
            </a:endParaRPr>
          </a:p>
        </p:txBody>
      </p:sp>
    </p:spTree>
    <p:extLst>
      <p:ext uri="{BB962C8B-B14F-4D97-AF65-F5344CB8AC3E}">
        <p14:creationId xmlns:p14="http://schemas.microsoft.com/office/powerpoint/2010/main" val="303882501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lvl="1"/>
            <a:r>
              <a:rPr lang="en-US" sz="2300" dirty="0"/>
              <a:t>3.2. Tree representation : </a:t>
            </a:r>
            <a:r>
              <a:rPr lang="en-US" sz="2300" dirty="0">
                <a:latin typeface="Times" panose="02020603050405020304" pitchFamily="18" charset="0"/>
                <a:cs typeface="Times" panose="02020603050405020304" pitchFamily="18" charset="0"/>
              </a:rPr>
              <a:t>Leftmost-Child, Right-Sibling representation</a:t>
            </a:r>
            <a:endParaRPr lang="en-US" sz="2300" dirty="0"/>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199</a:t>
            </a:fld>
            <a:endParaRPr lang="en-US"/>
          </a:p>
        </p:txBody>
      </p:sp>
      <p:grpSp>
        <p:nvGrpSpPr>
          <p:cNvPr id="9" name="Group 7"/>
          <p:cNvGrpSpPr>
            <a:grpSpLocks/>
          </p:cNvGrpSpPr>
          <p:nvPr/>
        </p:nvGrpSpPr>
        <p:grpSpPr bwMode="auto">
          <a:xfrm>
            <a:off x="6137753" y="2114549"/>
            <a:ext cx="685800" cy="619125"/>
            <a:chOff x="432" y="1968"/>
            <a:chExt cx="960" cy="390"/>
          </a:xfrm>
        </p:grpSpPr>
        <p:sp>
          <p:nvSpPr>
            <p:cNvPr id="10" name="Text Box 8"/>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A</a:t>
              </a:r>
            </a:p>
          </p:txBody>
        </p:sp>
        <p:sp>
          <p:nvSpPr>
            <p:cNvPr id="11" name="Text Box 9"/>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12" name="Text Box 10"/>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13" name="Group 11"/>
          <p:cNvGrpSpPr>
            <a:grpSpLocks/>
          </p:cNvGrpSpPr>
          <p:nvPr/>
        </p:nvGrpSpPr>
        <p:grpSpPr bwMode="auto">
          <a:xfrm>
            <a:off x="5072519" y="2952749"/>
            <a:ext cx="685800" cy="619125"/>
            <a:chOff x="432" y="1968"/>
            <a:chExt cx="960" cy="390"/>
          </a:xfrm>
        </p:grpSpPr>
        <p:sp>
          <p:nvSpPr>
            <p:cNvPr id="14" name="Text Box 12"/>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B</a:t>
              </a:r>
            </a:p>
          </p:txBody>
        </p:sp>
        <p:sp>
          <p:nvSpPr>
            <p:cNvPr id="15" name="Text Box 13"/>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16" name="Text Box 14"/>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17" name="Group 15"/>
          <p:cNvGrpSpPr>
            <a:grpSpLocks/>
          </p:cNvGrpSpPr>
          <p:nvPr/>
        </p:nvGrpSpPr>
        <p:grpSpPr bwMode="auto">
          <a:xfrm>
            <a:off x="6137753" y="2952749"/>
            <a:ext cx="685800" cy="619125"/>
            <a:chOff x="432" y="1968"/>
            <a:chExt cx="960" cy="390"/>
          </a:xfrm>
        </p:grpSpPr>
        <p:sp>
          <p:nvSpPr>
            <p:cNvPr id="18" name="Text Box 16"/>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C</a:t>
              </a:r>
            </a:p>
          </p:txBody>
        </p:sp>
        <p:sp>
          <p:nvSpPr>
            <p:cNvPr id="19" name="Text Box 17"/>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20" name="Text Box 18"/>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21" name="Group 19"/>
          <p:cNvGrpSpPr>
            <a:grpSpLocks/>
          </p:cNvGrpSpPr>
          <p:nvPr/>
        </p:nvGrpSpPr>
        <p:grpSpPr bwMode="auto">
          <a:xfrm>
            <a:off x="7280753" y="2952749"/>
            <a:ext cx="685800" cy="619125"/>
            <a:chOff x="432" y="1968"/>
            <a:chExt cx="960" cy="390"/>
          </a:xfrm>
        </p:grpSpPr>
        <p:sp>
          <p:nvSpPr>
            <p:cNvPr id="22" name="Text Box 20"/>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D</a:t>
              </a:r>
            </a:p>
          </p:txBody>
        </p:sp>
        <p:sp>
          <p:nvSpPr>
            <p:cNvPr id="23" name="Text Box 21"/>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24" name="Text Box 22"/>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25" name="Group 23"/>
          <p:cNvGrpSpPr>
            <a:grpSpLocks/>
          </p:cNvGrpSpPr>
          <p:nvPr/>
        </p:nvGrpSpPr>
        <p:grpSpPr bwMode="auto">
          <a:xfrm>
            <a:off x="8298885" y="3952875"/>
            <a:ext cx="685800" cy="619125"/>
            <a:chOff x="432" y="1968"/>
            <a:chExt cx="960" cy="390"/>
          </a:xfrm>
        </p:grpSpPr>
        <p:sp>
          <p:nvSpPr>
            <p:cNvPr id="26" name="Text Box 24"/>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I</a:t>
              </a:r>
            </a:p>
          </p:txBody>
        </p:sp>
        <p:sp>
          <p:nvSpPr>
            <p:cNvPr id="27" name="Text Box 25"/>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28" name="Text Box 26"/>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29" name="Group 27"/>
          <p:cNvGrpSpPr>
            <a:grpSpLocks/>
          </p:cNvGrpSpPr>
          <p:nvPr/>
        </p:nvGrpSpPr>
        <p:grpSpPr bwMode="auto">
          <a:xfrm>
            <a:off x="7155885" y="3952875"/>
            <a:ext cx="685800" cy="619125"/>
            <a:chOff x="432" y="1968"/>
            <a:chExt cx="960" cy="390"/>
          </a:xfrm>
        </p:grpSpPr>
        <p:sp>
          <p:nvSpPr>
            <p:cNvPr id="30" name="Text Box 28"/>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H</a:t>
              </a:r>
            </a:p>
          </p:txBody>
        </p:sp>
        <p:sp>
          <p:nvSpPr>
            <p:cNvPr id="31" name="Text Box 29"/>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32" name="Text Box 30"/>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33" name="Group 31"/>
          <p:cNvGrpSpPr>
            <a:grpSpLocks/>
          </p:cNvGrpSpPr>
          <p:nvPr/>
        </p:nvGrpSpPr>
        <p:grpSpPr bwMode="auto">
          <a:xfrm>
            <a:off x="6019800" y="3952875"/>
            <a:ext cx="685800" cy="619125"/>
            <a:chOff x="432" y="1968"/>
            <a:chExt cx="960" cy="390"/>
          </a:xfrm>
        </p:grpSpPr>
        <p:sp>
          <p:nvSpPr>
            <p:cNvPr id="34" name="Text Box 32"/>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G</a:t>
              </a:r>
            </a:p>
          </p:txBody>
        </p:sp>
        <p:sp>
          <p:nvSpPr>
            <p:cNvPr id="35" name="Text Box 33"/>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36" name="Text Box 34"/>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37" name="Group 35"/>
          <p:cNvGrpSpPr>
            <a:grpSpLocks/>
          </p:cNvGrpSpPr>
          <p:nvPr/>
        </p:nvGrpSpPr>
        <p:grpSpPr bwMode="auto">
          <a:xfrm>
            <a:off x="5105400" y="3952875"/>
            <a:ext cx="685800" cy="619125"/>
            <a:chOff x="432" y="1968"/>
            <a:chExt cx="960" cy="390"/>
          </a:xfrm>
        </p:grpSpPr>
        <p:sp>
          <p:nvSpPr>
            <p:cNvPr id="38" name="Text Box 36"/>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F</a:t>
              </a:r>
            </a:p>
          </p:txBody>
        </p:sp>
        <p:sp>
          <p:nvSpPr>
            <p:cNvPr id="39" name="Text Box 37"/>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40" name="Text Box 38"/>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41" name="Group 39"/>
          <p:cNvGrpSpPr>
            <a:grpSpLocks/>
          </p:cNvGrpSpPr>
          <p:nvPr/>
        </p:nvGrpSpPr>
        <p:grpSpPr bwMode="auto">
          <a:xfrm>
            <a:off x="4106841" y="3952875"/>
            <a:ext cx="685800" cy="619125"/>
            <a:chOff x="432" y="1968"/>
            <a:chExt cx="960" cy="390"/>
          </a:xfrm>
        </p:grpSpPr>
        <p:sp>
          <p:nvSpPr>
            <p:cNvPr id="42" name="Text Box 40"/>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E</a:t>
              </a:r>
            </a:p>
          </p:txBody>
        </p:sp>
        <p:sp>
          <p:nvSpPr>
            <p:cNvPr id="43" name="Text Box 41"/>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44" name="Text Box 42"/>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45" name="Group 43"/>
          <p:cNvGrpSpPr>
            <a:grpSpLocks/>
          </p:cNvGrpSpPr>
          <p:nvPr/>
        </p:nvGrpSpPr>
        <p:grpSpPr bwMode="auto">
          <a:xfrm>
            <a:off x="3581400" y="5019675"/>
            <a:ext cx="685800" cy="619125"/>
            <a:chOff x="432" y="1968"/>
            <a:chExt cx="960" cy="390"/>
          </a:xfrm>
        </p:grpSpPr>
        <p:sp>
          <p:nvSpPr>
            <p:cNvPr id="46" name="Text Box 44"/>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J</a:t>
              </a:r>
            </a:p>
          </p:txBody>
        </p:sp>
        <p:sp>
          <p:nvSpPr>
            <p:cNvPr id="47" name="Text Box 45"/>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48" name="Text Box 46"/>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49" name="Group 47"/>
          <p:cNvGrpSpPr>
            <a:grpSpLocks/>
          </p:cNvGrpSpPr>
          <p:nvPr/>
        </p:nvGrpSpPr>
        <p:grpSpPr bwMode="auto">
          <a:xfrm>
            <a:off x="4580448" y="5019675"/>
            <a:ext cx="685800" cy="619125"/>
            <a:chOff x="432" y="1968"/>
            <a:chExt cx="960" cy="390"/>
          </a:xfrm>
        </p:grpSpPr>
        <p:sp>
          <p:nvSpPr>
            <p:cNvPr id="50" name="Text Box 48"/>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K</a:t>
              </a:r>
            </a:p>
          </p:txBody>
        </p:sp>
        <p:sp>
          <p:nvSpPr>
            <p:cNvPr id="51" name="Text Box 49"/>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52" name="Text Box 50"/>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53" name="Group 51"/>
          <p:cNvGrpSpPr>
            <a:grpSpLocks/>
          </p:cNvGrpSpPr>
          <p:nvPr/>
        </p:nvGrpSpPr>
        <p:grpSpPr bwMode="auto">
          <a:xfrm>
            <a:off x="6986588" y="5019675"/>
            <a:ext cx="685800" cy="619125"/>
            <a:chOff x="432" y="1968"/>
            <a:chExt cx="960" cy="390"/>
          </a:xfrm>
        </p:grpSpPr>
        <p:sp>
          <p:nvSpPr>
            <p:cNvPr id="54" name="Text Box 52"/>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L</a:t>
              </a:r>
            </a:p>
          </p:txBody>
        </p:sp>
        <p:sp>
          <p:nvSpPr>
            <p:cNvPr id="55" name="Text Box 53"/>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56" name="Text Box 54"/>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cxnSp>
        <p:nvCxnSpPr>
          <p:cNvPr id="57" name="AutoShape 55"/>
          <p:cNvCxnSpPr>
            <a:cxnSpLocks noChangeShapeType="1"/>
            <a:endCxn id="14" idx="0"/>
          </p:cNvCxnSpPr>
          <p:nvPr/>
        </p:nvCxnSpPr>
        <p:spPr bwMode="auto">
          <a:xfrm flipH="1">
            <a:off x="5415419" y="2590800"/>
            <a:ext cx="909181" cy="3619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AutoShape 56"/>
          <p:cNvCxnSpPr>
            <a:cxnSpLocks noChangeShapeType="1"/>
            <a:endCxn id="42" idx="0"/>
          </p:cNvCxnSpPr>
          <p:nvPr/>
        </p:nvCxnSpPr>
        <p:spPr bwMode="auto">
          <a:xfrm flipH="1">
            <a:off x="4449741" y="3359512"/>
            <a:ext cx="816507" cy="5933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57"/>
          <p:cNvCxnSpPr>
            <a:cxnSpLocks noChangeShapeType="1"/>
            <a:endCxn id="46" idx="0"/>
          </p:cNvCxnSpPr>
          <p:nvPr/>
        </p:nvCxnSpPr>
        <p:spPr bwMode="auto">
          <a:xfrm flipH="1">
            <a:off x="3924300" y="4414838"/>
            <a:ext cx="342900" cy="6048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58"/>
          <p:cNvCxnSpPr>
            <a:cxnSpLocks noChangeShapeType="1"/>
            <a:stCxn id="16" idx="1"/>
            <a:endCxn id="19" idx="1"/>
          </p:cNvCxnSpPr>
          <p:nvPr/>
        </p:nvCxnSpPr>
        <p:spPr bwMode="auto">
          <a:xfrm>
            <a:off x="5415419" y="3414712"/>
            <a:ext cx="72233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59"/>
          <p:cNvCxnSpPr>
            <a:cxnSpLocks noChangeShapeType="1"/>
            <a:stCxn id="20" idx="3"/>
            <a:endCxn id="23" idx="1"/>
          </p:cNvCxnSpPr>
          <p:nvPr/>
        </p:nvCxnSpPr>
        <p:spPr bwMode="auto">
          <a:xfrm>
            <a:off x="6823553" y="3414712"/>
            <a:ext cx="457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60"/>
          <p:cNvCxnSpPr>
            <a:cxnSpLocks noChangeShapeType="1"/>
            <a:endCxn id="39" idx="1"/>
          </p:cNvCxnSpPr>
          <p:nvPr/>
        </p:nvCxnSpPr>
        <p:spPr bwMode="auto">
          <a:xfrm>
            <a:off x="4648200" y="4414838"/>
            <a:ext cx="457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61"/>
          <p:cNvCxnSpPr>
            <a:cxnSpLocks noChangeShapeType="1"/>
            <a:endCxn id="51" idx="1"/>
          </p:cNvCxnSpPr>
          <p:nvPr/>
        </p:nvCxnSpPr>
        <p:spPr bwMode="auto">
          <a:xfrm flipV="1">
            <a:off x="4106841" y="5481638"/>
            <a:ext cx="473607" cy="47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62"/>
          <p:cNvCxnSpPr>
            <a:cxnSpLocks noChangeShapeType="1"/>
            <a:endCxn id="35" idx="1"/>
          </p:cNvCxnSpPr>
          <p:nvPr/>
        </p:nvCxnSpPr>
        <p:spPr bwMode="auto">
          <a:xfrm>
            <a:off x="5638800" y="4414838"/>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63"/>
          <p:cNvCxnSpPr>
            <a:cxnSpLocks noChangeShapeType="1"/>
            <a:endCxn id="30" idx="0"/>
          </p:cNvCxnSpPr>
          <p:nvPr/>
        </p:nvCxnSpPr>
        <p:spPr bwMode="auto">
          <a:xfrm>
            <a:off x="7467600" y="3359512"/>
            <a:ext cx="31185" cy="5933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64"/>
          <p:cNvCxnSpPr>
            <a:cxnSpLocks noChangeShapeType="1"/>
            <a:endCxn id="54" idx="0"/>
          </p:cNvCxnSpPr>
          <p:nvPr/>
        </p:nvCxnSpPr>
        <p:spPr bwMode="auto">
          <a:xfrm>
            <a:off x="7280753" y="4414838"/>
            <a:ext cx="48735" cy="6048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65"/>
          <p:cNvCxnSpPr>
            <a:cxnSpLocks noChangeShapeType="1"/>
            <a:endCxn id="27" idx="1"/>
          </p:cNvCxnSpPr>
          <p:nvPr/>
        </p:nvCxnSpPr>
        <p:spPr bwMode="auto">
          <a:xfrm>
            <a:off x="7672388" y="4414838"/>
            <a:ext cx="62649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AutoShape 6"/>
          <p:cNvSpPr>
            <a:spLocks noChangeAspect="1" noChangeArrowheads="1"/>
          </p:cNvSpPr>
          <p:nvPr/>
        </p:nvSpPr>
        <p:spPr bwMode="auto">
          <a:xfrm>
            <a:off x="914933" y="10046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A</a:t>
            </a:r>
          </a:p>
        </p:txBody>
      </p:sp>
      <p:sp>
        <p:nvSpPr>
          <p:cNvPr id="70" name="AutoShape 6"/>
          <p:cNvSpPr>
            <a:spLocks noChangeAspect="1" noChangeArrowheads="1"/>
          </p:cNvSpPr>
          <p:nvPr/>
        </p:nvSpPr>
        <p:spPr bwMode="auto">
          <a:xfrm>
            <a:off x="186271" y="19825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B</a:t>
            </a:r>
          </a:p>
        </p:txBody>
      </p:sp>
      <p:sp>
        <p:nvSpPr>
          <p:cNvPr id="71" name="AutoShape 6"/>
          <p:cNvSpPr>
            <a:spLocks noChangeAspect="1" noChangeArrowheads="1"/>
          </p:cNvSpPr>
          <p:nvPr/>
        </p:nvSpPr>
        <p:spPr bwMode="auto">
          <a:xfrm>
            <a:off x="1143533" y="19952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C</a:t>
            </a:r>
          </a:p>
        </p:txBody>
      </p:sp>
      <p:sp>
        <p:nvSpPr>
          <p:cNvPr id="72" name="AutoShape 6"/>
          <p:cNvSpPr>
            <a:spLocks noChangeAspect="1" noChangeArrowheads="1"/>
          </p:cNvSpPr>
          <p:nvPr/>
        </p:nvSpPr>
        <p:spPr bwMode="auto">
          <a:xfrm>
            <a:off x="2309636" y="1993761"/>
            <a:ext cx="358609" cy="371296"/>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D</a:t>
            </a:r>
          </a:p>
        </p:txBody>
      </p:sp>
      <p:sp>
        <p:nvSpPr>
          <p:cNvPr id="73" name="AutoShape 6"/>
          <p:cNvSpPr>
            <a:spLocks noChangeAspect="1" noChangeArrowheads="1"/>
          </p:cNvSpPr>
          <p:nvPr/>
        </p:nvSpPr>
        <p:spPr bwMode="auto">
          <a:xfrm>
            <a:off x="110071" y="29858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E</a:t>
            </a:r>
          </a:p>
        </p:txBody>
      </p:sp>
      <p:sp>
        <p:nvSpPr>
          <p:cNvPr id="74" name="AutoShape 6"/>
          <p:cNvSpPr>
            <a:spLocks noChangeAspect="1" noChangeArrowheads="1"/>
          </p:cNvSpPr>
          <p:nvPr/>
        </p:nvSpPr>
        <p:spPr bwMode="auto">
          <a:xfrm>
            <a:off x="1108171" y="2973298"/>
            <a:ext cx="323138" cy="36802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F</a:t>
            </a:r>
          </a:p>
        </p:txBody>
      </p:sp>
      <p:sp>
        <p:nvSpPr>
          <p:cNvPr id="75" name="AutoShape 6"/>
          <p:cNvSpPr>
            <a:spLocks noChangeAspect="1" noChangeArrowheads="1"/>
          </p:cNvSpPr>
          <p:nvPr/>
        </p:nvSpPr>
        <p:spPr bwMode="auto">
          <a:xfrm>
            <a:off x="1744671" y="2984361"/>
            <a:ext cx="355062" cy="371296"/>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G</a:t>
            </a:r>
          </a:p>
        </p:txBody>
      </p:sp>
      <p:sp>
        <p:nvSpPr>
          <p:cNvPr id="76" name="AutoShape 6"/>
          <p:cNvSpPr>
            <a:spLocks noChangeAspect="1" noChangeArrowheads="1"/>
          </p:cNvSpPr>
          <p:nvPr/>
        </p:nvSpPr>
        <p:spPr bwMode="auto">
          <a:xfrm>
            <a:off x="2462923" y="2984361"/>
            <a:ext cx="356835" cy="371296"/>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H</a:t>
            </a:r>
          </a:p>
        </p:txBody>
      </p:sp>
      <p:sp>
        <p:nvSpPr>
          <p:cNvPr id="77" name="AutoShape 6"/>
          <p:cNvSpPr>
            <a:spLocks noChangeAspect="1" noChangeArrowheads="1"/>
          </p:cNvSpPr>
          <p:nvPr/>
        </p:nvSpPr>
        <p:spPr bwMode="auto">
          <a:xfrm>
            <a:off x="3063359" y="2987635"/>
            <a:ext cx="289441" cy="364748"/>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I</a:t>
            </a:r>
          </a:p>
        </p:txBody>
      </p:sp>
      <p:sp>
        <p:nvSpPr>
          <p:cNvPr id="78" name="AutoShape 6"/>
          <p:cNvSpPr>
            <a:spLocks noChangeAspect="1" noChangeArrowheads="1"/>
          </p:cNvSpPr>
          <p:nvPr/>
        </p:nvSpPr>
        <p:spPr bwMode="auto">
          <a:xfrm>
            <a:off x="129985" y="3825835"/>
            <a:ext cx="298309" cy="364748"/>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J</a:t>
            </a:r>
          </a:p>
        </p:txBody>
      </p:sp>
      <p:sp>
        <p:nvSpPr>
          <p:cNvPr id="79" name="AutoShape 6"/>
          <p:cNvSpPr>
            <a:spLocks noChangeAspect="1" noChangeArrowheads="1"/>
          </p:cNvSpPr>
          <p:nvPr/>
        </p:nvSpPr>
        <p:spPr bwMode="auto">
          <a:xfrm>
            <a:off x="836126" y="3822700"/>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K</a:t>
            </a:r>
          </a:p>
        </p:txBody>
      </p:sp>
      <p:sp>
        <p:nvSpPr>
          <p:cNvPr id="80" name="AutoShape 6"/>
          <p:cNvSpPr>
            <a:spLocks noChangeAspect="1" noChangeArrowheads="1"/>
          </p:cNvSpPr>
          <p:nvPr/>
        </p:nvSpPr>
        <p:spPr bwMode="auto">
          <a:xfrm>
            <a:off x="2339380" y="3822700"/>
            <a:ext cx="317818" cy="36802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L</a:t>
            </a:r>
          </a:p>
        </p:txBody>
      </p:sp>
      <p:cxnSp>
        <p:nvCxnSpPr>
          <p:cNvPr id="81" name="AutoShape 55"/>
          <p:cNvCxnSpPr>
            <a:cxnSpLocks noChangeShapeType="1"/>
            <a:stCxn id="68" idx="2"/>
            <a:endCxn id="70" idx="0"/>
          </p:cNvCxnSpPr>
          <p:nvPr/>
        </p:nvCxnSpPr>
        <p:spPr bwMode="auto">
          <a:xfrm flipH="1">
            <a:off x="355340" y="1372959"/>
            <a:ext cx="728662"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55"/>
          <p:cNvCxnSpPr>
            <a:cxnSpLocks noChangeShapeType="1"/>
            <a:stCxn id="68" idx="2"/>
            <a:endCxn id="71" idx="0"/>
          </p:cNvCxnSpPr>
          <p:nvPr/>
        </p:nvCxnSpPr>
        <p:spPr bwMode="auto">
          <a:xfrm>
            <a:off x="1084002" y="1372959"/>
            <a:ext cx="228600" cy="622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55"/>
          <p:cNvCxnSpPr>
            <a:cxnSpLocks noChangeShapeType="1"/>
            <a:stCxn id="68" idx="2"/>
            <a:endCxn id="72" idx="0"/>
          </p:cNvCxnSpPr>
          <p:nvPr/>
        </p:nvCxnSpPr>
        <p:spPr bwMode="auto">
          <a:xfrm>
            <a:off x="1084002" y="1372959"/>
            <a:ext cx="1404939" cy="62080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55"/>
          <p:cNvCxnSpPr>
            <a:cxnSpLocks noChangeShapeType="1"/>
            <a:endCxn id="73" idx="0"/>
          </p:cNvCxnSpPr>
          <p:nvPr/>
        </p:nvCxnSpPr>
        <p:spPr bwMode="auto">
          <a:xfrm flipH="1">
            <a:off x="279140" y="2350859"/>
            <a:ext cx="103176" cy="635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AutoShape 55"/>
          <p:cNvCxnSpPr>
            <a:cxnSpLocks noChangeShapeType="1"/>
            <a:stCxn id="70" idx="2"/>
            <a:endCxn id="74" idx="0"/>
          </p:cNvCxnSpPr>
          <p:nvPr/>
        </p:nvCxnSpPr>
        <p:spPr bwMode="auto">
          <a:xfrm>
            <a:off x="355340" y="2350859"/>
            <a:ext cx="914400" cy="62243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AutoShape 55"/>
          <p:cNvCxnSpPr>
            <a:cxnSpLocks noChangeShapeType="1"/>
            <a:stCxn id="70" idx="2"/>
            <a:endCxn id="75" idx="0"/>
          </p:cNvCxnSpPr>
          <p:nvPr/>
        </p:nvCxnSpPr>
        <p:spPr bwMode="auto">
          <a:xfrm>
            <a:off x="355340" y="2350859"/>
            <a:ext cx="1566862" cy="63350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55"/>
          <p:cNvCxnSpPr>
            <a:cxnSpLocks noChangeShapeType="1"/>
            <a:stCxn id="72" idx="2"/>
            <a:endCxn id="76" idx="0"/>
          </p:cNvCxnSpPr>
          <p:nvPr/>
        </p:nvCxnSpPr>
        <p:spPr bwMode="auto">
          <a:xfrm>
            <a:off x="2488941" y="2365057"/>
            <a:ext cx="152400" cy="61930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55"/>
          <p:cNvCxnSpPr>
            <a:cxnSpLocks noChangeShapeType="1"/>
            <a:stCxn id="72" idx="2"/>
          </p:cNvCxnSpPr>
          <p:nvPr/>
        </p:nvCxnSpPr>
        <p:spPr bwMode="auto">
          <a:xfrm>
            <a:off x="2488941" y="2365057"/>
            <a:ext cx="710251" cy="60333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AutoShape 55"/>
          <p:cNvCxnSpPr>
            <a:cxnSpLocks noChangeShapeType="1"/>
            <a:endCxn id="78" idx="0"/>
          </p:cNvCxnSpPr>
          <p:nvPr/>
        </p:nvCxnSpPr>
        <p:spPr bwMode="auto">
          <a:xfrm>
            <a:off x="273854" y="3352383"/>
            <a:ext cx="5286" cy="47345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55"/>
          <p:cNvCxnSpPr>
            <a:cxnSpLocks noChangeShapeType="1"/>
            <a:stCxn id="73" idx="2"/>
            <a:endCxn id="79" idx="0"/>
          </p:cNvCxnSpPr>
          <p:nvPr/>
        </p:nvCxnSpPr>
        <p:spPr bwMode="auto">
          <a:xfrm>
            <a:off x="279140" y="3354159"/>
            <a:ext cx="726055" cy="46854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55"/>
          <p:cNvCxnSpPr>
            <a:cxnSpLocks noChangeShapeType="1"/>
            <a:endCxn id="80" idx="0"/>
          </p:cNvCxnSpPr>
          <p:nvPr/>
        </p:nvCxnSpPr>
        <p:spPr bwMode="auto">
          <a:xfrm flipH="1">
            <a:off x="2498289" y="3359512"/>
            <a:ext cx="164670" cy="4631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7693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5400">
                <a:latin typeface="Comic Sans MS" panose="030F0702030302020204" pitchFamily="66" charset="0"/>
              </a:rPr>
              <a:t>Contents</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b="1" dirty="0">
                <a:solidFill>
                  <a:srgbClr val="FF0000"/>
                </a:solidFill>
                <a:latin typeface="Times" panose="02020603050405020304" pitchFamily="18" charset="0"/>
                <a:cs typeface="Times" panose="02020603050405020304" pitchFamily="18" charset="0"/>
              </a:rPr>
              <a:t>3.1. Definitions</a:t>
            </a:r>
          </a:p>
          <a:p>
            <a:pPr>
              <a:spcBef>
                <a:spcPts val="1200"/>
              </a:spcBef>
              <a:buNone/>
            </a:pPr>
            <a:r>
              <a:rPr lang="en-US" sz="3500" dirty="0">
                <a:latin typeface="Times" panose="02020603050405020304" pitchFamily="18" charset="0"/>
                <a:cs typeface="Times" panose="02020603050405020304" pitchFamily="18" charset="0"/>
              </a:rPr>
              <a:t>3.2. Tree implementation </a:t>
            </a:r>
          </a:p>
          <a:p>
            <a:pPr>
              <a:spcBef>
                <a:spcPts val="1200"/>
              </a:spcBef>
              <a:buNone/>
            </a:pPr>
            <a:r>
              <a:rPr lang="en-US" sz="3500" dirty="0">
                <a:latin typeface="Times" panose="02020603050405020304" pitchFamily="18" charset="0"/>
                <a:cs typeface="Times" panose="02020603050405020304" pitchFamily="18" charset="0"/>
              </a:rPr>
              <a:t>3.3. Tree traversal</a:t>
            </a:r>
          </a:p>
          <a:p>
            <a:pPr>
              <a:spcBef>
                <a:spcPts val="1200"/>
              </a:spcBef>
              <a:buNone/>
            </a:pPr>
            <a:r>
              <a:rPr lang="en-US" sz="3500" dirty="0">
                <a:latin typeface="Times" panose="02020603050405020304" pitchFamily="18" charset="0"/>
                <a:cs typeface="Times" panose="02020603050405020304" pitchFamily="18" charset="0"/>
              </a:rPr>
              <a:t>3.4. Binary tree</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2</a:t>
            </a:fld>
            <a:endParaRPr lang="en-US"/>
          </a:p>
        </p:txBody>
      </p:sp>
      <p:pic>
        <p:nvPicPr>
          <p:cNvPr id="5" name="Picture 4"/>
          <p:cNvPicPr>
            <a:picLocks noChangeAspect="1" noChangeArrowheads="1"/>
          </p:cNvPicPr>
          <p:nvPr/>
        </p:nvPicPr>
        <p:blipFill>
          <a:blip r:embed="rId3"/>
          <a:srcRect/>
          <a:stretch>
            <a:fillRect/>
          </a:stretch>
        </p:blipFill>
        <p:spPr bwMode="auto">
          <a:xfrm>
            <a:off x="6423265" y="4195219"/>
            <a:ext cx="2495550" cy="2495550"/>
          </a:xfrm>
          <a:prstGeom prst="rect">
            <a:avLst/>
          </a:prstGeom>
          <a:noFill/>
          <a:ln w="9525">
            <a:noFill/>
            <a:miter lim="800000"/>
            <a:headEnd/>
            <a:tailEnd/>
          </a:ln>
          <a:effectLst/>
        </p:spPr>
      </p:pic>
      <p:sp>
        <p:nvSpPr>
          <p:cNvPr id="22" name="AutoShape 3"/>
          <p:cNvSpPr>
            <a:spLocks noChangeAspect="1" noChangeArrowheads="1"/>
          </p:cNvSpPr>
          <p:nvPr/>
        </p:nvSpPr>
        <p:spPr bwMode="auto">
          <a:xfrm>
            <a:off x="1616075" y="4976812"/>
            <a:ext cx="1379538" cy="382588"/>
          </a:xfrm>
          <a:prstGeom prst="roundRect">
            <a:avLst>
              <a:gd name="adj" fmla="val 16667"/>
            </a:avLst>
          </a:prstGeom>
          <a:solidFill>
            <a:schemeClr val="accent6"/>
          </a:solidFill>
          <a:ln w="19050">
            <a:noFill/>
            <a:round/>
            <a:headEnd/>
            <a:tailEnd/>
          </a:ln>
          <a:effectLst/>
        </p:spPr>
        <p:txBody>
          <a:bodyPr wrap="none" anchor="ctr">
            <a:spAutoFit/>
          </a:bodyPr>
          <a:lstStyle/>
          <a:p>
            <a:pPr algn="ctr"/>
            <a:r>
              <a:rPr lang="en-US" altLang="en-US" sz="1600">
                <a:solidFill>
                  <a:schemeClr val="bg1"/>
                </a:solidFill>
                <a:latin typeface="Tahoma" panose="020B0604030504040204" pitchFamily="34" charset="0"/>
              </a:rPr>
              <a:t>Become Rich</a:t>
            </a:r>
          </a:p>
        </p:txBody>
      </p:sp>
      <p:sp>
        <p:nvSpPr>
          <p:cNvPr id="23" name="AutoShape 4"/>
          <p:cNvSpPr>
            <a:spLocks noChangeAspect="1" noChangeArrowheads="1"/>
          </p:cNvSpPr>
          <p:nvPr/>
        </p:nvSpPr>
        <p:spPr bwMode="auto">
          <a:xfrm>
            <a:off x="76200" y="5967412"/>
            <a:ext cx="1433513" cy="652463"/>
          </a:xfrm>
          <a:prstGeom prst="roundRect">
            <a:avLst>
              <a:gd name="adj" fmla="val 16667"/>
            </a:avLst>
          </a:prstGeom>
          <a:solidFill>
            <a:schemeClr val="accent6"/>
          </a:solidFill>
          <a:ln w="19050">
            <a:noFill/>
            <a:round/>
            <a:headEnd/>
            <a:tailEnd/>
          </a:ln>
          <a:effectLst/>
        </p:spPr>
        <p:txBody>
          <a:bodyPr anchor="ctr">
            <a:spAutoFit/>
          </a:bodyPr>
          <a:lstStyle/>
          <a:p>
            <a:pPr algn="ctr"/>
            <a:r>
              <a:rPr lang="en-US" altLang="en-US" sz="1600" dirty="0">
                <a:solidFill>
                  <a:schemeClr val="bg1"/>
                </a:solidFill>
                <a:latin typeface="Tahoma" panose="020B0604030504040204" pitchFamily="34" charset="0"/>
              </a:rPr>
              <a:t>Force Others to be Poor</a:t>
            </a:r>
          </a:p>
        </p:txBody>
      </p:sp>
      <p:sp>
        <p:nvSpPr>
          <p:cNvPr id="24" name="AutoShape 5"/>
          <p:cNvSpPr>
            <a:spLocks noChangeAspect="1" noChangeArrowheads="1"/>
          </p:cNvSpPr>
          <p:nvPr/>
        </p:nvSpPr>
        <p:spPr bwMode="auto">
          <a:xfrm>
            <a:off x="1889125" y="5976937"/>
            <a:ext cx="819150" cy="652463"/>
          </a:xfrm>
          <a:prstGeom prst="roundRect">
            <a:avLst>
              <a:gd name="adj" fmla="val 16667"/>
            </a:avLst>
          </a:prstGeom>
          <a:solidFill>
            <a:schemeClr val="accent6"/>
          </a:solidFill>
          <a:ln w="19050">
            <a:noFill/>
            <a:round/>
            <a:headEnd/>
            <a:tailEnd/>
          </a:ln>
          <a:effectLst/>
        </p:spPr>
        <p:txBody>
          <a:bodyPr wrap="none" anchor="ctr">
            <a:spAutoFit/>
          </a:bodyPr>
          <a:lstStyle/>
          <a:p>
            <a:pPr algn="ctr"/>
            <a:r>
              <a:rPr lang="en-US" altLang="en-US" sz="1600">
                <a:solidFill>
                  <a:schemeClr val="bg1"/>
                </a:solidFill>
                <a:latin typeface="Arial" panose="020B0604020202020204" pitchFamily="34" charset="0"/>
              </a:rPr>
              <a:t>Rob </a:t>
            </a:r>
          </a:p>
          <a:p>
            <a:pPr algn="ctr"/>
            <a:r>
              <a:rPr lang="en-US" altLang="en-US" sz="1600">
                <a:solidFill>
                  <a:schemeClr val="bg1"/>
                </a:solidFill>
                <a:latin typeface="Arial" panose="020B0604020202020204" pitchFamily="34" charset="0"/>
              </a:rPr>
              <a:t>Banks</a:t>
            </a:r>
          </a:p>
        </p:txBody>
      </p:sp>
      <p:cxnSp>
        <p:nvCxnSpPr>
          <p:cNvPr id="25" name="AutoShape 6"/>
          <p:cNvCxnSpPr>
            <a:cxnSpLocks noChangeShapeType="1"/>
            <a:stCxn id="22" idx="2"/>
            <a:endCxn id="24" idx="0"/>
          </p:cNvCxnSpPr>
          <p:nvPr/>
        </p:nvCxnSpPr>
        <p:spPr bwMode="auto">
          <a:xfrm flipH="1">
            <a:off x="2298700" y="5368925"/>
            <a:ext cx="7938" cy="5984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7"/>
          <p:cNvCxnSpPr>
            <a:cxnSpLocks noChangeShapeType="1"/>
            <a:stCxn id="22" idx="2"/>
            <a:endCxn id="23" idx="0"/>
          </p:cNvCxnSpPr>
          <p:nvPr/>
        </p:nvCxnSpPr>
        <p:spPr bwMode="auto">
          <a:xfrm flipH="1">
            <a:off x="793750" y="5368925"/>
            <a:ext cx="1512888" cy="5889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AutoShape 8"/>
          <p:cNvSpPr>
            <a:spLocks noChangeAspect="1" noChangeArrowheads="1"/>
          </p:cNvSpPr>
          <p:nvPr/>
        </p:nvSpPr>
        <p:spPr bwMode="auto">
          <a:xfrm>
            <a:off x="3200400" y="5967412"/>
            <a:ext cx="766763" cy="652463"/>
          </a:xfrm>
          <a:prstGeom prst="roundRect">
            <a:avLst>
              <a:gd name="adj" fmla="val 16667"/>
            </a:avLst>
          </a:prstGeom>
          <a:solidFill>
            <a:schemeClr val="accent6"/>
          </a:solidFill>
          <a:ln w="19050">
            <a:noFill/>
            <a:round/>
            <a:headEnd/>
            <a:tailEnd/>
          </a:ln>
          <a:effectLst/>
        </p:spPr>
        <p:txBody>
          <a:bodyPr wrap="none" anchor="ctr">
            <a:spAutoFit/>
          </a:bodyPr>
          <a:lstStyle/>
          <a:p>
            <a:pPr algn="ctr"/>
            <a:r>
              <a:rPr lang="en-US" altLang="en-US" sz="1600">
                <a:solidFill>
                  <a:schemeClr val="bg1"/>
                </a:solidFill>
                <a:latin typeface="Tahoma" panose="020B0604030504040204" pitchFamily="34" charset="0"/>
              </a:rPr>
              <a:t>Stock</a:t>
            </a:r>
          </a:p>
          <a:p>
            <a:pPr algn="ctr"/>
            <a:r>
              <a:rPr lang="en-US" altLang="en-US" sz="1600">
                <a:solidFill>
                  <a:schemeClr val="bg1"/>
                </a:solidFill>
                <a:latin typeface="Tahoma" panose="020B0604030504040204" pitchFamily="34" charset="0"/>
              </a:rPr>
              <a:t>Fraud</a:t>
            </a:r>
          </a:p>
        </p:txBody>
      </p:sp>
      <p:cxnSp>
        <p:nvCxnSpPr>
          <p:cNvPr id="28" name="AutoShape 9"/>
          <p:cNvCxnSpPr>
            <a:cxnSpLocks noChangeShapeType="1"/>
            <a:stCxn id="22" idx="2"/>
            <a:endCxn id="27" idx="0"/>
          </p:cNvCxnSpPr>
          <p:nvPr/>
        </p:nvCxnSpPr>
        <p:spPr bwMode="auto">
          <a:xfrm>
            <a:off x="2306638" y="5368925"/>
            <a:ext cx="1277937" cy="5889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96348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3500" dirty="0"/>
              <a:t>3.1.2. Tree terminology</a:t>
            </a:r>
          </a:p>
        </p:txBody>
      </p:sp>
      <p:sp>
        <p:nvSpPr>
          <p:cNvPr id="14339" name="Rectangle 3"/>
          <p:cNvSpPr>
            <a:spLocks noGrp="1" noChangeArrowheads="1"/>
          </p:cNvSpPr>
          <p:nvPr>
            <p:ph type="body" idx="1"/>
          </p:nvPr>
        </p:nvSpPr>
        <p:spPr>
          <a:xfrm>
            <a:off x="0" y="854075"/>
            <a:ext cx="9144000" cy="5410200"/>
          </a:xfrm>
        </p:spPr>
        <p:txBody>
          <a:bodyPr/>
          <a:lstStyle/>
          <a:p>
            <a:pPr>
              <a:lnSpc>
                <a:spcPct val="80000"/>
              </a:lnSpc>
            </a:pPr>
            <a:r>
              <a:rPr lang="en-US" altLang="en-US" sz="2000" b="1" dirty="0">
                <a:solidFill>
                  <a:srgbClr val="FF0000"/>
                </a:solidFill>
                <a:latin typeface="Times" panose="02020603050405020304" pitchFamily="18" charset="0"/>
                <a:cs typeface="Times" panose="02020603050405020304" pitchFamily="18" charset="0"/>
              </a:rPr>
              <a:t>Root</a:t>
            </a:r>
            <a:r>
              <a:rPr lang="en-US" altLang="en-US" sz="2000" dirty="0">
                <a:latin typeface="Times" panose="02020603050405020304" pitchFamily="18" charset="0"/>
                <a:cs typeface="Times" panose="02020603050405020304" pitchFamily="18" charset="0"/>
              </a:rPr>
              <a:t>: node without parent (A)</a:t>
            </a:r>
          </a:p>
          <a:p>
            <a:pPr>
              <a:lnSpc>
                <a:spcPct val="80000"/>
              </a:lnSpc>
            </a:pPr>
            <a:r>
              <a:rPr lang="en-US" altLang="en-US" sz="2000" b="1" dirty="0">
                <a:solidFill>
                  <a:srgbClr val="FF0000"/>
                </a:solidFill>
                <a:latin typeface="Times" panose="02020603050405020304" pitchFamily="18" charset="0"/>
                <a:cs typeface="Times" panose="02020603050405020304" pitchFamily="18" charset="0"/>
              </a:rPr>
              <a:t>Siblings</a:t>
            </a:r>
            <a:r>
              <a:rPr lang="en-US" altLang="en-US" sz="2000" dirty="0">
                <a:latin typeface="Times" panose="02020603050405020304" pitchFamily="18" charset="0"/>
                <a:cs typeface="Times" panose="02020603050405020304" pitchFamily="18" charset="0"/>
              </a:rPr>
              <a:t>: nodes share the same parent (B, C, D are siblings; I, J, K are siblings; E and F are siblings; G and H are siblings)</a:t>
            </a:r>
          </a:p>
          <a:p>
            <a:pPr>
              <a:lnSpc>
                <a:spcPct val="80000"/>
              </a:lnSpc>
            </a:pPr>
            <a:r>
              <a:rPr lang="en-US" altLang="en-US" sz="2000" b="1" dirty="0">
                <a:solidFill>
                  <a:srgbClr val="FF0000"/>
                </a:solidFill>
                <a:latin typeface="Times" panose="02020603050405020304" pitchFamily="18" charset="0"/>
                <a:cs typeface="Times" panose="02020603050405020304" pitchFamily="18" charset="0"/>
              </a:rPr>
              <a:t>Internal node</a:t>
            </a:r>
            <a:r>
              <a:rPr lang="en-US" altLang="en-US" sz="2000" dirty="0">
                <a:latin typeface="Times" panose="02020603050405020304" pitchFamily="18" charset="0"/>
                <a:cs typeface="Times" panose="02020603050405020304" pitchFamily="18" charset="0"/>
              </a:rPr>
              <a:t>: node with at least one child (blue nodes: A, B, C, F)</a:t>
            </a:r>
          </a:p>
          <a:p>
            <a:pPr>
              <a:lnSpc>
                <a:spcPct val="80000"/>
              </a:lnSpc>
            </a:pPr>
            <a:r>
              <a:rPr lang="en-US" altLang="en-US" sz="2000" b="1" dirty="0">
                <a:solidFill>
                  <a:srgbClr val="FF0000"/>
                </a:solidFill>
                <a:latin typeface="Times" panose="02020603050405020304" pitchFamily="18" charset="0"/>
                <a:cs typeface="Times" panose="02020603050405020304" pitchFamily="18" charset="0"/>
              </a:rPr>
              <a:t>External node</a:t>
            </a:r>
            <a:r>
              <a:rPr lang="en-US" altLang="en-US" sz="2000" dirty="0">
                <a:solidFill>
                  <a:srgbClr val="FF0000"/>
                </a:solidFill>
                <a:latin typeface="Times" panose="02020603050405020304" pitchFamily="18" charset="0"/>
                <a:cs typeface="Times" panose="02020603050405020304" pitchFamily="18" charset="0"/>
              </a:rPr>
              <a:t> (leaf )</a:t>
            </a:r>
            <a:r>
              <a:rPr lang="en-US" altLang="en-US" sz="2000" dirty="0">
                <a:latin typeface="Times" panose="02020603050405020304" pitchFamily="18" charset="0"/>
                <a:cs typeface="Times" panose="02020603050405020304" pitchFamily="18" charset="0"/>
              </a:rPr>
              <a:t>: node without children (green nodes: E, I, J, K, G, H, D)</a:t>
            </a:r>
          </a:p>
          <a:p>
            <a:pPr>
              <a:lnSpc>
                <a:spcPct val="80000"/>
              </a:lnSpc>
            </a:pPr>
            <a:r>
              <a:rPr lang="en-US" altLang="en-US" sz="2000" b="1" dirty="0">
                <a:solidFill>
                  <a:srgbClr val="FF0000"/>
                </a:solidFill>
                <a:latin typeface="Times" panose="02020603050405020304" pitchFamily="18" charset="0"/>
                <a:cs typeface="Times" panose="02020603050405020304" pitchFamily="18" charset="0"/>
              </a:rPr>
              <a:t>Ancestors</a:t>
            </a:r>
            <a:r>
              <a:rPr lang="en-US" altLang="en-US" sz="2000" dirty="0">
                <a:latin typeface="Times" panose="02020603050405020304" pitchFamily="18" charset="0"/>
                <a:cs typeface="Times" panose="02020603050405020304" pitchFamily="18" charset="0"/>
              </a:rPr>
              <a:t> of a node: its’ parent, grandparent, grand-grandparent, etc.</a:t>
            </a:r>
          </a:p>
          <a:p>
            <a:pPr>
              <a:lnSpc>
                <a:spcPct val="80000"/>
              </a:lnSpc>
            </a:pPr>
            <a:r>
              <a:rPr lang="en-US" altLang="en-US" sz="2000" b="1" dirty="0">
                <a:solidFill>
                  <a:srgbClr val="FF0000"/>
                </a:solidFill>
                <a:latin typeface="Times" panose="02020603050405020304" pitchFamily="18" charset="0"/>
                <a:cs typeface="Times" panose="02020603050405020304" pitchFamily="18" charset="0"/>
              </a:rPr>
              <a:t>Descendant</a:t>
            </a:r>
            <a:r>
              <a:rPr lang="en-US" altLang="en-US" sz="2000" dirty="0">
                <a:latin typeface="Times" panose="02020603050405020304" pitchFamily="18" charset="0"/>
                <a:cs typeface="Times" panose="02020603050405020304" pitchFamily="18" charset="0"/>
              </a:rPr>
              <a:t> of a node: its’ child, grandchild, grand-grandchild, etc.             </a:t>
            </a:r>
          </a:p>
          <a:p>
            <a:pPr>
              <a:lnSpc>
                <a:spcPct val="80000"/>
              </a:lnSpc>
            </a:pPr>
            <a:r>
              <a:rPr lang="en-US" altLang="en-US" sz="2000" b="1" dirty="0">
                <a:solidFill>
                  <a:srgbClr val="FF0000"/>
                </a:solidFill>
                <a:latin typeface="Times" panose="02020603050405020304" pitchFamily="18" charset="0"/>
                <a:cs typeface="Times" panose="02020603050405020304" pitchFamily="18" charset="0"/>
              </a:rPr>
              <a:t>Subtree</a:t>
            </a:r>
            <a:r>
              <a:rPr lang="en-US" altLang="en-US" sz="2000" dirty="0">
                <a:latin typeface="Times" panose="02020603050405020304" pitchFamily="18" charset="0"/>
                <a:cs typeface="Times" panose="02020603050405020304" pitchFamily="18" charset="0"/>
              </a:rPr>
              <a:t> of a node: a tree whose root is a child of that node</a:t>
            </a:r>
          </a:p>
          <a:p>
            <a:pPr marL="0" indent="0">
              <a:lnSpc>
                <a:spcPct val="80000"/>
              </a:lnSpc>
              <a:buNone/>
            </a:pPr>
            <a:endParaRPr lang="en-US" altLang="en-US" sz="2000" dirty="0">
              <a:latin typeface="Times" panose="02020603050405020304" pitchFamily="18" charset="0"/>
              <a:cs typeface="Times" panose="02020603050405020304" pitchFamily="18" charset="0"/>
            </a:endParaRPr>
          </a:p>
          <a:p>
            <a:pPr marL="0" indent="0">
              <a:lnSpc>
                <a:spcPct val="80000"/>
              </a:lnSpc>
              <a:buNone/>
            </a:pPr>
            <a:r>
              <a:rPr lang="en-US" altLang="en-US" sz="2000" dirty="0">
                <a:latin typeface="Times" panose="02020603050405020304" pitchFamily="18" charset="0"/>
                <a:cs typeface="Times" panose="02020603050405020304" pitchFamily="18" charset="0"/>
              </a:rPr>
              <a:t>Example:</a:t>
            </a:r>
          </a:p>
          <a:p>
            <a:pPr marL="0" indent="0">
              <a:lnSpc>
                <a:spcPct val="80000"/>
              </a:lnSpc>
              <a:buNone/>
            </a:pPr>
            <a:r>
              <a:rPr lang="en-US" altLang="en-US" sz="2000" dirty="0">
                <a:latin typeface="Times" panose="02020603050405020304" pitchFamily="18" charset="0"/>
                <a:cs typeface="Times" panose="02020603050405020304" pitchFamily="18" charset="0"/>
              </a:rPr>
              <a:t>Child of B: E, F</a:t>
            </a:r>
          </a:p>
          <a:p>
            <a:pPr marL="0" indent="0">
              <a:lnSpc>
                <a:spcPct val="80000"/>
              </a:lnSpc>
              <a:buNone/>
            </a:pPr>
            <a:r>
              <a:rPr lang="en-US" altLang="en-US" sz="2000" dirty="0">
                <a:latin typeface="Times" panose="02020603050405020304" pitchFamily="18" charset="0"/>
                <a:cs typeface="Times" panose="02020603050405020304" pitchFamily="18" charset="0"/>
              </a:rPr>
              <a:t>Parent of E: B (a node always has </a:t>
            </a:r>
          </a:p>
          <a:p>
            <a:pPr marL="0" indent="0">
              <a:lnSpc>
                <a:spcPct val="80000"/>
              </a:lnSpc>
              <a:buNone/>
            </a:pPr>
            <a:r>
              <a:rPr lang="en-US" altLang="en-US" sz="2000" dirty="0">
                <a:latin typeface="Times" panose="02020603050405020304" pitchFamily="18" charset="0"/>
                <a:cs typeface="Times" panose="02020603050405020304" pitchFamily="18" charset="0"/>
              </a:rPr>
              <a:t>                        a single parent)</a:t>
            </a:r>
          </a:p>
          <a:p>
            <a:pPr marL="0" indent="0">
              <a:lnSpc>
                <a:spcPct val="80000"/>
              </a:lnSpc>
              <a:buNone/>
            </a:pPr>
            <a:r>
              <a:rPr lang="en-US" altLang="en-US" sz="2000" dirty="0">
                <a:latin typeface="Times" panose="02020603050405020304" pitchFamily="18" charset="0"/>
                <a:cs typeface="Times" panose="02020603050405020304" pitchFamily="18" charset="0"/>
              </a:rPr>
              <a:t>Ancestor of F: B, A</a:t>
            </a:r>
          </a:p>
          <a:p>
            <a:pPr marL="0" indent="0">
              <a:lnSpc>
                <a:spcPct val="80000"/>
              </a:lnSpc>
              <a:buNone/>
            </a:pPr>
            <a:r>
              <a:rPr lang="en-US" altLang="en-US" sz="2000" dirty="0">
                <a:latin typeface="Times" panose="02020603050405020304" pitchFamily="18" charset="0"/>
                <a:cs typeface="Times" panose="02020603050405020304" pitchFamily="18" charset="0"/>
              </a:rPr>
              <a:t>Descendant of B: E, F, I, J, K</a:t>
            </a:r>
          </a:p>
        </p:txBody>
      </p:sp>
      <p:sp>
        <p:nvSpPr>
          <p:cNvPr id="59" name="AutoShape 2"/>
          <p:cNvSpPr>
            <a:spLocks noChangeArrowheads="1"/>
          </p:cNvSpPr>
          <p:nvPr/>
        </p:nvSpPr>
        <p:spPr bwMode="auto">
          <a:xfrm>
            <a:off x="6365875" y="4183062"/>
            <a:ext cx="1981200" cy="1828800"/>
          </a:xfrm>
          <a:prstGeom prst="triangle">
            <a:avLst>
              <a:gd name="adj" fmla="val 50000"/>
            </a:avLst>
          </a:prstGeom>
          <a:solidFill>
            <a:srgbClr val="FFFF00"/>
          </a:solidFill>
          <a:ln w="9525">
            <a:solidFill>
              <a:schemeClr val="tx1"/>
            </a:solidFill>
            <a:miter lim="800000"/>
            <a:headEnd/>
            <a:tailEnd/>
          </a:ln>
          <a:effectLst/>
        </p:spPr>
        <p:txBody>
          <a:bodyPr wrap="none" tIns="2651760" bIns="0" anchor="b" anchorCtr="1"/>
          <a:lstStyle/>
          <a:p>
            <a:pPr algn="ctr"/>
            <a:endParaRPr lang="en-US" altLang="en-US" sz="2000" dirty="0">
              <a:latin typeface="Tahoma" panose="020B0604030504040204" pitchFamily="34" charset="0"/>
            </a:endParaRPr>
          </a:p>
        </p:txBody>
      </p:sp>
      <p:grpSp>
        <p:nvGrpSpPr>
          <p:cNvPr id="60" name="Group 5"/>
          <p:cNvGrpSpPr>
            <a:grpSpLocks/>
          </p:cNvGrpSpPr>
          <p:nvPr/>
        </p:nvGrpSpPr>
        <p:grpSpPr bwMode="auto">
          <a:xfrm>
            <a:off x="4648200" y="3505200"/>
            <a:ext cx="3708400" cy="3116262"/>
            <a:chOff x="3135" y="1253"/>
            <a:chExt cx="2336" cy="1963"/>
          </a:xfrm>
        </p:grpSpPr>
        <p:sp>
          <p:nvSpPr>
            <p:cNvPr id="61" name="AutoShape 6"/>
            <p:cNvSpPr>
              <a:spLocks noChangeAspect="1" noChangeArrowheads="1"/>
            </p:cNvSpPr>
            <p:nvPr/>
          </p:nvSpPr>
          <p:spPr bwMode="auto">
            <a:xfrm>
              <a:off x="4217" y="1253"/>
              <a:ext cx="213" cy="23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A</a:t>
              </a:r>
            </a:p>
          </p:txBody>
        </p:sp>
        <p:sp>
          <p:nvSpPr>
            <p:cNvPr id="62" name="AutoShape 7"/>
            <p:cNvSpPr>
              <a:spLocks noChangeAspect="1" noChangeArrowheads="1"/>
            </p:cNvSpPr>
            <p:nvPr/>
          </p:nvSpPr>
          <p:spPr bwMode="auto">
            <a:xfrm>
              <a:off x="3385" y="1829"/>
              <a:ext cx="211" cy="23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B</a:t>
              </a:r>
            </a:p>
          </p:txBody>
        </p:sp>
        <p:sp>
          <p:nvSpPr>
            <p:cNvPr id="63" name="AutoShape 8"/>
            <p:cNvSpPr>
              <a:spLocks noChangeAspect="1" noChangeArrowheads="1"/>
            </p:cNvSpPr>
            <p:nvPr/>
          </p:nvSpPr>
          <p:spPr bwMode="auto">
            <a:xfrm>
              <a:off x="5247" y="1828"/>
              <a:ext cx="224" cy="233"/>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D</a:t>
              </a:r>
            </a:p>
          </p:txBody>
        </p:sp>
        <p:sp>
          <p:nvSpPr>
            <p:cNvPr id="64" name="AutoShape 9"/>
            <p:cNvSpPr>
              <a:spLocks noChangeAspect="1" noChangeArrowheads="1"/>
            </p:cNvSpPr>
            <p:nvPr/>
          </p:nvSpPr>
          <p:spPr bwMode="auto">
            <a:xfrm>
              <a:off x="4755" y="1829"/>
              <a:ext cx="213" cy="23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C</a:t>
              </a:r>
            </a:p>
          </p:txBody>
        </p:sp>
        <p:sp>
          <p:nvSpPr>
            <p:cNvPr id="65" name="AutoShape 10"/>
            <p:cNvSpPr>
              <a:spLocks noChangeAspect="1" noChangeArrowheads="1"/>
            </p:cNvSpPr>
            <p:nvPr/>
          </p:nvSpPr>
          <p:spPr bwMode="auto">
            <a:xfrm>
              <a:off x="4494" y="2404"/>
              <a:ext cx="222" cy="233"/>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G</a:t>
              </a:r>
            </a:p>
          </p:txBody>
        </p:sp>
        <p:sp>
          <p:nvSpPr>
            <p:cNvPr id="66" name="AutoShape 11"/>
            <p:cNvSpPr>
              <a:spLocks noChangeAspect="1" noChangeArrowheads="1"/>
            </p:cNvSpPr>
            <p:nvPr/>
          </p:nvSpPr>
          <p:spPr bwMode="auto">
            <a:xfrm>
              <a:off x="5007" y="2404"/>
              <a:ext cx="223" cy="233"/>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H</a:t>
              </a:r>
            </a:p>
          </p:txBody>
        </p:sp>
        <p:sp>
          <p:nvSpPr>
            <p:cNvPr id="67" name="AutoShape 12"/>
            <p:cNvSpPr>
              <a:spLocks noChangeAspect="1" noChangeArrowheads="1"/>
            </p:cNvSpPr>
            <p:nvPr/>
          </p:nvSpPr>
          <p:spPr bwMode="auto">
            <a:xfrm>
              <a:off x="3135" y="2404"/>
              <a:ext cx="208" cy="232"/>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E</a:t>
              </a:r>
            </a:p>
          </p:txBody>
        </p:sp>
        <p:sp>
          <p:nvSpPr>
            <p:cNvPr id="68" name="AutoShape 13"/>
            <p:cNvSpPr>
              <a:spLocks noChangeAspect="1" noChangeArrowheads="1"/>
            </p:cNvSpPr>
            <p:nvPr/>
          </p:nvSpPr>
          <p:spPr bwMode="auto">
            <a:xfrm>
              <a:off x="3639" y="2405"/>
              <a:ext cx="202" cy="231"/>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F</a:t>
              </a:r>
            </a:p>
          </p:txBody>
        </p:sp>
        <p:cxnSp>
          <p:nvCxnSpPr>
            <p:cNvPr id="69" name="AutoShape 14"/>
            <p:cNvCxnSpPr>
              <a:cxnSpLocks noChangeShapeType="1"/>
              <a:stCxn id="61" idx="2"/>
              <a:endCxn id="62" idx="0"/>
            </p:cNvCxnSpPr>
            <p:nvPr/>
          </p:nvCxnSpPr>
          <p:spPr bwMode="auto">
            <a:xfrm flipH="1">
              <a:off x="3491" y="1494"/>
              <a:ext cx="833" cy="32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15"/>
            <p:cNvCxnSpPr>
              <a:cxnSpLocks noChangeShapeType="1"/>
              <a:stCxn id="61" idx="2"/>
              <a:endCxn id="64" idx="0"/>
            </p:cNvCxnSpPr>
            <p:nvPr/>
          </p:nvCxnSpPr>
          <p:spPr bwMode="auto">
            <a:xfrm>
              <a:off x="4324" y="1494"/>
              <a:ext cx="538" cy="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16"/>
            <p:cNvCxnSpPr>
              <a:cxnSpLocks noChangeShapeType="1"/>
              <a:stCxn id="61" idx="2"/>
              <a:endCxn id="63" idx="0"/>
            </p:cNvCxnSpPr>
            <p:nvPr/>
          </p:nvCxnSpPr>
          <p:spPr bwMode="auto">
            <a:xfrm>
              <a:off x="4324" y="1494"/>
              <a:ext cx="1036" cy="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17"/>
            <p:cNvCxnSpPr>
              <a:cxnSpLocks noChangeShapeType="1"/>
              <a:stCxn id="64" idx="2"/>
              <a:endCxn id="66" idx="0"/>
            </p:cNvCxnSpPr>
            <p:nvPr/>
          </p:nvCxnSpPr>
          <p:spPr bwMode="auto">
            <a:xfrm>
              <a:off x="4862" y="2071"/>
              <a:ext cx="257" cy="324"/>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18"/>
            <p:cNvCxnSpPr>
              <a:cxnSpLocks noChangeShapeType="1"/>
              <a:stCxn id="64" idx="2"/>
              <a:endCxn id="65" idx="0"/>
            </p:cNvCxnSpPr>
            <p:nvPr/>
          </p:nvCxnSpPr>
          <p:spPr bwMode="auto">
            <a:xfrm flipH="1">
              <a:off x="4606" y="2071"/>
              <a:ext cx="256" cy="324"/>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19"/>
            <p:cNvCxnSpPr>
              <a:cxnSpLocks noChangeShapeType="1"/>
              <a:stCxn id="62" idx="2"/>
              <a:endCxn id="68" idx="0"/>
            </p:cNvCxnSpPr>
            <p:nvPr/>
          </p:nvCxnSpPr>
          <p:spPr bwMode="auto">
            <a:xfrm>
              <a:off x="3491" y="2070"/>
              <a:ext cx="250" cy="32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20"/>
            <p:cNvCxnSpPr>
              <a:cxnSpLocks noChangeShapeType="1"/>
              <a:stCxn id="62" idx="2"/>
              <a:endCxn id="67" idx="0"/>
            </p:cNvCxnSpPr>
            <p:nvPr/>
          </p:nvCxnSpPr>
          <p:spPr bwMode="auto">
            <a:xfrm flipH="1">
              <a:off x="3239" y="2070"/>
              <a:ext cx="252" cy="32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AutoShape 21"/>
            <p:cNvSpPr>
              <a:spLocks noChangeAspect="1" noChangeArrowheads="1"/>
            </p:cNvSpPr>
            <p:nvPr/>
          </p:nvSpPr>
          <p:spPr bwMode="auto">
            <a:xfrm>
              <a:off x="3289" y="2985"/>
              <a:ext cx="181" cy="229"/>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I</a:t>
              </a:r>
            </a:p>
          </p:txBody>
        </p:sp>
        <p:sp>
          <p:nvSpPr>
            <p:cNvPr id="77" name="AutoShape 22"/>
            <p:cNvSpPr>
              <a:spLocks noChangeAspect="1" noChangeArrowheads="1"/>
            </p:cNvSpPr>
            <p:nvPr/>
          </p:nvSpPr>
          <p:spPr bwMode="auto">
            <a:xfrm>
              <a:off x="3655" y="2985"/>
              <a:ext cx="187" cy="230"/>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J</a:t>
              </a:r>
            </a:p>
          </p:txBody>
        </p:sp>
        <p:cxnSp>
          <p:nvCxnSpPr>
            <p:cNvPr id="78" name="AutoShape 23"/>
            <p:cNvCxnSpPr>
              <a:cxnSpLocks noChangeShapeType="1"/>
              <a:stCxn id="68" idx="2"/>
              <a:endCxn id="77" idx="0"/>
            </p:cNvCxnSpPr>
            <p:nvPr/>
          </p:nvCxnSpPr>
          <p:spPr bwMode="auto">
            <a:xfrm>
              <a:off x="3741" y="2646"/>
              <a:ext cx="8" cy="32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AutoShape 24"/>
            <p:cNvCxnSpPr>
              <a:cxnSpLocks noChangeShapeType="1"/>
              <a:stCxn id="68" idx="2"/>
              <a:endCxn id="76" idx="0"/>
            </p:cNvCxnSpPr>
            <p:nvPr/>
          </p:nvCxnSpPr>
          <p:spPr bwMode="auto">
            <a:xfrm flipH="1">
              <a:off x="3380" y="2646"/>
              <a:ext cx="361" cy="32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AutoShape 25"/>
            <p:cNvSpPr>
              <a:spLocks noChangeAspect="1" noChangeArrowheads="1"/>
            </p:cNvSpPr>
            <p:nvPr/>
          </p:nvSpPr>
          <p:spPr bwMode="auto">
            <a:xfrm>
              <a:off x="4027" y="2984"/>
              <a:ext cx="211" cy="232"/>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K</a:t>
              </a:r>
            </a:p>
          </p:txBody>
        </p:sp>
        <p:cxnSp>
          <p:nvCxnSpPr>
            <p:cNvPr id="81" name="AutoShape 26"/>
            <p:cNvCxnSpPr>
              <a:cxnSpLocks noChangeShapeType="1"/>
              <a:stCxn id="68" idx="2"/>
              <a:endCxn id="80" idx="0"/>
            </p:cNvCxnSpPr>
            <p:nvPr/>
          </p:nvCxnSpPr>
          <p:spPr bwMode="auto">
            <a:xfrm>
              <a:off x="3741" y="2646"/>
              <a:ext cx="392" cy="32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TextBox 3"/>
          <p:cNvSpPr txBox="1"/>
          <p:nvPr/>
        </p:nvSpPr>
        <p:spPr>
          <a:xfrm>
            <a:off x="6627019" y="6062374"/>
            <a:ext cx="1981200" cy="338554"/>
          </a:xfrm>
          <a:prstGeom prst="rect">
            <a:avLst/>
          </a:prstGeom>
          <a:noFill/>
        </p:spPr>
        <p:txBody>
          <a:bodyPr wrap="square" rtlCol="0">
            <a:spAutoFit/>
          </a:bodyPr>
          <a:lstStyle/>
          <a:p>
            <a:r>
              <a:rPr lang="en-US" sz="1600" dirty="0"/>
              <a:t>Subtree of node A</a:t>
            </a:r>
          </a:p>
        </p:txBody>
      </p:sp>
    </p:spTree>
    <p:extLst>
      <p:ext uri="{BB962C8B-B14F-4D97-AF65-F5344CB8AC3E}">
        <p14:creationId xmlns:p14="http://schemas.microsoft.com/office/powerpoint/2010/main" val="222399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62000" y="381000"/>
            <a:ext cx="7772400" cy="838200"/>
          </a:xfrm>
          <a:solidFill>
            <a:srgbClr val="CC99FF"/>
          </a:solidFill>
          <a:effectLst>
            <a:outerShdw dist="107763" dir="2700000" algn="ctr" rotWithShape="0">
              <a:schemeClr val="bg2"/>
            </a:outerShdw>
          </a:effectLst>
        </p:spPr>
        <p:txBody>
          <a:bodyPr/>
          <a:lstStyle/>
          <a:p>
            <a:r>
              <a:rPr lang="en-US" altLang="en-US" sz="4000"/>
              <a:t>Infix, Prefix, and Postfix Notation</a:t>
            </a:r>
          </a:p>
        </p:txBody>
      </p:sp>
      <p:sp>
        <p:nvSpPr>
          <p:cNvPr id="73731" name="Text Box 3"/>
          <p:cNvSpPr txBox="1">
            <a:spLocks noChangeArrowheads="1"/>
          </p:cNvSpPr>
          <p:nvPr/>
        </p:nvSpPr>
        <p:spPr bwMode="auto">
          <a:xfrm>
            <a:off x="1431925" y="2022475"/>
            <a:ext cx="72548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dirty="0"/>
              <a:t>represent complicated expressions using an ordered rooted tree (typically binary)</a:t>
            </a:r>
          </a:p>
        </p:txBody>
      </p:sp>
      <p:sp>
        <p:nvSpPr>
          <p:cNvPr id="73732" name="Text Box 4"/>
          <p:cNvSpPr txBox="1">
            <a:spLocks noChangeArrowheads="1"/>
          </p:cNvSpPr>
          <p:nvPr/>
        </p:nvSpPr>
        <p:spPr bwMode="auto">
          <a:xfrm>
            <a:off x="1431925" y="3927475"/>
            <a:ext cx="443358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Algebraic expressions</a:t>
            </a:r>
          </a:p>
          <a:p>
            <a:pPr lvl="1">
              <a:buFontTx/>
              <a:buChar char="•"/>
            </a:pPr>
            <a:r>
              <a:rPr lang="en-US" altLang="en-US" sz="2000" dirty="0"/>
              <a:t>preorder	 – Polish notation</a:t>
            </a:r>
          </a:p>
          <a:p>
            <a:pPr lvl="1">
              <a:buFontTx/>
              <a:buChar char="•"/>
            </a:pPr>
            <a:r>
              <a:rPr lang="en-US" altLang="en-US" sz="2000" dirty="0" err="1"/>
              <a:t>inorder</a:t>
            </a:r>
            <a:r>
              <a:rPr lang="en-US" altLang="en-US" sz="2000" dirty="0"/>
              <a:t> 	– infix notation</a:t>
            </a:r>
          </a:p>
          <a:p>
            <a:pPr lvl="1">
              <a:buFontTx/>
              <a:buChar char="•"/>
            </a:pPr>
            <a:r>
              <a:rPr lang="en-US" altLang="en-US" sz="2000" dirty="0" err="1"/>
              <a:t>postorder</a:t>
            </a:r>
            <a:r>
              <a:rPr lang="en-US" altLang="en-US" sz="2000" dirty="0"/>
              <a:t> – reverse Polish notation</a:t>
            </a:r>
          </a:p>
        </p:txBody>
      </p:sp>
    </p:spTree>
    <p:extLst>
      <p:ext uri="{BB962C8B-B14F-4D97-AF65-F5344CB8AC3E}">
        <p14:creationId xmlns:p14="http://schemas.microsoft.com/office/powerpoint/2010/main" val="401732920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3" descr="F:\343\rosenpics\ch08\p556_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05900" cy="4243388"/>
          </a:xfrm>
          <a:prstGeom prst="rect">
            <a:avLst/>
          </a:prstGeom>
          <a:noFill/>
          <a:extLst>
            <a:ext uri="{909E8E84-426E-40DD-AFC4-6F175D3DCCD1}">
              <a14:hiddenFill xmlns:a14="http://schemas.microsoft.com/office/drawing/2010/main">
                <a:solidFill>
                  <a:srgbClr val="FFFFFF"/>
                </a:solidFill>
              </a14:hiddenFill>
            </a:ext>
          </a:extLst>
        </p:spPr>
      </p:pic>
      <p:sp>
        <p:nvSpPr>
          <p:cNvPr id="74756" name="Text Box 4"/>
          <p:cNvSpPr txBox="1">
            <a:spLocks noChangeArrowheads="1"/>
          </p:cNvSpPr>
          <p:nvPr/>
        </p:nvSpPr>
        <p:spPr bwMode="auto">
          <a:xfrm>
            <a:off x="1736725" y="4613275"/>
            <a:ext cx="28162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a:t>Express in:</a:t>
            </a:r>
          </a:p>
          <a:p>
            <a:pPr lvl="1">
              <a:buFontTx/>
              <a:buAutoNum type="alphaLcPeriod"/>
            </a:pPr>
            <a:r>
              <a:rPr lang="en-US" altLang="en-US"/>
              <a:t>Polish</a:t>
            </a:r>
          </a:p>
          <a:p>
            <a:pPr lvl="1">
              <a:buFontTx/>
              <a:buAutoNum type="alphaLcPeriod"/>
            </a:pPr>
            <a:r>
              <a:rPr lang="en-US" altLang="en-US"/>
              <a:t>infix</a:t>
            </a:r>
          </a:p>
          <a:p>
            <a:pPr lvl="1">
              <a:buFontTx/>
              <a:buAutoNum type="alphaLcPeriod"/>
            </a:pPr>
            <a:r>
              <a:rPr lang="en-US" altLang="en-US"/>
              <a:t>reverse Polish</a:t>
            </a:r>
          </a:p>
        </p:txBody>
      </p:sp>
    </p:spTree>
    <p:extLst>
      <p:ext uri="{BB962C8B-B14F-4D97-AF65-F5344CB8AC3E}">
        <p14:creationId xmlns:p14="http://schemas.microsoft.com/office/powerpoint/2010/main" val="306027977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Box 3"/>
          <p:cNvSpPr txBox="1">
            <a:spLocks noChangeArrowheads="1"/>
          </p:cNvSpPr>
          <p:nvPr/>
        </p:nvSpPr>
        <p:spPr bwMode="auto">
          <a:xfrm>
            <a:off x="2117725" y="1870075"/>
            <a:ext cx="49733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Evaluate postfix expression 7 2 3 * - 4 ^ 9 e / +</a:t>
            </a:r>
          </a:p>
        </p:txBody>
      </p:sp>
    </p:spTree>
    <p:extLst>
      <p:ext uri="{BB962C8B-B14F-4D97-AF65-F5344CB8AC3E}">
        <p14:creationId xmlns:p14="http://schemas.microsoft.com/office/powerpoint/2010/main" val="470872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3500" dirty="0"/>
              <a:t>3.1.2. Tree terminology</a:t>
            </a:r>
          </a:p>
        </p:txBody>
      </p:sp>
      <p:sp>
        <p:nvSpPr>
          <p:cNvPr id="14339" name="Rectangle 3"/>
          <p:cNvSpPr>
            <a:spLocks noGrp="1" noChangeArrowheads="1"/>
          </p:cNvSpPr>
          <p:nvPr>
            <p:ph type="body" idx="1"/>
          </p:nvPr>
        </p:nvSpPr>
        <p:spPr>
          <a:xfrm>
            <a:off x="0" y="854075"/>
            <a:ext cx="9144000" cy="1760537"/>
          </a:xfrm>
        </p:spPr>
        <p:txBody>
          <a:bodyPr/>
          <a:lstStyle/>
          <a:p>
            <a:pPr>
              <a:spcBef>
                <a:spcPct val="40000"/>
              </a:spcBef>
            </a:pPr>
            <a:r>
              <a:rPr lang="en-US" sz="1800" dirty="0">
                <a:latin typeface="Times" panose="02020603050405020304" pitchFamily="18" charset="0"/>
                <a:cs typeface="Times" panose="02020603050405020304" pitchFamily="18" charset="0"/>
              </a:rPr>
              <a:t>Path: a sequence of nodes and edges connecting a node with a descendant</a:t>
            </a:r>
            <a:endParaRPr lang="en-US" altLang="en-US" sz="1800" dirty="0">
              <a:latin typeface="Times" panose="02020603050405020304" pitchFamily="18" charset="0"/>
              <a:cs typeface="Times" panose="02020603050405020304" pitchFamily="18" charset="0"/>
            </a:endParaRPr>
          </a:p>
          <a:p>
            <a:pPr>
              <a:spcBef>
                <a:spcPct val="40000"/>
              </a:spcBef>
            </a:pPr>
            <a:r>
              <a:rPr lang="en-US" altLang="en-US" sz="1800" dirty="0">
                <a:latin typeface="Times" panose="02020603050405020304" pitchFamily="18" charset="0"/>
                <a:cs typeface="Times" panose="02020603050405020304" pitchFamily="18" charset="0"/>
              </a:rPr>
              <a:t>Length of a path = number of edges = number of nodes - 1</a:t>
            </a:r>
          </a:p>
          <a:p>
            <a:pPr marL="0" indent="0">
              <a:spcBef>
                <a:spcPct val="40000"/>
              </a:spcBef>
              <a:buNone/>
            </a:pPr>
            <a:r>
              <a:rPr lang="en-US" altLang="en-US" sz="1800" dirty="0">
                <a:latin typeface="Times" panose="02020603050405020304" pitchFamily="18" charset="0"/>
                <a:cs typeface="Times" panose="02020603050405020304" pitchFamily="18" charset="0"/>
              </a:rPr>
              <a:t>(e.g.: Length of path (A </a:t>
            </a:r>
            <a:r>
              <a:rPr lang="en-US" altLang="en-US" sz="1800" dirty="0">
                <a:latin typeface="Times" panose="02020603050405020304" pitchFamily="18" charset="0"/>
                <a:cs typeface="Times" panose="02020603050405020304" pitchFamily="18" charset="0"/>
                <a:sym typeface="Wingdings" panose="05000000000000000000" pitchFamily="2" charset="2"/>
              </a:rPr>
              <a:t></a:t>
            </a:r>
            <a:r>
              <a:rPr lang="en-US" altLang="en-US" sz="1800" dirty="0">
                <a:latin typeface="Times" panose="02020603050405020304" pitchFamily="18" charset="0"/>
                <a:cs typeface="Times" panose="02020603050405020304" pitchFamily="18" charset="0"/>
              </a:rPr>
              <a:t> C </a:t>
            </a:r>
            <a:r>
              <a:rPr lang="en-US" altLang="en-US" sz="1800" dirty="0">
                <a:latin typeface="Times" panose="02020603050405020304" pitchFamily="18" charset="0"/>
                <a:cs typeface="Times" panose="02020603050405020304" pitchFamily="18" charset="0"/>
                <a:sym typeface="Wingdings" panose="05000000000000000000" pitchFamily="2" charset="2"/>
              </a:rPr>
              <a:t></a:t>
            </a:r>
            <a:r>
              <a:rPr lang="en-US" altLang="en-US" sz="1800" dirty="0">
                <a:latin typeface="Times" panose="02020603050405020304" pitchFamily="18" charset="0"/>
                <a:cs typeface="Times" panose="02020603050405020304" pitchFamily="18" charset="0"/>
              </a:rPr>
              <a:t>E) = 2; length of path (C</a:t>
            </a:r>
            <a:r>
              <a:rPr lang="en-US" altLang="en-US" sz="1800" dirty="0">
                <a:latin typeface="Times" panose="02020603050405020304" pitchFamily="18" charset="0"/>
                <a:cs typeface="Times" panose="02020603050405020304" pitchFamily="18" charset="0"/>
                <a:sym typeface="Wingdings" panose="05000000000000000000" pitchFamily="2" charset="2"/>
              </a:rPr>
              <a:t>F) = 1)</a:t>
            </a:r>
            <a:endParaRPr lang="en-US" altLang="en-US" sz="1800" dirty="0">
              <a:latin typeface="Times" panose="02020603050405020304" pitchFamily="18" charset="0"/>
              <a:cs typeface="Times" panose="02020603050405020304" pitchFamily="18" charset="0"/>
            </a:endParaRPr>
          </a:p>
          <a:p>
            <a:pPr>
              <a:spcBef>
                <a:spcPct val="40000"/>
              </a:spcBef>
            </a:pPr>
            <a:r>
              <a:rPr lang="en-US" altLang="en-US" sz="1800" dirty="0">
                <a:solidFill>
                  <a:schemeClr val="accent3">
                    <a:lumMod val="50000"/>
                  </a:schemeClr>
                </a:solidFill>
                <a:latin typeface="Times" panose="02020603050405020304" pitchFamily="18" charset="0"/>
                <a:cs typeface="Times" panose="02020603050405020304" pitchFamily="18" charset="0"/>
              </a:rPr>
              <a:t>Depth/level of a node N = 1 + length of path from root to N </a:t>
            </a:r>
          </a:p>
          <a:p>
            <a:pPr>
              <a:spcBef>
                <a:spcPct val="40000"/>
              </a:spcBef>
            </a:pPr>
            <a:r>
              <a:rPr lang="en-US" altLang="en-US" sz="1800" dirty="0">
                <a:solidFill>
                  <a:srgbClr val="FF0000"/>
                </a:solidFill>
                <a:latin typeface="Times" panose="02020603050405020304" pitchFamily="18" charset="0"/>
                <a:cs typeface="Times" panose="02020603050405020304" pitchFamily="18" charset="0"/>
              </a:rPr>
              <a:t>Height of node N = 1 + length of longest path from N to a leaf</a:t>
            </a:r>
          </a:p>
          <a:p>
            <a:pPr>
              <a:spcBef>
                <a:spcPct val="40000"/>
              </a:spcBef>
            </a:pPr>
            <a:r>
              <a:rPr lang="en-US" altLang="en-US" sz="1800" dirty="0">
                <a:latin typeface="Times" panose="02020603050405020304" pitchFamily="18" charset="0"/>
                <a:cs typeface="Times" panose="02020603050405020304" pitchFamily="18" charset="0"/>
              </a:rPr>
              <a:t>Height (depth) of tree = height of root  </a:t>
            </a:r>
            <a:r>
              <a:rPr lang="en-US" altLang="en-US" sz="1800" dirty="0">
                <a:solidFill>
                  <a:srgbClr val="FF0000"/>
                </a:solidFill>
                <a:latin typeface="Times" panose="02020603050405020304" pitchFamily="18" charset="0"/>
                <a:cs typeface="Times" panose="02020603050405020304" pitchFamily="18" charset="0"/>
              </a:rPr>
              <a:t>(= maximum depth of any node on the tree)</a:t>
            </a:r>
            <a:endParaRPr lang="en-US" altLang="en-US" sz="1800" dirty="0">
              <a:latin typeface="Times" panose="02020603050405020304" pitchFamily="18" charset="0"/>
              <a:cs typeface="Times" panose="02020603050405020304" pitchFamily="18" charset="0"/>
            </a:endParaRPr>
          </a:p>
        </p:txBody>
      </p:sp>
      <p:sp>
        <p:nvSpPr>
          <p:cNvPr id="28" name="Oval 4"/>
          <p:cNvSpPr>
            <a:spLocks noChangeArrowheads="1"/>
          </p:cNvSpPr>
          <p:nvPr/>
        </p:nvSpPr>
        <p:spPr bwMode="auto">
          <a:xfrm>
            <a:off x="3657600" y="31496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5"/>
          <p:cNvSpPr>
            <a:spLocks noChangeArrowheads="1"/>
          </p:cNvSpPr>
          <p:nvPr/>
        </p:nvSpPr>
        <p:spPr bwMode="auto">
          <a:xfrm>
            <a:off x="1172426" y="4080236"/>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6"/>
          <p:cNvSpPr>
            <a:spLocks noChangeArrowheads="1"/>
          </p:cNvSpPr>
          <p:nvPr/>
        </p:nvSpPr>
        <p:spPr bwMode="auto">
          <a:xfrm>
            <a:off x="3657600" y="41402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7"/>
          <p:cNvSpPr>
            <a:spLocks noChangeArrowheads="1"/>
          </p:cNvSpPr>
          <p:nvPr/>
        </p:nvSpPr>
        <p:spPr bwMode="auto">
          <a:xfrm>
            <a:off x="6629400" y="418785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8"/>
          <p:cNvSpPr>
            <a:spLocks noChangeArrowheads="1"/>
          </p:cNvSpPr>
          <p:nvPr/>
        </p:nvSpPr>
        <p:spPr bwMode="auto">
          <a:xfrm>
            <a:off x="1847306" y="5290419"/>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9"/>
          <p:cNvSpPr>
            <a:spLocks noChangeArrowheads="1"/>
          </p:cNvSpPr>
          <p:nvPr/>
        </p:nvSpPr>
        <p:spPr bwMode="auto">
          <a:xfrm>
            <a:off x="5513095" y="5291221"/>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0"/>
          <p:cNvSpPr>
            <a:spLocks noChangeShapeType="1"/>
          </p:cNvSpPr>
          <p:nvPr/>
        </p:nvSpPr>
        <p:spPr bwMode="auto">
          <a:xfrm flipH="1">
            <a:off x="1611111" y="3438233"/>
            <a:ext cx="2058988" cy="788987"/>
          </a:xfrm>
          <a:prstGeom prst="line">
            <a:avLst/>
          </a:prstGeom>
          <a:noFill/>
          <a:ln w="9525">
            <a:solidFill>
              <a:schemeClr val="tx1"/>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1"/>
          <p:cNvSpPr>
            <a:spLocks noChangeShapeType="1"/>
          </p:cNvSpPr>
          <p:nvPr/>
        </p:nvSpPr>
        <p:spPr bwMode="auto">
          <a:xfrm>
            <a:off x="3886200" y="3606800"/>
            <a:ext cx="0" cy="533400"/>
          </a:xfrm>
          <a:prstGeom prst="line">
            <a:avLst/>
          </a:prstGeom>
          <a:noFill/>
          <a:ln w="9525">
            <a:solidFill>
              <a:schemeClr val="tx1"/>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2"/>
          <p:cNvSpPr>
            <a:spLocks noChangeShapeType="1"/>
          </p:cNvSpPr>
          <p:nvPr/>
        </p:nvSpPr>
        <p:spPr bwMode="auto">
          <a:xfrm flipH="1">
            <a:off x="2304506" y="4518151"/>
            <a:ext cx="1399349" cy="892049"/>
          </a:xfrm>
          <a:prstGeom prst="line">
            <a:avLst/>
          </a:prstGeom>
          <a:noFill/>
          <a:ln w="9525">
            <a:solidFill>
              <a:schemeClr val="tx1"/>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3"/>
          <p:cNvSpPr>
            <a:spLocks noChangeShapeType="1"/>
          </p:cNvSpPr>
          <p:nvPr/>
        </p:nvSpPr>
        <p:spPr bwMode="auto">
          <a:xfrm>
            <a:off x="4068762" y="4511734"/>
            <a:ext cx="1484956" cy="875659"/>
          </a:xfrm>
          <a:prstGeom prst="line">
            <a:avLst/>
          </a:prstGeom>
          <a:noFill/>
          <a:ln w="9525">
            <a:solidFill>
              <a:schemeClr val="tx1"/>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4"/>
          <p:cNvSpPr>
            <a:spLocks noChangeShapeType="1"/>
          </p:cNvSpPr>
          <p:nvPr/>
        </p:nvSpPr>
        <p:spPr bwMode="auto">
          <a:xfrm>
            <a:off x="4102856" y="3454400"/>
            <a:ext cx="2602743" cy="779522"/>
          </a:xfrm>
          <a:prstGeom prst="line">
            <a:avLst/>
          </a:prstGeom>
          <a:noFill/>
          <a:ln w="9525">
            <a:solidFill>
              <a:schemeClr val="tx1"/>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15"/>
          <p:cNvSpPr txBox="1">
            <a:spLocks noChangeArrowheads="1"/>
          </p:cNvSpPr>
          <p:nvPr/>
        </p:nvSpPr>
        <p:spPr bwMode="auto">
          <a:xfrm>
            <a:off x="3663950" y="3148012"/>
            <a:ext cx="404812" cy="40011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dirty="0"/>
              <a:t>A</a:t>
            </a:r>
          </a:p>
        </p:txBody>
      </p:sp>
      <p:sp>
        <p:nvSpPr>
          <p:cNvPr id="40" name="Text Box 16"/>
          <p:cNvSpPr txBox="1">
            <a:spLocks noChangeArrowheads="1"/>
          </p:cNvSpPr>
          <p:nvPr/>
        </p:nvSpPr>
        <p:spPr bwMode="auto">
          <a:xfrm>
            <a:off x="1219200" y="4111625"/>
            <a:ext cx="404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a:t>B</a:t>
            </a:r>
          </a:p>
        </p:txBody>
      </p:sp>
      <p:sp>
        <p:nvSpPr>
          <p:cNvPr id="41" name="Text Box 17"/>
          <p:cNvSpPr txBox="1">
            <a:spLocks noChangeArrowheads="1"/>
          </p:cNvSpPr>
          <p:nvPr/>
        </p:nvSpPr>
        <p:spPr bwMode="auto">
          <a:xfrm>
            <a:off x="3683000" y="4111625"/>
            <a:ext cx="404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a:t>C</a:t>
            </a:r>
          </a:p>
        </p:txBody>
      </p:sp>
      <p:sp>
        <p:nvSpPr>
          <p:cNvPr id="42" name="Text Box 18"/>
          <p:cNvSpPr txBox="1">
            <a:spLocks noChangeArrowheads="1"/>
          </p:cNvSpPr>
          <p:nvPr/>
        </p:nvSpPr>
        <p:spPr bwMode="auto">
          <a:xfrm>
            <a:off x="6705600" y="4216400"/>
            <a:ext cx="4048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a:t>D</a:t>
            </a:r>
          </a:p>
        </p:txBody>
      </p:sp>
      <p:sp>
        <p:nvSpPr>
          <p:cNvPr id="43" name="Text Box 19"/>
          <p:cNvSpPr txBox="1">
            <a:spLocks noChangeArrowheads="1"/>
          </p:cNvSpPr>
          <p:nvPr/>
        </p:nvSpPr>
        <p:spPr bwMode="auto">
          <a:xfrm>
            <a:off x="1902617" y="5310040"/>
            <a:ext cx="4048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a:t>E</a:t>
            </a:r>
          </a:p>
        </p:txBody>
      </p:sp>
      <p:sp>
        <p:nvSpPr>
          <p:cNvPr id="44" name="Text Box 20"/>
          <p:cNvSpPr txBox="1">
            <a:spLocks noChangeArrowheads="1"/>
          </p:cNvSpPr>
          <p:nvPr/>
        </p:nvSpPr>
        <p:spPr bwMode="auto">
          <a:xfrm>
            <a:off x="5571331" y="5272087"/>
            <a:ext cx="4048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a:t>F</a:t>
            </a:r>
          </a:p>
        </p:txBody>
      </p:sp>
      <p:sp>
        <p:nvSpPr>
          <p:cNvPr id="45" name="Text Box 21"/>
          <p:cNvSpPr txBox="1">
            <a:spLocks noChangeArrowheads="1"/>
          </p:cNvSpPr>
          <p:nvPr/>
        </p:nvSpPr>
        <p:spPr bwMode="auto">
          <a:xfrm>
            <a:off x="6908006" y="3601963"/>
            <a:ext cx="2003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dirty="0">
                <a:solidFill>
                  <a:srgbClr val="006600"/>
                </a:solidFill>
              </a:rPr>
              <a:t>Height of tree = 3</a:t>
            </a:r>
            <a:endParaRPr lang="en-US" altLang="en-US" sz="2000" dirty="0"/>
          </a:p>
        </p:txBody>
      </p:sp>
      <p:sp>
        <p:nvSpPr>
          <p:cNvPr id="46" name="Text Box 22"/>
          <p:cNvSpPr txBox="1">
            <a:spLocks noChangeArrowheads="1"/>
          </p:cNvSpPr>
          <p:nvPr/>
        </p:nvSpPr>
        <p:spPr bwMode="auto">
          <a:xfrm>
            <a:off x="4452740" y="5636481"/>
            <a:ext cx="12142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height=1</a:t>
            </a:r>
          </a:p>
        </p:txBody>
      </p:sp>
      <p:sp>
        <p:nvSpPr>
          <p:cNvPr id="49" name="Text Box 21"/>
          <p:cNvSpPr txBox="1">
            <a:spLocks noChangeArrowheads="1"/>
          </p:cNvSpPr>
          <p:nvPr/>
        </p:nvSpPr>
        <p:spPr bwMode="auto">
          <a:xfrm>
            <a:off x="2530718" y="3128017"/>
            <a:ext cx="10603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dirty="0">
                <a:solidFill>
                  <a:srgbClr val="006600"/>
                </a:solidFill>
              </a:rPr>
              <a:t>depth=1</a:t>
            </a:r>
            <a:endParaRPr lang="en-US" altLang="en-US" sz="2000" dirty="0"/>
          </a:p>
        </p:txBody>
      </p:sp>
      <p:sp>
        <p:nvSpPr>
          <p:cNvPr id="50" name="Text Box 21"/>
          <p:cNvSpPr txBox="1">
            <a:spLocks noChangeArrowheads="1"/>
          </p:cNvSpPr>
          <p:nvPr/>
        </p:nvSpPr>
        <p:spPr bwMode="auto">
          <a:xfrm>
            <a:off x="104408" y="4118041"/>
            <a:ext cx="10603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dirty="0">
                <a:solidFill>
                  <a:srgbClr val="006600"/>
                </a:solidFill>
              </a:rPr>
              <a:t>depth=2</a:t>
            </a:r>
            <a:endParaRPr lang="en-US" altLang="en-US" sz="2000" dirty="0"/>
          </a:p>
        </p:txBody>
      </p:sp>
      <p:sp>
        <p:nvSpPr>
          <p:cNvPr id="51" name="Text Box 21"/>
          <p:cNvSpPr txBox="1">
            <a:spLocks noChangeArrowheads="1"/>
          </p:cNvSpPr>
          <p:nvPr/>
        </p:nvSpPr>
        <p:spPr bwMode="auto">
          <a:xfrm>
            <a:off x="2395634" y="4080236"/>
            <a:ext cx="10603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dirty="0">
                <a:solidFill>
                  <a:srgbClr val="006600"/>
                </a:solidFill>
              </a:rPr>
              <a:t>depth=2</a:t>
            </a:r>
            <a:endParaRPr lang="en-US" altLang="en-US" sz="2000" dirty="0"/>
          </a:p>
        </p:txBody>
      </p:sp>
      <p:sp>
        <p:nvSpPr>
          <p:cNvPr id="52" name="Text Box 21"/>
          <p:cNvSpPr txBox="1">
            <a:spLocks noChangeArrowheads="1"/>
          </p:cNvSpPr>
          <p:nvPr/>
        </p:nvSpPr>
        <p:spPr bwMode="auto">
          <a:xfrm>
            <a:off x="5591722" y="4222779"/>
            <a:ext cx="10603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dirty="0">
                <a:solidFill>
                  <a:srgbClr val="006600"/>
                </a:solidFill>
              </a:rPr>
              <a:t>depth=2</a:t>
            </a:r>
            <a:endParaRPr lang="en-US" altLang="en-US" sz="2000" dirty="0"/>
          </a:p>
        </p:txBody>
      </p:sp>
      <p:sp>
        <p:nvSpPr>
          <p:cNvPr id="53" name="Text Box 21"/>
          <p:cNvSpPr txBox="1">
            <a:spLocks noChangeArrowheads="1"/>
          </p:cNvSpPr>
          <p:nvPr/>
        </p:nvSpPr>
        <p:spPr bwMode="auto">
          <a:xfrm>
            <a:off x="771624" y="5302475"/>
            <a:ext cx="10603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dirty="0">
                <a:solidFill>
                  <a:srgbClr val="006600"/>
                </a:solidFill>
              </a:rPr>
              <a:t>depth=3</a:t>
            </a:r>
            <a:endParaRPr lang="en-US" altLang="en-US" sz="2000" dirty="0"/>
          </a:p>
        </p:txBody>
      </p:sp>
      <p:sp>
        <p:nvSpPr>
          <p:cNvPr id="54" name="Text Box 21"/>
          <p:cNvSpPr txBox="1">
            <a:spLocks noChangeArrowheads="1"/>
          </p:cNvSpPr>
          <p:nvPr/>
        </p:nvSpPr>
        <p:spPr bwMode="auto">
          <a:xfrm>
            <a:off x="4452740" y="5318964"/>
            <a:ext cx="10603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dirty="0">
                <a:solidFill>
                  <a:srgbClr val="006600"/>
                </a:solidFill>
              </a:rPr>
              <a:t>depth=3</a:t>
            </a:r>
            <a:endParaRPr lang="en-US" altLang="en-US" sz="2000" dirty="0"/>
          </a:p>
        </p:txBody>
      </p:sp>
      <p:sp>
        <p:nvSpPr>
          <p:cNvPr id="55" name="Text Box 22"/>
          <p:cNvSpPr txBox="1">
            <a:spLocks noChangeArrowheads="1"/>
          </p:cNvSpPr>
          <p:nvPr/>
        </p:nvSpPr>
        <p:spPr bwMode="auto">
          <a:xfrm>
            <a:off x="769990" y="5628563"/>
            <a:ext cx="12142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height=1</a:t>
            </a:r>
          </a:p>
        </p:txBody>
      </p:sp>
      <p:sp>
        <p:nvSpPr>
          <p:cNvPr id="56" name="Text Box 22"/>
          <p:cNvSpPr txBox="1">
            <a:spLocks noChangeArrowheads="1"/>
          </p:cNvSpPr>
          <p:nvPr/>
        </p:nvSpPr>
        <p:spPr bwMode="auto">
          <a:xfrm>
            <a:off x="5591722" y="4501368"/>
            <a:ext cx="12142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height=1</a:t>
            </a:r>
          </a:p>
        </p:txBody>
      </p:sp>
      <p:sp>
        <p:nvSpPr>
          <p:cNvPr id="57" name="Text Box 22"/>
          <p:cNvSpPr txBox="1">
            <a:spLocks noChangeArrowheads="1"/>
          </p:cNvSpPr>
          <p:nvPr/>
        </p:nvSpPr>
        <p:spPr bwMode="auto">
          <a:xfrm>
            <a:off x="87555" y="4409198"/>
            <a:ext cx="12142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height=1</a:t>
            </a:r>
          </a:p>
        </p:txBody>
      </p:sp>
      <p:sp>
        <p:nvSpPr>
          <p:cNvPr id="58" name="Text Box 22"/>
          <p:cNvSpPr txBox="1">
            <a:spLocks noChangeArrowheads="1"/>
          </p:cNvSpPr>
          <p:nvPr/>
        </p:nvSpPr>
        <p:spPr bwMode="auto">
          <a:xfrm>
            <a:off x="2386672" y="4368800"/>
            <a:ext cx="12142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height=2</a:t>
            </a:r>
          </a:p>
        </p:txBody>
      </p:sp>
      <p:sp>
        <p:nvSpPr>
          <p:cNvPr id="82" name="Text Box 22"/>
          <p:cNvSpPr txBox="1">
            <a:spLocks noChangeArrowheads="1"/>
          </p:cNvSpPr>
          <p:nvPr/>
        </p:nvSpPr>
        <p:spPr bwMode="auto">
          <a:xfrm>
            <a:off x="4080945" y="3107467"/>
            <a:ext cx="12142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height=3</a:t>
            </a:r>
          </a:p>
        </p:txBody>
      </p:sp>
    </p:spTree>
    <p:extLst>
      <p:ext uri="{BB962C8B-B14F-4D97-AF65-F5344CB8AC3E}">
        <p14:creationId xmlns:p14="http://schemas.microsoft.com/office/powerpoint/2010/main" val="328673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anim calcmode="lin" valueType="num">
                                      <p:cBhvr additive="base">
                                        <p:cTn id="7"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ppt_x"/>
                                          </p:val>
                                        </p:tav>
                                        <p:tav tm="100000">
                                          <p:val>
                                            <p:strVal val="#ppt_x"/>
                                          </p:val>
                                        </p:tav>
                                      </p:tavLst>
                                    </p:anim>
                                    <p:anim calcmode="lin" valueType="num">
                                      <p:cBhvr additive="base">
                                        <p:cTn id="14" dur="500" fill="hold"/>
                                        <p:tgtEl>
                                          <p:spTgt spid="4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ppt_x"/>
                                          </p:val>
                                        </p:tav>
                                        <p:tav tm="100000">
                                          <p:val>
                                            <p:strVal val="#ppt_x"/>
                                          </p:val>
                                        </p:tav>
                                      </p:tavLst>
                                    </p:anim>
                                    <p:anim calcmode="lin" valueType="num">
                                      <p:cBhvr additive="base">
                                        <p:cTn id="38"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ppt_x"/>
                                          </p:val>
                                        </p:tav>
                                        <p:tav tm="100000">
                                          <p:val>
                                            <p:strVal val="#ppt_x"/>
                                          </p:val>
                                        </p:tav>
                                      </p:tavLst>
                                    </p:anim>
                                    <p:anim calcmode="lin" valueType="num">
                                      <p:cBhvr additive="base">
                                        <p:cTn id="44"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339">
                                            <p:txEl>
                                              <p:pRg st="4" end="4"/>
                                            </p:txEl>
                                          </p:spTgt>
                                        </p:tgtEl>
                                        <p:attrNameLst>
                                          <p:attrName>style.visibility</p:attrName>
                                        </p:attrNameLst>
                                      </p:cBhvr>
                                      <p:to>
                                        <p:strVal val="visible"/>
                                      </p:to>
                                    </p:set>
                                    <p:anim calcmode="lin" valueType="num">
                                      <p:cBhvr additive="base">
                                        <p:cTn id="49"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500" fill="hold"/>
                                        <p:tgtEl>
                                          <p:spTgt spid="46"/>
                                        </p:tgtEl>
                                        <p:attrNameLst>
                                          <p:attrName>ppt_x</p:attrName>
                                        </p:attrNameLst>
                                      </p:cBhvr>
                                      <p:tavLst>
                                        <p:tav tm="0">
                                          <p:val>
                                            <p:strVal val="#ppt_x"/>
                                          </p:val>
                                        </p:tav>
                                        <p:tav tm="100000">
                                          <p:val>
                                            <p:strVal val="#ppt_x"/>
                                          </p:val>
                                        </p:tav>
                                      </p:tavLst>
                                    </p:anim>
                                    <p:anim calcmode="lin" valueType="num">
                                      <p:cBhvr additive="base">
                                        <p:cTn id="5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additive="base">
                                        <p:cTn id="61" dur="500" fill="hold"/>
                                        <p:tgtEl>
                                          <p:spTgt spid="55"/>
                                        </p:tgtEl>
                                        <p:attrNameLst>
                                          <p:attrName>ppt_x</p:attrName>
                                        </p:attrNameLst>
                                      </p:cBhvr>
                                      <p:tavLst>
                                        <p:tav tm="0">
                                          <p:val>
                                            <p:strVal val="#ppt_x"/>
                                          </p:val>
                                        </p:tav>
                                        <p:tav tm="100000">
                                          <p:val>
                                            <p:strVal val="#ppt_x"/>
                                          </p:val>
                                        </p:tav>
                                      </p:tavLst>
                                    </p:anim>
                                    <p:anim calcmode="lin" valueType="num">
                                      <p:cBhvr additive="base">
                                        <p:cTn id="6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fill="hold"/>
                                        <p:tgtEl>
                                          <p:spTgt spid="56"/>
                                        </p:tgtEl>
                                        <p:attrNameLst>
                                          <p:attrName>ppt_x</p:attrName>
                                        </p:attrNameLst>
                                      </p:cBhvr>
                                      <p:tavLst>
                                        <p:tav tm="0">
                                          <p:val>
                                            <p:strVal val="#ppt_x"/>
                                          </p:val>
                                        </p:tav>
                                        <p:tav tm="100000">
                                          <p:val>
                                            <p:strVal val="#ppt_x"/>
                                          </p:val>
                                        </p:tav>
                                      </p:tavLst>
                                    </p:anim>
                                    <p:anim calcmode="lin" valueType="num">
                                      <p:cBhvr additive="base">
                                        <p:cTn id="6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anim calcmode="lin" valueType="num">
                                      <p:cBhvr additive="base">
                                        <p:cTn id="73" dur="500" fill="hold"/>
                                        <p:tgtEl>
                                          <p:spTgt spid="57"/>
                                        </p:tgtEl>
                                        <p:attrNameLst>
                                          <p:attrName>ppt_x</p:attrName>
                                        </p:attrNameLst>
                                      </p:cBhvr>
                                      <p:tavLst>
                                        <p:tav tm="0">
                                          <p:val>
                                            <p:strVal val="#ppt_x"/>
                                          </p:val>
                                        </p:tav>
                                        <p:tav tm="100000">
                                          <p:val>
                                            <p:strVal val="#ppt_x"/>
                                          </p:val>
                                        </p:tav>
                                      </p:tavLst>
                                    </p:anim>
                                    <p:anim calcmode="lin" valueType="num">
                                      <p:cBhvr additive="base">
                                        <p:cTn id="7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additive="base">
                                        <p:cTn id="79" dur="500" fill="hold"/>
                                        <p:tgtEl>
                                          <p:spTgt spid="58"/>
                                        </p:tgtEl>
                                        <p:attrNameLst>
                                          <p:attrName>ppt_x</p:attrName>
                                        </p:attrNameLst>
                                      </p:cBhvr>
                                      <p:tavLst>
                                        <p:tav tm="0">
                                          <p:val>
                                            <p:strVal val="#ppt_x"/>
                                          </p:val>
                                        </p:tav>
                                        <p:tav tm="100000">
                                          <p:val>
                                            <p:strVal val="#ppt_x"/>
                                          </p:val>
                                        </p:tav>
                                      </p:tavLst>
                                    </p:anim>
                                    <p:anim calcmode="lin" valueType="num">
                                      <p:cBhvr additive="base">
                                        <p:cTn id="8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82"/>
                                        </p:tgtEl>
                                        <p:attrNameLst>
                                          <p:attrName>style.visibility</p:attrName>
                                        </p:attrNameLst>
                                      </p:cBhvr>
                                      <p:to>
                                        <p:strVal val="visible"/>
                                      </p:to>
                                    </p:set>
                                    <p:anim calcmode="lin" valueType="num">
                                      <p:cBhvr additive="base">
                                        <p:cTn id="85" dur="500" fill="hold"/>
                                        <p:tgtEl>
                                          <p:spTgt spid="82"/>
                                        </p:tgtEl>
                                        <p:attrNameLst>
                                          <p:attrName>ppt_x</p:attrName>
                                        </p:attrNameLst>
                                      </p:cBhvr>
                                      <p:tavLst>
                                        <p:tav tm="0">
                                          <p:val>
                                            <p:strVal val="#ppt_x"/>
                                          </p:val>
                                        </p:tav>
                                        <p:tav tm="100000">
                                          <p:val>
                                            <p:strVal val="#ppt_x"/>
                                          </p:val>
                                        </p:tav>
                                      </p:tavLst>
                                    </p:anim>
                                    <p:anim calcmode="lin" valueType="num">
                                      <p:cBhvr additive="base">
                                        <p:cTn id="8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339">
                                            <p:txEl>
                                              <p:pRg st="5" end="5"/>
                                            </p:txEl>
                                          </p:spTgt>
                                        </p:tgtEl>
                                        <p:attrNameLst>
                                          <p:attrName>style.visibility</p:attrName>
                                        </p:attrNameLst>
                                      </p:cBhvr>
                                      <p:to>
                                        <p:strVal val="visible"/>
                                      </p:to>
                                    </p:set>
                                    <p:anim calcmode="lin" valueType="num">
                                      <p:cBhvr additive="base">
                                        <p:cTn id="91"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4339">
                                            <p:txEl>
                                              <p:pRg st="5" end="5"/>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 calcmode="lin" valueType="num">
                                      <p:cBhvr additive="base">
                                        <p:cTn id="95" dur="500" fill="hold"/>
                                        <p:tgtEl>
                                          <p:spTgt spid="45"/>
                                        </p:tgtEl>
                                        <p:attrNameLst>
                                          <p:attrName>ppt_x</p:attrName>
                                        </p:attrNameLst>
                                      </p:cBhvr>
                                      <p:tavLst>
                                        <p:tav tm="0">
                                          <p:val>
                                            <p:strVal val="#ppt_x"/>
                                          </p:val>
                                        </p:tav>
                                        <p:tav tm="100000">
                                          <p:val>
                                            <p:strVal val="#ppt_x"/>
                                          </p:val>
                                        </p:tav>
                                      </p:tavLst>
                                    </p:anim>
                                    <p:anim calcmode="lin" valueType="num">
                                      <p:cBhvr additive="base">
                                        <p:cTn id="9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9" grpId="0"/>
      <p:bldP spid="50" grpId="0"/>
      <p:bldP spid="51" grpId="0"/>
      <p:bldP spid="52" grpId="0"/>
      <p:bldP spid="53" grpId="0"/>
      <p:bldP spid="54" grpId="0"/>
      <p:bldP spid="55" grpId="0"/>
      <p:bldP spid="56" grpId="0"/>
      <p:bldP spid="57" grpId="0"/>
      <p:bldP spid="58" grpId="0"/>
      <p:bldP spid="8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5" name="Line 15"/>
          <p:cNvSpPr>
            <a:spLocks noChangeShapeType="1"/>
          </p:cNvSpPr>
          <p:nvPr/>
        </p:nvSpPr>
        <p:spPr bwMode="auto">
          <a:xfrm>
            <a:off x="4114800" y="2133600"/>
            <a:ext cx="76200" cy="457200"/>
          </a:xfrm>
          <a:prstGeom prst="line">
            <a:avLst/>
          </a:prstGeom>
          <a:noFill/>
          <a:ln w="25400">
            <a:solidFill>
              <a:srgbClr val="333399"/>
            </a:solidFill>
            <a:round/>
            <a:headEnd/>
            <a:tailEnd/>
          </a:ln>
          <a:effectLst/>
        </p:spPr>
        <p:txBody>
          <a:bodyPr wrap="none" anchor="ctr"/>
          <a:lstStyle/>
          <a:p>
            <a:endParaRPr lang="en-US"/>
          </a:p>
        </p:txBody>
      </p:sp>
      <p:sp>
        <p:nvSpPr>
          <p:cNvPr id="286736" name="Line 16"/>
          <p:cNvSpPr>
            <a:spLocks noChangeShapeType="1"/>
          </p:cNvSpPr>
          <p:nvPr/>
        </p:nvSpPr>
        <p:spPr bwMode="auto">
          <a:xfrm flipH="1">
            <a:off x="2743200" y="1905000"/>
            <a:ext cx="1219200" cy="838200"/>
          </a:xfrm>
          <a:prstGeom prst="line">
            <a:avLst/>
          </a:prstGeom>
          <a:noFill/>
          <a:ln w="25400">
            <a:solidFill>
              <a:srgbClr val="333399"/>
            </a:solidFill>
            <a:round/>
            <a:headEnd/>
            <a:tailEnd/>
          </a:ln>
          <a:effectLst/>
        </p:spPr>
        <p:txBody>
          <a:bodyPr wrap="none" anchor="ctr"/>
          <a:lstStyle/>
          <a:p>
            <a:endParaRPr lang="en-US"/>
          </a:p>
        </p:txBody>
      </p:sp>
      <p:sp>
        <p:nvSpPr>
          <p:cNvPr id="286737" name="Line 17"/>
          <p:cNvSpPr>
            <a:spLocks noChangeShapeType="1"/>
          </p:cNvSpPr>
          <p:nvPr/>
        </p:nvSpPr>
        <p:spPr bwMode="auto">
          <a:xfrm>
            <a:off x="4419600" y="1905000"/>
            <a:ext cx="1752600" cy="990600"/>
          </a:xfrm>
          <a:prstGeom prst="line">
            <a:avLst/>
          </a:prstGeom>
          <a:noFill/>
          <a:ln w="25400">
            <a:solidFill>
              <a:srgbClr val="333399"/>
            </a:solidFill>
            <a:round/>
            <a:headEnd/>
            <a:tailEnd/>
          </a:ln>
          <a:effectLst/>
        </p:spPr>
        <p:txBody>
          <a:bodyPr wrap="none" anchor="ctr"/>
          <a:lstStyle/>
          <a:p>
            <a:endParaRPr lang="en-US"/>
          </a:p>
        </p:txBody>
      </p:sp>
      <p:sp>
        <p:nvSpPr>
          <p:cNvPr id="286738" name="Line 18"/>
          <p:cNvSpPr>
            <a:spLocks noChangeShapeType="1"/>
          </p:cNvSpPr>
          <p:nvPr/>
        </p:nvSpPr>
        <p:spPr bwMode="auto">
          <a:xfrm flipH="1">
            <a:off x="2209800" y="3200400"/>
            <a:ext cx="228600" cy="609600"/>
          </a:xfrm>
          <a:prstGeom prst="line">
            <a:avLst/>
          </a:prstGeom>
          <a:noFill/>
          <a:ln w="25400">
            <a:solidFill>
              <a:srgbClr val="333399"/>
            </a:solidFill>
            <a:round/>
            <a:headEnd/>
            <a:tailEnd/>
          </a:ln>
          <a:effectLst/>
        </p:spPr>
        <p:txBody>
          <a:bodyPr wrap="none" anchor="ctr"/>
          <a:lstStyle/>
          <a:p>
            <a:endParaRPr lang="en-US"/>
          </a:p>
        </p:txBody>
      </p:sp>
      <p:sp>
        <p:nvSpPr>
          <p:cNvPr id="286739" name="Line 19"/>
          <p:cNvSpPr>
            <a:spLocks noChangeShapeType="1"/>
          </p:cNvSpPr>
          <p:nvPr/>
        </p:nvSpPr>
        <p:spPr bwMode="auto">
          <a:xfrm>
            <a:off x="2590800" y="3124200"/>
            <a:ext cx="685800" cy="685800"/>
          </a:xfrm>
          <a:prstGeom prst="line">
            <a:avLst/>
          </a:prstGeom>
          <a:noFill/>
          <a:ln w="25400">
            <a:solidFill>
              <a:srgbClr val="333399"/>
            </a:solidFill>
            <a:round/>
            <a:headEnd/>
            <a:tailEnd/>
          </a:ln>
          <a:effectLst/>
        </p:spPr>
        <p:txBody>
          <a:bodyPr wrap="none" anchor="ctr"/>
          <a:lstStyle/>
          <a:p>
            <a:endParaRPr lang="en-US"/>
          </a:p>
        </p:txBody>
      </p:sp>
      <p:sp>
        <p:nvSpPr>
          <p:cNvPr id="286740" name="Line 20"/>
          <p:cNvSpPr>
            <a:spLocks noChangeShapeType="1"/>
          </p:cNvSpPr>
          <p:nvPr/>
        </p:nvSpPr>
        <p:spPr bwMode="auto">
          <a:xfrm>
            <a:off x="2286000" y="4267200"/>
            <a:ext cx="304800" cy="685800"/>
          </a:xfrm>
          <a:prstGeom prst="line">
            <a:avLst/>
          </a:prstGeom>
          <a:noFill/>
          <a:ln w="25400">
            <a:solidFill>
              <a:srgbClr val="333399"/>
            </a:solidFill>
            <a:round/>
            <a:headEnd/>
            <a:tailEnd/>
          </a:ln>
          <a:effectLst/>
        </p:spPr>
        <p:txBody>
          <a:bodyPr wrap="none" anchor="ctr"/>
          <a:lstStyle/>
          <a:p>
            <a:endParaRPr lang="en-US"/>
          </a:p>
        </p:txBody>
      </p:sp>
      <p:sp>
        <p:nvSpPr>
          <p:cNvPr id="286741" name="Line 21"/>
          <p:cNvSpPr>
            <a:spLocks noChangeShapeType="1"/>
          </p:cNvSpPr>
          <p:nvPr/>
        </p:nvSpPr>
        <p:spPr bwMode="auto">
          <a:xfrm flipH="1">
            <a:off x="1981200" y="5486400"/>
            <a:ext cx="457200" cy="609600"/>
          </a:xfrm>
          <a:prstGeom prst="line">
            <a:avLst/>
          </a:prstGeom>
          <a:noFill/>
          <a:ln w="25400">
            <a:solidFill>
              <a:srgbClr val="333399"/>
            </a:solidFill>
            <a:round/>
            <a:headEnd/>
            <a:tailEnd/>
          </a:ln>
          <a:effectLst/>
        </p:spPr>
        <p:txBody>
          <a:bodyPr wrap="none" anchor="ctr"/>
          <a:lstStyle/>
          <a:p>
            <a:endParaRPr lang="en-US"/>
          </a:p>
        </p:txBody>
      </p:sp>
      <p:sp>
        <p:nvSpPr>
          <p:cNvPr id="286742" name="Line 22"/>
          <p:cNvSpPr>
            <a:spLocks noChangeShapeType="1"/>
          </p:cNvSpPr>
          <p:nvPr/>
        </p:nvSpPr>
        <p:spPr bwMode="auto">
          <a:xfrm>
            <a:off x="3429000" y="4267200"/>
            <a:ext cx="533400" cy="685800"/>
          </a:xfrm>
          <a:prstGeom prst="line">
            <a:avLst/>
          </a:prstGeom>
          <a:noFill/>
          <a:ln w="25400">
            <a:solidFill>
              <a:srgbClr val="333399"/>
            </a:solidFill>
            <a:round/>
            <a:headEnd/>
            <a:tailEnd/>
          </a:ln>
          <a:effectLst/>
        </p:spPr>
        <p:txBody>
          <a:bodyPr wrap="none" anchor="ctr"/>
          <a:lstStyle/>
          <a:p>
            <a:endParaRPr lang="en-US"/>
          </a:p>
        </p:txBody>
      </p:sp>
      <p:sp>
        <p:nvSpPr>
          <p:cNvPr id="286743" name="Line 23"/>
          <p:cNvSpPr>
            <a:spLocks noChangeShapeType="1"/>
          </p:cNvSpPr>
          <p:nvPr/>
        </p:nvSpPr>
        <p:spPr bwMode="auto">
          <a:xfrm flipH="1">
            <a:off x="5638800" y="3200400"/>
            <a:ext cx="685800" cy="685800"/>
          </a:xfrm>
          <a:prstGeom prst="line">
            <a:avLst/>
          </a:prstGeom>
          <a:noFill/>
          <a:ln w="25400">
            <a:solidFill>
              <a:srgbClr val="333399"/>
            </a:solidFill>
            <a:round/>
            <a:headEnd/>
            <a:tailEnd/>
          </a:ln>
          <a:effectLst/>
        </p:spPr>
        <p:txBody>
          <a:bodyPr wrap="none" anchor="ctr"/>
          <a:lstStyle/>
          <a:p>
            <a:endParaRPr lang="en-US"/>
          </a:p>
        </p:txBody>
      </p:sp>
      <p:sp>
        <p:nvSpPr>
          <p:cNvPr id="286744" name="Line 24"/>
          <p:cNvSpPr>
            <a:spLocks noChangeShapeType="1"/>
          </p:cNvSpPr>
          <p:nvPr/>
        </p:nvSpPr>
        <p:spPr bwMode="auto">
          <a:xfrm>
            <a:off x="6553200" y="3124200"/>
            <a:ext cx="609600" cy="685800"/>
          </a:xfrm>
          <a:prstGeom prst="line">
            <a:avLst/>
          </a:prstGeom>
          <a:noFill/>
          <a:ln w="25400">
            <a:solidFill>
              <a:srgbClr val="333399"/>
            </a:solidFill>
            <a:round/>
            <a:headEnd/>
            <a:tailEnd/>
          </a:ln>
          <a:effectLst/>
        </p:spPr>
        <p:txBody>
          <a:bodyPr wrap="none" anchor="ctr"/>
          <a:lstStyle/>
          <a:p>
            <a:endParaRPr lang="en-US"/>
          </a:p>
        </p:txBody>
      </p:sp>
      <p:sp>
        <p:nvSpPr>
          <p:cNvPr id="286745" name="Line 25"/>
          <p:cNvSpPr>
            <a:spLocks noChangeShapeType="1"/>
          </p:cNvSpPr>
          <p:nvPr/>
        </p:nvSpPr>
        <p:spPr bwMode="auto">
          <a:xfrm flipH="1">
            <a:off x="1600200" y="4267200"/>
            <a:ext cx="381000" cy="685800"/>
          </a:xfrm>
          <a:prstGeom prst="line">
            <a:avLst/>
          </a:prstGeom>
          <a:noFill/>
          <a:ln w="25400">
            <a:solidFill>
              <a:srgbClr val="333399"/>
            </a:solidFill>
            <a:round/>
            <a:headEnd/>
            <a:tailEnd/>
          </a:ln>
          <a:effectLst/>
        </p:spPr>
        <p:txBody>
          <a:bodyPr wrap="none" anchor="ctr"/>
          <a:lstStyle/>
          <a:p>
            <a:endParaRPr lang="en-US"/>
          </a:p>
        </p:txBody>
      </p:sp>
      <p:sp>
        <p:nvSpPr>
          <p:cNvPr id="286722" name="Rectangle 2"/>
          <p:cNvSpPr>
            <a:spLocks noGrp="1" noChangeArrowheads="1"/>
          </p:cNvSpPr>
          <p:nvPr>
            <p:ph type="title"/>
          </p:nvPr>
        </p:nvSpPr>
        <p:spPr>
          <a:xfrm>
            <a:off x="0" y="0"/>
            <a:ext cx="9144000" cy="838200"/>
          </a:xfrm>
          <a:noFill/>
        </p:spPr>
        <p:txBody>
          <a:bodyPr>
            <a:normAutofit/>
          </a:bodyPr>
          <a:lstStyle/>
          <a:p>
            <a:r>
              <a:rPr lang="en-US" sz="3200" b="1" dirty="0">
                <a:latin typeface="Arial" charset="0"/>
              </a:rPr>
              <a:t>Height</a:t>
            </a:r>
            <a:r>
              <a:rPr lang="en-US" b="1" dirty="0">
                <a:latin typeface="Arial" charset="0"/>
              </a:rPr>
              <a:t> and </a:t>
            </a:r>
            <a:r>
              <a:rPr lang="en-US" sz="3200" b="1" dirty="0">
                <a:latin typeface="Arial" charset="0"/>
              </a:rPr>
              <a:t>depth/level</a:t>
            </a:r>
          </a:p>
        </p:txBody>
      </p:sp>
      <p:sp>
        <p:nvSpPr>
          <p:cNvPr id="286723" name="Oval 3"/>
          <p:cNvSpPr>
            <a:spLocks noChangeArrowheads="1"/>
          </p:cNvSpPr>
          <p:nvPr/>
        </p:nvSpPr>
        <p:spPr bwMode="auto">
          <a:xfrm>
            <a:off x="3810000" y="15240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dirty="0"/>
              <a:t>7</a:t>
            </a:r>
          </a:p>
        </p:txBody>
      </p:sp>
      <p:sp>
        <p:nvSpPr>
          <p:cNvPr id="286724" name="Oval 4"/>
          <p:cNvSpPr>
            <a:spLocks noChangeArrowheads="1"/>
          </p:cNvSpPr>
          <p:nvPr/>
        </p:nvSpPr>
        <p:spPr bwMode="auto">
          <a:xfrm>
            <a:off x="2209800" y="2590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3</a:t>
            </a:r>
          </a:p>
        </p:txBody>
      </p:sp>
      <p:sp>
        <p:nvSpPr>
          <p:cNvPr id="286725" name="Oval 5"/>
          <p:cNvSpPr>
            <a:spLocks noChangeArrowheads="1"/>
          </p:cNvSpPr>
          <p:nvPr/>
        </p:nvSpPr>
        <p:spPr bwMode="auto">
          <a:xfrm>
            <a:off x="3886200" y="2590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10</a:t>
            </a:r>
          </a:p>
        </p:txBody>
      </p:sp>
      <p:sp>
        <p:nvSpPr>
          <p:cNvPr id="286726" name="Oval 6"/>
          <p:cNvSpPr>
            <a:spLocks noChangeArrowheads="1"/>
          </p:cNvSpPr>
          <p:nvPr/>
        </p:nvSpPr>
        <p:spPr bwMode="auto">
          <a:xfrm>
            <a:off x="1828800" y="3733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8</a:t>
            </a:r>
          </a:p>
        </p:txBody>
      </p:sp>
      <p:sp>
        <p:nvSpPr>
          <p:cNvPr id="286727" name="Oval 7"/>
          <p:cNvSpPr>
            <a:spLocks noChangeArrowheads="1"/>
          </p:cNvSpPr>
          <p:nvPr/>
        </p:nvSpPr>
        <p:spPr bwMode="auto">
          <a:xfrm>
            <a:off x="6096000" y="26670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4</a:t>
            </a:r>
          </a:p>
        </p:txBody>
      </p:sp>
      <p:sp>
        <p:nvSpPr>
          <p:cNvPr id="286728" name="Oval 8"/>
          <p:cNvSpPr>
            <a:spLocks noChangeArrowheads="1"/>
          </p:cNvSpPr>
          <p:nvPr/>
        </p:nvSpPr>
        <p:spPr bwMode="auto">
          <a:xfrm>
            <a:off x="2971800" y="3733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12</a:t>
            </a:r>
          </a:p>
        </p:txBody>
      </p:sp>
      <p:sp>
        <p:nvSpPr>
          <p:cNvPr id="286729" name="Oval 9"/>
          <p:cNvSpPr>
            <a:spLocks noChangeArrowheads="1"/>
          </p:cNvSpPr>
          <p:nvPr/>
        </p:nvSpPr>
        <p:spPr bwMode="auto">
          <a:xfrm>
            <a:off x="3733800" y="4876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1</a:t>
            </a:r>
          </a:p>
        </p:txBody>
      </p:sp>
      <p:sp>
        <p:nvSpPr>
          <p:cNvPr id="286730" name="Oval 10"/>
          <p:cNvSpPr>
            <a:spLocks noChangeArrowheads="1"/>
          </p:cNvSpPr>
          <p:nvPr/>
        </p:nvSpPr>
        <p:spPr bwMode="auto">
          <a:xfrm>
            <a:off x="1219200" y="49530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6</a:t>
            </a:r>
          </a:p>
        </p:txBody>
      </p:sp>
      <p:sp>
        <p:nvSpPr>
          <p:cNvPr id="286731" name="Oval 11"/>
          <p:cNvSpPr>
            <a:spLocks noChangeArrowheads="1"/>
          </p:cNvSpPr>
          <p:nvPr/>
        </p:nvSpPr>
        <p:spPr bwMode="auto">
          <a:xfrm>
            <a:off x="2286000" y="49530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5</a:t>
            </a:r>
          </a:p>
        </p:txBody>
      </p:sp>
      <p:sp>
        <p:nvSpPr>
          <p:cNvPr id="286732" name="Oval 12"/>
          <p:cNvSpPr>
            <a:spLocks noChangeArrowheads="1"/>
          </p:cNvSpPr>
          <p:nvPr/>
        </p:nvSpPr>
        <p:spPr bwMode="auto">
          <a:xfrm>
            <a:off x="6858000" y="3733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2</a:t>
            </a:r>
          </a:p>
        </p:txBody>
      </p:sp>
      <p:sp>
        <p:nvSpPr>
          <p:cNvPr id="286733" name="Oval 13"/>
          <p:cNvSpPr>
            <a:spLocks noChangeArrowheads="1"/>
          </p:cNvSpPr>
          <p:nvPr/>
        </p:nvSpPr>
        <p:spPr bwMode="auto">
          <a:xfrm>
            <a:off x="5257800" y="3733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11</a:t>
            </a:r>
          </a:p>
        </p:txBody>
      </p:sp>
      <p:sp>
        <p:nvSpPr>
          <p:cNvPr id="286734" name="Oval 14"/>
          <p:cNvSpPr>
            <a:spLocks noChangeArrowheads="1"/>
          </p:cNvSpPr>
          <p:nvPr/>
        </p:nvSpPr>
        <p:spPr bwMode="auto">
          <a:xfrm>
            <a:off x="1600200" y="6019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9</a:t>
            </a:r>
          </a:p>
        </p:txBody>
      </p:sp>
      <p:sp>
        <p:nvSpPr>
          <p:cNvPr id="286747" name="Text Box 27"/>
          <p:cNvSpPr txBox="1">
            <a:spLocks noChangeArrowheads="1"/>
          </p:cNvSpPr>
          <p:nvPr/>
        </p:nvSpPr>
        <p:spPr bwMode="auto">
          <a:xfrm>
            <a:off x="533400" y="1570038"/>
            <a:ext cx="1529586" cy="400110"/>
          </a:xfrm>
          <a:prstGeom prst="rect">
            <a:avLst/>
          </a:prstGeom>
          <a:noFill/>
          <a:ln w="9525">
            <a:noFill/>
            <a:miter lim="800000"/>
            <a:headEnd/>
            <a:tailEnd/>
          </a:ln>
          <a:effectLst/>
        </p:spPr>
        <p:txBody>
          <a:bodyPr wrap="none">
            <a:spAutoFit/>
          </a:bodyPr>
          <a:lstStyle/>
          <a:p>
            <a:r>
              <a:rPr lang="en-US" sz="2000" dirty="0">
                <a:solidFill>
                  <a:srgbClr val="C00000"/>
                </a:solidFill>
                <a:latin typeface="Arial" charset="0"/>
              </a:rPr>
              <a:t>height </a:t>
            </a:r>
            <a:r>
              <a:rPr lang="en-US" sz="2000" i="1" dirty="0">
                <a:solidFill>
                  <a:srgbClr val="C00000"/>
                </a:solidFill>
                <a:latin typeface="Arial" charset="0"/>
              </a:rPr>
              <a:t>h</a:t>
            </a:r>
            <a:r>
              <a:rPr lang="en-US" sz="2000" dirty="0">
                <a:solidFill>
                  <a:srgbClr val="C00000"/>
                </a:solidFill>
                <a:latin typeface="Arial" charset="0"/>
              </a:rPr>
              <a:t> = 5</a:t>
            </a:r>
          </a:p>
        </p:txBody>
      </p:sp>
      <p:sp>
        <p:nvSpPr>
          <p:cNvPr id="286748" name="Text Box 28"/>
          <p:cNvSpPr txBox="1">
            <a:spLocks noChangeArrowheads="1"/>
          </p:cNvSpPr>
          <p:nvPr/>
        </p:nvSpPr>
        <p:spPr bwMode="auto">
          <a:xfrm>
            <a:off x="7391400" y="1535113"/>
            <a:ext cx="1015471" cy="400110"/>
          </a:xfrm>
          <a:prstGeom prst="rect">
            <a:avLst/>
          </a:prstGeom>
          <a:solidFill>
            <a:srgbClr val="0000CC"/>
          </a:solidFill>
          <a:ln w="9525">
            <a:noFill/>
            <a:miter lim="800000"/>
            <a:headEnd/>
            <a:tailEnd/>
          </a:ln>
          <a:effectLst/>
        </p:spPr>
        <p:txBody>
          <a:bodyPr wrap="none">
            <a:spAutoFit/>
          </a:bodyPr>
          <a:lstStyle/>
          <a:p>
            <a:r>
              <a:rPr lang="en-US" sz="2000" dirty="0">
                <a:solidFill>
                  <a:srgbClr val="FFFF00"/>
                </a:solidFill>
              </a:rPr>
              <a:t>depth</a:t>
            </a:r>
            <a:r>
              <a:rPr lang="en-US" sz="2000" dirty="0">
                <a:solidFill>
                  <a:srgbClr val="FFFF00"/>
                </a:solidFill>
                <a:latin typeface="Arial" charset="0"/>
              </a:rPr>
              <a:t> 1</a:t>
            </a:r>
          </a:p>
        </p:txBody>
      </p:sp>
      <p:sp>
        <p:nvSpPr>
          <p:cNvPr id="286749" name="Text Box 29"/>
          <p:cNvSpPr txBox="1">
            <a:spLocks noChangeArrowheads="1"/>
          </p:cNvSpPr>
          <p:nvPr/>
        </p:nvSpPr>
        <p:spPr bwMode="auto">
          <a:xfrm>
            <a:off x="7620000" y="2713038"/>
            <a:ext cx="1015471" cy="400110"/>
          </a:xfrm>
          <a:prstGeom prst="rect">
            <a:avLst/>
          </a:prstGeom>
          <a:noFill/>
          <a:ln w="9525">
            <a:noFill/>
            <a:miter lim="800000"/>
            <a:headEnd/>
            <a:tailEnd/>
          </a:ln>
          <a:effectLst/>
        </p:spPr>
        <p:txBody>
          <a:bodyPr wrap="none">
            <a:spAutoFit/>
          </a:bodyPr>
          <a:lstStyle/>
          <a:p>
            <a:r>
              <a:rPr lang="en-US" sz="2000" dirty="0"/>
              <a:t>depth</a:t>
            </a:r>
            <a:r>
              <a:rPr lang="en-US" sz="2000" dirty="0">
                <a:latin typeface="Arial" charset="0"/>
              </a:rPr>
              <a:t> 2</a:t>
            </a:r>
          </a:p>
        </p:txBody>
      </p:sp>
      <p:sp>
        <p:nvSpPr>
          <p:cNvPr id="286750" name="Text Box 30"/>
          <p:cNvSpPr txBox="1">
            <a:spLocks noChangeArrowheads="1"/>
          </p:cNvSpPr>
          <p:nvPr/>
        </p:nvSpPr>
        <p:spPr bwMode="auto">
          <a:xfrm>
            <a:off x="7620000" y="3779838"/>
            <a:ext cx="1015471" cy="400110"/>
          </a:xfrm>
          <a:prstGeom prst="rect">
            <a:avLst/>
          </a:prstGeom>
          <a:noFill/>
          <a:ln w="9525">
            <a:noFill/>
            <a:miter lim="800000"/>
            <a:headEnd/>
            <a:tailEnd/>
          </a:ln>
          <a:effectLst/>
        </p:spPr>
        <p:txBody>
          <a:bodyPr wrap="none">
            <a:spAutoFit/>
          </a:bodyPr>
          <a:lstStyle/>
          <a:p>
            <a:r>
              <a:rPr lang="en-US" sz="2000" dirty="0"/>
              <a:t>depth</a:t>
            </a:r>
            <a:r>
              <a:rPr lang="en-US" sz="2000" dirty="0">
                <a:latin typeface="Arial" charset="0"/>
              </a:rPr>
              <a:t> 3</a:t>
            </a:r>
          </a:p>
        </p:txBody>
      </p:sp>
      <p:sp>
        <p:nvSpPr>
          <p:cNvPr id="286751" name="Text Box 31"/>
          <p:cNvSpPr txBox="1">
            <a:spLocks noChangeArrowheads="1"/>
          </p:cNvSpPr>
          <p:nvPr/>
        </p:nvSpPr>
        <p:spPr bwMode="auto">
          <a:xfrm>
            <a:off x="7604125" y="4964113"/>
            <a:ext cx="1002647" cy="400110"/>
          </a:xfrm>
          <a:prstGeom prst="rect">
            <a:avLst/>
          </a:prstGeom>
          <a:noFill/>
          <a:ln w="9525">
            <a:noFill/>
            <a:miter lim="800000"/>
            <a:headEnd/>
            <a:tailEnd/>
          </a:ln>
          <a:effectLst/>
        </p:spPr>
        <p:txBody>
          <a:bodyPr wrap="none">
            <a:spAutoFit/>
          </a:bodyPr>
          <a:lstStyle/>
          <a:p>
            <a:r>
              <a:rPr lang="en-US" sz="2000" dirty="0"/>
              <a:t>depth</a:t>
            </a:r>
            <a:r>
              <a:rPr lang="en-US" sz="2000" dirty="0">
                <a:latin typeface="Arial" charset="0"/>
              </a:rPr>
              <a:t> </a:t>
            </a:r>
            <a:r>
              <a:rPr lang="en-US" sz="2000" dirty="0"/>
              <a:t>4</a:t>
            </a:r>
            <a:endParaRPr lang="en-US" sz="2000" dirty="0">
              <a:latin typeface="Arial" charset="0"/>
            </a:endParaRPr>
          </a:p>
        </p:txBody>
      </p:sp>
      <p:sp>
        <p:nvSpPr>
          <p:cNvPr id="286752" name="Text Box 32"/>
          <p:cNvSpPr txBox="1">
            <a:spLocks noChangeArrowheads="1"/>
          </p:cNvSpPr>
          <p:nvPr/>
        </p:nvSpPr>
        <p:spPr bwMode="auto">
          <a:xfrm>
            <a:off x="7620000" y="6065838"/>
            <a:ext cx="1015471" cy="400110"/>
          </a:xfrm>
          <a:prstGeom prst="rect">
            <a:avLst/>
          </a:prstGeom>
          <a:noFill/>
          <a:ln w="9525">
            <a:noFill/>
            <a:miter lim="800000"/>
            <a:headEnd/>
            <a:tailEnd/>
          </a:ln>
          <a:effectLst/>
        </p:spPr>
        <p:txBody>
          <a:bodyPr wrap="none">
            <a:spAutoFit/>
          </a:bodyPr>
          <a:lstStyle/>
          <a:p>
            <a:r>
              <a:rPr lang="en-US" sz="2000" dirty="0"/>
              <a:t>depth</a:t>
            </a:r>
            <a:r>
              <a:rPr lang="en-US" sz="2000" dirty="0">
                <a:latin typeface="Arial" charset="0"/>
              </a:rPr>
              <a:t> 5</a:t>
            </a:r>
          </a:p>
        </p:txBody>
      </p:sp>
      <p:cxnSp>
        <p:nvCxnSpPr>
          <p:cNvPr id="36" name="Straight Arrow Connector 35"/>
          <p:cNvCxnSpPr/>
          <p:nvPr/>
        </p:nvCxnSpPr>
        <p:spPr>
          <a:xfrm rot="5400000" flipH="1" flipV="1">
            <a:off x="-2018543" y="3923543"/>
            <a:ext cx="4648200" cy="1514"/>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86752" idx="1"/>
          </p:cNvCxnSpPr>
          <p:nvPr/>
        </p:nvCxnSpPr>
        <p:spPr>
          <a:xfrm rot="5400000">
            <a:off x="5439914" y="4085088"/>
            <a:ext cx="4360891" cy="718"/>
          </a:xfrm>
          <a:prstGeom prst="straightConnector1">
            <a:avLst/>
          </a:prstGeom>
          <a:ln w="635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3" name="Text Box 27"/>
          <p:cNvSpPr txBox="1">
            <a:spLocks noChangeArrowheads="1"/>
          </p:cNvSpPr>
          <p:nvPr/>
        </p:nvSpPr>
        <p:spPr bwMode="auto">
          <a:xfrm>
            <a:off x="518082" y="2647890"/>
            <a:ext cx="1359668" cy="400110"/>
          </a:xfrm>
          <a:prstGeom prst="rect">
            <a:avLst/>
          </a:prstGeom>
          <a:noFill/>
          <a:ln w="9525">
            <a:noFill/>
            <a:miter lim="800000"/>
            <a:headEnd/>
            <a:tailEnd/>
          </a:ln>
          <a:effectLst/>
        </p:spPr>
        <p:txBody>
          <a:bodyPr wrap="none">
            <a:spAutoFit/>
          </a:bodyPr>
          <a:lstStyle/>
          <a:p>
            <a:r>
              <a:rPr lang="en-US" sz="2000" dirty="0">
                <a:solidFill>
                  <a:srgbClr val="FF0000"/>
                </a:solidFill>
                <a:latin typeface="Arial" charset="0"/>
              </a:rPr>
              <a:t>Height </a:t>
            </a:r>
            <a:r>
              <a:rPr lang="en-US" sz="2000" dirty="0">
                <a:solidFill>
                  <a:srgbClr val="C00000"/>
                </a:solidFill>
                <a:latin typeface="Arial" charset="0"/>
              </a:rPr>
              <a:t>= 4</a:t>
            </a:r>
          </a:p>
        </p:txBody>
      </p:sp>
      <p:sp>
        <p:nvSpPr>
          <p:cNvPr id="44" name="Text Box 27"/>
          <p:cNvSpPr txBox="1">
            <a:spLocks noChangeArrowheads="1"/>
          </p:cNvSpPr>
          <p:nvPr/>
        </p:nvSpPr>
        <p:spPr bwMode="auto">
          <a:xfrm>
            <a:off x="441882" y="3810000"/>
            <a:ext cx="1316386" cy="400110"/>
          </a:xfrm>
          <a:prstGeom prst="rect">
            <a:avLst/>
          </a:prstGeom>
          <a:noFill/>
          <a:ln w="9525">
            <a:noFill/>
            <a:miter lim="800000"/>
            <a:headEnd/>
            <a:tailEnd/>
          </a:ln>
          <a:effectLst/>
        </p:spPr>
        <p:txBody>
          <a:bodyPr wrap="none">
            <a:spAutoFit/>
          </a:bodyPr>
          <a:lstStyle/>
          <a:p>
            <a:r>
              <a:rPr lang="en-US" sz="2000" dirty="0">
                <a:solidFill>
                  <a:srgbClr val="FF0000"/>
                </a:solidFill>
                <a:latin typeface="Arial" charset="0"/>
              </a:rPr>
              <a:t>height </a:t>
            </a:r>
            <a:r>
              <a:rPr lang="en-US" sz="2000" dirty="0">
                <a:solidFill>
                  <a:srgbClr val="C00000"/>
                </a:solidFill>
                <a:latin typeface="Arial" charset="0"/>
              </a:rPr>
              <a:t>= 3</a:t>
            </a:r>
          </a:p>
        </p:txBody>
      </p:sp>
      <p:sp>
        <p:nvSpPr>
          <p:cNvPr id="45" name="Text Box 27"/>
          <p:cNvSpPr txBox="1">
            <a:spLocks noChangeArrowheads="1"/>
          </p:cNvSpPr>
          <p:nvPr/>
        </p:nvSpPr>
        <p:spPr bwMode="auto">
          <a:xfrm>
            <a:off x="76200" y="6172200"/>
            <a:ext cx="1388522" cy="400110"/>
          </a:xfrm>
          <a:prstGeom prst="rect">
            <a:avLst/>
          </a:prstGeom>
          <a:solidFill>
            <a:srgbClr val="0000CC"/>
          </a:solidFill>
          <a:ln w="9525">
            <a:noFill/>
            <a:miter lim="800000"/>
            <a:headEnd/>
            <a:tailEnd/>
          </a:ln>
          <a:effectLst/>
        </p:spPr>
        <p:txBody>
          <a:bodyPr wrap="none">
            <a:spAutoFit/>
          </a:bodyPr>
          <a:lstStyle/>
          <a:p>
            <a:r>
              <a:rPr lang="en-US" sz="2000" dirty="0">
                <a:solidFill>
                  <a:srgbClr val="FFFF00"/>
                </a:solidFill>
                <a:latin typeface="Arial" charset="0"/>
              </a:rPr>
              <a:t>height h=1</a:t>
            </a:r>
          </a:p>
        </p:txBody>
      </p:sp>
      <p:sp>
        <p:nvSpPr>
          <p:cNvPr id="47" name="Text Box 27"/>
          <p:cNvSpPr txBox="1">
            <a:spLocks noChangeArrowheads="1"/>
          </p:cNvSpPr>
          <p:nvPr/>
        </p:nvSpPr>
        <p:spPr bwMode="auto">
          <a:xfrm>
            <a:off x="459056" y="5029200"/>
            <a:ext cx="760144" cy="400110"/>
          </a:xfrm>
          <a:prstGeom prst="rect">
            <a:avLst/>
          </a:prstGeom>
          <a:noFill/>
          <a:ln w="9525">
            <a:noFill/>
            <a:miter lim="800000"/>
            <a:headEnd/>
            <a:tailEnd/>
          </a:ln>
          <a:effectLst/>
        </p:spPr>
        <p:txBody>
          <a:bodyPr wrap="none">
            <a:spAutoFit/>
          </a:bodyPr>
          <a:lstStyle/>
          <a:p>
            <a:r>
              <a:rPr lang="en-US" sz="2000">
                <a:solidFill>
                  <a:srgbClr val="C00000"/>
                </a:solidFill>
                <a:latin typeface="Arial" charset="0"/>
              </a:rPr>
              <a:t>h = 2</a:t>
            </a:r>
          </a:p>
        </p:txBody>
      </p:sp>
      <p:sp>
        <p:nvSpPr>
          <p:cNvPr id="49" name="TextBox 48"/>
          <p:cNvSpPr txBox="1"/>
          <p:nvPr/>
        </p:nvSpPr>
        <p:spPr>
          <a:xfrm>
            <a:off x="3200400" y="5862935"/>
            <a:ext cx="3505200" cy="553998"/>
          </a:xfrm>
          <a:prstGeom prst="rect">
            <a:avLst/>
          </a:prstGeom>
          <a:noFill/>
        </p:spPr>
        <p:txBody>
          <a:bodyPr wrap="square" rtlCol="0">
            <a:spAutoFit/>
          </a:bodyPr>
          <a:lstStyle/>
          <a:p>
            <a:r>
              <a:rPr lang="en-US" sz="3000" dirty="0"/>
              <a:t>Height of tree = 5</a:t>
            </a:r>
          </a:p>
        </p:txBody>
      </p:sp>
    </p:spTree>
    <p:extLst>
      <p:ext uri="{BB962C8B-B14F-4D97-AF65-F5344CB8AC3E}">
        <p14:creationId xmlns:p14="http://schemas.microsoft.com/office/powerpoint/2010/main" val="361523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748"/>
                                        </p:tgtEl>
                                        <p:attrNameLst>
                                          <p:attrName>style.visibility</p:attrName>
                                        </p:attrNameLst>
                                      </p:cBhvr>
                                      <p:to>
                                        <p:strVal val="visible"/>
                                      </p:to>
                                    </p:set>
                                    <p:animEffect transition="in" filter="box(in)">
                                      <p:cBhvr>
                                        <p:cTn id="7" dur="500"/>
                                        <p:tgtEl>
                                          <p:spTgt spid="2867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674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867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8675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675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8674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9"/>
                                        </p:tgtEl>
                                        <p:attrNameLst>
                                          <p:attrName>style.visibility</p:attrName>
                                        </p:attrNameLst>
                                      </p:cBhvr>
                                      <p:to>
                                        <p:strVal val="visible"/>
                                      </p:to>
                                    </p:set>
                                    <p:anim calcmode="lin" valueType="num">
                                      <p:cBhvr additive="base">
                                        <p:cTn id="48" dur="500" fill="hold"/>
                                        <p:tgtEl>
                                          <p:spTgt spid="49"/>
                                        </p:tgtEl>
                                        <p:attrNameLst>
                                          <p:attrName>ppt_x</p:attrName>
                                        </p:attrNameLst>
                                      </p:cBhvr>
                                      <p:tavLst>
                                        <p:tav tm="0">
                                          <p:val>
                                            <p:strVal val="#ppt_x"/>
                                          </p:val>
                                        </p:tav>
                                        <p:tav tm="100000">
                                          <p:val>
                                            <p:strVal val="#ppt_x"/>
                                          </p:val>
                                        </p:tav>
                                      </p:tavLst>
                                    </p:anim>
                                    <p:anim calcmode="lin" valueType="num">
                                      <p:cBhvr additive="base">
                                        <p:cTn id="4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7" grpId="0"/>
      <p:bldP spid="286748" grpId="0" animBg="1"/>
      <p:bldP spid="286749" grpId="0"/>
      <p:bldP spid="286750" grpId="0"/>
      <p:bldP spid="286751" grpId="0"/>
      <p:bldP spid="286752" grpId="0"/>
      <p:bldP spid="43" grpId="0"/>
      <p:bldP spid="44" grpId="0"/>
      <p:bldP spid="45" grpId="0" animBg="1"/>
      <p:bldP spid="47" grpId="0"/>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3500" dirty="0"/>
              <a:t>3.1.2. Tree terminology</a:t>
            </a:r>
          </a:p>
        </p:txBody>
      </p:sp>
      <p:sp>
        <p:nvSpPr>
          <p:cNvPr id="14339" name="Rectangle 3"/>
          <p:cNvSpPr>
            <a:spLocks noGrp="1" noChangeArrowheads="1"/>
          </p:cNvSpPr>
          <p:nvPr>
            <p:ph type="body" idx="1"/>
          </p:nvPr>
        </p:nvSpPr>
        <p:spPr>
          <a:xfrm>
            <a:off x="0" y="854075"/>
            <a:ext cx="9144000" cy="5410200"/>
          </a:xfrm>
        </p:spPr>
        <p:txBody>
          <a:bodyPr/>
          <a:lstStyle/>
          <a:p>
            <a:pPr>
              <a:lnSpc>
                <a:spcPct val="80000"/>
              </a:lnSpc>
            </a:pPr>
            <a:r>
              <a:rPr lang="en-US" altLang="en-US" sz="2200" b="1" dirty="0">
                <a:solidFill>
                  <a:srgbClr val="FF0000"/>
                </a:solidFill>
                <a:latin typeface="Times" panose="02020603050405020304" pitchFamily="18" charset="0"/>
                <a:cs typeface="Times" panose="02020603050405020304" pitchFamily="18" charset="0"/>
              </a:rPr>
              <a:t>Degree</a:t>
            </a:r>
            <a:r>
              <a:rPr lang="en-US" altLang="en-US" sz="2200" dirty="0">
                <a:latin typeface="Times" panose="02020603050405020304" pitchFamily="18" charset="0"/>
                <a:cs typeface="Times" panose="02020603050405020304" pitchFamily="18" charset="0"/>
              </a:rPr>
              <a:t> of a node: the number of its children (the number of its subtree)</a:t>
            </a:r>
          </a:p>
          <a:p>
            <a:pPr>
              <a:lnSpc>
                <a:spcPct val="80000"/>
              </a:lnSpc>
            </a:pPr>
            <a:r>
              <a:rPr lang="en-US" altLang="en-US" sz="2200" b="1" dirty="0">
                <a:solidFill>
                  <a:srgbClr val="FF0000"/>
                </a:solidFill>
                <a:latin typeface="Times" panose="02020603050405020304" pitchFamily="18" charset="0"/>
                <a:cs typeface="Times" panose="02020603050405020304" pitchFamily="18" charset="0"/>
              </a:rPr>
              <a:t>Degree</a:t>
            </a:r>
            <a:r>
              <a:rPr lang="en-US" altLang="en-US" sz="2200" dirty="0">
                <a:latin typeface="Times" panose="02020603050405020304" pitchFamily="18" charset="0"/>
                <a:cs typeface="Times" panose="02020603050405020304" pitchFamily="18" charset="0"/>
              </a:rPr>
              <a:t> of a tree: the maximum degree of any node on the tree</a:t>
            </a:r>
          </a:p>
          <a:p>
            <a:pPr>
              <a:lnSpc>
                <a:spcPct val="80000"/>
              </a:lnSpc>
            </a:pPr>
            <a:endParaRPr lang="en-US" altLang="en-US" sz="2200" dirty="0">
              <a:latin typeface="Times" panose="02020603050405020304" pitchFamily="18" charset="0"/>
              <a:cs typeface="Times" panose="02020603050405020304" pitchFamily="18" charset="0"/>
            </a:endParaRPr>
          </a:p>
          <a:p>
            <a:pPr>
              <a:lnSpc>
                <a:spcPct val="80000"/>
              </a:lnSpc>
            </a:pPr>
            <a:endParaRPr lang="en-US" altLang="en-US" sz="2200" dirty="0">
              <a:latin typeface="Times" panose="02020603050405020304" pitchFamily="18" charset="0"/>
              <a:cs typeface="Times" panose="02020603050405020304" pitchFamily="18" charset="0"/>
            </a:endParaRPr>
          </a:p>
          <a:p>
            <a:pPr>
              <a:lnSpc>
                <a:spcPct val="80000"/>
              </a:lnSpc>
            </a:pPr>
            <a:endParaRPr lang="en-US" altLang="en-US" sz="2200" dirty="0">
              <a:latin typeface="Times" panose="02020603050405020304" pitchFamily="18" charset="0"/>
              <a:cs typeface="Times" panose="02020603050405020304" pitchFamily="18" charset="0"/>
            </a:endParaRPr>
          </a:p>
        </p:txBody>
      </p:sp>
      <p:sp>
        <p:nvSpPr>
          <p:cNvPr id="41" name="AutoShape 6"/>
          <p:cNvSpPr>
            <a:spLocks noChangeAspect="1" noChangeArrowheads="1"/>
          </p:cNvSpPr>
          <p:nvPr/>
        </p:nvSpPr>
        <p:spPr bwMode="auto">
          <a:xfrm>
            <a:off x="2494177" y="2141538"/>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A</a:t>
            </a:r>
          </a:p>
        </p:txBody>
      </p:sp>
      <p:sp>
        <p:nvSpPr>
          <p:cNvPr id="42" name="AutoShape 7"/>
          <p:cNvSpPr>
            <a:spLocks noChangeAspect="1" noChangeArrowheads="1"/>
          </p:cNvSpPr>
          <p:nvPr/>
        </p:nvSpPr>
        <p:spPr bwMode="auto">
          <a:xfrm>
            <a:off x="1173377" y="3055938"/>
            <a:ext cx="334963"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B</a:t>
            </a:r>
          </a:p>
        </p:txBody>
      </p:sp>
      <p:sp>
        <p:nvSpPr>
          <p:cNvPr id="43" name="AutoShape 8"/>
          <p:cNvSpPr>
            <a:spLocks noChangeAspect="1" noChangeArrowheads="1"/>
          </p:cNvSpPr>
          <p:nvPr/>
        </p:nvSpPr>
        <p:spPr bwMode="auto">
          <a:xfrm>
            <a:off x="5188497" y="3940382"/>
            <a:ext cx="355600" cy="369887"/>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D</a:t>
            </a:r>
          </a:p>
        </p:txBody>
      </p:sp>
      <p:sp>
        <p:nvSpPr>
          <p:cNvPr id="44" name="AutoShape 9"/>
          <p:cNvSpPr>
            <a:spLocks noChangeAspect="1" noChangeArrowheads="1"/>
          </p:cNvSpPr>
          <p:nvPr/>
        </p:nvSpPr>
        <p:spPr bwMode="auto">
          <a:xfrm>
            <a:off x="3764979" y="3102038"/>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C</a:t>
            </a:r>
          </a:p>
        </p:txBody>
      </p:sp>
      <p:sp>
        <p:nvSpPr>
          <p:cNvPr id="45" name="AutoShape 10"/>
          <p:cNvSpPr>
            <a:spLocks noChangeAspect="1" noChangeArrowheads="1"/>
          </p:cNvSpPr>
          <p:nvPr/>
        </p:nvSpPr>
        <p:spPr bwMode="auto">
          <a:xfrm>
            <a:off x="2933915" y="3968750"/>
            <a:ext cx="352425" cy="369887"/>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G</a:t>
            </a:r>
          </a:p>
        </p:txBody>
      </p:sp>
      <p:sp>
        <p:nvSpPr>
          <p:cNvPr id="46" name="AutoShape 11"/>
          <p:cNvSpPr>
            <a:spLocks noChangeAspect="1" noChangeArrowheads="1"/>
          </p:cNvSpPr>
          <p:nvPr/>
        </p:nvSpPr>
        <p:spPr bwMode="auto">
          <a:xfrm>
            <a:off x="3748302" y="3968750"/>
            <a:ext cx="354013" cy="369887"/>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H</a:t>
            </a:r>
          </a:p>
        </p:txBody>
      </p:sp>
      <p:sp>
        <p:nvSpPr>
          <p:cNvPr id="47" name="AutoShape 12"/>
          <p:cNvSpPr>
            <a:spLocks noChangeAspect="1" noChangeArrowheads="1"/>
          </p:cNvSpPr>
          <p:nvPr/>
        </p:nvSpPr>
        <p:spPr bwMode="auto">
          <a:xfrm>
            <a:off x="776502" y="3968750"/>
            <a:ext cx="330200" cy="368300"/>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E</a:t>
            </a:r>
          </a:p>
        </p:txBody>
      </p:sp>
      <p:sp>
        <p:nvSpPr>
          <p:cNvPr id="48" name="AutoShape 13"/>
          <p:cNvSpPr>
            <a:spLocks noChangeAspect="1" noChangeArrowheads="1"/>
          </p:cNvSpPr>
          <p:nvPr/>
        </p:nvSpPr>
        <p:spPr bwMode="auto">
          <a:xfrm>
            <a:off x="1576602" y="3970338"/>
            <a:ext cx="320675" cy="36671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F</a:t>
            </a:r>
          </a:p>
        </p:txBody>
      </p:sp>
      <p:cxnSp>
        <p:nvCxnSpPr>
          <p:cNvPr id="49" name="AutoShape 14"/>
          <p:cNvCxnSpPr>
            <a:cxnSpLocks noChangeShapeType="1"/>
            <a:stCxn id="41" idx="2"/>
            <a:endCxn id="42" idx="0"/>
          </p:cNvCxnSpPr>
          <p:nvPr/>
        </p:nvCxnSpPr>
        <p:spPr bwMode="auto">
          <a:xfrm flipH="1">
            <a:off x="1341652" y="2524125"/>
            <a:ext cx="1322388" cy="517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15"/>
          <p:cNvCxnSpPr>
            <a:cxnSpLocks noChangeShapeType="1"/>
            <a:stCxn id="41" idx="2"/>
            <a:endCxn id="44" idx="0"/>
          </p:cNvCxnSpPr>
          <p:nvPr/>
        </p:nvCxnSpPr>
        <p:spPr bwMode="auto">
          <a:xfrm>
            <a:off x="2663246" y="2509838"/>
            <a:ext cx="1270802" cy="5922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16"/>
          <p:cNvCxnSpPr>
            <a:cxnSpLocks noChangeShapeType="1"/>
            <a:stCxn id="44" idx="2"/>
          </p:cNvCxnSpPr>
          <p:nvPr/>
        </p:nvCxnSpPr>
        <p:spPr bwMode="auto">
          <a:xfrm>
            <a:off x="3934048" y="3470338"/>
            <a:ext cx="1257506" cy="493784"/>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17"/>
          <p:cNvCxnSpPr>
            <a:cxnSpLocks noChangeShapeType="1"/>
            <a:stCxn id="44" idx="2"/>
            <a:endCxn id="46" idx="0"/>
          </p:cNvCxnSpPr>
          <p:nvPr/>
        </p:nvCxnSpPr>
        <p:spPr bwMode="auto">
          <a:xfrm flipH="1">
            <a:off x="3925309" y="3470338"/>
            <a:ext cx="8739" cy="4984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18"/>
          <p:cNvCxnSpPr>
            <a:cxnSpLocks noChangeShapeType="1"/>
            <a:stCxn id="44" idx="2"/>
            <a:endCxn id="45" idx="0"/>
          </p:cNvCxnSpPr>
          <p:nvPr/>
        </p:nvCxnSpPr>
        <p:spPr bwMode="auto">
          <a:xfrm flipH="1">
            <a:off x="3110128" y="3470338"/>
            <a:ext cx="823920" cy="4984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19"/>
          <p:cNvCxnSpPr>
            <a:cxnSpLocks noChangeShapeType="1"/>
            <a:stCxn id="42" idx="2"/>
            <a:endCxn id="48" idx="0"/>
          </p:cNvCxnSpPr>
          <p:nvPr/>
        </p:nvCxnSpPr>
        <p:spPr bwMode="auto">
          <a:xfrm>
            <a:off x="1341652" y="3438525"/>
            <a:ext cx="396875" cy="517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20"/>
          <p:cNvCxnSpPr>
            <a:cxnSpLocks noChangeShapeType="1"/>
            <a:stCxn id="42" idx="2"/>
            <a:endCxn id="47" idx="0"/>
          </p:cNvCxnSpPr>
          <p:nvPr/>
        </p:nvCxnSpPr>
        <p:spPr bwMode="auto">
          <a:xfrm flipH="1">
            <a:off x="941602" y="3438525"/>
            <a:ext cx="400050" cy="5127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AutoShape 21"/>
          <p:cNvSpPr>
            <a:spLocks noChangeAspect="1" noChangeArrowheads="1"/>
          </p:cNvSpPr>
          <p:nvPr/>
        </p:nvSpPr>
        <p:spPr bwMode="auto">
          <a:xfrm>
            <a:off x="1020977" y="4891088"/>
            <a:ext cx="287338" cy="363537"/>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I</a:t>
            </a:r>
          </a:p>
        </p:txBody>
      </p:sp>
      <p:sp>
        <p:nvSpPr>
          <p:cNvPr id="57" name="AutoShape 22"/>
          <p:cNvSpPr>
            <a:spLocks noChangeAspect="1" noChangeArrowheads="1"/>
          </p:cNvSpPr>
          <p:nvPr/>
        </p:nvSpPr>
        <p:spPr bwMode="auto">
          <a:xfrm>
            <a:off x="1602002" y="4891088"/>
            <a:ext cx="296863" cy="365125"/>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J</a:t>
            </a:r>
          </a:p>
        </p:txBody>
      </p:sp>
      <p:cxnSp>
        <p:nvCxnSpPr>
          <p:cNvPr id="58" name="AutoShape 23"/>
          <p:cNvCxnSpPr>
            <a:cxnSpLocks noChangeShapeType="1"/>
            <a:stCxn id="48" idx="2"/>
            <a:endCxn id="57" idx="0"/>
          </p:cNvCxnSpPr>
          <p:nvPr/>
        </p:nvCxnSpPr>
        <p:spPr bwMode="auto">
          <a:xfrm>
            <a:off x="1738527" y="4352925"/>
            <a:ext cx="12700" cy="5222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24"/>
          <p:cNvCxnSpPr>
            <a:cxnSpLocks noChangeShapeType="1"/>
            <a:stCxn id="48" idx="2"/>
            <a:endCxn id="56" idx="0"/>
          </p:cNvCxnSpPr>
          <p:nvPr/>
        </p:nvCxnSpPr>
        <p:spPr bwMode="auto">
          <a:xfrm flipH="1">
            <a:off x="1165440" y="4352925"/>
            <a:ext cx="573088" cy="5222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AutoShape 25"/>
          <p:cNvSpPr>
            <a:spLocks noChangeAspect="1" noChangeArrowheads="1"/>
          </p:cNvSpPr>
          <p:nvPr/>
        </p:nvSpPr>
        <p:spPr bwMode="auto">
          <a:xfrm>
            <a:off x="2192552" y="4889500"/>
            <a:ext cx="334963" cy="368300"/>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K</a:t>
            </a:r>
          </a:p>
        </p:txBody>
      </p:sp>
      <p:cxnSp>
        <p:nvCxnSpPr>
          <p:cNvPr id="95" name="AutoShape 26"/>
          <p:cNvCxnSpPr>
            <a:cxnSpLocks noChangeShapeType="1"/>
            <a:stCxn id="48" idx="2"/>
            <a:endCxn id="93" idx="0"/>
          </p:cNvCxnSpPr>
          <p:nvPr/>
        </p:nvCxnSpPr>
        <p:spPr bwMode="auto">
          <a:xfrm>
            <a:off x="1738527" y="4352925"/>
            <a:ext cx="622300" cy="5207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 Box 21"/>
          <p:cNvSpPr txBox="1">
            <a:spLocks noChangeArrowheads="1"/>
          </p:cNvSpPr>
          <p:nvPr/>
        </p:nvSpPr>
        <p:spPr bwMode="auto">
          <a:xfrm>
            <a:off x="1168400" y="2122811"/>
            <a:ext cx="13648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Degree = 2</a:t>
            </a:r>
          </a:p>
        </p:txBody>
      </p:sp>
      <p:sp>
        <p:nvSpPr>
          <p:cNvPr id="98" name="Text Box 21"/>
          <p:cNvSpPr txBox="1">
            <a:spLocks noChangeArrowheads="1"/>
          </p:cNvSpPr>
          <p:nvPr/>
        </p:nvSpPr>
        <p:spPr bwMode="auto">
          <a:xfrm>
            <a:off x="819364" y="3030008"/>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2</a:t>
            </a:r>
          </a:p>
        </p:txBody>
      </p:sp>
      <p:sp>
        <p:nvSpPr>
          <p:cNvPr id="99" name="Text Box 21"/>
          <p:cNvSpPr txBox="1">
            <a:spLocks noChangeArrowheads="1"/>
          </p:cNvSpPr>
          <p:nvPr/>
        </p:nvSpPr>
        <p:spPr bwMode="auto">
          <a:xfrm>
            <a:off x="3461501" y="3095054"/>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3</a:t>
            </a:r>
          </a:p>
        </p:txBody>
      </p:sp>
      <p:sp>
        <p:nvSpPr>
          <p:cNvPr id="100" name="Text Box 21"/>
          <p:cNvSpPr txBox="1">
            <a:spLocks noChangeArrowheads="1"/>
          </p:cNvSpPr>
          <p:nvPr/>
        </p:nvSpPr>
        <p:spPr bwMode="auto">
          <a:xfrm>
            <a:off x="5603875" y="3968750"/>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0</a:t>
            </a:r>
          </a:p>
        </p:txBody>
      </p:sp>
      <p:sp>
        <p:nvSpPr>
          <p:cNvPr id="101" name="Text Box 21"/>
          <p:cNvSpPr txBox="1">
            <a:spLocks noChangeArrowheads="1"/>
          </p:cNvSpPr>
          <p:nvPr/>
        </p:nvSpPr>
        <p:spPr bwMode="auto">
          <a:xfrm>
            <a:off x="461383" y="3908716"/>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0</a:t>
            </a:r>
          </a:p>
        </p:txBody>
      </p:sp>
      <p:sp>
        <p:nvSpPr>
          <p:cNvPr id="102" name="Text Box 21"/>
          <p:cNvSpPr txBox="1">
            <a:spLocks noChangeArrowheads="1"/>
          </p:cNvSpPr>
          <p:nvPr/>
        </p:nvSpPr>
        <p:spPr bwMode="auto">
          <a:xfrm>
            <a:off x="2002480" y="3934178"/>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3</a:t>
            </a:r>
          </a:p>
        </p:txBody>
      </p:sp>
      <p:sp>
        <p:nvSpPr>
          <p:cNvPr id="103" name="Text Box 21"/>
          <p:cNvSpPr txBox="1">
            <a:spLocks noChangeArrowheads="1"/>
          </p:cNvSpPr>
          <p:nvPr/>
        </p:nvSpPr>
        <p:spPr bwMode="auto">
          <a:xfrm>
            <a:off x="2630702" y="3951287"/>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0</a:t>
            </a:r>
          </a:p>
        </p:txBody>
      </p:sp>
      <p:sp>
        <p:nvSpPr>
          <p:cNvPr id="104" name="Text Box 21"/>
          <p:cNvSpPr txBox="1">
            <a:spLocks noChangeArrowheads="1"/>
          </p:cNvSpPr>
          <p:nvPr/>
        </p:nvSpPr>
        <p:spPr bwMode="auto">
          <a:xfrm>
            <a:off x="4197778" y="3962400"/>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0</a:t>
            </a:r>
          </a:p>
        </p:txBody>
      </p:sp>
      <p:sp>
        <p:nvSpPr>
          <p:cNvPr id="105" name="Text Box 21"/>
          <p:cNvSpPr txBox="1">
            <a:spLocks noChangeArrowheads="1"/>
          </p:cNvSpPr>
          <p:nvPr/>
        </p:nvSpPr>
        <p:spPr bwMode="auto">
          <a:xfrm>
            <a:off x="1073578" y="5238690"/>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0</a:t>
            </a:r>
          </a:p>
        </p:txBody>
      </p:sp>
      <p:sp>
        <p:nvSpPr>
          <p:cNvPr id="106" name="Text Box 21"/>
          <p:cNvSpPr txBox="1">
            <a:spLocks noChangeArrowheads="1"/>
          </p:cNvSpPr>
          <p:nvPr/>
        </p:nvSpPr>
        <p:spPr bwMode="auto">
          <a:xfrm>
            <a:off x="1600200" y="5238690"/>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0</a:t>
            </a:r>
          </a:p>
        </p:txBody>
      </p:sp>
      <p:sp>
        <p:nvSpPr>
          <p:cNvPr id="107" name="Text Box 21"/>
          <p:cNvSpPr txBox="1">
            <a:spLocks noChangeArrowheads="1"/>
          </p:cNvSpPr>
          <p:nvPr/>
        </p:nvSpPr>
        <p:spPr bwMode="auto">
          <a:xfrm>
            <a:off x="2216578" y="5257800"/>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0</a:t>
            </a:r>
          </a:p>
        </p:txBody>
      </p:sp>
      <p:sp>
        <p:nvSpPr>
          <p:cNvPr id="108" name="Text Box 21"/>
          <p:cNvSpPr txBox="1">
            <a:spLocks noChangeArrowheads="1"/>
          </p:cNvSpPr>
          <p:nvPr/>
        </p:nvSpPr>
        <p:spPr bwMode="auto">
          <a:xfrm>
            <a:off x="5950378" y="2419290"/>
            <a:ext cx="25078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dirty="0">
                <a:solidFill>
                  <a:srgbClr val="FF0000"/>
                </a:solidFill>
              </a:rPr>
              <a:t>Degree of tree = ?</a:t>
            </a:r>
          </a:p>
        </p:txBody>
      </p:sp>
    </p:spTree>
    <p:extLst>
      <p:ext uri="{BB962C8B-B14F-4D97-AF65-F5344CB8AC3E}">
        <p14:creationId xmlns:p14="http://schemas.microsoft.com/office/powerpoint/2010/main" val="166636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fill="hold"/>
                                        <p:tgtEl>
                                          <p:spTgt spid="97"/>
                                        </p:tgtEl>
                                        <p:attrNameLst>
                                          <p:attrName>ppt_x</p:attrName>
                                        </p:attrNameLst>
                                      </p:cBhvr>
                                      <p:tavLst>
                                        <p:tav tm="0">
                                          <p:val>
                                            <p:strVal val="#ppt_x"/>
                                          </p:val>
                                        </p:tav>
                                        <p:tav tm="100000">
                                          <p:val>
                                            <p:strVal val="#ppt_x"/>
                                          </p:val>
                                        </p:tav>
                                      </p:tavLst>
                                    </p:anim>
                                    <p:anim calcmode="lin" valueType="num">
                                      <p:cBhvr additive="base">
                                        <p:cTn id="8" dur="500" fill="hold"/>
                                        <p:tgtEl>
                                          <p:spTgt spid="9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98"/>
                                        </p:tgtEl>
                                        <p:attrNameLst>
                                          <p:attrName>style.visibility</p:attrName>
                                        </p:attrNameLst>
                                      </p:cBhvr>
                                      <p:to>
                                        <p:strVal val="visible"/>
                                      </p:to>
                                    </p:set>
                                    <p:anim calcmode="lin" valueType="num">
                                      <p:cBhvr additive="base">
                                        <p:cTn id="13" dur="500" fill="hold"/>
                                        <p:tgtEl>
                                          <p:spTgt spid="98"/>
                                        </p:tgtEl>
                                        <p:attrNameLst>
                                          <p:attrName>ppt_x</p:attrName>
                                        </p:attrNameLst>
                                      </p:cBhvr>
                                      <p:tavLst>
                                        <p:tav tm="0">
                                          <p:val>
                                            <p:strVal val="#ppt_x"/>
                                          </p:val>
                                        </p:tav>
                                        <p:tav tm="100000">
                                          <p:val>
                                            <p:strVal val="#ppt_x"/>
                                          </p:val>
                                        </p:tav>
                                      </p:tavLst>
                                    </p:anim>
                                    <p:anim calcmode="lin" valueType="num">
                                      <p:cBhvr additive="base">
                                        <p:cTn id="14" dur="500" fill="hold"/>
                                        <p:tgtEl>
                                          <p:spTgt spid="9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9"/>
                                        </p:tgtEl>
                                        <p:attrNameLst>
                                          <p:attrName>style.visibility</p:attrName>
                                        </p:attrNameLst>
                                      </p:cBhvr>
                                      <p:to>
                                        <p:strVal val="visible"/>
                                      </p:to>
                                    </p:set>
                                    <p:anim calcmode="lin" valueType="num">
                                      <p:cBhvr additive="base">
                                        <p:cTn id="19" dur="500" fill="hold"/>
                                        <p:tgtEl>
                                          <p:spTgt spid="99"/>
                                        </p:tgtEl>
                                        <p:attrNameLst>
                                          <p:attrName>ppt_x</p:attrName>
                                        </p:attrNameLst>
                                      </p:cBhvr>
                                      <p:tavLst>
                                        <p:tav tm="0">
                                          <p:val>
                                            <p:strVal val="#ppt_x"/>
                                          </p:val>
                                        </p:tav>
                                        <p:tav tm="100000">
                                          <p:val>
                                            <p:strVal val="#ppt_x"/>
                                          </p:val>
                                        </p:tav>
                                      </p:tavLst>
                                    </p:anim>
                                    <p:anim calcmode="lin" valueType="num">
                                      <p:cBhvr additive="base">
                                        <p:cTn id="20" dur="500" fill="hold"/>
                                        <p:tgtEl>
                                          <p:spTgt spid="9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additive="base">
                                        <p:cTn id="25" dur="500" fill="hold"/>
                                        <p:tgtEl>
                                          <p:spTgt spid="101"/>
                                        </p:tgtEl>
                                        <p:attrNameLst>
                                          <p:attrName>ppt_x</p:attrName>
                                        </p:attrNameLst>
                                      </p:cBhvr>
                                      <p:tavLst>
                                        <p:tav tm="0">
                                          <p:val>
                                            <p:strVal val="#ppt_x"/>
                                          </p:val>
                                        </p:tav>
                                        <p:tav tm="100000">
                                          <p:val>
                                            <p:strVal val="#ppt_x"/>
                                          </p:val>
                                        </p:tav>
                                      </p:tavLst>
                                    </p:anim>
                                    <p:anim calcmode="lin" valueType="num">
                                      <p:cBhvr additive="base">
                                        <p:cTn id="26" dur="500" fill="hold"/>
                                        <p:tgtEl>
                                          <p:spTgt spid="10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500" fill="hold"/>
                                        <p:tgtEl>
                                          <p:spTgt spid="102"/>
                                        </p:tgtEl>
                                        <p:attrNameLst>
                                          <p:attrName>ppt_x</p:attrName>
                                        </p:attrNameLst>
                                      </p:cBhvr>
                                      <p:tavLst>
                                        <p:tav tm="0">
                                          <p:val>
                                            <p:strVal val="#ppt_x"/>
                                          </p:val>
                                        </p:tav>
                                        <p:tav tm="100000">
                                          <p:val>
                                            <p:strVal val="#ppt_x"/>
                                          </p:val>
                                        </p:tav>
                                      </p:tavLst>
                                    </p:anim>
                                    <p:anim calcmode="lin" valueType="num">
                                      <p:cBhvr additive="base">
                                        <p:cTn id="32" dur="500" fill="hold"/>
                                        <p:tgtEl>
                                          <p:spTgt spid="10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 calcmode="lin" valueType="num">
                                      <p:cBhvr additive="base">
                                        <p:cTn id="37" dur="500" fill="hold"/>
                                        <p:tgtEl>
                                          <p:spTgt spid="103"/>
                                        </p:tgtEl>
                                        <p:attrNameLst>
                                          <p:attrName>ppt_x</p:attrName>
                                        </p:attrNameLst>
                                      </p:cBhvr>
                                      <p:tavLst>
                                        <p:tav tm="0">
                                          <p:val>
                                            <p:strVal val="#ppt_x"/>
                                          </p:val>
                                        </p:tav>
                                        <p:tav tm="100000">
                                          <p:val>
                                            <p:strVal val="#ppt_x"/>
                                          </p:val>
                                        </p:tav>
                                      </p:tavLst>
                                    </p:anim>
                                    <p:anim calcmode="lin" valueType="num">
                                      <p:cBhvr additive="base">
                                        <p:cTn id="38" dur="500" fill="hold"/>
                                        <p:tgtEl>
                                          <p:spTgt spid="103"/>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04"/>
                                        </p:tgtEl>
                                        <p:attrNameLst>
                                          <p:attrName>style.visibility</p:attrName>
                                        </p:attrNameLst>
                                      </p:cBhvr>
                                      <p:to>
                                        <p:strVal val="visible"/>
                                      </p:to>
                                    </p:set>
                                    <p:anim calcmode="lin" valueType="num">
                                      <p:cBhvr additive="base">
                                        <p:cTn id="43" dur="500" fill="hold"/>
                                        <p:tgtEl>
                                          <p:spTgt spid="104"/>
                                        </p:tgtEl>
                                        <p:attrNameLst>
                                          <p:attrName>ppt_x</p:attrName>
                                        </p:attrNameLst>
                                      </p:cBhvr>
                                      <p:tavLst>
                                        <p:tav tm="0">
                                          <p:val>
                                            <p:strVal val="#ppt_x"/>
                                          </p:val>
                                        </p:tav>
                                        <p:tav tm="100000">
                                          <p:val>
                                            <p:strVal val="#ppt_x"/>
                                          </p:val>
                                        </p:tav>
                                      </p:tavLst>
                                    </p:anim>
                                    <p:anim calcmode="lin" valueType="num">
                                      <p:cBhvr additive="base">
                                        <p:cTn id="44" dur="500" fill="hold"/>
                                        <p:tgtEl>
                                          <p:spTgt spid="104"/>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00"/>
                                        </p:tgtEl>
                                        <p:attrNameLst>
                                          <p:attrName>style.visibility</p:attrName>
                                        </p:attrNameLst>
                                      </p:cBhvr>
                                      <p:to>
                                        <p:strVal val="visible"/>
                                      </p:to>
                                    </p:set>
                                    <p:anim calcmode="lin" valueType="num">
                                      <p:cBhvr additive="base">
                                        <p:cTn id="49" dur="500" fill="hold"/>
                                        <p:tgtEl>
                                          <p:spTgt spid="100"/>
                                        </p:tgtEl>
                                        <p:attrNameLst>
                                          <p:attrName>ppt_x</p:attrName>
                                        </p:attrNameLst>
                                      </p:cBhvr>
                                      <p:tavLst>
                                        <p:tav tm="0">
                                          <p:val>
                                            <p:strVal val="#ppt_x"/>
                                          </p:val>
                                        </p:tav>
                                        <p:tav tm="100000">
                                          <p:val>
                                            <p:strVal val="#ppt_x"/>
                                          </p:val>
                                        </p:tav>
                                      </p:tavLst>
                                    </p:anim>
                                    <p:anim calcmode="lin" valueType="num">
                                      <p:cBhvr additive="base">
                                        <p:cTn id="50" dur="500" fill="hold"/>
                                        <p:tgtEl>
                                          <p:spTgt spid="100"/>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05"/>
                                        </p:tgtEl>
                                        <p:attrNameLst>
                                          <p:attrName>style.visibility</p:attrName>
                                        </p:attrNameLst>
                                      </p:cBhvr>
                                      <p:to>
                                        <p:strVal val="visible"/>
                                      </p:to>
                                    </p:set>
                                    <p:anim calcmode="lin" valueType="num">
                                      <p:cBhvr additive="base">
                                        <p:cTn id="55" dur="500" fill="hold"/>
                                        <p:tgtEl>
                                          <p:spTgt spid="105"/>
                                        </p:tgtEl>
                                        <p:attrNameLst>
                                          <p:attrName>ppt_x</p:attrName>
                                        </p:attrNameLst>
                                      </p:cBhvr>
                                      <p:tavLst>
                                        <p:tav tm="0">
                                          <p:val>
                                            <p:strVal val="#ppt_x"/>
                                          </p:val>
                                        </p:tav>
                                        <p:tav tm="100000">
                                          <p:val>
                                            <p:strVal val="#ppt_x"/>
                                          </p:val>
                                        </p:tav>
                                      </p:tavLst>
                                    </p:anim>
                                    <p:anim calcmode="lin" valueType="num">
                                      <p:cBhvr additive="base">
                                        <p:cTn id="56" dur="500" fill="hold"/>
                                        <p:tgtEl>
                                          <p:spTgt spid="10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06"/>
                                        </p:tgtEl>
                                        <p:attrNameLst>
                                          <p:attrName>style.visibility</p:attrName>
                                        </p:attrNameLst>
                                      </p:cBhvr>
                                      <p:to>
                                        <p:strVal val="visible"/>
                                      </p:to>
                                    </p:set>
                                    <p:anim calcmode="lin" valueType="num">
                                      <p:cBhvr additive="base">
                                        <p:cTn id="61" dur="500" fill="hold"/>
                                        <p:tgtEl>
                                          <p:spTgt spid="106"/>
                                        </p:tgtEl>
                                        <p:attrNameLst>
                                          <p:attrName>ppt_x</p:attrName>
                                        </p:attrNameLst>
                                      </p:cBhvr>
                                      <p:tavLst>
                                        <p:tav tm="0">
                                          <p:val>
                                            <p:strVal val="#ppt_x"/>
                                          </p:val>
                                        </p:tav>
                                        <p:tav tm="100000">
                                          <p:val>
                                            <p:strVal val="#ppt_x"/>
                                          </p:val>
                                        </p:tav>
                                      </p:tavLst>
                                    </p:anim>
                                    <p:anim calcmode="lin" valueType="num">
                                      <p:cBhvr additive="base">
                                        <p:cTn id="62" dur="500" fill="hold"/>
                                        <p:tgtEl>
                                          <p:spTgt spid="106"/>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107"/>
                                        </p:tgtEl>
                                        <p:attrNameLst>
                                          <p:attrName>style.visibility</p:attrName>
                                        </p:attrNameLst>
                                      </p:cBhvr>
                                      <p:to>
                                        <p:strVal val="visible"/>
                                      </p:to>
                                    </p:set>
                                    <p:anim calcmode="lin" valueType="num">
                                      <p:cBhvr additive="base">
                                        <p:cTn id="67" dur="500" fill="hold"/>
                                        <p:tgtEl>
                                          <p:spTgt spid="107"/>
                                        </p:tgtEl>
                                        <p:attrNameLst>
                                          <p:attrName>ppt_x</p:attrName>
                                        </p:attrNameLst>
                                      </p:cBhvr>
                                      <p:tavLst>
                                        <p:tav tm="0">
                                          <p:val>
                                            <p:strVal val="#ppt_x"/>
                                          </p:val>
                                        </p:tav>
                                        <p:tav tm="100000">
                                          <p:val>
                                            <p:strVal val="#ppt_x"/>
                                          </p:val>
                                        </p:tav>
                                      </p:tavLst>
                                    </p:anim>
                                    <p:anim calcmode="lin" valueType="num">
                                      <p:cBhvr additive="base">
                                        <p:cTn id="68" dur="500" fill="hold"/>
                                        <p:tgtEl>
                                          <p:spTgt spid="107"/>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2" presetClass="entr" presetSubtype="1" fill="hold" grpId="0" nodeType="afterEffect">
                                  <p:stCondLst>
                                    <p:cond delay="0"/>
                                  </p:stCondLst>
                                  <p:childTnLst>
                                    <p:set>
                                      <p:cBhvr>
                                        <p:cTn id="71" dur="1" fill="hold">
                                          <p:stCondLst>
                                            <p:cond delay="0"/>
                                          </p:stCondLst>
                                        </p:cTn>
                                        <p:tgtEl>
                                          <p:spTgt spid="108"/>
                                        </p:tgtEl>
                                        <p:attrNameLst>
                                          <p:attrName>style.visibility</p:attrName>
                                        </p:attrNameLst>
                                      </p:cBhvr>
                                      <p:to>
                                        <p:strVal val="visible"/>
                                      </p:to>
                                    </p:set>
                                    <p:anim calcmode="lin" valueType="num">
                                      <p:cBhvr additive="base">
                                        <p:cTn id="72" dur="500" fill="hold"/>
                                        <p:tgtEl>
                                          <p:spTgt spid="108"/>
                                        </p:tgtEl>
                                        <p:attrNameLst>
                                          <p:attrName>ppt_x</p:attrName>
                                        </p:attrNameLst>
                                      </p:cBhvr>
                                      <p:tavLst>
                                        <p:tav tm="0">
                                          <p:val>
                                            <p:strVal val="#ppt_x"/>
                                          </p:val>
                                        </p:tav>
                                        <p:tav tm="100000">
                                          <p:val>
                                            <p:strVal val="#ppt_x"/>
                                          </p:val>
                                        </p:tav>
                                      </p:tavLst>
                                    </p:anim>
                                    <p:anim calcmode="lin" valueType="num">
                                      <p:cBhvr additive="base">
                                        <p:cTn id="73" dur="500" fill="hold"/>
                                        <p:tgtEl>
                                          <p:spTgt spid="10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p:bldP spid="99" grpId="0"/>
      <p:bldP spid="100" grpId="0"/>
      <p:bldP spid="101" grpId="0"/>
      <p:bldP spid="102" grpId="0"/>
      <p:bldP spid="103" grpId="0"/>
      <p:bldP spid="104" grpId="0"/>
      <p:bldP spid="105" grpId="0"/>
      <p:bldP spid="106" grpId="0"/>
      <p:bldP spid="107" grpId="0"/>
      <p:bldP spid="10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7587" y="4178"/>
            <a:ext cx="7772400" cy="838200"/>
          </a:xfrm>
        </p:spPr>
        <p:txBody>
          <a:bodyPr/>
          <a:lstStyle/>
          <a:p>
            <a:r>
              <a:rPr lang="en-US" altLang="en-US" dirty="0"/>
              <a:t>Example: Tree Properties</a:t>
            </a:r>
          </a:p>
        </p:txBody>
      </p:sp>
      <p:sp>
        <p:nvSpPr>
          <p:cNvPr id="371715" name="Freeform 3"/>
          <p:cNvSpPr>
            <a:spLocks/>
          </p:cNvSpPr>
          <p:nvPr/>
        </p:nvSpPr>
        <p:spPr bwMode="auto">
          <a:xfrm>
            <a:off x="6473825" y="2689225"/>
            <a:ext cx="2335213" cy="2574925"/>
          </a:xfrm>
          <a:custGeom>
            <a:avLst/>
            <a:gdLst>
              <a:gd name="T0" fmla="*/ 666 w 1471"/>
              <a:gd name="T1" fmla="*/ 33 h 1622"/>
              <a:gd name="T2" fmla="*/ 576 w 1471"/>
              <a:gd name="T3" fmla="*/ 41 h 1622"/>
              <a:gd name="T4" fmla="*/ 487 w 1471"/>
              <a:gd name="T5" fmla="*/ 130 h 1622"/>
              <a:gd name="T6" fmla="*/ 317 w 1471"/>
              <a:gd name="T7" fmla="*/ 300 h 1622"/>
              <a:gd name="T8" fmla="*/ 131 w 1471"/>
              <a:gd name="T9" fmla="*/ 527 h 1622"/>
              <a:gd name="T10" fmla="*/ 74 w 1471"/>
              <a:gd name="T11" fmla="*/ 657 h 1622"/>
              <a:gd name="T12" fmla="*/ 41 w 1471"/>
              <a:gd name="T13" fmla="*/ 730 h 1622"/>
              <a:gd name="T14" fmla="*/ 1 w 1471"/>
              <a:gd name="T15" fmla="*/ 892 h 1622"/>
              <a:gd name="T16" fmla="*/ 41 w 1471"/>
              <a:gd name="T17" fmla="*/ 1200 h 1622"/>
              <a:gd name="T18" fmla="*/ 122 w 1471"/>
              <a:gd name="T19" fmla="*/ 1314 h 1622"/>
              <a:gd name="T20" fmla="*/ 236 w 1471"/>
              <a:gd name="T21" fmla="*/ 1436 h 1622"/>
              <a:gd name="T22" fmla="*/ 390 w 1471"/>
              <a:gd name="T23" fmla="*/ 1517 h 1622"/>
              <a:gd name="T24" fmla="*/ 447 w 1471"/>
              <a:gd name="T25" fmla="*/ 1533 h 1622"/>
              <a:gd name="T26" fmla="*/ 747 w 1471"/>
              <a:gd name="T27" fmla="*/ 1622 h 1622"/>
              <a:gd name="T28" fmla="*/ 941 w 1471"/>
              <a:gd name="T29" fmla="*/ 1614 h 1622"/>
              <a:gd name="T30" fmla="*/ 1104 w 1471"/>
              <a:gd name="T31" fmla="*/ 1533 h 1622"/>
              <a:gd name="T32" fmla="*/ 1168 w 1471"/>
              <a:gd name="T33" fmla="*/ 1476 h 1622"/>
              <a:gd name="T34" fmla="*/ 1225 w 1471"/>
              <a:gd name="T35" fmla="*/ 1419 h 1622"/>
              <a:gd name="T36" fmla="*/ 1258 w 1471"/>
              <a:gd name="T37" fmla="*/ 1371 h 1622"/>
              <a:gd name="T38" fmla="*/ 1323 w 1471"/>
              <a:gd name="T39" fmla="*/ 1257 h 1622"/>
              <a:gd name="T40" fmla="*/ 1412 w 1471"/>
              <a:gd name="T41" fmla="*/ 1006 h 1622"/>
              <a:gd name="T42" fmla="*/ 1444 w 1471"/>
              <a:gd name="T43" fmla="*/ 836 h 1622"/>
              <a:gd name="T44" fmla="*/ 1436 w 1471"/>
              <a:gd name="T45" fmla="*/ 406 h 1622"/>
              <a:gd name="T46" fmla="*/ 1274 w 1471"/>
              <a:gd name="T47" fmla="*/ 98 h 1622"/>
              <a:gd name="T48" fmla="*/ 1241 w 1471"/>
              <a:gd name="T49" fmla="*/ 73 h 1622"/>
              <a:gd name="T50" fmla="*/ 1225 w 1471"/>
              <a:gd name="T51" fmla="*/ 49 h 1622"/>
              <a:gd name="T52" fmla="*/ 1120 w 1471"/>
              <a:gd name="T53" fmla="*/ 25 h 1622"/>
              <a:gd name="T54" fmla="*/ 925 w 1471"/>
              <a:gd name="T55" fmla="*/ 0 h 1622"/>
              <a:gd name="T56" fmla="*/ 714 w 1471"/>
              <a:gd name="T57" fmla="*/ 9 h 1622"/>
              <a:gd name="T58" fmla="*/ 666 w 1471"/>
              <a:gd name="T59" fmla="*/ 33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71" h="1622">
                <a:moveTo>
                  <a:pt x="666" y="33"/>
                </a:moveTo>
                <a:cubicBezTo>
                  <a:pt x="636" y="36"/>
                  <a:pt x="605" y="35"/>
                  <a:pt x="576" y="41"/>
                </a:cubicBezTo>
                <a:cubicBezTo>
                  <a:pt x="547" y="47"/>
                  <a:pt x="518" y="110"/>
                  <a:pt x="487" y="130"/>
                </a:cubicBezTo>
                <a:cubicBezTo>
                  <a:pt x="444" y="198"/>
                  <a:pt x="372" y="244"/>
                  <a:pt x="317" y="300"/>
                </a:cubicBezTo>
                <a:cubicBezTo>
                  <a:pt x="248" y="370"/>
                  <a:pt x="190" y="449"/>
                  <a:pt x="131" y="527"/>
                </a:cubicBezTo>
                <a:cubicBezTo>
                  <a:pt x="115" y="571"/>
                  <a:pt x="100" y="618"/>
                  <a:pt x="74" y="657"/>
                </a:cubicBezTo>
                <a:cubicBezTo>
                  <a:pt x="65" y="686"/>
                  <a:pt x="64" y="709"/>
                  <a:pt x="41" y="730"/>
                </a:cubicBezTo>
                <a:cubicBezTo>
                  <a:pt x="28" y="784"/>
                  <a:pt x="12" y="837"/>
                  <a:pt x="1" y="892"/>
                </a:cubicBezTo>
                <a:cubicBezTo>
                  <a:pt x="7" y="1062"/>
                  <a:pt x="0" y="1077"/>
                  <a:pt x="41" y="1200"/>
                </a:cubicBezTo>
                <a:cubicBezTo>
                  <a:pt x="56" y="1246"/>
                  <a:pt x="91" y="1279"/>
                  <a:pt x="122" y="1314"/>
                </a:cubicBezTo>
                <a:cubicBezTo>
                  <a:pt x="139" y="1333"/>
                  <a:pt x="218" y="1430"/>
                  <a:pt x="236" y="1436"/>
                </a:cubicBezTo>
                <a:cubicBezTo>
                  <a:pt x="291" y="1454"/>
                  <a:pt x="338" y="1493"/>
                  <a:pt x="390" y="1517"/>
                </a:cubicBezTo>
                <a:cubicBezTo>
                  <a:pt x="408" y="1525"/>
                  <a:pt x="429" y="1525"/>
                  <a:pt x="447" y="1533"/>
                </a:cubicBezTo>
                <a:cubicBezTo>
                  <a:pt x="544" y="1576"/>
                  <a:pt x="643" y="1602"/>
                  <a:pt x="747" y="1622"/>
                </a:cubicBezTo>
                <a:cubicBezTo>
                  <a:pt x="812" y="1619"/>
                  <a:pt x="877" y="1621"/>
                  <a:pt x="941" y="1614"/>
                </a:cubicBezTo>
                <a:cubicBezTo>
                  <a:pt x="1004" y="1608"/>
                  <a:pt x="1048" y="1551"/>
                  <a:pt x="1104" y="1533"/>
                </a:cubicBezTo>
                <a:cubicBezTo>
                  <a:pt x="1131" y="1493"/>
                  <a:pt x="1112" y="1514"/>
                  <a:pt x="1168" y="1476"/>
                </a:cubicBezTo>
                <a:cubicBezTo>
                  <a:pt x="1190" y="1461"/>
                  <a:pt x="1225" y="1419"/>
                  <a:pt x="1225" y="1419"/>
                </a:cubicBezTo>
                <a:cubicBezTo>
                  <a:pt x="1243" y="1366"/>
                  <a:pt x="1219" y="1426"/>
                  <a:pt x="1258" y="1371"/>
                </a:cubicBezTo>
                <a:cubicBezTo>
                  <a:pt x="1283" y="1336"/>
                  <a:pt x="1298" y="1293"/>
                  <a:pt x="1323" y="1257"/>
                </a:cubicBezTo>
                <a:cubicBezTo>
                  <a:pt x="1351" y="1172"/>
                  <a:pt x="1388" y="1093"/>
                  <a:pt x="1412" y="1006"/>
                </a:cubicBezTo>
                <a:cubicBezTo>
                  <a:pt x="1428" y="950"/>
                  <a:pt x="1430" y="892"/>
                  <a:pt x="1444" y="836"/>
                </a:cubicBezTo>
                <a:cubicBezTo>
                  <a:pt x="1462" y="694"/>
                  <a:pt x="1471" y="546"/>
                  <a:pt x="1436" y="406"/>
                </a:cubicBezTo>
                <a:cubicBezTo>
                  <a:pt x="1424" y="298"/>
                  <a:pt x="1394" y="138"/>
                  <a:pt x="1274" y="98"/>
                </a:cubicBezTo>
                <a:cubicBezTo>
                  <a:pt x="1263" y="90"/>
                  <a:pt x="1251" y="83"/>
                  <a:pt x="1241" y="73"/>
                </a:cubicBezTo>
                <a:cubicBezTo>
                  <a:pt x="1234" y="66"/>
                  <a:pt x="1233" y="55"/>
                  <a:pt x="1225" y="49"/>
                </a:cubicBezTo>
                <a:cubicBezTo>
                  <a:pt x="1197" y="27"/>
                  <a:pt x="1155" y="32"/>
                  <a:pt x="1120" y="25"/>
                </a:cubicBezTo>
                <a:cubicBezTo>
                  <a:pt x="1055" y="12"/>
                  <a:pt x="992" y="6"/>
                  <a:pt x="925" y="0"/>
                </a:cubicBezTo>
                <a:cubicBezTo>
                  <a:pt x="855" y="3"/>
                  <a:pt x="784" y="4"/>
                  <a:pt x="714" y="9"/>
                </a:cubicBezTo>
                <a:cubicBezTo>
                  <a:pt x="703" y="10"/>
                  <a:pt x="647" y="14"/>
                  <a:pt x="666" y="33"/>
                </a:cubicBez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16" name="Oval 4"/>
          <p:cNvSpPr>
            <a:spLocks noChangeArrowheads="1"/>
          </p:cNvSpPr>
          <p:nvPr/>
        </p:nvSpPr>
        <p:spPr bwMode="auto">
          <a:xfrm>
            <a:off x="6400800" y="2743200"/>
            <a:ext cx="2438400" cy="2438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1717" name="Freeform 5"/>
          <p:cNvSpPr>
            <a:spLocks/>
          </p:cNvSpPr>
          <p:nvPr/>
        </p:nvSpPr>
        <p:spPr bwMode="auto">
          <a:xfrm>
            <a:off x="4416425" y="2765425"/>
            <a:ext cx="2335213" cy="2574925"/>
          </a:xfrm>
          <a:custGeom>
            <a:avLst/>
            <a:gdLst>
              <a:gd name="T0" fmla="*/ 666 w 1471"/>
              <a:gd name="T1" fmla="*/ 33 h 1622"/>
              <a:gd name="T2" fmla="*/ 576 w 1471"/>
              <a:gd name="T3" fmla="*/ 41 h 1622"/>
              <a:gd name="T4" fmla="*/ 487 w 1471"/>
              <a:gd name="T5" fmla="*/ 130 h 1622"/>
              <a:gd name="T6" fmla="*/ 317 w 1471"/>
              <a:gd name="T7" fmla="*/ 300 h 1622"/>
              <a:gd name="T8" fmla="*/ 131 w 1471"/>
              <a:gd name="T9" fmla="*/ 527 h 1622"/>
              <a:gd name="T10" fmla="*/ 74 w 1471"/>
              <a:gd name="T11" fmla="*/ 657 h 1622"/>
              <a:gd name="T12" fmla="*/ 41 w 1471"/>
              <a:gd name="T13" fmla="*/ 730 h 1622"/>
              <a:gd name="T14" fmla="*/ 1 w 1471"/>
              <a:gd name="T15" fmla="*/ 892 h 1622"/>
              <a:gd name="T16" fmla="*/ 41 w 1471"/>
              <a:gd name="T17" fmla="*/ 1200 h 1622"/>
              <a:gd name="T18" fmla="*/ 122 w 1471"/>
              <a:gd name="T19" fmla="*/ 1314 h 1622"/>
              <a:gd name="T20" fmla="*/ 236 w 1471"/>
              <a:gd name="T21" fmla="*/ 1436 h 1622"/>
              <a:gd name="T22" fmla="*/ 390 w 1471"/>
              <a:gd name="T23" fmla="*/ 1517 h 1622"/>
              <a:gd name="T24" fmla="*/ 447 w 1471"/>
              <a:gd name="T25" fmla="*/ 1533 h 1622"/>
              <a:gd name="T26" fmla="*/ 747 w 1471"/>
              <a:gd name="T27" fmla="*/ 1622 h 1622"/>
              <a:gd name="T28" fmla="*/ 941 w 1471"/>
              <a:gd name="T29" fmla="*/ 1614 h 1622"/>
              <a:gd name="T30" fmla="*/ 1104 w 1471"/>
              <a:gd name="T31" fmla="*/ 1533 h 1622"/>
              <a:gd name="T32" fmla="*/ 1168 w 1471"/>
              <a:gd name="T33" fmla="*/ 1476 h 1622"/>
              <a:gd name="T34" fmla="*/ 1225 w 1471"/>
              <a:gd name="T35" fmla="*/ 1419 h 1622"/>
              <a:gd name="T36" fmla="*/ 1258 w 1471"/>
              <a:gd name="T37" fmla="*/ 1371 h 1622"/>
              <a:gd name="T38" fmla="*/ 1323 w 1471"/>
              <a:gd name="T39" fmla="*/ 1257 h 1622"/>
              <a:gd name="T40" fmla="*/ 1412 w 1471"/>
              <a:gd name="T41" fmla="*/ 1006 h 1622"/>
              <a:gd name="T42" fmla="*/ 1444 w 1471"/>
              <a:gd name="T43" fmla="*/ 836 h 1622"/>
              <a:gd name="T44" fmla="*/ 1436 w 1471"/>
              <a:gd name="T45" fmla="*/ 406 h 1622"/>
              <a:gd name="T46" fmla="*/ 1274 w 1471"/>
              <a:gd name="T47" fmla="*/ 98 h 1622"/>
              <a:gd name="T48" fmla="*/ 1241 w 1471"/>
              <a:gd name="T49" fmla="*/ 73 h 1622"/>
              <a:gd name="T50" fmla="*/ 1225 w 1471"/>
              <a:gd name="T51" fmla="*/ 49 h 1622"/>
              <a:gd name="T52" fmla="*/ 1120 w 1471"/>
              <a:gd name="T53" fmla="*/ 25 h 1622"/>
              <a:gd name="T54" fmla="*/ 925 w 1471"/>
              <a:gd name="T55" fmla="*/ 0 h 1622"/>
              <a:gd name="T56" fmla="*/ 714 w 1471"/>
              <a:gd name="T57" fmla="*/ 9 h 1622"/>
              <a:gd name="T58" fmla="*/ 666 w 1471"/>
              <a:gd name="T59" fmla="*/ 33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71" h="1622">
                <a:moveTo>
                  <a:pt x="666" y="33"/>
                </a:moveTo>
                <a:cubicBezTo>
                  <a:pt x="636" y="36"/>
                  <a:pt x="605" y="35"/>
                  <a:pt x="576" y="41"/>
                </a:cubicBezTo>
                <a:cubicBezTo>
                  <a:pt x="547" y="47"/>
                  <a:pt x="518" y="110"/>
                  <a:pt x="487" y="130"/>
                </a:cubicBezTo>
                <a:cubicBezTo>
                  <a:pt x="444" y="198"/>
                  <a:pt x="372" y="244"/>
                  <a:pt x="317" y="300"/>
                </a:cubicBezTo>
                <a:cubicBezTo>
                  <a:pt x="248" y="370"/>
                  <a:pt x="190" y="449"/>
                  <a:pt x="131" y="527"/>
                </a:cubicBezTo>
                <a:cubicBezTo>
                  <a:pt x="115" y="571"/>
                  <a:pt x="100" y="618"/>
                  <a:pt x="74" y="657"/>
                </a:cubicBezTo>
                <a:cubicBezTo>
                  <a:pt x="65" y="686"/>
                  <a:pt x="64" y="709"/>
                  <a:pt x="41" y="730"/>
                </a:cubicBezTo>
                <a:cubicBezTo>
                  <a:pt x="28" y="784"/>
                  <a:pt x="12" y="837"/>
                  <a:pt x="1" y="892"/>
                </a:cubicBezTo>
                <a:cubicBezTo>
                  <a:pt x="7" y="1062"/>
                  <a:pt x="0" y="1077"/>
                  <a:pt x="41" y="1200"/>
                </a:cubicBezTo>
                <a:cubicBezTo>
                  <a:pt x="56" y="1246"/>
                  <a:pt x="91" y="1279"/>
                  <a:pt x="122" y="1314"/>
                </a:cubicBezTo>
                <a:cubicBezTo>
                  <a:pt x="139" y="1333"/>
                  <a:pt x="218" y="1430"/>
                  <a:pt x="236" y="1436"/>
                </a:cubicBezTo>
                <a:cubicBezTo>
                  <a:pt x="291" y="1454"/>
                  <a:pt x="338" y="1493"/>
                  <a:pt x="390" y="1517"/>
                </a:cubicBezTo>
                <a:cubicBezTo>
                  <a:pt x="408" y="1525"/>
                  <a:pt x="429" y="1525"/>
                  <a:pt x="447" y="1533"/>
                </a:cubicBezTo>
                <a:cubicBezTo>
                  <a:pt x="544" y="1576"/>
                  <a:pt x="643" y="1602"/>
                  <a:pt x="747" y="1622"/>
                </a:cubicBezTo>
                <a:cubicBezTo>
                  <a:pt x="812" y="1619"/>
                  <a:pt x="877" y="1621"/>
                  <a:pt x="941" y="1614"/>
                </a:cubicBezTo>
                <a:cubicBezTo>
                  <a:pt x="1004" y="1608"/>
                  <a:pt x="1048" y="1551"/>
                  <a:pt x="1104" y="1533"/>
                </a:cubicBezTo>
                <a:cubicBezTo>
                  <a:pt x="1131" y="1493"/>
                  <a:pt x="1112" y="1514"/>
                  <a:pt x="1168" y="1476"/>
                </a:cubicBezTo>
                <a:cubicBezTo>
                  <a:pt x="1190" y="1461"/>
                  <a:pt x="1225" y="1419"/>
                  <a:pt x="1225" y="1419"/>
                </a:cubicBezTo>
                <a:cubicBezTo>
                  <a:pt x="1243" y="1366"/>
                  <a:pt x="1219" y="1426"/>
                  <a:pt x="1258" y="1371"/>
                </a:cubicBezTo>
                <a:cubicBezTo>
                  <a:pt x="1283" y="1336"/>
                  <a:pt x="1298" y="1293"/>
                  <a:pt x="1323" y="1257"/>
                </a:cubicBezTo>
                <a:cubicBezTo>
                  <a:pt x="1351" y="1172"/>
                  <a:pt x="1388" y="1093"/>
                  <a:pt x="1412" y="1006"/>
                </a:cubicBezTo>
                <a:cubicBezTo>
                  <a:pt x="1428" y="950"/>
                  <a:pt x="1430" y="892"/>
                  <a:pt x="1444" y="836"/>
                </a:cubicBezTo>
                <a:cubicBezTo>
                  <a:pt x="1462" y="694"/>
                  <a:pt x="1471" y="546"/>
                  <a:pt x="1436" y="406"/>
                </a:cubicBezTo>
                <a:cubicBezTo>
                  <a:pt x="1424" y="298"/>
                  <a:pt x="1394" y="138"/>
                  <a:pt x="1274" y="98"/>
                </a:cubicBezTo>
                <a:cubicBezTo>
                  <a:pt x="1263" y="90"/>
                  <a:pt x="1251" y="83"/>
                  <a:pt x="1241" y="73"/>
                </a:cubicBezTo>
                <a:cubicBezTo>
                  <a:pt x="1234" y="66"/>
                  <a:pt x="1233" y="55"/>
                  <a:pt x="1225" y="49"/>
                </a:cubicBezTo>
                <a:cubicBezTo>
                  <a:pt x="1197" y="27"/>
                  <a:pt x="1155" y="32"/>
                  <a:pt x="1120" y="25"/>
                </a:cubicBezTo>
                <a:cubicBezTo>
                  <a:pt x="1055" y="12"/>
                  <a:pt x="992" y="6"/>
                  <a:pt x="925" y="0"/>
                </a:cubicBezTo>
                <a:cubicBezTo>
                  <a:pt x="855" y="3"/>
                  <a:pt x="784" y="4"/>
                  <a:pt x="714" y="9"/>
                </a:cubicBezTo>
                <a:cubicBezTo>
                  <a:pt x="703" y="10"/>
                  <a:pt x="647" y="14"/>
                  <a:pt x="666" y="33"/>
                </a:cubicBez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18" name="Freeform 6"/>
          <p:cNvSpPr>
            <a:spLocks/>
          </p:cNvSpPr>
          <p:nvPr/>
        </p:nvSpPr>
        <p:spPr bwMode="auto">
          <a:xfrm>
            <a:off x="4672013" y="2800350"/>
            <a:ext cx="2073275" cy="2332038"/>
          </a:xfrm>
          <a:custGeom>
            <a:avLst/>
            <a:gdLst>
              <a:gd name="T0" fmla="*/ 543 w 1306"/>
              <a:gd name="T1" fmla="*/ 68 h 1469"/>
              <a:gd name="T2" fmla="*/ 454 w 1306"/>
              <a:gd name="T3" fmla="*/ 108 h 1469"/>
              <a:gd name="T4" fmla="*/ 341 w 1306"/>
              <a:gd name="T5" fmla="*/ 181 h 1469"/>
              <a:gd name="T6" fmla="*/ 227 w 1306"/>
              <a:gd name="T7" fmla="*/ 287 h 1469"/>
              <a:gd name="T8" fmla="*/ 195 w 1306"/>
              <a:gd name="T9" fmla="*/ 335 h 1469"/>
              <a:gd name="T10" fmla="*/ 130 w 1306"/>
              <a:gd name="T11" fmla="*/ 416 h 1469"/>
              <a:gd name="T12" fmla="*/ 97 w 1306"/>
              <a:gd name="T13" fmla="*/ 465 h 1469"/>
              <a:gd name="T14" fmla="*/ 65 w 1306"/>
              <a:gd name="T15" fmla="*/ 538 h 1469"/>
              <a:gd name="T16" fmla="*/ 32 w 1306"/>
              <a:gd name="T17" fmla="*/ 587 h 1469"/>
              <a:gd name="T18" fmla="*/ 0 w 1306"/>
              <a:gd name="T19" fmla="*/ 716 h 1469"/>
              <a:gd name="T20" fmla="*/ 8 w 1306"/>
              <a:gd name="T21" fmla="*/ 887 h 1469"/>
              <a:gd name="T22" fmla="*/ 73 w 1306"/>
              <a:gd name="T23" fmla="*/ 1057 h 1469"/>
              <a:gd name="T24" fmla="*/ 308 w 1306"/>
              <a:gd name="T25" fmla="*/ 1308 h 1469"/>
              <a:gd name="T26" fmla="*/ 430 w 1306"/>
              <a:gd name="T27" fmla="*/ 1373 h 1469"/>
              <a:gd name="T28" fmla="*/ 600 w 1306"/>
              <a:gd name="T29" fmla="*/ 1438 h 1469"/>
              <a:gd name="T30" fmla="*/ 714 w 1306"/>
              <a:gd name="T31" fmla="*/ 1462 h 1469"/>
              <a:gd name="T32" fmla="*/ 892 w 1306"/>
              <a:gd name="T33" fmla="*/ 1446 h 1469"/>
              <a:gd name="T34" fmla="*/ 1038 w 1306"/>
              <a:gd name="T35" fmla="*/ 1300 h 1469"/>
              <a:gd name="T36" fmla="*/ 1200 w 1306"/>
              <a:gd name="T37" fmla="*/ 1097 h 1469"/>
              <a:gd name="T38" fmla="*/ 1281 w 1306"/>
              <a:gd name="T39" fmla="*/ 919 h 1469"/>
              <a:gd name="T40" fmla="*/ 1306 w 1306"/>
              <a:gd name="T41" fmla="*/ 757 h 1469"/>
              <a:gd name="T42" fmla="*/ 1233 w 1306"/>
              <a:gd name="T43" fmla="*/ 392 h 1469"/>
              <a:gd name="T44" fmla="*/ 1070 w 1306"/>
              <a:gd name="T45" fmla="*/ 165 h 1469"/>
              <a:gd name="T46" fmla="*/ 908 w 1306"/>
              <a:gd name="T47" fmla="*/ 51 h 1469"/>
              <a:gd name="T48" fmla="*/ 730 w 1306"/>
              <a:gd name="T49" fmla="*/ 27 h 1469"/>
              <a:gd name="T50" fmla="*/ 527 w 1306"/>
              <a:gd name="T51" fmla="*/ 43 h 1469"/>
              <a:gd name="T52" fmla="*/ 511 w 1306"/>
              <a:gd name="T53" fmla="*/ 68 h 1469"/>
              <a:gd name="T54" fmla="*/ 430 w 1306"/>
              <a:gd name="T55" fmla="*/ 116 h 1469"/>
              <a:gd name="T56" fmla="*/ 465 w 1306"/>
              <a:gd name="T57" fmla="*/ 60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6" h="1469">
                <a:moveTo>
                  <a:pt x="543" y="68"/>
                </a:moveTo>
                <a:cubicBezTo>
                  <a:pt x="502" y="82"/>
                  <a:pt x="490" y="96"/>
                  <a:pt x="454" y="108"/>
                </a:cubicBezTo>
                <a:cubicBezTo>
                  <a:pt x="418" y="136"/>
                  <a:pt x="378" y="152"/>
                  <a:pt x="341" y="181"/>
                </a:cubicBezTo>
                <a:cubicBezTo>
                  <a:pt x="300" y="213"/>
                  <a:pt x="264" y="250"/>
                  <a:pt x="227" y="287"/>
                </a:cubicBezTo>
                <a:cubicBezTo>
                  <a:pt x="213" y="301"/>
                  <a:pt x="206" y="319"/>
                  <a:pt x="195" y="335"/>
                </a:cubicBezTo>
                <a:cubicBezTo>
                  <a:pt x="176" y="363"/>
                  <a:pt x="148" y="386"/>
                  <a:pt x="130" y="416"/>
                </a:cubicBezTo>
                <a:cubicBezTo>
                  <a:pt x="98" y="468"/>
                  <a:pt x="131" y="433"/>
                  <a:pt x="97" y="465"/>
                </a:cubicBezTo>
                <a:cubicBezTo>
                  <a:pt x="90" y="493"/>
                  <a:pt x="79" y="514"/>
                  <a:pt x="65" y="538"/>
                </a:cubicBezTo>
                <a:cubicBezTo>
                  <a:pt x="55" y="555"/>
                  <a:pt x="32" y="587"/>
                  <a:pt x="32" y="587"/>
                </a:cubicBezTo>
                <a:cubicBezTo>
                  <a:pt x="23" y="631"/>
                  <a:pt x="11" y="673"/>
                  <a:pt x="0" y="716"/>
                </a:cubicBezTo>
                <a:cubicBezTo>
                  <a:pt x="3" y="773"/>
                  <a:pt x="4" y="830"/>
                  <a:pt x="8" y="887"/>
                </a:cubicBezTo>
                <a:cubicBezTo>
                  <a:pt x="13" y="947"/>
                  <a:pt x="48" y="1005"/>
                  <a:pt x="73" y="1057"/>
                </a:cubicBezTo>
                <a:cubicBezTo>
                  <a:pt x="135" y="1183"/>
                  <a:pt x="185" y="1232"/>
                  <a:pt x="308" y="1308"/>
                </a:cubicBezTo>
                <a:cubicBezTo>
                  <a:pt x="348" y="1333"/>
                  <a:pt x="384" y="1362"/>
                  <a:pt x="430" y="1373"/>
                </a:cubicBezTo>
                <a:cubicBezTo>
                  <a:pt x="484" y="1400"/>
                  <a:pt x="540" y="1426"/>
                  <a:pt x="600" y="1438"/>
                </a:cubicBezTo>
                <a:cubicBezTo>
                  <a:pt x="639" y="1446"/>
                  <a:pt x="676" y="1450"/>
                  <a:pt x="714" y="1462"/>
                </a:cubicBezTo>
                <a:cubicBezTo>
                  <a:pt x="764" y="1459"/>
                  <a:pt x="838" y="1469"/>
                  <a:pt x="892" y="1446"/>
                </a:cubicBezTo>
                <a:cubicBezTo>
                  <a:pt x="955" y="1419"/>
                  <a:pt x="995" y="1350"/>
                  <a:pt x="1038" y="1300"/>
                </a:cubicBezTo>
                <a:cubicBezTo>
                  <a:pt x="1094" y="1234"/>
                  <a:pt x="1158" y="1174"/>
                  <a:pt x="1200" y="1097"/>
                </a:cubicBezTo>
                <a:cubicBezTo>
                  <a:pt x="1231" y="1039"/>
                  <a:pt x="1252" y="978"/>
                  <a:pt x="1281" y="919"/>
                </a:cubicBezTo>
                <a:cubicBezTo>
                  <a:pt x="1292" y="865"/>
                  <a:pt x="1299" y="812"/>
                  <a:pt x="1306" y="757"/>
                </a:cubicBezTo>
                <a:cubicBezTo>
                  <a:pt x="1300" y="649"/>
                  <a:pt x="1299" y="491"/>
                  <a:pt x="1233" y="392"/>
                </a:cubicBezTo>
                <a:cubicBezTo>
                  <a:pt x="1207" y="299"/>
                  <a:pt x="1138" y="231"/>
                  <a:pt x="1070" y="165"/>
                </a:cubicBezTo>
                <a:cubicBezTo>
                  <a:pt x="1022" y="118"/>
                  <a:pt x="975" y="73"/>
                  <a:pt x="908" y="51"/>
                </a:cubicBezTo>
                <a:cubicBezTo>
                  <a:pt x="850" y="32"/>
                  <a:pt x="791" y="32"/>
                  <a:pt x="730" y="27"/>
                </a:cubicBezTo>
                <a:cubicBezTo>
                  <a:pt x="662" y="30"/>
                  <a:pt x="579" y="0"/>
                  <a:pt x="527" y="43"/>
                </a:cubicBezTo>
                <a:cubicBezTo>
                  <a:pt x="519" y="49"/>
                  <a:pt x="518" y="61"/>
                  <a:pt x="511" y="68"/>
                </a:cubicBezTo>
                <a:cubicBezTo>
                  <a:pt x="503" y="75"/>
                  <a:pt x="451" y="116"/>
                  <a:pt x="430" y="116"/>
                </a:cubicBezTo>
                <a:lnTo>
                  <a:pt x="465" y="60"/>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19" name="Freeform 7"/>
          <p:cNvSpPr>
            <a:spLocks/>
          </p:cNvSpPr>
          <p:nvPr/>
        </p:nvSpPr>
        <p:spPr bwMode="auto">
          <a:xfrm>
            <a:off x="6669088" y="3119438"/>
            <a:ext cx="2124075" cy="2393950"/>
          </a:xfrm>
          <a:custGeom>
            <a:avLst/>
            <a:gdLst>
              <a:gd name="T0" fmla="*/ 697 w 1338"/>
              <a:gd name="T1" fmla="*/ 8 h 1508"/>
              <a:gd name="T2" fmla="*/ 608 w 1338"/>
              <a:gd name="T3" fmla="*/ 64 h 1508"/>
              <a:gd name="T4" fmla="*/ 543 w 1338"/>
              <a:gd name="T5" fmla="*/ 129 h 1508"/>
              <a:gd name="T6" fmla="*/ 478 w 1338"/>
              <a:gd name="T7" fmla="*/ 186 h 1508"/>
              <a:gd name="T8" fmla="*/ 414 w 1338"/>
              <a:gd name="T9" fmla="*/ 251 h 1508"/>
              <a:gd name="T10" fmla="*/ 349 w 1338"/>
              <a:gd name="T11" fmla="*/ 316 h 1508"/>
              <a:gd name="T12" fmla="*/ 227 w 1338"/>
              <a:gd name="T13" fmla="*/ 437 h 1508"/>
              <a:gd name="T14" fmla="*/ 154 w 1338"/>
              <a:gd name="T15" fmla="*/ 527 h 1508"/>
              <a:gd name="T16" fmla="*/ 105 w 1338"/>
              <a:gd name="T17" fmla="*/ 591 h 1508"/>
              <a:gd name="T18" fmla="*/ 57 w 1338"/>
              <a:gd name="T19" fmla="*/ 689 h 1508"/>
              <a:gd name="T20" fmla="*/ 24 w 1338"/>
              <a:gd name="T21" fmla="*/ 762 h 1508"/>
              <a:gd name="T22" fmla="*/ 0 w 1338"/>
              <a:gd name="T23" fmla="*/ 908 h 1508"/>
              <a:gd name="T24" fmla="*/ 49 w 1338"/>
              <a:gd name="T25" fmla="*/ 1135 h 1508"/>
              <a:gd name="T26" fmla="*/ 357 w 1338"/>
              <a:gd name="T27" fmla="*/ 1378 h 1508"/>
              <a:gd name="T28" fmla="*/ 430 w 1338"/>
              <a:gd name="T29" fmla="*/ 1402 h 1508"/>
              <a:gd name="T30" fmla="*/ 778 w 1338"/>
              <a:gd name="T31" fmla="*/ 1508 h 1508"/>
              <a:gd name="T32" fmla="*/ 949 w 1338"/>
              <a:gd name="T33" fmla="*/ 1483 h 1508"/>
              <a:gd name="T34" fmla="*/ 1022 w 1338"/>
              <a:gd name="T35" fmla="*/ 1443 h 1508"/>
              <a:gd name="T36" fmla="*/ 1168 w 1338"/>
              <a:gd name="T37" fmla="*/ 1305 h 1508"/>
              <a:gd name="T38" fmla="*/ 1241 w 1338"/>
              <a:gd name="T39" fmla="*/ 1208 h 1508"/>
              <a:gd name="T40" fmla="*/ 1273 w 1338"/>
              <a:gd name="T41" fmla="*/ 1151 h 1508"/>
              <a:gd name="T42" fmla="*/ 1314 w 1338"/>
              <a:gd name="T43" fmla="*/ 1070 h 1508"/>
              <a:gd name="T44" fmla="*/ 1338 w 1338"/>
              <a:gd name="T45" fmla="*/ 932 h 1508"/>
              <a:gd name="T46" fmla="*/ 1330 w 1338"/>
              <a:gd name="T47" fmla="*/ 729 h 1508"/>
              <a:gd name="T48" fmla="*/ 1297 w 1338"/>
              <a:gd name="T49" fmla="*/ 518 h 1508"/>
              <a:gd name="T50" fmla="*/ 1176 w 1338"/>
              <a:gd name="T51" fmla="*/ 137 h 1508"/>
              <a:gd name="T52" fmla="*/ 1095 w 1338"/>
              <a:gd name="T53" fmla="*/ 56 h 1508"/>
              <a:gd name="T54" fmla="*/ 997 w 1338"/>
              <a:gd name="T55" fmla="*/ 32 h 1508"/>
              <a:gd name="T56" fmla="*/ 860 w 1338"/>
              <a:gd name="T57" fmla="*/ 0 h 1508"/>
              <a:gd name="T58" fmla="*/ 697 w 1338"/>
              <a:gd name="T59" fmla="*/ 8 h 1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8" h="1508">
                <a:moveTo>
                  <a:pt x="697" y="8"/>
                </a:moveTo>
                <a:cubicBezTo>
                  <a:pt x="661" y="20"/>
                  <a:pt x="639" y="43"/>
                  <a:pt x="608" y="64"/>
                </a:cubicBezTo>
                <a:cubicBezTo>
                  <a:pt x="589" y="94"/>
                  <a:pt x="569" y="106"/>
                  <a:pt x="543" y="129"/>
                </a:cubicBezTo>
                <a:cubicBezTo>
                  <a:pt x="467" y="196"/>
                  <a:pt x="534" y="150"/>
                  <a:pt x="478" y="186"/>
                </a:cubicBezTo>
                <a:cubicBezTo>
                  <a:pt x="458" y="216"/>
                  <a:pt x="442" y="227"/>
                  <a:pt x="414" y="251"/>
                </a:cubicBezTo>
                <a:cubicBezTo>
                  <a:pt x="388" y="273"/>
                  <a:pt x="377" y="297"/>
                  <a:pt x="349" y="316"/>
                </a:cubicBezTo>
                <a:cubicBezTo>
                  <a:pt x="324" y="352"/>
                  <a:pt x="262" y="411"/>
                  <a:pt x="227" y="437"/>
                </a:cubicBezTo>
                <a:cubicBezTo>
                  <a:pt x="206" y="470"/>
                  <a:pt x="177" y="496"/>
                  <a:pt x="154" y="527"/>
                </a:cubicBezTo>
                <a:cubicBezTo>
                  <a:pt x="105" y="594"/>
                  <a:pt x="141" y="557"/>
                  <a:pt x="105" y="591"/>
                </a:cubicBezTo>
                <a:cubicBezTo>
                  <a:pt x="94" y="625"/>
                  <a:pt x="76" y="659"/>
                  <a:pt x="57" y="689"/>
                </a:cubicBezTo>
                <a:cubicBezTo>
                  <a:pt x="49" y="720"/>
                  <a:pt x="47" y="739"/>
                  <a:pt x="24" y="762"/>
                </a:cubicBezTo>
                <a:cubicBezTo>
                  <a:pt x="12" y="811"/>
                  <a:pt x="6" y="857"/>
                  <a:pt x="0" y="908"/>
                </a:cubicBezTo>
                <a:cubicBezTo>
                  <a:pt x="6" y="988"/>
                  <a:pt x="10" y="1064"/>
                  <a:pt x="49" y="1135"/>
                </a:cubicBezTo>
                <a:cubicBezTo>
                  <a:pt x="109" y="1244"/>
                  <a:pt x="244" y="1332"/>
                  <a:pt x="357" y="1378"/>
                </a:cubicBezTo>
                <a:cubicBezTo>
                  <a:pt x="381" y="1388"/>
                  <a:pt x="407" y="1391"/>
                  <a:pt x="430" y="1402"/>
                </a:cubicBezTo>
                <a:cubicBezTo>
                  <a:pt x="538" y="1456"/>
                  <a:pt x="659" y="1488"/>
                  <a:pt x="778" y="1508"/>
                </a:cubicBezTo>
                <a:cubicBezTo>
                  <a:pt x="871" y="1502"/>
                  <a:pt x="882" y="1504"/>
                  <a:pt x="949" y="1483"/>
                </a:cubicBezTo>
                <a:cubicBezTo>
                  <a:pt x="1004" y="1446"/>
                  <a:pt x="979" y="1457"/>
                  <a:pt x="1022" y="1443"/>
                </a:cubicBezTo>
                <a:cubicBezTo>
                  <a:pt x="1080" y="1404"/>
                  <a:pt x="1119" y="1353"/>
                  <a:pt x="1168" y="1305"/>
                </a:cubicBezTo>
                <a:cubicBezTo>
                  <a:pt x="1197" y="1277"/>
                  <a:pt x="1211" y="1237"/>
                  <a:pt x="1241" y="1208"/>
                </a:cubicBezTo>
                <a:cubicBezTo>
                  <a:pt x="1258" y="1139"/>
                  <a:pt x="1235" y="1208"/>
                  <a:pt x="1273" y="1151"/>
                </a:cubicBezTo>
                <a:cubicBezTo>
                  <a:pt x="1288" y="1128"/>
                  <a:pt x="1301" y="1095"/>
                  <a:pt x="1314" y="1070"/>
                </a:cubicBezTo>
                <a:cubicBezTo>
                  <a:pt x="1323" y="1023"/>
                  <a:pt x="1332" y="980"/>
                  <a:pt x="1338" y="932"/>
                </a:cubicBezTo>
                <a:cubicBezTo>
                  <a:pt x="1335" y="864"/>
                  <a:pt x="1335" y="797"/>
                  <a:pt x="1330" y="729"/>
                </a:cubicBezTo>
                <a:cubicBezTo>
                  <a:pt x="1325" y="662"/>
                  <a:pt x="1314" y="584"/>
                  <a:pt x="1297" y="518"/>
                </a:cubicBezTo>
                <a:cubicBezTo>
                  <a:pt x="1262" y="383"/>
                  <a:pt x="1267" y="249"/>
                  <a:pt x="1176" y="137"/>
                </a:cubicBezTo>
                <a:cubicBezTo>
                  <a:pt x="1152" y="108"/>
                  <a:pt x="1130" y="74"/>
                  <a:pt x="1095" y="56"/>
                </a:cubicBezTo>
                <a:cubicBezTo>
                  <a:pt x="1066" y="41"/>
                  <a:pt x="1028" y="39"/>
                  <a:pt x="997" y="32"/>
                </a:cubicBezTo>
                <a:cubicBezTo>
                  <a:pt x="951" y="22"/>
                  <a:pt x="906" y="9"/>
                  <a:pt x="860" y="0"/>
                </a:cubicBezTo>
                <a:cubicBezTo>
                  <a:pt x="665" y="8"/>
                  <a:pt x="611" y="8"/>
                  <a:pt x="697" y="8"/>
                </a:cubicBez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20" name="Freeform 8"/>
          <p:cNvSpPr>
            <a:spLocks/>
          </p:cNvSpPr>
          <p:nvPr/>
        </p:nvSpPr>
        <p:spPr bwMode="auto">
          <a:xfrm>
            <a:off x="4929188" y="2908300"/>
            <a:ext cx="579437" cy="771525"/>
          </a:xfrm>
          <a:custGeom>
            <a:avLst/>
            <a:gdLst>
              <a:gd name="T0" fmla="*/ 365 w 365"/>
              <a:gd name="T1" fmla="*/ 0 h 486"/>
              <a:gd name="T2" fmla="*/ 292 w 365"/>
              <a:gd name="T3" fmla="*/ 48 h 486"/>
              <a:gd name="T4" fmla="*/ 203 w 365"/>
              <a:gd name="T5" fmla="*/ 121 h 486"/>
              <a:gd name="T6" fmla="*/ 187 w 365"/>
              <a:gd name="T7" fmla="*/ 146 h 486"/>
              <a:gd name="T8" fmla="*/ 162 w 365"/>
              <a:gd name="T9" fmla="*/ 162 h 486"/>
              <a:gd name="T10" fmla="*/ 154 w 365"/>
              <a:gd name="T11" fmla="*/ 186 h 486"/>
              <a:gd name="T12" fmla="*/ 65 w 365"/>
              <a:gd name="T13" fmla="*/ 348 h 486"/>
              <a:gd name="T14" fmla="*/ 33 w 365"/>
              <a:gd name="T15" fmla="*/ 437 h 486"/>
              <a:gd name="T16" fmla="*/ 0 w 365"/>
              <a:gd name="T17" fmla="*/ 486 h 486"/>
              <a:gd name="T18" fmla="*/ 8 w 365"/>
              <a:gd name="T19" fmla="*/ 446 h 486"/>
              <a:gd name="T20" fmla="*/ 24 w 365"/>
              <a:gd name="T21" fmla="*/ 39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5" h="486">
                <a:moveTo>
                  <a:pt x="365" y="0"/>
                </a:moveTo>
                <a:cubicBezTo>
                  <a:pt x="341" y="24"/>
                  <a:pt x="324" y="37"/>
                  <a:pt x="292" y="48"/>
                </a:cubicBezTo>
                <a:cubicBezTo>
                  <a:pt x="266" y="75"/>
                  <a:pt x="233" y="98"/>
                  <a:pt x="203" y="121"/>
                </a:cubicBezTo>
                <a:cubicBezTo>
                  <a:pt x="198" y="129"/>
                  <a:pt x="194" y="139"/>
                  <a:pt x="187" y="146"/>
                </a:cubicBezTo>
                <a:cubicBezTo>
                  <a:pt x="180" y="153"/>
                  <a:pt x="168" y="154"/>
                  <a:pt x="162" y="162"/>
                </a:cubicBezTo>
                <a:cubicBezTo>
                  <a:pt x="157" y="169"/>
                  <a:pt x="158" y="179"/>
                  <a:pt x="154" y="186"/>
                </a:cubicBezTo>
                <a:cubicBezTo>
                  <a:pt x="125" y="238"/>
                  <a:pt x="84" y="290"/>
                  <a:pt x="65" y="348"/>
                </a:cubicBezTo>
                <a:cubicBezTo>
                  <a:pt x="56" y="376"/>
                  <a:pt x="46" y="411"/>
                  <a:pt x="33" y="437"/>
                </a:cubicBezTo>
                <a:cubicBezTo>
                  <a:pt x="24" y="455"/>
                  <a:pt x="0" y="486"/>
                  <a:pt x="0" y="486"/>
                </a:cubicBezTo>
                <a:cubicBezTo>
                  <a:pt x="3" y="473"/>
                  <a:pt x="4" y="459"/>
                  <a:pt x="8" y="446"/>
                </a:cubicBezTo>
                <a:cubicBezTo>
                  <a:pt x="12" y="429"/>
                  <a:pt x="24" y="397"/>
                  <a:pt x="24" y="397"/>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21" name="Freeform 9"/>
          <p:cNvSpPr>
            <a:spLocks/>
          </p:cNvSpPr>
          <p:nvPr/>
        </p:nvSpPr>
        <p:spPr bwMode="auto">
          <a:xfrm>
            <a:off x="4621213" y="2674938"/>
            <a:ext cx="2128837" cy="2486025"/>
          </a:xfrm>
          <a:custGeom>
            <a:avLst/>
            <a:gdLst>
              <a:gd name="T0" fmla="*/ 632 w 1341"/>
              <a:gd name="T1" fmla="*/ 82 h 1566"/>
              <a:gd name="T2" fmla="*/ 502 w 1341"/>
              <a:gd name="T3" fmla="*/ 98 h 1566"/>
              <a:gd name="T4" fmla="*/ 316 w 1341"/>
              <a:gd name="T5" fmla="*/ 244 h 1566"/>
              <a:gd name="T6" fmla="*/ 291 w 1341"/>
              <a:gd name="T7" fmla="*/ 260 h 1566"/>
              <a:gd name="T8" fmla="*/ 178 w 1341"/>
              <a:gd name="T9" fmla="*/ 382 h 1566"/>
              <a:gd name="T10" fmla="*/ 81 w 1341"/>
              <a:gd name="T11" fmla="*/ 520 h 1566"/>
              <a:gd name="T12" fmla="*/ 48 w 1341"/>
              <a:gd name="T13" fmla="*/ 584 h 1566"/>
              <a:gd name="T14" fmla="*/ 16 w 1341"/>
              <a:gd name="T15" fmla="*/ 698 h 1566"/>
              <a:gd name="T16" fmla="*/ 16 w 1341"/>
              <a:gd name="T17" fmla="*/ 966 h 1566"/>
              <a:gd name="T18" fmla="*/ 32 w 1341"/>
              <a:gd name="T19" fmla="*/ 1014 h 1566"/>
              <a:gd name="T20" fmla="*/ 89 w 1341"/>
              <a:gd name="T21" fmla="*/ 1152 h 1566"/>
              <a:gd name="T22" fmla="*/ 413 w 1341"/>
              <a:gd name="T23" fmla="*/ 1484 h 1566"/>
              <a:gd name="T24" fmla="*/ 583 w 1341"/>
              <a:gd name="T25" fmla="*/ 1549 h 1566"/>
              <a:gd name="T26" fmla="*/ 673 w 1341"/>
              <a:gd name="T27" fmla="*/ 1566 h 1566"/>
              <a:gd name="T28" fmla="*/ 851 w 1341"/>
              <a:gd name="T29" fmla="*/ 1557 h 1566"/>
              <a:gd name="T30" fmla="*/ 916 w 1341"/>
              <a:gd name="T31" fmla="*/ 1541 h 1566"/>
              <a:gd name="T32" fmla="*/ 1029 w 1341"/>
              <a:gd name="T33" fmla="*/ 1493 h 1566"/>
              <a:gd name="T34" fmla="*/ 1200 w 1341"/>
              <a:gd name="T35" fmla="*/ 1330 h 1566"/>
              <a:gd name="T36" fmla="*/ 1305 w 1341"/>
              <a:gd name="T37" fmla="*/ 1079 h 1566"/>
              <a:gd name="T38" fmla="*/ 1329 w 1341"/>
              <a:gd name="T39" fmla="*/ 909 h 1566"/>
              <a:gd name="T40" fmla="*/ 1248 w 1341"/>
              <a:gd name="T41" fmla="*/ 414 h 1566"/>
              <a:gd name="T42" fmla="*/ 1200 w 1341"/>
              <a:gd name="T43" fmla="*/ 301 h 1566"/>
              <a:gd name="T44" fmla="*/ 1167 w 1341"/>
              <a:gd name="T45" fmla="*/ 252 h 1566"/>
              <a:gd name="T46" fmla="*/ 1151 w 1341"/>
              <a:gd name="T47" fmla="*/ 228 h 1566"/>
              <a:gd name="T48" fmla="*/ 1054 w 1341"/>
              <a:gd name="T49" fmla="*/ 82 h 1566"/>
              <a:gd name="T50" fmla="*/ 932 w 1341"/>
              <a:gd name="T51" fmla="*/ 9 h 1566"/>
              <a:gd name="T52" fmla="*/ 567 w 1341"/>
              <a:gd name="T53" fmla="*/ 57 h 1566"/>
              <a:gd name="T54" fmla="*/ 535 w 1341"/>
              <a:gd name="T55" fmla="*/ 90 h 1566"/>
              <a:gd name="T56" fmla="*/ 545 w 1341"/>
              <a:gd name="T57" fmla="*/ 43 h 1566"/>
              <a:gd name="T58" fmla="*/ 497 w 1341"/>
              <a:gd name="T59" fmla="*/ 43 h 1566"/>
              <a:gd name="T60" fmla="*/ 545 w 1341"/>
              <a:gd name="T61" fmla="*/ 43 h 1566"/>
              <a:gd name="T62" fmla="*/ 545 w 1341"/>
              <a:gd name="T63" fmla="*/ 91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1" h="1566">
                <a:moveTo>
                  <a:pt x="632" y="82"/>
                </a:moveTo>
                <a:cubicBezTo>
                  <a:pt x="587" y="85"/>
                  <a:pt x="543" y="81"/>
                  <a:pt x="502" y="98"/>
                </a:cubicBezTo>
                <a:cubicBezTo>
                  <a:pt x="432" y="128"/>
                  <a:pt x="369" y="190"/>
                  <a:pt x="316" y="244"/>
                </a:cubicBezTo>
                <a:cubicBezTo>
                  <a:pt x="309" y="251"/>
                  <a:pt x="298" y="253"/>
                  <a:pt x="291" y="260"/>
                </a:cubicBezTo>
                <a:cubicBezTo>
                  <a:pt x="249" y="297"/>
                  <a:pt x="213" y="339"/>
                  <a:pt x="178" y="382"/>
                </a:cubicBezTo>
                <a:cubicBezTo>
                  <a:pt x="143" y="425"/>
                  <a:pt x="118" y="480"/>
                  <a:pt x="81" y="520"/>
                </a:cubicBezTo>
                <a:cubicBezTo>
                  <a:pt x="61" y="600"/>
                  <a:pt x="91" y="500"/>
                  <a:pt x="48" y="584"/>
                </a:cubicBezTo>
                <a:cubicBezTo>
                  <a:pt x="31" y="617"/>
                  <a:pt x="28" y="663"/>
                  <a:pt x="16" y="698"/>
                </a:cubicBezTo>
                <a:cubicBezTo>
                  <a:pt x="0" y="810"/>
                  <a:pt x="0" y="790"/>
                  <a:pt x="16" y="966"/>
                </a:cubicBezTo>
                <a:cubicBezTo>
                  <a:pt x="18" y="983"/>
                  <a:pt x="32" y="1014"/>
                  <a:pt x="32" y="1014"/>
                </a:cubicBezTo>
                <a:cubicBezTo>
                  <a:pt x="41" y="1068"/>
                  <a:pt x="65" y="1103"/>
                  <a:pt x="89" y="1152"/>
                </a:cubicBezTo>
                <a:cubicBezTo>
                  <a:pt x="166" y="1309"/>
                  <a:pt x="253" y="1402"/>
                  <a:pt x="413" y="1484"/>
                </a:cubicBezTo>
                <a:cubicBezTo>
                  <a:pt x="462" y="1509"/>
                  <a:pt x="528" y="1538"/>
                  <a:pt x="583" y="1549"/>
                </a:cubicBezTo>
                <a:cubicBezTo>
                  <a:pt x="613" y="1555"/>
                  <a:pt x="673" y="1566"/>
                  <a:pt x="673" y="1566"/>
                </a:cubicBezTo>
                <a:cubicBezTo>
                  <a:pt x="732" y="1563"/>
                  <a:pt x="792" y="1563"/>
                  <a:pt x="851" y="1557"/>
                </a:cubicBezTo>
                <a:cubicBezTo>
                  <a:pt x="873" y="1555"/>
                  <a:pt x="916" y="1541"/>
                  <a:pt x="916" y="1541"/>
                </a:cubicBezTo>
                <a:cubicBezTo>
                  <a:pt x="952" y="1523"/>
                  <a:pt x="991" y="1506"/>
                  <a:pt x="1029" y="1493"/>
                </a:cubicBezTo>
                <a:cubicBezTo>
                  <a:pt x="1085" y="1437"/>
                  <a:pt x="1152" y="1397"/>
                  <a:pt x="1200" y="1330"/>
                </a:cubicBezTo>
                <a:cubicBezTo>
                  <a:pt x="1254" y="1255"/>
                  <a:pt x="1276" y="1165"/>
                  <a:pt x="1305" y="1079"/>
                </a:cubicBezTo>
                <a:cubicBezTo>
                  <a:pt x="1325" y="958"/>
                  <a:pt x="1317" y="1015"/>
                  <a:pt x="1329" y="909"/>
                </a:cubicBezTo>
                <a:cubicBezTo>
                  <a:pt x="1325" y="763"/>
                  <a:pt x="1341" y="550"/>
                  <a:pt x="1248" y="414"/>
                </a:cubicBezTo>
                <a:cubicBezTo>
                  <a:pt x="1224" y="343"/>
                  <a:pt x="1239" y="381"/>
                  <a:pt x="1200" y="301"/>
                </a:cubicBezTo>
                <a:cubicBezTo>
                  <a:pt x="1191" y="283"/>
                  <a:pt x="1178" y="268"/>
                  <a:pt x="1167" y="252"/>
                </a:cubicBezTo>
                <a:cubicBezTo>
                  <a:pt x="1162" y="244"/>
                  <a:pt x="1151" y="228"/>
                  <a:pt x="1151" y="228"/>
                </a:cubicBezTo>
                <a:cubicBezTo>
                  <a:pt x="1133" y="173"/>
                  <a:pt x="1095" y="123"/>
                  <a:pt x="1054" y="82"/>
                </a:cubicBezTo>
                <a:cubicBezTo>
                  <a:pt x="1032" y="15"/>
                  <a:pt x="993" y="19"/>
                  <a:pt x="932" y="9"/>
                </a:cubicBezTo>
                <a:cubicBezTo>
                  <a:pt x="794" y="13"/>
                  <a:pt x="685" y="0"/>
                  <a:pt x="567" y="57"/>
                </a:cubicBezTo>
                <a:cubicBezTo>
                  <a:pt x="546" y="79"/>
                  <a:pt x="557" y="68"/>
                  <a:pt x="535" y="90"/>
                </a:cubicBezTo>
                <a:lnTo>
                  <a:pt x="545" y="43"/>
                </a:lnTo>
                <a:lnTo>
                  <a:pt x="497" y="43"/>
                </a:lnTo>
                <a:lnTo>
                  <a:pt x="545" y="43"/>
                </a:lnTo>
                <a:lnTo>
                  <a:pt x="545" y="91"/>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22" name="Oval 10"/>
          <p:cNvSpPr>
            <a:spLocks noChangeArrowheads="1"/>
          </p:cNvSpPr>
          <p:nvPr/>
        </p:nvSpPr>
        <p:spPr bwMode="auto">
          <a:xfrm>
            <a:off x="4343400" y="2819400"/>
            <a:ext cx="2438400" cy="2438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371723" name="Group 11"/>
          <p:cNvGrpSpPr>
            <a:grpSpLocks/>
          </p:cNvGrpSpPr>
          <p:nvPr/>
        </p:nvGrpSpPr>
        <p:grpSpPr bwMode="auto">
          <a:xfrm>
            <a:off x="569913" y="1508125"/>
            <a:ext cx="2819400" cy="4343400"/>
            <a:chOff x="288" y="1392"/>
            <a:chExt cx="1776" cy="2736"/>
          </a:xfrm>
        </p:grpSpPr>
        <p:sp>
          <p:nvSpPr>
            <p:cNvPr id="371724" name="Rectangle 12"/>
            <p:cNvSpPr>
              <a:spLocks noChangeArrowheads="1"/>
            </p:cNvSpPr>
            <p:nvPr/>
          </p:nvSpPr>
          <p:spPr bwMode="auto">
            <a:xfrm>
              <a:off x="1344" y="139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A</a:t>
              </a:r>
            </a:p>
          </p:txBody>
        </p:sp>
        <p:sp>
          <p:nvSpPr>
            <p:cNvPr id="371725" name="Rectangle 13"/>
            <p:cNvSpPr>
              <a:spLocks noChangeArrowheads="1"/>
            </p:cNvSpPr>
            <p:nvPr/>
          </p:nvSpPr>
          <p:spPr bwMode="auto">
            <a:xfrm>
              <a:off x="912" y="1920"/>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B</a:t>
              </a:r>
            </a:p>
          </p:txBody>
        </p:sp>
        <p:sp>
          <p:nvSpPr>
            <p:cNvPr id="371726" name="Rectangle 14"/>
            <p:cNvSpPr>
              <a:spLocks noChangeArrowheads="1"/>
            </p:cNvSpPr>
            <p:nvPr/>
          </p:nvSpPr>
          <p:spPr bwMode="auto">
            <a:xfrm>
              <a:off x="1824" y="1920"/>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C</a:t>
              </a:r>
            </a:p>
          </p:txBody>
        </p:sp>
        <p:sp>
          <p:nvSpPr>
            <p:cNvPr id="371727" name="Rectangle 15"/>
            <p:cNvSpPr>
              <a:spLocks noChangeArrowheads="1"/>
            </p:cNvSpPr>
            <p:nvPr/>
          </p:nvSpPr>
          <p:spPr bwMode="auto">
            <a:xfrm>
              <a:off x="288" y="259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D</a:t>
              </a:r>
            </a:p>
          </p:txBody>
        </p:sp>
        <p:sp>
          <p:nvSpPr>
            <p:cNvPr id="371728" name="Rectangle 16"/>
            <p:cNvSpPr>
              <a:spLocks noChangeArrowheads="1"/>
            </p:cNvSpPr>
            <p:nvPr/>
          </p:nvSpPr>
          <p:spPr bwMode="auto">
            <a:xfrm>
              <a:off x="912" y="3360"/>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G</a:t>
              </a:r>
            </a:p>
          </p:txBody>
        </p:sp>
        <p:sp>
          <p:nvSpPr>
            <p:cNvPr id="371729" name="Rectangle 17"/>
            <p:cNvSpPr>
              <a:spLocks noChangeArrowheads="1"/>
            </p:cNvSpPr>
            <p:nvPr/>
          </p:nvSpPr>
          <p:spPr bwMode="auto">
            <a:xfrm>
              <a:off x="912" y="259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E</a:t>
              </a:r>
            </a:p>
          </p:txBody>
        </p:sp>
        <p:sp>
          <p:nvSpPr>
            <p:cNvPr id="371730" name="Rectangle 18"/>
            <p:cNvSpPr>
              <a:spLocks noChangeArrowheads="1"/>
            </p:cNvSpPr>
            <p:nvPr/>
          </p:nvSpPr>
          <p:spPr bwMode="auto">
            <a:xfrm>
              <a:off x="1584" y="259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F</a:t>
              </a:r>
            </a:p>
          </p:txBody>
        </p:sp>
        <p:sp>
          <p:nvSpPr>
            <p:cNvPr id="371731" name="Line 19"/>
            <p:cNvSpPr>
              <a:spLocks noChangeShapeType="1"/>
            </p:cNvSpPr>
            <p:nvPr/>
          </p:nvSpPr>
          <p:spPr bwMode="auto">
            <a:xfrm>
              <a:off x="1584" y="1633"/>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sp>
          <p:nvSpPr>
            <p:cNvPr id="371732" name="Line 20"/>
            <p:cNvSpPr>
              <a:spLocks noChangeShapeType="1"/>
            </p:cNvSpPr>
            <p:nvPr/>
          </p:nvSpPr>
          <p:spPr bwMode="auto">
            <a:xfrm flipH="1">
              <a:off x="1056" y="1632"/>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sp>
          <p:nvSpPr>
            <p:cNvPr id="371733" name="Line 21"/>
            <p:cNvSpPr>
              <a:spLocks noChangeShapeType="1"/>
            </p:cNvSpPr>
            <p:nvPr/>
          </p:nvSpPr>
          <p:spPr bwMode="auto">
            <a:xfrm>
              <a:off x="1008" y="22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sp>
          <p:nvSpPr>
            <p:cNvPr id="371734" name="Line 22"/>
            <p:cNvSpPr>
              <a:spLocks noChangeShapeType="1"/>
            </p:cNvSpPr>
            <p:nvPr/>
          </p:nvSpPr>
          <p:spPr bwMode="auto">
            <a:xfrm flipH="1">
              <a:off x="528" y="2208"/>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sp>
          <p:nvSpPr>
            <p:cNvPr id="371735" name="Line 23"/>
            <p:cNvSpPr>
              <a:spLocks noChangeShapeType="1"/>
            </p:cNvSpPr>
            <p:nvPr/>
          </p:nvSpPr>
          <p:spPr bwMode="auto">
            <a:xfrm>
              <a:off x="1152" y="2208"/>
              <a:ext cx="43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2000"/>
            </a:p>
          </p:txBody>
        </p:sp>
        <p:sp>
          <p:nvSpPr>
            <p:cNvPr id="371736" name="Line 24"/>
            <p:cNvSpPr>
              <a:spLocks noChangeShapeType="1"/>
            </p:cNvSpPr>
            <p:nvPr/>
          </p:nvSpPr>
          <p:spPr bwMode="auto">
            <a:xfrm>
              <a:off x="1056" y="283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sp>
          <p:nvSpPr>
            <p:cNvPr id="371737" name="Rectangle 25"/>
            <p:cNvSpPr>
              <a:spLocks noChangeArrowheads="1"/>
            </p:cNvSpPr>
            <p:nvPr/>
          </p:nvSpPr>
          <p:spPr bwMode="auto">
            <a:xfrm>
              <a:off x="1344" y="388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I</a:t>
              </a:r>
            </a:p>
          </p:txBody>
        </p:sp>
        <p:sp>
          <p:nvSpPr>
            <p:cNvPr id="371738" name="Line 26"/>
            <p:cNvSpPr>
              <a:spLocks noChangeShapeType="1"/>
            </p:cNvSpPr>
            <p:nvPr/>
          </p:nvSpPr>
          <p:spPr bwMode="auto">
            <a:xfrm>
              <a:off x="1152" y="3600"/>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sp>
          <p:nvSpPr>
            <p:cNvPr id="371739" name="Rectangle 27"/>
            <p:cNvSpPr>
              <a:spLocks noChangeArrowheads="1"/>
            </p:cNvSpPr>
            <p:nvPr/>
          </p:nvSpPr>
          <p:spPr bwMode="auto">
            <a:xfrm>
              <a:off x="336" y="388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H</a:t>
              </a:r>
            </a:p>
          </p:txBody>
        </p:sp>
        <p:sp>
          <p:nvSpPr>
            <p:cNvPr id="371740" name="Line 28"/>
            <p:cNvSpPr>
              <a:spLocks noChangeShapeType="1"/>
            </p:cNvSpPr>
            <p:nvPr/>
          </p:nvSpPr>
          <p:spPr bwMode="auto">
            <a:xfrm flipH="1">
              <a:off x="576" y="360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grpSp>
      <p:sp>
        <p:nvSpPr>
          <p:cNvPr id="371741" name="Text Box 29"/>
          <p:cNvSpPr txBox="1">
            <a:spLocks noChangeArrowheads="1"/>
          </p:cNvSpPr>
          <p:nvPr/>
        </p:nvSpPr>
        <p:spPr bwMode="auto">
          <a:xfrm>
            <a:off x="4025900" y="1295400"/>
            <a:ext cx="4889499"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altLang="en-US" sz="2000" b="1" dirty="0">
                <a:latin typeface="Times" panose="02020603050405020304" pitchFamily="18" charset="0"/>
                <a:cs typeface="Times" panose="02020603050405020304" pitchFamily="18" charset="0"/>
              </a:rPr>
              <a:t>Property</a:t>
            </a:r>
            <a:r>
              <a:rPr lang="en-US" altLang="en-US" sz="2000" dirty="0">
                <a:latin typeface="Times" panose="02020603050405020304" pitchFamily="18" charset="0"/>
                <a:cs typeface="Times" panose="02020603050405020304" pitchFamily="18" charset="0"/>
              </a:rPr>
              <a:t>		         </a:t>
            </a:r>
            <a:r>
              <a:rPr lang="en-US" altLang="en-US" sz="2000" b="1" dirty="0">
                <a:latin typeface="Times" panose="02020603050405020304" pitchFamily="18" charset="0"/>
                <a:cs typeface="Times" panose="02020603050405020304" pitchFamily="18" charset="0"/>
              </a:rPr>
              <a:t>Value</a:t>
            </a:r>
          </a:p>
          <a:p>
            <a:pPr marL="457200" indent="-457200" eaLnBrk="0" hangingPunct="0">
              <a:lnSpc>
                <a:spcPct val="60000"/>
              </a:lnSpc>
              <a:spcBef>
                <a:spcPct val="55000"/>
              </a:spcBef>
              <a:buFont typeface="+mj-lt"/>
              <a:buAutoNum type="arabicParenR"/>
            </a:pPr>
            <a:r>
              <a:rPr lang="en-US" altLang="en-US" sz="2000" dirty="0">
                <a:latin typeface="Times" panose="02020603050405020304" pitchFamily="18" charset="0"/>
                <a:cs typeface="Times" panose="02020603050405020304" pitchFamily="18" charset="0"/>
              </a:rPr>
              <a:t>Number of nodes</a:t>
            </a:r>
          </a:p>
          <a:p>
            <a:pPr marL="457200" indent="-457200" eaLnBrk="0" hangingPunct="0">
              <a:lnSpc>
                <a:spcPct val="60000"/>
              </a:lnSpc>
              <a:spcBef>
                <a:spcPct val="55000"/>
              </a:spcBef>
              <a:buFont typeface="+mj-lt"/>
              <a:buAutoNum type="arabicParenR"/>
            </a:pPr>
            <a:r>
              <a:rPr lang="en-US" altLang="en-US" sz="2000" dirty="0">
                <a:latin typeface="Times" panose="02020603050405020304" pitchFamily="18" charset="0"/>
                <a:cs typeface="Times" panose="02020603050405020304" pitchFamily="18" charset="0"/>
              </a:rPr>
              <a:t>Root Node</a:t>
            </a:r>
          </a:p>
          <a:p>
            <a:pPr marL="457200" indent="-457200" eaLnBrk="0" hangingPunct="0">
              <a:lnSpc>
                <a:spcPct val="60000"/>
              </a:lnSpc>
              <a:spcBef>
                <a:spcPct val="55000"/>
              </a:spcBef>
              <a:buFont typeface="+mj-lt"/>
              <a:buAutoNum type="arabicParenR"/>
            </a:pPr>
            <a:r>
              <a:rPr lang="en-US" altLang="en-US" sz="2000" dirty="0">
                <a:latin typeface="Times" panose="02020603050405020304" pitchFamily="18" charset="0"/>
                <a:cs typeface="Times" panose="02020603050405020304" pitchFamily="18" charset="0"/>
              </a:rPr>
              <a:t>Leaves</a:t>
            </a:r>
          </a:p>
          <a:p>
            <a:pPr marL="457200" indent="-457200" eaLnBrk="0" hangingPunct="0">
              <a:lnSpc>
                <a:spcPct val="60000"/>
              </a:lnSpc>
              <a:spcBef>
                <a:spcPct val="55000"/>
              </a:spcBef>
              <a:buFont typeface="+mj-lt"/>
              <a:buAutoNum type="arabicParenR"/>
            </a:pPr>
            <a:r>
              <a:rPr lang="en-US" altLang="en-US" sz="2000" dirty="0">
                <a:latin typeface="Times" panose="02020603050405020304" pitchFamily="18" charset="0"/>
                <a:cs typeface="Times" panose="02020603050405020304" pitchFamily="18" charset="0"/>
              </a:rPr>
              <a:t>Internal nodes</a:t>
            </a:r>
          </a:p>
          <a:p>
            <a:pPr marL="457200" indent="-457200" eaLnBrk="0" hangingPunct="0">
              <a:lnSpc>
                <a:spcPct val="60000"/>
              </a:lnSpc>
              <a:spcBef>
                <a:spcPct val="55000"/>
              </a:spcBef>
              <a:buFont typeface="+mj-lt"/>
              <a:buAutoNum type="arabicParenR"/>
            </a:pPr>
            <a:r>
              <a:rPr lang="en-US" altLang="en-US" sz="2000" dirty="0">
                <a:latin typeface="Times" panose="02020603050405020304" pitchFamily="18" charset="0"/>
                <a:cs typeface="Times" panose="02020603050405020304" pitchFamily="18" charset="0"/>
              </a:rPr>
              <a:t>Ancestors of  H</a:t>
            </a:r>
          </a:p>
          <a:p>
            <a:pPr marL="457200" indent="-457200" eaLnBrk="0" hangingPunct="0">
              <a:lnSpc>
                <a:spcPct val="60000"/>
              </a:lnSpc>
              <a:spcBef>
                <a:spcPct val="55000"/>
              </a:spcBef>
              <a:buFont typeface="+mj-lt"/>
              <a:buAutoNum type="arabicParenR"/>
            </a:pPr>
            <a:r>
              <a:rPr lang="en-US" altLang="en-US" sz="2000" dirty="0">
                <a:latin typeface="Times" panose="02020603050405020304" pitchFamily="18" charset="0"/>
                <a:cs typeface="Times" panose="02020603050405020304" pitchFamily="18" charset="0"/>
              </a:rPr>
              <a:t>Descendants of  B</a:t>
            </a:r>
          </a:p>
          <a:p>
            <a:pPr marL="457200" indent="-457200" eaLnBrk="0" hangingPunct="0">
              <a:lnSpc>
                <a:spcPct val="60000"/>
              </a:lnSpc>
              <a:spcBef>
                <a:spcPct val="55000"/>
              </a:spcBef>
              <a:buFont typeface="+mj-lt"/>
              <a:buAutoNum type="arabicParenR"/>
            </a:pPr>
            <a:r>
              <a:rPr lang="en-US" altLang="en-US" sz="2000" dirty="0">
                <a:latin typeface="Times" panose="02020603050405020304" pitchFamily="18" charset="0"/>
                <a:cs typeface="Times" panose="02020603050405020304" pitchFamily="18" charset="0"/>
              </a:rPr>
              <a:t>Siblings of  E</a:t>
            </a:r>
          </a:p>
          <a:p>
            <a:pPr marL="457200" indent="-457200" eaLnBrk="0" hangingPunct="0">
              <a:lnSpc>
                <a:spcPct val="60000"/>
              </a:lnSpc>
              <a:spcBef>
                <a:spcPct val="55000"/>
              </a:spcBef>
              <a:buFont typeface="+mj-lt"/>
              <a:buAutoNum type="arabicParenR"/>
            </a:pPr>
            <a:r>
              <a:rPr lang="en-US" altLang="en-US" sz="2000" dirty="0">
                <a:latin typeface="Times" panose="02020603050405020304" pitchFamily="18" charset="0"/>
                <a:cs typeface="Times" panose="02020603050405020304" pitchFamily="18" charset="0"/>
              </a:rPr>
              <a:t>Right subtree of A</a:t>
            </a:r>
          </a:p>
          <a:p>
            <a:pPr marL="457200" indent="-457200" eaLnBrk="0" hangingPunct="0">
              <a:lnSpc>
                <a:spcPct val="60000"/>
              </a:lnSpc>
              <a:spcBef>
                <a:spcPct val="55000"/>
              </a:spcBef>
              <a:buFont typeface="+mj-lt"/>
              <a:buAutoNum type="arabicParenR"/>
            </a:pPr>
            <a:r>
              <a:rPr lang="en-US" altLang="en-US" sz="2000" dirty="0">
                <a:latin typeface="Times" panose="02020603050405020304" pitchFamily="18" charset="0"/>
                <a:cs typeface="Times" panose="02020603050405020304" pitchFamily="18" charset="0"/>
              </a:rPr>
              <a:t>Left subtree of A</a:t>
            </a:r>
          </a:p>
          <a:p>
            <a:pPr marL="457200" indent="-457200">
              <a:lnSpc>
                <a:spcPct val="60000"/>
              </a:lnSpc>
              <a:spcBef>
                <a:spcPct val="55000"/>
              </a:spcBef>
              <a:buFont typeface="+mj-lt"/>
              <a:buAutoNum type="arabicParenR"/>
            </a:pPr>
            <a:r>
              <a:rPr lang="en-US" altLang="en-US" sz="2000" dirty="0">
                <a:latin typeface="Times" panose="02020603050405020304" pitchFamily="18" charset="0"/>
                <a:cs typeface="Times" panose="02020603050405020304" pitchFamily="18" charset="0"/>
              </a:rPr>
              <a:t>Height of this tree</a:t>
            </a:r>
          </a:p>
          <a:p>
            <a:pPr marL="457200" indent="-457200">
              <a:lnSpc>
                <a:spcPct val="60000"/>
              </a:lnSpc>
              <a:spcBef>
                <a:spcPct val="55000"/>
              </a:spcBef>
              <a:buFont typeface="+mj-lt"/>
              <a:buAutoNum type="arabicParenR"/>
            </a:pPr>
            <a:r>
              <a:rPr lang="en-US" altLang="en-US" sz="2000" dirty="0">
                <a:latin typeface="Times" panose="02020603050405020304" pitchFamily="18" charset="0"/>
                <a:cs typeface="Times" panose="02020603050405020304" pitchFamily="18" charset="0"/>
              </a:rPr>
              <a:t>Degree of this tree</a:t>
            </a:r>
          </a:p>
        </p:txBody>
      </p:sp>
    </p:spTree>
    <p:extLst>
      <p:ext uri="{BB962C8B-B14F-4D97-AF65-F5344CB8AC3E}">
        <p14:creationId xmlns:p14="http://schemas.microsoft.com/office/powerpoint/2010/main" val="504184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a:t>How we view a tree</a:t>
            </a: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25</a:t>
            </a:fld>
            <a:endParaRPr lang="en-US"/>
          </a:p>
        </p:txBody>
      </p:sp>
      <p:pic>
        <p:nvPicPr>
          <p:cNvPr id="5" name="Picture 4" descr="TREE_SMA"/>
          <p:cNvPicPr>
            <a:picLocks noChangeAspect="1" noChangeArrowheads="1"/>
          </p:cNvPicPr>
          <p:nvPr/>
        </p:nvPicPr>
        <p:blipFill>
          <a:blip r:embed="rId2"/>
          <a:srcRect/>
          <a:stretch>
            <a:fillRect/>
          </a:stretch>
        </p:blipFill>
        <p:spPr>
          <a:xfrm>
            <a:off x="533400" y="1555749"/>
            <a:ext cx="3605212" cy="3333750"/>
          </a:xfrm>
          <a:prstGeom prst="rect">
            <a:avLst/>
          </a:prstGeom>
        </p:spPr>
      </p:pic>
      <p:pic>
        <p:nvPicPr>
          <p:cNvPr id="6" name="Picture 5" descr="up"/>
          <p:cNvPicPr>
            <a:picLocks noChangeAspect="1" noChangeArrowheads="1"/>
          </p:cNvPicPr>
          <p:nvPr/>
        </p:nvPicPr>
        <p:blipFill>
          <a:blip r:embed="rId3"/>
          <a:srcRect/>
          <a:stretch>
            <a:fillRect/>
          </a:stretch>
        </p:blipFill>
        <p:spPr bwMode="auto">
          <a:xfrm>
            <a:off x="4940301" y="1524000"/>
            <a:ext cx="3365499" cy="3365499"/>
          </a:xfrm>
          <a:prstGeom prst="rect">
            <a:avLst/>
          </a:prstGeom>
          <a:noFill/>
        </p:spPr>
      </p:pic>
      <p:sp>
        <p:nvSpPr>
          <p:cNvPr id="7" name="Text Box 5"/>
          <p:cNvSpPr txBox="1">
            <a:spLocks noChangeArrowheads="1"/>
          </p:cNvSpPr>
          <p:nvPr/>
        </p:nvSpPr>
        <p:spPr bwMode="auto">
          <a:xfrm>
            <a:off x="876300" y="5346700"/>
            <a:ext cx="2669962" cy="461665"/>
          </a:xfrm>
          <a:prstGeom prst="rect">
            <a:avLst/>
          </a:prstGeom>
          <a:noFill/>
          <a:ln w="9525">
            <a:noFill/>
            <a:miter lim="800000"/>
            <a:headEnd/>
            <a:tailEnd/>
          </a:ln>
          <a:effectLst/>
        </p:spPr>
        <p:txBody>
          <a:bodyPr wrap="none">
            <a:spAutoFit/>
          </a:bodyPr>
          <a:lstStyle/>
          <a:p>
            <a:pPr eaLnBrk="0" hangingPunct="0"/>
            <a:r>
              <a:rPr lang="en-US" sz="2400" b="1">
                <a:solidFill>
                  <a:srgbClr val="FF0000"/>
                </a:solidFill>
              </a:rPr>
              <a:t>Nature Lovers View</a:t>
            </a:r>
            <a:endParaRPr lang="en-US" sz="2400" b="1">
              <a:solidFill>
                <a:srgbClr val="FF0000"/>
              </a:solidFill>
              <a:latin typeface="Times New Roman" pitchFamily="18" charset="0"/>
            </a:endParaRPr>
          </a:p>
        </p:txBody>
      </p:sp>
      <p:sp>
        <p:nvSpPr>
          <p:cNvPr id="8" name="Text Box 6"/>
          <p:cNvSpPr txBox="1">
            <a:spLocks noChangeArrowheads="1"/>
          </p:cNvSpPr>
          <p:nvPr/>
        </p:nvSpPr>
        <p:spPr bwMode="auto">
          <a:xfrm>
            <a:off x="4867275" y="5345112"/>
            <a:ext cx="3441583" cy="461665"/>
          </a:xfrm>
          <a:prstGeom prst="rect">
            <a:avLst/>
          </a:prstGeom>
          <a:noFill/>
          <a:ln w="9525">
            <a:noFill/>
            <a:miter lim="800000"/>
            <a:headEnd/>
            <a:tailEnd/>
          </a:ln>
          <a:effectLst/>
        </p:spPr>
        <p:txBody>
          <a:bodyPr wrap="none">
            <a:spAutoFit/>
          </a:bodyPr>
          <a:lstStyle/>
          <a:p>
            <a:pPr eaLnBrk="0" hangingPunct="0"/>
            <a:r>
              <a:rPr lang="en-US" sz="2400" b="1">
                <a:solidFill>
                  <a:srgbClr val="FF0000"/>
                </a:solidFill>
              </a:rPr>
              <a:t>Computer Scientists View</a:t>
            </a:r>
            <a:endParaRPr lang="en-US" sz="2400" b="1">
              <a:solidFill>
                <a:srgbClr val="FF0000"/>
              </a:solidFill>
              <a:latin typeface="Times New Roman" pitchFamily="18" charset="0"/>
            </a:endParaRPr>
          </a:p>
        </p:txBody>
      </p:sp>
      <p:sp>
        <p:nvSpPr>
          <p:cNvPr id="9" name="Line 12"/>
          <p:cNvSpPr>
            <a:spLocks noChangeShapeType="1"/>
          </p:cNvSpPr>
          <p:nvPr/>
        </p:nvSpPr>
        <p:spPr bwMode="auto">
          <a:xfrm>
            <a:off x="2441362" y="4127499"/>
            <a:ext cx="1673438" cy="762000"/>
          </a:xfrm>
          <a:prstGeom prst="line">
            <a:avLst/>
          </a:prstGeom>
          <a:noFill/>
          <a:ln w="38100">
            <a:solidFill>
              <a:srgbClr val="FFFF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2"/>
          <p:cNvSpPr>
            <a:spLocks noChangeShapeType="1"/>
          </p:cNvSpPr>
          <p:nvPr/>
        </p:nvSpPr>
        <p:spPr bwMode="auto">
          <a:xfrm flipV="1">
            <a:off x="6629400" y="1523999"/>
            <a:ext cx="1600200" cy="761999"/>
          </a:xfrm>
          <a:prstGeom prst="line">
            <a:avLst/>
          </a:prstGeom>
          <a:noFill/>
          <a:ln w="38100">
            <a:solidFill>
              <a:srgbClr val="FFFF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8039100" y="1001751"/>
            <a:ext cx="876300" cy="553998"/>
          </a:xfrm>
          <a:prstGeom prst="rect">
            <a:avLst/>
          </a:prstGeom>
          <a:noFill/>
        </p:spPr>
        <p:txBody>
          <a:bodyPr wrap="square" rtlCol="0">
            <a:spAutoFit/>
          </a:bodyPr>
          <a:lstStyle/>
          <a:p>
            <a:r>
              <a:rPr lang="en-US" sz="3000" dirty="0"/>
              <a:t>root</a:t>
            </a:r>
          </a:p>
        </p:txBody>
      </p:sp>
      <p:sp>
        <p:nvSpPr>
          <p:cNvPr id="12" name="TextBox 11"/>
          <p:cNvSpPr txBox="1"/>
          <p:nvPr/>
        </p:nvSpPr>
        <p:spPr>
          <a:xfrm>
            <a:off x="4076700" y="4724400"/>
            <a:ext cx="876300" cy="553998"/>
          </a:xfrm>
          <a:prstGeom prst="rect">
            <a:avLst/>
          </a:prstGeom>
          <a:noFill/>
        </p:spPr>
        <p:txBody>
          <a:bodyPr wrap="square" rtlCol="0">
            <a:spAutoFit/>
          </a:bodyPr>
          <a:lstStyle/>
          <a:p>
            <a:r>
              <a:rPr lang="en-US" sz="3000" dirty="0"/>
              <a:t>root</a:t>
            </a:r>
          </a:p>
        </p:txBody>
      </p:sp>
    </p:spTree>
    <p:extLst>
      <p:ext uri="{BB962C8B-B14F-4D97-AF65-F5344CB8AC3E}">
        <p14:creationId xmlns:p14="http://schemas.microsoft.com/office/powerpoint/2010/main" val="410700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dirty="0"/>
              <a:t>3.1.3. Ordered tree</a:t>
            </a:r>
          </a:p>
        </p:txBody>
      </p:sp>
      <p:sp>
        <p:nvSpPr>
          <p:cNvPr id="14339" name="Rectangle 3"/>
          <p:cNvSpPr>
            <a:spLocks noGrp="1" noChangeArrowheads="1"/>
          </p:cNvSpPr>
          <p:nvPr>
            <p:ph type="body" idx="1"/>
          </p:nvPr>
        </p:nvSpPr>
        <p:spPr>
          <a:xfrm>
            <a:off x="0" y="838200"/>
            <a:ext cx="9144000" cy="5410200"/>
          </a:xfrm>
        </p:spPr>
        <p:txBody>
          <a:bodyPr/>
          <a:lstStyle/>
          <a:p>
            <a:pPr>
              <a:buNone/>
            </a:pPr>
            <a:r>
              <a:rPr lang="en-US" sz="2200" dirty="0">
                <a:latin typeface="Times" panose="02020603050405020304" pitchFamily="18" charset="0"/>
                <a:cs typeface="Times" panose="02020603050405020304" pitchFamily="18" charset="0"/>
              </a:rPr>
              <a:t>An ordered tree is a tree in which the children of a node are somehow </a:t>
            </a:r>
          </a:p>
          <a:p>
            <a:pPr>
              <a:buNone/>
            </a:pPr>
            <a:r>
              <a:rPr lang="en-US" sz="2200" dirty="0">
                <a:latin typeface="Times" panose="02020603050405020304" pitchFamily="18" charset="0"/>
                <a:cs typeface="Times" panose="02020603050405020304" pitchFamily="18" charset="0"/>
              </a:rPr>
              <a:t>"ordered.”</a:t>
            </a:r>
          </a:p>
          <a:p>
            <a:pPr>
              <a:buNone/>
            </a:pPr>
            <a:r>
              <a:rPr lang="en-US" sz="2200" dirty="0">
                <a:latin typeface="Times" panose="02020603050405020304" pitchFamily="18" charset="0"/>
                <a:cs typeface="Times" panose="02020603050405020304" pitchFamily="18" charset="0"/>
              </a:rPr>
              <a:t>Example: If T</a:t>
            </a:r>
            <a:r>
              <a:rPr lang="en-US" sz="2200" baseline="-25000" dirty="0">
                <a:latin typeface="Times" panose="02020603050405020304" pitchFamily="18" charset="0"/>
                <a:cs typeface="Times" panose="02020603050405020304" pitchFamily="18" charset="0"/>
              </a:rPr>
              <a:t>1</a:t>
            </a:r>
            <a:r>
              <a:rPr lang="en-US" sz="2200" dirty="0">
                <a:latin typeface="Times" panose="02020603050405020304" pitchFamily="18" charset="0"/>
                <a:cs typeface="Times" panose="02020603050405020304" pitchFamily="18" charset="0"/>
              </a:rPr>
              <a:t> and T</a:t>
            </a:r>
            <a:r>
              <a:rPr lang="en-US" sz="2200" baseline="-25000" dirty="0">
                <a:latin typeface="Times" panose="02020603050405020304" pitchFamily="18" charset="0"/>
                <a:cs typeface="Times" panose="02020603050405020304" pitchFamily="18" charset="0"/>
              </a:rPr>
              <a:t>2</a:t>
            </a:r>
            <a:r>
              <a:rPr lang="en-US" sz="2200" dirty="0">
                <a:latin typeface="Times" panose="02020603050405020304" pitchFamily="18" charset="0"/>
                <a:cs typeface="Times" panose="02020603050405020304" pitchFamily="18" charset="0"/>
              </a:rPr>
              <a:t> are ordered tree then T</a:t>
            </a:r>
            <a:r>
              <a:rPr lang="en-US" sz="2200" baseline="-25000" dirty="0">
                <a:latin typeface="Times" panose="02020603050405020304" pitchFamily="18" charset="0"/>
                <a:cs typeface="Times" panose="02020603050405020304" pitchFamily="18" charset="0"/>
              </a:rPr>
              <a:t>1</a:t>
            </a:r>
            <a:r>
              <a:rPr lang="en-US" sz="2200" dirty="0">
                <a:latin typeface="Times" panose="02020603050405020304" pitchFamily="18" charset="0"/>
                <a:cs typeface="Times"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a:latin typeface="Times" panose="02020603050405020304" pitchFamily="18" charset="0"/>
                <a:cs typeface="Times" panose="02020603050405020304" pitchFamily="18" charset="0"/>
              </a:rPr>
              <a:t>T</a:t>
            </a:r>
            <a:r>
              <a:rPr lang="en-US" sz="2200" baseline="-25000" dirty="0">
                <a:latin typeface="Times" panose="02020603050405020304" pitchFamily="18" charset="0"/>
                <a:cs typeface="Times" panose="02020603050405020304" pitchFamily="18" charset="0"/>
              </a:rPr>
              <a:t>2</a:t>
            </a:r>
            <a:r>
              <a:rPr lang="en-US" sz="2200" dirty="0">
                <a:latin typeface="Times" panose="02020603050405020304" pitchFamily="18" charset="0"/>
                <a:cs typeface="Times" panose="02020603050405020304" pitchFamily="18" charset="0"/>
              </a:rPr>
              <a:t>; else T</a:t>
            </a:r>
            <a:r>
              <a:rPr lang="en-US" sz="2200" baseline="-25000" dirty="0">
                <a:latin typeface="Times" panose="02020603050405020304" pitchFamily="18" charset="0"/>
                <a:cs typeface="Times" panose="02020603050405020304" pitchFamily="18" charset="0"/>
              </a:rPr>
              <a:t>1</a:t>
            </a:r>
            <a:r>
              <a:rPr lang="en-US" sz="2200" dirty="0">
                <a:latin typeface="Times" panose="02020603050405020304" pitchFamily="18" charset="0"/>
                <a:cs typeface="Times" panose="02020603050405020304" pitchFamily="18" charset="0"/>
              </a:rPr>
              <a:t> = T</a:t>
            </a:r>
            <a:r>
              <a:rPr lang="en-US" sz="2200" baseline="-25000" dirty="0">
                <a:latin typeface="Times" panose="02020603050405020304" pitchFamily="18" charset="0"/>
                <a:cs typeface="Times" panose="02020603050405020304" pitchFamily="18" charset="0"/>
              </a:rPr>
              <a:t>2</a:t>
            </a:r>
            <a:r>
              <a:rPr lang="en-US" sz="2200" dirty="0">
                <a:latin typeface="Times" panose="02020603050405020304" pitchFamily="18" charset="0"/>
                <a:cs typeface="Times" panose="02020603050405020304" pitchFamily="18" charset="0"/>
              </a:rPr>
              <a:t> </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26</a:t>
            </a:fld>
            <a:endParaRPr lang="en-US"/>
          </a:p>
        </p:txBody>
      </p:sp>
      <p:grpSp>
        <p:nvGrpSpPr>
          <p:cNvPr id="22" name="Group 21"/>
          <p:cNvGrpSpPr/>
          <p:nvPr/>
        </p:nvGrpSpPr>
        <p:grpSpPr>
          <a:xfrm>
            <a:off x="2514600" y="2417802"/>
            <a:ext cx="533400" cy="609600"/>
            <a:chOff x="1752600" y="3657600"/>
            <a:chExt cx="533400" cy="609600"/>
          </a:xfrm>
        </p:grpSpPr>
        <p:sp>
          <p:nvSpPr>
            <p:cNvPr id="23" name="Oval 22"/>
            <p:cNvSpPr/>
            <p:nvPr/>
          </p:nvSpPr>
          <p:spPr>
            <a:xfrm>
              <a:off x="1752600" y="37338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a:spLocks/>
            </p:cNvSpPr>
            <p:nvPr/>
          </p:nvSpPr>
          <p:spPr>
            <a:xfrm>
              <a:off x="1828800" y="3657600"/>
              <a:ext cx="457200" cy="584775"/>
            </a:xfrm>
            <a:prstGeom prst="rect">
              <a:avLst/>
            </a:prstGeom>
            <a:noFill/>
          </p:spPr>
          <p:txBody>
            <a:bodyPr wrap="square" rtlCol="0">
              <a:spAutoFit/>
            </a:bodyPr>
            <a:lstStyle/>
            <a:p>
              <a:r>
                <a:rPr lang="en-US" sz="3200" b="1" i="1">
                  <a:latin typeface="Times New Roman" pitchFamily="18" charset="0"/>
                  <a:cs typeface="Times New Roman" pitchFamily="18" charset="0"/>
                </a:rPr>
                <a:t>a</a:t>
              </a:r>
            </a:p>
          </p:txBody>
        </p:sp>
      </p:grpSp>
      <p:grpSp>
        <p:nvGrpSpPr>
          <p:cNvPr id="25" name="Group 24"/>
          <p:cNvGrpSpPr/>
          <p:nvPr/>
        </p:nvGrpSpPr>
        <p:grpSpPr>
          <a:xfrm>
            <a:off x="2133600" y="3789402"/>
            <a:ext cx="533400" cy="609600"/>
            <a:chOff x="990600" y="4953000"/>
            <a:chExt cx="533400" cy="609600"/>
          </a:xfrm>
        </p:grpSpPr>
        <p:sp>
          <p:nvSpPr>
            <p:cNvPr id="26" name="TextBox 25"/>
            <p:cNvSpPr txBox="1">
              <a:spLocks/>
            </p:cNvSpPr>
            <p:nvPr/>
          </p:nvSpPr>
          <p:spPr>
            <a:xfrm>
              <a:off x="1066800" y="4953000"/>
              <a:ext cx="457200" cy="584775"/>
            </a:xfrm>
            <a:prstGeom prst="rect">
              <a:avLst/>
            </a:prstGeom>
            <a:noFill/>
          </p:spPr>
          <p:txBody>
            <a:bodyPr wrap="square" rtlCol="0">
              <a:spAutoFit/>
            </a:bodyPr>
            <a:lstStyle/>
            <a:p>
              <a:r>
                <a:rPr lang="en-US" sz="3200" b="1" i="1">
                  <a:latin typeface="Times New Roman" pitchFamily="18" charset="0"/>
                  <a:cs typeface="Times New Roman" pitchFamily="18" charset="0"/>
                </a:rPr>
                <a:t>b</a:t>
              </a:r>
            </a:p>
          </p:txBody>
        </p:sp>
        <p:sp>
          <p:nvSpPr>
            <p:cNvPr id="27" name="Oval 26"/>
            <p:cNvSpPr/>
            <p:nvPr/>
          </p:nvSpPr>
          <p:spPr>
            <a:xfrm>
              <a:off x="990600" y="50292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2971800" y="3789402"/>
            <a:ext cx="533400" cy="609600"/>
            <a:chOff x="2438400" y="4953000"/>
            <a:chExt cx="533400" cy="609600"/>
          </a:xfrm>
        </p:grpSpPr>
        <p:sp>
          <p:nvSpPr>
            <p:cNvPr id="29" name="Oval 28"/>
            <p:cNvSpPr/>
            <p:nvPr/>
          </p:nvSpPr>
          <p:spPr>
            <a:xfrm>
              <a:off x="2438400" y="50292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a:spLocks/>
            </p:cNvSpPr>
            <p:nvPr/>
          </p:nvSpPr>
          <p:spPr>
            <a:xfrm>
              <a:off x="2514600" y="4953000"/>
              <a:ext cx="457200" cy="584775"/>
            </a:xfrm>
            <a:prstGeom prst="rect">
              <a:avLst/>
            </a:prstGeom>
            <a:noFill/>
          </p:spPr>
          <p:txBody>
            <a:bodyPr wrap="square" rtlCol="0">
              <a:spAutoFit/>
            </a:bodyPr>
            <a:lstStyle/>
            <a:p>
              <a:r>
                <a:rPr lang="en-US" sz="3200" b="1" i="1">
                  <a:latin typeface="Times New Roman" pitchFamily="18" charset="0"/>
                  <a:cs typeface="Times New Roman" pitchFamily="18" charset="0"/>
                </a:rPr>
                <a:t>c</a:t>
              </a:r>
            </a:p>
          </p:txBody>
        </p:sp>
      </p:grpSp>
      <p:cxnSp>
        <p:nvCxnSpPr>
          <p:cNvPr id="31" name="Straight Connector 30"/>
          <p:cNvCxnSpPr/>
          <p:nvPr/>
        </p:nvCxnSpPr>
        <p:spPr>
          <a:xfrm rot="5400000">
            <a:off x="2171700" y="3256002"/>
            <a:ext cx="838200" cy="381000"/>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2590800" y="3217902"/>
            <a:ext cx="838200" cy="457200"/>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5257800" y="2494002"/>
            <a:ext cx="533400" cy="609600"/>
            <a:chOff x="1752600" y="3657600"/>
            <a:chExt cx="533400" cy="609600"/>
          </a:xfrm>
        </p:grpSpPr>
        <p:sp>
          <p:nvSpPr>
            <p:cNvPr id="34" name="Oval 33"/>
            <p:cNvSpPr/>
            <p:nvPr/>
          </p:nvSpPr>
          <p:spPr>
            <a:xfrm>
              <a:off x="1752600" y="37338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a:spLocks/>
            </p:cNvSpPr>
            <p:nvPr/>
          </p:nvSpPr>
          <p:spPr>
            <a:xfrm>
              <a:off x="1828800" y="3657600"/>
              <a:ext cx="457200" cy="584775"/>
            </a:xfrm>
            <a:prstGeom prst="rect">
              <a:avLst/>
            </a:prstGeom>
            <a:noFill/>
          </p:spPr>
          <p:txBody>
            <a:bodyPr wrap="square" rtlCol="0">
              <a:spAutoFit/>
            </a:bodyPr>
            <a:lstStyle/>
            <a:p>
              <a:r>
                <a:rPr lang="en-US" sz="3200" b="1" i="1">
                  <a:latin typeface="Times New Roman" pitchFamily="18" charset="0"/>
                  <a:cs typeface="Times New Roman" pitchFamily="18" charset="0"/>
                </a:rPr>
                <a:t>a</a:t>
              </a:r>
            </a:p>
          </p:txBody>
        </p:sp>
      </p:grpSp>
      <p:grpSp>
        <p:nvGrpSpPr>
          <p:cNvPr id="36" name="Group 35"/>
          <p:cNvGrpSpPr/>
          <p:nvPr/>
        </p:nvGrpSpPr>
        <p:grpSpPr>
          <a:xfrm>
            <a:off x="4876800" y="3865602"/>
            <a:ext cx="533400" cy="609600"/>
            <a:chOff x="990600" y="4953000"/>
            <a:chExt cx="533400" cy="609600"/>
          </a:xfrm>
        </p:grpSpPr>
        <p:sp>
          <p:nvSpPr>
            <p:cNvPr id="37" name="TextBox 36"/>
            <p:cNvSpPr txBox="1">
              <a:spLocks/>
            </p:cNvSpPr>
            <p:nvPr/>
          </p:nvSpPr>
          <p:spPr>
            <a:xfrm>
              <a:off x="1066800" y="4953000"/>
              <a:ext cx="457200" cy="584775"/>
            </a:xfrm>
            <a:prstGeom prst="rect">
              <a:avLst/>
            </a:prstGeom>
            <a:noFill/>
          </p:spPr>
          <p:txBody>
            <a:bodyPr wrap="square" rtlCol="0">
              <a:spAutoFit/>
            </a:bodyPr>
            <a:lstStyle/>
            <a:p>
              <a:r>
                <a:rPr lang="en-US" sz="3200" b="1" i="1">
                  <a:latin typeface="Times New Roman" pitchFamily="18" charset="0"/>
                  <a:cs typeface="Times New Roman" pitchFamily="18" charset="0"/>
                </a:rPr>
                <a:t>c</a:t>
              </a:r>
            </a:p>
          </p:txBody>
        </p:sp>
        <p:sp>
          <p:nvSpPr>
            <p:cNvPr id="38" name="Oval 37"/>
            <p:cNvSpPr/>
            <p:nvPr/>
          </p:nvSpPr>
          <p:spPr>
            <a:xfrm>
              <a:off x="990600" y="50292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5715000" y="3865602"/>
            <a:ext cx="533400" cy="609600"/>
            <a:chOff x="2438400" y="4953000"/>
            <a:chExt cx="533400" cy="609600"/>
          </a:xfrm>
        </p:grpSpPr>
        <p:sp>
          <p:nvSpPr>
            <p:cNvPr id="54" name="Oval 53"/>
            <p:cNvSpPr/>
            <p:nvPr/>
          </p:nvSpPr>
          <p:spPr>
            <a:xfrm>
              <a:off x="2438400" y="50292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a:spLocks/>
            </p:cNvSpPr>
            <p:nvPr/>
          </p:nvSpPr>
          <p:spPr>
            <a:xfrm>
              <a:off x="2514600" y="4953000"/>
              <a:ext cx="457200" cy="584775"/>
            </a:xfrm>
            <a:prstGeom prst="rect">
              <a:avLst/>
            </a:prstGeom>
            <a:noFill/>
          </p:spPr>
          <p:txBody>
            <a:bodyPr wrap="square" rtlCol="0">
              <a:spAutoFit/>
            </a:bodyPr>
            <a:lstStyle/>
            <a:p>
              <a:r>
                <a:rPr lang="en-US" sz="3200" b="1" i="1">
                  <a:latin typeface="Times New Roman" pitchFamily="18" charset="0"/>
                  <a:cs typeface="Times New Roman" pitchFamily="18" charset="0"/>
                </a:rPr>
                <a:t>b</a:t>
              </a:r>
            </a:p>
          </p:txBody>
        </p:sp>
      </p:grpSp>
      <p:cxnSp>
        <p:nvCxnSpPr>
          <p:cNvPr id="56" name="Straight Connector 55"/>
          <p:cNvCxnSpPr/>
          <p:nvPr/>
        </p:nvCxnSpPr>
        <p:spPr>
          <a:xfrm rot="5400000">
            <a:off x="4914900" y="3332202"/>
            <a:ext cx="838200" cy="381000"/>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5334000" y="3294102"/>
            <a:ext cx="838200" cy="457200"/>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514600" y="4573470"/>
            <a:ext cx="914400" cy="553998"/>
          </a:xfrm>
          <a:prstGeom prst="rect">
            <a:avLst/>
          </a:prstGeom>
          <a:noFill/>
        </p:spPr>
        <p:txBody>
          <a:bodyPr wrap="square" rtlCol="0">
            <a:spAutoFit/>
          </a:bodyPr>
          <a:lstStyle/>
          <a:p>
            <a:r>
              <a:rPr lang="en-US" sz="3000" dirty="0"/>
              <a:t>T</a:t>
            </a:r>
            <a:r>
              <a:rPr lang="en-US" sz="3000" baseline="-25000" dirty="0"/>
              <a:t>1</a:t>
            </a:r>
          </a:p>
        </p:txBody>
      </p:sp>
      <p:sp>
        <p:nvSpPr>
          <p:cNvPr id="58" name="TextBox 57"/>
          <p:cNvSpPr txBox="1"/>
          <p:nvPr/>
        </p:nvSpPr>
        <p:spPr>
          <a:xfrm>
            <a:off x="5334000" y="4627602"/>
            <a:ext cx="914400" cy="553998"/>
          </a:xfrm>
          <a:prstGeom prst="rect">
            <a:avLst/>
          </a:prstGeom>
          <a:noFill/>
        </p:spPr>
        <p:txBody>
          <a:bodyPr wrap="square" rtlCol="0">
            <a:spAutoFit/>
          </a:bodyPr>
          <a:lstStyle/>
          <a:p>
            <a:r>
              <a:rPr lang="en-US" sz="3000" dirty="0"/>
              <a:t>T</a:t>
            </a:r>
            <a:r>
              <a:rPr lang="en-US" sz="3000" baseline="-25000" dirty="0"/>
              <a:t>2</a:t>
            </a:r>
          </a:p>
        </p:txBody>
      </p:sp>
    </p:spTree>
    <p:extLst>
      <p:ext uri="{BB962C8B-B14F-4D97-AF65-F5344CB8AC3E}">
        <p14:creationId xmlns:p14="http://schemas.microsoft.com/office/powerpoint/2010/main" val="1498833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dirty="0"/>
              <a:t>3.1.4. Operations on trees</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27</a:t>
            </a:fld>
            <a:endParaRPr lang="en-US"/>
          </a:p>
        </p:txBody>
      </p:sp>
      <p:sp>
        <p:nvSpPr>
          <p:cNvPr id="7" name="Rectangle 4" descr="Rectangle: Click to edit Master text styles&#10;Second level&#10;Third level&#10;Fourth level&#10;Fifth level"/>
          <p:cNvSpPr>
            <a:spLocks noChangeArrowheads="1"/>
          </p:cNvSpPr>
          <p:nvPr/>
        </p:nvSpPr>
        <p:spPr bwMode="auto">
          <a:xfrm>
            <a:off x="0" y="838200"/>
            <a:ext cx="9144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3"/>
              </a:buBlip>
              <a:defRPr sz="2800">
                <a:solidFill>
                  <a:schemeClr val="tx1"/>
                </a:solidFill>
                <a:latin typeface="Georgia" panose="02040502050405020303" pitchFamily="18" charset="0"/>
              </a:defRPr>
            </a:lvl1pPr>
            <a:lvl2pPr marL="742950" indent="-285750">
              <a:spcBef>
                <a:spcPct val="20000"/>
              </a:spcBef>
              <a:buSzPct val="75000"/>
              <a:buBlip>
                <a:blip r:embed="rId4"/>
              </a:buBlip>
              <a:defRPr sz="2400">
                <a:solidFill>
                  <a:schemeClr val="tx1"/>
                </a:solidFill>
                <a:latin typeface="Georgia" panose="02040502050405020303" pitchFamily="18" charset="0"/>
              </a:defRPr>
            </a:lvl2pPr>
            <a:lvl3pPr marL="1143000" indent="-228600">
              <a:spcBef>
                <a:spcPct val="20000"/>
              </a:spcBef>
              <a:buChar char="•"/>
              <a:defRPr sz="2000">
                <a:solidFill>
                  <a:schemeClr val="tx1"/>
                </a:solidFill>
                <a:latin typeface="Georgia" panose="02040502050405020303" pitchFamily="18" charset="0"/>
              </a:defRPr>
            </a:lvl3pPr>
            <a:lvl4pPr marL="1600200" indent="-228600">
              <a:spcBef>
                <a:spcPct val="20000"/>
              </a:spcBef>
              <a:buChar char="–"/>
              <a:defRPr>
                <a:solidFill>
                  <a:schemeClr val="tx1"/>
                </a:solidFill>
                <a:latin typeface="Georgia" panose="02040502050405020303" pitchFamily="18" charset="0"/>
              </a:defRPr>
            </a:lvl4pPr>
            <a:lvl5pPr marL="2057400" indent="-228600">
              <a:spcBef>
                <a:spcPct val="20000"/>
              </a:spcBef>
              <a:buClr>
                <a:schemeClr val="tx2"/>
              </a:buClr>
              <a:buChar char="–"/>
              <a:defRPr>
                <a:solidFill>
                  <a:schemeClr val="tx1"/>
                </a:solidFill>
                <a:latin typeface="Georgia" panose="02040502050405020303" pitchFamily="18" charset="0"/>
              </a:defRPr>
            </a:lvl5pPr>
            <a:lvl6pPr marL="2514600" indent="-228600" fontAlgn="base">
              <a:spcBef>
                <a:spcPct val="20000"/>
              </a:spcBef>
              <a:spcAft>
                <a:spcPct val="0"/>
              </a:spcAft>
              <a:buClr>
                <a:schemeClr val="tx2"/>
              </a:buClr>
              <a:buChar char="–"/>
              <a:defRPr>
                <a:solidFill>
                  <a:schemeClr val="tx1"/>
                </a:solidFill>
                <a:latin typeface="Georgia" panose="02040502050405020303" pitchFamily="18" charset="0"/>
              </a:defRPr>
            </a:lvl6pPr>
            <a:lvl7pPr marL="2971800" indent="-228600" fontAlgn="base">
              <a:spcBef>
                <a:spcPct val="20000"/>
              </a:spcBef>
              <a:spcAft>
                <a:spcPct val="0"/>
              </a:spcAft>
              <a:buClr>
                <a:schemeClr val="tx2"/>
              </a:buClr>
              <a:buChar char="–"/>
              <a:defRPr>
                <a:solidFill>
                  <a:schemeClr val="tx1"/>
                </a:solidFill>
                <a:latin typeface="Georgia" panose="02040502050405020303" pitchFamily="18" charset="0"/>
              </a:defRPr>
            </a:lvl7pPr>
            <a:lvl8pPr marL="3429000" indent="-228600" fontAlgn="base">
              <a:spcBef>
                <a:spcPct val="20000"/>
              </a:spcBef>
              <a:spcAft>
                <a:spcPct val="0"/>
              </a:spcAft>
              <a:buClr>
                <a:schemeClr val="tx2"/>
              </a:buClr>
              <a:buChar char="–"/>
              <a:defRPr>
                <a:solidFill>
                  <a:schemeClr val="tx1"/>
                </a:solidFill>
                <a:latin typeface="Georgia" panose="02040502050405020303" pitchFamily="18" charset="0"/>
              </a:defRPr>
            </a:lvl8pPr>
            <a:lvl9pPr marL="3886200" indent="-228600" fontAlgn="base">
              <a:spcBef>
                <a:spcPct val="20000"/>
              </a:spcBef>
              <a:spcAft>
                <a:spcPct val="0"/>
              </a:spcAft>
              <a:buClr>
                <a:schemeClr val="tx2"/>
              </a:buClr>
              <a:buChar char="–"/>
              <a:defRPr>
                <a:solidFill>
                  <a:schemeClr val="tx1"/>
                </a:solidFill>
                <a:latin typeface="Georgia" panose="02040502050405020303" pitchFamily="18" charset="0"/>
              </a:defRPr>
            </a:lvl9pPr>
          </a:lstStyle>
          <a:p>
            <a:r>
              <a:rPr lang="en-US" altLang="en-US" sz="2300" dirty="0"/>
              <a:t>integer </a:t>
            </a:r>
            <a:r>
              <a:rPr lang="en-US" altLang="en-US" sz="2300" b="1" dirty="0">
                <a:solidFill>
                  <a:srgbClr val="FF0000"/>
                </a:solidFill>
              </a:rPr>
              <a:t>size</a:t>
            </a:r>
            <a:r>
              <a:rPr lang="en-US" altLang="en-US" sz="2300" dirty="0"/>
              <a:t>(T) //returns number of nodes on the tree T</a:t>
            </a:r>
          </a:p>
          <a:p>
            <a:r>
              <a:rPr lang="en-US" altLang="en-US" sz="2300" dirty="0" err="1"/>
              <a:t>boolean</a:t>
            </a:r>
            <a:r>
              <a:rPr lang="en-US" altLang="en-US" sz="2300" dirty="0"/>
              <a:t> </a:t>
            </a:r>
            <a:r>
              <a:rPr lang="en-US" altLang="en-US" sz="2300" b="1" dirty="0" err="1">
                <a:solidFill>
                  <a:srgbClr val="FF0000"/>
                </a:solidFill>
              </a:rPr>
              <a:t>isEmpty</a:t>
            </a:r>
            <a:r>
              <a:rPr lang="en-US" altLang="en-US" sz="2300" dirty="0"/>
              <a:t> (T) //returns true if the tree T is empty</a:t>
            </a:r>
            <a:endParaRPr lang="en-US" altLang="en-US" sz="2300" b="1" dirty="0">
              <a:solidFill>
                <a:srgbClr val="FF0000"/>
              </a:solidFill>
            </a:endParaRPr>
          </a:p>
          <a:p>
            <a:r>
              <a:rPr lang="en-US" sz="2300" b="1" dirty="0">
                <a:solidFill>
                  <a:srgbClr val="FF0000"/>
                </a:solidFill>
              </a:rPr>
              <a:t>element</a:t>
            </a:r>
            <a:r>
              <a:rPr lang="en-US" sz="2300" dirty="0"/>
              <a:t>(p) // returns the data of node p</a:t>
            </a:r>
          </a:p>
          <a:p>
            <a:r>
              <a:rPr lang="en-US" altLang="en-US" sz="2300" b="1" dirty="0">
                <a:solidFill>
                  <a:srgbClr val="FF0000"/>
                </a:solidFill>
              </a:rPr>
              <a:t>root</a:t>
            </a:r>
            <a:r>
              <a:rPr lang="en-US" altLang="en-US" sz="2300" dirty="0"/>
              <a:t> (T) //returns the root of the tree T</a:t>
            </a:r>
          </a:p>
          <a:p>
            <a:r>
              <a:rPr lang="en-US" altLang="en-US" sz="2300" b="1" dirty="0">
                <a:solidFill>
                  <a:srgbClr val="FF0000"/>
                </a:solidFill>
              </a:rPr>
              <a:t>parent</a:t>
            </a:r>
            <a:r>
              <a:rPr lang="en-US" altLang="en-US" sz="2300" dirty="0"/>
              <a:t>(p, T) //returns parent of node p on the tree T</a:t>
            </a:r>
          </a:p>
          <a:p>
            <a:r>
              <a:rPr lang="en-US" altLang="en-US" sz="2300" b="1" dirty="0" err="1">
                <a:solidFill>
                  <a:srgbClr val="FF0000"/>
                </a:solidFill>
              </a:rPr>
              <a:t>leftmost_child</a:t>
            </a:r>
            <a:r>
              <a:rPr lang="en-US" altLang="en-US" sz="2300" dirty="0"/>
              <a:t>(p) //returns left most child of node p</a:t>
            </a:r>
          </a:p>
          <a:p>
            <a:r>
              <a:rPr lang="en-US" altLang="en-US" sz="2300" dirty="0" err="1"/>
              <a:t>boolean</a:t>
            </a:r>
            <a:r>
              <a:rPr lang="en-US" altLang="en-US" sz="2300" dirty="0"/>
              <a:t> </a:t>
            </a:r>
            <a:r>
              <a:rPr lang="en-US" altLang="en-US" sz="2300" b="1" dirty="0" err="1">
                <a:solidFill>
                  <a:srgbClr val="FF0000"/>
                </a:solidFill>
              </a:rPr>
              <a:t>isInternal</a:t>
            </a:r>
            <a:r>
              <a:rPr lang="en-US" altLang="en-US" sz="2300" dirty="0"/>
              <a:t>(p) //returns true if node p is internal</a:t>
            </a:r>
          </a:p>
          <a:p>
            <a:r>
              <a:rPr lang="en-US" altLang="en-US" sz="2300" dirty="0" err="1"/>
              <a:t>boolean</a:t>
            </a:r>
            <a:r>
              <a:rPr lang="en-US" altLang="en-US" sz="2300" dirty="0"/>
              <a:t> </a:t>
            </a:r>
            <a:r>
              <a:rPr lang="en-US" altLang="en-US" sz="2300" b="1" dirty="0" err="1">
                <a:solidFill>
                  <a:srgbClr val="FF0000"/>
                </a:solidFill>
              </a:rPr>
              <a:t>isExternal</a:t>
            </a:r>
            <a:r>
              <a:rPr lang="en-US" altLang="en-US" sz="2300" dirty="0"/>
              <a:t>(p) // //returns true if node p is external</a:t>
            </a:r>
          </a:p>
          <a:p>
            <a:r>
              <a:rPr lang="en-US" altLang="en-US" sz="2300" dirty="0" err="1"/>
              <a:t>boolean</a:t>
            </a:r>
            <a:r>
              <a:rPr lang="en-US" altLang="en-US" sz="2300" dirty="0"/>
              <a:t> </a:t>
            </a:r>
            <a:r>
              <a:rPr lang="en-US" altLang="en-US" sz="2300" b="1" dirty="0" err="1">
                <a:solidFill>
                  <a:srgbClr val="FF0000"/>
                </a:solidFill>
              </a:rPr>
              <a:t>isRoot</a:t>
            </a:r>
            <a:r>
              <a:rPr lang="en-US" altLang="en-US" sz="2300" dirty="0"/>
              <a:t>(p) //returns true if node p is the root</a:t>
            </a:r>
          </a:p>
          <a:p>
            <a:r>
              <a:rPr lang="en-US" altLang="en-US" sz="2300" b="1" dirty="0" err="1">
                <a:solidFill>
                  <a:srgbClr val="FF0000"/>
                </a:solidFill>
              </a:rPr>
              <a:t>swapElements</a:t>
            </a:r>
            <a:r>
              <a:rPr lang="en-US" altLang="en-US" sz="2300" dirty="0"/>
              <a:t>(p, q)//swap node p and node q</a:t>
            </a:r>
          </a:p>
          <a:p>
            <a:r>
              <a:rPr lang="en-US" altLang="en-US" sz="2300" b="1" dirty="0" err="1">
                <a:solidFill>
                  <a:srgbClr val="FF0000"/>
                </a:solidFill>
              </a:rPr>
              <a:t>replaceElement</a:t>
            </a:r>
            <a:r>
              <a:rPr lang="en-US" altLang="en-US" sz="2300" dirty="0"/>
              <a:t>(p, d)//replace the data of node p </a:t>
            </a:r>
            <a:r>
              <a:rPr lang="en-US" sz="2300" dirty="0"/>
              <a:t> with d; returns the old data of p</a:t>
            </a:r>
            <a:endParaRPr lang="en-US" altLang="en-US" sz="2300" dirty="0"/>
          </a:p>
          <a:p>
            <a:pPr marL="457200" lvl="1" indent="0">
              <a:buNone/>
            </a:pPr>
            <a:endParaRPr lang="en-US" altLang="en-US" sz="2300" dirty="0"/>
          </a:p>
        </p:txBody>
      </p:sp>
    </p:spTree>
    <p:extLst>
      <p:ext uri="{BB962C8B-B14F-4D97-AF65-F5344CB8AC3E}">
        <p14:creationId xmlns:p14="http://schemas.microsoft.com/office/powerpoint/2010/main" val="3562744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5400">
                <a:latin typeface="Comic Sans MS" panose="030F0702030302020204" pitchFamily="66" charset="0"/>
              </a:rPr>
              <a:t>Contents</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dirty="0">
                <a:solidFill>
                  <a:schemeClr val="bg1">
                    <a:lumMod val="50000"/>
                  </a:schemeClr>
                </a:solidFill>
                <a:latin typeface="Times" panose="02020603050405020304" pitchFamily="18" charset="0"/>
                <a:cs typeface="Times" panose="02020603050405020304" pitchFamily="18" charset="0"/>
              </a:rPr>
              <a:t>3.1. Definitions</a:t>
            </a:r>
          </a:p>
          <a:p>
            <a:pPr>
              <a:spcBef>
                <a:spcPts val="1200"/>
              </a:spcBef>
              <a:buNone/>
            </a:pPr>
            <a:r>
              <a:rPr lang="en-US" sz="3500" b="1" dirty="0">
                <a:solidFill>
                  <a:srgbClr val="FF0000"/>
                </a:solidFill>
                <a:latin typeface="Times" panose="02020603050405020304" pitchFamily="18" charset="0"/>
                <a:cs typeface="Times" panose="02020603050405020304" pitchFamily="18" charset="0"/>
              </a:rPr>
              <a:t>3.2. Tree implementation </a:t>
            </a:r>
          </a:p>
          <a:p>
            <a:pPr>
              <a:spcBef>
                <a:spcPts val="1200"/>
              </a:spcBef>
              <a:buNone/>
            </a:pPr>
            <a:r>
              <a:rPr lang="en-US" sz="3500" dirty="0">
                <a:latin typeface="Times" panose="02020603050405020304" pitchFamily="18" charset="0"/>
                <a:cs typeface="Times" panose="02020603050405020304" pitchFamily="18" charset="0"/>
              </a:rPr>
              <a:t>3.3. Tree traversal</a:t>
            </a:r>
          </a:p>
          <a:p>
            <a:pPr>
              <a:spcBef>
                <a:spcPts val="1200"/>
              </a:spcBef>
              <a:buNone/>
            </a:pPr>
            <a:r>
              <a:rPr lang="en-US" sz="3500" dirty="0">
                <a:latin typeface="Times" panose="02020603050405020304" pitchFamily="18" charset="0"/>
                <a:cs typeface="Times" panose="02020603050405020304" pitchFamily="18" charset="0"/>
              </a:rPr>
              <a:t>3.4. Binary tree</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28</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3314974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a:t>3.2. Tree implementation</a:t>
            </a:r>
          </a:p>
        </p:txBody>
      </p:sp>
      <p:sp>
        <p:nvSpPr>
          <p:cNvPr id="3" name="Content Placeholder 2"/>
          <p:cNvSpPr>
            <a:spLocks noGrp="1"/>
          </p:cNvSpPr>
          <p:nvPr>
            <p:ph idx="1"/>
          </p:nvPr>
        </p:nvSpPr>
        <p:spPr>
          <a:xfrm>
            <a:off x="0" y="838200"/>
            <a:ext cx="9144000" cy="5410200"/>
          </a:xfrm>
        </p:spPr>
        <p:txBody>
          <a:bodyPr/>
          <a:lstStyle/>
          <a:p>
            <a:r>
              <a:rPr lang="en-US" sz="2500" dirty="0">
                <a:latin typeface="Times" panose="02020603050405020304" pitchFamily="18" charset="0"/>
                <a:cs typeface="Times" panose="02020603050405020304" pitchFamily="18" charset="0"/>
              </a:rPr>
              <a:t>There are many methods to implement a tree. Some of them are:</a:t>
            </a:r>
          </a:p>
          <a:p>
            <a:pPr lvl="1"/>
            <a:r>
              <a:rPr lang="en-US" sz="2500" dirty="0">
                <a:latin typeface="Times" panose="02020603050405020304" pitchFamily="18" charset="0"/>
                <a:cs typeface="Times" panose="02020603050405020304" pitchFamily="18" charset="0"/>
              </a:rPr>
              <a:t>Array</a:t>
            </a:r>
          </a:p>
          <a:p>
            <a:pPr lvl="1"/>
            <a:r>
              <a:rPr lang="en-US" sz="2500" dirty="0">
                <a:latin typeface="Times" panose="02020603050405020304" pitchFamily="18" charset="0"/>
                <a:cs typeface="Times" panose="02020603050405020304" pitchFamily="18" charset="0"/>
              </a:rPr>
              <a:t>Lists of Children</a:t>
            </a:r>
          </a:p>
          <a:p>
            <a:pPr lvl="1"/>
            <a:r>
              <a:rPr lang="en-US" sz="2500" dirty="0">
                <a:latin typeface="Times" panose="02020603050405020304" pitchFamily="18" charset="0"/>
                <a:cs typeface="Times" panose="02020603050405020304" pitchFamily="18" charset="0"/>
              </a:rPr>
              <a:t>The Leftmost-Child, Right-Sibling representation</a:t>
            </a:r>
          </a:p>
          <a:p>
            <a:endParaRPr lang="en-US" sz="2500" dirty="0">
              <a:latin typeface="Times" panose="02020603050405020304" pitchFamily="18" charset="0"/>
              <a:cs typeface="Times" panose="02020603050405020304" pitchFamily="18" charset="0"/>
            </a:endParaRP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29</a:t>
            </a:fld>
            <a:endParaRPr lang="en-US"/>
          </a:p>
        </p:txBody>
      </p:sp>
    </p:spTree>
    <p:extLst>
      <p:ext uri="{BB962C8B-B14F-4D97-AF65-F5344CB8AC3E}">
        <p14:creationId xmlns:p14="http://schemas.microsoft.com/office/powerpoint/2010/main" val="228537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E128-4E5D-4431-9603-2B81126F6953}"/>
              </a:ext>
            </a:extLst>
          </p:cNvPr>
          <p:cNvSpPr>
            <a:spLocks noGrp="1"/>
          </p:cNvSpPr>
          <p:nvPr>
            <p:ph type="title"/>
          </p:nvPr>
        </p:nvSpPr>
        <p:spPr/>
        <p:txBody>
          <a:bodyPr/>
          <a:lstStyle/>
          <a:p>
            <a:r>
              <a:rPr lang="en-US" dirty="0"/>
              <a:t>What is a tree?</a:t>
            </a:r>
          </a:p>
        </p:txBody>
      </p:sp>
      <p:sp>
        <p:nvSpPr>
          <p:cNvPr id="3" name="Content Placeholder 2">
            <a:extLst>
              <a:ext uri="{FF2B5EF4-FFF2-40B4-BE49-F238E27FC236}">
                <a16:creationId xmlns:a16="http://schemas.microsoft.com/office/drawing/2014/main" id="{08039BC1-18A7-49AB-9AFA-B8547379082A}"/>
              </a:ext>
            </a:extLst>
          </p:cNvPr>
          <p:cNvSpPr>
            <a:spLocks noGrp="1"/>
          </p:cNvSpPr>
          <p:nvPr>
            <p:ph idx="1"/>
          </p:nvPr>
        </p:nvSpPr>
        <p:spPr/>
        <p:txBody>
          <a:bodyPr/>
          <a:lstStyle/>
          <a:p>
            <a:r>
              <a:rPr lang="en-US" dirty="0"/>
              <a:t>A tree is a kind of graph</a:t>
            </a:r>
          </a:p>
          <a:p>
            <a:r>
              <a:rPr lang="en-US" dirty="0"/>
              <a:t>So what is a “graph”?</a:t>
            </a:r>
          </a:p>
        </p:txBody>
      </p:sp>
      <p:sp>
        <p:nvSpPr>
          <p:cNvPr id="4" name="Slide Number Placeholder 3">
            <a:extLst>
              <a:ext uri="{FF2B5EF4-FFF2-40B4-BE49-F238E27FC236}">
                <a16:creationId xmlns:a16="http://schemas.microsoft.com/office/drawing/2014/main" id="{7D264E3E-FE1E-4465-93CE-CAC9B343BA6B}"/>
              </a:ext>
            </a:extLst>
          </p:cNvPr>
          <p:cNvSpPr>
            <a:spLocks noGrp="1"/>
          </p:cNvSpPr>
          <p:nvPr>
            <p:ph type="sldNum" sz="quarter" idx="12"/>
          </p:nvPr>
        </p:nvSpPr>
        <p:spPr/>
        <p:txBody>
          <a:bodyPr/>
          <a:lstStyle/>
          <a:p>
            <a:pPr>
              <a:defRPr/>
            </a:pPr>
            <a:fld id="{519C8756-3B26-4146-A7C7-24F682EEB786}" type="slidenum">
              <a:rPr lang="en-US" smtClean="0"/>
              <a:pPr>
                <a:defRPr/>
              </a:pPr>
              <a:t>3</a:t>
            </a:fld>
            <a:endParaRPr lang="en-US"/>
          </a:p>
        </p:txBody>
      </p:sp>
    </p:spTree>
    <p:extLst>
      <p:ext uri="{BB962C8B-B14F-4D97-AF65-F5344CB8AC3E}">
        <p14:creationId xmlns:p14="http://schemas.microsoft.com/office/powerpoint/2010/main" val="3780195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a:t>3.2. Tree implementation : Array</a:t>
            </a:r>
          </a:p>
        </p:txBody>
      </p:sp>
      <p:sp>
        <p:nvSpPr>
          <p:cNvPr id="3" name="Content Placeholder 2"/>
          <p:cNvSpPr>
            <a:spLocks noGrp="1"/>
          </p:cNvSpPr>
          <p:nvPr>
            <p:ph idx="1"/>
          </p:nvPr>
        </p:nvSpPr>
        <p:spPr>
          <a:xfrm>
            <a:off x="0" y="838200"/>
            <a:ext cx="9144000" cy="5410200"/>
          </a:xfrm>
        </p:spPr>
        <p:txBody>
          <a:bodyPr/>
          <a:lstStyle/>
          <a:p>
            <a:r>
              <a:rPr lang="en-US" sz="2000" dirty="0">
                <a:latin typeface="Times" panose="02020603050405020304" pitchFamily="18" charset="0"/>
                <a:cs typeface="Times" panose="02020603050405020304" pitchFamily="18" charset="0"/>
              </a:rPr>
              <a:t>Assume </a:t>
            </a:r>
            <a:r>
              <a:rPr lang="en-US" sz="2000" b="1" i="1" dirty="0">
                <a:latin typeface="Times" panose="02020603050405020304" pitchFamily="18" charset="0"/>
                <a:cs typeface="Times" panose="02020603050405020304" pitchFamily="18" charset="0"/>
              </a:rPr>
              <a:t>T</a:t>
            </a:r>
            <a:r>
              <a:rPr lang="en-US" sz="2000" dirty="0">
                <a:latin typeface="Times" panose="02020603050405020304" pitchFamily="18" charset="0"/>
                <a:cs typeface="Times" panose="02020603050405020304" pitchFamily="18" charset="0"/>
              </a:rPr>
              <a:t> consists of </a:t>
            </a:r>
            <a:r>
              <a:rPr lang="en-US" sz="2000" i="1" dirty="0">
                <a:latin typeface="Times" panose="02020603050405020304" pitchFamily="18" charset="0"/>
                <a:cs typeface="Times" panose="02020603050405020304" pitchFamily="18" charset="0"/>
              </a:rPr>
              <a:t>n</a:t>
            </a:r>
            <a:r>
              <a:rPr lang="en-US" sz="2000" dirty="0">
                <a:latin typeface="Times" panose="02020603050405020304" pitchFamily="18" charset="0"/>
                <a:cs typeface="Times" panose="02020603050405020304" pitchFamily="18" charset="0"/>
              </a:rPr>
              <a:t> nodes, labelled as 1, 2, …, </a:t>
            </a:r>
            <a:r>
              <a:rPr lang="en-US" sz="2000" i="1" dirty="0">
                <a:latin typeface="Times" panose="02020603050405020304" pitchFamily="18" charset="0"/>
                <a:cs typeface="Times" panose="02020603050405020304" pitchFamily="18" charset="0"/>
              </a:rPr>
              <a:t>n</a:t>
            </a:r>
            <a:r>
              <a:rPr lang="en-US" sz="2000" dirty="0">
                <a:latin typeface="Times" panose="02020603050405020304" pitchFamily="18" charset="0"/>
                <a:cs typeface="Times" panose="02020603050405020304" pitchFamily="18" charset="0"/>
              </a:rPr>
              <a:t>.</a:t>
            </a:r>
          </a:p>
          <a:p>
            <a:r>
              <a:rPr lang="en-US" sz="2000" dirty="0">
                <a:latin typeface="Times" panose="02020603050405020304" pitchFamily="18" charset="0"/>
                <a:cs typeface="Times" panose="02020603050405020304" pitchFamily="18" charset="0"/>
              </a:rPr>
              <a:t>We use an array </a:t>
            </a:r>
            <a:r>
              <a:rPr lang="en-US" sz="2000" b="1" i="1" dirty="0">
                <a:solidFill>
                  <a:srgbClr val="FF0000"/>
                </a:solidFill>
                <a:latin typeface="Times" panose="02020603050405020304" pitchFamily="18" charset="0"/>
                <a:cs typeface="Times" panose="02020603050405020304" pitchFamily="18" charset="0"/>
              </a:rPr>
              <a:t>A</a:t>
            </a:r>
            <a:r>
              <a:rPr lang="en-US" sz="2000" dirty="0">
                <a:latin typeface="Times" panose="02020603050405020304" pitchFamily="18" charset="0"/>
                <a:cs typeface="Times" panose="02020603050405020304" pitchFamily="18" charset="0"/>
              </a:rPr>
              <a:t> to represent the tree </a:t>
            </a:r>
            <a:r>
              <a:rPr lang="en-US" sz="2000" b="1" i="1" dirty="0">
                <a:latin typeface="Times" panose="02020603050405020304" pitchFamily="18" charset="0"/>
                <a:cs typeface="Times" panose="02020603050405020304" pitchFamily="18" charset="0"/>
              </a:rPr>
              <a:t>T</a:t>
            </a:r>
            <a:r>
              <a:rPr lang="en-US" sz="2000" dirty="0">
                <a:latin typeface="Times" panose="02020603050405020304" pitchFamily="18" charset="0"/>
                <a:cs typeface="Times" panose="02020603050405020304" pitchFamily="18" charset="0"/>
              </a:rPr>
              <a:t> as following:</a:t>
            </a:r>
          </a:p>
          <a:p>
            <a:pPr lvl="1"/>
            <a:r>
              <a:rPr lang="en-US" sz="2000" i="1" dirty="0">
                <a:latin typeface="Times" panose="02020603050405020304" pitchFamily="18" charset="0"/>
                <a:cs typeface="Times" panose="02020603050405020304" pitchFamily="18" charset="0"/>
              </a:rPr>
              <a:t>A</a:t>
            </a:r>
            <a:r>
              <a:rPr lang="en-US" sz="2000" dirty="0">
                <a:latin typeface="Times" panose="02020603050405020304" pitchFamily="18" charset="0"/>
                <a:cs typeface="Times" panose="02020603050405020304" pitchFamily="18" charset="0"/>
              </a:rPr>
              <a:t>[</a:t>
            </a:r>
            <a:r>
              <a:rPr lang="en-US" sz="2000" i="1"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 = </a:t>
            </a:r>
            <a:r>
              <a:rPr lang="en-US" sz="2000" i="1" dirty="0">
                <a:latin typeface="Times" panose="02020603050405020304" pitchFamily="18" charset="0"/>
                <a:cs typeface="Times" panose="02020603050405020304" pitchFamily="18" charset="0"/>
              </a:rPr>
              <a:t>j</a:t>
            </a:r>
            <a:r>
              <a:rPr lang="en-US" sz="2000" dirty="0">
                <a:latin typeface="Times" panose="02020603050405020304" pitchFamily="18" charset="0"/>
                <a:cs typeface="Times" panose="02020603050405020304" pitchFamily="18" charset="0"/>
              </a:rPr>
              <a:t> if node </a:t>
            </a:r>
            <a:r>
              <a:rPr lang="en-US" sz="2000" i="1" dirty="0">
                <a:latin typeface="Times" panose="02020603050405020304" pitchFamily="18" charset="0"/>
                <a:cs typeface="Times" panose="02020603050405020304" pitchFamily="18" charset="0"/>
              </a:rPr>
              <a:t>j</a:t>
            </a:r>
            <a:r>
              <a:rPr lang="en-US" sz="2000" dirty="0">
                <a:latin typeface="Times" panose="02020603050405020304" pitchFamily="18" charset="0"/>
                <a:cs typeface="Times" panose="02020603050405020304" pitchFamily="18" charset="0"/>
              </a:rPr>
              <a:t> is the parent of node </a:t>
            </a:r>
            <a:r>
              <a:rPr lang="en-US" sz="2000" i="1" dirty="0" err="1">
                <a:latin typeface="Times" panose="02020603050405020304" pitchFamily="18" charset="0"/>
                <a:cs typeface="Times" panose="02020603050405020304" pitchFamily="18" charset="0"/>
              </a:rPr>
              <a:t>i</a:t>
            </a:r>
            <a:endParaRPr lang="en-US" sz="2000" i="1" dirty="0">
              <a:latin typeface="Times" panose="02020603050405020304" pitchFamily="18" charset="0"/>
              <a:cs typeface="Times" panose="02020603050405020304" pitchFamily="18" charset="0"/>
            </a:endParaRPr>
          </a:p>
          <a:p>
            <a:pPr lvl="1"/>
            <a:r>
              <a:rPr lang="en-US" sz="2000" dirty="0">
                <a:latin typeface="Times" panose="02020603050405020304" pitchFamily="18" charset="0"/>
                <a:cs typeface="Times" panose="02020603050405020304" pitchFamily="18" charset="0"/>
              </a:rPr>
              <a:t>The root of tree </a:t>
            </a:r>
            <a:r>
              <a:rPr lang="en-US" sz="2000" b="1" i="1" dirty="0">
                <a:latin typeface="Times" panose="02020603050405020304" pitchFamily="18" charset="0"/>
                <a:cs typeface="Times" panose="02020603050405020304" pitchFamily="18" charset="0"/>
              </a:rPr>
              <a:t>T</a:t>
            </a:r>
            <a:r>
              <a:rPr lang="en-US" sz="2000" dirty="0">
                <a:latin typeface="Times" panose="02020603050405020304" pitchFamily="18" charset="0"/>
                <a:cs typeface="Times" panose="02020603050405020304" pitchFamily="18" charset="0"/>
              </a:rPr>
              <a:t> does not have parent, so </a:t>
            </a:r>
            <a:r>
              <a:rPr lang="en-US" sz="2000" i="1" dirty="0">
                <a:latin typeface="Times" panose="02020603050405020304" pitchFamily="18" charset="0"/>
                <a:cs typeface="Times" panose="02020603050405020304" pitchFamily="18" charset="0"/>
              </a:rPr>
              <a:t>A</a:t>
            </a:r>
            <a:r>
              <a:rPr lang="en-US" sz="2000" dirty="0">
                <a:latin typeface="Times" panose="02020603050405020304" pitchFamily="18" charset="0"/>
                <a:cs typeface="Times" panose="02020603050405020304" pitchFamily="18" charset="0"/>
              </a:rPr>
              <a:t>[1] = 0</a:t>
            </a: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30</a:t>
            </a:fld>
            <a:endParaRPr lang="en-US"/>
          </a:p>
        </p:txBody>
      </p:sp>
      <p:grpSp>
        <p:nvGrpSpPr>
          <p:cNvPr id="5" name="Group 4"/>
          <p:cNvGrpSpPr/>
          <p:nvPr/>
        </p:nvGrpSpPr>
        <p:grpSpPr>
          <a:xfrm>
            <a:off x="5819503" y="1524000"/>
            <a:ext cx="3048000" cy="2667000"/>
            <a:chOff x="2743200" y="1295400"/>
            <a:chExt cx="3429000" cy="2895600"/>
          </a:xfrm>
        </p:grpSpPr>
        <p:grpSp>
          <p:nvGrpSpPr>
            <p:cNvPr id="6" name="Group 5"/>
            <p:cNvGrpSpPr/>
            <p:nvPr/>
          </p:nvGrpSpPr>
          <p:grpSpPr>
            <a:xfrm>
              <a:off x="4291263" y="1295400"/>
              <a:ext cx="433137" cy="406400"/>
              <a:chOff x="5029200" y="3403600"/>
              <a:chExt cx="433137" cy="406400"/>
            </a:xfrm>
          </p:grpSpPr>
          <p:sp>
            <p:nvSpPr>
              <p:cNvPr id="43"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44" name="TextBox 43"/>
              <p:cNvSpPr txBox="1"/>
              <p:nvPr/>
            </p:nvSpPr>
            <p:spPr>
              <a:xfrm>
                <a:off x="5081337" y="3403600"/>
                <a:ext cx="381000"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1</a:t>
                </a:r>
                <a:endParaRPr lang="en-US" sz="3200" b="1" baseline="-25000">
                  <a:solidFill>
                    <a:srgbClr val="0000CC"/>
                  </a:solidFill>
                  <a:latin typeface="Times New Roman" pitchFamily="18" charset="0"/>
                  <a:cs typeface="Times New Roman" pitchFamily="18" charset="0"/>
                </a:endParaRPr>
              </a:p>
            </p:txBody>
          </p:sp>
        </p:grpSp>
        <p:grpSp>
          <p:nvGrpSpPr>
            <p:cNvPr id="7" name="Group 6"/>
            <p:cNvGrpSpPr/>
            <p:nvPr/>
          </p:nvGrpSpPr>
          <p:grpSpPr>
            <a:xfrm>
              <a:off x="5181600" y="2006600"/>
              <a:ext cx="457200" cy="406400"/>
              <a:chOff x="5029200" y="3403600"/>
              <a:chExt cx="457200" cy="406400"/>
            </a:xfrm>
          </p:grpSpPr>
          <p:sp>
            <p:nvSpPr>
              <p:cNvPr id="41"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42" name="TextBox 41"/>
              <p:cNvSpPr txBox="1"/>
              <p:nvPr/>
            </p:nvSpPr>
            <p:spPr>
              <a:xfrm>
                <a:off x="5105400" y="3403600"/>
                <a:ext cx="381000"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3</a:t>
                </a:r>
                <a:endParaRPr lang="en-US" b="1" baseline="-25000">
                  <a:solidFill>
                    <a:srgbClr val="0000CC"/>
                  </a:solidFill>
                  <a:latin typeface="Times New Roman" pitchFamily="18" charset="0"/>
                  <a:cs typeface="Times New Roman" pitchFamily="18" charset="0"/>
                </a:endParaRPr>
              </a:p>
            </p:txBody>
          </p:sp>
        </p:grpSp>
        <p:grpSp>
          <p:nvGrpSpPr>
            <p:cNvPr id="8" name="Group 7"/>
            <p:cNvGrpSpPr/>
            <p:nvPr/>
          </p:nvGrpSpPr>
          <p:grpSpPr>
            <a:xfrm>
              <a:off x="4724400" y="2997200"/>
              <a:ext cx="457200" cy="406400"/>
              <a:chOff x="5029200" y="3403600"/>
              <a:chExt cx="457200" cy="406400"/>
            </a:xfrm>
          </p:grpSpPr>
          <p:sp>
            <p:nvSpPr>
              <p:cNvPr id="39"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40" name="TextBox 39"/>
              <p:cNvSpPr txBox="1"/>
              <p:nvPr/>
            </p:nvSpPr>
            <p:spPr>
              <a:xfrm>
                <a:off x="5081336" y="3403600"/>
                <a:ext cx="405064" cy="338554"/>
              </a:xfrm>
              <a:prstGeom prst="rect">
                <a:avLst/>
              </a:prstGeom>
              <a:noFill/>
            </p:spPr>
            <p:txBody>
              <a:bodyPr wrap="square" rtlCol="0">
                <a:spAutoFit/>
              </a:bodyPr>
              <a:lstStyle/>
              <a:p>
                <a:r>
                  <a:rPr lang="en-US" sz="1600" b="1">
                    <a:solidFill>
                      <a:srgbClr val="0000CC"/>
                    </a:solidFill>
                    <a:latin typeface="Times New Roman" pitchFamily="18" charset="0"/>
                    <a:cs typeface="Times New Roman" pitchFamily="18" charset="0"/>
                  </a:rPr>
                  <a:t>6</a:t>
                </a:r>
                <a:endParaRPr lang="en-US" b="1" baseline="-25000">
                  <a:solidFill>
                    <a:srgbClr val="0000CC"/>
                  </a:solidFill>
                  <a:latin typeface="Times New Roman" pitchFamily="18" charset="0"/>
                  <a:cs typeface="Times New Roman" pitchFamily="18" charset="0"/>
                </a:endParaRPr>
              </a:p>
            </p:txBody>
          </p:sp>
        </p:grpSp>
        <p:grpSp>
          <p:nvGrpSpPr>
            <p:cNvPr id="9" name="Group 8"/>
            <p:cNvGrpSpPr/>
            <p:nvPr/>
          </p:nvGrpSpPr>
          <p:grpSpPr>
            <a:xfrm>
              <a:off x="5715000" y="2997200"/>
              <a:ext cx="457200" cy="406400"/>
              <a:chOff x="5029200" y="3403600"/>
              <a:chExt cx="457200" cy="406400"/>
            </a:xfrm>
          </p:grpSpPr>
          <p:sp>
            <p:nvSpPr>
              <p:cNvPr id="37"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38" name="TextBox 37"/>
              <p:cNvSpPr txBox="1"/>
              <p:nvPr/>
            </p:nvSpPr>
            <p:spPr>
              <a:xfrm>
                <a:off x="5081336" y="3403600"/>
                <a:ext cx="405064" cy="276999"/>
              </a:xfrm>
              <a:prstGeom prst="rect">
                <a:avLst/>
              </a:prstGeom>
              <a:noFill/>
            </p:spPr>
            <p:txBody>
              <a:bodyPr wrap="square" rtlCol="0">
                <a:spAutoFit/>
              </a:bodyPr>
              <a:lstStyle/>
              <a:p>
                <a:r>
                  <a:rPr lang="en-US" sz="1800" b="1" baseline="-25000">
                    <a:solidFill>
                      <a:srgbClr val="0000CC"/>
                    </a:solidFill>
                    <a:latin typeface="Times New Roman" pitchFamily="18" charset="0"/>
                    <a:cs typeface="Times New Roman" pitchFamily="18" charset="0"/>
                  </a:rPr>
                  <a:t>10</a:t>
                </a:r>
                <a:endParaRPr lang="en-US" b="1" baseline="-25000">
                  <a:solidFill>
                    <a:srgbClr val="0000CC"/>
                  </a:solidFill>
                  <a:latin typeface="Times New Roman" pitchFamily="18" charset="0"/>
                  <a:cs typeface="Times New Roman" pitchFamily="18" charset="0"/>
                </a:endParaRPr>
              </a:p>
            </p:txBody>
          </p:sp>
        </p:grpSp>
        <p:grpSp>
          <p:nvGrpSpPr>
            <p:cNvPr id="10" name="Group 9"/>
            <p:cNvGrpSpPr/>
            <p:nvPr/>
          </p:nvGrpSpPr>
          <p:grpSpPr>
            <a:xfrm>
              <a:off x="3757863" y="2997200"/>
              <a:ext cx="433137" cy="406400"/>
              <a:chOff x="5029200" y="3403600"/>
              <a:chExt cx="433137" cy="406400"/>
            </a:xfrm>
          </p:grpSpPr>
          <p:sp>
            <p:nvSpPr>
              <p:cNvPr id="35"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36" name="TextBox 35"/>
              <p:cNvSpPr txBox="1"/>
              <p:nvPr/>
            </p:nvSpPr>
            <p:spPr>
              <a:xfrm>
                <a:off x="5081337" y="3403600"/>
                <a:ext cx="381000" cy="338554"/>
              </a:xfrm>
              <a:prstGeom prst="rect">
                <a:avLst/>
              </a:prstGeom>
              <a:noFill/>
            </p:spPr>
            <p:txBody>
              <a:bodyPr wrap="square" rtlCol="0">
                <a:spAutoFit/>
              </a:bodyPr>
              <a:lstStyle/>
              <a:p>
                <a:r>
                  <a:rPr lang="en-US" sz="1600" b="1">
                    <a:solidFill>
                      <a:srgbClr val="0000CC"/>
                    </a:solidFill>
                    <a:latin typeface="Times New Roman" pitchFamily="18" charset="0"/>
                    <a:cs typeface="Times New Roman" pitchFamily="18" charset="0"/>
                  </a:rPr>
                  <a:t>5</a:t>
                </a:r>
                <a:endParaRPr lang="en-US" b="1" baseline="-25000">
                  <a:solidFill>
                    <a:srgbClr val="0000CC"/>
                  </a:solidFill>
                  <a:latin typeface="Times New Roman" pitchFamily="18" charset="0"/>
                  <a:cs typeface="Times New Roman" pitchFamily="18" charset="0"/>
                </a:endParaRPr>
              </a:p>
            </p:txBody>
          </p:sp>
        </p:grpSp>
        <p:grpSp>
          <p:nvGrpSpPr>
            <p:cNvPr id="11" name="Group 10"/>
            <p:cNvGrpSpPr/>
            <p:nvPr/>
          </p:nvGrpSpPr>
          <p:grpSpPr>
            <a:xfrm>
              <a:off x="2743200" y="3022600"/>
              <a:ext cx="457200" cy="406400"/>
              <a:chOff x="5029200" y="3403600"/>
              <a:chExt cx="457200" cy="406400"/>
            </a:xfrm>
          </p:grpSpPr>
          <p:sp>
            <p:nvSpPr>
              <p:cNvPr id="33"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34" name="TextBox 33"/>
              <p:cNvSpPr txBox="1"/>
              <p:nvPr/>
            </p:nvSpPr>
            <p:spPr>
              <a:xfrm>
                <a:off x="5081336" y="3403600"/>
                <a:ext cx="405064"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4</a:t>
                </a:r>
                <a:endParaRPr lang="en-US" b="1" baseline="-25000">
                  <a:solidFill>
                    <a:srgbClr val="0000CC"/>
                  </a:solidFill>
                  <a:latin typeface="Times New Roman" pitchFamily="18" charset="0"/>
                  <a:cs typeface="Times New Roman" pitchFamily="18" charset="0"/>
                </a:endParaRPr>
              </a:p>
            </p:txBody>
          </p:sp>
        </p:grpSp>
        <p:grpSp>
          <p:nvGrpSpPr>
            <p:cNvPr id="12" name="Group 11"/>
            <p:cNvGrpSpPr/>
            <p:nvPr/>
          </p:nvGrpSpPr>
          <p:grpSpPr>
            <a:xfrm>
              <a:off x="3300663" y="2006600"/>
              <a:ext cx="433137" cy="406400"/>
              <a:chOff x="5029200" y="3403600"/>
              <a:chExt cx="433137" cy="406400"/>
            </a:xfrm>
          </p:grpSpPr>
          <p:sp>
            <p:nvSpPr>
              <p:cNvPr id="31"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32" name="TextBox 31"/>
              <p:cNvSpPr txBox="1"/>
              <p:nvPr/>
            </p:nvSpPr>
            <p:spPr>
              <a:xfrm>
                <a:off x="5081337" y="3403600"/>
                <a:ext cx="381000" cy="338554"/>
              </a:xfrm>
              <a:prstGeom prst="rect">
                <a:avLst/>
              </a:prstGeom>
              <a:noFill/>
            </p:spPr>
            <p:txBody>
              <a:bodyPr wrap="square" rtlCol="0">
                <a:spAutoFit/>
              </a:bodyPr>
              <a:lstStyle/>
              <a:p>
                <a:r>
                  <a:rPr lang="en-US" sz="1600" b="1">
                    <a:solidFill>
                      <a:srgbClr val="0000CC"/>
                    </a:solidFill>
                    <a:latin typeface="Times New Roman" pitchFamily="18" charset="0"/>
                    <a:cs typeface="Times New Roman" pitchFamily="18" charset="0"/>
                  </a:rPr>
                  <a:t>2</a:t>
                </a:r>
                <a:endParaRPr lang="en-US" sz="3600" b="1" baseline="-25000">
                  <a:solidFill>
                    <a:srgbClr val="0000CC"/>
                  </a:solidFill>
                  <a:latin typeface="Times New Roman" pitchFamily="18" charset="0"/>
                  <a:cs typeface="Times New Roman" pitchFamily="18" charset="0"/>
                </a:endParaRPr>
              </a:p>
            </p:txBody>
          </p:sp>
        </p:grpSp>
        <p:cxnSp>
          <p:nvCxnSpPr>
            <p:cNvPr id="13" name="Straight Connector 12"/>
            <p:cNvCxnSpPr/>
            <p:nvPr/>
          </p:nvCxnSpPr>
          <p:spPr>
            <a:xfrm rot="5400000">
              <a:off x="3800616" y="1512038"/>
              <a:ext cx="423832" cy="684325"/>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3500542" y="2523310"/>
              <a:ext cx="643716" cy="304063"/>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4741084" y="1562169"/>
              <a:ext cx="423832" cy="5840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771142" y="2523311"/>
              <a:ext cx="643716" cy="3040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5438629" y="2466161"/>
              <a:ext cx="643716" cy="4183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861484" y="2528706"/>
              <a:ext cx="677832" cy="327388"/>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5486400" y="3784600"/>
              <a:ext cx="457200" cy="406400"/>
              <a:chOff x="5029200" y="3403600"/>
              <a:chExt cx="457200" cy="406400"/>
            </a:xfrm>
          </p:grpSpPr>
          <p:sp>
            <p:nvSpPr>
              <p:cNvPr id="29"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30" name="TextBox 29"/>
              <p:cNvSpPr txBox="1"/>
              <p:nvPr/>
            </p:nvSpPr>
            <p:spPr>
              <a:xfrm>
                <a:off x="5081336" y="3403600"/>
                <a:ext cx="405064" cy="297517"/>
              </a:xfrm>
              <a:prstGeom prst="rect">
                <a:avLst/>
              </a:prstGeom>
              <a:noFill/>
            </p:spPr>
            <p:txBody>
              <a:bodyPr wrap="square" rtlCol="0">
                <a:spAutoFit/>
              </a:bodyPr>
              <a:lstStyle/>
              <a:p>
                <a:r>
                  <a:rPr lang="en-US" sz="2000" b="1" baseline="-25000">
                    <a:solidFill>
                      <a:srgbClr val="0000CC"/>
                    </a:solidFill>
                    <a:latin typeface="Times New Roman" pitchFamily="18" charset="0"/>
                    <a:cs typeface="Times New Roman" pitchFamily="18" charset="0"/>
                  </a:rPr>
                  <a:t>9</a:t>
                </a:r>
                <a:endParaRPr lang="en-US" b="1" baseline="-25000">
                  <a:solidFill>
                    <a:srgbClr val="0000CC"/>
                  </a:solidFill>
                  <a:latin typeface="Times New Roman" pitchFamily="18" charset="0"/>
                  <a:cs typeface="Times New Roman" pitchFamily="18" charset="0"/>
                </a:endParaRPr>
              </a:p>
            </p:txBody>
          </p:sp>
        </p:grpSp>
        <p:grpSp>
          <p:nvGrpSpPr>
            <p:cNvPr id="20" name="Group 19"/>
            <p:cNvGrpSpPr/>
            <p:nvPr/>
          </p:nvGrpSpPr>
          <p:grpSpPr>
            <a:xfrm>
              <a:off x="4114800" y="3784600"/>
              <a:ext cx="457200" cy="406400"/>
              <a:chOff x="5029200" y="3403600"/>
              <a:chExt cx="457200" cy="406400"/>
            </a:xfrm>
          </p:grpSpPr>
          <p:sp>
            <p:nvSpPr>
              <p:cNvPr id="27"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28" name="TextBox 27"/>
              <p:cNvSpPr txBox="1"/>
              <p:nvPr/>
            </p:nvSpPr>
            <p:spPr>
              <a:xfrm>
                <a:off x="5081336" y="3403600"/>
                <a:ext cx="405064"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7</a:t>
                </a:r>
                <a:endParaRPr lang="en-US" b="1" baseline="-25000">
                  <a:solidFill>
                    <a:srgbClr val="0000CC"/>
                  </a:solidFill>
                  <a:latin typeface="Times New Roman" pitchFamily="18" charset="0"/>
                  <a:cs typeface="Times New Roman" pitchFamily="18" charset="0"/>
                </a:endParaRPr>
              </a:p>
            </p:txBody>
          </p:sp>
        </p:grpSp>
        <p:grpSp>
          <p:nvGrpSpPr>
            <p:cNvPr id="21" name="Group 20"/>
            <p:cNvGrpSpPr/>
            <p:nvPr/>
          </p:nvGrpSpPr>
          <p:grpSpPr>
            <a:xfrm>
              <a:off x="4800600" y="3784600"/>
              <a:ext cx="457200" cy="406400"/>
              <a:chOff x="5029200" y="3403600"/>
              <a:chExt cx="457200" cy="406400"/>
            </a:xfrm>
          </p:grpSpPr>
          <p:sp>
            <p:nvSpPr>
              <p:cNvPr id="25"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26" name="TextBox 25"/>
              <p:cNvSpPr txBox="1"/>
              <p:nvPr/>
            </p:nvSpPr>
            <p:spPr>
              <a:xfrm>
                <a:off x="5081336" y="3403600"/>
                <a:ext cx="405064"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8</a:t>
                </a:r>
                <a:endParaRPr lang="en-US" b="1" baseline="-25000">
                  <a:solidFill>
                    <a:srgbClr val="0000CC"/>
                  </a:solidFill>
                  <a:latin typeface="Times New Roman" pitchFamily="18" charset="0"/>
                  <a:cs typeface="Times New Roman" pitchFamily="18" charset="0"/>
                </a:endParaRPr>
              </a:p>
            </p:txBody>
          </p:sp>
        </p:grpSp>
        <p:cxnSp>
          <p:nvCxnSpPr>
            <p:cNvPr id="22" name="Straight Connector 21"/>
            <p:cNvCxnSpPr/>
            <p:nvPr/>
          </p:nvCxnSpPr>
          <p:spPr>
            <a:xfrm rot="16200000" flipH="1">
              <a:off x="5197329" y="3240861"/>
              <a:ext cx="440516" cy="6469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4781550" y="3536950"/>
              <a:ext cx="381000" cy="114299"/>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358392" y="3355161"/>
              <a:ext cx="440516" cy="418363"/>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grpSp>
      <p:graphicFrame>
        <p:nvGraphicFramePr>
          <p:cNvPr id="46" name="Table 45"/>
          <p:cNvGraphicFramePr>
            <a:graphicFrameLocks noGrp="1"/>
          </p:cNvGraphicFramePr>
          <p:nvPr>
            <p:extLst>
              <p:ext uri="{D42A27DB-BD31-4B8C-83A1-F6EECF244321}">
                <p14:modId xmlns:p14="http://schemas.microsoft.com/office/powerpoint/2010/main" val="2473530824"/>
              </p:ext>
            </p:extLst>
          </p:nvPr>
        </p:nvGraphicFramePr>
        <p:xfrm>
          <a:off x="914400" y="4273731"/>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endParaRPr lang="en-US">
                        <a:solidFill>
                          <a:srgbClr val="0000CC"/>
                        </a:solidFill>
                      </a:endParaRPr>
                    </a:p>
                  </a:txBody>
                  <a:tcPr>
                    <a:lnL w="12700" cap="flat" cmpd="sng" algn="ctr">
                      <a:solidFill>
                        <a:schemeClr val="tx1"/>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2376957754"/>
              </p:ext>
            </p:extLst>
          </p:nvPr>
        </p:nvGraphicFramePr>
        <p:xfrm>
          <a:off x="902578" y="4282440"/>
          <a:ext cx="6096000" cy="365760"/>
        </p:xfrm>
        <a:graphic>
          <a:graphicData uri="http://schemas.openxmlformats.org/drawingml/2006/table">
            <a:tbl>
              <a:tblPr/>
              <a:tblGrid>
                <a:gridCol w="6096000">
                  <a:extLst>
                    <a:ext uri="{9D8B030D-6E8A-4147-A177-3AD203B41FA5}">
                      <a16:colId xmlns:a16="http://schemas.microsoft.com/office/drawing/2014/main" val="20000"/>
                    </a:ext>
                  </a:extLst>
                </a:gridCol>
              </a:tblGrid>
              <a:tr h="0">
                <a:tc>
                  <a:txBody>
                    <a:bodyPr/>
                    <a:lstStyle/>
                    <a:p>
                      <a:r>
                        <a:rPr lang="en-US" b="1" dirty="0">
                          <a:solidFill>
                            <a:srgbClr val="C00000"/>
                          </a:solidFill>
                          <a:latin typeface="Times New Roman" pitchFamily="18" charset="0"/>
                          <a:cs typeface="Times New Roman" pitchFamily="18" charset="0"/>
                        </a:rPr>
                        <a:t>   0         1        1</a:t>
                      </a:r>
                    </a:p>
                  </a:txBody>
                  <a:tcPr>
                    <a:lnL w="28575" cmpd="sng">
                      <a:solidFill>
                        <a:srgbClr val="0000CC"/>
                      </a:solidFill>
                      <a:prstDash val="solid"/>
                    </a:lnL>
                    <a:lnR w="28575" cmpd="sng">
                      <a:solidFill>
                        <a:srgbClr val="0000CC"/>
                      </a:solidFill>
                      <a:prstDash val="solid"/>
                    </a:lnR>
                    <a:lnT w="28575" cmpd="sng">
                      <a:solidFill>
                        <a:srgbClr val="0000CC"/>
                      </a:solidFill>
                      <a:prstDash val="solid"/>
                    </a:lnT>
                    <a:lnB w="28575" cmpd="sng">
                      <a:solidFill>
                        <a:srgbClr val="0000CC"/>
                      </a:solidFill>
                      <a:prstDash val="solid"/>
                    </a:lnB>
                  </a:tcPr>
                </a:tc>
                <a:extLst>
                  <a:ext uri="{0D108BD9-81ED-4DB2-BD59-A6C34878D82A}">
                    <a16:rowId xmlns:a16="http://schemas.microsoft.com/office/drawing/2014/main" val="10000"/>
                  </a:ext>
                </a:extLst>
              </a:tr>
            </a:tbl>
          </a:graphicData>
        </a:graphic>
      </p:graphicFrame>
      <p:sp>
        <p:nvSpPr>
          <p:cNvPr id="48" name="TextBox 47"/>
          <p:cNvSpPr txBox="1"/>
          <p:nvPr/>
        </p:nvSpPr>
        <p:spPr>
          <a:xfrm>
            <a:off x="385191" y="4175760"/>
            <a:ext cx="533400" cy="553998"/>
          </a:xfrm>
          <a:prstGeom prst="rect">
            <a:avLst/>
          </a:prstGeom>
          <a:noFill/>
        </p:spPr>
        <p:txBody>
          <a:bodyPr wrap="square" rtlCol="0">
            <a:spAutoFit/>
          </a:bodyPr>
          <a:lstStyle/>
          <a:p>
            <a:r>
              <a:rPr lang="en-US" sz="3000" dirty="0"/>
              <a:t>A</a:t>
            </a:r>
          </a:p>
        </p:txBody>
      </p:sp>
      <p:sp>
        <p:nvSpPr>
          <p:cNvPr id="49" name="TextBox 48"/>
          <p:cNvSpPr txBox="1"/>
          <p:nvPr/>
        </p:nvSpPr>
        <p:spPr>
          <a:xfrm>
            <a:off x="914400" y="4682549"/>
            <a:ext cx="533400" cy="307777"/>
          </a:xfrm>
          <a:prstGeom prst="rect">
            <a:avLst/>
          </a:prstGeom>
          <a:noFill/>
        </p:spPr>
        <p:txBody>
          <a:bodyPr wrap="square" rtlCol="0">
            <a:spAutoFit/>
          </a:bodyPr>
          <a:lstStyle/>
          <a:p>
            <a:r>
              <a:rPr lang="en-US" sz="1400" dirty="0"/>
              <a:t>A[1]</a:t>
            </a:r>
          </a:p>
        </p:txBody>
      </p:sp>
      <p:sp>
        <p:nvSpPr>
          <p:cNvPr id="50" name="TextBox 49"/>
          <p:cNvSpPr txBox="1"/>
          <p:nvPr/>
        </p:nvSpPr>
        <p:spPr>
          <a:xfrm>
            <a:off x="1600200" y="4682549"/>
            <a:ext cx="533400" cy="307777"/>
          </a:xfrm>
          <a:prstGeom prst="rect">
            <a:avLst/>
          </a:prstGeom>
          <a:noFill/>
        </p:spPr>
        <p:txBody>
          <a:bodyPr wrap="square" rtlCol="0">
            <a:spAutoFit/>
          </a:bodyPr>
          <a:lstStyle/>
          <a:p>
            <a:r>
              <a:rPr lang="en-US" sz="1400" dirty="0"/>
              <a:t>A[2]</a:t>
            </a:r>
          </a:p>
        </p:txBody>
      </p:sp>
      <p:sp>
        <p:nvSpPr>
          <p:cNvPr id="51" name="TextBox 50"/>
          <p:cNvSpPr txBox="1"/>
          <p:nvPr/>
        </p:nvSpPr>
        <p:spPr>
          <a:xfrm>
            <a:off x="2209800" y="4682549"/>
            <a:ext cx="533400" cy="307777"/>
          </a:xfrm>
          <a:prstGeom prst="rect">
            <a:avLst/>
          </a:prstGeom>
          <a:noFill/>
        </p:spPr>
        <p:txBody>
          <a:bodyPr wrap="square" rtlCol="0">
            <a:spAutoFit/>
          </a:bodyPr>
          <a:lstStyle/>
          <a:p>
            <a:r>
              <a:rPr lang="en-US" sz="1400" dirty="0"/>
              <a:t>A[3]</a:t>
            </a:r>
          </a:p>
        </p:txBody>
      </p:sp>
      <p:sp>
        <p:nvSpPr>
          <p:cNvPr id="52" name="TextBox 51"/>
          <p:cNvSpPr txBox="1"/>
          <p:nvPr/>
        </p:nvSpPr>
        <p:spPr>
          <a:xfrm>
            <a:off x="6476999" y="4682549"/>
            <a:ext cx="629437" cy="307777"/>
          </a:xfrm>
          <a:prstGeom prst="rect">
            <a:avLst/>
          </a:prstGeom>
          <a:noFill/>
        </p:spPr>
        <p:txBody>
          <a:bodyPr wrap="square" rtlCol="0">
            <a:spAutoFit/>
          </a:bodyPr>
          <a:lstStyle/>
          <a:p>
            <a:r>
              <a:rPr lang="en-US" sz="1400" dirty="0"/>
              <a:t>A[10]</a:t>
            </a:r>
          </a:p>
        </p:txBody>
      </p:sp>
      <p:sp>
        <p:nvSpPr>
          <p:cNvPr id="45" name="TextBox 44"/>
          <p:cNvSpPr txBox="1"/>
          <p:nvPr/>
        </p:nvSpPr>
        <p:spPr>
          <a:xfrm>
            <a:off x="2895600" y="4265148"/>
            <a:ext cx="381000" cy="400110"/>
          </a:xfrm>
          <a:prstGeom prst="rect">
            <a:avLst/>
          </a:prstGeom>
          <a:noFill/>
        </p:spPr>
        <p:txBody>
          <a:bodyPr wrap="square" rtlCol="0">
            <a:spAutoFit/>
          </a:bodyPr>
          <a:lstStyle/>
          <a:p>
            <a:r>
              <a:rPr lang="en-US" sz="2000" b="1" dirty="0">
                <a:solidFill>
                  <a:srgbClr val="C00000"/>
                </a:solidFill>
                <a:latin typeface="Times" panose="02020603050405020304" pitchFamily="18" charset="0"/>
                <a:cs typeface="Times" panose="02020603050405020304" pitchFamily="18" charset="0"/>
              </a:rPr>
              <a:t>2</a:t>
            </a:r>
          </a:p>
        </p:txBody>
      </p:sp>
      <p:sp>
        <p:nvSpPr>
          <p:cNvPr id="53" name="TextBox 52"/>
          <p:cNvSpPr txBox="1"/>
          <p:nvPr/>
        </p:nvSpPr>
        <p:spPr>
          <a:xfrm>
            <a:off x="3505200" y="4267200"/>
            <a:ext cx="381000" cy="400110"/>
          </a:xfrm>
          <a:prstGeom prst="rect">
            <a:avLst/>
          </a:prstGeom>
          <a:noFill/>
        </p:spPr>
        <p:txBody>
          <a:bodyPr wrap="square" rtlCol="0">
            <a:spAutoFit/>
          </a:bodyPr>
          <a:lstStyle/>
          <a:p>
            <a:r>
              <a:rPr lang="en-US" sz="2000" b="1" dirty="0">
                <a:solidFill>
                  <a:srgbClr val="C00000"/>
                </a:solidFill>
                <a:latin typeface="Times" panose="02020603050405020304" pitchFamily="18" charset="0"/>
                <a:cs typeface="Times" panose="02020603050405020304" pitchFamily="18" charset="0"/>
              </a:rPr>
              <a:t>2</a:t>
            </a:r>
          </a:p>
        </p:txBody>
      </p:sp>
      <p:sp>
        <p:nvSpPr>
          <p:cNvPr id="54" name="TextBox 53"/>
          <p:cNvSpPr txBox="1"/>
          <p:nvPr/>
        </p:nvSpPr>
        <p:spPr>
          <a:xfrm>
            <a:off x="4114800" y="4267200"/>
            <a:ext cx="381000" cy="400110"/>
          </a:xfrm>
          <a:prstGeom prst="rect">
            <a:avLst/>
          </a:prstGeom>
          <a:noFill/>
        </p:spPr>
        <p:txBody>
          <a:bodyPr wrap="square" rtlCol="0">
            <a:spAutoFit/>
          </a:bodyPr>
          <a:lstStyle/>
          <a:p>
            <a:r>
              <a:rPr lang="en-US" sz="2000" b="1" dirty="0">
                <a:solidFill>
                  <a:srgbClr val="C00000"/>
                </a:solidFill>
                <a:latin typeface="Times" panose="02020603050405020304" pitchFamily="18" charset="0"/>
                <a:cs typeface="Times" panose="02020603050405020304" pitchFamily="18" charset="0"/>
              </a:rPr>
              <a:t>3</a:t>
            </a:r>
          </a:p>
        </p:txBody>
      </p:sp>
      <p:sp>
        <p:nvSpPr>
          <p:cNvPr id="55" name="TextBox 54"/>
          <p:cNvSpPr txBox="1"/>
          <p:nvPr/>
        </p:nvSpPr>
        <p:spPr>
          <a:xfrm>
            <a:off x="4724400" y="4267200"/>
            <a:ext cx="381000" cy="400110"/>
          </a:xfrm>
          <a:prstGeom prst="rect">
            <a:avLst/>
          </a:prstGeom>
          <a:noFill/>
        </p:spPr>
        <p:txBody>
          <a:bodyPr wrap="square" rtlCol="0">
            <a:spAutoFit/>
          </a:bodyPr>
          <a:lstStyle/>
          <a:p>
            <a:r>
              <a:rPr lang="en-US" sz="2000" b="1" dirty="0">
                <a:solidFill>
                  <a:srgbClr val="C00000"/>
                </a:solidFill>
                <a:latin typeface="Times" panose="02020603050405020304" pitchFamily="18" charset="0"/>
                <a:cs typeface="Times" panose="02020603050405020304" pitchFamily="18" charset="0"/>
              </a:rPr>
              <a:t>6</a:t>
            </a:r>
          </a:p>
        </p:txBody>
      </p:sp>
      <p:sp>
        <p:nvSpPr>
          <p:cNvPr id="56" name="TextBox 55"/>
          <p:cNvSpPr txBox="1"/>
          <p:nvPr/>
        </p:nvSpPr>
        <p:spPr>
          <a:xfrm>
            <a:off x="5257800" y="4267200"/>
            <a:ext cx="275626" cy="400110"/>
          </a:xfrm>
          <a:prstGeom prst="rect">
            <a:avLst/>
          </a:prstGeom>
          <a:noFill/>
        </p:spPr>
        <p:txBody>
          <a:bodyPr wrap="square" rtlCol="0">
            <a:spAutoFit/>
          </a:bodyPr>
          <a:lstStyle/>
          <a:p>
            <a:r>
              <a:rPr lang="en-US" sz="2000" b="1" dirty="0">
                <a:solidFill>
                  <a:srgbClr val="C00000"/>
                </a:solidFill>
                <a:latin typeface="Times" panose="02020603050405020304" pitchFamily="18" charset="0"/>
                <a:cs typeface="Times" panose="02020603050405020304" pitchFamily="18" charset="0"/>
              </a:rPr>
              <a:t>6</a:t>
            </a:r>
          </a:p>
        </p:txBody>
      </p:sp>
      <p:sp>
        <p:nvSpPr>
          <p:cNvPr id="57" name="TextBox 56"/>
          <p:cNvSpPr txBox="1"/>
          <p:nvPr/>
        </p:nvSpPr>
        <p:spPr>
          <a:xfrm>
            <a:off x="5943600" y="4267200"/>
            <a:ext cx="275626" cy="400110"/>
          </a:xfrm>
          <a:prstGeom prst="rect">
            <a:avLst/>
          </a:prstGeom>
          <a:noFill/>
        </p:spPr>
        <p:txBody>
          <a:bodyPr wrap="square" rtlCol="0">
            <a:spAutoFit/>
          </a:bodyPr>
          <a:lstStyle/>
          <a:p>
            <a:r>
              <a:rPr lang="en-US" sz="2000" b="1" dirty="0">
                <a:solidFill>
                  <a:srgbClr val="C00000"/>
                </a:solidFill>
                <a:latin typeface="Times" panose="02020603050405020304" pitchFamily="18" charset="0"/>
                <a:cs typeface="Times" panose="02020603050405020304" pitchFamily="18" charset="0"/>
              </a:rPr>
              <a:t>6</a:t>
            </a:r>
          </a:p>
        </p:txBody>
      </p:sp>
      <p:sp>
        <p:nvSpPr>
          <p:cNvPr id="58" name="TextBox 57"/>
          <p:cNvSpPr txBox="1"/>
          <p:nvPr/>
        </p:nvSpPr>
        <p:spPr>
          <a:xfrm>
            <a:off x="6553200" y="4267200"/>
            <a:ext cx="275626" cy="400110"/>
          </a:xfrm>
          <a:prstGeom prst="rect">
            <a:avLst/>
          </a:prstGeom>
          <a:noFill/>
        </p:spPr>
        <p:txBody>
          <a:bodyPr wrap="square" rtlCol="0">
            <a:spAutoFit/>
          </a:bodyPr>
          <a:lstStyle/>
          <a:p>
            <a:r>
              <a:rPr lang="en-US" sz="2000" b="1" dirty="0">
                <a:solidFill>
                  <a:srgbClr val="C00000"/>
                </a:solidFill>
                <a:latin typeface="Times" panose="02020603050405020304" pitchFamily="18" charset="0"/>
                <a:cs typeface="Times" panose="02020603050405020304" pitchFamily="18" charset="0"/>
              </a:rPr>
              <a:t>3</a:t>
            </a:r>
          </a:p>
        </p:txBody>
      </p:sp>
      <p:sp>
        <p:nvSpPr>
          <p:cNvPr id="59" name="TextBox 58"/>
          <p:cNvSpPr txBox="1"/>
          <p:nvPr/>
        </p:nvSpPr>
        <p:spPr>
          <a:xfrm>
            <a:off x="2781299" y="4682549"/>
            <a:ext cx="533400" cy="307777"/>
          </a:xfrm>
          <a:prstGeom prst="rect">
            <a:avLst/>
          </a:prstGeom>
          <a:noFill/>
        </p:spPr>
        <p:txBody>
          <a:bodyPr wrap="square" rtlCol="0">
            <a:spAutoFit/>
          </a:bodyPr>
          <a:lstStyle/>
          <a:p>
            <a:r>
              <a:rPr lang="en-US" sz="1400" dirty="0"/>
              <a:t>A[4]</a:t>
            </a:r>
          </a:p>
        </p:txBody>
      </p:sp>
      <p:sp>
        <p:nvSpPr>
          <p:cNvPr id="60" name="TextBox 59"/>
          <p:cNvSpPr txBox="1"/>
          <p:nvPr/>
        </p:nvSpPr>
        <p:spPr>
          <a:xfrm>
            <a:off x="3429000" y="4682549"/>
            <a:ext cx="533400" cy="307777"/>
          </a:xfrm>
          <a:prstGeom prst="rect">
            <a:avLst/>
          </a:prstGeom>
          <a:noFill/>
        </p:spPr>
        <p:txBody>
          <a:bodyPr wrap="square" rtlCol="0">
            <a:spAutoFit/>
          </a:bodyPr>
          <a:lstStyle/>
          <a:p>
            <a:r>
              <a:rPr lang="en-US" sz="1400" dirty="0"/>
              <a:t>A[5]</a:t>
            </a:r>
          </a:p>
        </p:txBody>
      </p:sp>
      <p:sp>
        <p:nvSpPr>
          <p:cNvPr id="61" name="TextBox 60"/>
          <p:cNvSpPr txBox="1"/>
          <p:nvPr/>
        </p:nvSpPr>
        <p:spPr>
          <a:xfrm>
            <a:off x="4038600" y="4682549"/>
            <a:ext cx="533400" cy="307777"/>
          </a:xfrm>
          <a:prstGeom prst="rect">
            <a:avLst/>
          </a:prstGeom>
          <a:noFill/>
        </p:spPr>
        <p:txBody>
          <a:bodyPr wrap="square" rtlCol="0">
            <a:spAutoFit/>
          </a:bodyPr>
          <a:lstStyle/>
          <a:p>
            <a:r>
              <a:rPr lang="en-US" sz="1400" dirty="0"/>
              <a:t>A[6]</a:t>
            </a:r>
          </a:p>
        </p:txBody>
      </p:sp>
      <p:sp>
        <p:nvSpPr>
          <p:cNvPr id="62" name="TextBox 61"/>
          <p:cNvSpPr txBox="1"/>
          <p:nvPr/>
        </p:nvSpPr>
        <p:spPr>
          <a:xfrm>
            <a:off x="4648200" y="4682549"/>
            <a:ext cx="533400" cy="307777"/>
          </a:xfrm>
          <a:prstGeom prst="rect">
            <a:avLst/>
          </a:prstGeom>
          <a:noFill/>
        </p:spPr>
        <p:txBody>
          <a:bodyPr wrap="square" rtlCol="0">
            <a:spAutoFit/>
          </a:bodyPr>
          <a:lstStyle/>
          <a:p>
            <a:r>
              <a:rPr lang="en-US" sz="1400" dirty="0"/>
              <a:t>A[7]</a:t>
            </a:r>
          </a:p>
        </p:txBody>
      </p:sp>
      <p:sp>
        <p:nvSpPr>
          <p:cNvPr id="63" name="TextBox 62"/>
          <p:cNvSpPr txBox="1"/>
          <p:nvPr/>
        </p:nvSpPr>
        <p:spPr>
          <a:xfrm>
            <a:off x="5257800" y="4682549"/>
            <a:ext cx="533400" cy="307777"/>
          </a:xfrm>
          <a:prstGeom prst="rect">
            <a:avLst/>
          </a:prstGeom>
          <a:noFill/>
        </p:spPr>
        <p:txBody>
          <a:bodyPr wrap="square" rtlCol="0">
            <a:spAutoFit/>
          </a:bodyPr>
          <a:lstStyle/>
          <a:p>
            <a:r>
              <a:rPr lang="en-US" sz="1400" dirty="0"/>
              <a:t>A[8]</a:t>
            </a:r>
          </a:p>
        </p:txBody>
      </p:sp>
      <p:sp>
        <p:nvSpPr>
          <p:cNvPr id="64" name="TextBox 63"/>
          <p:cNvSpPr txBox="1"/>
          <p:nvPr/>
        </p:nvSpPr>
        <p:spPr>
          <a:xfrm>
            <a:off x="5867400" y="4682549"/>
            <a:ext cx="533400" cy="307777"/>
          </a:xfrm>
          <a:prstGeom prst="rect">
            <a:avLst/>
          </a:prstGeom>
          <a:noFill/>
        </p:spPr>
        <p:txBody>
          <a:bodyPr wrap="square" rtlCol="0">
            <a:spAutoFit/>
          </a:bodyPr>
          <a:lstStyle/>
          <a:p>
            <a:r>
              <a:rPr lang="en-US" sz="1400" dirty="0"/>
              <a:t>A[9]</a:t>
            </a:r>
          </a:p>
        </p:txBody>
      </p:sp>
    </p:spTree>
    <p:extLst>
      <p:ext uri="{BB962C8B-B14F-4D97-AF65-F5344CB8AC3E}">
        <p14:creationId xmlns:p14="http://schemas.microsoft.com/office/powerpoint/2010/main" val="2693088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a:t>3.2. Tree implementation : List of children</a:t>
            </a: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31</a:t>
            </a:fld>
            <a:endParaRPr lang="en-US"/>
          </a:p>
        </p:txBody>
      </p:sp>
      <p:grpSp>
        <p:nvGrpSpPr>
          <p:cNvPr id="47" name="Group 46"/>
          <p:cNvGrpSpPr/>
          <p:nvPr/>
        </p:nvGrpSpPr>
        <p:grpSpPr>
          <a:xfrm>
            <a:off x="381000" y="1371600"/>
            <a:ext cx="3048000" cy="2667000"/>
            <a:chOff x="2743200" y="1295400"/>
            <a:chExt cx="3429000" cy="2895600"/>
          </a:xfrm>
        </p:grpSpPr>
        <p:grpSp>
          <p:nvGrpSpPr>
            <p:cNvPr id="48" name="Group 47"/>
            <p:cNvGrpSpPr/>
            <p:nvPr/>
          </p:nvGrpSpPr>
          <p:grpSpPr>
            <a:xfrm>
              <a:off x="4291263" y="1295400"/>
              <a:ext cx="433137" cy="406400"/>
              <a:chOff x="5029200" y="3403600"/>
              <a:chExt cx="433137" cy="406400"/>
            </a:xfrm>
          </p:grpSpPr>
          <p:sp>
            <p:nvSpPr>
              <p:cNvPr id="85"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86" name="TextBox 8"/>
              <p:cNvSpPr txBox="1"/>
              <p:nvPr/>
            </p:nvSpPr>
            <p:spPr>
              <a:xfrm>
                <a:off x="5081337" y="3403600"/>
                <a:ext cx="381000"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1</a:t>
                </a:r>
                <a:endParaRPr lang="en-US" sz="3200" b="1" baseline="-25000">
                  <a:solidFill>
                    <a:srgbClr val="0000CC"/>
                  </a:solidFill>
                  <a:latin typeface="Times New Roman" pitchFamily="18" charset="0"/>
                  <a:cs typeface="Times New Roman" pitchFamily="18" charset="0"/>
                </a:endParaRPr>
              </a:p>
            </p:txBody>
          </p:sp>
        </p:grpSp>
        <p:grpSp>
          <p:nvGrpSpPr>
            <p:cNvPr id="49" name="Group 13"/>
            <p:cNvGrpSpPr/>
            <p:nvPr/>
          </p:nvGrpSpPr>
          <p:grpSpPr>
            <a:xfrm>
              <a:off x="5181600" y="2006600"/>
              <a:ext cx="457200" cy="406400"/>
              <a:chOff x="5029200" y="3403600"/>
              <a:chExt cx="457200" cy="406400"/>
            </a:xfrm>
          </p:grpSpPr>
          <p:sp>
            <p:nvSpPr>
              <p:cNvPr id="83"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84" name="TextBox 15"/>
              <p:cNvSpPr txBox="1"/>
              <p:nvPr/>
            </p:nvSpPr>
            <p:spPr>
              <a:xfrm>
                <a:off x="5105400" y="3403600"/>
                <a:ext cx="381000"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3</a:t>
                </a:r>
                <a:endParaRPr lang="en-US" b="1" baseline="-25000">
                  <a:solidFill>
                    <a:srgbClr val="0000CC"/>
                  </a:solidFill>
                  <a:latin typeface="Times New Roman" pitchFamily="18" charset="0"/>
                  <a:cs typeface="Times New Roman" pitchFamily="18" charset="0"/>
                </a:endParaRPr>
              </a:p>
            </p:txBody>
          </p:sp>
        </p:grpSp>
        <p:grpSp>
          <p:nvGrpSpPr>
            <p:cNvPr id="50" name="Group 16"/>
            <p:cNvGrpSpPr/>
            <p:nvPr/>
          </p:nvGrpSpPr>
          <p:grpSpPr>
            <a:xfrm>
              <a:off x="4724400" y="2997200"/>
              <a:ext cx="457200" cy="406400"/>
              <a:chOff x="5029200" y="3403600"/>
              <a:chExt cx="457200" cy="406400"/>
            </a:xfrm>
          </p:grpSpPr>
          <p:sp>
            <p:nvSpPr>
              <p:cNvPr id="81"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82" name="TextBox 81"/>
              <p:cNvSpPr txBox="1"/>
              <p:nvPr/>
            </p:nvSpPr>
            <p:spPr>
              <a:xfrm>
                <a:off x="5081336" y="3403600"/>
                <a:ext cx="405064" cy="338554"/>
              </a:xfrm>
              <a:prstGeom prst="rect">
                <a:avLst/>
              </a:prstGeom>
              <a:noFill/>
            </p:spPr>
            <p:txBody>
              <a:bodyPr wrap="square" rtlCol="0">
                <a:spAutoFit/>
              </a:bodyPr>
              <a:lstStyle/>
              <a:p>
                <a:r>
                  <a:rPr lang="en-US" sz="1600" b="1">
                    <a:solidFill>
                      <a:srgbClr val="0000CC"/>
                    </a:solidFill>
                    <a:latin typeface="Times New Roman" pitchFamily="18" charset="0"/>
                    <a:cs typeface="Times New Roman" pitchFamily="18" charset="0"/>
                  </a:rPr>
                  <a:t>6</a:t>
                </a:r>
                <a:endParaRPr lang="en-US" b="1" baseline="-25000">
                  <a:solidFill>
                    <a:srgbClr val="0000CC"/>
                  </a:solidFill>
                  <a:latin typeface="Times New Roman" pitchFamily="18" charset="0"/>
                  <a:cs typeface="Times New Roman" pitchFamily="18" charset="0"/>
                </a:endParaRPr>
              </a:p>
            </p:txBody>
          </p:sp>
        </p:grpSp>
        <p:grpSp>
          <p:nvGrpSpPr>
            <p:cNvPr id="51" name="Group 19"/>
            <p:cNvGrpSpPr/>
            <p:nvPr/>
          </p:nvGrpSpPr>
          <p:grpSpPr>
            <a:xfrm>
              <a:off x="5715000" y="2997200"/>
              <a:ext cx="457200" cy="406400"/>
              <a:chOff x="5029200" y="3403600"/>
              <a:chExt cx="457200" cy="406400"/>
            </a:xfrm>
          </p:grpSpPr>
          <p:sp>
            <p:nvSpPr>
              <p:cNvPr id="79"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80" name="TextBox 79"/>
              <p:cNvSpPr txBox="1"/>
              <p:nvPr/>
            </p:nvSpPr>
            <p:spPr>
              <a:xfrm>
                <a:off x="5081336" y="3403600"/>
                <a:ext cx="405064" cy="276999"/>
              </a:xfrm>
              <a:prstGeom prst="rect">
                <a:avLst/>
              </a:prstGeom>
              <a:noFill/>
            </p:spPr>
            <p:txBody>
              <a:bodyPr wrap="square" rtlCol="0">
                <a:spAutoFit/>
              </a:bodyPr>
              <a:lstStyle/>
              <a:p>
                <a:r>
                  <a:rPr lang="en-US" sz="1800" b="1" baseline="-25000">
                    <a:solidFill>
                      <a:srgbClr val="0000CC"/>
                    </a:solidFill>
                    <a:latin typeface="Times New Roman" pitchFamily="18" charset="0"/>
                    <a:cs typeface="Times New Roman" pitchFamily="18" charset="0"/>
                  </a:rPr>
                  <a:t>10</a:t>
                </a:r>
                <a:endParaRPr lang="en-US" b="1" baseline="-25000">
                  <a:solidFill>
                    <a:srgbClr val="0000CC"/>
                  </a:solidFill>
                  <a:latin typeface="Times New Roman" pitchFamily="18" charset="0"/>
                  <a:cs typeface="Times New Roman" pitchFamily="18" charset="0"/>
                </a:endParaRPr>
              </a:p>
            </p:txBody>
          </p:sp>
        </p:grpSp>
        <p:grpSp>
          <p:nvGrpSpPr>
            <p:cNvPr id="52" name="Group 22"/>
            <p:cNvGrpSpPr/>
            <p:nvPr/>
          </p:nvGrpSpPr>
          <p:grpSpPr>
            <a:xfrm>
              <a:off x="3757863" y="2997200"/>
              <a:ext cx="433137" cy="406400"/>
              <a:chOff x="5029200" y="3403600"/>
              <a:chExt cx="433137" cy="406400"/>
            </a:xfrm>
          </p:grpSpPr>
          <p:sp>
            <p:nvSpPr>
              <p:cNvPr id="77"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78" name="TextBox 77"/>
              <p:cNvSpPr txBox="1"/>
              <p:nvPr/>
            </p:nvSpPr>
            <p:spPr>
              <a:xfrm>
                <a:off x="5081337" y="3403600"/>
                <a:ext cx="381000" cy="338554"/>
              </a:xfrm>
              <a:prstGeom prst="rect">
                <a:avLst/>
              </a:prstGeom>
              <a:noFill/>
            </p:spPr>
            <p:txBody>
              <a:bodyPr wrap="square" rtlCol="0">
                <a:spAutoFit/>
              </a:bodyPr>
              <a:lstStyle/>
              <a:p>
                <a:r>
                  <a:rPr lang="en-US" sz="1600" b="1">
                    <a:solidFill>
                      <a:srgbClr val="0000CC"/>
                    </a:solidFill>
                    <a:latin typeface="Times New Roman" pitchFamily="18" charset="0"/>
                    <a:cs typeface="Times New Roman" pitchFamily="18" charset="0"/>
                  </a:rPr>
                  <a:t>5</a:t>
                </a:r>
                <a:endParaRPr lang="en-US" b="1" baseline="-25000">
                  <a:solidFill>
                    <a:srgbClr val="0000CC"/>
                  </a:solidFill>
                  <a:latin typeface="Times New Roman" pitchFamily="18" charset="0"/>
                  <a:cs typeface="Times New Roman" pitchFamily="18" charset="0"/>
                </a:endParaRPr>
              </a:p>
            </p:txBody>
          </p:sp>
        </p:grpSp>
        <p:grpSp>
          <p:nvGrpSpPr>
            <p:cNvPr id="53" name="Group 25"/>
            <p:cNvGrpSpPr/>
            <p:nvPr/>
          </p:nvGrpSpPr>
          <p:grpSpPr>
            <a:xfrm>
              <a:off x="2743200" y="3022600"/>
              <a:ext cx="457200" cy="406400"/>
              <a:chOff x="5029200" y="3403600"/>
              <a:chExt cx="457200" cy="406400"/>
            </a:xfrm>
          </p:grpSpPr>
          <p:sp>
            <p:nvSpPr>
              <p:cNvPr id="75"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76" name="TextBox 75"/>
              <p:cNvSpPr txBox="1"/>
              <p:nvPr/>
            </p:nvSpPr>
            <p:spPr>
              <a:xfrm>
                <a:off x="5081336" y="3403600"/>
                <a:ext cx="405064"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4</a:t>
                </a:r>
                <a:endParaRPr lang="en-US" b="1" baseline="-25000">
                  <a:solidFill>
                    <a:srgbClr val="0000CC"/>
                  </a:solidFill>
                  <a:latin typeface="Times New Roman" pitchFamily="18" charset="0"/>
                  <a:cs typeface="Times New Roman" pitchFamily="18" charset="0"/>
                </a:endParaRPr>
              </a:p>
            </p:txBody>
          </p:sp>
        </p:grpSp>
        <p:grpSp>
          <p:nvGrpSpPr>
            <p:cNvPr id="54" name="Group 28"/>
            <p:cNvGrpSpPr/>
            <p:nvPr/>
          </p:nvGrpSpPr>
          <p:grpSpPr>
            <a:xfrm>
              <a:off x="3300663" y="2006600"/>
              <a:ext cx="433137" cy="406400"/>
              <a:chOff x="5029200" y="3403600"/>
              <a:chExt cx="433137" cy="406400"/>
            </a:xfrm>
          </p:grpSpPr>
          <p:sp>
            <p:nvSpPr>
              <p:cNvPr id="73"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74" name="TextBox 73"/>
              <p:cNvSpPr txBox="1"/>
              <p:nvPr/>
            </p:nvSpPr>
            <p:spPr>
              <a:xfrm>
                <a:off x="5081337" y="3403600"/>
                <a:ext cx="381000" cy="338554"/>
              </a:xfrm>
              <a:prstGeom prst="rect">
                <a:avLst/>
              </a:prstGeom>
              <a:noFill/>
            </p:spPr>
            <p:txBody>
              <a:bodyPr wrap="square" rtlCol="0">
                <a:spAutoFit/>
              </a:bodyPr>
              <a:lstStyle/>
              <a:p>
                <a:r>
                  <a:rPr lang="en-US" sz="1600" b="1">
                    <a:solidFill>
                      <a:srgbClr val="0000CC"/>
                    </a:solidFill>
                    <a:latin typeface="Times New Roman" pitchFamily="18" charset="0"/>
                    <a:cs typeface="Times New Roman" pitchFamily="18" charset="0"/>
                  </a:rPr>
                  <a:t>2</a:t>
                </a:r>
                <a:endParaRPr lang="en-US" sz="3600" b="1" baseline="-25000">
                  <a:solidFill>
                    <a:srgbClr val="0000CC"/>
                  </a:solidFill>
                  <a:latin typeface="Times New Roman" pitchFamily="18" charset="0"/>
                  <a:cs typeface="Times New Roman" pitchFamily="18" charset="0"/>
                </a:endParaRPr>
              </a:p>
            </p:txBody>
          </p:sp>
        </p:grpSp>
        <p:cxnSp>
          <p:nvCxnSpPr>
            <p:cNvPr id="55" name="Straight Connector 54"/>
            <p:cNvCxnSpPr/>
            <p:nvPr/>
          </p:nvCxnSpPr>
          <p:spPr>
            <a:xfrm rot="5400000">
              <a:off x="3800616" y="1512038"/>
              <a:ext cx="423832" cy="684325"/>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3500542" y="2523310"/>
              <a:ext cx="643716" cy="304063"/>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4741084" y="1562169"/>
              <a:ext cx="423832" cy="5840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771142" y="2523311"/>
              <a:ext cx="643716" cy="3040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6200000" flipH="1">
              <a:off x="5438629" y="2466161"/>
              <a:ext cx="643716" cy="4183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2861484" y="2528706"/>
              <a:ext cx="677832" cy="327388"/>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grpSp>
          <p:nvGrpSpPr>
            <p:cNvPr id="61" name="Group 40"/>
            <p:cNvGrpSpPr/>
            <p:nvPr/>
          </p:nvGrpSpPr>
          <p:grpSpPr>
            <a:xfrm>
              <a:off x="5486400" y="3784600"/>
              <a:ext cx="457200" cy="406400"/>
              <a:chOff x="5029200" y="3403600"/>
              <a:chExt cx="457200" cy="406400"/>
            </a:xfrm>
          </p:grpSpPr>
          <p:sp>
            <p:nvSpPr>
              <p:cNvPr id="71"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72" name="TextBox 71"/>
              <p:cNvSpPr txBox="1"/>
              <p:nvPr/>
            </p:nvSpPr>
            <p:spPr>
              <a:xfrm>
                <a:off x="5081336" y="3403600"/>
                <a:ext cx="405064" cy="297517"/>
              </a:xfrm>
              <a:prstGeom prst="rect">
                <a:avLst/>
              </a:prstGeom>
              <a:noFill/>
            </p:spPr>
            <p:txBody>
              <a:bodyPr wrap="square" rtlCol="0">
                <a:spAutoFit/>
              </a:bodyPr>
              <a:lstStyle/>
              <a:p>
                <a:r>
                  <a:rPr lang="en-US" sz="2000" b="1" baseline="-25000">
                    <a:solidFill>
                      <a:srgbClr val="0000CC"/>
                    </a:solidFill>
                    <a:latin typeface="Times New Roman" pitchFamily="18" charset="0"/>
                    <a:cs typeface="Times New Roman" pitchFamily="18" charset="0"/>
                  </a:rPr>
                  <a:t>9</a:t>
                </a:r>
                <a:endParaRPr lang="en-US" b="1" baseline="-25000">
                  <a:solidFill>
                    <a:srgbClr val="0000CC"/>
                  </a:solidFill>
                  <a:latin typeface="Times New Roman" pitchFamily="18" charset="0"/>
                  <a:cs typeface="Times New Roman" pitchFamily="18" charset="0"/>
                </a:endParaRPr>
              </a:p>
            </p:txBody>
          </p:sp>
        </p:grpSp>
        <p:grpSp>
          <p:nvGrpSpPr>
            <p:cNvPr id="62" name="Group 43"/>
            <p:cNvGrpSpPr/>
            <p:nvPr/>
          </p:nvGrpSpPr>
          <p:grpSpPr>
            <a:xfrm>
              <a:off x="4114800" y="3784600"/>
              <a:ext cx="457200" cy="406400"/>
              <a:chOff x="5029200" y="3403600"/>
              <a:chExt cx="457200" cy="406400"/>
            </a:xfrm>
          </p:grpSpPr>
          <p:sp>
            <p:nvSpPr>
              <p:cNvPr id="69"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70" name="TextBox 69"/>
              <p:cNvSpPr txBox="1"/>
              <p:nvPr/>
            </p:nvSpPr>
            <p:spPr>
              <a:xfrm>
                <a:off x="5081336" y="3403600"/>
                <a:ext cx="405064"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7</a:t>
                </a:r>
                <a:endParaRPr lang="en-US" b="1" baseline="-25000">
                  <a:solidFill>
                    <a:srgbClr val="0000CC"/>
                  </a:solidFill>
                  <a:latin typeface="Times New Roman" pitchFamily="18" charset="0"/>
                  <a:cs typeface="Times New Roman" pitchFamily="18" charset="0"/>
                </a:endParaRPr>
              </a:p>
            </p:txBody>
          </p:sp>
        </p:grpSp>
        <p:grpSp>
          <p:nvGrpSpPr>
            <p:cNvPr id="63" name="Group 46"/>
            <p:cNvGrpSpPr/>
            <p:nvPr/>
          </p:nvGrpSpPr>
          <p:grpSpPr>
            <a:xfrm>
              <a:off x="4800600" y="3784600"/>
              <a:ext cx="457200" cy="406400"/>
              <a:chOff x="5029200" y="3403600"/>
              <a:chExt cx="457200" cy="406400"/>
            </a:xfrm>
          </p:grpSpPr>
          <p:sp>
            <p:nvSpPr>
              <p:cNvPr id="67"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68" name="TextBox 67"/>
              <p:cNvSpPr txBox="1"/>
              <p:nvPr/>
            </p:nvSpPr>
            <p:spPr>
              <a:xfrm>
                <a:off x="5081336" y="3403600"/>
                <a:ext cx="405064"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8</a:t>
                </a:r>
                <a:endParaRPr lang="en-US" b="1" baseline="-25000">
                  <a:solidFill>
                    <a:srgbClr val="0000CC"/>
                  </a:solidFill>
                  <a:latin typeface="Times New Roman" pitchFamily="18" charset="0"/>
                  <a:cs typeface="Times New Roman" pitchFamily="18" charset="0"/>
                </a:endParaRPr>
              </a:p>
            </p:txBody>
          </p:sp>
        </p:grpSp>
        <p:cxnSp>
          <p:nvCxnSpPr>
            <p:cNvPr id="64" name="Straight Connector 63"/>
            <p:cNvCxnSpPr/>
            <p:nvPr/>
          </p:nvCxnSpPr>
          <p:spPr>
            <a:xfrm rot="16200000" flipH="1">
              <a:off x="5197329" y="3240861"/>
              <a:ext cx="440516" cy="6469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781550" y="3536950"/>
              <a:ext cx="381000" cy="114299"/>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4358392" y="3355161"/>
              <a:ext cx="440516" cy="418363"/>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grpSp>
      <p:graphicFrame>
        <p:nvGraphicFramePr>
          <p:cNvPr id="87" name="Table 86"/>
          <p:cNvGraphicFramePr>
            <a:graphicFrameLocks noGrp="1"/>
          </p:cNvGraphicFramePr>
          <p:nvPr>
            <p:extLst>
              <p:ext uri="{D42A27DB-BD31-4B8C-83A1-F6EECF244321}">
                <p14:modId xmlns:p14="http://schemas.microsoft.com/office/powerpoint/2010/main" val="694435335"/>
              </p:ext>
            </p:extLst>
          </p:nvPr>
        </p:nvGraphicFramePr>
        <p:xfrm>
          <a:off x="4038604" y="914400"/>
          <a:ext cx="4343396" cy="3352800"/>
        </p:xfrm>
        <a:graphic>
          <a:graphicData uri="http://schemas.openxmlformats.org/drawingml/2006/table">
            <a:tbl>
              <a:tblPr firstRow="1" bandRow="1">
                <a:tableStyleId>{5C22544A-7EE6-4342-B048-85BDC9FD1C3A}</a:tableStyleId>
              </a:tblPr>
              <a:tblGrid>
                <a:gridCol w="457201">
                  <a:extLst>
                    <a:ext uri="{9D8B030D-6E8A-4147-A177-3AD203B41FA5}">
                      <a16:colId xmlns:a16="http://schemas.microsoft.com/office/drawing/2014/main" val="20000"/>
                    </a:ext>
                  </a:extLst>
                </a:gridCol>
                <a:gridCol w="522884">
                  <a:extLst>
                    <a:ext uri="{9D8B030D-6E8A-4147-A177-3AD203B41FA5}">
                      <a16:colId xmlns:a16="http://schemas.microsoft.com/office/drawing/2014/main" val="20001"/>
                    </a:ext>
                  </a:extLst>
                </a:gridCol>
                <a:gridCol w="373701">
                  <a:extLst>
                    <a:ext uri="{9D8B030D-6E8A-4147-A177-3AD203B41FA5}">
                      <a16:colId xmlns:a16="http://schemas.microsoft.com/office/drawing/2014/main" val="20002"/>
                    </a:ext>
                  </a:extLst>
                </a:gridCol>
                <a:gridCol w="373701">
                  <a:extLst>
                    <a:ext uri="{9D8B030D-6E8A-4147-A177-3AD203B41FA5}">
                      <a16:colId xmlns:a16="http://schemas.microsoft.com/office/drawing/2014/main" val="20003"/>
                    </a:ext>
                  </a:extLst>
                </a:gridCol>
                <a:gridCol w="373701">
                  <a:extLst>
                    <a:ext uri="{9D8B030D-6E8A-4147-A177-3AD203B41FA5}">
                      <a16:colId xmlns:a16="http://schemas.microsoft.com/office/drawing/2014/main" val="20004"/>
                    </a:ext>
                  </a:extLst>
                </a:gridCol>
                <a:gridCol w="373701">
                  <a:extLst>
                    <a:ext uri="{9D8B030D-6E8A-4147-A177-3AD203B41FA5}">
                      <a16:colId xmlns:a16="http://schemas.microsoft.com/office/drawing/2014/main" val="20005"/>
                    </a:ext>
                  </a:extLst>
                </a:gridCol>
                <a:gridCol w="458314">
                  <a:extLst>
                    <a:ext uri="{9D8B030D-6E8A-4147-A177-3AD203B41FA5}">
                      <a16:colId xmlns:a16="http://schemas.microsoft.com/office/drawing/2014/main" val="20006"/>
                    </a:ext>
                  </a:extLst>
                </a:gridCol>
                <a:gridCol w="423058">
                  <a:extLst>
                    <a:ext uri="{9D8B030D-6E8A-4147-A177-3AD203B41FA5}">
                      <a16:colId xmlns:a16="http://schemas.microsoft.com/office/drawing/2014/main" val="20007"/>
                    </a:ext>
                  </a:extLst>
                </a:gridCol>
                <a:gridCol w="239733">
                  <a:extLst>
                    <a:ext uri="{9D8B030D-6E8A-4147-A177-3AD203B41FA5}">
                      <a16:colId xmlns:a16="http://schemas.microsoft.com/office/drawing/2014/main" val="20008"/>
                    </a:ext>
                  </a:extLst>
                </a:gridCol>
                <a:gridCol w="373701">
                  <a:extLst>
                    <a:ext uri="{9D8B030D-6E8A-4147-A177-3AD203B41FA5}">
                      <a16:colId xmlns:a16="http://schemas.microsoft.com/office/drawing/2014/main" val="20009"/>
                    </a:ext>
                  </a:extLst>
                </a:gridCol>
                <a:gridCol w="373701">
                  <a:extLst>
                    <a:ext uri="{9D8B030D-6E8A-4147-A177-3AD203B41FA5}">
                      <a16:colId xmlns:a16="http://schemas.microsoft.com/office/drawing/2014/main" val="20010"/>
                    </a:ext>
                  </a:extLst>
                </a:gridCol>
              </a:tblGrid>
              <a:tr h="236220">
                <a:tc>
                  <a:txBody>
                    <a:bodyPr/>
                    <a:lstStyle/>
                    <a:p>
                      <a:r>
                        <a:rPr lang="en-US" sz="1600" b="1">
                          <a:solidFill>
                            <a:srgbClr val="0000CC"/>
                          </a:solidFill>
                          <a:latin typeface="Times New Roman" pitchFamily="18" charset="0"/>
                          <a:cs typeface="Times New Roman" pitchFamily="18" charset="0"/>
                        </a:rPr>
                        <a:t>1</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2</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3</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236220">
                <a:tc>
                  <a:txBody>
                    <a:bodyPr/>
                    <a:lstStyle/>
                    <a:p>
                      <a:r>
                        <a:rPr lang="en-US" sz="1600" b="1">
                          <a:solidFill>
                            <a:srgbClr val="0000CC"/>
                          </a:solidFill>
                          <a:latin typeface="Times New Roman" pitchFamily="18" charset="0"/>
                          <a:cs typeface="Times New Roman" pitchFamily="18" charset="0"/>
                        </a:rPr>
                        <a:t>2</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4</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5</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236220">
                <a:tc>
                  <a:txBody>
                    <a:bodyPr/>
                    <a:lstStyle/>
                    <a:p>
                      <a:r>
                        <a:rPr lang="en-US" sz="1600" b="1">
                          <a:solidFill>
                            <a:srgbClr val="0000CC"/>
                          </a:solidFill>
                          <a:latin typeface="Times New Roman" pitchFamily="18" charset="0"/>
                          <a:cs typeface="Times New Roman" pitchFamily="18" charset="0"/>
                        </a:rPr>
                        <a:t>3</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6</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10</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236220">
                <a:tc>
                  <a:txBody>
                    <a:bodyPr/>
                    <a:lstStyle/>
                    <a:p>
                      <a:r>
                        <a:rPr lang="en-US" sz="1600" b="1">
                          <a:solidFill>
                            <a:srgbClr val="0000CC"/>
                          </a:solidFill>
                          <a:latin typeface="Times New Roman" pitchFamily="18" charset="0"/>
                          <a:cs typeface="Times New Roman" pitchFamily="18" charset="0"/>
                        </a:rPr>
                        <a:t>4</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a:solidFill>
                            <a:srgbClr val="0000CC"/>
                          </a:solidFill>
                          <a:latin typeface="Times New Roman" pitchFamily="18" charset="0"/>
                          <a:cs typeface="Times New Roman" pitchFamily="18" charset="0"/>
                          <a:sym typeface="Symbol"/>
                        </a:rPr>
                        <a:t>    </a:t>
                      </a:r>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3"/>
                  </a:ext>
                </a:extLst>
              </a:tr>
              <a:tr h="236220">
                <a:tc>
                  <a:txBody>
                    <a:bodyPr/>
                    <a:lstStyle/>
                    <a:p>
                      <a:r>
                        <a:rPr lang="en-US" sz="1600" b="1">
                          <a:solidFill>
                            <a:srgbClr val="0000CC"/>
                          </a:solidFill>
                          <a:latin typeface="Times New Roman" pitchFamily="18" charset="0"/>
                          <a:cs typeface="Times New Roman" pitchFamily="18" charset="0"/>
                        </a:rPr>
                        <a:t>5</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a:solidFill>
                            <a:srgbClr val="0000CC"/>
                          </a:solidFill>
                          <a:latin typeface="Times New Roman" pitchFamily="18" charset="0"/>
                          <a:cs typeface="Times New Roman" pitchFamily="18" charset="0"/>
                          <a:sym typeface="Symbol"/>
                        </a:rPr>
                        <a:t>    </a:t>
                      </a:r>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B w="28575" cap="flat" cmpd="sng" algn="ctr">
                      <a:solidFill>
                        <a:srgbClr val="0000CC"/>
                      </a:solidFill>
                      <a:prstDash val="solid"/>
                      <a:round/>
                      <a:headEnd type="none" w="med" len="med"/>
                      <a:tailEnd type="none" w="med" len="med"/>
                    </a:lnB>
                    <a:noFill/>
                  </a:tcPr>
                </a:tc>
                <a:extLst>
                  <a:ext uri="{0D108BD9-81ED-4DB2-BD59-A6C34878D82A}">
                    <a16:rowId xmlns:a16="http://schemas.microsoft.com/office/drawing/2014/main" val="10004"/>
                  </a:ext>
                </a:extLst>
              </a:tr>
              <a:tr h="236220">
                <a:tc>
                  <a:txBody>
                    <a:bodyPr/>
                    <a:lstStyle/>
                    <a:p>
                      <a:r>
                        <a:rPr lang="en-US" sz="1600" b="1">
                          <a:solidFill>
                            <a:srgbClr val="0000CC"/>
                          </a:solidFill>
                          <a:latin typeface="Times New Roman" pitchFamily="18" charset="0"/>
                          <a:cs typeface="Times New Roman" pitchFamily="18" charset="0"/>
                        </a:rPr>
                        <a:t>6</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7</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8</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9</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extLst>
                  <a:ext uri="{0D108BD9-81ED-4DB2-BD59-A6C34878D82A}">
                    <a16:rowId xmlns:a16="http://schemas.microsoft.com/office/drawing/2014/main" val="10005"/>
                  </a:ext>
                </a:extLst>
              </a:tr>
              <a:tr h="236220">
                <a:tc>
                  <a:txBody>
                    <a:bodyPr/>
                    <a:lstStyle/>
                    <a:p>
                      <a:r>
                        <a:rPr lang="en-US" sz="1600" b="1">
                          <a:solidFill>
                            <a:srgbClr val="0000CC"/>
                          </a:solidFill>
                          <a:latin typeface="Times New Roman" pitchFamily="18" charset="0"/>
                          <a:cs typeface="Times New Roman" pitchFamily="18" charset="0"/>
                        </a:rPr>
                        <a:t>7</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a:solidFill>
                            <a:srgbClr val="0000CC"/>
                          </a:solidFill>
                          <a:latin typeface="Times New Roman" pitchFamily="18" charset="0"/>
                          <a:cs typeface="Times New Roman" pitchFamily="18" charset="0"/>
                          <a:sym typeface="Symbol"/>
                        </a:rPr>
                        <a:t>    </a:t>
                      </a:r>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extLst>
                  <a:ext uri="{0D108BD9-81ED-4DB2-BD59-A6C34878D82A}">
                    <a16:rowId xmlns:a16="http://schemas.microsoft.com/office/drawing/2014/main" val="10006"/>
                  </a:ext>
                </a:extLst>
              </a:tr>
              <a:tr h="236220">
                <a:tc>
                  <a:txBody>
                    <a:bodyPr/>
                    <a:lstStyle/>
                    <a:p>
                      <a:r>
                        <a:rPr lang="en-US" sz="1600" b="1">
                          <a:solidFill>
                            <a:srgbClr val="0000CC"/>
                          </a:solidFill>
                          <a:latin typeface="Times New Roman" pitchFamily="18" charset="0"/>
                          <a:cs typeface="Times New Roman" pitchFamily="18" charset="0"/>
                        </a:rPr>
                        <a:t>8</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a:solidFill>
                            <a:srgbClr val="0000CC"/>
                          </a:solidFill>
                          <a:latin typeface="Times New Roman" pitchFamily="18" charset="0"/>
                          <a:cs typeface="Times New Roman" pitchFamily="18" charset="0"/>
                          <a:sym typeface="Symbol"/>
                        </a:rPr>
                        <a:t>    </a:t>
                      </a:r>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7"/>
                  </a:ext>
                </a:extLst>
              </a:tr>
              <a:tr h="236220">
                <a:tc>
                  <a:txBody>
                    <a:bodyPr/>
                    <a:lstStyle/>
                    <a:p>
                      <a:r>
                        <a:rPr lang="en-US" sz="1600" b="1">
                          <a:solidFill>
                            <a:srgbClr val="0000CC"/>
                          </a:solidFill>
                          <a:latin typeface="Times New Roman" pitchFamily="18" charset="0"/>
                          <a:cs typeface="Times New Roman" pitchFamily="18" charset="0"/>
                        </a:rPr>
                        <a:t>9</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a:solidFill>
                            <a:srgbClr val="0000CC"/>
                          </a:solidFill>
                          <a:latin typeface="Times New Roman" pitchFamily="18" charset="0"/>
                          <a:cs typeface="Times New Roman" pitchFamily="18" charset="0"/>
                          <a:sym typeface="Symbol"/>
                        </a:rPr>
                        <a:t>    </a:t>
                      </a:r>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8"/>
                  </a:ext>
                </a:extLst>
              </a:tr>
              <a:tr h="236220">
                <a:tc>
                  <a:txBody>
                    <a:bodyPr/>
                    <a:lstStyle/>
                    <a:p>
                      <a:r>
                        <a:rPr lang="en-US" sz="1400" b="1">
                          <a:solidFill>
                            <a:srgbClr val="0000CC"/>
                          </a:solidFill>
                          <a:latin typeface="Times New Roman" pitchFamily="18" charset="0"/>
                          <a:cs typeface="Times New Roman" pitchFamily="18" charset="0"/>
                        </a:rPr>
                        <a:t>10</a:t>
                      </a:r>
                      <a:endParaRPr lang="en-US" sz="1600" b="1">
                        <a:solidFill>
                          <a:srgbClr val="0000CC"/>
                        </a:solidFill>
                        <a:latin typeface="Times New Roman" pitchFamily="18" charset="0"/>
                        <a:cs typeface="Times New Roman" pitchFamily="18" charset="0"/>
                      </a:endParaRP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a:solidFill>
                            <a:srgbClr val="0000CC"/>
                          </a:solidFill>
                          <a:latin typeface="Times New Roman" pitchFamily="18" charset="0"/>
                          <a:cs typeface="Times New Roman" pitchFamily="18" charset="0"/>
                          <a:sym typeface="Symbol"/>
                        </a:rPr>
                        <a:t>   </a:t>
                      </a:r>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dirty="0">
                        <a:solidFill>
                          <a:srgbClr val="0000CC"/>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9"/>
                  </a:ext>
                </a:extLst>
              </a:tr>
            </a:tbl>
          </a:graphicData>
        </a:graphic>
      </p:graphicFrame>
      <p:cxnSp>
        <p:nvCxnSpPr>
          <p:cNvPr id="88" name="Straight Arrow Connector 87"/>
          <p:cNvCxnSpPr/>
          <p:nvPr/>
        </p:nvCxnSpPr>
        <p:spPr>
          <a:xfrm>
            <a:off x="4800605" y="1066800"/>
            <a:ext cx="6096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5943605" y="1066800"/>
            <a:ext cx="5334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4800605" y="1446212"/>
            <a:ext cx="6096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800605" y="1751012"/>
            <a:ext cx="6096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800605" y="2741612"/>
            <a:ext cx="6096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943605" y="1446212"/>
            <a:ext cx="5334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943605" y="1752600"/>
            <a:ext cx="5334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5943605" y="2741612"/>
            <a:ext cx="5334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7162805" y="2743200"/>
            <a:ext cx="4572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4343400" y="4343400"/>
            <a:ext cx="990600" cy="338554"/>
          </a:xfrm>
          <a:prstGeom prst="rect">
            <a:avLst/>
          </a:prstGeom>
          <a:noFill/>
        </p:spPr>
        <p:txBody>
          <a:bodyPr wrap="square" rtlCol="0">
            <a:spAutoFit/>
          </a:bodyPr>
          <a:lstStyle/>
          <a:p>
            <a:r>
              <a:rPr lang="en-US" sz="1600" b="1">
                <a:solidFill>
                  <a:srgbClr val="C00000"/>
                </a:solidFill>
              </a:rPr>
              <a:t>header</a:t>
            </a:r>
            <a:endParaRPr lang="en-US" b="1">
              <a:solidFill>
                <a:srgbClr val="C00000"/>
              </a:solidFill>
            </a:endParaRPr>
          </a:p>
        </p:txBody>
      </p:sp>
      <p:sp>
        <p:nvSpPr>
          <p:cNvPr id="98" name="Rectangle 97"/>
          <p:cNvSpPr/>
          <p:nvPr/>
        </p:nvSpPr>
        <p:spPr>
          <a:xfrm>
            <a:off x="76200" y="4696361"/>
            <a:ext cx="8991600" cy="923330"/>
          </a:xfrm>
          <a:prstGeom prst="rect">
            <a:avLst/>
          </a:prstGeom>
        </p:spPr>
        <p:txBody>
          <a:bodyPr wrap="square">
            <a:spAutoFit/>
          </a:bodyPr>
          <a:lstStyle/>
          <a:p>
            <a:r>
              <a:rPr lang="en-US" sz="1800" dirty="0">
                <a:solidFill>
                  <a:srgbClr val="FF0000"/>
                </a:solidFill>
                <a:latin typeface="Courier New" panose="02070309020205020404" pitchFamily="49" charset="0"/>
                <a:cs typeface="Courier New" panose="02070309020205020404" pitchFamily="49" charset="0"/>
              </a:rPr>
              <a:t>Header</a:t>
            </a:r>
            <a:r>
              <a:rPr lang="en-US" sz="1800" dirty="0">
                <a:solidFill>
                  <a:srgbClr val="000099"/>
                </a:solidFill>
                <a:latin typeface="Times" panose="02020603050405020304" pitchFamily="18" charset="0"/>
                <a:cs typeface="Times" panose="02020603050405020304" pitchFamily="18" charset="0"/>
              </a:rPr>
              <a:t> : an array of pointers</a:t>
            </a:r>
          </a:p>
          <a:p>
            <a:pPr marL="285750" indent="-285750">
              <a:buFont typeface="Arial" panose="020B0604020202020204" pitchFamily="34" charset="0"/>
              <a:buChar char="•"/>
            </a:pPr>
            <a:r>
              <a:rPr lang="en-US" sz="1800" dirty="0">
                <a:solidFill>
                  <a:srgbClr val="000099"/>
                </a:solidFill>
                <a:latin typeface="Times" panose="02020603050405020304" pitchFamily="18" charset="0"/>
                <a:cs typeface="Times" panose="02020603050405020304" pitchFamily="18" charset="0"/>
              </a:rPr>
              <a:t>each pointer </a:t>
            </a:r>
            <a:r>
              <a:rPr lang="en-US" sz="1800" dirty="0">
                <a:solidFill>
                  <a:srgbClr val="FF0000"/>
                </a:solidFill>
                <a:latin typeface="Courier New" panose="02070309020205020404" pitchFamily="49" charset="0"/>
                <a:cs typeface="Courier New" panose="02070309020205020404" pitchFamily="49" charset="0"/>
              </a:rPr>
              <a:t>header[</a:t>
            </a:r>
            <a:r>
              <a:rPr lang="en-US" sz="1800" dirty="0" err="1">
                <a:solidFill>
                  <a:srgbClr val="FF0000"/>
                </a:solidFill>
                <a:latin typeface="Courier New" panose="02070309020205020404" pitchFamily="49" charset="0"/>
                <a:cs typeface="Courier New" panose="02070309020205020404" pitchFamily="49" charset="0"/>
              </a:rPr>
              <a:t>i</a:t>
            </a:r>
            <a:r>
              <a:rPr lang="en-US" sz="1800" dirty="0">
                <a:solidFill>
                  <a:srgbClr val="FF0000"/>
                </a:solidFill>
                <a:latin typeface="Courier New" panose="02070309020205020404" pitchFamily="49" charset="0"/>
                <a:cs typeface="Courier New" panose="02070309020205020404" pitchFamily="49" charset="0"/>
              </a:rPr>
              <a:t>]</a:t>
            </a:r>
            <a:r>
              <a:rPr lang="en-US" sz="1800" dirty="0">
                <a:solidFill>
                  <a:srgbClr val="000099"/>
                </a:solidFill>
                <a:latin typeface="Times" panose="02020603050405020304" pitchFamily="18" charset="0"/>
                <a:cs typeface="Times" panose="02020603050405020304" pitchFamily="18" charset="0"/>
              </a:rPr>
              <a:t> points to head of the list of children of the node </a:t>
            </a:r>
            <a:r>
              <a:rPr lang="en-US" sz="1800" b="1" i="1" dirty="0" err="1">
                <a:solidFill>
                  <a:srgbClr val="FF0000"/>
                </a:solidFill>
                <a:latin typeface="Times" panose="02020603050405020304" pitchFamily="18" charset="0"/>
                <a:cs typeface="Times" panose="02020603050405020304" pitchFamily="18" charset="0"/>
              </a:rPr>
              <a:t>i</a:t>
            </a:r>
            <a:r>
              <a:rPr lang="en-US" sz="1800" i="1" dirty="0">
                <a:solidFill>
                  <a:srgbClr val="000099"/>
                </a:solidFill>
                <a:latin typeface="Times" panose="02020603050405020304" pitchFamily="18" charset="0"/>
                <a:cs typeface="Times" panose="02020603050405020304" pitchFamily="18" charset="0"/>
              </a:rPr>
              <a:t> </a:t>
            </a:r>
            <a:r>
              <a:rPr lang="en-US" sz="1800" dirty="0">
                <a:solidFill>
                  <a:srgbClr val="000099"/>
                </a:solidFill>
                <a:latin typeface="Times" panose="02020603050405020304" pitchFamily="18" charset="0"/>
                <a:cs typeface="Times" panose="02020603050405020304" pitchFamily="18" charset="0"/>
              </a:rPr>
              <a:t>on the tree</a:t>
            </a:r>
          </a:p>
          <a:p>
            <a:pPr marL="285750" indent="-285750">
              <a:buFont typeface="Arial" panose="020B0604020202020204" pitchFamily="34" charset="0"/>
              <a:buChar char="•"/>
            </a:pPr>
            <a:r>
              <a:rPr lang="en-US" sz="1800" dirty="0">
                <a:solidFill>
                  <a:srgbClr val="000099"/>
                </a:solidFill>
                <a:latin typeface="Times" panose="02020603050405020304" pitchFamily="18" charset="0"/>
                <a:cs typeface="Times" panose="02020603050405020304" pitchFamily="18" charset="0"/>
              </a:rPr>
              <a:t>List of children of node </a:t>
            </a:r>
            <a:r>
              <a:rPr lang="en-US" sz="1800" b="1" i="1" dirty="0">
                <a:solidFill>
                  <a:srgbClr val="000099"/>
                </a:solidFill>
                <a:latin typeface="Times" panose="02020603050405020304" pitchFamily="18" charset="0"/>
                <a:cs typeface="Times" panose="02020603050405020304" pitchFamily="18" charset="0"/>
              </a:rPr>
              <a:t>i</a:t>
            </a:r>
            <a:r>
              <a:rPr lang="en-US" sz="1800" dirty="0">
                <a:solidFill>
                  <a:srgbClr val="000099"/>
                </a:solidFill>
                <a:latin typeface="Times" panose="02020603050405020304" pitchFamily="18" charset="0"/>
                <a:cs typeface="Times" panose="02020603050405020304" pitchFamily="18" charset="0"/>
              </a:rPr>
              <a:t>: linked list </a:t>
            </a:r>
          </a:p>
        </p:txBody>
      </p:sp>
      <p:sp>
        <p:nvSpPr>
          <p:cNvPr id="99" name="Right Brace 98"/>
          <p:cNvSpPr/>
          <p:nvPr/>
        </p:nvSpPr>
        <p:spPr>
          <a:xfrm rot="5400000">
            <a:off x="6813280" y="1557143"/>
            <a:ext cx="226354" cy="3184914"/>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0" name="TextBox 99"/>
          <p:cNvSpPr txBox="1"/>
          <p:nvPr/>
        </p:nvSpPr>
        <p:spPr>
          <a:xfrm>
            <a:off x="5583993" y="3280023"/>
            <a:ext cx="34290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panose="02020603050405020304" pitchFamily="18" charset="0"/>
                <a:cs typeface="Times" panose="02020603050405020304" pitchFamily="18" charset="0"/>
              </a:rPr>
              <a:t>List of children of node </a:t>
            </a:r>
            <a:r>
              <a:rPr lang="en-US" sz="2000" i="1" dirty="0">
                <a:latin typeface="Times" panose="02020603050405020304" pitchFamily="18" charset="0"/>
                <a:cs typeface="Times" panose="02020603050405020304" pitchFamily="18" charset="0"/>
              </a:rPr>
              <a:t>6</a:t>
            </a:r>
          </a:p>
          <a:p>
            <a:pPr marL="342900" indent="-342900">
              <a:buFont typeface="Arial" panose="020B0604020202020204" pitchFamily="34" charset="0"/>
              <a:buChar char="•"/>
            </a:pPr>
            <a:r>
              <a:rPr lang="en-US" sz="2000" dirty="0">
                <a:latin typeface="Times" panose="02020603050405020304" pitchFamily="18" charset="0"/>
                <a:cs typeface="Times" panose="02020603050405020304" pitchFamily="18" charset="0"/>
              </a:rPr>
              <a:t>We could use linked list to represent this list</a:t>
            </a:r>
          </a:p>
        </p:txBody>
      </p:sp>
    </p:spTree>
    <p:extLst>
      <p:ext uri="{BB962C8B-B14F-4D97-AF65-F5344CB8AC3E}">
        <p14:creationId xmlns:p14="http://schemas.microsoft.com/office/powerpoint/2010/main" val="4225631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lvl="1"/>
            <a:r>
              <a:rPr lang="en-US" sz="2300" dirty="0"/>
              <a:t>3.2. Tree implementation : </a:t>
            </a:r>
            <a:r>
              <a:rPr lang="en-US" sz="2300" dirty="0">
                <a:latin typeface="Times" panose="02020603050405020304" pitchFamily="18" charset="0"/>
                <a:cs typeface="Times" panose="02020603050405020304" pitchFamily="18" charset="0"/>
              </a:rPr>
              <a:t>Leftmost-Child, Right-Sibling representation</a:t>
            </a:r>
            <a:endParaRPr lang="en-US" sz="2300" dirty="0"/>
          </a:p>
        </p:txBody>
      </p:sp>
      <p:sp>
        <p:nvSpPr>
          <p:cNvPr id="3" name="Content Placeholder 2"/>
          <p:cNvSpPr>
            <a:spLocks noGrp="1"/>
          </p:cNvSpPr>
          <p:nvPr>
            <p:ph idx="1"/>
          </p:nvPr>
        </p:nvSpPr>
        <p:spPr>
          <a:xfrm>
            <a:off x="0" y="838200"/>
            <a:ext cx="9144000" cy="609600"/>
          </a:xfrm>
        </p:spPr>
        <p:txBody>
          <a:bodyPr/>
          <a:lstStyle/>
          <a:p>
            <a:r>
              <a:rPr lang="en-US" sz="2200" dirty="0">
                <a:latin typeface="Times" panose="02020603050405020304" pitchFamily="18" charset="0"/>
                <a:cs typeface="Times" panose="02020603050405020304" pitchFamily="18" charset="0"/>
              </a:rPr>
              <a:t>Each node on the tree could either:</a:t>
            </a:r>
          </a:p>
          <a:p>
            <a:pPr lvl="1"/>
            <a:r>
              <a:rPr lang="en-US" sz="2200" dirty="0">
                <a:latin typeface="Times" panose="02020603050405020304" pitchFamily="18" charset="0"/>
                <a:cs typeface="Times" panose="02020603050405020304" pitchFamily="18" charset="0"/>
              </a:rPr>
              <a:t>Have no child, or have exactly one leftmost child</a:t>
            </a:r>
          </a:p>
          <a:p>
            <a:pPr lvl="1"/>
            <a:r>
              <a:rPr lang="en-US" sz="2200" dirty="0">
                <a:latin typeface="Times" panose="02020603050405020304" pitchFamily="18" charset="0"/>
                <a:cs typeface="Times" panose="02020603050405020304" pitchFamily="18" charset="0"/>
              </a:rPr>
              <a:t>Have no right-sibling, or have exactly one right-sibling</a:t>
            </a: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32</a:t>
            </a:fld>
            <a:endParaRPr lang="en-US"/>
          </a:p>
        </p:txBody>
      </p:sp>
      <p:sp>
        <p:nvSpPr>
          <p:cNvPr id="68" name="AutoShape 6"/>
          <p:cNvSpPr>
            <a:spLocks noChangeAspect="1" noChangeArrowheads="1"/>
          </p:cNvSpPr>
          <p:nvPr/>
        </p:nvSpPr>
        <p:spPr bwMode="auto">
          <a:xfrm>
            <a:off x="1219733" y="23000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A</a:t>
            </a:r>
          </a:p>
        </p:txBody>
      </p:sp>
      <p:sp>
        <p:nvSpPr>
          <p:cNvPr id="70" name="AutoShape 6"/>
          <p:cNvSpPr>
            <a:spLocks noChangeAspect="1" noChangeArrowheads="1"/>
          </p:cNvSpPr>
          <p:nvPr/>
        </p:nvSpPr>
        <p:spPr bwMode="auto">
          <a:xfrm>
            <a:off x="491071" y="32779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B</a:t>
            </a:r>
          </a:p>
        </p:txBody>
      </p:sp>
      <p:sp>
        <p:nvSpPr>
          <p:cNvPr id="71" name="AutoShape 6"/>
          <p:cNvSpPr>
            <a:spLocks noChangeAspect="1" noChangeArrowheads="1"/>
          </p:cNvSpPr>
          <p:nvPr/>
        </p:nvSpPr>
        <p:spPr bwMode="auto">
          <a:xfrm>
            <a:off x="1448333" y="32906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C</a:t>
            </a:r>
          </a:p>
        </p:txBody>
      </p:sp>
      <p:sp>
        <p:nvSpPr>
          <p:cNvPr id="72" name="AutoShape 6"/>
          <p:cNvSpPr>
            <a:spLocks noChangeAspect="1" noChangeArrowheads="1"/>
          </p:cNvSpPr>
          <p:nvPr/>
        </p:nvSpPr>
        <p:spPr bwMode="auto">
          <a:xfrm>
            <a:off x="2614436" y="3289161"/>
            <a:ext cx="358609" cy="371296"/>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D</a:t>
            </a:r>
          </a:p>
        </p:txBody>
      </p:sp>
      <p:sp>
        <p:nvSpPr>
          <p:cNvPr id="73" name="AutoShape 6"/>
          <p:cNvSpPr>
            <a:spLocks noChangeAspect="1" noChangeArrowheads="1"/>
          </p:cNvSpPr>
          <p:nvPr/>
        </p:nvSpPr>
        <p:spPr bwMode="auto">
          <a:xfrm>
            <a:off x="414871" y="42812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E</a:t>
            </a:r>
          </a:p>
        </p:txBody>
      </p:sp>
      <p:sp>
        <p:nvSpPr>
          <p:cNvPr id="74" name="AutoShape 6"/>
          <p:cNvSpPr>
            <a:spLocks noChangeAspect="1" noChangeArrowheads="1"/>
          </p:cNvSpPr>
          <p:nvPr/>
        </p:nvSpPr>
        <p:spPr bwMode="auto">
          <a:xfrm>
            <a:off x="1412971" y="4268698"/>
            <a:ext cx="323138" cy="36802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F</a:t>
            </a:r>
          </a:p>
        </p:txBody>
      </p:sp>
      <p:sp>
        <p:nvSpPr>
          <p:cNvPr id="75" name="AutoShape 6"/>
          <p:cNvSpPr>
            <a:spLocks noChangeAspect="1" noChangeArrowheads="1"/>
          </p:cNvSpPr>
          <p:nvPr/>
        </p:nvSpPr>
        <p:spPr bwMode="auto">
          <a:xfrm>
            <a:off x="2049471" y="4279761"/>
            <a:ext cx="355062" cy="371296"/>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G</a:t>
            </a:r>
          </a:p>
        </p:txBody>
      </p:sp>
      <p:sp>
        <p:nvSpPr>
          <p:cNvPr id="76" name="AutoShape 6"/>
          <p:cNvSpPr>
            <a:spLocks noChangeAspect="1" noChangeArrowheads="1"/>
          </p:cNvSpPr>
          <p:nvPr/>
        </p:nvSpPr>
        <p:spPr bwMode="auto">
          <a:xfrm>
            <a:off x="2767723" y="4279761"/>
            <a:ext cx="356835" cy="371296"/>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H</a:t>
            </a:r>
          </a:p>
        </p:txBody>
      </p:sp>
      <p:sp>
        <p:nvSpPr>
          <p:cNvPr id="77" name="AutoShape 6"/>
          <p:cNvSpPr>
            <a:spLocks noChangeAspect="1" noChangeArrowheads="1"/>
          </p:cNvSpPr>
          <p:nvPr/>
        </p:nvSpPr>
        <p:spPr bwMode="auto">
          <a:xfrm>
            <a:off x="3368159" y="4283035"/>
            <a:ext cx="289441" cy="364748"/>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I</a:t>
            </a:r>
          </a:p>
        </p:txBody>
      </p:sp>
      <p:sp>
        <p:nvSpPr>
          <p:cNvPr id="78" name="AutoShape 6"/>
          <p:cNvSpPr>
            <a:spLocks noChangeAspect="1" noChangeArrowheads="1"/>
          </p:cNvSpPr>
          <p:nvPr/>
        </p:nvSpPr>
        <p:spPr bwMode="auto">
          <a:xfrm>
            <a:off x="434785" y="5121235"/>
            <a:ext cx="298309" cy="364748"/>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J</a:t>
            </a:r>
          </a:p>
        </p:txBody>
      </p:sp>
      <p:sp>
        <p:nvSpPr>
          <p:cNvPr id="79" name="AutoShape 6"/>
          <p:cNvSpPr>
            <a:spLocks noChangeAspect="1" noChangeArrowheads="1"/>
          </p:cNvSpPr>
          <p:nvPr/>
        </p:nvSpPr>
        <p:spPr bwMode="auto">
          <a:xfrm>
            <a:off x="1140926" y="5118100"/>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K</a:t>
            </a:r>
          </a:p>
        </p:txBody>
      </p:sp>
      <p:sp>
        <p:nvSpPr>
          <p:cNvPr id="80" name="AutoShape 6"/>
          <p:cNvSpPr>
            <a:spLocks noChangeAspect="1" noChangeArrowheads="1"/>
          </p:cNvSpPr>
          <p:nvPr/>
        </p:nvSpPr>
        <p:spPr bwMode="auto">
          <a:xfrm>
            <a:off x="2644180" y="5118100"/>
            <a:ext cx="317818" cy="36802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dirty="0">
                <a:latin typeface="Tahoma" panose="020B0604030504040204" pitchFamily="34" charset="0"/>
              </a:rPr>
              <a:t>L</a:t>
            </a:r>
          </a:p>
        </p:txBody>
      </p:sp>
      <p:cxnSp>
        <p:nvCxnSpPr>
          <p:cNvPr id="81" name="AutoShape 55"/>
          <p:cNvCxnSpPr>
            <a:cxnSpLocks noChangeShapeType="1"/>
            <a:stCxn id="68" idx="2"/>
            <a:endCxn id="70" idx="0"/>
          </p:cNvCxnSpPr>
          <p:nvPr/>
        </p:nvCxnSpPr>
        <p:spPr bwMode="auto">
          <a:xfrm flipH="1">
            <a:off x="660140" y="2668359"/>
            <a:ext cx="728662"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55"/>
          <p:cNvCxnSpPr>
            <a:cxnSpLocks noChangeShapeType="1"/>
            <a:stCxn id="68" idx="2"/>
            <a:endCxn id="71" idx="0"/>
          </p:cNvCxnSpPr>
          <p:nvPr/>
        </p:nvCxnSpPr>
        <p:spPr bwMode="auto">
          <a:xfrm>
            <a:off x="1388802" y="2668359"/>
            <a:ext cx="228600" cy="622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55"/>
          <p:cNvCxnSpPr>
            <a:cxnSpLocks noChangeShapeType="1"/>
            <a:stCxn id="68" idx="2"/>
            <a:endCxn id="72" idx="0"/>
          </p:cNvCxnSpPr>
          <p:nvPr/>
        </p:nvCxnSpPr>
        <p:spPr bwMode="auto">
          <a:xfrm>
            <a:off x="1388802" y="2668359"/>
            <a:ext cx="1404939" cy="62080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55"/>
          <p:cNvCxnSpPr>
            <a:cxnSpLocks noChangeShapeType="1"/>
            <a:endCxn id="73" idx="0"/>
          </p:cNvCxnSpPr>
          <p:nvPr/>
        </p:nvCxnSpPr>
        <p:spPr bwMode="auto">
          <a:xfrm flipH="1">
            <a:off x="583940" y="3646259"/>
            <a:ext cx="103176" cy="635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AutoShape 55"/>
          <p:cNvCxnSpPr>
            <a:cxnSpLocks noChangeShapeType="1"/>
            <a:stCxn id="70" idx="2"/>
            <a:endCxn id="74" idx="0"/>
          </p:cNvCxnSpPr>
          <p:nvPr/>
        </p:nvCxnSpPr>
        <p:spPr bwMode="auto">
          <a:xfrm>
            <a:off x="660140" y="3646259"/>
            <a:ext cx="914400" cy="62243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AutoShape 55"/>
          <p:cNvCxnSpPr>
            <a:cxnSpLocks noChangeShapeType="1"/>
            <a:stCxn id="70" idx="2"/>
            <a:endCxn id="75" idx="0"/>
          </p:cNvCxnSpPr>
          <p:nvPr/>
        </p:nvCxnSpPr>
        <p:spPr bwMode="auto">
          <a:xfrm>
            <a:off x="660140" y="3646259"/>
            <a:ext cx="1566862" cy="63350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55"/>
          <p:cNvCxnSpPr>
            <a:cxnSpLocks noChangeShapeType="1"/>
            <a:stCxn id="72" idx="2"/>
            <a:endCxn id="76" idx="0"/>
          </p:cNvCxnSpPr>
          <p:nvPr/>
        </p:nvCxnSpPr>
        <p:spPr bwMode="auto">
          <a:xfrm>
            <a:off x="2793741" y="3660457"/>
            <a:ext cx="152400" cy="61930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55"/>
          <p:cNvCxnSpPr>
            <a:cxnSpLocks noChangeShapeType="1"/>
            <a:stCxn id="72" idx="2"/>
          </p:cNvCxnSpPr>
          <p:nvPr/>
        </p:nvCxnSpPr>
        <p:spPr bwMode="auto">
          <a:xfrm>
            <a:off x="2793741" y="3660457"/>
            <a:ext cx="710251" cy="60333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AutoShape 55"/>
          <p:cNvCxnSpPr>
            <a:cxnSpLocks noChangeShapeType="1"/>
            <a:endCxn id="78" idx="0"/>
          </p:cNvCxnSpPr>
          <p:nvPr/>
        </p:nvCxnSpPr>
        <p:spPr bwMode="auto">
          <a:xfrm>
            <a:off x="578654" y="4647783"/>
            <a:ext cx="5286" cy="47345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55"/>
          <p:cNvCxnSpPr>
            <a:cxnSpLocks noChangeShapeType="1"/>
            <a:stCxn id="73" idx="2"/>
            <a:endCxn id="79" idx="0"/>
          </p:cNvCxnSpPr>
          <p:nvPr/>
        </p:nvCxnSpPr>
        <p:spPr bwMode="auto">
          <a:xfrm>
            <a:off x="583940" y="4649559"/>
            <a:ext cx="726055" cy="46854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55"/>
          <p:cNvCxnSpPr>
            <a:cxnSpLocks noChangeShapeType="1"/>
            <a:endCxn id="80" idx="0"/>
          </p:cNvCxnSpPr>
          <p:nvPr/>
        </p:nvCxnSpPr>
        <p:spPr bwMode="auto">
          <a:xfrm flipH="1">
            <a:off x="2803089" y="4654912"/>
            <a:ext cx="164670" cy="4631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Content Placeholder 2"/>
          <p:cNvSpPr txBox="1">
            <a:spLocks/>
          </p:cNvSpPr>
          <p:nvPr/>
        </p:nvSpPr>
        <p:spPr bwMode="auto">
          <a:xfrm>
            <a:off x="4005507" y="2133600"/>
            <a:ext cx="4191000" cy="153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latin typeface="Times" panose="02020603050405020304" pitchFamily="18" charset="0"/>
                <a:cs typeface="Times" panose="02020603050405020304" pitchFamily="18" charset="0"/>
              </a:rPr>
              <a:t>Example 1:  node B</a:t>
            </a:r>
          </a:p>
          <a:p>
            <a:r>
              <a:rPr lang="en-US" sz="2200" dirty="0">
                <a:latin typeface="Times" panose="02020603050405020304" pitchFamily="18" charset="0"/>
                <a:cs typeface="Times" panose="02020603050405020304" pitchFamily="18" charset="0"/>
              </a:rPr>
              <a:t>Leftmost child of node B: E</a:t>
            </a:r>
          </a:p>
          <a:p>
            <a:r>
              <a:rPr lang="en-US" sz="2200" dirty="0">
                <a:latin typeface="Times" panose="02020603050405020304" pitchFamily="18" charset="0"/>
                <a:cs typeface="Times" panose="02020603050405020304" pitchFamily="18" charset="0"/>
              </a:rPr>
              <a:t>Right-sibling of node B: C</a:t>
            </a:r>
          </a:p>
        </p:txBody>
      </p:sp>
      <p:sp>
        <p:nvSpPr>
          <p:cNvPr id="93" name="Content Placeholder 2"/>
          <p:cNvSpPr txBox="1">
            <a:spLocks/>
          </p:cNvSpPr>
          <p:nvPr/>
        </p:nvSpPr>
        <p:spPr bwMode="auto">
          <a:xfrm>
            <a:off x="4005507" y="3495515"/>
            <a:ext cx="4191000" cy="153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latin typeface="Times" panose="02020603050405020304" pitchFamily="18" charset="0"/>
                <a:cs typeface="Times" panose="02020603050405020304" pitchFamily="18" charset="0"/>
              </a:rPr>
              <a:t>Example 2: node C </a:t>
            </a:r>
          </a:p>
          <a:p>
            <a:r>
              <a:rPr lang="en-US" sz="2200" dirty="0">
                <a:latin typeface="Times" panose="02020603050405020304" pitchFamily="18" charset="0"/>
                <a:cs typeface="Times" panose="02020603050405020304" pitchFamily="18" charset="0"/>
              </a:rPr>
              <a:t>Does not have any child</a:t>
            </a:r>
          </a:p>
          <a:p>
            <a:r>
              <a:rPr lang="en-US" sz="2200" dirty="0">
                <a:latin typeface="Times" panose="02020603050405020304" pitchFamily="18" charset="0"/>
                <a:cs typeface="Times" panose="02020603050405020304" pitchFamily="18" charset="0"/>
              </a:rPr>
              <a:t>Leftmost child of node C: </a:t>
            </a:r>
          </a:p>
          <a:p>
            <a:r>
              <a:rPr lang="en-US" sz="2200" dirty="0">
                <a:latin typeface="Times" panose="02020603050405020304" pitchFamily="18" charset="0"/>
                <a:cs typeface="Times" panose="02020603050405020304" pitchFamily="18" charset="0"/>
              </a:rPr>
              <a:t>Right-sibling of node C: </a:t>
            </a:r>
          </a:p>
        </p:txBody>
      </p:sp>
      <p:sp>
        <p:nvSpPr>
          <p:cNvPr id="30" name="Content Placeholder 2"/>
          <p:cNvSpPr txBox="1">
            <a:spLocks/>
          </p:cNvSpPr>
          <p:nvPr/>
        </p:nvSpPr>
        <p:spPr bwMode="auto">
          <a:xfrm>
            <a:off x="4038600" y="5334000"/>
            <a:ext cx="4191000" cy="153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latin typeface="Times" panose="02020603050405020304" pitchFamily="18" charset="0"/>
                <a:cs typeface="Times" panose="02020603050405020304" pitchFamily="18" charset="0"/>
              </a:rPr>
              <a:t>Example 3: node I </a:t>
            </a:r>
          </a:p>
          <a:p>
            <a:r>
              <a:rPr lang="en-US" sz="2200" dirty="0">
                <a:latin typeface="Times" panose="02020603050405020304" pitchFamily="18" charset="0"/>
                <a:cs typeface="Times" panose="02020603050405020304" pitchFamily="18" charset="0"/>
              </a:rPr>
              <a:t>Does not have any child</a:t>
            </a:r>
          </a:p>
          <a:p>
            <a:r>
              <a:rPr lang="en-US" sz="2200" dirty="0">
                <a:latin typeface="Times" panose="02020603050405020304" pitchFamily="18" charset="0"/>
                <a:cs typeface="Times" panose="02020603050405020304" pitchFamily="18" charset="0"/>
              </a:rPr>
              <a:t>Does not have any right-sibling</a:t>
            </a:r>
          </a:p>
        </p:txBody>
      </p:sp>
    </p:spTree>
    <p:extLst>
      <p:ext uri="{BB962C8B-B14F-4D97-AF65-F5344CB8AC3E}">
        <p14:creationId xmlns:p14="http://schemas.microsoft.com/office/powerpoint/2010/main" val="4196266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lvl="1"/>
            <a:r>
              <a:rPr lang="en-US" sz="2300" dirty="0"/>
              <a:t>3.2. Tree implementation : </a:t>
            </a:r>
            <a:r>
              <a:rPr lang="en-US" sz="2300" dirty="0">
                <a:latin typeface="Times" panose="02020603050405020304" pitchFamily="18" charset="0"/>
                <a:cs typeface="Times" panose="02020603050405020304" pitchFamily="18" charset="0"/>
              </a:rPr>
              <a:t>Leftmost-Child, Right-Sibling representation</a:t>
            </a:r>
            <a:endParaRPr lang="en-US" sz="2300" dirty="0"/>
          </a:p>
        </p:txBody>
      </p:sp>
      <p:sp>
        <p:nvSpPr>
          <p:cNvPr id="3" name="Content Placeholder 2"/>
          <p:cNvSpPr>
            <a:spLocks noGrp="1"/>
          </p:cNvSpPr>
          <p:nvPr>
            <p:ph idx="1"/>
          </p:nvPr>
        </p:nvSpPr>
        <p:spPr>
          <a:xfrm>
            <a:off x="0" y="838200"/>
            <a:ext cx="9144000" cy="3581400"/>
          </a:xfrm>
        </p:spPr>
        <p:txBody>
          <a:bodyPr/>
          <a:lstStyle/>
          <a:p>
            <a:r>
              <a:rPr lang="en-US" sz="2200" dirty="0">
                <a:latin typeface="Times" panose="02020603050405020304" pitchFamily="18" charset="0"/>
                <a:cs typeface="Times" panose="02020603050405020304" pitchFamily="18" charset="0"/>
              </a:rPr>
              <a:t>Each node on the tree could either:</a:t>
            </a:r>
          </a:p>
          <a:p>
            <a:pPr lvl="1"/>
            <a:r>
              <a:rPr lang="en-US" sz="2200" dirty="0">
                <a:latin typeface="Times" panose="02020603050405020304" pitchFamily="18" charset="0"/>
                <a:cs typeface="Times" panose="02020603050405020304" pitchFamily="18" charset="0"/>
              </a:rPr>
              <a:t>Have no child, or have exactly one leftmost child</a:t>
            </a:r>
          </a:p>
          <a:p>
            <a:pPr lvl="1"/>
            <a:r>
              <a:rPr lang="en-US" sz="2200" dirty="0">
                <a:latin typeface="Times" panose="02020603050405020304" pitchFamily="18" charset="0"/>
                <a:cs typeface="Times" panose="02020603050405020304" pitchFamily="18" charset="0"/>
              </a:rPr>
              <a:t>Have no right-sibling, or have exactly one right-sibling</a:t>
            </a:r>
          </a:p>
          <a:p>
            <a:pPr marL="0" indent="0">
              <a:buNone/>
            </a:pPr>
            <a:r>
              <a:rPr lang="en-US" sz="2200" dirty="0">
                <a:latin typeface="Times" panose="02020603050405020304" pitchFamily="18" charset="0"/>
                <a:cs typeface="Times" panose="02020603050405020304" pitchFamily="18" charset="0"/>
              </a:rPr>
              <a:t>Thus, in order to represent a tree, we could store the information about the leftmost child and right-sibling of each node:</a:t>
            </a:r>
          </a:p>
          <a:p>
            <a:pPr lvl="1"/>
            <a:endParaRPr lang="en-US" sz="2200" dirty="0">
              <a:latin typeface="Times" panose="02020603050405020304" pitchFamily="18" charset="0"/>
              <a:cs typeface="Times" panose="02020603050405020304" pitchFamily="18" charset="0"/>
            </a:endParaRPr>
          </a:p>
          <a:p>
            <a:pPr lvl="1">
              <a:buNone/>
            </a:pPr>
            <a:r>
              <a:rPr lang="en-US" dirty="0" err="1">
                <a:solidFill>
                  <a:srgbClr val="C00000"/>
                </a:solidFill>
                <a:latin typeface="Courier New" panose="02070309020205020404" pitchFamily="49" charset="0"/>
                <a:cs typeface="Courier New" panose="02070309020205020404" pitchFamily="49" charset="0"/>
              </a:rPr>
              <a:t>typedef</a:t>
            </a:r>
            <a:r>
              <a:rPr lang="en-US" dirty="0">
                <a:solidFill>
                  <a:srgbClr val="C00000"/>
                </a:solidFill>
                <a:latin typeface="Courier New" panose="02070309020205020404" pitchFamily="49" charset="0"/>
                <a:cs typeface="Courier New" panose="02070309020205020404" pitchFamily="49" charset="0"/>
              </a:rPr>
              <a:t> </a:t>
            </a:r>
            <a:r>
              <a:rPr lang="en-US" dirty="0" err="1">
                <a:solidFill>
                  <a:srgbClr val="C00000"/>
                </a:solidFill>
                <a:latin typeface="Courier New" panose="02070309020205020404" pitchFamily="49" charset="0"/>
                <a:cs typeface="Courier New" panose="02070309020205020404" pitchFamily="49" charset="0"/>
              </a:rPr>
              <a:t>struct</a:t>
            </a:r>
            <a:r>
              <a:rPr lang="en-US" dirty="0">
                <a:solidFill>
                  <a:srgbClr val="C00000"/>
                </a:solidFill>
                <a:latin typeface="Courier New" panose="02070309020205020404" pitchFamily="49" charset="0"/>
                <a:cs typeface="Courier New" panose="02070309020205020404" pitchFamily="49" charset="0"/>
              </a:rPr>
              <a:t> </a:t>
            </a:r>
          </a:p>
          <a:p>
            <a:pPr lvl="1">
              <a:buNone/>
            </a:pPr>
            <a:r>
              <a:rPr lang="en-US" dirty="0">
                <a:solidFill>
                  <a:srgbClr val="C00000"/>
                </a:solidFill>
                <a:latin typeface="Courier New" panose="02070309020205020404" pitchFamily="49" charset="0"/>
                <a:cs typeface="Courier New" panose="02070309020205020404" pitchFamily="49" charset="0"/>
              </a:rPr>
              <a:t>{</a:t>
            </a:r>
          </a:p>
          <a:p>
            <a:pPr lvl="1">
              <a:buNone/>
            </a:pPr>
            <a:r>
              <a:rPr lang="en-US" dirty="0">
                <a:solidFill>
                  <a:srgbClr val="C00000"/>
                </a:solidFill>
                <a:latin typeface="Courier New" panose="02070309020205020404" pitchFamily="49" charset="0"/>
                <a:cs typeface="Courier New" panose="02070309020205020404" pitchFamily="49" charset="0"/>
              </a:rPr>
              <a:t>	</a:t>
            </a:r>
            <a:r>
              <a:rPr lang="en-US" dirty="0" err="1">
                <a:solidFill>
                  <a:srgbClr val="C00000"/>
                </a:solidFill>
                <a:latin typeface="Courier New" panose="02070309020205020404" pitchFamily="49" charset="0"/>
                <a:cs typeface="Courier New" panose="02070309020205020404" pitchFamily="49" charset="0"/>
              </a:rPr>
              <a:t>int</a:t>
            </a:r>
            <a:r>
              <a:rPr lang="en-US" dirty="0">
                <a:solidFill>
                  <a:srgbClr val="C00000"/>
                </a:solidFill>
                <a:latin typeface="Courier New" panose="02070309020205020404" pitchFamily="49" charset="0"/>
                <a:cs typeface="Courier New" panose="02070309020205020404" pitchFamily="49" charset="0"/>
              </a:rPr>
              <a:t> data;  // data of each node</a:t>
            </a:r>
          </a:p>
          <a:p>
            <a:pPr lvl="1">
              <a:buNone/>
            </a:pPr>
            <a:r>
              <a:rPr lang="en-US" dirty="0">
                <a:solidFill>
                  <a:srgbClr val="C00000"/>
                </a:solidFill>
                <a:latin typeface="Courier New" panose="02070309020205020404" pitchFamily="49" charset="0"/>
                <a:cs typeface="Courier New" panose="02070309020205020404" pitchFamily="49" charset="0"/>
              </a:rPr>
              <a:t>	</a:t>
            </a:r>
            <a:r>
              <a:rPr lang="en-US" dirty="0" err="1">
                <a:solidFill>
                  <a:srgbClr val="C00000"/>
                </a:solidFill>
                <a:latin typeface="Courier New" panose="02070309020205020404" pitchFamily="49" charset="0"/>
                <a:cs typeface="Courier New" panose="02070309020205020404" pitchFamily="49" charset="0"/>
              </a:rPr>
              <a:t>struct</a:t>
            </a:r>
            <a:r>
              <a:rPr lang="en-US" dirty="0">
                <a:solidFill>
                  <a:srgbClr val="C00000"/>
                </a:solidFill>
                <a:latin typeface="Courier New" panose="02070309020205020404" pitchFamily="49" charset="0"/>
                <a:cs typeface="Courier New" panose="02070309020205020404" pitchFamily="49" charset="0"/>
              </a:rPr>
              <a:t> </a:t>
            </a:r>
            <a:r>
              <a:rPr lang="en-US" dirty="0" err="1">
                <a:solidFill>
                  <a:srgbClr val="C00000"/>
                </a:solidFill>
                <a:latin typeface="Courier New" panose="02070309020205020404" pitchFamily="49" charset="0"/>
                <a:cs typeface="Courier New" panose="02070309020205020404" pitchFamily="49" charset="0"/>
              </a:rPr>
              <a:t>treeNode</a:t>
            </a:r>
            <a:r>
              <a:rPr lang="en-US" dirty="0">
                <a:solidFill>
                  <a:srgbClr val="C00000"/>
                </a:solidFill>
                <a:latin typeface="Courier New" panose="02070309020205020404" pitchFamily="49" charset="0"/>
                <a:cs typeface="Courier New" panose="02070309020205020404" pitchFamily="49" charset="0"/>
              </a:rPr>
              <a:t>  * </a:t>
            </a:r>
            <a:r>
              <a:rPr lang="en-US" dirty="0" err="1">
                <a:solidFill>
                  <a:srgbClr val="C00000"/>
                </a:solidFill>
                <a:latin typeface="Courier New" panose="02070309020205020404" pitchFamily="49" charset="0"/>
                <a:cs typeface="Courier New" panose="02070309020205020404" pitchFamily="49" charset="0"/>
              </a:rPr>
              <a:t>leftmost_child</a:t>
            </a:r>
            <a:r>
              <a:rPr lang="en-US" dirty="0">
                <a:solidFill>
                  <a:srgbClr val="C00000"/>
                </a:solidFill>
                <a:latin typeface="Courier New" panose="02070309020205020404" pitchFamily="49" charset="0"/>
                <a:cs typeface="Courier New" panose="02070309020205020404" pitchFamily="49" charset="0"/>
              </a:rPr>
              <a:t>;</a:t>
            </a:r>
          </a:p>
          <a:p>
            <a:pPr lvl="1">
              <a:buNone/>
            </a:pPr>
            <a:r>
              <a:rPr lang="en-US" dirty="0">
                <a:solidFill>
                  <a:srgbClr val="C00000"/>
                </a:solidFill>
                <a:latin typeface="Courier New" panose="02070309020205020404" pitchFamily="49" charset="0"/>
                <a:cs typeface="Courier New" panose="02070309020205020404" pitchFamily="49" charset="0"/>
              </a:rPr>
              <a:t>	</a:t>
            </a:r>
            <a:r>
              <a:rPr lang="en-US" dirty="0" err="1">
                <a:solidFill>
                  <a:srgbClr val="C00000"/>
                </a:solidFill>
                <a:latin typeface="Courier New" panose="02070309020205020404" pitchFamily="49" charset="0"/>
                <a:cs typeface="Courier New" panose="02070309020205020404" pitchFamily="49" charset="0"/>
              </a:rPr>
              <a:t>struct</a:t>
            </a:r>
            <a:r>
              <a:rPr lang="en-US" dirty="0">
                <a:solidFill>
                  <a:srgbClr val="C00000"/>
                </a:solidFill>
                <a:latin typeface="Courier New" panose="02070309020205020404" pitchFamily="49" charset="0"/>
                <a:cs typeface="Courier New" panose="02070309020205020404" pitchFamily="49" charset="0"/>
              </a:rPr>
              <a:t> </a:t>
            </a:r>
            <a:r>
              <a:rPr lang="en-US" dirty="0" err="1">
                <a:solidFill>
                  <a:srgbClr val="C00000"/>
                </a:solidFill>
                <a:latin typeface="Courier New" panose="02070309020205020404" pitchFamily="49" charset="0"/>
                <a:cs typeface="Courier New" panose="02070309020205020404" pitchFamily="49" charset="0"/>
              </a:rPr>
              <a:t>treeNode</a:t>
            </a:r>
            <a:r>
              <a:rPr lang="en-US" dirty="0">
                <a:solidFill>
                  <a:srgbClr val="C00000"/>
                </a:solidFill>
                <a:latin typeface="Courier New" panose="02070309020205020404" pitchFamily="49" charset="0"/>
                <a:cs typeface="Courier New" panose="02070309020205020404" pitchFamily="49" charset="0"/>
              </a:rPr>
              <a:t>  * </a:t>
            </a:r>
            <a:r>
              <a:rPr lang="en-US" dirty="0" err="1">
                <a:solidFill>
                  <a:srgbClr val="C00000"/>
                </a:solidFill>
                <a:latin typeface="Courier New" panose="02070309020205020404" pitchFamily="49" charset="0"/>
                <a:cs typeface="Courier New" panose="02070309020205020404" pitchFamily="49" charset="0"/>
              </a:rPr>
              <a:t>right_sibling</a:t>
            </a:r>
            <a:r>
              <a:rPr lang="en-US" dirty="0">
                <a:solidFill>
                  <a:srgbClr val="C00000"/>
                </a:solidFill>
                <a:latin typeface="Courier New" panose="02070309020205020404" pitchFamily="49" charset="0"/>
                <a:cs typeface="Courier New" panose="02070309020205020404" pitchFamily="49" charset="0"/>
              </a:rPr>
              <a:t>;</a:t>
            </a:r>
          </a:p>
          <a:p>
            <a:pPr lvl="1">
              <a:buNone/>
            </a:pPr>
            <a:r>
              <a:rPr lang="en-US" dirty="0">
                <a:solidFill>
                  <a:srgbClr val="C00000"/>
                </a:solidFill>
                <a:latin typeface="Courier New" panose="02070309020205020404" pitchFamily="49" charset="0"/>
                <a:cs typeface="Courier New" panose="02070309020205020404" pitchFamily="49" charset="0"/>
              </a:rPr>
              <a:t>}</a:t>
            </a:r>
            <a:r>
              <a:rPr lang="en-US" dirty="0" err="1">
                <a:solidFill>
                  <a:srgbClr val="C00000"/>
                </a:solidFill>
                <a:latin typeface="Courier New" panose="02070309020205020404" pitchFamily="49" charset="0"/>
                <a:cs typeface="Courier New" panose="02070309020205020404" pitchFamily="49" charset="0"/>
              </a:rPr>
              <a:t>treeNode</a:t>
            </a:r>
            <a:r>
              <a:rPr lang="en-US" dirty="0">
                <a:solidFill>
                  <a:srgbClr val="C00000"/>
                </a:solidFill>
                <a:latin typeface="Courier New" panose="02070309020205020404" pitchFamily="49" charset="0"/>
                <a:cs typeface="Courier New" panose="02070309020205020404" pitchFamily="49" charset="0"/>
              </a:rPr>
              <a:t>;</a:t>
            </a:r>
          </a:p>
          <a:p>
            <a:pPr lvl="1">
              <a:buNone/>
            </a:pPr>
            <a:r>
              <a:rPr lang="en-US" dirty="0" err="1">
                <a:solidFill>
                  <a:srgbClr val="C00000"/>
                </a:solidFill>
                <a:latin typeface="Courier New" panose="02070309020205020404" pitchFamily="49" charset="0"/>
                <a:cs typeface="Courier New" panose="02070309020205020404" pitchFamily="49" charset="0"/>
              </a:rPr>
              <a:t>treeNode</a:t>
            </a:r>
            <a:r>
              <a:rPr lang="en-US" dirty="0">
                <a:solidFill>
                  <a:srgbClr val="C00000"/>
                </a:solidFill>
                <a:latin typeface="Courier New" panose="02070309020205020404" pitchFamily="49" charset="0"/>
                <a:cs typeface="Courier New" panose="02070309020205020404" pitchFamily="49" charset="0"/>
              </a:rPr>
              <a:t> * Root;</a:t>
            </a:r>
            <a:endParaRPr lang="en-US" sz="3200" dirty="0">
              <a:solidFill>
                <a:srgbClr val="C00000"/>
              </a:solidFill>
              <a:latin typeface="Courier New" panose="02070309020205020404" pitchFamily="49" charset="0"/>
              <a:cs typeface="Courier New" panose="02070309020205020404" pitchFamily="49" charset="0"/>
            </a:endParaRPr>
          </a:p>
          <a:p>
            <a:pPr lvl="1"/>
            <a:endParaRPr lang="en-US" sz="22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33</a:t>
            </a:fld>
            <a:endParaRPr lang="en-US"/>
          </a:p>
        </p:txBody>
      </p:sp>
      <p:grpSp>
        <p:nvGrpSpPr>
          <p:cNvPr id="6" name="Group 5"/>
          <p:cNvGrpSpPr/>
          <p:nvPr/>
        </p:nvGrpSpPr>
        <p:grpSpPr>
          <a:xfrm>
            <a:off x="5638800" y="2819400"/>
            <a:ext cx="3352800" cy="604400"/>
            <a:chOff x="5334000" y="2628900"/>
            <a:chExt cx="3352800" cy="604400"/>
          </a:xfrm>
        </p:grpSpPr>
        <p:grpSp>
          <p:nvGrpSpPr>
            <p:cNvPr id="31" name="Group 3"/>
            <p:cNvGrpSpPr>
              <a:grpSpLocks/>
            </p:cNvGrpSpPr>
            <p:nvPr/>
          </p:nvGrpSpPr>
          <p:grpSpPr bwMode="auto">
            <a:xfrm>
              <a:off x="5334000" y="2628900"/>
              <a:ext cx="3352800" cy="603733"/>
              <a:chOff x="432" y="1968"/>
              <a:chExt cx="960" cy="403"/>
            </a:xfrm>
          </p:grpSpPr>
          <p:sp>
            <p:nvSpPr>
              <p:cNvPr id="32" name="Text Box 4"/>
              <p:cNvSpPr txBox="1">
                <a:spLocks noChangeArrowheads="1"/>
              </p:cNvSpPr>
              <p:nvPr/>
            </p:nvSpPr>
            <p:spPr bwMode="auto">
              <a:xfrm>
                <a:off x="432" y="1968"/>
                <a:ext cx="960" cy="19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Data</a:t>
                </a:r>
              </a:p>
            </p:txBody>
          </p:sp>
          <p:sp>
            <p:nvSpPr>
              <p:cNvPr id="33" name="Text Box 5"/>
              <p:cNvSpPr txBox="1">
                <a:spLocks noChangeArrowheads="1"/>
              </p:cNvSpPr>
              <p:nvPr/>
            </p:nvSpPr>
            <p:spPr bwMode="auto">
              <a:xfrm>
                <a:off x="432" y="2166"/>
                <a:ext cx="460" cy="20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eaLnBrk="0" hangingPunct="0">
                  <a:spcBef>
                    <a:spcPct val="50000"/>
                  </a:spcBef>
                </a:pPr>
                <a:r>
                  <a:rPr lang="en-US" altLang="en-US" sz="1400" dirty="0">
                    <a:latin typeface="Arial" panose="020B0604020202020204" pitchFamily="34" charset="0"/>
                  </a:rPr>
                  <a:t>Leftmost Child</a:t>
                </a:r>
              </a:p>
            </p:txBody>
          </p:sp>
        </p:grpSp>
        <p:sp>
          <p:nvSpPr>
            <p:cNvPr id="35" name="Text Box 5"/>
            <p:cNvSpPr txBox="1">
              <a:spLocks noChangeArrowheads="1"/>
            </p:cNvSpPr>
            <p:nvPr/>
          </p:nvSpPr>
          <p:spPr bwMode="auto">
            <a:xfrm>
              <a:off x="6934200" y="2925523"/>
              <a:ext cx="1752600" cy="30777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eaLnBrk="0" hangingPunct="0">
                <a:spcBef>
                  <a:spcPct val="50000"/>
                </a:spcBef>
              </a:pPr>
              <a:r>
                <a:rPr lang="en-US" altLang="en-US" sz="1400" dirty="0">
                  <a:latin typeface="Arial" panose="020B0604020202020204" pitchFamily="34" charset="0"/>
                </a:rPr>
                <a:t>Right-sibling</a:t>
              </a:r>
            </a:p>
          </p:txBody>
        </p:sp>
      </p:grpSp>
    </p:spTree>
    <p:extLst>
      <p:ext uri="{BB962C8B-B14F-4D97-AF65-F5344CB8AC3E}">
        <p14:creationId xmlns:p14="http://schemas.microsoft.com/office/powerpoint/2010/main" val="2097089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80" y="115302"/>
            <a:ext cx="9144000" cy="838200"/>
          </a:xfrm>
        </p:spPr>
        <p:txBody>
          <a:bodyPr/>
          <a:lstStyle/>
          <a:p>
            <a:r>
              <a:rPr lang="en-US" sz="2300" dirty="0"/>
              <a:t>3.2. Tree implementation: </a:t>
            </a:r>
            <a:r>
              <a:rPr lang="en-US" sz="2300" dirty="0">
                <a:latin typeface="Times" panose="02020603050405020304" pitchFamily="18" charset="0"/>
                <a:cs typeface="Times" panose="02020603050405020304" pitchFamily="18" charset="0"/>
              </a:rPr>
              <a:t>Leftmost-Child, Right-Sibling representation</a:t>
            </a:r>
            <a:endParaRPr lang="en-US" sz="2300" dirty="0"/>
          </a:p>
        </p:txBody>
      </p:sp>
      <p:sp>
        <p:nvSpPr>
          <p:cNvPr id="39" name="Line 48"/>
          <p:cNvSpPr>
            <a:spLocks noChangeShapeType="1"/>
          </p:cNvSpPr>
          <p:nvPr/>
        </p:nvSpPr>
        <p:spPr bwMode="auto">
          <a:xfrm>
            <a:off x="5260622" y="3124200"/>
            <a:ext cx="0" cy="838200"/>
          </a:xfrm>
          <a:prstGeom prst="line">
            <a:avLst/>
          </a:prstGeom>
          <a:noFill/>
          <a:ln w="9525">
            <a:solidFill>
              <a:schemeClr val="tx1"/>
            </a:solidFill>
            <a:round/>
            <a:headEnd/>
            <a:tailEnd type="triangle" w="med" len="med"/>
          </a:ln>
          <a:effectLst/>
        </p:spPr>
        <p:txBody>
          <a:bodyPr/>
          <a:lstStyle/>
          <a:p>
            <a:endParaRPr lang="en-US"/>
          </a:p>
        </p:txBody>
      </p:sp>
      <p:sp>
        <p:nvSpPr>
          <p:cNvPr id="50" name="Line 60"/>
          <p:cNvSpPr>
            <a:spLocks noChangeShapeType="1"/>
          </p:cNvSpPr>
          <p:nvPr/>
        </p:nvSpPr>
        <p:spPr bwMode="auto">
          <a:xfrm>
            <a:off x="4525904" y="4137025"/>
            <a:ext cx="0" cy="739775"/>
          </a:xfrm>
          <a:prstGeom prst="line">
            <a:avLst/>
          </a:prstGeom>
          <a:noFill/>
          <a:ln w="9525">
            <a:solidFill>
              <a:schemeClr val="tx1"/>
            </a:solidFill>
            <a:round/>
            <a:headEnd/>
            <a:tailEnd type="triangle" w="med" len="med"/>
          </a:ln>
          <a:effectLst/>
        </p:spPr>
        <p:txBody>
          <a:bodyPr/>
          <a:lstStyle/>
          <a:p>
            <a:endParaRPr lang="en-US"/>
          </a:p>
        </p:txBody>
      </p:sp>
      <p:sp>
        <p:nvSpPr>
          <p:cNvPr id="59" name="Line 69"/>
          <p:cNvSpPr>
            <a:spLocks noChangeShapeType="1"/>
          </p:cNvSpPr>
          <p:nvPr/>
        </p:nvSpPr>
        <p:spPr bwMode="auto">
          <a:xfrm>
            <a:off x="6396096" y="4572000"/>
            <a:ext cx="1335852" cy="0"/>
          </a:xfrm>
          <a:prstGeom prst="line">
            <a:avLst/>
          </a:prstGeom>
          <a:noFill/>
          <a:ln w="9525">
            <a:solidFill>
              <a:schemeClr val="tx1"/>
            </a:solidFill>
            <a:round/>
            <a:headEnd/>
            <a:tailEnd/>
          </a:ln>
          <a:effectLst/>
        </p:spPr>
        <p:txBody>
          <a:bodyPr/>
          <a:lstStyle/>
          <a:p>
            <a:endParaRPr lang="en-US"/>
          </a:p>
        </p:txBody>
      </p:sp>
      <p:sp>
        <p:nvSpPr>
          <p:cNvPr id="60" name="Line 70"/>
          <p:cNvSpPr>
            <a:spLocks noChangeShapeType="1"/>
          </p:cNvSpPr>
          <p:nvPr/>
        </p:nvSpPr>
        <p:spPr bwMode="auto">
          <a:xfrm>
            <a:off x="7731948" y="4572000"/>
            <a:ext cx="0" cy="304800"/>
          </a:xfrm>
          <a:prstGeom prst="line">
            <a:avLst/>
          </a:prstGeom>
          <a:noFill/>
          <a:ln w="9525">
            <a:solidFill>
              <a:schemeClr val="tx1"/>
            </a:solidFill>
            <a:round/>
            <a:headEnd/>
            <a:tailEnd type="triangle" w="med" len="med"/>
          </a:ln>
          <a:effectLst/>
        </p:spPr>
        <p:txBody>
          <a:bodyPr/>
          <a:lstStyle/>
          <a:p>
            <a:endParaRPr lang="en-US"/>
          </a:p>
        </p:txBody>
      </p:sp>
      <p:sp>
        <p:nvSpPr>
          <p:cNvPr id="84" name="Line 96"/>
          <p:cNvSpPr>
            <a:spLocks noChangeShapeType="1"/>
          </p:cNvSpPr>
          <p:nvPr/>
        </p:nvSpPr>
        <p:spPr bwMode="auto">
          <a:xfrm>
            <a:off x="4191941" y="5943600"/>
            <a:ext cx="0" cy="457200"/>
          </a:xfrm>
          <a:prstGeom prst="line">
            <a:avLst/>
          </a:prstGeom>
          <a:noFill/>
          <a:ln w="9525">
            <a:solidFill>
              <a:schemeClr val="tx1"/>
            </a:solidFill>
            <a:round/>
            <a:headEnd/>
            <a:tailEnd type="triangle" w="med" len="med"/>
          </a:ln>
          <a:effectLst/>
        </p:spPr>
        <p:txBody>
          <a:bodyPr/>
          <a:lstStyle/>
          <a:p>
            <a:endParaRPr lang="en-US"/>
          </a:p>
        </p:txBody>
      </p:sp>
      <p:sp>
        <p:nvSpPr>
          <p:cNvPr id="85" name="Line 97"/>
          <p:cNvSpPr>
            <a:spLocks noChangeShapeType="1"/>
          </p:cNvSpPr>
          <p:nvPr/>
        </p:nvSpPr>
        <p:spPr bwMode="auto">
          <a:xfrm>
            <a:off x="4191941" y="5943600"/>
            <a:ext cx="3206044" cy="0"/>
          </a:xfrm>
          <a:prstGeom prst="line">
            <a:avLst/>
          </a:prstGeom>
          <a:noFill/>
          <a:ln w="9525">
            <a:solidFill>
              <a:schemeClr val="tx1"/>
            </a:solidFill>
            <a:round/>
            <a:headEnd/>
            <a:tailEnd/>
          </a:ln>
          <a:effectLst/>
        </p:spPr>
        <p:txBody>
          <a:bodyPr/>
          <a:lstStyle/>
          <a:p>
            <a:endParaRPr lang="en-US"/>
          </a:p>
        </p:txBody>
      </p:sp>
      <p:grpSp>
        <p:nvGrpSpPr>
          <p:cNvPr id="147" name="Group 146"/>
          <p:cNvGrpSpPr/>
          <p:nvPr/>
        </p:nvGrpSpPr>
        <p:grpSpPr>
          <a:xfrm>
            <a:off x="6930437" y="2971800"/>
            <a:ext cx="1001889" cy="381000"/>
            <a:chOff x="6930437" y="2971800"/>
            <a:chExt cx="1001889" cy="381000"/>
          </a:xfrm>
        </p:grpSpPr>
        <p:sp>
          <p:nvSpPr>
            <p:cNvPr id="16" name="Rectangle 25"/>
            <p:cNvSpPr>
              <a:spLocks noChangeArrowheads="1"/>
            </p:cNvSpPr>
            <p:nvPr/>
          </p:nvSpPr>
          <p:spPr bwMode="auto">
            <a:xfrm>
              <a:off x="6930437" y="29718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7" name="Line 26"/>
            <p:cNvSpPr>
              <a:spLocks noChangeShapeType="1"/>
            </p:cNvSpPr>
            <p:nvPr/>
          </p:nvSpPr>
          <p:spPr bwMode="auto">
            <a:xfrm>
              <a:off x="7197607" y="2971800"/>
              <a:ext cx="0" cy="381000"/>
            </a:xfrm>
            <a:prstGeom prst="line">
              <a:avLst/>
            </a:prstGeom>
            <a:noFill/>
            <a:ln w="9525">
              <a:solidFill>
                <a:schemeClr val="tx1"/>
              </a:solidFill>
              <a:round/>
              <a:headEnd/>
              <a:tailEnd/>
            </a:ln>
            <a:effectLst/>
          </p:spPr>
          <p:txBody>
            <a:bodyPr/>
            <a:lstStyle/>
            <a:p>
              <a:endParaRPr lang="en-US"/>
            </a:p>
          </p:txBody>
        </p:sp>
        <p:sp>
          <p:nvSpPr>
            <p:cNvPr id="18" name="Line 27"/>
            <p:cNvSpPr>
              <a:spLocks noChangeShapeType="1"/>
            </p:cNvSpPr>
            <p:nvPr/>
          </p:nvSpPr>
          <p:spPr bwMode="auto">
            <a:xfrm>
              <a:off x="7665156" y="2971800"/>
              <a:ext cx="0" cy="381000"/>
            </a:xfrm>
            <a:prstGeom prst="line">
              <a:avLst/>
            </a:prstGeom>
            <a:noFill/>
            <a:ln w="9525">
              <a:solidFill>
                <a:schemeClr val="tx1"/>
              </a:solidFill>
              <a:round/>
              <a:headEnd/>
              <a:tailEnd/>
            </a:ln>
            <a:effectLst/>
          </p:spPr>
          <p:txBody>
            <a:bodyPr/>
            <a:lstStyle/>
            <a:p>
              <a:endParaRPr lang="en-US"/>
            </a:p>
          </p:txBody>
        </p:sp>
        <p:sp>
          <p:nvSpPr>
            <p:cNvPr id="19" name="Oval 28"/>
            <p:cNvSpPr>
              <a:spLocks noChangeArrowheads="1"/>
            </p:cNvSpPr>
            <p:nvPr/>
          </p:nvSpPr>
          <p:spPr bwMode="auto">
            <a:xfrm>
              <a:off x="6997230" y="30702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 name="Oval 29"/>
            <p:cNvSpPr>
              <a:spLocks noChangeArrowheads="1"/>
            </p:cNvSpPr>
            <p:nvPr/>
          </p:nvSpPr>
          <p:spPr bwMode="auto">
            <a:xfrm>
              <a:off x="7731948" y="30686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90" name="TextBox 89"/>
            <p:cNvSpPr txBox="1"/>
            <p:nvPr/>
          </p:nvSpPr>
          <p:spPr>
            <a:xfrm>
              <a:off x="7315200" y="29718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3" name="Group 2">
            <a:extLst>
              <a:ext uri="{FF2B5EF4-FFF2-40B4-BE49-F238E27FC236}">
                <a16:creationId xmlns:a16="http://schemas.microsoft.com/office/drawing/2014/main" id="{98BA95D5-5671-4B74-908E-6FC1590281FD}"/>
              </a:ext>
            </a:extLst>
          </p:cNvPr>
          <p:cNvGrpSpPr/>
          <p:nvPr/>
        </p:nvGrpSpPr>
        <p:grpSpPr>
          <a:xfrm>
            <a:off x="364332" y="914400"/>
            <a:ext cx="3048000" cy="2819400"/>
            <a:chOff x="364332" y="914400"/>
            <a:chExt cx="3048000" cy="2819400"/>
          </a:xfrm>
        </p:grpSpPr>
        <p:sp>
          <p:nvSpPr>
            <p:cNvPr id="5" name="Line 8"/>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6" name="Line 9"/>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7" name="Line 10"/>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8" name="Line 12"/>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9" name="Line 17"/>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10" name="Line 18"/>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11" name="Line 19"/>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12" name="Line 20"/>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13" name="Line 23"/>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14" name="Line 24"/>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87" name="Group 86"/>
            <p:cNvGrpSpPr/>
            <p:nvPr/>
          </p:nvGrpSpPr>
          <p:grpSpPr>
            <a:xfrm>
              <a:off x="1600200" y="914400"/>
              <a:ext cx="381000" cy="381000"/>
              <a:chOff x="1524000" y="1600200"/>
              <a:chExt cx="381000" cy="381000"/>
            </a:xfrm>
          </p:grpSpPr>
          <p:sp>
            <p:nvSpPr>
              <p:cNvPr id="88"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89" name="TextBox 8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91" name="Group 90"/>
            <p:cNvGrpSpPr/>
            <p:nvPr/>
          </p:nvGrpSpPr>
          <p:grpSpPr>
            <a:xfrm>
              <a:off x="669132" y="1676400"/>
              <a:ext cx="381000" cy="381000"/>
              <a:chOff x="1524000" y="1600200"/>
              <a:chExt cx="381000" cy="381000"/>
            </a:xfrm>
          </p:grpSpPr>
          <p:sp>
            <p:nvSpPr>
              <p:cNvPr id="92"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93" name="TextBox 92"/>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94" name="Group 93"/>
            <p:cNvGrpSpPr/>
            <p:nvPr/>
          </p:nvGrpSpPr>
          <p:grpSpPr>
            <a:xfrm>
              <a:off x="2650332" y="1653674"/>
              <a:ext cx="381000" cy="381000"/>
              <a:chOff x="1524000" y="1600200"/>
              <a:chExt cx="381000" cy="381000"/>
            </a:xfrm>
          </p:grpSpPr>
          <p:sp>
            <p:nvSpPr>
              <p:cNvPr id="95"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96" name="TextBox 95"/>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97" name="Group 96"/>
            <p:cNvGrpSpPr/>
            <p:nvPr/>
          </p:nvGrpSpPr>
          <p:grpSpPr>
            <a:xfrm>
              <a:off x="1824036" y="1666706"/>
              <a:ext cx="381000" cy="381000"/>
              <a:chOff x="1524000" y="1600200"/>
              <a:chExt cx="381000" cy="381000"/>
            </a:xfrm>
          </p:grpSpPr>
          <p:sp>
            <p:nvSpPr>
              <p:cNvPr id="98"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99" name="TextBox 9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100" name="Group 99"/>
            <p:cNvGrpSpPr/>
            <p:nvPr/>
          </p:nvGrpSpPr>
          <p:grpSpPr>
            <a:xfrm>
              <a:off x="2497932" y="3352800"/>
              <a:ext cx="381000" cy="381000"/>
              <a:chOff x="1524000" y="1600200"/>
              <a:chExt cx="381000" cy="381000"/>
            </a:xfrm>
          </p:grpSpPr>
          <p:sp>
            <p:nvSpPr>
              <p:cNvPr id="101"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02" name="TextBox 101"/>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103" name="Group 102"/>
            <p:cNvGrpSpPr/>
            <p:nvPr/>
          </p:nvGrpSpPr>
          <p:grpSpPr>
            <a:xfrm>
              <a:off x="1964532" y="3352800"/>
              <a:ext cx="381000" cy="381000"/>
              <a:chOff x="1524000" y="1600200"/>
              <a:chExt cx="381000" cy="381000"/>
            </a:xfrm>
          </p:grpSpPr>
          <p:sp>
            <p:nvSpPr>
              <p:cNvPr id="104"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05" name="TextBox 104"/>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106" name="Group 105"/>
            <p:cNvGrpSpPr/>
            <p:nvPr/>
          </p:nvGrpSpPr>
          <p:grpSpPr>
            <a:xfrm>
              <a:off x="1431132" y="3352800"/>
              <a:ext cx="381000" cy="381000"/>
              <a:chOff x="1524000" y="1600200"/>
              <a:chExt cx="381000" cy="381000"/>
            </a:xfrm>
          </p:grpSpPr>
          <p:sp>
            <p:nvSpPr>
              <p:cNvPr id="107"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08" name="TextBox 107"/>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109" name="Group 108"/>
            <p:cNvGrpSpPr/>
            <p:nvPr/>
          </p:nvGrpSpPr>
          <p:grpSpPr>
            <a:xfrm>
              <a:off x="897732" y="2514600"/>
              <a:ext cx="381000" cy="381000"/>
              <a:chOff x="1524000" y="1600200"/>
              <a:chExt cx="381000" cy="381000"/>
            </a:xfrm>
          </p:grpSpPr>
          <p:sp>
            <p:nvSpPr>
              <p:cNvPr id="110"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1" name="TextBox 110"/>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112" name="Group 111"/>
            <p:cNvGrpSpPr/>
            <p:nvPr/>
          </p:nvGrpSpPr>
          <p:grpSpPr>
            <a:xfrm>
              <a:off x="364332" y="2514600"/>
              <a:ext cx="381000" cy="381000"/>
              <a:chOff x="1524000" y="1600200"/>
              <a:chExt cx="381000" cy="381000"/>
            </a:xfrm>
          </p:grpSpPr>
          <p:sp>
            <p:nvSpPr>
              <p:cNvPr id="113"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4" name="TextBox 113"/>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115" name="Group 114"/>
            <p:cNvGrpSpPr/>
            <p:nvPr/>
          </p:nvGrpSpPr>
          <p:grpSpPr>
            <a:xfrm>
              <a:off x="2193132" y="2438400"/>
              <a:ext cx="381000" cy="381000"/>
              <a:chOff x="1524000" y="1600200"/>
              <a:chExt cx="381000" cy="381000"/>
            </a:xfrm>
          </p:grpSpPr>
          <p:sp>
            <p:nvSpPr>
              <p:cNvPr id="11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7" name="TextBox 116"/>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118" name="Group 117"/>
            <p:cNvGrpSpPr/>
            <p:nvPr/>
          </p:nvGrpSpPr>
          <p:grpSpPr>
            <a:xfrm>
              <a:off x="3031332" y="3352800"/>
              <a:ext cx="381000" cy="381000"/>
              <a:chOff x="1524000" y="1600200"/>
              <a:chExt cx="381000" cy="381000"/>
            </a:xfrm>
          </p:grpSpPr>
          <p:sp>
            <p:nvSpPr>
              <p:cNvPr id="119"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20" name="TextBox 119"/>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grpSp>
        <p:nvGrpSpPr>
          <p:cNvPr id="139" name="Group 138"/>
          <p:cNvGrpSpPr/>
          <p:nvPr/>
        </p:nvGrpSpPr>
        <p:grpSpPr>
          <a:xfrm>
            <a:off x="7731948" y="3962400"/>
            <a:ext cx="1001889" cy="381000"/>
            <a:chOff x="7731948" y="3962400"/>
            <a:chExt cx="1001889" cy="381000"/>
          </a:xfrm>
        </p:grpSpPr>
        <p:sp>
          <p:nvSpPr>
            <p:cNvPr id="26" name="Rectangle 35"/>
            <p:cNvSpPr>
              <a:spLocks noChangeArrowheads="1"/>
            </p:cNvSpPr>
            <p:nvPr/>
          </p:nvSpPr>
          <p:spPr bwMode="auto">
            <a:xfrm>
              <a:off x="7731948" y="39624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27" name="Line 36"/>
            <p:cNvSpPr>
              <a:spLocks noChangeShapeType="1"/>
            </p:cNvSpPr>
            <p:nvPr/>
          </p:nvSpPr>
          <p:spPr bwMode="auto">
            <a:xfrm>
              <a:off x="7999119" y="3962400"/>
              <a:ext cx="0" cy="381000"/>
            </a:xfrm>
            <a:prstGeom prst="line">
              <a:avLst/>
            </a:prstGeom>
            <a:noFill/>
            <a:ln w="9525">
              <a:solidFill>
                <a:schemeClr val="tx1"/>
              </a:solidFill>
              <a:round/>
              <a:headEnd/>
              <a:tailEnd/>
            </a:ln>
            <a:effectLst/>
          </p:spPr>
          <p:txBody>
            <a:bodyPr/>
            <a:lstStyle/>
            <a:p>
              <a:endParaRPr lang="en-US"/>
            </a:p>
          </p:txBody>
        </p:sp>
        <p:sp>
          <p:nvSpPr>
            <p:cNvPr id="28" name="Line 37"/>
            <p:cNvSpPr>
              <a:spLocks noChangeShapeType="1"/>
            </p:cNvSpPr>
            <p:nvPr/>
          </p:nvSpPr>
          <p:spPr bwMode="auto">
            <a:xfrm>
              <a:off x="8466667" y="3962400"/>
              <a:ext cx="0" cy="381000"/>
            </a:xfrm>
            <a:prstGeom prst="line">
              <a:avLst/>
            </a:prstGeom>
            <a:noFill/>
            <a:ln w="9525">
              <a:solidFill>
                <a:schemeClr val="tx1"/>
              </a:solidFill>
              <a:round/>
              <a:headEnd/>
              <a:tailEnd/>
            </a:ln>
            <a:effectLst/>
          </p:spPr>
          <p:txBody>
            <a:bodyPr/>
            <a:lstStyle/>
            <a:p>
              <a:endParaRPr lang="en-US"/>
            </a:p>
          </p:txBody>
        </p:sp>
        <p:sp>
          <p:nvSpPr>
            <p:cNvPr id="29" name="Oval 38"/>
            <p:cNvSpPr>
              <a:spLocks noChangeArrowheads="1"/>
            </p:cNvSpPr>
            <p:nvPr/>
          </p:nvSpPr>
          <p:spPr bwMode="auto">
            <a:xfrm>
              <a:off x="7798741" y="40608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 name="Oval 39"/>
            <p:cNvSpPr>
              <a:spLocks noChangeArrowheads="1"/>
            </p:cNvSpPr>
            <p:nvPr/>
          </p:nvSpPr>
          <p:spPr bwMode="auto">
            <a:xfrm>
              <a:off x="8533459" y="40592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1" name="TextBox 120"/>
            <p:cNvSpPr txBox="1"/>
            <p:nvPr/>
          </p:nvSpPr>
          <p:spPr>
            <a:xfrm>
              <a:off x="8153400" y="39624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142" name="Group 141"/>
          <p:cNvGrpSpPr/>
          <p:nvPr/>
        </p:nvGrpSpPr>
        <p:grpSpPr>
          <a:xfrm>
            <a:off x="5594585" y="4876800"/>
            <a:ext cx="1001889" cy="381000"/>
            <a:chOff x="5594585" y="4876800"/>
            <a:chExt cx="1001889" cy="381000"/>
          </a:xfrm>
        </p:grpSpPr>
        <p:sp>
          <p:nvSpPr>
            <p:cNvPr id="44" name="Rectangle 54"/>
            <p:cNvSpPr>
              <a:spLocks noChangeArrowheads="1"/>
            </p:cNvSpPr>
            <p:nvPr/>
          </p:nvSpPr>
          <p:spPr bwMode="auto">
            <a:xfrm>
              <a:off x="5594585" y="48768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45" name="Line 55"/>
            <p:cNvSpPr>
              <a:spLocks noChangeShapeType="1"/>
            </p:cNvSpPr>
            <p:nvPr/>
          </p:nvSpPr>
          <p:spPr bwMode="auto">
            <a:xfrm>
              <a:off x="5861756" y="4876800"/>
              <a:ext cx="0" cy="381000"/>
            </a:xfrm>
            <a:prstGeom prst="line">
              <a:avLst/>
            </a:prstGeom>
            <a:noFill/>
            <a:ln w="9525">
              <a:solidFill>
                <a:schemeClr val="tx1"/>
              </a:solidFill>
              <a:round/>
              <a:headEnd/>
              <a:tailEnd/>
            </a:ln>
            <a:effectLst/>
          </p:spPr>
          <p:txBody>
            <a:bodyPr/>
            <a:lstStyle/>
            <a:p>
              <a:endParaRPr lang="en-US"/>
            </a:p>
          </p:txBody>
        </p:sp>
        <p:sp>
          <p:nvSpPr>
            <p:cNvPr id="46" name="Line 56"/>
            <p:cNvSpPr>
              <a:spLocks noChangeShapeType="1"/>
            </p:cNvSpPr>
            <p:nvPr/>
          </p:nvSpPr>
          <p:spPr bwMode="auto">
            <a:xfrm>
              <a:off x="6329304" y="4876800"/>
              <a:ext cx="0" cy="381000"/>
            </a:xfrm>
            <a:prstGeom prst="line">
              <a:avLst/>
            </a:prstGeom>
            <a:noFill/>
            <a:ln w="9525">
              <a:solidFill>
                <a:schemeClr val="tx1"/>
              </a:solidFill>
              <a:round/>
              <a:headEnd/>
              <a:tailEnd/>
            </a:ln>
            <a:effectLst/>
          </p:spPr>
          <p:txBody>
            <a:bodyPr/>
            <a:lstStyle/>
            <a:p>
              <a:endParaRPr lang="en-US"/>
            </a:p>
          </p:txBody>
        </p:sp>
        <p:sp>
          <p:nvSpPr>
            <p:cNvPr id="47" name="Oval 57"/>
            <p:cNvSpPr>
              <a:spLocks noChangeArrowheads="1"/>
            </p:cNvSpPr>
            <p:nvPr/>
          </p:nvSpPr>
          <p:spPr bwMode="auto">
            <a:xfrm>
              <a:off x="5661378" y="49752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8" name="Oval 58"/>
            <p:cNvSpPr>
              <a:spLocks noChangeArrowheads="1"/>
            </p:cNvSpPr>
            <p:nvPr/>
          </p:nvSpPr>
          <p:spPr bwMode="auto">
            <a:xfrm>
              <a:off x="6396096" y="49736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2" name="TextBox 121"/>
            <p:cNvSpPr txBox="1"/>
            <p:nvPr/>
          </p:nvSpPr>
          <p:spPr>
            <a:xfrm>
              <a:off x="5943600" y="48768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138" name="Group 137"/>
          <p:cNvGrpSpPr/>
          <p:nvPr/>
        </p:nvGrpSpPr>
        <p:grpSpPr>
          <a:xfrm>
            <a:off x="4125148" y="4876800"/>
            <a:ext cx="1001889" cy="381000"/>
            <a:chOff x="4125148" y="4876800"/>
            <a:chExt cx="1001889" cy="381000"/>
          </a:xfrm>
        </p:grpSpPr>
        <p:sp>
          <p:nvSpPr>
            <p:cNvPr id="40" name="Rectangle 49"/>
            <p:cNvSpPr>
              <a:spLocks noChangeArrowheads="1"/>
            </p:cNvSpPr>
            <p:nvPr/>
          </p:nvSpPr>
          <p:spPr bwMode="auto">
            <a:xfrm>
              <a:off x="4125148" y="48768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41" name="Line 51"/>
            <p:cNvSpPr>
              <a:spLocks noChangeShapeType="1"/>
            </p:cNvSpPr>
            <p:nvPr/>
          </p:nvSpPr>
          <p:spPr bwMode="auto">
            <a:xfrm>
              <a:off x="4859867" y="4876800"/>
              <a:ext cx="0" cy="381000"/>
            </a:xfrm>
            <a:prstGeom prst="line">
              <a:avLst/>
            </a:prstGeom>
            <a:noFill/>
            <a:ln w="9525">
              <a:solidFill>
                <a:schemeClr val="tx1"/>
              </a:solidFill>
              <a:round/>
              <a:headEnd/>
              <a:tailEnd/>
            </a:ln>
            <a:effectLst/>
          </p:spPr>
          <p:txBody>
            <a:bodyPr/>
            <a:lstStyle/>
            <a:p>
              <a:endParaRPr lang="en-US"/>
            </a:p>
          </p:txBody>
        </p:sp>
        <p:sp>
          <p:nvSpPr>
            <p:cNvPr id="42" name="Oval 52"/>
            <p:cNvSpPr>
              <a:spLocks noChangeArrowheads="1"/>
            </p:cNvSpPr>
            <p:nvPr/>
          </p:nvSpPr>
          <p:spPr bwMode="auto">
            <a:xfrm>
              <a:off x="4191941" y="49752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3" name="Oval 53"/>
            <p:cNvSpPr>
              <a:spLocks noChangeArrowheads="1"/>
            </p:cNvSpPr>
            <p:nvPr/>
          </p:nvSpPr>
          <p:spPr bwMode="auto">
            <a:xfrm>
              <a:off x="4926659" y="49736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51" name="Line 61"/>
            <p:cNvSpPr>
              <a:spLocks noChangeShapeType="1"/>
            </p:cNvSpPr>
            <p:nvPr/>
          </p:nvSpPr>
          <p:spPr bwMode="auto">
            <a:xfrm>
              <a:off x="4392319" y="4876800"/>
              <a:ext cx="0" cy="381000"/>
            </a:xfrm>
            <a:prstGeom prst="line">
              <a:avLst/>
            </a:prstGeom>
            <a:noFill/>
            <a:ln w="9525">
              <a:solidFill>
                <a:schemeClr val="tx1"/>
              </a:solidFill>
              <a:round/>
              <a:headEnd/>
              <a:tailEnd/>
            </a:ln>
            <a:effectLst/>
          </p:spPr>
          <p:txBody>
            <a:bodyPr/>
            <a:lstStyle/>
            <a:p>
              <a:endParaRPr lang="en-US"/>
            </a:p>
          </p:txBody>
        </p:sp>
        <p:sp>
          <p:nvSpPr>
            <p:cNvPr id="123" name="TextBox 122"/>
            <p:cNvSpPr txBox="1"/>
            <p:nvPr/>
          </p:nvSpPr>
          <p:spPr>
            <a:xfrm>
              <a:off x="4495800" y="48768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143" name="Group 142"/>
          <p:cNvGrpSpPr/>
          <p:nvPr/>
        </p:nvGrpSpPr>
        <p:grpSpPr>
          <a:xfrm>
            <a:off x="3657600" y="6400800"/>
            <a:ext cx="1001889" cy="381000"/>
            <a:chOff x="3657600" y="6400800"/>
            <a:chExt cx="1001889" cy="381000"/>
          </a:xfrm>
        </p:grpSpPr>
        <p:sp>
          <p:nvSpPr>
            <p:cNvPr id="78" name="Rectangle 90"/>
            <p:cNvSpPr>
              <a:spLocks noChangeArrowheads="1"/>
            </p:cNvSpPr>
            <p:nvPr/>
          </p:nvSpPr>
          <p:spPr bwMode="auto">
            <a:xfrm>
              <a:off x="3657600" y="64008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79" name="Line 91"/>
            <p:cNvSpPr>
              <a:spLocks noChangeShapeType="1"/>
            </p:cNvSpPr>
            <p:nvPr/>
          </p:nvSpPr>
          <p:spPr bwMode="auto">
            <a:xfrm>
              <a:off x="3924770" y="6400800"/>
              <a:ext cx="0" cy="381000"/>
            </a:xfrm>
            <a:prstGeom prst="line">
              <a:avLst/>
            </a:prstGeom>
            <a:noFill/>
            <a:ln w="9525">
              <a:solidFill>
                <a:schemeClr val="tx1"/>
              </a:solidFill>
              <a:round/>
              <a:headEnd/>
              <a:tailEnd/>
            </a:ln>
            <a:effectLst/>
          </p:spPr>
          <p:txBody>
            <a:bodyPr/>
            <a:lstStyle/>
            <a:p>
              <a:endParaRPr lang="en-US"/>
            </a:p>
          </p:txBody>
        </p:sp>
        <p:sp>
          <p:nvSpPr>
            <p:cNvPr id="80" name="Line 92"/>
            <p:cNvSpPr>
              <a:spLocks noChangeShapeType="1"/>
            </p:cNvSpPr>
            <p:nvPr/>
          </p:nvSpPr>
          <p:spPr bwMode="auto">
            <a:xfrm>
              <a:off x="4392319" y="6400800"/>
              <a:ext cx="0" cy="381000"/>
            </a:xfrm>
            <a:prstGeom prst="line">
              <a:avLst/>
            </a:prstGeom>
            <a:noFill/>
            <a:ln w="9525">
              <a:solidFill>
                <a:schemeClr val="tx1"/>
              </a:solidFill>
              <a:round/>
              <a:headEnd/>
              <a:tailEnd/>
            </a:ln>
            <a:effectLst/>
          </p:spPr>
          <p:txBody>
            <a:bodyPr/>
            <a:lstStyle/>
            <a:p>
              <a:endParaRPr lang="en-US"/>
            </a:p>
          </p:txBody>
        </p:sp>
        <p:sp>
          <p:nvSpPr>
            <p:cNvPr id="81" name="Oval 93"/>
            <p:cNvSpPr>
              <a:spLocks noChangeArrowheads="1"/>
            </p:cNvSpPr>
            <p:nvPr/>
          </p:nvSpPr>
          <p:spPr bwMode="auto">
            <a:xfrm>
              <a:off x="3724393" y="64992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2" name="Oval 94"/>
            <p:cNvSpPr>
              <a:spLocks noChangeArrowheads="1"/>
            </p:cNvSpPr>
            <p:nvPr/>
          </p:nvSpPr>
          <p:spPr bwMode="auto">
            <a:xfrm>
              <a:off x="4459111" y="64976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4" name="TextBox 123"/>
            <p:cNvSpPr txBox="1"/>
            <p:nvPr/>
          </p:nvSpPr>
          <p:spPr>
            <a:xfrm>
              <a:off x="4038600" y="64008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141" name="Group 140"/>
          <p:cNvGrpSpPr/>
          <p:nvPr/>
        </p:nvGrpSpPr>
        <p:grpSpPr>
          <a:xfrm>
            <a:off x="7264400" y="4876800"/>
            <a:ext cx="1001889" cy="381000"/>
            <a:chOff x="7264400" y="4876800"/>
            <a:chExt cx="1001889" cy="381000"/>
          </a:xfrm>
        </p:grpSpPr>
        <p:sp>
          <p:nvSpPr>
            <p:cNvPr id="53" name="Rectangle 63"/>
            <p:cNvSpPr>
              <a:spLocks noChangeArrowheads="1"/>
            </p:cNvSpPr>
            <p:nvPr/>
          </p:nvSpPr>
          <p:spPr bwMode="auto">
            <a:xfrm>
              <a:off x="7264400" y="48768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54" name="Line 64"/>
            <p:cNvSpPr>
              <a:spLocks noChangeShapeType="1"/>
            </p:cNvSpPr>
            <p:nvPr/>
          </p:nvSpPr>
          <p:spPr bwMode="auto">
            <a:xfrm>
              <a:off x="7531570" y="4876800"/>
              <a:ext cx="0" cy="381000"/>
            </a:xfrm>
            <a:prstGeom prst="line">
              <a:avLst/>
            </a:prstGeom>
            <a:noFill/>
            <a:ln w="9525">
              <a:solidFill>
                <a:schemeClr val="tx1"/>
              </a:solidFill>
              <a:round/>
              <a:headEnd/>
              <a:tailEnd/>
            </a:ln>
            <a:effectLst/>
          </p:spPr>
          <p:txBody>
            <a:bodyPr/>
            <a:lstStyle/>
            <a:p>
              <a:endParaRPr lang="en-US"/>
            </a:p>
          </p:txBody>
        </p:sp>
        <p:sp>
          <p:nvSpPr>
            <p:cNvPr id="55" name="Line 65"/>
            <p:cNvSpPr>
              <a:spLocks noChangeShapeType="1"/>
            </p:cNvSpPr>
            <p:nvPr/>
          </p:nvSpPr>
          <p:spPr bwMode="auto">
            <a:xfrm>
              <a:off x="7999119" y="4876800"/>
              <a:ext cx="0" cy="381000"/>
            </a:xfrm>
            <a:prstGeom prst="line">
              <a:avLst/>
            </a:prstGeom>
            <a:noFill/>
            <a:ln w="9525">
              <a:solidFill>
                <a:schemeClr val="tx1"/>
              </a:solidFill>
              <a:round/>
              <a:headEnd/>
              <a:tailEnd/>
            </a:ln>
            <a:effectLst/>
          </p:spPr>
          <p:txBody>
            <a:bodyPr/>
            <a:lstStyle/>
            <a:p>
              <a:endParaRPr lang="en-US"/>
            </a:p>
          </p:txBody>
        </p:sp>
        <p:sp>
          <p:nvSpPr>
            <p:cNvPr id="56" name="Oval 66"/>
            <p:cNvSpPr>
              <a:spLocks noChangeArrowheads="1"/>
            </p:cNvSpPr>
            <p:nvPr/>
          </p:nvSpPr>
          <p:spPr bwMode="auto">
            <a:xfrm>
              <a:off x="7331193" y="49752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7" name="Oval 67"/>
            <p:cNvSpPr>
              <a:spLocks noChangeArrowheads="1"/>
            </p:cNvSpPr>
            <p:nvPr/>
          </p:nvSpPr>
          <p:spPr bwMode="auto">
            <a:xfrm>
              <a:off x="8065911" y="49736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5" name="TextBox 124"/>
            <p:cNvSpPr txBox="1"/>
            <p:nvPr/>
          </p:nvSpPr>
          <p:spPr>
            <a:xfrm>
              <a:off x="7620000" y="48768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137" name="Group 136"/>
          <p:cNvGrpSpPr/>
          <p:nvPr/>
        </p:nvGrpSpPr>
        <p:grpSpPr>
          <a:xfrm>
            <a:off x="4793074" y="3962400"/>
            <a:ext cx="1001889" cy="381000"/>
            <a:chOff x="4793074" y="3962400"/>
            <a:chExt cx="1001889" cy="381000"/>
          </a:xfrm>
        </p:grpSpPr>
        <p:sp>
          <p:nvSpPr>
            <p:cNvPr id="31" name="Rectangle 40"/>
            <p:cNvSpPr>
              <a:spLocks noChangeArrowheads="1"/>
            </p:cNvSpPr>
            <p:nvPr/>
          </p:nvSpPr>
          <p:spPr bwMode="auto">
            <a:xfrm>
              <a:off x="4793074" y="39624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32" name="Line 41"/>
            <p:cNvSpPr>
              <a:spLocks noChangeShapeType="1"/>
            </p:cNvSpPr>
            <p:nvPr/>
          </p:nvSpPr>
          <p:spPr bwMode="auto">
            <a:xfrm>
              <a:off x="5060244" y="3962400"/>
              <a:ext cx="0" cy="381000"/>
            </a:xfrm>
            <a:prstGeom prst="line">
              <a:avLst/>
            </a:prstGeom>
            <a:noFill/>
            <a:ln w="9525">
              <a:solidFill>
                <a:schemeClr val="tx1"/>
              </a:solidFill>
              <a:round/>
              <a:headEnd/>
              <a:tailEnd/>
            </a:ln>
            <a:effectLst/>
          </p:spPr>
          <p:txBody>
            <a:bodyPr/>
            <a:lstStyle/>
            <a:p>
              <a:endParaRPr lang="en-US"/>
            </a:p>
          </p:txBody>
        </p:sp>
        <p:sp>
          <p:nvSpPr>
            <p:cNvPr id="33" name="Line 42"/>
            <p:cNvSpPr>
              <a:spLocks noChangeShapeType="1"/>
            </p:cNvSpPr>
            <p:nvPr/>
          </p:nvSpPr>
          <p:spPr bwMode="auto">
            <a:xfrm>
              <a:off x="5527793" y="3962400"/>
              <a:ext cx="0" cy="381000"/>
            </a:xfrm>
            <a:prstGeom prst="line">
              <a:avLst/>
            </a:prstGeom>
            <a:noFill/>
            <a:ln w="9525">
              <a:solidFill>
                <a:schemeClr val="tx1"/>
              </a:solidFill>
              <a:round/>
              <a:headEnd/>
              <a:tailEnd/>
            </a:ln>
            <a:effectLst/>
          </p:spPr>
          <p:txBody>
            <a:bodyPr/>
            <a:lstStyle/>
            <a:p>
              <a:endParaRPr lang="en-US"/>
            </a:p>
          </p:txBody>
        </p:sp>
        <p:sp>
          <p:nvSpPr>
            <p:cNvPr id="34" name="Oval 43"/>
            <p:cNvSpPr>
              <a:spLocks noChangeArrowheads="1"/>
            </p:cNvSpPr>
            <p:nvPr/>
          </p:nvSpPr>
          <p:spPr bwMode="auto">
            <a:xfrm>
              <a:off x="4859867" y="40608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5" name="Oval 44"/>
            <p:cNvSpPr>
              <a:spLocks noChangeArrowheads="1"/>
            </p:cNvSpPr>
            <p:nvPr/>
          </p:nvSpPr>
          <p:spPr bwMode="auto">
            <a:xfrm>
              <a:off x="5594585" y="40592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6" name="TextBox 125"/>
            <p:cNvSpPr txBox="1"/>
            <p:nvPr/>
          </p:nvSpPr>
          <p:spPr>
            <a:xfrm>
              <a:off x="5105400" y="39624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144" name="Group 143"/>
          <p:cNvGrpSpPr/>
          <p:nvPr/>
        </p:nvGrpSpPr>
        <p:grpSpPr>
          <a:xfrm>
            <a:off x="5127037" y="6400800"/>
            <a:ext cx="1001889" cy="381000"/>
            <a:chOff x="5127037" y="6400800"/>
            <a:chExt cx="1001889" cy="381000"/>
          </a:xfrm>
        </p:grpSpPr>
        <p:sp>
          <p:nvSpPr>
            <p:cNvPr id="71" name="Rectangle 81"/>
            <p:cNvSpPr>
              <a:spLocks noChangeArrowheads="1"/>
            </p:cNvSpPr>
            <p:nvPr/>
          </p:nvSpPr>
          <p:spPr bwMode="auto">
            <a:xfrm>
              <a:off x="5127037" y="64008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72" name="Line 82"/>
            <p:cNvSpPr>
              <a:spLocks noChangeShapeType="1"/>
            </p:cNvSpPr>
            <p:nvPr/>
          </p:nvSpPr>
          <p:spPr bwMode="auto">
            <a:xfrm>
              <a:off x="5394207" y="6400800"/>
              <a:ext cx="0" cy="381000"/>
            </a:xfrm>
            <a:prstGeom prst="line">
              <a:avLst/>
            </a:prstGeom>
            <a:noFill/>
            <a:ln w="9525">
              <a:solidFill>
                <a:schemeClr val="tx1"/>
              </a:solidFill>
              <a:round/>
              <a:headEnd/>
              <a:tailEnd/>
            </a:ln>
            <a:effectLst/>
          </p:spPr>
          <p:txBody>
            <a:bodyPr/>
            <a:lstStyle/>
            <a:p>
              <a:endParaRPr lang="en-US"/>
            </a:p>
          </p:txBody>
        </p:sp>
        <p:sp>
          <p:nvSpPr>
            <p:cNvPr id="73" name="Line 83"/>
            <p:cNvSpPr>
              <a:spLocks noChangeShapeType="1"/>
            </p:cNvSpPr>
            <p:nvPr/>
          </p:nvSpPr>
          <p:spPr bwMode="auto">
            <a:xfrm>
              <a:off x="5861756" y="6400800"/>
              <a:ext cx="0" cy="381000"/>
            </a:xfrm>
            <a:prstGeom prst="line">
              <a:avLst/>
            </a:prstGeom>
            <a:noFill/>
            <a:ln w="9525">
              <a:solidFill>
                <a:schemeClr val="tx1"/>
              </a:solidFill>
              <a:round/>
              <a:headEnd/>
              <a:tailEnd/>
            </a:ln>
            <a:effectLst/>
          </p:spPr>
          <p:txBody>
            <a:bodyPr/>
            <a:lstStyle/>
            <a:p>
              <a:endParaRPr lang="en-US"/>
            </a:p>
          </p:txBody>
        </p:sp>
        <p:sp>
          <p:nvSpPr>
            <p:cNvPr id="74" name="Oval 84"/>
            <p:cNvSpPr>
              <a:spLocks noChangeArrowheads="1"/>
            </p:cNvSpPr>
            <p:nvPr/>
          </p:nvSpPr>
          <p:spPr bwMode="auto">
            <a:xfrm>
              <a:off x="5193830" y="64992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5" name="Oval 85"/>
            <p:cNvSpPr>
              <a:spLocks noChangeArrowheads="1"/>
            </p:cNvSpPr>
            <p:nvPr/>
          </p:nvSpPr>
          <p:spPr bwMode="auto">
            <a:xfrm>
              <a:off x="5928548" y="64976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7" name="TextBox 126"/>
            <p:cNvSpPr txBox="1"/>
            <p:nvPr/>
          </p:nvSpPr>
          <p:spPr>
            <a:xfrm>
              <a:off x="5486400" y="64008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140" name="Group 139"/>
          <p:cNvGrpSpPr/>
          <p:nvPr/>
        </p:nvGrpSpPr>
        <p:grpSpPr>
          <a:xfrm>
            <a:off x="6262511" y="3962400"/>
            <a:ext cx="1001889" cy="381000"/>
            <a:chOff x="6262511" y="3962400"/>
            <a:chExt cx="1001889" cy="381000"/>
          </a:xfrm>
        </p:grpSpPr>
        <p:sp>
          <p:nvSpPr>
            <p:cNvPr id="21" name="Rectangle 30"/>
            <p:cNvSpPr>
              <a:spLocks noChangeArrowheads="1"/>
            </p:cNvSpPr>
            <p:nvPr/>
          </p:nvSpPr>
          <p:spPr bwMode="auto">
            <a:xfrm>
              <a:off x="6262511" y="39624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22" name="Line 31"/>
            <p:cNvSpPr>
              <a:spLocks noChangeShapeType="1"/>
            </p:cNvSpPr>
            <p:nvPr/>
          </p:nvSpPr>
          <p:spPr bwMode="auto">
            <a:xfrm>
              <a:off x="6529681" y="3962400"/>
              <a:ext cx="0" cy="381000"/>
            </a:xfrm>
            <a:prstGeom prst="line">
              <a:avLst/>
            </a:prstGeom>
            <a:noFill/>
            <a:ln w="9525">
              <a:solidFill>
                <a:schemeClr val="tx1"/>
              </a:solidFill>
              <a:round/>
              <a:headEnd/>
              <a:tailEnd/>
            </a:ln>
            <a:effectLst/>
          </p:spPr>
          <p:txBody>
            <a:bodyPr/>
            <a:lstStyle/>
            <a:p>
              <a:endParaRPr lang="en-US"/>
            </a:p>
          </p:txBody>
        </p:sp>
        <p:sp>
          <p:nvSpPr>
            <p:cNvPr id="23" name="Line 32"/>
            <p:cNvSpPr>
              <a:spLocks noChangeShapeType="1"/>
            </p:cNvSpPr>
            <p:nvPr/>
          </p:nvSpPr>
          <p:spPr bwMode="auto">
            <a:xfrm>
              <a:off x="6997230" y="3962400"/>
              <a:ext cx="0" cy="381000"/>
            </a:xfrm>
            <a:prstGeom prst="line">
              <a:avLst/>
            </a:prstGeom>
            <a:noFill/>
            <a:ln w="9525">
              <a:solidFill>
                <a:schemeClr val="tx1"/>
              </a:solidFill>
              <a:round/>
              <a:headEnd/>
              <a:tailEnd/>
            </a:ln>
            <a:effectLst/>
          </p:spPr>
          <p:txBody>
            <a:bodyPr/>
            <a:lstStyle/>
            <a:p>
              <a:endParaRPr lang="en-US"/>
            </a:p>
          </p:txBody>
        </p:sp>
        <p:sp>
          <p:nvSpPr>
            <p:cNvPr id="24" name="Oval 33"/>
            <p:cNvSpPr>
              <a:spLocks noChangeArrowheads="1"/>
            </p:cNvSpPr>
            <p:nvPr/>
          </p:nvSpPr>
          <p:spPr bwMode="auto">
            <a:xfrm>
              <a:off x="6329304" y="40608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 name="Oval 34"/>
            <p:cNvSpPr>
              <a:spLocks noChangeArrowheads="1"/>
            </p:cNvSpPr>
            <p:nvPr/>
          </p:nvSpPr>
          <p:spPr bwMode="auto">
            <a:xfrm>
              <a:off x="7064022" y="40592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8" name="TextBox 127"/>
            <p:cNvSpPr txBox="1"/>
            <p:nvPr/>
          </p:nvSpPr>
          <p:spPr>
            <a:xfrm>
              <a:off x="6629400" y="39624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146" name="Group 145"/>
          <p:cNvGrpSpPr/>
          <p:nvPr/>
        </p:nvGrpSpPr>
        <p:grpSpPr>
          <a:xfrm>
            <a:off x="8070265" y="6374701"/>
            <a:ext cx="1001889" cy="390752"/>
            <a:chOff x="7631758" y="5937069"/>
            <a:chExt cx="1001889" cy="390752"/>
          </a:xfrm>
        </p:grpSpPr>
        <p:sp>
          <p:nvSpPr>
            <p:cNvPr id="66" name="Rectangle 76"/>
            <p:cNvSpPr>
              <a:spLocks noChangeArrowheads="1"/>
            </p:cNvSpPr>
            <p:nvPr/>
          </p:nvSpPr>
          <p:spPr bwMode="auto">
            <a:xfrm>
              <a:off x="7631758" y="5937069"/>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67" name="Line 77"/>
            <p:cNvSpPr>
              <a:spLocks noChangeShapeType="1"/>
            </p:cNvSpPr>
            <p:nvPr/>
          </p:nvSpPr>
          <p:spPr bwMode="auto">
            <a:xfrm>
              <a:off x="7875881" y="5943600"/>
              <a:ext cx="0" cy="381000"/>
            </a:xfrm>
            <a:prstGeom prst="line">
              <a:avLst/>
            </a:prstGeom>
            <a:noFill/>
            <a:ln w="9525">
              <a:solidFill>
                <a:schemeClr val="tx1"/>
              </a:solidFill>
              <a:round/>
              <a:headEnd/>
              <a:tailEnd/>
            </a:ln>
            <a:effectLst/>
          </p:spPr>
          <p:txBody>
            <a:bodyPr/>
            <a:lstStyle/>
            <a:p>
              <a:endParaRPr lang="en-US"/>
            </a:p>
          </p:txBody>
        </p:sp>
        <p:sp>
          <p:nvSpPr>
            <p:cNvPr id="68" name="Line 78"/>
            <p:cNvSpPr>
              <a:spLocks noChangeShapeType="1"/>
            </p:cNvSpPr>
            <p:nvPr/>
          </p:nvSpPr>
          <p:spPr bwMode="auto">
            <a:xfrm>
              <a:off x="8362406" y="5946821"/>
              <a:ext cx="0" cy="381000"/>
            </a:xfrm>
            <a:prstGeom prst="line">
              <a:avLst/>
            </a:prstGeom>
            <a:noFill/>
            <a:ln w="9525">
              <a:solidFill>
                <a:schemeClr val="tx1"/>
              </a:solidFill>
              <a:round/>
              <a:headEnd/>
              <a:tailEnd/>
            </a:ln>
            <a:effectLst/>
          </p:spPr>
          <p:txBody>
            <a:bodyPr/>
            <a:lstStyle/>
            <a:p>
              <a:endParaRPr lang="en-US"/>
            </a:p>
          </p:txBody>
        </p:sp>
        <p:sp>
          <p:nvSpPr>
            <p:cNvPr id="69" name="Oval 79"/>
            <p:cNvSpPr>
              <a:spLocks noChangeArrowheads="1"/>
            </p:cNvSpPr>
            <p:nvPr/>
          </p:nvSpPr>
          <p:spPr bwMode="auto">
            <a:xfrm>
              <a:off x="7675504" y="60420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0" name="Oval 80"/>
            <p:cNvSpPr>
              <a:spLocks noChangeArrowheads="1"/>
            </p:cNvSpPr>
            <p:nvPr/>
          </p:nvSpPr>
          <p:spPr bwMode="auto">
            <a:xfrm>
              <a:off x="8410222" y="60404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9" name="TextBox 128"/>
            <p:cNvSpPr txBox="1"/>
            <p:nvPr/>
          </p:nvSpPr>
          <p:spPr>
            <a:xfrm>
              <a:off x="7924800" y="5943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nvGrpSpPr>
          <p:cNvPr id="149" name="Group 148"/>
          <p:cNvGrpSpPr/>
          <p:nvPr/>
        </p:nvGrpSpPr>
        <p:grpSpPr>
          <a:xfrm>
            <a:off x="6596474" y="6400800"/>
            <a:ext cx="1001889" cy="381000"/>
            <a:chOff x="6596474" y="6400800"/>
            <a:chExt cx="1001889" cy="381000"/>
          </a:xfrm>
        </p:grpSpPr>
        <p:sp>
          <p:nvSpPr>
            <p:cNvPr id="61" name="Rectangle 71"/>
            <p:cNvSpPr>
              <a:spLocks noChangeArrowheads="1"/>
            </p:cNvSpPr>
            <p:nvPr/>
          </p:nvSpPr>
          <p:spPr bwMode="auto">
            <a:xfrm>
              <a:off x="6596474" y="64008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62" name="Line 72"/>
            <p:cNvSpPr>
              <a:spLocks noChangeShapeType="1"/>
            </p:cNvSpPr>
            <p:nvPr/>
          </p:nvSpPr>
          <p:spPr bwMode="auto">
            <a:xfrm>
              <a:off x="6863644" y="6400800"/>
              <a:ext cx="0" cy="381000"/>
            </a:xfrm>
            <a:prstGeom prst="line">
              <a:avLst/>
            </a:prstGeom>
            <a:noFill/>
            <a:ln w="9525">
              <a:solidFill>
                <a:schemeClr val="tx1"/>
              </a:solidFill>
              <a:round/>
              <a:headEnd/>
              <a:tailEnd/>
            </a:ln>
            <a:effectLst/>
          </p:spPr>
          <p:txBody>
            <a:bodyPr/>
            <a:lstStyle/>
            <a:p>
              <a:endParaRPr lang="en-US"/>
            </a:p>
          </p:txBody>
        </p:sp>
        <p:sp>
          <p:nvSpPr>
            <p:cNvPr id="63" name="Line 73"/>
            <p:cNvSpPr>
              <a:spLocks noChangeShapeType="1"/>
            </p:cNvSpPr>
            <p:nvPr/>
          </p:nvSpPr>
          <p:spPr bwMode="auto">
            <a:xfrm>
              <a:off x="7331193" y="6400800"/>
              <a:ext cx="0" cy="381000"/>
            </a:xfrm>
            <a:prstGeom prst="line">
              <a:avLst/>
            </a:prstGeom>
            <a:noFill/>
            <a:ln w="9525">
              <a:solidFill>
                <a:schemeClr val="tx1"/>
              </a:solidFill>
              <a:round/>
              <a:headEnd/>
              <a:tailEnd/>
            </a:ln>
            <a:effectLst/>
          </p:spPr>
          <p:txBody>
            <a:bodyPr/>
            <a:lstStyle/>
            <a:p>
              <a:endParaRPr lang="en-US"/>
            </a:p>
          </p:txBody>
        </p:sp>
        <p:sp>
          <p:nvSpPr>
            <p:cNvPr id="64" name="Oval 74"/>
            <p:cNvSpPr>
              <a:spLocks noChangeArrowheads="1"/>
            </p:cNvSpPr>
            <p:nvPr/>
          </p:nvSpPr>
          <p:spPr bwMode="auto">
            <a:xfrm>
              <a:off x="6663267" y="64992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5" name="Oval 75"/>
            <p:cNvSpPr>
              <a:spLocks noChangeArrowheads="1"/>
            </p:cNvSpPr>
            <p:nvPr/>
          </p:nvSpPr>
          <p:spPr bwMode="auto">
            <a:xfrm>
              <a:off x="7397985" y="64976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30" name="TextBox 129"/>
            <p:cNvSpPr txBox="1"/>
            <p:nvPr/>
          </p:nvSpPr>
          <p:spPr>
            <a:xfrm>
              <a:off x="6934200" y="64008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J</a:t>
              </a:r>
              <a:endParaRPr lang="en-US" b="1" dirty="0">
                <a:solidFill>
                  <a:srgbClr val="002060"/>
                </a:solidFill>
                <a:latin typeface="Times New Roman" pitchFamily="18" charset="0"/>
                <a:cs typeface="Times New Roman" pitchFamily="18" charset="0"/>
              </a:endParaRPr>
            </a:p>
          </p:txBody>
        </p:sp>
      </p:grpSp>
      <p:grpSp>
        <p:nvGrpSpPr>
          <p:cNvPr id="131" name="Group 130"/>
          <p:cNvGrpSpPr/>
          <p:nvPr/>
        </p:nvGrpSpPr>
        <p:grpSpPr>
          <a:xfrm>
            <a:off x="4343400" y="914400"/>
            <a:ext cx="3352800" cy="604400"/>
            <a:chOff x="5334000" y="2628900"/>
            <a:chExt cx="3352800" cy="604400"/>
          </a:xfrm>
        </p:grpSpPr>
        <p:grpSp>
          <p:nvGrpSpPr>
            <p:cNvPr id="132" name="Group 3"/>
            <p:cNvGrpSpPr>
              <a:grpSpLocks/>
            </p:cNvGrpSpPr>
            <p:nvPr/>
          </p:nvGrpSpPr>
          <p:grpSpPr bwMode="auto">
            <a:xfrm>
              <a:off x="5334000" y="2628900"/>
              <a:ext cx="3352800" cy="603733"/>
              <a:chOff x="432" y="1968"/>
              <a:chExt cx="960" cy="403"/>
            </a:xfrm>
          </p:grpSpPr>
          <p:sp>
            <p:nvSpPr>
              <p:cNvPr id="134" name="Text Box 4"/>
              <p:cNvSpPr txBox="1">
                <a:spLocks noChangeArrowheads="1"/>
              </p:cNvSpPr>
              <p:nvPr/>
            </p:nvSpPr>
            <p:spPr bwMode="auto">
              <a:xfrm>
                <a:off x="432" y="1968"/>
                <a:ext cx="960" cy="19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Data</a:t>
                </a:r>
              </a:p>
            </p:txBody>
          </p:sp>
          <p:sp>
            <p:nvSpPr>
              <p:cNvPr id="135" name="Text Box 5"/>
              <p:cNvSpPr txBox="1">
                <a:spLocks noChangeArrowheads="1"/>
              </p:cNvSpPr>
              <p:nvPr/>
            </p:nvSpPr>
            <p:spPr bwMode="auto">
              <a:xfrm>
                <a:off x="432" y="2166"/>
                <a:ext cx="460" cy="20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eaLnBrk="0" hangingPunct="0">
                  <a:spcBef>
                    <a:spcPct val="50000"/>
                  </a:spcBef>
                </a:pPr>
                <a:r>
                  <a:rPr lang="en-US" altLang="en-US" sz="1400" dirty="0">
                    <a:latin typeface="Arial" panose="020B0604020202020204" pitchFamily="34" charset="0"/>
                  </a:rPr>
                  <a:t>Leftmost Child</a:t>
                </a:r>
              </a:p>
            </p:txBody>
          </p:sp>
        </p:grpSp>
        <p:sp>
          <p:nvSpPr>
            <p:cNvPr id="133" name="Text Box 5"/>
            <p:cNvSpPr txBox="1">
              <a:spLocks noChangeArrowheads="1"/>
            </p:cNvSpPr>
            <p:nvPr/>
          </p:nvSpPr>
          <p:spPr bwMode="auto">
            <a:xfrm>
              <a:off x="6934200" y="2925523"/>
              <a:ext cx="1752600" cy="30777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eaLnBrk="0" hangingPunct="0">
                <a:spcBef>
                  <a:spcPct val="50000"/>
                </a:spcBef>
              </a:pPr>
              <a:r>
                <a:rPr lang="en-US" altLang="en-US" sz="1400" dirty="0">
                  <a:latin typeface="Arial" panose="020B0604020202020204" pitchFamily="34" charset="0"/>
                </a:rPr>
                <a:t>Right-sibling</a:t>
              </a:r>
            </a:p>
          </p:txBody>
        </p:sp>
      </p:grpSp>
      <p:pic>
        <p:nvPicPr>
          <p:cNvPr id="148" name="Picture 147"/>
          <p:cNvPicPr>
            <a:picLocks noChangeAspect="1"/>
          </p:cNvPicPr>
          <p:nvPr/>
        </p:nvPicPr>
        <p:blipFill>
          <a:blip r:embed="rId2"/>
          <a:stretch>
            <a:fillRect/>
          </a:stretch>
        </p:blipFill>
        <p:spPr>
          <a:xfrm>
            <a:off x="105180" y="4309646"/>
            <a:ext cx="3519023" cy="1598612"/>
          </a:xfrm>
          <a:prstGeom prst="rect">
            <a:avLst/>
          </a:prstGeom>
        </p:spPr>
      </p:pic>
      <p:sp>
        <p:nvSpPr>
          <p:cNvPr id="38" name="Line 47"/>
          <p:cNvSpPr>
            <a:spLocks noChangeShapeType="1"/>
          </p:cNvSpPr>
          <p:nvPr/>
        </p:nvSpPr>
        <p:spPr bwMode="auto">
          <a:xfrm flipH="1">
            <a:off x="5260621" y="3135313"/>
            <a:ext cx="1848291" cy="0"/>
          </a:xfrm>
          <a:prstGeom prst="line">
            <a:avLst/>
          </a:prstGeom>
          <a:noFill/>
          <a:ln w="9525">
            <a:solidFill>
              <a:schemeClr val="tx1"/>
            </a:solidFill>
            <a:round/>
            <a:headEnd/>
            <a:tailEnd/>
          </a:ln>
          <a:effectLst/>
        </p:spPr>
        <p:txBody>
          <a:bodyPr/>
          <a:lstStyle/>
          <a:p>
            <a:endParaRPr lang="en-US"/>
          </a:p>
        </p:txBody>
      </p:sp>
      <p:sp>
        <p:nvSpPr>
          <p:cNvPr id="52" name="Line 62"/>
          <p:cNvSpPr>
            <a:spLocks noChangeShapeType="1"/>
          </p:cNvSpPr>
          <p:nvPr/>
        </p:nvSpPr>
        <p:spPr bwMode="auto">
          <a:xfrm flipH="1">
            <a:off x="4525904" y="4137025"/>
            <a:ext cx="395110" cy="0"/>
          </a:xfrm>
          <a:prstGeom prst="line">
            <a:avLst/>
          </a:prstGeom>
          <a:noFill/>
          <a:ln w="9525">
            <a:solidFill>
              <a:schemeClr val="tx1"/>
            </a:solidFill>
            <a:round/>
            <a:headEnd/>
            <a:tailEnd/>
          </a:ln>
          <a:effectLst/>
        </p:spPr>
        <p:txBody>
          <a:bodyPr/>
          <a:lstStyle/>
          <a:p>
            <a:endParaRPr lang="en-US"/>
          </a:p>
        </p:txBody>
      </p:sp>
      <p:sp>
        <p:nvSpPr>
          <p:cNvPr id="36" name="Line 45"/>
          <p:cNvSpPr>
            <a:spLocks noChangeShapeType="1"/>
          </p:cNvSpPr>
          <p:nvPr/>
        </p:nvSpPr>
        <p:spPr bwMode="auto">
          <a:xfrm>
            <a:off x="5638800" y="4137025"/>
            <a:ext cx="623711" cy="0"/>
          </a:xfrm>
          <a:prstGeom prst="line">
            <a:avLst/>
          </a:prstGeom>
          <a:noFill/>
          <a:ln w="9525">
            <a:solidFill>
              <a:schemeClr val="tx1"/>
            </a:solidFill>
            <a:round/>
            <a:headEnd/>
            <a:tailEnd type="triangle" w="med" len="med"/>
          </a:ln>
          <a:effectLst/>
        </p:spPr>
        <p:txBody>
          <a:bodyPr/>
          <a:lstStyle/>
          <a:p>
            <a:endParaRPr lang="en-US"/>
          </a:p>
        </p:txBody>
      </p:sp>
      <p:sp>
        <p:nvSpPr>
          <p:cNvPr id="49" name="Line 59"/>
          <p:cNvSpPr>
            <a:spLocks noChangeShapeType="1"/>
          </p:cNvSpPr>
          <p:nvPr/>
        </p:nvSpPr>
        <p:spPr bwMode="auto">
          <a:xfrm>
            <a:off x="4991570" y="5051425"/>
            <a:ext cx="603015" cy="0"/>
          </a:xfrm>
          <a:prstGeom prst="line">
            <a:avLst/>
          </a:prstGeom>
          <a:noFill/>
          <a:ln w="9525">
            <a:solidFill>
              <a:schemeClr val="tx1"/>
            </a:solidFill>
            <a:round/>
            <a:headEnd/>
            <a:tailEnd type="triangle" w="med" len="med"/>
          </a:ln>
          <a:effectLst/>
        </p:spPr>
        <p:txBody>
          <a:bodyPr/>
          <a:lstStyle/>
          <a:p>
            <a:endParaRPr lang="en-US"/>
          </a:p>
        </p:txBody>
      </p:sp>
      <p:sp>
        <p:nvSpPr>
          <p:cNvPr id="58" name="Line 68"/>
          <p:cNvSpPr>
            <a:spLocks noChangeShapeType="1"/>
          </p:cNvSpPr>
          <p:nvPr/>
        </p:nvSpPr>
        <p:spPr bwMode="auto">
          <a:xfrm>
            <a:off x="6390451" y="4137025"/>
            <a:ext cx="5645" cy="434975"/>
          </a:xfrm>
          <a:prstGeom prst="line">
            <a:avLst/>
          </a:prstGeom>
          <a:noFill/>
          <a:ln w="9525">
            <a:solidFill>
              <a:schemeClr val="tx1"/>
            </a:solidFill>
            <a:round/>
            <a:headEnd/>
            <a:tailEnd/>
          </a:ln>
          <a:effectLst/>
        </p:spPr>
        <p:txBody>
          <a:bodyPr/>
          <a:lstStyle/>
          <a:p>
            <a:endParaRPr lang="en-US"/>
          </a:p>
        </p:txBody>
      </p:sp>
      <p:sp>
        <p:nvSpPr>
          <p:cNvPr id="37" name="Line 46"/>
          <p:cNvSpPr>
            <a:spLocks noChangeShapeType="1"/>
          </p:cNvSpPr>
          <p:nvPr/>
        </p:nvSpPr>
        <p:spPr bwMode="auto">
          <a:xfrm>
            <a:off x="7125169" y="4137025"/>
            <a:ext cx="606780" cy="0"/>
          </a:xfrm>
          <a:prstGeom prst="line">
            <a:avLst/>
          </a:prstGeom>
          <a:noFill/>
          <a:ln w="9525">
            <a:solidFill>
              <a:schemeClr val="tx1"/>
            </a:solidFill>
            <a:round/>
            <a:headEnd/>
            <a:tailEnd type="triangle" w="med" len="med"/>
          </a:ln>
          <a:effectLst/>
        </p:spPr>
        <p:txBody>
          <a:bodyPr/>
          <a:lstStyle/>
          <a:p>
            <a:endParaRPr lang="en-US"/>
          </a:p>
        </p:txBody>
      </p:sp>
      <p:sp>
        <p:nvSpPr>
          <p:cNvPr id="86" name="Line 98"/>
          <p:cNvSpPr>
            <a:spLocks noChangeShapeType="1"/>
          </p:cNvSpPr>
          <p:nvPr/>
        </p:nvSpPr>
        <p:spPr bwMode="auto">
          <a:xfrm>
            <a:off x="7397985" y="5051425"/>
            <a:ext cx="0" cy="892175"/>
          </a:xfrm>
          <a:prstGeom prst="line">
            <a:avLst/>
          </a:prstGeom>
          <a:noFill/>
          <a:ln w="9525">
            <a:solidFill>
              <a:schemeClr val="tx1"/>
            </a:solidFill>
            <a:round/>
            <a:headEnd/>
            <a:tailEnd/>
          </a:ln>
          <a:effectLst/>
        </p:spPr>
        <p:txBody>
          <a:bodyPr/>
          <a:lstStyle/>
          <a:p>
            <a:endParaRPr lang="en-US"/>
          </a:p>
        </p:txBody>
      </p:sp>
      <p:sp>
        <p:nvSpPr>
          <p:cNvPr id="83" name="Line 95"/>
          <p:cNvSpPr>
            <a:spLocks noChangeShapeType="1"/>
          </p:cNvSpPr>
          <p:nvPr/>
        </p:nvSpPr>
        <p:spPr bwMode="auto">
          <a:xfrm>
            <a:off x="4511324" y="6575425"/>
            <a:ext cx="615714" cy="0"/>
          </a:xfrm>
          <a:prstGeom prst="line">
            <a:avLst/>
          </a:prstGeom>
          <a:noFill/>
          <a:ln w="9525">
            <a:solidFill>
              <a:schemeClr val="tx1"/>
            </a:solidFill>
            <a:round/>
            <a:headEnd/>
            <a:tailEnd type="triangle" w="med" len="med"/>
          </a:ln>
          <a:effectLst/>
        </p:spPr>
        <p:txBody>
          <a:bodyPr/>
          <a:lstStyle/>
          <a:p>
            <a:endParaRPr lang="en-US"/>
          </a:p>
        </p:txBody>
      </p:sp>
      <p:sp>
        <p:nvSpPr>
          <p:cNvPr id="76" name="Line 86"/>
          <p:cNvSpPr>
            <a:spLocks noChangeShapeType="1"/>
          </p:cNvSpPr>
          <p:nvPr/>
        </p:nvSpPr>
        <p:spPr bwMode="auto">
          <a:xfrm>
            <a:off x="5995343" y="6575425"/>
            <a:ext cx="601132" cy="0"/>
          </a:xfrm>
          <a:prstGeom prst="line">
            <a:avLst/>
          </a:prstGeom>
          <a:noFill/>
          <a:ln w="9525">
            <a:solidFill>
              <a:schemeClr val="tx1"/>
            </a:solidFill>
            <a:round/>
            <a:headEnd/>
            <a:tailEnd type="triangle" w="med" len="med"/>
          </a:ln>
          <a:effectLst/>
        </p:spPr>
        <p:txBody>
          <a:bodyPr/>
          <a:lstStyle/>
          <a:p>
            <a:endParaRPr lang="en-US"/>
          </a:p>
        </p:txBody>
      </p:sp>
      <p:sp>
        <p:nvSpPr>
          <p:cNvPr id="77" name="Line 87"/>
          <p:cNvSpPr>
            <a:spLocks noChangeShapeType="1"/>
          </p:cNvSpPr>
          <p:nvPr/>
        </p:nvSpPr>
        <p:spPr bwMode="auto">
          <a:xfrm>
            <a:off x="7464778" y="6575425"/>
            <a:ext cx="601133" cy="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3493129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sz="2300" dirty="0"/>
              <a:t>3.2. Tree implementation : </a:t>
            </a:r>
            <a:r>
              <a:rPr lang="en-US" sz="2300" dirty="0">
                <a:latin typeface="Times" panose="02020603050405020304" pitchFamily="18" charset="0"/>
                <a:cs typeface="Times" panose="02020603050405020304" pitchFamily="18" charset="0"/>
              </a:rPr>
              <a:t>Leftmost-Child, Right-Sibling representation</a:t>
            </a:r>
            <a:endParaRPr lang="en-US" sz="2300" dirty="0"/>
          </a:p>
        </p:txBody>
      </p:sp>
      <p:grpSp>
        <p:nvGrpSpPr>
          <p:cNvPr id="131" name="Group 130"/>
          <p:cNvGrpSpPr/>
          <p:nvPr/>
        </p:nvGrpSpPr>
        <p:grpSpPr>
          <a:xfrm>
            <a:off x="4343400" y="914400"/>
            <a:ext cx="3352800" cy="604400"/>
            <a:chOff x="5334000" y="2628900"/>
            <a:chExt cx="3352800" cy="604400"/>
          </a:xfrm>
        </p:grpSpPr>
        <p:grpSp>
          <p:nvGrpSpPr>
            <p:cNvPr id="132" name="Group 3"/>
            <p:cNvGrpSpPr>
              <a:grpSpLocks/>
            </p:cNvGrpSpPr>
            <p:nvPr/>
          </p:nvGrpSpPr>
          <p:grpSpPr bwMode="auto">
            <a:xfrm>
              <a:off x="5334000" y="2628900"/>
              <a:ext cx="3352800" cy="603733"/>
              <a:chOff x="432" y="1968"/>
              <a:chExt cx="960" cy="403"/>
            </a:xfrm>
          </p:grpSpPr>
          <p:sp>
            <p:nvSpPr>
              <p:cNvPr id="134" name="Text Box 4"/>
              <p:cNvSpPr txBox="1">
                <a:spLocks noChangeArrowheads="1"/>
              </p:cNvSpPr>
              <p:nvPr/>
            </p:nvSpPr>
            <p:spPr bwMode="auto">
              <a:xfrm>
                <a:off x="432" y="1968"/>
                <a:ext cx="960" cy="19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Data</a:t>
                </a:r>
              </a:p>
            </p:txBody>
          </p:sp>
          <p:sp>
            <p:nvSpPr>
              <p:cNvPr id="135" name="Text Box 5"/>
              <p:cNvSpPr txBox="1">
                <a:spLocks noChangeArrowheads="1"/>
              </p:cNvSpPr>
              <p:nvPr/>
            </p:nvSpPr>
            <p:spPr bwMode="auto">
              <a:xfrm>
                <a:off x="432" y="2166"/>
                <a:ext cx="460" cy="20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eaLnBrk="0" hangingPunct="0">
                  <a:spcBef>
                    <a:spcPct val="50000"/>
                  </a:spcBef>
                </a:pPr>
                <a:r>
                  <a:rPr lang="en-US" altLang="en-US" sz="1400" dirty="0">
                    <a:latin typeface="Arial" panose="020B0604020202020204" pitchFamily="34" charset="0"/>
                  </a:rPr>
                  <a:t>Leftmost Child</a:t>
                </a:r>
              </a:p>
            </p:txBody>
          </p:sp>
        </p:grpSp>
        <p:sp>
          <p:nvSpPr>
            <p:cNvPr id="133" name="Text Box 5"/>
            <p:cNvSpPr txBox="1">
              <a:spLocks noChangeArrowheads="1"/>
            </p:cNvSpPr>
            <p:nvPr/>
          </p:nvSpPr>
          <p:spPr bwMode="auto">
            <a:xfrm>
              <a:off x="6934200" y="2925523"/>
              <a:ext cx="1752600" cy="30777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eaLnBrk="0" hangingPunct="0">
                <a:spcBef>
                  <a:spcPct val="50000"/>
                </a:spcBef>
              </a:pPr>
              <a:r>
                <a:rPr lang="en-US" altLang="en-US" sz="1400" dirty="0">
                  <a:latin typeface="Arial" panose="020B0604020202020204" pitchFamily="34" charset="0"/>
                </a:rPr>
                <a:t>Right-sibling</a:t>
              </a:r>
            </a:p>
          </p:txBody>
        </p:sp>
      </p:grpSp>
      <p:cxnSp>
        <p:nvCxnSpPr>
          <p:cNvPr id="145" name="Straight Connector 144"/>
          <p:cNvCxnSpPr>
            <a:endCxn id="248" idx="3"/>
          </p:cNvCxnSpPr>
          <p:nvPr/>
        </p:nvCxnSpPr>
        <p:spPr>
          <a:xfrm>
            <a:off x="609601" y="2590799"/>
            <a:ext cx="380999" cy="550278"/>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endCxn id="239" idx="0"/>
          </p:cNvCxnSpPr>
          <p:nvPr/>
        </p:nvCxnSpPr>
        <p:spPr>
          <a:xfrm>
            <a:off x="1315807" y="3906605"/>
            <a:ext cx="855893" cy="893995"/>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149" name="Line 9"/>
          <p:cNvSpPr>
            <a:spLocks noChangeShapeType="1"/>
          </p:cNvSpPr>
          <p:nvPr/>
        </p:nvSpPr>
        <p:spPr bwMode="auto">
          <a:xfrm>
            <a:off x="1371600" y="1905000"/>
            <a:ext cx="1066800" cy="1143000"/>
          </a:xfrm>
          <a:prstGeom prst="line">
            <a:avLst/>
          </a:prstGeom>
          <a:noFill/>
          <a:ln w="19050">
            <a:solidFill>
              <a:srgbClr val="0000CC"/>
            </a:solidFill>
            <a:round/>
            <a:headEnd/>
            <a:tailEnd/>
          </a:ln>
          <a:effectLst/>
        </p:spPr>
        <p:txBody>
          <a:bodyPr/>
          <a:lstStyle/>
          <a:p>
            <a:endParaRPr lang="en-US"/>
          </a:p>
        </p:txBody>
      </p:sp>
      <p:sp>
        <p:nvSpPr>
          <p:cNvPr id="150" name="Line 20"/>
          <p:cNvSpPr>
            <a:spLocks noChangeShapeType="1"/>
          </p:cNvSpPr>
          <p:nvPr/>
        </p:nvSpPr>
        <p:spPr bwMode="auto">
          <a:xfrm flipH="1">
            <a:off x="1219200" y="2590800"/>
            <a:ext cx="762000" cy="1219200"/>
          </a:xfrm>
          <a:prstGeom prst="line">
            <a:avLst/>
          </a:prstGeom>
          <a:noFill/>
          <a:ln w="19050">
            <a:solidFill>
              <a:srgbClr val="0000CC"/>
            </a:solidFill>
            <a:round/>
            <a:headEnd/>
            <a:tailEnd/>
          </a:ln>
          <a:effectLst/>
        </p:spPr>
        <p:txBody>
          <a:bodyPr/>
          <a:lstStyle/>
          <a:p>
            <a:endParaRPr lang="en-US"/>
          </a:p>
        </p:txBody>
      </p:sp>
      <p:sp>
        <p:nvSpPr>
          <p:cNvPr id="151" name="Line 24"/>
          <p:cNvSpPr>
            <a:spLocks noChangeShapeType="1"/>
          </p:cNvSpPr>
          <p:nvPr/>
        </p:nvSpPr>
        <p:spPr bwMode="auto">
          <a:xfrm flipH="1">
            <a:off x="609600" y="1219200"/>
            <a:ext cx="1143000" cy="1219200"/>
          </a:xfrm>
          <a:prstGeom prst="line">
            <a:avLst/>
          </a:prstGeom>
          <a:noFill/>
          <a:ln w="19050">
            <a:solidFill>
              <a:srgbClr val="0000CC"/>
            </a:solidFill>
            <a:round/>
            <a:headEnd/>
            <a:tailEnd/>
          </a:ln>
          <a:effectLst/>
        </p:spPr>
        <p:txBody>
          <a:bodyPr/>
          <a:lstStyle/>
          <a:p>
            <a:endParaRPr lang="en-US"/>
          </a:p>
        </p:txBody>
      </p:sp>
      <p:grpSp>
        <p:nvGrpSpPr>
          <p:cNvPr id="224" name="Group 100"/>
          <p:cNvGrpSpPr/>
          <p:nvPr/>
        </p:nvGrpSpPr>
        <p:grpSpPr>
          <a:xfrm>
            <a:off x="1676400" y="914400"/>
            <a:ext cx="381000" cy="381000"/>
            <a:chOff x="1524000" y="1600200"/>
            <a:chExt cx="381000" cy="381000"/>
          </a:xfrm>
        </p:grpSpPr>
        <p:sp>
          <p:nvSpPr>
            <p:cNvPr id="225"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26" name="TextBox 225"/>
            <p:cNvSpPr txBox="1"/>
            <p:nvPr/>
          </p:nvSpPr>
          <p:spPr>
            <a:xfrm>
              <a:off x="1524000" y="16002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1</a:t>
              </a:r>
              <a:endParaRPr lang="en-US" b="1" dirty="0">
                <a:solidFill>
                  <a:srgbClr val="002060"/>
                </a:solidFill>
                <a:latin typeface="Times New Roman" pitchFamily="18" charset="0"/>
                <a:cs typeface="Times New Roman" pitchFamily="18" charset="0"/>
              </a:endParaRPr>
            </a:p>
          </p:txBody>
        </p:sp>
      </p:grpSp>
      <p:grpSp>
        <p:nvGrpSpPr>
          <p:cNvPr id="228" name="Group 101"/>
          <p:cNvGrpSpPr/>
          <p:nvPr/>
        </p:nvGrpSpPr>
        <p:grpSpPr>
          <a:xfrm>
            <a:off x="1066800" y="1600200"/>
            <a:ext cx="381000" cy="381000"/>
            <a:chOff x="1524000" y="1600200"/>
            <a:chExt cx="381000" cy="381000"/>
          </a:xfrm>
        </p:grpSpPr>
        <p:sp>
          <p:nvSpPr>
            <p:cNvPr id="229"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30" name="TextBox 229"/>
            <p:cNvSpPr txBox="1"/>
            <p:nvPr/>
          </p:nvSpPr>
          <p:spPr>
            <a:xfrm>
              <a:off x="1524000" y="16002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2</a:t>
              </a:r>
              <a:endParaRPr lang="en-US" b="1" dirty="0">
                <a:solidFill>
                  <a:srgbClr val="002060"/>
                </a:solidFill>
                <a:latin typeface="Times New Roman" pitchFamily="18" charset="0"/>
                <a:cs typeface="Times New Roman" pitchFamily="18" charset="0"/>
              </a:endParaRPr>
            </a:p>
          </p:txBody>
        </p:sp>
      </p:grpSp>
      <p:grpSp>
        <p:nvGrpSpPr>
          <p:cNvPr id="231" name="Group 104"/>
          <p:cNvGrpSpPr/>
          <p:nvPr/>
        </p:nvGrpSpPr>
        <p:grpSpPr>
          <a:xfrm>
            <a:off x="2286000" y="2933554"/>
            <a:ext cx="381000" cy="381000"/>
            <a:chOff x="1524000" y="1600200"/>
            <a:chExt cx="381000" cy="381000"/>
          </a:xfrm>
        </p:grpSpPr>
        <p:sp>
          <p:nvSpPr>
            <p:cNvPr id="232"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33" name="TextBox 232"/>
            <p:cNvSpPr txBox="1"/>
            <p:nvPr/>
          </p:nvSpPr>
          <p:spPr>
            <a:xfrm>
              <a:off x="1524000" y="16002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7</a:t>
              </a:r>
              <a:endParaRPr lang="en-US" b="1" dirty="0">
                <a:solidFill>
                  <a:srgbClr val="002060"/>
                </a:solidFill>
                <a:latin typeface="Times New Roman" pitchFamily="18" charset="0"/>
                <a:cs typeface="Times New Roman" pitchFamily="18" charset="0"/>
              </a:endParaRPr>
            </a:p>
          </p:txBody>
        </p:sp>
      </p:grpSp>
      <p:grpSp>
        <p:nvGrpSpPr>
          <p:cNvPr id="234" name="Group 107"/>
          <p:cNvGrpSpPr/>
          <p:nvPr/>
        </p:nvGrpSpPr>
        <p:grpSpPr>
          <a:xfrm>
            <a:off x="1828800" y="2286000"/>
            <a:ext cx="381000" cy="381000"/>
            <a:chOff x="1524000" y="1600200"/>
            <a:chExt cx="381000" cy="381000"/>
          </a:xfrm>
        </p:grpSpPr>
        <p:sp>
          <p:nvSpPr>
            <p:cNvPr id="235"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36" name="TextBox 235"/>
            <p:cNvSpPr txBox="1"/>
            <p:nvPr/>
          </p:nvSpPr>
          <p:spPr>
            <a:xfrm>
              <a:off x="1524000" y="16002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5</a:t>
              </a:r>
              <a:endParaRPr lang="en-US" b="1" dirty="0">
                <a:solidFill>
                  <a:srgbClr val="002060"/>
                </a:solidFill>
                <a:latin typeface="Times New Roman" pitchFamily="18" charset="0"/>
                <a:cs typeface="Times New Roman" pitchFamily="18" charset="0"/>
              </a:endParaRPr>
            </a:p>
          </p:txBody>
        </p:sp>
      </p:grpSp>
      <p:grpSp>
        <p:nvGrpSpPr>
          <p:cNvPr id="237" name="Group 110"/>
          <p:cNvGrpSpPr/>
          <p:nvPr/>
        </p:nvGrpSpPr>
        <p:grpSpPr>
          <a:xfrm>
            <a:off x="2057400" y="4800600"/>
            <a:ext cx="381000" cy="381000"/>
            <a:chOff x="1524000" y="1600200"/>
            <a:chExt cx="381000" cy="381000"/>
          </a:xfrm>
        </p:grpSpPr>
        <p:sp>
          <p:nvSpPr>
            <p:cNvPr id="238"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39" name="TextBox 238"/>
            <p:cNvSpPr txBox="1"/>
            <p:nvPr/>
          </p:nvSpPr>
          <p:spPr>
            <a:xfrm>
              <a:off x="1524000" y="16002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9</a:t>
              </a:r>
              <a:endParaRPr lang="en-US" b="1" dirty="0">
                <a:solidFill>
                  <a:srgbClr val="002060"/>
                </a:solidFill>
                <a:latin typeface="Times New Roman" pitchFamily="18" charset="0"/>
                <a:cs typeface="Times New Roman" pitchFamily="18" charset="0"/>
              </a:endParaRPr>
            </a:p>
          </p:txBody>
        </p:sp>
      </p:grpSp>
      <p:grpSp>
        <p:nvGrpSpPr>
          <p:cNvPr id="240" name="Group 113"/>
          <p:cNvGrpSpPr/>
          <p:nvPr/>
        </p:nvGrpSpPr>
        <p:grpSpPr>
          <a:xfrm>
            <a:off x="1524000" y="4191000"/>
            <a:ext cx="381000" cy="381000"/>
            <a:chOff x="1524000" y="1600200"/>
            <a:chExt cx="381000" cy="381000"/>
          </a:xfrm>
        </p:grpSpPr>
        <p:sp>
          <p:nvSpPr>
            <p:cNvPr id="241"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42" name="TextBox 241"/>
            <p:cNvSpPr txBox="1"/>
            <p:nvPr/>
          </p:nvSpPr>
          <p:spPr>
            <a:xfrm>
              <a:off x="1524000" y="16002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8</a:t>
              </a:r>
              <a:endParaRPr lang="en-US" b="1" dirty="0">
                <a:solidFill>
                  <a:srgbClr val="002060"/>
                </a:solidFill>
                <a:latin typeface="Times New Roman" pitchFamily="18" charset="0"/>
                <a:cs typeface="Times New Roman" pitchFamily="18" charset="0"/>
              </a:endParaRPr>
            </a:p>
          </p:txBody>
        </p:sp>
      </p:grpSp>
      <p:grpSp>
        <p:nvGrpSpPr>
          <p:cNvPr id="243" name="Group 116"/>
          <p:cNvGrpSpPr/>
          <p:nvPr/>
        </p:nvGrpSpPr>
        <p:grpSpPr>
          <a:xfrm>
            <a:off x="990600" y="3581400"/>
            <a:ext cx="381000" cy="381000"/>
            <a:chOff x="1524000" y="1600200"/>
            <a:chExt cx="381000" cy="381000"/>
          </a:xfrm>
        </p:grpSpPr>
        <p:sp>
          <p:nvSpPr>
            <p:cNvPr id="244"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45" name="TextBox 244"/>
            <p:cNvSpPr txBox="1"/>
            <p:nvPr/>
          </p:nvSpPr>
          <p:spPr>
            <a:xfrm>
              <a:off x="1524000" y="16002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6</a:t>
              </a:r>
              <a:endParaRPr lang="en-US" b="1" dirty="0">
                <a:solidFill>
                  <a:srgbClr val="002060"/>
                </a:solidFill>
                <a:latin typeface="Times New Roman" pitchFamily="18" charset="0"/>
                <a:cs typeface="Times New Roman" pitchFamily="18" charset="0"/>
              </a:endParaRPr>
            </a:p>
          </p:txBody>
        </p:sp>
      </p:grpSp>
      <p:grpSp>
        <p:nvGrpSpPr>
          <p:cNvPr id="246" name="Group 119"/>
          <p:cNvGrpSpPr/>
          <p:nvPr/>
        </p:nvGrpSpPr>
        <p:grpSpPr>
          <a:xfrm>
            <a:off x="762000" y="2971800"/>
            <a:ext cx="381000" cy="381000"/>
            <a:chOff x="1524000" y="1600200"/>
            <a:chExt cx="381000" cy="381000"/>
          </a:xfrm>
        </p:grpSpPr>
        <p:sp>
          <p:nvSpPr>
            <p:cNvPr id="247"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48" name="TextBox 247"/>
            <p:cNvSpPr txBox="1"/>
            <p:nvPr/>
          </p:nvSpPr>
          <p:spPr>
            <a:xfrm>
              <a:off x="1524000" y="16002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4</a:t>
              </a:r>
              <a:endParaRPr lang="en-US" b="1" dirty="0">
                <a:solidFill>
                  <a:srgbClr val="002060"/>
                </a:solidFill>
                <a:latin typeface="Times New Roman" pitchFamily="18" charset="0"/>
                <a:cs typeface="Times New Roman" pitchFamily="18" charset="0"/>
              </a:endParaRPr>
            </a:p>
          </p:txBody>
        </p:sp>
      </p:grpSp>
      <p:grpSp>
        <p:nvGrpSpPr>
          <p:cNvPr id="249" name="Group 122"/>
          <p:cNvGrpSpPr/>
          <p:nvPr/>
        </p:nvGrpSpPr>
        <p:grpSpPr>
          <a:xfrm>
            <a:off x="381000" y="2286000"/>
            <a:ext cx="381000" cy="381000"/>
            <a:chOff x="1524000" y="1600200"/>
            <a:chExt cx="381000" cy="381000"/>
          </a:xfrm>
        </p:grpSpPr>
        <p:sp>
          <p:nvSpPr>
            <p:cNvPr id="250"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51" name="TextBox 250"/>
            <p:cNvSpPr txBox="1"/>
            <p:nvPr/>
          </p:nvSpPr>
          <p:spPr>
            <a:xfrm>
              <a:off x="1524000" y="16002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3</a:t>
              </a:r>
              <a:endParaRPr lang="en-US" b="1" dirty="0">
                <a:solidFill>
                  <a:srgbClr val="002060"/>
                </a:solidFill>
                <a:latin typeface="Times New Roman" pitchFamily="18" charset="0"/>
                <a:cs typeface="Times New Roman" pitchFamily="18" charset="0"/>
              </a:endParaRPr>
            </a:p>
          </p:txBody>
        </p:sp>
      </p:grpSp>
      <p:grpSp>
        <p:nvGrpSpPr>
          <p:cNvPr id="252" name="Group 125"/>
          <p:cNvGrpSpPr/>
          <p:nvPr/>
        </p:nvGrpSpPr>
        <p:grpSpPr>
          <a:xfrm>
            <a:off x="1447800" y="2971800"/>
            <a:ext cx="381000" cy="381000"/>
            <a:chOff x="1524000" y="1600200"/>
            <a:chExt cx="381000" cy="381000"/>
          </a:xfrm>
        </p:grpSpPr>
        <p:sp>
          <p:nvSpPr>
            <p:cNvPr id="253"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54" name="TextBox 253"/>
            <p:cNvSpPr txBox="1"/>
            <p:nvPr/>
          </p:nvSpPr>
          <p:spPr>
            <a:xfrm>
              <a:off x="1534348" y="1676400"/>
              <a:ext cx="370652" cy="292388"/>
            </a:xfrm>
            <a:prstGeom prst="rect">
              <a:avLst/>
            </a:prstGeom>
            <a:noFill/>
          </p:spPr>
          <p:txBody>
            <a:bodyPr wrap="square" rtlCol="0">
              <a:spAutoFit/>
            </a:bodyPr>
            <a:lstStyle/>
            <a:p>
              <a:r>
                <a:rPr lang="en-US" sz="1300" b="1" dirty="0">
                  <a:solidFill>
                    <a:srgbClr val="002060"/>
                  </a:solidFill>
                  <a:latin typeface="Times New Roman" pitchFamily="18" charset="0"/>
                  <a:cs typeface="Times New Roman" pitchFamily="18" charset="0"/>
                </a:rPr>
                <a:t>11</a:t>
              </a:r>
            </a:p>
          </p:txBody>
        </p:sp>
      </p:grpSp>
      <p:sp>
        <p:nvSpPr>
          <p:cNvPr id="176" name="Line 48"/>
          <p:cNvSpPr>
            <a:spLocks noChangeShapeType="1"/>
          </p:cNvSpPr>
          <p:nvPr/>
        </p:nvSpPr>
        <p:spPr bwMode="auto">
          <a:xfrm>
            <a:off x="5551780" y="1779292"/>
            <a:ext cx="471" cy="354308"/>
          </a:xfrm>
          <a:prstGeom prst="line">
            <a:avLst/>
          </a:prstGeom>
          <a:noFill/>
          <a:ln w="9525">
            <a:solidFill>
              <a:schemeClr val="tx1"/>
            </a:solidFill>
            <a:round/>
            <a:headEnd/>
            <a:tailEnd type="triangle" w="med" len="med"/>
          </a:ln>
          <a:effectLst/>
        </p:spPr>
        <p:txBody>
          <a:bodyPr/>
          <a:lstStyle/>
          <a:p>
            <a:endParaRPr lang="en-US"/>
          </a:p>
        </p:txBody>
      </p:sp>
      <p:sp>
        <p:nvSpPr>
          <p:cNvPr id="187" name="Line 60"/>
          <p:cNvSpPr>
            <a:spLocks noChangeShapeType="1"/>
          </p:cNvSpPr>
          <p:nvPr/>
        </p:nvSpPr>
        <p:spPr bwMode="auto">
          <a:xfrm>
            <a:off x="4819168" y="2362200"/>
            <a:ext cx="0" cy="685800"/>
          </a:xfrm>
          <a:prstGeom prst="line">
            <a:avLst/>
          </a:prstGeom>
          <a:noFill/>
          <a:ln w="9525">
            <a:solidFill>
              <a:schemeClr val="tx1"/>
            </a:solidFill>
            <a:round/>
            <a:headEnd/>
            <a:tailEnd type="triangle" w="med" len="med"/>
          </a:ln>
          <a:effectLst/>
        </p:spPr>
        <p:txBody>
          <a:bodyPr/>
          <a:lstStyle/>
          <a:p>
            <a:endParaRPr lang="en-US"/>
          </a:p>
        </p:txBody>
      </p:sp>
      <p:sp>
        <p:nvSpPr>
          <p:cNvPr id="196" name="Line 69"/>
          <p:cNvSpPr>
            <a:spLocks noChangeShapeType="1"/>
          </p:cNvSpPr>
          <p:nvPr/>
        </p:nvSpPr>
        <p:spPr bwMode="auto">
          <a:xfrm>
            <a:off x="5968059" y="3674477"/>
            <a:ext cx="1335852" cy="0"/>
          </a:xfrm>
          <a:prstGeom prst="line">
            <a:avLst/>
          </a:prstGeom>
          <a:noFill/>
          <a:ln w="9525">
            <a:solidFill>
              <a:schemeClr val="tx1"/>
            </a:solidFill>
            <a:round/>
            <a:headEnd/>
            <a:tailEnd/>
          </a:ln>
          <a:effectLst/>
        </p:spPr>
        <p:txBody>
          <a:bodyPr/>
          <a:lstStyle/>
          <a:p>
            <a:endParaRPr lang="en-US"/>
          </a:p>
        </p:txBody>
      </p:sp>
      <p:sp>
        <p:nvSpPr>
          <p:cNvPr id="197" name="Line 70"/>
          <p:cNvSpPr>
            <a:spLocks noChangeShapeType="1"/>
          </p:cNvSpPr>
          <p:nvPr/>
        </p:nvSpPr>
        <p:spPr bwMode="auto">
          <a:xfrm>
            <a:off x="7303911" y="3674477"/>
            <a:ext cx="0" cy="304800"/>
          </a:xfrm>
          <a:prstGeom prst="line">
            <a:avLst/>
          </a:prstGeom>
          <a:noFill/>
          <a:ln w="9525">
            <a:solidFill>
              <a:schemeClr val="tx1"/>
            </a:solidFill>
            <a:round/>
            <a:headEnd/>
            <a:tailEnd type="triangle" w="med" len="med"/>
          </a:ln>
          <a:effectLst/>
        </p:spPr>
        <p:txBody>
          <a:bodyPr/>
          <a:lstStyle/>
          <a:p>
            <a:endParaRPr lang="en-US"/>
          </a:p>
        </p:txBody>
      </p:sp>
      <p:sp>
        <p:nvSpPr>
          <p:cNvPr id="220" name="Line 95"/>
          <p:cNvSpPr>
            <a:spLocks noChangeShapeType="1"/>
          </p:cNvSpPr>
          <p:nvPr/>
        </p:nvSpPr>
        <p:spPr bwMode="auto">
          <a:xfrm flipH="1">
            <a:off x="5029200" y="4770265"/>
            <a:ext cx="0" cy="514353"/>
          </a:xfrm>
          <a:prstGeom prst="line">
            <a:avLst/>
          </a:prstGeom>
          <a:noFill/>
          <a:ln w="9525">
            <a:solidFill>
              <a:schemeClr val="tx1"/>
            </a:solidFill>
            <a:round/>
            <a:headEnd/>
            <a:tailEnd type="triangle" w="med" len="med"/>
          </a:ln>
          <a:effectLst/>
        </p:spPr>
        <p:txBody>
          <a:bodyPr/>
          <a:lstStyle/>
          <a:p>
            <a:endParaRPr lang="en-US"/>
          </a:p>
        </p:txBody>
      </p:sp>
      <p:sp>
        <p:nvSpPr>
          <p:cNvPr id="221" name="Line 96"/>
          <p:cNvSpPr>
            <a:spLocks noChangeShapeType="1"/>
          </p:cNvSpPr>
          <p:nvPr/>
        </p:nvSpPr>
        <p:spPr bwMode="auto">
          <a:xfrm>
            <a:off x="6009452" y="4141201"/>
            <a:ext cx="0" cy="447676"/>
          </a:xfrm>
          <a:prstGeom prst="line">
            <a:avLst/>
          </a:prstGeom>
          <a:noFill/>
          <a:ln w="9525">
            <a:solidFill>
              <a:schemeClr val="tx1"/>
            </a:solidFill>
            <a:round/>
            <a:headEnd/>
            <a:tailEnd type="triangle" w="med" len="med"/>
          </a:ln>
          <a:effectLst/>
        </p:spPr>
        <p:txBody>
          <a:bodyPr/>
          <a:lstStyle/>
          <a:p>
            <a:endParaRPr lang="en-US"/>
          </a:p>
        </p:txBody>
      </p:sp>
      <p:grpSp>
        <p:nvGrpSpPr>
          <p:cNvPr id="12" name="Group 11"/>
          <p:cNvGrpSpPr/>
          <p:nvPr/>
        </p:nvGrpSpPr>
        <p:grpSpPr>
          <a:xfrm>
            <a:off x="6019800" y="1600200"/>
            <a:ext cx="1001889" cy="397877"/>
            <a:chOff x="6690302" y="1752600"/>
            <a:chExt cx="1001889" cy="397877"/>
          </a:xfrm>
        </p:grpSpPr>
        <p:sp>
          <p:nvSpPr>
            <p:cNvPr id="153" name="Rectangle 25"/>
            <p:cNvSpPr>
              <a:spLocks noChangeArrowheads="1"/>
            </p:cNvSpPr>
            <p:nvPr/>
          </p:nvSpPr>
          <p:spPr bwMode="auto">
            <a:xfrm>
              <a:off x="6690302" y="17694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54" name="Line 26"/>
            <p:cNvSpPr>
              <a:spLocks noChangeShapeType="1"/>
            </p:cNvSpPr>
            <p:nvPr/>
          </p:nvSpPr>
          <p:spPr bwMode="auto">
            <a:xfrm>
              <a:off x="6957472" y="1769477"/>
              <a:ext cx="0" cy="381000"/>
            </a:xfrm>
            <a:prstGeom prst="line">
              <a:avLst/>
            </a:prstGeom>
            <a:noFill/>
            <a:ln w="9525">
              <a:solidFill>
                <a:schemeClr val="tx1"/>
              </a:solidFill>
              <a:round/>
              <a:headEnd/>
              <a:tailEnd/>
            </a:ln>
            <a:effectLst/>
          </p:spPr>
          <p:txBody>
            <a:bodyPr/>
            <a:lstStyle/>
            <a:p>
              <a:endParaRPr lang="en-US"/>
            </a:p>
          </p:txBody>
        </p:sp>
        <p:sp>
          <p:nvSpPr>
            <p:cNvPr id="155" name="Line 27"/>
            <p:cNvSpPr>
              <a:spLocks noChangeShapeType="1"/>
            </p:cNvSpPr>
            <p:nvPr/>
          </p:nvSpPr>
          <p:spPr bwMode="auto">
            <a:xfrm>
              <a:off x="7425021" y="1769477"/>
              <a:ext cx="0" cy="381000"/>
            </a:xfrm>
            <a:prstGeom prst="line">
              <a:avLst/>
            </a:prstGeom>
            <a:noFill/>
            <a:ln w="9525">
              <a:solidFill>
                <a:schemeClr val="tx1"/>
              </a:solidFill>
              <a:round/>
              <a:headEnd/>
              <a:tailEnd/>
            </a:ln>
            <a:effectLst/>
          </p:spPr>
          <p:txBody>
            <a:bodyPr/>
            <a:lstStyle/>
            <a:p>
              <a:endParaRPr lang="en-US"/>
            </a:p>
          </p:txBody>
        </p:sp>
        <p:sp>
          <p:nvSpPr>
            <p:cNvPr id="156" name="Oval 28"/>
            <p:cNvSpPr>
              <a:spLocks noChangeArrowheads="1"/>
            </p:cNvSpPr>
            <p:nvPr/>
          </p:nvSpPr>
          <p:spPr bwMode="auto">
            <a:xfrm>
              <a:off x="6757095" y="18679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7" name="Oval 29"/>
            <p:cNvSpPr>
              <a:spLocks noChangeArrowheads="1"/>
            </p:cNvSpPr>
            <p:nvPr/>
          </p:nvSpPr>
          <p:spPr bwMode="auto">
            <a:xfrm>
              <a:off x="7491813" y="18663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27" name="TextBox 226"/>
            <p:cNvSpPr txBox="1"/>
            <p:nvPr/>
          </p:nvSpPr>
          <p:spPr>
            <a:xfrm>
              <a:off x="7086600" y="17526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1</a:t>
              </a:r>
              <a:endParaRPr lang="en-US" b="1" dirty="0">
                <a:solidFill>
                  <a:srgbClr val="002060"/>
                </a:solidFill>
                <a:latin typeface="Times New Roman" pitchFamily="18" charset="0"/>
                <a:cs typeface="Times New Roman" pitchFamily="18" charset="0"/>
              </a:endParaRPr>
            </a:p>
          </p:txBody>
        </p:sp>
      </p:grpSp>
      <p:grpSp>
        <p:nvGrpSpPr>
          <p:cNvPr id="20" name="Group 19"/>
          <p:cNvGrpSpPr/>
          <p:nvPr/>
        </p:nvGrpSpPr>
        <p:grpSpPr>
          <a:xfrm>
            <a:off x="8087548" y="3962400"/>
            <a:ext cx="1001889" cy="381000"/>
            <a:chOff x="8087548" y="3962400"/>
            <a:chExt cx="1001889" cy="381000"/>
          </a:xfrm>
        </p:grpSpPr>
        <p:sp>
          <p:nvSpPr>
            <p:cNvPr id="163" name="Rectangle 35"/>
            <p:cNvSpPr>
              <a:spLocks noChangeArrowheads="1"/>
            </p:cNvSpPr>
            <p:nvPr/>
          </p:nvSpPr>
          <p:spPr bwMode="auto">
            <a:xfrm>
              <a:off x="8087548" y="39624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64" name="Line 36"/>
            <p:cNvSpPr>
              <a:spLocks noChangeShapeType="1"/>
            </p:cNvSpPr>
            <p:nvPr/>
          </p:nvSpPr>
          <p:spPr bwMode="auto">
            <a:xfrm>
              <a:off x="8354719" y="3962400"/>
              <a:ext cx="0" cy="381000"/>
            </a:xfrm>
            <a:prstGeom prst="line">
              <a:avLst/>
            </a:prstGeom>
            <a:noFill/>
            <a:ln w="9525">
              <a:solidFill>
                <a:schemeClr val="tx1"/>
              </a:solidFill>
              <a:round/>
              <a:headEnd/>
              <a:tailEnd/>
            </a:ln>
            <a:effectLst/>
          </p:spPr>
          <p:txBody>
            <a:bodyPr/>
            <a:lstStyle/>
            <a:p>
              <a:endParaRPr lang="en-US"/>
            </a:p>
          </p:txBody>
        </p:sp>
        <p:sp>
          <p:nvSpPr>
            <p:cNvPr id="165" name="Line 37"/>
            <p:cNvSpPr>
              <a:spLocks noChangeShapeType="1"/>
            </p:cNvSpPr>
            <p:nvPr/>
          </p:nvSpPr>
          <p:spPr bwMode="auto">
            <a:xfrm>
              <a:off x="8822267" y="3962400"/>
              <a:ext cx="0" cy="381000"/>
            </a:xfrm>
            <a:prstGeom prst="line">
              <a:avLst/>
            </a:prstGeom>
            <a:noFill/>
            <a:ln w="9525">
              <a:solidFill>
                <a:schemeClr val="tx1"/>
              </a:solidFill>
              <a:round/>
              <a:headEnd/>
              <a:tailEnd/>
            </a:ln>
            <a:effectLst/>
          </p:spPr>
          <p:txBody>
            <a:bodyPr/>
            <a:lstStyle/>
            <a:p>
              <a:endParaRPr lang="en-US"/>
            </a:p>
          </p:txBody>
        </p:sp>
        <p:sp>
          <p:nvSpPr>
            <p:cNvPr id="166" name="Oval 38"/>
            <p:cNvSpPr>
              <a:spLocks noChangeArrowheads="1"/>
            </p:cNvSpPr>
            <p:nvPr/>
          </p:nvSpPr>
          <p:spPr bwMode="auto">
            <a:xfrm>
              <a:off x="8154341" y="40608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7" name="Oval 39"/>
            <p:cNvSpPr>
              <a:spLocks noChangeArrowheads="1"/>
            </p:cNvSpPr>
            <p:nvPr/>
          </p:nvSpPr>
          <p:spPr bwMode="auto">
            <a:xfrm>
              <a:off x="8889059" y="40592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58" name="TextBox 257"/>
            <p:cNvSpPr txBox="1"/>
            <p:nvPr/>
          </p:nvSpPr>
          <p:spPr>
            <a:xfrm>
              <a:off x="8434926" y="3968888"/>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7</a:t>
              </a:r>
              <a:endParaRPr lang="en-US" b="1" dirty="0">
                <a:solidFill>
                  <a:srgbClr val="002060"/>
                </a:solidFill>
                <a:latin typeface="Times New Roman" pitchFamily="18" charset="0"/>
                <a:cs typeface="Times New Roman" pitchFamily="18" charset="0"/>
              </a:endParaRPr>
            </a:p>
          </p:txBody>
        </p:sp>
      </p:grpSp>
      <p:grpSp>
        <p:nvGrpSpPr>
          <p:cNvPr id="6" name="Group 5"/>
          <p:cNvGrpSpPr/>
          <p:nvPr/>
        </p:nvGrpSpPr>
        <p:grpSpPr>
          <a:xfrm>
            <a:off x="3441117" y="3606130"/>
            <a:ext cx="1001889" cy="397877"/>
            <a:chOff x="5354450" y="3657600"/>
            <a:chExt cx="1001889" cy="397877"/>
          </a:xfrm>
        </p:grpSpPr>
        <p:sp>
          <p:nvSpPr>
            <p:cNvPr id="181" name="Rectangle 54"/>
            <p:cNvSpPr>
              <a:spLocks noChangeArrowheads="1"/>
            </p:cNvSpPr>
            <p:nvPr/>
          </p:nvSpPr>
          <p:spPr bwMode="auto">
            <a:xfrm>
              <a:off x="5354450" y="36744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82" name="Line 55"/>
            <p:cNvSpPr>
              <a:spLocks noChangeShapeType="1"/>
            </p:cNvSpPr>
            <p:nvPr/>
          </p:nvSpPr>
          <p:spPr bwMode="auto">
            <a:xfrm>
              <a:off x="5621621" y="3674477"/>
              <a:ext cx="0" cy="381000"/>
            </a:xfrm>
            <a:prstGeom prst="line">
              <a:avLst/>
            </a:prstGeom>
            <a:noFill/>
            <a:ln w="9525">
              <a:solidFill>
                <a:schemeClr val="tx1"/>
              </a:solidFill>
              <a:round/>
              <a:headEnd/>
              <a:tailEnd/>
            </a:ln>
            <a:effectLst/>
          </p:spPr>
          <p:txBody>
            <a:bodyPr/>
            <a:lstStyle/>
            <a:p>
              <a:endParaRPr lang="en-US"/>
            </a:p>
          </p:txBody>
        </p:sp>
        <p:sp>
          <p:nvSpPr>
            <p:cNvPr id="183" name="Line 56"/>
            <p:cNvSpPr>
              <a:spLocks noChangeShapeType="1"/>
            </p:cNvSpPr>
            <p:nvPr/>
          </p:nvSpPr>
          <p:spPr bwMode="auto">
            <a:xfrm>
              <a:off x="6089169" y="3674477"/>
              <a:ext cx="0" cy="381000"/>
            </a:xfrm>
            <a:prstGeom prst="line">
              <a:avLst/>
            </a:prstGeom>
            <a:noFill/>
            <a:ln w="9525">
              <a:solidFill>
                <a:schemeClr val="tx1"/>
              </a:solidFill>
              <a:round/>
              <a:headEnd/>
              <a:tailEnd/>
            </a:ln>
            <a:effectLst/>
          </p:spPr>
          <p:txBody>
            <a:bodyPr/>
            <a:lstStyle/>
            <a:p>
              <a:endParaRPr lang="en-US"/>
            </a:p>
          </p:txBody>
        </p:sp>
        <p:sp>
          <p:nvSpPr>
            <p:cNvPr id="184" name="Oval 57"/>
            <p:cNvSpPr>
              <a:spLocks noChangeArrowheads="1"/>
            </p:cNvSpPr>
            <p:nvPr/>
          </p:nvSpPr>
          <p:spPr bwMode="auto">
            <a:xfrm>
              <a:off x="5421243" y="37729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85" name="Oval 58"/>
            <p:cNvSpPr>
              <a:spLocks noChangeArrowheads="1"/>
            </p:cNvSpPr>
            <p:nvPr/>
          </p:nvSpPr>
          <p:spPr bwMode="auto">
            <a:xfrm>
              <a:off x="6155961" y="37713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59" name="TextBox 258"/>
            <p:cNvSpPr txBox="1"/>
            <p:nvPr/>
          </p:nvSpPr>
          <p:spPr>
            <a:xfrm>
              <a:off x="5715000" y="36576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4</a:t>
              </a:r>
              <a:endParaRPr lang="en-US" b="1" dirty="0">
                <a:solidFill>
                  <a:srgbClr val="002060"/>
                </a:solidFill>
                <a:latin typeface="Times New Roman" pitchFamily="18" charset="0"/>
                <a:cs typeface="Times New Roman" pitchFamily="18" charset="0"/>
              </a:endParaRPr>
            </a:p>
          </p:txBody>
        </p:sp>
      </p:grpSp>
      <p:grpSp>
        <p:nvGrpSpPr>
          <p:cNvPr id="16" name="Group 15"/>
          <p:cNvGrpSpPr/>
          <p:nvPr/>
        </p:nvGrpSpPr>
        <p:grpSpPr>
          <a:xfrm>
            <a:off x="4418413" y="3048000"/>
            <a:ext cx="1001889" cy="397877"/>
            <a:chOff x="4418413" y="3048000"/>
            <a:chExt cx="1001889" cy="397877"/>
          </a:xfrm>
        </p:grpSpPr>
        <p:sp>
          <p:nvSpPr>
            <p:cNvPr id="177" name="Rectangle 49"/>
            <p:cNvSpPr>
              <a:spLocks noChangeArrowheads="1"/>
            </p:cNvSpPr>
            <p:nvPr/>
          </p:nvSpPr>
          <p:spPr bwMode="auto">
            <a:xfrm>
              <a:off x="4418413" y="30648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78" name="Line 51"/>
            <p:cNvSpPr>
              <a:spLocks noChangeShapeType="1"/>
            </p:cNvSpPr>
            <p:nvPr/>
          </p:nvSpPr>
          <p:spPr bwMode="auto">
            <a:xfrm>
              <a:off x="5153132" y="3064877"/>
              <a:ext cx="0" cy="381000"/>
            </a:xfrm>
            <a:prstGeom prst="line">
              <a:avLst/>
            </a:prstGeom>
            <a:noFill/>
            <a:ln w="9525">
              <a:solidFill>
                <a:schemeClr val="tx1"/>
              </a:solidFill>
              <a:round/>
              <a:headEnd/>
              <a:tailEnd/>
            </a:ln>
            <a:effectLst/>
          </p:spPr>
          <p:txBody>
            <a:bodyPr/>
            <a:lstStyle/>
            <a:p>
              <a:endParaRPr lang="en-US"/>
            </a:p>
          </p:txBody>
        </p:sp>
        <p:sp>
          <p:nvSpPr>
            <p:cNvPr id="179" name="Oval 52"/>
            <p:cNvSpPr>
              <a:spLocks noChangeArrowheads="1"/>
            </p:cNvSpPr>
            <p:nvPr/>
          </p:nvSpPr>
          <p:spPr bwMode="auto">
            <a:xfrm>
              <a:off x="4485206" y="31633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80" name="Oval 53"/>
            <p:cNvSpPr>
              <a:spLocks noChangeArrowheads="1"/>
            </p:cNvSpPr>
            <p:nvPr/>
          </p:nvSpPr>
          <p:spPr bwMode="auto">
            <a:xfrm>
              <a:off x="5219924" y="31617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88" name="Line 61"/>
            <p:cNvSpPr>
              <a:spLocks noChangeShapeType="1"/>
            </p:cNvSpPr>
            <p:nvPr/>
          </p:nvSpPr>
          <p:spPr bwMode="auto">
            <a:xfrm>
              <a:off x="4685584" y="3064877"/>
              <a:ext cx="0" cy="381000"/>
            </a:xfrm>
            <a:prstGeom prst="line">
              <a:avLst/>
            </a:prstGeom>
            <a:noFill/>
            <a:ln w="9525">
              <a:solidFill>
                <a:schemeClr val="tx1"/>
              </a:solidFill>
              <a:round/>
              <a:headEnd/>
              <a:tailEnd/>
            </a:ln>
            <a:effectLst/>
          </p:spPr>
          <p:txBody>
            <a:bodyPr/>
            <a:lstStyle/>
            <a:p>
              <a:endParaRPr lang="en-US"/>
            </a:p>
          </p:txBody>
        </p:sp>
        <p:sp>
          <p:nvSpPr>
            <p:cNvPr id="260" name="TextBox 259"/>
            <p:cNvSpPr txBox="1"/>
            <p:nvPr/>
          </p:nvSpPr>
          <p:spPr>
            <a:xfrm>
              <a:off x="4800600" y="30480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3</a:t>
              </a:r>
              <a:endParaRPr lang="en-US" b="1" dirty="0">
                <a:solidFill>
                  <a:srgbClr val="002060"/>
                </a:solidFill>
                <a:latin typeface="Times New Roman" pitchFamily="18" charset="0"/>
                <a:cs typeface="Times New Roman" pitchFamily="18" charset="0"/>
              </a:endParaRPr>
            </a:p>
          </p:txBody>
        </p:sp>
      </p:grpSp>
      <p:grpSp>
        <p:nvGrpSpPr>
          <p:cNvPr id="19" name="Group 18"/>
          <p:cNvGrpSpPr/>
          <p:nvPr/>
        </p:nvGrpSpPr>
        <p:grpSpPr>
          <a:xfrm>
            <a:off x="5475111" y="4572000"/>
            <a:ext cx="1001889" cy="397877"/>
            <a:chOff x="5475111" y="4572000"/>
            <a:chExt cx="1001889" cy="397877"/>
          </a:xfrm>
        </p:grpSpPr>
        <p:sp>
          <p:nvSpPr>
            <p:cNvPr id="215" name="Rectangle 90"/>
            <p:cNvSpPr>
              <a:spLocks noChangeArrowheads="1"/>
            </p:cNvSpPr>
            <p:nvPr/>
          </p:nvSpPr>
          <p:spPr bwMode="auto">
            <a:xfrm>
              <a:off x="5475111" y="45888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216" name="Line 91"/>
            <p:cNvSpPr>
              <a:spLocks noChangeShapeType="1"/>
            </p:cNvSpPr>
            <p:nvPr/>
          </p:nvSpPr>
          <p:spPr bwMode="auto">
            <a:xfrm>
              <a:off x="5742281" y="4588877"/>
              <a:ext cx="0" cy="381000"/>
            </a:xfrm>
            <a:prstGeom prst="line">
              <a:avLst/>
            </a:prstGeom>
            <a:noFill/>
            <a:ln w="9525">
              <a:solidFill>
                <a:schemeClr val="tx1"/>
              </a:solidFill>
              <a:round/>
              <a:headEnd/>
              <a:tailEnd/>
            </a:ln>
            <a:effectLst/>
          </p:spPr>
          <p:txBody>
            <a:bodyPr/>
            <a:lstStyle/>
            <a:p>
              <a:endParaRPr lang="en-US"/>
            </a:p>
          </p:txBody>
        </p:sp>
        <p:sp>
          <p:nvSpPr>
            <p:cNvPr id="217" name="Line 92"/>
            <p:cNvSpPr>
              <a:spLocks noChangeShapeType="1"/>
            </p:cNvSpPr>
            <p:nvPr/>
          </p:nvSpPr>
          <p:spPr bwMode="auto">
            <a:xfrm>
              <a:off x="6209830" y="4588877"/>
              <a:ext cx="0" cy="381000"/>
            </a:xfrm>
            <a:prstGeom prst="line">
              <a:avLst/>
            </a:prstGeom>
            <a:noFill/>
            <a:ln w="9525">
              <a:solidFill>
                <a:schemeClr val="tx1"/>
              </a:solidFill>
              <a:round/>
              <a:headEnd/>
              <a:tailEnd/>
            </a:ln>
            <a:effectLst/>
          </p:spPr>
          <p:txBody>
            <a:bodyPr/>
            <a:lstStyle/>
            <a:p>
              <a:endParaRPr lang="en-US"/>
            </a:p>
          </p:txBody>
        </p:sp>
        <p:sp>
          <p:nvSpPr>
            <p:cNvPr id="218" name="Oval 93"/>
            <p:cNvSpPr>
              <a:spLocks noChangeArrowheads="1"/>
            </p:cNvSpPr>
            <p:nvPr/>
          </p:nvSpPr>
          <p:spPr bwMode="auto">
            <a:xfrm>
              <a:off x="5541904" y="46873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9" name="Oval 94"/>
            <p:cNvSpPr>
              <a:spLocks noChangeArrowheads="1"/>
            </p:cNvSpPr>
            <p:nvPr/>
          </p:nvSpPr>
          <p:spPr bwMode="auto">
            <a:xfrm>
              <a:off x="6276622" y="46857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61" name="TextBox 260"/>
            <p:cNvSpPr txBox="1"/>
            <p:nvPr/>
          </p:nvSpPr>
          <p:spPr>
            <a:xfrm>
              <a:off x="5867646" y="45720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6</a:t>
              </a:r>
              <a:endParaRPr lang="en-US" b="1" dirty="0">
                <a:solidFill>
                  <a:srgbClr val="002060"/>
                </a:solidFill>
                <a:latin typeface="Times New Roman" pitchFamily="18" charset="0"/>
                <a:cs typeface="Times New Roman" pitchFamily="18" charset="0"/>
              </a:endParaRPr>
            </a:p>
          </p:txBody>
        </p:sp>
      </p:grpSp>
      <p:grpSp>
        <p:nvGrpSpPr>
          <p:cNvPr id="18" name="Group 17"/>
          <p:cNvGrpSpPr/>
          <p:nvPr/>
        </p:nvGrpSpPr>
        <p:grpSpPr>
          <a:xfrm>
            <a:off x="6705600" y="3962400"/>
            <a:ext cx="1001889" cy="397877"/>
            <a:chOff x="6705600" y="3962400"/>
            <a:chExt cx="1001889" cy="397877"/>
          </a:xfrm>
        </p:grpSpPr>
        <p:sp>
          <p:nvSpPr>
            <p:cNvPr id="190" name="Rectangle 63"/>
            <p:cNvSpPr>
              <a:spLocks noChangeArrowheads="1"/>
            </p:cNvSpPr>
            <p:nvPr/>
          </p:nvSpPr>
          <p:spPr bwMode="auto">
            <a:xfrm>
              <a:off x="6705600" y="39792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91" name="Line 64"/>
            <p:cNvSpPr>
              <a:spLocks noChangeShapeType="1"/>
            </p:cNvSpPr>
            <p:nvPr/>
          </p:nvSpPr>
          <p:spPr bwMode="auto">
            <a:xfrm>
              <a:off x="6972770" y="3979277"/>
              <a:ext cx="0" cy="381000"/>
            </a:xfrm>
            <a:prstGeom prst="line">
              <a:avLst/>
            </a:prstGeom>
            <a:noFill/>
            <a:ln w="9525">
              <a:solidFill>
                <a:schemeClr val="tx1"/>
              </a:solidFill>
              <a:round/>
              <a:headEnd/>
              <a:tailEnd/>
            </a:ln>
            <a:effectLst/>
          </p:spPr>
          <p:txBody>
            <a:bodyPr/>
            <a:lstStyle/>
            <a:p>
              <a:endParaRPr lang="en-US"/>
            </a:p>
          </p:txBody>
        </p:sp>
        <p:sp>
          <p:nvSpPr>
            <p:cNvPr id="192" name="Line 65"/>
            <p:cNvSpPr>
              <a:spLocks noChangeShapeType="1"/>
            </p:cNvSpPr>
            <p:nvPr/>
          </p:nvSpPr>
          <p:spPr bwMode="auto">
            <a:xfrm>
              <a:off x="7440319" y="3979277"/>
              <a:ext cx="0" cy="381000"/>
            </a:xfrm>
            <a:prstGeom prst="line">
              <a:avLst/>
            </a:prstGeom>
            <a:noFill/>
            <a:ln w="9525">
              <a:solidFill>
                <a:schemeClr val="tx1"/>
              </a:solidFill>
              <a:round/>
              <a:headEnd/>
              <a:tailEnd/>
            </a:ln>
            <a:effectLst/>
          </p:spPr>
          <p:txBody>
            <a:bodyPr/>
            <a:lstStyle/>
            <a:p>
              <a:endParaRPr lang="en-US"/>
            </a:p>
          </p:txBody>
        </p:sp>
        <p:sp>
          <p:nvSpPr>
            <p:cNvPr id="193" name="Oval 66"/>
            <p:cNvSpPr>
              <a:spLocks noChangeArrowheads="1"/>
            </p:cNvSpPr>
            <p:nvPr/>
          </p:nvSpPr>
          <p:spPr bwMode="auto">
            <a:xfrm>
              <a:off x="6772393" y="40777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 name="Oval 67"/>
            <p:cNvSpPr>
              <a:spLocks noChangeArrowheads="1"/>
            </p:cNvSpPr>
            <p:nvPr/>
          </p:nvSpPr>
          <p:spPr bwMode="auto">
            <a:xfrm>
              <a:off x="7507111" y="40761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62" name="TextBox 261"/>
            <p:cNvSpPr txBox="1"/>
            <p:nvPr/>
          </p:nvSpPr>
          <p:spPr>
            <a:xfrm>
              <a:off x="6993712" y="3962400"/>
              <a:ext cx="383823"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11</a:t>
              </a:r>
              <a:endParaRPr lang="en-US" b="1" dirty="0">
                <a:solidFill>
                  <a:srgbClr val="002060"/>
                </a:solidFill>
                <a:latin typeface="Times New Roman" pitchFamily="18" charset="0"/>
                <a:cs typeface="Times New Roman" pitchFamily="18" charset="0"/>
              </a:endParaRPr>
            </a:p>
          </p:txBody>
        </p:sp>
      </p:grpSp>
      <p:grpSp>
        <p:nvGrpSpPr>
          <p:cNvPr id="15" name="Group 14"/>
          <p:cNvGrpSpPr/>
          <p:nvPr/>
        </p:nvGrpSpPr>
        <p:grpSpPr>
          <a:xfrm>
            <a:off x="5086339" y="2133600"/>
            <a:ext cx="1001889" cy="397877"/>
            <a:chOff x="5086339" y="2133600"/>
            <a:chExt cx="1001889" cy="397877"/>
          </a:xfrm>
        </p:grpSpPr>
        <p:sp>
          <p:nvSpPr>
            <p:cNvPr id="168" name="Rectangle 40"/>
            <p:cNvSpPr>
              <a:spLocks noChangeArrowheads="1"/>
            </p:cNvSpPr>
            <p:nvPr/>
          </p:nvSpPr>
          <p:spPr bwMode="auto">
            <a:xfrm>
              <a:off x="5086339" y="21504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69" name="Line 41"/>
            <p:cNvSpPr>
              <a:spLocks noChangeShapeType="1"/>
            </p:cNvSpPr>
            <p:nvPr/>
          </p:nvSpPr>
          <p:spPr bwMode="auto">
            <a:xfrm>
              <a:off x="5353509" y="2150477"/>
              <a:ext cx="0" cy="381000"/>
            </a:xfrm>
            <a:prstGeom prst="line">
              <a:avLst/>
            </a:prstGeom>
            <a:noFill/>
            <a:ln w="9525">
              <a:solidFill>
                <a:schemeClr val="tx1"/>
              </a:solidFill>
              <a:round/>
              <a:headEnd/>
              <a:tailEnd/>
            </a:ln>
            <a:effectLst/>
          </p:spPr>
          <p:txBody>
            <a:bodyPr/>
            <a:lstStyle/>
            <a:p>
              <a:endParaRPr lang="en-US"/>
            </a:p>
          </p:txBody>
        </p:sp>
        <p:sp>
          <p:nvSpPr>
            <p:cNvPr id="170" name="Line 42"/>
            <p:cNvSpPr>
              <a:spLocks noChangeShapeType="1"/>
            </p:cNvSpPr>
            <p:nvPr/>
          </p:nvSpPr>
          <p:spPr bwMode="auto">
            <a:xfrm>
              <a:off x="5821058" y="2150477"/>
              <a:ext cx="0" cy="381000"/>
            </a:xfrm>
            <a:prstGeom prst="line">
              <a:avLst/>
            </a:prstGeom>
            <a:noFill/>
            <a:ln w="9525">
              <a:solidFill>
                <a:schemeClr val="tx1"/>
              </a:solidFill>
              <a:round/>
              <a:headEnd/>
              <a:tailEnd/>
            </a:ln>
            <a:effectLst/>
          </p:spPr>
          <p:txBody>
            <a:bodyPr/>
            <a:lstStyle/>
            <a:p>
              <a:endParaRPr lang="en-US"/>
            </a:p>
          </p:txBody>
        </p:sp>
        <p:sp>
          <p:nvSpPr>
            <p:cNvPr id="171" name="Oval 43"/>
            <p:cNvSpPr>
              <a:spLocks noChangeArrowheads="1"/>
            </p:cNvSpPr>
            <p:nvPr/>
          </p:nvSpPr>
          <p:spPr bwMode="auto">
            <a:xfrm>
              <a:off x="5153132" y="22489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72" name="Oval 44"/>
            <p:cNvSpPr>
              <a:spLocks noChangeArrowheads="1"/>
            </p:cNvSpPr>
            <p:nvPr/>
          </p:nvSpPr>
          <p:spPr bwMode="auto">
            <a:xfrm>
              <a:off x="5887850" y="22473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63" name="TextBox 262"/>
            <p:cNvSpPr txBox="1"/>
            <p:nvPr/>
          </p:nvSpPr>
          <p:spPr>
            <a:xfrm>
              <a:off x="5410200" y="21336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2</a:t>
              </a:r>
              <a:endParaRPr lang="en-US" b="1" dirty="0">
                <a:solidFill>
                  <a:srgbClr val="002060"/>
                </a:solidFill>
                <a:latin typeface="Times New Roman" pitchFamily="18" charset="0"/>
                <a:cs typeface="Times New Roman" pitchFamily="18" charset="0"/>
              </a:endParaRPr>
            </a:p>
          </p:txBody>
        </p:sp>
      </p:grpSp>
      <p:grpSp>
        <p:nvGrpSpPr>
          <p:cNvPr id="21" name="Group 20"/>
          <p:cNvGrpSpPr/>
          <p:nvPr/>
        </p:nvGrpSpPr>
        <p:grpSpPr>
          <a:xfrm>
            <a:off x="4528726" y="5257800"/>
            <a:ext cx="1001889" cy="397877"/>
            <a:chOff x="4528726" y="5257800"/>
            <a:chExt cx="1001889" cy="397877"/>
          </a:xfrm>
        </p:grpSpPr>
        <p:sp>
          <p:nvSpPr>
            <p:cNvPr id="208" name="Rectangle 81"/>
            <p:cNvSpPr>
              <a:spLocks noChangeArrowheads="1"/>
            </p:cNvSpPr>
            <p:nvPr/>
          </p:nvSpPr>
          <p:spPr bwMode="auto">
            <a:xfrm>
              <a:off x="4528726" y="52746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209" name="Line 82"/>
            <p:cNvSpPr>
              <a:spLocks noChangeShapeType="1"/>
            </p:cNvSpPr>
            <p:nvPr/>
          </p:nvSpPr>
          <p:spPr bwMode="auto">
            <a:xfrm>
              <a:off x="4795896" y="5274677"/>
              <a:ext cx="0" cy="381000"/>
            </a:xfrm>
            <a:prstGeom prst="line">
              <a:avLst/>
            </a:prstGeom>
            <a:noFill/>
            <a:ln w="9525">
              <a:solidFill>
                <a:schemeClr val="tx1"/>
              </a:solidFill>
              <a:round/>
              <a:headEnd/>
              <a:tailEnd/>
            </a:ln>
            <a:effectLst/>
          </p:spPr>
          <p:txBody>
            <a:bodyPr/>
            <a:lstStyle/>
            <a:p>
              <a:endParaRPr lang="en-US"/>
            </a:p>
          </p:txBody>
        </p:sp>
        <p:sp>
          <p:nvSpPr>
            <p:cNvPr id="210" name="Line 83"/>
            <p:cNvSpPr>
              <a:spLocks noChangeShapeType="1"/>
            </p:cNvSpPr>
            <p:nvPr/>
          </p:nvSpPr>
          <p:spPr bwMode="auto">
            <a:xfrm>
              <a:off x="5263445" y="5274677"/>
              <a:ext cx="0" cy="381000"/>
            </a:xfrm>
            <a:prstGeom prst="line">
              <a:avLst/>
            </a:prstGeom>
            <a:noFill/>
            <a:ln w="9525">
              <a:solidFill>
                <a:schemeClr val="tx1"/>
              </a:solidFill>
              <a:round/>
              <a:headEnd/>
              <a:tailEnd/>
            </a:ln>
            <a:effectLst/>
          </p:spPr>
          <p:txBody>
            <a:bodyPr/>
            <a:lstStyle/>
            <a:p>
              <a:endParaRPr lang="en-US"/>
            </a:p>
          </p:txBody>
        </p:sp>
        <p:sp>
          <p:nvSpPr>
            <p:cNvPr id="211" name="Oval 84"/>
            <p:cNvSpPr>
              <a:spLocks noChangeArrowheads="1"/>
            </p:cNvSpPr>
            <p:nvPr/>
          </p:nvSpPr>
          <p:spPr bwMode="auto">
            <a:xfrm>
              <a:off x="4595519" y="53731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2" name="Oval 85"/>
            <p:cNvSpPr>
              <a:spLocks noChangeArrowheads="1"/>
            </p:cNvSpPr>
            <p:nvPr/>
          </p:nvSpPr>
          <p:spPr bwMode="auto">
            <a:xfrm>
              <a:off x="5330237" y="53715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64" name="TextBox 263"/>
            <p:cNvSpPr txBox="1"/>
            <p:nvPr/>
          </p:nvSpPr>
          <p:spPr>
            <a:xfrm>
              <a:off x="4899624" y="52578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8</a:t>
              </a:r>
              <a:endParaRPr lang="en-US" b="1" dirty="0">
                <a:solidFill>
                  <a:srgbClr val="002060"/>
                </a:solidFill>
                <a:latin typeface="Times New Roman" pitchFamily="18" charset="0"/>
                <a:cs typeface="Times New Roman" pitchFamily="18" charset="0"/>
              </a:endParaRPr>
            </a:p>
          </p:txBody>
        </p:sp>
      </p:grpSp>
      <p:grpSp>
        <p:nvGrpSpPr>
          <p:cNvPr id="17" name="Group 16"/>
          <p:cNvGrpSpPr/>
          <p:nvPr/>
        </p:nvGrpSpPr>
        <p:grpSpPr>
          <a:xfrm>
            <a:off x="5834474" y="3048000"/>
            <a:ext cx="1001889" cy="397877"/>
            <a:chOff x="5834474" y="3048000"/>
            <a:chExt cx="1001889" cy="397877"/>
          </a:xfrm>
        </p:grpSpPr>
        <p:sp>
          <p:nvSpPr>
            <p:cNvPr id="158" name="Rectangle 30"/>
            <p:cNvSpPr>
              <a:spLocks noChangeArrowheads="1"/>
            </p:cNvSpPr>
            <p:nvPr/>
          </p:nvSpPr>
          <p:spPr bwMode="auto">
            <a:xfrm>
              <a:off x="5834474" y="30648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59" name="Line 31"/>
            <p:cNvSpPr>
              <a:spLocks noChangeShapeType="1"/>
            </p:cNvSpPr>
            <p:nvPr/>
          </p:nvSpPr>
          <p:spPr bwMode="auto">
            <a:xfrm>
              <a:off x="6101644" y="3064877"/>
              <a:ext cx="0" cy="381000"/>
            </a:xfrm>
            <a:prstGeom prst="line">
              <a:avLst/>
            </a:prstGeom>
            <a:noFill/>
            <a:ln w="9525">
              <a:solidFill>
                <a:schemeClr val="tx1"/>
              </a:solidFill>
              <a:round/>
              <a:headEnd/>
              <a:tailEnd/>
            </a:ln>
            <a:effectLst/>
          </p:spPr>
          <p:txBody>
            <a:bodyPr/>
            <a:lstStyle/>
            <a:p>
              <a:endParaRPr lang="en-US"/>
            </a:p>
          </p:txBody>
        </p:sp>
        <p:sp>
          <p:nvSpPr>
            <p:cNvPr id="160" name="Line 32"/>
            <p:cNvSpPr>
              <a:spLocks noChangeShapeType="1"/>
            </p:cNvSpPr>
            <p:nvPr/>
          </p:nvSpPr>
          <p:spPr bwMode="auto">
            <a:xfrm>
              <a:off x="6569193" y="3064877"/>
              <a:ext cx="0" cy="381000"/>
            </a:xfrm>
            <a:prstGeom prst="line">
              <a:avLst/>
            </a:prstGeom>
            <a:noFill/>
            <a:ln w="9525">
              <a:solidFill>
                <a:schemeClr val="tx1"/>
              </a:solidFill>
              <a:round/>
              <a:headEnd/>
              <a:tailEnd/>
            </a:ln>
            <a:effectLst/>
          </p:spPr>
          <p:txBody>
            <a:bodyPr/>
            <a:lstStyle/>
            <a:p>
              <a:endParaRPr lang="en-US"/>
            </a:p>
          </p:txBody>
        </p:sp>
        <p:sp>
          <p:nvSpPr>
            <p:cNvPr id="161" name="Oval 33"/>
            <p:cNvSpPr>
              <a:spLocks noChangeArrowheads="1"/>
            </p:cNvSpPr>
            <p:nvPr/>
          </p:nvSpPr>
          <p:spPr bwMode="auto">
            <a:xfrm>
              <a:off x="5901267" y="31633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2" name="Oval 34"/>
            <p:cNvSpPr>
              <a:spLocks noChangeArrowheads="1"/>
            </p:cNvSpPr>
            <p:nvPr/>
          </p:nvSpPr>
          <p:spPr bwMode="auto">
            <a:xfrm>
              <a:off x="6635985" y="31617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65" name="TextBox 264"/>
            <p:cNvSpPr txBox="1"/>
            <p:nvPr/>
          </p:nvSpPr>
          <p:spPr>
            <a:xfrm>
              <a:off x="6212898" y="30480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5</a:t>
              </a:r>
              <a:endParaRPr lang="en-US" b="1" dirty="0">
                <a:solidFill>
                  <a:srgbClr val="002060"/>
                </a:solidFill>
                <a:latin typeface="Times New Roman" pitchFamily="18" charset="0"/>
                <a:cs typeface="Times New Roman" pitchFamily="18" charset="0"/>
              </a:endParaRPr>
            </a:p>
          </p:txBody>
        </p:sp>
      </p:grpSp>
      <p:grpSp>
        <p:nvGrpSpPr>
          <p:cNvPr id="13" name="Group 12"/>
          <p:cNvGrpSpPr/>
          <p:nvPr/>
        </p:nvGrpSpPr>
        <p:grpSpPr>
          <a:xfrm>
            <a:off x="3341511" y="5943600"/>
            <a:ext cx="1001889" cy="397877"/>
            <a:chOff x="6520274" y="5257800"/>
            <a:chExt cx="1001889" cy="397877"/>
          </a:xfrm>
        </p:grpSpPr>
        <p:sp>
          <p:nvSpPr>
            <p:cNvPr id="203" name="Rectangle 76"/>
            <p:cNvSpPr>
              <a:spLocks noChangeArrowheads="1"/>
            </p:cNvSpPr>
            <p:nvPr/>
          </p:nvSpPr>
          <p:spPr bwMode="auto">
            <a:xfrm>
              <a:off x="6520274" y="52746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204" name="Line 77"/>
            <p:cNvSpPr>
              <a:spLocks noChangeShapeType="1"/>
            </p:cNvSpPr>
            <p:nvPr/>
          </p:nvSpPr>
          <p:spPr bwMode="auto">
            <a:xfrm>
              <a:off x="6787444" y="5274677"/>
              <a:ext cx="0" cy="381000"/>
            </a:xfrm>
            <a:prstGeom prst="line">
              <a:avLst/>
            </a:prstGeom>
            <a:noFill/>
            <a:ln w="9525">
              <a:solidFill>
                <a:schemeClr val="tx1"/>
              </a:solidFill>
              <a:round/>
              <a:headEnd/>
              <a:tailEnd/>
            </a:ln>
            <a:effectLst/>
          </p:spPr>
          <p:txBody>
            <a:bodyPr/>
            <a:lstStyle/>
            <a:p>
              <a:endParaRPr lang="en-US"/>
            </a:p>
          </p:txBody>
        </p:sp>
        <p:sp>
          <p:nvSpPr>
            <p:cNvPr id="205" name="Line 78"/>
            <p:cNvSpPr>
              <a:spLocks noChangeShapeType="1"/>
            </p:cNvSpPr>
            <p:nvPr/>
          </p:nvSpPr>
          <p:spPr bwMode="auto">
            <a:xfrm>
              <a:off x="7254993" y="5274677"/>
              <a:ext cx="0" cy="381000"/>
            </a:xfrm>
            <a:prstGeom prst="line">
              <a:avLst/>
            </a:prstGeom>
            <a:noFill/>
            <a:ln w="9525">
              <a:solidFill>
                <a:schemeClr val="tx1"/>
              </a:solidFill>
              <a:round/>
              <a:headEnd/>
              <a:tailEnd/>
            </a:ln>
            <a:effectLst/>
          </p:spPr>
          <p:txBody>
            <a:bodyPr/>
            <a:lstStyle/>
            <a:p>
              <a:endParaRPr lang="en-US"/>
            </a:p>
          </p:txBody>
        </p:sp>
        <p:sp>
          <p:nvSpPr>
            <p:cNvPr id="206" name="Oval 79"/>
            <p:cNvSpPr>
              <a:spLocks noChangeArrowheads="1"/>
            </p:cNvSpPr>
            <p:nvPr/>
          </p:nvSpPr>
          <p:spPr bwMode="auto">
            <a:xfrm>
              <a:off x="6587067" y="53731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7" name="Oval 80"/>
            <p:cNvSpPr>
              <a:spLocks noChangeArrowheads="1"/>
            </p:cNvSpPr>
            <p:nvPr/>
          </p:nvSpPr>
          <p:spPr bwMode="auto">
            <a:xfrm>
              <a:off x="7321785" y="53715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66" name="TextBox 265"/>
            <p:cNvSpPr txBox="1"/>
            <p:nvPr/>
          </p:nvSpPr>
          <p:spPr>
            <a:xfrm>
              <a:off x="6847898" y="5257800"/>
              <a:ext cx="485422"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-2</a:t>
              </a:r>
              <a:endParaRPr lang="en-US" b="1" dirty="0">
                <a:solidFill>
                  <a:srgbClr val="002060"/>
                </a:solidFill>
                <a:latin typeface="Times New Roman" pitchFamily="18" charset="0"/>
                <a:cs typeface="Times New Roman" pitchFamily="18" charset="0"/>
              </a:endParaRPr>
            </a:p>
          </p:txBody>
        </p:sp>
      </p:grpSp>
      <p:grpSp>
        <p:nvGrpSpPr>
          <p:cNvPr id="22" name="Group 21"/>
          <p:cNvGrpSpPr/>
          <p:nvPr/>
        </p:nvGrpSpPr>
        <p:grpSpPr>
          <a:xfrm>
            <a:off x="4778963" y="5943600"/>
            <a:ext cx="1001889" cy="397877"/>
            <a:chOff x="4778963" y="5943600"/>
            <a:chExt cx="1001889" cy="397877"/>
          </a:xfrm>
        </p:grpSpPr>
        <p:sp>
          <p:nvSpPr>
            <p:cNvPr id="198" name="Rectangle 71"/>
            <p:cNvSpPr>
              <a:spLocks noChangeArrowheads="1"/>
            </p:cNvSpPr>
            <p:nvPr/>
          </p:nvSpPr>
          <p:spPr bwMode="auto">
            <a:xfrm>
              <a:off x="4778963" y="59604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99" name="Line 72"/>
            <p:cNvSpPr>
              <a:spLocks noChangeShapeType="1"/>
            </p:cNvSpPr>
            <p:nvPr/>
          </p:nvSpPr>
          <p:spPr bwMode="auto">
            <a:xfrm>
              <a:off x="5046133" y="5960477"/>
              <a:ext cx="0" cy="381000"/>
            </a:xfrm>
            <a:prstGeom prst="line">
              <a:avLst/>
            </a:prstGeom>
            <a:noFill/>
            <a:ln w="9525">
              <a:solidFill>
                <a:schemeClr val="tx1"/>
              </a:solidFill>
              <a:round/>
              <a:headEnd/>
              <a:tailEnd/>
            </a:ln>
            <a:effectLst/>
          </p:spPr>
          <p:txBody>
            <a:bodyPr/>
            <a:lstStyle/>
            <a:p>
              <a:endParaRPr lang="en-US"/>
            </a:p>
          </p:txBody>
        </p:sp>
        <p:sp>
          <p:nvSpPr>
            <p:cNvPr id="200" name="Line 73"/>
            <p:cNvSpPr>
              <a:spLocks noChangeShapeType="1"/>
            </p:cNvSpPr>
            <p:nvPr/>
          </p:nvSpPr>
          <p:spPr bwMode="auto">
            <a:xfrm>
              <a:off x="5513682" y="5960477"/>
              <a:ext cx="0" cy="381000"/>
            </a:xfrm>
            <a:prstGeom prst="line">
              <a:avLst/>
            </a:prstGeom>
            <a:noFill/>
            <a:ln w="9525">
              <a:solidFill>
                <a:schemeClr val="tx1"/>
              </a:solidFill>
              <a:round/>
              <a:headEnd/>
              <a:tailEnd/>
            </a:ln>
            <a:effectLst/>
          </p:spPr>
          <p:txBody>
            <a:bodyPr/>
            <a:lstStyle/>
            <a:p>
              <a:endParaRPr lang="en-US"/>
            </a:p>
          </p:txBody>
        </p:sp>
        <p:sp>
          <p:nvSpPr>
            <p:cNvPr id="201" name="Oval 74"/>
            <p:cNvSpPr>
              <a:spLocks noChangeArrowheads="1"/>
            </p:cNvSpPr>
            <p:nvPr/>
          </p:nvSpPr>
          <p:spPr bwMode="auto">
            <a:xfrm>
              <a:off x="4845756" y="60589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2" name="Oval 75"/>
            <p:cNvSpPr>
              <a:spLocks noChangeArrowheads="1"/>
            </p:cNvSpPr>
            <p:nvPr/>
          </p:nvSpPr>
          <p:spPr bwMode="auto">
            <a:xfrm>
              <a:off x="5580474" y="60573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67" name="TextBox 266"/>
            <p:cNvSpPr txBox="1"/>
            <p:nvPr/>
          </p:nvSpPr>
          <p:spPr>
            <a:xfrm>
              <a:off x="5128224" y="5943600"/>
              <a:ext cx="228600"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9</a:t>
              </a:r>
              <a:endParaRPr lang="en-US" b="1" dirty="0">
                <a:solidFill>
                  <a:srgbClr val="002060"/>
                </a:solidFill>
                <a:latin typeface="Times New Roman" pitchFamily="18" charset="0"/>
                <a:cs typeface="Times New Roman" pitchFamily="18" charset="0"/>
              </a:endParaRPr>
            </a:p>
          </p:txBody>
        </p:sp>
      </p:grpSp>
      <p:pic>
        <p:nvPicPr>
          <p:cNvPr id="5" name="Picture 4"/>
          <p:cNvPicPr>
            <a:picLocks noChangeAspect="1"/>
          </p:cNvPicPr>
          <p:nvPr/>
        </p:nvPicPr>
        <p:blipFill>
          <a:blip r:embed="rId3"/>
          <a:stretch>
            <a:fillRect/>
          </a:stretch>
        </p:blipFill>
        <p:spPr>
          <a:xfrm>
            <a:off x="80651" y="5562600"/>
            <a:ext cx="2470306" cy="1133891"/>
          </a:xfrm>
          <a:prstGeom prst="rect">
            <a:avLst/>
          </a:prstGeom>
        </p:spPr>
      </p:pic>
      <p:sp>
        <p:nvSpPr>
          <p:cNvPr id="186" name="Line 59"/>
          <p:cNvSpPr>
            <a:spLocks noChangeShapeType="1"/>
          </p:cNvSpPr>
          <p:nvPr/>
        </p:nvSpPr>
        <p:spPr bwMode="auto">
          <a:xfrm>
            <a:off x="3946408" y="3220802"/>
            <a:ext cx="0" cy="402205"/>
          </a:xfrm>
          <a:prstGeom prst="line">
            <a:avLst/>
          </a:prstGeom>
          <a:noFill/>
          <a:ln w="9525">
            <a:solidFill>
              <a:schemeClr val="tx1"/>
            </a:solidFill>
            <a:round/>
            <a:headEnd/>
            <a:tailEnd type="triangle" w="med" len="med"/>
          </a:ln>
          <a:effectLst/>
        </p:spPr>
        <p:txBody>
          <a:bodyPr/>
          <a:lstStyle/>
          <a:p>
            <a:endParaRPr lang="en-US"/>
          </a:p>
        </p:txBody>
      </p:sp>
      <p:sp>
        <p:nvSpPr>
          <p:cNvPr id="138" name="Line 68"/>
          <p:cNvSpPr>
            <a:spLocks noChangeShapeType="1"/>
          </p:cNvSpPr>
          <p:nvPr/>
        </p:nvSpPr>
        <p:spPr bwMode="auto">
          <a:xfrm flipH="1" flipV="1">
            <a:off x="3946407" y="3220803"/>
            <a:ext cx="636882" cy="7574"/>
          </a:xfrm>
          <a:prstGeom prst="line">
            <a:avLst/>
          </a:prstGeom>
          <a:noFill/>
          <a:ln w="9525">
            <a:solidFill>
              <a:schemeClr val="tx1"/>
            </a:solidFill>
            <a:round/>
            <a:headEnd/>
            <a:tailEnd/>
          </a:ln>
          <a:effectLst/>
        </p:spPr>
        <p:txBody>
          <a:bodyPr/>
          <a:lstStyle/>
          <a:p>
            <a:endParaRPr lang="en-US"/>
          </a:p>
        </p:txBody>
      </p:sp>
      <p:sp>
        <p:nvSpPr>
          <p:cNvPr id="173" name="Line 45"/>
          <p:cNvSpPr>
            <a:spLocks noChangeShapeType="1"/>
          </p:cNvSpPr>
          <p:nvPr/>
        </p:nvSpPr>
        <p:spPr bwMode="auto">
          <a:xfrm>
            <a:off x="5298165" y="3253527"/>
            <a:ext cx="534341" cy="0"/>
          </a:xfrm>
          <a:prstGeom prst="line">
            <a:avLst/>
          </a:prstGeom>
          <a:noFill/>
          <a:ln w="9525">
            <a:solidFill>
              <a:schemeClr val="tx1"/>
            </a:solidFill>
            <a:round/>
            <a:headEnd/>
            <a:tailEnd type="triangle" w="med" len="med"/>
          </a:ln>
          <a:effectLst/>
        </p:spPr>
        <p:txBody>
          <a:bodyPr/>
          <a:lstStyle/>
          <a:p>
            <a:endParaRPr lang="en-US"/>
          </a:p>
        </p:txBody>
      </p:sp>
      <p:sp>
        <p:nvSpPr>
          <p:cNvPr id="174" name="Line 46"/>
          <p:cNvSpPr>
            <a:spLocks noChangeShapeType="1"/>
          </p:cNvSpPr>
          <p:nvPr/>
        </p:nvSpPr>
        <p:spPr bwMode="auto">
          <a:xfrm>
            <a:off x="7579774" y="4156731"/>
            <a:ext cx="495767" cy="0"/>
          </a:xfrm>
          <a:prstGeom prst="line">
            <a:avLst/>
          </a:prstGeom>
          <a:noFill/>
          <a:ln w="9525">
            <a:solidFill>
              <a:schemeClr val="tx1"/>
            </a:solidFill>
            <a:round/>
            <a:headEnd/>
            <a:tailEnd type="triangle" w="med" len="med"/>
          </a:ln>
          <a:effectLst/>
        </p:spPr>
        <p:txBody>
          <a:bodyPr/>
          <a:lstStyle/>
          <a:p>
            <a:endParaRPr lang="en-US"/>
          </a:p>
        </p:txBody>
      </p:sp>
      <p:cxnSp>
        <p:nvCxnSpPr>
          <p:cNvPr id="139" name="Straight Connector 138"/>
          <p:cNvCxnSpPr/>
          <p:nvPr/>
        </p:nvCxnSpPr>
        <p:spPr>
          <a:xfrm flipH="1">
            <a:off x="1179686" y="4512092"/>
            <a:ext cx="396634" cy="326023"/>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pSp>
        <p:nvGrpSpPr>
          <p:cNvPr id="255" name="Group 128"/>
          <p:cNvGrpSpPr/>
          <p:nvPr/>
        </p:nvGrpSpPr>
        <p:grpSpPr>
          <a:xfrm>
            <a:off x="1017161" y="4740458"/>
            <a:ext cx="404077" cy="381000"/>
            <a:chOff x="1523999" y="1600200"/>
            <a:chExt cx="404077" cy="381000"/>
          </a:xfrm>
        </p:grpSpPr>
        <p:sp>
          <p:nvSpPr>
            <p:cNvPr id="25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57" name="TextBox 256"/>
            <p:cNvSpPr txBox="1"/>
            <p:nvPr/>
          </p:nvSpPr>
          <p:spPr>
            <a:xfrm>
              <a:off x="1523999" y="1600200"/>
              <a:ext cx="404077" cy="338554"/>
            </a:xfrm>
            <a:prstGeom prst="rect">
              <a:avLst/>
            </a:prstGeom>
            <a:noFill/>
          </p:spPr>
          <p:txBody>
            <a:bodyPr wrap="square" rtlCol="0">
              <a:spAutoFit/>
            </a:bodyPr>
            <a:lstStyle/>
            <a:p>
              <a:r>
                <a:rPr lang="en-US" sz="1600" b="1" dirty="0">
                  <a:solidFill>
                    <a:srgbClr val="002060"/>
                  </a:solidFill>
                  <a:latin typeface="Times New Roman" pitchFamily="18" charset="0"/>
                  <a:cs typeface="Times New Roman" pitchFamily="18" charset="0"/>
                </a:rPr>
                <a:t>-2</a:t>
              </a:r>
              <a:endParaRPr lang="en-US" b="1" dirty="0">
                <a:solidFill>
                  <a:srgbClr val="002060"/>
                </a:solidFill>
                <a:latin typeface="Times New Roman" pitchFamily="18" charset="0"/>
                <a:cs typeface="Times New Roman" pitchFamily="18" charset="0"/>
              </a:endParaRPr>
            </a:p>
          </p:txBody>
        </p:sp>
      </p:grpSp>
      <p:sp>
        <p:nvSpPr>
          <p:cNvPr id="142" name="Line 97"/>
          <p:cNvSpPr>
            <a:spLocks noChangeShapeType="1"/>
          </p:cNvSpPr>
          <p:nvPr/>
        </p:nvSpPr>
        <p:spPr bwMode="auto">
          <a:xfrm>
            <a:off x="5021716" y="4774961"/>
            <a:ext cx="595201" cy="0"/>
          </a:xfrm>
          <a:prstGeom prst="line">
            <a:avLst/>
          </a:prstGeom>
          <a:noFill/>
          <a:ln w="9525">
            <a:solidFill>
              <a:schemeClr val="tx1"/>
            </a:solidFill>
            <a:round/>
            <a:headEnd/>
            <a:tailEnd/>
          </a:ln>
          <a:effectLst/>
        </p:spPr>
        <p:txBody>
          <a:bodyPr/>
          <a:lstStyle/>
          <a:p>
            <a:endParaRPr lang="en-US"/>
          </a:p>
        </p:txBody>
      </p:sp>
      <p:sp>
        <p:nvSpPr>
          <p:cNvPr id="175" name="Line 47"/>
          <p:cNvSpPr>
            <a:spLocks noChangeShapeType="1"/>
          </p:cNvSpPr>
          <p:nvPr/>
        </p:nvSpPr>
        <p:spPr bwMode="auto">
          <a:xfrm flipH="1" flipV="1">
            <a:off x="5562600" y="1779292"/>
            <a:ext cx="586329" cy="0"/>
          </a:xfrm>
          <a:prstGeom prst="line">
            <a:avLst/>
          </a:prstGeom>
          <a:noFill/>
          <a:ln w="9525">
            <a:solidFill>
              <a:schemeClr val="tx1"/>
            </a:solidFill>
            <a:round/>
            <a:headEnd/>
            <a:tailEnd/>
          </a:ln>
          <a:effectLst/>
        </p:spPr>
        <p:txBody>
          <a:bodyPr/>
          <a:lstStyle/>
          <a:p>
            <a:endParaRPr lang="en-US"/>
          </a:p>
        </p:txBody>
      </p:sp>
      <p:sp>
        <p:nvSpPr>
          <p:cNvPr id="146" name="Line 97"/>
          <p:cNvSpPr>
            <a:spLocks noChangeShapeType="1"/>
          </p:cNvSpPr>
          <p:nvPr/>
        </p:nvSpPr>
        <p:spPr bwMode="auto">
          <a:xfrm>
            <a:off x="3801667" y="5460106"/>
            <a:ext cx="871645" cy="0"/>
          </a:xfrm>
          <a:prstGeom prst="line">
            <a:avLst/>
          </a:prstGeom>
          <a:noFill/>
          <a:ln w="9525">
            <a:solidFill>
              <a:schemeClr val="tx1"/>
            </a:solidFill>
            <a:round/>
            <a:headEnd/>
            <a:tailEnd/>
          </a:ln>
          <a:effectLst/>
        </p:spPr>
        <p:txBody>
          <a:bodyPr/>
          <a:lstStyle/>
          <a:p>
            <a:endParaRPr lang="en-US"/>
          </a:p>
        </p:txBody>
      </p:sp>
      <p:sp>
        <p:nvSpPr>
          <p:cNvPr id="147" name="Line 95"/>
          <p:cNvSpPr>
            <a:spLocks noChangeShapeType="1"/>
          </p:cNvSpPr>
          <p:nvPr/>
        </p:nvSpPr>
        <p:spPr bwMode="auto">
          <a:xfrm flipH="1">
            <a:off x="3810000" y="5460106"/>
            <a:ext cx="0" cy="514353"/>
          </a:xfrm>
          <a:prstGeom prst="line">
            <a:avLst/>
          </a:prstGeom>
          <a:noFill/>
          <a:ln w="9525">
            <a:solidFill>
              <a:schemeClr val="tx1"/>
            </a:solidFill>
            <a:round/>
            <a:headEnd/>
            <a:tailEnd type="triangle" w="med" len="med"/>
          </a:ln>
          <a:effectLst/>
        </p:spPr>
        <p:txBody>
          <a:bodyPr/>
          <a:lstStyle/>
          <a:p>
            <a:endParaRPr lang="en-US"/>
          </a:p>
        </p:txBody>
      </p:sp>
      <p:sp>
        <p:nvSpPr>
          <p:cNvPr id="213" name="Line 86"/>
          <p:cNvSpPr>
            <a:spLocks noChangeShapeType="1"/>
          </p:cNvSpPr>
          <p:nvPr/>
        </p:nvSpPr>
        <p:spPr bwMode="auto">
          <a:xfrm>
            <a:off x="4244622" y="6135102"/>
            <a:ext cx="534341" cy="0"/>
          </a:xfrm>
          <a:prstGeom prst="line">
            <a:avLst/>
          </a:prstGeom>
          <a:noFill/>
          <a:ln w="9525">
            <a:solidFill>
              <a:schemeClr val="tx1"/>
            </a:solidFill>
            <a:round/>
            <a:headEnd/>
            <a:tailEnd type="triangle" w="med" len="med"/>
          </a:ln>
          <a:effectLst/>
        </p:spPr>
        <p:txBody>
          <a:bodyPr/>
          <a:lstStyle/>
          <a:p>
            <a:endParaRPr lang="en-US"/>
          </a:p>
        </p:txBody>
      </p:sp>
      <p:sp>
        <p:nvSpPr>
          <p:cNvPr id="189" name="Line 62"/>
          <p:cNvSpPr>
            <a:spLocks noChangeShapeType="1"/>
          </p:cNvSpPr>
          <p:nvPr/>
        </p:nvSpPr>
        <p:spPr bwMode="auto">
          <a:xfrm flipH="1">
            <a:off x="4819168" y="2351003"/>
            <a:ext cx="400754" cy="0"/>
          </a:xfrm>
          <a:prstGeom prst="line">
            <a:avLst/>
          </a:prstGeom>
          <a:noFill/>
          <a:ln w="9525">
            <a:solidFill>
              <a:schemeClr val="tx1"/>
            </a:solidFill>
            <a:round/>
            <a:headEnd/>
            <a:tailEnd/>
          </a:ln>
          <a:effectLst/>
        </p:spPr>
        <p:txBody>
          <a:bodyPr/>
          <a:lstStyle/>
          <a:p>
            <a:endParaRPr lang="en-US"/>
          </a:p>
        </p:txBody>
      </p:sp>
      <p:sp>
        <p:nvSpPr>
          <p:cNvPr id="195" name="Line 68"/>
          <p:cNvSpPr>
            <a:spLocks noChangeShapeType="1"/>
          </p:cNvSpPr>
          <p:nvPr/>
        </p:nvSpPr>
        <p:spPr bwMode="auto">
          <a:xfrm>
            <a:off x="5968059" y="3293477"/>
            <a:ext cx="0" cy="381000"/>
          </a:xfrm>
          <a:prstGeom prst="line">
            <a:avLst/>
          </a:prstGeom>
          <a:noFill/>
          <a:ln w="9525">
            <a:solidFill>
              <a:schemeClr val="tx1"/>
            </a:solidFill>
            <a:round/>
            <a:headEnd/>
            <a:tailEnd/>
          </a:ln>
          <a:effectLst/>
        </p:spPr>
        <p:txBody>
          <a:bodyPr/>
          <a:lstStyle/>
          <a:p>
            <a:endParaRPr lang="en-US"/>
          </a:p>
        </p:txBody>
      </p:sp>
      <p:sp>
        <p:nvSpPr>
          <p:cNvPr id="222" name="Line 97"/>
          <p:cNvSpPr>
            <a:spLocks noChangeShapeType="1"/>
          </p:cNvSpPr>
          <p:nvPr/>
        </p:nvSpPr>
        <p:spPr bwMode="auto">
          <a:xfrm>
            <a:off x="6009452" y="4152315"/>
            <a:ext cx="81186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1339617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5400">
                <a:latin typeface="Comic Sans MS" panose="030F0702030302020204" pitchFamily="66" charset="0"/>
              </a:rPr>
              <a:t>Contents</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dirty="0">
                <a:solidFill>
                  <a:schemeClr val="bg1">
                    <a:lumMod val="50000"/>
                  </a:schemeClr>
                </a:solidFill>
                <a:latin typeface="Times" panose="02020603050405020304" pitchFamily="18" charset="0"/>
                <a:cs typeface="Times" panose="02020603050405020304" pitchFamily="18" charset="0"/>
              </a:rPr>
              <a:t>3.1. Definitions</a:t>
            </a:r>
          </a:p>
          <a:p>
            <a:pPr>
              <a:spcBef>
                <a:spcPts val="1200"/>
              </a:spcBef>
              <a:buNone/>
            </a:pPr>
            <a:r>
              <a:rPr lang="en-US" sz="3500" dirty="0">
                <a:solidFill>
                  <a:schemeClr val="bg1">
                    <a:lumMod val="50000"/>
                  </a:schemeClr>
                </a:solidFill>
                <a:latin typeface="Times" panose="02020603050405020304" pitchFamily="18" charset="0"/>
                <a:cs typeface="Times" panose="02020603050405020304" pitchFamily="18" charset="0"/>
              </a:rPr>
              <a:t>3.2. Tree implementation </a:t>
            </a:r>
          </a:p>
          <a:p>
            <a:pPr>
              <a:spcBef>
                <a:spcPts val="1200"/>
              </a:spcBef>
              <a:buNone/>
            </a:pPr>
            <a:r>
              <a:rPr lang="en-US" sz="3500" b="1" dirty="0">
                <a:solidFill>
                  <a:srgbClr val="FF0000"/>
                </a:solidFill>
                <a:latin typeface="Times" panose="02020603050405020304" pitchFamily="18" charset="0"/>
                <a:cs typeface="Times" panose="02020603050405020304" pitchFamily="18" charset="0"/>
              </a:rPr>
              <a:t>3.3. Tree traversal</a:t>
            </a:r>
          </a:p>
          <a:p>
            <a:pPr>
              <a:spcBef>
                <a:spcPts val="1200"/>
              </a:spcBef>
              <a:buNone/>
            </a:pPr>
            <a:r>
              <a:rPr lang="en-US" sz="3500" dirty="0">
                <a:latin typeface="Times" panose="02020603050405020304" pitchFamily="18" charset="0"/>
                <a:cs typeface="Times" panose="02020603050405020304" pitchFamily="18" charset="0"/>
              </a:rPr>
              <a:t>3.4. Binary tree</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36</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2970863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0" y="0"/>
            <a:ext cx="9144000" cy="838200"/>
          </a:xfrm>
        </p:spPr>
        <p:txBody>
          <a:bodyPr/>
          <a:lstStyle/>
          <a:p>
            <a:r>
              <a:rPr lang="en-US" altLang="en-US" sz="3700" dirty="0"/>
              <a:t>3.3. Tree Traversal</a:t>
            </a:r>
          </a:p>
        </p:txBody>
      </p:sp>
      <p:sp>
        <p:nvSpPr>
          <p:cNvPr id="377859" name="Rectangle 3"/>
          <p:cNvSpPr>
            <a:spLocks noGrp="1" noChangeArrowheads="1"/>
          </p:cNvSpPr>
          <p:nvPr>
            <p:ph type="body" idx="1"/>
          </p:nvPr>
        </p:nvSpPr>
        <p:spPr>
          <a:xfrm>
            <a:off x="0" y="838200"/>
            <a:ext cx="9144000" cy="6096000"/>
          </a:xfrm>
        </p:spPr>
        <p:txBody>
          <a:bodyPr/>
          <a:lstStyle/>
          <a:p>
            <a:pPr marL="0" indent="0">
              <a:lnSpc>
                <a:spcPct val="90000"/>
              </a:lnSpc>
              <a:buNone/>
            </a:pPr>
            <a:r>
              <a:rPr lang="en-US" altLang="en-US" sz="2500" dirty="0">
                <a:latin typeface="Times" panose="02020603050405020304" pitchFamily="18" charset="0"/>
                <a:cs typeface="Times" panose="02020603050405020304" pitchFamily="18" charset="0"/>
              </a:rPr>
              <a:t>Three main methods:</a:t>
            </a:r>
          </a:p>
          <a:p>
            <a:pPr>
              <a:lnSpc>
                <a:spcPct val="90000"/>
              </a:lnSpc>
            </a:pPr>
            <a:r>
              <a:rPr lang="en-US" altLang="en-US" sz="2500" dirty="0">
                <a:solidFill>
                  <a:srgbClr val="FF3300"/>
                </a:solidFill>
                <a:latin typeface="Times" panose="02020603050405020304" pitchFamily="18" charset="0"/>
                <a:cs typeface="Times" panose="02020603050405020304" pitchFamily="18" charset="0"/>
              </a:rPr>
              <a:t>Pre</a:t>
            </a:r>
            <a:r>
              <a:rPr lang="en-US" altLang="en-US" sz="2500" dirty="0">
                <a:latin typeface="Times" panose="02020603050405020304" pitchFamily="18" charset="0"/>
                <a:cs typeface="Times" panose="02020603050405020304" pitchFamily="18" charset="0"/>
              </a:rPr>
              <a:t>order: </a:t>
            </a:r>
          </a:p>
          <a:p>
            <a:pPr lvl="1">
              <a:lnSpc>
                <a:spcPct val="90000"/>
              </a:lnSpc>
            </a:pPr>
            <a:r>
              <a:rPr lang="en-US" altLang="en-US" sz="2500" dirty="0">
                <a:latin typeface="Times" panose="02020603050405020304" pitchFamily="18" charset="0"/>
                <a:cs typeface="Times" panose="02020603050405020304" pitchFamily="18" charset="0"/>
              </a:rPr>
              <a:t>visit the root</a:t>
            </a:r>
          </a:p>
          <a:p>
            <a:pPr lvl="1">
              <a:lnSpc>
                <a:spcPct val="90000"/>
              </a:lnSpc>
            </a:pPr>
            <a:r>
              <a:rPr lang="en-US" altLang="en-US" sz="2500" dirty="0">
                <a:latin typeface="Times" panose="02020603050405020304" pitchFamily="18" charset="0"/>
                <a:cs typeface="Times" panose="02020603050405020304" pitchFamily="18" charset="0"/>
              </a:rPr>
              <a:t>traverse in preorder the children (subtrees)</a:t>
            </a:r>
          </a:p>
          <a:p>
            <a:pPr lvl="1">
              <a:lnSpc>
                <a:spcPct val="90000"/>
              </a:lnSpc>
            </a:pPr>
            <a:endParaRPr lang="en-US" altLang="en-US" sz="2500" dirty="0">
              <a:latin typeface="Times" panose="02020603050405020304" pitchFamily="18" charset="0"/>
              <a:cs typeface="Times" panose="02020603050405020304" pitchFamily="18" charset="0"/>
            </a:endParaRPr>
          </a:p>
          <a:p>
            <a:pPr>
              <a:lnSpc>
                <a:spcPct val="90000"/>
              </a:lnSpc>
            </a:pPr>
            <a:r>
              <a:rPr lang="en-US" altLang="en-US" sz="2500" dirty="0" err="1">
                <a:solidFill>
                  <a:srgbClr val="FF3300"/>
                </a:solidFill>
                <a:latin typeface="Times" panose="02020603050405020304" pitchFamily="18" charset="0"/>
                <a:cs typeface="Times" panose="02020603050405020304" pitchFamily="18" charset="0"/>
              </a:rPr>
              <a:t>Post</a:t>
            </a:r>
            <a:r>
              <a:rPr lang="en-US" altLang="en-US" sz="2500" dirty="0" err="1">
                <a:latin typeface="Times" panose="02020603050405020304" pitchFamily="18" charset="0"/>
                <a:cs typeface="Times" panose="02020603050405020304" pitchFamily="18" charset="0"/>
              </a:rPr>
              <a:t>order</a:t>
            </a:r>
            <a:endParaRPr lang="en-US" altLang="en-US" sz="2500" dirty="0">
              <a:latin typeface="Times" panose="02020603050405020304" pitchFamily="18" charset="0"/>
              <a:cs typeface="Times" panose="02020603050405020304" pitchFamily="18" charset="0"/>
            </a:endParaRPr>
          </a:p>
          <a:p>
            <a:pPr lvl="1">
              <a:lnSpc>
                <a:spcPct val="90000"/>
              </a:lnSpc>
            </a:pPr>
            <a:r>
              <a:rPr lang="en-US" altLang="en-US" sz="2500" dirty="0">
                <a:latin typeface="Times" panose="02020603050405020304" pitchFamily="18" charset="0"/>
                <a:cs typeface="Times" panose="02020603050405020304" pitchFamily="18" charset="0"/>
              </a:rPr>
              <a:t>traverse in </a:t>
            </a:r>
            <a:r>
              <a:rPr lang="en-US" altLang="en-US" sz="2500" dirty="0" err="1">
                <a:latin typeface="Times" panose="02020603050405020304" pitchFamily="18" charset="0"/>
                <a:cs typeface="Times" panose="02020603050405020304" pitchFamily="18" charset="0"/>
              </a:rPr>
              <a:t>postorder</a:t>
            </a:r>
            <a:r>
              <a:rPr lang="en-US" altLang="en-US" sz="2500" dirty="0">
                <a:latin typeface="Times" panose="02020603050405020304" pitchFamily="18" charset="0"/>
                <a:cs typeface="Times" panose="02020603050405020304" pitchFamily="18" charset="0"/>
              </a:rPr>
              <a:t> the children (subtrees)</a:t>
            </a:r>
          </a:p>
          <a:p>
            <a:pPr lvl="1">
              <a:lnSpc>
                <a:spcPct val="90000"/>
              </a:lnSpc>
            </a:pPr>
            <a:r>
              <a:rPr lang="en-US" altLang="en-US" sz="2500" dirty="0">
                <a:latin typeface="Times" panose="02020603050405020304" pitchFamily="18" charset="0"/>
                <a:cs typeface="Times" panose="02020603050405020304" pitchFamily="18" charset="0"/>
              </a:rPr>
              <a:t>visit the root</a:t>
            </a:r>
          </a:p>
          <a:p>
            <a:pPr>
              <a:lnSpc>
                <a:spcPct val="90000"/>
              </a:lnSpc>
            </a:pPr>
            <a:endParaRPr lang="en-US" altLang="en-US" sz="2500" dirty="0">
              <a:solidFill>
                <a:srgbClr val="FF3300"/>
              </a:solidFill>
              <a:latin typeface="Times" panose="02020603050405020304" pitchFamily="18" charset="0"/>
              <a:cs typeface="Times" panose="02020603050405020304" pitchFamily="18" charset="0"/>
            </a:endParaRPr>
          </a:p>
          <a:p>
            <a:pPr>
              <a:lnSpc>
                <a:spcPct val="90000"/>
              </a:lnSpc>
            </a:pPr>
            <a:r>
              <a:rPr lang="en-US" altLang="en-US" sz="2500" dirty="0" err="1">
                <a:solidFill>
                  <a:srgbClr val="FF3300"/>
                </a:solidFill>
                <a:latin typeface="Times" panose="02020603050405020304" pitchFamily="18" charset="0"/>
                <a:cs typeface="Times" panose="02020603050405020304" pitchFamily="18" charset="0"/>
              </a:rPr>
              <a:t>In</a:t>
            </a:r>
            <a:r>
              <a:rPr lang="en-US" altLang="en-US" sz="2500" dirty="0" err="1">
                <a:latin typeface="Times" panose="02020603050405020304" pitchFamily="18" charset="0"/>
                <a:cs typeface="Times" panose="02020603050405020304" pitchFamily="18" charset="0"/>
              </a:rPr>
              <a:t>order</a:t>
            </a:r>
            <a:endParaRPr lang="en-US" altLang="en-US" sz="2500" dirty="0">
              <a:latin typeface="Times" panose="02020603050405020304" pitchFamily="18" charset="0"/>
              <a:cs typeface="Times" panose="02020603050405020304" pitchFamily="18" charset="0"/>
            </a:endParaRPr>
          </a:p>
          <a:p>
            <a:pPr lvl="1">
              <a:lnSpc>
                <a:spcPct val="90000"/>
              </a:lnSpc>
            </a:pPr>
            <a:r>
              <a:rPr lang="en-US" altLang="en-US" sz="2500" dirty="0">
                <a:latin typeface="Times" panose="02020603050405020304" pitchFamily="18" charset="0"/>
                <a:cs typeface="Times" panose="02020603050405020304" pitchFamily="18" charset="0"/>
              </a:rPr>
              <a:t>traverse in </a:t>
            </a:r>
            <a:r>
              <a:rPr lang="en-US" altLang="en-US" sz="2500" dirty="0" err="1">
                <a:latin typeface="Times" panose="02020603050405020304" pitchFamily="18" charset="0"/>
                <a:cs typeface="Times" panose="02020603050405020304" pitchFamily="18" charset="0"/>
              </a:rPr>
              <a:t>inorder</a:t>
            </a:r>
            <a:r>
              <a:rPr lang="en-US" altLang="en-US" sz="2500" dirty="0">
                <a:latin typeface="Times" panose="02020603050405020304" pitchFamily="18" charset="0"/>
                <a:cs typeface="Times" panose="02020603050405020304" pitchFamily="18" charset="0"/>
              </a:rPr>
              <a:t> the left-most children (the leftmost subtree)</a:t>
            </a:r>
          </a:p>
          <a:p>
            <a:pPr lvl="1">
              <a:lnSpc>
                <a:spcPct val="90000"/>
              </a:lnSpc>
            </a:pPr>
            <a:r>
              <a:rPr lang="en-US" altLang="en-US" sz="2500" dirty="0">
                <a:latin typeface="Times" panose="02020603050405020304" pitchFamily="18" charset="0"/>
                <a:cs typeface="Times" panose="02020603050405020304" pitchFamily="18" charset="0"/>
              </a:rPr>
              <a:t>visit the root</a:t>
            </a:r>
          </a:p>
          <a:p>
            <a:pPr lvl="1">
              <a:lnSpc>
                <a:spcPct val="90000"/>
              </a:lnSpc>
            </a:pPr>
            <a:r>
              <a:rPr lang="en-US" altLang="en-US" sz="2500" dirty="0">
                <a:latin typeface="Times" panose="02020603050405020304" pitchFamily="18" charset="0"/>
                <a:cs typeface="Times" panose="02020603050405020304" pitchFamily="18" charset="0"/>
              </a:rPr>
              <a:t>traverse in </a:t>
            </a:r>
            <a:r>
              <a:rPr lang="en-US" altLang="en-US" sz="2500" dirty="0" err="1">
                <a:latin typeface="Times" panose="02020603050405020304" pitchFamily="18" charset="0"/>
                <a:cs typeface="Times" panose="02020603050405020304" pitchFamily="18" charset="0"/>
              </a:rPr>
              <a:t>inorder</a:t>
            </a:r>
            <a:r>
              <a:rPr lang="en-US" altLang="en-US" sz="2500" dirty="0">
                <a:latin typeface="Times" panose="02020603050405020304" pitchFamily="18" charset="0"/>
                <a:cs typeface="Times" panose="02020603050405020304" pitchFamily="18" charset="0"/>
              </a:rPr>
              <a:t> the remaining children that not the leftmost one</a:t>
            </a:r>
          </a:p>
          <a:p>
            <a:pPr lvl="1">
              <a:lnSpc>
                <a:spcPct val="90000"/>
              </a:lnSpc>
            </a:pPr>
            <a:endParaRPr lang="en-US" altLang="en-US" sz="2500" dirty="0">
              <a:latin typeface="Times" panose="02020603050405020304" pitchFamily="18" charset="0"/>
              <a:cs typeface="Times" panose="02020603050405020304" pitchFamily="18" charset="0"/>
            </a:endParaRPr>
          </a:p>
          <a:p>
            <a:pPr lvl="1">
              <a:lnSpc>
                <a:spcPct val="90000"/>
              </a:lnSpc>
            </a:pPr>
            <a:endParaRPr lang="en-US" altLang="en-US" sz="2500" dirty="0">
              <a:latin typeface="Times" panose="02020603050405020304" pitchFamily="18" charset="0"/>
              <a:cs typeface="Times" panose="02020603050405020304" pitchFamily="18" charset="0"/>
            </a:endParaRPr>
          </a:p>
          <a:p>
            <a:pPr lvl="1">
              <a:lnSpc>
                <a:spcPct val="90000"/>
              </a:lnSpc>
            </a:pPr>
            <a:endParaRPr lang="en-US" altLang="en-US" sz="25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598562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a:t>Preorder Traversal</a:t>
            </a:r>
          </a:p>
        </p:txBody>
      </p:sp>
      <p:sp>
        <p:nvSpPr>
          <p:cNvPr id="378883" name="Rectangle 3"/>
          <p:cNvSpPr>
            <a:spLocks noGrp="1" noChangeArrowheads="1"/>
          </p:cNvSpPr>
          <p:nvPr>
            <p:ph type="body" idx="1"/>
          </p:nvPr>
        </p:nvSpPr>
        <p:spPr>
          <a:xfrm>
            <a:off x="0" y="847724"/>
            <a:ext cx="9144000" cy="2790826"/>
          </a:xfrm>
        </p:spPr>
        <p:txBody>
          <a:bodyPr/>
          <a:lstStyle/>
          <a:p>
            <a:r>
              <a:rPr lang="en-US" altLang="en-US" sz="2200" dirty="0">
                <a:latin typeface="Times" panose="02020603050405020304" pitchFamily="18" charset="0"/>
                <a:cs typeface="Times" panose="02020603050405020304" pitchFamily="18" charset="0"/>
              </a:rPr>
              <a:t>In a preorder traversal, a node is visited before its descendants.</a:t>
            </a:r>
          </a:p>
          <a:p>
            <a:pPr marL="0" indent="0">
              <a:buNone/>
            </a:pPr>
            <a:r>
              <a:rPr lang="en-US" altLang="en-US" sz="2200" dirty="0">
                <a:latin typeface="Times" panose="02020603050405020304" pitchFamily="18" charset="0"/>
                <a:cs typeface="Times" panose="02020603050405020304" pitchFamily="18" charset="0"/>
              </a:rPr>
              <a:t>Example: Preorder traversal on tree T:</a:t>
            </a: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pPr lvl="1"/>
            <a:r>
              <a:rPr lang="en-US" dirty="0">
                <a:latin typeface="Times" panose="02020603050405020304" pitchFamily="18" charset="0"/>
                <a:cs typeface="Times" panose="02020603050405020304" pitchFamily="18" charset="0"/>
              </a:rPr>
              <a:t>Step 1: visit root </a:t>
            </a:r>
            <a:r>
              <a:rPr lang="en-US" b="1" i="1" dirty="0">
                <a:latin typeface="Times" panose="02020603050405020304" pitchFamily="18" charset="0"/>
                <a:cs typeface="Times" panose="02020603050405020304" pitchFamily="18" charset="0"/>
              </a:rPr>
              <a:t>r</a:t>
            </a:r>
            <a:r>
              <a:rPr lang="en-US" dirty="0">
                <a:latin typeface="Times" panose="02020603050405020304" pitchFamily="18" charset="0"/>
                <a:cs typeface="Times" panose="02020603050405020304" pitchFamily="18" charset="0"/>
              </a:rPr>
              <a:t>, </a:t>
            </a:r>
          </a:p>
          <a:p>
            <a:pPr lvl="1"/>
            <a:r>
              <a:rPr lang="en-US" dirty="0">
                <a:latin typeface="Times" panose="02020603050405020304" pitchFamily="18" charset="0"/>
                <a:cs typeface="Times" panose="02020603050405020304" pitchFamily="18" charset="0"/>
              </a:rPr>
              <a:t>Step 2: visit T</a:t>
            </a:r>
            <a:r>
              <a:rPr lang="en-US" baseline="-25000" dirty="0">
                <a:latin typeface="Times" panose="02020603050405020304" pitchFamily="18" charset="0"/>
                <a:cs typeface="Times" panose="02020603050405020304" pitchFamily="18" charset="0"/>
              </a:rPr>
              <a:t>1</a:t>
            </a:r>
            <a:r>
              <a:rPr lang="en-US" dirty="0">
                <a:latin typeface="Times" panose="02020603050405020304" pitchFamily="18" charset="0"/>
                <a:cs typeface="Times" panose="02020603050405020304" pitchFamily="18" charset="0"/>
              </a:rPr>
              <a:t> in preorder,</a:t>
            </a:r>
          </a:p>
          <a:p>
            <a:pPr lvl="1"/>
            <a:r>
              <a:rPr lang="en-US" dirty="0">
                <a:latin typeface="Times" panose="02020603050405020304" pitchFamily="18" charset="0"/>
                <a:cs typeface="Times" panose="02020603050405020304" pitchFamily="18" charset="0"/>
              </a:rPr>
              <a:t>Step 3: visit T</a:t>
            </a:r>
            <a:r>
              <a:rPr lang="en-US" baseline="-25000" dirty="0">
                <a:latin typeface="Times" panose="02020603050405020304" pitchFamily="18" charset="0"/>
                <a:cs typeface="Times" panose="02020603050405020304" pitchFamily="18" charset="0"/>
              </a:rPr>
              <a:t>2</a:t>
            </a:r>
            <a:r>
              <a:rPr lang="en-US" dirty="0">
                <a:latin typeface="Times" panose="02020603050405020304" pitchFamily="18" charset="0"/>
                <a:cs typeface="Times" panose="02020603050405020304" pitchFamily="18" charset="0"/>
              </a:rPr>
              <a:t> in preorder</a:t>
            </a:r>
          </a:p>
          <a:p>
            <a:pPr lvl="1"/>
            <a:r>
              <a:rPr lang="en-US" dirty="0">
                <a:latin typeface="Times" panose="02020603050405020304" pitchFamily="18" charset="0"/>
                <a:cs typeface="Times" panose="02020603050405020304" pitchFamily="18" charset="0"/>
              </a:rPr>
              <a:t>……..</a:t>
            </a:r>
          </a:p>
          <a:p>
            <a:pPr lvl="1"/>
            <a:r>
              <a:rPr lang="en-US" dirty="0">
                <a:latin typeface="Times" panose="02020603050405020304" pitchFamily="18" charset="0"/>
                <a:cs typeface="Times" panose="02020603050405020304" pitchFamily="18" charset="0"/>
              </a:rPr>
              <a:t>Step </a:t>
            </a:r>
            <a:r>
              <a:rPr lang="en-US" i="1" dirty="0">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+1: visit </a:t>
            </a:r>
            <a:r>
              <a:rPr lang="en-US" dirty="0" err="1">
                <a:latin typeface="Times" panose="02020603050405020304" pitchFamily="18" charset="0"/>
                <a:cs typeface="Times" panose="02020603050405020304" pitchFamily="18" charset="0"/>
              </a:rPr>
              <a:t>T</a:t>
            </a:r>
            <a:r>
              <a:rPr lang="en-US" i="1" baseline="-25000" dirty="0" err="1">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 in preorder </a:t>
            </a:r>
          </a:p>
          <a:p>
            <a:endParaRPr lang="en-US" altLang="en-US" sz="2200" dirty="0">
              <a:latin typeface="Times" panose="02020603050405020304" pitchFamily="18" charset="0"/>
              <a:cs typeface="Times" panose="02020603050405020304" pitchFamily="18" charset="0"/>
            </a:endParaRPr>
          </a:p>
          <a:p>
            <a:r>
              <a:rPr lang="en-US" altLang="en-US" sz="2200" dirty="0">
                <a:latin typeface="Times" panose="02020603050405020304" pitchFamily="18" charset="0"/>
                <a:cs typeface="Times" panose="02020603050405020304" pitchFamily="18" charset="0"/>
              </a:rPr>
              <a:t> </a:t>
            </a:r>
          </a:p>
        </p:txBody>
      </p:sp>
      <p:sp>
        <p:nvSpPr>
          <p:cNvPr id="378911" name="Text Box 31"/>
          <p:cNvSpPr txBox="1">
            <a:spLocks noChangeArrowheads="1"/>
          </p:cNvSpPr>
          <p:nvPr/>
        </p:nvSpPr>
        <p:spPr bwMode="auto">
          <a:xfrm>
            <a:off x="3879843" y="1663293"/>
            <a:ext cx="5080692"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a:solidFill>
                  <a:schemeClr val="accent2"/>
                </a:solidFill>
              </a:rPr>
              <a:t>preorder</a:t>
            </a:r>
            <a:r>
              <a:rPr lang="en-US" altLang="en-US" sz="2000" dirty="0">
                <a:solidFill>
                  <a:schemeClr val="accent2"/>
                </a:solidFill>
              </a:rPr>
              <a:t>(</a:t>
            </a:r>
            <a:r>
              <a:rPr lang="en-US" altLang="en-US" sz="2000" i="1" dirty="0">
                <a:solidFill>
                  <a:schemeClr val="accent2"/>
                </a:solidFill>
              </a:rPr>
              <a:t>r</a:t>
            </a:r>
            <a:r>
              <a:rPr lang="en-US" altLang="en-US" sz="2000" dirty="0">
                <a:solidFill>
                  <a:schemeClr val="accent2"/>
                </a:solidFill>
              </a:rPr>
              <a:t>)</a:t>
            </a:r>
            <a:endParaRPr lang="en-US" altLang="en-US" sz="2000" i="1" dirty="0">
              <a:solidFill>
                <a:schemeClr val="accent2"/>
              </a:solidFill>
            </a:endParaRPr>
          </a:p>
          <a:p>
            <a:r>
              <a:rPr lang="en-US" altLang="en-US" sz="2000" dirty="0">
                <a:solidFill>
                  <a:schemeClr val="accent2"/>
                </a:solidFill>
              </a:rPr>
              <a:t>  </a:t>
            </a:r>
            <a:r>
              <a:rPr lang="en-US" altLang="en-US" sz="2000" b="1" dirty="0">
                <a:solidFill>
                  <a:srgbClr val="FF0000"/>
                </a:solidFill>
              </a:rPr>
              <a:t>print </a:t>
            </a:r>
            <a:r>
              <a:rPr lang="en-US" altLang="en-US" sz="2000" b="1"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solidFill>
                  <a:srgbClr val="FF0000"/>
                </a:solidFill>
              </a:rPr>
              <a:t>      </a:t>
            </a:r>
            <a:r>
              <a:rPr lang="en-US" altLang="en-US" sz="2000" b="1" i="1" dirty="0">
                <a:solidFill>
                  <a:srgbClr val="FF0000"/>
                </a:solidFill>
              </a:rPr>
              <a:t>preorder</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p>
        </p:txBody>
      </p:sp>
      <p:grpSp>
        <p:nvGrpSpPr>
          <p:cNvPr id="2" name="Group 1"/>
          <p:cNvGrpSpPr/>
          <p:nvPr/>
        </p:nvGrpSpPr>
        <p:grpSpPr>
          <a:xfrm>
            <a:off x="76200" y="1981200"/>
            <a:ext cx="3505200" cy="2133600"/>
            <a:chOff x="533400" y="1981200"/>
            <a:chExt cx="3505200" cy="2133600"/>
          </a:xfrm>
        </p:grpSpPr>
        <p:sp>
          <p:nvSpPr>
            <p:cNvPr id="32" name="Oval 6"/>
            <p:cNvSpPr>
              <a:spLocks noChangeArrowheads="1"/>
            </p:cNvSpPr>
            <p:nvPr/>
          </p:nvSpPr>
          <p:spPr bwMode="auto">
            <a:xfrm>
              <a:off x="972038" y="2801547"/>
              <a:ext cx="311920" cy="336986"/>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grpSp>
          <p:nvGrpSpPr>
            <p:cNvPr id="33" name="Group 32"/>
            <p:cNvGrpSpPr/>
            <p:nvPr/>
          </p:nvGrpSpPr>
          <p:grpSpPr>
            <a:xfrm>
              <a:off x="2104697" y="1981200"/>
              <a:ext cx="343112" cy="338555"/>
              <a:chOff x="5968181" y="2328446"/>
              <a:chExt cx="432619" cy="416458"/>
            </a:xfrm>
            <a:solidFill>
              <a:srgbClr val="FF0000"/>
            </a:solidFill>
          </p:grpSpPr>
          <p:sp>
            <p:nvSpPr>
              <p:cNvPr id="34" name="Oval 3"/>
              <p:cNvSpPr>
                <a:spLocks noChangeArrowheads="1"/>
              </p:cNvSpPr>
              <p:nvPr/>
            </p:nvSpPr>
            <p:spPr bwMode="auto">
              <a:xfrm>
                <a:off x="5968181" y="2328672"/>
                <a:ext cx="393290" cy="414528"/>
              </a:xfrm>
              <a:prstGeom prst="ellipse">
                <a:avLst/>
              </a:prstGeom>
              <a:grpFill/>
              <a:ln w="25400">
                <a:solidFill>
                  <a:srgbClr val="333399"/>
                </a:solidFill>
                <a:round/>
                <a:headEnd type="none" w="sm" len="sm"/>
                <a:tailEnd type="none" w="sm" len="sm"/>
              </a:ln>
              <a:effectLst/>
            </p:spPr>
            <p:txBody>
              <a:bodyPr wrap="none" anchor="ctr"/>
              <a:lstStyle/>
              <a:p>
                <a:endParaRPr lang="en-US" sz="1600">
                  <a:latin typeface="Times New Roman" pitchFamily="18" charset="0"/>
                  <a:cs typeface="Times New Roman" pitchFamily="18" charset="0"/>
                </a:endParaRPr>
              </a:p>
            </p:txBody>
          </p:sp>
          <p:sp>
            <p:nvSpPr>
              <p:cNvPr id="35" name="TextBox 34"/>
              <p:cNvSpPr txBox="1"/>
              <p:nvPr/>
            </p:nvSpPr>
            <p:spPr>
              <a:xfrm>
                <a:off x="6019800" y="2328446"/>
                <a:ext cx="381000" cy="416458"/>
              </a:xfrm>
              <a:prstGeom prst="rect">
                <a:avLst/>
              </a:prstGeom>
              <a:noFill/>
            </p:spPr>
            <p:txBody>
              <a:bodyPr wrap="square" rtlCol="0">
                <a:spAutoFit/>
              </a:bodyPr>
              <a:lstStyle/>
              <a:p>
                <a:r>
                  <a:rPr lang="en-US" sz="1600" b="1" i="1">
                    <a:solidFill>
                      <a:srgbClr val="FFFF00"/>
                    </a:solidFill>
                    <a:latin typeface="Times New Roman" pitchFamily="18" charset="0"/>
                    <a:cs typeface="Times New Roman" pitchFamily="18" charset="0"/>
                  </a:rPr>
                  <a:t>r</a:t>
                </a:r>
              </a:p>
            </p:txBody>
          </p:sp>
        </p:grpSp>
        <p:sp>
          <p:nvSpPr>
            <p:cNvPr id="36" name="TextBox 35"/>
            <p:cNvSpPr txBox="1"/>
            <p:nvPr/>
          </p:nvSpPr>
          <p:spPr>
            <a:xfrm>
              <a:off x="956440" y="2813936"/>
              <a:ext cx="415159" cy="307777"/>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1</a:t>
              </a:r>
            </a:p>
          </p:txBody>
        </p:sp>
        <p:grpSp>
          <p:nvGrpSpPr>
            <p:cNvPr id="37" name="Group 36"/>
            <p:cNvGrpSpPr/>
            <p:nvPr/>
          </p:nvGrpSpPr>
          <p:grpSpPr>
            <a:xfrm>
              <a:off x="3434257" y="2786678"/>
              <a:ext cx="375746" cy="336985"/>
              <a:chOff x="7683910" y="2743200"/>
              <a:chExt cx="473766" cy="414528"/>
            </a:xfrm>
          </p:grpSpPr>
          <p:sp>
            <p:nvSpPr>
              <p:cNvPr id="38"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39" name="TextBox 38"/>
              <p:cNvSpPr txBox="1"/>
              <p:nvPr/>
            </p:nvSpPr>
            <p:spPr>
              <a:xfrm>
                <a:off x="7696201" y="2743200"/>
                <a:ext cx="461475" cy="378599"/>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i="1" baseline="-25000">
                    <a:latin typeface="Times New Roman" pitchFamily="18" charset="0"/>
                    <a:cs typeface="Times New Roman" pitchFamily="18" charset="0"/>
                  </a:rPr>
                  <a:t>k</a:t>
                </a:r>
              </a:p>
            </p:txBody>
          </p:sp>
        </p:grpSp>
        <p:grpSp>
          <p:nvGrpSpPr>
            <p:cNvPr id="40" name="Group 39"/>
            <p:cNvGrpSpPr/>
            <p:nvPr/>
          </p:nvGrpSpPr>
          <p:grpSpPr>
            <a:xfrm>
              <a:off x="2104687" y="2761478"/>
              <a:ext cx="333710" cy="362192"/>
              <a:chOff x="7683910" y="2712194"/>
              <a:chExt cx="420765" cy="445534"/>
            </a:xfrm>
          </p:grpSpPr>
          <p:sp>
            <p:nvSpPr>
              <p:cNvPr id="41"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42" name="TextBox 41"/>
              <p:cNvSpPr txBox="1"/>
              <p:nvPr/>
            </p:nvSpPr>
            <p:spPr>
              <a:xfrm>
                <a:off x="7696209" y="2712194"/>
                <a:ext cx="408466" cy="378598"/>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2</a:t>
                </a:r>
              </a:p>
            </p:txBody>
          </p:sp>
        </p:grpSp>
        <p:sp>
          <p:nvSpPr>
            <p:cNvPr id="43" name="Isosceles Triangle 42"/>
            <p:cNvSpPr/>
            <p:nvPr/>
          </p:nvSpPr>
          <p:spPr>
            <a:xfrm>
              <a:off x="775138" y="3123666"/>
              <a:ext cx="725214"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4" name="Isosceles Triangle 43"/>
            <p:cNvSpPr/>
            <p:nvPr/>
          </p:nvSpPr>
          <p:spPr>
            <a:xfrm>
              <a:off x="1862959" y="3123666"/>
              <a:ext cx="785648" cy="991134"/>
            </a:xfrm>
            <a:prstGeom prst="triangle">
              <a:avLst>
                <a:gd name="adj" fmla="val 48788"/>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5" name="Isosceles Triangle 44"/>
            <p:cNvSpPr/>
            <p:nvPr/>
          </p:nvSpPr>
          <p:spPr>
            <a:xfrm>
              <a:off x="3192517" y="3123666"/>
              <a:ext cx="846083"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6" name="Oval 45"/>
            <p:cNvSpPr/>
            <p:nvPr/>
          </p:nvSpPr>
          <p:spPr>
            <a:xfrm>
              <a:off x="2709041"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7" name="Oval 46"/>
            <p:cNvSpPr/>
            <p:nvPr/>
          </p:nvSpPr>
          <p:spPr>
            <a:xfrm>
              <a:off x="2914519"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itchFamily="18" charset="0"/>
                  <a:cs typeface="Times New Roman" pitchFamily="18" charset="0"/>
                </a:rPr>
                <a:t>  </a:t>
              </a:r>
            </a:p>
          </p:txBody>
        </p:sp>
        <p:sp>
          <p:nvSpPr>
            <p:cNvPr id="48" name="Oval 47"/>
            <p:cNvSpPr/>
            <p:nvPr/>
          </p:nvSpPr>
          <p:spPr>
            <a:xfrm>
              <a:off x="3095823"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9" name="Oval 48"/>
            <p:cNvSpPr/>
            <p:nvPr/>
          </p:nvSpPr>
          <p:spPr>
            <a:xfrm>
              <a:off x="2769476"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0" name="Oval 49"/>
            <p:cNvSpPr/>
            <p:nvPr/>
          </p:nvSpPr>
          <p:spPr>
            <a:xfrm>
              <a:off x="2974954"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  </a:t>
              </a:r>
            </a:p>
          </p:txBody>
        </p:sp>
        <p:sp>
          <p:nvSpPr>
            <p:cNvPr id="51" name="Oval 50"/>
            <p:cNvSpPr/>
            <p:nvPr/>
          </p:nvSpPr>
          <p:spPr>
            <a:xfrm>
              <a:off x="3156257"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2" name="TextBox 51"/>
            <p:cNvSpPr txBox="1"/>
            <p:nvPr/>
          </p:nvSpPr>
          <p:spPr>
            <a:xfrm>
              <a:off x="533400" y="343339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1</a:t>
              </a:r>
            </a:p>
          </p:txBody>
        </p:sp>
        <p:sp>
          <p:nvSpPr>
            <p:cNvPr id="53" name="TextBox 52"/>
            <p:cNvSpPr txBox="1"/>
            <p:nvPr/>
          </p:nvSpPr>
          <p:spPr>
            <a:xfrm>
              <a:off x="1621221" y="342976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2</a:t>
              </a:r>
            </a:p>
          </p:txBody>
        </p:sp>
        <p:sp>
          <p:nvSpPr>
            <p:cNvPr id="54" name="TextBox 53"/>
            <p:cNvSpPr txBox="1"/>
            <p:nvPr/>
          </p:nvSpPr>
          <p:spPr>
            <a:xfrm>
              <a:off x="3011214" y="3371449"/>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i="1" baseline="-25000">
                  <a:latin typeface="Times New Roman" pitchFamily="18" charset="0"/>
                  <a:cs typeface="Times New Roman" pitchFamily="18" charset="0"/>
                </a:rPr>
                <a:t>k</a:t>
              </a:r>
            </a:p>
          </p:txBody>
        </p:sp>
        <p:cxnSp>
          <p:nvCxnSpPr>
            <p:cNvPr id="55" name="Straight Connector 54"/>
            <p:cNvCxnSpPr/>
            <p:nvPr/>
          </p:nvCxnSpPr>
          <p:spPr>
            <a:xfrm>
              <a:off x="2416616" y="2149877"/>
              <a:ext cx="1178472" cy="63680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2" idx="0"/>
            </p:cNvCxnSpPr>
            <p:nvPr/>
          </p:nvCxnSpPr>
          <p:spPr>
            <a:xfrm rot="10800000" flipV="1">
              <a:off x="1127998" y="2149877"/>
              <a:ext cx="976699" cy="651671"/>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041540" y="2537485"/>
              <a:ext cx="443107" cy="487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3625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a:t>Preorder Traversal</a:t>
            </a:r>
          </a:p>
        </p:txBody>
      </p:sp>
      <p:sp>
        <p:nvSpPr>
          <p:cNvPr id="378883" name="Rectangle 3"/>
          <p:cNvSpPr>
            <a:spLocks noGrp="1" noChangeArrowheads="1"/>
          </p:cNvSpPr>
          <p:nvPr>
            <p:ph type="body" idx="1"/>
          </p:nvPr>
        </p:nvSpPr>
        <p:spPr>
          <a:xfrm>
            <a:off x="0" y="2667000"/>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E</a:t>
            </a: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B</a:t>
            </a:r>
            <a:r>
              <a:rPr lang="en-US" altLang="en-US" sz="2600" dirty="0">
                <a:latin typeface="Times" panose="02020603050405020304" pitchFamily="18" charset="0"/>
                <a:cs typeface="Times" panose="02020603050405020304" pitchFamily="18" charset="0"/>
              </a:rPr>
              <a:t>      preorder(E)</a:t>
            </a: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A</a:t>
            </a:r>
            <a:r>
              <a:rPr lang="en-US" altLang="en-US" sz="2600" dirty="0">
                <a:latin typeface="Times" panose="02020603050405020304" pitchFamily="18" charset="0"/>
                <a:cs typeface="Times" panose="02020603050405020304" pitchFamily="18" charset="0"/>
              </a:rPr>
              <a:t>       preorder(B)    preorder(B)     </a:t>
            </a:r>
          </a:p>
          <a:p>
            <a:pPr marL="0" indent="0">
              <a:buNone/>
            </a:pPr>
            <a:r>
              <a:rPr lang="en-US" altLang="en-US" sz="2600" dirty="0">
                <a:latin typeface="Times" panose="02020603050405020304" pitchFamily="18" charset="0"/>
                <a:cs typeface="Times" panose="02020603050405020304" pitchFamily="18" charset="0"/>
              </a:rPr>
              <a:t>empty stack  preorder(A)    preorder(A)    preorder(A)    </a:t>
            </a:r>
          </a:p>
        </p:txBody>
      </p:sp>
      <p:sp>
        <p:nvSpPr>
          <p:cNvPr id="32" name="Text Box 31">
            <a:extLst>
              <a:ext uri="{FF2B5EF4-FFF2-40B4-BE49-F238E27FC236}">
                <a16:creationId xmlns:a16="http://schemas.microsoft.com/office/drawing/2014/main" id="{D9AD6C70-2FF4-4DF3-A35F-F891A496B67B}"/>
              </a:ext>
            </a:extLst>
          </p:cNvPr>
          <p:cNvSpPr txBox="1">
            <a:spLocks noChangeArrowheads="1"/>
          </p:cNvSpPr>
          <p:nvPr/>
        </p:nvSpPr>
        <p:spPr bwMode="auto">
          <a:xfrm>
            <a:off x="4963360" y="919698"/>
            <a:ext cx="4177397"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a:solidFill>
                  <a:schemeClr val="accent2"/>
                </a:solidFill>
              </a:rPr>
              <a:t>preorder</a:t>
            </a:r>
            <a:r>
              <a:rPr lang="en-US" altLang="en-US" sz="2000" dirty="0">
                <a:solidFill>
                  <a:schemeClr val="accent2"/>
                </a:solidFill>
              </a:rPr>
              <a:t>(</a:t>
            </a:r>
            <a:r>
              <a:rPr lang="en-US" altLang="en-US" sz="2000" i="1" dirty="0">
                <a:solidFill>
                  <a:schemeClr val="accent2"/>
                </a:solidFill>
              </a:rPr>
              <a:t>r</a:t>
            </a:r>
            <a:r>
              <a:rPr lang="en-US" altLang="en-US" sz="2000" dirty="0">
                <a:solidFill>
                  <a:schemeClr val="accent2"/>
                </a:solidFill>
              </a:rPr>
              <a:t>)</a:t>
            </a:r>
            <a:endParaRPr lang="en-US" altLang="en-US" sz="2000" i="1" dirty="0">
              <a:solidFill>
                <a:schemeClr val="accent2"/>
              </a:solidFill>
            </a:endParaRPr>
          </a:p>
          <a:p>
            <a:r>
              <a:rPr lang="en-US" altLang="en-US" sz="2000" dirty="0">
                <a:solidFill>
                  <a:schemeClr val="accent2"/>
                </a:solidFill>
              </a:rPr>
              <a:t>  </a:t>
            </a:r>
            <a:r>
              <a:rPr lang="en-US" altLang="en-US" sz="2000" b="1" dirty="0">
                <a:solidFill>
                  <a:srgbClr val="FF0000"/>
                </a:solidFill>
              </a:rPr>
              <a:t>print </a:t>
            </a:r>
            <a:r>
              <a:rPr lang="en-US" altLang="en-US" sz="2000" b="1"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solidFill>
                  <a:srgbClr val="FF0000"/>
                </a:solidFill>
              </a:rPr>
              <a:t>      </a:t>
            </a:r>
            <a:r>
              <a:rPr lang="en-US" altLang="en-US" sz="2000" b="1" i="1" dirty="0">
                <a:solidFill>
                  <a:srgbClr val="FF0000"/>
                </a:solidFill>
              </a:rPr>
              <a:t>preorder</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166347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89D6D72C-2CC4-46D5-BE8A-BAC5EDF9D790}"/>
              </a:ext>
            </a:extLst>
          </p:cNvPr>
          <p:cNvSpPr>
            <a:spLocks noGrp="1"/>
          </p:cNvSpPr>
          <p:nvPr>
            <p:ph type="sldNum" sz="quarter" idx="11"/>
          </p:nvPr>
        </p:nvSpPr>
        <p:spPr/>
        <p:txBody>
          <a:bodyPr/>
          <a:lstStyle/>
          <a:p>
            <a:fld id="{2D231745-BE4C-48FC-A9A3-7606D1983A5C}" type="slidenum">
              <a:rPr lang="en-US" altLang="en-US"/>
              <a:pPr/>
              <a:t>4</a:t>
            </a:fld>
            <a:endParaRPr lang="en-US" altLang="en-US"/>
          </a:p>
        </p:txBody>
      </p:sp>
      <p:sp>
        <p:nvSpPr>
          <p:cNvPr id="897026" name="Rectangle 2">
            <a:extLst>
              <a:ext uri="{FF2B5EF4-FFF2-40B4-BE49-F238E27FC236}">
                <a16:creationId xmlns:a16="http://schemas.microsoft.com/office/drawing/2014/main" id="{ABD66B3F-8999-47E3-B4A3-6F7EECD297BB}"/>
              </a:ext>
            </a:extLst>
          </p:cNvPr>
          <p:cNvSpPr>
            <a:spLocks noGrp="1" noChangeArrowheads="1"/>
          </p:cNvSpPr>
          <p:nvPr>
            <p:ph type="title"/>
          </p:nvPr>
        </p:nvSpPr>
        <p:spPr/>
        <p:txBody>
          <a:bodyPr/>
          <a:lstStyle/>
          <a:p>
            <a:r>
              <a:rPr lang="en-US" altLang="en-US" dirty="0"/>
              <a:t>What is a graph</a:t>
            </a:r>
          </a:p>
        </p:txBody>
      </p:sp>
      <p:sp>
        <p:nvSpPr>
          <p:cNvPr id="897027" name="Rectangle 3">
            <a:extLst>
              <a:ext uri="{FF2B5EF4-FFF2-40B4-BE49-F238E27FC236}">
                <a16:creationId xmlns:a16="http://schemas.microsoft.com/office/drawing/2014/main" id="{898F080B-7EE8-410C-B52E-E87A26C18CDC}"/>
              </a:ext>
            </a:extLst>
          </p:cNvPr>
          <p:cNvSpPr>
            <a:spLocks noGrp="1" noChangeArrowheads="1"/>
          </p:cNvSpPr>
          <p:nvPr>
            <p:ph type="body" idx="1"/>
          </p:nvPr>
        </p:nvSpPr>
        <p:spPr>
          <a:xfrm>
            <a:off x="350838" y="1214438"/>
            <a:ext cx="8229600" cy="5046662"/>
          </a:xfrm>
        </p:spPr>
        <p:txBody>
          <a:bodyPr/>
          <a:lstStyle/>
          <a:p>
            <a:pPr>
              <a:buFontTx/>
              <a:buNone/>
            </a:pPr>
            <a:r>
              <a:rPr lang="en-US" altLang="en-US" sz="3200" b="1" dirty="0"/>
              <a:t>Definition</a:t>
            </a:r>
            <a:r>
              <a:rPr lang="en-US" altLang="en-US" sz="3200" dirty="0"/>
              <a:t> = a set of nodes (vertices) with edges (links) between them.</a:t>
            </a:r>
            <a:endParaRPr lang="en-US" altLang="en-US" dirty="0"/>
          </a:p>
          <a:p>
            <a:r>
              <a:rPr lang="en-US" altLang="en-US" dirty="0"/>
              <a:t>G = (V, E) - graph</a:t>
            </a:r>
          </a:p>
          <a:p>
            <a:r>
              <a:rPr lang="en-US" altLang="en-US" dirty="0"/>
              <a:t>V = set of vertices</a:t>
            </a:r>
            <a:endParaRPr lang="en-US" altLang="en-US" dirty="0">
              <a:sym typeface="Symbol" panose="05050102010706020507" pitchFamily="18" charset="2"/>
            </a:endParaRPr>
          </a:p>
          <a:p>
            <a:r>
              <a:rPr lang="en-US" altLang="en-US" dirty="0"/>
              <a:t>E = set of edges</a:t>
            </a:r>
            <a:endParaRPr lang="en-US" altLang="en-US" dirty="0">
              <a:sym typeface="Symbol" panose="05050102010706020507" pitchFamily="18" charset="2"/>
            </a:endParaRPr>
          </a:p>
          <a:p>
            <a:pPr lvl="1">
              <a:buFontTx/>
              <a:buNone/>
            </a:pPr>
            <a:endParaRPr lang="en-US" altLang="en-US" dirty="0"/>
          </a:p>
        </p:txBody>
      </p:sp>
      <p:grpSp>
        <p:nvGrpSpPr>
          <p:cNvPr id="897060" name="Group 36">
            <a:extLst>
              <a:ext uri="{FF2B5EF4-FFF2-40B4-BE49-F238E27FC236}">
                <a16:creationId xmlns:a16="http://schemas.microsoft.com/office/drawing/2014/main" id="{BD5B444E-990F-4528-BE70-20F048736070}"/>
              </a:ext>
            </a:extLst>
          </p:cNvPr>
          <p:cNvGrpSpPr>
            <a:grpSpLocks/>
          </p:cNvGrpSpPr>
          <p:nvPr/>
        </p:nvGrpSpPr>
        <p:grpSpPr bwMode="auto">
          <a:xfrm>
            <a:off x="6065838" y="2392363"/>
            <a:ext cx="1631950" cy="1514475"/>
            <a:chOff x="1062" y="2754"/>
            <a:chExt cx="1028" cy="954"/>
          </a:xfrm>
        </p:grpSpPr>
        <p:sp>
          <p:nvSpPr>
            <p:cNvPr id="897061" name="Oval 37">
              <a:extLst>
                <a:ext uri="{FF2B5EF4-FFF2-40B4-BE49-F238E27FC236}">
                  <a16:creationId xmlns:a16="http://schemas.microsoft.com/office/drawing/2014/main" id="{126F19E5-8B20-4B11-9DF9-47F3BDDEE6FC}"/>
                </a:ext>
              </a:extLst>
            </p:cNvPr>
            <p:cNvSpPr>
              <a:spLocks noChangeArrowheads="1"/>
            </p:cNvSpPr>
            <p:nvPr/>
          </p:nvSpPr>
          <p:spPr bwMode="auto">
            <a:xfrm>
              <a:off x="1063" y="2842"/>
              <a:ext cx="284" cy="25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1</a:t>
              </a:r>
            </a:p>
          </p:txBody>
        </p:sp>
        <p:sp>
          <p:nvSpPr>
            <p:cNvPr id="897062" name="Oval 38">
              <a:extLst>
                <a:ext uri="{FF2B5EF4-FFF2-40B4-BE49-F238E27FC236}">
                  <a16:creationId xmlns:a16="http://schemas.microsoft.com/office/drawing/2014/main" id="{77DE09C1-7F5F-41CC-A4BD-536D9B13A36F}"/>
                </a:ext>
              </a:extLst>
            </p:cNvPr>
            <p:cNvSpPr>
              <a:spLocks noChangeArrowheads="1"/>
            </p:cNvSpPr>
            <p:nvPr/>
          </p:nvSpPr>
          <p:spPr bwMode="auto">
            <a:xfrm>
              <a:off x="1700" y="2841"/>
              <a:ext cx="284" cy="25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2</a:t>
              </a:r>
            </a:p>
          </p:txBody>
        </p:sp>
        <p:sp>
          <p:nvSpPr>
            <p:cNvPr id="897063" name="Oval 39">
              <a:extLst>
                <a:ext uri="{FF2B5EF4-FFF2-40B4-BE49-F238E27FC236}">
                  <a16:creationId xmlns:a16="http://schemas.microsoft.com/office/drawing/2014/main" id="{403B9B98-DE3D-4C18-B7DA-90DE3FF77104}"/>
                </a:ext>
              </a:extLst>
            </p:cNvPr>
            <p:cNvSpPr>
              <a:spLocks noChangeArrowheads="1"/>
            </p:cNvSpPr>
            <p:nvPr/>
          </p:nvSpPr>
          <p:spPr bwMode="auto">
            <a:xfrm>
              <a:off x="1062" y="3451"/>
              <a:ext cx="284" cy="25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3</a:t>
              </a:r>
            </a:p>
          </p:txBody>
        </p:sp>
        <p:sp>
          <p:nvSpPr>
            <p:cNvPr id="897064" name="Oval 40">
              <a:extLst>
                <a:ext uri="{FF2B5EF4-FFF2-40B4-BE49-F238E27FC236}">
                  <a16:creationId xmlns:a16="http://schemas.microsoft.com/office/drawing/2014/main" id="{9714F5CF-8FE4-4B70-802F-36DDAB99EE59}"/>
                </a:ext>
              </a:extLst>
            </p:cNvPr>
            <p:cNvSpPr>
              <a:spLocks noChangeArrowheads="1"/>
            </p:cNvSpPr>
            <p:nvPr/>
          </p:nvSpPr>
          <p:spPr bwMode="auto">
            <a:xfrm>
              <a:off x="1700" y="3451"/>
              <a:ext cx="284" cy="25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4</a:t>
              </a:r>
            </a:p>
          </p:txBody>
        </p:sp>
        <p:sp>
          <p:nvSpPr>
            <p:cNvPr id="897065" name="Line 41">
              <a:extLst>
                <a:ext uri="{FF2B5EF4-FFF2-40B4-BE49-F238E27FC236}">
                  <a16:creationId xmlns:a16="http://schemas.microsoft.com/office/drawing/2014/main" id="{35DF1D5B-219C-403A-BCE4-27D307FCF4E4}"/>
                </a:ext>
              </a:extLst>
            </p:cNvPr>
            <p:cNvSpPr>
              <a:spLocks noChangeShapeType="1"/>
            </p:cNvSpPr>
            <p:nvPr/>
          </p:nvSpPr>
          <p:spPr bwMode="auto">
            <a:xfrm>
              <a:off x="1345" y="2954"/>
              <a:ext cx="3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66" name="Line 42">
              <a:extLst>
                <a:ext uri="{FF2B5EF4-FFF2-40B4-BE49-F238E27FC236}">
                  <a16:creationId xmlns:a16="http://schemas.microsoft.com/office/drawing/2014/main" id="{A7C954EE-A614-4E04-AB50-819F080ED09D}"/>
                </a:ext>
              </a:extLst>
            </p:cNvPr>
            <p:cNvSpPr>
              <a:spLocks noChangeShapeType="1"/>
            </p:cNvSpPr>
            <p:nvPr/>
          </p:nvSpPr>
          <p:spPr bwMode="auto">
            <a:xfrm>
              <a:off x="1836" y="3099"/>
              <a:ext cx="0" cy="3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67" name="Line 43">
              <a:extLst>
                <a:ext uri="{FF2B5EF4-FFF2-40B4-BE49-F238E27FC236}">
                  <a16:creationId xmlns:a16="http://schemas.microsoft.com/office/drawing/2014/main" id="{B6A24F9B-9834-453F-A133-44CD7C91EE37}"/>
                </a:ext>
              </a:extLst>
            </p:cNvPr>
            <p:cNvSpPr>
              <a:spLocks noChangeShapeType="1"/>
            </p:cNvSpPr>
            <p:nvPr/>
          </p:nvSpPr>
          <p:spPr bwMode="auto">
            <a:xfrm flipV="1">
              <a:off x="1204" y="3095"/>
              <a:ext cx="0" cy="3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68" name="Line 44">
              <a:extLst>
                <a:ext uri="{FF2B5EF4-FFF2-40B4-BE49-F238E27FC236}">
                  <a16:creationId xmlns:a16="http://schemas.microsoft.com/office/drawing/2014/main" id="{EC713677-1150-49D9-8DB7-76E3D4DEC1F7}"/>
                </a:ext>
              </a:extLst>
            </p:cNvPr>
            <p:cNvSpPr>
              <a:spLocks noChangeShapeType="1"/>
            </p:cNvSpPr>
            <p:nvPr/>
          </p:nvSpPr>
          <p:spPr bwMode="auto">
            <a:xfrm flipH="1">
              <a:off x="1305" y="3064"/>
              <a:ext cx="447" cy="4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69" name="Freeform 45">
              <a:extLst>
                <a:ext uri="{FF2B5EF4-FFF2-40B4-BE49-F238E27FC236}">
                  <a16:creationId xmlns:a16="http://schemas.microsoft.com/office/drawing/2014/main" id="{711C6CFC-F6D7-4E1A-9B64-333332223AEF}"/>
                </a:ext>
              </a:extLst>
            </p:cNvPr>
            <p:cNvSpPr>
              <a:spLocks/>
            </p:cNvSpPr>
            <p:nvPr/>
          </p:nvSpPr>
          <p:spPr bwMode="auto">
            <a:xfrm>
              <a:off x="1340" y="3479"/>
              <a:ext cx="364" cy="73"/>
            </a:xfrm>
            <a:custGeom>
              <a:avLst/>
              <a:gdLst>
                <a:gd name="T0" fmla="*/ 0 w 364"/>
                <a:gd name="T1" fmla="*/ 73 h 73"/>
                <a:gd name="T2" fmla="*/ 173 w 364"/>
                <a:gd name="T3" fmla="*/ 2 h 73"/>
                <a:gd name="T4" fmla="*/ 364 w 364"/>
                <a:gd name="T5" fmla="*/ 59 h 73"/>
              </a:gdLst>
              <a:ahLst/>
              <a:cxnLst>
                <a:cxn ang="0">
                  <a:pos x="T0" y="T1"/>
                </a:cxn>
                <a:cxn ang="0">
                  <a:pos x="T2" y="T3"/>
                </a:cxn>
                <a:cxn ang="0">
                  <a:pos x="T4" y="T5"/>
                </a:cxn>
              </a:cxnLst>
              <a:rect l="0" t="0" r="r" b="b"/>
              <a:pathLst>
                <a:path w="364" h="73">
                  <a:moveTo>
                    <a:pt x="0" y="73"/>
                  </a:moveTo>
                  <a:cubicBezTo>
                    <a:pt x="56" y="38"/>
                    <a:pt x="112" y="4"/>
                    <a:pt x="173" y="2"/>
                  </a:cubicBezTo>
                  <a:cubicBezTo>
                    <a:pt x="234" y="0"/>
                    <a:pt x="299" y="29"/>
                    <a:pt x="364" y="59"/>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70" name="Freeform 46">
              <a:extLst>
                <a:ext uri="{FF2B5EF4-FFF2-40B4-BE49-F238E27FC236}">
                  <a16:creationId xmlns:a16="http://schemas.microsoft.com/office/drawing/2014/main" id="{B5F062F5-8B79-483B-B3F1-D786CAC0D271}"/>
                </a:ext>
              </a:extLst>
            </p:cNvPr>
            <p:cNvSpPr>
              <a:spLocks/>
            </p:cNvSpPr>
            <p:nvPr/>
          </p:nvSpPr>
          <p:spPr bwMode="auto">
            <a:xfrm flipH="1" flipV="1">
              <a:off x="1334" y="3623"/>
              <a:ext cx="364" cy="73"/>
            </a:xfrm>
            <a:custGeom>
              <a:avLst/>
              <a:gdLst>
                <a:gd name="T0" fmla="*/ 0 w 364"/>
                <a:gd name="T1" fmla="*/ 73 h 73"/>
                <a:gd name="T2" fmla="*/ 173 w 364"/>
                <a:gd name="T3" fmla="*/ 2 h 73"/>
                <a:gd name="T4" fmla="*/ 364 w 364"/>
                <a:gd name="T5" fmla="*/ 59 h 73"/>
              </a:gdLst>
              <a:ahLst/>
              <a:cxnLst>
                <a:cxn ang="0">
                  <a:pos x="T0" y="T1"/>
                </a:cxn>
                <a:cxn ang="0">
                  <a:pos x="T2" y="T3"/>
                </a:cxn>
                <a:cxn ang="0">
                  <a:pos x="T4" y="T5"/>
                </a:cxn>
              </a:cxnLst>
              <a:rect l="0" t="0" r="r" b="b"/>
              <a:pathLst>
                <a:path w="364" h="73">
                  <a:moveTo>
                    <a:pt x="0" y="73"/>
                  </a:moveTo>
                  <a:cubicBezTo>
                    <a:pt x="56" y="38"/>
                    <a:pt x="112" y="4"/>
                    <a:pt x="173" y="2"/>
                  </a:cubicBezTo>
                  <a:cubicBezTo>
                    <a:pt x="234" y="0"/>
                    <a:pt x="299" y="29"/>
                    <a:pt x="364" y="59"/>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71" name="Freeform 47">
              <a:extLst>
                <a:ext uri="{FF2B5EF4-FFF2-40B4-BE49-F238E27FC236}">
                  <a16:creationId xmlns:a16="http://schemas.microsoft.com/office/drawing/2014/main" id="{29780239-C262-45BC-B805-A4E2AFAD59ED}"/>
                </a:ext>
              </a:extLst>
            </p:cNvPr>
            <p:cNvSpPr>
              <a:spLocks/>
            </p:cNvSpPr>
            <p:nvPr/>
          </p:nvSpPr>
          <p:spPr bwMode="auto">
            <a:xfrm>
              <a:off x="1912" y="2754"/>
              <a:ext cx="178" cy="173"/>
            </a:xfrm>
            <a:custGeom>
              <a:avLst/>
              <a:gdLst>
                <a:gd name="T0" fmla="*/ 0 w 178"/>
                <a:gd name="T1" fmla="*/ 102 h 173"/>
                <a:gd name="T2" fmla="*/ 44 w 178"/>
                <a:gd name="T3" fmla="*/ 13 h 173"/>
                <a:gd name="T4" fmla="*/ 146 w 178"/>
                <a:gd name="T5" fmla="*/ 22 h 173"/>
                <a:gd name="T6" fmla="*/ 164 w 178"/>
                <a:gd name="T7" fmla="*/ 111 h 173"/>
                <a:gd name="T8" fmla="*/ 62 w 178"/>
                <a:gd name="T9" fmla="*/ 173 h 173"/>
              </a:gdLst>
              <a:ahLst/>
              <a:cxnLst>
                <a:cxn ang="0">
                  <a:pos x="T0" y="T1"/>
                </a:cxn>
                <a:cxn ang="0">
                  <a:pos x="T2" y="T3"/>
                </a:cxn>
                <a:cxn ang="0">
                  <a:pos x="T4" y="T5"/>
                </a:cxn>
                <a:cxn ang="0">
                  <a:pos x="T6" y="T7"/>
                </a:cxn>
                <a:cxn ang="0">
                  <a:pos x="T8" y="T9"/>
                </a:cxn>
              </a:cxnLst>
              <a:rect l="0" t="0" r="r" b="b"/>
              <a:pathLst>
                <a:path w="178" h="173">
                  <a:moveTo>
                    <a:pt x="0" y="102"/>
                  </a:moveTo>
                  <a:cubicBezTo>
                    <a:pt x="10" y="64"/>
                    <a:pt x="20" y="26"/>
                    <a:pt x="44" y="13"/>
                  </a:cubicBezTo>
                  <a:cubicBezTo>
                    <a:pt x="68" y="0"/>
                    <a:pt x="126" y="6"/>
                    <a:pt x="146" y="22"/>
                  </a:cubicBezTo>
                  <a:cubicBezTo>
                    <a:pt x="166" y="38"/>
                    <a:pt x="178" y="86"/>
                    <a:pt x="164" y="111"/>
                  </a:cubicBezTo>
                  <a:cubicBezTo>
                    <a:pt x="150" y="136"/>
                    <a:pt x="106" y="154"/>
                    <a:pt x="62" y="173"/>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a:t>Preorder Traversal</a:t>
            </a:r>
          </a:p>
        </p:txBody>
      </p:sp>
      <p:sp>
        <p:nvSpPr>
          <p:cNvPr id="378883" name="Rectangle 3"/>
          <p:cNvSpPr>
            <a:spLocks noGrp="1" noChangeArrowheads="1"/>
          </p:cNvSpPr>
          <p:nvPr>
            <p:ph type="body" idx="1"/>
          </p:nvPr>
        </p:nvSpPr>
        <p:spPr>
          <a:xfrm>
            <a:off x="11349" y="3328987"/>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E                                   print F</a:t>
            </a:r>
          </a:p>
          <a:p>
            <a:pPr marL="0" indent="0">
              <a:buNone/>
            </a:pPr>
            <a:r>
              <a:rPr lang="en-US" altLang="en-US" sz="2600" dirty="0">
                <a:latin typeface="Times" panose="02020603050405020304" pitchFamily="18" charset="0"/>
                <a:cs typeface="Times" panose="02020603050405020304" pitchFamily="18" charset="0"/>
              </a:rPr>
              <a:t>preorder(E)                          preorder(F)</a:t>
            </a:r>
          </a:p>
          <a:p>
            <a:pPr marL="0" indent="0">
              <a:buNone/>
            </a:pPr>
            <a:r>
              <a:rPr lang="en-US" altLang="en-US" sz="2600" dirty="0">
                <a:latin typeface="Times" panose="02020603050405020304" pitchFamily="18" charset="0"/>
                <a:cs typeface="Times" panose="02020603050405020304" pitchFamily="18" charset="0"/>
              </a:rPr>
              <a:t>preorder(B)    preorder(B)   preorder(B)     preorder(B)</a:t>
            </a:r>
          </a:p>
          <a:p>
            <a:pPr marL="0" indent="0">
              <a:buNone/>
            </a:pPr>
            <a:r>
              <a:rPr lang="en-US" altLang="en-US" sz="2600" dirty="0">
                <a:latin typeface="Times" panose="02020603050405020304" pitchFamily="18" charset="0"/>
                <a:cs typeface="Times" panose="02020603050405020304" pitchFamily="18" charset="0"/>
              </a:rPr>
              <a:t>preorder(A)    preorder(A)   preorder(A)    preorder(A)  preorder(A)</a:t>
            </a:r>
          </a:p>
        </p:txBody>
      </p:sp>
      <p:sp>
        <p:nvSpPr>
          <p:cNvPr id="32" name="Text Box 31">
            <a:extLst>
              <a:ext uri="{FF2B5EF4-FFF2-40B4-BE49-F238E27FC236}">
                <a16:creationId xmlns:a16="http://schemas.microsoft.com/office/drawing/2014/main" id="{D9AD6C70-2FF4-4DF3-A35F-F891A496B67B}"/>
              </a:ext>
            </a:extLst>
          </p:cNvPr>
          <p:cNvSpPr txBox="1">
            <a:spLocks noChangeArrowheads="1"/>
          </p:cNvSpPr>
          <p:nvPr/>
        </p:nvSpPr>
        <p:spPr bwMode="auto">
          <a:xfrm>
            <a:off x="4963360" y="919698"/>
            <a:ext cx="4177397"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a:solidFill>
                  <a:schemeClr val="accent2"/>
                </a:solidFill>
              </a:rPr>
              <a:t>preorder</a:t>
            </a:r>
            <a:r>
              <a:rPr lang="en-US" altLang="en-US" sz="2000" dirty="0">
                <a:solidFill>
                  <a:schemeClr val="accent2"/>
                </a:solidFill>
              </a:rPr>
              <a:t>(</a:t>
            </a:r>
            <a:r>
              <a:rPr lang="en-US" altLang="en-US" sz="2000" i="1" dirty="0">
                <a:solidFill>
                  <a:schemeClr val="accent2"/>
                </a:solidFill>
              </a:rPr>
              <a:t>r</a:t>
            </a:r>
            <a:r>
              <a:rPr lang="en-US" altLang="en-US" sz="2000" dirty="0">
                <a:solidFill>
                  <a:schemeClr val="accent2"/>
                </a:solidFill>
              </a:rPr>
              <a:t>)</a:t>
            </a:r>
            <a:endParaRPr lang="en-US" altLang="en-US" sz="2000" i="1" dirty="0">
              <a:solidFill>
                <a:schemeClr val="accent2"/>
              </a:solidFill>
            </a:endParaRPr>
          </a:p>
          <a:p>
            <a:r>
              <a:rPr lang="en-US" altLang="en-US" sz="2000" dirty="0">
                <a:solidFill>
                  <a:schemeClr val="accent2"/>
                </a:solidFill>
              </a:rPr>
              <a:t>  </a:t>
            </a:r>
            <a:r>
              <a:rPr lang="en-US" altLang="en-US" sz="2000" b="1" dirty="0">
                <a:solidFill>
                  <a:srgbClr val="FF0000"/>
                </a:solidFill>
              </a:rPr>
              <a:t>print </a:t>
            </a:r>
            <a:r>
              <a:rPr lang="en-US" altLang="en-US" sz="2000" b="1"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solidFill>
                  <a:srgbClr val="FF0000"/>
                </a:solidFill>
              </a:rPr>
              <a:t>      </a:t>
            </a:r>
            <a:r>
              <a:rPr lang="en-US" altLang="en-US" sz="2000" b="1" i="1" dirty="0">
                <a:solidFill>
                  <a:srgbClr val="FF0000"/>
                </a:solidFill>
              </a:rPr>
              <a:t>preorder</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420774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a:t>Preorder Traversal</a:t>
            </a:r>
          </a:p>
        </p:txBody>
      </p:sp>
      <p:sp>
        <p:nvSpPr>
          <p:cNvPr id="378883" name="Rectangle 3"/>
          <p:cNvSpPr>
            <a:spLocks noGrp="1" noChangeArrowheads="1"/>
          </p:cNvSpPr>
          <p:nvPr>
            <p:ph type="body" idx="1"/>
          </p:nvPr>
        </p:nvSpPr>
        <p:spPr>
          <a:xfrm>
            <a:off x="-3243" y="3157954"/>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H</a:t>
            </a: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G</a:t>
            </a:r>
            <a:r>
              <a:rPr lang="en-US" altLang="en-US" sz="2600" dirty="0">
                <a:latin typeface="Times" panose="02020603050405020304" pitchFamily="18" charset="0"/>
                <a:cs typeface="Times" panose="02020603050405020304" pitchFamily="18" charset="0"/>
              </a:rPr>
              <a:t>      preorder(H)</a:t>
            </a: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C</a:t>
            </a:r>
            <a:r>
              <a:rPr lang="en-US" altLang="en-US" sz="2600" dirty="0">
                <a:latin typeface="Times" panose="02020603050405020304" pitchFamily="18" charset="0"/>
                <a:cs typeface="Times" panose="02020603050405020304" pitchFamily="18" charset="0"/>
              </a:rPr>
              <a:t>       preorder(G)   preorder(G)   </a:t>
            </a:r>
          </a:p>
          <a:p>
            <a:pPr marL="0" indent="0">
              <a:buNone/>
            </a:pPr>
            <a:r>
              <a:rPr lang="en-US" altLang="en-US" sz="2600" dirty="0">
                <a:latin typeface="Times" panose="02020603050405020304" pitchFamily="18" charset="0"/>
                <a:cs typeface="Times" panose="02020603050405020304" pitchFamily="18" charset="0"/>
              </a:rPr>
              <a:t>                       preorder(C)   preorder(C)   preorder(C)   </a:t>
            </a:r>
          </a:p>
          <a:p>
            <a:pPr marL="0" indent="0">
              <a:buNone/>
            </a:pPr>
            <a:r>
              <a:rPr lang="en-US" altLang="en-US" sz="2600" dirty="0">
                <a:latin typeface="Times" panose="02020603050405020304" pitchFamily="18" charset="0"/>
                <a:cs typeface="Times" panose="02020603050405020304" pitchFamily="18" charset="0"/>
              </a:rPr>
              <a:t>preorder(A)    preorder(A)   preorder(A)  preorder(A)  </a:t>
            </a:r>
          </a:p>
        </p:txBody>
      </p:sp>
      <p:sp>
        <p:nvSpPr>
          <p:cNvPr id="32" name="Text Box 31">
            <a:extLst>
              <a:ext uri="{FF2B5EF4-FFF2-40B4-BE49-F238E27FC236}">
                <a16:creationId xmlns:a16="http://schemas.microsoft.com/office/drawing/2014/main" id="{D9AD6C70-2FF4-4DF3-A35F-F891A496B67B}"/>
              </a:ext>
            </a:extLst>
          </p:cNvPr>
          <p:cNvSpPr txBox="1">
            <a:spLocks noChangeArrowheads="1"/>
          </p:cNvSpPr>
          <p:nvPr/>
        </p:nvSpPr>
        <p:spPr bwMode="auto">
          <a:xfrm>
            <a:off x="4963360" y="919698"/>
            <a:ext cx="4177397"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a:solidFill>
                  <a:schemeClr val="accent2"/>
                </a:solidFill>
              </a:rPr>
              <a:t>preorder</a:t>
            </a:r>
            <a:r>
              <a:rPr lang="en-US" altLang="en-US" sz="2000" dirty="0">
                <a:solidFill>
                  <a:schemeClr val="accent2"/>
                </a:solidFill>
              </a:rPr>
              <a:t>(</a:t>
            </a:r>
            <a:r>
              <a:rPr lang="en-US" altLang="en-US" sz="2000" i="1" dirty="0">
                <a:solidFill>
                  <a:schemeClr val="accent2"/>
                </a:solidFill>
              </a:rPr>
              <a:t>r</a:t>
            </a:r>
            <a:r>
              <a:rPr lang="en-US" altLang="en-US" sz="2000" dirty="0">
                <a:solidFill>
                  <a:schemeClr val="accent2"/>
                </a:solidFill>
              </a:rPr>
              <a:t>)</a:t>
            </a:r>
            <a:endParaRPr lang="en-US" altLang="en-US" sz="2000" i="1" dirty="0">
              <a:solidFill>
                <a:schemeClr val="accent2"/>
              </a:solidFill>
            </a:endParaRPr>
          </a:p>
          <a:p>
            <a:r>
              <a:rPr lang="en-US" altLang="en-US" sz="2000" dirty="0">
                <a:solidFill>
                  <a:schemeClr val="accent2"/>
                </a:solidFill>
              </a:rPr>
              <a:t>  </a:t>
            </a:r>
            <a:r>
              <a:rPr lang="en-US" altLang="en-US" sz="2000" b="1" dirty="0">
                <a:solidFill>
                  <a:srgbClr val="FF0000"/>
                </a:solidFill>
              </a:rPr>
              <a:t>print </a:t>
            </a:r>
            <a:r>
              <a:rPr lang="en-US" altLang="en-US" sz="2000" b="1"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solidFill>
                  <a:srgbClr val="FF0000"/>
                </a:solidFill>
              </a:rPr>
              <a:t>      </a:t>
            </a:r>
            <a:r>
              <a:rPr lang="en-US" altLang="en-US" sz="2000" b="1" i="1" dirty="0">
                <a:solidFill>
                  <a:srgbClr val="FF0000"/>
                </a:solidFill>
              </a:rPr>
              <a:t>preorder</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2170936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a:t>Preorder Traversal</a:t>
            </a:r>
          </a:p>
        </p:txBody>
      </p:sp>
      <p:sp>
        <p:nvSpPr>
          <p:cNvPr id="378883" name="Rectangle 3"/>
          <p:cNvSpPr>
            <a:spLocks noGrp="1" noChangeArrowheads="1"/>
          </p:cNvSpPr>
          <p:nvPr>
            <p:ph type="body" idx="1"/>
          </p:nvPr>
        </p:nvSpPr>
        <p:spPr>
          <a:xfrm>
            <a:off x="-3243" y="3767554"/>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H                                print I                                  print J</a:t>
            </a:r>
          </a:p>
          <a:p>
            <a:pPr marL="0" indent="0">
              <a:buNone/>
            </a:pPr>
            <a:r>
              <a:rPr lang="en-US" altLang="en-US" sz="2600" dirty="0">
                <a:latin typeface="Times" panose="02020603050405020304" pitchFamily="18" charset="0"/>
                <a:cs typeface="Times" panose="02020603050405020304" pitchFamily="18" charset="0"/>
              </a:rPr>
              <a:t>preorder(H)                         preorder(I)                          preorder(J)</a:t>
            </a:r>
          </a:p>
          <a:p>
            <a:pPr marL="0" indent="0">
              <a:buNone/>
            </a:pPr>
            <a:r>
              <a:rPr lang="en-US" altLang="en-US" sz="2600" dirty="0">
                <a:latin typeface="Times" panose="02020603050405020304" pitchFamily="18" charset="0"/>
                <a:cs typeface="Times" panose="02020603050405020304" pitchFamily="18" charset="0"/>
              </a:rPr>
              <a:t>preorder(G)    preorder(G)  preorder(G)   preorder(G)   preorder(G)</a:t>
            </a:r>
          </a:p>
          <a:p>
            <a:pPr marL="0" indent="0">
              <a:buNone/>
            </a:pPr>
            <a:r>
              <a:rPr lang="en-US" altLang="en-US" sz="2600" dirty="0">
                <a:latin typeface="Times" panose="02020603050405020304" pitchFamily="18" charset="0"/>
                <a:cs typeface="Times" panose="02020603050405020304" pitchFamily="18" charset="0"/>
              </a:rPr>
              <a:t>preorder(C)    preorder(C)   preorder(C)   preorder(C)   preorder(C)</a:t>
            </a:r>
          </a:p>
          <a:p>
            <a:pPr marL="0" indent="0">
              <a:buNone/>
            </a:pPr>
            <a:r>
              <a:rPr lang="en-US" altLang="en-US" sz="2600" dirty="0">
                <a:latin typeface="Times" panose="02020603050405020304" pitchFamily="18" charset="0"/>
                <a:cs typeface="Times" panose="02020603050405020304" pitchFamily="18" charset="0"/>
              </a:rPr>
              <a:t>preorder(A)    preorder(A)   preorder(A)  preorder(A)   preorder(A)</a:t>
            </a:r>
          </a:p>
        </p:txBody>
      </p:sp>
      <p:sp>
        <p:nvSpPr>
          <p:cNvPr id="32" name="Text Box 31">
            <a:extLst>
              <a:ext uri="{FF2B5EF4-FFF2-40B4-BE49-F238E27FC236}">
                <a16:creationId xmlns:a16="http://schemas.microsoft.com/office/drawing/2014/main" id="{D9AD6C70-2FF4-4DF3-A35F-F891A496B67B}"/>
              </a:ext>
            </a:extLst>
          </p:cNvPr>
          <p:cNvSpPr txBox="1">
            <a:spLocks noChangeArrowheads="1"/>
          </p:cNvSpPr>
          <p:nvPr/>
        </p:nvSpPr>
        <p:spPr bwMode="auto">
          <a:xfrm>
            <a:off x="4963360" y="919698"/>
            <a:ext cx="4177397"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a:solidFill>
                  <a:schemeClr val="accent2"/>
                </a:solidFill>
              </a:rPr>
              <a:t>preorder</a:t>
            </a:r>
            <a:r>
              <a:rPr lang="en-US" altLang="en-US" sz="2000" dirty="0">
                <a:solidFill>
                  <a:schemeClr val="accent2"/>
                </a:solidFill>
              </a:rPr>
              <a:t>(</a:t>
            </a:r>
            <a:r>
              <a:rPr lang="en-US" altLang="en-US" sz="2000" i="1" dirty="0">
                <a:solidFill>
                  <a:schemeClr val="accent2"/>
                </a:solidFill>
              </a:rPr>
              <a:t>r</a:t>
            </a:r>
            <a:r>
              <a:rPr lang="en-US" altLang="en-US" sz="2000" dirty="0">
                <a:solidFill>
                  <a:schemeClr val="accent2"/>
                </a:solidFill>
              </a:rPr>
              <a:t>)</a:t>
            </a:r>
            <a:endParaRPr lang="en-US" altLang="en-US" sz="2000" i="1" dirty="0">
              <a:solidFill>
                <a:schemeClr val="accent2"/>
              </a:solidFill>
            </a:endParaRPr>
          </a:p>
          <a:p>
            <a:r>
              <a:rPr lang="en-US" altLang="en-US" sz="2000" dirty="0">
                <a:solidFill>
                  <a:schemeClr val="accent2"/>
                </a:solidFill>
              </a:rPr>
              <a:t>  </a:t>
            </a:r>
            <a:r>
              <a:rPr lang="en-US" altLang="en-US" sz="2000" b="1" dirty="0">
                <a:solidFill>
                  <a:srgbClr val="FF0000"/>
                </a:solidFill>
              </a:rPr>
              <a:t>print </a:t>
            </a:r>
            <a:r>
              <a:rPr lang="en-US" altLang="en-US" sz="2000" b="1"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solidFill>
                  <a:srgbClr val="FF0000"/>
                </a:solidFill>
              </a:rPr>
              <a:t>      </a:t>
            </a:r>
            <a:r>
              <a:rPr lang="en-US" altLang="en-US" sz="2000" b="1" i="1" dirty="0">
                <a:solidFill>
                  <a:srgbClr val="FF0000"/>
                </a:solidFill>
              </a:rPr>
              <a:t>preorder</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3352769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a:t>Preorder Traversal</a:t>
            </a:r>
          </a:p>
        </p:txBody>
      </p:sp>
      <p:sp>
        <p:nvSpPr>
          <p:cNvPr id="378883" name="Rectangle 3"/>
          <p:cNvSpPr>
            <a:spLocks noGrp="1" noChangeArrowheads="1"/>
          </p:cNvSpPr>
          <p:nvPr>
            <p:ph type="body" idx="1"/>
          </p:nvPr>
        </p:nvSpPr>
        <p:spPr>
          <a:xfrm>
            <a:off x="16213" y="3690937"/>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solidFill>
                  <a:srgbClr val="FF0000"/>
                </a:solidFill>
                <a:latin typeface="Times" panose="02020603050405020304" pitchFamily="18" charset="0"/>
                <a:cs typeface="Times" panose="02020603050405020304" pitchFamily="18" charset="0"/>
              </a:rPr>
              <a:t>   print J                                  print K</a:t>
            </a:r>
          </a:p>
          <a:p>
            <a:pPr marL="0" indent="0">
              <a:buNone/>
            </a:pPr>
            <a:r>
              <a:rPr lang="en-US" altLang="en-US" sz="2600" dirty="0">
                <a:latin typeface="Times" panose="02020603050405020304" pitchFamily="18" charset="0"/>
                <a:cs typeface="Times" panose="02020603050405020304" pitchFamily="18" charset="0"/>
              </a:rPr>
              <a:t>preorder(J)                          preorder(K)                          </a:t>
            </a:r>
          </a:p>
          <a:p>
            <a:pPr marL="0" indent="0">
              <a:buNone/>
            </a:pPr>
            <a:r>
              <a:rPr lang="en-US" altLang="en-US" sz="2600" dirty="0">
                <a:latin typeface="Times" panose="02020603050405020304" pitchFamily="18" charset="0"/>
                <a:cs typeface="Times" panose="02020603050405020304" pitchFamily="18" charset="0"/>
              </a:rPr>
              <a:t>preorder(G)    preorder(G)  preorder(G)   preorder(G)   </a:t>
            </a:r>
          </a:p>
          <a:p>
            <a:pPr marL="0" indent="0">
              <a:buNone/>
            </a:pPr>
            <a:r>
              <a:rPr lang="en-US" altLang="en-US" sz="2600" dirty="0">
                <a:latin typeface="Times" panose="02020603050405020304" pitchFamily="18" charset="0"/>
                <a:cs typeface="Times" panose="02020603050405020304" pitchFamily="18" charset="0"/>
              </a:rPr>
              <a:t>preorder(C)    preorder(C)   preorder(C)   preorder(C)   preorder(C)</a:t>
            </a:r>
          </a:p>
          <a:p>
            <a:pPr marL="0" indent="0">
              <a:buNone/>
            </a:pPr>
            <a:r>
              <a:rPr lang="en-US" altLang="en-US" sz="2600" dirty="0">
                <a:latin typeface="Times" panose="02020603050405020304" pitchFamily="18" charset="0"/>
                <a:cs typeface="Times" panose="02020603050405020304" pitchFamily="18" charset="0"/>
              </a:rPr>
              <a:t>preorder(A)    preorder(A)   preorder(A)  preorder(A)   preorder(A)</a:t>
            </a:r>
          </a:p>
        </p:txBody>
      </p:sp>
      <p:sp>
        <p:nvSpPr>
          <p:cNvPr id="32" name="Text Box 31">
            <a:extLst>
              <a:ext uri="{FF2B5EF4-FFF2-40B4-BE49-F238E27FC236}">
                <a16:creationId xmlns:a16="http://schemas.microsoft.com/office/drawing/2014/main" id="{D9AD6C70-2FF4-4DF3-A35F-F891A496B67B}"/>
              </a:ext>
            </a:extLst>
          </p:cNvPr>
          <p:cNvSpPr txBox="1">
            <a:spLocks noChangeArrowheads="1"/>
          </p:cNvSpPr>
          <p:nvPr/>
        </p:nvSpPr>
        <p:spPr bwMode="auto">
          <a:xfrm>
            <a:off x="4963360" y="919698"/>
            <a:ext cx="4177397"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a:solidFill>
                  <a:schemeClr val="accent2"/>
                </a:solidFill>
              </a:rPr>
              <a:t>preorder</a:t>
            </a:r>
            <a:r>
              <a:rPr lang="en-US" altLang="en-US" sz="2000" dirty="0">
                <a:solidFill>
                  <a:schemeClr val="accent2"/>
                </a:solidFill>
              </a:rPr>
              <a:t>(</a:t>
            </a:r>
            <a:r>
              <a:rPr lang="en-US" altLang="en-US" sz="2000" i="1" dirty="0">
                <a:solidFill>
                  <a:schemeClr val="accent2"/>
                </a:solidFill>
              </a:rPr>
              <a:t>r</a:t>
            </a:r>
            <a:r>
              <a:rPr lang="en-US" altLang="en-US" sz="2000" dirty="0">
                <a:solidFill>
                  <a:schemeClr val="accent2"/>
                </a:solidFill>
              </a:rPr>
              <a:t>)</a:t>
            </a:r>
            <a:endParaRPr lang="en-US" altLang="en-US" sz="2000" i="1" dirty="0">
              <a:solidFill>
                <a:schemeClr val="accent2"/>
              </a:solidFill>
            </a:endParaRPr>
          </a:p>
          <a:p>
            <a:r>
              <a:rPr lang="en-US" altLang="en-US" sz="2000" dirty="0">
                <a:solidFill>
                  <a:schemeClr val="accent2"/>
                </a:solidFill>
              </a:rPr>
              <a:t>  </a:t>
            </a:r>
            <a:r>
              <a:rPr lang="en-US" altLang="en-US" sz="2000" b="1" dirty="0">
                <a:solidFill>
                  <a:srgbClr val="FF0000"/>
                </a:solidFill>
              </a:rPr>
              <a:t>print </a:t>
            </a:r>
            <a:r>
              <a:rPr lang="en-US" altLang="en-US" sz="2000" b="1"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solidFill>
                  <a:srgbClr val="FF0000"/>
                </a:solidFill>
              </a:rPr>
              <a:t>      </a:t>
            </a:r>
            <a:r>
              <a:rPr lang="en-US" altLang="en-US" sz="2000" b="1" i="1" dirty="0">
                <a:solidFill>
                  <a:srgbClr val="FF0000"/>
                </a:solidFill>
              </a:rPr>
              <a:t>preorder</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2904621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a:t>Preorder Traversal</a:t>
            </a:r>
          </a:p>
        </p:txBody>
      </p:sp>
      <p:sp>
        <p:nvSpPr>
          <p:cNvPr id="378883" name="Rectangle 3"/>
          <p:cNvSpPr>
            <a:spLocks noGrp="1" noChangeArrowheads="1"/>
          </p:cNvSpPr>
          <p:nvPr>
            <p:ph type="body" idx="1"/>
          </p:nvPr>
        </p:nvSpPr>
        <p:spPr>
          <a:xfrm>
            <a:off x="0" y="3952706"/>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D</a:t>
            </a:r>
          </a:p>
          <a:p>
            <a:pPr marL="0" indent="0">
              <a:buNone/>
            </a:pPr>
            <a:r>
              <a:rPr lang="en-US" altLang="en-US" sz="2600" dirty="0">
                <a:latin typeface="Times" panose="02020603050405020304" pitchFamily="18" charset="0"/>
                <a:cs typeface="Times" panose="02020603050405020304" pitchFamily="18" charset="0"/>
              </a:rPr>
              <a:t>preorder(C)                          preorder(D)</a:t>
            </a:r>
          </a:p>
          <a:p>
            <a:pPr marL="0" indent="0">
              <a:buNone/>
            </a:pPr>
            <a:r>
              <a:rPr lang="en-US" altLang="en-US" sz="2600" dirty="0">
                <a:latin typeface="Times" panose="02020603050405020304" pitchFamily="18" charset="0"/>
                <a:cs typeface="Times" panose="02020603050405020304" pitchFamily="18" charset="0"/>
              </a:rPr>
              <a:t>preorder(A)    preorder(A)   preorder(A)  preorder(A)   empty stack </a:t>
            </a:r>
          </a:p>
        </p:txBody>
      </p:sp>
      <p:sp>
        <p:nvSpPr>
          <p:cNvPr id="32" name="Text Box 31">
            <a:extLst>
              <a:ext uri="{FF2B5EF4-FFF2-40B4-BE49-F238E27FC236}">
                <a16:creationId xmlns:a16="http://schemas.microsoft.com/office/drawing/2014/main" id="{D9AD6C70-2FF4-4DF3-A35F-F891A496B67B}"/>
              </a:ext>
            </a:extLst>
          </p:cNvPr>
          <p:cNvSpPr txBox="1">
            <a:spLocks noChangeArrowheads="1"/>
          </p:cNvSpPr>
          <p:nvPr/>
        </p:nvSpPr>
        <p:spPr bwMode="auto">
          <a:xfrm>
            <a:off x="4963360" y="919698"/>
            <a:ext cx="4177397"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a:solidFill>
                  <a:schemeClr val="accent2"/>
                </a:solidFill>
              </a:rPr>
              <a:t>preorder</a:t>
            </a:r>
            <a:r>
              <a:rPr lang="en-US" altLang="en-US" sz="2000" dirty="0">
                <a:solidFill>
                  <a:schemeClr val="accent2"/>
                </a:solidFill>
              </a:rPr>
              <a:t>(</a:t>
            </a:r>
            <a:r>
              <a:rPr lang="en-US" altLang="en-US" sz="2000" i="1" dirty="0">
                <a:solidFill>
                  <a:schemeClr val="accent2"/>
                </a:solidFill>
              </a:rPr>
              <a:t>r</a:t>
            </a:r>
            <a:r>
              <a:rPr lang="en-US" altLang="en-US" sz="2000" dirty="0">
                <a:solidFill>
                  <a:schemeClr val="accent2"/>
                </a:solidFill>
              </a:rPr>
              <a:t>)</a:t>
            </a:r>
            <a:endParaRPr lang="en-US" altLang="en-US" sz="2000" i="1" dirty="0">
              <a:solidFill>
                <a:schemeClr val="accent2"/>
              </a:solidFill>
            </a:endParaRPr>
          </a:p>
          <a:p>
            <a:r>
              <a:rPr lang="en-US" altLang="en-US" sz="2000" dirty="0">
                <a:solidFill>
                  <a:schemeClr val="accent2"/>
                </a:solidFill>
              </a:rPr>
              <a:t>  </a:t>
            </a:r>
            <a:r>
              <a:rPr lang="en-US" altLang="en-US" sz="2000" b="1" dirty="0">
                <a:solidFill>
                  <a:srgbClr val="FF0000"/>
                </a:solidFill>
              </a:rPr>
              <a:t>print </a:t>
            </a:r>
            <a:r>
              <a:rPr lang="en-US" altLang="en-US" sz="2000" b="1"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solidFill>
                  <a:srgbClr val="FF0000"/>
                </a:solidFill>
              </a:rPr>
              <a:t>      </a:t>
            </a:r>
            <a:r>
              <a:rPr lang="en-US" altLang="en-US" sz="2000" b="1" i="1" dirty="0">
                <a:solidFill>
                  <a:srgbClr val="FF0000"/>
                </a:solidFill>
              </a:rPr>
              <a:t>preorder</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30841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r>
              <a:rPr lang="en-US" altLang="en-US" dirty="0"/>
              <a:t> Traversal</a:t>
            </a:r>
          </a:p>
        </p:txBody>
      </p:sp>
      <p:sp>
        <p:nvSpPr>
          <p:cNvPr id="378883" name="Rectangle 3"/>
          <p:cNvSpPr>
            <a:spLocks noGrp="1" noChangeArrowheads="1"/>
          </p:cNvSpPr>
          <p:nvPr>
            <p:ph type="body" idx="1"/>
          </p:nvPr>
        </p:nvSpPr>
        <p:spPr>
          <a:xfrm>
            <a:off x="0" y="847724"/>
            <a:ext cx="9144000" cy="2790826"/>
          </a:xfrm>
        </p:spPr>
        <p:txBody>
          <a:bodyPr/>
          <a:lstStyle/>
          <a:p>
            <a:r>
              <a:rPr lang="en-US" altLang="en-US" sz="2200" dirty="0">
                <a:latin typeface="Times" panose="02020603050405020304" pitchFamily="18" charset="0"/>
                <a:cs typeface="Times" panose="02020603050405020304" pitchFamily="18" charset="0"/>
              </a:rPr>
              <a:t>In a </a:t>
            </a:r>
            <a:r>
              <a:rPr lang="en-US" altLang="en-US" sz="2200" dirty="0" err="1">
                <a:latin typeface="Times" panose="02020603050405020304" pitchFamily="18" charset="0"/>
                <a:cs typeface="Times" panose="02020603050405020304" pitchFamily="18" charset="0"/>
              </a:rPr>
              <a:t>postorder</a:t>
            </a:r>
            <a:r>
              <a:rPr lang="en-US" altLang="en-US" sz="2200" dirty="0">
                <a:latin typeface="Times" panose="02020603050405020304" pitchFamily="18" charset="0"/>
                <a:cs typeface="Times" panose="02020603050405020304" pitchFamily="18" charset="0"/>
              </a:rPr>
              <a:t> traversal, a node is visited after its descendants.</a:t>
            </a:r>
          </a:p>
          <a:p>
            <a:pPr marL="0" indent="0">
              <a:buNone/>
            </a:pPr>
            <a:r>
              <a:rPr lang="en-US" altLang="en-US" sz="2200" dirty="0">
                <a:latin typeface="Times" panose="02020603050405020304" pitchFamily="18" charset="0"/>
                <a:cs typeface="Times" panose="02020603050405020304" pitchFamily="18" charset="0"/>
              </a:rPr>
              <a:t>Example: </a:t>
            </a:r>
            <a:r>
              <a:rPr lang="en-US" altLang="en-US" sz="2200" dirty="0" err="1">
                <a:latin typeface="Times" panose="02020603050405020304" pitchFamily="18" charset="0"/>
                <a:cs typeface="Times" panose="02020603050405020304" pitchFamily="18" charset="0"/>
              </a:rPr>
              <a:t>Postorder</a:t>
            </a:r>
            <a:r>
              <a:rPr lang="en-US" altLang="en-US" sz="2200" dirty="0">
                <a:latin typeface="Times" panose="02020603050405020304" pitchFamily="18" charset="0"/>
                <a:cs typeface="Times" panose="02020603050405020304" pitchFamily="18" charset="0"/>
              </a:rPr>
              <a:t> traversal on tree T:</a:t>
            </a: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pPr lvl="1"/>
            <a:r>
              <a:rPr lang="en-US" dirty="0">
                <a:latin typeface="Times" panose="02020603050405020304" pitchFamily="18" charset="0"/>
                <a:cs typeface="Times" panose="02020603050405020304" pitchFamily="18" charset="0"/>
              </a:rPr>
              <a:t>Step 1: visit T</a:t>
            </a:r>
            <a:r>
              <a:rPr lang="en-US" baseline="-25000" dirty="0">
                <a:latin typeface="Times" panose="02020603050405020304" pitchFamily="18" charset="0"/>
                <a:cs typeface="Times" panose="02020603050405020304" pitchFamily="18" charset="0"/>
              </a:rPr>
              <a:t>1</a:t>
            </a:r>
            <a:r>
              <a:rPr lang="en-US" dirty="0">
                <a:latin typeface="Times" panose="02020603050405020304" pitchFamily="18" charset="0"/>
                <a:cs typeface="Times" panose="02020603050405020304" pitchFamily="18" charset="0"/>
              </a:rPr>
              <a:t> in </a:t>
            </a:r>
            <a:r>
              <a:rPr lang="en-US" dirty="0" err="1">
                <a:latin typeface="Times" panose="02020603050405020304" pitchFamily="18" charset="0"/>
                <a:cs typeface="Times" panose="02020603050405020304" pitchFamily="18" charset="0"/>
              </a:rPr>
              <a:t>postorder</a:t>
            </a:r>
            <a:r>
              <a:rPr lang="en-US" dirty="0">
                <a:latin typeface="Times" panose="02020603050405020304" pitchFamily="18" charset="0"/>
                <a:cs typeface="Times" panose="02020603050405020304" pitchFamily="18" charset="0"/>
              </a:rPr>
              <a:t>,</a:t>
            </a:r>
          </a:p>
          <a:p>
            <a:pPr lvl="1"/>
            <a:r>
              <a:rPr lang="en-US" dirty="0">
                <a:latin typeface="Times" panose="02020603050405020304" pitchFamily="18" charset="0"/>
                <a:cs typeface="Times" panose="02020603050405020304" pitchFamily="18" charset="0"/>
              </a:rPr>
              <a:t>Step 2: visit T</a:t>
            </a:r>
            <a:r>
              <a:rPr lang="en-US" baseline="-25000" dirty="0">
                <a:latin typeface="Times" panose="02020603050405020304" pitchFamily="18" charset="0"/>
                <a:cs typeface="Times" panose="02020603050405020304" pitchFamily="18" charset="0"/>
              </a:rPr>
              <a:t>2</a:t>
            </a:r>
            <a:r>
              <a:rPr lang="en-US" dirty="0">
                <a:latin typeface="Times" panose="02020603050405020304" pitchFamily="18" charset="0"/>
                <a:cs typeface="Times" panose="02020603050405020304" pitchFamily="18" charset="0"/>
              </a:rPr>
              <a:t> in </a:t>
            </a:r>
            <a:r>
              <a:rPr lang="en-US" dirty="0" err="1">
                <a:latin typeface="Times" panose="02020603050405020304" pitchFamily="18" charset="0"/>
                <a:cs typeface="Times" panose="02020603050405020304" pitchFamily="18" charset="0"/>
              </a:rPr>
              <a:t>postorder</a:t>
            </a:r>
            <a:r>
              <a:rPr lang="en-US" dirty="0">
                <a:latin typeface="Times" panose="02020603050405020304" pitchFamily="18" charset="0"/>
                <a:cs typeface="Times" panose="02020603050405020304" pitchFamily="18" charset="0"/>
              </a:rPr>
              <a:t>,</a:t>
            </a:r>
          </a:p>
          <a:p>
            <a:pPr lvl="1"/>
            <a:r>
              <a:rPr lang="en-US" dirty="0">
                <a:latin typeface="Times" panose="02020603050405020304" pitchFamily="18" charset="0"/>
                <a:cs typeface="Times" panose="02020603050405020304" pitchFamily="18" charset="0"/>
              </a:rPr>
              <a:t>……..</a:t>
            </a:r>
          </a:p>
          <a:p>
            <a:pPr lvl="1"/>
            <a:r>
              <a:rPr lang="en-US" dirty="0">
                <a:latin typeface="Times" panose="02020603050405020304" pitchFamily="18" charset="0"/>
                <a:cs typeface="Times" panose="02020603050405020304" pitchFamily="18" charset="0"/>
              </a:rPr>
              <a:t>Step </a:t>
            </a:r>
            <a:r>
              <a:rPr lang="en-US" i="1" dirty="0">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 visit </a:t>
            </a:r>
            <a:r>
              <a:rPr lang="en-US" i="1" dirty="0" err="1">
                <a:latin typeface="Times" panose="02020603050405020304" pitchFamily="18" charset="0"/>
                <a:cs typeface="Times" panose="02020603050405020304" pitchFamily="18" charset="0"/>
              </a:rPr>
              <a:t>T</a:t>
            </a:r>
            <a:r>
              <a:rPr lang="en-US" i="1" baseline="-25000" dirty="0" err="1">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 in </a:t>
            </a:r>
            <a:r>
              <a:rPr lang="en-US" dirty="0" err="1">
                <a:latin typeface="Times" panose="02020603050405020304" pitchFamily="18" charset="0"/>
                <a:cs typeface="Times" panose="02020603050405020304" pitchFamily="18" charset="0"/>
              </a:rPr>
              <a:t>postorder</a:t>
            </a:r>
            <a:r>
              <a:rPr lang="en-US" dirty="0">
                <a:latin typeface="Times" panose="02020603050405020304" pitchFamily="18" charset="0"/>
                <a:cs typeface="Times" panose="02020603050405020304" pitchFamily="18" charset="0"/>
              </a:rPr>
              <a:t>, </a:t>
            </a:r>
          </a:p>
          <a:p>
            <a:pPr lvl="1"/>
            <a:r>
              <a:rPr lang="en-US" dirty="0">
                <a:latin typeface="Times" panose="02020603050405020304" pitchFamily="18" charset="0"/>
                <a:cs typeface="Times" panose="02020603050405020304" pitchFamily="18" charset="0"/>
              </a:rPr>
              <a:t>Step </a:t>
            </a:r>
            <a:r>
              <a:rPr lang="en-US" i="1" dirty="0">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+1: visit root r </a:t>
            </a:r>
          </a:p>
          <a:p>
            <a:endParaRPr lang="en-US" altLang="en-US" sz="2200" dirty="0">
              <a:latin typeface="Times" panose="02020603050405020304" pitchFamily="18" charset="0"/>
              <a:cs typeface="Times" panose="02020603050405020304" pitchFamily="18" charset="0"/>
            </a:endParaRPr>
          </a:p>
          <a:p>
            <a:r>
              <a:rPr lang="en-US" altLang="en-US" sz="2200" dirty="0">
                <a:latin typeface="Times" panose="02020603050405020304" pitchFamily="18" charset="0"/>
                <a:cs typeface="Times" panose="02020603050405020304" pitchFamily="18" charset="0"/>
              </a:rPr>
              <a:t> </a:t>
            </a:r>
          </a:p>
        </p:txBody>
      </p:sp>
      <p:grpSp>
        <p:nvGrpSpPr>
          <p:cNvPr id="2" name="Group 1"/>
          <p:cNvGrpSpPr/>
          <p:nvPr/>
        </p:nvGrpSpPr>
        <p:grpSpPr>
          <a:xfrm>
            <a:off x="76200" y="1752600"/>
            <a:ext cx="3505200" cy="2133600"/>
            <a:chOff x="533400" y="1981200"/>
            <a:chExt cx="3505200" cy="2133600"/>
          </a:xfrm>
        </p:grpSpPr>
        <p:sp>
          <p:nvSpPr>
            <p:cNvPr id="32" name="Oval 6"/>
            <p:cNvSpPr>
              <a:spLocks noChangeArrowheads="1"/>
            </p:cNvSpPr>
            <p:nvPr/>
          </p:nvSpPr>
          <p:spPr bwMode="auto">
            <a:xfrm>
              <a:off x="972038" y="2801547"/>
              <a:ext cx="311920" cy="336986"/>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grpSp>
          <p:nvGrpSpPr>
            <p:cNvPr id="33" name="Group 32"/>
            <p:cNvGrpSpPr/>
            <p:nvPr/>
          </p:nvGrpSpPr>
          <p:grpSpPr>
            <a:xfrm>
              <a:off x="2104697" y="1981200"/>
              <a:ext cx="343112" cy="338555"/>
              <a:chOff x="5968181" y="2328446"/>
              <a:chExt cx="432619" cy="416458"/>
            </a:xfrm>
            <a:solidFill>
              <a:srgbClr val="FF0000"/>
            </a:solidFill>
          </p:grpSpPr>
          <p:sp>
            <p:nvSpPr>
              <p:cNvPr id="34" name="Oval 3"/>
              <p:cNvSpPr>
                <a:spLocks noChangeArrowheads="1"/>
              </p:cNvSpPr>
              <p:nvPr/>
            </p:nvSpPr>
            <p:spPr bwMode="auto">
              <a:xfrm>
                <a:off x="5968181" y="2328672"/>
                <a:ext cx="393290" cy="414528"/>
              </a:xfrm>
              <a:prstGeom prst="ellipse">
                <a:avLst/>
              </a:prstGeom>
              <a:grpFill/>
              <a:ln w="25400">
                <a:solidFill>
                  <a:srgbClr val="333399"/>
                </a:solidFill>
                <a:round/>
                <a:headEnd type="none" w="sm" len="sm"/>
                <a:tailEnd type="none" w="sm" len="sm"/>
              </a:ln>
              <a:effectLst/>
            </p:spPr>
            <p:txBody>
              <a:bodyPr wrap="none" anchor="ctr"/>
              <a:lstStyle/>
              <a:p>
                <a:endParaRPr lang="en-US" sz="1600">
                  <a:latin typeface="Times New Roman" pitchFamily="18" charset="0"/>
                  <a:cs typeface="Times New Roman" pitchFamily="18" charset="0"/>
                </a:endParaRPr>
              </a:p>
            </p:txBody>
          </p:sp>
          <p:sp>
            <p:nvSpPr>
              <p:cNvPr id="35" name="TextBox 34"/>
              <p:cNvSpPr txBox="1"/>
              <p:nvPr/>
            </p:nvSpPr>
            <p:spPr>
              <a:xfrm>
                <a:off x="6019800" y="2328446"/>
                <a:ext cx="381000" cy="416458"/>
              </a:xfrm>
              <a:prstGeom prst="rect">
                <a:avLst/>
              </a:prstGeom>
              <a:noFill/>
            </p:spPr>
            <p:txBody>
              <a:bodyPr wrap="square" rtlCol="0">
                <a:spAutoFit/>
              </a:bodyPr>
              <a:lstStyle/>
              <a:p>
                <a:r>
                  <a:rPr lang="en-US" sz="1600" b="1" i="1">
                    <a:solidFill>
                      <a:srgbClr val="FFFF00"/>
                    </a:solidFill>
                    <a:latin typeface="Times New Roman" pitchFamily="18" charset="0"/>
                    <a:cs typeface="Times New Roman" pitchFamily="18" charset="0"/>
                  </a:rPr>
                  <a:t>r</a:t>
                </a:r>
              </a:p>
            </p:txBody>
          </p:sp>
        </p:grpSp>
        <p:sp>
          <p:nvSpPr>
            <p:cNvPr id="36" name="TextBox 35"/>
            <p:cNvSpPr txBox="1"/>
            <p:nvPr/>
          </p:nvSpPr>
          <p:spPr>
            <a:xfrm>
              <a:off x="956440" y="2813936"/>
              <a:ext cx="415159" cy="307777"/>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1</a:t>
              </a:r>
            </a:p>
          </p:txBody>
        </p:sp>
        <p:grpSp>
          <p:nvGrpSpPr>
            <p:cNvPr id="37" name="Group 36"/>
            <p:cNvGrpSpPr/>
            <p:nvPr/>
          </p:nvGrpSpPr>
          <p:grpSpPr>
            <a:xfrm>
              <a:off x="3434257" y="2786678"/>
              <a:ext cx="375746" cy="336985"/>
              <a:chOff x="7683910" y="2743200"/>
              <a:chExt cx="473766" cy="414528"/>
            </a:xfrm>
          </p:grpSpPr>
          <p:sp>
            <p:nvSpPr>
              <p:cNvPr id="38"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39" name="TextBox 38"/>
              <p:cNvSpPr txBox="1"/>
              <p:nvPr/>
            </p:nvSpPr>
            <p:spPr>
              <a:xfrm>
                <a:off x="7696201" y="2743200"/>
                <a:ext cx="461475" cy="378599"/>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i="1" baseline="-25000">
                    <a:latin typeface="Times New Roman" pitchFamily="18" charset="0"/>
                    <a:cs typeface="Times New Roman" pitchFamily="18" charset="0"/>
                  </a:rPr>
                  <a:t>k</a:t>
                </a:r>
              </a:p>
            </p:txBody>
          </p:sp>
        </p:grpSp>
        <p:grpSp>
          <p:nvGrpSpPr>
            <p:cNvPr id="40" name="Group 39"/>
            <p:cNvGrpSpPr/>
            <p:nvPr/>
          </p:nvGrpSpPr>
          <p:grpSpPr>
            <a:xfrm>
              <a:off x="2104687" y="2761478"/>
              <a:ext cx="333710" cy="362192"/>
              <a:chOff x="7683910" y="2712194"/>
              <a:chExt cx="420765" cy="445534"/>
            </a:xfrm>
          </p:grpSpPr>
          <p:sp>
            <p:nvSpPr>
              <p:cNvPr id="41"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42" name="TextBox 41"/>
              <p:cNvSpPr txBox="1"/>
              <p:nvPr/>
            </p:nvSpPr>
            <p:spPr>
              <a:xfrm>
                <a:off x="7696209" y="2712194"/>
                <a:ext cx="408466" cy="378598"/>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2</a:t>
                </a:r>
              </a:p>
            </p:txBody>
          </p:sp>
        </p:grpSp>
        <p:sp>
          <p:nvSpPr>
            <p:cNvPr id="43" name="Isosceles Triangle 42"/>
            <p:cNvSpPr/>
            <p:nvPr/>
          </p:nvSpPr>
          <p:spPr>
            <a:xfrm>
              <a:off x="775138" y="3123666"/>
              <a:ext cx="725214"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4" name="Isosceles Triangle 43"/>
            <p:cNvSpPr/>
            <p:nvPr/>
          </p:nvSpPr>
          <p:spPr>
            <a:xfrm>
              <a:off x="1862959" y="3123666"/>
              <a:ext cx="785648" cy="991134"/>
            </a:xfrm>
            <a:prstGeom prst="triangle">
              <a:avLst>
                <a:gd name="adj" fmla="val 48788"/>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5" name="Isosceles Triangle 44"/>
            <p:cNvSpPr/>
            <p:nvPr/>
          </p:nvSpPr>
          <p:spPr>
            <a:xfrm>
              <a:off x="3192517" y="3123666"/>
              <a:ext cx="846083"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6" name="Oval 45"/>
            <p:cNvSpPr/>
            <p:nvPr/>
          </p:nvSpPr>
          <p:spPr>
            <a:xfrm>
              <a:off x="2709041"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7" name="Oval 46"/>
            <p:cNvSpPr/>
            <p:nvPr/>
          </p:nvSpPr>
          <p:spPr>
            <a:xfrm>
              <a:off x="2914519"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itchFamily="18" charset="0"/>
                  <a:cs typeface="Times New Roman" pitchFamily="18" charset="0"/>
                </a:rPr>
                <a:t>  </a:t>
              </a:r>
            </a:p>
          </p:txBody>
        </p:sp>
        <p:sp>
          <p:nvSpPr>
            <p:cNvPr id="48" name="Oval 47"/>
            <p:cNvSpPr/>
            <p:nvPr/>
          </p:nvSpPr>
          <p:spPr>
            <a:xfrm>
              <a:off x="3095823"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9" name="Oval 48"/>
            <p:cNvSpPr/>
            <p:nvPr/>
          </p:nvSpPr>
          <p:spPr>
            <a:xfrm>
              <a:off x="2769476"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0" name="Oval 49"/>
            <p:cNvSpPr/>
            <p:nvPr/>
          </p:nvSpPr>
          <p:spPr>
            <a:xfrm>
              <a:off x="2974954"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  </a:t>
              </a:r>
            </a:p>
          </p:txBody>
        </p:sp>
        <p:sp>
          <p:nvSpPr>
            <p:cNvPr id="51" name="Oval 50"/>
            <p:cNvSpPr/>
            <p:nvPr/>
          </p:nvSpPr>
          <p:spPr>
            <a:xfrm>
              <a:off x="3156257"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2" name="TextBox 51"/>
            <p:cNvSpPr txBox="1"/>
            <p:nvPr/>
          </p:nvSpPr>
          <p:spPr>
            <a:xfrm>
              <a:off x="533400" y="343339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1</a:t>
              </a:r>
            </a:p>
          </p:txBody>
        </p:sp>
        <p:sp>
          <p:nvSpPr>
            <p:cNvPr id="53" name="TextBox 52"/>
            <p:cNvSpPr txBox="1"/>
            <p:nvPr/>
          </p:nvSpPr>
          <p:spPr>
            <a:xfrm>
              <a:off x="1621221" y="342976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2</a:t>
              </a:r>
            </a:p>
          </p:txBody>
        </p:sp>
        <p:sp>
          <p:nvSpPr>
            <p:cNvPr id="54" name="TextBox 53"/>
            <p:cNvSpPr txBox="1"/>
            <p:nvPr/>
          </p:nvSpPr>
          <p:spPr>
            <a:xfrm>
              <a:off x="3011214" y="3371449"/>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i="1" baseline="-25000">
                  <a:latin typeface="Times New Roman" pitchFamily="18" charset="0"/>
                  <a:cs typeface="Times New Roman" pitchFamily="18" charset="0"/>
                </a:rPr>
                <a:t>k</a:t>
              </a:r>
            </a:p>
          </p:txBody>
        </p:sp>
        <p:cxnSp>
          <p:nvCxnSpPr>
            <p:cNvPr id="55" name="Straight Connector 54"/>
            <p:cNvCxnSpPr/>
            <p:nvPr/>
          </p:nvCxnSpPr>
          <p:spPr>
            <a:xfrm>
              <a:off x="2416616" y="2149877"/>
              <a:ext cx="1178472" cy="63680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2" idx="0"/>
            </p:cNvCxnSpPr>
            <p:nvPr/>
          </p:nvCxnSpPr>
          <p:spPr>
            <a:xfrm rot="10800000" flipV="1">
              <a:off x="1127998" y="2149877"/>
              <a:ext cx="976699" cy="651671"/>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041540" y="2537485"/>
              <a:ext cx="443107" cy="487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grpSp>
      <p:sp>
        <p:nvSpPr>
          <p:cNvPr id="58" name="Text Box 4"/>
          <p:cNvSpPr txBox="1">
            <a:spLocks noChangeArrowheads="1"/>
          </p:cNvSpPr>
          <p:nvPr/>
        </p:nvSpPr>
        <p:spPr bwMode="auto">
          <a:xfrm>
            <a:off x="4599051" y="1676400"/>
            <a:ext cx="4392546"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err="1">
                <a:solidFill>
                  <a:schemeClr val="accent2"/>
                </a:solidFill>
              </a:rPr>
              <a:t>postorder</a:t>
            </a:r>
            <a:r>
              <a:rPr lang="en-US" altLang="en-US" sz="2000" dirty="0">
                <a:solidFill>
                  <a:schemeClr val="accent2"/>
                </a:solidFill>
              </a:rPr>
              <a:t>(</a:t>
            </a:r>
            <a:r>
              <a:rPr lang="en-US" altLang="en-US" sz="2000" i="1" dirty="0">
                <a:solidFill>
                  <a:schemeClr val="accent2"/>
                </a:solidFill>
              </a:rPr>
              <a:t>r</a:t>
            </a:r>
            <a:r>
              <a:rPr lang="en-US" altLang="en-US" sz="2000" dirty="0">
                <a:solidFill>
                  <a:schemeClr val="accent2"/>
                </a:solidFill>
              </a:rPr>
              <a:t>)</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solidFill>
                  <a:srgbClr val="FF0000"/>
                </a:solidFill>
              </a:rPr>
              <a:t>         </a:t>
            </a:r>
            <a:r>
              <a:rPr lang="en-US" altLang="en-US" sz="2000" b="1" i="1" dirty="0" err="1">
                <a:solidFill>
                  <a:srgbClr val="FF0000"/>
                </a:solidFill>
              </a:rPr>
              <a:t>postorder</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endParaRPr lang="en-US" altLang="en-US" sz="2000" b="1" dirty="0"/>
          </a:p>
          <a:p>
            <a:r>
              <a:rPr lang="en-US" altLang="en-US" sz="2000" b="1" dirty="0"/>
              <a:t>    </a:t>
            </a:r>
            <a:r>
              <a:rPr lang="en-US" altLang="en-US" sz="2000" b="1" dirty="0">
                <a:solidFill>
                  <a:srgbClr val="FF0000"/>
                </a:solidFill>
              </a:rPr>
              <a:t>print </a:t>
            </a:r>
            <a:r>
              <a:rPr lang="en-US" altLang="en-US" sz="2000" b="1" i="1" dirty="0">
                <a:solidFill>
                  <a:srgbClr val="FF0000"/>
                </a:solidFill>
              </a:rPr>
              <a:t>r</a:t>
            </a:r>
            <a:endParaRPr lang="en-US" altLang="en-US" sz="2000" b="1" dirty="0"/>
          </a:p>
        </p:txBody>
      </p:sp>
    </p:spTree>
    <p:extLst>
      <p:ext uri="{BB962C8B-B14F-4D97-AF65-F5344CB8AC3E}">
        <p14:creationId xmlns:p14="http://schemas.microsoft.com/office/powerpoint/2010/main" val="862765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r>
              <a:rPr lang="en-US" altLang="en-US" dirty="0"/>
              <a:t> Traversal</a:t>
            </a:r>
          </a:p>
        </p:txBody>
      </p:sp>
      <p:sp>
        <p:nvSpPr>
          <p:cNvPr id="378883" name="Rectangle 3"/>
          <p:cNvSpPr>
            <a:spLocks noGrp="1" noChangeArrowheads="1"/>
          </p:cNvSpPr>
          <p:nvPr>
            <p:ph type="body" idx="1"/>
          </p:nvPr>
        </p:nvSpPr>
        <p:spPr>
          <a:xfrm>
            <a:off x="-27050" y="3280826"/>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E</a:t>
            </a:r>
          </a:p>
          <a:p>
            <a:pPr marL="0" indent="0">
              <a:buNone/>
            </a:pPr>
            <a:r>
              <a:rPr lang="en-US" altLang="en-US" sz="2600" dirty="0">
                <a:latin typeface="Times" panose="02020603050405020304" pitchFamily="18" charset="0"/>
                <a:cs typeface="Times" panose="02020603050405020304" pitchFamily="18" charset="0"/>
              </a:rPr>
              <a:t>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(E)</a:t>
            </a:r>
          </a:p>
          <a:p>
            <a:pPr marL="0" indent="0">
              <a:buNone/>
            </a:pPr>
            <a:r>
              <a:rPr lang="en-US" altLang="en-US" sz="2600" dirty="0">
                <a:latin typeface="Times" panose="02020603050405020304" pitchFamily="18" charset="0"/>
                <a:cs typeface="Times" panose="02020603050405020304" pitchFamily="18" charset="0"/>
              </a:rPr>
              <a:t>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(B)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(B)     </a:t>
            </a:r>
          </a:p>
          <a:p>
            <a:pPr marL="0" indent="0">
              <a:buNone/>
            </a:pPr>
            <a:r>
              <a:rPr lang="en-US" altLang="en-US" sz="2600" dirty="0">
                <a:latin typeface="Times" panose="02020603050405020304" pitchFamily="18" charset="0"/>
                <a:cs typeface="Times" panose="02020603050405020304" pitchFamily="18" charset="0"/>
              </a:rPr>
              <a:t>empty stack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58" name="Text Box 4">
            <a:extLst>
              <a:ext uri="{FF2B5EF4-FFF2-40B4-BE49-F238E27FC236}">
                <a16:creationId xmlns:a16="http://schemas.microsoft.com/office/drawing/2014/main" id="{F6E81040-079B-4459-B89B-4876A45B9F9F}"/>
              </a:ext>
            </a:extLst>
          </p:cNvPr>
          <p:cNvSpPr txBox="1">
            <a:spLocks noChangeArrowheads="1"/>
          </p:cNvSpPr>
          <p:nvPr/>
        </p:nvSpPr>
        <p:spPr bwMode="auto">
          <a:xfrm>
            <a:off x="4599051" y="1676400"/>
            <a:ext cx="4392546"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err="1">
                <a:solidFill>
                  <a:schemeClr val="accent2"/>
                </a:solidFill>
              </a:rPr>
              <a:t>postorder</a:t>
            </a:r>
            <a:r>
              <a:rPr lang="en-US" altLang="en-US" sz="2000" dirty="0">
                <a:solidFill>
                  <a:schemeClr val="accent2"/>
                </a:solidFill>
              </a:rPr>
              <a:t>(</a:t>
            </a:r>
            <a:r>
              <a:rPr lang="en-US" altLang="en-US" sz="2000" i="1" dirty="0">
                <a:solidFill>
                  <a:schemeClr val="accent2"/>
                </a:solidFill>
              </a:rPr>
              <a:t>r</a:t>
            </a:r>
            <a:r>
              <a:rPr lang="en-US" altLang="en-US" sz="2000" dirty="0">
                <a:solidFill>
                  <a:schemeClr val="accent2"/>
                </a:solidFill>
              </a:rPr>
              <a:t>)</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solidFill>
                  <a:srgbClr val="FF0000"/>
                </a:solidFill>
              </a:rPr>
              <a:t>         </a:t>
            </a:r>
            <a:r>
              <a:rPr lang="en-US" altLang="en-US" sz="2000" b="1" i="1" dirty="0" err="1">
                <a:solidFill>
                  <a:srgbClr val="FF0000"/>
                </a:solidFill>
              </a:rPr>
              <a:t>postorder</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endParaRPr lang="en-US" altLang="en-US" sz="2000" b="1" dirty="0"/>
          </a:p>
          <a:p>
            <a:r>
              <a:rPr lang="en-US" altLang="en-US" sz="2000" b="1" dirty="0"/>
              <a:t>    </a:t>
            </a:r>
            <a:r>
              <a:rPr lang="en-US" altLang="en-US" sz="2000" b="1" dirty="0">
                <a:solidFill>
                  <a:srgbClr val="FF0000"/>
                </a:solidFill>
              </a:rPr>
              <a:t>print </a:t>
            </a:r>
            <a:r>
              <a:rPr lang="en-US" altLang="en-US" sz="2000" b="1" i="1" dirty="0">
                <a:solidFill>
                  <a:srgbClr val="FF0000"/>
                </a:solidFill>
              </a:rPr>
              <a:t>r</a:t>
            </a:r>
            <a:endParaRPr lang="en-US" altLang="en-US" sz="2000" b="1" dirty="0"/>
          </a:p>
        </p:txBody>
      </p:sp>
    </p:spTree>
    <p:extLst>
      <p:ext uri="{BB962C8B-B14F-4D97-AF65-F5344CB8AC3E}">
        <p14:creationId xmlns:p14="http://schemas.microsoft.com/office/powerpoint/2010/main" val="1248314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r>
              <a:rPr lang="en-US" altLang="en-US" dirty="0"/>
              <a:t> Traversal</a:t>
            </a:r>
          </a:p>
        </p:txBody>
      </p:sp>
      <p:sp>
        <p:nvSpPr>
          <p:cNvPr id="378883" name="Rectangle 3"/>
          <p:cNvSpPr>
            <a:spLocks noGrp="1" noChangeArrowheads="1"/>
          </p:cNvSpPr>
          <p:nvPr>
            <p:ph type="body" idx="1"/>
          </p:nvPr>
        </p:nvSpPr>
        <p:spPr>
          <a:xfrm>
            <a:off x="27051" y="3328987"/>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E                                 print F</a:t>
            </a:r>
          </a:p>
          <a:p>
            <a:pPr marL="0" indent="0">
              <a:buNone/>
            </a:pP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(E)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(F</a:t>
            </a:r>
            <a:r>
              <a:rPr lang="en-US" altLang="en-US" sz="2600" dirty="0">
                <a:solidFill>
                  <a:schemeClr val="tx2"/>
                </a:solidFill>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    print B</a:t>
            </a:r>
          </a:p>
          <a:p>
            <a:pPr marL="0" indent="0">
              <a:buNone/>
            </a:pP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(B)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(B)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(B)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(B)</a:t>
            </a:r>
          </a:p>
          <a:p>
            <a:pPr marL="0" indent="0">
              <a:buNone/>
            </a:pP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58" name="Text Box 4">
            <a:extLst>
              <a:ext uri="{FF2B5EF4-FFF2-40B4-BE49-F238E27FC236}">
                <a16:creationId xmlns:a16="http://schemas.microsoft.com/office/drawing/2014/main" id="{70604242-A721-4734-ABBC-EED1AA78B9F8}"/>
              </a:ext>
            </a:extLst>
          </p:cNvPr>
          <p:cNvSpPr txBox="1">
            <a:spLocks noChangeArrowheads="1"/>
          </p:cNvSpPr>
          <p:nvPr/>
        </p:nvSpPr>
        <p:spPr bwMode="auto">
          <a:xfrm>
            <a:off x="4599051" y="1676400"/>
            <a:ext cx="4392546"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err="1">
                <a:solidFill>
                  <a:schemeClr val="accent2"/>
                </a:solidFill>
              </a:rPr>
              <a:t>postorder</a:t>
            </a:r>
            <a:r>
              <a:rPr lang="en-US" altLang="en-US" sz="2000" dirty="0">
                <a:solidFill>
                  <a:schemeClr val="accent2"/>
                </a:solidFill>
              </a:rPr>
              <a:t>(</a:t>
            </a:r>
            <a:r>
              <a:rPr lang="en-US" altLang="en-US" sz="2000" i="1" dirty="0">
                <a:solidFill>
                  <a:schemeClr val="accent2"/>
                </a:solidFill>
              </a:rPr>
              <a:t>r</a:t>
            </a:r>
            <a:r>
              <a:rPr lang="en-US" altLang="en-US" sz="2000" dirty="0">
                <a:solidFill>
                  <a:schemeClr val="accent2"/>
                </a:solidFill>
              </a:rPr>
              <a:t>)</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solidFill>
                  <a:srgbClr val="FF0000"/>
                </a:solidFill>
              </a:rPr>
              <a:t>         </a:t>
            </a:r>
            <a:r>
              <a:rPr lang="en-US" altLang="en-US" sz="2000" b="1" i="1" dirty="0" err="1">
                <a:solidFill>
                  <a:srgbClr val="FF0000"/>
                </a:solidFill>
              </a:rPr>
              <a:t>postorder</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endParaRPr lang="en-US" altLang="en-US" sz="2000" b="1" dirty="0"/>
          </a:p>
          <a:p>
            <a:r>
              <a:rPr lang="en-US" altLang="en-US" sz="2000" b="1" dirty="0"/>
              <a:t>    </a:t>
            </a:r>
            <a:r>
              <a:rPr lang="en-US" altLang="en-US" sz="2000" b="1" dirty="0">
                <a:solidFill>
                  <a:srgbClr val="FF0000"/>
                </a:solidFill>
              </a:rPr>
              <a:t>print </a:t>
            </a:r>
            <a:r>
              <a:rPr lang="en-US" altLang="en-US" sz="2000" b="1" i="1" dirty="0">
                <a:solidFill>
                  <a:srgbClr val="FF0000"/>
                </a:solidFill>
              </a:rPr>
              <a:t>r</a:t>
            </a:r>
            <a:endParaRPr lang="en-US" altLang="en-US" sz="2000" b="1" dirty="0"/>
          </a:p>
        </p:txBody>
      </p:sp>
    </p:spTree>
    <p:extLst>
      <p:ext uri="{BB962C8B-B14F-4D97-AF65-F5344CB8AC3E}">
        <p14:creationId xmlns:p14="http://schemas.microsoft.com/office/powerpoint/2010/main" val="917548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r>
              <a:rPr lang="en-US" altLang="en-US" dirty="0"/>
              <a:t> Traversal</a:t>
            </a:r>
          </a:p>
        </p:txBody>
      </p:sp>
      <p:sp>
        <p:nvSpPr>
          <p:cNvPr id="378883" name="Rectangle 3"/>
          <p:cNvSpPr>
            <a:spLocks noGrp="1" noChangeArrowheads="1"/>
          </p:cNvSpPr>
          <p:nvPr>
            <p:ph type="body" idx="1"/>
          </p:nvPr>
        </p:nvSpPr>
        <p:spPr>
          <a:xfrm>
            <a:off x="34047" y="3362494"/>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H</a:t>
            </a:r>
          </a:p>
          <a:p>
            <a:pPr marL="0" indent="0">
              <a:buNone/>
            </a:pPr>
            <a:r>
              <a:rPr lang="en-US" altLang="en-US" sz="2600" dirty="0">
                <a:latin typeface="Times" panose="02020603050405020304" pitchFamily="18" charset="0"/>
                <a:cs typeface="Times" panose="02020603050405020304" pitchFamily="18" charset="0"/>
              </a:rPr>
              <a:t>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(H)</a:t>
            </a:r>
          </a:p>
          <a:p>
            <a:pPr marL="0" indent="0">
              <a:buNone/>
            </a:pPr>
            <a:r>
              <a:rPr lang="en-US" altLang="en-US" sz="2600" dirty="0">
                <a:latin typeface="Times" panose="02020603050405020304" pitchFamily="18" charset="0"/>
                <a:cs typeface="Times" panose="02020603050405020304" pitchFamily="18" charset="0"/>
              </a:rPr>
              <a:t>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(G)</a:t>
            </a:r>
          </a:p>
          <a:p>
            <a:pPr marL="0" indent="0">
              <a:buNone/>
            </a:pPr>
            <a:r>
              <a:rPr lang="en-US" altLang="en-US" sz="2600" dirty="0">
                <a:latin typeface="Times" panose="02020603050405020304" pitchFamily="18" charset="0"/>
                <a:cs typeface="Times" panose="02020603050405020304" pitchFamily="18" charset="0"/>
              </a:rPr>
              <a:t>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(C)</a:t>
            </a:r>
          </a:p>
          <a:p>
            <a:pPr marL="0" indent="0">
              <a:buNone/>
            </a:pP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58" name="Text Box 4">
            <a:extLst>
              <a:ext uri="{FF2B5EF4-FFF2-40B4-BE49-F238E27FC236}">
                <a16:creationId xmlns:a16="http://schemas.microsoft.com/office/drawing/2014/main" id="{70604242-A721-4734-ABBC-EED1AA78B9F8}"/>
              </a:ext>
            </a:extLst>
          </p:cNvPr>
          <p:cNvSpPr txBox="1">
            <a:spLocks noChangeArrowheads="1"/>
          </p:cNvSpPr>
          <p:nvPr/>
        </p:nvSpPr>
        <p:spPr bwMode="auto">
          <a:xfrm>
            <a:off x="4599051" y="1676400"/>
            <a:ext cx="4392546"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err="1">
                <a:solidFill>
                  <a:schemeClr val="accent2"/>
                </a:solidFill>
              </a:rPr>
              <a:t>postorder</a:t>
            </a:r>
            <a:r>
              <a:rPr lang="en-US" altLang="en-US" sz="2000" dirty="0">
                <a:solidFill>
                  <a:schemeClr val="accent2"/>
                </a:solidFill>
              </a:rPr>
              <a:t>(</a:t>
            </a:r>
            <a:r>
              <a:rPr lang="en-US" altLang="en-US" sz="2000" i="1" dirty="0">
                <a:solidFill>
                  <a:schemeClr val="accent2"/>
                </a:solidFill>
              </a:rPr>
              <a:t>r</a:t>
            </a:r>
            <a:r>
              <a:rPr lang="en-US" altLang="en-US" sz="2000" dirty="0">
                <a:solidFill>
                  <a:schemeClr val="accent2"/>
                </a:solidFill>
              </a:rPr>
              <a:t>)</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solidFill>
                  <a:srgbClr val="FF0000"/>
                </a:solidFill>
              </a:rPr>
              <a:t>         </a:t>
            </a:r>
            <a:r>
              <a:rPr lang="en-US" altLang="en-US" sz="2000" b="1" i="1" dirty="0" err="1">
                <a:solidFill>
                  <a:srgbClr val="FF0000"/>
                </a:solidFill>
              </a:rPr>
              <a:t>postorder</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endParaRPr lang="en-US" altLang="en-US" sz="2000" b="1" dirty="0"/>
          </a:p>
          <a:p>
            <a:r>
              <a:rPr lang="en-US" altLang="en-US" sz="2000" b="1" dirty="0"/>
              <a:t>    </a:t>
            </a:r>
            <a:r>
              <a:rPr lang="en-US" altLang="en-US" sz="2000" b="1" dirty="0">
                <a:solidFill>
                  <a:srgbClr val="FF0000"/>
                </a:solidFill>
              </a:rPr>
              <a:t>print </a:t>
            </a:r>
            <a:r>
              <a:rPr lang="en-US" altLang="en-US" sz="2000" b="1" i="1" dirty="0">
                <a:solidFill>
                  <a:srgbClr val="FF0000"/>
                </a:solidFill>
              </a:rPr>
              <a:t>r</a:t>
            </a:r>
            <a:endParaRPr lang="en-US" altLang="en-US" sz="2000" b="1" dirty="0"/>
          </a:p>
        </p:txBody>
      </p:sp>
    </p:spTree>
    <p:extLst>
      <p:ext uri="{BB962C8B-B14F-4D97-AF65-F5344CB8AC3E}">
        <p14:creationId xmlns:p14="http://schemas.microsoft.com/office/powerpoint/2010/main" val="1876955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r>
              <a:rPr lang="en-US" altLang="en-US" dirty="0"/>
              <a:t> Traversal</a:t>
            </a:r>
          </a:p>
        </p:txBody>
      </p:sp>
      <p:sp>
        <p:nvSpPr>
          <p:cNvPr id="378883" name="Rectangle 3"/>
          <p:cNvSpPr>
            <a:spLocks noGrp="1" noChangeArrowheads="1"/>
          </p:cNvSpPr>
          <p:nvPr>
            <p:ph type="body" idx="1"/>
          </p:nvPr>
        </p:nvSpPr>
        <p:spPr>
          <a:xfrm>
            <a:off x="27051" y="3539956"/>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solidFill>
                  <a:srgbClr val="FF0000"/>
                </a:solidFill>
                <a:latin typeface="Times" panose="02020603050405020304" pitchFamily="18" charset="0"/>
                <a:cs typeface="Times" panose="02020603050405020304" pitchFamily="18" charset="0"/>
              </a:rPr>
              <a:t>  print H                                  print I                                 print J</a:t>
            </a:r>
          </a:p>
          <a:p>
            <a:pPr marL="0" indent="0">
              <a:buNone/>
            </a:pP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(H)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(I)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(J) </a:t>
            </a:r>
          </a:p>
          <a:p>
            <a:pPr marL="0" indent="0">
              <a:buNone/>
            </a:pP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(G)</a:t>
            </a:r>
          </a:p>
          <a:p>
            <a:pPr marL="0" indent="0">
              <a:buNone/>
            </a:pP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(C)</a:t>
            </a:r>
          </a:p>
          <a:p>
            <a:pPr marL="0" indent="0">
              <a:buNone/>
            </a:pP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58" name="Text Box 4">
            <a:extLst>
              <a:ext uri="{FF2B5EF4-FFF2-40B4-BE49-F238E27FC236}">
                <a16:creationId xmlns:a16="http://schemas.microsoft.com/office/drawing/2014/main" id="{EE75B15C-2951-445A-A382-0C1B7AC8BEB7}"/>
              </a:ext>
            </a:extLst>
          </p:cNvPr>
          <p:cNvSpPr txBox="1">
            <a:spLocks noChangeArrowheads="1"/>
          </p:cNvSpPr>
          <p:nvPr/>
        </p:nvSpPr>
        <p:spPr bwMode="auto">
          <a:xfrm>
            <a:off x="4599051" y="1676400"/>
            <a:ext cx="4392546"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err="1">
                <a:solidFill>
                  <a:schemeClr val="accent2"/>
                </a:solidFill>
              </a:rPr>
              <a:t>postorder</a:t>
            </a:r>
            <a:r>
              <a:rPr lang="en-US" altLang="en-US" sz="2000" dirty="0">
                <a:solidFill>
                  <a:schemeClr val="accent2"/>
                </a:solidFill>
              </a:rPr>
              <a:t>(</a:t>
            </a:r>
            <a:r>
              <a:rPr lang="en-US" altLang="en-US" sz="2000" i="1" dirty="0">
                <a:solidFill>
                  <a:schemeClr val="accent2"/>
                </a:solidFill>
              </a:rPr>
              <a:t>r</a:t>
            </a:r>
            <a:r>
              <a:rPr lang="en-US" altLang="en-US" sz="2000" dirty="0">
                <a:solidFill>
                  <a:schemeClr val="accent2"/>
                </a:solidFill>
              </a:rPr>
              <a:t>)</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solidFill>
                  <a:srgbClr val="FF0000"/>
                </a:solidFill>
              </a:rPr>
              <a:t>         </a:t>
            </a:r>
            <a:r>
              <a:rPr lang="en-US" altLang="en-US" sz="2000" b="1" i="1" dirty="0" err="1">
                <a:solidFill>
                  <a:srgbClr val="FF0000"/>
                </a:solidFill>
              </a:rPr>
              <a:t>postorder</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endParaRPr lang="en-US" altLang="en-US" sz="2000" b="1" dirty="0"/>
          </a:p>
          <a:p>
            <a:r>
              <a:rPr lang="en-US" altLang="en-US" sz="2000" b="1" dirty="0"/>
              <a:t>    </a:t>
            </a:r>
            <a:r>
              <a:rPr lang="en-US" altLang="en-US" sz="2000" b="1" dirty="0">
                <a:solidFill>
                  <a:srgbClr val="FF0000"/>
                </a:solidFill>
              </a:rPr>
              <a:t>print </a:t>
            </a:r>
            <a:r>
              <a:rPr lang="en-US" altLang="en-US" sz="2000" b="1" i="1" dirty="0">
                <a:solidFill>
                  <a:srgbClr val="FF0000"/>
                </a:solidFill>
              </a:rPr>
              <a:t>r</a:t>
            </a:r>
            <a:endParaRPr lang="en-US" altLang="en-US" sz="2000" b="1" dirty="0"/>
          </a:p>
        </p:txBody>
      </p:sp>
    </p:spTree>
    <p:extLst>
      <p:ext uri="{BB962C8B-B14F-4D97-AF65-F5344CB8AC3E}">
        <p14:creationId xmlns:p14="http://schemas.microsoft.com/office/powerpoint/2010/main" val="363629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C894635-0C63-4D57-844C-10A861F90C25}"/>
              </a:ext>
            </a:extLst>
          </p:cNvPr>
          <p:cNvSpPr>
            <a:spLocks noGrp="1"/>
          </p:cNvSpPr>
          <p:nvPr>
            <p:ph type="sldNum" sz="quarter" idx="11"/>
          </p:nvPr>
        </p:nvSpPr>
        <p:spPr/>
        <p:txBody>
          <a:bodyPr/>
          <a:lstStyle/>
          <a:p>
            <a:fld id="{50480A5F-CEE3-4CD1-A419-20936D3036CE}" type="slidenum">
              <a:rPr lang="en-US" altLang="en-US"/>
              <a:pPr/>
              <a:t>5</a:t>
            </a:fld>
            <a:endParaRPr lang="en-US" altLang="en-US"/>
          </a:p>
        </p:txBody>
      </p:sp>
      <p:sp>
        <p:nvSpPr>
          <p:cNvPr id="893954" name="Rectangle 2">
            <a:extLst>
              <a:ext uri="{FF2B5EF4-FFF2-40B4-BE49-F238E27FC236}">
                <a16:creationId xmlns:a16="http://schemas.microsoft.com/office/drawing/2014/main" id="{84335573-975C-4178-903B-59657760F8B4}"/>
              </a:ext>
            </a:extLst>
          </p:cNvPr>
          <p:cNvSpPr>
            <a:spLocks noGrp="1" noChangeArrowheads="1"/>
          </p:cNvSpPr>
          <p:nvPr>
            <p:ph type="title"/>
          </p:nvPr>
        </p:nvSpPr>
        <p:spPr/>
        <p:txBody>
          <a:bodyPr/>
          <a:lstStyle/>
          <a:p>
            <a:r>
              <a:rPr lang="en-US" altLang="en-US" dirty="0"/>
              <a:t>Two different types of graphs</a:t>
            </a:r>
          </a:p>
        </p:txBody>
      </p:sp>
      <p:pic>
        <p:nvPicPr>
          <p:cNvPr id="893956" name="Picture 4">
            <a:extLst>
              <a:ext uri="{FF2B5EF4-FFF2-40B4-BE49-F238E27FC236}">
                <a16:creationId xmlns:a16="http://schemas.microsoft.com/office/drawing/2014/main" id="{43975DF6-C089-43DD-8025-3F00AFAB5118}"/>
              </a:ext>
            </a:extLst>
          </p:cNvPr>
          <p:cNvPicPr>
            <a:picLocks noGrp="1" noChangeAspect="1" noChangeArrowheads="1"/>
          </p:cNvPicPr>
          <p:nvPr>
            <p:ph type="body" idx="1"/>
          </p:nvPr>
        </p:nvPicPr>
        <p:blipFill>
          <a:blip r:embed="rId3">
            <a:lum bright="-12000"/>
            <a:extLst>
              <a:ext uri="{28A0092B-C50C-407E-A947-70E740481C1C}">
                <a14:useLocalDpi xmlns:a14="http://schemas.microsoft.com/office/drawing/2010/main" val="0"/>
              </a:ext>
            </a:extLst>
          </a:blip>
          <a:srcRect/>
          <a:stretch>
            <a:fillRect/>
          </a:stretch>
        </p:blipFill>
        <p:spPr>
          <a:xfrm>
            <a:off x="941388" y="2124075"/>
            <a:ext cx="7085012" cy="4064000"/>
          </a:xfrm>
          <a:noFill/>
          <a:ln/>
        </p:spPr>
      </p:pic>
      <p:sp>
        <p:nvSpPr>
          <p:cNvPr id="893957" name="Text Box 5">
            <a:extLst>
              <a:ext uri="{FF2B5EF4-FFF2-40B4-BE49-F238E27FC236}">
                <a16:creationId xmlns:a16="http://schemas.microsoft.com/office/drawing/2014/main" id="{584422DE-FACC-417A-A24C-9EF300EAC4E4}"/>
              </a:ext>
            </a:extLst>
          </p:cNvPr>
          <p:cNvSpPr txBox="1">
            <a:spLocks noChangeArrowheads="1"/>
          </p:cNvSpPr>
          <p:nvPr/>
        </p:nvSpPr>
        <p:spPr bwMode="auto">
          <a:xfrm>
            <a:off x="941388" y="838200"/>
            <a:ext cx="476072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 </a:t>
            </a:r>
            <a:r>
              <a:rPr lang="en-US" altLang="en-US" sz="2800" dirty="0"/>
              <a:t>Directed vs Undirected graphs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r>
              <a:rPr lang="en-US" altLang="en-US" dirty="0"/>
              <a:t> Traversal</a:t>
            </a:r>
          </a:p>
        </p:txBody>
      </p:sp>
      <p:sp>
        <p:nvSpPr>
          <p:cNvPr id="378883" name="Rectangle 3"/>
          <p:cNvSpPr>
            <a:spLocks noGrp="1" noChangeArrowheads="1"/>
          </p:cNvSpPr>
          <p:nvPr>
            <p:ph type="body" idx="1"/>
          </p:nvPr>
        </p:nvSpPr>
        <p:spPr>
          <a:xfrm>
            <a:off x="25940" y="3124944"/>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solidFill>
                  <a:srgbClr val="FF0000"/>
                </a:solidFill>
                <a:latin typeface="Times" panose="02020603050405020304" pitchFamily="18" charset="0"/>
                <a:cs typeface="Times" panose="02020603050405020304" pitchFamily="18" charset="0"/>
              </a:rPr>
              <a:t>print J                                  print K</a:t>
            </a:r>
          </a:p>
          <a:p>
            <a:pPr marL="0" indent="0">
              <a:buNone/>
            </a:pP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(J)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(K)    </a:t>
            </a:r>
            <a:r>
              <a:rPr lang="en-US" altLang="en-US" sz="2600" dirty="0">
                <a:solidFill>
                  <a:srgbClr val="FF0000"/>
                </a:solidFill>
                <a:latin typeface="Times" panose="02020603050405020304" pitchFamily="18" charset="0"/>
                <a:cs typeface="Times" panose="02020603050405020304" pitchFamily="18" charset="0"/>
              </a:rPr>
              <a:t>print G</a:t>
            </a:r>
            <a:r>
              <a:rPr lang="en-US" altLang="en-US" sz="2600" dirty="0">
                <a:latin typeface="Times" panose="02020603050405020304" pitchFamily="18" charset="0"/>
                <a:cs typeface="Times" panose="02020603050405020304" pitchFamily="18" charset="0"/>
              </a:rPr>
              <a:t>                </a:t>
            </a:r>
          </a:p>
          <a:p>
            <a:pPr marL="0" indent="0">
              <a:buNone/>
            </a:pP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(G)   </a:t>
            </a:r>
            <a:r>
              <a:rPr lang="en-US" altLang="en-US" sz="2600" dirty="0">
                <a:solidFill>
                  <a:srgbClr val="FF0000"/>
                </a:solidFill>
                <a:latin typeface="Times" panose="02020603050405020304" pitchFamily="18" charset="0"/>
                <a:cs typeface="Times" panose="02020603050405020304" pitchFamily="18" charset="0"/>
              </a:rPr>
              <a:t>print C</a:t>
            </a:r>
          </a:p>
          <a:p>
            <a:pPr marL="0" indent="0">
              <a:buNone/>
            </a:pP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(C)</a:t>
            </a:r>
          </a:p>
          <a:p>
            <a:pPr marL="0" indent="0">
              <a:buNone/>
            </a:pP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58" name="Text Box 4">
            <a:extLst>
              <a:ext uri="{FF2B5EF4-FFF2-40B4-BE49-F238E27FC236}">
                <a16:creationId xmlns:a16="http://schemas.microsoft.com/office/drawing/2014/main" id="{08639318-BEE8-40C8-A02D-68816A760B73}"/>
              </a:ext>
            </a:extLst>
          </p:cNvPr>
          <p:cNvSpPr txBox="1">
            <a:spLocks noChangeArrowheads="1"/>
          </p:cNvSpPr>
          <p:nvPr/>
        </p:nvSpPr>
        <p:spPr bwMode="auto">
          <a:xfrm>
            <a:off x="4599051" y="1676400"/>
            <a:ext cx="4392546"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err="1">
                <a:solidFill>
                  <a:schemeClr val="accent2"/>
                </a:solidFill>
              </a:rPr>
              <a:t>postorder</a:t>
            </a:r>
            <a:r>
              <a:rPr lang="en-US" altLang="en-US" sz="2000" dirty="0">
                <a:solidFill>
                  <a:schemeClr val="accent2"/>
                </a:solidFill>
              </a:rPr>
              <a:t>(</a:t>
            </a:r>
            <a:r>
              <a:rPr lang="en-US" altLang="en-US" sz="2000" i="1" dirty="0">
                <a:solidFill>
                  <a:schemeClr val="accent2"/>
                </a:solidFill>
              </a:rPr>
              <a:t>r</a:t>
            </a:r>
            <a:r>
              <a:rPr lang="en-US" altLang="en-US" sz="2000" dirty="0">
                <a:solidFill>
                  <a:schemeClr val="accent2"/>
                </a:solidFill>
              </a:rPr>
              <a:t>)</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solidFill>
                  <a:srgbClr val="FF0000"/>
                </a:solidFill>
              </a:rPr>
              <a:t>         </a:t>
            </a:r>
            <a:r>
              <a:rPr lang="en-US" altLang="en-US" sz="2000" b="1" i="1" dirty="0" err="1">
                <a:solidFill>
                  <a:srgbClr val="FF0000"/>
                </a:solidFill>
              </a:rPr>
              <a:t>postorder</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endParaRPr lang="en-US" altLang="en-US" sz="2000" b="1" dirty="0"/>
          </a:p>
          <a:p>
            <a:r>
              <a:rPr lang="en-US" altLang="en-US" sz="2000" b="1" dirty="0"/>
              <a:t>    </a:t>
            </a:r>
            <a:r>
              <a:rPr lang="en-US" altLang="en-US" sz="2000" b="1" dirty="0">
                <a:solidFill>
                  <a:srgbClr val="FF0000"/>
                </a:solidFill>
              </a:rPr>
              <a:t>print </a:t>
            </a:r>
            <a:r>
              <a:rPr lang="en-US" altLang="en-US" sz="2000" b="1" i="1" dirty="0">
                <a:solidFill>
                  <a:srgbClr val="FF0000"/>
                </a:solidFill>
              </a:rPr>
              <a:t>r</a:t>
            </a:r>
            <a:endParaRPr lang="en-US" altLang="en-US" sz="2000" b="1" dirty="0"/>
          </a:p>
        </p:txBody>
      </p:sp>
    </p:spTree>
    <p:extLst>
      <p:ext uri="{BB962C8B-B14F-4D97-AF65-F5344CB8AC3E}">
        <p14:creationId xmlns:p14="http://schemas.microsoft.com/office/powerpoint/2010/main" val="2422962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r>
              <a:rPr lang="en-US" altLang="en-US" dirty="0"/>
              <a:t> Traversal</a:t>
            </a:r>
          </a:p>
        </p:txBody>
      </p:sp>
      <p:sp>
        <p:nvSpPr>
          <p:cNvPr id="378883" name="Rectangle 3"/>
          <p:cNvSpPr>
            <a:spLocks noGrp="1" noChangeArrowheads="1"/>
          </p:cNvSpPr>
          <p:nvPr>
            <p:ph type="body" idx="1"/>
          </p:nvPr>
        </p:nvSpPr>
        <p:spPr>
          <a:xfrm>
            <a:off x="0" y="3952706"/>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C</a:t>
            </a: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D    </a:t>
            </a:r>
          </a:p>
          <a:p>
            <a:pPr marL="0" indent="0">
              <a:buNone/>
            </a:pP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(D)   </a:t>
            </a:r>
            <a:r>
              <a:rPr lang="en-US" altLang="en-US" sz="2600" dirty="0">
                <a:solidFill>
                  <a:srgbClr val="FF0000"/>
                </a:solidFill>
                <a:latin typeface="Times" panose="02020603050405020304" pitchFamily="18" charset="0"/>
                <a:cs typeface="Times" panose="02020603050405020304" pitchFamily="18" charset="0"/>
              </a:rPr>
              <a:t>print A</a:t>
            </a:r>
          </a:p>
          <a:p>
            <a:pPr marL="0" indent="0">
              <a:buNone/>
            </a:pP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postorder</a:t>
            </a:r>
            <a:r>
              <a:rPr lang="en-US" altLang="en-US" sz="2600" dirty="0">
                <a:latin typeface="Times" panose="02020603050405020304" pitchFamily="18" charset="0"/>
                <a:cs typeface="Times" panose="02020603050405020304" pitchFamily="18" charset="0"/>
              </a:rPr>
              <a:t>(A)   empty stack </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58" name="Text Box 4">
            <a:extLst>
              <a:ext uri="{FF2B5EF4-FFF2-40B4-BE49-F238E27FC236}">
                <a16:creationId xmlns:a16="http://schemas.microsoft.com/office/drawing/2014/main" id="{444090FD-F67C-4B97-B459-5C473040C763}"/>
              </a:ext>
            </a:extLst>
          </p:cNvPr>
          <p:cNvSpPr txBox="1">
            <a:spLocks noChangeArrowheads="1"/>
          </p:cNvSpPr>
          <p:nvPr/>
        </p:nvSpPr>
        <p:spPr bwMode="auto">
          <a:xfrm>
            <a:off x="4599051" y="1676400"/>
            <a:ext cx="4392546"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err="1">
                <a:solidFill>
                  <a:schemeClr val="accent2"/>
                </a:solidFill>
              </a:rPr>
              <a:t>postorder</a:t>
            </a:r>
            <a:r>
              <a:rPr lang="en-US" altLang="en-US" sz="2000" dirty="0">
                <a:solidFill>
                  <a:schemeClr val="accent2"/>
                </a:solidFill>
              </a:rPr>
              <a:t>(</a:t>
            </a:r>
            <a:r>
              <a:rPr lang="en-US" altLang="en-US" sz="2000" i="1" dirty="0">
                <a:solidFill>
                  <a:schemeClr val="accent2"/>
                </a:solidFill>
              </a:rPr>
              <a:t>r</a:t>
            </a:r>
            <a:r>
              <a:rPr lang="en-US" altLang="en-US" sz="2000" dirty="0">
                <a:solidFill>
                  <a:schemeClr val="accent2"/>
                </a:solidFill>
              </a:rPr>
              <a:t>)</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solidFill>
                  <a:srgbClr val="FF0000"/>
                </a:solidFill>
              </a:rPr>
              <a:t>         </a:t>
            </a:r>
            <a:r>
              <a:rPr lang="en-US" altLang="en-US" sz="2000" b="1" i="1" dirty="0" err="1">
                <a:solidFill>
                  <a:srgbClr val="FF0000"/>
                </a:solidFill>
              </a:rPr>
              <a:t>postorder</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endParaRPr lang="en-US" altLang="en-US" sz="2000" b="1" dirty="0"/>
          </a:p>
          <a:p>
            <a:r>
              <a:rPr lang="en-US" altLang="en-US" sz="2000" b="1" dirty="0"/>
              <a:t>    </a:t>
            </a:r>
            <a:r>
              <a:rPr lang="en-US" altLang="en-US" sz="2000" b="1" dirty="0">
                <a:solidFill>
                  <a:srgbClr val="FF0000"/>
                </a:solidFill>
              </a:rPr>
              <a:t>print </a:t>
            </a:r>
            <a:r>
              <a:rPr lang="en-US" altLang="en-US" sz="2000" b="1" i="1" dirty="0">
                <a:solidFill>
                  <a:srgbClr val="FF0000"/>
                </a:solidFill>
              </a:rPr>
              <a:t>r</a:t>
            </a:r>
            <a:endParaRPr lang="en-US" altLang="en-US" sz="2000" b="1" dirty="0"/>
          </a:p>
        </p:txBody>
      </p:sp>
    </p:spTree>
    <p:extLst>
      <p:ext uri="{BB962C8B-B14F-4D97-AF65-F5344CB8AC3E}">
        <p14:creationId xmlns:p14="http://schemas.microsoft.com/office/powerpoint/2010/main" val="2260955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r>
              <a:rPr lang="en-US" altLang="en-US" dirty="0"/>
              <a:t> Traversal</a:t>
            </a:r>
          </a:p>
        </p:txBody>
      </p:sp>
      <p:sp>
        <p:nvSpPr>
          <p:cNvPr id="378883" name="Rectangle 3"/>
          <p:cNvSpPr>
            <a:spLocks noGrp="1" noChangeArrowheads="1"/>
          </p:cNvSpPr>
          <p:nvPr>
            <p:ph type="body" idx="1"/>
          </p:nvPr>
        </p:nvSpPr>
        <p:spPr>
          <a:xfrm>
            <a:off x="0" y="847724"/>
            <a:ext cx="9144000" cy="2790826"/>
          </a:xfrm>
        </p:spPr>
        <p:txBody>
          <a:bodyPr/>
          <a:lstStyle/>
          <a:p>
            <a:r>
              <a:rPr lang="en-US" altLang="en-US" sz="2200" dirty="0" err="1">
                <a:latin typeface="Times" panose="02020603050405020304" pitchFamily="18" charset="0"/>
                <a:cs typeface="Times" panose="02020603050405020304" pitchFamily="18" charset="0"/>
              </a:rPr>
              <a:t>Inorder</a:t>
            </a:r>
            <a:r>
              <a:rPr lang="en-US" altLang="en-US" sz="2200" dirty="0">
                <a:latin typeface="Times" panose="02020603050405020304" pitchFamily="18" charset="0"/>
                <a:cs typeface="Times" panose="02020603050405020304" pitchFamily="18" charset="0"/>
              </a:rPr>
              <a:t> traversal on tree T:</a:t>
            </a: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pPr lvl="1"/>
            <a:r>
              <a:rPr lang="en-US" dirty="0">
                <a:latin typeface="Times" panose="02020603050405020304" pitchFamily="18" charset="0"/>
                <a:cs typeface="Times" panose="02020603050405020304" pitchFamily="18" charset="0"/>
              </a:rPr>
              <a:t>Step 1: visit T</a:t>
            </a:r>
            <a:r>
              <a:rPr lang="en-US" baseline="-25000" dirty="0">
                <a:latin typeface="Times" panose="02020603050405020304" pitchFamily="18" charset="0"/>
                <a:cs typeface="Times" panose="02020603050405020304" pitchFamily="18" charset="0"/>
              </a:rPr>
              <a:t>1</a:t>
            </a:r>
            <a:r>
              <a:rPr lang="en-US" dirty="0">
                <a:latin typeface="Times" panose="02020603050405020304" pitchFamily="18" charset="0"/>
                <a:cs typeface="Times" panose="02020603050405020304" pitchFamily="18" charset="0"/>
              </a:rPr>
              <a:t> in </a:t>
            </a:r>
            <a:r>
              <a:rPr lang="en-US" dirty="0" err="1">
                <a:latin typeface="Times" panose="02020603050405020304" pitchFamily="18" charset="0"/>
                <a:cs typeface="Times" panose="02020603050405020304" pitchFamily="18" charset="0"/>
              </a:rPr>
              <a:t>inorder</a:t>
            </a:r>
            <a:r>
              <a:rPr lang="en-US" dirty="0">
                <a:latin typeface="Times" panose="02020603050405020304" pitchFamily="18" charset="0"/>
                <a:cs typeface="Times" panose="02020603050405020304" pitchFamily="18" charset="0"/>
              </a:rPr>
              <a:t>,</a:t>
            </a:r>
          </a:p>
          <a:p>
            <a:pPr lvl="1"/>
            <a:r>
              <a:rPr lang="en-US" dirty="0">
                <a:latin typeface="Times" panose="02020603050405020304" pitchFamily="18" charset="0"/>
                <a:cs typeface="Times" panose="02020603050405020304" pitchFamily="18" charset="0"/>
              </a:rPr>
              <a:t>Step 2: visit root </a:t>
            </a:r>
            <a:r>
              <a:rPr lang="en-US" b="1" i="1" dirty="0">
                <a:latin typeface="Times" panose="02020603050405020304" pitchFamily="18" charset="0"/>
                <a:cs typeface="Times" panose="02020603050405020304" pitchFamily="18" charset="0"/>
              </a:rPr>
              <a:t>r</a:t>
            </a:r>
            <a:r>
              <a:rPr lang="en-US" dirty="0">
                <a:latin typeface="Times" panose="02020603050405020304" pitchFamily="18" charset="0"/>
                <a:cs typeface="Times" panose="02020603050405020304" pitchFamily="18" charset="0"/>
              </a:rPr>
              <a:t>, </a:t>
            </a:r>
          </a:p>
          <a:p>
            <a:pPr lvl="1"/>
            <a:r>
              <a:rPr lang="en-US" dirty="0">
                <a:latin typeface="Times" panose="02020603050405020304" pitchFamily="18" charset="0"/>
                <a:cs typeface="Times" panose="02020603050405020304" pitchFamily="18" charset="0"/>
              </a:rPr>
              <a:t>Step 3: visit T</a:t>
            </a:r>
            <a:r>
              <a:rPr lang="en-US" baseline="-25000" dirty="0">
                <a:latin typeface="Times" panose="02020603050405020304" pitchFamily="18" charset="0"/>
                <a:cs typeface="Times" panose="02020603050405020304" pitchFamily="18" charset="0"/>
              </a:rPr>
              <a:t>2</a:t>
            </a:r>
            <a:r>
              <a:rPr lang="en-US" dirty="0">
                <a:latin typeface="Times" panose="02020603050405020304" pitchFamily="18" charset="0"/>
                <a:cs typeface="Times" panose="02020603050405020304" pitchFamily="18" charset="0"/>
              </a:rPr>
              <a:t> in </a:t>
            </a:r>
            <a:r>
              <a:rPr lang="en-US" dirty="0" err="1">
                <a:latin typeface="Times" panose="02020603050405020304" pitchFamily="18" charset="0"/>
                <a:cs typeface="Times" panose="02020603050405020304" pitchFamily="18" charset="0"/>
              </a:rPr>
              <a:t>inorder</a:t>
            </a:r>
            <a:r>
              <a:rPr lang="en-US" dirty="0">
                <a:latin typeface="Times" panose="02020603050405020304" pitchFamily="18" charset="0"/>
                <a:cs typeface="Times" panose="02020603050405020304" pitchFamily="18" charset="0"/>
              </a:rPr>
              <a:t>,</a:t>
            </a:r>
          </a:p>
          <a:p>
            <a:pPr lvl="1"/>
            <a:r>
              <a:rPr lang="en-US" dirty="0">
                <a:latin typeface="Times" panose="02020603050405020304" pitchFamily="18" charset="0"/>
                <a:cs typeface="Times" panose="02020603050405020304" pitchFamily="18" charset="0"/>
              </a:rPr>
              <a:t>……..</a:t>
            </a:r>
          </a:p>
          <a:p>
            <a:pPr lvl="1"/>
            <a:r>
              <a:rPr lang="en-US" dirty="0">
                <a:latin typeface="Times" panose="02020603050405020304" pitchFamily="18" charset="0"/>
                <a:cs typeface="Times" panose="02020603050405020304" pitchFamily="18" charset="0"/>
              </a:rPr>
              <a:t>Step </a:t>
            </a:r>
            <a:r>
              <a:rPr lang="en-US" i="1" dirty="0">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1: visit </a:t>
            </a:r>
            <a:r>
              <a:rPr lang="en-US" dirty="0" err="1">
                <a:latin typeface="Times" panose="02020603050405020304" pitchFamily="18" charset="0"/>
                <a:cs typeface="Times" panose="02020603050405020304" pitchFamily="18" charset="0"/>
              </a:rPr>
              <a:t>T</a:t>
            </a:r>
            <a:r>
              <a:rPr lang="en-US" i="1" baseline="-25000" dirty="0" err="1">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 in </a:t>
            </a:r>
            <a:r>
              <a:rPr lang="en-US" dirty="0" err="1">
                <a:latin typeface="Times" panose="02020603050405020304" pitchFamily="18" charset="0"/>
                <a:cs typeface="Times" panose="02020603050405020304" pitchFamily="18" charset="0"/>
              </a:rPr>
              <a:t>inorder</a:t>
            </a:r>
            <a:endParaRPr lang="en-US" altLang="en-US" sz="2200" dirty="0">
              <a:latin typeface="Times" panose="02020603050405020304" pitchFamily="18" charset="0"/>
              <a:cs typeface="Times" panose="02020603050405020304" pitchFamily="18" charset="0"/>
            </a:endParaRPr>
          </a:p>
        </p:txBody>
      </p:sp>
      <p:grpSp>
        <p:nvGrpSpPr>
          <p:cNvPr id="2" name="Group 1"/>
          <p:cNvGrpSpPr/>
          <p:nvPr/>
        </p:nvGrpSpPr>
        <p:grpSpPr>
          <a:xfrm>
            <a:off x="76200" y="1371600"/>
            <a:ext cx="3505200" cy="2133600"/>
            <a:chOff x="533400" y="1981200"/>
            <a:chExt cx="3505200" cy="2133600"/>
          </a:xfrm>
        </p:grpSpPr>
        <p:sp>
          <p:nvSpPr>
            <p:cNvPr id="32" name="Oval 6"/>
            <p:cNvSpPr>
              <a:spLocks noChangeArrowheads="1"/>
            </p:cNvSpPr>
            <p:nvPr/>
          </p:nvSpPr>
          <p:spPr bwMode="auto">
            <a:xfrm>
              <a:off x="972038" y="2801547"/>
              <a:ext cx="311920" cy="336986"/>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grpSp>
          <p:nvGrpSpPr>
            <p:cNvPr id="33" name="Group 32"/>
            <p:cNvGrpSpPr/>
            <p:nvPr/>
          </p:nvGrpSpPr>
          <p:grpSpPr>
            <a:xfrm>
              <a:off x="2104697" y="1981200"/>
              <a:ext cx="343112" cy="338555"/>
              <a:chOff x="5968181" y="2328446"/>
              <a:chExt cx="432619" cy="416458"/>
            </a:xfrm>
            <a:solidFill>
              <a:srgbClr val="FF0000"/>
            </a:solidFill>
          </p:grpSpPr>
          <p:sp>
            <p:nvSpPr>
              <p:cNvPr id="34" name="Oval 3"/>
              <p:cNvSpPr>
                <a:spLocks noChangeArrowheads="1"/>
              </p:cNvSpPr>
              <p:nvPr/>
            </p:nvSpPr>
            <p:spPr bwMode="auto">
              <a:xfrm>
                <a:off x="5968181" y="2328672"/>
                <a:ext cx="393290" cy="414528"/>
              </a:xfrm>
              <a:prstGeom prst="ellipse">
                <a:avLst/>
              </a:prstGeom>
              <a:grpFill/>
              <a:ln w="25400">
                <a:solidFill>
                  <a:srgbClr val="333399"/>
                </a:solidFill>
                <a:round/>
                <a:headEnd type="none" w="sm" len="sm"/>
                <a:tailEnd type="none" w="sm" len="sm"/>
              </a:ln>
              <a:effectLst/>
            </p:spPr>
            <p:txBody>
              <a:bodyPr wrap="none" anchor="ctr"/>
              <a:lstStyle/>
              <a:p>
                <a:endParaRPr lang="en-US" sz="1600">
                  <a:latin typeface="Times New Roman" pitchFamily="18" charset="0"/>
                  <a:cs typeface="Times New Roman" pitchFamily="18" charset="0"/>
                </a:endParaRPr>
              </a:p>
            </p:txBody>
          </p:sp>
          <p:sp>
            <p:nvSpPr>
              <p:cNvPr id="35" name="TextBox 34"/>
              <p:cNvSpPr txBox="1"/>
              <p:nvPr/>
            </p:nvSpPr>
            <p:spPr>
              <a:xfrm>
                <a:off x="6019800" y="2328446"/>
                <a:ext cx="381000" cy="416458"/>
              </a:xfrm>
              <a:prstGeom prst="rect">
                <a:avLst/>
              </a:prstGeom>
              <a:noFill/>
            </p:spPr>
            <p:txBody>
              <a:bodyPr wrap="square" rtlCol="0">
                <a:spAutoFit/>
              </a:bodyPr>
              <a:lstStyle/>
              <a:p>
                <a:r>
                  <a:rPr lang="en-US" sz="1600" b="1" i="1">
                    <a:solidFill>
                      <a:srgbClr val="FFFF00"/>
                    </a:solidFill>
                    <a:latin typeface="Times New Roman" pitchFamily="18" charset="0"/>
                    <a:cs typeface="Times New Roman" pitchFamily="18" charset="0"/>
                  </a:rPr>
                  <a:t>r</a:t>
                </a:r>
              </a:p>
            </p:txBody>
          </p:sp>
        </p:grpSp>
        <p:sp>
          <p:nvSpPr>
            <p:cNvPr id="36" name="TextBox 35"/>
            <p:cNvSpPr txBox="1"/>
            <p:nvPr/>
          </p:nvSpPr>
          <p:spPr>
            <a:xfrm>
              <a:off x="956440" y="2813936"/>
              <a:ext cx="415159" cy="307777"/>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1</a:t>
              </a:r>
            </a:p>
          </p:txBody>
        </p:sp>
        <p:grpSp>
          <p:nvGrpSpPr>
            <p:cNvPr id="37" name="Group 36"/>
            <p:cNvGrpSpPr/>
            <p:nvPr/>
          </p:nvGrpSpPr>
          <p:grpSpPr>
            <a:xfrm>
              <a:off x="3434257" y="2786678"/>
              <a:ext cx="375746" cy="336985"/>
              <a:chOff x="7683910" y="2743200"/>
              <a:chExt cx="473766" cy="414528"/>
            </a:xfrm>
          </p:grpSpPr>
          <p:sp>
            <p:nvSpPr>
              <p:cNvPr id="38"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39" name="TextBox 38"/>
              <p:cNvSpPr txBox="1"/>
              <p:nvPr/>
            </p:nvSpPr>
            <p:spPr>
              <a:xfrm>
                <a:off x="7696201" y="2743200"/>
                <a:ext cx="461475" cy="378599"/>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i="1" baseline="-25000">
                    <a:latin typeface="Times New Roman" pitchFamily="18" charset="0"/>
                    <a:cs typeface="Times New Roman" pitchFamily="18" charset="0"/>
                  </a:rPr>
                  <a:t>k</a:t>
                </a:r>
              </a:p>
            </p:txBody>
          </p:sp>
        </p:grpSp>
        <p:grpSp>
          <p:nvGrpSpPr>
            <p:cNvPr id="40" name="Group 39"/>
            <p:cNvGrpSpPr/>
            <p:nvPr/>
          </p:nvGrpSpPr>
          <p:grpSpPr>
            <a:xfrm>
              <a:off x="2104687" y="2761478"/>
              <a:ext cx="333710" cy="362192"/>
              <a:chOff x="7683910" y="2712194"/>
              <a:chExt cx="420765" cy="445534"/>
            </a:xfrm>
          </p:grpSpPr>
          <p:sp>
            <p:nvSpPr>
              <p:cNvPr id="41"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42" name="TextBox 41"/>
              <p:cNvSpPr txBox="1"/>
              <p:nvPr/>
            </p:nvSpPr>
            <p:spPr>
              <a:xfrm>
                <a:off x="7696209" y="2712194"/>
                <a:ext cx="408466" cy="378598"/>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2</a:t>
                </a:r>
              </a:p>
            </p:txBody>
          </p:sp>
        </p:grpSp>
        <p:sp>
          <p:nvSpPr>
            <p:cNvPr id="43" name="Isosceles Triangle 42"/>
            <p:cNvSpPr/>
            <p:nvPr/>
          </p:nvSpPr>
          <p:spPr>
            <a:xfrm>
              <a:off x="775138" y="3123666"/>
              <a:ext cx="725214"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4" name="Isosceles Triangle 43"/>
            <p:cNvSpPr/>
            <p:nvPr/>
          </p:nvSpPr>
          <p:spPr>
            <a:xfrm>
              <a:off x="1862959" y="3123666"/>
              <a:ext cx="785648" cy="991134"/>
            </a:xfrm>
            <a:prstGeom prst="triangle">
              <a:avLst>
                <a:gd name="adj" fmla="val 48788"/>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5" name="Isosceles Triangle 44"/>
            <p:cNvSpPr/>
            <p:nvPr/>
          </p:nvSpPr>
          <p:spPr>
            <a:xfrm>
              <a:off x="3192517" y="3123666"/>
              <a:ext cx="846083"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6" name="Oval 45"/>
            <p:cNvSpPr/>
            <p:nvPr/>
          </p:nvSpPr>
          <p:spPr>
            <a:xfrm>
              <a:off x="2709041"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7" name="Oval 46"/>
            <p:cNvSpPr/>
            <p:nvPr/>
          </p:nvSpPr>
          <p:spPr>
            <a:xfrm>
              <a:off x="2914519"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itchFamily="18" charset="0"/>
                  <a:cs typeface="Times New Roman" pitchFamily="18" charset="0"/>
                </a:rPr>
                <a:t>  </a:t>
              </a:r>
            </a:p>
          </p:txBody>
        </p:sp>
        <p:sp>
          <p:nvSpPr>
            <p:cNvPr id="48" name="Oval 47"/>
            <p:cNvSpPr/>
            <p:nvPr/>
          </p:nvSpPr>
          <p:spPr>
            <a:xfrm>
              <a:off x="3095823"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9" name="Oval 48"/>
            <p:cNvSpPr/>
            <p:nvPr/>
          </p:nvSpPr>
          <p:spPr>
            <a:xfrm>
              <a:off x="2769476"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0" name="Oval 49"/>
            <p:cNvSpPr/>
            <p:nvPr/>
          </p:nvSpPr>
          <p:spPr>
            <a:xfrm>
              <a:off x="2974954"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  </a:t>
              </a:r>
            </a:p>
          </p:txBody>
        </p:sp>
        <p:sp>
          <p:nvSpPr>
            <p:cNvPr id="51" name="Oval 50"/>
            <p:cNvSpPr/>
            <p:nvPr/>
          </p:nvSpPr>
          <p:spPr>
            <a:xfrm>
              <a:off x="3156257"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2" name="TextBox 51"/>
            <p:cNvSpPr txBox="1"/>
            <p:nvPr/>
          </p:nvSpPr>
          <p:spPr>
            <a:xfrm>
              <a:off x="533400" y="343339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1</a:t>
              </a:r>
            </a:p>
          </p:txBody>
        </p:sp>
        <p:sp>
          <p:nvSpPr>
            <p:cNvPr id="53" name="TextBox 52"/>
            <p:cNvSpPr txBox="1"/>
            <p:nvPr/>
          </p:nvSpPr>
          <p:spPr>
            <a:xfrm>
              <a:off x="1621221" y="342976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2</a:t>
              </a:r>
            </a:p>
          </p:txBody>
        </p:sp>
        <p:sp>
          <p:nvSpPr>
            <p:cNvPr id="54" name="TextBox 53"/>
            <p:cNvSpPr txBox="1"/>
            <p:nvPr/>
          </p:nvSpPr>
          <p:spPr>
            <a:xfrm>
              <a:off x="3011214" y="3371449"/>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i="1" baseline="-25000">
                  <a:latin typeface="Times New Roman" pitchFamily="18" charset="0"/>
                  <a:cs typeface="Times New Roman" pitchFamily="18" charset="0"/>
                </a:rPr>
                <a:t>k</a:t>
              </a:r>
            </a:p>
          </p:txBody>
        </p:sp>
        <p:cxnSp>
          <p:nvCxnSpPr>
            <p:cNvPr id="55" name="Straight Connector 54"/>
            <p:cNvCxnSpPr/>
            <p:nvPr/>
          </p:nvCxnSpPr>
          <p:spPr>
            <a:xfrm>
              <a:off x="2416616" y="2149877"/>
              <a:ext cx="1178472" cy="63680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2" idx="0"/>
            </p:cNvCxnSpPr>
            <p:nvPr/>
          </p:nvCxnSpPr>
          <p:spPr>
            <a:xfrm rot="10800000" flipV="1">
              <a:off x="1127998" y="2149877"/>
              <a:ext cx="976699" cy="651671"/>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041540" y="2537485"/>
              <a:ext cx="443107" cy="487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grpSp>
      <p:sp>
        <p:nvSpPr>
          <p:cNvPr id="58" name="Text Box 4"/>
          <p:cNvSpPr txBox="1">
            <a:spLocks noChangeArrowheads="1"/>
          </p:cNvSpPr>
          <p:nvPr/>
        </p:nvSpPr>
        <p:spPr bwMode="auto">
          <a:xfrm>
            <a:off x="4125311" y="1447800"/>
            <a:ext cx="4942489" cy="28623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err="1"/>
              <a:t>inorder</a:t>
            </a:r>
            <a:r>
              <a:rPr lang="en-US" altLang="en-US" sz="2000" i="1" dirty="0"/>
              <a:t>(r)</a:t>
            </a:r>
          </a:p>
          <a:p>
            <a:r>
              <a:rPr lang="en-US" altLang="en-US" sz="2000" b="1" dirty="0"/>
              <a:t>  if</a:t>
            </a:r>
            <a:r>
              <a:rPr lang="en-US" altLang="en-US" sz="2000" dirty="0"/>
              <a:t> r is a leaf </a:t>
            </a:r>
            <a:r>
              <a:rPr lang="en-US" altLang="en-US" sz="2000" b="1" dirty="0"/>
              <a:t>then</a:t>
            </a:r>
            <a:r>
              <a:rPr lang="en-US" altLang="en-US" sz="2000" dirty="0"/>
              <a:t> </a:t>
            </a:r>
            <a:r>
              <a:rPr lang="en-US" altLang="en-US" sz="2000" dirty="0">
                <a:solidFill>
                  <a:srgbClr val="FF0000"/>
                </a:solidFill>
              </a:rPr>
              <a:t>print </a:t>
            </a:r>
            <a:r>
              <a:rPr lang="en-US" altLang="en-US" sz="2000" i="1" dirty="0">
                <a:solidFill>
                  <a:srgbClr val="FF0000"/>
                </a:solidFill>
              </a:rPr>
              <a:t>r</a:t>
            </a:r>
          </a:p>
          <a:p>
            <a:r>
              <a:rPr lang="en-US" altLang="en-US" sz="2000" b="1" dirty="0"/>
              <a:t>  else</a:t>
            </a:r>
          </a:p>
          <a:p>
            <a:r>
              <a:rPr lang="en-US" altLang="en-US" sz="2000" i="1" dirty="0"/>
              <a:t>      </a:t>
            </a:r>
            <a:r>
              <a:rPr lang="en-US" altLang="en-US" sz="2000" i="1" dirty="0">
                <a:latin typeface="Bell MT" panose="02020503060305020303" pitchFamily="18" charset="0"/>
              </a:rPr>
              <a:t>l </a:t>
            </a:r>
            <a:r>
              <a:rPr lang="en-US" altLang="en-US" sz="2000" dirty="0"/>
              <a:t>:= first child of </a:t>
            </a:r>
            <a:r>
              <a:rPr lang="en-US" altLang="en-US" sz="2000" i="1" dirty="0"/>
              <a:t>r</a:t>
            </a:r>
            <a:r>
              <a:rPr lang="en-US" altLang="en-US" sz="2000" dirty="0"/>
              <a:t> from left to right</a:t>
            </a:r>
          </a:p>
          <a:p>
            <a:r>
              <a:rPr lang="en-US" altLang="en-US" sz="2000" i="1"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l</a:t>
            </a:r>
            <a:r>
              <a:rPr lang="en-US" altLang="en-US" sz="2000" dirty="0">
                <a:solidFill>
                  <a:srgbClr val="FF0000"/>
                </a:solidFill>
              </a:rPr>
              <a:t>)</a:t>
            </a:r>
          </a:p>
          <a:p>
            <a:r>
              <a:rPr lang="en-US" altLang="en-US" sz="2000" dirty="0">
                <a:solidFill>
                  <a:srgbClr val="FF0000"/>
                </a:solidFill>
              </a:rPr>
              <a:t>      print </a:t>
            </a:r>
            <a:r>
              <a:rPr lang="en-US" altLang="en-US" sz="2000"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except for </a:t>
            </a:r>
            <a:r>
              <a:rPr lang="en-US" altLang="en-US" sz="2000" i="1" dirty="0"/>
              <a:t>l</a:t>
            </a:r>
            <a:r>
              <a:rPr lang="en-US" altLang="en-US" sz="2000" dirty="0"/>
              <a:t> left to right</a:t>
            </a:r>
          </a:p>
          <a:p>
            <a:r>
              <a:rPr lang="en-US" altLang="en-US" sz="2000"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c</a:t>
            </a:r>
            <a:r>
              <a:rPr lang="en-US" altLang="en-US" sz="2000" dirty="0">
                <a:solidFill>
                  <a:srgbClr val="FF0000"/>
                </a:solidFill>
              </a:rPr>
              <a:t>)</a:t>
            </a:r>
          </a:p>
          <a:p>
            <a:r>
              <a:rPr lang="en-US" altLang="en-US" sz="2000" b="1" dirty="0"/>
              <a:t> </a:t>
            </a:r>
          </a:p>
        </p:txBody>
      </p:sp>
    </p:spTree>
    <p:extLst>
      <p:ext uri="{BB962C8B-B14F-4D97-AF65-F5344CB8AC3E}">
        <p14:creationId xmlns:p14="http://schemas.microsoft.com/office/powerpoint/2010/main" val="36601653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r>
              <a:rPr lang="en-US" altLang="en-US" dirty="0"/>
              <a:t> Traversal</a:t>
            </a:r>
          </a:p>
        </p:txBody>
      </p:sp>
      <p:sp>
        <p:nvSpPr>
          <p:cNvPr id="378883" name="Rectangle 3"/>
          <p:cNvSpPr>
            <a:spLocks noGrp="1" noChangeArrowheads="1"/>
          </p:cNvSpPr>
          <p:nvPr>
            <p:ph type="body" idx="1"/>
          </p:nvPr>
        </p:nvSpPr>
        <p:spPr>
          <a:xfrm>
            <a:off x="-27050" y="3280826"/>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E</a:t>
            </a:r>
          </a:p>
          <a:p>
            <a:pPr marL="0" indent="0">
              <a:buNone/>
            </a:pPr>
            <a:r>
              <a:rPr lang="en-US" altLang="en-US" sz="2600" dirty="0">
                <a:latin typeface="Times" panose="02020603050405020304" pitchFamily="18" charset="0"/>
                <a:cs typeface="Times" panose="02020603050405020304" pitchFamily="18" charset="0"/>
              </a:rPr>
              <a:t>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(E)</a:t>
            </a:r>
          </a:p>
          <a:p>
            <a:pPr marL="0" indent="0">
              <a:buNone/>
            </a:pPr>
            <a:r>
              <a:rPr lang="en-US" altLang="en-US" sz="2600" dirty="0">
                <a:latin typeface="Times" panose="02020603050405020304" pitchFamily="18" charset="0"/>
                <a:cs typeface="Times" panose="02020603050405020304" pitchFamily="18" charset="0"/>
              </a:rPr>
              <a:t>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(B)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(B)     </a:t>
            </a:r>
          </a:p>
          <a:p>
            <a:pPr marL="0" indent="0">
              <a:buNone/>
            </a:pPr>
            <a:r>
              <a:rPr lang="en-US" altLang="en-US" sz="2600" dirty="0">
                <a:latin typeface="Times" panose="02020603050405020304" pitchFamily="18" charset="0"/>
                <a:cs typeface="Times" panose="02020603050405020304" pitchFamily="18" charset="0"/>
              </a:rPr>
              <a:t>empty stack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78" name="Text Box 4">
            <a:extLst>
              <a:ext uri="{FF2B5EF4-FFF2-40B4-BE49-F238E27FC236}">
                <a16:creationId xmlns:a16="http://schemas.microsoft.com/office/drawing/2014/main" id="{B3C91BF7-870B-46B8-8361-346DDF1DDFAF}"/>
              </a:ext>
            </a:extLst>
          </p:cNvPr>
          <p:cNvSpPr txBox="1">
            <a:spLocks noChangeArrowheads="1"/>
          </p:cNvSpPr>
          <p:nvPr/>
        </p:nvSpPr>
        <p:spPr bwMode="auto">
          <a:xfrm>
            <a:off x="4170052" y="1176516"/>
            <a:ext cx="4942489" cy="28623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err="1"/>
              <a:t>inorder</a:t>
            </a:r>
            <a:r>
              <a:rPr lang="en-US" altLang="en-US" sz="2000" i="1" dirty="0"/>
              <a:t>(r)</a:t>
            </a:r>
          </a:p>
          <a:p>
            <a:r>
              <a:rPr lang="en-US" altLang="en-US" sz="2000" b="1" dirty="0"/>
              <a:t>  if</a:t>
            </a:r>
            <a:r>
              <a:rPr lang="en-US" altLang="en-US" sz="2000" dirty="0"/>
              <a:t> r is a leaf </a:t>
            </a:r>
            <a:r>
              <a:rPr lang="en-US" altLang="en-US" sz="2000" b="1" dirty="0"/>
              <a:t>then</a:t>
            </a:r>
            <a:r>
              <a:rPr lang="en-US" altLang="en-US" sz="2000" dirty="0"/>
              <a:t> </a:t>
            </a:r>
            <a:r>
              <a:rPr lang="en-US" altLang="en-US" sz="2000" dirty="0">
                <a:solidFill>
                  <a:srgbClr val="FF0000"/>
                </a:solidFill>
              </a:rPr>
              <a:t>print </a:t>
            </a:r>
            <a:r>
              <a:rPr lang="en-US" altLang="en-US" sz="2000" i="1" dirty="0">
                <a:solidFill>
                  <a:srgbClr val="FF0000"/>
                </a:solidFill>
              </a:rPr>
              <a:t>r</a:t>
            </a:r>
          </a:p>
          <a:p>
            <a:r>
              <a:rPr lang="en-US" altLang="en-US" sz="2000" b="1" dirty="0"/>
              <a:t>  else</a:t>
            </a:r>
          </a:p>
          <a:p>
            <a:r>
              <a:rPr lang="en-US" altLang="en-US" sz="2000" i="1" dirty="0"/>
              <a:t>      </a:t>
            </a:r>
            <a:r>
              <a:rPr lang="en-US" altLang="en-US" sz="2000" i="1" dirty="0">
                <a:latin typeface="Bell MT" panose="02020503060305020303" pitchFamily="18" charset="0"/>
              </a:rPr>
              <a:t>l </a:t>
            </a:r>
            <a:r>
              <a:rPr lang="en-US" altLang="en-US" sz="2000" dirty="0"/>
              <a:t>:= first child of </a:t>
            </a:r>
            <a:r>
              <a:rPr lang="en-US" altLang="en-US" sz="2000" i="1" dirty="0"/>
              <a:t>r</a:t>
            </a:r>
            <a:r>
              <a:rPr lang="en-US" altLang="en-US" sz="2000" dirty="0"/>
              <a:t> from left to right</a:t>
            </a:r>
          </a:p>
          <a:p>
            <a:r>
              <a:rPr lang="en-US" altLang="en-US" sz="2000" i="1"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l</a:t>
            </a:r>
            <a:r>
              <a:rPr lang="en-US" altLang="en-US" sz="2000" dirty="0">
                <a:solidFill>
                  <a:srgbClr val="FF0000"/>
                </a:solidFill>
              </a:rPr>
              <a:t>)</a:t>
            </a:r>
          </a:p>
          <a:p>
            <a:r>
              <a:rPr lang="en-US" altLang="en-US" sz="2000" dirty="0">
                <a:solidFill>
                  <a:srgbClr val="FF0000"/>
                </a:solidFill>
              </a:rPr>
              <a:t>      print </a:t>
            </a:r>
            <a:r>
              <a:rPr lang="en-US" altLang="en-US" sz="2000"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except for </a:t>
            </a:r>
            <a:r>
              <a:rPr lang="en-US" altLang="en-US" sz="2000" i="1" dirty="0"/>
              <a:t>l</a:t>
            </a:r>
            <a:r>
              <a:rPr lang="en-US" altLang="en-US" sz="2000" dirty="0"/>
              <a:t> left to right</a:t>
            </a:r>
          </a:p>
          <a:p>
            <a:r>
              <a:rPr lang="en-US" altLang="en-US" sz="2000"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c</a:t>
            </a:r>
            <a:r>
              <a:rPr lang="en-US" altLang="en-US" sz="2000" dirty="0">
                <a:solidFill>
                  <a:srgbClr val="FF0000"/>
                </a:solidFill>
              </a:rPr>
              <a:t>)</a:t>
            </a:r>
          </a:p>
          <a:p>
            <a:r>
              <a:rPr lang="en-US" altLang="en-US" sz="2000" b="1" dirty="0"/>
              <a:t> </a:t>
            </a:r>
          </a:p>
        </p:txBody>
      </p:sp>
    </p:spTree>
    <p:extLst>
      <p:ext uri="{BB962C8B-B14F-4D97-AF65-F5344CB8AC3E}">
        <p14:creationId xmlns:p14="http://schemas.microsoft.com/office/powerpoint/2010/main" val="107392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r>
              <a:rPr lang="en-US" altLang="en-US" dirty="0"/>
              <a:t> Traversal</a:t>
            </a:r>
          </a:p>
        </p:txBody>
      </p:sp>
      <p:sp>
        <p:nvSpPr>
          <p:cNvPr id="378883" name="Rectangle 3"/>
          <p:cNvSpPr>
            <a:spLocks noGrp="1" noChangeArrowheads="1"/>
          </p:cNvSpPr>
          <p:nvPr>
            <p:ph type="body" idx="1"/>
          </p:nvPr>
        </p:nvSpPr>
        <p:spPr>
          <a:xfrm>
            <a:off x="27051" y="3328987"/>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E                           print F</a:t>
            </a:r>
          </a:p>
          <a:p>
            <a:pPr marL="0" indent="0">
              <a:buNone/>
            </a:pP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(E)     </a:t>
            </a:r>
            <a:r>
              <a:rPr lang="en-US" altLang="en-US" sz="2600" dirty="0">
                <a:solidFill>
                  <a:srgbClr val="FF0000"/>
                </a:solidFill>
                <a:latin typeface="Times" panose="02020603050405020304" pitchFamily="18" charset="0"/>
                <a:cs typeface="Times" panose="02020603050405020304" pitchFamily="18" charset="0"/>
              </a:rPr>
              <a:t>print B</a:t>
            </a:r>
            <a:r>
              <a:rPr lang="en-US" altLang="en-US" sz="2600" dirty="0">
                <a:latin typeface="Times" panose="02020603050405020304" pitchFamily="18" charset="0"/>
                <a:cs typeface="Times" panose="02020603050405020304" pitchFamily="18" charset="0"/>
              </a:rPr>
              <a:t>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(F</a:t>
            </a:r>
            <a:r>
              <a:rPr lang="en-US" altLang="en-US" sz="2600" dirty="0">
                <a:solidFill>
                  <a:schemeClr val="tx2"/>
                </a:solidFill>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    </a:t>
            </a:r>
          </a:p>
          <a:p>
            <a:pPr marL="0" indent="0">
              <a:buNone/>
            </a:pP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(B)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(B)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(B)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(B)    </a:t>
            </a:r>
            <a:r>
              <a:rPr lang="en-US" altLang="en-US" sz="2600" dirty="0">
                <a:solidFill>
                  <a:srgbClr val="FF0000"/>
                </a:solidFill>
                <a:latin typeface="Times" panose="02020603050405020304" pitchFamily="18" charset="0"/>
                <a:cs typeface="Times" panose="02020603050405020304" pitchFamily="18" charset="0"/>
              </a:rPr>
              <a:t>print A</a:t>
            </a:r>
          </a:p>
          <a:p>
            <a:pPr marL="0" indent="0">
              <a:buNone/>
            </a:pP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78" name="Text Box 4">
            <a:extLst>
              <a:ext uri="{FF2B5EF4-FFF2-40B4-BE49-F238E27FC236}">
                <a16:creationId xmlns:a16="http://schemas.microsoft.com/office/drawing/2014/main" id="{63A34AC4-7BDC-4BE2-98F8-6FE62DE14F6D}"/>
              </a:ext>
            </a:extLst>
          </p:cNvPr>
          <p:cNvSpPr txBox="1">
            <a:spLocks noChangeArrowheads="1"/>
          </p:cNvSpPr>
          <p:nvPr/>
        </p:nvSpPr>
        <p:spPr bwMode="auto">
          <a:xfrm>
            <a:off x="4170052" y="1176516"/>
            <a:ext cx="4942489" cy="28623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err="1"/>
              <a:t>inorder</a:t>
            </a:r>
            <a:r>
              <a:rPr lang="en-US" altLang="en-US" sz="2000" i="1" dirty="0"/>
              <a:t>(r)</a:t>
            </a:r>
          </a:p>
          <a:p>
            <a:r>
              <a:rPr lang="en-US" altLang="en-US" sz="2000" b="1" dirty="0"/>
              <a:t>  if</a:t>
            </a:r>
            <a:r>
              <a:rPr lang="en-US" altLang="en-US" sz="2000" dirty="0"/>
              <a:t> r is a leaf </a:t>
            </a:r>
            <a:r>
              <a:rPr lang="en-US" altLang="en-US" sz="2000" b="1" dirty="0"/>
              <a:t>then</a:t>
            </a:r>
            <a:r>
              <a:rPr lang="en-US" altLang="en-US" sz="2000" dirty="0"/>
              <a:t> </a:t>
            </a:r>
            <a:r>
              <a:rPr lang="en-US" altLang="en-US" sz="2000" dirty="0">
                <a:solidFill>
                  <a:srgbClr val="FF0000"/>
                </a:solidFill>
              </a:rPr>
              <a:t>print </a:t>
            </a:r>
            <a:r>
              <a:rPr lang="en-US" altLang="en-US" sz="2000" i="1" dirty="0">
                <a:solidFill>
                  <a:srgbClr val="FF0000"/>
                </a:solidFill>
              </a:rPr>
              <a:t>r</a:t>
            </a:r>
          </a:p>
          <a:p>
            <a:r>
              <a:rPr lang="en-US" altLang="en-US" sz="2000" b="1" dirty="0"/>
              <a:t>  else</a:t>
            </a:r>
          </a:p>
          <a:p>
            <a:r>
              <a:rPr lang="en-US" altLang="en-US" sz="2000" i="1" dirty="0"/>
              <a:t>      </a:t>
            </a:r>
            <a:r>
              <a:rPr lang="en-US" altLang="en-US" sz="2000" i="1" dirty="0">
                <a:latin typeface="Bell MT" panose="02020503060305020303" pitchFamily="18" charset="0"/>
              </a:rPr>
              <a:t>l </a:t>
            </a:r>
            <a:r>
              <a:rPr lang="en-US" altLang="en-US" sz="2000" dirty="0"/>
              <a:t>:= first child of </a:t>
            </a:r>
            <a:r>
              <a:rPr lang="en-US" altLang="en-US" sz="2000" i="1" dirty="0"/>
              <a:t>r</a:t>
            </a:r>
            <a:r>
              <a:rPr lang="en-US" altLang="en-US" sz="2000" dirty="0"/>
              <a:t> from left to right</a:t>
            </a:r>
          </a:p>
          <a:p>
            <a:r>
              <a:rPr lang="en-US" altLang="en-US" sz="2000" i="1"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l</a:t>
            </a:r>
            <a:r>
              <a:rPr lang="en-US" altLang="en-US" sz="2000" dirty="0">
                <a:solidFill>
                  <a:srgbClr val="FF0000"/>
                </a:solidFill>
              </a:rPr>
              <a:t>)</a:t>
            </a:r>
          </a:p>
          <a:p>
            <a:r>
              <a:rPr lang="en-US" altLang="en-US" sz="2000" dirty="0">
                <a:solidFill>
                  <a:srgbClr val="FF0000"/>
                </a:solidFill>
              </a:rPr>
              <a:t>      print </a:t>
            </a:r>
            <a:r>
              <a:rPr lang="en-US" altLang="en-US" sz="2000"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except for </a:t>
            </a:r>
            <a:r>
              <a:rPr lang="en-US" altLang="en-US" sz="2000" i="1" dirty="0"/>
              <a:t>l</a:t>
            </a:r>
            <a:r>
              <a:rPr lang="en-US" altLang="en-US" sz="2000" dirty="0"/>
              <a:t> left to right</a:t>
            </a:r>
          </a:p>
          <a:p>
            <a:r>
              <a:rPr lang="en-US" altLang="en-US" sz="2000"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c</a:t>
            </a:r>
            <a:r>
              <a:rPr lang="en-US" altLang="en-US" sz="2000" dirty="0">
                <a:solidFill>
                  <a:srgbClr val="FF0000"/>
                </a:solidFill>
              </a:rPr>
              <a:t>)</a:t>
            </a:r>
          </a:p>
          <a:p>
            <a:r>
              <a:rPr lang="en-US" altLang="en-US" sz="2000" b="1" dirty="0"/>
              <a:t> </a:t>
            </a:r>
          </a:p>
        </p:txBody>
      </p:sp>
    </p:spTree>
    <p:extLst>
      <p:ext uri="{BB962C8B-B14F-4D97-AF65-F5344CB8AC3E}">
        <p14:creationId xmlns:p14="http://schemas.microsoft.com/office/powerpoint/2010/main" val="1782759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r>
              <a:rPr lang="en-US" altLang="en-US" dirty="0"/>
              <a:t> Traversal</a:t>
            </a:r>
          </a:p>
        </p:txBody>
      </p:sp>
      <p:sp>
        <p:nvSpPr>
          <p:cNvPr id="378883" name="Rectangle 3"/>
          <p:cNvSpPr>
            <a:spLocks noGrp="1" noChangeArrowheads="1"/>
          </p:cNvSpPr>
          <p:nvPr>
            <p:ph type="body" idx="1"/>
          </p:nvPr>
        </p:nvSpPr>
        <p:spPr>
          <a:xfrm>
            <a:off x="34047" y="3362494"/>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H</a:t>
            </a:r>
          </a:p>
          <a:p>
            <a:pPr marL="0" indent="0">
              <a:buNone/>
            </a:pPr>
            <a:r>
              <a:rPr lang="en-US" altLang="en-US" sz="2600" dirty="0">
                <a:latin typeface="Times" panose="02020603050405020304" pitchFamily="18" charset="0"/>
                <a:cs typeface="Times" panose="02020603050405020304" pitchFamily="18" charset="0"/>
              </a:rPr>
              <a:t>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(H)</a:t>
            </a:r>
          </a:p>
          <a:p>
            <a:pPr marL="0" indent="0">
              <a:buNone/>
            </a:pPr>
            <a:r>
              <a:rPr lang="en-US" altLang="en-US" sz="2600" dirty="0">
                <a:latin typeface="Times" panose="02020603050405020304" pitchFamily="18" charset="0"/>
                <a:cs typeface="Times" panose="02020603050405020304" pitchFamily="18" charset="0"/>
              </a:rPr>
              <a:t>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(G)</a:t>
            </a: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A</a:t>
            </a:r>
            <a:r>
              <a:rPr lang="en-US" altLang="en-US" sz="2600" dirty="0">
                <a:latin typeface="Times" panose="02020603050405020304" pitchFamily="18" charset="0"/>
                <a:cs typeface="Times" panose="02020603050405020304" pitchFamily="18" charset="0"/>
              </a:rPr>
              <a:t>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(C)</a:t>
            </a:r>
          </a:p>
          <a:p>
            <a:pPr marL="0" indent="0">
              <a:buNone/>
            </a:pP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78" name="Text Box 4">
            <a:extLst>
              <a:ext uri="{FF2B5EF4-FFF2-40B4-BE49-F238E27FC236}">
                <a16:creationId xmlns:a16="http://schemas.microsoft.com/office/drawing/2014/main" id="{C4C1C085-071B-4A7E-A486-522146EEAF97}"/>
              </a:ext>
            </a:extLst>
          </p:cNvPr>
          <p:cNvSpPr txBox="1">
            <a:spLocks noChangeArrowheads="1"/>
          </p:cNvSpPr>
          <p:nvPr/>
        </p:nvSpPr>
        <p:spPr bwMode="auto">
          <a:xfrm>
            <a:off x="4098625" y="1007239"/>
            <a:ext cx="4942489" cy="28623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err="1"/>
              <a:t>inorder</a:t>
            </a:r>
            <a:r>
              <a:rPr lang="en-US" altLang="en-US" sz="2000" i="1" dirty="0"/>
              <a:t>(r)</a:t>
            </a:r>
          </a:p>
          <a:p>
            <a:r>
              <a:rPr lang="en-US" altLang="en-US" sz="2000" b="1" dirty="0"/>
              <a:t>  if</a:t>
            </a:r>
            <a:r>
              <a:rPr lang="en-US" altLang="en-US" sz="2000" dirty="0"/>
              <a:t> r is a leaf </a:t>
            </a:r>
            <a:r>
              <a:rPr lang="en-US" altLang="en-US" sz="2000" b="1" dirty="0"/>
              <a:t>then</a:t>
            </a:r>
            <a:r>
              <a:rPr lang="en-US" altLang="en-US" sz="2000" dirty="0"/>
              <a:t> </a:t>
            </a:r>
            <a:r>
              <a:rPr lang="en-US" altLang="en-US" sz="2000" dirty="0">
                <a:solidFill>
                  <a:srgbClr val="FF0000"/>
                </a:solidFill>
              </a:rPr>
              <a:t>print </a:t>
            </a:r>
            <a:r>
              <a:rPr lang="en-US" altLang="en-US" sz="2000" i="1" dirty="0">
                <a:solidFill>
                  <a:srgbClr val="FF0000"/>
                </a:solidFill>
              </a:rPr>
              <a:t>r</a:t>
            </a:r>
          </a:p>
          <a:p>
            <a:r>
              <a:rPr lang="en-US" altLang="en-US" sz="2000" b="1" dirty="0"/>
              <a:t>  else</a:t>
            </a:r>
          </a:p>
          <a:p>
            <a:r>
              <a:rPr lang="en-US" altLang="en-US" sz="2000" i="1" dirty="0"/>
              <a:t>      </a:t>
            </a:r>
            <a:r>
              <a:rPr lang="en-US" altLang="en-US" sz="2000" i="1" dirty="0">
                <a:latin typeface="Bell MT" panose="02020503060305020303" pitchFamily="18" charset="0"/>
              </a:rPr>
              <a:t>l </a:t>
            </a:r>
            <a:r>
              <a:rPr lang="en-US" altLang="en-US" sz="2000" dirty="0"/>
              <a:t>:= first child of </a:t>
            </a:r>
            <a:r>
              <a:rPr lang="en-US" altLang="en-US" sz="2000" i="1" dirty="0"/>
              <a:t>r</a:t>
            </a:r>
            <a:r>
              <a:rPr lang="en-US" altLang="en-US" sz="2000" dirty="0"/>
              <a:t> from left to right</a:t>
            </a:r>
          </a:p>
          <a:p>
            <a:r>
              <a:rPr lang="en-US" altLang="en-US" sz="2000" i="1"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l</a:t>
            </a:r>
            <a:r>
              <a:rPr lang="en-US" altLang="en-US" sz="2000" dirty="0">
                <a:solidFill>
                  <a:srgbClr val="FF0000"/>
                </a:solidFill>
              </a:rPr>
              <a:t>)</a:t>
            </a:r>
          </a:p>
          <a:p>
            <a:r>
              <a:rPr lang="en-US" altLang="en-US" sz="2000" dirty="0">
                <a:solidFill>
                  <a:srgbClr val="FF0000"/>
                </a:solidFill>
              </a:rPr>
              <a:t>      print </a:t>
            </a:r>
            <a:r>
              <a:rPr lang="en-US" altLang="en-US" sz="2000"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except for </a:t>
            </a:r>
            <a:r>
              <a:rPr lang="en-US" altLang="en-US" sz="2000" i="1" dirty="0"/>
              <a:t>l</a:t>
            </a:r>
            <a:r>
              <a:rPr lang="en-US" altLang="en-US" sz="2000" dirty="0"/>
              <a:t> left to right</a:t>
            </a:r>
          </a:p>
          <a:p>
            <a:r>
              <a:rPr lang="en-US" altLang="en-US" sz="2000"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c</a:t>
            </a:r>
            <a:r>
              <a:rPr lang="en-US" altLang="en-US" sz="2000" dirty="0">
                <a:solidFill>
                  <a:srgbClr val="FF0000"/>
                </a:solidFill>
              </a:rPr>
              <a:t>)</a:t>
            </a:r>
          </a:p>
          <a:p>
            <a:r>
              <a:rPr lang="en-US" altLang="en-US" sz="2000" b="1" dirty="0"/>
              <a:t> </a:t>
            </a:r>
          </a:p>
        </p:txBody>
      </p:sp>
    </p:spTree>
    <p:extLst>
      <p:ext uri="{BB962C8B-B14F-4D97-AF65-F5344CB8AC3E}">
        <p14:creationId xmlns:p14="http://schemas.microsoft.com/office/powerpoint/2010/main" val="30645432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r>
              <a:rPr lang="en-US" altLang="en-US" dirty="0"/>
              <a:t> Traversal</a:t>
            </a:r>
          </a:p>
        </p:txBody>
      </p:sp>
      <p:sp>
        <p:nvSpPr>
          <p:cNvPr id="378883" name="Rectangle 3"/>
          <p:cNvSpPr>
            <a:spLocks noGrp="1" noChangeArrowheads="1"/>
          </p:cNvSpPr>
          <p:nvPr>
            <p:ph type="body" idx="1"/>
          </p:nvPr>
        </p:nvSpPr>
        <p:spPr>
          <a:xfrm>
            <a:off x="27051" y="3539956"/>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solidFill>
                  <a:srgbClr val="FF0000"/>
                </a:solidFill>
                <a:latin typeface="Times" panose="02020603050405020304" pitchFamily="18" charset="0"/>
                <a:cs typeface="Times" panose="02020603050405020304" pitchFamily="18" charset="0"/>
              </a:rPr>
              <a:t>  print H                         print I                          print J</a:t>
            </a:r>
          </a:p>
          <a:p>
            <a:pPr marL="0" indent="0">
              <a:buNone/>
            </a:pP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(H)    </a:t>
            </a:r>
            <a:r>
              <a:rPr lang="en-US" altLang="en-US" sz="2600" dirty="0">
                <a:solidFill>
                  <a:srgbClr val="FF0000"/>
                </a:solidFill>
                <a:latin typeface="Times" panose="02020603050405020304" pitchFamily="18" charset="0"/>
                <a:cs typeface="Times" panose="02020603050405020304" pitchFamily="18" charset="0"/>
              </a:rPr>
              <a:t>print G</a:t>
            </a:r>
            <a:r>
              <a:rPr lang="en-US" altLang="en-US" sz="2600" dirty="0">
                <a:latin typeface="Times" panose="02020603050405020304" pitchFamily="18" charset="0"/>
                <a:cs typeface="Times" panose="02020603050405020304" pitchFamily="18" charset="0"/>
              </a:rPr>
              <a:t>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(I)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(J) </a:t>
            </a:r>
          </a:p>
          <a:p>
            <a:pPr marL="0" indent="0">
              <a:buNone/>
            </a:pP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(G)</a:t>
            </a:r>
          </a:p>
          <a:p>
            <a:pPr marL="0" indent="0">
              <a:buNone/>
            </a:pP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(C)</a:t>
            </a:r>
          </a:p>
          <a:p>
            <a:pPr marL="0" indent="0">
              <a:buNone/>
            </a:pP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78" name="Text Box 4">
            <a:extLst>
              <a:ext uri="{FF2B5EF4-FFF2-40B4-BE49-F238E27FC236}">
                <a16:creationId xmlns:a16="http://schemas.microsoft.com/office/drawing/2014/main" id="{CD15DA2B-552C-4065-8525-A125965424D0}"/>
              </a:ext>
            </a:extLst>
          </p:cNvPr>
          <p:cNvSpPr txBox="1">
            <a:spLocks noChangeArrowheads="1"/>
          </p:cNvSpPr>
          <p:nvPr/>
        </p:nvSpPr>
        <p:spPr bwMode="auto">
          <a:xfrm>
            <a:off x="4098625" y="1007239"/>
            <a:ext cx="4942489" cy="28623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err="1"/>
              <a:t>inorder</a:t>
            </a:r>
            <a:r>
              <a:rPr lang="en-US" altLang="en-US" sz="2000" i="1" dirty="0"/>
              <a:t>(r)</a:t>
            </a:r>
          </a:p>
          <a:p>
            <a:r>
              <a:rPr lang="en-US" altLang="en-US" sz="2000" b="1" dirty="0"/>
              <a:t>  if</a:t>
            </a:r>
            <a:r>
              <a:rPr lang="en-US" altLang="en-US" sz="2000" dirty="0"/>
              <a:t> r is a leaf </a:t>
            </a:r>
            <a:r>
              <a:rPr lang="en-US" altLang="en-US" sz="2000" b="1" dirty="0"/>
              <a:t>then</a:t>
            </a:r>
            <a:r>
              <a:rPr lang="en-US" altLang="en-US" sz="2000" dirty="0"/>
              <a:t> </a:t>
            </a:r>
            <a:r>
              <a:rPr lang="en-US" altLang="en-US" sz="2000" dirty="0">
                <a:solidFill>
                  <a:srgbClr val="FF0000"/>
                </a:solidFill>
              </a:rPr>
              <a:t>print </a:t>
            </a:r>
            <a:r>
              <a:rPr lang="en-US" altLang="en-US" sz="2000" i="1" dirty="0">
                <a:solidFill>
                  <a:srgbClr val="FF0000"/>
                </a:solidFill>
              </a:rPr>
              <a:t>r</a:t>
            </a:r>
          </a:p>
          <a:p>
            <a:r>
              <a:rPr lang="en-US" altLang="en-US" sz="2000" b="1" dirty="0"/>
              <a:t>  else</a:t>
            </a:r>
          </a:p>
          <a:p>
            <a:r>
              <a:rPr lang="en-US" altLang="en-US" sz="2000" i="1" dirty="0"/>
              <a:t>      </a:t>
            </a:r>
            <a:r>
              <a:rPr lang="en-US" altLang="en-US" sz="2000" i="1" dirty="0">
                <a:latin typeface="Bell MT" panose="02020503060305020303" pitchFamily="18" charset="0"/>
              </a:rPr>
              <a:t>l </a:t>
            </a:r>
            <a:r>
              <a:rPr lang="en-US" altLang="en-US" sz="2000" dirty="0"/>
              <a:t>:= first child of </a:t>
            </a:r>
            <a:r>
              <a:rPr lang="en-US" altLang="en-US" sz="2000" i="1" dirty="0"/>
              <a:t>r</a:t>
            </a:r>
            <a:r>
              <a:rPr lang="en-US" altLang="en-US" sz="2000" dirty="0"/>
              <a:t> from left to right</a:t>
            </a:r>
          </a:p>
          <a:p>
            <a:r>
              <a:rPr lang="en-US" altLang="en-US" sz="2000" i="1"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l</a:t>
            </a:r>
            <a:r>
              <a:rPr lang="en-US" altLang="en-US" sz="2000" dirty="0">
                <a:solidFill>
                  <a:srgbClr val="FF0000"/>
                </a:solidFill>
              </a:rPr>
              <a:t>)</a:t>
            </a:r>
          </a:p>
          <a:p>
            <a:r>
              <a:rPr lang="en-US" altLang="en-US" sz="2000" dirty="0">
                <a:solidFill>
                  <a:srgbClr val="FF0000"/>
                </a:solidFill>
              </a:rPr>
              <a:t>      print </a:t>
            </a:r>
            <a:r>
              <a:rPr lang="en-US" altLang="en-US" sz="2000"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except for </a:t>
            </a:r>
            <a:r>
              <a:rPr lang="en-US" altLang="en-US" sz="2000" i="1" dirty="0"/>
              <a:t>l</a:t>
            </a:r>
            <a:r>
              <a:rPr lang="en-US" altLang="en-US" sz="2000" dirty="0"/>
              <a:t> left to right</a:t>
            </a:r>
          </a:p>
          <a:p>
            <a:r>
              <a:rPr lang="en-US" altLang="en-US" sz="2000"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c</a:t>
            </a:r>
            <a:r>
              <a:rPr lang="en-US" altLang="en-US" sz="2000" dirty="0">
                <a:solidFill>
                  <a:srgbClr val="FF0000"/>
                </a:solidFill>
              </a:rPr>
              <a:t>)</a:t>
            </a:r>
          </a:p>
          <a:p>
            <a:r>
              <a:rPr lang="en-US" altLang="en-US" sz="2000" b="1" dirty="0"/>
              <a:t> </a:t>
            </a:r>
          </a:p>
        </p:txBody>
      </p:sp>
    </p:spTree>
    <p:extLst>
      <p:ext uri="{BB962C8B-B14F-4D97-AF65-F5344CB8AC3E}">
        <p14:creationId xmlns:p14="http://schemas.microsoft.com/office/powerpoint/2010/main" val="21627634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r>
              <a:rPr lang="en-US" altLang="en-US" dirty="0"/>
              <a:t> Traversal</a:t>
            </a:r>
          </a:p>
        </p:txBody>
      </p:sp>
      <p:sp>
        <p:nvSpPr>
          <p:cNvPr id="378883" name="Rectangle 3"/>
          <p:cNvSpPr>
            <a:spLocks noGrp="1" noChangeArrowheads="1"/>
          </p:cNvSpPr>
          <p:nvPr>
            <p:ph type="body" idx="1"/>
          </p:nvPr>
        </p:nvSpPr>
        <p:spPr>
          <a:xfrm>
            <a:off x="72082" y="3580398"/>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solidFill>
                  <a:srgbClr val="FF0000"/>
                </a:solidFill>
                <a:latin typeface="Times" panose="02020603050405020304" pitchFamily="18" charset="0"/>
                <a:cs typeface="Times" panose="02020603050405020304" pitchFamily="18" charset="0"/>
              </a:rPr>
              <a:t>print J                            print K</a:t>
            </a:r>
          </a:p>
          <a:p>
            <a:pPr marL="0" indent="0">
              <a:buNone/>
            </a:pP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(J)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(K)                   </a:t>
            </a:r>
          </a:p>
          <a:p>
            <a:pPr marL="0" indent="0">
              <a:buNone/>
            </a:pP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(G)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(G)   </a:t>
            </a:r>
            <a:r>
              <a:rPr lang="en-US" altLang="en-US" sz="2600" dirty="0">
                <a:solidFill>
                  <a:srgbClr val="FF0000"/>
                </a:solidFill>
                <a:latin typeface="Times" panose="02020603050405020304" pitchFamily="18" charset="0"/>
                <a:cs typeface="Times" panose="02020603050405020304" pitchFamily="18" charset="0"/>
              </a:rPr>
              <a:t>print C</a:t>
            </a:r>
          </a:p>
          <a:p>
            <a:pPr marL="0" indent="0">
              <a:buNone/>
            </a:pP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(C)</a:t>
            </a:r>
          </a:p>
          <a:p>
            <a:pPr marL="0" indent="0">
              <a:buNone/>
            </a:pP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78" name="Text Box 4">
            <a:extLst>
              <a:ext uri="{FF2B5EF4-FFF2-40B4-BE49-F238E27FC236}">
                <a16:creationId xmlns:a16="http://schemas.microsoft.com/office/drawing/2014/main" id="{D013E463-54D5-4813-B7F4-06D28BA86501}"/>
              </a:ext>
            </a:extLst>
          </p:cNvPr>
          <p:cNvSpPr txBox="1">
            <a:spLocks noChangeArrowheads="1"/>
          </p:cNvSpPr>
          <p:nvPr/>
        </p:nvSpPr>
        <p:spPr bwMode="auto">
          <a:xfrm>
            <a:off x="4098625" y="1007239"/>
            <a:ext cx="4942489" cy="28623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err="1"/>
              <a:t>inorder</a:t>
            </a:r>
            <a:r>
              <a:rPr lang="en-US" altLang="en-US" sz="2000" i="1" dirty="0"/>
              <a:t>(r)</a:t>
            </a:r>
          </a:p>
          <a:p>
            <a:r>
              <a:rPr lang="en-US" altLang="en-US" sz="2000" b="1" dirty="0"/>
              <a:t>  if</a:t>
            </a:r>
            <a:r>
              <a:rPr lang="en-US" altLang="en-US" sz="2000" dirty="0"/>
              <a:t> r is a leaf </a:t>
            </a:r>
            <a:r>
              <a:rPr lang="en-US" altLang="en-US" sz="2000" b="1" dirty="0"/>
              <a:t>then</a:t>
            </a:r>
            <a:r>
              <a:rPr lang="en-US" altLang="en-US" sz="2000" dirty="0"/>
              <a:t> </a:t>
            </a:r>
            <a:r>
              <a:rPr lang="en-US" altLang="en-US" sz="2000" dirty="0">
                <a:solidFill>
                  <a:srgbClr val="FF0000"/>
                </a:solidFill>
              </a:rPr>
              <a:t>print </a:t>
            </a:r>
            <a:r>
              <a:rPr lang="en-US" altLang="en-US" sz="2000" i="1" dirty="0">
                <a:solidFill>
                  <a:srgbClr val="FF0000"/>
                </a:solidFill>
              </a:rPr>
              <a:t>r</a:t>
            </a:r>
          </a:p>
          <a:p>
            <a:r>
              <a:rPr lang="en-US" altLang="en-US" sz="2000" b="1" dirty="0"/>
              <a:t>  else</a:t>
            </a:r>
          </a:p>
          <a:p>
            <a:r>
              <a:rPr lang="en-US" altLang="en-US" sz="2000" i="1" dirty="0"/>
              <a:t>      </a:t>
            </a:r>
            <a:r>
              <a:rPr lang="en-US" altLang="en-US" sz="2000" i="1" dirty="0">
                <a:latin typeface="Bell MT" panose="02020503060305020303" pitchFamily="18" charset="0"/>
              </a:rPr>
              <a:t>l </a:t>
            </a:r>
            <a:r>
              <a:rPr lang="en-US" altLang="en-US" sz="2000" dirty="0"/>
              <a:t>:= first child of </a:t>
            </a:r>
            <a:r>
              <a:rPr lang="en-US" altLang="en-US" sz="2000" i="1" dirty="0"/>
              <a:t>r</a:t>
            </a:r>
            <a:r>
              <a:rPr lang="en-US" altLang="en-US" sz="2000" dirty="0"/>
              <a:t> from left to right</a:t>
            </a:r>
          </a:p>
          <a:p>
            <a:r>
              <a:rPr lang="en-US" altLang="en-US" sz="2000" i="1"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l</a:t>
            </a:r>
            <a:r>
              <a:rPr lang="en-US" altLang="en-US" sz="2000" dirty="0">
                <a:solidFill>
                  <a:srgbClr val="FF0000"/>
                </a:solidFill>
              </a:rPr>
              <a:t>)</a:t>
            </a:r>
          </a:p>
          <a:p>
            <a:r>
              <a:rPr lang="en-US" altLang="en-US" sz="2000" dirty="0">
                <a:solidFill>
                  <a:srgbClr val="FF0000"/>
                </a:solidFill>
              </a:rPr>
              <a:t>      print </a:t>
            </a:r>
            <a:r>
              <a:rPr lang="en-US" altLang="en-US" sz="2000"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except for </a:t>
            </a:r>
            <a:r>
              <a:rPr lang="en-US" altLang="en-US" sz="2000" i="1" dirty="0"/>
              <a:t>l</a:t>
            </a:r>
            <a:r>
              <a:rPr lang="en-US" altLang="en-US" sz="2000" dirty="0"/>
              <a:t> left to right</a:t>
            </a:r>
          </a:p>
          <a:p>
            <a:r>
              <a:rPr lang="en-US" altLang="en-US" sz="2000"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c</a:t>
            </a:r>
            <a:r>
              <a:rPr lang="en-US" altLang="en-US" sz="2000" dirty="0">
                <a:solidFill>
                  <a:srgbClr val="FF0000"/>
                </a:solidFill>
              </a:rPr>
              <a:t>)</a:t>
            </a:r>
          </a:p>
          <a:p>
            <a:r>
              <a:rPr lang="en-US" altLang="en-US" sz="2000" b="1" dirty="0"/>
              <a:t> </a:t>
            </a:r>
          </a:p>
        </p:txBody>
      </p:sp>
    </p:spTree>
    <p:extLst>
      <p:ext uri="{BB962C8B-B14F-4D97-AF65-F5344CB8AC3E}">
        <p14:creationId xmlns:p14="http://schemas.microsoft.com/office/powerpoint/2010/main" val="3137612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r>
              <a:rPr lang="en-US" altLang="en-US" dirty="0"/>
              <a:t> Traversal</a:t>
            </a:r>
          </a:p>
        </p:txBody>
      </p:sp>
      <p:sp>
        <p:nvSpPr>
          <p:cNvPr id="378883" name="Rectangle 3"/>
          <p:cNvSpPr>
            <a:spLocks noGrp="1" noChangeArrowheads="1"/>
          </p:cNvSpPr>
          <p:nvPr>
            <p:ph type="body" idx="1"/>
          </p:nvPr>
        </p:nvSpPr>
        <p:spPr>
          <a:xfrm>
            <a:off x="0" y="3952706"/>
            <a:ext cx="9144000" cy="2790826"/>
          </a:xfrm>
        </p:spPr>
        <p:txBody>
          <a:bodyPr/>
          <a:lstStyle/>
          <a:p>
            <a:pPr marL="0" indent="0">
              <a:buNone/>
            </a:pPr>
            <a:endParaRPr lang="en-US" altLang="en-US" sz="2600" dirty="0">
              <a:latin typeface="Times" panose="02020603050405020304" pitchFamily="18" charset="0"/>
              <a:cs typeface="Times" panose="02020603050405020304" pitchFamily="18" charset="0"/>
            </a:endParaRPr>
          </a:p>
          <a:p>
            <a:pPr marL="0" indent="0">
              <a:buNone/>
            </a:pPr>
            <a:endParaRPr lang="en-US" altLang="en-US" sz="2600" dirty="0">
              <a:latin typeface="Times" panose="02020603050405020304" pitchFamily="18" charset="0"/>
              <a:cs typeface="Times" panose="02020603050405020304" pitchFamily="18" charset="0"/>
            </a:endParaRPr>
          </a:p>
          <a:p>
            <a:pPr marL="0" indent="0">
              <a:buNone/>
            </a:pP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C</a:t>
            </a:r>
            <a:r>
              <a:rPr lang="en-US" altLang="en-US" sz="2600" dirty="0">
                <a:latin typeface="Times" panose="02020603050405020304" pitchFamily="18" charset="0"/>
                <a:cs typeface="Times" panose="02020603050405020304" pitchFamily="18" charset="0"/>
              </a:rPr>
              <a:t>                            </a:t>
            </a:r>
            <a:r>
              <a:rPr lang="en-US" altLang="en-US" sz="2600" dirty="0">
                <a:solidFill>
                  <a:srgbClr val="FF0000"/>
                </a:solidFill>
                <a:latin typeface="Times" panose="02020603050405020304" pitchFamily="18" charset="0"/>
                <a:cs typeface="Times" panose="02020603050405020304" pitchFamily="18" charset="0"/>
              </a:rPr>
              <a:t>print D    </a:t>
            </a:r>
          </a:p>
          <a:p>
            <a:pPr marL="0" indent="0">
              <a:buNone/>
            </a:pP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(C)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(D)   </a:t>
            </a:r>
            <a:endParaRPr lang="en-US" altLang="en-US" sz="2600" dirty="0">
              <a:solidFill>
                <a:srgbClr val="FF0000"/>
              </a:solidFill>
              <a:latin typeface="Times" panose="02020603050405020304" pitchFamily="18" charset="0"/>
              <a:cs typeface="Times" panose="02020603050405020304" pitchFamily="18" charset="0"/>
            </a:endParaRPr>
          </a:p>
          <a:p>
            <a:pPr marL="0" indent="0">
              <a:buNone/>
            </a:pP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a:t>
            </a:r>
            <a:r>
              <a:rPr lang="en-US" altLang="en-US" sz="2600" dirty="0" err="1">
                <a:latin typeface="Times" panose="02020603050405020304" pitchFamily="18" charset="0"/>
                <a:cs typeface="Times" panose="02020603050405020304" pitchFamily="18" charset="0"/>
              </a:rPr>
              <a:t>inorder</a:t>
            </a:r>
            <a:r>
              <a:rPr lang="en-US" altLang="en-US" sz="2600" dirty="0">
                <a:latin typeface="Times" panose="02020603050405020304" pitchFamily="18" charset="0"/>
                <a:cs typeface="Times" panose="02020603050405020304" pitchFamily="18" charset="0"/>
              </a:rPr>
              <a:t>(A)   empty stack </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78" name="Text Box 4">
            <a:extLst>
              <a:ext uri="{FF2B5EF4-FFF2-40B4-BE49-F238E27FC236}">
                <a16:creationId xmlns:a16="http://schemas.microsoft.com/office/drawing/2014/main" id="{9DC0A17B-8739-4A47-8014-EA1FE4D66AE2}"/>
              </a:ext>
            </a:extLst>
          </p:cNvPr>
          <p:cNvSpPr txBox="1">
            <a:spLocks noChangeArrowheads="1"/>
          </p:cNvSpPr>
          <p:nvPr/>
        </p:nvSpPr>
        <p:spPr bwMode="auto">
          <a:xfrm>
            <a:off x="4098625" y="1007239"/>
            <a:ext cx="4942489" cy="28623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err="1"/>
              <a:t>inorder</a:t>
            </a:r>
            <a:r>
              <a:rPr lang="en-US" altLang="en-US" sz="2000" i="1" dirty="0"/>
              <a:t>(r)</a:t>
            </a:r>
          </a:p>
          <a:p>
            <a:r>
              <a:rPr lang="en-US" altLang="en-US" sz="2000" b="1" dirty="0"/>
              <a:t>  if</a:t>
            </a:r>
            <a:r>
              <a:rPr lang="en-US" altLang="en-US" sz="2000" dirty="0"/>
              <a:t> r is a leaf </a:t>
            </a:r>
            <a:r>
              <a:rPr lang="en-US" altLang="en-US" sz="2000" b="1" dirty="0"/>
              <a:t>then</a:t>
            </a:r>
            <a:r>
              <a:rPr lang="en-US" altLang="en-US" sz="2000" dirty="0"/>
              <a:t> </a:t>
            </a:r>
            <a:r>
              <a:rPr lang="en-US" altLang="en-US" sz="2000" dirty="0">
                <a:solidFill>
                  <a:srgbClr val="FF0000"/>
                </a:solidFill>
              </a:rPr>
              <a:t>print </a:t>
            </a:r>
            <a:r>
              <a:rPr lang="en-US" altLang="en-US" sz="2000" i="1" dirty="0">
                <a:solidFill>
                  <a:srgbClr val="FF0000"/>
                </a:solidFill>
              </a:rPr>
              <a:t>r</a:t>
            </a:r>
          </a:p>
          <a:p>
            <a:r>
              <a:rPr lang="en-US" altLang="en-US" sz="2000" b="1" dirty="0"/>
              <a:t>  else</a:t>
            </a:r>
          </a:p>
          <a:p>
            <a:r>
              <a:rPr lang="en-US" altLang="en-US" sz="2000" i="1" dirty="0"/>
              <a:t>      </a:t>
            </a:r>
            <a:r>
              <a:rPr lang="en-US" altLang="en-US" sz="2000" i="1" dirty="0">
                <a:latin typeface="Bell MT" panose="02020503060305020303" pitchFamily="18" charset="0"/>
              </a:rPr>
              <a:t>l </a:t>
            </a:r>
            <a:r>
              <a:rPr lang="en-US" altLang="en-US" sz="2000" dirty="0"/>
              <a:t>:= first child of </a:t>
            </a:r>
            <a:r>
              <a:rPr lang="en-US" altLang="en-US" sz="2000" i="1" dirty="0"/>
              <a:t>r</a:t>
            </a:r>
            <a:r>
              <a:rPr lang="en-US" altLang="en-US" sz="2000" dirty="0"/>
              <a:t> from left to right</a:t>
            </a:r>
          </a:p>
          <a:p>
            <a:r>
              <a:rPr lang="en-US" altLang="en-US" sz="2000" i="1"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l</a:t>
            </a:r>
            <a:r>
              <a:rPr lang="en-US" altLang="en-US" sz="2000" dirty="0">
                <a:solidFill>
                  <a:srgbClr val="FF0000"/>
                </a:solidFill>
              </a:rPr>
              <a:t>)</a:t>
            </a:r>
          </a:p>
          <a:p>
            <a:r>
              <a:rPr lang="en-US" altLang="en-US" sz="2000" dirty="0">
                <a:solidFill>
                  <a:srgbClr val="FF0000"/>
                </a:solidFill>
              </a:rPr>
              <a:t>      print </a:t>
            </a:r>
            <a:r>
              <a:rPr lang="en-US" altLang="en-US" sz="2000"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except for </a:t>
            </a:r>
            <a:r>
              <a:rPr lang="en-US" altLang="en-US" sz="2000" i="1" dirty="0"/>
              <a:t>l</a:t>
            </a:r>
            <a:r>
              <a:rPr lang="en-US" altLang="en-US" sz="2000" dirty="0"/>
              <a:t> left to right</a:t>
            </a:r>
          </a:p>
          <a:p>
            <a:r>
              <a:rPr lang="en-US" altLang="en-US" sz="2000"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c</a:t>
            </a:r>
            <a:r>
              <a:rPr lang="en-US" altLang="en-US" sz="2000" dirty="0">
                <a:solidFill>
                  <a:srgbClr val="FF0000"/>
                </a:solidFill>
              </a:rPr>
              <a:t>)</a:t>
            </a:r>
          </a:p>
          <a:p>
            <a:r>
              <a:rPr lang="en-US" altLang="en-US" sz="2000" b="1" dirty="0"/>
              <a:t> </a:t>
            </a:r>
          </a:p>
        </p:txBody>
      </p:sp>
    </p:spTree>
    <p:extLst>
      <p:ext uri="{BB962C8B-B14F-4D97-AF65-F5344CB8AC3E}">
        <p14:creationId xmlns:p14="http://schemas.microsoft.com/office/powerpoint/2010/main" val="3083464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a:t>Example: tree traversal</a:t>
            </a:r>
          </a:p>
        </p:txBody>
      </p:sp>
      <p:sp>
        <p:nvSpPr>
          <p:cNvPr id="378883" name="Rectangle 3"/>
          <p:cNvSpPr>
            <a:spLocks noGrp="1" noChangeArrowheads="1"/>
          </p:cNvSpPr>
          <p:nvPr>
            <p:ph type="body" idx="1"/>
          </p:nvPr>
        </p:nvSpPr>
        <p:spPr>
          <a:xfrm>
            <a:off x="0" y="847724"/>
            <a:ext cx="9144000" cy="523876"/>
          </a:xfrm>
        </p:spPr>
        <p:txBody>
          <a:bodyPr/>
          <a:lstStyle/>
          <a:p>
            <a:pPr marL="0" indent="0">
              <a:buNone/>
            </a:pPr>
            <a:r>
              <a:rPr lang="en-US" altLang="en-US" sz="2200" dirty="0">
                <a:latin typeface="Times" panose="02020603050405020304" pitchFamily="18" charset="0"/>
                <a:cs typeface="Times" panose="02020603050405020304" pitchFamily="18" charset="0"/>
              </a:rPr>
              <a:t>Given the ordered tree T rooted at node 7. Show the order of nodes that they are visited if we traverse the tree T in:</a:t>
            </a:r>
          </a:p>
          <a:p>
            <a:r>
              <a:rPr lang="en-US" altLang="en-US" sz="2200" dirty="0" err="1">
                <a:latin typeface="Times" panose="02020603050405020304" pitchFamily="18" charset="0"/>
                <a:cs typeface="Times" panose="02020603050405020304" pitchFamily="18" charset="0"/>
              </a:rPr>
              <a:t>postorder</a:t>
            </a:r>
            <a:endParaRPr lang="en-US" altLang="en-US" sz="2200" dirty="0">
              <a:latin typeface="Times" panose="02020603050405020304" pitchFamily="18" charset="0"/>
              <a:cs typeface="Times" panose="02020603050405020304" pitchFamily="18" charset="0"/>
            </a:endParaRPr>
          </a:p>
          <a:p>
            <a:r>
              <a:rPr lang="en-US" altLang="en-US" sz="2200" dirty="0" err="1">
                <a:latin typeface="Times" panose="02020603050405020304" pitchFamily="18" charset="0"/>
                <a:cs typeface="Times" panose="02020603050405020304" pitchFamily="18" charset="0"/>
              </a:rPr>
              <a:t>Inorder</a:t>
            </a:r>
            <a:endParaRPr lang="en-US" altLang="en-US" sz="2200" dirty="0">
              <a:latin typeface="Times" panose="02020603050405020304" pitchFamily="18" charset="0"/>
              <a:cs typeface="Times" panose="02020603050405020304" pitchFamily="18" charset="0"/>
            </a:endParaRPr>
          </a:p>
          <a:p>
            <a:r>
              <a:rPr lang="en-US" altLang="en-US" sz="2200" dirty="0" err="1">
                <a:latin typeface="Times" panose="02020603050405020304" pitchFamily="18" charset="0"/>
                <a:cs typeface="Times" panose="02020603050405020304" pitchFamily="18" charset="0"/>
              </a:rPr>
              <a:t>Postorder</a:t>
            </a:r>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p:txBody>
      </p:sp>
      <p:sp>
        <p:nvSpPr>
          <p:cNvPr id="61" name="Line 15"/>
          <p:cNvSpPr>
            <a:spLocks noChangeShapeType="1"/>
          </p:cNvSpPr>
          <p:nvPr/>
        </p:nvSpPr>
        <p:spPr bwMode="auto">
          <a:xfrm>
            <a:off x="5181600" y="2209800"/>
            <a:ext cx="76200" cy="457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2" name="Line 16"/>
          <p:cNvSpPr>
            <a:spLocks noChangeShapeType="1"/>
          </p:cNvSpPr>
          <p:nvPr/>
        </p:nvSpPr>
        <p:spPr bwMode="auto">
          <a:xfrm flipH="1">
            <a:off x="3810000" y="1981200"/>
            <a:ext cx="1219200" cy="838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3" name="Line 17"/>
          <p:cNvSpPr>
            <a:spLocks noChangeShapeType="1"/>
          </p:cNvSpPr>
          <p:nvPr/>
        </p:nvSpPr>
        <p:spPr bwMode="auto">
          <a:xfrm>
            <a:off x="5486400" y="1981200"/>
            <a:ext cx="1752600" cy="9906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4" name="Line 18"/>
          <p:cNvSpPr>
            <a:spLocks noChangeShapeType="1"/>
          </p:cNvSpPr>
          <p:nvPr/>
        </p:nvSpPr>
        <p:spPr bwMode="auto">
          <a:xfrm flipH="1">
            <a:off x="3276600" y="32766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5" name="Line 19"/>
          <p:cNvSpPr>
            <a:spLocks noChangeShapeType="1"/>
          </p:cNvSpPr>
          <p:nvPr/>
        </p:nvSpPr>
        <p:spPr bwMode="auto">
          <a:xfrm>
            <a:off x="3657600" y="32004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6" name="Line 20"/>
          <p:cNvSpPr>
            <a:spLocks noChangeShapeType="1"/>
          </p:cNvSpPr>
          <p:nvPr/>
        </p:nvSpPr>
        <p:spPr bwMode="auto">
          <a:xfrm>
            <a:off x="3352800" y="43434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7" name="Line 21"/>
          <p:cNvSpPr>
            <a:spLocks noChangeShapeType="1"/>
          </p:cNvSpPr>
          <p:nvPr/>
        </p:nvSpPr>
        <p:spPr bwMode="auto">
          <a:xfrm flipH="1">
            <a:off x="3048000" y="55626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8" name="Line 22"/>
          <p:cNvSpPr>
            <a:spLocks noChangeShapeType="1"/>
          </p:cNvSpPr>
          <p:nvPr/>
        </p:nvSpPr>
        <p:spPr bwMode="auto">
          <a:xfrm>
            <a:off x="4495800" y="4343400"/>
            <a:ext cx="5334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9" name="Line 23"/>
          <p:cNvSpPr>
            <a:spLocks noChangeShapeType="1"/>
          </p:cNvSpPr>
          <p:nvPr/>
        </p:nvSpPr>
        <p:spPr bwMode="auto">
          <a:xfrm flipH="1">
            <a:off x="6705600" y="32766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0" name="Line 24"/>
          <p:cNvSpPr>
            <a:spLocks noChangeShapeType="1"/>
          </p:cNvSpPr>
          <p:nvPr/>
        </p:nvSpPr>
        <p:spPr bwMode="auto">
          <a:xfrm>
            <a:off x="7620000" y="3200400"/>
            <a:ext cx="6096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1" name="Line 25"/>
          <p:cNvSpPr>
            <a:spLocks noChangeShapeType="1"/>
          </p:cNvSpPr>
          <p:nvPr/>
        </p:nvSpPr>
        <p:spPr bwMode="auto">
          <a:xfrm flipH="1">
            <a:off x="2667000" y="43434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72" name="Oval 3"/>
          <p:cNvSpPr>
            <a:spLocks noChangeArrowheads="1"/>
          </p:cNvSpPr>
          <p:nvPr/>
        </p:nvSpPr>
        <p:spPr bwMode="auto">
          <a:xfrm>
            <a:off x="4876800" y="1600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7</a:t>
            </a:r>
          </a:p>
        </p:txBody>
      </p:sp>
      <p:sp>
        <p:nvSpPr>
          <p:cNvPr id="73" name="Oval 4"/>
          <p:cNvSpPr>
            <a:spLocks noChangeArrowheads="1"/>
          </p:cNvSpPr>
          <p:nvPr/>
        </p:nvSpPr>
        <p:spPr bwMode="auto">
          <a:xfrm>
            <a:off x="32766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3</a:t>
            </a:r>
          </a:p>
        </p:txBody>
      </p:sp>
      <p:sp>
        <p:nvSpPr>
          <p:cNvPr id="74" name="Oval 5"/>
          <p:cNvSpPr>
            <a:spLocks noChangeArrowheads="1"/>
          </p:cNvSpPr>
          <p:nvPr/>
        </p:nvSpPr>
        <p:spPr bwMode="auto">
          <a:xfrm>
            <a:off x="49530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10</a:t>
            </a:r>
          </a:p>
        </p:txBody>
      </p:sp>
      <p:sp>
        <p:nvSpPr>
          <p:cNvPr id="75" name="Oval 6"/>
          <p:cNvSpPr>
            <a:spLocks noChangeArrowheads="1"/>
          </p:cNvSpPr>
          <p:nvPr/>
        </p:nvSpPr>
        <p:spPr bwMode="auto">
          <a:xfrm>
            <a:off x="2895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8</a:t>
            </a:r>
          </a:p>
        </p:txBody>
      </p:sp>
      <p:sp>
        <p:nvSpPr>
          <p:cNvPr id="76" name="Oval 7"/>
          <p:cNvSpPr>
            <a:spLocks noChangeArrowheads="1"/>
          </p:cNvSpPr>
          <p:nvPr/>
        </p:nvSpPr>
        <p:spPr bwMode="auto">
          <a:xfrm>
            <a:off x="7162800" y="2743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4</a:t>
            </a:r>
          </a:p>
        </p:txBody>
      </p:sp>
      <p:sp>
        <p:nvSpPr>
          <p:cNvPr id="77" name="Oval 8"/>
          <p:cNvSpPr>
            <a:spLocks noChangeArrowheads="1"/>
          </p:cNvSpPr>
          <p:nvPr/>
        </p:nvSpPr>
        <p:spPr bwMode="auto">
          <a:xfrm>
            <a:off x="4038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12</a:t>
            </a:r>
          </a:p>
        </p:txBody>
      </p:sp>
      <p:sp>
        <p:nvSpPr>
          <p:cNvPr id="78" name="Oval 9"/>
          <p:cNvSpPr>
            <a:spLocks noChangeArrowheads="1"/>
          </p:cNvSpPr>
          <p:nvPr/>
        </p:nvSpPr>
        <p:spPr bwMode="auto">
          <a:xfrm>
            <a:off x="4800600" y="4953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a:t>
            </a:r>
          </a:p>
        </p:txBody>
      </p:sp>
      <p:sp>
        <p:nvSpPr>
          <p:cNvPr id="79" name="Oval 10"/>
          <p:cNvSpPr>
            <a:spLocks noChangeArrowheads="1"/>
          </p:cNvSpPr>
          <p:nvPr/>
        </p:nvSpPr>
        <p:spPr bwMode="auto">
          <a:xfrm>
            <a:off x="22860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6</a:t>
            </a:r>
          </a:p>
        </p:txBody>
      </p:sp>
      <p:sp>
        <p:nvSpPr>
          <p:cNvPr id="80" name="Oval 11"/>
          <p:cNvSpPr>
            <a:spLocks noChangeArrowheads="1"/>
          </p:cNvSpPr>
          <p:nvPr/>
        </p:nvSpPr>
        <p:spPr bwMode="auto">
          <a:xfrm>
            <a:off x="33528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5</a:t>
            </a:r>
          </a:p>
        </p:txBody>
      </p:sp>
      <p:sp>
        <p:nvSpPr>
          <p:cNvPr id="81" name="Oval 12"/>
          <p:cNvSpPr>
            <a:spLocks noChangeArrowheads="1"/>
          </p:cNvSpPr>
          <p:nvPr/>
        </p:nvSpPr>
        <p:spPr bwMode="auto">
          <a:xfrm>
            <a:off x="79248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2</a:t>
            </a:r>
          </a:p>
        </p:txBody>
      </p:sp>
      <p:sp>
        <p:nvSpPr>
          <p:cNvPr id="82" name="Oval 13"/>
          <p:cNvSpPr>
            <a:spLocks noChangeArrowheads="1"/>
          </p:cNvSpPr>
          <p:nvPr/>
        </p:nvSpPr>
        <p:spPr bwMode="auto">
          <a:xfrm>
            <a:off x="6324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11</a:t>
            </a:r>
          </a:p>
        </p:txBody>
      </p:sp>
      <p:sp>
        <p:nvSpPr>
          <p:cNvPr id="83" name="Oval 14"/>
          <p:cNvSpPr>
            <a:spLocks noChangeArrowheads="1"/>
          </p:cNvSpPr>
          <p:nvPr/>
        </p:nvSpPr>
        <p:spPr bwMode="auto">
          <a:xfrm>
            <a:off x="2667000" y="6096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9</a:t>
            </a:r>
          </a:p>
        </p:txBody>
      </p:sp>
    </p:spTree>
    <p:extLst>
      <p:ext uri="{BB962C8B-B14F-4D97-AF65-F5344CB8AC3E}">
        <p14:creationId xmlns:p14="http://schemas.microsoft.com/office/powerpoint/2010/main" val="3742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7E4DAB8D-631D-4B0F-946C-A07803E08B78}"/>
              </a:ext>
            </a:extLst>
          </p:cNvPr>
          <p:cNvSpPr>
            <a:spLocks noGrp="1"/>
          </p:cNvSpPr>
          <p:nvPr>
            <p:ph type="sldNum" sz="quarter" idx="11"/>
          </p:nvPr>
        </p:nvSpPr>
        <p:spPr/>
        <p:txBody>
          <a:bodyPr/>
          <a:lstStyle/>
          <a:p>
            <a:fld id="{3BB1F1F0-2A78-441B-9DBF-CC2C4FCA54EC}" type="slidenum">
              <a:rPr lang="en-US" altLang="en-US"/>
              <a:pPr/>
              <a:t>6</a:t>
            </a:fld>
            <a:endParaRPr lang="en-US" altLang="en-US"/>
          </a:p>
        </p:txBody>
      </p:sp>
      <p:sp>
        <p:nvSpPr>
          <p:cNvPr id="900098" name="Rectangle 2">
            <a:extLst>
              <a:ext uri="{FF2B5EF4-FFF2-40B4-BE49-F238E27FC236}">
                <a16:creationId xmlns:a16="http://schemas.microsoft.com/office/drawing/2014/main" id="{B8F7BA42-6577-49A7-B1F7-B40CD0D521F1}"/>
              </a:ext>
            </a:extLst>
          </p:cNvPr>
          <p:cNvSpPr>
            <a:spLocks noGrp="1" noChangeArrowheads="1"/>
          </p:cNvSpPr>
          <p:nvPr>
            <p:ph type="title"/>
          </p:nvPr>
        </p:nvSpPr>
        <p:spPr/>
        <p:txBody>
          <a:bodyPr/>
          <a:lstStyle/>
          <a:p>
            <a:r>
              <a:rPr lang="en-US" altLang="en-US" dirty="0"/>
              <a:t>More types of graphs</a:t>
            </a:r>
          </a:p>
        </p:txBody>
      </p:sp>
      <p:sp>
        <p:nvSpPr>
          <p:cNvPr id="900099" name="Rectangle 3">
            <a:extLst>
              <a:ext uri="{FF2B5EF4-FFF2-40B4-BE49-F238E27FC236}">
                <a16:creationId xmlns:a16="http://schemas.microsoft.com/office/drawing/2014/main" id="{C7F9DBF7-7EE0-4C90-8597-833CDBE6EC1C}"/>
              </a:ext>
            </a:extLst>
          </p:cNvPr>
          <p:cNvSpPr>
            <a:spLocks noGrp="1" noChangeArrowheads="1"/>
          </p:cNvSpPr>
          <p:nvPr>
            <p:ph type="body" idx="1"/>
          </p:nvPr>
        </p:nvSpPr>
        <p:spPr>
          <a:xfrm>
            <a:off x="457200" y="1066800"/>
            <a:ext cx="8382000" cy="5289550"/>
          </a:xfrm>
        </p:spPr>
        <p:txBody>
          <a:bodyPr/>
          <a:lstStyle/>
          <a:p>
            <a:r>
              <a:rPr lang="en-US" altLang="en-US" i="1" dirty="0"/>
              <a:t>Complete graph</a:t>
            </a:r>
          </a:p>
          <a:p>
            <a:pPr lvl="1"/>
            <a:r>
              <a:rPr lang="en-US" altLang="en-US" dirty="0"/>
              <a:t>A graph with an edge between each pair of vertices</a:t>
            </a:r>
          </a:p>
          <a:p>
            <a:r>
              <a:rPr lang="en-US" altLang="en-US" i="1" dirty="0"/>
              <a:t>Subgraph</a:t>
            </a:r>
          </a:p>
          <a:p>
            <a:pPr lvl="1"/>
            <a:r>
              <a:rPr lang="en-US" altLang="en-US" dirty="0"/>
              <a:t>A graph (V</a:t>
            </a:r>
            <a:r>
              <a:rPr lang="en-US" altLang="en-US" baseline="30000" dirty="0"/>
              <a:t>’</a:t>
            </a:r>
            <a:r>
              <a:rPr lang="en-US" altLang="en-US" dirty="0"/>
              <a:t>, E</a:t>
            </a:r>
            <a:r>
              <a:rPr lang="en-US" altLang="en-US" baseline="30000" dirty="0"/>
              <a:t>’</a:t>
            </a:r>
            <a:r>
              <a:rPr lang="en-US" altLang="en-US" dirty="0"/>
              <a:t>) such that V</a:t>
            </a:r>
            <a:r>
              <a:rPr lang="en-US" altLang="en-US" baseline="30000" dirty="0"/>
              <a:t>’</a:t>
            </a:r>
            <a:r>
              <a:rPr lang="en-US" altLang="ko-KR" dirty="0">
                <a:ea typeface="굴림" panose="020B0503020000020004" pitchFamily="34" charset="-127"/>
                <a:sym typeface="Symbol" panose="05050102010706020507" pitchFamily="18" charset="2"/>
              </a:rPr>
              <a:t>V and E</a:t>
            </a:r>
            <a:r>
              <a:rPr lang="en-US" altLang="en-US" baseline="30000" dirty="0"/>
              <a:t>’</a:t>
            </a:r>
            <a:r>
              <a:rPr lang="en-US" altLang="ko-KR" dirty="0">
                <a:ea typeface="굴림" panose="020B0503020000020004" pitchFamily="34" charset="-127"/>
                <a:sym typeface="Symbol" panose="05050102010706020507" pitchFamily="18" charset="2"/>
              </a:rPr>
              <a:t>E</a:t>
            </a:r>
          </a:p>
          <a:p>
            <a:r>
              <a:rPr lang="en-US" altLang="en-US" i="1" dirty="0">
                <a:ea typeface="굴림" panose="020B0503020000020004" pitchFamily="34" charset="-127"/>
                <a:sym typeface="Symbol" panose="05050102010706020507" pitchFamily="18" charset="2"/>
              </a:rPr>
              <a:t>Path from v to w</a:t>
            </a:r>
          </a:p>
          <a:p>
            <a:pPr lvl="1"/>
            <a:r>
              <a:rPr lang="en-US" altLang="en-US" dirty="0">
                <a:ea typeface="굴림" panose="020B0503020000020004" pitchFamily="34" charset="-127"/>
                <a:sym typeface="Symbol" panose="05050102010706020507" pitchFamily="18" charset="2"/>
              </a:rPr>
              <a:t>A sequence of vertices &lt;v</a:t>
            </a:r>
            <a:r>
              <a:rPr lang="en-US" altLang="en-US" baseline="-25000" dirty="0">
                <a:ea typeface="굴림" panose="020B0503020000020004" pitchFamily="34" charset="-127"/>
                <a:sym typeface="Symbol" panose="05050102010706020507" pitchFamily="18" charset="2"/>
              </a:rPr>
              <a:t>0</a:t>
            </a:r>
            <a:r>
              <a:rPr lang="en-US" altLang="en-US" dirty="0">
                <a:ea typeface="굴림" panose="020B0503020000020004" pitchFamily="34" charset="-127"/>
                <a:sym typeface="Symbol" panose="05050102010706020507" pitchFamily="18" charset="2"/>
              </a:rPr>
              <a:t>, v</a:t>
            </a:r>
            <a:r>
              <a:rPr lang="en-US" altLang="en-US" baseline="-25000" dirty="0">
                <a:ea typeface="굴림" panose="020B0503020000020004" pitchFamily="34" charset="-127"/>
                <a:sym typeface="Symbol" panose="05050102010706020507" pitchFamily="18" charset="2"/>
              </a:rPr>
              <a:t>1</a:t>
            </a:r>
            <a:r>
              <a:rPr lang="en-US" altLang="en-US" dirty="0">
                <a:ea typeface="굴림" panose="020B0503020000020004" pitchFamily="34" charset="-127"/>
                <a:sym typeface="Symbol" panose="05050102010706020507" pitchFamily="18" charset="2"/>
              </a:rPr>
              <a:t>, </a:t>
            </a:r>
            <a:r>
              <a:rPr lang="en-US" altLang="en-US" dirty="0">
                <a:latin typeface="Times New Roman" panose="02020603050405020304" pitchFamily="18" charset="0"/>
                <a:ea typeface="굴림" panose="020B0503020000020004" pitchFamily="34" charset="-127"/>
                <a:sym typeface="Symbol" panose="05050102010706020507" pitchFamily="18" charset="2"/>
              </a:rPr>
              <a:t>…</a:t>
            </a:r>
            <a:r>
              <a:rPr lang="en-US" altLang="en-US" dirty="0">
                <a:ea typeface="굴림" panose="020B0503020000020004" pitchFamily="34" charset="-127"/>
                <a:sym typeface="Symbol" panose="05050102010706020507" pitchFamily="18" charset="2"/>
              </a:rPr>
              <a:t>, </a:t>
            </a:r>
            <a:r>
              <a:rPr lang="en-US" altLang="en-US" dirty="0" err="1">
                <a:ea typeface="굴림" panose="020B0503020000020004" pitchFamily="34" charset="-127"/>
                <a:sym typeface="Symbol" panose="05050102010706020507" pitchFamily="18" charset="2"/>
              </a:rPr>
              <a:t>v</a:t>
            </a:r>
            <a:r>
              <a:rPr lang="en-US" altLang="en-US" baseline="-25000" dirty="0" err="1">
                <a:ea typeface="굴림" panose="020B0503020000020004" pitchFamily="34" charset="-127"/>
                <a:sym typeface="Symbol" panose="05050102010706020507" pitchFamily="18" charset="2"/>
              </a:rPr>
              <a:t>k</a:t>
            </a:r>
            <a:r>
              <a:rPr lang="en-US" altLang="en-US" dirty="0">
                <a:ea typeface="굴림" panose="020B0503020000020004" pitchFamily="34" charset="-127"/>
                <a:sym typeface="Symbol" panose="05050102010706020507" pitchFamily="18" charset="2"/>
              </a:rPr>
              <a:t>&gt; such that    v</a:t>
            </a:r>
            <a:r>
              <a:rPr lang="en-US" altLang="en-US" baseline="-25000" dirty="0">
                <a:ea typeface="굴림" panose="020B0503020000020004" pitchFamily="34" charset="-127"/>
                <a:sym typeface="Symbol" panose="05050102010706020507" pitchFamily="18" charset="2"/>
              </a:rPr>
              <a:t>0</a:t>
            </a:r>
            <a:r>
              <a:rPr lang="en-US" altLang="en-US" dirty="0">
                <a:ea typeface="굴림" panose="020B0503020000020004" pitchFamily="34" charset="-127"/>
                <a:sym typeface="Symbol" panose="05050102010706020507" pitchFamily="18" charset="2"/>
              </a:rPr>
              <a:t>=v and </a:t>
            </a:r>
            <a:r>
              <a:rPr lang="en-US" altLang="en-US" dirty="0" err="1">
                <a:ea typeface="굴림" panose="020B0503020000020004" pitchFamily="34" charset="-127"/>
                <a:sym typeface="Symbol" panose="05050102010706020507" pitchFamily="18" charset="2"/>
              </a:rPr>
              <a:t>v</a:t>
            </a:r>
            <a:r>
              <a:rPr lang="en-US" altLang="en-US" baseline="-25000" dirty="0" err="1">
                <a:ea typeface="굴림" panose="020B0503020000020004" pitchFamily="34" charset="-127"/>
                <a:sym typeface="Symbol" panose="05050102010706020507" pitchFamily="18" charset="2"/>
              </a:rPr>
              <a:t>k</a:t>
            </a:r>
            <a:r>
              <a:rPr lang="en-US" altLang="en-US" dirty="0">
                <a:ea typeface="굴림" panose="020B0503020000020004" pitchFamily="34" charset="-127"/>
                <a:sym typeface="Symbol" panose="05050102010706020507" pitchFamily="18" charset="2"/>
              </a:rPr>
              <a:t>=w</a:t>
            </a:r>
          </a:p>
          <a:p>
            <a:r>
              <a:rPr lang="en-US" altLang="en-US" i="1" dirty="0">
                <a:ea typeface="굴림" panose="020B0503020000020004" pitchFamily="34" charset="-127"/>
                <a:sym typeface="Symbol" panose="05050102010706020507" pitchFamily="18" charset="2"/>
              </a:rPr>
              <a:t>Length of a path</a:t>
            </a:r>
          </a:p>
          <a:p>
            <a:pPr lvl="1"/>
            <a:r>
              <a:rPr lang="en-US" altLang="en-US" dirty="0">
                <a:ea typeface="굴림" panose="020B0503020000020004" pitchFamily="34" charset="-127"/>
                <a:sym typeface="Symbol" panose="05050102010706020507" pitchFamily="18" charset="2"/>
              </a:rPr>
              <a:t>Number of edges in the path</a:t>
            </a:r>
          </a:p>
          <a:p>
            <a:pPr lvl="1"/>
            <a:endParaRPr lang="en-US" altLang="en-US" dirty="0">
              <a:ea typeface="굴림" panose="020B0503020000020004" pitchFamily="34" charset="-127"/>
              <a:sym typeface="Symbol" panose="05050102010706020507" pitchFamily="18" charset="2"/>
            </a:endParaRPr>
          </a:p>
          <a:p>
            <a:pPr lvl="1"/>
            <a:endParaRPr lang="en-US" altLang="en-US" dirty="0">
              <a:ea typeface="굴림" panose="020B0503020000020004" pitchFamily="34" charset="-127"/>
              <a:sym typeface="Symbol" panose="05050102010706020507" pitchFamily="18" charset="2"/>
            </a:endParaRPr>
          </a:p>
        </p:txBody>
      </p:sp>
      <p:sp>
        <p:nvSpPr>
          <p:cNvPr id="900113" name="Rectangle 17">
            <a:extLst>
              <a:ext uri="{FF2B5EF4-FFF2-40B4-BE49-F238E27FC236}">
                <a16:creationId xmlns:a16="http://schemas.microsoft.com/office/drawing/2014/main" id="{F02360BF-DCA4-414B-B66A-7554B9DF3C6F}"/>
              </a:ext>
            </a:extLst>
          </p:cNvPr>
          <p:cNvSpPr>
            <a:spLocks noChangeArrowheads="1"/>
          </p:cNvSpPr>
          <p:nvPr/>
        </p:nvSpPr>
        <p:spPr bwMode="auto">
          <a:xfrm>
            <a:off x="4678180" y="5727664"/>
            <a:ext cx="39119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chemeClr val="accent2"/>
                </a:solidFill>
                <a:sym typeface="Symbol" panose="05050102010706020507" pitchFamily="18" charset="2"/>
              </a:rPr>
              <a:t>path from v</a:t>
            </a:r>
            <a:r>
              <a:rPr lang="en-US" altLang="en-US" sz="2400" baseline="-25000" dirty="0">
                <a:solidFill>
                  <a:schemeClr val="accent2"/>
                </a:solidFill>
                <a:sym typeface="Symbol" panose="05050102010706020507" pitchFamily="18" charset="2"/>
              </a:rPr>
              <a:t>1</a:t>
            </a:r>
            <a:r>
              <a:rPr lang="en-US" altLang="en-US" sz="2400" dirty="0">
                <a:solidFill>
                  <a:schemeClr val="accent2"/>
                </a:solidFill>
                <a:sym typeface="Symbol" panose="05050102010706020507" pitchFamily="18" charset="2"/>
              </a:rPr>
              <a:t> to v</a:t>
            </a:r>
            <a:r>
              <a:rPr lang="en-US" altLang="en-US" sz="2400" baseline="-25000" dirty="0">
                <a:solidFill>
                  <a:schemeClr val="accent2"/>
                </a:solidFill>
                <a:sym typeface="Symbol" panose="05050102010706020507" pitchFamily="18" charset="2"/>
              </a:rPr>
              <a:t>4</a:t>
            </a:r>
            <a:r>
              <a:rPr lang="en-US" altLang="en-US" sz="2400" dirty="0">
                <a:solidFill>
                  <a:schemeClr val="accent2"/>
                </a:solidFill>
                <a:sym typeface="Symbol" panose="05050102010706020507" pitchFamily="18" charset="2"/>
              </a:rPr>
              <a:t> &lt;v</a:t>
            </a:r>
            <a:r>
              <a:rPr lang="en-US" altLang="en-US" sz="2400" baseline="-25000" dirty="0">
                <a:solidFill>
                  <a:schemeClr val="accent2"/>
                </a:solidFill>
                <a:sym typeface="Symbol" panose="05050102010706020507" pitchFamily="18" charset="2"/>
              </a:rPr>
              <a:t>1</a:t>
            </a:r>
            <a:r>
              <a:rPr lang="en-US" altLang="en-US" sz="2400" dirty="0">
                <a:solidFill>
                  <a:schemeClr val="accent2"/>
                </a:solidFill>
                <a:sym typeface="Symbol" panose="05050102010706020507" pitchFamily="18" charset="2"/>
              </a:rPr>
              <a:t>, v</a:t>
            </a:r>
            <a:r>
              <a:rPr lang="en-US" altLang="en-US" sz="2400" baseline="-25000" dirty="0">
                <a:solidFill>
                  <a:schemeClr val="accent2"/>
                </a:solidFill>
                <a:sym typeface="Symbol" panose="05050102010706020507" pitchFamily="18" charset="2"/>
              </a:rPr>
              <a:t>2</a:t>
            </a:r>
            <a:r>
              <a:rPr lang="en-US" altLang="en-US" sz="2400" dirty="0">
                <a:solidFill>
                  <a:schemeClr val="accent2"/>
                </a:solidFill>
                <a:sym typeface="Symbol" panose="05050102010706020507" pitchFamily="18" charset="2"/>
              </a:rPr>
              <a:t>, v</a:t>
            </a:r>
            <a:r>
              <a:rPr lang="en-US" altLang="en-US" sz="2400" baseline="-25000" dirty="0">
                <a:solidFill>
                  <a:schemeClr val="accent2"/>
                </a:solidFill>
                <a:sym typeface="Symbol" panose="05050102010706020507" pitchFamily="18" charset="2"/>
              </a:rPr>
              <a:t>4</a:t>
            </a:r>
            <a:r>
              <a:rPr lang="en-US" altLang="en-US" sz="2400" dirty="0">
                <a:solidFill>
                  <a:schemeClr val="accent2"/>
                </a:solidFill>
                <a:sym typeface="Symbol" panose="05050102010706020507" pitchFamily="18" charset="2"/>
              </a:rPr>
              <a:t>&gt;</a:t>
            </a:r>
          </a:p>
        </p:txBody>
      </p:sp>
      <p:sp>
        <p:nvSpPr>
          <p:cNvPr id="19" name="Oval 37">
            <a:extLst>
              <a:ext uri="{FF2B5EF4-FFF2-40B4-BE49-F238E27FC236}">
                <a16:creationId xmlns:a16="http://schemas.microsoft.com/office/drawing/2014/main" id="{DF39FBAF-A0EF-4588-B8FA-7549531955E7}"/>
              </a:ext>
            </a:extLst>
          </p:cNvPr>
          <p:cNvSpPr>
            <a:spLocks noChangeArrowheads="1"/>
          </p:cNvSpPr>
          <p:nvPr/>
        </p:nvSpPr>
        <p:spPr bwMode="auto">
          <a:xfrm>
            <a:off x="6249988" y="4228121"/>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1</a:t>
            </a:r>
          </a:p>
        </p:txBody>
      </p:sp>
      <p:sp>
        <p:nvSpPr>
          <p:cNvPr id="20" name="Oval 38">
            <a:extLst>
              <a:ext uri="{FF2B5EF4-FFF2-40B4-BE49-F238E27FC236}">
                <a16:creationId xmlns:a16="http://schemas.microsoft.com/office/drawing/2014/main" id="{E8C4DA38-0D60-407C-A78B-AB2ED36791B3}"/>
              </a:ext>
            </a:extLst>
          </p:cNvPr>
          <p:cNvSpPr>
            <a:spLocks noChangeArrowheads="1"/>
          </p:cNvSpPr>
          <p:nvPr/>
        </p:nvSpPr>
        <p:spPr bwMode="auto">
          <a:xfrm>
            <a:off x="7261225" y="4226534"/>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2</a:t>
            </a:r>
          </a:p>
        </p:txBody>
      </p:sp>
      <p:sp>
        <p:nvSpPr>
          <p:cNvPr id="21" name="Oval 39">
            <a:extLst>
              <a:ext uri="{FF2B5EF4-FFF2-40B4-BE49-F238E27FC236}">
                <a16:creationId xmlns:a16="http://schemas.microsoft.com/office/drawing/2014/main" id="{EE11EC25-503A-49D6-A988-0EBFAFF9A20F}"/>
              </a:ext>
            </a:extLst>
          </p:cNvPr>
          <p:cNvSpPr>
            <a:spLocks noChangeArrowheads="1"/>
          </p:cNvSpPr>
          <p:nvPr/>
        </p:nvSpPr>
        <p:spPr bwMode="auto">
          <a:xfrm>
            <a:off x="6248400" y="5194909"/>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3</a:t>
            </a:r>
          </a:p>
        </p:txBody>
      </p:sp>
      <p:sp>
        <p:nvSpPr>
          <p:cNvPr id="22" name="Oval 40">
            <a:extLst>
              <a:ext uri="{FF2B5EF4-FFF2-40B4-BE49-F238E27FC236}">
                <a16:creationId xmlns:a16="http://schemas.microsoft.com/office/drawing/2014/main" id="{3A43E88B-F70B-4293-A40E-76BE493CB9CA}"/>
              </a:ext>
            </a:extLst>
          </p:cNvPr>
          <p:cNvSpPr>
            <a:spLocks noChangeArrowheads="1"/>
          </p:cNvSpPr>
          <p:nvPr/>
        </p:nvSpPr>
        <p:spPr bwMode="auto">
          <a:xfrm>
            <a:off x="7261225" y="5194909"/>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4</a:t>
            </a:r>
          </a:p>
        </p:txBody>
      </p:sp>
      <p:sp>
        <p:nvSpPr>
          <p:cNvPr id="23" name="Line 41">
            <a:extLst>
              <a:ext uri="{FF2B5EF4-FFF2-40B4-BE49-F238E27FC236}">
                <a16:creationId xmlns:a16="http://schemas.microsoft.com/office/drawing/2014/main" id="{E3C4578E-A06C-445A-9855-4FF64B3E968F}"/>
              </a:ext>
            </a:extLst>
          </p:cNvPr>
          <p:cNvSpPr>
            <a:spLocks noChangeShapeType="1"/>
          </p:cNvSpPr>
          <p:nvPr/>
        </p:nvSpPr>
        <p:spPr bwMode="auto">
          <a:xfrm>
            <a:off x="6697663" y="4405921"/>
            <a:ext cx="5619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42">
            <a:extLst>
              <a:ext uri="{FF2B5EF4-FFF2-40B4-BE49-F238E27FC236}">
                <a16:creationId xmlns:a16="http://schemas.microsoft.com/office/drawing/2014/main" id="{0EA69889-A74E-444D-B493-64E07D3DCB20}"/>
              </a:ext>
            </a:extLst>
          </p:cNvPr>
          <p:cNvSpPr>
            <a:spLocks noChangeShapeType="1"/>
          </p:cNvSpPr>
          <p:nvPr/>
        </p:nvSpPr>
        <p:spPr bwMode="auto">
          <a:xfrm>
            <a:off x="7477125" y="4636109"/>
            <a:ext cx="0" cy="5635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43">
            <a:extLst>
              <a:ext uri="{FF2B5EF4-FFF2-40B4-BE49-F238E27FC236}">
                <a16:creationId xmlns:a16="http://schemas.microsoft.com/office/drawing/2014/main" id="{F9C4DD87-AA55-4632-BEF2-685588DBD6A3}"/>
              </a:ext>
            </a:extLst>
          </p:cNvPr>
          <p:cNvSpPr>
            <a:spLocks noChangeShapeType="1"/>
          </p:cNvSpPr>
          <p:nvPr/>
        </p:nvSpPr>
        <p:spPr bwMode="auto">
          <a:xfrm flipV="1">
            <a:off x="6473825" y="4629759"/>
            <a:ext cx="0" cy="5635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44">
            <a:extLst>
              <a:ext uri="{FF2B5EF4-FFF2-40B4-BE49-F238E27FC236}">
                <a16:creationId xmlns:a16="http://schemas.microsoft.com/office/drawing/2014/main" id="{A8B27749-7601-49E1-80B8-0CFA29E670EF}"/>
              </a:ext>
            </a:extLst>
          </p:cNvPr>
          <p:cNvSpPr>
            <a:spLocks noChangeShapeType="1"/>
          </p:cNvSpPr>
          <p:nvPr/>
        </p:nvSpPr>
        <p:spPr bwMode="auto">
          <a:xfrm flipH="1">
            <a:off x="6634163" y="4580546"/>
            <a:ext cx="709613" cy="668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a:t>Preorder: Root, left child, right child</a:t>
            </a:r>
          </a:p>
        </p:txBody>
      </p:sp>
      <p:sp>
        <p:nvSpPr>
          <p:cNvPr id="378883" name="Rectangle 3"/>
          <p:cNvSpPr>
            <a:spLocks noGrp="1" noChangeArrowheads="1"/>
          </p:cNvSpPr>
          <p:nvPr>
            <p:ph type="body" idx="1"/>
          </p:nvPr>
        </p:nvSpPr>
        <p:spPr>
          <a:xfrm>
            <a:off x="0" y="847724"/>
            <a:ext cx="9144000" cy="523876"/>
          </a:xfrm>
        </p:spPr>
        <p:txBody>
          <a:bodyPr/>
          <a:lstStyle/>
          <a:p>
            <a:r>
              <a:rPr lang="en-US" altLang="en-US" sz="2400" dirty="0"/>
              <a:t>7, </a:t>
            </a:r>
          </a:p>
          <a:p>
            <a:r>
              <a:rPr lang="en-US" altLang="en-US" sz="2400" dirty="0"/>
              <a:t>3, </a:t>
            </a:r>
          </a:p>
          <a:p>
            <a:r>
              <a:rPr lang="en-US" altLang="en-US" sz="2400" dirty="0"/>
              <a:t>8, </a:t>
            </a:r>
          </a:p>
          <a:p>
            <a:r>
              <a:rPr lang="en-US" altLang="en-US" sz="2400" dirty="0"/>
              <a:t>6, </a:t>
            </a:r>
          </a:p>
          <a:p>
            <a:r>
              <a:rPr lang="en-US" altLang="en-US" sz="2400" dirty="0"/>
              <a:t>5, </a:t>
            </a:r>
          </a:p>
          <a:p>
            <a:r>
              <a:rPr lang="en-US" altLang="en-US" sz="2400" dirty="0"/>
              <a:t>9, </a:t>
            </a:r>
          </a:p>
          <a:p>
            <a:r>
              <a:rPr lang="en-US" altLang="en-US" sz="2400" dirty="0"/>
              <a:t>12, </a:t>
            </a:r>
          </a:p>
          <a:p>
            <a:r>
              <a:rPr lang="en-US" altLang="en-US" sz="2400" dirty="0"/>
              <a:t>1, </a:t>
            </a:r>
          </a:p>
          <a:p>
            <a:r>
              <a:rPr lang="en-US" altLang="en-US" sz="2400" dirty="0"/>
              <a:t>10, </a:t>
            </a:r>
          </a:p>
          <a:p>
            <a:r>
              <a:rPr lang="en-US" altLang="en-US" sz="2400" dirty="0"/>
              <a:t>4, </a:t>
            </a:r>
          </a:p>
          <a:p>
            <a:r>
              <a:rPr lang="en-US" altLang="en-US" sz="2400" dirty="0"/>
              <a:t>11, </a:t>
            </a:r>
          </a:p>
          <a:p>
            <a:r>
              <a:rPr lang="en-US" altLang="en-US" sz="2400" dirty="0"/>
              <a:t>2</a:t>
            </a:r>
          </a:p>
        </p:txBody>
      </p:sp>
      <p:sp>
        <p:nvSpPr>
          <p:cNvPr id="61" name="Line 15"/>
          <p:cNvSpPr>
            <a:spLocks noChangeShapeType="1"/>
          </p:cNvSpPr>
          <p:nvPr/>
        </p:nvSpPr>
        <p:spPr bwMode="auto">
          <a:xfrm>
            <a:off x="5181600" y="2209800"/>
            <a:ext cx="76200" cy="457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2" name="Line 16"/>
          <p:cNvSpPr>
            <a:spLocks noChangeShapeType="1"/>
          </p:cNvSpPr>
          <p:nvPr/>
        </p:nvSpPr>
        <p:spPr bwMode="auto">
          <a:xfrm flipH="1">
            <a:off x="3810000" y="1981200"/>
            <a:ext cx="1219200" cy="838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3" name="Line 17"/>
          <p:cNvSpPr>
            <a:spLocks noChangeShapeType="1"/>
          </p:cNvSpPr>
          <p:nvPr/>
        </p:nvSpPr>
        <p:spPr bwMode="auto">
          <a:xfrm>
            <a:off x="5486400" y="1981200"/>
            <a:ext cx="1752600" cy="9906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4" name="Line 18"/>
          <p:cNvSpPr>
            <a:spLocks noChangeShapeType="1"/>
          </p:cNvSpPr>
          <p:nvPr/>
        </p:nvSpPr>
        <p:spPr bwMode="auto">
          <a:xfrm flipH="1">
            <a:off x="3276600" y="32766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5" name="Line 19"/>
          <p:cNvSpPr>
            <a:spLocks noChangeShapeType="1"/>
          </p:cNvSpPr>
          <p:nvPr/>
        </p:nvSpPr>
        <p:spPr bwMode="auto">
          <a:xfrm>
            <a:off x="3657600" y="32004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6" name="Line 20"/>
          <p:cNvSpPr>
            <a:spLocks noChangeShapeType="1"/>
          </p:cNvSpPr>
          <p:nvPr/>
        </p:nvSpPr>
        <p:spPr bwMode="auto">
          <a:xfrm>
            <a:off x="3352800" y="43434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7" name="Line 21"/>
          <p:cNvSpPr>
            <a:spLocks noChangeShapeType="1"/>
          </p:cNvSpPr>
          <p:nvPr/>
        </p:nvSpPr>
        <p:spPr bwMode="auto">
          <a:xfrm flipH="1">
            <a:off x="3048000" y="55626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8" name="Line 22"/>
          <p:cNvSpPr>
            <a:spLocks noChangeShapeType="1"/>
          </p:cNvSpPr>
          <p:nvPr/>
        </p:nvSpPr>
        <p:spPr bwMode="auto">
          <a:xfrm>
            <a:off x="4495800" y="4343400"/>
            <a:ext cx="5334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9" name="Line 23"/>
          <p:cNvSpPr>
            <a:spLocks noChangeShapeType="1"/>
          </p:cNvSpPr>
          <p:nvPr/>
        </p:nvSpPr>
        <p:spPr bwMode="auto">
          <a:xfrm flipH="1">
            <a:off x="6705600" y="32766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0" name="Line 24"/>
          <p:cNvSpPr>
            <a:spLocks noChangeShapeType="1"/>
          </p:cNvSpPr>
          <p:nvPr/>
        </p:nvSpPr>
        <p:spPr bwMode="auto">
          <a:xfrm>
            <a:off x="7620000" y="3200400"/>
            <a:ext cx="6096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1" name="Line 25"/>
          <p:cNvSpPr>
            <a:spLocks noChangeShapeType="1"/>
          </p:cNvSpPr>
          <p:nvPr/>
        </p:nvSpPr>
        <p:spPr bwMode="auto">
          <a:xfrm flipH="1">
            <a:off x="2667000" y="43434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72" name="Oval 3"/>
          <p:cNvSpPr>
            <a:spLocks noChangeArrowheads="1"/>
          </p:cNvSpPr>
          <p:nvPr/>
        </p:nvSpPr>
        <p:spPr bwMode="auto">
          <a:xfrm>
            <a:off x="4876800" y="1600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7</a:t>
            </a:r>
          </a:p>
        </p:txBody>
      </p:sp>
      <p:sp>
        <p:nvSpPr>
          <p:cNvPr id="73" name="Oval 4"/>
          <p:cNvSpPr>
            <a:spLocks noChangeArrowheads="1"/>
          </p:cNvSpPr>
          <p:nvPr/>
        </p:nvSpPr>
        <p:spPr bwMode="auto">
          <a:xfrm>
            <a:off x="32766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3</a:t>
            </a:r>
          </a:p>
        </p:txBody>
      </p:sp>
      <p:sp>
        <p:nvSpPr>
          <p:cNvPr id="74" name="Oval 5"/>
          <p:cNvSpPr>
            <a:spLocks noChangeArrowheads="1"/>
          </p:cNvSpPr>
          <p:nvPr/>
        </p:nvSpPr>
        <p:spPr bwMode="auto">
          <a:xfrm>
            <a:off x="49530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10</a:t>
            </a:r>
          </a:p>
        </p:txBody>
      </p:sp>
      <p:sp>
        <p:nvSpPr>
          <p:cNvPr id="75" name="Oval 6"/>
          <p:cNvSpPr>
            <a:spLocks noChangeArrowheads="1"/>
          </p:cNvSpPr>
          <p:nvPr/>
        </p:nvSpPr>
        <p:spPr bwMode="auto">
          <a:xfrm>
            <a:off x="2895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8</a:t>
            </a:r>
          </a:p>
        </p:txBody>
      </p:sp>
      <p:sp>
        <p:nvSpPr>
          <p:cNvPr id="76" name="Oval 7"/>
          <p:cNvSpPr>
            <a:spLocks noChangeArrowheads="1"/>
          </p:cNvSpPr>
          <p:nvPr/>
        </p:nvSpPr>
        <p:spPr bwMode="auto">
          <a:xfrm>
            <a:off x="7162800" y="2743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4</a:t>
            </a:r>
          </a:p>
        </p:txBody>
      </p:sp>
      <p:sp>
        <p:nvSpPr>
          <p:cNvPr id="77" name="Oval 8"/>
          <p:cNvSpPr>
            <a:spLocks noChangeArrowheads="1"/>
          </p:cNvSpPr>
          <p:nvPr/>
        </p:nvSpPr>
        <p:spPr bwMode="auto">
          <a:xfrm>
            <a:off x="4038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12</a:t>
            </a:r>
          </a:p>
        </p:txBody>
      </p:sp>
      <p:sp>
        <p:nvSpPr>
          <p:cNvPr id="78" name="Oval 9"/>
          <p:cNvSpPr>
            <a:spLocks noChangeArrowheads="1"/>
          </p:cNvSpPr>
          <p:nvPr/>
        </p:nvSpPr>
        <p:spPr bwMode="auto">
          <a:xfrm>
            <a:off x="4800600" y="4953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a:t>
            </a:r>
          </a:p>
        </p:txBody>
      </p:sp>
      <p:sp>
        <p:nvSpPr>
          <p:cNvPr id="79" name="Oval 10"/>
          <p:cNvSpPr>
            <a:spLocks noChangeArrowheads="1"/>
          </p:cNvSpPr>
          <p:nvPr/>
        </p:nvSpPr>
        <p:spPr bwMode="auto">
          <a:xfrm>
            <a:off x="22860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6</a:t>
            </a:r>
          </a:p>
        </p:txBody>
      </p:sp>
      <p:sp>
        <p:nvSpPr>
          <p:cNvPr id="80" name="Oval 11"/>
          <p:cNvSpPr>
            <a:spLocks noChangeArrowheads="1"/>
          </p:cNvSpPr>
          <p:nvPr/>
        </p:nvSpPr>
        <p:spPr bwMode="auto">
          <a:xfrm>
            <a:off x="33528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5</a:t>
            </a:r>
          </a:p>
        </p:txBody>
      </p:sp>
      <p:sp>
        <p:nvSpPr>
          <p:cNvPr id="81" name="Oval 12"/>
          <p:cNvSpPr>
            <a:spLocks noChangeArrowheads="1"/>
          </p:cNvSpPr>
          <p:nvPr/>
        </p:nvSpPr>
        <p:spPr bwMode="auto">
          <a:xfrm>
            <a:off x="79248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2</a:t>
            </a:r>
          </a:p>
        </p:txBody>
      </p:sp>
      <p:sp>
        <p:nvSpPr>
          <p:cNvPr id="82" name="Oval 13"/>
          <p:cNvSpPr>
            <a:spLocks noChangeArrowheads="1"/>
          </p:cNvSpPr>
          <p:nvPr/>
        </p:nvSpPr>
        <p:spPr bwMode="auto">
          <a:xfrm>
            <a:off x="6324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11</a:t>
            </a:r>
          </a:p>
        </p:txBody>
      </p:sp>
      <p:sp>
        <p:nvSpPr>
          <p:cNvPr id="83" name="Oval 14"/>
          <p:cNvSpPr>
            <a:spLocks noChangeArrowheads="1"/>
          </p:cNvSpPr>
          <p:nvPr/>
        </p:nvSpPr>
        <p:spPr bwMode="auto">
          <a:xfrm>
            <a:off x="2667000" y="6096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9</a:t>
            </a:r>
          </a:p>
        </p:txBody>
      </p:sp>
    </p:spTree>
    <p:extLst>
      <p:ext uri="{BB962C8B-B14F-4D97-AF65-F5344CB8AC3E}">
        <p14:creationId xmlns:p14="http://schemas.microsoft.com/office/powerpoint/2010/main" val="602497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r>
              <a:rPr lang="en-US" altLang="en-US" dirty="0"/>
              <a:t>: Left child, Root, right child</a:t>
            </a:r>
          </a:p>
        </p:txBody>
      </p:sp>
      <p:sp>
        <p:nvSpPr>
          <p:cNvPr id="378883" name="Rectangle 3"/>
          <p:cNvSpPr>
            <a:spLocks noGrp="1" noChangeArrowheads="1"/>
          </p:cNvSpPr>
          <p:nvPr>
            <p:ph type="body" idx="1"/>
          </p:nvPr>
        </p:nvSpPr>
        <p:spPr>
          <a:xfrm>
            <a:off x="0" y="847724"/>
            <a:ext cx="9144000" cy="523876"/>
          </a:xfrm>
        </p:spPr>
        <p:txBody>
          <a:bodyPr/>
          <a:lstStyle/>
          <a:p>
            <a:r>
              <a:rPr lang="en-US" altLang="en-US" sz="2400" dirty="0"/>
              <a:t>6, </a:t>
            </a:r>
          </a:p>
          <a:p>
            <a:r>
              <a:rPr lang="en-US" altLang="en-US" sz="2400" dirty="0"/>
              <a:t>8, </a:t>
            </a:r>
          </a:p>
          <a:p>
            <a:r>
              <a:rPr lang="en-US" altLang="en-US" sz="2400" dirty="0"/>
              <a:t>9, </a:t>
            </a:r>
          </a:p>
          <a:p>
            <a:r>
              <a:rPr lang="en-US" altLang="en-US" sz="2400" dirty="0"/>
              <a:t>5, </a:t>
            </a:r>
          </a:p>
          <a:p>
            <a:r>
              <a:rPr lang="en-US" altLang="en-US" sz="2400" dirty="0"/>
              <a:t>3, </a:t>
            </a:r>
          </a:p>
          <a:p>
            <a:r>
              <a:rPr lang="en-US" altLang="en-US" sz="2400" dirty="0"/>
              <a:t>12, </a:t>
            </a:r>
          </a:p>
          <a:p>
            <a:r>
              <a:rPr lang="en-US" altLang="en-US" sz="2400" dirty="0"/>
              <a:t>1, </a:t>
            </a:r>
          </a:p>
          <a:p>
            <a:r>
              <a:rPr lang="en-US" altLang="en-US" sz="2400" dirty="0"/>
              <a:t>7, </a:t>
            </a:r>
          </a:p>
          <a:p>
            <a:r>
              <a:rPr lang="en-US" altLang="en-US" sz="2400" dirty="0"/>
              <a:t>10, </a:t>
            </a:r>
          </a:p>
          <a:p>
            <a:r>
              <a:rPr lang="en-US" altLang="en-US" sz="2400" dirty="0"/>
              <a:t>11, </a:t>
            </a:r>
          </a:p>
          <a:p>
            <a:r>
              <a:rPr lang="en-US" altLang="en-US" sz="2400" dirty="0"/>
              <a:t>4, </a:t>
            </a:r>
          </a:p>
          <a:p>
            <a:r>
              <a:rPr lang="en-US" altLang="en-US" sz="2400" dirty="0"/>
              <a:t>2</a:t>
            </a:r>
          </a:p>
        </p:txBody>
      </p:sp>
      <p:sp>
        <p:nvSpPr>
          <p:cNvPr id="61" name="Line 15"/>
          <p:cNvSpPr>
            <a:spLocks noChangeShapeType="1"/>
          </p:cNvSpPr>
          <p:nvPr/>
        </p:nvSpPr>
        <p:spPr bwMode="auto">
          <a:xfrm>
            <a:off x="5181600" y="2209800"/>
            <a:ext cx="76200" cy="457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2" name="Line 16"/>
          <p:cNvSpPr>
            <a:spLocks noChangeShapeType="1"/>
          </p:cNvSpPr>
          <p:nvPr/>
        </p:nvSpPr>
        <p:spPr bwMode="auto">
          <a:xfrm flipH="1">
            <a:off x="3810000" y="1981200"/>
            <a:ext cx="1219200" cy="838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3" name="Line 17"/>
          <p:cNvSpPr>
            <a:spLocks noChangeShapeType="1"/>
          </p:cNvSpPr>
          <p:nvPr/>
        </p:nvSpPr>
        <p:spPr bwMode="auto">
          <a:xfrm>
            <a:off x="5486400" y="1981200"/>
            <a:ext cx="1752600" cy="9906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4" name="Line 18"/>
          <p:cNvSpPr>
            <a:spLocks noChangeShapeType="1"/>
          </p:cNvSpPr>
          <p:nvPr/>
        </p:nvSpPr>
        <p:spPr bwMode="auto">
          <a:xfrm flipH="1">
            <a:off x="3276600" y="32766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5" name="Line 19"/>
          <p:cNvSpPr>
            <a:spLocks noChangeShapeType="1"/>
          </p:cNvSpPr>
          <p:nvPr/>
        </p:nvSpPr>
        <p:spPr bwMode="auto">
          <a:xfrm>
            <a:off x="3657600" y="32004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6" name="Line 20"/>
          <p:cNvSpPr>
            <a:spLocks noChangeShapeType="1"/>
          </p:cNvSpPr>
          <p:nvPr/>
        </p:nvSpPr>
        <p:spPr bwMode="auto">
          <a:xfrm>
            <a:off x="3352800" y="43434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7" name="Line 21"/>
          <p:cNvSpPr>
            <a:spLocks noChangeShapeType="1"/>
          </p:cNvSpPr>
          <p:nvPr/>
        </p:nvSpPr>
        <p:spPr bwMode="auto">
          <a:xfrm flipH="1">
            <a:off x="3048000" y="55626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8" name="Line 22"/>
          <p:cNvSpPr>
            <a:spLocks noChangeShapeType="1"/>
          </p:cNvSpPr>
          <p:nvPr/>
        </p:nvSpPr>
        <p:spPr bwMode="auto">
          <a:xfrm>
            <a:off x="4495800" y="4343400"/>
            <a:ext cx="5334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9" name="Line 23"/>
          <p:cNvSpPr>
            <a:spLocks noChangeShapeType="1"/>
          </p:cNvSpPr>
          <p:nvPr/>
        </p:nvSpPr>
        <p:spPr bwMode="auto">
          <a:xfrm flipH="1">
            <a:off x="6705600" y="32766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0" name="Line 24"/>
          <p:cNvSpPr>
            <a:spLocks noChangeShapeType="1"/>
          </p:cNvSpPr>
          <p:nvPr/>
        </p:nvSpPr>
        <p:spPr bwMode="auto">
          <a:xfrm>
            <a:off x="7620000" y="3200400"/>
            <a:ext cx="6096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1" name="Line 25"/>
          <p:cNvSpPr>
            <a:spLocks noChangeShapeType="1"/>
          </p:cNvSpPr>
          <p:nvPr/>
        </p:nvSpPr>
        <p:spPr bwMode="auto">
          <a:xfrm flipH="1">
            <a:off x="2667000" y="43434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72" name="Oval 3"/>
          <p:cNvSpPr>
            <a:spLocks noChangeArrowheads="1"/>
          </p:cNvSpPr>
          <p:nvPr/>
        </p:nvSpPr>
        <p:spPr bwMode="auto">
          <a:xfrm>
            <a:off x="4876800" y="1600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7</a:t>
            </a:r>
          </a:p>
        </p:txBody>
      </p:sp>
      <p:sp>
        <p:nvSpPr>
          <p:cNvPr id="73" name="Oval 4"/>
          <p:cNvSpPr>
            <a:spLocks noChangeArrowheads="1"/>
          </p:cNvSpPr>
          <p:nvPr/>
        </p:nvSpPr>
        <p:spPr bwMode="auto">
          <a:xfrm>
            <a:off x="32766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3</a:t>
            </a:r>
          </a:p>
        </p:txBody>
      </p:sp>
      <p:sp>
        <p:nvSpPr>
          <p:cNvPr id="74" name="Oval 5"/>
          <p:cNvSpPr>
            <a:spLocks noChangeArrowheads="1"/>
          </p:cNvSpPr>
          <p:nvPr/>
        </p:nvSpPr>
        <p:spPr bwMode="auto">
          <a:xfrm>
            <a:off x="49530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10</a:t>
            </a:r>
          </a:p>
        </p:txBody>
      </p:sp>
      <p:sp>
        <p:nvSpPr>
          <p:cNvPr id="75" name="Oval 6"/>
          <p:cNvSpPr>
            <a:spLocks noChangeArrowheads="1"/>
          </p:cNvSpPr>
          <p:nvPr/>
        </p:nvSpPr>
        <p:spPr bwMode="auto">
          <a:xfrm>
            <a:off x="2895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8</a:t>
            </a:r>
          </a:p>
        </p:txBody>
      </p:sp>
      <p:sp>
        <p:nvSpPr>
          <p:cNvPr id="76" name="Oval 7"/>
          <p:cNvSpPr>
            <a:spLocks noChangeArrowheads="1"/>
          </p:cNvSpPr>
          <p:nvPr/>
        </p:nvSpPr>
        <p:spPr bwMode="auto">
          <a:xfrm>
            <a:off x="7162800" y="2743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4</a:t>
            </a:r>
          </a:p>
        </p:txBody>
      </p:sp>
      <p:sp>
        <p:nvSpPr>
          <p:cNvPr id="77" name="Oval 8"/>
          <p:cNvSpPr>
            <a:spLocks noChangeArrowheads="1"/>
          </p:cNvSpPr>
          <p:nvPr/>
        </p:nvSpPr>
        <p:spPr bwMode="auto">
          <a:xfrm>
            <a:off x="4038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12</a:t>
            </a:r>
          </a:p>
        </p:txBody>
      </p:sp>
      <p:sp>
        <p:nvSpPr>
          <p:cNvPr id="78" name="Oval 9"/>
          <p:cNvSpPr>
            <a:spLocks noChangeArrowheads="1"/>
          </p:cNvSpPr>
          <p:nvPr/>
        </p:nvSpPr>
        <p:spPr bwMode="auto">
          <a:xfrm>
            <a:off x="4800600" y="4953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a:t>
            </a:r>
          </a:p>
        </p:txBody>
      </p:sp>
      <p:sp>
        <p:nvSpPr>
          <p:cNvPr id="79" name="Oval 10"/>
          <p:cNvSpPr>
            <a:spLocks noChangeArrowheads="1"/>
          </p:cNvSpPr>
          <p:nvPr/>
        </p:nvSpPr>
        <p:spPr bwMode="auto">
          <a:xfrm>
            <a:off x="22860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6</a:t>
            </a:r>
          </a:p>
        </p:txBody>
      </p:sp>
      <p:sp>
        <p:nvSpPr>
          <p:cNvPr id="80" name="Oval 11"/>
          <p:cNvSpPr>
            <a:spLocks noChangeArrowheads="1"/>
          </p:cNvSpPr>
          <p:nvPr/>
        </p:nvSpPr>
        <p:spPr bwMode="auto">
          <a:xfrm>
            <a:off x="33528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5</a:t>
            </a:r>
          </a:p>
        </p:txBody>
      </p:sp>
      <p:sp>
        <p:nvSpPr>
          <p:cNvPr id="81" name="Oval 12"/>
          <p:cNvSpPr>
            <a:spLocks noChangeArrowheads="1"/>
          </p:cNvSpPr>
          <p:nvPr/>
        </p:nvSpPr>
        <p:spPr bwMode="auto">
          <a:xfrm>
            <a:off x="79248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2</a:t>
            </a:r>
          </a:p>
        </p:txBody>
      </p:sp>
      <p:sp>
        <p:nvSpPr>
          <p:cNvPr id="82" name="Oval 13"/>
          <p:cNvSpPr>
            <a:spLocks noChangeArrowheads="1"/>
          </p:cNvSpPr>
          <p:nvPr/>
        </p:nvSpPr>
        <p:spPr bwMode="auto">
          <a:xfrm>
            <a:off x="6324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11</a:t>
            </a:r>
          </a:p>
        </p:txBody>
      </p:sp>
      <p:sp>
        <p:nvSpPr>
          <p:cNvPr id="83" name="Oval 14"/>
          <p:cNvSpPr>
            <a:spLocks noChangeArrowheads="1"/>
          </p:cNvSpPr>
          <p:nvPr/>
        </p:nvSpPr>
        <p:spPr bwMode="auto">
          <a:xfrm>
            <a:off x="2667000" y="6096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9</a:t>
            </a:r>
          </a:p>
        </p:txBody>
      </p:sp>
    </p:spTree>
    <p:extLst>
      <p:ext uri="{BB962C8B-B14F-4D97-AF65-F5344CB8AC3E}">
        <p14:creationId xmlns:p14="http://schemas.microsoft.com/office/powerpoint/2010/main" val="5988324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r>
              <a:rPr lang="en-US" altLang="en-US" dirty="0"/>
              <a:t>: Left child, right child, Root</a:t>
            </a:r>
          </a:p>
        </p:txBody>
      </p:sp>
      <p:sp>
        <p:nvSpPr>
          <p:cNvPr id="378883" name="Rectangle 3"/>
          <p:cNvSpPr>
            <a:spLocks noGrp="1" noChangeArrowheads="1"/>
          </p:cNvSpPr>
          <p:nvPr>
            <p:ph type="body" idx="1"/>
          </p:nvPr>
        </p:nvSpPr>
        <p:spPr>
          <a:xfrm>
            <a:off x="0" y="847724"/>
            <a:ext cx="9144000" cy="523876"/>
          </a:xfrm>
        </p:spPr>
        <p:txBody>
          <a:bodyPr/>
          <a:lstStyle/>
          <a:p>
            <a:r>
              <a:rPr lang="en-US" altLang="en-US" sz="2400" dirty="0"/>
              <a:t>6, </a:t>
            </a:r>
          </a:p>
          <a:p>
            <a:r>
              <a:rPr lang="en-US" altLang="en-US" sz="2400" dirty="0"/>
              <a:t>9 , </a:t>
            </a:r>
          </a:p>
          <a:p>
            <a:r>
              <a:rPr lang="en-US" altLang="en-US" sz="2400" dirty="0"/>
              <a:t>5, </a:t>
            </a:r>
          </a:p>
          <a:p>
            <a:r>
              <a:rPr lang="en-US" altLang="en-US" sz="2400" dirty="0"/>
              <a:t>8, </a:t>
            </a:r>
          </a:p>
          <a:p>
            <a:r>
              <a:rPr lang="en-US" altLang="en-US" sz="2400" dirty="0"/>
              <a:t>1, </a:t>
            </a:r>
          </a:p>
          <a:p>
            <a:r>
              <a:rPr lang="en-US" altLang="en-US" sz="2400" dirty="0"/>
              <a:t>12, </a:t>
            </a:r>
          </a:p>
          <a:p>
            <a:r>
              <a:rPr lang="en-US" altLang="en-US" sz="2400" dirty="0"/>
              <a:t>3, </a:t>
            </a:r>
          </a:p>
          <a:p>
            <a:r>
              <a:rPr lang="en-US" altLang="en-US" sz="2400" dirty="0"/>
              <a:t>10, </a:t>
            </a:r>
          </a:p>
          <a:p>
            <a:r>
              <a:rPr lang="en-US" altLang="en-US" sz="2400" dirty="0"/>
              <a:t>11, </a:t>
            </a:r>
          </a:p>
          <a:p>
            <a:r>
              <a:rPr lang="en-US" altLang="en-US" sz="2400" dirty="0"/>
              <a:t>2, </a:t>
            </a:r>
          </a:p>
          <a:p>
            <a:r>
              <a:rPr lang="en-US" altLang="en-US" sz="2400" dirty="0"/>
              <a:t>4, </a:t>
            </a:r>
          </a:p>
          <a:p>
            <a:r>
              <a:rPr lang="en-US" altLang="en-US" sz="2400" dirty="0"/>
              <a:t>7</a:t>
            </a:r>
          </a:p>
        </p:txBody>
      </p:sp>
      <p:sp>
        <p:nvSpPr>
          <p:cNvPr id="61" name="Line 15"/>
          <p:cNvSpPr>
            <a:spLocks noChangeShapeType="1"/>
          </p:cNvSpPr>
          <p:nvPr/>
        </p:nvSpPr>
        <p:spPr bwMode="auto">
          <a:xfrm>
            <a:off x="5181600" y="2209800"/>
            <a:ext cx="76200" cy="457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2" name="Line 16"/>
          <p:cNvSpPr>
            <a:spLocks noChangeShapeType="1"/>
          </p:cNvSpPr>
          <p:nvPr/>
        </p:nvSpPr>
        <p:spPr bwMode="auto">
          <a:xfrm flipH="1">
            <a:off x="3810000" y="1981200"/>
            <a:ext cx="1219200" cy="838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3" name="Line 17"/>
          <p:cNvSpPr>
            <a:spLocks noChangeShapeType="1"/>
          </p:cNvSpPr>
          <p:nvPr/>
        </p:nvSpPr>
        <p:spPr bwMode="auto">
          <a:xfrm>
            <a:off x="5486400" y="1981200"/>
            <a:ext cx="1752600" cy="9906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4" name="Line 18"/>
          <p:cNvSpPr>
            <a:spLocks noChangeShapeType="1"/>
          </p:cNvSpPr>
          <p:nvPr/>
        </p:nvSpPr>
        <p:spPr bwMode="auto">
          <a:xfrm flipH="1">
            <a:off x="3276600" y="32766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5" name="Line 19"/>
          <p:cNvSpPr>
            <a:spLocks noChangeShapeType="1"/>
          </p:cNvSpPr>
          <p:nvPr/>
        </p:nvSpPr>
        <p:spPr bwMode="auto">
          <a:xfrm>
            <a:off x="3657600" y="32004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6" name="Line 20"/>
          <p:cNvSpPr>
            <a:spLocks noChangeShapeType="1"/>
          </p:cNvSpPr>
          <p:nvPr/>
        </p:nvSpPr>
        <p:spPr bwMode="auto">
          <a:xfrm>
            <a:off x="3352800" y="43434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7" name="Line 21"/>
          <p:cNvSpPr>
            <a:spLocks noChangeShapeType="1"/>
          </p:cNvSpPr>
          <p:nvPr/>
        </p:nvSpPr>
        <p:spPr bwMode="auto">
          <a:xfrm flipH="1">
            <a:off x="3048000" y="55626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8" name="Line 22"/>
          <p:cNvSpPr>
            <a:spLocks noChangeShapeType="1"/>
          </p:cNvSpPr>
          <p:nvPr/>
        </p:nvSpPr>
        <p:spPr bwMode="auto">
          <a:xfrm>
            <a:off x="4495800" y="4343400"/>
            <a:ext cx="5334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9" name="Line 23"/>
          <p:cNvSpPr>
            <a:spLocks noChangeShapeType="1"/>
          </p:cNvSpPr>
          <p:nvPr/>
        </p:nvSpPr>
        <p:spPr bwMode="auto">
          <a:xfrm flipH="1">
            <a:off x="6705600" y="32766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0" name="Line 24"/>
          <p:cNvSpPr>
            <a:spLocks noChangeShapeType="1"/>
          </p:cNvSpPr>
          <p:nvPr/>
        </p:nvSpPr>
        <p:spPr bwMode="auto">
          <a:xfrm>
            <a:off x="7620000" y="3200400"/>
            <a:ext cx="6096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1" name="Line 25"/>
          <p:cNvSpPr>
            <a:spLocks noChangeShapeType="1"/>
          </p:cNvSpPr>
          <p:nvPr/>
        </p:nvSpPr>
        <p:spPr bwMode="auto">
          <a:xfrm flipH="1">
            <a:off x="2667000" y="43434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72" name="Oval 3"/>
          <p:cNvSpPr>
            <a:spLocks noChangeArrowheads="1"/>
          </p:cNvSpPr>
          <p:nvPr/>
        </p:nvSpPr>
        <p:spPr bwMode="auto">
          <a:xfrm>
            <a:off x="4876800" y="1600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7</a:t>
            </a:r>
          </a:p>
        </p:txBody>
      </p:sp>
      <p:sp>
        <p:nvSpPr>
          <p:cNvPr id="73" name="Oval 4"/>
          <p:cNvSpPr>
            <a:spLocks noChangeArrowheads="1"/>
          </p:cNvSpPr>
          <p:nvPr/>
        </p:nvSpPr>
        <p:spPr bwMode="auto">
          <a:xfrm>
            <a:off x="32766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3</a:t>
            </a:r>
          </a:p>
        </p:txBody>
      </p:sp>
      <p:sp>
        <p:nvSpPr>
          <p:cNvPr id="74" name="Oval 5"/>
          <p:cNvSpPr>
            <a:spLocks noChangeArrowheads="1"/>
          </p:cNvSpPr>
          <p:nvPr/>
        </p:nvSpPr>
        <p:spPr bwMode="auto">
          <a:xfrm>
            <a:off x="49530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10</a:t>
            </a:r>
          </a:p>
        </p:txBody>
      </p:sp>
      <p:sp>
        <p:nvSpPr>
          <p:cNvPr id="75" name="Oval 6"/>
          <p:cNvSpPr>
            <a:spLocks noChangeArrowheads="1"/>
          </p:cNvSpPr>
          <p:nvPr/>
        </p:nvSpPr>
        <p:spPr bwMode="auto">
          <a:xfrm>
            <a:off x="2895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8</a:t>
            </a:r>
          </a:p>
        </p:txBody>
      </p:sp>
      <p:sp>
        <p:nvSpPr>
          <p:cNvPr id="76" name="Oval 7"/>
          <p:cNvSpPr>
            <a:spLocks noChangeArrowheads="1"/>
          </p:cNvSpPr>
          <p:nvPr/>
        </p:nvSpPr>
        <p:spPr bwMode="auto">
          <a:xfrm>
            <a:off x="7162800" y="2743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4</a:t>
            </a:r>
          </a:p>
        </p:txBody>
      </p:sp>
      <p:sp>
        <p:nvSpPr>
          <p:cNvPr id="77" name="Oval 8"/>
          <p:cNvSpPr>
            <a:spLocks noChangeArrowheads="1"/>
          </p:cNvSpPr>
          <p:nvPr/>
        </p:nvSpPr>
        <p:spPr bwMode="auto">
          <a:xfrm>
            <a:off x="4038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12</a:t>
            </a:r>
          </a:p>
        </p:txBody>
      </p:sp>
      <p:sp>
        <p:nvSpPr>
          <p:cNvPr id="78" name="Oval 9"/>
          <p:cNvSpPr>
            <a:spLocks noChangeArrowheads="1"/>
          </p:cNvSpPr>
          <p:nvPr/>
        </p:nvSpPr>
        <p:spPr bwMode="auto">
          <a:xfrm>
            <a:off x="4800600" y="4953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a:t>
            </a:r>
          </a:p>
        </p:txBody>
      </p:sp>
      <p:sp>
        <p:nvSpPr>
          <p:cNvPr id="79" name="Oval 10"/>
          <p:cNvSpPr>
            <a:spLocks noChangeArrowheads="1"/>
          </p:cNvSpPr>
          <p:nvPr/>
        </p:nvSpPr>
        <p:spPr bwMode="auto">
          <a:xfrm>
            <a:off x="22860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6</a:t>
            </a:r>
          </a:p>
        </p:txBody>
      </p:sp>
      <p:sp>
        <p:nvSpPr>
          <p:cNvPr id="80" name="Oval 11"/>
          <p:cNvSpPr>
            <a:spLocks noChangeArrowheads="1"/>
          </p:cNvSpPr>
          <p:nvPr/>
        </p:nvSpPr>
        <p:spPr bwMode="auto">
          <a:xfrm>
            <a:off x="33528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5</a:t>
            </a:r>
          </a:p>
        </p:txBody>
      </p:sp>
      <p:sp>
        <p:nvSpPr>
          <p:cNvPr id="81" name="Oval 12"/>
          <p:cNvSpPr>
            <a:spLocks noChangeArrowheads="1"/>
          </p:cNvSpPr>
          <p:nvPr/>
        </p:nvSpPr>
        <p:spPr bwMode="auto">
          <a:xfrm>
            <a:off x="79248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2</a:t>
            </a:r>
          </a:p>
        </p:txBody>
      </p:sp>
      <p:sp>
        <p:nvSpPr>
          <p:cNvPr id="82" name="Oval 13"/>
          <p:cNvSpPr>
            <a:spLocks noChangeArrowheads="1"/>
          </p:cNvSpPr>
          <p:nvPr/>
        </p:nvSpPr>
        <p:spPr bwMode="auto">
          <a:xfrm>
            <a:off x="6324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11</a:t>
            </a:r>
          </a:p>
        </p:txBody>
      </p:sp>
      <p:sp>
        <p:nvSpPr>
          <p:cNvPr id="83" name="Oval 14"/>
          <p:cNvSpPr>
            <a:spLocks noChangeArrowheads="1"/>
          </p:cNvSpPr>
          <p:nvPr/>
        </p:nvSpPr>
        <p:spPr bwMode="auto">
          <a:xfrm>
            <a:off x="2667000" y="6096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9</a:t>
            </a:r>
          </a:p>
        </p:txBody>
      </p:sp>
    </p:spTree>
    <p:extLst>
      <p:ext uri="{BB962C8B-B14F-4D97-AF65-F5344CB8AC3E}">
        <p14:creationId xmlns:p14="http://schemas.microsoft.com/office/powerpoint/2010/main" val="22439595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a:t>Example: tree traversal</a:t>
            </a:r>
          </a:p>
        </p:txBody>
      </p:sp>
      <p:sp>
        <p:nvSpPr>
          <p:cNvPr id="378883" name="Rectangle 3"/>
          <p:cNvSpPr>
            <a:spLocks noGrp="1" noChangeArrowheads="1"/>
          </p:cNvSpPr>
          <p:nvPr>
            <p:ph type="body" idx="1"/>
          </p:nvPr>
        </p:nvSpPr>
        <p:spPr>
          <a:xfrm>
            <a:off x="0" y="847724"/>
            <a:ext cx="9144000" cy="523876"/>
          </a:xfrm>
        </p:spPr>
        <p:txBody>
          <a:bodyPr/>
          <a:lstStyle/>
          <a:p>
            <a:pPr marL="0" indent="0">
              <a:buNone/>
            </a:pPr>
            <a:r>
              <a:rPr lang="en-US" altLang="en-US" sz="2200" dirty="0">
                <a:latin typeface="Times" panose="02020603050405020304" pitchFamily="18" charset="0"/>
                <a:cs typeface="Times" panose="02020603050405020304" pitchFamily="18" charset="0"/>
              </a:rPr>
              <a:t>Given the ordered tree T rooted at node a. Show the order of nodes that they are visited if we traverse the tree T in:</a:t>
            </a:r>
          </a:p>
          <a:p>
            <a:r>
              <a:rPr lang="en-US" altLang="en-US" sz="2200" dirty="0">
                <a:latin typeface="Times" panose="02020603050405020304" pitchFamily="18" charset="0"/>
                <a:cs typeface="Times" panose="02020603050405020304" pitchFamily="18" charset="0"/>
              </a:rPr>
              <a:t>Preorder</a:t>
            </a:r>
          </a:p>
          <a:p>
            <a:r>
              <a:rPr lang="en-US" altLang="en-US" sz="2200" dirty="0" err="1">
                <a:latin typeface="Times" panose="02020603050405020304" pitchFamily="18" charset="0"/>
                <a:cs typeface="Times" panose="02020603050405020304" pitchFamily="18" charset="0"/>
              </a:rPr>
              <a:t>Inorder</a:t>
            </a:r>
            <a:endParaRPr lang="en-US" altLang="en-US" sz="2200" dirty="0">
              <a:latin typeface="Times" panose="02020603050405020304" pitchFamily="18" charset="0"/>
              <a:cs typeface="Times" panose="02020603050405020304" pitchFamily="18" charset="0"/>
            </a:endParaRPr>
          </a:p>
          <a:p>
            <a:r>
              <a:rPr lang="en-US" altLang="en-US" sz="2200" dirty="0" err="1">
                <a:latin typeface="Times" panose="02020603050405020304" pitchFamily="18" charset="0"/>
                <a:cs typeface="Times" panose="02020603050405020304" pitchFamily="18" charset="0"/>
              </a:rPr>
              <a:t>Postorder</a:t>
            </a:r>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p:txBody>
      </p:sp>
      <p:sp>
        <p:nvSpPr>
          <p:cNvPr id="28" name="Line 15"/>
          <p:cNvSpPr>
            <a:spLocks noChangeShapeType="1"/>
          </p:cNvSpPr>
          <p:nvPr/>
        </p:nvSpPr>
        <p:spPr bwMode="auto">
          <a:xfrm>
            <a:off x="5486400" y="2209800"/>
            <a:ext cx="76200" cy="457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29" name="Line 16"/>
          <p:cNvSpPr>
            <a:spLocks noChangeShapeType="1"/>
          </p:cNvSpPr>
          <p:nvPr/>
        </p:nvSpPr>
        <p:spPr bwMode="auto">
          <a:xfrm flipH="1">
            <a:off x="4114800" y="1981200"/>
            <a:ext cx="1219200" cy="838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0" name="Line 17"/>
          <p:cNvSpPr>
            <a:spLocks noChangeShapeType="1"/>
          </p:cNvSpPr>
          <p:nvPr/>
        </p:nvSpPr>
        <p:spPr bwMode="auto">
          <a:xfrm>
            <a:off x="5791200" y="1981200"/>
            <a:ext cx="1752600" cy="9906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1" name="Line 18"/>
          <p:cNvSpPr>
            <a:spLocks noChangeShapeType="1"/>
          </p:cNvSpPr>
          <p:nvPr/>
        </p:nvSpPr>
        <p:spPr bwMode="auto">
          <a:xfrm flipH="1">
            <a:off x="3581400" y="32766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3962400" y="32004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3657600" y="43434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3352800" y="55626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4000500" y="56401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6" name="Line 23"/>
          <p:cNvSpPr>
            <a:spLocks noChangeShapeType="1"/>
          </p:cNvSpPr>
          <p:nvPr/>
        </p:nvSpPr>
        <p:spPr bwMode="auto">
          <a:xfrm flipH="1">
            <a:off x="7010400" y="32766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7" name="Line 24"/>
          <p:cNvSpPr>
            <a:spLocks noChangeShapeType="1"/>
          </p:cNvSpPr>
          <p:nvPr/>
        </p:nvSpPr>
        <p:spPr bwMode="auto">
          <a:xfrm>
            <a:off x="7924800" y="3200400"/>
            <a:ext cx="6096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2971800" y="43434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9" name="Oval 3"/>
          <p:cNvSpPr>
            <a:spLocks noChangeArrowheads="1"/>
          </p:cNvSpPr>
          <p:nvPr/>
        </p:nvSpPr>
        <p:spPr bwMode="auto">
          <a:xfrm>
            <a:off x="5181600" y="1600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a</a:t>
            </a:r>
          </a:p>
        </p:txBody>
      </p:sp>
      <p:sp>
        <p:nvSpPr>
          <p:cNvPr id="40" name="Oval 4"/>
          <p:cNvSpPr>
            <a:spLocks noChangeArrowheads="1"/>
          </p:cNvSpPr>
          <p:nvPr/>
        </p:nvSpPr>
        <p:spPr bwMode="auto">
          <a:xfrm>
            <a:off x="35814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1" name="Oval 5"/>
          <p:cNvSpPr>
            <a:spLocks noChangeArrowheads="1"/>
          </p:cNvSpPr>
          <p:nvPr/>
        </p:nvSpPr>
        <p:spPr bwMode="auto">
          <a:xfrm>
            <a:off x="52578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c</a:t>
            </a:r>
          </a:p>
        </p:txBody>
      </p:sp>
      <p:sp>
        <p:nvSpPr>
          <p:cNvPr id="42" name="Oval 6"/>
          <p:cNvSpPr>
            <a:spLocks noChangeArrowheads="1"/>
          </p:cNvSpPr>
          <p:nvPr/>
        </p:nvSpPr>
        <p:spPr bwMode="auto">
          <a:xfrm>
            <a:off x="32004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3" name="Oval 7"/>
          <p:cNvSpPr>
            <a:spLocks noChangeArrowheads="1"/>
          </p:cNvSpPr>
          <p:nvPr/>
        </p:nvSpPr>
        <p:spPr bwMode="auto">
          <a:xfrm>
            <a:off x="7467600" y="2743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d</a:t>
            </a:r>
          </a:p>
        </p:txBody>
      </p:sp>
      <p:sp>
        <p:nvSpPr>
          <p:cNvPr id="44" name="Oval 8"/>
          <p:cNvSpPr>
            <a:spLocks noChangeArrowheads="1"/>
          </p:cNvSpPr>
          <p:nvPr/>
        </p:nvSpPr>
        <p:spPr bwMode="auto">
          <a:xfrm>
            <a:off x="43434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4152569" y="6096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25908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36576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48" name="Oval 12"/>
          <p:cNvSpPr>
            <a:spLocks noChangeArrowheads="1"/>
          </p:cNvSpPr>
          <p:nvPr/>
        </p:nvSpPr>
        <p:spPr bwMode="auto">
          <a:xfrm>
            <a:off x="7549239"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h</a:t>
            </a:r>
          </a:p>
        </p:txBody>
      </p:sp>
      <p:sp>
        <p:nvSpPr>
          <p:cNvPr id="49" name="Oval 13"/>
          <p:cNvSpPr>
            <a:spLocks noChangeArrowheads="1"/>
          </p:cNvSpPr>
          <p:nvPr/>
        </p:nvSpPr>
        <p:spPr bwMode="auto">
          <a:xfrm>
            <a:off x="66294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g</a:t>
            </a:r>
          </a:p>
        </p:txBody>
      </p:sp>
      <p:sp>
        <p:nvSpPr>
          <p:cNvPr id="50" name="Oval 14"/>
          <p:cNvSpPr>
            <a:spLocks noChangeArrowheads="1"/>
          </p:cNvSpPr>
          <p:nvPr/>
        </p:nvSpPr>
        <p:spPr bwMode="auto">
          <a:xfrm>
            <a:off x="2971800" y="6096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4210050" y="55244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5029200" y="6096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100" name="Line 24"/>
          <p:cNvSpPr>
            <a:spLocks noChangeShapeType="1"/>
          </p:cNvSpPr>
          <p:nvPr/>
        </p:nvSpPr>
        <p:spPr bwMode="auto">
          <a:xfrm>
            <a:off x="7775050" y="3352800"/>
            <a:ext cx="73550" cy="457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101" name="Oval 12"/>
          <p:cNvSpPr>
            <a:spLocks noChangeArrowheads="1"/>
          </p:cNvSpPr>
          <p:nvPr/>
        </p:nvSpPr>
        <p:spPr bwMode="auto">
          <a:xfrm>
            <a:off x="83058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err="1">
                <a:solidFill>
                  <a:schemeClr val="bg1"/>
                </a:solidFill>
              </a:rPr>
              <a:t>i</a:t>
            </a:r>
            <a:endParaRPr lang="en-US" sz="3000" dirty="0">
              <a:solidFill>
                <a:schemeClr val="bg1"/>
              </a:solidFill>
            </a:endParaRPr>
          </a:p>
        </p:txBody>
      </p:sp>
      <p:sp>
        <p:nvSpPr>
          <p:cNvPr id="102" name="Oval 12"/>
          <p:cNvSpPr>
            <a:spLocks noChangeArrowheads="1"/>
          </p:cNvSpPr>
          <p:nvPr/>
        </p:nvSpPr>
        <p:spPr bwMode="auto">
          <a:xfrm>
            <a:off x="64770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latin typeface="Bradley Hand ITC" panose="03070402050302030203" pitchFamily="66" charset="0"/>
              </a:rPr>
              <a:t>l</a:t>
            </a:r>
          </a:p>
        </p:txBody>
      </p:sp>
      <p:sp>
        <p:nvSpPr>
          <p:cNvPr id="103" name="Oval 12"/>
          <p:cNvSpPr>
            <a:spLocks noChangeArrowheads="1"/>
          </p:cNvSpPr>
          <p:nvPr/>
        </p:nvSpPr>
        <p:spPr bwMode="auto">
          <a:xfrm>
            <a:off x="7696200" y="51054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m</a:t>
            </a:r>
          </a:p>
        </p:txBody>
      </p:sp>
      <p:sp>
        <p:nvSpPr>
          <p:cNvPr id="104" name="Line 23"/>
          <p:cNvSpPr>
            <a:spLocks noChangeShapeType="1"/>
          </p:cNvSpPr>
          <p:nvPr/>
        </p:nvSpPr>
        <p:spPr bwMode="auto">
          <a:xfrm flipH="1">
            <a:off x="6781799" y="4419600"/>
            <a:ext cx="70761" cy="6096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105" name="Line 23"/>
          <p:cNvSpPr>
            <a:spLocks noChangeShapeType="1"/>
          </p:cNvSpPr>
          <p:nvPr/>
        </p:nvSpPr>
        <p:spPr bwMode="auto">
          <a:xfrm flipH="1" flipV="1">
            <a:off x="7157358" y="4343400"/>
            <a:ext cx="691240" cy="838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Tree>
    <p:extLst>
      <p:ext uri="{BB962C8B-B14F-4D97-AF65-F5344CB8AC3E}">
        <p14:creationId xmlns:p14="http://schemas.microsoft.com/office/powerpoint/2010/main" val="21617008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a:t>Preorder Traversal</a:t>
            </a:r>
          </a:p>
        </p:txBody>
      </p:sp>
      <p:sp>
        <p:nvSpPr>
          <p:cNvPr id="378883" name="Rectangle 3"/>
          <p:cNvSpPr>
            <a:spLocks noGrp="1" noChangeArrowheads="1"/>
          </p:cNvSpPr>
          <p:nvPr>
            <p:ph type="body" idx="1"/>
          </p:nvPr>
        </p:nvSpPr>
        <p:spPr>
          <a:xfrm>
            <a:off x="0" y="847724"/>
            <a:ext cx="9144000" cy="2790826"/>
          </a:xfrm>
        </p:spPr>
        <p:txBody>
          <a:bodyPr/>
          <a:lstStyle/>
          <a:p>
            <a:r>
              <a:rPr lang="en-US" altLang="en-US" sz="2200" dirty="0">
                <a:latin typeface="Times" panose="02020603050405020304" pitchFamily="18" charset="0"/>
                <a:cs typeface="Times" panose="02020603050405020304" pitchFamily="18" charset="0"/>
              </a:rPr>
              <a:t>In a preorder traversal, a node is visited before its descendants.</a:t>
            </a:r>
          </a:p>
          <a:p>
            <a:pPr marL="0" indent="0">
              <a:buNone/>
            </a:pPr>
            <a:r>
              <a:rPr lang="en-US" altLang="en-US" sz="2200" dirty="0">
                <a:latin typeface="Times" panose="02020603050405020304" pitchFamily="18" charset="0"/>
                <a:cs typeface="Times" panose="02020603050405020304" pitchFamily="18" charset="0"/>
              </a:rPr>
              <a:t>Example: Preorder traversal on tree T:</a:t>
            </a: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pPr lvl="1"/>
            <a:r>
              <a:rPr lang="en-US" dirty="0">
                <a:latin typeface="Times" panose="02020603050405020304" pitchFamily="18" charset="0"/>
                <a:cs typeface="Times" panose="02020603050405020304" pitchFamily="18" charset="0"/>
              </a:rPr>
              <a:t>Step 1: visit root </a:t>
            </a:r>
            <a:r>
              <a:rPr lang="en-US" b="1" i="1" dirty="0">
                <a:latin typeface="Times" panose="02020603050405020304" pitchFamily="18" charset="0"/>
                <a:cs typeface="Times" panose="02020603050405020304" pitchFamily="18" charset="0"/>
              </a:rPr>
              <a:t>r</a:t>
            </a:r>
            <a:r>
              <a:rPr lang="en-US" dirty="0">
                <a:latin typeface="Times" panose="02020603050405020304" pitchFamily="18" charset="0"/>
                <a:cs typeface="Times" panose="02020603050405020304" pitchFamily="18" charset="0"/>
              </a:rPr>
              <a:t>, </a:t>
            </a:r>
          </a:p>
          <a:p>
            <a:pPr lvl="1"/>
            <a:r>
              <a:rPr lang="en-US" dirty="0">
                <a:latin typeface="Times" panose="02020603050405020304" pitchFamily="18" charset="0"/>
                <a:cs typeface="Times" panose="02020603050405020304" pitchFamily="18" charset="0"/>
              </a:rPr>
              <a:t>Step 2: visit T</a:t>
            </a:r>
            <a:r>
              <a:rPr lang="en-US" baseline="-25000" dirty="0">
                <a:latin typeface="Times" panose="02020603050405020304" pitchFamily="18" charset="0"/>
                <a:cs typeface="Times" panose="02020603050405020304" pitchFamily="18" charset="0"/>
              </a:rPr>
              <a:t>1</a:t>
            </a:r>
            <a:r>
              <a:rPr lang="en-US" dirty="0">
                <a:latin typeface="Times" panose="02020603050405020304" pitchFamily="18" charset="0"/>
                <a:cs typeface="Times" panose="02020603050405020304" pitchFamily="18" charset="0"/>
              </a:rPr>
              <a:t> in preorder,</a:t>
            </a:r>
          </a:p>
          <a:p>
            <a:pPr lvl="1"/>
            <a:r>
              <a:rPr lang="en-US" dirty="0">
                <a:latin typeface="Times" panose="02020603050405020304" pitchFamily="18" charset="0"/>
                <a:cs typeface="Times" panose="02020603050405020304" pitchFamily="18" charset="0"/>
              </a:rPr>
              <a:t>Step 3: visit T</a:t>
            </a:r>
            <a:r>
              <a:rPr lang="en-US" baseline="-25000" dirty="0">
                <a:latin typeface="Times" panose="02020603050405020304" pitchFamily="18" charset="0"/>
                <a:cs typeface="Times" panose="02020603050405020304" pitchFamily="18" charset="0"/>
              </a:rPr>
              <a:t>2</a:t>
            </a:r>
            <a:r>
              <a:rPr lang="en-US" dirty="0">
                <a:latin typeface="Times" panose="02020603050405020304" pitchFamily="18" charset="0"/>
                <a:cs typeface="Times" panose="02020603050405020304" pitchFamily="18" charset="0"/>
              </a:rPr>
              <a:t> in preorder</a:t>
            </a:r>
          </a:p>
          <a:p>
            <a:pPr lvl="1"/>
            <a:r>
              <a:rPr lang="en-US" dirty="0">
                <a:latin typeface="Times" panose="02020603050405020304" pitchFamily="18" charset="0"/>
                <a:cs typeface="Times" panose="02020603050405020304" pitchFamily="18" charset="0"/>
              </a:rPr>
              <a:t>……..</a:t>
            </a:r>
          </a:p>
          <a:p>
            <a:pPr lvl="1"/>
            <a:r>
              <a:rPr lang="en-US" dirty="0">
                <a:latin typeface="Times" panose="02020603050405020304" pitchFamily="18" charset="0"/>
                <a:cs typeface="Times" panose="02020603050405020304" pitchFamily="18" charset="0"/>
              </a:rPr>
              <a:t>Step </a:t>
            </a:r>
            <a:r>
              <a:rPr lang="en-US" i="1" dirty="0">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+1: visit </a:t>
            </a:r>
            <a:r>
              <a:rPr lang="en-US" dirty="0" err="1">
                <a:latin typeface="Times" panose="02020603050405020304" pitchFamily="18" charset="0"/>
                <a:cs typeface="Times" panose="02020603050405020304" pitchFamily="18" charset="0"/>
              </a:rPr>
              <a:t>T</a:t>
            </a:r>
            <a:r>
              <a:rPr lang="en-US" i="1" baseline="-25000" dirty="0" err="1">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 in preorder </a:t>
            </a:r>
          </a:p>
          <a:p>
            <a:endParaRPr lang="en-US" altLang="en-US" sz="2200" dirty="0">
              <a:latin typeface="Times" panose="02020603050405020304" pitchFamily="18" charset="0"/>
              <a:cs typeface="Times" panose="02020603050405020304" pitchFamily="18" charset="0"/>
            </a:endParaRPr>
          </a:p>
          <a:p>
            <a:r>
              <a:rPr lang="en-US" altLang="en-US" sz="2200" dirty="0">
                <a:latin typeface="Times" panose="02020603050405020304" pitchFamily="18" charset="0"/>
                <a:cs typeface="Times" panose="02020603050405020304" pitchFamily="18" charset="0"/>
              </a:rPr>
              <a:t> </a:t>
            </a:r>
          </a:p>
        </p:txBody>
      </p:sp>
      <p:sp>
        <p:nvSpPr>
          <p:cNvPr id="378911" name="Text Box 31"/>
          <p:cNvSpPr txBox="1">
            <a:spLocks noChangeArrowheads="1"/>
          </p:cNvSpPr>
          <p:nvPr/>
        </p:nvSpPr>
        <p:spPr bwMode="auto">
          <a:xfrm>
            <a:off x="3879843" y="1663293"/>
            <a:ext cx="5080692" cy="255454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a:solidFill>
                  <a:schemeClr val="accent2"/>
                </a:solidFill>
              </a:rPr>
              <a:t>procedure</a:t>
            </a:r>
            <a:r>
              <a:rPr lang="en-US" altLang="en-US" sz="2000" dirty="0">
                <a:solidFill>
                  <a:schemeClr val="accent2"/>
                </a:solidFill>
              </a:rPr>
              <a:t> </a:t>
            </a:r>
            <a:r>
              <a:rPr lang="en-US" altLang="en-US" sz="2000" i="1" dirty="0">
                <a:solidFill>
                  <a:schemeClr val="accent2"/>
                </a:solidFill>
              </a:rPr>
              <a:t>preorder</a:t>
            </a:r>
            <a:r>
              <a:rPr lang="en-US" altLang="en-US" sz="2000" dirty="0">
                <a:solidFill>
                  <a:schemeClr val="accent2"/>
                </a:solidFill>
              </a:rPr>
              <a:t>(</a:t>
            </a:r>
            <a:r>
              <a:rPr lang="en-US" altLang="en-US" sz="2000" i="1" dirty="0">
                <a:solidFill>
                  <a:schemeClr val="accent2"/>
                </a:solidFill>
              </a:rPr>
              <a:t>T</a:t>
            </a:r>
            <a:r>
              <a:rPr lang="en-US" altLang="en-US" sz="2000" dirty="0">
                <a:solidFill>
                  <a:schemeClr val="accent2"/>
                </a:solidFill>
              </a:rPr>
              <a:t>: ordered rooted tree)</a:t>
            </a:r>
          </a:p>
          <a:p>
            <a:r>
              <a:rPr lang="en-US" altLang="en-US" sz="2000" i="1" dirty="0">
                <a:solidFill>
                  <a:schemeClr val="accent2"/>
                </a:solidFill>
              </a:rPr>
              <a:t>  r</a:t>
            </a:r>
            <a:r>
              <a:rPr lang="en-US" altLang="en-US" sz="2000" dirty="0">
                <a:solidFill>
                  <a:schemeClr val="accent2"/>
                </a:solidFill>
              </a:rPr>
              <a:t> := root of </a:t>
            </a:r>
            <a:r>
              <a:rPr lang="en-US" altLang="en-US" sz="2000" i="1" dirty="0">
                <a:solidFill>
                  <a:schemeClr val="accent2"/>
                </a:solidFill>
              </a:rPr>
              <a:t>T</a:t>
            </a:r>
          </a:p>
          <a:p>
            <a:r>
              <a:rPr lang="en-US" altLang="en-US" sz="2000" dirty="0">
                <a:solidFill>
                  <a:schemeClr val="accent2"/>
                </a:solidFill>
              </a:rPr>
              <a:t>  </a:t>
            </a:r>
            <a:r>
              <a:rPr lang="en-US" altLang="en-US" sz="2000" b="1" dirty="0">
                <a:solidFill>
                  <a:srgbClr val="FF0000"/>
                </a:solidFill>
              </a:rPr>
              <a:t>visit </a:t>
            </a:r>
            <a:r>
              <a:rPr lang="en-US" altLang="en-US" sz="2000" b="1"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t>  begin</a:t>
            </a:r>
          </a:p>
          <a:p>
            <a:r>
              <a:rPr lang="en-US" altLang="en-US" sz="2000" i="1" dirty="0"/>
              <a:t>      T</a:t>
            </a:r>
            <a:r>
              <a:rPr lang="en-US" altLang="en-US" sz="2000" dirty="0"/>
              <a:t>(</a:t>
            </a:r>
            <a:r>
              <a:rPr lang="en-US" altLang="en-US" sz="2000" i="1" dirty="0"/>
              <a:t>c</a:t>
            </a:r>
            <a:r>
              <a:rPr lang="en-US" altLang="en-US" sz="2000" dirty="0"/>
              <a:t>) := subtree with </a:t>
            </a:r>
            <a:r>
              <a:rPr lang="en-US" altLang="en-US" sz="2000" i="1" dirty="0"/>
              <a:t>c</a:t>
            </a:r>
            <a:r>
              <a:rPr lang="en-US" altLang="en-US" sz="2000" dirty="0"/>
              <a:t> as its root</a:t>
            </a:r>
          </a:p>
          <a:p>
            <a:r>
              <a:rPr lang="en-US" altLang="en-US" sz="2000" b="1" dirty="0">
                <a:solidFill>
                  <a:srgbClr val="FF0000"/>
                </a:solidFill>
              </a:rPr>
              <a:t>      </a:t>
            </a:r>
            <a:r>
              <a:rPr lang="en-US" altLang="en-US" sz="2000" b="1" i="1" dirty="0">
                <a:solidFill>
                  <a:srgbClr val="FF0000"/>
                </a:solidFill>
              </a:rPr>
              <a:t>preorder</a:t>
            </a:r>
            <a:r>
              <a:rPr lang="en-US" altLang="en-US" sz="2000" b="1" dirty="0">
                <a:solidFill>
                  <a:srgbClr val="FF0000"/>
                </a:solidFill>
              </a:rPr>
              <a:t>(</a:t>
            </a:r>
            <a:r>
              <a:rPr lang="en-US" altLang="en-US" sz="2000" b="1" i="1" dirty="0">
                <a:solidFill>
                  <a:srgbClr val="FF0000"/>
                </a:solidFill>
              </a:rPr>
              <a:t>T</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p>
          <a:p>
            <a:r>
              <a:rPr lang="en-US" altLang="en-US" sz="2000" b="1" dirty="0"/>
              <a:t>  end</a:t>
            </a:r>
          </a:p>
        </p:txBody>
      </p:sp>
      <p:grpSp>
        <p:nvGrpSpPr>
          <p:cNvPr id="2" name="Group 1"/>
          <p:cNvGrpSpPr/>
          <p:nvPr/>
        </p:nvGrpSpPr>
        <p:grpSpPr>
          <a:xfrm>
            <a:off x="76200" y="1981200"/>
            <a:ext cx="3505200" cy="2133600"/>
            <a:chOff x="533400" y="1981200"/>
            <a:chExt cx="3505200" cy="2133600"/>
          </a:xfrm>
        </p:grpSpPr>
        <p:sp>
          <p:nvSpPr>
            <p:cNvPr id="32" name="Oval 6"/>
            <p:cNvSpPr>
              <a:spLocks noChangeArrowheads="1"/>
            </p:cNvSpPr>
            <p:nvPr/>
          </p:nvSpPr>
          <p:spPr bwMode="auto">
            <a:xfrm>
              <a:off x="972038" y="2801547"/>
              <a:ext cx="311920" cy="336986"/>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grpSp>
          <p:nvGrpSpPr>
            <p:cNvPr id="33" name="Group 32"/>
            <p:cNvGrpSpPr/>
            <p:nvPr/>
          </p:nvGrpSpPr>
          <p:grpSpPr>
            <a:xfrm>
              <a:off x="2104697" y="1981200"/>
              <a:ext cx="343112" cy="338555"/>
              <a:chOff x="5968181" y="2328446"/>
              <a:chExt cx="432619" cy="416458"/>
            </a:xfrm>
            <a:solidFill>
              <a:srgbClr val="FF0000"/>
            </a:solidFill>
          </p:grpSpPr>
          <p:sp>
            <p:nvSpPr>
              <p:cNvPr id="34" name="Oval 3"/>
              <p:cNvSpPr>
                <a:spLocks noChangeArrowheads="1"/>
              </p:cNvSpPr>
              <p:nvPr/>
            </p:nvSpPr>
            <p:spPr bwMode="auto">
              <a:xfrm>
                <a:off x="5968181" y="2328672"/>
                <a:ext cx="393290" cy="414528"/>
              </a:xfrm>
              <a:prstGeom prst="ellipse">
                <a:avLst/>
              </a:prstGeom>
              <a:grpFill/>
              <a:ln w="25400">
                <a:solidFill>
                  <a:srgbClr val="333399"/>
                </a:solidFill>
                <a:round/>
                <a:headEnd type="none" w="sm" len="sm"/>
                <a:tailEnd type="none" w="sm" len="sm"/>
              </a:ln>
              <a:effectLst/>
            </p:spPr>
            <p:txBody>
              <a:bodyPr wrap="none" anchor="ctr"/>
              <a:lstStyle/>
              <a:p>
                <a:endParaRPr lang="en-US" sz="1600">
                  <a:latin typeface="Times New Roman" pitchFamily="18" charset="0"/>
                  <a:cs typeface="Times New Roman" pitchFamily="18" charset="0"/>
                </a:endParaRPr>
              </a:p>
            </p:txBody>
          </p:sp>
          <p:sp>
            <p:nvSpPr>
              <p:cNvPr id="35" name="TextBox 34"/>
              <p:cNvSpPr txBox="1"/>
              <p:nvPr/>
            </p:nvSpPr>
            <p:spPr>
              <a:xfrm>
                <a:off x="6019800" y="2328446"/>
                <a:ext cx="381000" cy="416458"/>
              </a:xfrm>
              <a:prstGeom prst="rect">
                <a:avLst/>
              </a:prstGeom>
              <a:noFill/>
            </p:spPr>
            <p:txBody>
              <a:bodyPr wrap="square" rtlCol="0">
                <a:spAutoFit/>
              </a:bodyPr>
              <a:lstStyle/>
              <a:p>
                <a:r>
                  <a:rPr lang="en-US" sz="1600" b="1" i="1">
                    <a:solidFill>
                      <a:srgbClr val="FFFF00"/>
                    </a:solidFill>
                    <a:latin typeface="Times New Roman" pitchFamily="18" charset="0"/>
                    <a:cs typeface="Times New Roman" pitchFamily="18" charset="0"/>
                  </a:rPr>
                  <a:t>r</a:t>
                </a:r>
              </a:p>
            </p:txBody>
          </p:sp>
        </p:grpSp>
        <p:sp>
          <p:nvSpPr>
            <p:cNvPr id="36" name="TextBox 35"/>
            <p:cNvSpPr txBox="1"/>
            <p:nvPr/>
          </p:nvSpPr>
          <p:spPr>
            <a:xfrm>
              <a:off x="956440" y="2813936"/>
              <a:ext cx="415159" cy="307777"/>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1</a:t>
              </a:r>
            </a:p>
          </p:txBody>
        </p:sp>
        <p:grpSp>
          <p:nvGrpSpPr>
            <p:cNvPr id="37" name="Group 36"/>
            <p:cNvGrpSpPr/>
            <p:nvPr/>
          </p:nvGrpSpPr>
          <p:grpSpPr>
            <a:xfrm>
              <a:off x="3434257" y="2786678"/>
              <a:ext cx="375746" cy="336985"/>
              <a:chOff x="7683910" y="2743200"/>
              <a:chExt cx="473766" cy="414528"/>
            </a:xfrm>
          </p:grpSpPr>
          <p:sp>
            <p:nvSpPr>
              <p:cNvPr id="38"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39" name="TextBox 38"/>
              <p:cNvSpPr txBox="1"/>
              <p:nvPr/>
            </p:nvSpPr>
            <p:spPr>
              <a:xfrm>
                <a:off x="7696201" y="2743200"/>
                <a:ext cx="461475" cy="378599"/>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i="1" baseline="-25000">
                    <a:latin typeface="Times New Roman" pitchFamily="18" charset="0"/>
                    <a:cs typeface="Times New Roman" pitchFamily="18" charset="0"/>
                  </a:rPr>
                  <a:t>k</a:t>
                </a:r>
              </a:p>
            </p:txBody>
          </p:sp>
        </p:grpSp>
        <p:grpSp>
          <p:nvGrpSpPr>
            <p:cNvPr id="40" name="Group 39"/>
            <p:cNvGrpSpPr/>
            <p:nvPr/>
          </p:nvGrpSpPr>
          <p:grpSpPr>
            <a:xfrm>
              <a:off x="2104687" y="2761478"/>
              <a:ext cx="333710" cy="362192"/>
              <a:chOff x="7683910" y="2712194"/>
              <a:chExt cx="420765" cy="445534"/>
            </a:xfrm>
          </p:grpSpPr>
          <p:sp>
            <p:nvSpPr>
              <p:cNvPr id="41"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42" name="TextBox 41"/>
              <p:cNvSpPr txBox="1"/>
              <p:nvPr/>
            </p:nvSpPr>
            <p:spPr>
              <a:xfrm>
                <a:off x="7696209" y="2712194"/>
                <a:ext cx="408466" cy="378598"/>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2</a:t>
                </a:r>
              </a:p>
            </p:txBody>
          </p:sp>
        </p:grpSp>
        <p:sp>
          <p:nvSpPr>
            <p:cNvPr id="43" name="Isosceles Triangle 42"/>
            <p:cNvSpPr/>
            <p:nvPr/>
          </p:nvSpPr>
          <p:spPr>
            <a:xfrm>
              <a:off x="775138" y="3123666"/>
              <a:ext cx="725214"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4" name="Isosceles Triangle 43"/>
            <p:cNvSpPr/>
            <p:nvPr/>
          </p:nvSpPr>
          <p:spPr>
            <a:xfrm>
              <a:off x="1862959" y="3123666"/>
              <a:ext cx="785648" cy="991134"/>
            </a:xfrm>
            <a:prstGeom prst="triangle">
              <a:avLst>
                <a:gd name="adj" fmla="val 48788"/>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5" name="Isosceles Triangle 44"/>
            <p:cNvSpPr/>
            <p:nvPr/>
          </p:nvSpPr>
          <p:spPr>
            <a:xfrm>
              <a:off x="3192517" y="3123666"/>
              <a:ext cx="846083"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6" name="Oval 45"/>
            <p:cNvSpPr/>
            <p:nvPr/>
          </p:nvSpPr>
          <p:spPr>
            <a:xfrm>
              <a:off x="2709041"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7" name="Oval 46"/>
            <p:cNvSpPr/>
            <p:nvPr/>
          </p:nvSpPr>
          <p:spPr>
            <a:xfrm>
              <a:off x="2914519"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itchFamily="18" charset="0"/>
                  <a:cs typeface="Times New Roman" pitchFamily="18" charset="0"/>
                </a:rPr>
                <a:t>  </a:t>
              </a:r>
            </a:p>
          </p:txBody>
        </p:sp>
        <p:sp>
          <p:nvSpPr>
            <p:cNvPr id="48" name="Oval 47"/>
            <p:cNvSpPr/>
            <p:nvPr/>
          </p:nvSpPr>
          <p:spPr>
            <a:xfrm>
              <a:off x="3095823"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9" name="Oval 48"/>
            <p:cNvSpPr/>
            <p:nvPr/>
          </p:nvSpPr>
          <p:spPr>
            <a:xfrm>
              <a:off x="2769476"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0" name="Oval 49"/>
            <p:cNvSpPr/>
            <p:nvPr/>
          </p:nvSpPr>
          <p:spPr>
            <a:xfrm>
              <a:off x="2974954"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  </a:t>
              </a:r>
            </a:p>
          </p:txBody>
        </p:sp>
        <p:sp>
          <p:nvSpPr>
            <p:cNvPr id="51" name="Oval 50"/>
            <p:cNvSpPr/>
            <p:nvPr/>
          </p:nvSpPr>
          <p:spPr>
            <a:xfrm>
              <a:off x="3156257"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2" name="TextBox 51"/>
            <p:cNvSpPr txBox="1"/>
            <p:nvPr/>
          </p:nvSpPr>
          <p:spPr>
            <a:xfrm>
              <a:off x="533400" y="343339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1</a:t>
              </a:r>
            </a:p>
          </p:txBody>
        </p:sp>
        <p:sp>
          <p:nvSpPr>
            <p:cNvPr id="53" name="TextBox 52"/>
            <p:cNvSpPr txBox="1"/>
            <p:nvPr/>
          </p:nvSpPr>
          <p:spPr>
            <a:xfrm>
              <a:off x="1621221" y="342976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2</a:t>
              </a:r>
            </a:p>
          </p:txBody>
        </p:sp>
        <p:sp>
          <p:nvSpPr>
            <p:cNvPr id="54" name="TextBox 53"/>
            <p:cNvSpPr txBox="1"/>
            <p:nvPr/>
          </p:nvSpPr>
          <p:spPr>
            <a:xfrm>
              <a:off x="3011214" y="3371449"/>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i="1" baseline="-25000">
                  <a:latin typeface="Times New Roman" pitchFamily="18" charset="0"/>
                  <a:cs typeface="Times New Roman" pitchFamily="18" charset="0"/>
                </a:rPr>
                <a:t>k</a:t>
              </a:r>
            </a:p>
          </p:txBody>
        </p:sp>
        <p:cxnSp>
          <p:nvCxnSpPr>
            <p:cNvPr id="55" name="Straight Connector 54"/>
            <p:cNvCxnSpPr/>
            <p:nvPr/>
          </p:nvCxnSpPr>
          <p:spPr>
            <a:xfrm>
              <a:off x="2416616" y="2149877"/>
              <a:ext cx="1178472" cy="63680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2" idx="0"/>
            </p:cNvCxnSpPr>
            <p:nvPr/>
          </p:nvCxnSpPr>
          <p:spPr>
            <a:xfrm rot="10800000" flipV="1">
              <a:off x="1127998" y="2149877"/>
              <a:ext cx="976699" cy="651671"/>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041540" y="2537485"/>
              <a:ext cx="443107" cy="487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grpSp>
      <p:sp>
        <p:nvSpPr>
          <p:cNvPr id="59" name="Oval 58"/>
          <p:cNvSpPr/>
          <p:nvPr/>
        </p:nvSpPr>
        <p:spPr>
          <a:xfrm>
            <a:off x="4724400" y="2343150"/>
            <a:ext cx="990600" cy="3238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1</a:t>
            </a:r>
          </a:p>
        </p:txBody>
      </p:sp>
      <p:sp>
        <p:nvSpPr>
          <p:cNvPr id="60" name="Oval 59"/>
          <p:cNvSpPr/>
          <p:nvPr/>
        </p:nvSpPr>
        <p:spPr>
          <a:xfrm>
            <a:off x="5791200" y="3556754"/>
            <a:ext cx="1371600" cy="3294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2, 3…</a:t>
            </a:r>
          </a:p>
        </p:txBody>
      </p:sp>
    </p:spTree>
    <p:extLst>
      <p:ext uri="{BB962C8B-B14F-4D97-AF65-F5344CB8AC3E}">
        <p14:creationId xmlns:p14="http://schemas.microsoft.com/office/powerpoint/2010/main" val="28885779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PreOrder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22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2200" dirty="0">
                <a:latin typeface="Times" panose="02020603050405020304" pitchFamily="18" charset="0"/>
                <a:cs typeface="Times" panose="02020603050405020304" pitchFamily="18" charset="0"/>
              </a:rPr>
              <a:t>Visit leftmost subtree in preorder</a:t>
            </a:r>
          </a:p>
          <a:p>
            <a:pPr marL="457200" indent="-457200">
              <a:buFont typeface="+mj-lt"/>
              <a:buAutoNum type="arabicPeriod"/>
            </a:pPr>
            <a:r>
              <a:rPr lang="en-US" altLang="en-US" sz="2200" dirty="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2200" dirty="0">
              <a:latin typeface="Times" panose="02020603050405020304" pitchFamily="18" charset="0"/>
              <a:cs typeface="Times" panose="02020603050405020304" pitchFamily="18" charset="0"/>
            </a:endParaRPr>
          </a:p>
          <a:p>
            <a:pPr marL="0" indent="0">
              <a:buNone/>
            </a:pPr>
            <a:endParaRPr lang="en-US" altLang="en-US" sz="2200" dirty="0">
              <a:latin typeface="Times" panose="02020603050405020304" pitchFamily="18" charset="0"/>
              <a:cs typeface="Times" panose="02020603050405020304" pitchFamily="18" charset="0"/>
            </a:endParaRPr>
          </a:p>
          <a:p>
            <a:pPr marL="0" indent="0">
              <a:buNone/>
            </a:pPr>
            <a:endParaRPr lang="en-US" altLang="en-US" sz="2200" dirty="0">
              <a:latin typeface="Times" panose="02020603050405020304" pitchFamily="18" charset="0"/>
              <a:cs typeface="Times" panose="02020603050405020304" pitchFamily="18" charset="0"/>
            </a:endParaRPr>
          </a:p>
          <a:p>
            <a:pPr marL="0" indent="0">
              <a:buNone/>
            </a:pPr>
            <a:endParaRPr lang="en-US" altLang="en-US" sz="22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5410201" y="953312"/>
            <a:ext cx="1066800" cy="875488"/>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914400"/>
            <a:ext cx="1752600" cy="3810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0" y="5943600"/>
            <a:ext cx="685800" cy="553998"/>
          </a:xfrm>
          <a:prstGeom prst="rect">
            <a:avLst/>
          </a:prstGeom>
          <a:noFill/>
        </p:spPr>
        <p:txBody>
          <a:bodyPr wrap="square" rtlCol="0">
            <a:spAutoFit/>
          </a:bodyPr>
          <a:lstStyle/>
          <a:p>
            <a:r>
              <a:rPr lang="en-US" sz="3000" dirty="0"/>
              <a:t>b</a:t>
            </a:r>
          </a:p>
        </p:txBody>
      </p:sp>
    </p:spTree>
    <p:extLst>
      <p:ext uri="{BB962C8B-B14F-4D97-AF65-F5344CB8AC3E}">
        <p14:creationId xmlns:p14="http://schemas.microsoft.com/office/powerpoint/2010/main" val="355921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PreOrder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22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2200" dirty="0">
                <a:latin typeface="Times" panose="02020603050405020304" pitchFamily="18" charset="0"/>
                <a:cs typeface="Times" panose="02020603050405020304" pitchFamily="18" charset="0"/>
              </a:rPr>
              <a:t>Visit leftmost subtree in preorder</a:t>
            </a:r>
          </a:p>
          <a:p>
            <a:pPr marL="457200" indent="-457200">
              <a:buFont typeface="+mj-lt"/>
              <a:buAutoNum type="arabicPeriod"/>
            </a:pPr>
            <a:r>
              <a:rPr lang="en-US" altLang="en-US" sz="2200" dirty="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2200" dirty="0">
              <a:latin typeface="Times" panose="02020603050405020304" pitchFamily="18" charset="0"/>
              <a:cs typeface="Times" panose="02020603050405020304" pitchFamily="18" charset="0"/>
            </a:endParaRPr>
          </a:p>
          <a:p>
            <a:pPr marL="0" indent="0">
              <a:buNone/>
            </a:pPr>
            <a:endParaRPr lang="en-US" altLang="en-US" sz="2200" dirty="0">
              <a:latin typeface="Times" panose="02020603050405020304" pitchFamily="18" charset="0"/>
              <a:cs typeface="Times" panose="02020603050405020304" pitchFamily="18" charset="0"/>
            </a:endParaRPr>
          </a:p>
          <a:p>
            <a:pPr marL="0" indent="0">
              <a:buNone/>
            </a:pPr>
            <a:endParaRPr lang="en-US" altLang="en-US" sz="2200" dirty="0">
              <a:latin typeface="Times" panose="02020603050405020304" pitchFamily="18" charset="0"/>
              <a:cs typeface="Times" panose="02020603050405020304" pitchFamily="18" charset="0"/>
            </a:endParaRPr>
          </a:p>
          <a:p>
            <a:pPr marL="0" indent="0">
              <a:buNone/>
            </a:pPr>
            <a:endParaRPr lang="en-US" altLang="en-US" sz="22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343400" y="2076856"/>
            <a:ext cx="3429000"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295400"/>
            <a:ext cx="4343400" cy="3810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dirty="0"/>
              <a:t>b</a:t>
            </a:r>
          </a:p>
        </p:txBody>
      </p:sp>
    </p:spTree>
    <p:extLst>
      <p:ext uri="{BB962C8B-B14F-4D97-AF65-F5344CB8AC3E}">
        <p14:creationId xmlns:p14="http://schemas.microsoft.com/office/powerpoint/2010/main" val="30401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PreOrder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preorder</a:t>
            </a:r>
          </a:p>
          <a:p>
            <a:pPr marL="400050" lvl="1" indent="0">
              <a:buNone/>
            </a:pPr>
            <a:r>
              <a:rPr lang="en-US" altLang="en-US" sz="1600" dirty="0">
                <a:latin typeface="Times" panose="02020603050405020304" pitchFamily="18" charset="0"/>
                <a:cs typeface="Times" panose="02020603050405020304" pitchFamily="18" charset="0"/>
              </a:rPr>
              <a:t>2.1. Visit root</a:t>
            </a:r>
          </a:p>
          <a:p>
            <a:pPr marL="400050" lvl="1" indent="0">
              <a:buNone/>
            </a:pPr>
            <a:r>
              <a:rPr lang="en-US" altLang="en-US" sz="1600" dirty="0">
                <a:latin typeface="Times" panose="02020603050405020304" pitchFamily="18" charset="0"/>
                <a:cs typeface="Times" panose="02020603050405020304" pitchFamily="18" charset="0"/>
              </a:rPr>
              <a:t>2.2. Visit leftmost subtree in preorder</a:t>
            </a:r>
          </a:p>
          <a:p>
            <a:pPr marL="400050" lvl="1" indent="0">
              <a:buNone/>
            </a:pPr>
            <a:r>
              <a:rPr lang="en-US" altLang="en-US" sz="1600" dirty="0">
                <a:latin typeface="Times" panose="02020603050405020304" pitchFamily="18" charset="0"/>
                <a:cs typeface="Times" panose="02020603050405020304" pitchFamily="18" charset="0"/>
              </a:rPr>
              <a:t>2.3. Visit remaining subtrees in preorder</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343400" y="2076856"/>
            <a:ext cx="3429000"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143000"/>
            <a:ext cx="3505200" cy="3048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p:cNvSpPr txBox="1"/>
          <p:nvPr/>
        </p:nvSpPr>
        <p:spPr>
          <a:xfrm>
            <a:off x="0" y="5943600"/>
            <a:ext cx="685800" cy="553998"/>
          </a:xfrm>
          <a:prstGeom prst="rect">
            <a:avLst/>
          </a:prstGeom>
          <a:noFill/>
        </p:spPr>
        <p:txBody>
          <a:bodyPr wrap="square" rtlCol="0">
            <a:spAutoFit/>
          </a:bodyPr>
          <a:lstStyle/>
          <a:p>
            <a:r>
              <a:rPr lang="en-US" sz="3000" dirty="0"/>
              <a:t>b</a:t>
            </a:r>
          </a:p>
        </p:txBody>
      </p:sp>
    </p:spTree>
    <p:extLst>
      <p:ext uri="{BB962C8B-B14F-4D97-AF65-F5344CB8AC3E}">
        <p14:creationId xmlns:p14="http://schemas.microsoft.com/office/powerpoint/2010/main" val="37542566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PreOrder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preorder</a:t>
            </a:r>
          </a:p>
          <a:p>
            <a:pPr marL="400050" lvl="1" indent="0">
              <a:buNone/>
            </a:pPr>
            <a:r>
              <a:rPr lang="en-US" altLang="en-US" sz="1600" dirty="0">
                <a:latin typeface="Times" panose="02020603050405020304" pitchFamily="18" charset="0"/>
                <a:cs typeface="Times" panose="02020603050405020304" pitchFamily="18" charset="0"/>
              </a:rPr>
              <a:t>2.1. Visit root</a:t>
            </a:r>
          </a:p>
          <a:p>
            <a:pPr marL="400050" lvl="1" indent="0">
              <a:buNone/>
            </a:pPr>
            <a:r>
              <a:rPr lang="en-US" altLang="en-US" sz="1600" dirty="0">
                <a:latin typeface="Times" panose="02020603050405020304" pitchFamily="18" charset="0"/>
                <a:cs typeface="Times" panose="02020603050405020304" pitchFamily="18" charset="0"/>
              </a:rPr>
              <a:t>2.2. Visit leftmost subtree in preorder</a:t>
            </a:r>
          </a:p>
          <a:p>
            <a:pPr marL="400050" lvl="1" indent="0">
              <a:buNone/>
            </a:pPr>
            <a:r>
              <a:rPr lang="en-US" altLang="en-US" sz="1600" dirty="0">
                <a:latin typeface="Times" panose="02020603050405020304" pitchFamily="18" charset="0"/>
                <a:cs typeface="Times" panose="02020603050405020304" pitchFamily="18" charset="0"/>
              </a:rPr>
              <a:t>2.3. Visit remaining subtrees in preorder</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343400" y="2076856"/>
            <a:ext cx="3429000"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389230"/>
            <a:ext cx="2057400" cy="363370"/>
          </a:xfrm>
          <a:prstGeom prst="rect">
            <a:avLst/>
          </a:prstGeom>
          <a:noFill/>
          <a:ln w="412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105400" y="2133600"/>
            <a:ext cx="990600" cy="762000"/>
          </a:xfrm>
          <a:prstGeom prst="rect">
            <a:avLst/>
          </a:prstGeom>
          <a:noFill/>
          <a:ln w="3492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dirty="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dirty="0"/>
              <a:t>e</a:t>
            </a:r>
          </a:p>
        </p:txBody>
      </p:sp>
    </p:spTree>
    <p:extLst>
      <p:ext uri="{BB962C8B-B14F-4D97-AF65-F5344CB8AC3E}">
        <p14:creationId xmlns:p14="http://schemas.microsoft.com/office/powerpoint/2010/main" val="246856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ppt_x"/>
                                          </p:val>
                                        </p:tav>
                                        <p:tav tm="100000">
                                          <p:val>
                                            <p:strVal val="#ppt_x"/>
                                          </p:val>
                                        </p:tav>
                                      </p:tavLst>
                                    </p:anim>
                                    <p:anim calcmode="lin" valueType="num">
                                      <p:cBhvr additive="base">
                                        <p:cTn id="1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 grpId="0" animBg="1"/>
      <p:bldP spid="2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PreOrder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preorder</a:t>
            </a:r>
          </a:p>
          <a:p>
            <a:pPr marL="400050" lvl="1" indent="0">
              <a:buNone/>
            </a:pPr>
            <a:r>
              <a:rPr lang="en-US" altLang="en-US" sz="1600" dirty="0">
                <a:latin typeface="Times" panose="02020603050405020304" pitchFamily="18" charset="0"/>
                <a:cs typeface="Times" panose="02020603050405020304" pitchFamily="18" charset="0"/>
              </a:rPr>
              <a:t>2.1. Visit root</a:t>
            </a:r>
          </a:p>
          <a:p>
            <a:pPr marL="400050" lvl="1" indent="0">
              <a:buNone/>
            </a:pPr>
            <a:r>
              <a:rPr lang="en-US" altLang="en-US" sz="1600" dirty="0">
                <a:latin typeface="Times" panose="02020603050405020304" pitchFamily="18" charset="0"/>
                <a:cs typeface="Times" panose="02020603050405020304" pitchFamily="18" charset="0"/>
              </a:rPr>
              <a:t>2.2. Visit leftmost subtree in preorder</a:t>
            </a:r>
          </a:p>
          <a:p>
            <a:pPr marL="400050" lvl="1" indent="0">
              <a:buNone/>
            </a:pPr>
            <a:r>
              <a:rPr lang="en-US" altLang="en-US" sz="1600" dirty="0">
                <a:latin typeface="Times" panose="02020603050405020304" pitchFamily="18" charset="0"/>
                <a:cs typeface="Times" panose="02020603050405020304" pitchFamily="18" charset="0"/>
              </a:rPr>
              <a:t>2.3. Visit remaining subtrees in preorder</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343400" y="2076856"/>
            <a:ext cx="3429000"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714907"/>
            <a:ext cx="4114800" cy="381000"/>
          </a:xfrm>
          <a:prstGeom prst="rect">
            <a:avLst/>
          </a:prstGeom>
          <a:noFill/>
          <a:ln w="412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4467225" y="3327671"/>
            <a:ext cx="990600" cy="762000"/>
          </a:xfrm>
          <a:prstGeom prst="rect">
            <a:avLst/>
          </a:prstGeom>
          <a:noFill/>
          <a:ln w="3492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dirty="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dirty="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dirty="0"/>
              <a:t>j</a:t>
            </a:r>
          </a:p>
        </p:txBody>
      </p:sp>
    </p:spTree>
    <p:extLst>
      <p:ext uri="{BB962C8B-B14F-4D97-AF65-F5344CB8AC3E}">
        <p14:creationId xmlns:p14="http://schemas.microsoft.com/office/powerpoint/2010/main" val="278090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687DCDD1-12D7-4D63-B77C-109ECF289000}"/>
              </a:ext>
            </a:extLst>
          </p:cNvPr>
          <p:cNvSpPr>
            <a:spLocks noGrp="1"/>
          </p:cNvSpPr>
          <p:nvPr>
            <p:ph type="sldNum" sz="quarter" idx="11"/>
          </p:nvPr>
        </p:nvSpPr>
        <p:spPr/>
        <p:txBody>
          <a:bodyPr/>
          <a:lstStyle/>
          <a:p>
            <a:fld id="{511C3250-0A62-4BD7-90C7-1D41DF5750D1}" type="slidenum">
              <a:rPr lang="en-US" altLang="en-US"/>
              <a:pPr/>
              <a:t>7</a:t>
            </a:fld>
            <a:endParaRPr lang="en-US" altLang="en-US"/>
          </a:p>
        </p:txBody>
      </p:sp>
      <p:sp>
        <p:nvSpPr>
          <p:cNvPr id="901122" name="Rectangle 2">
            <a:extLst>
              <a:ext uri="{FF2B5EF4-FFF2-40B4-BE49-F238E27FC236}">
                <a16:creationId xmlns:a16="http://schemas.microsoft.com/office/drawing/2014/main" id="{F32B32A4-C4B5-4CC3-816B-8C958D9B24D7}"/>
              </a:ext>
            </a:extLst>
          </p:cNvPr>
          <p:cNvSpPr>
            <a:spLocks noGrp="1" noChangeArrowheads="1"/>
          </p:cNvSpPr>
          <p:nvPr>
            <p:ph type="title"/>
          </p:nvPr>
        </p:nvSpPr>
        <p:spPr/>
        <p:txBody>
          <a:bodyPr/>
          <a:lstStyle/>
          <a:p>
            <a:r>
              <a:rPr lang="en-US" altLang="en-US" dirty="0"/>
              <a:t>More </a:t>
            </a:r>
            <a:r>
              <a:rPr lang="en-US" altLang="en-US" dirty="0" err="1"/>
              <a:t>more</a:t>
            </a:r>
            <a:endParaRPr lang="en-US" altLang="en-US" dirty="0"/>
          </a:p>
        </p:txBody>
      </p:sp>
      <p:sp>
        <p:nvSpPr>
          <p:cNvPr id="901123" name="Rectangle 3">
            <a:extLst>
              <a:ext uri="{FF2B5EF4-FFF2-40B4-BE49-F238E27FC236}">
                <a16:creationId xmlns:a16="http://schemas.microsoft.com/office/drawing/2014/main" id="{B1AB7047-3647-483F-B1DC-7F0C4E6A6A9B}"/>
              </a:ext>
            </a:extLst>
          </p:cNvPr>
          <p:cNvSpPr>
            <a:spLocks noGrp="1" noChangeArrowheads="1"/>
          </p:cNvSpPr>
          <p:nvPr>
            <p:ph type="body" idx="1"/>
          </p:nvPr>
        </p:nvSpPr>
        <p:spPr/>
        <p:txBody>
          <a:bodyPr/>
          <a:lstStyle/>
          <a:p>
            <a:r>
              <a:rPr lang="en-US" altLang="en-US" dirty="0">
                <a:ea typeface="굴림" panose="020B0503020000020004" pitchFamily="34" charset="-127"/>
                <a:sym typeface="Symbol" panose="05050102010706020507" pitchFamily="18" charset="2"/>
              </a:rPr>
              <a:t>w is </a:t>
            </a:r>
            <a:r>
              <a:rPr lang="en-US" altLang="en-US" b="1" dirty="0">
                <a:ea typeface="굴림" panose="020B0503020000020004" pitchFamily="34" charset="-127"/>
                <a:sym typeface="Symbol" panose="05050102010706020507" pitchFamily="18" charset="2"/>
              </a:rPr>
              <a:t>reachable</a:t>
            </a:r>
            <a:r>
              <a:rPr lang="en-US" altLang="en-US" dirty="0">
                <a:ea typeface="굴림" panose="020B0503020000020004" pitchFamily="34" charset="-127"/>
                <a:sym typeface="Symbol" panose="05050102010706020507" pitchFamily="18" charset="2"/>
              </a:rPr>
              <a:t> from v</a:t>
            </a:r>
          </a:p>
          <a:p>
            <a:pPr lvl="1"/>
            <a:r>
              <a:rPr lang="en-US" altLang="en-US" dirty="0">
                <a:ea typeface="굴림" panose="020B0503020000020004" pitchFamily="34" charset="-127"/>
                <a:sym typeface="Symbol" panose="05050102010706020507" pitchFamily="18" charset="2"/>
              </a:rPr>
              <a:t>If there is a path from v to w</a:t>
            </a:r>
          </a:p>
          <a:p>
            <a:r>
              <a:rPr lang="en-US" altLang="en-US" i="1" dirty="0">
                <a:ea typeface="굴림" panose="020B0503020000020004" pitchFamily="34" charset="-127"/>
                <a:sym typeface="Symbol" panose="05050102010706020507" pitchFamily="18" charset="2"/>
              </a:rPr>
              <a:t>Simple</a:t>
            </a:r>
            <a:r>
              <a:rPr lang="en-US" altLang="en-US" dirty="0">
                <a:ea typeface="굴림" panose="020B0503020000020004" pitchFamily="34" charset="-127"/>
                <a:sym typeface="Symbol" panose="05050102010706020507" pitchFamily="18" charset="2"/>
              </a:rPr>
              <a:t> path </a:t>
            </a:r>
          </a:p>
          <a:p>
            <a:pPr lvl="1"/>
            <a:r>
              <a:rPr lang="en-US" altLang="en-US" dirty="0">
                <a:ea typeface="굴림" panose="020B0503020000020004" pitchFamily="34" charset="-127"/>
                <a:sym typeface="Symbol" panose="05050102010706020507" pitchFamily="18" charset="2"/>
              </a:rPr>
              <a:t>All the vertices in the path are distinct</a:t>
            </a:r>
          </a:p>
          <a:p>
            <a:r>
              <a:rPr lang="en-US" altLang="en-US" i="1" dirty="0">
                <a:ea typeface="굴림" panose="020B0503020000020004" pitchFamily="34" charset="-127"/>
                <a:sym typeface="Symbol" panose="05050102010706020507" pitchFamily="18" charset="2"/>
              </a:rPr>
              <a:t>Cycles</a:t>
            </a:r>
          </a:p>
          <a:p>
            <a:pPr lvl="1"/>
            <a:r>
              <a:rPr lang="en-US" altLang="en-US" dirty="0">
                <a:ea typeface="굴림" panose="020B0503020000020004" pitchFamily="34" charset="-127"/>
                <a:sym typeface="Symbol" panose="05050102010706020507" pitchFamily="18" charset="2"/>
              </a:rPr>
              <a:t>A path &lt;v</a:t>
            </a:r>
            <a:r>
              <a:rPr lang="en-US" altLang="en-US" baseline="-25000" dirty="0">
                <a:ea typeface="굴림" panose="020B0503020000020004" pitchFamily="34" charset="-127"/>
                <a:sym typeface="Symbol" panose="05050102010706020507" pitchFamily="18" charset="2"/>
              </a:rPr>
              <a:t>0</a:t>
            </a:r>
            <a:r>
              <a:rPr lang="en-US" altLang="en-US" dirty="0">
                <a:ea typeface="굴림" panose="020B0503020000020004" pitchFamily="34" charset="-127"/>
                <a:sym typeface="Symbol" panose="05050102010706020507" pitchFamily="18" charset="2"/>
              </a:rPr>
              <a:t>, v</a:t>
            </a:r>
            <a:r>
              <a:rPr lang="en-US" altLang="en-US" baseline="-25000" dirty="0">
                <a:ea typeface="굴림" panose="020B0503020000020004" pitchFamily="34" charset="-127"/>
                <a:sym typeface="Symbol" panose="05050102010706020507" pitchFamily="18" charset="2"/>
              </a:rPr>
              <a:t>1</a:t>
            </a:r>
            <a:r>
              <a:rPr lang="en-US" altLang="en-US" dirty="0">
                <a:ea typeface="굴림" panose="020B0503020000020004" pitchFamily="34" charset="-127"/>
                <a:sym typeface="Symbol" panose="05050102010706020507" pitchFamily="18" charset="2"/>
              </a:rPr>
              <a:t>, </a:t>
            </a:r>
            <a:r>
              <a:rPr lang="en-US" altLang="en-US" dirty="0">
                <a:latin typeface="Times New Roman" panose="02020603050405020304" pitchFamily="18" charset="0"/>
                <a:ea typeface="굴림" panose="020B0503020000020004" pitchFamily="34" charset="-127"/>
                <a:sym typeface="Symbol" panose="05050102010706020507" pitchFamily="18" charset="2"/>
              </a:rPr>
              <a:t>…</a:t>
            </a:r>
            <a:r>
              <a:rPr lang="en-US" altLang="en-US" dirty="0">
                <a:ea typeface="굴림" panose="020B0503020000020004" pitchFamily="34" charset="-127"/>
                <a:sym typeface="Symbol" panose="05050102010706020507" pitchFamily="18" charset="2"/>
              </a:rPr>
              <a:t>, </a:t>
            </a:r>
            <a:r>
              <a:rPr lang="en-US" altLang="en-US" dirty="0" err="1">
                <a:ea typeface="굴림" panose="020B0503020000020004" pitchFamily="34" charset="-127"/>
                <a:sym typeface="Symbol" panose="05050102010706020507" pitchFamily="18" charset="2"/>
              </a:rPr>
              <a:t>v</a:t>
            </a:r>
            <a:r>
              <a:rPr lang="en-US" altLang="en-US" baseline="-25000" dirty="0" err="1">
                <a:ea typeface="굴림" panose="020B0503020000020004" pitchFamily="34" charset="-127"/>
                <a:sym typeface="Symbol" panose="05050102010706020507" pitchFamily="18" charset="2"/>
              </a:rPr>
              <a:t>k</a:t>
            </a:r>
            <a:r>
              <a:rPr lang="en-US" altLang="en-US" dirty="0">
                <a:ea typeface="굴림" panose="020B0503020000020004" pitchFamily="34" charset="-127"/>
                <a:sym typeface="Symbol" panose="05050102010706020507" pitchFamily="18" charset="2"/>
              </a:rPr>
              <a:t>&gt; forms a cycle if v</a:t>
            </a:r>
            <a:r>
              <a:rPr lang="en-US" altLang="en-US" baseline="-25000" dirty="0">
                <a:ea typeface="굴림" panose="020B0503020000020004" pitchFamily="34" charset="-127"/>
                <a:sym typeface="Symbol" panose="05050102010706020507" pitchFamily="18" charset="2"/>
              </a:rPr>
              <a:t>0</a:t>
            </a:r>
            <a:r>
              <a:rPr lang="en-US" altLang="en-US" dirty="0">
                <a:ea typeface="굴림" panose="020B0503020000020004" pitchFamily="34" charset="-127"/>
                <a:sym typeface="Symbol" panose="05050102010706020507" pitchFamily="18" charset="2"/>
              </a:rPr>
              <a:t>=</a:t>
            </a:r>
            <a:r>
              <a:rPr lang="en-US" altLang="en-US" dirty="0" err="1">
                <a:ea typeface="굴림" panose="020B0503020000020004" pitchFamily="34" charset="-127"/>
                <a:sym typeface="Symbol" panose="05050102010706020507" pitchFamily="18" charset="2"/>
              </a:rPr>
              <a:t>v</a:t>
            </a:r>
            <a:r>
              <a:rPr lang="en-US" altLang="en-US" baseline="-25000" dirty="0" err="1">
                <a:ea typeface="굴림" panose="020B0503020000020004" pitchFamily="34" charset="-127"/>
                <a:sym typeface="Symbol" panose="05050102010706020507" pitchFamily="18" charset="2"/>
              </a:rPr>
              <a:t>k</a:t>
            </a:r>
            <a:r>
              <a:rPr lang="en-US" altLang="en-US" dirty="0">
                <a:ea typeface="굴림" panose="020B0503020000020004" pitchFamily="34" charset="-127"/>
                <a:sym typeface="Symbol" panose="05050102010706020507" pitchFamily="18" charset="2"/>
              </a:rPr>
              <a:t> and k</a:t>
            </a:r>
            <a:r>
              <a:rPr lang="en-US" altLang="en-US" dirty="0">
                <a:ea typeface="굴림" panose="020B0503020000020004" pitchFamily="34" charset="-127"/>
                <a:cs typeface="Arial" panose="020B0604020202020204" pitchFamily="34" charset="0"/>
                <a:sym typeface="Symbol" panose="05050102010706020507" pitchFamily="18" charset="2"/>
              </a:rPr>
              <a:t>≥2</a:t>
            </a:r>
          </a:p>
          <a:p>
            <a:r>
              <a:rPr lang="en-US" altLang="en-US" i="1" dirty="0">
                <a:ea typeface="굴림" panose="020B0503020000020004" pitchFamily="34" charset="-127"/>
                <a:cs typeface="Arial" panose="020B0604020202020204" pitchFamily="34" charset="0"/>
                <a:sym typeface="Symbol" panose="05050102010706020507" pitchFamily="18" charset="2"/>
              </a:rPr>
              <a:t>Acyclic graph</a:t>
            </a:r>
          </a:p>
          <a:p>
            <a:pPr lvl="1"/>
            <a:r>
              <a:rPr lang="en-US" altLang="en-US" dirty="0">
                <a:ea typeface="굴림" panose="020B0503020000020004" pitchFamily="34" charset="-127"/>
                <a:cs typeface="Arial" panose="020B0604020202020204" pitchFamily="34" charset="0"/>
                <a:sym typeface="Symbol" panose="05050102010706020507" pitchFamily="18" charset="2"/>
              </a:rPr>
              <a:t>A graph without any cycles</a:t>
            </a:r>
          </a:p>
        </p:txBody>
      </p:sp>
      <p:sp>
        <p:nvSpPr>
          <p:cNvPr id="31" name="Rectangle 17">
            <a:extLst>
              <a:ext uri="{FF2B5EF4-FFF2-40B4-BE49-F238E27FC236}">
                <a16:creationId xmlns:a16="http://schemas.microsoft.com/office/drawing/2014/main" id="{1B5D7A69-D3DE-4015-9A3B-932EFC7170EC}"/>
              </a:ext>
            </a:extLst>
          </p:cNvPr>
          <p:cNvSpPr>
            <a:spLocks noChangeArrowheads="1"/>
          </p:cNvSpPr>
          <p:nvPr/>
        </p:nvSpPr>
        <p:spPr bwMode="auto">
          <a:xfrm>
            <a:off x="3810001" y="5892097"/>
            <a:ext cx="44213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chemeClr val="accent2"/>
                </a:solidFill>
                <a:sym typeface="Symbol" panose="05050102010706020507" pitchFamily="18" charset="2"/>
              </a:rPr>
              <a:t>cycle from v</a:t>
            </a:r>
            <a:r>
              <a:rPr lang="en-US" altLang="en-US" sz="2400" baseline="-25000" dirty="0">
                <a:solidFill>
                  <a:schemeClr val="accent2"/>
                </a:solidFill>
                <a:sym typeface="Symbol" panose="05050102010706020507" pitchFamily="18" charset="2"/>
              </a:rPr>
              <a:t>1</a:t>
            </a:r>
            <a:r>
              <a:rPr lang="en-US" altLang="en-US" sz="2400" dirty="0">
                <a:solidFill>
                  <a:schemeClr val="accent2"/>
                </a:solidFill>
                <a:sym typeface="Symbol" panose="05050102010706020507" pitchFamily="18" charset="2"/>
              </a:rPr>
              <a:t> to v</a:t>
            </a:r>
            <a:r>
              <a:rPr lang="en-US" altLang="en-US" sz="2400" baseline="-25000" dirty="0">
                <a:solidFill>
                  <a:schemeClr val="accent2"/>
                </a:solidFill>
                <a:sym typeface="Symbol" panose="05050102010706020507" pitchFamily="18" charset="2"/>
              </a:rPr>
              <a:t>1</a:t>
            </a:r>
            <a:r>
              <a:rPr lang="en-US" altLang="en-US" sz="2400" dirty="0">
                <a:solidFill>
                  <a:schemeClr val="accent2"/>
                </a:solidFill>
                <a:sym typeface="Symbol" panose="05050102010706020507" pitchFamily="18" charset="2"/>
              </a:rPr>
              <a:t> &lt;v</a:t>
            </a:r>
            <a:r>
              <a:rPr lang="en-US" altLang="en-US" sz="2400" baseline="-25000" dirty="0">
                <a:solidFill>
                  <a:schemeClr val="accent2"/>
                </a:solidFill>
                <a:sym typeface="Symbol" panose="05050102010706020507" pitchFamily="18" charset="2"/>
              </a:rPr>
              <a:t>1</a:t>
            </a:r>
            <a:r>
              <a:rPr lang="en-US" altLang="en-US" sz="2400" dirty="0">
                <a:solidFill>
                  <a:schemeClr val="accent2"/>
                </a:solidFill>
                <a:sym typeface="Symbol" panose="05050102010706020507" pitchFamily="18" charset="2"/>
              </a:rPr>
              <a:t>, v</a:t>
            </a:r>
            <a:r>
              <a:rPr lang="en-US" altLang="en-US" sz="2400" baseline="-25000" dirty="0">
                <a:solidFill>
                  <a:schemeClr val="accent2"/>
                </a:solidFill>
                <a:sym typeface="Symbol" panose="05050102010706020507" pitchFamily="18" charset="2"/>
              </a:rPr>
              <a:t>2</a:t>
            </a:r>
            <a:r>
              <a:rPr lang="en-US" altLang="en-US" sz="2400" dirty="0">
                <a:solidFill>
                  <a:schemeClr val="accent2"/>
                </a:solidFill>
                <a:sym typeface="Symbol" panose="05050102010706020507" pitchFamily="18" charset="2"/>
              </a:rPr>
              <a:t>, v</a:t>
            </a:r>
            <a:r>
              <a:rPr lang="en-US" altLang="en-US" sz="2400" baseline="-25000" dirty="0">
                <a:solidFill>
                  <a:schemeClr val="accent2"/>
                </a:solidFill>
                <a:sym typeface="Symbol" panose="05050102010706020507" pitchFamily="18" charset="2"/>
              </a:rPr>
              <a:t>3,</a:t>
            </a:r>
            <a:r>
              <a:rPr lang="en-US" altLang="en-US" sz="2400" dirty="0">
                <a:solidFill>
                  <a:schemeClr val="accent2"/>
                </a:solidFill>
                <a:sym typeface="Symbol" panose="05050102010706020507" pitchFamily="18" charset="2"/>
              </a:rPr>
              <a:t> v</a:t>
            </a:r>
            <a:r>
              <a:rPr lang="en-US" altLang="en-US" sz="2400" baseline="-25000" dirty="0">
                <a:solidFill>
                  <a:schemeClr val="accent2"/>
                </a:solidFill>
                <a:sym typeface="Symbol" panose="05050102010706020507" pitchFamily="18" charset="2"/>
              </a:rPr>
              <a:t>1 </a:t>
            </a:r>
            <a:r>
              <a:rPr lang="en-US" altLang="en-US" sz="2400" dirty="0">
                <a:solidFill>
                  <a:schemeClr val="accent2"/>
                </a:solidFill>
                <a:sym typeface="Symbol" panose="05050102010706020507" pitchFamily="18" charset="2"/>
              </a:rPr>
              <a:t>&gt;</a:t>
            </a:r>
          </a:p>
        </p:txBody>
      </p:sp>
      <p:grpSp>
        <p:nvGrpSpPr>
          <p:cNvPr id="32" name="Group 31">
            <a:extLst>
              <a:ext uri="{FF2B5EF4-FFF2-40B4-BE49-F238E27FC236}">
                <a16:creationId xmlns:a16="http://schemas.microsoft.com/office/drawing/2014/main" id="{7755DDA2-8818-42E0-9B8D-A9E8BCC294A5}"/>
              </a:ext>
            </a:extLst>
          </p:cNvPr>
          <p:cNvGrpSpPr/>
          <p:nvPr/>
        </p:nvGrpSpPr>
        <p:grpSpPr>
          <a:xfrm>
            <a:off x="6324600" y="4185150"/>
            <a:ext cx="1463675" cy="1376363"/>
            <a:chOff x="5889625" y="4320787"/>
            <a:chExt cx="1463675" cy="1376363"/>
          </a:xfrm>
        </p:grpSpPr>
        <p:sp>
          <p:nvSpPr>
            <p:cNvPr id="33" name="Oval 37">
              <a:extLst>
                <a:ext uri="{FF2B5EF4-FFF2-40B4-BE49-F238E27FC236}">
                  <a16:creationId xmlns:a16="http://schemas.microsoft.com/office/drawing/2014/main" id="{209355BA-B488-4EA3-A117-84024B1837EF}"/>
                </a:ext>
              </a:extLst>
            </p:cNvPr>
            <p:cNvSpPr>
              <a:spLocks noChangeArrowheads="1"/>
            </p:cNvSpPr>
            <p:nvPr/>
          </p:nvSpPr>
          <p:spPr bwMode="auto">
            <a:xfrm>
              <a:off x="5891213" y="4322374"/>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1</a:t>
              </a:r>
            </a:p>
          </p:txBody>
        </p:sp>
        <p:sp>
          <p:nvSpPr>
            <p:cNvPr id="34" name="Oval 38">
              <a:extLst>
                <a:ext uri="{FF2B5EF4-FFF2-40B4-BE49-F238E27FC236}">
                  <a16:creationId xmlns:a16="http://schemas.microsoft.com/office/drawing/2014/main" id="{A3FB1467-40FC-4BC6-AD8F-A0A0EFF14ECD}"/>
                </a:ext>
              </a:extLst>
            </p:cNvPr>
            <p:cNvSpPr>
              <a:spLocks noChangeArrowheads="1"/>
            </p:cNvSpPr>
            <p:nvPr/>
          </p:nvSpPr>
          <p:spPr bwMode="auto">
            <a:xfrm>
              <a:off x="6902450" y="4320787"/>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2</a:t>
              </a:r>
            </a:p>
          </p:txBody>
        </p:sp>
        <p:sp>
          <p:nvSpPr>
            <p:cNvPr id="35" name="Oval 39">
              <a:extLst>
                <a:ext uri="{FF2B5EF4-FFF2-40B4-BE49-F238E27FC236}">
                  <a16:creationId xmlns:a16="http://schemas.microsoft.com/office/drawing/2014/main" id="{90EF7BEA-34BC-491B-9908-85B767500446}"/>
                </a:ext>
              </a:extLst>
            </p:cNvPr>
            <p:cNvSpPr>
              <a:spLocks noChangeArrowheads="1"/>
            </p:cNvSpPr>
            <p:nvPr/>
          </p:nvSpPr>
          <p:spPr bwMode="auto">
            <a:xfrm>
              <a:off x="5889625" y="5289162"/>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3</a:t>
              </a:r>
            </a:p>
          </p:txBody>
        </p:sp>
        <p:sp>
          <p:nvSpPr>
            <p:cNvPr id="36" name="Oval 40">
              <a:extLst>
                <a:ext uri="{FF2B5EF4-FFF2-40B4-BE49-F238E27FC236}">
                  <a16:creationId xmlns:a16="http://schemas.microsoft.com/office/drawing/2014/main" id="{3471C600-E652-4AA0-A402-0D002F68C032}"/>
                </a:ext>
              </a:extLst>
            </p:cNvPr>
            <p:cNvSpPr>
              <a:spLocks noChangeArrowheads="1"/>
            </p:cNvSpPr>
            <p:nvPr/>
          </p:nvSpPr>
          <p:spPr bwMode="auto">
            <a:xfrm>
              <a:off x="6902450" y="5289162"/>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4</a:t>
              </a:r>
            </a:p>
          </p:txBody>
        </p:sp>
        <p:cxnSp>
          <p:nvCxnSpPr>
            <p:cNvPr id="37" name="Straight Connector 36">
              <a:extLst>
                <a:ext uri="{FF2B5EF4-FFF2-40B4-BE49-F238E27FC236}">
                  <a16:creationId xmlns:a16="http://schemas.microsoft.com/office/drawing/2014/main" id="{075D12DF-8DDE-4A79-AE34-96FF2D80D124}"/>
                </a:ext>
              </a:extLst>
            </p:cNvPr>
            <p:cNvCxnSpPr/>
            <p:nvPr/>
          </p:nvCxnSpPr>
          <p:spPr>
            <a:xfrm>
              <a:off x="6350000" y="4507994"/>
              <a:ext cx="55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940744-521C-40D7-B202-E0A9CE97B6F9}"/>
                </a:ext>
              </a:extLst>
            </p:cNvPr>
            <p:cNvCxnSpPr>
              <a:stCxn id="34" idx="4"/>
              <a:endCxn id="36" idx="0"/>
            </p:cNvCxnSpPr>
            <p:nvPr/>
          </p:nvCxnSpPr>
          <p:spPr>
            <a:xfrm>
              <a:off x="7127875" y="4728775"/>
              <a:ext cx="0" cy="560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629AA5A-6B04-4A26-A41D-F60C32A6324B}"/>
                </a:ext>
              </a:extLst>
            </p:cNvPr>
            <p:cNvCxnSpPr>
              <a:stCxn id="35" idx="7"/>
              <a:endCxn id="34" idx="3"/>
            </p:cNvCxnSpPr>
            <p:nvPr/>
          </p:nvCxnSpPr>
          <p:spPr>
            <a:xfrm flipV="1">
              <a:off x="6274450" y="4669027"/>
              <a:ext cx="694025" cy="679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225A88E-19B0-42A2-8591-53CDF4FC4DA5}"/>
                </a:ext>
              </a:extLst>
            </p:cNvPr>
            <p:cNvCxnSpPr>
              <a:stCxn id="33" idx="4"/>
              <a:endCxn id="35" idx="0"/>
            </p:cNvCxnSpPr>
            <p:nvPr/>
          </p:nvCxnSpPr>
          <p:spPr>
            <a:xfrm flipH="1">
              <a:off x="6115050" y="4730362"/>
              <a:ext cx="1588" cy="5588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PreOrder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preorder</a:t>
            </a:r>
          </a:p>
          <a:p>
            <a:pPr marL="400050" lvl="1" indent="0">
              <a:buNone/>
            </a:pPr>
            <a:r>
              <a:rPr lang="en-US" altLang="en-US" sz="1600" dirty="0">
                <a:latin typeface="Times" panose="02020603050405020304" pitchFamily="18" charset="0"/>
                <a:cs typeface="Times" panose="02020603050405020304" pitchFamily="18" charset="0"/>
              </a:rPr>
              <a:t>2.1. Visit root</a:t>
            </a:r>
          </a:p>
          <a:p>
            <a:pPr marL="400050" lvl="1" indent="0">
              <a:buNone/>
            </a:pPr>
            <a:r>
              <a:rPr lang="en-US" altLang="en-US" sz="1600" dirty="0">
                <a:latin typeface="Times" panose="02020603050405020304" pitchFamily="18" charset="0"/>
                <a:cs typeface="Times" panose="02020603050405020304" pitchFamily="18" charset="0"/>
              </a:rPr>
              <a:t>2.2. Visit leftmost subtree in preorder</a:t>
            </a:r>
          </a:p>
          <a:p>
            <a:pPr marL="400050" lvl="1" indent="0">
              <a:buNone/>
            </a:pPr>
            <a:r>
              <a:rPr lang="en-US" altLang="en-US" sz="1600" dirty="0">
                <a:latin typeface="Times" panose="02020603050405020304" pitchFamily="18" charset="0"/>
                <a:cs typeface="Times" panose="02020603050405020304" pitchFamily="18" charset="0"/>
              </a:rPr>
              <a:t>2.3. Visit remaining subtrees in preorder</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228768" y="2076856"/>
            <a:ext cx="3543632"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66701" y="2010383"/>
            <a:ext cx="3886200" cy="398834"/>
          </a:xfrm>
          <a:prstGeom prst="rect">
            <a:avLst/>
          </a:prstGeom>
          <a:noFill/>
          <a:ln w="508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029200" y="3390898"/>
            <a:ext cx="2667000" cy="1790701"/>
          </a:xfrm>
          <a:prstGeom prst="rect">
            <a:avLst/>
          </a:prstGeom>
          <a:noFill/>
          <a:ln w="3492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dirty="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dirty="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dirty="0"/>
              <a:t>j</a:t>
            </a:r>
          </a:p>
        </p:txBody>
      </p:sp>
    </p:spTree>
    <p:extLst>
      <p:ext uri="{BB962C8B-B14F-4D97-AF65-F5344CB8AC3E}">
        <p14:creationId xmlns:p14="http://schemas.microsoft.com/office/powerpoint/2010/main" val="23996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PreOrder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preorder</a:t>
            </a:r>
          </a:p>
          <a:p>
            <a:pPr marL="400050" lvl="1" indent="0">
              <a:buNone/>
            </a:pPr>
            <a:r>
              <a:rPr lang="en-US" altLang="en-US" sz="1600" dirty="0">
                <a:latin typeface="Times" panose="02020603050405020304" pitchFamily="18" charset="0"/>
                <a:cs typeface="Times" panose="02020603050405020304" pitchFamily="18" charset="0"/>
              </a:rPr>
              <a:t>2.1. Visit root</a:t>
            </a:r>
          </a:p>
          <a:p>
            <a:pPr marL="400050" lvl="1" indent="0">
              <a:buNone/>
            </a:pPr>
            <a:r>
              <a:rPr lang="en-US" altLang="en-US" sz="1600" dirty="0">
                <a:latin typeface="Times" panose="02020603050405020304" pitchFamily="18" charset="0"/>
                <a:cs typeface="Times" panose="02020603050405020304" pitchFamily="18" charset="0"/>
              </a:rPr>
              <a:t>2.2. Visit leftmost subtree in preorder</a:t>
            </a:r>
          </a:p>
          <a:p>
            <a:pPr marL="400050" lvl="1" indent="0">
              <a:buNone/>
            </a:pPr>
            <a:r>
              <a:rPr lang="en-US" altLang="en-US" sz="1600" dirty="0">
                <a:latin typeface="Times" panose="02020603050405020304" pitchFamily="18" charset="0"/>
                <a:cs typeface="Times" panose="02020603050405020304" pitchFamily="18" charset="0"/>
              </a:rPr>
              <a:t>2.3. Visit remaining subtrees in preorder</a:t>
            </a:r>
          </a:p>
          <a:p>
            <a:pPr marL="400050" lvl="1" indent="0">
              <a:buNone/>
            </a:pPr>
            <a:r>
              <a:rPr lang="en-US" altLang="en-US" sz="1600" dirty="0">
                <a:latin typeface="Times" panose="02020603050405020304" pitchFamily="18" charset="0"/>
                <a:cs typeface="Times" panose="02020603050405020304" pitchFamily="18" charset="0"/>
              </a:rPr>
              <a:t>    2.3.1. Visit root</a:t>
            </a:r>
          </a:p>
          <a:p>
            <a:pPr marL="400050" lvl="1" indent="0">
              <a:buNone/>
            </a:pPr>
            <a:r>
              <a:rPr lang="en-US" altLang="en-US" sz="1600" dirty="0">
                <a:latin typeface="Times" panose="02020603050405020304" pitchFamily="18" charset="0"/>
                <a:cs typeface="Times" panose="02020603050405020304" pitchFamily="18" charset="0"/>
              </a:rPr>
              <a:t>    2.3.2. Visit leftmost subtree in preorder</a:t>
            </a:r>
          </a:p>
          <a:p>
            <a:pPr marL="400050" lvl="1" indent="0">
              <a:buNone/>
            </a:pPr>
            <a:r>
              <a:rPr lang="en-US" altLang="en-US" sz="1600" dirty="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228768" y="2076856"/>
            <a:ext cx="3543632"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457200" y="2286000"/>
            <a:ext cx="1905000" cy="381000"/>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029200" y="3200400"/>
            <a:ext cx="2667000" cy="1981199"/>
          </a:xfrm>
          <a:prstGeom prst="rect">
            <a:avLst/>
          </a:prstGeom>
          <a:noFill/>
          <a:ln w="3492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dirty="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dirty="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dirty="0"/>
              <a:t>j</a:t>
            </a:r>
          </a:p>
        </p:txBody>
      </p:sp>
      <p:sp>
        <p:nvSpPr>
          <p:cNvPr id="4" name="Rectangle 3"/>
          <p:cNvSpPr/>
          <p:nvPr/>
        </p:nvSpPr>
        <p:spPr>
          <a:xfrm>
            <a:off x="5562600" y="3314699"/>
            <a:ext cx="1066800" cy="876301"/>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dirty="0"/>
              <a:t>k</a:t>
            </a:r>
          </a:p>
        </p:txBody>
      </p:sp>
    </p:spTree>
    <p:extLst>
      <p:ext uri="{BB962C8B-B14F-4D97-AF65-F5344CB8AC3E}">
        <p14:creationId xmlns:p14="http://schemas.microsoft.com/office/powerpoint/2010/main" val="402686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 grpId="0" animBg="1"/>
      <p:bldP spid="2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PreOrder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preorder</a:t>
            </a:r>
          </a:p>
          <a:p>
            <a:pPr marL="400050" lvl="1" indent="0">
              <a:buNone/>
            </a:pPr>
            <a:r>
              <a:rPr lang="en-US" altLang="en-US" sz="1600" dirty="0">
                <a:latin typeface="Times" panose="02020603050405020304" pitchFamily="18" charset="0"/>
                <a:cs typeface="Times" panose="02020603050405020304" pitchFamily="18" charset="0"/>
              </a:rPr>
              <a:t>2.1. Visit root</a:t>
            </a:r>
          </a:p>
          <a:p>
            <a:pPr marL="400050" lvl="1" indent="0">
              <a:buNone/>
            </a:pPr>
            <a:r>
              <a:rPr lang="en-US" altLang="en-US" sz="1600" dirty="0">
                <a:latin typeface="Times" panose="02020603050405020304" pitchFamily="18" charset="0"/>
                <a:cs typeface="Times" panose="02020603050405020304" pitchFamily="18" charset="0"/>
              </a:rPr>
              <a:t>2.2. Visit leftmost subtree in preorder</a:t>
            </a:r>
          </a:p>
          <a:p>
            <a:pPr marL="400050" lvl="1" indent="0">
              <a:buNone/>
            </a:pPr>
            <a:r>
              <a:rPr lang="en-US" altLang="en-US" sz="1600" dirty="0">
                <a:latin typeface="Times" panose="02020603050405020304" pitchFamily="18" charset="0"/>
                <a:cs typeface="Times" panose="02020603050405020304" pitchFamily="18" charset="0"/>
              </a:rPr>
              <a:t>2.3. Visit remaining subtrees in preorder</a:t>
            </a:r>
          </a:p>
          <a:p>
            <a:pPr marL="400050" lvl="1" indent="0">
              <a:buNone/>
            </a:pPr>
            <a:r>
              <a:rPr lang="en-US" altLang="en-US" sz="1600" dirty="0">
                <a:latin typeface="Times" panose="02020603050405020304" pitchFamily="18" charset="0"/>
                <a:cs typeface="Times" panose="02020603050405020304" pitchFamily="18" charset="0"/>
              </a:rPr>
              <a:t>    2.3.1. Visit root</a:t>
            </a:r>
          </a:p>
          <a:p>
            <a:pPr marL="400050" lvl="1" indent="0">
              <a:buNone/>
            </a:pPr>
            <a:r>
              <a:rPr lang="en-US" altLang="en-US" sz="1600" dirty="0">
                <a:latin typeface="Times" panose="02020603050405020304" pitchFamily="18" charset="0"/>
                <a:cs typeface="Times" panose="02020603050405020304" pitchFamily="18" charset="0"/>
              </a:rPr>
              <a:t>    2.3.2. Visit leftmost subtree in preorder</a:t>
            </a:r>
          </a:p>
          <a:p>
            <a:pPr marL="400050" lvl="1" indent="0">
              <a:buNone/>
            </a:pPr>
            <a:r>
              <a:rPr lang="en-US" altLang="en-US" sz="1600" dirty="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228768" y="2076856"/>
            <a:ext cx="3543632"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442609" y="2590801"/>
            <a:ext cx="3633759" cy="304800"/>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029200" y="3200400"/>
            <a:ext cx="2667000" cy="1981199"/>
          </a:xfrm>
          <a:prstGeom prst="rect">
            <a:avLst/>
          </a:prstGeom>
          <a:noFill/>
          <a:ln w="3492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dirty="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dirty="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dirty="0"/>
              <a:t>j</a:t>
            </a:r>
          </a:p>
        </p:txBody>
      </p:sp>
      <p:sp>
        <p:nvSpPr>
          <p:cNvPr id="4" name="Rectangle 3"/>
          <p:cNvSpPr/>
          <p:nvPr/>
        </p:nvSpPr>
        <p:spPr>
          <a:xfrm>
            <a:off x="4886325" y="4338129"/>
            <a:ext cx="1066800" cy="876301"/>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dirty="0"/>
              <a:t>k</a:t>
            </a:r>
          </a:p>
        </p:txBody>
      </p:sp>
      <p:sp>
        <p:nvSpPr>
          <p:cNvPr id="27" name="TextBox 26"/>
          <p:cNvSpPr txBox="1"/>
          <p:nvPr/>
        </p:nvSpPr>
        <p:spPr>
          <a:xfrm>
            <a:off x="1371600" y="5943600"/>
            <a:ext cx="685800" cy="553998"/>
          </a:xfrm>
          <a:prstGeom prst="rect">
            <a:avLst/>
          </a:prstGeom>
          <a:noFill/>
        </p:spPr>
        <p:txBody>
          <a:bodyPr wrap="square" rtlCol="0">
            <a:spAutoFit/>
          </a:bodyPr>
          <a:lstStyle/>
          <a:p>
            <a:r>
              <a:rPr lang="en-US" sz="3000" dirty="0"/>
              <a:t>n</a:t>
            </a:r>
          </a:p>
        </p:txBody>
      </p:sp>
    </p:spTree>
    <p:extLst>
      <p:ext uri="{BB962C8B-B14F-4D97-AF65-F5344CB8AC3E}">
        <p14:creationId xmlns:p14="http://schemas.microsoft.com/office/powerpoint/2010/main" val="221283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 grpId="0" animBg="1"/>
      <p:bldP spid="2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PreOrder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preorder</a:t>
            </a:r>
          </a:p>
          <a:p>
            <a:pPr marL="400050" lvl="1" indent="0">
              <a:buNone/>
            </a:pPr>
            <a:r>
              <a:rPr lang="en-US" altLang="en-US" sz="1600" dirty="0">
                <a:latin typeface="Times" panose="02020603050405020304" pitchFamily="18" charset="0"/>
                <a:cs typeface="Times" panose="02020603050405020304" pitchFamily="18" charset="0"/>
              </a:rPr>
              <a:t>2.1. Visit root</a:t>
            </a:r>
          </a:p>
          <a:p>
            <a:pPr marL="400050" lvl="1" indent="0">
              <a:buNone/>
            </a:pPr>
            <a:r>
              <a:rPr lang="en-US" altLang="en-US" sz="1600" dirty="0">
                <a:latin typeface="Times" panose="02020603050405020304" pitchFamily="18" charset="0"/>
                <a:cs typeface="Times" panose="02020603050405020304" pitchFamily="18" charset="0"/>
              </a:rPr>
              <a:t>2.2. Visit leftmost subtree in preorder</a:t>
            </a:r>
          </a:p>
          <a:p>
            <a:pPr marL="400050" lvl="1" indent="0">
              <a:buNone/>
            </a:pPr>
            <a:r>
              <a:rPr lang="en-US" altLang="en-US" sz="1600" dirty="0">
                <a:latin typeface="Times" panose="02020603050405020304" pitchFamily="18" charset="0"/>
                <a:cs typeface="Times" panose="02020603050405020304" pitchFamily="18" charset="0"/>
              </a:rPr>
              <a:t>2.3. Visit remaining subtrees in preorder</a:t>
            </a:r>
          </a:p>
          <a:p>
            <a:pPr marL="400050" lvl="1" indent="0">
              <a:buNone/>
            </a:pPr>
            <a:r>
              <a:rPr lang="en-US" altLang="en-US" sz="1600" dirty="0">
                <a:latin typeface="Times" panose="02020603050405020304" pitchFamily="18" charset="0"/>
                <a:cs typeface="Times" panose="02020603050405020304" pitchFamily="18" charset="0"/>
              </a:rPr>
              <a:t>    2.3.1. Visit root</a:t>
            </a:r>
          </a:p>
          <a:p>
            <a:pPr marL="400050" lvl="1" indent="0">
              <a:buNone/>
            </a:pPr>
            <a:r>
              <a:rPr lang="en-US" altLang="en-US" sz="1600" dirty="0">
                <a:latin typeface="Times" panose="02020603050405020304" pitchFamily="18" charset="0"/>
                <a:cs typeface="Times" panose="02020603050405020304" pitchFamily="18" charset="0"/>
              </a:rPr>
              <a:t>    2.3.2. Visit leftmost subtree in preorder</a:t>
            </a:r>
          </a:p>
          <a:p>
            <a:pPr marL="400050" lvl="1" indent="0">
              <a:buNone/>
            </a:pPr>
            <a:r>
              <a:rPr lang="en-US" altLang="en-US" sz="1600" dirty="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228768" y="2076856"/>
            <a:ext cx="3543632"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533400" y="2895600"/>
            <a:ext cx="3619168" cy="362352"/>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029200" y="3200400"/>
            <a:ext cx="2667000" cy="1981199"/>
          </a:xfrm>
          <a:prstGeom prst="rect">
            <a:avLst/>
          </a:prstGeom>
          <a:noFill/>
          <a:ln w="3492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dirty="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dirty="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dirty="0"/>
              <a:t>j</a:t>
            </a:r>
          </a:p>
        </p:txBody>
      </p:sp>
      <p:sp>
        <p:nvSpPr>
          <p:cNvPr id="4" name="Rectangle 3"/>
          <p:cNvSpPr/>
          <p:nvPr/>
        </p:nvSpPr>
        <p:spPr>
          <a:xfrm>
            <a:off x="5928198" y="4324348"/>
            <a:ext cx="1066800" cy="876301"/>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dirty="0"/>
              <a:t>k</a:t>
            </a:r>
          </a:p>
        </p:txBody>
      </p:sp>
      <p:sp>
        <p:nvSpPr>
          <p:cNvPr id="27" name="TextBox 26"/>
          <p:cNvSpPr txBox="1"/>
          <p:nvPr/>
        </p:nvSpPr>
        <p:spPr>
          <a:xfrm>
            <a:off x="1371600" y="5943600"/>
            <a:ext cx="685800" cy="553998"/>
          </a:xfrm>
          <a:prstGeom prst="rect">
            <a:avLst/>
          </a:prstGeom>
          <a:noFill/>
        </p:spPr>
        <p:txBody>
          <a:bodyPr wrap="square" rtlCol="0">
            <a:spAutoFit/>
          </a:bodyPr>
          <a:lstStyle/>
          <a:p>
            <a:r>
              <a:rPr lang="en-US" sz="3000" dirty="0"/>
              <a:t>n</a:t>
            </a:r>
          </a:p>
        </p:txBody>
      </p:sp>
      <p:sp>
        <p:nvSpPr>
          <p:cNvPr id="28" name="TextBox 27"/>
          <p:cNvSpPr txBox="1"/>
          <p:nvPr/>
        </p:nvSpPr>
        <p:spPr>
          <a:xfrm>
            <a:off x="1752600" y="5943600"/>
            <a:ext cx="685800" cy="553998"/>
          </a:xfrm>
          <a:prstGeom prst="rect">
            <a:avLst/>
          </a:prstGeom>
          <a:noFill/>
        </p:spPr>
        <p:txBody>
          <a:bodyPr wrap="square" rtlCol="0">
            <a:spAutoFit/>
          </a:bodyPr>
          <a:lstStyle/>
          <a:p>
            <a:r>
              <a:rPr lang="en-US" sz="3000" dirty="0"/>
              <a:t>o</a:t>
            </a:r>
          </a:p>
        </p:txBody>
      </p:sp>
    </p:spTree>
    <p:extLst>
      <p:ext uri="{BB962C8B-B14F-4D97-AF65-F5344CB8AC3E}">
        <p14:creationId xmlns:p14="http://schemas.microsoft.com/office/powerpoint/2010/main" val="326592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ppt_x"/>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 grpId="0" animBg="1"/>
      <p:bldP spid="2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PreOrder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preorder</a:t>
            </a:r>
          </a:p>
          <a:p>
            <a:pPr marL="400050" lvl="1" indent="0">
              <a:buNone/>
            </a:pPr>
            <a:r>
              <a:rPr lang="en-US" altLang="en-US" sz="1600" dirty="0">
                <a:latin typeface="Times" panose="02020603050405020304" pitchFamily="18" charset="0"/>
                <a:cs typeface="Times" panose="02020603050405020304" pitchFamily="18" charset="0"/>
              </a:rPr>
              <a:t>2.1. Visit root</a:t>
            </a:r>
          </a:p>
          <a:p>
            <a:pPr marL="400050" lvl="1" indent="0">
              <a:buNone/>
            </a:pPr>
            <a:r>
              <a:rPr lang="en-US" altLang="en-US" sz="1600" dirty="0">
                <a:latin typeface="Times" panose="02020603050405020304" pitchFamily="18" charset="0"/>
                <a:cs typeface="Times" panose="02020603050405020304" pitchFamily="18" charset="0"/>
              </a:rPr>
              <a:t>2.2. Visit leftmost subtree in preorder</a:t>
            </a:r>
          </a:p>
          <a:p>
            <a:pPr marL="400050" lvl="1" indent="0">
              <a:buNone/>
            </a:pPr>
            <a:r>
              <a:rPr lang="en-US" altLang="en-US" sz="1600" dirty="0">
                <a:latin typeface="Times" panose="02020603050405020304" pitchFamily="18" charset="0"/>
                <a:cs typeface="Times" panose="02020603050405020304" pitchFamily="18" charset="0"/>
              </a:rPr>
              <a:t>2.3. Visit remaining subtrees in preorder</a:t>
            </a:r>
          </a:p>
          <a:p>
            <a:pPr marL="400050" lvl="1" indent="0">
              <a:buNone/>
            </a:pPr>
            <a:r>
              <a:rPr lang="en-US" altLang="en-US" sz="1600" dirty="0">
                <a:latin typeface="Times" panose="02020603050405020304" pitchFamily="18" charset="0"/>
                <a:cs typeface="Times" panose="02020603050405020304" pitchFamily="18" charset="0"/>
              </a:rPr>
              <a:t>    2.3.1. Visit root</a:t>
            </a:r>
          </a:p>
          <a:p>
            <a:pPr marL="400050" lvl="1" indent="0">
              <a:buNone/>
            </a:pPr>
            <a:r>
              <a:rPr lang="en-US" altLang="en-US" sz="1600" dirty="0">
                <a:latin typeface="Times" panose="02020603050405020304" pitchFamily="18" charset="0"/>
                <a:cs typeface="Times" panose="02020603050405020304" pitchFamily="18" charset="0"/>
              </a:rPr>
              <a:t>    2.3.2. Visit leftmost subtree in preorder</a:t>
            </a:r>
          </a:p>
          <a:p>
            <a:pPr marL="400050" lvl="1" indent="0">
              <a:buNone/>
            </a:pPr>
            <a:r>
              <a:rPr lang="en-US" altLang="en-US" sz="1600" dirty="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228768" y="2076856"/>
            <a:ext cx="3543632"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433691" y="2886683"/>
            <a:ext cx="3718877" cy="389917"/>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029200" y="3200400"/>
            <a:ext cx="2667000" cy="1981199"/>
          </a:xfrm>
          <a:prstGeom prst="rect">
            <a:avLst/>
          </a:prstGeom>
          <a:noFill/>
          <a:ln w="3492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dirty="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dirty="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dirty="0"/>
              <a:t>j</a:t>
            </a:r>
          </a:p>
        </p:txBody>
      </p:sp>
      <p:sp>
        <p:nvSpPr>
          <p:cNvPr id="4" name="Rectangle 3"/>
          <p:cNvSpPr/>
          <p:nvPr/>
        </p:nvSpPr>
        <p:spPr>
          <a:xfrm>
            <a:off x="6934200" y="4324348"/>
            <a:ext cx="1066800" cy="876301"/>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dirty="0"/>
              <a:t>k</a:t>
            </a:r>
          </a:p>
        </p:txBody>
      </p:sp>
      <p:sp>
        <p:nvSpPr>
          <p:cNvPr id="27" name="TextBox 26"/>
          <p:cNvSpPr txBox="1"/>
          <p:nvPr/>
        </p:nvSpPr>
        <p:spPr>
          <a:xfrm>
            <a:off x="1371600" y="5943600"/>
            <a:ext cx="685800" cy="553998"/>
          </a:xfrm>
          <a:prstGeom prst="rect">
            <a:avLst/>
          </a:prstGeom>
          <a:noFill/>
        </p:spPr>
        <p:txBody>
          <a:bodyPr wrap="square" rtlCol="0">
            <a:spAutoFit/>
          </a:bodyPr>
          <a:lstStyle/>
          <a:p>
            <a:r>
              <a:rPr lang="en-US" sz="3000" dirty="0"/>
              <a:t>n</a:t>
            </a:r>
          </a:p>
        </p:txBody>
      </p:sp>
      <p:sp>
        <p:nvSpPr>
          <p:cNvPr id="28" name="TextBox 27"/>
          <p:cNvSpPr txBox="1"/>
          <p:nvPr/>
        </p:nvSpPr>
        <p:spPr>
          <a:xfrm>
            <a:off x="1752600" y="5943600"/>
            <a:ext cx="685800" cy="553998"/>
          </a:xfrm>
          <a:prstGeom prst="rect">
            <a:avLst/>
          </a:prstGeom>
          <a:noFill/>
        </p:spPr>
        <p:txBody>
          <a:bodyPr wrap="square" rtlCol="0">
            <a:spAutoFit/>
          </a:bodyPr>
          <a:lstStyle/>
          <a:p>
            <a:r>
              <a:rPr lang="en-US" sz="3000" dirty="0"/>
              <a:t>o</a:t>
            </a:r>
          </a:p>
        </p:txBody>
      </p:sp>
      <p:sp>
        <p:nvSpPr>
          <p:cNvPr id="29" name="TextBox 28"/>
          <p:cNvSpPr txBox="1"/>
          <p:nvPr/>
        </p:nvSpPr>
        <p:spPr>
          <a:xfrm>
            <a:off x="2133600" y="5943600"/>
            <a:ext cx="685800" cy="553998"/>
          </a:xfrm>
          <a:prstGeom prst="rect">
            <a:avLst/>
          </a:prstGeom>
          <a:noFill/>
        </p:spPr>
        <p:txBody>
          <a:bodyPr wrap="square" rtlCol="0">
            <a:spAutoFit/>
          </a:bodyPr>
          <a:lstStyle/>
          <a:p>
            <a:r>
              <a:rPr lang="en-US" sz="3000" dirty="0"/>
              <a:t>p</a:t>
            </a:r>
          </a:p>
        </p:txBody>
      </p:sp>
    </p:spTree>
    <p:extLst>
      <p:ext uri="{BB962C8B-B14F-4D97-AF65-F5344CB8AC3E}">
        <p14:creationId xmlns:p14="http://schemas.microsoft.com/office/powerpoint/2010/main" val="192487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PreOrder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preorder</a:t>
            </a:r>
          </a:p>
          <a:p>
            <a:pPr marL="400050" lvl="1" indent="0">
              <a:buNone/>
            </a:pPr>
            <a:r>
              <a:rPr lang="en-US" altLang="en-US" sz="1600" dirty="0">
                <a:latin typeface="Times" panose="02020603050405020304" pitchFamily="18" charset="0"/>
                <a:cs typeface="Times" panose="02020603050405020304" pitchFamily="18" charset="0"/>
              </a:rPr>
              <a:t>2.1. Visit root</a:t>
            </a:r>
          </a:p>
          <a:p>
            <a:pPr marL="400050" lvl="1" indent="0">
              <a:buNone/>
            </a:pPr>
            <a:r>
              <a:rPr lang="en-US" altLang="en-US" sz="1600" dirty="0">
                <a:latin typeface="Times" panose="02020603050405020304" pitchFamily="18" charset="0"/>
                <a:cs typeface="Times" panose="02020603050405020304" pitchFamily="18" charset="0"/>
              </a:rPr>
              <a:t>2.2. Visit leftmost subtree in preorder</a:t>
            </a:r>
          </a:p>
          <a:p>
            <a:pPr marL="400050" lvl="1" indent="0">
              <a:buNone/>
            </a:pPr>
            <a:r>
              <a:rPr lang="en-US" altLang="en-US" sz="1600" dirty="0">
                <a:latin typeface="Times" panose="02020603050405020304" pitchFamily="18" charset="0"/>
                <a:cs typeface="Times" panose="02020603050405020304" pitchFamily="18" charset="0"/>
              </a:rPr>
              <a:t>2.3. Visit remaining subtrees in preorder</a:t>
            </a:r>
          </a:p>
          <a:p>
            <a:pPr marL="400050" lvl="1" indent="0">
              <a:buNone/>
            </a:pPr>
            <a:r>
              <a:rPr lang="en-US" altLang="en-US" sz="1600" dirty="0">
                <a:latin typeface="Times" panose="02020603050405020304" pitchFamily="18" charset="0"/>
                <a:cs typeface="Times" panose="02020603050405020304" pitchFamily="18" charset="0"/>
              </a:rPr>
              <a:t>    2.3.1. Visit root</a:t>
            </a:r>
          </a:p>
          <a:p>
            <a:pPr marL="400050" lvl="1" indent="0">
              <a:buNone/>
            </a:pPr>
            <a:r>
              <a:rPr lang="en-US" altLang="en-US" sz="1600" dirty="0">
                <a:latin typeface="Times" panose="02020603050405020304" pitchFamily="18" charset="0"/>
                <a:cs typeface="Times" panose="02020603050405020304" pitchFamily="18" charset="0"/>
              </a:rPr>
              <a:t>    2.3.2. Visit leftmost subtree in preorder</a:t>
            </a:r>
          </a:p>
          <a:p>
            <a:pPr marL="400050" lvl="1" indent="0">
              <a:buNone/>
            </a:pPr>
            <a:r>
              <a:rPr lang="en-US" altLang="en-US" sz="1600" dirty="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a:t>
            </a:r>
            <a:r>
              <a:rPr lang="en-US" altLang="en-US" sz="1600" dirty="0" err="1">
                <a:latin typeface="Times" panose="02020603050405020304" pitchFamily="18" charset="0"/>
                <a:cs typeface="Times" panose="02020603050405020304" pitchFamily="18" charset="0"/>
              </a:rPr>
              <a:t>remainingsubtrees</a:t>
            </a:r>
            <a:r>
              <a:rPr lang="en-US" altLang="en-US" sz="1600" dirty="0">
                <a:latin typeface="Times" panose="02020603050405020304" pitchFamily="18" charset="0"/>
                <a:cs typeface="Times" panose="02020603050405020304" pitchFamily="18" charset="0"/>
              </a:rPr>
              <a:t> in preorder</a:t>
            </a: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228768" y="2076856"/>
            <a:ext cx="3543632"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379471" y="2076856"/>
            <a:ext cx="3773097" cy="1123544"/>
          </a:xfrm>
          <a:prstGeom prst="rect">
            <a:avLst/>
          </a:prstGeom>
          <a:noFill/>
          <a:ln w="53975">
            <a:solidFill>
              <a:srgbClr val="7030A0"/>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029200" y="3200400"/>
            <a:ext cx="2667000" cy="1981199"/>
          </a:xfrm>
          <a:prstGeom prst="rect">
            <a:avLst/>
          </a:prstGeom>
          <a:noFill/>
          <a:ln w="34925">
            <a:solidFill>
              <a:srgbClr val="7030A0"/>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dirty="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dirty="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dirty="0"/>
              <a:t>j</a:t>
            </a:r>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dirty="0"/>
              <a:t>k</a:t>
            </a:r>
          </a:p>
        </p:txBody>
      </p:sp>
      <p:sp>
        <p:nvSpPr>
          <p:cNvPr id="27" name="TextBox 26"/>
          <p:cNvSpPr txBox="1"/>
          <p:nvPr/>
        </p:nvSpPr>
        <p:spPr>
          <a:xfrm>
            <a:off x="1371600" y="5943600"/>
            <a:ext cx="685800" cy="553998"/>
          </a:xfrm>
          <a:prstGeom prst="rect">
            <a:avLst/>
          </a:prstGeom>
          <a:noFill/>
        </p:spPr>
        <p:txBody>
          <a:bodyPr wrap="square" rtlCol="0">
            <a:spAutoFit/>
          </a:bodyPr>
          <a:lstStyle/>
          <a:p>
            <a:r>
              <a:rPr lang="en-US" sz="3000" dirty="0"/>
              <a:t>n</a:t>
            </a:r>
          </a:p>
        </p:txBody>
      </p:sp>
      <p:sp>
        <p:nvSpPr>
          <p:cNvPr id="28" name="TextBox 27"/>
          <p:cNvSpPr txBox="1"/>
          <p:nvPr/>
        </p:nvSpPr>
        <p:spPr>
          <a:xfrm>
            <a:off x="1752600" y="5943600"/>
            <a:ext cx="685800" cy="553998"/>
          </a:xfrm>
          <a:prstGeom prst="rect">
            <a:avLst/>
          </a:prstGeom>
          <a:noFill/>
        </p:spPr>
        <p:txBody>
          <a:bodyPr wrap="square" rtlCol="0">
            <a:spAutoFit/>
          </a:bodyPr>
          <a:lstStyle/>
          <a:p>
            <a:r>
              <a:rPr lang="en-US" sz="3000" dirty="0"/>
              <a:t>o</a:t>
            </a:r>
          </a:p>
        </p:txBody>
      </p:sp>
      <p:sp>
        <p:nvSpPr>
          <p:cNvPr id="29" name="TextBox 28"/>
          <p:cNvSpPr txBox="1"/>
          <p:nvPr/>
        </p:nvSpPr>
        <p:spPr>
          <a:xfrm>
            <a:off x="2209800" y="5943600"/>
            <a:ext cx="685800" cy="553998"/>
          </a:xfrm>
          <a:prstGeom prst="rect">
            <a:avLst/>
          </a:prstGeom>
          <a:noFill/>
        </p:spPr>
        <p:txBody>
          <a:bodyPr wrap="square" rtlCol="0">
            <a:spAutoFit/>
          </a:bodyPr>
          <a:lstStyle/>
          <a:p>
            <a:r>
              <a:rPr lang="en-US" sz="3000" dirty="0"/>
              <a:t>p</a:t>
            </a:r>
          </a:p>
        </p:txBody>
      </p:sp>
      <p:sp>
        <p:nvSpPr>
          <p:cNvPr id="30" name="TextBox 29"/>
          <p:cNvSpPr txBox="1"/>
          <p:nvPr/>
        </p:nvSpPr>
        <p:spPr>
          <a:xfrm>
            <a:off x="6579381" y="3441158"/>
            <a:ext cx="1288104" cy="553998"/>
          </a:xfrm>
          <a:prstGeom prst="rect">
            <a:avLst/>
          </a:prstGeom>
          <a:noFill/>
        </p:spPr>
        <p:txBody>
          <a:bodyPr wrap="square" rtlCol="0">
            <a:spAutoFit/>
          </a:bodyPr>
          <a:lstStyle/>
          <a:p>
            <a:r>
              <a:rPr lang="en-US" sz="3000" dirty="0"/>
              <a:t>DONE</a:t>
            </a:r>
          </a:p>
        </p:txBody>
      </p:sp>
    </p:spTree>
    <p:extLst>
      <p:ext uri="{BB962C8B-B14F-4D97-AF65-F5344CB8AC3E}">
        <p14:creationId xmlns:p14="http://schemas.microsoft.com/office/powerpoint/2010/main" val="321444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 calcmode="lin" valueType="num">
                                      <p:cBhvr additive="base">
                                        <p:cTn id="10" dur="500" fill="hold"/>
                                        <p:tgtEl>
                                          <p:spTgt spid="30"/>
                                        </p:tgtEl>
                                        <p:attrNameLst>
                                          <p:attrName>ppt_x</p:attrName>
                                        </p:attrNameLst>
                                      </p:cBhvr>
                                      <p:tavLst>
                                        <p:tav tm="0">
                                          <p:val>
                                            <p:strVal val="#ppt_x"/>
                                          </p:val>
                                        </p:tav>
                                        <p:tav tm="100000">
                                          <p:val>
                                            <p:strVal val="#ppt_x"/>
                                          </p:val>
                                        </p:tav>
                                      </p:tavLst>
                                    </p:anim>
                                    <p:anim calcmode="lin" valueType="num">
                                      <p:cBhvr additive="base">
                                        <p:cTn id="1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PreOrder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preorder</a:t>
            </a:r>
          </a:p>
          <a:p>
            <a:pPr marL="400050" lvl="1" indent="0">
              <a:buNone/>
            </a:pPr>
            <a:r>
              <a:rPr lang="en-US" altLang="en-US" sz="1600" dirty="0">
                <a:latin typeface="Times" panose="02020603050405020304" pitchFamily="18" charset="0"/>
                <a:cs typeface="Times" panose="02020603050405020304" pitchFamily="18" charset="0"/>
              </a:rPr>
              <a:t>2.1. Visit root</a:t>
            </a:r>
          </a:p>
          <a:p>
            <a:pPr marL="400050" lvl="1" indent="0">
              <a:buNone/>
            </a:pPr>
            <a:r>
              <a:rPr lang="en-US" altLang="en-US" sz="1600" dirty="0">
                <a:latin typeface="Times" panose="02020603050405020304" pitchFamily="18" charset="0"/>
                <a:cs typeface="Times" panose="02020603050405020304" pitchFamily="18" charset="0"/>
              </a:rPr>
              <a:t>2.2. Visit leftmost subtree in preorder</a:t>
            </a:r>
          </a:p>
          <a:p>
            <a:pPr marL="400050" lvl="1" indent="0">
              <a:buNone/>
            </a:pPr>
            <a:r>
              <a:rPr lang="en-US" altLang="en-US" sz="1600" dirty="0">
                <a:latin typeface="Times" panose="02020603050405020304" pitchFamily="18" charset="0"/>
                <a:cs typeface="Times" panose="02020603050405020304" pitchFamily="18" charset="0"/>
              </a:rPr>
              <a:t>2.3. Visit remaining subtrees in preorder</a:t>
            </a:r>
          </a:p>
          <a:p>
            <a:pPr marL="400050" lvl="1" indent="0">
              <a:buNone/>
            </a:pPr>
            <a:r>
              <a:rPr lang="en-US" altLang="en-US" sz="1600" dirty="0">
                <a:latin typeface="Times" panose="02020603050405020304" pitchFamily="18" charset="0"/>
                <a:cs typeface="Times" panose="02020603050405020304" pitchFamily="18" charset="0"/>
              </a:rPr>
              <a:t>    2.3.1. Visit root</a:t>
            </a:r>
          </a:p>
          <a:p>
            <a:pPr marL="400050" lvl="1" indent="0">
              <a:buNone/>
            </a:pPr>
            <a:r>
              <a:rPr lang="en-US" altLang="en-US" sz="1600" dirty="0">
                <a:latin typeface="Times" panose="02020603050405020304" pitchFamily="18" charset="0"/>
                <a:cs typeface="Times" panose="02020603050405020304" pitchFamily="18" charset="0"/>
              </a:rPr>
              <a:t>    2.3.2. Visit leftmost subtree in preorder</a:t>
            </a:r>
          </a:p>
          <a:p>
            <a:pPr marL="400050" lvl="1" indent="0">
              <a:buNone/>
            </a:pPr>
            <a:r>
              <a:rPr lang="en-US" altLang="en-US" sz="1600" dirty="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228768" y="2076856"/>
            <a:ext cx="3543632"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55216" y="1206230"/>
            <a:ext cx="4045564" cy="199417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dirty="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dirty="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dirty="0"/>
              <a:t>j</a:t>
            </a:r>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dirty="0"/>
              <a:t>k</a:t>
            </a:r>
          </a:p>
        </p:txBody>
      </p:sp>
      <p:sp>
        <p:nvSpPr>
          <p:cNvPr id="27" name="TextBox 26"/>
          <p:cNvSpPr txBox="1"/>
          <p:nvPr/>
        </p:nvSpPr>
        <p:spPr>
          <a:xfrm>
            <a:off x="1371600" y="5943600"/>
            <a:ext cx="685800" cy="553998"/>
          </a:xfrm>
          <a:prstGeom prst="rect">
            <a:avLst/>
          </a:prstGeom>
          <a:noFill/>
        </p:spPr>
        <p:txBody>
          <a:bodyPr wrap="square" rtlCol="0">
            <a:spAutoFit/>
          </a:bodyPr>
          <a:lstStyle/>
          <a:p>
            <a:r>
              <a:rPr lang="en-US" sz="3000" dirty="0"/>
              <a:t>n</a:t>
            </a:r>
          </a:p>
        </p:txBody>
      </p:sp>
      <p:sp>
        <p:nvSpPr>
          <p:cNvPr id="28" name="TextBox 27"/>
          <p:cNvSpPr txBox="1"/>
          <p:nvPr/>
        </p:nvSpPr>
        <p:spPr>
          <a:xfrm>
            <a:off x="1752600" y="5943600"/>
            <a:ext cx="685800" cy="553998"/>
          </a:xfrm>
          <a:prstGeom prst="rect">
            <a:avLst/>
          </a:prstGeom>
          <a:noFill/>
        </p:spPr>
        <p:txBody>
          <a:bodyPr wrap="square" rtlCol="0">
            <a:spAutoFit/>
          </a:bodyPr>
          <a:lstStyle/>
          <a:p>
            <a:r>
              <a:rPr lang="en-US" sz="3000" dirty="0"/>
              <a:t>o</a:t>
            </a:r>
          </a:p>
        </p:txBody>
      </p:sp>
      <p:sp>
        <p:nvSpPr>
          <p:cNvPr id="29" name="TextBox 28"/>
          <p:cNvSpPr txBox="1"/>
          <p:nvPr/>
        </p:nvSpPr>
        <p:spPr>
          <a:xfrm>
            <a:off x="2209800" y="5943600"/>
            <a:ext cx="685800" cy="553998"/>
          </a:xfrm>
          <a:prstGeom prst="rect">
            <a:avLst/>
          </a:prstGeom>
          <a:noFill/>
        </p:spPr>
        <p:txBody>
          <a:bodyPr wrap="square" rtlCol="0">
            <a:spAutoFit/>
          </a:bodyPr>
          <a:lstStyle/>
          <a:p>
            <a:r>
              <a:rPr lang="en-US" sz="3000" dirty="0"/>
              <a:t>p</a:t>
            </a:r>
          </a:p>
        </p:txBody>
      </p:sp>
      <p:sp>
        <p:nvSpPr>
          <p:cNvPr id="30" name="TextBox 29"/>
          <p:cNvSpPr txBox="1"/>
          <p:nvPr/>
        </p:nvSpPr>
        <p:spPr>
          <a:xfrm>
            <a:off x="6667500" y="2112428"/>
            <a:ext cx="1288104" cy="553998"/>
          </a:xfrm>
          <a:prstGeom prst="rect">
            <a:avLst/>
          </a:prstGeom>
          <a:noFill/>
        </p:spPr>
        <p:txBody>
          <a:bodyPr wrap="square" rtlCol="0">
            <a:spAutoFit/>
          </a:bodyPr>
          <a:lstStyle/>
          <a:p>
            <a:r>
              <a:rPr lang="en-US" sz="3000" dirty="0"/>
              <a:t>DONE</a:t>
            </a:r>
          </a:p>
        </p:txBody>
      </p:sp>
    </p:spTree>
    <p:extLst>
      <p:ext uri="{BB962C8B-B14F-4D97-AF65-F5344CB8AC3E}">
        <p14:creationId xmlns:p14="http://schemas.microsoft.com/office/powerpoint/2010/main" val="326817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 calcmode="lin" valueType="num">
                                      <p:cBhvr additive="base">
                                        <p:cTn id="10" dur="500" fill="hold"/>
                                        <p:tgtEl>
                                          <p:spTgt spid="30"/>
                                        </p:tgtEl>
                                        <p:attrNameLst>
                                          <p:attrName>ppt_x</p:attrName>
                                        </p:attrNameLst>
                                      </p:cBhvr>
                                      <p:tavLst>
                                        <p:tav tm="0">
                                          <p:val>
                                            <p:strVal val="#ppt_x"/>
                                          </p:val>
                                        </p:tav>
                                        <p:tav tm="100000">
                                          <p:val>
                                            <p:strVal val="#ppt_x"/>
                                          </p:val>
                                        </p:tav>
                                      </p:tavLst>
                                    </p:anim>
                                    <p:anim calcmode="lin" valueType="num">
                                      <p:cBhvr additive="base">
                                        <p:cTn id="1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PreOrder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8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800" dirty="0">
                <a:latin typeface="Times" panose="02020603050405020304" pitchFamily="18" charset="0"/>
                <a:cs typeface="Times" panose="02020603050405020304" pitchFamily="18" charset="0"/>
              </a:rPr>
              <a:t>Visit leftmost subtree in preorder</a:t>
            </a:r>
          </a:p>
          <a:p>
            <a:pPr marL="400050" lvl="1" indent="0">
              <a:buNone/>
            </a:pPr>
            <a:r>
              <a:rPr lang="en-US" altLang="en-US" sz="1800" dirty="0">
                <a:latin typeface="Times" panose="02020603050405020304" pitchFamily="18" charset="0"/>
                <a:cs typeface="Times" panose="02020603050405020304" pitchFamily="18" charset="0"/>
              </a:rPr>
              <a:t>2.1. Visit root</a:t>
            </a:r>
          </a:p>
          <a:p>
            <a:pPr marL="400050" lvl="1" indent="0">
              <a:buNone/>
            </a:pPr>
            <a:r>
              <a:rPr lang="en-US" altLang="en-US" sz="1800" dirty="0">
                <a:latin typeface="Times" panose="02020603050405020304" pitchFamily="18" charset="0"/>
                <a:cs typeface="Times" panose="02020603050405020304" pitchFamily="18" charset="0"/>
              </a:rPr>
              <a:t>2.2. Visit leftmost subtree in preorder</a:t>
            </a:r>
          </a:p>
          <a:p>
            <a:pPr marL="400050" lvl="1" indent="0">
              <a:buNone/>
            </a:pPr>
            <a:r>
              <a:rPr lang="en-US" altLang="en-US" sz="1800" dirty="0">
                <a:latin typeface="Times" panose="02020603050405020304" pitchFamily="18" charset="0"/>
                <a:cs typeface="Times" panose="02020603050405020304" pitchFamily="18" charset="0"/>
              </a:rPr>
              <a:t>2.3. Visit remaining subtrees in preorder</a:t>
            </a:r>
          </a:p>
          <a:p>
            <a:pPr marL="400050" lvl="1" indent="0">
              <a:buNone/>
            </a:pPr>
            <a:r>
              <a:rPr lang="en-US" altLang="en-US" sz="1800" dirty="0">
                <a:latin typeface="Times" panose="02020603050405020304" pitchFamily="18" charset="0"/>
                <a:cs typeface="Times" panose="02020603050405020304" pitchFamily="18" charset="0"/>
              </a:rPr>
              <a:t>    2.3.1. Visit root</a:t>
            </a:r>
          </a:p>
          <a:p>
            <a:pPr marL="400050" lvl="1" indent="0">
              <a:buNone/>
            </a:pPr>
            <a:r>
              <a:rPr lang="en-US" altLang="en-US" sz="1800" dirty="0">
                <a:latin typeface="Times" panose="02020603050405020304" pitchFamily="18" charset="0"/>
                <a:cs typeface="Times" panose="02020603050405020304" pitchFamily="18" charset="0"/>
              </a:rPr>
              <a:t>    2.3.2. Visit leftmost subtree in preorder</a:t>
            </a:r>
          </a:p>
          <a:p>
            <a:pPr marL="400050" lvl="1" indent="0">
              <a:buNone/>
            </a:pPr>
            <a:r>
              <a:rPr lang="en-US" altLang="en-US" sz="1800" dirty="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800" dirty="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8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8077199" y="1905000"/>
            <a:ext cx="952167" cy="10668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34618" y="3486150"/>
            <a:ext cx="4045564" cy="4953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dirty="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dirty="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dirty="0"/>
              <a:t>j</a:t>
            </a:r>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dirty="0"/>
              <a:t>k</a:t>
            </a:r>
          </a:p>
        </p:txBody>
      </p:sp>
      <p:sp>
        <p:nvSpPr>
          <p:cNvPr id="27" name="TextBox 26"/>
          <p:cNvSpPr txBox="1"/>
          <p:nvPr/>
        </p:nvSpPr>
        <p:spPr>
          <a:xfrm>
            <a:off x="1371600" y="5943600"/>
            <a:ext cx="685800" cy="553998"/>
          </a:xfrm>
          <a:prstGeom prst="rect">
            <a:avLst/>
          </a:prstGeom>
          <a:noFill/>
        </p:spPr>
        <p:txBody>
          <a:bodyPr wrap="square" rtlCol="0">
            <a:spAutoFit/>
          </a:bodyPr>
          <a:lstStyle/>
          <a:p>
            <a:r>
              <a:rPr lang="en-US" sz="3000" dirty="0"/>
              <a:t>n</a:t>
            </a:r>
          </a:p>
        </p:txBody>
      </p:sp>
      <p:sp>
        <p:nvSpPr>
          <p:cNvPr id="28" name="TextBox 27"/>
          <p:cNvSpPr txBox="1"/>
          <p:nvPr/>
        </p:nvSpPr>
        <p:spPr>
          <a:xfrm>
            <a:off x="1752600" y="5943600"/>
            <a:ext cx="685800" cy="553998"/>
          </a:xfrm>
          <a:prstGeom prst="rect">
            <a:avLst/>
          </a:prstGeom>
          <a:noFill/>
        </p:spPr>
        <p:txBody>
          <a:bodyPr wrap="square" rtlCol="0">
            <a:spAutoFit/>
          </a:bodyPr>
          <a:lstStyle/>
          <a:p>
            <a:r>
              <a:rPr lang="en-US" sz="3000" dirty="0"/>
              <a:t>o</a:t>
            </a:r>
          </a:p>
        </p:txBody>
      </p:sp>
      <p:sp>
        <p:nvSpPr>
          <p:cNvPr id="29" name="TextBox 28"/>
          <p:cNvSpPr txBox="1"/>
          <p:nvPr/>
        </p:nvSpPr>
        <p:spPr>
          <a:xfrm>
            <a:off x="2209800" y="5943600"/>
            <a:ext cx="685800" cy="553998"/>
          </a:xfrm>
          <a:prstGeom prst="rect">
            <a:avLst/>
          </a:prstGeom>
          <a:noFill/>
        </p:spPr>
        <p:txBody>
          <a:bodyPr wrap="square" rtlCol="0">
            <a:spAutoFit/>
          </a:bodyPr>
          <a:lstStyle/>
          <a:p>
            <a:r>
              <a:rPr lang="en-US" sz="3000" dirty="0"/>
              <a:t>p</a:t>
            </a:r>
          </a:p>
        </p:txBody>
      </p:sp>
      <p:sp>
        <p:nvSpPr>
          <p:cNvPr id="36" name="TextBox 35"/>
          <p:cNvSpPr txBox="1"/>
          <p:nvPr/>
        </p:nvSpPr>
        <p:spPr>
          <a:xfrm>
            <a:off x="2667000" y="5999202"/>
            <a:ext cx="685800" cy="553998"/>
          </a:xfrm>
          <a:prstGeom prst="rect">
            <a:avLst/>
          </a:prstGeom>
          <a:noFill/>
        </p:spPr>
        <p:txBody>
          <a:bodyPr wrap="square" rtlCol="0">
            <a:spAutoFit/>
          </a:bodyPr>
          <a:lstStyle/>
          <a:p>
            <a:r>
              <a:rPr lang="en-US" sz="3000" dirty="0"/>
              <a:t>f</a:t>
            </a:r>
          </a:p>
        </p:txBody>
      </p:sp>
    </p:spTree>
    <p:extLst>
      <p:ext uri="{BB962C8B-B14F-4D97-AF65-F5344CB8AC3E}">
        <p14:creationId xmlns:p14="http://schemas.microsoft.com/office/powerpoint/2010/main" val="344686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ppt_x"/>
                                          </p:val>
                                        </p:tav>
                                        <p:tav tm="100000">
                                          <p:val>
                                            <p:strVal val="#ppt_x"/>
                                          </p:val>
                                        </p:tav>
                                      </p:tavLst>
                                    </p:anim>
                                    <p:anim calcmode="lin" valueType="num">
                                      <p:cBhvr additive="base">
                                        <p:cTn id="1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3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PreOrder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preorder</a:t>
            </a:r>
          </a:p>
          <a:p>
            <a:pPr marL="400050" lvl="1" indent="0">
              <a:buNone/>
            </a:pPr>
            <a:r>
              <a:rPr lang="en-US" altLang="en-US" sz="1600" dirty="0">
                <a:latin typeface="Times" panose="02020603050405020304" pitchFamily="18" charset="0"/>
                <a:cs typeface="Times" panose="02020603050405020304" pitchFamily="18" charset="0"/>
              </a:rPr>
              <a:t>2.1. Visit root</a:t>
            </a:r>
          </a:p>
          <a:p>
            <a:pPr marL="400050" lvl="1" indent="0">
              <a:buNone/>
            </a:pPr>
            <a:r>
              <a:rPr lang="en-US" altLang="en-US" sz="1600" dirty="0">
                <a:latin typeface="Times" panose="02020603050405020304" pitchFamily="18" charset="0"/>
                <a:cs typeface="Times" panose="02020603050405020304" pitchFamily="18" charset="0"/>
              </a:rPr>
              <a:t>2.2. Visit leftmost subtree in preorder</a:t>
            </a:r>
          </a:p>
          <a:p>
            <a:pPr marL="400050" lvl="1" indent="0">
              <a:buNone/>
            </a:pPr>
            <a:r>
              <a:rPr lang="en-US" altLang="en-US" sz="1600" dirty="0">
                <a:latin typeface="Times" panose="02020603050405020304" pitchFamily="18" charset="0"/>
                <a:cs typeface="Times" panose="02020603050405020304" pitchFamily="18" charset="0"/>
              </a:rPr>
              <a:t>2.3. Visit remaining subtrees in preorder</a:t>
            </a:r>
          </a:p>
          <a:p>
            <a:pPr marL="400050" lvl="1" indent="0">
              <a:buNone/>
            </a:pPr>
            <a:r>
              <a:rPr lang="en-US" altLang="en-US" sz="1600" dirty="0">
                <a:latin typeface="Times" panose="02020603050405020304" pitchFamily="18" charset="0"/>
                <a:cs typeface="Times" panose="02020603050405020304" pitchFamily="18" charset="0"/>
              </a:rPr>
              <a:t>    2.3.1. Visit root</a:t>
            </a:r>
          </a:p>
          <a:p>
            <a:pPr marL="400050" lvl="1" indent="0">
              <a:buNone/>
            </a:pPr>
            <a:r>
              <a:rPr lang="en-US" altLang="en-US" sz="1600" dirty="0">
                <a:latin typeface="Times" panose="02020603050405020304" pitchFamily="18" charset="0"/>
                <a:cs typeface="Times" panose="02020603050405020304" pitchFamily="18" charset="0"/>
              </a:rPr>
              <a:t>    2.3.2. Visit leftmost subtree in preorder</a:t>
            </a:r>
          </a:p>
          <a:p>
            <a:pPr marL="400050" lvl="1" indent="0">
              <a:buNone/>
            </a:pPr>
            <a:r>
              <a:rPr lang="en-US" altLang="en-US" sz="1600" dirty="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267200" y="990600"/>
            <a:ext cx="4762167" cy="42672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847724"/>
            <a:ext cx="4114800" cy="2733676"/>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dirty="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dirty="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dirty="0"/>
              <a:t>j</a:t>
            </a:r>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dirty="0"/>
              <a:t>k</a:t>
            </a:r>
          </a:p>
        </p:txBody>
      </p:sp>
      <p:sp>
        <p:nvSpPr>
          <p:cNvPr id="27" name="TextBox 26"/>
          <p:cNvSpPr txBox="1"/>
          <p:nvPr/>
        </p:nvSpPr>
        <p:spPr>
          <a:xfrm>
            <a:off x="1371600" y="5943600"/>
            <a:ext cx="685800" cy="553998"/>
          </a:xfrm>
          <a:prstGeom prst="rect">
            <a:avLst/>
          </a:prstGeom>
          <a:noFill/>
        </p:spPr>
        <p:txBody>
          <a:bodyPr wrap="square" rtlCol="0">
            <a:spAutoFit/>
          </a:bodyPr>
          <a:lstStyle/>
          <a:p>
            <a:r>
              <a:rPr lang="en-US" sz="3000" dirty="0"/>
              <a:t>n</a:t>
            </a:r>
          </a:p>
        </p:txBody>
      </p:sp>
      <p:sp>
        <p:nvSpPr>
          <p:cNvPr id="28" name="TextBox 27"/>
          <p:cNvSpPr txBox="1"/>
          <p:nvPr/>
        </p:nvSpPr>
        <p:spPr>
          <a:xfrm>
            <a:off x="1752600" y="5943600"/>
            <a:ext cx="685800" cy="553998"/>
          </a:xfrm>
          <a:prstGeom prst="rect">
            <a:avLst/>
          </a:prstGeom>
          <a:noFill/>
        </p:spPr>
        <p:txBody>
          <a:bodyPr wrap="square" rtlCol="0">
            <a:spAutoFit/>
          </a:bodyPr>
          <a:lstStyle/>
          <a:p>
            <a:r>
              <a:rPr lang="en-US" sz="3000" dirty="0"/>
              <a:t>o</a:t>
            </a:r>
          </a:p>
        </p:txBody>
      </p:sp>
      <p:sp>
        <p:nvSpPr>
          <p:cNvPr id="29" name="TextBox 28"/>
          <p:cNvSpPr txBox="1"/>
          <p:nvPr/>
        </p:nvSpPr>
        <p:spPr>
          <a:xfrm>
            <a:off x="2209800" y="5943600"/>
            <a:ext cx="685800" cy="553998"/>
          </a:xfrm>
          <a:prstGeom prst="rect">
            <a:avLst/>
          </a:prstGeom>
          <a:noFill/>
        </p:spPr>
        <p:txBody>
          <a:bodyPr wrap="square" rtlCol="0">
            <a:spAutoFit/>
          </a:bodyPr>
          <a:lstStyle/>
          <a:p>
            <a:r>
              <a:rPr lang="en-US" sz="3000" dirty="0"/>
              <a:t>p</a:t>
            </a:r>
          </a:p>
        </p:txBody>
      </p:sp>
      <p:sp>
        <p:nvSpPr>
          <p:cNvPr id="36" name="TextBox 35"/>
          <p:cNvSpPr txBox="1"/>
          <p:nvPr/>
        </p:nvSpPr>
        <p:spPr>
          <a:xfrm>
            <a:off x="2667000" y="5999202"/>
            <a:ext cx="685800" cy="553998"/>
          </a:xfrm>
          <a:prstGeom prst="rect">
            <a:avLst/>
          </a:prstGeom>
          <a:noFill/>
        </p:spPr>
        <p:txBody>
          <a:bodyPr wrap="square" rtlCol="0">
            <a:spAutoFit/>
          </a:bodyPr>
          <a:lstStyle/>
          <a:p>
            <a:r>
              <a:rPr lang="en-US" sz="3000" dirty="0"/>
              <a:t>f</a:t>
            </a:r>
          </a:p>
        </p:txBody>
      </p:sp>
      <p:sp>
        <p:nvSpPr>
          <p:cNvPr id="30" name="TextBox 29"/>
          <p:cNvSpPr txBox="1"/>
          <p:nvPr/>
        </p:nvSpPr>
        <p:spPr>
          <a:xfrm>
            <a:off x="7423788" y="3147376"/>
            <a:ext cx="1224912" cy="553998"/>
          </a:xfrm>
          <a:prstGeom prst="rect">
            <a:avLst/>
          </a:prstGeom>
          <a:noFill/>
        </p:spPr>
        <p:txBody>
          <a:bodyPr wrap="square" rtlCol="0">
            <a:spAutoFit/>
          </a:bodyPr>
          <a:lstStyle/>
          <a:p>
            <a:r>
              <a:rPr lang="en-US" sz="3000" dirty="0"/>
              <a:t>DONE</a:t>
            </a:r>
          </a:p>
        </p:txBody>
      </p:sp>
    </p:spTree>
    <p:extLst>
      <p:ext uri="{BB962C8B-B14F-4D97-AF65-F5344CB8AC3E}">
        <p14:creationId xmlns:p14="http://schemas.microsoft.com/office/powerpoint/2010/main" val="173426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3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r>
              <a:rPr lang="en-US" altLang="en-US" dirty="0"/>
              <a:t> Traversal</a:t>
            </a:r>
          </a:p>
        </p:txBody>
      </p:sp>
      <p:sp>
        <p:nvSpPr>
          <p:cNvPr id="378883" name="Rectangle 3"/>
          <p:cNvSpPr>
            <a:spLocks noGrp="1" noChangeArrowheads="1"/>
          </p:cNvSpPr>
          <p:nvPr>
            <p:ph type="body" idx="1"/>
          </p:nvPr>
        </p:nvSpPr>
        <p:spPr>
          <a:xfrm>
            <a:off x="0" y="847724"/>
            <a:ext cx="9144000" cy="2790826"/>
          </a:xfrm>
        </p:spPr>
        <p:txBody>
          <a:bodyPr/>
          <a:lstStyle/>
          <a:p>
            <a:r>
              <a:rPr lang="en-US" altLang="en-US" sz="2200" dirty="0" err="1">
                <a:latin typeface="Times" panose="02020603050405020304" pitchFamily="18" charset="0"/>
                <a:cs typeface="Times" panose="02020603050405020304" pitchFamily="18" charset="0"/>
              </a:rPr>
              <a:t>Inorder</a:t>
            </a:r>
            <a:r>
              <a:rPr lang="en-US" altLang="en-US" sz="2200" dirty="0">
                <a:latin typeface="Times" panose="02020603050405020304" pitchFamily="18" charset="0"/>
                <a:cs typeface="Times" panose="02020603050405020304" pitchFamily="18" charset="0"/>
              </a:rPr>
              <a:t> traversal on tree T:</a:t>
            </a: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pPr lvl="1"/>
            <a:r>
              <a:rPr lang="en-US" dirty="0">
                <a:latin typeface="Times" panose="02020603050405020304" pitchFamily="18" charset="0"/>
                <a:cs typeface="Times" panose="02020603050405020304" pitchFamily="18" charset="0"/>
              </a:rPr>
              <a:t>Step 1: visit T</a:t>
            </a:r>
            <a:r>
              <a:rPr lang="en-US" baseline="-25000" dirty="0">
                <a:latin typeface="Times" panose="02020603050405020304" pitchFamily="18" charset="0"/>
                <a:cs typeface="Times" panose="02020603050405020304" pitchFamily="18" charset="0"/>
              </a:rPr>
              <a:t>1</a:t>
            </a:r>
            <a:r>
              <a:rPr lang="en-US" dirty="0">
                <a:latin typeface="Times" panose="02020603050405020304" pitchFamily="18" charset="0"/>
                <a:cs typeface="Times" panose="02020603050405020304" pitchFamily="18" charset="0"/>
              </a:rPr>
              <a:t> in </a:t>
            </a:r>
            <a:r>
              <a:rPr lang="en-US" dirty="0" err="1">
                <a:latin typeface="Times" panose="02020603050405020304" pitchFamily="18" charset="0"/>
                <a:cs typeface="Times" panose="02020603050405020304" pitchFamily="18" charset="0"/>
              </a:rPr>
              <a:t>inorder</a:t>
            </a:r>
            <a:r>
              <a:rPr lang="en-US" dirty="0">
                <a:latin typeface="Times" panose="02020603050405020304" pitchFamily="18" charset="0"/>
                <a:cs typeface="Times" panose="02020603050405020304" pitchFamily="18" charset="0"/>
              </a:rPr>
              <a:t>,</a:t>
            </a:r>
          </a:p>
          <a:p>
            <a:pPr lvl="1"/>
            <a:r>
              <a:rPr lang="en-US" dirty="0">
                <a:latin typeface="Times" panose="02020603050405020304" pitchFamily="18" charset="0"/>
                <a:cs typeface="Times" panose="02020603050405020304" pitchFamily="18" charset="0"/>
              </a:rPr>
              <a:t>Step 2: visit root </a:t>
            </a:r>
            <a:r>
              <a:rPr lang="en-US" b="1" i="1" dirty="0">
                <a:latin typeface="Times" panose="02020603050405020304" pitchFamily="18" charset="0"/>
                <a:cs typeface="Times" panose="02020603050405020304" pitchFamily="18" charset="0"/>
              </a:rPr>
              <a:t>r</a:t>
            </a:r>
            <a:r>
              <a:rPr lang="en-US" dirty="0">
                <a:latin typeface="Times" panose="02020603050405020304" pitchFamily="18" charset="0"/>
                <a:cs typeface="Times" panose="02020603050405020304" pitchFamily="18" charset="0"/>
              </a:rPr>
              <a:t>, </a:t>
            </a:r>
          </a:p>
          <a:p>
            <a:pPr lvl="1"/>
            <a:r>
              <a:rPr lang="en-US" dirty="0">
                <a:latin typeface="Times" panose="02020603050405020304" pitchFamily="18" charset="0"/>
                <a:cs typeface="Times" panose="02020603050405020304" pitchFamily="18" charset="0"/>
              </a:rPr>
              <a:t>Step 3: visit T</a:t>
            </a:r>
            <a:r>
              <a:rPr lang="en-US" baseline="-25000" dirty="0">
                <a:latin typeface="Times" panose="02020603050405020304" pitchFamily="18" charset="0"/>
                <a:cs typeface="Times" panose="02020603050405020304" pitchFamily="18" charset="0"/>
              </a:rPr>
              <a:t>2</a:t>
            </a:r>
            <a:r>
              <a:rPr lang="en-US" dirty="0">
                <a:latin typeface="Times" panose="02020603050405020304" pitchFamily="18" charset="0"/>
                <a:cs typeface="Times" panose="02020603050405020304" pitchFamily="18" charset="0"/>
              </a:rPr>
              <a:t> in </a:t>
            </a:r>
            <a:r>
              <a:rPr lang="en-US" dirty="0" err="1">
                <a:latin typeface="Times" panose="02020603050405020304" pitchFamily="18" charset="0"/>
                <a:cs typeface="Times" panose="02020603050405020304" pitchFamily="18" charset="0"/>
              </a:rPr>
              <a:t>inorder</a:t>
            </a:r>
            <a:r>
              <a:rPr lang="en-US" dirty="0">
                <a:latin typeface="Times" panose="02020603050405020304" pitchFamily="18" charset="0"/>
                <a:cs typeface="Times" panose="02020603050405020304" pitchFamily="18" charset="0"/>
              </a:rPr>
              <a:t>,</a:t>
            </a:r>
          </a:p>
          <a:p>
            <a:pPr lvl="1"/>
            <a:r>
              <a:rPr lang="en-US" dirty="0">
                <a:latin typeface="Times" panose="02020603050405020304" pitchFamily="18" charset="0"/>
                <a:cs typeface="Times" panose="02020603050405020304" pitchFamily="18" charset="0"/>
              </a:rPr>
              <a:t>……..</a:t>
            </a:r>
          </a:p>
          <a:p>
            <a:pPr lvl="1"/>
            <a:r>
              <a:rPr lang="en-US" dirty="0">
                <a:latin typeface="Times" panose="02020603050405020304" pitchFamily="18" charset="0"/>
                <a:cs typeface="Times" panose="02020603050405020304" pitchFamily="18" charset="0"/>
              </a:rPr>
              <a:t>Step </a:t>
            </a:r>
            <a:r>
              <a:rPr lang="en-US" i="1" dirty="0">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1: visit </a:t>
            </a:r>
            <a:r>
              <a:rPr lang="en-US" dirty="0" err="1">
                <a:latin typeface="Times" panose="02020603050405020304" pitchFamily="18" charset="0"/>
                <a:cs typeface="Times" panose="02020603050405020304" pitchFamily="18" charset="0"/>
              </a:rPr>
              <a:t>T</a:t>
            </a:r>
            <a:r>
              <a:rPr lang="en-US" i="1" baseline="-25000" dirty="0" err="1">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 in </a:t>
            </a:r>
            <a:r>
              <a:rPr lang="en-US" dirty="0" err="1">
                <a:latin typeface="Times" panose="02020603050405020304" pitchFamily="18" charset="0"/>
                <a:cs typeface="Times" panose="02020603050405020304" pitchFamily="18" charset="0"/>
              </a:rPr>
              <a:t>inorder</a:t>
            </a:r>
            <a:endParaRPr lang="en-US" altLang="en-US" sz="2200" dirty="0">
              <a:latin typeface="Times" panose="02020603050405020304" pitchFamily="18" charset="0"/>
              <a:cs typeface="Times" panose="02020603050405020304" pitchFamily="18" charset="0"/>
            </a:endParaRPr>
          </a:p>
        </p:txBody>
      </p:sp>
      <p:grpSp>
        <p:nvGrpSpPr>
          <p:cNvPr id="2" name="Group 1"/>
          <p:cNvGrpSpPr/>
          <p:nvPr/>
        </p:nvGrpSpPr>
        <p:grpSpPr>
          <a:xfrm>
            <a:off x="76200" y="1371600"/>
            <a:ext cx="3505200" cy="2133600"/>
            <a:chOff x="533400" y="1981200"/>
            <a:chExt cx="3505200" cy="2133600"/>
          </a:xfrm>
        </p:grpSpPr>
        <p:sp>
          <p:nvSpPr>
            <p:cNvPr id="32" name="Oval 6"/>
            <p:cNvSpPr>
              <a:spLocks noChangeArrowheads="1"/>
            </p:cNvSpPr>
            <p:nvPr/>
          </p:nvSpPr>
          <p:spPr bwMode="auto">
            <a:xfrm>
              <a:off x="972038" y="2801547"/>
              <a:ext cx="311920" cy="336986"/>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grpSp>
          <p:nvGrpSpPr>
            <p:cNvPr id="33" name="Group 32"/>
            <p:cNvGrpSpPr/>
            <p:nvPr/>
          </p:nvGrpSpPr>
          <p:grpSpPr>
            <a:xfrm>
              <a:off x="2104697" y="1981200"/>
              <a:ext cx="343112" cy="338555"/>
              <a:chOff x="5968181" y="2328446"/>
              <a:chExt cx="432619" cy="416458"/>
            </a:xfrm>
            <a:solidFill>
              <a:srgbClr val="FF0000"/>
            </a:solidFill>
          </p:grpSpPr>
          <p:sp>
            <p:nvSpPr>
              <p:cNvPr id="34" name="Oval 3"/>
              <p:cNvSpPr>
                <a:spLocks noChangeArrowheads="1"/>
              </p:cNvSpPr>
              <p:nvPr/>
            </p:nvSpPr>
            <p:spPr bwMode="auto">
              <a:xfrm>
                <a:off x="5968181" y="2328672"/>
                <a:ext cx="393290" cy="414528"/>
              </a:xfrm>
              <a:prstGeom prst="ellipse">
                <a:avLst/>
              </a:prstGeom>
              <a:grpFill/>
              <a:ln w="25400">
                <a:solidFill>
                  <a:srgbClr val="333399"/>
                </a:solidFill>
                <a:round/>
                <a:headEnd type="none" w="sm" len="sm"/>
                <a:tailEnd type="none" w="sm" len="sm"/>
              </a:ln>
              <a:effectLst/>
            </p:spPr>
            <p:txBody>
              <a:bodyPr wrap="none" anchor="ctr"/>
              <a:lstStyle/>
              <a:p>
                <a:endParaRPr lang="en-US" sz="1600">
                  <a:latin typeface="Times New Roman" pitchFamily="18" charset="0"/>
                  <a:cs typeface="Times New Roman" pitchFamily="18" charset="0"/>
                </a:endParaRPr>
              </a:p>
            </p:txBody>
          </p:sp>
          <p:sp>
            <p:nvSpPr>
              <p:cNvPr id="35" name="TextBox 34"/>
              <p:cNvSpPr txBox="1"/>
              <p:nvPr/>
            </p:nvSpPr>
            <p:spPr>
              <a:xfrm>
                <a:off x="6019800" y="2328446"/>
                <a:ext cx="381000" cy="416458"/>
              </a:xfrm>
              <a:prstGeom prst="rect">
                <a:avLst/>
              </a:prstGeom>
              <a:noFill/>
            </p:spPr>
            <p:txBody>
              <a:bodyPr wrap="square" rtlCol="0">
                <a:spAutoFit/>
              </a:bodyPr>
              <a:lstStyle/>
              <a:p>
                <a:r>
                  <a:rPr lang="en-US" sz="1600" b="1" i="1">
                    <a:solidFill>
                      <a:srgbClr val="FFFF00"/>
                    </a:solidFill>
                    <a:latin typeface="Times New Roman" pitchFamily="18" charset="0"/>
                    <a:cs typeface="Times New Roman" pitchFamily="18" charset="0"/>
                  </a:rPr>
                  <a:t>r</a:t>
                </a:r>
              </a:p>
            </p:txBody>
          </p:sp>
        </p:grpSp>
        <p:sp>
          <p:nvSpPr>
            <p:cNvPr id="36" name="TextBox 35"/>
            <p:cNvSpPr txBox="1"/>
            <p:nvPr/>
          </p:nvSpPr>
          <p:spPr>
            <a:xfrm>
              <a:off x="956440" y="2813936"/>
              <a:ext cx="415159" cy="307777"/>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1</a:t>
              </a:r>
            </a:p>
          </p:txBody>
        </p:sp>
        <p:grpSp>
          <p:nvGrpSpPr>
            <p:cNvPr id="37" name="Group 36"/>
            <p:cNvGrpSpPr/>
            <p:nvPr/>
          </p:nvGrpSpPr>
          <p:grpSpPr>
            <a:xfrm>
              <a:off x="3434257" y="2786678"/>
              <a:ext cx="375746" cy="336985"/>
              <a:chOff x="7683910" y="2743200"/>
              <a:chExt cx="473766" cy="414528"/>
            </a:xfrm>
          </p:grpSpPr>
          <p:sp>
            <p:nvSpPr>
              <p:cNvPr id="38"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39" name="TextBox 38"/>
              <p:cNvSpPr txBox="1"/>
              <p:nvPr/>
            </p:nvSpPr>
            <p:spPr>
              <a:xfrm>
                <a:off x="7696201" y="2743200"/>
                <a:ext cx="461475" cy="378599"/>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i="1" baseline="-25000">
                    <a:latin typeface="Times New Roman" pitchFamily="18" charset="0"/>
                    <a:cs typeface="Times New Roman" pitchFamily="18" charset="0"/>
                  </a:rPr>
                  <a:t>k</a:t>
                </a:r>
              </a:p>
            </p:txBody>
          </p:sp>
        </p:grpSp>
        <p:grpSp>
          <p:nvGrpSpPr>
            <p:cNvPr id="40" name="Group 39"/>
            <p:cNvGrpSpPr/>
            <p:nvPr/>
          </p:nvGrpSpPr>
          <p:grpSpPr>
            <a:xfrm>
              <a:off x="2104687" y="2761478"/>
              <a:ext cx="333710" cy="362192"/>
              <a:chOff x="7683910" y="2712194"/>
              <a:chExt cx="420765" cy="445534"/>
            </a:xfrm>
          </p:grpSpPr>
          <p:sp>
            <p:nvSpPr>
              <p:cNvPr id="41"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42" name="TextBox 41"/>
              <p:cNvSpPr txBox="1"/>
              <p:nvPr/>
            </p:nvSpPr>
            <p:spPr>
              <a:xfrm>
                <a:off x="7696209" y="2712194"/>
                <a:ext cx="408466" cy="378598"/>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2</a:t>
                </a:r>
              </a:p>
            </p:txBody>
          </p:sp>
        </p:grpSp>
        <p:sp>
          <p:nvSpPr>
            <p:cNvPr id="43" name="Isosceles Triangle 42"/>
            <p:cNvSpPr/>
            <p:nvPr/>
          </p:nvSpPr>
          <p:spPr>
            <a:xfrm>
              <a:off x="775138" y="3123666"/>
              <a:ext cx="725214"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4" name="Isosceles Triangle 43"/>
            <p:cNvSpPr/>
            <p:nvPr/>
          </p:nvSpPr>
          <p:spPr>
            <a:xfrm>
              <a:off x="1862959" y="3123666"/>
              <a:ext cx="785648" cy="991134"/>
            </a:xfrm>
            <a:prstGeom prst="triangle">
              <a:avLst>
                <a:gd name="adj" fmla="val 48788"/>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5" name="Isosceles Triangle 44"/>
            <p:cNvSpPr/>
            <p:nvPr/>
          </p:nvSpPr>
          <p:spPr>
            <a:xfrm>
              <a:off x="3192517" y="3123666"/>
              <a:ext cx="846083"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6" name="Oval 45"/>
            <p:cNvSpPr/>
            <p:nvPr/>
          </p:nvSpPr>
          <p:spPr>
            <a:xfrm>
              <a:off x="2709041"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7" name="Oval 46"/>
            <p:cNvSpPr/>
            <p:nvPr/>
          </p:nvSpPr>
          <p:spPr>
            <a:xfrm>
              <a:off x="2914519"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itchFamily="18" charset="0"/>
                  <a:cs typeface="Times New Roman" pitchFamily="18" charset="0"/>
                </a:rPr>
                <a:t>  </a:t>
              </a:r>
            </a:p>
          </p:txBody>
        </p:sp>
        <p:sp>
          <p:nvSpPr>
            <p:cNvPr id="48" name="Oval 47"/>
            <p:cNvSpPr/>
            <p:nvPr/>
          </p:nvSpPr>
          <p:spPr>
            <a:xfrm>
              <a:off x="3095823"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9" name="Oval 48"/>
            <p:cNvSpPr/>
            <p:nvPr/>
          </p:nvSpPr>
          <p:spPr>
            <a:xfrm>
              <a:off x="2769476"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0" name="Oval 49"/>
            <p:cNvSpPr/>
            <p:nvPr/>
          </p:nvSpPr>
          <p:spPr>
            <a:xfrm>
              <a:off x="2974954"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  </a:t>
              </a:r>
            </a:p>
          </p:txBody>
        </p:sp>
        <p:sp>
          <p:nvSpPr>
            <p:cNvPr id="51" name="Oval 50"/>
            <p:cNvSpPr/>
            <p:nvPr/>
          </p:nvSpPr>
          <p:spPr>
            <a:xfrm>
              <a:off x="3156257"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2" name="TextBox 51"/>
            <p:cNvSpPr txBox="1"/>
            <p:nvPr/>
          </p:nvSpPr>
          <p:spPr>
            <a:xfrm>
              <a:off x="533400" y="343339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1</a:t>
              </a:r>
            </a:p>
          </p:txBody>
        </p:sp>
        <p:sp>
          <p:nvSpPr>
            <p:cNvPr id="53" name="TextBox 52"/>
            <p:cNvSpPr txBox="1"/>
            <p:nvPr/>
          </p:nvSpPr>
          <p:spPr>
            <a:xfrm>
              <a:off x="1621221" y="342976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2</a:t>
              </a:r>
            </a:p>
          </p:txBody>
        </p:sp>
        <p:sp>
          <p:nvSpPr>
            <p:cNvPr id="54" name="TextBox 53"/>
            <p:cNvSpPr txBox="1"/>
            <p:nvPr/>
          </p:nvSpPr>
          <p:spPr>
            <a:xfrm>
              <a:off x="3011214" y="3371449"/>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i="1" baseline="-25000">
                  <a:latin typeface="Times New Roman" pitchFamily="18" charset="0"/>
                  <a:cs typeface="Times New Roman" pitchFamily="18" charset="0"/>
                </a:rPr>
                <a:t>k</a:t>
              </a:r>
            </a:p>
          </p:txBody>
        </p:sp>
        <p:cxnSp>
          <p:nvCxnSpPr>
            <p:cNvPr id="55" name="Straight Connector 54"/>
            <p:cNvCxnSpPr/>
            <p:nvPr/>
          </p:nvCxnSpPr>
          <p:spPr>
            <a:xfrm>
              <a:off x="2416616" y="2149877"/>
              <a:ext cx="1178472" cy="63680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2" idx="0"/>
            </p:cNvCxnSpPr>
            <p:nvPr/>
          </p:nvCxnSpPr>
          <p:spPr>
            <a:xfrm rot="10800000" flipV="1">
              <a:off x="1127998" y="2149877"/>
              <a:ext cx="976699" cy="651671"/>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041540" y="2537485"/>
              <a:ext cx="443107" cy="487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grpSp>
      <p:sp>
        <p:nvSpPr>
          <p:cNvPr id="58" name="Text Box 4"/>
          <p:cNvSpPr txBox="1">
            <a:spLocks noChangeArrowheads="1"/>
          </p:cNvSpPr>
          <p:nvPr/>
        </p:nvSpPr>
        <p:spPr bwMode="auto">
          <a:xfrm>
            <a:off x="4125311" y="1447800"/>
            <a:ext cx="4942489" cy="440120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a:t>procedure</a:t>
            </a:r>
            <a:r>
              <a:rPr lang="en-US" altLang="en-US" sz="2000" dirty="0"/>
              <a:t> </a:t>
            </a:r>
            <a:r>
              <a:rPr lang="en-US" altLang="en-US" sz="2000" i="1" dirty="0" err="1"/>
              <a:t>inorder</a:t>
            </a:r>
            <a:r>
              <a:rPr lang="en-US" altLang="en-US" sz="2000" dirty="0"/>
              <a:t>(</a:t>
            </a:r>
            <a:r>
              <a:rPr lang="en-US" altLang="en-US" sz="2000" i="1" dirty="0"/>
              <a:t>T</a:t>
            </a:r>
            <a:r>
              <a:rPr lang="en-US" altLang="en-US" sz="2000" dirty="0"/>
              <a:t>: ordered rooted tree)</a:t>
            </a:r>
          </a:p>
          <a:p>
            <a:r>
              <a:rPr lang="en-US" altLang="en-US" sz="2000" i="1" dirty="0"/>
              <a:t>  r</a:t>
            </a:r>
            <a:r>
              <a:rPr lang="en-US" altLang="en-US" sz="2000" dirty="0"/>
              <a:t> := root of </a:t>
            </a:r>
            <a:r>
              <a:rPr lang="en-US" altLang="en-US" sz="2000" i="1" dirty="0"/>
              <a:t>T</a:t>
            </a:r>
          </a:p>
          <a:p>
            <a:r>
              <a:rPr lang="en-US" altLang="en-US" sz="2000" b="1" dirty="0"/>
              <a:t>  if</a:t>
            </a:r>
            <a:r>
              <a:rPr lang="en-US" altLang="en-US" sz="2000" dirty="0"/>
              <a:t> r is a leaf </a:t>
            </a:r>
            <a:r>
              <a:rPr lang="en-US" altLang="en-US" sz="2000" b="1" dirty="0"/>
              <a:t>then</a:t>
            </a:r>
            <a:r>
              <a:rPr lang="en-US" altLang="en-US" sz="2000" dirty="0"/>
              <a:t> visit </a:t>
            </a:r>
            <a:r>
              <a:rPr lang="en-US" altLang="en-US" sz="2000" i="1" dirty="0"/>
              <a:t>r</a:t>
            </a:r>
          </a:p>
          <a:p>
            <a:r>
              <a:rPr lang="en-US" altLang="en-US" sz="2000" b="1" dirty="0"/>
              <a:t>  else</a:t>
            </a:r>
          </a:p>
          <a:p>
            <a:r>
              <a:rPr lang="en-US" altLang="en-US" sz="2000" b="1" dirty="0"/>
              <a:t>  begin</a:t>
            </a:r>
          </a:p>
          <a:p>
            <a:r>
              <a:rPr lang="en-US" altLang="en-US" sz="2000" i="1" dirty="0"/>
              <a:t>      </a:t>
            </a:r>
            <a:r>
              <a:rPr lang="en-US" altLang="en-US" sz="2000" i="1" dirty="0">
                <a:latin typeface="Bell MT" panose="02020503060305020303" pitchFamily="18" charset="0"/>
              </a:rPr>
              <a:t>l </a:t>
            </a:r>
            <a:r>
              <a:rPr lang="en-US" altLang="en-US" sz="2000" dirty="0"/>
              <a:t>:= first child of </a:t>
            </a:r>
            <a:r>
              <a:rPr lang="en-US" altLang="en-US" sz="2000" i="1" dirty="0"/>
              <a:t>r</a:t>
            </a:r>
            <a:r>
              <a:rPr lang="en-US" altLang="en-US" sz="2000" dirty="0"/>
              <a:t> from left to right</a:t>
            </a:r>
          </a:p>
          <a:p>
            <a:r>
              <a:rPr lang="en-US" altLang="en-US" sz="2000" i="1" dirty="0"/>
              <a:t>      T(</a:t>
            </a:r>
            <a:r>
              <a:rPr lang="en-US" altLang="en-US" sz="2000" i="1" dirty="0">
                <a:latin typeface="Bell MT" panose="02020503060305020303" pitchFamily="18" charset="0"/>
              </a:rPr>
              <a:t>l</a:t>
            </a:r>
            <a:r>
              <a:rPr lang="en-US" altLang="en-US" sz="2000" i="1" dirty="0"/>
              <a:t>)</a:t>
            </a:r>
            <a:r>
              <a:rPr lang="en-US" altLang="en-US" sz="2000" dirty="0"/>
              <a:t> := subtree with </a:t>
            </a:r>
            <a:r>
              <a:rPr lang="en-US" altLang="en-US" sz="2000" i="1" dirty="0">
                <a:latin typeface="Bell MT" panose="02020503060305020303" pitchFamily="18" charset="0"/>
              </a:rPr>
              <a:t>l</a:t>
            </a:r>
            <a:r>
              <a:rPr lang="en-US" altLang="en-US" sz="2000" dirty="0"/>
              <a:t> as its root</a:t>
            </a:r>
          </a:p>
          <a:p>
            <a:r>
              <a:rPr lang="en-US" altLang="en-US" sz="2000" i="1"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T</a:t>
            </a:r>
            <a:r>
              <a:rPr lang="en-US" altLang="en-US" sz="2000" dirty="0">
                <a:solidFill>
                  <a:srgbClr val="FF0000"/>
                </a:solidFill>
              </a:rPr>
              <a:t>(</a:t>
            </a:r>
            <a:r>
              <a:rPr lang="en-US" altLang="en-US" sz="2000" i="1" dirty="0">
                <a:solidFill>
                  <a:srgbClr val="FF0000"/>
                </a:solidFill>
                <a:latin typeface="Bell MT" panose="02020503060305020303" pitchFamily="18" charset="0"/>
              </a:rPr>
              <a:t>l</a:t>
            </a:r>
            <a:r>
              <a:rPr lang="en-US" altLang="en-US" sz="2000" dirty="0">
                <a:solidFill>
                  <a:srgbClr val="FF0000"/>
                </a:solidFill>
              </a:rPr>
              <a:t>))</a:t>
            </a:r>
          </a:p>
          <a:p>
            <a:r>
              <a:rPr lang="en-US" altLang="en-US" sz="2000" dirty="0">
                <a:solidFill>
                  <a:srgbClr val="FF0000"/>
                </a:solidFill>
              </a:rPr>
              <a:t>    </a:t>
            </a:r>
          </a:p>
          <a:p>
            <a:r>
              <a:rPr lang="en-US" altLang="en-US" sz="2000" dirty="0">
                <a:solidFill>
                  <a:srgbClr val="FF0000"/>
                </a:solidFill>
              </a:rPr>
              <a:t>      visit </a:t>
            </a:r>
            <a:r>
              <a:rPr lang="en-US" altLang="en-US" sz="2000" i="1" dirty="0">
                <a:solidFill>
                  <a:srgbClr val="FF0000"/>
                </a:solidFill>
              </a:rPr>
              <a:t>r</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except for </a:t>
            </a:r>
            <a:r>
              <a:rPr lang="en-US" altLang="en-US" sz="2000" i="1" dirty="0"/>
              <a:t>l</a:t>
            </a:r>
            <a:r>
              <a:rPr lang="en-US" altLang="en-US" sz="2000" dirty="0"/>
              <a:t> left to right</a:t>
            </a:r>
            <a:endParaRPr lang="en-US" altLang="en-US" sz="2000" b="1" dirty="0"/>
          </a:p>
          <a:p>
            <a:r>
              <a:rPr lang="en-US" altLang="en-US" sz="2000" i="1" dirty="0"/>
              <a:t>           T</a:t>
            </a:r>
            <a:r>
              <a:rPr lang="en-US" altLang="en-US" sz="2000" dirty="0"/>
              <a:t>(</a:t>
            </a:r>
            <a:r>
              <a:rPr lang="en-US" altLang="en-US" sz="2000" i="1" dirty="0"/>
              <a:t>c</a:t>
            </a:r>
            <a:r>
              <a:rPr lang="en-US" altLang="en-US" sz="2000" dirty="0"/>
              <a:t>) := subtree with </a:t>
            </a:r>
            <a:r>
              <a:rPr lang="en-US" altLang="en-US" sz="2000" i="1" dirty="0"/>
              <a:t>c</a:t>
            </a:r>
            <a:r>
              <a:rPr lang="en-US" altLang="en-US" sz="2000" dirty="0"/>
              <a:t> as its root</a:t>
            </a:r>
          </a:p>
          <a:p>
            <a:r>
              <a:rPr lang="en-US" altLang="en-US" sz="2000" dirty="0">
                <a:solidFill>
                  <a:srgbClr val="FF0000"/>
                </a:solidFill>
              </a:rPr>
              <a:t>           </a:t>
            </a:r>
            <a:r>
              <a:rPr lang="en-US" altLang="en-US" sz="2000" dirty="0" err="1">
                <a:solidFill>
                  <a:srgbClr val="FF0000"/>
                </a:solidFill>
              </a:rPr>
              <a:t>inorder</a:t>
            </a:r>
            <a:r>
              <a:rPr lang="en-US" altLang="en-US" sz="2000" dirty="0">
                <a:solidFill>
                  <a:srgbClr val="FF0000"/>
                </a:solidFill>
              </a:rPr>
              <a:t>(</a:t>
            </a:r>
            <a:r>
              <a:rPr lang="en-US" altLang="en-US" sz="2000" i="1" dirty="0">
                <a:solidFill>
                  <a:srgbClr val="FF0000"/>
                </a:solidFill>
              </a:rPr>
              <a:t>T</a:t>
            </a:r>
            <a:r>
              <a:rPr lang="en-US" altLang="en-US" sz="2000" dirty="0">
                <a:solidFill>
                  <a:srgbClr val="FF0000"/>
                </a:solidFill>
              </a:rPr>
              <a:t>(</a:t>
            </a:r>
            <a:r>
              <a:rPr lang="en-US" altLang="en-US" sz="2000" i="1" dirty="0">
                <a:solidFill>
                  <a:srgbClr val="FF0000"/>
                </a:solidFill>
              </a:rPr>
              <a:t>c</a:t>
            </a:r>
            <a:r>
              <a:rPr lang="en-US" altLang="en-US" sz="2000" dirty="0">
                <a:solidFill>
                  <a:srgbClr val="FF0000"/>
                </a:solidFill>
              </a:rPr>
              <a:t>))</a:t>
            </a:r>
          </a:p>
          <a:p>
            <a:r>
              <a:rPr lang="en-US" altLang="en-US" sz="2000" b="1" dirty="0"/>
              <a:t>  end</a:t>
            </a:r>
          </a:p>
        </p:txBody>
      </p:sp>
      <p:sp>
        <p:nvSpPr>
          <p:cNvPr id="3" name="Oval 2"/>
          <p:cNvSpPr/>
          <p:nvPr/>
        </p:nvSpPr>
        <p:spPr>
          <a:xfrm>
            <a:off x="5867400" y="3635067"/>
            <a:ext cx="990600" cy="3238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1</a:t>
            </a:r>
          </a:p>
        </p:txBody>
      </p:sp>
      <p:sp>
        <p:nvSpPr>
          <p:cNvPr id="59" name="Oval 58"/>
          <p:cNvSpPr/>
          <p:nvPr/>
        </p:nvSpPr>
        <p:spPr>
          <a:xfrm>
            <a:off x="5218176" y="4246408"/>
            <a:ext cx="990600" cy="3238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2</a:t>
            </a:r>
          </a:p>
        </p:txBody>
      </p:sp>
      <p:sp>
        <p:nvSpPr>
          <p:cNvPr id="60" name="Oval 59"/>
          <p:cNvSpPr/>
          <p:nvPr/>
        </p:nvSpPr>
        <p:spPr>
          <a:xfrm>
            <a:off x="6208776" y="5181600"/>
            <a:ext cx="1371600" cy="381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3, 4..</a:t>
            </a:r>
          </a:p>
        </p:txBody>
      </p:sp>
    </p:spTree>
    <p:extLst>
      <p:ext uri="{BB962C8B-B14F-4D97-AF65-F5344CB8AC3E}">
        <p14:creationId xmlns:p14="http://schemas.microsoft.com/office/powerpoint/2010/main" val="272857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ppt_x"/>
                                          </p:val>
                                        </p:tav>
                                        <p:tav tm="100000">
                                          <p:val>
                                            <p:strVal val="#ppt_x"/>
                                          </p:val>
                                        </p:tav>
                                      </p:tavLst>
                                    </p:anim>
                                    <p:anim calcmode="lin" valueType="num">
                                      <p:cBhvr additive="base">
                                        <p:cTn id="1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9" grpId="0" animBg="1"/>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2924-3644-45D3-9CC6-FACAD2D82398}"/>
              </a:ext>
            </a:extLst>
          </p:cNvPr>
          <p:cNvSpPr>
            <a:spLocks noGrp="1"/>
          </p:cNvSpPr>
          <p:nvPr>
            <p:ph type="title"/>
          </p:nvPr>
        </p:nvSpPr>
        <p:spPr/>
        <p:txBody>
          <a:bodyPr/>
          <a:lstStyle/>
          <a:p>
            <a:r>
              <a:rPr lang="en-US" dirty="0"/>
              <a:t>So what is a tree?</a:t>
            </a:r>
          </a:p>
        </p:txBody>
      </p:sp>
      <p:sp>
        <p:nvSpPr>
          <p:cNvPr id="3" name="Content Placeholder 2">
            <a:extLst>
              <a:ext uri="{FF2B5EF4-FFF2-40B4-BE49-F238E27FC236}">
                <a16:creationId xmlns:a16="http://schemas.microsoft.com/office/drawing/2014/main" id="{08C59B75-4093-4E70-82AE-1C6C554C0784}"/>
              </a:ext>
            </a:extLst>
          </p:cNvPr>
          <p:cNvSpPr>
            <a:spLocks noGrp="1"/>
          </p:cNvSpPr>
          <p:nvPr>
            <p:ph idx="1"/>
          </p:nvPr>
        </p:nvSpPr>
        <p:spPr>
          <a:xfrm>
            <a:off x="685800" y="990600"/>
            <a:ext cx="7772400" cy="5301573"/>
          </a:xfrm>
        </p:spPr>
        <p:txBody>
          <a:bodyPr/>
          <a:lstStyle/>
          <a:p>
            <a:r>
              <a:rPr lang="en-US" dirty="0"/>
              <a:t>An </a:t>
            </a:r>
            <a:r>
              <a:rPr lang="en-US" i="1" dirty="0"/>
              <a:t>undirected</a:t>
            </a:r>
            <a:r>
              <a:rPr lang="en-US" dirty="0"/>
              <a:t> graph where any two vertices is connected  by exactly one path</a:t>
            </a:r>
          </a:p>
          <a:p>
            <a:r>
              <a:rPr lang="en-US" dirty="0"/>
              <a:t>Equivalently it is a </a:t>
            </a:r>
            <a:r>
              <a:rPr lang="en-US" i="1" dirty="0"/>
              <a:t>connected graph with no cycle</a:t>
            </a:r>
            <a:r>
              <a:rPr lang="en-US" dirty="0"/>
              <a:t> (acyclic graph) </a:t>
            </a:r>
          </a:p>
        </p:txBody>
      </p:sp>
      <p:sp>
        <p:nvSpPr>
          <p:cNvPr id="4" name="Slide Number Placeholder 3">
            <a:extLst>
              <a:ext uri="{FF2B5EF4-FFF2-40B4-BE49-F238E27FC236}">
                <a16:creationId xmlns:a16="http://schemas.microsoft.com/office/drawing/2014/main" id="{E9EEE33A-1FF5-44E3-8D20-6FE0221F4442}"/>
              </a:ext>
            </a:extLst>
          </p:cNvPr>
          <p:cNvSpPr>
            <a:spLocks noGrp="1"/>
          </p:cNvSpPr>
          <p:nvPr>
            <p:ph type="sldNum" sz="quarter" idx="12"/>
          </p:nvPr>
        </p:nvSpPr>
        <p:spPr/>
        <p:txBody>
          <a:bodyPr/>
          <a:lstStyle/>
          <a:p>
            <a:pPr>
              <a:defRPr/>
            </a:pPr>
            <a:fld id="{519C8756-3B26-4146-A7C7-24F682EEB786}" type="slidenum">
              <a:rPr lang="en-US" smtClean="0"/>
              <a:pPr>
                <a:defRPr/>
              </a:pPr>
              <a:t>8</a:t>
            </a:fld>
            <a:endParaRPr lang="en-US"/>
          </a:p>
        </p:txBody>
      </p:sp>
      <p:sp>
        <p:nvSpPr>
          <p:cNvPr id="6" name="Oval 37">
            <a:extLst>
              <a:ext uri="{FF2B5EF4-FFF2-40B4-BE49-F238E27FC236}">
                <a16:creationId xmlns:a16="http://schemas.microsoft.com/office/drawing/2014/main" id="{C569CA2F-EE2C-448E-9665-17DD360498DF}"/>
              </a:ext>
            </a:extLst>
          </p:cNvPr>
          <p:cNvSpPr>
            <a:spLocks noChangeArrowheads="1"/>
          </p:cNvSpPr>
          <p:nvPr/>
        </p:nvSpPr>
        <p:spPr bwMode="auto">
          <a:xfrm>
            <a:off x="6022032" y="4040972"/>
            <a:ext cx="633733" cy="60986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1</a:t>
            </a:r>
          </a:p>
        </p:txBody>
      </p:sp>
      <p:sp>
        <p:nvSpPr>
          <p:cNvPr id="7" name="Oval 38">
            <a:extLst>
              <a:ext uri="{FF2B5EF4-FFF2-40B4-BE49-F238E27FC236}">
                <a16:creationId xmlns:a16="http://schemas.microsoft.com/office/drawing/2014/main" id="{14E617AD-4411-42A2-A05E-A3DECCFF3DB9}"/>
              </a:ext>
            </a:extLst>
          </p:cNvPr>
          <p:cNvSpPr>
            <a:spLocks noChangeArrowheads="1"/>
          </p:cNvSpPr>
          <p:nvPr/>
        </p:nvSpPr>
        <p:spPr bwMode="auto">
          <a:xfrm>
            <a:off x="7443467" y="4038600"/>
            <a:ext cx="633733" cy="60986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2</a:t>
            </a:r>
          </a:p>
        </p:txBody>
      </p:sp>
      <p:sp>
        <p:nvSpPr>
          <p:cNvPr id="8" name="Oval 39">
            <a:extLst>
              <a:ext uri="{FF2B5EF4-FFF2-40B4-BE49-F238E27FC236}">
                <a16:creationId xmlns:a16="http://schemas.microsoft.com/office/drawing/2014/main" id="{FD90D27B-7AA9-47F3-8BA8-4A792CC5F027}"/>
              </a:ext>
            </a:extLst>
          </p:cNvPr>
          <p:cNvSpPr>
            <a:spLocks noChangeArrowheads="1"/>
          </p:cNvSpPr>
          <p:nvPr/>
        </p:nvSpPr>
        <p:spPr bwMode="auto">
          <a:xfrm>
            <a:off x="6019800" y="5486135"/>
            <a:ext cx="633733" cy="60986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3</a:t>
            </a:r>
          </a:p>
        </p:txBody>
      </p:sp>
      <p:sp>
        <p:nvSpPr>
          <p:cNvPr id="9" name="Oval 40">
            <a:extLst>
              <a:ext uri="{FF2B5EF4-FFF2-40B4-BE49-F238E27FC236}">
                <a16:creationId xmlns:a16="http://schemas.microsoft.com/office/drawing/2014/main" id="{3B4F41F7-7521-4F90-B298-F5DE0E4DA1FE}"/>
              </a:ext>
            </a:extLst>
          </p:cNvPr>
          <p:cNvSpPr>
            <a:spLocks noChangeArrowheads="1"/>
          </p:cNvSpPr>
          <p:nvPr/>
        </p:nvSpPr>
        <p:spPr bwMode="auto">
          <a:xfrm>
            <a:off x="7443467" y="5486135"/>
            <a:ext cx="633733" cy="60986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t>4</a:t>
            </a:r>
          </a:p>
        </p:txBody>
      </p:sp>
      <p:cxnSp>
        <p:nvCxnSpPr>
          <p:cNvPr id="18" name="Straight Connector 17">
            <a:extLst>
              <a:ext uri="{FF2B5EF4-FFF2-40B4-BE49-F238E27FC236}">
                <a16:creationId xmlns:a16="http://schemas.microsoft.com/office/drawing/2014/main" id="{9BDFE988-BA97-4D2D-A0D8-39AA6F7E65AA}"/>
              </a:ext>
            </a:extLst>
          </p:cNvPr>
          <p:cNvCxnSpPr/>
          <p:nvPr/>
        </p:nvCxnSpPr>
        <p:spPr>
          <a:xfrm>
            <a:off x="6666921" y="4318439"/>
            <a:ext cx="7854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01EFEC-B2A5-49D4-BB45-85AC72E360BD}"/>
              </a:ext>
            </a:extLst>
          </p:cNvPr>
          <p:cNvCxnSpPr>
            <a:stCxn id="7" idx="4"/>
            <a:endCxn id="9" idx="0"/>
          </p:cNvCxnSpPr>
          <p:nvPr/>
        </p:nvCxnSpPr>
        <p:spPr>
          <a:xfrm>
            <a:off x="7760334" y="4648464"/>
            <a:ext cx="0" cy="837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D7D103-BC9F-4E09-8975-EF883023C774}"/>
              </a:ext>
            </a:extLst>
          </p:cNvPr>
          <p:cNvCxnSpPr>
            <a:stCxn id="6" idx="4"/>
            <a:endCxn id="8" idx="0"/>
          </p:cNvCxnSpPr>
          <p:nvPr/>
        </p:nvCxnSpPr>
        <p:spPr>
          <a:xfrm flipH="1">
            <a:off x="6336666" y="4650836"/>
            <a:ext cx="2232" cy="8352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7497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leftmost subtree in </a:t>
            </a:r>
            <a:r>
              <a:rPr lang="en-US" altLang="en-US" sz="1700" dirty="0" err="1">
                <a:latin typeface="Times" panose="02020603050405020304" pitchFamily="18" charset="0"/>
                <a:cs typeface="Times" panose="02020603050405020304" pitchFamily="18" charset="0"/>
              </a:rPr>
              <a:t>Inorder</a:t>
            </a:r>
            <a:endParaRPr lang="en-US" altLang="en-US" sz="1700" dirty="0">
              <a:latin typeface="Times" panose="02020603050405020304" pitchFamily="18" charset="0"/>
              <a:cs typeface="Times" panose="02020603050405020304" pitchFamily="18" charset="0"/>
            </a:endParaRPr>
          </a:p>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remaining subtrees in </a:t>
            </a:r>
            <a:r>
              <a:rPr lang="en-US" altLang="en-US" sz="1700" dirty="0" err="1">
                <a:latin typeface="Times" panose="02020603050405020304" pitchFamily="18" charset="0"/>
                <a:cs typeface="Times" panose="02020603050405020304" pitchFamily="18" charset="0"/>
              </a:rPr>
              <a:t>Inorder</a:t>
            </a:r>
            <a:endParaRPr lang="en-US" altLang="en-US" sz="1700" dirty="0">
              <a:latin typeface="Times" panose="02020603050405020304" pitchFamily="18" charset="0"/>
              <a:cs typeface="Times" panose="02020603050405020304" pitchFamily="18" charset="0"/>
            </a:endParaRPr>
          </a:p>
          <a:p>
            <a:pPr marL="457200" indent="-457200">
              <a:buFont typeface="+mj-lt"/>
              <a:buAutoNum type="arabicPeriod"/>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914400"/>
            <a:ext cx="3886200" cy="3048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0949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1.2. Visit root</a:t>
            </a:r>
          </a:p>
          <a:p>
            <a:pPr marL="0" indent="0">
              <a:buNone/>
            </a:pPr>
            <a:r>
              <a:rPr lang="en-US" altLang="en-US" sz="1600" dirty="0">
                <a:latin typeface="Times" panose="02020603050405020304" pitchFamily="18" charset="0"/>
                <a:cs typeface="Times" panose="02020603050405020304" pitchFamily="18" charset="0"/>
              </a:rPr>
              <a:t>   1.3.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2.    Visit root</a:t>
            </a:r>
          </a:p>
          <a:p>
            <a:pPr marL="0" indent="0">
              <a:buNone/>
            </a:pPr>
            <a:r>
              <a:rPr lang="en-US" altLang="en-US" sz="1600" dirty="0">
                <a:latin typeface="Times" panose="02020603050405020304" pitchFamily="18" charset="0"/>
                <a:cs typeface="Times" panose="02020603050405020304" pitchFamily="18" charset="0"/>
              </a:rPr>
              <a:t>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133678"/>
            <a:ext cx="3657600" cy="923722"/>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11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1.2. Visit root</a:t>
            </a:r>
          </a:p>
          <a:p>
            <a:pPr marL="0" indent="0">
              <a:buNone/>
            </a:pPr>
            <a:r>
              <a:rPr lang="en-US" altLang="en-US" sz="1600" dirty="0">
                <a:latin typeface="Times" panose="02020603050405020304" pitchFamily="18" charset="0"/>
                <a:cs typeface="Times" panose="02020603050405020304" pitchFamily="18" charset="0"/>
              </a:rPr>
              <a:t>   1.3.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2.    Visit root</a:t>
            </a:r>
          </a:p>
          <a:p>
            <a:pPr marL="0" indent="0">
              <a:buNone/>
            </a:pPr>
            <a:r>
              <a:rPr lang="en-US" altLang="en-US" sz="1600" dirty="0">
                <a:latin typeface="Times" panose="02020603050405020304" pitchFamily="18" charset="0"/>
                <a:cs typeface="Times" panose="02020603050405020304" pitchFamily="18" charset="0"/>
              </a:rPr>
              <a:t>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133678"/>
            <a:ext cx="3657600" cy="314122"/>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572000" y="3276600"/>
            <a:ext cx="800431" cy="838200"/>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dirty="0"/>
              <a:t>j</a:t>
            </a:r>
          </a:p>
        </p:txBody>
      </p:sp>
    </p:spTree>
    <p:extLst>
      <p:ext uri="{BB962C8B-B14F-4D97-AF65-F5344CB8AC3E}">
        <p14:creationId xmlns:p14="http://schemas.microsoft.com/office/powerpoint/2010/main" val="378189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P spid="2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1.2. Visit root</a:t>
            </a:r>
          </a:p>
          <a:p>
            <a:pPr marL="0" indent="0">
              <a:buNone/>
            </a:pPr>
            <a:r>
              <a:rPr lang="en-US" altLang="en-US" sz="1600" dirty="0">
                <a:latin typeface="Times" panose="02020603050405020304" pitchFamily="18" charset="0"/>
                <a:cs typeface="Times" panose="02020603050405020304" pitchFamily="18" charset="0"/>
              </a:rPr>
              <a:t>   1.3.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2.    Visit root</a:t>
            </a:r>
          </a:p>
          <a:p>
            <a:pPr marL="0" indent="0">
              <a:buNone/>
            </a:pPr>
            <a:r>
              <a:rPr lang="en-US" altLang="en-US" sz="1600" dirty="0">
                <a:latin typeface="Times" panose="02020603050405020304" pitchFamily="18" charset="0"/>
                <a:cs typeface="Times" panose="02020603050405020304" pitchFamily="18" charset="0"/>
              </a:rPr>
              <a:t>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457933"/>
            <a:ext cx="3657600" cy="314122"/>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219369" y="2171700"/>
            <a:ext cx="800431" cy="838200"/>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dirty="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dirty="0"/>
              <a:t>e</a:t>
            </a:r>
          </a:p>
        </p:txBody>
      </p:sp>
    </p:spTree>
    <p:extLst>
      <p:ext uri="{BB962C8B-B14F-4D97-AF65-F5344CB8AC3E}">
        <p14:creationId xmlns:p14="http://schemas.microsoft.com/office/powerpoint/2010/main" val="279032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ppt_x"/>
                                          </p:val>
                                        </p:tav>
                                        <p:tav tm="100000">
                                          <p:val>
                                            <p:strVal val="#ppt_x"/>
                                          </p:val>
                                        </p:tav>
                                      </p:tavLst>
                                    </p:anim>
                                    <p:anim calcmode="lin" valueType="num">
                                      <p:cBhvr additive="base">
                                        <p:cTn id="1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P spid="2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1.2. Visit root</a:t>
            </a:r>
          </a:p>
          <a:p>
            <a:pPr marL="0" indent="0">
              <a:buNone/>
            </a:pPr>
            <a:r>
              <a:rPr lang="en-US" altLang="en-US" sz="1600" dirty="0">
                <a:latin typeface="Times" panose="02020603050405020304" pitchFamily="18" charset="0"/>
                <a:cs typeface="Times" panose="02020603050405020304" pitchFamily="18" charset="0"/>
              </a:rPr>
              <a:t>   1.3.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2.    Visit root</a:t>
            </a:r>
          </a:p>
          <a:p>
            <a:pPr marL="0" indent="0">
              <a:buNone/>
            </a:pPr>
            <a:r>
              <a:rPr lang="en-US" altLang="en-US" sz="1600" dirty="0">
                <a:latin typeface="Times" panose="02020603050405020304" pitchFamily="18" charset="0"/>
                <a:cs typeface="Times" panose="02020603050405020304" pitchFamily="18" charset="0"/>
              </a:rPr>
              <a:t>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7535" y="1748346"/>
            <a:ext cx="3657600" cy="314122"/>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029200" y="3307846"/>
            <a:ext cx="2819400" cy="1949954"/>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dirty="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dirty="0"/>
              <a:t>e</a:t>
            </a:r>
          </a:p>
        </p:txBody>
      </p:sp>
    </p:spTree>
    <p:extLst>
      <p:ext uri="{BB962C8B-B14F-4D97-AF65-F5344CB8AC3E}">
        <p14:creationId xmlns:p14="http://schemas.microsoft.com/office/powerpoint/2010/main" val="395708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1.2. Visit root</a:t>
            </a:r>
          </a:p>
          <a:p>
            <a:pPr marL="0" indent="0">
              <a:buNone/>
            </a:pPr>
            <a:r>
              <a:rPr lang="en-US" altLang="en-US" sz="1600" dirty="0">
                <a:latin typeface="Times" panose="02020603050405020304" pitchFamily="18" charset="0"/>
                <a:cs typeface="Times" panose="02020603050405020304" pitchFamily="18" charset="0"/>
              </a:rPr>
              <a:t>   1.3.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1.3.2. Visit root</a:t>
            </a:r>
          </a:p>
          <a:p>
            <a:pPr marL="0" indent="0">
              <a:buNone/>
            </a:pPr>
            <a:r>
              <a:rPr lang="en-US" altLang="en-US" sz="1600" dirty="0">
                <a:latin typeface="Times" panose="02020603050405020304" pitchFamily="18" charset="0"/>
                <a:cs typeface="Times" panose="02020603050405020304" pitchFamily="18" charset="0"/>
              </a:rPr>
              <a:t>       1.3.3.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2.    Visit root</a:t>
            </a:r>
          </a:p>
          <a:p>
            <a:pPr marL="0" indent="0">
              <a:buNone/>
            </a:pPr>
            <a:r>
              <a:rPr lang="en-US" altLang="en-US" sz="1600" dirty="0">
                <a:latin typeface="Times" panose="02020603050405020304" pitchFamily="18" charset="0"/>
                <a:cs typeface="Times" panose="02020603050405020304" pitchFamily="18" charset="0"/>
              </a:rPr>
              <a:t>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371226" y="2032675"/>
            <a:ext cx="3657600" cy="314122"/>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029200" y="3307846"/>
            <a:ext cx="2819400" cy="1949954"/>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dirty="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dirty="0"/>
              <a:t>e</a:t>
            </a:r>
          </a:p>
        </p:txBody>
      </p:sp>
      <p:sp>
        <p:nvSpPr>
          <p:cNvPr id="24" name="Rectangle 23"/>
          <p:cNvSpPr/>
          <p:nvPr/>
        </p:nvSpPr>
        <p:spPr>
          <a:xfrm>
            <a:off x="4753058" y="4356570"/>
            <a:ext cx="999711" cy="869983"/>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dirty="0"/>
              <a:t>n</a:t>
            </a:r>
          </a:p>
        </p:txBody>
      </p:sp>
    </p:spTree>
    <p:extLst>
      <p:ext uri="{BB962C8B-B14F-4D97-AF65-F5344CB8AC3E}">
        <p14:creationId xmlns:p14="http://schemas.microsoft.com/office/powerpoint/2010/main" val="143191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ppt_x"/>
                                          </p:val>
                                        </p:tav>
                                        <p:tav tm="100000">
                                          <p:val>
                                            <p:strVal val="#ppt_x"/>
                                          </p:val>
                                        </p:tav>
                                      </p:tavLst>
                                    </p:anim>
                                    <p:anim calcmode="lin" valueType="num">
                                      <p:cBhvr additive="base">
                                        <p:cTn id="1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4" grpId="0" animBg="1"/>
      <p:bldP spid="2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1.2. Visit root</a:t>
            </a:r>
          </a:p>
          <a:p>
            <a:pPr marL="0" indent="0">
              <a:buNone/>
            </a:pPr>
            <a:r>
              <a:rPr lang="en-US" altLang="en-US" sz="1600" dirty="0">
                <a:latin typeface="Times" panose="02020603050405020304" pitchFamily="18" charset="0"/>
                <a:cs typeface="Times" panose="02020603050405020304" pitchFamily="18" charset="0"/>
              </a:rPr>
              <a:t>   1.3.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1.3.2. Visit root</a:t>
            </a:r>
          </a:p>
          <a:p>
            <a:pPr marL="0" indent="0">
              <a:buNone/>
            </a:pPr>
            <a:r>
              <a:rPr lang="en-US" altLang="en-US" sz="1600" dirty="0">
                <a:latin typeface="Times" panose="02020603050405020304" pitchFamily="18" charset="0"/>
                <a:cs typeface="Times" panose="02020603050405020304" pitchFamily="18" charset="0"/>
              </a:rPr>
              <a:t>       1.3.3.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2.    Visit root</a:t>
            </a:r>
          </a:p>
          <a:p>
            <a:pPr marL="0" indent="0">
              <a:buNone/>
            </a:pPr>
            <a:r>
              <a:rPr lang="en-US" altLang="en-US" sz="1600" dirty="0">
                <a:latin typeface="Times" panose="02020603050405020304" pitchFamily="18" charset="0"/>
                <a:cs typeface="Times" panose="02020603050405020304" pitchFamily="18" charset="0"/>
              </a:rPr>
              <a:t>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28600" y="2304644"/>
            <a:ext cx="3657600" cy="314122"/>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029200" y="3307846"/>
            <a:ext cx="2819400" cy="1949954"/>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dirty="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dirty="0"/>
              <a:t>e</a:t>
            </a:r>
          </a:p>
        </p:txBody>
      </p:sp>
      <p:sp>
        <p:nvSpPr>
          <p:cNvPr id="24" name="Rectangle 23"/>
          <p:cNvSpPr/>
          <p:nvPr/>
        </p:nvSpPr>
        <p:spPr>
          <a:xfrm>
            <a:off x="5558044" y="3335488"/>
            <a:ext cx="999711" cy="869983"/>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dirty="0"/>
              <a:t>n</a:t>
            </a:r>
          </a:p>
        </p:txBody>
      </p:sp>
      <p:sp>
        <p:nvSpPr>
          <p:cNvPr id="26" name="TextBox 25"/>
          <p:cNvSpPr txBox="1"/>
          <p:nvPr/>
        </p:nvSpPr>
        <p:spPr>
          <a:xfrm>
            <a:off x="1524000" y="6019800"/>
            <a:ext cx="685800" cy="553998"/>
          </a:xfrm>
          <a:prstGeom prst="rect">
            <a:avLst/>
          </a:prstGeom>
          <a:noFill/>
        </p:spPr>
        <p:txBody>
          <a:bodyPr wrap="square" rtlCol="0">
            <a:spAutoFit/>
          </a:bodyPr>
          <a:lstStyle/>
          <a:p>
            <a:r>
              <a:rPr lang="en-US" sz="3000" dirty="0"/>
              <a:t>k</a:t>
            </a:r>
          </a:p>
        </p:txBody>
      </p:sp>
    </p:spTree>
    <p:extLst>
      <p:ext uri="{BB962C8B-B14F-4D97-AF65-F5344CB8AC3E}">
        <p14:creationId xmlns:p14="http://schemas.microsoft.com/office/powerpoint/2010/main" val="180818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4" grpId="0" animBg="1"/>
      <p:bldP spid="2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1.2. Visit root</a:t>
            </a:r>
          </a:p>
          <a:p>
            <a:pPr marL="0" indent="0">
              <a:buNone/>
            </a:pPr>
            <a:r>
              <a:rPr lang="en-US" altLang="en-US" sz="1600" dirty="0">
                <a:latin typeface="Times" panose="02020603050405020304" pitchFamily="18" charset="0"/>
                <a:cs typeface="Times" panose="02020603050405020304" pitchFamily="18" charset="0"/>
              </a:rPr>
              <a:t>   1.3.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1.3.2. Visit root</a:t>
            </a:r>
          </a:p>
          <a:p>
            <a:pPr marL="0" indent="0">
              <a:buNone/>
            </a:pPr>
            <a:r>
              <a:rPr lang="en-US" altLang="en-US" sz="1600" dirty="0">
                <a:latin typeface="Times" panose="02020603050405020304" pitchFamily="18" charset="0"/>
                <a:cs typeface="Times" panose="02020603050405020304" pitchFamily="18" charset="0"/>
              </a:rPr>
              <a:t>       1.3.3.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2.    Visit root</a:t>
            </a:r>
          </a:p>
          <a:p>
            <a:pPr marL="0" indent="0">
              <a:buNone/>
            </a:pPr>
            <a:r>
              <a:rPr lang="en-US" altLang="en-US" sz="1600" dirty="0">
                <a:latin typeface="Times" panose="02020603050405020304" pitchFamily="18" charset="0"/>
                <a:cs typeface="Times" panose="02020603050405020304" pitchFamily="18" charset="0"/>
              </a:rPr>
              <a:t>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42929" y="2625050"/>
            <a:ext cx="3657600" cy="314122"/>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029200" y="3307846"/>
            <a:ext cx="2819400" cy="1949954"/>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dirty="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dirty="0"/>
              <a:t>e</a:t>
            </a:r>
          </a:p>
        </p:txBody>
      </p:sp>
      <p:sp>
        <p:nvSpPr>
          <p:cNvPr id="24" name="Rectangle 23"/>
          <p:cNvSpPr/>
          <p:nvPr/>
        </p:nvSpPr>
        <p:spPr>
          <a:xfrm>
            <a:off x="6014913" y="4342863"/>
            <a:ext cx="999711" cy="869983"/>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dirty="0"/>
              <a:t>n</a:t>
            </a:r>
          </a:p>
        </p:txBody>
      </p:sp>
      <p:sp>
        <p:nvSpPr>
          <p:cNvPr id="26" name="TextBox 25"/>
          <p:cNvSpPr txBox="1"/>
          <p:nvPr/>
        </p:nvSpPr>
        <p:spPr>
          <a:xfrm>
            <a:off x="1524000" y="6019800"/>
            <a:ext cx="685800" cy="553998"/>
          </a:xfrm>
          <a:prstGeom prst="rect">
            <a:avLst/>
          </a:prstGeom>
          <a:noFill/>
        </p:spPr>
        <p:txBody>
          <a:bodyPr wrap="square" rtlCol="0">
            <a:spAutoFit/>
          </a:bodyPr>
          <a:lstStyle/>
          <a:p>
            <a:r>
              <a:rPr lang="en-US" sz="3000" dirty="0"/>
              <a:t>k</a:t>
            </a:r>
          </a:p>
        </p:txBody>
      </p:sp>
      <p:sp>
        <p:nvSpPr>
          <p:cNvPr id="27" name="TextBox 26"/>
          <p:cNvSpPr txBox="1"/>
          <p:nvPr/>
        </p:nvSpPr>
        <p:spPr>
          <a:xfrm>
            <a:off x="1981200" y="6019800"/>
            <a:ext cx="685800" cy="553998"/>
          </a:xfrm>
          <a:prstGeom prst="rect">
            <a:avLst/>
          </a:prstGeom>
          <a:noFill/>
        </p:spPr>
        <p:txBody>
          <a:bodyPr wrap="square" rtlCol="0">
            <a:spAutoFit/>
          </a:bodyPr>
          <a:lstStyle/>
          <a:p>
            <a:r>
              <a:rPr lang="en-US" sz="3000" dirty="0"/>
              <a:t>o</a:t>
            </a:r>
          </a:p>
        </p:txBody>
      </p:sp>
    </p:spTree>
    <p:extLst>
      <p:ext uri="{BB962C8B-B14F-4D97-AF65-F5344CB8AC3E}">
        <p14:creationId xmlns:p14="http://schemas.microsoft.com/office/powerpoint/2010/main" val="255376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4" grpId="0" animBg="1"/>
      <p:bldP spid="2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1.2. Visit root</a:t>
            </a:r>
          </a:p>
          <a:p>
            <a:pPr marL="0" indent="0">
              <a:buNone/>
            </a:pPr>
            <a:r>
              <a:rPr lang="en-US" altLang="en-US" sz="1600" dirty="0">
                <a:latin typeface="Times" panose="02020603050405020304" pitchFamily="18" charset="0"/>
                <a:cs typeface="Times" panose="02020603050405020304" pitchFamily="18" charset="0"/>
              </a:rPr>
              <a:t>   1.3.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1.3.2. Visit root</a:t>
            </a:r>
          </a:p>
          <a:p>
            <a:pPr marL="0" indent="0">
              <a:buNone/>
            </a:pPr>
            <a:r>
              <a:rPr lang="en-US" altLang="en-US" sz="1600" dirty="0">
                <a:latin typeface="Times" panose="02020603050405020304" pitchFamily="18" charset="0"/>
                <a:cs typeface="Times" panose="02020603050405020304" pitchFamily="18" charset="0"/>
              </a:rPr>
              <a:t>       1.3.3.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2.    Visit root</a:t>
            </a:r>
          </a:p>
          <a:p>
            <a:pPr marL="0" indent="0">
              <a:buNone/>
            </a:pPr>
            <a:r>
              <a:rPr lang="en-US" altLang="en-US" sz="1600" dirty="0">
                <a:latin typeface="Times" panose="02020603050405020304" pitchFamily="18" charset="0"/>
                <a:cs typeface="Times" panose="02020603050405020304" pitchFamily="18" charset="0"/>
              </a:rPr>
              <a:t>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42929" y="2625050"/>
            <a:ext cx="3657600" cy="314122"/>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029200" y="3307846"/>
            <a:ext cx="2819400" cy="1949954"/>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dirty="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dirty="0"/>
              <a:t>e</a:t>
            </a:r>
          </a:p>
        </p:txBody>
      </p:sp>
      <p:sp>
        <p:nvSpPr>
          <p:cNvPr id="24" name="Rectangle 23"/>
          <p:cNvSpPr/>
          <p:nvPr/>
        </p:nvSpPr>
        <p:spPr>
          <a:xfrm>
            <a:off x="6925089" y="4403709"/>
            <a:ext cx="999711" cy="869983"/>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dirty="0"/>
              <a:t>n</a:t>
            </a:r>
          </a:p>
        </p:txBody>
      </p:sp>
      <p:sp>
        <p:nvSpPr>
          <p:cNvPr id="26" name="TextBox 25"/>
          <p:cNvSpPr txBox="1"/>
          <p:nvPr/>
        </p:nvSpPr>
        <p:spPr>
          <a:xfrm>
            <a:off x="1524000" y="6019800"/>
            <a:ext cx="685800" cy="553998"/>
          </a:xfrm>
          <a:prstGeom prst="rect">
            <a:avLst/>
          </a:prstGeom>
          <a:noFill/>
        </p:spPr>
        <p:txBody>
          <a:bodyPr wrap="square" rtlCol="0">
            <a:spAutoFit/>
          </a:bodyPr>
          <a:lstStyle/>
          <a:p>
            <a:r>
              <a:rPr lang="en-US" sz="3000" dirty="0"/>
              <a:t>k</a:t>
            </a:r>
          </a:p>
        </p:txBody>
      </p:sp>
      <p:sp>
        <p:nvSpPr>
          <p:cNvPr id="27" name="TextBox 26"/>
          <p:cNvSpPr txBox="1"/>
          <p:nvPr/>
        </p:nvSpPr>
        <p:spPr>
          <a:xfrm>
            <a:off x="1981200" y="6019800"/>
            <a:ext cx="685800" cy="553998"/>
          </a:xfrm>
          <a:prstGeom prst="rect">
            <a:avLst/>
          </a:prstGeom>
          <a:noFill/>
        </p:spPr>
        <p:txBody>
          <a:bodyPr wrap="square" rtlCol="0">
            <a:spAutoFit/>
          </a:bodyPr>
          <a:lstStyle/>
          <a:p>
            <a:r>
              <a:rPr lang="en-US" sz="3000" dirty="0"/>
              <a:t>o</a:t>
            </a:r>
          </a:p>
        </p:txBody>
      </p:sp>
      <p:sp>
        <p:nvSpPr>
          <p:cNvPr id="28" name="TextBox 27"/>
          <p:cNvSpPr txBox="1"/>
          <p:nvPr/>
        </p:nvSpPr>
        <p:spPr>
          <a:xfrm>
            <a:off x="2590800" y="5999202"/>
            <a:ext cx="685800" cy="553998"/>
          </a:xfrm>
          <a:prstGeom prst="rect">
            <a:avLst/>
          </a:prstGeom>
          <a:noFill/>
        </p:spPr>
        <p:txBody>
          <a:bodyPr wrap="square" rtlCol="0">
            <a:spAutoFit/>
          </a:bodyPr>
          <a:lstStyle/>
          <a:p>
            <a:r>
              <a:rPr lang="en-US" sz="3000" dirty="0"/>
              <a:t>p</a:t>
            </a:r>
          </a:p>
        </p:txBody>
      </p:sp>
    </p:spTree>
    <p:extLst>
      <p:ext uri="{BB962C8B-B14F-4D97-AF65-F5344CB8AC3E}">
        <p14:creationId xmlns:p14="http://schemas.microsoft.com/office/powerpoint/2010/main" val="141828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ppt_x"/>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4" grpId="0" animBg="1"/>
      <p:bldP spid="2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1.2. Visit root</a:t>
            </a:r>
          </a:p>
          <a:p>
            <a:pPr marL="0" indent="0">
              <a:buNone/>
            </a:pPr>
            <a:r>
              <a:rPr lang="en-US" altLang="en-US" sz="1600" dirty="0">
                <a:latin typeface="Times" panose="02020603050405020304" pitchFamily="18" charset="0"/>
                <a:cs typeface="Times" panose="02020603050405020304" pitchFamily="18" charset="0"/>
              </a:rPr>
              <a:t>   1.3.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1.3.2. Visit root</a:t>
            </a:r>
          </a:p>
          <a:p>
            <a:pPr marL="0" indent="0">
              <a:buNone/>
            </a:pPr>
            <a:r>
              <a:rPr lang="en-US" altLang="en-US" sz="1600" dirty="0">
                <a:latin typeface="Times" panose="02020603050405020304" pitchFamily="18" charset="0"/>
                <a:cs typeface="Times" panose="02020603050405020304" pitchFamily="18" charset="0"/>
              </a:rPr>
              <a:t>       1.3.3.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2.    Visit root</a:t>
            </a:r>
          </a:p>
          <a:p>
            <a:pPr marL="0" indent="0">
              <a:buNone/>
            </a:pPr>
            <a:r>
              <a:rPr lang="en-US" altLang="en-US" sz="1600" dirty="0">
                <a:latin typeface="Times" panose="02020603050405020304" pitchFamily="18" charset="0"/>
                <a:cs typeface="Times" panose="02020603050405020304" pitchFamily="18" charset="0"/>
              </a:rPr>
              <a:t>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28600" y="2057400"/>
            <a:ext cx="3671929" cy="881772"/>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029200" y="3307846"/>
            <a:ext cx="2819400" cy="1949954"/>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dirty="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dirty="0"/>
              <a:t>e</a:t>
            </a:r>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dirty="0"/>
              <a:t>n</a:t>
            </a:r>
          </a:p>
        </p:txBody>
      </p:sp>
      <p:sp>
        <p:nvSpPr>
          <p:cNvPr id="26" name="TextBox 25"/>
          <p:cNvSpPr txBox="1"/>
          <p:nvPr/>
        </p:nvSpPr>
        <p:spPr>
          <a:xfrm>
            <a:off x="1524000" y="6019800"/>
            <a:ext cx="685800" cy="553998"/>
          </a:xfrm>
          <a:prstGeom prst="rect">
            <a:avLst/>
          </a:prstGeom>
          <a:noFill/>
        </p:spPr>
        <p:txBody>
          <a:bodyPr wrap="square" rtlCol="0">
            <a:spAutoFit/>
          </a:bodyPr>
          <a:lstStyle/>
          <a:p>
            <a:r>
              <a:rPr lang="en-US" sz="3000" dirty="0"/>
              <a:t>k</a:t>
            </a:r>
          </a:p>
        </p:txBody>
      </p:sp>
      <p:sp>
        <p:nvSpPr>
          <p:cNvPr id="27" name="TextBox 26"/>
          <p:cNvSpPr txBox="1"/>
          <p:nvPr/>
        </p:nvSpPr>
        <p:spPr>
          <a:xfrm>
            <a:off x="1981200" y="6019800"/>
            <a:ext cx="685800" cy="553998"/>
          </a:xfrm>
          <a:prstGeom prst="rect">
            <a:avLst/>
          </a:prstGeom>
          <a:noFill/>
        </p:spPr>
        <p:txBody>
          <a:bodyPr wrap="square" rtlCol="0">
            <a:spAutoFit/>
          </a:bodyPr>
          <a:lstStyle/>
          <a:p>
            <a:r>
              <a:rPr lang="en-US" sz="3000" dirty="0"/>
              <a:t>o</a:t>
            </a:r>
          </a:p>
        </p:txBody>
      </p:sp>
      <p:sp>
        <p:nvSpPr>
          <p:cNvPr id="28" name="TextBox 27"/>
          <p:cNvSpPr txBox="1"/>
          <p:nvPr/>
        </p:nvSpPr>
        <p:spPr>
          <a:xfrm>
            <a:off x="2590800" y="5999202"/>
            <a:ext cx="685800" cy="553998"/>
          </a:xfrm>
          <a:prstGeom prst="rect">
            <a:avLst/>
          </a:prstGeom>
          <a:noFill/>
        </p:spPr>
        <p:txBody>
          <a:bodyPr wrap="square" rtlCol="0">
            <a:spAutoFit/>
          </a:bodyPr>
          <a:lstStyle/>
          <a:p>
            <a:r>
              <a:rPr lang="en-US" sz="3000" dirty="0"/>
              <a:t>p</a:t>
            </a:r>
          </a:p>
        </p:txBody>
      </p:sp>
      <p:sp>
        <p:nvSpPr>
          <p:cNvPr id="29" name="TextBox 28"/>
          <p:cNvSpPr txBox="1"/>
          <p:nvPr/>
        </p:nvSpPr>
        <p:spPr>
          <a:xfrm>
            <a:off x="6574277" y="3526667"/>
            <a:ext cx="1189012" cy="553998"/>
          </a:xfrm>
          <a:prstGeom prst="rect">
            <a:avLst/>
          </a:prstGeom>
          <a:noFill/>
        </p:spPr>
        <p:txBody>
          <a:bodyPr wrap="square" rtlCol="0">
            <a:spAutoFit/>
          </a:bodyPr>
          <a:lstStyle/>
          <a:p>
            <a:r>
              <a:rPr lang="en-US" sz="3000" dirty="0"/>
              <a:t>DONE</a:t>
            </a:r>
          </a:p>
        </p:txBody>
      </p:sp>
    </p:spTree>
    <p:extLst>
      <p:ext uri="{BB962C8B-B14F-4D97-AF65-F5344CB8AC3E}">
        <p14:creationId xmlns:p14="http://schemas.microsoft.com/office/powerpoint/2010/main" val="326843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ppt_x"/>
                                          </p:val>
                                        </p:tav>
                                        <p:tav tm="100000">
                                          <p:val>
                                            <p:strVal val="#ppt_x"/>
                                          </p:val>
                                        </p:tav>
                                      </p:tavLst>
                                    </p:anim>
                                    <p:anim calcmode="lin" valueType="num">
                                      <p:cBhvr additive="base">
                                        <p:cTn id="1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A8C0E2B-0DFB-411E-BD09-1A9CFAA1653B}"/>
              </a:ext>
            </a:extLst>
          </p:cNvPr>
          <p:cNvSpPr>
            <a:spLocks noGrp="1"/>
          </p:cNvSpPr>
          <p:nvPr>
            <p:ph type="sldNum" sz="quarter" idx="11"/>
          </p:nvPr>
        </p:nvSpPr>
        <p:spPr/>
        <p:txBody>
          <a:bodyPr/>
          <a:lstStyle/>
          <a:p>
            <a:fld id="{E56F1D0D-D811-4F92-9A07-D0767E39D5D4}" type="slidenum">
              <a:rPr lang="en-US" altLang="en-US"/>
              <a:pPr/>
              <a:t>9</a:t>
            </a:fld>
            <a:endParaRPr lang="en-US" altLang="en-US"/>
          </a:p>
        </p:txBody>
      </p:sp>
      <p:sp>
        <p:nvSpPr>
          <p:cNvPr id="904194" name="Rectangle 2">
            <a:extLst>
              <a:ext uri="{FF2B5EF4-FFF2-40B4-BE49-F238E27FC236}">
                <a16:creationId xmlns:a16="http://schemas.microsoft.com/office/drawing/2014/main" id="{69218C7A-003C-4D67-B7C6-066F4BA361BC}"/>
              </a:ext>
            </a:extLst>
          </p:cNvPr>
          <p:cNvSpPr>
            <a:spLocks noGrp="1" noChangeArrowheads="1"/>
          </p:cNvSpPr>
          <p:nvPr>
            <p:ph type="title"/>
          </p:nvPr>
        </p:nvSpPr>
        <p:spPr/>
        <p:txBody>
          <a:bodyPr/>
          <a:lstStyle/>
          <a:p>
            <a:r>
              <a:rPr lang="en-US" altLang="en-US" dirty="0"/>
              <a:t>Tree or not tree</a:t>
            </a:r>
          </a:p>
        </p:txBody>
      </p:sp>
      <p:pic>
        <p:nvPicPr>
          <p:cNvPr id="904196" name="Picture 4">
            <a:extLst>
              <a:ext uri="{FF2B5EF4-FFF2-40B4-BE49-F238E27FC236}">
                <a16:creationId xmlns:a16="http://schemas.microsoft.com/office/drawing/2014/main" id="{42CD0EAB-5514-489E-938E-4D11CE1B5B90}"/>
              </a:ext>
            </a:extLst>
          </p:cNvPr>
          <p:cNvPicPr>
            <a:picLocks noGrp="1" noChangeAspect="1" noChangeArrowheads="1"/>
          </p:cNvPicPr>
          <p:nvPr>
            <p:ph type="body" idx="1"/>
          </p:nvPr>
        </p:nvPicPr>
        <p:blipFill>
          <a:blip r:embed="rId3">
            <a:lum bright="-18000"/>
            <a:extLst>
              <a:ext uri="{28A0092B-C50C-407E-A947-70E740481C1C}">
                <a14:useLocalDpi xmlns:a14="http://schemas.microsoft.com/office/drawing/2010/main" val="0"/>
              </a:ext>
            </a:extLst>
          </a:blip>
          <a:srcRect t="14148"/>
          <a:stretch>
            <a:fillRect/>
          </a:stretch>
        </p:blipFill>
        <p:spPr>
          <a:xfrm>
            <a:off x="1508125" y="1984375"/>
            <a:ext cx="6046788" cy="4368800"/>
          </a:xfrm>
          <a:noFill/>
          <a:ln/>
        </p:spPr>
      </p:pic>
      <p:sp>
        <p:nvSpPr>
          <p:cNvPr id="904197" name="Text Box 5">
            <a:extLst>
              <a:ext uri="{FF2B5EF4-FFF2-40B4-BE49-F238E27FC236}">
                <a16:creationId xmlns:a16="http://schemas.microsoft.com/office/drawing/2014/main" id="{9BEEDA86-A7AD-4359-B479-4D8DFB5C2222}"/>
              </a:ext>
            </a:extLst>
          </p:cNvPr>
          <p:cNvSpPr txBox="1">
            <a:spLocks noChangeArrowheads="1"/>
          </p:cNvSpPr>
          <p:nvPr/>
        </p:nvSpPr>
        <p:spPr bwMode="auto">
          <a:xfrm>
            <a:off x="808038" y="1282700"/>
            <a:ext cx="6732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2400"/>
              <a:t> A </a:t>
            </a:r>
            <a:r>
              <a:rPr lang="en-US" altLang="en-US" sz="2400" b="1"/>
              <a:t>tree</a:t>
            </a:r>
            <a:r>
              <a:rPr lang="en-US" altLang="en-US" sz="2400"/>
              <a:t> is a connected, acyclic undirected graph</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1.2. Visit root</a:t>
            </a:r>
          </a:p>
          <a:p>
            <a:pPr marL="0" indent="0">
              <a:buNone/>
            </a:pPr>
            <a:r>
              <a:rPr lang="en-US" altLang="en-US" sz="1600" dirty="0">
                <a:latin typeface="Times" panose="02020603050405020304" pitchFamily="18" charset="0"/>
                <a:cs typeface="Times" panose="02020603050405020304" pitchFamily="18" charset="0"/>
              </a:rPr>
              <a:t>   1.3.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1.3.2. Visit root</a:t>
            </a:r>
          </a:p>
          <a:p>
            <a:pPr marL="0" indent="0">
              <a:buNone/>
            </a:pPr>
            <a:r>
              <a:rPr lang="en-US" altLang="en-US" sz="1600" dirty="0">
                <a:latin typeface="Times" panose="02020603050405020304" pitchFamily="18" charset="0"/>
                <a:cs typeface="Times" panose="02020603050405020304" pitchFamily="18" charset="0"/>
              </a:rPr>
              <a:t>       1.3.3.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2.    Visit root</a:t>
            </a:r>
          </a:p>
          <a:p>
            <a:pPr marL="0" indent="0">
              <a:buNone/>
            </a:pPr>
            <a:r>
              <a:rPr lang="en-US" altLang="en-US" sz="1600" dirty="0">
                <a:latin typeface="Times" panose="02020603050405020304" pitchFamily="18" charset="0"/>
                <a:cs typeface="Times" panose="02020603050405020304" pitchFamily="18" charset="0"/>
              </a:rPr>
              <a:t>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76200" y="858798"/>
            <a:ext cx="3824329" cy="2080374"/>
          </a:xfrm>
          <a:prstGeom prst="rect">
            <a:avLst/>
          </a:prstGeom>
          <a:noFill/>
          <a:ln w="41275">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dirty="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dirty="0"/>
              <a:t>e</a:t>
            </a:r>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dirty="0"/>
              <a:t>n</a:t>
            </a:r>
          </a:p>
        </p:txBody>
      </p:sp>
      <p:sp>
        <p:nvSpPr>
          <p:cNvPr id="26" name="TextBox 25"/>
          <p:cNvSpPr txBox="1"/>
          <p:nvPr/>
        </p:nvSpPr>
        <p:spPr>
          <a:xfrm>
            <a:off x="1524000" y="6019800"/>
            <a:ext cx="685800" cy="553998"/>
          </a:xfrm>
          <a:prstGeom prst="rect">
            <a:avLst/>
          </a:prstGeom>
          <a:noFill/>
        </p:spPr>
        <p:txBody>
          <a:bodyPr wrap="square" rtlCol="0">
            <a:spAutoFit/>
          </a:bodyPr>
          <a:lstStyle/>
          <a:p>
            <a:r>
              <a:rPr lang="en-US" sz="3000" dirty="0"/>
              <a:t>k</a:t>
            </a:r>
          </a:p>
        </p:txBody>
      </p:sp>
      <p:sp>
        <p:nvSpPr>
          <p:cNvPr id="27" name="TextBox 26"/>
          <p:cNvSpPr txBox="1"/>
          <p:nvPr/>
        </p:nvSpPr>
        <p:spPr>
          <a:xfrm>
            <a:off x="1981200" y="6019800"/>
            <a:ext cx="685800" cy="553998"/>
          </a:xfrm>
          <a:prstGeom prst="rect">
            <a:avLst/>
          </a:prstGeom>
          <a:noFill/>
        </p:spPr>
        <p:txBody>
          <a:bodyPr wrap="square" rtlCol="0">
            <a:spAutoFit/>
          </a:bodyPr>
          <a:lstStyle/>
          <a:p>
            <a:r>
              <a:rPr lang="en-US" sz="3000" dirty="0"/>
              <a:t>o</a:t>
            </a:r>
          </a:p>
        </p:txBody>
      </p:sp>
      <p:sp>
        <p:nvSpPr>
          <p:cNvPr id="28" name="TextBox 27"/>
          <p:cNvSpPr txBox="1"/>
          <p:nvPr/>
        </p:nvSpPr>
        <p:spPr>
          <a:xfrm>
            <a:off x="2590800" y="5999202"/>
            <a:ext cx="685800" cy="553998"/>
          </a:xfrm>
          <a:prstGeom prst="rect">
            <a:avLst/>
          </a:prstGeom>
          <a:noFill/>
        </p:spPr>
        <p:txBody>
          <a:bodyPr wrap="square" rtlCol="0">
            <a:spAutoFit/>
          </a:bodyPr>
          <a:lstStyle/>
          <a:p>
            <a:r>
              <a:rPr lang="en-US" sz="3000" dirty="0"/>
              <a:t>p</a:t>
            </a:r>
          </a:p>
        </p:txBody>
      </p:sp>
      <p:sp>
        <p:nvSpPr>
          <p:cNvPr id="29" name="TextBox 28"/>
          <p:cNvSpPr txBox="1"/>
          <p:nvPr/>
        </p:nvSpPr>
        <p:spPr>
          <a:xfrm>
            <a:off x="6739577" y="2223876"/>
            <a:ext cx="1189012" cy="553998"/>
          </a:xfrm>
          <a:prstGeom prst="rect">
            <a:avLst/>
          </a:prstGeom>
          <a:noFill/>
        </p:spPr>
        <p:txBody>
          <a:bodyPr wrap="square" rtlCol="0">
            <a:spAutoFit/>
          </a:bodyPr>
          <a:lstStyle/>
          <a:p>
            <a:r>
              <a:rPr lang="en-US" sz="3000" dirty="0"/>
              <a:t>DONE</a:t>
            </a:r>
          </a:p>
        </p:txBody>
      </p:sp>
    </p:spTree>
    <p:extLst>
      <p:ext uri="{BB962C8B-B14F-4D97-AF65-F5344CB8AC3E}">
        <p14:creationId xmlns:p14="http://schemas.microsoft.com/office/powerpoint/2010/main" val="186577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2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1.2. Visit root</a:t>
            </a:r>
          </a:p>
          <a:p>
            <a:pPr marL="0" indent="0">
              <a:buNone/>
            </a:pPr>
            <a:r>
              <a:rPr lang="en-US" altLang="en-US" sz="1600" dirty="0">
                <a:latin typeface="Times" panose="02020603050405020304" pitchFamily="18" charset="0"/>
                <a:cs typeface="Times" panose="02020603050405020304" pitchFamily="18" charset="0"/>
              </a:rPr>
              <a:t>   1.3.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1.3.2. Visit root</a:t>
            </a:r>
          </a:p>
          <a:p>
            <a:pPr marL="0" indent="0">
              <a:buNone/>
            </a:pPr>
            <a:r>
              <a:rPr lang="en-US" altLang="en-US" sz="1600" dirty="0">
                <a:latin typeface="Times" panose="02020603050405020304" pitchFamily="18" charset="0"/>
                <a:cs typeface="Times" panose="02020603050405020304" pitchFamily="18" charset="0"/>
              </a:rPr>
              <a:t>       1.3.3.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2.    Visit root</a:t>
            </a:r>
          </a:p>
          <a:p>
            <a:pPr marL="0" indent="0">
              <a:buNone/>
            </a:pPr>
            <a:r>
              <a:rPr lang="en-US" altLang="en-US" sz="1600" dirty="0">
                <a:latin typeface="Times" panose="02020603050405020304" pitchFamily="18" charset="0"/>
                <a:cs typeface="Times" panose="02020603050405020304" pitchFamily="18" charset="0"/>
              </a:rPr>
              <a:t>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5141428" y="933450"/>
            <a:ext cx="1678141" cy="894025"/>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33595" y="2922213"/>
            <a:ext cx="3824329" cy="278187"/>
          </a:xfrm>
          <a:prstGeom prst="rect">
            <a:avLst/>
          </a:prstGeom>
          <a:noFill/>
          <a:ln w="41275">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dirty="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dirty="0"/>
              <a:t>e</a:t>
            </a:r>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dirty="0"/>
              <a:t>n</a:t>
            </a:r>
          </a:p>
        </p:txBody>
      </p:sp>
      <p:sp>
        <p:nvSpPr>
          <p:cNvPr id="26" name="TextBox 25"/>
          <p:cNvSpPr txBox="1"/>
          <p:nvPr/>
        </p:nvSpPr>
        <p:spPr>
          <a:xfrm>
            <a:off x="1524000" y="6019800"/>
            <a:ext cx="685800" cy="553998"/>
          </a:xfrm>
          <a:prstGeom prst="rect">
            <a:avLst/>
          </a:prstGeom>
          <a:noFill/>
        </p:spPr>
        <p:txBody>
          <a:bodyPr wrap="square" rtlCol="0">
            <a:spAutoFit/>
          </a:bodyPr>
          <a:lstStyle/>
          <a:p>
            <a:r>
              <a:rPr lang="en-US" sz="3000" dirty="0"/>
              <a:t>k</a:t>
            </a:r>
          </a:p>
        </p:txBody>
      </p:sp>
      <p:sp>
        <p:nvSpPr>
          <p:cNvPr id="27" name="TextBox 26"/>
          <p:cNvSpPr txBox="1"/>
          <p:nvPr/>
        </p:nvSpPr>
        <p:spPr>
          <a:xfrm>
            <a:off x="1981200" y="6019800"/>
            <a:ext cx="685800" cy="553998"/>
          </a:xfrm>
          <a:prstGeom prst="rect">
            <a:avLst/>
          </a:prstGeom>
          <a:noFill/>
        </p:spPr>
        <p:txBody>
          <a:bodyPr wrap="square" rtlCol="0">
            <a:spAutoFit/>
          </a:bodyPr>
          <a:lstStyle/>
          <a:p>
            <a:r>
              <a:rPr lang="en-US" sz="3000" dirty="0"/>
              <a:t>o</a:t>
            </a:r>
          </a:p>
        </p:txBody>
      </p:sp>
      <p:sp>
        <p:nvSpPr>
          <p:cNvPr id="28" name="TextBox 27"/>
          <p:cNvSpPr txBox="1"/>
          <p:nvPr/>
        </p:nvSpPr>
        <p:spPr>
          <a:xfrm>
            <a:off x="2590800" y="5999202"/>
            <a:ext cx="685800" cy="553998"/>
          </a:xfrm>
          <a:prstGeom prst="rect">
            <a:avLst/>
          </a:prstGeom>
          <a:noFill/>
        </p:spPr>
        <p:txBody>
          <a:bodyPr wrap="square" rtlCol="0">
            <a:spAutoFit/>
          </a:bodyPr>
          <a:lstStyle/>
          <a:p>
            <a:r>
              <a:rPr lang="en-US" sz="3000" dirty="0"/>
              <a:t>p</a:t>
            </a:r>
          </a:p>
        </p:txBody>
      </p:sp>
      <p:sp>
        <p:nvSpPr>
          <p:cNvPr id="29" name="TextBox 28"/>
          <p:cNvSpPr txBox="1"/>
          <p:nvPr/>
        </p:nvSpPr>
        <p:spPr>
          <a:xfrm>
            <a:off x="3186814" y="5999202"/>
            <a:ext cx="1189012" cy="553998"/>
          </a:xfrm>
          <a:prstGeom prst="rect">
            <a:avLst/>
          </a:prstGeom>
          <a:noFill/>
        </p:spPr>
        <p:txBody>
          <a:bodyPr wrap="square" rtlCol="0">
            <a:spAutoFit/>
          </a:bodyPr>
          <a:lstStyle/>
          <a:p>
            <a:r>
              <a:rPr lang="en-US" sz="3000" dirty="0"/>
              <a:t>b</a:t>
            </a:r>
          </a:p>
        </p:txBody>
      </p:sp>
    </p:spTree>
    <p:extLst>
      <p:ext uri="{BB962C8B-B14F-4D97-AF65-F5344CB8AC3E}">
        <p14:creationId xmlns:p14="http://schemas.microsoft.com/office/powerpoint/2010/main" val="140815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2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InOrder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dirty="0">
                <a:latin typeface="Times" panose="02020603050405020304" pitchFamily="18" charset="0"/>
                <a:cs typeface="Times" panose="02020603050405020304" pitchFamily="18" charset="0"/>
              </a:rPr>
              <a:t>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1.2. Visit root</a:t>
            </a:r>
          </a:p>
          <a:p>
            <a:pPr marL="0" indent="0">
              <a:buNone/>
            </a:pPr>
            <a:r>
              <a:rPr lang="en-US" altLang="en-US" sz="1600" dirty="0">
                <a:latin typeface="Times" panose="02020603050405020304" pitchFamily="18" charset="0"/>
                <a:cs typeface="Times" panose="02020603050405020304" pitchFamily="18" charset="0"/>
              </a:rPr>
              <a:t>   1.3.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1.3.1. Visit leftmost subtree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       1.3.2. Visit root</a:t>
            </a:r>
          </a:p>
          <a:p>
            <a:pPr marL="0" indent="0">
              <a:buNone/>
            </a:pPr>
            <a:r>
              <a:rPr lang="en-US" altLang="en-US" sz="1600" dirty="0">
                <a:latin typeface="Times" panose="02020603050405020304" pitchFamily="18" charset="0"/>
                <a:cs typeface="Times" panose="02020603050405020304" pitchFamily="18" charset="0"/>
              </a:rPr>
              <a:t>       1.3.3.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0" indent="0">
              <a:buNone/>
            </a:pPr>
            <a:r>
              <a:rPr lang="en-US" altLang="en-US" sz="1600" dirty="0">
                <a:latin typeface="Times" panose="02020603050405020304" pitchFamily="18" charset="0"/>
                <a:cs typeface="Times" panose="02020603050405020304" pitchFamily="18" charset="0"/>
              </a:rPr>
              <a:t>2.    Visit root</a:t>
            </a:r>
          </a:p>
          <a:p>
            <a:pPr marL="0" indent="0">
              <a:buNone/>
            </a:pPr>
            <a:r>
              <a:rPr lang="en-US" altLang="en-US" sz="1600" dirty="0">
                <a:latin typeface="Times" panose="02020603050405020304" pitchFamily="18" charset="0"/>
                <a:cs typeface="Times" panose="02020603050405020304" pitchFamily="18" charset="0"/>
              </a:rPr>
              <a:t>3.    Visit remaining subtrees in </a:t>
            </a:r>
            <a:r>
              <a:rPr lang="en-US" altLang="en-US" sz="1600" dirty="0" err="1">
                <a:latin typeface="Times" panose="02020603050405020304" pitchFamily="18" charset="0"/>
                <a:cs typeface="Times" panose="02020603050405020304" pitchFamily="18" charset="0"/>
              </a:rPr>
              <a:t>Inorder</a:t>
            </a:r>
            <a:endParaRPr lang="en-US" altLang="en-US" sz="1600" dirty="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a:p>
            <a:pPr marL="0" indent="0">
              <a:buNone/>
            </a:pPr>
            <a:endParaRPr lang="en-US" altLang="en-US" sz="16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8077200" y="2067994"/>
            <a:ext cx="996062" cy="894025"/>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11349" y="3182900"/>
            <a:ext cx="3824329" cy="278187"/>
          </a:xfrm>
          <a:prstGeom prst="rect">
            <a:avLst/>
          </a:prstGeom>
          <a:noFill/>
          <a:ln w="41275">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dirty="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dirty="0"/>
              <a:t>e</a:t>
            </a:r>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dirty="0"/>
              <a:t>n</a:t>
            </a:r>
          </a:p>
        </p:txBody>
      </p:sp>
      <p:sp>
        <p:nvSpPr>
          <p:cNvPr id="26" name="TextBox 25"/>
          <p:cNvSpPr txBox="1"/>
          <p:nvPr/>
        </p:nvSpPr>
        <p:spPr>
          <a:xfrm>
            <a:off x="1524000" y="6019800"/>
            <a:ext cx="685800" cy="553998"/>
          </a:xfrm>
          <a:prstGeom prst="rect">
            <a:avLst/>
          </a:prstGeom>
          <a:noFill/>
        </p:spPr>
        <p:txBody>
          <a:bodyPr wrap="square" rtlCol="0">
            <a:spAutoFit/>
          </a:bodyPr>
          <a:lstStyle/>
          <a:p>
            <a:r>
              <a:rPr lang="en-US" sz="3000" dirty="0"/>
              <a:t>k</a:t>
            </a:r>
          </a:p>
        </p:txBody>
      </p:sp>
      <p:sp>
        <p:nvSpPr>
          <p:cNvPr id="27" name="TextBox 26"/>
          <p:cNvSpPr txBox="1"/>
          <p:nvPr/>
        </p:nvSpPr>
        <p:spPr>
          <a:xfrm>
            <a:off x="1981200" y="6019800"/>
            <a:ext cx="685800" cy="553998"/>
          </a:xfrm>
          <a:prstGeom prst="rect">
            <a:avLst/>
          </a:prstGeom>
          <a:noFill/>
        </p:spPr>
        <p:txBody>
          <a:bodyPr wrap="square" rtlCol="0">
            <a:spAutoFit/>
          </a:bodyPr>
          <a:lstStyle/>
          <a:p>
            <a:r>
              <a:rPr lang="en-US" sz="3000" dirty="0"/>
              <a:t>o</a:t>
            </a:r>
          </a:p>
        </p:txBody>
      </p:sp>
      <p:sp>
        <p:nvSpPr>
          <p:cNvPr id="28" name="TextBox 27"/>
          <p:cNvSpPr txBox="1"/>
          <p:nvPr/>
        </p:nvSpPr>
        <p:spPr>
          <a:xfrm>
            <a:off x="2590800" y="5999202"/>
            <a:ext cx="685800" cy="553998"/>
          </a:xfrm>
          <a:prstGeom prst="rect">
            <a:avLst/>
          </a:prstGeom>
          <a:noFill/>
        </p:spPr>
        <p:txBody>
          <a:bodyPr wrap="square" rtlCol="0">
            <a:spAutoFit/>
          </a:bodyPr>
          <a:lstStyle/>
          <a:p>
            <a:r>
              <a:rPr lang="en-US" sz="3000" dirty="0"/>
              <a:t>p</a:t>
            </a:r>
          </a:p>
        </p:txBody>
      </p:sp>
      <p:sp>
        <p:nvSpPr>
          <p:cNvPr id="29" name="TextBox 28"/>
          <p:cNvSpPr txBox="1"/>
          <p:nvPr/>
        </p:nvSpPr>
        <p:spPr>
          <a:xfrm>
            <a:off x="3186814" y="5999202"/>
            <a:ext cx="1189012" cy="553998"/>
          </a:xfrm>
          <a:prstGeom prst="rect">
            <a:avLst/>
          </a:prstGeom>
          <a:noFill/>
        </p:spPr>
        <p:txBody>
          <a:bodyPr wrap="square" rtlCol="0">
            <a:spAutoFit/>
          </a:bodyPr>
          <a:lstStyle/>
          <a:p>
            <a:r>
              <a:rPr lang="en-US" sz="3000" dirty="0"/>
              <a:t>b</a:t>
            </a:r>
          </a:p>
        </p:txBody>
      </p:sp>
      <p:sp>
        <p:nvSpPr>
          <p:cNvPr id="30" name="TextBox 29"/>
          <p:cNvSpPr txBox="1"/>
          <p:nvPr/>
        </p:nvSpPr>
        <p:spPr>
          <a:xfrm>
            <a:off x="3916388" y="6019800"/>
            <a:ext cx="1189012" cy="553998"/>
          </a:xfrm>
          <a:prstGeom prst="rect">
            <a:avLst/>
          </a:prstGeom>
          <a:noFill/>
        </p:spPr>
        <p:txBody>
          <a:bodyPr wrap="square" rtlCol="0">
            <a:spAutoFit/>
          </a:bodyPr>
          <a:lstStyle/>
          <a:p>
            <a:r>
              <a:rPr lang="en-US" sz="3000" dirty="0"/>
              <a:t>f</a:t>
            </a:r>
          </a:p>
        </p:txBody>
      </p:sp>
    </p:spTree>
    <p:extLst>
      <p:ext uri="{BB962C8B-B14F-4D97-AF65-F5344CB8AC3E}">
        <p14:creationId xmlns:p14="http://schemas.microsoft.com/office/powerpoint/2010/main" val="352666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3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r>
              <a:rPr lang="en-US" altLang="en-US" dirty="0"/>
              <a:t> Traversal</a:t>
            </a:r>
          </a:p>
        </p:txBody>
      </p:sp>
      <p:sp>
        <p:nvSpPr>
          <p:cNvPr id="378883" name="Rectangle 3"/>
          <p:cNvSpPr>
            <a:spLocks noGrp="1" noChangeArrowheads="1"/>
          </p:cNvSpPr>
          <p:nvPr>
            <p:ph type="body" idx="1"/>
          </p:nvPr>
        </p:nvSpPr>
        <p:spPr>
          <a:xfrm>
            <a:off x="0" y="847724"/>
            <a:ext cx="9144000" cy="2790826"/>
          </a:xfrm>
        </p:spPr>
        <p:txBody>
          <a:bodyPr/>
          <a:lstStyle/>
          <a:p>
            <a:r>
              <a:rPr lang="en-US" altLang="en-US" sz="2200" dirty="0">
                <a:latin typeface="Times" panose="02020603050405020304" pitchFamily="18" charset="0"/>
                <a:cs typeface="Times" panose="02020603050405020304" pitchFamily="18" charset="0"/>
              </a:rPr>
              <a:t>In a </a:t>
            </a:r>
            <a:r>
              <a:rPr lang="en-US" altLang="en-US" sz="2200" dirty="0" err="1">
                <a:latin typeface="Times" panose="02020603050405020304" pitchFamily="18" charset="0"/>
                <a:cs typeface="Times" panose="02020603050405020304" pitchFamily="18" charset="0"/>
              </a:rPr>
              <a:t>postorder</a:t>
            </a:r>
            <a:r>
              <a:rPr lang="en-US" altLang="en-US" sz="2200" dirty="0">
                <a:latin typeface="Times" panose="02020603050405020304" pitchFamily="18" charset="0"/>
                <a:cs typeface="Times" panose="02020603050405020304" pitchFamily="18" charset="0"/>
              </a:rPr>
              <a:t> traversal, a node is visited after its descendants.</a:t>
            </a:r>
          </a:p>
          <a:p>
            <a:pPr marL="0" indent="0">
              <a:buNone/>
            </a:pPr>
            <a:r>
              <a:rPr lang="en-US" altLang="en-US" sz="2200" dirty="0">
                <a:latin typeface="Times" panose="02020603050405020304" pitchFamily="18" charset="0"/>
                <a:cs typeface="Times" panose="02020603050405020304" pitchFamily="18" charset="0"/>
              </a:rPr>
              <a:t>Example: </a:t>
            </a:r>
            <a:r>
              <a:rPr lang="en-US" altLang="en-US" sz="2200" dirty="0" err="1">
                <a:latin typeface="Times" panose="02020603050405020304" pitchFamily="18" charset="0"/>
                <a:cs typeface="Times" panose="02020603050405020304" pitchFamily="18" charset="0"/>
              </a:rPr>
              <a:t>Postorder</a:t>
            </a:r>
            <a:r>
              <a:rPr lang="en-US" altLang="en-US" sz="2200" dirty="0">
                <a:latin typeface="Times" panose="02020603050405020304" pitchFamily="18" charset="0"/>
                <a:cs typeface="Times" panose="02020603050405020304" pitchFamily="18" charset="0"/>
              </a:rPr>
              <a:t> traversal on tree T:</a:t>
            </a: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endParaRPr lang="en-US" altLang="en-US" sz="2200" dirty="0">
              <a:latin typeface="Times" panose="02020603050405020304" pitchFamily="18" charset="0"/>
              <a:cs typeface="Times" panose="02020603050405020304" pitchFamily="18" charset="0"/>
            </a:endParaRPr>
          </a:p>
          <a:p>
            <a:pPr lvl="1"/>
            <a:r>
              <a:rPr lang="en-US" dirty="0">
                <a:latin typeface="Times" panose="02020603050405020304" pitchFamily="18" charset="0"/>
                <a:cs typeface="Times" panose="02020603050405020304" pitchFamily="18" charset="0"/>
              </a:rPr>
              <a:t>Step 1: visit T</a:t>
            </a:r>
            <a:r>
              <a:rPr lang="en-US" baseline="-25000" dirty="0">
                <a:latin typeface="Times" panose="02020603050405020304" pitchFamily="18" charset="0"/>
                <a:cs typeface="Times" panose="02020603050405020304" pitchFamily="18" charset="0"/>
              </a:rPr>
              <a:t>1</a:t>
            </a:r>
            <a:r>
              <a:rPr lang="en-US" dirty="0">
                <a:latin typeface="Times" panose="02020603050405020304" pitchFamily="18" charset="0"/>
                <a:cs typeface="Times" panose="02020603050405020304" pitchFamily="18" charset="0"/>
              </a:rPr>
              <a:t> in </a:t>
            </a:r>
            <a:r>
              <a:rPr lang="en-US" dirty="0" err="1">
                <a:latin typeface="Times" panose="02020603050405020304" pitchFamily="18" charset="0"/>
                <a:cs typeface="Times" panose="02020603050405020304" pitchFamily="18" charset="0"/>
              </a:rPr>
              <a:t>postorder</a:t>
            </a:r>
            <a:r>
              <a:rPr lang="en-US" dirty="0">
                <a:latin typeface="Times" panose="02020603050405020304" pitchFamily="18" charset="0"/>
                <a:cs typeface="Times" panose="02020603050405020304" pitchFamily="18" charset="0"/>
              </a:rPr>
              <a:t>,</a:t>
            </a:r>
          </a:p>
          <a:p>
            <a:pPr lvl="1"/>
            <a:r>
              <a:rPr lang="en-US" dirty="0">
                <a:latin typeface="Times" panose="02020603050405020304" pitchFamily="18" charset="0"/>
                <a:cs typeface="Times" panose="02020603050405020304" pitchFamily="18" charset="0"/>
              </a:rPr>
              <a:t>Step 2: visit T</a:t>
            </a:r>
            <a:r>
              <a:rPr lang="en-US" baseline="-25000" dirty="0">
                <a:latin typeface="Times" panose="02020603050405020304" pitchFamily="18" charset="0"/>
                <a:cs typeface="Times" panose="02020603050405020304" pitchFamily="18" charset="0"/>
              </a:rPr>
              <a:t>2</a:t>
            </a:r>
            <a:r>
              <a:rPr lang="en-US" dirty="0">
                <a:latin typeface="Times" panose="02020603050405020304" pitchFamily="18" charset="0"/>
                <a:cs typeface="Times" panose="02020603050405020304" pitchFamily="18" charset="0"/>
              </a:rPr>
              <a:t> in </a:t>
            </a:r>
            <a:r>
              <a:rPr lang="en-US" dirty="0" err="1">
                <a:latin typeface="Times" panose="02020603050405020304" pitchFamily="18" charset="0"/>
                <a:cs typeface="Times" panose="02020603050405020304" pitchFamily="18" charset="0"/>
              </a:rPr>
              <a:t>postorder</a:t>
            </a:r>
            <a:r>
              <a:rPr lang="en-US" dirty="0">
                <a:latin typeface="Times" panose="02020603050405020304" pitchFamily="18" charset="0"/>
                <a:cs typeface="Times" panose="02020603050405020304" pitchFamily="18" charset="0"/>
              </a:rPr>
              <a:t>,</a:t>
            </a:r>
          </a:p>
          <a:p>
            <a:pPr lvl="1"/>
            <a:r>
              <a:rPr lang="en-US" dirty="0">
                <a:latin typeface="Times" panose="02020603050405020304" pitchFamily="18" charset="0"/>
                <a:cs typeface="Times" panose="02020603050405020304" pitchFamily="18" charset="0"/>
              </a:rPr>
              <a:t>……..</a:t>
            </a:r>
          </a:p>
          <a:p>
            <a:pPr lvl="1"/>
            <a:r>
              <a:rPr lang="en-US" dirty="0">
                <a:latin typeface="Times" panose="02020603050405020304" pitchFamily="18" charset="0"/>
                <a:cs typeface="Times" panose="02020603050405020304" pitchFamily="18" charset="0"/>
              </a:rPr>
              <a:t>Step </a:t>
            </a:r>
            <a:r>
              <a:rPr lang="en-US" i="1" dirty="0">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 visit </a:t>
            </a:r>
            <a:r>
              <a:rPr lang="en-US" i="1" dirty="0" err="1">
                <a:latin typeface="Times" panose="02020603050405020304" pitchFamily="18" charset="0"/>
                <a:cs typeface="Times" panose="02020603050405020304" pitchFamily="18" charset="0"/>
              </a:rPr>
              <a:t>T</a:t>
            </a:r>
            <a:r>
              <a:rPr lang="en-US" i="1" baseline="-25000" dirty="0" err="1">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 in </a:t>
            </a:r>
            <a:r>
              <a:rPr lang="en-US" dirty="0" err="1">
                <a:latin typeface="Times" panose="02020603050405020304" pitchFamily="18" charset="0"/>
                <a:cs typeface="Times" panose="02020603050405020304" pitchFamily="18" charset="0"/>
              </a:rPr>
              <a:t>postorder</a:t>
            </a:r>
            <a:r>
              <a:rPr lang="en-US" dirty="0">
                <a:latin typeface="Times" panose="02020603050405020304" pitchFamily="18" charset="0"/>
                <a:cs typeface="Times" panose="02020603050405020304" pitchFamily="18" charset="0"/>
              </a:rPr>
              <a:t>, </a:t>
            </a:r>
          </a:p>
          <a:p>
            <a:pPr lvl="1"/>
            <a:r>
              <a:rPr lang="en-US" dirty="0">
                <a:latin typeface="Times" panose="02020603050405020304" pitchFamily="18" charset="0"/>
                <a:cs typeface="Times" panose="02020603050405020304" pitchFamily="18" charset="0"/>
              </a:rPr>
              <a:t>Step </a:t>
            </a:r>
            <a:r>
              <a:rPr lang="en-US" i="1" dirty="0">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+1: visit root r </a:t>
            </a:r>
          </a:p>
          <a:p>
            <a:endParaRPr lang="en-US" altLang="en-US" sz="2200" dirty="0">
              <a:latin typeface="Times" panose="02020603050405020304" pitchFamily="18" charset="0"/>
              <a:cs typeface="Times" panose="02020603050405020304" pitchFamily="18" charset="0"/>
            </a:endParaRPr>
          </a:p>
          <a:p>
            <a:r>
              <a:rPr lang="en-US" altLang="en-US" sz="2200" dirty="0">
                <a:latin typeface="Times" panose="02020603050405020304" pitchFamily="18" charset="0"/>
                <a:cs typeface="Times" panose="02020603050405020304" pitchFamily="18" charset="0"/>
              </a:rPr>
              <a:t> </a:t>
            </a:r>
          </a:p>
        </p:txBody>
      </p:sp>
      <p:grpSp>
        <p:nvGrpSpPr>
          <p:cNvPr id="2" name="Group 1"/>
          <p:cNvGrpSpPr/>
          <p:nvPr/>
        </p:nvGrpSpPr>
        <p:grpSpPr>
          <a:xfrm>
            <a:off x="76200" y="1752600"/>
            <a:ext cx="3505200" cy="2133600"/>
            <a:chOff x="533400" y="1981200"/>
            <a:chExt cx="3505200" cy="2133600"/>
          </a:xfrm>
        </p:grpSpPr>
        <p:sp>
          <p:nvSpPr>
            <p:cNvPr id="32" name="Oval 6"/>
            <p:cNvSpPr>
              <a:spLocks noChangeArrowheads="1"/>
            </p:cNvSpPr>
            <p:nvPr/>
          </p:nvSpPr>
          <p:spPr bwMode="auto">
            <a:xfrm>
              <a:off x="972038" y="2801547"/>
              <a:ext cx="311920" cy="336986"/>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grpSp>
          <p:nvGrpSpPr>
            <p:cNvPr id="33" name="Group 32"/>
            <p:cNvGrpSpPr/>
            <p:nvPr/>
          </p:nvGrpSpPr>
          <p:grpSpPr>
            <a:xfrm>
              <a:off x="2104697" y="1981200"/>
              <a:ext cx="343112" cy="338555"/>
              <a:chOff x="5968181" y="2328446"/>
              <a:chExt cx="432619" cy="416458"/>
            </a:xfrm>
            <a:solidFill>
              <a:srgbClr val="FF0000"/>
            </a:solidFill>
          </p:grpSpPr>
          <p:sp>
            <p:nvSpPr>
              <p:cNvPr id="34" name="Oval 3"/>
              <p:cNvSpPr>
                <a:spLocks noChangeArrowheads="1"/>
              </p:cNvSpPr>
              <p:nvPr/>
            </p:nvSpPr>
            <p:spPr bwMode="auto">
              <a:xfrm>
                <a:off x="5968181" y="2328672"/>
                <a:ext cx="393290" cy="414528"/>
              </a:xfrm>
              <a:prstGeom prst="ellipse">
                <a:avLst/>
              </a:prstGeom>
              <a:grpFill/>
              <a:ln w="25400">
                <a:solidFill>
                  <a:srgbClr val="333399"/>
                </a:solidFill>
                <a:round/>
                <a:headEnd type="none" w="sm" len="sm"/>
                <a:tailEnd type="none" w="sm" len="sm"/>
              </a:ln>
              <a:effectLst/>
            </p:spPr>
            <p:txBody>
              <a:bodyPr wrap="none" anchor="ctr"/>
              <a:lstStyle/>
              <a:p>
                <a:endParaRPr lang="en-US" sz="1600">
                  <a:latin typeface="Times New Roman" pitchFamily="18" charset="0"/>
                  <a:cs typeface="Times New Roman" pitchFamily="18" charset="0"/>
                </a:endParaRPr>
              </a:p>
            </p:txBody>
          </p:sp>
          <p:sp>
            <p:nvSpPr>
              <p:cNvPr id="35" name="TextBox 34"/>
              <p:cNvSpPr txBox="1"/>
              <p:nvPr/>
            </p:nvSpPr>
            <p:spPr>
              <a:xfrm>
                <a:off x="6019800" y="2328446"/>
                <a:ext cx="381000" cy="416458"/>
              </a:xfrm>
              <a:prstGeom prst="rect">
                <a:avLst/>
              </a:prstGeom>
              <a:noFill/>
            </p:spPr>
            <p:txBody>
              <a:bodyPr wrap="square" rtlCol="0">
                <a:spAutoFit/>
              </a:bodyPr>
              <a:lstStyle/>
              <a:p>
                <a:r>
                  <a:rPr lang="en-US" sz="1600" b="1" i="1">
                    <a:solidFill>
                      <a:srgbClr val="FFFF00"/>
                    </a:solidFill>
                    <a:latin typeface="Times New Roman" pitchFamily="18" charset="0"/>
                    <a:cs typeface="Times New Roman" pitchFamily="18" charset="0"/>
                  </a:rPr>
                  <a:t>r</a:t>
                </a:r>
              </a:p>
            </p:txBody>
          </p:sp>
        </p:grpSp>
        <p:sp>
          <p:nvSpPr>
            <p:cNvPr id="36" name="TextBox 35"/>
            <p:cNvSpPr txBox="1"/>
            <p:nvPr/>
          </p:nvSpPr>
          <p:spPr>
            <a:xfrm>
              <a:off x="956440" y="2813936"/>
              <a:ext cx="415159" cy="307777"/>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1</a:t>
              </a:r>
            </a:p>
          </p:txBody>
        </p:sp>
        <p:grpSp>
          <p:nvGrpSpPr>
            <p:cNvPr id="37" name="Group 36"/>
            <p:cNvGrpSpPr/>
            <p:nvPr/>
          </p:nvGrpSpPr>
          <p:grpSpPr>
            <a:xfrm>
              <a:off x="3434257" y="2786678"/>
              <a:ext cx="375746" cy="336985"/>
              <a:chOff x="7683910" y="2743200"/>
              <a:chExt cx="473766" cy="414528"/>
            </a:xfrm>
          </p:grpSpPr>
          <p:sp>
            <p:nvSpPr>
              <p:cNvPr id="38"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39" name="TextBox 38"/>
              <p:cNvSpPr txBox="1"/>
              <p:nvPr/>
            </p:nvSpPr>
            <p:spPr>
              <a:xfrm>
                <a:off x="7696201" y="2743200"/>
                <a:ext cx="461475" cy="378599"/>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i="1" baseline="-25000">
                    <a:latin typeface="Times New Roman" pitchFamily="18" charset="0"/>
                    <a:cs typeface="Times New Roman" pitchFamily="18" charset="0"/>
                  </a:rPr>
                  <a:t>k</a:t>
                </a:r>
              </a:p>
            </p:txBody>
          </p:sp>
        </p:grpSp>
        <p:grpSp>
          <p:nvGrpSpPr>
            <p:cNvPr id="40" name="Group 39"/>
            <p:cNvGrpSpPr/>
            <p:nvPr/>
          </p:nvGrpSpPr>
          <p:grpSpPr>
            <a:xfrm>
              <a:off x="2104687" y="2761478"/>
              <a:ext cx="333710" cy="362192"/>
              <a:chOff x="7683910" y="2712194"/>
              <a:chExt cx="420765" cy="445534"/>
            </a:xfrm>
          </p:grpSpPr>
          <p:sp>
            <p:nvSpPr>
              <p:cNvPr id="41"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42" name="TextBox 41"/>
              <p:cNvSpPr txBox="1"/>
              <p:nvPr/>
            </p:nvSpPr>
            <p:spPr>
              <a:xfrm>
                <a:off x="7696209" y="2712194"/>
                <a:ext cx="408466" cy="378598"/>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2</a:t>
                </a:r>
              </a:p>
            </p:txBody>
          </p:sp>
        </p:grpSp>
        <p:sp>
          <p:nvSpPr>
            <p:cNvPr id="43" name="Isosceles Triangle 42"/>
            <p:cNvSpPr/>
            <p:nvPr/>
          </p:nvSpPr>
          <p:spPr>
            <a:xfrm>
              <a:off x="775138" y="3123666"/>
              <a:ext cx="725214"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4" name="Isosceles Triangle 43"/>
            <p:cNvSpPr/>
            <p:nvPr/>
          </p:nvSpPr>
          <p:spPr>
            <a:xfrm>
              <a:off x="1862959" y="3123666"/>
              <a:ext cx="785648" cy="991134"/>
            </a:xfrm>
            <a:prstGeom prst="triangle">
              <a:avLst>
                <a:gd name="adj" fmla="val 48788"/>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5" name="Isosceles Triangle 44"/>
            <p:cNvSpPr/>
            <p:nvPr/>
          </p:nvSpPr>
          <p:spPr>
            <a:xfrm>
              <a:off x="3192517" y="3123666"/>
              <a:ext cx="846083"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6" name="Oval 45"/>
            <p:cNvSpPr/>
            <p:nvPr/>
          </p:nvSpPr>
          <p:spPr>
            <a:xfrm>
              <a:off x="2709041"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7" name="Oval 46"/>
            <p:cNvSpPr/>
            <p:nvPr/>
          </p:nvSpPr>
          <p:spPr>
            <a:xfrm>
              <a:off x="2914519"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itchFamily="18" charset="0"/>
                  <a:cs typeface="Times New Roman" pitchFamily="18" charset="0"/>
                </a:rPr>
                <a:t>  </a:t>
              </a:r>
            </a:p>
          </p:txBody>
        </p:sp>
        <p:sp>
          <p:nvSpPr>
            <p:cNvPr id="48" name="Oval 47"/>
            <p:cNvSpPr/>
            <p:nvPr/>
          </p:nvSpPr>
          <p:spPr>
            <a:xfrm>
              <a:off x="3095823"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9" name="Oval 48"/>
            <p:cNvSpPr/>
            <p:nvPr/>
          </p:nvSpPr>
          <p:spPr>
            <a:xfrm>
              <a:off x="2769476"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0" name="Oval 49"/>
            <p:cNvSpPr/>
            <p:nvPr/>
          </p:nvSpPr>
          <p:spPr>
            <a:xfrm>
              <a:off x="2974954"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  </a:t>
              </a:r>
            </a:p>
          </p:txBody>
        </p:sp>
        <p:sp>
          <p:nvSpPr>
            <p:cNvPr id="51" name="Oval 50"/>
            <p:cNvSpPr/>
            <p:nvPr/>
          </p:nvSpPr>
          <p:spPr>
            <a:xfrm>
              <a:off x="3156257"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2" name="TextBox 51"/>
            <p:cNvSpPr txBox="1"/>
            <p:nvPr/>
          </p:nvSpPr>
          <p:spPr>
            <a:xfrm>
              <a:off x="533400" y="343339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1</a:t>
              </a:r>
            </a:p>
          </p:txBody>
        </p:sp>
        <p:sp>
          <p:nvSpPr>
            <p:cNvPr id="53" name="TextBox 52"/>
            <p:cNvSpPr txBox="1"/>
            <p:nvPr/>
          </p:nvSpPr>
          <p:spPr>
            <a:xfrm>
              <a:off x="1621221" y="342976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2</a:t>
              </a:r>
            </a:p>
          </p:txBody>
        </p:sp>
        <p:sp>
          <p:nvSpPr>
            <p:cNvPr id="54" name="TextBox 53"/>
            <p:cNvSpPr txBox="1"/>
            <p:nvPr/>
          </p:nvSpPr>
          <p:spPr>
            <a:xfrm>
              <a:off x="3011214" y="3371449"/>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i="1" baseline="-25000">
                  <a:latin typeface="Times New Roman" pitchFamily="18" charset="0"/>
                  <a:cs typeface="Times New Roman" pitchFamily="18" charset="0"/>
                </a:rPr>
                <a:t>k</a:t>
              </a:r>
            </a:p>
          </p:txBody>
        </p:sp>
        <p:cxnSp>
          <p:nvCxnSpPr>
            <p:cNvPr id="55" name="Straight Connector 54"/>
            <p:cNvCxnSpPr/>
            <p:nvPr/>
          </p:nvCxnSpPr>
          <p:spPr>
            <a:xfrm>
              <a:off x="2416616" y="2149877"/>
              <a:ext cx="1178472" cy="63680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2" idx="0"/>
            </p:cNvCxnSpPr>
            <p:nvPr/>
          </p:nvCxnSpPr>
          <p:spPr>
            <a:xfrm rot="10800000" flipV="1">
              <a:off x="1127998" y="2149877"/>
              <a:ext cx="976699" cy="651671"/>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041540" y="2537485"/>
              <a:ext cx="443107" cy="487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grpSp>
      <p:sp>
        <p:nvSpPr>
          <p:cNvPr id="58" name="Text Box 4"/>
          <p:cNvSpPr txBox="1">
            <a:spLocks noChangeArrowheads="1"/>
          </p:cNvSpPr>
          <p:nvPr/>
        </p:nvSpPr>
        <p:spPr bwMode="auto">
          <a:xfrm>
            <a:off x="4191000" y="1676400"/>
            <a:ext cx="4800597" cy="255454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a:solidFill>
                  <a:schemeClr val="accent2"/>
                </a:solidFill>
              </a:rPr>
              <a:t>procedure</a:t>
            </a:r>
            <a:r>
              <a:rPr lang="en-US" altLang="en-US" sz="2000" dirty="0">
                <a:solidFill>
                  <a:schemeClr val="accent2"/>
                </a:solidFill>
              </a:rPr>
              <a:t> </a:t>
            </a:r>
            <a:r>
              <a:rPr lang="en-US" altLang="en-US" sz="2000" i="1" dirty="0" err="1">
                <a:solidFill>
                  <a:schemeClr val="accent2"/>
                </a:solidFill>
              </a:rPr>
              <a:t>postorder</a:t>
            </a:r>
            <a:r>
              <a:rPr lang="en-US" altLang="en-US" sz="2000" dirty="0">
                <a:solidFill>
                  <a:schemeClr val="accent2"/>
                </a:solidFill>
              </a:rPr>
              <a:t>(</a:t>
            </a:r>
            <a:r>
              <a:rPr lang="en-US" altLang="en-US" sz="2000" i="1" dirty="0">
                <a:solidFill>
                  <a:schemeClr val="accent2"/>
                </a:solidFill>
              </a:rPr>
              <a:t>T</a:t>
            </a:r>
            <a:r>
              <a:rPr lang="en-US" altLang="en-US" sz="2000" dirty="0">
                <a:solidFill>
                  <a:schemeClr val="accent2"/>
                </a:solidFill>
              </a:rPr>
              <a:t>: ordered rooted tree)</a:t>
            </a:r>
          </a:p>
          <a:p>
            <a:r>
              <a:rPr lang="en-US" altLang="en-US" sz="2000" i="1" dirty="0">
                <a:solidFill>
                  <a:schemeClr val="accent2"/>
                </a:solidFill>
              </a:rPr>
              <a:t>    r</a:t>
            </a:r>
            <a:r>
              <a:rPr lang="en-US" altLang="en-US" sz="2000" dirty="0">
                <a:solidFill>
                  <a:schemeClr val="accent2"/>
                </a:solidFill>
              </a:rPr>
              <a:t> := root of </a:t>
            </a:r>
            <a:r>
              <a:rPr lang="en-US" altLang="en-US" sz="2000" i="1" dirty="0">
                <a:solidFill>
                  <a:schemeClr val="accent2"/>
                </a:solidFill>
              </a:rPr>
              <a:t>T</a:t>
            </a:r>
          </a:p>
          <a:p>
            <a:r>
              <a:rPr lang="en-US" altLang="en-US" sz="2000" b="1" dirty="0"/>
              <a:t>   for</a:t>
            </a:r>
            <a:r>
              <a:rPr lang="en-US" altLang="en-US" sz="2000" dirty="0"/>
              <a:t> each child </a:t>
            </a:r>
            <a:r>
              <a:rPr lang="en-US" altLang="en-US" sz="2000" i="1" dirty="0"/>
              <a:t>c</a:t>
            </a:r>
            <a:r>
              <a:rPr lang="en-US" altLang="en-US" sz="2000" dirty="0"/>
              <a:t> of </a:t>
            </a:r>
            <a:r>
              <a:rPr lang="en-US" altLang="en-US" sz="2000" i="1" dirty="0"/>
              <a:t>r</a:t>
            </a:r>
            <a:r>
              <a:rPr lang="en-US" altLang="en-US" sz="2000" dirty="0"/>
              <a:t> from left to right</a:t>
            </a:r>
          </a:p>
          <a:p>
            <a:r>
              <a:rPr lang="en-US" altLang="en-US" sz="2000" b="1" dirty="0"/>
              <a:t>    begin</a:t>
            </a:r>
          </a:p>
          <a:p>
            <a:r>
              <a:rPr lang="en-US" altLang="en-US" sz="2000" i="1" dirty="0"/>
              <a:t>         T</a:t>
            </a:r>
            <a:r>
              <a:rPr lang="en-US" altLang="en-US" sz="2000" dirty="0"/>
              <a:t>(</a:t>
            </a:r>
            <a:r>
              <a:rPr lang="en-US" altLang="en-US" sz="2000" i="1" dirty="0"/>
              <a:t>c</a:t>
            </a:r>
            <a:r>
              <a:rPr lang="en-US" altLang="en-US" sz="2000" dirty="0"/>
              <a:t>) := subtree with </a:t>
            </a:r>
            <a:r>
              <a:rPr lang="en-US" altLang="en-US" sz="2000" i="1" dirty="0"/>
              <a:t>c</a:t>
            </a:r>
            <a:r>
              <a:rPr lang="en-US" altLang="en-US" sz="2000" dirty="0"/>
              <a:t> as its root</a:t>
            </a:r>
          </a:p>
          <a:p>
            <a:r>
              <a:rPr lang="en-US" altLang="en-US" sz="2000" b="1" dirty="0">
                <a:solidFill>
                  <a:srgbClr val="FF0000"/>
                </a:solidFill>
              </a:rPr>
              <a:t>         </a:t>
            </a:r>
            <a:r>
              <a:rPr lang="en-US" altLang="en-US" sz="2000" b="1" i="1" dirty="0" err="1">
                <a:solidFill>
                  <a:srgbClr val="FF0000"/>
                </a:solidFill>
              </a:rPr>
              <a:t>postorder</a:t>
            </a:r>
            <a:r>
              <a:rPr lang="en-US" altLang="en-US" sz="2000" b="1" dirty="0">
                <a:solidFill>
                  <a:srgbClr val="FF0000"/>
                </a:solidFill>
              </a:rPr>
              <a:t>(</a:t>
            </a:r>
            <a:r>
              <a:rPr lang="en-US" altLang="en-US" sz="2000" b="1" i="1" dirty="0">
                <a:solidFill>
                  <a:srgbClr val="FF0000"/>
                </a:solidFill>
              </a:rPr>
              <a:t>T</a:t>
            </a:r>
            <a:r>
              <a:rPr lang="en-US" altLang="en-US" sz="2000" b="1" dirty="0">
                <a:solidFill>
                  <a:srgbClr val="FF0000"/>
                </a:solidFill>
              </a:rPr>
              <a:t>(</a:t>
            </a:r>
            <a:r>
              <a:rPr lang="en-US" altLang="en-US" sz="2000" b="1" i="1" dirty="0">
                <a:solidFill>
                  <a:srgbClr val="FF0000"/>
                </a:solidFill>
              </a:rPr>
              <a:t>c</a:t>
            </a:r>
            <a:r>
              <a:rPr lang="en-US" altLang="en-US" sz="2000" b="1" dirty="0">
                <a:solidFill>
                  <a:srgbClr val="FF0000"/>
                </a:solidFill>
              </a:rPr>
              <a:t>))</a:t>
            </a:r>
          </a:p>
          <a:p>
            <a:r>
              <a:rPr lang="en-US" altLang="en-US" sz="2000" b="1" dirty="0"/>
              <a:t>    end</a:t>
            </a:r>
          </a:p>
          <a:p>
            <a:r>
              <a:rPr lang="en-US" altLang="en-US" sz="2000" b="1" dirty="0"/>
              <a:t>    </a:t>
            </a:r>
            <a:r>
              <a:rPr lang="en-US" altLang="en-US" sz="2000" b="1" dirty="0">
                <a:solidFill>
                  <a:srgbClr val="FF0000"/>
                </a:solidFill>
              </a:rPr>
              <a:t>visit </a:t>
            </a:r>
            <a:r>
              <a:rPr lang="en-US" altLang="en-US" sz="2000" b="1" i="1" dirty="0">
                <a:solidFill>
                  <a:srgbClr val="FF0000"/>
                </a:solidFill>
              </a:rPr>
              <a:t>r</a:t>
            </a:r>
            <a:endParaRPr lang="en-US" altLang="en-US" sz="2000" b="1" dirty="0"/>
          </a:p>
        </p:txBody>
      </p:sp>
    </p:spTree>
    <p:extLst>
      <p:ext uri="{BB962C8B-B14F-4D97-AF65-F5344CB8AC3E}">
        <p14:creationId xmlns:p14="http://schemas.microsoft.com/office/powerpoint/2010/main" val="21473789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root</a:t>
            </a:r>
          </a:p>
          <a:p>
            <a:pPr marL="457200" indent="-457200">
              <a:buFont typeface="+mj-lt"/>
              <a:buAutoNum type="arabicPeriod"/>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914400"/>
            <a:ext cx="3886200" cy="3048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122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1.3. Visit root</a:t>
            </a:r>
          </a:p>
          <a:p>
            <a:pPr marL="0" indent="0">
              <a:buNone/>
            </a:pPr>
            <a:r>
              <a:rPr lang="en-US" altLang="en-US" sz="1700" dirty="0">
                <a:latin typeface="Times" panose="02020603050405020304" pitchFamily="18" charset="0"/>
                <a:cs typeface="Times" panose="02020603050405020304" pitchFamily="18" charset="0"/>
              </a:rPr>
              <a:t>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219200"/>
            <a:ext cx="3886200" cy="9144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1623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1.3. Visit root</a:t>
            </a:r>
          </a:p>
          <a:p>
            <a:pPr marL="0" indent="0">
              <a:buNone/>
            </a:pPr>
            <a:r>
              <a:rPr lang="en-US" altLang="en-US" sz="1700" dirty="0">
                <a:latin typeface="Times" panose="02020603050405020304" pitchFamily="18" charset="0"/>
                <a:cs typeface="Times" panose="02020603050405020304" pitchFamily="18" charset="0"/>
              </a:rPr>
              <a:t>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219200"/>
            <a:ext cx="3886200" cy="304800"/>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572000" y="3343072"/>
            <a:ext cx="800431" cy="771728"/>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304800" y="6019800"/>
            <a:ext cx="1189012" cy="553998"/>
          </a:xfrm>
          <a:prstGeom prst="rect">
            <a:avLst/>
          </a:prstGeom>
          <a:noFill/>
        </p:spPr>
        <p:txBody>
          <a:bodyPr wrap="square" rtlCol="0">
            <a:spAutoFit/>
          </a:bodyPr>
          <a:lstStyle/>
          <a:p>
            <a:r>
              <a:rPr lang="en-US" sz="3000" dirty="0"/>
              <a:t>j</a:t>
            </a:r>
          </a:p>
        </p:txBody>
      </p:sp>
    </p:spTree>
    <p:extLst>
      <p:ext uri="{BB962C8B-B14F-4D97-AF65-F5344CB8AC3E}">
        <p14:creationId xmlns:p14="http://schemas.microsoft.com/office/powerpoint/2010/main" val="78870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fill="hold"/>
                                        <p:tgtEl>
                                          <p:spTgt spid="22"/>
                                        </p:tgtEl>
                                        <p:attrNameLst>
                                          <p:attrName>ppt_x</p:attrName>
                                        </p:attrNameLst>
                                      </p:cBhvr>
                                      <p:tavLst>
                                        <p:tav tm="0">
                                          <p:val>
                                            <p:strVal val="#ppt_x"/>
                                          </p:val>
                                        </p:tav>
                                        <p:tav tm="100000">
                                          <p:val>
                                            <p:strVal val="#ppt_x"/>
                                          </p:val>
                                        </p:tav>
                                      </p:tavLst>
                                    </p:anim>
                                    <p:anim calcmode="lin" valueType="num">
                                      <p:cBhvr additive="base">
                                        <p:cTn id="1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P spid="2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1.3. Visit root</a:t>
            </a:r>
          </a:p>
          <a:p>
            <a:pPr marL="0" indent="0">
              <a:buNone/>
            </a:pPr>
            <a:r>
              <a:rPr lang="en-US" altLang="en-US" sz="1700" dirty="0">
                <a:latin typeface="Times" panose="02020603050405020304" pitchFamily="18" charset="0"/>
                <a:cs typeface="Times" panose="02020603050405020304" pitchFamily="18" charset="0"/>
              </a:rPr>
              <a:t>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524000"/>
            <a:ext cx="3886200" cy="304800"/>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953001" y="3347936"/>
            <a:ext cx="2895600" cy="1986064"/>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304800" y="6019800"/>
            <a:ext cx="1189012" cy="553998"/>
          </a:xfrm>
          <a:prstGeom prst="rect">
            <a:avLst/>
          </a:prstGeom>
          <a:noFill/>
        </p:spPr>
        <p:txBody>
          <a:bodyPr wrap="square" rtlCol="0">
            <a:spAutoFit/>
          </a:bodyPr>
          <a:lstStyle/>
          <a:p>
            <a:r>
              <a:rPr lang="en-US" sz="3000" dirty="0"/>
              <a:t>j</a:t>
            </a:r>
          </a:p>
        </p:txBody>
      </p:sp>
    </p:spTree>
    <p:extLst>
      <p:ext uri="{BB962C8B-B14F-4D97-AF65-F5344CB8AC3E}">
        <p14:creationId xmlns:p14="http://schemas.microsoft.com/office/powerpoint/2010/main" val="351861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1.2.3. Visit root</a:t>
            </a:r>
          </a:p>
          <a:p>
            <a:pPr marL="0" indent="0">
              <a:buNone/>
            </a:pPr>
            <a:r>
              <a:rPr lang="en-US" altLang="en-US" sz="1700" dirty="0">
                <a:latin typeface="Times" panose="02020603050405020304" pitchFamily="18" charset="0"/>
                <a:cs typeface="Times" panose="02020603050405020304" pitchFamily="18" charset="0"/>
              </a:rPr>
              <a:t>  1.3. Visit root</a:t>
            </a:r>
          </a:p>
          <a:p>
            <a:pPr marL="0" indent="0">
              <a:buNone/>
            </a:pPr>
            <a:r>
              <a:rPr lang="en-US" altLang="en-US" sz="1700" dirty="0">
                <a:latin typeface="Times" panose="02020603050405020304" pitchFamily="18" charset="0"/>
                <a:cs typeface="Times" panose="02020603050405020304" pitchFamily="18" charset="0"/>
              </a:rPr>
              <a:t>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95084" y="1828800"/>
            <a:ext cx="3943516" cy="914400"/>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953001" y="3347936"/>
            <a:ext cx="2895600" cy="1986064"/>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304800" y="6019800"/>
            <a:ext cx="1189012" cy="553998"/>
          </a:xfrm>
          <a:prstGeom prst="rect">
            <a:avLst/>
          </a:prstGeom>
          <a:noFill/>
        </p:spPr>
        <p:txBody>
          <a:bodyPr wrap="square" rtlCol="0">
            <a:spAutoFit/>
          </a:bodyPr>
          <a:lstStyle/>
          <a:p>
            <a:r>
              <a:rPr lang="en-US" sz="3000" dirty="0"/>
              <a:t>j</a:t>
            </a:r>
          </a:p>
        </p:txBody>
      </p:sp>
    </p:spTree>
    <p:extLst>
      <p:ext uri="{BB962C8B-B14F-4D97-AF65-F5344CB8AC3E}">
        <p14:creationId xmlns:p14="http://schemas.microsoft.com/office/powerpoint/2010/main" val="296277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dirty="0" err="1"/>
              <a:t>PostOrder</a:t>
            </a:r>
            <a:endParaRPr lang="en-US" altLang="en-US" dirty="0"/>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dirty="0">
                <a:latin typeface="Times" panose="02020603050405020304" pitchFamily="18" charset="0"/>
                <a:cs typeface="Times" panose="02020603050405020304" pitchFamily="18" charset="0"/>
              </a:rPr>
              <a:t>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1.2.1. Visit leftmost subtree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     1.2.3. Visit root</a:t>
            </a:r>
          </a:p>
          <a:p>
            <a:pPr marL="0" indent="0">
              <a:buNone/>
            </a:pPr>
            <a:r>
              <a:rPr lang="en-US" altLang="en-US" sz="1700" dirty="0">
                <a:latin typeface="Times" panose="02020603050405020304" pitchFamily="18" charset="0"/>
                <a:cs typeface="Times" panose="02020603050405020304" pitchFamily="18" charset="0"/>
              </a:rPr>
              <a:t>  1.3. Visit root</a:t>
            </a:r>
          </a:p>
          <a:p>
            <a:pPr marL="0" indent="0">
              <a:buNone/>
            </a:pPr>
            <a:r>
              <a:rPr lang="en-US" altLang="en-US" sz="1700" dirty="0">
                <a:latin typeface="Times" panose="02020603050405020304" pitchFamily="18" charset="0"/>
                <a:cs typeface="Times" panose="02020603050405020304" pitchFamily="18" charset="0"/>
              </a:rPr>
              <a:t>2.      Visit remaining subtrees in </a:t>
            </a:r>
            <a:r>
              <a:rPr lang="en-US" altLang="en-US" sz="1700" dirty="0" err="1">
                <a:latin typeface="Times" panose="02020603050405020304" pitchFamily="18" charset="0"/>
                <a:cs typeface="Times" panose="02020603050405020304" pitchFamily="18" charset="0"/>
              </a:rPr>
              <a:t>Postorder</a:t>
            </a:r>
            <a:endParaRPr lang="en-US" altLang="en-US" sz="1700" dirty="0">
              <a:latin typeface="Times" panose="02020603050405020304" pitchFamily="18" charset="0"/>
              <a:cs typeface="Times" panose="02020603050405020304" pitchFamily="18" charset="0"/>
            </a:endParaRPr>
          </a:p>
          <a:p>
            <a:pPr marL="0" indent="0">
              <a:buNone/>
            </a:pPr>
            <a:r>
              <a:rPr lang="en-US" altLang="en-US" sz="1700" dirty="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a:p>
            <a:pPr marL="0" indent="0">
              <a:buNone/>
            </a:pPr>
            <a:endParaRPr lang="en-US" altLang="en-US" sz="1700" dirty="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dirty="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95084" y="1828800"/>
            <a:ext cx="3943516" cy="304800"/>
          </a:xfrm>
          <a:prstGeom prst="rect">
            <a:avLst/>
          </a:prstGeom>
          <a:noFill/>
          <a:ln w="41275">
            <a:solidFill>
              <a:srgbClr val="00CCFF"/>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953001" y="3347936"/>
            <a:ext cx="2895600" cy="1986064"/>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dirty="0"/>
              <a:t>n</a:t>
            </a:r>
          </a:p>
        </p:txBody>
      </p:sp>
      <p:sp>
        <p:nvSpPr>
          <p:cNvPr id="23" name="Rectangle 22"/>
          <p:cNvSpPr/>
          <p:nvPr/>
        </p:nvSpPr>
        <p:spPr>
          <a:xfrm>
            <a:off x="4895684" y="4495800"/>
            <a:ext cx="857085" cy="757136"/>
          </a:xfrm>
          <a:prstGeom prst="rect">
            <a:avLst/>
          </a:prstGeom>
          <a:noFill/>
          <a:ln w="41275">
            <a:solidFill>
              <a:srgbClr val="00CCFF"/>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dirty="0"/>
              <a:t>j</a:t>
            </a:r>
          </a:p>
        </p:txBody>
      </p:sp>
    </p:spTree>
    <p:extLst>
      <p:ext uri="{BB962C8B-B14F-4D97-AF65-F5344CB8AC3E}">
        <p14:creationId xmlns:p14="http://schemas.microsoft.com/office/powerpoint/2010/main" val="306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2" grpId="0"/>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A8AFA4367EF043A4B33F679234BB4E" ma:contentTypeVersion="2" ma:contentTypeDescription="Create a new document." ma:contentTypeScope="" ma:versionID="478a4e046d45e785cce277fae1db988d">
  <xsd:schema xmlns:xsd="http://www.w3.org/2001/XMLSchema" xmlns:xs="http://www.w3.org/2001/XMLSchema" xmlns:p="http://schemas.microsoft.com/office/2006/metadata/properties" xmlns:ns2="8873535c-7bb4-4a4d-977a-38ab1f1dbe3d" targetNamespace="http://schemas.microsoft.com/office/2006/metadata/properties" ma:root="true" ma:fieldsID="6a98ef87347730583327e677415871b3" ns2:_="">
    <xsd:import namespace="8873535c-7bb4-4a4d-977a-38ab1f1dbe3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73535c-7bb4-4a4d-977a-38ab1f1dbe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2BE672-268A-4A9B-AEB6-3C3AA25B27FC}"/>
</file>

<file path=customXml/itemProps2.xml><?xml version="1.0" encoding="utf-8"?>
<ds:datastoreItem xmlns:ds="http://schemas.openxmlformats.org/officeDocument/2006/customXml" ds:itemID="{F2539A91-84D6-4C96-A13C-E6CC2A5A1087}"/>
</file>

<file path=customXml/itemProps3.xml><?xml version="1.0" encoding="utf-8"?>
<ds:datastoreItem xmlns:ds="http://schemas.openxmlformats.org/officeDocument/2006/customXml" ds:itemID="{D1165448-2B64-4B30-9463-3C46A65F90C9}"/>
</file>

<file path=docProps/app.xml><?xml version="1.0" encoding="utf-8"?>
<Properties xmlns="http://schemas.openxmlformats.org/officeDocument/2006/extended-properties" xmlns:vt="http://schemas.openxmlformats.org/officeDocument/2006/docPropsVTypes">
  <TotalTime>96042</TotalTime>
  <Words>17111</Words>
  <Application>Microsoft Office PowerPoint</Application>
  <PresentationFormat>On-screen Show (4:3)</PresentationFormat>
  <Paragraphs>4556</Paragraphs>
  <Slides>202</Slides>
  <Notes>140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202</vt:i4>
      </vt:variant>
    </vt:vector>
  </HeadingPairs>
  <TitlesOfParts>
    <vt:vector size="220" baseType="lpstr">
      <vt:lpstr>.VnArial Narrow</vt:lpstr>
      <vt:lpstr>.VnTime</vt:lpstr>
      <vt:lpstr>Arial</vt:lpstr>
      <vt:lpstr>Bell MT</vt:lpstr>
      <vt:lpstr>Book Antiqua</vt:lpstr>
      <vt:lpstr>Bradley Hand ITC</vt:lpstr>
      <vt:lpstr>Calibri</vt:lpstr>
      <vt:lpstr>Cambria Math</vt:lpstr>
      <vt:lpstr>Comic Sans MS</vt:lpstr>
      <vt:lpstr>Courier</vt:lpstr>
      <vt:lpstr>Courier New</vt:lpstr>
      <vt:lpstr>Georgia</vt:lpstr>
      <vt:lpstr>Symbol</vt:lpstr>
      <vt:lpstr>Tahoma</vt:lpstr>
      <vt:lpstr>Times</vt:lpstr>
      <vt:lpstr>Times New Roman</vt:lpstr>
      <vt:lpstr>Wingdings</vt:lpstr>
      <vt:lpstr>Office Theme</vt:lpstr>
      <vt:lpstr>Chapter 3. Tree</vt:lpstr>
      <vt:lpstr>Contents</vt:lpstr>
      <vt:lpstr>What is a tree?</vt:lpstr>
      <vt:lpstr>What is a graph</vt:lpstr>
      <vt:lpstr>Two different types of graphs</vt:lpstr>
      <vt:lpstr>More types of graphs</vt:lpstr>
      <vt:lpstr>More more</vt:lpstr>
      <vt:lpstr>So what is a tree?</vt:lpstr>
      <vt:lpstr>Tree or not tree</vt:lpstr>
      <vt:lpstr>Real applications of tree</vt:lpstr>
      <vt:lpstr>Real applications of tree: Match schedule</vt:lpstr>
      <vt:lpstr>Real applications of tree:  family tree</vt:lpstr>
      <vt:lpstr>Real applications of tree:  directory tree</vt:lpstr>
      <vt:lpstr>Real applications of tree:  table of content</vt:lpstr>
      <vt:lpstr>Real applications of tree: Ancestor Tree</vt:lpstr>
      <vt:lpstr>Real applications of tree: Expression Tree</vt:lpstr>
      <vt:lpstr>Real applications of tree: Organization chart</vt:lpstr>
      <vt:lpstr>3.1. Definitions</vt:lpstr>
      <vt:lpstr>3.1.2. Tree terminology</vt:lpstr>
      <vt:lpstr>3.1.2. Tree terminology</vt:lpstr>
      <vt:lpstr>3.1.2. Tree terminology</vt:lpstr>
      <vt:lpstr>Height and depth/level</vt:lpstr>
      <vt:lpstr>3.1.2. Tree terminology</vt:lpstr>
      <vt:lpstr>Example: Tree Properties</vt:lpstr>
      <vt:lpstr>How we view a tree</vt:lpstr>
      <vt:lpstr>3.1.3. Ordered tree</vt:lpstr>
      <vt:lpstr>3.1.4. Operations on trees</vt:lpstr>
      <vt:lpstr>Contents</vt:lpstr>
      <vt:lpstr>3.2. Tree implementation</vt:lpstr>
      <vt:lpstr>3.2. Tree implementation : Array</vt:lpstr>
      <vt:lpstr>3.2. Tree implementation : List of children</vt:lpstr>
      <vt:lpstr>3.2. Tree implementation : Leftmost-Child, Right-Sibling representation</vt:lpstr>
      <vt:lpstr>3.2. Tree implementation : Leftmost-Child, Right-Sibling representation</vt:lpstr>
      <vt:lpstr>3.2. Tree implementation: Leftmost-Child, Right-Sibling representation</vt:lpstr>
      <vt:lpstr>3.2. Tree implementation : Leftmost-Child, Right-Sibling representation</vt:lpstr>
      <vt:lpstr>Contents</vt:lpstr>
      <vt:lpstr>3.3. Tree Traversal</vt:lpstr>
      <vt:lpstr>Preorder Traversal</vt:lpstr>
      <vt:lpstr>Preorder Traversal</vt:lpstr>
      <vt:lpstr>Preorder Traversal</vt:lpstr>
      <vt:lpstr>Preorder Traversal</vt:lpstr>
      <vt:lpstr>Preorder Traversal</vt:lpstr>
      <vt:lpstr>Preorder Traversal</vt:lpstr>
      <vt:lpstr>Preorder Traversal</vt:lpstr>
      <vt:lpstr>Postorder Traversal</vt:lpstr>
      <vt:lpstr>postorder Traversal</vt:lpstr>
      <vt:lpstr>postorder Traversal</vt:lpstr>
      <vt:lpstr>postorder Traversal</vt:lpstr>
      <vt:lpstr>postorder Traversal</vt:lpstr>
      <vt:lpstr>postorder Traversal</vt:lpstr>
      <vt:lpstr>postorder Traversal</vt:lpstr>
      <vt:lpstr>Inorder Traversal</vt:lpstr>
      <vt:lpstr>inorder Traversal</vt:lpstr>
      <vt:lpstr>inorder Traversal</vt:lpstr>
      <vt:lpstr>inorder Traversal</vt:lpstr>
      <vt:lpstr>inorder Traversal</vt:lpstr>
      <vt:lpstr>inorder Traversal</vt:lpstr>
      <vt:lpstr>inorder Traversal</vt:lpstr>
      <vt:lpstr>Example: tree traversal</vt:lpstr>
      <vt:lpstr>Preorder: Root, left child, right child</vt:lpstr>
      <vt:lpstr>Inorder: Left child, Root, right child</vt:lpstr>
      <vt:lpstr>Postorder: Left child, right child, Root</vt:lpstr>
      <vt:lpstr>Example: tree traversal</vt:lpstr>
      <vt:lpstr>Preorder Traversal</vt:lpstr>
      <vt:lpstr>PreOrder</vt:lpstr>
      <vt:lpstr>PreOrder</vt:lpstr>
      <vt:lpstr>PreOrder</vt:lpstr>
      <vt:lpstr>PreOrder</vt:lpstr>
      <vt:lpstr>PreOrder</vt:lpstr>
      <vt:lpstr>PreOrder</vt:lpstr>
      <vt:lpstr>PreOrder</vt:lpstr>
      <vt:lpstr>PreOrder</vt:lpstr>
      <vt:lpstr>PreOrder</vt:lpstr>
      <vt:lpstr>PreOrder</vt:lpstr>
      <vt:lpstr>PreOrder</vt:lpstr>
      <vt:lpstr>PreOrder</vt:lpstr>
      <vt:lpstr>PreOrder</vt:lpstr>
      <vt:lpstr>PreOrder</vt:lpstr>
      <vt:lpstr>Inorder Traversal</vt:lpstr>
      <vt:lpstr>InOrder</vt:lpstr>
      <vt:lpstr>InOrder</vt:lpstr>
      <vt:lpstr>InOrder</vt:lpstr>
      <vt:lpstr>InOrder</vt:lpstr>
      <vt:lpstr>InOrder</vt:lpstr>
      <vt:lpstr>InOrder</vt:lpstr>
      <vt:lpstr>InOrder</vt:lpstr>
      <vt:lpstr>InOrder</vt:lpstr>
      <vt:lpstr>InOrder</vt:lpstr>
      <vt:lpstr>InOrder</vt:lpstr>
      <vt:lpstr>InOrder</vt:lpstr>
      <vt:lpstr>InOrder</vt:lpstr>
      <vt:lpstr>InOrder</vt:lpstr>
      <vt:lpstr>Postorder Traversal</vt:lpstr>
      <vt:lpstr>PostOrder</vt:lpstr>
      <vt:lpstr>PostOrder</vt:lpstr>
      <vt:lpstr>PostOrder</vt:lpstr>
      <vt:lpstr>PostOrder</vt:lpstr>
      <vt:lpstr>PostOrder</vt:lpstr>
      <vt:lpstr>PostOrder</vt:lpstr>
      <vt:lpstr>PostOrder</vt:lpstr>
      <vt:lpstr>PostOrder</vt:lpstr>
      <vt:lpstr>PostOrder</vt:lpstr>
      <vt:lpstr>PostOrder</vt:lpstr>
      <vt:lpstr>PostOrder</vt:lpstr>
      <vt:lpstr>PostOrder</vt:lpstr>
      <vt:lpstr>PostOrder</vt:lpstr>
      <vt:lpstr>Contents</vt:lpstr>
      <vt:lpstr>3.4. Binary tree</vt:lpstr>
      <vt:lpstr>3.4.1. Definitions: Binary tree</vt:lpstr>
      <vt:lpstr>Note</vt:lpstr>
      <vt:lpstr>Given a binary tree of n nodes</vt:lpstr>
      <vt:lpstr>Full binary tree vs complete binary tree</vt:lpstr>
      <vt:lpstr>Which tree is full binary tree / complete binary tree?</vt:lpstr>
      <vt:lpstr>3.4. Binary tree</vt:lpstr>
      <vt:lpstr>3.4.2. Binary tree representation</vt:lpstr>
      <vt:lpstr>1D array representation of a binary tree</vt:lpstr>
      <vt:lpstr>1D array representation of a binary tree</vt:lpstr>
      <vt:lpstr>1D array representation of a complete binary tree</vt:lpstr>
      <vt:lpstr>1D array representation of a binary tree</vt:lpstr>
      <vt:lpstr>3.4.2. Binary tree representation</vt:lpstr>
      <vt:lpstr>Pointer representation of a binary tree</vt:lpstr>
      <vt:lpstr>Pointer representation of a binary tree: Example</vt:lpstr>
      <vt:lpstr>Basic operations on binary tree</vt:lpstr>
      <vt:lpstr>Basic operations on binary tree: MakeNode</vt:lpstr>
      <vt:lpstr>Basic operations on binary tree: insert new node into the tree</vt:lpstr>
      <vt:lpstr>Basic operations on binary tree: insert new node into the tree</vt:lpstr>
      <vt:lpstr>Basic operations on binary tree: calculate depth of tree</vt:lpstr>
      <vt:lpstr>Basic operations on binary tree: count number of nodes on the tree</vt:lpstr>
      <vt:lpstr>Basic operations on binary tree: count number of nodes on the tree</vt:lpstr>
      <vt:lpstr>Basic operations on binary tree: count number of nodes on the tree</vt:lpstr>
      <vt:lpstr>Basic operations on binary tree: free the tree</vt:lpstr>
      <vt:lpstr>3.4. Binary tree</vt:lpstr>
      <vt:lpstr>3.4.3. Binary Tree Traversals</vt:lpstr>
      <vt:lpstr>3.4.3. Binary Tree Traversals: Breadth First</vt:lpstr>
      <vt:lpstr>3.4.3. Binary Tree Traversals: Depth First</vt:lpstr>
      <vt:lpstr>3.4.3. Binary Tree Traversals: Depth First</vt:lpstr>
      <vt:lpstr>Preorder traversal - NLR</vt:lpstr>
      <vt:lpstr>Inorder traversal - LNR</vt:lpstr>
      <vt:lpstr>Postorder traversal - LRN</vt:lpstr>
      <vt:lpstr>Program in C </vt:lpstr>
      <vt:lpstr>Program in C</vt:lpstr>
      <vt:lpstr>Exercise</vt:lpstr>
      <vt:lpstr>3.4. Binary tree</vt:lpstr>
      <vt:lpstr>Applications of trees as data structures</vt:lpstr>
      <vt:lpstr>3.4.4. Some applications</vt:lpstr>
      <vt:lpstr>3.4.4.1. Arithmetic expression</vt:lpstr>
      <vt:lpstr>3.4.4.1. Arithmetic expression</vt:lpstr>
      <vt:lpstr>3.4.4.1. Arithmetic expression</vt:lpstr>
      <vt:lpstr>3.4.4.1. Arithmetic expression</vt:lpstr>
      <vt:lpstr>3.4.4.1. Arithmetic expression</vt:lpstr>
      <vt:lpstr>3.4.4.1. Arithmetic expression</vt:lpstr>
      <vt:lpstr>Infix/Postfix/Prefix Expressions</vt:lpstr>
      <vt:lpstr>Infix Expressions</vt:lpstr>
      <vt:lpstr>Example 1: Evaluate postfix expressions:  using stack</vt:lpstr>
      <vt:lpstr>Example 1: Evaluate postfix expressions:  using stack</vt:lpstr>
      <vt:lpstr>Evaluate postfix expressions using stack: 6 3 6 + 5 * 9 / - </vt:lpstr>
      <vt:lpstr>Evaluate postfix expressions:  using stack</vt:lpstr>
      <vt:lpstr>Example 1:Evaluate postfix expression:  636+5*9/-</vt:lpstr>
      <vt:lpstr>Example 1: Evaluate postfix expressions: using stack</vt:lpstr>
      <vt:lpstr>Example 2: Evaluate prefix expressions: using stack</vt:lpstr>
      <vt:lpstr>Example 2: Evaluate prefix expression:  +-*235/*232</vt:lpstr>
      <vt:lpstr>Print Arithmetic Expressions</vt:lpstr>
      <vt:lpstr>Evaluate Arithmetic Expressions</vt:lpstr>
      <vt:lpstr>Exercise: Evaluate expression using stack</vt:lpstr>
      <vt:lpstr>3.4.4. Some applications</vt:lpstr>
      <vt:lpstr>Exercise</vt:lpstr>
      <vt:lpstr>Exercise</vt:lpstr>
      <vt:lpstr>Exercise</vt:lpstr>
      <vt:lpstr>Optimum source coding problem</vt:lpstr>
      <vt:lpstr>Optimum source coding problem</vt:lpstr>
      <vt:lpstr>3.4.4.2 Huffman code</vt:lpstr>
      <vt:lpstr>3.4.4.2 Huffman code</vt:lpstr>
      <vt:lpstr>3.4.4.2 Huffman code</vt:lpstr>
      <vt:lpstr>3.4.4.2 Huffman code: Creating Tree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 Decoding</vt:lpstr>
      <vt:lpstr>Data compression</vt:lpstr>
      <vt:lpstr>Infix Expressions</vt:lpstr>
      <vt:lpstr>Postfix Expressions</vt:lpstr>
      <vt:lpstr>Prefix Expressions</vt:lpstr>
      <vt:lpstr>Evaluating Prefix Expressions</vt:lpstr>
      <vt:lpstr>Evaluating Postfix Expressions</vt:lpstr>
      <vt:lpstr>Why trees?</vt:lpstr>
      <vt:lpstr>PowerPoint Presentation</vt:lpstr>
      <vt:lpstr>3.2. Tree representation : Leftmost-Child, Right-Sibling representation</vt:lpstr>
      <vt:lpstr>Infix, Prefix, and Postfix Notation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Khanh Phuong</dc:creator>
  <cp:lastModifiedBy>Michel Toulouse</cp:lastModifiedBy>
  <cp:revision>1087</cp:revision>
  <dcterms:created xsi:type="dcterms:W3CDTF">2010-05-30T15:59:25Z</dcterms:created>
  <dcterms:modified xsi:type="dcterms:W3CDTF">2020-05-05T08:14:42Z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0x0101005AA8AFA4367EF043A4B33F679234BB4E</vt:lpwstr>
  </property>
</Properties>
</file>