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1" r:id="rId5"/>
    <p:sldId id="263" r:id="rId6"/>
    <p:sldId id="281" r:id="rId7"/>
    <p:sldId id="266" r:id="rId8"/>
    <p:sldId id="260" r:id="rId9"/>
    <p:sldId id="262" r:id="rId10"/>
    <p:sldId id="268" r:id="rId11"/>
    <p:sldId id="269" r:id="rId12"/>
    <p:sldId id="270" r:id="rId13"/>
    <p:sldId id="271" r:id="rId14"/>
    <p:sldId id="272" r:id="rId15"/>
    <p:sldId id="273" r:id="rId16"/>
    <p:sldId id="279" r:id="rId17"/>
    <p:sldId id="274" r:id="rId18"/>
    <p:sldId id="267" r:id="rId19"/>
    <p:sldId id="280" r:id="rId20"/>
    <p:sldId id="275" r:id="rId21"/>
    <p:sldId id="264" r:id="rId22"/>
    <p:sldId id="276" r:id="rId23"/>
    <p:sldId id="277" r:id="rId24"/>
    <p:sldId id="278" r:id="rId25"/>
    <p:sldId id="282" r:id="rId26"/>
    <p:sldId id="258" r:id="rId27"/>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900D071-D45E-4DB1-8026-6607FD7943F8}" type="datetimeFigureOut">
              <a:rPr lang="lt-LT" smtClean="0"/>
              <a:pPr/>
              <a:t>2009.01.22</a:t>
            </a:fld>
            <a:endParaRPr lang="lt-LT"/>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lt-LT"/>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01D3B16-9DD8-4C37-8DF4-243418B31B2B}" type="slidenum">
              <a:rPr lang="lt-LT" smtClean="0"/>
              <a:pPr/>
              <a:t>‹#›</a:t>
            </a:fld>
            <a:endParaRPr lang="lt-L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2009.01.22</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2009.01.22</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2009.01.22</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2009.01.22</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900D071-D45E-4DB1-8026-6607FD7943F8}" type="datetimeFigureOut">
              <a:rPr lang="lt-LT" smtClean="0"/>
              <a:pPr/>
              <a:t>2009.01.22</a:t>
            </a:fld>
            <a:endParaRPr lang="lt-LT"/>
          </a:p>
        </p:txBody>
      </p:sp>
      <p:sp>
        <p:nvSpPr>
          <p:cNvPr id="6" name="Footer Placeholder 5"/>
          <p:cNvSpPr>
            <a:spLocks noGrp="1"/>
          </p:cNvSpPr>
          <p:nvPr>
            <p:ph type="ftr" sz="quarter" idx="11"/>
          </p:nvPr>
        </p:nvSpPr>
        <p:spPr/>
        <p:txBody>
          <a:bodyPr/>
          <a:lstStyle>
            <a:extLst/>
          </a:lstStyle>
          <a:p>
            <a:endParaRPr lang="lt-LT"/>
          </a:p>
        </p:txBody>
      </p:sp>
      <p:sp>
        <p:nvSpPr>
          <p:cNvPr id="7" name="Slide Number Placeholder 6"/>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900D071-D45E-4DB1-8026-6607FD7943F8}" type="datetimeFigureOut">
              <a:rPr lang="lt-LT" smtClean="0"/>
              <a:pPr/>
              <a:t>2009.01.22</a:t>
            </a:fld>
            <a:endParaRPr lang="lt-LT"/>
          </a:p>
        </p:txBody>
      </p:sp>
      <p:sp>
        <p:nvSpPr>
          <p:cNvPr id="8" name="Footer Placeholder 7"/>
          <p:cNvSpPr>
            <a:spLocks noGrp="1"/>
          </p:cNvSpPr>
          <p:nvPr>
            <p:ph type="ftr" sz="quarter" idx="11"/>
          </p:nvPr>
        </p:nvSpPr>
        <p:spPr/>
        <p:txBody>
          <a:bodyPr/>
          <a:lstStyle>
            <a:extLst/>
          </a:lstStyle>
          <a:p>
            <a:endParaRPr lang="lt-LT"/>
          </a:p>
        </p:txBody>
      </p:sp>
      <p:sp>
        <p:nvSpPr>
          <p:cNvPr id="9" name="Slide Number Placeholder 8"/>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900D071-D45E-4DB1-8026-6607FD7943F8}" type="datetimeFigureOut">
              <a:rPr lang="lt-LT" smtClean="0"/>
              <a:pPr/>
              <a:t>2009.01.22</a:t>
            </a:fld>
            <a:endParaRPr lang="lt-LT"/>
          </a:p>
        </p:txBody>
      </p:sp>
      <p:sp>
        <p:nvSpPr>
          <p:cNvPr id="4" name="Footer Placeholder 3"/>
          <p:cNvSpPr>
            <a:spLocks noGrp="1"/>
          </p:cNvSpPr>
          <p:nvPr>
            <p:ph type="ftr" sz="quarter" idx="11"/>
          </p:nvPr>
        </p:nvSpPr>
        <p:spPr/>
        <p:txBody>
          <a:bodyPr/>
          <a:lstStyle>
            <a:extLst/>
          </a:lstStyle>
          <a:p>
            <a:endParaRPr lang="lt-LT"/>
          </a:p>
        </p:txBody>
      </p:sp>
      <p:sp>
        <p:nvSpPr>
          <p:cNvPr id="5" name="Slide Number Placeholder 4"/>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900D071-D45E-4DB1-8026-6607FD7943F8}" type="datetimeFigureOut">
              <a:rPr lang="lt-LT" smtClean="0"/>
              <a:pPr/>
              <a:t>2009.01.22</a:t>
            </a:fld>
            <a:endParaRPr lang="lt-LT"/>
          </a:p>
        </p:txBody>
      </p:sp>
      <p:sp>
        <p:nvSpPr>
          <p:cNvPr id="3" name="Footer Placeholder 2"/>
          <p:cNvSpPr>
            <a:spLocks noGrp="1"/>
          </p:cNvSpPr>
          <p:nvPr>
            <p:ph type="ftr" sz="quarter" idx="11"/>
          </p:nvPr>
        </p:nvSpPr>
        <p:spPr/>
        <p:txBody>
          <a:bodyPr/>
          <a:lstStyle>
            <a:extLst/>
          </a:lstStyle>
          <a:p>
            <a:endParaRPr lang="lt-LT"/>
          </a:p>
        </p:txBody>
      </p:sp>
      <p:sp>
        <p:nvSpPr>
          <p:cNvPr id="4" name="Slide Number Placeholder 3"/>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900D071-D45E-4DB1-8026-6607FD7943F8}" type="datetimeFigureOut">
              <a:rPr lang="lt-LT" smtClean="0"/>
              <a:pPr/>
              <a:t>2009.01.22</a:t>
            </a:fld>
            <a:endParaRPr lang="lt-LT"/>
          </a:p>
        </p:txBody>
      </p:sp>
      <p:sp>
        <p:nvSpPr>
          <p:cNvPr id="6" name="Footer Placeholder 5"/>
          <p:cNvSpPr>
            <a:spLocks noGrp="1"/>
          </p:cNvSpPr>
          <p:nvPr>
            <p:ph type="ftr" sz="quarter" idx="11"/>
          </p:nvPr>
        </p:nvSpPr>
        <p:spPr/>
        <p:txBody>
          <a:bodyPr/>
          <a:lstStyle>
            <a:extLst/>
          </a:lstStyle>
          <a:p>
            <a:endParaRPr lang="lt-LT"/>
          </a:p>
        </p:txBody>
      </p:sp>
      <p:sp>
        <p:nvSpPr>
          <p:cNvPr id="7" name="Slide Number Placeholder 6"/>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900D071-D45E-4DB1-8026-6607FD7943F8}" type="datetimeFigureOut">
              <a:rPr lang="lt-LT" smtClean="0"/>
              <a:pPr/>
              <a:t>2009.01.22</a:t>
            </a:fld>
            <a:endParaRPr lang="lt-LT"/>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lt-LT"/>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01D3B16-9DD8-4C37-8DF4-243418B31B2B}" type="slidenum">
              <a:rPr lang="lt-LT" smtClean="0"/>
              <a:pPr/>
              <a:t>‹#›</a:t>
            </a:fld>
            <a:endParaRPr lang="lt-LT"/>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900D071-D45E-4DB1-8026-6607FD7943F8}" type="datetimeFigureOut">
              <a:rPr lang="lt-LT" smtClean="0"/>
              <a:pPr/>
              <a:t>2009.01.22</a:t>
            </a:fld>
            <a:endParaRPr lang="lt-LT"/>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lt-LT"/>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01D3B16-9DD8-4C37-8DF4-243418B31B2B}" type="slidenum">
              <a:rPr lang="lt-LT" smtClean="0"/>
              <a:pPr/>
              <a:t>‹#›</a:t>
            </a:fld>
            <a:endParaRPr lang="lt-L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Animating human model in OpenGL using data from motion capture system</a:t>
            </a:r>
            <a:br>
              <a:rPr lang="en-US" dirty="0" smtClean="0"/>
            </a:br>
            <a:endParaRPr lang="lt-LT" dirty="0"/>
          </a:p>
        </p:txBody>
      </p:sp>
      <p:sp>
        <p:nvSpPr>
          <p:cNvPr id="3" name="Subtitle 2"/>
          <p:cNvSpPr>
            <a:spLocks noGrp="1"/>
          </p:cNvSpPr>
          <p:nvPr>
            <p:ph type="subTitle" idx="1"/>
          </p:nvPr>
        </p:nvSpPr>
        <p:spPr/>
        <p:txBody>
          <a:bodyPr/>
          <a:lstStyle/>
          <a:p>
            <a:r>
              <a:rPr lang="lt-LT" dirty="0" smtClean="0"/>
              <a:t>Algirdas</a:t>
            </a:r>
            <a:r>
              <a:rPr lang="en-US" dirty="0" smtClean="0"/>
              <a:t> </a:t>
            </a:r>
            <a:r>
              <a:rPr lang="lt-LT" dirty="0" smtClean="0"/>
              <a:t>Beinaravičius</a:t>
            </a:r>
          </a:p>
          <a:p>
            <a:r>
              <a:rPr lang="lt-LT" dirty="0" smtClean="0"/>
              <a:t>Gediminas Mazrimas</a:t>
            </a:r>
            <a:endParaRPr lang="lt-L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anatomy based technique tries to mimic the muscle structure of a human. Normally 3 layers are used: skeleton, </a:t>
            </a:r>
            <a:r>
              <a:rPr lang="en-US" dirty="0" err="1" smtClean="0"/>
              <a:t>muscles+fat</a:t>
            </a:r>
            <a:r>
              <a:rPr lang="en-US" dirty="0" smtClean="0"/>
              <a:t>, skin. This approach usually works by layering</a:t>
            </a:r>
          </a:p>
          <a:p>
            <a:r>
              <a:rPr lang="en-US" dirty="0" smtClean="0"/>
              <a:t>Individual muscles on the skeleton deform (stretch or bulge) following the motion of the skeleton. The final skin takes the overall shape of the muscle and fat layer of the animated character body.</a:t>
            </a:r>
          </a:p>
          <a:p>
            <a:r>
              <a:rPr lang="en-US" dirty="0" smtClean="0"/>
              <a:t>Hard to implement as need big accuracy on following realistic muscle deformations.</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Anatomy based skin deformation</a:t>
            </a:r>
            <a:endParaRPr lang="lt-LT"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Deforming skin directly on the movement. LBS was publicly introduced by the game community, remains very popular because of fast computation speeds, but has it’s problems. </a:t>
            </a:r>
          </a:p>
          <a:p>
            <a:r>
              <a:rPr lang="en-US" i="1" dirty="0" smtClean="0"/>
              <a:t>Named differently: Subspace Deformation, “smooth skinning”</a:t>
            </a:r>
            <a:endParaRPr lang="en-US" dirty="0" smtClean="0"/>
          </a:p>
          <a:p>
            <a:r>
              <a:rPr lang="en-US" dirty="0" smtClean="0"/>
              <a:t>Larger angles cause serious artifacts: collapsing elbow, candy-wrapper.</a:t>
            </a:r>
          </a:p>
          <a:p>
            <a:r>
              <a:rPr lang="en-US" dirty="0" smtClean="0"/>
              <a:t>Solutions: adding extra transformation (joint, maybe also used for muscles), direct assignment of weight around the joint – manual labeling and different formula</a:t>
            </a:r>
            <a:r>
              <a:rPr lang="en-US" sz="2200" i="1" dirty="0" smtClean="0"/>
              <a:t>, interpolating transformations (using rotation/translation matrices directly in algorithm)  and using quaternions as we did.</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Direct skin deformation</a:t>
            </a:r>
            <a:endParaRPr lang="lt-LT"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Linear blend skinning</a:t>
            </a:r>
            <a:endParaRPr lang="lt-LT" dirty="0"/>
          </a:p>
        </p:txBody>
      </p:sp>
      <p:pic>
        <p:nvPicPr>
          <p:cNvPr id="1026" name="Picture 2"/>
          <p:cNvPicPr>
            <a:picLocks noGrp="1" noChangeAspect="1" noChangeArrowheads="1"/>
          </p:cNvPicPr>
          <p:nvPr>
            <p:ph idx="1"/>
          </p:nvPr>
        </p:nvPicPr>
        <p:blipFill>
          <a:blip r:embed="rId2"/>
          <a:srcRect/>
          <a:stretch>
            <a:fillRect/>
          </a:stretch>
        </p:blipFill>
        <p:spPr bwMode="auto">
          <a:xfrm>
            <a:off x="2643174" y="2571744"/>
            <a:ext cx="5788446" cy="3143248"/>
          </a:xfrm>
          <a:prstGeom prst="rect">
            <a:avLst/>
          </a:prstGeom>
          <a:noFill/>
          <a:ln w="9525">
            <a:noFill/>
            <a:miter lim="800000"/>
            <a:headEnd/>
            <a:tailEnd/>
          </a:ln>
          <a:effectLst/>
        </p:spPr>
      </p:pic>
      <p:sp>
        <p:nvSpPr>
          <p:cNvPr id="5" name="TextBox 4"/>
          <p:cNvSpPr txBox="1"/>
          <p:nvPr/>
        </p:nvSpPr>
        <p:spPr>
          <a:xfrm>
            <a:off x="642910" y="1357298"/>
            <a:ext cx="7929618" cy="954107"/>
          </a:xfrm>
          <a:prstGeom prst="rect">
            <a:avLst/>
          </a:prstGeom>
          <a:noFill/>
        </p:spPr>
        <p:txBody>
          <a:bodyPr wrap="square" rtlCol="0">
            <a:spAutoFit/>
          </a:bodyPr>
          <a:lstStyle/>
          <a:p>
            <a:r>
              <a:rPr lang="en-US" sz="2000" dirty="0" smtClean="0"/>
              <a:t>Before animation:</a:t>
            </a:r>
          </a:p>
          <a:p>
            <a:pPr>
              <a:buFont typeface="Arial" pitchFamily="34" charset="0"/>
              <a:buChar char="•"/>
            </a:pPr>
            <a:r>
              <a:rPr lang="en-US" dirty="0" smtClean="0"/>
              <a:t>Mesh model and skeleton in T-pose</a:t>
            </a:r>
          </a:p>
          <a:p>
            <a:pPr>
              <a:buFont typeface="Arial" pitchFamily="34" charset="0"/>
              <a:buChar char="•"/>
            </a:pPr>
            <a:r>
              <a:rPr lang="en-US" dirty="0" smtClean="0"/>
              <a:t>Mesh vertices assigned influencing joints with weights</a:t>
            </a:r>
            <a:endParaRPr lang="lt-LT"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Linear blend skinning</a:t>
            </a:r>
            <a:br>
              <a:rPr lang="en-US" dirty="0" smtClean="0"/>
            </a:br>
            <a:r>
              <a:rPr lang="en-US" dirty="0" smtClean="0"/>
              <a:t>Deformation</a:t>
            </a:r>
            <a:endParaRPr lang="lt-LT" dirty="0"/>
          </a:p>
        </p:txBody>
      </p:sp>
      <p:pic>
        <p:nvPicPr>
          <p:cNvPr id="2050" name="Picture 2" descr="vertexblend2"/>
          <p:cNvPicPr>
            <a:picLocks noChangeAspect="1" noChangeArrowheads="1"/>
          </p:cNvPicPr>
          <p:nvPr/>
        </p:nvPicPr>
        <p:blipFill>
          <a:blip r:embed="rId2"/>
          <a:srcRect/>
          <a:stretch>
            <a:fillRect/>
          </a:stretch>
        </p:blipFill>
        <p:spPr bwMode="auto">
          <a:xfrm>
            <a:off x="1643042" y="2143116"/>
            <a:ext cx="6432151" cy="288607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a:p>
        </p:txBody>
      </p:sp>
      <p:sp>
        <p:nvSpPr>
          <p:cNvPr id="3" name="Title 2"/>
          <p:cNvSpPr>
            <a:spLocks noGrp="1"/>
          </p:cNvSpPr>
          <p:nvPr>
            <p:ph type="title"/>
          </p:nvPr>
        </p:nvSpPr>
        <p:spPr/>
        <p:txBody>
          <a:bodyPr/>
          <a:lstStyle/>
          <a:p>
            <a:r>
              <a:rPr lang="en-US" dirty="0" smtClean="0"/>
              <a:t>Quaternions</a:t>
            </a:r>
            <a:endParaRPr lang="lt-L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Line segment connects separate mesh body parts</a:t>
            </a:r>
          </a:p>
          <a:p>
            <a:r>
              <a:rPr lang="en-US" dirty="0" smtClean="0"/>
              <a:t>Each vertex on the segment is influenced by our LBS algorithm</a:t>
            </a:r>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1027" name="Picture 3"/>
          <p:cNvPicPr>
            <a:picLocks noChangeAspect="1" noChangeArrowheads="1"/>
          </p:cNvPicPr>
          <p:nvPr/>
        </p:nvPicPr>
        <p:blipFill>
          <a:blip r:embed="rId2"/>
          <a:srcRect/>
          <a:stretch>
            <a:fillRect/>
          </a:stretch>
        </p:blipFill>
        <p:spPr bwMode="auto">
          <a:xfrm>
            <a:off x="5929322" y="3571876"/>
            <a:ext cx="3015653" cy="307181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1376167"/>
          </a:xfrm>
        </p:spPr>
        <p:txBody>
          <a:bodyPr>
            <a:normAutofit/>
          </a:bodyPr>
          <a:lstStyle/>
          <a:p>
            <a:r>
              <a:rPr lang="en-US" dirty="0" smtClean="0"/>
              <a:t>Parametric representation of the line:</a:t>
            </a:r>
          </a:p>
          <a:p>
            <a:pPr lvl="1"/>
            <a:r>
              <a:rPr lang="lt-LT" i="1" dirty="0" smtClean="0"/>
              <a:t>L(t</a:t>
            </a:r>
            <a:r>
              <a:rPr lang="lt-LT" i="1" dirty="0" smtClean="0"/>
              <a:t>)</a:t>
            </a:r>
            <a:r>
              <a:rPr lang="lt-LT" dirty="0" smtClean="0"/>
              <a:t> = A + </a:t>
            </a:r>
            <a:r>
              <a:rPr lang="lt-LT" dirty="0" smtClean="0"/>
              <a:t>b</a:t>
            </a:r>
            <a:r>
              <a:rPr lang="en-US" dirty="0" smtClean="0"/>
              <a:t> * </a:t>
            </a:r>
            <a:r>
              <a:rPr lang="lt-LT" dirty="0" smtClean="0"/>
              <a:t>t</a:t>
            </a:r>
            <a:endParaRPr lang="en-US" dirty="0" smtClean="0"/>
          </a:p>
          <a:p>
            <a:pPr lvl="1">
              <a:buNone/>
            </a:pPr>
            <a:r>
              <a:rPr lang="en-US" sz="1800" dirty="0" smtClean="0"/>
              <a:t>A – starting point, b = A – B vector, t - parameter</a:t>
            </a:r>
            <a:endParaRPr lang="lt-LT" sz="1800" dirty="0" smtClean="0"/>
          </a:p>
          <a:p>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2050" name="Picture 2" descr="C:\Mano\Mokslai\Universitetas\5 Semestras\Project\cvg01\docs\Report\images\lines3d.jpg"/>
          <p:cNvPicPr>
            <a:picLocks noChangeAspect="1" noChangeArrowheads="1"/>
          </p:cNvPicPr>
          <p:nvPr/>
        </p:nvPicPr>
        <p:blipFill>
          <a:blip r:embed="rId2"/>
          <a:srcRect/>
          <a:stretch>
            <a:fillRect/>
          </a:stretch>
        </p:blipFill>
        <p:spPr bwMode="auto">
          <a:xfrm>
            <a:off x="4459314" y="2714620"/>
            <a:ext cx="4684685" cy="3929090"/>
          </a:xfrm>
          <a:prstGeom prst="rect">
            <a:avLst/>
          </a:prstGeom>
          <a:noFill/>
        </p:spPr>
      </p:pic>
      <p:sp>
        <p:nvSpPr>
          <p:cNvPr id="6" name="TextBox 5"/>
          <p:cNvSpPr txBox="1"/>
          <p:nvPr/>
        </p:nvSpPr>
        <p:spPr>
          <a:xfrm>
            <a:off x="714348" y="2857496"/>
            <a:ext cx="3786214" cy="1754326"/>
          </a:xfrm>
          <a:prstGeom prst="rect">
            <a:avLst/>
          </a:prstGeom>
          <a:noFill/>
        </p:spPr>
        <p:txBody>
          <a:bodyPr wrap="square" rtlCol="0">
            <a:spAutoFit/>
          </a:bodyPr>
          <a:lstStyle/>
          <a:p>
            <a:r>
              <a:rPr lang="en-US" dirty="0" smtClean="0"/>
              <a:t>A and B could be taken as two points on two separate </a:t>
            </a:r>
            <a:r>
              <a:rPr lang="en-US" dirty="0" smtClean="0"/>
              <a:t>meshes.</a:t>
            </a:r>
          </a:p>
          <a:p>
            <a:endParaRPr lang="en-US" dirty="0" smtClean="0"/>
          </a:p>
          <a:p>
            <a:r>
              <a:rPr lang="en-US" dirty="0" smtClean="0"/>
              <a:t>By scaling t – proportional vertex positioning along the line is achieved.</a:t>
            </a:r>
            <a:endParaRPr lang="lt-LT"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a:p>
        </p:txBody>
      </p:sp>
      <p:sp>
        <p:nvSpPr>
          <p:cNvPr id="3" name="Title 2"/>
          <p:cNvSpPr>
            <a:spLocks noGrp="1"/>
          </p:cNvSpPr>
          <p:nvPr>
            <p:ph type="title"/>
          </p:nvPr>
        </p:nvSpPr>
        <p:spPr/>
        <p:txBody>
          <a:bodyPr/>
          <a:lstStyle/>
          <a:p>
            <a:r>
              <a:rPr lang="en-US" dirty="0" smtClean="0"/>
              <a:t>Inverse/Forward??? </a:t>
            </a:r>
            <a:r>
              <a:rPr lang="en-US" dirty="0" smtClean="0"/>
              <a:t>kinematics</a:t>
            </a:r>
            <a:endParaRPr lang="lt-LT"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Animating human body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a:p>
        </p:txBody>
      </p:sp>
      <p:sp>
        <p:nvSpPr>
          <p:cNvPr id="3" name="Title 2"/>
          <p:cNvSpPr>
            <a:spLocks noGrp="1"/>
          </p:cNvSpPr>
          <p:nvPr>
            <p:ph type="title"/>
          </p:nvPr>
        </p:nvSpPr>
        <p:spPr/>
        <p:txBody>
          <a:bodyPr>
            <a:normAutofit fontScale="90000"/>
          </a:bodyPr>
          <a:lstStyle/>
          <a:p>
            <a:r>
              <a:rPr lang="en-US" dirty="0" smtClean="0"/>
              <a:t>Animating human body</a:t>
            </a:r>
            <a:r>
              <a:rPr lang="en-US" dirty="0" smtClean="0"/>
              <a:t/>
            </a:r>
            <a:br>
              <a:rPr lang="en-US" dirty="0" smtClean="0"/>
            </a:br>
            <a:r>
              <a:rPr lang="en-US" sz="3100" dirty="0" smtClean="0"/>
              <a:t>Human body mesh model</a:t>
            </a:r>
            <a:endParaRPr lang="lt-LT" sz="3100" dirty="0"/>
          </a:p>
        </p:txBody>
      </p:sp>
      <p:pic>
        <p:nvPicPr>
          <p:cNvPr id="3074" name="Picture 2" descr="C:\Mano\Mokslai\Universitetas\5 Semestras\Project\cvg01\docs\Report\images\maya_cut.jpg"/>
          <p:cNvPicPr>
            <a:picLocks noChangeAspect="1" noChangeArrowheads="1"/>
          </p:cNvPicPr>
          <p:nvPr/>
        </p:nvPicPr>
        <p:blipFill>
          <a:blip r:embed="rId2"/>
          <a:srcRect/>
          <a:stretch>
            <a:fillRect/>
          </a:stretch>
        </p:blipFill>
        <p:spPr bwMode="auto">
          <a:xfrm>
            <a:off x="4429124" y="1928802"/>
            <a:ext cx="4566887" cy="464025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Introduction</a:t>
            </a:r>
          </a:p>
          <a:p>
            <a:r>
              <a:rPr lang="lt-LT" dirty="0" smtClean="0"/>
              <a:t>Motion capture and motion data</a:t>
            </a:r>
          </a:p>
          <a:p>
            <a:r>
              <a:rPr lang="lt-LT" dirty="0" smtClean="0"/>
              <a:t>Used </a:t>
            </a:r>
            <a:r>
              <a:rPr lang="en-US" dirty="0" smtClean="0"/>
              <a:t>techniques</a:t>
            </a:r>
          </a:p>
          <a:p>
            <a:r>
              <a:rPr lang="lt-LT" dirty="0" smtClean="0"/>
              <a:t>Animating human body</a:t>
            </a:r>
          </a:p>
          <a:p>
            <a:r>
              <a:rPr lang="lt-LT" dirty="0" smtClean="0"/>
              <a:t>Problems</a:t>
            </a:r>
            <a:endParaRPr lang="en-US" dirty="0" smtClean="0"/>
          </a:p>
          <a:p>
            <a:r>
              <a:rPr lang="en-US" dirty="0" smtClean="0"/>
              <a:t>Conclusion and possible future tasks</a:t>
            </a:r>
            <a:endParaRPr lang="lt-LT" dirty="0" smtClean="0"/>
          </a:p>
          <a:p>
            <a:endParaRPr lang="lt-LT" dirty="0" smtClean="0"/>
          </a:p>
          <a:p>
            <a:pPr lvl="1"/>
            <a:endParaRPr lang="lt-LT" dirty="0" smtClean="0"/>
          </a:p>
          <a:p>
            <a:endParaRPr lang="lt-LT" dirty="0"/>
          </a:p>
        </p:txBody>
      </p:sp>
      <p:sp>
        <p:nvSpPr>
          <p:cNvPr id="3" name="Title 2"/>
          <p:cNvSpPr>
            <a:spLocks noGrp="1"/>
          </p:cNvSpPr>
          <p:nvPr>
            <p:ph type="title"/>
          </p:nvPr>
        </p:nvSpPr>
        <p:spPr/>
        <p:txBody>
          <a:bodyPr/>
          <a:lstStyle/>
          <a:p>
            <a:r>
              <a:rPr lang="lt-LT" dirty="0" smtClean="0"/>
              <a:t>Contents</a:t>
            </a:r>
            <a:endParaRPr lang="lt-L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Every vertex on the connecting line is assigned a weight (by its position on the line)</a:t>
            </a:r>
          </a:p>
          <a:p>
            <a:pPr lvl="1"/>
            <a:r>
              <a:rPr lang="en-US" dirty="0" smtClean="0"/>
              <a:t>		</a:t>
            </a:r>
            <a:r>
              <a:rPr lang="en-US" sz="1800" dirty="0" smtClean="0"/>
              <a:t>	 </a:t>
            </a:r>
            <a:r>
              <a:rPr lang="en-US" sz="2000" dirty="0" smtClean="0"/>
              <a:t>P=1..N</a:t>
            </a:r>
            <a:endParaRPr lang="en-US" sz="2000" dirty="0" smtClean="0"/>
          </a:p>
          <a:p>
            <a:r>
              <a:rPr lang="en-US" dirty="0" smtClean="0"/>
              <a:t>Rotation angle for each vertex:</a:t>
            </a:r>
          </a:p>
          <a:p>
            <a:pPr lvl="1"/>
            <a:r>
              <a:rPr lang="en-US" dirty="0" err="1" smtClean="0"/>
              <a:t>RotA</a:t>
            </a:r>
            <a:r>
              <a:rPr lang="en-US" dirty="0" smtClean="0"/>
              <a:t> = A*w</a:t>
            </a:r>
            <a:r>
              <a:rPr lang="en-US" sz="1800" dirty="0" smtClean="0"/>
              <a:t>, 	A – joint rotation angle</a:t>
            </a:r>
          </a:p>
          <a:p>
            <a:endParaRPr lang="en-US" sz="2200" dirty="0" smtClean="0"/>
          </a:p>
          <a:p>
            <a:r>
              <a:rPr lang="en-US" sz="2200" dirty="0" smtClean="0"/>
              <a:t>Our final LBS formula:</a:t>
            </a:r>
          </a:p>
          <a:p>
            <a:pPr lvl="1"/>
            <a:endParaRPr lang="en-US" sz="1800" dirty="0" smtClean="0"/>
          </a:p>
          <a:p>
            <a:pPr lvl="1"/>
            <a:r>
              <a:rPr lang="en-US" sz="1800" dirty="0" smtClean="0"/>
              <a:t> </a:t>
            </a:r>
          </a:p>
          <a:p>
            <a:pPr>
              <a:buNone/>
            </a:pPr>
            <a:endParaRPr lang="en-US" sz="2200" dirty="0" smtClean="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Our approach to linear blend skinning</a:t>
            </a:r>
            <a:endParaRPr lang="en-US" sz="3100" dirty="0"/>
          </a:p>
        </p:txBody>
      </p:sp>
      <p:pic>
        <p:nvPicPr>
          <p:cNvPr id="4" name="Picture 3"/>
          <p:cNvPicPr>
            <a:picLocks noChangeAspect="1" noChangeArrowheads="1"/>
          </p:cNvPicPr>
          <p:nvPr/>
        </p:nvPicPr>
        <p:blipFill>
          <a:blip r:embed="rId2"/>
          <a:srcRect/>
          <a:stretch>
            <a:fillRect/>
          </a:stretch>
        </p:blipFill>
        <p:spPr bwMode="auto">
          <a:xfrm>
            <a:off x="5914033" y="3567885"/>
            <a:ext cx="3229967" cy="3290115"/>
          </a:xfrm>
          <a:prstGeom prst="rect">
            <a:avLst/>
          </a:prstGeom>
          <a:noFill/>
          <a:ln w="9525">
            <a:noFill/>
            <a:miter lim="800000"/>
            <a:headEnd/>
            <a:tailEnd/>
          </a:ln>
          <a:effectLst/>
        </p:spPr>
      </p:pic>
      <p:pic>
        <p:nvPicPr>
          <p:cNvPr id="5126" name="Picture 6"/>
          <p:cNvPicPr>
            <a:picLocks noChangeAspect="1" noChangeArrowheads="1"/>
          </p:cNvPicPr>
          <p:nvPr/>
        </p:nvPicPr>
        <p:blipFill>
          <a:blip r:embed="rId3"/>
          <a:srcRect/>
          <a:stretch>
            <a:fillRect/>
          </a:stretch>
        </p:blipFill>
        <p:spPr bwMode="auto">
          <a:xfrm>
            <a:off x="1276338" y="2311383"/>
            <a:ext cx="1509712" cy="536584"/>
          </a:xfrm>
          <a:prstGeom prst="rect">
            <a:avLst/>
          </a:prstGeom>
          <a:noFill/>
          <a:ln w="9525">
            <a:noFill/>
            <a:miter lim="800000"/>
            <a:headEnd/>
            <a:tailEnd/>
          </a:ln>
          <a:effectLst/>
        </p:spPr>
      </p:pic>
      <p:pic>
        <p:nvPicPr>
          <p:cNvPr id="5128" name="Picture 8"/>
          <p:cNvPicPr>
            <a:picLocks noChangeAspect="1" noChangeArrowheads="1"/>
          </p:cNvPicPr>
          <p:nvPr/>
        </p:nvPicPr>
        <p:blipFill>
          <a:blip r:embed="rId4"/>
          <a:srcRect/>
          <a:stretch>
            <a:fillRect/>
          </a:stretch>
        </p:blipFill>
        <p:spPr bwMode="auto">
          <a:xfrm>
            <a:off x="1214414" y="4538675"/>
            <a:ext cx="2781300" cy="6762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Initial BVH pose</a:t>
            </a:r>
          </a:p>
          <a:p>
            <a:r>
              <a:rPr lang="lt-LT" dirty="0" smtClean="0"/>
              <a:t>Exploding knee problem</a:t>
            </a:r>
          </a:p>
          <a:p>
            <a:r>
              <a:rPr lang="en-US" dirty="0" smtClean="0"/>
              <a:t>Mesh connections collapsing on com</a:t>
            </a:r>
            <a:r>
              <a:rPr lang="lt-LT" dirty="0" smtClean="0"/>
              <a:t>plex deformations</a:t>
            </a:r>
          </a:p>
          <a:p>
            <a:pPr>
              <a:buNone/>
            </a:pPr>
            <a:endParaRPr lang="lt-LT" dirty="0"/>
          </a:p>
        </p:txBody>
      </p:sp>
      <p:sp>
        <p:nvSpPr>
          <p:cNvPr id="3" name="Title 2"/>
          <p:cNvSpPr>
            <a:spLocks noGrp="1"/>
          </p:cNvSpPr>
          <p:nvPr>
            <p:ph type="title"/>
          </p:nvPr>
        </p:nvSpPr>
        <p:spPr/>
        <p:txBody>
          <a:bodyPr/>
          <a:lstStyle/>
          <a:p>
            <a:r>
              <a:rPr lang="en-US" dirty="0" smtClean="0"/>
              <a:t>Problems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Initial BVH pose</a:t>
            </a:r>
            <a:endParaRPr lang="en-US" sz="31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Exploding knee problem</a:t>
            </a:r>
            <a:endParaRPr lang="en-US" sz="31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a:p>
        </p:txBody>
      </p:sp>
      <p:sp>
        <p:nvSpPr>
          <p:cNvPr id="3" name="Title 2"/>
          <p:cNvSpPr>
            <a:spLocks noGrp="1"/>
          </p:cNvSpPr>
          <p:nvPr>
            <p:ph type="title"/>
          </p:nvPr>
        </p:nvSpPr>
        <p:spPr/>
        <p:txBody>
          <a:bodyPr>
            <a:normAutofit fontScale="90000"/>
          </a:bodyPr>
          <a:lstStyle/>
          <a:p>
            <a:r>
              <a:rPr lang="en-US" dirty="0" smtClean="0"/>
              <a:t>Conclusion and future work possibilities</a:t>
            </a:r>
            <a:endParaRPr lang="lt-LT"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lt-LT" sz="8000" dirty="0" smtClean="0"/>
          </a:p>
          <a:p>
            <a:pPr algn="ctr">
              <a:buNone/>
            </a:pPr>
            <a:r>
              <a:rPr lang="lt-LT" sz="8000" dirty="0" smtClean="0"/>
              <a:t>?</a:t>
            </a:r>
            <a:endParaRPr lang="lt-LT" sz="8000" dirty="0"/>
          </a:p>
        </p:txBody>
      </p:sp>
      <p:sp>
        <p:nvSpPr>
          <p:cNvPr id="3" name="Title 2"/>
          <p:cNvSpPr>
            <a:spLocks noGrp="1"/>
          </p:cNvSpPr>
          <p:nvPr>
            <p:ph type="title"/>
          </p:nvPr>
        </p:nvSpPr>
        <p:spPr/>
        <p:txBody>
          <a:bodyPr/>
          <a:lstStyle/>
          <a:p>
            <a:r>
              <a:rPr lang="lt-LT" dirty="0" smtClean="0"/>
              <a:t>Questions, comments</a:t>
            </a:r>
            <a:endParaRPr lang="lt-LT"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Motion </a:t>
            </a:r>
            <a:r>
              <a:rPr lang="en-US" dirty="0" smtClean="0"/>
              <a:t>capturing</a:t>
            </a:r>
          </a:p>
          <a:p>
            <a:r>
              <a:rPr lang="lt-LT" dirty="0" smtClean="0"/>
              <a:t>Human body model animation</a:t>
            </a:r>
            <a:endParaRPr lang="en-US" dirty="0" smtClean="0"/>
          </a:p>
          <a:p>
            <a:pPr lvl="1"/>
            <a:r>
              <a:rPr lang="en-US" dirty="0" smtClean="0"/>
              <a:t>Skeletal, joint-based structure</a:t>
            </a:r>
          </a:p>
          <a:p>
            <a:pPr lvl="1"/>
            <a:r>
              <a:rPr lang="en-US" dirty="0" smtClean="0"/>
              <a:t>Animation program environment (C++/OpenGL)</a:t>
            </a:r>
          </a:p>
          <a:p>
            <a:pPr lvl="1"/>
            <a:r>
              <a:rPr lang="en-US" dirty="0" smtClean="0"/>
              <a:t>Data interpretation</a:t>
            </a:r>
          </a:p>
          <a:p>
            <a:pPr lvl="1"/>
            <a:r>
              <a:rPr lang="en-US" dirty="0" smtClean="0"/>
              <a:t>Model deformations</a:t>
            </a:r>
            <a:endParaRPr lang="lt-LT" dirty="0" smtClean="0"/>
          </a:p>
          <a:p>
            <a:endParaRPr lang="lt-LT" dirty="0"/>
          </a:p>
        </p:txBody>
      </p:sp>
      <p:sp>
        <p:nvSpPr>
          <p:cNvPr id="3" name="Title 2"/>
          <p:cNvSpPr>
            <a:spLocks noGrp="1"/>
          </p:cNvSpPr>
          <p:nvPr>
            <p:ph type="title"/>
          </p:nvPr>
        </p:nvSpPr>
        <p:spPr/>
        <p:txBody>
          <a:bodyPr/>
          <a:lstStyle/>
          <a:p>
            <a:r>
              <a:rPr lang="en-US" dirty="0" smtClean="0"/>
              <a:t>Introduction. Project tasks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a:p>
        </p:txBody>
      </p:sp>
      <p:sp>
        <p:nvSpPr>
          <p:cNvPr id="3" name="Title 2"/>
          <p:cNvSpPr>
            <a:spLocks noGrp="1"/>
          </p:cNvSpPr>
          <p:nvPr>
            <p:ph type="title"/>
          </p:nvPr>
        </p:nvSpPr>
        <p:spPr/>
        <p:txBody>
          <a:bodyPr/>
          <a:lstStyle/>
          <a:p>
            <a:r>
              <a:rPr lang="en-US" dirty="0" smtClean="0"/>
              <a:t>Human body animation movie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Motion capture</a:t>
            </a:r>
          </a:p>
          <a:p>
            <a:pPr lvl="1"/>
            <a:r>
              <a:rPr lang="en-US" dirty="0" smtClean="0"/>
              <a:t>What is </a:t>
            </a:r>
            <a:r>
              <a:rPr lang="en-US" dirty="0" err="1" smtClean="0"/>
              <a:t>Mocap</a:t>
            </a:r>
            <a:r>
              <a:rPr lang="en-US" dirty="0" smtClean="0"/>
              <a:t>?</a:t>
            </a:r>
          </a:p>
          <a:p>
            <a:pPr lvl="1"/>
            <a:r>
              <a:rPr lang="en-US" dirty="0" err="1" smtClean="0"/>
              <a:t>Mocap</a:t>
            </a:r>
            <a:r>
              <a:rPr lang="en-US" dirty="0" smtClean="0"/>
              <a:t> in everyday life and in our project</a:t>
            </a:r>
          </a:p>
          <a:p>
            <a:r>
              <a:rPr lang="lt-LT" dirty="0" smtClean="0"/>
              <a:t>Various motion capture systems</a:t>
            </a:r>
          </a:p>
          <a:p>
            <a:pPr lvl="1"/>
            <a:r>
              <a:rPr lang="lt-LT" dirty="0" smtClean="0"/>
              <a:t>Optical, </a:t>
            </a:r>
            <a:r>
              <a:rPr lang="en-US" dirty="0" smtClean="0"/>
              <a:t>Magnetic</a:t>
            </a:r>
            <a:r>
              <a:rPr lang="lt-LT" dirty="0" smtClean="0"/>
              <a:t>, Mechanica</a:t>
            </a:r>
            <a:r>
              <a:rPr lang="en-US" dirty="0" smtClean="0"/>
              <a:t>l</a:t>
            </a:r>
            <a:r>
              <a:rPr lang="en-US" sz="1800" i="1" dirty="0" smtClean="0"/>
              <a:t>, Inertial</a:t>
            </a:r>
            <a:endParaRPr lang="lt-LT" sz="1800" i="1" dirty="0" smtClean="0"/>
          </a:p>
          <a:p>
            <a:r>
              <a:rPr lang="lt-LT" dirty="0" smtClean="0"/>
              <a:t>Motion capture using Vicon Motion System</a:t>
            </a:r>
          </a:p>
          <a:p>
            <a:pPr lvl="1"/>
            <a:r>
              <a:rPr lang="lt-LT" dirty="0" smtClean="0"/>
              <a:t>Major elements of Vicon mocap system:</a:t>
            </a:r>
          </a:p>
          <a:p>
            <a:pPr lvl="2"/>
            <a:r>
              <a:rPr lang="lt-LT" dirty="0" smtClean="0"/>
              <a:t>Cameras</a:t>
            </a:r>
          </a:p>
          <a:p>
            <a:pPr lvl="2"/>
            <a:r>
              <a:rPr lang="lt-LT" dirty="0" smtClean="0"/>
              <a:t>Suit with retroreflective markers</a:t>
            </a:r>
          </a:p>
          <a:p>
            <a:pPr lvl="1"/>
            <a:r>
              <a:rPr lang="lt-LT" dirty="0" smtClean="0"/>
              <a:t>System preparations</a:t>
            </a:r>
          </a:p>
          <a:p>
            <a:pPr lvl="2"/>
            <a:r>
              <a:rPr lang="lt-LT" dirty="0" smtClean="0"/>
              <a:t>Setting up cameras and system calibration</a:t>
            </a:r>
          </a:p>
          <a:p>
            <a:pPr lvl="2"/>
            <a:r>
              <a:rPr lang="lt-LT" dirty="0" smtClean="0"/>
              <a:t>Capturing</a:t>
            </a:r>
            <a:endParaRPr lang="en-US" dirty="0" smtClean="0"/>
          </a:p>
          <a:p>
            <a:pPr lvl="1"/>
            <a:r>
              <a:rPr lang="en-US" dirty="0" smtClean="0"/>
              <a:t>Post-processing</a:t>
            </a:r>
            <a:endParaRPr lang="lt-LT" dirty="0" smtClean="0"/>
          </a:p>
          <a:p>
            <a:endParaRPr lang="lt-LT" dirty="0" smtClean="0"/>
          </a:p>
        </p:txBody>
      </p:sp>
      <p:sp>
        <p:nvSpPr>
          <p:cNvPr id="3" name="Title 2"/>
          <p:cNvSpPr>
            <a:spLocks noGrp="1"/>
          </p:cNvSpPr>
          <p:nvPr>
            <p:ph type="title"/>
          </p:nvPr>
        </p:nvSpPr>
        <p:spPr/>
        <p:txBody>
          <a:bodyPr>
            <a:normAutofit fontScale="90000"/>
          </a:bodyPr>
          <a:lstStyle/>
          <a:p>
            <a:r>
              <a:rPr lang="lt-LT" dirty="0" smtClean="0"/>
              <a:t>Motion capture and motion data</a:t>
            </a:r>
            <a:endParaRPr lang="lt-L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lt-LT" dirty="0" smtClean="0"/>
              <a:t>Motion capture </a:t>
            </a:r>
            <a:r>
              <a:rPr lang="en-US" dirty="0" smtClean="0"/>
              <a:t>system</a:t>
            </a:r>
            <a:br>
              <a:rPr lang="en-US" dirty="0" smtClean="0"/>
            </a:br>
            <a:r>
              <a:rPr lang="en-US" sz="3100" dirty="0" smtClean="0"/>
              <a:t>Basic Vicon MX system model</a:t>
            </a:r>
            <a:endParaRPr lang="lt-LT" sz="3100" dirty="0"/>
          </a:p>
        </p:txBody>
      </p:sp>
      <p:sp>
        <p:nvSpPr>
          <p:cNvPr id="4" name="Content Placeholder 3"/>
          <p:cNvSpPr>
            <a:spLocks noGrp="1"/>
          </p:cNvSpPr>
          <p:nvPr>
            <p:ph idx="1"/>
          </p:nvPr>
        </p:nvSpPr>
        <p:spPr/>
        <p:txBody>
          <a:bodyPr/>
          <a:lstStyle/>
          <a:p>
            <a:endParaRPr lang="lt-LT"/>
          </a:p>
        </p:txBody>
      </p:sp>
      <p:pic>
        <p:nvPicPr>
          <p:cNvPr id="4098" name="Picture 2" descr="C:\Mano\Mokslai\Universitetas\5 Semestras\Project\cvg01\docs\Report\images\vicon_mx_basic.jpg"/>
          <p:cNvPicPr>
            <a:picLocks noChangeAspect="1" noChangeArrowheads="1"/>
          </p:cNvPicPr>
          <p:nvPr/>
        </p:nvPicPr>
        <p:blipFill>
          <a:blip r:embed="rId2"/>
          <a:srcRect/>
          <a:stretch>
            <a:fillRect/>
          </a:stretch>
        </p:blipFill>
        <p:spPr bwMode="auto">
          <a:xfrm>
            <a:off x="857224" y="1571612"/>
            <a:ext cx="7929586" cy="420634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Various motion data </a:t>
            </a:r>
            <a:r>
              <a:rPr lang="lt-LT" dirty="0" smtClean="0"/>
              <a:t>formats</a:t>
            </a:r>
            <a:endParaRPr lang="en-US" dirty="0" smtClean="0"/>
          </a:p>
          <a:p>
            <a:pPr lvl="1"/>
            <a:r>
              <a:rPr lang="en-US" dirty="0" smtClean="0"/>
              <a:t>C3D, </a:t>
            </a:r>
            <a:r>
              <a:rPr lang="en-US" u="sng" dirty="0" smtClean="0"/>
              <a:t>ASF/AMC</a:t>
            </a:r>
            <a:r>
              <a:rPr lang="en-US" dirty="0" smtClean="0"/>
              <a:t>, </a:t>
            </a:r>
            <a:r>
              <a:rPr lang="en-US" u="sng" dirty="0" smtClean="0"/>
              <a:t>BVH</a:t>
            </a:r>
            <a:r>
              <a:rPr lang="en-US" dirty="0" smtClean="0"/>
              <a:t>, </a:t>
            </a:r>
            <a:r>
              <a:rPr lang="en-US" i="1" dirty="0" smtClean="0"/>
              <a:t>FBX</a:t>
            </a:r>
            <a:endParaRPr lang="lt-LT" i="1" dirty="0" smtClean="0"/>
          </a:p>
          <a:p>
            <a:r>
              <a:rPr lang="lt-LT" dirty="0" smtClean="0"/>
              <a:t>Used formats</a:t>
            </a:r>
          </a:p>
          <a:p>
            <a:pPr lvl="1"/>
            <a:r>
              <a:rPr lang="lt-LT" dirty="0" smtClean="0"/>
              <a:t>Default C3D format for Vicon Motion </a:t>
            </a:r>
            <a:r>
              <a:rPr lang="lt-LT" dirty="0" smtClean="0"/>
              <a:t>System</a:t>
            </a:r>
            <a:endParaRPr lang="en-US" dirty="0" smtClean="0"/>
          </a:p>
          <a:p>
            <a:pPr lvl="2"/>
            <a:r>
              <a:rPr lang="en-US" i="1" dirty="0" smtClean="0"/>
              <a:t>Binary format, saves 3D coordinates</a:t>
            </a:r>
            <a:endParaRPr lang="lt-LT" i="1" dirty="0" smtClean="0"/>
          </a:p>
          <a:p>
            <a:pPr lvl="1"/>
            <a:r>
              <a:rPr lang="lt-LT" dirty="0" smtClean="0"/>
              <a:t>BVH format. Getting from C3D to </a:t>
            </a:r>
            <a:r>
              <a:rPr lang="lt-LT" dirty="0" smtClean="0"/>
              <a:t>BVH</a:t>
            </a:r>
            <a:endParaRPr lang="en-US" dirty="0" smtClean="0"/>
          </a:p>
          <a:p>
            <a:pPr lvl="2"/>
            <a:r>
              <a:rPr lang="en-US" i="1" dirty="0" smtClean="0"/>
              <a:t>Saves hierarchy (skeleton joint structure) and transformation data</a:t>
            </a:r>
            <a:endParaRPr lang="lt-LT" i="1" dirty="0" smtClean="0"/>
          </a:p>
        </p:txBody>
      </p:sp>
      <p:sp>
        <p:nvSpPr>
          <p:cNvPr id="3" name="Title 2"/>
          <p:cNvSpPr>
            <a:spLocks noGrp="1"/>
          </p:cNvSpPr>
          <p:nvPr>
            <p:ph type="title"/>
          </p:nvPr>
        </p:nvSpPr>
        <p:spPr/>
        <p:txBody>
          <a:bodyPr/>
          <a:lstStyle/>
          <a:p>
            <a:r>
              <a:rPr lang="lt-LT" dirty="0" smtClean="0"/>
              <a:t>Motion data</a:t>
            </a:r>
            <a:endParaRPr lang="lt-LT"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Linear blend skinning</a:t>
            </a:r>
          </a:p>
          <a:p>
            <a:r>
              <a:rPr lang="lt-LT" dirty="0" smtClean="0"/>
              <a:t>Quaternions</a:t>
            </a:r>
          </a:p>
          <a:p>
            <a:r>
              <a:rPr lang="en-US" dirty="0" smtClean="0"/>
              <a:t>Parametric representation of lines in 3D</a:t>
            </a:r>
            <a:r>
              <a:rPr lang="lt-LT" dirty="0" smtClean="0"/>
              <a:t> space</a:t>
            </a:r>
            <a:endParaRPr lang="en-US" dirty="0" smtClean="0"/>
          </a:p>
          <a:p>
            <a:r>
              <a:rPr lang="en-US" dirty="0" smtClean="0"/>
              <a:t>Inverse/Forward??? </a:t>
            </a:r>
            <a:r>
              <a:rPr lang="en-US" dirty="0" smtClean="0"/>
              <a:t>kinematics</a:t>
            </a:r>
            <a:endParaRPr lang="lt-LT" dirty="0" smtClean="0"/>
          </a:p>
        </p:txBody>
      </p:sp>
      <p:sp>
        <p:nvSpPr>
          <p:cNvPr id="3" name="Title 2"/>
          <p:cNvSpPr>
            <a:spLocks noGrp="1"/>
          </p:cNvSpPr>
          <p:nvPr>
            <p:ph type="title"/>
          </p:nvPr>
        </p:nvSpPr>
        <p:spPr/>
        <p:txBody>
          <a:bodyPr/>
          <a:lstStyle/>
          <a:p>
            <a:r>
              <a:rPr lang="en-US" dirty="0" smtClean="0"/>
              <a:t>Used techniques</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Skin deformations</a:t>
            </a:r>
          </a:p>
          <a:p>
            <a:pPr lvl="1"/>
            <a:r>
              <a:rPr lang="en-US" dirty="0" smtClean="0"/>
              <a:t>Anatomy (layer) based deformations</a:t>
            </a:r>
          </a:p>
          <a:p>
            <a:pPr lvl="1"/>
            <a:r>
              <a:rPr lang="en-US" dirty="0" smtClean="0"/>
              <a:t>Direct skin deformation</a:t>
            </a:r>
          </a:p>
          <a:p>
            <a:pPr lvl="2"/>
            <a:r>
              <a:rPr lang="en-US" dirty="0" smtClean="0"/>
              <a:t>Linear blend skinning</a:t>
            </a:r>
          </a:p>
          <a:p>
            <a:pPr lvl="2"/>
            <a:r>
              <a:rPr lang="en-US" dirty="0" smtClean="0"/>
              <a:t>Different implementations</a:t>
            </a:r>
          </a:p>
        </p:txBody>
      </p:sp>
      <p:sp>
        <p:nvSpPr>
          <p:cNvPr id="3" name="Title 2"/>
          <p:cNvSpPr>
            <a:spLocks noGrp="1"/>
          </p:cNvSpPr>
          <p:nvPr>
            <p:ph type="title"/>
          </p:nvPr>
        </p:nvSpPr>
        <p:spPr/>
        <p:txBody>
          <a:bodyPr>
            <a:normAutofit/>
          </a:bodyPr>
          <a:lstStyle/>
          <a:p>
            <a:r>
              <a:rPr lang="en-US" sz="3600" dirty="0" smtClean="0"/>
              <a:t>Linear blend skinning</a:t>
            </a:r>
            <a:endParaRPr lang="en-US" sz="3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804</TotalTime>
  <Words>562</Words>
  <Application>Microsoft Office PowerPoint</Application>
  <PresentationFormat>On-screen Show (4:3)</PresentationFormat>
  <Paragraphs>101</Paragraphs>
  <Slides>26</Slides>
  <Notes>0</Notes>
  <HiddenSlides>2</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Animating human model in OpenGL using data from motion capture system </vt:lpstr>
      <vt:lpstr>Contents</vt:lpstr>
      <vt:lpstr>Introduction. Project tasks</vt:lpstr>
      <vt:lpstr>Human body animation movie</vt:lpstr>
      <vt:lpstr>Motion capture and motion data</vt:lpstr>
      <vt:lpstr>Motion capture system Basic Vicon MX system model</vt:lpstr>
      <vt:lpstr>Motion data</vt:lpstr>
      <vt:lpstr>Used techniques</vt:lpstr>
      <vt:lpstr>Linear blend skinning</vt:lpstr>
      <vt:lpstr>Hidden. Anatomy based skin deformation</vt:lpstr>
      <vt:lpstr>Hidden. Direct skin deformation</vt:lpstr>
      <vt:lpstr>Linear blend skinning</vt:lpstr>
      <vt:lpstr>Linear blend skinning Deformation</vt:lpstr>
      <vt:lpstr>Quaternions</vt:lpstr>
      <vt:lpstr>Parametric representation of lines in 3D space</vt:lpstr>
      <vt:lpstr>Parametric representation of lines in 3D space</vt:lpstr>
      <vt:lpstr>Inverse/Forward??? kinematics</vt:lpstr>
      <vt:lpstr>Animating human body</vt:lpstr>
      <vt:lpstr>Animating human body Human body mesh model</vt:lpstr>
      <vt:lpstr>Animating human body Our approach to linear blend skinning</vt:lpstr>
      <vt:lpstr>Problems</vt:lpstr>
      <vt:lpstr>Problems Initial BVH pose</vt:lpstr>
      <vt:lpstr>Problems Exploding knee problem</vt:lpstr>
      <vt:lpstr>Problems Mesh connections collapsing on complex deformations</vt:lpstr>
      <vt:lpstr>Conclusion and future work possibilities</vt:lpstr>
      <vt:lpstr>Questions, comments</vt:lpstr>
    </vt:vector>
  </TitlesOfParts>
  <Company>Alna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Animating human model in OpenGL using data from motion capture system </dc:title>
  <dc:creator>dell</dc:creator>
  <cp:lastModifiedBy>dell</cp:lastModifiedBy>
  <cp:revision>93</cp:revision>
  <dcterms:created xsi:type="dcterms:W3CDTF">2009-01-19T21:12:44Z</dcterms:created>
  <dcterms:modified xsi:type="dcterms:W3CDTF">2009-01-22T14:45:58Z</dcterms:modified>
</cp:coreProperties>
</file>