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3" r:id="rId6"/>
    <p:sldId id="281" r:id="rId7"/>
    <p:sldId id="266" r:id="rId8"/>
    <p:sldId id="296" r:id="rId9"/>
    <p:sldId id="298" r:id="rId10"/>
    <p:sldId id="260" r:id="rId11"/>
    <p:sldId id="273" r:id="rId12"/>
    <p:sldId id="279" r:id="rId13"/>
    <p:sldId id="262" r:id="rId14"/>
    <p:sldId id="268" r:id="rId15"/>
    <p:sldId id="269" r:id="rId16"/>
    <p:sldId id="270" r:id="rId17"/>
    <p:sldId id="271" r:id="rId18"/>
    <p:sldId id="286" r:id="rId19"/>
    <p:sldId id="287" r:id="rId20"/>
    <p:sldId id="288" r:id="rId21"/>
    <p:sldId id="289" r:id="rId22"/>
    <p:sldId id="290" r:id="rId23"/>
    <p:sldId id="291" r:id="rId24"/>
    <p:sldId id="292" r:id="rId25"/>
    <p:sldId id="293" r:id="rId26"/>
    <p:sldId id="294" r:id="rId27"/>
    <p:sldId id="267" r:id="rId28"/>
    <p:sldId id="280" r:id="rId29"/>
    <p:sldId id="297" r:id="rId30"/>
    <p:sldId id="285" r:id="rId31"/>
    <p:sldId id="275" r:id="rId32"/>
    <p:sldId id="264" r:id="rId33"/>
    <p:sldId id="276" r:id="rId34"/>
    <p:sldId id="283" r:id="rId35"/>
    <p:sldId id="277" r:id="rId36"/>
    <p:sldId id="278" r:id="rId37"/>
    <p:sldId id="284" r:id="rId38"/>
    <p:sldId id="295" r:id="rId39"/>
    <p:sldId id="282" r:id="rId40"/>
    <p:sldId id="258" r:id="rId41"/>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00D071-D45E-4DB1-8026-6607FD7943F8}" type="datetimeFigureOut">
              <a:rPr lang="lt-LT" smtClean="0"/>
              <a:pPr/>
              <a:t>2009.01.23</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2009.01.23</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2009.01.23</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2009.01.23</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2009.01.23</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00D071-D45E-4DB1-8026-6607FD7943F8}" type="datetimeFigureOut">
              <a:rPr lang="lt-LT" smtClean="0"/>
              <a:pPr/>
              <a:t>2009.01.23</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00D071-D45E-4DB1-8026-6607FD7943F8}" type="datetimeFigureOut">
              <a:rPr lang="lt-LT" smtClean="0"/>
              <a:pPr/>
              <a:t>2009.01.23</a:t>
            </a:fld>
            <a:endParaRPr lang="lt-LT"/>
          </a:p>
        </p:txBody>
      </p:sp>
      <p:sp>
        <p:nvSpPr>
          <p:cNvPr id="8" name="Footer Placeholder 7"/>
          <p:cNvSpPr>
            <a:spLocks noGrp="1"/>
          </p:cNvSpPr>
          <p:nvPr>
            <p:ph type="ftr" sz="quarter" idx="11"/>
          </p:nvPr>
        </p:nvSpPr>
        <p:spPr/>
        <p:txBody>
          <a:bodyPr/>
          <a:lstStyle>
            <a:extLst/>
          </a:lstStyle>
          <a:p>
            <a:endParaRPr lang="lt-LT"/>
          </a:p>
        </p:txBody>
      </p:sp>
      <p:sp>
        <p:nvSpPr>
          <p:cNvPr id="9" name="Slide Number Placeholder 8"/>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00D071-D45E-4DB1-8026-6607FD7943F8}" type="datetimeFigureOut">
              <a:rPr lang="lt-LT" smtClean="0"/>
              <a:pPr/>
              <a:t>2009.01.23</a:t>
            </a:fld>
            <a:endParaRPr lang="lt-LT"/>
          </a:p>
        </p:txBody>
      </p:sp>
      <p:sp>
        <p:nvSpPr>
          <p:cNvPr id="4" name="Footer Placeholder 3"/>
          <p:cNvSpPr>
            <a:spLocks noGrp="1"/>
          </p:cNvSpPr>
          <p:nvPr>
            <p:ph type="ftr" sz="quarter" idx="11"/>
          </p:nvPr>
        </p:nvSpPr>
        <p:spPr/>
        <p:txBody>
          <a:bodyPr/>
          <a:lstStyle>
            <a:extLst/>
          </a:lstStyle>
          <a:p>
            <a:endParaRPr lang="lt-LT"/>
          </a:p>
        </p:txBody>
      </p:sp>
      <p:sp>
        <p:nvSpPr>
          <p:cNvPr id="5" name="Slide Number Placeholder 4"/>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00D071-D45E-4DB1-8026-6607FD7943F8}" type="datetimeFigureOut">
              <a:rPr lang="lt-LT" smtClean="0"/>
              <a:pPr/>
              <a:t>2009.01.23</a:t>
            </a:fld>
            <a:endParaRPr lang="lt-LT"/>
          </a:p>
        </p:txBody>
      </p:sp>
      <p:sp>
        <p:nvSpPr>
          <p:cNvPr id="3" name="Footer Placeholder 2"/>
          <p:cNvSpPr>
            <a:spLocks noGrp="1"/>
          </p:cNvSpPr>
          <p:nvPr>
            <p:ph type="ftr" sz="quarter" idx="11"/>
          </p:nvPr>
        </p:nvSpPr>
        <p:spPr/>
        <p:txBody>
          <a:bodyPr/>
          <a:lstStyle>
            <a:extLst/>
          </a:lstStyle>
          <a:p>
            <a:endParaRPr lang="lt-LT"/>
          </a:p>
        </p:txBody>
      </p:sp>
      <p:sp>
        <p:nvSpPr>
          <p:cNvPr id="4" name="Slide Number Placeholder 3"/>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900D071-D45E-4DB1-8026-6607FD7943F8}" type="datetimeFigureOut">
              <a:rPr lang="lt-LT" smtClean="0"/>
              <a:pPr/>
              <a:t>2009.01.23</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00D071-D45E-4DB1-8026-6607FD7943F8}" type="datetimeFigureOut">
              <a:rPr lang="lt-LT" smtClean="0"/>
              <a:pPr/>
              <a:t>2009.01.23</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00D071-D45E-4DB1-8026-6607FD7943F8}" type="datetimeFigureOut">
              <a:rPr lang="lt-LT" smtClean="0"/>
              <a:pPr/>
              <a:t>2009.01.23</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Parametric representation of lines in 3D</a:t>
            </a:r>
            <a:r>
              <a:rPr lang="lt-LT" dirty="0" smtClean="0"/>
              <a:t> space</a:t>
            </a:r>
            <a:endParaRPr lang="en-US" dirty="0" smtClean="0"/>
          </a:p>
          <a:p>
            <a:r>
              <a:rPr lang="lt-LT" dirty="0" smtClean="0"/>
              <a:t>Linear blend skinning</a:t>
            </a:r>
          </a:p>
          <a:p>
            <a:r>
              <a:rPr lang="lt-LT" dirty="0" smtClean="0"/>
              <a:t>Quaternions</a:t>
            </a:r>
          </a:p>
          <a:p>
            <a:r>
              <a:rPr lang="en-US" dirty="0" smtClean="0"/>
              <a:t>Forward 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dirty="0" smtClean="0"/>
              <a:t> = A + b</a:t>
            </a:r>
            <a:r>
              <a:rPr lang="en-US" dirty="0" smtClean="0"/>
              <a:t> * </a:t>
            </a:r>
            <a:r>
              <a:rPr lang="lt-LT" dirty="0" smtClean="0"/>
              <a:t>t</a:t>
            </a:r>
            <a:endParaRPr lang="en-US" dirty="0" smtClean="0"/>
          </a:p>
          <a:p>
            <a:pPr lvl="1">
              <a:buNone/>
            </a:pPr>
            <a:r>
              <a:rPr lang="en-US" sz="1800" dirty="0" smtClean="0"/>
              <a:t>A – starting point, b = A – B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meshes.</a:t>
            </a:r>
          </a:p>
          <a:p>
            <a:endParaRPr lang="en-US" dirty="0" smtClean="0"/>
          </a:p>
          <a:p>
            <a:r>
              <a:rPr lang="en-US" dirty="0" smtClean="0"/>
              <a:t>By scaling t – proportional vertex positioning along the line is achieved.</a:t>
            </a:r>
            <a:endParaRPr lang="lt-L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a:t>
            </a:r>
          </a:p>
          <a:p>
            <a:pPr lvl="2"/>
            <a:r>
              <a:rPr lang="en-US" dirty="0" smtClean="0"/>
              <a:t>Different implementations</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Replace three separate (Z, Y, X) rotations with a single rotation.</a:t>
            </a:r>
          </a:p>
          <a:p>
            <a:r>
              <a:rPr lang="lt-LT" dirty="0" smtClean="0"/>
              <a:t>Solve the gimbal lock problem.</a:t>
            </a:r>
          </a:p>
          <a:p>
            <a:endParaRPr lang="lt-LT" dirty="0"/>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 scalars.</a:t>
            </a:r>
          </a:p>
          <a:p>
            <a:pPr>
              <a:buNone/>
            </a:pPr>
            <a:endParaRPr lang="en-US" dirty="0" smtClean="0"/>
          </a:p>
          <a:p>
            <a:pPr>
              <a:buNone/>
            </a:pPr>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 </a:t>
            </a:r>
            <a:r>
              <a:rPr lang="en-US" dirty="0" err="1" smtClean="0"/>
              <a:t>d</a:t>
            </a:r>
            <a:endParaRPr lang="en-US" dirty="0" smtClean="0"/>
          </a:p>
          <a:p>
            <a:pPr>
              <a:buNone/>
            </a:pPr>
            <a:endParaRPr/>
          </a:p>
          <a:p>
            <a:pPr>
              <a:buNone/>
            </a:pPr>
            <a:r>
              <a:rPr lang="en-US" dirty="0" smtClean="0"/>
              <a:t>a – real dimension</a:t>
            </a:r>
          </a:p>
          <a:p>
            <a:pPr>
              <a:buNone/>
            </a:pPr>
            <a:r>
              <a:rPr lang="en-US" dirty="0" err="1" smtClean="0"/>
              <a:t>i</a:t>
            </a:r>
            <a:r>
              <a:rPr lang="en-US" dirty="0" smtClean="0"/>
              <a:t> * </a:t>
            </a:r>
            <a:r>
              <a:rPr lang="en-US" dirty="0" err="1" smtClean="0"/>
              <a:t>b</a:t>
            </a:r>
            <a:r>
              <a:rPr lang="en-US" dirty="0" smtClean="0"/>
              <a:t>, </a:t>
            </a:r>
            <a:r>
              <a:rPr lang="en-US" dirty="0" err="1" smtClean="0"/>
              <a:t>j</a:t>
            </a:r>
            <a:r>
              <a:rPr lang="en-US" dirty="0" smtClean="0"/>
              <a:t> * </a:t>
            </a:r>
            <a:r>
              <a:rPr lang="en-US" dirty="0" err="1" smtClean="0"/>
              <a:t>c</a:t>
            </a:r>
            <a:r>
              <a:rPr lang="en-US" dirty="0" smtClean="0"/>
              <a:t>, </a:t>
            </a:r>
            <a:r>
              <a:rPr lang="en-US" dirty="0" err="1" smtClean="0"/>
              <a:t>k</a:t>
            </a:r>
            <a:r>
              <a:rPr lang="en-US" dirty="0" smtClean="0"/>
              <a:t> * </a:t>
            </a:r>
            <a:r>
              <a:rPr lang="en-US" dirty="0" err="1" smtClean="0"/>
              <a:t>d</a:t>
            </a:r>
            <a:r>
              <a:rPr lang="en-US" dirty="0" smtClean="0"/>
              <a:t> – imaginary dimensions   </a:t>
            </a:r>
            <a:endParaRPr lang="en-US" dirty="0"/>
          </a:p>
        </p:txBody>
      </p:sp>
      <p:sp>
        <p:nvSpPr>
          <p:cNvPr id="3" name="Title 2"/>
          <p:cNvSpPr>
            <a:spLocks noGrp="1"/>
          </p:cNvSpPr>
          <p:nvPr>
            <p:ph type="title"/>
          </p:nvPr>
        </p:nvSpPr>
        <p:spPr/>
        <p:txBody>
          <a:bodyPr>
            <a:normAutofit fontScale="90000"/>
          </a:bodyPr>
          <a:lstStyle/>
          <a:p>
            <a:r>
              <a:rPr lang="en-US" dirty="0" err="1" smtClean="0"/>
              <a:t>Quaternions</a:t>
            </a:r>
            <a:r>
              <a:rPr lang="en-US" dirty="0" smtClean="0"/>
              <a:t>. What is quaternion?</a:t>
            </a:r>
            <a:endParaRPr lang="en-US" dirty="0"/>
          </a:p>
        </p:txBody>
      </p:sp>
      <p:pic>
        <p:nvPicPr>
          <p:cNvPr id="4" name="Picture 3" descr="coordi3a.jpg"/>
          <p:cNvPicPr>
            <a:picLocks noChangeAspect="1"/>
          </p:cNvPicPr>
          <p:nvPr/>
        </p:nvPicPr>
        <p:blipFill>
          <a:blip r:embed="rId2"/>
          <a:stretch>
            <a:fillRect/>
          </a:stretch>
        </p:blipFill>
        <p:spPr>
          <a:xfrm>
            <a:off x="6172200" y="4343400"/>
            <a:ext cx="2562225" cy="2247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possible future tasks</a:t>
            </a:r>
            <a:endParaRPr lang="lt-LT" dirty="0" smtClean="0"/>
          </a:p>
          <a:p>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1800" dirty="0" err="1" smtClean="0"/>
              <a:t>i</a:t>
            </a:r>
            <a:r>
              <a:rPr lang="en-US" sz="1800" dirty="0" smtClean="0"/>
              <a:t> * </a:t>
            </a:r>
            <a:r>
              <a:rPr lang="en-US" sz="1800" dirty="0" err="1" smtClean="0"/>
              <a:t>i</a:t>
            </a:r>
            <a:r>
              <a:rPr lang="en-US" sz="1800" dirty="0" smtClean="0"/>
              <a:t> = </a:t>
            </a:r>
            <a:r>
              <a:rPr lang="en-US" sz="1800" dirty="0" err="1" smtClean="0"/>
              <a:t>j</a:t>
            </a:r>
            <a:r>
              <a:rPr lang="en-US" sz="1800" dirty="0" smtClean="0"/>
              <a:t> * </a:t>
            </a:r>
            <a:r>
              <a:rPr lang="en-US" sz="1800" dirty="0" err="1" smtClean="0"/>
              <a:t>j</a:t>
            </a:r>
            <a:r>
              <a:rPr lang="en-US" sz="1800" dirty="0" smtClean="0"/>
              <a:t> = </a:t>
            </a:r>
            <a:r>
              <a:rPr lang="en-US" sz="1800" dirty="0" err="1" smtClean="0"/>
              <a:t>k</a:t>
            </a:r>
            <a:r>
              <a:rPr lang="en-US" sz="1800" dirty="0" smtClean="0"/>
              <a:t> * </a:t>
            </a:r>
            <a:r>
              <a:rPr lang="en-US" sz="1800" dirty="0" err="1" smtClean="0"/>
              <a:t>k</a:t>
            </a:r>
            <a:r>
              <a:rPr lang="en-US" sz="1800" dirty="0" smtClean="0"/>
              <a:t> = -1</a:t>
            </a:r>
          </a:p>
          <a:p>
            <a:pPr>
              <a:buFont typeface="Arial"/>
              <a:buChar char="•"/>
            </a:pPr>
            <a:r>
              <a:rPr lang="en-US" sz="1800" dirty="0" err="1" smtClean="0"/>
              <a:t>i</a:t>
            </a:r>
            <a:r>
              <a:rPr lang="en-US" sz="1800" dirty="0" smtClean="0"/>
              <a:t> * </a:t>
            </a:r>
            <a:r>
              <a:rPr lang="en-US" sz="1800" dirty="0" err="1" smtClean="0"/>
              <a:t>j</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i</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k</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j</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i</a:t>
            </a:r>
            <a:r>
              <a:rPr lang="en-US" sz="1800" dirty="0" smtClean="0"/>
              <a:t> = </a:t>
            </a:r>
            <a:r>
              <a:rPr lang="en-US" sz="1800" dirty="0" err="1" smtClean="0"/>
              <a:t>j</a:t>
            </a:r>
            <a:endParaRPr lang="en-US" sz="1800" dirty="0" smtClean="0"/>
          </a:p>
          <a:p>
            <a:pPr>
              <a:buFont typeface="Arial"/>
              <a:buChar char="•"/>
            </a:pPr>
            <a:r>
              <a:rPr lang="en-US" sz="1800" dirty="0" err="1" smtClean="0"/>
              <a:t>i</a:t>
            </a:r>
            <a:r>
              <a:rPr lang="en-US" sz="1800" dirty="0" smtClean="0"/>
              <a:t> * </a:t>
            </a:r>
            <a:r>
              <a:rPr lang="en-US" sz="1800" dirty="0" err="1" smtClean="0"/>
              <a:t>k</a:t>
            </a:r>
            <a:r>
              <a:rPr lang="en-US" sz="1800" dirty="0" smtClean="0"/>
              <a:t> = </a:t>
            </a:r>
            <a:r>
              <a:rPr lang="en-US" sz="1800" dirty="0" err="1" smtClean="0"/>
              <a:t>j</a:t>
            </a:r>
            <a:endParaRPr lang="en-US" sz="1800" dirty="0" smtClean="0"/>
          </a:p>
          <a:p>
            <a:pPr>
              <a:buFont typeface="Arial"/>
              <a:buChar char="•"/>
            </a:pPr>
            <a:endParaRPr lang="en-US" sz="1800" dirty="0" smtClean="0"/>
          </a:p>
          <a:p>
            <a:pPr>
              <a:buNone/>
            </a:pPr>
            <a:endParaRPr lang="en-US" sz="1800" dirty="0" smtClean="0"/>
          </a:p>
          <a:p>
            <a:pPr>
              <a:buNone/>
            </a:pPr>
            <a:r>
              <a:rPr lang="en-US" sz="1400" dirty="0" smtClean="0"/>
              <a:t>(a + </a:t>
            </a:r>
            <a:r>
              <a:rPr lang="en-US" sz="1400" dirty="0" err="1" smtClean="0"/>
              <a:t>i∗b</a:t>
            </a:r>
            <a:r>
              <a:rPr lang="en-US" sz="1400" dirty="0" smtClean="0"/>
              <a:t> + </a:t>
            </a:r>
            <a:r>
              <a:rPr lang="en-US" sz="1400" dirty="0" err="1" smtClean="0"/>
              <a:t>j∗c</a:t>
            </a:r>
            <a:r>
              <a:rPr lang="en-US" sz="1400" dirty="0" smtClean="0"/>
              <a:t> + </a:t>
            </a:r>
            <a:r>
              <a:rPr lang="en-US" sz="1400" dirty="0" err="1" smtClean="0"/>
              <a:t>k∗d</a:t>
            </a:r>
            <a:r>
              <a:rPr lang="en-US" sz="1400" dirty="0" smtClean="0"/>
              <a:t>) ∗ (</a:t>
            </a:r>
            <a:r>
              <a:rPr lang="en-US" sz="1400" dirty="0" err="1" smtClean="0"/>
              <a:t>e</a:t>
            </a:r>
            <a:r>
              <a:rPr lang="en-US" sz="1400" dirty="0" smtClean="0"/>
              <a:t> + </a:t>
            </a:r>
            <a:r>
              <a:rPr lang="en-US" sz="1400" dirty="0" err="1" smtClean="0"/>
              <a:t>i∗f</a:t>
            </a:r>
            <a:r>
              <a:rPr lang="en-US" sz="1400" dirty="0" smtClean="0"/>
              <a:t> + </a:t>
            </a:r>
            <a:r>
              <a:rPr lang="en-US" sz="1400" dirty="0" err="1" smtClean="0"/>
              <a:t>j∗g</a:t>
            </a:r>
            <a:r>
              <a:rPr lang="en-US" sz="1400" dirty="0" smtClean="0"/>
              <a:t> + </a:t>
            </a:r>
            <a:r>
              <a:rPr lang="en-US" sz="1400" dirty="0" err="1" smtClean="0"/>
              <a:t>k∗h</a:t>
            </a:r>
            <a:r>
              <a:rPr lang="en-US" sz="1400" dirty="0" smtClean="0"/>
              <a:t>) = </a:t>
            </a:r>
          </a:p>
          <a:p>
            <a:pPr>
              <a:buNone/>
            </a:pPr>
            <a:r>
              <a:rPr lang="en-US" sz="1400" dirty="0" smtClean="0"/>
              <a:t>(a ∗</a:t>
            </a:r>
            <a:r>
              <a:rPr lang="en-US" sz="1400" dirty="0" err="1" smtClean="0"/>
              <a:t>e</a:t>
            </a:r>
            <a:r>
              <a:rPr lang="en-US" sz="1400" dirty="0" smtClean="0"/>
              <a:t> - </a:t>
            </a:r>
            <a:r>
              <a:rPr lang="en-US" sz="1400" dirty="0" err="1" smtClean="0"/>
              <a:t>b∗f</a:t>
            </a:r>
            <a:r>
              <a:rPr lang="en-US" sz="1400" dirty="0" smtClean="0"/>
              <a:t> - </a:t>
            </a:r>
            <a:r>
              <a:rPr lang="en-US" sz="1400" dirty="0" err="1" smtClean="0"/>
              <a:t>c∗g</a:t>
            </a:r>
            <a:r>
              <a:rPr lang="en-US" sz="1400" dirty="0" smtClean="0"/>
              <a:t> - </a:t>
            </a:r>
            <a:r>
              <a:rPr lang="en-US" sz="1400" dirty="0" err="1" smtClean="0"/>
              <a:t>d∗h</a:t>
            </a:r>
            <a:r>
              <a:rPr lang="en-US" sz="1400" dirty="0" smtClean="0"/>
              <a:t>) + </a:t>
            </a:r>
            <a:r>
              <a:rPr lang="en-US" sz="1400" dirty="0" err="1" smtClean="0"/>
              <a:t>i∗(a∗f</a:t>
            </a:r>
            <a:r>
              <a:rPr lang="en-US" sz="1400" dirty="0" smtClean="0"/>
              <a:t> + </a:t>
            </a:r>
            <a:r>
              <a:rPr lang="en-US" sz="1400" dirty="0" err="1" smtClean="0"/>
              <a:t>b∗e</a:t>
            </a:r>
            <a:r>
              <a:rPr lang="en-US" sz="1400" dirty="0" smtClean="0"/>
              <a:t> + </a:t>
            </a:r>
            <a:r>
              <a:rPr lang="en-US" sz="1400" dirty="0" err="1" smtClean="0"/>
              <a:t>c∗h</a:t>
            </a:r>
            <a:r>
              <a:rPr lang="en-US" sz="1400" dirty="0" smtClean="0"/>
              <a:t> - </a:t>
            </a:r>
            <a:r>
              <a:rPr lang="en-US" sz="1400" dirty="0" err="1" smtClean="0"/>
              <a:t>d∗g</a:t>
            </a:r>
            <a:r>
              <a:rPr lang="en-US" sz="1400" dirty="0" smtClean="0"/>
              <a:t>) + </a:t>
            </a:r>
            <a:r>
              <a:rPr lang="en-US" sz="1400" dirty="0" err="1" smtClean="0"/>
              <a:t>j∗(a∗g</a:t>
            </a:r>
            <a:r>
              <a:rPr lang="en-US" sz="1400" dirty="0" smtClean="0"/>
              <a:t>- </a:t>
            </a:r>
            <a:r>
              <a:rPr lang="en-US" sz="1400" dirty="0" err="1" smtClean="0"/>
              <a:t>b</a:t>
            </a:r>
            <a:r>
              <a:rPr lang="en-US" sz="1400" dirty="0" smtClean="0"/>
              <a:t> ∗</a:t>
            </a:r>
            <a:r>
              <a:rPr lang="en-US" sz="1400" dirty="0" err="1" smtClean="0"/>
              <a:t>h</a:t>
            </a:r>
            <a:r>
              <a:rPr lang="en-US" sz="1400" dirty="0" smtClean="0"/>
              <a:t> + </a:t>
            </a:r>
            <a:r>
              <a:rPr lang="en-US" sz="1400" dirty="0" err="1" smtClean="0"/>
              <a:t>e∗c</a:t>
            </a:r>
            <a:r>
              <a:rPr lang="en-US" sz="1400" dirty="0" smtClean="0"/>
              <a:t> + </a:t>
            </a:r>
            <a:r>
              <a:rPr lang="en-US" sz="1400" dirty="0" err="1" smtClean="0"/>
              <a:t>d∗f</a:t>
            </a:r>
            <a:r>
              <a:rPr lang="en-US" sz="1400" dirty="0" smtClean="0"/>
              <a:t>) + </a:t>
            </a:r>
            <a:r>
              <a:rPr lang="en-US" sz="1400" dirty="0" err="1" smtClean="0"/>
              <a:t>k∗(a∗h</a:t>
            </a:r>
            <a:r>
              <a:rPr lang="en-US" sz="1400" dirty="0" smtClean="0"/>
              <a:t> + </a:t>
            </a:r>
            <a:r>
              <a:rPr lang="en-US" sz="1400" dirty="0" err="1" smtClean="0"/>
              <a:t>b∗g</a:t>
            </a:r>
            <a:r>
              <a:rPr lang="en-US" sz="1400" dirty="0" smtClean="0"/>
              <a:t> - </a:t>
            </a:r>
            <a:r>
              <a:rPr lang="en-US" sz="1400" dirty="0" err="1" smtClean="0"/>
              <a:t>c∗f</a:t>
            </a:r>
            <a:r>
              <a:rPr lang="en-US" sz="1400" dirty="0" smtClean="0"/>
              <a:t> + </a:t>
            </a:r>
            <a:r>
              <a:rPr lang="en-US" sz="1400" dirty="0" err="1" smtClean="0"/>
              <a:t>e∗d</a:t>
            </a:r>
            <a:r>
              <a:rPr lang="en-US" sz="1400" dirty="0" smtClean="0"/>
              <a:t>)</a:t>
            </a:r>
          </a:p>
          <a:p>
            <a:pPr>
              <a:buFont typeface="Arial"/>
              <a:buChar char="•"/>
            </a:pPr>
            <a:endParaRPr lang="en-US" dirty="0" smtClean="0"/>
          </a:p>
        </p:txBody>
      </p:sp>
      <p:sp>
        <p:nvSpPr>
          <p:cNvPr id="3" name="Title 2"/>
          <p:cNvSpPr>
            <a:spLocks noGrp="1"/>
          </p:cNvSpPr>
          <p:nvPr>
            <p:ph type="title"/>
          </p:nvPr>
        </p:nvSpPr>
        <p:spPr/>
        <p:txBody>
          <a:bodyPr>
            <a:normAutofit/>
          </a:bodyPr>
          <a:lstStyle/>
          <a:p>
            <a:r>
              <a:rPr lang="en-US" sz="3200" dirty="0" err="1" smtClean="0"/>
              <a:t>Quaternions</a:t>
            </a:r>
            <a:r>
              <a:rPr lang="en-US" sz="3200" dirty="0" smtClean="0"/>
              <a:t>. Algebra (multiplication)</a:t>
            </a:r>
            <a:endParaRPr lang="en-US" sz="3200" dirty="0"/>
          </a:p>
        </p:txBody>
      </p:sp>
      <p:pic>
        <p:nvPicPr>
          <p:cNvPr id="5" name="Picture 4" descr="coordi3a.jpg"/>
          <p:cNvPicPr>
            <a:picLocks noChangeAspect="1"/>
          </p:cNvPicPr>
          <p:nvPr/>
        </p:nvPicPr>
        <p:blipFill>
          <a:blip r:embed="rId2"/>
          <a:stretch>
            <a:fillRect/>
          </a:stretch>
        </p:blipFill>
        <p:spPr>
          <a:xfrm>
            <a:off x="6019800" y="1371600"/>
            <a:ext cx="2562225" cy="22479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Quaternion multiplication represents a rotation.</a:t>
            </a:r>
          </a:p>
          <a:p>
            <a:pPr lvl="1"/>
            <a:r>
              <a:rPr lang="en-US" dirty="0" smtClean="0"/>
              <a:t>q1 – representation of rotation around X axis</a:t>
            </a:r>
          </a:p>
          <a:p>
            <a:pPr lvl="1"/>
            <a:r>
              <a:rPr lang="en-US" dirty="0" smtClean="0"/>
              <a:t>q2 – representation of rotation around Y axis</a:t>
            </a:r>
          </a:p>
          <a:p>
            <a:pPr lvl="1"/>
            <a:r>
              <a:rPr lang="en-US" dirty="0" smtClean="0"/>
              <a:t>q3 – representation of rotation around Z axis</a:t>
            </a:r>
          </a:p>
          <a:p>
            <a:pPr lvl="1"/>
            <a:r>
              <a:rPr lang="en-US" dirty="0" err="1" smtClean="0"/>
              <a:t>q</a:t>
            </a:r>
            <a:r>
              <a:rPr lang="en-US" dirty="0" smtClean="0"/>
              <a:t> = q1 * q2 * q3 – representation of rotation around Z Y X axes. </a:t>
            </a:r>
            <a:endParaRPr lang="en-US" dirty="0"/>
          </a:p>
        </p:txBody>
      </p:sp>
      <p:sp>
        <p:nvSpPr>
          <p:cNvPr id="3" name="Title 2"/>
          <p:cNvSpPr>
            <a:spLocks noGrp="1"/>
          </p:cNvSpPr>
          <p:nvPr>
            <p:ph type="title"/>
          </p:nvPr>
        </p:nvSpPr>
        <p:spPr/>
        <p:txBody>
          <a:bodyPr/>
          <a:lstStyle/>
          <a:p>
            <a:r>
              <a:rPr lang="en-US" dirty="0" err="1" smtClean="0"/>
              <a:t>Quaternions</a:t>
            </a:r>
            <a:r>
              <a:rPr lang="en-US" dirty="0" smtClean="0"/>
              <a:t>. Rotation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a:t>
            </a:r>
            <a:r>
              <a:rPr lang="en-US" dirty="0" err="1" smtClean="0"/>
              <a:t>d</a:t>
            </a:r>
            <a:endParaRPr lang="en-US" dirty="0" smtClean="0"/>
          </a:p>
          <a:p>
            <a:pPr lvl="1"/>
            <a:r>
              <a:rPr lang="en-US" sz="1800" dirty="0" smtClean="0"/>
              <a:t>a = </a:t>
            </a:r>
            <a:r>
              <a:rPr lang="en-US" sz="1800" dirty="0" err="1" smtClean="0"/>
              <a:t>cos(angle</a:t>
            </a:r>
            <a:r>
              <a:rPr lang="en-US" sz="1800" dirty="0" smtClean="0"/>
              <a:t> / 2)</a:t>
            </a:r>
          </a:p>
          <a:p>
            <a:pPr lvl="1"/>
            <a:r>
              <a:rPr lang="en-US" sz="1800" dirty="0" err="1" smtClean="0"/>
              <a:t>b</a:t>
            </a:r>
            <a:r>
              <a:rPr lang="en-US" sz="1800" dirty="0" smtClean="0"/>
              <a:t> = </a:t>
            </a:r>
            <a:r>
              <a:rPr lang="en-US" sz="1800" dirty="0" err="1" smtClean="0"/>
              <a:t>axisX</a:t>
            </a:r>
            <a:r>
              <a:rPr lang="en-US" sz="1800" dirty="0" smtClean="0"/>
              <a:t> * </a:t>
            </a:r>
            <a:r>
              <a:rPr lang="en-US" sz="1800" dirty="0" err="1" smtClean="0"/>
              <a:t>sin(angle</a:t>
            </a:r>
            <a:r>
              <a:rPr lang="en-US" sz="1800" dirty="0" smtClean="0"/>
              <a:t> / 2)</a:t>
            </a:r>
          </a:p>
          <a:p>
            <a:pPr lvl="1"/>
            <a:r>
              <a:rPr lang="en-US" sz="1800" dirty="0" err="1" smtClean="0"/>
              <a:t>c</a:t>
            </a:r>
            <a:r>
              <a:rPr lang="en-US" sz="1800" dirty="0" smtClean="0"/>
              <a:t> = </a:t>
            </a:r>
            <a:r>
              <a:rPr lang="en-US" sz="1800" dirty="0" err="1" smtClean="0"/>
              <a:t>axisY</a:t>
            </a:r>
            <a:r>
              <a:rPr lang="en-US" sz="1800" dirty="0" smtClean="0"/>
              <a:t> * </a:t>
            </a:r>
            <a:r>
              <a:rPr lang="en-US" sz="1800" dirty="0" err="1" smtClean="0"/>
              <a:t>sin(angle</a:t>
            </a:r>
            <a:r>
              <a:rPr lang="en-US" sz="1800" dirty="0" smtClean="0"/>
              <a:t> / 2)</a:t>
            </a:r>
          </a:p>
          <a:p>
            <a:pPr lvl="1"/>
            <a:r>
              <a:rPr lang="en-US" sz="1800" dirty="0" err="1" smtClean="0"/>
              <a:t>d</a:t>
            </a:r>
            <a:r>
              <a:rPr lang="en-US" sz="1800" dirty="0" smtClean="0"/>
              <a:t> = </a:t>
            </a:r>
            <a:r>
              <a:rPr lang="en-US" sz="1800" dirty="0" err="1" smtClean="0"/>
              <a:t>axisZ</a:t>
            </a:r>
            <a:r>
              <a:rPr lang="en-US" sz="1800" dirty="0" smtClean="0"/>
              <a:t> * </a:t>
            </a:r>
            <a:r>
              <a:rPr lang="en-US" sz="1800" dirty="0" err="1" smtClean="0"/>
              <a:t>sin(angle</a:t>
            </a:r>
            <a:r>
              <a:rPr lang="en-US" sz="1800" dirty="0" smtClean="0"/>
              <a:t> / 2)</a:t>
            </a:r>
          </a:p>
          <a:p>
            <a:pPr lvl="1"/>
            <a:endParaRPr lang="en-US" sz="1800" dirty="0" smtClean="0"/>
          </a:p>
          <a:p>
            <a:pPr lvl="1"/>
            <a:r>
              <a:rPr lang="en-US" sz="1800" dirty="0" smtClean="0"/>
              <a:t>angle = </a:t>
            </a:r>
            <a:r>
              <a:rPr lang="en-US" sz="1800" dirty="0" err="1" smtClean="0"/>
              <a:t>arccos(a</a:t>
            </a:r>
            <a:r>
              <a:rPr lang="en-US" sz="1800" dirty="0" smtClean="0"/>
              <a:t>) * 2</a:t>
            </a:r>
          </a:p>
          <a:p>
            <a:pPr lvl="1"/>
            <a:r>
              <a:rPr lang="en-US" sz="1800" dirty="0" err="1" smtClean="0"/>
              <a:t>sinA</a:t>
            </a:r>
            <a:r>
              <a:rPr lang="en-US" sz="1800" dirty="0" smtClean="0"/>
              <a:t> = sqrt(1 – a*a)</a:t>
            </a:r>
          </a:p>
          <a:p>
            <a:pPr lvl="1"/>
            <a:r>
              <a:rPr lang="en-US" sz="1800" dirty="0" err="1" smtClean="0"/>
              <a:t>vectorX</a:t>
            </a:r>
            <a:r>
              <a:rPr lang="en-US" sz="1800" dirty="0" smtClean="0"/>
              <a:t> = </a:t>
            </a:r>
            <a:r>
              <a:rPr lang="en-US" sz="1800" dirty="0" err="1" smtClean="0"/>
              <a:t>b/sinA</a:t>
            </a:r>
            <a:endParaRPr lang="en-US" sz="1800" dirty="0" smtClean="0"/>
          </a:p>
          <a:p>
            <a:pPr lvl="1"/>
            <a:r>
              <a:rPr lang="en-US" sz="1800" dirty="0" err="1" smtClean="0"/>
              <a:t>vectorY</a:t>
            </a:r>
            <a:r>
              <a:rPr lang="en-US" sz="1800" dirty="0" smtClean="0"/>
              <a:t> = </a:t>
            </a:r>
            <a:r>
              <a:rPr lang="en-US" sz="1800" dirty="0" err="1" smtClean="0"/>
              <a:t>c/sinA</a:t>
            </a:r>
            <a:endParaRPr lang="en-US" sz="1800" dirty="0" smtClean="0"/>
          </a:p>
          <a:p>
            <a:pPr lvl="1"/>
            <a:r>
              <a:rPr lang="en-US" sz="1800" dirty="0" err="1" smtClean="0"/>
              <a:t>vectorZ</a:t>
            </a:r>
            <a:r>
              <a:rPr lang="en-US" sz="1800" dirty="0" smtClean="0"/>
              <a:t> = </a:t>
            </a:r>
            <a:r>
              <a:rPr lang="en-US" sz="1800" dirty="0" err="1" smtClean="0"/>
              <a:t>d/sinA</a:t>
            </a:r>
            <a:endParaRPr lang="en-US" sz="1800" dirty="0" smtClean="0"/>
          </a:p>
        </p:txBody>
      </p:sp>
      <p:sp>
        <p:nvSpPr>
          <p:cNvPr id="3" name="Title 2"/>
          <p:cNvSpPr>
            <a:spLocks noGrp="1"/>
          </p:cNvSpPr>
          <p:nvPr>
            <p:ph type="title"/>
          </p:nvPr>
        </p:nvSpPr>
        <p:spPr/>
        <p:txBody>
          <a:bodyPr/>
          <a:lstStyle/>
          <a:p>
            <a:r>
              <a:rPr lang="en-US" dirty="0" err="1" smtClean="0"/>
              <a:t>Quaternions</a:t>
            </a:r>
            <a:r>
              <a:rPr lang="en-US" dirty="0" smtClean="0"/>
              <a:t>. Last bits…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Rotation ends up with unsuspected results</a:t>
            </a:r>
          </a:p>
          <a:p>
            <a:r>
              <a:rPr lang="en-US" dirty="0" smtClean="0"/>
              <a:t>Axes of rotations lock together</a:t>
            </a:r>
            <a:endParaRPr lang="en-US" dirty="0"/>
          </a:p>
        </p:txBody>
      </p:sp>
      <p:sp>
        <p:nvSpPr>
          <p:cNvPr id="3" name="Title 2"/>
          <p:cNvSpPr>
            <a:spLocks noGrp="1"/>
          </p:cNvSpPr>
          <p:nvPr>
            <p:ph type="title"/>
          </p:nvPr>
        </p:nvSpPr>
        <p:spPr/>
        <p:txBody>
          <a:bodyPr/>
          <a:lstStyle/>
          <a:p>
            <a:r>
              <a:rPr lang="en-US" dirty="0" err="1" smtClean="0"/>
              <a:t>Gimbal</a:t>
            </a:r>
            <a:r>
              <a:rPr lang="en-US" dirty="0" smtClean="0"/>
              <a:t> lock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err="1" smtClean="0"/>
              <a:t>Gimbal</a:t>
            </a:r>
            <a:r>
              <a:rPr lang="en-US" dirty="0" smtClean="0"/>
              <a:t> lock. Explained Visually</a:t>
            </a:r>
            <a:endParaRPr lang="en-US" dirty="0"/>
          </a:p>
        </p:txBody>
      </p:sp>
      <p:pic>
        <p:nvPicPr>
          <p:cNvPr id="4" name="Picture 3" descr="Picture 1.png"/>
          <p:cNvPicPr>
            <a:picLocks noChangeAspect="1"/>
          </p:cNvPicPr>
          <p:nvPr/>
        </p:nvPicPr>
        <p:blipFill>
          <a:blip r:embed="rId2"/>
          <a:stretch>
            <a:fillRect/>
          </a:stretch>
        </p:blipFill>
        <p:spPr>
          <a:xfrm>
            <a:off x="990600" y="1600200"/>
            <a:ext cx="3057040" cy="4114800"/>
          </a:xfrm>
          <a:prstGeom prst="rect">
            <a:avLst/>
          </a:prstGeom>
        </p:spPr>
      </p:pic>
      <p:pic>
        <p:nvPicPr>
          <p:cNvPr id="6" name="Picture 5" descr="Picture 2.png"/>
          <p:cNvPicPr>
            <a:picLocks noChangeAspect="1"/>
          </p:cNvPicPr>
          <p:nvPr/>
        </p:nvPicPr>
        <p:blipFill>
          <a:blip r:embed="rId3"/>
          <a:stretch>
            <a:fillRect/>
          </a:stretch>
        </p:blipFill>
        <p:spPr>
          <a:xfrm>
            <a:off x="4724400" y="1600200"/>
            <a:ext cx="3093721" cy="4267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Technique, used to position body parts in 3D scene</a:t>
            </a:r>
          </a:p>
          <a:p>
            <a:pPr lvl="1"/>
            <a:r>
              <a:rPr lang="lt-LT" dirty="0" smtClean="0"/>
              <a:t>Each joint </a:t>
            </a:r>
            <a:r>
              <a:rPr lang="lt-LT" smtClean="0"/>
              <a:t>has its </a:t>
            </a:r>
            <a:r>
              <a:rPr lang="lt-LT" dirty="0" smtClean="0"/>
              <a:t>local transformation</a:t>
            </a:r>
          </a:p>
          <a:p>
            <a:pPr lvl="1"/>
            <a:r>
              <a:rPr lang="lt-LT" dirty="0" smtClean="0"/>
              <a:t>Global transformation of each joint depends on it’s parent transformation</a:t>
            </a:r>
          </a:p>
          <a:p>
            <a:endParaRPr lang="lt-LT" dirty="0"/>
          </a:p>
        </p:txBody>
      </p:sp>
      <p:sp>
        <p:nvSpPr>
          <p:cNvPr id="3" name="Title 2"/>
          <p:cNvSpPr>
            <a:spLocks noGrp="1"/>
          </p:cNvSpPr>
          <p:nvPr>
            <p:ph type="title"/>
          </p:nvPr>
        </p:nvSpPr>
        <p:spPr/>
        <p:txBody>
          <a:bodyPr/>
          <a:lstStyle/>
          <a:p>
            <a:r>
              <a:rPr lang="en-US" dirty="0" smtClean="0"/>
              <a:t>Forward kinematics</a:t>
            </a:r>
            <a:endParaRPr lang="lt-L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 mathematical point of view:</a:t>
            </a:r>
          </a:p>
          <a:p>
            <a:pPr lvl="1">
              <a:buNone/>
            </a:pPr>
            <a:endParaRPr lang="en-US" dirty="0" smtClean="0"/>
          </a:p>
          <a:p>
            <a:pPr lvl="1">
              <a:buNone/>
            </a:pPr>
            <a:r>
              <a:rPr lang="en-US" dirty="0" err="1" smtClean="0"/>
              <a:t>M</a:t>
            </a:r>
            <a:r>
              <a:rPr lang="en-US" baseline="30000" dirty="0" err="1" smtClean="0"/>
              <a:t>n</a:t>
            </a:r>
            <a:r>
              <a:rPr lang="en-US" baseline="-25000" dirty="0" err="1" smtClean="0"/>
              <a:t>global</a:t>
            </a:r>
            <a:r>
              <a:rPr lang="en-US" dirty="0" smtClean="0"/>
              <a:t> = </a:t>
            </a:r>
            <a:r>
              <a:rPr lang="en-US" dirty="0" err="1" smtClean="0"/>
              <a:t>Π</a:t>
            </a:r>
            <a:r>
              <a:rPr lang="en-US" baseline="30000" dirty="0" err="1" smtClean="0"/>
              <a:t>n</a:t>
            </a:r>
            <a:r>
              <a:rPr lang="en-US" baseline="-25000" dirty="0" err="1" smtClean="0"/>
              <a:t>i</a:t>
            </a:r>
            <a:r>
              <a:rPr lang="en-US" baseline="-25000" dirty="0" smtClean="0"/>
              <a:t>=0</a:t>
            </a:r>
            <a:r>
              <a:rPr lang="en-US" dirty="0" smtClean="0"/>
              <a:t>M</a:t>
            </a:r>
            <a:r>
              <a:rPr lang="en-US" baseline="30000" dirty="0" smtClean="0"/>
              <a:t>i</a:t>
            </a:r>
            <a:r>
              <a:rPr lang="en-US" baseline="-25000" dirty="0" smtClean="0"/>
              <a:t>local</a:t>
            </a:r>
          </a:p>
          <a:p>
            <a:pPr lvl="1">
              <a:buNone/>
            </a:pPr>
            <a:endParaRPr lang="en-US" baseline="-25000" dirty="0" smtClean="0"/>
          </a:p>
          <a:p>
            <a:pPr lvl="1">
              <a:buNone/>
            </a:pPr>
            <a:r>
              <a:rPr lang="en-US" dirty="0" err="1" smtClean="0"/>
              <a:t>n</a:t>
            </a:r>
            <a:r>
              <a:rPr lang="en-US" dirty="0" smtClean="0"/>
              <a:t> – current joint in the hierarchy</a:t>
            </a:r>
            <a:endParaRPr lang="en-US" dirty="0"/>
          </a:p>
        </p:txBody>
      </p:sp>
      <p:sp>
        <p:nvSpPr>
          <p:cNvPr id="3" name="Title 2"/>
          <p:cNvSpPr>
            <a:spLocks noGrp="1"/>
          </p:cNvSpPr>
          <p:nvPr>
            <p:ph type="title"/>
          </p:nvPr>
        </p:nvSpPr>
        <p:spPr/>
        <p:txBody>
          <a:bodyPr/>
          <a:lstStyle/>
          <a:p>
            <a:r>
              <a:rPr lang="en-US" dirty="0" smtClean="0"/>
              <a:t>Forward kinematics. </a:t>
            </a:r>
            <a:endParaRPr lang="en-US" dirty="0"/>
          </a:p>
        </p:txBody>
      </p:sp>
      <p:pic>
        <p:nvPicPr>
          <p:cNvPr id="4" name="Picture 3" descr="Picture 3.png"/>
          <p:cNvPicPr>
            <a:picLocks noChangeAspect="1"/>
          </p:cNvPicPr>
          <p:nvPr/>
        </p:nvPicPr>
        <p:blipFill>
          <a:blip r:embed="rId2"/>
          <a:stretch>
            <a:fillRect/>
          </a:stretch>
        </p:blipFill>
        <p:spPr>
          <a:xfrm>
            <a:off x="5562600" y="2057400"/>
            <a:ext cx="3480340" cy="4267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971924" cy="4525963"/>
          </a:xfrm>
        </p:spPr>
        <p:txBody>
          <a:bodyPr/>
          <a:lstStyle/>
          <a:p>
            <a:r>
              <a:rPr lang="en-US" dirty="0" smtClean="0"/>
              <a:t>Continuous body mesh model was cut in separate body parts.</a:t>
            </a:r>
          </a:p>
          <a:p>
            <a:r>
              <a:rPr lang="en-US" dirty="0" smtClean="0"/>
              <a:t>Vertices on the lines connecting these parts are influenced on deformation.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357298"/>
            <a:ext cx="4566887" cy="464025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58204" cy="4525963"/>
          </a:xfrm>
        </p:spPr>
        <p:txBody>
          <a:bodyPr/>
          <a:lstStyle/>
          <a:p>
            <a:r>
              <a:rPr lang="en-US" dirty="0" smtClean="0"/>
              <a:t>OBJ File description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Mesh model data files</a:t>
            </a:r>
            <a:endParaRPr lang="lt-LT" sz="3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Skeletal, joint-based structure</a:t>
            </a:r>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200" dirty="0" smtClean="0"/>
              <a:t>Generate new skeleton image with big joints, define joint structure, define putting mesh over </a:t>
            </a:r>
            <a:r>
              <a:rPr lang="en-US" sz="2200" smtClean="0"/>
              <a:t>the skeleton?</a:t>
            </a: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Initial program phase</a:t>
            </a:r>
            <a:endParaRPr lang="en-US" sz="31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1214414" y="4538675"/>
            <a:ext cx="27813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Initial pose was I-pose, while we needed T-pose:</a:t>
            </a:r>
          </a:p>
          <a:p>
            <a:pPr lvl="1"/>
            <a:r>
              <a:rPr lang="en-US" dirty="0" smtClean="0"/>
              <a:t>Caused problems while connecting separate mesh body parts and associating vertices with joints.</a:t>
            </a:r>
          </a:p>
          <a:p>
            <a:pPr lvl="1"/>
            <a:r>
              <a:rPr lang="en-US" dirty="0" smtClean="0"/>
              <a:t>Noticed only BVH file import into our program (most of the 3</a:t>
            </a:r>
            <a:r>
              <a:rPr lang="en-US" baseline="30000" dirty="0" smtClean="0"/>
              <a:t>rd</a:t>
            </a:r>
            <a:r>
              <a:rPr lang="en-US" dirty="0" smtClean="0"/>
              <a:t> party application programs starts at frame 1).</a:t>
            </a:r>
          </a:p>
          <a:p>
            <a:r>
              <a:rPr lang="en-US" dirty="0" smtClean="0"/>
              <a:t>Solution:</a:t>
            </a:r>
          </a:p>
          <a:p>
            <a:pPr lvl="1"/>
            <a:r>
              <a:rPr lang="en-US" dirty="0" smtClean="0"/>
              <a:t>Joint offsets in hierarchical skeleton structure had to be changed. After that all rotations also had to be recalculated.</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pic>
        <p:nvPicPr>
          <p:cNvPr id="6146" name="Picture 2" descr="C:\Mano\Mokslai\Universitetas\5 Semestras\Project\cvg01\docs\Report\images\bvh1.jpg"/>
          <p:cNvPicPr>
            <a:picLocks noChangeAspect="1" noChangeArrowheads="1"/>
          </p:cNvPicPr>
          <p:nvPr/>
        </p:nvPicPr>
        <p:blipFill>
          <a:blip r:embed="rId2"/>
          <a:srcRect/>
          <a:stretch>
            <a:fillRect/>
          </a:stretch>
        </p:blipFill>
        <p:spPr bwMode="auto">
          <a:xfrm>
            <a:off x="4000496" y="1529568"/>
            <a:ext cx="4857752" cy="4191498"/>
          </a:xfrm>
          <a:prstGeom prst="rect">
            <a:avLst/>
          </a:prstGeom>
          <a:noFill/>
        </p:spPr>
      </p:pic>
      <p:pic>
        <p:nvPicPr>
          <p:cNvPr id="6147" name="Picture 3" descr="C:\Mano\Mokslai\Universitetas\5 Semestras\Project\cvg01\docs\Report\images\bvh2.jpg"/>
          <p:cNvPicPr>
            <a:picLocks noChangeAspect="1" noChangeArrowheads="1"/>
          </p:cNvPicPr>
          <p:nvPr/>
        </p:nvPicPr>
        <p:blipFill>
          <a:blip r:embed="rId3"/>
          <a:srcRect/>
          <a:stretch>
            <a:fillRect/>
          </a:stretch>
        </p:blipFill>
        <p:spPr bwMode="auto">
          <a:xfrm>
            <a:off x="571472" y="1500173"/>
            <a:ext cx="2428892" cy="4180639"/>
          </a:xfrm>
          <a:prstGeom prst="rect">
            <a:avLst/>
          </a:prstGeom>
          <a:noFill/>
        </p:spPr>
      </p:pic>
      <p:sp>
        <p:nvSpPr>
          <p:cNvPr id="6" name="Right Arrow 5"/>
          <p:cNvSpPr/>
          <p:nvPr/>
        </p:nvSpPr>
        <p:spPr>
          <a:xfrm>
            <a:off x="3071802" y="3000372"/>
            <a:ext cx="857256" cy="9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Appeared:</a:t>
            </a:r>
          </a:p>
          <a:p>
            <a:pPr lvl="1"/>
            <a:r>
              <a:rPr lang="en-US" dirty="0" smtClean="0"/>
              <a:t>Overall rotation calculated as 3 separate around Z, Y and X axes.</a:t>
            </a:r>
          </a:p>
          <a:p>
            <a:pPr lvl="1"/>
            <a:r>
              <a:rPr lang="en-US" dirty="0" smtClean="0"/>
              <a:t>“</a:t>
            </a:r>
            <a:r>
              <a:rPr lang="en-US" dirty="0" err="1" smtClean="0"/>
              <a:t>Gimbal</a:t>
            </a:r>
            <a:r>
              <a:rPr lang="en-US" dirty="0" smtClean="0"/>
              <a:t> lock” caused faulty vertices positions on LBS algorithm.</a:t>
            </a:r>
          </a:p>
          <a:p>
            <a:r>
              <a:rPr lang="en-US" dirty="0" smtClean="0"/>
              <a:t>Solution:</a:t>
            </a:r>
          </a:p>
          <a:p>
            <a:pPr lvl="1"/>
            <a:r>
              <a:rPr lang="en-US" dirty="0" smtClean="0"/>
              <a:t>Use of quaternions, enabling us to calculate single rotation vector with additional filter for rotations.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pic>
        <p:nvPicPr>
          <p:cNvPr id="7170" name="Picture 2" descr="C:\Mano\Mokslai\Universitetas\5 Semestras\Project\cvg01\docs\Report\images\s_knee_explosion.jpg"/>
          <p:cNvPicPr>
            <a:picLocks noChangeAspect="1" noChangeArrowheads="1"/>
          </p:cNvPicPr>
          <p:nvPr/>
        </p:nvPicPr>
        <p:blipFill>
          <a:blip r:embed="rId2"/>
          <a:srcRect/>
          <a:stretch>
            <a:fillRect/>
          </a:stretch>
        </p:blipFill>
        <p:spPr bwMode="auto">
          <a:xfrm>
            <a:off x="3857620" y="4786322"/>
            <a:ext cx="5078295" cy="1871657"/>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Primary tests of our Linear Blend Skinning algorithm (rotation only around 1 axis)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8194" name="Picture 2" descr="C:\Mano\Mokslai\Universitetas\5 Semestras\Project\cvg01\docs\Report\images\s_knee_rot1.jpg"/>
          <p:cNvPicPr>
            <a:picLocks noChangeAspect="1" noChangeArrowheads="1"/>
          </p:cNvPicPr>
          <p:nvPr/>
        </p:nvPicPr>
        <p:blipFill>
          <a:blip r:embed="rId2"/>
          <a:srcRect/>
          <a:stretch>
            <a:fillRect/>
          </a:stretch>
        </p:blipFill>
        <p:spPr bwMode="auto">
          <a:xfrm>
            <a:off x="2857488" y="2419369"/>
            <a:ext cx="4367217" cy="4367217"/>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 results with rotations around all 3 axes.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9218" name="Picture 2" descr="C:\Mano\Mokslai\Universitetas\5 Semestras\Project\cvg01\docs\Report\images\s_knee.jpg"/>
          <p:cNvPicPr>
            <a:picLocks noChangeAspect="1" noChangeArrowheads="1"/>
          </p:cNvPicPr>
          <p:nvPr/>
        </p:nvPicPr>
        <p:blipFill>
          <a:blip r:embed="rId2"/>
          <a:srcRect/>
          <a:stretch>
            <a:fillRect/>
          </a:stretch>
        </p:blipFill>
        <p:spPr bwMode="auto">
          <a:xfrm>
            <a:off x="2357422" y="2214531"/>
            <a:ext cx="4643470" cy="464347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Possible solutions for current algorithm:</a:t>
            </a:r>
          </a:p>
          <a:p>
            <a:pPr lvl="1"/>
            <a:r>
              <a:rPr lang="en-US" dirty="0" smtClean="0"/>
              <a:t>Defining different weight values for vertices</a:t>
            </a:r>
          </a:p>
          <a:p>
            <a:pPr lvl="1"/>
            <a:r>
              <a:rPr lang="en-US" dirty="0" smtClean="0"/>
              <a:t>Cutting mesh body parts differently (cutting out less)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Main project tasks achieved, though various improvements are possible:</a:t>
            </a:r>
          </a:p>
          <a:p>
            <a:pPr lvl="1"/>
            <a:r>
              <a:rPr lang="en-US" dirty="0" smtClean="0"/>
              <a:t>More detailed body animation and </a:t>
            </a:r>
            <a:r>
              <a:rPr lang="en-US" smtClean="0"/>
              <a:t>skin deformations</a:t>
            </a:r>
            <a:endParaRPr lang="en-US" dirty="0" smtClean="0"/>
          </a:p>
          <a:p>
            <a:pPr lvl="1"/>
            <a:r>
              <a:rPr lang="en-US" dirty="0" smtClean="0"/>
              <a:t>Integrate facial animation</a:t>
            </a:r>
          </a:p>
          <a:p>
            <a:pPr lvl="1"/>
            <a:r>
              <a:rPr lang="en-US" dirty="0" smtClean="0"/>
              <a:t>Skinning algorithm improvement</a:t>
            </a:r>
          </a:p>
          <a:p>
            <a:pPr lvl="1"/>
            <a:r>
              <a:rPr lang="en-US" dirty="0" smtClean="0"/>
              <a:t>Live streaming from </a:t>
            </a:r>
            <a:r>
              <a:rPr lang="en-US" dirty="0" err="1" smtClean="0"/>
              <a:t>mocap</a:t>
            </a:r>
            <a:r>
              <a:rPr lang="en-US" dirty="0" smtClean="0"/>
              <a:t> system</a:t>
            </a:r>
          </a:p>
        </p:txBody>
      </p:sp>
      <p:sp>
        <p:nvSpPr>
          <p:cNvPr id="3" name="Title 2"/>
          <p:cNvSpPr>
            <a:spLocks noGrp="1"/>
          </p:cNvSpPr>
          <p:nvPr>
            <p:ph type="title"/>
          </p:nvPr>
        </p:nvSpPr>
        <p:spPr/>
        <p:txBody>
          <a:bodyPr>
            <a:normAutofit/>
          </a:bodyPr>
          <a:lstStyle/>
          <a:p>
            <a:r>
              <a:rPr lang="en-US" dirty="0" smtClean="0"/>
              <a:t>Conclusion and future work</a:t>
            </a:r>
            <a:endParaRPr lang="lt-L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Motion capture</a:t>
            </a:r>
          </a:p>
          <a:p>
            <a:pPr lvl="1"/>
            <a:r>
              <a:rPr lang="en-US" dirty="0" smtClean="0"/>
              <a:t>What is </a:t>
            </a:r>
            <a:r>
              <a:rPr lang="en-US" dirty="0" err="1" smtClean="0"/>
              <a:t>Mocap</a:t>
            </a:r>
            <a:r>
              <a:rPr lang="en-US" dirty="0" smtClean="0"/>
              <a:t>?</a:t>
            </a:r>
          </a:p>
          <a:p>
            <a:pPr lvl="1"/>
            <a:r>
              <a:rPr lang="en-US" dirty="0" err="1" smtClean="0"/>
              <a:t>Mocap</a:t>
            </a:r>
            <a:r>
              <a:rPr lang="en-US" dirty="0" smtClean="0"/>
              <a:t> in everyday life and in our project</a:t>
            </a:r>
          </a:p>
          <a:p>
            <a:r>
              <a:rPr lang="lt-LT" dirty="0" smtClean="0"/>
              <a:t>Various 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lt-LT" dirty="0" smtClean="0"/>
              <a:t>Major elements of Vicon mocap system:</a:t>
            </a:r>
          </a:p>
          <a:p>
            <a:pPr lvl="2"/>
            <a:r>
              <a:rPr lang="lt-LT" dirty="0" smtClean="0"/>
              <a:t>Cameras</a:t>
            </a:r>
          </a:p>
          <a:p>
            <a:pPr lvl="2"/>
            <a:r>
              <a:rPr lang="lt-LT" dirty="0" smtClean="0"/>
              <a:t>Suit with retroreflective markers</a:t>
            </a:r>
          </a:p>
          <a:p>
            <a:pPr lvl="1"/>
            <a:r>
              <a:rPr lang="lt-LT" dirty="0" smtClean="0"/>
              <a:t>System preparations</a:t>
            </a:r>
          </a:p>
          <a:p>
            <a:pPr lvl="2"/>
            <a:r>
              <a:rPr lang="lt-LT" dirty="0" smtClean="0"/>
              <a:t>Setting up cameras and system calibration</a:t>
            </a:r>
          </a:p>
          <a:p>
            <a:pPr lvl="2"/>
            <a:r>
              <a:rPr lang="lt-LT" dirty="0" smtClean="0"/>
              <a:t>Capturing</a:t>
            </a:r>
            <a:endParaRPr lang="en-US" dirty="0" smtClean="0"/>
          </a:p>
          <a:p>
            <a:pPr lvl="1"/>
            <a:r>
              <a:rPr lang="en-US" dirty="0" smtClean="0"/>
              <a:t>Post-processing</a:t>
            </a:r>
            <a:endParaRPr lang="lt-LT" dirty="0" smtClean="0"/>
          </a:p>
          <a:p>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System</a:t>
            </a:r>
            <a:endParaRPr lang="en-US" dirty="0" smtClean="0"/>
          </a:p>
          <a:p>
            <a:pPr lvl="2"/>
            <a:r>
              <a:rPr lang="en-US" i="1" dirty="0" smtClean="0"/>
              <a:t>Binary format, saves 3D coordinates</a:t>
            </a:r>
            <a:endParaRPr lang="lt-LT" i="1" dirty="0" smtClean="0"/>
          </a:p>
          <a:p>
            <a:pPr lvl="1"/>
            <a:r>
              <a:rPr lang="lt-LT" dirty="0" smtClean="0"/>
              <a:t>BVH format. Getting from C3D to 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lt-LT" i="1" dirty="0" smtClean="0"/>
              <a:t>HIERARCHY</a:t>
            </a:r>
          </a:p>
          <a:p>
            <a:r>
              <a:rPr lang="lt-LT" i="1" dirty="0" smtClean="0"/>
              <a:t>ROOT Hips</a:t>
            </a:r>
          </a:p>
          <a:p>
            <a:r>
              <a:rPr lang="lt-LT" i="1" dirty="0" smtClean="0"/>
              <a:t>{</a:t>
            </a:r>
          </a:p>
          <a:p>
            <a:r>
              <a:rPr lang="lt-LT" i="1" dirty="0" smtClean="0"/>
              <a:t>  OFFSET 0 34.322 0</a:t>
            </a:r>
          </a:p>
          <a:p>
            <a:r>
              <a:rPr lang="lt-LT" i="1" dirty="0" smtClean="0"/>
              <a:t>  CHANNELS 6 Xposition Yposition Zposition Zrotation Xrotation Yrotation</a:t>
            </a:r>
          </a:p>
          <a:p>
            <a:r>
              <a:rPr lang="lt-LT" i="1" dirty="0" smtClean="0"/>
              <a:t>  JOINT LeftHip</a:t>
            </a:r>
          </a:p>
          <a:p>
            <a:r>
              <a:rPr lang="lt-LT" i="1" dirty="0" smtClean="0"/>
              <a:t>  {</a:t>
            </a:r>
          </a:p>
          <a:p>
            <a:r>
              <a:rPr lang="lt-LT" i="1" dirty="0" smtClean="0"/>
              <a:t>    OFFSET 4.587 -1.043 0</a:t>
            </a:r>
          </a:p>
          <a:p>
            <a:r>
              <a:rPr lang="lt-LT" i="1" dirty="0" smtClean="0"/>
              <a:t>    CHANNELS 3 Zrotation Xrotation Yrotation</a:t>
            </a:r>
          </a:p>
          <a:p>
            <a:r>
              <a:rPr lang="lt-LT" i="1" dirty="0" smtClean="0"/>
              <a:t>    JOINT LeftKnee</a:t>
            </a:r>
          </a:p>
          <a:p>
            <a:r>
              <a:rPr lang="lt-LT" i="1" dirty="0" smtClean="0"/>
              <a:t>    {</a:t>
            </a:r>
          </a:p>
          <a:p>
            <a:r>
              <a:rPr lang="lt-LT" i="1" dirty="0" smtClean="0"/>
              <a:t>      OFFSET 3.09 -15.571 0</a:t>
            </a:r>
          </a:p>
          <a:p>
            <a:r>
              <a:rPr lang="lt-LT" i="1" dirty="0" smtClean="0"/>
              <a:t>      CHANNELS 3 Zrotation Xrotation Yrotation</a:t>
            </a:r>
          </a:p>
          <a:p>
            <a:r>
              <a:rPr lang="lt-LT" i="1" dirty="0" smtClean="0"/>
              <a:t>      JOINT LeftAnkle</a:t>
            </a:r>
          </a:p>
          <a:p>
            <a:r>
              <a:rPr lang="lt-LT" i="1" dirty="0" smtClean="0"/>
              <a:t>      {</a:t>
            </a:r>
          </a:p>
          <a:p>
            <a:r>
              <a:rPr lang="lt-LT" i="1" dirty="0" smtClean="0"/>
              <a:t>        OFFSET 2.179 -16.111 -2.139</a:t>
            </a:r>
          </a:p>
          <a:p>
            <a:r>
              <a:rPr lang="lt-LT" i="1" dirty="0" smtClean="0"/>
              <a:t>        CHANNELS 3 Zrotation Xrotation Yrotation</a:t>
            </a:r>
          </a:p>
          <a:p>
            <a:r>
              <a:rPr lang="lt-LT" i="1" dirty="0" smtClean="0"/>
              <a:t>        JOINT LeftAnkle_End</a:t>
            </a:r>
          </a:p>
          <a:p>
            <a:r>
              <a:rPr lang="lt-LT" i="1" dirty="0" smtClean="0"/>
              <a:t>        {</a:t>
            </a:r>
          </a:p>
          <a:p>
            <a:r>
              <a:rPr lang="lt-LT" i="1" dirty="0" smtClean="0"/>
              <a:t>          OFFSET 0 -0.867 1.597</a:t>
            </a:r>
          </a:p>
          <a:p>
            <a:r>
              <a:rPr lang="lt-LT" i="1" dirty="0" smtClean="0"/>
              <a:t>          CHANNELS 3 Zrotation Xrotation Yrotation</a:t>
            </a:r>
          </a:p>
          <a:p>
            <a:r>
              <a:rPr lang="lt-LT" i="1" dirty="0" smtClean="0"/>
              <a:t>          End Site</a:t>
            </a:r>
          </a:p>
          <a:p>
            <a:r>
              <a:rPr lang="lt-LT" i="1" dirty="0" smtClean="0"/>
              <a:t>          {</a:t>
            </a:r>
          </a:p>
          <a:p>
            <a:r>
              <a:rPr lang="lt-LT" i="1" dirty="0" smtClean="0"/>
              <a:t>            OFFSET 1 0 0</a:t>
            </a:r>
          </a:p>
          <a:p>
            <a:r>
              <a:rPr lang="lt-LT" i="1" dirty="0" smtClean="0"/>
              <a:t>          }</a:t>
            </a:r>
          </a:p>
          <a:p>
            <a:r>
              <a:rPr lang="lt-LT" i="1" dirty="0" smtClean="0"/>
              <a:t>        }</a:t>
            </a:r>
          </a:p>
          <a:p>
            <a:r>
              <a:rPr lang="lt-LT" i="1" dirty="0" smtClean="0"/>
              <a:t>      }</a:t>
            </a:r>
          </a:p>
          <a:p>
            <a:r>
              <a:rPr lang="lt-LT" i="1" dirty="0" smtClean="0"/>
              <a:t>    }</a:t>
            </a:r>
          </a:p>
          <a:p>
            <a:r>
              <a:rPr lang="lt-LT" i="1" dirty="0" smtClean="0"/>
              <a:t>  }</a:t>
            </a:r>
          </a:p>
          <a:p>
            <a:r>
              <a:rPr lang="lt-LT" i="1" dirty="0" smtClean="0"/>
              <a:t>  JOINT RightHip</a:t>
            </a:r>
          </a:p>
          <a:p>
            <a:r>
              <a:rPr lang="lt-LT" i="1" dirty="0" smtClean="0"/>
              <a:t>  {</a:t>
            </a:r>
          </a:p>
          <a:p>
            <a:r>
              <a:rPr lang="lt-LT" i="1" dirty="0" smtClean="0"/>
              <a:t>	...</a:t>
            </a:r>
          </a:p>
          <a:p>
            <a:r>
              <a:rPr lang="lt-LT" i="1" dirty="0" smtClean="0"/>
              <a:t>  }</a:t>
            </a:r>
          </a:p>
          <a:p>
            <a:r>
              <a:rPr lang="lt-LT" i="1" dirty="0" smtClean="0"/>
              <a:t>  ...</a:t>
            </a:r>
          </a:p>
          <a:p>
            <a:r>
              <a:rPr lang="lt-LT" i="1" dirty="0" smtClean="0"/>
              <a:t>}</a:t>
            </a:r>
            <a:endParaRPr lang="lt-LT" i="1" dirty="0" smtClean="0"/>
          </a:p>
        </p:txBody>
      </p:sp>
      <p:sp>
        <p:nvSpPr>
          <p:cNvPr id="3" name="Title 2"/>
          <p:cNvSpPr>
            <a:spLocks noGrp="1"/>
          </p:cNvSpPr>
          <p:nvPr>
            <p:ph type="title"/>
          </p:nvPr>
        </p:nvSpPr>
        <p:spPr/>
        <p:txBody>
          <a:bodyPr>
            <a:normAutofit fontScale="90000"/>
          </a:bodyPr>
          <a:lstStyle/>
          <a:p>
            <a:r>
              <a:rPr lang="lt-LT" dirty="0" smtClean="0"/>
              <a:t>Motion </a:t>
            </a:r>
            <a:r>
              <a:rPr lang="lt-LT" dirty="0" smtClean="0"/>
              <a:t>data</a:t>
            </a:r>
            <a:r>
              <a:rPr lang="en-US" dirty="0" smtClean="0"/>
              <a:t/>
            </a:r>
            <a:br>
              <a:rPr lang="en-US" dirty="0" smtClean="0"/>
            </a:br>
            <a:r>
              <a:rPr lang="en-US" dirty="0" smtClean="0"/>
              <a:t>BVH Hierarchy section</a:t>
            </a:r>
            <a:endParaRPr lang="lt-LT"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lt-LT" sz="2400" i="1" dirty="0" smtClean="0"/>
              <a:t>Frames: 1289</a:t>
            </a:r>
          </a:p>
          <a:p>
            <a:r>
              <a:rPr lang="lt-LT" sz="2400" i="1" dirty="0" smtClean="0"/>
              <a:t>Frame Time: 0.033333</a:t>
            </a:r>
          </a:p>
          <a:p>
            <a:r>
              <a:rPr lang="lt-LT" sz="1800" i="1" dirty="0" smtClean="0"/>
              <a:t>19.8598 80.309 -11.521 -0.661911 0.799904 171.213 -1.85002 2.52617 10.7515 3.17067 -1.01583e-010 -10.2854 -1.58501 -1.94847 -0.0287346 0 0 0 -0.0555542 2.6936 -11.4833 -0.562183 1.22223e-006 11.8361 0.284375 -1.65435 -0.00579677 0 0 0 -1.25693 6.24787 -0.51793 3.27727 -16.0419 -1.36162 14.6579 0.0301162 -3.60178 -5.21488 6.12318 -3.03665 2.47876 0.000451064 -6.17142e-006 -0.509607 -8.47663 0.248473 0 0 0 -15.7988 1.60936 -7.32667 1.93902 -8.80292 5.13737 -1.30308 7.39538e-009 8.53796e-007 0.267783 -4.03835 0.26339 0 0 0 0.258752 -0.0812672 0.831621 12.5445 1.71161 -2.09692 0 0 </a:t>
            </a:r>
            <a:r>
              <a:rPr lang="lt-LT" sz="1800" i="1" dirty="0" smtClean="0"/>
              <a:t>0</a:t>
            </a:r>
            <a:endParaRPr lang="en-US" sz="1800" i="1" dirty="0" smtClean="0"/>
          </a:p>
          <a:p>
            <a:r>
              <a:rPr lang="en-US" sz="1800" i="1" dirty="0" smtClean="0"/>
              <a:t>19.8771 80.2868 -11.5326 -0.700186 0.756134 171.114 -1.84667 2.51303 10.794 3.13528 -1.01593e-010 -10.2526 -1.58653 -1.95993 -0.0287348 0 0 0 -0.0627105 2.65564 -11.4946 -0.56617 1.2219e-006 11.9114 0.31303 -1.66464 -0.0057968 0 0 0 -1.29175 6.15499 -0.450865 3.47648 -15.6579 -1.30103 14.4269 0.0330917 -3.62714 -5.39613 6.06833 -2.95956 2.27028 0.000451064 -6.17142e-006 -0.527485 -7.40878 0.0488122 0 0 0 -15.6207 1.62543 -7.46368 1.75456 -9.10966 5.12076 -1.08476 7.39538e-009 8.53796e-007 0.274961 -4.00089 0.215719 0 0 0 0.444407 -0.387448 0.74024 12.1183 2.50324 -2.11188 0 0 </a:t>
            </a:r>
            <a:r>
              <a:rPr lang="en-US" sz="1800" i="1" dirty="0" smtClean="0"/>
              <a:t>0</a:t>
            </a:r>
          </a:p>
          <a:p>
            <a:r>
              <a:rPr lang="en-US" sz="1800" i="1" dirty="0" smtClean="0"/>
              <a:t>…</a:t>
            </a:r>
            <a:endParaRPr lang="lt-LT" sz="1800" i="1" dirty="0" smtClean="0"/>
          </a:p>
        </p:txBody>
      </p:sp>
      <p:sp>
        <p:nvSpPr>
          <p:cNvPr id="3" name="Title 2"/>
          <p:cNvSpPr>
            <a:spLocks noGrp="1"/>
          </p:cNvSpPr>
          <p:nvPr>
            <p:ph type="title"/>
          </p:nvPr>
        </p:nvSpPr>
        <p:spPr/>
        <p:txBody>
          <a:bodyPr>
            <a:normAutofit fontScale="90000"/>
          </a:bodyPr>
          <a:lstStyle/>
          <a:p>
            <a:r>
              <a:rPr lang="lt-LT" dirty="0" smtClean="0"/>
              <a:t>Motion </a:t>
            </a:r>
            <a:r>
              <a:rPr lang="lt-LT" dirty="0" smtClean="0"/>
              <a:t>data</a:t>
            </a:r>
            <a:r>
              <a:rPr lang="en-US" dirty="0" smtClean="0"/>
              <a:t/>
            </a:r>
            <a:br>
              <a:rPr lang="en-US" dirty="0" smtClean="0"/>
            </a:br>
            <a:r>
              <a:rPr lang="en-US" dirty="0" smtClean="0"/>
              <a:t>BVH Motion section</a:t>
            </a:r>
            <a:endParaRPr lang="lt-L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1027</TotalTime>
  <Words>1546</Words>
  <Application>Microsoft Office PowerPoint</Application>
  <PresentationFormat>On-screen Show (4:3)</PresentationFormat>
  <Paragraphs>224</Paragraphs>
  <Slides>40</Slides>
  <Notes>0</Notes>
  <HiddenSlides>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Animating human model in OpenGL using data from motion capture system </vt:lpstr>
      <vt:lpstr>Contents</vt:lpstr>
      <vt:lpstr>Introduction. Project tasks</vt:lpstr>
      <vt:lpstr>Human body animation movie</vt:lpstr>
      <vt:lpstr>Motion capture and motion data</vt:lpstr>
      <vt:lpstr>Motion capture system Basic Vicon MX system model</vt:lpstr>
      <vt:lpstr>Motion data</vt:lpstr>
      <vt:lpstr>Motion data BVH Hierarchy section</vt:lpstr>
      <vt:lpstr>Motion data BVH Motion section</vt:lpstr>
      <vt:lpstr>Used techniques</vt:lpstr>
      <vt:lpstr>Parametric representation of lines in 3D space</vt:lpstr>
      <vt:lpstr>Parametric representation of lines in 3D space</vt:lpstr>
      <vt:lpstr>Linear blend skinning</vt:lpstr>
      <vt:lpstr>Hidden. Anatomy based skin deformation</vt:lpstr>
      <vt:lpstr>Hidden. Direct skin deformation</vt:lpstr>
      <vt:lpstr>Linear blend skinning</vt:lpstr>
      <vt:lpstr>Linear blend skinning Deformation</vt:lpstr>
      <vt:lpstr>Quaternions</vt:lpstr>
      <vt:lpstr>Quaternions. What is quaternion?</vt:lpstr>
      <vt:lpstr>Quaternions. Algebra (multiplication)</vt:lpstr>
      <vt:lpstr>Quaternions. Rotation</vt:lpstr>
      <vt:lpstr>Quaternions. Last bits…</vt:lpstr>
      <vt:lpstr>Gimbal lock</vt:lpstr>
      <vt:lpstr>Gimbal lock. Explained Visually</vt:lpstr>
      <vt:lpstr>Forward kinematics</vt:lpstr>
      <vt:lpstr>Forward kinematics. </vt:lpstr>
      <vt:lpstr>Animating human body</vt:lpstr>
      <vt:lpstr>Animating human body Human body mesh model</vt:lpstr>
      <vt:lpstr>Animating human body Mesh model data files</vt:lpstr>
      <vt:lpstr>Animating human body Initial program phase</vt:lpstr>
      <vt:lpstr>Animating human body Our approach to linear blend skinning</vt:lpstr>
      <vt:lpstr>Problems</vt:lpstr>
      <vt:lpstr>Problems Initial BVH pose</vt:lpstr>
      <vt:lpstr>Problems Initial BVH pose</vt:lpstr>
      <vt:lpstr>Problems Exploding knee problem</vt:lpstr>
      <vt:lpstr>Problems Mesh connections collapsing on complex deformations</vt:lpstr>
      <vt:lpstr>Problems Mesh connections collapsing on complex deformations</vt:lpstr>
      <vt:lpstr>Problems Mesh connections collapsing on complex deformations</vt:lpstr>
      <vt:lpstr>Conclusion and future work</vt:lpstr>
      <vt:lpstr>Questions, comments</vt:lpstr>
    </vt:vector>
  </TitlesOfParts>
  <Company>Alna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dell</cp:lastModifiedBy>
  <cp:revision>123</cp:revision>
  <dcterms:created xsi:type="dcterms:W3CDTF">2009-01-19T21:12:44Z</dcterms:created>
  <dcterms:modified xsi:type="dcterms:W3CDTF">2009-01-23T17:53:39Z</dcterms:modified>
</cp:coreProperties>
</file>