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99" r:id="rId5"/>
    <p:sldId id="261" r:id="rId6"/>
    <p:sldId id="263" r:id="rId7"/>
    <p:sldId id="281" r:id="rId8"/>
    <p:sldId id="300" r:id="rId9"/>
    <p:sldId id="266" r:id="rId10"/>
    <p:sldId id="296" r:id="rId11"/>
    <p:sldId id="298" r:id="rId12"/>
    <p:sldId id="301" r:id="rId13"/>
    <p:sldId id="260" r:id="rId14"/>
    <p:sldId id="273" r:id="rId15"/>
    <p:sldId id="279" r:id="rId16"/>
    <p:sldId id="304" r:id="rId17"/>
    <p:sldId id="262" r:id="rId18"/>
    <p:sldId id="268" r:id="rId19"/>
    <p:sldId id="269" r:id="rId20"/>
    <p:sldId id="270" r:id="rId21"/>
    <p:sldId id="271" r:id="rId22"/>
    <p:sldId id="286" r:id="rId23"/>
    <p:sldId id="287" r:id="rId24"/>
    <p:sldId id="288" r:id="rId25"/>
    <p:sldId id="289" r:id="rId26"/>
    <p:sldId id="290" r:id="rId27"/>
    <p:sldId id="291" r:id="rId28"/>
    <p:sldId id="292" r:id="rId29"/>
    <p:sldId id="293" r:id="rId30"/>
    <p:sldId id="294" r:id="rId31"/>
    <p:sldId id="267" r:id="rId32"/>
    <p:sldId id="302" r:id="rId33"/>
    <p:sldId id="303" r:id="rId34"/>
    <p:sldId id="280" r:id="rId35"/>
    <p:sldId id="285" r:id="rId36"/>
    <p:sldId id="275" r:id="rId37"/>
    <p:sldId id="264" r:id="rId38"/>
    <p:sldId id="276" r:id="rId39"/>
    <p:sldId id="283" r:id="rId40"/>
    <p:sldId id="277" r:id="rId41"/>
    <p:sldId id="278" r:id="rId42"/>
    <p:sldId id="284" r:id="rId43"/>
    <p:sldId id="295" r:id="rId44"/>
    <p:sldId id="282" r:id="rId45"/>
    <p:sldId id="258" r:id="rId46"/>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900D071-D45E-4DB1-8026-6607FD7943F8}" type="datetimeFigureOut">
              <a:rPr lang="lt-LT" smtClean="0"/>
              <a:pPr/>
              <a:t>2009.01.26</a:t>
            </a:fld>
            <a:endParaRPr lang="lt-LT"/>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lt-LT"/>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01D3B16-9DD8-4C37-8DF4-243418B31B2B}" type="slidenum">
              <a:rPr lang="lt-LT" smtClean="0"/>
              <a:pPr/>
              <a:t>‹#›</a:t>
            </a:fld>
            <a:endParaRPr lang="lt-L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2009.01.26</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2009.01.26</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2009.01.26</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2009.01.26</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900D071-D45E-4DB1-8026-6607FD7943F8}" type="datetimeFigureOut">
              <a:rPr lang="lt-LT" smtClean="0"/>
              <a:pPr/>
              <a:t>2009.01.26</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900D071-D45E-4DB1-8026-6607FD7943F8}" type="datetimeFigureOut">
              <a:rPr lang="lt-LT" smtClean="0"/>
              <a:pPr/>
              <a:t>2009.01.26</a:t>
            </a:fld>
            <a:endParaRPr lang="lt-LT"/>
          </a:p>
        </p:txBody>
      </p:sp>
      <p:sp>
        <p:nvSpPr>
          <p:cNvPr id="8" name="Footer Placeholder 7"/>
          <p:cNvSpPr>
            <a:spLocks noGrp="1"/>
          </p:cNvSpPr>
          <p:nvPr>
            <p:ph type="ftr" sz="quarter" idx="11"/>
          </p:nvPr>
        </p:nvSpPr>
        <p:spPr/>
        <p:txBody>
          <a:bodyPr/>
          <a:lstStyle>
            <a:extLst/>
          </a:lstStyle>
          <a:p>
            <a:endParaRPr lang="lt-LT"/>
          </a:p>
        </p:txBody>
      </p:sp>
      <p:sp>
        <p:nvSpPr>
          <p:cNvPr id="9" name="Slide Number Placeholder 8"/>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900D071-D45E-4DB1-8026-6607FD7943F8}" type="datetimeFigureOut">
              <a:rPr lang="lt-LT" smtClean="0"/>
              <a:pPr/>
              <a:t>2009.01.26</a:t>
            </a:fld>
            <a:endParaRPr lang="lt-LT"/>
          </a:p>
        </p:txBody>
      </p:sp>
      <p:sp>
        <p:nvSpPr>
          <p:cNvPr id="4" name="Footer Placeholder 3"/>
          <p:cNvSpPr>
            <a:spLocks noGrp="1"/>
          </p:cNvSpPr>
          <p:nvPr>
            <p:ph type="ftr" sz="quarter" idx="11"/>
          </p:nvPr>
        </p:nvSpPr>
        <p:spPr/>
        <p:txBody>
          <a:bodyPr/>
          <a:lstStyle>
            <a:extLst/>
          </a:lstStyle>
          <a:p>
            <a:endParaRPr lang="lt-LT"/>
          </a:p>
        </p:txBody>
      </p:sp>
      <p:sp>
        <p:nvSpPr>
          <p:cNvPr id="5" name="Slide Number Placeholder 4"/>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900D071-D45E-4DB1-8026-6607FD7943F8}" type="datetimeFigureOut">
              <a:rPr lang="lt-LT" smtClean="0"/>
              <a:pPr/>
              <a:t>2009.01.26</a:t>
            </a:fld>
            <a:endParaRPr lang="lt-LT"/>
          </a:p>
        </p:txBody>
      </p:sp>
      <p:sp>
        <p:nvSpPr>
          <p:cNvPr id="3" name="Footer Placeholder 2"/>
          <p:cNvSpPr>
            <a:spLocks noGrp="1"/>
          </p:cNvSpPr>
          <p:nvPr>
            <p:ph type="ftr" sz="quarter" idx="11"/>
          </p:nvPr>
        </p:nvSpPr>
        <p:spPr/>
        <p:txBody>
          <a:bodyPr/>
          <a:lstStyle>
            <a:extLst/>
          </a:lstStyle>
          <a:p>
            <a:endParaRPr lang="lt-LT"/>
          </a:p>
        </p:txBody>
      </p:sp>
      <p:sp>
        <p:nvSpPr>
          <p:cNvPr id="4" name="Slide Number Placeholder 3"/>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900D071-D45E-4DB1-8026-6607FD7943F8}" type="datetimeFigureOut">
              <a:rPr lang="lt-LT" smtClean="0"/>
              <a:pPr/>
              <a:t>2009.01.26</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900D071-D45E-4DB1-8026-6607FD7943F8}" type="datetimeFigureOut">
              <a:rPr lang="lt-LT" smtClean="0"/>
              <a:pPr/>
              <a:t>2009.01.26</a:t>
            </a:fld>
            <a:endParaRPr lang="lt-LT"/>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lt-LT"/>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01D3B16-9DD8-4C37-8DF4-243418B31B2B}" type="slidenum">
              <a:rPr lang="lt-LT" smtClean="0"/>
              <a:pPr/>
              <a:t>‹#›</a:t>
            </a:fld>
            <a:endParaRPr lang="lt-LT"/>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900D071-D45E-4DB1-8026-6607FD7943F8}" type="datetimeFigureOut">
              <a:rPr lang="lt-LT" smtClean="0"/>
              <a:pPr/>
              <a:t>2009.01.26</a:t>
            </a:fld>
            <a:endParaRPr lang="lt-LT"/>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lt-LT"/>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01D3B16-9DD8-4C37-8DF4-243418B31B2B}" type="slidenum">
              <a:rPr lang="lt-LT" smtClean="0"/>
              <a:pPr/>
              <a:t>‹#›</a:t>
            </a:fld>
            <a:endParaRPr lang="lt-L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C:\Mano\Mokslai\Universitetas\5%20Semestras\Project\Presentation\Animation_1.wm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Animating human model in OpenGL using data from motion capture system</a:t>
            </a:r>
            <a:br>
              <a:rPr lang="en-US" dirty="0" smtClean="0"/>
            </a:br>
            <a:endParaRPr lang="lt-LT" dirty="0"/>
          </a:p>
        </p:txBody>
      </p:sp>
      <p:sp>
        <p:nvSpPr>
          <p:cNvPr id="3" name="Subtitle 2"/>
          <p:cNvSpPr>
            <a:spLocks noGrp="1"/>
          </p:cNvSpPr>
          <p:nvPr>
            <p:ph type="subTitle" idx="1"/>
          </p:nvPr>
        </p:nvSpPr>
        <p:spPr/>
        <p:txBody>
          <a:bodyPr/>
          <a:lstStyle/>
          <a:p>
            <a:r>
              <a:rPr lang="lt-LT" dirty="0" smtClean="0"/>
              <a:t>Algirdas</a:t>
            </a:r>
            <a:r>
              <a:rPr lang="en-US" dirty="0" smtClean="0"/>
              <a:t> </a:t>
            </a:r>
            <a:r>
              <a:rPr lang="lt-LT" dirty="0" smtClean="0"/>
              <a:t>Beinaravičius</a:t>
            </a:r>
          </a:p>
          <a:p>
            <a:r>
              <a:rPr lang="lt-LT" dirty="0" smtClean="0"/>
              <a:t>Gediminas Mazrimas</a:t>
            </a:r>
            <a:endParaRPr lang="lt-L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5786" y="1357298"/>
            <a:ext cx="7901014" cy="5500702"/>
          </a:xfrm>
        </p:spPr>
        <p:txBody>
          <a:bodyPr>
            <a:noAutofit/>
          </a:bodyPr>
          <a:lstStyle/>
          <a:p>
            <a:pPr>
              <a:lnSpc>
                <a:spcPts val="1200"/>
              </a:lnSpc>
              <a:spcBef>
                <a:spcPts val="0"/>
              </a:spcBef>
            </a:pPr>
            <a:r>
              <a:rPr lang="lt-LT" sz="1200" i="1" dirty="0" smtClean="0"/>
              <a:t>HIERARCHY</a:t>
            </a:r>
          </a:p>
          <a:p>
            <a:pPr>
              <a:lnSpc>
                <a:spcPts val="1200"/>
              </a:lnSpc>
              <a:spcBef>
                <a:spcPts val="0"/>
              </a:spcBef>
            </a:pPr>
            <a:r>
              <a:rPr lang="lt-LT" sz="1200" i="1" dirty="0" smtClean="0"/>
              <a:t>ROOT Hips</a:t>
            </a:r>
          </a:p>
          <a:p>
            <a:pPr>
              <a:lnSpc>
                <a:spcPts val="1200"/>
              </a:lnSpc>
              <a:spcBef>
                <a:spcPts val="0"/>
              </a:spcBef>
            </a:pPr>
            <a:r>
              <a:rPr lang="lt-LT" sz="1200" i="1" dirty="0" smtClean="0"/>
              <a:t>{</a:t>
            </a:r>
          </a:p>
          <a:p>
            <a:pPr>
              <a:lnSpc>
                <a:spcPts val="1200"/>
              </a:lnSpc>
              <a:spcBef>
                <a:spcPts val="0"/>
              </a:spcBef>
            </a:pPr>
            <a:r>
              <a:rPr lang="lt-LT" sz="1200" i="1" dirty="0" smtClean="0"/>
              <a:t>  OFFSET 0 34.322 0</a:t>
            </a:r>
          </a:p>
          <a:p>
            <a:pPr>
              <a:lnSpc>
                <a:spcPts val="1200"/>
              </a:lnSpc>
              <a:spcBef>
                <a:spcPts val="0"/>
              </a:spcBef>
            </a:pPr>
            <a:r>
              <a:rPr lang="lt-LT" sz="1200" i="1" dirty="0" smtClean="0"/>
              <a:t>  CHANNELS 6 Xposition Yposition Zposition Zrotation Xrotation Yrotation</a:t>
            </a:r>
          </a:p>
          <a:p>
            <a:pPr>
              <a:lnSpc>
                <a:spcPts val="1200"/>
              </a:lnSpc>
              <a:spcBef>
                <a:spcPts val="0"/>
              </a:spcBef>
            </a:pPr>
            <a:r>
              <a:rPr lang="lt-LT" sz="1200" i="1" dirty="0" smtClean="0"/>
              <a:t>  JOINT LeftHip</a:t>
            </a:r>
          </a:p>
          <a:p>
            <a:pPr>
              <a:lnSpc>
                <a:spcPts val="1200"/>
              </a:lnSpc>
              <a:spcBef>
                <a:spcPts val="0"/>
              </a:spcBef>
            </a:pPr>
            <a:r>
              <a:rPr lang="lt-LT" sz="1200" i="1" dirty="0" smtClean="0"/>
              <a:t>  {</a:t>
            </a:r>
          </a:p>
          <a:p>
            <a:pPr>
              <a:lnSpc>
                <a:spcPts val="1200"/>
              </a:lnSpc>
              <a:spcBef>
                <a:spcPts val="0"/>
              </a:spcBef>
            </a:pPr>
            <a:r>
              <a:rPr lang="lt-LT" sz="1200" i="1" dirty="0" smtClean="0"/>
              <a:t>    OFFSET 4.587 -1.043 0</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LeftKnee</a:t>
            </a:r>
          </a:p>
          <a:p>
            <a:pPr>
              <a:lnSpc>
                <a:spcPts val="1200"/>
              </a:lnSpc>
              <a:spcBef>
                <a:spcPts val="0"/>
              </a:spcBef>
            </a:pPr>
            <a:r>
              <a:rPr lang="lt-LT" sz="1200" i="1" dirty="0" smtClean="0"/>
              <a:t>    {</a:t>
            </a:r>
          </a:p>
          <a:p>
            <a:pPr>
              <a:lnSpc>
                <a:spcPts val="1200"/>
              </a:lnSpc>
              <a:spcBef>
                <a:spcPts val="0"/>
              </a:spcBef>
            </a:pPr>
            <a:r>
              <a:rPr lang="lt-LT" sz="1200" i="1" dirty="0" smtClean="0"/>
              <a:t>      OFFSET 3.09 -15.571 0</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LeftAnkle</a:t>
            </a:r>
          </a:p>
          <a:p>
            <a:pPr>
              <a:lnSpc>
                <a:spcPts val="1200"/>
              </a:lnSpc>
              <a:spcBef>
                <a:spcPts val="0"/>
              </a:spcBef>
            </a:pPr>
            <a:r>
              <a:rPr lang="lt-LT" sz="1200" i="1" dirty="0" smtClean="0"/>
              <a:t>      {</a:t>
            </a:r>
          </a:p>
          <a:p>
            <a:pPr>
              <a:lnSpc>
                <a:spcPts val="1200"/>
              </a:lnSpc>
              <a:spcBef>
                <a:spcPts val="0"/>
              </a:spcBef>
            </a:pPr>
            <a:r>
              <a:rPr lang="lt-LT" sz="1200" i="1" dirty="0" smtClean="0"/>
              <a:t>        OFFSET 2.179 -16.111 -2.139</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LeftAnkle_End</a:t>
            </a:r>
          </a:p>
          <a:p>
            <a:pPr>
              <a:lnSpc>
                <a:spcPts val="1200"/>
              </a:lnSpc>
              <a:spcBef>
                <a:spcPts val="0"/>
              </a:spcBef>
            </a:pPr>
            <a:r>
              <a:rPr lang="lt-LT" sz="1200" i="1" dirty="0" smtClean="0"/>
              <a:t>        {</a:t>
            </a:r>
          </a:p>
          <a:p>
            <a:pPr>
              <a:lnSpc>
                <a:spcPts val="1200"/>
              </a:lnSpc>
              <a:spcBef>
                <a:spcPts val="0"/>
              </a:spcBef>
            </a:pPr>
            <a:r>
              <a:rPr lang="lt-LT" sz="1200" i="1" dirty="0" smtClean="0"/>
              <a:t>          OFFSET 0 -0.867 1.597</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End Site</a:t>
            </a:r>
          </a:p>
          <a:p>
            <a:pPr>
              <a:lnSpc>
                <a:spcPts val="1200"/>
              </a:lnSpc>
              <a:spcBef>
                <a:spcPts val="0"/>
              </a:spcBef>
            </a:pPr>
            <a:r>
              <a:rPr lang="lt-LT" sz="1200" i="1" dirty="0" smtClean="0"/>
              <a:t>          {</a:t>
            </a:r>
          </a:p>
          <a:p>
            <a:pPr>
              <a:lnSpc>
                <a:spcPts val="1200"/>
              </a:lnSpc>
              <a:spcBef>
                <a:spcPts val="0"/>
              </a:spcBef>
            </a:pPr>
            <a:r>
              <a:rPr lang="lt-LT" sz="1200" i="1" dirty="0" smtClean="0"/>
              <a:t>            OFFSET 1 0 0</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JOINT RightHip</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a:t>
            </a:r>
          </a:p>
        </p:txBody>
      </p:sp>
      <p:sp>
        <p:nvSpPr>
          <p:cNvPr id="3" name="Title 2"/>
          <p:cNvSpPr>
            <a:spLocks noGrp="1"/>
          </p:cNvSpPr>
          <p:nvPr>
            <p:ph type="title"/>
          </p:nvPr>
        </p:nvSpPr>
        <p:spPr/>
        <p:txBody>
          <a:bodyPr>
            <a:normAutofit fontScale="90000"/>
          </a:bodyPr>
          <a:lstStyle/>
          <a:p>
            <a:r>
              <a:rPr lang="lt-LT" dirty="0" smtClean="0"/>
              <a:t>Motion data</a:t>
            </a:r>
            <a:r>
              <a:rPr lang="en-US" dirty="0" smtClean="0"/>
              <a:t/>
            </a:r>
            <a:br>
              <a:rPr lang="en-US" dirty="0" smtClean="0"/>
            </a:br>
            <a:r>
              <a:rPr lang="en-US" dirty="0" smtClean="0"/>
              <a:t>BVH Hierarchy section</a:t>
            </a:r>
            <a:endParaRPr lang="lt-LT"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lt-LT" sz="2400" i="1" dirty="0" smtClean="0"/>
              <a:t>Frames: 1289</a:t>
            </a:r>
          </a:p>
          <a:p>
            <a:r>
              <a:rPr lang="lt-LT" sz="2400" i="1" dirty="0" smtClean="0"/>
              <a:t>Frame Time: 0.033333</a:t>
            </a:r>
          </a:p>
          <a:p>
            <a:r>
              <a:rPr lang="lt-LT" sz="1800" i="1" dirty="0" smtClean="0"/>
              <a:t>19.8598 80.309 -11.521 -0.661911 0.799904 171.213 -1.85002 2.52617 10.7515 3.17067 -1.01583e-010 -10.2854 -1.58501 -1.94847 -0.0287346 0 0 0 -0.0555542 2.6936 -11.4833 -0.562183 1.22223e-006 11.8361 0.284375 -1.65435 -0.00579677 0 0 0 -1.25693 6.24787 -0.51793 3.27727 -16.0419 -1.36162 14.6579 0.0301162 -3.60178 -5.21488 6.12318 -3.03665 2.47876 0.000451064 -6.17142e-006 -0.509607 -8.47663 0.248473 0 0 0 -15.7988 1.60936 -7.32667 1.93902 -8.80292 5.13737 -1.30308 7.39538e-009 8.53796e-007 0.267783 -4.03835 0.26339 0 0 0 0.258752 -0.0812672 0.831621 12.5445 1.71161 -2.09692 0 0 0</a:t>
            </a:r>
            <a:endParaRPr lang="en-US" sz="1800" i="1" dirty="0" smtClean="0"/>
          </a:p>
          <a:p>
            <a:r>
              <a:rPr lang="en-US" sz="1800" i="1" dirty="0" smtClean="0"/>
              <a:t>19.8771 80.2868 -11.5326 -0.700186 0.756134 171.114 -1.84667 2.51303 10.794 3.13528 -1.01593e-010 -10.2526 -1.58653 -1.95993 -0.0287348 0 0 0 -0.0627105 2.65564 -11.4946 -0.56617 1.2219e-006 11.9114 0.31303 -1.66464 -0.0057968 0 0 0 -1.29175 6.15499 -0.450865 3.47648 -15.6579 -1.30103 14.4269 0.0330917 -3.62714 -5.39613 6.06833 -2.95956 2.27028 0.000451064 -6.17142e-006 -0.527485 -7.40878 0.0488122 0 0 0 -15.6207 1.62543 -7.46368 1.75456 -9.10966 5.12076 -1.08476 7.39538e-009 8.53796e-007 0.274961 -4.00089 0.215719 0 0 0 0.444407 -0.387448 0.74024 12.1183 2.50324 -2.11188 0 0 0</a:t>
            </a:r>
          </a:p>
          <a:p>
            <a:r>
              <a:rPr lang="en-US" sz="1800" i="1" dirty="0" smtClean="0"/>
              <a:t>…</a:t>
            </a:r>
            <a:endParaRPr lang="lt-LT" sz="1800" i="1" dirty="0" smtClean="0"/>
          </a:p>
        </p:txBody>
      </p:sp>
      <p:sp>
        <p:nvSpPr>
          <p:cNvPr id="3" name="Title 2"/>
          <p:cNvSpPr>
            <a:spLocks noGrp="1"/>
          </p:cNvSpPr>
          <p:nvPr>
            <p:ph type="title"/>
          </p:nvPr>
        </p:nvSpPr>
        <p:spPr/>
        <p:txBody>
          <a:bodyPr>
            <a:normAutofit fontScale="90000"/>
          </a:bodyPr>
          <a:lstStyle/>
          <a:p>
            <a:r>
              <a:rPr lang="lt-LT" dirty="0" smtClean="0"/>
              <a:t>Motion data</a:t>
            </a:r>
            <a:r>
              <a:rPr lang="en-US" dirty="0" smtClean="0"/>
              <a:t/>
            </a:r>
            <a:br>
              <a:rPr lang="en-US" dirty="0" smtClean="0"/>
            </a:br>
            <a:r>
              <a:rPr lang="en-US" dirty="0" smtClean="0"/>
              <a:t>BVH Motion section</a:t>
            </a:r>
            <a:endParaRPr lang="lt-LT"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normAutofit fontScale="77500" lnSpcReduction="20000"/>
          </a:bodyPr>
          <a:lstStyle/>
          <a:p>
            <a:r>
              <a:rPr lang="en-US" dirty="0" smtClean="0"/>
              <a:t>Various motion data file formats are available:</a:t>
            </a:r>
          </a:p>
          <a:p>
            <a:pPr lvl="1"/>
            <a:r>
              <a:rPr lang="en-US" dirty="0" smtClean="0"/>
              <a:t>C3D – binary format, that stores 3D coordinates and any numerical data.</a:t>
            </a:r>
          </a:p>
          <a:p>
            <a:pPr lvl="1"/>
            <a:r>
              <a:rPr lang="en-US" dirty="0" smtClean="0"/>
              <a:t>ASF/AMC and BVH – both ASCII and stores data in a hierarchical data structure (i.e. skeleton).</a:t>
            </a:r>
          </a:p>
          <a:p>
            <a:pPr lvl="1"/>
            <a:r>
              <a:rPr lang="en-US" dirty="0" smtClean="0"/>
              <a:t>FBX – previous file formats were developed specifically for motion capture, this one is for 3D in general. Any previous format can be converted in to this one.</a:t>
            </a:r>
          </a:p>
          <a:p>
            <a:r>
              <a:rPr lang="en-US" dirty="0" smtClean="0"/>
              <a:t>During project we’ve to work with two the mentioned file formats. C3D was data that we got from Vicon IQ software and then, using 3</a:t>
            </a:r>
            <a:r>
              <a:rPr lang="en-US" baseline="30000" dirty="0" smtClean="0"/>
              <a:t>rd</a:t>
            </a:r>
            <a:r>
              <a:rPr lang="en-US" dirty="0" smtClean="0"/>
              <a:t> party application it was converted into BVH file. Because BVH was the simplest one of all the mentioned and fulfilled all the requirements – we used it in our application program.</a:t>
            </a:r>
          </a:p>
          <a:p>
            <a:r>
              <a:rPr lang="en-US" dirty="0" smtClean="0"/>
              <a:t>As we had to fully parse and interpret this motion data file – I’ll introduce you to its structure.</a:t>
            </a:r>
          </a:p>
          <a:p>
            <a:endParaRPr lang="en-US" dirty="0" smtClean="0"/>
          </a:p>
          <a:p>
            <a:r>
              <a:rPr lang="en-US" b="1" dirty="0" smtClean="0"/>
              <a:t>Offset – </a:t>
            </a:r>
            <a:r>
              <a:rPr lang="en-US" dirty="0" smtClean="0"/>
              <a:t>determines initial joint position</a:t>
            </a:r>
          </a:p>
          <a:p>
            <a:r>
              <a:rPr lang="en-US" b="1" dirty="0" smtClean="0"/>
              <a:t>Channels </a:t>
            </a:r>
            <a:r>
              <a:rPr lang="en-US" dirty="0" smtClean="0"/>
              <a:t>– defines transformation data for the joint in the motion section of the file. </a:t>
            </a:r>
          </a:p>
          <a:p>
            <a:pPr lvl="1"/>
            <a:endParaRPr lang="en-US" dirty="0" smtClean="0"/>
          </a:p>
          <a:p>
            <a:pPr lvl="1"/>
            <a:endParaRPr lang="en-US" dirty="0" smtClean="0"/>
          </a:p>
        </p:txBody>
      </p:sp>
      <p:sp>
        <p:nvSpPr>
          <p:cNvPr id="3" name="Title 2"/>
          <p:cNvSpPr>
            <a:spLocks noGrp="1"/>
          </p:cNvSpPr>
          <p:nvPr>
            <p:ph type="title"/>
          </p:nvPr>
        </p:nvSpPr>
        <p:spPr/>
        <p:txBody>
          <a:bodyPr>
            <a:normAutofit/>
          </a:bodyPr>
          <a:lstStyle/>
          <a:p>
            <a:r>
              <a:rPr lang="en-US" dirty="0" smtClean="0"/>
              <a:t>Hidden. Motion data</a:t>
            </a:r>
            <a:endParaRPr lang="lt-LT"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Parametric representation of lines in 3D</a:t>
            </a:r>
            <a:r>
              <a:rPr lang="lt-LT" dirty="0" smtClean="0"/>
              <a:t> space</a:t>
            </a:r>
            <a:endParaRPr lang="en-US" dirty="0" smtClean="0"/>
          </a:p>
          <a:p>
            <a:r>
              <a:rPr lang="lt-LT" dirty="0" smtClean="0"/>
              <a:t>Linear blend skinning</a:t>
            </a:r>
          </a:p>
          <a:p>
            <a:r>
              <a:rPr lang="lt-LT" dirty="0" smtClean="0"/>
              <a:t>Quaternions</a:t>
            </a:r>
          </a:p>
          <a:p>
            <a:r>
              <a:rPr lang="en-US" dirty="0" smtClean="0"/>
              <a:t>Forward kinematics</a:t>
            </a:r>
            <a:endParaRPr lang="lt-LT" dirty="0" smtClean="0"/>
          </a:p>
        </p:txBody>
      </p:sp>
      <p:sp>
        <p:nvSpPr>
          <p:cNvPr id="3" name="Title 2"/>
          <p:cNvSpPr>
            <a:spLocks noGrp="1"/>
          </p:cNvSpPr>
          <p:nvPr>
            <p:ph type="title"/>
          </p:nvPr>
        </p:nvSpPr>
        <p:spPr/>
        <p:txBody>
          <a:bodyPr/>
          <a:lstStyle/>
          <a:p>
            <a:r>
              <a:rPr lang="en-US" dirty="0" smtClean="0"/>
              <a:t>Used techniques</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Line segment connects separate mesh body parts</a:t>
            </a:r>
          </a:p>
          <a:p>
            <a:r>
              <a:rPr lang="en-US" dirty="0" smtClean="0"/>
              <a:t>Each vertex on the segment is influenced by our LBS algorithm</a:t>
            </a:r>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1027" name="Picture 3"/>
          <p:cNvPicPr>
            <a:picLocks noChangeAspect="1" noChangeArrowheads="1"/>
          </p:cNvPicPr>
          <p:nvPr/>
        </p:nvPicPr>
        <p:blipFill>
          <a:blip r:embed="rId2"/>
          <a:srcRect/>
          <a:stretch>
            <a:fillRect/>
          </a:stretch>
        </p:blipFill>
        <p:spPr bwMode="auto">
          <a:xfrm>
            <a:off x="5929322" y="3571876"/>
            <a:ext cx="3015653" cy="30718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376167"/>
          </a:xfrm>
        </p:spPr>
        <p:txBody>
          <a:bodyPr>
            <a:normAutofit/>
          </a:bodyPr>
          <a:lstStyle/>
          <a:p>
            <a:r>
              <a:rPr lang="en-US" dirty="0" smtClean="0"/>
              <a:t>Parametric representation of the line:</a:t>
            </a:r>
          </a:p>
          <a:p>
            <a:pPr lvl="1"/>
            <a:r>
              <a:rPr lang="lt-LT" i="1" dirty="0" smtClean="0"/>
              <a:t>L(t)</a:t>
            </a:r>
            <a:r>
              <a:rPr lang="lt-LT" dirty="0" smtClean="0"/>
              <a:t> = A + b</a:t>
            </a:r>
            <a:r>
              <a:rPr lang="en-US" dirty="0" smtClean="0"/>
              <a:t> * </a:t>
            </a:r>
            <a:r>
              <a:rPr lang="lt-LT" dirty="0" smtClean="0"/>
              <a:t>t</a:t>
            </a:r>
            <a:endParaRPr lang="en-US" dirty="0" smtClean="0"/>
          </a:p>
          <a:p>
            <a:pPr lvl="1">
              <a:buNone/>
            </a:pPr>
            <a:r>
              <a:rPr lang="en-US" sz="1800" dirty="0" smtClean="0"/>
              <a:t>A – starting point, b = B – A vector, t - parameter</a:t>
            </a:r>
            <a:endParaRPr lang="lt-LT" sz="1800" dirty="0" smtClean="0"/>
          </a:p>
          <a:p>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2050" name="Picture 2" descr="C:\Mano\Mokslai\Universitetas\5 Semestras\Project\cvg01\docs\Report\images\lines3d.jpg"/>
          <p:cNvPicPr>
            <a:picLocks noChangeAspect="1" noChangeArrowheads="1"/>
          </p:cNvPicPr>
          <p:nvPr/>
        </p:nvPicPr>
        <p:blipFill>
          <a:blip r:embed="rId2"/>
          <a:srcRect/>
          <a:stretch>
            <a:fillRect/>
          </a:stretch>
        </p:blipFill>
        <p:spPr bwMode="auto">
          <a:xfrm>
            <a:off x="4459314" y="2714620"/>
            <a:ext cx="4684685" cy="3929090"/>
          </a:xfrm>
          <a:prstGeom prst="rect">
            <a:avLst/>
          </a:prstGeom>
          <a:noFill/>
        </p:spPr>
      </p:pic>
      <p:sp>
        <p:nvSpPr>
          <p:cNvPr id="6" name="TextBox 5"/>
          <p:cNvSpPr txBox="1"/>
          <p:nvPr/>
        </p:nvSpPr>
        <p:spPr>
          <a:xfrm>
            <a:off x="714348" y="2857496"/>
            <a:ext cx="3786214" cy="1754326"/>
          </a:xfrm>
          <a:prstGeom prst="rect">
            <a:avLst/>
          </a:prstGeom>
          <a:noFill/>
        </p:spPr>
        <p:txBody>
          <a:bodyPr wrap="square" rtlCol="0">
            <a:spAutoFit/>
          </a:bodyPr>
          <a:lstStyle/>
          <a:p>
            <a:r>
              <a:rPr lang="en-US" dirty="0" smtClean="0"/>
              <a:t>A and B could be taken as two points on two separate meshes.</a:t>
            </a:r>
          </a:p>
          <a:p>
            <a:endParaRPr lang="en-US" dirty="0" smtClean="0"/>
          </a:p>
          <a:p>
            <a:r>
              <a:rPr lang="en-US" dirty="0" smtClean="0"/>
              <a:t>By scaling t – proportional vertex positioning along the line is achieved.</a:t>
            </a:r>
            <a:endParaRPr lang="lt-LT"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normAutofit/>
          </a:bodyPr>
          <a:lstStyle/>
          <a:p>
            <a:r>
              <a:rPr lang="en-US" dirty="0" smtClean="0"/>
              <a:t>As our human body model mesh was cut in separate body part meshes, we had to connect these parts all together in order to get complete and full-scale character. To achieve this we used parametric representation of lines in 3D space method. Basically we connected together vertices of two separate body parts by these lines (or we could call them segments). </a:t>
            </a:r>
            <a:r>
              <a:rPr lang="en-US" smtClean="0"/>
              <a:t>Parametric representation also </a:t>
            </a:r>
            <a:r>
              <a:rPr lang="en-US" dirty="0" smtClean="0"/>
              <a:t>helped us evenly distribute vertices on this line, that later were used by our skinning algorithm.</a:t>
            </a:r>
          </a:p>
        </p:txBody>
      </p:sp>
      <p:sp>
        <p:nvSpPr>
          <p:cNvPr id="3" name="Title 2"/>
          <p:cNvSpPr>
            <a:spLocks noGrp="1"/>
          </p:cNvSpPr>
          <p:nvPr>
            <p:ph type="title"/>
          </p:nvPr>
        </p:nvSpPr>
        <p:spPr/>
        <p:txBody>
          <a:bodyPr>
            <a:normAutofit/>
          </a:bodyPr>
          <a:lstStyle/>
          <a:p>
            <a:r>
              <a:rPr lang="en-US" dirty="0" smtClean="0"/>
              <a:t>Hidden. Line representation</a:t>
            </a:r>
            <a:endParaRPr lang="lt-LT"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Skin deformations</a:t>
            </a:r>
          </a:p>
          <a:p>
            <a:pPr lvl="1"/>
            <a:r>
              <a:rPr lang="en-US" dirty="0" smtClean="0"/>
              <a:t>Anatomy (layer) based deformations</a:t>
            </a:r>
          </a:p>
          <a:p>
            <a:pPr lvl="1"/>
            <a:r>
              <a:rPr lang="en-US" dirty="0" smtClean="0"/>
              <a:t>Direct skin deformation</a:t>
            </a:r>
          </a:p>
          <a:p>
            <a:pPr lvl="2"/>
            <a:r>
              <a:rPr lang="en-US" dirty="0" smtClean="0"/>
              <a:t>Linear blend skinning and its different implementations</a:t>
            </a:r>
          </a:p>
          <a:p>
            <a:pPr lvl="3"/>
            <a:r>
              <a:rPr lang="en-US" dirty="0" smtClean="0"/>
              <a:t>Artifacts of the algorithm</a:t>
            </a:r>
          </a:p>
        </p:txBody>
      </p:sp>
      <p:sp>
        <p:nvSpPr>
          <p:cNvPr id="3" name="Title 2"/>
          <p:cNvSpPr>
            <a:spLocks noGrp="1"/>
          </p:cNvSpPr>
          <p:nvPr>
            <p:ph type="title"/>
          </p:nvPr>
        </p:nvSpPr>
        <p:spPr/>
        <p:txBody>
          <a:bodyPr>
            <a:normAutofit/>
          </a:bodyPr>
          <a:lstStyle/>
          <a:p>
            <a:r>
              <a:rPr lang="en-US" sz="3600" dirty="0" smtClean="0"/>
              <a:t>Linear blend skinning</a:t>
            </a:r>
            <a:endParaRPr lang="en-US" sz="3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anatomy based technique tries to mimic the muscle structure of a human. Normally 3 layers are used: skeleton, </a:t>
            </a:r>
            <a:r>
              <a:rPr lang="en-US" dirty="0" err="1" smtClean="0"/>
              <a:t>muscles+fat</a:t>
            </a:r>
            <a:r>
              <a:rPr lang="en-US" dirty="0" smtClean="0"/>
              <a:t>, skin. This approach usually works by layering</a:t>
            </a:r>
          </a:p>
          <a:p>
            <a:r>
              <a:rPr lang="en-US" dirty="0" smtClean="0"/>
              <a:t>Individual muscles on the skeleton deform (stretch or bulge) following the motion of the skeleton. The final skin takes the overall shape of the muscle and fat layer of the animated character body.</a:t>
            </a:r>
          </a:p>
          <a:p>
            <a:r>
              <a:rPr lang="en-US" dirty="0" smtClean="0"/>
              <a:t>Hard to implement as need big accuracy on following realistic muscle deformations.</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Anatomy based skin deformation</a:t>
            </a:r>
            <a:endParaRPr lang="lt-LT"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Deforming skin directly on the movement. LBS was publicly introduced by the game community, remains very popular because of fast computation speeds, but has it’s problems. </a:t>
            </a:r>
          </a:p>
          <a:p>
            <a:r>
              <a:rPr lang="en-US" i="1" dirty="0" smtClean="0"/>
              <a:t>Named differently: Subspace Deformation, “smooth skinning”</a:t>
            </a:r>
            <a:endParaRPr lang="en-US" dirty="0" smtClean="0"/>
          </a:p>
          <a:p>
            <a:r>
              <a:rPr lang="en-US" dirty="0" smtClean="0"/>
              <a:t>Larger angles cause serious artifacts: collapsing elbow, candy-wrapper.</a:t>
            </a:r>
          </a:p>
          <a:p>
            <a:r>
              <a:rPr lang="en-US" dirty="0" smtClean="0"/>
              <a:t>Solutions: adding extra transformation (extra joint, also used for muscles) – that helps to minimize deformation angle, direct assignment of weight around the joint – manual labeling after observations and different formula</a:t>
            </a:r>
            <a:r>
              <a:rPr lang="en-US" sz="2200" i="1" dirty="0" smtClean="0"/>
              <a:t>, interpolating transformations (using rotation/translation matrices directly in algorithm)  and using quaternions as we did.</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Direct skin deformation</a:t>
            </a:r>
            <a:endParaRPr lang="lt-LT"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Introduction</a:t>
            </a:r>
          </a:p>
          <a:p>
            <a:r>
              <a:rPr lang="lt-LT" dirty="0" smtClean="0"/>
              <a:t>Motion capture and motion data</a:t>
            </a:r>
          </a:p>
          <a:p>
            <a:r>
              <a:rPr lang="lt-LT" dirty="0" smtClean="0"/>
              <a:t>Used </a:t>
            </a:r>
            <a:r>
              <a:rPr lang="en-US" dirty="0" smtClean="0"/>
              <a:t>techniques</a:t>
            </a:r>
          </a:p>
          <a:p>
            <a:r>
              <a:rPr lang="lt-LT" dirty="0" smtClean="0"/>
              <a:t>Animating human body</a:t>
            </a:r>
          </a:p>
          <a:p>
            <a:r>
              <a:rPr lang="lt-LT" dirty="0" smtClean="0"/>
              <a:t>Problems</a:t>
            </a:r>
            <a:endParaRPr lang="en-US" dirty="0" smtClean="0"/>
          </a:p>
          <a:p>
            <a:r>
              <a:rPr lang="en-US" dirty="0" smtClean="0"/>
              <a:t>Conclusion and future work</a:t>
            </a:r>
            <a:endParaRPr lang="lt-LT" dirty="0" smtClean="0"/>
          </a:p>
          <a:p>
            <a:pPr lvl="1"/>
            <a:endParaRPr lang="lt-LT" dirty="0" smtClean="0"/>
          </a:p>
          <a:p>
            <a:endParaRPr lang="lt-LT" dirty="0"/>
          </a:p>
        </p:txBody>
      </p:sp>
      <p:sp>
        <p:nvSpPr>
          <p:cNvPr id="3" name="Title 2"/>
          <p:cNvSpPr>
            <a:spLocks noGrp="1"/>
          </p:cNvSpPr>
          <p:nvPr>
            <p:ph type="title"/>
          </p:nvPr>
        </p:nvSpPr>
        <p:spPr/>
        <p:txBody>
          <a:bodyPr/>
          <a:lstStyle/>
          <a:p>
            <a:r>
              <a:rPr lang="lt-LT" dirty="0" smtClean="0"/>
              <a:t>Contents</a:t>
            </a:r>
            <a:endParaRPr lang="lt-L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Linear blend skinning</a:t>
            </a:r>
            <a:endParaRPr lang="lt-LT" dirty="0"/>
          </a:p>
        </p:txBody>
      </p:sp>
      <p:pic>
        <p:nvPicPr>
          <p:cNvPr id="1026" name="Picture 2"/>
          <p:cNvPicPr>
            <a:picLocks noGrp="1" noChangeAspect="1" noChangeArrowheads="1"/>
          </p:cNvPicPr>
          <p:nvPr>
            <p:ph idx="1"/>
          </p:nvPr>
        </p:nvPicPr>
        <p:blipFill>
          <a:blip r:embed="rId2"/>
          <a:srcRect/>
          <a:stretch>
            <a:fillRect/>
          </a:stretch>
        </p:blipFill>
        <p:spPr bwMode="auto">
          <a:xfrm>
            <a:off x="2643174" y="2571744"/>
            <a:ext cx="5788446" cy="3143248"/>
          </a:xfrm>
          <a:prstGeom prst="rect">
            <a:avLst/>
          </a:prstGeom>
          <a:noFill/>
          <a:ln w="9525">
            <a:noFill/>
            <a:miter lim="800000"/>
            <a:headEnd/>
            <a:tailEnd/>
          </a:ln>
          <a:effectLst/>
        </p:spPr>
      </p:pic>
      <p:sp>
        <p:nvSpPr>
          <p:cNvPr id="5" name="TextBox 4"/>
          <p:cNvSpPr txBox="1"/>
          <p:nvPr/>
        </p:nvSpPr>
        <p:spPr>
          <a:xfrm>
            <a:off x="642910" y="1357298"/>
            <a:ext cx="7929618" cy="954107"/>
          </a:xfrm>
          <a:prstGeom prst="rect">
            <a:avLst/>
          </a:prstGeom>
          <a:noFill/>
        </p:spPr>
        <p:txBody>
          <a:bodyPr wrap="square" rtlCol="0">
            <a:spAutoFit/>
          </a:bodyPr>
          <a:lstStyle/>
          <a:p>
            <a:r>
              <a:rPr lang="en-US" sz="2000" dirty="0" smtClean="0"/>
              <a:t>Before animation:</a:t>
            </a:r>
          </a:p>
          <a:p>
            <a:pPr>
              <a:buFont typeface="Arial" pitchFamily="34" charset="0"/>
              <a:buChar char="•"/>
            </a:pPr>
            <a:r>
              <a:rPr lang="en-US" dirty="0" smtClean="0"/>
              <a:t>Mesh model and skeleton in T-pose</a:t>
            </a:r>
          </a:p>
          <a:p>
            <a:pPr>
              <a:buFont typeface="Arial" pitchFamily="34" charset="0"/>
              <a:buChar char="•"/>
            </a:pPr>
            <a:r>
              <a:rPr lang="en-US" dirty="0" smtClean="0"/>
              <a:t>Mesh vertices assigned influencing joints with weights</a:t>
            </a:r>
            <a:endParaRPr lang="lt-LT"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Linear blend skinning</a:t>
            </a:r>
            <a:br>
              <a:rPr lang="en-US" dirty="0" smtClean="0"/>
            </a:br>
            <a:r>
              <a:rPr lang="en-US" dirty="0" smtClean="0"/>
              <a:t>Deformation</a:t>
            </a:r>
            <a:endParaRPr lang="lt-LT" dirty="0"/>
          </a:p>
        </p:txBody>
      </p:sp>
      <p:pic>
        <p:nvPicPr>
          <p:cNvPr id="2050" name="Picture 2" descr="vertexblend2"/>
          <p:cNvPicPr>
            <a:picLocks noChangeAspect="1" noChangeArrowheads="1"/>
          </p:cNvPicPr>
          <p:nvPr/>
        </p:nvPicPr>
        <p:blipFill>
          <a:blip r:embed="rId2"/>
          <a:srcRect/>
          <a:stretch>
            <a:fillRect/>
          </a:stretch>
        </p:blipFill>
        <p:spPr bwMode="auto">
          <a:xfrm>
            <a:off x="1643042" y="2143116"/>
            <a:ext cx="6432151" cy="28860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Replace three separate (Z, Y, X) rotations with a single rotation.</a:t>
            </a:r>
          </a:p>
          <a:p>
            <a:r>
              <a:rPr lang="lt-LT" dirty="0" smtClean="0"/>
              <a:t>Solve the gimbal lock problem.</a:t>
            </a:r>
          </a:p>
          <a:p>
            <a:endParaRPr lang="lt-LT" dirty="0"/>
          </a:p>
        </p:txBody>
      </p:sp>
      <p:sp>
        <p:nvSpPr>
          <p:cNvPr id="3" name="Title 2"/>
          <p:cNvSpPr>
            <a:spLocks noGrp="1"/>
          </p:cNvSpPr>
          <p:nvPr>
            <p:ph type="title"/>
          </p:nvPr>
        </p:nvSpPr>
        <p:spPr/>
        <p:txBody>
          <a:bodyPr/>
          <a:lstStyle/>
          <a:p>
            <a:r>
              <a:rPr lang="en-US" dirty="0" smtClean="0"/>
              <a:t>Quaternions</a:t>
            </a:r>
            <a:endParaRPr lang="lt-LT"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Four scalars.</a:t>
            </a:r>
          </a:p>
          <a:p>
            <a:pPr>
              <a:buNone/>
            </a:pPr>
            <a:endParaRPr lang="en-US" dirty="0" smtClean="0"/>
          </a:p>
          <a:p>
            <a:pPr>
              <a:buNone/>
            </a:pPr>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 </a:t>
            </a:r>
            <a:r>
              <a:rPr lang="en-US" dirty="0" err="1" smtClean="0"/>
              <a:t>d</a:t>
            </a:r>
            <a:endParaRPr lang="en-US" dirty="0" smtClean="0"/>
          </a:p>
          <a:p>
            <a:pPr>
              <a:buNone/>
            </a:pPr>
            <a:endParaRPr/>
          </a:p>
          <a:p>
            <a:pPr>
              <a:buNone/>
            </a:pPr>
            <a:r>
              <a:rPr lang="en-US" dirty="0" smtClean="0"/>
              <a:t>a – real dimension</a:t>
            </a:r>
          </a:p>
          <a:p>
            <a:pPr>
              <a:buNone/>
            </a:pPr>
            <a:r>
              <a:rPr lang="en-US" dirty="0" err="1" smtClean="0"/>
              <a:t>i</a:t>
            </a:r>
            <a:r>
              <a:rPr lang="en-US" dirty="0" smtClean="0"/>
              <a:t> * </a:t>
            </a:r>
            <a:r>
              <a:rPr lang="en-US" dirty="0" err="1" smtClean="0"/>
              <a:t>b</a:t>
            </a:r>
            <a:r>
              <a:rPr lang="en-US" dirty="0" smtClean="0"/>
              <a:t>, </a:t>
            </a:r>
            <a:r>
              <a:rPr lang="en-US" dirty="0" err="1" smtClean="0"/>
              <a:t>j</a:t>
            </a:r>
            <a:r>
              <a:rPr lang="en-US" dirty="0" smtClean="0"/>
              <a:t> * </a:t>
            </a:r>
            <a:r>
              <a:rPr lang="en-US" dirty="0" err="1" smtClean="0"/>
              <a:t>c</a:t>
            </a:r>
            <a:r>
              <a:rPr lang="en-US" dirty="0" smtClean="0"/>
              <a:t>, </a:t>
            </a:r>
            <a:r>
              <a:rPr lang="en-US" dirty="0" err="1" smtClean="0"/>
              <a:t>k</a:t>
            </a:r>
            <a:r>
              <a:rPr lang="en-US" dirty="0" smtClean="0"/>
              <a:t> * </a:t>
            </a:r>
            <a:r>
              <a:rPr lang="en-US" dirty="0" err="1" smtClean="0"/>
              <a:t>d</a:t>
            </a:r>
            <a:r>
              <a:rPr lang="en-US" dirty="0" smtClean="0"/>
              <a:t> – imaginary dimensions   </a:t>
            </a:r>
            <a:endParaRPr lang="en-US" dirty="0"/>
          </a:p>
        </p:txBody>
      </p:sp>
      <p:sp>
        <p:nvSpPr>
          <p:cNvPr id="3" name="Title 2"/>
          <p:cNvSpPr>
            <a:spLocks noGrp="1"/>
          </p:cNvSpPr>
          <p:nvPr>
            <p:ph type="title"/>
          </p:nvPr>
        </p:nvSpPr>
        <p:spPr/>
        <p:txBody>
          <a:bodyPr>
            <a:normAutofit fontScale="90000"/>
          </a:bodyPr>
          <a:lstStyle/>
          <a:p>
            <a:r>
              <a:rPr lang="en-US" dirty="0" err="1" smtClean="0"/>
              <a:t>Quaternions</a:t>
            </a:r>
            <a:r>
              <a:rPr lang="en-US" dirty="0" smtClean="0"/>
              <a:t>. What is quaternion?</a:t>
            </a:r>
            <a:endParaRPr lang="en-US" dirty="0"/>
          </a:p>
        </p:txBody>
      </p:sp>
      <p:pic>
        <p:nvPicPr>
          <p:cNvPr id="4" name="Picture 3" descr="coordi3a.jpg"/>
          <p:cNvPicPr>
            <a:picLocks noChangeAspect="1"/>
          </p:cNvPicPr>
          <p:nvPr/>
        </p:nvPicPr>
        <p:blipFill>
          <a:blip r:embed="rId2"/>
          <a:stretch>
            <a:fillRect/>
          </a:stretch>
        </p:blipFill>
        <p:spPr>
          <a:xfrm>
            <a:off x="6172200" y="4343400"/>
            <a:ext cx="2562225" cy="22479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sz="1800" dirty="0" err="1" smtClean="0"/>
              <a:t>i</a:t>
            </a:r>
            <a:r>
              <a:rPr lang="en-US" sz="1800" dirty="0" smtClean="0"/>
              <a:t> * </a:t>
            </a:r>
            <a:r>
              <a:rPr lang="en-US" sz="1800" dirty="0" err="1" smtClean="0"/>
              <a:t>i</a:t>
            </a:r>
            <a:r>
              <a:rPr lang="en-US" sz="1800" dirty="0" smtClean="0"/>
              <a:t> = </a:t>
            </a:r>
            <a:r>
              <a:rPr lang="en-US" sz="1800" dirty="0" err="1" smtClean="0"/>
              <a:t>j</a:t>
            </a:r>
            <a:r>
              <a:rPr lang="en-US" sz="1800" dirty="0" smtClean="0"/>
              <a:t> * </a:t>
            </a:r>
            <a:r>
              <a:rPr lang="en-US" sz="1800" dirty="0" err="1" smtClean="0"/>
              <a:t>j</a:t>
            </a:r>
            <a:r>
              <a:rPr lang="en-US" sz="1800" dirty="0" smtClean="0"/>
              <a:t> = </a:t>
            </a:r>
            <a:r>
              <a:rPr lang="en-US" sz="1800" dirty="0" err="1" smtClean="0"/>
              <a:t>k</a:t>
            </a:r>
            <a:r>
              <a:rPr lang="en-US" sz="1800" dirty="0" smtClean="0"/>
              <a:t> * </a:t>
            </a:r>
            <a:r>
              <a:rPr lang="en-US" sz="1800" dirty="0" err="1" smtClean="0"/>
              <a:t>k</a:t>
            </a:r>
            <a:r>
              <a:rPr lang="en-US" sz="1800" dirty="0" smtClean="0"/>
              <a:t> = -1</a:t>
            </a:r>
          </a:p>
          <a:p>
            <a:pPr>
              <a:buFont typeface="Arial"/>
              <a:buChar char="•"/>
            </a:pPr>
            <a:r>
              <a:rPr lang="en-US" sz="1800" dirty="0" err="1" smtClean="0"/>
              <a:t>i</a:t>
            </a:r>
            <a:r>
              <a:rPr lang="en-US" sz="1800" dirty="0" smtClean="0"/>
              <a:t> * </a:t>
            </a:r>
            <a:r>
              <a:rPr lang="en-US" sz="1800" dirty="0" err="1" smtClean="0"/>
              <a:t>j</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i</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k</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j</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i</a:t>
            </a:r>
            <a:r>
              <a:rPr lang="en-US" sz="1800" dirty="0" smtClean="0"/>
              <a:t> = </a:t>
            </a:r>
            <a:r>
              <a:rPr lang="en-US" sz="1800" dirty="0" err="1" smtClean="0"/>
              <a:t>j</a:t>
            </a:r>
            <a:endParaRPr lang="en-US" sz="1800" dirty="0" smtClean="0"/>
          </a:p>
          <a:p>
            <a:pPr>
              <a:buFont typeface="Arial"/>
              <a:buChar char="•"/>
            </a:pPr>
            <a:r>
              <a:rPr lang="en-US" sz="1800" dirty="0" err="1" smtClean="0"/>
              <a:t>i</a:t>
            </a:r>
            <a:r>
              <a:rPr lang="en-US" sz="1800" dirty="0" smtClean="0"/>
              <a:t> * </a:t>
            </a:r>
            <a:r>
              <a:rPr lang="en-US" sz="1800" dirty="0" err="1" smtClean="0"/>
              <a:t>k</a:t>
            </a:r>
            <a:r>
              <a:rPr lang="en-US" sz="1800" dirty="0" smtClean="0"/>
              <a:t> = </a:t>
            </a:r>
            <a:r>
              <a:rPr lang="en-US" sz="1800" dirty="0" err="1" smtClean="0"/>
              <a:t>j</a:t>
            </a:r>
            <a:endParaRPr lang="en-US" sz="1800" dirty="0" smtClean="0"/>
          </a:p>
          <a:p>
            <a:pPr>
              <a:buFont typeface="Arial"/>
              <a:buChar char="•"/>
            </a:pPr>
            <a:endParaRPr lang="en-US" sz="1800" dirty="0" smtClean="0"/>
          </a:p>
          <a:p>
            <a:pPr>
              <a:buNone/>
            </a:pPr>
            <a:endParaRPr lang="en-US" sz="1800" dirty="0" smtClean="0"/>
          </a:p>
          <a:p>
            <a:pPr>
              <a:buNone/>
            </a:pPr>
            <a:r>
              <a:rPr lang="en-US" sz="1400" dirty="0" smtClean="0"/>
              <a:t>(a + </a:t>
            </a:r>
            <a:r>
              <a:rPr lang="en-US" sz="1400" dirty="0" err="1" smtClean="0"/>
              <a:t>i∗b</a:t>
            </a:r>
            <a:r>
              <a:rPr lang="en-US" sz="1400" dirty="0" smtClean="0"/>
              <a:t> + </a:t>
            </a:r>
            <a:r>
              <a:rPr lang="en-US" sz="1400" dirty="0" err="1" smtClean="0"/>
              <a:t>j∗c</a:t>
            </a:r>
            <a:r>
              <a:rPr lang="en-US" sz="1400" dirty="0" smtClean="0"/>
              <a:t> + </a:t>
            </a:r>
            <a:r>
              <a:rPr lang="en-US" sz="1400" dirty="0" err="1" smtClean="0"/>
              <a:t>k∗d</a:t>
            </a:r>
            <a:r>
              <a:rPr lang="en-US" sz="1400" dirty="0" smtClean="0"/>
              <a:t>) ∗ (</a:t>
            </a:r>
            <a:r>
              <a:rPr lang="en-US" sz="1400" dirty="0" err="1" smtClean="0"/>
              <a:t>e</a:t>
            </a:r>
            <a:r>
              <a:rPr lang="en-US" sz="1400" dirty="0" smtClean="0"/>
              <a:t> + </a:t>
            </a:r>
            <a:r>
              <a:rPr lang="en-US" sz="1400" dirty="0" err="1" smtClean="0"/>
              <a:t>i∗f</a:t>
            </a:r>
            <a:r>
              <a:rPr lang="en-US" sz="1400" dirty="0" smtClean="0"/>
              <a:t> + </a:t>
            </a:r>
            <a:r>
              <a:rPr lang="en-US" sz="1400" dirty="0" err="1" smtClean="0"/>
              <a:t>j∗g</a:t>
            </a:r>
            <a:r>
              <a:rPr lang="en-US" sz="1400" dirty="0" smtClean="0"/>
              <a:t> + </a:t>
            </a:r>
            <a:r>
              <a:rPr lang="en-US" sz="1400" dirty="0" err="1" smtClean="0"/>
              <a:t>k∗h</a:t>
            </a:r>
            <a:r>
              <a:rPr lang="en-US" sz="1400" dirty="0" smtClean="0"/>
              <a:t>) = </a:t>
            </a:r>
          </a:p>
          <a:p>
            <a:pPr>
              <a:buNone/>
            </a:pPr>
            <a:r>
              <a:rPr lang="en-US" sz="1400" dirty="0" smtClean="0"/>
              <a:t>(a ∗</a:t>
            </a:r>
            <a:r>
              <a:rPr lang="en-US" sz="1400" dirty="0" err="1" smtClean="0"/>
              <a:t>e</a:t>
            </a:r>
            <a:r>
              <a:rPr lang="en-US" sz="1400" dirty="0" smtClean="0"/>
              <a:t> - </a:t>
            </a:r>
            <a:r>
              <a:rPr lang="en-US" sz="1400" dirty="0" err="1" smtClean="0"/>
              <a:t>b∗f</a:t>
            </a:r>
            <a:r>
              <a:rPr lang="en-US" sz="1400" dirty="0" smtClean="0"/>
              <a:t> - </a:t>
            </a:r>
            <a:r>
              <a:rPr lang="en-US" sz="1400" dirty="0" err="1" smtClean="0"/>
              <a:t>c∗g</a:t>
            </a:r>
            <a:r>
              <a:rPr lang="en-US" sz="1400" dirty="0" smtClean="0"/>
              <a:t> - </a:t>
            </a:r>
            <a:r>
              <a:rPr lang="en-US" sz="1400" dirty="0" err="1" smtClean="0"/>
              <a:t>d∗h</a:t>
            </a:r>
            <a:r>
              <a:rPr lang="en-US" sz="1400" dirty="0" smtClean="0"/>
              <a:t>) + </a:t>
            </a:r>
            <a:r>
              <a:rPr lang="en-US" sz="1400" dirty="0" err="1" smtClean="0"/>
              <a:t>i∗(a∗f</a:t>
            </a:r>
            <a:r>
              <a:rPr lang="en-US" sz="1400" dirty="0" smtClean="0"/>
              <a:t> + </a:t>
            </a:r>
            <a:r>
              <a:rPr lang="en-US" sz="1400" dirty="0" err="1" smtClean="0"/>
              <a:t>b∗e</a:t>
            </a:r>
            <a:r>
              <a:rPr lang="en-US" sz="1400" dirty="0" smtClean="0"/>
              <a:t> + </a:t>
            </a:r>
            <a:r>
              <a:rPr lang="en-US" sz="1400" dirty="0" err="1" smtClean="0"/>
              <a:t>c∗h</a:t>
            </a:r>
            <a:r>
              <a:rPr lang="en-US" sz="1400" dirty="0" smtClean="0"/>
              <a:t> - </a:t>
            </a:r>
            <a:r>
              <a:rPr lang="en-US" sz="1400" dirty="0" err="1" smtClean="0"/>
              <a:t>d∗g</a:t>
            </a:r>
            <a:r>
              <a:rPr lang="en-US" sz="1400" dirty="0" smtClean="0"/>
              <a:t>) + </a:t>
            </a:r>
            <a:r>
              <a:rPr lang="en-US" sz="1400" dirty="0" err="1" smtClean="0"/>
              <a:t>j∗(a∗g</a:t>
            </a:r>
            <a:r>
              <a:rPr lang="en-US" sz="1400" dirty="0" smtClean="0"/>
              <a:t>- </a:t>
            </a:r>
            <a:r>
              <a:rPr lang="en-US" sz="1400" dirty="0" err="1" smtClean="0"/>
              <a:t>b</a:t>
            </a:r>
            <a:r>
              <a:rPr lang="en-US" sz="1400" dirty="0" smtClean="0"/>
              <a:t> ∗</a:t>
            </a:r>
            <a:r>
              <a:rPr lang="en-US" sz="1400" dirty="0" err="1" smtClean="0"/>
              <a:t>h</a:t>
            </a:r>
            <a:r>
              <a:rPr lang="en-US" sz="1400" dirty="0" smtClean="0"/>
              <a:t> + </a:t>
            </a:r>
            <a:r>
              <a:rPr lang="en-US" sz="1400" dirty="0" err="1" smtClean="0"/>
              <a:t>e∗c</a:t>
            </a:r>
            <a:r>
              <a:rPr lang="en-US" sz="1400" dirty="0" smtClean="0"/>
              <a:t> + </a:t>
            </a:r>
            <a:r>
              <a:rPr lang="en-US" sz="1400" dirty="0" err="1" smtClean="0"/>
              <a:t>d∗f</a:t>
            </a:r>
            <a:r>
              <a:rPr lang="en-US" sz="1400" dirty="0" smtClean="0"/>
              <a:t>) + </a:t>
            </a:r>
            <a:r>
              <a:rPr lang="en-US" sz="1400" dirty="0" err="1" smtClean="0"/>
              <a:t>k∗(a∗h</a:t>
            </a:r>
            <a:r>
              <a:rPr lang="en-US" sz="1400" dirty="0" smtClean="0"/>
              <a:t> + </a:t>
            </a:r>
            <a:r>
              <a:rPr lang="en-US" sz="1400" dirty="0" err="1" smtClean="0"/>
              <a:t>b∗g</a:t>
            </a:r>
            <a:r>
              <a:rPr lang="en-US" sz="1400" dirty="0" smtClean="0"/>
              <a:t> - </a:t>
            </a:r>
            <a:r>
              <a:rPr lang="en-US" sz="1400" dirty="0" err="1" smtClean="0"/>
              <a:t>c∗f</a:t>
            </a:r>
            <a:r>
              <a:rPr lang="en-US" sz="1400" dirty="0" smtClean="0"/>
              <a:t> + </a:t>
            </a:r>
            <a:r>
              <a:rPr lang="en-US" sz="1400" dirty="0" err="1" smtClean="0"/>
              <a:t>e∗d</a:t>
            </a:r>
            <a:r>
              <a:rPr lang="en-US" sz="1400" dirty="0" smtClean="0"/>
              <a:t>)</a:t>
            </a:r>
          </a:p>
          <a:p>
            <a:pPr>
              <a:buFont typeface="Arial"/>
              <a:buChar char="•"/>
            </a:pPr>
            <a:endParaRPr lang="en-US" dirty="0" smtClean="0"/>
          </a:p>
        </p:txBody>
      </p:sp>
      <p:sp>
        <p:nvSpPr>
          <p:cNvPr id="3" name="Title 2"/>
          <p:cNvSpPr>
            <a:spLocks noGrp="1"/>
          </p:cNvSpPr>
          <p:nvPr>
            <p:ph type="title"/>
          </p:nvPr>
        </p:nvSpPr>
        <p:spPr/>
        <p:txBody>
          <a:bodyPr>
            <a:normAutofit/>
          </a:bodyPr>
          <a:lstStyle/>
          <a:p>
            <a:r>
              <a:rPr lang="en-US" sz="3200" dirty="0" err="1" smtClean="0"/>
              <a:t>Quaternions</a:t>
            </a:r>
            <a:r>
              <a:rPr lang="en-US" sz="3200" dirty="0" smtClean="0"/>
              <a:t>. Algebra (multiplication)</a:t>
            </a:r>
            <a:endParaRPr lang="en-US" sz="3200" dirty="0"/>
          </a:p>
        </p:txBody>
      </p:sp>
      <p:pic>
        <p:nvPicPr>
          <p:cNvPr id="5" name="Picture 4" descr="coordi3a.jpg"/>
          <p:cNvPicPr>
            <a:picLocks noChangeAspect="1"/>
          </p:cNvPicPr>
          <p:nvPr/>
        </p:nvPicPr>
        <p:blipFill>
          <a:blip r:embed="rId2"/>
          <a:stretch>
            <a:fillRect/>
          </a:stretch>
        </p:blipFill>
        <p:spPr>
          <a:xfrm>
            <a:off x="6019800" y="1371600"/>
            <a:ext cx="2562225" cy="22479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Quaternion multiplication represents a rotation.</a:t>
            </a:r>
          </a:p>
          <a:p>
            <a:pPr lvl="1"/>
            <a:r>
              <a:rPr lang="en-US" dirty="0" smtClean="0"/>
              <a:t>q1 – representation of rotation around X axis</a:t>
            </a:r>
          </a:p>
          <a:p>
            <a:pPr lvl="1"/>
            <a:r>
              <a:rPr lang="en-US" dirty="0" smtClean="0"/>
              <a:t>q2 – representation of rotation around Y axis</a:t>
            </a:r>
          </a:p>
          <a:p>
            <a:pPr lvl="1"/>
            <a:r>
              <a:rPr lang="en-US" dirty="0" smtClean="0"/>
              <a:t>q3 – representation of rotation around Z axis</a:t>
            </a:r>
          </a:p>
          <a:p>
            <a:pPr lvl="1"/>
            <a:r>
              <a:rPr lang="en-US" dirty="0" err="1" smtClean="0"/>
              <a:t>q</a:t>
            </a:r>
            <a:r>
              <a:rPr lang="en-US" dirty="0" smtClean="0"/>
              <a:t> = q1 * q2 * q3 – representation of rotation around Z Y X axes. </a:t>
            </a:r>
            <a:endParaRPr lang="en-US" dirty="0"/>
          </a:p>
        </p:txBody>
      </p:sp>
      <p:sp>
        <p:nvSpPr>
          <p:cNvPr id="3" name="Title 2"/>
          <p:cNvSpPr>
            <a:spLocks noGrp="1"/>
          </p:cNvSpPr>
          <p:nvPr>
            <p:ph type="title"/>
          </p:nvPr>
        </p:nvSpPr>
        <p:spPr/>
        <p:txBody>
          <a:bodyPr/>
          <a:lstStyle/>
          <a:p>
            <a:r>
              <a:rPr lang="en-US" dirty="0" err="1" smtClean="0"/>
              <a:t>Quaternions</a:t>
            </a:r>
            <a:r>
              <a:rPr lang="en-US" dirty="0" smtClean="0"/>
              <a:t>. Rotation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a:t>
            </a:r>
            <a:r>
              <a:rPr lang="en-US" dirty="0" err="1" smtClean="0"/>
              <a:t>d</a:t>
            </a:r>
            <a:endParaRPr lang="en-US" dirty="0" smtClean="0"/>
          </a:p>
          <a:p>
            <a:pPr lvl="1"/>
            <a:r>
              <a:rPr lang="en-US" sz="1800" dirty="0" smtClean="0"/>
              <a:t>a = </a:t>
            </a:r>
            <a:r>
              <a:rPr lang="en-US" sz="1800" dirty="0" err="1" smtClean="0"/>
              <a:t>cos(angle</a:t>
            </a:r>
            <a:r>
              <a:rPr lang="en-US" sz="1800" dirty="0" smtClean="0"/>
              <a:t> / 2)</a:t>
            </a:r>
          </a:p>
          <a:p>
            <a:pPr lvl="1"/>
            <a:r>
              <a:rPr lang="en-US" sz="1800" dirty="0" err="1" smtClean="0"/>
              <a:t>b</a:t>
            </a:r>
            <a:r>
              <a:rPr lang="en-US" sz="1800" dirty="0" smtClean="0"/>
              <a:t> = </a:t>
            </a:r>
            <a:r>
              <a:rPr lang="en-US" sz="1800" dirty="0" err="1" smtClean="0"/>
              <a:t>axisX</a:t>
            </a:r>
            <a:r>
              <a:rPr lang="en-US" sz="1800" dirty="0" smtClean="0"/>
              <a:t> * </a:t>
            </a:r>
            <a:r>
              <a:rPr lang="en-US" sz="1800" dirty="0" err="1" smtClean="0"/>
              <a:t>sin(angle</a:t>
            </a:r>
            <a:r>
              <a:rPr lang="en-US" sz="1800" dirty="0" smtClean="0"/>
              <a:t> / 2)</a:t>
            </a:r>
          </a:p>
          <a:p>
            <a:pPr lvl="1"/>
            <a:r>
              <a:rPr lang="en-US" sz="1800" dirty="0" err="1" smtClean="0"/>
              <a:t>c</a:t>
            </a:r>
            <a:r>
              <a:rPr lang="en-US" sz="1800" dirty="0" smtClean="0"/>
              <a:t> = </a:t>
            </a:r>
            <a:r>
              <a:rPr lang="en-US" sz="1800" dirty="0" err="1" smtClean="0"/>
              <a:t>axisY</a:t>
            </a:r>
            <a:r>
              <a:rPr lang="en-US" sz="1800" dirty="0" smtClean="0"/>
              <a:t> * </a:t>
            </a:r>
            <a:r>
              <a:rPr lang="en-US" sz="1800" dirty="0" err="1" smtClean="0"/>
              <a:t>sin(angle</a:t>
            </a:r>
            <a:r>
              <a:rPr lang="en-US" sz="1800" dirty="0" smtClean="0"/>
              <a:t> / 2)</a:t>
            </a:r>
          </a:p>
          <a:p>
            <a:pPr lvl="1"/>
            <a:r>
              <a:rPr lang="en-US" sz="1800" dirty="0" err="1" smtClean="0"/>
              <a:t>d</a:t>
            </a:r>
            <a:r>
              <a:rPr lang="en-US" sz="1800" dirty="0" smtClean="0"/>
              <a:t> = </a:t>
            </a:r>
            <a:r>
              <a:rPr lang="en-US" sz="1800" dirty="0" err="1" smtClean="0"/>
              <a:t>axisZ</a:t>
            </a:r>
            <a:r>
              <a:rPr lang="en-US" sz="1800" dirty="0" smtClean="0"/>
              <a:t> * </a:t>
            </a:r>
            <a:r>
              <a:rPr lang="en-US" sz="1800" dirty="0" err="1" smtClean="0"/>
              <a:t>sin(angle</a:t>
            </a:r>
            <a:r>
              <a:rPr lang="en-US" sz="1800" dirty="0" smtClean="0"/>
              <a:t> / 2)</a:t>
            </a:r>
          </a:p>
          <a:p>
            <a:pPr lvl="1"/>
            <a:endParaRPr lang="en-US" sz="1800" dirty="0" smtClean="0"/>
          </a:p>
          <a:p>
            <a:pPr lvl="1"/>
            <a:r>
              <a:rPr lang="en-US" sz="1800" dirty="0" smtClean="0"/>
              <a:t>angle = </a:t>
            </a:r>
            <a:r>
              <a:rPr lang="en-US" sz="1800" dirty="0" err="1" smtClean="0"/>
              <a:t>arccos(a</a:t>
            </a:r>
            <a:r>
              <a:rPr lang="en-US" sz="1800" dirty="0" smtClean="0"/>
              <a:t>) * 2</a:t>
            </a:r>
          </a:p>
          <a:p>
            <a:pPr lvl="1"/>
            <a:r>
              <a:rPr lang="en-US" sz="1800" dirty="0" err="1" smtClean="0"/>
              <a:t>sinA</a:t>
            </a:r>
            <a:r>
              <a:rPr lang="en-US" sz="1800" dirty="0" smtClean="0"/>
              <a:t> = sqrt(1 – a*a)</a:t>
            </a:r>
          </a:p>
          <a:p>
            <a:pPr lvl="1"/>
            <a:r>
              <a:rPr lang="en-US" sz="1800" dirty="0" err="1" smtClean="0"/>
              <a:t>vectorX</a:t>
            </a:r>
            <a:r>
              <a:rPr lang="en-US" sz="1800" dirty="0" smtClean="0"/>
              <a:t> = </a:t>
            </a:r>
            <a:r>
              <a:rPr lang="en-US" sz="1800" dirty="0" err="1" smtClean="0"/>
              <a:t>b/sinA</a:t>
            </a:r>
            <a:endParaRPr lang="en-US" sz="1800" dirty="0" smtClean="0"/>
          </a:p>
          <a:p>
            <a:pPr lvl="1"/>
            <a:r>
              <a:rPr lang="en-US" sz="1800" dirty="0" err="1" smtClean="0"/>
              <a:t>vectorY</a:t>
            </a:r>
            <a:r>
              <a:rPr lang="en-US" sz="1800" dirty="0" smtClean="0"/>
              <a:t> = </a:t>
            </a:r>
            <a:r>
              <a:rPr lang="en-US" sz="1800" dirty="0" err="1" smtClean="0"/>
              <a:t>c/sinA</a:t>
            </a:r>
            <a:endParaRPr lang="en-US" sz="1800" dirty="0" smtClean="0"/>
          </a:p>
          <a:p>
            <a:pPr lvl="1"/>
            <a:r>
              <a:rPr lang="en-US" sz="1800" dirty="0" err="1" smtClean="0"/>
              <a:t>vectorZ</a:t>
            </a:r>
            <a:r>
              <a:rPr lang="en-US" sz="1800" dirty="0" smtClean="0"/>
              <a:t> = </a:t>
            </a:r>
            <a:r>
              <a:rPr lang="en-US" sz="1800" dirty="0" err="1" smtClean="0"/>
              <a:t>d/sinA</a:t>
            </a:r>
            <a:endParaRPr lang="en-US" sz="1800" dirty="0" smtClean="0"/>
          </a:p>
        </p:txBody>
      </p:sp>
      <p:sp>
        <p:nvSpPr>
          <p:cNvPr id="3" name="Title 2"/>
          <p:cNvSpPr>
            <a:spLocks noGrp="1"/>
          </p:cNvSpPr>
          <p:nvPr>
            <p:ph type="title"/>
          </p:nvPr>
        </p:nvSpPr>
        <p:spPr/>
        <p:txBody>
          <a:bodyPr/>
          <a:lstStyle/>
          <a:p>
            <a:r>
              <a:rPr lang="en-US" dirty="0" err="1" smtClean="0"/>
              <a:t>Quaternions</a:t>
            </a:r>
            <a:r>
              <a:rPr lang="en-US" dirty="0" smtClean="0"/>
              <a:t>. Last bits…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Rotation ends up with unsuspected results</a:t>
            </a:r>
          </a:p>
          <a:p>
            <a:r>
              <a:rPr lang="en-US" dirty="0" smtClean="0"/>
              <a:t>Axes of rotations lock together</a:t>
            </a:r>
            <a:endParaRPr lang="en-US" dirty="0"/>
          </a:p>
        </p:txBody>
      </p:sp>
      <p:sp>
        <p:nvSpPr>
          <p:cNvPr id="3" name="Title 2"/>
          <p:cNvSpPr>
            <a:spLocks noGrp="1"/>
          </p:cNvSpPr>
          <p:nvPr>
            <p:ph type="title"/>
          </p:nvPr>
        </p:nvSpPr>
        <p:spPr/>
        <p:txBody>
          <a:bodyPr/>
          <a:lstStyle/>
          <a:p>
            <a:r>
              <a:rPr lang="en-US" dirty="0" err="1" smtClean="0"/>
              <a:t>Gimbal</a:t>
            </a:r>
            <a:r>
              <a:rPr lang="en-US" dirty="0" smtClean="0"/>
              <a:t> lock</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Title 2"/>
          <p:cNvSpPr>
            <a:spLocks noGrp="1"/>
          </p:cNvSpPr>
          <p:nvPr>
            <p:ph type="title"/>
          </p:nvPr>
        </p:nvSpPr>
        <p:spPr/>
        <p:txBody>
          <a:bodyPr/>
          <a:lstStyle/>
          <a:p>
            <a:r>
              <a:rPr lang="en-US" dirty="0" err="1" smtClean="0"/>
              <a:t>Gimbal</a:t>
            </a:r>
            <a:r>
              <a:rPr lang="en-US" dirty="0" smtClean="0"/>
              <a:t> lock. Explained Visually</a:t>
            </a:r>
            <a:endParaRPr lang="en-US" dirty="0"/>
          </a:p>
        </p:txBody>
      </p:sp>
      <p:pic>
        <p:nvPicPr>
          <p:cNvPr id="4" name="Picture 3" descr="Picture 1.png"/>
          <p:cNvPicPr>
            <a:picLocks noChangeAspect="1"/>
          </p:cNvPicPr>
          <p:nvPr/>
        </p:nvPicPr>
        <p:blipFill>
          <a:blip r:embed="rId2"/>
          <a:stretch>
            <a:fillRect/>
          </a:stretch>
        </p:blipFill>
        <p:spPr>
          <a:xfrm>
            <a:off x="990600" y="1600200"/>
            <a:ext cx="3057040" cy="4114800"/>
          </a:xfrm>
          <a:prstGeom prst="rect">
            <a:avLst/>
          </a:prstGeom>
        </p:spPr>
      </p:pic>
      <p:pic>
        <p:nvPicPr>
          <p:cNvPr id="6" name="Picture 5" descr="Picture 2.png"/>
          <p:cNvPicPr>
            <a:picLocks noChangeAspect="1"/>
          </p:cNvPicPr>
          <p:nvPr/>
        </p:nvPicPr>
        <p:blipFill>
          <a:blip r:embed="rId3"/>
          <a:stretch>
            <a:fillRect/>
          </a:stretch>
        </p:blipFill>
        <p:spPr>
          <a:xfrm>
            <a:off x="4724400" y="1600200"/>
            <a:ext cx="3093721" cy="42672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Technique, used to position body parts in 3D scene</a:t>
            </a:r>
          </a:p>
          <a:p>
            <a:pPr lvl="1"/>
            <a:r>
              <a:rPr lang="lt-LT" dirty="0" smtClean="0"/>
              <a:t>Each joint </a:t>
            </a:r>
            <a:r>
              <a:rPr lang="lt-LT" smtClean="0"/>
              <a:t>has its </a:t>
            </a:r>
            <a:r>
              <a:rPr lang="lt-LT" dirty="0" smtClean="0"/>
              <a:t>local transformation</a:t>
            </a:r>
          </a:p>
          <a:p>
            <a:pPr lvl="1"/>
            <a:r>
              <a:rPr lang="lt-LT" dirty="0" smtClean="0"/>
              <a:t>Global transformation of each joint depends on it’s parent transformation</a:t>
            </a:r>
          </a:p>
          <a:p>
            <a:endParaRPr lang="lt-LT" dirty="0"/>
          </a:p>
        </p:txBody>
      </p:sp>
      <p:sp>
        <p:nvSpPr>
          <p:cNvPr id="3" name="Title 2"/>
          <p:cNvSpPr>
            <a:spLocks noGrp="1"/>
          </p:cNvSpPr>
          <p:nvPr>
            <p:ph type="title"/>
          </p:nvPr>
        </p:nvSpPr>
        <p:spPr/>
        <p:txBody>
          <a:bodyPr/>
          <a:lstStyle/>
          <a:p>
            <a:r>
              <a:rPr lang="en-US" dirty="0" smtClean="0"/>
              <a:t>Forward kinematics</a:t>
            </a:r>
            <a:endParaRPr lang="lt-L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Motion </a:t>
            </a:r>
            <a:r>
              <a:rPr lang="en-US" dirty="0" smtClean="0"/>
              <a:t>capturing</a:t>
            </a:r>
          </a:p>
          <a:p>
            <a:r>
              <a:rPr lang="lt-LT" dirty="0" smtClean="0"/>
              <a:t>Human body model animation</a:t>
            </a:r>
            <a:endParaRPr lang="en-US" dirty="0" smtClean="0"/>
          </a:p>
          <a:p>
            <a:pPr lvl="1"/>
            <a:r>
              <a:rPr lang="en-US" dirty="0" smtClean="0"/>
              <a:t>Animation program environment (C++/OpenGL)</a:t>
            </a:r>
          </a:p>
          <a:p>
            <a:pPr lvl="1"/>
            <a:r>
              <a:rPr lang="en-US" dirty="0" smtClean="0"/>
              <a:t>Data interpretation</a:t>
            </a:r>
          </a:p>
          <a:p>
            <a:pPr lvl="1"/>
            <a:r>
              <a:rPr lang="en-US" dirty="0" smtClean="0"/>
              <a:t>Skeleton and its motion</a:t>
            </a:r>
          </a:p>
          <a:p>
            <a:pPr lvl="1"/>
            <a:r>
              <a:rPr lang="en-US" dirty="0" smtClean="0"/>
              <a:t>Model mesh (skin) and its deformations</a:t>
            </a:r>
            <a:endParaRPr lang="lt-LT" dirty="0" smtClean="0"/>
          </a:p>
          <a:p>
            <a:endParaRPr lang="lt-LT" dirty="0"/>
          </a:p>
        </p:txBody>
      </p:sp>
      <p:sp>
        <p:nvSpPr>
          <p:cNvPr id="3" name="Title 2"/>
          <p:cNvSpPr>
            <a:spLocks noGrp="1"/>
          </p:cNvSpPr>
          <p:nvPr>
            <p:ph type="title"/>
          </p:nvPr>
        </p:nvSpPr>
        <p:spPr/>
        <p:txBody>
          <a:bodyPr/>
          <a:lstStyle/>
          <a:p>
            <a:r>
              <a:rPr lang="en-US" dirty="0" smtClean="0"/>
              <a:t>Introduction. Project tasks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From a mathematical point of view:</a:t>
            </a:r>
          </a:p>
          <a:p>
            <a:pPr lvl="1">
              <a:buNone/>
            </a:pPr>
            <a:endParaRPr lang="en-US" dirty="0" smtClean="0"/>
          </a:p>
          <a:p>
            <a:pPr lvl="1">
              <a:buNone/>
            </a:pPr>
            <a:r>
              <a:rPr lang="en-US" dirty="0" err="1" smtClean="0"/>
              <a:t>M</a:t>
            </a:r>
            <a:r>
              <a:rPr lang="en-US" baseline="30000" dirty="0" err="1" smtClean="0"/>
              <a:t>n</a:t>
            </a:r>
            <a:r>
              <a:rPr lang="en-US" baseline="-25000" dirty="0" err="1" smtClean="0"/>
              <a:t>global</a:t>
            </a:r>
            <a:r>
              <a:rPr lang="en-US" dirty="0" smtClean="0"/>
              <a:t> = </a:t>
            </a:r>
            <a:r>
              <a:rPr lang="en-US" dirty="0" err="1" smtClean="0"/>
              <a:t>Π</a:t>
            </a:r>
            <a:r>
              <a:rPr lang="en-US" baseline="30000" dirty="0" err="1" smtClean="0"/>
              <a:t>n</a:t>
            </a:r>
            <a:r>
              <a:rPr lang="en-US" baseline="-25000" dirty="0" err="1" smtClean="0"/>
              <a:t>i</a:t>
            </a:r>
            <a:r>
              <a:rPr lang="en-US" baseline="-25000" dirty="0" smtClean="0"/>
              <a:t>=0</a:t>
            </a:r>
            <a:r>
              <a:rPr lang="en-US" dirty="0" smtClean="0"/>
              <a:t>M</a:t>
            </a:r>
            <a:r>
              <a:rPr lang="en-US" baseline="30000" dirty="0" smtClean="0"/>
              <a:t>i</a:t>
            </a:r>
            <a:r>
              <a:rPr lang="en-US" baseline="-25000" dirty="0" smtClean="0"/>
              <a:t>local</a:t>
            </a:r>
          </a:p>
          <a:p>
            <a:pPr lvl="1">
              <a:buNone/>
            </a:pPr>
            <a:endParaRPr lang="en-US" baseline="-25000" dirty="0" smtClean="0"/>
          </a:p>
          <a:p>
            <a:pPr lvl="1">
              <a:buNone/>
            </a:pPr>
            <a:r>
              <a:rPr lang="en-US" dirty="0" err="1" smtClean="0"/>
              <a:t>n</a:t>
            </a:r>
            <a:r>
              <a:rPr lang="en-US" dirty="0" smtClean="0"/>
              <a:t> – current joint in the hierarchy</a:t>
            </a:r>
            <a:endParaRPr lang="en-US" dirty="0"/>
          </a:p>
        </p:txBody>
      </p:sp>
      <p:sp>
        <p:nvSpPr>
          <p:cNvPr id="3" name="Title 2"/>
          <p:cNvSpPr>
            <a:spLocks noGrp="1"/>
          </p:cNvSpPr>
          <p:nvPr>
            <p:ph type="title"/>
          </p:nvPr>
        </p:nvSpPr>
        <p:spPr/>
        <p:txBody>
          <a:bodyPr/>
          <a:lstStyle/>
          <a:p>
            <a:r>
              <a:rPr lang="en-US" dirty="0" smtClean="0"/>
              <a:t>Forward kinematics. </a:t>
            </a:r>
            <a:endParaRPr lang="en-US" dirty="0"/>
          </a:p>
        </p:txBody>
      </p:sp>
      <p:pic>
        <p:nvPicPr>
          <p:cNvPr id="4" name="Picture 3" descr="Picture 3.png"/>
          <p:cNvPicPr>
            <a:picLocks noChangeAspect="1"/>
          </p:cNvPicPr>
          <p:nvPr/>
        </p:nvPicPr>
        <p:blipFill>
          <a:blip r:embed="rId2"/>
          <a:stretch>
            <a:fillRect/>
          </a:stretch>
        </p:blipFill>
        <p:spPr>
          <a:xfrm>
            <a:off x="5562600" y="2057400"/>
            <a:ext cx="3480340" cy="42672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Animating human body</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58204" cy="4525963"/>
          </a:xfrm>
        </p:spPr>
        <p:txBody>
          <a:bodyPr/>
          <a:lstStyle/>
          <a:p>
            <a:r>
              <a:rPr lang="lt-LT" dirty="0" smtClean="0"/>
              <a:t>Geometry definition file format</a:t>
            </a:r>
          </a:p>
          <a:p>
            <a:r>
              <a:rPr lang="lt-LT" dirty="0" smtClean="0"/>
              <a:t>Open ASCII format</a:t>
            </a:r>
          </a:p>
          <a:p>
            <a:r>
              <a:rPr lang="lt-LT" dirty="0" smtClean="0"/>
              <a:t>Supported by many 3D modelling applications</a:t>
            </a:r>
          </a:p>
          <a:p>
            <a:endParaRPr lang="lt-LT"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Mesh model data, OBJ format</a:t>
            </a:r>
            <a:endParaRPr lang="lt-LT" sz="31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v</a:t>
            </a:r>
            <a:r>
              <a:rPr lang="en-US" dirty="0" smtClean="0"/>
              <a:t> -0.756447 0.702621 0.047024</a:t>
            </a:r>
          </a:p>
          <a:p>
            <a:r>
              <a:rPr lang="en-US" dirty="0" err="1" smtClean="0"/>
              <a:t>vt</a:t>
            </a:r>
            <a:r>
              <a:rPr lang="en-US" dirty="0" smtClean="0"/>
              <a:t> 0.487840 0.942165 0.000000</a:t>
            </a:r>
          </a:p>
          <a:p>
            <a:r>
              <a:rPr lang="en-US" dirty="0" err="1" smtClean="0"/>
              <a:t>vn</a:t>
            </a:r>
            <a:r>
              <a:rPr lang="en-US" dirty="0" smtClean="0"/>
              <a:t> 0.149280 -0.186998 -0.240511</a:t>
            </a:r>
          </a:p>
          <a:p>
            <a:r>
              <a:rPr lang="en-US" dirty="0" err="1" smtClean="0"/>
              <a:t>f</a:t>
            </a:r>
            <a:r>
              <a:rPr lang="en-US" dirty="0" smtClean="0"/>
              <a:t> 6/9/6 2/5/2 1/1/1</a:t>
            </a:r>
            <a:endParaRPr lang="en-US"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11" dirty="0" smtClean="0"/>
              <a:t>Mesh model data, OBJ format</a:t>
            </a:r>
            <a:endParaRPr lang="en-US" sz="311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3971924" cy="4525963"/>
          </a:xfrm>
        </p:spPr>
        <p:txBody>
          <a:bodyPr/>
          <a:lstStyle/>
          <a:p>
            <a:r>
              <a:rPr lang="en-US" dirty="0" smtClean="0"/>
              <a:t>Continuous body mesh model was cut in separate body parts.</a:t>
            </a:r>
          </a:p>
          <a:p>
            <a:r>
              <a:rPr lang="en-US" dirty="0" smtClean="0"/>
              <a:t>Vertices on the lines connecting these parts are influenced on deformation.</a:t>
            </a:r>
          </a:p>
          <a:p>
            <a:r>
              <a:rPr lang="en-US" dirty="0" smtClean="0"/>
              <a:t>T-pose is required</a:t>
            </a:r>
            <a:endParaRPr lang="lt-LT"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Human body mesh model</a:t>
            </a:r>
            <a:endParaRPr lang="lt-LT" sz="3100" dirty="0"/>
          </a:p>
        </p:txBody>
      </p:sp>
      <p:pic>
        <p:nvPicPr>
          <p:cNvPr id="3074" name="Picture 2" descr="C:\Mano\Mokslai\Universitetas\5 Semestras\Project\cvg01\docs\Report\images\maya_cut.jpg"/>
          <p:cNvPicPr>
            <a:picLocks noChangeAspect="1" noChangeArrowheads="1"/>
          </p:cNvPicPr>
          <p:nvPr/>
        </p:nvPicPr>
        <p:blipFill>
          <a:blip r:embed="rId2"/>
          <a:srcRect/>
          <a:stretch>
            <a:fillRect/>
          </a:stretch>
        </p:blipFill>
        <p:spPr bwMode="auto">
          <a:xfrm>
            <a:off x="4429124" y="1357298"/>
            <a:ext cx="4566887" cy="4640251"/>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2200" dirty="0" smtClean="0"/>
              <a:t>Generate new skeleton image with big joints, define joint structure, define putting mesh over </a:t>
            </a:r>
            <a:r>
              <a:rPr lang="en-US" sz="2200" smtClean="0"/>
              <a:t>the skeleton?</a:t>
            </a: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Initial program phase</a:t>
            </a:r>
            <a:endParaRPr lang="en-US" sz="31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Every vertex on the connecting line is assigned a weight (by its position on the line)</a:t>
            </a:r>
          </a:p>
          <a:p>
            <a:pPr lvl="1"/>
            <a:r>
              <a:rPr lang="en-US" dirty="0" smtClean="0"/>
              <a:t>		</a:t>
            </a:r>
            <a:r>
              <a:rPr lang="en-US" sz="1800" dirty="0" smtClean="0"/>
              <a:t>	 </a:t>
            </a:r>
            <a:r>
              <a:rPr lang="en-US" sz="2000" dirty="0" smtClean="0"/>
              <a:t>P=1..N</a:t>
            </a:r>
          </a:p>
          <a:p>
            <a:r>
              <a:rPr lang="en-US" dirty="0" smtClean="0"/>
              <a:t>Rotation angle for each vertex:</a:t>
            </a:r>
          </a:p>
          <a:p>
            <a:pPr lvl="1"/>
            <a:r>
              <a:rPr lang="en-US" dirty="0" err="1" smtClean="0"/>
              <a:t>RotA</a:t>
            </a:r>
            <a:r>
              <a:rPr lang="en-US" dirty="0" smtClean="0"/>
              <a:t> = A*w</a:t>
            </a:r>
            <a:r>
              <a:rPr lang="en-US" sz="1800" dirty="0" smtClean="0"/>
              <a:t>, 	A – joint rotation angle</a:t>
            </a:r>
          </a:p>
          <a:p>
            <a:endParaRPr lang="en-US" sz="2200" dirty="0" smtClean="0"/>
          </a:p>
          <a:p>
            <a:r>
              <a:rPr lang="en-US" sz="2200" dirty="0" smtClean="0"/>
              <a:t>Our final LBS formula:</a:t>
            </a:r>
          </a:p>
          <a:p>
            <a:pPr lvl="1"/>
            <a:endParaRPr lang="en-US" sz="1800" dirty="0" smtClean="0"/>
          </a:p>
          <a:p>
            <a:pPr lvl="1"/>
            <a:r>
              <a:rPr lang="en-US" sz="1800" dirty="0" smtClean="0"/>
              <a:t> </a:t>
            </a:r>
          </a:p>
          <a:p>
            <a:pPr>
              <a:buNone/>
            </a:pP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Our approach to linear blend skinning</a:t>
            </a:r>
            <a:endParaRPr lang="en-US" sz="3100" dirty="0"/>
          </a:p>
        </p:txBody>
      </p:sp>
      <p:pic>
        <p:nvPicPr>
          <p:cNvPr id="4" name="Picture 3"/>
          <p:cNvPicPr>
            <a:picLocks noChangeAspect="1" noChangeArrowheads="1"/>
          </p:cNvPicPr>
          <p:nvPr/>
        </p:nvPicPr>
        <p:blipFill>
          <a:blip r:embed="rId2"/>
          <a:srcRect/>
          <a:stretch>
            <a:fillRect/>
          </a:stretch>
        </p:blipFill>
        <p:spPr bwMode="auto">
          <a:xfrm>
            <a:off x="5914033" y="3567885"/>
            <a:ext cx="3229967" cy="3290115"/>
          </a:xfrm>
          <a:prstGeom prst="rect">
            <a:avLst/>
          </a:prstGeom>
          <a:noFill/>
          <a:ln w="9525">
            <a:noFill/>
            <a:miter lim="800000"/>
            <a:headEnd/>
            <a:tailEnd/>
          </a:ln>
          <a:effectLst/>
        </p:spPr>
      </p:pic>
      <p:pic>
        <p:nvPicPr>
          <p:cNvPr id="5126" name="Picture 6"/>
          <p:cNvPicPr>
            <a:picLocks noChangeAspect="1" noChangeArrowheads="1"/>
          </p:cNvPicPr>
          <p:nvPr/>
        </p:nvPicPr>
        <p:blipFill>
          <a:blip r:embed="rId3"/>
          <a:srcRect/>
          <a:stretch>
            <a:fillRect/>
          </a:stretch>
        </p:blipFill>
        <p:spPr bwMode="auto">
          <a:xfrm>
            <a:off x="1276338" y="2311383"/>
            <a:ext cx="1509712" cy="536584"/>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1214414" y="4429132"/>
            <a:ext cx="2908300" cy="927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Initial BVH pose</a:t>
            </a:r>
          </a:p>
          <a:p>
            <a:r>
              <a:rPr lang="lt-LT" dirty="0" smtClean="0"/>
              <a:t>Exploding knee problem</a:t>
            </a:r>
          </a:p>
          <a:p>
            <a:r>
              <a:rPr lang="en-US" dirty="0" smtClean="0"/>
              <a:t>Mesh connections collapsing on com</a:t>
            </a:r>
            <a:r>
              <a:rPr lang="lt-LT" dirty="0" smtClean="0"/>
              <a:t>plex deformations</a:t>
            </a:r>
          </a:p>
          <a:p>
            <a:pPr>
              <a:buNone/>
            </a:pPr>
            <a:endParaRPr lang="lt-LT" dirty="0"/>
          </a:p>
        </p:txBody>
      </p:sp>
      <p:sp>
        <p:nvSpPr>
          <p:cNvPr id="3" name="Title 2"/>
          <p:cNvSpPr>
            <a:spLocks noGrp="1"/>
          </p:cNvSpPr>
          <p:nvPr>
            <p:ph type="title"/>
          </p:nvPr>
        </p:nvSpPr>
        <p:spPr/>
        <p:txBody>
          <a:bodyPr/>
          <a:lstStyle/>
          <a:p>
            <a:r>
              <a:rPr lang="en-US" dirty="0" smtClean="0"/>
              <a:t>Problems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Initial pose was I-pose, while we needed T-pose:</a:t>
            </a:r>
          </a:p>
          <a:p>
            <a:pPr lvl="1"/>
            <a:r>
              <a:rPr lang="en-US" dirty="0" smtClean="0"/>
              <a:t>Caused problems while connecting separate mesh body parts and associating vertices with joints.</a:t>
            </a:r>
          </a:p>
          <a:p>
            <a:pPr lvl="1"/>
            <a:r>
              <a:rPr lang="en-US" dirty="0" smtClean="0"/>
              <a:t>Noticed only BVH file import into our program (most of the 3</a:t>
            </a:r>
            <a:r>
              <a:rPr lang="en-US" baseline="30000" dirty="0" smtClean="0"/>
              <a:t>rd</a:t>
            </a:r>
            <a:r>
              <a:rPr lang="en-US" dirty="0" smtClean="0"/>
              <a:t> party application programs starts at frame 1).</a:t>
            </a:r>
          </a:p>
          <a:p>
            <a:r>
              <a:rPr lang="en-US" dirty="0" smtClean="0"/>
              <a:t>Solution:</a:t>
            </a:r>
          </a:p>
          <a:p>
            <a:pPr lvl="1"/>
            <a:r>
              <a:rPr lang="en-US" dirty="0" smtClean="0"/>
              <a:t>Joint offsets in hierarchical skeleton structure had to be changed. After that all rotations also had to be recalculated.</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pic>
        <p:nvPicPr>
          <p:cNvPr id="6146" name="Picture 2" descr="C:\Mano\Mokslai\Universitetas\5 Semestras\Project\cvg01\docs\Report\images\bvh1.jpg"/>
          <p:cNvPicPr>
            <a:picLocks noChangeAspect="1" noChangeArrowheads="1"/>
          </p:cNvPicPr>
          <p:nvPr/>
        </p:nvPicPr>
        <p:blipFill>
          <a:blip r:embed="rId2"/>
          <a:srcRect/>
          <a:stretch>
            <a:fillRect/>
          </a:stretch>
        </p:blipFill>
        <p:spPr bwMode="auto">
          <a:xfrm>
            <a:off x="4000496" y="1529568"/>
            <a:ext cx="4857752" cy="4191498"/>
          </a:xfrm>
          <a:prstGeom prst="rect">
            <a:avLst/>
          </a:prstGeom>
          <a:noFill/>
        </p:spPr>
      </p:pic>
      <p:pic>
        <p:nvPicPr>
          <p:cNvPr id="6147" name="Picture 3" descr="C:\Mano\Mokslai\Universitetas\5 Semestras\Project\cvg01\docs\Report\images\bvh2.jpg"/>
          <p:cNvPicPr>
            <a:picLocks noChangeAspect="1" noChangeArrowheads="1"/>
          </p:cNvPicPr>
          <p:nvPr/>
        </p:nvPicPr>
        <p:blipFill>
          <a:blip r:embed="rId3"/>
          <a:srcRect/>
          <a:stretch>
            <a:fillRect/>
          </a:stretch>
        </p:blipFill>
        <p:spPr bwMode="auto">
          <a:xfrm>
            <a:off x="571472" y="1500173"/>
            <a:ext cx="2428892" cy="4180639"/>
          </a:xfrm>
          <a:prstGeom prst="rect">
            <a:avLst/>
          </a:prstGeom>
          <a:noFill/>
        </p:spPr>
      </p:pic>
      <p:sp>
        <p:nvSpPr>
          <p:cNvPr id="6" name="Right Arrow 5"/>
          <p:cNvSpPr/>
          <p:nvPr/>
        </p:nvSpPr>
        <p:spPr>
          <a:xfrm>
            <a:off x="3071802" y="3000372"/>
            <a:ext cx="857256" cy="9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Project has two main task:</a:t>
            </a:r>
          </a:p>
          <a:p>
            <a:pPr lvl="1"/>
            <a:r>
              <a:rPr lang="en-US" dirty="0" smtClean="0"/>
              <a:t>Using </a:t>
            </a:r>
            <a:r>
              <a:rPr lang="en-US" dirty="0" err="1" smtClean="0"/>
              <a:t>mocap</a:t>
            </a:r>
            <a:r>
              <a:rPr lang="en-US" dirty="0" smtClean="0"/>
              <a:t> system capture motion data and to be able to animate character using it. </a:t>
            </a:r>
            <a:r>
              <a:rPr lang="en-US" dirty="0" err="1" smtClean="0"/>
              <a:t>Mocap</a:t>
            </a:r>
            <a:r>
              <a:rPr lang="en-US" dirty="0" smtClean="0"/>
              <a:t> data gives us opportunity to achieve very realistic body movements.</a:t>
            </a:r>
          </a:p>
          <a:p>
            <a:pPr lvl="1"/>
            <a:r>
              <a:rPr lang="en-US" dirty="0" smtClean="0"/>
              <a:t>Create an application that would use this motion data. We chose to animate a human body model in an application that we wrote using C++ programming language in OpenGL environment. This application had to parse and correctly interpret </a:t>
            </a:r>
            <a:r>
              <a:rPr lang="en-US" dirty="0" err="1" smtClean="0"/>
              <a:t>mocap</a:t>
            </a:r>
            <a:r>
              <a:rPr lang="en-US" dirty="0" smtClean="0"/>
              <a:t> data, cope with various skin deformation problems. Simplified linear blend skinning technique was used for this. Whole character had a joint based skeleton structure with rigid body parts – bones, that are rotated during motion. </a:t>
            </a:r>
          </a:p>
          <a:p>
            <a:pPr lvl="1"/>
            <a:endParaRPr lang="en-US" dirty="0" smtClean="0"/>
          </a:p>
          <a:p>
            <a:pPr lvl="1"/>
            <a:endParaRPr lang="en-US" dirty="0" smtClean="0"/>
          </a:p>
        </p:txBody>
      </p:sp>
      <p:sp>
        <p:nvSpPr>
          <p:cNvPr id="3" name="Title 2"/>
          <p:cNvSpPr>
            <a:spLocks noGrp="1"/>
          </p:cNvSpPr>
          <p:nvPr>
            <p:ph type="title"/>
          </p:nvPr>
        </p:nvSpPr>
        <p:spPr/>
        <p:txBody>
          <a:bodyPr>
            <a:normAutofit fontScale="90000"/>
          </a:bodyPr>
          <a:lstStyle/>
          <a:p>
            <a:r>
              <a:rPr lang="en-US" smtClean="0"/>
              <a:t>Hidden. Introduction. Project tasks</a:t>
            </a:r>
            <a:endParaRPr lang="lt-LT"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Appeared:</a:t>
            </a:r>
          </a:p>
          <a:p>
            <a:pPr lvl="1"/>
            <a:r>
              <a:rPr lang="en-US" dirty="0" smtClean="0"/>
              <a:t>Overall rotation calculated as 3 separate around Z, Y and X axes.</a:t>
            </a:r>
          </a:p>
          <a:p>
            <a:pPr lvl="1"/>
            <a:r>
              <a:rPr lang="en-US" dirty="0" smtClean="0"/>
              <a:t>“</a:t>
            </a:r>
            <a:r>
              <a:rPr lang="en-US" dirty="0" err="1" smtClean="0"/>
              <a:t>Gimbal</a:t>
            </a:r>
            <a:r>
              <a:rPr lang="en-US" dirty="0" smtClean="0"/>
              <a:t> lock” caused faulty vertices positions on LBS algorithm.</a:t>
            </a:r>
          </a:p>
          <a:p>
            <a:r>
              <a:rPr lang="en-US" dirty="0" smtClean="0"/>
              <a:t>Solution:</a:t>
            </a:r>
          </a:p>
          <a:p>
            <a:pPr lvl="1"/>
            <a:r>
              <a:rPr lang="en-US" dirty="0" smtClean="0"/>
              <a:t>Use of quaternions and additional filter for rotation angle.</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Exploding knee problem</a:t>
            </a:r>
            <a:endParaRPr lang="en-US" sz="3100" dirty="0"/>
          </a:p>
        </p:txBody>
      </p:sp>
      <p:pic>
        <p:nvPicPr>
          <p:cNvPr id="7170" name="Picture 2" descr="C:\Mano\Mokslai\Universitetas\5 Semestras\Project\cvg01\docs\Report\images\s_knee_explosion.jpg"/>
          <p:cNvPicPr>
            <a:picLocks noChangeAspect="1" noChangeArrowheads="1"/>
          </p:cNvPicPr>
          <p:nvPr/>
        </p:nvPicPr>
        <p:blipFill>
          <a:blip r:embed="rId2"/>
          <a:srcRect/>
          <a:stretch>
            <a:fillRect/>
          </a:stretch>
        </p:blipFill>
        <p:spPr bwMode="auto">
          <a:xfrm>
            <a:off x="3857620" y="4786322"/>
            <a:ext cx="5078295" cy="1871657"/>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Primary tests of our Linear Blend Skinning algorithm (rotation only around 1 axis)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pic>
        <p:nvPicPr>
          <p:cNvPr id="8194" name="Picture 2" descr="C:\Mano\Mokslai\Universitetas\5 Semestras\Project\cvg01\docs\Report\images\s_knee_rot1.jpg"/>
          <p:cNvPicPr>
            <a:picLocks noChangeAspect="1" noChangeArrowheads="1"/>
          </p:cNvPicPr>
          <p:nvPr/>
        </p:nvPicPr>
        <p:blipFill>
          <a:blip r:embed="rId2"/>
          <a:srcRect/>
          <a:stretch>
            <a:fillRect/>
          </a:stretch>
        </p:blipFill>
        <p:spPr bwMode="auto">
          <a:xfrm>
            <a:off x="2857488" y="2419369"/>
            <a:ext cx="4367217" cy="4367217"/>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Algorithm results with rotations around all 3 axes.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pic>
        <p:nvPicPr>
          <p:cNvPr id="9218" name="Picture 2" descr="C:\Mano\Mokslai\Universitetas\5 Semestras\Project\cvg01\docs\Report\images\s_knee.jpg"/>
          <p:cNvPicPr>
            <a:picLocks noChangeAspect="1" noChangeArrowheads="1"/>
          </p:cNvPicPr>
          <p:nvPr/>
        </p:nvPicPr>
        <p:blipFill>
          <a:blip r:embed="rId2"/>
          <a:srcRect/>
          <a:stretch>
            <a:fillRect/>
          </a:stretch>
        </p:blipFill>
        <p:spPr bwMode="auto">
          <a:xfrm>
            <a:off x="2357422" y="2214531"/>
            <a:ext cx="4643470" cy="464347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Possible solutions for current algorithm:</a:t>
            </a:r>
          </a:p>
          <a:p>
            <a:pPr lvl="1"/>
            <a:r>
              <a:rPr lang="en-US" dirty="0" smtClean="0"/>
              <a:t>Defining different weight values for vertices</a:t>
            </a:r>
          </a:p>
          <a:p>
            <a:pPr lvl="1"/>
            <a:r>
              <a:rPr lang="en-US" dirty="0" smtClean="0"/>
              <a:t>Cutting mesh body parts differently (cutting out less)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Main project tasks achieved, though various improvements are possible:</a:t>
            </a:r>
          </a:p>
          <a:p>
            <a:pPr lvl="1"/>
            <a:r>
              <a:rPr lang="en-US" dirty="0" smtClean="0"/>
              <a:t>More detailed body animation and skin deformations</a:t>
            </a:r>
          </a:p>
          <a:p>
            <a:pPr lvl="1"/>
            <a:r>
              <a:rPr lang="en-US" dirty="0" smtClean="0"/>
              <a:t>Integrate facial animation</a:t>
            </a:r>
          </a:p>
          <a:p>
            <a:pPr lvl="1"/>
            <a:r>
              <a:rPr lang="en-US" dirty="0" smtClean="0"/>
              <a:t>Skinning algorithm improvement</a:t>
            </a:r>
          </a:p>
          <a:p>
            <a:pPr lvl="1"/>
            <a:r>
              <a:rPr lang="en-US" dirty="0" smtClean="0"/>
              <a:t>Live streaming from </a:t>
            </a:r>
            <a:r>
              <a:rPr lang="en-US" dirty="0" err="1" smtClean="0"/>
              <a:t>mocap</a:t>
            </a:r>
            <a:r>
              <a:rPr lang="en-US" dirty="0" smtClean="0"/>
              <a:t> system</a:t>
            </a:r>
          </a:p>
        </p:txBody>
      </p:sp>
      <p:sp>
        <p:nvSpPr>
          <p:cNvPr id="3" name="Title 2"/>
          <p:cNvSpPr>
            <a:spLocks noGrp="1"/>
          </p:cNvSpPr>
          <p:nvPr>
            <p:ph type="title"/>
          </p:nvPr>
        </p:nvSpPr>
        <p:spPr/>
        <p:txBody>
          <a:bodyPr>
            <a:normAutofit/>
          </a:bodyPr>
          <a:lstStyle/>
          <a:p>
            <a:r>
              <a:rPr lang="en-US" dirty="0" smtClean="0"/>
              <a:t>Conclusion and future work</a:t>
            </a:r>
            <a:endParaRPr lang="lt-LT"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lt-LT" sz="8000" dirty="0" smtClean="0"/>
          </a:p>
          <a:p>
            <a:pPr algn="ctr">
              <a:buNone/>
            </a:pPr>
            <a:r>
              <a:rPr lang="lt-LT" sz="8000" dirty="0" smtClean="0"/>
              <a:t>?</a:t>
            </a:r>
            <a:endParaRPr lang="lt-LT" sz="8000" dirty="0"/>
          </a:p>
        </p:txBody>
      </p:sp>
      <p:sp>
        <p:nvSpPr>
          <p:cNvPr id="3" name="Title 2"/>
          <p:cNvSpPr>
            <a:spLocks noGrp="1"/>
          </p:cNvSpPr>
          <p:nvPr>
            <p:ph type="title"/>
          </p:nvPr>
        </p:nvSpPr>
        <p:spPr/>
        <p:txBody>
          <a:bodyPr/>
          <a:lstStyle/>
          <a:p>
            <a:r>
              <a:rPr lang="lt-LT" dirty="0" smtClean="0"/>
              <a:t>Questions, comments</a:t>
            </a:r>
            <a:endParaRPr lang="lt-L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Human body animation movie</a:t>
            </a:r>
            <a:endParaRPr lang="en-US" dirty="0"/>
          </a:p>
        </p:txBody>
      </p:sp>
      <p:pic>
        <p:nvPicPr>
          <p:cNvPr id="4" name="Animation_1.wmv">
            <a:hlinkClick r:id="" action="ppaction://media"/>
          </p:cNvPr>
          <p:cNvPicPr>
            <a:picLocks noGrp="1" noRot="1" noChangeAspect="1"/>
          </p:cNvPicPr>
          <p:nvPr>
            <p:ph idx="1"/>
            <a:videoFile r:link="rId1"/>
          </p:nvPr>
        </p:nvPicPr>
        <p:blipFill>
          <a:blip r:embed="rId3"/>
          <a:stretch>
            <a:fillRect/>
          </a:stretch>
        </p:blipFill>
        <p:spPr>
          <a:xfrm>
            <a:off x="1142976" y="1214422"/>
            <a:ext cx="6858000" cy="5486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83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Motion capture</a:t>
            </a:r>
          </a:p>
          <a:p>
            <a:pPr lvl="1"/>
            <a:r>
              <a:rPr lang="en-US" dirty="0" smtClean="0"/>
              <a:t>What is </a:t>
            </a:r>
            <a:r>
              <a:rPr lang="en-US" dirty="0" err="1" smtClean="0"/>
              <a:t>Mocap</a:t>
            </a:r>
            <a:r>
              <a:rPr lang="en-US" dirty="0" smtClean="0"/>
              <a:t>? Where it is used?</a:t>
            </a:r>
          </a:p>
          <a:p>
            <a:r>
              <a:rPr lang="lt-LT" dirty="0" smtClean="0"/>
              <a:t>Various motion capture systems</a:t>
            </a:r>
          </a:p>
          <a:p>
            <a:pPr lvl="1"/>
            <a:r>
              <a:rPr lang="lt-LT" dirty="0" smtClean="0"/>
              <a:t>Optical, </a:t>
            </a:r>
            <a:r>
              <a:rPr lang="en-US" dirty="0" smtClean="0"/>
              <a:t>Magnetic</a:t>
            </a:r>
            <a:r>
              <a:rPr lang="lt-LT" dirty="0" smtClean="0"/>
              <a:t>, Mechanica</a:t>
            </a:r>
            <a:r>
              <a:rPr lang="en-US" dirty="0" smtClean="0"/>
              <a:t>l</a:t>
            </a:r>
            <a:r>
              <a:rPr lang="en-US" sz="1800" i="1" dirty="0" smtClean="0"/>
              <a:t>, </a:t>
            </a:r>
            <a:r>
              <a:rPr lang="en-US" sz="1800" dirty="0" smtClean="0"/>
              <a:t>Inertial</a:t>
            </a:r>
            <a:endParaRPr lang="lt-LT" sz="1800" dirty="0" smtClean="0"/>
          </a:p>
          <a:p>
            <a:r>
              <a:rPr lang="lt-LT" dirty="0" smtClean="0"/>
              <a:t>Motion capture using Vicon Motion System</a:t>
            </a:r>
          </a:p>
          <a:p>
            <a:pPr lvl="1"/>
            <a:r>
              <a:rPr lang="en-US" sz="2400" dirty="0" smtClean="0"/>
              <a:t>Basic Vicon MX system model</a:t>
            </a:r>
            <a:endParaRPr lang="lt-LT" dirty="0" smtClean="0"/>
          </a:p>
          <a:p>
            <a:pPr lvl="2"/>
            <a:r>
              <a:rPr lang="en-US" dirty="0" smtClean="0"/>
              <a:t>+ </a:t>
            </a:r>
            <a:r>
              <a:rPr lang="lt-LT" dirty="0" smtClean="0"/>
              <a:t>Suit with retroreflective markers</a:t>
            </a:r>
          </a:p>
        </p:txBody>
      </p:sp>
      <p:sp>
        <p:nvSpPr>
          <p:cNvPr id="3" name="Title 2"/>
          <p:cNvSpPr>
            <a:spLocks noGrp="1"/>
          </p:cNvSpPr>
          <p:nvPr>
            <p:ph type="title"/>
          </p:nvPr>
        </p:nvSpPr>
        <p:spPr/>
        <p:txBody>
          <a:bodyPr>
            <a:normAutofit fontScale="90000"/>
          </a:bodyPr>
          <a:lstStyle/>
          <a:p>
            <a:r>
              <a:rPr lang="lt-LT" dirty="0" smtClean="0"/>
              <a:t>Motion capture and motion data</a:t>
            </a:r>
            <a:endParaRPr lang="lt-LT"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lt-LT" dirty="0" smtClean="0"/>
              <a:t>Motion capture </a:t>
            </a:r>
            <a:r>
              <a:rPr lang="en-US" dirty="0" smtClean="0"/>
              <a:t>system</a:t>
            </a:r>
            <a:br>
              <a:rPr lang="en-US" dirty="0" smtClean="0"/>
            </a:br>
            <a:r>
              <a:rPr lang="en-US" sz="3100" dirty="0" smtClean="0"/>
              <a:t>Basic Vicon MX system model</a:t>
            </a:r>
            <a:endParaRPr lang="lt-LT" sz="3100" dirty="0"/>
          </a:p>
        </p:txBody>
      </p:sp>
      <p:sp>
        <p:nvSpPr>
          <p:cNvPr id="4" name="Content Placeholder 3"/>
          <p:cNvSpPr>
            <a:spLocks noGrp="1"/>
          </p:cNvSpPr>
          <p:nvPr>
            <p:ph idx="1"/>
          </p:nvPr>
        </p:nvSpPr>
        <p:spPr/>
        <p:txBody>
          <a:bodyPr/>
          <a:lstStyle/>
          <a:p>
            <a:endParaRPr lang="lt-LT"/>
          </a:p>
        </p:txBody>
      </p:sp>
      <p:pic>
        <p:nvPicPr>
          <p:cNvPr id="4098" name="Picture 2" descr="C:\Mano\Mokslai\Universitetas\5 Semestras\Project\cvg01\docs\Report\images\vicon_mx_basic.jpg"/>
          <p:cNvPicPr>
            <a:picLocks noChangeAspect="1" noChangeArrowheads="1"/>
          </p:cNvPicPr>
          <p:nvPr/>
        </p:nvPicPr>
        <p:blipFill>
          <a:blip r:embed="rId2"/>
          <a:srcRect/>
          <a:stretch>
            <a:fillRect/>
          </a:stretch>
        </p:blipFill>
        <p:spPr bwMode="auto">
          <a:xfrm>
            <a:off x="857224" y="1571612"/>
            <a:ext cx="7929586" cy="420634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normAutofit fontScale="70000" lnSpcReduction="20000"/>
          </a:bodyPr>
          <a:lstStyle/>
          <a:p>
            <a:r>
              <a:rPr lang="en-US" dirty="0" err="1" smtClean="0"/>
              <a:t>Mocap</a:t>
            </a:r>
            <a:r>
              <a:rPr lang="en-US" dirty="0" smtClean="0"/>
              <a:t> – records movements and converts them into digital data.</a:t>
            </a:r>
          </a:p>
          <a:p>
            <a:r>
              <a:rPr lang="en-US" dirty="0" smtClean="0"/>
              <a:t>Used in various areas, such as entertainment, military, sports, medicine. We used it for capturing body movements and then using captured data animating human model in our application.</a:t>
            </a:r>
          </a:p>
          <a:p>
            <a:r>
              <a:rPr lang="en-US" dirty="0" smtClean="0"/>
              <a:t>Various motion capture systems are available:</a:t>
            </a:r>
          </a:p>
          <a:p>
            <a:pPr lvl="1"/>
            <a:r>
              <a:rPr lang="en-US" dirty="0" smtClean="0"/>
              <a:t>Optical – either reflecting (markers reflect light emitting diodes on the cameras) or light emitting markers (markers are diodes) used on capture subjects. -&gt; High rate, accurate, free movement in capture volume, but post-processing required, lightning must be controlled, markers can be invisible sometimes.</a:t>
            </a:r>
          </a:p>
          <a:p>
            <a:pPr lvl="1"/>
            <a:r>
              <a:rPr lang="en-US" dirty="0" smtClean="0"/>
              <a:t>Magnetics – magnetic trackers, no post-processing required, markers not occluded, but lower sampling rate, tend to be noisy and can be interfered.</a:t>
            </a:r>
          </a:p>
          <a:p>
            <a:pPr lvl="1"/>
            <a:r>
              <a:rPr lang="en-US" dirty="0" smtClean="0"/>
              <a:t>Mechanical – directly tracks body joint angles, skeletal-like structure is attached. Large capture range, cheaper, but provides no global translations, restricts subjects movements.</a:t>
            </a:r>
          </a:p>
          <a:p>
            <a:r>
              <a:rPr lang="en-US" dirty="0" smtClean="0"/>
              <a:t>We used Optical Vicon MX motion capture system with retro-reflective markers, placed on special suit for better accuracy. System consisted of 8 cameras, special </a:t>
            </a:r>
            <a:r>
              <a:rPr lang="en-US" dirty="0" err="1" smtClean="0"/>
              <a:t>ultranet</a:t>
            </a:r>
            <a:r>
              <a:rPr lang="en-US" dirty="0" smtClean="0"/>
              <a:t> adapter and host pc with Vicon IQ2.5 software.</a:t>
            </a:r>
          </a:p>
        </p:txBody>
      </p:sp>
      <p:sp>
        <p:nvSpPr>
          <p:cNvPr id="3" name="Title 2"/>
          <p:cNvSpPr>
            <a:spLocks noGrp="1"/>
          </p:cNvSpPr>
          <p:nvPr>
            <p:ph type="title"/>
          </p:nvPr>
        </p:nvSpPr>
        <p:spPr/>
        <p:txBody>
          <a:bodyPr>
            <a:normAutofit/>
          </a:bodyPr>
          <a:lstStyle/>
          <a:p>
            <a:r>
              <a:rPr lang="en-US" dirty="0" smtClean="0"/>
              <a:t>Hidden. Motion capture</a:t>
            </a:r>
            <a:endParaRPr lang="lt-LT"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Various motion data formats</a:t>
            </a:r>
            <a:endParaRPr lang="en-US" dirty="0" smtClean="0"/>
          </a:p>
          <a:p>
            <a:pPr lvl="1"/>
            <a:r>
              <a:rPr lang="en-US" dirty="0" smtClean="0"/>
              <a:t>C3D, </a:t>
            </a:r>
            <a:r>
              <a:rPr lang="en-US" u="sng" dirty="0" smtClean="0"/>
              <a:t>ASF/AMC</a:t>
            </a:r>
            <a:r>
              <a:rPr lang="en-US" dirty="0" smtClean="0"/>
              <a:t>, </a:t>
            </a:r>
            <a:r>
              <a:rPr lang="en-US" u="sng" dirty="0" smtClean="0"/>
              <a:t>BVH</a:t>
            </a:r>
            <a:r>
              <a:rPr lang="en-US" dirty="0" smtClean="0"/>
              <a:t>, </a:t>
            </a:r>
            <a:r>
              <a:rPr lang="en-US" i="1" dirty="0" smtClean="0"/>
              <a:t>FBX</a:t>
            </a:r>
            <a:endParaRPr lang="lt-LT" i="1" dirty="0" smtClean="0"/>
          </a:p>
          <a:p>
            <a:r>
              <a:rPr lang="lt-LT" dirty="0" smtClean="0"/>
              <a:t>Used formats</a:t>
            </a:r>
          </a:p>
          <a:p>
            <a:pPr lvl="1"/>
            <a:r>
              <a:rPr lang="lt-LT" dirty="0" smtClean="0"/>
              <a:t>Default C3D format for Vicon Motion System</a:t>
            </a:r>
            <a:endParaRPr lang="en-US" dirty="0" smtClean="0"/>
          </a:p>
          <a:p>
            <a:pPr lvl="2"/>
            <a:r>
              <a:rPr lang="en-US" i="1" dirty="0" smtClean="0"/>
              <a:t>Binary format, saves 3D coordinates</a:t>
            </a:r>
            <a:endParaRPr lang="lt-LT" i="1" dirty="0" smtClean="0"/>
          </a:p>
          <a:p>
            <a:pPr lvl="1"/>
            <a:r>
              <a:rPr lang="lt-LT" dirty="0" smtClean="0"/>
              <a:t>BVH format. Getting from C3D to BVH</a:t>
            </a:r>
            <a:endParaRPr lang="en-US" dirty="0" smtClean="0"/>
          </a:p>
          <a:p>
            <a:pPr lvl="2"/>
            <a:r>
              <a:rPr lang="en-US" i="1" dirty="0" smtClean="0"/>
              <a:t>Saves hierarchy (skeleton joint structure) and transformation data</a:t>
            </a:r>
            <a:endParaRPr lang="lt-LT" i="1" dirty="0" smtClean="0"/>
          </a:p>
        </p:txBody>
      </p:sp>
      <p:sp>
        <p:nvSpPr>
          <p:cNvPr id="3" name="Title 2"/>
          <p:cNvSpPr>
            <a:spLocks noGrp="1"/>
          </p:cNvSpPr>
          <p:nvPr>
            <p:ph type="title"/>
          </p:nvPr>
        </p:nvSpPr>
        <p:spPr/>
        <p:txBody>
          <a:bodyPr/>
          <a:lstStyle/>
          <a:p>
            <a:r>
              <a:rPr lang="lt-LT" dirty="0" smtClean="0"/>
              <a:t>Motion data</a:t>
            </a:r>
            <a:endParaRPr lang="lt-LT"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1779</TotalTime>
  <Words>2175</Words>
  <Application>Microsoft Office PowerPoint</Application>
  <PresentationFormat>On-screen Show (4:3)</PresentationFormat>
  <Paragraphs>249</Paragraphs>
  <Slides>45</Slides>
  <Notes>0</Notes>
  <HiddenSlides>8</HiddenSlides>
  <MMClips>1</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Concourse</vt:lpstr>
      <vt:lpstr>Animating human model in OpenGL using data from motion capture system </vt:lpstr>
      <vt:lpstr>Contents</vt:lpstr>
      <vt:lpstr>Introduction. Project tasks</vt:lpstr>
      <vt:lpstr>Hidden. Introduction. Project tasks</vt:lpstr>
      <vt:lpstr>Human body animation movie</vt:lpstr>
      <vt:lpstr>Motion capture and motion data</vt:lpstr>
      <vt:lpstr>Motion capture system Basic Vicon MX system model</vt:lpstr>
      <vt:lpstr>Hidden. Motion capture</vt:lpstr>
      <vt:lpstr>Motion data</vt:lpstr>
      <vt:lpstr>Motion data BVH Hierarchy section</vt:lpstr>
      <vt:lpstr>Motion data BVH Motion section</vt:lpstr>
      <vt:lpstr>Hidden. Motion data</vt:lpstr>
      <vt:lpstr>Used techniques</vt:lpstr>
      <vt:lpstr>Parametric representation of lines in 3D space</vt:lpstr>
      <vt:lpstr>Parametric representation of lines in 3D space</vt:lpstr>
      <vt:lpstr>Hidden. Line representation</vt:lpstr>
      <vt:lpstr>Linear blend skinning</vt:lpstr>
      <vt:lpstr>Hidden. Anatomy based skin deformation</vt:lpstr>
      <vt:lpstr>Hidden. Direct skin deformation</vt:lpstr>
      <vt:lpstr>Linear blend skinning</vt:lpstr>
      <vt:lpstr>Linear blend skinning Deformation</vt:lpstr>
      <vt:lpstr>Quaternions</vt:lpstr>
      <vt:lpstr>Quaternions. What is quaternion?</vt:lpstr>
      <vt:lpstr>Quaternions. Algebra (multiplication)</vt:lpstr>
      <vt:lpstr>Quaternions. Rotation</vt:lpstr>
      <vt:lpstr>Quaternions. Last bits…</vt:lpstr>
      <vt:lpstr>Gimbal lock</vt:lpstr>
      <vt:lpstr>Gimbal lock. Explained Visually</vt:lpstr>
      <vt:lpstr>Forward kinematics</vt:lpstr>
      <vt:lpstr>Forward kinematics. </vt:lpstr>
      <vt:lpstr>Animating human body</vt:lpstr>
      <vt:lpstr>Animating human body Mesh model data, OBJ format</vt:lpstr>
      <vt:lpstr>Animating human body Mesh model data, OBJ format</vt:lpstr>
      <vt:lpstr>Animating human body Human body mesh model</vt:lpstr>
      <vt:lpstr>Animating human body Initial program phase</vt:lpstr>
      <vt:lpstr>Animating human body Our approach to linear blend skinning</vt:lpstr>
      <vt:lpstr>Problems</vt:lpstr>
      <vt:lpstr>Problems Initial BVH pose</vt:lpstr>
      <vt:lpstr>Problems Initial BVH pose</vt:lpstr>
      <vt:lpstr>Problems Exploding knee problem</vt:lpstr>
      <vt:lpstr>Problems Mesh connections collapsing on complex deformations</vt:lpstr>
      <vt:lpstr>Problems Mesh connections collapsing on complex deformations</vt:lpstr>
      <vt:lpstr>Problems Mesh connections collapsing on complex deformations</vt:lpstr>
      <vt:lpstr>Conclusion and future work</vt:lpstr>
      <vt:lpstr>Questions, comments</vt:lpstr>
    </vt:vector>
  </TitlesOfParts>
  <Company>Alna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Animating human model in OpenGL using data from motion capture system </dc:title>
  <dc:creator>dell</dc:creator>
  <cp:lastModifiedBy>dell</cp:lastModifiedBy>
  <cp:revision>196</cp:revision>
  <dcterms:created xsi:type="dcterms:W3CDTF">2009-01-19T21:12:44Z</dcterms:created>
  <dcterms:modified xsi:type="dcterms:W3CDTF">2009-01-26T16:46:58Z</dcterms:modified>
</cp:coreProperties>
</file>