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99" r:id="rId5"/>
    <p:sldId id="261" r:id="rId6"/>
    <p:sldId id="263" r:id="rId7"/>
    <p:sldId id="281" r:id="rId8"/>
    <p:sldId id="300" r:id="rId9"/>
    <p:sldId id="266" r:id="rId10"/>
    <p:sldId id="296" r:id="rId11"/>
    <p:sldId id="298" r:id="rId12"/>
    <p:sldId id="301" r:id="rId13"/>
    <p:sldId id="260" r:id="rId14"/>
    <p:sldId id="273" r:id="rId15"/>
    <p:sldId id="279" r:id="rId16"/>
    <p:sldId id="304" r:id="rId17"/>
    <p:sldId id="262" r:id="rId18"/>
    <p:sldId id="268" r:id="rId19"/>
    <p:sldId id="269" r:id="rId20"/>
    <p:sldId id="270" r:id="rId21"/>
    <p:sldId id="271" r:id="rId22"/>
    <p:sldId id="286" r:id="rId23"/>
    <p:sldId id="287" r:id="rId24"/>
    <p:sldId id="288" r:id="rId25"/>
    <p:sldId id="289" r:id="rId26"/>
    <p:sldId id="290" r:id="rId27"/>
    <p:sldId id="291" r:id="rId28"/>
    <p:sldId id="292" r:id="rId29"/>
    <p:sldId id="293" r:id="rId30"/>
    <p:sldId id="294" r:id="rId31"/>
    <p:sldId id="267" r:id="rId32"/>
    <p:sldId id="302" r:id="rId33"/>
    <p:sldId id="303" r:id="rId34"/>
    <p:sldId id="280" r:id="rId35"/>
    <p:sldId id="285" r:id="rId36"/>
    <p:sldId id="275" r:id="rId37"/>
    <p:sldId id="264" r:id="rId38"/>
    <p:sldId id="276" r:id="rId39"/>
    <p:sldId id="283" r:id="rId40"/>
    <p:sldId id="277" r:id="rId41"/>
    <p:sldId id="278" r:id="rId42"/>
    <p:sldId id="284" r:id="rId43"/>
    <p:sldId id="295" r:id="rId44"/>
    <p:sldId id="282" r:id="rId45"/>
    <p:sldId id="258" r:id="rId4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2009.01.25</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2009.01.25</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5786" y="1357298"/>
            <a:ext cx="7901014" cy="5500702"/>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7500" lnSpcReduction="20000"/>
          </a:bodyPr>
          <a:lstStyle/>
          <a:p>
            <a:r>
              <a:rPr lang="en-US" dirty="0" smtClean="0"/>
              <a:t>Various motion data file formats are available:</a:t>
            </a:r>
          </a:p>
          <a:p>
            <a:pPr lvl="1"/>
            <a:r>
              <a:rPr lang="en-US" dirty="0" smtClean="0"/>
              <a:t>C3D – binary format, that stores 3D coordinates and any numerical data.</a:t>
            </a:r>
          </a:p>
          <a:p>
            <a:pPr lvl="1"/>
            <a:r>
              <a:rPr lang="en-US" dirty="0" smtClean="0"/>
              <a:t>ASF/AMC and BVH – both ASCII and stores data in a hierarchical data structure (i.e. skeleton).</a:t>
            </a:r>
          </a:p>
          <a:p>
            <a:pPr lvl="1"/>
            <a:r>
              <a:rPr lang="en-US" dirty="0" smtClean="0"/>
              <a:t>FBX – previous file formats were developed specifically for motion capture, this one is for 3D in general. Any previous format can be converted in to this one.</a:t>
            </a:r>
          </a:p>
          <a:p>
            <a:r>
              <a:rPr lang="en-US" dirty="0" smtClean="0"/>
              <a:t>During project we’ve to work with to of these file formats. C3D was data that we got from Vicon IQ software and then, using 3</a:t>
            </a:r>
            <a:r>
              <a:rPr lang="en-US" baseline="30000" dirty="0" smtClean="0"/>
              <a:t>rd</a:t>
            </a:r>
            <a:r>
              <a:rPr lang="en-US" dirty="0" smtClean="0"/>
              <a:t> party application it was converted into BVH file. Because BVH was the simplest one of all the mentioned and fulfilled all the requirements – we used it in our application program.</a:t>
            </a:r>
          </a:p>
          <a:p>
            <a:r>
              <a:rPr lang="en-US" dirty="0" smtClean="0"/>
              <a:t>As we had to fully parse and interpret this motion data file – I’ll introduce you to its structure.</a:t>
            </a:r>
          </a:p>
          <a:p>
            <a:endParaRPr lang="en-US" dirty="0" smtClean="0"/>
          </a:p>
          <a:p>
            <a:r>
              <a:rPr lang="en-US" b="1" dirty="0" smtClean="0"/>
              <a:t>Offset – </a:t>
            </a:r>
            <a:r>
              <a:rPr lang="en-US" dirty="0" smtClean="0"/>
              <a:t>determines initial joint position</a:t>
            </a:r>
          </a:p>
          <a:p>
            <a:r>
              <a:rPr lang="en-US" b="1" dirty="0" smtClean="0"/>
              <a:t>Channels </a:t>
            </a:r>
            <a:r>
              <a:rPr lang="en-US" dirty="0" smtClean="0"/>
              <a:t>– defines transformation data for the joint in the motion section of the file. </a:t>
            </a:r>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Hidden. </a:t>
            </a:r>
            <a:r>
              <a:rPr lang="en-US" dirty="0" smtClean="0"/>
              <a:t>Motion data</a:t>
            </a:r>
            <a:endParaRPr lang="lt-LT"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a:bodyPr>
          <a:lstStyle/>
          <a:p>
            <a:r>
              <a:rPr lang="en-US" dirty="0" smtClean="0"/>
              <a:t>As our human body model mesh was cut in separate body part meshes, we had to connect these parts all together in order to get complete and full-scale character. </a:t>
            </a:r>
            <a:r>
              <a:rPr lang="en-US" dirty="0" smtClean="0"/>
              <a:t>To achieve this we used parametric representation of lines in 3D space method. Basically we connected together vertices of two separate body parts by these lines (or we could call them segments). </a:t>
            </a:r>
            <a:r>
              <a:rPr lang="en-US" smtClean="0"/>
              <a:t>Parametric representation also </a:t>
            </a:r>
            <a:r>
              <a:rPr lang="en-US" dirty="0" smtClean="0"/>
              <a:t>helped us evenly distribute vertices on this line, that later were used by our skinning algorithm.</a:t>
            </a:r>
            <a:endParaRPr lang="en-US" dirty="0" smtClean="0"/>
          </a:p>
        </p:txBody>
      </p:sp>
      <p:sp>
        <p:nvSpPr>
          <p:cNvPr id="3" name="Title 2"/>
          <p:cNvSpPr>
            <a:spLocks noGrp="1"/>
          </p:cNvSpPr>
          <p:nvPr>
            <p:ph type="title"/>
          </p:nvPr>
        </p:nvSpPr>
        <p:spPr/>
        <p:txBody>
          <a:bodyPr>
            <a:normAutofit/>
          </a:bodyPr>
          <a:lstStyle/>
          <a:p>
            <a:r>
              <a:rPr lang="en-US" dirty="0" smtClean="0"/>
              <a:t>Hidden. </a:t>
            </a:r>
            <a:r>
              <a:rPr lang="en-US" dirty="0" smtClean="0"/>
              <a:t>Line representation</a:t>
            </a:r>
            <a:endParaRPr lang="lt-LT"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future work</a:t>
            </a:r>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lt-LT" dirty="0" smtClean="0"/>
              <a:t>Geometry definition file format</a:t>
            </a:r>
          </a:p>
          <a:p>
            <a:r>
              <a:rPr lang="lt-LT" dirty="0" smtClean="0"/>
              <a:t>Open ASCII format</a:t>
            </a:r>
          </a:p>
          <a:p>
            <a:r>
              <a:rPr lang="lt-LT" dirty="0" smtClean="0"/>
              <a:t>Supported by many 3D modelling applications</a:t>
            </a:r>
          </a:p>
          <a:p>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OBJ format</a:t>
            </a:r>
            <a:endParaRPr lang="lt-LT" sz="3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v</a:t>
            </a:r>
            <a:r>
              <a:rPr lang="en-US" dirty="0" smtClean="0"/>
              <a:t> -0.756447 0.702621 0.047024</a:t>
            </a:r>
          </a:p>
          <a:p>
            <a:r>
              <a:rPr lang="en-US" dirty="0" err="1" smtClean="0"/>
              <a:t>vt</a:t>
            </a:r>
            <a:r>
              <a:rPr lang="en-US" dirty="0" smtClean="0"/>
              <a:t> 0.487840 0.942165 0.000000</a:t>
            </a:r>
          </a:p>
          <a:p>
            <a:r>
              <a:rPr lang="en-US" dirty="0" err="1" smtClean="0"/>
              <a:t>vn</a:t>
            </a:r>
            <a:r>
              <a:rPr lang="en-US" dirty="0" smtClean="0"/>
              <a:t> 0.149280 -0.186998 -0.240511</a:t>
            </a:r>
          </a:p>
          <a:p>
            <a:r>
              <a:rPr lang="en-US" dirty="0" err="1" smtClean="0"/>
              <a:t>f</a:t>
            </a:r>
            <a:r>
              <a:rPr lang="en-US" dirty="0" smtClean="0"/>
              <a:t> 6/9/6 2/5/2 1/1/1</a:t>
            </a:r>
            <a:endParaRPr lang="en-US"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11" dirty="0" smtClean="0"/>
              <a:t>Mesh model data, OBJ format</a:t>
            </a:r>
            <a:endParaRPr lang="en-US" sz="311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mtClean="0"/>
              <a:t>Project has two main task:</a:t>
            </a:r>
          </a:p>
          <a:p>
            <a:pPr lvl="1"/>
            <a:r>
              <a:rPr lang="en-US" smtClean="0"/>
              <a:t>Using mocap system capture motion data and to be able to animate character using it. Mocap data gives us opportunity to achieve very realistic body movements.</a:t>
            </a:r>
          </a:p>
          <a:p>
            <a:pPr lvl="1"/>
            <a:r>
              <a:rPr lang="en-US" smtClean="0"/>
              <a:t>Create an application that would use this motion data. We chose to animate a human body model in an application that we wrote using C++ programming language in OpenGL environment. This application had to parse and </a:t>
            </a:r>
            <a:r>
              <a:rPr lang="en-US" smtClean="0"/>
              <a:t>correctly interpret mocap data, cope with various skin deformation problems. Linear blending technique was used for this. We used </a:t>
            </a:r>
            <a:r>
              <a:rPr lang="en-US" smtClean="0"/>
              <a:t>joint </a:t>
            </a:r>
            <a:r>
              <a:rPr lang="en-US" smtClean="0"/>
              <a:t>based skeleton</a:t>
            </a:r>
            <a:r>
              <a:rPr lang="en-US" smtClean="0"/>
              <a:t>, consisting of rigid body parts – bones, that are rotated during motion. </a:t>
            </a:r>
          </a:p>
          <a:p>
            <a:pPr lvl="1"/>
            <a:endParaRPr lang="en-US" smtClean="0"/>
          </a:p>
          <a:p>
            <a:pPr lvl="1"/>
            <a:endParaRPr lang="en-US" dirty="0" smtClean="0"/>
          </a:p>
        </p:txBody>
      </p:sp>
      <p:sp>
        <p:nvSpPr>
          <p:cNvPr id="3" name="Title 2"/>
          <p:cNvSpPr>
            <a:spLocks noGrp="1"/>
          </p:cNvSpPr>
          <p:nvPr>
            <p:ph type="title"/>
          </p:nvPr>
        </p:nvSpPr>
        <p:spPr/>
        <p:txBody>
          <a:bodyPr>
            <a:normAutofit fontScale="90000"/>
          </a:bodyPr>
          <a:lstStyle/>
          <a:p>
            <a:r>
              <a:rPr lang="en-US" smtClean="0"/>
              <a:t>Hidden. Introduction. Project tasks</a:t>
            </a:r>
            <a:endParaRPr lang="lt-LT"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 Where it is used?</a:t>
            </a:r>
            <a:endParaRPr lang="en-US" dirty="0" smtClean="0"/>
          </a:p>
          <a:p>
            <a:r>
              <a:rPr lang="lt-LT" dirty="0" smtClean="0"/>
              <a:t>Various </a:t>
            </a:r>
            <a:r>
              <a:rPr lang="lt-LT" dirty="0" smtClean="0"/>
              <a:t>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with retroreflective </a:t>
            </a:r>
            <a:r>
              <a:rPr lang="lt-LT" dirty="0" smtClean="0"/>
              <a:t>markers</a:t>
            </a:r>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fontScale="77500" lnSpcReduction="20000"/>
          </a:bodyPr>
          <a:lstStyle/>
          <a:p>
            <a:r>
              <a:rPr lang="en-US" dirty="0" err="1" smtClean="0"/>
              <a:t>Mocap</a:t>
            </a:r>
            <a:r>
              <a:rPr lang="en-US" dirty="0" smtClean="0"/>
              <a:t> – records movements and converts them into digital data.</a:t>
            </a:r>
          </a:p>
          <a:p>
            <a:r>
              <a:rPr lang="en-US" dirty="0" smtClean="0"/>
              <a:t>Used in: entertainment, military, sports, medicine. </a:t>
            </a:r>
            <a:r>
              <a:rPr lang="en-US" dirty="0" smtClean="0"/>
              <a:t>We used it for capturing body movements and then using captured data animating human model in our application.</a:t>
            </a:r>
          </a:p>
          <a:p>
            <a:r>
              <a:rPr lang="en-US" dirty="0" smtClean="0"/>
              <a:t>Various motion capture systems are available:</a:t>
            </a:r>
          </a:p>
          <a:p>
            <a:pPr lvl="1"/>
            <a:r>
              <a:rPr lang="en-US" dirty="0" smtClean="0"/>
              <a:t>Optical – either reflecting (markers reflect light emitting diodes on the cameras) or light emitting markers (markers are </a:t>
            </a:r>
            <a:r>
              <a:rPr lang="en-US" dirty="0" err="1" smtClean="0"/>
              <a:t>diods</a:t>
            </a:r>
            <a:r>
              <a:rPr lang="en-US" dirty="0" smtClean="0"/>
              <a:t>) used on capture subjects. -&gt; High rate, accurate, free movement in capture volume, but post-processing required, lightning must be controlled, markers can be invisible sometimes.</a:t>
            </a:r>
          </a:p>
          <a:p>
            <a:pPr lvl="1"/>
            <a:r>
              <a:rPr lang="en-US" dirty="0" smtClean="0"/>
              <a:t>Magnetics – magnetic trackers, no post-processing required, markers not occluded, but lower sampling rate, tend to be noisy and can be interfered.</a:t>
            </a:r>
          </a:p>
          <a:p>
            <a:pPr lvl="1"/>
            <a:r>
              <a:rPr lang="en-US" dirty="0" smtClean="0"/>
              <a:t>Mechanical – directly tracks body joint angles, skeletal-like structure is attached. Large capture range, cheaper, but provides no global translations, restricts subjects movements.</a:t>
            </a:r>
          </a:p>
          <a:p>
            <a:r>
              <a:rPr lang="en-US" dirty="0" smtClean="0"/>
              <a:t>We used Optical Vicon MX motion capture system with retro-reflective markers, placed on special suit for better accuracy. System consisted of 8 cameras, special </a:t>
            </a:r>
            <a:r>
              <a:rPr lang="en-US" dirty="0" err="1" smtClean="0"/>
              <a:t>ultranet</a:t>
            </a:r>
            <a:r>
              <a:rPr lang="en-US" dirty="0" smtClean="0"/>
              <a:t> adapter and host pc with Vicon IQ2.5 software.</a:t>
            </a:r>
            <a:endParaRPr lang="en-US" dirty="0" smtClean="0"/>
          </a:p>
        </p:txBody>
      </p:sp>
      <p:sp>
        <p:nvSpPr>
          <p:cNvPr id="3" name="Title 2"/>
          <p:cNvSpPr>
            <a:spLocks noGrp="1"/>
          </p:cNvSpPr>
          <p:nvPr>
            <p:ph type="title"/>
          </p:nvPr>
        </p:nvSpPr>
        <p:spPr/>
        <p:txBody>
          <a:bodyPr>
            <a:normAutofit/>
          </a:bodyPr>
          <a:lstStyle/>
          <a:p>
            <a:r>
              <a:rPr lang="en-US" dirty="0" smtClean="0"/>
              <a:t>Hidden. </a:t>
            </a:r>
            <a:r>
              <a:rPr lang="en-US" dirty="0" smtClean="0"/>
              <a:t>Motion capture</a:t>
            </a:r>
            <a:endParaRPr lang="lt-LT"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1524</TotalTime>
  <Words>2150</Words>
  <Application>Microsoft Office PowerPoint</Application>
  <PresentationFormat>On-screen Show (4:3)</PresentationFormat>
  <Paragraphs>248</Paragraphs>
  <Slides>45</Slides>
  <Notes>0</Notes>
  <HiddenSlides>8</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Animating human model in OpenGL using data from motion capture system </vt:lpstr>
      <vt:lpstr>Contents</vt:lpstr>
      <vt:lpstr>Introduction. Project tasks</vt:lpstr>
      <vt:lpstr>Hidden. Introduction. Project tasks</vt:lpstr>
      <vt:lpstr>Human body animation movie</vt:lpstr>
      <vt:lpstr>Motion capture and motion data</vt:lpstr>
      <vt:lpstr>Motion capture system Basic Vicon MX system model</vt:lpstr>
      <vt:lpstr>Hidden. Motion capture</vt:lpstr>
      <vt:lpstr>Motion data</vt:lpstr>
      <vt:lpstr>Motion data BVH Hierarchy section</vt:lpstr>
      <vt:lpstr>Motion data BVH Motion section</vt:lpstr>
      <vt:lpstr>Hidden. Motion data</vt:lpstr>
      <vt:lpstr>Used techniques</vt:lpstr>
      <vt:lpstr>Parametric representation of lines in 3D space</vt:lpstr>
      <vt:lpstr>Parametric representation of lines in 3D space</vt:lpstr>
      <vt:lpstr>Hidden. Line representation</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Mesh model data, OBJ format</vt:lpstr>
      <vt:lpstr>Animating human body Mesh model data, OBJ format</vt:lpstr>
      <vt:lpstr>Animating human body Human body mesh model</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168</cp:revision>
  <dcterms:created xsi:type="dcterms:W3CDTF">2009-01-19T21:12:44Z</dcterms:created>
  <dcterms:modified xsi:type="dcterms:W3CDTF">2009-01-25T23:42:46Z</dcterms:modified>
</cp:coreProperties>
</file>