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82" r:id="rId2"/>
    <p:sldId id="283" r:id="rId3"/>
    <p:sldId id="257" r:id="rId4"/>
    <p:sldId id="258" r:id="rId5"/>
    <p:sldId id="259" r:id="rId6"/>
    <p:sldId id="261" r:id="rId7"/>
    <p:sldId id="260" r:id="rId8"/>
    <p:sldId id="262" r:id="rId9"/>
    <p:sldId id="263" r:id="rId10"/>
    <p:sldId id="264" r:id="rId11"/>
    <p:sldId id="290" r:id="rId12"/>
    <p:sldId id="291" r:id="rId13"/>
    <p:sldId id="265" r:id="rId14"/>
    <p:sldId id="266" r:id="rId15"/>
    <p:sldId id="267" r:id="rId16"/>
    <p:sldId id="268" r:id="rId17"/>
    <p:sldId id="284" r:id="rId18"/>
    <p:sldId id="269" r:id="rId19"/>
    <p:sldId id="270" r:id="rId20"/>
    <p:sldId id="271" r:id="rId21"/>
    <p:sldId id="272" r:id="rId22"/>
    <p:sldId id="274" r:id="rId23"/>
    <p:sldId id="273" r:id="rId24"/>
    <p:sldId id="275" r:id="rId25"/>
    <p:sldId id="285" r:id="rId26"/>
    <p:sldId id="286" r:id="rId27"/>
    <p:sldId id="287" r:id="rId28"/>
    <p:sldId id="276" r:id="rId29"/>
    <p:sldId id="277" r:id="rId30"/>
    <p:sldId id="278" r:id="rId31"/>
    <p:sldId id="279" r:id="rId32"/>
    <p:sldId id="280"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48" d="100"/>
          <a:sy n="48" d="100"/>
        </p:scale>
        <p:origin x="-1998" y="-52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A47257C-A770-4CEC-8E75-5C4C560A6230}" type="datetimeFigureOut">
              <a:rPr lang="en-US" smtClean="0"/>
              <a:pPr/>
              <a:t>2/8/2020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DA87E4D-55D8-4FF0-B6C1-255FC6A0D669}" type="slidenum">
              <a:rPr lang="en-US" smtClean="0"/>
              <a:pPr/>
              <a:t>‹#›</a:t>
            </a:fld>
            <a:endParaRPr lang="en-US"/>
          </a:p>
        </p:txBody>
      </p:sp>
    </p:spTree>
  </p:cSld>
  <p:clrMapOvr>
    <a:masterClrMapping/>
  </p:clrMapOvr>
  <p:transition>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47257C-A770-4CEC-8E75-5C4C560A6230}" type="datetimeFigureOut">
              <a:rPr lang="en-US" smtClean="0"/>
              <a:pPr/>
              <a:t>2/8/2020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DA87E4D-55D8-4FF0-B6C1-255FC6A0D669}" type="slidenum">
              <a:rPr lang="en-US" smtClean="0"/>
              <a:pPr/>
              <a:t>‹#›</a:t>
            </a:fld>
            <a:endParaRPr lang="en-US"/>
          </a:p>
        </p:txBody>
      </p:sp>
    </p:spTree>
  </p:cSld>
  <p:clrMapOvr>
    <a:masterClrMapping/>
  </p:clrMapOvr>
  <p:transition>
    <p:wedg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47257C-A770-4CEC-8E75-5C4C560A6230}" type="datetimeFigureOut">
              <a:rPr lang="en-US" smtClean="0"/>
              <a:pPr/>
              <a:t>2/8/2020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DA87E4D-55D8-4FF0-B6C1-255FC6A0D669}" type="slidenum">
              <a:rPr lang="en-US" smtClean="0"/>
              <a:pPr/>
              <a:t>‹#›</a:t>
            </a:fld>
            <a:endParaRPr lang="en-US"/>
          </a:p>
        </p:txBody>
      </p:sp>
    </p:spTree>
  </p:cSld>
  <p:clrMapOvr>
    <a:masterClrMapping/>
  </p:clrMapOvr>
  <p:transition>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47257C-A770-4CEC-8E75-5C4C560A6230}" type="datetimeFigureOut">
              <a:rPr lang="en-US" smtClean="0"/>
              <a:pPr/>
              <a:t>2/8/2020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DA87E4D-55D8-4FF0-B6C1-255FC6A0D66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A47257C-A770-4CEC-8E75-5C4C560A6230}" type="datetimeFigureOut">
              <a:rPr lang="en-US" smtClean="0"/>
              <a:pPr/>
              <a:t>2/8/2020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DA87E4D-55D8-4FF0-B6C1-255FC6A0D66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A47257C-A770-4CEC-8E75-5C4C560A6230}" type="datetimeFigureOut">
              <a:rPr lang="en-US" smtClean="0"/>
              <a:pPr/>
              <a:t>2/8/2020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DA87E4D-55D8-4FF0-B6C1-255FC6A0D66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A47257C-A770-4CEC-8E75-5C4C560A6230}" type="datetimeFigureOut">
              <a:rPr lang="en-US" smtClean="0"/>
              <a:pPr/>
              <a:t>2/8/2020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DA87E4D-55D8-4FF0-B6C1-255FC6A0D6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A47257C-A770-4CEC-8E75-5C4C560A6230}" type="datetimeFigureOut">
              <a:rPr lang="en-US" smtClean="0"/>
              <a:pPr/>
              <a:t>2/8/2020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DA87E4D-55D8-4FF0-B6C1-255FC6A0D66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A47257C-A770-4CEC-8E75-5C4C560A6230}" type="datetimeFigureOut">
              <a:rPr lang="en-US" smtClean="0"/>
              <a:pPr/>
              <a:t>2/8/2020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DA87E4D-55D8-4FF0-B6C1-255FC6A0D669}" type="slidenum">
              <a:rPr lang="en-US" smtClean="0"/>
              <a:pPr/>
              <a:t>‹#›</a:t>
            </a:fld>
            <a:endParaRPr lang="en-US"/>
          </a:p>
        </p:txBody>
      </p:sp>
    </p:spTree>
  </p:cSld>
  <p:clrMapOvr>
    <a:masterClrMapping/>
  </p:clrMapOvr>
  <p:transition>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A47257C-A770-4CEC-8E75-5C4C560A6230}" type="datetimeFigureOut">
              <a:rPr lang="en-US" smtClean="0"/>
              <a:pPr/>
              <a:t>2/8/2020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DA87E4D-55D8-4FF0-B6C1-255FC6A0D6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A47257C-A770-4CEC-8E75-5C4C560A6230}" type="datetimeFigureOut">
              <a:rPr lang="en-US" smtClean="0"/>
              <a:pPr/>
              <a:t>2/8/2020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DA87E4D-55D8-4FF0-B6C1-255FC6A0D66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A47257C-A770-4CEC-8E75-5C4C560A6230}" type="datetimeFigureOut">
              <a:rPr lang="en-US" smtClean="0"/>
              <a:pPr/>
              <a:t>2/8/2020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DA87E4D-55D8-4FF0-B6C1-255FC6A0D6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wedge/>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ig.jpg"/>
          <p:cNvPicPr>
            <a:picLocks noGrp="1" noChangeAspect="1"/>
          </p:cNvPicPr>
          <p:nvPr>
            <p:ph idx="1"/>
          </p:nvPr>
        </p:nvPicPr>
        <p:blipFill>
          <a:blip r:embed="rId2" cstate="print"/>
          <a:stretch>
            <a:fillRect/>
          </a:stretch>
        </p:blipFill>
        <p:spPr>
          <a:xfrm>
            <a:off x="381000" y="990600"/>
            <a:ext cx="8153400" cy="5334000"/>
          </a:xfrm>
        </p:spPr>
      </p:pic>
      <p:sp>
        <p:nvSpPr>
          <p:cNvPr id="3" name="Title 2"/>
          <p:cNvSpPr>
            <a:spLocks noGrp="1"/>
          </p:cNvSpPr>
          <p:nvPr>
            <p:ph type="title"/>
          </p:nvPr>
        </p:nvSpPr>
        <p:spPr/>
        <p:txBody>
          <a:bodyPr/>
          <a:lstStyle/>
          <a:p>
            <a:endParaRPr lang="en-US"/>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sz="2800" b="1" dirty="0" smtClean="0"/>
              <a:t>Veracity :-</a:t>
            </a:r>
            <a:r>
              <a:rPr lang="en-US" dirty="0" smtClean="0"/>
              <a:t>Veracity </a:t>
            </a:r>
            <a:r>
              <a:rPr lang="en-US" dirty="0"/>
              <a:t>is probably the toughest nut to crack. If </a:t>
            </a:r>
            <a:r>
              <a:rPr lang="en-US" dirty="0" smtClean="0"/>
              <a:t>we </a:t>
            </a:r>
            <a:r>
              <a:rPr lang="en-US" dirty="0"/>
              <a:t>can't trust the data itself, the source of the data, or the processes </a:t>
            </a:r>
            <a:r>
              <a:rPr lang="en-US" dirty="0" smtClean="0"/>
              <a:t>we </a:t>
            </a:r>
            <a:r>
              <a:rPr lang="en-US" dirty="0"/>
              <a:t>are using to identify which data points are important, </a:t>
            </a:r>
            <a:r>
              <a:rPr lang="en-US" dirty="0" smtClean="0"/>
              <a:t>we </a:t>
            </a:r>
            <a:r>
              <a:rPr lang="en-US" dirty="0"/>
              <a:t>have a veracity problem. One of the biggest problems with big data is the tendency for errors to snowball. User entry errors, redundancy and corruption all affect the value of data.  </a:t>
            </a:r>
            <a:r>
              <a:rPr lang="en-US" dirty="0" smtClean="0"/>
              <a:t>We must clean</a:t>
            </a:r>
            <a:r>
              <a:rPr lang="en-US" dirty="0"/>
              <a:t> </a:t>
            </a:r>
            <a:r>
              <a:rPr lang="en-US" dirty="0" smtClean="0"/>
              <a:t>our </a:t>
            </a:r>
            <a:r>
              <a:rPr lang="en-US" dirty="0"/>
              <a:t>existing </a:t>
            </a:r>
            <a:r>
              <a:rPr lang="en-US" dirty="0" smtClean="0"/>
              <a:t>data and put processes in place to reduce the accumulation of dirty data going forward.</a:t>
            </a:r>
            <a:endParaRPr lang="en-US" dirty="0"/>
          </a:p>
        </p:txBody>
      </p:sp>
      <p:sp>
        <p:nvSpPr>
          <p:cNvPr id="2" name="Title 1"/>
          <p:cNvSpPr>
            <a:spLocks noGrp="1"/>
          </p:cNvSpPr>
          <p:nvPr>
            <p:ph type="title"/>
          </p:nvPr>
        </p:nvSpPr>
        <p:spPr/>
        <p:txBody>
          <a:bodyPr/>
          <a:lstStyle/>
          <a:p>
            <a:r>
              <a:rPr lang="en-US" b="1" dirty="0" smtClean="0"/>
              <a:t>IBM’s definition</a:t>
            </a:r>
            <a:endParaRPr lang="en-US" dirty="0"/>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PNG"/>
          <p:cNvPicPr>
            <a:picLocks noGrp="1" noChangeAspect="1"/>
          </p:cNvPicPr>
          <p:nvPr>
            <p:ph idx="1"/>
          </p:nvPr>
        </p:nvPicPr>
        <p:blipFill>
          <a:blip r:embed="rId2" cstate="print"/>
          <a:stretch>
            <a:fillRect/>
          </a:stretch>
        </p:blipFill>
        <p:spPr>
          <a:xfrm>
            <a:off x="304800" y="762000"/>
            <a:ext cx="8610599" cy="5486400"/>
          </a:xfrm>
        </p:spPr>
      </p:pic>
      <p:sp>
        <p:nvSpPr>
          <p:cNvPr id="3" name="Title 2"/>
          <p:cNvSpPr>
            <a:spLocks noGrp="1"/>
          </p:cNvSpPr>
          <p:nvPr>
            <p:ph type="title"/>
          </p:nvPr>
        </p:nvSpPr>
        <p:spPr/>
        <p:txBody>
          <a:bodyPr/>
          <a:lstStyle/>
          <a:p>
            <a:endParaRPr lang="en-US"/>
          </a:p>
        </p:txBody>
      </p:sp>
    </p:spTree>
  </p:cSld>
  <p:clrMapOvr>
    <a:masterClrMapping/>
  </p:clrMapOvr>
  <p:transition>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PNG"/>
          <p:cNvPicPr>
            <a:picLocks noGrp="1" noChangeAspect="1"/>
          </p:cNvPicPr>
          <p:nvPr>
            <p:ph idx="1"/>
          </p:nvPr>
        </p:nvPicPr>
        <p:blipFill>
          <a:blip r:embed="rId2" cstate="print"/>
          <a:stretch>
            <a:fillRect/>
          </a:stretch>
        </p:blipFill>
        <p:spPr>
          <a:xfrm>
            <a:off x="533400" y="1066800"/>
            <a:ext cx="8305800" cy="5257799"/>
          </a:xfrm>
        </p:spPr>
      </p:pic>
      <p:sp>
        <p:nvSpPr>
          <p:cNvPr id="3" name="Title 2"/>
          <p:cNvSpPr>
            <a:spLocks noGrp="1"/>
          </p:cNvSpPr>
          <p:nvPr>
            <p:ph type="title"/>
          </p:nvPr>
        </p:nvSpPr>
        <p:spPr/>
        <p:txBody>
          <a:bodyPr/>
          <a:lstStyle/>
          <a:p>
            <a:endParaRPr lang="en-US"/>
          </a:p>
        </p:txBody>
      </p:sp>
    </p:spTree>
  </p:cSld>
  <p:clrMapOvr>
    <a:masterClrMapping/>
  </p:clrMapOvr>
  <p:transition>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buNone/>
            </a:pPr>
            <a:r>
              <a:rPr lang="en-US" b="1" dirty="0" smtClean="0"/>
              <a:t>Structured </a:t>
            </a:r>
            <a:r>
              <a:rPr lang="en-US" b="1" dirty="0"/>
              <a:t>data:</a:t>
            </a:r>
            <a:endParaRPr lang="en-US" dirty="0"/>
          </a:p>
          <a:p>
            <a:pPr algn="just"/>
            <a:r>
              <a:rPr lang="en-US" dirty="0"/>
              <a:t>Data which is represented in a tabular format</a:t>
            </a:r>
          </a:p>
          <a:p>
            <a:pPr algn="just"/>
            <a:r>
              <a:rPr lang="en-US" dirty="0"/>
              <a:t>E.g.: Databases</a:t>
            </a:r>
          </a:p>
          <a:p>
            <a:pPr algn="just">
              <a:buNone/>
            </a:pPr>
            <a:r>
              <a:rPr lang="en-US" b="1" dirty="0" smtClean="0"/>
              <a:t>Semi-structured </a:t>
            </a:r>
            <a:r>
              <a:rPr lang="en-US" b="1" dirty="0"/>
              <a:t>data:</a:t>
            </a:r>
            <a:endParaRPr lang="en-US" dirty="0"/>
          </a:p>
          <a:p>
            <a:pPr algn="just"/>
            <a:r>
              <a:rPr lang="en-US" dirty="0"/>
              <a:t>Data which does not have a formal data model</a:t>
            </a:r>
          </a:p>
          <a:p>
            <a:pPr algn="just"/>
            <a:r>
              <a:rPr lang="en-US" dirty="0"/>
              <a:t>E.g.: XML files</a:t>
            </a:r>
          </a:p>
          <a:p>
            <a:pPr algn="just">
              <a:buNone/>
            </a:pPr>
            <a:r>
              <a:rPr lang="en-US" b="1" dirty="0" smtClean="0"/>
              <a:t>Unstructured </a:t>
            </a:r>
            <a:r>
              <a:rPr lang="en-US" b="1" dirty="0"/>
              <a:t>data:</a:t>
            </a:r>
            <a:endParaRPr lang="en-US" dirty="0"/>
          </a:p>
          <a:p>
            <a:pPr algn="just"/>
            <a:r>
              <a:rPr lang="en-US" dirty="0"/>
              <a:t>Data which does not have a pre-defined data model</a:t>
            </a:r>
          </a:p>
          <a:p>
            <a:pPr algn="just"/>
            <a:r>
              <a:rPr lang="en-US" dirty="0"/>
              <a:t>E.g.: Text files</a:t>
            </a:r>
          </a:p>
        </p:txBody>
      </p:sp>
      <p:sp>
        <p:nvSpPr>
          <p:cNvPr id="2" name="Title 1"/>
          <p:cNvSpPr>
            <a:spLocks noGrp="1"/>
          </p:cNvSpPr>
          <p:nvPr>
            <p:ph type="title"/>
          </p:nvPr>
        </p:nvSpPr>
        <p:spPr/>
        <p:txBody>
          <a:bodyPr/>
          <a:lstStyle/>
          <a:p>
            <a:r>
              <a:rPr lang="en-US" b="1" dirty="0" smtClean="0"/>
              <a:t>Types of Data</a:t>
            </a:r>
            <a:endParaRPr lang="en-US" b="1" dirty="0"/>
          </a:p>
        </p:txBody>
      </p:sp>
    </p:spTree>
  </p:cSld>
  <p:clrMapOvr>
    <a:masterClrMapping/>
  </p:clrMapOvr>
  <p:transition>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endParaRPr lang="en-US" dirty="0"/>
          </a:p>
          <a:p>
            <a:pPr algn="just"/>
            <a:r>
              <a:rPr lang="en-US" sz="3300" dirty="0" smtClean="0"/>
              <a:t>Structured </a:t>
            </a:r>
            <a:r>
              <a:rPr lang="en-US" sz="3300" dirty="0"/>
              <a:t>data refers to kinds of data with a high level of organization, such as information in a relational </a:t>
            </a:r>
            <a:r>
              <a:rPr lang="en-US" sz="3300" dirty="0" smtClean="0"/>
              <a:t>database.</a:t>
            </a:r>
          </a:p>
          <a:p>
            <a:pPr algn="just"/>
            <a:r>
              <a:rPr lang="en-US" sz="3300" dirty="0" smtClean="0"/>
              <a:t>When </a:t>
            </a:r>
            <a:r>
              <a:rPr lang="en-US" sz="3300" dirty="0"/>
              <a:t>information is highly structured and predictable, search engines can more easily organize and display it in creative ways</a:t>
            </a:r>
            <a:r>
              <a:rPr lang="en-US" sz="3300" dirty="0" smtClean="0"/>
              <a:t>.</a:t>
            </a:r>
          </a:p>
          <a:p>
            <a:pPr algn="just"/>
            <a:r>
              <a:rPr lang="en-US" sz="3300" dirty="0"/>
              <a:t> Structured data markup is a text-based organization of data that is included in a file and served from the web</a:t>
            </a:r>
            <a:r>
              <a:rPr lang="en-US" sz="3300" dirty="0" smtClean="0"/>
              <a:t>.</a:t>
            </a:r>
            <a:endParaRPr lang="en-US" sz="3300" dirty="0"/>
          </a:p>
          <a:p>
            <a:pPr>
              <a:buNone/>
            </a:pPr>
            <a:r>
              <a:rPr lang="en-US" dirty="0" smtClean="0"/>
              <a:t/>
            </a:r>
            <a:br>
              <a:rPr lang="en-US" dirty="0" smtClean="0"/>
            </a:br>
            <a:endParaRPr lang="en-US" dirty="0"/>
          </a:p>
        </p:txBody>
      </p:sp>
      <p:sp>
        <p:nvSpPr>
          <p:cNvPr id="2" name="Title 1"/>
          <p:cNvSpPr>
            <a:spLocks noGrp="1"/>
          </p:cNvSpPr>
          <p:nvPr>
            <p:ph type="title"/>
          </p:nvPr>
        </p:nvSpPr>
        <p:spPr/>
        <p:txBody>
          <a:bodyPr/>
          <a:lstStyle/>
          <a:p>
            <a:r>
              <a:rPr lang="en-US" b="1" dirty="0" smtClean="0"/>
              <a:t>Structured Data</a:t>
            </a:r>
            <a:endParaRPr lang="en-US" b="1" dirty="0"/>
          </a:p>
        </p:txBody>
      </p:sp>
    </p:spTree>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400" dirty="0" smtClean="0"/>
              <a:t>It is </a:t>
            </a:r>
            <a:r>
              <a:rPr lang="en-US" sz="2400" dirty="0"/>
              <a:t>a form of </a:t>
            </a:r>
            <a:r>
              <a:rPr lang="en-US" sz="2400" dirty="0" smtClean="0"/>
              <a:t>structured data</a:t>
            </a:r>
            <a:r>
              <a:rPr lang="en-US" sz="2400" dirty="0"/>
              <a:t> that does not conform with the formal structure of data models associated with relational databases or other forms of data </a:t>
            </a:r>
            <a:r>
              <a:rPr lang="en-US" sz="2400" dirty="0" smtClean="0"/>
              <a:t>tables.</a:t>
            </a:r>
          </a:p>
          <a:p>
            <a:pPr algn="just"/>
            <a:r>
              <a:rPr lang="en-US" sz="2400" dirty="0" smtClean="0"/>
              <a:t>But </a:t>
            </a:r>
            <a:r>
              <a:rPr lang="en-US" sz="2400" dirty="0"/>
              <a:t>nonetheless contains tags or other markers to separate semantic elements and enforce hierarchies of records and fields within the data. Therefore, it is also known as self-describing structure.</a:t>
            </a:r>
          </a:p>
          <a:p>
            <a:pPr algn="just"/>
            <a:r>
              <a:rPr lang="en-US" sz="2400" dirty="0"/>
              <a:t>In semi-structured data, the entities belonging to the same class may have different attributes even though they are grouped </a:t>
            </a:r>
            <a:r>
              <a:rPr lang="en-US" sz="2400" dirty="0" smtClean="0"/>
              <a:t>together</a:t>
            </a:r>
            <a:r>
              <a:rPr lang="en-US" sz="2400" dirty="0"/>
              <a:t>.</a:t>
            </a:r>
          </a:p>
          <a:p>
            <a:endParaRPr lang="en-US" sz="2800" dirty="0"/>
          </a:p>
        </p:txBody>
      </p:sp>
      <p:sp>
        <p:nvSpPr>
          <p:cNvPr id="2" name="Title 1"/>
          <p:cNvSpPr>
            <a:spLocks noGrp="1"/>
          </p:cNvSpPr>
          <p:nvPr>
            <p:ph type="title"/>
          </p:nvPr>
        </p:nvSpPr>
        <p:spPr/>
        <p:txBody>
          <a:bodyPr/>
          <a:lstStyle/>
          <a:p>
            <a:r>
              <a:rPr lang="en-US" b="1" dirty="0" smtClean="0"/>
              <a:t>Semi-structured data</a:t>
            </a:r>
            <a:endParaRPr lang="en-US" dirty="0"/>
          </a:p>
        </p:txBody>
      </p:sp>
    </p:spTree>
  </p:cSld>
  <p:clrMapOvr>
    <a:masterClrMapping/>
  </p:clrMapOvr>
  <p:transition>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US" dirty="0" smtClean="0"/>
              <a:t>It </a:t>
            </a:r>
            <a:r>
              <a:rPr lang="en-US" dirty="0"/>
              <a:t>refers to information that either does not have a pre-defined data model or is not organized in a pre-defined </a:t>
            </a:r>
            <a:r>
              <a:rPr lang="en-US" dirty="0" smtClean="0"/>
              <a:t>manner.</a:t>
            </a:r>
          </a:p>
          <a:p>
            <a:pPr algn="just"/>
            <a:r>
              <a:rPr lang="en-US" dirty="0" smtClean="0"/>
              <a:t>It </a:t>
            </a:r>
            <a:r>
              <a:rPr lang="en-US" dirty="0"/>
              <a:t>is typically text-heavy, but may contain data such as dates, numbers, and facts as well</a:t>
            </a:r>
            <a:r>
              <a:rPr lang="en-US" dirty="0" smtClean="0"/>
              <a:t>.</a:t>
            </a:r>
          </a:p>
          <a:p>
            <a:pPr algn="just"/>
            <a:r>
              <a:rPr lang="en-US" dirty="0" smtClean="0"/>
              <a:t> </a:t>
            </a:r>
            <a:r>
              <a:rPr lang="en-US" dirty="0"/>
              <a:t>This results in irregularities and ambiguities that make it difficult to understand using traditional programs as compared to data stored in fielded form in databases or annotated (semantically tagged) in documents.</a:t>
            </a:r>
          </a:p>
        </p:txBody>
      </p:sp>
      <p:sp>
        <p:nvSpPr>
          <p:cNvPr id="2" name="Title 1"/>
          <p:cNvSpPr>
            <a:spLocks noGrp="1"/>
          </p:cNvSpPr>
          <p:nvPr>
            <p:ph type="title"/>
          </p:nvPr>
        </p:nvSpPr>
        <p:spPr/>
        <p:txBody>
          <a:bodyPr/>
          <a:lstStyle/>
          <a:p>
            <a:r>
              <a:rPr lang="en-US" b="1" dirty="0" smtClean="0"/>
              <a:t>Unstructured data</a:t>
            </a:r>
            <a:endParaRPr lang="en-US" dirty="0"/>
          </a:p>
        </p:txBody>
      </p:sp>
    </p:spTree>
  </p:cSld>
  <p:clrMapOvr>
    <a:masterClrMapping/>
  </p:clrMapOvr>
  <p:transition>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itss.png"/>
          <p:cNvPicPr>
            <a:picLocks noGrp="1" noChangeAspect="1"/>
          </p:cNvPicPr>
          <p:nvPr>
            <p:ph idx="1"/>
          </p:nvPr>
        </p:nvPicPr>
        <p:blipFill>
          <a:blip r:embed="rId2" cstate="print"/>
          <a:stretch>
            <a:fillRect/>
          </a:stretch>
        </p:blipFill>
        <p:spPr>
          <a:xfrm>
            <a:off x="762000" y="1066800"/>
            <a:ext cx="7772400" cy="5105400"/>
          </a:xfrm>
        </p:spPr>
      </p:pic>
      <p:sp>
        <p:nvSpPr>
          <p:cNvPr id="3" name="Title 2"/>
          <p:cNvSpPr>
            <a:spLocks noGrp="1"/>
          </p:cNvSpPr>
          <p:nvPr>
            <p:ph type="title"/>
          </p:nvPr>
        </p:nvSpPr>
        <p:spPr/>
        <p:txBody>
          <a:bodyPr/>
          <a:lstStyle/>
          <a:p>
            <a:endParaRPr lang="en-US"/>
          </a:p>
        </p:txBody>
      </p:sp>
    </p:spTree>
  </p:cSld>
  <p:clrMapOvr>
    <a:masterClrMapping/>
  </p:clrMapOvr>
  <p:transition>
    <p:wedg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4632960"/>
          </a:xfrm>
        </p:spPr>
        <p:txBody>
          <a:bodyPr>
            <a:normAutofit fontScale="77500" lnSpcReduction="20000"/>
          </a:bodyPr>
          <a:lstStyle/>
          <a:p>
            <a:pPr algn="just">
              <a:buNone/>
            </a:pPr>
            <a:endParaRPr lang="en-US" dirty="0" smtClean="0"/>
          </a:p>
          <a:p>
            <a:pPr algn="just"/>
            <a:r>
              <a:rPr lang="en-US" dirty="0" smtClean="0"/>
              <a:t>Hadoop is an open source, Java-based programming framework that supports the processing and storage of extremely large data sets in a distributed computing environment. It is part of the Apache project sponsored by the Apache Software Foundation.</a:t>
            </a:r>
          </a:p>
          <a:p>
            <a:pPr algn="just"/>
            <a:r>
              <a:rPr lang="en-US" dirty="0" smtClean="0"/>
              <a:t>It </a:t>
            </a:r>
            <a:r>
              <a:rPr lang="en-US" dirty="0"/>
              <a:t>consists of computer clusters built from commodity hardware</a:t>
            </a:r>
            <a:r>
              <a:rPr lang="en-US" dirty="0" smtClean="0"/>
              <a:t>.</a:t>
            </a:r>
          </a:p>
          <a:p>
            <a:pPr algn="just"/>
            <a:r>
              <a:rPr lang="en-US" dirty="0" smtClean="0"/>
              <a:t> </a:t>
            </a:r>
            <a:r>
              <a:rPr lang="en-US" dirty="0"/>
              <a:t>All the modules in Hadoop are designed with a fundamental assumption that hardware failures are common occurrences and should be automatically handled by the framework</a:t>
            </a:r>
            <a:r>
              <a:rPr lang="en-US" dirty="0" smtClean="0"/>
              <a:t>.</a:t>
            </a:r>
            <a:endParaRPr lang="en-US" dirty="0"/>
          </a:p>
          <a:p>
            <a:pPr algn="just"/>
            <a:r>
              <a:rPr lang="en-US" dirty="0"/>
              <a:t>The core of Apache Hadoop consists of a storage part, known as Hadoop Distributed File System (HDFS), and a processing part which is a </a:t>
            </a:r>
            <a:r>
              <a:rPr lang="en-US" dirty="0" smtClean="0"/>
              <a:t>MapReduce programming </a:t>
            </a:r>
            <a:r>
              <a:rPr lang="en-US" dirty="0"/>
              <a:t>model</a:t>
            </a:r>
            <a:r>
              <a:rPr lang="en-US" dirty="0" smtClean="0"/>
              <a:t>.</a:t>
            </a:r>
          </a:p>
          <a:p>
            <a:endParaRPr lang="en-US" dirty="0"/>
          </a:p>
        </p:txBody>
      </p:sp>
      <p:sp>
        <p:nvSpPr>
          <p:cNvPr id="2" name="Title 1"/>
          <p:cNvSpPr>
            <a:spLocks noGrp="1"/>
          </p:cNvSpPr>
          <p:nvPr>
            <p:ph type="title"/>
          </p:nvPr>
        </p:nvSpPr>
        <p:spPr/>
        <p:txBody>
          <a:bodyPr/>
          <a:lstStyle/>
          <a:p>
            <a:r>
              <a:rPr lang="en-US" dirty="0" smtClean="0"/>
              <a:t>WHAT IS HADOOP</a:t>
            </a:r>
            <a:endParaRPr lang="en-US" dirty="0"/>
          </a:p>
        </p:txBody>
      </p:sp>
    </p:spTree>
  </p:cSld>
  <p:clrMapOvr>
    <a:masterClrMapping/>
  </p:clrMapOvr>
  <p:transition>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endParaRPr lang="en-US" dirty="0" smtClean="0"/>
          </a:p>
          <a:p>
            <a:pPr algn="just"/>
            <a:r>
              <a:rPr lang="en-US" dirty="0" smtClean="0"/>
              <a:t> Hadoop splits files into large blocks and distributes them across nodes in a cluster.</a:t>
            </a:r>
          </a:p>
          <a:p>
            <a:pPr algn="just"/>
            <a:r>
              <a:rPr lang="en-US" dirty="0" smtClean="0"/>
              <a:t> It then transfers packaged code into nodes to process the data in parallel. This approach takes advantage of data locality – nodes manipulating the data they have access to – to allow the dataset to be processed faster and more efficiently than it would be in a more conventional supercomputer architecture that relies on a parallel file system where computation and data are distributed via high-speed networking.</a:t>
            </a:r>
          </a:p>
          <a:p>
            <a:endParaRPr lang="en-US" dirty="0"/>
          </a:p>
        </p:txBody>
      </p:sp>
      <p:sp>
        <p:nvSpPr>
          <p:cNvPr id="2" name="Title 1"/>
          <p:cNvSpPr>
            <a:spLocks noGrp="1"/>
          </p:cNvSpPr>
          <p:nvPr>
            <p:ph type="title"/>
          </p:nvPr>
        </p:nvSpPr>
        <p:spPr/>
        <p:txBody>
          <a:bodyPr/>
          <a:lstStyle/>
          <a:p>
            <a:r>
              <a:rPr lang="en-US" b="1" dirty="0" smtClean="0"/>
              <a:t>WHAT IS HADOOP</a:t>
            </a:r>
            <a:endParaRPr lang="en-US" b="1" dirty="0"/>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
            </a:r>
            <a:br>
              <a:rPr lang="en-US" dirty="0" smtClean="0"/>
            </a:br>
            <a:r>
              <a:rPr lang="en-US" b="1" dirty="0" smtClean="0"/>
              <a:t>BIG DATA</a:t>
            </a:r>
            <a:endParaRPr lang="en-US" b="1" dirty="0"/>
          </a:p>
        </p:txBody>
      </p:sp>
      <p:sp>
        <p:nvSpPr>
          <p:cNvPr id="3" name="Subtitle 2"/>
          <p:cNvSpPr>
            <a:spLocks noGrp="1"/>
          </p:cNvSpPr>
          <p:nvPr>
            <p:ph type="subTitle" idx="1"/>
          </p:nvPr>
        </p:nvSpPr>
        <p:spPr/>
        <p:txBody>
          <a:bodyPr/>
          <a:lstStyle/>
          <a:p>
            <a:r>
              <a:rPr lang="en-US" dirty="0" smtClean="0"/>
              <a:t>A PROBLEM</a:t>
            </a:r>
            <a:endParaRPr lang="en-US" dirty="0"/>
          </a:p>
        </p:txBody>
      </p:sp>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b="1" dirty="0" smtClean="0"/>
              <a:t>Hadoop </a:t>
            </a:r>
            <a:r>
              <a:rPr lang="en-US" b="1" dirty="0"/>
              <a:t>Distributed File System (HDFS)</a:t>
            </a:r>
            <a:r>
              <a:rPr lang="en-US" dirty="0"/>
              <a:t> – a distributed file-system that stores data on commodity machines, providing very high aggregate bandwidth across the </a:t>
            </a:r>
            <a:r>
              <a:rPr lang="en-US" dirty="0" smtClean="0"/>
              <a:t>cluster.</a:t>
            </a:r>
            <a:endParaRPr lang="en-US" dirty="0"/>
          </a:p>
          <a:p>
            <a:pPr algn="just"/>
            <a:r>
              <a:rPr lang="en-US" b="1" dirty="0"/>
              <a:t>Hadoop MapReduce</a:t>
            </a:r>
            <a:r>
              <a:rPr lang="en-US" dirty="0"/>
              <a:t> – an implementation of the MapReduce programming model for large scale data processing.</a:t>
            </a:r>
          </a:p>
          <a:p>
            <a:endParaRPr lang="en-US" dirty="0"/>
          </a:p>
        </p:txBody>
      </p:sp>
      <p:sp>
        <p:nvSpPr>
          <p:cNvPr id="2" name="Title 1"/>
          <p:cNvSpPr>
            <a:spLocks noGrp="1"/>
          </p:cNvSpPr>
          <p:nvPr>
            <p:ph type="title"/>
          </p:nvPr>
        </p:nvSpPr>
        <p:spPr/>
        <p:txBody>
          <a:bodyPr/>
          <a:lstStyle/>
          <a:p>
            <a:r>
              <a:rPr lang="en-US" b="1" dirty="0" smtClean="0"/>
              <a:t>Core components of Hadoop</a:t>
            </a:r>
            <a:endParaRPr lang="en-US" b="1" dirty="0"/>
          </a:p>
        </p:txBody>
      </p:sp>
    </p:spTree>
  </p:cSld>
  <p:clrMapOvr>
    <a:masterClrMapping/>
  </p:clrMapOvr>
  <p:transition>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US" dirty="0"/>
              <a:t>The genesis of Hadoop came from the Google File System </a:t>
            </a:r>
            <a:r>
              <a:rPr lang="en-US" dirty="0" smtClean="0"/>
              <a:t>paper</a:t>
            </a:r>
            <a:r>
              <a:rPr lang="en-US" dirty="0"/>
              <a:t> that was published in October 2003. </a:t>
            </a:r>
            <a:endParaRPr lang="en-US" dirty="0" smtClean="0"/>
          </a:p>
          <a:p>
            <a:pPr algn="just"/>
            <a:r>
              <a:rPr lang="en-US" dirty="0" smtClean="0"/>
              <a:t>This </a:t>
            </a:r>
            <a:r>
              <a:rPr lang="en-US" dirty="0"/>
              <a:t>paper spawned another research paper from Google – MapReduce: Simplified Data Processing on Large </a:t>
            </a:r>
            <a:r>
              <a:rPr lang="en-US" dirty="0" smtClean="0"/>
              <a:t>Clusters. </a:t>
            </a:r>
          </a:p>
          <a:p>
            <a:pPr algn="just"/>
            <a:r>
              <a:rPr lang="en-US" dirty="0" smtClean="0"/>
              <a:t>Development </a:t>
            </a:r>
            <a:r>
              <a:rPr lang="en-US" dirty="0"/>
              <a:t>started on the Apache Nutch project, but was moved to the new Hadoop subproject in January 2006</a:t>
            </a:r>
            <a:r>
              <a:rPr lang="en-US" dirty="0" smtClean="0"/>
              <a:t>.</a:t>
            </a:r>
          </a:p>
          <a:p>
            <a:pPr algn="just"/>
            <a:r>
              <a:rPr lang="en-US" dirty="0"/>
              <a:t> Doug Cutting, who was working at Yahoo! at the time</a:t>
            </a:r>
            <a:r>
              <a:rPr lang="en-US" dirty="0" smtClean="0"/>
              <a:t>,</a:t>
            </a:r>
            <a:r>
              <a:rPr lang="en-US" dirty="0"/>
              <a:t> named it after his son's toy elephant</a:t>
            </a:r>
            <a:r>
              <a:rPr lang="en-US" dirty="0" smtClean="0"/>
              <a:t>.</a:t>
            </a:r>
            <a:r>
              <a:rPr lang="en-US" dirty="0"/>
              <a:t> </a:t>
            </a:r>
          </a:p>
        </p:txBody>
      </p:sp>
      <p:sp>
        <p:nvSpPr>
          <p:cNvPr id="2" name="Title 1"/>
          <p:cNvSpPr>
            <a:spLocks noGrp="1"/>
          </p:cNvSpPr>
          <p:nvPr>
            <p:ph type="title"/>
          </p:nvPr>
        </p:nvSpPr>
        <p:spPr/>
        <p:txBody>
          <a:bodyPr/>
          <a:lstStyle/>
          <a:p>
            <a:r>
              <a:rPr lang="en-US" b="1" dirty="0" smtClean="0"/>
              <a:t>HISTORY OF HADOOP</a:t>
            </a:r>
            <a:endParaRPr lang="en-US" b="1" dirty="0"/>
          </a:p>
        </p:txBody>
      </p:sp>
    </p:spTree>
  </p:cSld>
  <p:clrMapOvr>
    <a:masterClrMapping/>
  </p:clrMapOvr>
  <p:transition>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RSH\Desktop\What-is-Hadoop-Ecosystem (1).png"/>
          <p:cNvPicPr>
            <a:picLocks noGrp="1" noChangeAspect="1" noChangeArrowheads="1"/>
          </p:cNvPicPr>
          <p:nvPr>
            <p:ph idx="1"/>
          </p:nvPr>
        </p:nvPicPr>
        <p:blipFill>
          <a:blip r:embed="rId2" cstate="print"/>
          <a:stretch>
            <a:fillRect/>
          </a:stretch>
        </p:blipFill>
        <p:spPr bwMode="auto">
          <a:xfrm>
            <a:off x="1383915" y="1549453"/>
            <a:ext cx="6376169" cy="4389332"/>
          </a:xfrm>
          <a:prstGeom prst="rect">
            <a:avLst/>
          </a:prstGeom>
          <a:noFill/>
        </p:spPr>
      </p:pic>
      <p:sp>
        <p:nvSpPr>
          <p:cNvPr id="2" name="Title 1"/>
          <p:cNvSpPr>
            <a:spLocks noGrp="1"/>
          </p:cNvSpPr>
          <p:nvPr>
            <p:ph type="title"/>
          </p:nvPr>
        </p:nvSpPr>
        <p:spPr/>
        <p:txBody>
          <a:bodyPr/>
          <a:lstStyle/>
          <a:p>
            <a:r>
              <a:rPr lang="en-US" b="1" dirty="0" smtClean="0"/>
              <a:t>HADOOP-ECOSYSTEM</a:t>
            </a:r>
            <a:endParaRPr lang="en-US" b="1" dirty="0"/>
          </a:p>
        </p:txBody>
      </p:sp>
    </p:spTree>
  </p:cSld>
  <p:clrMapOvr>
    <a:masterClrMapping/>
  </p:clrMapOvr>
  <p:transition>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029200"/>
          </a:xfrm>
        </p:spPr>
        <p:txBody>
          <a:bodyPr>
            <a:normAutofit fontScale="92500" lnSpcReduction="20000"/>
          </a:bodyPr>
          <a:lstStyle/>
          <a:p>
            <a:pPr algn="just"/>
            <a:r>
              <a:rPr lang="en-US" dirty="0"/>
              <a:t>Hadoop File System was developed using distributed file system design</a:t>
            </a:r>
            <a:r>
              <a:rPr lang="en-US" dirty="0" smtClean="0"/>
              <a:t>.</a:t>
            </a:r>
          </a:p>
          <a:p>
            <a:r>
              <a:rPr lang="en-US" dirty="0" smtClean="0"/>
              <a:t> </a:t>
            </a:r>
            <a:r>
              <a:rPr lang="en-US" dirty="0"/>
              <a:t>It is run on </a:t>
            </a:r>
            <a:r>
              <a:rPr lang="en-US" dirty="0" smtClean="0"/>
              <a:t>commodity(</a:t>
            </a:r>
          </a:p>
          <a:p>
            <a:r>
              <a:rPr lang="en-US" dirty="0" smtClean="0"/>
              <a:t>PCs which can be used to make a cluster ) </a:t>
            </a:r>
            <a:r>
              <a:rPr lang="en-US" dirty="0"/>
              <a:t>hardware. </a:t>
            </a:r>
            <a:endParaRPr lang="en-US" dirty="0" smtClean="0"/>
          </a:p>
          <a:p>
            <a:pPr algn="just"/>
            <a:r>
              <a:rPr lang="en-US" dirty="0" smtClean="0"/>
              <a:t>Unlike </a:t>
            </a:r>
            <a:r>
              <a:rPr lang="en-US" dirty="0"/>
              <a:t>other distributed systems, HDFS is highly </a:t>
            </a:r>
            <a:r>
              <a:rPr lang="en-US" dirty="0" smtClean="0"/>
              <a:t>fault tolerant </a:t>
            </a:r>
            <a:r>
              <a:rPr lang="en-US" dirty="0"/>
              <a:t>and designed using low-cost hardware.</a:t>
            </a:r>
          </a:p>
          <a:p>
            <a:pPr algn="just"/>
            <a:r>
              <a:rPr lang="en-US" dirty="0"/>
              <a:t>HDFS holds very large amount of data and provides easier access</a:t>
            </a:r>
            <a:r>
              <a:rPr lang="en-US" dirty="0" smtClean="0"/>
              <a:t>.</a:t>
            </a:r>
          </a:p>
          <a:p>
            <a:pPr algn="just"/>
            <a:r>
              <a:rPr lang="en-US" dirty="0" smtClean="0"/>
              <a:t> </a:t>
            </a:r>
            <a:r>
              <a:rPr lang="en-US" dirty="0"/>
              <a:t>To store such huge data, the files are stored across multiple machines</a:t>
            </a:r>
            <a:r>
              <a:rPr lang="en-US" dirty="0" smtClean="0"/>
              <a:t>.</a:t>
            </a:r>
          </a:p>
          <a:p>
            <a:pPr algn="just"/>
            <a:r>
              <a:rPr lang="en-US" dirty="0" smtClean="0"/>
              <a:t>HDFS </a:t>
            </a:r>
            <a:r>
              <a:rPr lang="en-US" dirty="0"/>
              <a:t>also makes applications available to parallel processing.</a:t>
            </a:r>
          </a:p>
          <a:p>
            <a:pPr algn="just"/>
            <a:endParaRPr lang="en-US" dirty="0"/>
          </a:p>
        </p:txBody>
      </p:sp>
      <p:sp>
        <p:nvSpPr>
          <p:cNvPr id="2" name="Title 1"/>
          <p:cNvSpPr>
            <a:spLocks noGrp="1"/>
          </p:cNvSpPr>
          <p:nvPr>
            <p:ph type="title"/>
          </p:nvPr>
        </p:nvSpPr>
        <p:spPr/>
        <p:txBody>
          <a:bodyPr/>
          <a:lstStyle/>
          <a:p>
            <a:r>
              <a:rPr lang="en-US" b="1" dirty="0" smtClean="0"/>
              <a:t>CORE COMPONENTS-HDFS</a:t>
            </a:r>
            <a:endParaRPr lang="en-US" dirty="0"/>
          </a:p>
        </p:txBody>
      </p:sp>
    </p:spTree>
  </p:cSld>
  <p:clrMapOvr>
    <a:masterClrMapping/>
  </p:clrMapOvr>
  <p:transition>
    <p:wedg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smtClean="0"/>
              <a:t>It </a:t>
            </a:r>
            <a:r>
              <a:rPr lang="en-US" dirty="0"/>
              <a:t>is suitable for the distributed storage and processing.</a:t>
            </a:r>
          </a:p>
          <a:p>
            <a:pPr algn="just"/>
            <a:r>
              <a:rPr lang="en-US" dirty="0"/>
              <a:t>Hadoop provides a command interface to interact with HDFS.</a:t>
            </a:r>
          </a:p>
          <a:p>
            <a:pPr algn="just"/>
            <a:r>
              <a:rPr lang="en-US" dirty="0"/>
              <a:t>The built-in servers of namenode and datanode help users to easily check the status of cluster.</a:t>
            </a:r>
          </a:p>
          <a:p>
            <a:pPr algn="just"/>
            <a:r>
              <a:rPr lang="en-US" dirty="0"/>
              <a:t>Streaming access to file system data.</a:t>
            </a:r>
          </a:p>
          <a:p>
            <a:pPr algn="just"/>
            <a:r>
              <a:rPr lang="en-US" dirty="0"/>
              <a:t>HDFS provides file permissions and authentication.</a:t>
            </a:r>
          </a:p>
          <a:p>
            <a:pPr algn="just"/>
            <a:endParaRPr lang="en-US" dirty="0"/>
          </a:p>
        </p:txBody>
      </p:sp>
      <p:sp>
        <p:nvSpPr>
          <p:cNvPr id="2" name="Title 1"/>
          <p:cNvSpPr>
            <a:spLocks noGrp="1"/>
          </p:cNvSpPr>
          <p:nvPr>
            <p:ph type="title"/>
          </p:nvPr>
        </p:nvSpPr>
        <p:spPr/>
        <p:txBody>
          <a:bodyPr/>
          <a:lstStyle/>
          <a:p>
            <a:r>
              <a:rPr lang="en-US" b="1" dirty="0" smtClean="0"/>
              <a:t>Features of HDFS</a:t>
            </a:r>
            <a:endParaRPr lang="en-US" b="1" dirty="0"/>
          </a:p>
        </p:txBody>
      </p:sp>
    </p:spTree>
  </p:cSld>
  <p:clrMapOvr>
    <a:masterClrMapping/>
  </p:clrMapOvr>
  <p:transition>
    <p:wedg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pPr>
              <a:buNone/>
            </a:pPr>
            <a:r>
              <a:rPr lang="en-US" b="1" dirty="0" smtClean="0"/>
              <a:t> 1)Standalone mode </a:t>
            </a:r>
          </a:p>
          <a:p>
            <a:endParaRPr lang="en-US" dirty="0" smtClean="0"/>
          </a:p>
          <a:p>
            <a:r>
              <a:rPr lang="en-US" dirty="0" smtClean="0"/>
              <a:t>All </a:t>
            </a:r>
            <a:r>
              <a:rPr lang="en-US" dirty="0" err="1" smtClean="0"/>
              <a:t>Hadoop</a:t>
            </a:r>
            <a:r>
              <a:rPr lang="en-US" dirty="0" smtClean="0"/>
              <a:t> services </a:t>
            </a:r>
          </a:p>
          <a:p>
            <a:r>
              <a:rPr lang="en-US" dirty="0" smtClean="0"/>
              <a:t>run in a </a:t>
            </a:r>
          </a:p>
          <a:p>
            <a:r>
              <a:rPr lang="en-US" dirty="0" smtClean="0"/>
              <a:t>single JVM, on a </a:t>
            </a:r>
          </a:p>
          <a:p>
            <a:r>
              <a:rPr lang="en-US" dirty="0" smtClean="0"/>
              <a:t>single machine </a:t>
            </a:r>
            <a:endParaRPr lang="en-US"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Modes of </a:t>
            </a:r>
            <a:r>
              <a:rPr lang="en-US" dirty="0" err="1" smtClean="0"/>
              <a:t>Hadoop</a:t>
            </a:r>
            <a:r>
              <a:rPr lang="en-US" dirty="0" smtClean="0"/>
              <a:t> configuration </a:t>
            </a:r>
            <a:endParaRPr lang="en-US" dirty="0"/>
          </a:p>
        </p:txBody>
      </p:sp>
    </p:spTree>
  </p:cSld>
  <p:clrMapOvr>
    <a:masterClrMapping/>
  </p:clrMapOvr>
  <p:transition>
    <p:wedg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Individual </a:t>
            </a:r>
            <a:r>
              <a:rPr lang="en-US" dirty="0" err="1" smtClean="0"/>
              <a:t>Hadoop</a:t>
            </a:r>
            <a:r>
              <a:rPr lang="en-US" dirty="0" smtClean="0"/>
              <a:t> services run in an individual JVM, but on a single machine </a:t>
            </a:r>
            <a:endParaRPr lang="en-US"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Pseudo distributed mode </a:t>
            </a:r>
            <a:endParaRPr lang="en-US" dirty="0"/>
          </a:p>
        </p:txBody>
      </p:sp>
    </p:spTree>
  </p:cSld>
  <p:clrMapOvr>
    <a:masterClrMapping/>
  </p:clrMapOvr>
  <p:transition>
    <p:wedg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err="1" smtClean="0"/>
              <a:t>Hadoop</a:t>
            </a:r>
            <a:r>
              <a:rPr lang="en-US" dirty="0" smtClean="0"/>
              <a:t> services run </a:t>
            </a:r>
          </a:p>
          <a:p>
            <a:r>
              <a:rPr lang="en-US" dirty="0" smtClean="0"/>
              <a:t>in different JVMs, but belong to one cluster.</a:t>
            </a:r>
            <a:endParaRPr lang="en-US"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Fully distributed mode </a:t>
            </a:r>
            <a:endParaRPr lang="en-US" dirty="0"/>
          </a:p>
        </p:txBody>
      </p:sp>
    </p:spTree>
  </p:cSld>
  <p:clrMapOvr>
    <a:masterClrMapping/>
  </p:clrMapOvr>
  <p:transition>
    <p:wedg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RSH\Desktop\hdfs_architecture.jpg"/>
          <p:cNvPicPr>
            <a:picLocks noGrp="1" noChangeAspect="1" noChangeArrowheads="1"/>
          </p:cNvPicPr>
          <p:nvPr>
            <p:ph idx="1"/>
          </p:nvPr>
        </p:nvPicPr>
        <p:blipFill>
          <a:blip r:embed="rId2" cstate="print"/>
          <a:stretch>
            <a:fillRect/>
          </a:stretch>
        </p:blipFill>
        <p:spPr bwMode="auto">
          <a:xfrm>
            <a:off x="1966912" y="2024856"/>
            <a:ext cx="5210175" cy="3438525"/>
          </a:xfrm>
          <a:prstGeom prst="rect">
            <a:avLst/>
          </a:prstGeom>
          <a:noFill/>
        </p:spPr>
      </p:pic>
      <p:sp>
        <p:nvSpPr>
          <p:cNvPr id="2" name="Title 1"/>
          <p:cNvSpPr>
            <a:spLocks noGrp="1"/>
          </p:cNvSpPr>
          <p:nvPr>
            <p:ph type="title"/>
          </p:nvPr>
        </p:nvSpPr>
        <p:spPr/>
        <p:txBody>
          <a:bodyPr>
            <a:normAutofit fontScale="90000"/>
          </a:bodyPr>
          <a:lstStyle/>
          <a:p>
            <a:r>
              <a:rPr lang="en-US" sz="4900" b="1" dirty="0"/>
              <a:t>HDFS Architecture</a:t>
            </a:r>
            <a:r>
              <a:rPr lang="en-US" dirty="0"/>
              <a:t/>
            </a:r>
            <a:br>
              <a:rPr lang="en-US" dirty="0"/>
            </a:br>
            <a:endParaRPr lang="en-US" dirty="0"/>
          </a:p>
        </p:txBody>
      </p:sp>
    </p:spTree>
  </p:cSld>
  <p:clrMapOvr>
    <a:masterClrMapping/>
  </p:clrMapOvr>
  <p:transition>
    <p:wedg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a:t>HDFS follows the master-slave architecture and it has the following elements</a:t>
            </a:r>
            <a:r>
              <a:rPr lang="en-US" dirty="0" smtClean="0"/>
              <a:t>.</a:t>
            </a:r>
          </a:p>
          <a:p>
            <a:r>
              <a:rPr lang="en-US" dirty="0" smtClean="0"/>
              <a:t>Node  - Commodity servers interconnected through a network device</a:t>
            </a:r>
            <a:endParaRPr lang="en-US" dirty="0"/>
          </a:p>
          <a:p>
            <a:r>
              <a:rPr lang="en-US" b="1" dirty="0"/>
              <a:t>Namenode</a:t>
            </a:r>
          </a:p>
          <a:p>
            <a:r>
              <a:rPr lang="en-US" dirty="0"/>
              <a:t>The namenode is the commodity hardware that contains </a:t>
            </a:r>
            <a:r>
              <a:rPr lang="en-US" dirty="0" smtClean="0"/>
              <a:t>an operating </a:t>
            </a:r>
            <a:r>
              <a:rPr lang="en-US" dirty="0"/>
              <a:t>system and the namenode software. </a:t>
            </a:r>
            <a:endParaRPr lang="en-US" dirty="0" smtClean="0"/>
          </a:p>
          <a:p>
            <a:r>
              <a:rPr lang="en-US" dirty="0" smtClean="0"/>
              <a:t>It </a:t>
            </a:r>
            <a:r>
              <a:rPr lang="en-US" dirty="0"/>
              <a:t>is a software that can be run on commodity hardware. </a:t>
            </a:r>
          </a:p>
        </p:txBody>
      </p:sp>
      <p:sp>
        <p:nvSpPr>
          <p:cNvPr id="2" name="Title 1"/>
          <p:cNvSpPr>
            <a:spLocks noGrp="1"/>
          </p:cNvSpPr>
          <p:nvPr>
            <p:ph type="title"/>
          </p:nvPr>
        </p:nvSpPr>
        <p:spPr/>
        <p:txBody>
          <a:bodyPr/>
          <a:lstStyle/>
          <a:p>
            <a:r>
              <a:rPr lang="en-US" b="1" dirty="0" smtClean="0"/>
              <a:t>NAMENODE</a:t>
            </a:r>
            <a:endParaRPr lang="en-US" b="1" dirty="0"/>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sz="3300" dirty="0"/>
              <a:t>Big data is a term for data </a:t>
            </a:r>
            <a:r>
              <a:rPr lang="en-US" sz="3300" dirty="0" smtClean="0"/>
              <a:t>sets</a:t>
            </a:r>
            <a:r>
              <a:rPr lang="en-US" sz="3300" dirty="0"/>
              <a:t> that are so large or complex that traditional data processing application </a:t>
            </a:r>
            <a:r>
              <a:rPr lang="en-US" sz="3300" dirty="0" smtClean="0"/>
              <a:t>softwares are </a:t>
            </a:r>
            <a:r>
              <a:rPr lang="en-US" sz="3300" dirty="0"/>
              <a:t>inadequate to deal with them</a:t>
            </a:r>
            <a:r>
              <a:rPr lang="en-US" sz="3300" dirty="0" smtClean="0"/>
              <a:t>.</a:t>
            </a:r>
          </a:p>
          <a:p>
            <a:pPr algn="just"/>
            <a:r>
              <a:rPr lang="en-US" sz="3300" dirty="0" smtClean="0"/>
              <a:t> </a:t>
            </a:r>
            <a:r>
              <a:rPr lang="en-US" sz="3300" dirty="0"/>
              <a:t>Challenges include capture, storage, analysis</a:t>
            </a:r>
            <a:r>
              <a:rPr lang="en-US" sz="3300" dirty="0" smtClean="0"/>
              <a:t>, </a:t>
            </a:r>
            <a:r>
              <a:rPr lang="en-US" sz="3300" dirty="0"/>
              <a:t>search, sharing, transfer, visualization, querying, updating and information privacy. </a:t>
            </a:r>
            <a:endParaRPr lang="en-US" sz="3300" dirty="0" smtClean="0"/>
          </a:p>
          <a:p>
            <a:pPr algn="just"/>
            <a:r>
              <a:rPr lang="en-US" sz="3300" dirty="0" smtClean="0"/>
              <a:t>The </a:t>
            </a:r>
            <a:r>
              <a:rPr lang="en-US" sz="3300" dirty="0"/>
              <a:t>term "big data" often refers simply to the use of predictive analytics, user behavior analytics, or certain other advanced data analytics methods that extract value from data, and seldom to a particular size of data </a:t>
            </a:r>
            <a:r>
              <a:rPr lang="en-US" sz="3300" dirty="0" smtClean="0"/>
              <a:t>set.</a:t>
            </a:r>
          </a:p>
          <a:p>
            <a:pPr>
              <a:buNone/>
            </a:pPr>
            <a:endParaRPr lang="en-US" dirty="0"/>
          </a:p>
        </p:txBody>
      </p:sp>
      <p:sp>
        <p:nvSpPr>
          <p:cNvPr id="2" name="Title 1"/>
          <p:cNvSpPr>
            <a:spLocks noGrp="1"/>
          </p:cNvSpPr>
          <p:nvPr>
            <p:ph type="title"/>
          </p:nvPr>
        </p:nvSpPr>
        <p:spPr/>
        <p:txBody>
          <a:bodyPr/>
          <a:lstStyle/>
          <a:p>
            <a:r>
              <a:rPr lang="en-US" b="1" dirty="0" smtClean="0"/>
              <a:t>BIG DATA</a:t>
            </a:r>
            <a:endParaRPr lang="en-US" b="1" dirty="0"/>
          </a:p>
        </p:txBody>
      </p:sp>
    </p:spTree>
  </p:cSld>
  <p:clrMapOvr>
    <a:masterClrMapping/>
  </p:clrMapOvr>
  <p:transition>
    <p:wedg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system having the namenode acts as the master server and it does the following tasks:</a:t>
            </a:r>
          </a:p>
          <a:p>
            <a:r>
              <a:rPr lang="en-US" dirty="0" smtClean="0"/>
              <a:t>Manages the file system namespace.</a:t>
            </a:r>
          </a:p>
          <a:p>
            <a:r>
              <a:rPr lang="en-US" dirty="0" smtClean="0"/>
              <a:t>Regulates client’s access to files.</a:t>
            </a:r>
          </a:p>
          <a:p>
            <a:r>
              <a:rPr lang="en-US" dirty="0" smtClean="0"/>
              <a:t>It also executes file system operations such as renaming, closing, and opening files and directories.</a:t>
            </a:r>
          </a:p>
          <a:p>
            <a:endParaRPr lang="en-US" dirty="0"/>
          </a:p>
        </p:txBody>
      </p:sp>
      <p:sp>
        <p:nvSpPr>
          <p:cNvPr id="2" name="Title 1"/>
          <p:cNvSpPr>
            <a:spLocks noGrp="1"/>
          </p:cNvSpPr>
          <p:nvPr>
            <p:ph type="title"/>
          </p:nvPr>
        </p:nvSpPr>
        <p:spPr/>
        <p:txBody>
          <a:bodyPr/>
          <a:lstStyle/>
          <a:p>
            <a:r>
              <a:rPr lang="en-US" b="1" dirty="0" smtClean="0"/>
              <a:t>NAMENODE</a:t>
            </a:r>
            <a:endParaRPr lang="en-US" dirty="0"/>
          </a:p>
        </p:txBody>
      </p:sp>
    </p:spTree>
  </p:cSld>
  <p:clrMapOvr>
    <a:masterClrMapping/>
  </p:clrMapOvr>
  <p:transition>
    <p:wedg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The </a:t>
            </a:r>
            <a:r>
              <a:rPr lang="en-US" dirty="0"/>
              <a:t>datanode is a commodity hardware having </a:t>
            </a:r>
            <a:r>
              <a:rPr lang="en-US" dirty="0" smtClean="0"/>
              <a:t>any </a:t>
            </a:r>
            <a:r>
              <a:rPr lang="en-US" dirty="0"/>
              <a:t>operating system and datanode software. For every node (Commodity hardware/System) in a cluster, there will be a datanode. These nodes manage the data storage of their system.</a:t>
            </a:r>
          </a:p>
          <a:p>
            <a:r>
              <a:rPr lang="en-US" dirty="0" err="1"/>
              <a:t>Datanodes</a:t>
            </a:r>
            <a:r>
              <a:rPr lang="en-US" dirty="0"/>
              <a:t> perform read-write operations on the file systems, as per client request.</a:t>
            </a:r>
          </a:p>
          <a:p>
            <a:r>
              <a:rPr lang="en-US" dirty="0"/>
              <a:t>They also perform operations such as block creation, deletion, and replication according to the instructions of the namenode.</a:t>
            </a:r>
          </a:p>
          <a:p>
            <a:endParaRPr lang="en-US" dirty="0"/>
          </a:p>
        </p:txBody>
      </p:sp>
      <p:sp>
        <p:nvSpPr>
          <p:cNvPr id="2" name="Title 1"/>
          <p:cNvSpPr>
            <a:spLocks noGrp="1"/>
          </p:cNvSpPr>
          <p:nvPr>
            <p:ph type="title"/>
          </p:nvPr>
        </p:nvSpPr>
        <p:spPr/>
        <p:txBody>
          <a:bodyPr/>
          <a:lstStyle/>
          <a:p>
            <a:r>
              <a:rPr lang="en-US" b="1" dirty="0" smtClean="0"/>
              <a:t>DATANODE</a:t>
            </a:r>
            <a:endParaRPr lang="en-US" b="1" dirty="0"/>
          </a:p>
        </p:txBody>
      </p:sp>
    </p:spTree>
  </p:cSld>
  <p:clrMapOvr>
    <a:masterClrMapping/>
  </p:clrMapOvr>
  <p:transition>
    <p:wedg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US" dirty="0"/>
          </a:p>
          <a:p>
            <a:pPr algn="just"/>
            <a:r>
              <a:rPr lang="en-US" dirty="0"/>
              <a:t>Generally the user data is stored in the files of HDFS. The file in a file system will be divided into one or more segments and/or stored in individual data nodes. These file segments are called as blocks. In other words, the minimum amount of data that HDFS can read or write is called a Block. The default block size is 64MB, but it can be increased as per the need to change in HDFS configuration.</a:t>
            </a:r>
          </a:p>
          <a:p>
            <a:endParaRPr lang="en-US" dirty="0"/>
          </a:p>
        </p:txBody>
      </p:sp>
      <p:sp>
        <p:nvSpPr>
          <p:cNvPr id="2" name="Title 1"/>
          <p:cNvSpPr>
            <a:spLocks noGrp="1"/>
          </p:cNvSpPr>
          <p:nvPr>
            <p:ph type="title"/>
          </p:nvPr>
        </p:nvSpPr>
        <p:spPr/>
        <p:txBody>
          <a:bodyPr/>
          <a:lstStyle/>
          <a:p>
            <a:r>
              <a:rPr lang="en-US" b="1" dirty="0" smtClean="0"/>
              <a:t>BLOCK</a:t>
            </a:r>
            <a:endParaRPr lang="en-US" b="1" dirty="0"/>
          </a:p>
        </p:txBody>
      </p:sp>
    </p:spTree>
  </p:cSld>
  <p:clrMapOvr>
    <a:masterClrMapping/>
  </p:clrMapOvr>
  <p:transition>
    <p:wedg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PNG"/>
          <p:cNvPicPr>
            <a:picLocks noGrp="1" noChangeAspect="1"/>
          </p:cNvPicPr>
          <p:nvPr>
            <p:ph idx="1"/>
          </p:nvPr>
        </p:nvPicPr>
        <p:blipFill>
          <a:blip r:embed="rId2" cstate="print"/>
          <a:stretch>
            <a:fillRect/>
          </a:stretch>
        </p:blipFill>
        <p:spPr>
          <a:xfrm>
            <a:off x="838200" y="1600200"/>
            <a:ext cx="7467600" cy="4876800"/>
          </a:xfrm>
        </p:spPr>
      </p:pic>
      <p:sp>
        <p:nvSpPr>
          <p:cNvPr id="3" name="Title 2"/>
          <p:cNvSpPr>
            <a:spLocks noGrp="1"/>
          </p:cNvSpPr>
          <p:nvPr>
            <p:ph type="title"/>
          </p:nvPr>
        </p:nvSpPr>
        <p:spPr/>
        <p:txBody>
          <a:bodyPr>
            <a:normAutofit fontScale="90000"/>
          </a:bodyPr>
          <a:lstStyle/>
          <a:p>
            <a:r>
              <a:rPr lang="en-US" dirty="0" smtClean="0"/>
              <a:t>difference between Data science and </a:t>
            </a:r>
            <a:r>
              <a:rPr lang="en-US" dirty="0" err="1" smtClean="0"/>
              <a:t>Bigdata</a:t>
            </a:r>
            <a:endParaRPr lang="en-US" dirty="0"/>
          </a:p>
        </p:txBody>
      </p:sp>
    </p:spTree>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RSH\Downloads\Hilbert_InfoGrowth (1).png"/>
          <p:cNvPicPr>
            <a:picLocks noGrp="1" noChangeAspect="1" noChangeArrowheads="1"/>
          </p:cNvPicPr>
          <p:nvPr>
            <p:ph idx="1"/>
          </p:nvPr>
        </p:nvPicPr>
        <p:blipFill>
          <a:blip r:embed="rId2" cstate="print"/>
          <a:stretch>
            <a:fillRect/>
          </a:stretch>
        </p:blipFill>
        <p:spPr bwMode="auto">
          <a:xfrm>
            <a:off x="1554692" y="1481138"/>
            <a:ext cx="6034616" cy="4525962"/>
          </a:xfrm>
          <a:prstGeom prst="rect">
            <a:avLst/>
          </a:prstGeom>
          <a:noFill/>
        </p:spPr>
      </p:pic>
      <p:sp>
        <p:nvSpPr>
          <p:cNvPr id="2" name="Title 1"/>
          <p:cNvSpPr>
            <a:spLocks noGrp="1"/>
          </p:cNvSpPr>
          <p:nvPr>
            <p:ph type="title"/>
          </p:nvPr>
        </p:nvSpPr>
        <p:spPr/>
        <p:txBody>
          <a:bodyPr/>
          <a:lstStyle/>
          <a:p>
            <a:r>
              <a:rPr lang="en-US" b="1" dirty="0" smtClean="0"/>
              <a:t>BIG DATA</a:t>
            </a:r>
            <a:endParaRPr lang="en-US" b="1" dirty="0"/>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p:spPr>
        <p:txBody>
          <a:bodyPr>
            <a:normAutofit fontScale="32500" lnSpcReduction="20000"/>
          </a:bodyPr>
          <a:lstStyle/>
          <a:p>
            <a:endParaRPr lang="en-US" dirty="0"/>
          </a:p>
          <a:p>
            <a:pPr algn="just"/>
            <a:r>
              <a:rPr lang="en-US" sz="7000" dirty="0"/>
              <a:t>Over 2.5 </a:t>
            </a:r>
            <a:r>
              <a:rPr lang="en-US" sz="7000" dirty="0" smtClean="0"/>
              <a:t>Exabyte(2.5 </a:t>
            </a:r>
            <a:r>
              <a:rPr lang="en-US" sz="7000" dirty="0"/>
              <a:t>billion gigabytes) of data is generated every day</a:t>
            </a:r>
            <a:r>
              <a:rPr lang="en-US" sz="7000" dirty="0" smtClean="0"/>
              <a:t>.</a:t>
            </a:r>
            <a:r>
              <a:rPr lang="en-US" sz="7000" dirty="0"/>
              <a:t> </a:t>
            </a:r>
            <a:r>
              <a:rPr lang="en-US" sz="7000" dirty="0" smtClean="0"/>
              <a:t>Following </a:t>
            </a:r>
            <a:r>
              <a:rPr lang="en-US" sz="7000" dirty="0"/>
              <a:t>are some of the sources of the huge volume of data</a:t>
            </a:r>
            <a:r>
              <a:rPr lang="en-US" sz="7000" dirty="0" smtClean="0"/>
              <a:t>:</a:t>
            </a:r>
          </a:p>
          <a:p>
            <a:pPr algn="just"/>
            <a:r>
              <a:rPr lang="en-US" sz="7000" dirty="0" smtClean="0"/>
              <a:t>  </a:t>
            </a:r>
            <a:r>
              <a:rPr lang="en-US" sz="7000" dirty="0"/>
              <a:t>A typical, large stock exchange captures more than 1 TB of data every </a:t>
            </a:r>
            <a:r>
              <a:rPr lang="en-US" sz="7000" dirty="0" smtClean="0"/>
              <a:t>day. There </a:t>
            </a:r>
            <a:r>
              <a:rPr lang="en-US" sz="7000" dirty="0"/>
              <a:t>are around 5 billion mobile phones (including 1.75 billion smart phones) in the world</a:t>
            </a:r>
            <a:r>
              <a:rPr lang="en-US" sz="7000" dirty="0" smtClean="0"/>
              <a:t>.</a:t>
            </a:r>
          </a:p>
          <a:p>
            <a:pPr algn="just"/>
            <a:r>
              <a:rPr lang="en-US" sz="7000" dirty="0" smtClean="0"/>
              <a:t> </a:t>
            </a:r>
            <a:r>
              <a:rPr lang="en-US" sz="7000" dirty="0"/>
              <a:t>YouTube users upload more than 48 hours of video every minute</a:t>
            </a:r>
            <a:r>
              <a:rPr lang="en-US" sz="7000" dirty="0" smtClean="0"/>
              <a:t>.</a:t>
            </a:r>
          </a:p>
          <a:p>
            <a:pPr algn="just"/>
            <a:r>
              <a:rPr lang="en-US" sz="7000" dirty="0" smtClean="0"/>
              <a:t>  </a:t>
            </a:r>
            <a:r>
              <a:rPr lang="en-US" sz="7000" dirty="0"/>
              <a:t>Large social networks such as Twitter and Facebook capture more than 10 TB of data daily</a:t>
            </a:r>
            <a:r>
              <a:rPr lang="en-US" sz="7000" dirty="0" smtClean="0"/>
              <a:t>.</a:t>
            </a:r>
          </a:p>
          <a:p>
            <a:pPr algn="just"/>
            <a:r>
              <a:rPr lang="en-US" sz="7000" dirty="0" smtClean="0"/>
              <a:t> </a:t>
            </a:r>
            <a:r>
              <a:rPr lang="en-US" sz="7000" dirty="0"/>
              <a:t>There are more than 30 million networked sensors in the world</a:t>
            </a:r>
            <a:r>
              <a:rPr lang="en-US" sz="7000" dirty="0" smtClean="0"/>
              <a:t>.</a:t>
            </a:r>
            <a:endParaRPr lang="en-US" sz="7000" dirty="0"/>
          </a:p>
        </p:txBody>
      </p:sp>
      <p:sp>
        <p:nvSpPr>
          <p:cNvPr id="2" name="Title 1"/>
          <p:cNvSpPr>
            <a:spLocks noGrp="1"/>
          </p:cNvSpPr>
          <p:nvPr>
            <p:ph type="title"/>
          </p:nvPr>
        </p:nvSpPr>
        <p:spPr/>
        <p:txBody>
          <a:bodyPr/>
          <a:lstStyle/>
          <a:p>
            <a:r>
              <a:rPr lang="en-US" b="1" dirty="0" smtClean="0"/>
              <a:t>WHY THIS BIG DATA</a:t>
            </a:r>
            <a:endParaRPr lang="en-US" b="1" dirty="0"/>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Volume</a:t>
            </a:r>
          </a:p>
          <a:p>
            <a:r>
              <a:rPr lang="en-US" dirty="0" smtClean="0"/>
              <a:t> Velocity</a:t>
            </a:r>
          </a:p>
          <a:p>
            <a:r>
              <a:rPr lang="en-US" dirty="0" smtClean="0"/>
              <a:t> Variety</a:t>
            </a:r>
          </a:p>
          <a:p>
            <a:r>
              <a:rPr lang="en-US" dirty="0"/>
              <a:t>V</a:t>
            </a:r>
            <a:r>
              <a:rPr lang="en-US" dirty="0" smtClean="0"/>
              <a:t>eracity</a:t>
            </a:r>
            <a:endParaRPr lang="en-US" dirty="0"/>
          </a:p>
        </p:txBody>
      </p:sp>
      <p:sp>
        <p:nvSpPr>
          <p:cNvPr id="2" name="Title 1"/>
          <p:cNvSpPr>
            <a:spLocks noGrp="1"/>
          </p:cNvSpPr>
          <p:nvPr>
            <p:ph type="title"/>
          </p:nvPr>
        </p:nvSpPr>
        <p:spPr/>
        <p:txBody>
          <a:bodyPr/>
          <a:lstStyle/>
          <a:p>
            <a:r>
              <a:rPr lang="en-US" b="1" dirty="0" smtClean="0"/>
              <a:t>4V’s BY IBM</a:t>
            </a:r>
            <a:endParaRPr lang="en-US" b="1"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b="1" dirty="0" smtClean="0"/>
              <a:t>Volume:-</a:t>
            </a:r>
            <a:r>
              <a:rPr lang="en-US" dirty="0"/>
              <a:t> Big data is always large in volume. It actually doesn't have to be a certain number of petabytes to qualify. If your store of old data and new incoming data has gotten so large that you are having difficulty handling it, that's big data. Remember that it's going to keep getting bigger</a:t>
            </a:r>
            <a:r>
              <a:rPr lang="en-US" dirty="0" smtClean="0"/>
              <a:t>.</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2" name="Title 1"/>
          <p:cNvSpPr>
            <a:spLocks noGrp="1"/>
          </p:cNvSpPr>
          <p:nvPr>
            <p:ph type="title"/>
          </p:nvPr>
        </p:nvSpPr>
        <p:spPr>
          <a:xfrm>
            <a:off x="304800" y="304800"/>
            <a:ext cx="8229600" cy="914400"/>
          </a:xfrm>
        </p:spPr>
        <p:txBody>
          <a:bodyPr/>
          <a:lstStyle/>
          <a:p>
            <a:r>
              <a:rPr lang="en-US" b="1" dirty="0" smtClean="0"/>
              <a:t>IBM’s definition</a:t>
            </a:r>
            <a:endParaRPr lang="en-US" b="1" dirty="0"/>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b="1" dirty="0" smtClean="0"/>
              <a:t>Velocity</a:t>
            </a:r>
            <a:r>
              <a:rPr lang="en-US" sz="3500" b="1" dirty="0" smtClean="0"/>
              <a:t> :-</a:t>
            </a:r>
            <a:r>
              <a:rPr lang="en-US" dirty="0" smtClean="0"/>
              <a:t>Velocity or speed refers to how fast the data is coming in, but also to how fast we need to be able to analyze and utilize it. If we have one or more business processes that require real-time data analysis, we have a velocity challenge. Solving this issue might mean expanding our private cloud using a hybrid model that allows bursting for additional compute power as-needed for data analysis. </a:t>
            </a:r>
          </a:p>
          <a:p>
            <a:endParaRPr lang="en-US" dirty="0" smtClean="0"/>
          </a:p>
          <a:p>
            <a:endParaRPr lang="en-US" dirty="0"/>
          </a:p>
        </p:txBody>
      </p:sp>
      <p:sp>
        <p:nvSpPr>
          <p:cNvPr id="2" name="Title 1"/>
          <p:cNvSpPr>
            <a:spLocks noGrp="1"/>
          </p:cNvSpPr>
          <p:nvPr>
            <p:ph type="title"/>
          </p:nvPr>
        </p:nvSpPr>
        <p:spPr/>
        <p:txBody>
          <a:bodyPr/>
          <a:lstStyle/>
          <a:p>
            <a:r>
              <a:rPr lang="en-US" b="1" dirty="0" smtClean="0"/>
              <a:t>IBM’s definition</a:t>
            </a:r>
            <a:endParaRPr lang="en-US" dirty="0"/>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b="1" dirty="0" smtClean="0"/>
              <a:t>Variety:-</a:t>
            </a:r>
            <a:r>
              <a:rPr lang="en-US" dirty="0" smtClean="0"/>
              <a:t> Variety </a:t>
            </a:r>
            <a:r>
              <a:rPr lang="en-US" dirty="0"/>
              <a:t>points to the number of sources or incoming vectors leading </a:t>
            </a:r>
            <a:r>
              <a:rPr lang="en-US" dirty="0" smtClean="0"/>
              <a:t>to </a:t>
            </a:r>
            <a:r>
              <a:rPr lang="en-US" dirty="0"/>
              <a:t>databases. That might be embedded sensor data, phone conversations, documents, video uploads or feeds, social media, and much more. Variety in data means variety in databases – </a:t>
            </a:r>
            <a:r>
              <a:rPr lang="en-US" dirty="0" smtClean="0"/>
              <a:t>we will </a:t>
            </a:r>
            <a:r>
              <a:rPr lang="en-US" dirty="0"/>
              <a:t>almost certainly need to add a non-relational database if you haven't already done so</a:t>
            </a:r>
            <a:r>
              <a:rPr lang="en-US" dirty="0" smtClean="0"/>
              <a:t>.</a:t>
            </a:r>
            <a:endParaRPr lang="en-US" dirty="0"/>
          </a:p>
        </p:txBody>
      </p:sp>
      <p:sp>
        <p:nvSpPr>
          <p:cNvPr id="2" name="Title 1"/>
          <p:cNvSpPr>
            <a:spLocks noGrp="1"/>
          </p:cNvSpPr>
          <p:nvPr>
            <p:ph type="title"/>
          </p:nvPr>
        </p:nvSpPr>
        <p:spPr/>
        <p:txBody>
          <a:bodyPr/>
          <a:lstStyle/>
          <a:p>
            <a:r>
              <a:rPr lang="en-US" b="1" dirty="0" smtClean="0"/>
              <a:t>IBM’s definition</a:t>
            </a:r>
            <a:endParaRPr lang="en-US" dirty="0"/>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460</TotalTime>
  <Words>782</Words>
  <Application>Microsoft Office PowerPoint</Application>
  <PresentationFormat>On-screen Show (4:3)</PresentationFormat>
  <Paragraphs>129</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Concourse</vt:lpstr>
      <vt:lpstr>Slide 1</vt:lpstr>
      <vt:lpstr> BIG DATA</vt:lpstr>
      <vt:lpstr>BIG DATA</vt:lpstr>
      <vt:lpstr>BIG DATA</vt:lpstr>
      <vt:lpstr>WHY THIS BIG DATA</vt:lpstr>
      <vt:lpstr>4V’s BY IBM</vt:lpstr>
      <vt:lpstr>IBM’s definition</vt:lpstr>
      <vt:lpstr>IBM’s definition</vt:lpstr>
      <vt:lpstr>IBM’s definition</vt:lpstr>
      <vt:lpstr>IBM’s definition</vt:lpstr>
      <vt:lpstr>Slide 11</vt:lpstr>
      <vt:lpstr>Slide 12</vt:lpstr>
      <vt:lpstr>Types of Data</vt:lpstr>
      <vt:lpstr>Structured Data</vt:lpstr>
      <vt:lpstr>Semi-structured data</vt:lpstr>
      <vt:lpstr>Unstructured data</vt:lpstr>
      <vt:lpstr>Slide 17</vt:lpstr>
      <vt:lpstr>WHAT IS HADOOP</vt:lpstr>
      <vt:lpstr>WHAT IS HADOOP</vt:lpstr>
      <vt:lpstr>Core components of Hadoop</vt:lpstr>
      <vt:lpstr>HISTORY OF HADOOP</vt:lpstr>
      <vt:lpstr>HADOOP-ECOSYSTEM</vt:lpstr>
      <vt:lpstr>CORE COMPONENTS-HDFS</vt:lpstr>
      <vt:lpstr>Features of HDFS</vt:lpstr>
      <vt:lpstr> Modes of Hadoop configuration </vt:lpstr>
      <vt:lpstr> Pseudo distributed mode </vt:lpstr>
      <vt:lpstr> Fully distributed mode </vt:lpstr>
      <vt:lpstr>HDFS Architecture </vt:lpstr>
      <vt:lpstr>NAMENODE</vt:lpstr>
      <vt:lpstr>NAMENODE</vt:lpstr>
      <vt:lpstr>DATANODE</vt:lpstr>
      <vt:lpstr>BLOCK</vt:lpstr>
      <vt:lpstr>difference between Data science and Bigdata</vt:lpstr>
    </vt:vector>
  </TitlesOfParts>
  <Company>HEAVEN KILLERS RELEASE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ARSH</dc:creator>
  <cp:lastModifiedBy>Rajinder Singh</cp:lastModifiedBy>
  <cp:revision>30</cp:revision>
  <dcterms:created xsi:type="dcterms:W3CDTF">2017-03-13T14:09:08Z</dcterms:created>
  <dcterms:modified xsi:type="dcterms:W3CDTF">2020-02-08T06:22:11Z</dcterms:modified>
</cp:coreProperties>
</file>