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_rels/presentation.xml.rels" ContentType="application/vnd.openxmlformats-package.relationships+xml"/>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4.png" ContentType="image/png"/>
  <Override PartName="/ppt/media/image3.png" ContentType="image/png"/>
  <Override PartName="/ppt/media/image2.png" ContentType="image/png"/>
  <Override PartName="/ppt/media/image7.png" ContentType="image/png"/>
  <Override PartName="/ppt/media/image22.png" ContentType="image/png"/>
  <Override PartName="/ppt/media/image1.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8E2B88B-D000-4F6B-920E-120FA815EDE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66ff"/>
                </a:solidFill>
                <a:uFill>
                  <a:solidFill>
                    <a:srgbClr val="ffffff"/>
                  </a:solidFill>
                </a:uFill>
                <a:latin typeface="Source Sans Pro Black"/>
              </a:rPr>
              <a:t>Apache Hadoop</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2011680" y="2834640"/>
            <a:ext cx="6309360" cy="162684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621000" y="274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76" name="" descr=""/>
          <p:cNvPicPr/>
          <p:nvPr/>
        </p:nvPicPr>
        <p:blipFill>
          <a:blip r:embed="rId1"/>
          <a:stretch/>
        </p:blipFill>
        <p:spPr>
          <a:xfrm>
            <a:off x="904680" y="518400"/>
            <a:ext cx="8330760" cy="62481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Biggest Generators of Big data</a:t>
            </a:r>
            <a:endParaRPr b="0" lang="en-US"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1787400" y="1768320"/>
            <a:ext cx="6167880" cy="46324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4 V’s of Big Data</a:t>
            </a:r>
            <a:endParaRPr b="0" lang="en-US" sz="4400" spc="-1" strike="noStrike">
              <a:solidFill>
                <a:srgbClr val="000000"/>
              </a:solidFill>
              <a:uFill>
                <a:solidFill>
                  <a:srgbClr val="ffffff"/>
                </a:solidFill>
              </a:uFill>
              <a:latin typeface="Arial"/>
            </a:endParaRPr>
          </a:p>
        </p:txBody>
      </p:sp>
      <p:sp>
        <p:nvSpPr>
          <p:cNvPr id="81"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82" name="" descr=""/>
          <p:cNvPicPr/>
          <p:nvPr/>
        </p:nvPicPr>
        <p:blipFill>
          <a:blip r:embed="rId1"/>
          <a:stretch/>
        </p:blipFill>
        <p:spPr>
          <a:xfrm>
            <a:off x="731520" y="1294920"/>
            <a:ext cx="8381880" cy="60346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4 V’s of Big Data </a:t>
            </a:r>
            <a:endParaRPr b="0" lang="en-US" sz="4400" spc="-1" strike="noStrike">
              <a:solidFill>
                <a:srgbClr val="000000"/>
              </a:solidFill>
              <a:uFill>
                <a:solidFill>
                  <a:srgbClr val="ffffff"/>
                </a:solidFill>
              </a:uFill>
              <a:latin typeface="Arial"/>
            </a:endParaRPr>
          </a:p>
        </p:txBody>
      </p:sp>
      <p:sp>
        <p:nvSpPr>
          <p:cNvPr id="84" name="TextShape 2"/>
          <p:cNvSpPr txBox="1"/>
          <p:nvPr/>
        </p:nvSpPr>
        <p:spPr>
          <a:xfrm>
            <a:off x="504000" y="1769040"/>
            <a:ext cx="9071640" cy="48146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Volume</a:t>
            </a:r>
            <a:r>
              <a:rPr b="0" lang="en-US" sz="3200" spc="-1" strike="noStrike">
                <a:solidFill>
                  <a:srgbClr val="000000"/>
                </a:solidFill>
                <a:uFill>
                  <a:solidFill>
                    <a:srgbClr val="ffffff"/>
                  </a:solidFill>
                </a:uFill>
                <a:latin typeface="Arial"/>
              </a:rPr>
              <a:t>. Organizations collect data from a variety of sources, including business transactions, social media and information from sensor or machine-to-machine data. In the past, storing it would’ve been a problem – but new technologies (such as Hadoop) have eased the burden.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Velocity</a:t>
            </a:r>
            <a:r>
              <a:rPr b="0" lang="en-US" sz="3200" spc="-1" strike="noStrike">
                <a:solidFill>
                  <a:srgbClr val="000000"/>
                </a:solidFill>
                <a:uFill>
                  <a:solidFill>
                    <a:srgbClr val="ffffff"/>
                  </a:solidFill>
                </a:uFill>
                <a:latin typeface="Arial"/>
              </a:rPr>
              <a:t>. Data streams in at an unprecedented speed and must be dealt with in a timely manner. RFID tags, sensors and smart metering are driving the need to deal with torrents of data in near-real time.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Variety</a:t>
            </a:r>
            <a:r>
              <a:rPr b="0" lang="en-US" sz="3200" spc="-1" strike="noStrike">
                <a:solidFill>
                  <a:srgbClr val="000000"/>
                </a:solidFill>
                <a:uFill>
                  <a:solidFill>
                    <a:srgbClr val="ffffff"/>
                  </a:solidFill>
                </a:uFill>
                <a:latin typeface="Arial"/>
              </a:rPr>
              <a:t>. Data comes in all types of formats – from structured, numeric data in traditional databases to unstructured text documents, email, video, audio, stock ticker data and financial transactions.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Variability</a:t>
            </a:r>
            <a:r>
              <a:rPr b="1" lang="en-US" sz="3200" spc="-1" strike="noStrike">
                <a:solidFill>
                  <a:srgbClr val="000000"/>
                </a:solidFill>
                <a:uFill>
                  <a:solidFill>
                    <a:srgbClr val="ffffff"/>
                  </a:solidFill>
                </a:uFill>
                <a:latin typeface="Arial"/>
              </a:rPr>
              <a:t>.</a:t>
            </a:r>
            <a:r>
              <a:rPr b="0" lang="en-US" sz="3200" spc="-1" strike="noStrike">
                <a:solidFill>
                  <a:srgbClr val="000000"/>
                </a:solidFill>
                <a:uFill>
                  <a:solidFill>
                    <a:srgbClr val="ffffff"/>
                  </a:solidFill>
                </a:uFill>
                <a:latin typeface="Arial"/>
              </a:rPr>
              <a:t> In addition to the increasing velocities and varieties of data, data flows can be highly inconsistent with periodic peaks. Is something trending in social media? Daily, seasonal and event-triggered peak data loads can be challenging to manage. Even more so with unstructured data.</a:t>
            </a:r>
            <a:endParaRPr b="0" lang="en-US"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How Big Data is useful ?</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To market relevant products.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New product development.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Cost reduction.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Time reduction.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Decision Making.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Scientific Research.</a:t>
            </a:r>
            <a:endParaRPr b="0" lang="en-US"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Who uses Big Data ?</a:t>
            </a:r>
            <a:endParaRPr b="0" lang="en-US" sz="4400" spc="-1" strike="noStrike">
              <a:solidFill>
                <a:srgbClr val="000000"/>
              </a:solidFill>
              <a:uFill>
                <a:solidFill>
                  <a:srgbClr val="ffffff"/>
                </a:solidFill>
              </a:u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Businesses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Government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Banks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Healthcare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Scientific Research</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Educational Institutions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Contributors to Big Data</a:t>
            </a:r>
            <a:endParaRPr b="0" lang="en-US" sz="4400" spc="-1" strike="noStrike">
              <a:solidFill>
                <a:srgbClr val="000000"/>
              </a:solidFill>
              <a:uFill>
                <a:solidFill>
                  <a:srgbClr val="ffffff"/>
                </a:solidFill>
              </a:u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252720" y="1645920"/>
            <a:ext cx="9714240" cy="48974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Data centers of IT giants</a:t>
            </a:r>
            <a:endParaRPr b="0" lang="en-US" sz="4400" spc="-1" strike="noStrike">
              <a:solidFill>
                <a:srgbClr val="000000"/>
              </a:solidFill>
              <a:uFill>
                <a:solidFill>
                  <a:srgbClr val="ffffff"/>
                </a:solidFill>
              </a:uFill>
              <a:latin typeface="Arial"/>
            </a:endParaRPr>
          </a:p>
        </p:txBody>
      </p:sp>
      <p:sp>
        <p:nvSpPr>
          <p:cNvPr id="9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Currently owns &gt;90000 servers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Google has around 12 significant data center installations in the United States, with another 3 under construction.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Europe, Google is known to have equipment in at least 5 locations, with new data centers being built in 2 other venues.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Facebook Data centers</a:t>
            </a:r>
            <a:endParaRPr b="0" lang="en-US" sz="4400" spc="-1" strike="noStrike">
              <a:solidFill>
                <a:srgbClr val="000000"/>
              </a:solidFill>
              <a:uFill>
                <a:solidFill>
                  <a:srgbClr val="ffffff"/>
                </a:solidFill>
              </a:uFill>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Facebook admitted of owning around 60000 servers back in 2010.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Server capacity nearly doubled since in 2009 it was only 30000.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is Hadoop ?</a:t>
            </a:r>
            <a:endParaRPr b="0" lang="en-US" sz="44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440"/>
          </a:xfrm>
          <a:prstGeom prst="rect">
            <a:avLst/>
          </a:prstGeom>
          <a:noFill/>
          <a:ln>
            <a:noFill/>
          </a:ln>
        </p:spPr>
        <p:txBody>
          <a:bodyPr lIns="0" rIns="0" tIns="0" bIns="0"/>
          <a:p>
            <a:pPr>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2700" spc="-1" strike="noStrike">
                <a:solidFill>
                  <a:srgbClr val="000000"/>
                </a:solidFill>
                <a:uFill>
                  <a:solidFill>
                    <a:srgbClr val="ffffff"/>
                  </a:solidFill>
                </a:uFill>
                <a:latin typeface="Lucida Sans Unicode"/>
              </a:rPr>
              <a:t>Open source </a:t>
            </a:r>
            <a:r>
              <a:rPr b="1" lang="en-US" sz="2700" spc="-1" strike="noStrike">
                <a:solidFill>
                  <a:srgbClr val="000000"/>
                </a:solidFill>
                <a:uFill>
                  <a:solidFill>
                    <a:srgbClr val="ffffff"/>
                  </a:solidFill>
                </a:uFill>
                <a:latin typeface="Lucida Sans Unicode"/>
              </a:rPr>
              <a:t>software framework</a:t>
            </a:r>
            <a:r>
              <a:rPr b="0" lang="en-US" sz="2700" spc="-1" strike="noStrike">
                <a:solidFill>
                  <a:srgbClr val="000000"/>
                </a:solidFill>
                <a:uFill>
                  <a:solidFill>
                    <a:srgbClr val="ffffff"/>
                  </a:solidFill>
                </a:uFill>
                <a:latin typeface="Lucida Sans Unicode"/>
              </a:rPr>
              <a:t> designed for </a:t>
            </a:r>
            <a:r>
              <a:rPr b="1" lang="en-US" sz="2700" spc="-1" strike="noStrike">
                <a:solidFill>
                  <a:srgbClr val="000000"/>
                </a:solidFill>
                <a:uFill>
                  <a:solidFill>
                    <a:srgbClr val="ffffff"/>
                  </a:solidFill>
                </a:uFill>
                <a:latin typeface="Lucida Sans Unicode"/>
              </a:rPr>
              <a:t>storage </a:t>
            </a:r>
            <a:r>
              <a:rPr b="0" lang="en-US" sz="2700" spc="-1" strike="noStrike">
                <a:solidFill>
                  <a:srgbClr val="000000"/>
                </a:solidFill>
                <a:uFill>
                  <a:solidFill>
                    <a:srgbClr val="ffffff"/>
                  </a:solidFill>
                </a:uFill>
                <a:latin typeface="Lucida Sans Unicode"/>
              </a:rPr>
              <a:t>and </a:t>
            </a:r>
            <a:r>
              <a:rPr b="1" lang="en-US" sz="2700" spc="-1" strike="noStrike">
                <a:solidFill>
                  <a:srgbClr val="000000"/>
                </a:solidFill>
                <a:uFill>
                  <a:solidFill>
                    <a:srgbClr val="ffffff"/>
                  </a:solidFill>
                </a:uFill>
                <a:latin typeface="Lucida Sans Unicode"/>
              </a:rPr>
              <a:t>processing</a:t>
            </a:r>
            <a:r>
              <a:rPr b="0" lang="en-US" sz="2700" spc="-1" strike="noStrike">
                <a:solidFill>
                  <a:srgbClr val="000000"/>
                </a:solidFill>
                <a:uFill>
                  <a:solidFill>
                    <a:srgbClr val="ffffff"/>
                  </a:solidFill>
                </a:uFill>
                <a:latin typeface="Lucida Sans Unicode"/>
              </a:rPr>
              <a:t> of </a:t>
            </a:r>
            <a:r>
              <a:rPr b="1" lang="en-US" sz="2700" spc="-1" strike="noStrike">
                <a:solidFill>
                  <a:srgbClr val="000000"/>
                </a:solidFill>
                <a:uFill>
                  <a:solidFill>
                    <a:srgbClr val="ffffff"/>
                  </a:solidFill>
                </a:uFill>
                <a:latin typeface="Lucida Sans Unicode"/>
              </a:rPr>
              <a:t>large scale data</a:t>
            </a:r>
            <a:r>
              <a:rPr b="0" lang="en-US" sz="2700" spc="-1" strike="noStrike">
                <a:solidFill>
                  <a:srgbClr val="000000"/>
                </a:solidFill>
                <a:uFill>
                  <a:solidFill>
                    <a:srgbClr val="ffffff"/>
                  </a:solidFill>
                </a:uFill>
                <a:latin typeface="Lucida Sans Unicode"/>
              </a:rPr>
              <a:t> on clusters of commodity hardware</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Big Data Challenges</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Storage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Computation Efficiency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Loss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Cost</a:t>
            </a:r>
            <a:endParaRPr b="0" lang="en-US" sz="32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5486400" y="2194560"/>
            <a:ext cx="3647880" cy="37335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Why not use RDBMS ?</a:t>
            </a:r>
            <a:endParaRPr b="0" lang="en-US" sz="4400" spc="-1" strike="noStrike">
              <a:solidFill>
                <a:srgbClr val="000000"/>
              </a:solidFill>
              <a:uFill>
                <a:solidFill>
                  <a:srgbClr val="ffffff"/>
                </a:solidFill>
              </a:u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Scalability is an issue especially in RDBMS when data is in TB.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Databases are designed for structured data only whereas &gt;85% of Big Data is unstructured.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 data get bigger indexes need to be changed, queries need to be optimized etc to achieve minor improvements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 can't add more computing power to increase performance, i.e horizontal scalability is not possible.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Hardware cost and Database License cost are quite expensive.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our solution must have </a:t>
            </a:r>
            <a:endParaRPr b="0" lang="en-US" sz="4400" spc="-1" strike="noStrike">
              <a:solidFill>
                <a:srgbClr val="000000"/>
              </a:solidFill>
              <a:uFill>
                <a:solidFill>
                  <a:srgbClr val="ffffff"/>
                </a:solidFill>
              </a:uFill>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Handle high volume of data.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loss should be avoided.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Horizontally scalable.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Cost effective.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Easy to work on(even for non programmers or new programmers).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Hadoop meets all of there requirements</a:t>
            </a:r>
            <a:endParaRPr b="0" lang="en-US" sz="4400" spc="-1" strike="noStrike">
              <a:solidFill>
                <a:srgbClr val="000000"/>
              </a:solidFill>
              <a:uFill>
                <a:solidFill>
                  <a:srgbClr val="ffffff"/>
                </a:solidFill>
              </a:u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As data grows more nodes can be added seamlessly.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Works faster than RDBMS.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replication prevents data loss.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is cost effective, Commodity hardware can be used  no specialized hardware is needed.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is open source and freely available so no licensing fee.</a:t>
            </a:r>
            <a:endParaRPr b="0" lang="en-US" sz="32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RDBMS vs Apache Hadoop </a:t>
            </a:r>
            <a:endParaRPr b="0" lang="en-US" sz="4400" spc="-1" strike="noStrike">
              <a:solidFill>
                <a:srgbClr val="000000"/>
              </a:solidFill>
              <a:uFill>
                <a:solidFill>
                  <a:srgbClr val="ffffff"/>
                </a:solidFill>
              </a:uFill>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is useful when dealing with data in PB while RDBMS is good for data in GB.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supports dynamic schema while RDBMS is best suited for static schema.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RDBMS is vertically scalable i.e we can improve resource and modify queries that won't speed up the performance that much since you cannot distribute the problem into a number of nodes.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enables horizontal scaling i.e the more nodes we add the more quickly the problem is solved.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allows use of commodity hardware while RDBMS needs specialized hardware.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is more used for  batch queries while RDBMS is for batch interactive.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Hadoop is write once read many times and RDBMS is read and write many times.</a:t>
            </a:r>
            <a:endParaRPr b="0" lang="en-US" sz="32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Hadoop Architecture</a:t>
            </a:r>
            <a:endParaRPr b="0" lang="en-US" sz="4400" spc="-1" strike="noStrike">
              <a:solidFill>
                <a:srgbClr val="000000"/>
              </a:solidFill>
              <a:uFill>
                <a:solidFill>
                  <a:srgbClr val="ffffff"/>
                </a:solidFill>
              </a:uFill>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base Apache Hadoop framework is composed of the following modules: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Hadoop Distributed File System (HDFS) – </a:t>
            </a:r>
            <a:r>
              <a:rPr b="0" lang="en-US" sz="3200" spc="-1" strike="noStrike">
                <a:solidFill>
                  <a:srgbClr val="000000"/>
                </a:solidFill>
                <a:uFill>
                  <a:solidFill>
                    <a:srgbClr val="ffffff"/>
                  </a:solidFill>
                </a:uFill>
                <a:latin typeface="Arial"/>
              </a:rPr>
              <a:t>a distributed file-system that stores data on commodity machines, providing very high aggregate bandwidth across the cluster;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Hadoop MapReduce – </a:t>
            </a:r>
            <a:r>
              <a:rPr b="0" lang="en-US" sz="3200" spc="-1" strike="noStrike">
                <a:solidFill>
                  <a:srgbClr val="000000"/>
                </a:solidFill>
                <a:uFill>
                  <a:solidFill>
                    <a:srgbClr val="ffffff"/>
                  </a:solidFill>
                </a:uFill>
                <a:latin typeface="Arial"/>
              </a:rPr>
              <a:t>an implementation of the MapReduce programming model for large scale data processing.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Hadoop YARN – </a:t>
            </a:r>
            <a:r>
              <a:rPr b="0" lang="en-US" sz="3200" spc="-1" strike="noStrike">
                <a:solidFill>
                  <a:srgbClr val="000000"/>
                </a:solidFill>
                <a:uFill>
                  <a:solidFill>
                    <a:srgbClr val="ffffff"/>
                  </a:solidFill>
                </a:uFill>
                <a:latin typeface="Arial"/>
              </a:rPr>
              <a:t>a resource-management platform responsible for managing computing resources in clusters and using them for scheduling of users' applications; and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u="sng">
                <a:solidFill>
                  <a:srgbClr val="000000"/>
                </a:solidFill>
                <a:uFill>
                  <a:solidFill>
                    <a:srgbClr val="ffffff"/>
                  </a:solidFill>
                </a:uFill>
                <a:latin typeface="Arial"/>
              </a:rPr>
              <a:t>Hadoop Common –</a:t>
            </a:r>
            <a:r>
              <a:rPr b="1"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contains libraries and utilities needed by other Hadoop modules;</a:t>
            </a:r>
            <a:endParaRPr b="0" lang="en-US" sz="32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HDFS</a:t>
            </a:r>
            <a:endParaRPr b="0" lang="en-US" sz="4400" spc="-1" strike="noStrike">
              <a:solidFill>
                <a:srgbClr val="000000"/>
              </a:solidFill>
              <a:uFill>
                <a:solidFill>
                  <a:srgbClr val="ffffff"/>
                </a:solidFill>
              </a:uFill>
              <a:latin typeface="Arial"/>
            </a:endParaRPr>
          </a:p>
        </p:txBody>
      </p:sp>
      <p:sp>
        <p:nvSpPr>
          <p:cNvPr id="11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Hadoop Distributed File System (HDFS) is the underlying file system of a Hadoop cluster. It provides scalable, fault-tolerant, rack-aware data storage designed to be deployed on commodity hardware. Several attributes set HDFS apart from other distributed file systems. Among them, some of the key differentiators are that HDFS is: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designed with hardware failure in mind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built for large datasets, with a default block size of 128 MB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optimized for sequential operations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rack-aware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cross-platform and supports heterogeneous clusters</a:t>
            </a:r>
            <a:endParaRPr b="0" lang="en-US" sz="32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in a Hadoop cluster is broken down into smaller units (called blocks) and distributed throughout the cluster.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Each block is duplicated twice (for a total of three copies), with the two replicas stored on two nodes in a rack somewhere else in the cluster. Since the data has a default replication factor of three, it is highly available and fault-tolerant.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If a copy is lost (because of machine failure, for example), HDFS will automatically re-replicate it elsewhere in the cluster, ensuring that the threefold replication factor is maintained.</a:t>
            </a:r>
            <a:endParaRPr b="0" lang="en-US" sz="32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4000" y="822960"/>
            <a:ext cx="9071640" cy="539496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Files in HDFS are broken </a:t>
            </a:r>
            <a:r>
              <a:rPr b="0" lang="en-US" sz="3200" spc="-1" strike="noStrike">
                <a:solidFill>
                  <a:srgbClr val="000000"/>
                </a:solidFill>
                <a:uFill>
                  <a:solidFill>
                    <a:srgbClr val="ffffff"/>
                  </a:solidFill>
                </a:uFill>
                <a:latin typeface="Arial"/>
              </a:rPr>
              <a:t>into block-sized chunks, default size being </a:t>
            </a:r>
            <a:r>
              <a:rPr b="1" lang="en-US" sz="3200" spc="-1" strike="noStrike">
                <a:solidFill>
                  <a:srgbClr val="000000"/>
                </a:solidFill>
                <a:uFill>
                  <a:solidFill>
                    <a:srgbClr val="ffffff"/>
                  </a:solidFill>
                </a:uFill>
                <a:latin typeface="Arial"/>
              </a:rPr>
              <a:t>128MB</a:t>
            </a:r>
            <a:r>
              <a:rPr b="0" lang="en-US" sz="3200" spc="-1" strike="noStrike">
                <a:solidFill>
                  <a:srgbClr val="000000"/>
                </a:solidFill>
                <a:uFill>
                  <a:solidFill>
                    <a:srgbClr val="ffffff"/>
                  </a:solidFill>
                </a:uFill>
                <a:latin typeface="Arial"/>
              </a:rPr>
              <a:t>, which are stored as independent units.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An </a:t>
            </a:r>
            <a:r>
              <a:rPr b="1" lang="en-US" sz="3200" spc="-1" strike="noStrike">
                <a:solidFill>
                  <a:srgbClr val="000000"/>
                </a:solidFill>
                <a:uFill>
                  <a:solidFill>
                    <a:srgbClr val="ffffff"/>
                  </a:solidFill>
                </a:uFill>
                <a:latin typeface="Arial"/>
              </a:rPr>
              <a:t>HDFS cluster has two types of node </a:t>
            </a:r>
            <a:r>
              <a:rPr b="0" lang="en-US" sz="3200" spc="-1" strike="noStrike">
                <a:solidFill>
                  <a:srgbClr val="000000"/>
                </a:solidFill>
                <a:uFill>
                  <a:solidFill>
                    <a:srgbClr val="ffffff"/>
                  </a:solidFill>
                </a:uFill>
                <a:latin typeface="Arial"/>
              </a:rPr>
              <a:t>operating in a master-worker pattern: a </a:t>
            </a:r>
            <a:r>
              <a:rPr b="1" lang="en-US" sz="3200" spc="-1" strike="noStrike">
                <a:solidFill>
                  <a:srgbClr val="000000"/>
                </a:solidFill>
                <a:uFill>
                  <a:solidFill>
                    <a:srgbClr val="ffffff"/>
                  </a:solidFill>
                </a:uFill>
                <a:latin typeface="Arial"/>
              </a:rPr>
              <a:t>NameNode</a:t>
            </a:r>
            <a:r>
              <a:rPr b="0" lang="en-US" sz="3200" spc="-1" strike="noStrike">
                <a:solidFill>
                  <a:srgbClr val="000000"/>
                </a:solidFill>
                <a:uFill>
                  <a:solidFill>
                    <a:srgbClr val="ffffff"/>
                  </a:solidFill>
                </a:uFill>
                <a:latin typeface="Arial"/>
              </a:rPr>
              <a:t>(the master) and a number of </a:t>
            </a:r>
            <a:r>
              <a:rPr b="1" lang="en-US" sz="3200" spc="-1" strike="noStrike">
                <a:solidFill>
                  <a:srgbClr val="000000"/>
                </a:solidFill>
                <a:uFill>
                  <a:solidFill>
                    <a:srgbClr val="ffffff"/>
                  </a:solidFill>
                </a:uFill>
                <a:latin typeface="Arial"/>
              </a:rPr>
              <a:t>DataNodes</a:t>
            </a:r>
            <a:r>
              <a:rPr b="0" lang="en-US" sz="3200" spc="-1" strike="noStrike">
                <a:solidFill>
                  <a:srgbClr val="000000"/>
                </a:solidFill>
                <a:uFill>
                  <a:solidFill>
                    <a:srgbClr val="ffffff"/>
                  </a:solidFill>
                </a:uFill>
                <a:latin typeface="Arial"/>
              </a:rPr>
              <a:t> (workers).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t>
            </a:r>
            <a:r>
              <a:rPr b="1" lang="en-US" sz="3200" spc="-1" strike="noStrike">
                <a:solidFill>
                  <a:srgbClr val="000000"/>
                </a:solidFill>
                <a:uFill>
                  <a:solidFill>
                    <a:srgbClr val="ffffff"/>
                  </a:solidFill>
                </a:uFill>
                <a:latin typeface="Arial"/>
              </a:rPr>
              <a:t>namenode manages the filesystem namespace</a:t>
            </a:r>
            <a:r>
              <a:rPr b="0" lang="en-US" sz="3200" spc="-1" strike="noStrike">
                <a:solidFill>
                  <a:srgbClr val="000000"/>
                </a:solidFill>
                <a:uFill>
                  <a:solidFill>
                    <a:srgbClr val="ffffff"/>
                  </a:solidFill>
                </a:uFill>
                <a:latin typeface="Arial"/>
              </a:rPr>
              <a:t>. It maintains the filesystem tree and the metadata for all the files and directories in the tree. The </a:t>
            </a:r>
            <a:r>
              <a:rPr b="1" lang="en-US" sz="3200" spc="-1" strike="noStrike">
                <a:solidFill>
                  <a:srgbClr val="000000"/>
                </a:solidFill>
                <a:uFill>
                  <a:solidFill>
                    <a:srgbClr val="ffffff"/>
                  </a:solidFill>
                </a:uFill>
                <a:latin typeface="Arial"/>
              </a:rPr>
              <a:t>namenode also knows the datanodes on which all the blocks for a given file are located. Datanodes are the workhorses of the filesystem. They store and retrieve blocks when they are told to (by clients or the namenode), </a:t>
            </a:r>
            <a:r>
              <a:rPr b="0" lang="en-US" sz="3200" spc="-1" strike="noStrike">
                <a:solidFill>
                  <a:srgbClr val="000000"/>
                </a:solidFill>
                <a:uFill>
                  <a:solidFill>
                    <a:srgbClr val="ffffff"/>
                  </a:solidFill>
                </a:uFill>
                <a:latin typeface="Arial"/>
              </a:rPr>
              <a:t>and they report back to the namenode periodically with lists of blocks that they are storing.</a:t>
            </a:r>
            <a:endParaRPr b="0" lang="en-US" sz="3200" spc="-1" strike="noStrike">
              <a:solidFill>
                <a:srgbClr val="000000"/>
              </a:solidFill>
              <a:uFill>
                <a:solidFill>
                  <a:srgbClr val="ffffff"/>
                </a:solidFill>
              </a:u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822960" y="1563480"/>
            <a:ext cx="8402040" cy="48038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History of Hadoop</a:t>
            </a:r>
            <a:endParaRPr b="0" lang="en-U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iberation Sans unicode"/>
              </a:rPr>
              <a:t>Hadoop came from the </a:t>
            </a:r>
            <a:r>
              <a:rPr b="1" lang="en-US" sz="2700" spc="-1" strike="noStrike">
                <a:solidFill>
                  <a:srgbClr val="000000"/>
                </a:solidFill>
                <a:uFill>
                  <a:solidFill>
                    <a:srgbClr val="ffffff"/>
                  </a:solidFill>
                </a:uFill>
                <a:latin typeface="Liberation Sans unicode"/>
              </a:rPr>
              <a:t>Google File System</a:t>
            </a:r>
            <a:r>
              <a:rPr b="0" lang="en-US" sz="2700" spc="-1" strike="noStrike">
                <a:solidFill>
                  <a:srgbClr val="000000"/>
                </a:solidFill>
                <a:uFill>
                  <a:solidFill>
                    <a:srgbClr val="ffffff"/>
                  </a:solidFill>
                </a:uFill>
                <a:latin typeface="Liberation Sans unicode"/>
              </a:rPr>
              <a:t> paper published in </a:t>
            </a:r>
            <a:r>
              <a:rPr b="1" lang="en-US" sz="2700" spc="-1" strike="noStrike">
                <a:solidFill>
                  <a:srgbClr val="000000"/>
                </a:solidFill>
                <a:uFill>
                  <a:solidFill>
                    <a:srgbClr val="ffffff"/>
                  </a:solidFill>
                </a:uFill>
                <a:latin typeface="Liberation Sans unicode"/>
              </a:rPr>
              <a:t>October 2003</a:t>
            </a:r>
            <a:r>
              <a:rPr b="0" lang="en-US" sz="2700" spc="-1" strike="noStrike">
                <a:solidFill>
                  <a:srgbClr val="000000"/>
                </a:solidFill>
                <a:uFill>
                  <a:solidFill>
                    <a:srgbClr val="ffffff"/>
                  </a:solidFill>
                </a:uFill>
                <a:latin typeface="Liberation Sans unicode"/>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iberation Sans unicode"/>
              </a:rPr>
              <a:t>Hadoop was created by </a:t>
            </a:r>
            <a:r>
              <a:rPr b="1" lang="en-US" sz="2700" spc="-1" strike="noStrike">
                <a:solidFill>
                  <a:srgbClr val="000000"/>
                </a:solidFill>
                <a:uFill>
                  <a:solidFill>
                    <a:srgbClr val="ffffff"/>
                  </a:solidFill>
                </a:uFill>
                <a:latin typeface="Liberation Sans unicode"/>
              </a:rPr>
              <a:t>Doug Cutting</a:t>
            </a:r>
            <a:r>
              <a:rPr b="0" lang="en-US" sz="2700" spc="-1" strike="noStrike">
                <a:solidFill>
                  <a:srgbClr val="000000"/>
                </a:solidFill>
                <a:uFill>
                  <a:solidFill>
                    <a:srgbClr val="ffffff"/>
                  </a:solidFill>
                </a:uFill>
                <a:latin typeface="Liberation Sans unicode"/>
              </a:rPr>
              <a:t> and was first released in </a:t>
            </a:r>
            <a:r>
              <a:rPr b="1" lang="en-US" sz="2700" spc="-1" strike="noStrike">
                <a:solidFill>
                  <a:srgbClr val="000000"/>
                </a:solidFill>
                <a:uFill>
                  <a:solidFill>
                    <a:srgbClr val="ffffff"/>
                  </a:solidFill>
                </a:uFill>
                <a:latin typeface="Liberation Sans unicode"/>
              </a:rPr>
              <a:t>April 2006</a:t>
            </a:r>
            <a:r>
              <a:rPr b="0" lang="en-US" sz="2700" spc="-1" strike="noStrike">
                <a:solidFill>
                  <a:srgbClr val="000000"/>
                </a:solidFill>
                <a:uFill>
                  <a:solidFill>
                    <a:srgbClr val="ffffff"/>
                  </a:solidFill>
                </a:uFill>
                <a:latin typeface="Liberation Sans unicode"/>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700" spc="-1" strike="noStrike">
                <a:solidFill>
                  <a:srgbClr val="000000"/>
                </a:solidFill>
                <a:uFill>
                  <a:solidFill>
                    <a:srgbClr val="ffffff"/>
                  </a:solidFill>
                </a:uFill>
                <a:latin typeface="Liberation Sans unicode"/>
              </a:rPr>
              <a:t>Cutting named it after his </a:t>
            </a:r>
            <a:r>
              <a:rPr b="1" lang="en-US" sz="2700" spc="-1" strike="noStrike">
                <a:solidFill>
                  <a:srgbClr val="000000"/>
                </a:solidFill>
                <a:uFill>
                  <a:solidFill>
                    <a:srgbClr val="ffffff"/>
                  </a:solidFill>
                </a:uFill>
                <a:latin typeface="Liberation Sans unicode"/>
              </a:rPr>
              <a:t>son’s toy elephant</a:t>
            </a:r>
            <a:r>
              <a:rPr b="0" lang="en-US" sz="2700" spc="-1" strike="noStrike">
                <a:solidFill>
                  <a:srgbClr val="000000"/>
                </a:solidFill>
                <a:uFill>
                  <a:solidFill>
                    <a:srgbClr val="ffffff"/>
                  </a:solidFill>
                </a:uFill>
                <a:latin typeface="Liberation Sans unicode"/>
              </a:rPr>
              <a: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2700" spc="-1" strike="noStrike">
                <a:solidFill>
                  <a:srgbClr val="000000"/>
                </a:solidFill>
                <a:uFill>
                  <a:solidFill>
                    <a:srgbClr val="ffffff"/>
                  </a:solidFill>
                </a:uFill>
                <a:latin typeface="Liberation Sans unicode"/>
              </a:rPr>
              <a:t>Elephant</a:t>
            </a:r>
            <a:r>
              <a:rPr b="0" lang="en-US" sz="2700" spc="-1" strike="noStrike">
                <a:solidFill>
                  <a:srgbClr val="000000"/>
                </a:solidFill>
                <a:uFill>
                  <a:solidFill>
                    <a:srgbClr val="ffffff"/>
                  </a:solidFill>
                </a:uFill>
                <a:latin typeface="Liberation Sans unicode"/>
              </a:rPr>
              <a:t> symbolically </a:t>
            </a:r>
            <a:r>
              <a:rPr b="1" lang="en-US" sz="2700" spc="-1" strike="noStrike">
                <a:solidFill>
                  <a:srgbClr val="000000"/>
                </a:solidFill>
                <a:uFill>
                  <a:solidFill>
                    <a:srgbClr val="ffffff"/>
                  </a:solidFill>
                </a:uFill>
                <a:latin typeface="Liberation Sans unicode"/>
              </a:rPr>
              <a:t>represents large data </a:t>
            </a:r>
            <a:r>
              <a:rPr b="0" lang="en-US" sz="2700" spc="-1" strike="noStrike">
                <a:solidFill>
                  <a:srgbClr val="000000"/>
                </a:solidFill>
                <a:uFill>
                  <a:solidFill>
                    <a:srgbClr val="ffffff"/>
                  </a:solidFill>
                </a:uFill>
                <a:latin typeface="Liberation Sans unicode"/>
              </a:rPr>
              <a:t>that can be stored and processed by Hadoop.</a:t>
            </a:r>
            <a:endParaRPr b="0" lang="en-US" sz="32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Map Reduce</a:t>
            </a:r>
            <a:endParaRPr b="0" lang="en-US" sz="4400" spc="-1" strike="noStrike">
              <a:solidFill>
                <a:srgbClr val="000000"/>
              </a:solidFill>
              <a:uFill>
                <a:solidFill>
                  <a:srgbClr val="ffffff"/>
                </a:solidFill>
              </a:uFill>
              <a:latin typeface="Arial"/>
            </a:endParaRPr>
          </a:p>
        </p:txBody>
      </p:sp>
      <p:sp>
        <p:nvSpPr>
          <p:cNvPr id="119" name="TextShape 2"/>
          <p:cNvSpPr txBox="1"/>
          <p:nvPr/>
        </p:nvSpPr>
        <p:spPr>
          <a:xfrm>
            <a:off x="504000" y="1697040"/>
            <a:ext cx="9071640" cy="48146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MapReduce is a framework for processing highly distributable problems across huge datasets using a large number of computers (nodes), collectively referred to as a cluster. The framework is inspired by the map and reduce functions commonly used in functional programming.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the </a:t>
            </a:r>
            <a:r>
              <a:rPr b="1" lang="en-US" sz="3200" spc="-1" strike="noStrike">
                <a:solidFill>
                  <a:srgbClr val="000000"/>
                </a:solidFill>
                <a:uFill>
                  <a:solidFill>
                    <a:srgbClr val="ffffff"/>
                  </a:solidFill>
                </a:uFill>
                <a:latin typeface="Arial"/>
              </a:rPr>
              <a:t>“Map” </a:t>
            </a:r>
            <a:r>
              <a:rPr b="0" lang="en-US" sz="3200" spc="-1" strike="noStrike">
                <a:solidFill>
                  <a:srgbClr val="000000"/>
                </a:solidFill>
                <a:uFill>
                  <a:solidFill>
                    <a:srgbClr val="ffffff"/>
                  </a:solidFill>
                </a:uFill>
                <a:latin typeface="Arial"/>
              </a:rPr>
              <a:t>step, the master node takes the input, partitions it up into </a:t>
            </a:r>
            <a:r>
              <a:rPr b="1" lang="en-US" sz="3200" spc="-1" strike="noStrike">
                <a:solidFill>
                  <a:srgbClr val="000000"/>
                </a:solidFill>
                <a:uFill>
                  <a:solidFill>
                    <a:srgbClr val="ffffff"/>
                  </a:solidFill>
                </a:uFill>
                <a:latin typeface="Arial"/>
              </a:rPr>
              <a:t>smaller sub-problems</a:t>
            </a:r>
            <a:r>
              <a:rPr b="0" lang="en-US" sz="3200" spc="-1" strike="noStrike">
                <a:solidFill>
                  <a:srgbClr val="000000"/>
                </a:solidFill>
                <a:uFill>
                  <a:solidFill>
                    <a:srgbClr val="ffffff"/>
                  </a:solidFill>
                </a:uFill>
                <a:latin typeface="Arial"/>
              </a:rPr>
              <a:t>, and distributes them to worker nodes. The </a:t>
            </a:r>
            <a:r>
              <a:rPr b="1" lang="en-US" sz="3200" spc="-1" strike="noStrike">
                <a:solidFill>
                  <a:srgbClr val="000000"/>
                </a:solidFill>
                <a:uFill>
                  <a:solidFill>
                    <a:srgbClr val="ffffff"/>
                  </a:solidFill>
                </a:uFill>
                <a:latin typeface="Arial"/>
              </a:rPr>
              <a:t>worker node processes the smaller problem, and passes the answer back to its master node</a:t>
            </a:r>
            <a:r>
              <a:rPr b="0" lang="en-US" sz="3200" spc="-1" strike="noStrike">
                <a:solidFill>
                  <a:srgbClr val="000000"/>
                </a:solidFill>
                <a:uFill>
                  <a:solidFill>
                    <a:srgbClr val="ffffff"/>
                  </a:solidFill>
                </a:uFill>
                <a:latin typeface="Arial"/>
              </a:rPr>
              <a:t>. In the </a:t>
            </a:r>
            <a:r>
              <a:rPr b="1" lang="en-US" sz="3200" spc="-1" strike="noStrike">
                <a:solidFill>
                  <a:srgbClr val="000000"/>
                </a:solidFill>
                <a:uFill>
                  <a:solidFill>
                    <a:srgbClr val="ffffff"/>
                  </a:solidFill>
                </a:uFill>
                <a:latin typeface="Arial"/>
              </a:rPr>
              <a:t>“Reduce”</a:t>
            </a:r>
            <a:r>
              <a:rPr b="0" lang="en-US" sz="3200" spc="-1" strike="noStrike">
                <a:solidFill>
                  <a:srgbClr val="000000"/>
                </a:solidFill>
                <a:uFill>
                  <a:solidFill>
                    <a:srgbClr val="ffffff"/>
                  </a:solidFill>
                </a:uFill>
                <a:latin typeface="Arial"/>
              </a:rPr>
              <a:t> step, the </a:t>
            </a:r>
            <a:r>
              <a:rPr b="1" lang="en-US" sz="3200" spc="-1" strike="noStrike">
                <a:solidFill>
                  <a:srgbClr val="000000"/>
                </a:solidFill>
                <a:uFill>
                  <a:solidFill>
                    <a:srgbClr val="ffffff"/>
                  </a:solidFill>
                </a:uFill>
                <a:latin typeface="Arial"/>
              </a:rPr>
              <a:t>master node then collects the answers </a:t>
            </a:r>
            <a:r>
              <a:rPr b="0" lang="en-US" sz="3200" spc="-1" strike="noStrike">
                <a:solidFill>
                  <a:srgbClr val="000000"/>
                </a:solidFill>
                <a:uFill>
                  <a:solidFill>
                    <a:srgbClr val="ffffff"/>
                  </a:solidFill>
                </a:uFill>
                <a:latin typeface="Arial"/>
              </a:rPr>
              <a:t>to all the </a:t>
            </a:r>
            <a:r>
              <a:rPr b="1" lang="en-US" sz="3200" spc="-1" strike="noStrike">
                <a:solidFill>
                  <a:srgbClr val="000000"/>
                </a:solidFill>
                <a:uFill>
                  <a:solidFill>
                    <a:srgbClr val="ffffff"/>
                  </a:solidFill>
                </a:uFill>
                <a:latin typeface="Arial"/>
              </a:rPr>
              <a:t>sub-problems and combines them </a:t>
            </a:r>
            <a:r>
              <a:rPr b="0" lang="en-US" sz="3200" spc="-1" strike="noStrike">
                <a:solidFill>
                  <a:srgbClr val="000000"/>
                </a:solidFill>
                <a:uFill>
                  <a:solidFill>
                    <a:srgbClr val="ffffff"/>
                  </a:solidFill>
                </a:uFill>
                <a:latin typeface="Arial"/>
              </a:rPr>
              <a:t>in some way to form the output – the answer to the problem it was originally trying to solve.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22" name="" descr=""/>
          <p:cNvPicPr/>
          <p:nvPr/>
        </p:nvPicPr>
        <p:blipFill>
          <a:blip r:embed="rId1"/>
          <a:stretch/>
        </p:blipFill>
        <p:spPr>
          <a:xfrm>
            <a:off x="1044720" y="1970280"/>
            <a:ext cx="7184880" cy="397332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Namenode</a:t>
            </a:r>
            <a:endParaRPr b="0" lang="en-US" sz="4400" spc="-1" strike="noStrike">
              <a:solidFill>
                <a:srgbClr val="000000"/>
              </a:solidFill>
              <a:uFill>
                <a:solidFill>
                  <a:srgbClr val="ffffff"/>
                </a:solidFill>
              </a:uFill>
              <a:latin typeface="Arial"/>
            </a:endParaRPr>
          </a:p>
        </p:txBody>
      </p:sp>
      <p:sp>
        <p:nvSpPr>
          <p:cNvPr id="12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is the centerpiece of  HDFS.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is also known as the Master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only stores the metadata of HDFS – the directory tree of all files in the file system, and tracks the files across the cluster.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does not store the actual data or the dataset. The data itself is actually stored in the DataNodes.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knows the list of the blocks and its location for any given file in HDFS. With this information NameNode knows how to construct the file from blocks.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is so critical to HDFS and when the NameNode is down, HDFS/Hadoop cluster is inaccessible and considered down.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is a single point of failure in Hadoop cluster.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is usually configured with a lot of memory (RAM). Because the block locations are help in main memory.</a:t>
            </a:r>
            <a:endParaRPr b="0" lang="en-US" sz="32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Typical Namenode Configuration</a:t>
            </a:r>
            <a:endParaRPr b="0" lang="en-US" sz="4400" spc="-1" strike="noStrike">
              <a:solidFill>
                <a:srgbClr val="000000"/>
              </a:solidFill>
              <a:uFill>
                <a:solidFill>
                  <a:srgbClr val="ffffff"/>
                </a:solidFill>
              </a:uFill>
              <a:latin typeface="Arial"/>
            </a:endParaRPr>
          </a:p>
        </p:txBody>
      </p:sp>
      <p:sp>
        <p:nvSpPr>
          <p:cNvPr id="12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Processors: 2 Quad Core CPUs running @ 2 GHz</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RAM: 128 GB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Disk: 6 x 1TB SATA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Network: 10 Gigabit Ethernet</a:t>
            </a:r>
            <a:endParaRPr b="0" lang="en-US" sz="32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Datanode</a:t>
            </a:r>
            <a:endParaRPr b="0" lang="en-US" sz="4400" spc="-1" strike="noStrike">
              <a:solidFill>
                <a:srgbClr val="000000"/>
              </a:solidFill>
              <a:uFill>
                <a:solidFill>
                  <a:srgbClr val="ffffff"/>
                </a:solidFill>
              </a:uFill>
              <a:latin typeface="Arial"/>
            </a:endParaRPr>
          </a:p>
        </p:txBody>
      </p:sp>
      <p:sp>
        <p:nvSpPr>
          <p:cNvPr id="12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DataNode is responsible for storing the actual data in HDFS.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DataNode is also known as the Slave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NameNode and DataNode are in constant communication.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a DataNode starts up it announce itself to the NameNode along with the list of blocks it is responsible for.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a DataNode is down, it does not affect the availability of data or the cluster. NameNode will arrange for replication for the blocks managed by the DataNode that is not available.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DataNode is usually configured with a lot of hard disk space. Because the actual data is stored in the DataNode.</a:t>
            </a:r>
            <a:endParaRPr b="0" lang="en-US" sz="32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Typical Datanode Configuration</a:t>
            </a:r>
            <a:endParaRPr b="0" lang="en-US" sz="4400" spc="-1" strike="noStrike">
              <a:solidFill>
                <a:srgbClr val="000000"/>
              </a:solidFill>
              <a:uFill>
                <a:solidFill>
                  <a:srgbClr val="ffffff"/>
                </a:solidFill>
              </a:uFill>
              <a:latin typeface="Arial"/>
            </a:endParaRPr>
          </a:p>
        </p:txBody>
      </p:sp>
      <p:sp>
        <p:nvSpPr>
          <p:cNvPr id="13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Processors: 2 Quad Core CPUs running @ 2 GHz</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RAM: 64 GB</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Disk: 12-24 x 1TB SATA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Network: 10 Gigabit Ethernet</a:t>
            </a:r>
            <a:endParaRPr b="0" lang="en-US" sz="32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Checkpointing</a:t>
            </a:r>
            <a:endParaRPr b="0" lang="en-US" sz="4400" spc="-1" strike="noStrike">
              <a:solidFill>
                <a:srgbClr val="000000"/>
              </a:solidFill>
              <a:uFill>
                <a:solidFill>
                  <a:srgbClr val="ffffff"/>
                </a:solidFill>
              </a:uFill>
              <a:latin typeface="Arial"/>
            </a:endParaRPr>
          </a:p>
        </p:txBody>
      </p:sp>
      <p:sp>
        <p:nvSpPr>
          <p:cNvPr id="13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HDFS metadata can be thought of consisting of two parts: the base filesystem table (stored in a file called </a:t>
            </a:r>
            <a:r>
              <a:rPr b="1" lang="en-US" sz="3200" spc="-1" strike="noStrike">
                <a:solidFill>
                  <a:srgbClr val="000000"/>
                </a:solidFill>
                <a:uFill>
                  <a:solidFill>
                    <a:srgbClr val="ffffff"/>
                  </a:solidFill>
                </a:uFill>
                <a:latin typeface="Arial"/>
              </a:rPr>
              <a:t>fsimage</a:t>
            </a:r>
            <a:r>
              <a:rPr b="0" lang="en-US" sz="3200" spc="-1" strike="noStrike">
                <a:solidFill>
                  <a:srgbClr val="000000"/>
                </a:solidFill>
                <a:uFill>
                  <a:solidFill>
                    <a:srgbClr val="ffffff"/>
                  </a:solidFill>
                </a:uFill>
                <a:latin typeface="Arial"/>
              </a:rPr>
              <a:t>) and the edit log which lists changes made to the base table (stored in a file called </a:t>
            </a:r>
            <a:r>
              <a:rPr b="1" lang="en-US" sz="3200" spc="-1" strike="noStrike">
                <a:solidFill>
                  <a:srgbClr val="000000"/>
                </a:solidFill>
                <a:uFill>
                  <a:solidFill>
                    <a:srgbClr val="ffffff"/>
                  </a:solidFill>
                </a:uFill>
                <a:latin typeface="Arial"/>
              </a:rPr>
              <a:t>edits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Checkpointing is a process of reconciling fsimage with edits to produce a new version of fsimage.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There are two benefits arising out of this: a more </a:t>
            </a:r>
            <a:r>
              <a:rPr b="1" lang="en-US" sz="3200" spc="-1" strike="noStrike">
                <a:solidFill>
                  <a:srgbClr val="000000"/>
                </a:solidFill>
                <a:uFill>
                  <a:solidFill>
                    <a:srgbClr val="ffffff"/>
                  </a:solidFill>
                </a:uFill>
                <a:latin typeface="Arial"/>
              </a:rPr>
              <a:t>recent version of fsimage</a:t>
            </a:r>
            <a:r>
              <a:rPr b="0" lang="en-US" sz="3200" spc="-1" strike="noStrike">
                <a:solidFill>
                  <a:srgbClr val="000000"/>
                </a:solidFill>
                <a:uFill>
                  <a:solidFill>
                    <a:srgbClr val="ffffff"/>
                  </a:solidFill>
                </a:uFill>
                <a:latin typeface="Arial"/>
              </a:rPr>
              <a:t>, and </a:t>
            </a:r>
            <a:r>
              <a:rPr b="1" lang="en-US" sz="3200" spc="-1" strike="noStrike">
                <a:solidFill>
                  <a:srgbClr val="000000"/>
                </a:solidFill>
                <a:uFill>
                  <a:solidFill>
                    <a:srgbClr val="ffffff"/>
                  </a:solidFill>
                </a:uFill>
                <a:latin typeface="Arial"/>
              </a:rPr>
              <a:t>a truncated edit log</a:t>
            </a:r>
            <a:r>
              <a:rPr b="0" lang="en-US" sz="3200" spc="-1" strike="noStrike">
                <a:solidFill>
                  <a:srgbClr val="000000"/>
                </a:solidFill>
                <a:uFill>
                  <a:solidFill>
                    <a:srgbClr val="ffffff"/>
                  </a:solidFill>
                </a:uFill>
                <a:latin typeface="Arial"/>
              </a:rPr>
              <a:t>.</a:t>
            </a:r>
            <a:endParaRPr b="0" lang="en-US" sz="32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fsimage</a:t>
            </a:r>
            <a:r>
              <a:rPr b="0" lang="en-US" sz="3200" spc="-1" strike="noStrike">
                <a:solidFill>
                  <a:srgbClr val="000000"/>
                </a:solidFill>
                <a:uFill>
                  <a:solidFill>
                    <a:srgbClr val="ffffff"/>
                  </a:solidFill>
                </a:uFill>
                <a:latin typeface="Arial"/>
              </a:rPr>
              <a:t> is like a </a:t>
            </a:r>
            <a:r>
              <a:rPr b="1" lang="en-US" sz="3200" spc="-1" strike="noStrike">
                <a:solidFill>
                  <a:srgbClr val="000000"/>
                </a:solidFill>
                <a:uFill>
                  <a:solidFill>
                    <a:srgbClr val="ffffff"/>
                  </a:solidFill>
                </a:uFill>
                <a:latin typeface="Arial"/>
              </a:rPr>
              <a:t>snapshot of </a:t>
            </a:r>
            <a:r>
              <a:rPr b="0" lang="en-US" sz="3200" spc="-1" strike="noStrike">
                <a:solidFill>
                  <a:srgbClr val="000000"/>
                </a:solidFill>
                <a:uFill>
                  <a:solidFill>
                    <a:srgbClr val="ffffff"/>
                  </a:solidFill>
                </a:uFill>
                <a:latin typeface="Arial"/>
              </a:rPr>
              <a:t>the state of the </a:t>
            </a:r>
            <a:r>
              <a:rPr b="1" lang="en-US" sz="3200" spc="-1" strike="noStrike">
                <a:solidFill>
                  <a:srgbClr val="000000"/>
                </a:solidFill>
                <a:uFill>
                  <a:solidFill>
                    <a:srgbClr val="ffffff"/>
                  </a:solidFill>
                </a:uFill>
                <a:latin typeface="Arial"/>
              </a:rPr>
              <a:t>filesystem as at particular moment </a:t>
            </a:r>
            <a:r>
              <a:rPr b="0" lang="en-US" sz="3200" spc="-1" strike="noStrike">
                <a:solidFill>
                  <a:srgbClr val="000000"/>
                </a:solidFill>
                <a:uFill>
                  <a:solidFill>
                    <a:srgbClr val="ffffff"/>
                  </a:solidFill>
                </a:uFill>
                <a:latin typeface="Arial"/>
              </a:rPr>
              <a:t>whereas the </a:t>
            </a:r>
            <a:r>
              <a:rPr b="1" lang="en-US" sz="3200" spc="-1" strike="noStrike">
                <a:solidFill>
                  <a:srgbClr val="000000"/>
                </a:solidFill>
                <a:uFill>
                  <a:solidFill>
                    <a:srgbClr val="ffffff"/>
                  </a:solidFill>
                </a:uFill>
                <a:latin typeface="Arial"/>
              </a:rPr>
              <a:t>edit log is a list of changes </a:t>
            </a:r>
            <a:r>
              <a:rPr b="0" lang="en-US" sz="3200" spc="-1" strike="noStrike">
                <a:solidFill>
                  <a:srgbClr val="000000"/>
                </a:solidFill>
                <a:uFill>
                  <a:solidFill>
                    <a:srgbClr val="ffffff"/>
                  </a:solidFill>
                </a:uFill>
                <a:latin typeface="Arial"/>
              </a:rPr>
              <a:t>to the </a:t>
            </a:r>
            <a:r>
              <a:rPr b="1" lang="en-US" sz="3200" spc="-1" strike="noStrike">
                <a:solidFill>
                  <a:srgbClr val="000000"/>
                </a:solidFill>
                <a:uFill>
                  <a:solidFill>
                    <a:srgbClr val="ffffff"/>
                  </a:solidFill>
                </a:uFill>
                <a:latin typeface="Arial"/>
              </a:rPr>
              <a:t>filesystem </a:t>
            </a:r>
            <a:r>
              <a:rPr b="0" lang="en-US" sz="3200" spc="-1" strike="noStrike">
                <a:solidFill>
                  <a:srgbClr val="000000"/>
                </a:solidFill>
                <a:uFill>
                  <a:solidFill>
                    <a:srgbClr val="ffffff"/>
                  </a:solidFill>
                </a:uFill>
                <a:latin typeface="Arial"/>
              </a:rPr>
              <a:t>state since then.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the </a:t>
            </a:r>
            <a:r>
              <a:rPr b="1" lang="en-US" sz="3200" spc="-1" strike="noStrike">
                <a:solidFill>
                  <a:srgbClr val="000000"/>
                </a:solidFill>
                <a:uFill>
                  <a:solidFill>
                    <a:srgbClr val="ffffff"/>
                  </a:solidFill>
                </a:uFill>
                <a:latin typeface="Arial"/>
              </a:rPr>
              <a:t>namenode starts up </a:t>
            </a:r>
            <a:r>
              <a:rPr b="0" lang="en-US" sz="3200" spc="-1" strike="noStrike">
                <a:solidFill>
                  <a:srgbClr val="000000"/>
                </a:solidFill>
                <a:uFill>
                  <a:solidFill>
                    <a:srgbClr val="ffffff"/>
                  </a:solidFill>
                </a:uFill>
                <a:latin typeface="Arial"/>
              </a:rPr>
              <a:t>it reads the </a:t>
            </a:r>
            <a:r>
              <a:rPr b="1" lang="en-US" sz="3200" spc="-1" strike="noStrike">
                <a:solidFill>
                  <a:srgbClr val="000000"/>
                </a:solidFill>
                <a:uFill>
                  <a:solidFill>
                    <a:srgbClr val="ffffff"/>
                  </a:solidFill>
                </a:uFill>
                <a:latin typeface="Arial"/>
              </a:rPr>
              <a:t>fsimage file as its starting point </a:t>
            </a:r>
            <a:r>
              <a:rPr b="0" lang="en-US" sz="3200" spc="-1" strike="noStrike">
                <a:solidFill>
                  <a:srgbClr val="000000"/>
                </a:solidFill>
                <a:uFill>
                  <a:solidFill>
                    <a:srgbClr val="ffffff"/>
                  </a:solidFill>
                </a:uFill>
                <a:latin typeface="Arial"/>
              </a:rPr>
              <a:t>and then </a:t>
            </a:r>
            <a:r>
              <a:rPr b="1" lang="en-US" sz="3200" spc="-1" strike="noStrike">
                <a:solidFill>
                  <a:srgbClr val="000000"/>
                </a:solidFill>
                <a:uFill>
                  <a:solidFill>
                    <a:srgbClr val="ffffff"/>
                  </a:solidFill>
                </a:uFill>
                <a:latin typeface="Arial"/>
              </a:rPr>
              <a:t>applies any edits </a:t>
            </a:r>
            <a:r>
              <a:rPr b="0" lang="en-US" sz="3200" spc="-1" strike="noStrike">
                <a:solidFill>
                  <a:srgbClr val="000000"/>
                </a:solidFill>
                <a:uFill>
                  <a:solidFill>
                    <a:srgbClr val="ffffff"/>
                  </a:solidFill>
                </a:uFill>
                <a:latin typeface="Arial"/>
              </a:rPr>
              <a:t>from the log and then starts listening to data nodes for details of where the blocks of data reside (this information is not stored in fsimage or the edit log but rather is maintained in the memory of the name node).</a:t>
            </a:r>
            <a:endParaRPr b="0" lang="en-US" sz="32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6"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37" name="" descr=""/>
          <p:cNvPicPr/>
          <p:nvPr/>
        </p:nvPicPr>
        <p:blipFill>
          <a:blip r:embed="rId1"/>
          <a:stretch/>
        </p:blipFill>
        <p:spPr>
          <a:xfrm>
            <a:off x="1238760" y="2651760"/>
            <a:ext cx="7356600" cy="202392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Secondary Namenode</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13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Secondary Namenode does not serve as a backup namenode but it only periodically reads file system changes log and ap-plies them to fsimage file in order to bring the system upto date. This allows the system to start faster next time.</a:t>
            </a:r>
            <a:endParaRPr b="0" lang="en-US"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Biggest Users Hadoop</a:t>
            </a:r>
            <a:endParaRPr b="0" lang="en-US" sz="4400" spc="-1" strike="noStrike">
              <a:solidFill>
                <a:srgbClr val="000000"/>
              </a:solidFill>
              <a:uFill>
                <a:solidFill>
                  <a:srgbClr val="ffffff"/>
                </a:solidFill>
              </a:uFill>
              <a:latin typeface="Arial"/>
            </a:endParaRPr>
          </a:p>
        </p:txBody>
      </p:sp>
      <p:pic>
        <p:nvPicPr>
          <p:cNvPr id="47" name="Picture 2" descr=""/>
          <p:cNvPicPr/>
          <p:nvPr/>
        </p:nvPicPr>
        <p:blipFill>
          <a:blip r:embed="rId1"/>
          <a:stretch/>
        </p:blipFill>
        <p:spPr>
          <a:xfrm>
            <a:off x="3598200" y="4140000"/>
            <a:ext cx="1953360" cy="456840"/>
          </a:xfrm>
          <a:prstGeom prst="rect">
            <a:avLst/>
          </a:prstGeom>
          <a:ln>
            <a:noFill/>
          </a:ln>
        </p:spPr>
      </p:pic>
      <p:pic>
        <p:nvPicPr>
          <p:cNvPr id="48" name="Picture 3" descr=""/>
          <p:cNvPicPr/>
          <p:nvPr/>
        </p:nvPicPr>
        <p:blipFill>
          <a:blip r:embed="rId2"/>
          <a:stretch/>
        </p:blipFill>
        <p:spPr>
          <a:xfrm>
            <a:off x="1542960" y="2017800"/>
            <a:ext cx="1388880" cy="456840"/>
          </a:xfrm>
          <a:prstGeom prst="rect">
            <a:avLst/>
          </a:prstGeom>
          <a:ln>
            <a:noFill/>
          </a:ln>
        </p:spPr>
      </p:pic>
      <p:pic>
        <p:nvPicPr>
          <p:cNvPr id="49" name="Picture 4" descr=""/>
          <p:cNvPicPr/>
          <p:nvPr/>
        </p:nvPicPr>
        <p:blipFill>
          <a:blip r:embed="rId3"/>
          <a:stretch/>
        </p:blipFill>
        <p:spPr>
          <a:xfrm>
            <a:off x="1653840" y="3025800"/>
            <a:ext cx="2220840" cy="456840"/>
          </a:xfrm>
          <a:prstGeom prst="rect">
            <a:avLst/>
          </a:prstGeom>
          <a:ln>
            <a:noFill/>
          </a:ln>
        </p:spPr>
      </p:pic>
      <p:pic>
        <p:nvPicPr>
          <p:cNvPr id="50" name="Picture 5" descr=""/>
          <p:cNvPicPr/>
          <p:nvPr/>
        </p:nvPicPr>
        <p:blipFill>
          <a:blip r:embed="rId4"/>
          <a:stretch/>
        </p:blipFill>
        <p:spPr>
          <a:xfrm>
            <a:off x="3367800" y="1590480"/>
            <a:ext cx="1297440" cy="456840"/>
          </a:xfrm>
          <a:prstGeom prst="rect">
            <a:avLst/>
          </a:prstGeom>
          <a:ln>
            <a:noFill/>
          </a:ln>
        </p:spPr>
      </p:pic>
      <p:pic>
        <p:nvPicPr>
          <p:cNvPr id="51" name="Picture 6" descr=""/>
          <p:cNvPicPr/>
          <p:nvPr/>
        </p:nvPicPr>
        <p:blipFill>
          <a:blip r:embed="rId5"/>
          <a:stretch/>
        </p:blipFill>
        <p:spPr>
          <a:xfrm>
            <a:off x="3255480" y="2117520"/>
            <a:ext cx="548280" cy="548280"/>
          </a:xfrm>
          <a:prstGeom prst="rect">
            <a:avLst/>
          </a:prstGeom>
          <a:ln>
            <a:noFill/>
          </a:ln>
        </p:spPr>
      </p:pic>
      <p:pic>
        <p:nvPicPr>
          <p:cNvPr id="52" name="Picture 7" descr=""/>
          <p:cNvPicPr/>
          <p:nvPr/>
        </p:nvPicPr>
        <p:blipFill>
          <a:blip r:embed="rId6"/>
          <a:stretch/>
        </p:blipFill>
        <p:spPr>
          <a:xfrm>
            <a:off x="4543560" y="2208960"/>
            <a:ext cx="1074960" cy="456840"/>
          </a:xfrm>
          <a:prstGeom prst="rect">
            <a:avLst/>
          </a:prstGeom>
          <a:ln>
            <a:noFill/>
          </a:ln>
        </p:spPr>
      </p:pic>
      <p:pic>
        <p:nvPicPr>
          <p:cNvPr id="53" name="Picture 8" descr=""/>
          <p:cNvPicPr/>
          <p:nvPr/>
        </p:nvPicPr>
        <p:blipFill>
          <a:blip r:embed="rId7"/>
          <a:stretch/>
        </p:blipFill>
        <p:spPr>
          <a:xfrm>
            <a:off x="6551640" y="3350880"/>
            <a:ext cx="692280" cy="456840"/>
          </a:xfrm>
          <a:prstGeom prst="rect">
            <a:avLst/>
          </a:prstGeom>
          <a:ln>
            <a:noFill/>
          </a:ln>
        </p:spPr>
      </p:pic>
      <p:pic>
        <p:nvPicPr>
          <p:cNvPr id="54" name="Picture 9" descr=""/>
          <p:cNvPicPr/>
          <p:nvPr/>
        </p:nvPicPr>
        <p:blipFill>
          <a:blip r:embed="rId8"/>
          <a:stretch/>
        </p:blipFill>
        <p:spPr>
          <a:xfrm>
            <a:off x="5990760" y="2525760"/>
            <a:ext cx="2787480" cy="456840"/>
          </a:xfrm>
          <a:prstGeom prst="rect">
            <a:avLst/>
          </a:prstGeom>
          <a:ln>
            <a:noFill/>
          </a:ln>
        </p:spPr>
      </p:pic>
      <p:pic>
        <p:nvPicPr>
          <p:cNvPr id="55" name="Picture 10" descr=""/>
          <p:cNvPicPr/>
          <p:nvPr/>
        </p:nvPicPr>
        <p:blipFill>
          <a:blip r:embed="rId9"/>
          <a:stretch/>
        </p:blipFill>
        <p:spPr>
          <a:xfrm>
            <a:off x="7730640" y="3322080"/>
            <a:ext cx="1047600" cy="548280"/>
          </a:xfrm>
          <a:prstGeom prst="rect">
            <a:avLst/>
          </a:prstGeom>
          <a:ln>
            <a:noFill/>
          </a:ln>
        </p:spPr>
      </p:pic>
      <p:pic>
        <p:nvPicPr>
          <p:cNvPr id="56" name="Picture 12" descr=""/>
          <p:cNvPicPr/>
          <p:nvPr/>
        </p:nvPicPr>
        <p:blipFill>
          <a:blip r:embed="rId10"/>
          <a:stretch/>
        </p:blipFill>
        <p:spPr>
          <a:xfrm>
            <a:off x="2683800" y="5395320"/>
            <a:ext cx="1585440" cy="456840"/>
          </a:xfrm>
          <a:prstGeom prst="rect">
            <a:avLst/>
          </a:prstGeom>
          <a:ln>
            <a:noFill/>
          </a:ln>
        </p:spPr>
      </p:pic>
      <p:pic>
        <p:nvPicPr>
          <p:cNvPr id="57" name="Picture 13" descr=""/>
          <p:cNvPicPr/>
          <p:nvPr/>
        </p:nvPicPr>
        <p:blipFill>
          <a:blip r:embed="rId11"/>
          <a:stretch/>
        </p:blipFill>
        <p:spPr>
          <a:xfrm>
            <a:off x="1542960" y="4301640"/>
            <a:ext cx="1618920" cy="456840"/>
          </a:xfrm>
          <a:prstGeom prst="rect">
            <a:avLst/>
          </a:prstGeom>
          <a:ln>
            <a:noFill/>
          </a:ln>
        </p:spPr>
      </p:pic>
      <p:pic>
        <p:nvPicPr>
          <p:cNvPr id="58" name="Picture 14" descr=""/>
          <p:cNvPicPr/>
          <p:nvPr/>
        </p:nvPicPr>
        <p:blipFill>
          <a:blip r:embed="rId12"/>
          <a:stretch/>
        </p:blipFill>
        <p:spPr>
          <a:xfrm>
            <a:off x="4862880" y="5144040"/>
            <a:ext cx="1352160" cy="456840"/>
          </a:xfrm>
          <a:prstGeom prst="rect">
            <a:avLst/>
          </a:prstGeom>
          <a:ln>
            <a:noFill/>
          </a:ln>
        </p:spPr>
      </p:pic>
      <p:pic>
        <p:nvPicPr>
          <p:cNvPr id="59" name="Picture 15" descr=""/>
          <p:cNvPicPr/>
          <p:nvPr/>
        </p:nvPicPr>
        <p:blipFill>
          <a:blip r:embed="rId13"/>
          <a:stretch/>
        </p:blipFill>
        <p:spPr>
          <a:xfrm>
            <a:off x="4620960" y="3254400"/>
            <a:ext cx="1215000" cy="456840"/>
          </a:xfrm>
          <a:prstGeom prst="rect">
            <a:avLst/>
          </a:prstGeom>
          <a:ln>
            <a:noFill/>
          </a:ln>
        </p:spPr>
      </p:pic>
      <p:pic>
        <p:nvPicPr>
          <p:cNvPr id="60" name="Picture 16" descr=""/>
          <p:cNvPicPr/>
          <p:nvPr/>
        </p:nvPicPr>
        <p:blipFill>
          <a:blip r:embed="rId14"/>
          <a:stretch/>
        </p:blipFill>
        <p:spPr>
          <a:xfrm>
            <a:off x="6787440" y="4289760"/>
            <a:ext cx="872280" cy="548280"/>
          </a:xfrm>
          <a:prstGeom prst="rect">
            <a:avLst/>
          </a:prstGeom>
          <a:ln>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YARN</a:t>
            </a:r>
            <a:endParaRPr b="0" lang="en-US" sz="4400" spc="-1" strike="noStrike">
              <a:solidFill>
                <a:srgbClr val="000000"/>
              </a:solidFill>
              <a:uFill>
                <a:solidFill>
                  <a:srgbClr val="ffffff"/>
                </a:solidFill>
              </a:uFill>
              <a:latin typeface="Arial"/>
            </a:endParaRPr>
          </a:p>
        </p:txBody>
      </p:sp>
      <p:sp>
        <p:nvSpPr>
          <p:cNvPr id="14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Stands for Yet Another Resource Negotiator and was introduced in Hadoop 2.0.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Yarn, the job tracker is split into two different daemons called Resource Manager and Node Manager (node specific). The resource manager only manages the allocation of resources to the different jobs apart from comprising a scheduler which just takes care of the scheduling jobs without worrying about any monitoring or status updates. Different resources such as memory, cpu time, network bandwidth etc. are put into one unit called the Resource Container. There are different AppMasters running on different nodes which talk to a number of these resource containers and accordingly update the Node Manager with the monitoring/status details.</a:t>
            </a:r>
            <a:endParaRPr b="0" lang="en-US" sz="32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YARN is the most important part of  Hadoop 2.0</a:t>
            </a:r>
            <a:endParaRPr b="0" lang="en-US" sz="4400" spc="-1" strike="noStrike">
              <a:solidFill>
                <a:srgbClr val="000000"/>
              </a:solidFill>
              <a:uFill>
                <a:solidFill>
                  <a:srgbClr val="ffffff"/>
                </a:solidFill>
              </a:uFill>
              <a:latin typeface="Arial"/>
            </a:endParaRPr>
          </a:p>
        </p:txBody>
      </p:sp>
      <p:sp>
        <p:nvSpPr>
          <p:cNvPr id="143"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44" name="" descr=""/>
          <p:cNvPicPr/>
          <p:nvPr/>
        </p:nvPicPr>
        <p:blipFill>
          <a:blip r:embed="rId1"/>
          <a:stretch/>
        </p:blipFill>
        <p:spPr>
          <a:xfrm>
            <a:off x="854640" y="2025000"/>
            <a:ext cx="8060760" cy="3552840"/>
          </a:xfrm>
          <a:prstGeom prst="rect">
            <a:avLst/>
          </a:prstGeom>
          <a:ln>
            <a:noFill/>
          </a:ln>
        </p:spPr>
      </p:pic>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Problems with Hadoop 1.0</a:t>
            </a:r>
            <a:endParaRPr b="0" lang="en-US" sz="4400" spc="-1" strike="noStrike">
              <a:solidFill>
                <a:srgbClr val="000000"/>
              </a:solidFill>
              <a:uFill>
                <a:solidFill>
                  <a:srgbClr val="ffffff"/>
                </a:solidFill>
              </a:uFill>
              <a:latin typeface="Arial"/>
            </a:endParaRPr>
          </a:p>
        </p:txBody>
      </p:sp>
      <p:sp>
        <p:nvSpPr>
          <p:cNvPr id="1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It limits scalability:</a:t>
            </a:r>
            <a:r>
              <a:rPr b="0" lang="en-US" sz="3200" spc="-1" strike="noStrike">
                <a:solidFill>
                  <a:srgbClr val="000000"/>
                </a:solidFill>
                <a:uFill>
                  <a:solidFill>
                    <a:srgbClr val="ffffff"/>
                  </a:solidFill>
                </a:uFill>
                <a:latin typeface="Arial"/>
              </a:rPr>
              <a:t> JobTracker runs on single machine doing several task like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-&gt;Resource management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-&gt;Job and task scheduling and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-&gt;Monitoring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Although there are so many machines (DataNode) available; they are not getting used. This limits scalability.</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Availability Issue:</a:t>
            </a:r>
            <a:r>
              <a:rPr b="0" lang="en-US" sz="3200" spc="-1" strike="noStrike">
                <a:solidFill>
                  <a:srgbClr val="000000"/>
                </a:solidFill>
                <a:uFill>
                  <a:solidFill>
                    <a:srgbClr val="ffffff"/>
                  </a:solidFill>
                </a:uFill>
                <a:latin typeface="Arial"/>
              </a:rPr>
              <a:t> In Hadoop 1.0, JobTracker is single Point of availability. This means if JobTracker fails, all jobs must restart.</a:t>
            </a:r>
            <a:endParaRPr b="0" lang="en-US" sz="32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Problem with Resource Utilization: </a:t>
            </a:r>
            <a:r>
              <a:rPr b="0" lang="en-US" sz="3200" spc="-1" strike="noStrike">
                <a:solidFill>
                  <a:srgbClr val="000000"/>
                </a:solidFill>
                <a:uFill>
                  <a:solidFill>
                    <a:srgbClr val="ffffff"/>
                  </a:solidFill>
                </a:uFill>
                <a:latin typeface="Arial"/>
              </a:rPr>
              <a:t>In Hadoop 1.0, there is concept of predefined number of map slots and reduce slots for each TaskTrackers. Resource Utilization issues occur because maps slots might be ‘full’ while reduce slots is empty (and vice-versa). Here the compute resources (DataNode) could sit idle which are reserved for Reduce slots even when there is immediate need for those resources to be used as Mapper slots.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Limitation in running non-MapReduce Application:</a:t>
            </a:r>
            <a:r>
              <a:rPr b="0" lang="en-US" sz="3200" spc="-1" strike="noStrike">
                <a:solidFill>
                  <a:srgbClr val="000000"/>
                </a:solidFill>
                <a:uFill>
                  <a:solidFill>
                    <a:srgbClr val="ffffff"/>
                  </a:solidFill>
                </a:uFill>
                <a:latin typeface="Arial"/>
              </a:rPr>
              <a:t> In Hadoop 1.0, Job tracker was tightly integrated with MapReduce and only supporting application that obeys MapReduce programming framework can run on Hadoop. </a:t>
            </a:r>
            <a:endParaRPr b="0" lang="en-US" sz="32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Advantages of YARN</a:t>
            </a:r>
            <a:endParaRPr b="0" lang="en-US" sz="4400" spc="-1" strike="noStrike">
              <a:solidFill>
                <a:srgbClr val="000000"/>
              </a:solidFill>
              <a:uFill>
                <a:solidFill>
                  <a:srgbClr val="ffffff"/>
                </a:solidFill>
              </a:uFill>
              <a:latin typeface="Arial"/>
            </a:endParaRPr>
          </a:p>
        </p:txBody>
      </p:sp>
      <p:sp>
        <p:nvSpPr>
          <p:cNvPr id="1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Yarn does efficient utilization of the resource. </a:t>
            </a:r>
            <a:r>
              <a:rPr b="0" lang="en-US" sz="3200" spc="-1" strike="noStrike">
                <a:solidFill>
                  <a:srgbClr val="000000"/>
                </a:solidFill>
                <a:uFill>
                  <a:solidFill>
                    <a:srgbClr val="ffffff"/>
                  </a:solidFill>
                </a:uFill>
                <a:latin typeface="Arial"/>
              </a:rPr>
              <a:t>There are no more fixed map-reduce slots. YARN provides central resource manager. With YARN, you can now run multiple applications in Hadoop, all sharing a common resource.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Yarn can even run application that do not follow MapReduce model.</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YARN decouples MapReduce's resource management and scheduling capabilities from the data processing component, enabling Hadoop to support more varied processing approaches and a broader array of applications. For example, Hadoop clusters can now run interactive querying and streaming data applications simultaneously with MapReduce batch jobs. This also streamlines MapReduce to do what is does best - process data.</a:t>
            </a:r>
            <a:endParaRPr b="0" lang="en-US" sz="32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YARN is backward compatible. </a:t>
            </a:r>
            <a:r>
              <a:rPr b="0" lang="en-US" sz="3200" spc="-1" strike="noStrike">
                <a:solidFill>
                  <a:srgbClr val="000000"/>
                </a:solidFill>
                <a:uFill>
                  <a:solidFill>
                    <a:srgbClr val="ffffff"/>
                  </a:solidFill>
                </a:uFill>
                <a:latin typeface="Arial"/>
              </a:rPr>
              <a:t>This means that existing MapReduce job can run on Hadoop 2.0 without any change.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No more JobTracker and TaskTracker needed in Hadoop 2.0</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JobTracker and TaskTracker has totally disappeared</a:t>
            </a:r>
            <a:r>
              <a:rPr b="0" lang="en-US" sz="3200" spc="-1" strike="noStrike">
                <a:solidFill>
                  <a:srgbClr val="000000"/>
                </a:solidFill>
                <a:uFill>
                  <a:solidFill>
                    <a:srgbClr val="ffffff"/>
                  </a:solidFill>
                </a:uFill>
                <a:latin typeface="Arial"/>
              </a:rPr>
              <a:t>. YARN splits the two major functionalities of the JobTracker i.e. resource management and job scheduling/monitoring into 2 separate daemons (components).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-&gt;Resource Manager</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-&gt;Node Manager(node specific)</a:t>
            </a:r>
            <a:endParaRPr b="0" lang="en-US" sz="32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Limitations of Hadoop</a:t>
            </a:r>
            <a:endParaRPr b="0" lang="en-US" sz="4400" spc="-1" strike="noStrike">
              <a:solidFill>
                <a:srgbClr val="000000"/>
              </a:solidFill>
              <a:uFill>
                <a:solidFill>
                  <a:srgbClr val="ffffff"/>
                </a:solidFill>
              </a:uFill>
              <a:latin typeface="Arial"/>
            </a:endParaRPr>
          </a:p>
        </p:txBody>
      </p:sp>
      <p:sp>
        <p:nvSpPr>
          <p:cNvPr id="1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Security Concerns. </a:t>
            </a:r>
            <a:r>
              <a:rPr b="0" lang="en-US" sz="3200" spc="-1" strike="noStrike">
                <a:solidFill>
                  <a:srgbClr val="000000"/>
                </a:solidFill>
                <a:uFill>
                  <a:solidFill>
                    <a:srgbClr val="ffffff"/>
                  </a:solidFill>
                </a:uFill>
                <a:latin typeface="Arial"/>
              </a:rPr>
              <a:t>Just managing a complex application such as Hadoop can be challenging. A classic example can be seen in the Hadoop security model, which is disabled by default due to sheer complexity. If whoever’s managing the platform lacks the know how to enable it, your data could be at huge risk. Hadoop is also missing encryption at the storage and network levels, which is a major selling point for government agencies and others that prefer to keep their data under wraps.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Vulnerable By Nature.</a:t>
            </a:r>
            <a:r>
              <a:rPr b="0" lang="en-US" sz="3200" spc="-1" strike="noStrike">
                <a:solidFill>
                  <a:srgbClr val="000000"/>
                </a:solidFill>
                <a:uFill>
                  <a:solidFill>
                    <a:srgbClr val="ffffff"/>
                  </a:solidFill>
                </a:uFill>
                <a:latin typeface="Arial"/>
              </a:rPr>
              <a:t> Speaking of security, the very makeup of Hadoop makes running it a risky proposition. The framework is written almost entirely in Java, one of the most widely used yet controversial programming languages in existence. Java has been heavily exploited by cybercriminals and as a result, implicated in numerous security breaches. For this reason, several experts have suggested dumping it in favor of safer, more efficient alternatives.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Not Fit for Small Data.</a:t>
            </a:r>
            <a:r>
              <a:rPr b="0" lang="en-US" sz="3200" spc="-1" strike="noStrike">
                <a:solidFill>
                  <a:srgbClr val="000000"/>
                </a:solidFill>
                <a:uFill>
                  <a:solidFill>
                    <a:srgbClr val="ffffff"/>
                  </a:solidFill>
                </a:uFill>
                <a:latin typeface="Arial"/>
              </a:rPr>
              <a:t> While big data isn't exclusively made for big businesses, not all big data platforms are suited for small data needs. Unfortunately, Hadoop happens to be one of them. Due to its high capacity design, the Hadoop Distributed File System or HDFS, lacks the ability to efficiently support the random reading of small files. As a result, it is not recommended for organizations with small quantities of data.</a:t>
            </a:r>
            <a:endParaRPr b="0" lang="en-US" sz="32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Potential Stability Issues. </a:t>
            </a:r>
            <a:r>
              <a:rPr b="0" lang="en-US" sz="3200" spc="-1" strike="noStrike">
                <a:solidFill>
                  <a:srgbClr val="000000"/>
                </a:solidFill>
                <a:uFill>
                  <a:solidFill>
                    <a:srgbClr val="ffffff"/>
                  </a:solidFill>
                </a:uFill>
                <a:latin typeface="Arial"/>
              </a:rPr>
              <a:t>Hadoop is an open source platform. That essentially means it is created by the contributions of the many developers who continue to work on the project. While improvements are constantly being made,like all open source software, Hadoop has had its fair share of stability issues. To avoid these issues, organizations are strongly recommended to make sure they are running the latest stable version, or run it under a third-party vendor equipped to handle such problems.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General Limitations. </a:t>
            </a:r>
            <a:r>
              <a:rPr b="0" lang="en-US" sz="3200" spc="-1" strike="noStrike">
                <a:solidFill>
                  <a:srgbClr val="000000"/>
                </a:solidFill>
                <a:uFill>
                  <a:solidFill>
                    <a:srgbClr val="ffffff"/>
                  </a:solidFill>
                </a:uFill>
                <a:latin typeface="Arial"/>
              </a:rPr>
              <a:t>When it comes to making the most of big data, Hadoop may not be the only answer. Apache Flume, Mill-wheel, and Google’s own Cloud Data-flow as possible solutions. What each of these platforms have in common is the ability to improve the efficiency and reliability of data collection, aggregation, and integration.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Multiple copies of already big data.</a:t>
            </a:r>
            <a:r>
              <a:rPr b="0" lang="en-US" sz="3200" spc="-1" strike="noStrike">
                <a:solidFill>
                  <a:srgbClr val="000000"/>
                </a:solidFill>
                <a:uFill>
                  <a:solidFill>
                    <a:srgbClr val="ffffff"/>
                  </a:solidFill>
                </a:uFill>
                <a:latin typeface="Arial"/>
              </a:rPr>
              <a:t> Because HDFS was built without the notion of efficiency, it results in multiple copies of the data. At a minimum, there are generally three copies of the data. And because of the need for data locality in maintaining performance, we very often see six copies of the data required and that’s for data that’s already “big” by definition.</a:t>
            </a:r>
            <a:endParaRPr b="0" lang="en-US" sz="32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Very limited SQL support.</a:t>
            </a:r>
            <a:r>
              <a:rPr b="0" lang="en-US" sz="3200" spc="-1" strike="noStrike">
                <a:solidFill>
                  <a:srgbClr val="000000"/>
                </a:solidFill>
                <a:uFill>
                  <a:solidFill>
                    <a:srgbClr val="ffffff"/>
                  </a:solidFill>
                </a:uFill>
                <a:latin typeface="Arial"/>
              </a:rPr>
              <a:t> There are open source components which attempt to set up Hadoop as a queryable data warehouse, but these offer very limited SQL support. Typically they lack such basic SQL functions such as subqueries, ‘group by’ analytics, etc.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Inefficient execution. </a:t>
            </a:r>
            <a:r>
              <a:rPr b="0" lang="en-US" sz="3200" spc="-1" strike="noStrike">
                <a:solidFill>
                  <a:srgbClr val="000000"/>
                </a:solidFill>
                <a:uFill>
                  <a:solidFill>
                    <a:srgbClr val="ffffff"/>
                  </a:solidFill>
                </a:uFill>
                <a:latin typeface="Arial"/>
              </a:rPr>
              <a:t>HDFS has no notion of a query optimizer, so cannot pick an efficient cost-based plan for execution. Because of this, Hadoop clusters are generally significantly larger than would be required for a similar database.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Arial"/>
              </a:rPr>
              <a:t>Challenging framework. </a:t>
            </a:r>
            <a:r>
              <a:rPr b="0" lang="en-US" sz="3200" spc="-1" strike="noStrike">
                <a:solidFill>
                  <a:srgbClr val="000000"/>
                </a:solidFill>
                <a:uFill>
                  <a:solidFill>
                    <a:srgbClr val="ffffff"/>
                  </a:solidFill>
                </a:uFill>
                <a:latin typeface="Arial"/>
              </a:rPr>
              <a:t>The MapReduce framework is notoriously difficult to leverage for more than simple transformational logic. There are open source components which attempt to simplify this, but they also use proprietary languages.</a:t>
            </a:r>
            <a:endParaRPr b="0" lang="en-US" sz="32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Demand of Big Data Professionals</a:t>
            </a:r>
            <a:endParaRPr b="0" lang="en-US" sz="4400" spc="-1" strike="noStrike">
              <a:solidFill>
                <a:srgbClr val="000000"/>
              </a:solidFill>
              <a:uFill>
                <a:solidFill>
                  <a:srgbClr val="ffffff"/>
                </a:solidFill>
              </a:uFill>
              <a:latin typeface="Arial"/>
            </a:endParaRPr>
          </a:p>
        </p:txBody>
      </p:sp>
      <p:sp>
        <p:nvSpPr>
          <p:cNvPr id="160"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61" name="" descr=""/>
          <p:cNvPicPr/>
          <p:nvPr/>
        </p:nvPicPr>
        <p:blipFill>
          <a:blip r:embed="rId1"/>
          <a:stretch/>
        </p:blipFill>
        <p:spPr>
          <a:xfrm>
            <a:off x="1467720" y="1828800"/>
            <a:ext cx="6343200" cy="476208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63" name="" descr=""/>
          <p:cNvPicPr/>
          <p:nvPr/>
        </p:nvPicPr>
        <p:blipFill>
          <a:blip r:embed="rId1"/>
          <a:stretch/>
        </p:blipFill>
        <p:spPr>
          <a:xfrm>
            <a:off x="1097280" y="301320"/>
            <a:ext cx="7574760" cy="646524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3"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64" name="" descr=""/>
          <p:cNvPicPr/>
          <p:nvPr/>
        </p:nvPicPr>
        <p:blipFill>
          <a:blip r:embed="rId1"/>
          <a:stretch/>
        </p:blipFill>
        <p:spPr>
          <a:xfrm>
            <a:off x="914400" y="2025360"/>
            <a:ext cx="7990560" cy="4284000"/>
          </a:xfrm>
          <a:prstGeom prst="rect">
            <a:avLst/>
          </a:prstGeom>
          <a:ln>
            <a:noFill/>
          </a:ln>
        </p:spPr>
      </p:pic>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6"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167" name="" descr=""/>
          <p:cNvPicPr/>
          <p:nvPr/>
        </p:nvPicPr>
        <p:blipFill>
          <a:blip r:embed="rId1"/>
          <a:stretch/>
        </p:blipFill>
        <p:spPr>
          <a:xfrm>
            <a:off x="1721520" y="1740240"/>
            <a:ext cx="6690960" cy="46605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What is Big Data ?</a:t>
            </a:r>
            <a:endParaRPr b="0" lang="en-US" sz="4400" spc="-1" strike="noStrike">
              <a:solidFill>
                <a:srgbClr val="000000"/>
              </a:solidFill>
              <a:uFill>
                <a:solidFill>
                  <a:srgbClr val="ffffff"/>
                </a:solidFill>
              </a:uFill>
              <a:latin typeface="Arial"/>
            </a:endParaRPr>
          </a:p>
        </p:txBody>
      </p:sp>
      <p:sp>
        <p:nvSpPr>
          <p:cNvPr id="6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Big data is a term that describes the large volume of data – both </a:t>
            </a:r>
            <a:r>
              <a:rPr b="1" lang="en-US" sz="3200" spc="-1" strike="noStrike">
                <a:solidFill>
                  <a:srgbClr val="000000"/>
                </a:solidFill>
                <a:uFill>
                  <a:solidFill>
                    <a:srgbClr val="ffffff"/>
                  </a:solidFill>
                </a:uFill>
                <a:latin typeface="Arial"/>
              </a:rPr>
              <a:t>structured, semi-structured</a:t>
            </a:r>
            <a:r>
              <a:rPr b="0" lang="en-US" sz="3200" spc="-1" strike="noStrike">
                <a:solidFill>
                  <a:srgbClr val="000000"/>
                </a:solidFill>
                <a:uFill>
                  <a:solidFill>
                    <a:srgbClr val="ffffff"/>
                  </a:solidFill>
                </a:uFill>
                <a:latin typeface="Arial"/>
              </a:rPr>
              <a:t> and </a:t>
            </a:r>
            <a:r>
              <a:rPr b="1" lang="en-US" sz="3200" spc="-1" strike="noStrike">
                <a:solidFill>
                  <a:srgbClr val="000000"/>
                </a:solidFill>
                <a:uFill>
                  <a:solidFill>
                    <a:srgbClr val="ffffff"/>
                  </a:solidFill>
                </a:uFill>
                <a:latin typeface="Arial"/>
              </a:rPr>
              <a:t>unstructured</a:t>
            </a:r>
            <a:r>
              <a:rPr b="0" lang="en-US" sz="3200" spc="-1" strike="noStrike">
                <a:solidFill>
                  <a:srgbClr val="000000"/>
                </a:solidFill>
                <a:uFill>
                  <a:solidFill>
                    <a:srgbClr val="ffffff"/>
                  </a:solidFill>
                </a:uFill>
                <a:latin typeface="Arial"/>
              </a:rPr>
              <a:t> – that cannot be stored and processed using conventional technologies like databases.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Types of Big Data</a:t>
            </a:r>
            <a:endParaRPr b="0" lang="en-US" sz="4400" spc="-1" strike="noStrike">
              <a:solidFill>
                <a:srgbClr val="000000"/>
              </a:solidFill>
              <a:uFill>
                <a:solidFill>
                  <a:srgbClr val="ffffff"/>
                </a:solidFill>
              </a:uFill>
              <a:latin typeface="Arial"/>
            </a:endParaRPr>
          </a:p>
        </p:txBody>
      </p:sp>
      <p:sp>
        <p:nvSpPr>
          <p:cNvPr id="67" name="TextShape 2"/>
          <p:cNvSpPr txBox="1"/>
          <p:nvPr/>
        </p:nvSpPr>
        <p:spPr>
          <a:xfrm>
            <a:off x="504000" y="1769040"/>
            <a:ext cx="9071640" cy="4384440"/>
          </a:xfrm>
          <a:prstGeom prst="rect">
            <a:avLst/>
          </a:prstGeom>
          <a:noFill/>
          <a:ln>
            <a:noFill/>
          </a:ln>
        </p:spPr>
        <p:txBody>
          <a:bodyPr lIns="0" rIns="0" tIns="0" bIns="0"/>
          <a:p>
            <a:endParaRPr b="0" lang="en-US" sz="3200" spc="-1" strike="noStrike">
              <a:solidFill>
                <a:srgbClr val="000000"/>
              </a:solidFill>
              <a:uFill>
                <a:solidFill>
                  <a:srgbClr val="ffffff"/>
                </a:solidFill>
              </a:uFill>
              <a:latin typeface="Arial"/>
            </a:endParaRPr>
          </a:p>
        </p:txBody>
      </p:sp>
      <p:pic>
        <p:nvPicPr>
          <p:cNvPr id="68" name="" descr=""/>
          <p:cNvPicPr/>
          <p:nvPr/>
        </p:nvPicPr>
        <p:blipFill>
          <a:blip r:embed="rId1"/>
          <a:stretch/>
        </p:blipFill>
        <p:spPr>
          <a:xfrm>
            <a:off x="2154960" y="1682280"/>
            <a:ext cx="4876560" cy="42858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TextShape 2"/>
          <p:cNvSpPr txBox="1"/>
          <p:nvPr/>
        </p:nvSpPr>
        <p:spPr>
          <a:xfrm>
            <a:off x="504000" y="1769040"/>
            <a:ext cx="9071640" cy="4723200"/>
          </a:xfrm>
          <a:prstGeom prst="rect">
            <a:avLst/>
          </a:prstGeom>
          <a:noFill/>
          <a:ln>
            <a:noFill/>
          </a:ln>
        </p:spPr>
        <p:txBody>
          <a:bodyPr lIns="0" rIns="0" tIns="0" bIns="0"/>
          <a:p>
            <a:pPr marL="432000" indent="-324000">
              <a:buClr>
                <a:srgbClr val="000000"/>
              </a:buClr>
              <a:buSzPct val="45000"/>
              <a:buFont typeface="Wingdings" charset="2"/>
              <a:buChar char=""/>
            </a:pPr>
            <a:r>
              <a:rPr b="1" lang="en-US" sz="2800" spc="-1" strike="noStrike" u="sng">
                <a:solidFill>
                  <a:srgbClr val="000000"/>
                </a:solidFill>
                <a:uFill>
                  <a:solidFill>
                    <a:srgbClr val="ffffff"/>
                  </a:solidFill>
                </a:uFill>
                <a:latin typeface="Arial"/>
              </a:rPr>
              <a:t>Structured Data.</a:t>
            </a:r>
            <a:r>
              <a:rPr b="0" lang="en-US" sz="2800" spc="-1" strike="noStrike">
                <a:solidFill>
                  <a:srgbClr val="000000"/>
                </a:solidFill>
                <a:uFill>
                  <a:solidFill>
                    <a:srgbClr val="ffffff"/>
                  </a:solidFill>
                </a:uFill>
                <a:latin typeface="Arial"/>
              </a:rPr>
              <a:t> Data which is  the format of rows and columns. Example typical RDBMS.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2800" spc="-1" strike="noStrike" u="sng">
                <a:solidFill>
                  <a:srgbClr val="000000"/>
                </a:solidFill>
                <a:uFill>
                  <a:solidFill>
                    <a:srgbClr val="ffffff"/>
                  </a:solidFill>
                </a:uFill>
                <a:latin typeface="Arial"/>
              </a:rPr>
              <a:t>Unstructured Data. </a:t>
            </a:r>
            <a:r>
              <a:rPr b="0" lang="en-US" sz="2800" spc="-1" strike="noStrike">
                <a:solidFill>
                  <a:srgbClr val="000000"/>
                </a:solidFill>
                <a:uFill>
                  <a:solidFill>
                    <a:srgbClr val="ffffff"/>
                  </a:solidFill>
                </a:uFill>
                <a:latin typeface="Arial"/>
              </a:rPr>
              <a:t>Data that does not have a fixed structure like multimedia files, Emails, audio files, images etc.</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2800" spc="-1" strike="noStrike" u="sng">
                <a:solidFill>
                  <a:srgbClr val="000000"/>
                </a:solidFill>
                <a:uFill>
                  <a:solidFill>
                    <a:srgbClr val="ffffff"/>
                  </a:solidFill>
                </a:uFill>
                <a:latin typeface="Arial"/>
              </a:rPr>
              <a:t>Semi-Structured Data.</a:t>
            </a:r>
            <a:r>
              <a:rPr b="0" lang="en-US" sz="2800" spc="-1" strike="noStrike">
                <a:solidFill>
                  <a:srgbClr val="000000"/>
                </a:solidFill>
                <a:uFill>
                  <a:solidFill>
                    <a:srgbClr val="ffffff"/>
                  </a:solidFill>
                </a:uFill>
                <a:latin typeface="Arial"/>
              </a:rPr>
              <a:t> Data that does not reside in a database but does have some organizational properties that make them easier to understand.</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Example:XML and NoSQL Databases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Unstructured data is useful because...</a:t>
            </a:r>
            <a:endParaRPr b="0" lang="en-US" sz="4400" spc="-1" strike="noStrike">
              <a:solidFill>
                <a:srgbClr val="000000"/>
              </a:solidFill>
              <a:uFill>
                <a:solidFill>
                  <a:srgbClr val="ffffff"/>
                </a:solidFill>
              </a:uFill>
              <a:latin typeface="Arial"/>
            </a:endParaRPr>
          </a:p>
        </p:txBody>
      </p:sp>
      <p:sp>
        <p:nvSpPr>
          <p:cNvPr id="7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274320" y="2057760"/>
            <a:ext cx="9753120" cy="38858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LibreOffice/5.2.0.4$Linux_X86_64 LibreOffice_project/066b007f5ebcc236395c7d282ba488bca6720265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2016-10-20T12:15:54Z</dcterms:created>
  <dc:creator/>
  <dc:description/>
  <dc:language>en-US</dc:language>
  <cp:lastModifiedBy/>
  <dcterms:modified xsi:type="dcterms:W3CDTF">2016-10-20T21:10:55Z</dcterms:modified>
  <cp:revision>41</cp:revision>
  <dc:subject/>
  <dc:title/>
</cp:coreProperties>
</file>