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63" r:id="rId4"/>
    <p:sldId id="320" r:id="rId6"/>
    <p:sldId id="328" r:id="rId7"/>
    <p:sldId id="294" r:id="rId8"/>
    <p:sldId id="264" r:id="rId9"/>
    <p:sldId id="315" r:id="rId10"/>
    <p:sldId id="329" r:id="rId11"/>
    <p:sldId id="311" r:id="rId12"/>
    <p:sldId id="316" r:id="rId13"/>
    <p:sldId id="337" r:id="rId14"/>
    <p:sldId id="295" r:id="rId15"/>
    <p:sldId id="338" r:id="rId16"/>
    <p:sldId id="299"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7F9"/>
    <a:srgbClr val="374398"/>
    <a:srgbClr val="005D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showGuides="1">
      <p:cViewPr varScale="1">
        <p:scale>
          <a:sx n="86" d="100"/>
          <a:sy n="86" d="100"/>
        </p:scale>
        <p:origin x="96" y="180"/>
      </p:cViewPr>
      <p:guideLst>
        <p:guide orient="horz" pos="2160"/>
        <p:guide pos="3860"/>
      </p:guideLst>
    </p:cSldViewPr>
  </p:slideViewPr>
  <p:notesTextViewPr>
    <p:cViewPr>
      <p:scale>
        <a:sx n="1" d="1"/>
        <a:sy n="1" d="1"/>
      </p:scale>
      <p:origin x="0" y="0"/>
    </p:cViewPr>
  </p:notesTextViewPr>
  <p:sorterViewPr>
    <p:cViewPr>
      <p:scale>
        <a:sx n="100" d="100"/>
        <a:sy n="100" d="100"/>
      </p:scale>
      <p:origin x="0" y="-583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gs" Target="tags/tag105.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MNIST，引入颜色（即红色和绿色）作为与训练集中的目标标签密切相关（但虚假）的敏感属性</a:t>
            </a:r>
            <a:endParaRPr lang="en-US" altLang="zh-CN"/>
          </a:p>
          <a:p>
            <a:r>
              <a:rPr lang="en-US" altLang="zh-CN">
                <a:sym typeface="+mn-ea"/>
              </a:rPr>
              <a:t>。一个不公平的DNN模型，通过只学习数字识别的超级属性（颜色），而不是数字识别的固有属性（形状），</a:t>
            </a:r>
            <a:endParaRPr lang="en-US" altLang="zh-CN"/>
          </a:p>
          <a:p>
            <a:r>
              <a:rPr lang="en-US" altLang="zh-CN">
                <a:sym typeface="+mn-ea"/>
              </a:rPr>
              <a:t>可以很容易地获得较高的准确性。然而，当敏感属性和目标之间的虚假相关性发生移位或消失时，</a:t>
            </a:r>
            <a:endParaRPr lang="en-US" altLang="zh-CN"/>
          </a:p>
          <a:p>
            <a:r>
              <a:rPr lang="en-US" altLang="zh-CN">
                <a:sym typeface="+mn-ea"/>
              </a:rPr>
              <a:t>这种有偏差的模型可能会在</a:t>
            </a:r>
            <a:r>
              <a:rPr lang="en-US" altLang="zh-CN">
                <a:sym typeface="+mn-ea"/>
              </a:rPr>
              <a:t>随机着色数字</a:t>
            </a:r>
            <a:r>
              <a:rPr lang="en-US" altLang="zh-CN">
                <a:sym typeface="+mn-ea"/>
              </a:rPr>
              <a:t>推理时失败，</a:t>
            </a:r>
            <a:endParaRPr lang="en-US" altLang="zh-CN"/>
          </a:p>
          <a:p>
            <a:endParaRPr lang="zh-CN" altLang="en-US"/>
          </a:p>
          <a:p>
            <a:endParaRPr lang="zh-CN" altLang="en-US"/>
          </a:p>
          <a:p>
            <a:r>
              <a:rPr lang="zh-CN" altLang="en-US"/>
              <a:t>首先介绍对比基线</a:t>
            </a:r>
            <a:r>
              <a:rPr lang="en-US" altLang="zh-CN"/>
              <a:t>LAFTR:</a:t>
            </a:r>
            <a:r>
              <a:rPr lang="zh-CN" altLang="en-US"/>
              <a:t>译为学习公平的解纠缠表示，</a:t>
            </a:r>
            <a:r>
              <a:rPr lang="en-US" altLang="zh-CN"/>
              <a:t>这里训练了分类器h 来衡量解纠缠的质量，希望学习到的Z 无法生成A ，从而实现解纠缠。</a:t>
            </a:r>
            <a:endParaRPr lang="en-US" altLang="zh-CN"/>
          </a:p>
          <a:p>
            <a:endParaRPr lang="en-US" altLang="zh-CN"/>
          </a:p>
          <a:p>
            <a:r>
              <a:rPr lang="zh-CN" altLang="en-US"/>
              <a:t>本文中的</a:t>
            </a:r>
            <a:r>
              <a:rPr lang="en-US" altLang="zh-CN"/>
              <a:t>LAFTR和原始训练</a:t>
            </a:r>
            <a:r>
              <a:rPr lang="zh-CN" altLang="en-US"/>
              <a:t>均</a:t>
            </a:r>
            <a:r>
              <a:rPr lang="en-US" altLang="zh-CN"/>
              <a:t>采用对抗性训练 从学习到的特征中去除敏感信息，这可能会影响模型在主要分类任务上的性能</a:t>
            </a:r>
            <a:r>
              <a:rPr lang="zh-CN" altLang="en-US"/>
              <a:t>，后面我们可以通过图示发现问题所在</a:t>
            </a:r>
            <a:endParaRPr lang="en-US" altLang="zh-CN"/>
          </a:p>
          <a:p>
            <a:endParaRPr lang="en-US" altLang="zh-CN"/>
          </a:p>
          <a:p>
            <a:endParaRPr lang="en-US" altLang="zh-CN"/>
          </a:p>
          <a:p>
            <a:r>
              <a:rPr lang="zh-CN" altLang="en-US"/>
              <a:t>基线分析：</a:t>
            </a:r>
            <a:r>
              <a:rPr lang="en-US" altLang="zh-CN"/>
              <a:t>香草模型在很大程度上依赖于颜色（敏感属性）和数字（目标）之间的虚假相关性，因此在训练过程中无法学习数字的形状，导致测试集的精度大大下降</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IG</a:t>
            </a:r>
            <a:r>
              <a:rPr lang="zh-CN" altLang="en-US"/>
              <a:t>积分梯度算法</a:t>
            </a:r>
            <a:r>
              <a:rPr lang="en-US" altLang="zh-CN"/>
              <a:t>在没有敏感归因的情况下，使用黑色图像基线生成的解释不能正确地再现特征的重要性，</a:t>
            </a:r>
            <a:endParaRPr lang="en-US" altLang="zh-CN"/>
          </a:p>
          <a:p>
            <a:endParaRPr lang="en-US" altLang="zh-CN"/>
          </a:p>
          <a:p>
            <a:endParaRPr lang="en-US" altLang="zh-CN"/>
          </a:p>
          <a:p>
            <a:r>
              <a:rPr lang="en-US" altLang="zh-CN"/>
              <a:t>我们的CIA使用反事实插值来偏差训练集，从而达到了最高的训练和测试精度。生成的反事实插值的数量有利于CIA的性能，即CIA-30达到最好的性能</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以深度学习为代表的表示机器学习取得了巨大的成功，尤其是在特征提取的能力方面。</a:t>
            </a:r>
            <a:endParaRPr lang="zh-CN" altLang="en-US"/>
          </a:p>
          <a:p>
            <a:r>
              <a:rPr lang="zh-CN" altLang="en-US"/>
              <a:t>但是与此同时，一个巨大的问题是深度神经网络的黑箱问题和不稳定性问题。</a:t>
            </a:r>
            <a:endParaRPr lang="zh-CN" altLang="en-US"/>
          </a:p>
          <a:p>
            <a:r>
              <a:rPr lang="zh-CN" altLang="en-US"/>
              <a:t>其中的一个根本原因，是基于相关性的统计模型容易学习到数据中的“伪关系(spurious relation)”，而非因果关系，从而降低了泛化能力和对抗攻击的能力。</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一个说明性的例子。</a:t>
            </a:r>
            <a:endParaRPr lang="zh-CN" altLang="en-US"/>
          </a:p>
          <a:p>
            <a:r>
              <a:rPr lang="zh-CN" altLang="en-US"/>
              <a:t>(a)目标变量（形状）与敏感属性（颜色）虚假相关。有偏分类器不可取地学习并利用虚假相关性进行预测。</a:t>
            </a:r>
            <a:endParaRPr lang="zh-CN" altLang="en-US"/>
          </a:p>
          <a:p>
            <a:r>
              <a:rPr lang="zh-CN" altLang="en-US"/>
              <a:t>(b)我们的CIA产生了偏差定制的反事实插值增强，以减轻训练集中的偏差，并加强公平的解释。</a:t>
            </a:r>
            <a:endParaRPr lang="zh-CN" altLang="en-US"/>
          </a:p>
          <a:p>
            <a:r>
              <a:rPr lang="zh-CN" altLang="en-US"/>
              <a:t>(c) CIA能够训练一个公平的分类器来学习形状分类的鉴别特征。</a:t>
            </a:r>
            <a:endParaRPr lang="zh-CN" altLang="en-US"/>
          </a:p>
          <a:p>
            <a:r>
              <a:rPr lang="zh-CN" altLang="en-US"/>
              <a:t>(d)在frst行中，CIA为对目标（形状）的分类生成了一个有意义的解释。在第二行中，基线插值生成由敏感属性（颜色）混淆的目标（形状）的解释。最好的颜色。</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新的DNN模型解释方法，它集成了插值路径梯度，模拟从反事实的例子到输入的分布转换。由于梯度积分侧重于预期的属性，而不会被敏感属性分心，因此我们的方法可以通过消除敏感属性的负面影响来产生更有意义的解释</a:t>
            </a:r>
            <a:endParaRPr lang="zh-CN" altLang="en-US"/>
          </a:p>
          <a:p>
            <a:r>
              <a:rPr lang="zh-CN" altLang="en-US">
                <a:sym typeface="+mn-ea"/>
              </a:rPr>
              <a:t>嗯嗯，我也同意你的观点。敏感性分析与其说是模型的可解释性，不如说是对于数据的分析，它对于解释模型本身是比较有局限性的。当然这个也可以说是一种变相的对模型的探索吧，比如说敏感性分析很多时候用来发现对抗样本等等，是对抗机器学习的方法的其中一种</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基于梯度的特征归因技术根据梯度来解释DNN，即输出相对于输入的偏导数，作为每个输入元素的网络灵敏度</a:t>
            </a:r>
            <a:endParaRPr lang="zh-CN" altLang="en-US"/>
          </a:p>
          <a:p>
            <a:r>
              <a:rPr lang="zh-CN" altLang="en-US"/>
              <a:t>输出相对于输入的偏导数，作为每个输入元素的网络灵敏度测量</a:t>
            </a:r>
            <a:endParaRPr lang="zh-CN" altLang="en-US"/>
          </a:p>
          <a:p>
            <a:r>
              <a:rPr lang="en-US" altLang="zh-CN"/>
              <a:t>IG</a:t>
            </a:r>
            <a:r>
              <a:rPr lang="zh-CN" altLang="en-US"/>
              <a:t>沿着从基线到输入的线性路径应用</a:t>
            </a:r>
            <a:r>
              <a:rPr lang="zh-CN" altLang="en-US"/>
              <a:t>积分梯度，避免了众所周知的梯度饱和问题，即梯度可能不会影响特征的重要性</a:t>
            </a:r>
            <a:endParaRPr lang="zh-CN" altLang="en-US"/>
          </a:p>
          <a:p>
            <a:r>
              <a:rPr lang="zh-CN" altLang="en-US"/>
              <a:t>为了有效地计算这个积分，作者提出了一个黎曼求和近似。</a:t>
            </a:r>
            <a:endParaRPr lang="zh-CN" altLang="en-US"/>
          </a:p>
          <a:p>
            <a:r>
              <a:rPr lang="zh-CN" altLang="en-US"/>
              <a:t>(1)最大距离基线；(2)模糊</a:t>
            </a:r>
            <a:r>
              <a:rPr lang="zh-CN" altLang="en-US"/>
              <a:t>基线；(3)高斯基线；(4)统一基线。</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数据偏差问题是由敏感属性p (S)的分布引起的，通常情况下s是从一个多项式分布中随机抽取的。</a:t>
            </a:r>
            <a:endParaRPr lang="zh-CN" altLang="en-US"/>
          </a:p>
          <a:p>
            <a:r>
              <a:rPr lang="zh-CN" altLang="en-US"/>
              <a:t>本文对反事实因果推理进行建模，以生成反事实插值增强样例，</a:t>
            </a:r>
            <a:endParaRPr lang="zh-CN" altLang="en-US"/>
          </a:p>
          <a:p>
            <a:r>
              <a:rPr lang="zh-CN" altLang="en-US"/>
              <a:t>如图2(b).所示一个反事实的生成过程是=‘，y=p（=’|Z，S‘）p（y|Z，S’），这里S‘与S相比是一个</a:t>
            </a:r>
            <a:r>
              <a:rPr lang="zh-CN" altLang="en-US"/>
              <a:t>新的混杂变量。</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sz="1800"/>
              <a:t>我们预先训练了一个生成模型（如CVAE），其中编码器和解码器的输入以敏感属性和目标变量为条件。</a:t>
            </a:r>
            <a:endParaRPr lang="en-US" altLang="zh-CN" sz="1800"/>
          </a:p>
          <a:p>
            <a:r>
              <a:rPr lang="en-US" altLang="zh-CN" sz="1800"/>
              <a:t>具体地说，编码器学习qϕ（z|x，y，s），这相当于学习有条件和y的数据x的潜在特征z。</a:t>
            </a:r>
            <a:endParaRPr lang="en-US" altLang="zh-CN" sz="1800"/>
          </a:p>
          <a:p>
            <a:r>
              <a:rPr lang="en-US" altLang="zh-CN" sz="1800"/>
              <a:t>解码器学习pθ（x|z，y，s）用条件解码潜在特征z和y到输入空间。</a:t>
            </a:r>
            <a:endParaRPr lang="en-US" altLang="zh-CN" sz="1800"/>
          </a:p>
          <a:p>
            <a:r>
              <a:rPr lang="en-US" altLang="zh-CN" sz="1800"/>
              <a:t>生成模型被训练为最小化以下目标函数：</a:t>
            </a:r>
            <a:endParaRPr lang="en-US" altLang="zh-CN"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sz="1800"/>
          </a:p>
          <a:p>
            <a:r>
              <a:rPr lang="en-US" altLang="zh-CN" sz="1800"/>
              <a:t>CGI是通过改变δ参数，沿着积分路径 </a:t>
            </a:r>
            <a:r>
              <a:rPr lang="zh-CN" altLang="en-US" sz="1800"/>
              <a:t>伽马：</a:t>
            </a:r>
            <a:r>
              <a:rPr lang="en-US" altLang="zh-CN" sz="1800"/>
              <a:t> γ(δ)累积梯度得到的。在</a:t>
            </a:r>
            <a:r>
              <a:rPr lang="zh-CN" altLang="en-US" sz="1800"/>
              <a:t>反事实梯度积分</a:t>
            </a:r>
            <a:r>
              <a:rPr lang="en-US" altLang="zh-CN" sz="1800"/>
              <a:t>过程中，模型将遇到s’到s敏感属性的插值。</a:t>
            </a:r>
            <a:endParaRPr lang="en-US" altLang="zh-CN"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722F8-71F0-4E46-835D-3F28CD17A1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3B39D-0369-46DC-8669-D32F56EBD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722F8-71F0-4E46-835D-3F28CD17A1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3B39D-0369-46DC-8669-D32F56EBD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image" Target="../media/image11.webp"/><Relationship Id="rId7" Type="http://schemas.openxmlformats.org/officeDocument/2006/relationships/tags" Target="../tags/tag83.xml"/><Relationship Id="rId6" Type="http://schemas.openxmlformats.org/officeDocument/2006/relationships/image" Target="../media/image10.png"/><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3" Type="http://schemas.openxmlformats.org/officeDocument/2006/relationships/notesSlide" Target="../notesSlides/notesSlide10.xml"/><Relationship Id="rId12" Type="http://schemas.openxmlformats.org/officeDocument/2006/relationships/slideLayout" Target="../slideLayouts/slideLayout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tags" Target="../tags/tag78.xml"/></Relationships>
</file>

<file path=ppt/slides/_rels/slide11.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image" Target="../media/image12.png"/><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2" Type="http://schemas.openxmlformats.org/officeDocument/2006/relationships/notesSlide" Target="../notesSlides/notesSlide11.xml"/><Relationship Id="rId11" Type="http://schemas.openxmlformats.org/officeDocument/2006/relationships/slideLayout" Target="../slideLayouts/slideLayout18.xml"/><Relationship Id="rId10" Type="http://schemas.openxmlformats.org/officeDocument/2006/relationships/tags" Target="../tags/tag95.xml"/><Relationship Id="rId1" Type="http://schemas.openxmlformats.org/officeDocument/2006/relationships/tags" Target="../tags/tag87.xml"/></Relationships>
</file>

<file path=ppt/slides/_rels/slide12.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image" Target="../media/image14.png"/><Relationship Id="rId6" Type="http://schemas.openxmlformats.org/officeDocument/2006/relationships/tags" Target="../tags/tag100.xml"/><Relationship Id="rId5" Type="http://schemas.openxmlformats.org/officeDocument/2006/relationships/image" Target="../media/image13.png"/><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1" Type="http://schemas.openxmlformats.org/officeDocument/2006/relationships/notesSlide" Target="../notesSlides/notesSlide12.xml"/><Relationship Id="rId10" Type="http://schemas.openxmlformats.org/officeDocument/2006/relationships/slideLayout" Target="../slideLayouts/slideLayout7.xml"/><Relationship Id="rId1" Type="http://schemas.openxmlformats.org/officeDocument/2006/relationships/tags" Target="../tags/tag9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8.xml"/><Relationship Id="rId2" Type="http://schemas.openxmlformats.org/officeDocument/2006/relationships/tags" Target="../tags/tag104.xml"/><Relationship Id="rId1" Type="http://schemas.openxmlformats.org/officeDocument/2006/relationships/tags" Target="../tags/tag103.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1" Type="http://schemas.openxmlformats.org/officeDocument/2006/relationships/notesSlide" Target="../notesSlides/notesSlide2.xml"/><Relationship Id="rId10"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image" Target="../media/image1.png"/><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2" Type="http://schemas.openxmlformats.org/officeDocument/2006/relationships/notesSlide" Target="../notesSlides/notesSlide3.xml"/><Relationship Id="rId11" Type="http://schemas.openxmlformats.org/officeDocument/2006/relationships/slideLayout" Target="../slideLayouts/slideLayout7.xml"/><Relationship Id="rId10" Type="http://schemas.openxmlformats.org/officeDocument/2006/relationships/image" Target="../media/image2.png"/><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1" Type="http://schemas.openxmlformats.org/officeDocument/2006/relationships/notesSlide" Target="../notesSlides/notesSlide4.xml"/><Relationship Id="rId10" Type="http://schemas.openxmlformats.org/officeDocument/2006/relationships/slideLayout" Target="../slideLayouts/slideLayout7.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image" Target="../media/image3.png"/><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4" Type="http://schemas.openxmlformats.org/officeDocument/2006/relationships/notesSlide" Target="../notesSlides/notesSlide5.xml"/><Relationship Id="rId13" Type="http://schemas.openxmlformats.org/officeDocument/2006/relationships/slideLayout" Target="../slideLayouts/slideLayout7.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4.png"/><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7" Type="http://schemas.openxmlformats.org/officeDocument/2006/relationships/notesSlide" Target="../notesSlides/notesSlide6.xml"/><Relationship Id="rId16" Type="http://schemas.openxmlformats.org/officeDocument/2006/relationships/slideLayout" Target="../slideLayouts/slideLayout7.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8.xml"/></Relationships>
</file>

<file path=ppt/slides/_rels/slide7.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image" Target="../media/image5.png"/><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1" Type="http://schemas.openxmlformats.org/officeDocument/2006/relationships/notesSlide" Target="../notesSlides/notesSlide7.xml"/><Relationship Id="rId10" Type="http://schemas.openxmlformats.org/officeDocument/2006/relationships/slideLayout" Target="../slideLayouts/slideLayout7.xml"/><Relationship Id="rId1" Type="http://schemas.openxmlformats.org/officeDocument/2006/relationships/tags" Target="../tags/tag52.xml"/></Relationships>
</file>

<file path=ppt/slides/_rels/slide8.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image" Target="../media/image7.png"/><Relationship Id="rId5" Type="http://schemas.openxmlformats.org/officeDocument/2006/relationships/tags" Target="../tags/tag63.xml"/><Relationship Id="rId4" Type="http://schemas.openxmlformats.org/officeDocument/2006/relationships/image" Target="../media/image6.png"/><Relationship Id="rId3" Type="http://schemas.openxmlformats.org/officeDocument/2006/relationships/tags" Target="../tags/tag62.xml"/><Relationship Id="rId2" Type="http://schemas.openxmlformats.org/officeDocument/2006/relationships/tags" Target="../tags/tag61.xml"/><Relationship Id="rId16" Type="http://schemas.openxmlformats.org/officeDocument/2006/relationships/notesSlide" Target="../notesSlides/notesSlide8.xml"/><Relationship Id="rId15" Type="http://schemas.openxmlformats.org/officeDocument/2006/relationships/slideLayout" Target="../slideLayouts/slideLayout7.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60.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png"/><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image" Target="../media/image8.png"/><Relationship Id="rId3" Type="http://schemas.openxmlformats.org/officeDocument/2006/relationships/tags" Target="../tags/tag74.xml"/><Relationship Id="rId2" Type="http://schemas.openxmlformats.org/officeDocument/2006/relationships/tags" Target="../tags/tag73.xml"/><Relationship Id="rId10" Type="http://schemas.openxmlformats.org/officeDocument/2006/relationships/notesSlide" Target="../notesSlides/notesSlide9.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504089" y="4844414"/>
            <a:ext cx="4408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302250" y="6057265"/>
            <a:ext cx="2774315"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May 11, 2023</a:t>
            </a:r>
            <a:endParaRPr lang="en-US" altLang="zh-CN" sz="2800">
              <a:latin typeface="Times New Roman" panose="02020603050405020304" charset="0"/>
              <a:cs typeface="Times New Roman" panose="02020603050405020304" charset="0"/>
            </a:endParaRPr>
          </a:p>
        </p:txBody>
      </p:sp>
      <p:sp>
        <p:nvSpPr>
          <p:cNvPr id="8" name="文本框 7"/>
          <p:cNvSpPr txBox="1"/>
          <p:nvPr/>
        </p:nvSpPr>
        <p:spPr>
          <a:xfrm>
            <a:off x="5190490" y="3930015"/>
            <a:ext cx="201295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Huo Mingda</a:t>
            </a:r>
            <a:endParaRPr lang="en-US" altLang="zh-CN" sz="2800">
              <a:latin typeface="Times New Roman" panose="02020603050405020304" charset="0"/>
              <a:cs typeface="Times New Roman" panose="02020603050405020304" charset="0"/>
            </a:endParaRPr>
          </a:p>
        </p:txBody>
      </p:sp>
      <p:sp>
        <p:nvSpPr>
          <p:cNvPr id="9" name="文本框 8"/>
          <p:cNvSpPr txBox="1"/>
          <p:nvPr>
            <p:custDataLst>
              <p:tags r:id="rId1"/>
            </p:custDataLst>
          </p:nvPr>
        </p:nvSpPr>
        <p:spPr>
          <a:xfrm>
            <a:off x="4032885" y="5434965"/>
            <a:ext cx="5125085"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Jinan University, Guangzhou</a:t>
            </a:r>
            <a:endParaRPr lang="en-US" altLang="zh-CN" sz="2800">
              <a:latin typeface="Times New Roman" panose="02020603050405020304" charset="0"/>
              <a:cs typeface="Times New Roman" panose="02020603050405020304" charset="0"/>
            </a:endParaRPr>
          </a:p>
        </p:txBody>
      </p:sp>
      <p:sp>
        <p:nvSpPr>
          <p:cNvPr id="10" name="圆角矩形 9"/>
          <p:cNvSpPr/>
          <p:nvPr/>
        </p:nvSpPr>
        <p:spPr>
          <a:xfrm>
            <a:off x="1257300" y="969010"/>
            <a:ext cx="9885680" cy="2369185"/>
          </a:xfrm>
          <a:prstGeom prst="roundRect">
            <a:avLst>
              <a:gd name="adj" fmla="val 10560"/>
            </a:avLst>
          </a:prstGeom>
          <a:solidFill>
            <a:srgbClr val="374398"/>
          </a:solidFill>
          <a:effectLst>
            <a:outerShdw blurRad="431800" dist="1143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10000"/>
              </a:lnSpc>
              <a:spcBef>
                <a:spcPts val="0"/>
              </a:spcBef>
              <a:spcAft>
                <a:spcPts val="0"/>
              </a:spcAft>
              <a:buClrTx/>
              <a:buSzTx/>
              <a:buFontTx/>
              <a:buNone/>
              <a:defRPr/>
            </a:pPr>
            <a:r>
              <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rPr>
              <a:t>Counterfactual Interpolation Augmentation (CIA): A Unifed Approach to</a:t>
            </a:r>
            <a:endPar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endParaRPr>
          </a:p>
          <a:p>
            <a:pPr marL="0" marR="0" lvl="0" indent="0" algn="ctr" defTabSz="914400" rtl="0" eaLnBrk="1" fontAlgn="auto" latinLnBrk="0" hangingPunct="1">
              <a:lnSpc>
                <a:spcPct val="110000"/>
              </a:lnSpc>
              <a:spcBef>
                <a:spcPts val="0"/>
              </a:spcBef>
              <a:spcAft>
                <a:spcPts val="0"/>
              </a:spcAft>
              <a:buClrTx/>
              <a:buSzTx/>
              <a:buFontTx/>
              <a:buNone/>
              <a:defRPr/>
            </a:pPr>
            <a:r>
              <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rPr>
              <a:t>Enhance Fairness and Explainability of DNN</a:t>
            </a:r>
            <a:endPar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endParaRPr>
          </a:p>
        </p:txBody>
      </p:sp>
    </p:spTree>
  </p:cSld>
  <p:clrMapOvr>
    <a:masterClrMapping/>
  </p:clrMapOvr>
  <p:transition spd="slow" advTm="1138">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5" name="文本框 4"/>
          <p:cNvSpPr txBox="1"/>
          <p:nvPr>
            <p:custDataLst>
              <p:tags r:id="rId3"/>
            </p:custDataLst>
          </p:nvPr>
        </p:nvSpPr>
        <p:spPr>
          <a:xfrm>
            <a:off x="119380" y="83185"/>
            <a:ext cx="8706485" cy="544830"/>
          </a:xfrm>
          <a:prstGeom prst="rect">
            <a:avLst/>
          </a:prstGeom>
          <a:noFill/>
        </p:spPr>
        <p:txBody>
          <a:bodyPr wrap="square" rtlCol="0">
            <a:noAutofit/>
          </a:bodyPr>
          <a:p>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实验对比：在</a:t>
            </a:r>
            <a:r>
              <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MNIST</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a:t>
            </a:r>
            <a:r>
              <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CELEBA</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数据集上的基线测试</a:t>
            </a:r>
            <a:r>
              <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 </a:t>
            </a:r>
            <a:endParaRPr lang="zh-CN" altLang="en-US" dirty="0">
              <a:latin typeface="Times New Roman" panose="02020603050405020304" charset="0"/>
              <a:ea typeface="思源宋体 CN SemiBold" panose="02020600000000000000" charset="-122"/>
              <a:cs typeface="Times New Roman" panose="02020603050405020304" charset="0"/>
              <a:sym typeface="Arial" panose="020B0604020202020204" pitchFamily="34" charset="0"/>
            </a:endParaRPr>
          </a:p>
          <a:p>
            <a:endParaRPr lang="zh-CN" altLang="en-US"/>
          </a:p>
        </p:txBody>
      </p:sp>
      <p:sp>
        <p:nvSpPr>
          <p:cNvPr id="37" name="圆角矩形 36"/>
          <p:cNvSpPr/>
          <p:nvPr>
            <p:custDataLst>
              <p:tags r:id="rId4"/>
            </p:custDataLst>
          </p:nvPr>
        </p:nvSpPr>
        <p:spPr>
          <a:xfrm>
            <a:off x="1993900" y="1464945"/>
            <a:ext cx="968375" cy="66929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sz="2000">
                <a:solidFill>
                  <a:schemeClr val="tx1"/>
                </a:solidFill>
                <a:sym typeface="+mn-ea"/>
              </a:rPr>
              <a:t>LAFTR.</a:t>
            </a:r>
            <a:endParaRPr sz="2000">
              <a:solidFill>
                <a:schemeClr val="tx1"/>
              </a:solidFill>
              <a:sym typeface="+mn-ea"/>
            </a:endParaRPr>
          </a:p>
        </p:txBody>
      </p:sp>
      <p:pic>
        <p:nvPicPr>
          <p:cNvPr id="8" name="图片 7"/>
          <p:cNvPicPr>
            <a:picLocks noChangeAspect="1"/>
          </p:cNvPicPr>
          <p:nvPr>
            <p:custDataLst>
              <p:tags r:id="rId5"/>
            </p:custDataLst>
          </p:nvPr>
        </p:nvPicPr>
        <p:blipFill>
          <a:blip r:embed="rId6"/>
          <a:stretch>
            <a:fillRect/>
          </a:stretch>
        </p:blipFill>
        <p:spPr>
          <a:xfrm>
            <a:off x="4662170" y="1238250"/>
            <a:ext cx="4619625" cy="2190750"/>
          </a:xfrm>
          <a:prstGeom prst="rect">
            <a:avLst/>
          </a:prstGeom>
        </p:spPr>
      </p:pic>
      <p:pic>
        <p:nvPicPr>
          <p:cNvPr id="100" name="图片 99"/>
          <p:cNvPicPr/>
          <p:nvPr>
            <p:custDataLst>
              <p:tags r:id="rId7"/>
            </p:custDataLst>
          </p:nvPr>
        </p:nvPicPr>
        <p:blipFill>
          <a:blip r:embed="rId8"/>
          <a:stretch>
            <a:fillRect/>
          </a:stretch>
        </p:blipFill>
        <p:spPr>
          <a:xfrm>
            <a:off x="400050" y="2357120"/>
            <a:ext cx="3923665" cy="3696335"/>
          </a:xfrm>
          <a:prstGeom prst="rect">
            <a:avLst/>
          </a:prstGeom>
          <a:noFill/>
          <a:ln w="9525">
            <a:noFill/>
          </a:ln>
        </p:spPr>
      </p:pic>
      <p:sp>
        <p:nvSpPr>
          <p:cNvPr id="10" name="圆角矩形 9"/>
          <p:cNvSpPr/>
          <p:nvPr/>
        </p:nvSpPr>
        <p:spPr>
          <a:xfrm>
            <a:off x="5042535" y="1924050"/>
            <a:ext cx="904875" cy="266700"/>
          </a:xfrm>
          <a:prstGeom prst="round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a:stCxn id="10" idx="1"/>
            <a:endCxn id="37" idx="3"/>
          </p:cNvCxnSpPr>
          <p:nvPr/>
        </p:nvCxnSpPr>
        <p:spPr>
          <a:xfrm flipH="1" flipV="1">
            <a:off x="2962275" y="1799590"/>
            <a:ext cx="2080260" cy="2578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033010" y="2524125"/>
            <a:ext cx="4029075" cy="695325"/>
          </a:xfrm>
          <a:prstGeom prst="round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custDataLst>
              <p:tags r:id="rId9"/>
            </p:custDataLst>
          </p:nvPr>
        </p:nvSpPr>
        <p:spPr>
          <a:xfrm>
            <a:off x="4624070" y="4158615"/>
            <a:ext cx="4846955" cy="66929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sym typeface="+mn-ea"/>
              </a:rPr>
              <a:t>CIA</a:t>
            </a:r>
            <a:r>
              <a:rPr lang="zh-CN" altLang="en-US" sz="2000">
                <a:solidFill>
                  <a:schemeClr val="tx1"/>
                </a:solidFill>
                <a:sym typeface="+mn-ea"/>
              </a:rPr>
              <a:t>：样本的反事实插值越多准确度越高</a:t>
            </a:r>
            <a:r>
              <a:rPr lang="en-US" sz="2000">
                <a:solidFill>
                  <a:schemeClr val="tx1"/>
                </a:solidFill>
                <a:sym typeface="+mn-ea"/>
              </a:rPr>
              <a:t> </a:t>
            </a:r>
            <a:endParaRPr lang="en-US" sz="2000">
              <a:solidFill>
                <a:schemeClr val="tx1"/>
              </a:solidFill>
              <a:sym typeface="+mn-ea"/>
            </a:endParaRPr>
          </a:p>
        </p:txBody>
      </p:sp>
      <p:cxnSp>
        <p:nvCxnSpPr>
          <p:cNvPr id="14" name="直接箭头连接符 13"/>
          <p:cNvCxnSpPr>
            <a:stCxn id="13" idx="0"/>
            <a:endCxn id="12" idx="2"/>
          </p:cNvCxnSpPr>
          <p:nvPr/>
        </p:nvCxnSpPr>
        <p:spPr>
          <a:xfrm flipV="1">
            <a:off x="7047865" y="3219450"/>
            <a:ext cx="0" cy="9391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6804660" y="1695450"/>
            <a:ext cx="2076450" cy="257175"/>
          </a:xfrm>
          <a:prstGeom prst="round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custDataLst>
              <p:tags r:id="rId10"/>
            </p:custDataLst>
          </p:nvPr>
        </p:nvSpPr>
        <p:spPr>
          <a:xfrm>
            <a:off x="9563100" y="1521460"/>
            <a:ext cx="2301875" cy="61277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sz="2000">
                <a:solidFill>
                  <a:schemeClr val="tx1"/>
                </a:solidFill>
                <a:sym typeface="+mn-ea"/>
              </a:rPr>
              <a:t>错误依赖颜色和数字的</a:t>
            </a:r>
            <a:r>
              <a:rPr lang="zh-CN" sz="2000">
                <a:solidFill>
                  <a:schemeClr val="tx1"/>
                </a:solidFill>
                <a:sym typeface="+mn-ea"/>
              </a:rPr>
              <a:t>虚假相关性</a:t>
            </a:r>
            <a:endParaRPr lang="zh-CN" sz="2000">
              <a:solidFill>
                <a:schemeClr val="tx1"/>
              </a:solidFill>
              <a:sym typeface="+mn-ea"/>
            </a:endParaRPr>
          </a:p>
        </p:txBody>
      </p:sp>
      <p:cxnSp>
        <p:nvCxnSpPr>
          <p:cNvPr id="17" name="直接箭头连接符 16"/>
          <p:cNvCxnSpPr>
            <a:stCxn id="16" idx="1"/>
            <a:endCxn id="15" idx="3"/>
          </p:cNvCxnSpPr>
          <p:nvPr/>
        </p:nvCxnSpPr>
        <p:spPr>
          <a:xfrm flipH="1" flipV="1">
            <a:off x="8881110" y="1824355"/>
            <a:ext cx="681990" cy="38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圆角矩形 17"/>
          <p:cNvSpPr/>
          <p:nvPr>
            <p:custDataLst>
              <p:tags r:id="rId11"/>
            </p:custDataLst>
          </p:nvPr>
        </p:nvSpPr>
        <p:spPr>
          <a:xfrm>
            <a:off x="4639310" y="5031740"/>
            <a:ext cx="4656455" cy="66929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sym typeface="+mn-ea"/>
              </a:rPr>
              <a:t>Vanilla</a:t>
            </a:r>
            <a:r>
              <a:rPr lang="zh-CN" altLang="en-US" sz="2000">
                <a:solidFill>
                  <a:schemeClr val="tx1"/>
                </a:solidFill>
                <a:sym typeface="+mn-ea"/>
              </a:rPr>
              <a:t>：训练过程中无法</a:t>
            </a:r>
            <a:r>
              <a:rPr lang="zh-CN" altLang="en-US" sz="2000">
                <a:solidFill>
                  <a:schemeClr val="tx1"/>
                </a:solidFill>
                <a:sym typeface="+mn-ea"/>
              </a:rPr>
              <a:t>学习数字形状</a:t>
            </a:r>
            <a:r>
              <a:rPr lang="en-US" sz="2000">
                <a:solidFill>
                  <a:schemeClr val="tx1"/>
                </a:solidFill>
                <a:sym typeface="+mn-ea"/>
              </a:rPr>
              <a:t> </a:t>
            </a:r>
            <a:endParaRPr lang="en-US" sz="2000">
              <a:solidFill>
                <a:schemeClr val="tx1"/>
              </a:solidFill>
              <a:sym typeface="+mn-ea"/>
            </a:endParaRPr>
          </a:p>
        </p:txBody>
      </p:sp>
      <p:cxnSp>
        <p:nvCxnSpPr>
          <p:cNvPr id="20" name="肘形连接符 19"/>
          <p:cNvCxnSpPr>
            <a:stCxn id="16" idx="2"/>
            <a:endCxn id="18" idx="3"/>
          </p:cNvCxnSpPr>
          <p:nvPr/>
        </p:nvCxnSpPr>
        <p:spPr>
          <a:xfrm rot="5400000">
            <a:off x="8388985" y="3041015"/>
            <a:ext cx="3232150" cy="1418590"/>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5" name="文本框 4"/>
          <p:cNvSpPr txBox="1"/>
          <p:nvPr>
            <p:custDataLst>
              <p:tags r:id="rId3"/>
            </p:custDataLst>
          </p:nvPr>
        </p:nvSpPr>
        <p:spPr>
          <a:xfrm>
            <a:off x="119380" y="83185"/>
            <a:ext cx="8261985" cy="544830"/>
          </a:xfrm>
          <a:prstGeom prst="rect">
            <a:avLst/>
          </a:prstGeom>
          <a:noFill/>
        </p:spPr>
        <p:txBody>
          <a:bodyPr wrap="square" rtlCol="0">
            <a:noAutofit/>
          </a:bodyPr>
          <a:p>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实验对比</a:t>
            </a:r>
            <a:r>
              <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  </a:t>
            </a:r>
            <a:endParaRPr lang="zh-CN" altLang="en-US" dirty="0">
              <a:latin typeface="Times New Roman" panose="02020603050405020304" charset="0"/>
              <a:ea typeface="思源宋体 CN SemiBold" panose="02020600000000000000" charset="-122"/>
              <a:cs typeface="Times New Roman" panose="02020603050405020304" charset="0"/>
              <a:sym typeface="Arial" panose="020B0604020202020204" pitchFamily="34" charset="0"/>
            </a:endParaRPr>
          </a:p>
          <a:p>
            <a:endParaRPr lang="zh-CN" altLang="en-US"/>
          </a:p>
        </p:txBody>
      </p:sp>
      <p:pic>
        <p:nvPicPr>
          <p:cNvPr id="4" name="图片 3"/>
          <p:cNvPicPr>
            <a:picLocks noChangeAspect="1"/>
          </p:cNvPicPr>
          <p:nvPr>
            <p:custDataLst>
              <p:tags r:id="rId4"/>
            </p:custDataLst>
          </p:nvPr>
        </p:nvPicPr>
        <p:blipFill>
          <a:blip r:embed="rId5"/>
          <a:stretch>
            <a:fillRect/>
          </a:stretch>
        </p:blipFill>
        <p:spPr>
          <a:xfrm>
            <a:off x="66675" y="838200"/>
            <a:ext cx="12125325" cy="3238500"/>
          </a:xfrm>
          <a:prstGeom prst="rect">
            <a:avLst/>
          </a:prstGeom>
        </p:spPr>
      </p:pic>
      <p:sp>
        <p:nvSpPr>
          <p:cNvPr id="37" name="圆角矩形 36"/>
          <p:cNvSpPr/>
          <p:nvPr>
            <p:custDataLst>
              <p:tags r:id="rId6"/>
            </p:custDataLst>
          </p:nvPr>
        </p:nvSpPr>
        <p:spPr>
          <a:xfrm>
            <a:off x="8547100" y="4951095"/>
            <a:ext cx="3282315" cy="66929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反事实梯度积分算法</a:t>
            </a:r>
            <a:r>
              <a:rPr lang="en-US" altLang="zh-CN" sz="2000">
                <a:solidFill>
                  <a:schemeClr val="tx1"/>
                </a:solidFill>
                <a:sym typeface="+mn-ea"/>
              </a:rPr>
              <a:t>CGI</a:t>
            </a:r>
            <a:r>
              <a:rPr lang="zh-CN" altLang="en-US" sz="2000">
                <a:solidFill>
                  <a:schemeClr val="tx1"/>
                </a:solidFill>
                <a:sym typeface="+mn-ea"/>
              </a:rPr>
              <a:t>具备清晰的归因</a:t>
            </a:r>
            <a:r>
              <a:rPr lang="zh-CN" altLang="en-US" sz="2000">
                <a:solidFill>
                  <a:schemeClr val="tx1"/>
                </a:solidFill>
                <a:sym typeface="+mn-ea"/>
              </a:rPr>
              <a:t>热图</a:t>
            </a:r>
            <a:endParaRPr lang="zh-CN" altLang="en-US" sz="2000">
              <a:solidFill>
                <a:schemeClr val="tx1"/>
              </a:solidFill>
              <a:sym typeface="+mn-ea"/>
            </a:endParaRPr>
          </a:p>
        </p:txBody>
      </p:sp>
      <p:sp>
        <p:nvSpPr>
          <p:cNvPr id="9" name="圆角矩形 8"/>
          <p:cNvSpPr/>
          <p:nvPr>
            <p:custDataLst>
              <p:tags r:id="rId7"/>
            </p:custDataLst>
          </p:nvPr>
        </p:nvSpPr>
        <p:spPr>
          <a:xfrm>
            <a:off x="119380" y="4951095"/>
            <a:ext cx="2320925" cy="134493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sym typeface="+mn-ea"/>
              </a:rPr>
              <a:t>IG</a:t>
            </a:r>
            <a:r>
              <a:rPr lang="zh-CN" altLang="en-US" sz="2000">
                <a:solidFill>
                  <a:schemeClr val="tx1"/>
                </a:solidFill>
                <a:sym typeface="+mn-ea"/>
              </a:rPr>
              <a:t>积分梯度算法</a:t>
            </a:r>
            <a:r>
              <a:rPr lang="zh-CN" sz="2000">
                <a:solidFill>
                  <a:schemeClr val="tx1"/>
                </a:solidFill>
                <a:sym typeface="+mn-ea"/>
              </a:rPr>
              <a:t>使用黑色图像作为梯度积分的</a:t>
            </a:r>
            <a:r>
              <a:rPr lang="zh-CN" sz="2000">
                <a:solidFill>
                  <a:schemeClr val="tx1"/>
                </a:solidFill>
                <a:sym typeface="+mn-ea"/>
              </a:rPr>
              <a:t>基线</a:t>
            </a:r>
            <a:endParaRPr lang="zh-CN" sz="2000">
              <a:solidFill>
                <a:schemeClr val="tx1"/>
              </a:solidFill>
              <a:sym typeface="+mn-ea"/>
            </a:endParaRPr>
          </a:p>
        </p:txBody>
      </p:sp>
      <p:cxnSp>
        <p:nvCxnSpPr>
          <p:cNvPr id="12" name="直接箭头连接符 11"/>
          <p:cNvCxnSpPr>
            <a:stCxn id="9" idx="0"/>
          </p:cNvCxnSpPr>
          <p:nvPr/>
        </p:nvCxnSpPr>
        <p:spPr>
          <a:xfrm flipH="1" flipV="1">
            <a:off x="918210" y="3676650"/>
            <a:ext cx="361950" cy="12744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37" idx="0"/>
          </p:cNvCxnSpPr>
          <p:nvPr/>
        </p:nvCxnSpPr>
        <p:spPr>
          <a:xfrm flipV="1">
            <a:off x="10188575" y="3667125"/>
            <a:ext cx="1197610" cy="12839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圆角矩形 15"/>
          <p:cNvSpPr/>
          <p:nvPr>
            <p:custDataLst>
              <p:tags r:id="rId8"/>
            </p:custDataLst>
          </p:nvPr>
        </p:nvSpPr>
        <p:spPr>
          <a:xfrm>
            <a:off x="4301490" y="4951095"/>
            <a:ext cx="2901950" cy="105029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sz="2000">
                <a:solidFill>
                  <a:schemeClr val="tx1"/>
                </a:solidFill>
                <a:sym typeface="+mn-ea"/>
              </a:rPr>
              <a:t>模糊</a:t>
            </a:r>
            <a:r>
              <a:rPr lang="en-US" altLang="zh-CN" sz="2000">
                <a:solidFill>
                  <a:schemeClr val="tx1"/>
                </a:solidFill>
                <a:sym typeface="+mn-ea"/>
              </a:rPr>
              <a:t>IG:</a:t>
            </a:r>
            <a:r>
              <a:rPr sz="2000">
                <a:solidFill>
                  <a:schemeClr val="tx1"/>
                </a:solidFill>
                <a:sym typeface="+mn-ea"/>
              </a:rPr>
              <a:t>BlurIG通过连续模糊原始输入来消除路径积分</a:t>
            </a:r>
            <a:endParaRPr sz="2000">
              <a:solidFill>
                <a:schemeClr val="tx1"/>
              </a:solidFill>
              <a:sym typeface="+mn-ea"/>
            </a:endParaRPr>
          </a:p>
        </p:txBody>
      </p:sp>
      <p:cxnSp>
        <p:nvCxnSpPr>
          <p:cNvPr id="17" name="直接箭头连接符 16"/>
          <p:cNvCxnSpPr>
            <a:stCxn id="16" idx="0"/>
          </p:cNvCxnSpPr>
          <p:nvPr/>
        </p:nvCxnSpPr>
        <p:spPr>
          <a:xfrm flipH="1" flipV="1">
            <a:off x="4832985" y="3657600"/>
            <a:ext cx="919480" cy="129349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108585" y="866775"/>
            <a:ext cx="7556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p:nvSpPr>
        <p:spPr>
          <a:xfrm>
            <a:off x="184785" y="1019175"/>
            <a:ext cx="1238250" cy="2752725"/>
          </a:xfrm>
          <a:prstGeom prst="round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custDataLst>
              <p:tags r:id="rId9"/>
            </p:custDataLst>
          </p:nvPr>
        </p:nvSpPr>
        <p:spPr>
          <a:xfrm>
            <a:off x="4236085" y="1019175"/>
            <a:ext cx="1238250" cy="2752725"/>
          </a:xfrm>
          <a:prstGeom prst="round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custDataLst>
              <p:tags r:id="rId10"/>
            </p:custDataLst>
          </p:nvPr>
        </p:nvSpPr>
        <p:spPr>
          <a:xfrm>
            <a:off x="10846435" y="1019175"/>
            <a:ext cx="1238250" cy="2752725"/>
          </a:xfrm>
          <a:prstGeom prst="round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5" name="文本框 4"/>
          <p:cNvSpPr txBox="1"/>
          <p:nvPr>
            <p:custDataLst>
              <p:tags r:id="rId3"/>
            </p:custDataLst>
          </p:nvPr>
        </p:nvSpPr>
        <p:spPr>
          <a:xfrm>
            <a:off x="119380" y="83185"/>
            <a:ext cx="8261985" cy="544830"/>
          </a:xfrm>
          <a:prstGeom prst="rect">
            <a:avLst/>
          </a:prstGeom>
          <a:noFill/>
        </p:spPr>
        <p:txBody>
          <a:bodyPr wrap="square" rtlCol="0">
            <a:noAutofit/>
          </a:bodyPr>
          <a:p>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实验对比</a:t>
            </a:r>
            <a:r>
              <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 </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可解释公平性分析</a:t>
            </a:r>
            <a:r>
              <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 </a:t>
            </a:r>
            <a:endParaRPr lang="zh-CN" altLang="en-US" dirty="0">
              <a:latin typeface="Times New Roman" panose="02020603050405020304" charset="0"/>
              <a:ea typeface="思源宋体 CN SemiBold" panose="02020600000000000000" charset="-122"/>
              <a:cs typeface="Times New Roman" panose="02020603050405020304" charset="0"/>
              <a:sym typeface="Arial" panose="020B0604020202020204" pitchFamily="34" charset="0"/>
            </a:endParaRPr>
          </a:p>
          <a:p>
            <a:endParaRPr lang="zh-CN" altLang="en-US"/>
          </a:p>
        </p:txBody>
      </p:sp>
      <p:pic>
        <p:nvPicPr>
          <p:cNvPr id="3" name="图片 2"/>
          <p:cNvPicPr>
            <a:picLocks noChangeAspect="1"/>
          </p:cNvPicPr>
          <p:nvPr>
            <p:custDataLst>
              <p:tags r:id="rId4"/>
            </p:custDataLst>
          </p:nvPr>
        </p:nvPicPr>
        <p:blipFill>
          <a:blip r:embed="rId5"/>
          <a:stretch>
            <a:fillRect/>
          </a:stretch>
        </p:blipFill>
        <p:spPr>
          <a:xfrm>
            <a:off x="1359535" y="890270"/>
            <a:ext cx="5343525" cy="3503295"/>
          </a:xfrm>
          <a:prstGeom prst="rect">
            <a:avLst/>
          </a:prstGeom>
        </p:spPr>
      </p:pic>
      <p:pic>
        <p:nvPicPr>
          <p:cNvPr id="6" name="图片 5"/>
          <p:cNvPicPr>
            <a:picLocks noChangeAspect="1"/>
          </p:cNvPicPr>
          <p:nvPr>
            <p:custDataLst>
              <p:tags r:id="rId6"/>
            </p:custDataLst>
          </p:nvPr>
        </p:nvPicPr>
        <p:blipFill>
          <a:blip r:embed="rId7"/>
          <a:stretch>
            <a:fillRect/>
          </a:stretch>
        </p:blipFill>
        <p:spPr>
          <a:xfrm>
            <a:off x="1359535" y="4572000"/>
            <a:ext cx="6184265" cy="1290320"/>
          </a:xfrm>
          <a:prstGeom prst="rect">
            <a:avLst/>
          </a:prstGeom>
        </p:spPr>
      </p:pic>
      <p:sp>
        <p:nvSpPr>
          <p:cNvPr id="7" name="圆角矩形 6"/>
          <p:cNvSpPr/>
          <p:nvPr>
            <p:custDataLst>
              <p:tags r:id="rId8"/>
            </p:custDataLst>
          </p:nvPr>
        </p:nvSpPr>
        <p:spPr>
          <a:xfrm>
            <a:off x="8130540" y="3112135"/>
            <a:ext cx="2333625" cy="80264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sz="2000">
                <a:solidFill>
                  <a:schemeClr val="tx1"/>
                </a:solidFill>
                <a:sym typeface="+mn-ea"/>
              </a:rPr>
              <a:t>归因属性更</a:t>
            </a:r>
            <a:r>
              <a:rPr lang="zh-CN" sz="2000">
                <a:solidFill>
                  <a:schemeClr val="tx1"/>
                </a:solidFill>
                <a:sym typeface="+mn-ea"/>
              </a:rPr>
              <a:t>准确</a:t>
            </a:r>
            <a:endParaRPr lang="zh-CN" sz="2000">
              <a:solidFill>
                <a:schemeClr val="tx1"/>
              </a:solidFill>
              <a:sym typeface="+mn-ea"/>
            </a:endParaRPr>
          </a:p>
        </p:txBody>
      </p:sp>
      <p:sp>
        <p:nvSpPr>
          <p:cNvPr id="8" name="圆角矩形 7"/>
          <p:cNvSpPr/>
          <p:nvPr>
            <p:custDataLst>
              <p:tags r:id="rId9"/>
            </p:custDataLst>
          </p:nvPr>
        </p:nvSpPr>
        <p:spPr>
          <a:xfrm>
            <a:off x="8130540" y="4815840"/>
            <a:ext cx="2144395" cy="80264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sz="2000">
                <a:solidFill>
                  <a:schemeClr val="tx1"/>
                </a:solidFill>
                <a:sym typeface="+mn-ea"/>
              </a:rPr>
              <a:t>可解释公平性</a:t>
            </a:r>
            <a:endParaRPr lang="zh-CN" sz="2000">
              <a:solidFill>
                <a:schemeClr val="tx1"/>
              </a:solidFill>
              <a:sym typeface="+mn-ea"/>
            </a:endParaRPr>
          </a:p>
        </p:txBody>
      </p:sp>
      <p:sp>
        <p:nvSpPr>
          <p:cNvPr id="10" name="圆角矩形 9"/>
          <p:cNvSpPr/>
          <p:nvPr/>
        </p:nvSpPr>
        <p:spPr>
          <a:xfrm>
            <a:off x="5895975" y="3743325"/>
            <a:ext cx="619125" cy="571500"/>
          </a:xfrm>
          <a:prstGeom prst="round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a:stCxn id="7" idx="1"/>
            <a:endCxn id="10" idx="3"/>
          </p:cNvCxnSpPr>
          <p:nvPr/>
        </p:nvCxnSpPr>
        <p:spPr>
          <a:xfrm flipH="1">
            <a:off x="6515100" y="3513455"/>
            <a:ext cx="1615440" cy="5156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3" name="文本框 2"/>
          <p:cNvSpPr txBox="1"/>
          <p:nvPr/>
        </p:nvSpPr>
        <p:spPr>
          <a:xfrm>
            <a:off x="69215" y="95250"/>
            <a:ext cx="4064000" cy="521970"/>
          </a:xfrm>
          <a:prstGeom prst="rect">
            <a:avLst/>
          </a:prstGeom>
          <a:noFill/>
        </p:spPr>
        <p:txBody>
          <a:bodyPr wrap="square" rtlCol="0">
            <a:spAutoFit/>
          </a:bodyPr>
          <a:p>
            <a:r>
              <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Conclusion</a:t>
            </a:r>
            <a:endPar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5" name="文本框 4"/>
          <p:cNvSpPr txBox="1"/>
          <p:nvPr/>
        </p:nvSpPr>
        <p:spPr>
          <a:xfrm>
            <a:off x="5233035" y="3362325"/>
            <a:ext cx="2140585" cy="645160"/>
          </a:xfrm>
          <a:prstGeom prst="rect">
            <a:avLst/>
          </a:prstGeom>
          <a:noFill/>
        </p:spPr>
        <p:txBody>
          <a:bodyPr wrap="square" rtlCol="0">
            <a:spAutoFit/>
          </a:bodyPr>
          <a:p>
            <a:r>
              <a:rPr lang="en-US" altLang="zh-CN" sz="3600" b="1">
                <a:latin typeface="思源宋体 CN Heavy" panose="02020900000000000000" charset="-122"/>
                <a:ea typeface="思源宋体 CN Heavy" panose="02020900000000000000" charset="-122"/>
                <a:cs typeface="思源宋体 CN Heavy" panose="02020900000000000000" charset="-122"/>
              </a:rPr>
              <a:t>Thanks</a:t>
            </a:r>
            <a:r>
              <a:rPr lang="zh-CN" altLang="en-US" sz="3600" b="1">
                <a:latin typeface="思源宋体 CN Heavy" panose="02020900000000000000" charset="-122"/>
                <a:ea typeface="思源宋体 CN Heavy" panose="02020900000000000000" charset="-122"/>
                <a:cs typeface="思源宋体 CN Heavy" panose="02020900000000000000" charset="-122"/>
              </a:rPr>
              <a:t>！</a:t>
            </a:r>
            <a:endParaRPr lang="zh-CN" altLang="en-US" sz="3600" b="1">
              <a:latin typeface="思源宋体 CN Heavy" panose="02020900000000000000" charset="-122"/>
              <a:ea typeface="思源宋体 CN Heavy" panose="02020900000000000000" charset="-122"/>
              <a:cs typeface="思源宋体 CN Heavy" panose="02020900000000000000"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5" name="文本框 4"/>
          <p:cNvSpPr txBox="1"/>
          <p:nvPr>
            <p:custDataLst>
              <p:tags r:id="rId2"/>
            </p:custDataLst>
          </p:nvPr>
        </p:nvSpPr>
        <p:spPr>
          <a:xfrm>
            <a:off x="88900" y="140970"/>
            <a:ext cx="6264910"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a:t>
            </a:r>
            <a:r>
              <a:rPr lang="zh-CN" altLang="en-US" sz="2800">
                <a:solidFill>
                  <a:schemeClr val="bg1"/>
                </a:solidFill>
                <a:latin typeface="思源宋体 CN SemiBold" panose="02020600000000000000" charset="-122"/>
                <a:ea typeface="思源宋体 CN SemiBold" panose="02020600000000000000" charset="-122"/>
                <a:cs typeface="思源宋体 CN SemiBold" panose="02020600000000000000" charset="-122"/>
                <a:sym typeface="+mn-ea"/>
              </a:rPr>
              <a:t>反事实（counterfactual）</a:t>
            </a:r>
            <a:r>
              <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 </a:t>
            </a:r>
            <a:endPar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25" name="文本框 24"/>
          <p:cNvSpPr txBox="1"/>
          <p:nvPr>
            <p:custDataLst>
              <p:tags r:id="rId3"/>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18" name="圆角矩形 17"/>
          <p:cNvSpPr/>
          <p:nvPr>
            <p:custDataLst>
              <p:tags r:id="rId4"/>
            </p:custDataLst>
          </p:nvPr>
        </p:nvSpPr>
        <p:spPr>
          <a:xfrm>
            <a:off x="4067175" y="3714750"/>
            <a:ext cx="3642995" cy="46291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去除敏感信息，减轻预测偏差</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21" name="圆角矩形 20"/>
          <p:cNvSpPr/>
          <p:nvPr>
            <p:custDataLst>
              <p:tags r:id="rId5"/>
            </p:custDataLst>
          </p:nvPr>
        </p:nvSpPr>
        <p:spPr>
          <a:xfrm>
            <a:off x="7762240" y="4516120"/>
            <a:ext cx="1838325" cy="59944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偏置缓解技术</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22" name="圆角矩形 21"/>
          <p:cNvSpPr/>
          <p:nvPr>
            <p:custDataLst>
              <p:tags r:id="rId6"/>
            </p:custDataLst>
          </p:nvPr>
        </p:nvSpPr>
        <p:spPr>
          <a:xfrm>
            <a:off x="2040890" y="4521835"/>
            <a:ext cx="1828165" cy="51689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遵循因果关系</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26" name="圆角矩形 25"/>
          <p:cNvSpPr/>
          <p:nvPr>
            <p:custDataLst>
              <p:tags r:id="rId7"/>
            </p:custDataLst>
          </p:nvPr>
        </p:nvSpPr>
        <p:spPr>
          <a:xfrm>
            <a:off x="5030470" y="4521835"/>
            <a:ext cx="1803400" cy="5226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虚假相关性</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28" name="圆角矩形 27"/>
          <p:cNvSpPr/>
          <p:nvPr>
            <p:custDataLst>
              <p:tags r:id="rId8"/>
            </p:custDataLst>
          </p:nvPr>
        </p:nvSpPr>
        <p:spPr>
          <a:xfrm>
            <a:off x="693420" y="5909945"/>
            <a:ext cx="2945130" cy="51308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伪关系(spurious relation)</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37" name="圆角矩形 36"/>
          <p:cNvSpPr/>
          <p:nvPr>
            <p:custDataLst>
              <p:tags r:id="rId9"/>
            </p:custDataLst>
          </p:nvPr>
        </p:nvSpPr>
        <p:spPr>
          <a:xfrm>
            <a:off x="3321685" y="1411605"/>
            <a:ext cx="5058410" cy="116078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利用因果理论中的反事实（counterfactual）框架来提高算法的稳定性和可解释性。</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cxnSp>
        <p:nvCxnSpPr>
          <p:cNvPr id="40" name="直接箭头连接符 39"/>
          <p:cNvCxnSpPr>
            <a:stCxn id="28" idx="0"/>
            <a:endCxn id="26" idx="2"/>
          </p:cNvCxnSpPr>
          <p:nvPr/>
        </p:nvCxnSpPr>
        <p:spPr>
          <a:xfrm flipV="1">
            <a:off x="2165985" y="5044440"/>
            <a:ext cx="3766185" cy="8655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1" idx="1"/>
            <a:endCxn id="18" idx="2"/>
          </p:cNvCxnSpPr>
          <p:nvPr/>
        </p:nvCxnSpPr>
        <p:spPr>
          <a:xfrm flipH="1" flipV="1">
            <a:off x="5888990" y="4177665"/>
            <a:ext cx="1873250" cy="638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8" idx="2"/>
            <a:endCxn id="22" idx="3"/>
          </p:cNvCxnSpPr>
          <p:nvPr/>
        </p:nvCxnSpPr>
        <p:spPr>
          <a:xfrm flipH="1">
            <a:off x="3869055" y="4177665"/>
            <a:ext cx="2019935" cy="6026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4920615" y="2875280"/>
            <a:ext cx="1860550" cy="737870"/>
          </a:xfrm>
          <a:prstGeom prst="ellipse">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rPr>
              <a:t> Counterfactual Interpolation Augmentation</a:t>
            </a:r>
            <a:endParaRPr lang="zh-CN" altLang="en-US" sz="1200">
              <a:solidFill>
                <a:schemeClr val="tx1"/>
              </a:solidFil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6" name="文本框 5"/>
          <p:cNvSpPr txBox="1"/>
          <p:nvPr>
            <p:custDataLst>
              <p:tags r:id="rId3"/>
            </p:custDataLst>
          </p:nvPr>
        </p:nvSpPr>
        <p:spPr>
          <a:xfrm>
            <a:off x="88900" y="140970"/>
            <a:ext cx="5020310" cy="861695"/>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a:t>
            </a:r>
            <a:r>
              <a:rPr lang="zh-CN" altLang="en-US" sz="2800">
                <a:solidFill>
                  <a:schemeClr val="bg1"/>
                </a:solidFill>
                <a:latin typeface="思源宋体 CN SemiBold" panose="02020600000000000000" charset="-122"/>
                <a:ea typeface="思源宋体 CN SemiBold" panose="02020600000000000000" charset="-122"/>
                <a:sym typeface="+mn-ea"/>
              </a:rPr>
              <a:t>公平性感知预测</a:t>
            </a:r>
            <a:endParaRPr lang="zh-CN" altLang="en-US" sz="2800"/>
          </a:p>
          <a:p>
            <a:pPr>
              <a:defRPr/>
            </a:pPr>
            <a:r>
              <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 </a:t>
            </a:r>
            <a:endPar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10" name="圆角矩形 9"/>
          <p:cNvSpPr/>
          <p:nvPr>
            <p:custDataLst>
              <p:tags r:id="rId4"/>
            </p:custDataLst>
          </p:nvPr>
        </p:nvSpPr>
        <p:spPr>
          <a:xfrm>
            <a:off x="323850" y="861060"/>
            <a:ext cx="1428750" cy="6115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解释方法：</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2" name="圆角矩形 1"/>
          <p:cNvSpPr/>
          <p:nvPr>
            <p:custDataLst>
              <p:tags r:id="rId5"/>
            </p:custDataLst>
          </p:nvPr>
        </p:nvSpPr>
        <p:spPr>
          <a:xfrm>
            <a:off x="4409440" y="1827530"/>
            <a:ext cx="1428750" cy="6115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预处理：</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3" name="圆角矩形 2"/>
          <p:cNvSpPr/>
          <p:nvPr>
            <p:custDataLst>
              <p:tags r:id="rId6"/>
            </p:custDataLst>
          </p:nvPr>
        </p:nvSpPr>
        <p:spPr>
          <a:xfrm>
            <a:off x="4409440" y="3385185"/>
            <a:ext cx="1428750" cy="6115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内处理：</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4" name="圆角矩形 3"/>
          <p:cNvSpPr/>
          <p:nvPr>
            <p:custDataLst>
              <p:tags r:id="rId7"/>
            </p:custDataLst>
          </p:nvPr>
        </p:nvSpPr>
        <p:spPr>
          <a:xfrm>
            <a:off x="4409440" y="5134610"/>
            <a:ext cx="1428750" cy="6115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后处理：</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5" name="文本框 4"/>
          <p:cNvSpPr txBox="1"/>
          <p:nvPr/>
        </p:nvSpPr>
        <p:spPr>
          <a:xfrm>
            <a:off x="6240145" y="1949450"/>
            <a:ext cx="4868545" cy="368300"/>
          </a:xfrm>
          <a:prstGeom prst="rect">
            <a:avLst/>
          </a:prstGeom>
          <a:noFill/>
        </p:spPr>
        <p:txBody>
          <a:bodyPr wrap="square" rtlCol="0">
            <a:spAutoFit/>
          </a:bodyPr>
          <a:p>
            <a:r>
              <a:rPr lang="zh-CN" altLang="en-US"/>
              <a:t>通过数据增强来消除偏差和提高训练集的质量</a:t>
            </a:r>
            <a:endParaRPr lang="zh-CN" altLang="en-US"/>
          </a:p>
        </p:txBody>
      </p:sp>
      <p:sp>
        <p:nvSpPr>
          <p:cNvPr id="7" name="文本框 6"/>
          <p:cNvSpPr txBox="1"/>
          <p:nvPr/>
        </p:nvSpPr>
        <p:spPr>
          <a:xfrm>
            <a:off x="6240145" y="3555365"/>
            <a:ext cx="5492750" cy="368300"/>
          </a:xfrm>
          <a:prstGeom prst="rect">
            <a:avLst/>
          </a:prstGeom>
          <a:noFill/>
        </p:spPr>
        <p:txBody>
          <a:bodyPr wrap="square" rtlCol="0">
            <a:spAutoFit/>
          </a:bodyPr>
          <a:p>
            <a:r>
              <a:rPr lang="zh-CN" altLang="en-US"/>
              <a:t>在训练过程中从学习到的特征中去除敏感信息</a:t>
            </a:r>
            <a:endParaRPr lang="zh-CN" altLang="en-US"/>
          </a:p>
        </p:txBody>
      </p:sp>
      <p:sp>
        <p:nvSpPr>
          <p:cNvPr id="8" name="文本框 7"/>
          <p:cNvSpPr txBox="1"/>
          <p:nvPr/>
        </p:nvSpPr>
        <p:spPr>
          <a:xfrm>
            <a:off x="6308725" y="5313680"/>
            <a:ext cx="4731385" cy="368300"/>
          </a:xfrm>
          <a:prstGeom prst="rect">
            <a:avLst/>
          </a:prstGeom>
          <a:noFill/>
        </p:spPr>
        <p:txBody>
          <a:bodyPr wrap="square" rtlCol="0">
            <a:spAutoFit/>
          </a:bodyPr>
          <a:p>
            <a:r>
              <a:rPr lang="zh-CN" altLang="en-US"/>
              <a:t>根据推理时的敏感属性来校准或修改预测</a:t>
            </a:r>
            <a:endParaRPr lang="zh-CN" altLang="en-US"/>
          </a:p>
        </p:txBody>
      </p:sp>
      <p:pic>
        <p:nvPicPr>
          <p:cNvPr id="9" name="图片 8"/>
          <p:cNvPicPr>
            <a:picLocks noChangeAspect="1"/>
          </p:cNvPicPr>
          <p:nvPr/>
        </p:nvPicPr>
        <p:blipFill>
          <a:blip r:embed="rId8"/>
          <a:stretch>
            <a:fillRect/>
          </a:stretch>
        </p:blipFill>
        <p:spPr>
          <a:xfrm>
            <a:off x="191770" y="1830705"/>
            <a:ext cx="4057650" cy="638175"/>
          </a:xfrm>
          <a:prstGeom prst="rect">
            <a:avLst/>
          </a:prstGeom>
        </p:spPr>
      </p:pic>
      <p:pic>
        <p:nvPicPr>
          <p:cNvPr id="11" name="图片 10"/>
          <p:cNvPicPr>
            <a:picLocks noChangeAspect="1"/>
          </p:cNvPicPr>
          <p:nvPr>
            <p:custDataLst>
              <p:tags r:id="rId9"/>
            </p:custDataLst>
          </p:nvPr>
        </p:nvPicPr>
        <p:blipFill>
          <a:blip r:embed="rId10"/>
          <a:srcRect r="5647"/>
          <a:stretch>
            <a:fillRect/>
          </a:stretch>
        </p:blipFill>
        <p:spPr>
          <a:xfrm>
            <a:off x="323850" y="3482340"/>
            <a:ext cx="3925570" cy="514350"/>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5" name="文本框 4"/>
          <p:cNvSpPr txBox="1"/>
          <p:nvPr>
            <p:custDataLst>
              <p:tags r:id="rId2"/>
            </p:custDataLst>
          </p:nvPr>
        </p:nvSpPr>
        <p:spPr>
          <a:xfrm>
            <a:off x="88900" y="140970"/>
            <a:ext cx="4316095"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a:t>
            </a:r>
            <a:r>
              <a:rPr lang="zh-CN" altLang="en-US" sz="2800">
                <a:solidFill>
                  <a:schemeClr val="bg1"/>
                </a:solidFill>
                <a:latin typeface="思源宋体 CN SemiBold" panose="02020600000000000000" charset="-122"/>
                <a:ea typeface="思源宋体 CN SemiBold" panose="02020600000000000000" charset="-122"/>
                <a:sym typeface="+mn-ea"/>
              </a:rPr>
              <a:t>公平性感知预测</a:t>
            </a:r>
            <a:r>
              <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 </a:t>
            </a:r>
            <a:endPar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25" name="文本框 24"/>
          <p:cNvSpPr txBox="1"/>
          <p:nvPr>
            <p:custDataLst>
              <p:tags r:id="rId3"/>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pic>
        <p:nvPicPr>
          <p:cNvPr id="15" name="图片 14"/>
          <p:cNvPicPr>
            <a:picLocks noChangeAspect="1"/>
          </p:cNvPicPr>
          <p:nvPr>
            <p:custDataLst>
              <p:tags r:id="rId4"/>
            </p:custDataLst>
          </p:nvPr>
        </p:nvPicPr>
        <p:blipFill>
          <a:blip r:embed="rId5"/>
          <a:stretch>
            <a:fillRect/>
          </a:stretch>
        </p:blipFill>
        <p:spPr>
          <a:xfrm>
            <a:off x="1035685" y="1764665"/>
            <a:ext cx="8729980" cy="2549525"/>
          </a:xfrm>
          <a:prstGeom prst="rect">
            <a:avLst/>
          </a:prstGeom>
        </p:spPr>
      </p:pic>
      <p:sp>
        <p:nvSpPr>
          <p:cNvPr id="18" name="圆角矩形 17"/>
          <p:cNvSpPr/>
          <p:nvPr>
            <p:custDataLst>
              <p:tags r:id="rId6"/>
            </p:custDataLst>
          </p:nvPr>
        </p:nvSpPr>
        <p:spPr>
          <a:xfrm>
            <a:off x="659130" y="4945380"/>
            <a:ext cx="3318510" cy="61150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有偏分类器：虚假相关</a:t>
            </a:r>
            <a:r>
              <a:rPr lang="zh-CN" altLang="en-US" sz="2000">
                <a:solidFill>
                  <a:schemeClr val="tx1"/>
                </a:solidFill>
                <a:latin typeface="宋体" panose="02010600030101010101" pitchFamily="2" charset="-122"/>
                <a:ea typeface="宋体" panose="02010600030101010101" pitchFamily="2" charset="-122"/>
                <a:sym typeface="+mn-ea"/>
              </a:rPr>
              <a:t>预测</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23" name="直接箭头连接符 22"/>
          <p:cNvCxnSpPr>
            <a:stCxn id="18" idx="0"/>
          </p:cNvCxnSpPr>
          <p:nvPr/>
        </p:nvCxnSpPr>
        <p:spPr>
          <a:xfrm flipV="1">
            <a:off x="2318385" y="3437255"/>
            <a:ext cx="4445" cy="1508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 name="圆角矩形 23"/>
          <p:cNvSpPr/>
          <p:nvPr>
            <p:custDataLst>
              <p:tags r:id="rId7"/>
            </p:custDataLst>
          </p:nvPr>
        </p:nvSpPr>
        <p:spPr>
          <a:xfrm>
            <a:off x="4157345" y="4879975"/>
            <a:ext cx="2421255" cy="74231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反事实数据增强：减少偏差</a:t>
            </a:r>
            <a:r>
              <a:rPr lang="zh-CN" altLang="en-US" sz="2000">
                <a:solidFill>
                  <a:schemeClr val="tx1"/>
                </a:solidFill>
                <a:latin typeface="宋体" panose="02010600030101010101" pitchFamily="2" charset="-122"/>
                <a:ea typeface="宋体" panose="02010600030101010101" pitchFamily="2" charset="-122"/>
                <a:sym typeface="+mn-ea"/>
              </a:rPr>
              <a:t>加强解释</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26" name="直接箭头连接符 25"/>
          <p:cNvCxnSpPr>
            <a:stCxn id="24" idx="0"/>
          </p:cNvCxnSpPr>
          <p:nvPr/>
        </p:nvCxnSpPr>
        <p:spPr>
          <a:xfrm flipV="1">
            <a:off x="5368290" y="3350260"/>
            <a:ext cx="374650" cy="152971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圆角矩形 26"/>
          <p:cNvSpPr/>
          <p:nvPr>
            <p:custDataLst>
              <p:tags r:id="rId8"/>
            </p:custDataLst>
          </p:nvPr>
        </p:nvSpPr>
        <p:spPr>
          <a:xfrm>
            <a:off x="7439025" y="4552950"/>
            <a:ext cx="3336925" cy="61150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梯度完整路径：伪关系</a:t>
            </a:r>
            <a:r>
              <a:rPr lang="zh-CN" altLang="en-US" sz="2000">
                <a:solidFill>
                  <a:schemeClr val="tx1"/>
                </a:solidFill>
                <a:latin typeface="宋体" panose="02010600030101010101" pitchFamily="2" charset="-122"/>
                <a:ea typeface="宋体" panose="02010600030101010101" pitchFamily="2" charset="-122"/>
                <a:sym typeface="+mn-ea"/>
              </a:rPr>
              <a:t>击穿</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28" name="圆角矩形 27"/>
          <p:cNvSpPr/>
          <p:nvPr>
            <p:custDataLst>
              <p:tags r:id="rId9"/>
            </p:custDataLst>
          </p:nvPr>
        </p:nvSpPr>
        <p:spPr>
          <a:xfrm>
            <a:off x="7439025" y="5403215"/>
            <a:ext cx="4099560" cy="74231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latin typeface="宋体" panose="02010600030101010101" pitchFamily="2" charset="-122"/>
                <a:ea typeface="宋体" panose="02010600030101010101" pitchFamily="2" charset="-122"/>
                <a:sym typeface="+mn-ea"/>
              </a:rPr>
              <a:t>CIA</a:t>
            </a:r>
            <a:r>
              <a:rPr lang="zh-CN" altLang="en-US" sz="2000">
                <a:solidFill>
                  <a:schemeClr val="tx1"/>
                </a:solidFill>
                <a:latin typeface="宋体" panose="02010600030101010101" pitchFamily="2" charset="-122"/>
                <a:ea typeface="宋体" panose="02010600030101010101" pitchFamily="2" charset="-122"/>
                <a:sym typeface="+mn-ea"/>
              </a:rPr>
              <a:t>公平分类器：</a:t>
            </a:r>
            <a:r>
              <a:rPr lang="zh-CN" altLang="en-US" sz="2000">
                <a:solidFill>
                  <a:schemeClr val="tx1"/>
                </a:solidFill>
                <a:latin typeface="宋体" panose="02010600030101010101" pitchFamily="2" charset="-122"/>
                <a:ea typeface="宋体" panose="02010600030101010101" pitchFamily="2" charset="-122"/>
                <a:sym typeface="+mn-ea"/>
              </a:rPr>
              <a:t>产生解耦合</a:t>
            </a:r>
            <a:r>
              <a:rPr lang="zh-CN" altLang="en-US" sz="2000">
                <a:solidFill>
                  <a:schemeClr val="tx1"/>
                </a:solidFill>
                <a:latin typeface="宋体" panose="02010600030101010101" pitchFamily="2" charset="-122"/>
                <a:ea typeface="宋体" panose="02010600030101010101" pitchFamily="2" charset="-122"/>
                <a:sym typeface="+mn-ea"/>
              </a:rPr>
              <a:t>能力</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29" name="肘形连接符 28"/>
          <p:cNvCxnSpPr>
            <a:stCxn id="27" idx="3"/>
          </p:cNvCxnSpPr>
          <p:nvPr/>
        </p:nvCxnSpPr>
        <p:spPr>
          <a:xfrm flipH="1" flipV="1">
            <a:off x="9723755" y="3836670"/>
            <a:ext cx="1052195" cy="1022350"/>
          </a:xfrm>
          <a:prstGeom prst="bentConnector3">
            <a:avLst>
              <a:gd name="adj1" fmla="val -2263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8" idx="3"/>
            <a:endCxn id="15" idx="3"/>
          </p:cNvCxnSpPr>
          <p:nvPr/>
        </p:nvCxnSpPr>
        <p:spPr>
          <a:xfrm flipH="1" flipV="1">
            <a:off x="9765665" y="3039745"/>
            <a:ext cx="1772920" cy="2734945"/>
          </a:xfrm>
          <a:prstGeom prst="bentConnector3">
            <a:avLst>
              <a:gd name="adj1" fmla="val -1343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4" name="文本框 3"/>
          <p:cNvSpPr txBox="1"/>
          <p:nvPr>
            <p:custDataLst>
              <p:tags r:id="rId3"/>
            </p:custDataLst>
          </p:nvPr>
        </p:nvSpPr>
        <p:spPr>
          <a:xfrm>
            <a:off x="88900" y="140970"/>
            <a:ext cx="6375400"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伪关系解耦合</a:t>
            </a:r>
            <a:endPar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24" name="圆角矩形 23"/>
          <p:cNvSpPr/>
          <p:nvPr>
            <p:custDataLst>
              <p:tags r:id="rId4"/>
            </p:custDataLst>
          </p:nvPr>
        </p:nvSpPr>
        <p:spPr>
          <a:xfrm>
            <a:off x="3620135" y="4116705"/>
            <a:ext cx="1348740" cy="49911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梯度积分</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13" name="圆角矩形 12"/>
          <p:cNvSpPr/>
          <p:nvPr>
            <p:custDataLst>
              <p:tags r:id="rId5"/>
            </p:custDataLst>
          </p:nvPr>
        </p:nvSpPr>
        <p:spPr>
          <a:xfrm>
            <a:off x="772160" y="2814320"/>
            <a:ext cx="2062480"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latin typeface="宋体" panose="02010600030101010101" pitchFamily="2" charset="-122"/>
                <a:ea typeface="宋体" panose="02010600030101010101" pitchFamily="2" charset="-122"/>
                <a:sym typeface="+mn-ea"/>
              </a:rPr>
              <a:t>1.</a:t>
            </a:r>
            <a:r>
              <a:rPr lang="zh-CN" altLang="en-US" sz="2000">
                <a:solidFill>
                  <a:schemeClr val="tx1"/>
                </a:solidFill>
                <a:latin typeface="宋体" panose="02010600030101010101" pitchFamily="2" charset="-122"/>
                <a:ea typeface="宋体" panose="02010600030101010101" pitchFamily="2" charset="-122"/>
                <a:sym typeface="+mn-ea"/>
              </a:rPr>
              <a:t>数据增强策略</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16" name="圆角矩形 15"/>
          <p:cNvSpPr/>
          <p:nvPr>
            <p:custDataLst>
              <p:tags r:id="rId6"/>
            </p:custDataLst>
          </p:nvPr>
        </p:nvSpPr>
        <p:spPr>
          <a:xfrm>
            <a:off x="772795" y="4822825"/>
            <a:ext cx="2061845"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latin typeface="宋体" panose="02010600030101010101" pitchFamily="2" charset="-122"/>
                <a:ea typeface="宋体" panose="02010600030101010101" pitchFamily="2" charset="-122"/>
                <a:sym typeface="+mn-ea"/>
              </a:rPr>
              <a:t>2.</a:t>
            </a:r>
            <a:r>
              <a:rPr lang="zh-CN" altLang="en-US" sz="2000">
                <a:solidFill>
                  <a:schemeClr val="tx1"/>
                </a:solidFill>
                <a:latin typeface="宋体" panose="02010600030101010101" pitchFamily="2" charset="-122"/>
                <a:ea typeface="宋体" panose="02010600030101010101" pitchFamily="2" charset="-122"/>
                <a:sym typeface="+mn-ea"/>
              </a:rPr>
              <a:t>模型解释方法</a:t>
            </a:r>
            <a:endParaRPr lang="zh-CN" altLang="en-US" sz="2000">
              <a:solidFill>
                <a:schemeClr val="tx1"/>
              </a:solidFill>
              <a:latin typeface="宋体" panose="02010600030101010101" pitchFamily="2" charset="-122"/>
              <a:ea typeface="宋体" panose="02010600030101010101" pitchFamily="2" charset="-122"/>
              <a:sym typeface="+mn-ea"/>
            </a:endParaRPr>
          </a:p>
        </p:txBody>
      </p:sp>
      <p:pic>
        <p:nvPicPr>
          <p:cNvPr id="19" name="图片 18"/>
          <p:cNvPicPr>
            <a:picLocks noChangeAspect="1"/>
          </p:cNvPicPr>
          <p:nvPr>
            <p:custDataLst>
              <p:tags r:id="rId7"/>
            </p:custDataLst>
          </p:nvPr>
        </p:nvPicPr>
        <p:blipFill>
          <a:blip r:embed="rId8"/>
          <a:srcRect l="30390" t="18107" r="40260" b="18406"/>
          <a:stretch>
            <a:fillRect/>
          </a:stretch>
        </p:blipFill>
        <p:spPr>
          <a:xfrm>
            <a:off x="3013710" y="2233295"/>
            <a:ext cx="2562225" cy="1618615"/>
          </a:xfrm>
          <a:prstGeom prst="rect">
            <a:avLst/>
          </a:prstGeom>
        </p:spPr>
      </p:pic>
      <p:sp>
        <p:nvSpPr>
          <p:cNvPr id="20" name="圆角矩形 19"/>
          <p:cNvSpPr/>
          <p:nvPr>
            <p:custDataLst>
              <p:tags r:id="rId9"/>
            </p:custDataLst>
          </p:nvPr>
        </p:nvSpPr>
        <p:spPr>
          <a:xfrm>
            <a:off x="5755005" y="2372995"/>
            <a:ext cx="2730500" cy="120650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将目标与训练数据中的敏感属性解除关联，来提高DNN的公平性</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22" name="圆角矩形 21"/>
          <p:cNvSpPr/>
          <p:nvPr>
            <p:custDataLst>
              <p:tags r:id="rId10"/>
            </p:custDataLst>
          </p:nvPr>
        </p:nvSpPr>
        <p:spPr>
          <a:xfrm>
            <a:off x="2478405" y="1448435"/>
            <a:ext cx="3735705" cy="61150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发现对抗样本，伪关系</a:t>
            </a:r>
            <a:r>
              <a:rPr lang="zh-CN" altLang="en-US" sz="2000">
                <a:solidFill>
                  <a:schemeClr val="tx1"/>
                </a:solidFill>
                <a:latin typeface="宋体" panose="02010600030101010101" pitchFamily="2" charset="-122"/>
                <a:ea typeface="宋体" panose="02010600030101010101" pitchFamily="2" charset="-122"/>
                <a:sym typeface="+mn-ea"/>
              </a:rPr>
              <a:t>解耦合</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28" name="圆角矩形 27"/>
          <p:cNvSpPr/>
          <p:nvPr>
            <p:custDataLst>
              <p:tags r:id="rId11"/>
            </p:custDataLst>
          </p:nvPr>
        </p:nvSpPr>
        <p:spPr>
          <a:xfrm>
            <a:off x="5755005" y="4394835"/>
            <a:ext cx="2730500" cy="120650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侧重于预期属性，不会被敏感属性分心</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29" name="直接箭头连接符 28"/>
          <p:cNvCxnSpPr>
            <a:stCxn id="13" idx="0"/>
            <a:endCxn id="22" idx="1"/>
          </p:cNvCxnSpPr>
          <p:nvPr/>
        </p:nvCxnSpPr>
        <p:spPr>
          <a:xfrm flipV="1">
            <a:off x="1803400" y="1754505"/>
            <a:ext cx="675005" cy="105981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2" idx="3"/>
            <a:endCxn id="20" idx="0"/>
          </p:cNvCxnSpPr>
          <p:nvPr/>
        </p:nvCxnSpPr>
        <p:spPr>
          <a:xfrm>
            <a:off x="6214110" y="1754505"/>
            <a:ext cx="906145" cy="6184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0"/>
            <a:endCxn id="24" idx="1"/>
          </p:cNvCxnSpPr>
          <p:nvPr/>
        </p:nvCxnSpPr>
        <p:spPr>
          <a:xfrm flipV="1">
            <a:off x="1804035" y="4366260"/>
            <a:ext cx="1816100" cy="4565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4" idx="3"/>
            <a:endCxn id="28" idx="1"/>
          </p:cNvCxnSpPr>
          <p:nvPr/>
        </p:nvCxnSpPr>
        <p:spPr>
          <a:xfrm>
            <a:off x="4968875" y="4366260"/>
            <a:ext cx="786130" cy="631825"/>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3" name="圆角矩形 32"/>
          <p:cNvSpPr/>
          <p:nvPr>
            <p:custDataLst>
              <p:tags r:id="rId12"/>
            </p:custDataLst>
          </p:nvPr>
        </p:nvSpPr>
        <p:spPr>
          <a:xfrm>
            <a:off x="8966835" y="3456940"/>
            <a:ext cx="3148330" cy="101155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消除敏感属性的负面影响来产生更有意义的解释</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34" name="直接箭头连接符 33"/>
          <p:cNvCxnSpPr>
            <a:stCxn id="20" idx="3"/>
            <a:endCxn id="33" idx="1"/>
          </p:cNvCxnSpPr>
          <p:nvPr/>
        </p:nvCxnSpPr>
        <p:spPr>
          <a:xfrm>
            <a:off x="8485505" y="2976245"/>
            <a:ext cx="481330" cy="9867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8" idx="3"/>
            <a:endCxn id="33" idx="1"/>
          </p:cNvCxnSpPr>
          <p:nvPr/>
        </p:nvCxnSpPr>
        <p:spPr>
          <a:xfrm flipV="1">
            <a:off x="8485505" y="3963035"/>
            <a:ext cx="481330" cy="1035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20" name="文本框 19"/>
          <p:cNvSpPr txBox="1"/>
          <p:nvPr>
            <p:custDataLst>
              <p:tags r:id="rId3"/>
            </p:custDataLst>
          </p:nvPr>
        </p:nvSpPr>
        <p:spPr>
          <a:xfrm>
            <a:off x="88900" y="140970"/>
            <a:ext cx="6375400"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a:t>
            </a:r>
            <a:r>
              <a:rPr lang="zh-CN" altLang="en-US" sz="2800">
                <a:solidFill>
                  <a:schemeClr val="bg1"/>
                </a:solidFill>
                <a:latin typeface="思源宋体 CN SemiBold" panose="02020600000000000000" charset="-122"/>
                <a:ea typeface="思源宋体 CN SemiBold" panose="02020600000000000000" charset="-122"/>
                <a:sym typeface="+mn-ea"/>
              </a:rPr>
              <a:t>基于梯度解释的特征归因</a:t>
            </a:r>
            <a:endParaRPr lang="zh-CN" altLang="en-US" sz="2800" dirty="0">
              <a:solidFill>
                <a:schemeClr val="bg1"/>
              </a:solidFill>
              <a:latin typeface="思源宋体 CN SemiBold" panose="02020600000000000000" charset="-122"/>
              <a:ea typeface="思源宋体 CN SemiBold" panose="02020600000000000000" charset="-122"/>
              <a:cs typeface="Arial" panose="020B0604020202020204" pitchFamily="34" charset="0"/>
              <a:sym typeface="+mn-ea"/>
            </a:endParaRPr>
          </a:p>
        </p:txBody>
      </p:sp>
      <p:sp>
        <p:nvSpPr>
          <p:cNvPr id="8" name="圆角矩形 7"/>
          <p:cNvSpPr/>
          <p:nvPr>
            <p:custDataLst>
              <p:tags r:id="rId4"/>
            </p:custDataLst>
          </p:nvPr>
        </p:nvSpPr>
        <p:spPr>
          <a:xfrm>
            <a:off x="223520" y="1355090"/>
            <a:ext cx="1271905"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积分</a:t>
            </a:r>
            <a:r>
              <a:rPr lang="zh-CN" altLang="en-US" sz="2000">
                <a:solidFill>
                  <a:schemeClr val="tx1"/>
                </a:solidFill>
                <a:sym typeface="+mn-ea"/>
              </a:rPr>
              <a:t>梯度</a:t>
            </a:r>
            <a:endParaRPr lang="zh-CN" altLang="en-US" sz="2000">
              <a:solidFill>
                <a:schemeClr val="tx1"/>
              </a:solidFill>
              <a:latin typeface="宋体" panose="02010600030101010101" pitchFamily="2" charset="-122"/>
              <a:ea typeface="宋体" panose="02010600030101010101" pitchFamily="2" charset="-122"/>
              <a:sym typeface="+mn-ea"/>
            </a:endParaRPr>
          </a:p>
        </p:txBody>
      </p:sp>
      <p:pic>
        <p:nvPicPr>
          <p:cNvPr id="9" name="图片 8"/>
          <p:cNvPicPr>
            <a:picLocks noChangeAspect="1"/>
          </p:cNvPicPr>
          <p:nvPr>
            <p:custDataLst>
              <p:tags r:id="rId5"/>
            </p:custDataLst>
          </p:nvPr>
        </p:nvPicPr>
        <p:blipFill>
          <a:blip r:embed="rId6"/>
          <a:stretch>
            <a:fillRect/>
          </a:stretch>
        </p:blipFill>
        <p:spPr>
          <a:xfrm>
            <a:off x="613410" y="2637155"/>
            <a:ext cx="5657850" cy="866775"/>
          </a:xfrm>
          <a:prstGeom prst="rect">
            <a:avLst/>
          </a:prstGeom>
        </p:spPr>
      </p:pic>
      <p:sp>
        <p:nvSpPr>
          <p:cNvPr id="11" name="矩形 10"/>
          <p:cNvSpPr/>
          <p:nvPr/>
        </p:nvSpPr>
        <p:spPr>
          <a:xfrm>
            <a:off x="3503295" y="2713355"/>
            <a:ext cx="2449830" cy="78994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custDataLst>
              <p:tags r:id="rId7"/>
            </p:custDataLst>
          </p:nvPr>
        </p:nvSpPr>
        <p:spPr>
          <a:xfrm>
            <a:off x="3820795" y="5040630"/>
            <a:ext cx="1814830" cy="72707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偏导数</a:t>
            </a:r>
            <a:r>
              <a:rPr lang="zh-CN" altLang="en-US" sz="2000">
                <a:solidFill>
                  <a:schemeClr val="tx1"/>
                </a:solidFill>
                <a:latin typeface="宋体" panose="02010600030101010101" pitchFamily="2" charset="-122"/>
                <a:ea typeface="宋体" panose="02010600030101010101" pitchFamily="2" charset="-122"/>
                <a:sym typeface="+mn-ea"/>
              </a:rPr>
              <a:t>得到网格灵敏度</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15" name="直接箭头连接符 14"/>
          <p:cNvCxnSpPr>
            <a:stCxn id="12" idx="0"/>
            <a:endCxn id="11" idx="2"/>
          </p:cNvCxnSpPr>
          <p:nvPr/>
        </p:nvCxnSpPr>
        <p:spPr>
          <a:xfrm flipV="1">
            <a:off x="4728210" y="3503295"/>
            <a:ext cx="0" cy="15373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922780" y="2437130"/>
            <a:ext cx="4457065" cy="14192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custDataLst>
              <p:tags r:id="rId8"/>
            </p:custDataLst>
          </p:nvPr>
        </p:nvSpPr>
        <p:spPr>
          <a:xfrm>
            <a:off x="223520" y="5040630"/>
            <a:ext cx="2919095" cy="72707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黎曼近似求和得到线性路径上的</a:t>
            </a:r>
            <a:r>
              <a:rPr lang="zh-CN" altLang="en-US" sz="2000">
                <a:solidFill>
                  <a:schemeClr val="tx1"/>
                </a:solidFill>
                <a:latin typeface="宋体" panose="02010600030101010101" pitchFamily="2" charset="-122"/>
                <a:ea typeface="宋体" panose="02010600030101010101" pitchFamily="2" charset="-122"/>
                <a:sym typeface="+mn-ea"/>
              </a:rPr>
              <a:t>积分梯度</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19" name="直接箭头连接符 18"/>
          <p:cNvCxnSpPr>
            <a:stCxn id="18" idx="0"/>
            <a:endCxn id="17" idx="2"/>
          </p:cNvCxnSpPr>
          <p:nvPr/>
        </p:nvCxnSpPr>
        <p:spPr>
          <a:xfrm flipV="1">
            <a:off x="1683385" y="3856355"/>
            <a:ext cx="2468245" cy="11842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custDataLst>
              <p:tags r:id="rId9"/>
            </p:custDataLst>
          </p:nvPr>
        </p:nvSpPr>
        <p:spPr>
          <a:xfrm>
            <a:off x="6638925" y="1343025"/>
            <a:ext cx="2976880"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基线直接</a:t>
            </a:r>
            <a:r>
              <a:rPr lang="zh-CN" altLang="en-US" sz="2000">
                <a:solidFill>
                  <a:schemeClr val="tx1"/>
                </a:solidFill>
                <a:latin typeface="宋体" panose="02010600030101010101" pitchFamily="2" charset="-122"/>
                <a:ea typeface="宋体" panose="02010600030101010101" pitchFamily="2" charset="-122"/>
                <a:sym typeface="+mn-ea"/>
              </a:rPr>
              <a:t>影响归因质量</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26" name="圆角矩形 25"/>
          <p:cNvSpPr/>
          <p:nvPr>
            <p:custDataLst>
              <p:tags r:id="rId10"/>
            </p:custDataLst>
          </p:nvPr>
        </p:nvSpPr>
        <p:spPr>
          <a:xfrm>
            <a:off x="6638925" y="2573020"/>
            <a:ext cx="2186940"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(1)最大距离基线</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28" name="圆角矩形 27"/>
          <p:cNvSpPr/>
          <p:nvPr>
            <p:custDataLst>
              <p:tags r:id="rId11"/>
            </p:custDataLst>
          </p:nvPr>
        </p:nvSpPr>
        <p:spPr>
          <a:xfrm>
            <a:off x="6638925" y="3471545"/>
            <a:ext cx="2186940"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(2)模糊基线</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29" name="圆角矩形 28"/>
          <p:cNvSpPr/>
          <p:nvPr>
            <p:custDataLst>
              <p:tags r:id="rId12"/>
            </p:custDataLst>
          </p:nvPr>
        </p:nvSpPr>
        <p:spPr>
          <a:xfrm>
            <a:off x="6638925" y="4370070"/>
            <a:ext cx="2186940"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(3)高斯基线</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30" name="圆角矩形 29"/>
          <p:cNvSpPr/>
          <p:nvPr>
            <p:custDataLst>
              <p:tags r:id="rId13"/>
            </p:custDataLst>
          </p:nvPr>
        </p:nvSpPr>
        <p:spPr>
          <a:xfrm>
            <a:off x="6638925" y="5268595"/>
            <a:ext cx="2186940"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(4)统一基线</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32" name="圆角矩形 31"/>
          <p:cNvSpPr/>
          <p:nvPr>
            <p:custDataLst>
              <p:tags r:id="rId14"/>
            </p:custDataLst>
          </p:nvPr>
        </p:nvSpPr>
        <p:spPr>
          <a:xfrm>
            <a:off x="9511665" y="3642995"/>
            <a:ext cx="2042795" cy="72707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反事实插值路径</a:t>
            </a:r>
            <a:r>
              <a:rPr lang="zh-CN" altLang="en-US" sz="2000">
                <a:solidFill>
                  <a:schemeClr val="tx1"/>
                </a:solidFill>
                <a:sym typeface="+mn-ea"/>
              </a:rPr>
              <a:t>积分梯度</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33" name="肘形连接符 32"/>
          <p:cNvCxnSpPr>
            <a:stCxn id="23" idx="3"/>
            <a:endCxn id="32" idx="0"/>
          </p:cNvCxnSpPr>
          <p:nvPr/>
        </p:nvCxnSpPr>
        <p:spPr>
          <a:xfrm>
            <a:off x="9615805" y="1592580"/>
            <a:ext cx="917575" cy="2050415"/>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 name="圆角矩形 33"/>
          <p:cNvSpPr/>
          <p:nvPr>
            <p:custDataLst>
              <p:tags r:id="rId15"/>
            </p:custDataLst>
          </p:nvPr>
        </p:nvSpPr>
        <p:spPr>
          <a:xfrm>
            <a:off x="9867265" y="5268595"/>
            <a:ext cx="1348740" cy="49911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可解释性</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35" name="直接箭头连接符 34"/>
          <p:cNvCxnSpPr>
            <a:stCxn id="32" idx="2"/>
            <a:endCxn id="34" idx="0"/>
          </p:cNvCxnSpPr>
          <p:nvPr/>
        </p:nvCxnSpPr>
        <p:spPr>
          <a:xfrm>
            <a:off x="10533380" y="4370070"/>
            <a:ext cx="8255" cy="8985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20" name="文本框 19"/>
          <p:cNvSpPr txBox="1"/>
          <p:nvPr>
            <p:custDataLst>
              <p:tags r:id="rId3"/>
            </p:custDataLst>
          </p:nvPr>
        </p:nvSpPr>
        <p:spPr>
          <a:xfrm>
            <a:off x="88900" y="140970"/>
            <a:ext cx="7118350"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a:t>
            </a:r>
            <a:r>
              <a:rPr lang="zh-CN" altLang="en-US" sz="2800">
                <a:solidFill>
                  <a:schemeClr val="bg1"/>
                </a:solidFill>
                <a:latin typeface="思源宋体 CN SemiBold" panose="02020600000000000000" charset="-122"/>
                <a:ea typeface="思源宋体 CN SemiBold" panose="02020600000000000000" charset="-122"/>
                <a:cs typeface="思源宋体 CN SemiBold" panose="02020600000000000000" charset="-122"/>
                <a:sym typeface="+mn-ea"/>
              </a:rPr>
              <a:t>反事实（counterfactual）</a:t>
            </a:r>
            <a:r>
              <a:rPr lang="zh-CN" altLang="en-US" sz="2800">
                <a:solidFill>
                  <a:schemeClr val="bg1"/>
                </a:solidFill>
                <a:latin typeface="思源宋体 CN SemiBold" panose="02020600000000000000" charset="-122"/>
                <a:ea typeface="思源宋体 CN SemiBold" panose="02020600000000000000" charset="-122"/>
                <a:cs typeface="思源宋体 CN SemiBold" panose="02020600000000000000" charset="-122"/>
                <a:sym typeface="+mn-ea"/>
              </a:rPr>
              <a:t>构造</a:t>
            </a:r>
            <a:endParaRPr lang="zh-CN" altLang="en-US" sz="2800">
              <a:solidFill>
                <a:schemeClr val="bg1"/>
              </a:solidFill>
              <a:latin typeface="思源宋体 CN SemiBold" panose="02020600000000000000" charset="-122"/>
              <a:ea typeface="思源宋体 CN SemiBold" panose="02020600000000000000" charset="-122"/>
              <a:cs typeface="思源宋体 CN SemiBold" panose="02020600000000000000" charset="-122"/>
              <a:sym typeface="+mn-ea"/>
            </a:endParaRPr>
          </a:p>
        </p:txBody>
      </p:sp>
      <p:pic>
        <p:nvPicPr>
          <p:cNvPr id="6" name="图片 5"/>
          <p:cNvPicPr>
            <a:picLocks noChangeAspect="1"/>
          </p:cNvPicPr>
          <p:nvPr>
            <p:custDataLst>
              <p:tags r:id="rId4"/>
            </p:custDataLst>
          </p:nvPr>
        </p:nvPicPr>
        <p:blipFill>
          <a:blip r:embed="rId5"/>
          <a:stretch>
            <a:fillRect/>
          </a:stretch>
        </p:blipFill>
        <p:spPr>
          <a:xfrm>
            <a:off x="1988185" y="1882140"/>
            <a:ext cx="7732395" cy="2604135"/>
          </a:xfrm>
          <a:prstGeom prst="rect">
            <a:avLst/>
          </a:prstGeom>
        </p:spPr>
      </p:pic>
      <p:sp>
        <p:nvSpPr>
          <p:cNvPr id="18" name="圆角矩形 17"/>
          <p:cNvSpPr/>
          <p:nvPr>
            <p:custDataLst>
              <p:tags r:id="rId6"/>
            </p:custDataLst>
          </p:nvPr>
        </p:nvSpPr>
        <p:spPr>
          <a:xfrm>
            <a:off x="9824085" y="4897755"/>
            <a:ext cx="1433830" cy="72707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混淆因子</a:t>
            </a:r>
            <a:r>
              <a:rPr lang="en-US" altLang="zh-CN" sz="2000">
                <a:solidFill>
                  <a:schemeClr val="tx1"/>
                </a:solidFill>
                <a:latin typeface="宋体" panose="02010600030101010101" pitchFamily="2" charset="-122"/>
                <a:ea typeface="宋体" panose="02010600030101010101" pitchFamily="2" charset="-122"/>
                <a:sym typeface="+mn-ea"/>
              </a:rPr>
              <a:t>S’</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10" name="直接箭头连接符 9"/>
          <p:cNvCxnSpPr>
            <a:stCxn id="18" idx="0"/>
            <a:endCxn id="6" idx="3"/>
          </p:cNvCxnSpPr>
          <p:nvPr/>
        </p:nvCxnSpPr>
        <p:spPr>
          <a:xfrm flipH="1" flipV="1">
            <a:off x="9720580" y="3184525"/>
            <a:ext cx="820420" cy="17132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圆角矩形 11"/>
          <p:cNvSpPr/>
          <p:nvPr>
            <p:custDataLst>
              <p:tags r:id="rId7"/>
            </p:custDataLst>
          </p:nvPr>
        </p:nvSpPr>
        <p:spPr>
          <a:xfrm>
            <a:off x="753110" y="4954905"/>
            <a:ext cx="1348740" cy="72707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敏感</a:t>
            </a:r>
            <a:r>
              <a:rPr lang="zh-CN" altLang="en-US" sz="2000">
                <a:solidFill>
                  <a:schemeClr val="tx1"/>
                </a:solidFill>
                <a:latin typeface="宋体" panose="02010600030101010101" pitchFamily="2" charset="-122"/>
                <a:ea typeface="宋体" panose="02010600030101010101" pitchFamily="2" charset="-122"/>
                <a:sym typeface="+mn-ea"/>
              </a:rPr>
              <a:t>属性</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15" name="直接箭头连接符 14"/>
          <p:cNvCxnSpPr>
            <a:stCxn id="11" idx="0"/>
            <a:endCxn id="6" idx="1"/>
          </p:cNvCxnSpPr>
          <p:nvPr/>
        </p:nvCxnSpPr>
        <p:spPr>
          <a:xfrm flipV="1">
            <a:off x="1424305" y="3184525"/>
            <a:ext cx="563880" cy="17703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圆角矩形 16"/>
          <p:cNvSpPr/>
          <p:nvPr>
            <p:custDataLst>
              <p:tags r:id="rId8"/>
            </p:custDataLst>
          </p:nvPr>
        </p:nvSpPr>
        <p:spPr>
          <a:xfrm>
            <a:off x="3867785" y="4954905"/>
            <a:ext cx="1348740" cy="72707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潜在</a:t>
            </a:r>
            <a:r>
              <a:rPr lang="zh-CN" altLang="en-US" sz="2000">
                <a:solidFill>
                  <a:schemeClr val="tx1"/>
                </a:solidFill>
                <a:latin typeface="宋体" panose="02010600030101010101" pitchFamily="2" charset="-122"/>
                <a:ea typeface="宋体" panose="02010600030101010101" pitchFamily="2" charset="-122"/>
                <a:sym typeface="+mn-ea"/>
              </a:rPr>
              <a:t>因素</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19" name="直接箭头连接符 18"/>
          <p:cNvCxnSpPr>
            <a:stCxn id="17" idx="0"/>
          </p:cNvCxnSpPr>
          <p:nvPr/>
        </p:nvCxnSpPr>
        <p:spPr>
          <a:xfrm flipH="1" flipV="1">
            <a:off x="4375785" y="3355975"/>
            <a:ext cx="166370" cy="15989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custDataLst>
              <p:tags r:id="rId9"/>
            </p:custDataLst>
          </p:nvPr>
        </p:nvSpPr>
        <p:spPr>
          <a:xfrm>
            <a:off x="3054985" y="863600"/>
            <a:ext cx="4252595" cy="7270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制造混淆因子</a:t>
            </a:r>
            <a:r>
              <a:rPr lang="en-US" altLang="zh-CN" sz="2000" b="1" i="1">
                <a:solidFill>
                  <a:schemeClr val="tx1"/>
                </a:solidFill>
                <a:latin typeface="宋体" panose="02010600030101010101" pitchFamily="2" charset="-122"/>
                <a:ea typeface="宋体" panose="02010600030101010101" pitchFamily="2" charset="-122"/>
                <a:sym typeface="+mn-ea"/>
              </a:rPr>
              <a:t>S’</a:t>
            </a:r>
            <a:r>
              <a:rPr lang="zh-CN" altLang="en-US" sz="2000">
                <a:solidFill>
                  <a:schemeClr val="tx1"/>
                </a:solidFill>
                <a:latin typeface="宋体" panose="02010600030101010101" pitchFamily="2" charset="-122"/>
                <a:ea typeface="宋体" panose="02010600030101010101" pitchFamily="2" charset="-122"/>
                <a:sym typeface="+mn-ea"/>
              </a:rPr>
              <a:t>产生反事实样例</a:t>
            </a:r>
            <a:r>
              <a:rPr lang="en-US" altLang="zh-CN" sz="2000" b="1" i="1">
                <a:solidFill>
                  <a:schemeClr val="tx1"/>
                </a:solidFill>
                <a:latin typeface="宋体" panose="02010600030101010101" pitchFamily="2" charset="-122"/>
                <a:ea typeface="宋体" panose="02010600030101010101" pitchFamily="2" charset="-122"/>
                <a:sym typeface="+mn-ea"/>
              </a:rPr>
              <a:t>X’</a:t>
            </a:r>
            <a:endParaRPr lang="en-US" altLang="zh-CN" sz="2000" b="1" i="1">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3" name="文本框 2"/>
          <p:cNvSpPr txBox="1"/>
          <p:nvPr/>
        </p:nvSpPr>
        <p:spPr>
          <a:xfrm>
            <a:off x="119380" y="83185"/>
            <a:ext cx="8020685" cy="544830"/>
          </a:xfrm>
          <a:prstGeom prst="rect">
            <a:avLst/>
          </a:prstGeom>
          <a:noFill/>
        </p:spPr>
        <p:txBody>
          <a:bodyPr wrap="square" rtlCol="0">
            <a:noAutofit/>
          </a:bodyPr>
          <a:p>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研究对比：反事实插值</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构造</a:t>
            </a:r>
            <a:endPar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pic>
        <p:nvPicPr>
          <p:cNvPr id="4" name="图片 3"/>
          <p:cNvPicPr>
            <a:picLocks noChangeAspect="1"/>
          </p:cNvPicPr>
          <p:nvPr>
            <p:custDataLst>
              <p:tags r:id="rId3"/>
            </p:custDataLst>
          </p:nvPr>
        </p:nvPicPr>
        <p:blipFill>
          <a:blip r:embed="rId4"/>
          <a:srcRect b="7407"/>
          <a:stretch>
            <a:fillRect/>
          </a:stretch>
        </p:blipFill>
        <p:spPr>
          <a:xfrm>
            <a:off x="502920" y="2075180"/>
            <a:ext cx="4371975" cy="952500"/>
          </a:xfrm>
          <a:prstGeom prst="rect">
            <a:avLst/>
          </a:prstGeom>
        </p:spPr>
      </p:pic>
      <p:sp>
        <p:nvSpPr>
          <p:cNvPr id="5" name="文本框 4"/>
          <p:cNvSpPr txBox="1"/>
          <p:nvPr/>
        </p:nvSpPr>
        <p:spPr>
          <a:xfrm>
            <a:off x="671195" y="4491355"/>
            <a:ext cx="4036060" cy="321310"/>
          </a:xfrm>
          <a:prstGeom prst="rect">
            <a:avLst/>
          </a:prstGeom>
          <a:noFill/>
        </p:spPr>
        <p:txBody>
          <a:bodyPr wrap="square" rtlCol="0">
            <a:noAutofit/>
          </a:bodyPr>
          <a:p>
            <a:endParaRPr lang="zh-CN" altLang="en-US"/>
          </a:p>
        </p:txBody>
      </p:sp>
      <p:pic>
        <p:nvPicPr>
          <p:cNvPr id="12" name="图片 11"/>
          <p:cNvPicPr>
            <a:picLocks noChangeAspect="1"/>
          </p:cNvPicPr>
          <p:nvPr>
            <p:custDataLst>
              <p:tags r:id="rId5"/>
            </p:custDataLst>
          </p:nvPr>
        </p:nvPicPr>
        <p:blipFill>
          <a:blip r:embed="rId6"/>
          <a:stretch>
            <a:fillRect/>
          </a:stretch>
        </p:blipFill>
        <p:spPr>
          <a:xfrm>
            <a:off x="5764530" y="1917700"/>
            <a:ext cx="5927725" cy="2487295"/>
          </a:xfrm>
          <a:prstGeom prst="rect">
            <a:avLst/>
          </a:prstGeom>
        </p:spPr>
      </p:pic>
      <p:sp>
        <p:nvSpPr>
          <p:cNvPr id="31" name="圆角矩形 30"/>
          <p:cNvSpPr/>
          <p:nvPr>
            <p:custDataLst>
              <p:tags r:id="rId7"/>
            </p:custDataLst>
          </p:nvPr>
        </p:nvSpPr>
        <p:spPr>
          <a:xfrm>
            <a:off x="347345" y="3531235"/>
            <a:ext cx="3768090" cy="72707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因果推理的</a:t>
            </a:r>
            <a:r>
              <a:rPr lang="zh-CN" altLang="en-US" sz="2000">
                <a:solidFill>
                  <a:schemeClr val="tx1"/>
                </a:solidFill>
                <a:sym typeface="+mn-ea"/>
              </a:rPr>
              <a:t>视角来解决训练数据偏差问题</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34" name="圆角矩形 33"/>
          <p:cNvSpPr/>
          <p:nvPr>
            <p:custDataLst>
              <p:tags r:id="rId8"/>
            </p:custDataLst>
          </p:nvPr>
        </p:nvSpPr>
        <p:spPr>
          <a:xfrm>
            <a:off x="1595120" y="942340"/>
            <a:ext cx="2186940" cy="72707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反事实</a:t>
            </a:r>
            <a:r>
              <a:rPr lang="zh-CN" altLang="en-US" sz="2000">
                <a:solidFill>
                  <a:schemeClr val="tx1"/>
                </a:solidFill>
                <a:latin typeface="宋体" panose="02010600030101010101" pitchFamily="2" charset="-122"/>
                <a:ea typeface="宋体" panose="02010600030101010101" pitchFamily="2" charset="-122"/>
                <a:sym typeface="+mn-ea"/>
              </a:rPr>
              <a:t>因果推理</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35" name="圆角矩形 34"/>
          <p:cNvSpPr/>
          <p:nvPr>
            <p:custDataLst>
              <p:tags r:id="rId9"/>
            </p:custDataLst>
          </p:nvPr>
        </p:nvSpPr>
        <p:spPr>
          <a:xfrm>
            <a:off x="347345" y="5781675"/>
            <a:ext cx="3768090" cy="7270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因果推理的</a:t>
            </a:r>
            <a:r>
              <a:rPr lang="zh-CN" altLang="en-US" sz="2000">
                <a:solidFill>
                  <a:schemeClr val="tx1"/>
                </a:solidFill>
                <a:sym typeface="+mn-ea"/>
              </a:rPr>
              <a:t>视角来解决训练数据偏差问题</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36" name="矩形 35"/>
          <p:cNvSpPr/>
          <p:nvPr/>
        </p:nvSpPr>
        <p:spPr>
          <a:xfrm>
            <a:off x="3032760" y="2143125"/>
            <a:ext cx="838200" cy="91440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圆角矩形 36"/>
          <p:cNvSpPr/>
          <p:nvPr>
            <p:custDataLst>
              <p:tags r:id="rId10"/>
            </p:custDataLst>
          </p:nvPr>
        </p:nvSpPr>
        <p:spPr>
          <a:xfrm>
            <a:off x="347345" y="4474845"/>
            <a:ext cx="3768090" cy="72707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以事实目标y为条件，对模型的反事实公平提出标准</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39" name="矩形 38"/>
          <p:cNvSpPr/>
          <p:nvPr/>
        </p:nvSpPr>
        <p:spPr>
          <a:xfrm>
            <a:off x="537210" y="2105025"/>
            <a:ext cx="2447925" cy="98107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0" name="肘形连接符 39"/>
          <p:cNvCxnSpPr>
            <a:stCxn id="31" idx="1"/>
            <a:endCxn id="4" idx="1"/>
          </p:cNvCxnSpPr>
          <p:nvPr/>
        </p:nvCxnSpPr>
        <p:spPr>
          <a:xfrm rot="10800000" flipH="1">
            <a:off x="346710" y="2551430"/>
            <a:ext cx="155575" cy="1343660"/>
          </a:xfrm>
          <a:prstGeom prst="bentConnector3">
            <a:avLst>
              <a:gd name="adj1" fmla="val -15306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37" idx="3"/>
            <a:endCxn id="36" idx="3"/>
          </p:cNvCxnSpPr>
          <p:nvPr/>
        </p:nvCxnSpPr>
        <p:spPr>
          <a:xfrm flipH="1" flipV="1">
            <a:off x="3870960" y="2600325"/>
            <a:ext cx="244475" cy="2238375"/>
          </a:xfrm>
          <a:prstGeom prst="bentConnector3">
            <a:avLst>
              <a:gd name="adj1" fmla="val -9740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8081010" y="2152650"/>
            <a:ext cx="590550" cy="1085850"/>
          </a:xfrm>
          <a:prstGeom prst="round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圆角矩形 42"/>
          <p:cNvSpPr/>
          <p:nvPr>
            <p:custDataLst>
              <p:tags r:id="rId11"/>
            </p:custDataLst>
          </p:nvPr>
        </p:nvSpPr>
        <p:spPr>
          <a:xfrm>
            <a:off x="5836920" y="4664710"/>
            <a:ext cx="1805940" cy="5372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学习潜在特征</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45" name="肘形连接符 44"/>
          <p:cNvCxnSpPr>
            <a:stCxn id="43" idx="3"/>
            <a:endCxn id="42" idx="2"/>
          </p:cNvCxnSpPr>
          <p:nvPr/>
        </p:nvCxnSpPr>
        <p:spPr>
          <a:xfrm flipV="1">
            <a:off x="7642860" y="3238500"/>
            <a:ext cx="733425" cy="1694815"/>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 name="圆角矩形 45"/>
          <p:cNvSpPr/>
          <p:nvPr>
            <p:custDataLst>
              <p:tags r:id="rId12"/>
            </p:custDataLst>
          </p:nvPr>
        </p:nvSpPr>
        <p:spPr>
          <a:xfrm>
            <a:off x="8897620" y="4664710"/>
            <a:ext cx="1805940" cy="13468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条件解码：从特征</a:t>
            </a:r>
            <a:r>
              <a:rPr lang="en-US" altLang="zh-CN" sz="2000">
                <a:solidFill>
                  <a:schemeClr val="tx1"/>
                </a:solidFill>
                <a:latin typeface="宋体" panose="02010600030101010101" pitchFamily="2" charset="-122"/>
                <a:ea typeface="宋体" panose="02010600030101010101" pitchFamily="2" charset="-122"/>
                <a:sym typeface="+mn-ea"/>
              </a:rPr>
              <a:t>Z</a:t>
            </a:r>
            <a:r>
              <a:rPr lang="zh-CN" altLang="en-US" sz="2000">
                <a:solidFill>
                  <a:schemeClr val="tx1"/>
                </a:solidFill>
                <a:latin typeface="宋体" panose="02010600030101010101" pitchFamily="2" charset="-122"/>
                <a:ea typeface="宋体" panose="02010600030101010101" pitchFamily="2" charset="-122"/>
                <a:sym typeface="+mn-ea"/>
              </a:rPr>
              <a:t>和</a:t>
            </a:r>
            <a:r>
              <a:rPr lang="en-US" altLang="zh-CN" sz="2000">
                <a:solidFill>
                  <a:schemeClr val="tx1"/>
                </a:solidFill>
                <a:latin typeface="宋体" panose="02010600030101010101" pitchFamily="2" charset="-122"/>
                <a:ea typeface="宋体" panose="02010600030101010101" pitchFamily="2" charset="-122"/>
                <a:sym typeface="+mn-ea"/>
              </a:rPr>
              <a:t>Y</a:t>
            </a:r>
            <a:r>
              <a:rPr lang="zh-CN" altLang="en-US" sz="2000">
                <a:solidFill>
                  <a:schemeClr val="tx1"/>
                </a:solidFill>
                <a:latin typeface="宋体" panose="02010600030101010101" pitchFamily="2" charset="-122"/>
                <a:ea typeface="宋体" panose="02010600030101010101" pitchFamily="2" charset="-122"/>
                <a:sym typeface="+mn-ea"/>
              </a:rPr>
              <a:t>到输入</a:t>
            </a:r>
            <a:r>
              <a:rPr lang="zh-CN" altLang="en-US" sz="2000">
                <a:solidFill>
                  <a:schemeClr val="tx1"/>
                </a:solidFill>
                <a:latin typeface="宋体" panose="02010600030101010101" pitchFamily="2" charset="-122"/>
                <a:ea typeface="宋体" panose="02010600030101010101" pitchFamily="2" charset="-122"/>
                <a:sym typeface="+mn-ea"/>
              </a:rPr>
              <a:t>空间</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47" name="肘形连接符 46"/>
          <p:cNvCxnSpPr>
            <a:stCxn id="42" idx="2"/>
            <a:endCxn id="46" idx="1"/>
          </p:cNvCxnSpPr>
          <p:nvPr/>
        </p:nvCxnSpPr>
        <p:spPr>
          <a:xfrm rot="5400000" flipV="1">
            <a:off x="7586980" y="4027170"/>
            <a:ext cx="2099945" cy="521335"/>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3"/>
          </p:cNvCxnSpPr>
          <p:nvPr/>
        </p:nvCxnSpPr>
        <p:spPr>
          <a:xfrm flipV="1">
            <a:off x="10703560" y="3676650"/>
            <a:ext cx="406400" cy="1661795"/>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0" name="圆角矩形 49"/>
          <p:cNvSpPr/>
          <p:nvPr>
            <p:custDataLst>
              <p:tags r:id="rId13"/>
            </p:custDataLst>
          </p:nvPr>
        </p:nvSpPr>
        <p:spPr>
          <a:xfrm>
            <a:off x="6401435" y="951230"/>
            <a:ext cx="4653915" cy="7270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从事实例子</a:t>
            </a:r>
            <a:r>
              <a:rPr lang="zh-CN" altLang="en-US" sz="2000" b="1" i="1">
                <a:solidFill>
                  <a:schemeClr val="tx1"/>
                </a:solidFill>
                <a:sym typeface="+mn-ea"/>
              </a:rPr>
              <a:t>x</a:t>
            </a:r>
            <a:r>
              <a:rPr lang="en-US" altLang="zh-CN" sz="2000" b="1" i="1">
                <a:solidFill>
                  <a:schemeClr val="tx1"/>
                </a:solidFill>
                <a:sym typeface="+mn-ea"/>
              </a:rPr>
              <a:t> </a:t>
            </a:r>
            <a:r>
              <a:rPr lang="zh-CN" altLang="en-US" sz="2000">
                <a:solidFill>
                  <a:schemeClr val="tx1"/>
                </a:solidFill>
                <a:sym typeface="+mn-ea"/>
              </a:rPr>
              <a:t>过渡到它的反事实例子</a:t>
            </a:r>
            <a:r>
              <a:rPr lang="zh-CN" altLang="en-US" sz="2000" b="1" i="1">
                <a:solidFill>
                  <a:schemeClr val="tx1"/>
                </a:solidFill>
                <a:sym typeface="+mn-ea"/>
              </a:rPr>
              <a:t>x</a:t>
            </a:r>
            <a:r>
              <a:rPr lang="en-US" altLang="zh-CN" sz="2000" b="1" i="1">
                <a:solidFill>
                  <a:schemeClr val="tx1"/>
                </a:solidFill>
                <a:sym typeface="+mn-ea"/>
              </a:rPr>
              <a:t>’</a:t>
            </a:r>
            <a:endParaRPr lang="en-US" altLang="zh-CN" sz="2000" b="1" i="1">
              <a:solidFill>
                <a:schemeClr val="tx1"/>
              </a:solidFill>
              <a:latin typeface="宋体" panose="02010600030101010101" pitchFamily="2" charset="-122"/>
              <a:ea typeface="宋体" panose="02010600030101010101" pitchFamily="2" charset="-122"/>
              <a:sym typeface="+mn-ea"/>
            </a:endParaRPr>
          </a:p>
        </p:txBody>
      </p:sp>
      <p:sp>
        <p:nvSpPr>
          <p:cNvPr id="51" name="矩形 50"/>
          <p:cNvSpPr/>
          <p:nvPr/>
        </p:nvSpPr>
        <p:spPr>
          <a:xfrm>
            <a:off x="6661785" y="3895090"/>
            <a:ext cx="3752850" cy="40957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圆角矩形 51"/>
          <p:cNvSpPr/>
          <p:nvPr>
            <p:custDataLst>
              <p:tags r:id="rId14"/>
            </p:custDataLst>
          </p:nvPr>
        </p:nvSpPr>
        <p:spPr>
          <a:xfrm>
            <a:off x="5836920" y="6220460"/>
            <a:ext cx="3548380" cy="49974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插值路径，</a:t>
            </a:r>
            <a:r>
              <a:rPr lang="en-US" altLang="zh-CN" sz="2000">
                <a:solidFill>
                  <a:schemeClr val="tx1"/>
                </a:solidFill>
                <a:latin typeface="宋体" panose="02010600030101010101" pitchFamily="2" charset="-122"/>
                <a:ea typeface="宋体" panose="02010600030101010101" pitchFamily="2" charset="-122"/>
                <a:sym typeface="+mn-ea"/>
              </a:rPr>
              <a:t>δ</a:t>
            </a:r>
            <a:r>
              <a:rPr lang="zh-CN" altLang="en-US" sz="2000">
                <a:solidFill>
                  <a:schemeClr val="tx1"/>
                </a:solidFill>
                <a:latin typeface="宋体" panose="02010600030101010101" pitchFamily="2" charset="-122"/>
                <a:ea typeface="宋体" panose="02010600030101010101" pitchFamily="2" charset="-122"/>
                <a:sym typeface="+mn-ea"/>
              </a:rPr>
              <a:t>决定</a:t>
            </a:r>
            <a:r>
              <a:rPr lang="zh-CN" altLang="en-US" sz="2000">
                <a:solidFill>
                  <a:schemeClr val="tx1"/>
                </a:solidFill>
                <a:latin typeface="宋体" panose="02010600030101010101" pitchFamily="2" charset="-122"/>
                <a:ea typeface="宋体" panose="02010600030101010101" pitchFamily="2" charset="-122"/>
                <a:sym typeface="+mn-ea"/>
              </a:rPr>
              <a:t>插值数量</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53" name="肘形连接符 52"/>
          <p:cNvCxnSpPr>
            <a:stCxn id="52" idx="1"/>
            <a:endCxn id="51" idx="1"/>
          </p:cNvCxnSpPr>
          <p:nvPr/>
        </p:nvCxnSpPr>
        <p:spPr>
          <a:xfrm rot="10800000" flipH="1">
            <a:off x="5836285" y="4099560"/>
            <a:ext cx="824865" cy="2370455"/>
          </a:xfrm>
          <a:prstGeom prst="bentConnector3">
            <a:avLst>
              <a:gd name="adj1" fmla="val -28868"/>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3" name="文本框 2"/>
          <p:cNvSpPr txBox="1"/>
          <p:nvPr/>
        </p:nvSpPr>
        <p:spPr>
          <a:xfrm>
            <a:off x="119380" y="83185"/>
            <a:ext cx="5421630" cy="544830"/>
          </a:xfrm>
          <a:prstGeom prst="rect">
            <a:avLst/>
          </a:prstGeom>
          <a:noFill/>
        </p:spPr>
        <p:txBody>
          <a:bodyPr wrap="square" rtlCol="0">
            <a:noAutofit/>
          </a:bodyPr>
          <a:p>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研究设计：</a:t>
            </a:r>
            <a:r>
              <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CGI</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反事实</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梯度积分</a:t>
            </a:r>
            <a:endPar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pic>
        <p:nvPicPr>
          <p:cNvPr id="16" name="图片 15"/>
          <p:cNvPicPr>
            <a:picLocks noChangeAspect="1"/>
          </p:cNvPicPr>
          <p:nvPr>
            <p:custDataLst>
              <p:tags r:id="rId3"/>
            </p:custDataLst>
          </p:nvPr>
        </p:nvPicPr>
        <p:blipFill>
          <a:blip r:embed="rId4"/>
          <a:stretch>
            <a:fillRect/>
          </a:stretch>
        </p:blipFill>
        <p:spPr>
          <a:xfrm>
            <a:off x="1952625" y="3409950"/>
            <a:ext cx="5791200" cy="876300"/>
          </a:xfrm>
          <a:prstGeom prst="rect">
            <a:avLst/>
          </a:prstGeom>
        </p:spPr>
      </p:pic>
      <p:sp>
        <p:nvSpPr>
          <p:cNvPr id="17" name="圆角矩形 16"/>
          <p:cNvSpPr/>
          <p:nvPr/>
        </p:nvSpPr>
        <p:spPr>
          <a:xfrm>
            <a:off x="3861435" y="3505200"/>
            <a:ext cx="1038225" cy="638175"/>
          </a:xfrm>
          <a:prstGeom prst="round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圆角矩形 36"/>
          <p:cNvSpPr/>
          <p:nvPr>
            <p:custDataLst>
              <p:tags r:id="rId5"/>
            </p:custDataLst>
          </p:nvPr>
        </p:nvSpPr>
        <p:spPr>
          <a:xfrm>
            <a:off x="2362200" y="5407660"/>
            <a:ext cx="3125470" cy="66929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sz="2000">
                <a:solidFill>
                  <a:schemeClr val="tx1"/>
                </a:solidFill>
                <a:sym typeface="+mn-ea"/>
              </a:rPr>
              <a:t>路径积分的方向：从反事实样本</a:t>
            </a:r>
            <a:r>
              <a:rPr lang="zh-CN" sz="2000" b="1" i="1">
                <a:solidFill>
                  <a:schemeClr val="tx1"/>
                </a:solidFill>
                <a:sym typeface="+mn-ea"/>
              </a:rPr>
              <a:t>x</a:t>
            </a:r>
            <a:r>
              <a:rPr lang="en-US" altLang="zh-CN" sz="2000" b="1" i="1">
                <a:solidFill>
                  <a:schemeClr val="tx1"/>
                </a:solidFill>
                <a:sym typeface="+mn-ea"/>
              </a:rPr>
              <a:t>’ </a:t>
            </a:r>
            <a:r>
              <a:rPr lang="zh-CN" sz="2000">
                <a:solidFill>
                  <a:schemeClr val="tx1"/>
                </a:solidFill>
                <a:sym typeface="+mn-ea"/>
              </a:rPr>
              <a:t>过渡到输入</a:t>
            </a:r>
            <a:r>
              <a:rPr lang="zh-CN" sz="2000" b="1" i="1">
                <a:solidFill>
                  <a:schemeClr val="tx1"/>
                </a:solidFill>
                <a:sym typeface="+mn-ea"/>
              </a:rPr>
              <a:t>x</a:t>
            </a:r>
            <a:endParaRPr lang="zh-CN" sz="2000" b="1" i="1">
              <a:solidFill>
                <a:schemeClr val="tx1"/>
              </a:solidFill>
              <a:sym typeface="+mn-ea"/>
            </a:endParaRPr>
          </a:p>
        </p:txBody>
      </p:sp>
      <p:sp>
        <p:nvSpPr>
          <p:cNvPr id="19" name="圆角矩形 18"/>
          <p:cNvSpPr/>
          <p:nvPr/>
        </p:nvSpPr>
        <p:spPr>
          <a:xfrm>
            <a:off x="5823585" y="3867150"/>
            <a:ext cx="552450" cy="314325"/>
          </a:xfrm>
          <a:prstGeom prst="round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custDataLst>
              <p:tags r:id="rId6"/>
            </p:custDataLst>
          </p:nvPr>
        </p:nvSpPr>
        <p:spPr>
          <a:xfrm>
            <a:off x="6612255" y="5408295"/>
            <a:ext cx="3324860" cy="66929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通过</a:t>
            </a:r>
            <a:r>
              <a:rPr lang="en-US" altLang="zh-CN" sz="2000">
                <a:solidFill>
                  <a:schemeClr val="tx1"/>
                </a:solidFill>
                <a:sym typeface="+mn-ea"/>
              </a:rPr>
              <a:t>CIA</a:t>
            </a:r>
            <a:r>
              <a:rPr lang="zh-CN" altLang="en-US" sz="2000">
                <a:solidFill>
                  <a:schemeClr val="tx1"/>
                </a:solidFill>
                <a:sym typeface="+mn-ea"/>
              </a:rPr>
              <a:t>生成的反事实</a:t>
            </a:r>
            <a:r>
              <a:rPr lang="zh-CN" altLang="en-US" sz="2000">
                <a:solidFill>
                  <a:schemeClr val="tx1"/>
                </a:solidFill>
                <a:sym typeface="+mn-ea"/>
              </a:rPr>
              <a:t>插值</a:t>
            </a:r>
            <a:endParaRPr lang="zh-CN" altLang="en-US" sz="2000">
              <a:solidFill>
                <a:schemeClr val="tx1"/>
              </a:solidFill>
              <a:sym typeface="+mn-ea"/>
            </a:endParaRPr>
          </a:p>
        </p:txBody>
      </p:sp>
      <p:cxnSp>
        <p:nvCxnSpPr>
          <p:cNvPr id="22" name="直接箭头连接符 21"/>
          <p:cNvCxnSpPr>
            <a:stCxn id="21" idx="0"/>
            <a:endCxn id="19" idx="2"/>
          </p:cNvCxnSpPr>
          <p:nvPr/>
        </p:nvCxnSpPr>
        <p:spPr>
          <a:xfrm flipH="1" flipV="1">
            <a:off x="6099810" y="4181475"/>
            <a:ext cx="2174875" cy="12268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custDataLst>
              <p:tags r:id="rId7"/>
            </p:custDataLst>
          </p:nvPr>
        </p:nvPicPr>
        <p:blipFill>
          <a:blip r:embed="rId8"/>
          <a:srcRect t="17647"/>
          <a:stretch>
            <a:fillRect/>
          </a:stretch>
        </p:blipFill>
        <p:spPr>
          <a:xfrm>
            <a:off x="2362200" y="4713605"/>
            <a:ext cx="2438400" cy="266700"/>
          </a:xfrm>
          <a:prstGeom prst="rect">
            <a:avLst/>
          </a:prstGeom>
        </p:spPr>
      </p:pic>
      <p:sp>
        <p:nvSpPr>
          <p:cNvPr id="26" name="圆角矩形 25"/>
          <p:cNvSpPr/>
          <p:nvPr/>
        </p:nvSpPr>
        <p:spPr>
          <a:xfrm>
            <a:off x="3966210" y="4627880"/>
            <a:ext cx="857250" cy="400050"/>
          </a:xfrm>
          <a:prstGeom prst="roundRect">
            <a:avLst/>
          </a:prstGeom>
          <a:noFill/>
          <a:ln w="19050">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V="1">
            <a:off x="4385310" y="4162425"/>
            <a:ext cx="0" cy="4762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PP_MARK_KEY" val="d3d5ac0e-9416-4c15-8881-6bed7937128b"/>
  <p:tag name="COMMONDATA" val="eyJjb3VudCI6MjIsImhkaWQiOiIzMDMwMWY0NDdkZmY4ZjQ5OWY5ZTFlY2NlYTA1ZjRlMiIsInVzZXJDb3VudCI6MjJ9"/>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1483</Words>
  <Application>WPS 演示</Application>
  <PresentationFormat>宽屏</PresentationFormat>
  <Paragraphs>179</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13</vt:i4>
      </vt:variant>
    </vt:vector>
  </HeadingPairs>
  <TitlesOfParts>
    <vt:vector size="27" baseType="lpstr">
      <vt:lpstr>Arial</vt:lpstr>
      <vt:lpstr>宋体</vt:lpstr>
      <vt:lpstr>Wingdings</vt:lpstr>
      <vt:lpstr>Times New Roman</vt:lpstr>
      <vt:lpstr>思源宋体 CN SemiBold</vt:lpstr>
      <vt:lpstr>黑体</vt:lpstr>
      <vt:lpstr>思源宋体 CN Heavy</vt:lpstr>
      <vt:lpstr>微软雅黑</vt:lpstr>
      <vt:lpstr>Arial Unicode MS</vt:lpstr>
      <vt:lpstr>等线</vt:lpstr>
      <vt:lpstr>等线 Light</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Со∪итЁя-颖</cp:lastModifiedBy>
  <cp:revision>29</cp:revision>
  <dcterms:created xsi:type="dcterms:W3CDTF">2019-03-10T11:26:00Z</dcterms:created>
  <dcterms:modified xsi:type="dcterms:W3CDTF">2023-06-08T15:27:31Z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v1.0_mb_Z05CwSsqTzGB/etY1M8o8A==</vt:lpwstr>
  </property>
  <property fmtid="{D5CDD505-2E9C-101B-9397-08002B2CF9AE}" pid="4" name="ICV">
    <vt:lpwstr>02D971F228BD43CDB516E5F1853C9ACF_13</vt:lpwstr>
  </property>
</Properties>
</file>