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3" r:id="rId4"/>
    <p:sldId id="294" r:id="rId6"/>
    <p:sldId id="264" r:id="rId7"/>
    <p:sldId id="315" r:id="rId8"/>
    <p:sldId id="320" r:id="rId9"/>
    <p:sldId id="311" r:id="rId10"/>
    <p:sldId id="316" r:id="rId11"/>
    <p:sldId id="295" r:id="rId12"/>
    <p:sldId id="299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398"/>
    <a:srgbClr val="005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180"/>
      </p:cViewPr>
      <p:guideLst>
        <p:guide orient="horz" pos="216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9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对于参考点p，查询K个邻居以产生局部点集。此外，计算该点集的质心，并将其表示为m（蓝点）。矢量pm−→ 用作参考方向，并使用第3.1小节中描述的方法将点集转换为旋转不变特征，该方法通过共享多层感知器（MLP）进一步提升到高维空间。</a:t>
            </a:r>
            <a:endParaRPr lang="zh-CN" altLang="en-US"/>
          </a:p>
          <a:p>
            <a:r>
              <a:rPr lang="zh-CN" altLang="en-US"/>
              <a:t>最大值池化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22F8-71F0-4E46-835D-3F28CD17A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B39D-0369-46DC-8669-D32F56EBD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image" Target="../media/image1.jpe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2.GIF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9" Type="http://schemas.openxmlformats.org/officeDocument/2006/relationships/image" Target="../media/image3.png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9" Type="http://schemas.openxmlformats.org/officeDocument/2006/relationships/image" Target="../media/image3.png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3.xml"/><Relationship Id="rId7" Type="http://schemas.openxmlformats.org/officeDocument/2006/relationships/image" Target="../media/image5.png"/><Relationship Id="rId6" Type="http://schemas.openxmlformats.org/officeDocument/2006/relationships/tags" Target="../tags/tag62.xml"/><Relationship Id="rId5" Type="http://schemas.openxmlformats.org/officeDocument/2006/relationships/image" Target="../media/image4.png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5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image" Target="../media/image7.png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9.png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../media/image8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9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504089" y="4844414"/>
            <a:ext cx="440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02250" y="6057265"/>
            <a:ext cx="2774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May 11, 2023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0490" y="3930015"/>
            <a:ext cx="201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Huo Mingda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032885" y="5434965"/>
            <a:ext cx="512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Jinan University, Guangzhou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57300" y="969010"/>
            <a:ext cx="9885680" cy="2369185"/>
          </a:xfrm>
          <a:prstGeom prst="roundRect">
            <a:avLst>
              <a:gd name="adj" fmla="val 10560"/>
            </a:avLst>
          </a:prstGeom>
          <a:solidFill>
            <a:srgbClr val="374398"/>
          </a:solidFill>
          <a:effectLst>
            <a:outerShdw blurRad="431800" dist="1143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kern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+mn-ea"/>
              </a:rPr>
              <a:t>ART-Point: Improving Rotation Robustness of Point Cloud Classifiers via Adversarial Rotation</a:t>
            </a:r>
            <a:endParaRPr kumimoji="0" lang="en-US" altLang="zh-CN" sz="3600" kern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思源宋体 CN SemiBold" panose="02020600000000000000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 advTm="113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8900" y="140970"/>
            <a:ext cx="4316095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研究内容：旋转增强数据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6320155" y="4230370"/>
            <a:ext cx="3084830" cy="5492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天文数字，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难以企及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右箭头 25"/>
          <p:cNvSpPr/>
          <p:nvPr>
            <p:custDataLst>
              <p:tags r:id="rId5"/>
            </p:custDataLst>
          </p:nvPr>
        </p:nvSpPr>
        <p:spPr>
          <a:xfrm rot="5400000">
            <a:off x="7378700" y="3580130"/>
            <a:ext cx="680720" cy="210185"/>
          </a:xfrm>
          <a:prstGeom prst="rightArrow">
            <a:avLst>
              <a:gd name="adj1" fmla="val 50000"/>
              <a:gd name="adj2" fmla="val 8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6"/>
            </p:custDataLst>
          </p:nvPr>
        </p:nvSpPr>
        <p:spPr>
          <a:xfrm>
            <a:off x="6096000" y="2232660"/>
            <a:ext cx="3013075" cy="8191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通过旋转增强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获得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：旋转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来增加数据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 descr="Data-augmentation-rotation-and-orientation-Source-images-extracted-fro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040" y="2078990"/>
            <a:ext cx="2243455" cy="2809875"/>
          </a:xfrm>
          <a:prstGeom prst="rect">
            <a:avLst/>
          </a:prstGeom>
        </p:spPr>
      </p:pic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0235" y="3143250"/>
            <a:ext cx="1796415" cy="5708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无法保证任意旋转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鲁棒性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40255" y="984250"/>
            <a:ext cx="7920990" cy="2929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8900" y="140970"/>
            <a:ext cx="4037330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研究内容：旋转不变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性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0" y="4874260"/>
            <a:ext cx="5108575" cy="87757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>
                <a:solidFill>
                  <a:schemeClr val="tx1"/>
                </a:solidFill>
                <a:sym typeface="+mn-ea"/>
              </a:rPr>
              <a:t>对于具有/不具有关联特征的输入点云，通过最远点采样对代表点（红点）进行采样。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右箭头 25"/>
          <p:cNvSpPr/>
          <p:nvPr>
            <p:custDataLst>
              <p:tags r:id="rId7"/>
            </p:custDataLst>
          </p:nvPr>
        </p:nvSpPr>
        <p:spPr>
          <a:xfrm rot="17460000">
            <a:off x="1608455" y="4190365"/>
            <a:ext cx="1090930" cy="172720"/>
          </a:xfrm>
          <a:prstGeom prst="rightArrow">
            <a:avLst>
              <a:gd name="adj1" fmla="val 14958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8"/>
            </p:custDataLst>
          </p:nvPr>
        </p:nvSpPr>
        <p:spPr>
          <a:xfrm rot="16200000">
            <a:off x="6309995" y="3033395"/>
            <a:ext cx="1341120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9"/>
            </p:custDataLst>
          </p:nvPr>
        </p:nvSpPr>
        <p:spPr>
          <a:xfrm>
            <a:off x="5977255" y="3804920"/>
            <a:ext cx="2286635" cy="92202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使用共享多层感知器扩展到高维空间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右箭头 11"/>
          <p:cNvSpPr/>
          <p:nvPr>
            <p:custDataLst>
              <p:tags r:id="rId10"/>
            </p:custDataLst>
          </p:nvPr>
        </p:nvSpPr>
        <p:spPr>
          <a:xfrm rot="16200000">
            <a:off x="4975225" y="4227830"/>
            <a:ext cx="1286510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5276850" y="5041900"/>
            <a:ext cx="2572385" cy="96266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查询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个邻居产生参考点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的局部点集（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为参考方向）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右箭头 14"/>
          <p:cNvSpPr/>
          <p:nvPr>
            <p:custDataLst>
              <p:tags r:id="rId12"/>
            </p:custDataLst>
          </p:nvPr>
        </p:nvSpPr>
        <p:spPr>
          <a:xfrm rot="16200000">
            <a:off x="9168765" y="3898900"/>
            <a:ext cx="931545" cy="78105"/>
          </a:xfrm>
          <a:prstGeom prst="rightArrow">
            <a:avLst>
              <a:gd name="adj1" fmla="val 17073"/>
              <a:gd name="adj2" fmla="val 107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3"/>
            </p:custDataLst>
          </p:nvPr>
        </p:nvSpPr>
        <p:spPr>
          <a:xfrm>
            <a:off x="9187815" y="4446905"/>
            <a:ext cx="2374900" cy="103822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最大值池化总结出每个箱子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点集的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特征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14"/>
            </p:custDataLst>
          </p:nvPr>
        </p:nvSpPr>
        <p:spPr>
          <a:xfrm>
            <a:off x="2503170" y="6124575"/>
            <a:ext cx="6779260" cy="6013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全局坐标系下点对关于主方向的角度和距离判定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描述符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8900" y="140970"/>
            <a:ext cx="4316095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研究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创新：对抗性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训练优势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4197985" y="4617720"/>
            <a:ext cx="2301240" cy="48831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对抗训练获得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2987040" y="3115945"/>
            <a:ext cx="4772025" cy="7689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如何在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不改变输入空间和网络架构的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前提下，减少点云旋转对分类结果的影响？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右箭头 25"/>
          <p:cNvSpPr/>
          <p:nvPr>
            <p:custDataLst>
              <p:tags r:id="rId6"/>
            </p:custDataLst>
          </p:nvPr>
        </p:nvSpPr>
        <p:spPr>
          <a:xfrm rot="5400000">
            <a:off x="5063490" y="4145915"/>
            <a:ext cx="455930" cy="210185"/>
          </a:xfrm>
          <a:prstGeom prst="rightArrow">
            <a:avLst>
              <a:gd name="adj1" fmla="val 50000"/>
              <a:gd name="adj2" fmla="val 8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7"/>
            </p:custDataLst>
          </p:nvPr>
        </p:nvSpPr>
        <p:spPr>
          <a:xfrm>
            <a:off x="2987040" y="1519555"/>
            <a:ext cx="4867275" cy="8636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依赖于特定的描述符和网络架构，限制了分类器在对齐数据集上的性能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8"/>
            </p:custDataLst>
          </p:nvPr>
        </p:nvSpPr>
        <p:spPr>
          <a:xfrm>
            <a:off x="329565" y="1113790"/>
            <a:ext cx="1774190" cy="5492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旋转增强数据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9"/>
            </p:custDataLst>
          </p:nvPr>
        </p:nvSpPr>
        <p:spPr>
          <a:xfrm>
            <a:off x="588010" y="2103120"/>
            <a:ext cx="1515745" cy="5492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旋转不变性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右箭头 11"/>
          <p:cNvSpPr/>
          <p:nvPr>
            <p:custDataLst>
              <p:tags r:id="rId10"/>
            </p:custDataLst>
          </p:nvPr>
        </p:nvSpPr>
        <p:spPr>
          <a:xfrm rot="1920000">
            <a:off x="2101215" y="1486535"/>
            <a:ext cx="739775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11"/>
            </p:custDataLst>
          </p:nvPr>
        </p:nvSpPr>
        <p:spPr>
          <a:xfrm rot="19800000">
            <a:off x="2104390" y="2138680"/>
            <a:ext cx="739775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12"/>
            </p:custDataLst>
          </p:nvPr>
        </p:nvSpPr>
        <p:spPr>
          <a:xfrm rot="5400000">
            <a:off x="5063490" y="2606040"/>
            <a:ext cx="455930" cy="210185"/>
          </a:xfrm>
          <a:prstGeom prst="rightArrow">
            <a:avLst>
              <a:gd name="adj1" fmla="val 50000"/>
              <a:gd name="adj2" fmla="val 8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13"/>
            </p:custDataLst>
          </p:nvPr>
        </p:nvSpPr>
        <p:spPr>
          <a:xfrm>
            <a:off x="7235190" y="4363720"/>
            <a:ext cx="1318260" cy="4883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内部最大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14"/>
            </p:custDataLst>
          </p:nvPr>
        </p:nvSpPr>
        <p:spPr>
          <a:xfrm>
            <a:off x="7235825" y="5208905"/>
            <a:ext cx="1317625" cy="4883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外部最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小：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53450" y="4423410"/>
            <a:ext cx="374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被判定模型遭遇的最坏情况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8553450" y="5269230"/>
            <a:ext cx="374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解决矛盾的最小调优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30085" y="4164965"/>
            <a:ext cx="4781550" cy="1666875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16"/>
            </p:custDataLst>
          </p:nvPr>
        </p:nvSpPr>
        <p:spPr>
          <a:xfrm>
            <a:off x="4243070" y="6112510"/>
            <a:ext cx="1283335" cy="4883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最终目的：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右箭头 22"/>
          <p:cNvSpPr/>
          <p:nvPr>
            <p:custDataLst>
              <p:tags r:id="rId17"/>
            </p:custDataLst>
          </p:nvPr>
        </p:nvSpPr>
        <p:spPr>
          <a:xfrm rot="5400000">
            <a:off x="4926330" y="5508625"/>
            <a:ext cx="739775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26405" y="6171565"/>
            <a:ext cx="6377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寻找最坏情况下的最优解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，鲁棒性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角度，解决本质问题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图片 27" descr="51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5187950"/>
            <a:ext cx="4485005" cy="509270"/>
          </a:xfrm>
          <a:prstGeom prst="rect">
            <a:avLst/>
          </a:prstGeom>
        </p:spPr>
      </p:pic>
      <p:cxnSp>
        <p:nvCxnSpPr>
          <p:cNvPr id="29" name="肘形连接符 28"/>
          <p:cNvCxnSpPr>
            <a:stCxn id="19" idx="1"/>
            <a:endCxn id="28" idx="2"/>
          </p:cNvCxnSpPr>
          <p:nvPr/>
        </p:nvCxnSpPr>
        <p:spPr>
          <a:xfrm rot="10800000">
            <a:off x="2242820" y="5696585"/>
            <a:ext cx="2000250" cy="659765"/>
          </a:xfrm>
          <a:prstGeom prst="bentConnector2">
            <a:avLst/>
          </a:prstGeom>
          <a:ln w="28575">
            <a:solidFill>
              <a:srgbClr val="37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8900" y="140970"/>
            <a:ext cx="4316095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研究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创新：对抗性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训练优势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4197985" y="4617720"/>
            <a:ext cx="2301240" cy="48831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对抗训练获得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2987040" y="3115945"/>
            <a:ext cx="4772025" cy="7689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如何在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不改变输入空间和网络架构的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前提下，减少点云旋转对分类结果的影响？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右箭头 25"/>
          <p:cNvSpPr/>
          <p:nvPr>
            <p:custDataLst>
              <p:tags r:id="rId6"/>
            </p:custDataLst>
          </p:nvPr>
        </p:nvSpPr>
        <p:spPr>
          <a:xfrm rot="5400000">
            <a:off x="5063490" y="4145915"/>
            <a:ext cx="455930" cy="210185"/>
          </a:xfrm>
          <a:prstGeom prst="rightArrow">
            <a:avLst>
              <a:gd name="adj1" fmla="val 50000"/>
              <a:gd name="adj2" fmla="val 8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7"/>
            </p:custDataLst>
          </p:nvPr>
        </p:nvSpPr>
        <p:spPr>
          <a:xfrm>
            <a:off x="2987040" y="1519555"/>
            <a:ext cx="4867275" cy="8636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依赖于特定的描述符和网络架构，限制了分类器在对齐数据集上的性能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8"/>
            </p:custDataLst>
          </p:nvPr>
        </p:nvSpPr>
        <p:spPr>
          <a:xfrm>
            <a:off x="329565" y="1113790"/>
            <a:ext cx="1774190" cy="5492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旋转增强数据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9"/>
            </p:custDataLst>
          </p:nvPr>
        </p:nvSpPr>
        <p:spPr>
          <a:xfrm>
            <a:off x="588010" y="2103120"/>
            <a:ext cx="1515745" cy="5492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旋转不变性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右箭头 11"/>
          <p:cNvSpPr/>
          <p:nvPr>
            <p:custDataLst>
              <p:tags r:id="rId10"/>
            </p:custDataLst>
          </p:nvPr>
        </p:nvSpPr>
        <p:spPr>
          <a:xfrm rot="1920000">
            <a:off x="2101215" y="1486535"/>
            <a:ext cx="739775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11"/>
            </p:custDataLst>
          </p:nvPr>
        </p:nvSpPr>
        <p:spPr>
          <a:xfrm rot="19800000">
            <a:off x="2104390" y="2138680"/>
            <a:ext cx="739775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12"/>
            </p:custDataLst>
          </p:nvPr>
        </p:nvSpPr>
        <p:spPr>
          <a:xfrm rot="5400000">
            <a:off x="5063490" y="2606040"/>
            <a:ext cx="455930" cy="210185"/>
          </a:xfrm>
          <a:prstGeom prst="rightArrow">
            <a:avLst>
              <a:gd name="adj1" fmla="val 50000"/>
              <a:gd name="adj2" fmla="val 8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13"/>
            </p:custDataLst>
          </p:nvPr>
        </p:nvSpPr>
        <p:spPr>
          <a:xfrm>
            <a:off x="7235190" y="4363720"/>
            <a:ext cx="1318260" cy="4883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内部最大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14"/>
            </p:custDataLst>
          </p:nvPr>
        </p:nvSpPr>
        <p:spPr>
          <a:xfrm>
            <a:off x="7235825" y="5208905"/>
            <a:ext cx="1317625" cy="4883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外部最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小：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53450" y="4423410"/>
            <a:ext cx="374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被判定模型遭遇的最坏情况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8553450" y="5269230"/>
            <a:ext cx="374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解决矛盾的最小调优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30085" y="4164965"/>
            <a:ext cx="4781550" cy="1666875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16"/>
            </p:custDataLst>
          </p:nvPr>
        </p:nvSpPr>
        <p:spPr>
          <a:xfrm>
            <a:off x="4243070" y="6112510"/>
            <a:ext cx="1283335" cy="4883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最终目的：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右箭头 22"/>
          <p:cNvSpPr/>
          <p:nvPr>
            <p:custDataLst>
              <p:tags r:id="rId17"/>
            </p:custDataLst>
          </p:nvPr>
        </p:nvSpPr>
        <p:spPr>
          <a:xfrm rot="5400000">
            <a:off x="4926330" y="5508625"/>
            <a:ext cx="739775" cy="200660"/>
          </a:xfrm>
          <a:prstGeom prst="rightArrow">
            <a:avLst>
              <a:gd name="adj1" fmla="val 38794"/>
              <a:gd name="adj2" fmla="val 9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26405" y="6171565"/>
            <a:ext cx="6377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寻找最坏情况下的最优解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，鲁棒性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角度，解决本质问题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图片 27" descr="51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5187950"/>
            <a:ext cx="4485005" cy="509270"/>
          </a:xfrm>
          <a:prstGeom prst="rect">
            <a:avLst/>
          </a:prstGeom>
        </p:spPr>
      </p:pic>
      <p:cxnSp>
        <p:nvCxnSpPr>
          <p:cNvPr id="29" name="肘形连接符 28"/>
          <p:cNvCxnSpPr>
            <a:stCxn id="19" idx="1"/>
            <a:endCxn id="28" idx="2"/>
          </p:cNvCxnSpPr>
          <p:nvPr/>
        </p:nvCxnSpPr>
        <p:spPr>
          <a:xfrm rot="10800000">
            <a:off x="2242820" y="5696585"/>
            <a:ext cx="2000250" cy="659765"/>
          </a:xfrm>
          <a:prstGeom prst="bentConnector2">
            <a:avLst/>
          </a:prstGeom>
          <a:ln w="28575">
            <a:solidFill>
              <a:srgbClr val="3743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" y="83185"/>
            <a:ext cx="197421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Arial" panose="020B0604020202020204" pitchFamily="34" charset="0"/>
              </a:rPr>
              <a:t>研究方法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1077595" y="767715"/>
            <a:ext cx="3482340" cy="699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内部最大：轴向旋转攻击（Axis-Wise Rotation Attack）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346710" y="2783205"/>
            <a:ext cx="5749925" cy="4730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通过梯度下降迭代优化找到高损失对抗性旋转的角度</a:t>
            </a:r>
            <a:endParaRPr 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2" name="图片 11" descr="5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5" y="1681480"/>
            <a:ext cx="3164205" cy="1101725"/>
          </a:xfrm>
          <a:prstGeom prst="rect">
            <a:avLst/>
          </a:prstGeom>
        </p:spPr>
      </p:pic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346710" y="4064000"/>
            <a:ext cx="3987800" cy="4730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细分为三个轴后选择最激进的</a:t>
            </a:r>
            <a:r>
              <a:rPr 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旋转轴</a:t>
            </a:r>
            <a:endParaRPr 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4" name="图片 13" descr="5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75" y="3440430"/>
            <a:ext cx="3855720" cy="623570"/>
          </a:xfrm>
          <a:prstGeom prst="rect">
            <a:avLst/>
          </a:prstGeom>
        </p:spPr>
      </p:pic>
      <p:sp>
        <p:nvSpPr>
          <p:cNvPr id="15" name="圆角矩形 14"/>
          <p:cNvSpPr/>
          <p:nvPr>
            <p:custDataLst>
              <p:tags r:id="rId8"/>
            </p:custDataLst>
          </p:nvPr>
        </p:nvSpPr>
        <p:spPr>
          <a:xfrm>
            <a:off x="346710" y="5249545"/>
            <a:ext cx="3987800" cy="4730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投影梯度下降（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PGD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）选择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攻击角度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6" name="图片 15" descr="5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0" y="4572000"/>
            <a:ext cx="3600450" cy="64262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41275" y="1523365"/>
            <a:ext cx="6127115" cy="4679315"/>
          </a:xfrm>
          <a:prstGeom prst="roundRect">
            <a:avLst>
              <a:gd name="adj" fmla="val 9947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>
            <p:custDataLst>
              <p:tags r:id="rId10"/>
            </p:custDataLst>
          </p:nvPr>
        </p:nvSpPr>
        <p:spPr>
          <a:xfrm>
            <a:off x="6295390" y="1523365"/>
            <a:ext cx="5662930" cy="4679315"/>
          </a:xfrm>
          <a:prstGeom prst="roundRect">
            <a:avLst>
              <a:gd name="adj" fmla="val 9947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11"/>
            </p:custDataLst>
          </p:nvPr>
        </p:nvSpPr>
        <p:spPr>
          <a:xfrm>
            <a:off x="7717790" y="769620"/>
            <a:ext cx="2818130" cy="695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外部最小：一步优化（one-step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optimization）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12"/>
            </p:custDataLst>
          </p:nvPr>
        </p:nvSpPr>
        <p:spPr>
          <a:xfrm>
            <a:off x="8878570" y="2336165"/>
            <a:ext cx="3009265" cy="447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标签泄露引起的过拟合问题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6758305" y="2336165"/>
            <a:ext cx="1080135" cy="447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旋转池</a:t>
            </a:r>
            <a:endParaRPr lang="zh-CN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2" name="直接箭头连接符 21"/>
          <p:cNvCxnSpPr>
            <a:stCxn id="20" idx="1"/>
            <a:endCxn id="21" idx="3"/>
          </p:cNvCxnSpPr>
          <p:nvPr/>
        </p:nvCxnSpPr>
        <p:spPr>
          <a:xfrm flipH="1">
            <a:off x="7838440" y="2559685"/>
            <a:ext cx="10401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51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90660" y="2941320"/>
            <a:ext cx="2462530" cy="1630680"/>
          </a:xfrm>
          <a:prstGeom prst="rect">
            <a:avLst/>
          </a:prstGeom>
        </p:spPr>
      </p:pic>
      <p:sp>
        <p:nvSpPr>
          <p:cNvPr id="24" name="圆角矩形 23"/>
          <p:cNvSpPr/>
          <p:nvPr>
            <p:custDataLst>
              <p:tags r:id="rId16"/>
            </p:custDataLst>
          </p:nvPr>
        </p:nvSpPr>
        <p:spPr>
          <a:xfrm>
            <a:off x="9252585" y="4615815"/>
            <a:ext cx="2300605" cy="358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对抗性旋转的可转移</a:t>
            </a: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性</a:t>
            </a:r>
            <a:endParaRPr 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>
            <p:custDataLst>
              <p:tags r:id="rId17"/>
            </p:custDataLst>
          </p:nvPr>
        </p:nvSpPr>
        <p:spPr>
          <a:xfrm>
            <a:off x="6397625" y="3693160"/>
            <a:ext cx="1801495" cy="584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分类保存对抗样本的</a:t>
            </a: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旋转角度</a:t>
            </a:r>
            <a:endParaRPr 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stCxn id="21" idx="2"/>
            <a:endCxn id="26" idx="0"/>
          </p:cNvCxnSpPr>
          <p:nvPr/>
        </p:nvCxnSpPr>
        <p:spPr>
          <a:xfrm>
            <a:off x="7298690" y="2783205"/>
            <a:ext cx="0" cy="9099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4" idx="1"/>
            <a:endCxn id="26" idx="2"/>
          </p:cNvCxnSpPr>
          <p:nvPr/>
        </p:nvCxnSpPr>
        <p:spPr>
          <a:xfrm rot="10800000">
            <a:off x="7298055" y="4277360"/>
            <a:ext cx="1953895" cy="5181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>
            <p:custDataLst>
              <p:tags r:id="rId18"/>
            </p:custDataLst>
          </p:nvPr>
        </p:nvSpPr>
        <p:spPr>
          <a:xfrm>
            <a:off x="7564755" y="5187315"/>
            <a:ext cx="2376805" cy="9118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强化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旋转池，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增效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对抗样本，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提升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模型鲁棒性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素质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32" name="肘形连接符 31"/>
          <p:cNvCxnSpPr>
            <a:stCxn id="26" idx="3"/>
            <a:endCxn id="30" idx="0"/>
          </p:cNvCxnSpPr>
          <p:nvPr/>
        </p:nvCxnSpPr>
        <p:spPr>
          <a:xfrm>
            <a:off x="8199120" y="3985260"/>
            <a:ext cx="554355" cy="1202055"/>
          </a:xfrm>
          <a:prstGeom prst="bentConnector2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" y="83185"/>
            <a:ext cx="206946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Arial" panose="020B0604020202020204" pitchFamily="34" charset="0"/>
              </a:rPr>
              <a:t>实验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Arial" panose="020B0604020202020204" pitchFamily="34" charset="0"/>
              </a:rPr>
              <a:t>对比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圆角矩形 26"/>
          <p:cNvSpPr/>
          <p:nvPr>
            <p:custDataLst>
              <p:tags r:id="rId3"/>
            </p:custDataLst>
          </p:nvPr>
        </p:nvSpPr>
        <p:spPr>
          <a:xfrm>
            <a:off x="6423660" y="864870"/>
            <a:ext cx="5383530" cy="65532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用预训练的模型找到分类模型在旋转上的弱点，然后生成新点云作为数据，去训练模型。</a:t>
            </a:r>
            <a:endParaRPr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1214120" y="918210"/>
            <a:ext cx="3952875" cy="5492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模型梯度信息击穿旋转增强（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8330" y="1523365"/>
            <a:ext cx="5164455" cy="4679315"/>
          </a:xfrm>
          <a:prstGeom prst="roundRect">
            <a:avLst>
              <a:gd name="adj" fmla="val 9947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5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70" y="1881505"/>
            <a:ext cx="4610100" cy="3968115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27" idx="1"/>
            <a:endCxn id="8" idx="3"/>
          </p:cNvCxnSpPr>
          <p:nvPr/>
        </p:nvCxnSpPr>
        <p:spPr>
          <a:xfrm flipH="1">
            <a:off x="5166995" y="1192530"/>
            <a:ext cx="1256665" cy="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>
            <p:custDataLst>
              <p:tags r:id="rId6"/>
            </p:custDataLst>
          </p:nvPr>
        </p:nvSpPr>
        <p:spPr>
          <a:xfrm>
            <a:off x="6233795" y="3288665"/>
            <a:ext cx="5573395" cy="2999105"/>
          </a:xfrm>
          <a:prstGeom prst="roundRect">
            <a:avLst>
              <a:gd name="adj" fmla="val 9947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>
          <a:xfrm>
            <a:off x="7030085" y="2186305"/>
            <a:ext cx="4170045" cy="7918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旋转不变（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等变（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）依赖输入空间姿态信息分离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8" name="直接箭头连接符 17"/>
          <p:cNvCxnSpPr>
            <a:stCxn id="27" idx="2"/>
            <a:endCxn id="10" idx="0"/>
          </p:cNvCxnSpPr>
          <p:nvPr/>
        </p:nvCxnSpPr>
        <p:spPr>
          <a:xfrm>
            <a:off x="9115425" y="1520190"/>
            <a:ext cx="0" cy="6661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5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665" y="3438525"/>
            <a:ext cx="3010535" cy="2699385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7707630" y="4083685"/>
            <a:ext cx="1515110" cy="213360"/>
          </a:xfrm>
          <a:custGeom>
            <a:avLst/>
            <a:gdLst>
              <a:gd name="connisteX0" fmla="*/ 565088 w 1514802"/>
              <a:gd name="connsiteY0" fmla="*/ 21272 h 213360"/>
              <a:gd name="connisteX1" fmla="*/ 496508 w 1514802"/>
              <a:gd name="connsiteY1" fmla="*/ 21272 h 213360"/>
              <a:gd name="connisteX2" fmla="*/ 428563 w 1514802"/>
              <a:gd name="connsiteY2" fmla="*/ 21272 h 213360"/>
              <a:gd name="connisteX3" fmla="*/ 359983 w 1514802"/>
              <a:gd name="connsiteY3" fmla="*/ 21272 h 213360"/>
              <a:gd name="connisteX4" fmla="*/ 292038 w 1514802"/>
              <a:gd name="connsiteY4" fmla="*/ 21272 h 213360"/>
              <a:gd name="connisteX5" fmla="*/ 223458 w 1514802"/>
              <a:gd name="connsiteY5" fmla="*/ 21272 h 213360"/>
              <a:gd name="connisteX6" fmla="*/ 155513 w 1514802"/>
              <a:gd name="connsiteY6" fmla="*/ 28257 h 213360"/>
              <a:gd name="connisteX7" fmla="*/ 86933 w 1514802"/>
              <a:gd name="connsiteY7" fmla="*/ 35242 h 213360"/>
              <a:gd name="connisteX8" fmla="*/ 18353 w 1514802"/>
              <a:gd name="connsiteY8" fmla="*/ 89852 h 213360"/>
              <a:gd name="connisteX9" fmla="*/ 5018 w 1514802"/>
              <a:gd name="connsiteY9" fmla="*/ 157797 h 213360"/>
              <a:gd name="connisteX10" fmla="*/ 72963 w 1514802"/>
              <a:gd name="connsiteY10" fmla="*/ 192087 h 213360"/>
              <a:gd name="connisteX11" fmla="*/ 141543 w 1514802"/>
              <a:gd name="connsiteY11" fmla="*/ 199072 h 213360"/>
              <a:gd name="connisteX12" fmla="*/ 210123 w 1514802"/>
              <a:gd name="connsiteY12" fmla="*/ 206057 h 213360"/>
              <a:gd name="connisteX13" fmla="*/ 278068 w 1514802"/>
              <a:gd name="connsiteY13" fmla="*/ 206057 h 213360"/>
              <a:gd name="connisteX14" fmla="*/ 346648 w 1514802"/>
              <a:gd name="connsiteY14" fmla="*/ 212407 h 213360"/>
              <a:gd name="connisteX15" fmla="*/ 414593 w 1514802"/>
              <a:gd name="connsiteY15" fmla="*/ 212407 h 213360"/>
              <a:gd name="connisteX16" fmla="*/ 483173 w 1514802"/>
              <a:gd name="connsiteY16" fmla="*/ 206057 h 213360"/>
              <a:gd name="connisteX17" fmla="*/ 551118 w 1514802"/>
              <a:gd name="connsiteY17" fmla="*/ 206057 h 213360"/>
              <a:gd name="connisteX18" fmla="*/ 619698 w 1514802"/>
              <a:gd name="connsiteY18" fmla="*/ 199072 h 213360"/>
              <a:gd name="connisteX19" fmla="*/ 688278 w 1514802"/>
              <a:gd name="connsiteY19" fmla="*/ 199072 h 213360"/>
              <a:gd name="connisteX20" fmla="*/ 756223 w 1514802"/>
              <a:gd name="connsiteY20" fmla="*/ 192087 h 213360"/>
              <a:gd name="connisteX21" fmla="*/ 824803 w 1514802"/>
              <a:gd name="connsiteY21" fmla="*/ 192087 h 213360"/>
              <a:gd name="connisteX22" fmla="*/ 892748 w 1514802"/>
              <a:gd name="connsiteY22" fmla="*/ 185102 h 213360"/>
              <a:gd name="connisteX23" fmla="*/ 961328 w 1514802"/>
              <a:gd name="connsiteY23" fmla="*/ 185102 h 213360"/>
              <a:gd name="connisteX24" fmla="*/ 1029273 w 1514802"/>
              <a:gd name="connsiteY24" fmla="*/ 178752 h 213360"/>
              <a:gd name="connisteX25" fmla="*/ 1097853 w 1514802"/>
              <a:gd name="connsiteY25" fmla="*/ 171767 h 213360"/>
              <a:gd name="connisteX26" fmla="*/ 1166433 w 1514802"/>
              <a:gd name="connsiteY26" fmla="*/ 171767 h 213360"/>
              <a:gd name="connisteX27" fmla="*/ 1234378 w 1514802"/>
              <a:gd name="connsiteY27" fmla="*/ 164782 h 213360"/>
              <a:gd name="connisteX28" fmla="*/ 1302958 w 1514802"/>
              <a:gd name="connsiteY28" fmla="*/ 157797 h 213360"/>
              <a:gd name="connisteX29" fmla="*/ 1370903 w 1514802"/>
              <a:gd name="connsiteY29" fmla="*/ 157797 h 213360"/>
              <a:gd name="connisteX30" fmla="*/ 1439483 w 1514802"/>
              <a:gd name="connsiteY30" fmla="*/ 157797 h 213360"/>
              <a:gd name="connisteX31" fmla="*/ 1507428 w 1514802"/>
              <a:gd name="connsiteY31" fmla="*/ 150812 h 213360"/>
              <a:gd name="connisteX32" fmla="*/ 1501078 w 1514802"/>
              <a:gd name="connsiteY32" fmla="*/ 82867 h 213360"/>
              <a:gd name="connisteX33" fmla="*/ 1432498 w 1514802"/>
              <a:gd name="connsiteY33" fmla="*/ 62547 h 213360"/>
              <a:gd name="connisteX34" fmla="*/ 1364553 w 1514802"/>
              <a:gd name="connsiteY34" fmla="*/ 48577 h 213360"/>
              <a:gd name="connisteX35" fmla="*/ 1295973 w 1514802"/>
              <a:gd name="connsiteY35" fmla="*/ 28257 h 213360"/>
              <a:gd name="connisteX36" fmla="*/ 1227393 w 1514802"/>
              <a:gd name="connsiteY36" fmla="*/ 14287 h 213360"/>
              <a:gd name="connisteX37" fmla="*/ 1159448 w 1514802"/>
              <a:gd name="connsiteY37" fmla="*/ 14287 h 213360"/>
              <a:gd name="connisteX38" fmla="*/ 1090868 w 1514802"/>
              <a:gd name="connsiteY38" fmla="*/ 7937 h 213360"/>
              <a:gd name="connisteX39" fmla="*/ 1022923 w 1514802"/>
              <a:gd name="connsiteY39" fmla="*/ 7937 h 213360"/>
              <a:gd name="connisteX40" fmla="*/ 954343 w 1514802"/>
              <a:gd name="connsiteY40" fmla="*/ 7937 h 213360"/>
              <a:gd name="connisteX41" fmla="*/ 886398 w 1514802"/>
              <a:gd name="connsiteY41" fmla="*/ 952 h 213360"/>
              <a:gd name="connisteX42" fmla="*/ 817818 w 1514802"/>
              <a:gd name="connsiteY42" fmla="*/ 952 h 213360"/>
              <a:gd name="connisteX43" fmla="*/ 749238 w 1514802"/>
              <a:gd name="connsiteY43" fmla="*/ 7937 h 213360"/>
              <a:gd name="connisteX44" fmla="*/ 681293 w 1514802"/>
              <a:gd name="connsiteY44" fmla="*/ 7937 h 213360"/>
              <a:gd name="connisteX45" fmla="*/ 612713 w 1514802"/>
              <a:gd name="connsiteY45" fmla="*/ 14287 h 213360"/>
              <a:gd name="connisteX46" fmla="*/ 565088 w 1514802"/>
              <a:gd name="connsiteY46" fmla="*/ 21272 h 2133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</a:cxnLst>
            <a:rect l="l" t="t" r="r" b="b"/>
            <a:pathLst>
              <a:path w="1514802" h="213360">
                <a:moveTo>
                  <a:pt x="565088" y="21273"/>
                </a:moveTo>
                <a:cubicBezTo>
                  <a:pt x="541593" y="22543"/>
                  <a:pt x="523813" y="21273"/>
                  <a:pt x="496508" y="21273"/>
                </a:cubicBezTo>
                <a:cubicBezTo>
                  <a:pt x="469203" y="21273"/>
                  <a:pt x="455868" y="21273"/>
                  <a:pt x="428563" y="21273"/>
                </a:cubicBezTo>
                <a:cubicBezTo>
                  <a:pt x="401258" y="21273"/>
                  <a:pt x="387288" y="21273"/>
                  <a:pt x="359983" y="21273"/>
                </a:cubicBezTo>
                <a:cubicBezTo>
                  <a:pt x="332678" y="21273"/>
                  <a:pt x="319343" y="21273"/>
                  <a:pt x="292038" y="21273"/>
                </a:cubicBezTo>
                <a:cubicBezTo>
                  <a:pt x="264733" y="21273"/>
                  <a:pt x="250763" y="20003"/>
                  <a:pt x="223458" y="21273"/>
                </a:cubicBezTo>
                <a:cubicBezTo>
                  <a:pt x="196153" y="22543"/>
                  <a:pt x="182818" y="25718"/>
                  <a:pt x="155513" y="28258"/>
                </a:cubicBezTo>
                <a:cubicBezTo>
                  <a:pt x="128208" y="30798"/>
                  <a:pt x="114238" y="23178"/>
                  <a:pt x="86933" y="35243"/>
                </a:cubicBezTo>
                <a:cubicBezTo>
                  <a:pt x="59628" y="47308"/>
                  <a:pt x="34863" y="65088"/>
                  <a:pt x="18353" y="89853"/>
                </a:cubicBezTo>
                <a:cubicBezTo>
                  <a:pt x="1843" y="114618"/>
                  <a:pt x="-5777" y="137478"/>
                  <a:pt x="5018" y="157798"/>
                </a:cubicBezTo>
                <a:cubicBezTo>
                  <a:pt x="15813" y="178118"/>
                  <a:pt x="45658" y="183833"/>
                  <a:pt x="72963" y="192088"/>
                </a:cubicBezTo>
                <a:cubicBezTo>
                  <a:pt x="100268" y="200343"/>
                  <a:pt x="114238" y="196533"/>
                  <a:pt x="141543" y="199073"/>
                </a:cubicBezTo>
                <a:cubicBezTo>
                  <a:pt x="168848" y="201613"/>
                  <a:pt x="182818" y="204788"/>
                  <a:pt x="210123" y="206058"/>
                </a:cubicBezTo>
                <a:cubicBezTo>
                  <a:pt x="237428" y="207328"/>
                  <a:pt x="250763" y="204788"/>
                  <a:pt x="278068" y="206058"/>
                </a:cubicBezTo>
                <a:cubicBezTo>
                  <a:pt x="305373" y="207328"/>
                  <a:pt x="319343" y="211138"/>
                  <a:pt x="346648" y="212408"/>
                </a:cubicBezTo>
                <a:cubicBezTo>
                  <a:pt x="373953" y="213678"/>
                  <a:pt x="387288" y="213678"/>
                  <a:pt x="414593" y="212408"/>
                </a:cubicBezTo>
                <a:cubicBezTo>
                  <a:pt x="441898" y="211138"/>
                  <a:pt x="455868" y="207328"/>
                  <a:pt x="483173" y="206058"/>
                </a:cubicBezTo>
                <a:cubicBezTo>
                  <a:pt x="510478" y="204788"/>
                  <a:pt x="523813" y="207328"/>
                  <a:pt x="551118" y="206058"/>
                </a:cubicBezTo>
                <a:cubicBezTo>
                  <a:pt x="578423" y="204788"/>
                  <a:pt x="592393" y="200343"/>
                  <a:pt x="619698" y="199073"/>
                </a:cubicBezTo>
                <a:cubicBezTo>
                  <a:pt x="647003" y="197803"/>
                  <a:pt x="660973" y="200343"/>
                  <a:pt x="688278" y="199073"/>
                </a:cubicBezTo>
                <a:cubicBezTo>
                  <a:pt x="715583" y="197803"/>
                  <a:pt x="728918" y="193358"/>
                  <a:pt x="756223" y="192088"/>
                </a:cubicBezTo>
                <a:cubicBezTo>
                  <a:pt x="783528" y="190818"/>
                  <a:pt x="797498" y="193358"/>
                  <a:pt x="824803" y="192088"/>
                </a:cubicBezTo>
                <a:cubicBezTo>
                  <a:pt x="852108" y="190818"/>
                  <a:pt x="865443" y="186373"/>
                  <a:pt x="892748" y="185103"/>
                </a:cubicBezTo>
                <a:cubicBezTo>
                  <a:pt x="920053" y="183833"/>
                  <a:pt x="934023" y="186373"/>
                  <a:pt x="961328" y="185103"/>
                </a:cubicBezTo>
                <a:cubicBezTo>
                  <a:pt x="988633" y="183833"/>
                  <a:pt x="1001968" y="181293"/>
                  <a:pt x="1029273" y="178753"/>
                </a:cubicBezTo>
                <a:cubicBezTo>
                  <a:pt x="1056578" y="176213"/>
                  <a:pt x="1070548" y="173038"/>
                  <a:pt x="1097853" y="171768"/>
                </a:cubicBezTo>
                <a:cubicBezTo>
                  <a:pt x="1125158" y="170498"/>
                  <a:pt x="1139128" y="173038"/>
                  <a:pt x="1166433" y="171768"/>
                </a:cubicBezTo>
                <a:cubicBezTo>
                  <a:pt x="1193738" y="170498"/>
                  <a:pt x="1207073" y="167323"/>
                  <a:pt x="1234378" y="164783"/>
                </a:cubicBezTo>
                <a:cubicBezTo>
                  <a:pt x="1261683" y="162243"/>
                  <a:pt x="1275653" y="159068"/>
                  <a:pt x="1302958" y="157798"/>
                </a:cubicBezTo>
                <a:cubicBezTo>
                  <a:pt x="1330263" y="156528"/>
                  <a:pt x="1343598" y="157798"/>
                  <a:pt x="1370903" y="157798"/>
                </a:cubicBezTo>
                <a:cubicBezTo>
                  <a:pt x="1398208" y="157798"/>
                  <a:pt x="1412178" y="159068"/>
                  <a:pt x="1439483" y="157798"/>
                </a:cubicBezTo>
                <a:cubicBezTo>
                  <a:pt x="1466788" y="156528"/>
                  <a:pt x="1495363" y="166053"/>
                  <a:pt x="1507428" y="150813"/>
                </a:cubicBezTo>
                <a:cubicBezTo>
                  <a:pt x="1519493" y="135573"/>
                  <a:pt x="1516318" y="100648"/>
                  <a:pt x="1501078" y="82868"/>
                </a:cubicBezTo>
                <a:cubicBezTo>
                  <a:pt x="1485838" y="65088"/>
                  <a:pt x="1459803" y="69533"/>
                  <a:pt x="1432498" y="62548"/>
                </a:cubicBezTo>
                <a:cubicBezTo>
                  <a:pt x="1405193" y="55563"/>
                  <a:pt x="1391858" y="55563"/>
                  <a:pt x="1364553" y="48578"/>
                </a:cubicBezTo>
                <a:cubicBezTo>
                  <a:pt x="1337248" y="41593"/>
                  <a:pt x="1323278" y="35243"/>
                  <a:pt x="1295973" y="28258"/>
                </a:cubicBezTo>
                <a:cubicBezTo>
                  <a:pt x="1268668" y="21273"/>
                  <a:pt x="1254698" y="16828"/>
                  <a:pt x="1227393" y="14288"/>
                </a:cubicBezTo>
                <a:cubicBezTo>
                  <a:pt x="1200088" y="11748"/>
                  <a:pt x="1186753" y="15558"/>
                  <a:pt x="1159448" y="14288"/>
                </a:cubicBezTo>
                <a:cubicBezTo>
                  <a:pt x="1132143" y="13018"/>
                  <a:pt x="1118173" y="9208"/>
                  <a:pt x="1090868" y="7938"/>
                </a:cubicBezTo>
                <a:cubicBezTo>
                  <a:pt x="1063563" y="6668"/>
                  <a:pt x="1050228" y="7938"/>
                  <a:pt x="1022923" y="7938"/>
                </a:cubicBezTo>
                <a:cubicBezTo>
                  <a:pt x="995618" y="7938"/>
                  <a:pt x="981648" y="9208"/>
                  <a:pt x="954343" y="7938"/>
                </a:cubicBezTo>
                <a:cubicBezTo>
                  <a:pt x="927038" y="6668"/>
                  <a:pt x="913703" y="2223"/>
                  <a:pt x="886398" y="953"/>
                </a:cubicBezTo>
                <a:cubicBezTo>
                  <a:pt x="859093" y="-317"/>
                  <a:pt x="845123" y="-317"/>
                  <a:pt x="817818" y="953"/>
                </a:cubicBezTo>
                <a:cubicBezTo>
                  <a:pt x="790513" y="2223"/>
                  <a:pt x="776543" y="6668"/>
                  <a:pt x="749238" y="7938"/>
                </a:cubicBezTo>
                <a:cubicBezTo>
                  <a:pt x="721933" y="9208"/>
                  <a:pt x="708598" y="6668"/>
                  <a:pt x="681293" y="7938"/>
                </a:cubicBezTo>
                <a:cubicBezTo>
                  <a:pt x="653988" y="9208"/>
                  <a:pt x="636208" y="11748"/>
                  <a:pt x="612713" y="14288"/>
                </a:cubicBezTo>
                <a:cubicBezTo>
                  <a:pt x="589218" y="16828"/>
                  <a:pt x="588583" y="20003"/>
                  <a:pt x="565088" y="21273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7647940" y="4970780"/>
            <a:ext cx="1604645" cy="262255"/>
          </a:xfrm>
          <a:custGeom>
            <a:avLst/>
            <a:gdLst>
              <a:gd name="connisteX0" fmla="*/ 577223 w 1604825"/>
              <a:gd name="connsiteY0" fmla="*/ 22421 h 262310"/>
              <a:gd name="connisteX1" fmla="*/ 508643 w 1604825"/>
              <a:gd name="connsiteY1" fmla="*/ 22421 h 262310"/>
              <a:gd name="connisteX2" fmla="*/ 433713 w 1604825"/>
              <a:gd name="connsiteY2" fmla="*/ 15436 h 262310"/>
              <a:gd name="connisteX3" fmla="*/ 365133 w 1604825"/>
              <a:gd name="connsiteY3" fmla="*/ 15436 h 262310"/>
              <a:gd name="connisteX4" fmla="*/ 297188 w 1604825"/>
              <a:gd name="connsiteY4" fmla="*/ 8451 h 262310"/>
              <a:gd name="connisteX5" fmla="*/ 228608 w 1604825"/>
              <a:gd name="connsiteY5" fmla="*/ 8451 h 262310"/>
              <a:gd name="connisteX6" fmla="*/ 160028 w 1604825"/>
              <a:gd name="connsiteY6" fmla="*/ 1466 h 262310"/>
              <a:gd name="connisteX7" fmla="*/ 92083 w 1604825"/>
              <a:gd name="connsiteY7" fmla="*/ 1466 h 262310"/>
              <a:gd name="connisteX8" fmla="*/ 23503 w 1604825"/>
              <a:gd name="connsiteY8" fmla="*/ 15436 h 262310"/>
              <a:gd name="connisteX9" fmla="*/ 3183 w 1604825"/>
              <a:gd name="connsiteY9" fmla="*/ 83381 h 262310"/>
              <a:gd name="connisteX10" fmla="*/ 10168 w 1604825"/>
              <a:gd name="connsiteY10" fmla="*/ 151961 h 262310"/>
              <a:gd name="connisteX11" fmla="*/ 78113 w 1604825"/>
              <a:gd name="connsiteY11" fmla="*/ 199586 h 262310"/>
              <a:gd name="connisteX12" fmla="*/ 146693 w 1604825"/>
              <a:gd name="connsiteY12" fmla="*/ 219906 h 262310"/>
              <a:gd name="connisteX13" fmla="*/ 215273 w 1604825"/>
              <a:gd name="connsiteY13" fmla="*/ 226891 h 262310"/>
              <a:gd name="connisteX14" fmla="*/ 283218 w 1604825"/>
              <a:gd name="connsiteY14" fmla="*/ 233876 h 262310"/>
              <a:gd name="connisteX15" fmla="*/ 351798 w 1604825"/>
              <a:gd name="connsiteY15" fmla="*/ 240861 h 262310"/>
              <a:gd name="connisteX16" fmla="*/ 419743 w 1604825"/>
              <a:gd name="connsiteY16" fmla="*/ 254196 h 262310"/>
              <a:gd name="connisteX17" fmla="*/ 488323 w 1604825"/>
              <a:gd name="connsiteY17" fmla="*/ 254196 h 262310"/>
              <a:gd name="connisteX18" fmla="*/ 556268 w 1604825"/>
              <a:gd name="connsiteY18" fmla="*/ 261181 h 262310"/>
              <a:gd name="connisteX19" fmla="*/ 624848 w 1604825"/>
              <a:gd name="connsiteY19" fmla="*/ 261181 h 262310"/>
              <a:gd name="connisteX20" fmla="*/ 693428 w 1604825"/>
              <a:gd name="connsiteY20" fmla="*/ 261181 h 262310"/>
              <a:gd name="connisteX21" fmla="*/ 761373 w 1604825"/>
              <a:gd name="connsiteY21" fmla="*/ 261181 h 262310"/>
              <a:gd name="connisteX22" fmla="*/ 829953 w 1604825"/>
              <a:gd name="connsiteY22" fmla="*/ 261181 h 262310"/>
              <a:gd name="connisteX23" fmla="*/ 897898 w 1604825"/>
              <a:gd name="connsiteY23" fmla="*/ 261181 h 262310"/>
              <a:gd name="connisteX24" fmla="*/ 966478 w 1604825"/>
              <a:gd name="connsiteY24" fmla="*/ 261181 h 262310"/>
              <a:gd name="connisteX25" fmla="*/ 1034423 w 1604825"/>
              <a:gd name="connsiteY25" fmla="*/ 261181 h 262310"/>
              <a:gd name="connisteX26" fmla="*/ 1103003 w 1604825"/>
              <a:gd name="connsiteY26" fmla="*/ 261181 h 262310"/>
              <a:gd name="connisteX27" fmla="*/ 1171583 w 1604825"/>
              <a:gd name="connsiteY27" fmla="*/ 247211 h 262310"/>
              <a:gd name="connisteX28" fmla="*/ 1239528 w 1604825"/>
              <a:gd name="connsiteY28" fmla="*/ 240861 h 262310"/>
              <a:gd name="connisteX29" fmla="*/ 1308108 w 1604825"/>
              <a:gd name="connsiteY29" fmla="*/ 240861 h 262310"/>
              <a:gd name="connisteX30" fmla="*/ 1376053 w 1604825"/>
              <a:gd name="connsiteY30" fmla="*/ 233876 h 262310"/>
              <a:gd name="connisteX31" fmla="*/ 1444633 w 1604825"/>
              <a:gd name="connsiteY31" fmla="*/ 226891 h 262310"/>
              <a:gd name="connisteX32" fmla="*/ 1512578 w 1604825"/>
              <a:gd name="connsiteY32" fmla="*/ 213556 h 262310"/>
              <a:gd name="connisteX33" fmla="*/ 1581158 w 1604825"/>
              <a:gd name="connsiteY33" fmla="*/ 172281 h 262310"/>
              <a:gd name="connisteX34" fmla="*/ 1601478 w 1604825"/>
              <a:gd name="connsiteY34" fmla="*/ 104336 h 262310"/>
              <a:gd name="connisteX35" fmla="*/ 1533533 w 1604825"/>
              <a:gd name="connsiteY35" fmla="*/ 90366 h 262310"/>
              <a:gd name="connisteX36" fmla="*/ 1457968 w 1604825"/>
              <a:gd name="connsiteY36" fmla="*/ 70046 h 262310"/>
              <a:gd name="connisteX37" fmla="*/ 1390023 w 1604825"/>
              <a:gd name="connsiteY37" fmla="*/ 56076 h 262310"/>
              <a:gd name="connisteX38" fmla="*/ 1321443 w 1604825"/>
              <a:gd name="connsiteY38" fmla="*/ 49726 h 262310"/>
              <a:gd name="connisteX39" fmla="*/ 1253498 w 1604825"/>
              <a:gd name="connsiteY39" fmla="*/ 35756 h 262310"/>
              <a:gd name="connisteX40" fmla="*/ 1184918 w 1604825"/>
              <a:gd name="connsiteY40" fmla="*/ 28771 h 262310"/>
              <a:gd name="connisteX41" fmla="*/ 1116338 w 1604825"/>
              <a:gd name="connsiteY41" fmla="*/ 28771 h 262310"/>
              <a:gd name="connisteX42" fmla="*/ 1048393 w 1604825"/>
              <a:gd name="connsiteY42" fmla="*/ 22421 h 262310"/>
              <a:gd name="connisteX43" fmla="*/ 979813 w 1604825"/>
              <a:gd name="connsiteY43" fmla="*/ 22421 h 262310"/>
              <a:gd name="connisteX44" fmla="*/ 911868 w 1604825"/>
              <a:gd name="connsiteY44" fmla="*/ 22421 h 262310"/>
              <a:gd name="connisteX45" fmla="*/ 843288 w 1604825"/>
              <a:gd name="connsiteY45" fmla="*/ 22421 h 262310"/>
              <a:gd name="connisteX46" fmla="*/ 775343 w 1604825"/>
              <a:gd name="connsiteY46" fmla="*/ 22421 h 262310"/>
              <a:gd name="connisteX47" fmla="*/ 706763 w 1604825"/>
              <a:gd name="connsiteY47" fmla="*/ 22421 h 262310"/>
              <a:gd name="connisteX48" fmla="*/ 638183 w 1604825"/>
              <a:gd name="connsiteY48" fmla="*/ 22421 h 262310"/>
              <a:gd name="connisteX49" fmla="*/ 570238 w 1604825"/>
              <a:gd name="connsiteY49" fmla="*/ 22421 h 2623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</a:cxnLst>
            <a:rect l="l" t="t" r="r" b="b"/>
            <a:pathLst>
              <a:path w="1604826" h="262310">
                <a:moveTo>
                  <a:pt x="577224" y="22421"/>
                </a:moveTo>
                <a:cubicBezTo>
                  <a:pt x="565159" y="22421"/>
                  <a:pt x="537219" y="23691"/>
                  <a:pt x="508644" y="22421"/>
                </a:cubicBezTo>
                <a:cubicBezTo>
                  <a:pt x="480069" y="21151"/>
                  <a:pt x="462289" y="16706"/>
                  <a:pt x="433714" y="15436"/>
                </a:cubicBezTo>
                <a:cubicBezTo>
                  <a:pt x="405139" y="14166"/>
                  <a:pt x="392439" y="16706"/>
                  <a:pt x="365134" y="15436"/>
                </a:cubicBezTo>
                <a:cubicBezTo>
                  <a:pt x="337829" y="14166"/>
                  <a:pt x="324494" y="9721"/>
                  <a:pt x="297189" y="8451"/>
                </a:cubicBezTo>
                <a:cubicBezTo>
                  <a:pt x="269884" y="7181"/>
                  <a:pt x="255914" y="9721"/>
                  <a:pt x="228609" y="8451"/>
                </a:cubicBezTo>
                <a:cubicBezTo>
                  <a:pt x="201304" y="7181"/>
                  <a:pt x="187334" y="2736"/>
                  <a:pt x="160029" y="1466"/>
                </a:cubicBezTo>
                <a:cubicBezTo>
                  <a:pt x="132724" y="196"/>
                  <a:pt x="119389" y="-1074"/>
                  <a:pt x="92084" y="1466"/>
                </a:cubicBezTo>
                <a:cubicBezTo>
                  <a:pt x="64779" y="4006"/>
                  <a:pt x="41284" y="-1074"/>
                  <a:pt x="23504" y="15436"/>
                </a:cubicBezTo>
                <a:cubicBezTo>
                  <a:pt x="5724" y="31946"/>
                  <a:pt x="5724" y="56076"/>
                  <a:pt x="3184" y="83381"/>
                </a:cubicBezTo>
                <a:cubicBezTo>
                  <a:pt x="644" y="110686"/>
                  <a:pt x="-5071" y="128466"/>
                  <a:pt x="10169" y="151961"/>
                </a:cubicBezTo>
                <a:cubicBezTo>
                  <a:pt x="25409" y="175456"/>
                  <a:pt x="50809" y="186251"/>
                  <a:pt x="78114" y="199586"/>
                </a:cubicBezTo>
                <a:cubicBezTo>
                  <a:pt x="105419" y="212921"/>
                  <a:pt x="119389" y="214191"/>
                  <a:pt x="146694" y="219906"/>
                </a:cubicBezTo>
                <a:cubicBezTo>
                  <a:pt x="173999" y="225621"/>
                  <a:pt x="187969" y="224351"/>
                  <a:pt x="215274" y="226891"/>
                </a:cubicBezTo>
                <a:cubicBezTo>
                  <a:pt x="242579" y="229431"/>
                  <a:pt x="255914" y="231336"/>
                  <a:pt x="283219" y="233876"/>
                </a:cubicBezTo>
                <a:cubicBezTo>
                  <a:pt x="310524" y="236416"/>
                  <a:pt x="324494" y="237051"/>
                  <a:pt x="351799" y="240861"/>
                </a:cubicBezTo>
                <a:cubicBezTo>
                  <a:pt x="379104" y="244671"/>
                  <a:pt x="392439" y="251656"/>
                  <a:pt x="419744" y="254196"/>
                </a:cubicBezTo>
                <a:cubicBezTo>
                  <a:pt x="447049" y="256736"/>
                  <a:pt x="461019" y="252926"/>
                  <a:pt x="488324" y="254196"/>
                </a:cubicBezTo>
                <a:cubicBezTo>
                  <a:pt x="515629" y="255466"/>
                  <a:pt x="528964" y="259911"/>
                  <a:pt x="556269" y="261181"/>
                </a:cubicBezTo>
                <a:cubicBezTo>
                  <a:pt x="583574" y="262451"/>
                  <a:pt x="597544" y="261181"/>
                  <a:pt x="624849" y="261181"/>
                </a:cubicBezTo>
                <a:cubicBezTo>
                  <a:pt x="652154" y="261181"/>
                  <a:pt x="666124" y="261181"/>
                  <a:pt x="693429" y="261181"/>
                </a:cubicBezTo>
                <a:cubicBezTo>
                  <a:pt x="720734" y="261181"/>
                  <a:pt x="734069" y="261181"/>
                  <a:pt x="761374" y="261181"/>
                </a:cubicBezTo>
                <a:cubicBezTo>
                  <a:pt x="788679" y="261181"/>
                  <a:pt x="802649" y="261181"/>
                  <a:pt x="829954" y="261181"/>
                </a:cubicBezTo>
                <a:cubicBezTo>
                  <a:pt x="857259" y="261181"/>
                  <a:pt x="870594" y="261181"/>
                  <a:pt x="897899" y="261181"/>
                </a:cubicBezTo>
                <a:cubicBezTo>
                  <a:pt x="925204" y="261181"/>
                  <a:pt x="939174" y="261181"/>
                  <a:pt x="966479" y="261181"/>
                </a:cubicBezTo>
                <a:cubicBezTo>
                  <a:pt x="993784" y="261181"/>
                  <a:pt x="1007119" y="261181"/>
                  <a:pt x="1034424" y="261181"/>
                </a:cubicBezTo>
                <a:cubicBezTo>
                  <a:pt x="1061729" y="261181"/>
                  <a:pt x="1075699" y="263721"/>
                  <a:pt x="1103004" y="261181"/>
                </a:cubicBezTo>
                <a:cubicBezTo>
                  <a:pt x="1130309" y="258641"/>
                  <a:pt x="1144279" y="251021"/>
                  <a:pt x="1171584" y="247211"/>
                </a:cubicBezTo>
                <a:cubicBezTo>
                  <a:pt x="1198889" y="243401"/>
                  <a:pt x="1212224" y="242131"/>
                  <a:pt x="1239529" y="240861"/>
                </a:cubicBezTo>
                <a:cubicBezTo>
                  <a:pt x="1266834" y="239591"/>
                  <a:pt x="1280804" y="242131"/>
                  <a:pt x="1308109" y="240861"/>
                </a:cubicBezTo>
                <a:cubicBezTo>
                  <a:pt x="1335414" y="239591"/>
                  <a:pt x="1348749" y="236416"/>
                  <a:pt x="1376054" y="233876"/>
                </a:cubicBezTo>
                <a:cubicBezTo>
                  <a:pt x="1403359" y="231336"/>
                  <a:pt x="1417329" y="230701"/>
                  <a:pt x="1444634" y="226891"/>
                </a:cubicBezTo>
                <a:cubicBezTo>
                  <a:pt x="1471939" y="223081"/>
                  <a:pt x="1485274" y="224351"/>
                  <a:pt x="1512579" y="213556"/>
                </a:cubicBezTo>
                <a:cubicBezTo>
                  <a:pt x="1539884" y="202761"/>
                  <a:pt x="1563379" y="193871"/>
                  <a:pt x="1581159" y="172281"/>
                </a:cubicBezTo>
                <a:cubicBezTo>
                  <a:pt x="1598939" y="150691"/>
                  <a:pt x="1611004" y="120846"/>
                  <a:pt x="1601479" y="104336"/>
                </a:cubicBezTo>
                <a:cubicBezTo>
                  <a:pt x="1591954" y="87826"/>
                  <a:pt x="1562109" y="97351"/>
                  <a:pt x="1533534" y="90366"/>
                </a:cubicBezTo>
                <a:cubicBezTo>
                  <a:pt x="1504959" y="83381"/>
                  <a:pt x="1486544" y="77031"/>
                  <a:pt x="1457969" y="70046"/>
                </a:cubicBezTo>
                <a:cubicBezTo>
                  <a:pt x="1429394" y="63061"/>
                  <a:pt x="1417329" y="59886"/>
                  <a:pt x="1390024" y="56076"/>
                </a:cubicBezTo>
                <a:cubicBezTo>
                  <a:pt x="1362719" y="52266"/>
                  <a:pt x="1348749" y="53536"/>
                  <a:pt x="1321444" y="49726"/>
                </a:cubicBezTo>
                <a:cubicBezTo>
                  <a:pt x="1294139" y="45916"/>
                  <a:pt x="1280804" y="40201"/>
                  <a:pt x="1253499" y="35756"/>
                </a:cubicBezTo>
                <a:cubicBezTo>
                  <a:pt x="1226194" y="31311"/>
                  <a:pt x="1212224" y="30041"/>
                  <a:pt x="1184919" y="28771"/>
                </a:cubicBezTo>
                <a:cubicBezTo>
                  <a:pt x="1157614" y="27501"/>
                  <a:pt x="1143644" y="30041"/>
                  <a:pt x="1116339" y="28771"/>
                </a:cubicBezTo>
                <a:cubicBezTo>
                  <a:pt x="1089034" y="27501"/>
                  <a:pt x="1075699" y="23691"/>
                  <a:pt x="1048394" y="22421"/>
                </a:cubicBezTo>
                <a:cubicBezTo>
                  <a:pt x="1021089" y="21151"/>
                  <a:pt x="1007119" y="22421"/>
                  <a:pt x="979814" y="22421"/>
                </a:cubicBezTo>
                <a:cubicBezTo>
                  <a:pt x="952509" y="22421"/>
                  <a:pt x="939174" y="22421"/>
                  <a:pt x="911869" y="22421"/>
                </a:cubicBezTo>
                <a:cubicBezTo>
                  <a:pt x="884564" y="22421"/>
                  <a:pt x="870594" y="22421"/>
                  <a:pt x="843289" y="22421"/>
                </a:cubicBezTo>
                <a:cubicBezTo>
                  <a:pt x="815984" y="22421"/>
                  <a:pt x="802649" y="22421"/>
                  <a:pt x="775344" y="22421"/>
                </a:cubicBezTo>
                <a:cubicBezTo>
                  <a:pt x="748039" y="22421"/>
                  <a:pt x="734069" y="22421"/>
                  <a:pt x="706764" y="22421"/>
                </a:cubicBezTo>
                <a:cubicBezTo>
                  <a:pt x="679459" y="22421"/>
                  <a:pt x="665489" y="22421"/>
                  <a:pt x="638184" y="22421"/>
                </a:cubicBezTo>
                <a:cubicBezTo>
                  <a:pt x="610879" y="22421"/>
                  <a:pt x="582304" y="22421"/>
                  <a:pt x="570239" y="22421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0" idx="31"/>
          </p:cNvCxnSpPr>
          <p:nvPr/>
        </p:nvCxnSpPr>
        <p:spPr>
          <a:xfrm>
            <a:off x="9215120" y="4234815"/>
            <a:ext cx="628650" cy="21844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34"/>
          </p:cNvCxnSpPr>
          <p:nvPr>
            <p:custDataLst>
              <p:tags r:id="rId9"/>
            </p:custDataLst>
          </p:nvPr>
        </p:nvCxnSpPr>
        <p:spPr>
          <a:xfrm flipV="1">
            <a:off x="9249410" y="4664710"/>
            <a:ext cx="567055" cy="41021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10"/>
            </p:custDataLst>
          </p:nvPr>
        </p:nvSpPr>
        <p:spPr>
          <a:xfrm>
            <a:off x="9871075" y="4137660"/>
            <a:ext cx="1813560" cy="7918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鲁棒依赖：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空间姿态信息与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点云分离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圆角矩形 17"/>
          <p:cNvSpPr/>
          <p:nvPr>
            <p:custDataLst>
              <p:tags r:id="rId1"/>
            </p:custDataLst>
          </p:nvPr>
        </p:nvSpPr>
        <p:spPr>
          <a:xfrm>
            <a:off x="6503670" y="3234055"/>
            <a:ext cx="3326130" cy="6648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等效的找到模型在哪些角度上分类容易错</a:t>
            </a:r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5172710" y="4969510"/>
            <a:ext cx="6131560" cy="56896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利用该角度（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RP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）生成新的点云去参与训练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80895" y="2700020"/>
            <a:ext cx="1840230" cy="48514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旋转池化层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右箭头 14"/>
          <p:cNvSpPr/>
          <p:nvPr>
            <p:custDataLst>
              <p:tags r:id="rId5"/>
            </p:custDataLst>
          </p:nvPr>
        </p:nvSpPr>
        <p:spPr>
          <a:xfrm rot="5400000">
            <a:off x="7771765" y="4380230"/>
            <a:ext cx="899795" cy="166370"/>
          </a:xfrm>
          <a:prstGeom prst="rightArrow">
            <a:avLst>
              <a:gd name="adj1" fmla="val 25173"/>
              <a:gd name="adj2" fmla="val 97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19380" y="83185"/>
            <a:ext cx="82619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Arial" panose="020B0604020202020204" pitchFamily="34" charset="0"/>
              </a:rPr>
              <a:t>总结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Arial" panose="020B0604020202020204" pitchFamily="34" charset="0"/>
              </a:rPr>
              <a:t>  </a:t>
            </a:r>
            <a:endParaRPr lang="zh-CN" altLang="en-US" dirty="0">
              <a:latin typeface="Times New Roman" panose="02020603050405020304" charset="0"/>
              <a:ea typeface="思源宋体 CN SemiBold" panose="02020600000000000000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7"/>
            </p:custDataLst>
          </p:nvPr>
        </p:nvSpPr>
        <p:spPr>
          <a:xfrm>
            <a:off x="6677025" y="1706245"/>
            <a:ext cx="2980055" cy="69786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已知模型目标函数对角度的变化率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8"/>
            </p:custDataLst>
          </p:nvPr>
        </p:nvSpPr>
        <p:spPr>
          <a:xfrm>
            <a:off x="2080895" y="3459480"/>
            <a:ext cx="1840230" cy="48514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一次优化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9"/>
            </p:custDataLst>
          </p:nvPr>
        </p:nvSpPr>
        <p:spPr>
          <a:xfrm>
            <a:off x="2221230" y="4982210"/>
            <a:ext cx="1560195" cy="5391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/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过拟合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问题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2" name="肘形连接符 11"/>
          <p:cNvCxnSpPr>
            <a:stCxn id="17" idx="1"/>
            <a:endCxn id="7" idx="3"/>
          </p:cNvCxnSpPr>
          <p:nvPr/>
        </p:nvCxnSpPr>
        <p:spPr>
          <a:xfrm rot="10800000">
            <a:off x="3781425" y="5252085"/>
            <a:ext cx="1391285" cy="1905"/>
          </a:xfrm>
          <a:prstGeom prst="bentConnector3">
            <a:avLst>
              <a:gd name="adj1" fmla="val 499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4" idx="2"/>
          </p:cNvCxnSpPr>
          <p:nvPr/>
        </p:nvCxnSpPr>
        <p:spPr>
          <a:xfrm flipH="1" flipV="1">
            <a:off x="3001010" y="3944620"/>
            <a:ext cx="635" cy="1037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>
            <p:custDataLst>
              <p:tags r:id="rId10"/>
            </p:custDataLst>
          </p:nvPr>
        </p:nvSpPr>
        <p:spPr>
          <a:xfrm>
            <a:off x="1817370" y="2507615"/>
            <a:ext cx="2391410" cy="1664970"/>
          </a:xfrm>
          <a:prstGeom prst="roundRect">
            <a:avLst>
              <a:gd name="adj" fmla="val 9947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16" idx="0"/>
            <a:endCxn id="9" idx="1"/>
          </p:cNvCxnSpPr>
          <p:nvPr/>
        </p:nvCxnSpPr>
        <p:spPr>
          <a:xfrm rot="16200000">
            <a:off x="4516120" y="539750"/>
            <a:ext cx="644525" cy="36760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>
            <p:custDataLst>
              <p:tags r:id="rId11"/>
            </p:custDataLst>
          </p:nvPr>
        </p:nvSpPr>
        <p:spPr>
          <a:xfrm rot="5400000">
            <a:off x="7830820" y="2736215"/>
            <a:ext cx="782320" cy="166370"/>
          </a:xfrm>
          <a:prstGeom prst="rightArrow">
            <a:avLst>
              <a:gd name="adj1" fmla="val 25173"/>
              <a:gd name="adj2" fmla="val 97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711835"/>
          </a:xfrm>
          <a:prstGeom prst="rect">
            <a:avLst/>
          </a:prstGeom>
          <a:solidFill>
            <a:srgbClr val="374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5" y="952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ea typeface="思源宋体 CN SemiBold" panose="02020600000000000000" charset="-122"/>
                <a:cs typeface="Times New Roman" panose="02020603050405020304" charset="0"/>
                <a:sym typeface="Arial" panose="020B0604020202020204" pitchFamily="34" charset="0"/>
              </a:rPr>
              <a:t>Conclusion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  <a:ea typeface="思源宋体 CN SemiBold" panose="02020600000000000000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8825865" y="109855"/>
            <a:ext cx="343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Huo Mingda, Jinan University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3035" y="3362325"/>
            <a:ext cx="214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Thanks</a:t>
            </a:r>
            <a:r>
              <a:rPr lang="zh-CN" altLang="en-US" sz="3600" b="1"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！</a:t>
            </a:r>
            <a:endParaRPr lang="zh-CN" altLang="en-US" sz="3600" b="1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PP_MARK_KEY" val="d3d5ac0e-9416-4c15-8881-6bed7937128b"/>
  <p:tag name="COMMONDATA" val="eyJjb3VudCI6MTQsImhkaWQiOiIzMDMwMWY0NDdkZmY4ZjQ5OWY5ZTFlY2NlYTA1ZjRlMiIsInVzZXJDb3VudCI6MTR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WPS 演示</Application>
  <PresentationFormat>宽屏</PresentationFormat>
  <Paragraphs>146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思源宋体 CN SemiBold</vt:lpstr>
      <vt:lpstr>黑体</vt:lpstr>
      <vt:lpstr>思源宋体 CN Heavy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Со∪итЁя-颖</cp:lastModifiedBy>
  <cp:revision>21</cp:revision>
  <dcterms:created xsi:type="dcterms:W3CDTF">2019-03-10T11:26:00Z</dcterms:created>
  <dcterms:modified xsi:type="dcterms:W3CDTF">2023-05-18T08:26:19Z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v1.0_mb_Z05CwSsqTzGB/etY1M8o8A==</vt:lpwstr>
  </property>
  <property fmtid="{D5CDD505-2E9C-101B-9397-08002B2CF9AE}" pid="4" name="ICV">
    <vt:lpwstr>02D971F228BD43CDB516E5F1853C9ACF_13</vt:lpwstr>
  </property>
</Properties>
</file>