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1" r:id="rId3"/>
    <p:sldId id="265" r:id="rId4"/>
    <p:sldId id="259" r:id="rId5"/>
    <p:sldId id="269" r:id="rId6"/>
    <p:sldId id="268" r:id="rId7"/>
    <p:sldId id="270" r:id="rId8"/>
    <p:sldId id="263" r:id="rId9"/>
    <p:sldId id="258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6FF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471" autoAdjust="0"/>
    <p:restoredTop sz="91680" autoAdjust="0"/>
  </p:normalViewPr>
  <p:slideViewPr>
    <p:cSldViewPr snapToGrid="0" snapToObjects="1">
      <p:cViewPr varScale="1">
        <p:scale>
          <a:sx n="104" d="100"/>
          <a:sy n="104" d="100"/>
        </p:scale>
        <p:origin x="-199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F5B16-5030-4041-AFCD-B1436462769D}" type="datetimeFigureOut">
              <a:rPr lang="en-US" smtClean="0"/>
              <a:t>6/15/15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CC927-2C9E-6C4E-AA5E-C1B238510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793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F5B16-5030-4041-AFCD-B1436462769D}" type="datetimeFigureOut">
              <a:rPr lang="en-US" smtClean="0"/>
              <a:t>6/15/15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CC927-2C9E-6C4E-AA5E-C1B238510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448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F5B16-5030-4041-AFCD-B1436462769D}" type="datetimeFigureOut">
              <a:rPr lang="en-US" smtClean="0"/>
              <a:t>6/15/15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CC927-2C9E-6C4E-AA5E-C1B238510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051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F5B16-5030-4041-AFCD-B1436462769D}" type="datetimeFigureOut">
              <a:rPr lang="en-US" smtClean="0"/>
              <a:t>6/15/15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CC927-2C9E-6C4E-AA5E-C1B238510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968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F5B16-5030-4041-AFCD-B1436462769D}" type="datetimeFigureOut">
              <a:rPr lang="en-US" smtClean="0"/>
              <a:t>6/15/15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CC927-2C9E-6C4E-AA5E-C1B238510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045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F5B16-5030-4041-AFCD-B1436462769D}" type="datetimeFigureOut">
              <a:rPr lang="en-US" smtClean="0"/>
              <a:t>6/15/15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CC927-2C9E-6C4E-AA5E-C1B238510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942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F5B16-5030-4041-AFCD-B1436462769D}" type="datetimeFigureOut">
              <a:rPr lang="en-US" smtClean="0"/>
              <a:t>6/15/15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CC927-2C9E-6C4E-AA5E-C1B238510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413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F5B16-5030-4041-AFCD-B1436462769D}" type="datetimeFigureOut">
              <a:rPr lang="en-US" smtClean="0"/>
              <a:t>6/15/15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CC927-2C9E-6C4E-AA5E-C1B238510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330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F5B16-5030-4041-AFCD-B1436462769D}" type="datetimeFigureOut">
              <a:rPr lang="en-US" smtClean="0"/>
              <a:t>6/15/15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CC927-2C9E-6C4E-AA5E-C1B238510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732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F5B16-5030-4041-AFCD-B1436462769D}" type="datetimeFigureOut">
              <a:rPr lang="en-US" smtClean="0"/>
              <a:t>6/15/15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CC927-2C9E-6C4E-AA5E-C1B238510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824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F5B16-5030-4041-AFCD-B1436462769D}" type="datetimeFigureOut">
              <a:rPr lang="en-US" smtClean="0"/>
              <a:t>6/15/15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CC927-2C9E-6C4E-AA5E-C1B238510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25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0F5B16-5030-4041-AFCD-B1436462769D}" type="datetimeFigureOut">
              <a:rPr lang="en-US" smtClean="0"/>
              <a:t>6/15/15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9CC927-2C9E-6C4E-AA5E-C1B238510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041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5.png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21538"/>
            <a:ext cx="7772400" cy="1470025"/>
          </a:xfrm>
        </p:spPr>
        <p:txBody>
          <a:bodyPr>
            <a:normAutofit/>
          </a:bodyPr>
          <a:lstStyle/>
          <a:p>
            <a:r>
              <a:rPr lang="en-US" sz="54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tx1">
                    <a:lumMod val="65000"/>
                    <a:lumOff val="35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WDI_ATL_3_Project 2</a:t>
            </a:r>
            <a:endParaRPr lang="en-US" sz="54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tx1">
                  <a:lumMod val="65000"/>
                  <a:lumOff val="35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16296"/>
            <a:ext cx="6400800" cy="1309255"/>
          </a:xfrm>
        </p:spPr>
        <p:txBody>
          <a:bodyPr/>
          <a:lstStyle/>
          <a:p>
            <a:r>
              <a:rPr lang="en-US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Community Tennis Club </a:t>
            </a:r>
          </a:p>
          <a:p>
            <a:r>
              <a:rPr lang="en-US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Mobile-</a:t>
            </a:r>
            <a:r>
              <a:rPr lang="en-US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C</a:t>
            </a:r>
            <a:r>
              <a:rPr lang="en-US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entric Website</a:t>
            </a:r>
            <a:endParaRPr lang="en-US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2069220" y="2616977"/>
            <a:ext cx="5002391" cy="830997"/>
            <a:chOff x="2069220" y="2616977"/>
            <a:chExt cx="5002391" cy="830997"/>
          </a:xfrm>
        </p:grpSpPr>
        <p:sp>
          <p:nvSpPr>
            <p:cNvPr id="5" name="TextBox 4"/>
            <p:cNvSpPr txBox="1"/>
            <p:nvPr/>
          </p:nvSpPr>
          <p:spPr>
            <a:xfrm>
              <a:off x="2069220" y="2616977"/>
              <a:ext cx="5002391" cy="830997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flat" dir="tl">
                <a:rot lat="0" lon="0" rev="6600000"/>
              </a:lightRig>
            </a:scene3d>
            <a:sp3d>
              <a:bevelT/>
            </a:sp3d>
          </p:spPr>
          <p:txBody>
            <a:bodyPr wrap="none" rtlCol="0">
              <a:spAutoFit/>
            </a:bodyPr>
            <a:lstStyle/>
            <a:p>
              <a:r>
                <a:rPr lang="en-US" sz="4800" dirty="0" smtClean="0">
                  <a:ln w="1905"/>
                  <a:solidFill>
                    <a:srgbClr val="0000FF"/>
                  </a:soli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Menlo Regular"/>
                  <a:cs typeface="Menlo Regular"/>
                </a:rPr>
                <a:t>Tennis  Gr up</a:t>
              </a:r>
              <a:endParaRPr lang="en-US" sz="4800" dirty="0">
                <a:ln w="1905"/>
                <a:solidFill>
                  <a:srgbClr val="0000FF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Menlo Regular"/>
                <a:cs typeface="Menlo Regular"/>
              </a:endParaRPr>
            </a:p>
          </p:txBody>
        </p:sp>
        <p:pic>
          <p:nvPicPr>
            <p:cNvPr id="6" name="Picture 5" descr="tennisball_blu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5791789" y="2906962"/>
              <a:ext cx="416270" cy="416270"/>
            </a:xfrm>
            <a:prstGeom prst="rect">
              <a:avLst/>
            </a:prstGeom>
          </p:spPr>
        </p:pic>
        <p:pic>
          <p:nvPicPr>
            <p:cNvPr id="7" name="Picture 6" descr="t_racket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0350" y="2616977"/>
              <a:ext cx="851054" cy="775405"/>
            </a:xfrm>
            <a:prstGeom prst="rect">
              <a:avLst/>
            </a:prstGeom>
          </p:spPr>
        </p:pic>
      </p:grpSp>
      <p:sp>
        <p:nvSpPr>
          <p:cNvPr id="10" name="Title 1"/>
          <p:cNvSpPr txBox="1">
            <a:spLocks/>
          </p:cNvSpPr>
          <p:nvPr/>
        </p:nvSpPr>
        <p:spPr>
          <a:xfrm>
            <a:off x="685800" y="4632487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tx1"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June 15, 2015</a:t>
            </a:r>
            <a:endParaRPr lang="en-US" sz="28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tx1"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145906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79572"/>
            <a:ext cx="8229600" cy="57830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Player Profile</a:t>
            </a:r>
            <a:endParaRPr lang="en-US" dirty="0"/>
          </a:p>
        </p:txBody>
      </p:sp>
      <p:pic>
        <p:nvPicPr>
          <p:cNvPr id="10" name="Picture 9" descr="team_addressbook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291" y="1499160"/>
            <a:ext cx="5333463" cy="4252758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6211454" y="1624926"/>
            <a:ext cx="2200656" cy="4126992"/>
            <a:chOff x="0" y="1703432"/>
            <a:chExt cx="2200656" cy="4126992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3"/>
            <a:srcRect r="59511"/>
            <a:stretch/>
          </p:blipFill>
          <p:spPr>
            <a:xfrm>
              <a:off x="245802" y="2493821"/>
              <a:ext cx="1728472" cy="2987255"/>
            </a:xfrm>
            <a:prstGeom prst="rect">
              <a:avLst/>
            </a:prstGeom>
          </p:spPr>
        </p:pic>
        <p:pic>
          <p:nvPicPr>
            <p:cNvPr id="6" name="Picture 5" descr="mobile_template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03432"/>
              <a:ext cx="2200656" cy="412699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494316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12212" y="8711"/>
            <a:ext cx="9144000" cy="685800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/>
          <p:cNvCxnSpPr>
            <a:stCxn id="13" idx="2"/>
          </p:cNvCxnSpPr>
          <p:nvPr/>
        </p:nvCxnSpPr>
        <p:spPr>
          <a:xfrm flipH="1">
            <a:off x="7809823" y="3158249"/>
            <a:ext cx="2130" cy="418217"/>
          </a:xfrm>
          <a:prstGeom prst="line">
            <a:avLst/>
          </a:prstGeom>
          <a:ln w="6350" cmpd="sng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2127786" y="5926756"/>
            <a:ext cx="3801919" cy="0"/>
          </a:xfrm>
          <a:prstGeom prst="line">
            <a:avLst/>
          </a:prstGeom>
          <a:ln w="6350" cmpd="sng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3061053" y="3707025"/>
            <a:ext cx="594131" cy="0"/>
          </a:xfrm>
          <a:prstGeom prst="line">
            <a:avLst/>
          </a:prstGeom>
          <a:ln w="6350" cmpd="sng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3061053" y="2753757"/>
            <a:ext cx="0" cy="953268"/>
          </a:xfrm>
          <a:prstGeom prst="line">
            <a:avLst/>
          </a:prstGeom>
          <a:ln w="6350" cmpd="sng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2127786" y="2761792"/>
            <a:ext cx="933267" cy="12983"/>
          </a:xfrm>
          <a:prstGeom prst="line">
            <a:avLst/>
          </a:prstGeom>
          <a:ln w="6350" cmpd="sng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5929705" y="902913"/>
            <a:ext cx="0" cy="5023843"/>
          </a:xfrm>
          <a:prstGeom prst="line">
            <a:avLst/>
          </a:prstGeom>
          <a:ln w="6350" cmpd="sng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Title 1"/>
          <p:cNvSpPr>
            <a:spLocks noGrp="1"/>
          </p:cNvSpPr>
          <p:nvPr>
            <p:ph type="title"/>
          </p:nvPr>
        </p:nvSpPr>
        <p:spPr>
          <a:xfrm>
            <a:off x="457200" y="127052"/>
            <a:ext cx="8229600" cy="578306"/>
          </a:xfrm>
        </p:spPr>
        <p:txBody>
          <a:bodyPr>
            <a:noAutofit/>
          </a:bodyPr>
          <a:lstStyle/>
          <a:p>
            <a:r>
              <a:rPr lang="en-US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rgbClr val="3366FF">
                    <a:alpha val="95000"/>
                  </a:srgb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ERB Models</a:t>
            </a:r>
            <a:endParaRPr lang="en-US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rgbClr val="3366FF">
                  <a:alpha val="95000"/>
                </a:srgb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pic>
        <p:nvPicPr>
          <p:cNvPr id="8" name="Picture 7" descr="table_group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462" y="4349243"/>
            <a:ext cx="1742324" cy="1669905"/>
          </a:xfrm>
          <a:prstGeom prst="rect">
            <a:avLst/>
          </a:prstGeom>
        </p:spPr>
      </p:pic>
      <p:pic>
        <p:nvPicPr>
          <p:cNvPr id="9" name="Picture 8" descr="table_location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563" y="1095862"/>
            <a:ext cx="1806223" cy="984051"/>
          </a:xfrm>
          <a:prstGeom prst="rect">
            <a:avLst/>
          </a:prstGeom>
        </p:spPr>
      </p:pic>
      <p:pic>
        <p:nvPicPr>
          <p:cNvPr id="10" name="Picture 9" descr="table_matche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462" y="2534602"/>
            <a:ext cx="1742324" cy="1571926"/>
          </a:xfrm>
          <a:prstGeom prst="rect">
            <a:avLst/>
          </a:prstGeom>
        </p:spPr>
      </p:pic>
      <p:pic>
        <p:nvPicPr>
          <p:cNvPr id="11" name="Picture 10" descr="table_playermatches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5184" y="2913999"/>
            <a:ext cx="1801963" cy="1158709"/>
          </a:xfrm>
          <a:prstGeom prst="rect">
            <a:avLst/>
          </a:prstGeom>
        </p:spPr>
      </p:pic>
      <p:grpSp>
        <p:nvGrpSpPr>
          <p:cNvPr id="67" name="Group 66"/>
          <p:cNvGrpSpPr/>
          <p:nvPr/>
        </p:nvGrpSpPr>
        <p:grpSpPr>
          <a:xfrm>
            <a:off x="5457147" y="3659157"/>
            <a:ext cx="1321197" cy="358428"/>
            <a:chOff x="-3068838" y="3887562"/>
            <a:chExt cx="1735322" cy="358428"/>
          </a:xfrm>
        </p:grpSpPr>
        <p:cxnSp>
          <p:nvCxnSpPr>
            <p:cNvPr id="68" name="Straight Connector 67"/>
            <p:cNvCxnSpPr>
              <a:endCxn id="74" idx="0"/>
            </p:cNvCxnSpPr>
            <p:nvPr/>
          </p:nvCxnSpPr>
          <p:spPr>
            <a:xfrm flipV="1">
              <a:off x="-3068838" y="4066776"/>
              <a:ext cx="1395691" cy="11544"/>
            </a:xfrm>
            <a:prstGeom prst="line">
              <a:avLst/>
            </a:prstGeom>
            <a:ln w="6350" cmpd="sng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1" name="Group 70"/>
            <p:cNvGrpSpPr/>
            <p:nvPr/>
          </p:nvGrpSpPr>
          <p:grpSpPr>
            <a:xfrm>
              <a:off x="-1673147" y="3887562"/>
              <a:ext cx="339631" cy="358428"/>
              <a:chOff x="6254275" y="1666288"/>
              <a:chExt cx="339631" cy="358428"/>
            </a:xfrm>
          </p:grpSpPr>
          <p:cxnSp>
            <p:nvCxnSpPr>
              <p:cNvPr id="72" name="Straight Connector 71"/>
              <p:cNvCxnSpPr>
                <a:endCxn id="74" idx="0"/>
              </p:cNvCxnSpPr>
              <p:nvPr/>
            </p:nvCxnSpPr>
            <p:spPr>
              <a:xfrm flipH="1">
                <a:off x="6254275" y="1845501"/>
                <a:ext cx="339631" cy="0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Isosceles Triangle 73"/>
              <p:cNvSpPr/>
              <p:nvPr/>
            </p:nvSpPr>
            <p:spPr>
              <a:xfrm rot="16200000" flipH="1">
                <a:off x="6244877" y="1675686"/>
                <a:ext cx="358428" cy="339631"/>
              </a:xfrm>
              <a:prstGeom prst="triangle">
                <a:avLst/>
              </a:prstGeom>
              <a:noFill/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</p:grpSp>
      <p:pic>
        <p:nvPicPr>
          <p:cNvPr id="12" name="Picture 11" descr="table_players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6132" y="3576466"/>
            <a:ext cx="2087381" cy="3075692"/>
          </a:xfrm>
          <a:prstGeom prst="rect">
            <a:avLst/>
          </a:prstGeom>
        </p:spPr>
      </p:pic>
      <p:grpSp>
        <p:nvGrpSpPr>
          <p:cNvPr id="76" name="Group 75"/>
          <p:cNvGrpSpPr/>
          <p:nvPr/>
        </p:nvGrpSpPr>
        <p:grpSpPr>
          <a:xfrm>
            <a:off x="5929705" y="720562"/>
            <a:ext cx="850497" cy="358428"/>
            <a:chOff x="-2448158" y="3887562"/>
            <a:chExt cx="1114642" cy="358428"/>
          </a:xfrm>
        </p:grpSpPr>
        <p:cxnSp>
          <p:nvCxnSpPr>
            <p:cNvPr id="77" name="Straight Connector 76"/>
            <p:cNvCxnSpPr>
              <a:endCxn id="80" idx="0"/>
            </p:cNvCxnSpPr>
            <p:nvPr/>
          </p:nvCxnSpPr>
          <p:spPr>
            <a:xfrm flipV="1">
              <a:off x="-2448158" y="4066776"/>
              <a:ext cx="775012" cy="11544"/>
            </a:xfrm>
            <a:prstGeom prst="line">
              <a:avLst/>
            </a:prstGeom>
            <a:ln w="6350" cmpd="sng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8" name="Group 77"/>
            <p:cNvGrpSpPr/>
            <p:nvPr/>
          </p:nvGrpSpPr>
          <p:grpSpPr>
            <a:xfrm>
              <a:off x="-1673147" y="3887562"/>
              <a:ext cx="339631" cy="358428"/>
              <a:chOff x="6254275" y="1666288"/>
              <a:chExt cx="339631" cy="358428"/>
            </a:xfrm>
          </p:grpSpPr>
          <p:cxnSp>
            <p:nvCxnSpPr>
              <p:cNvPr id="79" name="Straight Connector 78"/>
              <p:cNvCxnSpPr>
                <a:endCxn id="80" idx="0"/>
              </p:cNvCxnSpPr>
              <p:nvPr/>
            </p:nvCxnSpPr>
            <p:spPr>
              <a:xfrm flipH="1">
                <a:off x="6254275" y="1845501"/>
                <a:ext cx="339631" cy="0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Isosceles Triangle 79"/>
              <p:cNvSpPr/>
              <p:nvPr/>
            </p:nvSpPr>
            <p:spPr>
              <a:xfrm rot="16200000" flipH="1">
                <a:off x="6244877" y="1675686"/>
                <a:ext cx="358428" cy="339631"/>
              </a:xfrm>
              <a:prstGeom prst="triangle">
                <a:avLst/>
              </a:prstGeom>
              <a:noFill/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</p:grpSp>
      <p:pic>
        <p:nvPicPr>
          <p:cNvPr id="13" name="Picture 12" descr="table_users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6132" y="632092"/>
            <a:ext cx="2091641" cy="2526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140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457200" y="127052"/>
            <a:ext cx="8229600" cy="578306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rgbClr val="3366FF">
                    <a:alpha val="95000"/>
                  </a:srgb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Group Roster</a:t>
            </a:r>
            <a:endParaRPr lang="en-US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rgbClr val="3366FF">
                  <a:alpha val="95000"/>
                </a:srgb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55162" y="1280046"/>
            <a:ext cx="7073599" cy="45812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645" y="1157672"/>
            <a:ext cx="6832347" cy="4715815"/>
          </a:xfrm>
          <a:prstGeom prst="rect">
            <a:avLst/>
          </a:prstGeom>
        </p:spPr>
      </p:pic>
      <p:pic>
        <p:nvPicPr>
          <p:cNvPr id="14" name="Picture 13" descr="monito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127" y="919529"/>
            <a:ext cx="7169715" cy="5162260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6214113" y="2276672"/>
            <a:ext cx="2433783" cy="4410374"/>
            <a:chOff x="9242771" y="134321"/>
            <a:chExt cx="2433783" cy="4410374"/>
          </a:xfrm>
        </p:grpSpPr>
        <p:sp>
          <p:nvSpPr>
            <p:cNvPr id="13" name="Rectangle 12"/>
            <p:cNvSpPr/>
            <p:nvPr/>
          </p:nvSpPr>
          <p:spPr>
            <a:xfrm>
              <a:off x="9514966" y="705358"/>
              <a:ext cx="1861307" cy="347080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4"/>
            <a:srcRect b="16357"/>
            <a:stretch/>
          </p:blipFill>
          <p:spPr>
            <a:xfrm>
              <a:off x="9514966" y="864101"/>
              <a:ext cx="1861307" cy="3080050"/>
            </a:xfrm>
            <a:prstGeom prst="rect">
              <a:avLst/>
            </a:prstGeom>
          </p:spPr>
        </p:pic>
        <p:pic>
          <p:nvPicPr>
            <p:cNvPr id="18" name="Picture 17" descr="mobile_template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42771" y="134321"/>
              <a:ext cx="2433783" cy="441037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06880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493833" y="2627504"/>
            <a:ext cx="1494674" cy="33368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57200" y="127052"/>
            <a:ext cx="8229600" cy="578306"/>
          </a:xfrm>
        </p:spPr>
        <p:txBody>
          <a:bodyPr>
            <a:noAutofit/>
          </a:bodyPr>
          <a:lstStyle/>
          <a:p>
            <a:r>
              <a:rPr lang="en-US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rgbClr val="3366FF">
                    <a:alpha val="95000"/>
                  </a:srgb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Profile View</a:t>
            </a:r>
            <a:endParaRPr lang="en-US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rgbClr val="3366FF">
                  <a:alpha val="95000"/>
                </a:srgb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940350" y="1001303"/>
            <a:ext cx="7230647" cy="5035792"/>
            <a:chOff x="-2540879" y="0"/>
            <a:chExt cx="7244915" cy="4791573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2454991" y="224740"/>
              <a:ext cx="7089734" cy="4415437"/>
            </a:xfrm>
            <a:prstGeom prst="rect">
              <a:avLst/>
            </a:prstGeom>
          </p:spPr>
        </p:pic>
        <p:pic>
          <p:nvPicPr>
            <p:cNvPr id="7" name="Picture 6" descr="monito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540879" y="0"/>
              <a:ext cx="7244915" cy="4791573"/>
            </a:xfrm>
            <a:prstGeom prst="rect">
              <a:avLst/>
            </a:prstGeom>
          </p:spPr>
        </p:pic>
      </p:grpSp>
      <p:grpSp>
        <p:nvGrpSpPr>
          <p:cNvPr id="23" name="Group 22"/>
          <p:cNvGrpSpPr/>
          <p:nvPr/>
        </p:nvGrpSpPr>
        <p:grpSpPr>
          <a:xfrm>
            <a:off x="6613132" y="2484943"/>
            <a:ext cx="2200656" cy="4126992"/>
            <a:chOff x="6774786" y="519135"/>
            <a:chExt cx="2200656" cy="4126992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 rotWithShape="1">
            <a:blip r:embed="rId2"/>
            <a:srcRect l="13037" r="51438"/>
            <a:stretch/>
          </p:blipFill>
          <p:spPr>
            <a:xfrm>
              <a:off x="7022103" y="1196677"/>
              <a:ext cx="1664697" cy="2918428"/>
            </a:xfrm>
            <a:prstGeom prst="rect">
              <a:avLst/>
            </a:prstGeom>
          </p:spPr>
        </p:pic>
        <p:pic>
          <p:nvPicPr>
            <p:cNvPr id="11" name="Picture 10" descr="mobile_template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74786" y="519135"/>
              <a:ext cx="2200656" cy="4126992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2"/>
            <a:srcRect r="86768" b="92299"/>
            <a:stretch/>
          </p:blipFill>
          <p:spPr>
            <a:xfrm>
              <a:off x="8066743" y="1196677"/>
              <a:ext cx="620058" cy="224740"/>
            </a:xfrm>
            <a:prstGeom prst="rect">
              <a:avLst/>
            </a:prstGeom>
          </p:spPr>
        </p:pic>
        <p:grpSp>
          <p:nvGrpSpPr>
            <p:cNvPr id="22" name="Group 21"/>
            <p:cNvGrpSpPr/>
            <p:nvPr/>
          </p:nvGrpSpPr>
          <p:grpSpPr>
            <a:xfrm>
              <a:off x="8349726" y="1234169"/>
              <a:ext cx="183186" cy="126193"/>
              <a:chOff x="9778571" y="2912342"/>
              <a:chExt cx="183186" cy="126193"/>
            </a:xfrm>
          </p:grpSpPr>
          <p:cxnSp>
            <p:nvCxnSpPr>
              <p:cNvPr id="18" name="Straight Connector 17"/>
              <p:cNvCxnSpPr/>
              <p:nvPr/>
            </p:nvCxnSpPr>
            <p:spPr>
              <a:xfrm>
                <a:off x="9778571" y="2912342"/>
                <a:ext cx="183186" cy="0"/>
              </a:xfrm>
              <a:prstGeom prst="line">
                <a:avLst/>
              </a:prstGeom>
              <a:ln w="19050" cmpd="sng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9778571" y="3038535"/>
                <a:ext cx="183186" cy="0"/>
              </a:xfrm>
              <a:prstGeom prst="line">
                <a:avLst/>
              </a:prstGeom>
              <a:ln w="19050" cmpd="sng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9778571" y="2975259"/>
                <a:ext cx="183186" cy="0"/>
              </a:xfrm>
              <a:prstGeom prst="line">
                <a:avLst/>
              </a:prstGeom>
              <a:ln w="19050" cmpd="sng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535629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dirty="0">
              <a:solidFill>
                <a:srgbClr val="3366FF"/>
              </a:solidFill>
            </a:endParaRP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127052"/>
            <a:ext cx="8229600" cy="578306"/>
          </a:xfrm>
        </p:spPr>
        <p:txBody>
          <a:bodyPr>
            <a:noAutofit/>
          </a:bodyPr>
          <a:lstStyle/>
          <a:p>
            <a:r>
              <a:rPr lang="en-US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rgbClr val="3366FF">
                    <a:alpha val="95000"/>
                  </a:srgb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Match Location Search</a:t>
            </a:r>
            <a:endParaRPr lang="en-US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rgbClr val="3366FF">
                  <a:alpha val="95000"/>
                </a:srgb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856909" y="1090344"/>
            <a:ext cx="6897255" cy="5011158"/>
            <a:chOff x="-1951932" y="357684"/>
            <a:chExt cx="6897255" cy="5011158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/>
            <a:srcRect l="10464" r="10345"/>
            <a:stretch/>
          </p:blipFill>
          <p:spPr>
            <a:xfrm>
              <a:off x="-1783004" y="595058"/>
              <a:ext cx="6631309" cy="4521350"/>
            </a:xfrm>
            <a:prstGeom prst="rect">
              <a:avLst/>
            </a:prstGeom>
          </p:spPr>
        </p:pic>
        <p:pic>
          <p:nvPicPr>
            <p:cNvPr id="7" name="Picture 6" descr="monito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951932" y="357684"/>
              <a:ext cx="6897255" cy="5011158"/>
            </a:xfrm>
            <a:prstGeom prst="rect">
              <a:avLst/>
            </a:prstGeom>
          </p:spPr>
        </p:pic>
      </p:grpSp>
      <p:grpSp>
        <p:nvGrpSpPr>
          <p:cNvPr id="10" name="Group 9"/>
          <p:cNvGrpSpPr/>
          <p:nvPr/>
        </p:nvGrpSpPr>
        <p:grpSpPr>
          <a:xfrm>
            <a:off x="6465934" y="2319877"/>
            <a:ext cx="2382424" cy="4377339"/>
            <a:chOff x="7965000" y="2409131"/>
            <a:chExt cx="2382424" cy="4377339"/>
          </a:xfrm>
        </p:grpSpPr>
        <p:sp>
          <p:nvSpPr>
            <p:cNvPr id="19" name="Rectangle 18"/>
            <p:cNvSpPr/>
            <p:nvPr/>
          </p:nvSpPr>
          <p:spPr>
            <a:xfrm>
              <a:off x="8255000" y="3105301"/>
              <a:ext cx="1778000" cy="34303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255001" y="3129723"/>
              <a:ext cx="1777999" cy="3471541"/>
            </a:xfrm>
            <a:prstGeom prst="rect">
              <a:avLst/>
            </a:prstGeom>
          </p:spPr>
        </p:pic>
        <p:pic>
          <p:nvPicPr>
            <p:cNvPr id="11" name="Picture 10" descr="mobile_template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65000" y="2409131"/>
              <a:ext cx="2382424" cy="43773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224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dirty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79572"/>
            <a:ext cx="8229600" cy="578306"/>
          </a:xfrm>
        </p:spPr>
        <p:txBody>
          <a:bodyPr>
            <a:noAutofit/>
          </a:bodyPr>
          <a:lstStyle/>
          <a:p>
            <a:r>
              <a:rPr lang="en-US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Calendar View</a:t>
            </a:r>
            <a:endParaRPr lang="en-US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549560" y="1373691"/>
            <a:ext cx="6897255" cy="4849303"/>
            <a:chOff x="445655" y="657877"/>
            <a:chExt cx="6897255" cy="4849303"/>
          </a:xfrm>
        </p:grpSpPr>
        <p:sp>
          <p:nvSpPr>
            <p:cNvPr id="4" name="Rectangle 3"/>
            <p:cNvSpPr/>
            <p:nvPr/>
          </p:nvSpPr>
          <p:spPr>
            <a:xfrm>
              <a:off x="5135560" y="2444757"/>
              <a:ext cx="1508125" cy="317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Picture 12" descr="desk_calendar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2637" y="657877"/>
              <a:ext cx="6661720" cy="4668335"/>
            </a:xfrm>
            <a:prstGeom prst="rect">
              <a:avLst/>
            </a:prstGeom>
          </p:spPr>
        </p:pic>
        <p:pic>
          <p:nvPicPr>
            <p:cNvPr id="7" name="Picture 6" descr="monito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5655" y="659991"/>
              <a:ext cx="6897255" cy="4847189"/>
            </a:xfrm>
            <a:prstGeom prst="rect">
              <a:avLst/>
            </a:prstGeom>
          </p:spPr>
        </p:pic>
      </p:grpSp>
      <p:grpSp>
        <p:nvGrpSpPr>
          <p:cNvPr id="6" name="Group 5"/>
          <p:cNvGrpSpPr/>
          <p:nvPr/>
        </p:nvGrpSpPr>
        <p:grpSpPr>
          <a:xfrm>
            <a:off x="6496584" y="2451965"/>
            <a:ext cx="2294121" cy="4216970"/>
            <a:chOff x="7404060" y="782212"/>
            <a:chExt cx="2294121" cy="4216970"/>
          </a:xfrm>
        </p:grpSpPr>
        <p:pic>
          <p:nvPicPr>
            <p:cNvPr id="14" name="Picture 13" descr="desk_calendar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793" t="4730" b="9789"/>
            <a:stretch/>
          </p:blipFill>
          <p:spPr>
            <a:xfrm>
              <a:off x="7656631" y="1431636"/>
              <a:ext cx="1769078" cy="3013364"/>
            </a:xfrm>
            <a:prstGeom prst="rect">
              <a:avLst/>
            </a:prstGeom>
          </p:spPr>
        </p:pic>
        <p:pic>
          <p:nvPicPr>
            <p:cNvPr id="11" name="Picture 10" descr="mobile_template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04060" y="782212"/>
              <a:ext cx="2294121" cy="421697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48039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12212" y="8711"/>
            <a:ext cx="9144000" cy="685800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 flipV="1">
            <a:off x="10607400" y="4702637"/>
            <a:ext cx="775012" cy="11544"/>
          </a:xfrm>
          <a:prstGeom prst="line">
            <a:avLst/>
          </a:prstGeom>
          <a:ln w="6350" cmpd="sng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9361308" y="1384932"/>
            <a:ext cx="0" cy="3024641"/>
          </a:xfrm>
          <a:prstGeom prst="line">
            <a:avLst/>
          </a:prstGeom>
          <a:ln w="6350" cmpd="sng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0" name="Group 29"/>
          <p:cNvGrpSpPr/>
          <p:nvPr/>
        </p:nvGrpSpPr>
        <p:grpSpPr>
          <a:xfrm>
            <a:off x="10607400" y="5333779"/>
            <a:ext cx="1050108" cy="358428"/>
            <a:chOff x="-2383624" y="3887562"/>
            <a:chExt cx="1050108" cy="358428"/>
          </a:xfrm>
        </p:grpSpPr>
        <p:cxnSp>
          <p:nvCxnSpPr>
            <p:cNvPr id="31" name="Straight Connector 30"/>
            <p:cNvCxnSpPr>
              <a:endCxn id="34" idx="0"/>
            </p:cNvCxnSpPr>
            <p:nvPr/>
          </p:nvCxnSpPr>
          <p:spPr>
            <a:xfrm flipV="1">
              <a:off x="-2383624" y="4066776"/>
              <a:ext cx="710478" cy="11544"/>
            </a:xfrm>
            <a:prstGeom prst="line">
              <a:avLst/>
            </a:prstGeom>
            <a:ln w="6350" cmpd="sng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" name="Group 31"/>
            <p:cNvGrpSpPr/>
            <p:nvPr/>
          </p:nvGrpSpPr>
          <p:grpSpPr>
            <a:xfrm>
              <a:off x="-1673147" y="3887562"/>
              <a:ext cx="339631" cy="358428"/>
              <a:chOff x="6254275" y="1666288"/>
              <a:chExt cx="339631" cy="358428"/>
            </a:xfrm>
          </p:grpSpPr>
          <p:cxnSp>
            <p:nvCxnSpPr>
              <p:cNvPr id="33" name="Straight Connector 32"/>
              <p:cNvCxnSpPr>
                <a:endCxn id="34" idx="0"/>
              </p:cNvCxnSpPr>
              <p:nvPr/>
            </p:nvCxnSpPr>
            <p:spPr>
              <a:xfrm flipH="1">
                <a:off x="6254275" y="1845501"/>
                <a:ext cx="339631" cy="0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Isosceles Triangle 33"/>
              <p:cNvSpPr/>
              <p:nvPr/>
            </p:nvSpPr>
            <p:spPr>
              <a:xfrm rot="16200000" flipH="1">
                <a:off x="6244877" y="1675686"/>
                <a:ext cx="358428" cy="339631"/>
              </a:xfrm>
              <a:prstGeom prst="triangle">
                <a:avLst/>
              </a:prstGeom>
              <a:noFill/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</p:grpSp>
      <p:grpSp>
        <p:nvGrpSpPr>
          <p:cNvPr id="35" name="Group 34"/>
          <p:cNvGrpSpPr/>
          <p:nvPr/>
        </p:nvGrpSpPr>
        <p:grpSpPr>
          <a:xfrm>
            <a:off x="9636404" y="5345990"/>
            <a:ext cx="970996" cy="358428"/>
            <a:chOff x="-2644143" y="5625474"/>
            <a:chExt cx="970996" cy="358428"/>
          </a:xfrm>
        </p:grpSpPr>
        <p:grpSp>
          <p:nvGrpSpPr>
            <p:cNvPr id="36" name="Group 35"/>
            <p:cNvGrpSpPr/>
            <p:nvPr/>
          </p:nvGrpSpPr>
          <p:grpSpPr>
            <a:xfrm>
              <a:off x="-2644143" y="5625474"/>
              <a:ext cx="293526" cy="358428"/>
              <a:chOff x="2704868" y="1666287"/>
              <a:chExt cx="293526" cy="358428"/>
            </a:xfrm>
          </p:grpSpPr>
          <p:cxnSp>
            <p:nvCxnSpPr>
              <p:cNvPr id="38" name="Straight Connector 37"/>
              <p:cNvCxnSpPr>
                <a:endCxn id="39" idx="0"/>
              </p:cNvCxnSpPr>
              <p:nvPr/>
            </p:nvCxnSpPr>
            <p:spPr>
              <a:xfrm>
                <a:off x="2704868" y="1845501"/>
                <a:ext cx="293526" cy="0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Isosceles Triangle 38"/>
              <p:cNvSpPr/>
              <p:nvPr/>
            </p:nvSpPr>
            <p:spPr>
              <a:xfrm rot="5400000">
                <a:off x="2672417" y="1698738"/>
                <a:ext cx="358428" cy="293526"/>
              </a:xfrm>
              <a:prstGeom prst="triangle">
                <a:avLst/>
              </a:prstGeom>
              <a:noFill/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cxnSp>
          <p:nvCxnSpPr>
            <p:cNvPr id="37" name="Straight Connector 36"/>
            <p:cNvCxnSpPr>
              <a:stCxn id="39" idx="0"/>
            </p:cNvCxnSpPr>
            <p:nvPr/>
          </p:nvCxnSpPr>
          <p:spPr>
            <a:xfrm>
              <a:off x="-2350617" y="5804688"/>
              <a:ext cx="677470" cy="0"/>
            </a:xfrm>
            <a:prstGeom prst="line">
              <a:avLst/>
            </a:prstGeom>
            <a:ln w="6350" cmpd="sng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1" name="Straight Connector 40"/>
          <p:cNvCxnSpPr/>
          <p:nvPr/>
        </p:nvCxnSpPr>
        <p:spPr>
          <a:xfrm flipV="1">
            <a:off x="9636404" y="6301951"/>
            <a:ext cx="775012" cy="11544"/>
          </a:xfrm>
          <a:prstGeom prst="line">
            <a:avLst/>
          </a:prstGeom>
          <a:ln w="6350" cmpd="sng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10801271" y="997879"/>
            <a:ext cx="793813" cy="11544"/>
          </a:xfrm>
          <a:prstGeom prst="line">
            <a:avLst/>
          </a:prstGeom>
          <a:ln w="6350" cmpd="sng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10799105" y="1025023"/>
            <a:ext cx="0" cy="274432"/>
          </a:xfrm>
          <a:prstGeom prst="line">
            <a:avLst/>
          </a:prstGeom>
          <a:ln w="6350" cmpd="sng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V="1">
            <a:off x="9964788" y="1299455"/>
            <a:ext cx="834317" cy="11544"/>
          </a:xfrm>
          <a:prstGeom prst="line">
            <a:avLst/>
          </a:prstGeom>
          <a:ln w="6350" cmpd="sng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1" name="Group 50"/>
          <p:cNvGrpSpPr/>
          <p:nvPr/>
        </p:nvGrpSpPr>
        <p:grpSpPr>
          <a:xfrm>
            <a:off x="10601948" y="210597"/>
            <a:ext cx="1114642" cy="358428"/>
            <a:chOff x="-2448158" y="3887562"/>
            <a:chExt cx="1114642" cy="358428"/>
          </a:xfrm>
        </p:grpSpPr>
        <p:cxnSp>
          <p:nvCxnSpPr>
            <p:cNvPr id="52" name="Straight Connector 51"/>
            <p:cNvCxnSpPr>
              <a:endCxn id="55" idx="0"/>
            </p:cNvCxnSpPr>
            <p:nvPr/>
          </p:nvCxnSpPr>
          <p:spPr>
            <a:xfrm flipV="1">
              <a:off x="-2448158" y="4066776"/>
              <a:ext cx="775012" cy="11544"/>
            </a:xfrm>
            <a:prstGeom prst="line">
              <a:avLst/>
            </a:prstGeom>
            <a:ln w="6350" cmpd="sng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3" name="Group 52"/>
            <p:cNvGrpSpPr/>
            <p:nvPr/>
          </p:nvGrpSpPr>
          <p:grpSpPr>
            <a:xfrm>
              <a:off x="-1673147" y="3887562"/>
              <a:ext cx="339631" cy="358428"/>
              <a:chOff x="6254275" y="1666288"/>
              <a:chExt cx="339631" cy="358428"/>
            </a:xfrm>
          </p:grpSpPr>
          <p:cxnSp>
            <p:nvCxnSpPr>
              <p:cNvPr id="54" name="Straight Connector 53"/>
              <p:cNvCxnSpPr>
                <a:endCxn id="55" idx="0"/>
              </p:cNvCxnSpPr>
              <p:nvPr/>
            </p:nvCxnSpPr>
            <p:spPr>
              <a:xfrm flipH="1">
                <a:off x="6254275" y="1845501"/>
                <a:ext cx="339631" cy="0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Isosceles Triangle 54"/>
              <p:cNvSpPr/>
              <p:nvPr/>
            </p:nvSpPr>
            <p:spPr>
              <a:xfrm rot="16200000" flipH="1">
                <a:off x="6244877" y="1675686"/>
                <a:ext cx="358428" cy="339631"/>
              </a:xfrm>
              <a:prstGeom prst="triangle">
                <a:avLst/>
              </a:prstGeom>
              <a:noFill/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</p:grpSp>
      <p:cxnSp>
        <p:nvCxnSpPr>
          <p:cNvPr id="62" name="Straight Connector 61"/>
          <p:cNvCxnSpPr/>
          <p:nvPr/>
        </p:nvCxnSpPr>
        <p:spPr>
          <a:xfrm flipV="1">
            <a:off x="9979786" y="2902455"/>
            <a:ext cx="886617" cy="11544"/>
          </a:xfrm>
          <a:prstGeom prst="line">
            <a:avLst/>
          </a:prstGeom>
          <a:ln w="6350" cmpd="sng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10889172" y="1872022"/>
            <a:ext cx="0" cy="1041977"/>
          </a:xfrm>
          <a:prstGeom prst="line">
            <a:avLst/>
          </a:prstGeom>
          <a:ln w="6350" cmpd="sng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9979786" y="2753757"/>
            <a:ext cx="1721416" cy="8035"/>
          </a:xfrm>
          <a:prstGeom prst="line">
            <a:avLst/>
          </a:prstGeom>
          <a:ln w="6350" cmpd="sng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11701202" y="2479325"/>
            <a:ext cx="15388" cy="274432"/>
          </a:xfrm>
          <a:prstGeom prst="line">
            <a:avLst/>
          </a:prstGeom>
          <a:ln w="6350" cmpd="sng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11716590" y="2479325"/>
            <a:ext cx="531731" cy="0"/>
          </a:xfrm>
          <a:prstGeom prst="line">
            <a:avLst/>
          </a:prstGeom>
          <a:ln w="6350" cmpd="sng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9979786" y="3018222"/>
            <a:ext cx="1076523" cy="11544"/>
          </a:xfrm>
          <a:prstGeom prst="line">
            <a:avLst/>
          </a:prstGeom>
          <a:ln w="6350" cmpd="sng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11056309" y="3018222"/>
            <a:ext cx="0" cy="1421485"/>
          </a:xfrm>
          <a:prstGeom prst="line">
            <a:avLst/>
          </a:prstGeom>
          <a:ln w="6350" cmpd="sng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Title 1"/>
          <p:cNvSpPr>
            <a:spLocks noGrp="1"/>
          </p:cNvSpPr>
          <p:nvPr>
            <p:ph type="title"/>
          </p:nvPr>
        </p:nvSpPr>
        <p:spPr>
          <a:xfrm>
            <a:off x="457200" y="127052"/>
            <a:ext cx="8229600" cy="578306"/>
          </a:xfrm>
        </p:spPr>
        <p:txBody>
          <a:bodyPr>
            <a:noAutofit/>
          </a:bodyPr>
          <a:lstStyle/>
          <a:p>
            <a:r>
              <a:rPr lang="en-US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rgbClr val="3366FF">
                    <a:alpha val="95000"/>
                  </a:srgb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ERB Models</a:t>
            </a:r>
            <a:endParaRPr lang="en-US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rgbClr val="3366FF">
                  <a:alpha val="95000"/>
                </a:srgb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0306673"/>
              </p:ext>
            </p:extLst>
          </p:nvPr>
        </p:nvGraphicFramePr>
        <p:xfrm>
          <a:off x="12212" y="1005333"/>
          <a:ext cx="2489200" cy="2222499"/>
        </p:xfrm>
        <a:graphic>
          <a:graphicData uri="http://schemas.openxmlformats.org/drawingml/2006/table">
            <a:tbl>
              <a:tblPr/>
              <a:tblGrid>
                <a:gridCol w="254000"/>
                <a:gridCol w="1282700"/>
                <a:gridCol w="952500"/>
              </a:tblGrid>
              <a:tr h="26670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MATCHES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PK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match_id</a:t>
                      </a: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t.integer</a:t>
                      </a: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match_datetime</a:t>
                      </a: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t.datetime</a:t>
                      </a: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match_loc</a:t>
                      </a: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t.string</a:t>
                      </a: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match_note</a:t>
                      </a: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t.text</a:t>
                      </a: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match_opp</a:t>
                      </a: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t.string</a:t>
                      </a: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match_outcome</a:t>
                      </a: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t.string</a:t>
                      </a: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match_score</a:t>
                      </a: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t.string</a:t>
                      </a: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created_at</a:t>
                      </a: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t.datetime</a:t>
                      </a: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updated_at</a:t>
                      </a: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t.datetime</a:t>
                      </a: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FF"/>
                          </a:solidFill>
                          <a:effectLst/>
                          <a:latin typeface="Calibri"/>
                        </a:rPr>
                        <a:t>FK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 err="1">
                          <a:solidFill>
                            <a:srgbClr val="0000FF"/>
                          </a:solidFill>
                          <a:effectLst/>
                          <a:latin typeface="Calibri"/>
                        </a:rPr>
                        <a:t>user_id</a:t>
                      </a:r>
                      <a:endParaRPr lang="en-US" sz="1200" b="1" i="0" u="none" strike="noStrike" dirty="0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 err="1">
                          <a:solidFill>
                            <a:srgbClr val="0000FF"/>
                          </a:solidFill>
                          <a:effectLst/>
                          <a:latin typeface="Calibri"/>
                        </a:rPr>
                        <a:t>t.integer</a:t>
                      </a:r>
                      <a:endParaRPr lang="en-US" sz="1200" b="1" i="0" u="none" strike="noStrike" dirty="0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5587984"/>
              </p:ext>
            </p:extLst>
          </p:nvPr>
        </p:nvGraphicFramePr>
        <p:xfrm>
          <a:off x="2643509" y="997879"/>
          <a:ext cx="2489200" cy="2346959"/>
        </p:xfrm>
        <a:graphic>
          <a:graphicData uri="http://schemas.openxmlformats.org/drawingml/2006/table">
            <a:tbl>
              <a:tblPr/>
              <a:tblGrid>
                <a:gridCol w="254000"/>
                <a:gridCol w="1282700"/>
                <a:gridCol w="952500"/>
              </a:tblGrid>
              <a:tr h="19050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8000"/>
                          </a:solidFill>
                          <a:effectLst/>
                          <a:latin typeface="Calibri"/>
                        </a:rPr>
                        <a:t>GROUPS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8000"/>
                          </a:solidFill>
                          <a:effectLst/>
                          <a:latin typeface="Calibri"/>
                        </a:rPr>
                        <a:t>PK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008000"/>
                          </a:solidFill>
                          <a:effectLst/>
                          <a:latin typeface="Calibri"/>
                        </a:rPr>
                        <a:t>group_id</a:t>
                      </a: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008000"/>
                          </a:solidFill>
                          <a:effectLst/>
                          <a:latin typeface="Calibri"/>
                        </a:rPr>
                        <a:t>t.integer</a:t>
                      </a: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8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8000"/>
                          </a:solidFill>
                          <a:effectLst/>
                          <a:latin typeface="Calibri"/>
                        </a:rPr>
                        <a:t>group_name</a:t>
                      </a: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8000"/>
                          </a:solidFill>
                          <a:effectLst/>
                          <a:latin typeface="Calibri"/>
                        </a:rPr>
                        <a:t>t.string</a:t>
                      </a: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8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8000"/>
                          </a:solidFill>
                          <a:effectLst/>
                          <a:latin typeface="Calibri"/>
                        </a:rPr>
                        <a:t>season</a:t>
                      </a: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8000"/>
                          </a:solidFill>
                          <a:effectLst/>
                          <a:latin typeface="Calibri"/>
                        </a:rPr>
                        <a:t>t.string</a:t>
                      </a: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8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8000"/>
                          </a:solidFill>
                          <a:effectLst/>
                          <a:latin typeface="Calibri"/>
                        </a:rPr>
                        <a:t>year</a:t>
                      </a: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8000"/>
                          </a:solidFill>
                          <a:effectLst/>
                          <a:latin typeface="Calibri"/>
                        </a:rPr>
                        <a:t>t.string</a:t>
                      </a: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8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8000"/>
                          </a:solidFill>
                          <a:effectLst/>
                          <a:latin typeface="Calibri"/>
                        </a:rPr>
                        <a:t>gender</a:t>
                      </a: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8000"/>
                          </a:solidFill>
                          <a:effectLst/>
                          <a:latin typeface="Calibri"/>
                        </a:rPr>
                        <a:t>t.string</a:t>
                      </a: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8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8000"/>
                          </a:solidFill>
                          <a:effectLst/>
                          <a:latin typeface="Calibri"/>
                        </a:rPr>
                        <a:t>skill_level</a:t>
                      </a: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8000"/>
                          </a:solidFill>
                          <a:effectLst/>
                          <a:latin typeface="Calibri"/>
                        </a:rPr>
                        <a:t>t.string</a:t>
                      </a: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8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8000"/>
                          </a:solidFill>
                          <a:effectLst/>
                          <a:latin typeface="Calibri"/>
                        </a:rPr>
                        <a:t>age_category</a:t>
                      </a: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8000"/>
                          </a:solidFill>
                          <a:effectLst/>
                          <a:latin typeface="Calibri"/>
                        </a:rPr>
                        <a:t>t.string</a:t>
                      </a: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8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8000"/>
                          </a:solidFill>
                          <a:effectLst/>
                          <a:latin typeface="Calibri"/>
                        </a:rPr>
                        <a:t>roster_max</a:t>
                      </a: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8000"/>
                          </a:solidFill>
                          <a:effectLst/>
                          <a:latin typeface="Calibri"/>
                        </a:rPr>
                        <a:t>t.integer</a:t>
                      </a: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8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8000"/>
                          </a:solidFill>
                          <a:effectLst/>
                          <a:latin typeface="Calibri"/>
                        </a:rPr>
                        <a:t>group_record</a:t>
                      </a: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8000"/>
                          </a:solidFill>
                          <a:effectLst/>
                          <a:latin typeface="Calibri"/>
                        </a:rPr>
                        <a:t>t.string</a:t>
                      </a: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8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8000"/>
                          </a:solidFill>
                          <a:effectLst/>
                          <a:latin typeface="Calibri"/>
                        </a:rPr>
                        <a:t>group_captain</a:t>
                      </a: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8000"/>
                          </a:solidFill>
                          <a:effectLst/>
                          <a:latin typeface="Calibri"/>
                        </a:rPr>
                        <a:t>t.string</a:t>
                      </a: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FF"/>
                          </a:solidFill>
                          <a:effectLst/>
                          <a:latin typeface="Calibri"/>
                        </a:rPr>
                        <a:t>FK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0000FF"/>
                          </a:solidFill>
                          <a:effectLst/>
                          <a:latin typeface="Calibri"/>
                        </a:rPr>
                        <a:t>user_id</a:t>
                      </a: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 err="1">
                          <a:solidFill>
                            <a:srgbClr val="0000FF"/>
                          </a:solidFill>
                          <a:effectLst/>
                          <a:latin typeface="Calibri"/>
                        </a:rPr>
                        <a:t>t.integer</a:t>
                      </a:r>
                      <a:endParaRPr lang="en-US" sz="1200" b="1" i="0" u="none" strike="noStrike" dirty="0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9576086"/>
              </p:ext>
            </p:extLst>
          </p:nvPr>
        </p:nvGraphicFramePr>
        <p:xfrm>
          <a:off x="12212" y="3591693"/>
          <a:ext cx="2578100" cy="1635759"/>
        </p:xfrm>
        <a:graphic>
          <a:graphicData uri="http://schemas.openxmlformats.org/drawingml/2006/table">
            <a:tbl>
              <a:tblPr/>
              <a:tblGrid>
                <a:gridCol w="254000"/>
                <a:gridCol w="1371600"/>
                <a:gridCol w="952500"/>
              </a:tblGrid>
              <a:tr h="26670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PLAYERMATCHES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PK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playermatches_id</a:t>
                      </a: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t.integer</a:t>
                      </a: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created_at</a:t>
                      </a: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t.datetime</a:t>
                      </a: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updated_at</a:t>
                      </a: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t.datetime</a:t>
                      </a: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FF"/>
                          </a:solidFill>
                          <a:effectLst/>
                          <a:latin typeface="Calibri"/>
                        </a:rPr>
                        <a:t>FK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0000FF"/>
                          </a:solidFill>
                          <a:effectLst/>
                          <a:latin typeface="Calibri"/>
                        </a:rPr>
                        <a:t>user_id</a:t>
                      </a: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0000FF"/>
                          </a:solidFill>
                          <a:effectLst/>
                          <a:latin typeface="Calibri"/>
                        </a:rPr>
                        <a:t>t.integer</a:t>
                      </a: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FK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match_id</a:t>
                      </a: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t.integer</a:t>
                      </a: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800000"/>
                          </a:solidFill>
                          <a:effectLst/>
                          <a:latin typeface="Calibri"/>
                        </a:rPr>
                        <a:t>FK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800000"/>
                          </a:solidFill>
                          <a:effectLst/>
                          <a:latin typeface="Calibri"/>
                        </a:rPr>
                        <a:t>player_id</a:t>
                      </a: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800000"/>
                          </a:solidFill>
                          <a:effectLst/>
                          <a:latin typeface="Calibri"/>
                        </a:rPr>
                        <a:t>t.integer</a:t>
                      </a: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660066"/>
                          </a:solidFill>
                          <a:effectLst/>
                          <a:latin typeface="Calibri"/>
                        </a:rPr>
                        <a:t>FK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660066"/>
                          </a:solidFill>
                          <a:effectLst/>
                          <a:latin typeface="Calibri"/>
                        </a:rPr>
                        <a:t>location_id</a:t>
                      </a: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 err="1">
                          <a:solidFill>
                            <a:srgbClr val="660066"/>
                          </a:solidFill>
                          <a:effectLst/>
                          <a:latin typeface="Calibri"/>
                        </a:rPr>
                        <a:t>t.integer</a:t>
                      </a:r>
                      <a:endParaRPr lang="en-US" sz="1200" b="1" i="0" u="none" strike="noStrike" dirty="0">
                        <a:solidFill>
                          <a:srgbClr val="660066"/>
                        </a:solidFill>
                        <a:effectLst/>
                        <a:latin typeface="Calibri"/>
                      </a:endParaRP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7069015"/>
              </p:ext>
            </p:extLst>
          </p:nvPr>
        </p:nvGraphicFramePr>
        <p:xfrm>
          <a:off x="2818880" y="3591693"/>
          <a:ext cx="2578100" cy="1369059"/>
        </p:xfrm>
        <a:graphic>
          <a:graphicData uri="http://schemas.openxmlformats.org/drawingml/2006/table">
            <a:tbl>
              <a:tblPr/>
              <a:tblGrid>
                <a:gridCol w="254000"/>
                <a:gridCol w="1371600"/>
                <a:gridCol w="952500"/>
              </a:tblGrid>
              <a:tr h="19050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LOCATIONS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660066"/>
                          </a:solidFill>
                          <a:effectLst/>
                          <a:latin typeface="Calibri"/>
                        </a:rPr>
                        <a:t>PK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660066"/>
                          </a:solidFill>
                          <a:effectLst/>
                          <a:latin typeface="Calibri"/>
                        </a:rPr>
                        <a:t>location_id</a:t>
                      </a: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660066"/>
                          </a:solidFill>
                          <a:effectLst/>
                          <a:latin typeface="Calibri"/>
                        </a:rPr>
                        <a:t>t.integer</a:t>
                      </a: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660066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660066"/>
                          </a:solidFill>
                          <a:effectLst/>
                          <a:latin typeface="Calibri"/>
                        </a:rPr>
                        <a:t>address</a:t>
                      </a: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660066"/>
                          </a:solidFill>
                          <a:effectLst/>
                          <a:latin typeface="Calibri"/>
                        </a:rPr>
                        <a:t>t.string</a:t>
                      </a: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660066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660066"/>
                          </a:solidFill>
                          <a:effectLst/>
                          <a:latin typeface="Calibri"/>
                        </a:rPr>
                        <a:t>latitude</a:t>
                      </a: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660066"/>
                          </a:solidFill>
                          <a:effectLst/>
                          <a:latin typeface="Calibri"/>
                        </a:rPr>
                        <a:t>t.float</a:t>
                      </a: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660066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660066"/>
                          </a:solidFill>
                          <a:effectLst/>
                          <a:latin typeface="Calibri"/>
                        </a:rPr>
                        <a:t>longitude</a:t>
                      </a: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660066"/>
                          </a:solidFill>
                          <a:effectLst/>
                          <a:latin typeface="Calibri"/>
                        </a:rPr>
                        <a:t>t.float</a:t>
                      </a: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660066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660066"/>
                          </a:solidFill>
                          <a:effectLst/>
                          <a:latin typeface="Calibri"/>
                        </a:rPr>
                        <a:t>created_at</a:t>
                      </a: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660066"/>
                          </a:solidFill>
                          <a:effectLst/>
                          <a:latin typeface="Calibri"/>
                        </a:rPr>
                        <a:t>t.datetime</a:t>
                      </a: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660066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660066"/>
                          </a:solidFill>
                          <a:effectLst/>
                          <a:latin typeface="Calibri"/>
                        </a:rPr>
                        <a:t>updated_at</a:t>
                      </a: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err="1">
                          <a:solidFill>
                            <a:srgbClr val="660066"/>
                          </a:solidFill>
                          <a:effectLst/>
                          <a:latin typeface="Calibri"/>
                        </a:rPr>
                        <a:t>t.datetime</a:t>
                      </a:r>
                      <a:endParaRPr lang="en-US" sz="1200" b="0" i="0" u="none" strike="noStrike" dirty="0">
                        <a:solidFill>
                          <a:srgbClr val="660066"/>
                        </a:solidFill>
                        <a:effectLst/>
                        <a:latin typeface="Calibri"/>
                      </a:endParaRP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415018"/>
              </p:ext>
            </p:extLst>
          </p:nvPr>
        </p:nvGraphicFramePr>
        <p:xfrm>
          <a:off x="5546645" y="966012"/>
          <a:ext cx="2984500" cy="3591559"/>
        </p:xfrm>
        <a:graphic>
          <a:graphicData uri="http://schemas.openxmlformats.org/drawingml/2006/table">
            <a:tbl>
              <a:tblPr/>
              <a:tblGrid>
                <a:gridCol w="254000"/>
                <a:gridCol w="1778000"/>
                <a:gridCol w="952500"/>
              </a:tblGrid>
              <a:tr h="26670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FF"/>
                          </a:solidFill>
                          <a:effectLst/>
                          <a:latin typeface="Calibri"/>
                        </a:rPr>
                        <a:t>USERS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FF"/>
                          </a:solidFill>
                          <a:effectLst/>
                          <a:latin typeface="Calibri"/>
                        </a:rPr>
                        <a:t>PK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0000FF"/>
                          </a:solidFill>
                          <a:effectLst/>
                          <a:latin typeface="Calibri"/>
                        </a:rPr>
                        <a:t>user_id</a:t>
                      </a: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0000FF"/>
                          </a:solidFill>
                          <a:effectLst/>
                          <a:latin typeface="Calibri"/>
                        </a:rPr>
                        <a:t>t.integer</a:t>
                      </a: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FF"/>
                          </a:solidFill>
                          <a:effectLst/>
                          <a:latin typeface="Calibri"/>
                        </a:rPr>
                        <a:t>email</a:t>
                      </a: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FF"/>
                          </a:solidFill>
                          <a:effectLst/>
                          <a:latin typeface="Calibri"/>
                        </a:rPr>
                        <a:t>t.string</a:t>
                      </a: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FF"/>
                          </a:solidFill>
                          <a:effectLst/>
                          <a:latin typeface="Calibri"/>
                        </a:rPr>
                        <a:t>encrypted_password</a:t>
                      </a: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FF"/>
                          </a:solidFill>
                          <a:effectLst/>
                          <a:latin typeface="Calibri"/>
                        </a:rPr>
                        <a:t>t.string</a:t>
                      </a: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FF"/>
                          </a:solidFill>
                          <a:effectLst/>
                          <a:latin typeface="Calibri"/>
                        </a:rPr>
                        <a:t>reset_password_token</a:t>
                      </a: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FF"/>
                          </a:solidFill>
                          <a:effectLst/>
                          <a:latin typeface="Calibri"/>
                        </a:rPr>
                        <a:t>t.string</a:t>
                      </a: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err="1">
                          <a:solidFill>
                            <a:srgbClr val="0000FF"/>
                          </a:solidFill>
                          <a:effectLst/>
                          <a:latin typeface="Calibri"/>
                        </a:rPr>
                        <a:t>reset_password_sent_at</a:t>
                      </a:r>
                      <a:endParaRPr lang="en-US" sz="1200" b="0" i="0" u="none" strike="noStrike" dirty="0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FF"/>
                          </a:solidFill>
                          <a:effectLst/>
                          <a:latin typeface="Calibri"/>
                        </a:rPr>
                        <a:t>t.datetime</a:t>
                      </a: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FF"/>
                          </a:solidFill>
                          <a:effectLst/>
                          <a:latin typeface="Calibri"/>
                        </a:rPr>
                        <a:t>remember_created_at</a:t>
                      </a: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FF"/>
                          </a:solidFill>
                          <a:effectLst/>
                          <a:latin typeface="Calibri"/>
                        </a:rPr>
                        <a:t>t.datetime</a:t>
                      </a: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FF"/>
                          </a:solidFill>
                          <a:effectLst/>
                          <a:latin typeface="Calibri"/>
                        </a:rPr>
                        <a:t>sign_in_count</a:t>
                      </a: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FF"/>
                          </a:solidFill>
                          <a:effectLst/>
                          <a:latin typeface="Calibri"/>
                        </a:rPr>
                        <a:t>t.integer</a:t>
                      </a: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FF"/>
                          </a:solidFill>
                          <a:effectLst/>
                          <a:latin typeface="Calibri"/>
                        </a:rPr>
                        <a:t>current_sign_in_at</a:t>
                      </a: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FF"/>
                          </a:solidFill>
                          <a:effectLst/>
                          <a:latin typeface="Calibri"/>
                        </a:rPr>
                        <a:t>t.datetime</a:t>
                      </a: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FF"/>
                          </a:solidFill>
                          <a:effectLst/>
                          <a:latin typeface="Calibri"/>
                        </a:rPr>
                        <a:t>last_sign_in_at</a:t>
                      </a: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FF"/>
                          </a:solidFill>
                          <a:effectLst/>
                          <a:latin typeface="Calibri"/>
                        </a:rPr>
                        <a:t>t.datetime</a:t>
                      </a: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FF"/>
                          </a:solidFill>
                          <a:effectLst/>
                          <a:latin typeface="Calibri"/>
                        </a:rPr>
                        <a:t>current_sign_in_ip</a:t>
                      </a: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FF"/>
                          </a:solidFill>
                          <a:effectLst/>
                          <a:latin typeface="Calibri"/>
                        </a:rPr>
                        <a:t>t.inet</a:t>
                      </a: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FF"/>
                          </a:solidFill>
                          <a:effectLst/>
                          <a:latin typeface="Calibri"/>
                        </a:rPr>
                        <a:t>last_sign_in_ip</a:t>
                      </a: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FF"/>
                          </a:solidFill>
                          <a:effectLst/>
                          <a:latin typeface="Calibri"/>
                        </a:rPr>
                        <a:t>t.inet</a:t>
                      </a: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FF"/>
                          </a:solidFill>
                          <a:effectLst/>
                          <a:latin typeface="Calibri"/>
                        </a:rPr>
                        <a:t>confirmation_token</a:t>
                      </a: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FF"/>
                          </a:solidFill>
                          <a:effectLst/>
                          <a:latin typeface="Calibri"/>
                        </a:rPr>
                        <a:t>t.string</a:t>
                      </a: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FF"/>
                          </a:solidFill>
                          <a:effectLst/>
                          <a:latin typeface="Calibri"/>
                        </a:rPr>
                        <a:t>confirmed_at</a:t>
                      </a: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FF"/>
                          </a:solidFill>
                          <a:effectLst/>
                          <a:latin typeface="Calibri"/>
                        </a:rPr>
                        <a:t>t.datetime</a:t>
                      </a: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FF"/>
                          </a:solidFill>
                          <a:effectLst/>
                          <a:latin typeface="Calibri"/>
                        </a:rPr>
                        <a:t>confirmation_sent_at</a:t>
                      </a: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FF"/>
                          </a:solidFill>
                          <a:effectLst/>
                          <a:latin typeface="Calibri"/>
                        </a:rPr>
                        <a:t>t.datetime</a:t>
                      </a: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FF"/>
                          </a:solidFill>
                          <a:effectLst/>
                          <a:latin typeface="Calibri"/>
                        </a:rPr>
                        <a:t>unconfirmed_email</a:t>
                      </a: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FF"/>
                          </a:solidFill>
                          <a:effectLst/>
                          <a:latin typeface="Calibri"/>
                        </a:rPr>
                        <a:t>t.string</a:t>
                      </a: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FF"/>
                          </a:solidFill>
                          <a:effectLst/>
                          <a:latin typeface="Calibri"/>
                        </a:rPr>
                        <a:t>created_at</a:t>
                      </a: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FF"/>
                          </a:solidFill>
                          <a:effectLst/>
                          <a:latin typeface="Calibri"/>
                        </a:rPr>
                        <a:t>t.datetime</a:t>
                      </a: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FF"/>
                          </a:solidFill>
                          <a:effectLst/>
                          <a:latin typeface="Calibri"/>
                        </a:rPr>
                        <a:t>updated_at</a:t>
                      </a: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err="1">
                          <a:solidFill>
                            <a:srgbClr val="0000FF"/>
                          </a:solidFill>
                          <a:effectLst/>
                          <a:latin typeface="Calibri"/>
                        </a:rPr>
                        <a:t>t.datetime</a:t>
                      </a:r>
                      <a:endParaRPr lang="en-US" sz="1200" b="0" i="0" u="none" strike="noStrike" dirty="0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0266277"/>
              </p:ext>
            </p:extLst>
          </p:nvPr>
        </p:nvGraphicFramePr>
        <p:xfrm>
          <a:off x="-2984500" y="1382719"/>
          <a:ext cx="2984500" cy="4373879"/>
        </p:xfrm>
        <a:graphic>
          <a:graphicData uri="http://schemas.openxmlformats.org/drawingml/2006/table">
            <a:tbl>
              <a:tblPr/>
              <a:tblGrid>
                <a:gridCol w="254000"/>
                <a:gridCol w="1778000"/>
                <a:gridCol w="952500"/>
              </a:tblGrid>
              <a:tr h="26670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800000"/>
                          </a:solidFill>
                          <a:effectLst/>
                          <a:latin typeface="Calibri"/>
                        </a:rPr>
                        <a:t>PLAYERS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800000"/>
                          </a:solidFill>
                          <a:effectLst/>
                          <a:latin typeface="Calibri"/>
                        </a:rPr>
                        <a:t>PK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 err="1">
                          <a:solidFill>
                            <a:srgbClr val="800000"/>
                          </a:solidFill>
                          <a:effectLst/>
                          <a:latin typeface="Calibri"/>
                        </a:rPr>
                        <a:t>player_id</a:t>
                      </a:r>
                      <a:endParaRPr lang="en-US" sz="1200" b="1" i="0" u="none" strike="noStrike" dirty="0">
                        <a:solidFill>
                          <a:srgbClr val="800000"/>
                        </a:solidFill>
                        <a:effectLst/>
                        <a:latin typeface="Calibri"/>
                      </a:endParaRP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800000"/>
                          </a:solidFill>
                          <a:effectLst/>
                          <a:latin typeface="Calibri"/>
                        </a:rPr>
                        <a:t>t.integer</a:t>
                      </a: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8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800000"/>
                          </a:solidFill>
                          <a:effectLst/>
                          <a:latin typeface="Calibri"/>
                        </a:rPr>
                        <a:t>first_name</a:t>
                      </a: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800000"/>
                          </a:solidFill>
                          <a:effectLst/>
                          <a:latin typeface="Calibri"/>
                        </a:rPr>
                        <a:t>t.string</a:t>
                      </a: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8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err="1">
                          <a:solidFill>
                            <a:srgbClr val="800000"/>
                          </a:solidFill>
                          <a:effectLst/>
                          <a:latin typeface="Calibri"/>
                        </a:rPr>
                        <a:t>last_name</a:t>
                      </a:r>
                      <a:endParaRPr lang="en-US" sz="1200" b="0" i="0" u="none" strike="noStrike" dirty="0">
                        <a:solidFill>
                          <a:srgbClr val="800000"/>
                        </a:solidFill>
                        <a:effectLst/>
                        <a:latin typeface="Calibri"/>
                      </a:endParaRP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800000"/>
                          </a:solidFill>
                          <a:effectLst/>
                          <a:latin typeface="Calibri"/>
                        </a:rPr>
                        <a:t>t.string</a:t>
                      </a: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8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800000"/>
                          </a:solidFill>
                          <a:effectLst/>
                          <a:latin typeface="Calibri"/>
                        </a:rPr>
                        <a:t>photo</a:t>
                      </a: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800000"/>
                          </a:solidFill>
                          <a:effectLst/>
                          <a:latin typeface="Calibri"/>
                        </a:rPr>
                        <a:t>t.string</a:t>
                      </a: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8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800000"/>
                          </a:solidFill>
                          <a:effectLst/>
                          <a:latin typeface="Calibri"/>
                        </a:rPr>
                        <a:t>team_name</a:t>
                      </a: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err="1">
                          <a:solidFill>
                            <a:srgbClr val="800000"/>
                          </a:solidFill>
                          <a:effectLst/>
                          <a:latin typeface="Calibri"/>
                        </a:rPr>
                        <a:t>t.string</a:t>
                      </a:r>
                      <a:endParaRPr lang="en-US" sz="1200" b="0" i="0" u="none" strike="noStrike" dirty="0">
                        <a:solidFill>
                          <a:srgbClr val="800000"/>
                        </a:solidFill>
                        <a:effectLst/>
                        <a:latin typeface="Calibri"/>
                      </a:endParaRP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8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800000"/>
                          </a:solidFill>
                          <a:effectLst/>
                          <a:latin typeface="Calibri"/>
                        </a:rPr>
                        <a:t>role</a:t>
                      </a: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800000"/>
                          </a:solidFill>
                          <a:effectLst/>
                          <a:latin typeface="Calibri"/>
                        </a:rPr>
                        <a:t>t.string</a:t>
                      </a: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8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800000"/>
                          </a:solidFill>
                          <a:effectLst/>
                          <a:latin typeface="Calibri"/>
                        </a:rPr>
                        <a:t>gender</a:t>
                      </a: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err="1">
                          <a:solidFill>
                            <a:srgbClr val="800000"/>
                          </a:solidFill>
                          <a:effectLst/>
                          <a:latin typeface="Calibri"/>
                        </a:rPr>
                        <a:t>t.string</a:t>
                      </a:r>
                      <a:endParaRPr lang="en-US" sz="1200" b="0" i="0" u="none" strike="noStrike" dirty="0">
                        <a:solidFill>
                          <a:srgbClr val="800000"/>
                        </a:solidFill>
                        <a:effectLst/>
                        <a:latin typeface="Calibri"/>
                      </a:endParaRP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8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800000"/>
                          </a:solidFill>
                          <a:effectLst/>
                          <a:latin typeface="Calibri"/>
                        </a:rPr>
                        <a:t>age_category</a:t>
                      </a: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800000"/>
                          </a:solidFill>
                          <a:effectLst/>
                          <a:latin typeface="Calibri"/>
                        </a:rPr>
                        <a:t>t.string</a:t>
                      </a: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8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800000"/>
                          </a:solidFill>
                          <a:effectLst/>
                          <a:latin typeface="Calibri"/>
                        </a:rPr>
                        <a:t>skill_level</a:t>
                      </a: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800000"/>
                          </a:solidFill>
                          <a:effectLst/>
                          <a:latin typeface="Calibri"/>
                        </a:rPr>
                        <a:t>t.string</a:t>
                      </a: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8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800000"/>
                          </a:solidFill>
                          <a:effectLst/>
                          <a:latin typeface="Calibri"/>
                        </a:rPr>
                        <a:t>wins_player</a:t>
                      </a: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800000"/>
                          </a:solidFill>
                          <a:effectLst/>
                          <a:latin typeface="Calibri"/>
                        </a:rPr>
                        <a:t>t.integer</a:t>
                      </a: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8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800000"/>
                          </a:solidFill>
                          <a:effectLst/>
                          <a:latin typeface="Calibri"/>
                        </a:rPr>
                        <a:t>losses_player</a:t>
                      </a: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800000"/>
                          </a:solidFill>
                          <a:effectLst/>
                          <a:latin typeface="Calibri"/>
                        </a:rPr>
                        <a:t>t.integer</a:t>
                      </a: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8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800000"/>
                          </a:solidFill>
                          <a:effectLst/>
                          <a:latin typeface="Calibri"/>
                        </a:rPr>
                        <a:t>wins_group</a:t>
                      </a: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800000"/>
                          </a:solidFill>
                          <a:effectLst/>
                          <a:latin typeface="Calibri"/>
                        </a:rPr>
                        <a:t>t.integer</a:t>
                      </a: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8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800000"/>
                          </a:solidFill>
                          <a:effectLst/>
                          <a:latin typeface="Calibri"/>
                        </a:rPr>
                        <a:t>losses_group</a:t>
                      </a: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800000"/>
                          </a:solidFill>
                          <a:effectLst/>
                          <a:latin typeface="Calibri"/>
                        </a:rPr>
                        <a:t>t.integer</a:t>
                      </a: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8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800000"/>
                          </a:solidFill>
                          <a:effectLst/>
                          <a:latin typeface="Calibri"/>
                        </a:rPr>
                        <a:t>phone_num</a:t>
                      </a: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800000"/>
                          </a:solidFill>
                          <a:effectLst/>
                          <a:latin typeface="Calibri"/>
                        </a:rPr>
                        <a:t>t.string</a:t>
                      </a: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8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800000"/>
                          </a:solidFill>
                          <a:effectLst/>
                          <a:latin typeface="Calibri"/>
                        </a:rPr>
                        <a:t>phone_type</a:t>
                      </a: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800000"/>
                          </a:solidFill>
                          <a:effectLst/>
                          <a:latin typeface="Calibri"/>
                        </a:rPr>
                        <a:t>t.string</a:t>
                      </a: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8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800000"/>
                          </a:solidFill>
                          <a:effectLst/>
                          <a:latin typeface="Calibri"/>
                        </a:rPr>
                        <a:t>email</a:t>
                      </a: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err="1">
                          <a:solidFill>
                            <a:srgbClr val="800000"/>
                          </a:solidFill>
                          <a:effectLst/>
                          <a:latin typeface="Calibri"/>
                        </a:rPr>
                        <a:t>t.string</a:t>
                      </a:r>
                      <a:endParaRPr lang="en-US" sz="1200" b="0" i="0" u="none" strike="noStrike" dirty="0">
                        <a:solidFill>
                          <a:srgbClr val="800000"/>
                        </a:solidFill>
                        <a:effectLst/>
                        <a:latin typeface="Calibri"/>
                      </a:endParaRP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8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800000"/>
                          </a:solidFill>
                          <a:effectLst/>
                          <a:latin typeface="Calibri"/>
                        </a:rPr>
                        <a:t>email_type</a:t>
                      </a: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800000"/>
                          </a:solidFill>
                          <a:effectLst/>
                          <a:latin typeface="Calibri"/>
                        </a:rPr>
                        <a:t>t.string</a:t>
                      </a: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8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800000"/>
                          </a:solidFill>
                          <a:effectLst/>
                          <a:latin typeface="Calibri"/>
                        </a:rPr>
                        <a:t>day_pref1</a:t>
                      </a: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800000"/>
                          </a:solidFill>
                          <a:effectLst/>
                          <a:latin typeface="Calibri"/>
                        </a:rPr>
                        <a:t>t.string</a:t>
                      </a: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8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800000"/>
                          </a:solidFill>
                          <a:effectLst/>
                          <a:latin typeface="Calibri"/>
                        </a:rPr>
                        <a:t>time_pref1</a:t>
                      </a: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800000"/>
                          </a:solidFill>
                          <a:effectLst/>
                          <a:latin typeface="Calibri"/>
                        </a:rPr>
                        <a:t>t.string</a:t>
                      </a: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8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800000"/>
                          </a:solidFill>
                          <a:effectLst/>
                          <a:latin typeface="Calibri"/>
                        </a:rPr>
                        <a:t>day_pref2</a:t>
                      </a: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800000"/>
                          </a:solidFill>
                          <a:effectLst/>
                          <a:latin typeface="Calibri"/>
                        </a:rPr>
                        <a:t>t.string</a:t>
                      </a: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8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800000"/>
                          </a:solidFill>
                          <a:effectLst/>
                          <a:latin typeface="Calibri"/>
                        </a:rPr>
                        <a:t>time_pref2</a:t>
                      </a: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err="1">
                          <a:solidFill>
                            <a:srgbClr val="800000"/>
                          </a:solidFill>
                          <a:effectLst/>
                          <a:latin typeface="Calibri"/>
                        </a:rPr>
                        <a:t>t.string</a:t>
                      </a:r>
                      <a:endParaRPr lang="en-US" sz="1200" b="0" i="0" u="none" strike="noStrike" dirty="0">
                        <a:solidFill>
                          <a:srgbClr val="800000"/>
                        </a:solidFill>
                        <a:effectLst/>
                        <a:latin typeface="Calibri"/>
                      </a:endParaRP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86955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desk_calenda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365" y="619161"/>
            <a:ext cx="8340436" cy="6170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3319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79572"/>
            <a:ext cx="8229600" cy="57830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Player Dashboard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625" y="796727"/>
            <a:ext cx="8401175" cy="5871453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6800272" y="2343727"/>
            <a:ext cx="1662545" cy="47336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800272" y="3096490"/>
            <a:ext cx="1662545" cy="47336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800272" y="3860799"/>
            <a:ext cx="1662545" cy="47336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800272" y="4625109"/>
            <a:ext cx="1662545" cy="47336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00272" y="5377873"/>
            <a:ext cx="1662545" cy="47336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800272" y="6146326"/>
            <a:ext cx="1662545" cy="47336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02671" y="5802271"/>
            <a:ext cx="1233056" cy="69781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216" y="5712216"/>
            <a:ext cx="1155700" cy="91440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285625" y="1062182"/>
            <a:ext cx="8401175" cy="508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Team Address Book</a:t>
            </a:r>
            <a:endParaRPr lang="en-US" sz="2400" dirty="0"/>
          </a:p>
        </p:txBody>
      </p:sp>
      <p:sp>
        <p:nvSpPr>
          <p:cNvPr id="13" name="Rectangle 12"/>
          <p:cNvSpPr/>
          <p:nvPr/>
        </p:nvSpPr>
        <p:spPr>
          <a:xfrm>
            <a:off x="285625" y="796727"/>
            <a:ext cx="8401175" cy="5871453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073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9075</TotalTime>
  <Words>198</Words>
  <Application>Microsoft Macintosh PowerPoint</Application>
  <PresentationFormat>On-screen Show (4:3)</PresentationFormat>
  <Paragraphs>236</Paragraphs>
  <Slides>10</Slides>
  <Notes>0</Notes>
  <HiddenSlides>4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WDI_ATL_3_Project 2</vt:lpstr>
      <vt:lpstr>ERB Models</vt:lpstr>
      <vt:lpstr>PowerPoint Presentation</vt:lpstr>
      <vt:lpstr>Profile View</vt:lpstr>
      <vt:lpstr>Match Location Search</vt:lpstr>
      <vt:lpstr>Calendar View</vt:lpstr>
      <vt:lpstr>ERB Models</vt:lpstr>
      <vt:lpstr>PowerPoint Presentation</vt:lpstr>
      <vt:lpstr>Player Dashboard</vt:lpstr>
      <vt:lpstr>Player Profile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 White</dc:creator>
  <cp:lastModifiedBy>Jeff White</cp:lastModifiedBy>
  <cp:revision>61</cp:revision>
  <dcterms:created xsi:type="dcterms:W3CDTF">2015-06-02T19:27:37Z</dcterms:created>
  <dcterms:modified xsi:type="dcterms:W3CDTF">2015-06-15T14:20:36Z</dcterms:modified>
</cp:coreProperties>
</file>