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300" r:id="rId2"/>
    <p:sldId id="301" r:id="rId3"/>
    <p:sldId id="302" r:id="rId4"/>
    <p:sldId id="260" r:id="rId5"/>
    <p:sldId id="303" r:id="rId6"/>
    <p:sldId id="304" r:id="rId7"/>
    <p:sldId id="306" r:id="rId8"/>
    <p:sldId id="307" r:id="rId9"/>
    <p:sldId id="308" r:id="rId10"/>
    <p:sldId id="305" r:id="rId11"/>
    <p:sldId id="309" r:id="rId12"/>
    <p:sldId id="310" r:id="rId13"/>
    <p:sldId id="311" r:id="rId14"/>
    <p:sldId id="293" r:id="rId15"/>
    <p:sldId id="312" r:id="rId16"/>
    <p:sldId id="313" r:id="rId17"/>
    <p:sldId id="314" r:id="rId18"/>
    <p:sldId id="315" r:id="rId19"/>
    <p:sldId id="263" r:id="rId20"/>
    <p:sldId id="266" r:id="rId21"/>
    <p:sldId id="284" r:id="rId22"/>
    <p:sldId id="316" r:id="rId23"/>
    <p:sldId id="291" r:id="rId24"/>
    <p:sldId id="317" r:id="rId25"/>
    <p:sldId id="318" r:id="rId26"/>
    <p:sldId id="321" r:id="rId27"/>
    <p:sldId id="322" r:id="rId28"/>
    <p:sldId id="319" r:id="rId29"/>
    <p:sldId id="320" r:id="rId30"/>
  </p:sldIdLst>
  <p:sldSz cx="9144000" cy="5143500" type="screen16x9"/>
  <p:notesSz cx="6858000" cy="9144000"/>
  <p:embeddedFontLs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Raleway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8220"/>
    <a:srgbClr val="009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41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CFC504C-72EE-6DDB-1011-474C8F274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198ddddeb_0_32:notes">
            <a:extLst>
              <a:ext uri="{FF2B5EF4-FFF2-40B4-BE49-F238E27FC236}">
                <a16:creationId xmlns:a16="http://schemas.microsoft.com/office/drawing/2014/main" id="{E2D79E24-4AC7-0656-E946-0AF8E8120D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198ddddeb_0_32:notes">
            <a:extLst>
              <a:ext uri="{FF2B5EF4-FFF2-40B4-BE49-F238E27FC236}">
                <a16:creationId xmlns:a16="http://schemas.microsoft.com/office/drawing/2014/main" id="{DED5F520-D951-562D-8D9D-83F9AC95DB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242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4bb6a45b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4bb6a45b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01B692B4-7FBD-67D5-80B6-44DD146A7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4bb6a45bf_0_79:notes">
            <a:extLst>
              <a:ext uri="{FF2B5EF4-FFF2-40B4-BE49-F238E27FC236}">
                <a16:creationId xmlns:a16="http://schemas.microsoft.com/office/drawing/2014/main" id="{FE461425-A1DB-E0EB-0674-186316A1E2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4bb6a45bf_0_79:notes">
            <a:extLst>
              <a:ext uri="{FF2B5EF4-FFF2-40B4-BE49-F238E27FC236}">
                <a16:creationId xmlns:a16="http://schemas.microsoft.com/office/drawing/2014/main" id="{9436EDDE-FC8A-973C-403E-890EA78D48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891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AB84054F-5D7A-901C-3176-5EF23865B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4bb6a45bf_0_79:notes">
            <a:extLst>
              <a:ext uri="{FF2B5EF4-FFF2-40B4-BE49-F238E27FC236}">
                <a16:creationId xmlns:a16="http://schemas.microsoft.com/office/drawing/2014/main" id="{5FC610BA-F381-F673-0737-7446D1F8FB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4bb6a45bf_0_79:notes">
            <a:extLst>
              <a:ext uri="{FF2B5EF4-FFF2-40B4-BE49-F238E27FC236}">
                <a16:creationId xmlns:a16="http://schemas.microsoft.com/office/drawing/2014/main" id="{F7682FA0-3517-AA4C-406A-5BBD9A12E4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849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3f36b499e6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3f36b499e6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198dddde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2198dddde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4bb6a45b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4bb6a45b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87D94A26-4853-5762-787C-0F65A1557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4bb6a45bf_0_86:notes">
            <a:extLst>
              <a:ext uri="{FF2B5EF4-FFF2-40B4-BE49-F238E27FC236}">
                <a16:creationId xmlns:a16="http://schemas.microsoft.com/office/drawing/2014/main" id="{B409B531-524F-D8BA-A55C-9ECEE0ADCD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4bb6a45bf_0_86:notes">
            <a:extLst>
              <a:ext uri="{FF2B5EF4-FFF2-40B4-BE49-F238E27FC236}">
                <a16:creationId xmlns:a16="http://schemas.microsoft.com/office/drawing/2014/main" id="{BF474089-E15C-59F5-D534-927E7C1E95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233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8976A03F-121B-333E-2031-E47262261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4bb6a45bf_0_86:notes">
            <a:extLst>
              <a:ext uri="{FF2B5EF4-FFF2-40B4-BE49-F238E27FC236}">
                <a16:creationId xmlns:a16="http://schemas.microsoft.com/office/drawing/2014/main" id="{61B650CE-7468-3439-8F5A-E5C31C9B20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4bb6a45bf_0_86:notes">
            <a:extLst>
              <a:ext uri="{FF2B5EF4-FFF2-40B4-BE49-F238E27FC236}">
                <a16:creationId xmlns:a16="http://schemas.microsoft.com/office/drawing/2014/main" id="{359A0DB8-2E77-BFBE-9322-947B86372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3962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095e45b7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095e45b7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4bb6a45b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4bb6a45b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095e45b7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095e45b7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49cc2e281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a49cc2e281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A60127C5-4AA6-C6BF-9E64-78127092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4bb6a45bf_0_86:notes">
            <a:extLst>
              <a:ext uri="{FF2B5EF4-FFF2-40B4-BE49-F238E27FC236}">
                <a16:creationId xmlns:a16="http://schemas.microsoft.com/office/drawing/2014/main" id="{348AAB51-E3CE-4875-FE67-595EDB4F7B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4bb6a45bf_0_86:notes">
            <a:extLst>
              <a:ext uri="{FF2B5EF4-FFF2-40B4-BE49-F238E27FC236}">
                <a16:creationId xmlns:a16="http://schemas.microsoft.com/office/drawing/2014/main" id="{60FA33B8-7D26-9582-485D-F53870ABF6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193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f36b499e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3f36b499e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2219b20db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2219b20db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3e88938f9c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3e88938f9c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21ad7999d8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21ad7999d8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21ad7999d8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21ad7999d8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4bb6a45b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4bb6a45b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2219b20dbc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2219b20dbc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4bb6a45bf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4bb6a45bf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095e45b7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095e45b7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4bb6a45b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4bb6a45b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198dddde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198dddde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789B5A3F-A5C9-976B-0B0A-D6555376D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4bb6a45bf_0_73:notes">
            <a:extLst>
              <a:ext uri="{FF2B5EF4-FFF2-40B4-BE49-F238E27FC236}">
                <a16:creationId xmlns:a16="http://schemas.microsoft.com/office/drawing/2014/main" id="{5D81A737-C26E-3821-1107-B5E38100C6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4bb6a45bf_0_73:notes">
            <a:extLst>
              <a:ext uri="{FF2B5EF4-FFF2-40B4-BE49-F238E27FC236}">
                <a16:creationId xmlns:a16="http://schemas.microsoft.com/office/drawing/2014/main" id="{4F30D9BC-7948-F300-2473-B837389C43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863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9288D204-09ED-FECC-3AA2-E303BDA05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4bb6a45bf_0_73:notes">
            <a:extLst>
              <a:ext uri="{FF2B5EF4-FFF2-40B4-BE49-F238E27FC236}">
                <a16:creationId xmlns:a16="http://schemas.microsoft.com/office/drawing/2014/main" id="{F158E5D4-DC2B-BF74-D315-620619890D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4bb6a45bf_0_73:notes">
            <a:extLst>
              <a:ext uri="{FF2B5EF4-FFF2-40B4-BE49-F238E27FC236}">
                <a16:creationId xmlns:a16="http://schemas.microsoft.com/office/drawing/2014/main" id="{4773FE1C-A84C-977E-3821-2B985473FB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570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EBD12B8C-FC7D-AD3E-6FEE-09964660C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4bb6a45bf_0_73:notes">
            <a:extLst>
              <a:ext uri="{FF2B5EF4-FFF2-40B4-BE49-F238E27FC236}">
                <a16:creationId xmlns:a16="http://schemas.microsoft.com/office/drawing/2014/main" id="{0E553091-4894-B094-599A-B6192C45A0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4bb6a45bf_0_73:notes">
            <a:extLst>
              <a:ext uri="{FF2B5EF4-FFF2-40B4-BE49-F238E27FC236}">
                <a16:creationId xmlns:a16="http://schemas.microsoft.com/office/drawing/2014/main" id="{891EF614-389A-509F-080F-03CC0CB99E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418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20000">
              <a:srgbClr val="258220"/>
            </a:gs>
            <a:gs pos="100000">
              <a:schemeClr val="accent4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373581" y="630225"/>
            <a:ext cx="5329643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67474B-7381-4526-7E38-0D32D54451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833" b="1833"/>
          <a:stretch/>
        </p:blipFill>
        <p:spPr>
          <a:xfrm>
            <a:off x="1049749" y="3892787"/>
            <a:ext cx="821842" cy="936437"/>
          </a:xfrm>
          <a:prstGeom prst="flowChartConnector">
            <a:avLst/>
          </a:prstGeom>
        </p:spPr>
      </p:pic>
      <p:pic>
        <p:nvPicPr>
          <p:cNvPr id="3" name="Google Shape;16;p2">
            <a:extLst>
              <a:ext uri="{FF2B5EF4-FFF2-40B4-BE49-F238E27FC236}">
                <a16:creationId xmlns:a16="http://schemas.microsoft.com/office/drawing/2014/main" id="{C63DA67F-460E-57CC-277A-BCD364C1175E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92" y="3949389"/>
            <a:ext cx="815857" cy="82323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" name="Graphic 3" descr="A collection of circles in various sizes and patterns">
            <a:extLst>
              <a:ext uri="{FF2B5EF4-FFF2-40B4-BE49-F238E27FC236}">
                <a16:creationId xmlns:a16="http://schemas.microsoft.com/office/drawing/2014/main" id="{FE569472-46F4-1D86-528D-C4D81704E3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8936" y="-331210"/>
            <a:ext cx="3869863" cy="3869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gradFill>
                  <a:gsLst>
                    <a:gs pos="20000">
                      <a:srgbClr val="258220"/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lin ang="5400000" scaled="1"/>
                </a:gra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3C00FB-D7AC-9552-9B02-EE49EE126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2" y="4364365"/>
            <a:ext cx="569393" cy="648787"/>
          </a:xfrm>
          <a:prstGeom prst="flowChartConnector">
            <a:avLst/>
          </a:prstGeom>
        </p:spPr>
      </p:pic>
      <p:pic>
        <p:nvPicPr>
          <p:cNvPr id="3" name="Google Shape;16;p2">
            <a:extLst>
              <a:ext uri="{FF2B5EF4-FFF2-40B4-BE49-F238E27FC236}">
                <a16:creationId xmlns:a16="http://schemas.microsoft.com/office/drawing/2014/main" id="{79F3843D-74AF-22C8-04C9-546819712C77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74" y="4433572"/>
            <a:ext cx="457106" cy="57035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" name="Graphic 3" descr="A collection of circles in various sizes and patterns">
            <a:extLst>
              <a:ext uri="{FF2B5EF4-FFF2-40B4-BE49-F238E27FC236}">
                <a16:creationId xmlns:a16="http://schemas.microsoft.com/office/drawing/2014/main" id="{DB783C87-5211-3536-4932-20D6704CA3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914" y="130348"/>
            <a:ext cx="787320" cy="787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20000">
              <a:srgbClr val="258220"/>
            </a:gs>
            <a:gs pos="100000">
              <a:schemeClr val="accent4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A27646-6A83-B706-2EB5-5055474CAC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833" b="1833"/>
          <a:stretch/>
        </p:blipFill>
        <p:spPr>
          <a:xfrm>
            <a:off x="406425" y="3721342"/>
            <a:ext cx="772167" cy="879836"/>
          </a:xfrm>
          <a:prstGeom prst="teardrop">
            <a:avLst>
              <a:gd name="adj" fmla="val 91029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Google Shape;16;p2">
            <a:extLst>
              <a:ext uri="{FF2B5EF4-FFF2-40B4-BE49-F238E27FC236}">
                <a16:creationId xmlns:a16="http://schemas.microsoft.com/office/drawing/2014/main" id="{CE3AFB70-A9FC-9995-196B-D64D0E9ED454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1718" y="3891146"/>
            <a:ext cx="815857" cy="82323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C456B1F-52DC-D561-ACCF-9E40B252B4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6269" y="186525"/>
            <a:ext cx="3171825" cy="3162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6224A6-52F3-B7E4-83B3-905248D3C7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833" b="1833"/>
          <a:stretch/>
        </p:blipFill>
        <p:spPr>
          <a:xfrm>
            <a:off x="702562" y="4364365"/>
            <a:ext cx="569393" cy="648787"/>
          </a:xfrm>
          <a:prstGeom prst="flowChartConnector">
            <a:avLst/>
          </a:prstGeom>
        </p:spPr>
      </p:pic>
      <p:pic>
        <p:nvPicPr>
          <p:cNvPr id="3" name="Google Shape;16;p2">
            <a:extLst>
              <a:ext uri="{FF2B5EF4-FFF2-40B4-BE49-F238E27FC236}">
                <a16:creationId xmlns:a16="http://schemas.microsoft.com/office/drawing/2014/main" id="{BD7C265F-015D-4829-2865-20F2ACB96003}"/>
              </a:ext>
            </a:extLst>
          </p:cNvPr>
          <p:cNvPicPr preferRelativeResize="0"/>
          <p:nvPr userDrawn="1"/>
        </p:nvPicPr>
        <p:blipFill>
          <a:blip r:embed="rId3">
            <a:alphaModFix/>
            <a:duotone>
              <a:prstClr val="black"/>
              <a:srgbClr val="00931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474" y="4433572"/>
            <a:ext cx="457106" cy="57035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Graphic 3" descr="A collection of circles in various sizes and patterns">
            <a:extLst>
              <a:ext uri="{FF2B5EF4-FFF2-40B4-BE49-F238E27FC236}">
                <a16:creationId xmlns:a16="http://schemas.microsoft.com/office/drawing/2014/main" id="{A1635EED-C654-CCA5-0403-0483A1382B9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6914" y="130348"/>
            <a:ext cx="787320" cy="787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56898F-0138-203D-04BC-22CB29F3A5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2" y="4364365"/>
            <a:ext cx="569393" cy="648787"/>
          </a:xfrm>
          <a:prstGeom prst="flowChartConnector">
            <a:avLst/>
          </a:prstGeom>
        </p:spPr>
      </p:pic>
      <p:pic>
        <p:nvPicPr>
          <p:cNvPr id="3" name="Google Shape;16;p2">
            <a:extLst>
              <a:ext uri="{FF2B5EF4-FFF2-40B4-BE49-F238E27FC236}">
                <a16:creationId xmlns:a16="http://schemas.microsoft.com/office/drawing/2014/main" id="{C12CE42D-B2F8-1D25-B537-4E683CAFF1A7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74" y="4433572"/>
            <a:ext cx="457106" cy="57035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" name="Graphic 3" descr="A collection of circles in various sizes and patterns">
            <a:extLst>
              <a:ext uri="{FF2B5EF4-FFF2-40B4-BE49-F238E27FC236}">
                <a16:creationId xmlns:a16="http://schemas.microsoft.com/office/drawing/2014/main" id="{32D68CB8-5C6D-1F9E-5B16-6A386A0985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914" y="130348"/>
            <a:ext cx="787320" cy="787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05338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F681FF-5933-ED03-95BF-B85383DB0F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2" y="4364365"/>
            <a:ext cx="569393" cy="648787"/>
          </a:xfrm>
          <a:prstGeom prst="flowChartConnector">
            <a:avLst/>
          </a:prstGeom>
        </p:spPr>
      </p:pic>
      <p:pic>
        <p:nvPicPr>
          <p:cNvPr id="3" name="Google Shape;16;p2">
            <a:extLst>
              <a:ext uri="{FF2B5EF4-FFF2-40B4-BE49-F238E27FC236}">
                <a16:creationId xmlns:a16="http://schemas.microsoft.com/office/drawing/2014/main" id="{2F55B31F-15A9-5FE6-1B3F-61D6843F6556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74" y="4433572"/>
            <a:ext cx="457106" cy="57035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" name="Graphic 3" descr="A collection of circles in various sizes and patterns">
            <a:extLst>
              <a:ext uri="{FF2B5EF4-FFF2-40B4-BE49-F238E27FC236}">
                <a16:creationId xmlns:a16="http://schemas.microsoft.com/office/drawing/2014/main" id="{153AD05C-FD76-70BD-A7E6-43461494663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6680" y="17915"/>
            <a:ext cx="787320" cy="787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raphic 1" descr="A collection of circles in various sizes and patterns">
            <a:extLst>
              <a:ext uri="{FF2B5EF4-FFF2-40B4-BE49-F238E27FC236}">
                <a16:creationId xmlns:a16="http://schemas.microsoft.com/office/drawing/2014/main" id="{1B98B781-CA16-E3D1-1EDE-4AE8EAA683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914" y="130348"/>
            <a:ext cx="787320" cy="787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gradFill>
            <a:gsLst>
              <a:gs pos="20000">
                <a:srgbClr val="258220"/>
              </a:gs>
              <a:gs pos="100000">
                <a:schemeClr val="accent4">
                  <a:lumMod val="5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gradFill>
                  <a:gsLst>
                    <a:gs pos="20000">
                      <a:srgbClr val="258220"/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raphic 1" descr="A collection of circles in various sizes and patterns">
            <a:extLst>
              <a:ext uri="{FF2B5EF4-FFF2-40B4-BE49-F238E27FC236}">
                <a16:creationId xmlns:a16="http://schemas.microsoft.com/office/drawing/2014/main" id="{390A90B3-104E-B933-EC45-9138531A1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914" y="130348"/>
            <a:ext cx="787320" cy="7873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hyperlink" Target="https://huggingface.co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3196683" y="630225"/>
            <a:ext cx="5642516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Data Logging Essentials</a:t>
            </a:r>
            <a:endParaRPr dirty="0"/>
          </a:p>
        </p:txBody>
      </p:sp>
      <p:sp>
        <p:nvSpPr>
          <p:cNvPr id="4" name="Google Shape;73;p13">
            <a:extLst>
              <a:ext uri="{FF2B5EF4-FFF2-40B4-BE49-F238E27FC236}">
                <a16:creationId xmlns:a16="http://schemas.microsoft.com/office/drawing/2014/main" id="{58A38542-F0DA-0C58-D66A-FA118D88736E}"/>
              </a:ext>
            </a:extLst>
          </p:cNvPr>
          <p:cNvSpPr txBox="1">
            <a:spLocks noGrp="1"/>
          </p:cNvSpPr>
          <p:nvPr/>
        </p:nvSpPr>
        <p:spPr>
          <a:xfrm>
            <a:off x="2507699" y="4065475"/>
            <a:ext cx="6331500" cy="56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/>
            <a:r>
              <a:rPr lang="pt-BR" dirty="0"/>
              <a:t>Hobby, Martin 		`	</a:t>
            </a:r>
            <a:r>
              <a:rPr lang="en-US" dirty="0"/>
              <a:t>Week 1 – Day 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25B6052-3BE8-AED8-FCE0-FE190A254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>
            <a:extLst>
              <a:ext uri="{FF2B5EF4-FFF2-40B4-BE49-F238E27FC236}">
                <a16:creationId xmlns:a16="http://schemas.microsoft.com/office/drawing/2014/main" id="{2D01FC44-038C-F06D-94CC-CF677A91FF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n-US" dirty="0"/>
              <a:t>Storage Options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174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79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Where to log data?</a:t>
            </a: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855B79-BD25-0C50-C2C0-6C974AF95B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638392"/>
              </p:ext>
            </p:extLst>
          </p:nvPr>
        </p:nvGraphicFramePr>
        <p:xfrm>
          <a:off x="2019521" y="2131006"/>
          <a:ext cx="6321426" cy="164592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107142">
                  <a:extLst>
                    <a:ext uri="{9D8B030D-6E8A-4147-A177-3AD203B41FA5}">
                      <a16:colId xmlns:a16="http://schemas.microsoft.com/office/drawing/2014/main" val="2057198763"/>
                    </a:ext>
                  </a:extLst>
                </a:gridCol>
                <a:gridCol w="2107142">
                  <a:extLst>
                    <a:ext uri="{9D8B030D-6E8A-4147-A177-3AD203B41FA5}">
                      <a16:colId xmlns:a16="http://schemas.microsoft.com/office/drawing/2014/main" val="3154040337"/>
                    </a:ext>
                  </a:extLst>
                </a:gridCol>
                <a:gridCol w="2107142">
                  <a:extLst>
                    <a:ext uri="{9D8B030D-6E8A-4147-A177-3AD203B41FA5}">
                      <a16:colId xmlns:a16="http://schemas.microsoft.com/office/drawing/2014/main" val="12553351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Storage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Cons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36672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>
                          <a:solidFill>
                            <a:schemeClr val="bg2"/>
                          </a:solidFill>
                        </a:rPr>
                        <a:t>SD Card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Large capacity, portable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Requires wiring and setup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64735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>
                          <a:solidFill>
                            <a:schemeClr val="bg2"/>
                          </a:solidFill>
                        </a:rPr>
                        <a:t>Internal Flash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Easy to use, built-in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Limited space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66871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>
                          <a:solidFill>
                            <a:schemeClr val="bg2"/>
                          </a:solidFill>
                        </a:rPr>
                        <a:t>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Remote access, scalable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Needs internet and setup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7276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259245D-7417-72FC-8FFF-8E38A86AA9EC}"/>
              </a:ext>
            </a:extLst>
          </p:cNvPr>
          <p:cNvSpPr txBox="1"/>
          <p:nvPr/>
        </p:nvSpPr>
        <p:spPr>
          <a:xfrm>
            <a:off x="2400250" y="3994365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258220"/>
                </a:solidFill>
              </a:rPr>
              <a:t>SD cards are great for fieldwork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4A9C8-12FF-643D-6723-8986B820CC97}"/>
              </a:ext>
            </a:extLst>
          </p:cNvPr>
          <p:cNvSpPr txBox="1"/>
          <p:nvPr/>
        </p:nvSpPr>
        <p:spPr>
          <a:xfrm>
            <a:off x="2019521" y="1044931"/>
            <a:ext cx="6702329" cy="868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want to gather as much data and metadata to avoid repeating an experiment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76387FF4-B582-3F93-FC44-18658C478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>
            <a:extLst>
              <a:ext uri="{FF2B5EF4-FFF2-40B4-BE49-F238E27FC236}">
                <a16:creationId xmlns:a16="http://schemas.microsoft.com/office/drawing/2014/main" id="{9772FAFF-523A-ADFF-7FB2-60B4C4E87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79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SD Card Setup</a:t>
            </a:r>
            <a:endParaRPr dirty="0"/>
          </a:p>
        </p:txBody>
      </p:sp>
      <p:sp>
        <p:nvSpPr>
          <p:cNvPr id="99" name="Google Shape;99;p17">
            <a:extLst>
              <a:ext uri="{FF2B5EF4-FFF2-40B4-BE49-F238E27FC236}">
                <a16:creationId xmlns:a16="http://schemas.microsoft.com/office/drawing/2014/main" id="{DD58A83D-FBEA-7291-2F72-4AA3AD0AE3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73982" y="1535429"/>
            <a:ext cx="5621378" cy="1910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To use an SD card with Raspberry Pi Pico:</a:t>
            </a:r>
          </a:p>
          <a:p>
            <a:pPr marL="285750" indent="-285750">
              <a:lnSpc>
                <a:spcPct val="150000"/>
              </a:lnSpc>
            </a:pPr>
            <a:r>
              <a:rPr lang="it-IT" dirty="0"/>
              <a:t>Connect via SPI pins (MISO, MOSI, SCK, CS)</a:t>
            </a:r>
            <a:endParaRPr lang="en-US" dirty="0"/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Use </a:t>
            </a:r>
            <a:r>
              <a:rPr lang="en-US" b="1" i="1" dirty="0" err="1"/>
              <a:t>adafruit_sdcard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i="1" dirty="0"/>
              <a:t>storage</a:t>
            </a:r>
            <a:r>
              <a:rPr lang="en-US" dirty="0"/>
              <a:t> libraries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/>
              <a:t>Mount the card and write files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66F3CB-A6CC-342C-E303-900FAD31BE01}"/>
              </a:ext>
            </a:extLst>
          </p:cNvPr>
          <p:cNvSpPr txBox="1"/>
          <p:nvPr/>
        </p:nvSpPr>
        <p:spPr>
          <a:xfrm>
            <a:off x="2400250" y="3725174"/>
            <a:ext cx="6321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Always double-check your wiring. Mistakes can damage components or give false readings</a:t>
            </a:r>
          </a:p>
        </p:txBody>
      </p:sp>
      <p:pic>
        <p:nvPicPr>
          <p:cNvPr id="3" name="Google Shape;329;p50">
            <a:extLst>
              <a:ext uri="{FF2B5EF4-FFF2-40B4-BE49-F238E27FC236}">
                <a16:creationId xmlns:a16="http://schemas.microsoft.com/office/drawing/2014/main" id="{FFC8711E-0002-73B6-1076-AD3AD310DB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37" y="1613260"/>
            <a:ext cx="2105313" cy="17544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1358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8C7F4208-A0D7-0CBD-E26F-9F8FB3B5A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>
            <a:extLst>
              <a:ext uri="{FF2B5EF4-FFF2-40B4-BE49-F238E27FC236}">
                <a16:creationId xmlns:a16="http://schemas.microsoft.com/office/drawing/2014/main" id="{F8310062-DA2E-9D91-D7D2-6001B629E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79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SD Card wiring</a:t>
            </a:r>
            <a:endParaRPr dirty="0"/>
          </a:p>
        </p:txBody>
      </p:sp>
      <p:pic>
        <p:nvPicPr>
          <p:cNvPr id="7" name="Google Shape;281;p43">
            <a:extLst>
              <a:ext uri="{FF2B5EF4-FFF2-40B4-BE49-F238E27FC236}">
                <a16:creationId xmlns:a16="http://schemas.microsoft.com/office/drawing/2014/main" id="{DF6DDF27-4D6B-BAC2-D848-F7D08F4565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89103" y="1925737"/>
            <a:ext cx="3471826" cy="202017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34DA4F-5200-5069-897D-A342384D0DA7}"/>
              </a:ext>
            </a:extLst>
          </p:cNvPr>
          <p:cNvSpPr txBox="1"/>
          <p:nvPr/>
        </p:nvSpPr>
        <p:spPr>
          <a:xfrm>
            <a:off x="2400250" y="2935826"/>
            <a:ext cx="65036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import storage, sdcard, busio, digitalio, board</a:t>
            </a:r>
          </a:p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spi = busio.SPI(board.GP10, board.GP11, board.GP12)</a:t>
            </a:r>
          </a:p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cs = digitalio.DigitalInOut(board.GP13)</a:t>
            </a:r>
          </a:p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sd = sdcard.SDCard(spi, cs)</a:t>
            </a:r>
          </a:p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vfs = storage.VfsFat(sd)</a:t>
            </a:r>
          </a:p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storage.mount(vfs, "/sd")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766B49-63A5-8D4A-841F-2189A245C7A8}"/>
              </a:ext>
            </a:extLst>
          </p:cNvPr>
          <p:cNvSpPr txBox="1"/>
          <p:nvPr/>
        </p:nvSpPr>
        <p:spPr>
          <a:xfrm>
            <a:off x="2871216" y="156134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This setup lets your Pico talk to the SD card</a:t>
            </a:r>
          </a:p>
        </p:txBody>
      </p:sp>
    </p:spTree>
    <p:extLst>
      <p:ext uri="{BB962C8B-B14F-4D97-AF65-F5344CB8AC3E}">
        <p14:creationId xmlns:p14="http://schemas.microsoft.com/office/powerpoint/2010/main" val="1737055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Different SD Card holders</a:t>
            </a:r>
            <a:endParaRPr dirty="0"/>
          </a:p>
        </p:txBody>
      </p:sp>
      <p:sp>
        <p:nvSpPr>
          <p:cNvPr id="328" name="Google Shape;328;p50"/>
          <p:cNvSpPr txBox="1">
            <a:spLocks noGrp="1"/>
          </p:cNvSpPr>
          <p:nvPr>
            <p:ph type="body" idx="1"/>
          </p:nvPr>
        </p:nvSpPr>
        <p:spPr>
          <a:xfrm>
            <a:off x="2400250" y="1358327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One of the SD card holders requires 3v and the other 5v.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29" name="Google Shape;32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7593" y="2866109"/>
            <a:ext cx="2105313" cy="1754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36;p51">
            <a:extLst>
              <a:ext uri="{FF2B5EF4-FFF2-40B4-BE49-F238E27FC236}">
                <a16:creationId xmlns:a16="http://schemas.microsoft.com/office/drawing/2014/main" id="{1DB90D2B-EACA-510E-E863-CBAB31049DF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657" y="2525583"/>
            <a:ext cx="2105313" cy="21053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44BD555-A19A-3F23-1301-F099E3A440C0}"/>
              </a:ext>
            </a:extLst>
          </p:cNvPr>
          <p:cNvSpPr txBox="1"/>
          <p:nvPr/>
        </p:nvSpPr>
        <p:spPr>
          <a:xfrm>
            <a:off x="5561050" y="2263973"/>
            <a:ext cx="3160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 dirty="0"/>
              <a:t>For 5v connect to VBUS on the Pico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ED779-F4DA-70BB-EFF9-8E19C32BC362}"/>
              </a:ext>
            </a:extLst>
          </p:cNvPr>
          <p:cNvSpPr txBox="1"/>
          <p:nvPr/>
        </p:nvSpPr>
        <p:spPr>
          <a:xfrm>
            <a:off x="1688628" y="2247343"/>
            <a:ext cx="28833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Bef>
                <a:spcPts val="1200"/>
              </a:spcBef>
            </a:pPr>
            <a:r>
              <a:rPr lang="en-GB" b="1" dirty="0"/>
              <a:t>If you have this holder then you can use the 3v3out </a:t>
            </a:r>
            <a:r>
              <a:rPr lang="en-US" b="1" dirty="0"/>
              <a:t>on the Pico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n-US" dirty="0"/>
              <a:t>Logging to device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Logging Code Example (CSV)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A430C-B3FF-D14F-B480-B6C3AF6090C5}"/>
              </a:ext>
            </a:extLst>
          </p:cNvPr>
          <p:cNvSpPr txBox="1"/>
          <p:nvPr/>
        </p:nvSpPr>
        <p:spPr>
          <a:xfrm>
            <a:off x="2400250" y="1654160"/>
            <a:ext cx="6503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with open("/sd/log.csv", "a") as file:</a:t>
            </a:r>
          </a:p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file.write(f"{formatted},{temp},{humidity}\n")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CDB54-E024-9F4D-4F6D-DEA6A4B614D5}"/>
              </a:ext>
            </a:extLst>
          </p:cNvPr>
          <p:cNvSpPr txBox="1"/>
          <p:nvPr/>
        </p:nvSpPr>
        <p:spPr>
          <a:xfrm>
            <a:off x="2400250" y="2518589"/>
            <a:ext cx="4572000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Appends new data to the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Uses formatting technique’s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Safe and efficient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AA9E9FA9-C9B8-6A65-2A2F-D19C5BD34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>
            <a:extLst>
              <a:ext uri="{FF2B5EF4-FFF2-40B4-BE49-F238E27FC236}">
                <a16:creationId xmlns:a16="http://schemas.microsoft.com/office/drawing/2014/main" id="{8E714C9F-73A2-77F1-0C37-569ED6A7AD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Logging Temperature &amp; Humidity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EF851-DD26-7599-13FD-20FB4555345A}"/>
              </a:ext>
            </a:extLst>
          </p:cNvPr>
          <p:cNvSpPr txBox="1"/>
          <p:nvPr/>
        </p:nvSpPr>
        <p:spPr>
          <a:xfrm>
            <a:off x="2400250" y="1554675"/>
            <a:ext cx="65036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import adafruit_dht, board</a:t>
            </a:r>
          </a:p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dht = adafruit_dht.DHT11(board.GP15)</a:t>
            </a:r>
          </a:p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temp = dht.temperature</a:t>
            </a:r>
          </a:p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humidity = dht.humidity</a:t>
            </a:r>
          </a:p>
          <a:p>
            <a:pPr>
              <a:buNone/>
            </a:pPr>
            <a:endParaRPr lang="it-IT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with open("/sd/log.csv", "a") as file:</a:t>
            </a:r>
          </a:p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  file.write(f"{temp},{humidity}\n")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B4F4A-01B5-9C47-E94C-086E81BE7BAE}"/>
              </a:ext>
            </a:extLst>
          </p:cNvPr>
          <p:cNvSpPr txBox="1"/>
          <p:nvPr/>
        </p:nvSpPr>
        <p:spPr>
          <a:xfrm>
            <a:off x="2400250" y="3713882"/>
            <a:ext cx="457200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Uses DHT11 sensor with </a:t>
            </a:r>
            <a:r>
              <a:rPr lang="en-US" sz="1800" dirty="0" err="1">
                <a:solidFill>
                  <a:schemeClr val="bg2"/>
                </a:solidFill>
              </a:rPr>
              <a:t>CircuitPython</a:t>
            </a:r>
            <a:endParaRPr lang="en-US" sz="1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837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AC1F9341-373C-F978-DA14-944A528ED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>
            <a:extLst>
              <a:ext uri="{FF2B5EF4-FFF2-40B4-BE49-F238E27FC236}">
                <a16:creationId xmlns:a16="http://schemas.microsoft.com/office/drawing/2014/main" id="{34CA1457-2355-59ED-604D-73D1B30AE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487718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Logging to Serial Console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AA48B-FEDD-01BC-7E48-034DFBC87056}"/>
              </a:ext>
            </a:extLst>
          </p:cNvPr>
          <p:cNvSpPr txBox="1"/>
          <p:nvPr/>
        </p:nvSpPr>
        <p:spPr>
          <a:xfrm>
            <a:off x="2400250" y="1728708"/>
            <a:ext cx="5573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print(f"{formatted},{temp},{humidity}")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3CB4F-1CD4-36D3-A0AC-C0FDF8FDFD1E}"/>
              </a:ext>
            </a:extLst>
          </p:cNvPr>
          <p:cNvSpPr txBox="1"/>
          <p:nvPr/>
        </p:nvSpPr>
        <p:spPr>
          <a:xfrm>
            <a:off x="2276019" y="2571750"/>
            <a:ext cx="5821680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No SD card needed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Useful for debugging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Quick way to test sensors</a:t>
            </a:r>
          </a:p>
        </p:txBody>
      </p:sp>
    </p:spTree>
    <p:extLst>
      <p:ext uri="{BB962C8B-B14F-4D97-AF65-F5344CB8AC3E}">
        <p14:creationId xmlns:p14="http://schemas.microsoft.com/office/powerpoint/2010/main" val="203772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Image data</a:t>
            </a:r>
            <a:endParaRPr dirty="0"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2073227" y="1565150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Images are matrices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Pixels are represented by tuples (R,G,B) where a numeric values are an integer between 0 and 255 representing how much colour of each R G B.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A grayscale image is simply one value of 0-255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Colour image: H x W x 3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Grey scale: H x W x 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2100" y="500075"/>
            <a:ext cx="2919600" cy="12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3950" y="3213350"/>
            <a:ext cx="2144700" cy="14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What Is Data Logging?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561DC-AEB7-2489-F25C-1B356B7407B2}"/>
              </a:ext>
            </a:extLst>
          </p:cNvPr>
          <p:cNvSpPr txBox="1"/>
          <p:nvPr/>
        </p:nvSpPr>
        <p:spPr>
          <a:xfrm>
            <a:off x="2400250" y="1337804"/>
            <a:ext cx="6321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process of recording data from sensors or devices. The data is stored for later analysis, visualization, or machine learning.</a:t>
            </a:r>
          </a:p>
          <a:p>
            <a:endParaRPr lang="en-US" sz="2000" dirty="0"/>
          </a:p>
          <a:p>
            <a:r>
              <a:rPr lang="en-US" sz="2000" b="1" dirty="0"/>
              <a:t>Example:</a:t>
            </a:r>
            <a:endParaRPr lang="en-US" sz="2000" dirty="0"/>
          </a:p>
          <a:p>
            <a:r>
              <a:rPr lang="en-US" sz="2000" dirty="0"/>
              <a:t>A temperature sensor records the room temperature every 10 seconds and saves it to a file.</a:t>
            </a:r>
          </a:p>
        </p:txBody>
      </p:sp>
      <p:pic>
        <p:nvPicPr>
          <p:cNvPr id="2" name="Google Shape;86;p15">
            <a:extLst>
              <a:ext uri="{FF2B5EF4-FFF2-40B4-BE49-F238E27FC236}">
                <a16:creationId xmlns:a16="http://schemas.microsoft.com/office/drawing/2014/main" id="{C5200C75-5A0C-054A-3EB4-623B7A460572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52400" y="1363750"/>
            <a:ext cx="2105312" cy="210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Compression (saving image data)</a:t>
            </a:r>
            <a:endParaRPr dirty="0"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2400250" y="1379208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Saving an image as a jpeg will naturally compress it,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lazy but computationally quick option is to save the raw data on the device, then convert it later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 we do not compress the files will be too big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dirty="0" err="1">
                <a:solidFill>
                  <a:srgbClr val="0C0D0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numpy.savez_compressed</a:t>
            </a:r>
            <a:r>
              <a:rPr lang="en-GB" sz="1100" dirty="0">
                <a:solidFill>
                  <a:srgbClr val="0C0D0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()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Think about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dtype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lnSpc>
                <a:spcPct val="138157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950" dirty="0">
                <a:solidFill>
                  <a:srgbClr val="08080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x</a:t>
            </a:r>
            <a:r>
              <a:rPr lang="en-GB" sz="9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GB" sz="950" dirty="0">
                <a:solidFill>
                  <a:srgbClr val="00622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=</a:t>
            </a:r>
            <a:r>
              <a:rPr lang="en-GB" sz="9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GB" sz="950" dirty="0" err="1">
                <a:solidFill>
                  <a:srgbClr val="08080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np</a:t>
            </a:r>
            <a:r>
              <a:rPr lang="en-GB" sz="950" dirty="0" err="1">
                <a:solidFill>
                  <a:srgbClr val="00622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.</a:t>
            </a:r>
            <a:r>
              <a:rPr lang="en-GB" sz="950" dirty="0" err="1">
                <a:solidFill>
                  <a:srgbClr val="08080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array</a:t>
            </a:r>
            <a:r>
              <a:rPr lang="en-GB" sz="950" dirty="0">
                <a:solidFill>
                  <a:srgbClr val="08080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([</a:t>
            </a:r>
            <a:r>
              <a:rPr lang="en-GB" sz="950" dirty="0">
                <a:solidFill>
                  <a:srgbClr val="7F470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1</a:t>
            </a:r>
            <a:r>
              <a:rPr lang="en-GB" sz="950" dirty="0">
                <a:solidFill>
                  <a:srgbClr val="08080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,</a:t>
            </a:r>
            <a:r>
              <a:rPr lang="en-GB" sz="9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GB" sz="950" dirty="0">
                <a:solidFill>
                  <a:srgbClr val="7F470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2</a:t>
            </a:r>
            <a:r>
              <a:rPr lang="en-GB" sz="950" dirty="0">
                <a:solidFill>
                  <a:srgbClr val="08080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,</a:t>
            </a:r>
            <a:r>
              <a:rPr lang="en-GB" sz="9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GB" sz="950" dirty="0">
                <a:solidFill>
                  <a:srgbClr val="7F470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2.5</a:t>
            </a:r>
            <a:r>
              <a:rPr lang="en-GB" sz="950" dirty="0">
                <a:solidFill>
                  <a:srgbClr val="08080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])</a:t>
            </a:r>
            <a:endParaRPr sz="950" dirty="0">
              <a:solidFill>
                <a:srgbClr val="080808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  <a:p>
            <a:pPr marL="0" lvl="0" indent="0" algn="l" rtl="0">
              <a:lnSpc>
                <a:spcPct val="138157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sz="950" dirty="0">
                <a:solidFill>
                  <a:srgbClr val="08080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x </a:t>
            </a:r>
            <a:r>
              <a:rPr lang="en-GB" sz="950" dirty="0">
                <a:solidFill>
                  <a:srgbClr val="00622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=</a:t>
            </a:r>
            <a:r>
              <a:rPr lang="en-GB" sz="950" dirty="0">
                <a:solidFill>
                  <a:srgbClr val="08080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GB" sz="950" dirty="0" err="1">
                <a:solidFill>
                  <a:srgbClr val="08080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x</a:t>
            </a:r>
            <a:r>
              <a:rPr lang="en-GB" sz="950" dirty="0" err="1">
                <a:solidFill>
                  <a:srgbClr val="00622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.</a:t>
            </a:r>
            <a:r>
              <a:rPr lang="en-GB" sz="950" dirty="0" err="1">
                <a:solidFill>
                  <a:srgbClr val="08080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astype</a:t>
            </a:r>
            <a:r>
              <a:rPr lang="en-GB" sz="950" dirty="0">
                <a:solidFill>
                  <a:srgbClr val="08080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(</a:t>
            </a:r>
            <a:r>
              <a:rPr lang="en-GB" sz="950" dirty="0">
                <a:solidFill>
                  <a:srgbClr val="7F4707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np.uint8</a:t>
            </a:r>
            <a:r>
              <a:rPr lang="en-GB" sz="950" dirty="0">
                <a:solidFill>
                  <a:srgbClr val="080808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)</a:t>
            </a:r>
            <a:endParaRPr sz="950" dirty="0">
              <a:solidFill>
                <a:srgbClr val="080808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Catching errors</a:t>
            </a:r>
            <a:endParaRPr dirty="0"/>
          </a:p>
        </p:txBody>
      </p:sp>
      <p:sp>
        <p:nvSpPr>
          <p:cNvPr id="268" name="Google Shape;268;p4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625604" cy="1363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It is good practice to catch errors of all sorts in your program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This can be done through assertions, but also through if statements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C81A27-B4BD-5A30-4C05-957EBCABEFE4}"/>
              </a:ext>
            </a:extLst>
          </p:cNvPr>
          <p:cNvSpPr txBox="1"/>
          <p:nvPr/>
        </p:nvSpPr>
        <p:spPr>
          <a:xfrm>
            <a:off x="2410112" y="2995086"/>
            <a:ext cx="5987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assert memory &lt; 10000, “Memory too big” </a:t>
            </a:r>
          </a:p>
          <a:p>
            <a:pPr>
              <a:buNone/>
            </a:pP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if memory &lt; 1000: print(“Memory too big”)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77863A8B-639E-3314-F705-34CBB4FEA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>
            <a:extLst>
              <a:ext uri="{FF2B5EF4-FFF2-40B4-BE49-F238E27FC236}">
                <a16:creationId xmlns:a16="http://schemas.microsoft.com/office/drawing/2014/main" id="{3B309B41-F24C-C2E9-859E-3DDBC0CA61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487718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Data Logging Challenges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891157-F107-A280-DC4E-BD688D04C117}"/>
              </a:ext>
            </a:extLst>
          </p:cNvPr>
          <p:cNvSpPr txBox="1"/>
          <p:nvPr/>
        </p:nvSpPr>
        <p:spPr>
          <a:xfrm>
            <a:off x="2733269" y="1511046"/>
            <a:ext cx="5821680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Power interruptions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Sensor error or calibration errors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File corruption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Environmental noise</a:t>
            </a:r>
          </a:p>
        </p:txBody>
      </p:sp>
    </p:spTree>
    <p:extLst>
      <p:ext uri="{BB962C8B-B14F-4D97-AF65-F5344CB8AC3E}">
        <p14:creationId xmlns:p14="http://schemas.microsoft.com/office/powerpoint/2010/main" val="2396297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Viewing file</a:t>
            </a:r>
            <a:endParaRPr dirty="0"/>
          </a:p>
        </p:txBody>
      </p:sp>
      <p:sp>
        <p:nvSpPr>
          <p:cNvPr id="315" name="Google Shape;315;p4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can take the SD out and put it in your PC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Or you can use Thonny’s inbuilt file directory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Thonny&gt;View&gt;Files</a:t>
            </a:r>
            <a:endParaRPr/>
          </a:p>
        </p:txBody>
      </p:sp>
      <p:pic>
        <p:nvPicPr>
          <p:cNvPr id="316" name="Google Shape;3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6400" y="2898875"/>
            <a:ext cx="2105312" cy="1699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Labs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logging task</a:t>
            </a:r>
            <a:endParaRPr dirty="0"/>
          </a:p>
        </p:txBody>
      </p:sp>
      <p:sp>
        <p:nvSpPr>
          <p:cNvPr id="373" name="Google Shape;373;p53"/>
          <p:cNvSpPr txBox="1">
            <a:spLocks noGrp="1"/>
          </p:cNvSpPr>
          <p:nvPr>
            <p:ph type="body" idx="1"/>
          </p:nvPr>
        </p:nvSpPr>
        <p:spPr>
          <a:xfrm>
            <a:off x="2400250" y="1284564"/>
            <a:ext cx="5865926" cy="2080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/>
              <a:t>Connect different sensors to your Pico, Log the sensor data to SD card. Format the collected data as CSV or Json and view logs in Excel</a:t>
            </a:r>
            <a:endParaRPr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Split off into your groups (ideally of size 3)</a:t>
            </a:r>
            <a:endParaRPr/>
          </a:p>
        </p:txBody>
      </p:sp>
      <p:sp>
        <p:nvSpPr>
          <p:cNvPr id="503" name="Google Shape;503;p7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Discuss a project that you want to research, with the resources provided…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This could be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Looking at soil moisture from different areas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Making an image dataset of different plants (or something specific about those plants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Relationship of humidity, temperature and soil moisture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Try not all to do the same thing so we can use eachothers datasets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Assemble the tools</a:t>
            </a:r>
            <a:endParaRPr dirty="0"/>
          </a:p>
        </p:txBody>
      </p:sp>
      <p:sp>
        <p:nvSpPr>
          <p:cNvPr id="509" name="Google Shape;509;p78"/>
          <p:cNvSpPr txBox="1">
            <a:spLocks noGrp="1"/>
          </p:cNvSpPr>
          <p:nvPr>
            <p:ph type="body" idx="1"/>
          </p:nvPr>
        </p:nvSpPr>
        <p:spPr>
          <a:xfrm>
            <a:off x="2400250" y="1427334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Start putting together a device that can be used in the field to achieve the goals of your research project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Questions: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What sensors are relevant?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What format of data should be used?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Is this transportable to the field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Wrap-Up &amp; Preview of Day 4</a:t>
            </a:r>
            <a:endParaRPr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1878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Tomorrow</a:t>
            </a:r>
            <a:r>
              <a:rPr lang="en-US" sz="2400" dirty="0"/>
              <a:t>: data visualization and sharing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b="1" dirty="0"/>
              <a:t>Lab</a:t>
            </a:r>
            <a:r>
              <a:rPr lang="en-US" sz="2400" dirty="0"/>
              <a:t>: we’ll turn your data into graphs and shareable datasets</a:t>
            </a:r>
            <a:endParaRPr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ED6B9-9F21-9AB1-1A1E-5142E6FF9AA4}"/>
              </a:ext>
            </a:extLst>
          </p:cNvPr>
          <p:cNvSpPr txBox="1"/>
          <p:nvPr/>
        </p:nvSpPr>
        <p:spPr>
          <a:xfrm>
            <a:off x="2410112" y="3761750"/>
            <a:ext cx="632160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258220"/>
                </a:solidFill>
              </a:rPr>
              <a:t>Great work today! 😎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table</a:t>
            </a:r>
            <a:endParaRPr/>
          </a:p>
        </p:txBody>
      </p:sp>
      <p:graphicFrame>
        <p:nvGraphicFramePr>
          <p:cNvPr id="2" name="Google Shape;384;p55">
            <a:extLst>
              <a:ext uri="{FF2B5EF4-FFF2-40B4-BE49-F238E27FC236}">
                <a16:creationId xmlns:a16="http://schemas.microsoft.com/office/drawing/2014/main" id="{7F682C8C-6334-9897-116A-070F11B99B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025223"/>
              </p:ext>
            </p:extLst>
          </p:nvPr>
        </p:nvGraphicFramePr>
        <p:xfrm>
          <a:off x="156263" y="1122525"/>
          <a:ext cx="8831475" cy="26531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6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6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6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0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6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Timetable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Mon</a:t>
                      </a: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Tue</a:t>
                      </a: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Wed</a:t>
                      </a: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Thu</a:t>
                      </a: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Fri</a:t>
                      </a: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Sat</a:t>
                      </a: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Sun</a:t>
                      </a: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Mon</a:t>
                      </a: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Tue</a:t>
                      </a: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Wed</a:t>
                      </a: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Thu</a:t>
                      </a: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6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Lecture (1.5 hours)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11:00am</a:t>
                      </a:r>
                      <a:endParaRPr dirty="0">
                        <a:solidFill>
                          <a:schemeClr val="bg2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10:30am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10:30am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10:30am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10:30am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10:30am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10:30am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10:30am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10:30am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10:30am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2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Practical (2 hours)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13:00pm</a:t>
                      </a:r>
                      <a:endParaRPr dirty="0">
                        <a:solidFill>
                          <a:schemeClr val="bg2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13:00pm</a:t>
                      </a:r>
                      <a:endParaRPr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13:00pm</a:t>
                      </a:r>
                      <a:endParaRPr dirty="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13:00pm</a:t>
                      </a:r>
                      <a:endParaRPr dirty="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13:00pm</a:t>
                      </a:r>
                      <a:endParaRPr dirty="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13:00pm</a:t>
                      </a:r>
                      <a:endParaRPr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13:00pm</a:t>
                      </a:r>
                      <a:endParaRPr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13:00pm</a:t>
                      </a:r>
                      <a:endParaRPr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13:00pm</a:t>
                      </a:r>
                      <a:endParaRPr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13:00pm</a:t>
                      </a:r>
                      <a:endParaRPr dirty="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Why Log Data?</a:t>
            </a:r>
            <a:endParaRPr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10112" y="1363750"/>
            <a:ext cx="6321600" cy="2562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n-US" sz="2400" dirty="0"/>
              <a:t>Track temperature, humidity, or rainfall over time</a:t>
            </a:r>
          </a:p>
          <a:p>
            <a:r>
              <a:rPr lang="en-US" sz="2400" dirty="0"/>
              <a:t>Monitor soil moisture to optimize irrigation</a:t>
            </a:r>
          </a:p>
          <a:p>
            <a:r>
              <a:rPr lang="en-US" sz="2400" dirty="0"/>
              <a:t>Detect air pollution or CO₂ levels</a:t>
            </a:r>
          </a:p>
          <a:p>
            <a:r>
              <a:rPr lang="en-US" sz="2400" dirty="0"/>
              <a:t>Log system performance or energy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9E441-B5F9-73CC-1DB6-FBE245213576}"/>
              </a:ext>
            </a:extLst>
          </p:cNvPr>
          <p:cNvSpPr txBox="1"/>
          <p:nvPr/>
        </p:nvSpPr>
        <p:spPr>
          <a:xfrm>
            <a:off x="2572512" y="3925824"/>
            <a:ext cx="615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258220"/>
                </a:solidFill>
              </a:rPr>
              <a:t>💡 Logging rainfall or soil moisture can help farmers decide when to irrigate</a:t>
            </a:r>
          </a:p>
        </p:txBody>
      </p:sp>
      <p:pic>
        <p:nvPicPr>
          <p:cNvPr id="2" name="Google Shape;100;p16">
            <a:extLst>
              <a:ext uri="{FF2B5EF4-FFF2-40B4-BE49-F238E27FC236}">
                <a16:creationId xmlns:a16="http://schemas.microsoft.com/office/drawing/2014/main" id="{F195614F-3604-D23A-CB9A-08BECB3EF87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036" y="1669416"/>
            <a:ext cx="1987962" cy="158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How about Online datasets?</a:t>
            </a:r>
            <a:endParaRPr dirty="0"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2400250" y="3591576"/>
            <a:ext cx="5687141" cy="9759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https://www.kaggle.com/datasets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https://huggingface.co/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Google Shape;99;p16">
            <a:extLst>
              <a:ext uri="{FF2B5EF4-FFF2-40B4-BE49-F238E27FC236}">
                <a16:creationId xmlns:a16="http://schemas.microsoft.com/office/drawing/2014/main" id="{806B4B11-F171-5794-829B-80F36A4C03ED}"/>
              </a:ext>
            </a:extLst>
          </p:cNvPr>
          <p:cNvSpPr txBox="1">
            <a:spLocks/>
          </p:cNvSpPr>
          <p:nvPr/>
        </p:nvSpPr>
        <p:spPr>
          <a:xfrm>
            <a:off x="4138862" y="1211350"/>
            <a:ext cx="4487779" cy="238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285750" indent="-285750"/>
            <a:r>
              <a:rPr lang="en-US" dirty="0"/>
              <a:t>A dataset is collection of data which can be used for making models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There might not be a dataset doing what you want or the existing datasets might not be well documented</a:t>
            </a:r>
          </a:p>
          <a:p>
            <a:pPr marL="0" indent="0">
              <a:buFont typeface="Lato"/>
              <a:buNone/>
            </a:pPr>
            <a:endParaRPr lang="en-US" dirty="0"/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Lato"/>
              <a:buNone/>
            </a:pPr>
            <a:endParaRPr lang="en-US" dirty="0"/>
          </a:p>
        </p:txBody>
      </p:sp>
      <p:pic>
        <p:nvPicPr>
          <p:cNvPr id="3" name="Google Shape;101;p16">
            <a:extLst>
              <a:ext uri="{FF2B5EF4-FFF2-40B4-BE49-F238E27FC236}">
                <a16:creationId xmlns:a16="http://schemas.microsoft.com/office/drawing/2014/main" id="{B915607B-44F6-5530-4702-5B13738E9F8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358" y="1551924"/>
            <a:ext cx="3290942" cy="165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What Does a Data Logger Do?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FC047-ED6B-F720-F159-3786ECCA8036}"/>
              </a:ext>
            </a:extLst>
          </p:cNvPr>
          <p:cNvSpPr txBox="1"/>
          <p:nvPr/>
        </p:nvSpPr>
        <p:spPr>
          <a:xfrm>
            <a:off x="2889505" y="1426464"/>
            <a:ext cx="5742432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Reads data from a sensor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Formats the data (e.g., adds a timestamp)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Saves it to storage (e.g., SD card)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Repeats this process at regular intervals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E768D-275E-A01C-8F7A-CE07469A0903}"/>
              </a:ext>
            </a:extLst>
          </p:cNvPr>
          <p:cNvSpPr txBox="1"/>
          <p:nvPr/>
        </p:nvSpPr>
        <p:spPr>
          <a:xfrm>
            <a:off x="3168370" y="3562072"/>
            <a:ext cx="4785360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bg2"/>
                </a:solidFill>
              </a:rPr>
              <a:t>Example data: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258220"/>
                </a:solidFill>
              </a:rPr>
              <a:t>2025-10-16 10:00:00, 24.5°C, 60% humidity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en-US" dirty="0"/>
              <a:t>File Formats </a:t>
            </a:r>
            <a:br>
              <a:rPr lang="en-US" dirty="0"/>
            </a:br>
            <a:r>
              <a:rPr lang="en-US" dirty="0"/>
              <a:t>for </a:t>
            </a:r>
            <a:br>
              <a:rPr lang="en-US" dirty="0"/>
            </a:br>
            <a:r>
              <a:rPr lang="en-US" dirty="0"/>
              <a:t>Logging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8F5DC164-A056-653B-AA95-07FF21DD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B74C15F3-81F4-2083-1292-3F28B0A98E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File formats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633AE-D2B7-3053-7B43-A1DC59E7EB37}"/>
              </a:ext>
            </a:extLst>
          </p:cNvPr>
          <p:cNvSpPr txBox="1"/>
          <p:nvPr/>
        </p:nvSpPr>
        <p:spPr>
          <a:xfrm>
            <a:off x="2889504" y="1426464"/>
            <a:ext cx="5832345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CSV</a:t>
            </a:r>
            <a:r>
              <a:rPr lang="en-US" sz="1800" dirty="0"/>
              <a:t>: Easy to work with in Excel or Python and </a:t>
            </a:r>
            <a:r>
              <a:rPr lang="en-GB" sz="1800" dirty="0"/>
              <a:t>Less memory is used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b="1" dirty="0"/>
              <a:t>JSON</a:t>
            </a:r>
            <a:r>
              <a:rPr lang="en-US" sz="1800" dirty="0"/>
              <a:t>: Structured, readable, good for web apps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TXT</a:t>
            </a:r>
            <a:r>
              <a:rPr lang="en-US" sz="1800" dirty="0"/>
              <a:t>: Simple logs, less structured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75A891-743A-5B24-5C71-1943899941D2}"/>
              </a:ext>
            </a:extLst>
          </p:cNvPr>
          <p:cNvSpPr txBox="1"/>
          <p:nvPr/>
        </p:nvSpPr>
        <p:spPr>
          <a:xfrm>
            <a:off x="2796538" y="3369955"/>
            <a:ext cx="5925311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258220"/>
                </a:solidFill>
              </a:rPr>
              <a:t>💡 CSV is clean, simple, and works well with Machine Learning tools.</a:t>
            </a:r>
          </a:p>
        </p:txBody>
      </p:sp>
    </p:spTree>
    <p:extLst>
      <p:ext uri="{BB962C8B-B14F-4D97-AF65-F5344CB8AC3E}">
        <p14:creationId xmlns:p14="http://schemas.microsoft.com/office/powerpoint/2010/main" val="364027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82393CD9-D971-4542-250E-923C80EFB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2B2BD3CF-A2EC-2F3B-2518-11C2AF3F43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CSV Format Example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D4551-6865-34DA-B094-3F852332B0A3}"/>
              </a:ext>
            </a:extLst>
          </p:cNvPr>
          <p:cNvSpPr txBox="1"/>
          <p:nvPr/>
        </p:nvSpPr>
        <p:spPr>
          <a:xfrm>
            <a:off x="2889505" y="2362999"/>
            <a:ext cx="5832345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Each row is a data entry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Columns represent features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Easy to visualize and analyze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E33AF6-B2D9-E30B-0FE4-AA85F2F6B553}"/>
              </a:ext>
            </a:extLst>
          </p:cNvPr>
          <p:cNvSpPr txBox="1"/>
          <p:nvPr/>
        </p:nvSpPr>
        <p:spPr>
          <a:xfrm>
            <a:off x="3010253" y="1494787"/>
            <a:ext cx="51015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timestamp,temp,humidity</a:t>
            </a:r>
          </a:p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2025-10-16 10:00:00,24.5,60</a:t>
            </a:r>
          </a:p>
        </p:txBody>
      </p:sp>
    </p:spTree>
    <p:extLst>
      <p:ext uri="{BB962C8B-B14F-4D97-AF65-F5344CB8AC3E}">
        <p14:creationId xmlns:p14="http://schemas.microsoft.com/office/powerpoint/2010/main" val="1049196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3F12F7D4-BC7A-8692-04C8-C4F038EED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FF1D59E8-4FAD-6C16-18C3-803D745169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JSON Format Example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CC3CE5-7A90-9953-2F35-63703C7DEE14}"/>
              </a:ext>
            </a:extLst>
          </p:cNvPr>
          <p:cNvSpPr txBox="1"/>
          <p:nvPr/>
        </p:nvSpPr>
        <p:spPr>
          <a:xfrm>
            <a:off x="2779777" y="2918306"/>
            <a:ext cx="5832345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Key-value pairs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Good for APIs and structured storage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Great for web-based systems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494543-C859-7B8B-6EC4-77937DF10CA7}"/>
              </a:ext>
            </a:extLst>
          </p:cNvPr>
          <p:cNvSpPr txBox="1"/>
          <p:nvPr/>
        </p:nvSpPr>
        <p:spPr>
          <a:xfrm>
            <a:off x="3010253" y="1494787"/>
            <a:ext cx="51015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"time": "2025-10-16 10:00:00",</a:t>
            </a:r>
          </a:p>
          <a:p>
            <a:pP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"temp": 24.5,</a:t>
            </a:r>
          </a:p>
          <a:p>
            <a:pP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  "humidity": 60</a:t>
            </a:r>
          </a:p>
          <a:p>
            <a:pP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9296366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1152</Words>
  <Application>Microsoft Office PowerPoint</Application>
  <PresentationFormat>On-screen Show (16:9)</PresentationFormat>
  <Paragraphs>185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Lato</vt:lpstr>
      <vt:lpstr>Courier New</vt:lpstr>
      <vt:lpstr>Arial</vt:lpstr>
      <vt:lpstr>Raleway</vt:lpstr>
      <vt:lpstr>Swiss</vt:lpstr>
      <vt:lpstr>Data Logging Essentials</vt:lpstr>
      <vt:lpstr>What Is Data Logging?</vt:lpstr>
      <vt:lpstr>Why Log Data?</vt:lpstr>
      <vt:lpstr>How about Online datasets?</vt:lpstr>
      <vt:lpstr>What Does a Data Logger Do?</vt:lpstr>
      <vt:lpstr>File Formats  for  Logging</vt:lpstr>
      <vt:lpstr>File formats</vt:lpstr>
      <vt:lpstr>CSV Format Example</vt:lpstr>
      <vt:lpstr>JSON Format Example</vt:lpstr>
      <vt:lpstr>Storage Options</vt:lpstr>
      <vt:lpstr>Where to log data?</vt:lpstr>
      <vt:lpstr>SD Card Setup</vt:lpstr>
      <vt:lpstr>SD Card wiring</vt:lpstr>
      <vt:lpstr>Different SD Card holders</vt:lpstr>
      <vt:lpstr>Logging to device</vt:lpstr>
      <vt:lpstr>Logging Code Example (CSV)</vt:lpstr>
      <vt:lpstr>Logging Temperature &amp; Humidity</vt:lpstr>
      <vt:lpstr>Logging to Serial Console</vt:lpstr>
      <vt:lpstr>Image data</vt:lpstr>
      <vt:lpstr>Compression (saving image data)</vt:lpstr>
      <vt:lpstr>Catching errors</vt:lpstr>
      <vt:lpstr>Data Logging Challenges</vt:lpstr>
      <vt:lpstr>Viewing file</vt:lpstr>
      <vt:lpstr>Labs</vt:lpstr>
      <vt:lpstr>Data logging task</vt:lpstr>
      <vt:lpstr>Split off into your groups (ideally of size 3)</vt:lpstr>
      <vt:lpstr>Assemble the tools</vt:lpstr>
      <vt:lpstr>Wrap-Up &amp; Preview of Day 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hobby bwanali</cp:lastModifiedBy>
  <cp:revision>27</cp:revision>
  <dcterms:modified xsi:type="dcterms:W3CDTF">2025-10-16T21:09:20Z</dcterms:modified>
</cp:coreProperties>
</file>