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300" r:id="rId2"/>
    <p:sldId id="301" r:id="rId3"/>
    <p:sldId id="302" r:id="rId4"/>
    <p:sldId id="303" r:id="rId5"/>
    <p:sldId id="304" r:id="rId6"/>
    <p:sldId id="311" r:id="rId7"/>
    <p:sldId id="312" r:id="rId8"/>
    <p:sldId id="282" r:id="rId9"/>
    <p:sldId id="286" r:id="rId10"/>
    <p:sldId id="305" r:id="rId11"/>
    <p:sldId id="260" r:id="rId12"/>
    <p:sldId id="314" r:id="rId13"/>
    <p:sldId id="315" r:id="rId14"/>
    <p:sldId id="316" r:id="rId15"/>
    <p:sldId id="313" r:id="rId16"/>
    <p:sldId id="317" r:id="rId17"/>
    <p:sldId id="318" r:id="rId18"/>
    <p:sldId id="319" r:id="rId19"/>
    <p:sldId id="309" r:id="rId20"/>
    <p:sldId id="320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</p:sldIdLst>
  <p:sldSz cx="9144000" cy="5143500" type="screen16x9"/>
  <p:notesSz cx="6858000" cy="9144000"/>
  <p:embeddedFontLs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Raleway" pitchFamily="2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8220"/>
    <a:srgbClr val="0093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917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>
          <a:extLst>
            <a:ext uri="{FF2B5EF4-FFF2-40B4-BE49-F238E27FC236}">
              <a16:creationId xmlns:a16="http://schemas.microsoft.com/office/drawing/2014/main" id="{DCFC504C-72EE-6DDB-1011-474C8F274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198ddddeb_0_32:notes">
            <a:extLst>
              <a:ext uri="{FF2B5EF4-FFF2-40B4-BE49-F238E27FC236}">
                <a16:creationId xmlns:a16="http://schemas.microsoft.com/office/drawing/2014/main" id="{E2D79E24-4AC7-0656-E946-0AF8E8120D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198ddddeb_0_32:notes">
            <a:extLst>
              <a:ext uri="{FF2B5EF4-FFF2-40B4-BE49-F238E27FC236}">
                <a16:creationId xmlns:a16="http://schemas.microsoft.com/office/drawing/2014/main" id="{DED5F520-D951-562D-8D9D-83F9AC95DB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6242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5403adec4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5403adec4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5403adec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35403adec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4bb6a45bf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4bb6a45bf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AB84054F-5D7A-901C-3176-5EF23865B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4bb6a45bf_0_79:notes">
            <a:extLst>
              <a:ext uri="{FF2B5EF4-FFF2-40B4-BE49-F238E27FC236}">
                <a16:creationId xmlns:a16="http://schemas.microsoft.com/office/drawing/2014/main" id="{5FC610BA-F381-F673-0737-7446D1F8F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4bb6a45bf_0_79:notes">
            <a:extLst>
              <a:ext uri="{FF2B5EF4-FFF2-40B4-BE49-F238E27FC236}">
                <a16:creationId xmlns:a16="http://schemas.microsoft.com/office/drawing/2014/main" id="{F7682FA0-3517-AA4C-406A-5BBD9A12E4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0849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99F7A5A4-7802-2393-F8CA-79DAFC4D0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4bb6a45bf_0_73:notes">
            <a:extLst>
              <a:ext uri="{FF2B5EF4-FFF2-40B4-BE49-F238E27FC236}">
                <a16:creationId xmlns:a16="http://schemas.microsoft.com/office/drawing/2014/main" id="{4F51DAC4-F424-E5EB-2EA5-0D2AC00DDE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4bb6a45bf_0_73:notes">
            <a:extLst>
              <a:ext uri="{FF2B5EF4-FFF2-40B4-BE49-F238E27FC236}">
                <a16:creationId xmlns:a16="http://schemas.microsoft.com/office/drawing/2014/main" id="{C252B3C4-3369-1D14-29D4-8994975778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17035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B9D58787-98E4-62B1-C153-11D7CC48E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4bb6a45bf_0_73:notes">
            <a:extLst>
              <a:ext uri="{FF2B5EF4-FFF2-40B4-BE49-F238E27FC236}">
                <a16:creationId xmlns:a16="http://schemas.microsoft.com/office/drawing/2014/main" id="{E194B1DE-48D2-3C65-ED7C-11B2925A5C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4bb6a45bf_0_73:notes">
            <a:extLst>
              <a:ext uri="{FF2B5EF4-FFF2-40B4-BE49-F238E27FC236}">
                <a16:creationId xmlns:a16="http://schemas.microsoft.com/office/drawing/2014/main" id="{BFF8E06B-735E-68DB-B1ED-0EA3F6D080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9810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2198ddddeb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32198ddddeb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bb6a45b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bb6a45b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87D94A26-4853-5762-787C-0F65A1557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bb6a45bf_0_86:notes">
            <a:extLst>
              <a:ext uri="{FF2B5EF4-FFF2-40B4-BE49-F238E27FC236}">
                <a16:creationId xmlns:a16="http://schemas.microsoft.com/office/drawing/2014/main" id="{B409B531-524F-D8BA-A55C-9ECEE0ADCD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bb6a45bf_0_86:notes">
            <a:extLst>
              <a:ext uri="{FF2B5EF4-FFF2-40B4-BE49-F238E27FC236}">
                <a16:creationId xmlns:a16="http://schemas.microsoft.com/office/drawing/2014/main" id="{BF474089-E15C-59F5-D534-927E7C1E95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233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4bb6a45b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4bb6a45b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C447C0EC-3483-E6BB-B07D-ACFDA81D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bb6a45bf_0_86:notes">
            <a:extLst>
              <a:ext uri="{FF2B5EF4-FFF2-40B4-BE49-F238E27FC236}">
                <a16:creationId xmlns:a16="http://schemas.microsoft.com/office/drawing/2014/main" id="{5F4858A9-788D-5DDA-E38C-DD3596E26B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bb6a45bf_0_86:notes">
            <a:extLst>
              <a:ext uri="{FF2B5EF4-FFF2-40B4-BE49-F238E27FC236}">
                <a16:creationId xmlns:a16="http://schemas.microsoft.com/office/drawing/2014/main" id="{9EAC5418-18CF-8D35-F4E0-F5F07D5858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2716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C3A7E1FB-3999-410A-860A-876051F09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bb6a45bf_0_86:notes">
            <a:extLst>
              <a:ext uri="{FF2B5EF4-FFF2-40B4-BE49-F238E27FC236}">
                <a16:creationId xmlns:a16="http://schemas.microsoft.com/office/drawing/2014/main" id="{3AE89BCA-BFB8-F50C-4358-25273B4F08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bb6a45bf_0_86:notes">
            <a:extLst>
              <a:ext uri="{FF2B5EF4-FFF2-40B4-BE49-F238E27FC236}">
                <a16:creationId xmlns:a16="http://schemas.microsoft.com/office/drawing/2014/main" id="{161D9BDE-BDE2-C937-B138-9AD97950A1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95572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92E0F492-DEF3-F7E4-E83A-0170EC20F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4bb6a45bf_0_86:notes">
            <a:extLst>
              <a:ext uri="{FF2B5EF4-FFF2-40B4-BE49-F238E27FC236}">
                <a16:creationId xmlns:a16="http://schemas.microsoft.com/office/drawing/2014/main" id="{F6D65D9F-2AC3-AD31-DB9D-BFD74E4A34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4bb6a45bf_0_86:notes">
            <a:extLst>
              <a:ext uri="{FF2B5EF4-FFF2-40B4-BE49-F238E27FC236}">
                <a16:creationId xmlns:a16="http://schemas.microsoft.com/office/drawing/2014/main" id="{2A7C5C5E-4FBF-436D-4831-13B029F664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74143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2219b20db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2219b20db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35403adec4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35403adec4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GB"/>
              <a:t>How they gathered data, what type of data, do you understand the complexity…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3f0b560562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3f0b560562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e420c865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e420c865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4bb6a45bf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4bb6a45bf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2219b20dbc_1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32219b20dbc_1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4bb6a45bf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4bb6a45bf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198ddddeb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2198ddddeb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4bb6a45bf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4bb6a45bf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0293CDE5-0215-BFF7-83B3-7C7DADCA1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4bb6a45bf_0_73:notes">
            <a:extLst>
              <a:ext uri="{FF2B5EF4-FFF2-40B4-BE49-F238E27FC236}">
                <a16:creationId xmlns:a16="http://schemas.microsoft.com/office/drawing/2014/main" id="{55383903-6A03-FD2A-5456-BAD16C87CF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4bb6a45bf_0_73:notes">
            <a:extLst>
              <a:ext uri="{FF2B5EF4-FFF2-40B4-BE49-F238E27FC236}">
                <a16:creationId xmlns:a16="http://schemas.microsoft.com/office/drawing/2014/main" id="{FBFC9D3F-F22E-56AE-C02B-22FBF6B19E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898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66D0DDC6-4838-4B16-7A9F-A02AD088A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4bb6a45bf_0_73:notes">
            <a:extLst>
              <a:ext uri="{FF2B5EF4-FFF2-40B4-BE49-F238E27FC236}">
                <a16:creationId xmlns:a16="http://schemas.microsoft.com/office/drawing/2014/main" id="{A05FFDD5-3DB8-5B38-1E18-C03E4FC7F1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4bb6a45bf_0_73:notes">
            <a:extLst>
              <a:ext uri="{FF2B5EF4-FFF2-40B4-BE49-F238E27FC236}">
                <a16:creationId xmlns:a16="http://schemas.microsoft.com/office/drawing/2014/main" id="{BA455FCA-7A0C-2C69-0C62-F313BA962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008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f0b560562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3f0b560562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3f0b560562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3f0b560562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20000">
              <a:srgbClr val="258220"/>
            </a:gs>
            <a:gs pos="100000">
              <a:schemeClr val="accent4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373581" y="630225"/>
            <a:ext cx="5329643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67474B-7381-4526-7E38-0D32D54451B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833" b="1833"/>
          <a:stretch/>
        </p:blipFill>
        <p:spPr>
          <a:xfrm>
            <a:off x="1049749" y="3892787"/>
            <a:ext cx="821842" cy="936437"/>
          </a:xfrm>
          <a:prstGeom prst="flowChartConnector">
            <a:avLst/>
          </a:prstGeom>
        </p:spPr>
      </p:pic>
      <p:pic>
        <p:nvPicPr>
          <p:cNvPr id="3" name="Google Shape;16;p2">
            <a:extLst>
              <a:ext uri="{FF2B5EF4-FFF2-40B4-BE49-F238E27FC236}">
                <a16:creationId xmlns:a16="http://schemas.microsoft.com/office/drawing/2014/main" id="{C63DA67F-460E-57CC-277A-BCD364C1175E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92" y="3949389"/>
            <a:ext cx="815857" cy="82323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" name="Graphic 3" descr="A collection of circles in various sizes and patterns">
            <a:extLst>
              <a:ext uri="{FF2B5EF4-FFF2-40B4-BE49-F238E27FC236}">
                <a16:creationId xmlns:a16="http://schemas.microsoft.com/office/drawing/2014/main" id="{FE569472-46F4-1D86-528D-C4D81704E3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258936" y="-331210"/>
            <a:ext cx="3869863" cy="386986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gradFill>
                  <a:gsLst>
                    <a:gs pos="20000">
                      <a:srgbClr val="258220"/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 scaled="1"/>
                </a:gra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3C00FB-D7AC-9552-9B02-EE49EE126E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2" y="4364365"/>
            <a:ext cx="569393" cy="648787"/>
          </a:xfrm>
          <a:prstGeom prst="flowChartConnector">
            <a:avLst/>
          </a:prstGeom>
        </p:spPr>
      </p:pic>
      <p:pic>
        <p:nvPicPr>
          <p:cNvPr id="3" name="Google Shape;16;p2">
            <a:extLst>
              <a:ext uri="{FF2B5EF4-FFF2-40B4-BE49-F238E27FC236}">
                <a16:creationId xmlns:a16="http://schemas.microsoft.com/office/drawing/2014/main" id="{79F3843D-74AF-22C8-04C9-546819712C77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4" y="4433572"/>
            <a:ext cx="457106" cy="57035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" name="Graphic 3" descr="A collection of circles in various sizes and patterns">
            <a:extLst>
              <a:ext uri="{FF2B5EF4-FFF2-40B4-BE49-F238E27FC236}">
                <a16:creationId xmlns:a16="http://schemas.microsoft.com/office/drawing/2014/main" id="{DB783C87-5211-3536-4932-20D6704CA38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914" y="130348"/>
            <a:ext cx="787320" cy="787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gradFill>
          <a:gsLst>
            <a:gs pos="20000">
              <a:srgbClr val="258220"/>
            </a:gs>
            <a:gs pos="100000">
              <a:schemeClr val="accent4">
                <a:lumMod val="50000"/>
              </a:schemeClr>
            </a:gs>
          </a:gsLst>
          <a:lin ang="5400000" scaled="1"/>
        </a:gra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A27646-6A83-B706-2EB5-5055474CAC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833" b="1833"/>
          <a:stretch/>
        </p:blipFill>
        <p:spPr>
          <a:xfrm>
            <a:off x="406425" y="3721342"/>
            <a:ext cx="772167" cy="879836"/>
          </a:xfrm>
          <a:prstGeom prst="teardrop">
            <a:avLst>
              <a:gd name="adj" fmla="val 9102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Google Shape;16;p2">
            <a:extLst>
              <a:ext uri="{FF2B5EF4-FFF2-40B4-BE49-F238E27FC236}">
                <a16:creationId xmlns:a16="http://schemas.microsoft.com/office/drawing/2014/main" id="{CE3AFB70-A9FC-9995-196B-D64D0E9ED454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1718" y="3891146"/>
            <a:ext cx="815857" cy="823234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5C456B1F-52DC-D561-ACCF-9E40B252B4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6269" y="186525"/>
            <a:ext cx="3171825" cy="31623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6224A6-52F3-B7E4-83B3-905248D3C7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t="1833" b="1833"/>
          <a:stretch/>
        </p:blipFill>
        <p:spPr>
          <a:xfrm>
            <a:off x="702562" y="4364365"/>
            <a:ext cx="569393" cy="648787"/>
          </a:xfrm>
          <a:prstGeom prst="flowChartConnector">
            <a:avLst/>
          </a:prstGeom>
        </p:spPr>
      </p:pic>
      <p:pic>
        <p:nvPicPr>
          <p:cNvPr id="3" name="Google Shape;16;p2">
            <a:extLst>
              <a:ext uri="{FF2B5EF4-FFF2-40B4-BE49-F238E27FC236}">
                <a16:creationId xmlns:a16="http://schemas.microsoft.com/office/drawing/2014/main" id="{BD7C265F-015D-4829-2865-20F2ACB96003}"/>
              </a:ext>
            </a:extLst>
          </p:cNvPr>
          <p:cNvPicPr preferRelativeResize="0"/>
          <p:nvPr userDrawn="1"/>
        </p:nvPicPr>
        <p:blipFill>
          <a:blip r:embed="rId3">
            <a:alphaModFix/>
            <a:duotone>
              <a:prstClr val="black"/>
              <a:srgbClr val="00931E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8474" y="4433572"/>
            <a:ext cx="457106" cy="570357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Graphic 3" descr="A collection of circles in various sizes and patterns">
            <a:extLst>
              <a:ext uri="{FF2B5EF4-FFF2-40B4-BE49-F238E27FC236}">
                <a16:creationId xmlns:a16="http://schemas.microsoft.com/office/drawing/2014/main" id="{A1635EED-C654-CCA5-0403-0483A1382B9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66914" y="130348"/>
            <a:ext cx="787320" cy="787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56898F-0138-203D-04BC-22CB29F3A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2" y="4364365"/>
            <a:ext cx="569393" cy="648787"/>
          </a:xfrm>
          <a:prstGeom prst="flowChartConnector">
            <a:avLst/>
          </a:prstGeom>
        </p:spPr>
      </p:pic>
      <p:pic>
        <p:nvPicPr>
          <p:cNvPr id="3" name="Google Shape;16;p2">
            <a:extLst>
              <a:ext uri="{FF2B5EF4-FFF2-40B4-BE49-F238E27FC236}">
                <a16:creationId xmlns:a16="http://schemas.microsoft.com/office/drawing/2014/main" id="{C12CE42D-B2F8-1D25-B537-4E683CAFF1A7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4" y="4433572"/>
            <a:ext cx="457106" cy="57035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" name="Graphic 3" descr="A collection of circles in various sizes and patterns">
            <a:extLst>
              <a:ext uri="{FF2B5EF4-FFF2-40B4-BE49-F238E27FC236}">
                <a16:creationId xmlns:a16="http://schemas.microsoft.com/office/drawing/2014/main" id="{32D68CB8-5C6D-1F9E-5B16-6A386A0985F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6914" y="130348"/>
            <a:ext cx="787320" cy="787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05338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 dirty="0"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F681FF-5933-ED03-95BF-B85383DB0F2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62" y="4364365"/>
            <a:ext cx="569393" cy="648787"/>
          </a:xfrm>
          <a:prstGeom prst="flowChartConnector">
            <a:avLst/>
          </a:prstGeom>
        </p:spPr>
      </p:pic>
      <p:pic>
        <p:nvPicPr>
          <p:cNvPr id="3" name="Google Shape;16;p2">
            <a:extLst>
              <a:ext uri="{FF2B5EF4-FFF2-40B4-BE49-F238E27FC236}">
                <a16:creationId xmlns:a16="http://schemas.microsoft.com/office/drawing/2014/main" id="{2F55B31F-15A9-5FE6-1B3F-61D6843F6556}"/>
              </a:ext>
            </a:extLst>
          </p:cNvPr>
          <p:cNvPicPr preferRelativeResize="0"/>
          <p:nvPr userDrawn="1"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74" y="4433572"/>
            <a:ext cx="457106" cy="570357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4" name="Graphic 3" descr="A collection of circles in various sizes and patterns">
            <a:extLst>
              <a:ext uri="{FF2B5EF4-FFF2-40B4-BE49-F238E27FC236}">
                <a16:creationId xmlns:a16="http://schemas.microsoft.com/office/drawing/2014/main" id="{153AD05C-FD76-70BD-A7E6-43461494663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56680" y="17915"/>
            <a:ext cx="787320" cy="787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raphic 1" descr="A collection of circles in various sizes and patterns">
            <a:extLst>
              <a:ext uri="{FF2B5EF4-FFF2-40B4-BE49-F238E27FC236}">
                <a16:creationId xmlns:a16="http://schemas.microsoft.com/office/drawing/2014/main" id="{1B98B781-CA16-E3D1-1EDE-4AE8EAA683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14" y="130348"/>
            <a:ext cx="787320" cy="78732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gradFill>
            <a:gsLst>
              <a:gs pos="20000">
                <a:srgbClr val="258220"/>
              </a:gs>
              <a:gs pos="100000">
                <a:schemeClr val="accent4">
                  <a:lumMod val="50000"/>
                </a:schemeClr>
              </a:gs>
            </a:gsLst>
            <a:lin ang="5400000" scaled="1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gradFill>
                  <a:gsLst>
                    <a:gs pos="20000">
                      <a:srgbClr val="258220"/>
                    </a:gs>
                    <a:gs pos="100000">
                      <a:schemeClr val="accent4">
                        <a:lumMod val="50000"/>
                      </a:schemeClr>
                    </a:gs>
                  </a:gsLst>
                  <a:lin ang="5400000" scaled="1"/>
                </a:gra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 dirty="0"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" name="Graphic 1" descr="A collection of circles in various sizes and patterns">
            <a:extLst>
              <a:ext uri="{FF2B5EF4-FFF2-40B4-BE49-F238E27FC236}">
                <a16:creationId xmlns:a16="http://schemas.microsoft.com/office/drawing/2014/main" id="{390A90B3-104E-B933-EC45-9138531A1E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6914" y="130348"/>
            <a:ext cx="787320" cy="78732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ishidamarla/global-rise-in-temperatures-in-each-country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aggle.com/datasets/anandshaw2001/imdb-movies-and-tv-shows" TargetMode="External"/><Relationship Id="rId4" Type="http://schemas.openxmlformats.org/officeDocument/2006/relationships/hyperlink" Target="https://www.kaggle.com/datasets/atharvaingle/crop-recommendation-dataset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akuwilad/malawi-tourism-dataset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3230880" y="630225"/>
            <a:ext cx="5608319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Data Visualization</a:t>
            </a:r>
            <a:br>
              <a:rPr lang="en-US" dirty="0"/>
            </a:br>
            <a:r>
              <a:rPr lang="en-US" dirty="0"/>
              <a:t>&amp; Sharing</a:t>
            </a:r>
            <a:endParaRPr dirty="0"/>
          </a:p>
        </p:txBody>
      </p:sp>
      <p:sp>
        <p:nvSpPr>
          <p:cNvPr id="2" name="Google Shape;73;p13">
            <a:extLst>
              <a:ext uri="{FF2B5EF4-FFF2-40B4-BE49-F238E27FC236}">
                <a16:creationId xmlns:a16="http://schemas.microsoft.com/office/drawing/2014/main" id="{0DBCF872-189B-F950-A4C0-6F75DBE4E978}"/>
              </a:ext>
            </a:extLst>
          </p:cNvPr>
          <p:cNvSpPr txBox="1">
            <a:spLocks noGrp="1"/>
          </p:cNvSpPr>
          <p:nvPr/>
        </p:nvSpPr>
        <p:spPr>
          <a:xfrm>
            <a:off x="2507699" y="4065475"/>
            <a:ext cx="6331500" cy="568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Lato"/>
              <a:buNone/>
              <a:defRPr sz="1800" b="0" i="0" u="none" strike="noStrike" cap="non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/>
            <a:r>
              <a:rPr lang="pt-BR" dirty="0"/>
              <a:t>Hobby, Martin 		`	</a:t>
            </a:r>
            <a:r>
              <a:rPr lang="en-US" dirty="0"/>
              <a:t>Week 1 – </a:t>
            </a:r>
            <a:r>
              <a:rPr lang="en-US"/>
              <a:t>Day 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>
          <a:extLst>
            <a:ext uri="{FF2B5EF4-FFF2-40B4-BE49-F238E27FC236}">
              <a16:creationId xmlns:a16="http://schemas.microsoft.com/office/drawing/2014/main" id="{A25B6052-3BE8-AED8-FCE0-FE190A254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>
            <a:extLst>
              <a:ext uri="{FF2B5EF4-FFF2-40B4-BE49-F238E27FC236}">
                <a16:creationId xmlns:a16="http://schemas.microsoft.com/office/drawing/2014/main" id="{2D01FC44-038C-F06D-94CC-CF677A91F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US" dirty="0"/>
              <a:t>Python </a:t>
            </a:r>
            <a:br>
              <a:rPr lang="en-US" dirty="0"/>
            </a:br>
            <a:r>
              <a:rPr lang="en-US" dirty="0"/>
              <a:t>for </a:t>
            </a:r>
            <a:br>
              <a:rPr lang="en-US" dirty="0"/>
            </a:br>
            <a:r>
              <a:rPr lang="en-US" dirty="0"/>
              <a:t>Visualization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1743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>
            <a:spLocks noGrp="1"/>
          </p:cNvSpPr>
          <p:nvPr>
            <p:ph type="title"/>
          </p:nvPr>
        </p:nvSpPr>
        <p:spPr>
          <a:xfrm>
            <a:off x="2532451" y="647125"/>
            <a:ext cx="4929053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Read &amp; explore the data</a:t>
            </a:r>
            <a:endParaRPr dirty="0"/>
          </a:p>
        </p:txBody>
      </p:sp>
      <p:sp>
        <p:nvSpPr>
          <p:cNvPr id="105" name="Google Shape;105;p17"/>
          <p:cNvSpPr txBox="1">
            <a:spLocks noGrp="1"/>
          </p:cNvSpPr>
          <p:nvPr>
            <p:ph type="body" idx="1"/>
          </p:nvPr>
        </p:nvSpPr>
        <p:spPr>
          <a:xfrm>
            <a:off x="1555185" y="2039547"/>
            <a:ext cx="7371264" cy="224956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b="1" dirty="0"/>
              <a:t>Basic Information:</a:t>
            </a:r>
            <a:r>
              <a:rPr lang="en-GB" sz="2000" dirty="0"/>
              <a:t> </a:t>
            </a:r>
            <a:r>
              <a:rPr lang="en-GB" sz="1600" b="1" dirty="0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df.info()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df.shape</a:t>
            </a:r>
            <a:r>
              <a:rPr lang="en-GB" sz="1600" b="1" dirty="0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df.head</a:t>
            </a:r>
            <a:r>
              <a:rPr lang="en-GB" sz="1600" b="1" dirty="0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1600" b="1" dirty="0">
              <a:solidFill>
                <a:srgbClr val="18803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b="1" dirty="0"/>
              <a:t>Check for Missing or Incorrect Data:</a:t>
            </a:r>
            <a:r>
              <a:rPr lang="en-GB" sz="2000" dirty="0"/>
              <a:t> </a:t>
            </a:r>
            <a:r>
              <a:rPr lang="en-GB" sz="1600" b="1" dirty="0" err="1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df.isnull</a:t>
            </a:r>
            <a:r>
              <a:rPr lang="en-GB" sz="1600" b="1" dirty="0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df.isna</a:t>
            </a:r>
            <a:r>
              <a:rPr lang="en-GB" sz="1600" b="1" dirty="0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df.duplicated</a:t>
            </a:r>
            <a:r>
              <a:rPr lang="en-GB" sz="1600" b="1" dirty="0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b="1" dirty="0"/>
              <a:t>Handle Missing Data:</a:t>
            </a:r>
            <a:r>
              <a:rPr lang="en-GB" sz="2000" dirty="0"/>
              <a:t> </a:t>
            </a:r>
            <a:r>
              <a:rPr lang="en-GB" sz="1600" b="1" dirty="0" err="1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df.fillna</a:t>
            </a:r>
            <a:r>
              <a:rPr lang="en-GB" sz="1600" b="1" dirty="0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df.dropna</a:t>
            </a:r>
            <a:r>
              <a:rPr lang="en-GB" sz="1600" b="1" dirty="0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df.replace</a:t>
            </a:r>
            <a:r>
              <a:rPr lang="en-GB" sz="1600" b="1" dirty="0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1600" b="1" dirty="0">
              <a:solidFill>
                <a:srgbClr val="18803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Font typeface="Arial"/>
              <a:buChar char="●"/>
            </a:pPr>
            <a:r>
              <a:rPr lang="en-GB" sz="2000" b="1" dirty="0"/>
              <a:t>Descriptive Statistics:</a:t>
            </a:r>
            <a:r>
              <a:rPr lang="en-GB" sz="2000" dirty="0"/>
              <a:t> </a:t>
            </a:r>
            <a:r>
              <a:rPr lang="en-GB" sz="1600" b="1" dirty="0" err="1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df.describe</a:t>
            </a:r>
            <a:r>
              <a:rPr lang="en-GB" sz="1600" b="1" dirty="0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GB" sz="1600" b="1" dirty="0" err="1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df.value_counts</a:t>
            </a:r>
            <a:r>
              <a:rPr lang="en-GB" sz="1600" b="1" dirty="0">
                <a:solidFill>
                  <a:srgbClr val="18803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0825B1-F5CE-2C7C-93E4-EB3A6A4319E3}"/>
              </a:ext>
            </a:extLst>
          </p:cNvPr>
          <p:cNvSpPr txBox="1"/>
          <p:nvPr/>
        </p:nvSpPr>
        <p:spPr>
          <a:xfrm>
            <a:off x="2532451" y="1282525"/>
            <a:ext cx="34294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import pandas as pd</a:t>
            </a:r>
          </a:p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Df = read_csv(‘data.csv’)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Python Libraries for visualizing Data</a:t>
            </a:r>
            <a:endParaRPr/>
          </a:p>
        </p:txBody>
      </p:sp>
      <p:sp>
        <p:nvSpPr>
          <p:cNvPr id="120" name="Google Shape;120;p19"/>
          <p:cNvSpPr txBox="1">
            <a:spLocks noGrp="1"/>
          </p:cNvSpPr>
          <p:nvPr>
            <p:ph type="body" idx="1"/>
          </p:nvPr>
        </p:nvSpPr>
        <p:spPr>
          <a:xfrm>
            <a:off x="2638712" y="17481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Matplotlib: Basic plotting -&gt; good for most basic data visualisation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/>
              <a:t>Seaborn: Statistical visualizations -&gt; builds upon matplotlib, operates on DataFrames, make nice-looking figures easy!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>
                <a:solidFill>
                  <a:srgbClr val="990000"/>
                </a:solidFill>
              </a:rPr>
              <a:t>-&gt; look documentation/tutorials/inspiration!</a:t>
            </a:r>
            <a:endParaRPr b="1">
              <a:solidFill>
                <a:srgbClr val="990000"/>
              </a:solidFill>
            </a:endParaRPr>
          </a:p>
        </p:txBody>
      </p:sp>
      <p:pic>
        <p:nvPicPr>
          <p:cNvPr id="121" name="Google Shape;12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123" y="2724150"/>
            <a:ext cx="1799025" cy="51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080" y="1824375"/>
            <a:ext cx="1779120" cy="63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79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Matplotlib Overview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847752-E9E9-97F8-CA8C-A8A1CE7BD249}"/>
              </a:ext>
            </a:extLst>
          </p:cNvPr>
          <p:cNvSpPr txBox="1"/>
          <p:nvPr/>
        </p:nvSpPr>
        <p:spPr>
          <a:xfrm>
            <a:off x="2400250" y="1255776"/>
            <a:ext cx="6321600" cy="782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Matplotlib is a Python library for creating static, animated, and interactive plots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FBFCD-F4B8-0031-D8CF-489B1B58865C}"/>
              </a:ext>
            </a:extLst>
          </p:cNvPr>
          <p:cNvSpPr txBox="1"/>
          <p:nvPr/>
        </p:nvSpPr>
        <p:spPr>
          <a:xfrm>
            <a:off x="2400250" y="2315590"/>
            <a:ext cx="55481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import matplotlib.pyplot as plt</a:t>
            </a:r>
          </a:p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plt.plot([22, 23, 24, 25])</a:t>
            </a:r>
          </a:p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plt.title("Temperature Over Time")</a:t>
            </a:r>
          </a:p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plt.show()</a:t>
            </a:r>
          </a:p>
        </p:txBody>
      </p:sp>
      <p:pic>
        <p:nvPicPr>
          <p:cNvPr id="6" name="Google Shape;122;p19">
            <a:extLst>
              <a:ext uri="{FF2B5EF4-FFF2-40B4-BE49-F238E27FC236}">
                <a16:creationId xmlns:a16="http://schemas.microsoft.com/office/drawing/2014/main" id="{638F4F4B-EA83-055F-5F57-7AA28BCD850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-92263" y="1918488"/>
            <a:ext cx="2575773" cy="1013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8C7F4208-A0D7-0CBD-E26F-9F8FB3B5A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>
            <a:extLst>
              <a:ext uri="{FF2B5EF4-FFF2-40B4-BE49-F238E27FC236}">
                <a16:creationId xmlns:a16="http://schemas.microsoft.com/office/drawing/2014/main" id="{F8310062-DA2E-9D91-D7D2-6001B629E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798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US" dirty="0"/>
              <a:t>Seaborn Overview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34DA4F-5200-5069-897D-A342384D0DA7}"/>
              </a:ext>
            </a:extLst>
          </p:cNvPr>
          <p:cNvSpPr txBox="1"/>
          <p:nvPr/>
        </p:nvSpPr>
        <p:spPr>
          <a:xfrm>
            <a:off x="2461210" y="2608292"/>
            <a:ext cx="65036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import seaborn as </a:t>
            </a: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sns</a:t>
            </a:r>
            <a:endParaRPr lang="en-US" sz="1600" b="1" dirty="0">
              <a:solidFill>
                <a:schemeClr val="accent4">
                  <a:lumMod val="50000"/>
                </a:schemeClr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6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sns.scatterplot</a:t>
            </a:r>
            <a:r>
              <a:rPr lang="en-US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(x=[22, 23, 24], y=[60, 58, 55])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766B49-63A5-8D4A-841F-2189A245C7A8}"/>
              </a:ext>
            </a:extLst>
          </p:cNvPr>
          <p:cNvSpPr txBox="1"/>
          <p:nvPr/>
        </p:nvSpPr>
        <p:spPr>
          <a:xfrm>
            <a:off x="2461210" y="1421413"/>
            <a:ext cx="626064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Seaborn builds on Matplotlib and adds beautiful default styles.</a:t>
            </a:r>
          </a:p>
        </p:txBody>
      </p:sp>
      <p:pic>
        <p:nvPicPr>
          <p:cNvPr id="2" name="Google Shape;121;p19">
            <a:extLst>
              <a:ext uri="{FF2B5EF4-FFF2-40B4-BE49-F238E27FC236}">
                <a16:creationId xmlns:a16="http://schemas.microsoft.com/office/drawing/2014/main" id="{90DF4576-ABC4-46DC-07FF-0D5AD5C9D7B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6200000">
            <a:off x="64334" y="2219749"/>
            <a:ext cx="2300674" cy="70400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7055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C42A57C4-0605-0F58-B2A1-38A05994A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FC93CA18-6484-DD11-53C9-1DBF62E5E5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Customizing Graphs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E0C40-7432-A2B6-2AC5-BAC03AB27CBA}"/>
              </a:ext>
            </a:extLst>
          </p:cNvPr>
          <p:cNvSpPr txBox="1"/>
          <p:nvPr/>
        </p:nvSpPr>
        <p:spPr>
          <a:xfrm>
            <a:off x="3973018" y="1437263"/>
            <a:ext cx="4059937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/>
              <a:t>Add titles, labels, colors, and legends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Use </a:t>
            </a:r>
            <a:r>
              <a:rPr lang="en-US" sz="1800" i="1" dirty="0" err="1"/>
              <a:t>plt.title</a:t>
            </a:r>
            <a:r>
              <a:rPr lang="en-US" sz="1800" i="1" dirty="0"/>
              <a:t>(), </a:t>
            </a:r>
            <a:r>
              <a:rPr lang="en-US" sz="1800" i="1" dirty="0" err="1"/>
              <a:t>plt.xlabel</a:t>
            </a:r>
            <a:r>
              <a:rPr lang="en-US" sz="1800" i="1" dirty="0"/>
              <a:t>(), </a:t>
            </a:r>
            <a:r>
              <a:rPr lang="en-US" sz="1800" i="1" dirty="0" err="1"/>
              <a:t>plt.ylabel</a:t>
            </a:r>
            <a:r>
              <a:rPr lang="en-US" sz="1800" i="1" dirty="0"/>
              <a:t>(</a:t>
            </a:r>
            <a:r>
              <a:rPr lang="en-US" sz="1800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Choose colors that are readable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/>
              <a:t>Add gridlines for clarity</a:t>
            </a:r>
          </a:p>
        </p:txBody>
      </p:sp>
      <p:pic>
        <p:nvPicPr>
          <p:cNvPr id="2" name="Google Shape;337;p50">
            <a:extLst>
              <a:ext uri="{FF2B5EF4-FFF2-40B4-BE49-F238E27FC236}">
                <a16:creationId xmlns:a16="http://schemas.microsoft.com/office/drawing/2014/main" id="{ECA5BBA3-FA37-37F7-B113-B6A56C7C188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625" y="1646050"/>
            <a:ext cx="3076500" cy="185139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BF6B55-B3BF-F3A1-EB45-EBCA166AAA61}"/>
              </a:ext>
            </a:extLst>
          </p:cNvPr>
          <p:cNvSpPr txBox="1"/>
          <p:nvPr/>
        </p:nvSpPr>
        <p:spPr>
          <a:xfrm>
            <a:off x="2400250" y="4259773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25822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Include meaningful labels and units</a:t>
            </a:r>
            <a:endParaRPr lang="en-US" sz="1600" b="1" dirty="0">
              <a:solidFill>
                <a:srgbClr val="25822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0773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36B015FD-A945-E4A4-3C20-5220D004E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A8EBD29A-FA56-F8B8-BD71-9EA8268360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Saving Graphs as Images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F9215-FECE-711E-146F-EF6D61BA6B1B}"/>
              </a:ext>
            </a:extLst>
          </p:cNvPr>
          <p:cNvSpPr txBox="1"/>
          <p:nvPr/>
        </p:nvSpPr>
        <p:spPr>
          <a:xfrm>
            <a:off x="2400250" y="1376303"/>
            <a:ext cx="63216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 can save your graphs and include them in reports, presentations or upload them online for sharing.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455CBB-6D7A-1045-3C0C-E90AF8AB5847}"/>
              </a:ext>
            </a:extLst>
          </p:cNvPr>
          <p:cNvSpPr txBox="1"/>
          <p:nvPr/>
        </p:nvSpPr>
        <p:spPr>
          <a:xfrm>
            <a:off x="2400250" y="2571750"/>
            <a:ext cx="55481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plt.savefig("temp_plot.png")</a:t>
            </a:r>
          </a:p>
        </p:txBody>
      </p:sp>
    </p:spTree>
    <p:extLst>
      <p:ext uri="{BB962C8B-B14F-4D97-AF65-F5344CB8AC3E}">
        <p14:creationId xmlns:p14="http://schemas.microsoft.com/office/powerpoint/2010/main" val="1820562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8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lvl="0"/>
            <a:r>
              <a:rPr lang="en-US" dirty="0"/>
              <a:t>Sharing Datasets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Why Share Datasets?</a:t>
            </a:r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8CDB54-E024-9F4D-4F6D-DEA6A4B614D5}"/>
              </a:ext>
            </a:extLst>
          </p:cNvPr>
          <p:cNvSpPr txBox="1"/>
          <p:nvPr/>
        </p:nvSpPr>
        <p:spPr>
          <a:xfrm>
            <a:off x="2400250" y="1259356"/>
            <a:ext cx="4572000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Collaborate with others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Get feedback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Contribute to open science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Build your portfolio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AA9E9FA9-C9B8-6A65-2A2F-D19C5BD34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>
            <a:extLst>
              <a:ext uri="{FF2B5EF4-FFF2-40B4-BE49-F238E27FC236}">
                <a16:creationId xmlns:a16="http://schemas.microsoft.com/office/drawing/2014/main" id="{8E714C9F-73A2-77F1-0C37-569ED6A7AD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Sharing on </a:t>
            </a:r>
            <a:r>
              <a:rPr lang="en-US" dirty="0">
                <a:solidFill>
                  <a:srgbClr val="00BCFF"/>
                </a:solidFill>
              </a:rPr>
              <a:t>Kaggle</a:t>
            </a:r>
            <a:endParaRPr dirty="0">
              <a:solidFill>
                <a:srgbClr val="00BC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B4F4A-01B5-9C47-E94C-086E81BE7BAE}"/>
              </a:ext>
            </a:extLst>
          </p:cNvPr>
          <p:cNvSpPr txBox="1"/>
          <p:nvPr/>
        </p:nvSpPr>
        <p:spPr>
          <a:xfrm>
            <a:off x="2570938" y="1385210"/>
            <a:ext cx="6150912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2"/>
                </a:solidFill>
              </a:rPr>
              <a:t>Kaggle is a platform for finding, exploring, and sharing quality data and machine learning projects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Create account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Go to Datasets &gt;&gt; New Dataset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Upload CSV and add description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9E8F7-2B03-98BF-B67A-6E9F3DDAF3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032" y="1777819"/>
            <a:ext cx="3175724" cy="158786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A0F4D41-B046-FB3C-4D02-FDB270A913B6}"/>
              </a:ext>
            </a:extLst>
          </p:cNvPr>
          <p:cNvSpPr txBox="1"/>
          <p:nvPr/>
        </p:nvSpPr>
        <p:spPr>
          <a:xfrm>
            <a:off x="2668474" y="422899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https://www.kaggle.com/</a:t>
            </a:r>
          </a:p>
        </p:txBody>
      </p:sp>
    </p:spTree>
    <p:extLst>
      <p:ext uri="{BB962C8B-B14F-4D97-AF65-F5344CB8AC3E}">
        <p14:creationId xmlns:p14="http://schemas.microsoft.com/office/powerpoint/2010/main" val="3610837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Goals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6561DC-AEB7-2489-F25C-1B356B7407B2}"/>
              </a:ext>
            </a:extLst>
          </p:cNvPr>
          <p:cNvSpPr txBox="1"/>
          <p:nvPr/>
        </p:nvSpPr>
        <p:spPr>
          <a:xfrm>
            <a:off x="2400250" y="1337804"/>
            <a:ext cx="6321600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Understand why visualization matters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Learn basic graph types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Use Python to plot data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Explore platforms for sharing datasets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Discuss ethics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FB7B173F-1C41-5785-4849-558B6B765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>
            <a:extLst>
              <a:ext uri="{FF2B5EF4-FFF2-40B4-BE49-F238E27FC236}">
                <a16:creationId xmlns:a16="http://schemas.microsoft.com/office/drawing/2014/main" id="{B1987B2E-1687-16B4-26BE-FAD1ACAE81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Sharing on GitHub</a:t>
            </a:r>
            <a:endParaRPr dirty="0">
              <a:solidFill>
                <a:srgbClr val="00BC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B4CA48-5FF4-6266-853A-131C47004E19}"/>
              </a:ext>
            </a:extLst>
          </p:cNvPr>
          <p:cNvSpPr txBox="1"/>
          <p:nvPr/>
        </p:nvSpPr>
        <p:spPr>
          <a:xfrm>
            <a:off x="2570938" y="1385210"/>
            <a:ext cx="6150912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2"/>
                </a:solidFill>
              </a:rPr>
              <a:t>GitHub is a platform for code and data sharing, great for version control and collaboration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Create repository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Upload CSV and README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Share link with others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BCD00C-99AC-C530-8FF4-F1F28C6DBD43}"/>
              </a:ext>
            </a:extLst>
          </p:cNvPr>
          <p:cNvSpPr txBox="1"/>
          <p:nvPr/>
        </p:nvSpPr>
        <p:spPr>
          <a:xfrm>
            <a:off x="2668474" y="422899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https://www.github.com/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80044B4-3FC8-2E03-289F-E40DFF5D130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0366" t="18252" r="20807" b="9452"/>
          <a:stretch>
            <a:fillRect/>
          </a:stretch>
        </p:blipFill>
        <p:spPr>
          <a:xfrm>
            <a:off x="595834" y="1828269"/>
            <a:ext cx="1321831" cy="1486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060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6F6BE8B7-F1FD-BF90-39A1-D5639FFFD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>
            <a:extLst>
              <a:ext uri="{FF2B5EF4-FFF2-40B4-BE49-F238E27FC236}">
                <a16:creationId xmlns:a16="http://schemas.microsoft.com/office/drawing/2014/main" id="{2EAA3801-B753-77DB-E2CF-DBAB6EBA07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Sharing on Google Drive and Sheets</a:t>
            </a:r>
            <a:endParaRPr dirty="0">
              <a:solidFill>
                <a:srgbClr val="00BC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93B94E-7E0E-786C-78EB-CE95F4EBF658}"/>
              </a:ext>
            </a:extLst>
          </p:cNvPr>
          <p:cNvSpPr txBox="1"/>
          <p:nvPr/>
        </p:nvSpPr>
        <p:spPr>
          <a:xfrm>
            <a:off x="2485594" y="1211350"/>
            <a:ext cx="6150912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chemeClr val="bg2"/>
                </a:solidFill>
              </a:rPr>
              <a:t>Google Sheets is great for collaboration and sharing, it’s a f</a:t>
            </a:r>
            <a:r>
              <a:rPr lang="en-US" sz="1800" dirty="0"/>
              <a:t>ree and cloud-based option</a:t>
            </a:r>
            <a:endParaRPr lang="en-US" sz="1800" dirty="0">
              <a:solidFill>
                <a:schemeClr val="bg2"/>
              </a:solidFill>
            </a:endParaRPr>
          </a:p>
          <a:p>
            <a:pPr>
              <a:lnSpc>
                <a:spcPct val="150000"/>
              </a:lnSpc>
            </a:pPr>
            <a:endParaRPr lang="en-US" sz="1800" dirty="0">
              <a:solidFill>
                <a:schemeClr val="bg2"/>
              </a:solidFill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Upload CSV to Google Drive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Open with Google Sheets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Use Chart Editor to create graphs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>
                <a:solidFill>
                  <a:schemeClr val="bg2"/>
                </a:solidFill>
              </a:rPr>
              <a:t>Share the google drive link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030FC66-E8A6-554B-472E-B96E199FCC84}"/>
              </a:ext>
            </a:extLst>
          </p:cNvPr>
          <p:cNvSpPr txBox="1"/>
          <p:nvPr/>
        </p:nvSpPr>
        <p:spPr>
          <a:xfrm>
            <a:off x="2668474" y="4228996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3">
                    <a:lumMod val="75000"/>
                  </a:schemeClr>
                </a:solidFill>
              </a:rPr>
              <a:t>https://docs.google.com/spreadsheets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A339DE-C790-1527-3E84-062F0EC3C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494" y="1791843"/>
            <a:ext cx="1559814" cy="155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295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9020FF80-CC00-CA18-76FF-D45CA4AE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>
            <a:extLst>
              <a:ext uri="{FF2B5EF4-FFF2-40B4-BE49-F238E27FC236}">
                <a16:creationId xmlns:a16="http://schemas.microsoft.com/office/drawing/2014/main" id="{D9F26F07-6289-5AD9-094E-0ABF9712F4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Data Ethics</a:t>
            </a:r>
            <a:endParaRPr dirty="0">
              <a:solidFill>
                <a:srgbClr val="00BCF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B7C7AF-5C4A-3613-DD16-9748612142DC}"/>
              </a:ext>
            </a:extLst>
          </p:cNvPr>
          <p:cNvSpPr txBox="1"/>
          <p:nvPr/>
        </p:nvSpPr>
        <p:spPr>
          <a:xfrm>
            <a:off x="2400250" y="1399922"/>
            <a:ext cx="6150912" cy="2343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2"/>
                </a:solidFill>
              </a:rPr>
              <a:t>Always consider 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C00000"/>
                </a:solidFill>
              </a:rPr>
              <a:t>Privacy</a:t>
            </a:r>
            <a:r>
              <a:rPr lang="en-US" sz="2000" dirty="0">
                <a:solidFill>
                  <a:schemeClr val="bg2"/>
                </a:solidFill>
              </a:rPr>
              <a:t>: avoid personal data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C00000"/>
                </a:solidFill>
              </a:rPr>
              <a:t>Consent</a:t>
            </a:r>
            <a:r>
              <a:rPr lang="en-US" sz="2000" dirty="0">
                <a:solidFill>
                  <a:schemeClr val="bg2"/>
                </a:solidFill>
              </a:rPr>
              <a:t>: inform participants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C00000"/>
                </a:solidFill>
              </a:rPr>
              <a:t>Accuracy</a:t>
            </a:r>
            <a:r>
              <a:rPr lang="en-US" sz="2000" dirty="0">
                <a:solidFill>
                  <a:schemeClr val="bg2"/>
                </a:solidFill>
              </a:rPr>
              <a:t>: avoid misleading graphs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000" b="1" dirty="0">
                <a:solidFill>
                  <a:srgbClr val="C00000"/>
                </a:solidFill>
              </a:rPr>
              <a:t>Attribution</a:t>
            </a:r>
            <a:r>
              <a:rPr lang="en-US" sz="2000" dirty="0">
                <a:solidFill>
                  <a:schemeClr val="bg2"/>
                </a:solidFill>
              </a:rPr>
              <a:t>: credit sources</a:t>
            </a:r>
          </a:p>
        </p:txBody>
      </p:sp>
    </p:spTree>
    <p:extLst>
      <p:ext uri="{BB962C8B-B14F-4D97-AF65-F5344CB8AC3E}">
        <p14:creationId xmlns:p14="http://schemas.microsoft.com/office/powerpoint/2010/main" val="391372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Labs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Labs</a:t>
            </a:r>
            <a:endParaRPr/>
          </a:p>
        </p:txBody>
      </p:sp>
      <p:sp>
        <p:nvSpPr>
          <p:cNvPr id="359" name="Google Shape;359;p54"/>
          <p:cNvSpPr txBox="1">
            <a:spLocks noGrp="1"/>
          </p:cNvSpPr>
          <p:nvPr>
            <p:ph type="body" idx="1"/>
          </p:nvPr>
        </p:nvSpPr>
        <p:spPr>
          <a:xfrm>
            <a:off x="2333912" y="13671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Make Kaggle Account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Labsheets -&gt; try around with different data visualization techniques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Find Kaggle datasets - come up with descriptive plots for what you want to analyse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What is the research question you want to answer? What do you want to highlight?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Why did you choose the specific plot for this dataset/question? What can you see in the plot?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Example Kaggle datasets you could use</a:t>
            </a:r>
            <a:endParaRPr/>
          </a:p>
        </p:txBody>
      </p:sp>
      <p:sp>
        <p:nvSpPr>
          <p:cNvPr id="365" name="Google Shape;365;p55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https://www.kaggle.com/datasets/rishidamarla/global-rise-in-temperatures-in-each-country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https://www.kaggle.com/datasets/atharvaingle/crop-recommendation-dataset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 u="sng">
                <a:solidFill>
                  <a:schemeClr val="hlink"/>
                </a:solidFill>
                <a:hlinkClick r:id="rId5"/>
              </a:rPr>
              <a:t>https://www.kaggle.com/datasets/anandshaw2001/imdb-movies-and-tv-shows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If you are looking for a slightly easier task</a:t>
            </a:r>
            <a:endParaRPr/>
          </a:p>
        </p:txBody>
      </p:sp>
      <p:sp>
        <p:nvSpPr>
          <p:cNvPr id="371" name="Google Shape;371;p56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Download this dataset: </a:t>
            </a:r>
            <a:r>
              <a:rPr lang="en-GB" u="sng">
                <a:solidFill>
                  <a:schemeClr val="hlink"/>
                </a:solidFill>
                <a:hlinkClick r:id="rId3"/>
              </a:rPr>
              <a:t>https://www.kaggle.com/datasets/makuwilad/malawi-tourism-dataset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The ultimate goal is to visualise the amount of hotels in every location (use the lodges.csv)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Make sure to avoid plotting null data (aka exclude nan)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Make sure to combine the similar names, for example 'Mzuzu' appears 65 times, 'Mzuzu.' appears  1 time, and 'Mzuzu City' appears 1 time.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Choose the best plot to visualise it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Wrap-Up &amp; Preview of Day 5</a:t>
            </a:r>
            <a:endParaRPr dirty="0"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18789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2400" b="1" dirty="0"/>
              <a:t>Tomorrow</a:t>
            </a:r>
            <a:r>
              <a:rPr lang="en-US" sz="2400" dirty="0"/>
              <a:t>: Electrons for machine learning</a:t>
            </a:r>
            <a:endParaRPr lang="en-US" sz="2400" i="1" dirty="0"/>
          </a:p>
          <a:p>
            <a:pPr marL="0" lvl="0" indent="0">
              <a:spcAft>
                <a:spcPts val="1200"/>
              </a:spcAft>
              <a:buNone/>
            </a:pPr>
            <a:r>
              <a:rPr lang="en-US" sz="2400" b="1" dirty="0"/>
              <a:t>Lab</a:t>
            </a:r>
            <a:r>
              <a:rPr lang="en-US" sz="2400" dirty="0"/>
              <a:t>: Planning your first ML task and collecting data for training</a:t>
            </a:r>
            <a:endParaRPr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BED6B9-9F21-9AB1-1A1E-5142E6FF9AA4}"/>
              </a:ext>
            </a:extLst>
          </p:cNvPr>
          <p:cNvSpPr txBox="1"/>
          <p:nvPr/>
        </p:nvSpPr>
        <p:spPr>
          <a:xfrm>
            <a:off x="2410112" y="3761750"/>
            <a:ext cx="6321600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258220"/>
                </a:solidFill>
              </a:rPr>
              <a:t>Great work today! 😎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5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Time table</a:t>
            </a:r>
            <a:endParaRPr/>
          </a:p>
        </p:txBody>
      </p:sp>
      <p:graphicFrame>
        <p:nvGraphicFramePr>
          <p:cNvPr id="2" name="Google Shape;384;p55">
            <a:extLst>
              <a:ext uri="{FF2B5EF4-FFF2-40B4-BE49-F238E27FC236}">
                <a16:creationId xmlns:a16="http://schemas.microsoft.com/office/drawing/2014/main" id="{7F682C8C-6334-9897-116A-070F11B99B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09351653"/>
              </p:ext>
            </p:extLst>
          </p:nvPr>
        </p:nvGraphicFramePr>
        <p:xfrm>
          <a:off x="156263" y="1122525"/>
          <a:ext cx="8831475" cy="265319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6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6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6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1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1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761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761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761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7408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366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Timetable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Mon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Tue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Wed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Thu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Fri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Sat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Sun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Mon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Tue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Wed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>
                          <a:solidFill>
                            <a:schemeClr val="bg1"/>
                          </a:solidFill>
                        </a:rPr>
                        <a:t>Thu</a:t>
                      </a:r>
                      <a:endParaRPr sz="100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Fri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67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Lecture (1.5 hours)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11:00am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10:30am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10:30am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rgbClr val="258220"/>
                          </a:solidFill>
                        </a:rPr>
                        <a:t>10:30am</a:t>
                      </a:r>
                      <a:endParaRPr dirty="0">
                        <a:solidFill>
                          <a:srgbClr val="258220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rgbClr val="258220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10:30am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10:30am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10:30am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10:30am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10:30am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10:30am</a:t>
                      </a:r>
                      <a:endParaRPr dirty="0">
                        <a:solidFill>
                          <a:schemeClr val="dk2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endParaRPr dirty="0">
                        <a:solidFill>
                          <a:schemeClr val="dk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2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000" dirty="0">
                          <a:solidFill>
                            <a:schemeClr val="bg1"/>
                          </a:solidFill>
                        </a:rPr>
                        <a:t>Practical (2 hours)</a:t>
                      </a:r>
                      <a:endParaRPr sz="1000" dirty="0">
                        <a:solidFill>
                          <a:schemeClr val="bg1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13:00pm</a:t>
                      </a:r>
                      <a:endParaRPr dirty="0">
                        <a:solidFill>
                          <a:schemeClr val="bg2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13:00pm</a:t>
                      </a:r>
                      <a:endParaRPr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13:00pm</a:t>
                      </a:r>
                      <a:endParaRPr dirty="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rgbClr val="258220"/>
                          </a:solidFill>
                        </a:rPr>
                        <a:t>13:00pm</a:t>
                      </a:r>
                      <a:endParaRPr dirty="0">
                        <a:solidFill>
                          <a:srgbClr val="258220"/>
                        </a:solidFill>
                      </a:endParaRPr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13:00pm</a:t>
                      </a:r>
                      <a:endParaRPr dirty="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5822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13:00pm</a:t>
                      </a:r>
                      <a:endParaRPr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13:00pm</a:t>
                      </a:r>
                      <a:endParaRPr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13:00pm</a:t>
                      </a:r>
                      <a:endParaRPr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>
                          <a:solidFill>
                            <a:schemeClr val="dk2"/>
                          </a:solidFill>
                        </a:rPr>
                        <a:t>13:00pm</a:t>
                      </a:r>
                      <a:endParaRPr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2"/>
                        </a:buClr>
                        <a:buSzPts val="1100"/>
                        <a:buFont typeface="Arial"/>
                        <a:buNone/>
                      </a:pPr>
                      <a:r>
                        <a:rPr lang="en-GB" dirty="0">
                          <a:solidFill>
                            <a:schemeClr val="dk2"/>
                          </a:solidFill>
                        </a:rPr>
                        <a:t>13:00pm</a:t>
                      </a:r>
                      <a:endParaRPr dirty="0"/>
                    </a:p>
                  </a:txBody>
                  <a:tcPr marL="28575" marR="28575" marT="19050" marB="19050" anchor="b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Why Visualize Data?</a:t>
            </a:r>
            <a:endParaRPr dirty="0"/>
          </a:p>
        </p:txBody>
      </p:sp>
      <p:sp>
        <p:nvSpPr>
          <p:cNvPr id="85" name="Google Shape;85;p15"/>
          <p:cNvSpPr txBox="1">
            <a:spLocks noGrp="1"/>
          </p:cNvSpPr>
          <p:nvPr>
            <p:ph type="body" idx="1"/>
          </p:nvPr>
        </p:nvSpPr>
        <p:spPr>
          <a:xfrm>
            <a:off x="2410112" y="1363750"/>
            <a:ext cx="6441280" cy="21053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000" dirty="0"/>
              <a:t>Spot patterns and trends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Communicate findings clearly</a:t>
            </a:r>
          </a:p>
          <a:p>
            <a:pPr>
              <a:lnSpc>
                <a:spcPct val="170000"/>
              </a:lnSpc>
            </a:pPr>
            <a:r>
              <a:rPr lang="en-US" sz="2000" dirty="0"/>
              <a:t>Debug issues with sensors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F5427-51CE-05DB-F430-DF2EF9B2A926}"/>
              </a:ext>
            </a:extLst>
          </p:cNvPr>
          <p:cNvSpPr txBox="1"/>
          <p:nvPr/>
        </p:nvSpPr>
        <p:spPr>
          <a:xfrm>
            <a:off x="2257712" y="3469062"/>
            <a:ext cx="632160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258220"/>
                </a:solidFill>
              </a:rPr>
              <a:t>💡 </a:t>
            </a:r>
            <a:r>
              <a:rPr lang="en-US" sz="1800" dirty="0"/>
              <a:t>Visualization may help in making decisions on how to prepare the data for machine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/>
            <a:r>
              <a:rPr lang="en-US" dirty="0"/>
              <a:t>Basic </a:t>
            </a:r>
            <a:br>
              <a:rPr lang="en-US" dirty="0"/>
            </a:br>
            <a:r>
              <a:rPr lang="en-US" dirty="0"/>
              <a:t>graph types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Line Graphs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6FC047-ED6B-F720-F159-3786ECCA8036}"/>
              </a:ext>
            </a:extLst>
          </p:cNvPr>
          <p:cNvSpPr txBox="1"/>
          <p:nvPr/>
        </p:nvSpPr>
        <p:spPr>
          <a:xfrm>
            <a:off x="4571999" y="1705487"/>
            <a:ext cx="4059937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/>
              <a:t>Best for showing trends over time for example;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Temperature readings every hour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Soil moisture across days</a:t>
            </a:r>
          </a:p>
        </p:txBody>
      </p:sp>
      <p:pic>
        <p:nvPicPr>
          <p:cNvPr id="2" name="Google Shape;207;p31">
            <a:extLst>
              <a:ext uri="{FF2B5EF4-FFF2-40B4-BE49-F238E27FC236}">
                <a16:creationId xmlns:a16="http://schemas.microsoft.com/office/drawing/2014/main" id="{F46BC518-023D-B158-17C6-A36DCAD799B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747"/>
          <a:stretch/>
        </p:blipFill>
        <p:spPr>
          <a:xfrm>
            <a:off x="512064" y="1705487"/>
            <a:ext cx="3555000" cy="17325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9BA0C5-D796-138C-729D-EEA59977DF31}"/>
              </a:ext>
            </a:extLst>
          </p:cNvPr>
          <p:cNvSpPr txBox="1"/>
          <p:nvPr/>
        </p:nvSpPr>
        <p:spPr>
          <a:xfrm>
            <a:off x="3681985" y="3757501"/>
            <a:ext cx="518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plt.plot(time, temperature, color=‘a’)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1FD873A7-5200-9E53-94C8-8738F085F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48C824B2-7030-7BD5-9872-464F8E64FB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Bar Graphs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B705D-3130-9442-7A71-ECE815828AA5}"/>
              </a:ext>
            </a:extLst>
          </p:cNvPr>
          <p:cNvSpPr txBox="1"/>
          <p:nvPr/>
        </p:nvSpPr>
        <p:spPr>
          <a:xfrm>
            <a:off x="4571999" y="1705487"/>
            <a:ext cx="4059937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/>
              <a:t>Best for comparing categories or totals;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Average humidity per day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CO₂ levels across rooms</a:t>
            </a:r>
          </a:p>
        </p:txBody>
      </p:sp>
      <p:pic>
        <p:nvPicPr>
          <p:cNvPr id="3" name="Google Shape;148;p23">
            <a:extLst>
              <a:ext uri="{FF2B5EF4-FFF2-40B4-BE49-F238E27FC236}">
                <a16:creationId xmlns:a16="http://schemas.microsoft.com/office/drawing/2014/main" id="{5025362C-5C3A-ED50-6B7C-D28E7FCC543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3642" y="1178901"/>
            <a:ext cx="3690301" cy="27562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82314D-9C7F-359F-7DC1-498372C64610}"/>
              </a:ext>
            </a:extLst>
          </p:cNvPr>
          <p:cNvSpPr txBox="1"/>
          <p:nvPr/>
        </p:nvSpPr>
        <p:spPr>
          <a:xfrm>
            <a:off x="4273943" y="3795322"/>
            <a:ext cx="36903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plt.bar(regions, rainfall)</a:t>
            </a:r>
          </a:p>
        </p:txBody>
      </p:sp>
    </p:spTree>
    <p:extLst>
      <p:ext uri="{BB962C8B-B14F-4D97-AF65-F5344CB8AC3E}">
        <p14:creationId xmlns:p14="http://schemas.microsoft.com/office/powerpoint/2010/main" val="36684289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040E0EA3-1D31-4CF3-0165-DD848D11E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>
            <a:extLst>
              <a:ext uri="{FF2B5EF4-FFF2-40B4-BE49-F238E27FC236}">
                <a16:creationId xmlns:a16="http://schemas.microsoft.com/office/drawing/2014/main" id="{E447DBF6-252B-9E82-A4A0-685DC4B781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/>
              <a:t>Scatter Plots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574B6-CF41-B3DC-13D0-ADE7EE7534D3}"/>
              </a:ext>
            </a:extLst>
          </p:cNvPr>
          <p:cNvSpPr txBox="1"/>
          <p:nvPr/>
        </p:nvSpPr>
        <p:spPr>
          <a:xfrm>
            <a:off x="3572255" y="1630755"/>
            <a:ext cx="4474465" cy="1881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/>
              <a:t>Best for showing relationships between variables;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Temperature vs humidity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Humidity vs soil moisture</a:t>
            </a:r>
          </a:p>
        </p:txBody>
      </p:sp>
      <p:pic>
        <p:nvPicPr>
          <p:cNvPr id="4" name="Google Shape;255;p38">
            <a:extLst>
              <a:ext uri="{FF2B5EF4-FFF2-40B4-BE49-F238E27FC236}">
                <a16:creationId xmlns:a16="http://schemas.microsoft.com/office/drawing/2014/main" id="{275F9ED6-682C-6422-0E03-B6D73ADACE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6935" t="9097" r="8066" b="3175"/>
          <a:stretch/>
        </p:blipFill>
        <p:spPr>
          <a:xfrm>
            <a:off x="838962" y="1340058"/>
            <a:ext cx="1957547" cy="1512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257;p38">
            <a:extLst>
              <a:ext uri="{FF2B5EF4-FFF2-40B4-BE49-F238E27FC236}">
                <a16:creationId xmlns:a16="http://schemas.microsoft.com/office/drawing/2014/main" id="{EB4B4CD7-991C-7609-E8A4-53FF911BB7E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0061" y="2907177"/>
            <a:ext cx="2275351" cy="170303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1FD7587-848C-64E5-9B4B-DFD15CD31848}"/>
              </a:ext>
            </a:extLst>
          </p:cNvPr>
          <p:cNvSpPr txBox="1"/>
          <p:nvPr/>
        </p:nvSpPr>
        <p:spPr>
          <a:xfrm>
            <a:off x="3218687" y="3932150"/>
            <a:ext cx="5181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plt.scatter(temperature, ripening_speed)</a:t>
            </a:r>
          </a:p>
        </p:txBody>
      </p:sp>
    </p:spTree>
    <p:extLst>
      <p:ext uri="{BB962C8B-B14F-4D97-AF65-F5344CB8AC3E}">
        <p14:creationId xmlns:p14="http://schemas.microsoft.com/office/powerpoint/2010/main" val="3292899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676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Heat Maps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3" name="Google Shape;263;p39"/>
          <p:cNvSpPr txBox="1">
            <a:spLocks noGrp="1"/>
          </p:cNvSpPr>
          <p:nvPr>
            <p:ph type="body" idx="1"/>
          </p:nvPr>
        </p:nvSpPr>
        <p:spPr>
          <a:xfrm>
            <a:off x="3291840" y="1290899"/>
            <a:ext cx="5181599" cy="25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Use if you want to show correlations or patterns between multiple variables in a matrix form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b="1" dirty="0"/>
              <a:t>Example</a:t>
            </a:r>
            <a:r>
              <a:rPr lang="en-GB" sz="2000" dirty="0"/>
              <a:t>: Correlation between various soil nutrients and crop yield</a:t>
            </a:r>
            <a:endParaRPr sz="2000" dirty="0"/>
          </a:p>
        </p:txBody>
      </p:sp>
      <p:pic>
        <p:nvPicPr>
          <p:cNvPr id="264" name="Google Shape;264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8593" y="1450623"/>
            <a:ext cx="2242251" cy="22422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199C5A-1A22-AE34-D214-BE6DCCF6DF4C}"/>
              </a:ext>
            </a:extLst>
          </p:cNvPr>
          <p:cNvSpPr txBox="1"/>
          <p:nvPr/>
        </p:nvSpPr>
        <p:spPr>
          <a:xfrm>
            <a:off x="2938272" y="3730609"/>
            <a:ext cx="5783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plt.heatmap(correlation_matrix, annot=True)`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3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920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-GB" dirty="0"/>
              <a:t>Histogram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289" name="Google Shape;289;p43"/>
          <p:cNvSpPr txBox="1">
            <a:spLocks noGrp="1"/>
          </p:cNvSpPr>
          <p:nvPr>
            <p:ph type="body" idx="1"/>
          </p:nvPr>
        </p:nvSpPr>
        <p:spPr>
          <a:xfrm>
            <a:off x="3530950" y="1436184"/>
            <a:ext cx="5190900" cy="19531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Show the distribution of a single variable.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b="1" dirty="0"/>
              <a:t>Example</a:t>
            </a:r>
            <a:r>
              <a:rPr lang="en-GB" sz="2000" dirty="0"/>
              <a:t>: Distribution of noise levels (dB) in a specific region throughout the day</a:t>
            </a:r>
            <a:endParaRPr sz="2000" dirty="0"/>
          </a:p>
        </p:txBody>
      </p:sp>
      <p:pic>
        <p:nvPicPr>
          <p:cNvPr id="290" name="Google Shape;290;p43"/>
          <p:cNvPicPr preferRelativeResize="0"/>
          <p:nvPr/>
        </p:nvPicPr>
        <p:blipFill rotWithShape="1">
          <a:blip r:embed="rId3">
            <a:alphaModFix/>
          </a:blip>
          <a:srcRect l="5811" b="5338"/>
          <a:stretch/>
        </p:blipFill>
        <p:spPr>
          <a:xfrm>
            <a:off x="772116" y="1267968"/>
            <a:ext cx="2451950" cy="24641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3629B17-D22E-BE1A-418A-F1AB0A176D05}"/>
              </a:ext>
            </a:extLst>
          </p:cNvPr>
          <p:cNvSpPr txBox="1"/>
          <p:nvPr/>
        </p:nvSpPr>
        <p:spPr>
          <a:xfrm>
            <a:off x="3882030" y="3246349"/>
            <a:ext cx="4181856" cy="337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</a:rPr>
              <a:t>plt.hist(noise_levels, bins=10)`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982</Words>
  <Application>Microsoft Office PowerPoint</Application>
  <PresentationFormat>On-screen Show (16:9)</PresentationFormat>
  <Paragraphs>160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Lato</vt:lpstr>
      <vt:lpstr>Courier New</vt:lpstr>
      <vt:lpstr>Wingdings</vt:lpstr>
      <vt:lpstr>Arial</vt:lpstr>
      <vt:lpstr>Raleway</vt:lpstr>
      <vt:lpstr>Swiss</vt:lpstr>
      <vt:lpstr>Data Visualization &amp; Sharing</vt:lpstr>
      <vt:lpstr>Goals</vt:lpstr>
      <vt:lpstr>Why Visualize Data?</vt:lpstr>
      <vt:lpstr>Basic  graph types</vt:lpstr>
      <vt:lpstr>Line Graphs</vt:lpstr>
      <vt:lpstr>Bar Graphs</vt:lpstr>
      <vt:lpstr>Scatter Plots</vt:lpstr>
      <vt:lpstr>Heat Maps  </vt:lpstr>
      <vt:lpstr>Histograms</vt:lpstr>
      <vt:lpstr>Python  for  Visualization</vt:lpstr>
      <vt:lpstr>Read &amp; explore the data</vt:lpstr>
      <vt:lpstr>Python Libraries for visualizing Data</vt:lpstr>
      <vt:lpstr>Matplotlib Overview</vt:lpstr>
      <vt:lpstr>Seaborn Overview</vt:lpstr>
      <vt:lpstr>Customizing Graphs</vt:lpstr>
      <vt:lpstr>Saving Graphs as Images</vt:lpstr>
      <vt:lpstr>Sharing Datasets</vt:lpstr>
      <vt:lpstr>Why Share Datasets?</vt:lpstr>
      <vt:lpstr>Sharing on Kaggle</vt:lpstr>
      <vt:lpstr>Sharing on GitHub</vt:lpstr>
      <vt:lpstr>Sharing on Google Drive and Sheets</vt:lpstr>
      <vt:lpstr>Data Ethics</vt:lpstr>
      <vt:lpstr>Labs</vt:lpstr>
      <vt:lpstr>Labs</vt:lpstr>
      <vt:lpstr>Example Kaggle datasets you could use</vt:lpstr>
      <vt:lpstr>If you are looking for a slightly easier task</vt:lpstr>
      <vt:lpstr>Wrap-Up &amp; Preview of Day 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hobby bwanali</cp:lastModifiedBy>
  <cp:revision>24</cp:revision>
  <dcterms:modified xsi:type="dcterms:W3CDTF">2025-10-16T21:09:12Z</dcterms:modified>
</cp:coreProperties>
</file>