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1"/>
  </p:notesMasterIdLst>
  <p:handoutMasterIdLst>
    <p:handoutMasterId r:id="rId22"/>
  </p:handoutMasterIdLst>
  <p:sldIdLst>
    <p:sldId id="281" r:id="rId2"/>
    <p:sldId id="302" r:id="rId3"/>
    <p:sldId id="361" r:id="rId4"/>
    <p:sldId id="373" r:id="rId5"/>
    <p:sldId id="362" r:id="rId6"/>
    <p:sldId id="363" r:id="rId7"/>
    <p:sldId id="364" r:id="rId8"/>
    <p:sldId id="365" r:id="rId9"/>
    <p:sldId id="366" r:id="rId10"/>
    <p:sldId id="371" r:id="rId11"/>
    <p:sldId id="367" r:id="rId12"/>
    <p:sldId id="368" r:id="rId13"/>
    <p:sldId id="374" r:id="rId14"/>
    <p:sldId id="369" r:id="rId15"/>
    <p:sldId id="372" r:id="rId16"/>
    <p:sldId id="375" r:id="rId17"/>
    <p:sldId id="376" r:id="rId18"/>
    <p:sldId id="370" r:id="rId19"/>
    <p:sldId id="323" r:id="rId20"/>
  </p:sldIdLst>
  <p:sldSz cx="9144000" cy="6858000" type="screen4x3"/>
  <p:notesSz cx="6761163" cy="9942513"/>
  <p:defaultTextStyle>
    <a:defPPr>
      <a:defRPr lang="nl-NL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3278"/>
    <a:srgbClr val="008000"/>
    <a:srgbClr val="0D822D"/>
    <a:srgbClr val="6699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889" autoAdjust="0"/>
    <p:restoredTop sz="98000" autoAdjust="0"/>
  </p:normalViewPr>
  <p:slideViewPr>
    <p:cSldViewPr>
      <p:cViewPr varScale="1">
        <p:scale>
          <a:sx n="109" d="100"/>
          <a:sy n="109" d="100"/>
        </p:scale>
        <p:origin x="1524" y="3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29050" y="0"/>
            <a:ext cx="2930525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1C0F14-B807-B34F-952F-20515C28A770}" type="datetime1">
              <a:rPr lang="nl-NL" smtClean="0"/>
              <a:t>21-3-2025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29050" y="9444038"/>
            <a:ext cx="2930525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82A0D3-C5E7-AE44-9F1D-21684500B17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3435483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29837" cy="498316"/>
          </a:xfrm>
          <a:prstGeom prst="rect">
            <a:avLst/>
          </a:prstGeom>
        </p:spPr>
        <p:txBody>
          <a:bodyPr vert="horz" lIns="92019" tIns="46009" rIns="92019" bIns="46009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29761" y="0"/>
            <a:ext cx="2929837" cy="498316"/>
          </a:xfrm>
          <a:prstGeom prst="rect">
            <a:avLst/>
          </a:prstGeom>
        </p:spPr>
        <p:txBody>
          <a:bodyPr vert="horz" lIns="92019" tIns="46009" rIns="92019" bIns="46009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58C2EA43-B09F-4842-BFA1-42BA0F37C38F}" type="datetime1">
              <a:rPr lang="nl-NL" smtClean="0"/>
              <a:t>21-3-2025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895350" y="746125"/>
            <a:ext cx="4970463" cy="3727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019" tIns="46009" rIns="92019" bIns="46009" rtlCol="0" anchor="ctr"/>
          <a:lstStyle/>
          <a:p>
            <a:pPr lv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76117" y="4722892"/>
            <a:ext cx="5408930" cy="4473734"/>
          </a:xfrm>
          <a:prstGeom prst="rect">
            <a:avLst/>
          </a:prstGeom>
        </p:spPr>
        <p:txBody>
          <a:bodyPr vert="horz" lIns="92019" tIns="46009" rIns="92019" bIns="46009" rtlCol="0">
            <a:normAutofit/>
          </a:bodyPr>
          <a:lstStyle/>
          <a:p>
            <a:pPr lvl="0"/>
            <a:r>
              <a:rPr lang="nl-NL" noProof="0"/>
              <a:t>Klik om de modelstijlen te bewerken</a:t>
            </a:r>
          </a:p>
          <a:p>
            <a:pPr lvl="1"/>
            <a:r>
              <a:rPr lang="nl-NL" noProof="0"/>
              <a:t>Tweede niveau</a:t>
            </a:r>
          </a:p>
          <a:p>
            <a:pPr lvl="2"/>
            <a:r>
              <a:rPr lang="nl-NL" noProof="0"/>
              <a:t>Derde niveau</a:t>
            </a:r>
          </a:p>
          <a:p>
            <a:pPr lvl="3"/>
            <a:r>
              <a:rPr lang="nl-NL" noProof="0"/>
              <a:t>Vierde niveau</a:t>
            </a:r>
          </a:p>
          <a:p>
            <a:pPr lvl="4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42610"/>
            <a:ext cx="2929837" cy="498316"/>
          </a:xfrm>
          <a:prstGeom prst="rect">
            <a:avLst/>
          </a:prstGeom>
        </p:spPr>
        <p:txBody>
          <a:bodyPr vert="horz" lIns="92019" tIns="46009" rIns="92019" bIns="46009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29761" y="9442610"/>
            <a:ext cx="2929837" cy="498316"/>
          </a:xfrm>
          <a:prstGeom prst="rect">
            <a:avLst/>
          </a:prstGeom>
        </p:spPr>
        <p:txBody>
          <a:bodyPr vert="horz" wrap="square" lIns="92019" tIns="46009" rIns="92019" bIns="46009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71E55884-5880-4173-B908-61D503F76ABB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84888381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895350" y="746125"/>
            <a:ext cx="4970463" cy="3727450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1E55884-5880-4173-B908-61D503F76ABB}" type="slidenum">
              <a:rPr lang="nl-NL" altLang="nl-NL" smtClean="0"/>
              <a:pPr>
                <a:defRPr/>
              </a:pPr>
              <a:t>1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015662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1E55884-5880-4173-B908-61D503F76ABB}" type="slidenum">
              <a:rPr lang="nl-NL" altLang="nl-NL" smtClean="0"/>
              <a:pPr>
                <a:defRPr/>
              </a:pPr>
              <a:t>7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678412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  <a:lvl6pPr marL="1714457" indent="0" algn="ctr">
              <a:buNone/>
              <a:defRPr/>
            </a:lvl6pPr>
            <a:lvl7pPr marL="2057348" indent="0" algn="ctr">
              <a:buNone/>
              <a:defRPr/>
            </a:lvl7pPr>
            <a:lvl8pPr marL="2400240" indent="0" algn="ctr">
              <a:buNone/>
              <a:defRPr/>
            </a:lvl8pPr>
            <a:lvl9pPr marL="2743132" indent="0" algn="ctr">
              <a:buNone/>
              <a:defRPr/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DA40C4-2E44-4095-B7AF-BF629539354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226952809"/>
      </p:ext>
    </p:extLst>
  </p:cSld>
  <p:clrMapOvr>
    <a:masterClrMapping/>
  </p:clrMapOvr>
  <p:transition spd="med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F853A-8D43-4174-9973-5399C93F2071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86417822"/>
      </p:ext>
    </p:extLst>
  </p:cSld>
  <p:clrMapOvr>
    <a:masterClrMapping/>
  </p:clrMapOvr>
  <p:transition spd="med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EA889FB-78AC-47C0-A0B3-6F4C4D02764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693058501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96AD83-8DEA-4985-9F11-167F409B068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1013065582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2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906717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892" indent="0">
              <a:buNone/>
              <a:defRPr sz="1350"/>
            </a:lvl2pPr>
            <a:lvl3pPr marL="685783" indent="0">
              <a:buNone/>
              <a:defRPr sz="1200"/>
            </a:lvl3pPr>
            <a:lvl4pPr marL="1028675" indent="0">
              <a:buNone/>
              <a:defRPr sz="1050"/>
            </a:lvl4pPr>
            <a:lvl5pPr marL="1371566" indent="0">
              <a:buNone/>
              <a:defRPr sz="1050"/>
            </a:lvl5pPr>
            <a:lvl6pPr marL="1714457" indent="0">
              <a:buNone/>
              <a:defRPr sz="1050"/>
            </a:lvl6pPr>
            <a:lvl7pPr marL="2057348" indent="0">
              <a:buNone/>
              <a:defRPr sz="1050"/>
            </a:lvl7pPr>
            <a:lvl8pPr marL="2400240" indent="0">
              <a:buNone/>
              <a:defRPr sz="1050"/>
            </a:lvl8pPr>
            <a:lvl9pPr marL="2743132" indent="0">
              <a:buNone/>
              <a:defRPr sz="1050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28B1E6-102B-417B-AF53-72F635B22C45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11076571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169A57-8CCB-4544-A355-5A66092103C7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5125350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3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3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8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892" indent="0">
              <a:buNone/>
              <a:defRPr sz="1500" b="1"/>
            </a:lvl2pPr>
            <a:lvl3pPr marL="685783" indent="0">
              <a:buNone/>
              <a:defRPr sz="1350" b="1"/>
            </a:lvl3pPr>
            <a:lvl4pPr marL="1028675" indent="0">
              <a:buNone/>
              <a:defRPr sz="1200" b="1"/>
            </a:lvl4pPr>
            <a:lvl5pPr marL="1371566" indent="0">
              <a:buNone/>
              <a:defRPr sz="1200" b="1"/>
            </a:lvl5pPr>
            <a:lvl6pPr marL="1714457" indent="0">
              <a:buNone/>
              <a:defRPr sz="1200" b="1"/>
            </a:lvl6pPr>
            <a:lvl7pPr marL="2057348" indent="0">
              <a:buNone/>
              <a:defRPr sz="1200" b="1"/>
            </a:lvl7pPr>
            <a:lvl8pPr marL="2400240" indent="0">
              <a:buNone/>
              <a:defRPr sz="1200" b="1"/>
            </a:lvl8pPr>
            <a:lvl9pPr marL="2743132" indent="0">
              <a:buNone/>
              <a:defRPr sz="1200" b="1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8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832893-C0BE-408E-B4B2-48338F2B8D6A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612660103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de stijl te bewerken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10384A-C88D-4B5D-A83C-00C8AFAC4670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90712011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DF087C1-ACAC-4A3C-80FD-5F00599FEE0C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57082585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1" y="273054"/>
            <a:ext cx="5111751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AF34046-89AB-4F9E-B9A8-0C67262ED42E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3025411384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nl-NL"/>
              <a:t>Klik om de stijl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892" indent="0">
              <a:buNone/>
              <a:defRPr sz="2100"/>
            </a:lvl2pPr>
            <a:lvl3pPr marL="685783" indent="0">
              <a:buNone/>
              <a:defRPr sz="1800"/>
            </a:lvl3pPr>
            <a:lvl4pPr marL="1028675" indent="0">
              <a:buNone/>
              <a:defRPr sz="1500"/>
            </a:lvl4pPr>
            <a:lvl5pPr marL="1371566" indent="0">
              <a:buNone/>
              <a:defRPr sz="1500"/>
            </a:lvl5pPr>
            <a:lvl6pPr marL="1714457" indent="0">
              <a:buNone/>
              <a:defRPr sz="1500"/>
            </a:lvl6pPr>
            <a:lvl7pPr marL="2057348" indent="0">
              <a:buNone/>
              <a:defRPr sz="1500"/>
            </a:lvl7pPr>
            <a:lvl8pPr marL="2400240" indent="0">
              <a:buNone/>
              <a:defRPr sz="1500"/>
            </a:lvl8pPr>
            <a:lvl9pPr marL="2743132" indent="0">
              <a:buNone/>
              <a:defRPr sz="1500"/>
            </a:lvl9pPr>
          </a:lstStyle>
          <a:p>
            <a:pPr lvl="0"/>
            <a:endParaRPr lang="nl-NL" noProof="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892" indent="0">
              <a:buNone/>
              <a:defRPr sz="900"/>
            </a:lvl2pPr>
            <a:lvl3pPr marL="685783" indent="0">
              <a:buNone/>
              <a:defRPr sz="750"/>
            </a:lvl3pPr>
            <a:lvl4pPr marL="1028675" indent="0">
              <a:buNone/>
              <a:defRPr sz="675"/>
            </a:lvl4pPr>
            <a:lvl5pPr marL="1371566" indent="0">
              <a:buNone/>
              <a:defRPr sz="675"/>
            </a:lvl5pPr>
            <a:lvl6pPr marL="1714457" indent="0">
              <a:buNone/>
              <a:defRPr sz="675"/>
            </a:lvl6pPr>
            <a:lvl7pPr marL="2057348" indent="0">
              <a:buNone/>
              <a:defRPr sz="675"/>
            </a:lvl7pPr>
            <a:lvl8pPr marL="2400240" indent="0">
              <a:buNone/>
              <a:defRPr sz="675"/>
            </a:lvl8pPr>
            <a:lvl9pPr marL="2743132" indent="0">
              <a:buNone/>
              <a:defRPr sz="675"/>
            </a:lvl9pPr>
          </a:lstStyle>
          <a:p>
            <a:pPr lvl="0"/>
            <a:r>
              <a:rPr lang="nl-NL"/>
              <a:t>Klik om de modelstijlen te bewerken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0E614C-4CB9-42F4-969E-D0D128B3B773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242097080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327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het opmaakprofiel te bewerken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3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nl-NL" altLang="nl-NL"/>
              <a:t>Klik om de opmaakprofielen van de modeltekst te bewerken</a:t>
            </a:r>
          </a:p>
          <a:p>
            <a:pPr lvl="1"/>
            <a:r>
              <a:rPr lang="nl-NL" altLang="nl-NL"/>
              <a:t>Tweede niveau</a:t>
            </a:r>
          </a:p>
          <a:p>
            <a:pPr lvl="2"/>
            <a:r>
              <a:rPr lang="nl-NL" altLang="nl-NL"/>
              <a:t>Derde niveau</a:t>
            </a:r>
          </a:p>
          <a:p>
            <a:pPr lvl="3"/>
            <a:r>
              <a:rPr lang="nl-NL" altLang="nl-NL"/>
              <a:t>Vierde niveau</a:t>
            </a:r>
          </a:p>
          <a:p>
            <a:pPr lvl="4"/>
            <a:r>
              <a:rPr lang="nl-NL" altLang="nl-NL"/>
              <a:t>Vijfde niveau</a:t>
            </a:r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5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50">
                <a:latin typeface="Arial" charset="0"/>
              </a:defRPr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711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50" smtClean="0"/>
            </a:lvl1pPr>
          </a:lstStyle>
          <a:p>
            <a:pPr>
              <a:defRPr/>
            </a:pPr>
            <a:fld id="{C2300AB5-B306-4C9C-A802-719A95789A1F}" type="slidenum">
              <a:rPr lang="nl-NL" altLang="nl-NL"/>
              <a:pPr>
                <a:defRPr/>
              </a:pPr>
              <a:t>‹nr.›</a:t>
            </a:fld>
            <a:endParaRPr lang="nl-NL" alt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ransition spd="med">
    <p:fade/>
  </p:transition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5pPr>
      <a:lvl6pPr marL="342892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6pPr>
      <a:lvl7pPr marL="685783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7pPr>
      <a:lvl8pPr marL="1028675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8pPr>
      <a:lvl9pPr marL="1371566" algn="ctr" rtl="0" fontAlgn="base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" charset="0"/>
        </a:defRPr>
      </a:lvl9pPr>
    </p:titleStyle>
    <p:bodyStyle>
      <a:lvl1pPr marL="257168" indent="-257168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557199" indent="-214308" algn="l" rtl="0" eaLnBrk="0" fontAlgn="base" hangingPunct="0">
        <a:spcBef>
          <a:spcPct val="20000"/>
        </a:spcBef>
        <a:spcAft>
          <a:spcPct val="0"/>
        </a:spcAft>
        <a:buChar char="–"/>
        <a:defRPr sz="2100">
          <a:solidFill>
            <a:schemeClr val="tx1"/>
          </a:solidFill>
          <a:latin typeface="+mn-lt"/>
        </a:defRPr>
      </a:lvl2pPr>
      <a:lvl3pPr marL="857228" indent="-171446" algn="l" rtl="0" eaLnBrk="0" fontAlgn="base" hangingPunct="0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</a:defRPr>
      </a:lvl3pPr>
      <a:lvl4pPr marL="1200120" indent="-171446" algn="l" rtl="0" eaLnBrk="0" fontAlgn="base" hangingPunct="0">
        <a:spcBef>
          <a:spcPct val="20000"/>
        </a:spcBef>
        <a:spcAft>
          <a:spcPct val="0"/>
        </a:spcAft>
        <a:buChar char="–"/>
        <a:defRPr sz="1500">
          <a:solidFill>
            <a:schemeClr val="tx1"/>
          </a:solidFill>
          <a:latin typeface="+mn-lt"/>
        </a:defRPr>
      </a:lvl4pPr>
      <a:lvl5pPr marL="1543012" indent="-171446" algn="l" rtl="0" eaLnBrk="0" fontAlgn="base" hangingPunct="0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5pPr>
      <a:lvl6pPr marL="1885903" indent="-17144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6pPr>
      <a:lvl7pPr marL="2228795" indent="-17144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7pPr>
      <a:lvl8pPr marL="2571686" indent="-17144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8pPr>
      <a:lvl9pPr marL="2914577" indent="-171446" algn="l" rtl="0" fontAlgn="base">
        <a:spcBef>
          <a:spcPct val="20000"/>
        </a:spcBef>
        <a:spcAft>
          <a:spcPct val="0"/>
        </a:spcAft>
        <a:buChar char="»"/>
        <a:defRPr sz="1500">
          <a:solidFill>
            <a:schemeClr val="tx1"/>
          </a:solidFill>
          <a:latin typeface="+mn-lt"/>
        </a:defRPr>
      </a:lvl9pPr>
    </p:bodyStyle>
    <p:otherStyle>
      <a:defPPr>
        <a:defRPr lang="nl-NL"/>
      </a:defPPr>
      <a:lvl1pPr marL="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9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83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675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566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457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348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240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132" algn="l" defTabSz="685783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obin\Downloads\ALV%20hobbycentrum%202025\Verslag%20algemene%20jaarvergadering%2026%20maart%202024.pdf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robin\Downloads\ALV%20hobbycentrum%202025\Jaarverslag%20over%202024.mp4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4" Type="http://schemas.openxmlformats.org/officeDocument/2006/relationships/hyperlink" Target="file:///C:\Users\robin\Downloads\ALV%20hobbycentrum%202025\jaarverslag%20over%20het%20jaar%202024.docx.pdf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hyperlink" Target="file:///C:\Users\robin\Downloads\ALV%20hobbycentrum%202025\jaarverslag%20over%20het%20jaar%202024.docx.pdf" TargetMode="External"/><Relationship Id="rId4" Type="http://schemas.openxmlformats.org/officeDocument/2006/relationships/hyperlink" Target="file:///C:\Users\robin\Downloads\ALV%20hobbycentrum%202025\Lonu-promo-video.mp4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jdelijke aanduiding voor inhoud 2"/>
          <p:cNvSpPr>
            <a:spLocks noGrp="1"/>
          </p:cNvSpPr>
          <p:nvPr>
            <p:ph idx="1"/>
          </p:nvPr>
        </p:nvSpPr>
        <p:spPr>
          <a:xfrm>
            <a:off x="1143000" y="3590927"/>
            <a:ext cx="6858000" cy="1837135"/>
          </a:xfrm>
        </p:spPr>
        <p:txBody>
          <a:bodyPr anchor="ctr"/>
          <a:lstStyle/>
          <a:p>
            <a:pPr algn="ctr">
              <a:buFontTx/>
              <a:buNone/>
            </a:pPr>
            <a:r>
              <a:rPr lang="nl-NL" altLang="nl-NL" dirty="0">
                <a:solidFill>
                  <a:schemeClr val="bg1"/>
                </a:solidFill>
              </a:rPr>
              <a:t>Welkom op de </a:t>
            </a:r>
          </a:p>
          <a:p>
            <a:pPr algn="ctr">
              <a:buFontTx/>
              <a:buNone/>
            </a:pPr>
            <a:r>
              <a:rPr lang="nl-NL" altLang="nl-NL" dirty="0">
                <a:solidFill>
                  <a:schemeClr val="bg1"/>
                </a:solidFill>
              </a:rPr>
              <a:t>Algemene Jaarvergadering 2025 van </a:t>
            </a:r>
          </a:p>
          <a:p>
            <a:pPr algn="ctr">
              <a:buFontTx/>
              <a:buNone/>
            </a:pPr>
            <a:r>
              <a:rPr lang="nl-NL" altLang="nl-NL" dirty="0">
                <a:solidFill>
                  <a:schemeClr val="bg1"/>
                </a:solidFill>
              </a:rPr>
              <a:t>Stichting  Dorpswerkplaats Nuenen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F96AD83-8DEA-4985-9F11-167F409B068F}" type="slidenum">
              <a:rPr lang="nl-NL" altLang="nl-NL" smtClean="0">
                <a:solidFill>
                  <a:schemeClr val="bg1"/>
                </a:solidFill>
              </a:rPr>
              <a:pPr>
                <a:defRPr/>
              </a:pPr>
              <a:t>1</a:t>
            </a:fld>
            <a:endParaRPr lang="nl-NL" altLang="nl-NL">
              <a:solidFill>
                <a:schemeClr val="bg1"/>
              </a:solidFill>
            </a:endParaRPr>
          </a:p>
        </p:txBody>
      </p:sp>
      <p:pic>
        <p:nvPicPr>
          <p:cNvPr id="4" name="Afbeelding 3" descr="Afbeelding met tekst, Lettertype, Graphics, grafische vormgeving&#10;&#10;Door AI gegenereerde inhoud is mogelijk onjuist.">
            <a:extLst>
              <a:ext uri="{FF2B5EF4-FFF2-40B4-BE49-F238E27FC236}">
                <a16:creationId xmlns:a16="http://schemas.microsoft.com/office/drawing/2014/main" id="{B572E3BA-9EDF-B698-489E-4FCF13E497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6362" y="563628"/>
            <a:ext cx="6704638" cy="223487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652E1-1860-3737-9E8C-406C2C67D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kstvak 5">
            <a:extLst>
              <a:ext uri="{FF2B5EF4-FFF2-40B4-BE49-F238E27FC236}">
                <a16:creationId xmlns:a16="http://schemas.microsoft.com/office/drawing/2014/main" id="{89B7ED13-AE09-A2B9-3565-A86581409A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mutaties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F7A5A7B-94FA-BED0-C92B-57E3AC3BD7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10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849E120F-F86E-9515-606D-C44E025CFE7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0A3F8FA0-FD62-2875-6E7B-D4F5A6BF926C}"/>
              </a:ext>
            </a:extLst>
          </p:cNvPr>
          <p:cNvSpPr txBox="1"/>
          <p:nvPr/>
        </p:nvSpPr>
        <p:spPr>
          <a:xfrm>
            <a:off x="846707" y="2132856"/>
            <a:ext cx="5352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Nanda Hennekam wordt coördinator in het bestuur</a:t>
            </a:r>
          </a:p>
        </p:txBody>
      </p:sp>
      <p:pic>
        <p:nvPicPr>
          <p:cNvPr id="6" name="Afbeelding 5" descr="Afbeelding met Menselijk gezicht, persoon, portret, bril&#10;&#10;Door AI gegenereerde inhoud is mogelijk onjuist.">
            <a:extLst>
              <a:ext uri="{FF2B5EF4-FFF2-40B4-BE49-F238E27FC236}">
                <a16:creationId xmlns:a16="http://schemas.microsoft.com/office/drawing/2014/main" id="{BEAE7F74-5C9E-1C39-99EF-A09D04BA80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6824800" y="1436982"/>
            <a:ext cx="792088" cy="1079736"/>
          </a:xfrm>
          <a:prstGeom prst="rect">
            <a:avLst/>
          </a:prstGeom>
        </p:spPr>
      </p:pic>
      <p:sp>
        <p:nvSpPr>
          <p:cNvPr id="7" name="Tekstvak 6">
            <a:extLst>
              <a:ext uri="{FF2B5EF4-FFF2-40B4-BE49-F238E27FC236}">
                <a16:creationId xmlns:a16="http://schemas.microsoft.com/office/drawing/2014/main" id="{35122BAE-6A55-7DD0-4D9C-ABD1643F6910}"/>
              </a:ext>
            </a:extLst>
          </p:cNvPr>
          <p:cNvSpPr txBox="1"/>
          <p:nvPr/>
        </p:nvSpPr>
        <p:spPr>
          <a:xfrm>
            <a:off x="846707" y="3501008"/>
            <a:ext cx="46089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Matthijs Brandt wordt algemeen bestuurslid</a:t>
            </a:r>
          </a:p>
        </p:txBody>
      </p:sp>
      <p:pic>
        <p:nvPicPr>
          <p:cNvPr id="9" name="Afbeelding 8">
            <a:extLst>
              <a:ext uri="{FF2B5EF4-FFF2-40B4-BE49-F238E27FC236}">
                <a16:creationId xmlns:a16="http://schemas.microsoft.com/office/drawing/2014/main" id="{104E04DE-76B7-8F27-0DC3-228D68D279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39" y="2718619"/>
            <a:ext cx="1080121" cy="1225629"/>
          </a:xfrm>
          <a:prstGeom prst="rect">
            <a:avLst/>
          </a:prstGeom>
        </p:spPr>
      </p:pic>
      <p:sp>
        <p:nvSpPr>
          <p:cNvPr id="10" name="Tekstvak 9">
            <a:extLst>
              <a:ext uri="{FF2B5EF4-FFF2-40B4-BE49-F238E27FC236}">
                <a16:creationId xmlns:a16="http://schemas.microsoft.com/office/drawing/2014/main" id="{2D3A2DBA-2B2F-CAE9-9FB6-D2194AE3CE29}"/>
              </a:ext>
            </a:extLst>
          </p:cNvPr>
          <p:cNvSpPr txBox="1"/>
          <p:nvPr/>
        </p:nvSpPr>
        <p:spPr>
          <a:xfrm>
            <a:off x="846707" y="4869160"/>
            <a:ext cx="48782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NL" dirty="0">
                <a:solidFill>
                  <a:schemeClr val="bg1"/>
                </a:solidFill>
              </a:rPr>
              <a:t>Harrie van der Meijden </a:t>
            </a:r>
            <a:br>
              <a:rPr lang="nl-NL" dirty="0">
                <a:solidFill>
                  <a:schemeClr val="bg1"/>
                </a:solidFill>
              </a:rPr>
            </a:br>
            <a:r>
              <a:rPr lang="nl-NL" dirty="0">
                <a:solidFill>
                  <a:schemeClr val="bg1"/>
                </a:solidFill>
              </a:rPr>
              <a:t>volgt Hans van de Linden op in de PR </a:t>
            </a:r>
            <a:r>
              <a:rPr lang="nl-NL" dirty="0" err="1">
                <a:solidFill>
                  <a:schemeClr val="bg1"/>
                </a:solidFill>
              </a:rPr>
              <a:t>comm</a:t>
            </a:r>
            <a:r>
              <a:rPr lang="nl-NL" dirty="0">
                <a:solidFill>
                  <a:schemeClr val="bg1"/>
                </a:solidFill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813227013"/>
      </p:ext>
    </p:extLst>
  </p:cSld>
  <p:clrMapOvr>
    <a:masterClrMapping/>
  </p:clrMapOvr>
  <p:transition spd="med"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C5FEE-8F90-04C2-F93E-517897D26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29A0334E-7D92-8695-0DEC-9E4733219F4E}"/>
              </a:ext>
            </a:extLst>
          </p:cNvPr>
          <p:cNvSpPr txBox="1"/>
          <p:nvPr/>
        </p:nvSpPr>
        <p:spPr>
          <a:xfrm>
            <a:off x="1149839" y="1252085"/>
            <a:ext cx="6471831" cy="27238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2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Financieel resultaat 2024 en begroting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Kascommissie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Mutaties in het bestuur en in de commissies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chemeClr val="bg1"/>
                </a:solidFill>
                <a:latin typeface="Arial" charset="0"/>
              </a:rPr>
              <a:t>Voortgang renovatie en herinrichting gebouw</a:t>
            </a:r>
          </a:p>
          <a:p>
            <a:pPr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D42C4582-3A48-308D-7051-C20ACA93E21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13DDDB4-96BB-ABAD-6AB4-F885CE3683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11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4D691F57-066D-A559-1632-C94E94966D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017050"/>
      </p:ext>
    </p:extLst>
  </p:cSld>
  <p:clrMapOvr>
    <a:masterClrMapping/>
  </p:clrMapOvr>
  <p:transition spd="med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B8851-0FA9-105B-D82D-BD2F1C5CDC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277DF02A-F7D2-DF67-ACAE-FEF35DD2BAEE}"/>
              </a:ext>
            </a:extLst>
          </p:cNvPr>
          <p:cNvSpPr txBox="1"/>
          <p:nvPr/>
        </p:nvSpPr>
        <p:spPr>
          <a:xfrm>
            <a:off x="1149839" y="1252085"/>
            <a:ext cx="6471831" cy="3185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Financieel resultaat 2024 en begroting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Kascommissie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Mutaties in het bestuur en in de commissies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Voortgang renovatie en herinrichting gebouw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chemeClr val="bg1"/>
                </a:solidFill>
                <a:latin typeface="Arial" charset="0"/>
              </a:rPr>
              <a:t>Vooruitblik 2026</a:t>
            </a: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D50AE076-A7EE-C3E0-2B4E-88B08BABD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12A79C7F-E943-398C-CABF-72F15AB0F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12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1DD9413B-97FD-B3D5-BFB0-B99C40ACC39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9671494"/>
      </p:ext>
    </p:extLst>
  </p:cSld>
  <p:clrMapOvr>
    <a:masterClrMapping/>
  </p:clrMapOvr>
  <p:transition spd="med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D2EEEFC-140E-B52A-E025-8929293E5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/>
              <a:pPr>
                <a:defRPr/>
              </a:pPr>
              <a:t>13</a:t>
            </a:fld>
            <a:endParaRPr lang="nl-NL" altLang="nl-NL"/>
          </a:p>
        </p:txBody>
      </p:sp>
      <p:sp>
        <p:nvSpPr>
          <p:cNvPr id="3" name="Tekstvak 5">
            <a:extLst>
              <a:ext uri="{FF2B5EF4-FFF2-40B4-BE49-F238E27FC236}">
                <a16:creationId xmlns:a16="http://schemas.microsoft.com/office/drawing/2014/main" id="{74F6AFD8-8900-6BA9-F16D-187C37F86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9817" y="508417"/>
            <a:ext cx="57895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Vooruitblik </a:t>
            </a: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512331B0-9891-18A0-0589-CB7227F15F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404664"/>
            <a:ext cx="558968" cy="536609"/>
          </a:xfrm>
          <a:prstGeom prst="rect">
            <a:avLst/>
          </a:prstGeom>
        </p:spPr>
      </p:pic>
      <p:sp>
        <p:nvSpPr>
          <p:cNvPr id="5" name="Tekstvak 5">
            <a:extLst>
              <a:ext uri="{FF2B5EF4-FFF2-40B4-BE49-F238E27FC236}">
                <a16:creationId xmlns:a16="http://schemas.microsoft.com/office/drawing/2014/main" id="{36F527FF-CD3A-5850-8C79-5538788A66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7584" y="2151727"/>
            <a:ext cx="7396560" cy="2800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Feestelijke opening van de verbouwing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Ruimere openingstijden : </a:t>
            </a:r>
            <a:br>
              <a:rPr lang="nl-NL" altLang="nl-NL" sz="1600" b="1" dirty="0">
                <a:solidFill>
                  <a:srgbClr val="FFFFFF"/>
                </a:solidFill>
              </a:rPr>
            </a:br>
            <a:r>
              <a:rPr lang="nl-NL" altLang="nl-NL" sz="1600" b="1" dirty="0">
                <a:solidFill>
                  <a:srgbClr val="FFFFFF"/>
                </a:solidFill>
              </a:rPr>
              <a:t>  vrijdagmiddag, zaterdagmorgen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Ook gastheren/vrouwen op zaterdagmorgen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Meer activiteiten?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Herinrichting parkeerterrein, groenstroken, </a:t>
            </a:r>
            <a:br>
              <a:rPr lang="nl-NL" altLang="nl-NL" sz="1600" b="1" dirty="0">
                <a:solidFill>
                  <a:srgbClr val="FFFFFF"/>
                </a:solidFill>
              </a:rPr>
            </a:br>
            <a:r>
              <a:rPr lang="nl-NL" altLang="nl-NL" sz="1600" b="1" dirty="0">
                <a:solidFill>
                  <a:srgbClr val="FFFFFF"/>
                </a:solidFill>
              </a:rPr>
              <a:t>  extra fietsenhok.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Installeren van derde keramiekoven.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Betere begeleiding nieuwe deelnemers, richtlijnen en procedures rondom veiligheid actualiseren en beter onder de aandacht brengen.</a:t>
            </a:r>
          </a:p>
          <a:p>
            <a:pPr marL="285750" indent="-285750" eaLnBrk="1" hangingPunct="1">
              <a:spcBef>
                <a:spcPct val="0"/>
              </a:spcBef>
            </a:pPr>
            <a:r>
              <a:rPr lang="nl-NL" altLang="nl-NL" sz="1600" b="1" dirty="0">
                <a:solidFill>
                  <a:srgbClr val="FFFFFF"/>
                </a:solidFill>
              </a:rPr>
              <a:t>Communicatie verbeteren.</a:t>
            </a:r>
          </a:p>
        </p:txBody>
      </p:sp>
      <p:pic>
        <p:nvPicPr>
          <p:cNvPr id="6" name="Afbeelding 5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7C17AD9B-8978-25ED-8379-A50F8CD8DB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1409"/>
      </p:ext>
    </p:extLst>
  </p:cSld>
  <p:clrMapOvr>
    <a:masterClrMapping/>
  </p:clrMapOvr>
  <p:transition spd="med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ECBE9-D6CD-3346-F76C-57FB8D7FE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7E06F8F0-B4FA-FFC9-A2F0-AE9D7D73D01D}"/>
              </a:ext>
            </a:extLst>
          </p:cNvPr>
          <p:cNvSpPr txBox="1"/>
          <p:nvPr/>
        </p:nvSpPr>
        <p:spPr>
          <a:xfrm>
            <a:off x="1149839" y="1252085"/>
            <a:ext cx="6471831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Financieel resultaat 2024 en begroting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Kascommissie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Mutaties in het bestuur en in de commissies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Voortgang renovatie en herinrichting gebouw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Vooruitblik 2026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rgbClr val="FFFFFF"/>
                </a:solidFill>
              </a:rPr>
              <a:t>Ingebrachte voorstellen van de leden</a:t>
            </a:r>
          </a:p>
          <a:p>
            <a:pPr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28A91DF2-D58A-DAAB-323F-1CEFEE21C1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BBC15D4-D190-A909-A901-E527C6F66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14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A27A4F76-ECDA-7D32-68A5-2955E10C569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078990"/>
      </p:ext>
    </p:extLst>
  </p:cSld>
  <p:clrMapOvr>
    <a:masterClrMapping/>
  </p:clrMapOvr>
  <p:transition spd="med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3AB1AF-2FC5-4C8D-C706-5AB4462AC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kstvak 5">
            <a:extLst>
              <a:ext uri="{FF2B5EF4-FFF2-40B4-BE49-F238E27FC236}">
                <a16:creationId xmlns:a16="http://schemas.microsoft.com/office/drawing/2014/main" id="{FA4958A4-CABB-6CDB-7FB5-2377BECD1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Voorstellen ingebracht door leden.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9E44E41A-2E51-9867-416B-1DD5BA2D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15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30441BC3-47F4-5B4D-D8A2-608C1949CA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3" name="Tekstvak 5">
            <a:extLst>
              <a:ext uri="{FF2B5EF4-FFF2-40B4-BE49-F238E27FC236}">
                <a16:creationId xmlns:a16="http://schemas.microsoft.com/office/drawing/2014/main" id="{76E70662-C30A-8384-4994-9AEC7DBD77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72816"/>
            <a:ext cx="5789587" cy="18928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Hans </a:t>
            </a:r>
            <a:r>
              <a:rPr lang="nl-NL" altLang="nl-NL" sz="1600" b="1" dirty="0" err="1">
                <a:solidFill>
                  <a:srgbClr val="FFFFFF"/>
                </a:solidFill>
              </a:rPr>
              <a:t>vd</a:t>
            </a:r>
            <a:r>
              <a:rPr lang="nl-NL" altLang="nl-NL" sz="1600" b="1" dirty="0">
                <a:solidFill>
                  <a:srgbClr val="FFFFFF"/>
                </a:solidFill>
              </a:rPr>
              <a:t> Linden: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Vraagt of rouwkaarten naar alle leden kunnen worden verstuurd.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6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Bestuur stelt voor dat een aparte commissie (onafhankelijk van het bestuur) dat op zich neemt.</a:t>
            </a:r>
            <a:br>
              <a:rPr lang="nl-NL" altLang="nl-NL" sz="2100" b="1" dirty="0">
                <a:solidFill>
                  <a:srgbClr val="FFFFFF"/>
                </a:solidFill>
              </a:rPr>
            </a:br>
            <a:endParaRPr lang="nl-NL" altLang="nl-NL" sz="2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61403"/>
      </p:ext>
    </p:extLst>
  </p:cSld>
  <p:clrMapOvr>
    <a:masterClrMapping/>
  </p:clrMapOvr>
  <p:transition spd="med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19E743-5B06-194D-0097-76A434350A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kstvak 5">
            <a:extLst>
              <a:ext uri="{FF2B5EF4-FFF2-40B4-BE49-F238E27FC236}">
                <a16:creationId xmlns:a16="http://schemas.microsoft.com/office/drawing/2014/main" id="{85BDC997-53BB-69A7-F300-A8D115DDE7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Voorstellen ingebracht door leden.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20B53ED-E20A-8375-7414-23C477A5D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16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D820B6D5-30EC-7BFD-F35C-4A602E49E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3" name="Tekstvak 5">
            <a:extLst>
              <a:ext uri="{FF2B5EF4-FFF2-40B4-BE49-F238E27FC236}">
                <a16:creationId xmlns:a16="http://schemas.microsoft.com/office/drawing/2014/main" id="{A60001BC-63AF-9EBF-279C-4C51268091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72816"/>
            <a:ext cx="5789587" cy="28777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Peter van der Hagen: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Vraagt of het proces na aanmelding van een nieuw lid verbeterd kan worden.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nl-NL" altLang="nl-NL" sz="1600" b="1" dirty="0">
              <a:solidFill>
                <a:srgbClr val="FFFFFF"/>
              </a:solidFill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Bestuur: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Nanda Hennekam wordt het aanspreekpunt voor nieuwe leden. We gaan een draaiboek maken om nieuwe leden zo goed als mogelijk te informeren over allerlei facetten:</a:t>
            </a:r>
            <a:br>
              <a:rPr lang="nl-NL" altLang="nl-NL" sz="1600" b="1" dirty="0">
                <a:solidFill>
                  <a:srgbClr val="FFFFFF"/>
                </a:solidFill>
              </a:rPr>
            </a:br>
            <a:r>
              <a:rPr lang="nl-NL" altLang="nl-NL" sz="1600" b="1" dirty="0">
                <a:solidFill>
                  <a:srgbClr val="FFFFFF"/>
                </a:solidFill>
              </a:rPr>
              <a:t>contactpersonen, veiligheid, aansprakelijkheid, website, </a:t>
            </a:r>
            <a:r>
              <a:rPr lang="nl-NL" altLang="nl-NL" sz="1600" b="1" dirty="0" err="1">
                <a:solidFill>
                  <a:srgbClr val="FFFFFF"/>
                </a:solidFill>
              </a:rPr>
              <a:t>etc</a:t>
            </a:r>
            <a:r>
              <a:rPr lang="nl-NL" altLang="nl-NL" sz="1600" b="1" dirty="0">
                <a:solidFill>
                  <a:srgbClr val="FFFFFF"/>
                </a:solidFill>
              </a:rPr>
              <a:t> etc.</a:t>
            </a:r>
            <a:br>
              <a:rPr lang="nl-NL" altLang="nl-NL" sz="2100" b="1" dirty="0">
                <a:solidFill>
                  <a:srgbClr val="FFFFFF"/>
                </a:solidFill>
              </a:rPr>
            </a:br>
            <a:endParaRPr lang="nl-NL" altLang="nl-NL" sz="2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604175"/>
      </p:ext>
    </p:extLst>
  </p:cSld>
  <p:clrMapOvr>
    <a:masterClrMapping/>
  </p:clrMapOvr>
  <p:transition spd="med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BF677-5A47-5DC0-381E-744E47954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0" name="Tekstvak 5">
            <a:extLst>
              <a:ext uri="{FF2B5EF4-FFF2-40B4-BE49-F238E27FC236}">
                <a16:creationId xmlns:a16="http://schemas.microsoft.com/office/drawing/2014/main" id="{64243F1E-649A-4666-4DBC-B5A0EB08E6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738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Voorstellen ingebracht door leden.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B5BB7EDD-0557-423F-AC03-0768B6714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17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692A4A66-D82F-0FE7-03B1-08033030477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3" name="Tekstvak 5">
            <a:extLst>
              <a:ext uri="{FF2B5EF4-FFF2-40B4-BE49-F238E27FC236}">
                <a16:creationId xmlns:a16="http://schemas.microsoft.com/office/drawing/2014/main" id="{C26EFE96-5E46-DD77-04C4-17FA19D4BA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3608" y="1772816"/>
            <a:ext cx="5789587" cy="14003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Diana </a:t>
            </a:r>
            <a:r>
              <a:rPr lang="nl-NL" altLang="nl-NL" sz="1600" b="1" dirty="0" err="1">
                <a:solidFill>
                  <a:srgbClr val="FFFFFF"/>
                </a:solidFill>
              </a:rPr>
              <a:t>Heijnerman</a:t>
            </a:r>
            <a:r>
              <a:rPr lang="nl-NL" altLang="nl-NL" sz="1600" b="1" dirty="0">
                <a:solidFill>
                  <a:srgbClr val="FFFFFF"/>
                </a:solidFill>
              </a:rPr>
              <a:t>: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nl-NL" altLang="nl-NL" sz="1600" b="1" dirty="0">
                <a:solidFill>
                  <a:srgbClr val="FFFFFF"/>
                </a:solidFill>
              </a:rPr>
              <a:t>Heeft gevraagd om tijdens de ALV aandacht te besteden, aan de problemen waar zij met de etsgroep keer op keer tegenaan lopen.</a:t>
            </a:r>
            <a:br>
              <a:rPr lang="nl-NL" altLang="nl-NL" sz="2100" b="1" dirty="0">
                <a:solidFill>
                  <a:srgbClr val="FFFFFF"/>
                </a:solidFill>
              </a:rPr>
            </a:br>
            <a:endParaRPr lang="nl-NL" altLang="nl-NL" sz="21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2338953"/>
      </p:ext>
    </p:extLst>
  </p:cSld>
  <p:clrMapOvr>
    <a:masterClrMapping/>
  </p:clrMapOvr>
  <p:transition spd="med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F79E2-AE1E-1CFA-FB27-D79296247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5EB536E2-1610-EA1E-C8F2-C1FA15BEF032}"/>
              </a:ext>
            </a:extLst>
          </p:cNvPr>
          <p:cNvSpPr txBox="1"/>
          <p:nvPr/>
        </p:nvSpPr>
        <p:spPr>
          <a:xfrm>
            <a:off x="1149839" y="1252085"/>
            <a:ext cx="6471831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Financieel resultaat 2024 en begroting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Kascommissie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Mutaties in het bestuur en in de commissies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Voortgang renovatie en herinrichting gebouw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Vooruitblik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Ingebrachte voorstellen van de leden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rgbClr val="FFFFFF"/>
                </a:solidFill>
              </a:rPr>
              <a:t>Rondvraag en sluiting</a:t>
            </a:r>
          </a:p>
          <a:p>
            <a:pPr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AAC56801-092D-B1EF-F3DA-4DDF86B78C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F4534C52-97D3-E597-4A75-7FCE7EEE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18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4100CCE9-314B-8DF7-B590-015365BADB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070350"/>
      </p:ext>
    </p:extLst>
  </p:cSld>
  <p:clrMapOvr>
    <a:masterClrMapping/>
  </p:clrMapOvr>
  <p:transition spd="med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Afbeelding 9" descr="P1110013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6298" y="1190894"/>
            <a:ext cx="7018496" cy="46863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ekstvak 11"/>
          <p:cNvSpPr txBox="1"/>
          <p:nvPr/>
        </p:nvSpPr>
        <p:spPr>
          <a:xfrm>
            <a:off x="2195514" y="1701406"/>
            <a:ext cx="4644629" cy="64633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214308" indent="-214308">
              <a:buFont typeface="Arial" pitchFamily="34" charset="0"/>
              <a:buChar char="•"/>
              <a:defRPr/>
            </a:pPr>
            <a:endParaRPr lang="nl-NL" dirty="0">
              <a:solidFill>
                <a:srgbClr val="FFFFFF"/>
              </a:solidFill>
            </a:endParaRPr>
          </a:p>
          <a:p>
            <a:pPr>
              <a:defRPr/>
            </a:pPr>
            <a:endParaRPr lang="nl-NL" dirty="0">
              <a:solidFill>
                <a:srgbClr val="FFFFFF"/>
              </a:solidFill>
            </a:endParaRPr>
          </a:p>
        </p:txBody>
      </p:sp>
      <p:sp>
        <p:nvSpPr>
          <p:cNvPr id="23558" name="Tekstvak 5"/>
          <p:cNvSpPr txBox="1">
            <a:spLocks noChangeArrowheads="1"/>
          </p:cNvSpPr>
          <p:nvPr/>
        </p:nvSpPr>
        <p:spPr bwMode="auto">
          <a:xfrm>
            <a:off x="2250284" y="2996806"/>
            <a:ext cx="475178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3000" dirty="0">
                <a:solidFill>
                  <a:schemeClr val="bg1"/>
                </a:solidFill>
              </a:rPr>
              <a:t>De zomer komt eraan</a:t>
            </a:r>
          </a:p>
          <a:p>
            <a:pPr algn="ctr">
              <a:spcBef>
                <a:spcPct val="0"/>
              </a:spcBef>
              <a:buFontTx/>
              <a:buNone/>
            </a:pPr>
            <a:r>
              <a:rPr lang="nl-NL" altLang="nl-NL" sz="3000" dirty="0">
                <a:solidFill>
                  <a:schemeClr val="bg1"/>
                </a:solidFill>
              </a:rPr>
              <a:t>Dát ziet er gezellig uit !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19</a:t>
            </a:fld>
            <a:endParaRPr lang="nl-NL" altLang="nl-NL" dirty="0">
              <a:solidFill>
                <a:srgbClr val="FFFFFF"/>
              </a:solidFill>
            </a:endParaRPr>
          </a:p>
        </p:txBody>
      </p:sp>
      <p:sp>
        <p:nvSpPr>
          <p:cNvPr id="3" name="Tekstvak 5">
            <a:extLst>
              <a:ext uri="{FF2B5EF4-FFF2-40B4-BE49-F238E27FC236}">
                <a16:creationId xmlns:a16="http://schemas.microsoft.com/office/drawing/2014/main" id="{46A9ED7D-FC71-6B18-5E84-682D38AD5F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8160" y="432758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C08F6B00-F05B-A951-1F7F-C1D4D4F2BC4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/>
          <p:cNvSpPr txBox="1"/>
          <p:nvPr/>
        </p:nvSpPr>
        <p:spPr>
          <a:xfrm>
            <a:off x="1149839" y="1252085"/>
            <a:ext cx="6471831" cy="40164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sz="1500" dirty="0">
                <a:solidFill>
                  <a:srgbClr val="FFFFFF"/>
                </a:solidFill>
              </a:rPr>
              <a:t>Agenda</a:t>
            </a: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chemeClr val="bg1"/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rgbClr val="FFFFFF"/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chemeClr val="bg1"/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chemeClr val="bg1"/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rgbClr val="FFFFFF"/>
                </a:solidFill>
                <a:latin typeface="Arial" charset="0"/>
              </a:rPr>
              <a:t>Financieel resultaat 2024 en begroting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rgbClr val="FFFFFF"/>
                </a:solidFill>
                <a:latin typeface="Arial" charset="0"/>
              </a:rPr>
              <a:t>Kascommissie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rgbClr val="FFFFFF"/>
                </a:solidFill>
                <a:latin typeface="Arial" charset="0"/>
              </a:rPr>
              <a:t>Mutaties in het bestuur en in de commissies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chemeClr val="bg1"/>
                </a:solidFill>
                <a:latin typeface="Arial" charset="0"/>
              </a:rPr>
              <a:t>Voortgang renovatie en herinrichting gebouw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chemeClr val="bg1"/>
                </a:solidFill>
                <a:latin typeface="Arial" charset="0"/>
              </a:rPr>
              <a:t>Vooruitblik 2025</a:t>
            </a: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rgbClr val="FFFFFF"/>
                </a:solidFill>
              </a:rPr>
              <a:t>Ingebrachte voorstellen van de leden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rgbClr val="FFFFFF"/>
                </a:solidFill>
              </a:rPr>
              <a:t>Rondvraag en sluiting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rgbClr val="FFFFFF"/>
                </a:solidFill>
              </a:rPr>
              <a:t>Nazit onder genot van een borrel</a:t>
            </a: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/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2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BA3AF3A8-BC82-7C2D-0B2E-9BA070720C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</p:cSld>
  <p:clrMapOvr>
    <a:masterClrMapping/>
  </p:clrMapOvr>
  <p:transition spd="med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6756F-EDFB-4C64-8BF6-8BF516449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D47E55A4-CB04-FDB2-BD12-E86CDA86BF99}"/>
              </a:ext>
            </a:extLst>
          </p:cNvPr>
          <p:cNvSpPr txBox="1"/>
          <p:nvPr/>
        </p:nvSpPr>
        <p:spPr>
          <a:xfrm>
            <a:off x="1148169" y="1268760"/>
            <a:ext cx="6471831" cy="1492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600" dirty="0">
                <a:solidFill>
                  <a:schemeClr val="bg1"/>
                </a:solidFill>
              </a:rPr>
              <a:t>Opening</a:t>
            </a: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555C8CB3-57F8-11CF-64E8-B931B3BE3E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8FF831DA-3839-A09B-996E-E1980EC21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3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38742EB5-E345-4F4C-92BC-E5C74AE7AE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140705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9B18D5-118A-180C-06C6-960DA23542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6D7CC526-5F33-A902-BC00-240CEA5BBED8}"/>
              </a:ext>
            </a:extLst>
          </p:cNvPr>
          <p:cNvSpPr txBox="1"/>
          <p:nvPr/>
        </p:nvSpPr>
        <p:spPr>
          <a:xfrm>
            <a:off x="1148169" y="1268760"/>
            <a:ext cx="6471831" cy="14311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bg2"/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rgbClr val="FFFFFF"/>
                </a:solidFill>
              </a:rPr>
              <a:t>Mededelingen</a:t>
            </a: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63B4E5CE-579D-B5E6-D765-8268F41B7A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867B44C-4E11-3BDA-E124-D1FAFCCC3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4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D58246AC-68CF-AF98-8137-E0464755675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3" name="Tekstvak 2">
            <a:extLst>
              <a:ext uri="{FF2B5EF4-FFF2-40B4-BE49-F238E27FC236}">
                <a16:creationId xmlns:a16="http://schemas.microsoft.com/office/drawing/2014/main" id="{00DC6099-A2E0-0112-28A4-47E4409B4E58}"/>
              </a:ext>
            </a:extLst>
          </p:cNvPr>
          <p:cNvSpPr txBox="1"/>
          <p:nvPr/>
        </p:nvSpPr>
        <p:spPr>
          <a:xfrm>
            <a:off x="1331640" y="2204864"/>
            <a:ext cx="7056784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dirty="0" err="1">
                <a:solidFill>
                  <a:schemeClr val="bg1"/>
                </a:solidFill>
              </a:rPr>
              <a:t>Afmeldingen</a:t>
            </a:r>
            <a:r>
              <a:rPr lang="en-GB" sz="1000" dirty="0">
                <a:solidFill>
                  <a:schemeClr val="bg1"/>
                </a:solidFill>
              </a:rPr>
              <a:t>:</a:t>
            </a:r>
          </a:p>
          <a:p>
            <a:pPr rtl="0">
              <a:buNone/>
            </a:pP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Walter Engels, Margo </a:t>
            </a: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Walet</a:t>
            </a:r>
            <a:r>
              <a:rPr lang="nl-NL" sz="1000" dirty="0">
                <a:solidFill>
                  <a:schemeClr val="bg1"/>
                </a:solidFill>
              </a:rPr>
              <a:t>, </a:t>
            </a: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M. </a:t>
            </a: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Kwaspen</a:t>
            </a:r>
            <a:endParaRPr lang="nl-NL" sz="1000" b="0" dirty="0">
              <a:solidFill>
                <a:schemeClr val="bg1"/>
              </a:solidFill>
              <a:effectLst/>
            </a:endParaRPr>
          </a:p>
          <a:p>
            <a:pPr rtl="0">
              <a:buNone/>
            </a:pP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Peter van der Hagen, </a:t>
            </a: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W.Jaspers</a:t>
            </a: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Frenk</a:t>
            </a: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van Maaskers</a:t>
            </a:r>
            <a:endParaRPr lang="nl-NL" sz="1000" b="0" dirty="0">
              <a:solidFill>
                <a:schemeClr val="bg1"/>
              </a:solidFill>
              <a:effectLst/>
            </a:endParaRPr>
          </a:p>
          <a:p>
            <a:pPr rtl="0">
              <a:buNone/>
            </a:pP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Carien</a:t>
            </a: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van Poppel, Cor van Leuken, Dick </a:t>
            </a: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Coolhoven</a:t>
            </a:r>
            <a:endParaRPr lang="nl-NL" sz="1000" b="0" dirty="0">
              <a:solidFill>
                <a:schemeClr val="bg1"/>
              </a:solidFill>
              <a:effectLst/>
            </a:endParaRPr>
          </a:p>
          <a:p>
            <a:pPr rtl="0">
              <a:buNone/>
            </a:pP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Harry  </a:t>
            </a: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Lieveld</a:t>
            </a: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, Frits de Jong. </a:t>
            </a:r>
            <a:r>
              <a:rPr lang="nl-NL" sz="1000" b="0" i="0" u="none" strike="noStrike" dirty="0" err="1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M.Jaspers</a:t>
            </a:r>
            <a:r>
              <a:rPr lang="nl-NL" sz="10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rtl="0">
              <a:buNone/>
            </a:pPr>
            <a:endParaRPr lang="nl-NL" sz="1000" dirty="0">
              <a:solidFill>
                <a:schemeClr val="bg1"/>
              </a:solidFill>
            </a:endParaRPr>
          </a:p>
          <a:p>
            <a:r>
              <a:rPr lang="nl-NL" sz="1000" dirty="0">
                <a:solidFill>
                  <a:schemeClr val="bg1"/>
                </a:solidFill>
              </a:rPr>
              <a:t>Drie verzoeken van leden.</a:t>
            </a:r>
            <a:endParaRPr lang="nl-NL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 rtl="0">
              <a:buNone/>
            </a:pPr>
            <a:endParaRPr lang="nl-NL" sz="1000" b="0" i="0" u="none" strike="noStrike" dirty="0">
              <a:solidFill>
                <a:schemeClr val="bg1"/>
              </a:solidFill>
              <a:effectLst/>
              <a:latin typeface="Arial" panose="020B0604020202020204" pitchFamily="34" charset="0"/>
            </a:endParaRPr>
          </a:p>
          <a:p>
            <a:pPr>
              <a:buNone/>
            </a:pPr>
            <a:br>
              <a:rPr lang="nl-NL" dirty="0"/>
            </a:b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9874810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2094B-92CC-9E52-846C-6EA911238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CC582761-1C0D-3DA5-20F6-3D28D27C778A}"/>
              </a:ext>
            </a:extLst>
          </p:cNvPr>
          <p:cNvSpPr txBox="1"/>
          <p:nvPr/>
        </p:nvSpPr>
        <p:spPr>
          <a:xfrm>
            <a:off x="1149839" y="1252085"/>
            <a:ext cx="6471831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bg2"/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bg2"/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500" dirty="0">
                <a:solidFill>
                  <a:schemeClr val="bg1"/>
                </a:solidFill>
              </a:rPr>
              <a:t>Verslag Algemene Jaarvergadering d.d. 26 maart 2024</a:t>
            </a: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B78CF05E-F402-C491-AC62-2DD9A1B7D1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49B66347-DDAB-EE79-8F4F-A33A352A0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5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2DD84AC7-04E7-FB3E-4048-91C141F184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6" name="Actieknop: Document 5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9AAB2E33-05C2-8C74-A268-3A95508594A8}"/>
              </a:ext>
            </a:extLst>
          </p:cNvPr>
          <p:cNvSpPr/>
          <p:nvPr/>
        </p:nvSpPr>
        <p:spPr>
          <a:xfrm>
            <a:off x="1493059" y="2348880"/>
            <a:ext cx="779462" cy="819952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29563882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8AFB5-620C-FE1B-1311-6D0E979ED0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0EDCCBC2-5D63-1F95-DE46-D3DC89B8AD1F}"/>
              </a:ext>
            </a:extLst>
          </p:cNvPr>
          <p:cNvSpPr txBox="1"/>
          <p:nvPr/>
        </p:nvSpPr>
        <p:spPr>
          <a:xfrm>
            <a:off x="1043608" y="1268760"/>
            <a:ext cx="647183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chemeClr val="bg1"/>
                </a:solidFill>
                <a:latin typeface="Arial" charset="0"/>
              </a:rPr>
              <a:t>Secretarieel jaarverslag 2024</a:t>
            </a: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2EEB0DF3-2AFB-56E3-316C-D9D0FE22C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EE702EE-675F-0C3A-FA65-3490B4AFB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6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257C424A-388F-069A-BED2-4280C67B0B0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5" name="Actieknop: Video 4">
            <a:hlinkClick r:id="rId3" action="ppaction://hlinkfile" highlightClick="1"/>
            <a:extLst>
              <a:ext uri="{FF2B5EF4-FFF2-40B4-BE49-F238E27FC236}">
                <a16:creationId xmlns:a16="http://schemas.microsoft.com/office/drawing/2014/main" id="{AF60C01C-E4D8-7857-59A1-40D685129295}"/>
              </a:ext>
            </a:extLst>
          </p:cNvPr>
          <p:cNvSpPr/>
          <p:nvPr/>
        </p:nvSpPr>
        <p:spPr>
          <a:xfrm>
            <a:off x="1691680" y="2649989"/>
            <a:ext cx="936104" cy="923027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Actieknop: Document 5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9886F26F-4949-84AF-00A6-CCC652009E68}"/>
              </a:ext>
            </a:extLst>
          </p:cNvPr>
          <p:cNvSpPr/>
          <p:nvPr/>
        </p:nvSpPr>
        <p:spPr>
          <a:xfrm>
            <a:off x="1691680" y="3861048"/>
            <a:ext cx="936104" cy="936104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3032538"/>
      </p:ext>
    </p:extLst>
  </p:cSld>
  <p:clrMapOvr>
    <a:masterClrMapping/>
  </p:clrMapOvr>
  <p:transition spd="med"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DDD18-2C01-4435-D228-E6B697C1C7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4C85E795-EDCD-A15B-ADD0-8FA9258BAA1A}"/>
              </a:ext>
            </a:extLst>
          </p:cNvPr>
          <p:cNvSpPr txBox="1"/>
          <p:nvPr/>
        </p:nvSpPr>
        <p:spPr>
          <a:xfrm>
            <a:off x="1149839" y="1252085"/>
            <a:ext cx="647183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200" dirty="0">
              <a:solidFill>
                <a:schemeClr val="accent4">
                  <a:lumMod val="50000"/>
                  <a:lumOff val="50000"/>
                </a:schemeClr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rgbClr val="FFFFFF"/>
                </a:solidFill>
                <a:latin typeface="Arial" charset="0"/>
              </a:rPr>
              <a:t>Financieel resultaat 2024 en begroting 2025</a:t>
            </a:r>
            <a:endParaRPr lang="nl-NL" sz="1500" dirty="0">
              <a:solidFill>
                <a:srgbClr val="FFFFFF"/>
              </a:solidFill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AD250F03-3373-2541-CFF5-B38F237EF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E0521972-4E9A-5FE1-FF6E-F195F56D3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7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FB592206-2A1A-5B8A-608B-27C4F3CFAF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3" name="Actieknop: Video 2">
            <a:hlinkClick r:id="rId4" action="ppaction://hlinkfile" highlightClick="1"/>
            <a:extLst>
              <a:ext uri="{FF2B5EF4-FFF2-40B4-BE49-F238E27FC236}">
                <a16:creationId xmlns:a16="http://schemas.microsoft.com/office/drawing/2014/main" id="{E91FD478-5EA3-32C9-D1D8-EC0664D74936}"/>
              </a:ext>
            </a:extLst>
          </p:cNvPr>
          <p:cNvSpPr/>
          <p:nvPr/>
        </p:nvSpPr>
        <p:spPr>
          <a:xfrm>
            <a:off x="1763688" y="2780928"/>
            <a:ext cx="1042416" cy="1042416"/>
          </a:xfrm>
          <a:prstGeom prst="actionButtonMovi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Actieknop: Document 4">
            <a:hlinkClick r:id="rId5" action="ppaction://hlinkfile" highlightClick="1"/>
            <a:extLst>
              <a:ext uri="{FF2B5EF4-FFF2-40B4-BE49-F238E27FC236}">
                <a16:creationId xmlns:a16="http://schemas.microsoft.com/office/drawing/2014/main" id="{876C6C3C-18A3-C944-CE7E-5698611DDAD9}"/>
              </a:ext>
            </a:extLst>
          </p:cNvPr>
          <p:cNvSpPr/>
          <p:nvPr/>
        </p:nvSpPr>
        <p:spPr>
          <a:xfrm>
            <a:off x="1763688" y="4196943"/>
            <a:ext cx="1042416" cy="1042416"/>
          </a:xfrm>
          <a:prstGeom prst="actionButton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23179671"/>
      </p:ext>
    </p:extLst>
  </p:cSld>
  <p:clrMapOvr>
    <a:masterClrMapping/>
  </p:clrMapOvr>
  <p:transition spd="med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EAFDB5-334F-D0B7-85E0-780829D64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CAAC6417-FCF2-8DF4-28AE-7BF7863DFF13}"/>
              </a:ext>
            </a:extLst>
          </p:cNvPr>
          <p:cNvSpPr txBox="1"/>
          <p:nvPr/>
        </p:nvSpPr>
        <p:spPr>
          <a:xfrm>
            <a:off x="1149839" y="1252085"/>
            <a:ext cx="6471831" cy="216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Financieel resultaat 2024 en begroting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rgbClr val="FFFFFF"/>
                </a:solidFill>
                <a:latin typeface="Arial" charset="0"/>
              </a:rPr>
              <a:t>Kascommissie</a:t>
            </a:r>
          </a:p>
          <a:p>
            <a:pPr>
              <a:defRPr/>
            </a:pPr>
            <a:endParaRPr lang="nl-NL" altLang="nl-NL" sz="1500" dirty="0">
              <a:solidFill>
                <a:srgbClr val="FFFFFF"/>
              </a:solidFill>
              <a:latin typeface="Arial" charset="0"/>
            </a:endParaRPr>
          </a:p>
          <a:p>
            <a:pPr marL="214308" indent="-214308">
              <a:buFont typeface="Arial" pitchFamily="34" charset="0"/>
              <a:buChar char="•"/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7CCF0F4C-F8A3-976C-D59B-BC4AD35843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DD6EB06-B754-2CA9-03F4-94C1CF4A0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8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4A0049DE-5FA3-52E1-C834-7668570FE61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3770AC7-4A73-6787-53FD-D331A9D8F666}"/>
              </a:ext>
            </a:extLst>
          </p:cNvPr>
          <p:cNvSpPr txBox="1">
            <a:spLocks/>
          </p:cNvSpPr>
          <p:nvPr/>
        </p:nvSpPr>
        <p:spPr>
          <a:xfrm>
            <a:off x="1522330" y="3212977"/>
            <a:ext cx="6938102" cy="2169826"/>
          </a:xfrm>
          <a:prstGeom prst="rect">
            <a:avLst/>
          </a:prstGeom>
        </p:spPr>
        <p:txBody>
          <a:bodyPr/>
          <a:lstStyle>
            <a:lvl1pPr marL="257168" indent="-257168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57199" indent="-214308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100">
                <a:solidFill>
                  <a:schemeClr val="tx1"/>
                </a:solidFill>
                <a:latin typeface="+mn-lt"/>
              </a:defRPr>
            </a:lvl2pPr>
            <a:lvl3pPr marL="857228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</a:defRPr>
            </a:lvl3pPr>
            <a:lvl4pPr marL="1200120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500">
                <a:solidFill>
                  <a:schemeClr val="tx1"/>
                </a:solidFill>
                <a:latin typeface="+mn-lt"/>
              </a:defRPr>
            </a:lvl4pPr>
            <a:lvl5pPr marL="1543012" indent="-171446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5pPr>
            <a:lvl6pPr marL="1885903" indent="-17144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6pPr>
            <a:lvl7pPr marL="2228795" indent="-17144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7pPr>
            <a:lvl8pPr marL="2571686" indent="-17144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8pPr>
            <a:lvl9pPr marL="2914577" indent="-171446" algn="l" rtl="0" fontAlgn="base">
              <a:spcBef>
                <a:spcPct val="20000"/>
              </a:spcBef>
              <a:spcAft>
                <a:spcPct val="0"/>
              </a:spcAft>
              <a:buChar char="»"/>
              <a:defRPr sz="1500">
                <a:solidFill>
                  <a:schemeClr val="tx1"/>
                </a:solidFill>
                <a:latin typeface="+mn-lt"/>
              </a:defRPr>
            </a:lvl9pPr>
          </a:lstStyle>
          <a:p>
            <a:r>
              <a:rPr lang="nl-NL" sz="1800" kern="0" dirty="0">
                <a:solidFill>
                  <a:schemeClr val="bg1"/>
                </a:solidFill>
              </a:rPr>
              <a:t>Verslag kascommissie</a:t>
            </a:r>
            <a:br>
              <a:rPr lang="nl-NL" sz="1800" kern="0" dirty="0">
                <a:solidFill>
                  <a:schemeClr val="bg1"/>
                </a:solidFill>
              </a:rPr>
            </a:br>
            <a:r>
              <a:rPr lang="nl-NL" sz="1800" kern="0" dirty="0">
                <a:solidFill>
                  <a:schemeClr val="bg1"/>
                </a:solidFill>
              </a:rPr>
              <a:t>Cees </a:t>
            </a:r>
            <a:r>
              <a:rPr lang="nl-NL" sz="1800" kern="0" dirty="0" err="1">
                <a:solidFill>
                  <a:schemeClr val="bg1"/>
                </a:solidFill>
              </a:rPr>
              <a:t>Weijters</a:t>
            </a:r>
            <a:r>
              <a:rPr lang="nl-NL" sz="1800" kern="0" dirty="0">
                <a:solidFill>
                  <a:schemeClr val="bg1"/>
                </a:solidFill>
              </a:rPr>
              <a:t> &amp; Ton Bouw</a:t>
            </a:r>
          </a:p>
          <a:p>
            <a:r>
              <a:rPr lang="nl-NL" sz="1800" kern="0" dirty="0">
                <a:solidFill>
                  <a:schemeClr val="bg1"/>
                </a:solidFill>
              </a:rPr>
              <a:t>Vacature kascommissie</a:t>
            </a:r>
          </a:p>
        </p:txBody>
      </p:sp>
    </p:spTree>
    <p:extLst>
      <p:ext uri="{BB962C8B-B14F-4D97-AF65-F5344CB8AC3E}">
        <p14:creationId xmlns:p14="http://schemas.microsoft.com/office/powerpoint/2010/main" val="1647658088"/>
      </p:ext>
    </p:extLst>
  </p:cSld>
  <p:clrMapOvr>
    <a:masterClrMapping/>
  </p:clrMapOvr>
  <p:transition spd="med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E370BB-D4D9-5DCD-00FA-6A6A21C18A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kstvak 11">
            <a:extLst>
              <a:ext uri="{FF2B5EF4-FFF2-40B4-BE49-F238E27FC236}">
                <a16:creationId xmlns:a16="http://schemas.microsoft.com/office/drawing/2014/main" id="{48B6B064-E022-0E2C-F2D0-907BC4AAE8A2}"/>
              </a:ext>
            </a:extLst>
          </p:cNvPr>
          <p:cNvSpPr txBox="1"/>
          <p:nvPr/>
        </p:nvSpPr>
        <p:spPr>
          <a:xfrm>
            <a:off x="1149839" y="1252085"/>
            <a:ext cx="6471831" cy="23544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nl-NL" sz="1500" dirty="0">
                <a:solidFill>
                  <a:srgbClr val="FFFFFF"/>
                </a:solidFill>
              </a:rPr>
              <a:t>Agenda</a:t>
            </a: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Opening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Mededelingen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sz="1200" dirty="0">
                <a:solidFill>
                  <a:schemeClr val="accent4">
                    <a:lumMod val="50000"/>
                    <a:lumOff val="50000"/>
                  </a:schemeClr>
                </a:solidFill>
              </a:rPr>
              <a:t>Verslag Algemene Jaarvergadering d.d. 26 maart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Secretarieel jaarverslag 2024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Financieel resultaat 2024 en begroting 2025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200" dirty="0">
                <a:solidFill>
                  <a:schemeClr val="accent4">
                    <a:lumMod val="50000"/>
                    <a:lumOff val="50000"/>
                  </a:schemeClr>
                </a:solidFill>
                <a:latin typeface="Arial" charset="0"/>
              </a:rPr>
              <a:t>Kascommissie</a:t>
            </a:r>
          </a:p>
          <a:p>
            <a:pPr marL="257168" indent="-257168">
              <a:buFont typeface="+mj-lt"/>
              <a:buAutoNum type="arabicPeriod"/>
              <a:defRPr/>
            </a:pPr>
            <a:r>
              <a:rPr lang="nl-NL" altLang="nl-NL" sz="1500" dirty="0">
                <a:solidFill>
                  <a:srgbClr val="FFFFFF"/>
                </a:solidFill>
                <a:latin typeface="Arial" charset="0"/>
              </a:rPr>
              <a:t>Mutaties in het bestuur en in de commissies</a:t>
            </a: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  <a:p>
            <a:pPr>
              <a:defRPr/>
            </a:pPr>
            <a:endParaRPr lang="nl-NL" sz="1500" dirty="0">
              <a:solidFill>
                <a:srgbClr val="FFFFFF"/>
              </a:solidFill>
            </a:endParaRPr>
          </a:p>
        </p:txBody>
      </p:sp>
      <p:sp>
        <p:nvSpPr>
          <p:cNvPr id="4100" name="Tekstvak 5">
            <a:extLst>
              <a:ext uri="{FF2B5EF4-FFF2-40B4-BE49-F238E27FC236}">
                <a16:creationId xmlns:a16="http://schemas.microsoft.com/office/drawing/2014/main" id="{120641B7-5246-23D4-8507-0249D477D2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0825" y="520485"/>
            <a:ext cx="5789587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nl-NL" altLang="nl-NL" sz="2100" b="1" dirty="0">
                <a:solidFill>
                  <a:srgbClr val="FFFFFF"/>
                </a:solidFill>
              </a:rPr>
              <a:t>Hobbycentrum de Dorpswerkplaats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CC5435CA-B472-2301-3154-91C465E51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DF087C1-ACAC-4A3C-80FD-5F00599FEE0C}" type="slidenum">
              <a:rPr lang="nl-NL" altLang="nl-NL" smtClean="0">
                <a:solidFill>
                  <a:srgbClr val="FFFFFF"/>
                </a:solidFill>
              </a:rPr>
              <a:pPr>
                <a:defRPr/>
              </a:pPr>
              <a:t>9</a:t>
            </a:fld>
            <a:endParaRPr lang="nl-NL" altLang="nl-NL">
              <a:solidFill>
                <a:srgbClr val="FFFFFF"/>
              </a:solidFill>
            </a:endParaRPr>
          </a:p>
        </p:txBody>
      </p:sp>
      <p:pic>
        <p:nvPicPr>
          <p:cNvPr id="4" name="Afbeelding 3" descr="Afbeelding met clipart, Graphics, ontwerp&#10;&#10;Door AI gegenereerde inhoud is mogelijk onjuist.">
            <a:extLst>
              <a:ext uri="{FF2B5EF4-FFF2-40B4-BE49-F238E27FC236}">
                <a16:creationId xmlns:a16="http://schemas.microsoft.com/office/drawing/2014/main" id="{071C44E9-434C-7478-36F9-8E291B5060C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4208" y="416732"/>
            <a:ext cx="558968" cy="536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3368333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Standaardontwerp">
  <a:themeElements>
    <a:clrScheme name="Standaardontwerp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Standaardontwerp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ontwerp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ontwerp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ontwerp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4719</TotalTime>
  <Words>695</Words>
  <Application>Microsoft Office PowerPoint</Application>
  <PresentationFormat>Diavoorstelling (4:3)</PresentationFormat>
  <Paragraphs>191</Paragraphs>
  <Slides>19</Slides>
  <Notes>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2" baseType="lpstr">
      <vt:lpstr>Arial</vt:lpstr>
      <vt:lpstr>Calibri</vt:lpstr>
      <vt:lpstr>Standaardontwerp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</vt:vector>
  </TitlesOfParts>
  <Company>Accountantskantoor van Mierlo B.V.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secretariaat</dc:creator>
  <cp:lastModifiedBy>robin bakkerus</cp:lastModifiedBy>
  <cp:revision>264</cp:revision>
  <cp:lastPrinted>2024-03-24T13:29:32Z</cp:lastPrinted>
  <dcterms:created xsi:type="dcterms:W3CDTF">2010-03-24T13:25:16Z</dcterms:created>
  <dcterms:modified xsi:type="dcterms:W3CDTF">2025-03-21T08:51:55Z</dcterms:modified>
</cp:coreProperties>
</file>