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8229600" cx="14630400"/>
  <p:notesSz cx="8229600" cy="14630400"/>
  <p:embeddedFontLst>
    <p:embeddedFont>
      <p:font typeface="Roboto"/>
      <p:regular r:id="rId21"/>
      <p:bold r:id="rId22"/>
      <p:italic r:id="rId23"/>
      <p:boldItalic r:id="rId24"/>
    </p:embeddedFont>
    <p:embeddedFont>
      <p:font typeface="Sair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608">
          <p15:clr>
            <a:srgbClr val="747775"/>
          </p15:clr>
        </p15:guide>
        <p15:guide id="2" orient="horz" pos="259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0B1A0C-C55B-4E6E-8591-174D71A4ED4D}">
  <a:tblStyle styleId="{800B1A0C-C55B-4E6E-8591-174D71A4ED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608"/>
        <p:guide pos="259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aira-bold.fntdata"/><Relationship Id="rId25" Type="http://schemas.openxmlformats.org/officeDocument/2006/relationships/font" Target="fonts/Saira-regular.fntdata"/><Relationship Id="rId28" Type="http://schemas.openxmlformats.org/officeDocument/2006/relationships/font" Target="fonts/Saira-boldItalic.fntdata"/><Relationship Id="rId27" Type="http://schemas.openxmlformats.org/officeDocument/2006/relationships/font" Target="fonts/Sair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8b823772b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348b823772b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48b823772b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8b823772b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348b823772b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48b823772b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57ba73c6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3857ba73c6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3857ba73c6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8b823772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348b823772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48b823772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8b823772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348b823772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48b823772b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857ba73c68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857ba73c68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857ba73c68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57ba73c68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857ba73c68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857ba73c68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7" name="Google Shape;4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1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8337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5" name="Google Shape;3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9" name="Google Shape;3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3" name="Google Shape;4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1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png"/><Relationship Id="rId10" Type="http://schemas.openxmlformats.org/officeDocument/2006/relationships/image" Target="../media/image35.png"/><Relationship Id="rId13" Type="http://schemas.openxmlformats.org/officeDocument/2006/relationships/image" Target="../media/image40.png"/><Relationship Id="rId1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Relationship Id="rId15" Type="http://schemas.openxmlformats.org/officeDocument/2006/relationships/image" Target="../media/image47.png"/><Relationship Id="rId14" Type="http://schemas.openxmlformats.org/officeDocument/2006/relationships/image" Target="../media/image45.png"/><Relationship Id="rId16" Type="http://schemas.openxmlformats.org/officeDocument/2006/relationships/image" Target="../media/image48.png"/><Relationship Id="rId5" Type="http://schemas.openxmlformats.org/officeDocument/2006/relationships/image" Target="../media/image25.png"/><Relationship Id="rId6" Type="http://schemas.openxmlformats.org/officeDocument/2006/relationships/image" Target="../media/image19.png"/><Relationship Id="rId7" Type="http://schemas.openxmlformats.org/officeDocument/2006/relationships/image" Target="../media/image21.png"/><Relationship Id="rId8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33.jpg"/><Relationship Id="rId6" Type="http://schemas.openxmlformats.org/officeDocument/2006/relationships/image" Target="../media/image36.jpg"/><Relationship Id="rId7" Type="http://schemas.openxmlformats.org/officeDocument/2006/relationships/image" Target="../media/image34.jpg"/><Relationship Id="rId8" Type="http://schemas.openxmlformats.org/officeDocument/2006/relationships/image" Target="../media/image4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1.jpg"/><Relationship Id="rId4" Type="http://schemas.openxmlformats.org/officeDocument/2006/relationships/image" Target="../media/image38.jpg"/><Relationship Id="rId5" Type="http://schemas.openxmlformats.org/officeDocument/2006/relationships/image" Target="../media/image4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hyperlink" Target="https://docs.google.com/spreadsheets/d/1cFBLMVIdAFybchT1_Qft5k9DUQfHeNaPyGqgOuZaVvo/edit?gid=1727630310#gid=1727630310" TargetMode="External"/><Relationship Id="rId7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22.png"/><Relationship Id="rId13" Type="http://schemas.openxmlformats.org/officeDocument/2006/relationships/image" Target="../media/image30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9" Type="http://schemas.openxmlformats.org/officeDocument/2006/relationships/image" Target="../media/image18.png"/><Relationship Id="rId15" Type="http://schemas.openxmlformats.org/officeDocument/2006/relationships/image" Target="../media/image37.png"/><Relationship Id="rId14" Type="http://schemas.openxmlformats.org/officeDocument/2006/relationships/image" Target="../media/image27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Relationship Id="rId7" Type="http://schemas.openxmlformats.org/officeDocument/2006/relationships/image" Target="../media/image24.png"/><Relationship Id="rId8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Relationship Id="rId5" Type="http://schemas.openxmlformats.org/officeDocument/2006/relationships/image" Target="../media/image25.png"/><Relationship Id="rId6" Type="http://schemas.openxmlformats.org/officeDocument/2006/relationships/image" Target="../media/image19.png"/><Relationship Id="rId7" Type="http://schemas.openxmlformats.org/officeDocument/2006/relationships/image" Target="../media/image21.png"/><Relationship Id="rId8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8" name="Google Shape;5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6280190" y="2872978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Saira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IMDb Top 1000 영화 시대별 분석</a:t>
            </a:r>
            <a:endParaRPr b="0" i="0" sz="3200" u="none" cap="none" strike="noStrike"/>
          </a:p>
        </p:txBody>
      </p:sp>
      <p:sp>
        <p:nvSpPr>
          <p:cNvPr id="60" name="Google Shape;60;p13"/>
          <p:cNvSpPr/>
          <p:nvPr/>
        </p:nvSpPr>
        <p:spPr>
          <a:xfrm>
            <a:off x="6280190" y="4630698"/>
            <a:ext cx="75564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10년 단위별로 평점, 흥행수익, 투표수 기준 Top 10 영화를 분석하는 데이터 프로젝트입니다.</a:t>
            </a:r>
            <a:endParaRPr b="0" i="0" sz="1750" u="none" cap="none" strike="noStrike"/>
          </a:p>
        </p:txBody>
      </p:sp>
      <p:sp>
        <p:nvSpPr>
          <p:cNvPr id="61" name="Google Shape;61;p13"/>
          <p:cNvSpPr/>
          <p:nvPr/>
        </p:nvSpPr>
        <p:spPr>
          <a:xfrm>
            <a:off x="12466676" y="7496576"/>
            <a:ext cx="2151900" cy="72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/>
          <p:nvPr/>
        </p:nvSpPr>
        <p:spPr>
          <a:xfrm>
            <a:off x="12466676" y="7496576"/>
            <a:ext cx="2151900" cy="72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528075" y="3295525"/>
            <a:ext cx="73080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Saira"/>
              <a:buNone/>
            </a:pPr>
            <a:r>
              <a:rPr lang="en-US" sz="320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시각화 그래프- Votes(</a:t>
            </a:r>
            <a:r>
              <a:rPr lang="en-US" sz="320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관객 투표 수)</a:t>
            </a:r>
            <a:endParaRPr b="0" i="0" sz="3200" u="none" cap="none" strike="noStrik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/>
          <p:nvPr/>
        </p:nvSpPr>
        <p:spPr>
          <a:xfrm>
            <a:off x="12466676" y="7496576"/>
            <a:ext cx="2151900" cy="72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3" name="Google Shape;193;p23"/>
          <p:cNvGraphicFramePr/>
          <p:nvPr/>
        </p:nvGraphicFramePr>
        <p:xfrm>
          <a:off x="166975" y="1857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{800B1A0C-C55B-4E6E-8591-174D71A4ED4D}</a:tableStyleId>
              </a:tblPr>
              <a:tblGrid>
                <a:gridCol w="7149250"/>
                <a:gridCol w="7149250"/>
              </a:tblGrid>
              <a:tr h="203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95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95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95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4" name="Google Shape;194;p23" title="Gross_1950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14" y="334377"/>
            <a:ext cx="6400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 title="Gross_1960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25" y="2290159"/>
            <a:ext cx="6400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 title="Gross_1970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225" y="4235975"/>
            <a:ext cx="6400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 title="Gross_1980s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225" y="6207942"/>
            <a:ext cx="6400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 title="Gross_1990s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6775" y="334375"/>
            <a:ext cx="6400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 title="Gross_2000s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26775" y="2290136"/>
            <a:ext cx="6400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 title="Gross_2010s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26775" y="4235099"/>
            <a:ext cx="6400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 title="Votes_1950s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6225" y="334375"/>
            <a:ext cx="6400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 title="Votes_1960s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6225" y="2290150"/>
            <a:ext cx="6400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 title="Votes_1970s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76226" y="4248226"/>
            <a:ext cx="6400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 title="Votes_1980s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76225" y="6207950"/>
            <a:ext cx="6400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 title="Votes_1990s.pn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626775" y="353951"/>
            <a:ext cx="6400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 title="Votes_2000s.png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626775" y="2290125"/>
            <a:ext cx="6400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 title="Votes_2010s.png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626775" y="4226300"/>
            <a:ext cx="6400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>
            <a:off x="711279" y="560308"/>
            <a:ext cx="5458658" cy="6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Saira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평점 Top </a:t>
            </a:r>
            <a:r>
              <a:rPr lang="en-US" sz="320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5</a:t>
            </a:r>
            <a:r>
              <a:rPr b="0" i="0" lang="en-US" sz="3200" u="none" cap="none" strike="noStrike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 명작들</a:t>
            </a:r>
            <a:endParaRPr b="0" i="0" sz="3200" u="none" cap="none" strike="noStrike"/>
          </a:p>
        </p:txBody>
      </p:sp>
      <p:sp>
        <p:nvSpPr>
          <p:cNvPr id="214" name="Google Shape;214;p24"/>
          <p:cNvSpPr/>
          <p:nvPr/>
        </p:nvSpPr>
        <p:spPr>
          <a:xfrm>
            <a:off x="7303770" y="1601629"/>
            <a:ext cx="22860" cy="6067663"/>
          </a:xfrm>
          <a:prstGeom prst="roundRect">
            <a:avLst>
              <a:gd fmla="val 800148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6499860" y="1818799"/>
            <a:ext cx="609600" cy="22860"/>
          </a:xfrm>
          <a:prstGeom prst="roundRect">
            <a:avLst>
              <a:gd fmla="val 800148" name="adj"/>
            </a:avLst>
          </a:prstGeom>
          <a:solidFill>
            <a:srgbClr val="FC83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7086600" y="1601629"/>
            <a:ext cx="457200" cy="457200"/>
          </a:xfrm>
          <a:prstGeom prst="roundRect">
            <a:avLst>
              <a:gd fmla="val 40007" name="adj"/>
            </a:avLst>
          </a:prstGeom>
          <a:solidFill>
            <a:srgbClr val="030303"/>
          </a:solidFill>
          <a:ln cap="flat" cmpd="sng" w="22850">
            <a:solidFill>
              <a:srgbClr val="FC83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7162800" y="1639729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400"/>
              <a:buFont typeface="Saira"/>
              <a:buNone/>
            </a:pPr>
            <a:r>
              <a:rPr b="0" i="0" lang="en-US" sz="24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1</a:t>
            </a:r>
            <a:endParaRPr b="0" i="0" sz="2400" u="none" cap="none" strike="noStrike"/>
          </a:p>
        </p:txBody>
      </p:sp>
      <p:sp>
        <p:nvSpPr>
          <p:cNvPr id="218" name="Google Shape;218;p24"/>
          <p:cNvSpPr/>
          <p:nvPr/>
        </p:nvSpPr>
        <p:spPr>
          <a:xfrm>
            <a:off x="3758684" y="1649599"/>
            <a:ext cx="2540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000"/>
              <a:buFont typeface="Saira"/>
              <a:buNone/>
            </a:pPr>
            <a:r>
              <a:rPr b="0" i="0" lang="en-US" sz="20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1950년대</a:t>
            </a:r>
            <a:endParaRPr b="0" i="0" sz="2000" u="none" cap="none" strike="noStrike"/>
          </a:p>
        </p:txBody>
      </p:sp>
      <p:sp>
        <p:nvSpPr>
          <p:cNvPr id="219" name="Google Shape;219;p24"/>
          <p:cNvSpPr/>
          <p:nvPr/>
        </p:nvSpPr>
        <p:spPr>
          <a:xfrm>
            <a:off x="711279" y="2089059"/>
            <a:ext cx="5587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600"/>
              <a:buFont typeface="Roboto"/>
              <a:buNone/>
            </a:pPr>
            <a:r>
              <a:rPr b="1" lang="en-US" sz="160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12인의 성난 사람들</a:t>
            </a:r>
            <a:r>
              <a:rPr b="0" i="0" lang="en-US" sz="16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(8.9점) - 법정 드라마의 걸작</a:t>
            </a:r>
            <a:endParaRPr b="0" i="0" sz="1600" u="none" cap="none" strike="noStrike"/>
          </a:p>
        </p:txBody>
      </p:sp>
      <p:sp>
        <p:nvSpPr>
          <p:cNvPr id="220" name="Google Shape;220;p24"/>
          <p:cNvSpPr/>
          <p:nvPr/>
        </p:nvSpPr>
        <p:spPr>
          <a:xfrm>
            <a:off x="7520940" y="3037999"/>
            <a:ext cx="609600" cy="22860"/>
          </a:xfrm>
          <a:prstGeom prst="roundRect">
            <a:avLst>
              <a:gd fmla="val 800148" name="adj"/>
            </a:avLst>
          </a:prstGeom>
          <a:solidFill>
            <a:srgbClr val="FC83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7086600" y="2820829"/>
            <a:ext cx="457200" cy="457200"/>
          </a:xfrm>
          <a:prstGeom prst="roundRect">
            <a:avLst>
              <a:gd fmla="val 40007" name="adj"/>
            </a:avLst>
          </a:prstGeom>
          <a:solidFill>
            <a:srgbClr val="030303"/>
          </a:solidFill>
          <a:ln cap="flat" cmpd="sng" w="22850">
            <a:solidFill>
              <a:srgbClr val="FC83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7162800" y="2858929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400"/>
              <a:buFont typeface="Saira"/>
              <a:buNone/>
            </a:pPr>
            <a:r>
              <a:rPr b="0" i="0" lang="en-US" sz="24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2</a:t>
            </a:r>
            <a:endParaRPr b="0" i="0" sz="2400" u="none" cap="none" strike="noStrike"/>
          </a:p>
        </p:txBody>
      </p:sp>
      <p:sp>
        <p:nvSpPr>
          <p:cNvPr id="223" name="Google Shape;223;p24"/>
          <p:cNvSpPr/>
          <p:nvPr/>
        </p:nvSpPr>
        <p:spPr>
          <a:xfrm>
            <a:off x="8331279" y="2868799"/>
            <a:ext cx="2540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000"/>
              <a:buFont typeface="Saira"/>
              <a:buNone/>
            </a:pPr>
            <a:r>
              <a:rPr b="0" i="0" lang="en-US" sz="20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1970년대</a:t>
            </a:r>
            <a:endParaRPr b="0" i="0" sz="2000" u="none" cap="none" strike="noStrike"/>
          </a:p>
        </p:txBody>
      </p:sp>
      <p:sp>
        <p:nvSpPr>
          <p:cNvPr id="224" name="Google Shape;224;p24"/>
          <p:cNvSpPr/>
          <p:nvPr/>
        </p:nvSpPr>
        <p:spPr>
          <a:xfrm>
            <a:off x="8331279" y="3308259"/>
            <a:ext cx="5587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600"/>
              <a:buFont typeface="Roboto"/>
              <a:buNone/>
            </a:pPr>
            <a:r>
              <a:rPr b="1" lang="en-US" sz="160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대부</a:t>
            </a:r>
            <a:r>
              <a:rPr b="0" i="0" lang="en-US" sz="16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(9.2점) - 영화사상 최고 평점 중 하나</a:t>
            </a:r>
            <a:endParaRPr b="0" i="0" sz="1600" u="none" cap="none" strike="noStrike"/>
          </a:p>
        </p:txBody>
      </p:sp>
      <p:sp>
        <p:nvSpPr>
          <p:cNvPr id="225" name="Google Shape;225;p24"/>
          <p:cNvSpPr/>
          <p:nvPr/>
        </p:nvSpPr>
        <p:spPr>
          <a:xfrm>
            <a:off x="6499860" y="4088963"/>
            <a:ext cx="609600" cy="22860"/>
          </a:xfrm>
          <a:prstGeom prst="roundRect">
            <a:avLst>
              <a:gd fmla="val 800148" name="adj"/>
            </a:avLst>
          </a:prstGeom>
          <a:solidFill>
            <a:srgbClr val="FC83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7086600" y="3871793"/>
            <a:ext cx="457200" cy="457200"/>
          </a:xfrm>
          <a:prstGeom prst="roundRect">
            <a:avLst>
              <a:gd fmla="val 40007" name="adj"/>
            </a:avLst>
          </a:prstGeom>
          <a:solidFill>
            <a:srgbClr val="030303"/>
          </a:solidFill>
          <a:ln cap="flat" cmpd="sng" w="22850">
            <a:solidFill>
              <a:srgbClr val="FC83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7162800" y="3909893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400"/>
              <a:buFont typeface="Saira"/>
              <a:buNone/>
            </a:pPr>
            <a:r>
              <a:rPr b="0" i="0" lang="en-US" sz="24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3</a:t>
            </a:r>
            <a:endParaRPr b="0" i="0" sz="2400" u="none" cap="none" strike="noStrike"/>
          </a:p>
        </p:txBody>
      </p:sp>
      <p:sp>
        <p:nvSpPr>
          <p:cNvPr id="228" name="Google Shape;228;p24"/>
          <p:cNvSpPr/>
          <p:nvPr/>
        </p:nvSpPr>
        <p:spPr>
          <a:xfrm>
            <a:off x="3758684" y="3919764"/>
            <a:ext cx="2540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000"/>
              <a:buFont typeface="Saira"/>
              <a:buNone/>
            </a:pPr>
            <a:r>
              <a:rPr b="0" i="0" lang="en-US" sz="20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1990년대</a:t>
            </a:r>
            <a:endParaRPr b="0" i="0" sz="2000" u="none" cap="none" strike="noStrike"/>
          </a:p>
        </p:txBody>
      </p:sp>
      <p:sp>
        <p:nvSpPr>
          <p:cNvPr id="229" name="Google Shape;229;p24"/>
          <p:cNvSpPr/>
          <p:nvPr/>
        </p:nvSpPr>
        <p:spPr>
          <a:xfrm>
            <a:off x="711279" y="4359224"/>
            <a:ext cx="5587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600"/>
              <a:buFont typeface="Roboto"/>
              <a:buNone/>
            </a:pPr>
            <a:r>
              <a:rPr b="1" lang="en-US" sz="160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쇼생크 탈출</a:t>
            </a:r>
            <a:r>
              <a:rPr b="0" i="0" lang="en-US" sz="16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(9.3점) - IMDb 역대 1위 영화</a:t>
            </a:r>
            <a:endParaRPr b="0" i="0" sz="1600" u="none" cap="none" strike="noStrike"/>
          </a:p>
        </p:txBody>
      </p:sp>
      <p:sp>
        <p:nvSpPr>
          <p:cNvPr id="230" name="Google Shape;230;p24"/>
          <p:cNvSpPr/>
          <p:nvPr/>
        </p:nvSpPr>
        <p:spPr>
          <a:xfrm>
            <a:off x="7520940" y="5139928"/>
            <a:ext cx="609600" cy="22800"/>
          </a:xfrm>
          <a:prstGeom prst="roundRect">
            <a:avLst>
              <a:gd fmla="val 800148" name="adj"/>
            </a:avLst>
          </a:prstGeom>
          <a:solidFill>
            <a:srgbClr val="FC83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7086600" y="4922758"/>
            <a:ext cx="457200" cy="457200"/>
          </a:xfrm>
          <a:prstGeom prst="roundRect">
            <a:avLst>
              <a:gd fmla="val 40007" name="adj"/>
            </a:avLst>
          </a:prstGeom>
          <a:solidFill>
            <a:srgbClr val="030303"/>
          </a:solidFill>
          <a:ln cap="flat" cmpd="sng" w="22850">
            <a:solidFill>
              <a:srgbClr val="FC83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7162800" y="4960858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400"/>
              <a:buFont typeface="Saira"/>
              <a:buNone/>
            </a:pPr>
            <a:r>
              <a:rPr b="0" i="0" lang="en-US" sz="24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4</a:t>
            </a:r>
            <a:endParaRPr b="0" i="0" sz="2400" u="none" cap="none" strike="noStrike"/>
          </a:p>
        </p:txBody>
      </p:sp>
      <p:sp>
        <p:nvSpPr>
          <p:cNvPr id="233" name="Google Shape;233;p24"/>
          <p:cNvSpPr/>
          <p:nvPr/>
        </p:nvSpPr>
        <p:spPr>
          <a:xfrm>
            <a:off x="8331279" y="4970729"/>
            <a:ext cx="2540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000"/>
              <a:buFont typeface="Saira"/>
              <a:buNone/>
            </a:pPr>
            <a:r>
              <a:rPr b="0" i="0" lang="en-US" sz="20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2000년대</a:t>
            </a:r>
            <a:endParaRPr b="0" i="0" sz="2000" u="none" cap="none" strike="noStrike"/>
          </a:p>
        </p:txBody>
      </p:sp>
      <p:sp>
        <p:nvSpPr>
          <p:cNvPr id="234" name="Google Shape;234;p24"/>
          <p:cNvSpPr/>
          <p:nvPr/>
        </p:nvSpPr>
        <p:spPr>
          <a:xfrm>
            <a:off x="8331279" y="5410188"/>
            <a:ext cx="5587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600"/>
              <a:buFont typeface="Roboto"/>
              <a:buNone/>
            </a:pPr>
            <a:r>
              <a:rPr b="1" lang="en-US" sz="160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다크 나이트</a:t>
            </a:r>
            <a:r>
              <a:rPr b="0" i="0" lang="en-US" sz="16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(9.0점) - 슈퍼히어로 영화의 새로운 기준</a:t>
            </a:r>
            <a:endParaRPr b="0" i="0" sz="1600" u="none" cap="none" strike="noStrike"/>
          </a:p>
        </p:txBody>
      </p:sp>
      <p:sp>
        <p:nvSpPr>
          <p:cNvPr id="235" name="Google Shape;235;p24"/>
          <p:cNvSpPr/>
          <p:nvPr/>
        </p:nvSpPr>
        <p:spPr>
          <a:xfrm>
            <a:off x="6499860" y="6190893"/>
            <a:ext cx="609600" cy="22860"/>
          </a:xfrm>
          <a:prstGeom prst="roundRect">
            <a:avLst>
              <a:gd fmla="val 800148" name="adj"/>
            </a:avLst>
          </a:prstGeom>
          <a:solidFill>
            <a:srgbClr val="FC83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"/>
          <p:cNvSpPr/>
          <p:nvPr/>
        </p:nvSpPr>
        <p:spPr>
          <a:xfrm>
            <a:off x="7086600" y="5973723"/>
            <a:ext cx="457200" cy="457200"/>
          </a:xfrm>
          <a:prstGeom prst="roundRect">
            <a:avLst>
              <a:gd fmla="val 40007" name="adj"/>
            </a:avLst>
          </a:prstGeom>
          <a:solidFill>
            <a:srgbClr val="030303"/>
          </a:solidFill>
          <a:ln cap="flat" cmpd="sng" w="22850">
            <a:solidFill>
              <a:srgbClr val="FC83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>
            <a:off x="7162800" y="6011823"/>
            <a:ext cx="304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400"/>
              <a:buFont typeface="Saira"/>
              <a:buNone/>
            </a:pPr>
            <a:r>
              <a:rPr b="0" i="0" lang="en-US" sz="24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5</a:t>
            </a:r>
            <a:endParaRPr b="0" i="0" sz="2400" u="none" cap="none" strike="noStrike"/>
          </a:p>
        </p:txBody>
      </p:sp>
      <p:sp>
        <p:nvSpPr>
          <p:cNvPr id="238" name="Google Shape;238;p24"/>
          <p:cNvSpPr/>
          <p:nvPr/>
        </p:nvSpPr>
        <p:spPr>
          <a:xfrm>
            <a:off x="3758684" y="6032593"/>
            <a:ext cx="2540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000"/>
              <a:buFont typeface="Saira"/>
              <a:buNone/>
            </a:pPr>
            <a:r>
              <a:rPr b="0" i="0" lang="en-US" sz="20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2010년대</a:t>
            </a:r>
            <a:endParaRPr b="0" i="0" sz="2000" u="none" cap="none" strike="noStrike"/>
          </a:p>
        </p:txBody>
      </p:sp>
      <p:sp>
        <p:nvSpPr>
          <p:cNvPr id="239" name="Google Shape;239;p24"/>
          <p:cNvSpPr/>
          <p:nvPr/>
        </p:nvSpPr>
        <p:spPr>
          <a:xfrm>
            <a:off x="711279" y="6472053"/>
            <a:ext cx="5587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600"/>
              <a:buFont typeface="Roboto"/>
              <a:buNone/>
            </a:pPr>
            <a:r>
              <a:rPr b="1" lang="en-US" sz="160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인셉션</a:t>
            </a:r>
            <a:r>
              <a:rPr b="0" i="0" lang="en-US" sz="16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(8.8점) - 크리스토퍼 놀란의 명작</a:t>
            </a:r>
            <a:endParaRPr b="0" i="0" sz="1600" u="none" cap="none" strike="noStrike"/>
          </a:p>
        </p:txBody>
      </p:sp>
      <p:sp>
        <p:nvSpPr>
          <p:cNvPr id="240" name="Google Shape;240;p24"/>
          <p:cNvSpPr/>
          <p:nvPr/>
        </p:nvSpPr>
        <p:spPr>
          <a:xfrm>
            <a:off x="12466676" y="7496576"/>
            <a:ext cx="2151900" cy="72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46" name="Google Shape;2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5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48" name="Google Shape;24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5"/>
          <p:cNvSpPr/>
          <p:nvPr/>
        </p:nvSpPr>
        <p:spPr>
          <a:xfrm>
            <a:off x="6869840" y="1421727"/>
            <a:ext cx="66426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Saira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흥행수익 Top </a:t>
            </a:r>
            <a:r>
              <a:rPr lang="en-US" sz="320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4</a:t>
            </a:r>
            <a:r>
              <a:rPr b="0" i="0" lang="en-US" sz="3200" u="none" cap="none" strike="noStrike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endParaRPr b="0" i="0" sz="3200" u="none" cap="none" strike="noStrike"/>
          </a:p>
        </p:txBody>
      </p:sp>
      <p:sp>
        <p:nvSpPr>
          <p:cNvPr id="250" name="Google Shape;250;p25"/>
          <p:cNvSpPr/>
          <p:nvPr/>
        </p:nvSpPr>
        <p:spPr>
          <a:xfrm>
            <a:off x="6869840" y="2584015"/>
            <a:ext cx="23298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5850"/>
              <a:buFont typeface="Saira"/>
              <a:buNone/>
            </a:pPr>
            <a:r>
              <a:rPr b="0" i="0" lang="en-US" sz="585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858M</a:t>
            </a:r>
            <a:endParaRPr b="0" i="0" sz="5850" u="none" cap="none" strike="noStrike"/>
          </a:p>
        </p:txBody>
      </p:sp>
      <p:sp>
        <p:nvSpPr>
          <p:cNvPr id="251" name="Google Shape;251;p25"/>
          <p:cNvSpPr/>
          <p:nvPr/>
        </p:nvSpPr>
        <p:spPr>
          <a:xfrm>
            <a:off x="6728099" y="3615800"/>
            <a:ext cx="2613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Saira"/>
              <a:buNone/>
            </a:pPr>
            <a:r>
              <a:rPr b="0" i="0" lang="en-US" sz="22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어벤져스: 엔드게임</a:t>
            </a:r>
            <a:endParaRPr b="0" i="0" sz="2200" u="none" cap="none" strike="noStrike"/>
          </a:p>
        </p:txBody>
      </p:sp>
      <p:sp>
        <p:nvSpPr>
          <p:cNvPr id="252" name="Google Shape;252;p25"/>
          <p:cNvSpPr/>
          <p:nvPr/>
        </p:nvSpPr>
        <p:spPr>
          <a:xfrm>
            <a:off x="6869840" y="4106229"/>
            <a:ext cx="2329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2010년대 1위 (2019년)</a:t>
            </a:r>
            <a:endParaRPr b="0" i="0" sz="1750" u="none" cap="none" strike="noStrike"/>
          </a:p>
        </p:txBody>
      </p:sp>
      <p:sp>
        <p:nvSpPr>
          <p:cNvPr id="253" name="Google Shape;253;p25"/>
          <p:cNvSpPr/>
          <p:nvPr/>
        </p:nvSpPr>
        <p:spPr>
          <a:xfrm>
            <a:off x="9483143" y="2584015"/>
            <a:ext cx="23298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5850"/>
              <a:buFont typeface="Saira"/>
              <a:buNone/>
            </a:pPr>
            <a:r>
              <a:rPr b="0" i="0" lang="en-US" sz="585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535M</a:t>
            </a:r>
            <a:endParaRPr b="0" i="0" sz="5850" u="none" cap="none" strike="noStrike"/>
          </a:p>
        </p:txBody>
      </p:sp>
      <p:sp>
        <p:nvSpPr>
          <p:cNvPr id="254" name="Google Shape;254;p25"/>
          <p:cNvSpPr/>
          <p:nvPr/>
        </p:nvSpPr>
        <p:spPr>
          <a:xfrm>
            <a:off x="9483143" y="3615810"/>
            <a:ext cx="23298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Saira"/>
              <a:buNone/>
            </a:pPr>
            <a:r>
              <a:rPr b="0" i="0" lang="en-US" sz="22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다크 나이트</a:t>
            </a:r>
            <a:endParaRPr b="0" i="0" sz="2200" u="none" cap="none" strike="noStrike"/>
          </a:p>
        </p:txBody>
      </p:sp>
      <p:sp>
        <p:nvSpPr>
          <p:cNvPr id="255" name="Google Shape;255;p25"/>
          <p:cNvSpPr/>
          <p:nvPr/>
        </p:nvSpPr>
        <p:spPr>
          <a:xfrm>
            <a:off x="9483143" y="4106229"/>
            <a:ext cx="2329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2000년대 1위 (2008년)</a:t>
            </a:r>
            <a:endParaRPr b="0" i="0" sz="1750" u="none" cap="none" strike="noStrike"/>
          </a:p>
        </p:txBody>
      </p:sp>
      <p:sp>
        <p:nvSpPr>
          <p:cNvPr id="256" name="Google Shape;256;p25"/>
          <p:cNvSpPr/>
          <p:nvPr/>
        </p:nvSpPr>
        <p:spPr>
          <a:xfrm>
            <a:off x="6869845" y="5036090"/>
            <a:ext cx="23298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5850"/>
              <a:buFont typeface="Saira"/>
              <a:buNone/>
            </a:pPr>
            <a:r>
              <a:rPr b="0" i="0" lang="en-US" sz="585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423M</a:t>
            </a:r>
            <a:endParaRPr b="0" i="0" sz="5850" u="none" cap="none" strike="noStrike"/>
          </a:p>
        </p:txBody>
      </p:sp>
      <p:sp>
        <p:nvSpPr>
          <p:cNvPr id="257" name="Google Shape;257;p25"/>
          <p:cNvSpPr/>
          <p:nvPr/>
        </p:nvSpPr>
        <p:spPr>
          <a:xfrm>
            <a:off x="6869845" y="6067885"/>
            <a:ext cx="23298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Saira"/>
              <a:buNone/>
            </a:pPr>
            <a:r>
              <a:rPr b="0" i="0" lang="en-US" sz="22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라이온 킹</a:t>
            </a:r>
            <a:endParaRPr b="0" i="0" sz="2200" u="none" cap="none" strike="noStrike"/>
          </a:p>
        </p:txBody>
      </p:sp>
      <p:sp>
        <p:nvSpPr>
          <p:cNvPr id="258" name="Google Shape;258;p25"/>
          <p:cNvSpPr/>
          <p:nvPr/>
        </p:nvSpPr>
        <p:spPr>
          <a:xfrm>
            <a:off x="6869845" y="6558304"/>
            <a:ext cx="2329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1990년대 1위 (1994년)</a:t>
            </a:r>
            <a:endParaRPr b="0" i="0" sz="1750" u="none" cap="none" strike="noStrike"/>
          </a:p>
        </p:txBody>
      </p:sp>
      <p:sp>
        <p:nvSpPr>
          <p:cNvPr id="259" name="Google Shape;259;p25"/>
          <p:cNvSpPr/>
          <p:nvPr/>
        </p:nvSpPr>
        <p:spPr>
          <a:xfrm>
            <a:off x="9483143" y="5036107"/>
            <a:ext cx="23298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5850"/>
              <a:buFont typeface="Saira"/>
              <a:buNone/>
            </a:pPr>
            <a:r>
              <a:rPr b="0" i="0" lang="en-US" sz="585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323M</a:t>
            </a:r>
            <a:endParaRPr b="0" i="0" sz="5850" u="none" cap="none" strike="noStrike"/>
          </a:p>
        </p:txBody>
      </p:sp>
      <p:sp>
        <p:nvSpPr>
          <p:cNvPr id="260" name="Google Shape;260;p25"/>
          <p:cNvSpPr/>
          <p:nvPr/>
        </p:nvSpPr>
        <p:spPr>
          <a:xfrm>
            <a:off x="9483143" y="6067903"/>
            <a:ext cx="23298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Saira"/>
              <a:buNone/>
            </a:pPr>
            <a:r>
              <a:rPr b="0" i="0" lang="en-US" sz="22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스타워즈 4편</a:t>
            </a:r>
            <a:endParaRPr b="0" i="0" sz="2200" u="none" cap="none" strike="noStrike"/>
          </a:p>
        </p:txBody>
      </p:sp>
      <p:sp>
        <p:nvSpPr>
          <p:cNvPr id="261" name="Google Shape;261;p25"/>
          <p:cNvSpPr/>
          <p:nvPr/>
        </p:nvSpPr>
        <p:spPr>
          <a:xfrm>
            <a:off x="9483143" y="6558321"/>
            <a:ext cx="2329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1970년대 1위 (1977년)</a:t>
            </a:r>
            <a:endParaRPr b="0" i="0" sz="1750" u="none" cap="none" strike="noStrike"/>
          </a:p>
        </p:txBody>
      </p:sp>
      <p:sp>
        <p:nvSpPr>
          <p:cNvPr id="262" name="Google Shape;262;p25"/>
          <p:cNvSpPr/>
          <p:nvPr/>
        </p:nvSpPr>
        <p:spPr>
          <a:xfrm>
            <a:off x="12466676" y="7496576"/>
            <a:ext cx="2151900" cy="72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25" title="라이온킹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093810"/>
            <a:ext cx="2743200" cy="411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5" title="스타워즈4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7574" y="4104391"/>
            <a:ext cx="27432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5" title="다크나이트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67569" y="-1"/>
            <a:ext cx="2743200" cy="411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5" title="800px-어벤져스-_엔드게임_포스터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-1"/>
            <a:ext cx="2743200" cy="4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/>
          <p:nvPr/>
        </p:nvSpPr>
        <p:spPr>
          <a:xfrm>
            <a:off x="5623501" y="1991538"/>
            <a:ext cx="3383400" cy="25695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"/>
          <p:cNvSpPr/>
          <p:nvPr/>
        </p:nvSpPr>
        <p:spPr>
          <a:xfrm>
            <a:off x="575548" y="452199"/>
            <a:ext cx="4111228" cy="513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aira"/>
              <a:buNone/>
            </a:pPr>
            <a:r>
              <a:rPr lang="en-US" sz="32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투표수</a:t>
            </a:r>
            <a:r>
              <a:rPr lang="en-US" sz="32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 Top 3 </a:t>
            </a:r>
            <a:endParaRPr sz="3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aira"/>
              <a:buNone/>
            </a:pPr>
            <a:r>
              <a:t/>
            </a:r>
            <a:endParaRPr sz="3200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575548" y="9028152"/>
            <a:ext cx="13479304" cy="263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250"/>
              <a:buFont typeface="Roboto"/>
              <a:buNone/>
            </a:pPr>
            <a:r>
              <a:rPr b="0" i="0" lang="en-US" sz="12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1990년대 </a:t>
            </a:r>
            <a:r>
              <a:rPr b="1" i="0" lang="en-US" sz="1250" u="none" cap="none" strike="noStrike">
                <a:solidFill>
                  <a:srgbClr val="FC8337"/>
                </a:solidFill>
                <a:latin typeface="Roboto"/>
                <a:ea typeface="Roboto"/>
                <a:cs typeface="Roboto"/>
                <a:sym typeface="Roboto"/>
              </a:rPr>
              <a:t>쇼생크 탈출</a:t>
            </a:r>
            <a:r>
              <a:rPr b="0" i="0" lang="en-US" sz="12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이 230만 투표로 역대 최고 기록을 달성했습니다.</a:t>
            </a:r>
            <a:endParaRPr b="0" i="0" sz="1250" u="none" cap="none" strike="noStrike"/>
          </a:p>
        </p:txBody>
      </p:sp>
      <p:sp>
        <p:nvSpPr>
          <p:cNvPr id="275" name="Google Shape;275;p26"/>
          <p:cNvSpPr/>
          <p:nvPr/>
        </p:nvSpPr>
        <p:spPr>
          <a:xfrm>
            <a:off x="12466675" y="7803926"/>
            <a:ext cx="2151900" cy="40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1941140" y="4986904"/>
            <a:ext cx="23298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5850"/>
              <a:buFont typeface="Saira"/>
              <a:buNone/>
            </a:pPr>
            <a:r>
              <a:rPr lang="en-US" sz="3200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2,295,987</a:t>
            </a:r>
            <a:endParaRPr b="0" i="0" sz="3200" u="none" cap="none" strike="noStrike"/>
          </a:p>
        </p:txBody>
      </p:sp>
      <p:sp>
        <p:nvSpPr>
          <p:cNvPr id="277" name="Google Shape;277;p26"/>
          <p:cNvSpPr/>
          <p:nvPr/>
        </p:nvSpPr>
        <p:spPr>
          <a:xfrm>
            <a:off x="1941140" y="5910460"/>
            <a:ext cx="23298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Saira"/>
              <a:buNone/>
            </a:pPr>
            <a:r>
              <a:rPr lang="en-US" sz="2200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쇼생크 탈출</a:t>
            </a:r>
            <a:endParaRPr b="0" i="0" sz="2200" u="none" cap="none" strike="noStrike"/>
          </a:p>
        </p:txBody>
      </p:sp>
      <p:sp>
        <p:nvSpPr>
          <p:cNvPr id="278" name="Google Shape;278;p26"/>
          <p:cNvSpPr/>
          <p:nvPr/>
        </p:nvSpPr>
        <p:spPr>
          <a:xfrm>
            <a:off x="1941140" y="6400879"/>
            <a:ext cx="2329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lang="en-US" sz="175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1990</a:t>
            </a: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년대 1위 (</a:t>
            </a:r>
            <a:r>
              <a:rPr lang="en-US" sz="175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1994</a:t>
            </a: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년)</a:t>
            </a:r>
            <a:endParaRPr b="0" i="0" sz="1750" u="none" cap="none" strike="noStrike"/>
          </a:p>
        </p:txBody>
      </p:sp>
      <p:sp>
        <p:nvSpPr>
          <p:cNvPr id="279" name="Google Shape;279;p26"/>
          <p:cNvSpPr/>
          <p:nvPr/>
        </p:nvSpPr>
        <p:spPr>
          <a:xfrm>
            <a:off x="6150293" y="4986904"/>
            <a:ext cx="23298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5850"/>
              <a:buFont typeface="Saira"/>
              <a:buNone/>
            </a:pPr>
            <a:r>
              <a:rPr lang="en-US" sz="3200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2,260,649</a:t>
            </a:r>
            <a:endParaRPr b="0" i="0" sz="3200" u="none" cap="none" strike="noStrike"/>
          </a:p>
        </p:txBody>
      </p:sp>
      <p:sp>
        <p:nvSpPr>
          <p:cNvPr id="280" name="Google Shape;280;p26"/>
          <p:cNvSpPr/>
          <p:nvPr/>
        </p:nvSpPr>
        <p:spPr>
          <a:xfrm>
            <a:off x="6150293" y="5910460"/>
            <a:ext cx="23298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Saira"/>
              <a:buNone/>
            </a:pPr>
            <a:r>
              <a:rPr b="0" i="0" lang="en-US" sz="22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다크 나이트</a:t>
            </a:r>
            <a:endParaRPr b="0" i="0" sz="2200" u="none" cap="none" strike="noStrike"/>
          </a:p>
        </p:txBody>
      </p:sp>
      <p:sp>
        <p:nvSpPr>
          <p:cNvPr id="281" name="Google Shape;281;p26"/>
          <p:cNvSpPr/>
          <p:nvPr/>
        </p:nvSpPr>
        <p:spPr>
          <a:xfrm>
            <a:off x="6150293" y="6400879"/>
            <a:ext cx="2329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2000년대 1위 (2008년)</a:t>
            </a:r>
            <a:endParaRPr b="0" i="0" sz="1750" u="none" cap="none" strike="noStrike"/>
          </a:p>
        </p:txBody>
      </p:sp>
      <p:sp>
        <p:nvSpPr>
          <p:cNvPr id="282" name="Google Shape;282;p26"/>
          <p:cNvSpPr/>
          <p:nvPr/>
        </p:nvSpPr>
        <p:spPr>
          <a:xfrm>
            <a:off x="10598893" y="4986904"/>
            <a:ext cx="23298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5850"/>
              <a:buFont typeface="Saira"/>
              <a:buNone/>
            </a:pPr>
            <a:r>
              <a:rPr lang="en-US" sz="3200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2,022,655</a:t>
            </a:r>
            <a:endParaRPr b="0" i="0" sz="3200" u="none" cap="none" strike="noStrike"/>
          </a:p>
        </p:txBody>
      </p:sp>
      <p:sp>
        <p:nvSpPr>
          <p:cNvPr id="283" name="Google Shape;283;p26"/>
          <p:cNvSpPr/>
          <p:nvPr/>
        </p:nvSpPr>
        <p:spPr>
          <a:xfrm>
            <a:off x="10598893" y="5910460"/>
            <a:ext cx="23298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Saira"/>
              <a:buNone/>
            </a:pPr>
            <a:r>
              <a:rPr lang="en-US" sz="2200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인셉션</a:t>
            </a:r>
            <a:endParaRPr b="0" i="0" sz="2200" u="none" cap="none" strike="noStrike"/>
          </a:p>
        </p:txBody>
      </p:sp>
      <p:sp>
        <p:nvSpPr>
          <p:cNvPr id="284" name="Google Shape;284;p26"/>
          <p:cNvSpPr/>
          <p:nvPr/>
        </p:nvSpPr>
        <p:spPr>
          <a:xfrm>
            <a:off x="10598893" y="6400879"/>
            <a:ext cx="2329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lang="en-US" sz="175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0년대 1위 (20</a:t>
            </a:r>
            <a:r>
              <a:rPr lang="en-US" sz="175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년)</a:t>
            </a:r>
            <a:endParaRPr b="0" i="0" sz="1750" u="none" cap="none" strike="noStrike"/>
          </a:p>
        </p:txBody>
      </p:sp>
      <p:pic>
        <p:nvPicPr>
          <p:cNvPr id="285" name="Google Shape;285;p26" title="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801" y="2035750"/>
            <a:ext cx="3200400" cy="2389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6" title="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4992" y="2083013"/>
            <a:ext cx="3200401" cy="2386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6" title="4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57654" y="2083000"/>
            <a:ext cx="3200400" cy="238658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6"/>
          <p:cNvSpPr/>
          <p:nvPr/>
        </p:nvSpPr>
        <p:spPr>
          <a:xfrm>
            <a:off x="1414351" y="1991525"/>
            <a:ext cx="3383400" cy="25695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6"/>
          <p:cNvSpPr/>
          <p:nvPr/>
        </p:nvSpPr>
        <p:spPr>
          <a:xfrm>
            <a:off x="10072101" y="1991538"/>
            <a:ext cx="3383400" cy="25695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12466676" y="7496576"/>
            <a:ext cx="2151900" cy="72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793828" y="3486693"/>
            <a:ext cx="4196400" cy="1715700"/>
          </a:xfrm>
          <a:prstGeom prst="roundRect">
            <a:avLst>
              <a:gd fmla="val 11900" name="adj"/>
            </a:avLst>
          </a:prstGeom>
          <a:solidFill>
            <a:srgbClr val="FC8337"/>
          </a:solidFill>
          <a:ln cap="flat" cmpd="sng" w="22850">
            <a:solidFill>
              <a:srgbClr val="FC83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1043502" y="3736367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Sair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시대별 분석</a:t>
            </a:r>
            <a:endParaRPr b="0" i="0" sz="2200" u="none" cap="none" strike="noStrike"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043502" y="4226785"/>
            <a:ext cx="36969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1950년대부터 2010년대까지 10년 단위로 영화 트렌드 파악</a:t>
            </a:r>
            <a:endParaRPr b="0" i="0" sz="1750" u="none" cap="none" strike="noStrike"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5216999" y="3486693"/>
            <a:ext cx="4196400" cy="1715700"/>
          </a:xfrm>
          <a:prstGeom prst="roundRect">
            <a:avLst>
              <a:gd fmla="val 11900" name="adj"/>
            </a:avLst>
          </a:prstGeom>
          <a:solidFill>
            <a:srgbClr val="FC8337"/>
          </a:solidFill>
          <a:ln cap="flat" cmpd="sng" w="22850">
            <a:solidFill>
              <a:srgbClr val="FC83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5466674" y="3736367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Sair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3가지 지표</a:t>
            </a:r>
            <a:endParaRPr b="0" i="0" sz="2200" u="none" cap="none" strike="noStrike">
              <a:solidFill>
                <a:schemeClr val="dk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466674" y="4226785"/>
            <a:ext cx="36969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평점(Rate), 흥행수익(Gross), 투표수(Votes) 기준 Top 10 추출</a:t>
            </a:r>
            <a:endParaRPr b="0" i="0" sz="1750" u="none" cap="none" strike="noStrike">
              <a:solidFill>
                <a:schemeClr val="dk1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9640170" y="3486693"/>
            <a:ext cx="4196400" cy="1715700"/>
          </a:xfrm>
          <a:prstGeom prst="roundRect">
            <a:avLst>
              <a:gd fmla="val 11900" name="adj"/>
            </a:avLst>
          </a:prstGeom>
          <a:solidFill>
            <a:srgbClr val="FC8337"/>
          </a:solidFill>
          <a:ln cap="flat" cmpd="sng" w="22850">
            <a:solidFill>
              <a:srgbClr val="FC83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9889846" y="3736367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Sair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시각화</a:t>
            </a:r>
            <a:endParaRPr b="0" i="0" sz="2200" u="none" cap="none" strike="noStrike">
              <a:solidFill>
                <a:schemeClr val="dk1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9889845" y="4226785"/>
            <a:ext cx="36969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엑셀 데이터와 막대그래프로 결과 제공</a:t>
            </a:r>
            <a:endParaRPr b="0" i="0" sz="1750" u="none" cap="none" strike="noStrike">
              <a:solidFill>
                <a:schemeClr val="dk1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793790" y="1905000"/>
            <a:ext cx="56706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50"/>
              <a:buFont typeface="Saira"/>
              <a:buNone/>
            </a:pPr>
            <a:r>
              <a:rPr lang="en-US" sz="32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프로젝트 목표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Saira"/>
              <a:buNone/>
            </a:pPr>
            <a:r>
              <a:t/>
            </a:r>
            <a:endParaRPr sz="3200">
              <a:solidFill>
                <a:srgbClr val="FFFFFF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793790" y="1905000"/>
            <a:ext cx="56706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Saira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데이터 전처리 기준</a:t>
            </a:r>
            <a:endParaRPr b="0" i="0" sz="3200" u="none" cap="none" strike="noStrike"/>
          </a:p>
        </p:txBody>
      </p:sp>
      <p:sp>
        <p:nvSpPr>
          <p:cNvPr id="84" name="Google Shape;84;p15"/>
          <p:cNvSpPr/>
          <p:nvPr/>
        </p:nvSpPr>
        <p:spPr>
          <a:xfrm>
            <a:off x="793790" y="3401860"/>
            <a:ext cx="510300" cy="510300"/>
          </a:xfrm>
          <a:prstGeom prst="roundRect">
            <a:avLst>
              <a:gd fmla="val 40005" name="adj"/>
            </a:avLst>
          </a:prstGeom>
          <a:solidFill>
            <a:srgbClr val="030303"/>
          </a:solidFill>
          <a:ln cap="flat" cmpd="sng" w="22850">
            <a:solidFill>
              <a:srgbClr val="FC83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878860" y="3444365"/>
            <a:ext cx="340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650"/>
              <a:buFont typeface="Saira"/>
              <a:buNone/>
            </a:pPr>
            <a:r>
              <a:rPr b="0" i="0" lang="en-US" sz="265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1</a:t>
            </a:r>
            <a:endParaRPr b="0" i="0" sz="2650" u="none" cap="none" strike="noStrike"/>
          </a:p>
        </p:txBody>
      </p:sp>
      <p:sp>
        <p:nvSpPr>
          <p:cNvPr id="86" name="Google Shape;86;p15"/>
          <p:cNvSpPr/>
          <p:nvPr/>
        </p:nvSpPr>
        <p:spPr>
          <a:xfrm>
            <a:off x="1530906" y="3468826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Saira"/>
              <a:buNone/>
            </a:pPr>
            <a:r>
              <a:rPr b="0" i="0" lang="en-US" sz="22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연대별 최소 20편 기준</a:t>
            </a:r>
            <a:endParaRPr b="0" i="0" sz="2200" u="none" cap="none" strike="noStrike"/>
          </a:p>
        </p:txBody>
      </p:sp>
      <p:sp>
        <p:nvSpPr>
          <p:cNvPr id="87" name="Google Shape;87;p15"/>
          <p:cNvSpPr/>
          <p:nvPr/>
        </p:nvSpPr>
        <p:spPr>
          <a:xfrm>
            <a:off x="1530906" y="4060871"/>
            <a:ext cx="29232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각 연대(10년)당 영화 편수가 20편 이상인 경우만 분석 포함</a:t>
            </a:r>
            <a:endParaRPr b="0" i="0" sz="1750" u="none" cap="none" strike="noStrike"/>
          </a:p>
        </p:txBody>
      </p:sp>
      <p:sp>
        <p:nvSpPr>
          <p:cNvPr id="88" name="Google Shape;88;p15"/>
          <p:cNvSpPr/>
          <p:nvPr/>
        </p:nvSpPr>
        <p:spPr>
          <a:xfrm>
            <a:off x="4737616" y="3401860"/>
            <a:ext cx="510300" cy="510300"/>
          </a:xfrm>
          <a:prstGeom prst="roundRect">
            <a:avLst>
              <a:gd fmla="val 40005" name="adj"/>
            </a:avLst>
          </a:prstGeom>
          <a:solidFill>
            <a:srgbClr val="030303"/>
          </a:solidFill>
          <a:ln cap="flat" cmpd="sng" w="22850">
            <a:solidFill>
              <a:srgbClr val="FC83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4822686" y="3444365"/>
            <a:ext cx="340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650"/>
              <a:buFont typeface="Saira"/>
              <a:buNone/>
            </a:pPr>
            <a:r>
              <a:rPr b="0" i="0" lang="en-US" sz="265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2</a:t>
            </a:r>
            <a:endParaRPr b="0" i="0" sz="2650" u="none" cap="none" strike="noStrike"/>
          </a:p>
        </p:txBody>
      </p:sp>
      <p:sp>
        <p:nvSpPr>
          <p:cNvPr id="90" name="Google Shape;90;p15"/>
          <p:cNvSpPr/>
          <p:nvPr/>
        </p:nvSpPr>
        <p:spPr>
          <a:xfrm>
            <a:off x="5474732" y="3468826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Saira"/>
              <a:buNone/>
            </a:pPr>
            <a:r>
              <a:rPr b="0" i="0" lang="en-US" sz="22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데이터 정제</a:t>
            </a:r>
            <a:endParaRPr b="0" i="0" sz="2200" u="none" cap="none" strike="noStrike"/>
          </a:p>
        </p:txBody>
      </p:sp>
      <p:sp>
        <p:nvSpPr>
          <p:cNvPr id="91" name="Google Shape;91;p15"/>
          <p:cNvSpPr/>
          <p:nvPr/>
        </p:nvSpPr>
        <p:spPr>
          <a:xfrm>
            <a:off x="5474732" y="4060871"/>
            <a:ext cx="29232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결측치 제거, 중복 영화 제거, 숫자 데이터 형변환</a:t>
            </a:r>
            <a:endParaRPr b="0" i="0" sz="1750" u="none" cap="none" strike="noStrike"/>
          </a:p>
        </p:txBody>
      </p:sp>
      <p:sp>
        <p:nvSpPr>
          <p:cNvPr id="92" name="Google Shape;92;p15"/>
          <p:cNvSpPr/>
          <p:nvPr/>
        </p:nvSpPr>
        <p:spPr>
          <a:xfrm>
            <a:off x="8573758" y="3401875"/>
            <a:ext cx="510300" cy="510300"/>
          </a:xfrm>
          <a:prstGeom prst="roundRect">
            <a:avLst>
              <a:gd fmla="val 40005" name="adj"/>
            </a:avLst>
          </a:prstGeom>
          <a:solidFill>
            <a:srgbClr val="030303"/>
          </a:solidFill>
          <a:ln cap="flat" cmpd="sng" w="22850">
            <a:solidFill>
              <a:srgbClr val="FC83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8658853" y="3444381"/>
            <a:ext cx="340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650"/>
              <a:buFont typeface="Saira"/>
              <a:buNone/>
            </a:pPr>
            <a:r>
              <a:rPr b="0" i="0" lang="en-US" sz="265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3</a:t>
            </a:r>
            <a:endParaRPr b="0" i="0" sz="2650" u="none" cap="none" strike="noStrike"/>
          </a:p>
        </p:txBody>
      </p:sp>
      <p:sp>
        <p:nvSpPr>
          <p:cNvPr id="94" name="Google Shape;94;p15"/>
          <p:cNvSpPr/>
          <p:nvPr/>
        </p:nvSpPr>
        <p:spPr>
          <a:xfrm>
            <a:off x="9264369" y="3468836"/>
            <a:ext cx="2045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Saira"/>
              <a:buNone/>
            </a:pPr>
            <a:r>
              <a:rPr b="0" i="0" lang="en-US" sz="22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시대별 한계</a:t>
            </a:r>
            <a:endParaRPr b="0" i="0" sz="2200" u="none" cap="none" strike="noStrike"/>
          </a:p>
        </p:txBody>
      </p:sp>
      <p:sp>
        <p:nvSpPr>
          <p:cNvPr id="95" name="Google Shape;95;p15"/>
          <p:cNvSpPr/>
          <p:nvPr/>
        </p:nvSpPr>
        <p:spPr>
          <a:xfrm>
            <a:off x="9105608" y="4060893"/>
            <a:ext cx="43881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IMDb Top 1000은 최근 영화 중심으로 고전영화 비중 낮음</a:t>
            </a:r>
            <a:endParaRPr b="0" i="0" sz="1750" u="none" cap="none" strike="noStrike"/>
          </a:p>
        </p:txBody>
      </p:sp>
      <p:sp>
        <p:nvSpPr>
          <p:cNvPr id="96" name="Google Shape;96;p15"/>
          <p:cNvSpPr/>
          <p:nvPr/>
        </p:nvSpPr>
        <p:spPr>
          <a:xfrm>
            <a:off x="12466676" y="7496576"/>
            <a:ext cx="2151900" cy="72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04" name="Google Shape;10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6280190" y="2194084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Saira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분석 결과물</a:t>
            </a:r>
            <a:endParaRPr b="0" i="0" sz="3200" u="none" cap="none" strike="noStrike"/>
          </a:p>
        </p:txBody>
      </p:sp>
      <p:pic>
        <p:nvPicPr>
          <p:cNvPr descr="preencoded.png" id="106" name="Google Shape;10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0190" y="3243024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7130653" y="337768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Saira"/>
              <a:buNone/>
            </a:pPr>
            <a:r>
              <a:rPr lang="en-US" sz="2200" u="sng">
                <a:solidFill>
                  <a:schemeClr val="hlink"/>
                </a:solidFill>
                <a:latin typeface="Saira"/>
                <a:ea typeface="Saira"/>
                <a:cs typeface="Saira"/>
                <a:sym typeface="Saira"/>
                <a:hlinkClick r:id="rId6"/>
              </a:rPr>
              <a:t>구글 시트</a:t>
            </a:r>
            <a:endParaRPr b="0" i="0" sz="2200" u="none" cap="none" strike="noStrike"/>
          </a:p>
        </p:txBody>
      </p:sp>
      <p:sp>
        <p:nvSpPr>
          <p:cNvPr id="108" name="Google Shape;108;p16"/>
          <p:cNvSpPr/>
          <p:nvPr/>
        </p:nvSpPr>
        <p:spPr>
          <a:xfrm>
            <a:off x="7130653" y="3868103"/>
            <a:ext cx="6705957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top10_by_metric - 3개 시트(Gross, Rate, Votes)로 구성된 데이터 파일</a:t>
            </a:r>
            <a:endParaRPr b="0" i="0" sz="1750" u="none" cap="none" strike="noStrike"/>
          </a:p>
        </p:txBody>
      </p:sp>
      <p:pic>
        <p:nvPicPr>
          <p:cNvPr descr="preencoded.png" id="109" name="Google Shape;109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80190" y="5047536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/>
          <p:nvPr/>
        </p:nvSpPr>
        <p:spPr>
          <a:xfrm>
            <a:off x="7130653" y="518219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Saira"/>
              <a:buNone/>
            </a:pPr>
            <a:r>
              <a:rPr b="0" i="0" lang="en-US" sz="22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시각화 그래프</a:t>
            </a:r>
            <a:endParaRPr b="0" i="0" sz="2200" u="none" cap="none" strike="noStrike"/>
          </a:p>
        </p:txBody>
      </p:sp>
      <p:sp>
        <p:nvSpPr>
          <p:cNvPr id="111" name="Google Shape;111;p16"/>
          <p:cNvSpPr/>
          <p:nvPr/>
        </p:nvSpPr>
        <p:spPr>
          <a:xfrm>
            <a:off x="7130653" y="5672614"/>
            <a:ext cx="670595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연대별 Top 10 영화 가로 막대그래프</a:t>
            </a:r>
            <a:endParaRPr b="0" i="0" sz="1750" u="none" cap="none" strike="noStrike"/>
          </a:p>
        </p:txBody>
      </p:sp>
      <p:sp>
        <p:nvSpPr>
          <p:cNvPr id="112" name="Google Shape;112;p16"/>
          <p:cNvSpPr/>
          <p:nvPr/>
        </p:nvSpPr>
        <p:spPr>
          <a:xfrm>
            <a:off x="12466676" y="7496576"/>
            <a:ext cx="2151900" cy="72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793790" y="2305288"/>
            <a:ext cx="6284357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Saira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분석 결과 해석 시 주의사항</a:t>
            </a:r>
            <a:endParaRPr b="0" i="0" sz="3200" u="none" cap="none" strike="noStrike"/>
          </a:p>
        </p:txBody>
      </p:sp>
      <p:sp>
        <p:nvSpPr>
          <p:cNvPr id="119" name="Google Shape;119;p17"/>
          <p:cNvSpPr/>
          <p:nvPr/>
        </p:nvSpPr>
        <p:spPr>
          <a:xfrm>
            <a:off x="793790" y="3467695"/>
            <a:ext cx="4196358" cy="2456617"/>
          </a:xfrm>
          <a:prstGeom prst="roundRect">
            <a:avLst>
              <a:gd fmla="val 8310" name="adj"/>
            </a:avLst>
          </a:prstGeom>
          <a:solidFill>
            <a:srgbClr val="F2F2F2">
              <a:alpha val="74901"/>
            </a:srgbClr>
          </a:solidFill>
          <a:ln cap="flat" cmpd="sng" w="30475">
            <a:solidFill>
              <a:srgbClr val="FC83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793790" y="3467695"/>
            <a:ext cx="121920" cy="2456617"/>
          </a:xfrm>
          <a:prstGeom prst="roundRect">
            <a:avLst>
              <a:gd fmla="val 167442" name="adj"/>
            </a:avLst>
          </a:prstGeom>
          <a:solidFill>
            <a:srgbClr val="FC83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1173004" y="372498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Saira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데이터 편향성</a:t>
            </a:r>
            <a:endParaRPr b="0" i="0" sz="2200" u="none" cap="none" strike="noStrike"/>
          </a:p>
        </p:txBody>
      </p:sp>
      <p:sp>
        <p:nvSpPr>
          <p:cNvPr id="122" name="Google Shape;122;p17"/>
          <p:cNvSpPr/>
          <p:nvPr/>
        </p:nvSpPr>
        <p:spPr>
          <a:xfrm>
            <a:off x="1173004" y="4215408"/>
            <a:ext cx="3559850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IMDb Top 1000은 최근 영화 중심으로 구성되어 있어 초기 연대(1920~1940년대) 데이터가 부족합니다.</a:t>
            </a:r>
            <a:endParaRPr b="0" i="0" sz="1750" u="none" cap="none" strike="noStrike"/>
          </a:p>
        </p:txBody>
      </p:sp>
      <p:sp>
        <p:nvSpPr>
          <p:cNvPr id="123" name="Google Shape;123;p17"/>
          <p:cNvSpPr/>
          <p:nvPr/>
        </p:nvSpPr>
        <p:spPr>
          <a:xfrm>
            <a:off x="5216962" y="3467695"/>
            <a:ext cx="4196358" cy="2456617"/>
          </a:xfrm>
          <a:prstGeom prst="roundRect">
            <a:avLst>
              <a:gd fmla="val 8310" name="adj"/>
            </a:avLst>
          </a:prstGeom>
          <a:solidFill>
            <a:srgbClr val="F2F2F2">
              <a:alpha val="74901"/>
            </a:srgbClr>
          </a:solidFill>
          <a:ln cap="flat" cmpd="sng" w="30475">
            <a:solidFill>
              <a:srgbClr val="FC83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5216962" y="3467695"/>
            <a:ext cx="121920" cy="2456617"/>
          </a:xfrm>
          <a:prstGeom prst="roundRect">
            <a:avLst>
              <a:gd fmla="val 167442" name="adj"/>
            </a:avLst>
          </a:prstGeom>
          <a:solidFill>
            <a:srgbClr val="FC83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5596176" y="372498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Saira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연대 간 비교 한계</a:t>
            </a:r>
            <a:endParaRPr b="0" i="0" sz="2200" u="none" cap="none" strike="noStrike"/>
          </a:p>
        </p:txBody>
      </p:sp>
      <p:sp>
        <p:nvSpPr>
          <p:cNvPr id="126" name="Google Shape;126;p17"/>
          <p:cNvSpPr/>
          <p:nvPr/>
        </p:nvSpPr>
        <p:spPr>
          <a:xfrm>
            <a:off x="5596176" y="4215408"/>
            <a:ext cx="3559850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서로 다른 연대 간 직접 비교 시 샘플 수와 시대적 특성 차이를 반드시 고려해야 합니다.</a:t>
            </a:r>
            <a:endParaRPr b="0" i="0" sz="1750" u="none" cap="none" strike="noStrike"/>
          </a:p>
        </p:txBody>
      </p:sp>
      <p:sp>
        <p:nvSpPr>
          <p:cNvPr id="127" name="Google Shape;127;p17"/>
          <p:cNvSpPr/>
          <p:nvPr/>
        </p:nvSpPr>
        <p:spPr>
          <a:xfrm>
            <a:off x="9640133" y="3467695"/>
            <a:ext cx="4196358" cy="2456617"/>
          </a:xfrm>
          <a:prstGeom prst="roundRect">
            <a:avLst>
              <a:gd fmla="val 8310" name="adj"/>
            </a:avLst>
          </a:prstGeom>
          <a:solidFill>
            <a:srgbClr val="F2F2F2">
              <a:alpha val="74901"/>
            </a:srgbClr>
          </a:solidFill>
          <a:ln cap="flat" cmpd="sng" w="30475">
            <a:solidFill>
              <a:srgbClr val="FC83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9640133" y="3467695"/>
            <a:ext cx="121920" cy="2456617"/>
          </a:xfrm>
          <a:prstGeom prst="roundRect">
            <a:avLst>
              <a:gd fmla="val 167442" name="adj"/>
            </a:avLst>
          </a:prstGeom>
          <a:solidFill>
            <a:srgbClr val="FC83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10019348" y="372498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Saira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상대적 순위</a:t>
            </a:r>
            <a:endParaRPr b="0" i="0" sz="2200" u="none" cap="none" strike="noStrike"/>
          </a:p>
        </p:txBody>
      </p:sp>
      <p:sp>
        <p:nvSpPr>
          <p:cNvPr id="130" name="Google Shape;130;p17"/>
          <p:cNvSpPr/>
          <p:nvPr/>
        </p:nvSpPr>
        <p:spPr>
          <a:xfrm>
            <a:off x="10019348" y="4215408"/>
            <a:ext cx="3559850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각 지표별 Top 10은 동일 연대 내 상대 순위이므로 절대적 비교에는 제한이 있습니다.</a:t>
            </a:r>
            <a:endParaRPr b="0" i="0" sz="1750" u="none" cap="none" strike="noStrike"/>
          </a:p>
        </p:txBody>
      </p:sp>
      <p:sp>
        <p:nvSpPr>
          <p:cNvPr id="131" name="Google Shape;131;p17"/>
          <p:cNvSpPr/>
          <p:nvPr/>
        </p:nvSpPr>
        <p:spPr>
          <a:xfrm>
            <a:off x="12854575" y="7744800"/>
            <a:ext cx="1776000" cy="484800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12466676" y="7496576"/>
            <a:ext cx="2151900" cy="72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528065" y="3295534"/>
            <a:ext cx="56706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Saira"/>
              <a:buNone/>
            </a:pPr>
            <a:r>
              <a:rPr lang="en-US" sz="320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시각화 그래프- Rate(</a:t>
            </a:r>
            <a:r>
              <a:rPr lang="en-US" sz="320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평점)</a:t>
            </a:r>
            <a:endParaRPr b="0" i="0" sz="320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12466676" y="7496576"/>
            <a:ext cx="2151900" cy="72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5" name="Google Shape;145;p19"/>
          <p:cNvGraphicFramePr/>
          <p:nvPr/>
        </p:nvGraphicFramePr>
        <p:xfrm>
          <a:off x="166975" y="1857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{800B1A0C-C55B-4E6E-8591-174D71A4ED4D}</a:tableStyleId>
              </a:tblPr>
              <a:tblGrid>
                <a:gridCol w="7149250"/>
                <a:gridCol w="7149250"/>
              </a:tblGrid>
              <a:tr h="203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95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95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95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6" name="Google Shape;146;p19" title="Gross_1960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25" y="2290159"/>
            <a:ext cx="6400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 title="Gross_1970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25" y="4235975"/>
            <a:ext cx="6400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 title="Gross_1980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225" y="6207942"/>
            <a:ext cx="6400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 title="Gross_1990s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6775" y="334375"/>
            <a:ext cx="6400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 title="Gross_2000s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6775" y="2290136"/>
            <a:ext cx="6400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 title="Gross_2010s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26775" y="4235099"/>
            <a:ext cx="6400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 title="Rate_1950s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6225" y="334376"/>
            <a:ext cx="6400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 title="Rate_1960s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6225" y="2290125"/>
            <a:ext cx="6400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 title="Rate_1970s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6225" y="4245925"/>
            <a:ext cx="6400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 title="Rate_1980s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76225" y="6201700"/>
            <a:ext cx="6400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 title="Rate_1990s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626775" y="334375"/>
            <a:ext cx="6400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 title="Rate_2000s.pn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626775" y="2290150"/>
            <a:ext cx="6400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 title="Rate_2010s.png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626775" y="4245925"/>
            <a:ext cx="6400800" cy="181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>
            <a:off x="12466676" y="7496576"/>
            <a:ext cx="2151900" cy="72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528078" y="3295525"/>
            <a:ext cx="70899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Saira"/>
              <a:buNone/>
            </a:pPr>
            <a:r>
              <a:rPr lang="en-US" sz="320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시각화 그래프- Gross(</a:t>
            </a:r>
            <a:r>
              <a:rPr lang="en-US" sz="3200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흥행 수익)</a:t>
            </a:r>
            <a:endParaRPr b="0" i="0" sz="3200" u="none" cap="none" strike="noStri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/>
          <p:nvPr/>
        </p:nvSpPr>
        <p:spPr>
          <a:xfrm>
            <a:off x="12466676" y="7496576"/>
            <a:ext cx="2151900" cy="72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2" name="Google Shape;172;p21"/>
          <p:cNvGraphicFramePr/>
          <p:nvPr/>
        </p:nvGraphicFramePr>
        <p:xfrm>
          <a:off x="166975" y="1857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{800B1A0C-C55B-4E6E-8591-174D71A4ED4D}</a:tableStyleId>
              </a:tblPr>
              <a:tblGrid>
                <a:gridCol w="7149250"/>
                <a:gridCol w="7149250"/>
              </a:tblGrid>
              <a:tr h="203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95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95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95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3" name="Google Shape;173;p21" title="Gross_1950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14" y="334377"/>
            <a:ext cx="6400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 title="Gross_1960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25" y="2290159"/>
            <a:ext cx="6400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 title="Gross_1970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225" y="4235975"/>
            <a:ext cx="6400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 title="Gross_1980s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225" y="6207942"/>
            <a:ext cx="6400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 title="Gross_1990s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6775" y="334375"/>
            <a:ext cx="6400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 title="Gross_2000s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26775" y="2290136"/>
            <a:ext cx="6400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 title="Gross_2010s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26775" y="4235099"/>
            <a:ext cx="6400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