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60" r:id="rId3"/>
    <p:sldId id="261" r:id="rId4"/>
    <p:sldId id="262" r:id="rId5"/>
    <p:sldId id="278" r:id="rId6"/>
    <p:sldId id="276" r:id="rId7"/>
    <p:sldId id="279" r:id="rId8"/>
    <p:sldId id="275" r:id="rId9"/>
    <p:sldId id="265" r:id="rId10"/>
    <p:sldId id="272" r:id="rId11"/>
    <p:sldId id="274" r:id="rId12"/>
    <p:sldId id="273" r:id="rId13"/>
    <p:sldId id="300" r:id="rId14"/>
    <p:sldId id="301" r:id="rId15"/>
    <p:sldId id="295" r:id="rId16"/>
    <p:sldId id="297" r:id="rId17"/>
    <p:sldId id="298" r:id="rId18"/>
    <p:sldId id="299" r:id="rId19"/>
    <p:sldId id="281" r:id="rId20"/>
    <p:sldId id="283" r:id="rId21"/>
    <p:sldId id="288" r:id="rId22"/>
    <p:sldId id="289" r:id="rId23"/>
    <p:sldId id="290" r:id="rId24"/>
    <p:sldId id="291" r:id="rId25"/>
    <p:sldId id="303" r:id="rId26"/>
    <p:sldId id="263" r:id="rId27"/>
    <p:sldId id="268" r:id="rId28"/>
    <p:sldId id="294" r:id="rId29"/>
    <p:sldId id="270" r:id="rId30"/>
    <p:sldId id="269" r:id="rId31"/>
    <p:sldId id="296" r:id="rId32"/>
    <p:sldId id="304" r:id="rId33"/>
    <p:sldId id="302" r:id="rId34"/>
    <p:sldId id="305" r:id="rId35"/>
    <p:sldId id="306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0391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361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6347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3601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8316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7475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057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05201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0535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33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49268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773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89839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900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19682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58239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987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31388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7197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62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1847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5038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201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556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9683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8630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926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02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8593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 err="1"/>
              <a:t>황웅범</a:t>
            </a:r>
            <a:r>
              <a:rPr lang="en-US" altLang="ko-KR" dirty="0"/>
              <a:t>, </a:t>
            </a:r>
            <a:r>
              <a:rPr lang="ko-KR" altLang="en-US" dirty="0"/>
              <a:t>이민호</a:t>
            </a:r>
            <a:r>
              <a:rPr lang="en-US" altLang="ko-KR" dirty="0"/>
              <a:t>, </a:t>
            </a:r>
            <a:r>
              <a:rPr lang="ko-KR" altLang="en-US" dirty="0" err="1"/>
              <a:t>최새롬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 err="1"/>
              <a:t>박소정</a:t>
            </a:r>
            <a:r>
              <a:rPr lang="en-US" altLang="ko-KR" dirty="0"/>
              <a:t>, </a:t>
            </a:r>
            <a:r>
              <a:rPr lang="ko-KR" altLang="en-US" dirty="0" err="1"/>
              <a:t>홍승표</a:t>
            </a:r>
            <a:r>
              <a:rPr lang="en-US" altLang="ko-KR" dirty="0"/>
              <a:t>, </a:t>
            </a:r>
            <a:r>
              <a:rPr lang="ko-KR" altLang="en-US" dirty="0" err="1"/>
              <a:t>이준태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CRA</a:t>
            </a:r>
            <a:r>
              <a:rPr lang="ko-KR" altLang="en-US" dirty="0"/>
              <a:t> </a:t>
            </a:r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SSD</a:t>
            </a:r>
            <a:r>
              <a:rPr lang="ko-KR" altLang="en-US" dirty="0"/>
              <a:t> 프로젝트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A-</a:t>
            </a:r>
            <a:r>
              <a:rPr lang="en-US" dirty="0" err="1"/>
              <a:t>Teuk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2025.07.18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- SSD Write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80B39-0EDA-441D-96E0-32A52ABB2745}"/>
              </a:ext>
            </a:extLst>
          </p:cNvPr>
          <p:cNvSpPr txBox="1"/>
          <p:nvPr/>
        </p:nvSpPr>
        <p:spPr>
          <a:xfrm>
            <a:off x="261901" y="897653"/>
            <a:ext cx="6881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REFACTOR</a:t>
            </a:r>
            <a:endParaRPr lang="ko-KR" alt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48AED-2AD1-42C8-A9C4-AD5FBD434E96}"/>
              </a:ext>
            </a:extLst>
          </p:cNvPr>
          <p:cNvSpPr txBox="1"/>
          <p:nvPr/>
        </p:nvSpPr>
        <p:spPr>
          <a:xfrm>
            <a:off x="5213529" y="1942747"/>
            <a:ext cx="6881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6"/>
                </a:solidFill>
              </a:rPr>
              <a:t>GREEN</a:t>
            </a:r>
            <a:endParaRPr lang="ko-KR" altLang="en-US" sz="4800" dirty="0">
              <a:solidFill>
                <a:schemeClr val="accent6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B79BAC-A19F-4EF6-BCF1-D97F2EE0C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054" y="3902440"/>
            <a:ext cx="8564170" cy="27531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B8C0B7-9B1D-4048-B370-2ACE9B327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054" y="984838"/>
            <a:ext cx="5280986" cy="29176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D0000F-4E9A-4807-9EC1-15CDE86CA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5040" y="3018879"/>
            <a:ext cx="3982006" cy="8764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6B0D89-C73F-4FA6-9327-954C7C080BE8}"/>
              </a:ext>
            </a:extLst>
          </p:cNvPr>
          <p:cNvSpPr txBox="1"/>
          <p:nvPr/>
        </p:nvSpPr>
        <p:spPr>
          <a:xfrm>
            <a:off x="6425040" y="1375412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FF0000"/>
                </a:solidFill>
              </a:rPr>
              <a:t>Ssd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직접 호출과</a:t>
            </a:r>
            <a:r>
              <a:rPr lang="en-US" altLang="ko-KR" sz="1800" dirty="0">
                <a:solidFill>
                  <a:srgbClr val="FF0000"/>
                </a:solidFill>
              </a:rPr>
              <a:t>, cli </a:t>
            </a:r>
            <a:r>
              <a:rPr lang="ko-KR" altLang="en-US" sz="1800" dirty="0">
                <a:solidFill>
                  <a:srgbClr val="FF0000"/>
                </a:solidFill>
              </a:rPr>
              <a:t>환경을 통한 실행 환경 준비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12EE3D-1DA0-42BC-8B06-EA476ED4B950}"/>
              </a:ext>
            </a:extLst>
          </p:cNvPr>
          <p:cNvSpPr txBox="1"/>
          <p:nvPr/>
        </p:nvSpPr>
        <p:spPr>
          <a:xfrm>
            <a:off x="6857387" y="2637310"/>
            <a:ext cx="454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Fixture </a:t>
            </a:r>
            <a:r>
              <a:rPr lang="ko-KR" altLang="en-US" sz="1800" dirty="0">
                <a:solidFill>
                  <a:srgbClr val="FF0000"/>
                </a:solidFill>
              </a:rPr>
              <a:t>를 활용하여 </a:t>
            </a:r>
            <a:r>
              <a:rPr lang="en-US" altLang="ko-KR" sz="1800" dirty="0">
                <a:solidFill>
                  <a:srgbClr val="FF0000"/>
                </a:solidFill>
              </a:rPr>
              <a:t>arrange </a:t>
            </a:r>
            <a:r>
              <a:rPr lang="ko-KR" altLang="en-US" sz="1800" dirty="0">
                <a:solidFill>
                  <a:srgbClr val="FF0000"/>
                </a:solidFill>
              </a:rPr>
              <a:t>번거로움 해소</a:t>
            </a:r>
          </a:p>
        </p:txBody>
      </p:sp>
    </p:spTree>
    <p:extLst>
      <p:ext uri="{BB962C8B-B14F-4D97-AF65-F5344CB8AC3E}">
        <p14:creationId xmlns:p14="http://schemas.microsoft.com/office/powerpoint/2010/main" val="381809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- SSD Write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48AED-2AD1-42C8-A9C4-AD5FBD434E96}"/>
              </a:ext>
            </a:extLst>
          </p:cNvPr>
          <p:cNvSpPr txBox="1"/>
          <p:nvPr/>
        </p:nvSpPr>
        <p:spPr>
          <a:xfrm>
            <a:off x="5213529" y="1924991"/>
            <a:ext cx="6881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6"/>
                </a:solidFill>
              </a:rPr>
              <a:t>GREEN</a:t>
            </a:r>
            <a:endParaRPr lang="ko-KR" altLang="en-US" sz="4800" dirty="0">
              <a:solidFill>
                <a:schemeClr val="accent6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24A64A1-6D0B-476C-B50B-F5DB55670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137" y="986577"/>
            <a:ext cx="7689607" cy="58155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EA5349-A066-44D7-A3AA-DED1A42E2AF3}"/>
              </a:ext>
            </a:extLst>
          </p:cNvPr>
          <p:cNvSpPr txBox="1"/>
          <p:nvPr/>
        </p:nvSpPr>
        <p:spPr>
          <a:xfrm>
            <a:off x="9059159" y="4543720"/>
            <a:ext cx="30572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객체 생성을 관리 하기 위해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Simple Factory </a:t>
            </a:r>
            <a:r>
              <a:rPr lang="ko-KR" altLang="en-US" sz="1800" dirty="0">
                <a:solidFill>
                  <a:srgbClr val="FF0000"/>
                </a:solidFill>
              </a:rPr>
              <a:t>패턴으로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en-US" altLang="ko-KR" sz="1800" dirty="0">
                <a:solidFill>
                  <a:srgbClr val="FF0000"/>
                </a:solidFill>
              </a:rPr>
              <a:t>Command </a:t>
            </a:r>
            <a:r>
              <a:rPr lang="ko-KR" altLang="en-US" sz="1800" dirty="0">
                <a:solidFill>
                  <a:srgbClr val="FF0000"/>
                </a:solidFill>
              </a:rPr>
              <a:t>를 생성하고자 함</a:t>
            </a:r>
            <a:endParaRPr lang="en-US" altLang="ko-KR" sz="1800" dirty="0">
              <a:solidFill>
                <a:srgbClr val="FF0000"/>
              </a:solidFill>
            </a:endParaRP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FF0000"/>
                </a:solidFill>
              </a:rPr>
              <a:t>생성 시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잘못된 명령어 예외 처리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F9B5F5-9275-4F47-8191-1FF1B2C90FE6}"/>
              </a:ext>
            </a:extLst>
          </p:cNvPr>
          <p:cNvSpPr txBox="1"/>
          <p:nvPr/>
        </p:nvSpPr>
        <p:spPr>
          <a:xfrm>
            <a:off x="261901" y="897653"/>
            <a:ext cx="6881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REFACTOR</a:t>
            </a:r>
            <a:endParaRPr lang="ko-KR" alt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00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- SSD Write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48AED-2AD1-42C8-A9C4-AD5FBD434E96}"/>
              </a:ext>
            </a:extLst>
          </p:cNvPr>
          <p:cNvSpPr txBox="1"/>
          <p:nvPr/>
        </p:nvSpPr>
        <p:spPr>
          <a:xfrm>
            <a:off x="5213529" y="1924991"/>
            <a:ext cx="6881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6"/>
                </a:solidFill>
              </a:rPr>
              <a:t>GREEN</a:t>
            </a:r>
            <a:endParaRPr lang="ko-KR" altLang="en-US" sz="4800" dirty="0">
              <a:solidFill>
                <a:schemeClr val="accent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7D7F9D-7CA5-46AA-A816-80C783A39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489" y="4008319"/>
            <a:ext cx="6725589" cy="26673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3FD65C-3A9A-41D7-A1EF-92B6EC79A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489" y="1005317"/>
            <a:ext cx="7208840" cy="30030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416CF5-13B0-4C90-B2BC-1A8E1D49DE49}"/>
              </a:ext>
            </a:extLst>
          </p:cNvPr>
          <p:cNvSpPr txBox="1"/>
          <p:nvPr/>
        </p:nvSpPr>
        <p:spPr>
          <a:xfrm>
            <a:off x="8872852" y="1606968"/>
            <a:ext cx="3377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Command Pattern </a:t>
            </a:r>
            <a:r>
              <a:rPr lang="ko-KR" altLang="en-US" sz="1800" dirty="0">
                <a:solidFill>
                  <a:srgbClr val="FF0000"/>
                </a:solidFill>
              </a:rPr>
              <a:t>적용으로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FF0000"/>
                </a:solidFill>
              </a:rPr>
              <a:t>확장성에 용이하게 수정하였고</a:t>
            </a:r>
            <a:r>
              <a:rPr lang="en-US" altLang="ko-KR" sz="1800" dirty="0">
                <a:solidFill>
                  <a:srgbClr val="FF0000"/>
                </a:solidFill>
              </a:rPr>
              <a:t>,</a:t>
            </a:r>
          </a:p>
          <a:p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FF0000"/>
                </a:solidFill>
              </a:rPr>
              <a:t>해당 </a:t>
            </a:r>
            <a:r>
              <a:rPr lang="en-US" altLang="ko-KR" sz="1800" dirty="0">
                <a:solidFill>
                  <a:srgbClr val="FF0000"/>
                </a:solidFill>
              </a:rPr>
              <a:t>command </a:t>
            </a:r>
            <a:r>
              <a:rPr lang="ko-KR" altLang="en-US" sz="1800" dirty="0">
                <a:solidFill>
                  <a:srgbClr val="FF0000"/>
                </a:solidFill>
              </a:rPr>
              <a:t>에서 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FF0000"/>
                </a:solidFill>
              </a:rPr>
              <a:t>주소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값 </a:t>
            </a:r>
            <a:r>
              <a:rPr lang="en-US" altLang="ko-KR" sz="1800" dirty="0">
                <a:solidFill>
                  <a:srgbClr val="FF0000"/>
                </a:solidFill>
              </a:rPr>
              <a:t>validity </a:t>
            </a:r>
            <a:r>
              <a:rPr lang="ko-KR" altLang="en-US" sz="1800" dirty="0">
                <a:solidFill>
                  <a:srgbClr val="FF0000"/>
                </a:solidFill>
              </a:rPr>
              <a:t>검증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333E96-C0D6-4500-945C-BD39854A7C6D}"/>
              </a:ext>
            </a:extLst>
          </p:cNvPr>
          <p:cNvSpPr txBox="1"/>
          <p:nvPr/>
        </p:nvSpPr>
        <p:spPr>
          <a:xfrm>
            <a:off x="8026011" y="4655344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FF0000"/>
                </a:solidFill>
              </a:rPr>
              <a:t>Ssd</a:t>
            </a:r>
            <a:r>
              <a:rPr lang="ko-KR" altLang="en-US" sz="1800" dirty="0">
                <a:solidFill>
                  <a:srgbClr val="FF0000"/>
                </a:solidFill>
              </a:rPr>
              <a:t> 내부 </a:t>
            </a:r>
            <a:r>
              <a:rPr lang="en-US" altLang="ko-KR" sz="1800" dirty="0">
                <a:solidFill>
                  <a:srgbClr val="FF0000"/>
                </a:solidFill>
              </a:rPr>
              <a:t>write </a:t>
            </a:r>
            <a:r>
              <a:rPr lang="ko-KR" altLang="en-US" sz="1800" dirty="0">
                <a:solidFill>
                  <a:srgbClr val="FF0000"/>
                </a:solidFill>
              </a:rPr>
              <a:t>간략화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sz="1800" dirty="0">
                <a:solidFill>
                  <a:srgbClr val="FF0000"/>
                </a:solidFill>
              </a:rPr>
              <a:t>온전히 해당 기능만을 수행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6A561-E124-43F1-9CD5-14EB1218E82D}"/>
              </a:ext>
            </a:extLst>
          </p:cNvPr>
          <p:cNvSpPr txBox="1"/>
          <p:nvPr/>
        </p:nvSpPr>
        <p:spPr>
          <a:xfrm>
            <a:off x="261901" y="897653"/>
            <a:ext cx="6881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REFACTOR</a:t>
            </a:r>
            <a:endParaRPr lang="ko-KR" alt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37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- SSD Read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A80B39-0EDA-441D-96E0-32A52ABB2745}"/>
              </a:ext>
            </a:extLst>
          </p:cNvPr>
          <p:cNvSpPr txBox="1"/>
          <p:nvPr/>
        </p:nvSpPr>
        <p:spPr>
          <a:xfrm>
            <a:off x="267159" y="2663655"/>
            <a:ext cx="688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</a:rPr>
              <a:t>R</a:t>
            </a:r>
          </a:p>
          <a:p>
            <a:r>
              <a:rPr lang="en-US" altLang="ko-KR" sz="4800" dirty="0">
                <a:solidFill>
                  <a:srgbClr val="FF0000"/>
                </a:solidFill>
              </a:rPr>
              <a:t>E</a:t>
            </a:r>
          </a:p>
          <a:p>
            <a:r>
              <a:rPr lang="en-US" altLang="ko-KR" sz="4800" dirty="0">
                <a:solidFill>
                  <a:srgbClr val="FF0000"/>
                </a:solidFill>
              </a:rPr>
              <a:t>D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48AED-2AD1-42C8-A9C4-AD5FBD434E96}"/>
              </a:ext>
            </a:extLst>
          </p:cNvPr>
          <p:cNvSpPr txBox="1"/>
          <p:nvPr/>
        </p:nvSpPr>
        <p:spPr>
          <a:xfrm>
            <a:off x="5213529" y="1924991"/>
            <a:ext cx="6881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6"/>
                </a:solidFill>
              </a:rPr>
              <a:t>GREEN</a:t>
            </a:r>
            <a:endParaRPr lang="ko-KR" altLang="en-US" sz="4800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38139-36BF-4370-9A71-11C04094002C}"/>
              </a:ext>
            </a:extLst>
          </p:cNvPr>
          <p:cNvSpPr txBox="1"/>
          <p:nvPr/>
        </p:nvSpPr>
        <p:spPr>
          <a:xfrm>
            <a:off x="2270875" y="2509766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매번 </a:t>
            </a:r>
            <a:r>
              <a:rPr lang="en-US" altLang="ko-KR" dirty="0">
                <a:highlight>
                  <a:srgbClr val="C0C0C0"/>
                </a:highlight>
              </a:rPr>
              <a:t>arrange </a:t>
            </a:r>
            <a:r>
              <a:rPr lang="ko-KR" altLang="en-US" dirty="0">
                <a:highlight>
                  <a:srgbClr val="C0C0C0"/>
                </a:highlight>
              </a:rPr>
              <a:t>를 해주는 중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FE0228B-5813-4EB1-AA58-54253ACF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16" y="1607218"/>
            <a:ext cx="4201651" cy="44211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02EB02D-0886-4F51-A8D7-54209AE28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316" y="1997030"/>
            <a:ext cx="474411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6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5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- SSD Read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0DB531-9141-4EE1-B4B6-5DF28DBD3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32" y="1606969"/>
            <a:ext cx="8431403" cy="2441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34C8A3-BFE1-43C9-8C65-EB4EF8A8BDE5}"/>
              </a:ext>
            </a:extLst>
          </p:cNvPr>
          <p:cNvSpPr txBox="1"/>
          <p:nvPr/>
        </p:nvSpPr>
        <p:spPr>
          <a:xfrm>
            <a:off x="2071785" y="4213191"/>
            <a:ext cx="759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rgbClr val="FF0000"/>
                </a:solidFill>
              </a:rPr>
              <a:t>하드코딩 된 문자열을 상수로 추출 후 적용 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rgbClr val="FF0000"/>
                </a:solidFill>
              </a:rPr>
              <a:t>불필요한 </a:t>
            </a:r>
            <a:r>
              <a:rPr lang="en-US" altLang="ko-KR" sz="1800" dirty="0">
                <a:solidFill>
                  <a:srgbClr val="FF0000"/>
                </a:solidFill>
              </a:rPr>
              <a:t>if</a:t>
            </a:r>
            <a:r>
              <a:rPr lang="ko-KR" altLang="en-US" sz="1800" dirty="0">
                <a:solidFill>
                  <a:srgbClr val="FF0000"/>
                </a:solidFill>
              </a:rPr>
              <a:t>문 제거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sz="1800" dirty="0">
                <a:solidFill>
                  <a:srgbClr val="FF0000"/>
                </a:solidFill>
              </a:rPr>
              <a:t>1</a:t>
            </a:r>
            <a:r>
              <a:rPr lang="ko-KR" altLang="en-US" sz="1800" dirty="0">
                <a:solidFill>
                  <a:srgbClr val="FF0000"/>
                </a:solidFill>
              </a:rPr>
              <a:t>회성 변수 </a:t>
            </a:r>
            <a:r>
              <a:rPr lang="en-US" altLang="ko-KR" sz="1800" dirty="0">
                <a:solidFill>
                  <a:srgbClr val="FF0000"/>
                </a:solidFill>
              </a:rPr>
              <a:t>inline </a:t>
            </a:r>
            <a:r>
              <a:rPr lang="ko-KR" altLang="en-US" sz="1800" dirty="0">
                <a:solidFill>
                  <a:srgbClr val="FF0000"/>
                </a:solidFill>
              </a:rPr>
              <a:t>시켜 </a:t>
            </a:r>
            <a:r>
              <a:rPr lang="en-US" altLang="ko-KR" sz="1800" dirty="0">
                <a:solidFill>
                  <a:srgbClr val="FF0000"/>
                </a:solidFill>
              </a:rPr>
              <a:t>loc </a:t>
            </a:r>
            <a:r>
              <a:rPr lang="ko-KR" altLang="en-US" sz="1800" dirty="0">
                <a:solidFill>
                  <a:srgbClr val="FF0000"/>
                </a:solidFill>
              </a:rPr>
              <a:t>감소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326FA-F725-4321-BA74-F7AEC9BE52A7}"/>
              </a:ext>
            </a:extLst>
          </p:cNvPr>
          <p:cNvSpPr txBox="1"/>
          <p:nvPr/>
        </p:nvSpPr>
        <p:spPr>
          <a:xfrm>
            <a:off x="261901" y="897653"/>
            <a:ext cx="6881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REFACTOR</a:t>
            </a:r>
            <a:endParaRPr lang="ko-KR" alt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94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F1E77-C660-4FE2-875B-9C9FA52D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- SSD </a:t>
            </a:r>
            <a:r>
              <a:rPr lang="ko-KR" altLang="en-US" dirty="0"/>
              <a:t>전반적 개발 과정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C20160A-210E-447D-BB5E-E5A09BE4E2B4}"/>
              </a:ext>
            </a:extLst>
          </p:cNvPr>
          <p:cNvSpPr/>
          <p:nvPr/>
        </p:nvSpPr>
        <p:spPr>
          <a:xfrm>
            <a:off x="405388" y="3887190"/>
            <a:ext cx="5170274" cy="29171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CB27B0-8613-4EAE-9218-C3759EBAD027}"/>
              </a:ext>
            </a:extLst>
          </p:cNvPr>
          <p:cNvSpPr/>
          <p:nvPr/>
        </p:nvSpPr>
        <p:spPr>
          <a:xfrm>
            <a:off x="6683604" y="3887190"/>
            <a:ext cx="5352533" cy="2917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3FFB10-321E-42CF-B874-3614E3212C17}"/>
              </a:ext>
            </a:extLst>
          </p:cNvPr>
          <p:cNvSpPr/>
          <p:nvPr/>
        </p:nvSpPr>
        <p:spPr>
          <a:xfrm>
            <a:off x="3169932" y="925218"/>
            <a:ext cx="5536447" cy="2917125"/>
          </a:xfrm>
          <a:prstGeom prst="rect">
            <a:avLst/>
          </a:prstGeom>
          <a:solidFill>
            <a:srgbClr val="FF7C8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A62B68-3FD5-4845-9145-D328AAC78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886" y="1743795"/>
            <a:ext cx="2285271" cy="16891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744F27-78A0-4186-BA85-CFCDD5429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26215" r="34632" b="24374"/>
          <a:stretch/>
        </p:blipFill>
        <p:spPr>
          <a:xfrm>
            <a:off x="3246155" y="1743795"/>
            <a:ext cx="2947508" cy="168911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E91AA0-C6C7-45B2-8806-7C8AABF76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438" y="4480022"/>
            <a:ext cx="2580402" cy="19646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A1A0F2-0642-4EE5-A02C-64C50C6FD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2840" y="4480022"/>
            <a:ext cx="2216723" cy="17340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E3CDAD-7F64-4014-8A3D-9A366D1C7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060" y="4547401"/>
            <a:ext cx="4856930" cy="11737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89926D-4B08-4905-81C9-620C0E70CCCB}"/>
              </a:ext>
            </a:extLst>
          </p:cNvPr>
          <p:cNvSpPr txBox="1"/>
          <p:nvPr/>
        </p:nvSpPr>
        <p:spPr>
          <a:xfrm>
            <a:off x="3169932" y="935932"/>
            <a:ext cx="233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fail with skeleton code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ADEA7-68AC-479B-B3F9-FFEA57BED67D}"/>
              </a:ext>
            </a:extLst>
          </p:cNvPr>
          <p:cNvSpPr txBox="1"/>
          <p:nvPr/>
        </p:nvSpPr>
        <p:spPr>
          <a:xfrm>
            <a:off x="6865863" y="3976884"/>
            <a:ext cx="2640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pass after Implementation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18022-07CF-4223-A72B-E55A2C764B94}"/>
              </a:ext>
            </a:extLst>
          </p:cNvPr>
          <p:cNvSpPr txBox="1"/>
          <p:nvPr/>
        </p:nvSpPr>
        <p:spPr>
          <a:xfrm>
            <a:off x="449438" y="4066003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Refactoring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8A6BA6-2DB4-422E-8644-0BCB4AC82EF6}"/>
              </a:ext>
            </a:extLst>
          </p:cNvPr>
          <p:cNvSpPr/>
          <p:nvPr/>
        </p:nvSpPr>
        <p:spPr>
          <a:xfrm>
            <a:off x="1271362" y="4547401"/>
            <a:ext cx="487680" cy="255662"/>
          </a:xfrm>
          <a:prstGeom prst="rect">
            <a:avLst/>
          </a:prstGeom>
          <a:solidFill>
            <a:srgbClr val="98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4DF7FE-A1F3-4709-BE69-5F1A522FA127}"/>
              </a:ext>
            </a:extLst>
          </p:cNvPr>
          <p:cNvSpPr/>
          <p:nvPr/>
        </p:nvSpPr>
        <p:spPr>
          <a:xfrm>
            <a:off x="1261529" y="5075616"/>
            <a:ext cx="487680" cy="135879"/>
          </a:xfrm>
          <a:prstGeom prst="rect">
            <a:avLst/>
          </a:prstGeom>
          <a:solidFill>
            <a:srgbClr val="98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AF1C8D2-BEB6-44AE-AC01-BBA314C80B2E}"/>
              </a:ext>
            </a:extLst>
          </p:cNvPr>
          <p:cNvSpPr/>
          <p:nvPr/>
        </p:nvSpPr>
        <p:spPr>
          <a:xfrm>
            <a:off x="1271362" y="4814425"/>
            <a:ext cx="278057" cy="255662"/>
          </a:xfrm>
          <a:prstGeom prst="rect">
            <a:avLst/>
          </a:prstGeom>
          <a:solidFill>
            <a:srgbClr val="980000">
              <a:alpha val="1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굽음 17">
            <a:extLst>
              <a:ext uri="{FF2B5EF4-FFF2-40B4-BE49-F238E27FC236}">
                <a16:creationId xmlns:a16="http://schemas.microsoft.com/office/drawing/2014/main" id="{0CC34622-5C22-42D6-A8EF-DA3E7D5B261D}"/>
              </a:ext>
            </a:extLst>
          </p:cNvPr>
          <p:cNvSpPr/>
          <p:nvPr/>
        </p:nvSpPr>
        <p:spPr>
          <a:xfrm>
            <a:off x="1928045" y="2418438"/>
            <a:ext cx="940777" cy="9319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굽음 18">
            <a:extLst>
              <a:ext uri="{FF2B5EF4-FFF2-40B4-BE49-F238E27FC236}">
                <a16:creationId xmlns:a16="http://schemas.microsoft.com/office/drawing/2014/main" id="{3204CE64-0F78-4022-845D-E643DFA4B687}"/>
              </a:ext>
            </a:extLst>
          </p:cNvPr>
          <p:cNvSpPr/>
          <p:nvPr/>
        </p:nvSpPr>
        <p:spPr>
          <a:xfrm rot="5400000">
            <a:off x="9241944" y="2737929"/>
            <a:ext cx="940777" cy="931984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C47C177-D34E-41D8-B74E-848A982BA636}"/>
              </a:ext>
            </a:extLst>
          </p:cNvPr>
          <p:cNvSpPr/>
          <p:nvPr/>
        </p:nvSpPr>
        <p:spPr>
          <a:xfrm flipH="1">
            <a:off x="5824942" y="4972939"/>
            <a:ext cx="756139" cy="477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- Shell </a:t>
            </a:r>
            <a:r>
              <a:rPr lang="en-US" altLang="ko-KR" dirty="0" err="1"/>
              <a:t>full_write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4A9F06-AA7F-45BF-A6BC-E6C0FD656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35" y="1024971"/>
            <a:ext cx="5048698" cy="55228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60468E-0FD9-4185-A355-3ADE846DA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24971"/>
            <a:ext cx="5711856" cy="38040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31C895-D46D-4F62-B14D-7DDB781ECC40}"/>
              </a:ext>
            </a:extLst>
          </p:cNvPr>
          <p:cNvSpPr txBox="1"/>
          <p:nvPr/>
        </p:nvSpPr>
        <p:spPr>
          <a:xfrm>
            <a:off x="267159" y="2663655"/>
            <a:ext cx="688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</a:rPr>
              <a:t>R</a:t>
            </a:r>
          </a:p>
          <a:p>
            <a:r>
              <a:rPr lang="en-US" altLang="ko-KR" sz="4800" dirty="0">
                <a:solidFill>
                  <a:srgbClr val="FF0000"/>
                </a:solidFill>
              </a:rPr>
              <a:t>E</a:t>
            </a:r>
          </a:p>
          <a:p>
            <a:r>
              <a:rPr lang="en-US" altLang="ko-KR" sz="4800" dirty="0">
                <a:solidFill>
                  <a:srgbClr val="FF0000"/>
                </a:solidFill>
              </a:rPr>
              <a:t>D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E8E35-17FF-4FC0-A1E3-33607640AB53}"/>
              </a:ext>
            </a:extLst>
          </p:cNvPr>
          <p:cNvSpPr txBox="1"/>
          <p:nvPr/>
        </p:nvSpPr>
        <p:spPr>
          <a:xfrm>
            <a:off x="2673293" y="274231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err="1">
                <a:solidFill>
                  <a:srgbClr val="FF0000"/>
                </a:solidFill>
              </a:rPr>
              <a:t>Ssd</a:t>
            </a:r>
            <a:r>
              <a:rPr lang="en-US" altLang="ko-KR" sz="1800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rgbClr val="FF0000"/>
                </a:solidFill>
              </a:rPr>
              <a:t>직접 주입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A8584-1523-47E1-B370-25B183864629}"/>
              </a:ext>
            </a:extLst>
          </p:cNvPr>
          <p:cNvSpPr txBox="1"/>
          <p:nvPr/>
        </p:nvSpPr>
        <p:spPr>
          <a:xfrm>
            <a:off x="9134754" y="2926984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직접 문자열로 </a:t>
            </a:r>
            <a:r>
              <a:rPr lang="en-US" altLang="ko-KR" sz="1800" dirty="0">
                <a:solidFill>
                  <a:srgbClr val="FF0000"/>
                </a:solidFill>
              </a:rPr>
              <a:t>TC </a:t>
            </a:r>
            <a:r>
              <a:rPr lang="ko-KR" altLang="en-US" sz="1800" dirty="0">
                <a:solidFill>
                  <a:srgbClr val="FF0000"/>
                </a:solidFill>
              </a:rPr>
              <a:t>작성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2A3FA4-B7DB-4683-8764-1C7CB21B0232}"/>
              </a:ext>
            </a:extLst>
          </p:cNvPr>
          <p:cNvSpPr txBox="1"/>
          <p:nvPr/>
        </p:nvSpPr>
        <p:spPr>
          <a:xfrm>
            <a:off x="2673293" y="5463697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긴 </a:t>
            </a:r>
            <a:r>
              <a:rPr lang="en-US" altLang="ko-KR" sz="1800" dirty="0">
                <a:solidFill>
                  <a:srgbClr val="FF0000"/>
                </a:solidFill>
              </a:rPr>
              <a:t>test</a:t>
            </a:r>
            <a:r>
              <a:rPr lang="ko-KR" altLang="en-US" sz="1800" dirty="0">
                <a:solidFill>
                  <a:srgbClr val="FF0000"/>
                </a:solidFill>
              </a:rPr>
              <a:t> 입력 </a:t>
            </a:r>
            <a:r>
              <a:rPr lang="en-US" altLang="ko-KR" sz="1800" dirty="0">
                <a:solidFill>
                  <a:srgbClr val="FF0000"/>
                </a:solidFill>
              </a:rPr>
              <a:t>TC </a:t>
            </a:r>
            <a:r>
              <a:rPr lang="ko-KR" altLang="en-US" sz="1800" dirty="0">
                <a:solidFill>
                  <a:srgbClr val="FF0000"/>
                </a:solidFill>
              </a:rPr>
              <a:t>내부 나열 작성</a:t>
            </a:r>
          </a:p>
        </p:txBody>
      </p:sp>
    </p:spTree>
    <p:extLst>
      <p:ext uri="{BB962C8B-B14F-4D97-AF65-F5344CB8AC3E}">
        <p14:creationId xmlns:p14="http://schemas.microsoft.com/office/powerpoint/2010/main" val="3393442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- Shell </a:t>
            </a:r>
            <a:r>
              <a:rPr lang="en-US" altLang="ko-KR" dirty="0" err="1"/>
              <a:t>full_write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31C895-D46D-4F62-B14D-7DDB781ECC40}"/>
              </a:ext>
            </a:extLst>
          </p:cNvPr>
          <p:cNvSpPr txBox="1"/>
          <p:nvPr/>
        </p:nvSpPr>
        <p:spPr>
          <a:xfrm>
            <a:off x="261901" y="2048659"/>
            <a:ext cx="6881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6"/>
                </a:solidFill>
              </a:rPr>
              <a:t>GREEN</a:t>
            </a:r>
            <a:endParaRPr lang="ko-KR" altLang="en-US" sz="4800" dirty="0">
              <a:solidFill>
                <a:schemeClr val="accent6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F327EC-BD07-4ADB-BA80-E22B9B464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94" y="1024971"/>
            <a:ext cx="4630527" cy="5833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52ACA8-14A4-469F-95BE-DDBA8B648AF5}"/>
              </a:ext>
            </a:extLst>
          </p:cNvPr>
          <p:cNvSpPr txBox="1"/>
          <p:nvPr/>
        </p:nvSpPr>
        <p:spPr>
          <a:xfrm>
            <a:off x="4427768" y="1315852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기능 추가를 위한 최소한의 상속 구조만 따르며 기능 작성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76A04-86B3-4B6B-90C9-D950CB9C275F}"/>
              </a:ext>
            </a:extLst>
          </p:cNvPr>
          <p:cNvSpPr txBox="1"/>
          <p:nvPr/>
        </p:nvSpPr>
        <p:spPr>
          <a:xfrm>
            <a:off x="4844863" y="2615263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상위 기능과 무관하게 단순 </a:t>
            </a:r>
            <a:r>
              <a:rPr lang="en-US" altLang="ko-KR" sz="1800" dirty="0">
                <a:solidFill>
                  <a:srgbClr val="FF0000"/>
                </a:solidFill>
              </a:rPr>
              <a:t>overwrite</a:t>
            </a:r>
            <a:r>
              <a:rPr lang="ko-KR" altLang="en-US" sz="1800" dirty="0">
                <a:solidFill>
                  <a:srgbClr val="FF0000"/>
                </a:solidFill>
              </a:rPr>
              <a:t>하여 기능 작성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85EC5-E837-4A2B-B9FF-1237812A713E}"/>
              </a:ext>
            </a:extLst>
          </p:cNvPr>
          <p:cNvSpPr txBox="1"/>
          <p:nvPr/>
        </p:nvSpPr>
        <p:spPr>
          <a:xfrm>
            <a:off x="5470505" y="5186698"/>
            <a:ext cx="44550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중복 코드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역할 고려하지 않고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FF0000"/>
                </a:solidFill>
              </a:rPr>
              <a:t>기능 구현만을 위해 직접 </a:t>
            </a:r>
            <a:r>
              <a:rPr lang="en-US" altLang="ko-KR" sz="1800" dirty="0">
                <a:solidFill>
                  <a:srgbClr val="FF0000"/>
                </a:solidFill>
              </a:rPr>
              <a:t>subprocess </a:t>
            </a:r>
            <a:r>
              <a:rPr lang="ko-KR" altLang="en-US" sz="1800" dirty="0">
                <a:solidFill>
                  <a:srgbClr val="FF0000"/>
                </a:solidFill>
              </a:rPr>
              <a:t>호출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48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- Shell </a:t>
            </a:r>
            <a:r>
              <a:rPr lang="en-US" altLang="ko-KR" dirty="0" err="1"/>
              <a:t>full_write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27A8FB-C152-4CCD-94AE-5CB089F4A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83" y="1160177"/>
            <a:ext cx="4973976" cy="40151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B5AC28-B8B0-4C88-8423-C1A4158455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086"/>
          <a:stretch/>
        </p:blipFill>
        <p:spPr>
          <a:xfrm>
            <a:off x="7292697" y="3397622"/>
            <a:ext cx="4269404" cy="3267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4688B7-7164-4F14-B8AC-27076E40213C}"/>
              </a:ext>
            </a:extLst>
          </p:cNvPr>
          <p:cNvSpPr txBox="1"/>
          <p:nvPr/>
        </p:nvSpPr>
        <p:spPr>
          <a:xfrm>
            <a:off x="5102722" y="1163458"/>
            <a:ext cx="135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Full_write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2671F-C5F2-4AAB-A6F3-EF1549B8700F}"/>
              </a:ext>
            </a:extLst>
          </p:cNvPr>
          <p:cNvSpPr txBox="1"/>
          <p:nvPr/>
        </p:nvSpPr>
        <p:spPr>
          <a:xfrm>
            <a:off x="9648751" y="1219897"/>
            <a:ext cx="1067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Test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0D5D8A-3106-406A-B9CA-4A661D4BFB16}"/>
              </a:ext>
            </a:extLst>
          </p:cNvPr>
          <p:cNvSpPr txBox="1"/>
          <p:nvPr/>
        </p:nvSpPr>
        <p:spPr>
          <a:xfrm>
            <a:off x="261901" y="897653"/>
            <a:ext cx="68815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REFACTOR</a:t>
            </a:r>
            <a:endParaRPr lang="ko-KR" altLang="en-US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EC1A86-393B-4FAB-A252-50D0A00275A0}"/>
              </a:ext>
            </a:extLst>
          </p:cNvPr>
          <p:cNvSpPr txBox="1"/>
          <p:nvPr/>
        </p:nvSpPr>
        <p:spPr>
          <a:xfrm>
            <a:off x="2917769" y="2227207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공통 기능 </a:t>
            </a:r>
            <a:r>
              <a:rPr lang="ko-KR" altLang="en-US" sz="1800" dirty="0" err="1">
                <a:solidFill>
                  <a:srgbClr val="FF0000"/>
                </a:solidFill>
              </a:rPr>
              <a:t>캡슐화하여</a:t>
            </a:r>
            <a:r>
              <a:rPr lang="ko-KR" altLang="en-US" sz="1800" dirty="0">
                <a:solidFill>
                  <a:srgbClr val="FF0000"/>
                </a:solidFill>
              </a:rPr>
              <a:t> 상위로 추출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상속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BC432-0BB9-4521-8B95-C3F91633694A}"/>
              </a:ext>
            </a:extLst>
          </p:cNvPr>
          <p:cNvSpPr txBox="1"/>
          <p:nvPr/>
        </p:nvSpPr>
        <p:spPr>
          <a:xfrm>
            <a:off x="2997592" y="517531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동작 </a:t>
            </a:r>
            <a:r>
              <a:rPr lang="en-US" altLang="ko-KR" sz="1800" dirty="0">
                <a:solidFill>
                  <a:srgbClr val="FF0000"/>
                </a:solidFill>
              </a:rPr>
              <a:t>method </a:t>
            </a:r>
            <a:r>
              <a:rPr lang="ko-KR" altLang="en-US" sz="1800" dirty="0">
                <a:solidFill>
                  <a:srgbClr val="FF0000"/>
                </a:solidFill>
              </a:rPr>
              <a:t>추출 하여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FF0000"/>
                </a:solidFill>
              </a:rPr>
              <a:t>역할 및 수준에 따라 분리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4FAD8C-E2F4-4FC3-922B-AB31C93678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52" b="64259"/>
          <a:stretch/>
        </p:blipFill>
        <p:spPr>
          <a:xfrm>
            <a:off x="7408510" y="1219898"/>
            <a:ext cx="4252448" cy="19177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CBD6510-A78C-4DD3-B578-3A5225B7A368}"/>
              </a:ext>
            </a:extLst>
          </p:cNvPr>
          <p:cNvSpPr txBox="1"/>
          <p:nvPr/>
        </p:nvSpPr>
        <p:spPr>
          <a:xfrm>
            <a:off x="4489044" y="301723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필요 추가 기능</a:t>
            </a:r>
            <a:r>
              <a:rPr lang="en-US" altLang="ko-KR" sz="1800" dirty="0">
                <a:solidFill>
                  <a:srgbClr val="FF0000"/>
                </a:solidFill>
              </a:rPr>
              <a:t>(logger)</a:t>
            </a:r>
            <a:r>
              <a:rPr lang="ko-KR" altLang="en-US" sz="1800" dirty="0">
                <a:solidFill>
                  <a:srgbClr val="FF0000"/>
                </a:solidFill>
              </a:rPr>
              <a:t>은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FF0000"/>
                </a:solidFill>
              </a:rPr>
              <a:t>외부 주입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C3F641-A58A-4413-884F-7D6B27DFB70A}"/>
              </a:ext>
            </a:extLst>
          </p:cNvPr>
          <p:cNvSpPr txBox="1"/>
          <p:nvPr/>
        </p:nvSpPr>
        <p:spPr>
          <a:xfrm>
            <a:off x="9165171" y="158922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Fixture </a:t>
            </a:r>
            <a:r>
              <a:rPr lang="ko-KR" altLang="en-US" sz="1800" dirty="0">
                <a:solidFill>
                  <a:srgbClr val="FF0000"/>
                </a:solidFill>
              </a:rPr>
              <a:t>사용하여 </a:t>
            </a:r>
            <a:r>
              <a:rPr lang="en-US" altLang="ko-KR" sz="1800" dirty="0">
                <a:solidFill>
                  <a:srgbClr val="FF0000"/>
                </a:solidFill>
              </a:rPr>
              <a:t>case </a:t>
            </a:r>
            <a:r>
              <a:rPr lang="ko-KR" altLang="en-US" sz="1800" dirty="0">
                <a:solidFill>
                  <a:srgbClr val="FF0000"/>
                </a:solidFill>
              </a:rPr>
              <a:t>활용</a:t>
            </a:r>
            <a:endParaRPr lang="en-US" altLang="ko-KR" sz="1800" dirty="0">
              <a:solidFill>
                <a:srgbClr val="FF0000"/>
              </a:solidFill>
            </a:endParaRPr>
          </a:p>
          <a:p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8E537D-565F-4ADD-98A6-99A85DFF3409}"/>
              </a:ext>
            </a:extLst>
          </p:cNvPr>
          <p:cNvSpPr txBox="1"/>
          <p:nvPr/>
        </p:nvSpPr>
        <p:spPr>
          <a:xfrm>
            <a:off x="9488997" y="4945605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패키지 내 상수</a:t>
            </a:r>
            <a:r>
              <a:rPr lang="en-US" altLang="ko-KR" sz="1800" dirty="0">
                <a:solidFill>
                  <a:srgbClr val="FF0000"/>
                </a:solidFill>
              </a:rPr>
              <a:t>/</a:t>
            </a:r>
            <a:r>
              <a:rPr lang="ko-KR" altLang="en-US" sz="1800" dirty="0">
                <a:solidFill>
                  <a:srgbClr val="FF0000"/>
                </a:solidFill>
              </a:rPr>
              <a:t>변수 </a:t>
            </a:r>
            <a:endParaRPr lang="en-US" altLang="ko-KR" sz="1800" dirty="0">
              <a:solidFill>
                <a:srgbClr val="FF0000"/>
              </a:solidFill>
            </a:endParaRPr>
          </a:p>
          <a:p>
            <a:r>
              <a:rPr lang="ko-KR" altLang="en-US" sz="1800" dirty="0">
                <a:solidFill>
                  <a:srgbClr val="FF0000"/>
                </a:solidFill>
              </a:rPr>
              <a:t>통일하여 선언 및 정리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737121-E02A-48FF-8A0C-77367457948A}"/>
              </a:ext>
            </a:extLst>
          </p:cNvPr>
          <p:cNvSpPr txBox="1"/>
          <p:nvPr/>
        </p:nvSpPr>
        <p:spPr>
          <a:xfrm>
            <a:off x="9048154" y="6226651"/>
            <a:ext cx="3060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TC</a:t>
            </a:r>
            <a:r>
              <a:rPr lang="ko-KR" altLang="en-US" sz="1800" dirty="0">
                <a:solidFill>
                  <a:srgbClr val="FF0000"/>
                </a:solidFill>
              </a:rPr>
              <a:t>와 </a:t>
            </a:r>
            <a:r>
              <a:rPr lang="en-US" altLang="ko-KR" sz="1800" dirty="0">
                <a:solidFill>
                  <a:srgbClr val="FF0000"/>
                </a:solidFill>
              </a:rPr>
              <a:t>test case </a:t>
            </a:r>
            <a:r>
              <a:rPr lang="ko-KR" altLang="en-US" sz="1800" dirty="0">
                <a:solidFill>
                  <a:srgbClr val="FF0000"/>
                </a:solidFill>
              </a:rPr>
              <a:t>분리 외부화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1518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18632F39-E9DF-42C6-9F1D-0EAD3F4CBC70}"/>
              </a:ext>
            </a:extLst>
          </p:cNvPr>
          <p:cNvSpPr txBox="1">
            <a:spLocks/>
          </p:cNvSpPr>
          <p:nvPr/>
        </p:nvSpPr>
        <p:spPr>
          <a:xfrm>
            <a:off x="606425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flush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marL="63500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altLang="ko-KR" dirty="0"/>
              <a:t>SSD flush </a:t>
            </a:r>
            <a:r>
              <a:rPr lang="ko-KR" altLang="en-US" dirty="0"/>
              <a:t>가 호출되었는지 아닌지 테스트 하는 과정에서</a:t>
            </a:r>
            <a:r>
              <a:rPr lang="en-US" altLang="ko-KR" dirty="0"/>
              <a:t>,</a:t>
            </a:r>
          </a:p>
          <a:p>
            <a:pPr marL="635000" indent="-457200">
              <a:spcBef>
                <a:spcPts val="0"/>
              </a:spcBef>
              <a:buSzPts val="2800"/>
              <a:buFontTx/>
              <a:buChar char="-"/>
            </a:pPr>
            <a:r>
              <a:rPr lang="ko-KR" altLang="en-US" dirty="0"/>
              <a:t>버퍼에 </a:t>
            </a:r>
            <a:r>
              <a:rPr lang="en-US" altLang="ko-KR" dirty="0"/>
              <a:t>5</a:t>
            </a:r>
            <a:r>
              <a:rPr lang="ko-KR" altLang="en-US" dirty="0"/>
              <a:t>개가 찼을 때</a:t>
            </a:r>
            <a:r>
              <a:rPr lang="en-US" altLang="ko-KR" dirty="0"/>
              <a:t>,</a:t>
            </a:r>
          </a:p>
          <a:p>
            <a:pPr marL="63500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altLang="ko-KR" dirty="0"/>
              <a:t>Flush </a:t>
            </a:r>
            <a:r>
              <a:rPr lang="ko-KR" altLang="en-US" dirty="0"/>
              <a:t>함수가 호출이 되었는지 검증하는 부분에서 </a:t>
            </a:r>
            <a:r>
              <a:rPr lang="en-US" altLang="ko-KR" dirty="0"/>
              <a:t>mock </a:t>
            </a:r>
            <a:r>
              <a:rPr lang="ko-KR" altLang="en-US" dirty="0"/>
              <a:t>활용</a:t>
            </a:r>
            <a:endParaRPr lang="en-US" altLang="ko-KR" dirty="0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Mocking </a:t>
            </a:r>
            <a:r>
              <a:rPr lang="ko-KR" altLang="en-US" dirty="0"/>
              <a:t>활용 예시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A52A82-D29A-4DBD-B6B7-6B1865C9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651" y="2860698"/>
            <a:ext cx="6573167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7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 </a:t>
            </a:r>
            <a:r>
              <a:rPr lang="ko-KR" altLang="en-US" dirty="0"/>
              <a:t>조원 소개 및 역할 담당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</a:t>
            </a:r>
            <a:r>
              <a:rPr lang="ko-KR" altLang="en-US" dirty="0"/>
              <a:t> 기능 구현 소개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리팩토링</a:t>
            </a:r>
            <a:r>
              <a:rPr lang="ko-KR" altLang="en-US" dirty="0"/>
              <a:t> 전후 비교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-</a:t>
            </a:r>
            <a:r>
              <a:rPr lang="ko-KR" altLang="en-US" dirty="0"/>
              <a:t> 소감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DF60E739-3E2C-4FCE-85CF-30FB7BD54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425" y="3095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</a:t>
            </a:r>
            <a:r>
              <a:rPr lang="ko-KR" altLang="en-US" dirty="0"/>
              <a:t>활용 예시 </a:t>
            </a:r>
            <a:r>
              <a:rPr lang="en-US" altLang="ko-KR"/>
              <a:t>- </a:t>
            </a:r>
            <a:r>
              <a:rPr lang="en-US" altLang="ko-KR" sz="3600"/>
              <a:t>shell</a:t>
            </a:r>
            <a:r>
              <a:rPr lang="en-US" altLang="ko-KR" sz="3600" dirty="0"/>
              <a:t>(SUT)</a:t>
            </a:r>
            <a:r>
              <a:rPr lang="ko-KR" altLang="en-US" sz="3600" dirty="0"/>
              <a:t> </a:t>
            </a:r>
            <a:r>
              <a:rPr lang="en-US" altLang="ko-KR" sz="3600" dirty="0"/>
              <a:t>Erase Test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B87D4-5D07-4B75-BFF9-2D1817A3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950" y="1347010"/>
            <a:ext cx="10515600" cy="4927686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1A1A46-C51B-4B5E-BFBE-1BC9A0A53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74" y="4269750"/>
            <a:ext cx="7270118" cy="24824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99EC0E-E406-4514-978F-C7CAC0BEC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74" y="1067029"/>
            <a:ext cx="8386277" cy="3082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1F77E6-2EE4-4ED7-99B5-20BDA0801280}"/>
              </a:ext>
            </a:extLst>
          </p:cNvPr>
          <p:cNvSpPr txBox="1"/>
          <p:nvPr/>
        </p:nvSpPr>
        <p:spPr>
          <a:xfrm>
            <a:off x="8732014" y="1570892"/>
            <a:ext cx="2937022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테스트 설명</a:t>
            </a:r>
            <a:endParaRPr lang="en-US" altLang="ko-KR" sz="1500" dirty="0"/>
          </a:p>
          <a:p>
            <a:r>
              <a:rPr lang="en-US" altLang="ko-KR" sz="1500" dirty="0"/>
              <a:t>Shell</a:t>
            </a:r>
            <a:r>
              <a:rPr lang="ko-KR" altLang="en-US" sz="1500" dirty="0"/>
              <a:t>이 </a:t>
            </a:r>
            <a:r>
              <a:rPr lang="en-US" altLang="ko-KR" sz="1500" dirty="0"/>
              <a:t>size</a:t>
            </a:r>
            <a:r>
              <a:rPr lang="ko-KR" altLang="en-US" sz="1500" dirty="0"/>
              <a:t>를 </a:t>
            </a:r>
            <a:r>
              <a:rPr lang="en-US" altLang="ko-KR" sz="1500" dirty="0"/>
              <a:t>10</a:t>
            </a:r>
            <a:r>
              <a:rPr lang="ko-KR" altLang="en-US" sz="1500" dirty="0"/>
              <a:t>단위로 쪼개서</a:t>
            </a:r>
            <a:endParaRPr lang="en-US" altLang="ko-KR" sz="1500" dirty="0"/>
          </a:p>
          <a:p>
            <a:r>
              <a:rPr lang="en-US" altLang="ko-KR" sz="1500" dirty="0"/>
              <a:t>SSD</a:t>
            </a:r>
            <a:r>
              <a:rPr lang="ko-KR" altLang="en-US" sz="1500" dirty="0"/>
              <a:t>를 알맞은 </a:t>
            </a:r>
            <a:r>
              <a:rPr lang="en-US" altLang="ko-KR" sz="1500" dirty="0"/>
              <a:t>Param</a:t>
            </a:r>
            <a:r>
              <a:rPr lang="ko-KR" altLang="en-US" sz="1500" dirty="0"/>
              <a:t>으로 호출</a:t>
            </a:r>
            <a:endParaRPr lang="en-US" altLang="ko-KR" sz="1500" dirty="0"/>
          </a:p>
          <a:p>
            <a:r>
              <a:rPr lang="ko-KR" altLang="en-US" sz="1500" dirty="0"/>
              <a:t>하는지 검증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CD65C-DBC1-4F7B-BE8D-962371119577}"/>
              </a:ext>
            </a:extLst>
          </p:cNvPr>
          <p:cNvSpPr txBox="1"/>
          <p:nvPr/>
        </p:nvSpPr>
        <p:spPr>
          <a:xfrm>
            <a:off x="7713331" y="4350476"/>
            <a:ext cx="429739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/>
              <a:t>* Mock </a:t>
            </a:r>
            <a:r>
              <a:rPr lang="ko-KR" altLang="en-US" sz="1500" dirty="0"/>
              <a:t>활용</a:t>
            </a:r>
            <a:endParaRPr lang="en-US" altLang="ko-KR" sz="1500" dirty="0"/>
          </a:p>
          <a:p>
            <a:r>
              <a:rPr lang="en-US" altLang="ko-KR" sz="1500" dirty="0"/>
              <a:t>Shell</a:t>
            </a:r>
            <a:r>
              <a:rPr lang="ko-KR" altLang="en-US" sz="1500" dirty="0"/>
              <a:t>이 의존하는 </a:t>
            </a:r>
            <a:r>
              <a:rPr lang="en-US" altLang="ko-KR" sz="1500" dirty="0"/>
              <a:t>SSD</a:t>
            </a:r>
            <a:r>
              <a:rPr lang="ko-KR" altLang="en-US" sz="1500" dirty="0"/>
              <a:t>객체를 </a:t>
            </a:r>
            <a:r>
              <a:rPr lang="en-US" altLang="ko-KR" sz="1500" dirty="0"/>
              <a:t>Mock</a:t>
            </a:r>
            <a:r>
              <a:rPr lang="ko-KR" altLang="en-US" sz="1500" dirty="0"/>
              <a:t>으로 설정</a:t>
            </a:r>
            <a:endParaRPr lang="en-US" altLang="ko-KR" sz="1500" dirty="0"/>
          </a:p>
          <a:p>
            <a:r>
              <a:rPr lang="en-US" altLang="ko-KR" sz="1500" dirty="0"/>
              <a:t>SSD</a:t>
            </a:r>
            <a:r>
              <a:rPr lang="ko-KR" altLang="en-US" sz="1500" dirty="0"/>
              <a:t>를 실행하는 </a:t>
            </a:r>
            <a:r>
              <a:rPr lang="en-US" altLang="ko-KR" sz="1500" dirty="0"/>
              <a:t>subprocess </a:t>
            </a:r>
            <a:r>
              <a:rPr lang="ko-KR" altLang="en-US" sz="1500" dirty="0"/>
              <a:t>함수를 </a:t>
            </a:r>
            <a:r>
              <a:rPr lang="en-US" altLang="ko-KR" sz="1500" dirty="0"/>
              <a:t>patch </a:t>
            </a:r>
            <a:r>
              <a:rPr lang="ko-KR" altLang="en-US" sz="1500" dirty="0"/>
              <a:t>설정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Return code,</a:t>
            </a:r>
            <a:r>
              <a:rPr lang="ko-KR" altLang="en-US" sz="1500" dirty="0"/>
              <a:t> </a:t>
            </a:r>
            <a:r>
              <a:rPr lang="en-US" altLang="ko-KR" sz="1500" dirty="0"/>
              <a:t>file</a:t>
            </a:r>
            <a:r>
              <a:rPr lang="ko-KR" altLang="en-US" sz="1500" dirty="0"/>
              <a:t> </a:t>
            </a:r>
            <a:r>
              <a:rPr lang="en-US" altLang="ko-KR" sz="1500" dirty="0"/>
              <a:t>open</a:t>
            </a:r>
            <a:r>
              <a:rPr lang="ko-KR" altLang="en-US" sz="1500" dirty="0"/>
              <a:t>의 </a:t>
            </a:r>
            <a:r>
              <a:rPr lang="en-US" altLang="ko-KR" sz="1500" dirty="0" err="1"/>
              <a:t>retur</a:t>
            </a:r>
            <a:r>
              <a:rPr lang="ko-KR" altLang="en-US" sz="1500" dirty="0"/>
              <a:t>값을 </a:t>
            </a:r>
            <a:r>
              <a:rPr lang="en-US" altLang="ko-KR" sz="1500" dirty="0"/>
              <a:t>stubbing.</a:t>
            </a:r>
          </a:p>
          <a:p>
            <a:r>
              <a:rPr lang="en-US" altLang="ko-KR" sz="1500" dirty="0"/>
              <a:t>Shell</a:t>
            </a:r>
            <a:r>
              <a:rPr lang="ko-KR" altLang="en-US" sz="1500" dirty="0"/>
              <a:t>에 원하는 </a:t>
            </a:r>
            <a:r>
              <a:rPr lang="en-US" altLang="ko-KR" sz="1500" dirty="0"/>
              <a:t>input</a:t>
            </a:r>
            <a:r>
              <a:rPr lang="ko-KR" altLang="en-US" sz="1500" dirty="0"/>
              <a:t>을 </a:t>
            </a:r>
            <a:r>
              <a:rPr lang="ko-KR" altLang="en-US" sz="1500" dirty="0" err="1"/>
              <a:t>넣어주기</a:t>
            </a:r>
            <a:r>
              <a:rPr lang="ko-KR" altLang="en-US" sz="1500" dirty="0"/>
              <a:t> 위해</a:t>
            </a:r>
            <a:endParaRPr lang="en-US" altLang="ko-KR" sz="1500" dirty="0"/>
          </a:p>
          <a:p>
            <a:r>
              <a:rPr lang="en-US" altLang="ko-KR" sz="1500" dirty="0" err="1"/>
              <a:t>Builtins.input</a:t>
            </a:r>
            <a:r>
              <a:rPr lang="ko-KR" altLang="en-US" sz="1500" dirty="0"/>
              <a:t>을 </a:t>
            </a:r>
            <a:r>
              <a:rPr lang="en-US" altLang="ko-KR" sz="1500" dirty="0"/>
              <a:t>patch,</a:t>
            </a:r>
            <a:r>
              <a:rPr lang="ko-KR" altLang="en-US" sz="1500" dirty="0"/>
              <a:t> </a:t>
            </a:r>
            <a:r>
              <a:rPr lang="en-US" altLang="ko-KR" sz="1500" dirty="0" err="1"/>
              <a:t>side_effect</a:t>
            </a:r>
            <a:r>
              <a:rPr lang="en-US" altLang="ko-KR" sz="1500" dirty="0"/>
              <a:t> </a:t>
            </a:r>
            <a:r>
              <a:rPr lang="ko-KR" altLang="en-US" sz="1500" dirty="0"/>
              <a:t>활용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r>
              <a:rPr lang="en-US" altLang="ko-KR" sz="1500" dirty="0"/>
              <a:t>Subprocess</a:t>
            </a:r>
            <a:r>
              <a:rPr lang="ko-KR" altLang="en-US" sz="1500" dirty="0"/>
              <a:t>의 호출 </a:t>
            </a:r>
            <a:r>
              <a:rPr lang="en-US" altLang="ko-KR" sz="1500" dirty="0"/>
              <a:t>param</a:t>
            </a:r>
            <a:r>
              <a:rPr lang="ko-KR" altLang="en-US" sz="1500" dirty="0"/>
              <a:t>순서를 검증하기 위해</a:t>
            </a:r>
            <a:endParaRPr lang="en-US" altLang="ko-KR" sz="1500" dirty="0"/>
          </a:p>
          <a:p>
            <a:r>
              <a:rPr lang="en-US" altLang="ko-KR" sz="1500" dirty="0" err="1"/>
              <a:t>Assert_has_calls</a:t>
            </a:r>
            <a:r>
              <a:rPr lang="en-US" altLang="ko-KR" sz="1500" dirty="0"/>
              <a:t> </a:t>
            </a:r>
            <a:r>
              <a:rPr lang="ko-KR" altLang="en-US" sz="1500" dirty="0"/>
              <a:t>활용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F1EE41-7F01-4D94-A945-8A1BC179A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968" y="2973530"/>
            <a:ext cx="3688582" cy="70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18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0;p3">
            <a:extLst>
              <a:ext uri="{FF2B5EF4-FFF2-40B4-BE49-F238E27FC236}">
                <a16:creationId xmlns:a16="http://schemas.microsoft.com/office/drawing/2014/main" id="{0FA08499-2DC5-43FC-965C-5A063FCD08FB}"/>
              </a:ext>
            </a:extLst>
          </p:cNvPr>
          <p:cNvSpPr txBox="1">
            <a:spLocks/>
          </p:cNvSpPr>
          <p:nvPr/>
        </p:nvSpPr>
        <p:spPr>
          <a:xfrm>
            <a:off x="606425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이전</a:t>
            </a:r>
            <a:endParaRPr lang="en-US" altLang="ko-KR" dirty="0"/>
          </a:p>
        </p:txBody>
      </p:sp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DF60E739-3E2C-4FCE-85CF-30FB7BD54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425" y="3095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</a:t>
            </a:r>
            <a:r>
              <a:rPr lang="en-US" altLang="ko-KR" sz="3600" dirty="0"/>
              <a:t>script2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CF906F-B5FF-4447-AC4F-F8D12073E2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054"/>
          <a:stretch/>
        </p:blipFill>
        <p:spPr>
          <a:xfrm>
            <a:off x="606425" y="2305248"/>
            <a:ext cx="5988317" cy="36147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310216-0AB5-47F2-B329-24B2E4CD8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391"/>
          <a:stretch/>
        </p:blipFill>
        <p:spPr>
          <a:xfrm>
            <a:off x="6682439" y="1207553"/>
            <a:ext cx="5363466" cy="47923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6E2307-F252-4F9C-BF93-488BDED2C610}"/>
              </a:ext>
            </a:extLst>
          </p:cNvPr>
          <p:cNvSpPr txBox="1"/>
          <p:nvPr/>
        </p:nvSpPr>
        <p:spPr>
          <a:xfrm>
            <a:off x="9634909" y="176681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나열된 동작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277AE5-C8DA-4529-AA39-AB4D9B0078DC}"/>
              </a:ext>
            </a:extLst>
          </p:cNvPr>
          <p:cNvSpPr txBox="1"/>
          <p:nvPr/>
        </p:nvSpPr>
        <p:spPr>
          <a:xfrm>
            <a:off x="9815590" y="362771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>
                <a:solidFill>
                  <a:srgbClr val="FF0000"/>
                </a:solidFill>
              </a:rPr>
              <a:t>하드코딩된</a:t>
            </a:r>
            <a:r>
              <a:rPr lang="ko-KR" altLang="en-US" sz="1800" dirty="0">
                <a:solidFill>
                  <a:srgbClr val="FF0000"/>
                </a:solidFill>
              </a:rPr>
              <a:t> 상수</a:t>
            </a:r>
            <a:r>
              <a:rPr lang="en-US" altLang="ko-KR" sz="1800" dirty="0">
                <a:solidFill>
                  <a:srgbClr val="FF0000"/>
                </a:solidFill>
              </a:rPr>
              <a:t>/</a:t>
            </a:r>
            <a:r>
              <a:rPr lang="ko-KR" altLang="en-US" sz="1800" dirty="0">
                <a:solidFill>
                  <a:srgbClr val="FF0000"/>
                </a:solidFill>
              </a:rPr>
              <a:t>문자</a:t>
            </a:r>
          </a:p>
        </p:txBody>
      </p:sp>
    </p:spTree>
    <p:extLst>
      <p:ext uri="{BB962C8B-B14F-4D97-AF65-F5344CB8AC3E}">
        <p14:creationId xmlns:p14="http://schemas.microsoft.com/office/powerpoint/2010/main" val="1791650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0;p3">
            <a:extLst>
              <a:ext uri="{FF2B5EF4-FFF2-40B4-BE49-F238E27FC236}">
                <a16:creationId xmlns:a16="http://schemas.microsoft.com/office/drawing/2014/main" id="{0FA08499-2DC5-43FC-965C-5A063FCD08FB}"/>
              </a:ext>
            </a:extLst>
          </p:cNvPr>
          <p:cNvSpPr txBox="1">
            <a:spLocks/>
          </p:cNvSpPr>
          <p:nvPr/>
        </p:nvSpPr>
        <p:spPr>
          <a:xfrm>
            <a:off x="606425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과정</a:t>
            </a:r>
            <a:endParaRPr lang="en-US" altLang="ko-KR" dirty="0"/>
          </a:p>
        </p:txBody>
      </p:sp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DF60E739-3E2C-4FCE-85CF-30FB7BD54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425" y="3095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</a:t>
            </a:r>
            <a:r>
              <a:rPr lang="en-US" altLang="ko-KR" sz="3600" dirty="0"/>
              <a:t>script2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29B84-CF06-42AE-A0D0-BCB48E0FC2C8}"/>
              </a:ext>
            </a:extLst>
          </p:cNvPr>
          <p:cNvSpPr txBox="1"/>
          <p:nvPr/>
        </p:nvSpPr>
        <p:spPr>
          <a:xfrm>
            <a:off x="837112" y="3217253"/>
            <a:ext cx="13345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나열된 동작 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CA926C-DBCA-44D1-9EFD-56AE6E363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26" y="1781541"/>
            <a:ext cx="6218912" cy="35728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BFE0F7-FF18-4607-BA2D-708990437BFD}"/>
              </a:ext>
            </a:extLst>
          </p:cNvPr>
          <p:cNvSpPr txBox="1"/>
          <p:nvPr/>
        </p:nvSpPr>
        <p:spPr>
          <a:xfrm>
            <a:off x="414031" y="5324142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중복된 기능 하위 객체 생성하여 메소드 활용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E2B274-C053-40B7-83B2-5033527B2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089" y="1729432"/>
            <a:ext cx="4165932" cy="1422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9C9E7B6-9AED-407A-B25F-4C51C30F0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088" y="3217253"/>
            <a:ext cx="3770006" cy="9305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EEA0B-B9D3-40C8-A146-841520EC0BFF}"/>
              </a:ext>
            </a:extLst>
          </p:cNvPr>
          <p:cNvSpPr txBox="1"/>
          <p:nvPr/>
        </p:nvSpPr>
        <p:spPr>
          <a:xfrm>
            <a:off x="7165088" y="4221043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나열된 동작 메소드 추출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0519EF6-5843-4AF3-B4E5-45383E009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5088" y="4736331"/>
            <a:ext cx="4113462" cy="119456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5394471-13D0-461B-9BC3-3A7AC655FE6D}"/>
              </a:ext>
            </a:extLst>
          </p:cNvPr>
          <p:cNvSpPr txBox="1"/>
          <p:nvPr/>
        </p:nvSpPr>
        <p:spPr>
          <a:xfrm>
            <a:off x="7965436" y="6028950"/>
            <a:ext cx="3770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상수</a:t>
            </a:r>
            <a:r>
              <a:rPr lang="en-US" altLang="ko-KR" sz="1800" dirty="0">
                <a:solidFill>
                  <a:srgbClr val="FF0000"/>
                </a:solidFill>
              </a:rPr>
              <a:t>/</a:t>
            </a:r>
            <a:r>
              <a:rPr lang="ko-KR" altLang="en-US" sz="1800" dirty="0">
                <a:solidFill>
                  <a:srgbClr val="FF0000"/>
                </a:solidFill>
              </a:rPr>
              <a:t>문자열 추출 및 의미 부여</a:t>
            </a:r>
          </a:p>
        </p:txBody>
      </p:sp>
    </p:spTree>
    <p:extLst>
      <p:ext uri="{BB962C8B-B14F-4D97-AF65-F5344CB8AC3E}">
        <p14:creationId xmlns:p14="http://schemas.microsoft.com/office/powerpoint/2010/main" val="3855679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0;p3">
            <a:extLst>
              <a:ext uri="{FF2B5EF4-FFF2-40B4-BE49-F238E27FC236}">
                <a16:creationId xmlns:a16="http://schemas.microsoft.com/office/drawing/2014/main" id="{0FA08499-2DC5-43FC-965C-5A063FCD08FB}"/>
              </a:ext>
            </a:extLst>
          </p:cNvPr>
          <p:cNvSpPr txBox="1">
            <a:spLocks/>
          </p:cNvSpPr>
          <p:nvPr/>
        </p:nvSpPr>
        <p:spPr>
          <a:xfrm>
            <a:off x="606425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이후</a:t>
            </a:r>
            <a:endParaRPr lang="en-US" altLang="ko-KR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dirty="0"/>
              <a:t>- </a:t>
            </a:r>
            <a:r>
              <a:rPr lang="ko-KR" altLang="en-US" dirty="0"/>
              <a:t>공통 기능 가지는 </a:t>
            </a:r>
            <a:r>
              <a:rPr lang="en-US" altLang="ko-KR" dirty="0"/>
              <a:t>Class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DF60E739-3E2C-4FCE-85CF-30FB7BD54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425" y="3095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</a:t>
            </a:r>
            <a:r>
              <a:rPr lang="en-US" altLang="ko-KR" sz="3600" dirty="0"/>
              <a:t>script2</a:t>
            </a:r>
            <a:endParaRPr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86E253C-0CFA-4C18-AF18-2EDA00E466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363"/>
          <a:stretch/>
        </p:blipFill>
        <p:spPr>
          <a:xfrm>
            <a:off x="606425" y="2126702"/>
            <a:ext cx="6225434" cy="44734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30E90E5-C7D8-4E11-BF79-CF3EE3313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40" b="-267"/>
          <a:stretch/>
        </p:blipFill>
        <p:spPr>
          <a:xfrm>
            <a:off x="7076955" y="1953781"/>
            <a:ext cx="4879343" cy="464633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DC7996-BE1F-4B26-90E5-A89BC984C7D1}"/>
              </a:ext>
            </a:extLst>
          </p:cNvPr>
          <p:cNvSpPr txBox="1"/>
          <p:nvPr/>
        </p:nvSpPr>
        <p:spPr>
          <a:xfrm>
            <a:off x="2804474" y="4828864"/>
            <a:ext cx="3671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자주 사용되는 공통 기능 생성자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800" dirty="0">
                <a:solidFill>
                  <a:srgbClr val="FF0000"/>
                </a:solidFill>
              </a:rPr>
              <a:t>Property</a:t>
            </a:r>
            <a:r>
              <a:rPr lang="ko-KR" altLang="en-US" sz="1800" dirty="0">
                <a:solidFill>
                  <a:srgbClr val="FF0000"/>
                </a:solidFill>
              </a:rPr>
              <a:t>로 대체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AA2A53-108A-4E1E-8A6A-F7F4D14AB542}"/>
              </a:ext>
            </a:extLst>
          </p:cNvPr>
          <p:cNvSpPr txBox="1"/>
          <p:nvPr/>
        </p:nvSpPr>
        <p:spPr>
          <a:xfrm>
            <a:off x="9526829" y="3059668"/>
            <a:ext cx="205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공통 기능 상위화</a:t>
            </a:r>
          </a:p>
        </p:txBody>
      </p:sp>
    </p:spTree>
    <p:extLst>
      <p:ext uri="{BB962C8B-B14F-4D97-AF65-F5344CB8AC3E}">
        <p14:creationId xmlns:p14="http://schemas.microsoft.com/office/powerpoint/2010/main" val="319142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0;p3">
            <a:extLst>
              <a:ext uri="{FF2B5EF4-FFF2-40B4-BE49-F238E27FC236}">
                <a16:creationId xmlns:a16="http://schemas.microsoft.com/office/drawing/2014/main" id="{0FA08499-2DC5-43FC-965C-5A063FCD08FB}"/>
              </a:ext>
            </a:extLst>
          </p:cNvPr>
          <p:cNvSpPr txBox="1">
            <a:spLocks/>
          </p:cNvSpPr>
          <p:nvPr/>
        </p:nvSpPr>
        <p:spPr>
          <a:xfrm>
            <a:off x="606425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이후</a:t>
            </a:r>
            <a:endParaRPr lang="en-US" altLang="ko-KR" dirty="0"/>
          </a:p>
          <a:p>
            <a:pPr marL="635000" indent="-457200">
              <a:spcBef>
                <a:spcPts val="0"/>
              </a:spcBef>
              <a:buSzPts val="2800"/>
              <a:buFontTx/>
              <a:buChar char="-"/>
            </a:pPr>
            <a:r>
              <a:rPr lang="ko-KR" altLang="en-US" dirty="0"/>
              <a:t>정의한 </a:t>
            </a:r>
            <a:r>
              <a:rPr lang="en-US" altLang="ko-KR" dirty="0" err="1"/>
              <a:t>ScriptCommand</a:t>
            </a:r>
            <a:r>
              <a:rPr lang="en-US" altLang="ko-KR" dirty="0"/>
              <a:t> </a:t>
            </a:r>
            <a:r>
              <a:rPr lang="ko-KR" altLang="en-US" dirty="0"/>
              <a:t>를</a:t>
            </a:r>
            <a:endParaRPr lang="en-US" altLang="ko-KR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ko-KR" altLang="en-US" dirty="0"/>
              <a:t>상속 받아 사용</a:t>
            </a:r>
            <a:endParaRPr lang="en-US" altLang="ko-KR" dirty="0"/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altLang="ko-KR" dirty="0"/>
          </a:p>
        </p:txBody>
      </p:sp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DF60E739-3E2C-4FCE-85CF-30FB7BD54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425" y="3095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</a:t>
            </a:r>
            <a:r>
              <a:rPr lang="en-US" altLang="ko-KR" sz="3600" dirty="0"/>
              <a:t>script2</a:t>
            </a:r>
            <a:endParaRPr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30E90E5-C7D8-4E11-BF79-CF3EE3313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440" b="-267"/>
          <a:stretch/>
        </p:blipFill>
        <p:spPr>
          <a:xfrm>
            <a:off x="7076955" y="1953781"/>
            <a:ext cx="4879343" cy="46463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EAA2A53-108A-4E1E-8A6A-F7F4D14AB542}"/>
              </a:ext>
            </a:extLst>
          </p:cNvPr>
          <p:cNvSpPr txBox="1"/>
          <p:nvPr/>
        </p:nvSpPr>
        <p:spPr>
          <a:xfrm>
            <a:off x="9526829" y="3059668"/>
            <a:ext cx="205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공통 기능 상위화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6BC3C5-3DED-4F00-9B10-4979719AE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607" y="1025236"/>
            <a:ext cx="6332625" cy="5832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E76921-FF49-4AE6-BD0B-B899B232DF4C}"/>
              </a:ext>
            </a:extLst>
          </p:cNvPr>
          <p:cNvSpPr txBox="1"/>
          <p:nvPr/>
        </p:nvSpPr>
        <p:spPr>
          <a:xfrm>
            <a:off x="9702262" y="1407114"/>
            <a:ext cx="225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출력 메시지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파라미터 정의 분리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CC53D-E139-45D6-A77F-4BA5F8141203}"/>
              </a:ext>
            </a:extLst>
          </p:cNvPr>
          <p:cNvSpPr txBox="1"/>
          <p:nvPr/>
        </p:nvSpPr>
        <p:spPr>
          <a:xfrm>
            <a:off x="4783425" y="4230071"/>
            <a:ext cx="2262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반복</a:t>
            </a:r>
            <a:r>
              <a:rPr lang="en-US" altLang="ko-KR" sz="1800" dirty="0">
                <a:solidFill>
                  <a:srgbClr val="FF0000"/>
                </a:solidFill>
              </a:rPr>
              <a:t>/</a:t>
            </a:r>
            <a:r>
              <a:rPr lang="ko-KR" altLang="en-US" sz="1800" dirty="0">
                <a:solidFill>
                  <a:srgbClr val="FF0000"/>
                </a:solidFill>
              </a:rPr>
              <a:t>공통 기능 추출 및 상위화</a:t>
            </a:r>
          </a:p>
        </p:txBody>
      </p:sp>
    </p:spTree>
    <p:extLst>
      <p:ext uri="{BB962C8B-B14F-4D97-AF65-F5344CB8AC3E}">
        <p14:creationId xmlns:p14="http://schemas.microsoft.com/office/powerpoint/2010/main" val="2424485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F69F3-3854-4445-BB3A-D49FEFE2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</a:t>
            </a:r>
            <a:r>
              <a:rPr lang="en-US" altLang="ko-KR" sz="3600" dirty="0"/>
              <a:t>SSD Buffer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C90C5F-50FE-46B3-AFDD-F7321E5B3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Refactoring</a:t>
            </a:r>
            <a:r>
              <a:rPr lang="ko-KR" altLang="en-US" sz="2000" dirty="0"/>
              <a:t>으로 동일한 역할을 하는 메소드를 함수로 추상화</a:t>
            </a:r>
            <a:endParaRPr lang="en-US" altLang="ko-KR" sz="2000" dirty="0"/>
          </a:p>
          <a:p>
            <a:r>
              <a:rPr lang="ko-KR" altLang="en-US" sz="2000" dirty="0"/>
              <a:t>하드코딩 된 문자열을 상수로 변경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37CDA3-9779-4484-851C-B99BCDBB8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60" y="5433708"/>
            <a:ext cx="4738297" cy="140308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4F6B61B-0686-4904-83B5-360AD643C6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72" r="656"/>
          <a:stretch/>
        </p:blipFill>
        <p:spPr>
          <a:xfrm>
            <a:off x="2232000" y="2374075"/>
            <a:ext cx="3240000" cy="28583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6C1E546-F3D2-4C08-8527-AE03016D6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784" y="3070770"/>
            <a:ext cx="4255616" cy="22415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86306EF-26C6-465A-B400-BA57F5B99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784" y="2283875"/>
            <a:ext cx="2343689" cy="768423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0D68672-0F9E-4E85-8E94-C5D8795D0605}"/>
              </a:ext>
            </a:extLst>
          </p:cNvPr>
          <p:cNvSpPr/>
          <p:nvPr/>
        </p:nvSpPr>
        <p:spPr>
          <a:xfrm>
            <a:off x="5709424" y="3555815"/>
            <a:ext cx="451232" cy="53590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0FF8B24-C64B-422C-AF61-47F0C9DFFC6E}"/>
              </a:ext>
            </a:extLst>
          </p:cNvPr>
          <p:cNvCxnSpPr/>
          <p:nvPr/>
        </p:nvCxnSpPr>
        <p:spPr>
          <a:xfrm>
            <a:off x="1274618" y="5375562"/>
            <a:ext cx="964276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54186CA-F088-4AC6-B685-B7AB5626F519}"/>
              </a:ext>
            </a:extLst>
          </p:cNvPr>
          <p:cNvSpPr txBox="1"/>
          <p:nvPr/>
        </p:nvSpPr>
        <p:spPr>
          <a:xfrm>
            <a:off x="9790364" y="2415203"/>
            <a:ext cx="225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공통 동작에 대해 메서드 추출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6AD57-A87A-458D-9A0A-4D3248229CE1}"/>
              </a:ext>
            </a:extLst>
          </p:cNvPr>
          <p:cNvSpPr txBox="1"/>
          <p:nvPr/>
        </p:nvSpPr>
        <p:spPr>
          <a:xfrm>
            <a:off x="7243953" y="5986431"/>
            <a:ext cx="320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FF0000"/>
                </a:solidFill>
              </a:rPr>
              <a:t>하드코딩 된 문자열 상수화</a:t>
            </a:r>
          </a:p>
        </p:txBody>
      </p:sp>
    </p:spTree>
    <p:extLst>
      <p:ext uri="{BB962C8B-B14F-4D97-AF65-F5344CB8AC3E}">
        <p14:creationId xmlns:p14="http://schemas.microsoft.com/office/powerpoint/2010/main" val="3536020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DF60E739-3E2C-4FCE-85CF-30FB7BD54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425" y="3095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</a:t>
            </a:r>
            <a:r>
              <a:rPr lang="en-US" altLang="ko-KR" sz="3600" dirty="0"/>
              <a:t>SSD </a:t>
            </a:r>
            <a:r>
              <a:rPr lang="ko-KR" altLang="en-US" sz="3600" dirty="0"/>
              <a:t>디자인 패턴 적용 </a:t>
            </a:r>
            <a:r>
              <a:rPr lang="en-US" altLang="ko-KR" sz="3600" dirty="0"/>
              <a:t>1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227939-7BE2-43F5-A95E-B83A7CC5F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225" y="1418196"/>
            <a:ext cx="4631873" cy="4021607"/>
          </a:xfrm>
          <a:prstGeom prst="rect">
            <a:avLst/>
          </a:prstGeom>
        </p:spPr>
      </p:pic>
      <p:sp>
        <p:nvSpPr>
          <p:cNvPr id="19" name="Google Shape;60;p3">
            <a:extLst>
              <a:ext uri="{FF2B5EF4-FFF2-40B4-BE49-F238E27FC236}">
                <a16:creationId xmlns:a16="http://schemas.microsoft.com/office/drawing/2014/main" id="{4AC6E6C4-FF81-4DBD-8ECD-AAC7F0A8A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디자인 패턴 적용 이전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dirty="0"/>
              <a:t>Main </a:t>
            </a:r>
            <a:r>
              <a:rPr lang="ko-KR" altLang="en-US" dirty="0"/>
              <a:t>에서 바로 </a:t>
            </a:r>
            <a:r>
              <a:rPr lang="en-US" altLang="ko-KR" dirty="0"/>
              <a:t>SSD</a:t>
            </a:r>
            <a:r>
              <a:rPr lang="ko-KR" altLang="en-US" dirty="0"/>
              <a:t>의 </a:t>
            </a:r>
            <a:r>
              <a:rPr lang="en-US" altLang="ko-KR" dirty="0"/>
              <a:t>read, write</a:t>
            </a:r>
            <a:r>
              <a:rPr lang="ko-KR" altLang="en-US" dirty="0"/>
              <a:t>를 </a:t>
            </a:r>
            <a:endParaRPr lang="en-US" altLang="ko-KR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호출하는 상황</a:t>
            </a:r>
            <a:endParaRPr lang="en-US" altLang="ko-KR" dirty="0"/>
          </a:p>
        </p:txBody>
      </p:sp>
      <p:sp>
        <p:nvSpPr>
          <p:cNvPr id="5" name="Google Shape;60;p3">
            <a:extLst>
              <a:ext uri="{FF2B5EF4-FFF2-40B4-BE49-F238E27FC236}">
                <a16:creationId xmlns:a16="http://schemas.microsoft.com/office/drawing/2014/main" id="{0FA08499-2DC5-43FC-965C-5A063FCD08FB}"/>
              </a:ext>
            </a:extLst>
          </p:cNvPr>
          <p:cNvSpPr txBox="1">
            <a:spLocks/>
          </p:cNvSpPr>
          <p:nvPr/>
        </p:nvSpPr>
        <p:spPr>
          <a:xfrm>
            <a:off x="606425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/>
              <a:t>디자인 패턴 적용 이전</a:t>
            </a:r>
            <a:endParaRPr lang="en-US" altLang="ko-KR"/>
          </a:p>
          <a:p>
            <a:pPr marL="635000" indent="-457200">
              <a:spcBef>
                <a:spcPts val="0"/>
              </a:spcBef>
              <a:buSzPts val="2800"/>
              <a:buFontTx/>
              <a:buChar char="-"/>
            </a:pPr>
            <a:r>
              <a:rPr lang="en-US" altLang="ko-KR"/>
              <a:t>Main </a:t>
            </a:r>
            <a:r>
              <a:rPr lang="ko-KR" altLang="en-US"/>
              <a:t>에서 바로 </a:t>
            </a:r>
            <a:r>
              <a:rPr lang="en-US" altLang="ko-KR"/>
              <a:t>SSD</a:t>
            </a:r>
            <a:r>
              <a:rPr lang="ko-KR" altLang="en-US"/>
              <a:t>의 </a:t>
            </a:r>
            <a:r>
              <a:rPr lang="en-US" altLang="ko-KR"/>
              <a:t>read, write</a:t>
            </a:r>
            <a:r>
              <a:rPr lang="ko-KR" altLang="en-US"/>
              <a:t>를 </a:t>
            </a:r>
            <a:endParaRPr lang="en-US" altLang="ko-KR"/>
          </a:p>
          <a:p>
            <a:pPr marL="177800" indent="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/>
              <a:t>호출하는 상황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179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DF60E739-3E2C-4FCE-85CF-30FB7BD54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425" y="3095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</a:t>
            </a:r>
            <a:r>
              <a:rPr lang="en-US" altLang="ko-KR" sz="3600" dirty="0"/>
              <a:t>SSD </a:t>
            </a:r>
            <a:r>
              <a:rPr lang="ko-KR" altLang="en-US" sz="3600" dirty="0"/>
              <a:t>디자인 패턴 적용 </a:t>
            </a:r>
            <a:r>
              <a:rPr lang="en-US" altLang="ko-KR" sz="3600" dirty="0"/>
              <a:t>1</a:t>
            </a:r>
            <a:endParaRPr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653BDFF-74ED-4933-B379-C2620E7C4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419" y="1423447"/>
            <a:ext cx="10466581" cy="5254363"/>
          </a:xfrm>
          <a:prstGeom prst="rect">
            <a:avLst/>
          </a:prstGeom>
        </p:spPr>
      </p:pic>
      <p:sp>
        <p:nvSpPr>
          <p:cNvPr id="19" name="Google Shape;60;p3">
            <a:extLst>
              <a:ext uri="{FF2B5EF4-FFF2-40B4-BE49-F238E27FC236}">
                <a16:creationId xmlns:a16="http://schemas.microsoft.com/office/drawing/2014/main" id="{4AC6E6C4-FF81-4DBD-8ECD-AAC7F0A8A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디자인 패턴 적용 이후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7444B-8219-4605-BA05-99A94CEA8A2F}"/>
              </a:ext>
            </a:extLst>
          </p:cNvPr>
          <p:cNvSpPr/>
          <p:nvPr/>
        </p:nvSpPr>
        <p:spPr>
          <a:xfrm>
            <a:off x="7491663" y="1765092"/>
            <a:ext cx="3726234" cy="48430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E8FE-EDF3-42C7-92CB-89E99F524B75}"/>
              </a:ext>
            </a:extLst>
          </p:cNvPr>
          <p:cNvSpPr txBox="1"/>
          <p:nvPr/>
        </p:nvSpPr>
        <p:spPr>
          <a:xfrm>
            <a:off x="6686482" y="1026427"/>
            <a:ext cx="53365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Command </a:t>
            </a:r>
            <a:r>
              <a:rPr lang="ko-KR" altLang="en-US" sz="1400" dirty="0">
                <a:solidFill>
                  <a:srgbClr val="FF0000"/>
                </a:solidFill>
              </a:rPr>
              <a:t>패턴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커맨드를 </a:t>
            </a:r>
            <a:r>
              <a:rPr lang="ko-KR" altLang="en-US" sz="1400" dirty="0" err="1">
                <a:solidFill>
                  <a:srgbClr val="FF0000"/>
                </a:solidFill>
              </a:rPr>
              <a:t>캡슐화하여</a:t>
            </a:r>
            <a:r>
              <a:rPr lang="ko-KR" altLang="en-US" sz="1400" dirty="0">
                <a:solidFill>
                  <a:srgbClr val="FF0000"/>
                </a:solidFill>
              </a:rPr>
              <a:t> 요청 발행 객체와 요청 수행 객체 분리 확장성 추가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093DF1-87F1-41F5-8EBD-54070E70EAC8}"/>
              </a:ext>
            </a:extLst>
          </p:cNvPr>
          <p:cNvSpPr/>
          <p:nvPr/>
        </p:nvSpPr>
        <p:spPr>
          <a:xfrm>
            <a:off x="3195686" y="2121029"/>
            <a:ext cx="8390333" cy="4556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8D7A45-18AB-4E90-A62C-2E3730272E95}"/>
              </a:ext>
            </a:extLst>
          </p:cNvPr>
          <p:cNvSpPr txBox="1"/>
          <p:nvPr/>
        </p:nvSpPr>
        <p:spPr>
          <a:xfrm>
            <a:off x="470742" y="2656891"/>
            <a:ext cx="64149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Simple Factory </a:t>
            </a:r>
            <a:r>
              <a:rPr lang="ko-KR" altLang="en-US" sz="1400" dirty="0">
                <a:solidFill>
                  <a:srgbClr val="FF0000"/>
                </a:solidFill>
              </a:rPr>
              <a:t>패턴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생성 로직 집중화로 단순화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변경에 용이</a:t>
            </a:r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416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DF60E739-3E2C-4FCE-85CF-30FB7BD54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425" y="3095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command </a:t>
            </a:r>
            <a:r>
              <a:rPr lang="ko-KR" altLang="en-US" dirty="0"/>
              <a:t>패턴</a:t>
            </a:r>
            <a:endParaRPr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C04FFCB-6273-4AE9-9D20-D24D6D19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13" y="1044451"/>
            <a:ext cx="2989056" cy="5503986"/>
          </a:xfrm>
          <a:prstGeom prst="rect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FAAA50B-FCDA-4FFC-94D6-A8041B63A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464" y="1114789"/>
            <a:ext cx="4697157" cy="2233724"/>
          </a:xfrm>
          <a:prstGeom prst="rect">
            <a:avLst/>
          </a:prstGeom>
          <a:ln w="57150">
            <a:solidFill>
              <a:schemeClr val="bg2">
                <a:lumMod val="50000"/>
                <a:lumOff val="50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C96E62-1DB8-435D-8D44-32186700E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464" y="4023601"/>
            <a:ext cx="5247909" cy="2204358"/>
          </a:xfrm>
          <a:prstGeom prst="rect">
            <a:avLst/>
          </a:prstGeom>
          <a:ln w="57150">
            <a:solidFill>
              <a:schemeClr val="bg2">
                <a:lumMod val="50000"/>
                <a:lumOff val="50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CEE87F-96E1-4EC5-9AF6-93DCAE6C61D0}"/>
              </a:ext>
            </a:extLst>
          </p:cNvPr>
          <p:cNvSpPr txBox="1"/>
          <p:nvPr/>
        </p:nvSpPr>
        <p:spPr>
          <a:xfrm>
            <a:off x="2369349" y="4788692"/>
            <a:ext cx="320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ssd.py </a:t>
            </a:r>
            <a:r>
              <a:rPr lang="ko-KR" altLang="en-US" sz="1800" dirty="0">
                <a:solidFill>
                  <a:srgbClr val="FF0000"/>
                </a:solidFill>
              </a:rPr>
              <a:t>실행 시</a:t>
            </a:r>
            <a:r>
              <a:rPr lang="en-US" altLang="ko-KR" sz="1800" dirty="0">
                <a:solidFill>
                  <a:srgbClr val="FF0000"/>
                </a:solidFill>
              </a:rPr>
              <a:t>, main</a:t>
            </a:r>
            <a:r>
              <a:rPr lang="ko-KR" altLang="en-US" sz="1800" dirty="0">
                <a:solidFill>
                  <a:srgbClr val="FF0000"/>
                </a:solidFill>
              </a:rPr>
              <a:t>에서 </a:t>
            </a:r>
            <a:r>
              <a:rPr lang="en-US" altLang="ko-KR" sz="1800" dirty="0">
                <a:solidFill>
                  <a:srgbClr val="FF0000"/>
                </a:solidFill>
              </a:rPr>
              <a:t>input</a:t>
            </a:r>
            <a:r>
              <a:rPr lang="ko-KR" altLang="en-US" sz="1800" dirty="0">
                <a:solidFill>
                  <a:srgbClr val="FF0000"/>
                </a:solidFill>
              </a:rPr>
              <a:t>으로 실행 </a:t>
            </a:r>
            <a:r>
              <a:rPr lang="en-US" altLang="ko-KR" sz="1800" dirty="0">
                <a:solidFill>
                  <a:srgbClr val="FF0000"/>
                </a:solidFill>
              </a:rPr>
              <a:t>method </a:t>
            </a:r>
            <a:r>
              <a:rPr lang="ko-KR" altLang="en-US" sz="1800" dirty="0">
                <a:solidFill>
                  <a:srgbClr val="FF0000"/>
                </a:solidFill>
              </a:rPr>
              <a:t>판단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A1FB0B-FF5E-40AD-902F-F25E5E38A59F}"/>
              </a:ext>
            </a:extLst>
          </p:cNvPr>
          <p:cNvSpPr txBox="1"/>
          <p:nvPr/>
        </p:nvSpPr>
        <p:spPr>
          <a:xfrm>
            <a:off x="6399519" y="3362891"/>
            <a:ext cx="562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rgbClr val="FF0000"/>
                </a:solidFill>
              </a:rPr>
              <a:t>ssd.py </a:t>
            </a:r>
            <a:r>
              <a:rPr lang="ko-KR" altLang="en-US" sz="1800" dirty="0">
                <a:solidFill>
                  <a:srgbClr val="FF0000"/>
                </a:solidFill>
              </a:rPr>
              <a:t>실행 시</a:t>
            </a:r>
            <a:r>
              <a:rPr lang="en-US" altLang="ko-KR" sz="1800" dirty="0">
                <a:solidFill>
                  <a:srgbClr val="FF0000"/>
                </a:solidFill>
              </a:rPr>
              <a:t>, main</a:t>
            </a:r>
            <a:r>
              <a:rPr lang="ko-KR" altLang="en-US" sz="1800" dirty="0">
                <a:solidFill>
                  <a:srgbClr val="FF0000"/>
                </a:solidFill>
              </a:rPr>
              <a:t>에서 </a:t>
            </a:r>
            <a:r>
              <a:rPr lang="en-US" altLang="ko-KR" sz="1800" dirty="0">
                <a:solidFill>
                  <a:srgbClr val="FF0000"/>
                </a:solidFill>
              </a:rPr>
              <a:t>Command Factory</a:t>
            </a:r>
            <a:r>
              <a:rPr lang="ko-KR" altLang="en-US" sz="1800" dirty="0">
                <a:solidFill>
                  <a:srgbClr val="FF0000"/>
                </a:solidFill>
              </a:rPr>
              <a:t>를 호출하여 알맞은 </a:t>
            </a:r>
            <a:r>
              <a:rPr lang="en-US" altLang="ko-KR" sz="1800" dirty="0">
                <a:solidFill>
                  <a:srgbClr val="FF0000"/>
                </a:solidFill>
              </a:rPr>
              <a:t>Command instance </a:t>
            </a:r>
            <a:r>
              <a:rPr lang="ko-KR" altLang="en-US" sz="1800" dirty="0">
                <a:solidFill>
                  <a:srgbClr val="FF0000"/>
                </a:solidFill>
              </a:rPr>
              <a:t>생성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4DFE7E-A959-4EBF-8AD0-31FF8B64F0B7}"/>
              </a:ext>
            </a:extLst>
          </p:cNvPr>
          <p:cNvSpPr txBox="1"/>
          <p:nvPr/>
        </p:nvSpPr>
        <p:spPr>
          <a:xfrm>
            <a:off x="5575320" y="6256716"/>
            <a:ext cx="625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각 </a:t>
            </a:r>
            <a:r>
              <a:rPr lang="en-US" altLang="ko-KR" sz="1800" dirty="0">
                <a:solidFill>
                  <a:srgbClr val="FF0000"/>
                </a:solidFill>
              </a:rPr>
              <a:t>Command instance</a:t>
            </a:r>
            <a:r>
              <a:rPr lang="ko-KR" altLang="en-US" sz="1800" dirty="0">
                <a:solidFill>
                  <a:srgbClr val="FF0000"/>
                </a:solidFill>
              </a:rPr>
              <a:t>는 </a:t>
            </a:r>
            <a:r>
              <a:rPr lang="en-US" altLang="ko-KR" sz="1800" dirty="0">
                <a:solidFill>
                  <a:srgbClr val="FF0000"/>
                </a:solidFill>
              </a:rPr>
              <a:t>execute() method</a:t>
            </a:r>
            <a:r>
              <a:rPr lang="ko-KR" altLang="en-US" sz="1800" dirty="0">
                <a:solidFill>
                  <a:srgbClr val="FF0000"/>
                </a:solidFill>
              </a:rPr>
              <a:t>를 사용하여 </a:t>
            </a:r>
            <a:r>
              <a:rPr lang="en-US" altLang="ko-KR" sz="1800" dirty="0" err="1">
                <a:solidFill>
                  <a:srgbClr val="FF0000"/>
                </a:solidFill>
              </a:rPr>
              <a:t>ssd</a:t>
            </a:r>
            <a:r>
              <a:rPr lang="ko-KR" altLang="en-US" sz="1800" dirty="0">
                <a:solidFill>
                  <a:srgbClr val="FF0000"/>
                </a:solidFill>
              </a:rPr>
              <a:t>에서 실제로 수행해야 하는 </a:t>
            </a:r>
            <a:r>
              <a:rPr lang="en-US" altLang="ko-KR" sz="1800" dirty="0">
                <a:solidFill>
                  <a:srgbClr val="FF0000"/>
                </a:solidFill>
              </a:rPr>
              <a:t>method</a:t>
            </a:r>
            <a:r>
              <a:rPr lang="ko-KR" altLang="en-US" sz="1800" dirty="0">
                <a:solidFill>
                  <a:srgbClr val="FF0000"/>
                </a:solidFill>
              </a:rPr>
              <a:t>를 호출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03FC5AA-2BFA-4CF1-861D-DC4F8F2FAA51}"/>
              </a:ext>
            </a:extLst>
          </p:cNvPr>
          <p:cNvSpPr/>
          <p:nvPr/>
        </p:nvSpPr>
        <p:spPr>
          <a:xfrm>
            <a:off x="4481919" y="3546489"/>
            <a:ext cx="899995" cy="477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105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6F287C-ECE6-49AD-B166-42672C229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654" y="1424506"/>
            <a:ext cx="5617336" cy="4711540"/>
          </a:xfrm>
          <a:prstGeom prst="rect">
            <a:avLst/>
          </a:prstGeom>
        </p:spPr>
      </p:pic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DF60E739-3E2C-4FCE-85CF-30FB7BD54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425" y="3095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</a:t>
            </a:r>
            <a:r>
              <a:rPr lang="en-US" altLang="ko-KR" sz="3600" dirty="0"/>
              <a:t>Shell </a:t>
            </a:r>
            <a:r>
              <a:rPr lang="ko-KR" altLang="en-US" sz="3600" dirty="0"/>
              <a:t>디자인 패턴 적용 </a:t>
            </a:r>
            <a:r>
              <a:rPr lang="en-US" altLang="ko-KR" sz="3600" dirty="0"/>
              <a:t>1</a:t>
            </a:r>
            <a:endParaRPr dirty="0"/>
          </a:p>
        </p:txBody>
      </p:sp>
      <p:sp>
        <p:nvSpPr>
          <p:cNvPr id="19" name="Google Shape;60;p3">
            <a:extLst>
              <a:ext uri="{FF2B5EF4-FFF2-40B4-BE49-F238E27FC236}">
                <a16:creationId xmlns:a16="http://schemas.microsoft.com/office/drawing/2014/main" id="{4AC6E6C4-FF81-4DBD-8ECD-AAC7F0A8A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디자인 패턴 적용 이전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dirty="0"/>
              <a:t>SSD</a:t>
            </a:r>
            <a:r>
              <a:rPr lang="ko-KR" altLang="en-US" dirty="0"/>
              <a:t>와 마찬가지로 직접 모두 호출하는 방법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375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 및 역할 담당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F80522-0478-40EE-B2EE-6EBF095C1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117946"/>
              </p:ext>
            </p:extLst>
          </p:nvPr>
        </p:nvGraphicFramePr>
        <p:xfrm>
          <a:off x="726741" y="1146895"/>
          <a:ext cx="10613827" cy="5400963"/>
        </p:xfrm>
        <a:graphic>
          <a:graphicData uri="http://schemas.openxmlformats.org/drawingml/2006/table">
            <a:tbl>
              <a:tblPr/>
              <a:tblGrid>
                <a:gridCol w="1394290">
                  <a:extLst>
                    <a:ext uri="{9D8B030D-6E8A-4147-A177-3AD203B41FA5}">
                      <a16:colId xmlns:a16="http://schemas.microsoft.com/office/drawing/2014/main" val="3377763370"/>
                    </a:ext>
                  </a:extLst>
                </a:gridCol>
                <a:gridCol w="9219537">
                  <a:extLst>
                    <a:ext uri="{9D8B030D-6E8A-4147-A177-3AD203B41FA5}">
                      <a16:colId xmlns:a16="http://schemas.microsoft.com/office/drawing/2014/main" val="3851823945"/>
                    </a:ext>
                  </a:extLst>
                </a:gridCol>
              </a:tblGrid>
              <a:tr h="785595">
                <a:tc>
                  <a:txBody>
                    <a:bodyPr/>
                    <a:lstStyle/>
                    <a:p>
                      <a:r>
                        <a:rPr lang="ko-KR" altLang="en-US" sz="1800" dirty="0" err="1">
                          <a:effectLst/>
                        </a:rPr>
                        <a:t>황웅범님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SSD Feature Developer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ko-KR" altLang="en-US" sz="1600" dirty="0">
                          <a:effectLst/>
                        </a:rPr>
                        <a:t>슈퍼 긍정으로 항상 팀의 분위기를 밝게 만들어 주는 리더십 마스터</a:t>
                      </a: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131911"/>
                  </a:ext>
                </a:extLst>
              </a:tr>
              <a:tr h="1014726"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</a:rPr>
                        <a:t>이민호님</a:t>
                      </a: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SSD Feature Developer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Clean Code</a:t>
                      </a:r>
                      <a:r>
                        <a:rPr lang="ko-KR" altLang="en-US" sz="1600" dirty="0">
                          <a:effectLst/>
                        </a:rPr>
                        <a:t>의 아버지로 항상 </a:t>
                      </a:r>
                      <a:r>
                        <a:rPr lang="en-US" sz="1600" dirty="0">
                          <a:effectLst/>
                        </a:rPr>
                        <a:t>Clean</a:t>
                      </a:r>
                      <a:r>
                        <a:rPr lang="ko-KR" altLang="en-US" sz="1600" dirty="0">
                          <a:effectLst/>
                        </a:rPr>
                        <a:t>한 코드만 작성하는 </a:t>
                      </a:r>
                      <a:r>
                        <a:rPr lang="en-US" sz="1600" dirty="0">
                          <a:effectLst/>
                        </a:rPr>
                        <a:t>LGTM </a:t>
                      </a:r>
                      <a:r>
                        <a:rPr lang="ko-KR" altLang="en-US" sz="1600" dirty="0">
                          <a:effectLst/>
                        </a:rPr>
                        <a:t>수집가</a:t>
                      </a:r>
                      <a:r>
                        <a:rPr lang="en-US" altLang="ko-KR" sz="1600" dirty="0">
                          <a:effectLst/>
                        </a:rPr>
                        <a:t>, </a:t>
                      </a:r>
                      <a:r>
                        <a:rPr lang="en-US" sz="1600" dirty="0">
                          <a:effectLst/>
                        </a:rPr>
                        <a:t>Clean Code </a:t>
                      </a:r>
                      <a:r>
                        <a:rPr lang="ko-KR" altLang="en-US" sz="1600" dirty="0">
                          <a:effectLst/>
                        </a:rPr>
                        <a:t>마스터</a:t>
                      </a: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350734"/>
                  </a:ext>
                </a:extLst>
              </a:tr>
              <a:tr h="1014726">
                <a:tc>
                  <a:txBody>
                    <a:bodyPr/>
                    <a:lstStyle/>
                    <a:p>
                      <a:r>
                        <a:rPr lang="ko-KR" altLang="en-US" sz="1800" dirty="0" err="1">
                          <a:effectLst/>
                        </a:rPr>
                        <a:t>최새롬님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Shell Feature Developer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Refactoring </a:t>
                      </a:r>
                      <a:r>
                        <a:rPr lang="ko-KR" altLang="en-US" sz="1600" dirty="0">
                          <a:effectLst/>
                        </a:rPr>
                        <a:t>마스터로 </a:t>
                      </a:r>
                      <a:r>
                        <a:rPr lang="en-US" sz="1600" dirty="0">
                          <a:effectLst/>
                        </a:rPr>
                        <a:t>Feature </a:t>
                      </a:r>
                      <a:r>
                        <a:rPr lang="ko-KR" altLang="en-US" sz="1600" dirty="0">
                          <a:effectLst/>
                        </a:rPr>
                        <a:t>구현 </a:t>
                      </a:r>
                      <a:r>
                        <a:rPr lang="en-US" altLang="ko-KR" sz="1600" dirty="0">
                          <a:effectLst/>
                        </a:rPr>
                        <a:t>&amp; </a:t>
                      </a:r>
                      <a:r>
                        <a:rPr lang="en-US" sz="1600" dirty="0">
                          <a:effectLst/>
                        </a:rPr>
                        <a:t>Refactoring </a:t>
                      </a:r>
                      <a:r>
                        <a:rPr lang="ko-KR" altLang="en-US" sz="1600" dirty="0">
                          <a:effectLst/>
                        </a:rPr>
                        <a:t>모두 훌륭한 실력을 가진 코딩 마스터</a:t>
                      </a: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156888"/>
                  </a:ext>
                </a:extLst>
              </a:tr>
              <a:tr h="1014726">
                <a:tc>
                  <a:txBody>
                    <a:bodyPr/>
                    <a:lstStyle/>
                    <a:p>
                      <a:r>
                        <a:rPr lang="ko-KR" altLang="en-US" sz="1800" dirty="0" err="1">
                          <a:effectLst/>
                        </a:rPr>
                        <a:t>박소정님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SSD Feature Developer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en-US" altLang="ko-KR" sz="1600" dirty="0">
                          <a:effectLst/>
                        </a:rPr>
                        <a:t>Design Pattern </a:t>
                      </a:r>
                      <a:r>
                        <a:rPr lang="ko-KR" altLang="en-US" sz="1600" dirty="0">
                          <a:effectLst/>
                        </a:rPr>
                        <a:t>마스터로 </a:t>
                      </a:r>
                      <a:r>
                        <a:rPr lang="en-US" altLang="ko-KR" sz="1600" dirty="0">
                          <a:effectLst/>
                        </a:rPr>
                        <a:t>SW</a:t>
                      </a:r>
                      <a:r>
                        <a:rPr lang="ko-KR" altLang="en-US" sz="1600" dirty="0">
                          <a:effectLst/>
                        </a:rPr>
                        <a:t>의 확장성을 고려해 적합한 </a:t>
                      </a:r>
                      <a:r>
                        <a:rPr lang="en-US" altLang="ko-KR" sz="1600" dirty="0">
                          <a:effectLst/>
                        </a:rPr>
                        <a:t>Pattern</a:t>
                      </a:r>
                      <a:r>
                        <a:rPr lang="ko-KR" altLang="en-US" sz="1600" dirty="0">
                          <a:effectLst/>
                        </a:rPr>
                        <a:t>을 적용하는 디자인 마스터</a:t>
                      </a: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36618"/>
                  </a:ext>
                </a:extLst>
              </a:tr>
              <a:tr h="785595">
                <a:tc>
                  <a:txBody>
                    <a:bodyPr/>
                    <a:lstStyle/>
                    <a:p>
                      <a:r>
                        <a:rPr lang="ko-KR" altLang="en-US" sz="1800" dirty="0" err="1">
                          <a:effectLst/>
                        </a:rPr>
                        <a:t>홍승표님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effectLst/>
                        </a:rPr>
                        <a:t>Shell Feature Developer</a:t>
                      </a:r>
                      <a:br>
                        <a:rPr lang="en-US" altLang="ko-KR" sz="1600" dirty="0">
                          <a:effectLst/>
                        </a:rPr>
                      </a:br>
                      <a:r>
                        <a:rPr lang="en-US" altLang="ko-KR" sz="1600" dirty="0">
                          <a:effectLst/>
                        </a:rPr>
                        <a:t>Code Review </a:t>
                      </a:r>
                      <a:r>
                        <a:rPr lang="ko-KR" altLang="en-US" sz="1600" dirty="0">
                          <a:effectLst/>
                        </a:rPr>
                        <a:t>마스터로 팀원들에게 항상 새로운 관점을 제시하는 </a:t>
                      </a:r>
                      <a:r>
                        <a:rPr lang="en-US" altLang="ko-KR" sz="1600" dirty="0">
                          <a:effectLst/>
                        </a:rPr>
                        <a:t>CR </a:t>
                      </a:r>
                      <a:r>
                        <a:rPr lang="ko-KR" altLang="en-US" sz="1600" dirty="0">
                          <a:effectLst/>
                        </a:rPr>
                        <a:t>마스터</a:t>
                      </a: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777727"/>
                  </a:ext>
                </a:extLst>
              </a:tr>
              <a:tr h="785595">
                <a:tc>
                  <a:txBody>
                    <a:bodyPr/>
                    <a:lstStyle/>
                    <a:p>
                      <a:r>
                        <a:rPr lang="ko-KR" altLang="en-US" sz="1800" dirty="0" err="1">
                          <a:effectLst/>
                        </a:rPr>
                        <a:t>이준태님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Shell Feature Developer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TDD </a:t>
                      </a:r>
                      <a:r>
                        <a:rPr lang="ko-KR" altLang="en-US" sz="1600" dirty="0">
                          <a:effectLst/>
                        </a:rPr>
                        <a:t>마스터로 조기 버그 발견과 높은 </a:t>
                      </a:r>
                      <a:r>
                        <a:rPr lang="en-US" sz="1600" dirty="0">
                          <a:effectLst/>
                        </a:rPr>
                        <a:t>Code Coverage</a:t>
                      </a:r>
                      <a:r>
                        <a:rPr lang="ko-KR" altLang="en-US" sz="1600" dirty="0">
                          <a:effectLst/>
                        </a:rPr>
                        <a:t>를 유지하는 </a:t>
                      </a:r>
                      <a:r>
                        <a:rPr lang="en-US" sz="1600" dirty="0">
                          <a:effectLst/>
                        </a:rPr>
                        <a:t>Test </a:t>
                      </a:r>
                      <a:r>
                        <a:rPr lang="ko-KR" altLang="en-US" sz="1600" dirty="0">
                          <a:effectLst/>
                        </a:rPr>
                        <a:t>마스터</a:t>
                      </a: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05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8803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B6710A-FB25-4E08-A1E8-514B1E506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508" y="1527113"/>
            <a:ext cx="7919856" cy="5511076"/>
          </a:xfrm>
          <a:prstGeom prst="rect">
            <a:avLst/>
          </a:prstGeom>
        </p:spPr>
      </p:pic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DF60E739-3E2C-4FCE-85CF-30FB7BD54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425" y="3095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</a:t>
            </a:r>
            <a:r>
              <a:rPr lang="en-US" altLang="ko-KR" sz="3600" dirty="0"/>
              <a:t>Shell </a:t>
            </a:r>
            <a:r>
              <a:rPr lang="ko-KR" altLang="en-US" sz="3600" dirty="0"/>
              <a:t>디자인 패턴 적용 </a:t>
            </a:r>
            <a:r>
              <a:rPr lang="en-US" altLang="ko-KR" sz="3600" dirty="0"/>
              <a:t>1</a:t>
            </a:r>
            <a:endParaRPr dirty="0"/>
          </a:p>
        </p:txBody>
      </p:sp>
      <p:sp>
        <p:nvSpPr>
          <p:cNvPr id="19" name="Google Shape;60;p3">
            <a:extLst>
              <a:ext uri="{FF2B5EF4-FFF2-40B4-BE49-F238E27FC236}">
                <a16:creationId xmlns:a16="http://schemas.microsoft.com/office/drawing/2014/main" id="{4AC6E6C4-FF81-4DBD-8ECD-AAC7F0A8A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디자인 패턴 적용 이후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07444B-8219-4605-BA05-99A94CEA8A2F}"/>
              </a:ext>
            </a:extLst>
          </p:cNvPr>
          <p:cNvSpPr/>
          <p:nvPr/>
        </p:nvSpPr>
        <p:spPr>
          <a:xfrm>
            <a:off x="6485641" y="1765091"/>
            <a:ext cx="4732256" cy="52730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  <a:p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FE8FE-EDF3-42C7-92CB-89E99F524B75}"/>
              </a:ext>
            </a:extLst>
          </p:cNvPr>
          <p:cNvSpPr txBox="1"/>
          <p:nvPr/>
        </p:nvSpPr>
        <p:spPr>
          <a:xfrm>
            <a:off x="6686482" y="1026427"/>
            <a:ext cx="53365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Command </a:t>
            </a:r>
            <a:r>
              <a:rPr lang="ko-KR" altLang="en-US" sz="1400" dirty="0">
                <a:solidFill>
                  <a:srgbClr val="FF0000"/>
                </a:solidFill>
              </a:rPr>
              <a:t>패턴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커맨드를 </a:t>
            </a:r>
            <a:r>
              <a:rPr lang="ko-KR" altLang="en-US" sz="1400" dirty="0" err="1">
                <a:solidFill>
                  <a:srgbClr val="FF0000"/>
                </a:solidFill>
              </a:rPr>
              <a:t>캡슐화하여</a:t>
            </a:r>
            <a:r>
              <a:rPr lang="ko-KR" altLang="en-US" sz="1400" dirty="0">
                <a:solidFill>
                  <a:srgbClr val="FF0000"/>
                </a:solidFill>
              </a:rPr>
              <a:t> 요청 발행 객체와 요청 수행 객체 분리 확장성 추가 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093DF1-87F1-41F5-8EBD-54070E70EAC8}"/>
              </a:ext>
            </a:extLst>
          </p:cNvPr>
          <p:cNvSpPr/>
          <p:nvPr/>
        </p:nvSpPr>
        <p:spPr>
          <a:xfrm>
            <a:off x="3949831" y="2121029"/>
            <a:ext cx="7636188" cy="45567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28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8D7A45-18AB-4E90-A62C-2E3730272E95}"/>
              </a:ext>
            </a:extLst>
          </p:cNvPr>
          <p:cNvSpPr txBox="1"/>
          <p:nvPr/>
        </p:nvSpPr>
        <p:spPr>
          <a:xfrm>
            <a:off x="1203605" y="4063395"/>
            <a:ext cx="64149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Simple Factory </a:t>
            </a:r>
            <a:r>
              <a:rPr lang="ko-KR" altLang="en-US" sz="1400" dirty="0">
                <a:solidFill>
                  <a:srgbClr val="FF0000"/>
                </a:solidFill>
              </a:rPr>
              <a:t>패턴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생성 로직 집중화로 단순화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변경에 용이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356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6805FE7-0D6A-4D5E-B4B9-6AF39AE21E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27835" y="2555180"/>
            <a:ext cx="10368857" cy="4044934"/>
          </a:xfrm>
          <a:prstGeom prst="rect">
            <a:avLst/>
          </a:prstGeom>
        </p:spPr>
      </p:pic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DF60E739-3E2C-4FCE-85CF-30FB7BD54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425" y="3095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</a:t>
            </a:r>
            <a:r>
              <a:rPr lang="en-US" altLang="ko-KR" sz="3600" dirty="0"/>
              <a:t>Shell </a:t>
            </a:r>
            <a:r>
              <a:rPr lang="ko-KR" altLang="en-US" sz="3600" dirty="0"/>
              <a:t>디자인 패턴 적용 </a:t>
            </a:r>
            <a:r>
              <a:rPr lang="en-US" altLang="ko-KR" sz="3600" dirty="0"/>
              <a:t>2</a:t>
            </a:r>
            <a:endParaRPr dirty="0"/>
          </a:p>
        </p:txBody>
      </p:sp>
      <p:sp>
        <p:nvSpPr>
          <p:cNvPr id="19" name="Google Shape;60;p3">
            <a:extLst>
              <a:ext uri="{FF2B5EF4-FFF2-40B4-BE49-F238E27FC236}">
                <a16:creationId xmlns:a16="http://schemas.microsoft.com/office/drawing/2014/main" id="{4AC6E6C4-FF81-4DBD-8ECD-AAC7F0A8A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3200" dirty="0"/>
              <a:t>디자인 패턴 적용 이전</a:t>
            </a:r>
            <a:endParaRPr lang="en-US" altLang="ko-KR" sz="3200" dirty="0"/>
          </a:p>
          <a:p>
            <a:pPr marL="520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1800" dirty="0"/>
              <a:t>중복 발생</a:t>
            </a:r>
            <a:r>
              <a:rPr lang="en-US" altLang="ko-KR" sz="1800" dirty="0"/>
              <a:t>: </a:t>
            </a:r>
            <a:r>
              <a:rPr lang="ko-KR" altLang="en-US" sz="1800" dirty="0"/>
              <a:t>모든 커맨드가 필요 시마다 필요한 </a:t>
            </a:r>
            <a:r>
              <a:rPr lang="en-US" altLang="ko-KR" sz="1800" dirty="0"/>
              <a:t>Command </a:t>
            </a:r>
            <a:r>
              <a:rPr lang="ko-KR" altLang="en-US" sz="1800" dirty="0"/>
              <a:t>인스턴스를 직접 만들고 실행 흐름도 직접 관리</a:t>
            </a:r>
            <a:endParaRPr lang="en-US" altLang="ko-KR" sz="1800" dirty="0"/>
          </a:p>
          <a:p>
            <a:pPr marL="520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1800" dirty="0"/>
              <a:t>관심사의 침해</a:t>
            </a:r>
            <a:r>
              <a:rPr lang="en-US" altLang="ko-KR" sz="1800" dirty="0"/>
              <a:t>: </a:t>
            </a:r>
            <a:r>
              <a:rPr lang="ko-KR" altLang="en-US" sz="1800" dirty="0"/>
              <a:t>원래 책임과 무관한 로직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ko-KR" altLang="en-US" sz="1800" dirty="0"/>
              <a:t>읽기 동작</a:t>
            </a:r>
            <a:r>
              <a:rPr lang="en-US" altLang="ko-KR" sz="1800" dirty="0"/>
              <a:t>, </a:t>
            </a:r>
            <a:r>
              <a:rPr lang="ko-KR" altLang="en-US" sz="1800" dirty="0"/>
              <a:t>에러 처리 등</a:t>
            </a:r>
            <a:r>
              <a:rPr lang="en-US" altLang="ko-KR" sz="1800" dirty="0"/>
              <a:t>)</a:t>
            </a:r>
            <a:r>
              <a:rPr lang="ko-KR" altLang="en-US" sz="1800" dirty="0"/>
              <a:t>를 각 </a:t>
            </a:r>
            <a:r>
              <a:rPr lang="en-US" altLang="ko-KR" sz="1800" dirty="0"/>
              <a:t>Command</a:t>
            </a:r>
            <a:r>
              <a:rPr lang="ko-KR" altLang="en-US" sz="1800" dirty="0"/>
              <a:t>에서 구현하여 응집도 낮아짐</a:t>
            </a:r>
            <a:endParaRPr lang="en-US" altLang="ko-KR" sz="1800" dirty="0"/>
          </a:p>
          <a:p>
            <a:pPr marL="520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1800" dirty="0"/>
              <a:t>재사용 어려움</a:t>
            </a:r>
            <a:r>
              <a:rPr lang="en-US" altLang="ko-KR" sz="1800" dirty="0"/>
              <a:t>: read()</a:t>
            </a:r>
            <a:r>
              <a:rPr lang="ko-KR" altLang="en-US" sz="1800" dirty="0"/>
              <a:t>나 </a:t>
            </a:r>
            <a:r>
              <a:rPr lang="en-US" altLang="ko-KR" sz="1800" dirty="0"/>
              <a:t>write()</a:t>
            </a:r>
            <a:r>
              <a:rPr lang="ko-KR" altLang="en-US" sz="1800" dirty="0"/>
              <a:t>와 같은 기능이 반복적으로 재정의 </a:t>
            </a:r>
            <a:br>
              <a:rPr lang="en-US" altLang="ko-KR" sz="1800" dirty="0"/>
            </a:b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/>
              <a:t>수정 시 여러 곳을 동일하게 수정 해야 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47022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DF60E739-3E2C-4FCE-85CF-30FB7BD54E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425" y="309563"/>
            <a:ext cx="10515600" cy="65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</a:t>
            </a:r>
            <a:r>
              <a:rPr lang="en-US" altLang="ko-KR" sz="3600" dirty="0"/>
              <a:t>Shell </a:t>
            </a:r>
            <a:r>
              <a:rPr lang="ko-KR" altLang="en-US" sz="3600" dirty="0"/>
              <a:t>디자인 패턴 적용 </a:t>
            </a:r>
            <a:r>
              <a:rPr lang="en-US" altLang="ko-KR" sz="3600" dirty="0"/>
              <a:t>2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160F3B-C899-42C7-9F42-E1DC22414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2668"/>
            <a:ext cx="121920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F46D519-72AD-4EC4-83EB-9E103A801E31}"/>
              </a:ext>
            </a:extLst>
          </p:cNvPr>
          <p:cNvSpPr/>
          <p:nvPr/>
        </p:nvSpPr>
        <p:spPr>
          <a:xfrm>
            <a:off x="175098" y="5564221"/>
            <a:ext cx="9805481" cy="1035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E1283A-5DD8-4B65-9E78-CCEBAFA2C9F7}"/>
              </a:ext>
            </a:extLst>
          </p:cNvPr>
          <p:cNvSpPr/>
          <p:nvPr/>
        </p:nvSpPr>
        <p:spPr>
          <a:xfrm>
            <a:off x="1" y="2837464"/>
            <a:ext cx="12192000" cy="2574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B2DE3A-CAB0-4F62-8360-23A5F81B6E4C}"/>
              </a:ext>
            </a:extLst>
          </p:cNvPr>
          <p:cNvSpPr txBox="1"/>
          <p:nvPr/>
        </p:nvSpPr>
        <p:spPr>
          <a:xfrm>
            <a:off x="0" y="2837463"/>
            <a:ext cx="320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기능 제공 클래스</a:t>
            </a:r>
            <a:r>
              <a:rPr lang="en-US" altLang="ko-KR" sz="1800" dirty="0">
                <a:solidFill>
                  <a:srgbClr val="FF0000"/>
                </a:solidFill>
              </a:rPr>
              <a:t>(</a:t>
            </a:r>
            <a:r>
              <a:rPr lang="en-US" altLang="ko-KR" sz="1800" dirty="0" err="1">
                <a:solidFill>
                  <a:srgbClr val="FF0000"/>
                </a:solidFill>
              </a:rPr>
              <a:t>Mixin</a:t>
            </a:r>
            <a:r>
              <a:rPr lang="en-US" altLang="ko-KR" sz="1800" dirty="0">
                <a:solidFill>
                  <a:srgbClr val="FF0000"/>
                </a:solidFill>
              </a:rPr>
              <a:t>)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8D2DC-B745-41D0-B6AF-DC3948FE0211}"/>
              </a:ext>
            </a:extLst>
          </p:cNvPr>
          <p:cNvSpPr txBox="1"/>
          <p:nvPr/>
        </p:nvSpPr>
        <p:spPr>
          <a:xfrm>
            <a:off x="3904268" y="5673670"/>
            <a:ext cx="320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주 클래스</a:t>
            </a:r>
          </a:p>
        </p:txBody>
      </p:sp>
      <p:sp>
        <p:nvSpPr>
          <p:cNvPr id="19" name="Google Shape;60;p3">
            <a:extLst>
              <a:ext uri="{FF2B5EF4-FFF2-40B4-BE49-F238E27FC236}">
                <a16:creationId xmlns:a16="http://schemas.microsoft.com/office/drawing/2014/main" id="{4AC6E6C4-FF81-4DBD-8ECD-AAC7F0A8A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Command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Mixin</a:t>
            </a:r>
            <a:r>
              <a:rPr lang="en-US" altLang="ko-KR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패턴 적용</a:t>
            </a:r>
            <a:endParaRPr lang="en-US" altLang="ko-KR" sz="3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20D1BC-A2CB-4FA9-A1EA-A9807378A361}"/>
              </a:ext>
            </a:extLst>
          </p:cNvPr>
          <p:cNvSpPr txBox="1"/>
          <p:nvPr/>
        </p:nvSpPr>
        <p:spPr>
          <a:xfrm>
            <a:off x="761573" y="1851867"/>
            <a:ext cx="103600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단일 책임 원칙</a:t>
            </a:r>
            <a:r>
              <a:rPr lang="en-US" altLang="ko-KR" b="1" dirty="0">
                <a:solidFill>
                  <a:srgbClr val="FF0000"/>
                </a:solidFill>
                <a:latin typeface="+mn-ea"/>
                <a:ea typeface="+mn-ea"/>
              </a:rPr>
              <a:t>(SRP)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을 따라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하나의 기능 단위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로 나뉘어 구현하여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ea typeface="+mn-ea"/>
              </a:rPr>
              <a:t>필요한 클래스에서만 선택적으로 상속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받아 사용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중복 코드 제거 및 코드 재사용성 증가</a:t>
            </a:r>
            <a:endParaRPr lang="en-US" altLang="ko-KR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작은 기능 단위로 테스트 가능하며 전체 기능에 영향을 주지 않고 기능 단위로 변경</a:t>
            </a:r>
            <a:r>
              <a:rPr lang="en-US" altLang="ko-KR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교체 가능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  <a:latin typeface="+mn-ea"/>
                <a:ea typeface="+mn-ea"/>
              </a:rPr>
              <a:t>기능 수평 확장에 용이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5364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64721-2494-434A-8D45-6CBFF2CF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</a:t>
            </a:r>
            <a:r>
              <a:rPr lang="en-US" altLang="ko-KR" sz="3600" dirty="0"/>
              <a:t>Shell </a:t>
            </a:r>
            <a:r>
              <a:rPr lang="ko-KR" altLang="en-US" sz="3600" dirty="0"/>
              <a:t>디자인 패턴 적용 </a:t>
            </a:r>
            <a:r>
              <a:rPr lang="en-US" altLang="ko-KR" sz="3600" dirty="0"/>
              <a:t>3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54F1C3-E1F7-4011-9993-9E6511C3E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ko-KR" altLang="en-US" dirty="0"/>
              <a:t>디자인 패턴 적용 이전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sz="1800" dirty="0"/>
              <a:t>동일한 유효성 검사 로직이 여러 클래스에 걸쳐 중복 구현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검증 순서 및 처리 방식의 일관성 부족</a:t>
            </a:r>
            <a:r>
              <a:rPr lang="en-US" altLang="ko-KR" sz="1800" dirty="0"/>
              <a:t>: Command</a:t>
            </a:r>
            <a:r>
              <a:rPr lang="ko-KR" altLang="en-US" sz="1800" dirty="0"/>
              <a:t>마다 검증 구현 방식이 달라서</a:t>
            </a:r>
            <a:r>
              <a:rPr lang="en-US" altLang="ko-KR" sz="1800" dirty="0"/>
              <a:t>, </a:t>
            </a:r>
            <a:r>
              <a:rPr lang="ko-KR" altLang="en-US" sz="1800" dirty="0"/>
              <a:t>검사 순서</a:t>
            </a:r>
            <a:r>
              <a:rPr lang="en-US" altLang="ko-KR" sz="1800" dirty="0"/>
              <a:t>, </a:t>
            </a:r>
            <a:r>
              <a:rPr lang="ko-KR" altLang="en-US" sz="1800" dirty="0"/>
              <a:t>예외 메시지</a:t>
            </a:r>
            <a:r>
              <a:rPr lang="en-US" altLang="ko-KR" sz="1800" dirty="0"/>
              <a:t>, </a:t>
            </a:r>
            <a:r>
              <a:rPr lang="ko-KR" altLang="en-US" sz="1800" dirty="0"/>
              <a:t>로그 출력 방식이 제각각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재사용성 낮음</a:t>
            </a:r>
            <a:r>
              <a:rPr lang="en-US" altLang="ko-KR" sz="1800" dirty="0"/>
              <a:t>: </a:t>
            </a:r>
            <a:r>
              <a:rPr lang="ko-KR" altLang="en-US" sz="1800" dirty="0"/>
              <a:t>다른 클래스에서 재사용하거나 결합 어려움</a:t>
            </a:r>
            <a:endParaRPr lang="en-US" altLang="ko-KR" sz="18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C124B4D-975D-42F6-8ABA-7CBD05BD1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71" y="3407327"/>
            <a:ext cx="9764618" cy="345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903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564721-2494-434A-8D45-6CBFF2CF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리팩토링</a:t>
            </a:r>
            <a:r>
              <a:rPr lang="ko-KR" altLang="en-US" dirty="0"/>
              <a:t> 전후 비교 </a:t>
            </a:r>
            <a:r>
              <a:rPr lang="en-US" altLang="ko-KR" dirty="0"/>
              <a:t>- </a:t>
            </a:r>
            <a:r>
              <a:rPr lang="en-US" altLang="ko-KR" sz="3600" dirty="0"/>
              <a:t>Shell </a:t>
            </a:r>
            <a:r>
              <a:rPr lang="ko-KR" altLang="en-US" sz="3600" dirty="0"/>
              <a:t>디자인 패턴 적용 </a:t>
            </a:r>
            <a:r>
              <a:rPr lang="en-US" altLang="ko-KR" sz="3600" dirty="0"/>
              <a:t>3</a:t>
            </a:r>
            <a:endParaRPr lang="ko-KR" altLang="en-US" sz="3600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C7123629-4839-4EEC-8788-3324EE23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425" y="989144"/>
            <a:ext cx="10515600" cy="4927686"/>
          </a:xfrm>
        </p:spPr>
        <p:txBody>
          <a:bodyPr/>
          <a:lstStyle/>
          <a:p>
            <a:pPr marL="114300" indent="0">
              <a:buNone/>
            </a:pPr>
            <a:r>
              <a:rPr lang="ko-KR" altLang="en-US" sz="2800" dirty="0">
                <a:latin typeface="+mn-ea"/>
                <a:ea typeface="+mn-ea"/>
              </a:rPr>
              <a:t>디자인 패턴 적용 이후 </a:t>
            </a:r>
            <a:endParaRPr lang="en-US" altLang="ko-KR" sz="2800" dirty="0">
              <a:latin typeface="+mn-ea"/>
              <a:ea typeface="+mn-ea"/>
            </a:endParaRPr>
          </a:p>
          <a:p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89AA40-003A-4D58-8762-B98056679599}"/>
              </a:ext>
            </a:extLst>
          </p:cNvPr>
          <p:cNvGrpSpPr/>
          <p:nvPr/>
        </p:nvGrpSpPr>
        <p:grpSpPr>
          <a:xfrm>
            <a:off x="4086027" y="1620751"/>
            <a:ext cx="7954025" cy="4927686"/>
            <a:chOff x="721389" y="1620171"/>
            <a:chExt cx="7954025" cy="492768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C9EC6DB-E0F8-4210-9398-4321EDACD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1389" y="1620171"/>
              <a:ext cx="4284833" cy="4927686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6A8AE79-4E4B-4C69-A93E-E12DFB6BDD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20"/>
            <a:stretch/>
          </p:blipFill>
          <p:spPr>
            <a:xfrm>
              <a:off x="5592932" y="2432049"/>
              <a:ext cx="3082482" cy="3303929"/>
            </a:xfrm>
            <a:prstGeom prst="rect">
              <a:avLst/>
            </a:prstGeom>
          </p:spPr>
        </p:pic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1B24670-C486-48FA-A2A9-C61541FFD6A5}"/>
                </a:ext>
              </a:extLst>
            </p:cNvPr>
            <p:cNvCxnSpPr>
              <a:stCxn id="11" idx="1"/>
              <a:endCxn id="9" idx="3"/>
            </p:cNvCxnSpPr>
            <p:nvPr/>
          </p:nvCxnSpPr>
          <p:spPr>
            <a:xfrm flipH="1">
              <a:off x="5006222" y="4084014"/>
              <a:ext cx="5867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E4B5131-2973-440D-A8CA-E44F1A40F085}"/>
              </a:ext>
            </a:extLst>
          </p:cNvPr>
          <p:cNvSpPr txBox="1"/>
          <p:nvPr/>
        </p:nvSpPr>
        <p:spPr>
          <a:xfrm>
            <a:off x="606425" y="2705725"/>
            <a:ext cx="335797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solidFill>
                  <a:srgbClr val="FF0000"/>
                </a:solidFill>
              </a:rPr>
              <a:t>전략 패턴 적용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Validator</a:t>
            </a:r>
            <a:r>
              <a:rPr lang="ko-KR" altLang="en-US" sz="1400" dirty="0">
                <a:solidFill>
                  <a:srgbClr val="FF0000"/>
                </a:solidFill>
              </a:rPr>
              <a:t>를 통해 공통 검증 전략 재사용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유연한 검증 로직 교체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확장 가능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sz="1400" dirty="0">
                <a:solidFill>
                  <a:srgbClr val="FF0000"/>
                </a:solidFill>
              </a:rPr>
              <a:t>통합된 로직으로 사용자 메시지 일관화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Command </a:t>
            </a:r>
            <a:r>
              <a:rPr lang="ko-KR" altLang="en-US" sz="1400" dirty="0">
                <a:solidFill>
                  <a:srgbClr val="FF0000"/>
                </a:solidFill>
              </a:rPr>
              <a:t>간 설계 통일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유지보수 용이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en-US" altLang="ko-KR" sz="1400" dirty="0">
                <a:solidFill>
                  <a:srgbClr val="FF0000"/>
                </a:solidFill>
              </a:rPr>
              <a:t>Validator </a:t>
            </a:r>
            <a:r>
              <a:rPr lang="ko-KR" altLang="en-US" sz="1400" dirty="0">
                <a:solidFill>
                  <a:srgbClr val="FF0000"/>
                </a:solidFill>
              </a:rPr>
              <a:t>단위 테스트 가능</a:t>
            </a:r>
          </a:p>
        </p:txBody>
      </p:sp>
    </p:spTree>
    <p:extLst>
      <p:ext uri="{BB962C8B-B14F-4D97-AF65-F5344CB8AC3E}">
        <p14:creationId xmlns:p14="http://schemas.microsoft.com/office/powerpoint/2010/main" val="1578020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F80522-0478-40EE-B2EE-6EBF095C1D27}"/>
              </a:ext>
            </a:extLst>
          </p:cNvPr>
          <p:cNvGraphicFramePr>
            <a:graphicFrameLocks noGrp="1"/>
          </p:cNvGraphicFramePr>
          <p:nvPr/>
        </p:nvGraphicFramePr>
        <p:xfrm>
          <a:off x="556866" y="1146894"/>
          <a:ext cx="10613827" cy="5400963"/>
        </p:xfrm>
        <a:graphic>
          <a:graphicData uri="http://schemas.openxmlformats.org/drawingml/2006/table">
            <a:tbl>
              <a:tblPr/>
              <a:tblGrid>
                <a:gridCol w="1394290">
                  <a:extLst>
                    <a:ext uri="{9D8B030D-6E8A-4147-A177-3AD203B41FA5}">
                      <a16:colId xmlns:a16="http://schemas.microsoft.com/office/drawing/2014/main" val="3377763370"/>
                    </a:ext>
                  </a:extLst>
                </a:gridCol>
                <a:gridCol w="9219537">
                  <a:extLst>
                    <a:ext uri="{9D8B030D-6E8A-4147-A177-3AD203B41FA5}">
                      <a16:colId xmlns:a16="http://schemas.microsoft.com/office/drawing/2014/main" val="3851823945"/>
                    </a:ext>
                  </a:extLst>
                </a:gridCol>
              </a:tblGrid>
              <a:tr h="785595">
                <a:tc>
                  <a:txBody>
                    <a:bodyPr/>
                    <a:lstStyle/>
                    <a:p>
                      <a:r>
                        <a:rPr lang="ko-KR" altLang="en-US" sz="1800" dirty="0" err="1">
                          <a:effectLst/>
                        </a:rPr>
                        <a:t>황웅범님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effectLst/>
                        </a:rPr>
                        <a:t>A </a:t>
                      </a:r>
                      <a:r>
                        <a:rPr lang="ko-KR" altLang="en-US" sz="1400" dirty="0">
                          <a:effectLst/>
                        </a:rPr>
                        <a:t>특공대 팀을 만나 너무 좋았습니다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ko-KR" altLang="en-US" sz="1400" dirty="0">
                          <a:effectLst/>
                        </a:rPr>
                        <a:t>다들 너무 멋지시고 열정적으로 임하시는 모습이 존경스러웠습니다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</a:p>
                    <a:p>
                      <a:r>
                        <a:rPr lang="ko-KR" altLang="en-US" sz="1400" dirty="0">
                          <a:effectLst/>
                        </a:rPr>
                        <a:t>모르는 것들도 많이 배울 수 있었던 경험이었고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이런 프로젝트를 빠른 시간내에 유기적으로 </a:t>
                      </a:r>
                      <a:r>
                        <a:rPr lang="ko-KR" altLang="en-US" sz="1400" dirty="0" err="1">
                          <a:effectLst/>
                        </a:rPr>
                        <a:t>핑퐁하며</a:t>
                      </a:r>
                      <a:r>
                        <a:rPr lang="ko-KR" altLang="en-US" sz="1400" dirty="0">
                          <a:effectLst/>
                        </a:rPr>
                        <a:t> 진행했던 경험이 별로 없었는데 값진 경험이었습니다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131911"/>
                  </a:ext>
                </a:extLst>
              </a:tr>
              <a:tr h="1014726">
                <a:tc>
                  <a:txBody>
                    <a:bodyPr/>
                    <a:lstStyle/>
                    <a:p>
                      <a:r>
                        <a:rPr lang="ko-KR" altLang="en-US" sz="1800" dirty="0">
                          <a:effectLst/>
                        </a:rPr>
                        <a:t>이민호님</a:t>
                      </a: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TDD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를 처음 접했을 때는 “아무것도 없는 상태에서 테스트 코드부터 작성한다고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?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이게 가능할까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?”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라는 의문이 들었는데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수업을 통해 직접 연습해보니 초기 요구사항을 명확히 해주고 확보된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TC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들을 통해 결과적으로 디버깅이나 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리팩토링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시간이 줄어드는 것을 경험했습니다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향 후 실무에서도 큰 도움이 될 것 같습니다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350734"/>
                  </a:ext>
                </a:extLst>
              </a:tr>
              <a:tr h="1014726">
                <a:tc>
                  <a:txBody>
                    <a:bodyPr/>
                    <a:lstStyle/>
                    <a:p>
                      <a:r>
                        <a:rPr lang="ko-KR" altLang="en-US" sz="1800" dirty="0" err="1">
                          <a:effectLst/>
                        </a:rPr>
                        <a:t>최새롬님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오랜만에 다양한 형태의 코딩을 진행하여 즐거운 시간이었습니다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ko-KR" altLang="en-US" sz="1400" dirty="0">
                          <a:effectLst/>
                        </a:rPr>
                        <a:t>다양한 경험과 능력을 가진 분들과 함께 프로젝트를 진행하며 기존에 생각하지 못했던 많은 것들을 배울 수 있었습니다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ko-KR" altLang="en-US" sz="1400" dirty="0">
                          <a:effectLst/>
                        </a:rPr>
                        <a:t>코드 리뷰와 협업을 빠른 속도로 유기적으로 진행하는 과정에서 협업에서 의사소통이 얼마나 중요한지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그리고 코드리뷰가 어떤 역할을 할 수 있는지를 직접적으로 경험 할 수 있었습니다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ko-KR" altLang="en-US" sz="1400" dirty="0">
                          <a:effectLst/>
                        </a:rPr>
                        <a:t>현업에서도 배운 것들을 잘 활용할 수 있도록 노력하겠습니다</a:t>
                      </a:r>
                      <a:r>
                        <a:rPr lang="en-US" altLang="ko-KR" sz="1400" dirty="0">
                          <a:effectLst/>
                        </a:rPr>
                        <a:t>.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156888"/>
                  </a:ext>
                </a:extLst>
              </a:tr>
              <a:tr h="1014726">
                <a:tc>
                  <a:txBody>
                    <a:bodyPr/>
                    <a:lstStyle/>
                    <a:p>
                      <a:r>
                        <a:rPr lang="ko-KR" altLang="en-US" sz="1800" dirty="0" err="1">
                          <a:effectLst/>
                        </a:rPr>
                        <a:t>박소정님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Review Agent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를 다녀온 후 양질의 리뷰를 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달아주시는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파트분들을 보며 저도 교육에 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입과하게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되었습니다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팀에서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TDD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를 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권장하다보니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세미나와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TDD News letter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등을 통해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TDD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의 이론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필요성을 알고는 있었지만 실무에 접목시키기에는 어려움을 겪고 있었던 탓에 매우 </a:t>
                      </a:r>
                      <a:r>
                        <a:rPr lang="ko-KR" alt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의미있는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시간이었습니다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실무에 돌아간 후 교육에서 배운 내용들을 잘 적용해보고 싶습니다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:)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036618"/>
                  </a:ext>
                </a:extLst>
              </a:tr>
              <a:tr h="785595">
                <a:tc>
                  <a:txBody>
                    <a:bodyPr/>
                    <a:lstStyle/>
                    <a:p>
                      <a:r>
                        <a:rPr lang="ko-KR" altLang="en-US" sz="1800" dirty="0" err="1">
                          <a:effectLst/>
                        </a:rPr>
                        <a:t>홍승표님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/>
                        </a:rPr>
                        <a:t>줄글 코드나 파일로 하는 버전 관리가 익숙한 저는 </a:t>
                      </a:r>
                      <a:r>
                        <a:rPr lang="ko-KR" altLang="en-US" sz="1400" dirty="0" err="1">
                          <a:effectLst/>
                        </a:rPr>
                        <a:t>리팩토링이나</a:t>
                      </a:r>
                      <a:r>
                        <a:rPr lang="ko-KR" altLang="en-US" sz="1400" dirty="0">
                          <a:effectLst/>
                        </a:rPr>
                        <a:t> </a:t>
                      </a:r>
                      <a:r>
                        <a:rPr lang="en-US" altLang="ko-KR" sz="1400" dirty="0">
                          <a:effectLst/>
                        </a:rPr>
                        <a:t>TDD </a:t>
                      </a:r>
                      <a:r>
                        <a:rPr lang="ko-KR" altLang="en-US" sz="1400" dirty="0">
                          <a:effectLst/>
                        </a:rPr>
                        <a:t>같은 과정들이 번거롭기만 한 과정이라고 </a:t>
                      </a:r>
                      <a:r>
                        <a:rPr lang="ko-KR" altLang="en-US" sz="1400" dirty="0" err="1">
                          <a:effectLst/>
                        </a:rPr>
                        <a:t>생각했었지만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프로젝트에서 교육 내용을 적용해보며 </a:t>
                      </a:r>
                      <a:r>
                        <a:rPr lang="ko-KR" altLang="en-US" sz="1400" dirty="0" err="1">
                          <a:effectLst/>
                        </a:rPr>
                        <a:t>클린</a:t>
                      </a:r>
                      <a:r>
                        <a:rPr lang="ko-KR" altLang="en-US" sz="1400" dirty="0">
                          <a:effectLst/>
                        </a:rPr>
                        <a:t> 코드와 </a:t>
                      </a:r>
                      <a:r>
                        <a:rPr lang="en-US" altLang="ko-KR" sz="1400" dirty="0">
                          <a:effectLst/>
                        </a:rPr>
                        <a:t>TC</a:t>
                      </a:r>
                      <a:r>
                        <a:rPr lang="ko-KR" altLang="en-US" sz="1400" dirty="0">
                          <a:effectLst/>
                        </a:rPr>
                        <a:t>가 요구사항 분석과 확장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개발 속도에 얼마나 큰 영향을 주는지 직접 느낄 수 있었습니다</a:t>
                      </a:r>
                      <a:r>
                        <a:rPr lang="en-US" altLang="ko-KR" sz="1400" dirty="0">
                          <a:effectLst/>
                        </a:rPr>
                        <a:t>. </a:t>
                      </a:r>
                      <a:r>
                        <a:rPr lang="ko-KR" altLang="en-US" sz="1400" dirty="0">
                          <a:effectLst/>
                        </a:rPr>
                        <a:t>현업에서도 다양한 코드에 직접 적용해보고 싶습니다</a:t>
                      </a:r>
                      <a:r>
                        <a:rPr lang="en-US" altLang="ko-KR" sz="1400" dirty="0">
                          <a:effectLst/>
                        </a:rPr>
                        <a:t>!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777727"/>
                  </a:ext>
                </a:extLst>
              </a:tr>
              <a:tr h="785595">
                <a:tc>
                  <a:txBody>
                    <a:bodyPr/>
                    <a:lstStyle/>
                    <a:p>
                      <a:r>
                        <a:rPr lang="ko-KR" altLang="en-US" sz="1800" dirty="0" err="1">
                          <a:effectLst/>
                        </a:rPr>
                        <a:t>이준태님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SSD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프로젝트를 진행하면서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TDD,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지속적인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Refactoring, </a:t>
                      </a:r>
                      <a:r>
                        <a:rPr lang="en-US" altLang="ko-KR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CleanCode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작성이 중요하다는 것을 느꼈습니다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협업시에 규칙을 지키면서 하니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Code Review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도 수월했고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,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기능 확장 시 큰 구조 변경 없이 가능했습니다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무엇보다 능력 있는 팀원들을 만나서 많이 배울 수 있는 기회였습니다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r>
                        <a:rPr lang="ko-KR" alt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감사합니다 </a:t>
                      </a:r>
                      <a:r>
                        <a:rPr lang="en-US" altLang="ko-KR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: )</a:t>
                      </a:r>
                      <a:endParaRPr lang="ko-KR" altLang="en-US" sz="1400" dirty="0">
                        <a:effectLst/>
                      </a:endParaRPr>
                    </a:p>
                  </a:txBody>
                  <a:tcPr marL="85708" marR="85708" marT="39558" marB="39558" anchor="ctr">
                    <a:lnL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3D44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05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0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SSD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63DAF1-411F-4E66-AC0E-336505B0A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1424"/>
            <a:ext cx="12192000" cy="4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4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DAC4CFAF-2F80-47E9-A69F-FA9D155CC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0625"/>
            <a:ext cx="12192000" cy="56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ko-KR" altLang="en-US" dirty="0"/>
              <a:t>기능 구현 소개 </a:t>
            </a:r>
            <a:r>
              <a:rPr lang="en-US" altLang="ko-KR" dirty="0"/>
              <a:t>- SSD(Buffer Algorithm)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34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SSD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63DAF1-411F-4E66-AC0E-336505B0A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9" b="48116"/>
          <a:stretch/>
        </p:blipFill>
        <p:spPr bwMode="auto">
          <a:xfrm>
            <a:off x="2017337" y="2735192"/>
            <a:ext cx="7727075" cy="311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60;p3">
            <a:extLst>
              <a:ext uri="{FF2B5EF4-FFF2-40B4-BE49-F238E27FC236}">
                <a16:creationId xmlns:a16="http://schemas.microsoft.com/office/drawing/2014/main" id="{00024A63-26A6-437A-9BB1-025391057E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Logger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개발자 운용에 쓰기 위하여 기능 추가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Error </a:t>
            </a:r>
            <a:r>
              <a:rPr lang="ko-KR" altLang="en-US" dirty="0"/>
              <a:t>와 </a:t>
            </a:r>
            <a:r>
              <a:rPr lang="en-US" altLang="ko-KR" dirty="0"/>
              <a:t>Info </a:t>
            </a:r>
            <a:r>
              <a:rPr lang="ko-KR" altLang="en-US" dirty="0"/>
              <a:t>출력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48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SSD</a:t>
            </a:r>
            <a:endParaRPr dirty="0"/>
          </a:p>
        </p:txBody>
      </p:sp>
      <p:sp>
        <p:nvSpPr>
          <p:cNvPr id="8" name="Google Shape;60;p3">
            <a:extLst>
              <a:ext uri="{FF2B5EF4-FFF2-40B4-BE49-F238E27FC236}">
                <a16:creationId xmlns:a16="http://schemas.microsoft.com/office/drawing/2014/main" id="{27A8E1D1-71C8-4660-A033-0DE6FA6CD3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File Lock Decorator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- Erase, Write</a:t>
            </a:r>
            <a:r>
              <a:rPr lang="ko-KR" altLang="en-US" dirty="0"/>
              <a:t>와 </a:t>
            </a:r>
            <a:r>
              <a:rPr lang="en-US" dirty="0"/>
              <a:t>Flush </a:t>
            </a:r>
            <a:r>
              <a:rPr lang="ko-KR" altLang="en-US" dirty="0"/>
              <a:t>시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동시에 파일 접근을 할 수 없게</a:t>
            </a:r>
            <a:endParaRPr lang="en-US" altLang="ko-KR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dirty="0"/>
              <a:t>적용</a:t>
            </a:r>
            <a:endParaRPr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8BD970F-64B2-4FF6-AD20-565C7E6825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94" r="34107"/>
          <a:stretch/>
        </p:blipFill>
        <p:spPr bwMode="auto">
          <a:xfrm>
            <a:off x="6096000" y="1493482"/>
            <a:ext cx="4827856" cy="4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51BCDF-6338-4904-BF97-D05BA0986183}"/>
              </a:ext>
            </a:extLst>
          </p:cNvPr>
          <p:cNvSpPr/>
          <p:nvPr/>
        </p:nvSpPr>
        <p:spPr>
          <a:xfrm>
            <a:off x="9257122" y="4477732"/>
            <a:ext cx="1545996" cy="13386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97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Shell</a:t>
            </a:r>
            <a:endParaRPr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FB42646-AC54-49B9-B105-6EE782FDC4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5" b="302"/>
          <a:stretch/>
        </p:blipFill>
        <p:spPr bwMode="auto">
          <a:xfrm>
            <a:off x="1768606" y="972000"/>
            <a:ext cx="8654788" cy="58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0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- SSD Write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536D76-6DDE-4A32-930A-A1B9008BE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83" y="1008862"/>
            <a:ext cx="4036437" cy="56179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9BF963-8C3F-4AA3-8429-23D26B9B3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248" y="1087780"/>
            <a:ext cx="5966593" cy="5460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A80B39-0EDA-441D-96E0-32A52ABB2745}"/>
              </a:ext>
            </a:extLst>
          </p:cNvPr>
          <p:cNvSpPr txBox="1"/>
          <p:nvPr/>
        </p:nvSpPr>
        <p:spPr>
          <a:xfrm>
            <a:off x="267159" y="2663655"/>
            <a:ext cx="688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FF0000"/>
                </a:solidFill>
              </a:rPr>
              <a:t>R</a:t>
            </a:r>
          </a:p>
          <a:p>
            <a:r>
              <a:rPr lang="en-US" altLang="ko-KR" sz="4800" dirty="0">
                <a:solidFill>
                  <a:srgbClr val="FF0000"/>
                </a:solidFill>
              </a:rPr>
              <a:t>E</a:t>
            </a:r>
          </a:p>
          <a:p>
            <a:r>
              <a:rPr lang="en-US" altLang="ko-KR" sz="4800" dirty="0">
                <a:solidFill>
                  <a:srgbClr val="FF0000"/>
                </a:solidFill>
              </a:rPr>
              <a:t>D</a:t>
            </a:r>
            <a:endParaRPr lang="ko-KR" altLang="en-US" sz="4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348AED-2AD1-42C8-A9C4-AD5FBD434E96}"/>
              </a:ext>
            </a:extLst>
          </p:cNvPr>
          <p:cNvSpPr txBox="1"/>
          <p:nvPr/>
        </p:nvSpPr>
        <p:spPr>
          <a:xfrm>
            <a:off x="5213529" y="1924991"/>
            <a:ext cx="6881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accent6"/>
                </a:solidFill>
              </a:rPr>
              <a:t>GREEN</a:t>
            </a:r>
            <a:endParaRPr lang="ko-KR" altLang="en-US" sz="48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60F20-FF47-4BF0-9913-26E6FD445D9F}"/>
              </a:ext>
            </a:extLst>
          </p:cNvPr>
          <p:cNvSpPr txBox="1"/>
          <p:nvPr/>
        </p:nvSpPr>
        <p:spPr>
          <a:xfrm>
            <a:off x="9263992" y="3191556"/>
            <a:ext cx="2717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복잡하게 </a:t>
            </a:r>
            <a:r>
              <a:rPr lang="ko-KR" altLang="en-US" dirty="0" err="1">
                <a:highlight>
                  <a:srgbClr val="C0C0C0"/>
                </a:highlight>
              </a:rPr>
              <a:t>모여있는</a:t>
            </a:r>
            <a:r>
              <a:rPr lang="ko-KR" altLang="en-US" dirty="0">
                <a:highlight>
                  <a:srgbClr val="C0C0C0"/>
                </a:highlight>
              </a:rPr>
              <a:t> 예외 처리 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38139-36BF-4370-9A71-11C04094002C}"/>
              </a:ext>
            </a:extLst>
          </p:cNvPr>
          <p:cNvSpPr txBox="1"/>
          <p:nvPr/>
        </p:nvSpPr>
        <p:spPr>
          <a:xfrm>
            <a:off x="2270875" y="2509766"/>
            <a:ext cx="2255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C0C0C0"/>
                </a:highlight>
              </a:rPr>
              <a:t>매번 </a:t>
            </a:r>
            <a:r>
              <a:rPr lang="en-US" altLang="ko-KR" dirty="0">
                <a:highlight>
                  <a:srgbClr val="C0C0C0"/>
                </a:highlight>
              </a:rPr>
              <a:t>arrange </a:t>
            </a:r>
            <a:r>
              <a:rPr lang="ko-KR" altLang="en-US" dirty="0">
                <a:highlight>
                  <a:srgbClr val="C0C0C0"/>
                </a:highlight>
              </a:rPr>
              <a:t>를 해주는 중</a:t>
            </a:r>
          </a:p>
        </p:txBody>
      </p:sp>
    </p:spTree>
    <p:extLst>
      <p:ext uri="{BB962C8B-B14F-4D97-AF65-F5344CB8AC3E}">
        <p14:creationId xmlns:p14="http://schemas.microsoft.com/office/powerpoint/2010/main" val="41684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3296</TotalTime>
  <Words>1453</Words>
  <Application>Microsoft Office PowerPoint</Application>
  <PresentationFormat>와이드스크린</PresentationFormat>
  <Paragraphs>239</Paragraphs>
  <Slides>35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맑은 고딕</vt:lpstr>
      <vt:lpstr>Arial</vt:lpstr>
      <vt:lpstr>Office 테마</vt:lpstr>
      <vt:lpstr>PowerPoint 프레젠테이션</vt:lpstr>
      <vt:lpstr>목차</vt:lpstr>
      <vt:lpstr>조원 소개 및 역할 담당</vt:lpstr>
      <vt:lpstr>기능 구현 소개 - SSD</vt:lpstr>
      <vt:lpstr>기능 구현 소개 - SSD(Buffer Algorithm)</vt:lpstr>
      <vt:lpstr>기능 구현 소개 - SSD</vt:lpstr>
      <vt:lpstr>기능 구현 소개 - SSD</vt:lpstr>
      <vt:lpstr>기능 구현 소개 - Shell</vt:lpstr>
      <vt:lpstr>TDD 활용 예시 - SSD Write</vt:lpstr>
      <vt:lpstr>TDD 활용 예시 - SSD Write</vt:lpstr>
      <vt:lpstr>TDD 활용 예시 - SSD Write</vt:lpstr>
      <vt:lpstr>TDD 활용 예시 - SSD Write</vt:lpstr>
      <vt:lpstr>TDD 활용 예시 - SSD Read</vt:lpstr>
      <vt:lpstr>TDD 활용 예시 - SSD Read</vt:lpstr>
      <vt:lpstr>TDD 활용 예시 - SSD 전반적 개발 과정</vt:lpstr>
      <vt:lpstr>TDD 활용 예시 - Shell full_write</vt:lpstr>
      <vt:lpstr>TDD 활용 예시 - Shell full_write</vt:lpstr>
      <vt:lpstr>TDD 활용 예시 - Shell full_write</vt:lpstr>
      <vt:lpstr>Mocking 활용 예시</vt:lpstr>
      <vt:lpstr>Mocking 활용 예시 - shell(SUT) Erase Test</vt:lpstr>
      <vt:lpstr>리팩토링 전후 비교 - script2</vt:lpstr>
      <vt:lpstr>리팩토링 전후 비교 - script2</vt:lpstr>
      <vt:lpstr>리팩토링 전후 비교 - script2</vt:lpstr>
      <vt:lpstr>리팩토링 전후 비교 - script2</vt:lpstr>
      <vt:lpstr>리팩토링 전후 비교 - SSD Buffer</vt:lpstr>
      <vt:lpstr>리팩토링 전후 비교 - SSD 디자인 패턴 적용 1</vt:lpstr>
      <vt:lpstr>리팩토링 전후 비교 - SSD 디자인 패턴 적용 1</vt:lpstr>
      <vt:lpstr>리팩토링 전후 비교 - command 패턴</vt:lpstr>
      <vt:lpstr>리팩토링 전후 비교 - Shell 디자인 패턴 적용 1</vt:lpstr>
      <vt:lpstr>리팩토링 전후 비교 - Shell 디자인 패턴 적용 1</vt:lpstr>
      <vt:lpstr>리팩토링 전후 비교 - Shell 디자인 패턴 적용 2</vt:lpstr>
      <vt:lpstr>리팩토링 전후 비교 - Shell 디자인 패턴 적용 2</vt:lpstr>
      <vt:lpstr>리팩토링 전후 비교 - Shell 디자인 패턴 적용 3</vt:lpstr>
      <vt:lpstr>리팩토링 전후 비교 - Shell 디자인 패턴 적용 3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50</cp:revision>
  <dcterms:created xsi:type="dcterms:W3CDTF">2024-04-15T01:50:35Z</dcterms:created>
  <dcterms:modified xsi:type="dcterms:W3CDTF">2025-07-18T03:53:32Z</dcterms:modified>
</cp:coreProperties>
</file>