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71" r:id="rId2"/>
    <p:sldId id="272" r:id="rId3"/>
    <p:sldId id="273" r:id="rId4"/>
    <p:sldId id="274" r:id="rId5"/>
    <p:sldId id="275" r:id="rId6"/>
    <p:sldId id="276" r:id="rId7"/>
    <p:sldId id="277" r:id="rId8"/>
    <p:sldId id="279" r:id="rId9"/>
    <p:sldId id="281" r:id="rId10"/>
    <p:sldId id="282" r:id="rId11"/>
    <p:sldId id="283" r:id="rId12"/>
    <p:sldId id="284" r:id="rId13"/>
    <p:sldId id="285" r:id="rId14"/>
    <p:sldId id="286"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02" autoAdjust="0"/>
    <p:restoredTop sz="94660"/>
  </p:normalViewPr>
  <p:slideViewPr>
    <p:cSldViewPr snapToGrid="0">
      <p:cViewPr varScale="1">
        <p:scale>
          <a:sx n="110" d="100"/>
          <a:sy n="110" d="100"/>
        </p:scale>
        <p:origin x="2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3F422E-B3E2-4B39-9420-E97FBBC89C4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15CBB8A-A813-4EBA-BE05-AD4312C5FFB0}">
      <dgm:prSet/>
      <dgm:spPr>
        <a:gradFill rotWithShape="0">
          <a:gsLst>
            <a:gs pos="84000">
              <a:schemeClr val="accent2">
                <a:hueOff val="0"/>
                <a:satOff val="0"/>
                <a:lumOff val="0"/>
                <a:alphaOff val="0"/>
                <a:tint val="98000"/>
                <a:satMod val="110000"/>
                <a:lumMod val="104000"/>
              </a:schemeClr>
            </a:gs>
            <a:gs pos="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gradFill>
      </dgm:spPr>
      <dgm:t>
        <a:bodyPr/>
        <a:lstStyle/>
        <a:p>
          <a:r>
            <a:rPr lang="en-US" dirty="0"/>
            <a:t>Necessary Profitable </a:t>
          </a:r>
        </a:p>
      </dgm:t>
    </dgm:pt>
    <dgm:pt modelId="{FB8BE2CC-E68D-476A-9825-465E6B576C9A}" type="parTrans" cxnId="{36DE1FC7-7777-411C-BAF8-582399DB5C76}">
      <dgm:prSet/>
      <dgm:spPr/>
      <dgm:t>
        <a:bodyPr/>
        <a:lstStyle/>
        <a:p>
          <a:endParaRPr lang="en-US"/>
        </a:p>
      </dgm:t>
    </dgm:pt>
    <dgm:pt modelId="{B8774F52-6E16-4388-85A3-625DB5BB10A1}" type="sibTrans" cxnId="{36DE1FC7-7777-411C-BAF8-582399DB5C76}">
      <dgm:prSet/>
      <dgm:spPr/>
      <dgm:t>
        <a:bodyPr/>
        <a:lstStyle/>
        <a:p>
          <a:endParaRPr lang="en-US"/>
        </a:p>
      </dgm:t>
    </dgm:pt>
    <dgm:pt modelId="{D03F75A5-0F88-4F75-BDBE-B4B4B45F94E7}">
      <dgm:prSet custT="1"/>
      <dgm:spPr/>
      <dgm:t>
        <a:bodyPr/>
        <a:lstStyle/>
        <a:p>
          <a:r>
            <a:rPr lang="en-US" sz="3200" dirty="0"/>
            <a:t>THE PROCESS IS RULES-BASED.</a:t>
          </a:r>
        </a:p>
      </dgm:t>
    </dgm:pt>
    <dgm:pt modelId="{617C9C83-01E8-4D87-9954-5DC5D27E9A9C}" type="parTrans" cxnId="{603592D0-8373-449D-B8D3-FCF499AAE4FC}">
      <dgm:prSet/>
      <dgm:spPr/>
      <dgm:t>
        <a:bodyPr/>
        <a:lstStyle/>
        <a:p>
          <a:endParaRPr lang="en-US"/>
        </a:p>
      </dgm:t>
    </dgm:pt>
    <dgm:pt modelId="{02F8655E-5DF3-4045-A01F-277E5A8F27AA}" type="sibTrans" cxnId="{603592D0-8373-449D-B8D3-FCF499AAE4FC}">
      <dgm:prSet/>
      <dgm:spPr/>
      <dgm:t>
        <a:bodyPr/>
        <a:lstStyle/>
        <a:p>
          <a:endParaRPr lang="en-US"/>
        </a:p>
      </dgm:t>
    </dgm:pt>
    <dgm:pt modelId="{413F301D-AC30-4215-8658-F37FC9C95B5E}">
      <dgm:prSet custT="1"/>
      <dgm:spPr/>
      <dgm:t>
        <a:bodyPr/>
        <a:lstStyle/>
        <a:p>
          <a:r>
            <a:rPr lang="en-US" sz="3200" dirty="0"/>
            <a:t>THE PROCESS IS OR CAN BE PERFORMED ON A COMPUTER.</a:t>
          </a:r>
        </a:p>
      </dgm:t>
    </dgm:pt>
    <dgm:pt modelId="{44D5039E-E4BA-4537-BA25-5F55422EC8A3}" type="parTrans" cxnId="{6F4268EB-D9BB-47D4-82A8-EE9535C6DEE2}">
      <dgm:prSet/>
      <dgm:spPr/>
      <dgm:t>
        <a:bodyPr/>
        <a:lstStyle/>
        <a:p>
          <a:endParaRPr lang="en-US"/>
        </a:p>
      </dgm:t>
    </dgm:pt>
    <dgm:pt modelId="{A8AD8682-B6EE-426B-AA9D-F70973DF313C}" type="sibTrans" cxnId="{6F4268EB-D9BB-47D4-82A8-EE9535C6DEE2}">
      <dgm:prSet/>
      <dgm:spPr/>
      <dgm:t>
        <a:bodyPr/>
        <a:lstStyle/>
        <a:p>
          <a:endParaRPr lang="en-US"/>
        </a:p>
      </dgm:t>
    </dgm:pt>
    <dgm:pt modelId="{51ED3B92-3AEE-4B33-AFEE-4B2E58FAF850}">
      <dgm:prSet custT="1"/>
      <dgm:spPr/>
      <dgm:t>
        <a:bodyPr/>
        <a:lstStyle/>
        <a:p>
          <a:r>
            <a:rPr lang="en-US" sz="3200" dirty="0"/>
            <a:t>THE PROCESS IS </a:t>
          </a:r>
          <a:r>
            <a:rPr lang="en-US" sz="3200" dirty="0" smtClean="0"/>
            <a:t>STABLE </a:t>
          </a:r>
          <a:r>
            <a:rPr lang="en-US" sz="3200" dirty="0" err="1" smtClean="0">
              <a:solidFill>
                <a:srgbClr val="FF0000"/>
              </a:solidFill>
            </a:rPr>
            <a:t>ổn</a:t>
          </a:r>
          <a:r>
            <a:rPr lang="en-US" sz="3200" dirty="0" smtClean="0">
              <a:solidFill>
                <a:srgbClr val="FF0000"/>
              </a:solidFill>
            </a:rPr>
            <a:t> </a:t>
          </a:r>
          <a:r>
            <a:rPr lang="en-US" sz="3200" dirty="0" err="1" smtClean="0">
              <a:solidFill>
                <a:srgbClr val="FF0000"/>
              </a:solidFill>
            </a:rPr>
            <a:t>định</a:t>
          </a:r>
          <a:r>
            <a:rPr lang="en-US" sz="3200" dirty="0" smtClean="0"/>
            <a:t>.</a:t>
          </a:r>
          <a:endParaRPr lang="en-US" sz="3200" dirty="0"/>
        </a:p>
      </dgm:t>
    </dgm:pt>
    <dgm:pt modelId="{66910C58-2158-45FF-B156-38577A561E64}" type="parTrans" cxnId="{5C5A4446-A0B3-4ECD-952D-1189D44C2BA7}">
      <dgm:prSet/>
      <dgm:spPr/>
      <dgm:t>
        <a:bodyPr/>
        <a:lstStyle/>
        <a:p>
          <a:endParaRPr lang="en-US"/>
        </a:p>
      </dgm:t>
    </dgm:pt>
    <dgm:pt modelId="{E46FB813-2920-488A-A74B-FDD6A8A43D7C}" type="sibTrans" cxnId="{5C5A4446-A0B3-4ECD-952D-1189D44C2BA7}">
      <dgm:prSet/>
      <dgm:spPr/>
      <dgm:t>
        <a:bodyPr/>
        <a:lstStyle/>
        <a:p>
          <a:endParaRPr lang="en-US"/>
        </a:p>
      </dgm:t>
    </dgm:pt>
    <dgm:pt modelId="{6A6327AA-EDD3-40F3-87AD-4882262DBDCE}" type="pres">
      <dgm:prSet presAssocID="{C93F422E-B3E2-4B39-9420-E97FBBC89C49}" presName="linear" presStyleCnt="0">
        <dgm:presLayoutVars>
          <dgm:animLvl val="lvl"/>
          <dgm:resizeHandles val="exact"/>
        </dgm:presLayoutVars>
      </dgm:prSet>
      <dgm:spPr/>
      <dgm:t>
        <a:bodyPr/>
        <a:lstStyle/>
        <a:p>
          <a:endParaRPr lang="en-US"/>
        </a:p>
      </dgm:t>
    </dgm:pt>
    <dgm:pt modelId="{2564E384-95DC-4763-AC98-50C414E95556}" type="pres">
      <dgm:prSet presAssocID="{615CBB8A-A813-4EBA-BE05-AD4312C5FFB0}" presName="parentText" presStyleLbl="node1" presStyleIdx="0" presStyleCnt="1">
        <dgm:presLayoutVars>
          <dgm:chMax val="0"/>
          <dgm:bulletEnabled val="1"/>
        </dgm:presLayoutVars>
      </dgm:prSet>
      <dgm:spPr/>
      <dgm:t>
        <a:bodyPr/>
        <a:lstStyle/>
        <a:p>
          <a:endParaRPr lang="en-US"/>
        </a:p>
      </dgm:t>
    </dgm:pt>
    <dgm:pt modelId="{F2A1C350-AD91-4573-98C8-435D931AE25D}" type="pres">
      <dgm:prSet presAssocID="{615CBB8A-A813-4EBA-BE05-AD4312C5FFB0}" presName="childText" presStyleLbl="revTx" presStyleIdx="0" presStyleCnt="1">
        <dgm:presLayoutVars>
          <dgm:bulletEnabled val="1"/>
        </dgm:presLayoutVars>
      </dgm:prSet>
      <dgm:spPr/>
      <dgm:t>
        <a:bodyPr/>
        <a:lstStyle/>
        <a:p>
          <a:endParaRPr lang="en-US"/>
        </a:p>
      </dgm:t>
    </dgm:pt>
  </dgm:ptLst>
  <dgm:cxnLst>
    <dgm:cxn modelId="{F5C6DDB0-9226-414B-B340-31F4BEB853BE}" type="presOf" srcId="{615CBB8A-A813-4EBA-BE05-AD4312C5FFB0}" destId="{2564E384-95DC-4763-AC98-50C414E95556}" srcOrd="0" destOrd="0" presId="urn:microsoft.com/office/officeart/2005/8/layout/vList2"/>
    <dgm:cxn modelId="{603592D0-8373-449D-B8D3-FCF499AAE4FC}" srcId="{615CBB8A-A813-4EBA-BE05-AD4312C5FFB0}" destId="{D03F75A5-0F88-4F75-BDBE-B4B4B45F94E7}" srcOrd="0" destOrd="0" parTransId="{617C9C83-01E8-4D87-9954-5DC5D27E9A9C}" sibTransId="{02F8655E-5DF3-4045-A01F-277E5A8F27AA}"/>
    <dgm:cxn modelId="{36DE1FC7-7777-411C-BAF8-582399DB5C76}" srcId="{C93F422E-B3E2-4B39-9420-E97FBBC89C49}" destId="{615CBB8A-A813-4EBA-BE05-AD4312C5FFB0}" srcOrd="0" destOrd="0" parTransId="{FB8BE2CC-E68D-476A-9825-465E6B576C9A}" sibTransId="{B8774F52-6E16-4388-85A3-625DB5BB10A1}"/>
    <dgm:cxn modelId="{ADA081F0-FFFA-4FF1-A891-804F6053679A}" type="presOf" srcId="{C93F422E-B3E2-4B39-9420-E97FBBC89C49}" destId="{6A6327AA-EDD3-40F3-87AD-4882262DBDCE}" srcOrd="0" destOrd="0" presId="urn:microsoft.com/office/officeart/2005/8/layout/vList2"/>
    <dgm:cxn modelId="{5BE1B6FE-1CED-41E3-804A-BDDF1401C534}" type="presOf" srcId="{D03F75A5-0F88-4F75-BDBE-B4B4B45F94E7}" destId="{F2A1C350-AD91-4573-98C8-435D931AE25D}" srcOrd="0" destOrd="0" presId="urn:microsoft.com/office/officeart/2005/8/layout/vList2"/>
    <dgm:cxn modelId="{5C5A4446-A0B3-4ECD-952D-1189D44C2BA7}" srcId="{615CBB8A-A813-4EBA-BE05-AD4312C5FFB0}" destId="{51ED3B92-3AEE-4B33-AFEE-4B2E58FAF850}" srcOrd="2" destOrd="0" parTransId="{66910C58-2158-45FF-B156-38577A561E64}" sibTransId="{E46FB813-2920-488A-A74B-FDD6A8A43D7C}"/>
    <dgm:cxn modelId="{6F4268EB-D9BB-47D4-82A8-EE9535C6DEE2}" srcId="{615CBB8A-A813-4EBA-BE05-AD4312C5FFB0}" destId="{413F301D-AC30-4215-8658-F37FC9C95B5E}" srcOrd="1" destOrd="0" parTransId="{44D5039E-E4BA-4537-BA25-5F55422EC8A3}" sibTransId="{A8AD8682-B6EE-426B-AA9D-F70973DF313C}"/>
    <dgm:cxn modelId="{FCA35162-6245-4AA9-87AF-23C45DC813E9}" type="presOf" srcId="{51ED3B92-3AEE-4B33-AFEE-4B2E58FAF850}" destId="{F2A1C350-AD91-4573-98C8-435D931AE25D}" srcOrd="0" destOrd="2" presId="urn:microsoft.com/office/officeart/2005/8/layout/vList2"/>
    <dgm:cxn modelId="{72E2BCD6-2277-45A2-9FC4-42988AB844F3}" type="presOf" srcId="{413F301D-AC30-4215-8658-F37FC9C95B5E}" destId="{F2A1C350-AD91-4573-98C8-435D931AE25D}" srcOrd="0" destOrd="1" presId="urn:microsoft.com/office/officeart/2005/8/layout/vList2"/>
    <dgm:cxn modelId="{DA4E84EF-5BAE-4AB7-A805-6496EBDBD42B}" type="presParOf" srcId="{6A6327AA-EDD3-40F3-87AD-4882262DBDCE}" destId="{2564E384-95DC-4763-AC98-50C414E95556}" srcOrd="0" destOrd="0" presId="urn:microsoft.com/office/officeart/2005/8/layout/vList2"/>
    <dgm:cxn modelId="{03540FE9-6F7D-4F9B-B503-D575EACF84AE}" type="presParOf" srcId="{6A6327AA-EDD3-40F3-87AD-4882262DBDCE}" destId="{F2A1C350-AD91-4573-98C8-435D931AE25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9A4926-D7A7-4EF3-990B-54BBFB3121D4}" type="doc">
      <dgm:prSet loTypeId="urn:microsoft.com/office/officeart/2005/8/layout/cycle3" loCatId="cycle" qsTypeId="urn:microsoft.com/office/officeart/2005/8/quickstyle/simple1" qsCatId="simple" csTypeId="urn:microsoft.com/office/officeart/2005/8/colors/colorful1" csCatId="colorful"/>
      <dgm:spPr/>
      <dgm:t>
        <a:bodyPr/>
        <a:lstStyle/>
        <a:p>
          <a:endParaRPr lang="en-US"/>
        </a:p>
      </dgm:t>
    </dgm:pt>
    <dgm:pt modelId="{D2C5B093-039E-4A72-BDEC-0648D8059274}">
      <dgm:prSet/>
      <dgm:spPr/>
      <dgm:t>
        <a:bodyPr/>
        <a:lstStyle/>
        <a:p>
          <a:r>
            <a:rPr lang="en-US" b="1"/>
            <a:t>Planning</a:t>
          </a:r>
          <a:endParaRPr lang="en-US"/>
        </a:p>
      </dgm:t>
    </dgm:pt>
    <dgm:pt modelId="{82C27A41-C42D-414B-B4E4-3E5B50233524}" type="parTrans" cxnId="{256252E4-2F66-4CD1-BF03-A01750CF6E49}">
      <dgm:prSet/>
      <dgm:spPr/>
      <dgm:t>
        <a:bodyPr/>
        <a:lstStyle/>
        <a:p>
          <a:endParaRPr lang="en-US"/>
        </a:p>
      </dgm:t>
    </dgm:pt>
    <dgm:pt modelId="{11B6AAE6-794D-49CE-81FF-06ABC03ECEF8}" type="sibTrans" cxnId="{256252E4-2F66-4CD1-BF03-A01750CF6E49}">
      <dgm:prSet/>
      <dgm:spPr/>
      <dgm:t>
        <a:bodyPr/>
        <a:lstStyle/>
        <a:p>
          <a:endParaRPr lang="en-US"/>
        </a:p>
      </dgm:t>
    </dgm:pt>
    <dgm:pt modelId="{008B8696-7402-40B7-8B74-0EA3ABAF375D}">
      <dgm:prSet/>
      <dgm:spPr/>
      <dgm:t>
        <a:bodyPr/>
        <a:lstStyle/>
        <a:p>
          <a:r>
            <a:rPr lang="en-US" b="1" dirty="0"/>
            <a:t>Explore New Opportunities</a:t>
          </a:r>
          <a:endParaRPr lang="en-US" dirty="0"/>
        </a:p>
      </dgm:t>
    </dgm:pt>
    <dgm:pt modelId="{66949429-A6DB-464B-904B-C7240F725754}" type="parTrans" cxnId="{40DA0D77-FDAA-4347-AAD8-601C15AED9A9}">
      <dgm:prSet/>
      <dgm:spPr/>
      <dgm:t>
        <a:bodyPr/>
        <a:lstStyle/>
        <a:p>
          <a:endParaRPr lang="en-US"/>
        </a:p>
      </dgm:t>
    </dgm:pt>
    <dgm:pt modelId="{F701FAB0-5652-4CD2-9F99-6BAEA6E2ECC9}" type="sibTrans" cxnId="{40DA0D77-FDAA-4347-AAD8-601C15AED9A9}">
      <dgm:prSet/>
      <dgm:spPr/>
      <dgm:t>
        <a:bodyPr/>
        <a:lstStyle/>
        <a:p>
          <a:endParaRPr lang="en-US"/>
        </a:p>
      </dgm:t>
    </dgm:pt>
    <dgm:pt modelId="{26941DE5-C105-48A5-B61C-4128447D661F}">
      <dgm:prSet/>
      <dgm:spPr/>
      <dgm:t>
        <a:bodyPr/>
        <a:lstStyle/>
        <a:p>
          <a:r>
            <a:rPr lang="en-US" b="1"/>
            <a:t>On-Site or On The Cloud</a:t>
          </a:r>
          <a:endParaRPr lang="en-US"/>
        </a:p>
      </dgm:t>
    </dgm:pt>
    <dgm:pt modelId="{A3CD5BF3-378B-4168-B722-CEFA7A25786E}" type="parTrans" cxnId="{D3E9DC63-72B0-42E7-8EE8-53BD2FA3531A}">
      <dgm:prSet/>
      <dgm:spPr/>
      <dgm:t>
        <a:bodyPr/>
        <a:lstStyle/>
        <a:p>
          <a:endParaRPr lang="en-US"/>
        </a:p>
      </dgm:t>
    </dgm:pt>
    <dgm:pt modelId="{85F0C47C-6209-452C-AC4C-D9D711D06FE2}" type="sibTrans" cxnId="{D3E9DC63-72B0-42E7-8EE8-53BD2FA3531A}">
      <dgm:prSet/>
      <dgm:spPr/>
      <dgm:t>
        <a:bodyPr/>
        <a:lstStyle/>
        <a:p>
          <a:endParaRPr lang="en-US"/>
        </a:p>
      </dgm:t>
    </dgm:pt>
    <dgm:pt modelId="{255DBC8C-169D-4F5F-97E3-35B2F8619C85}">
      <dgm:prSet/>
      <dgm:spPr/>
      <dgm:t>
        <a:bodyPr/>
        <a:lstStyle/>
        <a:p>
          <a:r>
            <a:rPr lang="en-US" b="1"/>
            <a:t>Analyzing Results</a:t>
          </a:r>
          <a:endParaRPr lang="en-US"/>
        </a:p>
      </dgm:t>
    </dgm:pt>
    <dgm:pt modelId="{235F279E-CF31-4214-A436-EFD319ED0479}" type="parTrans" cxnId="{62D31F2C-E051-48CD-89AC-EDF5A91AD7EB}">
      <dgm:prSet/>
      <dgm:spPr/>
      <dgm:t>
        <a:bodyPr/>
        <a:lstStyle/>
        <a:p>
          <a:endParaRPr lang="en-US"/>
        </a:p>
      </dgm:t>
    </dgm:pt>
    <dgm:pt modelId="{BE29E16A-B671-4DE7-8CF9-D2A5A304315C}" type="sibTrans" cxnId="{62D31F2C-E051-48CD-89AC-EDF5A91AD7EB}">
      <dgm:prSet/>
      <dgm:spPr/>
      <dgm:t>
        <a:bodyPr/>
        <a:lstStyle/>
        <a:p>
          <a:endParaRPr lang="en-US"/>
        </a:p>
      </dgm:t>
    </dgm:pt>
    <dgm:pt modelId="{D55905DA-7E3F-4CAE-B9C4-8327F5C8F169}">
      <dgm:prSet/>
      <dgm:spPr/>
      <dgm:t>
        <a:bodyPr/>
        <a:lstStyle/>
        <a:p>
          <a:r>
            <a:rPr lang="en-US" b="1"/>
            <a:t>Setting up the RPA CoE</a:t>
          </a:r>
          <a:endParaRPr lang="en-US"/>
        </a:p>
      </dgm:t>
    </dgm:pt>
    <dgm:pt modelId="{26214062-FBF5-4961-9EDA-3AA1849B68F3}" type="parTrans" cxnId="{26816A89-16A3-443D-AB01-8DF4FC5D4CAD}">
      <dgm:prSet/>
      <dgm:spPr/>
      <dgm:t>
        <a:bodyPr/>
        <a:lstStyle/>
        <a:p>
          <a:endParaRPr lang="en-US"/>
        </a:p>
      </dgm:t>
    </dgm:pt>
    <dgm:pt modelId="{4E7036BF-DCCD-44BE-A64C-63659F7BB2F8}" type="sibTrans" cxnId="{26816A89-16A3-443D-AB01-8DF4FC5D4CAD}">
      <dgm:prSet/>
      <dgm:spPr/>
      <dgm:t>
        <a:bodyPr/>
        <a:lstStyle/>
        <a:p>
          <a:endParaRPr lang="en-US"/>
        </a:p>
      </dgm:t>
    </dgm:pt>
    <dgm:pt modelId="{14DCDECD-BA91-487D-BEE6-DD260721F0C6}">
      <dgm:prSet/>
      <dgm:spPr/>
      <dgm:t>
        <a:bodyPr/>
        <a:lstStyle/>
        <a:p>
          <a:r>
            <a:rPr lang="en-US" b="1"/>
            <a:t>Big goals, small start</a:t>
          </a:r>
          <a:endParaRPr lang="en-US"/>
        </a:p>
      </dgm:t>
    </dgm:pt>
    <dgm:pt modelId="{90A00922-55AA-46A6-8FE1-41599116557A}" type="parTrans" cxnId="{DF539707-FF87-4393-A2E8-DE1BC52694B0}">
      <dgm:prSet/>
      <dgm:spPr/>
      <dgm:t>
        <a:bodyPr/>
        <a:lstStyle/>
        <a:p>
          <a:endParaRPr lang="en-US"/>
        </a:p>
      </dgm:t>
    </dgm:pt>
    <dgm:pt modelId="{0D845071-EEC2-43A7-AB3B-8C278C08C6DF}" type="sibTrans" cxnId="{DF539707-FF87-4393-A2E8-DE1BC52694B0}">
      <dgm:prSet/>
      <dgm:spPr/>
      <dgm:t>
        <a:bodyPr/>
        <a:lstStyle/>
        <a:p>
          <a:endParaRPr lang="en-US"/>
        </a:p>
      </dgm:t>
    </dgm:pt>
    <dgm:pt modelId="{98FE9C50-C2A2-4EC1-B4C6-9AE2CF2B0FF4}">
      <dgm:prSet/>
      <dgm:spPr/>
      <dgm:t>
        <a:bodyPr/>
        <a:lstStyle/>
        <a:p>
          <a:r>
            <a:rPr lang="en-US" b="1"/>
            <a:t>Driving innovation </a:t>
          </a:r>
          <a:endParaRPr lang="en-US"/>
        </a:p>
      </dgm:t>
    </dgm:pt>
    <dgm:pt modelId="{9B312C36-1388-4320-BC77-1C645D0AB05A}" type="parTrans" cxnId="{0BFCB23C-7DA1-48A3-B8AE-521C04819044}">
      <dgm:prSet/>
      <dgm:spPr/>
      <dgm:t>
        <a:bodyPr/>
        <a:lstStyle/>
        <a:p>
          <a:endParaRPr lang="en-US"/>
        </a:p>
      </dgm:t>
    </dgm:pt>
    <dgm:pt modelId="{D313AC54-0491-4E42-AF36-4657FC081FD7}" type="sibTrans" cxnId="{0BFCB23C-7DA1-48A3-B8AE-521C04819044}">
      <dgm:prSet/>
      <dgm:spPr/>
      <dgm:t>
        <a:bodyPr/>
        <a:lstStyle/>
        <a:p>
          <a:endParaRPr lang="en-US"/>
        </a:p>
      </dgm:t>
    </dgm:pt>
    <dgm:pt modelId="{FA47DE60-C965-4881-88F2-F8C7A8C9221A}">
      <dgm:prSet/>
      <dgm:spPr/>
      <dgm:t>
        <a:bodyPr/>
        <a:lstStyle/>
        <a:p>
          <a:r>
            <a:rPr lang="en-US" b="1"/>
            <a:t>Choosing the right resources </a:t>
          </a:r>
          <a:endParaRPr lang="en-US"/>
        </a:p>
      </dgm:t>
    </dgm:pt>
    <dgm:pt modelId="{84FC2479-7351-4799-9C73-E67185BC11CD}" type="parTrans" cxnId="{4E062BA1-FFA8-42D9-A1CA-6C0CA37A5B2C}">
      <dgm:prSet/>
      <dgm:spPr/>
      <dgm:t>
        <a:bodyPr/>
        <a:lstStyle/>
        <a:p>
          <a:endParaRPr lang="en-US"/>
        </a:p>
      </dgm:t>
    </dgm:pt>
    <dgm:pt modelId="{7697A39C-7E15-4EA6-BDF5-88F5B72AA76E}" type="sibTrans" cxnId="{4E062BA1-FFA8-42D9-A1CA-6C0CA37A5B2C}">
      <dgm:prSet/>
      <dgm:spPr/>
      <dgm:t>
        <a:bodyPr/>
        <a:lstStyle/>
        <a:p>
          <a:endParaRPr lang="en-US"/>
        </a:p>
      </dgm:t>
    </dgm:pt>
    <dgm:pt modelId="{5F6AA66C-53D9-4AE4-BB4C-B3AD8D53A7BD}">
      <dgm:prSet/>
      <dgm:spPr/>
      <dgm:t>
        <a:bodyPr/>
        <a:lstStyle/>
        <a:p>
          <a:r>
            <a:rPr lang="en-US" b="1"/>
            <a:t>Customers first</a:t>
          </a:r>
          <a:endParaRPr lang="en-US"/>
        </a:p>
      </dgm:t>
    </dgm:pt>
    <dgm:pt modelId="{91473CC4-38FE-4551-94CB-6F7A4ED6478E}" type="parTrans" cxnId="{057946F7-C213-4733-A39B-525EFADB1676}">
      <dgm:prSet/>
      <dgm:spPr/>
      <dgm:t>
        <a:bodyPr/>
        <a:lstStyle/>
        <a:p>
          <a:endParaRPr lang="en-US"/>
        </a:p>
      </dgm:t>
    </dgm:pt>
    <dgm:pt modelId="{5EE64767-A393-4C9C-96DF-703C72ED8C24}" type="sibTrans" cxnId="{057946F7-C213-4733-A39B-525EFADB1676}">
      <dgm:prSet/>
      <dgm:spPr/>
      <dgm:t>
        <a:bodyPr/>
        <a:lstStyle/>
        <a:p>
          <a:endParaRPr lang="en-US"/>
        </a:p>
      </dgm:t>
    </dgm:pt>
    <dgm:pt modelId="{35EFFC5D-95F2-4966-B9C4-E271E0A5002F}">
      <dgm:prSet/>
      <dgm:spPr/>
      <dgm:t>
        <a:bodyPr/>
        <a:lstStyle/>
        <a:p>
          <a:r>
            <a:rPr lang="en-US" b="1"/>
            <a:t>Scaling </a:t>
          </a:r>
          <a:endParaRPr lang="en-US"/>
        </a:p>
      </dgm:t>
    </dgm:pt>
    <dgm:pt modelId="{2DB9B6D0-9CC8-48B4-9BC6-120A853E4057}" type="parTrans" cxnId="{A8D0AEFF-0C6C-49AB-95BC-A89D8CBD976D}">
      <dgm:prSet/>
      <dgm:spPr/>
      <dgm:t>
        <a:bodyPr/>
        <a:lstStyle/>
        <a:p>
          <a:endParaRPr lang="en-US"/>
        </a:p>
      </dgm:t>
    </dgm:pt>
    <dgm:pt modelId="{D3FD98D6-BBB5-4779-8172-3798D79A741C}" type="sibTrans" cxnId="{A8D0AEFF-0C6C-49AB-95BC-A89D8CBD976D}">
      <dgm:prSet/>
      <dgm:spPr/>
      <dgm:t>
        <a:bodyPr/>
        <a:lstStyle/>
        <a:p>
          <a:endParaRPr lang="en-US"/>
        </a:p>
      </dgm:t>
    </dgm:pt>
    <dgm:pt modelId="{49645B12-F8A3-46D6-AB48-D921280FFA36}" type="pres">
      <dgm:prSet presAssocID="{309A4926-D7A7-4EF3-990B-54BBFB3121D4}" presName="Name0" presStyleCnt="0">
        <dgm:presLayoutVars>
          <dgm:dir/>
          <dgm:resizeHandles val="exact"/>
        </dgm:presLayoutVars>
      </dgm:prSet>
      <dgm:spPr/>
      <dgm:t>
        <a:bodyPr/>
        <a:lstStyle/>
        <a:p>
          <a:endParaRPr lang="en-US"/>
        </a:p>
      </dgm:t>
    </dgm:pt>
    <dgm:pt modelId="{5F41A8F4-945A-477E-8CF1-C2D5407286B3}" type="pres">
      <dgm:prSet presAssocID="{309A4926-D7A7-4EF3-990B-54BBFB3121D4}" presName="cycle" presStyleCnt="0"/>
      <dgm:spPr/>
    </dgm:pt>
    <dgm:pt modelId="{214B4ED3-F4BD-4354-9CF3-93D56D3F8819}" type="pres">
      <dgm:prSet presAssocID="{D2C5B093-039E-4A72-BDEC-0648D8059274}" presName="nodeFirstNode" presStyleLbl="node1" presStyleIdx="0" presStyleCnt="10">
        <dgm:presLayoutVars>
          <dgm:bulletEnabled val="1"/>
        </dgm:presLayoutVars>
      </dgm:prSet>
      <dgm:spPr/>
      <dgm:t>
        <a:bodyPr/>
        <a:lstStyle/>
        <a:p>
          <a:endParaRPr lang="en-US"/>
        </a:p>
      </dgm:t>
    </dgm:pt>
    <dgm:pt modelId="{A5A8FE35-8754-4FE6-A569-0C2C6363E622}" type="pres">
      <dgm:prSet presAssocID="{11B6AAE6-794D-49CE-81FF-06ABC03ECEF8}" presName="sibTransFirstNode" presStyleLbl="bgShp" presStyleIdx="0" presStyleCnt="1"/>
      <dgm:spPr/>
      <dgm:t>
        <a:bodyPr/>
        <a:lstStyle/>
        <a:p>
          <a:endParaRPr lang="en-US"/>
        </a:p>
      </dgm:t>
    </dgm:pt>
    <dgm:pt modelId="{0D00696E-6CC9-4863-A46F-9FEB2ECF9174}" type="pres">
      <dgm:prSet presAssocID="{008B8696-7402-40B7-8B74-0EA3ABAF375D}" presName="nodeFollowingNodes" presStyleLbl="node1" presStyleIdx="1" presStyleCnt="10">
        <dgm:presLayoutVars>
          <dgm:bulletEnabled val="1"/>
        </dgm:presLayoutVars>
      </dgm:prSet>
      <dgm:spPr/>
      <dgm:t>
        <a:bodyPr/>
        <a:lstStyle/>
        <a:p>
          <a:endParaRPr lang="en-US"/>
        </a:p>
      </dgm:t>
    </dgm:pt>
    <dgm:pt modelId="{D66D77E4-3861-4940-A36C-579353D9B181}" type="pres">
      <dgm:prSet presAssocID="{26941DE5-C105-48A5-B61C-4128447D661F}" presName="nodeFollowingNodes" presStyleLbl="node1" presStyleIdx="2" presStyleCnt="10">
        <dgm:presLayoutVars>
          <dgm:bulletEnabled val="1"/>
        </dgm:presLayoutVars>
      </dgm:prSet>
      <dgm:spPr/>
      <dgm:t>
        <a:bodyPr/>
        <a:lstStyle/>
        <a:p>
          <a:endParaRPr lang="en-US"/>
        </a:p>
      </dgm:t>
    </dgm:pt>
    <dgm:pt modelId="{28DCBBDC-2740-419F-A247-AB5A81F5507E}" type="pres">
      <dgm:prSet presAssocID="{255DBC8C-169D-4F5F-97E3-35B2F8619C85}" presName="nodeFollowingNodes" presStyleLbl="node1" presStyleIdx="3" presStyleCnt="10">
        <dgm:presLayoutVars>
          <dgm:bulletEnabled val="1"/>
        </dgm:presLayoutVars>
      </dgm:prSet>
      <dgm:spPr/>
      <dgm:t>
        <a:bodyPr/>
        <a:lstStyle/>
        <a:p>
          <a:endParaRPr lang="en-US"/>
        </a:p>
      </dgm:t>
    </dgm:pt>
    <dgm:pt modelId="{0ECC8ABC-704D-4BAA-806C-5D6C0432B4ED}" type="pres">
      <dgm:prSet presAssocID="{D55905DA-7E3F-4CAE-B9C4-8327F5C8F169}" presName="nodeFollowingNodes" presStyleLbl="node1" presStyleIdx="4" presStyleCnt="10">
        <dgm:presLayoutVars>
          <dgm:bulletEnabled val="1"/>
        </dgm:presLayoutVars>
      </dgm:prSet>
      <dgm:spPr/>
      <dgm:t>
        <a:bodyPr/>
        <a:lstStyle/>
        <a:p>
          <a:endParaRPr lang="en-US"/>
        </a:p>
      </dgm:t>
    </dgm:pt>
    <dgm:pt modelId="{60FAC62E-7A68-4543-9DB6-16F888B1CB2A}" type="pres">
      <dgm:prSet presAssocID="{14DCDECD-BA91-487D-BEE6-DD260721F0C6}" presName="nodeFollowingNodes" presStyleLbl="node1" presStyleIdx="5" presStyleCnt="10">
        <dgm:presLayoutVars>
          <dgm:bulletEnabled val="1"/>
        </dgm:presLayoutVars>
      </dgm:prSet>
      <dgm:spPr/>
      <dgm:t>
        <a:bodyPr/>
        <a:lstStyle/>
        <a:p>
          <a:endParaRPr lang="en-US"/>
        </a:p>
      </dgm:t>
    </dgm:pt>
    <dgm:pt modelId="{369676A1-0278-4BED-B3E4-8BD3EBB5F0B4}" type="pres">
      <dgm:prSet presAssocID="{98FE9C50-C2A2-4EC1-B4C6-9AE2CF2B0FF4}" presName="nodeFollowingNodes" presStyleLbl="node1" presStyleIdx="6" presStyleCnt="10">
        <dgm:presLayoutVars>
          <dgm:bulletEnabled val="1"/>
        </dgm:presLayoutVars>
      </dgm:prSet>
      <dgm:spPr/>
      <dgm:t>
        <a:bodyPr/>
        <a:lstStyle/>
        <a:p>
          <a:endParaRPr lang="en-US"/>
        </a:p>
      </dgm:t>
    </dgm:pt>
    <dgm:pt modelId="{241BAB2B-8AE2-470A-AEE4-97EF406D2215}" type="pres">
      <dgm:prSet presAssocID="{FA47DE60-C965-4881-88F2-F8C7A8C9221A}" presName="nodeFollowingNodes" presStyleLbl="node1" presStyleIdx="7" presStyleCnt="10">
        <dgm:presLayoutVars>
          <dgm:bulletEnabled val="1"/>
        </dgm:presLayoutVars>
      </dgm:prSet>
      <dgm:spPr/>
      <dgm:t>
        <a:bodyPr/>
        <a:lstStyle/>
        <a:p>
          <a:endParaRPr lang="en-US"/>
        </a:p>
      </dgm:t>
    </dgm:pt>
    <dgm:pt modelId="{6BCC9B99-9BC9-458B-BA04-74B952C409CB}" type="pres">
      <dgm:prSet presAssocID="{5F6AA66C-53D9-4AE4-BB4C-B3AD8D53A7BD}" presName="nodeFollowingNodes" presStyleLbl="node1" presStyleIdx="8" presStyleCnt="10">
        <dgm:presLayoutVars>
          <dgm:bulletEnabled val="1"/>
        </dgm:presLayoutVars>
      </dgm:prSet>
      <dgm:spPr/>
      <dgm:t>
        <a:bodyPr/>
        <a:lstStyle/>
        <a:p>
          <a:endParaRPr lang="en-US"/>
        </a:p>
      </dgm:t>
    </dgm:pt>
    <dgm:pt modelId="{20F02F3E-A21F-4B0C-87CA-F32F3D5AE50C}" type="pres">
      <dgm:prSet presAssocID="{35EFFC5D-95F2-4966-B9C4-E271E0A5002F}" presName="nodeFollowingNodes" presStyleLbl="node1" presStyleIdx="9" presStyleCnt="10">
        <dgm:presLayoutVars>
          <dgm:bulletEnabled val="1"/>
        </dgm:presLayoutVars>
      </dgm:prSet>
      <dgm:spPr/>
      <dgm:t>
        <a:bodyPr/>
        <a:lstStyle/>
        <a:p>
          <a:endParaRPr lang="en-US"/>
        </a:p>
      </dgm:t>
    </dgm:pt>
  </dgm:ptLst>
  <dgm:cxnLst>
    <dgm:cxn modelId="{41A95945-9901-49CD-B2D3-5D1A19B0E168}" type="presOf" srcId="{D55905DA-7E3F-4CAE-B9C4-8327F5C8F169}" destId="{0ECC8ABC-704D-4BAA-806C-5D6C0432B4ED}" srcOrd="0" destOrd="0" presId="urn:microsoft.com/office/officeart/2005/8/layout/cycle3"/>
    <dgm:cxn modelId="{075340CA-A80E-4F66-8A00-F790CFCF6CC6}" type="presOf" srcId="{D2C5B093-039E-4A72-BDEC-0648D8059274}" destId="{214B4ED3-F4BD-4354-9CF3-93D56D3F8819}" srcOrd="0" destOrd="0" presId="urn:microsoft.com/office/officeart/2005/8/layout/cycle3"/>
    <dgm:cxn modelId="{26816A89-16A3-443D-AB01-8DF4FC5D4CAD}" srcId="{309A4926-D7A7-4EF3-990B-54BBFB3121D4}" destId="{D55905DA-7E3F-4CAE-B9C4-8327F5C8F169}" srcOrd="4" destOrd="0" parTransId="{26214062-FBF5-4961-9EDA-3AA1849B68F3}" sibTransId="{4E7036BF-DCCD-44BE-A64C-63659F7BB2F8}"/>
    <dgm:cxn modelId="{06731C00-C601-4098-983B-DD658C6E0891}" type="presOf" srcId="{98FE9C50-C2A2-4EC1-B4C6-9AE2CF2B0FF4}" destId="{369676A1-0278-4BED-B3E4-8BD3EBB5F0B4}" srcOrd="0" destOrd="0" presId="urn:microsoft.com/office/officeart/2005/8/layout/cycle3"/>
    <dgm:cxn modelId="{73FDE87E-D647-4D41-9A8E-0E682A671158}" type="presOf" srcId="{5F6AA66C-53D9-4AE4-BB4C-B3AD8D53A7BD}" destId="{6BCC9B99-9BC9-458B-BA04-74B952C409CB}" srcOrd="0" destOrd="0" presId="urn:microsoft.com/office/officeart/2005/8/layout/cycle3"/>
    <dgm:cxn modelId="{DF539707-FF87-4393-A2E8-DE1BC52694B0}" srcId="{309A4926-D7A7-4EF3-990B-54BBFB3121D4}" destId="{14DCDECD-BA91-487D-BEE6-DD260721F0C6}" srcOrd="5" destOrd="0" parTransId="{90A00922-55AA-46A6-8FE1-41599116557A}" sibTransId="{0D845071-EEC2-43A7-AB3B-8C278C08C6DF}"/>
    <dgm:cxn modelId="{0B0543B3-AE11-4349-B3BA-5670C09F6353}" type="presOf" srcId="{11B6AAE6-794D-49CE-81FF-06ABC03ECEF8}" destId="{A5A8FE35-8754-4FE6-A569-0C2C6363E622}" srcOrd="0" destOrd="0" presId="urn:microsoft.com/office/officeart/2005/8/layout/cycle3"/>
    <dgm:cxn modelId="{D3E9DC63-72B0-42E7-8EE8-53BD2FA3531A}" srcId="{309A4926-D7A7-4EF3-990B-54BBFB3121D4}" destId="{26941DE5-C105-48A5-B61C-4128447D661F}" srcOrd="2" destOrd="0" parTransId="{A3CD5BF3-378B-4168-B722-CEFA7A25786E}" sibTransId="{85F0C47C-6209-452C-AC4C-D9D711D06FE2}"/>
    <dgm:cxn modelId="{0BFCB23C-7DA1-48A3-B8AE-521C04819044}" srcId="{309A4926-D7A7-4EF3-990B-54BBFB3121D4}" destId="{98FE9C50-C2A2-4EC1-B4C6-9AE2CF2B0FF4}" srcOrd="6" destOrd="0" parTransId="{9B312C36-1388-4320-BC77-1C645D0AB05A}" sibTransId="{D313AC54-0491-4E42-AF36-4657FC081FD7}"/>
    <dgm:cxn modelId="{ECFD6921-D60E-412B-AA1E-F7402B4EAE1E}" type="presOf" srcId="{008B8696-7402-40B7-8B74-0EA3ABAF375D}" destId="{0D00696E-6CC9-4863-A46F-9FEB2ECF9174}" srcOrd="0" destOrd="0" presId="urn:microsoft.com/office/officeart/2005/8/layout/cycle3"/>
    <dgm:cxn modelId="{F19A8891-DD82-4C49-A4A4-800491EFA7CA}" type="presOf" srcId="{26941DE5-C105-48A5-B61C-4128447D661F}" destId="{D66D77E4-3861-4940-A36C-579353D9B181}" srcOrd="0" destOrd="0" presId="urn:microsoft.com/office/officeart/2005/8/layout/cycle3"/>
    <dgm:cxn modelId="{40DA0D77-FDAA-4347-AAD8-601C15AED9A9}" srcId="{309A4926-D7A7-4EF3-990B-54BBFB3121D4}" destId="{008B8696-7402-40B7-8B74-0EA3ABAF375D}" srcOrd="1" destOrd="0" parTransId="{66949429-A6DB-464B-904B-C7240F725754}" sibTransId="{F701FAB0-5652-4CD2-9F99-6BAEA6E2ECC9}"/>
    <dgm:cxn modelId="{8A763AD5-0051-4CF5-94EB-F303BF512D59}" type="presOf" srcId="{FA47DE60-C965-4881-88F2-F8C7A8C9221A}" destId="{241BAB2B-8AE2-470A-AEE4-97EF406D2215}" srcOrd="0" destOrd="0" presId="urn:microsoft.com/office/officeart/2005/8/layout/cycle3"/>
    <dgm:cxn modelId="{256252E4-2F66-4CD1-BF03-A01750CF6E49}" srcId="{309A4926-D7A7-4EF3-990B-54BBFB3121D4}" destId="{D2C5B093-039E-4A72-BDEC-0648D8059274}" srcOrd="0" destOrd="0" parTransId="{82C27A41-C42D-414B-B4E4-3E5B50233524}" sibTransId="{11B6AAE6-794D-49CE-81FF-06ABC03ECEF8}"/>
    <dgm:cxn modelId="{4E062BA1-FFA8-42D9-A1CA-6C0CA37A5B2C}" srcId="{309A4926-D7A7-4EF3-990B-54BBFB3121D4}" destId="{FA47DE60-C965-4881-88F2-F8C7A8C9221A}" srcOrd="7" destOrd="0" parTransId="{84FC2479-7351-4799-9C73-E67185BC11CD}" sibTransId="{7697A39C-7E15-4EA6-BDF5-88F5B72AA76E}"/>
    <dgm:cxn modelId="{057946F7-C213-4733-A39B-525EFADB1676}" srcId="{309A4926-D7A7-4EF3-990B-54BBFB3121D4}" destId="{5F6AA66C-53D9-4AE4-BB4C-B3AD8D53A7BD}" srcOrd="8" destOrd="0" parTransId="{91473CC4-38FE-4551-94CB-6F7A4ED6478E}" sibTransId="{5EE64767-A393-4C9C-96DF-703C72ED8C24}"/>
    <dgm:cxn modelId="{7285B2AD-8267-45D3-B60E-6E4C3D51CAEE}" type="presOf" srcId="{255DBC8C-169D-4F5F-97E3-35B2F8619C85}" destId="{28DCBBDC-2740-419F-A247-AB5A81F5507E}" srcOrd="0" destOrd="0" presId="urn:microsoft.com/office/officeart/2005/8/layout/cycle3"/>
    <dgm:cxn modelId="{B9038D46-6AF9-4E90-AE52-3A6AEFB9694C}" type="presOf" srcId="{309A4926-D7A7-4EF3-990B-54BBFB3121D4}" destId="{49645B12-F8A3-46D6-AB48-D921280FFA36}" srcOrd="0" destOrd="0" presId="urn:microsoft.com/office/officeart/2005/8/layout/cycle3"/>
    <dgm:cxn modelId="{A8D0AEFF-0C6C-49AB-95BC-A89D8CBD976D}" srcId="{309A4926-D7A7-4EF3-990B-54BBFB3121D4}" destId="{35EFFC5D-95F2-4966-B9C4-E271E0A5002F}" srcOrd="9" destOrd="0" parTransId="{2DB9B6D0-9CC8-48B4-9BC6-120A853E4057}" sibTransId="{D3FD98D6-BBB5-4779-8172-3798D79A741C}"/>
    <dgm:cxn modelId="{618D7B45-54AD-46A4-8564-B0E30F3BF378}" type="presOf" srcId="{14DCDECD-BA91-487D-BEE6-DD260721F0C6}" destId="{60FAC62E-7A68-4543-9DB6-16F888B1CB2A}" srcOrd="0" destOrd="0" presId="urn:microsoft.com/office/officeart/2005/8/layout/cycle3"/>
    <dgm:cxn modelId="{0C851BDA-BBBB-42CC-8FC8-A538D002936E}" type="presOf" srcId="{35EFFC5D-95F2-4966-B9C4-E271E0A5002F}" destId="{20F02F3E-A21F-4B0C-87CA-F32F3D5AE50C}" srcOrd="0" destOrd="0" presId="urn:microsoft.com/office/officeart/2005/8/layout/cycle3"/>
    <dgm:cxn modelId="{62D31F2C-E051-48CD-89AC-EDF5A91AD7EB}" srcId="{309A4926-D7A7-4EF3-990B-54BBFB3121D4}" destId="{255DBC8C-169D-4F5F-97E3-35B2F8619C85}" srcOrd="3" destOrd="0" parTransId="{235F279E-CF31-4214-A436-EFD319ED0479}" sibTransId="{BE29E16A-B671-4DE7-8CF9-D2A5A304315C}"/>
    <dgm:cxn modelId="{3265DA10-C1F1-4586-A400-66B8C3DF1E17}" type="presParOf" srcId="{49645B12-F8A3-46D6-AB48-D921280FFA36}" destId="{5F41A8F4-945A-477E-8CF1-C2D5407286B3}" srcOrd="0" destOrd="0" presId="urn:microsoft.com/office/officeart/2005/8/layout/cycle3"/>
    <dgm:cxn modelId="{2BBF48C4-A8AE-4953-98F1-4AD6F475BD8C}" type="presParOf" srcId="{5F41A8F4-945A-477E-8CF1-C2D5407286B3}" destId="{214B4ED3-F4BD-4354-9CF3-93D56D3F8819}" srcOrd="0" destOrd="0" presId="urn:microsoft.com/office/officeart/2005/8/layout/cycle3"/>
    <dgm:cxn modelId="{C735BAC1-5542-41B6-A469-2C08046DFCE7}" type="presParOf" srcId="{5F41A8F4-945A-477E-8CF1-C2D5407286B3}" destId="{A5A8FE35-8754-4FE6-A569-0C2C6363E622}" srcOrd="1" destOrd="0" presId="urn:microsoft.com/office/officeart/2005/8/layout/cycle3"/>
    <dgm:cxn modelId="{E58A74DB-0D2B-48C8-9D99-CE7409A6E8F7}" type="presParOf" srcId="{5F41A8F4-945A-477E-8CF1-C2D5407286B3}" destId="{0D00696E-6CC9-4863-A46F-9FEB2ECF9174}" srcOrd="2" destOrd="0" presId="urn:microsoft.com/office/officeart/2005/8/layout/cycle3"/>
    <dgm:cxn modelId="{DF7104CD-28D1-4C89-BAFB-45DEC96D9EDE}" type="presParOf" srcId="{5F41A8F4-945A-477E-8CF1-C2D5407286B3}" destId="{D66D77E4-3861-4940-A36C-579353D9B181}" srcOrd="3" destOrd="0" presId="urn:microsoft.com/office/officeart/2005/8/layout/cycle3"/>
    <dgm:cxn modelId="{728CBA27-26BC-4188-AD86-9AE3052941C3}" type="presParOf" srcId="{5F41A8F4-945A-477E-8CF1-C2D5407286B3}" destId="{28DCBBDC-2740-419F-A247-AB5A81F5507E}" srcOrd="4" destOrd="0" presId="urn:microsoft.com/office/officeart/2005/8/layout/cycle3"/>
    <dgm:cxn modelId="{F851D364-33B6-49D9-93F5-B5BF83815A47}" type="presParOf" srcId="{5F41A8F4-945A-477E-8CF1-C2D5407286B3}" destId="{0ECC8ABC-704D-4BAA-806C-5D6C0432B4ED}" srcOrd="5" destOrd="0" presId="urn:microsoft.com/office/officeart/2005/8/layout/cycle3"/>
    <dgm:cxn modelId="{DC7EB476-EB3A-4357-9A47-234599913620}" type="presParOf" srcId="{5F41A8F4-945A-477E-8CF1-C2D5407286B3}" destId="{60FAC62E-7A68-4543-9DB6-16F888B1CB2A}" srcOrd="6" destOrd="0" presId="urn:microsoft.com/office/officeart/2005/8/layout/cycle3"/>
    <dgm:cxn modelId="{31CFFDFB-1734-4B5D-A8C2-6B6DAA6D8EBF}" type="presParOf" srcId="{5F41A8F4-945A-477E-8CF1-C2D5407286B3}" destId="{369676A1-0278-4BED-B3E4-8BD3EBB5F0B4}" srcOrd="7" destOrd="0" presId="urn:microsoft.com/office/officeart/2005/8/layout/cycle3"/>
    <dgm:cxn modelId="{6C81372F-4AC0-4DA0-B738-27A98F05D23B}" type="presParOf" srcId="{5F41A8F4-945A-477E-8CF1-C2D5407286B3}" destId="{241BAB2B-8AE2-470A-AEE4-97EF406D2215}" srcOrd="8" destOrd="0" presId="urn:microsoft.com/office/officeart/2005/8/layout/cycle3"/>
    <dgm:cxn modelId="{172249BA-6599-4AA8-9E1D-693BF9901D62}" type="presParOf" srcId="{5F41A8F4-945A-477E-8CF1-C2D5407286B3}" destId="{6BCC9B99-9BC9-458B-BA04-74B952C409CB}" srcOrd="9" destOrd="0" presId="urn:microsoft.com/office/officeart/2005/8/layout/cycle3"/>
    <dgm:cxn modelId="{A39C6FF1-10FF-41B5-A095-73FCC909AB32}" type="presParOf" srcId="{5F41A8F4-945A-477E-8CF1-C2D5407286B3}" destId="{20F02F3E-A21F-4B0C-87CA-F32F3D5AE50C}" srcOrd="1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4E384-95DC-4763-AC98-50C414E95556}">
      <dsp:nvSpPr>
        <dsp:cNvPr id="0" name=""/>
        <dsp:cNvSpPr/>
      </dsp:nvSpPr>
      <dsp:spPr>
        <a:xfrm>
          <a:off x="0" y="77543"/>
          <a:ext cx="5913437" cy="1170000"/>
        </a:xfrm>
        <a:prstGeom prst="roundRect">
          <a:avLst/>
        </a:prstGeom>
        <a:gradFill rotWithShape="0">
          <a:gsLst>
            <a:gs pos="84000">
              <a:schemeClr val="accent2">
                <a:hueOff val="0"/>
                <a:satOff val="0"/>
                <a:lumOff val="0"/>
                <a:alphaOff val="0"/>
                <a:tint val="98000"/>
                <a:satMod val="110000"/>
                <a:lumMod val="104000"/>
              </a:schemeClr>
            </a:gs>
            <a:gs pos="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en-US" sz="5000" kern="1200" dirty="0"/>
            <a:t>Necessary Profitable </a:t>
          </a:r>
        </a:p>
      </dsp:txBody>
      <dsp:txXfrm>
        <a:off x="57115" y="134658"/>
        <a:ext cx="5799207" cy="1055770"/>
      </dsp:txXfrm>
    </dsp:sp>
    <dsp:sp modelId="{F2A1C350-AD91-4573-98C8-435D931AE25D}">
      <dsp:nvSpPr>
        <dsp:cNvPr id="0" name=""/>
        <dsp:cNvSpPr/>
      </dsp:nvSpPr>
      <dsp:spPr>
        <a:xfrm>
          <a:off x="0" y="1247543"/>
          <a:ext cx="5913437" cy="33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t>THE PROCESS IS RULES-BASED.</a:t>
          </a:r>
        </a:p>
        <a:p>
          <a:pPr marL="285750" lvl="1" indent="-285750" algn="l" defTabSz="1422400">
            <a:lnSpc>
              <a:spcPct val="90000"/>
            </a:lnSpc>
            <a:spcBef>
              <a:spcPct val="0"/>
            </a:spcBef>
            <a:spcAft>
              <a:spcPct val="20000"/>
            </a:spcAft>
            <a:buChar char="••"/>
          </a:pPr>
          <a:r>
            <a:rPr lang="en-US" sz="3200" kern="1200" dirty="0"/>
            <a:t>THE PROCESS IS OR CAN BE PERFORMED ON A COMPUTER.</a:t>
          </a:r>
        </a:p>
        <a:p>
          <a:pPr marL="285750" lvl="1" indent="-285750" algn="l" defTabSz="1422400">
            <a:lnSpc>
              <a:spcPct val="90000"/>
            </a:lnSpc>
            <a:spcBef>
              <a:spcPct val="0"/>
            </a:spcBef>
            <a:spcAft>
              <a:spcPct val="20000"/>
            </a:spcAft>
            <a:buChar char="••"/>
          </a:pPr>
          <a:r>
            <a:rPr lang="en-US" sz="3200" kern="1200" dirty="0"/>
            <a:t>THE PROCESS IS </a:t>
          </a:r>
          <a:r>
            <a:rPr lang="en-US" sz="3200" kern="1200" dirty="0" smtClean="0"/>
            <a:t>STABLE </a:t>
          </a:r>
          <a:r>
            <a:rPr lang="en-US" sz="3200" kern="1200" dirty="0" err="1" smtClean="0">
              <a:solidFill>
                <a:srgbClr val="FF0000"/>
              </a:solidFill>
            </a:rPr>
            <a:t>ổn</a:t>
          </a:r>
          <a:r>
            <a:rPr lang="en-US" sz="3200" kern="1200" dirty="0" smtClean="0">
              <a:solidFill>
                <a:srgbClr val="FF0000"/>
              </a:solidFill>
            </a:rPr>
            <a:t> </a:t>
          </a:r>
          <a:r>
            <a:rPr lang="en-US" sz="3200" kern="1200" dirty="0" err="1" smtClean="0">
              <a:solidFill>
                <a:srgbClr val="FF0000"/>
              </a:solidFill>
            </a:rPr>
            <a:t>định</a:t>
          </a:r>
          <a:r>
            <a:rPr lang="en-US" sz="3200" kern="1200" dirty="0" smtClean="0"/>
            <a:t>.</a:t>
          </a:r>
          <a:endParaRPr lang="en-US" sz="3200" kern="1200" dirty="0"/>
        </a:p>
      </dsp:txBody>
      <dsp:txXfrm>
        <a:off x="0" y="1247543"/>
        <a:ext cx="5913437" cy="331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8FE35-8754-4FE6-A569-0C2C6363E622}">
      <dsp:nvSpPr>
        <dsp:cNvPr id="0" name=""/>
        <dsp:cNvSpPr/>
      </dsp:nvSpPr>
      <dsp:spPr>
        <a:xfrm>
          <a:off x="684393" y="-86126"/>
          <a:ext cx="6566899" cy="6566899"/>
        </a:xfrm>
        <a:prstGeom prst="circularArrow">
          <a:avLst>
            <a:gd name="adj1" fmla="val 5544"/>
            <a:gd name="adj2" fmla="val 330680"/>
            <a:gd name="adj3" fmla="val 14855830"/>
            <a:gd name="adj4" fmla="val 16757825"/>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4B4ED3-F4BD-4354-9CF3-93D56D3F8819}">
      <dsp:nvSpPr>
        <dsp:cNvPr id="0" name=""/>
        <dsp:cNvSpPr/>
      </dsp:nvSpPr>
      <dsp:spPr>
        <a:xfrm>
          <a:off x="3195779" y="3092"/>
          <a:ext cx="1544126" cy="77206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Planning</a:t>
          </a:r>
          <a:endParaRPr lang="en-US" sz="1400" kern="1200"/>
        </a:p>
      </dsp:txBody>
      <dsp:txXfrm>
        <a:off x="3233468" y="40781"/>
        <a:ext cx="1468748" cy="696685"/>
      </dsp:txXfrm>
    </dsp:sp>
    <dsp:sp modelId="{0D00696E-6CC9-4863-A46F-9FEB2ECF9174}">
      <dsp:nvSpPr>
        <dsp:cNvPr id="0" name=""/>
        <dsp:cNvSpPr/>
      </dsp:nvSpPr>
      <dsp:spPr>
        <a:xfrm>
          <a:off x="4841804" y="537917"/>
          <a:ext cx="1544126" cy="772063"/>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Explore New Opportunities</a:t>
          </a:r>
          <a:endParaRPr lang="en-US" sz="1400" kern="1200" dirty="0"/>
        </a:p>
      </dsp:txBody>
      <dsp:txXfrm>
        <a:off x="4879493" y="575606"/>
        <a:ext cx="1468748" cy="696685"/>
      </dsp:txXfrm>
    </dsp:sp>
    <dsp:sp modelId="{D66D77E4-3861-4940-A36C-579353D9B181}">
      <dsp:nvSpPr>
        <dsp:cNvPr id="0" name=""/>
        <dsp:cNvSpPr/>
      </dsp:nvSpPr>
      <dsp:spPr>
        <a:xfrm>
          <a:off x="5859102" y="1938109"/>
          <a:ext cx="1544126" cy="772063"/>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On-Site or On The Cloud</a:t>
          </a:r>
          <a:endParaRPr lang="en-US" sz="1400" kern="1200"/>
        </a:p>
      </dsp:txBody>
      <dsp:txXfrm>
        <a:off x="5896791" y="1975798"/>
        <a:ext cx="1468748" cy="696685"/>
      </dsp:txXfrm>
    </dsp:sp>
    <dsp:sp modelId="{28DCBBDC-2740-419F-A247-AB5A81F5507E}">
      <dsp:nvSpPr>
        <dsp:cNvPr id="0" name=""/>
        <dsp:cNvSpPr/>
      </dsp:nvSpPr>
      <dsp:spPr>
        <a:xfrm>
          <a:off x="5859102" y="3668842"/>
          <a:ext cx="1544126" cy="77206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Analyzing Results</a:t>
          </a:r>
          <a:endParaRPr lang="en-US" sz="1400" kern="1200"/>
        </a:p>
      </dsp:txBody>
      <dsp:txXfrm>
        <a:off x="5896791" y="3706531"/>
        <a:ext cx="1468748" cy="696685"/>
      </dsp:txXfrm>
    </dsp:sp>
    <dsp:sp modelId="{0ECC8ABC-704D-4BAA-806C-5D6C0432B4ED}">
      <dsp:nvSpPr>
        <dsp:cNvPr id="0" name=""/>
        <dsp:cNvSpPr/>
      </dsp:nvSpPr>
      <dsp:spPr>
        <a:xfrm>
          <a:off x="4841804" y="5069033"/>
          <a:ext cx="1544126" cy="772063"/>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Setting up the RPA CoE</a:t>
          </a:r>
          <a:endParaRPr lang="en-US" sz="1400" kern="1200"/>
        </a:p>
      </dsp:txBody>
      <dsp:txXfrm>
        <a:off x="4879493" y="5106722"/>
        <a:ext cx="1468748" cy="696685"/>
      </dsp:txXfrm>
    </dsp:sp>
    <dsp:sp modelId="{60FAC62E-7A68-4543-9DB6-16F888B1CB2A}">
      <dsp:nvSpPr>
        <dsp:cNvPr id="0" name=""/>
        <dsp:cNvSpPr/>
      </dsp:nvSpPr>
      <dsp:spPr>
        <a:xfrm>
          <a:off x="3195779" y="5603859"/>
          <a:ext cx="1544126" cy="77206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Big goals, small start</a:t>
          </a:r>
          <a:endParaRPr lang="en-US" sz="1400" kern="1200"/>
        </a:p>
      </dsp:txBody>
      <dsp:txXfrm>
        <a:off x="3233468" y="5641548"/>
        <a:ext cx="1468748" cy="696685"/>
      </dsp:txXfrm>
    </dsp:sp>
    <dsp:sp modelId="{369676A1-0278-4BED-B3E4-8BD3EBB5F0B4}">
      <dsp:nvSpPr>
        <dsp:cNvPr id="0" name=""/>
        <dsp:cNvSpPr/>
      </dsp:nvSpPr>
      <dsp:spPr>
        <a:xfrm>
          <a:off x="1549755" y="5069033"/>
          <a:ext cx="1544126" cy="772063"/>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Driving innovation </a:t>
          </a:r>
          <a:endParaRPr lang="en-US" sz="1400" kern="1200"/>
        </a:p>
      </dsp:txBody>
      <dsp:txXfrm>
        <a:off x="1587444" y="5106722"/>
        <a:ext cx="1468748" cy="696685"/>
      </dsp:txXfrm>
    </dsp:sp>
    <dsp:sp modelId="{241BAB2B-8AE2-470A-AEE4-97EF406D2215}">
      <dsp:nvSpPr>
        <dsp:cNvPr id="0" name=""/>
        <dsp:cNvSpPr/>
      </dsp:nvSpPr>
      <dsp:spPr>
        <a:xfrm>
          <a:off x="532456" y="3668842"/>
          <a:ext cx="1544126" cy="772063"/>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Choosing the right resources </a:t>
          </a:r>
          <a:endParaRPr lang="en-US" sz="1400" kern="1200"/>
        </a:p>
      </dsp:txBody>
      <dsp:txXfrm>
        <a:off x="570145" y="3706531"/>
        <a:ext cx="1468748" cy="696685"/>
      </dsp:txXfrm>
    </dsp:sp>
    <dsp:sp modelId="{6BCC9B99-9BC9-458B-BA04-74B952C409CB}">
      <dsp:nvSpPr>
        <dsp:cNvPr id="0" name=""/>
        <dsp:cNvSpPr/>
      </dsp:nvSpPr>
      <dsp:spPr>
        <a:xfrm>
          <a:off x="532456" y="1938109"/>
          <a:ext cx="1544126" cy="77206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Customers first</a:t>
          </a:r>
          <a:endParaRPr lang="en-US" sz="1400" kern="1200"/>
        </a:p>
      </dsp:txBody>
      <dsp:txXfrm>
        <a:off x="570145" y="1975798"/>
        <a:ext cx="1468748" cy="696685"/>
      </dsp:txXfrm>
    </dsp:sp>
    <dsp:sp modelId="{20F02F3E-A21F-4B0C-87CA-F32F3D5AE50C}">
      <dsp:nvSpPr>
        <dsp:cNvPr id="0" name=""/>
        <dsp:cNvSpPr/>
      </dsp:nvSpPr>
      <dsp:spPr>
        <a:xfrm>
          <a:off x="1549755" y="537917"/>
          <a:ext cx="1544126" cy="772063"/>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Scaling </a:t>
          </a:r>
          <a:endParaRPr lang="en-US" sz="1400" kern="1200"/>
        </a:p>
      </dsp:txBody>
      <dsp:txXfrm>
        <a:off x="1587444" y="575606"/>
        <a:ext cx="1468748" cy="6966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F4BC1-A6B9-42F6-9DB4-7A5D91BF986E}"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A7B3F-2D2F-4181-AFBB-2E1AA6177B5D}" type="slidenum">
              <a:rPr lang="en-US" smtClean="0"/>
              <a:t>‹#›</a:t>
            </a:fld>
            <a:endParaRPr lang="en-US"/>
          </a:p>
        </p:txBody>
      </p:sp>
    </p:spTree>
    <p:extLst>
      <p:ext uri="{BB962C8B-B14F-4D97-AF65-F5344CB8AC3E}">
        <p14:creationId xmlns:p14="http://schemas.microsoft.com/office/powerpoint/2010/main" val="397184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arutitech.com/rpa-co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A7B3F-2D2F-4181-AFBB-2E1AA6177B5D}" type="slidenum">
              <a:rPr lang="en-US" smtClean="0"/>
              <a:t>4</a:t>
            </a:fld>
            <a:endParaRPr lang="en-US"/>
          </a:p>
        </p:txBody>
      </p:sp>
    </p:spTree>
    <p:extLst>
      <p:ext uri="{BB962C8B-B14F-4D97-AF65-F5344CB8AC3E}">
        <p14:creationId xmlns:p14="http://schemas.microsoft.com/office/powerpoint/2010/main" val="1577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https://marutitech.com/rpa-coe/</a:t>
            </a:r>
            <a:endParaRPr lang="en-US" dirty="0"/>
          </a:p>
        </p:txBody>
      </p:sp>
      <p:sp>
        <p:nvSpPr>
          <p:cNvPr id="4" name="Slide Number Placeholder 3"/>
          <p:cNvSpPr>
            <a:spLocks noGrp="1"/>
          </p:cNvSpPr>
          <p:nvPr>
            <p:ph type="sldNum" sz="quarter" idx="5"/>
          </p:nvPr>
        </p:nvSpPr>
        <p:spPr/>
        <p:txBody>
          <a:bodyPr/>
          <a:lstStyle/>
          <a:p>
            <a:fld id="{418A7B3F-2D2F-4181-AFBB-2E1AA6177B5D}" type="slidenum">
              <a:rPr lang="en-US" smtClean="0"/>
              <a:t>9</a:t>
            </a:fld>
            <a:endParaRPr lang="en-US"/>
          </a:p>
        </p:txBody>
      </p:sp>
    </p:spTree>
    <p:extLst>
      <p:ext uri="{BB962C8B-B14F-4D97-AF65-F5344CB8AC3E}">
        <p14:creationId xmlns:p14="http://schemas.microsoft.com/office/powerpoint/2010/main" val="3031290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1F2C15-9B99-403A-9DB3-F6F0FB9BBF5F}" type="datetimeFigureOut">
              <a:rPr lang="en-US" smtClean="0"/>
              <a:t>12/6/2019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C8A7288-E1D7-400E-B3C2-62D3A982670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151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F2C15-9B99-403A-9DB3-F6F0FB9BBF5F}"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A7288-E1D7-400E-B3C2-62D3A982670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720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F2C15-9B99-403A-9DB3-F6F0FB9BBF5F}"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A7288-E1D7-400E-B3C2-62D3A982670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13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F2C15-9B99-403A-9DB3-F6F0FB9BBF5F}"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A7288-E1D7-400E-B3C2-62D3A982670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398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2C15-9B99-403A-9DB3-F6F0FB9BBF5F}"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A7288-E1D7-400E-B3C2-62D3A982670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220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1F2C15-9B99-403A-9DB3-F6F0FB9BBF5F}"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A7288-E1D7-400E-B3C2-62D3A982670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095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1F2C15-9B99-403A-9DB3-F6F0FB9BBF5F}"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A7288-E1D7-400E-B3C2-62D3A982670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532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1F2C15-9B99-403A-9DB3-F6F0FB9BBF5F}"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A7288-E1D7-400E-B3C2-62D3A982670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58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F2C15-9B99-403A-9DB3-F6F0FB9BBF5F}"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A7288-E1D7-400E-B3C2-62D3A9826707}" type="slidenum">
              <a:rPr lang="en-US" smtClean="0"/>
              <a:t>‹#›</a:t>
            </a:fld>
            <a:endParaRPr lang="en-US"/>
          </a:p>
        </p:txBody>
      </p:sp>
    </p:spTree>
    <p:extLst>
      <p:ext uri="{BB962C8B-B14F-4D97-AF65-F5344CB8AC3E}">
        <p14:creationId xmlns:p14="http://schemas.microsoft.com/office/powerpoint/2010/main" val="249790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F2C15-9B99-403A-9DB3-F6F0FB9BBF5F}"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A7288-E1D7-400E-B3C2-62D3A982670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598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1F2C15-9B99-403A-9DB3-F6F0FB9BBF5F}" type="datetimeFigureOut">
              <a:rPr lang="en-US" smtClean="0"/>
              <a:t>12/6/2019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C8A7288-E1D7-400E-B3C2-62D3A982670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617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1F2C15-9B99-403A-9DB3-F6F0FB9BBF5F}" type="datetimeFigureOut">
              <a:rPr lang="en-US" smtClean="0"/>
              <a:t>12/6/2019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8A7288-E1D7-400E-B3C2-62D3A982670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7199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mericanbanker.com/news/how-bny-mellon-became-a-pioneer-in-bo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28AC827-DE41-4D3E-A58A-7459D979E6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E659203-39E2-42C2-89FC-95127CCDAC60}"/>
              </a:ext>
            </a:extLst>
          </p:cNvPr>
          <p:cNvSpPr>
            <a:spLocks noGrp="1"/>
          </p:cNvSpPr>
          <p:nvPr>
            <p:ph type="title"/>
          </p:nvPr>
        </p:nvSpPr>
        <p:spPr>
          <a:xfrm>
            <a:off x="806450" y="1289304"/>
            <a:ext cx="3163122" cy="4279393"/>
          </a:xfrm>
        </p:spPr>
        <p:txBody>
          <a:bodyPr anchor="ctr">
            <a:normAutofit/>
          </a:bodyPr>
          <a:lstStyle/>
          <a:p>
            <a:r>
              <a:rPr lang="en-US" dirty="0"/>
              <a:t>PAYMENT PROCESSING</a:t>
            </a:r>
            <a:br>
              <a:rPr lang="en-US" dirty="0"/>
            </a:br>
            <a:endParaRPr lang="en-US" dirty="0"/>
          </a:p>
        </p:txBody>
      </p:sp>
      <p:grpSp>
        <p:nvGrpSpPr>
          <p:cNvPr id="10" name="Group 9">
            <a:extLst>
              <a:ext uri="{FF2B5EF4-FFF2-40B4-BE49-F238E27FC236}">
                <a16:creationId xmlns:a16="http://schemas.microsoft.com/office/drawing/2014/main" xmlns="" id="{1FAD7B33-B27E-4BD4-BE9C-A3698E433CF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80324" y="957031"/>
            <a:ext cx="6574529" cy="4943939"/>
            <a:chOff x="7807230" y="2012810"/>
            <a:chExt cx="3251252" cy="3459865"/>
          </a:xfrm>
        </p:grpSpPr>
        <p:sp>
          <p:nvSpPr>
            <p:cNvPr id="11" name="Rectangle 10">
              <a:extLst>
                <a:ext uri="{FF2B5EF4-FFF2-40B4-BE49-F238E27FC236}">
                  <a16:creationId xmlns:a16="http://schemas.microsoft.com/office/drawing/2014/main" xmlns="" id="{91D039DC-5A65-400A-9CD6-F9725D1B6F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7C3A47B2-ECD5-4DBE-A76C-FBFBFE1275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xmlns="" id="{4197647C-4C56-4F84-ABC7-9E6F3E6783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00360" y="1292111"/>
            <a:ext cx="5934456" cy="4279392"/>
          </a:xfrm>
          <a:prstGeom prst="rect">
            <a:avLst/>
          </a:prstGeom>
          <a:solidFill>
            <a:schemeClr val="bg2"/>
          </a:solidFill>
          <a:ln w="3175" cap="sq">
            <a:solidFill>
              <a:schemeClr val="bg1">
                <a:lumMod val="7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CC105462-9BE2-49BB-95FE-F3ABF25F276D}"/>
              </a:ext>
            </a:extLst>
          </p:cNvPr>
          <p:cNvSpPr>
            <a:spLocks noGrp="1"/>
          </p:cNvSpPr>
          <p:nvPr>
            <p:ph idx="1"/>
          </p:nvPr>
        </p:nvSpPr>
        <p:spPr>
          <a:xfrm>
            <a:off x="5122091" y="1598346"/>
            <a:ext cx="5290143" cy="3642379"/>
          </a:xfrm>
        </p:spPr>
        <p:txBody>
          <a:bodyPr anchor="ctr">
            <a:normAutofit/>
          </a:bodyPr>
          <a:lstStyle/>
          <a:p>
            <a:pPr marL="0" indent="0">
              <a:buNone/>
            </a:pPr>
            <a:r>
              <a:rPr lang="en-US" sz="1800" dirty="0"/>
              <a:t>The processing of clearinghouse payments is sufficiently routine that it can be automated.  A Fortune 100 diversified bank recently used RPA to automate its ACH (automated clearing house) payment </a:t>
            </a:r>
            <a:r>
              <a:rPr lang="en-US" sz="1800" dirty="0" smtClean="0"/>
              <a:t>processing.</a:t>
            </a:r>
            <a:r>
              <a:rPr lang="vi-VN" sz="1800" dirty="0"/>
              <a:t> </a:t>
            </a:r>
            <a:br>
              <a:rPr lang="vi-VN" sz="1800" dirty="0"/>
            </a:br>
            <a:r>
              <a:rPr lang="vi-VN" sz="1800" dirty="0">
                <a:solidFill>
                  <a:srgbClr val="FF0000"/>
                </a:solidFill>
              </a:rPr>
              <a:t>Việc xử lý thanh toán bù trừ là đủ thường xuyên mà nó có thể được tự động hóa. Một ngân hàng đa dạng Fortune 100 gần đây đã sử dụng RPA để tự động hóa xử lý thanh toán ACH (nhà thanh toán bù trừ tự động</a:t>
            </a:r>
            <a:r>
              <a:rPr lang="vi-VN" sz="1800" dirty="0" smtClean="0">
                <a:solidFill>
                  <a:srgbClr val="FF0000"/>
                </a:solidFill>
              </a:rPr>
              <a:t>).</a:t>
            </a:r>
            <a:endParaRPr lang="en-US" sz="1800" dirty="0">
              <a:solidFill>
                <a:srgbClr val="FF0000"/>
              </a:solidFill>
            </a:endParaRPr>
          </a:p>
        </p:txBody>
      </p:sp>
    </p:spTree>
    <p:extLst>
      <p:ext uri="{BB962C8B-B14F-4D97-AF65-F5344CB8AC3E}">
        <p14:creationId xmlns:p14="http://schemas.microsoft.com/office/powerpoint/2010/main" val="236360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A86B93D-0879-4BC3-B616-90E5044828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720E885D-F4D2-48FD-95D9-DA0751F3D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C4D4DAF2-9065-4D49-A705-C1EABC03220F}"/>
              </a:ext>
            </a:extLst>
          </p:cNvPr>
          <p:cNvSpPr>
            <a:spLocks noGrp="1"/>
          </p:cNvSpPr>
          <p:nvPr>
            <p:ph type="title"/>
          </p:nvPr>
        </p:nvSpPr>
        <p:spPr>
          <a:xfrm>
            <a:off x="7555992" y="2307409"/>
            <a:ext cx="3157577" cy="3747316"/>
          </a:xfrm>
        </p:spPr>
        <p:txBody>
          <a:bodyPr anchor="t">
            <a:normAutofit/>
          </a:bodyPr>
          <a:lstStyle/>
          <a:p>
            <a:r>
              <a:rPr lang="en-US" b="1" dirty="0"/>
              <a:t>Building the RPA </a:t>
            </a:r>
            <a:r>
              <a:rPr lang="en-US" b="1" dirty="0" err="1"/>
              <a:t>CoE</a:t>
            </a:r>
            <a:r>
              <a:rPr lang="en-US" b="1" dirty="0"/>
              <a:t/>
            </a:r>
            <a:br>
              <a:rPr lang="en-US" b="1" dirty="0"/>
            </a:br>
            <a:endParaRPr lang="en-US" dirty="0"/>
          </a:p>
        </p:txBody>
      </p:sp>
      <p:cxnSp>
        <p:nvCxnSpPr>
          <p:cNvPr id="14" name="Straight Connector 13">
            <a:extLst>
              <a:ext uri="{FF2B5EF4-FFF2-40B4-BE49-F238E27FC236}">
                <a16:creationId xmlns:a16="http://schemas.microsoft.com/office/drawing/2014/main" xmlns="" id="{39EC1CB8-4497-451C-9F6C-6BC9B6505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xmlns="" id="{A599AF7C-8D7E-4D1B-AB28-587084B3DEF2}"/>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5" name="Content Placeholder 2">
            <a:extLst>
              <a:ext uri="{FF2B5EF4-FFF2-40B4-BE49-F238E27FC236}">
                <a16:creationId xmlns:a16="http://schemas.microsoft.com/office/drawing/2014/main" xmlns="" id="{42232CA9-E261-4242-8E0F-97D70B6FDBA5}"/>
              </a:ext>
            </a:extLst>
          </p:cNvPr>
          <p:cNvGraphicFramePr>
            <a:graphicFrameLocks noGrp="1"/>
          </p:cNvGraphicFramePr>
          <p:nvPr>
            <p:ph idx="1"/>
            <p:extLst>
              <p:ext uri="{D42A27DB-BD31-4B8C-83A1-F6EECF244321}">
                <p14:modId xmlns:p14="http://schemas.microsoft.com/office/powerpoint/2010/main" val="3384652649"/>
              </p:ext>
            </p:extLst>
          </p:nvPr>
        </p:nvGraphicFramePr>
        <p:xfrm>
          <a:off x="0" y="228599"/>
          <a:ext cx="7935686" cy="6379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99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xmlns="" id="{17FA4D42-65A2-43F3-B3E9-FD6D6030D8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C3FD2CDA-D2E2-4E29-862F-3EF51E21DA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77" name="Group 76">
            <a:extLst>
              <a:ext uri="{FF2B5EF4-FFF2-40B4-BE49-F238E27FC236}">
                <a16:creationId xmlns:a16="http://schemas.microsoft.com/office/drawing/2014/main" xmlns="" id="{B071059D-2A1C-4086-9685-CD5E7444B0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2238" y="482171"/>
            <a:ext cx="4641751" cy="5149101"/>
            <a:chOff x="632238" y="482171"/>
            <a:chExt cx="4641751" cy="5149101"/>
          </a:xfrm>
        </p:grpSpPr>
        <p:sp>
          <p:nvSpPr>
            <p:cNvPr id="78" name="Rectangle 77">
              <a:extLst>
                <a:ext uri="{FF2B5EF4-FFF2-40B4-BE49-F238E27FC236}">
                  <a16:creationId xmlns:a16="http://schemas.microsoft.com/office/drawing/2014/main" xmlns="" id="{869CB73A-BE1E-44A1-B082-574755C8C0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238" y="482171"/>
              <a:ext cx="464175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07674C1A-A7A7-4416-A164-BCAECE838D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xmlns="" id="{412A852B-0DE0-4F26-B397-1E207E047B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7042" y="977965"/>
            <a:ext cx="367121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xmlns="" id="{F92E1EA7-582F-4962-9969-DC469519F76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EF8E8AC9-964F-4324-89FD-82EBE2C686A3}"/>
              </a:ext>
            </a:extLst>
          </p:cNvPr>
          <p:cNvSpPr>
            <a:spLocks noGrp="1"/>
          </p:cNvSpPr>
          <p:nvPr>
            <p:ph type="title"/>
          </p:nvPr>
        </p:nvSpPr>
        <p:spPr>
          <a:xfrm>
            <a:off x="5753318" y="804520"/>
            <a:ext cx="4985079" cy="1049235"/>
          </a:xfrm>
        </p:spPr>
        <p:txBody>
          <a:bodyPr>
            <a:normAutofit/>
          </a:bodyPr>
          <a:lstStyle/>
          <a:p>
            <a:r>
              <a:rPr lang="en-US" sz="2200" b="1"/>
              <a:t>Who is a part of RPA </a:t>
            </a:r>
            <a:r>
              <a:rPr lang="en-US" sz="2200" b="1" err="1"/>
              <a:t>CoE</a:t>
            </a:r>
            <a:r>
              <a:rPr lang="en-US" sz="2200" b="1"/>
              <a:t>? </a:t>
            </a:r>
            <a:br>
              <a:rPr lang="en-US" sz="2200" b="1"/>
            </a:br>
            <a:endParaRPr lang="en-US" sz="2200"/>
          </a:p>
        </p:txBody>
      </p:sp>
      <p:pic>
        <p:nvPicPr>
          <p:cNvPr id="3074" name="Picture 2" descr="https://cdn-gcp.marutitech.com/wp-media/2019/10/0cab99d1-rpa-coe-3.jpg">
            <a:extLst>
              <a:ext uri="{FF2B5EF4-FFF2-40B4-BE49-F238E27FC236}">
                <a16:creationId xmlns:a16="http://schemas.microsoft.com/office/drawing/2014/main" xmlns="" id="{D458C2B9-5371-4442-8494-82914F1EB9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07042" y="969862"/>
            <a:ext cx="3671212" cy="4143442"/>
          </a:xfrm>
          <a:prstGeom prst="rect">
            <a:avLst/>
          </a:pr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xmlns="" id="{4D627FA5-26BF-4856-97EA-D8E6FAB2BE96}"/>
              </a:ext>
            </a:extLst>
          </p:cNvPr>
          <p:cNvSpPr>
            <a:spLocks noGrp="1"/>
          </p:cNvSpPr>
          <p:nvPr>
            <p:ph idx="1"/>
          </p:nvPr>
        </p:nvSpPr>
        <p:spPr>
          <a:xfrm>
            <a:off x="5753316" y="1853756"/>
            <a:ext cx="5981483" cy="4199724"/>
          </a:xfrm>
        </p:spPr>
        <p:txBody>
          <a:bodyPr>
            <a:normAutofit fontScale="92500" lnSpcReduction="20000"/>
          </a:bodyPr>
          <a:lstStyle/>
          <a:p>
            <a:r>
              <a:rPr lang="en-US" b="1" dirty="0"/>
              <a:t>RPA Sponsor</a:t>
            </a:r>
          </a:p>
          <a:p>
            <a:r>
              <a:rPr lang="en-US" b="1" dirty="0" err="1"/>
              <a:t>CoE</a:t>
            </a:r>
            <a:r>
              <a:rPr lang="en-US" b="1" dirty="0"/>
              <a:t> Lead</a:t>
            </a:r>
          </a:p>
          <a:p>
            <a:r>
              <a:rPr lang="en-US" b="1" dirty="0"/>
              <a:t>RPA Project Manager</a:t>
            </a:r>
            <a:r>
              <a:rPr lang="en-US" dirty="0"/>
              <a:t> </a:t>
            </a:r>
          </a:p>
          <a:p>
            <a:r>
              <a:rPr lang="en-US" b="1" dirty="0"/>
              <a:t>RPA Champions</a:t>
            </a:r>
            <a:r>
              <a:rPr lang="en-US" dirty="0"/>
              <a:t> </a:t>
            </a:r>
          </a:p>
          <a:p>
            <a:r>
              <a:rPr lang="en-US" b="1" dirty="0"/>
              <a:t>RPA and </a:t>
            </a:r>
            <a:r>
              <a:rPr lang="en-US" b="1" dirty="0" err="1"/>
              <a:t>CoE</a:t>
            </a:r>
            <a:r>
              <a:rPr lang="en-US" b="1" dirty="0"/>
              <a:t> Business Analysts</a:t>
            </a:r>
            <a:r>
              <a:rPr lang="en-US" dirty="0"/>
              <a:t> </a:t>
            </a:r>
          </a:p>
          <a:p>
            <a:r>
              <a:rPr lang="en-US" b="1" dirty="0"/>
              <a:t>RPA Solution Architect</a:t>
            </a:r>
            <a:r>
              <a:rPr lang="en-US" dirty="0"/>
              <a:t> </a:t>
            </a:r>
          </a:p>
          <a:p>
            <a:r>
              <a:rPr lang="en-US" b="1" dirty="0" err="1"/>
              <a:t>CoE</a:t>
            </a:r>
            <a:r>
              <a:rPr lang="en-US" b="1" dirty="0"/>
              <a:t> Developers</a:t>
            </a:r>
          </a:p>
          <a:p>
            <a:r>
              <a:rPr lang="en-US" b="1" dirty="0"/>
              <a:t>Infrastructure Engineers</a:t>
            </a:r>
            <a:r>
              <a:rPr lang="en-US" dirty="0"/>
              <a:t> </a:t>
            </a:r>
          </a:p>
          <a:p>
            <a:r>
              <a:rPr lang="en-US" b="1" dirty="0"/>
              <a:t>Controller &amp; Supervisor</a:t>
            </a:r>
          </a:p>
          <a:p>
            <a:r>
              <a:rPr lang="en-US" b="1" dirty="0"/>
              <a:t>Service and Support</a:t>
            </a:r>
            <a:r>
              <a:rPr lang="en-US" dirty="0"/>
              <a:t> </a:t>
            </a:r>
          </a:p>
        </p:txBody>
      </p:sp>
      <p:pic>
        <p:nvPicPr>
          <p:cNvPr id="85" name="Picture 84">
            <a:extLst>
              <a:ext uri="{FF2B5EF4-FFF2-40B4-BE49-F238E27FC236}">
                <a16:creationId xmlns:a16="http://schemas.microsoft.com/office/drawing/2014/main" xmlns="" id="{902AF165-73E4-493F-80C2-C80E393F64A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86">
            <a:extLst>
              <a:ext uri="{FF2B5EF4-FFF2-40B4-BE49-F238E27FC236}">
                <a16:creationId xmlns:a16="http://schemas.microsoft.com/office/drawing/2014/main" xmlns="" id="{2CBFBA1A-A6D7-47C1-ACBB-29FBCFF0B36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8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xmlns="" id="{6738F172-08B9-4BA5-B753-7D93472C0B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9" name="Picture 78">
            <a:extLst>
              <a:ext uri="{FF2B5EF4-FFF2-40B4-BE49-F238E27FC236}">
                <a16:creationId xmlns:a16="http://schemas.microsoft.com/office/drawing/2014/main" xmlns="" id="{C900681B-C4FD-40B3-B5BC-C33231614C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1" name="Straight Connector 80">
            <a:extLst>
              <a:ext uri="{FF2B5EF4-FFF2-40B4-BE49-F238E27FC236}">
                <a16:creationId xmlns:a16="http://schemas.microsoft.com/office/drawing/2014/main" xmlns="" id="{FEAACD67-2FB5-4530-9B74-8D946F1CE9E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122" name="Picture 2" descr="https://labs.sogeti.com/wp-content/uploads/2019/02/Core-Capabilities-of-an-RPA-COE.jpg">
            <a:extLst>
              <a:ext uri="{FF2B5EF4-FFF2-40B4-BE49-F238E27FC236}">
                <a16:creationId xmlns:a16="http://schemas.microsoft.com/office/drawing/2014/main" xmlns="" id="{527564A1-C880-4B9E-9E7A-EAD7934B59DB}"/>
              </a:ext>
            </a:extLst>
          </p:cNvPr>
          <p:cNvPicPr>
            <a:picLocks noGrp="1" noChangeAspect="1" noChangeArrowheads="1"/>
          </p:cNvPicPr>
          <p:nvPr>
            <p:ph idx="1"/>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41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6738F172-08B9-4BA5-B753-7D93472C0B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xmlns="" id="{C900681B-C4FD-40B3-B5BC-C33231614C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xmlns="" id="{FEAACD67-2FB5-4530-9B74-8D946F1CE9E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xmlns="" id="{E678439D-6E19-43F5-AD92-3601D4D68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488FB347-E0F8-4BCD-9ACF-9A8CE95994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DBD76F10-08F2-4210-AA40-B3CD8B7418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410" name="Picture 2" descr="https://www.edureka.co/blog/wp-content/uploads/2018/05/What-is-RPA.png">
            <a:extLst>
              <a:ext uri="{FF2B5EF4-FFF2-40B4-BE49-F238E27FC236}">
                <a16:creationId xmlns:a16="http://schemas.microsoft.com/office/drawing/2014/main" xmlns="" id="{A75673DD-9E96-4C8C-85DD-AC3E1D020B4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52" r="6" b="6"/>
          <a:stretch/>
        </p:blipFill>
        <p:spPr bwMode="auto">
          <a:xfrm>
            <a:off x="1363980" y="1339596"/>
            <a:ext cx="9464040" cy="417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83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CDDE5CDF-1512-4CDA-B956-23D223F8DE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xmlns="" id="{B029D7D8-5A6B-4C76-94C8-15798C6C5A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xmlns="" id="{A5C9319C-E20D-4884-952F-60B6A58C3E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xmlns="" id="{62C9703D-C8F9-44AD-A7C0-C2F3871F8C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https://stayrelevant.globant.com/wp-content/uploads/2019/08/rpa-blog1-1024x425.png">
            <a:extLst>
              <a:ext uri="{FF2B5EF4-FFF2-40B4-BE49-F238E27FC236}">
                <a16:creationId xmlns:a16="http://schemas.microsoft.com/office/drawing/2014/main" xmlns="" id="{797BE674-6B39-4FE7-A268-2AE696C0B4C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817282"/>
            <a:ext cx="10905066" cy="452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483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3128C-076A-491F-88A8-188A2E79D7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B450B18-C47A-400C-B349-7CF1C12B74EB}"/>
              </a:ext>
            </a:extLst>
          </p:cNvPr>
          <p:cNvSpPr>
            <a:spLocks noGrp="1"/>
          </p:cNvSpPr>
          <p:nvPr>
            <p:ph idx="1"/>
          </p:nvPr>
        </p:nvSpPr>
        <p:spPr/>
        <p:txBody>
          <a:bodyPr/>
          <a:lstStyle/>
          <a:p>
            <a:endParaRPr lang="en-US"/>
          </a:p>
        </p:txBody>
      </p:sp>
      <p:pic>
        <p:nvPicPr>
          <p:cNvPr id="19458" name="Picture 2" descr="https://www.uipath.com/hubfs/Business_Processes_in_which_RPA_can_be_used.png">
            <a:extLst>
              <a:ext uri="{FF2B5EF4-FFF2-40B4-BE49-F238E27FC236}">
                <a16:creationId xmlns:a16="http://schemas.microsoft.com/office/drawing/2014/main" xmlns="" id="{5C029310-5B9E-41D5-A830-3828697EB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0"/>
            <a:ext cx="10304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5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F7689CF-2409-47E5-B35A-26002A89DF9E}"/>
              </a:ext>
            </a:extLst>
          </p:cNvPr>
          <p:cNvSpPr>
            <a:spLocks noGrp="1"/>
          </p:cNvSpPr>
          <p:nvPr>
            <p:ph type="title"/>
          </p:nvPr>
        </p:nvSpPr>
        <p:spPr>
          <a:xfrm>
            <a:off x="844476" y="1600199"/>
            <a:ext cx="3539266" cy="4297680"/>
          </a:xfrm>
        </p:spPr>
        <p:txBody>
          <a:bodyPr anchor="ctr">
            <a:normAutofit/>
          </a:bodyPr>
          <a:lstStyle/>
          <a:p>
            <a:r>
              <a:rPr lang="en-US" dirty="0"/>
              <a:t>REQUEST PROCESSING</a:t>
            </a:r>
            <a:br>
              <a:rPr lang="en-US" dirty="0"/>
            </a:br>
            <a:endParaRPr lang="en-US" dirty="0"/>
          </a:p>
        </p:txBody>
      </p:sp>
      <p:cxnSp>
        <p:nvCxnSpPr>
          <p:cNvPr id="10"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98A9503-E381-4D39-B1E2-A73D74405267}"/>
              </a:ext>
            </a:extLst>
          </p:cNvPr>
          <p:cNvSpPr>
            <a:spLocks noGrp="1"/>
          </p:cNvSpPr>
          <p:nvPr>
            <p:ph idx="1"/>
          </p:nvPr>
        </p:nvSpPr>
        <p:spPr>
          <a:xfrm>
            <a:off x="4924851" y="1600199"/>
            <a:ext cx="6130003" cy="4297680"/>
          </a:xfrm>
        </p:spPr>
        <p:txBody>
          <a:bodyPr anchor="ctr">
            <a:normAutofit/>
          </a:bodyPr>
          <a:lstStyle/>
          <a:p>
            <a:pPr marL="0" indent="0">
              <a:buNone/>
            </a:pPr>
            <a:r>
              <a:rPr lang="en-US" dirty="0"/>
              <a:t>RPA can be used to automate certain routine customer requests.  A leading European food producer used RPA to automate the processing of simple customer order inquiries, </a:t>
            </a:r>
            <a:r>
              <a:rPr lang="en-US" dirty="0" smtClean="0"/>
              <a:t>reducing </a:t>
            </a:r>
            <a:r>
              <a:rPr lang="en-US" dirty="0"/>
              <a:t>manual effort by 40-60</a:t>
            </a:r>
            <a:r>
              <a:rPr lang="en-US" dirty="0" smtClean="0"/>
              <a:t>%.</a:t>
            </a:r>
          </a:p>
          <a:p>
            <a:r>
              <a:rPr lang="vi-VN" dirty="0">
                <a:solidFill>
                  <a:srgbClr val="FF0000"/>
                </a:solidFill>
              </a:rPr>
              <a:t>RPA có thể được sử dụng để tự động hóa một số yêu cầu khách hàng thường xuyên. Một món ăn hàng đầu châu </a:t>
            </a:r>
            <a:r>
              <a:rPr lang="vi-VN" dirty="0" smtClean="0">
                <a:solidFill>
                  <a:srgbClr val="FF0000"/>
                </a:solidFill>
              </a:rPr>
              <a:t>Âu</a:t>
            </a:r>
            <a:r>
              <a:rPr lang="en-US" dirty="0">
                <a:solidFill>
                  <a:srgbClr val="FF0000"/>
                </a:solidFill>
              </a:rPr>
              <a:t> </a:t>
            </a:r>
            <a:r>
              <a:rPr lang="vi-VN" dirty="0" smtClean="0">
                <a:solidFill>
                  <a:srgbClr val="FF0000"/>
                </a:solidFill>
              </a:rPr>
              <a:t>nhà </a:t>
            </a:r>
            <a:r>
              <a:rPr lang="vi-VN" dirty="0">
                <a:solidFill>
                  <a:srgbClr val="FF0000"/>
                </a:solidFill>
              </a:rPr>
              <a:t>sản xuất đã sử dụng RPA để tự động hóa việc xử lý các yêu cầu đặt hàng đơn giản của khách hàng, giảm 40-60% nỗ lực thủ công.</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57763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EAEBD3C-DB61-42D8-8E65-288A1C2B6F52}"/>
              </a:ext>
            </a:extLst>
          </p:cNvPr>
          <p:cNvSpPr>
            <a:spLocks noGrp="1"/>
          </p:cNvSpPr>
          <p:nvPr>
            <p:ph type="title"/>
          </p:nvPr>
        </p:nvSpPr>
        <p:spPr>
          <a:xfrm>
            <a:off x="844476" y="1600199"/>
            <a:ext cx="3539266" cy="4297680"/>
          </a:xfrm>
        </p:spPr>
        <p:txBody>
          <a:bodyPr anchor="ctr">
            <a:normAutofit/>
          </a:bodyPr>
          <a:lstStyle/>
          <a:p>
            <a:r>
              <a:rPr lang="en-US" dirty="0"/>
              <a:t>VALIDATION</a:t>
            </a:r>
            <a:br>
              <a:rPr lang="en-US" dirty="0"/>
            </a:br>
            <a:endParaRPr lang="en-US" dirty="0"/>
          </a:p>
        </p:txBody>
      </p:sp>
      <p:cxnSp>
        <p:nvCxnSpPr>
          <p:cNvPr id="10"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357F9A4-F0BA-4EB0-84DB-31FFFF9E0E59}"/>
              </a:ext>
            </a:extLst>
          </p:cNvPr>
          <p:cNvSpPr>
            <a:spLocks noGrp="1"/>
          </p:cNvSpPr>
          <p:nvPr>
            <p:ph idx="1"/>
          </p:nvPr>
        </p:nvSpPr>
        <p:spPr>
          <a:xfrm>
            <a:off x="4924851" y="1600199"/>
            <a:ext cx="6130003" cy="4297680"/>
          </a:xfrm>
        </p:spPr>
        <p:txBody>
          <a:bodyPr anchor="ctr">
            <a:normAutofit lnSpcReduction="10000"/>
          </a:bodyPr>
          <a:lstStyle/>
          <a:p>
            <a:pPr marL="0" indent="0">
              <a:buNone/>
            </a:pPr>
            <a:r>
              <a:rPr lang="en-US" dirty="0"/>
              <a:t>RPA is also useful in performing tasks involving validation, as it is easy for computers to tell if one thing is not exactly the same as another. As an example, </a:t>
            </a:r>
            <a:r>
              <a:rPr lang="en-US" dirty="0">
                <a:hlinkClick r:id="rId2"/>
              </a:rPr>
              <a:t>BNY Mellon</a:t>
            </a:r>
            <a:r>
              <a:rPr lang="en-US" dirty="0"/>
              <a:t> automated web-based client record reconciliation, freeing its employees from a tedious, mistake-prone process</a:t>
            </a:r>
            <a:r>
              <a:rPr lang="en-US" dirty="0" smtClean="0"/>
              <a:t>.</a:t>
            </a:r>
            <a:r>
              <a:rPr lang="en-US" dirty="0"/>
              <a:t> </a:t>
            </a:r>
            <a:br>
              <a:rPr lang="en-US" dirty="0"/>
            </a:br>
            <a:r>
              <a:rPr lang="en-US" dirty="0">
                <a:solidFill>
                  <a:srgbClr val="FF0000"/>
                </a:solidFill>
              </a:rPr>
              <a:t>RPA </a:t>
            </a:r>
            <a:r>
              <a:rPr lang="en-US" dirty="0" err="1">
                <a:solidFill>
                  <a:srgbClr val="FF0000"/>
                </a:solidFill>
              </a:rPr>
              <a:t>cũng</a:t>
            </a:r>
            <a:r>
              <a:rPr lang="en-US" dirty="0">
                <a:solidFill>
                  <a:srgbClr val="FF0000"/>
                </a:solidFill>
              </a:rPr>
              <a:t> </a:t>
            </a:r>
            <a:r>
              <a:rPr lang="en-US" dirty="0" err="1">
                <a:solidFill>
                  <a:srgbClr val="FF0000"/>
                </a:solidFill>
              </a:rPr>
              <a:t>hữu</a:t>
            </a:r>
            <a:r>
              <a:rPr lang="en-US" dirty="0">
                <a:solidFill>
                  <a:srgbClr val="FF0000"/>
                </a:solidFill>
              </a:rPr>
              <a:t> </a:t>
            </a:r>
            <a:r>
              <a:rPr lang="en-US" dirty="0" err="1">
                <a:solidFill>
                  <a:srgbClr val="FF0000"/>
                </a:solidFill>
              </a:rPr>
              <a:t>ích</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việc</a:t>
            </a:r>
            <a:r>
              <a:rPr lang="en-US" dirty="0">
                <a:solidFill>
                  <a:srgbClr val="FF0000"/>
                </a:solidFill>
              </a:rPr>
              <a:t> </a:t>
            </a:r>
            <a:r>
              <a:rPr lang="en-US" dirty="0" err="1">
                <a:solidFill>
                  <a:srgbClr val="FF0000"/>
                </a:solidFill>
              </a:rPr>
              <a:t>thực</a:t>
            </a:r>
            <a:r>
              <a:rPr lang="en-US" dirty="0">
                <a:solidFill>
                  <a:srgbClr val="FF0000"/>
                </a:solidFill>
              </a:rPr>
              <a:t> </a:t>
            </a:r>
            <a:r>
              <a:rPr lang="en-US" dirty="0" err="1">
                <a:solidFill>
                  <a:srgbClr val="FF0000"/>
                </a:solidFill>
              </a:rPr>
              <a:t>hiện</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tác</a:t>
            </a:r>
            <a:r>
              <a:rPr lang="en-US" dirty="0">
                <a:solidFill>
                  <a:srgbClr val="FF0000"/>
                </a:solidFill>
              </a:rPr>
              <a:t> </a:t>
            </a:r>
            <a:r>
              <a:rPr lang="en-US" dirty="0" err="1">
                <a:solidFill>
                  <a:srgbClr val="FF0000"/>
                </a:solidFill>
              </a:rPr>
              <a:t>vụ</a:t>
            </a:r>
            <a:r>
              <a:rPr lang="en-US" dirty="0">
                <a:solidFill>
                  <a:srgbClr val="FF0000"/>
                </a:solidFill>
              </a:rPr>
              <a:t> </a:t>
            </a:r>
            <a:r>
              <a:rPr lang="en-US" dirty="0" err="1">
                <a:solidFill>
                  <a:srgbClr val="FF0000"/>
                </a:solidFill>
              </a:rPr>
              <a:t>liên</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đến</a:t>
            </a:r>
            <a:r>
              <a:rPr lang="en-US" dirty="0">
                <a:solidFill>
                  <a:srgbClr val="FF0000"/>
                </a:solidFill>
              </a:rPr>
              <a:t> </a:t>
            </a:r>
            <a:r>
              <a:rPr lang="en-US" dirty="0" err="1">
                <a:solidFill>
                  <a:srgbClr val="FF0000"/>
                </a:solidFill>
              </a:rPr>
              <a:t>xác</a:t>
            </a:r>
            <a:r>
              <a:rPr lang="en-US" dirty="0">
                <a:solidFill>
                  <a:srgbClr val="FF0000"/>
                </a:solidFill>
              </a:rPr>
              <a:t> </a:t>
            </a:r>
            <a:r>
              <a:rPr lang="en-US" dirty="0" err="1">
                <a:solidFill>
                  <a:srgbClr val="FF0000"/>
                </a:solidFill>
              </a:rPr>
              <a:t>nhận</a:t>
            </a:r>
            <a:r>
              <a:rPr lang="en-US" dirty="0">
                <a:solidFill>
                  <a:srgbClr val="FF0000"/>
                </a:solidFill>
              </a:rPr>
              <a:t>, </a:t>
            </a:r>
            <a:r>
              <a:rPr lang="en-US" dirty="0" err="1">
                <a:solidFill>
                  <a:srgbClr val="FF0000"/>
                </a:solidFill>
              </a:rPr>
              <a:t>vì</a:t>
            </a:r>
            <a:r>
              <a:rPr lang="en-US" dirty="0">
                <a:solidFill>
                  <a:srgbClr val="FF0000"/>
                </a:solidFill>
              </a:rPr>
              <a:t> </a:t>
            </a:r>
            <a:r>
              <a:rPr lang="en-US" dirty="0" err="1">
                <a:solidFill>
                  <a:srgbClr val="FF0000"/>
                </a:solidFill>
              </a:rPr>
              <a:t>máy</a:t>
            </a:r>
            <a:r>
              <a:rPr lang="en-US" dirty="0">
                <a:solidFill>
                  <a:srgbClr val="FF0000"/>
                </a:solidFill>
              </a:rPr>
              <a:t> </a:t>
            </a:r>
            <a:r>
              <a:rPr lang="en-US" dirty="0" err="1">
                <a:solidFill>
                  <a:srgbClr val="FF0000"/>
                </a:solidFill>
              </a:rPr>
              <a:t>tính</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dễ</a:t>
            </a:r>
            <a:r>
              <a:rPr lang="en-US" dirty="0">
                <a:solidFill>
                  <a:srgbClr val="FF0000"/>
                </a:solidFill>
              </a:rPr>
              <a:t> </a:t>
            </a:r>
            <a:r>
              <a:rPr lang="en-US" dirty="0" err="1">
                <a:solidFill>
                  <a:srgbClr val="FF0000"/>
                </a:solidFill>
              </a:rPr>
              <a:t>dàng</a:t>
            </a:r>
            <a:r>
              <a:rPr lang="en-US" dirty="0">
                <a:solidFill>
                  <a:srgbClr val="FF0000"/>
                </a:solidFill>
              </a:rPr>
              <a:t> </a:t>
            </a:r>
            <a:r>
              <a:rPr lang="en-US" dirty="0" err="1">
                <a:solidFill>
                  <a:srgbClr val="FF0000"/>
                </a:solidFill>
              </a:rPr>
              <a:t>biết</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thứ</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hoàn</a:t>
            </a:r>
            <a:r>
              <a:rPr lang="en-US" dirty="0">
                <a:solidFill>
                  <a:srgbClr val="FF0000"/>
                </a:solidFill>
              </a:rPr>
              <a:t> </a:t>
            </a:r>
            <a:r>
              <a:rPr lang="en-US" dirty="0" err="1">
                <a:solidFill>
                  <a:srgbClr val="FF0000"/>
                </a:solidFill>
              </a:rPr>
              <a:t>toàn</a:t>
            </a:r>
            <a:r>
              <a:rPr lang="en-US" dirty="0">
                <a:solidFill>
                  <a:srgbClr val="FF0000"/>
                </a:solidFill>
              </a:rPr>
              <a:t> </a:t>
            </a:r>
            <a:r>
              <a:rPr lang="en-US" dirty="0" err="1">
                <a:solidFill>
                  <a:srgbClr val="FF0000"/>
                </a:solidFill>
              </a:rPr>
              <a:t>giống</a:t>
            </a:r>
            <a:r>
              <a:rPr lang="en-US" dirty="0">
                <a:solidFill>
                  <a:srgbClr val="FF0000"/>
                </a:solidFill>
              </a:rPr>
              <a:t> </a:t>
            </a:r>
            <a:r>
              <a:rPr lang="en-US" dirty="0" err="1">
                <a:solidFill>
                  <a:srgbClr val="FF0000"/>
                </a:solidFill>
              </a:rPr>
              <a:t>với</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thứ</a:t>
            </a:r>
            <a:r>
              <a:rPr lang="en-US" dirty="0">
                <a:solidFill>
                  <a:srgbClr val="FF0000"/>
                </a:solidFill>
              </a:rPr>
              <a:t> </a:t>
            </a:r>
            <a:r>
              <a:rPr lang="en-US" dirty="0" err="1">
                <a:solidFill>
                  <a:srgbClr val="FF0000"/>
                </a:solidFill>
              </a:rPr>
              <a:t>khác</a:t>
            </a:r>
            <a:r>
              <a:rPr lang="en-US" dirty="0">
                <a:solidFill>
                  <a:srgbClr val="FF0000"/>
                </a:solidFill>
              </a:rPr>
              <a:t>. </a:t>
            </a:r>
            <a:r>
              <a:rPr lang="en-US" dirty="0" err="1">
                <a:solidFill>
                  <a:srgbClr val="FF0000"/>
                </a:solidFill>
              </a:rPr>
              <a:t>Lấy</a:t>
            </a:r>
            <a:r>
              <a:rPr lang="en-US" dirty="0">
                <a:solidFill>
                  <a:srgbClr val="FF0000"/>
                </a:solidFill>
              </a:rPr>
              <a:t> </a:t>
            </a:r>
            <a:r>
              <a:rPr lang="en-US" dirty="0" err="1">
                <a:solidFill>
                  <a:srgbClr val="FF0000"/>
                </a:solidFill>
              </a:rPr>
              <a:t>ví</a:t>
            </a:r>
            <a:r>
              <a:rPr lang="en-US" dirty="0">
                <a:solidFill>
                  <a:srgbClr val="FF0000"/>
                </a:solidFill>
              </a:rPr>
              <a:t> </a:t>
            </a:r>
            <a:r>
              <a:rPr lang="en-US" dirty="0" err="1">
                <a:solidFill>
                  <a:srgbClr val="FF0000"/>
                </a:solidFill>
              </a:rPr>
              <a:t>dụ</a:t>
            </a:r>
            <a:r>
              <a:rPr lang="en-US" dirty="0">
                <a:solidFill>
                  <a:srgbClr val="FF0000"/>
                </a:solidFill>
              </a:rPr>
              <a:t>, BNY Mellon </a:t>
            </a:r>
            <a:r>
              <a:rPr lang="en-US" dirty="0" err="1">
                <a:solidFill>
                  <a:srgbClr val="FF0000"/>
                </a:solidFill>
              </a:rPr>
              <a:t>tự</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chiếu</a:t>
            </a:r>
            <a:r>
              <a:rPr lang="en-US" dirty="0">
                <a:solidFill>
                  <a:srgbClr val="FF0000"/>
                </a:solidFill>
              </a:rPr>
              <a:t> </a:t>
            </a:r>
            <a:r>
              <a:rPr lang="en-US" dirty="0" err="1">
                <a:solidFill>
                  <a:srgbClr val="FF0000"/>
                </a:solidFill>
              </a:rPr>
              <a:t>hồ</a:t>
            </a:r>
            <a:r>
              <a:rPr lang="en-US" dirty="0">
                <a:solidFill>
                  <a:srgbClr val="FF0000"/>
                </a:solidFill>
              </a:rPr>
              <a:t> </a:t>
            </a:r>
            <a:r>
              <a:rPr lang="en-US" dirty="0" err="1">
                <a:solidFill>
                  <a:srgbClr val="FF0000"/>
                </a:solidFill>
              </a:rPr>
              <a:t>sơ</a:t>
            </a:r>
            <a:r>
              <a:rPr lang="en-US" dirty="0">
                <a:solidFill>
                  <a:srgbClr val="FF0000"/>
                </a:solidFill>
              </a:rPr>
              <a:t> </a:t>
            </a:r>
            <a:r>
              <a:rPr lang="en-US" dirty="0" err="1">
                <a:solidFill>
                  <a:srgbClr val="FF0000"/>
                </a:solidFill>
              </a:rPr>
              <a:t>khách</a:t>
            </a:r>
            <a:r>
              <a:rPr lang="en-US" dirty="0">
                <a:solidFill>
                  <a:srgbClr val="FF0000"/>
                </a:solidFill>
              </a:rPr>
              <a:t> </a:t>
            </a:r>
            <a:r>
              <a:rPr lang="en-US" dirty="0" err="1">
                <a:solidFill>
                  <a:srgbClr val="FF0000"/>
                </a:solidFill>
              </a:rPr>
              <a:t>hàng</a:t>
            </a:r>
            <a:r>
              <a:rPr lang="en-US" dirty="0">
                <a:solidFill>
                  <a:srgbClr val="FF0000"/>
                </a:solidFill>
              </a:rPr>
              <a:t> </a:t>
            </a:r>
            <a:r>
              <a:rPr lang="en-US" dirty="0" err="1">
                <a:solidFill>
                  <a:srgbClr val="FF0000"/>
                </a:solidFill>
              </a:rPr>
              <a:t>dựa</a:t>
            </a:r>
            <a:r>
              <a:rPr lang="en-US" dirty="0">
                <a:solidFill>
                  <a:srgbClr val="FF0000"/>
                </a:solidFill>
              </a:rPr>
              <a:t> </a:t>
            </a:r>
            <a:r>
              <a:rPr lang="en-US" dirty="0" err="1">
                <a:solidFill>
                  <a:srgbClr val="FF0000"/>
                </a:solidFill>
              </a:rPr>
              <a:t>trên</a:t>
            </a:r>
            <a:r>
              <a:rPr lang="en-US" dirty="0">
                <a:solidFill>
                  <a:srgbClr val="FF0000"/>
                </a:solidFill>
              </a:rPr>
              <a:t> web, </a:t>
            </a:r>
            <a:r>
              <a:rPr lang="en-US" dirty="0" err="1">
                <a:solidFill>
                  <a:srgbClr val="FF0000"/>
                </a:solidFill>
              </a:rPr>
              <a:t>giải</a:t>
            </a:r>
            <a:r>
              <a:rPr lang="en-US" dirty="0">
                <a:solidFill>
                  <a:srgbClr val="FF0000"/>
                </a:solidFill>
              </a:rPr>
              <a:t> </a:t>
            </a:r>
            <a:r>
              <a:rPr lang="en-US" dirty="0" err="1">
                <a:solidFill>
                  <a:srgbClr val="FF0000"/>
                </a:solidFill>
              </a:rPr>
              <a:t>phóng</a:t>
            </a:r>
            <a:r>
              <a:rPr lang="en-US" dirty="0">
                <a:solidFill>
                  <a:srgbClr val="FF0000"/>
                </a:solidFill>
              </a:rPr>
              <a:t> </a:t>
            </a:r>
            <a:r>
              <a:rPr lang="en-US" dirty="0" err="1">
                <a:solidFill>
                  <a:srgbClr val="FF0000"/>
                </a:solidFill>
              </a:rPr>
              <a:t>nhân</a:t>
            </a:r>
            <a:r>
              <a:rPr lang="en-US" dirty="0">
                <a:solidFill>
                  <a:srgbClr val="FF0000"/>
                </a:solidFill>
              </a:rPr>
              <a:t> </a:t>
            </a:r>
            <a:r>
              <a:rPr lang="en-US" dirty="0" err="1">
                <a:solidFill>
                  <a:srgbClr val="FF0000"/>
                </a:solidFill>
              </a:rPr>
              <a:t>viên</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mình</a:t>
            </a:r>
            <a:r>
              <a:rPr lang="en-US" dirty="0">
                <a:solidFill>
                  <a:srgbClr val="FF0000"/>
                </a:solidFill>
              </a:rPr>
              <a:t> </a:t>
            </a:r>
            <a:r>
              <a:rPr lang="en-US" dirty="0" err="1">
                <a:solidFill>
                  <a:srgbClr val="FF0000"/>
                </a:solidFill>
              </a:rPr>
              <a:t>khỏi</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quy</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dễ</a:t>
            </a:r>
            <a:r>
              <a:rPr lang="en-US" dirty="0">
                <a:solidFill>
                  <a:srgbClr val="FF0000"/>
                </a:solidFill>
              </a:rPr>
              <a:t> </a:t>
            </a:r>
            <a:r>
              <a:rPr lang="en-US" dirty="0" err="1">
                <a:solidFill>
                  <a:srgbClr val="FF0000"/>
                </a:solidFill>
              </a:rPr>
              <a:t>bị</a:t>
            </a:r>
            <a:r>
              <a:rPr lang="en-US" dirty="0">
                <a:solidFill>
                  <a:srgbClr val="FF0000"/>
                </a:solidFill>
              </a:rPr>
              <a:t> </a:t>
            </a:r>
            <a:r>
              <a:rPr lang="en-US" dirty="0" err="1">
                <a:solidFill>
                  <a:srgbClr val="FF0000"/>
                </a:solidFill>
              </a:rPr>
              <a:t>lỗi</a:t>
            </a:r>
            <a:r>
              <a:rPr lang="en-US" dirty="0">
                <a:solidFill>
                  <a:srgbClr val="FF0000"/>
                </a:solidFill>
              </a:rPr>
              <a:t>, </a:t>
            </a:r>
            <a:r>
              <a:rPr lang="en-US" dirty="0" err="1">
                <a:solidFill>
                  <a:srgbClr val="FF0000"/>
                </a:solidFill>
              </a:rPr>
              <a:t>tẻ</a:t>
            </a:r>
            <a:r>
              <a:rPr lang="en-US" dirty="0">
                <a:solidFill>
                  <a:srgbClr val="FF0000"/>
                </a:solidFill>
              </a:rPr>
              <a:t> </a:t>
            </a:r>
            <a:r>
              <a:rPr lang="en-US" dirty="0" err="1" smtClean="0">
                <a:solidFill>
                  <a:srgbClr val="FF0000"/>
                </a:solidFill>
              </a:rPr>
              <a:t>nhạt</a:t>
            </a:r>
            <a:r>
              <a:rPr lang="en-US" dirty="0" smtClean="0">
                <a:solidFill>
                  <a:srgbClr val="FF0000"/>
                </a:solidFill>
              </a:rPr>
              <a:t>.</a:t>
            </a:r>
            <a:endParaRPr lang="en-US" dirty="0">
              <a:solidFill>
                <a:srgbClr val="FF0000"/>
              </a:solidFill>
            </a:endParaRPr>
          </a:p>
          <a:p>
            <a:endParaRPr lang="en-US" dirty="0"/>
          </a:p>
        </p:txBody>
      </p:sp>
    </p:spTree>
    <p:extLst>
      <p:ext uri="{BB962C8B-B14F-4D97-AF65-F5344CB8AC3E}">
        <p14:creationId xmlns:p14="http://schemas.microsoft.com/office/powerpoint/2010/main" val="1606866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E8DCE-7696-49BC-AD80-E4FEC686ED9E}"/>
              </a:ext>
            </a:extLst>
          </p:cNvPr>
          <p:cNvSpPr>
            <a:spLocks noGrp="1"/>
          </p:cNvSpPr>
          <p:nvPr>
            <p:ph type="title"/>
          </p:nvPr>
        </p:nvSpPr>
        <p:spPr>
          <a:xfrm>
            <a:off x="1451579" y="804519"/>
            <a:ext cx="9603275" cy="1049235"/>
          </a:xfrm>
        </p:spPr>
        <p:txBody>
          <a:bodyPr>
            <a:normAutofit/>
          </a:bodyPr>
          <a:lstStyle/>
          <a:p>
            <a:r>
              <a:rPr lang="en-US" dirty="0"/>
              <a:t>PATTERN DETECTION</a:t>
            </a:r>
            <a:br>
              <a:rPr lang="en-US" dirty="0"/>
            </a:br>
            <a:endParaRPr lang="en-US" dirty="0"/>
          </a:p>
        </p:txBody>
      </p:sp>
      <p:sp>
        <p:nvSpPr>
          <p:cNvPr id="3" name="Content Placeholder 2">
            <a:extLst>
              <a:ext uri="{FF2B5EF4-FFF2-40B4-BE49-F238E27FC236}">
                <a16:creationId xmlns:a16="http://schemas.microsoft.com/office/drawing/2014/main" xmlns="" id="{F8FAB179-96FF-4C03-A31F-6FEC91235275}"/>
              </a:ext>
            </a:extLst>
          </p:cNvPr>
          <p:cNvSpPr>
            <a:spLocks noGrp="1"/>
          </p:cNvSpPr>
          <p:nvPr>
            <p:ph idx="1"/>
          </p:nvPr>
        </p:nvSpPr>
        <p:spPr>
          <a:xfrm>
            <a:off x="1451579" y="2015732"/>
            <a:ext cx="9603275" cy="3450613"/>
          </a:xfrm>
        </p:spPr>
        <p:txBody>
          <a:bodyPr>
            <a:normAutofit fontScale="92500"/>
          </a:bodyPr>
          <a:lstStyle/>
          <a:p>
            <a:pPr marL="0" indent="0">
              <a:buNone/>
            </a:pPr>
            <a:r>
              <a:rPr lang="en-US" dirty="0"/>
              <a:t>Robots using RPA are also able to assist in pattern detection, detecting anomalies or, at the very least, packaging and delivering information to human workers who can do so. An RPA vendor client automated segments of fraud detection by having the robot check databases and present a report to a fraud prevention analyst, more than halving the time spent on requests</a:t>
            </a:r>
            <a:r>
              <a:rPr lang="en-US" dirty="0" smtClean="0"/>
              <a:t>.</a:t>
            </a:r>
          </a:p>
          <a:p>
            <a:pPr marL="0" indent="0">
              <a:buNone/>
            </a:pPr>
            <a:r>
              <a:rPr lang="vi-VN" dirty="0">
                <a:solidFill>
                  <a:srgbClr val="FF0000"/>
                </a:solidFill>
              </a:rPr>
              <a:t>Rô bốt sử dụng RPA cũng có thể hỗ trợ phát hiện mẫu, phát hiện dị thường hoặc, ít nhất, đóng gói và cung cấp thông tin cho nhân viên của con người có thể làm như vậy. Một khách hàng của nhà cung cấp RPA tự động phát hiện các phân đoạn gian lận bằng cách yêu cầu robot kiểm tra cơ sở dữ liệu và trình bày báo cáo cho nhà phân tích phòng chống gian lận, hơn một nửa thời gian dành cho các yêu cầu.</a:t>
            </a:r>
            <a:endParaRPr lang="en-US" dirty="0">
              <a:solidFill>
                <a:srgbClr val="FF0000"/>
              </a:solidFill>
            </a:endParaRPr>
          </a:p>
          <a:p>
            <a:pPr marL="0" indent="0">
              <a:buNone/>
            </a:pPr>
            <a:endParaRPr lang="en-US" dirty="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5451360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E1AA79DB-BF88-4340-9598-B52B17E1C9EE}"/>
              </a:ext>
            </a:extLst>
          </p:cNvPr>
          <p:cNvSpPr>
            <a:spLocks noGrp="1"/>
          </p:cNvSpPr>
          <p:nvPr>
            <p:ph type="title"/>
          </p:nvPr>
        </p:nvSpPr>
        <p:spPr>
          <a:xfrm>
            <a:off x="1451580" y="804520"/>
            <a:ext cx="3530157" cy="1049235"/>
          </a:xfrm>
        </p:spPr>
        <p:txBody>
          <a:bodyPr>
            <a:normAutofit/>
          </a:bodyPr>
          <a:lstStyle/>
          <a:p>
            <a:r>
              <a:rPr lang="en-US" dirty="0"/>
              <a:t>Why use RPA?</a:t>
            </a:r>
          </a:p>
        </p:txBody>
      </p:sp>
      <p:sp>
        <p:nvSpPr>
          <p:cNvPr id="13" name="Rectangle 12">
            <a:extLst>
              <a:ext uri="{FF2B5EF4-FFF2-40B4-BE49-F238E27FC236}">
                <a16:creationId xmlns:a16="http://schemas.microsoft.com/office/drawing/2014/main" xmlns=""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75E1E652-4A89-4894-BCB6-1BC97080A5DD}"/>
              </a:ext>
            </a:extLst>
          </p:cNvPr>
          <p:cNvSpPr>
            <a:spLocks noGrp="1"/>
          </p:cNvSpPr>
          <p:nvPr>
            <p:ph idx="1"/>
          </p:nvPr>
        </p:nvSpPr>
        <p:spPr>
          <a:xfrm>
            <a:off x="1451581" y="2015732"/>
            <a:ext cx="3526523" cy="3450613"/>
          </a:xfrm>
        </p:spPr>
        <p:txBody>
          <a:bodyPr>
            <a:normAutofit/>
          </a:bodyPr>
          <a:lstStyle/>
          <a:p>
            <a:r>
              <a:rPr lang="en-US" dirty="0" smtClean="0"/>
              <a:t>Profitability </a:t>
            </a:r>
            <a:r>
              <a:rPr lang="en-US" dirty="0" err="1" smtClean="0">
                <a:solidFill>
                  <a:srgbClr val="FF0000"/>
                </a:solidFill>
              </a:rPr>
              <a:t>Khả</a:t>
            </a:r>
            <a:r>
              <a:rPr lang="en-US" dirty="0" smtClean="0">
                <a:solidFill>
                  <a:srgbClr val="FF0000"/>
                </a:solidFill>
              </a:rPr>
              <a:t> </a:t>
            </a:r>
            <a:r>
              <a:rPr lang="en-US" dirty="0" err="1" smtClean="0">
                <a:solidFill>
                  <a:srgbClr val="FF0000"/>
                </a:solidFill>
              </a:rPr>
              <a:t>năng</a:t>
            </a:r>
            <a:r>
              <a:rPr lang="en-US" dirty="0" smtClean="0">
                <a:solidFill>
                  <a:srgbClr val="FF0000"/>
                </a:solidFill>
              </a:rPr>
              <a:t> </a:t>
            </a:r>
            <a:r>
              <a:rPr lang="en-US" dirty="0" err="1" smtClean="0">
                <a:solidFill>
                  <a:srgbClr val="FF0000"/>
                </a:solidFill>
              </a:rPr>
              <a:t>sinh</a:t>
            </a:r>
            <a:r>
              <a:rPr lang="en-US" dirty="0" smtClean="0">
                <a:solidFill>
                  <a:srgbClr val="FF0000"/>
                </a:solidFill>
              </a:rPr>
              <a:t> </a:t>
            </a:r>
            <a:r>
              <a:rPr lang="en-US" dirty="0" err="1" smtClean="0">
                <a:solidFill>
                  <a:srgbClr val="FF0000"/>
                </a:solidFill>
              </a:rPr>
              <a:t>lời</a:t>
            </a:r>
            <a:endParaRPr lang="en-US" dirty="0">
              <a:solidFill>
                <a:srgbClr val="FF0000"/>
              </a:solidFill>
            </a:endParaRPr>
          </a:p>
          <a:p>
            <a:r>
              <a:rPr lang="en-US" dirty="0" smtClean="0"/>
              <a:t>Rapidity </a:t>
            </a:r>
            <a:r>
              <a:rPr lang="en-US" dirty="0" err="1" smtClean="0">
                <a:solidFill>
                  <a:srgbClr val="FF0000"/>
                </a:solidFill>
              </a:rPr>
              <a:t>Nhanh</a:t>
            </a:r>
            <a:r>
              <a:rPr lang="en-US" dirty="0" smtClean="0">
                <a:solidFill>
                  <a:srgbClr val="FF0000"/>
                </a:solidFill>
              </a:rPr>
              <a:t> </a:t>
            </a:r>
            <a:r>
              <a:rPr lang="en-US" dirty="0" err="1" smtClean="0">
                <a:solidFill>
                  <a:srgbClr val="FF0000"/>
                </a:solidFill>
              </a:rPr>
              <a:t>chóng</a:t>
            </a:r>
            <a:endParaRPr lang="en-US" dirty="0">
              <a:solidFill>
                <a:srgbClr val="FF0000"/>
              </a:solidFill>
            </a:endParaRPr>
          </a:p>
          <a:p>
            <a:r>
              <a:rPr lang="en-US" dirty="0" smtClean="0"/>
              <a:t>Efficiency </a:t>
            </a:r>
            <a:r>
              <a:rPr lang="en-US" dirty="0" err="1" smtClean="0">
                <a:solidFill>
                  <a:srgbClr val="FF0000"/>
                </a:solidFill>
              </a:rPr>
              <a:t>Hiệu</a:t>
            </a:r>
            <a:r>
              <a:rPr lang="en-US" dirty="0" smtClean="0">
                <a:solidFill>
                  <a:srgbClr val="FF0000"/>
                </a:solidFill>
              </a:rPr>
              <a:t> </a:t>
            </a:r>
            <a:r>
              <a:rPr lang="en-US" dirty="0" err="1" smtClean="0">
                <a:solidFill>
                  <a:srgbClr val="FF0000"/>
                </a:solidFill>
              </a:rPr>
              <a:t>quả</a:t>
            </a:r>
            <a:endParaRPr lang="en-US" dirty="0">
              <a:solidFill>
                <a:srgbClr val="FF0000"/>
              </a:solidFill>
            </a:endParaRPr>
          </a:p>
          <a:p>
            <a:r>
              <a:rPr lang="en-US" dirty="0" smtClean="0"/>
              <a:t>Interoperability </a:t>
            </a:r>
            <a:r>
              <a:rPr lang="en-US" dirty="0" err="1" smtClean="0">
                <a:solidFill>
                  <a:srgbClr val="FF0000"/>
                </a:solidFill>
              </a:rPr>
              <a:t>Khả</a:t>
            </a:r>
            <a:r>
              <a:rPr lang="en-US" dirty="0" smtClean="0">
                <a:solidFill>
                  <a:srgbClr val="FF0000"/>
                </a:solidFill>
              </a:rPr>
              <a:t> </a:t>
            </a:r>
            <a:r>
              <a:rPr lang="en-US" dirty="0" err="1" smtClean="0">
                <a:solidFill>
                  <a:srgbClr val="FF0000"/>
                </a:solidFill>
              </a:rPr>
              <a:t>năng</a:t>
            </a:r>
            <a:r>
              <a:rPr lang="en-US" dirty="0" smtClean="0">
                <a:solidFill>
                  <a:srgbClr val="FF0000"/>
                </a:solidFill>
              </a:rPr>
              <a:t> </a:t>
            </a:r>
            <a:r>
              <a:rPr lang="en-US" dirty="0" err="1" smtClean="0">
                <a:solidFill>
                  <a:srgbClr val="FF0000"/>
                </a:solidFill>
              </a:rPr>
              <a:t>tương</a:t>
            </a:r>
            <a:r>
              <a:rPr lang="en-US" dirty="0" smtClean="0">
                <a:solidFill>
                  <a:srgbClr val="FF0000"/>
                </a:solidFill>
              </a:rPr>
              <a:t> </a:t>
            </a:r>
            <a:r>
              <a:rPr lang="en-US" dirty="0" err="1" smtClean="0">
                <a:solidFill>
                  <a:srgbClr val="FF0000"/>
                </a:solidFill>
              </a:rPr>
              <a:t>tác</a:t>
            </a:r>
            <a:endParaRPr lang="en-US" dirty="0">
              <a:solidFill>
                <a:srgbClr val="FF0000"/>
              </a:solidFill>
            </a:endParaRPr>
          </a:p>
          <a:p>
            <a:r>
              <a:rPr lang="en-US" dirty="0" smtClean="0"/>
              <a:t>Traceability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xuất</a:t>
            </a:r>
            <a:r>
              <a:rPr lang="en-US" dirty="0" smtClean="0">
                <a:solidFill>
                  <a:srgbClr val="FF0000"/>
                </a:solidFill>
              </a:rPr>
              <a:t> </a:t>
            </a:r>
            <a:r>
              <a:rPr lang="en-US" dirty="0" err="1" smtClean="0">
                <a:solidFill>
                  <a:srgbClr val="FF0000"/>
                </a:solidFill>
              </a:rPr>
              <a:t>nguồn</a:t>
            </a:r>
            <a:r>
              <a:rPr lang="en-US" dirty="0" smtClean="0">
                <a:solidFill>
                  <a:srgbClr val="FF0000"/>
                </a:solidFill>
              </a:rPr>
              <a:t> </a:t>
            </a:r>
            <a:r>
              <a:rPr lang="en-US" dirty="0" err="1" smtClean="0">
                <a:solidFill>
                  <a:srgbClr val="FF0000"/>
                </a:solidFill>
              </a:rPr>
              <a:t>gốc</a:t>
            </a:r>
            <a:endParaRPr lang="en-US" b="1" dirty="0">
              <a:solidFill>
                <a:srgbClr val="FF0000"/>
              </a:solidFill>
            </a:endParaRPr>
          </a:p>
          <a:p>
            <a:endParaRPr lang="en-US" dirty="0"/>
          </a:p>
        </p:txBody>
      </p:sp>
      <p:grpSp>
        <p:nvGrpSpPr>
          <p:cNvPr id="15" name="Group 14">
            <a:extLst>
              <a:ext uri="{FF2B5EF4-FFF2-40B4-BE49-F238E27FC236}">
                <a16:creationId xmlns:a16="http://schemas.microsoft.com/office/drawing/2014/main" xmlns=""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60131" y="482171"/>
            <a:chExt cx="6091791" cy="5149101"/>
          </a:xfrm>
        </p:grpSpPr>
        <p:sp>
          <p:nvSpPr>
            <p:cNvPr id="16" name="Rectangle 15">
              <a:extLst>
                <a:ext uri="{FF2B5EF4-FFF2-40B4-BE49-F238E27FC236}">
                  <a16:creationId xmlns:a16="http://schemas.microsoft.com/office/drawing/2014/main" xmlns=""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xmlns=""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07D5595D-4D99-4BF9-B579-2E6C0E78CCC1}"/>
              </a:ext>
            </a:extLst>
          </p:cNvPr>
          <p:cNvPicPr>
            <a:picLocks noChangeAspect="1"/>
          </p:cNvPicPr>
          <p:nvPr/>
        </p:nvPicPr>
        <p:blipFill>
          <a:blip r:embed="rId2"/>
          <a:stretch>
            <a:fillRect/>
          </a:stretch>
        </p:blipFill>
        <p:spPr>
          <a:xfrm>
            <a:off x="5942076" y="966536"/>
            <a:ext cx="5134631" cy="4146768"/>
          </a:xfrm>
          <a:prstGeom prst="rect">
            <a:avLst/>
          </a:prstGeom>
        </p:spPr>
      </p:pic>
      <p:pic>
        <p:nvPicPr>
          <p:cNvPr id="21" name="Picture 20">
            <a:extLst>
              <a:ext uri="{FF2B5EF4-FFF2-40B4-BE49-F238E27FC236}">
                <a16:creationId xmlns:a16="http://schemas.microsoft.com/office/drawing/2014/main" xmlns=""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xmlns=""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7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2D32A60-013B-47A8-8833-D24240809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E27932B-B694-4C4C-90D7-A0333A7C5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44AA02B6-7395-4378-ACFF-2AFAB7159C9F}"/>
              </a:ext>
            </a:extLst>
          </p:cNvPr>
          <p:cNvSpPr>
            <a:spLocks noGrp="1"/>
          </p:cNvSpPr>
          <p:nvPr>
            <p:ph type="title"/>
          </p:nvPr>
        </p:nvSpPr>
        <p:spPr>
          <a:xfrm>
            <a:off x="1451579" y="2303047"/>
            <a:ext cx="3272093" cy="2674198"/>
          </a:xfrm>
        </p:spPr>
        <p:txBody>
          <a:bodyPr anchor="t">
            <a:normAutofit/>
          </a:bodyPr>
          <a:lstStyle/>
          <a:p>
            <a:r>
              <a:rPr lang="en-US" dirty="0"/>
              <a:t>When to Use </a:t>
            </a:r>
            <a:r>
              <a:rPr lang="en-US" dirty="0" err="1"/>
              <a:t>rpa</a:t>
            </a:r>
            <a:r>
              <a:rPr lang="en-US" dirty="0"/>
              <a:t>?</a:t>
            </a:r>
            <a:br>
              <a:rPr lang="en-US" dirty="0"/>
            </a:br>
            <a:endParaRPr lang="en-US" dirty="0"/>
          </a:p>
        </p:txBody>
      </p:sp>
      <p:cxnSp>
        <p:nvCxnSpPr>
          <p:cNvPr id="14" name="Straight Connector 13">
            <a:extLst>
              <a:ext uri="{FF2B5EF4-FFF2-40B4-BE49-F238E27FC236}">
                <a16:creationId xmlns:a16="http://schemas.microsoft.com/office/drawing/2014/main" xmlns="" id="{9EBB0476-5CF0-4F44-8D68-5D42D7AEE43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xmlns="" id="{A9DA474E-6B91-4200-840F-0257B2358A75}"/>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xmlns="" id="{DF63C9AD-AE6E-4512-8171-91612E84CCF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xmlns="" id="{FE1A49CE-B63D-457A-A180-1C883E1A63D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xmlns="" id="{913E01F9-CE2A-477B-9D67-3600B5B5203F}"/>
              </a:ext>
            </a:extLst>
          </p:cNvPr>
          <p:cNvGraphicFramePr>
            <a:graphicFrameLocks noGrp="1"/>
          </p:cNvGraphicFramePr>
          <p:nvPr>
            <p:ph idx="1"/>
            <p:extLst>
              <p:ext uri="{D42A27DB-BD31-4B8C-83A1-F6EECF244321}">
                <p14:modId xmlns:p14="http://schemas.microsoft.com/office/powerpoint/2010/main" val="259705668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88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8587E-A905-4FE0-B17A-70CA0B025C03}"/>
              </a:ext>
            </a:extLst>
          </p:cNvPr>
          <p:cNvSpPr>
            <a:spLocks noGrp="1"/>
          </p:cNvSpPr>
          <p:nvPr>
            <p:ph type="title"/>
          </p:nvPr>
        </p:nvSpPr>
        <p:spPr/>
        <p:txBody>
          <a:bodyPr/>
          <a:lstStyle/>
          <a:p>
            <a:r>
              <a:rPr lang="en-US" dirty="0"/>
              <a:t>When to Use </a:t>
            </a:r>
            <a:r>
              <a:rPr lang="en-US" dirty="0" err="1"/>
              <a:t>rpa</a:t>
            </a:r>
            <a:r>
              <a:rPr lang="en-US" dirty="0"/>
              <a:t>?</a:t>
            </a:r>
          </a:p>
        </p:txBody>
      </p:sp>
      <p:sp>
        <p:nvSpPr>
          <p:cNvPr id="3" name="Content Placeholder 2">
            <a:extLst>
              <a:ext uri="{FF2B5EF4-FFF2-40B4-BE49-F238E27FC236}">
                <a16:creationId xmlns:a16="http://schemas.microsoft.com/office/drawing/2014/main" xmlns="" id="{C0B53E40-B349-418D-9BD0-7F926AE445D4}"/>
              </a:ext>
            </a:extLst>
          </p:cNvPr>
          <p:cNvSpPr>
            <a:spLocks noGrp="1"/>
          </p:cNvSpPr>
          <p:nvPr>
            <p:ph idx="1"/>
          </p:nvPr>
        </p:nvSpPr>
        <p:spPr/>
        <p:txBody>
          <a:bodyPr/>
          <a:lstStyle/>
          <a:p>
            <a:pPr marL="0" indent="0">
              <a:buNone/>
            </a:pPr>
            <a:r>
              <a:rPr lang="en-US" dirty="0"/>
              <a:t>Profitable Characteristics</a:t>
            </a:r>
          </a:p>
          <a:p>
            <a:pPr marL="457200" indent="-457200">
              <a:buAutoNum type="arabicPeriod"/>
            </a:pPr>
            <a:r>
              <a:rPr lang="en-US" sz="1600" cap="all" dirty="0"/>
              <a:t>THE PROCESS HAS HIGH VOLUME</a:t>
            </a:r>
          </a:p>
          <a:p>
            <a:pPr marL="457200" indent="-457200">
              <a:buFont typeface="Arial" panose="020B0604020202020204" pitchFamily="34" charset="0"/>
              <a:buAutoNum type="arabicPeriod"/>
            </a:pPr>
            <a:r>
              <a:rPr lang="en-US" sz="1600" cap="all" dirty="0"/>
              <a:t>THE PROCESS INVOLVES INTERACTING WITH SEVERAL DIFFERENT APPLICATIONS.</a:t>
            </a:r>
          </a:p>
          <a:p>
            <a:pPr marL="457200" indent="-457200">
              <a:buFont typeface="Arial" panose="020B0604020202020204" pitchFamily="34" charset="0"/>
              <a:buAutoNum type="arabicPeriod"/>
            </a:pPr>
            <a:r>
              <a:rPr lang="en-US" sz="1600" cap="all" dirty="0"/>
              <a:t>THE PROCESS CAN BE DONE OUTSIDE NORMAL WORKING HOURS.</a:t>
            </a:r>
          </a:p>
          <a:p>
            <a:pPr marL="457200" indent="-457200">
              <a:buFont typeface="Arial" panose="020B0604020202020204" pitchFamily="34" charset="0"/>
              <a:buAutoNum type="arabicPeriod"/>
            </a:pPr>
            <a:r>
              <a:rPr lang="en-US" sz="1600" cap="all" dirty="0"/>
              <a:t>YOU ARE IN A COMPLIANCE-CRITICAL ENVIRONMENT.</a:t>
            </a:r>
          </a:p>
          <a:p>
            <a:pPr marL="457200" indent="-457200">
              <a:buFont typeface="Arial" panose="020B0604020202020204" pitchFamily="34" charset="0"/>
              <a:buAutoNum type="arabicPeriod"/>
            </a:pPr>
            <a:r>
              <a:rPr lang="en-US" sz="1600" cap="all" dirty="0"/>
              <a:t>YOU HAVE BETTER THINGS FOR YOUR EMPLOYEES TO DO.</a:t>
            </a:r>
          </a:p>
          <a:p>
            <a:pPr marL="457200" indent="-457200">
              <a:buFont typeface="Arial" panose="020B0604020202020204" pitchFamily="34" charset="0"/>
              <a:buAutoNum type="arabicPeriod"/>
            </a:pPr>
            <a:endParaRPr lang="en-US" cap="all" dirty="0"/>
          </a:p>
          <a:p>
            <a:pPr marL="457200" indent="-457200">
              <a:buAutoNum type="arabicPeriod"/>
            </a:pPr>
            <a:endParaRPr lang="en-US" cap="all" dirty="0"/>
          </a:p>
          <a:p>
            <a:pPr marL="0" indent="0">
              <a:buNone/>
            </a:pPr>
            <a:endParaRPr lang="en-US" dirty="0"/>
          </a:p>
        </p:txBody>
      </p:sp>
    </p:spTree>
    <p:extLst>
      <p:ext uri="{BB962C8B-B14F-4D97-AF65-F5344CB8AC3E}">
        <p14:creationId xmlns:p14="http://schemas.microsoft.com/office/powerpoint/2010/main" val="130988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0ED36-F7F7-4375-A7A7-513BA183A31E}"/>
              </a:ext>
            </a:extLst>
          </p:cNvPr>
          <p:cNvSpPr>
            <a:spLocks noGrp="1"/>
          </p:cNvSpPr>
          <p:nvPr>
            <p:ph type="title"/>
          </p:nvPr>
        </p:nvSpPr>
        <p:spPr/>
        <p:txBody>
          <a:bodyPr/>
          <a:lstStyle/>
          <a:p>
            <a:r>
              <a:rPr lang="en-US" b="1" dirty="0"/>
              <a:t>What is an RPA </a:t>
            </a:r>
            <a:r>
              <a:rPr lang="en-US" b="1" dirty="0" err="1"/>
              <a:t>CoE</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xmlns="" id="{9FC5A3E5-CA17-4094-A34F-562E23CFE4D6}"/>
              </a:ext>
            </a:extLst>
          </p:cNvPr>
          <p:cNvSpPr>
            <a:spLocks noGrp="1"/>
          </p:cNvSpPr>
          <p:nvPr>
            <p:ph idx="1"/>
          </p:nvPr>
        </p:nvSpPr>
        <p:spPr/>
        <p:txBody>
          <a:bodyPr/>
          <a:lstStyle/>
          <a:p>
            <a:pPr marL="0" indent="0">
              <a:buNone/>
            </a:pPr>
            <a:r>
              <a:rPr lang="en-US" b="1" dirty="0"/>
              <a:t>RPA</a:t>
            </a:r>
            <a:r>
              <a:rPr lang="en-US" dirty="0"/>
              <a:t> Center of Excellence (</a:t>
            </a:r>
            <a:r>
              <a:rPr lang="en-US" b="1" dirty="0" err="1"/>
              <a:t>CoE</a:t>
            </a:r>
            <a:r>
              <a:rPr lang="en-US" dirty="0"/>
              <a:t>) helps embed automation effectively into an organization, and redistribute accumulated knowledge and resources across various business units for future deployments. While starting your </a:t>
            </a:r>
            <a:r>
              <a:rPr lang="en-US" b="1" dirty="0"/>
              <a:t>RPA</a:t>
            </a:r>
            <a:r>
              <a:rPr lang="en-US" dirty="0"/>
              <a:t> center of excellence, here is the information your team needs to </a:t>
            </a:r>
            <a:r>
              <a:rPr lang="en-US" dirty="0" smtClean="0"/>
              <a:t>know</a:t>
            </a:r>
          </a:p>
          <a:p>
            <a:pPr marL="0" indent="0">
              <a:buNone/>
            </a:pPr>
            <a:r>
              <a:rPr lang="vi-VN" dirty="0">
                <a:solidFill>
                  <a:srgbClr val="FF0000"/>
                </a:solidFill>
              </a:rPr>
              <a:t>Trung tâm Xuất sắc RPA (CoE) giúp nhúng tự động hóa hiệu quả vào một tổ chức và phân phối lại kiến ​​thức và tài nguyên tích lũy trên các đơn vị kinh doanh khác nhau để triển khai trong tương lai. Trong khi bắt đầu trung tâm xuất sắc RPA của bạn, đây là thông tin mà nhóm của bạn cần </a:t>
            </a:r>
            <a:r>
              <a:rPr lang="vi-VN" dirty="0" smtClean="0">
                <a:solidFill>
                  <a:srgbClr val="FF0000"/>
                </a:solidFill>
              </a:rPr>
              <a:t>biế</a:t>
            </a:r>
            <a:r>
              <a:rPr lang="en-US" dirty="0" smtClean="0">
                <a:solidFill>
                  <a:srgbClr val="FF0000"/>
                </a:solidFill>
              </a:rPr>
              <a:t>t</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61114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C630F413-44CE-4746-9821-9E0107978E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22D671B1-B099-4F9C-B9CC-9D22B4DAF8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06E78235-6545-4855-AE71-6092CD57AE47}"/>
              </a:ext>
            </a:extLst>
          </p:cNvPr>
          <p:cNvSpPr>
            <a:spLocks noGrp="1"/>
          </p:cNvSpPr>
          <p:nvPr>
            <p:ph type="title"/>
          </p:nvPr>
        </p:nvSpPr>
        <p:spPr>
          <a:xfrm>
            <a:off x="7555992" y="707475"/>
            <a:ext cx="3157577" cy="1312001"/>
          </a:xfrm>
        </p:spPr>
        <p:txBody>
          <a:bodyPr anchor="t">
            <a:normAutofit/>
          </a:bodyPr>
          <a:lstStyle/>
          <a:p>
            <a:r>
              <a:rPr lang="en-US" sz="2200" dirty="0"/>
              <a:t>What is the RPA </a:t>
            </a:r>
            <a:r>
              <a:rPr lang="en-US" sz="2200" dirty="0" err="1"/>
              <a:t>CoE</a:t>
            </a:r>
            <a:r>
              <a:rPr lang="en-US" sz="2200" dirty="0"/>
              <a:t> supposed to do?</a:t>
            </a:r>
            <a:br>
              <a:rPr lang="en-US" sz="2200" dirty="0"/>
            </a:br>
            <a:r>
              <a:rPr lang="en-US" sz="2200" dirty="0"/>
              <a:t/>
            </a:r>
            <a:br>
              <a:rPr lang="en-US" sz="2200" dirty="0"/>
            </a:br>
            <a:endParaRPr lang="en-US" sz="2200" dirty="0"/>
          </a:p>
        </p:txBody>
      </p:sp>
      <p:cxnSp>
        <p:nvCxnSpPr>
          <p:cNvPr id="13" name="Straight Connector 12">
            <a:extLst>
              <a:ext uri="{FF2B5EF4-FFF2-40B4-BE49-F238E27FC236}">
                <a16:creationId xmlns:a16="http://schemas.microsoft.com/office/drawing/2014/main" xmlns="" id="{7552FBEF-FA69-427B-8245-0A518E0513D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xmlns="" id="{898488B7-DBD3-40E7-B54B-4DA6C5693EF3}"/>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Picture 2" descr="https://cdn-gcp.marutitech.com/wp-media/2019/10/09997ab8-rpa-roi-infographic-3.jpg">
            <a:extLst>
              <a:ext uri="{FF2B5EF4-FFF2-40B4-BE49-F238E27FC236}">
                <a16:creationId xmlns:a16="http://schemas.microsoft.com/office/drawing/2014/main" xmlns="" id="{E28C0579-11D9-4A01-B01C-0961110041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238"/>
          <a:stretch/>
        </p:blipFill>
        <p:spPr bwMode="auto">
          <a:xfrm>
            <a:off x="338460" y="707475"/>
            <a:ext cx="7217229" cy="57202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51277" y="1460503"/>
            <a:ext cx="2493034" cy="1661993"/>
          </a:xfrm>
          <a:prstGeom prst="rect">
            <a:avLst/>
          </a:prstGeom>
          <a:noFill/>
        </p:spPr>
        <p:txBody>
          <a:bodyPr wrap="square" rtlCol="0">
            <a:spAutoFit/>
          </a:bodyPr>
          <a:lstStyle/>
          <a:p>
            <a:r>
              <a:rPr lang="vi-VN" sz="1200" dirty="0">
                <a:solidFill>
                  <a:srgbClr val="FF0000"/>
                </a:solidFill>
              </a:rPr>
              <a:t>Tích hợp vào cơ cấu tổ chức tổng công ty</a:t>
            </a:r>
            <a:r>
              <a:rPr lang="vi-VN" sz="1200" dirty="0" smtClean="0">
                <a:solidFill>
                  <a:srgbClr val="FF0000"/>
                </a:solidFill>
              </a:rPr>
              <a:t>.</a:t>
            </a:r>
            <a:endParaRPr lang="en-US" sz="1200" dirty="0" smtClean="0">
              <a:solidFill>
                <a:srgbClr val="FF0000"/>
              </a:solidFill>
            </a:endParaRPr>
          </a:p>
          <a:p>
            <a:r>
              <a:rPr lang="vi-VN" sz="1200" dirty="0" smtClean="0">
                <a:solidFill>
                  <a:srgbClr val="FF0000"/>
                </a:solidFill>
              </a:rPr>
              <a:t> </a:t>
            </a:r>
            <a:r>
              <a:rPr lang="vi-VN" sz="1200" dirty="0">
                <a:solidFill>
                  <a:srgbClr val="FF0000"/>
                </a:solidFill>
              </a:rPr>
              <a:t>Vai trò và trách nhiệm bên trong và bên ngoài để hỗ trợ các chức năng của sáng kiến ​​RPA. </a:t>
            </a:r>
            <a:endParaRPr lang="en-US" sz="1200" dirty="0" smtClean="0">
              <a:solidFill>
                <a:srgbClr val="FF0000"/>
              </a:solidFill>
            </a:endParaRPr>
          </a:p>
          <a:p>
            <a:r>
              <a:rPr lang="vi-VN" sz="1200" dirty="0" smtClean="0">
                <a:solidFill>
                  <a:srgbClr val="FF0000"/>
                </a:solidFill>
              </a:rPr>
              <a:t>Đào </a:t>
            </a:r>
            <a:r>
              <a:rPr lang="vi-VN" sz="1200" dirty="0">
                <a:solidFill>
                  <a:srgbClr val="FF0000"/>
                </a:solidFill>
              </a:rPr>
              <a:t>tạo nguồn lực mới. Thay đổi cách quản lý</a:t>
            </a:r>
            <a:endParaRPr lang="en-US" sz="1200" dirty="0">
              <a:solidFill>
                <a:srgbClr val="FF0000"/>
              </a:solidFill>
            </a:endParaRPr>
          </a:p>
          <a:p>
            <a:endParaRPr lang="en-US" dirty="0">
              <a:solidFill>
                <a:srgbClr val="FF0000"/>
              </a:solidFill>
            </a:endParaRPr>
          </a:p>
        </p:txBody>
      </p:sp>
      <p:sp>
        <p:nvSpPr>
          <p:cNvPr id="5" name="TextBox 4"/>
          <p:cNvSpPr txBox="1"/>
          <p:nvPr/>
        </p:nvSpPr>
        <p:spPr>
          <a:xfrm>
            <a:off x="5188631" y="2273609"/>
            <a:ext cx="2367058" cy="923330"/>
          </a:xfrm>
          <a:prstGeom prst="rect">
            <a:avLst/>
          </a:prstGeom>
          <a:noFill/>
        </p:spPr>
        <p:txBody>
          <a:bodyPr wrap="none" rtlCol="0">
            <a:spAutoFit/>
          </a:bodyPr>
          <a:lstStyle/>
          <a:p>
            <a:r>
              <a:rPr lang="vi-VN" sz="1200" dirty="0">
                <a:solidFill>
                  <a:srgbClr val="FF0000"/>
                </a:solidFill>
              </a:rPr>
              <a:t>Tuân thủ chính sách và thủ tục. </a:t>
            </a:r>
            <a:endParaRPr lang="en-US" sz="1200" dirty="0" smtClean="0">
              <a:solidFill>
                <a:srgbClr val="FF0000"/>
              </a:solidFill>
            </a:endParaRPr>
          </a:p>
          <a:p>
            <a:r>
              <a:rPr lang="vi-VN" sz="1200" dirty="0" smtClean="0">
                <a:solidFill>
                  <a:srgbClr val="FF0000"/>
                </a:solidFill>
              </a:rPr>
              <a:t>Hệ </a:t>
            </a:r>
            <a:r>
              <a:rPr lang="vi-VN" sz="1200" dirty="0">
                <a:solidFill>
                  <a:srgbClr val="FF0000"/>
                </a:solidFill>
              </a:rPr>
              <a:t>thống truy cập. </a:t>
            </a:r>
            <a:endParaRPr lang="en-US" sz="1200" dirty="0" smtClean="0">
              <a:solidFill>
                <a:srgbClr val="FF0000"/>
              </a:solidFill>
            </a:endParaRPr>
          </a:p>
          <a:p>
            <a:r>
              <a:rPr lang="vi-VN" sz="1200" dirty="0" smtClean="0">
                <a:solidFill>
                  <a:srgbClr val="FF0000"/>
                </a:solidFill>
              </a:rPr>
              <a:t>Ưu </a:t>
            </a:r>
            <a:r>
              <a:rPr lang="vi-VN" sz="1200" dirty="0">
                <a:solidFill>
                  <a:srgbClr val="FF0000"/>
                </a:solidFill>
              </a:rPr>
              <a:t>tiên quá trình</a:t>
            </a:r>
            <a:endParaRPr lang="en-US" sz="1200" dirty="0">
              <a:solidFill>
                <a:srgbClr val="FF0000"/>
              </a:solidFill>
            </a:endParaRPr>
          </a:p>
          <a:p>
            <a:endParaRPr lang="en-US" dirty="0"/>
          </a:p>
        </p:txBody>
      </p:sp>
      <p:sp>
        <p:nvSpPr>
          <p:cNvPr id="6" name="TextBox 5"/>
          <p:cNvSpPr txBox="1"/>
          <p:nvPr/>
        </p:nvSpPr>
        <p:spPr>
          <a:xfrm>
            <a:off x="1011994" y="4109765"/>
            <a:ext cx="2393604" cy="769441"/>
          </a:xfrm>
          <a:prstGeom prst="rect">
            <a:avLst/>
          </a:prstGeom>
          <a:noFill/>
        </p:spPr>
        <p:txBody>
          <a:bodyPr wrap="none" rtlCol="0">
            <a:spAutoFit/>
          </a:bodyPr>
          <a:lstStyle/>
          <a:p>
            <a:r>
              <a:rPr lang="vi-VN" sz="1100" dirty="0">
                <a:solidFill>
                  <a:srgbClr val="FF0000"/>
                </a:solidFill>
              </a:rPr>
              <a:t>Kiến trúc cho môi trường </a:t>
            </a:r>
            <a:endParaRPr lang="en-US" sz="1100" dirty="0" smtClean="0">
              <a:solidFill>
                <a:srgbClr val="FF0000"/>
              </a:solidFill>
            </a:endParaRPr>
          </a:p>
          <a:p>
            <a:r>
              <a:rPr lang="vi-VN" sz="1100" dirty="0" smtClean="0">
                <a:solidFill>
                  <a:srgbClr val="FF0000"/>
                </a:solidFill>
              </a:rPr>
              <a:t>vận </a:t>
            </a:r>
            <a:r>
              <a:rPr lang="vi-VN" sz="1100" dirty="0">
                <a:solidFill>
                  <a:srgbClr val="FF0000"/>
                </a:solidFill>
              </a:rPr>
              <a:t>hành robot (ROE). </a:t>
            </a:r>
            <a:endParaRPr lang="en-US" sz="1100" dirty="0" smtClean="0">
              <a:solidFill>
                <a:srgbClr val="FF0000"/>
              </a:solidFill>
            </a:endParaRPr>
          </a:p>
          <a:p>
            <a:r>
              <a:rPr lang="vi-VN" sz="1100" dirty="0" smtClean="0">
                <a:solidFill>
                  <a:srgbClr val="FF0000"/>
                </a:solidFill>
              </a:rPr>
              <a:t>Hỗ </a:t>
            </a:r>
            <a:r>
              <a:rPr lang="vi-VN" sz="1100" dirty="0">
                <a:solidFill>
                  <a:srgbClr val="FF0000"/>
                </a:solidFill>
              </a:rPr>
              <a:t>trợ cơ sở hạ tầng. </a:t>
            </a:r>
            <a:endParaRPr lang="en-US" sz="1100" dirty="0" smtClean="0">
              <a:solidFill>
                <a:srgbClr val="FF0000"/>
              </a:solidFill>
            </a:endParaRPr>
          </a:p>
          <a:p>
            <a:r>
              <a:rPr lang="vi-VN" sz="1100" dirty="0" smtClean="0">
                <a:solidFill>
                  <a:srgbClr val="FF0000"/>
                </a:solidFill>
              </a:rPr>
              <a:t>Lựa </a:t>
            </a:r>
            <a:r>
              <a:rPr lang="vi-VN" sz="1100" dirty="0">
                <a:solidFill>
                  <a:srgbClr val="FF0000"/>
                </a:solidFill>
              </a:rPr>
              <a:t>chọn công nghệ và giấy phép. </a:t>
            </a:r>
            <a:endParaRPr lang="en-US" dirty="0"/>
          </a:p>
        </p:txBody>
      </p:sp>
      <p:sp>
        <p:nvSpPr>
          <p:cNvPr id="7" name="TextBox 6"/>
          <p:cNvSpPr txBox="1"/>
          <p:nvPr/>
        </p:nvSpPr>
        <p:spPr>
          <a:xfrm>
            <a:off x="3057843" y="3729679"/>
            <a:ext cx="3908442" cy="600164"/>
          </a:xfrm>
          <a:prstGeom prst="rect">
            <a:avLst/>
          </a:prstGeom>
          <a:noFill/>
        </p:spPr>
        <p:txBody>
          <a:bodyPr wrap="none" rtlCol="0">
            <a:spAutoFit/>
          </a:bodyPr>
          <a:lstStyle/>
          <a:p>
            <a:r>
              <a:rPr lang="en-US" sz="1100" dirty="0">
                <a:solidFill>
                  <a:srgbClr val="FF0000"/>
                </a:solidFill>
              </a:rPr>
              <a:t/>
            </a:r>
            <a:br>
              <a:rPr lang="en-US" sz="1100" dirty="0">
                <a:solidFill>
                  <a:srgbClr val="FF0000"/>
                </a:solidFill>
              </a:rPr>
            </a:br>
            <a:r>
              <a:rPr lang="en-US" sz="1100" dirty="0" err="1">
                <a:solidFill>
                  <a:srgbClr val="FF0000"/>
                </a:solidFill>
              </a:rPr>
              <a:t>Đánh</a:t>
            </a:r>
            <a:r>
              <a:rPr lang="en-US" sz="1100" dirty="0">
                <a:solidFill>
                  <a:srgbClr val="FF0000"/>
                </a:solidFill>
              </a:rPr>
              <a:t> </a:t>
            </a:r>
            <a:r>
              <a:rPr lang="en-US" sz="1100" dirty="0" err="1">
                <a:solidFill>
                  <a:srgbClr val="FF0000"/>
                </a:solidFill>
              </a:rPr>
              <a:t>giá</a:t>
            </a:r>
            <a:r>
              <a:rPr lang="en-US" sz="1100" dirty="0">
                <a:solidFill>
                  <a:srgbClr val="FF0000"/>
                </a:solidFill>
              </a:rPr>
              <a:t>, </a:t>
            </a:r>
            <a:r>
              <a:rPr lang="en-US" sz="1100" dirty="0" err="1">
                <a:solidFill>
                  <a:srgbClr val="FF0000"/>
                </a:solidFill>
              </a:rPr>
              <a:t>phát</a:t>
            </a:r>
            <a:r>
              <a:rPr lang="en-US" sz="1100" dirty="0">
                <a:solidFill>
                  <a:srgbClr val="FF0000"/>
                </a:solidFill>
              </a:rPr>
              <a:t> </a:t>
            </a:r>
            <a:r>
              <a:rPr lang="en-US" sz="1100" dirty="0" err="1">
                <a:solidFill>
                  <a:srgbClr val="FF0000"/>
                </a:solidFill>
              </a:rPr>
              <a:t>triển</a:t>
            </a:r>
            <a:r>
              <a:rPr lang="en-US" sz="1100" dirty="0">
                <a:solidFill>
                  <a:srgbClr val="FF0000"/>
                </a:solidFill>
              </a:rPr>
              <a:t>, </a:t>
            </a:r>
            <a:r>
              <a:rPr lang="en-US" sz="1100" dirty="0" err="1">
                <a:solidFill>
                  <a:srgbClr val="FF0000"/>
                </a:solidFill>
              </a:rPr>
              <a:t>thử</a:t>
            </a:r>
            <a:r>
              <a:rPr lang="en-US" sz="1100" dirty="0">
                <a:solidFill>
                  <a:srgbClr val="FF0000"/>
                </a:solidFill>
              </a:rPr>
              <a:t> </a:t>
            </a:r>
            <a:r>
              <a:rPr lang="en-US" sz="1100" dirty="0" err="1">
                <a:solidFill>
                  <a:srgbClr val="FF0000"/>
                </a:solidFill>
              </a:rPr>
              <a:t>nghiệm</a:t>
            </a:r>
            <a:r>
              <a:rPr lang="en-US" sz="1100" dirty="0">
                <a:solidFill>
                  <a:srgbClr val="FF0000"/>
                </a:solidFill>
              </a:rPr>
              <a:t>, </a:t>
            </a:r>
            <a:r>
              <a:rPr lang="en-US" sz="1100" dirty="0" err="1">
                <a:solidFill>
                  <a:srgbClr val="FF0000"/>
                </a:solidFill>
              </a:rPr>
              <a:t>triển</a:t>
            </a:r>
            <a:r>
              <a:rPr lang="en-US" sz="1100" dirty="0">
                <a:solidFill>
                  <a:srgbClr val="FF0000"/>
                </a:solidFill>
              </a:rPr>
              <a:t> </a:t>
            </a:r>
            <a:r>
              <a:rPr lang="en-US" sz="1100" dirty="0" err="1">
                <a:solidFill>
                  <a:srgbClr val="FF0000"/>
                </a:solidFill>
              </a:rPr>
              <a:t>khai</a:t>
            </a:r>
            <a:r>
              <a:rPr lang="en-US" sz="1100" dirty="0">
                <a:solidFill>
                  <a:srgbClr val="FF0000"/>
                </a:solidFill>
              </a:rPr>
              <a:t>, </a:t>
            </a:r>
            <a:r>
              <a:rPr lang="en-US" sz="1100" dirty="0" err="1">
                <a:solidFill>
                  <a:srgbClr val="FF0000"/>
                </a:solidFill>
              </a:rPr>
              <a:t>tiêu</a:t>
            </a:r>
            <a:r>
              <a:rPr lang="en-US" sz="1100" dirty="0">
                <a:solidFill>
                  <a:srgbClr val="FF0000"/>
                </a:solidFill>
              </a:rPr>
              <a:t> </a:t>
            </a:r>
            <a:r>
              <a:rPr lang="en-US" sz="1100" dirty="0" err="1">
                <a:solidFill>
                  <a:srgbClr val="FF0000"/>
                </a:solidFill>
              </a:rPr>
              <a:t>chuẩn</a:t>
            </a:r>
            <a:r>
              <a:rPr lang="en-US" sz="1100" dirty="0">
                <a:solidFill>
                  <a:srgbClr val="FF0000"/>
                </a:solidFill>
              </a:rPr>
              <a:t> </a:t>
            </a:r>
            <a:r>
              <a:rPr lang="en-US" sz="1100" dirty="0" err="1">
                <a:solidFill>
                  <a:srgbClr val="FF0000"/>
                </a:solidFill>
              </a:rPr>
              <a:t>phát</a:t>
            </a:r>
            <a:r>
              <a:rPr lang="en-US" sz="1100" dirty="0">
                <a:solidFill>
                  <a:srgbClr val="FF0000"/>
                </a:solidFill>
              </a:rPr>
              <a:t> </a:t>
            </a:r>
            <a:r>
              <a:rPr lang="en-US" sz="1100" dirty="0" err="1">
                <a:solidFill>
                  <a:srgbClr val="FF0000"/>
                </a:solidFill>
              </a:rPr>
              <a:t>triển</a:t>
            </a:r>
            <a:endParaRPr lang="en-US" sz="1100" dirty="0">
              <a:solidFill>
                <a:srgbClr val="FF0000"/>
              </a:solidFill>
            </a:endParaRPr>
          </a:p>
          <a:p>
            <a:endParaRPr lang="en-US" sz="1100" dirty="0">
              <a:solidFill>
                <a:srgbClr val="FF0000"/>
              </a:solidFill>
            </a:endParaRPr>
          </a:p>
        </p:txBody>
      </p:sp>
      <p:sp>
        <p:nvSpPr>
          <p:cNvPr id="8" name="TextBox 7"/>
          <p:cNvSpPr txBox="1"/>
          <p:nvPr/>
        </p:nvSpPr>
        <p:spPr>
          <a:xfrm>
            <a:off x="4297614" y="5954580"/>
            <a:ext cx="3348994" cy="600164"/>
          </a:xfrm>
          <a:prstGeom prst="rect">
            <a:avLst/>
          </a:prstGeom>
          <a:noFill/>
        </p:spPr>
        <p:txBody>
          <a:bodyPr wrap="none" rtlCol="0">
            <a:spAutoFit/>
          </a:bodyPr>
          <a:lstStyle/>
          <a:p>
            <a:r>
              <a:rPr lang="en-US" sz="1100" dirty="0">
                <a:solidFill>
                  <a:srgbClr val="FF0000"/>
                </a:solidFill>
              </a:rPr>
              <a:t/>
            </a:r>
            <a:br>
              <a:rPr lang="en-US" sz="1100" dirty="0">
                <a:solidFill>
                  <a:srgbClr val="FF0000"/>
                </a:solidFill>
              </a:rPr>
            </a:br>
            <a:r>
              <a:rPr lang="en-US" sz="1100" dirty="0" err="1">
                <a:solidFill>
                  <a:srgbClr val="FF0000"/>
                </a:solidFill>
              </a:rPr>
              <a:t>Bảo</a:t>
            </a:r>
            <a:r>
              <a:rPr lang="en-US" sz="1100" dirty="0">
                <a:solidFill>
                  <a:srgbClr val="FF0000"/>
                </a:solidFill>
              </a:rPr>
              <a:t> </a:t>
            </a:r>
            <a:r>
              <a:rPr lang="en-US" sz="1100" dirty="0" err="1">
                <a:solidFill>
                  <a:srgbClr val="FF0000"/>
                </a:solidFill>
              </a:rPr>
              <a:t>trì</a:t>
            </a:r>
            <a:r>
              <a:rPr lang="en-US" sz="1100" dirty="0">
                <a:solidFill>
                  <a:srgbClr val="FF0000"/>
                </a:solidFill>
              </a:rPr>
              <a:t> </a:t>
            </a:r>
            <a:r>
              <a:rPr lang="en-US" sz="1100" dirty="0" err="1">
                <a:solidFill>
                  <a:srgbClr val="FF0000"/>
                </a:solidFill>
              </a:rPr>
              <a:t>các</a:t>
            </a:r>
            <a:r>
              <a:rPr lang="en-US" sz="1100" dirty="0">
                <a:solidFill>
                  <a:srgbClr val="FF0000"/>
                </a:solidFill>
              </a:rPr>
              <a:t> </a:t>
            </a:r>
            <a:r>
              <a:rPr lang="en-US" sz="1100" dirty="0" err="1">
                <a:solidFill>
                  <a:srgbClr val="FF0000"/>
                </a:solidFill>
              </a:rPr>
              <a:t>quy</a:t>
            </a:r>
            <a:r>
              <a:rPr lang="en-US" sz="1100" dirty="0">
                <a:solidFill>
                  <a:srgbClr val="FF0000"/>
                </a:solidFill>
              </a:rPr>
              <a:t> </a:t>
            </a:r>
            <a:r>
              <a:rPr lang="en-US" sz="1100" dirty="0" err="1">
                <a:solidFill>
                  <a:srgbClr val="FF0000"/>
                </a:solidFill>
              </a:rPr>
              <a:t>trình</a:t>
            </a:r>
            <a:r>
              <a:rPr lang="en-US" sz="1100" dirty="0">
                <a:solidFill>
                  <a:srgbClr val="FF0000"/>
                </a:solidFill>
              </a:rPr>
              <a:t> </a:t>
            </a:r>
            <a:r>
              <a:rPr lang="en-US" sz="1100" dirty="0" err="1">
                <a:solidFill>
                  <a:srgbClr val="FF0000"/>
                </a:solidFill>
              </a:rPr>
              <a:t>tự</a:t>
            </a:r>
            <a:r>
              <a:rPr lang="en-US" sz="1100" dirty="0">
                <a:solidFill>
                  <a:srgbClr val="FF0000"/>
                </a:solidFill>
              </a:rPr>
              <a:t> </a:t>
            </a:r>
            <a:r>
              <a:rPr lang="en-US" sz="1100" dirty="0" err="1">
                <a:solidFill>
                  <a:srgbClr val="FF0000"/>
                </a:solidFill>
              </a:rPr>
              <a:t>động</a:t>
            </a:r>
            <a:r>
              <a:rPr lang="en-US" sz="1100" dirty="0">
                <a:solidFill>
                  <a:srgbClr val="FF0000"/>
                </a:solidFill>
              </a:rPr>
              <a:t> </a:t>
            </a:r>
            <a:r>
              <a:rPr lang="en-US" sz="1100" dirty="0" err="1">
                <a:solidFill>
                  <a:srgbClr val="FF0000"/>
                </a:solidFill>
              </a:rPr>
              <a:t>hiện</a:t>
            </a:r>
            <a:r>
              <a:rPr lang="en-US" sz="1100" dirty="0">
                <a:solidFill>
                  <a:srgbClr val="FF0000"/>
                </a:solidFill>
              </a:rPr>
              <a:t> </a:t>
            </a:r>
            <a:r>
              <a:rPr lang="en-US" sz="1100" dirty="0" err="1">
                <a:solidFill>
                  <a:srgbClr val="FF0000"/>
                </a:solidFill>
              </a:rPr>
              <a:t>có</a:t>
            </a:r>
            <a:r>
              <a:rPr lang="en-US" sz="1100" dirty="0">
                <a:solidFill>
                  <a:srgbClr val="FF0000"/>
                </a:solidFill>
              </a:rPr>
              <a:t>, </a:t>
            </a:r>
            <a:r>
              <a:rPr lang="en-US" sz="1100" dirty="0" err="1">
                <a:solidFill>
                  <a:srgbClr val="FF0000"/>
                </a:solidFill>
              </a:rPr>
              <a:t>Hỗ</a:t>
            </a:r>
            <a:r>
              <a:rPr lang="en-US" sz="1100" dirty="0">
                <a:solidFill>
                  <a:srgbClr val="FF0000"/>
                </a:solidFill>
              </a:rPr>
              <a:t> </a:t>
            </a:r>
            <a:r>
              <a:rPr lang="en-US" sz="1100" dirty="0" err="1">
                <a:solidFill>
                  <a:srgbClr val="FF0000"/>
                </a:solidFill>
              </a:rPr>
              <a:t>trợ</a:t>
            </a:r>
            <a:r>
              <a:rPr lang="en-US" sz="1100" dirty="0">
                <a:solidFill>
                  <a:srgbClr val="FF0000"/>
                </a:solidFill>
              </a:rPr>
              <a:t>, </a:t>
            </a:r>
            <a:r>
              <a:rPr lang="en-US" sz="1100" dirty="0" err="1">
                <a:solidFill>
                  <a:srgbClr val="FF0000"/>
                </a:solidFill>
              </a:rPr>
              <a:t>Giám</a:t>
            </a:r>
            <a:r>
              <a:rPr lang="en-US" sz="1100" dirty="0">
                <a:solidFill>
                  <a:srgbClr val="FF0000"/>
                </a:solidFill>
              </a:rPr>
              <a:t> </a:t>
            </a:r>
            <a:r>
              <a:rPr lang="en-US" sz="1100" dirty="0" err="1">
                <a:solidFill>
                  <a:srgbClr val="FF0000"/>
                </a:solidFill>
              </a:rPr>
              <a:t>sát</a:t>
            </a:r>
            <a:endParaRPr lang="en-US" sz="1100" dirty="0">
              <a:solidFill>
                <a:srgbClr val="FF0000"/>
              </a:solidFill>
            </a:endParaRPr>
          </a:p>
          <a:p>
            <a:endParaRPr lang="en-US" sz="1100" dirty="0">
              <a:solidFill>
                <a:srgbClr val="FF0000"/>
              </a:solidFill>
            </a:endParaRPr>
          </a:p>
        </p:txBody>
      </p:sp>
    </p:spTree>
    <p:extLst>
      <p:ext uri="{BB962C8B-B14F-4D97-AF65-F5344CB8AC3E}">
        <p14:creationId xmlns:p14="http://schemas.microsoft.com/office/powerpoint/2010/main" val="42774091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489</Words>
  <Application>Microsoft Office PowerPoint</Application>
  <PresentationFormat>Widescreen</PresentationFormat>
  <Paragraphs>72</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PAYMENT PROCESSING </vt:lpstr>
      <vt:lpstr>REQUEST PROCESSING </vt:lpstr>
      <vt:lpstr>VALIDATION </vt:lpstr>
      <vt:lpstr>PATTERN DETECTION </vt:lpstr>
      <vt:lpstr>Why use RPA?</vt:lpstr>
      <vt:lpstr>When to Use rpa? </vt:lpstr>
      <vt:lpstr>When to Use rpa?</vt:lpstr>
      <vt:lpstr>What is an RPA CoE? </vt:lpstr>
      <vt:lpstr>What is the RPA CoE supposed to do?  </vt:lpstr>
      <vt:lpstr>Building the RPA CoE </vt:lpstr>
      <vt:lpstr>Who is a part of RPA CoE?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Process Automation - uipath</dc:title>
  <dc:creator>Huệ Phân Văn</dc:creator>
  <cp:lastModifiedBy>AN Nguyen Duy (2162372)</cp:lastModifiedBy>
  <cp:revision>4</cp:revision>
  <dcterms:created xsi:type="dcterms:W3CDTF">2019-11-22T18:18:14Z</dcterms:created>
  <dcterms:modified xsi:type="dcterms:W3CDTF">2019-12-06T08:08:08Z</dcterms:modified>
</cp:coreProperties>
</file>