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56" r:id="rId5"/>
    <p:sldId id="262" r:id="rId6"/>
    <p:sldId id="258" r:id="rId7"/>
    <p:sldId id="257" r:id="rId8"/>
    <p:sldId id="263" r:id="rId9"/>
    <p:sldId id="264" r:id="rId10"/>
    <p:sldId id="265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35"/>
  </p:normalViewPr>
  <p:slideViewPr>
    <p:cSldViewPr snapToGrid="0" snapToObjects="1" showGuides="1">
      <p:cViewPr>
        <p:scale>
          <a:sx n="96" d="100"/>
          <a:sy n="96" d="100"/>
        </p:scale>
        <p:origin x="1232" y="-124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6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5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CD0C-10B1-6E41-8640-8B762291B572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5951980/do-something-every-x-minutes-in-swif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7A018A-00AE-BE43-9781-BA9718594090}"/>
              </a:ext>
            </a:extLst>
          </p:cNvPr>
          <p:cNvSpPr txBox="1"/>
          <p:nvPr/>
        </p:nvSpPr>
        <p:spPr>
          <a:xfrm>
            <a:off x="495344" y="1005840"/>
            <a:ext cx="265008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/>
              <a:t>CoBaT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Corona Bavaria Traffic light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Logo </a:t>
            </a:r>
            <a:r>
              <a:rPr lang="de-DE" sz="1000" dirty="0" err="1"/>
              <a:t>Pictogramme</a:t>
            </a:r>
            <a:r>
              <a:rPr lang="de-DE" sz="1000" dirty="0"/>
              <a:t> entwerfen (siehe RKI Grafik)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b="1" dirty="0"/>
              <a:t>Global Storage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Werte</a:t>
            </a:r>
          </a:p>
          <a:p>
            <a:pPr lvl="1"/>
            <a:r>
              <a:rPr lang="de-DE" sz="1000" dirty="0"/>
              <a:t>aktuelle 7 Tage Inzidenz </a:t>
            </a:r>
          </a:p>
          <a:p>
            <a:pPr lvl="2"/>
            <a:r>
              <a:rPr lang="de-DE" sz="1000" dirty="0"/>
              <a:t>als Tabelle</a:t>
            </a:r>
          </a:p>
          <a:p>
            <a:pPr lvl="2"/>
            <a:r>
              <a:rPr lang="de-DE" sz="1000" dirty="0"/>
              <a:t>Zeitpunkt der Aktualisierung</a:t>
            </a:r>
          </a:p>
          <a:p>
            <a:pPr lvl="1"/>
            <a:r>
              <a:rPr lang="de-DE" sz="1000" dirty="0"/>
              <a:t>aktueller Ort</a:t>
            </a:r>
          </a:p>
          <a:p>
            <a:pPr lvl="2"/>
            <a:r>
              <a:rPr lang="de-DE" sz="1000" dirty="0"/>
              <a:t>Stadt</a:t>
            </a:r>
          </a:p>
          <a:p>
            <a:pPr lvl="2"/>
            <a:r>
              <a:rPr lang="de-DE" sz="1000" dirty="0"/>
              <a:t>Landkreis</a:t>
            </a:r>
          </a:p>
          <a:p>
            <a:pPr lvl="2"/>
            <a:r>
              <a:rPr lang="de-DE" sz="1000" dirty="0"/>
              <a:t>Regierungsbezirk</a:t>
            </a:r>
          </a:p>
          <a:p>
            <a:pPr lvl="2"/>
            <a:r>
              <a:rPr lang="de-DE" sz="1000" dirty="0"/>
              <a:t>Staat</a:t>
            </a:r>
          </a:p>
          <a:p>
            <a:pPr lvl="2"/>
            <a:r>
              <a:rPr lang="de-DE" sz="1000" dirty="0"/>
              <a:t>Land</a:t>
            </a:r>
          </a:p>
          <a:p>
            <a:pPr lvl="2"/>
            <a:r>
              <a:rPr lang="de-DE" sz="1000" dirty="0"/>
              <a:t>Zeitpunkt der Aktualisierung</a:t>
            </a:r>
          </a:p>
          <a:p>
            <a:pPr lvl="1"/>
            <a:r>
              <a:rPr lang="de-DE" sz="1000" dirty="0"/>
              <a:t>Letzter Ort in Bayern</a:t>
            </a:r>
          </a:p>
          <a:p>
            <a:pPr lvl="2"/>
            <a:r>
              <a:rPr lang="de-DE" sz="1000" dirty="0"/>
              <a:t>Datenfelder wie aktueller Ort</a:t>
            </a:r>
          </a:p>
          <a:p>
            <a:pPr lvl="1"/>
            <a:r>
              <a:rPr lang="de-DE" sz="1000" dirty="0"/>
              <a:t>letzter manuell ausgewählter Ort</a:t>
            </a:r>
          </a:p>
          <a:p>
            <a:pPr lvl="2"/>
            <a:r>
              <a:rPr lang="de-DE" sz="1000" dirty="0"/>
              <a:t>Datenfelder wie aktueller Ort</a:t>
            </a:r>
          </a:p>
          <a:p>
            <a:pPr lvl="1"/>
            <a:r>
              <a:rPr lang="de-DE" sz="1000" dirty="0"/>
              <a:t>aktueller Status Lokationsservice</a:t>
            </a:r>
          </a:p>
          <a:p>
            <a:pPr lvl="2"/>
            <a:r>
              <a:rPr lang="de-DE" sz="1000" dirty="0"/>
              <a:t>nicht autorisiert</a:t>
            </a:r>
          </a:p>
          <a:p>
            <a:pPr lvl="2"/>
            <a:r>
              <a:rPr lang="de-DE" sz="1000" dirty="0"/>
              <a:t>keine Lokationsdaten</a:t>
            </a:r>
          </a:p>
          <a:p>
            <a:pPr lvl="2"/>
            <a:r>
              <a:rPr lang="de-DE" sz="1000" dirty="0"/>
              <a:t>alles OK</a:t>
            </a:r>
          </a:p>
          <a:p>
            <a:pPr lvl="1"/>
            <a:r>
              <a:rPr lang="de-DE" sz="1000" dirty="0"/>
              <a:t>aktueller Status Inzidenz</a:t>
            </a:r>
          </a:p>
          <a:p>
            <a:pPr lvl="2"/>
            <a:r>
              <a:rPr lang="de-DE" sz="1000" dirty="0"/>
              <a:t>keine Verbindung</a:t>
            </a:r>
          </a:p>
          <a:p>
            <a:pPr lvl="2"/>
            <a:r>
              <a:rPr lang="de-DE" sz="1000" dirty="0"/>
              <a:t>keine Daten</a:t>
            </a:r>
          </a:p>
          <a:p>
            <a:pPr lvl="2"/>
            <a:r>
              <a:rPr lang="de-DE" sz="1000" dirty="0"/>
              <a:t>alles OK</a:t>
            </a:r>
          </a:p>
          <a:p>
            <a:r>
              <a:rPr lang="de-DE" sz="1000" dirty="0"/>
              <a:t>Permanent gespeichert</a:t>
            </a:r>
          </a:p>
          <a:p>
            <a:br>
              <a:rPr lang="de-DE" sz="1000" dirty="0"/>
            </a:br>
            <a:endParaRPr lang="de-DE" sz="1000" dirty="0"/>
          </a:p>
          <a:p>
            <a:endParaRPr lang="en-US" sz="1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A3A4B1-BEFB-5642-A8D7-B18A95F0F10D}"/>
              </a:ext>
            </a:extLst>
          </p:cNvPr>
          <p:cNvSpPr txBox="1"/>
          <p:nvPr/>
        </p:nvSpPr>
        <p:spPr>
          <a:xfrm>
            <a:off x="566928" y="493776"/>
            <a:ext cx="14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thoughts</a:t>
            </a:r>
          </a:p>
        </p:txBody>
      </p:sp>
    </p:spTree>
    <p:extLst>
      <p:ext uri="{BB962C8B-B14F-4D97-AF65-F5344CB8AC3E}">
        <p14:creationId xmlns:p14="http://schemas.microsoft.com/office/powerpoint/2010/main" val="97013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110945C-8DE1-4C43-9855-69CA68323829}"/>
              </a:ext>
            </a:extLst>
          </p:cNvPr>
          <p:cNvSpPr txBox="1"/>
          <p:nvPr/>
        </p:nvSpPr>
        <p:spPr>
          <a:xfrm>
            <a:off x="466165" y="197852"/>
            <a:ext cx="6391835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iCloud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Check iCloud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iCloud erlaubt?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wenn nicht erlaubt und lokal lokal Lücken vorhanden, einmalig Hinweis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Datenbank vorhanden?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Wenn nicht, </a:t>
            </a:r>
            <a:r>
              <a:rPr lang="de-DE" sz="1400" dirty="0" err="1"/>
              <a:t>Flag</a:t>
            </a:r>
            <a:r>
              <a:rPr lang="de-DE" sz="1400" dirty="0"/>
              <a:t> setzen und Abbruch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Wenn alles OK, </a:t>
            </a:r>
            <a:r>
              <a:rPr lang="de-DE" sz="1400" dirty="0" err="1"/>
              <a:t>Flag</a:t>
            </a:r>
            <a:r>
              <a:rPr lang="de-DE" sz="1400" dirty="0"/>
              <a:t> setzen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Check Historie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Call check iCloud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Lies die obersten 15 Datensätze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Schleife über alle Datensätze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Wenn Lokal vorhanden, aber iCloud nicht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400" dirty="0"/>
              <a:t>Call Übertragen der Daten in die iCloud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Wenn iCloud vorhanden, aber lokal nicht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400" dirty="0"/>
              <a:t>Call Übertragen der Daten aus der iCloud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Übertragen der Daten in die iCloud (jeweils für County und State)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Call check iCloud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Wenn aktuelle Daten von County Level vorhanden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Create </a:t>
            </a:r>
            <a:r>
              <a:rPr lang="de-DE" sz="1400" dirty="0" err="1"/>
              <a:t>and</a:t>
            </a:r>
            <a:r>
              <a:rPr lang="de-DE" sz="1400" dirty="0"/>
              <a:t> Transfer Data </a:t>
            </a:r>
            <a:r>
              <a:rPr lang="de-DE" sz="1400" dirty="0" err="1"/>
              <a:t>Record</a:t>
            </a:r>
            <a:r>
              <a:rPr lang="de-DE" sz="1400" dirty="0"/>
              <a:t> County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Wenn aktuelle Daten von State vorhanden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Create </a:t>
            </a:r>
            <a:r>
              <a:rPr lang="de-DE" sz="1400" dirty="0" err="1"/>
              <a:t>and</a:t>
            </a:r>
            <a:r>
              <a:rPr lang="de-DE" sz="1400" dirty="0"/>
              <a:t> Transfer Data </a:t>
            </a:r>
            <a:r>
              <a:rPr lang="de-DE" sz="1400" dirty="0" err="1"/>
              <a:t>Record</a:t>
            </a:r>
            <a:r>
              <a:rPr lang="de-DE" sz="1400" dirty="0"/>
              <a:t>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Create </a:t>
            </a:r>
            <a:r>
              <a:rPr lang="de-DE" sz="1400" dirty="0" err="1"/>
              <a:t>and</a:t>
            </a:r>
            <a:r>
              <a:rPr lang="de-DE" sz="1400" dirty="0"/>
              <a:t> Transfer Data </a:t>
            </a:r>
            <a:r>
              <a:rPr lang="de-DE" sz="1400" dirty="0" err="1"/>
              <a:t>History</a:t>
            </a:r>
            <a:r>
              <a:rPr lang="de-DE" sz="1400" dirty="0"/>
              <a:t> </a:t>
            </a:r>
            <a:r>
              <a:rPr lang="de-DE" sz="1400" dirty="0" err="1"/>
              <a:t>Record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Übertragen der Daten aus der iCloud (jeweils für County und State)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Call check iCloud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Wenn iCloud Daten von County Level vorhanden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Download Data </a:t>
            </a:r>
            <a:r>
              <a:rPr lang="de-DE" sz="1400" dirty="0" err="1"/>
              <a:t>Record</a:t>
            </a:r>
            <a:r>
              <a:rPr lang="de-DE" sz="1400" dirty="0"/>
              <a:t> County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Call „</a:t>
            </a:r>
            <a:r>
              <a:rPr lang="de-DE" sz="1400" dirty="0" err="1"/>
              <a:t>new</a:t>
            </a:r>
            <a:r>
              <a:rPr lang="de-DE" sz="1400" dirty="0"/>
              <a:t> RKI Data“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Wenn iCloud Daten von State vorhanden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Download Data </a:t>
            </a:r>
            <a:r>
              <a:rPr lang="de-DE" sz="1400" dirty="0" err="1"/>
              <a:t>Record</a:t>
            </a:r>
            <a:r>
              <a:rPr lang="de-DE" sz="1400" dirty="0"/>
              <a:t> State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Call „</a:t>
            </a:r>
            <a:r>
              <a:rPr lang="de-DE" sz="1400" dirty="0" err="1"/>
              <a:t>new</a:t>
            </a:r>
            <a:r>
              <a:rPr lang="de-DE" sz="1400" dirty="0"/>
              <a:t> RKI Data“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Wenn neue RKI Daten gelesen wurden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Call check Historie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Wenn update auf RKI Daten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Call Übertragen der Daten in die iCloud </a:t>
            </a:r>
          </a:p>
        </p:txBody>
      </p:sp>
    </p:spTree>
    <p:extLst>
      <p:ext uri="{BB962C8B-B14F-4D97-AF65-F5344CB8AC3E}">
        <p14:creationId xmlns:p14="http://schemas.microsoft.com/office/powerpoint/2010/main" val="170095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7A018A-00AE-BE43-9781-BA9718594090}"/>
              </a:ext>
            </a:extLst>
          </p:cNvPr>
          <p:cNvSpPr txBox="1"/>
          <p:nvPr/>
        </p:nvSpPr>
        <p:spPr>
          <a:xfrm>
            <a:off x="495344" y="1005840"/>
            <a:ext cx="3724096" cy="871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UI</a:t>
            </a:r>
            <a:endParaRPr lang="de-DE" sz="1000" dirty="0"/>
          </a:p>
          <a:p>
            <a:r>
              <a:rPr lang="de-DE" sz="1000" dirty="0"/>
              <a:t>Aktuelle Anzeige, </a:t>
            </a:r>
          </a:p>
          <a:p>
            <a:pPr lvl="1"/>
            <a:r>
              <a:rPr lang="de-DE" sz="1000" dirty="0"/>
              <a:t>mit Zeitangabe, wann letzte Änderung </a:t>
            </a:r>
          </a:p>
          <a:p>
            <a:pPr lvl="2"/>
            <a:r>
              <a:rPr lang="de-DE" sz="1000" dirty="0"/>
              <a:t>Tage / Stunden / Minuten / Sekunden, optimiert</a:t>
            </a:r>
          </a:p>
          <a:p>
            <a:pPr lvl="2"/>
            <a:r>
              <a:rPr lang="de-DE" sz="1000" dirty="0"/>
              <a:t>Warnhinweis, wenn schon länger her</a:t>
            </a:r>
          </a:p>
          <a:p>
            <a:pPr lvl="1"/>
            <a:r>
              <a:rPr lang="de-DE" sz="1000" dirty="0"/>
              <a:t>Aktuelle Werte</a:t>
            </a:r>
          </a:p>
          <a:p>
            <a:pPr lvl="2"/>
            <a:r>
              <a:rPr lang="de-DE" sz="1000" dirty="0"/>
              <a:t>Lokation (Stadt und Landkreis)</a:t>
            </a:r>
          </a:p>
          <a:p>
            <a:pPr lvl="2"/>
            <a:r>
              <a:rPr lang="de-DE" sz="1000" dirty="0"/>
              <a:t>Inzidenz</a:t>
            </a:r>
          </a:p>
          <a:p>
            <a:pPr lvl="1"/>
            <a:r>
              <a:rPr lang="de-DE" sz="1000" dirty="0"/>
              <a:t>manuell oder </a:t>
            </a:r>
            <a:r>
              <a:rPr lang="de-DE" sz="1000" dirty="0" err="1"/>
              <a:t>automatik</a:t>
            </a:r>
            <a:endParaRPr lang="de-DE" sz="1000" dirty="0"/>
          </a:p>
          <a:p>
            <a:pPr lvl="1"/>
            <a:r>
              <a:rPr lang="de-DE" sz="1000" dirty="0"/>
              <a:t>mögliche Anzeigen</a:t>
            </a:r>
          </a:p>
          <a:p>
            <a:pPr lvl="2"/>
            <a:r>
              <a:rPr lang="de-DE" sz="1000" dirty="0"/>
              <a:t>kein Status verfügbar (keine Daten, keine Historie)</a:t>
            </a:r>
          </a:p>
          <a:p>
            <a:pPr lvl="3"/>
            <a:r>
              <a:rPr lang="de-DE" sz="1000" dirty="0"/>
              <a:t>weiß</a:t>
            </a:r>
          </a:p>
          <a:p>
            <a:pPr lvl="2"/>
            <a:r>
              <a:rPr lang="de-DE" sz="1000" dirty="0"/>
              <a:t>nicht in Bayern, kein aktueller Ort</a:t>
            </a:r>
          </a:p>
          <a:p>
            <a:pPr lvl="3"/>
            <a:r>
              <a:rPr lang="de-DE" sz="1000" dirty="0"/>
              <a:t>manuelle Auswahl Ort</a:t>
            </a:r>
          </a:p>
          <a:p>
            <a:pPr lvl="3"/>
            <a:r>
              <a:rPr lang="de-DE" sz="1000" dirty="0"/>
              <a:t>letzter Ort wird angezeigt</a:t>
            </a:r>
          </a:p>
          <a:p>
            <a:pPr lvl="4"/>
            <a:r>
              <a:rPr lang="de-DE" sz="1000" dirty="0"/>
              <a:t>Default: Regensburg</a:t>
            </a:r>
          </a:p>
          <a:p>
            <a:pPr lvl="2"/>
            <a:r>
              <a:rPr lang="de-DE" sz="1000" dirty="0"/>
              <a:t>keine Fälle (Corona ist besiegt)</a:t>
            </a:r>
          </a:p>
          <a:p>
            <a:pPr lvl="3"/>
            <a:r>
              <a:rPr lang="de-DE" sz="1000" dirty="0"/>
              <a:t>Bayrisch blau</a:t>
            </a:r>
          </a:p>
          <a:p>
            <a:pPr lvl="2"/>
            <a:r>
              <a:rPr lang="de-DE" sz="1000" dirty="0"/>
              <a:t>grün</a:t>
            </a:r>
          </a:p>
          <a:p>
            <a:pPr lvl="2"/>
            <a:r>
              <a:rPr lang="de-DE" sz="1000" dirty="0"/>
              <a:t>gelb</a:t>
            </a:r>
          </a:p>
          <a:p>
            <a:pPr lvl="2"/>
            <a:r>
              <a:rPr lang="de-DE" sz="1000" dirty="0"/>
              <a:t>rot</a:t>
            </a:r>
          </a:p>
          <a:p>
            <a:pPr lvl="2"/>
            <a:r>
              <a:rPr lang="de-DE" sz="1000" dirty="0"/>
              <a:t>schwarz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Fehlermeldungen als </a:t>
            </a:r>
            <a:r>
              <a:rPr lang="de-DE" sz="1000" dirty="0" err="1"/>
              <a:t>pop-up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Statusanzeige</a:t>
            </a:r>
          </a:p>
          <a:p>
            <a:pPr lvl="1"/>
            <a:r>
              <a:rPr lang="de-DE" sz="1000" dirty="0"/>
              <a:t>als grün / rot Anzeige mit Pop-Up</a:t>
            </a:r>
          </a:p>
          <a:p>
            <a:pPr lvl="1"/>
            <a:r>
              <a:rPr lang="de-DE" sz="1000" dirty="0"/>
              <a:t>Lokation</a:t>
            </a:r>
          </a:p>
          <a:p>
            <a:pPr lvl="2"/>
            <a:r>
              <a:rPr lang="de-DE" sz="1000" dirty="0"/>
              <a:t>nicht autorisiert</a:t>
            </a:r>
          </a:p>
          <a:p>
            <a:pPr lvl="2"/>
            <a:r>
              <a:rPr lang="de-DE" sz="1000" dirty="0"/>
              <a:t>Fehler Lokationsservice</a:t>
            </a:r>
          </a:p>
          <a:p>
            <a:pPr lvl="2"/>
            <a:r>
              <a:rPr lang="de-DE" sz="1000" dirty="0"/>
              <a:t>alles OK</a:t>
            </a:r>
          </a:p>
          <a:p>
            <a:pPr lvl="1"/>
            <a:r>
              <a:rPr lang="de-DE" sz="1000" dirty="0"/>
              <a:t>Inzidenz</a:t>
            </a:r>
          </a:p>
          <a:p>
            <a:pPr lvl="2"/>
            <a:r>
              <a:rPr lang="de-DE" sz="1000" dirty="0"/>
              <a:t>keine Verbindung</a:t>
            </a:r>
          </a:p>
          <a:p>
            <a:pPr lvl="2"/>
            <a:r>
              <a:rPr lang="de-DE" sz="1000" dirty="0"/>
              <a:t>keine Daten</a:t>
            </a:r>
          </a:p>
          <a:p>
            <a:pPr lvl="2"/>
            <a:r>
              <a:rPr lang="de-DE" sz="1000" dirty="0"/>
              <a:t>alles OK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Refresh manuell, über Button</a:t>
            </a:r>
          </a:p>
          <a:p>
            <a:pPr lvl="1"/>
            <a:r>
              <a:rPr lang="de-DE" sz="1000" dirty="0"/>
              <a:t>Signal: hole aktuelle Werte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Historie, über Button</a:t>
            </a:r>
          </a:p>
          <a:p>
            <a:pPr lvl="1"/>
            <a:r>
              <a:rPr lang="de-DE" sz="1000" dirty="0"/>
              <a:t>ein Datensatz pro Zeitpunkt der Änderung</a:t>
            </a:r>
          </a:p>
          <a:p>
            <a:pPr lvl="2"/>
            <a:r>
              <a:rPr lang="de-DE" sz="1000" dirty="0"/>
              <a:t>Zeitpunkt der </a:t>
            </a:r>
            <a:r>
              <a:rPr lang="de-DE" sz="1000" dirty="0" err="1"/>
              <a:t>aktualisierung</a:t>
            </a:r>
            <a:endParaRPr lang="de-DE" sz="1000" dirty="0"/>
          </a:p>
          <a:p>
            <a:pPr lvl="2"/>
            <a:r>
              <a:rPr lang="de-DE" sz="1000" dirty="0"/>
              <a:t>Aktueller Ort (Landkreis)</a:t>
            </a:r>
          </a:p>
          <a:p>
            <a:pPr lvl="2"/>
            <a:r>
              <a:rPr lang="de-DE" sz="1000" dirty="0"/>
              <a:t>aktuelle 7 Tage Inzidenz</a:t>
            </a:r>
          </a:p>
          <a:p>
            <a:pPr lvl="1"/>
            <a:r>
              <a:rPr lang="de-DE" sz="1000" dirty="0"/>
              <a:t>Eingefärbt nach Ampelstatus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Signal </a:t>
            </a:r>
            <a:r>
              <a:rPr lang="de-DE" sz="1000" dirty="0" err="1"/>
              <a:t>handler</a:t>
            </a:r>
            <a:endParaRPr lang="de-DE" sz="1000" dirty="0"/>
          </a:p>
          <a:p>
            <a:pPr lvl="1"/>
            <a:r>
              <a:rPr lang="de-DE" sz="1000" dirty="0"/>
              <a:t>neue Lokation</a:t>
            </a:r>
          </a:p>
          <a:p>
            <a:pPr lvl="1"/>
            <a:r>
              <a:rPr lang="de-DE" sz="1000" dirty="0"/>
              <a:t>neue Werte</a:t>
            </a:r>
          </a:p>
          <a:p>
            <a:br>
              <a:rPr lang="de-DE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939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7A018A-00AE-BE43-9781-BA9718594090}"/>
              </a:ext>
            </a:extLst>
          </p:cNvPr>
          <p:cNvSpPr txBox="1"/>
          <p:nvPr/>
        </p:nvSpPr>
        <p:spPr>
          <a:xfrm>
            <a:off x="495344" y="1005840"/>
            <a:ext cx="5867312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Background </a:t>
            </a:r>
            <a:r>
              <a:rPr lang="de-DE" sz="1000" b="1" dirty="0" err="1"/>
              <a:t>timer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>
                <a:hlinkClick r:id="rId2"/>
              </a:rPr>
              <a:t>https://stackoverflow.com/questions/25951980/do-something-every-x-minutes-in-swift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/>
              <a:t>framework</a:t>
            </a:r>
            <a:r>
              <a:rPr lang="de-DE" sz="1000" dirty="0"/>
              <a:t> „</a:t>
            </a:r>
            <a:r>
              <a:rPr lang="de-DE" sz="1000" u="sng" dirty="0" err="1"/>
              <a:t>BGAppRefreshTask</a:t>
            </a:r>
            <a:r>
              <a:rPr lang="de-DE" sz="1000" u="sng" dirty="0"/>
              <a:t>“</a:t>
            </a:r>
            <a:endParaRPr lang="de-DE" sz="1000" dirty="0"/>
          </a:p>
          <a:p>
            <a:r>
              <a:rPr lang="de-DE" sz="1000" u="sng" dirty="0"/>
              <a:t>https://</a:t>
            </a:r>
            <a:r>
              <a:rPr lang="de-DE" sz="1000" u="sng" dirty="0" err="1"/>
              <a:t>itnext.io</a:t>
            </a:r>
            <a:r>
              <a:rPr lang="de-DE" sz="1000" u="sng" dirty="0"/>
              <a:t>/swift-ios-13-backgroundtasks-framework-background-app-refresh-in-4-steps-3da32e65bc3d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aktuelle Lokation</a:t>
            </a:r>
          </a:p>
          <a:p>
            <a:pPr lvl="1"/>
            <a:r>
              <a:rPr lang="de-DE" sz="1000" dirty="0"/>
              <a:t>hole aktuelle Lokation</a:t>
            </a:r>
          </a:p>
          <a:p>
            <a:pPr lvl="1"/>
            <a:r>
              <a:rPr lang="de-DE" sz="1000" dirty="0"/>
              <a:t>hole Adressdaten (immer deutsch!)</a:t>
            </a:r>
          </a:p>
          <a:p>
            <a:pPr lvl="1"/>
            <a:r>
              <a:rPr lang="de-DE" sz="1000" dirty="0" err="1"/>
              <a:t>signal</a:t>
            </a:r>
            <a:r>
              <a:rPr lang="de-DE" sz="1000" dirty="0"/>
              <a:t>: neuer </a:t>
            </a:r>
            <a:r>
              <a:rPr lang="de-DE" sz="1000" dirty="0" err="1"/>
              <a:t>ort</a:t>
            </a:r>
            <a:endParaRPr lang="de-DE" sz="1000" dirty="0"/>
          </a:p>
          <a:p>
            <a:pPr lvl="1"/>
            <a:r>
              <a:rPr lang="de-DE" sz="1000" dirty="0"/>
              <a:t>speichere in globalen Storage</a:t>
            </a:r>
          </a:p>
          <a:p>
            <a:pPr lvl="1"/>
            <a:r>
              <a:rPr lang="de-DE" sz="1000" dirty="0"/>
              <a:t>Default: Regensburg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Aktuelle Werte</a:t>
            </a:r>
          </a:p>
          <a:p>
            <a:pPr lvl="1"/>
            <a:r>
              <a:rPr lang="de-DE" sz="1000" dirty="0"/>
              <a:t>hole aktuelle Werte</a:t>
            </a:r>
          </a:p>
          <a:p>
            <a:pPr lvl="1"/>
            <a:r>
              <a:rPr lang="de-DE" sz="1000" dirty="0"/>
              <a:t>Signal: neue Werte</a:t>
            </a:r>
          </a:p>
          <a:p>
            <a:pPr lvl="1"/>
            <a:r>
              <a:rPr lang="de-DE" sz="1000" dirty="0"/>
              <a:t>speichere in globalem Storage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 err="1"/>
              <a:t>Debug</a:t>
            </a:r>
            <a:endParaRPr lang="de-DE" sz="1000" dirty="0"/>
          </a:p>
          <a:p>
            <a:pPr lvl="1"/>
            <a:r>
              <a:rPr lang="de-DE" sz="1000" dirty="0"/>
              <a:t>über Parameter gesetzt</a:t>
            </a:r>
          </a:p>
          <a:p>
            <a:pPr lvl="2"/>
            <a:r>
              <a:rPr lang="de-DE" sz="1000" dirty="0"/>
              <a:t>Intervall Zeit</a:t>
            </a:r>
          </a:p>
          <a:p>
            <a:pPr lvl="3"/>
            <a:r>
              <a:rPr lang="de-DE" sz="1000" dirty="0"/>
              <a:t>DEBUG_5s</a:t>
            </a:r>
          </a:p>
          <a:p>
            <a:pPr lvl="3"/>
            <a:r>
              <a:rPr lang="de-DE" sz="1000" dirty="0"/>
              <a:t>DEBUG_20s</a:t>
            </a:r>
          </a:p>
          <a:p>
            <a:pPr lvl="2"/>
            <a:r>
              <a:rPr lang="de-DE" sz="1000" dirty="0"/>
              <a:t>Lokation</a:t>
            </a:r>
          </a:p>
          <a:p>
            <a:pPr lvl="3"/>
            <a:r>
              <a:rPr lang="de-DE" sz="1000" dirty="0" err="1"/>
              <a:t>DEBUG_Loc</a:t>
            </a:r>
            <a:endParaRPr lang="de-DE" sz="1000" dirty="0"/>
          </a:p>
          <a:p>
            <a:pPr lvl="2"/>
            <a:r>
              <a:rPr lang="de-DE" sz="1000" dirty="0"/>
              <a:t>Inzidenz</a:t>
            </a:r>
          </a:p>
          <a:p>
            <a:pPr lvl="3"/>
            <a:r>
              <a:rPr lang="de-DE" sz="1000" dirty="0" err="1"/>
              <a:t>DEBUG_Inz</a:t>
            </a:r>
            <a:endParaRPr lang="de-DE" sz="1000" dirty="0"/>
          </a:p>
          <a:p>
            <a:pPr lvl="1"/>
            <a:r>
              <a:rPr lang="de-DE" sz="1000" dirty="0"/>
              <a:t>Tabelle mit </a:t>
            </a:r>
            <a:r>
              <a:rPr lang="de-DE" sz="1000" dirty="0" err="1"/>
              <a:t>debug</a:t>
            </a:r>
            <a:r>
              <a:rPr lang="de-DE" sz="1000" dirty="0"/>
              <a:t> Werten</a:t>
            </a:r>
          </a:p>
          <a:p>
            <a:pPr lvl="2"/>
            <a:r>
              <a:rPr lang="de-DE" sz="1000" dirty="0"/>
              <a:t>Auch Fehlerzustände</a:t>
            </a:r>
          </a:p>
          <a:p>
            <a:pPr lvl="3"/>
            <a:r>
              <a:rPr lang="de-DE" sz="1000" dirty="0"/>
              <a:t>Unbekannter Ort</a:t>
            </a:r>
          </a:p>
          <a:p>
            <a:pPr lvl="3"/>
            <a:r>
              <a:rPr lang="de-DE" sz="1000" dirty="0"/>
              <a:t>keine Verbindung zum Server</a:t>
            </a:r>
          </a:p>
          <a:p>
            <a:br>
              <a:rPr lang="de-DE" sz="1000" dirty="0"/>
            </a:b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553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545968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601589" y="758886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Screen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BD9249F-8871-F74B-8F37-5BA7F976564D}"/>
              </a:ext>
            </a:extLst>
          </p:cNvPr>
          <p:cNvSpPr/>
          <p:nvPr/>
        </p:nvSpPr>
        <p:spPr>
          <a:xfrm>
            <a:off x="609599" y="5228444"/>
            <a:ext cx="2359326" cy="311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          </a:t>
            </a:r>
            <a:r>
              <a:rPr lang="en-US" sz="1000" dirty="0" err="1">
                <a:solidFill>
                  <a:schemeClr val="tx1"/>
                </a:solidFill>
              </a:rPr>
              <a:t>Bundesland</a:t>
            </a:r>
            <a:r>
              <a:rPr lang="en-US" sz="1000" dirty="0">
                <a:solidFill>
                  <a:schemeClr val="tx1"/>
                </a:solidFill>
              </a:rPr>
              <a:t>         Landkreis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CA8A78-8096-7742-ACED-6C3581B4F59A}"/>
              </a:ext>
            </a:extLst>
          </p:cNvPr>
          <p:cNvSpPr txBox="1"/>
          <p:nvPr/>
        </p:nvSpPr>
        <p:spPr>
          <a:xfrm>
            <a:off x="556417" y="1554274"/>
            <a:ext cx="152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RKI Data as of:</a:t>
            </a:r>
          </a:p>
          <a:p>
            <a:r>
              <a:rPr lang="en-US" sz="1000" dirty="0"/>
              <a:t>11/29/20 (Sun) 12:00 AM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DD81E0FF-ABBF-ED4A-979E-91439A167710}"/>
              </a:ext>
            </a:extLst>
          </p:cNvPr>
          <p:cNvSpPr/>
          <p:nvPr/>
        </p:nvSpPr>
        <p:spPr>
          <a:xfrm>
            <a:off x="2181981" y="1627279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Help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A24CF6F-7C45-5E44-870D-97BBE6347248}"/>
              </a:ext>
            </a:extLst>
          </p:cNvPr>
          <p:cNvSpPr txBox="1"/>
          <p:nvPr/>
        </p:nvSpPr>
        <p:spPr>
          <a:xfrm>
            <a:off x="555491" y="1955461"/>
            <a:ext cx="158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RKI Data last data retrieval </a:t>
            </a:r>
          </a:p>
          <a:p>
            <a:r>
              <a:rPr lang="en-US" sz="800" dirty="0"/>
              <a:t>11/29/20 (Sun) 12:00 AM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8B27B9-5975-F14F-AA55-C401E9DF59D2}"/>
              </a:ext>
            </a:extLst>
          </p:cNvPr>
          <p:cNvSpPr/>
          <p:nvPr/>
        </p:nvSpPr>
        <p:spPr>
          <a:xfrm>
            <a:off x="2136808" y="5236057"/>
            <a:ext cx="824109" cy="30436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3653CEF2-C72C-B74F-B330-E2C83FAD44E7}"/>
              </a:ext>
            </a:extLst>
          </p:cNvPr>
          <p:cNvCxnSpPr/>
          <p:nvPr/>
        </p:nvCxnSpPr>
        <p:spPr>
          <a:xfrm>
            <a:off x="609598" y="2292741"/>
            <a:ext cx="230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D89B2A8-33C0-2148-A387-27239F5863E9}"/>
              </a:ext>
            </a:extLst>
          </p:cNvPr>
          <p:cNvSpPr txBox="1"/>
          <p:nvPr/>
        </p:nvSpPr>
        <p:spPr>
          <a:xfrm>
            <a:off x="606403" y="2288344"/>
            <a:ext cx="235932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Regensburg</a:t>
            </a:r>
          </a:p>
          <a:p>
            <a:r>
              <a:rPr lang="en-US" sz="800" dirty="0"/>
              <a:t>Cases:                                    </a:t>
            </a:r>
            <a:r>
              <a:rPr lang="en-US" sz="1000" dirty="0"/>
              <a:t>2,646       ± 0        + 67</a:t>
            </a:r>
          </a:p>
          <a:p>
            <a:r>
              <a:rPr lang="en-US" sz="800" dirty="0"/>
              <a:t>Cases in last 7 days</a:t>
            </a:r>
            <a:r>
              <a:rPr lang="en-US" sz="1000" dirty="0"/>
              <a:t>:         158.7      -15       + 7.8  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EF5B6FD4-1383-AB4D-B086-58172688E73B}"/>
              </a:ext>
            </a:extLst>
          </p:cNvPr>
          <p:cNvSpPr/>
          <p:nvPr/>
        </p:nvSpPr>
        <p:spPr>
          <a:xfrm>
            <a:off x="2181981" y="2021921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Refresh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AF4D078-5981-CE49-A217-EE086E82C4E0}"/>
              </a:ext>
            </a:extLst>
          </p:cNvPr>
          <p:cNvSpPr/>
          <p:nvPr/>
        </p:nvSpPr>
        <p:spPr>
          <a:xfrm>
            <a:off x="701043" y="2857731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</a:t>
            </a: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FC6F6CDF-323F-8144-9C4E-81C29FEB9739}"/>
              </a:ext>
            </a:extLst>
          </p:cNvPr>
          <p:cNvSpPr/>
          <p:nvPr/>
        </p:nvSpPr>
        <p:spPr>
          <a:xfrm>
            <a:off x="2181981" y="2857731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D560F71-019C-E447-8B62-23E07F747845}"/>
              </a:ext>
            </a:extLst>
          </p:cNvPr>
          <p:cNvSpPr txBox="1"/>
          <p:nvPr/>
        </p:nvSpPr>
        <p:spPr>
          <a:xfrm>
            <a:off x="593582" y="3178262"/>
            <a:ext cx="2375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With an incidence of 158 cases within 7 days per 100 thousand inhabitants, the following regulations must be followed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F8EB9A2-06F6-AF4B-8700-A50AB8604FE4}"/>
              </a:ext>
            </a:extLst>
          </p:cNvPr>
          <p:cNvSpPr/>
          <p:nvPr/>
        </p:nvSpPr>
        <p:spPr>
          <a:xfrm>
            <a:off x="701043" y="3686093"/>
            <a:ext cx="242233" cy="16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7B1779E-8DA3-6041-936A-06B082B841F4}"/>
              </a:ext>
            </a:extLst>
          </p:cNvPr>
          <p:cNvSpPr txBox="1"/>
          <p:nvPr/>
        </p:nvSpPr>
        <p:spPr>
          <a:xfrm>
            <a:off x="995177" y="3653769"/>
            <a:ext cx="158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Text </a:t>
            </a:r>
            <a:r>
              <a:rPr lang="en-US" sz="1000" dirty="0" err="1"/>
              <a:t>feld</a:t>
            </a:r>
            <a:endParaRPr lang="en-US" sz="10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0A0B8C7-E5DC-E746-9511-4FCCB1F56D10}"/>
              </a:ext>
            </a:extLst>
          </p:cNvPr>
          <p:cNvSpPr/>
          <p:nvPr/>
        </p:nvSpPr>
        <p:spPr>
          <a:xfrm>
            <a:off x="4016955" y="155427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EA40FAE-0C19-0641-8322-ACBFC0E51966}"/>
              </a:ext>
            </a:extLst>
          </p:cNvPr>
          <p:cNvSpPr/>
          <p:nvPr/>
        </p:nvSpPr>
        <p:spPr>
          <a:xfrm>
            <a:off x="4044203" y="9038737"/>
            <a:ext cx="2359326" cy="311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          </a:t>
            </a:r>
            <a:r>
              <a:rPr lang="en-US" sz="1000" dirty="0" err="1">
                <a:solidFill>
                  <a:schemeClr val="tx1"/>
                </a:solidFill>
              </a:rPr>
              <a:t>Bundesland</a:t>
            </a:r>
            <a:r>
              <a:rPr lang="en-US" sz="1000" dirty="0">
                <a:solidFill>
                  <a:schemeClr val="tx1"/>
                </a:solidFill>
              </a:rPr>
              <a:t>         Landkreis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A296350-BC34-5C46-A762-A07BF39F00E9}"/>
              </a:ext>
            </a:extLst>
          </p:cNvPr>
          <p:cNvSpPr txBox="1"/>
          <p:nvPr/>
        </p:nvSpPr>
        <p:spPr>
          <a:xfrm>
            <a:off x="3971781" y="1562580"/>
            <a:ext cx="152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LabelRKIAsOf</a:t>
            </a:r>
            <a:r>
              <a:rPr lang="en-US" sz="1000" dirty="0"/>
              <a:t>&gt;</a:t>
            </a:r>
          </a:p>
          <a:p>
            <a:r>
              <a:rPr lang="en-US" sz="1000" dirty="0"/>
              <a:t>&lt;</a:t>
            </a:r>
            <a:r>
              <a:rPr lang="en-US" sz="1000" dirty="0" err="1"/>
              <a:t>ValueRKIAsOf</a:t>
            </a:r>
            <a:r>
              <a:rPr lang="en-US" sz="1000" dirty="0"/>
              <a:t>&gt;</a:t>
            </a:r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7130842C-191C-4D4C-A0EE-F2F29AC41AA4}"/>
              </a:ext>
            </a:extLst>
          </p:cNvPr>
          <p:cNvSpPr/>
          <p:nvPr/>
        </p:nvSpPr>
        <p:spPr>
          <a:xfrm>
            <a:off x="5539595" y="1635585"/>
            <a:ext cx="77775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HelpButton</a:t>
            </a:r>
            <a:r>
              <a:rPr lang="en-US" sz="800" dirty="0"/>
              <a:t>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329DA9-AF1D-4F47-8955-B33911FE70FA}"/>
              </a:ext>
            </a:extLst>
          </p:cNvPr>
          <p:cNvSpPr txBox="1"/>
          <p:nvPr/>
        </p:nvSpPr>
        <p:spPr>
          <a:xfrm>
            <a:off x="3970855" y="1963767"/>
            <a:ext cx="158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LabelRKILastRetrieved</a:t>
            </a:r>
            <a:r>
              <a:rPr lang="en-US" sz="800" dirty="0"/>
              <a:t>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ValueRKILastRetrieved</a:t>
            </a:r>
            <a:r>
              <a:rPr lang="en-US" sz="800" dirty="0"/>
              <a:t>&gt;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84B014-3ECD-A743-A9F9-27E334C06CBA}"/>
              </a:ext>
            </a:extLst>
          </p:cNvPr>
          <p:cNvSpPr/>
          <p:nvPr/>
        </p:nvSpPr>
        <p:spPr>
          <a:xfrm>
            <a:off x="5571412" y="9046350"/>
            <a:ext cx="824109" cy="30436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B7D0D816-25FE-2743-97B3-EC708717F8BF}"/>
              </a:ext>
            </a:extLst>
          </p:cNvPr>
          <p:cNvCxnSpPr/>
          <p:nvPr/>
        </p:nvCxnSpPr>
        <p:spPr>
          <a:xfrm>
            <a:off x="4044202" y="6103034"/>
            <a:ext cx="230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E4A1141-1B6B-F94A-B9D2-DBAB01433192}"/>
              </a:ext>
            </a:extLst>
          </p:cNvPr>
          <p:cNvSpPr txBox="1"/>
          <p:nvPr/>
        </p:nvSpPr>
        <p:spPr>
          <a:xfrm>
            <a:off x="4041007" y="6098637"/>
            <a:ext cx="23593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LabelSelectedName</a:t>
            </a:r>
            <a:r>
              <a:rPr lang="en-US" sz="1100" dirty="0"/>
              <a:t>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LabelCases</a:t>
            </a:r>
            <a:r>
              <a:rPr lang="en-US" sz="800" dirty="0"/>
              <a:t>&gt;  </a:t>
            </a:r>
          </a:p>
          <a:p>
            <a:r>
              <a:rPr lang="en-US" sz="800" dirty="0"/>
              <a:t> &lt;LabelCases7 days</a:t>
            </a:r>
            <a:r>
              <a:rPr lang="en-US" sz="1000" dirty="0"/>
              <a:t>&gt;</a:t>
            </a:r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976E81FF-D9B0-854B-B989-19E065461ED6}"/>
              </a:ext>
            </a:extLst>
          </p:cNvPr>
          <p:cNvSpPr/>
          <p:nvPr/>
        </p:nvSpPr>
        <p:spPr>
          <a:xfrm>
            <a:off x="5539595" y="2030227"/>
            <a:ext cx="77775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RefreshButton</a:t>
            </a:r>
            <a:r>
              <a:rPr lang="en-US" sz="800" dirty="0"/>
              <a:t>&gt;</a:t>
            </a:r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4D5F4FBF-EA17-A14E-8467-4E4322C42776}"/>
              </a:ext>
            </a:extLst>
          </p:cNvPr>
          <p:cNvSpPr/>
          <p:nvPr/>
        </p:nvSpPr>
        <p:spPr>
          <a:xfrm>
            <a:off x="4135647" y="6668024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SelectButton</a:t>
            </a:r>
            <a:r>
              <a:rPr lang="en-US" sz="800" dirty="0"/>
              <a:t>&gt;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A0AFD3A1-3563-604A-8D92-1E76693A6A21}"/>
              </a:ext>
            </a:extLst>
          </p:cNvPr>
          <p:cNvSpPr/>
          <p:nvPr/>
        </p:nvSpPr>
        <p:spPr>
          <a:xfrm>
            <a:off x="5616585" y="6668024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DetailsButton</a:t>
            </a:r>
            <a:r>
              <a:rPr lang="en-US" sz="800" dirty="0"/>
              <a:t>&gt;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939BBE9-9C41-0648-AA03-63094B149FE2}"/>
              </a:ext>
            </a:extLst>
          </p:cNvPr>
          <p:cNvSpPr txBox="1"/>
          <p:nvPr/>
        </p:nvSpPr>
        <p:spPr>
          <a:xfrm>
            <a:off x="4028186" y="6988554"/>
            <a:ext cx="2375343" cy="558499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sz="900" dirty="0"/>
              <a:t>&lt;</a:t>
            </a:r>
            <a:r>
              <a:rPr lang="en-US" sz="900" dirty="0" err="1"/>
              <a:t>LabelRegulations</a:t>
            </a:r>
            <a:r>
              <a:rPr lang="en-US" sz="900" dirty="0"/>
              <a:t>&gt;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87784C1-B92A-CC4A-9B7A-B8056F548FD9}"/>
              </a:ext>
            </a:extLst>
          </p:cNvPr>
          <p:cNvSpPr/>
          <p:nvPr/>
        </p:nvSpPr>
        <p:spPr>
          <a:xfrm>
            <a:off x="701043" y="7705404"/>
            <a:ext cx="242233" cy="16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9F00303-CBD9-594D-A188-30FF299B8770}"/>
              </a:ext>
            </a:extLst>
          </p:cNvPr>
          <p:cNvSpPr txBox="1"/>
          <p:nvPr/>
        </p:nvSpPr>
        <p:spPr>
          <a:xfrm>
            <a:off x="995177" y="7673080"/>
            <a:ext cx="158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CellLabel</a:t>
            </a:r>
            <a:r>
              <a:rPr lang="en-US" sz="1000" dirty="0"/>
              <a:t>&gt;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4721E26-1251-8342-9862-4DADA497D0B3}"/>
              </a:ext>
            </a:extLst>
          </p:cNvPr>
          <p:cNvSpPr/>
          <p:nvPr/>
        </p:nvSpPr>
        <p:spPr>
          <a:xfrm>
            <a:off x="4024980" y="6105422"/>
            <a:ext cx="2359325" cy="324528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FDF2CEB-2F21-5747-B18C-6BF3633E10B5}"/>
              </a:ext>
            </a:extLst>
          </p:cNvPr>
          <p:cNvSpPr/>
          <p:nvPr/>
        </p:nvSpPr>
        <p:spPr>
          <a:xfrm>
            <a:off x="4024980" y="2358947"/>
            <a:ext cx="2359325" cy="3190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ContainerView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94F31FE-750C-6247-B76A-54A0736C256F}"/>
              </a:ext>
            </a:extLst>
          </p:cNvPr>
          <p:cNvSpPr txBox="1"/>
          <p:nvPr/>
        </p:nvSpPr>
        <p:spPr>
          <a:xfrm>
            <a:off x="3952765" y="5855106"/>
            <a:ext cx="245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UITabbar</a:t>
            </a:r>
            <a:r>
              <a:rPr lang="en-US" sz="1000" dirty="0"/>
              <a:t> with embedded </a:t>
            </a:r>
            <a:r>
              <a:rPr lang="en-US" sz="1000" dirty="0" err="1"/>
              <a:t>ViewController</a:t>
            </a:r>
            <a:endParaRPr lang="en-US" sz="1000" dirty="0"/>
          </a:p>
        </p:txBody>
      </p:sp>
      <p:sp>
        <p:nvSpPr>
          <p:cNvPr id="47" name="Pfeil nach unten 46">
            <a:extLst>
              <a:ext uri="{FF2B5EF4-FFF2-40B4-BE49-F238E27FC236}">
                <a16:creationId xmlns:a16="http://schemas.microsoft.com/office/drawing/2014/main" id="{13B75E79-5658-8C43-BA46-47D435D98D36}"/>
              </a:ext>
            </a:extLst>
          </p:cNvPr>
          <p:cNvSpPr/>
          <p:nvPr/>
        </p:nvSpPr>
        <p:spPr>
          <a:xfrm>
            <a:off x="6179419" y="5334321"/>
            <a:ext cx="196861" cy="764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207412F-6829-CA45-BC21-5A0821E62C2C}"/>
              </a:ext>
            </a:extLst>
          </p:cNvPr>
          <p:cNvSpPr/>
          <p:nvPr/>
        </p:nvSpPr>
        <p:spPr>
          <a:xfrm>
            <a:off x="4035617" y="7538293"/>
            <a:ext cx="2359325" cy="150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ContainerView</a:t>
            </a:r>
            <a:endParaRPr lang="en-US" dirty="0"/>
          </a:p>
        </p:txBody>
      </p:sp>
      <p:sp>
        <p:nvSpPr>
          <p:cNvPr id="49" name="Pfeil nach links 48">
            <a:extLst>
              <a:ext uri="{FF2B5EF4-FFF2-40B4-BE49-F238E27FC236}">
                <a16:creationId xmlns:a16="http://schemas.microsoft.com/office/drawing/2014/main" id="{DBF29890-1830-FE4C-A8F0-A600D48B080F}"/>
              </a:ext>
            </a:extLst>
          </p:cNvPr>
          <p:cNvSpPr/>
          <p:nvPr/>
        </p:nvSpPr>
        <p:spPr>
          <a:xfrm>
            <a:off x="3311091" y="8046124"/>
            <a:ext cx="824556" cy="2431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B86F6FF-F5AA-9B4B-8DA2-7AD6FEA93B20}"/>
              </a:ext>
            </a:extLst>
          </p:cNvPr>
          <p:cNvSpPr/>
          <p:nvPr/>
        </p:nvSpPr>
        <p:spPr>
          <a:xfrm>
            <a:off x="581531" y="7560494"/>
            <a:ext cx="2359325" cy="15004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ContanerView</a:t>
            </a:r>
            <a:endParaRPr lang="en-US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ED391F3-DD40-E34B-AAC1-A6940028B8C4}"/>
              </a:ext>
            </a:extLst>
          </p:cNvPr>
          <p:cNvSpPr/>
          <p:nvPr/>
        </p:nvSpPr>
        <p:spPr>
          <a:xfrm>
            <a:off x="699438" y="3953996"/>
            <a:ext cx="242233" cy="16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688E013-E8DF-8C4B-8789-3F1813F38EED}"/>
              </a:ext>
            </a:extLst>
          </p:cNvPr>
          <p:cNvSpPr txBox="1"/>
          <p:nvPr/>
        </p:nvSpPr>
        <p:spPr>
          <a:xfrm>
            <a:off x="993572" y="3921672"/>
            <a:ext cx="158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Text </a:t>
            </a:r>
            <a:r>
              <a:rPr lang="en-US" sz="1000" dirty="0" err="1"/>
              <a:t>feld</a:t>
            </a:r>
            <a:endParaRPr lang="en-US" sz="1000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C70848C-B7F7-8644-868B-AD8DB024EE19}"/>
              </a:ext>
            </a:extLst>
          </p:cNvPr>
          <p:cNvSpPr/>
          <p:nvPr/>
        </p:nvSpPr>
        <p:spPr>
          <a:xfrm>
            <a:off x="707461" y="4212271"/>
            <a:ext cx="242233" cy="16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77F7D8B-B84D-BC4E-96DB-06C3133C2ABA}"/>
              </a:ext>
            </a:extLst>
          </p:cNvPr>
          <p:cNvSpPr txBox="1"/>
          <p:nvPr/>
        </p:nvSpPr>
        <p:spPr>
          <a:xfrm>
            <a:off x="1001595" y="4179947"/>
            <a:ext cx="158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Text </a:t>
            </a:r>
            <a:r>
              <a:rPr lang="en-US" sz="1000" dirty="0" err="1"/>
              <a:t>feld</a:t>
            </a:r>
            <a:endParaRPr lang="en-US" sz="10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17ADFC2-9FA9-2B49-840B-48C281BC5A51}"/>
              </a:ext>
            </a:extLst>
          </p:cNvPr>
          <p:cNvSpPr txBox="1"/>
          <p:nvPr/>
        </p:nvSpPr>
        <p:spPr>
          <a:xfrm>
            <a:off x="562274" y="7284520"/>
            <a:ext cx="245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UITableView</a:t>
            </a:r>
            <a:endParaRPr lang="en-US" sz="10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C6781BA-5D14-5546-995C-A49ADFD6BEF6}"/>
              </a:ext>
            </a:extLst>
          </p:cNvPr>
          <p:cNvSpPr txBox="1"/>
          <p:nvPr/>
        </p:nvSpPr>
        <p:spPr>
          <a:xfrm>
            <a:off x="567096" y="6035889"/>
            <a:ext cx="33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ValueCases</a:t>
            </a:r>
            <a:r>
              <a:rPr lang="en-US" sz="800" dirty="0"/>
              <a:t>&gt; &lt;</a:t>
            </a:r>
            <a:r>
              <a:rPr lang="en-US" sz="800" dirty="0" err="1"/>
              <a:t>ValueDiffCasesYesterday</a:t>
            </a:r>
            <a:r>
              <a:rPr lang="en-US" sz="800" dirty="0"/>
              <a:t>&gt; &lt;</a:t>
            </a:r>
            <a:r>
              <a:rPr lang="en-US" sz="800" dirty="0" err="1"/>
              <a:t>ValueDiffCasesLastWeek</a:t>
            </a:r>
            <a:r>
              <a:rPr lang="en-US" sz="800" dirty="0"/>
              <a:t>&gt;</a:t>
            </a:r>
          </a:p>
          <a:p>
            <a:endParaRPr lang="en-US" sz="800" dirty="0"/>
          </a:p>
          <a:p>
            <a:r>
              <a:rPr lang="en-US" sz="800" dirty="0"/>
              <a:t>&lt;ValueCases7Days&gt; &lt;ValueDiffCasesYesterday7Days&gt; &lt;ValueDiffCasesLastWeek7Days&gt;</a:t>
            </a:r>
          </a:p>
          <a:p>
            <a:endParaRPr lang="en-US" sz="800" dirty="0"/>
          </a:p>
        </p:txBody>
      </p:sp>
      <p:sp>
        <p:nvSpPr>
          <p:cNvPr id="57" name="Abgerundete rechteckige Legende 56">
            <a:extLst>
              <a:ext uri="{FF2B5EF4-FFF2-40B4-BE49-F238E27FC236}">
                <a16:creationId xmlns:a16="http://schemas.microsoft.com/office/drawing/2014/main" id="{CF4D1DCE-F1E9-C74F-AFA3-5F0AB8D912B7}"/>
              </a:ext>
            </a:extLst>
          </p:cNvPr>
          <p:cNvSpPr/>
          <p:nvPr/>
        </p:nvSpPr>
        <p:spPr>
          <a:xfrm>
            <a:off x="521415" y="5911378"/>
            <a:ext cx="3449440" cy="816625"/>
          </a:xfrm>
          <a:prstGeom prst="wedgeRoundRectCallout">
            <a:avLst>
              <a:gd name="adj1" fmla="val 54485"/>
              <a:gd name="adj2" fmla="val -42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8D8827D-6C69-1D45-AE3A-77D060BFEDAF}"/>
              </a:ext>
            </a:extLst>
          </p:cNvPr>
          <p:cNvSpPr txBox="1"/>
          <p:nvPr/>
        </p:nvSpPr>
        <p:spPr>
          <a:xfrm>
            <a:off x="798286" y="8087258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CellImage</a:t>
            </a:r>
            <a:r>
              <a:rPr lang="en-US" sz="1000" dirty="0"/>
              <a:t>&gt;</a:t>
            </a:r>
          </a:p>
        </p:txBody>
      </p:sp>
      <p:sp>
        <p:nvSpPr>
          <p:cNvPr id="59" name="Abgerundete rechteckige Legende 58">
            <a:extLst>
              <a:ext uri="{FF2B5EF4-FFF2-40B4-BE49-F238E27FC236}">
                <a16:creationId xmlns:a16="http://schemas.microsoft.com/office/drawing/2014/main" id="{80094217-5698-4F45-8561-3837970AF1AD}"/>
              </a:ext>
            </a:extLst>
          </p:cNvPr>
          <p:cNvSpPr/>
          <p:nvPr/>
        </p:nvSpPr>
        <p:spPr>
          <a:xfrm>
            <a:off x="798285" y="8031887"/>
            <a:ext cx="824265" cy="351275"/>
          </a:xfrm>
          <a:prstGeom prst="wedgeRoundRectCallout">
            <a:avLst>
              <a:gd name="adj1" fmla="val -31798"/>
              <a:gd name="adj2" fmla="val -8036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1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545968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601589" y="758886"/>
            <a:ext cx="165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Screen V2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BD9249F-8871-F74B-8F37-5BA7F976564D}"/>
              </a:ext>
            </a:extLst>
          </p:cNvPr>
          <p:cNvSpPr/>
          <p:nvPr/>
        </p:nvSpPr>
        <p:spPr>
          <a:xfrm>
            <a:off x="609599" y="5228444"/>
            <a:ext cx="2359326" cy="311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          </a:t>
            </a:r>
            <a:r>
              <a:rPr lang="en-US" sz="1000" dirty="0" err="1">
                <a:solidFill>
                  <a:schemeClr val="tx1"/>
                </a:solidFill>
              </a:rPr>
              <a:t>Bundesland</a:t>
            </a:r>
            <a:r>
              <a:rPr lang="en-US" sz="1000" dirty="0">
                <a:solidFill>
                  <a:schemeClr val="tx1"/>
                </a:solidFill>
              </a:rPr>
              <a:t>         Landkreis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CA8A78-8096-7742-ACED-6C3581B4F59A}"/>
              </a:ext>
            </a:extLst>
          </p:cNvPr>
          <p:cNvSpPr txBox="1"/>
          <p:nvPr/>
        </p:nvSpPr>
        <p:spPr>
          <a:xfrm>
            <a:off x="556417" y="1554274"/>
            <a:ext cx="1522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RKI Data as of:</a:t>
            </a:r>
          </a:p>
          <a:p>
            <a:r>
              <a:rPr lang="en-US" sz="1000" dirty="0"/>
              <a:t>11/29/20 (Sun) 12:00 AM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DD81E0FF-ABBF-ED4A-979E-91439A167710}"/>
              </a:ext>
            </a:extLst>
          </p:cNvPr>
          <p:cNvSpPr/>
          <p:nvPr/>
        </p:nvSpPr>
        <p:spPr>
          <a:xfrm>
            <a:off x="2124231" y="1627279"/>
            <a:ext cx="777750" cy="2807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Help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A24CF6F-7C45-5E44-870D-97BBE6347248}"/>
              </a:ext>
            </a:extLst>
          </p:cNvPr>
          <p:cNvSpPr txBox="1"/>
          <p:nvPr/>
        </p:nvSpPr>
        <p:spPr>
          <a:xfrm>
            <a:off x="555491" y="1906601"/>
            <a:ext cx="15813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RKI Data last data retrieval </a:t>
            </a:r>
          </a:p>
          <a:p>
            <a:r>
              <a:rPr lang="en-US" sz="1000" dirty="0"/>
              <a:t>11/29/20 (Sun) 12:00 AM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8B27B9-5975-F14F-AA55-C401E9DF59D2}"/>
              </a:ext>
            </a:extLst>
          </p:cNvPr>
          <p:cNvSpPr/>
          <p:nvPr/>
        </p:nvSpPr>
        <p:spPr>
          <a:xfrm>
            <a:off x="2136808" y="5236057"/>
            <a:ext cx="824109" cy="30436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3653CEF2-C72C-B74F-B330-E2C83FAD44E7}"/>
              </a:ext>
            </a:extLst>
          </p:cNvPr>
          <p:cNvCxnSpPr>
            <a:cxnSpLocks/>
          </p:cNvCxnSpPr>
          <p:nvPr/>
        </p:nvCxnSpPr>
        <p:spPr>
          <a:xfrm>
            <a:off x="609598" y="2264821"/>
            <a:ext cx="2351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D89B2A8-33C0-2148-A387-27239F5863E9}"/>
              </a:ext>
            </a:extLst>
          </p:cNvPr>
          <p:cNvSpPr txBox="1"/>
          <p:nvPr/>
        </p:nvSpPr>
        <p:spPr>
          <a:xfrm>
            <a:off x="606403" y="2302304"/>
            <a:ext cx="2359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Regensburg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EF5B6FD4-1383-AB4D-B086-58172688E73B}"/>
              </a:ext>
            </a:extLst>
          </p:cNvPr>
          <p:cNvSpPr/>
          <p:nvPr/>
        </p:nvSpPr>
        <p:spPr>
          <a:xfrm>
            <a:off x="2124231" y="1973060"/>
            <a:ext cx="777750" cy="25436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Refresh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0A0B8C7-E5DC-E746-9511-4FCCB1F56D10}"/>
              </a:ext>
            </a:extLst>
          </p:cNvPr>
          <p:cNvSpPr/>
          <p:nvPr/>
        </p:nvSpPr>
        <p:spPr>
          <a:xfrm>
            <a:off x="4016955" y="155427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EA40FAE-0C19-0641-8322-ACBFC0E51966}"/>
              </a:ext>
            </a:extLst>
          </p:cNvPr>
          <p:cNvSpPr/>
          <p:nvPr/>
        </p:nvSpPr>
        <p:spPr>
          <a:xfrm>
            <a:off x="4044203" y="9038737"/>
            <a:ext cx="2359326" cy="311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          </a:t>
            </a:r>
            <a:r>
              <a:rPr lang="en-US" sz="1000" dirty="0" err="1">
                <a:solidFill>
                  <a:schemeClr val="tx1"/>
                </a:solidFill>
              </a:rPr>
              <a:t>Bundesland</a:t>
            </a:r>
            <a:r>
              <a:rPr lang="en-US" sz="1000" dirty="0">
                <a:solidFill>
                  <a:schemeClr val="tx1"/>
                </a:solidFill>
              </a:rPr>
              <a:t>         Landkreis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A296350-BC34-5C46-A762-A07BF39F00E9}"/>
              </a:ext>
            </a:extLst>
          </p:cNvPr>
          <p:cNvSpPr txBox="1"/>
          <p:nvPr/>
        </p:nvSpPr>
        <p:spPr>
          <a:xfrm>
            <a:off x="3971781" y="1562580"/>
            <a:ext cx="1522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&lt;</a:t>
            </a:r>
            <a:r>
              <a:rPr lang="en-US" sz="900" dirty="0" err="1"/>
              <a:t>LabelRKIAsOf</a:t>
            </a:r>
            <a:r>
              <a:rPr lang="en-US" sz="900" dirty="0"/>
              <a:t>&gt;</a:t>
            </a:r>
          </a:p>
          <a:p>
            <a:r>
              <a:rPr lang="en-US" sz="1000" dirty="0"/>
              <a:t>&lt;</a:t>
            </a:r>
            <a:r>
              <a:rPr lang="en-US" sz="1000" dirty="0" err="1"/>
              <a:t>ValueRKIAsOf</a:t>
            </a:r>
            <a:r>
              <a:rPr lang="en-US" sz="1000" dirty="0"/>
              <a:t>&gt;</a:t>
            </a:r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7130842C-191C-4D4C-A0EE-F2F29AC41AA4}"/>
              </a:ext>
            </a:extLst>
          </p:cNvPr>
          <p:cNvSpPr/>
          <p:nvPr/>
        </p:nvSpPr>
        <p:spPr>
          <a:xfrm>
            <a:off x="5539595" y="1627278"/>
            <a:ext cx="777750" cy="2785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HelpButton</a:t>
            </a:r>
            <a:r>
              <a:rPr lang="en-US" sz="800" dirty="0"/>
              <a:t>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329DA9-AF1D-4F47-8955-B33911FE70FA}"/>
              </a:ext>
            </a:extLst>
          </p:cNvPr>
          <p:cNvSpPr txBox="1"/>
          <p:nvPr/>
        </p:nvSpPr>
        <p:spPr>
          <a:xfrm>
            <a:off x="3970855" y="1884751"/>
            <a:ext cx="15813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&lt;</a:t>
            </a:r>
            <a:r>
              <a:rPr lang="en-US" sz="900" dirty="0" err="1"/>
              <a:t>LabelRKILastRetrieved</a:t>
            </a:r>
            <a:r>
              <a:rPr lang="en-US" sz="900" dirty="0"/>
              <a:t>&gt;</a:t>
            </a:r>
          </a:p>
          <a:p>
            <a:r>
              <a:rPr lang="en-US" sz="1000" dirty="0"/>
              <a:t>&lt;</a:t>
            </a:r>
            <a:r>
              <a:rPr lang="en-US" sz="1000" dirty="0" err="1"/>
              <a:t>ValueRKILastRetrieved</a:t>
            </a:r>
            <a:r>
              <a:rPr lang="en-US" sz="1000" dirty="0"/>
              <a:t>&gt;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84B014-3ECD-A743-A9F9-27E334C06CBA}"/>
              </a:ext>
            </a:extLst>
          </p:cNvPr>
          <p:cNvSpPr/>
          <p:nvPr/>
        </p:nvSpPr>
        <p:spPr>
          <a:xfrm>
            <a:off x="5571412" y="9046350"/>
            <a:ext cx="824109" cy="30436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B7D0D816-25FE-2743-97B3-EC708717F8BF}"/>
              </a:ext>
            </a:extLst>
          </p:cNvPr>
          <p:cNvCxnSpPr/>
          <p:nvPr/>
        </p:nvCxnSpPr>
        <p:spPr>
          <a:xfrm>
            <a:off x="4044202" y="6103034"/>
            <a:ext cx="230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E4A1141-1B6B-F94A-B9D2-DBAB01433192}"/>
              </a:ext>
            </a:extLst>
          </p:cNvPr>
          <p:cNvSpPr txBox="1"/>
          <p:nvPr/>
        </p:nvSpPr>
        <p:spPr>
          <a:xfrm>
            <a:off x="4041007" y="6098637"/>
            <a:ext cx="2359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LabelSelectedName</a:t>
            </a:r>
            <a:r>
              <a:rPr lang="en-US" sz="1100" dirty="0"/>
              <a:t>&gt;</a:t>
            </a:r>
          </a:p>
          <a:p>
            <a:endParaRPr lang="en-US" sz="800" dirty="0"/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976E81FF-D9B0-854B-B989-19E065461ED6}"/>
              </a:ext>
            </a:extLst>
          </p:cNvPr>
          <p:cNvSpPr/>
          <p:nvPr/>
        </p:nvSpPr>
        <p:spPr>
          <a:xfrm>
            <a:off x="5539595" y="1978805"/>
            <a:ext cx="777750" cy="2485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RefreshButton</a:t>
            </a:r>
            <a:r>
              <a:rPr lang="en-US" sz="800" dirty="0"/>
              <a:t>&gt;</a:t>
            </a:r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4D5F4FBF-EA17-A14E-8467-4E4322C42776}"/>
              </a:ext>
            </a:extLst>
          </p:cNvPr>
          <p:cNvSpPr/>
          <p:nvPr/>
        </p:nvSpPr>
        <p:spPr>
          <a:xfrm>
            <a:off x="5627395" y="6151673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SelectButton</a:t>
            </a:r>
            <a:r>
              <a:rPr lang="en-US" sz="800" dirty="0"/>
              <a:t>&gt;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4721E26-1251-8342-9862-4DADA497D0B3}"/>
              </a:ext>
            </a:extLst>
          </p:cNvPr>
          <p:cNvSpPr/>
          <p:nvPr/>
        </p:nvSpPr>
        <p:spPr>
          <a:xfrm>
            <a:off x="4024980" y="6105422"/>
            <a:ext cx="2359325" cy="324528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FDF2CEB-2F21-5747-B18C-6BF3633E10B5}"/>
              </a:ext>
            </a:extLst>
          </p:cNvPr>
          <p:cNvSpPr/>
          <p:nvPr/>
        </p:nvSpPr>
        <p:spPr>
          <a:xfrm>
            <a:off x="4024980" y="2257109"/>
            <a:ext cx="2359325" cy="3292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ContainerView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94F31FE-750C-6247-B76A-54A0736C256F}"/>
              </a:ext>
            </a:extLst>
          </p:cNvPr>
          <p:cNvSpPr txBox="1"/>
          <p:nvPr/>
        </p:nvSpPr>
        <p:spPr>
          <a:xfrm>
            <a:off x="3952765" y="5855106"/>
            <a:ext cx="245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UITabbar</a:t>
            </a:r>
            <a:r>
              <a:rPr lang="en-US" sz="1000" dirty="0"/>
              <a:t> with embedded </a:t>
            </a:r>
            <a:r>
              <a:rPr lang="en-US" sz="1000" dirty="0" err="1"/>
              <a:t>ViewController</a:t>
            </a:r>
            <a:endParaRPr lang="en-US" sz="1000" dirty="0"/>
          </a:p>
        </p:txBody>
      </p:sp>
      <p:sp>
        <p:nvSpPr>
          <p:cNvPr id="47" name="Pfeil nach unten 46">
            <a:extLst>
              <a:ext uri="{FF2B5EF4-FFF2-40B4-BE49-F238E27FC236}">
                <a16:creationId xmlns:a16="http://schemas.microsoft.com/office/drawing/2014/main" id="{13B75E79-5658-8C43-BA46-47D435D98D36}"/>
              </a:ext>
            </a:extLst>
          </p:cNvPr>
          <p:cNvSpPr/>
          <p:nvPr/>
        </p:nvSpPr>
        <p:spPr>
          <a:xfrm>
            <a:off x="6179419" y="5334321"/>
            <a:ext cx="196861" cy="764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207412F-6829-CA45-BC21-5A0821E62C2C}"/>
              </a:ext>
            </a:extLst>
          </p:cNvPr>
          <p:cNvSpPr/>
          <p:nvPr/>
        </p:nvSpPr>
        <p:spPr>
          <a:xfrm>
            <a:off x="4035617" y="6430246"/>
            <a:ext cx="2359325" cy="2608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ContainerView</a:t>
            </a:r>
            <a:endParaRPr lang="en-US" dirty="0"/>
          </a:p>
        </p:txBody>
      </p:sp>
      <p:sp>
        <p:nvSpPr>
          <p:cNvPr id="49" name="Pfeil nach links 48">
            <a:extLst>
              <a:ext uri="{FF2B5EF4-FFF2-40B4-BE49-F238E27FC236}">
                <a16:creationId xmlns:a16="http://schemas.microsoft.com/office/drawing/2014/main" id="{DBF29890-1830-FE4C-A8F0-A600D48B080F}"/>
              </a:ext>
            </a:extLst>
          </p:cNvPr>
          <p:cNvSpPr/>
          <p:nvPr/>
        </p:nvSpPr>
        <p:spPr>
          <a:xfrm>
            <a:off x="3311091" y="8046124"/>
            <a:ext cx="824556" cy="2431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B86F6FF-F5AA-9B4B-8DA2-7AD6FEA93B20}"/>
              </a:ext>
            </a:extLst>
          </p:cNvPr>
          <p:cNvSpPr/>
          <p:nvPr/>
        </p:nvSpPr>
        <p:spPr>
          <a:xfrm>
            <a:off x="604598" y="6495305"/>
            <a:ext cx="2359325" cy="255104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17ADFC2-9FA9-2B49-840B-48C281BC5A51}"/>
              </a:ext>
            </a:extLst>
          </p:cNvPr>
          <p:cNvSpPr txBox="1"/>
          <p:nvPr/>
        </p:nvSpPr>
        <p:spPr>
          <a:xfrm>
            <a:off x="555491" y="5632687"/>
            <a:ext cx="245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UITableView</a:t>
            </a:r>
            <a:endParaRPr lang="en-US" sz="1000" dirty="0"/>
          </a:p>
        </p:txBody>
      </p:sp>
      <p:sp>
        <p:nvSpPr>
          <p:cNvPr id="60" name="Abgerundetes Rechteck 59">
            <a:extLst>
              <a:ext uri="{FF2B5EF4-FFF2-40B4-BE49-F238E27FC236}">
                <a16:creationId xmlns:a16="http://schemas.microsoft.com/office/drawing/2014/main" id="{E550ECA5-693C-FA41-84C7-966B787CF923}"/>
              </a:ext>
            </a:extLst>
          </p:cNvPr>
          <p:cNvSpPr/>
          <p:nvPr/>
        </p:nvSpPr>
        <p:spPr>
          <a:xfrm>
            <a:off x="2124231" y="2293579"/>
            <a:ext cx="777750" cy="25436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124451-369E-3648-903C-FE8748D99AE3}"/>
              </a:ext>
            </a:extLst>
          </p:cNvPr>
          <p:cNvSpPr txBox="1"/>
          <p:nvPr/>
        </p:nvSpPr>
        <p:spPr>
          <a:xfrm>
            <a:off x="613614" y="2536146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Kreisfreie Stadt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E886FD6-13D8-9C4A-8A24-47FF4453C374}"/>
              </a:ext>
            </a:extLst>
          </p:cNvPr>
          <p:cNvSpPr txBox="1"/>
          <p:nvPr/>
        </p:nvSpPr>
        <p:spPr>
          <a:xfrm>
            <a:off x="1918003" y="2542432"/>
            <a:ext cx="559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/>
              <a:t>153,094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818B4D55-AA5D-1946-AE4A-3FFE1489D086}"/>
              </a:ext>
            </a:extLst>
          </p:cNvPr>
          <p:cNvSpPr txBox="1"/>
          <p:nvPr/>
        </p:nvSpPr>
        <p:spPr>
          <a:xfrm>
            <a:off x="2328331" y="2550620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800" dirty="0" err="1"/>
              <a:t>Inhabitants</a:t>
            </a:r>
            <a:endParaRPr lang="de-DE" sz="8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2B3DFC99-DA30-374E-A568-CF4A29EC227A}"/>
              </a:ext>
            </a:extLst>
          </p:cNvPr>
          <p:cNvSpPr txBox="1"/>
          <p:nvPr/>
        </p:nvSpPr>
        <p:spPr>
          <a:xfrm>
            <a:off x="602349" y="2773264"/>
            <a:ext cx="2359325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Sun, 29.11.2020 00:00</a:t>
            </a:r>
          </a:p>
          <a:p>
            <a:pPr algn="r"/>
            <a:r>
              <a:rPr lang="en-US" sz="700" dirty="0"/>
              <a:t>total</a:t>
            </a:r>
            <a:r>
              <a:rPr lang="en-US" sz="800" dirty="0"/>
              <a:t>               </a:t>
            </a:r>
            <a:r>
              <a:rPr lang="en-US" sz="700" dirty="0"/>
              <a:t>per 100,000</a:t>
            </a:r>
          </a:p>
          <a:p>
            <a:r>
              <a:rPr lang="en-US" sz="700" dirty="0"/>
              <a:t>Cases</a:t>
            </a:r>
            <a:r>
              <a:rPr lang="en-US" sz="900" dirty="0"/>
              <a:t>                             1,042,700                 1,250.2</a:t>
            </a:r>
          </a:p>
          <a:p>
            <a:r>
              <a:rPr lang="en-US" sz="700" dirty="0"/>
              <a:t>Deaths</a:t>
            </a:r>
            <a:r>
              <a:rPr lang="en-US" sz="900" dirty="0"/>
              <a:t>		       20,000                    160.6</a:t>
            </a:r>
          </a:p>
          <a:p>
            <a:r>
              <a:rPr lang="en-US" sz="700" dirty="0"/>
              <a:t>Cases last 7 days                          </a:t>
            </a:r>
            <a:r>
              <a:rPr lang="en-US" sz="900" dirty="0"/>
              <a:t>1,500                    150.0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9F2651-BDD1-7442-84A2-7DD098472617}"/>
              </a:ext>
            </a:extLst>
          </p:cNvPr>
          <p:cNvSpPr txBox="1"/>
          <p:nvPr/>
        </p:nvSpPr>
        <p:spPr>
          <a:xfrm>
            <a:off x="601589" y="3541203"/>
            <a:ext cx="2359325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&lt;Sat 28.11.20 &lt;&gt; So 29.11.20&gt;</a:t>
            </a:r>
            <a:endParaRPr lang="en-US" sz="400" dirty="0"/>
          </a:p>
          <a:p>
            <a:pPr algn="r"/>
            <a:r>
              <a:rPr lang="en-US" sz="700" dirty="0"/>
              <a:t>total</a:t>
            </a:r>
            <a:r>
              <a:rPr lang="en-US" sz="800" dirty="0"/>
              <a:t>                   </a:t>
            </a:r>
            <a:r>
              <a:rPr lang="en-US" sz="700" dirty="0"/>
              <a:t>per 100,000</a:t>
            </a:r>
          </a:p>
          <a:p>
            <a:r>
              <a:rPr lang="en-US" sz="700" dirty="0"/>
              <a:t>Cases</a:t>
            </a:r>
            <a:r>
              <a:rPr lang="en-US" sz="900" dirty="0"/>
              <a:t>                              +14,611                    +176.9</a:t>
            </a:r>
          </a:p>
          <a:p>
            <a:r>
              <a:rPr lang="en-US" sz="700" dirty="0"/>
              <a:t>Deaths</a:t>
            </a:r>
            <a:r>
              <a:rPr lang="en-US" sz="900" dirty="0"/>
              <a:t>		       +500                         +0.5</a:t>
            </a:r>
          </a:p>
          <a:p>
            <a:r>
              <a:rPr lang="en-US" sz="700" dirty="0"/>
              <a:t>Cases last 7 days                          </a:t>
            </a:r>
            <a:r>
              <a:rPr lang="en-US" sz="900" dirty="0"/>
              <a:t>+50                          -0.3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113C8046-C02F-9B45-ADB5-28988BC9278E}"/>
              </a:ext>
            </a:extLst>
          </p:cNvPr>
          <p:cNvSpPr txBox="1"/>
          <p:nvPr/>
        </p:nvSpPr>
        <p:spPr>
          <a:xfrm>
            <a:off x="602349" y="4309224"/>
            <a:ext cx="2359325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Sat, 28.11.2020 00:00</a:t>
            </a:r>
          </a:p>
          <a:p>
            <a:pPr algn="r"/>
            <a:r>
              <a:rPr lang="en-US" sz="700" dirty="0"/>
              <a:t>total</a:t>
            </a:r>
            <a:r>
              <a:rPr lang="en-US" sz="800" dirty="0"/>
              <a:t>               </a:t>
            </a:r>
            <a:r>
              <a:rPr lang="en-US" sz="700" dirty="0"/>
              <a:t>per 100,000</a:t>
            </a:r>
          </a:p>
          <a:p>
            <a:r>
              <a:rPr lang="en-US" sz="700" dirty="0"/>
              <a:t>Cases</a:t>
            </a:r>
            <a:r>
              <a:rPr lang="en-US" sz="900" dirty="0"/>
              <a:t>                             1,042,700                 1,250.2</a:t>
            </a:r>
          </a:p>
          <a:p>
            <a:r>
              <a:rPr lang="en-US" sz="700" dirty="0"/>
              <a:t>Deaths</a:t>
            </a:r>
            <a:r>
              <a:rPr lang="en-US" sz="900" dirty="0"/>
              <a:t>		       20,000                    160.6</a:t>
            </a:r>
          </a:p>
          <a:p>
            <a:r>
              <a:rPr lang="en-US" sz="700" dirty="0"/>
              <a:t>Cases last 7 days                          </a:t>
            </a:r>
            <a:r>
              <a:rPr lang="en-US" sz="900" dirty="0"/>
              <a:t>1,500                    150.0</a:t>
            </a:r>
          </a:p>
        </p:txBody>
      </p: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1BEF007A-DF78-E444-865D-C7E29C6F93EF}"/>
              </a:ext>
            </a:extLst>
          </p:cNvPr>
          <p:cNvCxnSpPr>
            <a:cxnSpLocks/>
          </p:cNvCxnSpPr>
          <p:nvPr/>
        </p:nvCxnSpPr>
        <p:spPr>
          <a:xfrm flipV="1">
            <a:off x="2792998" y="2227391"/>
            <a:ext cx="3133274" cy="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2B379B7-72EE-E844-8335-4D757D7FE4F3}"/>
              </a:ext>
            </a:extLst>
          </p:cNvPr>
          <p:cNvSpPr txBox="1"/>
          <p:nvPr/>
        </p:nvSpPr>
        <p:spPr>
          <a:xfrm>
            <a:off x="605557" y="6872601"/>
            <a:ext cx="2359325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&lt; </a:t>
            </a:r>
            <a:r>
              <a:rPr lang="en-US" sz="1000" dirty="0" err="1"/>
              <a:t>labelDate</a:t>
            </a:r>
            <a:r>
              <a:rPr lang="en-US" sz="1000" dirty="0"/>
              <a:t> &gt;</a:t>
            </a:r>
          </a:p>
          <a:p>
            <a:pPr algn="ctr"/>
            <a:endParaRPr lang="en-US" sz="400" dirty="0"/>
          </a:p>
          <a:p>
            <a:r>
              <a:rPr lang="en-US" sz="800" dirty="0"/>
              <a:t>                                    &lt; </a:t>
            </a:r>
            <a:r>
              <a:rPr lang="en-US" sz="800" dirty="0" err="1"/>
              <a:t>labelTotal</a:t>
            </a:r>
            <a:r>
              <a:rPr lang="en-US" sz="800" dirty="0"/>
              <a:t> &gt;      &lt; labelPer100k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labelCases</a:t>
            </a:r>
            <a:r>
              <a:rPr lang="en-US" sz="900" dirty="0"/>
              <a:t> &gt;   &lt; </a:t>
            </a:r>
            <a:r>
              <a:rPr lang="en-US" sz="900" dirty="0" err="1"/>
              <a:t>casesTotal</a:t>
            </a:r>
            <a:r>
              <a:rPr lang="en-US" sz="900" dirty="0"/>
              <a:t> &gt;      &lt; cases100k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labelDeaths</a:t>
            </a:r>
            <a:r>
              <a:rPr lang="en-US" sz="900" dirty="0"/>
              <a:t> &gt; &lt; </a:t>
            </a:r>
            <a:r>
              <a:rPr lang="en-US" sz="900" dirty="0" err="1"/>
              <a:t>deathsTotal</a:t>
            </a:r>
            <a:r>
              <a:rPr lang="en-US" sz="900" dirty="0"/>
              <a:t> &gt;&lt; deaths100k 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labelIncidents</a:t>
            </a:r>
            <a:r>
              <a:rPr lang="en-US" sz="800" dirty="0"/>
              <a:t> &gt;&lt; </a:t>
            </a:r>
            <a:r>
              <a:rPr lang="en-US" sz="800" dirty="0" err="1"/>
              <a:t>incidentsTotal</a:t>
            </a:r>
            <a:r>
              <a:rPr lang="en-US" sz="800" dirty="0"/>
              <a:t> &gt;&lt; incidents100k &gt;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EA9DAE0-0218-8849-8BCB-4C15AD58403A}"/>
              </a:ext>
            </a:extLst>
          </p:cNvPr>
          <p:cNvSpPr txBox="1"/>
          <p:nvPr/>
        </p:nvSpPr>
        <p:spPr>
          <a:xfrm>
            <a:off x="605556" y="6495305"/>
            <a:ext cx="23593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&lt;</a:t>
            </a:r>
            <a:r>
              <a:rPr lang="en-US" sz="900" dirty="0" err="1"/>
              <a:t>valueKindOf</a:t>
            </a:r>
            <a:r>
              <a:rPr lang="en-US" sz="900" dirty="0"/>
              <a:t>&gt;&lt;</a:t>
            </a:r>
            <a:r>
              <a:rPr lang="en-US" sz="900" dirty="0" err="1"/>
              <a:t>valueInhabitans</a:t>
            </a:r>
            <a:r>
              <a:rPr lang="en-US" sz="900" dirty="0"/>
              <a:t>&gt; &lt; </a:t>
            </a:r>
            <a:r>
              <a:rPr lang="en-US" sz="900" dirty="0" err="1"/>
              <a:t>labelInhabitants</a:t>
            </a:r>
            <a:r>
              <a:rPr lang="en-US" sz="900" dirty="0"/>
              <a:t> &gt; </a:t>
            </a:r>
          </a:p>
        </p:txBody>
      </p:sp>
    </p:spTree>
    <p:extLst>
      <p:ext uri="{BB962C8B-B14F-4D97-AF65-F5344CB8AC3E}">
        <p14:creationId xmlns:p14="http://schemas.microsoft.com/office/powerpoint/2010/main" val="328286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94830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6B6C08-D9A0-FB4B-BA60-FC969E61AAD9}"/>
              </a:ext>
            </a:extLst>
          </p:cNvPr>
          <p:cNvSpPr/>
          <p:nvPr/>
        </p:nvSpPr>
        <p:spPr>
          <a:xfrm>
            <a:off x="601591" y="1948304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Deutschland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38E573-EFE5-594D-B3E0-E4F71BFC06BD}"/>
              </a:ext>
            </a:extLst>
          </p:cNvPr>
          <p:cNvSpPr txBox="1"/>
          <p:nvPr/>
        </p:nvSpPr>
        <p:spPr>
          <a:xfrm>
            <a:off x="601591" y="2029619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8CA998-EF46-8845-A16C-0AB9F6B4A886}"/>
              </a:ext>
            </a:extLst>
          </p:cNvPr>
          <p:cNvSpPr txBox="1"/>
          <p:nvPr/>
        </p:nvSpPr>
        <p:spPr>
          <a:xfrm>
            <a:off x="601590" y="271624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Sunday, 29.11.2020 00:00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83,400,000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1,042,700                  1,250.2</a:t>
            </a:r>
          </a:p>
          <a:p>
            <a:r>
              <a:rPr lang="en-US" sz="900" dirty="0"/>
              <a:t>Deaths		     20,000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2B5622-69F6-2145-86BA-249A46B12932}"/>
              </a:ext>
            </a:extLst>
          </p:cNvPr>
          <p:cNvSpPr txBox="1"/>
          <p:nvPr/>
        </p:nvSpPr>
        <p:spPr>
          <a:xfrm>
            <a:off x="601589" y="376268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Changes: Sa 28.11.20 -&gt; So 29.11.20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                ±0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+14,611                       +176.9</a:t>
            </a:r>
          </a:p>
          <a:p>
            <a:r>
              <a:rPr lang="en-US" sz="900" dirty="0"/>
              <a:t>Deaths		     +500                           +0.5</a:t>
            </a:r>
          </a:p>
          <a:p>
            <a:r>
              <a:rPr lang="en-US" sz="900" dirty="0"/>
              <a:t>Cases last 7 days             +50                            -0.3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978CA3-4C87-D945-A71A-36BC4E12F06A}"/>
              </a:ext>
            </a:extLst>
          </p:cNvPr>
          <p:cNvSpPr txBox="1"/>
          <p:nvPr/>
        </p:nvSpPr>
        <p:spPr>
          <a:xfrm>
            <a:off x="601591" y="480912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Saturday, 28.11.2020 00:00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83,400,000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1,020,700                  1,250.2</a:t>
            </a:r>
          </a:p>
          <a:p>
            <a:r>
              <a:rPr lang="en-US" sz="900" dirty="0"/>
              <a:t>Deaths		     19,000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168B12-2105-D544-9FBC-61E535A43081}"/>
              </a:ext>
            </a:extLst>
          </p:cNvPr>
          <p:cNvSpPr txBox="1"/>
          <p:nvPr/>
        </p:nvSpPr>
        <p:spPr>
          <a:xfrm>
            <a:off x="601589" y="2480266"/>
            <a:ext cx="235932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Country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64EDD3-E9CE-A446-9066-7C4BF3B56A17}"/>
              </a:ext>
            </a:extLst>
          </p:cNvPr>
          <p:cNvSpPr/>
          <p:nvPr/>
        </p:nvSpPr>
        <p:spPr>
          <a:xfrm>
            <a:off x="3889077" y="1948300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84EF9BC-3A58-BD45-8532-FF147965FE42}"/>
              </a:ext>
            </a:extLst>
          </p:cNvPr>
          <p:cNvSpPr/>
          <p:nvPr/>
        </p:nvSpPr>
        <p:spPr>
          <a:xfrm>
            <a:off x="3889077" y="1948300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 title 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478D9E-1CE0-4E41-99E5-DE24F3A76FDA}"/>
              </a:ext>
            </a:extLst>
          </p:cNvPr>
          <p:cNvSpPr txBox="1"/>
          <p:nvPr/>
        </p:nvSpPr>
        <p:spPr>
          <a:xfrm>
            <a:off x="3889077" y="2029615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8A82BA-705C-DB48-A8F8-F4AC4468F964}"/>
              </a:ext>
            </a:extLst>
          </p:cNvPr>
          <p:cNvSpPr txBox="1"/>
          <p:nvPr/>
        </p:nvSpPr>
        <p:spPr>
          <a:xfrm>
            <a:off x="3889076" y="2716237"/>
            <a:ext cx="2359325" cy="10310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&lt; </a:t>
            </a:r>
            <a:r>
              <a:rPr lang="en-US" sz="1000" dirty="0" err="1"/>
              <a:t>labelDate</a:t>
            </a:r>
            <a:r>
              <a:rPr lang="en-US" sz="1000" dirty="0"/>
              <a:t> &gt;</a:t>
            </a:r>
          </a:p>
          <a:p>
            <a:pPr algn="ctr"/>
            <a:endParaRPr lang="en-US" sz="400" dirty="0"/>
          </a:p>
          <a:p>
            <a:r>
              <a:rPr lang="en-US" sz="900" dirty="0"/>
              <a:t>&lt; </a:t>
            </a:r>
            <a:r>
              <a:rPr lang="en-US" sz="900" dirty="0" err="1"/>
              <a:t>labelInhabitants</a:t>
            </a:r>
            <a:r>
              <a:rPr lang="en-US" sz="900" dirty="0"/>
              <a:t> &gt;              &lt; </a:t>
            </a:r>
            <a:r>
              <a:rPr lang="en-US" sz="900" dirty="0" err="1"/>
              <a:t>valueInhabitans</a:t>
            </a:r>
            <a:r>
              <a:rPr lang="en-US" sz="900" dirty="0"/>
              <a:t> &gt;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</a:t>
            </a:r>
            <a:r>
              <a:rPr lang="en-US" sz="800" dirty="0"/>
              <a:t>&lt; </a:t>
            </a:r>
            <a:r>
              <a:rPr lang="en-US" sz="800" dirty="0" err="1"/>
              <a:t>labelTotal</a:t>
            </a:r>
            <a:r>
              <a:rPr lang="en-US" sz="800" dirty="0"/>
              <a:t> &gt;      &lt; labelPer100k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labelCases</a:t>
            </a:r>
            <a:r>
              <a:rPr lang="en-US" sz="900" dirty="0"/>
              <a:t> &gt;   &lt; </a:t>
            </a:r>
            <a:r>
              <a:rPr lang="en-US" sz="900" dirty="0" err="1"/>
              <a:t>casesTotal</a:t>
            </a:r>
            <a:r>
              <a:rPr lang="en-US" sz="900" dirty="0"/>
              <a:t> &gt;      &lt; cases100k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labelDeaths</a:t>
            </a:r>
            <a:r>
              <a:rPr lang="en-US" sz="900" dirty="0"/>
              <a:t> &gt; &lt; </a:t>
            </a:r>
            <a:r>
              <a:rPr lang="en-US" sz="900" dirty="0" err="1"/>
              <a:t>deathsTotal</a:t>
            </a:r>
            <a:r>
              <a:rPr lang="en-US" sz="900" dirty="0"/>
              <a:t> &gt;&lt; deaths100k 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labelIncidents</a:t>
            </a:r>
            <a:r>
              <a:rPr lang="en-US" sz="800" dirty="0"/>
              <a:t> &gt;&lt; </a:t>
            </a:r>
            <a:r>
              <a:rPr lang="en-US" sz="800" dirty="0" err="1"/>
              <a:t>incidentsTotal</a:t>
            </a:r>
            <a:r>
              <a:rPr lang="en-US" sz="800" dirty="0"/>
              <a:t> &gt;&lt; incidents100k &gt;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DE1BA-846F-2440-815C-92D7EE39EDEF}"/>
              </a:ext>
            </a:extLst>
          </p:cNvPr>
          <p:cNvSpPr txBox="1"/>
          <p:nvPr/>
        </p:nvSpPr>
        <p:spPr>
          <a:xfrm>
            <a:off x="3889075" y="2480262"/>
            <a:ext cx="235932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&lt; </a:t>
            </a:r>
            <a:r>
              <a:rPr lang="en-US" sz="900" dirty="0" err="1"/>
              <a:t>labelKindOf</a:t>
            </a:r>
            <a:r>
              <a:rPr lang="en-US" sz="900" dirty="0"/>
              <a:t> &gt;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601589" y="758886"/>
            <a:ext cx="295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Details of RKI Data item</a:t>
            </a:r>
          </a:p>
        </p:txBody>
      </p:sp>
    </p:spTree>
    <p:extLst>
      <p:ext uri="{BB962C8B-B14F-4D97-AF65-F5344CB8AC3E}">
        <p14:creationId xmlns:p14="http://schemas.microsoft.com/office/powerpoint/2010/main" val="237377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94830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6B6C08-D9A0-FB4B-BA60-FC969E61AAD9}"/>
              </a:ext>
            </a:extLst>
          </p:cNvPr>
          <p:cNvSpPr/>
          <p:nvPr/>
        </p:nvSpPr>
        <p:spPr>
          <a:xfrm>
            <a:off x="601591" y="1948304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Deutschland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38E573-EFE5-594D-B3E0-E4F71BFC06BD}"/>
              </a:ext>
            </a:extLst>
          </p:cNvPr>
          <p:cNvSpPr txBox="1"/>
          <p:nvPr/>
        </p:nvSpPr>
        <p:spPr>
          <a:xfrm>
            <a:off x="601591" y="2029619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8CA998-EF46-8845-A16C-0AB9F6B4A886}"/>
              </a:ext>
            </a:extLst>
          </p:cNvPr>
          <p:cNvSpPr txBox="1"/>
          <p:nvPr/>
        </p:nvSpPr>
        <p:spPr>
          <a:xfrm>
            <a:off x="601590" y="2850721"/>
            <a:ext cx="2359325" cy="8463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Sunday, 29.11.2020 00:00</a:t>
            </a:r>
          </a:p>
          <a:p>
            <a:pPr algn="ctr"/>
            <a:endParaRPr lang="en-US" sz="400" dirty="0"/>
          </a:p>
          <a:p>
            <a:pPr algn="r"/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1,042,700                  1,250.2</a:t>
            </a:r>
          </a:p>
          <a:p>
            <a:r>
              <a:rPr lang="en-US" sz="900" dirty="0"/>
              <a:t>Deaths		     20,000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2B5622-69F6-2145-86BA-249A46B12932}"/>
              </a:ext>
            </a:extLst>
          </p:cNvPr>
          <p:cNvSpPr txBox="1"/>
          <p:nvPr/>
        </p:nvSpPr>
        <p:spPr>
          <a:xfrm>
            <a:off x="601589" y="3697107"/>
            <a:ext cx="2359325" cy="8463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Changes: Sa 28.11.20 -&gt; So 29.11.20</a:t>
            </a:r>
          </a:p>
          <a:p>
            <a:pPr algn="r"/>
            <a:endParaRPr lang="en-US" sz="400" dirty="0"/>
          </a:p>
          <a:p>
            <a:pPr algn="r"/>
            <a:r>
              <a:rPr lang="en-US" sz="800" dirty="0"/>
              <a:t>total                   per 100,000</a:t>
            </a:r>
          </a:p>
          <a:p>
            <a:r>
              <a:rPr lang="en-US" sz="900" dirty="0"/>
              <a:t>Cases                         +14,611                       +176.9</a:t>
            </a:r>
          </a:p>
          <a:p>
            <a:r>
              <a:rPr lang="en-US" sz="900" dirty="0"/>
              <a:t>Deaths		     +500                           +0.5</a:t>
            </a:r>
          </a:p>
          <a:p>
            <a:r>
              <a:rPr lang="en-US" sz="900" dirty="0"/>
              <a:t>Cases last 7 days             +50                            -0.3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978CA3-4C87-D945-A71A-36BC4E12F06A}"/>
              </a:ext>
            </a:extLst>
          </p:cNvPr>
          <p:cNvSpPr txBox="1"/>
          <p:nvPr/>
        </p:nvSpPr>
        <p:spPr>
          <a:xfrm>
            <a:off x="601589" y="4543493"/>
            <a:ext cx="2359325" cy="8463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Saturday, 28.11.2020 00:00</a:t>
            </a:r>
          </a:p>
          <a:p>
            <a:pPr algn="ctr"/>
            <a:endParaRPr lang="en-US" sz="400" dirty="0"/>
          </a:p>
          <a:p>
            <a:pPr algn="r"/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1,020,700                  1,250.2</a:t>
            </a:r>
          </a:p>
          <a:p>
            <a:r>
              <a:rPr lang="en-US" sz="900" dirty="0"/>
              <a:t>Deaths		     19,000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168B12-2105-D544-9FBC-61E535A43081}"/>
              </a:ext>
            </a:extLst>
          </p:cNvPr>
          <p:cNvSpPr txBox="1"/>
          <p:nvPr/>
        </p:nvSpPr>
        <p:spPr>
          <a:xfrm>
            <a:off x="601589" y="2480266"/>
            <a:ext cx="23593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Country</a:t>
            </a:r>
          </a:p>
          <a:p>
            <a:pPr algn="ctr"/>
            <a:r>
              <a:rPr lang="en-US" sz="900" dirty="0"/>
              <a:t>Inhabitants:                                           83,400,000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64EDD3-E9CE-A446-9066-7C4BF3B56A17}"/>
              </a:ext>
            </a:extLst>
          </p:cNvPr>
          <p:cNvSpPr/>
          <p:nvPr/>
        </p:nvSpPr>
        <p:spPr>
          <a:xfrm>
            <a:off x="3889077" y="1948300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84EF9BC-3A58-BD45-8532-FF147965FE42}"/>
              </a:ext>
            </a:extLst>
          </p:cNvPr>
          <p:cNvSpPr/>
          <p:nvPr/>
        </p:nvSpPr>
        <p:spPr>
          <a:xfrm>
            <a:off x="3889077" y="1948300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 title 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478D9E-1CE0-4E41-99E5-DE24F3A76FDA}"/>
              </a:ext>
            </a:extLst>
          </p:cNvPr>
          <p:cNvSpPr txBox="1"/>
          <p:nvPr/>
        </p:nvSpPr>
        <p:spPr>
          <a:xfrm>
            <a:off x="3889077" y="2029615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8A82BA-705C-DB48-A8F8-F4AC4468F964}"/>
              </a:ext>
            </a:extLst>
          </p:cNvPr>
          <p:cNvSpPr txBox="1"/>
          <p:nvPr/>
        </p:nvSpPr>
        <p:spPr>
          <a:xfrm>
            <a:off x="3889073" y="2849594"/>
            <a:ext cx="2359325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&lt; </a:t>
            </a:r>
            <a:r>
              <a:rPr lang="en-US" sz="1000" dirty="0" err="1"/>
              <a:t>labelDate</a:t>
            </a:r>
            <a:r>
              <a:rPr lang="en-US" sz="1000" dirty="0"/>
              <a:t> &gt;</a:t>
            </a:r>
          </a:p>
          <a:p>
            <a:pPr algn="ctr"/>
            <a:endParaRPr lang="en-US" sz="400" dirty="0"/>
          </a:p>
          <a:p>
            <a:pPr algn="r"/>
            <a:r>
              <a:rPr lang="en-US" sz="800" dirty="0"/>
              <a:t>&lt; </a:t>
            </a:r>
            <a:r>
              <a:rPr lang="en-US" sz="800" dirty="0" err="1"/>
              <a:t>labelTotal</a:t>
            </a:r>
            <a:r>
              <a:rPr lang="en-US" sz="800" dirty="0"/>
              <a:t> &gt;      &lt; labelPer100k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labelCases</a:t>
            </a:r>
            <a:r>
              <a:rPr lang="en-US" sz="900" dirty="0"/>
              <a:t> &gt;   &lt; </a:t>
            </a:r>
            <a:r>
              <a:rPr lang="en-US" sz="900" dirty="0" err="1"/>
              <a:t>casesTotal</a:t>
            </a:r>
            <a:r>
              <a:rPr lang="en-US" sz="900" dirty="0"/>
              <a:t> &gt;      &lt; cases100k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labelDeaths</a:t>
            </a:r>
            <a:r>
              <a:rPr lang="en-US" sz="900" dirty="0"/>
              <a:t> &gt; &lt; </a:t>
            </a:r>
            <a:r>
              <a:rPr lang="en-US" sz="900" dirty="0" err="1"/>
              <a:t>deathsTotal</a:t>
            </a:r>
            <a:r>
              <a:rPr lang="en-US" sz="900" dirty="0"/>
              <a:t> &gt;&lt; deaths100k 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labelIncidents</a:t>
            </a:r>
            <a:r>
              <a:rPr lang="en-US" sz="800" dirty="0"/>
              <a:t> &gt;&lt; </a:t>
            </a:r>
            <a:r>
              <a:rPr lang="en-US" sz="800" dirty="0" err="1"/>
              <a:t>incidentsTotal</a:t>
            </a:r>
            <a:r>
              <a:rPr lang="en-US" sz="800" dirty="0"/>
              <a:t> &gt;&lt; incidents100k &gt;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DE1BA-846F-2440-815C-92D7EE39EDEF}"/>
              </a:ext>
            </a:extLst>
          </p:cNvPr>
          <p:cNvSpPr txBox="1"/>
          <p:nvPr/>
        </p:nvSpPr>
        <p:spPr>
          <a:xfrm>
            <a:off x="3889075" y="2480262"/>
            <a:ext cx="23593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&lt; </a:t>
            </a:r>
            <a:r>
              <a:rPr lang="en-US" sz="900" dirty="0" err="1"/>
              <a:t>labelKindOf</a:t>
            </a:r>
            <a:r>
              <a:rPr lang="en-US" sz="900" dirty="0"/>
              <a:t> &gt;</a:t>
            </a:r>
          </a:p>
          <a:p>
            <a:pPr algn="ctr"/>
            <a:r>
              <a:rPr lang="en-US" sz="900" dirty="0"/>
              <a:t>&lt; </a:t>
            </a:r>
            <a:r>
              <a:rPr lang="en-US" sz="900" dirty="0" err="1"/>
              <a:t>labelInhabitants</a:t>
            </a:r>
            <a:r>
              <a:rPr lang="en-US" sz="900" dirty="0"/>
              <a:t> &gt;              &lt; </a:t>
            </a:r>
            <a:r>
              <a:rPr lang="en-US" sz="900" dirty="0" err="1"/>
              <a:t>valueInhabitans</a:t>
            </a:r>
            <a:r>
              <a:rPr lang="en-US" sz="900" dirty="0"/>
              <a:t> &gt;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601589" y="758886"/>
            <a:ext cx="325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Details of RKI Data item V2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9E7C95B-378B-AA4B-B2AE-C1D11022D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" r="150"/>
          <a:stretch/>
        </p:blipFill>
        <p:spPr>
          <a:xfrm>
            <a:off x="601589" y="6404299"/>
            <a:ext cx="2359325" cy="90919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AE5CFC6-367C-3B47-A5C1-719343AFE4DD}"/>
              </a:ext>
            </a:extLst>
          </p:cNvPr>
          <p:cNvSpPr txBox="1"/>
          <p:nvPr/>
        </p:nvSpPr>
        <p:spPr>
          <a:xfrm>
            <a:off x="2266877" y="7078779"/>
            <a:ext cx="5132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err="1"/>
              <a:t>Incidences</a:t>
            </a:r>
            <a:endParaRPr lang="de-DE" sz="6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1CA726D-B127-CF4E-820B-8F998A17EFFF}"/>
              </a:ext>
            </a:extLst>
          </p:cNvPr>
          <p:cNvSpPr txBox="1"/>
          <p:nvPr/>
        </p:nvSpPr>
        <p:spPr>
          <a:xfrm>
            <a:off x="1507225" y="7075302"/>
            <a:ext cx="5645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New </a:t>
            </a:r>
            <a:r>
              <a:rPr lang="de-DE" sz="600" dirty="0" err="1"/>
              <a:t>Deaths</a:t>
            </a:r>
            <a:endParaRPr lang="de-DE" sz="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BD96723-14FB-F044-931B-E6BF0BC1B4BC}"/>
              </a:ext>
            </a:extLst>
          </p:cNvPr>
          <p:cNvSpPr txBox="1"/>
          <p:nvPr/>
        </p:nvSpPr>
        <p:spPr>
          <a:xfrm>
            <a:off x="751045" y="7071825"/>
            <a:ext cx="5229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New Cases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085C8C00-E42C-704C-8B0B-ECC0E011E411}"/>
              </a:ext>
            </a:extLst>
          </p:cNvPr>
          <p:cNvCxnSpPr>
            <a:cxnSpLocks/>
          </p:cNvCxnSpPr>
          <p:nvPr/>
        </p:nvCxnSpPr>
        <p:spPr>
          <a:xfrm>
            <a:off x="675759" y="6664651"/>
            <a:ext cx="0" cy="4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A3154C01-838F-374A-A100-F8091F72F3B0}"/>
              </a:ext>
            </a:extLst>
          </p:cNvPr>
          <p:cNvCxnSpPr>
            <a:cxnSpLocks/>
          </p:cNvCxnSpPr>
          <p:nvPr/>
        </p:nvCxnSpPr>
        <p:spPr>
          <a:xfrm>
            <a:off x="697984" y="7109682"/>
            <a:ext cx="645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437C139-46EF-E74C-8B12-FDF27C0C891D}"/>
              </a:ext>
            </a:extLst>
          </p:cNvPr>
          <p:cNvSpPr/>
          <p:nvPr/>
        </p:nvSpPr>
        <p:spPr>
          <a:xfrm>
            <a:off x="776445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A6E420B-2974-D048-A37A-8DEFADE6ECC0}"/>
              </a:ext>
            </a:extLst>
          </p:cNvPr>
          <p:cNvSpPr/>
          <p:nvPr/>
        </p:nvSpPr>
        <p:spPr>
          <a:xfrm>
            <a:off x="824070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1F7397E-C584-584C-B6DF-5CAE413B97FC}"/>
              </a:ext>
            </a:extLst>
          </p:cNvPr>
          <p:cNvSpPr/>
          <p:nvPr/>
        </p:nvSpPr>
        <p:spPr>
          <a:xfrm>
            <a:off x="871855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7C21361-4A9A-5A4B-916A-A48229F0C465}"/>
              </a:ext>
            </a:extLst>
          </p:cNvPr>
          <p:cNvSpPr/>
          <p:nvPr/>
        </p:nvSpPr>
        <p:spPr>
          <a:xfrm>
            <a:off x="919551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0F6B79A-0407-9149-99EE-CFB5592DD672}"/>
              </a:ext>
            </a:extLst>
          </p:cNvPr>
          <p:cNvSpPr/>
          <p:nvPr/>
        </p:nvSpPr>
        <p:spPr>
          <a:xfrm>
            <a:off x="965222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C6099A0-8558-CE49-BDC7-65985E37829F}"/>
              </a:ext>
            </a:extLst>
          </p:cNvPr>
          <p:cNvSpPr/>
          <p:nvPr/>
        </p:nvSpPr>
        <p:spPr>
          <a:xfrm>
            <a:off x="1009672" y="6677682"/>
            <a:ext cx="36000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D4930C1-BF14-6B48-AF04-F8758C3900C9}"/>
              </a:ext>
            </a:extLst>
          </p:cNvPr>
          <p:cNvSpPr/>
          <p:nvPr/>
        </p:nvSpPr>
        <p:spPr>
          <a:xfrm>
            <a:off x="1054282" y="6677682"/>
            <a:ext cx="3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A2A7030-CB84-954F-B3F3-8196C60BFACD}"/>
              </a:ext>
            </a:extLst>
          </p:cNvPr>
          <p:cNvSpPr/>
          <p:nvPr/>
        </p:nvSpPr>
        <p:spPr>
          <a:xfrm>
            <a:off x="1098803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51D0314-C707-5744-AE38-1CCCA6E770A2}"/>
              </a:ext>
            </a:extLst>
          </p:cNvPr>
          <p:cNvSpPr/>
          <p:nvPr/>
        </p:nvSpPr>
        <p:spPr>
          <a:xfrm>
            <a:off x="1143875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C9A8E3F-DC01-4F47-B9F2-04A45DE8BCE9}"/>
              </a:ext>
            </a:extLst>
          </p:cNvPr>
          <p:cNvSpPr/>
          <p:nvPr/>
        </p:nvSpPr>
        <p:spPr>
          <a:xfrm>
            <a:off x="1188325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A25D79F-DDC5-4243-8712-4924A5F81D44}"/>
              </a:ext>
            </a:extLst>
          </p:cNvPr>
          <p:cNvSpPr/>
          <p:nvPr/>
        </p:nvSpPr>
        <p:spPr>
          <a:xfrm>
            <a:off x="1232935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99EA7C7-A9AF-134C-8542-0A831F5C9817}"/>
              </a:ext>
            </a:extLst>
          </p:cNvPr>
          <p:cNvSpPr/>
          <p:nvPr/>
        </p:nvSpPr>
        <p:spPr>
          <a:xfrm>
            <a:off x="1277456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40680AF-4814-084F-950B-7D3F8CD3669C}"/>
              </a:ext>
            </a:extLst>
          </p:cNvPr>
          <p:cNvSpPr/>
          <p:nvPr/>
        </p:nvSpPr>
        <p:spPr>
          <a:xfrm>
            <a:off x="1321508" y="6677682"/>
            <a:ext cx="36000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9826929-CDBE-AB4D-A9FA-84A444DA16D2}"/>
              </a:ext>
            </a:extLst>
          </p:cNvPr>
          <p:cNvSpPr/>
          <p:nvPr/>
        </p:nvSpPr>
        <p:spPr>
          <a:xfrm>
            <a:off x="730774" y="6677682"/>
            <a:ext cx="3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9C9A1CF-09C9-A045-B32C-B06EEF79921D}"/>
              </a:ext>
            </a:extLst>
          </p:cNvPr>
          <p:cNvSpPr/>
          <p:nvPr/>
        </p:nvSpPr>
        <p:spPr>
          <a:xfrm>
            <a:off x="689430" y="6677682"/>
            <a:ext cx="36000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A14802B-E705-9D4B-8B5B-502907AA7EE7}"/>
              </a:ext>
            </a:extLst>
          </p:cNvPr>
          <p:cNvSpPr txBox="1"/>
          <p:nvPr/>
        </p:nvSpPr>
        <p:spPr>
          <a:xfrm>
            <a:off x="675759" y="7448550"/>
            <a:ext cx="2101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iPhone SE: 96 </a:t>
            </a:r>
            <a:r>
              <a:rPr lang="de-DE" sz="1200" dirty="0" err="1"/>
              <a:t>points</a:t>
            </a:r>
            <a:r>
              <a:rPr lang="de-DE" sz="1200" dirty="0"/>
              <a:t> </a:t>
            </a:r>
          </a:p>
          <a:p>
            <a:r>
              <a:rPr lang="de-DE" sz="1200" dirty="0"/>
              <a:t>iPhone 12 Pro Max: 131 </a:t>
            </a:r>
            <a:r>
              <a:rPr lang="de-DE" sz="1200" dirty="0" err="1"/>
              <a:t>points</a:t>
            </a:r>
            <a:endParaRPr lang="de-DE" sz="1200" dirty="0"/>
          </a:p>
        </p:txBody>
      </p:sp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0B36E219-5D3C-F84E-BE95-571960BDC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77058"/>
              </p:ext>
            </p:extLst>
          </p:nvPr>
        </p:nvGraphicFramePr>
        <p:xfrm>
          <a:off x="3057309" y="6016456"/>
          <a:ext cx="3800691" cy="31306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294">
                  <a:extLst>
                    <a:ext uri="{9D8B030D-6E8A-4147-A177-3AD203B41FA5}">
                      <a16:colId xmlns:a16="http://schemas.microsoft.com/office/drawing/2014/main" val="1491390411"/>
                    </a:ext>
                  </a:extLst>
                </a:gridCol>
                <a:gridCol w="412294">
                  <a:extLst>
                    <a:ext uri="{9D8B030D-6E8A-4147-A177-3AD203B41FA5}">
                      <a16:colId xmlns:a16="http://schemas.microsoft.com/office/drawing/2014/main" val="555334535"/>
                    </a:ext>
                  </a:extLst>
                </a:gridCol>
                <a:gridCol w="412294">
                  <a:extLst>
                    <a:ext uri="{9D8B030D-6E8A-4147-A177-3AD203B41FA5}">
                      <a16:colId xmlns:a16="http://schemas.microsoft.com/office/drawing/2014/main" val="1521589675"/>
                    </a:ext>
                  </a:extLst>
                </a:gridCol>
                <a:gridCol w="412294">
                  <a:extLst>
                    <a:ext uri="{9D8B030D-6E8A-4147-A177-3AD203B41FA5}">
                      <a16:colId xmlns:a16="http://schemas.microsoft.com/office/drawing/2014/main" val="3990898561"/>
                    </a:ext>
                  </a:extLst>
                </a:gridCol>
                <a:gridCol w="442309">
                  <a:extLst>
                    <a:ext uri="{9D8B030D-6E8A-4147-A177-3AD203B41FA5}">
                      <a16:colId xmlns:a16="http://schemas.microsoft.com/office/drawing/2014/main" val="496601739"/>
                    </a:ext>
                  </a:extLst>
                </a:gridCol>
                <a:gridCol w="442309">
                  <a:extLst>
                    <a:ext uri="{9D8B030D-6E8A-4147-A177-3AD203B41FA5}">
                      <a16:colId xmlns:a16="http://schemas.microsoft.com/office/drawing/2014/main" val="18946303"/>
                    </a:ext>
                  </a:extLst>
                </a:gridCol>
                <a:gridCol w="442309">
                  <a:extLst>
                    <a:ext uri="{9D8B030D-6E8A-4147-A177-3AD203B41FA5}">
                      <a16:colId xmlns:a16="http://schemas.microsoft.com/office/drawing/2014/main" val="2779005630"/>
                    </a:ext>
                  </a:extLst>
                </a:gridCol>
                <a:gridCol w="412294">
                  <a:extLst>
                    <a:ext uri="{9D8B030D-6E8A-4147-A177-3AD203B41FA5}">
                      <a16:colId xmlns:a16="http://schemas.microsoft.com/office/drawing/2014/main" val="1308795460"/>
                    </a:ext>
                  </a:extLst>
                </a:gridCol>
                <a:gridCol w="412294">
                  <a:extLst>
                    <a:ext uri="{9D8B030D-6E8A-4147-A177-3AD203B41FA5}">
                      <a16:colId xmlns:a16="http://schemas.microsoft.com/office/drawing/2014/main" val="3635678995"/>
                    </a:ext>
                  </a:extLst>
                </a:gridCol>
              </a:tblGrid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96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131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218730936"/>
                  </a:ext>
                </a:extLst>
              </a:tr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541357995"/>
                  </a:ext>
                </a:extLst>
              </a:tr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444372715"/>
                  </a:ext>
                </a:extLst>
              </a:tr>
              <a:tr h="1512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Balkenbreite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5,3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7,3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4181979626"/>
                  </a:ext>
                </a:extLst>
              </a:tr>
              <a:tr h="4383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Lücke zwischen Balken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339843829"/>
                  </a:ext>
                </a:extLst>
              </a:tr>
              <a:tr h="1512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Anzahl Balken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15,0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15,0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537837415"/>
                  </a:ext>
                </a:extLst>
              </a:tr>
              <a:tr h="294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Summe Balken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165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88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90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120,083333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120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1080796836"/>
                  </a:ext>
                </a:extLst>
              </a:tr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267442483"/>
                  </a:ext>
                </a:extLst>
              </a:tr>
              <a:tr h="29484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X-Achse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3,6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1084148054"/>
                  </a:ext>
                </a:extLst>
              </a:tr>
              <a:tr h="1512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Breite x-Achse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1952158974"/>
                  </a:ext>
                </a:extLst>
              </a:tr>
              <a:tr h="29484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Linker Rand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 dirty="0">
                          <a:effectLst/>
                        </a:rPr>
                        <a:t>2,6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2344855858"/>
                  </a:ext>
                </a:extLst>
              </a:tr>
              <a:tr h="1512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rechter Rand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1417880102"/>
                  </a:ext>
                </a:extLst>
              </a:tr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432231571"/>
                  </a:ext>
                </a:extLst>
              </a:tr>
              <a:tr h="29484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Summe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180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96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96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131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131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186987872"/>
                  </a:ext>
                </a:extLst>
              </a:tr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46832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6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7851E4F-01A3-B048-B02E-79D61E023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48377" cy="331308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8B8B0CB-A0A0-424E-9E90-FFF73F61A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0220"/>
            <a:ext cx="5348377" cy="335899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215C67A-7E51-3F4E-9435-0A0D8C2DE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991224"/>
            <a:ext cx="5348378" cy="33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4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86092CB-FF56-D14F-9DCB-81BFB4504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67"/>
            <a:ext cx="5294734" cy="332530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1CBF11B-FD55-B14E-B299-CA680294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0347"/>
            <a:ext cx="5294734" cy="332530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AD2648E-2A7D-384C-A495-BFA0FE5C7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17699"/>
            <a:ext cx="5294734" cy="332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2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1218</Words>
  <Application>Microsoft Macintosh PowerPoint</Application>
  <PresentationFormat>A4-Papier (210 x 297 mm)</PresentationFormat>
  <Paragraphs>380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hartwig.hopfenzitz@web.de</dc:creator>
  <cp:lastModifiedBy>hartwig.hopfenzitz@web.de</cp:lastModifiedBy>
  <cp:revision>43</cp:revision>
  <cp:lastPrinted>2020-12-02T07:50:37Z</cp:lastPrinted>
  <dcterms:created xsi:type="dcterms:W3CDTF">2020-11-29T04:54:05Z</dcterms:created>
  <dcterms:modified xsi:type="dcterms:W3CDTF">2021-01-05T22:26:11Z</dcterms:modified>
</cp:coreProperties>
</file>