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5" r:id="rId3"/>
    <p:sldId id="258" r:id="rId4"/>
    <p:sldId id="259" r:id="rId5"/>
    <p:sldId id="268" r:id="rId6"/>
    <p:sldId id="267" r:id="rId7"/>
    <p:sldId id="260" r:id="rId8"/>
    <p:sldId id="269" r:id="rId9"/>
    <p:sldId id="261" r:id="rId10"/>
    <p:sldId id="263" r:id="rId11"/>
    <p:sldId id="264" r:id="rId12"/>
    <p:sldId id="266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 showGuides="1">
      <p:cViewPr>
        <p:scale>
          <a:sx n="102" d="100"/>
          <a:sy n="102" d="100"/>
        </p:scale>
        <p:origin x="1584" y="248"/>
      </p:cViewPr>
      <p:guideLst>
        <p:guide orient="horz" pos="2160"/>
        <p:guide pos="3120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 showGuides="1">
      <p:cViewPr varScale="1">
        <p:scale>
          <a:sx n="88" d="100"/>
          <a:sy n="88" d="100"/>
        </p:scale>
        <p:origin x="26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9C2C9-676C-A049-AAF4-736F116D4D92}" type="datetimeFigureOut">
              <a:rPr lang="de-DE" smtClean="0"/>
              <a:t>15.05.21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E4969-C46E-EC44-B943-72F573E38F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80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15.05.21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8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15.05.21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76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15.05.21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89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707317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253067"/>
            <a:ext cx="8543925" cy="492389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15.05.21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15.05.21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93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15.05.21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6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15.05.21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71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15.05.21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88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15.05.21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09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15.05.21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53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15.05.21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46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629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151466"/>
            <a:ext cx="8543925" cy="502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5A461-9A79-C14A-A0D2-94030ADA0C4E}" type="datetimeFigureOut">
              <a:rPr lang="de-DE" smtClean="0"/>
              <a:t>15.05.21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18CB2A-6FE5-E347-A46E-A1D63DBE525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43415" y="136523"/>
            <a:ext cx="1163094" cy="11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6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CE9B4-0372-694B-9D19-62970B2E8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TaRest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7AEA04-9017-AA40-8A29-BAEBE6F3E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Notizen</a:t>
            </a:r>
          </a:p>
          <a:p>
            <a:r>
              <a:rPr lang="de-DE" dirty="0"/>
              <a:t>Stand: </a:t>
            </a:r>
            <a:fld id="{708BF0F0-9BC6-E540-BA01-080340F69A97}" type="datetime1">
              <a:rPr lang="de-DE"/>
              <a:t>15.05.21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917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D6D7D-3114-2D4B-BF9F-FC783B6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Struktur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5A7DA-38C9-154B-BFBD-89FD8906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3066"/>
            <a:ext cx="8543925" cy="534280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UI 1</a:t>
            </a:r>
          </a:p>
          <a:p>
            <a:pPr lvl="2"/>
            <a:r>
              <a:rPr lang="de-DE" dirty="0" err="1"/>
              <a:t>Main.storyboard</a:t>
            </a:r>
            <a:r>
              <a:rPr lang="de-DE" dirty="0"/>
              <a:t>, </a:t>
            </a:r>
            <a:r>
              <a:rPr lang="de-DE" dirty="0" err="1"/>
              <a:t>launchScreen.storyboard</a:t>
            </a:r>
            <a:endParaRPr lang="de-DE" dirty="0"/>
          </a:p>
          <a:p>
            <a:pPr lvl="1"/>
            <a:r>
              <a:rPr lang="de-DE" dirty="0"/>
              <a:t>Main</a:t>
            </a:r>
          </a:p>
          <a:p>
            <a:pPr lvl="2"/>
            <a:r>
              <a:rPr lang="de-DE" dirty="0" err="1"/>
              <a:t>MainViewController</a:t>
            </a:r>
            <a:endParaRPr lang="de-DE" dirty="0"/>
          </a:p>
          <a:p>
            <a:pPr lvl="2"/>
            <a:r>
              <a:rPr lang="de-DE" dirty="0" err="1"/>
              <a:t>WaitForDataViewController</a:t>
            </a:r>
            <a:endParaRPr lang="de-DE" dirty="0"/>
          </a:p>
          <a:p>
            <a:pPr lvl="1"/>
            <a:r>
              <a:rPr lang="de-DE" dirty="0" err="1"/>
              <a:t>HelpView</a:t>
            </a:r>
            <a:endParaRPr lang="de-DE" dirty="0"/>
          </a:p>
          <a:p>
            <a:pPr lvl="2"/>
            <a:r>
              <a:rPr lang="de-DE" dirty="0" err="1"/>
              <a:t>HelpViewControiller</a:t>
            </a:r>
            <a:endParaRPr lang="de-DE" dirty="0"/>
          </a:p>
          <a:p>
            <a:pPr lvl="2"/>
            <a:r>
              <a:rPr lang="de-DE" dirty="0" err="1"/>
              <a:t>HelpTabViewController</a:t>
            </a:r>
            <a:endParaRPr lang="de-DE" dirty="0"/>
          </a:p>
          <a:p>
            <a:pPr lvl="2"/>
            <a:r>
              <a:rPr lang="de-DE" dirty="0" err="1"/>
              <a:t>HelpTabViewCells</a:t>
            </a:r>
            <a:endParaRPr lang="de-DE" dirty="0"/>
          </a:p>
          <a:p>
            <a:pPr lvl="1"/>
            <a:r>
              <a:rPr lang="de-DE" dirty="0" err="1"/>
              <a:t>MapView</a:t>
            </a:r>
            <a:r>
              <a:rPr lang="de-DE" dirty="0"/>
              <a:t> (als Hauptkarte)</a:t>
            </a:r>
          </a:p>
          <a:p>
            <a:pPr lvl="2"/>
            <a:r>
              <a:rPr lang="de-DE" dirty="0" err="1"/>
              <a:t>MainMapViewController</a:t>
            </a:r>
            <a:endParaRPr lang="de-DE" dirty="0"/>
          </a:p>
          <a:p>
            <a:pPr lvl="2"/>
            <a:r>
              <a:rPr lang="de-DE" dirty="0" err="1"/>
              <a:t>RestaurantAnnotations</a:t>
            </a:r>
            <a:r>
              <a:rPr lang="de-DE" dirty="0"/>
              <a:t>, eventuell </a:t>
            </a:r>
            <a:r>
              <a:rPr lang="de-DE" dirty="0" err="1"/>
              <a:t>Renderer</a:t>
            </a:r>
            <a:endParaRPr lang="de-DE" dirty="0"/>
          </a:p>
          <a:p>
            <a:pPr lvl="1"/>
            <a:r>
              <a:rPr lang="de-DE" dirty="0" err="1"/>
              <a:t>MapContentSelection</a:t>
            </a:r>
            <a:endParaRPr lang="de-DE" dirty="0"/>
          </a:p>
          <a:p>
            <a:pPr lvl="2"/>
            <a:r>
              <a:rPr lang="de-DE" dirty="0" err="1"/>
              <a:t>MapContentViewController</a:t>
            </a:r>
            <a:endParaRPr lang="de-DE" dirty="0"/>
          </a:p>
          <a:p>
            <a:pPr lvl="2"/>
            <a:r>
              <a:rPr lang="de-DE" dirty="0" err="1"/>
              <a:t>MapContentTabViewController</a:t>
            </a:r>
            <a:endParaRPr lang="de-DE" dirty="0"/>
          </a:p>
          <a:p>
            <a:pPr lvl="2"/>
            <a:r>
              <a:rPr lang="de-DE" dirty="0" err="1"/>
              <a:t>MapContentTabViewCells</a:t>
            </a:r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45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D6D7D-3114-2D4B-BF9F-FC783B6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Struktur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5A7DA-38C9-154B-BFBD-89FD8906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3066"/>
            <a:ext cx="8543925" cy="5342805"/>
          </a:xfrm>
        </p:spPr>
        <p:txBody>
          <a:bodyPr>
            <a:normAutofit/>
          </a:bodyPr>
          <a:lstStyle/>
          <a:p>
            <a:r>
              <a:rPr lang="de-DE" dirty="0"/>
              <a:t>UI 2</a:t>
            </a:r>
          </a:p>
          <a:p>
            <a:pPr lvl="1"/>
            <a:r>
              <a:rPr lang="de-DE" dirty="0"/>
              <a:t>Restaurant List</a:t>
            </a:r>
          </a:p>
          <a:p>
            <a:pPr lvl="2"/>
            <a:r>
              <a:rPr lang="de-DE" dirty="0" err="1"/>
              <a:t>RestaurantListViewController</a:t>
            </a:r>
            <a:endParaRPr lang="de-DE" dirty="0"/>
          </a:p>
          <a:p>
            <a:pPr lvl="2"/>
            <a:r>
              <a:rPr lang="de-DE" dirty="0" err="1"/>
              <a:t>RestaurantListSearchBar</a:t>
            </a:r>
            <a:endParaRPr lang="de-DE" dirty="0"/>
          </a:p>
          <a:p>
            <a:pPr lvl="2"/>
            <a:r>
              <a:rPr lang="de-DE" dirty="0" err="1"/>
              <a:t>RestaurantListTabViewController</a:t>
            </a:r>
            <a:endParaRPr lang="de-DE" dirty="0"/>
          </a:p>
          <a:p>
            <a:pPr lvl="2"/>
            <a:r>
              <a:rPr lang="de-DE" dirty="0" err="1"/>
              <a:t>RestaurantListTabViewCells</a:t>
            </a:r>
            <a:endParaRPr lang="de-DE" dirty="0"/>
          </a:p>
          <a:p>
            <a:pPr lvl="1"/>
            <a:r>
              <a:rPr lang="de-DE" dirty="0"/>
              <a:t>Restaurant Detail</a:t>
            </a:r>
          </a:p>
          <a:p>
            <a:pPr lvl="2"/>
            <a:r>
              <a:rPr lang="de-DE" dirty="0" err="1"/>
              <a:t>RestaurantDetailViewController</a:t>
            </a:r>
            <a:endParaRPr lang="de-DE" dirty="0"/>
          </a:p>
          <a:p>
            <a:pPr lvl="2"/>
            <a:r>
              <a:rPr lang="de-DE" dirty="0" err="1"/>
              <a:t>RestaurantDetailTabViewController</a:t>
            </a:r>
            <a:endParaRPr lang="de-DE" dirty="0"/>
          </a:p>
          <a:p>
            <a:pPr lvl="2"/>
            <a:r>
              <a:rPr lang="de-DE" dirty="0" err="1"/>
              <a:t>RestaurantDetailTabViewCells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27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62050-53A7-4C4A-960E-8EB24303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Notifications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74446-B601-624E-883D-B53A7355E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Data </a:t>
            </a:r>
            <a:r>
              <a:rPr lang="de-DE" dirty="0" err="1"/>
              <a:t>Gathering</a:t>
            </a:r>
            <a:endParaRPr lang="de-DE" dirty="0"/>
          </a:p>
          <a:p>
            <a:pPr lvl="1"/>
            <a:r>
              <a:rPr lang="de-DE" dirty="0"/>
              <a:t>New Data </a:t>
            </a:r>
            <a:r>
              <a:rPr lang="de-DE" dirty="0" err="1"/>
              <a:t>Arrived</a:t>
            </a:r>
            <a:r>
              <a:rPr lang="de-DE" dirty="0"/>
              <a:t> Restaurant</a:t>
            </a:r>
          </a:p>
          <a:p>
            <a:pPr lvl="1"/>
            <a:r>
              <a:rPr lang="de-DE" dirty="0"/>
              <a:t>New Data </a:t>
            </a:r>
            <a:r>
              <a:rPr lang="de-DE" dirty="0" err="1"/>
              <a:t>Arrived</a:t>
            </a:r>
            <a:r>
              <a:rPr lang="de-DE" dirty="0"/>
              <a:t> Picture</a:t>
            </a:r>
          </a:p>
          <a:p>
            <a:pPr lvl="2"/>
            <a:r>
              <a:rPr lang="de-DE" dirty="0"/>
              <a:t>Wenn neue bzw. geänderte Daten aus dem Internet gelesen wurden</a:t>
            </a:r>
          </a:p>
          <a:p>
            <a:r>
              <a:rPr lang="de-DE" dirty="0"/>
              <a:t>Location Service</a:t>
            </a:r>
          </a:p>
          <a:p>
            <a:pPr lvl="1"/>
            <a:r>
              <a:rPr lang="de-DE" dirty="0"/>
              <a:t>User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r>
              <a:rPr lang="de-DE" dirty="0"/>
              <a:t> Location</a:t>
            </a:r>
          </a:p>
          <a:p>
            <a:pPr lvl="2"/>
            <a:r>
              <a:rPr lang="de-DE" dirty="0"/>
              <a:t>Wenn User die </a:t>
            </a:r>
            <a:r>
              <a:rPr lang="de-DE" dirty="0" err="1"/>
              <a:t>Authorisierung</a:t>
            </a:r>
            <a:r>
              <a:rPr lang="de-DE" dirty="0"/>
              <a:t> der Lokationsdaten geändert hat</a:t>
            </a:r>
          </a:p>
          <a:p>
            <a:pPr lvl="1"/>
            <a:r>
              <a:rPr lang="de-DE" dirty="0"/>
              <a:t>User </a:t>
            </a:r>
            <a:r>
              <a:rPr lang="de-DE" dirty="0" err="1"/>
              <a:t>Changed</a:t>
            </a:r>
            <a:r>
              <a:rPr lang="de-DE" dirty="0"/>
              <a:t> Location</a:t>
            </a:r>
          </a:p>
          <a:p>
            <a:pPr lvl="2"/>
            <a:r>
              <a:rPr lang="de-DE" dirty="0"/>
              <a:t>Wenn User den Standort geändert hat, bzw. das </a:t>
            </a:r>
            <a:r>
              <a:rPr lang="de-DE" dirty="0" err="1"/>
              <a:t>Locationsergebnis</a:t>
            </a:r>
            <a:r>
              <a:rPr lang="de-DE" dirty="0"/>
              <a:t> genauer wurde</a:t>
            </a:r>
          </a:p>
          <a:p>
            <a:pPr lvl="1"/>
            <a:r>
              <a:rPr lang="de-DE" dirty="0" err="1"/>
              <a:t>Did</a:t>
            </a:r>
            <a:r>
              <a:rPr lang="de-DE" dirty="0"/>
              <a:t> Find Route </a:t>
            </a:r>
            <a:r>
              <a:rPr lang="de-DE" dirty="0" err="1"/>
              <a:t>To</a:t>
            </a:r>
            <a:r>
              <a:rPr lang="de-DE" dirty="0"/>
              <a:t> Restaurant</a:t>
            </a:r>
          </a:p>
          <a:p>
            <a:pPr lvl="2"/>
            <a:r>
              <a:rPr lang="de-DE" dirty="0"/>
              <a:t>Wenn der Apple Service eine neue Route errechnet hat</a:t>
            </a:r>
          </a:p>
          <a:p>
            <a:r>
              <a:rPr lang="de-DE" dirty="0"/>
              <a:t>Error List</a:t>
            </a:r>
          </a:p>
          <a:p>
            <a:pPr lvl="1"/>
            <a:r>
              <a:rPr lang="de-DE" dirty="0"/>
              <a:t>New Error </a:t>
            </a:r>
            <a:r>
              <a:rPr lang="de-DE" dirty="0" err="1"/>
              <a:t>Listed</a:t>
            </a:r>
            <a:endParaRPr lang="de-DE" dirty="0"/>
          </a:p>
          <a:p>
            <a:pPr lvl="2"/>
            <a:r>
              <a:rPr lang="de-DE" dirty="0"/>
              <a:t>Wenn ein neuer Error Eintrag erfolgte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107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82FD4-D596-1E4C-A79B-F7A7A512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A315B-C48E-E64F-AD1F-EFB9505E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IOS 13+</a:t>
            </a:r>
          </a:p>
          <a:p>
            <a:r>
              <a:rPr lang="de-DE" dirty="0" err="1"/>
              <a:t>Xcode</a:t>
            </a:r>
            <a:r>
              <a:rPr lang="de-DE" dirty="0"/>
              <a:t> 12.5</a:t>
            </a:r>
          </a:p>
          <a:p>
            <a:r>
              <a:rPr lang="de-DE" dirty="0"/>
              <a:t>Swift 5+ (-0: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Speed)</a:t>
            </a:r>
          </a:p>
          <a:p>
            <a:r>
              <a:rPr lang="de-DE" dirty="0" err="1"/>
              <a:t>UIKit</a:t>
            </a:r>
            <a:r>
              <a:rPr lang="de-DE" dirty="0"/>
              <a:t> / Storyboard</a:t>
            </a:r>
          </a:p>
          <a:p>
            <a:r>
              <a:rPr lang="de-DE" dirty="0" err="1"/>
              <a:t>GrandCentralDispatch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DataHandlingQueue</a:t>
            </a:r>
            <a:r>
              <a:rPr lang="de-DE" dirty="0"/>
              <a:t> (.</a:t>
            </a:r>
            <a:r>
              <a:rPr lang="de-DE" dirty="0" err="1"/>
              <a:t>concurrent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AppSequenceQueue</a:t>
            </a:r>
            <a:r>
              <a:rPr lang="de-DE" dirty="0"/>
              <a:t> (.</a:t>
            </a:r>
            <a:r>
              <a:rPr lang="de-DE" dirty="0" err="1"/>
              <a:t>serial</a:t>
            </a:r>
            <a:r>
              <a:rPr lang="de-DE" dirty="0"/>
              <a:t>)</a:t>
            </a:r>
          </a:p>
          <a:p>
            <a:r>
              <a:rPr lang="de-DE" dirty="0"/>
              <a:t>Storage</a:t>
            </a:r>
          </a:p>
          <a:p>
            <a:pPr lvl="1"/>
            <a:r>
              <a:rPr lang="de-DE" dirty="0"/>
              <a:t>Restaurant JSON Data als Datei in </a:t>
            </a:r>
            <a:r>
              <a:rPr lang="de-DE" dirty="0" err="1"/>
              <a:t>AppSupport</a:t>
            </a:r>
            <a:r>
              <a:rPr lang="de-DE" dirty="0"/>
              <a:t> Verzeichnis</a:t>
            </a:r>
          </a:p>
          <a:p>
            <a:pPr lvl="1"/>
            <a:r>
              <a:rPr lang="de-DE" dirty="0" err="1"/>
              <a:t>PresentationImages</a:t>
            </a:r>
            <a:r>
              <a:rPr lang="de-DE" dirty="0"/>
              <a:t> als Datei in </a:t>
            </a:r>
            <a:r>
              <a:rPr lang="de-DE" dirty="0" err="1"/>
              <a:t>AppSupport</a:t>
            </a:r>
            <a:r>
              <a:rPr lang="de-DE" dirty="0"/>
              <a:t>/Images Verzeichnis</a:t>
            </a:r>
          </a:p>
          <a:p>
            <a:pPr lvl="1"/>
            <a:r>
              <a:rPr lang="de-DE" dirty="0"/>
              <a:t>Benutzereinstellungen in User-Defaults</a:t>
            </a:r>
          </a:p>
        </p:txBody>
      </p:sp>
    </p:spTree>
    <p:extLst>
      <p:ext uri="{BB962C8B-B14F-4D97-AF65-F5344CB8AC3E}">
        <p14:creationId xmlns:p14="http://schemas.microsoft.com/office/powerpoint/2010/main" val="336959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6F45F-0295-0D42-9C2C-19B015B3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Handling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C6CB0-6509-0644-A609-83074637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Main View Controller</a:t>
            </a:r>
          </a:p>
          <a:p>
            <a:pPr lvl="1"/>
            <a:r>
              <a:rPr lang="de-DE" dirty="0" err="1"/>
              <a:t>TabBar</a:t>
            </a:r>
            <a:endParaRPr lang="de-DE" dirty="0"/>
          </a:p>
          <a:p>
            <a:pPr lvl="2"/>
            <a:r>
              <a:rPr lang="de-DE" dirty="0"/>
              <a:t>Liste der Restaurants, Karte, Info</a:t>
            </a:r>
          </a:p>
          <a:p>
            <a:pPr lvl="2"/>
            <a:endParaRPr lang="de-DE" dirty="0"/>
          </a:p>
          <a:p>
            <a:r>
              <a:rPr lang="de-DE" dirty="0"/>
              <a:t>Karte</a:t>
            </a:r>
          </a:p>
          <a:p>
            <a:pPr lvl="1"/>
            <a:r>
              <a:rPr lang="de-DE" dirty="0"/>
              <a:t>Karte als Hintergrund</a:t>
            </a:r>
          </a:p>
          <a:p>
            <a:pPr lvl="2"/>
            <a:r>
              <a:rPr lang="de-DE" dirty="0"/>
              <a:t>Letzte Position und letzter Span gespeichert</a:t>
            </a:r>
          </a:p>
          <a:p>
            <a:pPr lvl="2"/>
            <a:r>
              <a:rPr lang="de-DE" dirty="0"/>
              <a:t>Initial Position und Span, je nach Daten, aber fest einprogrammiert</a:t>
            </a:r>
          </a:p>
          <a:p>
            <a:pPr lvl="1"/>
            <a:r>
              <a:rPr lang="de-DE" dirty="0"/>
              <a:t>Tasten</a:t>
            </a:r>
          </a:p>
          <a:p>
            <a:pPr lvl="2"/>
            <a:r>
              <a:rPr lang="de-DE" dirty="0"/>
              <a:t>Karten Taste</a:t>
            </a:r>
          </a:p>
          <a:p>
            <a:pPr lvl="3"/>
            <a:r>
              <a:rPr lang="de-DE" dirty="0"/>
              <a:t>Kartentyp und </a:t>
            </a:r>
            <a:r>
              <a:rPr lang="de-DE" dirty="0" err="1"/>
              <a:t>KartenAusrichtung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Zoom Tasten plus Center Tasten, rechts</a:t>
            </a:r>
          </a:p>
          <a:p>
            <a:pPr lvl="3"/>
            <a:r>
              <a:rPr lang="de-DE" dirty="0"/>
              <a:t>Übliches Kartenhandling</a:t>
            </a:r>
          </a:p>
          <a:p>
            <a:pPr lvl="1"/>
            <a:r>
              <a:rPr lang="de-DE" dirty="0"/>
              <a:t>Annotationen</a:t>
            </a:r>
          </a:p>
          <a:p>
            <a:pPr lvl="2"/>
            <a:r>
              <a:rPr lang="de-DE" dirty="0"/>
              <a:t>Eventuell Besteck als Symbol inkl. Status (offen / geschlossen)</a:t>
            </a:r>
          </a:p>
          <a:p>
            <a:pPr lvl="2"/>
            <a:r>
              <a:rPr lang="de-DE" dirty="0"/>
              <a:t>On </a:t>
            </a:r>
            <a:r>
              <a:rPr lang="de-DE" dirty="0" err="1"/>
              <a:t>Tap</a:t>
            </a:r>
            <a:r>
              <a:rPr lang="de-DE" dirty="0"/>
              <a:t>: Name und Öffnungszeiten</a:t>
            </a:r>
          </a:p>
          <a:p>
            <a:pPr lvl="2"/>
            <a:r>
              <a:rPr lang="de-DE" dirty="0"/>
              <a:t>On Detail: Verzweigt auf Detailansicht</a:t>
            </a:r>
          </a:p>
        </p:txBody>
      </p:sp>
    </p:spTree>
    <p:extLst>
      <p:ext uri="{BB962C8B-B14F-4D97-AF65-F5344CB8AC3E}">
        <p14:creationId xmlns:p14="http://schemas.microsoft.com/office/powerpoint/2010/main" val="140286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6F45F-0295-0D42-9C2C-19B015B3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Handling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C6CB0-6509-0644-A609-83074637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Listenansicht </a:t>
            </a:r>
          </a:p>
          <a:p>
            <a:pPr lvl="1"/>
            <a:r>
              <a:rPr lang="de-DE" dirty="0"/>
              <a:t>Suchfeld</a:t>
            </a:r>
          </a:p>
          <a:p>
            <a:pPr lvl="2"/>
            <a:r>
              <a:rPr lang="de-DE" dirty="0"/>
              <a:t>Eingabe wird in der Listenansicht hervorgehoben</a:t>
            </a:r>
          </a:p>
          <a:p>
            <a:pPr lvl="2"/>
            <a:r>
              <a:rPr lang="de-DE" dirty="0"/>
              <a:t>Wie ist das bei mehreren Wörter bei der Eingabe???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Pro Eintrag</a:t>
            </a:r>
          </a:p>
          <a:p>
            <a:pPr lvl="2"/>
            <a:r>
              <a:rPr lang="de-DE" dirty="0"/>
              <a:t>Name</a:t>
            </a:r>
          </a:p>
          <a:p>
            <a:pPr lvl="2"/>
            <a:r>
              <a:rPr lang="de-DE" dirty="0"/>
              <a:t>Präsentationsbild</a:t>
            </a:r>
          </a:p>
          <a:p>
            <a:pPr lvl="2"/>
            <a:r>
              <a:rPr lang="de-DE" dirty="0"/>
              <a:t>Status: Ist gerade geöffnet oder geschlossen</a:t>
            </a:r>
          </a:p>
          <a:p>
            <a:pPr lvl="2"/>
            <a:r>
              <a:rPr lang="de-DE" dirty="0"/>
              <a:t>Flaggenliste als Unicode Symbole</a:t>
            </a:r>
          </a:p>
          <a:p>
            <a:pPr lvl="2"/>
            <a:r>
              <a:rPr lang="de-DE" dirty="0"/>
              <a:t>Detail-Indikator Verzweigt auf Detailansicht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Neben Suchfeld Sortierfunktion</a:t>
            </a:r>
          </a:p>
          <a:p>
            <a:pPr lvl="2"/>
            <a:r>
              <a:rPr lang="de-DE" dirty="0"/>
              <a:t>Entfernung (wenn </a:t>
            </a:r>
            <a:r>
              <a:rPr lang="de-DE" dirty="0" err="1"/>
              <a:t>Lokationssrvice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Alpha auf-steigend</a:t>
            </a:r>
          </a:p>
          <a:p>
            <a:pPr lvl="2"/>
            <a:r>
              <a:rPr lang="de-DE" dirty="0"/>
              <a:t>Alpha ab-steigend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977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4D4B0-41EA-8E49-BB74-EE6CD5E4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Screen Layout Listenansicht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1BAE994F-116D-5441-A678-B0E976A135FA}"/>
              </a:ext>
            </a:extLst>
          </p:cNvPr>
          <p:cNvSpPr/>
          <p:nvPr/>
        </p:nvSpPr>
        <p:spPr>
          <a:xfrm>
            <a:off x="681038" y="1280160"/>
            <a:ext cx="2549842" cy="5205984"/>
          </a:xfrm>
          <a:prstGeom prst="roundRect">
            <a:avLst/>
          </a:prstGeom>
          <a:solidFill>
            <a:schemeClr val="bg1"/>
          </a:solidFill>
          <a:ln w="1079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1A905E30-D24E-9845-B10D-1B8FE5CEE00E}"/>
              </a:ext>
            </a:extLst>
          </p:cNvPr>
          <p:cNvCxnSpPr/>
          <p:nvPr/>
        </p:nvCxnSpPr>
        <p:spPr>
          <a:xfrm>
            <a:off x="681038" y="1755648"/>
            <a:ext cx="2549842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C724599C-97CC-0847-BF74-C3AC1BCDDF9A}"/>
              </a:ext>
            </a:extLst>
          </p:cNvPr>
          <p:cNvCxnSpPr/>
          <p:nvPr/>
        </p:nvCxnSpPr>
        <p:spPr>
          <a:xfrm>
            <a:off x="681038" y="6102096"/>
            <a:ext cx="2549842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E7A6199B-D11E-CE49-9023-68E8441BAE1D}"/>
              </a:ext>
            </a:extLst>
          </p:cNvPr>
          <p:cNvSpPr/>
          <p:nvPr/>
        </p:nvSpPr>
        <p:spPr>
          <a:xfrm>
            <a:off x="841248" y="1876561"/>
            <a:ext cx="1804416" cy="32918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10" name="Pfeil nach oben und unten 9">
            <a:extLst>
              <a:ext uri="{FF2B5EF4-FFF2-40B4-BE49-F238E27FC236}">
                <a16:creationId xmlns:a16="http://schemas.microsoft.com/office/drawing/2014/main" id="{0B4C71CE-8B5C-4D42-AE3D-26F53F10CE73}"/>
              </a:ext>
            </a:extLst>
          </p:cNvPr>
          <p:cNvSpPr/>
          <p:nvPr/>
        </p:nvSpPr>
        <p:spPr>
          <a:xfrm>
            <a:off x="2779776" y="1876560"/>
            <a:ext cx="316992" cy="329185"/>
          </a:xfrm>
          <a:prstGeom prst="upDownArrow">
            <a:avLst>
              <a:gd name="adj1" fmla="val 66026"/>
              <a:gd name="adj2" fmla="val 41432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AA04922-0E94-9940-9C12-AB75F433D134}"/>
              </a:ext>
            </a:extLst>
          </p:cNvPr>
          <p:cNvGrpSpPr/>
          <p:nvPr/>
        </p:nvGrpSpPr>
        <p:grpSpPr>
          <a:xfrm>
            <a:off x="795867" y="2308804"/>
            <a:ext cx="2383400" cy="666044"/>
            <a:chOff x="795867" y="2308804"/>
            <a:chExt cx="2383400" cy="666044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461BE99-EE3A-6947-9058-FF537408F8D7}"/>
                </a:ext>
              </a:extLst>
            </p:cNvPr>
            <p:cNvSpPr/>
            <p:nvPr/>
          </p:nvSpPr>
          <p:spPr>
            <a:xfrm>
              <a:off x="841248" y="2385814"/>
              <a:ext cx="538162" cy="512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</a:rPr>
                <a:t>Thumb</a:t>
              </a:r>
              <a:br>
                <a:rPr lang="de-DE" sz="900" dirty="0">
                  <a:solidFill>
                    <a:schemeClr val="tx1"/>
                  </a:solidFill>
                </a:rPr>
              </a:br>
              <a:r>
                <a:rPr lang="de-DE" sz="900" dirty="0">
                  <a:solidFill>
                    <a:schemeClr val="tx1"/>
                  </a:solidFill>
                </a:rPr>
                <a:t>64 x 64</a:t>
              </a:r>
            </a:p>
          </p:txBody>
        </p: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C19B0782-8466-5842-BF72-725DA3144A3B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308804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20FD680-09C3-374F-B95E-F3D5E00BAE03}"/>
                </a:ext>
              </a:extLst>
            </p:cNvPr>
            <p:cNvSpPr txBox="1"/>
            <p:nvPr/>
          </p:nvSpPr>
          <p:spPr>
            <a:xfrm>
              <a:off x="1360312" y="2326656"/>
              <a:ext cx="163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La Dolce Vita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EAE365A-C5E8-8B4E-9324-8A480350AE06}"/>
                </a:ext>
              </a:extLst>
            </p:cNvPr>
            <p:cNvSpPr txBox="1"/>
            <p:nvPr/>
          </p:nvSpPr>
          <p:spPr>
            <a:xfrm>
              <a:off x="1360313" y="2645106"/>
              <a:ext cx="1634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geschlossen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A761BFD0-209B-A541-B47F-A9CAECCA1421}"/>
                </a:ext>
              </a:extLst>
            </p:cNvPr>
            <p:cNvSpPr txBox="1"/>
            <p:nvPr/>
          </p:nvSpPr>
          <p:spPr>
            <a:xfrm>
              <a:off x="2212622" y="2645106"/>
              <a:ext cx="96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🇨🇳🇹🇭🇮🇹🇩🇪🇺🇸</a:t>
              </a:r>
            </a:p>
          </p:txBody>
        </p: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15605AF2-A573-7E44-B8F4-F16356D4AABA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974848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8DAE8DA3-8A65-A44A-8ABE-A0425399365B}"/>
              </a:ext>
            </a:extLst>
          </p:cNvPr>
          <p:cNvSpPr txBox="1"/>
          <p:nvPr/>
        </p:nvSpPr>
        <p:spPr>
          <a:xfrm>
            <a:off x="2767782" y="1923266"/>
            <a:ext cx="483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solidFill>
                  <a:schemeClr val="bg1">
                    <a:lumMod val="95000"/>
                  </a:schemeClr>
                </a:solidFill>
              </a:rPr>
              <a:t>sort</a:t>
            </a:r>
            <a:endParaRPr lang="de-DE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2F79053-29D1-F246-B1EE-1BDC6C7D80FB}"/>
              </a:ext>
            </a:extLst>
          </p:cNvPr>
          <p:cNvGrpSpPr/>
          <p:nvPr/>
        </p:nvGrpSpPr>
        <p:grpSpPr>
          <a:xfrm>
            <a:off x="764259" y="2974848"/>
            <a:ext cx="2383400" cy="666044"/>
            <a:chOff x="795867" y="2308804"/>
            <a:chExt cx="2383400" cy="666044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09FFD88-4C05-1340-8A1D-ECC66BFAB590}"/>
                </a:ext>
              </a:extLst>
            </p:cNvPr>
            <p:cNvSpPr/>
            <p:nvPr/>
          </p:nvSpPr>
          <p:spPr>
            <a:xfrm>
              <a:off x="841248" y="2385814"/>
              <a:ext cx="538162" cy="512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</a:rPr>
                <a:t>Thumb</a:t>
              </a:r>
              <a:br>
                <a:rPr lang="de-DE" sz="900" dirty="0">
                  <a:solidFill>
                    <a:schemeClr val="tx1"/>
                  </a:solidFill>
                </a:rPr>
              </a:br>
              <a:r>
                <a:rPr lang="de-DE" sz="900" dirty="0">
                  <a:solidFill>
                    <a:schemeClr val="tx1"/>
                  </a:solidFill>
                </a:rPr>
                <a:t>64 x 64</a:t>
              </a:r>
            </a:p>
          </p:txBody>
        </p:sp>
        <p:cxnSp>
          <p:nvCxnSpPr>
            <p:cNvPr id="25" name="Gerade Verbindung 24">
              <a:extLst>
                <a:ext uri="{FF2B5EF4-FFF2-40B4-BE49-F238E27FC236}">
                  <a16:creationId xmlns:a16="http://schemas.microsoft.com/office/drawing/2014/main" id="{FF60DD1E-DD8D-614F-BF0F-82E1BE6819FE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308804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7E317726-114F-F54F-9052-6844D06A941D}"/>
                </a:ext>
              </a:extLst>
            </p:cNvPr>
            <p:cNvSpPr txBox="1"/>
            <p:nvPr/>
          </p:nvSpPr>
          <p:spPr>
            <a:xfrm>
              <a:off x="1360312" y="2326656"/>
              <a:ext cx="163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La Dolce Vita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0B8A47F-01AE-3D4F-B0B2-D5FBBDD7A94D}"/>
                </a:ext>
              </a:extLst>
            </p:cNvPr>
            <p:cNvSpPr txBox="1"/>
            <p:nvPr/>
          </p:nvSpPr>
          <p:spPr>
            <a:xfrm>
              <a:off x="1360313" y="2645106"/>
              <a:ext cx="1634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6">
                      <a:lumMod val="75000"/>
                    </a:schemeClr>
                  </a:solidFill>
                </a:rPr>
                <a:t>geöffnet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DE7BDD34-6C04-8842-B559-B6461DD3FA56}"/>
                </a:ext>
              </a:extLst>
            </p:cNvPr>
            <p:cNvSpPr txBox="1"/>
            <p:nvPr/>
          </p:nvSpPr>
          <p:spPr>
            <a:xfrm>
              <a:off x="2212622" y="2645106"/>
              <a:ext cx="96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🇨🇳🇹🇭🇮🇹🇩🇪🇺🇸</a:t>
              </a: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82338265-A81E-4948-9C44-6FDEB0EF65AE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974848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E8F3337-08CE-4447-9100-50F16EB15457}"/>
              </a:ext>
            </a:extLst>
          </p:cNvPr>
          <p:cNvGrpSpPr/>
          <p:nvPr/>
        </p:nvGrpSpPr>
        <p:grpSpPr>
          <a:xfrm>
            <a:off x="764259" y="3641844"/>
            <a:ext cx="2383400" cy="666044"/>
            <a:chOff x="795867" y="2308804"/>
            <a:chExt cx="2383400" cy="666044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0AB78EA0-D0D3-B245-A417-49390EAACD4A}"/>
                </a:ext>
              </a:extLst>
            </p:cNvPr>
            <p:cNvSpPr/>
            <p:nvPr/>
          </p:nvSpPr>
          <p:spPr>
            <a:xfrm>
              <a:off x="841248" y="2385814"/>
              <a:ext cx="538162" cy="512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</a:rPr>
                <a:t>Thumb</a:t>
              </a:r>
              <a:br>
                <a:rPr lang="de-DE" sz="900" dirty="0">
                  <a:solidFill>
                    <a:schemeClr val="tx1"/>
                  </a:solidFill>
                </a:rPr>
              </a:br>
              <a:r>
                <a:rPr lang="de-DE" sz="900" dirty="0">
                  <a:solidFill>
                    <a:schemeClr val="tx1"/>
                  </a:solidFill>
                </a:rPr>
                <a:t>64 x 64</a:t>
              </a:r>
            </a:p>
          </p:txBody>
        </p: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EE505EA7-771E-6249-A03B-978D862D6692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308804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B916DD43-E1FA-4745-8337-FED8619C8F51}"/>
                </a:ext>
              </a:extLst>
            </p:cNvPr>
            <p:cNvSpPr txBox="1"/>
            <p:nvPr/>
          </p:nvSpPr>
          <p:spPr>
            <a:xfrm>
              <a:off x="1360312" y="2326656"/>
              <a:ext cx="163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La Dolce Vita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FA246E2F-CC97-AA4A-98E9-41F9EE16881C}"/>
                </a:ext>
              </a:extLst>
            </p:cNvPr>
            <p:cNvSpPr txBox="1"/>
            <p:nvPr/>
          </p:nvSpPr>
          <p:spPr>
            <a:xfrm>
              <a:off x="1360313" y="2645106"/>
              <a:ext cx="1634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geschlossen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50F9198-13E3-A04C-A5AD-10D8B5015F18}"/>
                </a:ext>
              </a:extLst>
            </p:cNvPr>
            <p:cNvSpPr txBox="1"/>
            <p:nvPr/>
          </p:nvSpPr>
          <p:spPr>
            <a:xfrm>
              <a:off x="2212622" y="2645106"/>
              <a:ext cx="96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🇨🇳🇹🇭🇮🇹🇩🇪🇺🇸</a:t>
              </a:r>
            </a:p>
          </p:txBody>
        </p:sp>
        <p:cxnSp>
          <p:nvCxnSpPr>
            <p:cNvPr id="36" name="Gerade Verbindung 35">
              <a:extLst>
                <a:ext uri="{FF2B5EF4-FFF2-40B4-BE49-F238E27FC236}">
                  <a16:creationId xmlns:a16="http://schemas.microsoft.com/office/drawing/2014/main" id="{1F36249B-3DA2-8249-819D-1C285825D9B7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974848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BBC5CB60-14F7-6242-A50D-3FCB864F5270}"/>
              </a:ext>
            </a:extLst>
          </p:cNvPr>
          <p:cNvGrpSpPr/>
          <p:nvPr/>
        </p:nvGrpSpPr>
        <p:grpSpPr>
          <a:xfrm>
            <a:off x="754617" y="4307888"/>
            <a:ext cx="2383400" cy="666044"/>
            <a:chOff x="795867" y="2308804"/>
            <a:chExt cx="2383400" cy="666044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35E490F8-2955-7446-979C-79EC8ACDD2AF}"/>
                </a:ext>
              </a:extLst>
            </p:cNvPr>
            <p:cNvSpPr/>
            <p:nvPr/>
          </p:nvSpPr>
          <p:spPr>
            <a:xfrm>
              <a:off x="841248" y="2385814"/>
              <a:ext cx="538162" cy="512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</a:rPr>
                <a:t>Thumb</a:t>
              </a:r>
              <a:br>
                <a:rPr lang="de-DE" sz="900" dirty="0">
                  <a:solidFill>
                    <a:schemeClr val="tx1"/>
                  </a:solidFill>
                </a:rPr>
              </a:br>
              <a:r>
                <a:rPr lang="de-DE" sz="900" dirty="0">
                  <a:solidFill>
                    <a:schemeClr val="tx1"/>
                  </a:solidFill>
                </a:rPr>
                <a:t>64 x 64</a:t>
              </a:r>
            </a:p>
          </p:txBody>
        </p: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4344CC17-3699-A149-8E23-BAE85F286531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308804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6599BCE5-D1E9-B449-B463-C856FF835DB5}"/>
                </a:ext>
              </a:extLst>
            </p:cNvPr>
            <p:cNvSpPr txBox="1"/>
            <p:nvPr/>
          </p:nvSpPr>
          <p:spPr>
            <a:xfrm>
              <a:off x="1360312" y="2326656"/>
              <a:ext cx="163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La Dolce Vita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DE91DB4C-B3A6-FD4B-9343-0F9723E3A83C}"/>
                </a:ext>
              </a:extLst>
            </p:cNvPr>
            <p:cNvSpPr txBox="1"/>
            <p:nvPr/>
          </p:nvSpPr>
          <p:spPr>
            <a:xfrm>
              <a:off x="1360313" y="2645106"/>
              <a:ext cx="1634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geschlossen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9CA025F3-6500-2740-9591-1E702BE3D7C6}"/>
                </a:ext>
              </a:extLst>
            </p:cNvPr>
            <p:cNvSpPr txBox="1"/>
            <p:nvPr/>
          </p:nvSpPr>
          <p:spPr>
            <a:xfrm>
              <a:off x="2212622" y="2645106"/>
              <a:ext cx="96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🇨🇳🇹🇭🇮🇹🇩🇪🇺🇸</a:t>
              </a:r>
            </a:p>
          </p:txBody>
        </p: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9D4BF988-B5AE-524C-9231-7299884065FD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974848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453B220-9378-AC47-B9E2-3C0409BD7C7B}"/>
              </a:ext>
            </a:extLst>
          </p:cNvPr>
          <p:cNvGrpSpPr/>
          <p:nvPr/>
        </p:nvGrpSpPr>
        <p:grpSpPr>
          <a:xfrm>
            <a:off x="754617" y="4973932"/>
            <a:ext cx="2383400" cy="666044"/>
            <a:chOff x="795867" y="2308804"/>
            <a:chExt cx="2383400" cy="66604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6AAFBF73-A63E-474C-B3F8-4A89DD2ADB25}"/>
                </a:ext>
              </a:extLst>
            </p:cNvPr>
            <p:cNvSpPr/>
            <p:nvPr/>
          </p:nvSpPr>
          <p:spPr>
            <a:xfrm>
              <a:off x="841248" y="2385814"/>
              <a:ext cx="538162" cy="512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</a:rPr>
                <a:t>Thumb</a:t>
              </a:r>
              <a:br>
                <a:rPr lang="de-DE" sz="900" dirty="0">
                  <a:solidFill>
                    <a:schemeClr val="tx1"/>
                  </a:solidFill>
                </a:rPr>
              </a:br>
              <a:r>
                <a:rPr lang="de-DE" sz="900" dirty="0">
                  <a:solidFill>
                    <a:schemeClr val="tx1"/>
                  </a:solidFill>
                </a:rPr>
                <a:t>64 x 64</a:t>
              </a:r>
            </a:p>
          </p:txBody>
        </p:sp>
        <p:cxnSp>
          <p:nvCxnSpPr>
            <p:cNvPr id="46" name="Gerade Verbindung 45">
              <a:extLst>
                <a:ext uri="{FF2B5EF4-FFF2-40B4-BE49-F238E27FC236}">
                  <a16:creationId xmlns:a16="http://schemas.microsoft.com/office/drawing/2014/main" id="{BD433AC9-E944-AF4F-8270-3D23301B3777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308804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B7453CF-ECCD-FA44-835C-05C58B6058AD}"/>
                </a:ext>
              </a:extLst>
            </p:cNvPr>
            <p:cNvSpPr txBox="1"/>
            <p:nvPr/>
          </p:nvSpPr>
          <p:spPr>
            <a:xfrm>
              <a:off x="1360312" y="2326656"/>
              <a:ext cx="163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La Dolce Vita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B55DCA65-2212-264A-AE4F-EA9B072D3152}"/>
                </a:ext>
              </a:extLst>
            </p:cNvPr>
            <p:cNvSpPr txBox="1"/>
            <p:nvPr/>
          </p:nvSpPr>
          <p:spPr>
            <a:xfrm>
              <a:off x="1360313" y="2645106"/>
              <a:ext cx="1634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geschlossen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56A4A8B0-C41E-D24B-B6BA-C40BED7CFC11}"/>
                </a:ext>
              </a:extLst>
            </p:cNvPr>
            <p:cNvSpPr txBox="1"/>
            <p:nvPr/>
          </p:nvSpPr>
          <p:spPr>
            <a:xfrm>
              <a:off x="2212622" y="2645106"/>
              <a:ext cx="96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🇨🇳🇹🇭🇮🇹🇩🇪🇺🇸</a:t>
              </a:r>
            </a:p>
          </p:txBody>
        </p:sp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2234FE73-3671-0542-B44D-B9C7D93B3CA2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974848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hteck 50">
            <a:extLst>
              <a:ext uri="{FF2B5EF4-FFF2-40B4-BE49-F238E27FC236}">
                <a16:creationId xmlns:a16="http://schemas.microsoft.com/office/drawing/2014/main" id="{E2C9EECD-249C-F64D-8D06-213D5923CC16}"/>
              </a:ext>
            </a:extLst>
          </p:cNvPr>
          <p:cNvSpPr/>
          <p:nvPr/>
        </p:nvSpPr>
        <p:spPr>
          <a:xfrm>
            <a:off x="4385733" y="2385814"/>
            <a:ext cx="5080000" cy="2511148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AEDF769A-D0CF-324A-BEBC-63DB0F10A0DC}"/>
              </a:ext>
            </a:extLst>
          </p:cNvPr>
          <p:cNvCxnSpPr>
            <a:cxnSpLocks/>
          </p:cNvCxnSpPr>
          <p:nvPr/>
        </p:nvCxnSpPr>
        <p:spPr>
          <a:xfrm>
            <a:off x="5689600" y="2385814"/>
            <a:ext cx="0" cy="2511148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FF3F9AEA-1DE2-6943-BB65-4988AF52F6A2}"/>
              </a:ext>
            </a:extLst>
          </p:cNvPr>
          <p:cNvSpPr/>
          <p:nvPr/>
        </p:nvSpPr>
        <p:spPr>
          <a:xfrm>
            <a:off x="5808133" y="2538214"/>
            <a:ext cx="3527968" cy="2225887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FA76C172-4EB4-C04E-B0F9-4C7D6F05FDF7}"/>
              </a:ext>
            </a:extLst>
          </p:cNvPr>
          <p:cNvCxnSpPr>
            <a:cxnSpLocks/>
            <a:stCxn id="55" idx="3"/>
            <a:endCxn id="55" idx="1"/>
          </p:cNvCxnSpPr>
          <p:nvPr/>
        </p:nvCxnSpPr>
        <p:spPr>
          <a:xfrm flipH="1">
            <a:off x="5808133" y="3651158"/>
            <a:ext cx="3527968" cy="0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70B1D202-4C76-E344-91C4-8833C56C913C}"/>
              </a:ext>
            </a:extLst>
          </p:cNvPr>
          <p:cNvSpPr/>
          <p:nvPr/>
        </p:nvSpPr>
        <p:spPr>
          <a:xfrm>
            <a:off x="5960533" y="3803560"/>
            <a:ext cx="3190850" cy="840626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CBB6B8D4-0719-9648-B09A-05700499D19E}"/>
              </a:ext>
            </a:extLst>
          </p:cNvPr>
          <p:cNvCxnSpPr>
            <a:cxnSpLocks/>
            <a:stCxn id="62" idx="0"/>
            <a:endCxn id="62" idx="2"/>
          </p:cNvCxnSpPr>
          <p:nvPr/>
        </p:nvCxnSpPr>
        <p:spPr>
          <a:xfrm>
            <a:off x="7555958" y="3803560"/>
            <a:ext cx="0" cy="840626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7D519BA5-6FCD-E84D-A35D-14C8A5331746}"/>
              </a:ext>
            </a:extLst>
          </p:cNvPr>
          <p:cNvSpPr/>
          <p:nvPr/>
        </p:nvSpPr>
        <p:spPr>
          <a:xfrm>
            <a:off x="4766644" y="3106000"/>
            <a:ext cx="538162" cy="512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Thumb</a:t>
            </a:r>
            <a:br>
              <a:rPr lang="de-DE" sz="900" dirty="0">
                <a:solidFill>
                  <a:schemeClr val="tx1"/>
                </a:solidFill>
              </a:rPr>
            </a:br>
            <a:r>
              <a:rPr lang="de-DE" sz="900" dirty="0">
                <a:solidFill>
                  <a:schemeClr val="tx1"/>
                </a:solidFill>
              </a:rPr>
              <a:t>64 x 64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EB80F0CA-C129-3748-B479-718E6C778E35}"/>
              </a:ext>
            </a:extLst>
          </p:cNvPr>
          <p:cNvSpPr txBox="1"/>
          <p:nvPr/>
        </p:nvSpPr>
        <p:spPr>
          <a:xfrm>
            <a:off x="6608673" y="2867192"/>
            <a:ext cx="16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 Dolce Vita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5AB8DA0-CBC6-4548-98B7-4025933E70A8}"/>
              </a:ext>
            </a:extLst>
          </p:cNvPr>
          <p:cNvSpPr txBox="1"/>
          <p:nvPr/>
        </p:nvSpPr>
        <p:spPr>
          <a:xfrm>
            <a:off x="6176039" y="4116645"/>
            <a:ext cx="163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geschlossen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BB8F57D-4784-644C-AF44-1A0BF14D22D2}"/>
              </a:ext>
            </a:extLst>
          </p:cNvPr>
          <p:cNvSpPr txBox="1"/>
          <p:nvPr/>
        </p:nvSpPr>
        <p:spPr>
          <a:xfrm>
            <a:off x="7862772" y="4120445"/>
            <a:ext cx="966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🇨🇳🇹🇭🇮🇹🇩🇪🇺🇸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243648F-61E5-F845-94E6-0310490EC5C0}"/>
              </a:ext>
            </a:extLst>
          </p:cNvPr>
          <p:cNvSpPr txBox="1"/>
          <p:nvPr/>
        </p:nvSpPr>
        <p:spPr>
          <a:xfrm>
            <a:off x="5304806" y="1848390"/>
            <a:ext cx="307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H-Stack / V-Stack per </a:t>
            </a:r>
            <a:r>
              <a:rPr lang="de-DE" dirty="0" err="1"/>
              <a:t>Cell</a:t>
            </a:r>
            <a:endParaRPr lang="de-DE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990A6DDA-6EE8-084C-A73D-6A755F31FDF4}"/>
              </a:ext>
            </a:extLst>
          </p:cNvPr>
          <p:cNvSpPr txBox="1"/>
          <p:nvPr/>
        </p:nvSpPr>
        <p:spPr>
          <a:xfrm>
            <a:off x="2930903" y="3049475"/>
            <a:ext cx="3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F6CACDC-0D06-A64B-8054-CCE3701D8D04}"/>
              </a:ext>
            </a:extLst>
          </p:cNvPr>
          <p:cNvSpPr txBox="1"/>
          <p:nvPr/>
        </p:nvSpPr>
        <p:spPr>
          <a:xfrm>
            <a:off x="2929463" y="2425470"/>
            <a:ext cx="3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BF479496-686D-1D4A-BE56-315EF79FAFAB}"/>
              </a:ext>
            </a:extLst>
          </p:cNvPr>
          <p:cNvSpPr txBox="1"/>
          <p:nvPr/>
        </p:nvSpPr>
        <p:spPr>
          <a:xfrm>
            <a:off x="2925568" y="3744334"/>
            <a:ext cx="3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B0F53C1D-E5BA-5543-B81F-E6D07AA1108D}"/>
              </a:ext>
            </a:extLst>
          </p:cNvPr>
          <p:cNvSpPr txBox="1"/>
          <p:nvPr/>
        </p:nvSpPr>
        <p:spPr>
          <a:xfrm>
            <a:off x="2923875" y="4393409"/>
            <a:ext cx="3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0F98AA4-7E96-454E-8177-0F868478380A}"/>
              </a:ext>
            </a:extLst>
          </p:cNvPr>
          <p:cNvSpPr txBox="1"/>
          <p:nvPr/>
        </p:nvSpPr>
        <p:spPr>
          <a:xfrm>
            <a:off x="2928814" y="5099042"/>
            <a:ext cx="3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049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35648-547D-E846-B342-55C41658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Handling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805FE-F12D-7546-AD14-3ACCC553F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 Screen</a:t>
            </a:r>
          </a:p>
          <a:p>
            <a:pPr lvl="1"/>
            <a:r>
              <a:rPr lang="de-DE" dirty="0"/>
              <a:t>Hilfetext (hier nur angedeutet)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App Infos</a:t>
            </a:r>
          </a:p>
          <a:p>
            <a:pPr lvl="2"/>
            <a:r>
              <a:rPr lang="de-DE" dirty="0"/>
              <a:t>Versionsnummer</a:t>
            </a:r>
          </a:p>
          <a:p>
            <a:pPr lvl="2"/>
            <a:r>
              <a:rPr lang="de-DE" dirty="0"/>
              <a:t>Aktueller Status der Lokations-Autorisierung</a:t>
            </a:r>
          </a:p>
          <a:p>
            <a:pPr lvl="2"/>
            <a:r>
              <a:rPr lang="de-DE" dirty="0"/>
              <a:t>Datum letzter Datenabruf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Error List</a:t>
            </a:r>
          </a:p>
          <a:p>
            <a:pPr lvl="2"/>
            <a:r>
              <a:rPr lang="de-DE" dirty="0"/>
              <a:t>Liste der letzten 50 Fehlermeldungen</a:t>
            </a:r>
          </a:p>
        </p:txBody>
      </p:sp>
    </p:spTree>
    <p:extLst>
      <p:ext uri="{BB962C8B-B14F-4D97-AF65-F5344CB8AC3E}">
        <p14:creationId xmlns:p14="http://schemas.microsoft.com/office/powerpoint/2010/main" val="156160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6F45F-0295-0D42-9C2C-19B015B3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Handling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C6CB0-6509-0644-A609-83074637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Detailansicht</a:t>
            </a:r>
          </a:p>
          <a:p>
            <a:pPr lvl="1"/>
            <a:r>
              <a:rPr lang="de-DE" dirty="0"/>
              <a:t>Name</a:t>
            </a:r>
          </a:p>
          <a:p>
            <a:pPr lvl="1"/>
            <a:r>
              <a:rPr lang="de-DE" dirty="0"/>
              <a:t>Präsentationsbild</a:t>
            </a:r>
          </a:p>
          <a:p>
            <a:pPr lvl="1"/>
            <a:r>
              <a:rPr lang="de-DE" dirty="0"/>
              <a:t>Status: Ist gerade geöffnet (Ja / Nein, rot / grün)</a:t>
            </a:r>
          </a:p>
          <a:p>
            <a:pPr lvl="1"/>
            <a:r>
              <a:rPr lang="de-DE" dirty="0"/>
              <a:t>Öffnungszeiten</a:t>
            </a:r>
          </a:p>
          <a:p>
            <a:pPr lvl="1"/>
            <a:r>
              <a:rPr lang="de-DE" dirty="0"/>
              <a:t>Kategorien der Küche mittels Flaggen (! Mehrzahl) </a:t>
            </a:r>
          </a:p>
          <a:p>
            <a:pPr lvl="1"/>
            <a:r>
              <a:rPr lang="de-DE" dirty="0"/>
              <a:t>Detailkarte</a:t>
            </a:r>
          </a:p>
          <a:p>
            <a:pPr lvl="2"/>
            <a:r>
              <a:rPr lang="de-DE" dirty="0"/>
              <a:t>Eventuell Route von Apple, aber erst ganz zum Schluss als Sahnehäubchen, wenn genug Zeit ist</a:t>
            </a:r>
          </a:p>
        </p:txBody>
      </p:sp>
    </p:spTree>
    <p:extLst>
      <p:ext uri="{BB962C8B-B14F-4D97-AF65-F5344CB8AC3E}">
        <p14:creationId xmlns:p14="http://schemas.microsoft.com/office/powerpoint/2010/main" val="163668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4D4B0-41EA-8E49-BB74-EE6CD5E4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Screen Layout Detailansicht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1BAE994F-116D-5441-A678-B0E976A135FA}"/>
              </a:ext>
            </a:extLst>
          </p:cNvPr>
          <p:cNvSpPr/>
          <p:nvPr/>
        </p:nvSpPr>
        <p:spPr>
          <a:xfrm>
            <a:off x="681038" y="1280160"/>
            <a:ext cx="2549842" cy="5205984"/>
          </a:xfrm>
          <a:prstGeom prst="roundRect">
            <a:avLst/>
          </a:prstGeom>
          <a:solidFill>
            <a:schemeClr val="bg1"/>
          </a:solidFill>
          <a:ln w="1079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1A905E30-D24E-9845-B10D-1B8FE5CEE00E}"/>
              </a:ext>
            </a:extLst>
          </p:cNvPr>
          <p:cNvCxnSpPr/>
          <p:nvPr/>
        </p:nvCxnSpPr>
        <p:spPr>
          <a:xfrm>
            <a:off x="681038" y="1755648"/>
            <a:ext cx="2549842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C724599C-97CC-0847-BF74-C3AC1BCDDF9A}"/>
              </a:ext>
            </a:extLst>
          </p:cNvPr>
          <p:cNvCxnSpPr/>
          <p:nvPr/>
        </p:nvCxnSpPr>
        <p:spPr>
          <a:xfrm>
            <a:off x="681038" y="6102096"/>
            <a:ext cx="2549842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AEDF769A-D0CF-324A-BEBC-63DB0F10A0DC}"/>
              </a:ext>
            </a:extLst>
          </p:cNvPr>
          <p:cNvCxnSpPr>
            <a:cxnSpLocks/>
          </p:cNvCxnSpPr>
          <p:nvPr/>
        </p:nvCxnSpPr>
        <p:spPr>
          <a:xfrm>
            <a:off x="5689600" y="2385814"/>
            <a:ext cx="0" cy="2511148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FF3F9AEA-1DE2-6943-BB65-4988AF52F6A2}"/>
              </a:ext>
            </a:extLst>
          </p:cNvPr>
          <p:cNvSpPr/>
          <p:nvPr/>
        </p:nvSpPr>
        <p:spPr>
          <a:xfrm>
            <a:off x="4428015" y="1340522"/>
            <a:ext cx="4693495" cy="5205978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FA76C172-4EB4-C04E-B0F9-4C7D6F05FDF7}"/>
              </a:ext>
            </a:extLst>
          </p:cNvPr>
          <p:cNvCxnSpPr>
            <a:cxnSpLocks/>
          </p:cNvCxnSpPr>
          <p:nvPr/>
        </p:nvCxnSpPr>
        <p:spPr>
          <a:xfrm flipH="1">
            <a:off x="4416579" y="2078997"/>
            <a:ext cx="4704931" cy="0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EB80F0CA-C129-3748-B479-718E6C778E35}"/>
              </a:ext>
            </a:extLst>
          </p:cNvPr>
          <p:cNvSpPr txBox="1"/>
          <p:nvPr/>
        </p:nvSpPr>
        <p:spPr>
          <a:xfrm>
            <a:off x="5182726" y="1425429"/>
            <a:ext cx="3172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La Dolce Vita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5AB8DA0-CBC6-4548-98B7-4025933E70A8}"/>
              </a:ext>
            </a:extLst>
          </p:cNvPr>
          <p:cNvSpPr txBox="1"/>
          <p:nvPr/>
        </p:nvSpPr>
        <p:spPr>
          <a:xfrm>
            <a:off x="6176039" y="4116645"/>
            <a:ext cx="163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geschlossen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243648F-61E5-F845-94E6-0310490EC5C0}"/>
              </a:ext>
            </a:extLst>
          </p:cNvPr>
          <p:cNvSpPr txBox="1"/>
          <p:nvPr/>
        </p:nvSpPr>
        <p:spPr>
          <a:xfrm>
            <a:off x="5900739" y="938264"/>
            <a:ext cx="307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H-Stack / V-Stack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1FDA02E-72B3-FA43-9E22-1D68DB385103}"/>
              </a:ext>
            </a:extLst>
          </p:cNvPr>
          <p:cNvSpPr>
            <a:spLocks noChangeAspect="1"/>
          </p:cNvSpPr>
          <p:nvPr/>
        </p:nvSpPr>
        <p:spPr>
          <a:xfrm>
            <a:off x="781690" y="2280509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Image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128 x 128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2AB1E33-92FD-ED44-AD4D-BFEF6816F3C8}"/>
              </a:ext>
            </a:extLst>
          </p:cNvPr>
          <p:cNvSpPr txBox="1"/>
          <p:nvPr/>
        </p:nvSpPr>
        <p:spPr>
          <a:xfrm>
            <a:off x="784489" y="3371289"/>
            <a:ext cx="108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🇨🇳🇹🇭🇮🇹</a:t>
            </a:r>
          </a:p>
          <a:p>
            <a:r>
              <a:rPr lang="de-DE" sz="2000" dirty="0"/>
              <a:t>🇩🇪🇺🇸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36934E2D-1931-B847-A38D-B4089663BAC6}"/>
              </a:ext>
            </a:extLst>
          </p:cNvPr>
          <p:cNvSpPr txBox="1"/>
          <p:nvPr/>
        </p:nvSpPr>
        <p:spPr>
          <a:xfrm>
            <a:off x="681039" y="1808181"/>
            <a:ext cx="2498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La Dolce Vita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C84BE6-9036-9448-B3F1-6D204CB16047}"/>
              </a:ext>
            </a:extLst>
          </p:cNvPr>
          <p:cNvSpPr txBox="1"/>
          <p:nvPr/>
        </p:nvSpPr>
        <p:spPr>
          <a:xfrm>
            <a:off x="1866738" y="2213448"/>
            <a:ext cx="14446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Öffnungszeiten:</a:t>
            </a:r>
          </a:p>
          <a:p>
            <a:r>
              <a:rPr lang="de-DE" sz="1200" dirty="0"/>
              <a:t>So:    geschlossen</a:t>
            </a:r>
          </a:p>
          <a:p>
            <a:r>
              <a:rPr lang="de-DE" sz="1200" dirty="0"/>
              <a:t>Mo:   10:00 – 12:00 </a:t>
            </a:r>
          </a:p>
          <a:p>
            <a:r>
              <a:rPr lang="de-DE" sz="1200" dirty="0"/>
              <a:t>Di:     10:00 - 12:00 </a:t>
            </a:r>
          </a:p>
          <a:p>
            <a:r>
              <a:rPr lang="de-DE" sz="1200" dirty="0"/>
              <a:t>          13:00 - 15:00</a:t>
            </a:r>
          </a:p>
          <a:p>
            <a:r>
              <a:rPr lang="de-DE" sz="1200" dirty="0"/>
              <a:t>Mi:     10:00 - 12:00</a:t>
            </a:r>
          </a:p>
          <a:p>
            <a:r>
              <a:rPr lang="de-DE" sz="1200" dirty="0"/>
              <a:t>Do:     8:00 - 16:00</a:t>
            </a:r>
          </a:p>
          <a:p>
            <a:r>
              <a:rPr lang="de-DE" sz="1200" dirty="0"/>
              <a:t>Fr:     11:00 - 19:00</a:t>
            </a:r>
          </a:p>
          <a:p>
            <a:r>
              <a:rPr lang="de-DE" sz="1200" dirty="0"/>
              <a:t>Sa:     geschlossen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C476D2B1-4497-4042-977B-790C44FBDBF8}"/>
              </a:ext>
            </a:extLst>
          </p:cNvPr>
          <p:cNvSpPr>
            <a:spLocks noChangeAspect="1"/>
          </p:cNvSpPr>
          <p:nvPr/>
        </p:nvSpPr>
        <p:spPr>
          <a:xfrm>
            <a:off x="768437" y="4079176"/>
            <a:ext cx="2376000" cy="2004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Karte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2C9EECD-249C-F64D-8D06-213D5923CC16}"/>
              </a:ext>
            </a:extLst>
          </p:cNvPr>
          <p:cNvSpPr/>
          <p:nvPr/>
        </p:nvSpPr>
        <p:spPr>
          <a:xfrm>
            <a:off x="4571999" y="2228096"/>
            <a:ext cx="4359961" cy="4159449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CBB6B8D4-0719-9648-B09A-05700499D19E}"/>
              </a:ext>
            </a:extLst>
          </p:cNvPr>
          <p:cNvCxnSpPr>
            <a:cxnSpLocks/>
          </p:cNvCxnSpPr>
          <p:nvPr/>
        </p:nvCxnSpPr>
        <p:spPr>
          <a:xfrm>
            <a:off x="6176039" y="2213448"/>
            <a:ext cx="0" cy="4174097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EEF19EA2-0C7C-FB4B-803A-38602E055BB2}"/>
              </a:ext>
            </a:extLst>
          </p:cNvPr>
          <p:cNvSpPr/>
          <p:nvPr/>
        </p:nvSpPr>
        <p:spPr>
          <a:xfrm>
            <a:off x="4702100" y="2385812"/>
            <a:ext cx="1329955" cy="3852000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087FA062-E92A-714A-8976-A849AF84833E}"/>
              </a:ext>
            </a:extLst>
          </p:cNvPr>
          <p:cNvCxnSpPr>
            <a:cxnSpLocks/>
            <a:stCxn id="88" idx="3"/>
            <a:endCxn id="88" idx="1"/>
          </p:cNvCxnSpPr>
          <p:nvPr/>
        </p:nvCxnSpPr>
        <p:spPr>
          <a:xfrm flipH="1">
            <a:off x="4702100" y="4311812"/>
            <a:ext cx="1329955" cy="0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73063776-F047-864F-A085-58480360EA27}"/>
              </a:ext>
            </a:extLst>
          </p:cNvPr>
          <p:cNvSpPr>
            <a:spLocks noChangeAspect="1"/>
          </p:cNvSpPr>
          <p:nvPr/>
        </p:nvSpPr>
        <p:spPr>
          <a:xfrm>
            <a:off x="4820739" y="2614045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Image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128 x 128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F4806815-02FF-EE41-B817-272F75487E46}"/>
              </a:ext>
            </a:extLst>
          </p:cNvPr>
          <p:cNvSpPr txBox="1"/>
          <p:nvPr/>
        </p:nvSpPr>
        <p:spPr>
          <a:xfrm>
            <a:off x="4821295" y="4430703"/>
            <a:ext cx="108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🇨🇳🇹🇭🇮🇹</a:t>
            </a:r>
          </a:p>
          <a:p>
            <a:r>
              <a:rPr lang="de-DE" sz="2000" dirty="0"/>
              <a:t>🇩🇪🇺🇸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96FD156-6DEA-AC43-9197-138DE3B2404D}"/>
              </a:ext>
            </a:extLst>
          </p:cNvPr>
          <p:cNvSpPr/>
          <p:nvPr/>
        </p:nvSpPr>
        <p:spPr>
          <a:xfrm>
            <a:off x="6352363" y="2817361"/>
            <a:ext cx="2380840" cy="342045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3" name="Gerade Verbindung 92">
            <a:extLst>
              <a:ext uri="{FF2B5EF4-FFF2-40B4-BE49-F238E27FC236}">
                <a16:creationId xmlns:a16="http://schemas.microsoft.com/office/drawing/2014/main" id="{CA0398D5-DB3B-1840-8C87-5D5AA57DC8F0}"/>
              </a:ext>
            </a:extLst>
          </p:cNvPr>
          <p:cNvCxnSpPr>
            <a:cxnSpLocks/>
          </p:cNvCxnSpPr>
          <p:nvPr/>
        </p:nvCxnSpPr>
        <p:spPr>
          <a:xfrm flipH="1">
            <a:off x="6378831" y="2817361"/>
            <a:ext cx="2380854" cy="46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9F4C2FF1-2370-2E4C-BCBC-3CD561C37E6D}"/>
              </a:ext>
            </a:extLst>
          </p:cNvPr>
          <p:cNvCxnSpPr>
            <a:cxnSpLocks/>
          </p:cNvCxnSpPr>
          <p:nvPr/>
        </p:nvCxnSpPr>
        <p:spPr>
          <a:xfrm flipH="1">
            <a:off x="6378831" y="3315451"/>
            <a:ext cx="23808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13C997E4-31ED-FF46-B67C-EEE30206243D}"/>
              </a:ext>
            </a:extLst>
          </p:cNvPr>
          <p:cNvCxnSpPr>
            <a:cxnSpLocks/>
          </p:cNvCxnSpPr>
          <p:nvPr/>
        </p:nvCxnSpPr>
        <p:spPr>
          <a:xfrm flipH="1">
            <a:off x="6357231" y="3782711"/>
            <a:ext cx="2380854" cy="46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613F4B7A-AB7C-8647-9A54-A36CA1C81F27}"/>
              </a:ext>
            </a:extLst>
          </p:cNvPr>
          <p:cNvCxnSpPr>
            <a:cxnSpLocks/>
          </p:cNvCxnSpPr>
          <p:nvPr/>
        </p:nvCxnSpPr>
        <p:spPr>
          <a:xfrm flipH="1" flipV="1">
            <a:off x="6352348" y="4321417"/>
            <a:ext cx="238085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59F455FF-29A5-5642-9245-21068EA3FFFE}"/>
              </a:ext>
            </a:extLst>
          </p:cNvPr>
          <p:cNvCxnSpPr>
            <a:cxnSpLocks/>
          </p:cNvCxnSpPr>
          <p:nvPr/>
        </p:nvCxnSpPr>
        <p:spPr>
          <a:xfrm flipH="1">
            <a:off x="6378831" y="4795876"/>
            <a:ext cx="23808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232F8921-B1D5-D740-9D89-C83625F1EC7F}"/>
              </a:ext>
            </a:extLst>
          </p:cNvPr>
          <p:cNvCxnSpPr>
            <a:cxnSpLocks/>
          </p:cNvCxnSpPr>
          <p:nvPr/>
        </p:nvCxnSpPr>
        <p:spPr>
          <a:xfrm flipH="1">
            <a:off x="6378831" y="5289351"/>
            <a:ext cx="23808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CA6E7CA3-D5FD-DC4D-BA74-3AFBF7344757}"/>
              </a:ext>
            </a:extLst>
          </p:cNvPr>
          <p:cNvCxnSpPr>
            <a:cxnSpLocks/>
          </p:cNvCxnSpPr>
          <p:nvPr/>
        </p:nvCxnSpPr>
        <p:spPr>
          <a:xfrm flipH="1">
            <a:off x="6378831" y="5782825"/>
            <a:ext cx="23808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F00A1F48-1DA0-094F-9793-E7D8BA8977A4}"/>
              </a:ext>
            </a:extLst>
          </p:cNvPr>
          <p:cNvSpPr txBox="1"/>
          <p:nvPr/>
        </p:nvSpPr>
        <p:spPr>
          <a:xfrm>
            <a:off x="6661175" y="2416228"/>
            <a:ext cx="1444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Öffnungszeiten:</a:t>
            </a:r>
          </a:p>
        </p:txBody>
      </p: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7A74C990-4A84-DD48-B161-027BEC3027E2}"/>
              </a:ext>
            </a:extLst>
          </p:cNvPr>
          <p:cNvGrpSpPr/>
          <p:nvPr/>
        </p:nvGrpSpPr>
        <p:grpSpPr>
          <a:xfrm>
            <a:off x="6432434" y="2889425"/>
            <a:ext cx="2221236" cy="341093"/>
            <a:chOff x="6432434" y="2889425"/>
            <a:chExt cx="2221236" cy="341093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C3FF04E2-13FC-1D49-AACB-E2A5543988A5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D2D91224-7C54-FC43-9B4C-98F9D433B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84A5B098-1538-9249-A8DD-2F4298108FF0}"/>
                </a:ext>
              </a:extLst>
            </p:cNvPr>
            <p:cNvSpPr txBox="1"/>
            <p:nvPr/>
          </p:nvSpPr>
          <p:spPr>
            <a:xfrm>
              <a:off x="6498695" y="2915479"/>
              <a:ext cx="3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So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EA543009-9127-B245-B3A0-453D14986068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EAC94A14-A623-194E-89EE-CAE42F6F1208}"/>
              </a:ext>
            </a:extLst>
          </p:cNvPr>
          <p:cNvGrpSpPr/>
          <p:nvPr/>
        </p:nvGrpSpPr>
        <p:grpSpPr>
          <a:xfrm>
            <a:off x="6432434" y="3388738"/>
            <a:ext cx="2221236" cy="341093"/>
            <a:chOff x="6432434" y="2889425"/>
            <a:chExt cx="2221236" cy="341093"/>
          </a:xfrm>
        </p:grpSpPr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B25CF4A4-2B59-FC44-83CE-5601F2075964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35" name="Gerade Verbindung 134">
              <a:extLst>
                <a:ext uri="{FF2B5EF4-FFF2-40B4-BE49-F238E27FC236}">
                  <a16:creationId xmlns:a16="http://schemas.microsoft.com/office/drawing/2014/main" id="{D2F3AD0D-CCB9-2540-8DF4-7E4361901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1F238886-BC23-F746-B00F-9B454353AAA6}"/>
                </a:ext>
              </a:extLst>
            </p:cNvPr>
            <p:cNvSpPr txBox="1"/>
            <p:nvPr/>
          </p:nvSpPr>
          <p:spPr>
            <a:xfrm>
              <a:off x="6498695" y="2915479"/>
              <a:ext cx="409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Mo</a:t>
              </a:r>
            </a:p>
          </p:txBody>
        </p: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866DDA9C-2C68-F744-9CAB-CDE92DE18149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A027333A-AC96-7841-9790-1FE572879F43}"/>
              </a:ext>
            </a:extLst>
          </p:cNvPr>
          <p:cNvGrpSpPr/>
          <p:nvPr/>
        </p:nvGrpSpPr>
        <p:grpSpPr>
          <a:xfrm>
            <a:off x="6449289" y="3791770"/>
            <a:ext cx="2221236" cy="627291"/>
            <a:chOff x="6432434" y="2855584"/>
            <a:chExt cx="2221236" cy="461665"/>
          </a:xfrm>
        </p:grpSpPr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C494E288-EEFE-A14E-A4FE-4D7B76618B94}"/>
                </a:ext>
              </a:extLst>
            </p:cNvPr>
            <p:cNvSpPr/>
            <p:nvPr/>
          </p:nvSpPr>
          <p:spPr>
            <a:xfrm>
              <a:off x="6432434" y="2889425"/>
              <a:ext cx="2221236" cy="30866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40" name="Gerade Verbindung 139">
              <a:extLst>
                <a:ext uri="{FF2B5EF4-FFF2-40B4-BE49-F238E27FC236}">
                  <a16:creationId xmlns:a16="http://schemas.microsoft.com/office/drawing/2014/main" id="{31843DEE-D31D-4544-916A-1A96E2F91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5DCD07B9-7182-944E-9846-4F6137860FC7}"/>
                </a:ext>
              </a:extLst>
            </p:cNvPr>
            <p:cNvSpPr txBox="1"/>
            <p:nvPr/>
          </p:nvSpPr>
          <p:spPr>
            <a:xfrm>
              <a:off x="6498695" y="2950289"/>
              <a:ext cx="3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Di</a:t>
              </a:r>
            </a:p>
          </p:txBody>
        </p: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98CBB2A4-3408-1F46-8BD5-0A6717562966}"/>
                </a:ext>
              </a:extLst>
            </p:cNvPr>
            <p:cNvSpPr txBox="1"/>
            <p:nvPr/>
          </p:nvSpPr>
          <p:spPr>
            <a:xfrm>
              <a:off x="6942088" y="2855584"/>
              <a:ext cx="1711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  <a:p>
              <a:r>
                <a:rPr lang="de-DE" sz="1200" dirty="0"/>
                <a:t>13:00 – 15:00</a:t>
              </a:r>
            </a:p>
          </p:txBody>
        </p: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41D64B12-AC39-CF4C-9EA6-40C43FF591AC}"/>
              </a:ext>
            </a:extLst>
          </p:cNvPr>
          <p:cNvGrpSpPr/>
          <p:nvPr/>
        </p:nvGrpSpPr>
        <p:grpSpPr>
          <a:xfrm>
            <a:off x="6432434" y="4381574"/>
            <a:ext cx="2221236" cy="341093"/>
            <a:chOff x="6432434" y="2889425"/>
            <a:chExt cx="2221236" cy="341093"/>
          </a:xfrm>
        </p:grpSpPr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32D14FCA-2D71-334D-B5B0-FE02AF80AFC9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45" name="Gerade Verbindung 144">
              <a:extLst>
                <a:ext uri="{FF2B5EF4-FFF2-40B4-BE49-F238E27FC236}">
                  <a16:creationId xmlns:a16="http://schemas.microsoft.com/office/drawing/2014/main" id="{2C6BCF4B-4841-0E49-BEAD-7E4304F58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feld 145">
              <a:extLst>
                <a:ext uri="{FF2B5EF4-FFF2-40B4-BE49-F238E27FC236}">
                  <a16:creationId xmlns:a16="http://schemas.microsoft.com/office/drawing/2014/main" id="{FB277DEE-7AB7-6A47-8BD0-84938FCA359D}"/>
                </a:ext>
              </a:extLst>
            </p:cNvPr>
            <p:cNvSpPr txBox="1"/>
            <p:nvPr/>
          </p:nvSpPr>
          <p:spPr>
            <a:xfrm>
              <a:off x="6498694" y="2915479"/>
              <a:ext cx="388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Mi</a:t>
              </a:r>
            </a:p>
          </p:txBody>
        </p:sp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6048F4FA-D386-0942-B583-F93E122FC662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0D705B04-133D-A84B-ABF4-EBD13FFFC144}"/>
              </a:ext>
            </a:extLst>
          </p:cNvPr>
          <p:cNvGrpSpPr/>
          <p:nvPr/>
        </p:nvGrpSpPr>
        <p:grpSpPr>
          <a:xfrm>
            <a:off x="6428499" y="4855685"/>
            <a:ext cx="2221236" cy="341093"/>
            <a:chOff x="6432434" y="2889425"/>
            <a:chExt cx="2221236" cy="341093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E8FB7B37-40DC-AF40-9713-27E882A4F6E0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50" name="Gerade Verbindung 149">
              <a:extLst>
                <a:ext uri="{FF2B5EF4-FFF2-40B4-BE49-F238E27FC236}">
                  <a16:creationId xmlns:a16="http://schemas.microsoft.com/office/drawing/2014/main" id="{C5B459E0-6043-5A45-A19B-86C14B7533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feld 150">
              <a:extLst>
                <a:ext uri="{FF2B5EF4-FFF2-40B4-BE49-F238E27FC236}">
                  <a16:creationId xmlns:a16="http://schemas.microsoft.com/office/drawing/2014/main" id="{F3A4D6FB-0FCF-E644-B442-38BEB5B6B4D7}"/>
                </a:ext>
              </a:extLst>
            </p:cNvPr>
            <p:cNvSpPr txBox="1"/>
            <p:nvPr/>
          </p:nvSpPr>
          <p:spPr>
            <a:xfrm>
              <a:off x="6498694" y="2915479"/>
              <a:ext cx="391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Do</a:t>
              </a:r>
            </a:p>
          </p:txBody>
        </p: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F4CFB119-428A-834A-963B-1893ED521DED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0176BFC5-B334-304B-BF2E-DF2CBA0D53D2}"/>
              </a:ext>
            </a:extLst>
          </p:cNvPr>
          <p:cNvGrpSpPr/>
          <p:nvPr/>
        </p:nvGrpSpPr>
        <p:grpSpPr>
          <a:xfrm>
            <a:off x="6440448" y="5375414"/>
            <a:ext cx="2221236" cy="341093"/>
            <a:chOff x="6432434" y="2889425"/>
            <a:chExt cx="2221236" cy="341093"/>
          </a:xfrm>
        </p:grpSpPr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B9D7A9A5-7746-974B-BC5B-08DCCB1BC829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55" name="Gerade Verbindung 154">
              <a:extLst>
                <a:ext uri="{FF2B5EF4-FFF2-40B4-BE49-F238E27FC236}">
                  <a16:creationId xmlns:a16="http://schemas.microsoft.com/office/drawing/2014/main" id="{CF137813-AC74-984E-9A66-BFEE8E11D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feld 155">
              <a:extLst>
                <a:ext uri="{FF2B5EF4-FFF2-40B4-BE49-F238E27FC236}">
                  <a16:creationId xmlns:a16="http://schemas.microsoft.com/office/drawing/2014/main" id="{5D0D18E9-AE03-BE40-A21E-ABD3BD14B40F}"/>
                </a:ext>
              </a:extLst>
            </p:cNvPr>
            <p:cNvSpPr txBox="1"/>
            <p:nvPr/>
          </p:nvSpPr>
          <p:spPr>
            <a:xfrm>
              <a:off x="6498695" y="2915479"/>
              <a:ext cx="3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Fr</a:t>
              </a:r>
            </a:p>
          </p:txBody>
        </p:sp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C7D8B1A7-55C0-3A49-990C-8E8012C245D6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A3D70039-134E-4946-9EA4-69905ABBFC3B}"/>
              </a:ext>
            </a:extLst>
          </p:cNvPr>
          <p:cNvGrpSpPr/>
          <p:nvPr/>
        </p:nvGrpSpPr>
        <p:grpSpPr>
          <a:xfrm>
            <a:off x="6440449" y="5828074"/>
            <a:ext cx="2221236" cy="341093"/>
            <a:chOff x="6432434" y="2889425"/>
            <a:chExt cx="2221236" cy="341093"/>
          </a:xfrm>
        </p:grpSpPr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D3EA255F-0EC1-9846-B4FB-CACD249ED617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60" name="Gerade Verbindung 159">
              <a:extLst>
                <a:ext uri="{FF2B5EF4-FFF2-40B4-BE49-F238E27FC236}">
                  <a16:creationId xmlns:a16="http://schemas.microsoft.com/office/drawing/2014/main" id="{38A7D939-427D-B046-A34A-E90324957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E166DC25-9C6D-A548-8039-5B99AF4F76DD}"/>
                </a:ext>
              </a:extLst>
            </p:cNvPr>
            <p:cNvSpPr txBox="1"/>
            <p:nvPr/>
          </p:nvSpPr>
          <p:spPr>
            <a:xfrm>
              <a:off x="6498695" y="2915479"/>
              <a:ext cx="3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Sa</a:t>
              </a:r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62E5DC3E-6919-E94C-84CD-04A9848452AC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16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D6D7D-3114-2D4B-BF9F-FC783B6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Struktur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5A7DA-38C9-154B-BFBD-89FD8906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3066"/>
            <a:ext cx="8543925" cy="5342805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Base App</a:t>
            </a:r>
          </a:p>
          <a:p>
            <a:pPr lvl="2"/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Delegate</a:t>
            </a:r>
            <a:r>
              <a:rPr lang="de-DE" dirty="0"/>
              <a:t>, Scene </a:t>
            </a:r>
            <a:r>
              <a:rPr lang="de-DE" dirty="0" err="1"/>
              <a:t>Delegate</a:t>
            </a:r>
            <a:endParaRPr lang="de-DE" dirty="0"/>
          </a:p>
          <a:p>
            <a:pPr lvl="2"/>
            <a:r>
              <a:rPr lang="de-DE" dirty="0" err="1"/>
              <a:t>Notification</a:t>
            </a:r>
            <a:r>
              <a:rPr lang="de-DE" dirty="0"/>
              <a:t> Name </a:t>
            </a:r>
            <a:r>
              <a:rPr lang="de-DE" dirty="0" err="1"/>
              <a:t>Extention</a:t>
            </a:r>
            <a:endParaRPr lang="de-DE" dirty="0"/>
          </a:p>
          <a:p>
            <a:pPr lvl="2"/>
            <a:r>
              <a:rPr lang="de-DE" dirty="0"/>
              <a:t>Error List</a:t>
            </a:r>
          </a:p>
          <a:p>
            <a:r>
              <a:rPr lang="de-DE" dirty="0"/>
              <a:t>Data </a:t>
            </a:r>
            <a:r>
              <a:rPr lang="de-DE" dirty="0" err="1"/>
              <a:t>Gathering</a:t>
            </a:r>
            <a:endParaRPr lang="de-DE" dirty="0"/>
          </a:p>
          <a:p>
            <a:pPr lvl="1"/>
            <a:r>
              <a:rPr lang="de-DE" dirty="0"/>
              <a:t>Restaurant Data</a:t>
            </a:r>
          </a:p>
          <a:p>
            <a:pPr lvl="2"/>
            <a:r>
              <a:rPr lang="de-DE" dirty="0"/>
              <a:t>REST Restaurant Data</a:t>
            </a:r>
          </a:p>
          <a:p>
            <a:pPr lvl="2"/>
            <a:r>
              <a:rPr lang="de-DE" dirty="0"/>
              <a:t>JSON Restaurant Data</a:t>
            </a:r>
          </a:p>
          <a:p>
            <a:pPr lvl="1"/>
            <a:r>
              <a:rPr lang="de-DE" dirty="0" err="1"/>
              <a:t>Presentation</a:t>
            </a:r>
            <a:r>
              <a:rPr lang="de-DE" dirty="0"/>
              <a:t> Images</a:t>
            </a:r>
          </a:p>
          <a:p>
            <a:pPr lvl="2"/>
            <a:r>
              <a:rPr lang="de-DE" dirty="0" err="1"/>
              <a:t>Presentation</a:t>
            </a:r>
            <a:r>
              <a:rPr lang="de-DE" dirty="0"/>
              <a:t> Image Data</a:t>
            </a:r>
          </a:p>
          <a:p>
            <a:pPr lvl="1"/>
            <a:r>
              <a:rPr lang="de-DE" dirty="0"/>
              <a:t>Location Service</a:t>
            </a:r>
          </a:p>
          <a:p>
            <a:pPr lvl="2"/>
            <a:r>
              <a:rPr lang="de-DE" dirty="0" err="1"/>
              <a:t>LocationService</a:t>
            </a:r>
            <a:endParaRPr lang="de-DE" dirty="0"/>
          </a:p>
          <a:p>
            <a:r>
              <a:rPr lang="de-DE" dirty="0"/>
              <a:t>Data Store</a:t>
            </a:r>
          </a:p>
          <a:p>
            <a:pPr lvl="1"/>
            <a:r>
              <a:rPr lang="de-DE" dirty="0"/>
              <a:t>Global Data</a:t>
            </a:r>
          </a:p>
          <a:p>
            <a:pPr lvl="2"/>
            <a:r>
              <a:rPr lang="de-DE" dirty="0"/>
              <a:t>Restaurant Data inkl. </a:t>
            </a:r>
            <a:r>
              <a:rPr lang="de-DE" dirty="0" err="1"/>
              <a:t>Presentation</a:t>
            </a:r>
            <a:r>
              <a:rPr lang="de-DE" dirty="0"/>
              <a:t> Images</a:t>
            </a:r>
          </a:p>
          <a:p>
            <a:pPr lvl="2"/>
            <a:r>
              <a:rPr lang="de-DE" dirty="0"/>
              <a:t>User Data</a:t>
            </a:r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66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599</Words>
  <Application>Microsoft Macintosh PowerPoint</Application>
  <PresentationFormat>A4-Papier (210 x 297 mm)</PresentationFormat>
  <Paragraphs>208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TaRest</vt:lpstr>
      <vt:lpstr>Technologie Stack</vt:lpstr>
      <vt:lpstr>Handling 1</vt:lpstr>
      <vt:lpstr>Handling 2</vt:lpstr>
      <vt:lpstr>Screen Layout Listenansicht</vt:lpstr>
      <vt:lpstr>Handling 3</vt:lpstr>
      <vt:lpstr>Handling 4</vt:lpstr>
      <vt:lpstr>Screen Layout Detailansicht</vt:lpstr>
      <vt:lpstr>App Struktur 1</vt:lpstr>
      <vt:lpstr>App Struktur 2</vt:lpstr>
      <vt:lpstr>App Struktur 3</vt:lpstr>
      <vt:lpstr>Named Notifications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TaRest</dc:title>
  <dc:creator>hartwig.hopfenzitz@web.de</dc:creator>
  <cp:lastModifiedBy>hartwig.hopfenzitz@web.de</cp:lastModifiedBy>
  <cp:revision>31</cp:revision>
  <cp:lastPrinted>2021-05-11T15:23:34Z</cp:lastPrinted>
  <dcterms:created xsi:type="dcterms:W3CDTF">2021-05-11T13:48:19Z</dcterms:created>
  <dcterms:modified xsi:type="dcterms:W3CDTF">2021-05-16T00:34:47Z</dcterms:modified>
</cp:coreProperties>
</file>