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757" r:id="rId2"/>
    <p:sldMasterId id="2147483769" r:id="rId3"/>
  </p:sldMasterIdLst>
  <p:notesMasterIdLst>
    <p:notesMasterId r:id="rId13"/>
  </p:notesMasterIdLst>
  <p:sldIdLst>
    <p:sldId id="302" r:id="rId4"/>
    <p:sldId id="311" r:id="rId5"/>
    <p:sldId id="305" r:id="rId6"/>
    <p:sldId id="364" r:id="rId7"/>
    <p:sldId id="365" r:id="rId8"/>
    <p:sldId id="363" r:id="rId9"/>
    <p:sldId id="360" r:id="rId10"/>
    <p:sldId id="366" r:id="rId11"/>
    <p:sldId id="367" r:id="rId12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A2BE"/>
    <a:srgbClr val="3693AC"/>
    <a:srgbClr val="31849B"/>
    <a:srgbClr val="3898B2"/>
    <a:srgbClr val="41A7C3"/>
    <a:srgbClr val="3A9DB8"/>
    <a:srgbClr val="FFD5D5"/>
    <a:srgbClr val="FF9F9F"/>
    <a:srgbClr val="FF6161"/>
    <a:srgbClr val="FFAF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16" autoAdjust="0"/>
    <p:restoredTop sz="34961" autoAdjust="0"/>
  </p:normalViewPr>
  <p:slideViewPr>
    <p:cSldViewPr>
      <p:cViewPr varScale="1">
        <p:scale>
          <a:sx n="87" d="100"/>
          <a:sy n="87" d="100"/>
        </p:scale>
        <p:origin x="1392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font" Target="fonts/font2.fntdata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2A2CB9D-B257-41F8-A295-8D458B2A424C}" type="datetimeFigureOut">
              <a:rPr lang="ko-KR" altLang="en-US"/>
              <a:pPr>
                <a:defRPr/>
              </a:pPr>
              <a:t>2022-05-17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EBDD758-0125-439D-8CBA-E2C2FBDCD06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3000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3CD2E-FB82-4887-88CF-A876D63CD3C0}" type="datetimeFigureOut">
              <a:rPr lang="ko-KR" altLang="en-US"/>
              <a:pPr>
                <a:defRPr/>
              </a:pPr>
              <a:t>2022-05-17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5F09B1-E06C-4D31-96D8-6CBB2E1329F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223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BAE08-A5D8-44CB-82A3-CD152B6D749E}" type="datetimeFigureOut">
              <a:rPr lang="ko-KR" altLang="en-US"/>
              <a:pPr>
                <a:defRPr/>
              </a:pPr>
              <a:t>2022-05-17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2B9F78-22D5-4BC2-8B6F-0702398534B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301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CE972-0508-4657-89F3-804AC327D369}" type="datetimeFigureOut">
              <a:rPr lang="ko-KR" altLang="en-US"/>
              <a:pPr>
                <a:defRPr/>
              </a:pPr>
              <a:t>2022-05-17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9E018-8A0B-4CCA-BDB5-C99B90EB37C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806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3CD2E-FB82-4887-88CF-A876D63CD3C0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2022-05-17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5F09B1-E06C-4D31-96D8-6CBB2E1329F6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223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83423D-2402-4564-B07F-91F97D2ACADB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2022-05-17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7501F-24A0-48E1-A497-3A6D39012AF2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668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A606F7-5643-4EC9-B0C0-CFA33916C9F7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2022-05-17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091B8F-4768-4902-A1D3-1AD557E8D476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8089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D1DC3-228D-4D16-9D10-AEF451132A60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2022-05-17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1317A2-263F-4423-9771-8F22B884BBF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854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7E6A08-50D4-4807-A1CD-9AF47B084F31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2022-05-17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C9BCA-F73D-4125-977F-8ABA1275ABC5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9304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2C06AB-5337-4579-8B04-5D631293C970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2022-05-17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12760E-4B4E-4A87-BE09-BE28A72E15D1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652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6678613"/>
            <a:ext cx="9144000" cy="179387"/>
          </a:xfrm>
          <a:prstGeom prst="rect">
            <a:avLst/>
          </a:prstGeom>
          <a:solidFill>
            <a:srgbClr val="2D1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0" y="115888"/>
            <a:ext cx="5004048" cy="360362"/>
          </a:xfrm>
          <a:prstGeom prst="rect">
            <a:avLst/>
          </a:prstGeom>
          <a:solidFill>
            <a:srgbClr val="2D1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6604507"/>
            <a:ext cx="827584" cy="28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930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7F9D5-2AAC-4F97-AC44-E6C5995F2528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2022-05-17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5ED233-BF88-40CD-9CB3-852795E044B2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917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83423D-2402-4564-B07F-91F97D2ACADB}" type="datetimeFigureOut">
              <a:rPr lang="ko-KR" altLang="en-US"/>
              <a:pPr>
                <a:defRPr/>
              </a:pPr>
              <a:t>2022-05-17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7501F-24A0-48E1-A497-3A6D39012AF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6684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CA831C-3540-4BBF-B825-5C40D86D717E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2022-05-17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788F24-9860-41E6-A6D3-D3AE07415F30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584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BAE08-A5D8-44CB-82A3-CD152B6D749E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2022-05-17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2B9F78-22D5-4BC2-8B6F-0702398534B4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3012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CE972-0508-4657-89F3-804AC327D369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2022-05-17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9E018-8A0B-4CCA-BDB5-C99B90EB37C9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8062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3CD2E-FB82-4887-88CF-A876D63CD3C0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2022-05-17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5F09B1-E06C-4D31-96D8-6CBB2E1329F6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2231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83423D-2402-4564-B07F-91F97D2ACADB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2022-05-17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7501F-24A0-48E1-A497-3A6D39012AF2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6684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A606F7-5643-4EC9-B0C0-CFA33916C9F7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2022-05-17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091B8F-4768-4902-A1D3-1AD557E8D476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8089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D1DC3-228D-4D16-9D10-AEF451132A60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2022-05-17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1317A2-263F-4423-9771-8F22B884BBF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8543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7E6A08-50D4-4807-A1CD-9AF47B084F31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2022-05-17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C9BCA-F73D-4125-977F-8ABA1275ABC5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9304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2C06AB-5337-4579-8B04-5D631293C970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2022-05-17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12760E-4B4E-4A87-BE09-BE28A72E15D1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652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6678613"/>
            <a:ext cx="9144000" cy="179387"/>
          </a:xfrm>
          <a:prstGeom prst="rect">
            <a:avLst/>
          </a:prstGeom>
          <a:solidFill>
            <a:srgbClr val="2D1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0" y="115888"/>
            <a:ext cx="5004048" cy="360362"/>
          </a:xfrm>
          <a:prstGeom prst="rect">
            <a:avLst/>
          </a:prstGeom>
          <a:solidFill>
            <a:srgbClr val="2D1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6604507"/>
            <a:ext cx="827584" cy="28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93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A606F7-5643-4EC9-B0C0-CFA33916C9F7}" type="datetimeFigureOut">
              <a:rPr lang="ko-KR" altLang="en-US"/>
              <a:pPr>
                <a:defRPr/>
              </a:pPr>
              <a:t>2022-05-17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091B8F-4768-4902-A1D3-1AD557E8D47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8089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7F9D5-2AAC-4F97-AC44-E6C5995F2528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2022-05-17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5ED233-BF88-40CD-9CB3-852795E044B2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9171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CA831C-3540-4BBF-B825-5C40D86D717E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2022-05-17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788F24-9860-41E6-A6D3-D3AE07415F30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584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BAE08-A5D8-44CB-82A3-CD152B6D749E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2022-05-17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2B9F78-22D5-4BC2-8B6F-0702398534B4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3012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CE972-0508-4657-89F3-804AC327D369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2022-05-17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9E018-8A0B-4CCA-BDB5-C99B90EB37C9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806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D1DC3-228D-4D16-9D10-AEF451132A60}" type="datetimeFigureOut">
              <a:rPr lang="ko-KR" altLang="en-US"/>
              <a:pPr>
                <a:defRPr/>
              </a:pPr>
              <a:t>2022-05-17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1317A2-263F-4423-9771-8F22B884BBF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854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7E6A08-50D4-4807-A1CD-9AF47B084F31}" type="datetimeFigureOut">
              <a:rPr lang="ko-KR" altLang="en-US"/>
              <a:pPr>
                <a:defRPr/>
              </a:pPr>
              <a:t>2022-05-17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C9BCA-F73D-4125-977F-8ABA1275ABC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930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2C06AB-5337-4579-8B04-5D631293C970}" type="datetimeFigureOut">
              <a:rPr lang="ko-KR" altLang="en-US"/>
              <a:pPr>
                <a:defRPr/>
              </a:pPr>
              <a:t>2022-05-17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12760E-4B4E-4A87-BE09-BE28A72E15D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65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6678613"/>
            <a:ext cx="9144000" cy="179387"/>
          </a:xfrm>
          <a:prstGeom prst="rect">
            <a:avLst/>
          </a:prstGeom>
          <a:solidFill>
            <a:srgbClr val="2D1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0" y="115888"/>
            <a:ext cx="5004048" cy="360362"/>
          </a:xfrm>
          <a:prstGeom prst="rect">
            <a:avLst/>
          </a:prstGeom>
          <a:solidFill>
            <a:srgbClr val="2D1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6604507"/>
            <a:ext cx="827584" cy="28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93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7F9D5-2AAC-4F97-AC44-E6C5995F2528}" type="datetimeFigureOut">
              <a:rPr lang="ko-KR" altLang="en-US"/>
              <a:pPr>
                <a:defRPr/>
              </a:pPr>
              <a:t>2022-05-17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5ED233-BF88-40CD-9CB3-852795E044B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917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CA831C-3540-4BBF-B825-5C40D86D717E}" type="datetimeFigureOut">
              <a:rPr lang="ko-KR" altLang="en-US"/>
              <a:pPr>
                <a:defRPr/>
              </a:pPr>
              <a:t>2022-05-17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788F24-9860-41E6-A6D3-D3AE07415F3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5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AB26DA7-61A3-4EC3-B4A9-CAFABC678C22}" type="datetimeFigureOut">
              <a:rPr lang="ko-KR" altLang="en-US"/>
              <a:pPr>
                <a:defRPr/>
              </a:pPr>
              <a:t>2022-05-17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66B298B-8681-46C8-9BEF-5B8CA9852B6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6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AB26DA7-61A3-4EC3-B4A9-CAFABC678C22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2022-05-17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66B298B-8681-46C8-9BEF-5B8CA9852B6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AB26DA7-61A3-4EC3-B4A9-CAFABC678C22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2022-05-17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66B298B-8681-46C8-9BEF-5B8CA9852B6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"/>
            <a:ext cx="9144000" cy="17728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rgbClr val="6F9C8F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5112568"/>
            <a:ext cx="9144000" cy="177281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rgbClr val="6F9C8F"/>
              </a:solidFill>
            </a:endParaRP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99273" y="116632"/>
            <a:ext cx="26725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ko-KR" altLang="en-US" sz="20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중간 프로젝트 </a:t>
            </a:r>
            <a:r>
              <a:rPr kumimoji="0" lang="ko-KR" altLang="en-US" sz="2000" b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기획안</a:t>
            </a:r>
            <a:endParaRPr kumimoji="0" lang="ko-KR" altLang="en-US" sz="20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222746"/>
            <a:ext cx="1619672" cy="18191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259632" y="1981289"/>
            <a:ext cx="6624736" cy="1015663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dist"/>
            <a:r>
              <a:rPr lang="ko-KR" altLang="en-US" sz="6000" b="1" dirty="0" err="1">
                <a:ln w="18000">
                  <a:solidFill>
                    <a:schemeClr val="accent5">
                      <a:lumMod val="75000"/>
                    </a:schemeClr>
                  </a:solidFill>
                  <a:prstDash val="solid"/>
                  <a:miter lim="800000"/>
                </a:ln>
                <a:solidFill>
                  <a:schemeClr val="accent5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맑은 고딕" panose="020B0503020000020004" pitchFamily="50" charset="-127"/>
              </a:rPr>
              <a:t>프로젝트명</a:t>
            </a:r>
            <a:r>
              <a:rPr lang="ko-KR" altLang="en-US" sz="6000" b="1" dirty="0">
                <a:ln w="18000">
                  <a:solidFill>
                    <a:schemeClr val="accent5">
                      <a:lumMod val="75000"/>
                    </a:schemeClr>
                  </a:solidFill>
                  <a:prstDash val="solid"/>
                  <a:miter lim="800000"/>
                </a:ln>
                <a:solidFill>
                  <a:schemeClr val="accent5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맑은 고딕" panose="020B0503020000020004" pitchFamily="50" charset="-127"/>
              </a:rPr>
              <a:t> 작성</a:t>
            </a:r>
            <a:r>
              <a:rPr lang="en-US" altLang="ko-KR" sz="6000" b="1" dirty="0">
                <a:ln w="18000">
                  <a:solidFill>
                    <a:schemeClr val="accent5">
                      <a:lumMod val="75000"/>
                    </a:schemeClr>
                  </a:solidFill>
                  <a:prstDash val="solid"/>
                  <a:miter lim="800000"/>
                </a:ln>
                <a:solidFill>
                  <a:schemeClr val="accent5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맑은 고딕" panose="020B0503020000020004" pitchFamily="50" charset="-127"/>
              </a:rPr>
              <a:t>!</a:t>
            </a:r>
            <a:endParaRPr lang="en-US" altLang="ko-KR" sz="6000" b="1" cap="none" spc="0" dirty="0">
              <a:ln w="18000">
                <a:solidFill>
                  <a:schemeClr val="accent5">
                    <a:lumMod val="75000"/>
                  </a:schemeClr>
                </a:solidFill>
                <a:prstDash val="solid"/>
                <a:miter lim="800000"/>
              </a:ln>
              <a:solidFill>
                <a:schemeClr val="accent5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맑은 고딕" panose="020B0503020000020004" pitchFamily="50" charset="-127"/>
            </a:endParaRPr>
          </a:p>
        </p:txBody>
      </p:sp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827584" y="3284984"/>
            <a:ext cx="7488832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300" b="1" dirty="0">
                <a:ea typeface="맑은 고딕" pitchFamily="50" charset="-127"/>
              </a:rPr>
              <a:t>○ 훈 </a:t>
            </a:r>
            <a:r>
              <a:rPr kumimoji="0" lang="ko-KR" altLang="en-US" sz="1300" b="1" dirty="0" err="1">
                <a:ea typeface="맑은 고딕" pitchFamily="50" charset="-127"/>
              </a:rPr>
              <a:t>련</a:t>
            </a:r>
            <a:r>
              <a:rPr kumimoji="0" lang="ko-KR" altLang="en-US" sz="1300" b="1" dirty="0">
                <a:ea typeface="맑은 고딕" pitchFamily="50" charset="-127"/>
              </a:rPr>
              <a:t> 과 정 명 </a:t>
            </a:r>
            <a:r>
              <a:rPr kumimoji="0" lang="en-US" altLang="ko-KR" sz="1300" b="1" dirty="0">
                <a:ea typeface="맑은 고딕" pitchFamily="50" charset="-127"/>
              </a:rPr>
              <a:t>:  [K-</a:t>
            </a:r>
            <a:r>
              <a:rPr kumimoji="0" lang="ko-KR" altLang="en-US" sz="1300" b="1" dirty="0">
                <a:ea typeface="맑은 고딕" pitchFamily="50" charset="-127"/>
              </a:rPr>
              <a:t>디지털 트레이닝</a:t>
            </a:r>
            <a:r>
              <a:rPr kumimoji="0" lang="en-US" altLang="ko-KR" sz="1300" b="1" dirty="0">
                <a:ea typeface="맑은 고딕" pitchFamily="50" charset="-127"/>
              </a:rPr>
              <a:t>] </a:t>
            </a:r>
            <a:r>
              <a:rPr kumimoji="0" lang="ko-KR" altLang="en-US" sz="1300" b="1" dirty="0">
                <a:ea typeface="맑은 고딕" pitchFamily="50" charset="-127"/>
              </a:rPr>
              <a:t>웹 서비스 기반 </a:t>
            </a:r>
            <a:r>
              <a:rPr kumimoji="0" lang="ko-KR" altLang="en-US" sz="1300" b="1" dirty="0" err="1">
                <a:ea typeface="맑은 고딕" pitchFamily="50" charset="-127"/>
              </a:rPr>
              <a:t>빅데이터</a:t>
            </a:r>
            <a:r>
              <a:rPr kumimoji="0" lang="ko-KR" altLang="en-US" sz="1300" b="1" dirty="0">
                <a:ea typeface="맑은 고딕" pitchFamily="50" charset="-127"/>
              </a:rPr>
              <a:t> 분석 및 개발자 양성과정</a:t>
            </a:r>
            <a:endParaRPr kumimoji="0" lang="en-US" altLang="ko-KR" sz="1300" b="1" dirty="0">
              <a:ea typeface="맑은 고딕" pitchFamily="50" charset="-127"/>
            </a:endParaRPr>
          </a:p>
          <a:p>
            <a:pPr>
              <a:lnSpc>
                <a:spcPct val="200000"/>
              </a:lnSpc>
            </a:pPr>
            <a:r>
              <a:rPr kumimoji="0" lang="ko-KR" altLang="en-US" sz="1300" b="1" dirty="0">
                <a:ea typeface="맑은 고딕" pitchFamily="50" charset="-127"/>
              </a:rPr>
              <a:t>○ 훈  </a:t>
            </a:r>
            <a:r>
              <a:rPr kumimoji="0" lang="ko-KR" altLang="en-US" sz="1300" b="1" dirty="0" err="1">
                <a:ea typeface="맑은 고딕" pitchFamily="50" charset="-127"/>
              </a:rPr>
              <a:t>련</a:t>
            </a:r>
            <a:r>
              <a:rPr kumimoji="0" lang="ko-KR" altLang="en-US" sz="1300" b="1" dirty="0">
                <a:ea typeface="맑은 고딕" pitchFamily="50" charset="-127"/>
              </a:rPr>
              <a:t>   기  간 </a:t>
            </a:r>
            <a:r>
              <a:rPr kumimoji="0" lang="en-US" altLang="ko-KR" sz="1300" b="1" dirty="0">
                <a:ea typeface="맑은 고딕" pitchFamily="50" charset="-127"/>
              </a:rPr>
              <a:t>:  2022-02-17 ~ 2022-08-17  (960</a:t>
            </a:r>
            <a:r>
              <a:rPr kumimoji="0" lang="ko-KR" altLang="en-US" sz="1300" b="1" dirty="0">
                <a:ea typeface="맑은 고딕" pitchFamily="50" charset="-127"/>
              </a:rPr>
              <a:t>시간 </a:t>
            </a:r>
            <a:r>
              <a:rPr kumimoji="0" lang="en-US" altLang="ko-KR" sz="1300" b="1" dirty="0">
                <a:ea typeface="맑은 고딕" pitchFamily="50" charset="-127"/>
              </a:rPr>
              <a:t>/ 120</a:t>
            </a:r>
            <a:r>
              <a:rPr kumimoji="0" lang="ko-KR" altLang="en-US" sz="1300" b="1" dirty="0">
                <a:ea typeface="맑은 고딕" pitchFamily="50" charset="-127"/>
              </a:rPr>
              <a:t>일</a:t>
            </a:r>
            <a:r>
              <a:rPr kumimoji="0" lang="en-US" altLang="ko-KR" sz="1300" b="1" dirty="0">
                <a:ea typeface="맑은 고딕" pitchFamily="50" charset="-127"/>
              </a:rPr>
              <a:t>)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300" b="1" dirty="0">
                <a:ea typeface="맑은 고딕" pitchFamily="50" charset="-127"/>
              </a:rPr>
              <a:t>○ 팀 명 </a:t>
            </a:r>
            <a:r>
              <a:rPr kumimoji="0" lang="en-US" altLang="ko-KR" sz="1300" b="1" dirty="0">
                <a:ea typeface="맑은 고딕" pitchFamily="50" charset="-127"/>
              </a:rPr>
              <a:t>: </a:t>
            </a:r>
            <a:r>
              <a:rPr kumimoji="0" lang="ko-KR" altLang="en-US" sz="1300" b="1">
                <a:ea typeface="맑은 고딕" pitchFamily="50" charset="-127"/>
              </a:rPr>
              <a:t>오늘뭐먹조</a:t>
            </a:r>
            <a:endParaRPr kumimoji="0" lang="en-US" altLang="ko-KR" sz="1300" b="1" dirty="0">
              <a:ea typeface="맑은 고딕" pitchFamily="50" charset="-127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300" b="1" dirty="0">
                <a:ea typeface="맑은 고딕" pitchFamily="50" charset="-127"/>
              </a:rPr>
              <a:t>○ 팀 장 </a:t>
            </a:r>
            <a:r>
              <a:rPr kumimoji="0" lang="en-US" altLang="ko-KR" sz="1300" b="1" dirty="0">
                <a:ea typeface="맑은 고딕" pitchFamily="50" charset="-127"/>
              </a:rPr>
              <a:t>: </a:t>
            </a:r>
            <a:r>
              <a:rPr kumimoji="0" lang="ko-KR" altLang="en-US" sz="1300" b="1" dirty="0">
                <a:ea typeface="맑은 고딕" pitchFamily="50" charset="-127"/>
              </a:rPr>
              <a:t>이윤석</a:t>
            </a:r>
            <a:r>
              <a:rPr kumimoji="0" lang="en-US" altLang="ko-KR" sz="1300" b="1" dirty="0">
                <a:ea typeface="맑은 고딕" pitchFamily="50" charset="-127"/>
              </a:rPr>
              <a:t>         |   </a:t>
            </a:r>
            <a:r>
              <a:rPr kumimoji="0" lang="ko-KR" altLang="en-US" sz="1300" b="1" dirty="0">
                <a:ea typeface="맑은 고딕" pitchFamily="50" charset="-127"/>
              </a:rPr>
              <a:t>팀 원 </a:t>
            </a:r>
            <a:r>
              <a:rPr kumimoji="0" lang="en-US" altLang="ko-KR" sz="1300" b="1" dirty="0">
                <a:ea typeface="맑은 고딕" pitchFamily="50" charset="-127"/>
              </a:rPr>
              <a:t>:  </a:t>
            </a:r>
            <a:r>
              <a:rPr kumimoji="0" lang="ko-KR" altLang="en-US" sz="1300" b="1" dirty="0">
                <a:ea typeface="맑은 고딕" pitchFamily="50" charset="-127"/>
              </a:rPr>
              <a:t>박세희</a:t>
            </a:r>
            <a:r>
              <a:rPr kumimoji="0" lang="en-US" altLang="ko-KR" sz="1300" b="1" dirty="0">
                <a:ea typeface="맑은 고딕" pitchFamily="50" charset="-127"/>
              </a:rPr>
              <a:t> , </a:t>
            </a:r>
            <a:r>
              <a:rPr kumimoji="0" lang="ko-KR" altLang="en-US" sz="1300" b="1" dirty="0">
                <a:ea typeface="맑은 고딕" pitchFamily="50" charset="-127"/>
              </a:rPr>
              <a:t>송지민 </a:t>
            </a:r>
            <a:r>
              <a:rPr kumimoji="0" lang="en-US" altLang="ko-KR" sz="1300" b="1" dirty="0">
                <a:ea typeface="맑은 고딕" pitchFamily="50" charset="-127"/>
              </a:rPr>
              <a:t>, </a:t>
            </a:r>
            <a:r>
              <a:rPr kumimoji="0" lang="ko-KR" altLang="en-US" sz="1300" b="1" dirty="0">
                <a:ea typeface="맑은 고딕" pitchFamily="50" charset="-127"/>
              </a:rPr>
              <a:t>전우진</a:t>
            </a:r>
            <a:r>
              <a:rPr kumimoji="0" lang="en-US" altLang="ko-KR" sz="1300" b="1" dirty="0">
                <a:ea typeface="맑은 고딕" pitchFamily="50" charset="-127"/>
              </a:rPr>
              <a:t> , </a:t>
            </a:r>
            <a:r>
              <a:rPr kumimoji="0" lang="ko-KR" altLang="en-US" sz="1300" b="1" dirty="0" err="1">
                <a:ea typeface="맑은 고딕" pitchFamily="50" charset="-127"/>
              </a:rPr>
              <a:t>홍진우</a:t>
            </a:r>
            <a:endParaRPr kumimoji="0" lang="ko-KR" altLang="en-US" sz="1300" b="1" dirty="0"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제목 1"/>
          <p:cNvSpPr>
            <a:spLocks noGrp="1"/>
          </p:cNvSpPr>
          <p:nvPr>
            <p:ph type="title"/>
          </p:nvPr>
        </p:nvSpPr>
        <p:spPr>
          <a:xfrm>
            <a:off x="683568" y="548680"/>
            <a:ext cx="2530475" cy="777875"/>
          </a:xfrm>
          <a:noFill/>
        </p:spPr>
        <p:txBody>
          <a:bodyPr/>
          <a:lstStyle/>
          <a:p>
            <a:pPr algn="l" eaLnBrk="1" hangingPunct="1"/>
            <a:r>
              <a:rPr lang="en-US" altLang="ko-KR" sz="3200" b="1" dirty="0">
                <a:solidFill>
                  <a:srgbClr val="3A9DB8"/>
                </a:solidFill>
              </a:rPr>
              <a:t>INDEX</a:t>
            </a:r>
            <a:endParaRPr lang="ko-KR" altLang="en-US" sz="3200" b="1" dirty="0">
              <a:solidFill>
                <a:srgbClr val="3A9DB8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11560" y="1412776"/>
            <a:ext cx="7920880" cy="4860000"/>
          </a:xfrm>
          <a:prstGeom prst="rect">
            <a:avLst/>
          </a:prstGeom>
          <a:solidFill>
            <a:srgbClr val="FFD5D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23547" y="1484784"/>
            <a:ext cx="4528573" cy="4680520"/>
          </a:xfrm>
        </p:spPr>
        <p:txBody>
          <a:bodyPr rtlCol="0" anchor="ctr">
            <a:noAutofit/>
          </a:bodyPr>
          <a:lstStyle/>
          <a:p>
            <a:pPr eaLnBrk="1" fontAlgn="auto" hangingPunct="1">
              <a:lnSpc>
                <a:spcPct val="135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sz="2400" b="1" dirty="0">
                <a:solidFill>
                  <a:srgbClr val="3CA2BE"/>
                </a:solidFill>
                <a:latin typeface="+mn-ea"/>
              </a:rPr>
              <a:t>주제 및 목적</a:t>
            </a:r>
            <a:r>
              <a:rPr lang="en-US" altLang="ko-KR" sz="2400" b="1" dirty="0">
                <a:solidFill>
                  <a:srgbClr val="3CA2BE"/>
                </a:solidFill>
                <a:latin typeface="+mn-ea"/>
              </a:rPr>
              <a:t>(</a:t>
            </a:r>
            <a:r>
              <a:rPr lang="ko-KR" altLang="en-US" sz="2400" b="1" dirty="0">
                <a:solidFill>
                  <a:srgbClr val="3CA2BE"/>
                </a:solidFill>
                <a:latin typeface="+mn-ea"/>
              </a:rPr>
              <a:t>기획의도</a:t>
            </a:r>
            <a:r>
              <a:rPr lang="en-US" altLang="ko-KR" sz="2400" b="1" dirty="0">
                <a:solidFill>
                  <a:srgbClr val="3CA2BE"/>
                </a:solidFill>
                <a:latin typeface="+mn-ea"/>
              </a:rPr>
              <a:t>)</a:t>
            </a:r>
          </a:p>
          <a:p>
            <a:pPr eaLnBrk="1" fontAlgn="auto" hangingPunct="1">
              <a:lnSpc>
                <a:spcPct val="135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sz="2400" b="1" dirty="0">
                <a:solidFill>
                  <a:srgbClr val="3CA2BE"/>
                </a:solidFill>
                <a:latin typeface="+mn-ea"/>
              </a:rPr>
              <a:t>개발 환경 </a:t>
            </a:r>
            <a:r>
              <a:rPr lang="en-US" altLang="ko-KR" sz="2400" b="1" dirty="0">
                <a:solidFill>
                  <a:srgbClr val="3CA2BE"/>
                </a:solidFill>
                <a:latin typeface="+mn-ea"/>
              </a:rPr>
              <a:t>(</a:t>
            </a:r>
            <a:r>
              <a:rPr lang="ko-KR" altLang="en-US" sz="2400" b="1" dirty="0">
                <a:solidFill>
                  <a:srgbClr val="3CA2BE"/>
                </a:solidFill>
                <a:latin typeface="+mn-ea"/>
              </a:rPr>
              <a:t>개발 리소스</a:t>
            </a:r>
            <a:r>
              <a:rPr lang="en-US" altLang="ko-KR" sz="2400" b="1" dirty="0">
                <a:solidFill>
                  <a:srgbClr val="3CA2BE"/>
                </a:solidFill>
                <a:latin typeface="+mn-ea"/>
              </a:rPr>
              <a:t>)</a:t>
            </a:r>
          </a:p>
          <a:p>
            <a:pPr eaLnBrk="1" fontAlgn="auto" hangingPunct="1">
              <a:lnSpc>
                <a:spcPct val="135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sz="2400" b="1" dirty="0">
                <a:solidFill>
                  <a:srgbClr val="3CA2BE"/>
                </a:solidFill>
                <a:latin typeface="+mn-ea"/>
              </a:rPr>
              <a:t>요구 사항 분석</a:t>
            </a:r>
            <a:endParaRPr lang="en-US" altLang="ko-KR" sz="2400" b="1" dirty="0">
              <a:solidFill>
                <a:srgbClr val="3CA2BE"/>
              </a:solidFill>
              <a:latin typeface="+mn-ea"/>
            </a:endParaRPr>
          </a:p>
          <a:p>
            <a:pPr eaLnBrk="1" fontAlgn="auto" hangingPunct="1">
              <a:lnSpc>
                <a:spcPct val="135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sz="2400" b="1" dirty="0">
                <a:solidFill>
                  <a:srgbClr val="3CA2BE"/>
                </a:solidFill>
                <a:latin typeface="+mn-ea"/>
              </a:rPr>
              <a:t>팀원 별 업무 분담</a:t>
            </a:r>
            <a:endParaRPr lang="en-US" altLang="ko-KR" sz="2400" b="1" dirty="0">
              <a:solidFill>
                <a:srgbClr val="3CA2BE"/>
              </a:solidFill>
              <a:latin typeface="+mn-ea"/>
            </a:endParaRPr>
          </a:p>
          <a:p>
            <a:pPr eaLnBrk="1" fontAlgn="auto" hangingPunct="1">
              <a:lnSpc>
                <a:spcPct val="135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sz="2400" b="1" dirty="0">
                <a:solidFill>
                  <a:srgbClr val="3CA2BE"/>
                </a:solidFill>
                <a:latin typeface="+mn-ea"/>
              </a:rPr>
              <a:t>프로젝트 일정 계획</a:t>
            </a:r>
            <a:endParaRPr lang="en-US" altLang="ko-KR" sz="2400" b="1" dirty="0">
              <a:solidFill>
                <a:srgbClr val="3CA2BE"/>
              </a:solidFill>
              <a:latin typeface="+mn-ea"/>
            </a:endParaRPr>
          </a:p>
          <a:p>
            <a:pPr eaLnBrk="1" fontAlgn="auto" hangingPunct="1">
              <a:lnSpc>
                <a:spcPct val="135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sz="2400" b="1" dirty="0">
                <a:solidFill>
                  <a:srgbClr val="3CA2BE"/>
                </a:solidFill>
                <a:latin typeface="+mn-ea"/>
              </a:rPr>
              <a:t>스토리보드</a:t>
            </a:r>
            <a:endParaRPr lang="en-US" altLang="ko-KR" sz="2400" b="1" dirty="0">
              <a:solidFill>
                <a:srgbClr val="3CA2BE"/>
              </a:solidFill>
              <a:latin typeface="+mn-ea"/>
            </a:endParaRPr>
          </a:p>
          <a:p>
            <a:pPr eaLnBrk="1" fontAlgn="auto" hangingPunct="1">
              <a:lnSpc>
                <a:spcPct val="135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sz="2400" b="1" dirty="0">
                <a:solidFill>
                  <a:srgbClr val="3CA2BE"/>
                </a:solidFill>
                <a:latin typeface="+mn-ea"/>
              </a:rPr>
              <a:t>핵심코드 및 시연</a:t>
            </a:r>
            <a:endParaRPr lang="en-US" altLang="ko-KR" sz="2400" b="1" dirty="0">
              <a:solidFill>
                <a:srgbClr val="3CA2BE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188640"/>
            <a:ext cx="1619672" cy="18191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74724" y="764704"/>
            <a:ext cx="27171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 u="sng" dirty="0">
                <a:solidFill>
                  <a:srgbClr val="3CA2BE"/>
                </a:solidFill>
                <a:latin typeface="+mn-ea"/>
                <a:ea typeface="+mn-ea"/>
              </a:rPr>
              <a:t>주제 </a:t>
            </a:r>
            <a:r>
              <a:rPr lang="en-US" altLang="ko-KR" sz="2000" b="1" u="sng" dirty="0">
                <a:solidFill>
                  <a:srgbClr val="3CA2BE"/>
                </a:solidFill>
                <a:latin typeface="+mn-ea"/>
                <a:ea typeface="+mn-ea"/>
              </a:rPr>
              <a:t>: </a:t>
            </a:r>
            <a:r>
              <a:rPr lang="ko-KR" altLang="en-US" sz="2000" b="1" u="sng" dirty="0">
                <a:solidFill>
                  <a:srgbClr val="3CA2BE"/>
                </a:solidFill>
                <a:latin typeface="+mn-ea"/>
                <a:ea typeface="+mn-ea"/>
              </a:rPr>
              <a:t>프로젝트 주제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1318" y="3429000"/>
            <a:ext cx="689804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u="sng" dirty="0">
                <a:solidFill>
                  <a:srgbClr val="3CA2BE"/>
                </a:solidFill>
                <a:latin typeface="+mn-ea"/>
                <a:ea typeface="+mn-ea"/>
              </a:rPr>
              <a:t>목적</a:t>
            </a:r>
            <a:r>
              <a:rPr lang="en-US" altLang="ko-KR" sz="2000" b="1" u="sng" dirty="0">
                <a:solidFill>
                  <a:srgbClr val="3CA2BE"/>
                </a:solidFill>
                <a:latin typeface="+mn-ea"/>
                <a:ea typeface="+mn-ea"/>
              </a:rPr>
              <a:t>(</a:t>
            </a:r>
            <a:r>
              <a:rPr lang="ko-KR" altLang="en-US" sz="2000" b="1" u="sng" dirty="0">
                <a:solidFill>
                  <a:srgbClr val="3CA2BE"/>
                </a:solidFill>
                <a:latin typeface="+mn-ea"/>
                <a:ea typeface="+mn-ea"/>
              </a:rPr>
              <a:t>기획의도</a:t>
            </a:r>
            <a:r>
              <a:rPr lang="en-US" altLang="ko-KR" sz="2000" b="1" u="sng" dirty="0">
                <a:solidFill>
                  <a:srgbClr val="3CA2BE"/>
                </a:solidFill>
                <a:latin typeface="+mn-ea"/>
                <a:ea typeface="+mn-ea"/>
              </a:rPr>
              <a:t>)</a:t>
            </a:r>
            <a:r>
              <a:rPr lang="ko-KR" altLang="en-US" sz="2000" b="1" u="sng" dirty="0">
                <a:solidFill>
                  <a:srgbClr val="3CA2BE"/>
                </a:solidFill>
                <a:latin typeface="+mn-ea"/>
                <a:ea typeface="+mn-ea"/>
              </a:rPr>
              <a:t> </a:t>
            </a:r>
            <a:r>
              <a:rPr lang="en-US" altLang="ko-KR" sz="2000" b="1" u="sng" dirty="0">
                <a:solidFill>
                  <a:srgbClr val="3CA2BE"/>
                </a:solidFill>
                <a:latin typeface="+mn-ea"/>
                <a:ea typeface="+mn-ea"/>
              </a:rPr>
              <a:t>: </a:t>
            </a:r>
            <a:r>
              <a:rPr lang="ko-KR" altLang="en-US" sz="2000" b="1" u="sng" dirty="0">
                <a:solidFill>
                  <a:srgbClr val="3CA2BE"/>
                </a:solidFill>
                <a:latin typeface="+mn-ea"/>
                <a:ea typeface="+mn-ea"/>
              </a:rPr>
              <a:t>무엇을 목적으로 프로젝트를 진행하는가</a:t>
            </a:r>
            <a:r>
              <a:rPr lang="en-US" altLang="ko-KR" sz="2000" b="1" u="sng" dirty="0">
                <a:solidFill>
                  <a:srgbClr val="3CA2BE"/>
                </a:solidFill>
                <a:latin typeface="+mn-ea"/>
                <a:ea typeface="+mn-ea"/>
              </a:rPr>
              <a:t>?</a:t>
            </a:r>
            <a:endParaRPr lang="ko-KR" altLang="en-US" sz="2000" b="1" u="sng" dirty="0">
              <a:solidFill>
                <a:srgbClr val="3CA2BE"/>
              </a:solidFill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755576" y="1340768"/>
            <a:ext cx="7632848" cy="1296144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dirty="0">
              <a:solidFill>
                <a:srgbClr val="3F3F48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755576" y="4045134"/>
            <a:ext cx="7632848" cy="2232248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dirty="0">
              <a:solidFill>
                <a:srgbClr val="3F3F48"/>
              </a:solidFill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188640"/>
            <a:ext cx="1619672" cy="18191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27124" y="1700808"/>
            <a:ext cx="73172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u="sng" dirty="0">
                <a:latin typeface="+mn-ea"/>
                <a:ea typeface="+mn-ea"/>
              </a:rPr>
              <a:t> </a:t>
            </a:r>
            <a:r>
              <a:rPr lang="ko-KR" altLang="en-US" b="1" u="sng" dirty="0">
                <a:latin typeface="+mn-ea"/>
                <a:ea typeface="+mn-ea"/>
              </a:rPr>
              <a:t>식료품 판매 및 </a:t>
            </a:r>
            <a:r>
              <a:rPr lang="en-US" altLang="ko-KR" b="1" u="sng" dirty="0">
                <a:latin typeface="+mn-ea"/>
                <a:ea typeface="+mn-ea"/>
              </a:rPr>
              <a:t> </a:t>
            </a:r>
            <a:r>
              <a:rPr lang="ko-KR" altLang="en-US" b="1" u="sng" dirty="0">
                <a:latin typeface="+mn-ea"/>
                <a:ea typeface="+mn-ea"/>
              </a:rPr>
              <a:t>레시피 추천 홈페이지 </a:t>
            </a:r>
            <a:r>
              <a:rPr lang="ko-KR" altLang="en-US" b="1" u="sng" dirty="0" err="1">
                <a:latin typeface="+mn-ea"/>
                <a:ea typeface="+mn-ea"/>
              </a:rPr>
              <a:t>기능구현</a:t>
            </a:r>
            <a:endParaRPr lang="ko-KR" altLang="en-US" b="1" u="sng" dirty="0"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9592" y="4221088"/>
            <a:ext cx="731728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u="sng" dirty="0">
                <a:latin typeface="+mn-ea"/>
                <a:ea typeface="+mn-ea"/>
              </a:rPr>
              <a:t> 1</a:t>
            </a:r>
            <a:r>
              <a:rPr lang="ko-KR" altLang="en-US" b="1" u="sng" dirty="0">
                <a:latin typeface="+mn-ea"/>
                <a:ea typeface="+mn-ea"/>
              </a:rPr>
              <a:t>인 가구 증가 및 시간에 쫓기는 현대인들에게 식사 메뉴 선정에 대한 고민을 덜어주기 위하여 식료품 판매 사이트에 레시피 추천 기능을 결합</a:t>
            </a:r>
            <a:r>
              <a:rPr lang="en-US" altLang="ko-KR" b="1" u="sng" dirty="0">
                <a:latin typeface="+mn-ea"/>
                <a:ea typeface="+mn-ea"/>
              </a:rPr>
              <a:t>, </a:t>
            </a:r>
            <a:r>
              <a:rPr lang="ko-KR" altLang="en-US" b="1" u="sng" dirty="0">
                <a:latin typeface="+mn-ea"/>
                <a:ea typeface="+mn-ea"/>
              </a:rPr>
              <a:t>식료품 판매 사이트를 기반으로 식료품 선택 시 이를 이용하여 만들 수 있는 레시피 및 부족한 식재료를 추천해주는 기능을 구현 </a:t>
            </a:r>
            <a:r>
              <a:rPr lang="en-US" altLang="ko-KR" b="1" u="sng" dirty="0">
                <a:latin typeface="+mn-ea"/>
                <a:ea typeface="+mn-ea"/>
              </a:rPr>
              <a:t>( </a:t>
            </a:r>
            <a:r>
              <a:rPr lang="ko-KR" altLang="en-US" b="1" u="sng" dirty="0">
                <a:latin typeface="+mn-ea"/>
                <a:ea typeface="+mn-ea"/>
              </a:rPr>
              <a:t>식료품 판매 사이트 구현 후 추후 레시피</a:t>
            </a:r>
            <a:r>
              <a:rPr lang="en-US" altLang="ko-KR" b="1" u="sng" dirty="0">
                <a:latin typeface="+mn-ea"/>
                <a:ea typeface="+mn-ea"/>
              </a:rPr>
              <a:t>, </a:t>
            </a:r>
            <a:r>
              <a:rPr lang="ko-KR" altLang="en-US" b="1" u="sng" dirty="0">
                <a:latin typeface="+mn-ea"/>
                <a:ea typeface="+mn-ea"/>
              </a:rPr>
              <a:t>재료 추천 기능 추가 예정 </a:t>
            </a:r>
            <a:r>
              <a:rPr lang="en-US" altLang="ko-KR" b="1" u="sng" dirty="0">
                <a:latin typeface="+mn-ea"/>
                <a:ea typeface="+mn-ea"/>
              </a:rPr>
              <a:t>)</a:t>
            </a:r>
            <a:endParaRPr lang="ko-KR" altLang="en-US" b="1" u="sng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188640"/>
            <a:ext cx="1619672" cy="181918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798387" y="868650"/>
            <a:ext cx="31975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 u="sng" dirty="0">
                <a:solidFill>
                  <a:srgbClr val="3CA2BE"/>
                </a:solidFill>
                <a:latin typeface="+mn-ea"/>
                <a:ea typeface="+mn-ea"/>
              </a:rPr>
              <a:t>개발 환경 </a:t>
            </a:r>
            <a:r>
              <a:rPr lang="en-US" altLang="ko-KR" sz="2000" b="1" u="sng" dirty="0">
                <a:solidFill>
                  <a:srgbClr val="3CA2BE"/>
                </a:solidFill>
                <a:latin typeface="+mn-ea"/>
                <a:ea typeface="+mn-ea"/>
              </a:rPr>
              <a:t>(</a:t>
            </a:r>
            <a:r>
              <a:rPr lang="ko-KR" altLang="en-US" sz="2000" b="1" u="sng" dirty="0">
                <a:solidFill>
                  <a:srgbClr val="3CA2BE"/>
                </a:solidFill>
                <a:latin typeface="+mn-ea"/>
                <a:ea typeface="+mn-ea"/>
              </a:rPr>
              <a:t>개발 리소스</a:t>
            </a:r>
            <a:r>
              <a:rPr lang="en-US" altLang="ko-KR" sz="2000" b="1" u="sng" dirty="0">
                <a:solidFill>
                  <a:srgbClr val="3CA2BE"/>
                </a:solidFill>
                <a:latin typeface="+mn-ea"/>
                <a:ea typeface="+mn-ea"/>
              </a:rPr>
              <a:t>)</a:t>
            </a:r>
            <a:endParaRPr lang="ko-KR" altLang="en-US" sz="2000" b="1" u="sng" dirty="0">
              <a:solidFill>
                <a:srgbClr val="3CA2BE"/>
              </a:solidFill>
              <a:latin typeface="+mn-ea"/>
              <a:ea typeface="+mn-ea"/>
            </a:endParaRPr>
          </a:p>
        </p:txBody>
      </p:sp>
      <p:grpSp>
        <p:nvGrpSpPr>
          <p:cNvPr id="28" name="그룹 19"/>
          <p:cNvGrpSpPr>
            <a:grpSpLocks/>
          </p:cNvGrpSpPr>
          <p:nvPr/>
        </p:nvGrpSpPr>
        <p:grpSpPr bwMode="auto">
          <a:xfrm>
            <a:off x="854238" y="1600646"/>
            <a:ext cx="7469549" cy="631033"/>
            <a:chOff x="841375" y="1056480"/>
            <a:chExt cx="7344730" cy="468217"/>
          </a:xfrm>
        </p:grpSpPr>
        <p:sp>
          <p:nvSpPr>
            <p:cNvPr id="29" name="직사각형 28"/>
            <p:cNvSpPr/>
            <p:nvPr/>
          </p:nvSpPr>
          <p:spPr>
            <a:xfrm>
              <a:off x="841375" y="1056480"/>
              <a:ext cx="1079407" cy="46821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OS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066819" y="1056481"/>
              <a:ext cx="6119286" cy="468216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31" name="그룹 30"/>
          <p:cNvGrpSpPr>
            <a:grpSpLocks/>
          </p:cNvGrpSpPr>
          <p:nvPr/>
        </p:nvGrpSpPr>
        <p:grpSpPr bwMode="auto">
          <a:xfrm>
            <a:off x="847364" y="2528342"/>
            <a:ext cx="7469549" cy="631854"/>
            <a:chOff x="841375" y="1704181"/>
            <a:chExt cx="7344730" cy="468827"/>
          </a:xfrm>
        </p:grpSpPr>
        <p:sp>
          <p:nvSpPr>
            <p:cNvPr id="32" name="직사각형 31"/>
            <p:cNvSpPr/>
            <p:nvPr/>
          </p:nvSpPr>
          <p:spPr>
            <a:xfrm>
              <a:off x="841375" y="1704181"/>
              <a:ext cx="1079407" cy="46821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WAS</a:t>
              </a: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066819" y="1704181"/>
              <a:ext cx="6119286" cy="468827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34" name="그룹 24"/>
          <p:cNvGrpSpPr>
            <a:grpSpLocks/>
          </p:cNvGrpSpPr>
          <p:nvPr/>
        </p:nvGrpSpPr>
        <p:grpSpPr bwMode="auto">
          <a:xfrm>
            <a:off x="847365" y="3429001"/>
            <a:ext cx="7469548" cy="631032"/>
            <a:chOff x="827088" y="4174331"/>
            <a:chExt cx="7344730" cy="468216"/>
          </a:xfrm>
        </p:grpSpPr>
        <p:sp>
          <p:nvSpPr>
            <p:cNvPr id="35" name="직사각형 34"/>
            <p:cNvSpPr/>
            <p:nvPr/>
          </p:nvSpPr>
          <p:spPr>
            <a:xfrm>
              <a:off x="827088" y="4174331"/>
              <a:ext cx="1080994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WEB</a:t>
              </a: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052533" y="4174331"/>
              <a:ext cx="6119285" cy="468216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37" name="그룹 26"/>
          <p:cNvGrpSpPr>
            <a:grpSpLocks/>
          </p:cNvGrpSpPr>
          <p:nvPr/>
        </p:nvGrpSpPr>
        <p:grpSpPr bwMode="auto">
          <a:xfrm>
            <a:off x="827584" y="5477698"/>
            <a:ext cx="7488920" cy="687606"/>
            <a:chOff x="827088" y="5229200"/>
            <a:chExt cx="7364600" cy="719910"/>
          </a:xfrm>
        </p:grpSpPr>
        <p:sp>
          <p:nvSpPr>
            <p:cNvPr id="38" name="직사각형 37"/>
            <p:cNvSpPr/>
            <p:nvPr/>
          </p:nvSpPr>
          <p:spPr>
            <a:xfrm>
              <a:off x="2071720" y="5229200"/>
              <a:ext cx="6119968" cy="719910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827088" y="5229200"/>
              <a:ext cx="1081115" cy="71991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Open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Source</a:t>
              </a:r>
            </a:p>
          </p:txBody>
        </p:sp>
      </p:grpSp>
      <p:grpSp>
        <p:nvGrpSpPr>
          <p:cNvPr id="40" name="그룹 25"/>
          <p:cNvGrpSpPr>
            <a:grpSpLocks/>
          </p:cNvGrpSpPr>
          <p:nvPr/>
        </p:nvGrpSpPr>
        <p:grpSpPr bwMode="auto">
          <a:xfrm>
            <a:off x="846869" y="4294437"/>
            <a:ext cx="7469548" cy="948859"/>
            <a:chOff x="827088" y="4800599"/>
            <a:chExt cx="7344730" cy="466502"/>
          </a:xfrm>
        </p:grpSpPr>
        <p:sp>
          <p:nvSpPr>
            <p:cNvPr id="41" name="직사각형 40"/>
            <p:cNvSpPr/>
            <p:nvPr/>
          </p:nvSpPr>
          <p:spPr>
            <a:xfrm>
              <a:off x="827088" y="4800600"/>
              <a:ext cx="1080994" cy="46650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TOOL</a:t>
              </a: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052533" y="4800599"/>
              <a:ext cx="6119285" cy="466501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5023A51-913C-92EB-1DBA-455BFE04A3DC}"/>
              </a:ext>
            </a:extLst>
          </p:cNvPr>
          <p:cNvSpPr txBox="1"/>
          <p:nvPr/>
        </p:nvSpPr>
        <p:spPr>
          <a:xfrm>
            <a:off x="2111327" y="1746141"/>
            <a:ext cx="6223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Windows 11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527646-0BDA-1A22-0FF3-DDE789A7B82D}"/>
              </a:ext>
            </a:extLst>
          </p:cNvPr>
          <p:cNvSpPr txBox="1"/>
          <p:nvPr/>
        </p:nvSpPr>
        <p:spPr>
          <a:xfrm>
            <a:off x="2093139" y="2659192"/>
            <a:ext cx="6223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Tomcat v8.5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0EDE96-21EE-C1C1-0FB7-D025398E687F}"/>
              </a:ext>
            </a:extLst>
          </p:cNvPr>
          <p:cNvSpPr txBox="1"/>
          <p:nvPr/>
        </p:nvSpPr>
        <p:spPr>
          <a:xfrm>
            <a:off x="2093139" y="3559851"/>
            <a:ext cx="6223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Chrome Browser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E455F0-0F00-16F8-9899-1304ABEF97C4}"/>
              </a:ext>
            </a:extLst>
          </p:cNvPr>
          <p:cNvSpPr txBox="1"/>
          <p:nvPr/>
        </p:nvSpPr>
        <p:spPr>
          <a:xfrm>
            <a:off x="2073853" y="4377962"/>
            <a:ext cx="6223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Sping</a:t>
            </a:r>
            <a:r>
              <a:rPr lang="en-US" altLang="ko-KR" dirty="0"/>
              <a:t> Tool Suite v3.9.11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EBBBF0-86CF-17F6-E232-CDB0F1E96C3A}"/>
              </a:ext>
            </a:extLst>
          </p:cNvPr>
          <p:cNvSpPr txBox="1"/>
          <p:nvPr/>
        </p:nvSpPr>
        <p:spPr>
          <a:xfrm>
            <a:off x="2087864" y="5608546"/>
            <a:ext cx="6223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Mybatis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56A72AD-54E4-E9ED-5830-D2A0003FAF2A}"/>
              </a:ext>
            </a:extLst>
          </p:cNvPr>
          <p:cNvSpPr txBox="1"/>
          <p:nvPr/>
        </p:nvSpPr>
        <p:spPr>
          <a:xfrm>
            <a:off x="2087864" y="4797032"/>
            <a:ext cx="6223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</a:rPr>
              <a:t>Sqldeveloper</a:t>
            </a:r>
            <a:r>
              <a:rPr lang="en-US" altLang="ko-KR" b="0" i="0" dirty="0">
                <a:solidFill>
                  <a:srgbClr val="000000"/>
                </a:solidFill>
                <a:effectLst/>
              </a:rPr>
              <a:t> with JDK 8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188640"/>
            <a:ext cx="1619672" cy="18191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55576" y="796642"/>
            <a:ext cx="81629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 u="sng" dirty="0">
                <a:solidFill>
                  <a:srgbClr val="3CA2BE"/>
                </a:solidFill>
                <a:latin typeface="+mn-ea"/>
                <a:ea typeface="+mn-ea"/>
              </a:rPr>
              <a:t>요구사항분석 </a:t>
            </a:r>
            <a:r>
              <a:rPr lang="en-US" altLang="ko-KR" sz="1500" b="1" u="sng" dirty="0">
                <a:solidFill>
                  <a:srgbClr val="3CA2BE"/>
                </a:solidFill>
                <a:latin typeface="+mn-ea"/>
                <a:ea typeface="+mn-ea"/>
              </a:rPr>
              <a:t>(</a:t>
            </a:r>
            <a:r>
              <a:rPr lang="ko-KR" altLang="en-US" sz="1500" b="1" u="sng" dirty="0">
                <a:solidFill>
                  <a:srgbClr val="3CA2BE"/>
                </a:solidFill>
                <a:latin typeface="+mn-ea"/>
                <a:ea typeface="+mn-ea"/>
              </a:rPr>
              <a:t>사용자 요구 및 필요성 분석</a:t>
            </a:r>
            <a:r>
              <a:rPr lang="en-US" altLang="ko-KR" sz="1500" b="1" u="sng" dirty="0">
                <a:solidFill>
                  <a:srgbClr val="3CA2BE"/>
                </a:solidFill>
                <a:latin typeface="+mn-ea"/>
                <a:ea typeface="+mn-ea"/>
              </a:rPr>
              <a:t>, </a:t>
            </a:r>
            <a:r>
              <a:rPr lang="ko-KR" altLang="en-US" sz="1500" b="1" u="sng" dirty="0">
                <a:solidFill>
                  <a:srgbClr val="3CA2BE"/>
                </a:solidFill>
                <a:latin typeface="+mn-ea"/>
                <a:ea typeface="+mn-ea"/>
              </a:rPr>
              <a:t>프로젝트 구현 시 요구되는 사항</a:t>
            </a:r>
            <a:r>
              <a:rPr lang="en-US" altLang="ko-KR" sz="1500" b="1" u="sng" dirty="0">
                <a:solidFill>
                  <a:srgbClr val="3CA2BE"/>
                </a:solidFill>
                <a:latin typeface="+mn-ea"/>
                <a:ea typeface="+mn-ea"/>
              </a:rPr>
              <a:t> </a:t>
            </a:r>
            <a:r>
              <a:rPr lang="ko-KR" altLang="en-US" sz="1500" b="1" u="sng" dirty="0">
                <a:solidFill>
                  <a:srgbClr val="3CA2BE"/>
                </a:solidFill>
                <a:latin typeface="+mn-ea"/>
                <a:ea typeface="+mn-ea"/>
              </a:rPr>
              <a:t>등</a:t>
            </a:r>
            <a:r>
              <a:rPr lang="en-US" altLang="ko-KR" sz="1500" b="1" u="sng" dirty="0">
                <a:solidFill>
                  <a:srgbClr val="3CA2BE"/>
                </a:solidFill>
                <a:latin typeface="+mn-ea"/>
                <a:ea typeface="+mn-ea"/>
              </a:rPr>
              <a:t>)</a:t>
            </a:r>
            <a:endParaRPr lang="ko-KR" altLang="en-US" sz="1500" b="1" u="sng" dirty="0">
              <a:solidFill>
                <a:srgbClr val="3CA2BE"/>
              </a:solidFill>
              <a:latin typeface="+mn-ea"/>
              <a:ea typeface="+mn-ea"/>
            </a:endParaRPr>
          </a:p>
        </p:txBody>
      </p:sp>
      <p:grpSp>
        <p:nvGrpSpPr>
          <p:cNvPr id="20" name="그룹 19"/>
          <p:cNvGrpSpPr>
            <a:grpSpLocks/>
          </p:cNvGrpSpPr>
          <p:nvPr/>
        </p:nvGrpSpPr>
        <p:grpSpPr bwMode="auto">
          <a:xfrm>
            <a:off x="827584" y="1412776"/>
            <a:ext cx="7489106" cy="683984"/>
            <a:chOff x="841375" y="1056480"/>
            <a:chExt cx="7344730" cy="468217"/>
          </a:xfrm>
        </p:grpSpPr>
        <p:sp>
          <p:nvSpPr>
            <p:cNvPr id="21" name="직사각형 20"/>
            <p:cNvSpPr/>
            <p:nvPr/>
          </p:nvSpPr>
          <p:spPr>
            <a:xfrm>
              <a:off x="841375" y="1056480"/>
              <a:ext cx="1079407" cy="46821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1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066819" y="1056481"/>
              <a:ext cx="6119286" cy="468216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23" name="그룹 19"/>
          <p:cNvGrpSpPr>
            <a:grpSpLocks/>
          </p:cNvGrpSpPr>
          <p:nvPr/>
        </p:nvGrpSpPr>
        <p:grpSpPr bwMode="auto">
          <a:xfrm>
            <a:off x="827857" y="2276872"/>
            <a:ext cx="7489106" cy="683984"/>
            <a:chOff x="841375" y="1056480"/>
            <a:chExt cx="7344730" cy="468217"/>
          </a:xfrm>
        </p:grpSpPr>
        <p:sp>
          <p:nvSpPr>
            <p:cNvPr id="24" name="직사각형 23"/>
            <p:cNvSpPr/>
            <p:nvPr/>
          </p:nvSpPr>
          <p:spPr>
            <a:xfrm>
              <a:off x="841375" y="1056480"/>
              <a:ext cx="1079407" cy="46821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2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066819" y="1056481"/>
              <a:ext cx="6119286" cy="468216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26" name="그룹 25"/>
          <p:cNvGrpSpPr>
            <a:grpSpLocks/>
          </p:cNvGrpSpPr>
          <p:nvPr/>
        </p:nvGrpSpPr>
        <p:grpSpPr bwMode="auto">
          <a:xfrm>
            <a:off x="827857" y="4941168"/>
            <a:ext cx="7489106" cy="683984"/>
            <a:chOff x="841375" y="1056480"/>
            <a:chExt cx="7344730" cy="468217"/>
          </a:xfrm>
        </p:grpSpPr>
        <p:sp>
          <p:nvSpPr>
            <p:cNvPr id="28" name="직사각형 27"/>
            <p:cNvSpPr/>
            <p:nvPr/>
          </p:nvSpPr>
          <p:spPr>
            <a:xfrm>
              <a:off x="841375" y="1056480"/>
              <a:ext cx="1079407" cy="46821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5</a:t>
              </a: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066819" y="1056481"/>
              <a:ext cx="6119286" cy="468216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34" name="그룹 19"/>
          <p:cNvGrpSpPr>
            <a:grpSpLocks/>
          </p:cNvGrpSpPr>
          <p:nvPr/>
        </p:nvGrpSpPr>
        <p:grpSpPr bwMode="auto">
          <a:xfrm>
            <a:off x="827857" y="4005064"/>
            <a:ext cx="7489106" cy="683984"/>
            <a:chOff x="841375" y="1056480"/>
            <a:chExt cx="7344730" cy="468217"/>
          </a:xfrm>
        </p:grpSpPr>
        <p:sp>
          <p:nvSpPr>
            <p:cNvPr id="37" name="직사각형 36"/>
            <p:cNvSpPr/>
            <p:nvPr/>
          </p:nvSpPr>
          <p:spPr>
            <a:xfrm>
              <a:off x="841375" y="1056480"/>
              <a:ext cx="1079407" cy="46821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4</a:t>
              </a: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066819" y="1056481"/>
              <a:ext cx="6119286" cy="468216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43" name="그룹 19"/>
          <p:cNvGrpSpPr>
            <a:grpSpLocks/>
          </p:cNvGrpSpPr>
          <p:nvPr/>
        </p:nvGrpSpPr>
        <p:grpSpPr bwMode="auto">
          <a:xfrm>
            <a:off x="827857" y="5805264"/>
            <a:ext cx="7489106" cy="683984"/>
            <a:chOff x="841375" y="1056480"/>
            <a:chExt cx="7344730" cy="468217"/>
          </a:xfrm>
        </p:grpSpPr>
        <p:sp>
          <p:nvSpPr>
            <p:cNvPr id="44" name="직사각형 43"/>
            <p:cNvSpPr/>
            <p:nvPr/>
          </p:nvSpPr>
          <p:spPr>
            <a:xfrm>
              <a:off x="841375" y="1056480"/>
              <a:ext cx="1079407" cy="46821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6</a:t>
              </a: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2066819" y="1056481"/>
              <a:ext cx="6119286" cy="468216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46" name="그룹 19"/>
          <p:cNvGrpSpPr>
            <a:grpSpLocks/>
          </p:cNvGrpSpPr>
          <p:nvPr/>
        </p:nvGrpSpPr>
        <p:grpSpPr bwMode="auto">
          <a:xfrm>
            <a:off x="827857" y="3140968"/>
            <a:ext cx="7489106" cy="683984"/>
            <a:chOff x="841375" y="1056480"/>
            <a:chExt cx="7344730" cy="468217"/>
          </a:xfrm>
        </p:grpSpPr>
        <p:sp>
          <p:nvSpPr>
            <p:cNvPr id="47" name="직사각형 46"/>
            <p:cNvSpPr/>
            <p:nvPr/>
          </p:nvSpPr>
          <p:spPr>
            <a:xfrm>
              <a:off x="841375" y="1056480"/>
              <a:ext cx="1079407" cy="46821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3</a:t>
              </a: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2066819" y="1056481"/>
              <a:ext cx="6119286" cy="468216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7553142-C10F-45E1-0751-E5AA33785A6F}"/>
              </a:ext>
            </a:extLst>
          </p:cNvPr>
          <p:cNvSpPr txBox="1"/>
          <p:nvPr/>
        </p:nvSpPr>
        <p:spPr>
          <a:xfrm>
            <a:off x="2077117" y="1556792"/>
            <a:ext cx="623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사용자가 페이지에서 회원가입 및 로그인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회원정보 수정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65C6C5-25E4-4605-7D25-00B73AF22060}"/>
              </a:ext>
            </a:extLst>
          </p:cNvPr>
          <p:cNvSpPr txBox="1"/>
          <p:nvPr/>
        </p:nvSpPr>
        <p:spPr>
          <a:xfrm>
            <a:off x="2054087" y="2439771"/>
            <a:ext cx="623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사용자가 장바구니를 통해 상품을 주문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C329B91-B80D-671A-6EF6-00585C5115FA}"/>
              </a:ext>
            </a:extLst>
          </p:cNvPr>
          <p:cNvSpPr txBox="1"/>
          <p:nvPr/>
        </p:nvSpPr>
        <p:spPr>
          <a:xfrm>
            <a:off x="2054086" y="4190352"/>
            <a:ext cx="623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+mn-ea"/>
                <a:ea typeface="+mn-ea"/>
              </a:rPr>
              <a:t>관리자가 페이지를 통해 상품을 관리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87642A8-2803-4B59-8DCC-A974BA8A335A}"/>
              </a:ext>
            </a:extLst>
          </p:cNvPr>
          <p:cNvSpPr txBox="1"/>
          <p:nvPr/>
        </p:nvSpPr>
        <p:spPr>
          <a:xfrm>
            <a:off x="2054085" y="5098493"/>
            <a:ext cx="623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회원 </a:t>
            </a:r>
            <a:r>
              <a:rPr lang="en-US" altLang="ko-KR" dirty="0">
                <a:latin typeface="+mn-ea"/>
                <a:ea typeface="+mn-ea"/>
              </a:rPr>
              <a:t>1:1 </a:t>
            </a:r>
            <a:r>
              <a:rPr lang="ko-KR" altLang="en-US" dirty="0">
                <a:latin typeface="+mn-ea"/>
                <a:ea typeface="+mn-ea"/>
              </a:rPr>
              <a:t>문의 기능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관리자 문의 답변 기능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3872015-9C08-C84D-E8E1-65DD5F36B98E}"/>
              </a:ext>
            </a:extLst>
          </p:cNvPr>
          <p:cNvSpPr txBox="1"/>
          <p:nvPr/>
        </p:nvSpPr>
        <p:spPr>
          <a:xfrm>
            <a:off x="2073693" y="5962589"/>
            <a:ext cx="623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이벤트 및 소식을 알리기 위한 공지사항 기능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AC7EC0-A024-BFDE-A364-ABC74C417DBE}"/>
              </a:ext>
            </a:extLst>
          </p:cNvPr>
          <p:cNvSpPr txBox="1"/>
          <p:nvPr/>
        </p:nvSpPr>
        <p:spPr>
          <a:xfrm>
            <a:off x="2054085" y="3322064"/>
            <a:ext cx="623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관리자가 페이지를 통해 회원을 관리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0474" y="181202"/>
            <a:ext cx="224933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u="sng" dirty="0">
                <a:solidFill>
                  <a:srgbClr val="3CA2BE"/>
                </a:solidFill>
                <a:latin typeface="+mn-ea"/>
                <a:ea typeface="+mn-ea"/>
              </a:rPr>
              <a:t>팀원 별 역할 분담</a:t>
            </a:r>
          </a:p>
        </p:txBody>
      </p:sp>
      <p:grpSp>
        <p:nvGrpSpPr>
          <p:cNvPr id="19459" name="그룹 4"/>
          <p:cNvGrpSpPr>
            <a:grpSpLocks/>
          </p:cNvGrpSpPr>
          <p:nvPr/>
        </p:nvGrpSpPr>
        <p:grpSpPr bwMode="auto">
          <a:xfrm>
            <a:off x="2862262" y="770676"/>
            <a:ext cx="3419475" cy="1819815"/>
            <a:chOff x="683568" y="908720"/>
            <a:chExt cx="3420000" cy="2412048"/>
          </a:xfrm>
        </p:grpSpPr>
        <p:sp>
          <p:nvSpPr>
            <p:cNvPr id="2" name="직사각형 1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41A7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/>
                <a:t>팀장 </a:t>
              </a:r>
              <a:r>
                <a:rPr lang="en-US" altLang="ko-KR" sz="1400" b="1" dirty="0"/>
                <a:t>:  </a:t>
              </a:r>
              <a:r>
                <a:rPr lang="ko-KR" altLang="en-US" sz="1400" b="1" dirty="0"/>
                <a:t>이 윤 석</a:t>
              </a: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683568" y="1340350"/>
              <a:ext cx="3420000" cy="1980418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19460" name="그룹 8"/>
          <p:cNvGrpSpPr>
            <a:grpSpLocks/>
          </p:cNvGrpSpPr>
          <p:nvPr/>
        </p:nvGrpSpPr>
        <p:grpSpPr bwMode="auto">
          <a:xfrm>
            <a:off x="864122" y="2835558"/>
            <a:ext cx="3421062" cy="1819815"/>
            <a:chOff x="683568" y="908720"/>
            <a:chExt cx="3420000" cy="2412048"/>
          </a:xfrm>
        </p:grpSpPr>
        <p:sp>
          <p:nvSpPr>
            <p:cNvPr id="10" name="직사각형 9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41A7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/>
                <a:t>팀원 </a:t>
              </a:r>
              <a:r>
                <a:rPr lang="en-US" altLang="ko-KR" sz="1400" b="1" dirty="0"/>
                <a:t>1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:  </a:t>
              </a:r>
              <a:r>
                <a:rPr lang="ko-KR" altLang="en-US" sz="1400" b="1" dirty="0"/>
                <a:t>홍 진 우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83568" y="1340350"/>
              <a:ext cx="3420000" cy="1980418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933999" y="1216314"/>
            <a:ext cx="3276000" cy="12541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31849B"/>
                </a:solidFill>
                <a:ea typeface="맑은 고딕" panose="020B0503020000020004" pitchFamily="50" charset="-127"/>
              </a:rPr>
              <a:t>■ 담당</a:t>
            </a:r>
            <a:endParaRPr lang="en-US" altLang="ko-KR" sz="1100" dirty="0">
              <a:solidFill>
                <a:srgbClr val="31849B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rgbClr val="31849B"/>
                </a:solidFill>
                <a:ea typeface="맑은 고딕" panose="020B0503020000020004" pitchFamily="50" charset="-127"/>
              </a:rPr>
              <a:t>  -</a:t>
            </a:r>
            <a:r>
              <a:rPr lang="ko-KR" altLang="en-US" sz="1100" dirty="0">
                <a:solidFill>
                  <a:srgbClr val="31849B"/>
                </a:solidFill>
                <a:ea typeface="맑은 고딕" panose="020B0503020000020004" pitchFamily="50" charset="-127"/>
              </a:rPr>
              <a:t>팀장</a:t>
            </a:r>
            <a:endParaRPr lang="en-US" altLang="ko-KR" sz="1100" dirty="0">
              <a:solidFill>
                <a:srgbClr val="31849B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rgbClr val="31849B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31849B"/>
                </a:solidFill>
                <a:ea typeface="맑은 고딕" panose="020B0503020000020004" pitchFamily="50" charset="-127"/>
              </a:rPr>
              <a:t>■ 수행 역할</a:t>
            </a:r>
            <a:endParaRPr lang="en-US" altLang="ko-KR" sz="1100" b="1" dirty="0">
              <a:solidFill>
                <a:srgbClr val="31849B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rgbClr val="31849B"/>
                </a:solidFill>
                <a:ea typeface="맑은 고딕" panose="020B0503020000020004" pitchFamily="50" charset="-127"/>
              </a:rPr>
              <a:t>  - </a:t>
            </a:r>
            <a:r>
              <a:rPr lang="ko-KR" altLang="en-US" sz="1000" dirty="0">
                <a:solidFill>
                  <a:srgbClr val="31849B"/>
                </a:solidFill>
                <a:ea typeface="맑은 고딕" panose="020B0503020000020004" pitchFamily="50" charset="-127"/>
              </a:rPr>
              <a:t>사용자 기능 구현 및 </a:t>
            </a:r>
            <a:r>
              <a:rPr lang="en-US" altLang="ko-KR" sz="1000" dirty="0">
                <a:solidFill>
                  <a:srgbClr val="31849B"/>
                </a:solidFill>
                <a:ea typeface="맑은 고딕" panose="020B0503020000020004" pitchFamily="50" charset="-127"/>
              </a:rPr>
              <a:t>UI </a:t>
            </a:r>
            <a:r>
              <a:rPr lang="ko-KR" altLang="en-US" sz="1000" dirty="0">
                <a:solidFill>
                  <a:srgbClr val="31849B"/>
                </a:solidFill>
                <a:ea typeface="맑은 고딕" panose="020B0503020000020004" pitchFamily="50" charset="-127"/>
              </a:rPr>
              <a:t>수정</a:t>
            </a:r>
            <a:endParaRPr lang="en-US" altLang="ko-KR" sz="1000" dirty="0">
              <a:solidFill>
                <a:srgbClr val="31849B"/>
              </a:solidFill>
              <a:ea typeface="맑은 고딕" panose="020B0503020000020004" pitchFamily="50" charset="-127"/>
            </a:endParaRPr>
          </a:p>
        </p:txBody>
      </p:sp>
      <p:grpSp>
        <p:nvGrpSpPr>
          <p:cNvPr id="15" name="그룹 4"/>
          <p:cNvGrpSpPr>
            <a:grpSpLocks/>
          </p:cNvGrpSpPr>
          <p:nvPr/>
        </p:nvGrpSpPr>
        <p:grpSpPr bwMode="auto">
          <a:xfrm>
            <a:off x="4858817" y="2861877"/>
            <a:ext cx="3419475" cy="1758245"/>
            <a:chOff x="683568" y="908720"/>
            <a:chExt cx="3420000" cy="2412048"/>
          </a:xfrm>
        </p:grpSpPr>
        <p:sp>
          <p:nvSpPr>
            <p:cNvPr id="16" name="직사각형 15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41A7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/>
                <a:t>팀원 </a:t>
              </a:r>
              <a:r>
                <a:rPr lang="en-US" altLang="ko-KR" sz="1400" b="1" dirty="0"/>
                <a:t>2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:  </a:t>
              </a:r>
              <a:r>
                <a:rPr lang="ko-KR" altLang="en-US" sz="1400" b="1" dirty="0"/>
                <a:t>송 지 민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83568" y="1340350"/>
              <a:ext cx="3420000" cy="1980418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930554" y="3272513"/>
            <a:ext cx="3276000" cy="12541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31849B"/>
                </a:solidFill>
                <a:ea typeface="맑은 고딕" panose="020B0503020000020004" pitchFamily="50" charset="-127"/>
              </a:rPr>
              <a:t>■ 담당</a:t>
            </a:r>
            <a:endParaRPr lang="en-US" altLang="ko-KR" sz="1100" dirty="0">
              <a:solidFill>
                <a:srgbClr val="31849B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rgbClr val="31849B"/>
                </a:solidFill>
                <a:ea typeface="맑은 고딕" panose="020B0503020000020004" pitchFamily="50" charset="-127"/>
              </a:rPr>
              <a:t>  -</a:t>
            </a:r>
            <a:r>
              <a:rPr lang="ko-KR" altLang="en-US" sz="1100" dirty="0">
                <a:solidFill>
                  <a:srgbClr val="31849B"/>
                </a:solidFill>
                <a:ea typeface="맑은 고딕" panose="020B0503020000020004" pitchFamily="50" charset="-127"/>
              </a:rPr>
              <a:t>팀원</a:t>
            </a:r>
            <a:endParaRPr lang="en-US" altLang="ko-KR" sz="1100" dirty="0">
              <a:solidFill>
                <a:srgbClr val="31849B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rgbClr val="31849B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31849B"/>
                </a:solidFill>
                <a:ea typeface="맑은 고딕" panose="020B0503020000020004" pitchFamily="50" charset="-127"/>
              </a:rPr>
              <a:t>■ 수행 역할</a:t>
            </a:r>
            <a:endParaRPr lang="en-US" altLang="ko-KR" sz="1100" b="1" dirty="0">
              <a:solidFill>
                <a:srgbClr val="31849B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rgbClr val="31849B"/>
                </a:solidFill>
                <a:ea typeface="맑은 고딕" panose="020B0503020000020004" pitchFamily="50" charset="-127"/>
              </a:rPr>
              <a:t>  - </a:t>
            </a:r>
            <a:r>
              <a:rPr lang="ko-KR" altLang="en-US" sz="1000" dirty="0">
                <a:solidFill>
                  <a:srgbClr val="31849B"/>
                </a:solidFill>
                <a:ea typeface="맑은 고딕" panose="020B0503020000020004" pitchFamily="50" charset="-127"/>
              </a:rPr>
              <a:t>고객센터</a:t>
            </a:r>
            <a:r>
              <a:rPr lang="en-US" altLang="ko-KR" sz="1000" dirty="0">
                <a:solidFill>
                  <a:srgbClr val="31849B"/>
                </a:solidFill>
                <a:ea typeface="맑은 고딕" panose="020B0503020000020004" pitchFamily="50" charset="-127"/>
              </a:rPr>
              <a:t>(1:1</a:t>
            </a:r>
            <a:r>
              <a:rPr lang="ko-KR" altLang="en-US" sz="1000" dirty="0">
                <a:solidFill>
                  <a:srgbClr val="31849B"/>
                </a:solidFill>
                <a:ea typeface="맑은 고딕" panose="020B0503020000020004" pitchFamily="50" charset="-127"/>
              </a:rPr>
              <a:t>문의</a:t>
            </a:r>
            <a:r>
              <a:rPr lang="en-US" altLang="ko-KR" sz="1000" dirty="0">
                <a:solidFill>
                  <a:srgbClr val="31849B"/>
                </a:solidFill>
                <a:ea typeface="맑은 고딕" panose="020B0503020000020004" pitchFamily="50" charset="-127"/>
              </a:rPr>
              <a:t>) </a:t>
            </a:r>
            <a:r>
              <a:rPr lang="ko-KR" altLang="en-US" sz="1000" dirty="0">
                <a:solidFill>
                  <a:srgbClr val="31849B"/>
                </a:solidFill>
                <a:ea typeface="맑은 고딕" panose="020B0503020000020004" pitchFamily="50" charset="-127"/>
              </a:rPr>
              <a:t>기능 구현</a:t>
            </a:r>
            <a:endParaRPr lang="en-US" altLang="ko-KR" sz="1000" dirty="0">
              <a:solidFill>
                <a:srgbClr val="31849B"/>
              </a:solidFill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37321" y="3243778"/>
            <a:ext cx="3276000" cy="1309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31849B"/>
                </a:solidFill>
                <a:ea typeface="맑은 고딕" panose="020B0503020000020004" pitchFamily="50" charset="-127"/>
              </a:rPr>
              <a:t>■ 담당</a:t>
            </a:r>
            <a:endParaRPr lang="en-US" altLang="ko-KR" sz="1100" dirty="0">
              <a:solidFill>
                <a:srgbClr val="31849B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rgbClr val="31849B"/>
                </a:solidFill>
                <a:ea typeface="맑은 고딕" panose="020B0503020000020004" pitchFamily="50" charset="-127"/>
              </a:rPr>
              <a:t>  -</a:t>
            </a:r>
            <a:r>
              <a:rPr lang="ko-KR" altLang="en-US" sz="1100" dirty="0">
                <a:solidFill>
                  <a:srgbClr val="31849B"/>
                </a:solidFill>
                <a:ea typeface="맑은 고딕" panose="020B0503020000020004" pitchFamily="50" charset="-127"/>
              </a:rPr>
              <a:t>팀원</a:t>
            </a:r>
            <a:endParaRPr lang="en-US" altLang="ko-KR" sz="1100" dirty="0">
              <a:solidFill>
                <a:srgbClr val="31849B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100" b="1" dirty="0">
              <a:solidFill>
                <a:srgbClr val="31849B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31849B"/>
                </a:solidFill>
                <a:ea typeface="맑은 고딕" panose="020B0503020000020004" pitchFamily="50" charset="-127"/>
              </a:rPr>
              <a:t>■ 수행 역할</a:t>
            </a:r>
            <a:endParaRPr lang="en-US" altLang="ko-KR" sz="1100" b="1" dirty="0">
              <a:solidFill>
                <a:srgbClr val="31849B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rgbClr val="31849B"/>
                </a:solidFill>
                <a:ea typeface="맑은 고딕" panose="020B0503020000020004" pitchFamily="50" charset="-127"/>
              </a:rPr>
              <a:t>  - </a:t>
            </a:r>
            <a:r>
              <a:rPr lang="ko-KR" altLang="en-US" sz="1000" dirty="0">
                <a:solidFill>
                  <a:srgbClr val="31849B"/>
                </a:solidFill>
                <a:ea typeface="맑은 고딕" panose="020B0503020000020004" pitchFamily="50" charset="-127"/>
              </a:rPr>
              <a:t>고객센터</a:t>
            </a:r>
            <a:r>
              <a:rPr lang="en-US" altLang="ko-KR" sz="1000" dirty="0">
                <a:solidFill>
                  <a:srgbClr val="31849B"/>
                </a:solidFill>
                <a:ea typeface="맑은 고딕" panose="020B0503020000020004" pitchFamily="50" charset="-127"/>
              </a:rPr>
              <a:t>(</a:t>
            </a:r>
            <a:r>
              <a:rPr lang="ko-KR" altLang="en-US" sz="1000" dirty="0">
                <a:solidFill>
                  <a:srgbClr val="31849B"/>
                </a:solidFill>
                <a:ea typeface="맑은 고딕" panose="020B0503020000020004" pitchFamily="50" charset="-127"/>
              </a:rPr>
              <a:t>공지사항</a:t>
            </a:r>
            <a:r>
              <a:rPr lang="en-US" altLang="ko-KR" sz="1000" dirty="0">
                <a:solidFill>
                  <a:srgbClr val="31849B"/>
                </a:solidFill>
                <a:ea typeface="맑은 고딕" panose="020B0503020000020004" pitchFamily="50" charset="-127"/>
              </a:rPr>
              <a:t>) </a:t>
            </a:r>
            <a:r>
              <a:rPr lang="ko-KR" altLang="en-US" sz="1000" dirty="0">
                <a:solidFill>
                  <a:srgbClr val="31849B"/>
                </a:solidFill>
                <a:ea typeface="맑은 고딕" panose="020B0503020000020004" pitchFamily="50" charset="-127"/>
              </a:rPr>
              <a:t>기능 구현</a:t>
            </a:r>
            <a:endParaRPr lang="en-US" altLang="ko-KR" sz="1000" dirty="0">
              <a:solidFill>
                <a:srgbClr val="31849B"/>
              </a:solidFill>
              <a:ea typeface="맑은 고딕" panose="020B0503020000020004" pitchFamily="50" charset="-127"/>
            </a:endParaRPr>
          </a:p>
        </p:txBody>
      </p:sp>
      <p:grpSp>
        <p:nvGrpSpPr>
          <p:cNvPr id="25" name="그룹 4"/>
          <p:cNvGrpSpPr>
            <a:grpSpLocks/>
          </p:cNvGrpSpPr>
          <p:nvPr/>
        </p:nvGrpSpPr>
        <p:grpSpPr bwMode="auto">
          <a:xfrm>
            <a:off x="4858817" y="4865189"/>
            <a:ext cx="3419475" cy="1758245"/>
            <a:chOff x="683568" y="908720"/>
            <a:chExt cx="3420000" cy="2412048"/>
          </a:xfrm>
        </p:grpSpPr>
        <p:sp>
          <p:nvSpPr>
            <p:cNvPr id="26" name="직사각형 25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41A7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/>
                <a:t>팀원 </a:t>
              </a:r>
              <a:r>
                <a:rPr lang="en-US" altLang="ko-KR" sz="1400" b="1" dirty="0"/>
                <a:t>4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:  </a:t>
              </a:r>
              <a:r>
                <a:rPr lang="ko-KR" altLang="en-US" sz="1400" b="1" dirty="0"/>
                <a:t>박 세 희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83568" y="1340350"/>
              <a:ext cx="3420000" cy="1980418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937321" y="5274532"/>
            <a:ext cx="3276000" cy="12541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31849B"/>
                </a:solidFill>
                <a:ea typeface="맑은 고딕" panose="020B0503020000020004" pitchFamily="50" charset="-127"/>
              </a:rPr>
              <a:t>■ 담당</a:t>
            </a:r>
            <a:endParaRPr lang="en-US" altLang="ko-KR" sz="1100" dirty="0">
              <a:solidFill>
                <a:srgbClr val="31849B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rgbClr val="31849B"/>
                </a:solidFill>
                <a:ea typeface="맑은 고딕" panose="020B0503020000020004" pitchFamily="50" charset="-127"/>
              </a:rPr>
              <a:t>  -</a:t>
            </a:r>
            <a:r>
              <a:rPr lang="ko-KR" altLang="en-US" sz="1100" dirty="0">
                <a:solidFill>
                  <a:srgbClr val="31849B"/>
                </a:solidFill>
                <a:ea typeface="맑은 고딕" panose="020B0503020000020004" pitchFamily="50" charset="-127"/>
              </a:rPr>
              <a:t>팀원</a:t>
            </a:r>
            <a:endParaRPr lang="en-US" altLang="ko-KR" sz="1100" dirty="0">
              <a:solidFill>
                <a:srgbClr val="31849B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rgbClr val="31849B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31849B"/>
                </a:solidFill>
                <a:ea typeface="맑은 고딕" panose="020B0503020000020004" pitchFamily="50" charset="-127"/>
              </a:rPr>
              <a:t>■ 수행 역할</a:t>
            </a:r>
            <a:endParaRPr lang="en-US" altLang="ko-KR" sz="1100" b="1" dirty="0">
              <a:solidFill>
                <a:srgbClr val="31849B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rgbClr val="31849B"/>
                </a:solidFill>
                <a:ea typeface="맑은 고딕" panose="020B0503020000020004" pitchFamily="50" charset="-127"/>
              </a:rPr>
              <a:t>  - </a:t>
            </a:r>
            <a:r>
              <a:rPr lang="ko-KR" altLang="en-US" sz="1000" dirty="0">
                <a:solidFill>
                  <a:srgbClr val="31849B"/>
                </a:solidFill>
                <a:ea typeface="맑은 고딕" panose="020B0503020000020004" pitchFamily="50" charset="-127"/>
              </a:rPr>
              <a:t>관리자기능</a:t>
            </a:r>
            <a:r>
              <a:rPr lang="en-US" altLang="ko-KR" sz="1000" dirty="0">
                <a:solidFill>
                  <a:srgbClr val="31849B"/>
                </a:solidFill>
                <a:ea typeface="맑은 고딕" panose="020B0503020000020004" pitchFamily="50" charset="-127"/>
              </a:rPr>
              <a:t>(</a:t>
            </a:r>
            <a:r>
              <a:rPr lang="ko-KR" altLang="en-US" sz="1000" dirty="0">
                <a:solidFill>
                  <a:srgbClr val="31849B"/>
                </a:solidFill>
                <a:ea typeface="맑은 고딕" panose="020B0503020000020004" pitchFamily="50" charset="-127"/>
              </a:rPr>
              <a:t>상품관리</a:t>
            </a:r>
            <a:r>
              <a:rPr lang="en-US" altLang="ko-KR" sz="1000" dirty="0">
                <a:solidFill>
                  <a:srgbClr val="31849B"/>
                </a:solidFill>
                <a:ea typeface="맑은 고딕" panose="020B0503020000020004" pitchFamily="50" charset="-127"/>
              </a:rPr>
              <a:t>) </a:t>
            </a:r>
            <a:r>
              <a:rPr lang="ko-KR" altLang="en-US" sz="1000" dirty="0">
                <a:solidFill>
                  <a:srgbClr val="31849B"/>
                </a:solidFill>
                <a:ea typeface="맑은 고딕" panose="020B0503020000020004" pitchFamily="50" charset="-127"/>
              </a:rPr>
              <a:t>기능 구현</a:t>
            </a:r>
            <a:endParaRPr lang="en-US" altLang="ko-KR" sz="1000" dirty="0">
              <a:solidFill>
                <a:srgbClr val="31849B"/>
              </a:solidFill>
              <a:ea typeface="맑은 고딕" panose="020B0503020000020004" pitchFamily="50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188640"/>
            <a:ext cx="1619672" cy="181918"/>
          </a:xfrm>
          <a:prstGeom prst="rect">
            <a:avLst/>
          </a:prstGeom>
        </p:spPr>
      </p:pic>
      <p:grpSp>
        <p:nvGrpSpPr>
          <p:cNvPr id="22" name="그룹 4">
            <a:extLst>
              <a:ext uri="{FF2B5EF4-FFF2-40B4-BE49-F238E27FC236}">
                <a16:creationId xmlns:a16="http://schemas.microsoft.com/office/drawing/2014/main" id="{1D6433A5-EBA0-9E14-82F4-C0597ACD18AA}"/>
              </a:ext>
            </a:extLst>
          </p:cNvPr>
          <p:cNvGrpSpPr>
            <a:grpSpLocks/>
          </p:cNvGrpSpPr>
          <p:nvPr/>
        </p:nvGrpSpPr>
        <p:grpSpPr bwMode="auto">
          <a:xfrm>
            <a:off x="899592" y="4865189"/>
            <a:ext cx="3419475" cy="1758245"/>
            <a:chOff x="683568" y="908720"/>
            <a:chExt cx="3420000" cy="241204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AF4EFF5-32CC-23CE-2B73-0B2B00C9B5E9}"/>
                </a:ext>
              </a:extLst>
            </p:cNvPr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41A7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/>
                <a:t>팀원 </a:t>
              </a:r>
              <a:r>
                <a:rPr lang="en-US" altLang="ko-KR" sz="1400" b="1" dirty="0"/>
                <a:t>3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:  </a:t>
              </a:r>
              <a:r>
                <a:rPr lang="ko-KR" altLang="en-US" sz="1400" b="1" dirty="0"/>
                <a:t>전 우 진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9ED5AE4-AB89-2E88-3C06-B1E9B9CB3F6A}"/>
                </a:ext>
              </a:extLst>
            </p:cNvPr>
            <p:cNvSpPr/>
            <p:nvPr/>
          </p:nvSpPr>
          <p:spPr>
            <a:xfrm>
              <a:off x="683568" y="1340350"/>
              <a:ext cx="3420000" cy="1980418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5EBBFBCA-D87C-D04C-A6C7-3D97D9F5F18D}"/>
              </a:ext>
            </a:extLst>
          </p:cNvPr>
          <p:cNvSpPr txBox="1"/>
          <p:nvPr/>
        </p:nvSpPr>
        <p:spPr>
          <a:xfrm>
            <a:off x="4930554" y="5274533"/>
            <a:ext cx="3276000" cy="12541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31849B"/>
                </a:solidFill>
                <a:ea typeface="맑은 고딕" panose="020B0503020000020004" pitchFamily="50" charset="-127"/>
              </a:rPr>
              <a:t>■ 담당</a:t>
            </a:r>
            <a:endParaRPr lang="en-US" altLang="ko-KR" sz="1100" dirty="0">
              <a:solidFill>
                <a:srgbClr val="31849B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rgbClr val="31849B"/>
                </a:solidFill>
                <a:ea typeface="맑은 고딕" panose="020B0503020000020004" pitchFamily="50" charset="-127"/>
              </a:rPr>
              <a:t>  -</a:t>
            </a:r>
            <a:r>
              <a:rPr lang="ko-KR" altLang="en-US" sz="1100" dirty="0">
                <a:solidFill>
                  <a:srgbClr val="31849B"/>
                </a:solidFill>
                <a:ea typeface="맑은 고딕" panose="020B0503020000020004" pitchFamily="50" charset="-127"/>
              </a:rPr>
              <a:t>팀원</a:t>
            </a:r>
            <a:endParaRPr lang="en-US" altLang="ko-KR" sz="1100" dirty="0">
              <a:solidFill>
                <a:srgbClr val="31849B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rgbClr val="31849B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31849B"/>
                </a:solidFill>
                <a:ea typeface="맑은 고딕" panose="020B0503020000020004" pitchFamily="50" charset="-127"/>
              </a:rPr>
              <a:t>■ 수행 역할</a:t>
            </a:r>
            <a:endParaRPr lang="en-US" altLang="ko-KR" sz="1100" b="1" dirty="0">
              <a:solidFill>
                <a:srgbClr val="31849B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rgbClr val="31849B"/>
                </a:solidFill>
                <a:ea typeface="맑은 고딕" panose="020B0503020000020004" pitchFamily="50" charset="-127"/>
              </a:rPr>
              <a:t>  - </a:t>
            </a:r>
            <a:r>
              <a:rPr lang="ko-KR" altLang="en-US" sz="1000" dirty="0">
                <a:solidFill>
                  <a:srgbClr val="31849B"/>
                </a:solidFill>
                <a:ea typeface="맑은 고딕" panose="020B0503020000020004" pitchFamily="50" charset="-127"/>
              </a:rPr>
              <a:t>관리자기능</a:t>
            </a:r>
            <a:r>
              <a:rPr lang="en-US" altLang="ko-KR" sz="1000" dirty="0">
                <a:solidFill>
                  <a:srgbClr val="31849B"/>
                </a:solidFill>
                <a:ea typeface="맑은 고딕" panose="020B0503020000020004" pitchFamily="50" charset="-127"/>
              </a:rPr>
              <a:t>(</a:t>
            </a:r>
            <a:r>
              <a:rPr lang="ko-KR" altLang="en-US" sz="1000" dirty="0">
                <a:solidFill>
                  <a:srgbClr val="31849B"/>
                </a:solidFill>
                <a:ea typeface="맑은 고딕" panose="020B0503020000020004" pitchFamily="50" charset="-127"/>
              </a:rPr>
              <a:t>회원관리</a:t>
            </a:r>
            <a:r>
              <a:rPr lang="en-US" altLang="ko-KR" sz="1000" dirty="0">
                <a:solidFill>
                  <a:srgbClr val="31849B"/>
                </a:solidFill>
                <a:ea typeface="맑은 고딕" panose="020B0503020000020004" pitchFamily="50" charset="-127"/>
              </a:rPr>
              <a:t>) </a:t>
            </a:r>
            <a:r>
              <a:rPr lang="ko-KR" altLang="en-US" sz="1000" dirty="0">
                <a:solidFill>
                  <a:srgbClr val="31849B"/>
                </a:solidFill>
                <a:ea typeface="맑은 고딕" panose="020B0503020000020004" pitchFamily="50" charset="-127"/>
              </a:rPr>
              <a:t>기능 구현</a:t>
            </a:r>
            <a:endParaRPr lang="en-US" altLang="ko-KR" sz="1000" dirty="0">
              <a:solidFill>
                <a:srgbClr val="31849B"/>
              </a:solidFill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2148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284460"/>
              </p:ext>
            </p:extLst>
          </p:nvPr>
        </p:nvGraphicFramePr>
        <p:xfrm>
          <a:off x="611558" y="980728"/>
          <a:ext cx="7898386" cy="5143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8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273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활동 내용</a:t>
                      </a:r>
                      <a:endParaRPr lang="en-US" altLang="ko-KR" sz="13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 정</a:t>
                      </a:r>
                    </a:p>
                  </a:txBody>
                  <a:tcPr>
                    <a:lnL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pc="-150" dirty="0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b="1" spc="-150" baseline="0" dirty="0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  주</a:t>
                      </a:r>
                      <a:endParaRPr lang="ko-KR" altLang="en-US" sz="1000" b="1" spc="-150" dirty="0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1000" b="1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  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1000" b="1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  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r>
                        <a:rPr kumimoji="0" lang="ko-KR" altLang="en-US" sz="1000" b="1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  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ko-KR" altLang="en-US" sz="1000" b="1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  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693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5525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693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9552" y="404664"/>
            <a:ext cx="241604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u="sng" dirty="0">
                <a:solidFill>
                  <a:srgbClr val="3CA2BE"/>
                </a:solidFill>
                <a:latin typeface="+mn-ea"/>
                <a:ea typeface="+mn-ea"/>
              </a:rPr>
              <a:t>프로젝트 일정 계획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4" y="2228481"/>
            <a:ext cx="1816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  <a:ea typeface="+mn-ea"/>
              </a:rPr>
              <a:t>WBS/</a:t>
            </a:r>
            <a:r>
              <a:rPr lang="ko-KR" altLang="en-US" sz="1200" dirty="0">
                <a:latin typeface="+mn-ea"/>
                <a:ea typeface="+mn-ea"/>
              </a:rPr>
              <a:t>스토리보드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03919" y="3020569"/>
            <a:ext cx="1751857" cy="204991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schemeClr val="tx1"/>
                </a:solidFill>
              </a:rPr>
              <a:t> </a:t>
            </a:r>
            <a:r>
              <a:rPr kumimoji="0" lang="ko-KR" altLang="en-US" sz="1200" b="1" dirty="0">
                <a:solidFill>
                  <a:schemeClr val="tx1"/>
                </a:solidFill>
              </a:rPr>
              <a:t>구현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3919" y="3668641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고객센터 기능 구현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3919" y="4388721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병합 및 디버깅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3919" y="3319634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사용자 기능 구현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3919" y="4028681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관리자 기능 구현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03919" y="4881744"/>
            <a:ext cx="1751857" cy="216024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b="1" dirty="0">
                <a:solidFill>
                  <a:schemeClr val="tx1"/>
                </a:solidFill>
              </a:rPr>
              <a:t> 모델링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27583" y="5169776"/>
            <a:ext cx="17045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모델 생성</a:t>
            </a:r>
            <a:r>
              <a:rPr lang="en-US" altLang="ko-KR" sz="1200" dirty="0">
                <a:latin typeface="+mn-ea"/>
                <a:ea typeface="+mn-ea"/>
              </a:rPr>
              <a:t>/</a:t>
            </a:r>
            <a:r>
              <a:rPr lang="ko-KR" altLang="en-US" sz="1200" dirty="0">
                <a:latin typeface="+mn-ea"/>
                <a:ea typeface="+mn-ea"/>
              </a:rPr>
              <a:t>평가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03919" y="1641384"/>
            <a:ext cx="1751857" cy="216024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b="1" dirty="0">
                <a:solidFill>
                  <a:schemeClr val="tx1"/>
                </a:solidFill>
              </a:rPr>
              <a:t> 기획 및 설계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27584" y="5733256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결과물 구현</a:t>
            </a:r>
            <a:r>
              <a:rPr lang="en-US" altLang="ko-KR" sz="1200" dirty="0">
                <a:latin typeface="+mn-ea"/>
                <a:ea typeface="+mn-ea"/>
              </a:rPr>
              <a:t>(</a:t>
            </a:r>
            <a:r>
              <a:rPr lang="ko-KR" altLang="en-US" sz="1200" dirty="0">
                <a:latin typeface="+mn-ea"/>
                <a:ea typeface="+mn-ea"/>
              </a:rPr>
              <a:t>작성</a:t>
            </a:r>
            <a:r>
              <a:rPr lang="en-US" altLang="ko-KR" sz="1200" dirty="0">
                <a:latin typeface="+mn-ea"/>
                <a:ea typeface="+mn-ea"/>
              </a:rPr>
              <a:t>)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5574" y="1929416"/>
            <a:ext cx="2030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주제 선정</a:t>
            </a:r>
            <a:r>
              <a:rPr lang="en-US" altLang="ko-KR" sz="1200" dirty="0">
                <a:latin typeface="+mn-ea"/>
                <a:ea typeface="+mn-ea"/>
              </a:rPr>
              <a:t>/</a:t>
            </a:r>
            <a:r>
              <a:rPr lang="ko-KR" altLang="en-US" sz="1200" dirty="0">
                <a:latin typeface="+mn-ea"/>
                <a:ea typeface="+mn-ea"/>
              </a:rPr>
              <a:t>요구 사항 분석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4067944" y="6465920"/>
            <a:ext cx="900000" cy="108000"/>
          </a:xfrm>
          <a:prstGeom prst="rect">
            <a:avLst/>
          </a:prstGeom>
          <a:solidFill>
            <a:srgbClr val="FF9F9F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19872" y="6393912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+mn-ea"/>
                <a:ea typeface="+mn-ea"/>
              </a:rPr>
              <a:t>계획기간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904248" y="6465920"/>
            <a:ext cx="900000" cy="108000"/>
          </a:xfrm>
          <a:prstGeom prst="rect">
            <a:avLst/>
          </a:prstGeom>
          <a:solidFill>
            <a:srgbClr val="FF616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56176" y="6393912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+mn-ea"/>
                <a:ea typeface="+mn-ea"/>
              </a:rPr>
              <a:t>완료기간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7632440" y="6465920"/>
            <a:ext cx="900000" cy="10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984368" y="6393912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+mn-ea"/>
                <a:ea typeface="+mn-ea"/>
              </a:rPr>
              <a:t>중요기간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55576" y="2577488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업무 분할</a:t>
            </a: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188640"/>
            <a:ext cx="1619672" cy="181918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827584" y="5445224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latin typeface="+mn-ea"/>
                <a:ea typeface="+mn-ea"/>
              </a:rPr>
              <a:t>인사이트</a:t>
            </a:r>
            <a:r>
              <a:rPr lang="ko-KR" altLang="en-US" sz="1200" dirty="0">
                <a:latin typeface="+mn-ea"/>
                <a:ea typeface="+mn-ea"/>
              </a:rPr>
              <a:t> 도출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27F8F57-4E35-2FB3-4EE8-62008A382EB9}"/>
              </a:ext>
            </a:extLst>
          </p:cNvPr>
          <p:cNvSpPr/>
          <p:nvPr/>
        </p:nvSpPr>
        <p:spPr>
          <a:xfrm>
            <a:off x="2969872" y="2013915"/>
            <a:ext cx="180000" cy="108000"/>
          </a:xfrm>
          <a:prstGeom prst="rect">
            <a:avLst/>
          </a:prstGeom>
          <a:solidFill>
            <a:srgbClr val="FF616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914794E-BB84-D6F2-0FC8-CBF726CF87F4}"/>
              </a:ext>
            </a:extLst>
          </p:cNvPr>
          <p:cNvSpPr/>
          <p:nvPr/>
        </p:nvSpPr>
        <p:spPr>
          <a:xfrm>
            <a:off x="3146750" y="2361441"/>
            <a:ext cx="180000" cy="108000"/>
          </a:xfrm>
          <a:prstGeom prst="rect">
            <a:avLst/>
          </a:prstGeom>
          <a:solidFill>
            <a:srgbClr val="FF9F9F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57BB44C-3EAE-A5DD-12A9-8F2DB664E0EC}"/>
              </a:ext>
            </a:extLst>
          </p:cNvPr>
          <p:cNvSpPr/>
          <p:nvPr/>
        </p:nvSpPr>
        <p:spPr>
          <a:xfrm>
            <a:off x="3146750" y="2708967"/>
            <a:ext cx="180000" cy="108000"/>
          </a:xfrm>
          <a:prstGeom prst="rect">
            <a:avLst/>
          </a:prstGeom>
          <a:solidFill>
            <a:srgbClr val="FF616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3D2F275-3FB1-C08A-E25B-651E03725940}"/>
              </a:ext>
            </a:extLst>
          </p:cNvPr>
          <p:cNvSpPr/>
          <p:nvPr/>
        </p:nvSpPr>
        <p:spPr>
          <a:xfrm>
            <a:off x="3301070" y="2361441"/>
            <a:ext cx="432000" cy="108000"/>
          </a:xfrm>
          <a:prstGeom prst="rect">
            <a:avLst/>
          </a:prstGeom>
          <a:solidFill>
            <a:srgbClr val="FF616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9BBE0F9-DDF0-4905-BA9B-C8289A3C657C}"/>
              </a:ext>
            </a:extLst>
          </p:cNvPr>
          <p:cNvSpPr/>
          <p:nvPr/>
        </p:nvSpPr>
        <p:spPr>
          <a:xfrm>
            <a:off x="3732004" y="3431656"/>
            <a:ext cx="540000" cy="108000"/>
          </a:xfrm>
          <a:prstGeom prst="rect">
            <a:avLst/>
          </a:prstGeom>
          <a:solidFill>
            <a:srgbClr val="FF9F9F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AC80CEF-68FC-A2CE-EB90-156D62977E38}"/>
              </a:ext>
            </a:extLst>
          </p:cNvPr>
          <p:cNvSpPr/>
          <p:nvPr/>
        </p:nvSpPr>
        <p:spPr>
          <a:xfrm>
            <a:off x="3732004" y="3763804"/>
            <a:ext cx="936000" cy="108000"/>
          </a:xfrm>
          <a:prstGeom prst="rect">
            <a:avLst/>
          </a:prstGeom>
          <a:solidFill>
            <a:srgbClr val="FF9F9F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D27B5B7-BDB6-119E-02DB-5D3928E0625C}"/>
              </a:ext>
            </a:extLst>
          </p:cNvPr>
          <p:cNvSpPr/>
          <p:nvPr/>
        </p:nvSpPr>
        <p:spPr>
          <a:xfrm>
            <a:off x="3732004" y="4095241"/>
            <a:ext cx="792000" cy="108000"/>
          </a:xfrm>
          <a:prstGeom prst="rect">
            <a:avLst/>
          </a:prstGeom>
          <a:solidFill>
            <a:srgbClr val="FF9F9F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60E7CF1-85D3-32E7-969E-7C7A494966CE}"/>
              </a:ext>
            </a:extLst>
          </p:cNvPr>
          <p:cNvSpPr/>
          <p:nvPr/>
        </p:nvSpPr>
        <p:spPr>
          <a:xfrm>
            <a:off x="4251346" y="3431656"/>
            <a:ext cx="1224000" cy="10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5382983-DB4E-5A62-E94D-198B375172E1}"/>
              </a:ext>
            </a:extLst>
          </p:cNvPr>
          <p:cNvSpPr/>
          <p:nvPr/>
        </p:nvSpPr>
        <p:spPr>
          <a:xfrm>
            <a:off x="4646863" y="3754924"/>
            <a:ext cx="1080000" cy="10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A069366-7BCD-AF05-B3C3-0073BF2F7435}"/>
              </a:ext>
            </a:extLst>
          </p:cNvPr>
          <p:cNvSpPr/>
          <p:nvPr/>
        </p:nvSpPr>
        <p:spPr>
          <a:xfrm>
            <a:off x="5726863" y="3763804"/>
            <a:ext cx="864000" cy="108000"/>
          </a:xfrm>
          <a:prstGeom prst="rect">
            <a:avLst/>
          </a:prstGeom>
          <a:solidFill>
            <a:srgbClr val="FF616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3B3FC27-6A51-21A8-BB87-8B5355411048}"/>
              </a:ext>
            </a:extLst>
          </p:cNvPr>
          <p:cNvSpPr/>
          <p:nvPr/>
        </p:nvSpPr>
        <p:spPr>
          <a:xfrm>
            <a:off x="5471897" y="3431656"/>
            <a:ext cx="1116000" cy="108000"/>
          </a:xfrm>
          <a:prstGeom prst="rect">
            <a:avLst/>
          </a:prstGeom>
          <a:solidFill>
            <a:srgbClr val="FF616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7D3CC8C-E389-370A-7301-FEEE5F1D9EF0}"/>
              </a:ext>
            </a:extLst>
          </p:cNvPr>
          <p:cNvSpPr/>
          <p:nvPr/>
        </p:nvSpPr>
        <p:spPr>
          <a:xfrm>
            <a:off x="4517944" y="4087072"/>
            <a:ext cx="1260000" cy="10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452DFC5-B0F0-B49F-805D-54E27921A3E0}"/>
              </a:ext>
            </a:extLst>
          </p:cNvPr>
          <p:cNvSpPr/>
          <p:nvPr/>
        </p:nvSpPr>
        <p:spPr>
          <a:xfrm>
            <a:off x="5759897" y="4087072"/>
            <a:ext cx="828000" cy="108000"/>
          </a:xfrm>
          <a:prstGeom prst="rect">
            <a:avLst/>
          </a:prstGeom>
          <a:solidFill>
            <a:srgbClr val="FF616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2E8AAF8-AAD7-C90F-7731-BBEEABF45651}"/>
              </a:ext>
            </a:extLst>
          </p:cNvPr>
          <p:cNvSpPr/>
          <p:nvPr/>
        </p:nvSpPr>
        <p:spPr>
          <a:xfrm>
            <a:off x="6587897" y="4419220"/>
            <a:ext cx="684000" cy="108000"/>
          </a:xfrm>
          <a:prstGeom prst="rect">
            <a:avLst/>
          </a:prstGeom>
          <a:solidFill>
            <a:srgbClr val="FF616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2359411-8D30-8B1C-0817-F8226AA6AC57}"/>
              </a:ext>
            </a:extLst>
          </p:cNvPr>
          <p:cNvSpPr/>
          <p:nvPr/>
        </p:nvSpPr>
        <p:spPr>
          <a:xfrm>
            <a:off x="2955598" y="5254275"/>
            <a:ext cx="72000" cy="108000"/>
          </a:xfrm>
          <a:prstGeom prst="rect">
            <a:avLst/>
          </a:prstGeom>
          <a:solidFill>
            <a:srgbClr val="FF9F9F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FA15A9B-0C92-6E7D-41BB-5C31EE8B3E7A}"/>
              </a:ext>
            </a:extLst>
          </p:cNvPr>
          <p:cNvSpPr/>
          <p:nvPr/>
        </p:nvSpPr>
        <p:spPr>
          <a:xfrm>
            <a:off x="3027598" y="5252694"/>
            <a:ext cx="216000" cy="108000"/>
          </a:xfrm>
          <a:prstGeom prst="rect">
            <a:avLst/>
          </a:prstGeom>
          <a:solidFill>
            <a:srgbClr val="FF616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1A89672-BF3C-93EF-61CD-FBCFEA89C9FB}"/>
              </a:ext>
            </a:extLst>
          </p:cNvPr>
          <p:cNvSpPr/>
          <p:nvPr/>
        </p:nvSpPr>
        <p:spPr>
          <a:xfrm>
            <a:off x="3207298" y="5529723"/>
            <a:ext cx="144000" cy="108000"/>
          </a:xfrm>
          <a:prstGeom prst="rect">
            <a:avLst/>
          </a:prstGeom>
          <a:solidFill>
            <a:srgbClr val="FF616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D2C7E0A-605F-DF57-4767-8572051F5B1F}"/>
              </a:ext>
            </a:extLst>
          </p:cNvPr>
          <p:cNvSpPr/>
          <p:nvPr/>
        </p:nvSpPr>
        <p:spPr>
          <a:xfrm>
            <a:off x="3351298" y="5817755"/>
            <a:ext cx="324000" cy="108000"/>
          </a:xfrm>
          <a:prstGeom prst="rect">
            <a:avLst/>
          </a:prstGeom>
          <a:solidFill>
            <a:srgbClr val="FF616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>
              <a:solidFill>
                <a:srgbClr val="EBEB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921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188640"/>
            <a:ext cx="1619672" cy="18191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83568" y="476672"/>
            <a:ext cx="41764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 u="sng" dirty="0">
                <a:solidFill>
                  <a:srgbClr val="3CA2BE"/>
                </a:solidFill>
                <a:ea typeface="맑은 고딕" pitchFamily="50" charset="-127"/>
              </a:rPr>
              <a:t>스토리보드 </a:t>
            </a:r>
            <a:r>
              <a:rPr lang="en-US" altLang="ko-KR" sz="1300" b="1" u="sng" dirty="0">
                <a:solidFill>
                  <a:srgbClr val="3CA2BE"/>
                </a:solidFill>
                <a:ea typeface="맑은 고딕" pitchFamily="50" charset="-127"/>
              </a:rPr>
              <a:t>(</a:t>
            </a:r>
            <a:r>
              <a:rPr kumimoji="0" lang="ko-KR" altLang="en-US" sz="1300" b="1" u="sng" dirty="0">
                <a:solidFill>
                  <a:srgbClr val="3CA2BE"/>
                </a:solidFill>
                <a:ea typeface="맑은 고딕" pitchFamily="50" charset="-127"/>
              </a:rPr>
              <a:t>첫 메인 페이지</a:t>
            </a:r>
            <a:r>
              <a:rPr lang="en-US" altLang="ko-KR" sz="1300" b="1" u="sng" dirty="0">
                <a:solidFill>
                  <a:srgbClr val="3CA2BE"/>
                </a:solidFill>
                <a:ea typeface="맑은 고딕" pitchFamily="50" charset="-127"/>
              </a:rPr>
              <a:t>)</a:t>
            </a:r>
            <a:endParaRPr kumimoji="0" lang="ko-KR" altLang="en-US" sz="1300" b="1" u="sng" dirty="0">
              <a:solidFill>
                <a:srgbClr val="3CA2BE"/>
              </a:solidFill>
              <a:ea typeface="맑은 고딕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293125" y="764704"/>
            <a:ext cx="118654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50" b="1" dirty="0">
                <a:solidFill>
                  <a:srgbClr val="3693AC"/>
                </a:solidFill>
                <a:ea typeface="맑은 고딕" pitchFamily="50" charset="-127"/>
              </a:rPr>
              <a:t>Header </a:t>
            </a:r>
            <a:r>
              <a:rPr lang="ko-KR" altLang="en-US" sz="1350" b="1" dirty="0">
                <a:solidFill>
                  <a:srgbClr val="3693AC"/>
                </a:solidFill>
                <a:ea typeface="맑은 고딕" pitchFamily="50" charset="-127"/>
              </a:rPr>
              <a:t>부분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308304" y="6385684"/>
            <a:ext cx="12241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>
                <a:solidFill>
                  <a:srgbClr val="3CA2BE"/>
                </a:solidFill>
                <a:ea typeface="맑은 고딕" pitchFamily="50" charset="-127"/>
              </a:rPr>
              <a:t>Footer </a:t>
            </a:r>
            <a:r>
              <a:rPr lang="ko-KR" altLang="en-US" sz="1350" b="1" dirty="0">
                <a:solidFill>
                  <a:srgbClr val="3CA2BE"/>
                </a:solidFill>
                <a:ea typeface="맑은 고딕" pitchFamily="50" charset="-127"/>
              </a:rPr>
              <a:t>부분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682505" y="2780928"/>
            <a:ext cx="7723503" cy="7427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dirty="0">
                <a:solidFill>
                  <a:srgbClr val="3F3F48"/>
                </a:solidFill>
              </a:rPr>
              <a:t>이미지</a:t>
            </a:r>
          </a:p>
        </p:txBody>
      </p:sp>
      <p:sp>
        <p:nvSpPr>
          <p:cNvPr id="36" name="직사각형 35"/>
          <p:cNvSpPr/>
          <p:nvPr/>
        </p:nvSpPr>
        <p:spPr bwMode="auto">
          <a:xfrm>
            <a:off x="692360" y="3571274"/>
            <a:ext cx="7704856" cy="21201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dirty="0">
                <a:solidFill>
                  <a:srgbClr val="3F3F48"/>
                </a:solidFill>
              </a:rPr>
              <a:t>이미지</a:t>
            </a:r>
          </a:p>
        </p:txBody>
      </p:sp>
      <p:sp>
        <p:nvSpPr>
          <p:cNvPr id="39" name="직사각형 38"/>
          <p:cNvSpPr/>
          <p:nvPr/>
        </p:nvSpPr>
        <p:spPr bwMode="auto">
          <a:xfrm>
            <a:off x="702424" y="1057092"/>
            <a:ext cx="7686000" cy="1676216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dirty="0">
              <a:solidFill>
                <a:srgbClr val="3F3F48"/>
              </a:solidFill>
              <a:latin typeface="+mn-ea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702424" y="5737612"/>
            <a:ext cx="7686000" cy="648072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dirty="0">
              <a:solidFill>
                <a:srgbClr val="3F3F48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140274"/>
            <a:ext cx="7560840" cy="148095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08" y="2796712"/>
            <a:ext cx="7613992" cy="71141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067" y="3606946"/>
            <a:ext cx="7577934" cy="206692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27584" y="5877272"/>
            <a:ext cx="73172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 u="sng" dirty="0">
                <a:solidFill>
                  <a:srgbClr val="3CA2BE"/>
                </a:solidFill>
                <a:latin typeface="+mn-ea"/>
                <a:ea typeface="+mn-ea"/>
              </a:rPr>
              <a:t> </a:t>
            </a:r>
            <a:r>
              <a:rPr lang="ko-KR" altLang="en-US" sz="1600" b="1" u="sng" dirty="0" smtClean="0">
                <a:solidFill>
                  <a:srgbClr val="3CA2BE"/>
                </a:solidFill>
                <a:latin typeface="+mn-ea"/>
                <a:ea typeface="+mn-ea"/>
              </a:rPr>
              <a:t>향후 연락처</a:t>
            </a:r>
            <a:r>
              <a:rPr lang="en-US" altLang="ko-KR" sz="1600" b="1" u="sng" dirty="0">
                <a:solidFill>
                  <a:srgbClr val="3CA2BE"/>
                </a:solidFill>
                <a:latin typeface="+mn-ea"/>
                <a:ea typeface="+mn-ea"/>
              </a:rPr>
              <a:t> </a:t>
            </a:r>
            <a:r>
              <a:rPr lang="ko-KR" altLang="en-US" sz="1600" b="1" u="sng" dirty="0" smtClean="0">
                <a:solidFill>
                  <a:srgbClr val="3CA2BE"/>
                </a:solidFill>
                <a:latin typeface="+mn-ea"/>
                <a:ea typeface="+mn-ea"/>
              </a:rPr>
              <a:t>정보 하단에 추가 예정</a:t>
            </a:r>
            <a:endParaRPr lang="ko-KR" altLang="en-US" sz="1600" b="1" u="sng" dirty="0">
              <a:solidFill>
                <a:srgbClr val="3CA2BE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22148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188640"/>
            <a:ext cx="1619672" cy="18191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83568" y="692696"/>
            <a:ext cx="31975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 u="sng" dirty="0">
                <a:solidFill>
                  <a:srgbClr val="3CA2BE"/>
                </a:solidFill>
                <a:latin typeface="+mn-ea"/>
                <a:ea typeface="+mn-ea"/>
              </a:rPr>
              <a:t>핵심 코드 및 시연</a:t>
            </a:r>
          </a:p>
        </p:txBody>
      </p:sp>
      <p:sp>
        <p:nvSpPr>
          <p:cNvPr id="17" name="직사각형 16"/>
          <p:cNvSpPr/>
          <p:nvPr/>
        </p:nvSpPr>
        <p:spPr bwMode="auto">
          <a:xfrm>
            <a:off x="702424" y="1268760"/>
            <a:ext cx="7686000" cy="5112568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dirty="0">
              <a:solidFill>
                <a:srgbClr val="3F3F48"/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6C9166-B7D6-035A-7ED2-1CDB19B89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7" y="1886054"/>
            <a:ext cx="2448272" cy="442326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465C4C8-C8F4-1FA9-B008-7472F5771A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1288" y="1886055"/>
            <a:ext cx="2448272" cy="420724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D6569D4-C778-B258-BE4C-370B29EF5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3028" y="1844824"/>
            <a:ext cx="2448272" cy="42484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F397C1-1716-FCC2-F1D5-E1E3D552AAD4}"/>
              </a:ext>
            </a:extLst>
          </p:cNvPr>
          <p:cNvSpPr txBox="1"/>
          <p:nvPr/>
        </p:nvSpPr>
        <p:spPr>
          <a:xfrm>
            <a:off x="755577" y="1340768"/>
            <a:ext cx="7560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controller</a:t>
            </a:r>
            <a:r>
              <a:rPr lang="ko-KR" altLang="en-US" dirty="0"/>
              <a:t>에서 주소 처리</a:t>
            </a:r>
            <a:r>
              <a:rPr lang="en-US" altLang="ko-KR" dirty="0"/>
              <a:t>, </a:t>
            </a:r>
            <a:r>
              <a:rPr lang="en-US" altLang="ko-KR" dirty="0" err="1"/>
              <a:t>jsp</a:t>
            </a:r>
            <a:r>
              <a:rPr lang="ko-KR" altLang="en-US" dirty="0"/>
              <a:t>로 연결하여 웹 페이지에 데이터 출력</a:t>
            </a:r>
          </a:p>
        </p:txBody>
      </p:sp>
    </p:spTree>
    <p:extLst>
      <p:ext uri="{BB962C8B-B14F-4D97-AF65-F5344CB8AC3E}">
        <p14:creationId xmlns:p14="http://schemas.microsoft.com/office/powerpoint/2010/main" val="2422148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3478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fontAlgn="auto">
          <a:spcBef>
            <a:spcPts val="0"/>
          </a:spcBef>
          <a:spcAft>
            <a:spcPts val="0"/>
          </a:spcAft>
          <a:defRPr kumimoji="0" sz="1200" b="1" dirty="0" smtClean="0">
            <a:solidFill>
              <a:srgbClr val="EBEBF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>
              <a:lumMod val="75000"/>
            </a:schemeClr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3478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fontAlgn="auto">
          <a:spcBef>
            <a:spcPts val="0"/>
          </a:spcBef>
          <a:spcAft>
            <a:spcPts val="0"/>
          </a:spcAft>
          <a:defRPr kumimoji="0" sz="1200" b="1" dirty="0" smtClean="0">
            <a:solidFill>
              <a:srgbClr val="EBEBF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>
              <a:lumMod val="75000"/>
            </a:schemeClr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3478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fontAlgn="auto">
          <a:spcBef>
            <a:spcPts val="0"/>
          </a:spcBef>
          <a:spcAft>
            <a:spcPts val="0"/>
          </a:spcAft>
          <a:defRPr kumimoji="0" sz="1200" b="1" dirty="0" smtClean="0">
            <a:solidFill>
              <a:srgbClr val="EBEBF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>
              <a:lumMod val="75000"/>
            </a:schemeClr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2557</TotalTime>
  <Words>470</Words>
  <Application>Microsoft Office PowerPoint</Application>
  <PresentationFormat>화면 슬라이드 쇼(4:3)</PresentationFormat>
  <Paragraphs>107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맑은 고딕</vt:lpstr>
      <vt:lpstr>Arial</vt:lpstr>
      <vt:lpstr>굴림</vt:lpstr>
      <vt:lpstr>Wingdings</vt:lpstr>
      <vt:lpstr>Office 테마</vt:lpstr>
      <vt:lpstr>1_Office 테마</vt:lpstr>
      <vt:lpstr>2_Office 테마</vt:lpstr>
      <vt:lpstr>PowerPoint 프레젠테이션</vt:lpstr>
      <vt:lpstr>INDEX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303-22</dc:creator>
  <cp:lastModifiedBy>홍 진영</cp:lastModifiedBy>
  <cp:revision>315</cp:revision>
  <dcterms:created xsi:type="dcterms:W3CDTF">2016-06-03T02:04:30Z</dcterms:created>
  <dcterms:modified xsi:type="dcterms:W3CDTF">2022-05-17T08:05:31Z</dcterms:modified>
</cp:coreProperties>
</file>