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7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4" r:id="rId7"/>
    <p:sldId id="265" r:id="rId8"/>
    <p:sldId id="267" r:id="rId9"/>
    <p:sldId id="268" r:id="rId10"/>
    <p:sldId id="281" r:id="rId11"/>
    <p:sldId id="282" r:id="rId12"/>
    <p:sldId id="283" r:id="rId13"/>
    <p:sldId id="278" r:id="rId14"/>
    <p:sldId id="284" r:id="rId15"/>
    <p:sldId id="285" r:id="rId16"/>
    <p:sldId id="27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PVZM4gw1bCkdzOTGjZixB9JjB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E8A"/>
    <a:srgbClr val="FCFDFF"/>
    <a:srgbClr val="E6E6E6"/>
    <a:srgbClr val="FF4F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00A6C-2627-467F-ADE2-CFF0705A7281}">
  <a:tblStyle styleId="{AFE00A6C-2627-467F-ADE2-CFF0705A72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EEEF"/>
          </a:solidFill>
        </a:fill>
      </a:tcStyle>
    </a:wholeTbl>
    <a:band1H>
      <a:tcTxStyle/>
      <a:tcStyle>
        <a:tcBdr/>
        <a:fill>
          <a:solidFill>
            <a:srgbClr val="DCD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DCD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EEEE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584E38-7AB1-471F-BCE3-C30D19C148D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AACB18-563B-4EEF-98CC-CCEFEFC1CC4B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9"/>
          </a:solidFill>
        </a:fill>
      </a:tcStyle>
    </a:wholeTbl>
    <a:band1H>
      <a:tcTxStyle/>
      <a:tcStyle>
        <a:tcBdr/>
        <a:fill>
          <a:solidFill>
            <a:srgbClr val="CF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32" autoAdjust="0"/>
  </p:normalViewPr>
  <p:slideViewPr>
    <p:cSldViewPr snapToGrid="0">
      <p:cViewPr varScale="1">
        <p:scale>
          <a:sx n="103" d="100"/>
          <a:sy n="103" d="100"/>
        </p:scale>
        <p:origin x="114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11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29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9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27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Purpose ?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 use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 at the moment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UI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Future plan</a:t>
            </a: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en-US" dirty="0"/>
          </a:p>
        </p:txBody>
      </p:sp>
      <p:sp>
        <p:nvSpPr>
          <p:cNvPr id="159" name="Google Shape;15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a project kickoff meeting is to 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-"/>
            </a:pP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&amp; greet: Introduce the team</a:t>
            </a:r>
            <a:endParaRPr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-"/>
            </a:pP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 project background: 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Gsummit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Genesys’s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partner -&gt; Tram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attented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had a chat with Hai -&gt; From that 1</a:t>
            </a:r>
            <a:r>
              <a:rPr lang="en-US" sz="900" b="0" i="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interaction, we had 1</a:t>
            </a:r>
            <a:r>
              <a:rPr lang="en-US" sz="900" b="0" i="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meeting in Jun-Jul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many years experience deploying Contact Centre, ANSV understand each customer is #. So we start gathering requirement, understand the need, analyze daily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acitivies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build up with </a:t>
            </a:r>
            <a:r>
              <a:rPr lang="en-US" sz="9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Genesys’s</a:t>
            </a:r>
            <a:r>
              <a:rPr lang="en-US" sz="9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solution and compete with other provider</a:t>
            </a:r>
            <a:endParaRPr dirty="0"/>
          </a:p>
        </p:txBody>
      </p:sp>
      <p:sp>
        <p:nvSpPr>
          <p:cNvPr id="168" name="Google Shape;16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Tiện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Website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cứ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đâu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cứ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lúc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internet,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chẳng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thoại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bảng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Tự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chủ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website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tốc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riêng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tâm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rồi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kiệm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trung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Phong </a:t>
            </a:r>
            <a:r>
              <a:rPr lang="en-US" sz="1800" b="1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phú</a:t>
            </a:r>
            <a:r>
              <a:rPr lang="en-US" sz="18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Website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loạt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cương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chuyên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sâu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tham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kiệm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phí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website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nơi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ở,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ăn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phí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bạn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kiệm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tiền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đáng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kể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7" name="Google Shape;17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33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2 - Warm Red">
  <p:cSld name="Cover 2 - Warm Red">
    <p:bg>
      <p:bgPr>
        <a:solidFill>
          <a:srgbClr val="FF4F1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28"/>
          <p:cNvCxnSpPr/>
          <p:nvPr/>
        </p:nvCxnSpPr>
        <p:spPr>
          <a:xfrm>
            <a:off x="2684834" y="1643494"/>
            <a:ext cx="0" cy="162877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8" name="Google Shape;18;p28" descr="ANSV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22954" y="1919177"/>
            <a:ext cx="3672982" cy="107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3 - Warm Red">
  <p:cSld name="Cover 3 - Warm Red">
    <p:bg>
      <p:bgPr>
        <a:solidFill>
          <a:srgbClr val="FF4F1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>
            <a:spLocks noGrp="1"/>
          </p:cNvSpPr>
          <p:nvPr>
            <p:ph type="ctrTitle"/>
          </p:nvPr>
        </p:nvSpPr>
        <p:spPr>
          <a:xfrm>
            <a:off x="2160985" y="1234932"/>
            <a:ext cx="6640115" cy="162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subTitle" idx="1"/>
          </p:nvPr>
        </p:nvSpPr>
        <p:spPr>
          <a:xfrm>
            <a:off x="2160984" y="2868570"/>
            <a:ext cx="6640116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74" name="Google Shape;74;p40"/>
          <p:cNvCxnSpPr/>
          <p:nvPr/>
        </p:nvCxnSpPr>
        <p:spPr>
          <a:xfrm>
            <a:off x="1911281" y="1234931"/>
            <a:ext cx="0" cy="280749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5" name="Google Shape;7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62" y="902661"/>
            <a:ext cx="1818785" cy="79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3 - Dark">
  <p:cSld name="Cover 3 - Dark">
    <p:bg>
      <p:bgPr>
        <a:solidFill>
          <a:srgbClr val="4E505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>
            <a:spLocks noGrp="1"/>
          </p:cNvSpPr>
          <p:nvPr>
            <p:ph type="ctrTitle"/>
          </p:nvPr>
        </p:nvSpPr>
        <p:spPr>
          <a:xfrm>
            <a:off x="2160985" y="1234932"/>
            <a:ext cx="6640115" cy="162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4500"/>
              <a:buFont typeface="Calibri"/>
              <a:buNone/>
              <a:defRPr sz="45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subTitle" idx="1"/>
          </p:nvPr>
        </p:nvSpPr>
        <p:spPr>
          <a:xfrm>
            <a:off x="2160984" y="2868570"/>
            <a:ext cx="6640116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79" name="Google Shape;79;p41"/>
          <p:cNvCxnSpPr/>
          <p:nvPr/>
        </p:nvCxnSpPr>
        <p:spPr>
          <a:xfrm>
            <a:off x="1911281" y="1234931"/>
            <a:ext cx="0" cy="280749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0" name="Google Shape;8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13078"/>
            <a:ext cx="1916314" cy="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3 - White">
  <p:cSld name="Cover 3 - White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ctrTitle"/>
          </p:nvPr>
        </p:nvSpPr>
        <p:spPr>
          <a:xfrm>
            <a:off x="2160985" y="1228198"/>
            <a:ext cx="6640115" cy="162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4500"/>
              <a:buFont typeface="Calibri"/>
              <a:buNone/>
              <a:defRPr sz="45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ubTitle" idx="1"/>
          </p:nvPr>
        </p:nvSpPr>
        <p:spPr>
          <a:xfrm>
            <a:off x="2160984" y="2861835"/>
            <a:ext cx="6640116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84" name="Google Shape;84;p42"/>
          <p:cNvCxnSpPr/>
          <p:nvPr/>
        </p:nvCxnSpPr>
        <p:spPr>
          <a:xfrm>
            <a:off x="1911281" y="1228197"/>
            <a:ext cx="0" cy="280749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5" name="Google Shape;85;p42" descr="ANSV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14957" y="2095918"/>
            <a:ext cx="2611080" cy="76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Title (Chapter)">
  <p:cSld name="Transition Title (Chapter)">
    <p:bg>
      <p:bgPr>
        <a:solidFill>
          <a:srgbClr val="5D3E5D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3"/>
          <p:cNvPicPr preferRelativeResize="0"/>
          <p:nvPr/>
        </p:nvPicPr>
        <p:blipFill rotWithShape="1">
          <a:blip r:embed="rId2">
            <a:alphaModFix amt="20000"/>
          </a:blip>
          <a:srcRect t="3582" r="4999" b="23435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3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subTitle" idx="1"/>
          </p:nvPr>
        </p:nvSpPr>
        <p:spPr>
          <a:xfrm>
            <a:off x="342900" y="2576614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90" name="Google Shape;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18" y="4155147"/>
            <a:ext cx="1701579" cy="74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ansition Title (Chapter)">
  <p:cSld name="1_Transition Title (Chapter)">
    <p:bg>
      <p:bgPr>
        <a:solidFill>
          <a:srgbClr val="FF4F1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4"/>
          <p:cNvPicPr preferRelativeResize="0"/>
          <p:nvPr/>
        </p:nvPicPr>
        <p:blipFill rotWithShape="1">
          <a:blip r:embed="rId2">
            <a:alphaModFix amt="20000"/>
          </a:blip>
          <a:srcRect t="3582" r="4999" b="23435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4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4"/>
          <p:cNvSpPr txBox="1">
            <a:spLocks noGrp="1"/>
          </p:cNvSpPr>
          <p:nvPr>
            <p:ph type="subTitle" idx="1"/>
          </p:nvPr>
        </p:nvSpPr>
        <p:spPr>
          <a:xfrm>
            <a:off x="342900" y="2576614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95" name="Google Shape;9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18" y="4155147"/>
            <a:ext cx="1701579" cy="74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with Title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1"/>
          </p:nvPr>
        </p:nvSpPr>
        <p:spPr>
          <a:xfrm>
            <a:off x="342900" y="1168004"/>
            <a:ext cx="4121269" cy="329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body" idx="2"/>
          </p:nvPr>
        </p:nvSpPr>
        <p:spPr>
          <a:xfrm>
            <a:off x="4684143" y="1168004"/>
            <a:ext cx="4116958" cy="329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6"/>
          <p:cNvSpPr txBox="1">
            <a:spLocks noGrp="1"/>
          </p:cNvSpPr>
          <p:nvPr>
            <p:ph type="title"/>
          </p:nvPr>
        </p:nvSpPr>
        <p:spPr>
          <a:xfrm>
            <a:off x="342900" y="314325"/>
            <a:ext cx="8458200" cy="9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body" idx="1"/>
          </p:nvPr>
        </p:nvSpPr>
        <p:spPr>
          <a:xfrm>
            <a:off x="342900" y="1260872"/>
            <a:ext cx="4108889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7" name="Google Shape;107;p46"/>
          <p:cNvSpPr txBox="1">
            <a:spLocks noGrp="1"/>
          </p:cNvSpPr>
          <p:nvPr>
            <p:ph type="body" idx="2"/>
          </p:nvPr>
        </p:nvSpPr>
        <p:spPr>
          <a:xfrm>
            <a:off x="342900" y="1878807"/>
            <a:ext cx="4108889" cy="258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6"/>
          <p:cNvSpPr txBox="1">
            <a:spLocks noGrp="1"/>
          </p:cNvSpPr>
          <p:nvPr>
            <p:ph type="body" idx="3"/>
          </p:nvPr>
        </p:nvSpPr>
        <p:spPr>
          <a:xfrm>
            <a:off x="4682358" y="1260872"/>
            <a:ext cx="4118742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46"/>
          <p:cNvSpPr txBox="1">
            <a:spLocks noGrp="1"/>
          </p:cNvSpPr>
          <p:nvPr>
            <p:ph type="body" idx="4"/>
          </p:nvPr>
        </p:nvSpPr>
        <p:spPr>
          <a:xfrm>
            <a:off x="4682358" y="1878807"/>
            <a:ext cx="4118742" cy="258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No Title">
  <p:cSld name="Two Content - No 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>
            <a:spLocks noGrp="1"/>
          </p:cNvSpPr>
          <p:nvPr>
            <p:ph type="body" idx="1"/>
          </p:nvPr>
        </p:nvSpPr>
        <p:spPr>
          <a:xfrm>
            <a:off x="342900" y="314325"/>
            <a:ext cx="4093097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body" idx="2"/>
          </p:nvPr>
        </p:nvSpPr>
        <p:spPr>
          <a:xfrm>
            <a:off x="4708003" y="314324"/>
            <a:ext cx="4093097" cy="414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8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" name="Google Shape;12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content - No Title">
  <p:cSld name="Large content - No Titl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9"/>
          <p:cNvSpPr txBox="1">
            <a:spLocks noGrp="1"/>
          </p:cNvSpPr>
          <p:nvPr>
            <p:ph type="body" idx="1"/>
          </p:nvPr>
        </p:nvSpPr>
        <p:spPr>
          <a:xfrm>
            <a:off x="342900" y="314325"/>
            <a:ext cx="8458201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▴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9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9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42900" y="897731"/>
            <a:ext cx="8458201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2385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04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▴"/>
              <a:defRPr/>
            </a:lvl4pPr>
            <a:lvl5pPr marL="2286000" lvl="4" indent="-304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Char char="★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0"/>
          <p:cNvSpPr txBox="1">
            <a:spLocks noGrp="1"/>
          </p:cNvSpPr>
          <p:nvPr>
            <p:ph type="title"/>
          </p:nvPr>
        </p:nvSpPr>
        <p:spPr>
          <a:xfrm>
            <a:off x="342900" y="314325"/>
            <a:ext cx="3257550" cy="122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0"/>
          <p:cNvSpPr txBox="1">
            <a:spLocks noGrp="1"/>
          </p:cNvSpPr>
          <p:nvPr>
            <p:ph type="body" idx="1"/>
          </p:nvPr>
        </p:nvSpPr>
        <p:spPr>
          <a:xfrm>
            <a:off x="3887391" y="314325"/>
            <a:ext cx="4913709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▴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★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6" name="Google Shape;136;p50"/>
          <p:cNvSpPr txBox="1">
            <a:spLocks noGrp="1"/>
          </p:cNvSpPr>
          <p:nvPr>
            <p:ph type="body" idx="2"/>
          </p:nvPr>
        </p:nvSpPr>
        <p:spPr>
          <a:xfrm>
            <a:off x="342900" y="1543050"/>
            <a:ext cx="3257550" cy="29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7" name="Google Shape;137;p50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50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9" name="Google Shape;13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1"/>
          <p:cNvSpPr txBox="1">
            <a:spLocks noGrp="1"/>
          </p:cNvSpPr>
          <p:nvPr>
            <p:ph type="title"/>
          </p:nvPr>
        </p:nvSpPr>
        <p:spPr>
          <a:xfrm>
            <a:off x="342900" y="314325"/>
            <a:ext cx="3257550" cy="122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1"/>
          <p:cNvSpPr>
            <a:spLocks noGrp="1"/>
          </p:cNvSpPr>
          <p:nvPr>
            <p:ph type="pic" idx="2"/>
          </p:nvPr>
        </p:nvSpPr>
        <p:spPr>
          <a:xfrm>
            <a:off x="3887391" y="314325"/>
            <a:ext cx="4913709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4F1F"/>
              </a:buClr>
              <a:buSzPts val="2400"/>
              <a:buFont typeface="Lato Black"/>
              <a:buNone/>
              <a:defRPr sz="24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2100"/>
              <a:buFont typeface="Cutive"/>
              <a:buNone/>
              <a:defRPr sz="21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1"/>
          <p:cNvSpPr txBox="1">
            <a:spLocks noGrp="1"/>
          </p:cNvSpPr>
          <p:nvPr>
            <p:ph type="body" idx="1"/>
          </p:nvPr>
        </p:nvSpPr>
        <p:spPr>
          <a:xfrm>
            <a:off x="342900" y="1543050"/>
            <a:ext cx="3257550" cy="291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5" name="Google Shape;145;p51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51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7" name="Google Shape;147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37" y="4704008"/>
            <a:ext cx="951108" cy="2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96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41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41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6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0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7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2 - Light">
  <p:cSld name="Cover 2 - Light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30"/>
          <p:cNvCxnSpPr/>
          <p:nvPr/>
        </p:nvCxnSpPr>
        <p:spPr>
          <a:xfrm>
            <a:off x="2684834" y="1643494"/>
            <a:ext cx="0" cy="162877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30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  <a:defRPr sz="33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30" descr="ANSV.a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26" y="1935805"/>
            <a:ext cx="2794632" cy="81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6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1" y="4748479"/>
            <a:ext cx="590636" cy="186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type="title">
  <p:cSld name="TITLE">
    <p:bg>
      <p:bgPr>
        <a:solidFill>
          <a:srgbClr val="FF4F1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0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ubTitle" idx="1"/>
          </p:nvPr>
        </p:nvSpPr>
        <p:spPr>
          <a:xfrm>
            <a:off x="342899" y="2576615"/>
            <a:ext cx="8458202" cy="11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342900" y="4779382"/>
            <a:ext cx="1852613" cy="30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/>
          <p:nvPr/>
        </p:nvSpPr>
        <p:spPr>
          <a:xfrm>
            <a:off x="2627709" y="4779382"/>
            <a:ext cx="1944291" cy="30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3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©2017 ANSV.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3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124 Hoang Quoc Viet, Cau Giay, Hanoi </a:t>
            </a:r>
            <a:endParaRPr/>
          </a:p>
        </p:txBody>
      </p:sp>
      <p:sp>
        <p:nvSpPr>
          <p:cNvPr id="52" name="Google Shape;52;p35"/>
          <p:cNvSpPr txBox="1"/>
          <p:nvPr/>
        </p:nvSpPr>
        <p:spPr>
          <a:xfrm>
            <a:off x="4571404" y="4779382"/>
            <a:ext cx="4229696" cy="30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3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Rights reserved. ANSV and the ANSV logo are registered trademarks of Genesys. All other company names and logos may be registered trademarks or trademarks of their respective companies.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- Warm Red">
  <p:cSld name="Cover 1 - Warm Red">
    <p:bg>
      <p:bgPr>
        <a:solidFill>
          <a:srgbClr val="FF4F1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0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ubTitle" idx="1"/>
          </p:nvPr>
        </p:nvSpPr>
        <p:spPr>
          <a:xfrm>
            <a:off x="342899" y="2576614"/>
            <a:ext cx="8458202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6" name="Google Shape;56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318" y="4155147"/>
            <a:ext cx="1701579" cy="740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- Dark">
  <p:cSld name="Cover 1 - Dark">
    <p:bg>
      <p:bgPr>
        <a:solidFill>
          <a:srgbClr val="4E505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4500"/>
              <a:buFont typeface="Calibri"/>
              <a:buNone/>
              <a:defRPr sz="45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ubTitle" idx="1"/>
          </p:nvPr>
        </p:nvSpPr>
        <p:spPr>
          <a:xfrm>
            <a:off x="342900" y="2576614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0" name="Google Shape;6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96" y="4162541"/>
            <a:ext cx="1809934" cy="76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 - Light">
  <p:cSld name="Cover 1 - Light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4500"/>
              <a:buFont typeface="Calibri"/>
              <a:buNone/>
              <a:defRPr sz="45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ubTitle" idx="1"/>
          </p:nvPr>
        </p:nvSpPr>
        <p:spPr>
          <a:xfrm>
            <a:off x="342900" y="2576614"/>
            <a:ext cx="8458201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4" name="Google Shape;6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723" y="4154557"/>
            <a:ext cx="1729734" cy="75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2 - Dark">
  <p:cSld name="Cover 2 - Dark">
    <p:bg>
      <p:bgPr>
        <a:solidFill>
          <a:srgbClr val="4E505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2475" y="1438254"/>
            <a:ext cx="1385708" cy="2029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39"/>
          <p:cNvCxnSpPr/>
          <p:nvPr/>
        </p:nvCxnSpPr>
        <p:spPr>
          <a:xfrm>
            <a:off x="2684834" y="1643494"/>
            <a:ext cx="0" cy="162877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39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9" name="Google Shape;6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96" y="4162541"/>
            <a:ext cx="1809934" cy="76831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9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  <a:defRPr sz="33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000"/>
              <a:buFont typeface="Calibri"/>
              <a:buNone/>
              <a:defRPr sz="3000" b="0" i="0" u="none" strike="noStrike" cap="none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342900" y="897731"/>
            <a:ext cx="8458201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4F1F"/>
              </a:buClr>
              <a:buSzPts val="1800"/>
              <a:buFont typeface="Lato Black"/>
              <a:buChar char="◦"/>
              <a:defRPr sz="18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500"/>
              <a:buFont typeface="Cutive"/>
              <a:buChar char="•"/>
              <a:defRPr sz="15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200"/>
              <a:buFont typeface="Arial"/>
              <a:buChar char="▴"/>
              <a:defRPr sz="12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4F1F"/>
              </a:buClr>
              <a:buSzPts val="1200"/>
              <a:buFont typeface="Arial"/>
              <a:buChar char="★"/>
              <a:defRPr sz="1200" b="0" i="0" u="none" strike="noStrike" cap="none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ftr" idx="11"/>
          </p:nvPr>
        </p:nvSpPr>
        <p:spPr>
          <a:xfrm>
            <a:off x="1491625" y="4713051"/>
            <a:ext cx="1624520" cy="2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3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3560">
          <p15:clr>
            <a:srgbClr val="F26B43"/>
          </p15:clr>
        </p15:guide>
        <p15:guide id="3" pos="4241">
          <p15:clr>
            <a:srgbClr val="F26B43"/>
          </p15:clr>
        </p15:guide>
        <p15:guide id="4" pos="4922">
          <p15:clr>
            <a:srgbClr val="F26B43"/>
          </p15:clr>
        </p15:guide>
        <p15:guide id="5" pos="2200">
          <p15:clr>
            <a:srgbClr val="F26B43"/>
          </p15:clr>
        </p15:guide>
        <p15:guide id="6" pos="1520">
          <p15:clr>
            <a:srgbClr val="F26B43"/>
          </p15:clr>
        </p15:guide>
        <p15:guide id="7" pos="862">
          <p15:clr>
            <a:srgbClr val="F26B43"/>
          </p15:clr>
        </p15:guide>
        <p15:guide id="8" orient="horz" pos="2934">
          <p15:clr>
            <a:srgbClr val="F26B43"/>
          </p15:clr>
        </p15:guide>
        <p15:guide id="9" orient="horz" pos="2811">
          <p15:clr>
            <a:srgbClr val="F26B43"/>
          </p15:clr>
        </p15:guide>
        <p15:guide id="10" pos="216">
          <p15:clr>
            <a:srgbClr val="F26B43"/>
          </p15:clr>
        </p15:guide>
        <p15:guide id="11" pos="5544">
          <p15:clr>
            <a:srgbClr val="F26B43"/>
          </p15:clr>
        </p15:guide>
        <p15:guide id="12" orient="horz" pos="19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6716-831F-42FB-BA56-9B4CC5A70E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E9CF-3F79-490F-A543-9E2B6E86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>
            <a:spLocks noGrp="1"/>
          </p:cNvSpPr>
          <p:nvPr>
            <p:ph type="ctrTitle"/>
          </p:nvPr>
        </p:nvSpPr>
        <p:spPr>
          <a:xfrm>
            <a:off x="2964421" y="1588493"/>
            <a:ext cx="5137775" cy="4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dirty="0"/>
              <a:t>Website Online Course</a:t>
            </a:r>
            <a:endParaRPr dirty="0"/>
          </a:p>
        </p:txBody>
      </p:sp>
      <p:sp>
        <p:nvSpPr>
          <p:cNvPr id="155" name="Google Shape;155;p1"/>
          <p:cNvSpPr txBox="1">
            <a:spLocks noGrp="1"/>
          </p:cNvSpPr>
          <p:nvPr>
            <p:ph type="subTitle" idx="1"/>
          </p:nvPr>
        </p:nvSpPr>
        <p:spPr>
          <a:xfrm>
            <a:off x="3050483" y="2571750"/>
            <a:ext cx="5364747" cy="70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 fontScale="85000" lnSpcReduction="20000"/>
          </a:bodyPr>
          <a:lstStyle/>
          <a:p>
            <a:r>
              <a:rPr lang="en-US" dirty="0"/>
              <a:t>Project Kick off Meeting</a:t>
            </a:r>
          </a:p>
          <a:p>
            <a:r>
              <a:rPr lang="en-US" dirty="0"/>
              <a:t>27</a:t>
            </a:r>
            <a:r>
              <a:rPr lang="en-US" baseline="30000" dirty="0"/>
              <a:t>th</a:t>
            </a:r>
            <a:r>
              <a:rPr lang="en-US" dirty="0"/>
              <a:t> April 2022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/>
              <a:t>PREVIEW UI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552EF-8119-AC77-1B22-9175531F0B7E}"/>
              </a:ext>
              <a:ext uri="{9B37D1DE-C5C8-4032-98C1-C66A355DB7D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D6AC69-A271-427A-B646-472AACE7F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83" y="749222"/>
            <a:ext cx="7524044" cy="3840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92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/>
              <a:t>PREVIEW UI - ADMIN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3ECB8E-5968-C5A6-B0AC-3462A4D9B64A}"/>
              </a:ext>
              <a:ext uri="{168554C8-AEAB-4469-9687-2A153F08B06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D1DC78-6085-4D87-A9E0-BAE5BA255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99" y="774025"/>
            <a:ext cx="7690802" cy="3790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920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dirty="0"/>
          </a:p>
        </p:txBody>
      </p:sp>
      <p:sp>
        <p:nvSpPr>
          <p:cNvPr id="529" name="Google Shape;529;p23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4. </a:t>
            </a:r>
            <a:r>
              <a:rPr lang="en-US" sz="2900" dirty="0" err="1"/>
              <a:t>Các</a:t>
            </a:r>
            <a:r>
              <a:rPr lang="en-US" sz="2900" dirty="0"/>
              <a:t> </a:t>
            </a:r>
            <a:r>
              <a:rPr lang="en-US" sz="2900" dirty="0" err="1"/>
              <a:t>chức</a:t>
            </a:r>
            <a:r>
              <a:rPr lang="en-US" sz="2900" dirty="0"/>
              <a:t> </a:t>
            </a:r>
            <a:r>
              <a:rPr lang="en-US" sz="2900" dirty="0" err="1"/>
              <a:t>năng</a:t>
            </a:r>
            <a:r>
              <a:rPr lang="en-US" sz="2900" dirty="0"/>
              <a:t> </a:t>
            </a:r>
            <a:r>
              <a:rPr lang="en-US" sz="2900" dirty="0" err="1"/>
              <a:t>đang</a:t>
            </a:r>
            <a:r>
              <a:rPr lang="en-US" sz="2900" dirty="0"/>
              <a:t> </a:t>
            </a:r>
            <a:r>
              <a:rPr lang="en-US" sz="2900" dirty="0" err="1"/>
              <a:t>phát</a:t>
            </a:r>
            <a:r>
              <a:rPr lang="en-US" sz="2900" dirty="0"/>
              <a:t> </a:t>
            </a:r>
            <a:r>
              <a:rPr lang="en-US" sz="2900" dirty="0" err="1"/>
              <a:t>triển</a:t>
            </a:r>
            <a:endParaRPr sz="2900" dirty="0"/>
          </a:p>
        </p:txBody>
      </p:sp>
      <p:sp>
        <p:nvSpPr>
          <p:cNvPr id="530" name="Google Shape;530;p23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hướng</a:t>
            </a:r>
            <a:endParaRPr sz="3200" b="1" dirty="0"/>
          </a:p>
        </p:txBody>
      </p:sp>
      <p:sp>
        <p:nvSpPr>
          <p:cNvPr id="298" name="Google Shape;298;p13"/>
          <p:cNvSpPr txBox="1">
            <a:spLocks noGrp="1"/>
          </p:cNvSpPr>
          <p:nvPr>
            <p:ph type="body" idx="1"/>
          </p:nvPr>
        </p:nvSpPr>
        <p:spPr>
          <a:xfrm>
            <a:off x="342901" y="897731"/>
            <a:ext cx="3631940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r>
              <a:rPr lang="en-US" sz="1400" dirty="0" err="1"/>
              <a:t>Hỗ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 chat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giúp</a:t>
            </a:r>
            <a:r>
              <a:rPr lang="en-US" sz="1400" dirty="0"/>
              <a:t>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giữa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hướng</a:t>
            </a:r>
            <a:r>
              <a:rPr lang="en-US" sz="1400" dirty="0"/>
              <a:t> </a:t>
            </a:r>
            <a:r>
              <a:rPr lang="en-US" sz="1400" dirty="0" err="1"/>
              <a:t>dẫn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dùng</a:t>
            </a:r>
            <a:endParaRPr lang="en-US" sz="1400" dirty="0"/>
          </a:p>
          <a:p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quiz ,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hỏi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chất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giảng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Thêm</a:t>
            </a:r>
            <a:r>
              <a:rPr lang="en-US" sz="1400" dirty="0"/>
              <a:t> 1 </a:t>
            </a:r>
            <a:r>
              <a:rPr lang="en-US" sz="1400" dirty="0" err="1"/>
              <a:t>mục</a:t>
            </a:r>
            <a:r>
              <a:rPr lang="en-US" sz="1400" dirty="0"/>
              <a:t> new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đưa</a:t>
            </a:r>
            <a:r>
              <a:rPr lang="en-US" sz="1400" dirty="0"/>
              <a:t> 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Web course </a:t>
            </a:r>
            <a:r>
              <a:rPr lang="en-US" sz="1400" dirty="0" err="1"/>
              <a:t>lên</a:t>
            </a:r>
            <a:endParaRPr lang="en-US" sz="1400" dirty="0"/>
          </a:p>
          <a:p>
            <a:pPr marL="202406" lvl="0" indent="-202406">
              <a:lnSpc>
                <a:spcPct val="120000"/>
              </a:lnSpc>
              <a:spcBef>
                <a:spcPts val="0"/>
              </a:spcBef>
            </a:pPr>
            <a:endParaRPr lang="en-US" sz="1900" dirty="0"/>
          </a:p>
          <a:p>
            <a:pPr marL="571500" lvl="1" indent="-14001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ct val="100000"/>
              <a:buNone/>
            </a:pPr>
            <a:endParaRPr sz="1800" dirty="0"/>
          </a:p>
          <a:p>
            <a:pPr marL="202406" lvl="0" indent="-11382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776734" y="2478181"/>
            <a:ext cx="3925935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>
              <a:buClr>
                <a:srgbClr val="FF4F1F"/>
              </a:buClr>
              <a:buSzPts val="1800"/>
            </a:pPr>
            <a:endParaRPr lang="en-US" sz="12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ràng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90550" lvl="1">
              <a:lnSpc>
                <a:spcPct val="80000"/>
              </a:lnSpc>
              <a:spcBef>
                <a:spcPts val="375"/>
              </a:spcBef>
              <a:buClr>
                <a:srgbClr val="FF4F1F"/>
              </a:buClr>
              <a:buSzPts val="1500"/>
            </a:pPr>
            <a:endParaRPr lang="en-US" sz="1200" dirty="0">
              <a:solidFill>
                <a:srgbClr val="4E505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02406" marR="0" lvl="0" indent="-8810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4F1F"/>
              </a:buClr>
              <a:buSzPts val="1800"/>
              <a:buFont typeface="Lato Black"/>
              <a:buNone/>
            </a:pPr>
            <a:endParaRPr sz="1800" dirty="0">
              <a:solidFill>
                <a:srgbClr val="4E505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79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</a:pPr>
            <a:r>
              <a:rPr lang="en-US" dirty="0"/>
              <a:t>Q&amp;A</a:t>
            </a:r>
            <a:endParaRPr dirty="0"/>
          </a:p>
        </p:txBody>
      </p:sp>
      <p:sp>
        <p:nvSpPr>
          <p:cNvPr id="529" name="Google Shape;529;p23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4. </a:t>
            </a:r>
            <a:r>
              <a:rPr lang="en-US" sz="2900" dirty="0" err="1"/>
              <a:t>Thảo</a:t>
            </a:r>
            <a:r>
              <a:rPr lang="en-US" sz="2900" dirty="0"/>
              <a:t> </a:t>
            </a:r>
            <a:r>
              <a:rPr lang="en-US" sz="2900" dirty="0" err="1"/>
              <a:t>luận</a:t>
            </a:r>
            <a:endParaRPr sz="2900" dirty="0"/>
          </a:p>
        </p:txBody>
      </p:sp>
      <p:sp>
        <p:nvSpPr>
          <p:cNvPr id="530" name="Google Shape;530;p23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859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 txBox="1">
            <a:spLocks noGrp="1"/>
          </p:cNvSpPr>
          <p:nvPr>
            <p:ph type="ctrTitle"/>
          </p:nvPr>
        </p:nvSpPr>
        <p:spPr>
          <a:xfrm>
            <a:off x="342900" y="841773"/>
            <a:ext cx="8458200" cy="172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536" name="Google Shape;536;p24"/>
          <p:cNvSpPr txBox="1">
            <a:spLocks noGrp="1"/>
          </p:cNvSpPr>
          <p:nvPr>
            <p:ph type="subTitle" idx="1"/>
          </p:nvPr>
        </p:nvSpPr>
        <p:spPr>
          <a:xfrm>
            <a:off x="342899" y="2576615"/>
            <a:ext cx="8458202" cy="11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Visit www.ansv.vn or call +84.24.836.2094 for more information</a:t>
            </a:r>
            <a:endParaRPr/>
          </a:p>
        </p:txBody>
      </p:sp>
      <p:sp>
        <p:nvSpPr>
          <p:cNvPr id="537" name="Google Shape;537;p24"/>
          <p:cNvSpPr txBox="1">
            <a:spLocks noGrp="1"/>
          </p:cNvSpPr>
          <p:nvPr>
            <p:ph type="ftr" idx="11"/>
          </p:nvPr>
        </p:nvSpPr>
        <p:spPr>
          <a:xfrm>
            <a:off x="342900" y="4779382"/>
            <a:ext cx="1852613" cy="30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3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Genesys confidential and proprietary information. Unauthorized disclosure is prohibited.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0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62" name="Google Shape;162;p2"/>
          <p:cNvSpPr txBox="1">
            <a:spLocks noGrp="1"/>
          </p:cNvSpPr>
          <p:nvPr>
            <p:ph type="body" idx="1"/>
          </p:nvPr>
        </p:nvSpPr>
        <p:spPr>
          <a:xfrm>
            <a:off x="342900" y="897731"/>
            <a:ext cx="8458201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L="285750" indent="-285750">
              <a:buFont typeface="Lato Black" panose="020F0502020204030203" pitchFamily="34" charset="0"/>
              <a:buChar char="◦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</a:t>
            </a:r>
          </a:p>
          <a:p>
            <a:pPr marL="285750" indent="-285750">
              <a:buFont typeface="Lato Black" panose="020F0502020204030203" pitchFamily="34" charset="0"/>
              <a:buChar char="◦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85750" indent="-285750">
              <a:buFont typeface="Lato Black" panose="020F0502020204030203" pitchFamily="34" charset="0"/>
              <a:buChar char="◦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 </a:t>
            </a:r>
          </a:p>
          <a:p>
            <a:pPr marL="285750" indent="-285750">
              <a:buFont typeface="Lato Black" panose="020F0502020204030203" pitchFamily="34" charset="0"/>
              <a:buChar char="◦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</a:p>
          <a:p>
            <a:pPr marL="202406" lvl="0" indent="-8810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63" name="Google Shape;163;p2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ANSVconfidential</a:t>
            </a:r>
            <a:r>
              <a:rPr lang="en-US" dirty="0"/>
              <a:t> and proprietary information. Unauthorized disclosure is prohibited.</a:t>
            </a:r>
            <a:endParaRPr dirty="0"/>
          </a:p>
        </p:txBody>
      </p:sp>
      <p:sp>
        <p:nvSpPr>
          <p:cNvPr id="164" name="Google Shape;164;p2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sp>
        <p:nvSpPr>
          <p:cNvPr id="171" name="Google Shape;171;p3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1.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</a:t>
            </a:r>
          </a:p>
        </p:txBody>
      </p:sp>
      <p:sp>
        <p:nvSpPr>
          <p:cNvPr id="172" name="Google Shape;172;p3"/>
          <p:cNvSpPr txBox="1">
            <a:spLocks noGrp="1"/>
          </p:cNvSpPr>
          <p:nvPr>
            <p:ph type="ftr" idx="4294967295"/>
          </p:nvPr>
        </p:nvSpPr>
        <p:spPr>
          <a:xfrm>
            <a:off x="0" y="4714875"/>
            <a:ext cx="162401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173" name="Google Shape;173;p3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000"/>
              <a:buFont typeface="Calibri"/>
              <a:buNone/>
            </a:pP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dirty="0"/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342900" y="897731"/>
            <a:ext cx="3928523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 err="1">
                <a:latin typeface="Söhne"/>
              </a:rPr>
              <a:t>Tiện</a:t>
            </a:r>
            <a:r>
              <a:rPr lang="en-US" sz="1600" b="1" dirty="0">
                <a:latin typeface="Söhne"/>
              </a:rPr>
              <a:t> </a:t>
            </a:r>
            <a:r>
              <a:rPr lang="en-US" sz="1600" b="1" dirty="0" err="1">
                <a:latin typeface="Söhne"/>
              </a:rPr>
              <a:t>lợi</a:t>
            </a:r>
            <a:r>
              <a:rPr lang="en-US" sz="1600" b="1" dirty="0">
                <a:latin typeface="Söhne"/>
              </a:rPr>
              <a:t>: 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mọi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nơi</a:t>
            </a:r>
            <a:endParaRPr lang="en-US" sz="1300" dirty="0">
              <a:latin typeface="Söhn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mọi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lúc</a:t>
            </a:r>
            <a:endParaRPr lang="en-US" sz="1300" dirty="0">
              <a:latin typeface="Söhne"/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 err="1">
                <a:latin typeface="Söhne"/>
              </a:rPr>
              <a:t>Tự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chủ</a:t>
            </a:r>
            <a:r>
              <a:rPr lang="en-US" sz="1600" dirty="0">
                <a:latin typeface="Söhne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tập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theo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tốc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độ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của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riêng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mình</a:t>
            </a:r>
            <a:endParaRPr lang="en-US" sz="1300" dirty="0">
              <a:latin typeface="Söhn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Lựa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chọn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kiến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thức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mình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cần</a:t>
            </a:r>
            <a:r>
              <a:rPr lang="en-US" sz="1300" dirty="0">
                <a:latin typeface="Söhne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Söhne"/>
              </a:rPr>
              <a:t>Phong </a:t>
            </a:r>
            <a:r>
              <a:rPr lang="en-US" sz="1600" b="1" dirty="0" err="1">
                <a:latin typeface="Söhne"/>
              </a:rPr>
              <a:t>phú</a:t>
            </a:r>
            <a:r>
              <a:rPr lang="en-US" sz="1600" b="1" dirty="0">
                <a:latin typeface="Söhne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>
                <a:latin typeface="Söhne"/>
              </a:rPr>
              <a:t> Cho </a:t>
            </a:r>
            <a:r>
              <a:rPr lang="en-US" sz="1300" dirty="0" err="1">
                <a:latin typeface="Söhne"/>
              </a:rPr>
              <a:t>phép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sự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lựa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chọn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tự</a:t>
            </a:r>
            <a:r>
              <a:rPr lang="en-US" sz="1300" dirty="0">
                <a:latin typeface="Söhne"/>
              </a:rPr>
              <a:t> do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nhiều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bài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giảng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khác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nhau</a:t>
            </a:r>
            <a:endParaRPr lang="en-US" sz="1300" dirty="0">
              <a:latin typeface="Söhne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 err="1">
                <a:latin typeface="Söhne"/>
              </a:rPr>
              <a:t>Tiết</a:t>
            </a:r>
            <a:r>
              <a:rPr lang="en-US" sz="1600" b="1" dirty="0">
                <a:latin typeface="Söhne"/>
              </a:rPr>
              <a:t> </a:t>
            </a:r>
            <a:r>
              <a:rPr lang="en-US" sz="1600" b="1" dirty="0" err="1">
                <a:latin typeface="Söhne"/>
              </a:rPr>
              <a:t>kiệm</a:t>
            </a:r>
            <a:r>
              <a:rPr lang="en-US" sz="1600" b="1" dirty="0">
                <a:latin typeface="Söhne"/>
              </a:rPr>
              <a:t>: </a:t>
            </a:r>
          </a:p>
          <a:p>
            <a:pPr marL="800100" lvl="1" indent="-342900">
              <a:buFont typeface="Arial"/>
              <a:buChar char="•"/>
            </a:pPr>
            <a:r>
              <a:rPr lang="en-US" sz="1300" dirty="0" err="1">
                <a:latin typeface="Söhne"/>
              </a:rPr>
              <a:t>Thay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cho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việc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đi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lại</a:t>
            </a:r>
            <a:r>
              <a:rPr lang="en-US" sz="1300" dirty="0">
                <a:latin typeface="Söhne"/>
              </a:rPr>
              <a:t>, </a:t>
            </a:r>
            <a:r>
              <a:rPr lang="en-US" sz="1300" dirty="0" err="1">
                <a:latin typeface="Söhne"/>
              </a:rPr>
              <a:t>ăn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uống</a:t>
            </a:r>
            <a:r>
              <a:rPr lang="en-US" sz="1300" dirty="0">
                <a:latin typeface="Söhne"/>
              </a:rPr>
              <a:t>, </a:t>
            </a:r>
            <a:r>
              <a:rPr lang="en-US" sz="1300" dirty="0" err="1">
                <a:latin typeface="Söhne"/>
              </a:rPr>
              <a:t>và</a:t>
            </a:r>
            <a:r>
              <a:rPr lang="en-US" sz="1300" dirty="0">
                <a:latin typeface="Söhne"/>
              </a:rPr>
              <a:t> chi </a:t>
            </a:r>
            <a:r>
              <a:rPr lang="en-US" sz="1300" dirty="0" err="1">
                <a:latin typeface="Söhne"/>
              </a:rPr>
              <a:t>phí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khác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khi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đi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học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kiểu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truyền</a:t>
            </a:r>
            <a:r>
              <a:rPr lang="en-US" sz="1300" dirty="0">
                <a:latin typeface="Söhne"/>
              </a:rPr>
              <a:t> </a:t>
            </a:r>
            <a:r>
              <a:rPr lang="en-US" sz="1300" dirty="0" err="1">
                <a:latin typeface="Söhne"/>
              </a:rPr>
              <a:t>thống</a:t>
            </a:r>
            <a:endParaRPr lang="en-US" sz="1300" dirty="0">
              <a:latin typeface="Söhne"/>
            </a:endParaRPr>
          </a:p>
        </p:txBody>
      </p:sp>
      <p:sp>
        <p:nvSpPr>
          <p:cNvPr id="181" name="Google Shape;181;p4"/>
          <p:cNvSpPr txBox="1">
            <a:spLocks noGrp="1"/>
          </p:cNvSpPr>
          <p:nvPr>
            <p:ph type="sldNum" idx="12"/>
          </p:nvPr>
        </p:nvSpPr>
        <p:spPr>
          <a:xfrm>
            <a:off x="6890147" y="4662649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Backend</a:t>
            </a: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Frontend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dirty="0"/>
          </a:p>
        </p:txBody>
      </p:sp>
      <p:sp>
        <p:nvSpPr>
          <p:cNvPr id="240" name="Google Shape;240;p9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2.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dirty="0"/>
          </a:p>
        </p:txBody>
      </p:sp>
      <p:sp>
        <p:nvSpPr>
          <p:cNvPr id="241" name="Google Shape;241;p9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/>
          <p:nvPr/>
        </p:nvSpPr>
        <p:spPr>
          <a:xfrm>
            <a:off x="166097" y="1061526"/>
            <a:ext cx="8817428" cy="363495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236933" y="227106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000"/>
              <a:buFont typeface="Calibri"/>
              <a:buNone/>
            </a:pPr>
            <a:r>
              <a:rPr lang="en-US" sz="3000">
                <a:solidFill>
                  <a:srgbClr val="FF4F1F"/>
                </a:solidFill>
                <a:latin typeface="Calibri"/>
                <a:ea typeface="Calibri"/>
                <a:cs typeface="Calibri"/>
                <a:sym typeface="Calibri"/>
              </a:rPr>
              <a:t>Project  Organizational  </a:t>
            </a:r>
            <a:endParaRPr sz="3000">
              <a:solidFill>
                <a:srgbClr val="FF4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3FAC78-5B80-CDB7-533B-C6C12353DDC3}"/>
              </a:ext>
            </a:extLst>
          </p:cNvPr>
          <p:cNvSpPr/>
          <p:nvPr/>
        </p:nvSpPr>
        <p:spPr>
          <a:xfrm>
            <a:off x="3340823" y="1371600"/>
            <a:ext cx="1894114" cy="3032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A199E8-268D-08A5-DB83-985E9FA6F4E1}"/>
              </a:ext>
            </a:extLst>
          </p:cNvPr>
          <p:cNvSpPr/>
          <p:nvPr/>
        </p:nvSpPr>
        <p:spPr>
          <a:xfrm>
            <a:off x="600269" y="1371601"/>
            <a:ext cx="1894114" cy="8210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EAA87A-447F-E379-DCED-0C145A544423}"/>
              </a:ext>
            </a:extLst>
          </p:cNvPr>
          <p:cNvSpPr/>
          <p:nvPr/>
        </p:nvSpPr>
        <p:spPr>
          <a:xfrm>
            <a:off x="6226628" y="1371600"/>
            <a:ext cx="1894114" cy="30324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1983A5-6A51-74DB-EB2E-CC3F5C3DFB02}"/>
              </a:ext>
            </a:extLst>
          </p:cNvPr>
          <p:cNvSpPr/>
          <p:nvPr/>
        </p:nvSpPr>
        <p:spPr>
          <a:xfrm>
            <a:off x="3442996" y="1595535"/>
            <a:ext cx="1632857" cy="597160"/>
          </a:xfrm>
          <a:prstGeom prst="roundRect">
            <a:avLst/>
          </a:prstGeom>
          <a:solidFill>
            <a:schemeClr val="bg1"/>
          </a:solidFill>
          <a:ln>
            <a:solidFill>
              <a:srgbClr val="C1F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FA660-83C7-DFD4-365F-714AC29C3D58}"/>
              </a:ext>
              <a:ext uri="{760B6F12-5D1B-4D04-BB75-4BF67FFF76F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BDA509-E352-4449-9A28-654EE720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62" y="1718191"/>
            <a:ext cx="1010090" cy="35184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D44E3-7E93-D6D0-69DD-1A2E475587FB}"/>
              </a:ext>
              <a:ext uri="{B8434562-EA61-457D-9442-CC07598C43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AD8011-7671-4A37-A952-BFFD4D3B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58" y="2192695"/>
            <a:ext cx="1010815" cy="1010815"/>
          </a:xfrm>
          <a:prstGeom prst="rect">
            <a:avLst/>
          </a:prstGeom>
          <a:noFill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ACD59E-9D32-5936-3D1C-BC18AE567DBD}"/>
              </a:ext>
            </a:extLst>
          </p:cNvPr>
          <p:cNvSpPr/>
          <p:nvPr/>
        </p:nvSpPr>
        <p:spPr>
          <a:xfrm>
            <a:off x="3489648" y="3514569"/>
            <a:ext cx="1539551" cy="52251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wnload Python Logo in SVG Vector or PNG File Format - Logo ...">
            <a:extLst>
              <a:ext uri="{FF2B5EF4-FFF2-40B4-BE49-F238E27FC236}">
                <a16:creationId xmlns:a16="http://schemas.microsoft.com/office/drawing/2014/main" id="{54FE945E-7993-3BA8-C3EC-5B2BE551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931" y="3326731"/>
            <a:ext cx="1431083" cy="95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FD1189A-1DAB-EFA1-495D-388CA508A510}"/>
              </a:ext>
            </a:extLst>
          </p:cNvPr>
          <p:cNvSpPr/>
          <p:nvPr/>
        </p:nvSpPr>
        <p:spPr>
          <a:xfrm>
            <a:off x="2494383" y="1595535"/>
            <a:ext cx="817984" cy="2052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6DCABB-E93D-D3EA-EC2D-3BDFA11A1050}"/>
              </a:ext>
            </a:extLst>
          </p:cNvPr>
          <p:cNvSpPr/>
          <p:nvPr/>
        </p:nvSpPr>
        <p:spPr>
          <a:xfrm rot="10800000">
            <a:off x="2468179" y="1765042"/>
            <a:ext cx="817984" cy="2052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7B09AB-9318-AC6C-C684-BDFCAF80510A}"/>
              </a:ext>
            </a:extLst>
          </p:cNvPr>
          <p:cNvSpPr/>
          <p:nvPr/>
        </p:nvSpPr>
        <p:spPr>
          <a:xfrm>
            <a:off x="5325992" y="1631301"/>
            <a:ext cx="817984" cy="2052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D21417-AE74-293D-061C-FB50B58F286D}"/>
              </a:ext>
            </a:extLst>
          </p:cNvPr>
          <p:cNvSpPr/>
          <p:nvPr/>
        </p:nvSpPr>
        <p:spPr>
          <a:xfrm rot="10800000">
            <a:off x="5299788" y="1800808"/>
            <a:ext cx="817984" cy="2052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B9FA27-A68F-24A7-E471-0A8870B4A261}"/>
              </a:ext>
            </a:extLst>
          </p:cNvPr>
          <p:cNvSpPr/>
          <p:nvPr/>
        </p:nvSpPr>
        <p:spPr>
          <a:xfrm>
            <a:off x="6484777" y="1570566"/>
            <a:ext cx="1433273" cy="4994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4C5DB8-83BD-C397-9596-B2324D7FC0DE}"/>
              </a:ext>
            </a:extLst>
          </p:cNvPr>
          <p:cNvSpPr/>
          <p:nvPr/>
        </p:nvSpPr>
        <p:spPr>
          <a:xfrm>
            <a:off x="6484777" y="2204382"/>
            <a:ext cx="1433273" cy="4994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E8A8BC-71E1-F27F-683C-77A614CC8A8B}"/>
              </a:ext>
            </a:extLst>
          </p:cNvPr>
          <p:cNvSpPr/>
          <p:nvPr/>
        </p:nvSpPr>
        <p:spPr>
          <a:xfrm>
            <a:off x="6484777" y="2873295"/>
            <a:ext cx="1433273" cy="4994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DB1CFF-4DD1-0186-7540-1FD7A521EDAC}"/>
              </a:ext>
            </a:extLst>
          </p:cNvPr>
          <p:cNvSpPr/>
          <p:nvPr/>
        </p:nvSpPr>
        <p:spPr>
          <a:xfrm>
            <a:off x="6484777" y="3582502"/>
            <a:ext cx="1433273" cy="4994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840A18-F474-78B9-4F8B-C4AF84293962}"/>
              </a:ext>
              <a:ext uri="{7586C570-BC93-4FF9-BD46-67C7C69E07F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2B3642-B563-4727-A5F7-84C33AA58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20" y="3602798"/>
            <a:ext cx="825986" cy="458880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F6F294-DA8E-C8FE-D8DD-3FF018D90B73}"/>
              </a:ext>
            </a:extLst>
          </p:cNvPr>
          <p:cNvSpPr txBox="1"/>
          <p:nvPr/>
        </p:nvSpPr>
        <p:spPr>
          <a:xfrm>
            <a:off x="6568751" y="1053054"/>
            <a:ext cx="174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AB85-9C65-FB8F-9251-03040B387AB2}"/>
              </a:ext>
            </a:extLst>
          </p:cNvPr>
          <p:cNvSpPr txBox="1"/>
          <p:nvPr/>
        </p:nvSpPr>
        <p:spPr>
          <a:xfrm>
            <a:off x="2493125" y="1384847"/>
            <a:ext cx="81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Query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E4E3B-B953-29A5-A5B2-DAA88BD0B73E}"/>
              </a:ext>
            </a:extLst>
          </p:cNvPr>
          <p:cNvSpPr txBox="1"/>
          <p:nvPr/>
        </p:nvSpPr>
        <p:spPr>
          <a:xfrm>
            <a:off x="3490275" y="2722827"/>
            <a:ext cx="1538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B551D-BF0A-C2CC-81F3-11F1337407BC}"/>
              </a:ext>
            </a:extLst>
          </p:cNvPr>
          <p:cNvSpPr txBox="1"/>
          <p:nvPr/>
        </p:nvSpPr>
        <p:spPr>
          <a:xfrm>
            <a:off x="5467739" y="1321753"/>
            <a:ext cx="61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F46E7-E848-B38D-39A4-CF33DFD2B456}"/>
              </a:ext>
            </a:extLst>
          </p:cNvPr>
          <p:cNvSpPr txBox="1"/>
          <p:nvPr/>
        </p:nvSpPr>
        <p:spPr>
          <a:xfrm>
            <a:off x="5395113" y="2042046"/>
            <a:ext cx="75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>
            <a:spLocks noGrp="1"/>
          </p:cNvSpPr>
          <p:nvPr>
            <p:ph type="subTitle" idx="1"/>
          </p:nvPr>
        </p:nvSpPr>
        <p:spPr>
          <a:xfrm>
            <a:off x="3050483" y="2100542"/>
            <a:ext cx="5137775" cy="117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" rIns="0" bIns="0" anchor="t" anchorCtr="0">
            <a:norm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 dirty="0"/>
              <a:t>Preview UI</a:t>
            </a:r>
          </a:p>
        </p:txBody>
      </p:sp>
      <p:sp>
        <p:nvSpPr>
          <p:cNvPr id="291" name="Google Shape;291;p12"/>
          <p:cNvSpPr txBox="1">
            <a:spLocks noGrp="1"/>
          </p:cNvSpPr>
          <p:nvPr>
            <p:ph type="ctrTitle"/>
          </p:nvPr>
        </p:nvSpPr>
        <p:spPr>
          <a:xfrm>
            <a:off x="3050482" y="1588493"/>
            <a:ext cx="5137775" cy="457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3300"/>
              <a:buFont typeface="Calibri"/>
              <a:buNone/>
            </a:pPr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92" name="Google Shape;292;p12"/>
          <p:cNvSpPr txBox="1">
            <a:spLocks noGrp="1"/>
          </p:cNvSpPr>
          <p:nvPr>
            <p:ph type="sldNum" idx="4294967295"/>
          </p:nvPr>
        </p:nvSpPr>
        <p:spPr>
          <a:xfrm>
            <a:off x="7232650" y="4662488"/>
            <a:ext cx="19113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58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/>
              <a:t>Chi </a:t>
            </a:r>
            <a:r>
              <a:rPr lang="en-US" sz="3200" b="1" dirty="0" err="1"/>
              <a:t>tiết</a:t>
            </a:r>
            <a:r>
              <a:rPr lang="en-US" sz="3200" b="1" dirty="0"/>
              <a:t> </a:t>
            </a:r>
            <a:r>
              <a:rPr lang="en-US" sz="3200" b="1" dirty="0" err="1"/>
              <a:t>chức</a:t>
            </a:r>
            <a:r>
              <a:rPr lang="en-US" sz="3200" b="1" dirty="0"/>
              <a:t> </a:t>
            </a:r>
            <a:r>
              <a:rPr lang="en-US" sz="3200" b="1" dirty="0" err="1"/>
              <a:t>năng</a:t>
            </a:r>
            <a:endParaRPr sz="3200" b="1" dirty="0"/>
          </a:p>
        </p:txBody>
      </p:sp>
      <p:sp>
        <p:nvSpPr>
          <p:cNvPr id="298" name="Google Shape;298;p13"/>
          <p:cNvSpPr txBox="1">
            <a:spLocks noGrp="1"/>
          </p:cNvSpPr>
          <p:nvPr>
            <p:ph type="body" idx="1"/>
          </p:nvPr>
        </p:nvSpPr>
        <p:spPr>
          <a:xfrm>
            <a:off x="342901" y="897731"/>
            <a:ext cx="3631940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1600" b="1" dirty="0" err="1">
                <a:sym typeface="Arial"/>
              </a:rPr>
              <a:t>Các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chức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năng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đã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hoàn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thành</a:t>
            </a:r>
            <a:r>
              <a:rPr lang="en-US" sz="1600" b="1" dirty="0">
                <a:sym typeface="Arial"/>
              </a:rPr>
              <a:t> </a:t>
            </a:r>
            <a:r>
              <a:rPr lang="en-US" sz="1600" b="1" dirty="0" err="1">
                <a:sym typeface="Arial"/>
              </a:rPr>
              <a:t>cho</a:t>
            </a:r>
            <a:r>
              <a:rPr lang="en-US" sz="1600" b="1" dirty="0">
                <a:sym typeface="Arial"/>
              </a:rPr>
              <a:t> user :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 err="1"/>
              <a:t>Đăng</a:t>
            </a:r>
            <a:r>
              <a:rPr lang="en-US" sz="1300" dirty="0"/>
              <a:t> </a:t>
            </a:r>
            <a:r>
              <a:rPr lang="en-US" sz="1300" dirty="0" err="1"/>
              <a:t>nhập,Đăng</a:t>
            </a:r>
            <a:r>
              <a:rPr lang="en-US" sz="1300" dirty="0"/>
              <a:t> </a:t>
            </a:r>
            <a:r>
              <a:rPr lang="en-US" sz="1300" dirty="0" err="1"/>
              <a:t>ký</a:t>
            </a:r>
            <a:r>
              <a:rPr lang="en-US" sz="1300" dirty="0"/>
              <a:t> </a:t>
            </a:r>
            <a:r>
              <a:rPr lang="en-US" sz="1300" dirty="0" err="1"/>
              <a:t>trang</a:t>
            </a:r>
            <a:r>
              <a:rPr lang="en-US" sz="1300" dirty="0"/>
              <a:t> web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/>
              <a:t>Preview, </a:t>
            </a:r>
            <a:r>
              <a:rPr lang="en-US" sz="1300" dirty="0" err="1"/>
              <a:t>xem</a:t>
            </a:r>
            <a:r>
              <a:rPr lang="en-US" sz="1300" dirty="0"/>
              <a:t> </a:t>
            </a:r>
            <a:r>
              <a:rPr lang="en-US" sz="1300" dirty="0" err="1"/>
              <a:t>thông</a:t>
            </a:r>
            <a:r>
              <a:rPr lang="en-US" sz="1300" dirty="0"/>
              <a:t> tin Course </a:t>
            </a:r>
            <a:r>
              <a:rPr lang="en-US" sz="1300" dirty="0" err="1"/>
              <a:t>khi</a:t>
            </a:r>
            <a:r>
              <a:rPr lang="en-US" sz="1300" dirty="0"/>
              <a:t> </a:t>
            </a:r>
            <a:r>
              <a:rPr lang="en-US" sz="1300" dirty="0" err="1"/>
              <a:t>chưa</a:t>
            </a:r>
            <a:r>
              <a:rPr lang="en-US" sz="1300" dirty="0"/>
              <a:t> log in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 err="1"/>
              <a:t>Tham</a:t>
            </a:r>
            <a:r>
              <a:rPr lang="en-US" sz="1300" dirty="0"/>
              <a:t> </a:t>
            </a:r>
            <a:r>
              <a:rPr lang="en-US" sz="1300" dirty="0" err="1"/>
              <a:t>gia</a:t>
            </a:r>
            <a:r>
              <a:rPr lang="en-US" sz="1300" dirty="0"/>
              <a:t> Course Free </a:t>
            </a:r>
            <a:r>
              <a:rPr lang="en-US" sz="1300" dirty="0" err="1"/>
              <a:t>và</a:t>
            </a:r>
            <a:r>
              <a:rPr lang="en-US" sz="1300" dirty="0"/>
              <a:t> Paid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 err="1"/>
              <a:t>Xem</a:t>
            </a:r>
            <a:r>
              <a:rPr lang="en-US" sz="1300" dirty="0"/>
              <a:t> Video </a:t>
            </a:r>
            <a:r>
              <a:rPr lang="en-US" sz="1300" dirty="0" err="1"/>
              <a:t>trên</a:t>
            </a:r>
            <a:r>
              <a:rPr lang="en-US" sz="1300" dirty="0"/>
              <a:t> Course</a:t>
            </a:r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 err="1"/>
              <a:t>Tải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</a:t>
            </a:r>
            <a:r>
              <a:rPr lang="en-US" sz="1300" dirty="0" err="1"/>
              <a:t>liệu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máy</a:t>
            </a:r>
            <a:r>
              <a:rPr lang="en-US" sz="1300" dirty="0"/>
              <a:t> </a:t>
            </a:r>
            <a:r>
              <a:rPr lang="en-US" sz="1300" dirty="0" err="1"/>
              <a:t>để</a:t>
            </a:r>
            <a:r>
              <a:rPr lang="en-US" sz="1300" dirty="0"/>
              <a:t> </a:t>
            </a:r>
            <a:r>
              <a:rPr lang="en-US" sz="1300" dirty="0" err="1"/>
              <a:t>xem</a:t>
            </a:r>
            <a:endParaRPr lang="en-US" sz="1300" dirty="0"/>
          </a:p>
          <a:p>
            <a:pPr marL="342900" indent="-342900">
              <a:buFont typeface="Lato Black" panose="020F0502020204030203" pitchFamily="34" charset="0"/>
              <a:buChar char="◦"/>
            </a:pPr>
            <a:r>
              <a:rPr lang="en-US" sz="1300" dirty="0"/>
              <a:t>Preview </a:t>
            </a:r>
            <a:r>
              <a:rPr lang="en-US" sz="1300" dirty="0" err="1"/>
              <a:t>các</a:t>
            </a:r>
            <a:r>
              <a:rPr lang="en-US" sz="1300" dirty="0"/>
              <a:t>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hướng</a:t>
            </a:r>
            <a:r>
              <a:rPr lang="en-US" sz="1300" dirty="0"/>
              <a:t> </a:t>
            </a:r>
            <a:r>
              <a:rPr lang="en-US" sz="1300" dirty="0" err="1"/>
              <a:t>dẫn</a:t>
            </a:r>
            <a:endParaRPr lang="en-US" sz="1300" dirty="0"/>
          </a:p>
          <a:p>
            <a:pPr marL="202406" lvl="0" indent="-202406">
              <a:lnSpc>
                <a:spcPct val="120000"/>
              </a:lnSpc>
              <a:spcBef>
                <a:spcPts val="0"/>
              </a:spcBef>
            </a:pPr>
            <a:endParaRPr lang="en-US" sz="1900" dirty="0"/>
          </a:p>
          <a:p>
            <a:pPr marL="571500" lvl="1" indent="-14001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ct val="100000"/>
              <a:buNone/>
            </a:pPr>
            <a:endParaRPr sz="1800" dirty="0"/>
          </a:p>
          <a:p>
            <a:pPr marL="202406" lvl="0" indent="-11382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4425003" y="927187"/>
            <a:ext cx="3925935" cy="35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t" anchorCtr="0">
            <a:norm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F1F"/>
              </a:buClr>
              <a:buSzPts val="1800"/>
            </a:pPr>
            <a:r>
              <a:rPr lang="en-US" sz="1500" b="1" dirty="0" err="1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1500" b="1" dirty="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chức</a:t>
            </a:r>
            <a:r>
              <a:rPr lang="en-US" sz="1500" b="1" dirty="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năng</a:t>
            </a:r>
            <a:r>
              <a:rPr lang="en-US" sz="1500" b="1" dirty="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1500" b="1" dirty="0">
                <a:solidFill>
                  <a:srgbClr val="4E5054"/>
                </a:solidFill>
                <a:latin typeface="Calibri"/>
                <a:ea typeface="Calibri"/>
                <a:cs typeface="Calibri"/>
                <a:sym typeface="Calibri"/>
              </a:rPr>
              <a:t> admin: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Thêm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sửa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xóa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Course,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hướng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dẫn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Course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hướng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dẫn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Quản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lý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người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dùng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phân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quyền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02406" indent="-202406">
              <a:buClr>
                <a:srgbClr val="FF4F1F"/>
              </a:buClr>
              <a:buSzPts val="1800"/>
              <a:buFont typeface="Lato Black"/>
              <a:buChar char="◦"/>
            </a:pPr>
            <a:endParaRPr lang="en-US" sz="1200" dirty="0"/>
          </a:p>
          <a:p>
            <a:pPr marL="590550" lvl="1">
              <a:lnSpc>
                <a:spcPct val="80000"/>
              </a:lnSpc>
              <a:spcBef>
                <a:spcPts val="375"/>
              </a:spcBef>
              <a:buClr>
                <a:srgbClr val="FF4F1F"/>
              </a:buClr>
              <a:buSzPts val="1500"/>
            </a:pPr>
            <a:endParaRPr lang="en-US" sz="1200" dirty="0">
              <a:solidFill>
                <a:srgbClr val="4E505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2406" marR="0" lvl="0" indent="-8810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4F1F"/>
              </a:buClr>
              <a:buSzPts val="1800"/>
              <a:buFont typeface="Lato Black"/>
              <a:buNone/>
            </a:pPr>
            <a:endParaRPr sz="1800" dirty="0">
              <a:solidFill>
                <a:srgbClr val="4E50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342901" y="314325"/>
            <a:ext cx="8458200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buSzPts val="3000"/>
            </a:pPr>
            <a:r>
              <a:rPr lang="en-US" sz="3200" b="1" dirty="0"/>
              <a:t>PREVIEW UI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ftr" idx="11"/>
          </p:nvPr>
        </p:nvSpPr>
        <p:spPr>
          <a:xfrm>
            <a:off x="2452641" y="4715093"/>
            <a:ext cx="1624520" cy="229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ANSV confidential and proprietary information. Unauthorized disclosure is prohibited.</a:t>
            </a:r>
            <a:endParaRPr dirty="0"/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5084652" y="2395514"/>
            <a:ext cx="1910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EE651-D4C8-E392-2B23-D3429A1B8687}"/>
              </a:ext>
              <a:ext uri="{E73F8566-DB32-4B84-A9F0-5E9368E309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0E3C4B-F483-4306-A662-F61F27A3A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72" y="705360"/>
            <a:ext cx="7677245" cy="39279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40187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Genesys Color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FF4F1F"/>
      </a:accent1>
      <a:accent2>
        <a:srgbClr val="5D3E5D"/>
      </a:accent2>
      <a:accent3>
        <a:srgbClr val="959699"/>
      </a:accent3>
      <a:accent4>
        <a:srgbClr val="D3D3D3"/>
      </a:accent4>
      <a:accent5>
        <a:srgbClr val="4E5054"/>
      </a:accent5>
      <a:accent6>
        <a:srgbClr val="000000"/>
      </a:accent6>
      <a:hlink>
        <a:srgbClr val="FF4F1F"/>
      </a:hlink>
      <a:folHlink>
        <a:srgbClr val="FF4F1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771</Words>
  <Application>Microsoft Office PowerPoint</Application>
  <PresentationFormat>On-screen Show 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Cutive</vt:lpstr>
      <vt:lpstr>Lato Black</vt:lpstr>
      <vt:lpstr>Noto Sans Symbols</vt:lpstr>
      <vt:lpstr>Segoe UI</vt:lpstr>
      <vt:lpstr>Söhne</vt:lpstr>
      <vt:lpstr>Times New Roman</vt:lpstr>
      <vt:lpstr>Custom Design</vt:lpstr>
      <vt:lpstr>1_Custom Design</vt:lpstr>
      <vt:lpstr>Website Online Course</vt:lpstr>
      <vt:lpstr>Agenda</vt:lpstr>
      <vt:lpstr>1. Mục đích của Website</vt:lpstr>
      <vt:lpstr>Lợi ích</vt:lpstr>
      <vt:lpstr>2. Công cụ thực hiện</vt:lpstr>
      <vt:lpstr>PowerPoint Presentation</vt:lpstr>
      <vt:lpstr>3. Kết quả hiện tại </vt:lpstr>
      <vt:lpstr>Chi tiết chức năng</vt:lpstr>
      <vt:lpstr>PREVIEW UI</vt:lpstr>
      <vt:lpstr>PREVIEW UI</vt:lpstr>
      <vt:lpstr>PREVIEW UI - ADMIN</vt:lpstr>
      <vt:lpstr>4. Các chức năng đang phát triển</vt:lpstr>
      <vt:lpstr>Định hướng</vt:lpstr>
      <vt:lpstr>4. Thảo luận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ACB Health Check</dc:title>
  <dc:creator>Thanh Hai Nguyen</dc:creator>
  <cp:lastModifiedBy>VU TU HOC 20187236</cp:lastModifiedBy>
  <cp:revision>47</cp:revision>
  <dcterms:created xsi:type="dcterms:W3CDTF">2017-05-26T18:36:23Z</dcterms:created>
  <dcterms:modified xsi:type="dcterms:W3CDTF">2023-04-27T03:32:37Z</dcterms:modified>
</cp:coreProperties>
</file>