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9" r:id="rId4"/>
    <p:sldId id="261" r:id="rId5"/>
    <p:sldId id="264" r:id="rId6"/>
    <p:sldId id="262" r:id="rId7"/>
    <p:sldId id="265" r:id="rId8"/>
    <p:sldId id="276" r:id="rId9"/>
    <p:sldId id="277" r:id="rId10"/>
    <p:sldId id="278" r:id="rId11"/>
    <p:sldId id="279" r:id="rId12"/>
    <p:sldId id="280" r:id="rId13"/>
    <p:sldId id="281" r:id="rId14"/>
    <p:sldId id="267" r:id="rId15"/>
    <p:sldId id="270"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71501"/>
            <a:ext cx="12192000" cy="2552699"/>
          </a:xfrm>
        </p:spPr>
        <p:txBody>
          <a:bodyPr>
            <a:normAutofit/>
          </a:bodyPr>
          <a:lstStyle/>
          <a:p>
            <a:pPr algn="ctr"/>
            <a:r>
              <a:rPr lang="en-US" sz="4800" dirty="0" smtClean="0">
                <a:latin typeface="Times New Roman" panose="02020603050405020304" pitchFamily="18" charset="0"/>
                <a:cs typeface="Times New Roman" panose="02020603050405020304" pitchFamily="18" charset="0"/>
              </a:rPr>
              <a:t>KỸ NĂNG QUẢN LÝ THỜI GIAN</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3390900"/>
            <a:ext cx="12191999" cy="657225"/>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THUYẾT TRÌNH : BÙI ĐỨC </a:t>
            </a: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ƯƠNG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015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72458" y="0"/>
            <a:ext cx="10532154" cy="1843314"/>
          </a:xfrm>
        </p:spPr>
        <p:txBody>
          <a:bodyPr>
            <a:normAutofit/>
          </a:bodyPr>
          <a:lstStyle/>
          <a:p>
            <a:pPr algn="ctr"/>
            <a:r>
              <a:rPr lang="en-US" dirty="0" err="1">
                <a:latin typeface="Times New Roman" panose="02020603050405020304" pitchFamily="18" charset="0"/>
                <a:cs typeface="Times New Roman" panose="02020603050405020304" pitchFamily="18" charset="0"/>
              </a:rPr>
              <a:t>Liệt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843314"/>
            <a:ext cx="12191999" cy="3613105"/>
          </a:xfrm>
        </p:spPr>
        <p:txBody>
          <a:bodyPr>
            <a:normAutofit/>
          </a:bodyPr>
          <a:lstStyle/>
          <a:p>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Để </a:t>
            </a:r>
            <a:r>
              <a:rPr lang="vi-VN" sz="2800" dirty="0">
                <a:solidFill>
                  <a:schemeClr val="tx1"/>
                </a:solidFill>
                <a:latin typeface="Times New Roman" panose="02020603050405020304" pitchFamily="18" charset="0"/>
                <a:cs typeface="Times New Roman" panose="02020603050405020304" pitchFamily="18" charset="0"/>
              </a:rPr>
              <a:t>có thể nâng cao được kỹ năng quản lý thời gian hiệu quả, bạn cần liệt kê những công việc cần phải làm trong một khoảng thời gian xác định, có thể là trong ngày, cũng có thể trong tuần hoặc trong tháng, trong quý. </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Đối </a:t>
            </a:r>
            <a:r>
              <a:rPr lang="vi-VN" sz="2800" dirty="0">
                <a:solidFill>
                  <a:schemeClr val="tx1"/>
                </a:solidFill>
                <a:latin typeface="Times New Roman" panose="02020603050405020304" pitchFamily="18" charset="0"/>
                <a:cs typeface="Times New Roman" panose="02020603050405020304" pitchFamily="18" charset="0"/>
              </a:rPr>
              <a:t>với những người dễ bị cuốn theo công việc thì việc liệt kê danh sách nhiệm vụ trong ngày là một điều cần thiết giúp bạn quản lý được quỹ thời gian có hạn của mình mà không bỏ sót nhiệm vụ. </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608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b="1" dirty="0"/>
              <a:t/>
            </a:r>
            <a:br>
              <a:rPr lang="vi-VN" b="1" dirty="0"/>
            </a:br>
            <a:endParaRPr lang="en-US" dirty="0"/>
          </a:p>
        </p:txBody>
      </p:sp>
      <p:sp>
        <p:nvSpPr>
          <p:cNvPr id="3" name="Subtitle 2"/>
          <p:cNvSpPr>
            <a:spLocks noGrp="1"/>
          </p:cNvSpPr>
          <p:nvPr>
            <p:ph type="subTitle" idx="1"/>
          </p:nvPr>
        </p:nvSpPr>
        <p:spPr>
          <a:xfrm>
            <a:off x="1" y="1723869"/>
            <a:ext cx="12192000" cy="4179794"/>
          </a:xfrm>
        </p:spPr>
        <p:txBody>
          <a:bodyPr>
            <a:noAutofit/>
          </a:bodyPr>
          <a:lstStyle/>
          <a:p>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Bạn </a:t>
            </a:r>
            <a:r>
              <a:rPr lang="vi-VN" sz="2800" dirty="0">
                <a:solidFill>
                  <a:schemeClr val="tx1"/>
                </a:solidFill>
                <a:latin typeface="Times New Roman" panose="02020603050405020304" pitchFamily="18" charset="0"/>
                <a:cs typeface="Times New Roman" panose="02020603050405020304" pitchFamily="18" charset="0"/>
              </a:rPr>
              <a:t>cần sắp xếp các nhiệm vụ của mình theo thứ tự ưu tiên và tập trung nguồn lực để hoàn thành những công việc quan trọng nhất. </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Khi </a:t>
            </a:r>
            <a:r>
              <a:rPr lang="vi-VN" sz="2800" dirty="0">
                <a:solidFill>
                  <a:schemeClr val="tx1"/>
                </a:solidFill>
                <a:latin typeface="Times New Roman" panose="02020603050405020304" pitchFamily="18" charset="0"/>
                <a:cs typeface="Times New Roman" panose="02020603050405020304" pitchFamily="18" charset="0"/>
              </a:rPr>
              <a:t>những công việc quan trọng được giải quyết thì áp lực cũng được giải tỏa đáng kể và việc không đủ thời gian cho các nhiệm vụ tiếp theo cũng sẽ không gây ảnh hưởng quá nhiều cho tiến độ và kết quả chung.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892509" y="489004"/>
            <a:ext cx="10392229" cy="707886"/>
          </a:xfrm>
          <a:prstGeom prst="rect">
            <a:avLst/>
          </a:prstGeom>
        </p:spPr>
        <p:txBody>
          <a:bodyPr wrap="square">
            <a:spAutoFit/>
          </a:bodyPr>
          <a:lstStyle/>
          <a:p>
            <a:pPr algn="ctr"/>
            <a:r>
              <a:rPr lang="vi-VN" sz="4000" dirty="0">
                <a:latin typeface="Times New Roman" panose="02020603050405020304" pitchFamily="18" charset="0"/>
                <a:cs typeface="Times New Roman" panose="02020603050405020304" pitchFamily="18" charset="0"/>
              </a:rPr>
              <a:t>Sắp xếp công việc theo thứ tự ưu tiên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34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71" y="194873"/>
            <a:ext cx="12017829" cy="1808098"/>
          </a:xfrm>
        </p:spPr>
        <p:txBody>
          <a:bodyPr/>
          <a:lstStyle/>
          <a:p>
            <a:pPr algn="ctr"/>
            <a:r>
              <a:rPr lang="en-US" sz="4000" dirty="0" err="1">
                <a:solidFill>
                  <a:schemeClr val="tx1"/>
                </a:solidFill>
                <a:latin typeface="Times New Roman" panose="02020603050405020304" pitchFamily="18" charset="0"/>
                <a:cs typeface="Times New Roman" panose="02020603050405020304" pitchFamily="18" charset="0"/>
              </a:rPr>
              <a:t>Tổng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kết</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lại</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công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việc</a:t>
            </a:r>
            <a:r>
              <a:rPr lang="en-US" b="1" dirty="0"/>
              <a:t/>
            </a:r>
            <a:br>
              <a:rPr lang="en-US" b="1" dirty="0"/>
            </a:br>
            <a:endParaRPr lang="en-US" dirty="0"/>
          </a:p>
        </p:txBody>
      </p:sp>
      <p:sp>
        <p:nvSpPr>
          <p:cNvPr id="3" name="Subtitle 2"/>
          <p:cNvSpPr>
            <a:spLocks noGrp="1"/>
          </p:cNvSpPr>
          <p:nvPr>
            <p:ph type="subTitle" idx="1"/>
          </p:nvPr>
        </p:nvSpPr>
        <p:spPr>
          <a:xfrm>
            <a:off x="0" y="1509486"/>
            <a:ext cx="11504613" cy="4321688"/>
          </a:xfrm>
        </p:spPr>
        <p:txBody>
          <a:bodyPr>
            <a:noAutofit/>
          </a:bodyPr>
          <a:lstStyle/>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Sau </a:t>
            </a:r>
            <a:r>
              <a:rPr lang="vi-VN" sz="2800" dirty="0">
                <a:solidFill>
                  <a:schemeClr val="tx1"/>
                </a:solidFill>
                <a:latin typeface="Times New Roman" panose="02020603050405020304" pitchFamily="18" charset="0"/>
                <a:cs typeface="Times New Roman" panose="02020603050405020304" pitchFamily="18" charset="0"/>
              </a:rPr>
              <a:t>mỗi ngày kết thúc công việc thì bạn nên dành chút thời gian để tổng kết </a:t>
            </a:r>
            <a:r>
              <a:rPr lang="vi-VN" sz="2800" dirty="0" smtClean="0">
                <a:solidFill>
                  <a:schemeClr val="tx1"/>
                </a:solidFill>
                <a:latin typeface="Times New Roman" panose="02020603050405020304" pitchFamily="18" charset="0"/>
                <a:cs typeface="Times New Roman" panose="02020603050405020304" pitchFamily="18" charset="0"/>
              </a:rPr>
              <a:t>lại</a:t>
            </a:r>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việc </a:t>
            </a:r>
            <a:r>
              <a:rPr lang="vi-VN" sz="2800" dirty="0">
                <a:solidFill>
                  <a:schemeClr val="tx1"/>
                </a:solidFill>
                <a:latin typeface="Times New Roman" panose="02020603050405020304" pitchFamily="18" charset="0"/>
                <a:cs typeface="Times New Roman" panose="02020603050405020304" pitchFamily="18" charset="0"/>
              </a:rPr>
              <a:t>tổng kết lại công việc sẽ giúp bạn không bỏ sót bất cứ nhiệm vụ nào trong ngày</a:t>
            </a:r>
            <a:r>
              <a:rPr lang="vi-VN" sz="2800" dirty="0" smtClean="0">
                <a:solidFill>
                  <a:schemeClr val="tx1"/>
                </a:solidFill>
                <a:latin typeface="Times New Roman" panose="02020603050405020304" pitchFamily="18" charset="0"/>
                <a:cs typeface="Times New Roman" panose="02020603050405020304" pitchFamily="18" charset="0"/>
              </a:rPr>
              <a:t>.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a:r>
              <a:rPr lang="en-US" sz="2800" dirty="0" smtClean="0">
                <a:solidFill>
                  <a:schemeClr val="tx1"/>
                </a:solidFill>
                <a:latin typeface="Times New Roman" panose="02020603050405020304" pitchFamily="18" charset="0"/>
                <a:cs typeface="Times New Roman" panose="02020603050405020304" pitchFamily="18" charset="0"/>
              </a:rPr>
              <a:t>- T</a:t>
            </a:r>
            <a:r>
              <a:rPr lang="vi-VN" sz="2800" dirty="0" smtClean="0">
                <a:solidFill>
                  <a:schemeClr val="tx1"/>
                </a:solidFill>
                <a:latin typeface="Times New Roman" panose="02020603050405020304" pitchFamily="18" charset="0"/>
                <a:cs typeface="Times New Roman" panose="02020603050405020304" pitchFamily="18" charset="0"/>
              </a:rPr>
              <a:t>ổng kết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công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việc</a:t>
            </a:r>
            <a:r>
              <a:rPr lang="vi-VN" sz="2800" dirty="0" smtClean="0">
                <a:solidFill>
                  <a:schemeClr val="tx1"/>
                </a:solidFill>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sẽ giúp bạn rút ra rất nhiều kinh nghiệm trong việc xử lý công việc, phát hiện những vấn đề chưa hợp lý và tìm ra giải pháp khắc phục cho những lần tiếp theo.</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933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38859"/>
            <a:ext cx="12192000" cy="3480573"/>
          </a:xfrm>
        </p:spPr>
        <p:txBody>
          <a:bodyPr>
            <a:normAutofit/>
          </a:bodyPr>
          <a:lstStyle/>
          <a:p>
            <a:pPr algn="ct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thời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gian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cụ</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thể</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việc</a:t>
            </a:r>
            <a:r>
              <a:rPr lang="en-US" sz="4000" b="1" dirty="0"/>
              <a:t/>
            </a:r>
            <a:br>
              <a:rPr lang="en-US" sz="4000" b="1" dirty="0"/>
            </a:br>
            <a:endParaRPr lang="en-US" sz="4000" dirty="0"/>
          </a:p>
        </p:txBody>
      </p:sp>
      <p:sp>
        <p:nvSpPr>
          <p:cNvPr id="3" name="Subtitle 2"/>
          <p:cNvSpPr>
            <a:spLocks noGrp="1"/>
          </p:cNvSpPr>
          <p:nvPr>
            <p:ph type="subTitle" idx="1"/>
          </p:nvPr>
        </p:nvSpPr>
        <p:spPr>
          <a:xfrm>
            <a:off x="0" y="1582057"/>
            <a:ext cx="11504613" cy="4321606"/>
          </a:xfrm>
        </p:spPr>
        <p:txBody>
          <a:bodyPr>
            <a:normAutofit/>
          </a:bodyPr>
          <a:lstStyle/>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Đây </a:t>
            </a:r>
            <a:r>
              <a:rPr lang="vi-VN" sz="2800" dirty="0">
                <a:solidFill>
                  <a:schemeClr val="tx1"/>
                </a:solidFill>
                <a:latin typeface="Times New Roman" panose="02020603050405020304" pitchFamily="18" charset="0"/>
                <a:cs typeface="Times New Roman" panose="02020603050405020304" pitchFamily="18" charset="0"/>
              </a:rPr>
              <a:t>là yếu tố cực kỳ quan trọng, mỗi một nhiệm vụ cụ thể cần có deadline riêng để đảm bảo không gây ảnh hưởng tới thời gian hoàn thành các nhiệm vụ khác.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Mỗi </a:t>
            </a:r>
            <a:r>
              <a:rPr lang="vi-VN" sz="2800" dirty="0">
                <a:solidFill>
                  <a:schemeClr val="tx1"/>
                </a:solidFill>
                <a:latin typeface="Times New Roman" panose="02020603050405020304" pitchFamily="18" charset="0"/>
                <a:cs typeface="Times New Roman" panose="02020603050405020304" pitchFamily="18" charset="0"/>
              </a:rPr>
              <a:t>khi lên kế hoạch, bạn cần xác định rõ thời gian bắt đầu cũng như thời điểm kết thúc chậm nhất là khi nào để không phải lãng phí quỹ thời gian của mình cho những việc không cần thiết. </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246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6498" y="5283199"/>
            <a:ext cx="11911914" cy="1129957"/>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Vậy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bạn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đã</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sử</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dụng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thời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gian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một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cách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hợp</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lý</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6" y="113211"/>
            <a:ext cx="11789406" cy="4705924"/>
          </a:xfrm>
          <a:solidFill>
            <a:schemeClr val="tx1"/>
          </a:solidFill>
        </p:spPr>
      </p:pic>
    </p:spTree>
    <p:extLst>
      <p:ext uri="{BB962C8B-B14F-4D97-AF65-F5344CB8AC3E}">
        <p14:creationId xmlns:p14="http://schemas.microsoft.com/office/powerpoint/2010/main" val="2915527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446088"/>
            <a:ext cx="7154563" cy="976312"/>
          </a:xfrm>
        </p:spPr>
        <p:txBody>
          <a:bodyPr>
            <a:normAutofit/>
          </a:bodyPr>
          <a:lstStyle/>
          <a:p>
            <a:pPr algn="ctr"/>
            <a:r>
              <a:rPr lang="en-US" sz="2800" dirty="0" err="1">
                <a:solidFill>
                  <a:schemeClr val="tx1"/>
                </a:solidFill>
                <a:latin typeface="Times New Roman" panose="02020603050405020304" pitchFamily="18" charset="0"/>
                <a:cs typeface="Times New Roman" panose="02020603050405020304" pitchFamily="18" charset="0"/>
              </a:rPr>
              <a:t>Phần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IV: </a:t>
            </a:r>
            <a:r>
              <a:rPr lang="en-US" sz="2800" dirty="0" err="1" smtClean="0">
                <a:solidFill>
                  <a:schemeClr val="tx1"/>
                </a:solidFill>
                <a:latin typeface="Times New Roman" panose="02020603050405020304" pitchFamily="18" charset="0"/>
                <a:cs typeface="Times New Roman" panose="02020603050405020304" pitchFamily="18" charset="0"/>
              </a:rPr>
              <a:t>Bí</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quyết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giúp</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quản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hiệu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trong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endParaRPr lang="en-US" sz="2800"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326" y="705394"/>
            <a:ext cx="4737464" cy="4528457"/>
          </a:xfrm>
        </p:spPr>
      </p:pic>
      <p:sp>
        <p:nvSpPr>
          <p:cNvPr id="4" name="Text Placeholder 3"/>
          <p:cNvSpPr>
            <a:spLocks noGrp="1"/>
          </p:cNvSpPr>
          <p:nvPr>
            <p:ph type="body" sz="half" idx="2"/>
          </p:nvPr>
        </p:nvSpPr>
        <p:spPr>
          <a:xfrm>
            <a:off x="1" y="1598612"/>
            <a:ext cx="7352270" cy="4011356"/>
          </a:xfrm>
        </p:spPr>
        <p:txBody>
          <a:bodyPr>
            <a:normAutofit/>
          </a:bodyPr>
          <a:lstStyle/>
          <a:p>
            <a:pPr marL="347663" indent="-347663" algn="just">
              <a:buClr>
                <a:schemeClr val="tx1"/>
              </a:buClr>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Lập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việc</a:t>
            </a:r>
            <a:endParaRPr lang="en-US" sz="2400" dirty="0" smtClean="0">
              <a:solidFill>
                <a:schemeClr val="tx1"/>
              </a:solidFill>
              <a:latin typeface="Times New Roman" panose="02020603050405020304" pitchFamily="18" charset="0"/>
              <a:cs typeface="Times New Roman" panose="02020603050405020304" pitchFamily="18" charset="0"/>
            </a:endParaRPr>
          </a:p>
          <a:p>
            <a:pPr marL="406400" indent="-406400" algn="just">
              <a:buClr>
                <a:schemeClr val="tx1"/>
              </a:buClr>
              <a:buFont typeface="Wingdings" panose="05000000000000000000" pitchFamily="2" charset="2"/>
              <a:buChar char="ü"/>
            </a:pPr>
            <a:r>
              <a:rPr lang="en-US" sz="2400" dirty="0" err="1" smtClean="0">
                <a:solidFill>
                  <a:schemeClr val="tx1"/>
                </a:solidFill>
                <a:latin typeface="Times New Roman" panose="02020603050405020304" pitchFamily="18" charset="0"/>
                <a:cs typeface="Times New Roman" panose="02020603050405020304" pitchFamily="18" charset="0"/>
              </a:rPr>
              <a:t>Lên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danh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việc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làm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ưu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tiên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những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việc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cần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làm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trước</a:t>
            </a:r>
            <a:r>
              <a:rPr lang="en-US" sz="2400" dirty="0" smtClean="0">
                <a:solidFill>
                  <a:schemeClr val="tx1"/>
                </a:solidFill>
                <a:latin typeface="Times New Roman" panose="02020603050405020304" pitchFamily="18" charset="0"/>
                <a:cs typeface="Times New Roman" panose="02020603050405020304" pitchFamily="18" charset="0"/>
              </a:rPr>
              <a:t>)</a:t>
            </a:r>
          </a:p>
          <a:p>
            <a:pPr marL="285750" indent="-285750" algn="just">
              <a:buClr>
                <a:schemeClr val="tx1"/>
              </a:buClr>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Ngăn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chặn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sự</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hoãn</a:t>
            </a: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err="1" smtClean="0">
                <a:solidFill>
                  <a:schemeClr val="tx1"/>
                </a:solidFill>
                <a:latin typeface="Times New Roman" panose="02020603050405020304" pitchFamily="18" charset="0"/>
                <a:cs typeface="Times New Roman" panose="02020603050405020304" pitchFamily="18" charset="0"/>
              </a:rPr>
              <a:t>tự</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đặt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những</a:t>
            </a:r>
            <a:r>
              <a:rPr lang="en-US" sz="2400" dirty="0">
                <a:solidFill>
                  <a:schemeClr val="tx1"/>
                </a:solidFill>
                <a:latin typeface="Times New Roman" panose="02020603050405020304" pitchFamily="18" charset="0"/>
                <a:cs typeface="Times New Roman" panose="02020603050405020304" pitchFamily="18" charset="0"/>
              </a:rPr>
              <a:t> </a:t>
            </a:r>
            <a:r>
              <a:rPr lang="en-US" sz="2400" smtClean="0">
                <a:solidFill>
                  <a:schemeClr val="tx1"/>
                </a:solidFill>
                <a:latin typeface="Times New Roman" panose="02020603050405020304" pitchFamily="18" charset="0"/>
                <a:cs typeface="Times New Roman" panose="02020603050405020304" pitchFamily="18" charset="0"/>
              </a:rPr>
              <a:t>deadline)</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ü"/>
            </a:pPr>
            <a:r>
              <a:rPr lang="en-US" sz="2400" dirty="0" err="1" smtClean="0">
                <a:solidFill>
                  <a:schemeClr val="tx1"/>
                </a:solidFill>
                <a:latin typeface="Times New Roman" panose="02020603050405020304" pitchFamily="18" charset="0"/>
                <a:cs typeface="Times New Roman" panose="02020603050405020304" pitchFamily="18" charset="0"/>
              </a:rPr>
              <a:t>Sắp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xếp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nơi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làm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việc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khoa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học</a:t>
            </a:r>
            <a:r>
              <a:rPr lang="en-US" sz="2400" dirty="0" smtClean="0">
                <a:solidFill>
                  <a:schemeClr val="tx1"/>
                </a:solidFill>
                <a:latin typeface="Times New Roman" panose="02020603050405020304" pitchFamily="18" charset="0"/>
                <a:cs typeface="Times New Roman" panose="02020603050405020304" pitchFamily="18" charset="0"/>
              </a:rPr>
              <a:t>.</a:t>
            </a:r>
          </a:p>
          <a:p>
            <a:pPr marL="285750" indent="-285750" algn="just">
              <a:buClr>
                <a:schemeClr val="tx1"/>
              </a:buClr>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phần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mềm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quản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lý</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công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việc</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ü"/>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ü"/>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880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5291528"/>
            <a:ext cx="12191999" cy="1166082"/>
          </a:xfrm>
        </p:spPr>
        <p:txBody>
          <a:bodyPr>
            <a:noAutofit/>
          </a:bodyPr>
          <a:lstStyle/>
          <a:p>
            <a:r>
              <a:rPr lang="en-US" sz="4000" dirty="0">
                <a:solidFill>
                  <a:schemeClr val="tx1"/>
                </a:solidFill>
                <a:latin typeface="Times New Roman" panose="02020603050405020304" pitchFamily="18" charset="0"/>
                <a:cs typeface="Times New Roman" panose="02020603050405020304" pitchFamily="18" charset="0"/>
              </a:rPr>
              <a:t>Theo </a:t>
            </a:r>
            <a:r>
              <a:rPr lang="en-US" sz="4000" dirty="0" err="1">
                <a:solidFill>
                  <a:schemeClr val="tx1"/>
                </a:solidFill>
                <a:latin typeface="Times New Roman" panose="02020603050405020304" pitchFamily="18" charset="0"/>
                <a:cs typeface="Times New Roman" panose="02020603050405020304" pitchFamily="18" charset="0"/>
              </a:rPr>
              <a:t>quan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điểm</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của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bạn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thì</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những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yếu</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tố</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nào</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quan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trọng</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nhất</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trong</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việc</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quản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lý</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thời</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gian</a:t>
            </a:r>
            <a:r>
              <a:rPr lang="en-US" sz="4000" dirty="0">
                <a:solidFill>
                  <a:schemeClr val="tx1"/>
                </a:solidFill>
                <a:latin typeface="Times New Roman" panose="02020603050405020304" pitchFamily="18" charset="0"/>
                <a:cs typeface="Times New Roman" panose="02020603050405020304" pitchFamily="18" charset="0"/>
              </a:rPr>
              <a:t> ?</a:t>
            </a:r>
            <a:endParaRPr lang="en-US" sz="40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5070450"/>
          </a:xfrm>
          <a:prstGeom prst="rect">
            <a:avLst/>
          </a:prstGeom>
        </p:spPr>
      </p:pic>
    </p:spTree>
    <p:extLst>
      <p:ext uri="{BB962C8B-B14F-4D97-AF65-F5344CB8AC3E}">
        <p14:creationId xmlns:p14="http://schemas.microsoft.com/office/powerpoint/2010/main" val="4060920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66270"/>
            <a:ext cx="12192000" cy="1878227"/>
          </a:xfrm>
        </p:spPr>
        <p:txBody>
          <a:bodyPr>
            <a:noAutofit/>
          </a:bodyPr>
          <a:lstStyle/>
          <a:p>
            <a:pPr algn="just"/>
            <a:r>
              <a:rPr lang="en-US" sz="2800" i="1" dirty="0" err="1">
                <a:solidFill>
                  <a:schemeClr val="tx1"/>
                </a:solidFill>
                <a:latin typeface="Times New Roman" panose="02020603050405020304" pitchFamily="18" charset="0"/>
                <a:cs typeface="Times New Roman" panose="02020603050405020304" pitchFamily="18" charset="0"/>
              </a:rPr>
              <a:t>Trên</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đây</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là</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toàn</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bộ</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thông</a:t>
            </a:r>
            <a:r>
              <a:rPr lang="en-US" sz="2800" i="1" dirty="0">
                <a:solidFill>
                  <a:schemeClr val="tx1"/>
                </a:solidFill>
                <a:latin typeface="Times New Roman" panose="02020603050405020304" pitchFamily="18" charset="0"/>
                <a:cs typeface="Times New Roman" panose="02020603050405020304" pitchFamily="18" charset="0"/>
              </a:rPr>
              <a:t> tin </a:t>
            </a:r>
            <a:r>
              <a:rPr lang="en-US" sz="2800" i="1" dirty="0" err="1">
                <a:solidFill>
                  <a:schemeClr val="tx1"/>
                </a:solidFill>
                <a:latin typeface="Times New Roman" panose="02020603050405020304" pitchFamily="18" charset="0"/>
                <a:cs typeface="Times New Roman" panose="02020603050405020304" pitchFamily="18" charset="0"/>
              </a:rPr>
              <a:t>mà</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em</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muốn</a:t>
            </a:r>
            <a:r>
              <a:rPr lang="en-US" sz="2800" i="1" dirty="0">
                <a:solidFill>
                  <a:schemeClr val="tx1"/>
                </a:solidFill>
                <a:latin typeface="Times New Roman" panose="02020603050405020304" pitchFamily="18" charset="0"/>
                <a:cs typeface="Times New Roman" panose="02020603050405020304" pitchFamily="18" charset="0"/>
              </a:rPr>
              <a:t> chia </a:t>
            </a:r>
            <a:r>
              <a:rPr lang="en-US" sz="2800" i="1" dirty="0" err="1">
                <a:solidFill>
                  <a:schemeClr val="tx1"/>
                </a:solidFill>
                <a:latin typeface="Times New Roman" panose="02020603050405020304" pitchFamily="18" charset="0"/>
                <a:cs typeface="Times New Roman" panose="02020603050405020304" pitchFamily="18" charset="0"/>
              </a:rPr>
              <a:t>sẻ</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với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mọi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người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về</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chủ</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đề</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Kỹ</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năng</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quản</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lý</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thời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gian</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Hy</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vọng</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rằng</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bài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viết</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này</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đã</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đem</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tới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cho</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mọi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người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những</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kiến</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thức</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có</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ích</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trong</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việc</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cải</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thiện</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kỹ</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năng</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mềm</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để</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thành</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công</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trong</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cuộc</a:t>
            </a:r>
            <a:r>
              <a:rPr lang="en-US" sz="2800" i="1" dirty="0">
                <a:solidFill>
                  <a:schemeClr val="tx1"/>
                </a:solidFill>
                <a:latin typeface="Times New Roman" panose="02020603050405020304" pitchFamily="18" charset="0"/>
                <a:cs typeface="Times New Roman" panose="02020603050405020304" pitchFamily="18" charset="0"/>
              </a:rPr>
              <a:t> </a:t>
            </a:r>
            <a:r>
              <a:rPr lang="en-US" sz="2800" i="1" dirty="0" err="1">
                <a:solidFill>
                  <a:schemeClr val="tx1"/>
                </a:solidFill>
                <a:latin typeface="Times New Roman" panose="02020603050405020304" pitchFamily="18" charset="0"/>
                <a:cs typeface="Times New Roman" panose="02020603050405020304" pitchFamily="18" charset="0"/>
              </a:rPr>
              <a:t>sống</a:t>
            </a:r>
            <a:r>
              <a:rPr lang="en-US" sz="2800" i="1" dirty="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6" y="104423"/>
            <a:ext cx="11808823" cy="4746252"/>
          </a:xfrm>
        </p:spPr>
      </p:pic>
    </p:spTree>
    <p:extLst>
      <p:ext uri="{BB962C8B-B14F-4D97-AF65-F5344CB8AC3E}">
        <p14:creationId xmlns:p14="http://schemas.microsoft.com/office/powerpoint/2010/main" val="1830098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0195"/>
            <a:ext cx="12192000" cy="4760955"/>
          </a:xfrm>
        </p:spPr>
        <p:txBody>
          <a:bodyPr>
            <a:normAutofit fontScale="90000"/>
          </a:bodyPr>
          <a:lstStyle/>
          <a:p>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Phần</a:t>
            </a:r>
            <a:r>
              <a:rPr lang="en-US" sz="4400" dirty="0" smtClean="0">
                <a:solidFill>
                  <a:schemeClr val="tx1"/>
                </a:solidFill>
                <a:latin typeface="Times New Roman" panose="02020603050405020304" pitchFamily="18" charset="0"/>
                <a:cs typeface="Times New Roman" panose="02020603050405020304" pitchFamily="18" charset="0"/>
              </a:rPr>
              <a:t> I:   </a:t>
            </a:r>
            <a:r>
              <a:rPr lang="en-US" sz="4400" dirty="0" err="1" smtClean="0">
                <a:solidFill>
                  <a:schemeClr val="tx1"/>
                </a:solidFill>
                <a:latin typeface="Times New Roman" panose="02020603050405020304" pitchFamily="18" charset="0"/>
                <a:cs typeface="Times New Roman" panose="02020603050405020304" pitchFamily="18" charset="0"/>
              </a:rPr>
              <a:t>Kỹ</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năng</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quản</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lý</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thời</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gian</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là</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gì</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Phần</a:t>
            </a:r>
            <a:r>
              <a:rPr lang="en-US" sz="4400" dirty="0" smtClean="0">
                <a:solidFill>
                  <a:schemeClr val="tx1"/>
                </a:solidFill>
                <a:latin typeface="Times New Roman" panose="02020603050405020304" pitchFamily="18" charset="0"/>
                <a:cs typeface="Times New Roman" panose="02020603050405020304" pitchFamily="18" charset="0"/>
              </a:rPr>
              <a:t> II: </a:t>
            </a:r>
            <a:r>
              <a:rPr lang="en-US" sz="4400" dirty="0" err="1" smtClean="0">
                <a:solidFill>
                  <a:schemeClr val="tx1"/>
                </a:solidFill>
                <a:latin typeface="Times New Roman" panose="02020603050405020304" pitchFamily="18" charset="0"/>
                <a:cs typeface="Times New Roman" panose="02020603050405020304" pitchFamily="18" charset="0"/>
              </a:rPr>
              <a:t>Tầm</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quan</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trọng</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của</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việc</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quản</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lý</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thời</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gian</a:t>
            </a:r>
            <a:r>
              <a:rPr lang="en-US" sz="4400" dirty="0" smtClean="0">
                <a:solidFill>
                  <a:schemeClr val="tx1"/>
                </a:solidFill>
                <a:latin typeface="Times New Roman" panose="02020603050405020304" pitchFamily="18" charset="0"/>
                <a:cs typeface="Times New Roman" panose="02020603050405020304" pitchFamily="18" charset="0"/>
              </a:rPr>
              <a:t> </a:t>
            </a:r>
            <a:br>
              <a:rPr lang="en-US" sz="4400" dirty="0" smtClean="0">
                <a:solidFill>
                  <a:schemeClr val="tx1"/>
                </a:solidFill>
                <a:latin typeface="Times New Roman" panose="02020603050405020304" pitchFamily="18" charset="0"/>
                <a:cs typeface="Times New Roman" panose="02020603050405020304" pitchFamily="18" charset="0"/>
              </a:rPr>
            </a:br>
            <a:r>
              <a:rPr lang="en-US" sz="4400" dirty="0">
                <a:solidFill>
                  <a:schemeClr val="tx1"/>
                </a:solidFill>
                <a:latin typeface="Times New Roman" panose="02020603050405020304" pitchFamily="18" charset="0"/>
                <a:cs typeface="Times New Roman" panose="02020603050405020304" pitchFamily="18" charset="0"/>
              </a:rPr>
              <a:t/>
            </a:r>
            <a:br>
              <a:rPr lang="en-US" sz="4400" dirty="0">
                <a:solidFill>
                  <a:schemeClr val="tx1"/>
                </a:solidFill>
                <a:latin typeface="Times New Roman" panose="02020603050405020304" pitchFamily="18" charset="0"/>
                <a:cs typeface="Times New Roman" panose="02020603050405020304" pitchFamily="18" charset="0"/>
              </a:rPr>
            </a:b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Phần</a:t>
            </a:r>
            <a:r>
              <a:rPr lang="en-US" sz="4400" dirty="0" smtClean="0">
                <a:solidFill>
                  <a:schemeClr val="tx1"/>
                </a:solidFill>
                <a:latin typeface="Times New Roman" panose="02020603050405020304" pitchFamily="18" charset="0"/>
                <a:cs typeface="Times New Roman" panose="02020603050405020304" pitchFamily="18" charset="0"/>
              </a:rPr>
              <a:t> III: </a:t>
            </a:r>
            <a:r>
              <a:rPr lang="en-US" sz="4400" dirty="0" err="1" smtClean="0">
                <a:solidFill>
                  <a:schemeClr val="tx1"/>
                </a:solidFill>
                <a:latin typeface="Times New Roman" panose="02020603050405020304" pitchFamily="18" charset="0"/>
                <a:cs typeface="Times New Roman" panose="02020603050405020304" pitchFamily="18" charset="0"/>
              </a:rPr>
              <a:t>Phương</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pháp</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quản</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lý</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thời</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gian</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hiệu</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quả</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Phần</a:t>
            </a:r>
            <a:r>
              <a:rPr lang="en-US" sz="4400" dirty="0" smtClean="0">
                <a:solidFill>
                  <a:schemeClr val="tx1"/>
                </a:solidFill>
                <a:latin typeface="Times New Roman" panose="02020603050405020304" pitchFamily="18" charset="0"/>
                <a:cs typeface="Times New Roman" panose="02020603050405020304" pitchFamily="18" charset="0"/>
              </a:rPr>
              <a:t> IV: </a:t>
            </a:r>
            <a:r>
              <a:rPr lang="en-US" sz="4400" dirty="0" err="1" smtClean="0">
                <a:solidFill>
                  <a:schemeClr val="tx1"/>
                </a:solidFill>
                <a:latin typeface="Times New Roman" panose="02020603050405020304" pitchFamily="18" charset="0"/>
                <a:cs typeface="Times New Roman" panose="02020603050405020304" pitchFamily="18" charset="0"/>
              </a:rPr>
              <a:t>Các</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bí</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quyết</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giúp</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bạn</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quản</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lý</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thời</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gian</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hiệu</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quả</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trong</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công</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việc</a:t>
            </a:r>
            <a:r>
              <a:rPr lang="en-US" sz="4400"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596321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446088"/>
            <a:ext cx="6487297" cy="976312"/>
          </a:xfrm>
        </p:spPr>
        <p:txBody>
          <a:bodyPr>
            <a:normAutofit/>
          </a:bodyPr>
          <a:lstStyle/>
          <a:p>
            <a:pPr algn="ctr"/>
            <a:r>
              <a:rPr lang="en-US" sz="3000" dirty="0" err="1">
                <a:solidFill>
                  <a:schemeClr val="tx1"/>
                </a:solidFill>
                <a:latin typeface="Times New Roman" panose="02020603050405020304" pitchFamily="18" charset="0"/>
                <a:cs typeface="Times New Roman" panose="02020603050405020304" pitchFamily="18" charset="0"/>
              </a:rPr>
              <a:t>Phần</a:t>
            </a:r>
            <a:r>
              <a:rPr lang="en-US" sz="3000" dirty="0">
                <a:solidFill>
                  <a:schemeClr val="tx1"/>
                </a:solidFill>
                <a:latin typeface="Times New Roman" panose="02020603050405020304" pitchFamily="18" charset="0"/>
                <a:cs typeface="Times New Roman" panose="02020603050405020304" pitchFamily="18" charset="0"/>
              </a:rPr>
              <a:t> I: </a:t>
            </a:r>
            <a:r>
              <a:rPr lang="en-US" sz="3000" dirty="0" err="1">
                <a:solidFill>
                  <a:schemeClr val="tx1"/>
                </a:solidFill>
                <a:latin typeface="Times New Roman" panose="02020603050405020304" pitchFamily="18" charset="0"/>
                <a:cs typeface="Times New Roman" panose="02020603050405020304" pitchFamily="18" charset="0"/>
              </a:rPr>
              <a:t>Kỹ</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năng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quản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lý</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thời</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gian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gì</a:t>
            </a:r>
            <a:r>
              <a:rPr lang="en-US" sz="3000" dirty="0" smtClean="0">
                <a:solidFill>
                  <a:schemeClr val="tx1"/>
                </a:solidFill>
                <a:latin typeface="Times New Roman" panose="02020603050405020304" pitchFamily="18" charset="0"/>
                <a:cs typeface="Times New Roman" panose="02020603050405020304" pitchFamily="18" charset="0"/>
              </a:rPr>
              <a:t> ?</a:t>
            </a:r>
            <a:endParaRPr lang="en-US" sz="3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6151" y="1046979"/>
            <a:ext cx="5399902" cy="4439421"/>
          </a:xfrm>
        </p:spPr>
      </p:pic>
      <p:sp>
        <p:nvSpPr>
          <p:cNvPr id="4" name="Text Placeholder 3"/>
          <p:cNvSpPr>
            <a:spLocks noGrp="1"/>
          </p:cNvSpPr>
          <p:nvPr>
            <p:ph type="body" sz="half" idx="2"/>
          </p:nvPr>
        </p:nvSpPr>
        <p:spPr>
          <a:xfrm>
            <a:off x="86497" y="1598613"/>
            <a:ext cx="6007915" cy="4262436"/>
          </a:xfrm>
        </p:spPr>
        <p:txBody>
          <a:bodyPr/>
          <a:lstStyle/>
          <a:p>
            <a:pPr marL="342900" indent="-342900" algn="just">
              <a:buClr>
                <a:schemeClr val="tx1"/>
              </a:buClr>
              <a:buFont typeface="Wingdings" panose="05000000000000000000" pitchFamily="2" charset="2"/>
              <a:buChar char="Ø"/>
            </a:pPr>
            <a:r>
              <a:rPr lang="en-US" sz="2400" dirty="0" err="1">
                <a:solidFill>
                  <a:schemeClr val="tx1"/>
                </a:solidFill>
                <a:latin typeface="Times New Roman" panose="02020603050405020304" pitchFamily="18" charset="0"/>
                <a:cs typeface="Times New Roman" panose="02020603050405020304" pitchFamily="18" charset="0"/>
              </a:rPr>
              <a:t>Kỹ</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kỹ</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kiểm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soát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tốt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giúp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bổ</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thực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hiện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việc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trở</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hợp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hoàn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thiện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hơn</a:t>
            </a:r>
            <a:r>
              <a:rPr lang="en-US" sz="2400" dirty="0">
                <a:solidFill>
                  <a:schemeClr val="tx1"/>
                </a:solidFill>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Clr>
                <a:schemeClr val="tx1"/>
              </a:buClr>
              <a:buFont typeface="Wingdings" panose="05000000000000000000" pitchFamily="2" charset="2"/>
              <a:buChar char="Ø"/>
            </a:pPr>
            <a:r>
              <a:rPr lang="en-US" sz="2400" dirty="0" err="1">
                <a:solidFill>
                  <a:schemeClr val="tx1"/>
                </a:solidFill>
                <a:latin typeface="Times New Roman" panose="02020603050405020304" pitchFamily="18" charset="0"/>
                <a:cs typeface="Times New Roman" panose="02020603050405020304" pitchFamily="18" charset="0"/>
              </a:rPr>
              <a:t>Kỹ</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càng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tốt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quỹ</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bạn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càng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Sự</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việc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đánh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dựa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hoàn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thành</a:t>
            </a:r>
            <a:r>
              <a:rPr lang="en-US" sz="2400" dirty="0">
                <a:solidFill>
                  <a:schemeClr val="tx1"/>
                </a:solidFill>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419694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 y="0"/>
            <a:ext cx="11950271" cy="1514475"/>
          </a:xfrm>
        </p:spPr>
        <p:txBody>
          <a:bodyPr>
            <a:noAutofit/>
          </a:bodyPr>
          <a:lstStyle/>
          <a:p>
            <a:pPr algn="ctr"/>
            <a:r>
              <a:rPr lang="en-US" sz="4400" dirty="0" err="1">
                <a:solidFill>
                  <a:schemeClr val="tx1"/>
                </a:solidFill>
                <a:latin typeface="Times New Roman" panose="02020603050405020304" pitchFamily="18" charset="0"/>
                <a:cs typeface="Times New Roman" panose="02020603050405020304" pitchFamily="18" charset="0"/>
              </a:rPr>
              <a:t>Phần</a:t>
            </a:r>
            <a:r>
              <a:rPr lang="en-US" sz="4400" dirty="0">
                <a:solidFill>
                  <a:schemeClr val="tx1"/>
                </a:solidFill>
                <a:latin typeface="Times New Roman" panose="02020603050405020304" pitchFamily="18" charset="0"/>
                <a:cs typeface="Times New Roman" panose="02020603050405020304" pitchFamily="18" charset="0"/>
              </a:rPr>
              <a:t> II:  </a:t>
            </a:r>
            <a:r>
              <a:rPr lang="en-US" sz="4400" dirty="0" err="1">
                <a:solidFill>
                  <a:schemeClr val="tx1"/>
                </a:solidFill>
                <a:latin typeface="Times New Roman" panose="02020603050405020304" pitchFamily="18" charset="0"/>
                <a:cs typeface="Times New Roman" panose="02020603050405020304" pitchFamily="18" charset="0"/>
              </a:rPr>
              <a:t>Tầm</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quan</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trọng</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của</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việc</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quản</a:t>
            </a:r>
            <a:r>
              <a:rPr lang="en-US" sz="44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lý</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thời</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gian</a:t>
            </a:r>
            <a:endParaRPr lang="en-US" sz="4400" dirty="0"/>
          </a:p>
        </p:txBody>
      </p:sp>
      <p:sp>
        <p:nvSpPr>
          <p:cNvPr id="3" name="Subtitle 2"/>
          <p:cNvSpPr>
            <a:spLocks noGrp="1"/>
          </p:cNvSpPr>
          <p:nvPr>
            <p:ph type="subTitle" idx="1"/>
          </p:nvPr>
        </p:nvSpPr>
        <p:spPr>
          <a:xfrm>
            <a:off x="210065" y="2088291"/>
            <a:ext cx="11839060" cy="3815371"/>
          </a:xfrm>
        </p:spPr>
        <p:txBody>
          <a:bodyPr>
            <a:normAutofit/>
          </a:bodyPr>
          <a:lstStyle/>
          <a:p>
            <a:pPr marL="285750" indent="-285750">
              <a:buClr>
                <a:schemeClr val="tx1"/>
              </a:buCl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Giúp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bạn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nâng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cao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suất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việc</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Giúp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a:t>
            </a:r>
            <a:r>
              <a:rPr lang="en-US" sz="2400" dirty="0" err="1" smtClean="0">
                <a:solidFill>
                  <a:schemeClr val="tx1"/>
                </a:solidFill>
                <a:latin typeface="Times New Roman" panose="02020603050405020304" pitchFamily="18" charset="0"/>
                <a:cs typeface="Times New Roman" panose="02020603050405020304" pitchFamily="18" charset="0"/>
              </a:rPr>
              <a:t>ạn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giảm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bớt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áp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lực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thẳng</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Hạn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chế</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thói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quen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xấu</a:t>
            </a:r>
            <a:r>
              <a:rPr lang="en-US" sz="2400" dirty="0" smtClean="0">
                <a:solidFill>
                  <a:schemeClr val="tx1"/>
                </a:solidFill>
                <a:latin typeface="Times New Roman" panose="02020603050405020304" pitchFamily="18" charset="0"/>
                <a:cs typeface="Times New Roman" panose="02020603050405020304" pitchFamily="18" charset="0"/>
              </a:rPr>
              <a:t> </a:t>
            </a:r>
          </a:p>
          <a:p>
            <a:pPr>
              <a:buClr>
                <a:schemeClr val="tx1"/>
              </a:buClr>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err="1" smtClean="0">
              <a:solidFill>
                <a:schemeClr val="tx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466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57226" y="1"/>
            <a:ext cx="10847386" cy="889686"/>
          </a:xfrm>
        </p:spPr>
        <p:txBody>
          <a:bodyPr>
            <a:normAutofit/>
          </a:bodyPr>
          <a:lstStyle/>
          <a:p>
            <a:pPr algn="ctr"/>
            <a:r>
              <a:rPr lang="en-US" sz="4400" dirty="0" err="1">
                <a:latin typeface="Times New Roman" panose="02020603050405020304" pitchFamily="18" charset="0"/>
                <a:cs typeface="Times New Roman" panose="02020603050405020304" pitchFamily="18" charset="0"/>
              </a:rPr>
              <a:t>Giúp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bạn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nâng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cao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năng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suất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làm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việc</a:t>
            </a:r>
            <a:endParaRPr lang="en-US" sz="4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132115"/>
            <a:ext cx="12191999" cy="5936342"/>
          </a:xfrm>
        </p:spPr>
        <p:txBody>
          <a:bodyPr>
            <a:normAutofit/>
          </a:bodyPr>
          <a:lstStyle/>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Biết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quản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giúp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sắp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xếp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kế</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hoạch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nhiệm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vụ</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hàng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ngày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dựa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mức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độ</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trọng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theo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thứ</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tự</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ưu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Ưu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hợp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nhiệm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vụ</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với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quỹ</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sẵn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một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tốn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quá</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nhiều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sức</a:t>
            </a:r>
            <a:r>
              <a:rPr lang="en-US" sz="2800" dirty="0" smtClean="0">
                <a:solidFill>
                  <a:schemeClr val="tx1"/>
                </a:solidFill>
                <a:latin typeface="Times New Roman" panose="02020603050405020304" pitchFamily="18" charset="0"/>
                <a:cs typeface="Times New Roman" panose="02020603050405020304" pitchFamily="18" charset="0"/>
              </a:rPr>
              <a:t>.</a:t>
            </a:r>
          </a:p>
          <a:p>
            <a:pPr algn="just"/>
            <a:r>
              <a:rPr lang="en-US" sz="2800" i="1"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Biết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quản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giúp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sắp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xếp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kế</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hoạch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nhiệm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vụ</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hàng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ngày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dựa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mức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độ</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trọng</a:t>
            </a:r>
            <a:r>
              <a:rPr lang="en-US" sz="2800" dirty="0" smtClean="0">
                <a:solidFill>
                  <a:schemeClr val="tx1"/>
                </a:solidFill>
                <a:latin typeface="Times New Roman" panose="02020603050405020304" pitchFamily="18" charset="0"/>
                <a:cs typeface="Times New Roman" panose="02020603050405020304" pitchFamily="18" charset="0"/>
              </a:rPr>
              <a:t>.</a:t>
            </a:r>
          </a:p>
          <a:p>
            <a:pPr algn="just"/>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err="1" smtClean="0">
                <a:solidFill>
                  <a:schemeClr val="tx1"/>
                </a:solidFill>
                <a:latin typeface="Times New Roman" panose="02020603050405020304" pitchFamily="18" charset="0"/>
                <a:cs typeface="Times New Roman" panose="02020603050405020304" pitchFamily="18" charset="0"/>
              </a:rPr>
              <a:t>Với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này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tập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trung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những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nhiệm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vụ</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trọng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hoàn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thành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trước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từ</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tăng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hiệu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sử</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hợp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còn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giúp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nâng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cao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năng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sáng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nhờ</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những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khoảng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trống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từ</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sắp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xếp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hợp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721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9935" y="1"/>
            <a:ext cx="10609261" cy="1393370"/>
          </a:xfrm>
        </p:spPr>
        <p:txBody>
          <a:bodyPr/>
          <a:lstStyle/>
          <a:p>
            <a:pPr marL="285750" indent="-285750" algn="ctr"/>
            <a:r>
              <a:rPr lang="en-US" dirty="0" err="1">
                <a:solidFill>
                  <a:schemeClr val="tx1"/>
                </a:solidFill>
                <a:latin typeface="Times New Roman" panose="02020603050405020304" pitchFamily="18" charset="0"/>
                <a:cs typeface="Times New Roman" panose="02020603050405020304" pitchFamily="18" charset="0"/>
              </a:rPr>
              <a:t>Giúp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bớt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thẳng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901371"/>
            <a:ext cx="11670661" cy="4029873"/>
          </a:xfrm>
        </p:spPr>
        <p:txBody>
          <a:bodyPr/>
          <a:lstStyle/>
          <a:p>
            <a:pPr algn="just"/>
            <a:r>
              <a:rPr lang="en-US" sz="2800" dirty="0" smtClean="0">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Kiểm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soát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hiệu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giúp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giảm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căng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thẳng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được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áp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lực</a:t>
            </a:r>
            <a:r>
              <a:rPr lang="en-US" sz="2800" dirty="0">
                <a:solidFill>
                  <a:schemeClr val="tx1"/>
                </a:solidFill>
                <a:latin typeface="Times New Roman" panose="02020603050405020304" pitchFamily="18" charset="0"/>
                <a:cs typeface="Times New Roman" panose="02020603050405020304" pitchFamily="18" charset="0"/>
              </a:rPr>
              <a:t> “deadline”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hoàn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thành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một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tốt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nhất</a:t>
            </a:r>
            <a:r>
              <a:rPr lang="en-US" sz="2800" dirty="0" smtClean="0">
                <a:solidFill>
                  <a:schemeClr val="tx1"/>
                </a:solidFill>
                <a:latin typeface="Times New Roman" panose="02020603050405020304" pitchFamily="18" charset="0"/>
                <a:cs typeface="Times New Roman" panose="02020603050405020304" pitchFamily="18" charset="0"/>
              </a:rPr>
              <a:t>.</a:t>
            </a:r>
          </a:p>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Bên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cũng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nhiều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dành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đình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chăm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sóc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sức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khỏe</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chính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mình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chất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lượng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cuộc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sống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được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cải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thiện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đáng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kể</a:t>
            </a:r>
            <a:r>
              <a:rPr lang="en-US" sz="2800"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858425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14205" cy="1136822"/>
          </a:xfrm>
        </p:spPr>
        <p:txBody>
          <a:bodyPr>
            <a:normAutofit fontScale="90000"/>
          </a:bodyPr>
          <a:lstStyle/>
          <a:p>
            <a:pPr marL="0" marR="0" algn="ctr">
              <a:lnSpc>
                <a:spcPct val="115000"/>
              </a:lnSpc>
              <a:spcBef>
                <a:spcPts val="750"/>
              </a:spcBef>
              <a:spcAft>
                <a:spcPts val="750"/>
              </a:spcAft>
            </a:pPr>
            <a:r>
              <a:rPr lang="en-US" sz="6000" dirty="0" smtClean="0">
                <a:solidFill>
                  <a:srgbClr val="1B304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3600" dirty="0" smtClean="0">
                <a:effectLst/>
                <a:latin typeface="Calibri" panose="020F0502020204030204" pitchFamily="34" charset="0"/>
                <a:ea typeface="Calibri" panose="020F0502020204030204" pitchFamily="34" charset="0"/>
                <a:cs typeface="Times New Roman" panose="02020603050405020304" pitchFamily="18" charset="0"/>
              </a:rPr>
              <a:t/>
            </a:r>
            <a:br>
              <a:rPr lang="en-US" sz="36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4900" dirty="0" err="1">
                <a:solidFill>
                  <a:schemeClr val="tx1"/>
                </a:solidFill>
                <a:latin typeface="Times New Roman" panose="02020603050405020304" pitchFamily="18" charset="0"/>
                <a:cs typeface="Times New Roman" panose="02020603050405020304" pitchFamily="18" charset="0"/>
              </a:rPr>
              <a:t>Hạn</a:t>
            </a:r>
            <a:r>
              <a:rPr lang="en-US" sz="4900" dirty="0">
                <a:solidFill>
                  <a:schemeClr val="tx1"/>
                </a:solidFill>
                <a:latin typeface="Times New Roman" panose="02020603050405020304" pitchFamily="18" charset="0"/>
                <a:cs typeface="Times New Roman" panose="02020603050405020304" pitchFamily="18" charset="0"/>
              </a:rPr>
              <a:t> </a:t>
            </a:r>
            <a:r>
              <a:rPr lang="en-US" sz="4900" dirty="0" err="1">
                <a:solidFill>
                  <a:schemeClr val="tx1"/>
                </a:solidFill>
                <a:latin typeface="Times New Roman" panose="02020603050405020304" pitchFamily="18" charset="0"/>
                <a:cs typeface="Times New Roman" panose="02020603050405020304" pitchFamily="18" charset="0"/>
              </a:rPr>
              <a:t>chế</a:t>
            </a:r>
            <a:r>
              <a:rPr lang="en-US" sz="4900" dirty="0">
                <a:solidFill>
                  <a:schemeClr val="tx1"/>
                </a:solidFill>
                <a:latin typeface="Times New Roman" panose="02020603050405020304" pitchFamily="18" charset="0"/>
                <a:cs typeface="Times New Roman" panose="02020603050405020304" pitchFamily="18" charset="0"/>
              </a:rPr>
              <a:t> </a:t>
            </a:r>
            <a:r>
              <a:rPr lang="en-US" sz="4900" dirty="0" err="1">
                <a:solidFill>
                  <a:schemeClr val="tx1"/>
                </a:solidFill>
                <a:latin typeface="Times New Roman" panose="02020603050405020304" pitchFamily="18" charset="0"/>
                <a:cs typeface="Times New Roman" panose="02020603050405020304" pitchFamily="18" charset="0"/>
              </a:rPr>
              <a:t>thói</a:t>
            </a:r>
            <a:r>
              <a:rPr lang="en-US" sz="4900" dirty="0">
                <a:solidFill>
                  <a:schemeClr val="tx1"/>
                </a:solidFill>
                <a:latin typeface="Times New Roman" panose="02020603050405020304" pitchFamily="18" charset="0"/>
                <a:cs typeface="Times New Roman" panose="02020603050405020304" pitchFamily="18" charset="0"/>
              </a:rPr>
              <a:t> </a:t>
            </a:r>
            <a:r>
              <a:rPr lang="en-US" sz="4900" dirty="0" err="1">
                <a:solidFill>
                  <a:schemeClr val="tx1"/>
                </a:solidFill>
                <a:latin typeface="Times New Roman" panose="02020603050405020304" pitchFamily="18" charset="0"/>
                <a:cs typeface="Times New Roman" panose="02020603050405020304" pitchFamily="18" charset="0"/>
              </a:rPr>
              <a:t>quen</a:t>
            </a:r>
            <a:r>
              <a:rPr lang="en-US" sz="49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xấu</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465944"/>
            <a:ext cx="11504612" cy="4223656"/>
          </a:xfrm>
        </p:spPr>
        <p:txBody>
          <a:bodyPr>
            <a:normAutofit/>
          </a:bodyPr>
          <a:lstStyle/>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Quản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giúp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loại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bỏ</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những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thói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quen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tốt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đồng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động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lực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bắt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tay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thực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hiện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những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dự</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án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lớn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nhờ</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kế</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hoạch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được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vạch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với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mục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tiêu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rõ</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ràng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biểu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chính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xác</a:t>
            </a:r>
            <a:r>
              <a:rPr lang="en-US" sz="2800" dirty="0">
                <a:solidFill>
                  <a:schemeClr val="tx1"/>
                </a:solidFill>
                <a:latin typeface="Times New Roman" panose="02020603050405020304" pitchFamily="18" charset="0"/>
                <a:cs typeface="Times New Roman" panose="02020603050405020304" pitchFamily="18" charset="0"/>
              </a:rPr>
              <a:t>.</a:t>
            </a:r>
          </a:p>
          <a:p>
            <a:pPr algn="just"/>
            <a:r>
              <a:rPr lang="en-US" sz="2800" dirty="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Không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kỹ</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năng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quản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tiếp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đưa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những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quyết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định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lầm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suy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xét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chín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chắn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Ngược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lại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nếu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biết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sử</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hợp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được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áp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lực</a:t>
            </a:r>
            <a:r>
              <a:rPr lang="en-US" sz="2800" dirty="0">
                <a:solidFill>
                  <a:schemeClr val="tx1"/>
                </a:solidFill>
                <a:latin typeface="Times New Roman" panose="02020603050405020304" pitchFamily="18" charset="0"/>
                <a:cs typeface="Times New Roman" panose="02020603050405020304" pitchFamily="18" charset="0"/>
              </a:rPr>
              <a:t> deadline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đưa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lựa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chọn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sáng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suốt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trong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r>
              <a:rPr lang="en-US" sz="2800"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785186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971" y="0"/>
            <a:ext cx="11025641" cy="1988457"/>
          </a:xfrm>
        </p:spPr>
        <p:txBody>
          <a:bodyPr>
            <a:normAutofit/>
          </a:bodyPr>
          <a:lstStyle/>
          <a:p>
            <a:pPr algn="ctr"/>
            <a:r>
              <a:rPr lang="en-US" sz="4000" dirty="0" err="1" smtClean="0">
                <a:latin typeface="Times New Roman" panose="02020603050405020304" pitchFamily="18" charset="0"/>
                <a:cs typeface="Times New Roman" panose="02020603050405020304" pitchFamily="18" charset="0"/>
              </a:rPr>
              <a:t>Phần</a:t>
            </a:r>
            <a:r>
              <a:rPr lang="en-US" sz="4000" dirty="0" smtClean="0">
                <a:latin typeface="Times New Roman" panose="02020603050405020304" pitchFamily="18" charset="0"/>
                <a:cs typeface="Times New Roman" panose="02020603050405020304" pitchFamily="18" charset="0"/>
              </a:rPr>
              <a:t> III: </a:t>
            </a:r>
            <a:r>
              <a:rPr lang="vi-VN" sz="4000" dirty="0" smtClean="0">
                <a:latin typeface="Times New Roman" panose="02020603050405020304" pitchFamily="18" charset="0"/>
                <a:cs typeface="Times New Roman" panose="02020603050405020304" pitchFamily="18" charset="0"/>
              </a:rPr>
              <a:t>Phương </a:t>
            </a:r>
            <a:r>
              <a:rPr lang="vi-VN" sz="4000" dirty="0">
                <a:latin typeface="Times New Roman" panose="02020603050405020304" pitchFamily="18" charset="0"/>
                <a:cs typeface="Times New Roman" panose="02020603050405020304" pitchFamily="18" charset="0"/>
              </a:rPr>
              <a:t>pháp quản lý thời gian hiệu quả</a:t>
            </a:r>
            <a:r>
              <a:rPr lang="vi-VN" dirty="0"/>
              <a:t/>
            </a:r>
            <a:br>
              <a:rPr lang="vi-VN" dirty="0"/>
            </a:br>
            <a:endParaRPr lang="en-US" dirty="0"/>
          </a:p>
        </p:txBody>
      </p:sp>
      <p:sp>
        <p:nvSpPr>
          <p:cNvPr id="3" name="Subtitle 2"/>
          <p:cNvSpPr>
            <a:spLocks noGrp="1"/>
          </p:cNvSpPr>
          <p:nvPr>
            <p:ph type="subTitle" idx="1"/>
          </p:nvPr>
        </p:nvSpPr>
        <p:spPr>
          <a:xfrm>
            <a:off x="159657" y="1596572"/>
            <a:ext cx="11344955" cy="3657600"/>
          </a:xfrm>
        </p:spPr>
        <p:txBody>
          <a:bodyPr/>
          <a:lstStyle/>
          <a:p>
            <a:pPr marL="285750" indent="-285750" algn="just">
              <a:buClr>
                <a:schemeClr val="tx1"/>
              </a:buCl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Xác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định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mục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tiêu</a:t>
            </a:r>
            <a:endParaRPr lang="en-US" sz="2800" b="1" dirty="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Liệt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kê</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những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cần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phải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làm</a:t>
            </a:r>
            <a:endParaRPr lang="en-US" sz="2800" b="1" dirty="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Sắp </a:t>
            </a:r>
            <a:r>
              <a:rPr lang="vi-VN" sz="2800" dirty="0">
                <a:solidFill>
                  <a:schemeClr val="tx1"/>
                </a:solidFill>
                <a:latin typeface="Times New Roman" panose="02020603050405020304" pitchFamily="18" charset="0"/>
                <a:cs typeface="Times New Roman" panose="02020603050405020304" pitchFamily="18" charset="0"/>
              </a:rPr>
              <a:t>xếp công việc theo thứ tự ưu tiên</a:t>
            </a:r>
            <a:endParaRPr lang="vi-VN" sz="2800" b="1" dirty="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Tổng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lại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endParaRPr lang="en-US" sz="2800" b="1" dirty="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Lên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cụ</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endParaRPr lang="en-US" sz="2800" b="1" dirty="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414271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8346" y="210065"/>
            <a:ext cx="11146266" cy="2384854"/>
          </a:xfrm>
        </p:spPr>
        <p:txBody>
          <a:bodyPr>
            <a:normAutofit fontScale="90000"/>
          </a:bodyPr>
          <a:lstStyle/>
          <a:p>
            <a:pPr algn="ctr"/>
            <a:r>
              <a:rPr lang="en-US" sz="4400" dirty="0" err="1">
                <a:latin typeface="Times New Roman" panose="02020603050405020304" pitchFamily="18" charset="0"/>
                <a:cs typeface="Times New Roman" panose="02020603050405020304" pitchFamily="18" charset="0"/>
              </a:rPr>
              <a:t>Xác</a:t>
            </a:r>
            <a:r>
              <a:rPr lang="en-US" sz="4900" dirty="0">
                <a:latin typeface="Times New Roman" panose="02020603050405020304" pitchFamily="18" charset="0"/>
                <a:cs typeface="Times New Roman" panose="02020603050405020304" pitchFamily="18" charset="0"/>
              </a:rPr>
              <a:t> </a:t>
            </a:r>
            <a:r>
              <a:rPr lang="en-US" sz="4900" dirty="0" err="1">
                <a:latin typeface="Times New Roman" panose="02020603050405020304" pitchFamily="18" charset="0"/>
                <a:cs typeface="Times New Roman" panose="02020603050405020304" pitchFamily="18" charset="0"/>
              </a:rPr>
              <a:t>định</a:t>
            </a:r>
            <a:r>
              <a:rPr lang="en-US" sz="4900" dirty="0">
                <a:latin typeface="Times New Roman" panose="02020603050405020304" pitchFamily="18" charset="0"/>
                <a:cs typeface="Times New Roman" panose="02020603050405020304" pitchFamily="18" charset="0"/>
              </a:rPr>
              <a:t> </a:t>
            </a:r>
            <a:r>
              <a:rPr lang="en-US" sz="4900" dirty="0" err="1">
                <a:latin typeface="Times New Roman" panose="02020603050405020304" pitchFamily="18" charset="0"/>
                <a:cs typeface="Times New Roman" panose="02020603050405020304" pitchFamily="18" charset="0"/>
              </a:rPr>
              <a:t>mục</a:t>
            </a:r>
            <a:r>
              <a:rPr lang="en-US" sz="4900" dirty="0">
                <a:latin typeface="Times New Roman" panose="02020603050405020304" pitchFamily="18" charset="0"/>
                <a:cs typeface="Times New Roman" panose="02020603050405020304" pitchFamily="18" charset="0"/>
              </a:rPr>
              <a:t> </a:t>
            </a:r>
            <a:r>
              <a:rPr lang="en-US" sz="4900" dirty="0" err="1">
                <a:latin typeface="Times New Roman" panose="02020603050405020304" pitchFamily="18" charset="0"/>
                <a:cs typeface="Times New Roman" panose="02020603050405020304" pitchFamily="18" charset="0"/>
              </a:rPr>
              <a:t>tiêu</a:t>
            </a:r>
            <a:r>
              <a:rPr lang="en-US" b="1" dirty="0"/>
              <a:t/>
            </a:r>
            <a:br>
              <a:rPr lang="en-US" b="1" dirty="0"/>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0" y="1538514"/>
            <a:ext cx="11504612" cy="4484915"/>
          </a:xfrm>
        </p:spPr>
        <p:txBody>
          <a:bodyPr>
            <a:noAutofit/>
          </a:bodyPr>
          <a:lstStyle/>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Một </a:t>
            </a:r>
            <a:r>
              <a:rPr lang="vi-VN" sz="2800" dirty="0">
                <a:solidFill>
                  <a:schemeClr val="tx1"/>
                </a:solidFill>
                <a:latin typeface="Times New Roman" panose="02020603050405020304" pitchFamily="18" charset="0"/>
                <a:cs typeface="Times New Roman" panose="02020603050405020304" pitchFamily="18" charset="0"/>
              </a:rPr>
              <a:t>khi xác định được mục tiêu của mình là gì thì bạn sẽ biết mình phải làm gì để hoàn thành mục tiêu đó. Khi một kế hoạch lớn được cụ thể hóa thành những mục tiêu nhỏ thì danh sách công việc sẽ trở nên chi tiết và rõ ràng hơn, thời gian hoàn thành cũng nhờ đó mà dễ dàng được xác định.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Kết </a:t>
            </a:r>
            <a:r>
              <a:rPr lang="vi-VN" sz="2800" dirty="0">
                <a:solidFill>
                  <a:schemeClr val="tx1"/>
                </a:solidFill>
                <a:latin typeface="Times New Roman" panose="02020603050405020304" pitchFamily="18" charset="0"/>
                <a:cs typeface="Times New Roman" panose="02020603050405020304" pitchFamily="18" charset="0"/>
              </a:rPr>
              <a:t>quả là bạn luôn luôn chủ động trong từng hành động và có thể làm chủ được nhiều tình huống phát sinh, từ đó hiệu quả và năng suất làm việc cũng được cải thiện đáng kể.</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454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Integral</Template>
  <TotalTime>1485</TotalTime>
  <Words>661</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Segoe UI</vt:lpstr>
      <vt:lpstr>Tahoma</vt:lpstr>
      <vt:lpstr>Times New Roman</vt:lpstr>
      <vt:lpstr>Wingdings</vt:lpstr>
      <vt:lpstr>Wingdings 3</vt:lpstr>
      <vt:lpstr>Wisp</vt:lpstr>
      <vt:lpstr>KỸ NĂNG QUẢN LÝ THỜI GIAN</vt:lpstr>
      <vt:lpstr>* Phần I:   Kỹ năng quản lý thời gian là gì ?  * Phần II: Tầm quan trọng của việc quản lý thời gian   * Phần III: Phương pháp quản lý thời gian hiệu quả  * Phần IV: Các bí quyết giúp bạn quản lý thời gian hiệu quả trong công việc.           </vt:lpstr>
      <vt:lpstr>Phần I: Kỹ năng quản lý thời gian là gì ?</vt:lpstr>
      <vt:lpstr>Phần II:  Tầm quan trọng của việc quản lý thời gian</vt:lpstr>
      <vt:lpstr>Giúp bạn nâng cao năng suất làm việc</vt:lpstr>
      <vt:lpstr>Giúp bạn giảm bớt áp lực và căng thẳng</vt:lpstr>
      <vt:lpstr>  Hạn chế thói quen xấu</vt:lpstr>
      <vt:lpstr>Phần III: Phương pháp quản lý thời gian hiệu quả </vt:lpstr>
      <vt:lpstr>Xác định mục tiêu   </vt:lpstr>
      <vt:lpstr>Liệt kê những công việc cần phải làm </vt:lpstr>
      <vt:lpstr> </vt:lpstr>
      <vt:lpstr>Tổng kết lại công việc </vt:lpstr>
      <vt:lpstr> Lên thời gian cụ thể cho công việc </vt:lpstr>
      <vt:lpstr>Vậy bạn đã sử dụng thời gian một cách hợp lý ?</vt:lpstr>
      <vt:lpstr>Phần IV: Bí quyết giúp bạn quản lý thời gian hiệu quả trong công việc</vt:lpstr>
      <vt:lpstr>Theo quan điểm của bạn thì những yếu tố nào quan trọng nhất trong việc quản lý thời gian ?</vt:lpstr>
      <vt:lpstr>Trên đây là toàn bộ thông tin mà em muốn chia sẻ với mọi người về chủ đề “Kỹ năng quản lý thời gian”. Hy vọng rằng bài viết này đã đem tới cho mọi người những kiến thức có ích trong việc cải thiện kỹ năng mềm để thành công trong cuộc sống.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Hoang</cp:lastModifiedBy>
  <cp:revision>49</cp:revision>
  <dcterms:created xsi:type="dcterms:W3CDTF">2021-08-11T10:36:49Z</dcterms:created>
  <dcterms:modified xsi:type="dcterms:W3CDTF">2021-08-27T11:27:20Z</dcterms:modified>
</cp:coreProperties>
</file>