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61" r:id="rId6"/>
    <p:sldId id="258"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2" r:id="rId47"/>
    <p:sldId id="301"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7" r:id="rId62"/>
    <p:sldId id="318" r:id="rId63"/>
    <p:sldId id="319" r:id="rId64"/>
    <p:sldId id="320" r:id="rId65"/>
    <p:sldId id="321" r:id="rId66"/>
    <p:sldId id="322" r:id="rId67"/>
    <p:sldId id="323"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varScale="1">
        <p:scale>
          <a:sx n="115" d="100"/>
          <a:sy n="115" d="100"/>
        </p:scale>
        <p:origin x="2160"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5C27E11-F21F-411A-83B1-CD1C8597EFF4}" type="datetimeFigureOut">
              <a:rPr lang="en-GB" smtClean="0"/>
              <a:t>23/09/2021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6A2E27-F8E1-49AB-A5F6-4F9AA3C7B826}" type="slidenum">
              <a:rPr lang="en-GB" smtClean="0"/>
              <a:t>‹#›</a:t>
            </a:fld>
            <a:endParaRPr lang="en-GB"/>
          </a:p>
        </p:txBody>
      </p:sp>
    </p:spTree>
    <p:extLst>
      <p:ext uri="{BB962C8B-B14F-4D97-AF65-F5344CB8AC3E}">
        <p14:creationId xmlns:p14="http://schemas.microsoft.com/office/powerpoint/2010/main" val="1052493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5C27E11-F21F-411A-83B1-CD1C8597EFF4}" type="datetimeFigureOut">
              <a:rPr lang="en-GB" smtClean="0"/>
              <a:t>23/09/2021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6A2E27-F8E1-49AB-A5F6-4F9AA3C7B826}" type="slidenum">
              <a:rPr lang="en-GB" smtClean="0"/>
              <a:t>‹#›</a:t>
            </a:fld>
            <a:endParaRPr lang="en-GB"/>
          </a:p>
        </p:txBody>
      </p:sp>
    </p:spTree>
    <p:extLst>
      <p:ext uri="{BB962C8B-B14F-4D97-AF65-F5344CB8AC3E}">
        <p14:creationId xmlns:p14="http://schemas.microsoft.com/office/powerpoint/2010/main" val="131016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5C27E11-F21F-411A-83B1-CD1C8597EFF4}" type="datetimeFigureOut">
              <a:rPr lang="en-GB" smtClean="0"/>
              <a:t>23/09/2021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6A2E27-F8E1-49AB-A5F6-4F9AA3C7B826}" type="slidenum">
              <a:rPr lang="en-GB" smtClean="0"/>
              <a:t>‹#›</a:t>
            </a:fld>
            <a:endParaRPr lang="en-GB"/>
          </a:p>
        </p:txBody>
      </p:sp>
    </p:spTree>
    <p:extLst>
      <p:ext uri="{BB962C8B-B14F-4D97-AF65-F5344CB8AC3E}">
        <p14:creationId xmlns:p14="http://schemas.microsoft.com/office/powerpoint/2010/main" val="2755482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5C27E11-F21F-411A-83B1-CD1C8597EFF4}" type="datetimeFigureOut">
              <a:rPr lang="en-GB" smtClean="0"/>
              <a:t>23/09/2021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6A2E27-F8E1-49AB-A5F6-4F9AA3C7B826}" type="slidenum">
              <a:rPr lang="en-GB" smtClean="0"/>
              <a:t>‹#›</a:t>
            </a:fld>
            <a:endParaRPr lang="en-GB"/>
          </a:p>
        </p:txBody>
      </p:sp>
    </p:spTree>
    <p:extLst>
      <p:ext uri="{BB962C8B-B14F-4D97-AF65-F5344CB8AC3E}">
        <p14:creationId xmlns:p14="http://schemas.microsoft.com/office/powerpoint/2010/main" val="650577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C27E11-F21F-411A-83B1-CD1C8597EFF4}" type="datetimeFigureOut">
              <a:rPr lang="en-GB" smtClean="0"/>
              <a:t>23/09/2021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6A2E27-F8E1-49AB-A5F6-4F9AA3C7B826}" type="slidenum">
              <a:rPr lang="en-GB" smtClean="0"/>
              <a:t>‹#›</a:t>
            </a:fld>
            <a:endParaRPr lang="en-GB"/>
          </a:p>
        </p:txBody>
      </p:sp>
    </p:spTree>
    <p:extLst>
      <p:ext uri="{BB962C8B-B14F-4D97-AF65-F5344CB8AC3E}">
        <p14:creationId xmlns:p14="http://schemas.microsoft.com/office/powerpoint/2010/main" val="2311021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5C27E11-F21F-411A-83B1-CD1C8597EFF4}" type="datetimeFigureOut">
              <a:rPr lang="en-GB" smtClean="0"/>
              <a:t>23/09/2021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6A2E27-F8E1-49AB-A5F6-4F9AA3C7B826}" type="slidenum">
              <a:rPr lang="en-GB" smtClean="0"/>
              <a:t>‹#›</a:t>
            </a:fld>
            <a:endParaRPr lang="en-GB"/>
          </a:p>
        </p:txBody>
      </p:sp>
    </p:spTree>
    <p:extLst>
      <p:ext uri="{BB962C8B-B14F-4D97-AF65-F5344CB8AC3E}">
        <p14:creationId xmlns:p14="http://schemas.microsoft.com/office/powerpoint/2010/main" val="2041305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5C27E11-F21F-411A-83B1-CD1C8597EFF4}" type="datetimeFigureOut">
              <a:rPr lang="en-GB" smtClean="0"/>
              <a:t>23/09/2021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6A2E27-F8E1-49AB-A5F6-4F9AA3C7B826}" type="slidenum">
              <a:rPr lang="en-GB" smtClean="0"/>
              <a:t>‹#›</a:t>
            </a:fld>
            <a:endParaRPr lang="en-GB"/>
          </a:p>
        </p:txBody>
      </p:sp>
    </p:spTree>
    <p:extLst>
      <p:ext uri="{BB962C8B-B14F-4D97-AF65-F5344CB8AC3E}">
        <p14:creationId xmlns:p14="http://schemas.microsoft.com/office/powerpoint/2010/main" val="2016554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5C27E11-F21F-411A-83B1-CD1C8597EFF4}" type="datetimeFigureOut">
              <a:rPr lang="en-GB" smtClean="0"/>
              <a:t>23/09/2021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6A2E27-F8E1-49AB-A5F6-4F9AA3C7B826}" type="slidenum">
              <a:rPr lang="en-GB" smtClean="0"/>
              <a:t>‹#›</a:t>
            </a:fld>
            <a:endParaRPr lang="en-GB"/>
          </a:p>
        </p:txBody>
      </p:sp>
    </p:spTree>
    <p:extLst>
      <p:ext uri="{BB962C8B-B14F-4D97-AF65-F5344CB8AC3E}">
        <p14:creationId xmlns:p14="http://schemas.microsoft.com/office/powerpoint/2010/main" val="506160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27E11-F21F-411A-83B1-CD1C8597EFF4}" type="datetimeFigureOut">
              <a:rPr lang="en-GB" smtClean="0"/>
              <a:t>23/09/2021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6A2E27-F8E1-49AB-A5F6-4F9AA3C7B826}" type="slidenum">
              <a:rPr lang="en-GB" smtClean="0"/>
              <a:t>‹#›</a:t>
            </a:fld>
            <a:endParaRPr lang="en-GB"/>
          </a:p>
        </p:txBody>
      </p:sp>
    </p:spTree>
    <p:extLst>
      <p:ext uri="{BB962C8B-B14F-4D97-AF65-F5344CB8AC3E}">
        <p14:creationId xmlns:p14="http://schemas.microsoft.com/office/powerpoint/2010/main" val="201589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C27E11-F21F-411A-83B1-CD1C8597EFF4}" type="datetimeFigureOut">
              <a:rPr lang="en-GB" smtClean="0"/>
              <a:t>23/09/2021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6A2E27-F8E1-49AB-A5F6-4F9AA3C7B826}" type="slidenum">
              <a:rPr lang="en-GB" smtClean="0"/>
              <a:t>‹#›</a:t>
            </a:fld>
            <a:endParaRPr lang="en-GB"/>
          </a:p>
        </p:txBody>
      </p:sp>
    </p:spTree>
    <p:extLst>
      <p:ext uri="{BB962C8B-B14F-4D97-AF65-F5344CB8AC3E}">
        <p14:creationId xmlns:p14="http://schemas.microsoft.com/office/powerpoint/2010/main" val="3292283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C27E11-F21F-411A-83B1-CD1C8597EFF4}" type="datetimeFigureOut">
              <a:rPr lang="en-GB" smtClean="0"/>
              <a:t>23/09/2021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6A2E27-F8E1-49AB-A5F6-4F9AA3C7B826}" type="slidenum">
              <a:rPr lang="en-GB" smtClean="0"/>
              <a:t>‹#›</a:t>
            </a:fld>
            <a:endParaRPr lang="en-GB"/>
          </a:p>
        </p:txBody>
      </p:sp>
    </p:spTree>
    <p:extLst>
      <p:ext uri="{BB962C8B-B14F-4D97-AF65-F5344CB8AC3E}">
        <p14:creationId xmlns:p14="http://schemas.microsoft.com/office/powerpoint/2010/main" val="2294222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C27E11-F21F-411A-83B1-CD1C8597EFF4}" type="datetimeFigureOut">
              <a:rPr lang="en-GB" smtClean="0"/>
              <a:t>23/09/2021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6A2E27-F8E1-49AB-A5F6-4F9AA3C7B826}" type="slidenum">
              <a:rPr lang="en-GB" smtClean="0"/>
              <a:t>‹#›</a:t>
            </a:fld>
            <a:endParaRPr lang="en-GB"/>
          </a:p>
        </p:txBody>
      </p:sp>
    </p:spTree>
    <p:extLst>
      <p:ext uri="{BB962C8B-B14F-4D97-AF65-F5344CB8AC3E}">
        <p14:creationId xmlns:p14="http://schemas.microsoft.com/office/powerpoint/2010/main" val="3197409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dirty="0"/>
          </a:p>
        </p:txBody>
      </p:sp>
      <p:sp>
        <p:nvSpPr>
          <p:cNvPr id="3" name="Subtitle 2"/>
          <p:cNvSpPr>
            <a:spLocks noGrp="1"/>
          </p:cNvSpPr>
          <p:nvPr>
            <p:ph type="subTitle" idx="1"/>
          </p:nvPr>
        </p:nvSpPr>
        <p:spPr/>
        <p:txBody>
          <a:bodyPr/>
          <a:lstStyle/>
          <a:p>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332656"/>
            <a:ext cx="8352928" cy="5976663"/>
          </a:xfrm>
          <a:prstGeom prst="rect">
            <a:avLst/>
          </a:prstGeom>
        </p:spPr>
      </p:pic>
    </p:spTree>
    <p:extLst>
      <p:ext uri="{BB962C8B-B14F-4D97-AF65-F5344CB8AC3E}">
        <p14:creationId xmlns:p14="http://schemas.microsoft.com/office/powerpoint/2010/main" val="1864351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1</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700808"/>
            <a:ext cx="6840760" cy="2880320"/>
          </a:xfrm>
        </p:spPr>
      </p:pic>
    </p:spTree>
    <p:extLst>
      <p:ext uri="{BB962C8B-B14F-4D97-AF65-F5344CB8AC3E}">
        <p14:creationId xmlns:p14="http://schemas.microsoft.com/office/powerpoint/2010/main" val="1268996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1</a:t>
            </a:r>
            <a:endParaRPr lang="en-GB" dirty="0"/>
          </a:p>
        </p:txBody>
      </p:sp>
      <p:sp>
        <p:nvSpPr>
          <p:cNvPr id="3" name="Content Placeholder 2"/>
          <p:cNvSpPr>
            <a:spLocks noGrp="1"/>
          </p:cNvSpPr>
          <p:nvPr>
            <p:ph idx="1"/>
          </p:nvPr>
        </p:nvSpPr>
        <p:spPr/>
        <p:txBody>
          <a:bodyPr>
            <a:normAutofit/>
          </a:bodyPr>
          <a:lstStyle/>
          <a:p>
            <a:r>
              <a:rPr lang="en-US" dirty="0" smtClean="0"/>
              <a:t>TH2: </a:t>
            </a:r>
            <a:r>
              <a:rPr lang="vi-VN" dirty="0" smtClean="0"/>
              <a:t>doanh nghiệp Y ở nước ngoài ký hợp đồng gia công vải với doanh nghiệp Việt Nam C, đồng thời chỉ định C giao hàng cho doanh nghiệp Việt Nam D để tiếp tục sản xuất (theo hình thức xuất nhập khẩu tại chỗ theo quy định của pháp luật). Y có thu nhập phát sinh tại Việt Nam trên cơ sở hợp đồng ký giữa Y với D (Y bán hàng cho D)</a:t>
            </a:r>
            <a:endParaRPr lang="en-GB" dirty="0"/>
          </a:p>
        </p:txBody>
      </p:sp>
    </p:spTree>
    <p:extLst>
      <p:ext uri="{BB962C8B-B14F-4D97-AF65-F5344CB8AC3E}">
        <p14:creationId xmlns:p14="http://schemas.microsoft.com/office/powerpoint/2010/main" val="16762672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2</a:t>
            </a:r>
            <a:endParaRPr lang="en-GB" dirty="0"/>
          </a:p>
        </p:txBody>
      </p:sp>
      <p:sp>
        <p:nvSpPr>
          <p:cNvPr id="3" name="Content Placeholder 2"/>
          <p:cNvSpPr>
            <a:spLocks noGrp="1"/>
          </p:cNvSpPr>
          <p:nvPr>
            <p:ph idx="1"/>
          </p:nvPr>
        </p:nvSpPr>
        <p:spPr/>
        <p:txBody>
          <a:bodyPr>
            <a:normAutofit fontScale="85000" lnSpcReduction="10000"/>
          </a:bodyPr>
          <a:lstStyle/>
          <a:p>
            <a:r>
              <a:rPr lang="vi-VN" dirty="0" smtClean="0"/>
              <a:t>Doanh nghiệp A ở nước ngoài giao hàng hóa hoặc uỷ quyền thực hiện một số dịch vụ liên quan (như vận chuyển, phân phối, tiếp thị, quảng cáo...) cho Doanh nghiệp Việt Nam B trong đó Doanh nghiệp A là chủ sở hữu đối với hàng hóa giao cho Doanh nghiệp B hoặc Doanh nghiệp A chịu trách nhiệm về chi phí, chất lượng dịch vụ, chất lượng hàng hóa giao cho Doanh nghiệp B hoặc Doanh nghiệp A ấn định giá bán hàng hóa hoặc giá cung ứng dịch vụ thì Doanh nghiệp A là đối tượng áp dụng theo quy định tại Thông tư 103/2014/TT-BTC</a:t>
            </a:r>
            <a:endParaRPr lang="en-GB" dirty="0"/>
          </a:p>
        </p:txBody>
      </p:sp>
    </p:spTree>
    <p:extLst>
      <p:ext uri="{BB962C8B-B14F-4D97-AF65-F5344CB8AC3E}">
        <p14:creationId xmlns:p14="http://schemas.microsoft.com/office/powerpoint/2010/main" val="2797007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ĐỐI TƯỢNG KHÔNG ÁP DỤNG</a:t>
            </a:r>
            <a:endParaRPr lang="en-GB" dirty="0"/>
          </a:p>
        </p:txBody>
      </p:sp>
      <p:sp>
        <p:nvSpPr>
          <p:cNvPr id="3" name="Content Placeholder 2"/>
          <p:cNvSpPr>
            <a:spLocks noGrp="1"/>
          </p:cNvSpPr>
          <p:nvPr>
            <p:ph idx="1"/>
          </p:nvPr>
        </p:nvSpPr>
        <p:spPr/>
        <p:txBody>
          <a:bodyPr>
            <a:normAutofit fontScale="92500"/>
          </a:bodyPr>
          <a:lstStyle/>
          <a:p>
            <a:r>
              <a:rPr lang="vi-VN" dirty="0" smtClean="0"/>
              <a:t>Tổ chức, cá nhân nước ngoài kinh doanh tại Việt Nam theo quy định của Luật Đầu tư, Luật Dầu khí, Luật các Tổ chức tín dụng</a:t>
            </a:r>
            <a:endParaRPr lang="en-US" dirty="0" smtClean="0"/>
          </a:p>
          <a:p>
            <a:r>
              <a:rPr lang="vi-VN" dirty="0" smtClean="0"/>
              <a:t>Tổ chức, cá nhân nước ngoài thực hiện cung cấp hàng hóa cho tổ chức, cá nhân Việt Nam không kèm theo các dịch vụ được thực hiện tại Việt Nam dưới các hình thức:</a:t>
            </a:r>
            <a:endParaRPr lang="en-US" dirty="0" smtClean="0"/>
          </a:p>
          <a:p>
            <a:pPr>
              <a:buFontTx/>
              <a:buChar char="-"/>
            </a:pPr>
            <a:r>
              <a:rPr lang="en-US" dirty="0" err="1" smtClean="0"/>
              <a:t>Giao</a:t>
            </a:r>
            <a:r>
              <a:rPr lang="en-US" dirty="0" smtClean="0"/>
              <a:t> </a:t>
            </a:r>
            <a:r>
              <a:rPr lang="en-US" dirty="0" err="1" smtClean="0"/>
              <a:t>hàng</a:t>
            </a:r>
            <a:r>
              <a:rPr lang="en-US" dirty="0" smtClean="0"/>
              <a:t> </a:t>
            </a:r>
            <a:r>
              <a:rPr lang="en-US" dirty="0" err="1" smtClean="0"/>
              <a:t>tại</a:t>
            </a:r>
            <a:r>
              <a:rPr lang="en-US" dirty="0" smtClean="0"/>
              <a:t> </a:t>
            </a:r>
            <a:r>
              <a:rPr lang="en-US" dirty="0" err="1" smtClean="0"/>
              <a:t>cửa</a:t>
            </a:r>
            <a:r>
              <a:rPr lang="en-US" dirty="0" smtClean="0"/>
              <a:t> </a:t>
            </a:r>
            <a:r>
              <a:rPr lang="en-US" dirty="0" err="1" smtClean="0"/>
              <a:t>khẩu</a:t>
            </a:r>
            <a:r>
              <a:rPr lang="en-US" dirty="0" smtClean="0"/>
              <a:t> </a:t>
            </a:r>
            <a:r>
              <a:rPr lang="en-US" dirty="0" err="1" smtClean="0"/>
              <a:t>nước</a:t>
            </a:r>
            <a:r>
              <a:rPr lang="en-US" dirty="0" smtClean="0"/>
              <a:t> </a:t>
            </a:r>
            <a:r>
              <a:rPr lang="en-US" dirty="0" err="1" smtClean="0"/>
              <a:t>ngoài</a:t>
            </a:r>
            <a:endParaRPr lang="en-US" dirty="0" smtClean="0"/>
          </a:p>
          <a:p>
            <a:pPr>
              <a:buFontTx/>
              <a:buChar char="-"/>
            </a:pPr>
            <a:r>
              <a:rPr lang="en-US" dirty="0" err="1" smtClean="0"/>
              <a:t>Giao</a:t>
            </a:r>
            <a:r>
              <a:rPr lang="en-US" dirty="0" smtClean="0"/>
              <a:t> </a:t>
            </a:r>
            <a:r>
              <a:rPr lang="en-US" dirty="0" err="1" smtClean="0"/>
              <a:t>hàng</a:t>
            </a:r>
            <a:r>
              <a:rPr lang="en-US" dirty="0" smtClean="0"/>
              <a:t> </a:t>
            </a:r>
            <a:r>
              <a:rPr lang="en-US" dirty="0" err="1" smtClean="0"/>
              <a:t>tại</a:t>
            </a:r>
            <a:r>
              <a:rPr lang="en-US" dirty="0" smtClean="0"/>
              <a:t> </a:t>
            </a:r>
            <a:r>
              <a:rPr lang="en-US" dirty="0" err="1" smtClean="0"/>
              <a:t>cửa</a:t>
            </a:r>
            <a:r>
              <a:rPr lang="en-US" dirty="0" smtClean="0"/>
              <a:t> </a:t>
            </a:r>
            <a:r>
              <a:rPr lang="en-US" dirty="0" err="1" smtClean="0"/>
              <a:t>khẩu</a:t>
            </a:r>
            <a:r>
              <a:rPr lang="en-US" dirty="0" smtClean="0"/>
              <a:t> VN</a:t>
            </a:r>
          </a:p>
          <a:p>
            <a:pPr marL="0" indent="0">
              <a:buNone/>
            </a:pPr>
            <a:endParaRPr lang="en-US" dirty="0"/>
          </a:p>
        </p:txBody>
      </p:sp>
    </p:spTree>
    <p:extLst>
      <p:ext uri="{BB962C8B-B14F-4D97-AF65-F5344CB8AC3E}">
        <p14:creationId xmlns:p14="http://schemas.microsoft.com/office/powerpoint/2010/main" val="226041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3</a:t>
            </a:r>
            <a:endParaRPr lang="en-GB" dirty="0"/>
          </a:p>
        </p:txBody>
      </p:sp>
      <p:sp>
        <p:nvSpPr>
          <p:cNvPr id="3" name="Content Placeholder 2"/>
          <p:cNvSpPr>
            <a:spLocks noGrp="1"/>
          </p:cNvSpPr>
          <p:nvPr>
            <p:ph idx="1"/>
          </p:nvPr>
        </p:nvSpPr>
        <p:spPr/>
        <p:txBody>
          <a:bodyPr>
            <a:normAutofit fontScale="77500" lnSpcReduction="20000"/>
          </a:bodyPr>
          <a:lstStyle/>
          <a:p>
            <a:r>
              <a:rPr lang="vi-VN" dirty="0" smtClean="0"/>
              <a:t>Công ty C ở Việt Nam ký hợp đồng nhập khẩu lô hàng máy xúc, máy ủi với Công ty D ở nước ngoài, việc giao hàng được thực hiện tại cửa khẩu Việt Nam. Công ty D chịu mọi trách nhiệm, chi phí liên quan đến lô hàng cho đến điểm giao hàng tại cửa khẩu Việt Nam; Công ty C chịu trách nhiệm, chi phí liên quan đến việc nhận hàng, chuyên chở hàng từ cửa khẩu Việt Nam. Hợp đồng có thỏa thuận lô hàng trên được Công ty D bảo hành trong 1 năm, ngoài ra Công ty D không thực hiện bất kỳ dịch vụ nào khác tại Việt Nam liên quan đến lô hàng trên. Trường hợp này, hoạt động cung cấp hàng hóa của Công ty D thuộc đối tượng không áp dụng của Thông tư</a:t>
            </a:r>
            <a:endParaRPr lang="en-GB" dirty="0"/>
          </a:p>
        </p:txBody>
      </p:sp>
    </p:spTree>
    <p:extLst>
      <p:ext uri="{BB962C8B-B14F-4D97-AF65-F5344CB8AC3E}">
        <p14:creationId xmlns:p14="http://schemas.microsoft.com/office/powerpoint/2010/main" val="1301182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ĐỐI TƯỢNG KHÔNG ÁP DỤNG</a:t>
            </a:r>
            <a:endParaRPr lang="en-GB" dirty="0"/>
          </a:p>
        </p:txBody>
      </p:sp>
      <p:sp>
        <p:nvSpPr>
          <p:cNvPr id="3" name="Content Placeholder 2"/>
          <p:cNvSpPr>
            <a:spLocks noGrp="1"/>
          </p:cNvSpPr>
          <p:nvPr>
            <p:ph idx="1"/>
          </p:nvPr>
        </p:nvSpPr>
        <p:spPr/>
        <p:txBody>
          <a:bodyPr>
            <a:normAutofit lnSpcReduction="10000"/>
          </a:bodyPr>
          <a:lstStyle/>
          <a:p>
            <a:r>
              <a:rPr lang="vi-VN" dirty="0" smtClean="0"/>
              <a:t>Tổ chức, cá nhân nước ngoài có thu nhập từ dịch vụ được cung cấp và tiêu dùng ngoài Việt Nam</a:t>
            </a:r>
            <a:endParaRPr lang="en-US" dirty="0" smtClean="0"/>
          </a:p>
          <a:p>
            <a:pPr marL="0" indent="0">
              <a:buNone/>
            </a:pPr>
            <a:r>
              <a:rPr lang="en-US" dirty="0" smtClean="0"/>
              <a:t>- VD4: </a:t>
            </a:r>
            <a:r>
              <a:rPr lang="vi-VN" dirty="0" smtClean="0"/>
              <a:t>Công ty H của Hongkong cung cấp dịch vụ thu xếp hàng hóa tại cảng ở Hongkong cho đội tàu vận tải quốc tế của Công ty A ở Việt Nam. A phải trả cho H phí dịch vụ thu xếp hàng hóa tại cảng ở Hongkong</a:t>
            </a:r>
            <a:endParaRPr lang="en-GB" dirty="0"/>
          </a:p>
        </p:txBody>
      </p:sp>
    </p:spTree>
    <p:extLst>
      <p:ext uri="{BB962C8B-B14F-4D97-AF65-F5344CB8AC3E}">
        <p14:creationId xmlns:p14="http://schemas.microsoft.com/office/powerpoint/2010/main" val="377824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ĐỐI TƯỢNG KHÔNG ÁP DỤNG</a:t>
            </a:r>
            <a:endParaRPr lang="en-GB" dirty="0"/>
          </a:p>
        </p:txBody>
      </p:sp>
      <p:sp>
        <p:nvSpPr>
          <p:cNvPr id="3" name="Content Placeholder 2"/>
          <p:cNvSpPr>
            <a:spLocks noGrp="1"/>
          </p:cNvSpPr>
          <p:nvPr>
            <p:ph idx="1"/>
          </p:nvPr>
        </p:nvSpPr>
        <p:spPr/>
        <p:txBody>
          <a:bodyPr>
            <a:normAutofit/>
          </a:bodyPr>
          <a:lstStyle/>
          <a:p>
            <a:r>
              <a:rPr lang="vi-VN" dirty="0" smtClean="0"/>
              <a:t>Tổ chức, cá nhân nước ngoài thực hiện cung cấp dịch vụ dưới đây cho tổ chức, cá nhân Việt Nam mà các dịch vụ được thực hiện ở nước ngoài:</a:t>
            </a:r>
            <a:endParaRPr lang="en-US" dirty="0"/>
          </a:p>
          <a:p>
            <a:pPr marL="0" indent="0">
              <a:buNone/>
            </a:pPr>
            <a:r>
              <a:rPr lang="en-US" dirty="0" smtClean="0"/>
              <a:t>     -  </a:t>
            </a:r>
            <a:r>
              <a:rPr lang="en-US" dirty="0" err="1" smtClean="0"/>
              <a:t>Sửa</a:t>
            </a:r>
            <a:r>
              <a:rPr lang="en-US" dirty="0" smtClean="0"/>
              <a:t> </a:t>
            </a:r>
            <a:r>
              <a:rPr lang="en-US" dirty="0" err="1" smtClean="0"/>
              <a:t>chữa</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tiện</a:t>
            </a:r>
            <a:r>
              <a:rPr lang="en-US" dirty="0" smtClean="0"/>
              <a:t> </a:t>
            </a:r>
            <a:r>
              <a:rPr lang="en-US" dirty="0" err="1" smtClean="0"/>
              <a:t>vận</a:t>
            </a:r>
            <a:r>
              <a:rPr lang="en-US" dirty="0" smtClean="0"/>
              <a:t> </a:t>
            </a:r>
            <a:r>
              <a:rPr lang="en-US" dirty="0" err="1" smtClean="0"/>
              <a:t>tải</a:t>
            </a:r>
            <a:r>
              <a:rPr lang="en-US" dirty="0" smtClean="0"/>
              <a:t>, </a:t>
            </a:r>
            <a:r>
              <a:rPr lang="en-US" dirty="0" err="1" smtClean="0"/>
              <a:t>máy</a:t>
            </a:r>
            <a:r>
              <a:rPr lang="en-US" dirty="0" smtClean="0"/>
              <a:t> </a:t>
            </a:r>
            <a:r>
              <a:rPr lang="en-US" dirty="0" err="1" smtClean="0"/>
              <a:t>móc</a:t>
            </a:r>
            <a:r>
              <a:rPr lang="en-US" dirty="0" smtClean="0"/>
              <a:t> </a:t>
            </a:r>
            <a:r>
              <a:rPr lang="en-US" dirty="0" err="1" smtClean="0"/>
              <a:t>thiết</a:t>
            </a:r>
            <a:r>
              <a:rPr lang="en-US" dirty="0" smtClean="0"/>
              <a:t> </a:t>
            </a:r>
            <a:r>
              <a:rPr lang="en-US" dirty="0" err="1" smtClean="0"/>
              <a:t>bị</a:t>
            </a:r>
            <a:endParaRPr lang="en-US" dirty="0" smtClean="0"/>
          </a:p>
          <a:p>
            <a:pPr marL="0" indent="0">
              <a:buNone/>
            </a:pPr>
            <a:r>
              <a:rPr lang="en-US" dirty="0" smtClean="0"/>
              <a:t>     - </a:t>
            </a:r>
            <a:r>
              <a:rPr lang="en-US" dirty="0" err="1" smtClean="0"/>
              <a:t>Quảng</a:t>
            </a:r>
            <a:r>
              <a:rPr lang="en-US" dirty="0" smtClean="0"/>
              <a:t> </a:t>
            </a:r>
            <a:r>
              <a:rPr lang="en-US" dirty="0" err="1" smtClean="0"/>
              <a:t>cáo</a:t>
            </a:r>
            <a:r>
              <a:rPr lang="en-US" dirty="0" smtClean="0"/>
              <a:t>, </a:t>
            </a:r>
            <a:r>
              <a:rPr lang="en-US" dirty="0" err="1" smtClean="0"/>
              <a:t>tiếp</a:t>
            </a:r>
            <a:r>
              <a:rPr lang="en-US" dirty="0" smtClean="0"/>
              <a:t> </a:t>
            </a:r>
            <a:r>
              <a:rPr lang="en-US" dirty="0" err="1" smtClean="0"/>
              <a:t>thị</a:t>
            </a:r>
            <a:r>
              <a:rPr lang="en-US" dirty="0" smtClean="0"/>
              <a:t> (</a:t>
            </a:r>
            <a:r>
              <a:rPr lang="en-US" dirty="0" err="1" smtClean="0"/>
              <a:t>trừ</a:t>
            </a:r>
            <a:r>
              <a:rPr lang="en-US" dirty="0" smtClean="0"/>
              <a:t> </a:t>
            </a:r>
            <a:r>
              <a:rPr lang="en-US" dirty="0" err="1" smtClean="0"/>
              <a:t>quảng</a:t>
            </a:r>
            <a:r>
              <a:rPr lang="en-US" dirty="0" smtClean="0"/>
              <a:t> </a:t>
            </a:r>
            <a:r>
              <a:rPr lang="en-US" dirty="0" err="1" smtClean="0"/>
              <a:t>cáo</a:t>
            </a:r>
            <a:r>
              <a:rPr lang="en-US" dirty="0" smtClean="0"/>
              <a:t>, </a:t>
            </a:r>
            <a:r>
              <a:rPr lang="en-US" dirty="0" err="1" smtClean="0"/>
              <a:t>tiếp</a:t>
            </a:r>
            <a:r>
              <a:rPr lang="en-US" dirty="0" smtClean="0"/>
              <a:t> </a:t>
            </a:r>
            <a:r>
              <a:rPr lang="en-US" dirty="0" err="1" smtClean="0"/>
              <a:t>thị</a:t>
            </a:r>
            <a:r>
              <a:rPr lang="en-US" dirty="0" smtClean="0"/>
              <a:t> </a:t>
            </a:r>
            <a:r>
              <a:rPr lang="en-US" dirty="0" err="1" smtClean="0"/>
              <a:t>trên</a:t>
            </a:r>
            <a:r>
              <a:rPr lang="en-US" dirty="0" smtClean="0"/>
              <a:t> internet</a:t>
            </a:r>
            <a:endParaRPr lang="en-US" dirty="0"/>
          </a:p>
        </p:txBody>
      </p:sp>
    </p:spTree>
    <p:extLst>
      <p:ext uri="{BB962C8B-B14F-4D97-AF65-F5344CB8AC3E}">
        <p14:creationId xmlns:p14="http://schemas.microsoft.com/office/powerpoint/2010/main" val="272393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ĐỐI TƯỢNG KHÔNG ÁP DỤNG</a:t>
            </a:r>
            <a:endParaRPr lang="en-GB" dirty="0"/>
          </a:p>
        </p:txBody>
      </p:sp>
      <p:sp>
        <p:nvSpPr>
          <p:cNvPr id="3" name="Content Placeholder 2"/>
          <p:cNvSpPr>
            <a:spLocks noGrp="1"/>
          </p:cNvSpPr>
          <p:nvPr>
            <p:ph idx="1"/>
          </p:nvPr>
        </p:nvSpPr>
        <p:spPr/>
        <p:txBody>
          <a:bodyPr>
            <a:normAutofit fontScale="70000" lnSpcReduction="20000"/>
          </a:bodyPr>
          <a:lstStyle/>
          <a:p>
            <a:pPr>
              <a:buFontTx/>
              <a:buChar char="-"/>
            </a:pPr>
            <a:r>
              <a:rPr lang="en-US" dirty="0" err="1" smtClean="0"/>
              <a:t>Xúc</a:t>
            </a:r>
            <a:r>
              <a:rPr lang="en-US" dirty="0" smtClean="0"/>
              <a:t> </a:t>
            </a:r>
            <a:r>
              <a:rPr lang="en-US" dirty="0" err="1" smtClean="0"/>
              <a:t>tiến</a:t>
            </a:r>
            <a:r>
              <a:rPr lang="en-US" dirty="0" smtClean="0"/>
              <a:t> </a:t>
            </a:r>
            <a:r>
              <a:rPr lang="en-US" dirty="0" err="1" smtClean="0"/>
              <a:t>đầu</a:t>
            </a:r>
            <a:r>
              <a:rPr lang="en-US" dirty="0" smtClean="0"/>
              <a:t> </a:t>
            </a:r>
            <a:r>
              <a:rPr lang="en-US" dirty="0" err="1" smtClean="0"/>
              <a:t>tư</a:t>
            </a:r>
            <a:r>
              <a:rPr lang="en-US" dirty="0" smtClean="0"/>
              <a:t> </a:t>
            </a:r>
            <a:r>
              <a:rPr lang="en-US" dirty="0" err="1" smtClean="0"/>
              <a:t>và</a:t>
            </a:r>
            <a:r>
              <a:rPr lang="en-US" dirty="0" smtClean="0"/>
              <a:t> </a:t>
            </a:r>
            <a:r>
              <a:rPr lang="en-US" dirty="0" err="1" smtClean="0"/>
              <a:t>thương</a:t>
            </a:r>
            <a:r>
              <a:rPr lang="en-US" dirty="0" smtClean="0"/>
              <a:t> </a:t>
            </a:r>
            <a:r>
              <a:rPr lang="en-US" dirty="0" err="1" smtClean="0"/>
              <a:t>mại</a:t>
            </a:r>
            <a:endParaRPr lang="en-US" dirty="0" smtClean="0"/>
          </a:p>
          <a:p>
            <a:pPr>
              <a:buFontTx/>
              <a:buChar char="-"/>
            </a:pPr>
            <a:r>
              <a:rPr lang="en-US" dirty="0" err="1" smtClean="0"/>
              <a:t>Môi</a:t>
            </a:r>
            <a:r>
              <a:rPr lang="en-US" dirty="0" smtClean="0"/>
              <a:t> </a:t>
            </a:r>
            <a:r>
              <a:rPr lang="en-US" dirty="0" err="1" smtClean="0"/>
              <a:t>giới</a:t>
            </a:r>
            <a:r>
              <a:rPr lang="en-US" dirty="0" smtClean="0"/>
              <a:t>: </a:t>
            </a:r>
            <a:r>
              <a:rPr lang="en-US" dirty="0" err="1" smtClean="0"/>
              <a:t>bán</a:t>
            </a:r>
            <a:r>
              <a:rPr lang="en-US" dirty="0" smtClean="0"/>
              <a:t> </a:t>
            </a:r>
            <a:r>
              <a:rPr lang="en-US" dirty="0" err="1" smtClean="0"/>
              <a:t>hàng</a:t>
            </a:r>
            <a:r>
              <a:rPr lang="en-US" dirty="0" smtClean="0"/>
              <a:t> </a:t>
            </a:r>
            <a:r>
              <a:rPr lang="en-US" dirty="0" err="1" smtClean="0"/>
              <a:t>hóa</a:t>
            </a:r>
            <a:r>
              <a:rPr lang="en-US" dirty="0" smtClean="0"/>
              <a:t>, </a:t>
            </a:r>
            <a:r>
              <a:rPr lang="en-US" dirty="0" err="1" smtClean="0"/>
              <a:t>cung</a:t>
            </a:r>
            <a:r>
              <a:rPr lang="en-US" dirty="0" smtClean="0"/>
              <a:t> </a:t>
            </a:r>
            <a:r>
              <a:rPr lang="en-US" dirty="0" err="1" smtClean="0"/>
              <a:t>cấp</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ra</a:t>
            </a:r>
            <a:r>
              <a:rPr lang="en-US" dirty="0" smtClean="0"/>
              <a:t> </a:t>
            </a:r>
            <a:r>
              <a:rPr lang="en-US" dirty="0" err="1" smtClean="0"/>
              <a:t>nước</a:t>
            </a:r>
            <a:r>
              <a:rPr lang="en-US" dirty="0" smtClean="0"/>
              <a:t> </a:t>
            </a:r>
            <a:r>
              <a:rPr lang="en-US" dirty="0" err="1" smtClean="0"/>
              <a:t>ngoài</a:t>
            </a:r>
            <a:endParaRPr lang="en-US" dirty="0" smtClean="0"/>
          </a:p>
          <a:p>
            <a:pPr>
              <a:buFontTx/>
              <a:buChar char="-"/>
            </a:pPr>
            <a:r>
              <a:rPr lang="en-US" dirty="0" err="1" smtClean="0"/>
              <a:t>Đào</a:t>
            </a:r>
            <a:r>
              <a:rPr lang="en-US" dirty="0" smtClean="0"/>
              <a:t> </a:t>
            </a:r>
            <a:r>
              <a:rPr lang="en-US" dirty="0" err="1" smtClean="0"/>
              <a:t>tạo</a:t>
            </a:r>
            <a:r>
              <a:rPr lang="en-US" dirty="0" smtClean="0"/>
              <a:t> (</a:t>
            </a:r>
            <a:r>
              <a:rPr lang="en-US" dirty="0" err="1" smtClean="0"/>
              <a:t>trừ</a:t>
            </a:r>
            <a:r>
              <a:rPr lang="en-US" dirty="0" smtClean="0"/>
              <a:t> </a:t>
            </a:r>
            <a:r>
              <a:rPr lang="en-US" dirty="0" err="1" smtClean="0"/>
              <a:t>đào</a:t>
            </a:r>
            <a:r>
              <a:rPr lang="en-US" dirty="0" smtClean="0"/>
              <a:t> </a:t>
            </a:r>
            <a:r>
              <a:rPr lang="en-US" dirty="0" err="1" smtClean="0"/>
              <a:t>tạo</a:t>
            </a:r>
            <a:r>
              <a:rPr lang="en-US" dirty="0" smtClean="0"/>
              <a:t> </a:t>
            </a:r>
            <a:r>
              <a:rPr lang="en-US" dirty="0" err="1" smtClean="0"/>
              <a:t>trực</a:t>
            </a:r>
            <a:r>
              <a:rPr lang="en-US" dirty="0" smtClean="0"/>
              <a:t> </a:t>
            </a:r>
            <a:r>
              <a:rPr lang="en-US" dirty="0" err="1" smtClean="0"/>
              <a:t>tuyến</a:t>
            </a:r>
            <a:r>
              <a:rPr lang="en-US" dirty="0" smtClean="0"/>
              <a:t>)</a:t>
            </a:r>
          </a:p>
          <a:p>
            <a:pPr>
              <a:buFontTx/>
              <a:buChar char="-"/>
            </a:pPr>
            <a:r>
              <a:rPr lang="en-US" dirty="0" smtClean="0"/>
              <a:t>Chia </a:t>
            </a:r>
            <a:r>
              <a:rPr lang="en-US" dirty="0" err="1" smtClean="0"/>
              <a:t>cước</a:t>
            </a:r>
            <a:r>
              <a:rPr lang="en-US" dirty="0" smtClean="0"/>
              <a:t> (</a:t>
            </a:r>
            <a:r>
              <a:rPr lang="en-US" dirty="0" err="1" smtClean="0"/>
              <a:t>cước</a:t>
            </a:r>
            <a:r>
              <a:rPr lang="en-US" dirty="0" smtClean="0"/>
              <a:t> </a:t>
            </a:r>
            <a:r>
              <a:rPr lang="en-US" dirty="0" err="1" smtClean="0"/>
              <a:t>thanh</a:t>
            </a:r>
            <a:r>
              <a:rPr lang="en-US" dirty="0" smtClean="0"/>
              <a:t> </a:t>
            </a:r>
            <a:r>
              <a:rPr lang="en-US" dirty="0" err="1" smtClean="0"/>
              <a:t>toán</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viễn</a:t>
            </a:r>
            <a:r>
              <a:rPr lang="en-US" dirty="0" smtClean="0"/>
              <a:t> </a:t>
            </a:r>
            <a:r>
              <a:rPr lang="en-US" dirty="0" err="1" smtClean="0"/>
              <a:t>thông</a:t>
            </a:r>
            <a:r>
              <a:rPr lang="en-US" dirty="0" smtClean="0"/>
              <a:t> </a:t>
            </a:r>
            <a:r>
              <a:rPr lang="en-US" dirty="0" err="1" smtClean="0"/>
              <a:t>quốc</a:t>
            </a:r>
            <a:r>
              <a:rPr lang="en-US" dirty="0" smtClean="0"/>
              <a:t> </a:t>
            </a:r>
            <a:r>
              <a:rPr lang="en-US" dirty="0" err="1" smtClean="0"/>
              <a:t>tế</a:t>
            </a:r>
            <a:r>
              <a:rPr lang="en-US" dirty="0" smtClean="0"/>
              <a:t> </a:t>
            </a:r>
            <a:r>
              <a:rPr lang="en-US" dirty="0" err="1" smtClean="0"/>
              <a:t>giữa</a:t>
            </a:r>
            <a:r>
              <a:rPr lang="en-US" dirty="0" smtClean="0"/>
              <a:t> VN </a:t>
            </a:r>
            <a:r>
              <a:rPr lang="en-US" dirty="0" err="1" smtClean="0"/>
              <a:t>với</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mà</a:t>
            </a:r>
            <a:r>
              <a:rPr lang="en-US" dirty="0" smtClean="0"/>
              <a:t> </a:t>
            </a:r>
            <a:r>
              <a:rPr lang="en-US" dirty="0" err="1" smtClean="0"/>
              <a:t>các</a:t>
            </a:r>
            <a:r>
              <a:rPr lang="en-US" dirty="0" smtClean="0"/>
              <a:t> DV </a:t>
            </a:r>
            <a:r>
              <a:rPr lang="en-US" dirty="0" err="1" smtClean="0"/>
              <a:t>này</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ở </a:t>
            </a:r>
            <a:r>
              <a:rPr lang="en-US" dirty="0" err="1" smtClean="0"/>
              <a:t>ngoài</a:t>
            </a:r>
            <a:r>
              <a:rPr lang="en-US" dirty="0" smtClean="0"/>
              <a:t> VN, </a:t>
            </a:r>
            <a:r>
              <a:rPr lang="en-US" dirty="0" err="1" smtClean="0"/>
              <a:t>dịch</a:t>
            </a:r>
            <a:r>
              <a:rPr lang="en-US" dirty="0" smtClean="0"/>
              <a:t> </a:t>
            </a:r>
            <a:r>
              <a:rPr lang="en-US" dirty="0" err="1" smtClean="0"/>
              <a:t>vụ</a:t>
            </a:r>
            <a:r>
              <a:rPr lang="en-US" dirty="0" smtClean="0"/>
              <a:t> </a:t>
            </a:r>
            <a:r>
              <a:rPr lang="en-US" dirty="0" err="1" smtClean="0"/>
              <a:t>thuê</a:t>
            </a:r>
            <a:r>
              <a:rPr lang="en-US" dirty="0" smtClean="0"/>
              <a:t> </a:t>
            </a:r>
            <a:r>
              <a:rPr lang="en-US" dirty="0" err="1" smtClean="0"/>
              <a:t>đường</a:t>
            </a:r>
            <a:r>
              <a:rPr lang="en-US" dirty="0" smtClean="0"/>
              <a:t> </a:t>
            </a:r>
            <a:r>
              <a:rPr lang="en-US" dirty="0" err="1" smtClean="0"/>
              <a:t>truyền</a:t>
            </a:r>
            <a:r>
              <a:rPr lang="en-US" dirty="0" smtClean="0"/>
              <a:t> </a:t>
            </a:r>
            <a:r>
              <a:rPr lang="en-US" dirty="0" err="1" smtClean="0"/>
              <a:t>dẫn</a:t>
            </a:r>
            <a:r>
              <a:rPr lang="en-US" dirty="0" smtClean="0"/>
              <a:t> </a:t>
            </a:r>
            <a:r>
              <a:rPr lang="en-US" dirty="0" err="1" smtClean="0"/>
              <a:t>và</a:t>
            </a:r>
            <a:r>
              <a:rPr lang="en-US" dirty="0" smtClean="0"/>
              <a:t> </a:t>
            </a:r>
            <a:r>
              <a:rPr lang="en-US" dirty="0" err="1" smtClean="0"/>
              <a:t>băng</a:t>
            </a:r>
            <a:r>
              <a:rPr lang="en-US" dirty="0" smtClean="0"/>
              <a:t> </a:t>
            </a:r>
            <a:r>
              <a:rPr lang="en-US" dirty="0" err="1" smtClean="0"/>
              <a:t>tần</a:t>
            </a:r>
            <a:r>
              <a:rPr lang="en-US" dirty="0" smtClean="0"/>
              <a:t> </a:t>
            </a:r>
            <a:r>
              <a:rPr lang="en-US" dirty="0" err="1" smtClean="0"/>
              <a:t>vệ</a:t>
            </a:r>
            <a:r>
              <a:rPr lang="en-US" dirty="0" smtClean="0"/>
              <a:t> </a:t>
            </a:r>
            <a:r>
              <a:rPr lang="en-US" dirty="0" err="1" smtClean="0"/>
              <a:t>tinh</a:t>
            </a:r>
            <a:r>
              <a:rPr lang="en-US" dirty="0" smtClean="0"/>
              <a:t> </a:t>
            </a:r>
            <a:r>
              <a:rPr lang="en-US" dirty="0" err="1" smtClean="0"/>
              <a:t>của</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theo</a:t>
            </a:r>
            <a:r>
              <a:rPr lang="en-US" dirty="0" smtClean="0"/>
              <a:t> </a:t>
            </a:r>
            <a:r>
              <a:rPr lang="en-US" dirty="0" err="1" smtClean="0"/>
              <a:t>quy</a:t>
            </a:r>
            <a:r>
              <a:rPr lang="en-US" dirty="0" smtClean="0"/>
              <a:t> </a:t>
            </a:r>
            <a:r>
              <a:rPr lang="en-US" dirty="0" err="1" smtClean="0"/>
              <a:t>định</a:t>
            </a:r>
            <a:r>
              <a:rPr lang="en-US" dirty="0" smtClean="0"/>
              <a:t> </a:t>
            </a:r>
            <a:r>
              <a:rPr lang="en-US" dirty="0" err="1" smtClean="0"/>
              <a:t>của</a:t>
            </a:r>
            <a:r>
              <a:rPr lang="en-US" dirty="0" smtClean="0"/>
              <a:t> </a:t>
            </a:r>
            <a:r>
              <a:rPr lang="en-US" dirty="0" err="1" smtClean="0"/>
              <a:t>Luật</a:t>
            </a:r>
            <a:r>
              <a:rPr lang="en-US" dirty="0" smtClean="0"/>
              <a:t> </a:t>
            </a:r>
            <a:r>
              <a:rPr lang="en-US" dirty="0" err="1" smtClean="0"/>
              <a:t>viễn</a:t>
            </a:r>
            <a:r>
              <a:rPr lang="en-US" dirty="0" smtClean="0"/>
              <a:t> </a:t>
            </a:r>
            <a:r>
              <a:rPr lang="en-US" dirty="0" err="1" smtClean="0"/>
              <a:t>thông</a:t>
            </a:r>
            <a:r>
              <a:rPr lang="en-US" dirty="0" smtClean="0"/>
              <a:t>; chia </a:t>
            </a:r>
            <a:r>
              <a:rPr lang="en-US" dirty="0" err="1" smtClean="0"/>
              <a:t>cước</a:t>
            </a:r>
            <a:r>
              <a:rPr lang="en-US" dirty="0" smtClean="0"/>
              <a:t> DV </a:t>
            </a:r>
            <a:r>
              <a:rPr lang="en-US" dirty="0" err="1" smtClean="0"/>
              <a:t>bưu</a:t>
            </a:r>
            <a:r>
              <a:rPr lang="en-US" dirty="0" smtClean="0"/>
              <a:t> </a:t>
            </a:r>
            <a:r>
              <a:rPr lang="en-US" dirty="0" err="1" smtClean="0"/>
              <a:t>chính</a:t>
            </a:r>
            <a:r>
              <a:rPr lang="en-US" dirty="0" smtClean="0"/>
              <a:t> </a:t>
            </a:r>
            <a:r>
              <a:rPr lang="en-US" dirty="0" err="1" smtClean="0"/>
              <a:t>quốc</a:t>
            </a:r>
            <a:r>
              <a:rPr lang="en-US" dirty="0" smtClean="0"/>
              <a:t> </a:t>
            </a:r>
            <a:r>
              <a:rPr lang="en-US" dirty="0" err="1" smtClean="0"/>
              <a:t>tế</a:t>
            </a:r>
            <a:r>
              <a:rPr lang="en-US" dirty="0" smtClean="0"/>
              <a:t> </a:t>
            </a:r>
            <a:r>
              <a:rPr lang="en-US" dirty="0" err="1" smtClean="0"/>
              <a:t>giữa</a:t>
            </a:r>
            <a:r>
              <a:rPr lang="en-US" dirty="0" smtClean="0"/>
              <a:t> VN </a:t>
            </a:r>
            <a:r>
              <a:rPr lang="en-US" dirty="0" err="1" smtClean="0"/>
              <a:t>với</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theo</a:t>
            </a:r>
            <a:r>
              <a:rPr lang="en-US" dirty="0" smtClean="0"/>
              <a:t> </a:t>
            </a:r>
            <a:r>
              <a:rPr lang="en-US" dirty="0" err="1" smtClean="0"/>
              <a:t>quy</a:t>
            </a:r>
            <a:r>
              <a:rPr lang="en-US" dirty="0" smtClean="0"/>
              <a:t> </a:t>
            </a:r>
            <a:r>
              <a:rPr lang="en-US" dirty="0" err="1" smtClean="0"/>
              <a:t>định</a:t>
            </a:r>
            <a:r>
              <a:rPr lang="en-US" dirty="0" smtClean="0"/>
              <a:t> </a:t>
            </a:r>
            <a:r>
              <a:rPr lang="en-US" dirty="0" err="1" smtClean="0"/>
              <a:t>của</a:t>
            </a:r>
            <a:r>
              <a:rPr lang="en-US" dirty="0" smtClean="0"/>
              <a:t> </a:t>
            </a:r>
            <a:r>
              <a:rPr lang="en-US" dirty="0" err="1" smtClean="0"/>
              <a:t>Luật</a:t>
            </a:r>
            <a:r>
              <a:rPr lang="en-US" dirty="0" smtClean="0"/>
              <a:t> </a:t>
            </a:r>
            <a:r>
              <a:rPr lang="en-US" dirty="0" err="1" smtClean="0"/>
              <a:t>bưu</a:t>
            </a:r>
            <a:r>
              <a:rPr lang="en-US" dirty="0" smtClean="0"/>
              <a:t> </a:t>
            </a:r>
            <a:r>
              <a:rPr lang="en-US" dirty="0" err="1" smtClean="0"/>
              <a:t>chính</a:t>
            </a:r>
            <a:r>
              <a:rPr lang="en-US" dirty="0" smtClean="0"/>
              <a:t>, </a:t>
            </a:r>
            <a:r>
              <a:rPr lang="en-US" dirty="0" err="1" smtClean="0"/>
              <a:t>các</a:t>
            </a:r>
            <a:r>
              <a:rPr lang="en-US" dirty="0" smtClean="0"/>
              <a:t> </a:t>
            </a:r>
            <a:r>
              <a:rPr lang="en-US" dirty="0" err="1" smtClean="0"/>
              <a:t>điều</a:t>
            </a:r>
            <a:r>
              <a:rPr lang="en-US" dirty="0" smtClean="0"/>
              <a:t> </a:t>
            </a:r>
            <a:r>
              <a:rPr lang="en-US" dirty="0" err="1" smtClean="0"/>
              <a:t>ước</a:t>
            </a:r>
            <a:r>
              <a:rPr lang="en-US" dirty="0" smtClean="0"/>
              <a:t> </a:t>
            </a:r>
            <a:r>
              <a:rPr lang="en-US" dirty="0" err="1" smtClean="0"/>
              <a:t>quốc</a:t>
            </a:r>
            <a:r>
              <a:rPr lang="en-US" dirty="0" smtClean="0"/>
              <a:t> </a:t>
            </a:r>
            <a:r>
              <a:rPr lang="en-US" dirty="0" err="1" smtClean="0"/>
              <a:t>tế</a:t>
            </a:r>
            <a:r>
              <a:rPr lang="en-US" dirty="0" smtClean="0"/>
              <a:t> </a:t>
            </a:r>
            <a:r>
              <a:rPr lang="en-US" dirty="0" err="1" smtClean="0"/>
              <a:t>về</a:t>
            </a:r>
            <a:r>
              <a:rPr lang="en-US" dirty="0" smtClean="0"/>
              <a:t> </a:t>
            </a:r>
            <a:r>
              <a:rPr lang="en-US" dirty="0" err="1" smtClean="0"/>
              <a:t>Bưu</a:t>
            </a:r>
            <a:r>
              <a:rPr lang="en-US" dirty="0" smtClean="0"/>
              <a:t> </a:t>
            </a:r>
            <a:r>
              <a:rPr lang="en-US" dirty="0" err="1" smtClean="0"/>
              <a:t>chính</a:t>
            </a:r>
            <a:r>
              <a:rPr lang="en-US" dirty="0" smtClean="0"/>
              <a:t> </a:t>
            </a:r>
            <a:r>
              <a:rPr lang="en-US" dirty="0" err="1" smtClean="0"/>
              <a:t>mà</a:t>
            </a:r>
            <a:r>
              <a:rPr lang="en-US" dirty="0" smtClean="0"/>
              <a:t> VN </a:t>
            </a:r>
            <a:r>
              <a:rPr lang="en-US" dirty="0" err="1" smtClean="0"/>
              <a:t>tham</a:t>
            </a:r>
            <a:r>
              <a:rPr lang="en-US" dirty="0" smtClean="0"/>
              <a:t> </a:t>
            </a:r>
            <a:r>
              <a:rPr lang="en-US" dirty="0" err="1" smtClean="0"/>
              <a:t>gia</a:t>
            </a:r>
            <a:r>
              <a:rPr lang="en-US" dirty="0" smtClean="0"/>
              <a:t> </a:t>
            </a:r>
            <a:r>
              <a:rPr lang="en-US" dirty="0" err="1" smtClean="0"/>
              <a:t>ký</a:t>
            </a:r>
            <a:r>
              <a:rPr lang="en-US" dirty="0" smtClean="0"/>
              <a:t> </a:t>
            </a:r>
            <a:r>
              <a:rPr lang="en-US" dirty="0" err="1" smtClean="0"/>
              <a:t>kết</a:t>
            </a:r>
            <a:r>
              <a:rPr lang="en-US" dirty="0" smtClean="0"/>
              <a:t> </a:t>
            </a:r>
            <a:r>
              <a:rPr lang="en-US" dirty="0" err="1" smtClean="0"/>
              <a:t>mà</a:t>
            </a:r>
            <a:r>
              <a:rPr lang="en-US" dirty="0" smtClean="0"/>
              <a:t> </a:t>
            </a:r>
            <a:r>
              <a:rPr lang="en-US" dirty="0" err="1" smtClean="0"/>
              <a:t>các</a:t>
            </a:r>
            <a:r>
              <a:rPr lang="en-US" dirty="0" smtClean="0"/>
              <a:t> DV </a:t>
            </a:r>
            <a:r>
              <a:rPr lang="en-US" dirty="0" err="1" smtClean="0"/>
              <a:t>này</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ở </a:t>
            </a:r>
            <a:r>
              <a:rPr lang="en-US" dirty="0" err="1" smtClean="0"/>
              <a:t>ngoài</a:t>
            </a:r>
            <a:r>
              <a:rPr lang="en-US" dirty="0" smtClean="0"/>
              <a:t> VN</a:t>
            </a:r>
          </a:p>
          <a:p>
            <a:pPr>
              <a:buFontTx/>
              <a:buChar char="-"/>
            </a:pPr>
            <a:r>
              <a:rPr lang="en-US" dirty="0" err="1" smtClean="0"/>
              <a:t>Tổ</a:t>
            </a:r>
            <a:r>
              <a:rPr lang="en-US" dirty="0" smtClean="0"/>
              <a:t> </a:t>
            </a:r>
            <a:r>
              <a:rPr lang="en-US" dirty="0" err="1" smtClean="0"/>
              <a:t>chức</a:t>
            </a:r>
            <a:r>
              <a:rPr lang="en-US" dirty="0" smtClean="0"/>
              <a:t>, </a:t>
            </a:r>
            <a:r>
              <a:rPr lang="en-US" dirty="0" err="1" smtClean="0"/>
              <a:t>cá</a:t>
            </a:r>
            <a:r>
              <a:rPr lang="en-US" dirty="0" smtClean="0"/>
              <a:t> </a:t>
            </a:r>
            <a:r>
              <a:rPr lang="en-US" dirty="0" err="1" smtClean="0"/>
              <a:t>nhân</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kho</a:t>
            </a:r>
            <a:r>
              <a:rPr lang="en-US" dirty="0" smtClean="0"/>
              <a:t> </a:t>
            </a:r>
            <a:r>
              <a:rPr lang="en-US" dirty="0" err="1" smtClean="0"/>
              <a:t>ngoại</a:t>
            </a:r>
            <a:r>
              <a:rPr lang="en-US" dirty="0" smtClean="0"/>
              <a:t> </a:t>
            </a:r>
            <a:r>
              <a:rPr lang="en-US" dirty="0" err="1" smtClean="0"/>
              <a:t>quan</a:t>
            </a:r>
            <a:r>
              <a:rPr lang="en-US" dirty="0" smtClean="0"/>
              <a:t>, </a:t>
            </a:r>
            <a:r>
              <a:rPr lang="en-US" dirty="0" err="1" smtClean="0"/>
              <a:t>cảng</a:t>
            </a:r>
            <a:r>
              <a:rPr lang="en-US" dirty="0" smtClean="0"/>
              <a:t> </a:t>
            </a:r>
            <a:r>
              <a:rPr lang="en-US" dirty="0" err="1" smtClean="0"/>
              <a:t>nội</a:t>
            </a:r>
            <a:r>
              <a:rPr lang="en-US" dirty="0" smtClean="0"/>
              <a:t> </a:t>
            </a:r>
            <a:r>
              <a:rPr lang="en-US" dirty="0" err="1" smtClean="0"/>
              <a:t>địa</a:t>
            </a:r>
            <a:r>
              <a:rPr lang="en-US" dirty="0" smtClean="0"/>
              <a:t> (ICD) </a:t>
            </a:r>
            <a:r>
              <a:rPr lang="en-US" dirty="0" err="1" smtClean="0"/>
              <a:t>làm</a:t>
            </a:r>
            <a:r>
              <a:rPr lang="en-US" dirty="0" smtClean="0"/>
              <a:t> </a:t>
            </a:r>
            <a:r>
              <a:rPr lang="en-US" dirty="0" err="1" smtClean="0"/>
              <a:t>kho</a:t>
            </a:r>
            <a:r>
              <a:rPr lang="en-US" dirty="0" smtClean="0"/>
              <a:t> </a:t>
            </a:r>
            <a:r>
              <a:rPr lang="en-US" dirty="0" err="1" smtClean="0"/>
              <a:t>hàng</a:t>
            </a:r>
            <a:r>
              <a:rPr lang="en-US" dirty="0" smtClean="0"/>
              <a:t> </a:t>
            </a:r>
            <a:r>
              <a:rPr lang="en-US" dirty="0" err="1" smtClean="0"/>
              <a:t>hóa</a:t>
            </a:r>
            <a:r>
              <a:rPr lang="en-US" dirty="0" smtClean="0"/>
              <a:t> </a:t>
            </a:r>
            <a:r>
              <a:rPr lang="en-US" dirty="0" err="1" smtClean="0"/>
              <a:t>để</a:t>
            </a:r>
            <a:r>
              <a:rPr lang="en-US" dirty="0" smtClean="0"/>
              <a:t> </a:t>
            </a:r>
            <a:r>
              <a:rPr lang="en-US" dirty="0" err="1" smtClean="0"/>
              <a:t>phụ</a:t>
            </a:r>
            <a:r>
              <a:rPr lang="en-US" dirty="0" smtClean="0"/>
              <a:t> </a:t>
            </a:r>
            <a:r>
              <a:rPr lang="en-US" dirty="0" err="1" smtClean="0"/>
              <a:t>trợ</a:t>
            </a:r>
            <a:r>
              <a:rPr lang="en-US" dirty="0" smtClean="0"/>
              <a:t> </a:t>
            </a:r>
            <a:r>
              <a:rPr lang="en-US" dirty="0" err="1" smtClean="0"/>
              <a:t>cho</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vận</a:t>
            </a:r>
            <a:r>
              <a:rPr lang="en-US" dirty="0" smtClean="0"/>
              <a:t> </a:t>
            </a:r>
            <a:r>
              <a:rPr lang="en-US" dirty="0" err="1" smtClean="0"/>
              <a:t>tải</a:t>
            </a:r>
            <a:r>
              <a:rPr lang="en-US" dirty="0" smtClean="0"/>
              <a:t> </a:t>
            </a:r>
            <a:r>
              <a:rPr lang="en-US" dirty="0" err="1" smtClean="0"/>
              <a:t>quốc</a:t>
            </a:r>
            <a:r>
              <a:rPr lang="en-US" dirty="0" smtClean="0"/>
              <a:t> </a:t>
            </a:r>
            <a:r>
              <a:rPr lang="en-US" dirty="0" err="1" smtClean="0"/>
              <a:t>tế</a:t>
            </a:r>
            <a:r>
              <a:rPr lang="en-US" dirty="0" smtClean="0"/>
              <a:t>, </a:t>
            </a:r>
            <a:r>
              <a:rPr lang="en-US" dirty="0" err="1" smtClean="0"/>
              <a:t>quá</a:t>
            </a:r>
            <a:r>
              <a:rPr lang="en-US" dirty="0" smtClean="0"/>
              <a:t> </a:t>
            </a:r>
            <a:r>
              <a:rPr lang="en-US" dirty="0" err="1" smtClean="0"/>
              <a:t>cảnh</a:t>
            </a:r>
            <a:r>
              <a:rPr lang="en-US" dirty="0" smtClean="0"/>
              <a:t>, </a:t>
            </a:r>
            <a:r>
              <a:rPr lang="en-US" dirty="0" err="1" smtClean="0"/>
              <a:t>chuyển</a:t>
            </a:r>
            <a:r>
              <a:rPr lang="en-US" dirty="0" smtClean="0"/>
              <a:t> </a:t>
            </a:r>
            <a:r>
              <a:rPr lang="en-US" dirty="0" err="1" smtClean="0"/>
              <a:t>khẩu</a:t>
            </a:r>
            <a:r>
              <a:rPr lang="en-US" dirty="0" smtClean="0"/>
              <a:t>, </a:t>
            </a:r>
            <a:r>
              <a:rPr lang="en-US" dirty="0" err="1" smtClean="0"/>
              <a:t>lưu</a:t>
            </a:r>
            <a:r>
              <a:rPr lang="en-US" dirty="0" smtClean="0"/>
              <a:t> </a:t>
            </a:r>
            <a:r>
              <a:rPr lang="en-US" dirty="0" err="1" smtClean="0"/>
              <a:t>trữ</a:t>
            </a:r>
            <a:r>
              <a:rPr lang="en-US" dirty="0" smtClean="0"/>
              <a:t> </a:t>
            </a:r>
            <a:r>
              <a:rPr lang="en-US" dirty="0" err="1" smtClean="0"/>
              <a:t>hàng</a:t>
            </a:r>
            <a:r>
              <a:rPr lang="en-US" dirty="0" smtClean="0"/>
              <a:t> </a:t>
            </a:r>
            <a:r>
              <a:rPr lang="en-US" dirty="0" err="1" smtClean="0"/>
              <a:t>hóa</a:t>
            </a:r>
            <a:r>
              <a:rPr lang="en-US" dirty="0" smtClean="0"/>
              <a:t> </a:t>
            </a:r>
            <a:r>
              <a:rPr lang="en-US" dirty="0" err="1" smtClean="0"/>
              <a:t>hoặc</a:t>
            </a:r>
            <a:r>
              <a:rPr lang="en-US" dirty="0" smtClean="0"/>
              <a:t> </a:t>
            </a:r>
            <a:r>
              <a:rPr lang="en-US" dirty="0" err="1" smtClean="0"/>
              <a:t>để</a:t>
            </a:r>
            <a:r>
              <a:rPr lang="en-US" dirty="0" smtClean="0"/>
              <a:t> </a:t>
            </a:r>
            <a:r>
              <a:rPr lang="en-US" dirty="0" err="1" smtClean="0"/>
              <a:t>cho</a:t>
            </a:r>
            <a:r>
              <a:rPr lang="en-US" dirty="0" smtClean="0"/>
              <a:t> DN </a:t>
            </a:r>
            <a:r>
              <a:rPr lang="en-US" dirty="0" err="1" smtClean="0"/>
              <a:t>khác</a:t>
            </a:r>
            <a:r>
              <a:rPr lang="en-US" dirty="0" smtClean="0"/>
              <a:t> </a:t>
            </a:r>
            <a:r>
              <a:rPr lang="en-US" dirty="0" err="1" smtClean="0"/>
              <a:t>gia</a:t>
            </a:r>
            <a:r>
              <a:rPr lang="en-US" dirty="0" smtClean="0"/>
              <a:t> </a:t>
            </a:r>
            <a:r>
              <a:rPr lang="en-US" dirty="0" err="1" smtClean="0"/>
              <a:t>công</a:t>
            </a:r>
            <a:endParaRPr lang="en-GB" dirty="0"/>
          </a:p>
        </p:txBody>
      </p:sp>
    </p:spTree>
    <p:extLst>
      <p:ext uri="{BB962C8B-B14F-4D97-AF65-F5344CB8AC3E}">
        <p14:creationId xmlns:p14="http://schemas.microsoft.com/office/powerpoint/2010/main" val="387116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ĐỐI TƯỢNG KHÔNG ÁP DỤNG</a:t>
            </a:r>
            <a:endParaRPr lang="en-GB" dirty="0"/>
          </a:p>
        </p:txBody>
      </p:sp>
      <p:sp>
        <p:nvSpPr>
          <p:cNvPr id="3" name="Content Placeholder 2"/>
          <p:cNvSpPr>
            <a:spLocks noGrp="1"/>
          </p:cNvSpPr>
          <p:nvPr>
            <p:ph idx="1"/>
          </p:nvPr>
        </p:nvSpPr>
        <p:spPr/>
        <p:txBody>
          <a:bodyPr>
            <a:normAutofit fontScale="92500" lnSpcReduction="10000"/>
          </a:bodyPr>
          <a:lstStyle/>
          <a:p>
            <a:r>
              <a:rPr lang="en-US" dirty="0" err="1" smtClean="0"/>
              <a:t>Ví</a:t>
            </a:r>
            <a:r>
              <a:rPr lang="en-US" dirty="0" smtClean="0"/>
              <a:t> </a:t>
            </a:r>
            <a:r>
              <a:rPr lang="en-US" dirty="0" err="1" smtClean="0"/>
              <a:t>dụ</a:t>
            </a:r>
            <a:r>
              <a:rPr lang="en-US" dirty="0" smtClean="0"/>
              <a:t> 5: </a:t>
            </a:r>
            <a:r>
              <a:rPr lang="vi-VN" dirty="0" smtClean="0"/>
              <a:t>Doanh nghiệp Việt Nam ký hợp đồng với tổ chức ở Singapore để thực hiện dịch vụ quảng cáo sản phẩm tại thị trường Singapore thì dịch vụ quảng cáo này của tổ chức Singapore không thuộc đối tượng </a:t>
            </a:r>
            <a:r>
              <a:rPr lang="en-US" dirty="0" err="1" smtClean="0"/>
              <a:t>tính</a:t>
            </a:r>
            <a:r>
              <a:rPr lang="en-US" dirty="0" smtClean="0"/>
              <a:t> </a:t>
            </a:r>
            <a:r>
              <a:rPr lang="en-US" dirty="0" err="1" smtClean="0"/>
              <a:t>nộp</a:t>
            </a:r>
            <a:r>
              <a:rPr lang="en-US" dirty="0" smtClean="0"/>
              <a:t> FCT</a:t>
            </a:r>
            <a:r>
              <a:rPr lang="vi-VN" dirty="0" smtClean="0"/>
              <a:t>. Trường hợp tổ chức ở Singapore thực hiện quảng cáo sản phẩm để tiêu thụ tại thị trường Việt Nam trên internet thì thu nhập từ dịch vụ quảng cáo này thuộc đối tượng áp dụng </a:t>
            </a:r>
            <a:r>
              <a:rPr lang="en-US" dirty="0" err="1" smtClean="0"/>
              <a:t>tính</a:t>
            </a:r>
            <a:r>
              <a:rPr lang="en-US" dirty="0" smtClean="0"/>
              <a:t> FCT</a:t>
            </a:r>
            <a:endParaRPr lang="en-GB" dirty="0"/>
          </a:p>
        </p:txBody>
      </p:sp>
    </p:spTree>
    <p:extLst>
      <p:ext uri="{BB962C8B-B14F-4D97-AF65-F5344CB8AC3E}">
        <p14:creationId xmlns:p14="http://schemas.microsoft.com/office/powerpoint/2010/main" val="1594809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NGƯỜI NỘP THUẾ</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1230" y="1600200"/>
            <a:ext cx="7241540" cy="4525963"/>
          </a:xfrm>
        </p:spPr>
      </p:pic>
    </p:spTree>
    <p:extLst>
      <p:ext uri="{BB962C8B-B14F-4D97-AF65-F5344CB8AC3E}">
        <p14:creationId xmlns:p14="http://schemas.microsoft.com/office/powerpoint/2010/main" val="2005092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772816"/>
            <a:ext cx="7200800" cy="4032447"/>
          </a:xfrm>
        </p:spPr>
      </p:pic>
    </p:spTree>
    <p:extLst>
      <p:ext uri="{BB962C8B-B14F-4D97-AF65-F5344CB8AC3E}">
        <p14:creationId xmlns:p14="http://schemas.microsoft.com/office/powerpoint/2010/main" val="37511832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NGƯỜI NỘP THUẾ</a:t>
            </a:r>
            <a:endParaRPr lang="en-GB" dirty="0"/>
          </a:p>
        </p:txBody>
      </p:sp>
      <p:sp>
        <p:nvSpPr>
          <p:cNvPr id="3" name="Content Placeholder 2"/>
          <p:cNvSpPr>
            <a:spLocks noGrp="1"/>
          </p:cNvSpPr>
          <p:nvPr>
            <p:ph idx="1"/>
          </p:nvPr>
        </p:nvSpPr>
        <p:spPr/>
        <p:txBody>
          <a:bodyPr/>
          <a:lstStyle/>
          <a:p>
            <a:r>
              <a:rPr lang="en-US" dirty="0" err="1" smtClean="0"/>
              <a:t>Nhà</a:t>
            </a:r>
            <a:r>
              <a:rPr lang="en-US" dirty="0" smtClean="0"/>
              <a:t> </a:t>
            </a:r>
            <a:r>
              <a:rPr lang="en-US" dirty="0" err="1" smtClean="0"/>
              <a:t>thầu</a:t>
            </a:r>
            <a:r>
              <a:rPr lang="en-US" dirty="0" smtClean="0"/>
              <a:t> </a:t>
            </a:r>
            <a:r>
              <a:rPr lang="en-US" dirty="0" err="1" smtClean="0"/>
              <a:t>hoặc</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phụ</a:t>
            </a:r>
            <a:r>
              <a:rPr lang="en-US" dirty="0" smtClean="0"/>
              <a:t> </a:t>
            </a:r>
            <a:r>
              <a:rPr lang="en-US" dirty="0" err="1" smtClean="0"/>
              <a:t>nước</a:t>
            </a:r>
            <a:r>
              <a:rPr lang="en-US" dirty="0" smtClean="0"/>
              <a:t> </a:t>
            </a:r>
            <a:r>
              <a:rPr lang="en-US" dirty="0" err="1" smtClean="0"/>
              <a:t>ngoài</a:t>
            </a:r>
            <a:endParaRPr lang="en-US" dirty="0" smtClean="0"/>
          </a:p>
          <a:p>
            <a:r>
              <a:rPr lang="en-US" dirty="0" err="1" smtClean="0"/>
              <a:t>Tổ</a:t>
            </a:r>
            <a:r>
              <a:rPr lang="en-US" dirty="0" smtClean="0"/>
              <a:t> </a:t>
            </a:r>
            <a:r>
              <a:rPr lang="en-US" dirty="0" err="1" smtClean="0"/>
              <a:t>chức</a:t>
            </a:r>
            <a:r>
              <a:rPr lang="en-US" dirty="0" smtClean="0"/>
              <a:t>, </a:t>
            </a:r>
            <a:r>
              <a:rPr lang="en-US" dirty="0" err="1" smtClean="0"/>
              <a:t>doanh</a:t>
            </a:r>
            <a:r>
              <a:rPr lang="en-US" dirty="0" smtClean="0"/>
              <a:t> </a:t>
            </a:r>
            <a:r>
              <a:rPr lang="en-US" dirty="0" err="1" smtClean="0"/>
              <a:t>nghiệp</a:t>
            </a:r>
            <a:r>
              <a:rPr lang="en-US" dirty="0" smtClean="0"/>
              <a:t>, </a:t>
            </a:r>
            <a:r>
              <a:rPr lang="en-US" dirty="0" err="1" smtClean="0"/>
              <a:t>cá</a:t>
            </a:r>
            <a:r>
              <a:rPr lang="en-US" dirty="0" smtClean="0"/>
              <a:t> </a:t>
            </a:r>
            <a:r>
              <a:rPr lang="en-US" dirty="0" err="1" smtClean="0"/>
              <a:t>nhân</a:t>
            </a:r>
            <a:r>
              <a:rPr lang="en-US" dirty="0" smtClean="0"/>
              <a:t> </a:t>
            </a:r>
            <a:r>
              <a:rPr lang="en-US" dirty="0" err="1" smtClean="0"/>
              <a:t>kinh</a:t>
            </a:r>
            <a:r>
              <a:rPr lang="en-US" dirty="0" smtClean="0"/>
              <a:t> </a:t>
            </a:r>
            <a:r>
              <a:rPr lang="en-US" dirty="0" err="1" smtClean="0"/>
              <a:t>doanh</a:t>
            </a:r>
            <a:r>
              <a:rPr lang="en-US" dirty="0" smtClean="0"/>
              <a:t> </a:t>
            </a:r>
            <a:r>
              <a:rPr lang="en-US" dirty="0" err="1" smtClean="0"/>
              <a:t>tại</a:t>
            </a:r>
            <a:r>
              <a:rPr lang="en-US" dirty="0" smtClean="0"/>
              <a:t> VN </a:t>
            </a:r>
            <a:endParaRPr lang="en-GB" dirty="0"/>
          </a:p>
        </p:txBody>
      </p:sp>
    </p:spTree>
    <p:extLst>
      <p:ext uri="{BB962C8B-B14F-4D97-AF65-F5344CB8AC3E}">
        <p14:creationId xmlns:p14="http://schemas.microsoft.com/office/powerpoint/2010/main" val="429428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LOẠI THUẾ ÁP DỤNG</a:t>
            </a:r>
            <a:endParaRPr lang="en-GB" dirty="0"/>
          </a:p>
        </p:txBody>
      </p:sp>
      <p:sp>
        <p:nvSpPr>
          <p:cNvPr id="3" name="Content Placeholder 2"/>
          <p:cNvSpPr>
            <a:spLocks noGrp="1"/>
          </p:cNvSpPr>
          <p:nvPr>
            <p:ph idx="1"/>
          </p:nvPr>
        </p:nvSpPr>
        <p:spPr/>
        <p:txBody>
          <a:bodyPr/>
          <a:lstStyle/>
          <a:p>
            <a:r>
              <a:rPr lang="en-US" dirty="0" err="1" smtClean="0"/>
              <a:t>Thuế</a:t>
            </a:r>
            <a:r>
              <a:rPr lang="en-US" dirty="0" smtClean="0"/>
              <a:t> GTGT</a:t>
            </a:r>
          </a:p>
          <a:p>
            <a:r>
              <a:rPr lang="en-US" dirty="0" err="1" smtClean="0"/>
              <a:t>Thuế</a:t>
            </a:r>
            <a:r>
              <a:rPr lang="en-US" dirty="0" smtClean="0"/>
              <a:t> TNDN</a:t>
            </a:r>
          </a:p>
        </p:txBody>
      </p:sp>
    </p:spTree>
    <p:extLst>
      <p:ext uri="{BB962C8B-B14F-4D97-AF65-F5344CB8AC3E}">
        <p14:creationId xmlns:p14="http://schemas.microsoft.com/office/powerpoint/2010/main" val="340805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ĐỐI TƯỢNG CHỊU THUẾ GTGT</a:t>
            </a:r>
            <a:endParaRPr lang="en-GB" dirty="0"/>
          </a:p>
        </p:txBody>
      </p:sp>
      <p:sp>
        <p:nvSpPr>
          <p:cNvPr id="3" name="Content Placeholder 2"/>
          <p:cNvSpPr>
            <a:spLocks noGrp="1"/>
          </p:cNvSpPr>
          <p:nvPr>
            <p:ph idx="1"/>
          </p:nvPr>
        </p:nvSpPr>
        <p:spPr/>
        <p:txBody>
          <a:bodyPr>
            <a:normAutofit fontScale="77500" lnSpcReduction="20000"/>
          </a:bodyPr>
          <a:lstStyle/>
          <a:p>
            <a:r>
              <a:rPr lang="en-US" dirty="0" err="1" smtClean="0"/>
              <a:t>Dịch</a:t>
            </a:r>
            <a:r>
              <a:rPr lang="en-US" dirty="0" smtClean="0"/>
              <a:t> </a:t>
            </a:r>
            <a:r>
              <a:rPr lang="en-US" dirty="0" err="1" smtClean="0"/>
              <a:t>vụ</a:t>
            </a:r>
            <a:r>
              <a:rPr lang="en-US" dirty="0" smtClean="0"/>
              <a:t> </a:t>
            </a:r>
            <a:r>
              <a:rPr lang="en-US" dirty="0" err="1" smtClean="0"/>
              <a:t>hoặc</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gắn</a:t>
            </a:r>
            <a:r>
              <a:rPr lang="en-US" dirty="0" smtClean="0"/>
              <a:t> </a:t>
            </a:r>
            <a:r>
              <a:rPr lang="en-US" dirty="0" err="1" smtClean="0"/>
              <a:t>với</a:t>
            </a:r>
            <a:r>
              <a:rPr lang="en-US" dirty="0" smtClean="0"/>
              <a:t> </a:t>
            </a:r>
            <a:r>
              <a:rPr lang="en-US" dirty="0" err="1" smtClean="0"/>
              <a:t>hàng</a:t>
            </a:r>
            <a:r>
              <a:rPr lang="en-US" dirty="0" smtClean="0"/>
              <a:t> </a:t>
            </a:r>
            <a:r>
              <a:rPr lang="en-US" dirty="0" err="1" smtClean="0"/>
              <a:t>hóa</a:t>
            </a:r>
            <a:r>
              <a:rPr lang="en-US" dirty="0" smtClean="0"/>
              <a:t> </a:t>
            </a:r>
            <a:r>
              <a:rPr lang="en-US" dirty="0" err="1" smtClean="0"/>
              <a:t>thuộc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chịu</a:t>
            </a:r>
            <a:r>
              <a:rPr lang="en-US" dirty="0" smtClean="0"/>
              <a:t> </a:t>
            </a:r>
            <a:r>
              <a:rPr lang="en-US" dirty="0" err="1" smtClean="0"/>
              <a:t>thuế</a:t>
            </a:r>
            <a:r>
              <a:rPr lang="en-US" dirty="0" smtClean="0"/>
              <a:t> GTGT do </a:t>
            </a:r>
            <a:r>
              <a:rPr lang="en-US" dirty="0" err="1" smtClean="0"/>
              <a:t>nhà</a:t>
            </a:r>
            <a:r>
              <a:rPr lang="en-US" dirty="0" smtClean="0"/>
              <a:t> </a:t>
            </a:r>
            <a:r>
              <a:rPr lang="en-US" dirty="0" err="1" smtClean="0"/>
              <a:t>thầu</a:t>
            </a:r>
            <a:r>
              <a:rPr lang="en-US" dirty="0" smtClean="0"/>
              <a:t> </a:t>
            </a:r>
            <a:r>
              <a:rPr lang="en-US" dirty="0" err="1" smtClean="0"/>
              <a:t>hoặc</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phụ</a:t>
            </a:r>
            <a:r>
              <a:rPr lang="en-US" dirty="0" smtClean="0"/>
              <a:t> </a:t>
            </a:r>
            <a:r>
              <a:rPr lang="en-US" dirty="0" err="1" smtClean="0"/>
              <a:t>nước</a:t>
            </a:r>
            <a:r>
              <a:rPr lang="en-US" dirty="0" smtClean="0"/>
              <a:t> </a:t>
            </a:r>
            <a:r>
              <a:rPr lang="en-US" dirty="0" err="1" smtClean="0"/>
              <a:t>ngoài</a:t>
            </a:r>
            <a:r>
              <a:rPr lang="en-US" dirty="0" smtClean="0"/>
              <a:t>:</a:t>
            </a:r>
          </a:p>
          <a:p>
            <a:pPr>
              <a:buFontTx/>
              <a:buChar char="-"/>
            </a:pPr>
            <a:r>
              <a:rPr lang="en-US" dirty="0" err="1" smtClean="0"/>
              <a:t>Cung</a:t>
            </a:r>
            <a:r>
              <a:rPr lang="en-US" dirty="0" smtClean="0"/>
              <a:t> </a:t>
            </a:r>
            <a:r>
              <a:rPr lang="en-US" dirty="0" err="1" smtClean="0"/>
              <a:t>cấp</a:t>
            </a:r>
            <a:r>
              <a:rPr lang="en-US" dirty="0" smtClean="0"/>
              <a:t> </a:t>
            </a:r>
            <a:r>
              <a:rPr lang="en-US" dirty="0" err="1" smtClean="0"/>
              <a:t>và</a:t>
            </a:r>
            <a:r>
              <a:rPr lang="en-US" dirty="0" smtClean="0"/>
              <a:t> </a:t>
            </a:r>
            <a:r>
              <a:rPr lang="en-US" dirty="0" err="1" smtClean="0"/>
              <a:t>tiêu</a:t>
            </a:r>
            <a:r>
              <a:rPr lang="en-US" dirty="0" smtClean="0"/>
              <a:t> </a:t>
            </a:r>
            <a:r>
              <a:rPr lang="en-US" dirty="0" err="1" smtClean="0"/>
              <a:t>dùng</a:t>
            </a:r>
            <a:endParaRPr lang="en-US" dirty="0" smtClean="0"/>
          </a:p>
          <a:p>
            <a:pPr>
              <a:buFontTx/>
              <a:buChar char="-"/>
            </a:pPr>
            <a:r>
              <a:rPr lang="en-US" dirty="0" err="1" smtClean="0"/>
              <a:t>Cung</a:t>
            </a:r>
            <a:r>
              <a:rPr lang="en-US" dirty="0" smtClean="0"/>
              <a:t> </a:t>
            </a:r>
            <a:r>
              <a:rPr lang="en-US" dirty="0" err="1" smtClean="0"/>
              <a:t>cấp</a:t>
            </a:r>
            <a:r>
              <a:rPr lang="en-US" dirty="0" smtClean="0"/>
              <a:t> </a:t>
            </a:r>
            <a:r>
              <a:rPr lang="en-US" dirty="0" err="1" smtClean="0"/>
              <a:t>ngoài</a:t>
            </a:r>
            <a:r>
              <a:rPr lang="en-US" dirty="0" smtClean="0"/>
              <a:t> VN </a:t>
            </a:r>
            <a:r>
              <a:rPr lang="en-US" dirty="0" err="1" smtClean="0"/>
              <a:t>và</a:t>
            </a:r>
            <a:r>
              <a:rPr lang="en-US" dirty="0" smtClean="0"/>
              <a:t> </a:t>
            </a:r>
            <a:r>
              <a:rPr lang="en-US" dirty="0" err="1" smtClean="0"/>
              <a:t>tiêu</a:t>
            </a:r>
            <a:r>
              <a:rPr lang="en-US" dirty="0" smtClean="0"/>
              <a:t> </a:t>
            </a:r>
            <a:r>
              <a:rPr lang="en-US" dirty="0" err="1" smtClean="0"/>
              <a:t>dùng</a:t>
            </a:r>
            <a:r>
              <a:rPr lang="en-US" dirty="0" smtClean="0"/>
              <a:t> </a:t>
            </a:r>
            <a:r>
              <a:rPr lang="en-US" dirty="0" err="1" smtClean="0"/>
              <a:t>tại</a:t>
            </a:r>
            <a:r>
              <a:rPr lang="en-US" dirty="0" smtClean="0"/>
              <a:t> VN</a:t>
            </a:r>
            <a:endParaRPr lang="en-GB" dirty="0" smtClean="0"/>
          </a:p>
          <a:p>
            <a:r>
              <a:rPr lang="en-US" dirty="0" smtClean="0"/>
              <a:t>TH </a:t>
            </a:r>
            <a:r>
              <a:rPr lang="en-US" dirty="0" err="1" smtClean="0"/>
              <a:t>hàng</a:t>
            </a:r>
            <a:r>
              <a:rPr lang="en-US" dirty="0" smtClean="0"/>
              <a:t> </a:t>
            </a:r>
            <a:r>
              <a:rPr lang="en-US" dirty="0" err="1" smtClean="0"/>
              <a:t>hóa</a:t>
            </a:r>
            <a:r>
              <a:rPr lang="en-US" dirty="0" smtClean="0"/>
              <a:t> </a:t>
            </a:r>
            <a:r>
              <a:rPr lang="en-US" dirty="0" err="1" smtClean="0"/>
              <a:t>được</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phụ</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cung</a:t>
            </a:r>
            <a:r>
              <a:rPr lang="en-US" dirty="0" smtClean="0"/>
              <a:t> </a:t>
            </a:r>
            <a:r>
              <a:rPr lang="en-US" dirty="0" err="1" smtClean="0"/>
              <a:t>cấp</a:t>
            </a:r>
            <a:r>
              <a:rPr lang="en-US" dirty="0" smtClean="0"/>
              <a:t> </a:t>
            </a:r>
            <a:r>
              <a:rPr lang="en-US" dirty="0" err="1" smtClean="0"/>
              <a:t>có</a:t>
            </a:r>
            <a:r>
              <a:rPr lang="en-US" dirty="0" smtClean="0"/>
              <a:t> </a:t>
            </a:r>
            <a:r>
              <a:rPr lang="en-US" dirty="0" err="1" smtClean="0"/>
              <a:t>kèm</a:t>
            </a:r>
            <a:r>
              <a:rPr lang="en-US" dirty="0" smtClean="0"/>
              <a:t> </a:t>
            </a:r>
            <a:r>
              <a:rPr lang="en-US" dirty="0" err="1" smtClean="0"/>
              <a:t>theo</a:t>
            </a:r>
            <a:r>
              <a:rPr lang="en-US" dirty="0" smtClean="0"/>
              <a:t> </a:t>
            </a:r>
            <a:r>
              <a:rPr lang="en-US" dirty="0" err="1" smtClean="0"/>
              <a:t>các</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kể</a:t>
            </a:r>
            <a:r>
              <a:rPr lang="en-US" dirty="0" smtClean="0"/>
              <a:t> </a:t>
            </a:r>
            <a:r>
              <a:rPr lang="en-US" dirty="0" err="1" smtClean="0"/>
              <a:t>cả</a:t>
            </a:r>
            <a:r>
              <a:rPr lang="en-US" dirty="0" smtClean="0"/>
              <a:t> </a:t>
            </a:r>
            <a:r>
              <a:rPr lang="en-US" dirty="0" err="1" smtClean="0"/>
              <a:t>các</a:t>
            </a:r>
            <a:r>
              <a:rPr lang="en-US" dirty="0" smtClean="0"/>
              <a:t> DV </a:t>
            </a:r>
            <a:r>
              <a:rPr lang="en-US" dirty="0" err="1" smtClean="0"/>
              <a:t>miễn</a:t>
            </a:r>
            <a:r>
              <a:rPr lang="en-US" dirty="0" smtClean="0"/>
              <a:t> </a:t>
            </a:r>
            <a:r>
              <a:rPr lang="en-US" dirty="0" err="1" smtClean="0"/>
              <a:t>phí</a:t>
            </a:r>
            <a:r>
              <a:rPr lang="en-US" dirty="0" smtClean="0"/>
              <a:t>), </a:t>
            </a:r>
            <a:r>
              <a:rPr lang="en-US" dirty="0" err="1" smtClean="0"/>
              <a:t>kể</a:t>
            </a:r>
            <a:r>
              <a:rPr lang="en-US" dirty="0" smtClean="0"/>
              <a:t> </a:t>
            </a:r>
            <a:r>
              <a:rPr lang="en-US" dirty="0" err="1" smtClean="0"/>
              <a:t>cả</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giá</a:t>
            </a:r>
            <a:r>
              <a:rPr lang="en-US" dirty="0" smtClean="0"/>
              <a:t> </a:t>
            </a:r>
            <a:r>
              <a:rPr lang="en-US" dirty="0" err="1" smtClean="0"/>
              <a:t>trị</a:t>
            </a:r>
            <a:r>
              <a:rPr lang="en-US" dirty="0" smtClean="0"/>
              <a:t> DV </a:t>
            </a:r>
            <a:r>
              <a:rPr lang="en-US" dirty="0" err="1" smtClean="0"/>
              <a:t>trên</a:t>
            </a:r>
            <a:r>
              <a:rPr lang="en-US" dirty="0" smtClean="0"/>
              <a:t> </a:t>
            </a:r>
            <a:r>
              <a:rPr lang="en-US" dirty="0" err="1" smtClean="0"/>
              <a:t>có</a:t>
            </a:r>
            <a:r>
              <a:rPr lang="en-US" dirty="0" smtClean="0"/>
              <a:t> hay </a:t>
            </a:r>
            <a:r>
              <a:rPr lang="en-US" dirty="0" err="1" smtClean="0"/>
              <a:t>không</a:t>
            </a:r>
            <a:r>
              <a:rPr lang="en-US" dirty="0" smtClean="0"/>
              <a:t> </a:t>
            </a:r>
            <a:r>
              <a:rPr lang="en-US" dirty="0" err="1" smtClean="0"/>
              <a:t>nằm</a:t>
            </a:r>
            <a:r>
              <a:rPr lang="en-US" dirty="0" smtClean="0"/>
              <a:t> </a:t>
            </a:r>
            <a:r>
              <a:rPr lang="en-US" dirty="0" err="1" smtClean="0"/>
              <a:t>trong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hợp</a:t>
            </a:r>
            <a:r>
              <a:rPr lang="en-US" dirty="0" smtClean="0"/>
              <a:t> </a:t>
            </a:r>
            <a:r>
              <a:rPr lang="en-US" dirty="0" err="1" smtClean="0"/>
              <a:t>đồng</a:t>
            </a:r>
            <a:r>
              <a:rPr lang="en-US" dirty="0" smtClean="0"/>
              <a:t> </a:t>
            </a:r>
            <a:r>
              <a:rPr lang="en-US" dirty="0" err="1" smtClean="0"/>
              <a:t>thì</a:t>
            </a:r>
            <a:r>
              <a:rPr lang="en-US" dirty="0" smtClean="0"/>
              <a:t> </a:t>
            </a:r>
            <a:r>
              <a:rPr lang="en-US" dirty="0" err="1" smtClean="0"/>
              <a:t>giá</a:t>
            </a:r>
            <a:r>
              <a:rPr lang="en-US" dirty="0" smtClean="0"/>
              <a:t> </a:t>
            </a:r>
            <a:r>
              <a:rPr lang="en-US" dirty="0" err="1" smtClean="0"/>
              <a:t>trị</a:t>
            </a:r>
            <a:r>
              <a:rPr lang="en-US" dirty="0" smtClean="0"/>
              <a:t> </a:t>
            </a:r>
            <a:r>
              <a:rPr lang="en-US" dirty="0" err="1" smtClean="0"/>
              <a:t>hàng</a:t>
            </a:r>
            <a:r>
              <a:rPr lang="en-US" dirty="0" smtClean="0"/>
              <a:t> </a:t>
            </a:r>
            <a:r>
              <a:rPr lang="en-US" dirty="0" err="1" smtClean="0"/>
              <a:t>hóa</a:t>
            </a:r>
            <a:r>
              <a:rPr lang="en-US" dirty="0" smtClean="0"/>
              <a:t> </a:t>
            </a:r>
            <a:r>
              <a:rPr lang="en-US" dirty="0" err="1" smtClean="0"/>
              <a:t>chỉ</a:t>
            </a:r>
            <a:r>
              <a:rPr lang="en-US" dirty="0" smtClean="0"/>
              <a:t> </a:t>
            </a:r>
            <a:r>
              <a:rPr lang="en-US" dirty="0" err="1" smtClean="0"/>
              <a:t>phải</a:t>
            </a:r>
            <a:r>
              <a:rPr lang="en-US" dirty="0" smtClean="0"/>
              <a:t> </a:t>
            </a:r>
            <a:r>
              <a:rPr lang="en-US" dirty="0" err="1" smtClean="0"/>
              <a:t>chịu</a:t>
            </a:r>
            <a:r>
              <a:rPr lang="en-US" dirty="0" smtClean="0"/>
              <a:t> </a:t>
            </a:r>
            <a:r>
              <a:rPr lang="en-US" dirty="0" err="1" smtClean="0"/>
              <a:t>thuế</a:t>
            </a:r>
            <a:r>
              <a:rPr lang="en-US" dirty="0" smtClean="0"/>
              <a:t> GTGT </a:t>
            </a:r>
            <a:r>
              <a:rPr lang="en-US" dirty="0" err="1" smtClean="0"/>
              <a:t>khâu</a:t>
            </a:r>
            <a:r>
              <a:rPr lang="en-US" dirty="0" smtClean="0"/>
              <a:t> </a:t>
            </a:r>
            <a:r>
              <a:rPr lang="en-US" dirty="0" err="1" smtClean="0"/>
              <a:t>nhập</a:t>
            </a:r>
            <a:r>
              <a:rPr lang="en-US" dirty="0" smtClean="0"/>
              <a:t> </a:t>
            </a:r>
            <a:r>
              <a:rPr lang="en-US" dirty="0" err="1" smtClean="0"/>
              <a:t>khẩu</a:t>
            </a:r>
            <a:r>
              <a:rPr lang="en-US" dirty="0" smtClean="0"/>
              <a:t>. </a:t>
            </a:r>
            <a:r>
              <a:rPr lang="en-US" dirty="0" err="1" smtClean="0"/>
              <a:t>Thuế</a:t>
            </a:r>
            <a:r>
              <a:rPr lang="en-US" dirty="0" smtClean="0"/>
              <a:t> GTGT </a:t>
            </a:r>
            <a:r>
              <a:rPr lang="en-US" dirty="0" err="1" smtClean="0"/>
              <a:t>sẽ</a:t>
            </a:r>
            <a:r>
              <a:rPr lang="en-US" dirty="0" smtClean="0"/>
              <a:t> </a:t>
            </a:r>
            <a:r>
              <a:rPr lang="en-US" dirty="0" err="1" smtClean="0"/>
              <a:t>áp</a:t>
            </a:r>
            <a:r>
              <a:rPr lang="en-US" dirty="0" smtClean="0"/>
              <a:t> </a:t>
            </a:r>
            <a:r>
              <a:rPr lang="en-US" dirty="0" err="1" smtClean="0"/>
              <a:t>dụng</a:t>
            </a:r>
            <a:r>
              <a:rPr lang="en-US" dirty="0" smtClean="0"/>
              <a:t> </a:t>
            </a:r>
            <a:r>
              <a:rPr lang="en-US" dirty="0" err="1" smtClean="0"/>
              <a:t>cho</a:t>
            </a:r>
            <a:r>
              <a:rPr lang="en-US" dirty="0" smtClean="0"/>
              <a:t> </a:t>
            </a:r>
            <a:r>
              <a:rPr lang="en-US" dirty="0" err="1" smtClean="0"/>
              <a:t>giá</a:t>
            </a:r>
            <a:r>
              <a:rPr lang="en-US" dirty="0" smtClean="0"/>
              <a:t> </a:t>
            </a:r>
            <a:r>
              <a:rPr lang="en-US" dirty="0" err="1" smtClean="0"/>
              <a:t>trị</a:t>
            </a:r>
            <a:r>
              <a:rPr lang="en-US" dirty="0" smtClean="0"/>
              <a:t> </a:t>
            </a:r>
            <a:r>
              <a:rPr lang="en-US" dirty="0" err="1" smtClean="0"/>
              <a:t>phần</a:t>
            </a:r>
            <a:r>
              <a:rPr lang="en-US" dirty="0" smtClean="0"/>
              <a:t> DV. TH HĐ </a:t>
            </a:r>
            <a:r>
              <a:rPr lang="en-US" dirty="0" err="1" smtClean="0"/>
              <a:t>không</a:t>
            </a:r>
            <a:r>
              <a:rPr lang="en-US" dirty="0" smtClean="0"/>
              <a:t> </a:t>
            </a:r>
            <a:r>
              <a:rPr lang="en-US" dirty="0" err="1" smtClean="0"/>
              <a:t>tách</a:t>
            </a:r>
            <a:r>
              <a:rPr lang="en-US" dirty="0" smtClean="0"/>
              <a:t> </a:t>
            </a:r>
            <a:r>
              <a:rPr lang="en-US" dirty="0" err="1" smtClean="0"/>
              <a:t>riêng</a:t>
            </a:r>
            <a:r>
              <a:rPr lang="en-US" dirty="0" smtClean="0"/>
              <a:t> </a:t>
            </a:r>
            <a:r>
              <a:rPr lang="en-US" dirty="0" err="1" smtClean="0"/>
              <a:t>được</a:t>
            </a:r>
            <a:r>
              <a:rPr lang="en-US" dirty="0" smtClean="0"/>
              <a:t> </a:t>
            </a:r>
            <a:r>
              <a:rPr lang="en-US" dirty="0" err="1" smtClean="0"/>
              <a:t>giá</a:t>
            </a:r>
            <a:r>
              <a:rPr lang="en-US" dirty="0" smtClean="0"/>
              <a:t> </a:t>
            </a:r>
            <a:r>
              <a:rPr lang="en-US" dirty="0" err="1" smtClean="0"/>
              <a:t>trị</a:t>
            </a:r>
            <a:r>
              <a:rPr lang="en-US" dirty="0" smtClean="0"/>
              <a:t> </a:t>
            </a:r>
            <a:r>
              <a:rPr lang="en-US" dirty="0" err="1" smtClean="0"/>
              <a:t>hàng</a:t>
            </a:r>
            <a:r>
              <a:rPr lang="en-US" dirty="0" smtClean="0"/>
              <a:t> </a:t>
            </a:r>
            <a:r>
              <a:rPr lang="en-US" dirty="0" err="1" smtClean="0"/>
              <a:t>hóa</a:t>
            </a:r>
            <a:r>
              <a:rPr lang="en-US" dirty="0" smtClean="0"/>
              <a:t> </a:t>
            </a:r>
            <a:r>
              <a:rPr lang="en-US" dirty="0" err="1" smtClean="0"/>
              <a:t>và</a:t>
            </a:r>
            <a:r>
              <a:rPr lang="en-US" dirty="0" smtClean="0"/>
              <a:t> </a:t>
            </a:r>
            <a:r>
              <a:rPr lang="en-US" dirty="0" err="1" smtClean="0"/>
              <a:t>giá</a:t>
            </a:r>
            <a:r>
              <a:rPr lang="en-US" dirty="0" smtClean="0"/>
              <a:t> </a:t>
            </a:r>
            <a:r>
              <a:rPr lang="en-US" dirty="0" err="1" smtClean="0"/>
              <a:t>trị</a:t>
            </a:r>
            <a:r>
              <a:rPr lang="en-US" dirty="0" smtClean="0"/>
              <a:t> DV </a:t>
            </a:r>
            <a:r>
              <a:rPr lang="en-US" dirty="0" err="1" smtClean="0"/>
              <a:t>kèm</a:t>
            </a:r>
            <a:r>
              <a:rPr lang="en-US" dirty="0" smtClean="0"/>
              <a:t> </a:t>
            </a:r>
            <a:r>
              <a:rPr lang="en-US" dirty="0" err="1" smtClean="0"/>
              <a:t>theo</a:t>
            </a:r>
            <a:r>
              <a:rPr lang="en-US" dirty="0" smtClean="0"/>
              <a:t> (</a:t>
            </a:r>
            <a:r>
              <a:rPr lang="en-US" dirty="0" err="1" smtClean="0"/>
              <a:t>bao</a:t>
            </a:r>
            <a:r>
              <a:rPr lang="en-US" dirty="0" smtClean="0"/>
              <a:t> </a:t>
            </a:r>
            <a:r>
              <a:rPr lang="en-US" dirty="0" err="1" smtClean="0"/>
              <a:t>gồm</a:t>
            </a:r>
            <a:r>
              <a:rPr lang="en-US" dirty="0" smtClean="0"/>
              <a:t> </a:t>
            </a:r>
            <a:r>
              <a:rPr lang="en-US" dirty="0" err="1" smtClean="0"/>
              <a:t>cả</a:t>
            </a:r>
            <a:r>
              <a:rPr lang="en-US" dirty="0" smtClean="0"/>
              <a:t> TH DV </a:t>
            </a:r>
            <a:r>
              <a:rPr lang="en-US" dirty="0" err="1" smtClean="0"/>
              <a:t>kèm</a:t>
            </a:r>
            <a:r>
              <a:rPr lang="en-US" dirty="0" smtClean="0"/>
              <a:t> </a:t>
            </a:r>
            <a:r>
              <a:rPr lang="en-US" dirty="0" err="1" smtClean="0"/>
              <a:t>theo</a:t>
            </a:r>
            <a:r>
              <a:rPr lang="en-US" dirty="0" smtClean="0"/>
              <a:t> </a:t>
            </a:r>
            <a:r>
              <a:rPr lang="en-US" dirty="0" err="1" smtClean="0"/>
              <a:t>miễn</a:t>
            </a:r>
            <a:r>
              <a:rPr lang="en-US" dirty="0" smtClean="0"/>
              <a:t> </a:t>
            </a:r>
            <a:r>
              <a:rPr lang="en-US" dirty="0" err="1" smtClean="0"/>
              <a:t>phí</a:t>
            </a:r>
            <a:r>
              <a:rPr lang="en-US" dirty="0" smtClean="0"/>
              <a:t>) </a:t>
            </a:r>
            <a:r>
              <a:rPr lang="en-US" dirty="0" err="1" smtClean="0"/>
              <a:t>thì</a:t>
            </a:r>
            <a:r>
              <a:rPr lang="en-US" dirty="0" smtClean="0"/>
              <a:t> </a:t>
            </a:r>
            <a:r>
              <a:rPr lang="en-US" dirty="0" err="1" smtClean="0"/>
              <a:t>thuế</a:t>
            </a:r>
            <a:r>
              <a:rPr lang="en-US" dirty="0" smtClean="0"/>
              <a:t> GTGT </a:t>
            </a:r>
            <a:r>
              <a:rPr lang="en-US" dirty="0" err="1" smtClean="0"/>
              <a:t>được</a:t>
            </a:r>
            <a:r>
              <a:rPr lang="en-US" dirty="0" smtClean="0"/>
              <a:t> </a:t>
            </a:r>
            <a:r>
              <a:rPr lang="en-US" dirty="0" err="1" smtClean="0"/>
              <a:t>tính</a:t>
            </a:r>
            <a:r>
              <a:rPr lang="en-US" dirty="0" smtClean="0"/>
              <a:t> </a:t>
            </a:r>
            <a:r>
              <a:rPr lang="en-US" dirty="0" err="1" smtClean="0"/>
              <a:t>chung</a:t>
            </a:r>
            <a:r>
              <a:rPr lang="en-US" dirty="0" smtClean="0"/>
              <a:t> </a:t>
            </a:r>
            <a:r>
              <a:rPr lang="en-US" dirty="0" err="1" smtClean="0"/>
              <a:t>cho</a:t>
            </a:r>
            <a:r>
              <a:rPr lang="en-US" dirty="0" smtClean="0"/>
              <a:t> </a:t>
            </a:r>
            <a:r>
              <a:rPr lang="en-US" dirty="0" err="1" smtClean="0"/>
              <a:t>cả</a:t>
            </a:r>
            <a:r>
              <a:rPr lang="en-US" dirty="0" smtClean="0"/>
              <a:t> HĐ</a:t>
            </a:r>
          </a:p>
          <a:p>
            <a:endParaRPr lang="en-US" dirty="0" smtClean="0"/>
          </a:p>
          <a:p>
            <a:pPr marL="0" indent="0">
              <a:buNone/>
            </a:pPr>
            <a:endParaRPr lang="en-US" dirty="0" smtClean="0"/>
          </a:p>
        </p:txBody>
      </p:sp>
    </p:spTree>
    <p:extLst>
      <p:ext uri="{BB962C8B-B14F-4D97-AF65-F5344CB8AC3E}">
        <p14:creationId xmlns:p14="http://schemas.microsoft.com/office/powerpoint/2010/main" val="130375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ĐỐI TƯỢNG CHỊU THUẾ GTGT</a:t>
            </a:r>
            <a:endParaRPr lang="en-GB" dirty="0"/>
          </a:p>
        </p:txBody>
      </p:sp>
      <p:sp>
        <p:nvSpPr>
          <p:cNvPr id="3" name="Content Placeholder 2"/>
          <p:cNvSpPr>
            <a:spLocks noGrp="1"/>
          </p:cNvSpPr>
          <p:nvPr>
            <p:ph idx="1"/>
          </p:nvPr>
        </p:nvSpPr>
        <p:spPr/>
        <p:txBody>
          <a:bodyPr>
            <a:normAutofit lnSpcReduction="10000"/>
          </a:bodyPr>
          <a:lstStyle/>
          <a:p>
            <a:r>
              <a:rPr lang="en-US" dirty="0" err="1" smtClean="0"/>
              <a:t>Ví</a:t>
            </a:r>
            <a:r>
              <a:rPr lang="en-US" dirty="0" smtClean="0"/>
              <a:t> </a:t>
            </a:r>
            <a:r>
              <a:rPr lang="en-US" dirty="0" err="1" smtClean="0"/>
              <a:t>dụ</a:t>
            </a:r>
            <a:r>
              <a:rPr lang="en-US" dirty="0" smtClean="0"/>
              <a:t> 7: </a:t>
            </a:r>
            <a:r>
              <a:rPr lang="am-ET" dirty="0" smtClean="0"/>
              <a:t>Doanh </a:t>
            </a:r>
            <a:r>
              <a:rPr lang="am-ET" dirty="0"/>
              <a:t>nghiệp A ở Việt Nam ký hợp đồng mua dây chuyền máy móc thiết bị cho Dự án Nhà máy xi măng với Doanh nghiệp B ở nước ngoài. Tổng giá trị Hợp đồng là 100 triệu USD, bao gồm giá trị máy móc thiết bị là 80 triệu USD (trong đó có thiết bị thuộc diện chịu thuế GTGT với thuế suất 10%), giá trị dịch vụ hướng dẫn lắp đặt, giám sát lắp đặt, bảo hành, bảo dưỡng là 20 triệu USD</a:t>
            </a:r>
            <a:endParaRPr lang="en-GB" dirty="0"/>
          </a:p>
        </p:txBody>
      </p:sp>
    </p:spTree>
    <p:extLst>
      <p:ext uri="{BB962C8B-B14F-4D97-AF65-F5344CB8AC3E}">
        <p14:creationId xmlns:p14="http://schemas.microsoft.com/office/powerpoint/2010/main" val="15828189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 NHẬP CHỊU THUẾ TNDN</a:t>
            </a:r>
            <a:endParaRPr lang="en-GB" dirty="0"/>
          </a:p>
        </p:txBody>
      </p:sp>
      <p:sp>
        <p:nvSpPr>
          <p:cNvPr id="3" name="Content Placeholder 2"/>
          <p:cNvSpPr>
            <a:spLocks noGrp="1"/>
          </p:cNvSpPr>
          <p:nvPr>
            <p:ph idx="1"/>
          </p:nvPr>
        </p:nvSpPr>
        <p:spPr/>
        <p:txBody>
          <a:bodyPr/>
          <a:lstStyle/>
          <a:p>
            <a:r>
              <a:rPr lang="en-US" dirty="0" err="1" smtClean="0"/>
              <a:t>Là</a:t>
            </a:r>
            <a:r>
              <a:rPr lang="en-US" dirty="0" smtClean="0"/>
              <a:t> </a:t>
            </a:r>
            <a:r>
              <a:rPr lang="en-US" dirty="0" err="1" smtClean="0"/>
              <a:t>thu</a:t>
            </a:r>
            <a:r>
              <a:rPr lang="en-US" dirty="0" smtClean="0"/>
              <a:t> </a:t>
            </a:r>
            <a:r>
              <a:rPr lang="en-US" dirty="0" err="1" smtClean="0"/>
              <a:t>nhập</a:t>
            </a:r>
            <a:r>
              <a:rPr lang="en-US" dirty="0" smtClean="0"/>
              <a:t> </a:t>
            </a:r>
            <a:r>
              <a:rPr lang="en-US" dirty="0" err="1" smtClean="0"/>
              <a:t>phát</a:t>
            </a:r>
            <a:r>
              <a:rPr lang="en-US" dirty="0" smtClean="0"/>
              <a:t> </a:t>
            </a:r>
            <a:r>
              <a:rPr lang="en-US" dirty="0" err="1" smtClean="0"/>
              <a:t>sinh</a:t>
            </a:r>
            <a:r>
              <a:rPr lang="en-US" dirty="0" smtClean="0"/>
              <a:t> </a:t>
            </a:r>
            <a:r>
              <a:rPr lang="en-US" dirty="0" err="1" smtClean="0"/>
              <a:t>từ</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cung</a:t>
            </a:r>
            <a:r>
              <a:rPr lang="en-US" dirty="0" smtClean="0"/>
              <a:t> </a:t>
            </a:r>
            <a:r>
              <a:rPr lang="en-US" dirty="0" err="1" smtClean="0"/>
              <a:t>cấp</a:t>
            </a:r>
            <a:r>
              <a:rPr lang="en-US" dirty="0" smtClean="0"/>
              <a:t> DV, HH, DV </a:t>
            </a:r>
            <a:r>
              <a:rPr lang="en-US" dirty="0" err="1" smtClean="0"/>
              <a:t>gắn</a:t>
            </a:r>
            <a:r>
              <a:rPr lang="en-US" dirty="0" smtClean="0"/>
              <a:t> </a:t>
            </a:r>
            <a:r>
              <a:rPr lang="en-US" dirty="0" err="1" smtClean="0"/>
              <a:t>với</a:t>
            </a:r>
            <a:r>
              <a:rPr lang="en-US" dirty="0" smtClean="0"/>
              <a:t> </a:t>
            </a:r>
            <a:r>
              <a:rPr lang="en-US" dirty="0" err="1" smtClean="0"/>
              <a:t>hàng</a:t>
            </a:r>
            <a:r>
              <a:rPr lang="en-US" dirty="0" smtClean="0"/>
              <a:t> </a:t>
            </a:r>
            <a:r>
              <a:rPr lang="en-US" dirty="0" err="1" smtClean="0"/>
              <a:t>hóa</a:t>
            </a:r>
            <a:r>
              <a:rPr lang="en-US" dirty="0" smtClean="0"/>
              <a:t> </a:t>
            </a:r>
            <a:r>
              <a:rPr lang="en-US" dirty="0" err="1" smtClean="0"/>
              <a:t>tại</a:t>
            </a:r>
            <a:r>
              <a:rPr lang="en-US" dirty="0" smtClean="0"/>
              <a:t> VN</a:t>
            </a:r>
          </a:p>
          <a:p>
            <a:r>
              <a:rPr lang="en-US" dirty="0" err="1" smtClean="0"/>
              <a:t>Việc</a:t>
            </a:r>
            <a:r>
              <a:rPr lang="en-US" dirty="0" smtClean="0"/>
              <a:t> </a:t>
            </a:r>
            <a:r>
              <a:rPr lang="en-US" dirty="0" err="1" smtClean="0"/>
              <a:t>cung</a:t>
            </a:r>
            <a:r>
              <a:rPr lang="en-US" dirty="0" smtClean="0"/>
              <a:t> </a:t>
            </a:r>
            <a:r>
              <a:rPr lang="en-US" dirty="0" err="1" smtClean="0"/>
              <a:t>cấp</a:t>
            </a:r>
            <a:r>
              <a:rPr lang="en-US" dirty="0" smtClean="0"/>
              <a:t> </a:t>
            </a:r>
            <a:r>
              <a:rPr lang="en-US" dirty="0" err="1" smtClean="0"/>
              <a:t>hàng</a:t>
            </a:r>
            <a:r>
              <a:rPr lang="en-US" dirty="0" smtClean="0"/>
              <a:t> </a:t>
            </a:r>
            <a:r>
              <a:rPr lang="en-US" dirty="0" err="1" smtClean="0"/>
              <a:t>hóa</a:t>
            </a:r>
            <a:r>
              <a:rPr lang="en-US" dirty="0" smtClean="0"/>
              <a:t> </a:t>
            </a:r>
            <a:r>
              <a:rPr lang="en-US" dirty="0" err="1" smtClean="0"/>
              <a:t>có</a:t>
            </a:r>
            <a:r>
              <a:rPr lang="en-US" dirty="0" smtClean="0"/>
              <a:t> DV </a:t>
            </a:r>
            <a:r>
              <a:rPr lang="en-US" dirty="0" err="1" smtClean="0"/>
              <a:t>đi</a:t>
            </a:r>
            <a:r>
              <a:rPr lang="en-US" dirty="0" smtClean="0"/>
              <a:t> </a:t>
            </a:r>
            <a:r>
              <a:rPr lang="en-US" dirty="0" err="1" smtClean="0"/>
              <a:t>kèm</a:t>
            </a:r>
            <a:r>
              <a:rPr lang="en-US" dirty="0" smtClean="0"/>
              <a:t> (</a:t>
            </a:r>
            <a:r>
              <a:rPr lang="en-US" dirty="0" err="1" smtClean="0"/>
              <a:t>kể</a:t>
            </a:r>
            <a:r>
              <a:rPr lang="en-US" dirty="0" smtClean="0"/>
              <a:t> </a:t>
            </a:r>
            <a:r>
              <a:rPr lang="en-US" dirty="0" err="1" smtClean="0"/>
              <a:t>cả</a:t>
            </a:r>
            <a:r>
              <a:rPr lang="en-US" dirty="0" smtClean="0"/>
              <a:t> DV </a:t>
            </a:r>
            <a:r>
              <a:rPr lang="en-US" dirty="0" err="1" smtClean="0"/>
              <a:t>miễn</a:t>
            </a:r>
            <a:r>
              <a:rPr lang="en-US" dirty="0" smtClean="0"/>
              <a:t> </a:t>
            </a:r>
            <a:r>
              <a:rPr lang="en-US" dirty="0" err="1" smtClean="0"/>
              <a:t>phí</a:t>
            </a:r>
            <a:r>
              <a:rPr lang="en-US" dirty="0" smtClean="0"/>
              <a:t>), </a:t>
            </a:r>
            <a:r>
              <a:rPr lang="en-US" dirty="0" err="1" smtClean="0"/>
              <a:t>kể</a:t>
            </a:r>
            <a:r>
              <a:rPr lang="en-US" dirty="0" smtClean="0"/>
              <a:t> </a:t>
            </a:r>
            <a:r>
              <a:rPr lang="en-US" dirty="0" err="1" smtClean="0"/>
              <a:t>cả</a:t>
            </a:r>
            <a:r>
              <a:rPr lang="en-US" dirty="0" smtClean="0"/>
              <a:t> TH </a:t>
            </a:r>
            <a:r>
              <a:rPr lang="en-US" dirty="0" err="1" smtClean="0"/>
              <a:t>việc</a:t>
            </a:r>
            <a:r>
              <a:rPr lang="en-US" dirty="0" smtClean="0"/>
              <a:t> </a:t>
            </a:r>
            <a:r>
              <a:rPr lang="en-US" dirty="0" err="1" smtClean="0"/>
              <a:t>cung</a:t>
            </a:r>
            <a:r>
              <a:rPr lang="en-US" dirty="0" smtClean="0"/>
              <a:t> </a:t>
            </a:r>
            <a:r>
              <a:rPr lang="en-US" dirty="0" err="1" smtClean="0"/>
              <a:t>cấp</a:t>
            </a:r>
            <a:r>
              <a:rPr lang="en-US" dirty="0" smtClean="0"/>
              <a:t> </a:t>
            </a:r>
            <a:r>
              <a:rPr lang="en-US" dirty="0" err="1" smtClean="0"/>
              <a:t>các</a:t>
            </a:r>
            <a:r>
              <a:rPr lang="en-US" dirty="0" smtClean="0"/>
              <a:t> DV </a:t>
            </a:r>
            <a:r>
              <a:rPr lang="en-US" dirty="0" err="1" smtClean="0"/>
              <a:t>có</a:t>
            </a:r>
            <a:r>
              <a:rPr lang="en-US" dirty="0" smtClean="0"/>
              <a:t> </a:t>
            </a:r>
            <a:r>
              <a:rPr lang="en-US" dirty="0" err="1" smtClean="0"/>
              <a:t>hoặc</a:t>
            </a:r>
            <a:r>
              <a:rPr lang="en-US" dirty="0" smtClean="0"/>
              <a:t> </a:t>
            </a:r>
            <a:r>
              <a:rPr lang="en-US" dirty="0" err="1" smtClean="0"/>
              <a:t>không</a:t>
            </a:r>
            <a:r>
              <a:rPr lang="en-US" dirty="0" smtClean="0"/>
              <a:t> </a:t>
            </a:r>
            <a:r>
              <a:rPr lang="en-US" dirty="0" err="1" smtClean="0"/>
              <a:t>nằm</a:t>
            </a:r>
            <a:r>
              <a:rPr lang="en-US" dirty="0" smtClean="0"/>
              <a:t> </a:t>
            </a:r>
            <a:r>
              <a:rPr lang="en-US" dirty="0" err="1" smtClean="0"/>
              <a:t>trong</a:t>
            </a:r>
            <a:r>
              <a:rPr lang="en-US" dirty="0" smtClean="0"/>
              <a:t> </a:t>
            </a:r>
            <a:r>
              <a:rPr lang="en-US" dirty="0" err="1" smtClean="0"/>
              <a:t>giá</a:t>
            </a:r>
            <a:r>
              <a:rPr lang="en-US" dirty="0" smtClean="0"/>
              <a:t> </a:t>
            </a:r>
            <a:r>
              <a:rPr lang="en-US" dirty="0" err="1" smtClean="0"/>
              <a:t>trị</a:t>
            </a:r>
            <a:r>
              <a:rPr lang="en-US" dirty="0" smtClean="0"/>
              <a:t> HĐ </a:t>
            </a:r>
            <a:r>
              <a:rPr lang="en-US" dirty="0" err="1" smtClean="0"/>
              <a:t>thì</a:t>
            </a:r>
            <a:r>
              <a:rPr lang="en-US" dirty="0" smtClean="0"/>
              <a:t> </a:t>
            </a:r>
            <a:r>
              <a:rPr lang="en-US" dirty="0" err="1" smtClean="0"/>
              <a:t>thu</a:t>
            </a:r>
            <a:r>
              <a:rPr lang="en-US" dirty="0" smtClean="0"/>
              <a:t> </a:t>
            </a:r>
            <a:r>
              <a:rPr lang="en-US" dirty="0" err="1" smtClean="0"/>
              <a:t>nhập</a:t>
            </a:r>
            <a:r>
              <a:rPr lang="en-US" dirty="0" smtClean="0"/>
              <a:t> </a:t>
            </a:r>
            <a:r>
              <a:rPr lang="en-US" dirty="0" err="1" smtClean="0"/>
              <a:t>chịu</a:t>
            </a:r>
            <a:r>
              <a:rPr lang="en-US" dirty="0" smtClean="0"/>
              <a:t> </a:t>
            </a:r>
            <a:r>
              <a:rPr lang="en-US" dirty="0" err="1" smtClean="0"/>
              <a:t>thuế</a:t>
            </a:r>
            <a:r>
              <a:rPr lang="en-US" dirty="0" smtClean="0"/>
              <a:t> TNDN </a:t>
            </a:r>
            <a:r>
              <a:rPr lang="en-US" dirty="0" err="1" smtClean="0"/>
              <a:t>của</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nước</a:t>
            </a:r>
            <a:r>
              <a:rPr lang="en-US" dirty="0" smtClean="0"/>
              <a:t> </a:t>
            </a:r>
            <a:r>
              <a:rPr lang="en-US" dirty="0" err="1" smtClean="0"/>
              <a:t>ngooài</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phụ</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là</a:t>
            </a:r>
            <a:r>
              <a:rPr lang="en-US" dirty="0" smtClean="0"/>
              <a:t> </a:t>
            </a:r>
            <a:r>
              <a:rPr lang="en-US" dirty="0" err="1" smtClean="0"/>
              <a:t>toàn</a:t>
            </a:r>
            <a:r>
              <a:rPr lang="en-US" dirty="0" smtClean="0"/>
              <a:t> </a:t>
            </a:r>
            <a:r>
              <a:rPr lang="en-US" dirty="0" err="1" smtClean="0"/>
              <a:t>bộ</a:t>
            </a:r>
            <a:r>
              <a:rPr lang="en-US" dirty="0" smtClean="0"/>
              <a:t> </a:t>
            </a:r>
            <a:r>
              <a:rPr lang="en-US" dirty="0" err="1" smtClean="0"/>
              <a:t>giá</a:t>
            </a:r>
            <a:r>
              <a:rPr lang="en-US" dirty="0" smtClean="0"/>
              <a:t> </a:t>
            </a:r>
            <a:r>
              <a:rPr lang="en-US" dirty="0" err="1" smtClean="0"/>
              <a:t>trị</a:t>
            </a:r>
            <a:r>
              <a:rPr lang="en-US" dirty="0" smtClean="0"/>
              <a:t> HH, DV</a:t>
            </a:r>
            <a:endParaRPr lang="en-GB" dirty="0"/>
          </a:p>
        </p:txBody>
      </p:sp>
    </p:spTree>
    <p:extLst>
      <p:ext uri="{BB962C8B-B14F-4D97-AF65-F5344CB8AC3E}">
        <p14:creationId xmlns:p14="http://schemas.microsoft.com/office/powerpoint/2010/main" val="248797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 NHẬP CHỊU THUẾ TNDN</a:t>
            </a:r>
            <a:endParaRPr lang="en-GB" dirty="0"/>
          </a:p>
        </p:txBody>
      </p:sp>
      <p:sp>
        <p:nvSpPr>
          <p:cNvPr id="3" name="Content Placeholder 2"/>
          <p:cNvSpPr>
            <a:spLocks noGrp="1"/>
          </p:cNvSpPr>
          <p:nvPr>
            <p:ph idx="1"/>
          </p:nvPr>
        </p:nvSpPr>
        <p:spPr/>
        <p:txBody>
          <a:bodyPr/>
          <a:lstStyle/>
          <a:p>
            <a:r>
              <a:rPr lang="en-US" dirty="0" err="1" smtClean="0"/>
              <a:t>Ví</a:t>
            </a:r>
            <a:r>
              <a:rPr lang="en-US" dirty="0" smtClean="0"/>
              <a:t> </a:t>
            </a:r>
            <a:r>
              <a:rPr lang="en-US" dirty="0" err="1" smtClean="0"/>
              <a:t>dụ</a:t>
            </a:r>
            <a:r>
              <a:rPr lang="en-US" dirty="0" smtClean="0"/>
              <a:t> 8: </a:t>
            </a:r>
            <a:r>
              <a:rPr lang="vi-VN" dirty="0" smtClean="0"/>
              <a:t>Công ty A ở Việt Nam ký hợp đồng mua dây chuyền máy móc thiết bị cho Dự án Nhà máy xi măng với Công ty B ở nước ngoài. Tổng giá trị Hợp đồng là 100 triệu USD (không bao gồm thuế GTGT), bao gồm giá trị máy móc thiết bị là 80 triệu USD, giá trị dịch vụ hướng dẫn lắp đặt, giám sát lắp đặt, bảo hành, bảo dưỡng là 20 triệu USD</a:t>
            </a:r>
            <a:endParaRPr lang="en-GB" dirty="0"/>
          </a:p>
        </p:txBody>
      </p:sp>
    </p:spTree>
    <p:extLst>
      <p:ext uri="{BB962C8B-B14F-4D97-AF65-F5344CB8AC3E}">
        <p14:creationId xmlns:p14="http://schemas.microsoft.com/office/powerpoint/2010/main" val="37680361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 NHẬP CHỊU THUẾ TNDN</a:t>
            </a:r>
            <a:endParaRPr lang="en-GB" dirty="0"/>
          </a:p>
        </p:txBody>
      </p:sp>
      <p:sp>
        <p:nvSpPr>
          <p:cNvPr id="3" name="Content Placeholder 2"/>
          <p:cNvSpPr>
            <a:spLocks noGrp="1"/>
          </p:cNvSpPr>
          <p:nvPr>
            <p:ph idx="1"/>
          </p:nvPr>
        </p:nvSpPr>
        <p:spPr/>
        <p:txBody>
          <a:bodyPr>
            <a:normAutofit/>
          </a:bodyPr>
          <a:lstStyle/>
          <a:p>
            <a:r>
              <a:rPr lang="en-US" dirty="0" smtClean="0"/>
              <a:t>Thu </a:t>
            </a:r>
            <a:r>
              <a:rPr lang="en-US" dirty="0" err="1" smtClean="0"/>
              <a:t>nhập</a:t>
            </a:r>
            <a:r>
              <a:rPr lang="en-US" dirty="0" smtClean="0"/>
              <a:t> </a:t>
            </a:r>
            <a:r>
              <a:rPr lang="en-US" dirty="0" err="1" smtClean="0"/>
              <a:t>phát</a:t>
            </a:r>
            <a:r>
              <a:rPr lang="en-US" dirty="0" smtClean="0"/>
              <a:t> </a:t>
            </a:r>
            <a:r>
              <a:rPr lang="en-US" dirty="0" err="1" smtClean="0"/>
              <a:t>sinh</a:t>
            </a:r>
            <a:r>
              <a:rPr lang="en-US" dirty="0" smtClean="0"/>
              <a:t> </a:t>
            </a:r>
            <a:r>
              <a:rPr lang="en-US" dirty="0" err="1" smtClean="0"/>
              <a:t>tại</a:t>
            </a:r>
            <a:r>
              <a:rPr lang="en-US" dirty="0" smtClean="0"/>
              <a:t> VN </a:t>
            </a:r>
            <a:r>
              <a:rPr lang="en-US" dirty="0" err="1" smtClean="0"/>
              <a:t>của</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phụ</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là</a:t>
            </a:r>
            <a:r>
              <a:rPr lang="en-US" dirty="0" smtClean="0"/>
              <a:t> </a:t>
            </a:r>
            <a:r>
              <a:rPr lang="en-US" dirty="0" err="1" smtClean="0"/>
              <a:t>các</a:t>
            </a:r>
            <a:r>
              <a:rPr lang="en-US" dirty="0" smtClean="0"/>
              <a:t> </a:t>
            </a:r>
            <a:r>
              <a:rPr lang="en-US" dirty="0" err="1" smtClean="0"/>
              <a:t>khoản</a:t>
            </a:r>
            <a:r>
              <a:rPr lang="en-US" dirty="0" smtClean="0"/>
              <a:t> </a:t>
            </a:r>
            <a:r>
              <a:rPr lang="en-US" dirty="0" err="1" smtClean="0"/>
              <a:t>thu</a:t>
            </a:r>
            <a:r>
              <a:rPr lang="en-US" dirty="0" smtClean="0"/>
              <a:t> </a:t>
            </a:r>
            <a:r>
              <a:rPr lang="en-US" dirty="0" err="1" smtClean="0"/>
              <a:t>nhập</a:t>
            </a:r>
            <a:r>
              <a:rPr lang="en-US" dirty="0" smtClean="0"/>
              <a:t> </a:t>
            </a:r>
            <a:r>
              <a:rPr lang="en-US" dirty="0" err="1" smtClean="0"/>
              <a:t>nhận</a:t>
            </a:r>
            <a:r>
              <a:rPr lang="en-US" dirty="0" smtClean="0"/>
              <a:t> </a:t>
            </a:r>
            <a:r>
              <a:rPr lang="en-US" dirty="0" err="1" smtClean="0"/>
              <a:t>được</a:t>
            </a:r>
            <a:r>
              <a:rPr lang="en-US" dirty="0" smtClean="0"/>
              <a:t> </a:t>
            </a:r>
            <a:r>
              <a:rPr lang="en-US" dirty="0" err="1" smtClean="0"/>
              <a:t>dưới</a:t>
            </a:r>
            <a:r>
              <a:rPr lang="en-US" dirty="0" smtClean="0"/>
              <a:t> </a:t>
            </a:r>
            <a:r>
              <a:rPr lang="en-US" dirty="0" err="1" smtClean="0"/>
              <a:t>bất</a:t>
            </a:r>
            <a:r>
              <a:rPr lang="en-US" dirty="0" smtClean="0"/>
              <a:t> </a:t>
            </a:r>
            <a:r>
              <a:rPr lang="en-US" dirty="0" err="1" smtClean="0"/>
              <a:t>kỳ</a:t>
            </a:r>
            <a:r>
              <a:rPr lang="en-US" dirty="0" smtClean="0"/>
              <a:t> </a:t>
            </a:r>
            <a:r>
              <a:rPr lang="en-US" dirty="0" err="1" smtClean="0"/>
              <a:t>hình</a:t>
            </a:r>
            <a:r>
              <a:rPr lang="en-US" dirty="0" smtClean="0"/>
              <a:t> </a:t>
            </a:r>
            <a:r>
              <a:rPr lang="en-US" dirty="0" err="1" smtClean="0"/>
              <a:t>thức</a:t>
            </a:r>
            <a:r>
              <a:rPr lang="en-US" dirty="0" smtClean="0"/>
              <a:t> </a:t>
            </a:r>
            <a:r>
              <a:rPr lang="en-US" dirty="0" err="1" smtClean="0"/>
              <a:t>nào</a:t>
            </a:r>
            <a:r>
              <a:rPr lang="en-US" dirty="0" smtClean="0"/>
              <a:t> </a:t>
            </a:r>
            <a:r>
              <a:rPr lang="en-US" dirty="0" err="1" smtClean="0"/>
              <a:t>trên</a:t>
            </a:r>
            <a:r>
              <a:rPr lang="en-US" dirty="0" smtClean="0"/>
              <a:t> </a:t>
            </a:r>
            <a:r>
              <a:rPr lang="en-US" dirty="0" err="1" smtClean="0"/>
              <a:t>cơ</a:t>
            </a:r>
            <a:r>
              <a:rPr lang="en-US" dirty="0" smtClean="0"/>
              <a:t> </a:t>
            </a:r>
            <a:r>
              <a:rPr lang="en-US" dirty="0" err="1" smtClean="0"/>
              <a:t>sở</a:t>
            </a:r>
            <a:r>
              <a:rPr lang="en-US" dirty="0" smtClean="0"/>
              <a:t> HĐ </a:t>
            </a:r>
            <a:r>
              <a:rPr lang="en-US" dirty="0" err="1" smtClean="0"/>
              <a:t>nhà</a:t>
            </a:r>
            <a:r>
              <a:rPr lang="en-US" dirty="0" smtClean="0"/>
              <a:t> </a:t>
            </a:r>
            <a:r>
              <a:rPr lang="en-US" dirty="0" err="1" smtClean="0"/>
              <a:t>thầu</a:t>
            </a:r>
            <a:r>
              <a:rPr lang="en-US" dirty="0" smtClean="0"/>
              <a:t>, HĐ </a:t>
            </a:r>
            <a:r>
              <a:rPr lang="en-US" dirty="0" err="1" smtClean="0"/>
              <a:t>nhà</a:t>
            </a:r>
            <a:r>
              <a:rPr lang="en-US" dirty="0" smtClean="0"/>
              <a:t> </a:t>
            </a:r>
            <a:r>
              <a:rPr lang="en-US" dirty="0" err="1" smtClean="0"/>
              <a:t>thầu</a:t>
            </a:r>
            <a:r>
              <a:rPr lang="en-US" dirty="0" smtClean="0"/>
              <a:t> </a:t>
            </a:r>
            <a:r>
              <a:rPr lang="en-US" dirty="0" err="1" smtClean="0"/>
              <a:t>phụ</a:t>
            </a:r>
            <a:r>
              <a:rPr lang="en-US" dirty="0" smtClean="0"/>
              <a:t>, </a:t>
            </a:r>
            <a:r>
              <a:rPr lang="en-US" dirty="0" err="1" smtClean="0"/>
              <a:t>không</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địa</a:t>
            </a:r>
            <a:r>
              <a:rPr lang="en-US" dirty="0" smtClean="0"/>
              <a:t> </a:t>
            </a:r>
            <a:r>
              <a:rPr lang="en-US" dirty="0" err="1" smtClean="0"/>
              <a:t>điểm</a:t>
            </a:r>
            <a:r>
              <a:rPr lang="en-US" dirty="0" smtClean="0"/>
              <a:t> </a:t>
            </a:r>
            <a:r>
              <a:rPr lang="en-US" dirty="0" err="1" smtClean="0"/>
              <a:t>tiến</a:t>
            </a:r>
            <a:r>
              <a:rPr lang="en-US" dirty="0" smtClean="0"/>
              <a:t> </a:t>
            </a:r>
            <a:r>
              <a:rPr lang="en-US" dirty="0" err="1" smtClean="0"/>
              <a:t>hành</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kinh</a:t>
            </a:r>
            <a:r>
              <a:rPr lang="en-US" dirty="0" smtClean="0"/>
              <a:t> </a:t>
            </a:r>
            <a:r>
              <a:rPr lang="en-US" dirty="0" err="1" smtClean="0"/>
              <a:t>doanh</a:t>
            </a:r>
            <a:r>
              <a:rPr lang="en-US" dirty="0" smtClean="0"/>
              <a:t> </a:t>
            </a:r>
            <a:r>
              <a:rPr lang="en-US" dirty="0" err="1" smtClean="0"/>
              <a:t>của</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phụ</a:t>
            </a:r>
            <a:r>
              <a:rPr lang="en-US" dirty="0" smtClean="0"/>
              <a:t> </a:t>
            </a:r>
            <a:r>
              <a:rPr lang="en-US" dirty="0" err="1" smtClean="0"/>
              <a:t>nước</a:t>
            </a:r>
            <a:r>
              <a:rPr lang="en-US" dirty="0" smtClean="0"/>
              <a:t> </a:t>
            </a:r>
            <a:r>
              <a:rPr lang="en-US" dirty="0" err="1" smtClean="0"/>
              <a:t>ngoài</a:t>
            </a:r>
            <a:endParaRPr lang="en-US" dirty="0"/>
          </a:p>
          <a:p>
            <a:r>
              <a:rPr lang="en-US" dirty="0" err="1" smtClean="0"/>
              <a:t>Một</a:t>
            </a:r>
            <a:r>
              <a:rPr lang="en-US" dirty="0" smtClean="0"/>
              <a:t> </a:t>
            </a:r>
            <a:r>
              <a:rPr lang="en-US" dirty="0" err="1" smtClean="0"/>
              <a:t>số</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cụ</a:t>
            </a:r>
            <a:r>
              <a:rPr lang="en-US" dirty="0" smtClean="0"/>
              <a:t> </a:t>
            </a:r>
            <a:r>
              <a:rPr lang="en-US" dirty="0" err="1" smtClean="0"/>
              <a:t>thể</a:t>
            </a:r>
            <a:r>
              <a:rPr lang="en-US" dirty="0" smtClean="0"/>
              <a:t>:</a:t>
            </a:r>
          </a:p>
          <a:p>
            <a:pPr marL="0" indent="0">
              <a:buNone/>
            </a:pPr>
            <a:endParaRPr lang="en-US" dirty="0" smtClean="0"/>
          </a:p>
        </p:txBody>
      </p:sp>
    </p:spTree>
    <p:extLst>
      <p:ext uri="{BB962C8B-B14F-4D97-AF65-F5344CB8AC3E}">
        <p14:creationId xmlns:p14="http://schemas.microsoft.com/office/powerpoint/2010/main" val="187005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 NHẬP CHỊU THUẾ TNDN</a:t>
            </a:r>
            <a:endParaRPr lang="en-GB" dirty="0"/>
          </a:p>
        </p:txBody>
      </p:sp>
      <p:sp>
        <p:nvSpPr>
          <p:cNvPr id="3" name="Content Placeholder 2"/>
          <p:cNvSpPr>
            <a:spLocks noGrp="1"/>
          </p:cNvSpPr>
          <p:nvPr>
            <p:ph idx="1"/>
          </p:nvPr>
        </p:nvSpPr>
        <p:spPr/>
        <p:txBody>
          <a:bodyPr>
            <a:normAutofit fontScale="92500" lnSpcReduction="20000"/>
          </a:bodyPr>
          <a:lstStyle/>
          <a:p>
            <a:pPr>
              <a:buFontTx/>
              <a:buChar char="-"/>
            </a:pPr>
            <a:r>
              <a:rPr lang="en-US" dirty="0" smtClean="0"/>
              <a:t>Thu </a:t>
            </a:r>
            <a:r>
              <a:rPr lang="en-US" dirty="0" err="1" smtClean="0"/>
              <a:t>nhập</a:t>
            </a:r>
            <a:r>
              <a:rPr lang="en-US" dirty="0" smtClean="0"/>
              <a:t> </a:t>
            </a:r>
            <a:r>
              <a:rPr lang="en-US" dirty="0" err="1" smtClean="0"/>
              <a:t>từ</a:t>
            </a:r>
            <a:r>
              <a:rPr lang="en-US" dirty="0" smtClean="0"/>
              <a:t> </a:t>
            </a:r>
            <a:r>
              <a:rPr lang="en-US" dirty="0" err="1" smtClean="0"/>
              <a:t>chuyển</a:t>
            </a:r>
            <a:r>
              <a:rPr lang="en-US" dirty="0" smtClean="0"/>
              <a:t> </a:t>
            </a:r>
            <a:r>
              <a:rPr lang="en-US" dirty="0" err="1" smtClean="0"/>
              <a:t>quyền</a:t>
            </a:r>
            <a:r>
              <a:rPr lang="en-US" dirty="0" smtClean="0"/>
              <a:t> </a:t>
            </a:r>
            <a:r>
              <a:rPr lang="en-US" dirty="0" err="1" smtClean="0"/>
              <a:t>sở</a:t>
            </a:r>
            <a:r>
              <a:rPr lang="en-US" dirty="0" smtClean="0"/>
              <a:t> </a:t>
            </a:r>
            <a:r>
              <a:rPr lang="en-US" dirty="0" err="1" smtClean="0"/>
              <a:t>hữu</a:t>
            </a:r>
            <a:r>
              <a:rPr lang="en-US" dirty="0" smtClean="0"/>
              <a:t>, </a:t>
            </a:r>
            <a:r>
              <a:rPr lang="en-US" dirty="0" err="1" smtClean="0"/>
              <a:t>quyền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tài</a:t>
            </a:r>
            <a:r>
              <a:rPr lang="en-US" dirty="0" smtClean="0"/>
              <a:t> </a:t>
            </a:r>
            <a:r>
              <a:rPr lang="en-US" dirty="0" err="1" smtClean="0"/>
              <a:t>sản</a:t>
            </a:r>
            <a:r>
              <a:rPr lang="en-US" dirty="0" smtClean="0"/>
              <a:t>, </a:t>
            </a:r>
            <a:r>
              <a:rPr lang="en-US" dirty="0" err="1" smtClean="0"/>
              <a:t>chuyển</a:t>
            </a:r>
            <a:r>
              <a:rPr lang="en-US" dirty="0" smtClean="0"/>
              <a:t> </a:t>
            </a:r>
            <a:r>
              <a:rPr lang="en-US" dirty="0" err="1" smtClean="0"/>
              <a:t>nhượng</a:t>
            </a:r>
            <a:r>
              <a:rPr lang="en-US" dirty="0" smtClean="0"/>
              <a:t> </a:t>
            </a:r>
            <a:r>
              <a:rPr lang="en-US" dirty="0" err="1" smtClean="0"/>
              <a:t>quyền</a:t>
            </a:r>
            <a:r>
              <a:rPr lang="en-US" dirty="0" smtClean="0"/>
              <a:t> </a:t>
            </a:r>
            <a:r>
              <a:rPr lang="en-US" dirty="0" err="1" smtClean="0"/>
              <a:t>tham</a:t>
            </a:r>
            <a:r>
              <a:rPr lang="en-US" dirty="0" smtClean="0"/>
              <a:t> </a:t>
            </a:r>
            <a:r>
              <a:rPr lang="en-US" dirty="0" err="1" smtClean="0"/>
              <a:t>gia</a:t>
            </a:r>
            <a:r>
              <a:rPr lang="en-US" dirty="0" smtClean="0"/>
              <a:t> HĐ </a:t>
            </a:r>
            <a:r>
              <a:rPr lang="en-US" dirty="0" err="1" smtClean="0"/>
              <a:t>kinh</a:t>
            </a:r>
            <a:r>
              <a:rPr lang="en-US" dirty="0" smtClean="0"/>
              <a:t> </a:t>
            </a:r>
            <a:r>
              <a:rPr lang="en-US" dirty="0" err="1" smtClean="0"/>
              <a:t>tế</a:t>
            </a:r>
            <a:r>
              <a:rPr lang="en-US" dirty="0" smtClean="0"/>
              <a:t>/</a:t>
            </a:r>
            <a:r>
              <a:rPr lang="en-US" dirty="0" err="1" smtClean="0"/>
              <a:t>dự</a:t>
            </a:r>
            <a:r>
              <a:rPr lang="en-US" dirty="0" smtClean="0"/>
              <a:t> </a:t>
            </a:r>
            <a:r>
              <a:rPr lang="en-US" dirty="0" err="1" smtClean="0"/>
              <a:t>án</a:t>
            </a:r>
            <a:r>
              <a:rPr lang="en-US" dirty="0" smtClean="0"/>
              <a:t> </a:t>
            </a:r>
            <a:r>
              <a:rPr lang="en-US" dirty="0" err="1" smtClean="0"/>
              <a:t>tại</a:t>
            </a:r>
            <a:r>
              <a:rPr lang="en-US" dirty="0" smtClean="0"/>
              <a:t> VN, </a:t>
            </a:r>
            <a:r>
              <a:rPr lang="en-US" dirty="0" err="1" smtClean="0"/>
              <a:t>chuyển</a:t>
            </a:r>
            <a:r>
              <a:rPr lang="en-US" dirty="0" smtClean="0"/>
              <a:t> </a:t>
            </a:r>
            <a:r>
              <a:rPr lang="en-US" dirty="0" err="1" smtClean="0"/>
              <a:t>nhượng</a:t>
            </a:r>
            <a:r>
              <a:rPr lang="en-US" dirty="0" smtClean="0"/>
              <a:t> </a:t>
            </a:r>
            <a:r>
              <a:rPr lang="en-US" dirty="0" err="1" smtClean="0"/>
              <a:t>quyền</a:t>
            </a:r>
            <a:r>
              <a:rPr lang="en-US" dirty="0" smtClean="0"/>
              <a:t> </a:t>
            </a:r>
            <a:r>
              <a:rPr lang="en-US" dirty="0" err="1" smtClean="0"/>
              <a:t>tài</a:t>
            </a:r>
            <a:r>
              <a:rPr lang="en-US" dirty="0" smtClean="0"/>
              <a:t> </a:t>
            </a:r>
            <a:r>
              <a:rPr lang="en-US" dirty="0" err="1" smtClean="0"/>
              <a:t>sản</a:t>
            </a:r>
            <a:r>
              <a:rPr lang="en-US" dirty="0" smtClean="0"/>
              <a:t> </a:t>
            </a:r>
            <a:r>
              <a:rPr lang="en-US" dirty="0" err="1" smtClean="0"/>
              <a:t>tại</a:t>
            </a:r>
            <a:r>
              <a:rPr lang="en-US" dirty="0" smtClean="0"/>
              <a:t> VN</a:t>
            </a:r>
          </a:p>
          <a:p>
            <a:pPr>
              <a:buFontTx/>
              <a:buChar char="-"/>
            </a:pPr>
            <a:r>
              <a:rPr lang="en-US" dirty="0" smtClean="0"/>
              <a:t>Thu </a:t>
            </a:r>
            <a:r>
              <a:rPr lang="en-US" dirty="0" err="1" smtClean="0"/>
              <a:t>nhập</a:t>
            </a:r>
            <a:r>
              <a:rPr lang="en-US" dirty="0" smtClean="0"/>
              <a:t> </a:t>
            </a:r>
            <a:r>
              <a:rPr lang="en-US" dirty="0" err="1" smtClean="0"/>
              <a:t>từ</a:t>
            </a:r>
            <a:r>
              <a:rPr lang="en-US" dirty="0" smtClean="0"/>
              <a:t> </a:t>
            </a:r>
            <a:r>
              <a:rPr lang="en-US" dirty="0" err="1" smtClean="0"/>
              <a:t>tiền</a:t>
            </a:r>
            <a:r>
              <a:rPr lang="en-US" dirty="0" smtClean="0"/>
              <a:t> </a:t>
            </a:r>
            <a:r>
              <a:rPr lang="en-US" dirty="0" err="1" smtClean="0"/>
              <a:t>bản</a:t>
            </a:r>
            <a:r>
              <a:rPr lang="en-US" dirty="0" smtClean="0"/>
              <a:t> </a:t>
            </a:r>
            <a:r>
              <a:rPr lang="en-US" dirty="0" err="1" smtClean="0"/>
              <a:t>quyền</a:t>
            </a:r>
            <a:endParaRPr lang="en-US" dirty="0" smtClean="0"/>
          </a:p>
          <a:p>
            <a:pPr>
              <a:buFontTx/>
              <a:buChar char="-"/>
            </a:pPr>
            <a:r>
              <a:rPr lang="en-US" dirty="0" smtClean="0"/>
              <a:t>Thu </a:t>
            </a:r>
            <a:r>
              <a:rPr lang="en-US" dirty="0" err="1" smtClean="0"/>
              <a:t>nhập</a:t>
            </a:r>
            <a:r>
              <a:rPr lang="en-US" dirty="0" smtClean="0"/>
              <a:t> </a:t>
            </a:r>
            <a:r>
              <a:rPr lang="en-US" dirty="0" err="1" smtClean="0"/>
              <a:t>từ</a:t>
            </a:r>
            <a:r>
              <a:rPr lang="en-US" dirty="0" smtClean="0"/>
              <a:t> </a:t>
            </a:r>
            <a:r>
              <a:rPr lang="en-US" dirty="0" err="1" smtClean="0"/>
              <a:t>chuyển</a:t>
            </a:r>
            <a:r>
              <a:rPr lang="en-US" dirty="0" smtClean="0"/>
              <a:t> </a:t>
            </a:r>
            <a:r>
              <a:rPr lang="en-US" dirty="0" err="1" smtClean="0"/>
              <a:t>nhượng</a:t>
            </a:r>
            <a:r>
              <a:rPr lang="en-US" dirty="0" smtClean="0"/>
              <a:t>, </a:t>
            </a:r>
            <a:r>
              <a:rPr lang="en-US" dirty="0" err="1" smtClean="0"/>
              <a:t>thanh</a:t>
            </a:r>
            <a:r>
              <a:rPr lang="en-US" dirty="0" smtClean="0"/>
              <a:t> </a:t>
            </a:r>
            <a:r>
              <a:rPr lang="en-US" dirty="0" err="1" smtClean="0"/>
              <a:t>lý</a:t>
            </a:r>
            <a:r>
              <a:rPr lang="en-US" dirty="0" smtClean="0"/>
              <a:t> </a:t>
            </a:r>
            <a:r>
              <a:rPr lang="en-US" dirty="0" err="1" smtClean="0"/>
              <a:t>tài</a:t>
            </a:r>
            <a:r>
              <a:rPr lang="en-US" dirty="0" smtClean="0"/>
              <a:t> </a:t>
            </a:r>
            <a:r>
              <a:rPr lang="en-US" dirty="0" err="1" smtClean="0"/>
              <a:t>sản</a:t>
            </a:r>
            <a:endParaRPr lang="en-US" dirty="0" smtClean="0"/>
          </a:p>
          <a:p>
            <a:pPr>
              <a:buFontTx/>
              <a:buChar char="-"/>
            </a:pPr>
            <a:r>
              <a:rPr lang="en-US" dirty="0" smtClean="0"/>
              <a:t>Thu </a:t>
            </a:r>
            <a:r>
              <a:rPr lang="en-US" dirty="0" err="1" smtClean="0"/>
              <a:t>nhập</a:t>
            </a:r>
            <a:r>
              <a:rPr lang="en-US" dirty="0" smtClean="0"/>
              <a:t> </a:t>
            </a:r>
            <a:r>
              <a:rPr lang="en-US" dirty="0" err="1" smtClean="0"/>
              <a:t>từ</a:t>
            </a:r>
            <a:r>
              <a:rPr lang="en-US" dirty="0" smtClean="0"/>
              <a:t> </a:t>
            </a:r>
            <a:r>
              <a:rPr lang="en-US" dirty="0" err="1" smtClean="0"/>
              <a:t>lãi</a:t>
            </a:r>
            <a:r>
              <a:rPr lang="en-US" dirty="0" smtClean="0"/>
              <a:t> </a:t>
            </a:r>
            <a:r>
              <a:rPr lang="en-US" dirty="0" err="1" smtClean="0"/>
              <a:t>tiền</a:t>
            </a:r>
            <a:r>
              <a:rPr lang="en-US" dirty="0" smtClean="0"/>
              <a:t> </a:t>
            </a:r>
            <a:r>
              <a:rPr lang="en-US" dirty="0" err="1" smtClean="0"/>
              <a:t>vay</a:t>
            </a:r>
            <a:endParaRPr lang="en-US" dirty="0"/>
          </a:p>
          <a:p>
            <a:pPr>
              <a:buFontTx/>
              <a:buChar char="-"/>
            </a:pPr>
            <a:r>
              <a:rPr lang="en-US" dirty="0" smtClean="0"/>
              <a:t>Thu </a:t>
            </a:r>
            <a:r>
              <a:rPr lang="en-US" dirty="0" err="1" smtClean="0"/>
              <a:t>nhập</a:t>
            </a:r>
            <a:r>
              <a:rPr lang="en-US" dirty="0" smtClean="0"/>
              <a:t> </a:t>
            </a:r>
            <a:r>
              <a:rPr lang="en-US" dirty="0" err="1" smtClean="0"/>
              <a:t>từ</a:t>
            </a:r>
            <a:r>
              <a:rPr lang="en-US" dirty="0" smtClean="0"/>
              <a:t> </a:t>
            </a:r>
            <a:r>
              <a:rPr lang="en-US" dirty="0" err="1" smtClean="0"/>
              <a:t>chuyển</a:t>
            </a:r>
            <a:r>
              <a:rPr lang="en-US" dirty="0" smtClean="0"/>
              <a:t> </a:t>
            </a:r>
            <a:r>
              <a:rPr lang="en-US" dirty="0" err="1" smtClean="0"/>
              <a:t>nhượng</a:t>
            </a:r>
            <a:r>
              <a:rPr lang="en-US" dirty="0" smtClean="0"/>
              <a:t> </a:t>
            </a:r>
            <a:r>
              <a:rPr lang="en-US" dirty="0" err="1" smtClean="0"/>
              <a:t>chứng</a:t>
            </a:r>
            <a:r>
              <a:rPr lang="en-US" dirty="0" smtClean="0"/>
              <a:t> </a:t>
            </a:r>
            <a:r>
              <a:rPr lang="en-US" dirty="0" err="1" smtClean="0"/>
              <a:t>khoán</a:t>
            </a:r>
            <a:endParaRPr lang="en-US" dirty="0" smtClean="0"/>
          </a:p>
          <a:p>
            <a:pPr>
              <a:buFontTx/>
              <a:buChar char="-"/>
            </a:pPr>
            <a:r>
              <a:rPr lang="en-US" dirty="0" err="1" smtClean="0"/>
              <a:t>Tiền</a:t>
            </a:r>
            <a:r>
              <a:rPr lang="en-US" dirty="0" smtClean="0"/>
              <a:t> </a:t>
            </a:r>
            <a:r>
              <a:rPr lang="en-US" dirty="0" err="1" smtClean="0"/>
              <a:t>phạt</a:t>
            </a:r>
            <a:r>
              <a:rPr lang="en-US" dirty="0" smtClean="0"/>
              <a:t>, </a:t>
            </a:r>
            <a:r>
              <a:rPr lang="en-US" dirty="0" err="1" smtClean="0"/>
              <a:t>bồi</a:t>
            </a:r>
            <a:r>
              <a:rPr lang="en-US" dirty="0" smtClean="0"/>
              <a:t> </a:t>
            </a:r>
            <a:r>
              <a:rPr lang="en-US" dirty="0" err="1" smtClean="0"/>
              <a:t>thường</a:t>
            </a:r>
            <a:r>
              <a:rPr lang="en-US" dirty="0" smtClean="0"/>
              <a:t> </a:t>
            </a:r>
            <a:r>
              <a:rPr lang="en-US" dirty="0" err="1" smtClean="0"/>
              <a:t>thu</a:t>
            </a:r>
            <a:r>
              <a:rPr lang="en-US" dirty="0" smtClean="0"/>
              <a:t> </a:t>
            </a:r>
            <a:r>
              <a:rPr lang="en-US" dirty="0" err="1" smtClean="0"/>
              <a:t>được</a:t>
            </a:r>
            <a:r>
              <a:rPr lang="en-US" dirty="0" smtClean="0"/>
              <a:t> do vi </a:t>
            </a:r>
            <a:r>
              <a:rPr lang="en-US" dirty="0" err="1" smtClean="0"/>
              <a:t>phạm</a:t>
            </a:r>
            <a:r>
              <a:rPr lang="en-US" dirty="0" smtClean="0"/>
              <a:t> HĐ</a:t>
            </a:r>
          </a:p>
          <a:p>
            <a:pPr>
              <a:buFontTx/>
              <a:buChar char="-"/>
            </a:pPr>
            <a:r>
              <a:rPr lang="en-US" dirty="0" err="1" smtClean="0"/>
              <a:t>Các</a:t>
            </a:r>
            <a:r>
              <a:rPr lang="en-US" dirty="0" smtClean="0"/>
              <a:t> </a:t>
            </a:r>
            <a:r>
              <a:rPr lang="en-US" dirty="0" err="1" smtClean="0"/>
              <a:t>khoản</a:t>
            </a:r>
            <a:r>
              <a:rPr lang="en-US" dirty="0" smtClean="0"/>
              <a:t> </a:t>
            </a:r>
            <a:r>
              <a:rPr lang="en-US" dirty="0" err="1" smtClean="0"/>
              <a:t>thu</a:t>
            </a:r>
            <a:r>
              <a:rPr lang="en-US" dirty="0" smtClean="0"/>
              <a:t> </a:t>
            </a:r>
            <a:r>
              <a:rPr lang="en-US" dirty="0" err="1" smtClean="0"/>
              <a:t>nhập</a:t>
            </a:r>
            <a:r>
              <a:rPr lang="en-US" dirty="0" smtClean="0"/>
              <a:t> </a:t>
            </a:r>
            <a:r>
              <a:rPr lang="en-US" dirty="0" err="1" smtClean="0"/>
              <a:t>khác</a:t>
            </a:r>
            <a:r>
              <a:rPr lang="en-US" dirty="0" smtClean="0"/>
              <a:t> </a:t>
            </a:r>
            <a:r>
              <a:rPr lang="en-US" dirty="0" err="1" smtClean="0"/>
              <a:t>theo</a:t>
            </a:r>
            <a:r>
              <a:rPr lang="en-US" dirty="0" smtClean="0"/>
              <a:t> </a:t>
            </a:r>
            <a:r>
              <a:rPr lang="en-US" dirty="0" err="1" smtClean="0"/>
              <a:t>quy</a:t>
            </a:r>
            <a:r>
              <a:rPr lang="en-US" dirty="0" smtClean="0"/>
              <a:t> </a:t>
            </a:r>
            <a:r>
              <a:rPr lang="en-US" dirty="0" err="1" smtClean="0"/>
              <a:t>định</a:t>
            </a:r>
            <a:r>
              <a:rPr lang="en-US" dirty="0" smtClean="0"/>
              <a:t> </a:t>
            </a:r>
            <a:r>
              <a:rPr lang="en-US" dirty="0" err="1" smtClean="0"/>
              <a:t>của</a:t>
            </a:r>
            <a:r>
              <a:rPr lang="en-US" dirty="0" smtClean="0"/>
              <a:t> PL</a:t>
            </a:r>
            <a:endParaRPr lang="en-GB" dirty="0"/>
          </a:p>
        </p:txBody>
      </p:sp>
    </p:spTree>
    <p:extLst>
      <p:ext uri="{BB962C8B-B14F-4D97-AF65-F5344CB8AC3E}">
        <p14:creationId xmlns:p14="http://schemas.microsoft.com/office/powerpoint/2010/main" val="355964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KÊ KHAI, TÍNH NỘP THUẾ NHÀ THẦU</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1700808"/>
            <a:ext cx="4536504" cy="295232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4008" y="1700808"/>
            <a:ext cx="4499992" cy="2952328"/>
          </a:xfrm>
          <a:prstGeom prst="rect">
            <a:avLst/>
          </a:prstGeom>
        </p:spPr>
      </p:pic>
    </p:spTree>
    <p:extLst>
      <p:ext uri="{BB962C8B-B14F-4D97-AF65-F5344CB8AC3E}">
        <p14:creationId xmlns:p14="http://schemas.microsoft.com/office/powerpoint/2010/main" val="8461342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KÊ KHAI, TÍNH NỘP THUẾ NHÀ THẦU</a:t>
            </a:r>
            <a:endParaRPr lang="en-GB" dirty="0"/>
          </a:p>
        </p:txBody>
      </p:sp>
      <p:sp>
        <p:nvSpPr>
          <p:cNvPr id="3" name="Content Placeholder 2"/>
          <p:cNvSpPr>
            <a:spLocks noGrp="1"/>
          </p:cNvSpPr>
          <p:nvPr>
            <p:ph idx="1"/>
          </p:nvPr>
        </p:nvSpPr>
        <p:spPr/>
        <p:txBody>
          <a:bodyPr>
            <a:normAutofit fontScale="85000" lnSpcReduction="10000"/>
          </a:bodyPr>
          <a:lstStyle/>
          <a:p>
            <a:r>
              <a:rPr lang="en-US" dirty="0" smtClean="0"/>
              <a:t>FCT     =         GTGT        +         TNDN</a:t>
            </a:r>
          </a:p>
          <a:p>
            <a:pPr marL="0" indent="0">
              <a:buNone/>
            </a:pPr>
            <a:r>
              <a:rPr lang="en-US" dirty="0" smtClean="0"/>
              <a:t>3 </a:t>
            </a:r>
            <a:r>
              <a:rPr lang="en-US" dirty="0" err="1" smtClean="0"/>
              <a:t>Phương</a:t>
            </a:r>
            <a:r>
              <a:rPr lang="en-US" dirty="0" smtClean="0"/>
              <a:t> </a:t>
            </a:r>
            <a:r>
              <a:rPr lang="en-US" dirty="0" err="1" smtClean="0"/>
              <a:t>pháp</a:t>
            </a:r>
            <a:r>
              <a:rPr lang="en-US" dirty="0" smtClean="0"/>
              <a:t> </a:t>
            </a:r>
            <a:r>
              <a:rPr lang="en-US" dirty="0" err="1" smtClean="0"/>
              <a:t>kê</a:t>
            </a:r>
            <a:r>
              <a:rPr lang="en-US" dirty="0" smtClean="0"/>
              <a:t> </a:t>
            </a:r>
            <a:r>
              <a:rPr lang="en-US" dirty="0" err="1" smtClean="0"/>
              <a:t>khai</a:t>
            </a:r>
            <a:r>
              <a:rPr lang="en-US" dirty="0" smtClean="0"/>
              <a:t>, </a:t>
            </a:r>
            <a:r>
              <a:rPr lang="en-US" dirty="0" err="1" smtClean="0"/>
              <a:t>tính</a:t>
            </a:r>
            <a:r>
              <a:rPr lang="en-US" dirty="0" smtClean="0"/>
              <a:t> </a:t>
            </a:r>
            <a:r>
              <a:rPr lang="en-US" dirty="0" err="1" smtClean="0"/>
              <a:t>nộp</a:t>
            </a:r>
            <a:r>
              <a:rPr lang="en-US" dirty="0" smtClean="0"/>
              <a:t> </a:t>
            </a:r>
            <a:r>
              <a:rPr lang="en-US" dirty="0" err="1" smtClean="0"/>
              <a:t>thuế</a:t>
            </a:r>
            <a:r>
              <a:rPr lang="en-US" dirty="0" smtClean="0"/>
              <a:t> </a:t>
            </a:r>
            <a:r>
              <a:rPr lang="en-US" dirty="0" err="1" smtClean="0"/>
              <a:t>nhà</a:t>
            </a:r>
            <a:r>
              <a:rPr lang="en-US" dirty="0" smtClean="0"/>
              <a:t> </a:t>
            </a:r>
            <a:r>
              <a:rPr lang="en-US" dirty="0" err="1" smtClean="0"/>
              <a:t>thầu</a:t>
            </a:r>
            <a:r>
              <a:rPr lang="en-US" dirty="0" smtClean="0"/>
              <a:t>:</a:t>
            </a:r>
          </a:p>
          <a:p>
            <a:pPr>
              <a:buFontTx/>
              <a:buChar char="-"/>
            </a:pPr>
            <a:r>
              <a:rPr lang="en-US" dirty="0" err="1" smtClean="0"/>
              <a:t>Phương</a:t>
            </a:r>
            <a:r>
              <a:rPr lang="en-US" dirty="0" smtClean="0"/>
              <a:t> </a:t>
            </a:r>
            <a:r>
              <a:rPr lang="en-US" dirty="0" err="1" smtClean="0"/>
              <a:t>pháp</a:t>
            </a:r>
            <a:r>
              <a:rPr lang="en-US" dirty="0" smtClean="0"/>
              <a:t> </a:t>
            </a:r>
            <a:r>
              <a:rPr lang="en-US" dirty="0" err="1" smtClean="0"/>
              <a:t>kê</a:t>
            </a:r>
            <a:r>
              <a:rPr lang="en-US" dirty="0" smtClean="0"/>
              <a:t> </a:t>
            </a:r>
            <a:r>
              <a:rPr lang="en-US" dirty="0" err="1" smtClean="0"/>
              <a:t>khai</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kê</a:t>
            </a:r>
            <a:r>
              <a:rPr lang="en-US" dirty="0" smtClean="0"/>
              <a:t> </a:t>
            </a:r>
            <a:r>
              <a:rPr lang="en-US" dirty="0" err="1" smtClean="0"/>
              <a:t>khai</a:t>
            </a:r>
            <a:r>
              <a:rPr lang="en-US" dirty="0" smtClean="0"/>
              <a:t> </a:t>
            </a:r>
            <a:r>
              <a:rPr lang="en-US" dirty="0" err="1" smtClean="0"/>
              <a:t>thuế</a:t>
            </a:r>
            <a:r>
              <a:rPr lang="en-US" dirty="0" smtClean="0"/>
              <a:t> GTGT </a:t>
            </a:r>
            <a:r>
              <a:rPr lang="en-US" dirty="0" err="1" smtClean="0"/>
              <a:t>và</a:t>
            </a:r>
            <a:r>
              <a:rPr lang="en-US" dirty="0" smtClean="0"/>
              <a:t> </a:t>
            </a:r>
            <a:r>
              <a:rPr lang="en-US" dirty="0" err="1" smtClean="0"/>
              <a:t>thuế</a:t>
            </a:r>
            <a:r>
              <a:rPr lang="en-US" dirty="0" smtClean="0"/>
              <a:t> TNDN </a:t>
            </a:r>
            <a:r>
              <a:rPr lang="en-US" dirty="0" err="1" smtClean="0"/>
              <a:t>theo</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khấu</a:t>
            </a:r>
            <a:r>
              <a:rPr lang="en-US" dirty="0" smtClean="0"/>
              <a:t> </a:t>
            </a:r>
            <a:r>
              <a:rPr lang="en-US" dirty="0" err="1" smtClean="0"/>
              <a:t>trừ</a:t>
            </a:r>
            <a:endParaRPr lang="en-US" dirty="0" smtClean="0"/>
          </a:p>
          <a:p>
            <a:pPr>
              <a:buFontTx/>
              <a:buChar char="-"/>
            </a:pPr>
            <a:r>
              <a:rPr lang="en-US" dirty="0" err="1" smtClean="0"/>
              <a:t>Phương</a:t>
            </a:r>
            <a:r>
              <a:rPr lang="en-US" dirty="0" smtClean="0"/>
              <a:t> </a:t>
            </a:r>
            <a:r>
              <a:rPr lang="en-US" dirty="0" err="1" smtClean="0"/>
              <a:t>pháp</a:t>
            </a:r>
            <a:r>
              <a:rPr lang="en-US" dirty="0" smtClean="0"/>
              <a:t> </a:t>
            </a:r>
            <a:r>
              <a:rPr lang="en-US" dirty="0" err="1" smtClean="0"/>
              <a:t>trực</a:t>
            </a:r>
            <a:r>
              <a:rPr lang="en-US" dirty="0" smtClean="0"/>
              <a:t> </a:t>
            </a:r>
            <a:r>
              <a:rPr lang="en-US" dirty="0" err="1" smtClean="0"/>
              <a:t>tiếp</a:t>
            </a:r>
            <a:r>
              <a:rPr lang="en-US" dirty="0" smtClean="0"/>
              <a:t>: </a:t>
            </a:r>
            <a:r>
              <a:rPr lang="en-US" dirty="0" err="1" smtClean="0"/>
              <a:t>bên</a:t>
            </a:r>
            <a:r>
              <a:rPr lang="en-US" dirty="0" smtClean="0"/>
              <a:t> VN </a:t>
            </a:r>
            <a:r>
              <a:rPr lang="en-US" dirty="0" err="1" smtClean="0"/>
              <a:t>sẽ</a:t>
            </a:r>
            <a:r>
              <a:rPr lang="en-US" dirty="0" smtClean="0"/>
              <a:t> </a:t>
            </a:r>
            <a:r>
              <a:rPr lang="en-US" dirty="0" err="1" smtClean="0"/>
              <a:t>phải</a:t>
            </a:r>
            <a:r>
              <a:rPr lang="en-US" dirty="0" smtClean="0"/>
              <a:t> </a:t>
            </a:r>
            <a:r>
              <a:rPr lang="en-US" dirty="0" err="1" smtClean="0"/>
              <a:t>kê</a:t>
            </a:r>
            <a:r>
              <a:rPr lang="en-US" dirty="0" smtClean="0"/>
              <a:t> </a:t>
            </a:r>
            <a:r>
              <a:rPr lang="en-US" dirty="0" err="1" smtClean="0"/>
              <a:t>khai</a:t>
            </a:r>
            <a:r>
              <a:rPr lang="en-US" dirty="0" smtClean="0"/>
              <a:t>, </a:t>
            </a:r>
            <a:r>
              <a:rPr lang="en-US" dirty="0" err="1" smtClean="0"/>
              <a:t>nộp</a:t>
            </a:r>
            <a:r>
              <a:rPr lang="en-US" dirty="0" smtClean="0"/>
              <a:t> </a:t>
            </a:r>
            <a:r>
              <a:rPr lang="en-US" dirty="0" err="1" smtClean="0"/>
              <a:t>thuế</a:t>
            </a:r>
            <a:r>
              <a:rPr lang="en-US" dirty="0" smtClean="0"/>
              <a:t> </a:t>
            </a:r>
            <a:r>
              <a:rPr lang="en-US" dirty="0" err="1" smtClean="0"/>
              <a:t>thay</a:t>
            </a:r>
            <a:r>
              <a:rPr lang="en-US" dirty="0" smtClean="0"/>
              <a:t> </a:t>
            </a:r>
            <a:r>
              <a:rPr lang="en-US" dirty="0" err="1" smtClean="0"/>
              <a:t>cho</a:t>
            </a:r>
            <a:r>
              <a:rPr lang="en-US" dirty="0" smtClean="0"/>
              <a:t> </a:t>
            </a:r>
            <a:r>
              <a:rPr lang="en-US" dirty="0" err="1" smtClean="0"/>
              <a:t>bên</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kê</a:t>
            </a:r>
            <a:r>
              <a:rPr lang="en-US" dirty="0" smtClean="0"/>
              <a:t> </a:t>
            </a:r>
            <a:r>
              <a:rPr lang="en-US" dirty="0" err="1" smtClean="0"/>
              <a:t>khai</a:t>
            </a:r>
            <a:r>
              <a:rPr lang="en-US" dirty="0" smtClean="0"/>
              <a:t> </a:t>
            </a:r>
            <a:r>
              <a:rPr lang="en-US" dirty="0" err="1" smtClean="0"/>
              <a:t>thuế</a:t>
            </a:r>
            <a:r>
              <a:rPr lang="en-US" dirty="0" smtClean="0"/>
              <a:t> GTGT </a:t>
            </a:r>
            <a:r>
              <a:rPr lang="en-US" dirty="0" err="1" smtClean="0"/>
              <a:t>và</a:t>
            </a:r>
            <a:r>
              <a:rPr lang="en-US" dirty="0" smtClean="0"/>
              <a:t> </a:t>
            </a:r>
            <a:r>
              <a:rPr lang="en-US" dirty="0" err="1" smtClean="0"/>
              <a:t>thuế</a:t>
            </a:r>
            <a:r>
              <a:rPr lang="en-US" dirty="0" smtClean="0"/>
              <a:t> TNDN </a:t>
            </a:r>
            <a:r>
              <a:rPr lang="en-US" dirty="0" err="1" smtClean="0"/>
              <a:t>theo</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trực</a:t>
            </a:r>
            <a:r>
              <a:rPr lang="en-US" dirty="0" smtClean="0"/>
              <a:t> </a:t>
            </a:r>
            <a:r>
              <a:rPr lang="en-US" dirty="0" err="1" smtClean="0"/>
              <a:t>tiếp</a:t>
            </a:r>
            <a:endParaRPr lang="en-US" dirty="0" smtClean="0"/>
          </a:p>
          <a:p>
            <a:pPr>
              <a:buFontTx/>
              <a:buChar char="-"/>
            </a:pPr>
            <a:r>
              <a:rPr lang="en-US" dirty="0" err="1" smtClean="0"/>
              <a:t>Phương</a:t>
            </a:r>
            <a:r>
              <a:rPr lang="en-US" dirty="0" smtClean="0"/>
              <a:t> </a:t>
            </a:r>
            <a:r>
              <a:rPr lang="en-US" dirty="0" err="1" smtClean="0"/>
              <a:t>pháp</a:t>
            </a:r>
            <a:r>
              <a:rPr lang="en-US" dirty="0" smtClean="0"/>
              <a:t> </a:t>
            </a:r>
            <a:r>
              <a:rPr lang="en-US" dirty="0" err="1" smtClean="0"/>
              <a:t>hỗn</a:t>
            </a:r>
            <a:r>
              <a:rPr lang="en-US" dirty="0" smtClean="0"/>
              <a:t> </a:t>
            </a:r>
            <a:r>
              <a:rPr lang="en-US" dirty="0" err="1" smtClean="0"/>
              <a:t>hợp</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đăng</a:t>
            </a:r>
            <a:r>
              <a:rPr lang="en-US" dirty="0" smtClean="0"/>
              <a:t> </a:t>
            </a:r>
            <a:r>
              <a:rPr lang="en-US" dirty="0" err="1" smtClean="0"/>
              <a:t>ký</a:t>
            </a:r>
            <a:r>
              <a:rPr lang="en-US" dirty="0" smtClean="0"/>
              <a:t> </a:t>
            </a:r>
            <a:r>
              <a:rPr lang="en-US" dirty="0" err="1" smtClean="0"/>
              <a:t>với</a:t>
            </a:r>
            <a:r>
              <a:rPr lang="en-US" dirty="0" smtClean="0"/>
              <a:t> CQT VN </a:t>
            </a:r>
            <a:r>
              <a:rPr lang="en-US" dirty="0" err="1" smtClean="0"/>
              <a:t>thực</a:t>
            </a:r>
            <a:r>
              <a:rPr lang="en-US" dirty="0" smtClean="0"/>
              <a:t> </a:t>
            </a:r>
            <a:r>
              <a:rPr lang="en-US" dirty="0" err="1" smtClean="0"/>
              <a:t>hiện</a:t>
            </a:r>
            <a:r>
              <a:rPr lang="en-US" dirty="0" smtClean="0"/>
              <a:t> </a:t>
            </a:r>
            <a:r>
              <a:rPr lang="en-US" dirty="0" err="1" smtClean="0"/>
              <a:t>kê</a:t>
            </a:r>
            <a:r>
              <a:rPr lang="en-US" dirty="0" smtClean="0"/>
              <a:t> </a:t>
            </a:r>
            <a:r>
              <a:rPr lang="en-US" dirty="0" err="1" smtClean="0"/>
              <a:t>khai</a:t>
            </a:r>
            <a:r>
              <a:rPr lang="en-US" dirty="0" smtClean="0"/>
              <a:t> </a:t>
            </a:r>
            <a:r>
              <a:rPr lang="en-US" dirty="0" err="1" smtClean="0"/>
              <a:t>thuế</a:t>
            </a:r>
            <a:r>
              <a:rPr lang="en-US" dirty="0" smtClean="0"/>
              <a:t> GTGT </a:t>
            </a:r>
            <a:r>
              <a:rPr lang="en-US" dirty="0" err="1" smtClean="0"/>
              <a:t>theo</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khấu</a:t>
            </a:r>
            <a:r>
              <a:rPr lang="en-US" dirty="0" smtClean="0"/>
              <a:t> </a:t>
            </a:r>
            <a:r>
              <a:rPr lang="en-US" dirty="0" err="1" smtClean="0"/>
              <a:t>trừ</a:t>
            </a:r>
            <a:r>
              <a:rPr lang="en-US" dirty="0" smtClean="0"/>
              <a:t> </a:t>
            </a:r>
            <a:r>
              <a:rPr lang="en-US" dirty="0" err="1" smtClean="0"/>
              <a:t>và</a:t>
            </a:r>
            <a:r>
              <a:rPr lang="en-US" dirty="0" smtClean="0"/>
              <a:t> </a:t>
            </a:r>
            <a:r>
              <a:rPr lang="en-US" dirty="0" err="1" smtClean="0"/>
              <a:t>kê</a:t>
            </a:r>
            <a:r>
              <a:rPr lang="en-US" dirty="0" smtClean="0"/>
              <a:t> </a:t>
            </a:r>
            <a:r>
              <a:rPr lang="en-US" dirty="0" err="1" smtClean="0"/>
              <a:t>khai</a:t>
            </a:r>
            <a:r>
              <a:rPr lang="en-US" dirty="0" smtClean="0"/>
              <a:t> </a:t>
            </a:r>
            <a:r>
              <a:rPr lang="en-US" dirty="0" err="1" smtClean="0"/>
              <a:t>thuế</a:t>
            </a:r>
            <a:r>
              <a:rPr lang="en-US" dirty="0" smtClean="0"/>
              <a:t> TNDN </a:t>
            </a:r>
            <a:r>
              <a:rPr lang="en-US" dirty="0" err="1" smtClean="0"/>
              <a:t>theo</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trực</a:t>
            </a:r>
            <a:r>
              <a:rPr lang="en-US" dirty="0" smtClean="0"/>
              <a:t> </a:t>
            </a:r>
            <a:r>
              <a:rPr lang="en-US" dirty="0" err="1" smtClean="0"/>
              <a:t>tiếp</a:t>
            </a:r>
            <a:endParaRPr lang="en-GB" dirty="0"/>
          </a:p>
        </p:txBody>
      </p:sp>
    </p:spTree>
    <p:extLst>
      <p:ext uri="{BB962C8B-B14F-4D97-AF65-F5344CB8AC3E}">
        <p14:creationId xmlns:p14="http://schemas.microsoft.com/office/powerpoint/2010/main" val="1405773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THUẾ NHÀ THẦU</a:t>
            </a:r>
            <a:endParaRPr lang="en-GB" dirty="0"/>
          </a:p>
        </p:txBody>
      </p:sp>
      <p:sp>
        <p:nvSpPr>
          <p:cNvPr id="3" name="Content Placeholder 2"/>
          <p:cNvSpPr>
            <a:spLocks noGrp="1"/>
          </p:cNvSpPr>
          <p:nvPr>
            <p:ph idx="1"/>
          </p:nvPr>
        </p:nvSpPr>
        <p:spPr/>
        <p:txBody>
          <a:bodyPr/>
          <a:lstStyle/>
          <a:p>
            <a:r>
              <a:rPr lang="en-US" dirty="0" err="1" smtClean="0"/>
              <a:t>Là</a:t>
            </a:r>
            <a:r>
              <a:rPr lang="en-US" dirty="0" smtClean="0"/>
              <a:t> </a:t>
            </a:r>
            <a:r>
              <a:rPr lang="en-US" dirty="0" err="1" smtClean="0"/>
              <a:t>một</a:t>
            </a:r>
            <a:r>
              <a:rPr lang="en-US" dirty="0" smtClean="0"/>
              <a:t> </a:t>
            </a:r>
            <a:r>
              <a:rPr lang="en-US" dirty="0" err="1" smtClean="0"/>
              <a:t>loại</a:t>
            </a:r>
            <a:r>
              <a:rPr lang="en-US" dirty="0" smtClean="0"/>
              <a:t> </a:t>
            </a:r>
            <a:r>
              <a:rPr lang="en-US" dirty="0" err="1" smtClean="0"/>
              <a:t>thuế</a:t>
            </a:r>
            <a:r>
              <a:rPr lang="en-US" dirty="0" smtClean="0"/>
              <a:t> (</a:t>
            </a:r>
            <a:r>
              <a:rPr lang="en-US" dirty="0" err="1" smtClean="0"/>
              <a:t>viết</a:t>
            </a:r>
            <a:r>
              <a:rPr lang="en-US" dirty="0" smtClean="0"/>
              <a:t> </a:t>
            </a:r>
            <a:r>
              <a:rPr lang="en-US" dirty="0" err="1" smtClean="0"/>
              <a:t>tắt</a:t>
            </a:r>
            <a:r>
              <a:rPr lang="en-US" dirty="0" smtClean="0"/>
              <a:t> </a:t>
            </a:r>
            <a:r>
              <a:rPr lang="en-US" dirty="0" err="1" smtClean="0"/>
              <a:t>là</a:t>
            </a:r>
            <a:r>
              <a:rPr lang="en-US" dirty="0" smtClean="0"/>
              <a:t> FCT – Foreign Contractor Tax)</a:t>
            </a:r>
          </a:p>
          <a:p>
            <a:r>
              <a:rPr lang="en-US" dirty="0" err="1" smtClean="0"/>
              <a:t>Áp</a:t>
            </a:r>
            <a:r>
              <a:rPr lang="vi-VN" dirty="0" smtClean="0"/>
              <a:t> dụng đối với cá nhân, tổ chức (nhà thầu nước ngoài, nhà thầu phụ nước ngoài) khi kinh doanh hoặc có thu nhập tại Việt Nam theo quy định</a:t>
            </a:r>
            <a:endParaRPr lang="en-GB" dirty="0"/>
          </a:p>
        </p:txBody>
      </p:sp>
    </p:spTree>
    <p:extLst>
      <p:ext uri="{BB962C8B-B14F-4D97-AF65-F5344CB8AC3E}">
        <p14:creationId xmlns:p14="http://schemas.microsoft.com/office/powerpoint/2010/main" val="371987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PHƯƠNG PHÁP KÊ KHAI</a:t>
            </a:r>
            <a:endParaRPr lang="en-GB" dirty="0"/>
          </a:p>
        </p:txBody>
      </p:sp>
      <p:sp>
        <p:nvSpPr>
          <p:cNvPr id="3" name="Content Placeholder 2"/>
          <p:cNvSpPr>
            <a:spLocks noGrp="1"/>
          </p:cNvSpPr>
          <p:nvPr>
            <p:ph idx="1"/>
          </p:nvPr>
        </p:nvSpPr>
        <p:spPr/>
        <p:txBody>
          <a:bodyPr>
            <a:normAutofit fontScale="92500" lnSpcReduction="20000"/>
          </a:bodyPr>
          <a:lstStyle/>
          <a:p>
            <a:r>
              <a:rPr lang="en-US" dirty="0" err="1" smtClean="0"/>
              <a:t>Đối</a:t>
            </a:r>
            <a:r>
              <a:rPr lang="en-US" dirty="0" smtClean="0"/>
              <a:t> </a:t>
            </a:r>
            <a:r>
              <a:rPr lang="en-US" dirty="0" err="1" smtClean="0"/>
              <a:t>tượng</a:t>
            </a:r>
            <a:r>
              <a:rPr lang="en-US" dirty="0" smtClean="0"/>
              <a:t> </a:t>
            </a:r>
            <a:r>
              <a:rPr lang="en-US" dirty="0" err="1" smtClean="0"/>
              <a:t>và</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áp</a:t>
            </a:r>
            <a:r>
              <a:rPr lang="en-US" dirty="0" smtClean="0"/>
              <a:t> </a:t>
            </a:r>
            <a:r>
              <a:rPr lang="en-US" dirty="0" err="1" smtClean="0"/>
              <a:t>dụng</a:t>
            </a:r>
            <a:endParaRPr lang="en-US" dirty="0" smtClean="0"/>
          </a:p>
          <a:p>
            <a:pPr marL="0" indent="0">
              <a:buNone/>
            </a:pPr>
            <a:r>
              <a:rPr lang="en-US" dirty="0" err="1" smtClean="0"/>
              <a:t>Nhà</a:t>
            </a:r>
            <a:r>
              <a:rPr lang="en-US" dirty="0" smtClean="0"/>
              <a:t> </a:t>
            </a:r>
            <a:r>
              <a:rPr lang="en-US" dirty="0" err="1" smtClean="0"/>
              <a:t>thầu</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được</a:t>
            </a:r>
            <a:r>
              <a:rPr lang="en-US" dirty="0" smtClean="0"/>
              <a:t> </a:t>
            </a:r>
            <a:r>
              <a:rPr lang="en-US" dirty="0" err="1" smtClean="0"/>
              <a:t>kê</a:t>
            </a:r>
            <a:r>
              <a:rPr lang="en-US" dirty="0" smtClean="0"/>
              <a:t> </a:t>
            </a:r>
            <a:r>
              <a:rPr lang="en-US" dirty="0" err="1" smtClean="0"/>
              <a:t>khai</a:t>
            </a:r>
            <a:r>
              <a:rPr lang="en-US" dirty="0" smtClean="0"/>
              <a:t>, </a:t>
            </a:r>
            <a:r>
              <a:rPr lang="en-US" dirty="0" err="1" smtClean="0"/>
              <a:t>tính</a:t>
            </a:r>
            <a:r>
              <a:rPr lang="en-US" dirty="0" smtClean="0"/>
              <a:t> </a:t>
            </a:r>
            <a:r>
              <a:rPr lang="en-US" dirty="0" err="1" smtClean="0"/>
              <a:t>nộp</a:t>
            </a:r>
            <a:r>
              <a:rPr lang="en-US" dirty="0" smtClean="0"/>
              <a:t> </a:t>
            </a:r>
            <a:r>
              <a:rPr lang="en-US" dirty="0" err="1" smtClean="0"/>
              <a:t>thuế</a:t>
            </a:r>
            <a:r>
              <a:rPr lang="en-US" dirty="0" smtClean="0"/>
              <a:t> </a:t>
            </a:r>
            <a:r>
              <a:rPr lang="en-US" dirty="0" err="1" smtClean="0"/>
              <a:t>theo</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kê</a:t>
            </a:r>
            <a:r>
              <a:rPr lang="en-US" dirty="0" smtClean="0"/>
              <a:t> </a:t>
            </a:r>
            <a:r>
              <a:rPr lang="en-US" dirty="0" err="1" smtClean="0"/>
              <a:t>khai</a:t>
            </a:r>
            <a:r>
              <a:rPr lang="en-US" dirty="0" smtClean="0"/>
              <a:t> </a:t>
            </a:r>
            <a:r>
              <a:rPr lang="en-US" dirty="0" err="1" smtClean="0"/>
              <a:t>phải</a:t>
            </a:r>
            <a:r>
              <a:rPr lang="en-US" dirty="0" smtClean="0"/>
              <a:t> </a:t>
            </a:r>
            <a:r>
              <a:rPr lang="en-US" dirty="0" err="1" smtClean="0"/>
              <a:t>đáp</a:t>
            </a:r>
            <a:r>
              <a:rPr lang="en-US" dirty="0" smtClean="0"/>
              <a:t> </a:t>
            </a:r>
            <a:r>
              <a:rPr lang="en-US" dirty="0" err="1" smtClean="0"/>
              <a:t>ứng</a:t>
            </a:r>
            <a:r>
              <a:rPr lang="en-US" dirty="0" smtClean="0"/>
              <a:t> </a:t>
            </a:r>
            <a:r>
              <a:rPr lang="en-US" dirty="0" err="1" smtClean="0"/>
              <a:t>đủ</a:t>
            </a:r>
            <a:r>
              <a:rPr lang="en-US" dirty="0" smtClean="0"/>
              <a:t> 3 </a:t>
            </a:r>
            <a:r>
              <a:rPr lang="en-US" dirty="0" err="1" smtClean="0"/>
              <a:t>điều</a:t>
            </a:r>
            <a:r>
              <a:rPr lang="en-US" dirty="0" smtClean="0"/>
              <a:t> </a:t>
            </a:r>
            <a:r>
              <a:rPr lang="en-US" dirty="0" err="1" smtClean="0"/>
              <a:t>kiện</a:t>
            </a:r>
            <a:r>
              <a:rPr lang="en-US" dirty="0" smtClean="0"/>
              <a:t> </a:t>
            </a:r>
            <a:r>
              <a:rPr lang="en-US" dirty="0" err="1" smtClean="0"/>
              <a:t>sau</a:t>
            </a:r>
            <a:r>
              <a:rPr lang="en-US" dirty="0" smtClean="0"/>
              <a:t>:</a:t>
            </a:r>
          </a:p>
          <a:p>
            <a:pPr>
              <a:buFontTx/>
              <a:buChar char="-"/>
            </a:pPr>
            <a:r>
              <a:rPr lang="en-US" dirty="0" err="1" smtClean="0"/>
              <a:t>Có</a:t>
            </a:r>
            <a:r>
              <a:rPr lang="en-US" dirty="0" smtClean="0"/>
              <a:t> </a:t>
            </a:r>
            <a:r>
              <a:rPr lang="en-US" dirty="0" err="1" smtClean="0"/>
              <a:t>cơ</a:t>
            </a:r>
            <a:r>
              <a:rPr lang="en-US" dirty="0" smtClean="0"/>
              <a:t> </a:t>
            </a:r>
            <a:r>
              <a:rPr lang="en-US" dirty="0" err="1" smtClean="0"/>
              <a:t>sở</a:t>
            </a:r>
            <a:r>
              <a:rPr lang="en-US" dirty="0" smtClean="0"/>
              <a:t> </a:t>
            </a:r>
            <a:r>
              <a:rPr lang="en-US" dirty="0" err="1" smtClean="0"/>
              <a:t>thường</a:t>
            </a:r>
            <a:r>
              <a:rPr lang="en-US" dirty="0" smtClean="0"/>
              <a:t> </a:t>
            </a:r>
            <a:r>
              <a:rPr lang="en-US" dirty="0" err="1" smtClean="0"/>
              <a:t>trú</a:t>
            </a:r>
            <a:r>
              <a:rPr lang="en-US" dirty="0" smtClean="0"/>
              <a:t> </a:t>
            </a:r>
            <a:r>
              <a:rPr lang="en-US" dirty="0" err="1" smtClean="0"/>
              <a:t>tại</a:t>
            </a:r>
            <a:r>
              <a:rPr lang="en-US" dirty="0" smtClean="0"/>
              <a:t> VN, </a:t>
            </a:r>
            <a:r>
              <a:rPr lang="en-US" dirty="0" err="1" smtClean="0"/>
              <a:t>hoặc</a:t>
            </a:r>
            <a:r>
              <a:rPr lang="en-US" dirty="0" smtClean="0"/>
              <a:t> </a:t>
            </a:r>
            <a:r>
              <a:rPr lang="en-US" dirty="0" err="1" smtClean="0"/>
              <a:t>là</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cư</a:t>
            </a:r>
            <a:r>
              <a:rPr lang="en-US" dirty="0" smtClean="0"/>
              <a:t> </a:t>
            </a:r>
            <a:r>
              <a:rPr lang="en-US" dirty="0" err="1" smtClean="0"/>
              <a:t>trú</a:t>
            </a:r>
            <a:r>
              <a:rPr lang="en-US" dirty="0" smtClean="0"/>
              <a:t> </a:t>
            </a:r>
            <a:r>
              <a:rPr lang="en-US" dirty="0" err="1" smtClean="0"/>
              <a:t>tại</a:t>
            </a:r>
            <a:r>
              <a:rPr lang="en-US" dirty="0" smtClean="0"/>
              <a:t> VN</a:t>
            </a:r>
          </a:p>
          <a:p>
            <a:pPr>
              <a:buFontTx/>
              <a:buChar char="-"/>
            </a:pPr>
            <a:r>
              <a:rPr lang="en-US" dirty="0" err="1" smtClean="0"/>
              <a:t>Thời</a:t>
            </a:r>
            <a:r>
              <a:rPr lang="en-US" dirty="0" smtClean="0"/>
              <a:t> </a:t>
            </a:r>
            <a:r>
              <a:rPr lang="en-US" dirty="0" err="1" smtClean="0"/>
              <a:t>hạn</a:t>
            </a:r>
            <a:r>
              <a:rPr lang="en-US" dirty="0" smtClean="0"/>
              <a:t> </a:t>
            </a:r>
            <a:r>
              <a:rPr lang="en-US" dirty="0" err="1" smtClean="0"/>
              <a:t>kinh</a:t>
            </a:r>
            <a:r>
              <a:rPr lang="en-US" dirty="0" smtClean="0"/>
              <a:t> </a:t>
            </a:r>
            <a:r>
              <a:rPr lang="en-US" dirty="0" err="1" smtClean="0"/>
              <a:t>doanh</a:t>
            </a:r>
            <a:r>
              <a:rPr lang="en-US" dirty="0" smtClean="0"/>
              <a:t> </a:t>
            </a:r>
            <a:r>
              <a:rPr lang="en-US" dirty="0" err="1" smtClean="0"/>
              <a:t>tại</a:t>
            </a:r>
            <a:r>
              <a:rPr lang="en-US" dirty="0" smtClean="0"/>
              <a:t> VN </a:t>
            </a:r>
            <a:r>
              <a:rPr lang="en-US" dirty="0" err="1" smtClean="0"/>
              <a:t>theo</a:t>
            </a:r>
            <a:r>
              <a:rPr lang="en-US" dirty="0" smtClean="0"/>
              <a:t> HĐ </a:t>
            </a:r>
            <a:r>
              <a:rPr lang="en-US" dirty="0" err="1" smtClean="0"/>
              <a:t>nhà</a:t>
            </a:r>
            <a:r>
              <a:rPr lang="en-US" dirty="0" smtClean="0"/>
              <a:t> </a:t>
            </a:r>
            <a:r>
              <a:rPr lang="en-US" dirty="0" err="1" smtClean="0"/>
              <a:t>thầu</a:t>
            </a:r>
            <a:r>
              <a:rPr lang="en-US" dirty="0" smtClean="0"/>
              <a:t> </a:t>
            </a:r>
            <a:r>
              <a:rPr lang="en-US" dirty="0" err="1" smtClean="0"/>
              <a:t>phải</a:t>
            </a:r>
            <a:r>
              <a:rPr lang="en-US" dirty="0" smtClean="0"/>
              <a:t> </a:t>
            </a:r>
            <a:r>
              <a:rPr lang="en-US" dirty="0" err="1" smtClean="0"/>
              <a:t>từ</a:t>
            </a:r>
            <a:r>
              <a:rPr lang="en-US" dirty="0" smtClean="0"/>
              <a:t> 183 </a:t>
            </a:r>
            <a:r>
              <a:rPr lang="en-US" dirty="0" err="1" smtClean="0"/>
              <a:t>ngày</a:t>
            </a:r>
            <a:r>
              <a:rPr lang="en-US" dirty="0" smtClean="0"/>
              <a:t> </a:t>
            </a:r>
            <a:r>
              <a:rPr lang="en-US" dirty="0" err="1" smtClean="0"/>
              <a:t>trở</a:t>
            </a:r>
            <a:r>
              <a:rPr lang="en-US" dirty="0" smtClean="0"/>
              <a:t> </a:t>
            </a:r>
            <a:r>
              <a:rPr lang="en-US" dirty="0" err="1" smtClean="0"/>
              <a:t>lên</a:t>
            </a:r>
            <a:r>
              <a:rPr lang="en-US" dirty="0" smtClean="0"/>
              <a:t> </a:t>
            </a:r>
            <a:r>
              <a:rPr lang="en-US" dirty="0" err="1" smtClean="0"/>
              <a:t>kể</a:t>
            </a:r>
            <a:r>
              <a:rPr lang="en-US" dirty="0" smtClean="0"/>
              <a:t> </a:t>
            </a:r>
            <a:r>
              <a:rPr lang="en-US" dirty="0" err="1" smtClean="0"/>
              <a:t>từ</a:t>
            </a:r>
            <a:r>
              <a:rPr lang="en-US" dirty="0" smtClean="0"/>
              <a:t> </a:t>
            </a:r>
            <a:r>
              <a:rPr lang="en-US" dirty="0" err="1" smtClean="0"/>
              <a:t>ngày</a:t>
            </a:r>
            <a:r>
              <a:rPr lang="en-US" dirty="0" smtClean="0"/>
              <a:t> HĐ </a:t>
            </a:r>
            <a:r>
              <a:rPr lang="en-US" dirty="0" err="1" smtClean="0"/>
              <a:t>có</a:t>
            </a:r>
            <a:r>
              <a:rPr lang="en-US" dirty="0" smtClean="0"/>
              <a:t> </a:t>
            </a:r>
            <a:r>
              <a:rPr lang="en-US" dirty="0" err="1" smtClean="0"/>
              <a:t>hiệu</a:t>
            </a:r>
            <a:r>
              <a:rPr lang="en-US" dirty="0" smtClean="0"/>
              <a:t> </a:t>
            </a:r>
            <a:r>
              <a:rPr lang="en-US" dirty="0" err="1" smtClean="0"/>
              <a:t>lực</a:t>
            </a:r>
            <a:endParaRPr lang="en-US" dirty="0" smtClean="0"/>
          </a:p>
          <a:p>
            <a:pPr>
              <a:buFontTx/>
              <a:buChar char="-"/>
            </a:pPr>
            <a:r>
              <a:rPr lang="en-US" dirty="0" err="1" smtClean="0"/>
              <a:t>Áp</a:t>
            </a:r>
            <a:r>
              <a:rPr lang="en-US" dirty="0" smtClean="0"/>
              <a:t> </a:t>
            </a:r>
            <a:r>
              <a:rPr lang="en-US" dirty="0" err="1" smtClean="0"/>
              <a:t>dụng</a:t>
            </a:r>
            <a:r>
              <a:rPr lang="en-US" dirty="0" smtClean="0"/>
              <a:t> </a:t>
            </a:r>
            <a:r>
              <a:rPr lang="en-US" dirty="0" err="1" smtClean="0"/>
              <a:t>chế</a:t>
            </a:r>
            <a:r>
              <a:rPr lang="en-US" dirty="0" smtClean="0"/>
              <a:t> </a:t>
            </a:r>
            <a:r>
              <a:rPr lang="en-US" dirty="0" err="1" smtClean="0"/>
              <a:t>độ</a:t>
            </a:r>
            <a:r>
              <a:rPr lang="en-US" dirty="0" smtClean="0"/>
              <a:t> </a:t>
            </a:r>
            <a:r>
              <a:rPr lang="en-US" dirty="0" err="1" smtClean="0"/>
              <a:t>kế</a:t>
            </a:r>
            <a:r>
              <a:rPr lang="en-US" dirty="0" smtClean="0"/>
              <a:t> </a:t>
            </a:r>
            <a:r>
              <a:rPr lang="en-US" dirty="0" err="1" smtClean="0"/>
              <a:t>toán</a:t>
            </a:r>
            <a:r>
              <a:rPr lang="en-US" dirty="0" smtClean="0"/>
              <a:t> VN </a:t>
            </a:r>
            <a:r>
              <a:rPr lang="en-US" dirty="0" err="1" smtClean="0"/>
              <a:t>và</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đăng</a:t>
            </a:r>
            <a:r>
              <a:rPr lang="en-US" dirty="0" smtClean="0"/>
              <a:t> </a:t>
            </a:r>
            <a:r>
              <a:rPr lang="en-US" dirty="0" err="1" smtClean="0"/>
              <a:t>ký</a:t>
            </a:r>
            <a:r>
              <a:rPr lang="en-US" dirty="0" smtClean="0"/>
              <a:t> </a:t>
            </a:r>
            <a:r>
              <a:rPr lang="en-US" dirty="0" err="1" smtClean="0"/>
              <a:t>thuế</a:t>
            </a:r>
            <a:r>
              <a:rPr lang="en-US" dirty="0" smtClean="0"/>
              <a:t>, </a:t>
            </a:r>
            <a:r>
              <a:rPr lang="en-US" dirty="0" err="1" smtClean="0"/>
              <a:t>được</a:t>
            </a:r>
            <a:r>
              <a:rPr lang="en-US" dirty="0" smtClean="0"/>
              <a:t> CQT </a:t>
            </a:r>
            <a:r>
              <a:rPr lang="en-US" dirty="0" err="1" smtClean="0"/>
              <a:t>cấp</a:t>
            </a:r>
            <a:r>
              <a:rPr lang="en-US" dirty="0" smtClean="0"/>
              <a:t> </a:t>
            </a:r>
            <a:r>
              <a:rPr lang="en-US" dirty="0" err="1" smtClean="0"/>
              <a:t>mã</a:t>
            </a:r>
            <a:r>
              <a:rPr lang="en-US" dirty="0" smtClean="0"/>
              <a:t> </a:t>
            </a:r>
            <a:r>
              <a:rPr lang="en-US" dirty="0" err="1" smtClean="0"/>
              <a:t>số</a:t>
            </a:r>
            <a:r>
              <a:rPr lang="en-US" dirty="0" smtClean="0"/>
              <a:t> </a:t>
            </a:r>
            <a:r>
              <a:rPr lang="en-US" dirty="0" err="1" smtClean="0"/>
              <a:t>thuế</a:t>
            </a:r>
            <a:endParaRPr lang="en-GB" dirty="0"/>
          </a:p>
        </p:txBody>
      </p:sp>
    </p:spTree>
    <p:extLst>
      <p:ext uri="{BB962C8B-B14F-4D97-AF65-F5344CB8AC3E}">
        <p14:creationId xmlns:p14="http://schemas.microsoft.com/office/powerpoint/2010/main" val="26687456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PHƯƠNG PHÁP KÊ KHAI</a:t>
            </a:r>
            <a:endParaRPr lang="en-GB" dirty="0"/>
          </a:p>
        </p:txBody>
      </p:sp>
      <p:sp>
        <p:nvSpPr>
          <p:cNvPr id="3" name="Content Placeholder 2"/>
          <p:cNvSpPr>
            <a:spLocks noGrp="1"/>
          </p:cNvSpPr>
          <p:nvPr>
            <p:ph idx="1"/>
          </p:nvPr>
        </p:nvSpPr>
        <p:spPr/>
        <p:txBody>
          <a:bodyPr/>
          <a:lstStyle/>
          <a:p>
            <a:r>
              <a:rPr lang="en-US" dirty="0" err="1" smtClean="0"/>
              <a:t>Áp</a:t>
            </a:r>
            <a:r>
              <a:rPr lang="en-US" dirty="0" smtClean="0"/>
              <a:t> </a:t>
            </a:r>
            <a:r>
              <a:rPr lang="en-US" dirty="0" err="1" smtClean="0"/>
              <a:t>dụng</a:t>
            </a:r>
            <a:r>
              <a:rPr lang="en-US" dirty="0" smtClean="0"/>
              <a:t> </a:t>
            </a:r>
            <a:r>
              <a:rPr lang="en-US" dirty="0" err="1" smtClean="0"/>
              <a:t>theo</a:t>
            </a:r>
            <a:r>
              <a:rPr lang="en-US" dirty="0" smtClean="0"/>
              <a:t> </a:t>
            </a:r>
            <a:r>
              <a:rPr lang="en-US" dirty="0" err="1" smtClean="0"/>
              <a:t>quy</a:t>
            </a:r>
            <a:r>
              <a:rPr lang="en-US" dirty="0" smtClean="0"/>
              <a:t> </a:t>
            </a:r>
            <a:r>
              <a:rPr lang="en-US" dirty="0" err="1" smtClean="0"/>
              <a:t>định</a:t>
            </a:r>
            <a:r>
              <a:rPr lang="en-US" dirty="0" smtClean="0"/>
              <a:t> </a:t>
            </a:r>
            <a:r>
              <a:rPr lang="en-US" dirty="0" err="1" smtClean="0"/>
              <a:t>của</a:t>
            </a:r>
            <a:r>
              <a:rPr lang="en-US" dirty="0" smtClean="0"/>
              <a:t> </a:t>
            </a:r>
            <a:r>
              <a:rPr lang="en-US" dirty="0" err="1" smtClean="0"/>
              <a:t>Luật</a:t>
            </a:r>
            <a:r>
              <a:rPr lang="en-US" dirty="0" smtClean="0"/>
              <a:t> </a:t>
            </a:r>
            <a:r>
              <a:rPr lang="en-US" dirty="0" err="1" smtClean="0"/>
              <a:t>thuế</a:t>
            </a:r>
            <a:r>
              <a:rPr lang="en-US" dirty="0" smtClean="0"/>
              <a:t> GTGT </a:t>
            </a:r>
            <a:r>
              <a:rPr lang="en-US" dirty="0" err="1" smtClean="0"/>
              <a:t>và</a:t>
            </a:r>
            <a:r>
              <a:rPr lang="en-US" dirty="0" smtClean="0"/>
              <a:t> </a:t>
            </a:r>
            <a:r>
              <a:rPr lang="en-US" dirty="0" err="1" smtClean="0"/>
              <a:t>Luật</a:t>
            </a:r>
            <a:r>
              <a:rPr lang="en-US" dirty="0" smtClean="0"/>
              <a:t> </a:t>
            </a:r>
            <a:r>
              <a:rPr lang="en-US" dirty="0" err="1" smtClean="0"/>
              <a:t>thuế</a:t>
            </a:r>
            <a:r>
              <a:rPr lang="en-US" dirty="0" smtClean="0"/>
              <a:t> TNDN </a:t>
            </a:r>
            <a:r>
              <a:rPr lang="en-US" dirty="0" err="1" smtClean="0"/>
              <a:t>và</a:t>
            </a:r>
            <a:r>
              <a:rPr lang="en-US" dirty="0" smtClean="0"/>
              <a:t> </a:t>
            </a:r>
            <a:r>
              <a:rPr lang="en-US" dirty="0" err="1" smtClean="0"/>
              <a:t>các</a:t>
            </a:r>
            <a:r>
              <a:rPr lang="en-US" dirty="0" smtClean="0"/>
              <a:t> </a:t>
            </a:r>
            <a:r>
              <a:rPr lang="en-US" dirty="0" err="1" smtClean="0"/>
              <a:t>văn</a:t>
            </a:r>
            <a:r>
              <a:rPr lang="en-US" dirty="0" smtClean="0"/>
              <a:t> </a:t>
            </a:r>
            <a:r>
              <a:rPr lang="en-US" dirty="0" err="1" smtClean="0"/>
              <a:t>bản</a:t>
            </a:r>
            <a:r>
              <a:rPr lang="en-US" dirty="0" smtClean="0"/>
              <a:t> </a:t>
            </a:r>
            <a:r>
              <a:rPr lang="en-US" dirty="0" err="1" smtClean="0"/>
              <a:t>hướng</a:t>
            </a:r>
            <a:r>
              <a:rPr lang="en-US" dirty="0" smtClean="0"/>
              <a:t> </a:t>
            </a:r>
            <a:r>
              <a:rPr lang="en-US" dirty="0" err="1" smtClean="0"/>
              <a:t>dẫn</a:t>
            </a:r>
            <a:r>
              <a:rPr lang="en-US" dirty="0" smtClean="0"/>
              <a:t> </a:t>
            </a:r>
            <a:r>
              <a:rPr lang="en-US" dirty="0" err="1" smtClean="0"/>
              <a:t>thi</a:t>
            </a:r>
            <a:r>
              <a:rPr lang="en-US" dirty="0" smtClean="0"/>
              <a:t> </a:t>
            </a:r>
            <a:r>
              <a:rPr lang="en-US" dirty="0" err="1" smtClean="0"/>
              <a:t>hành</a:t>
            </a:r>
            <a:endParaRPr lang="en-GB" dirty="0"/>
          </a:p>
        </p:txBody>
      </p:sp>
    </p:spTree>
    <p:extLst>
      <p:ext uri="{BB962C8B-B14F-4D97-AF65-F5344CB8AC3E}">
        <p14:creationId xmlns:p14="http://schemas.microsoft.com/office/powerpoint/2010/main" val="23530837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PHƯƠNG PHÁP TRỰC TIẾP</a:t>
            </a:r>
            <a:endParaRPr lang="en-GB" dirty="0"/>
          </a:p>
        </p:txBody>
      </p:sp>
      <p:sp>
        <p:nvSpPr>
          <p:cNvPr id="3" name="Content Placeholder 2"/>
          <p:cNvSpPr>
            <a:spLocks noGrp="1"/>
          </p:cNvSpPr>
          <p:nvPr>
            <p:ph idx="1"/>
          </p:nvPr>
        </p:nvSpPr>
        <p:spPr/>
        <p:txBody>
          <a:bodyPr/>
          <a:lstStyle/>
          <a:p>
            <a:r>
              <a:rPr lang="en-US" dirty="0" err="1" smtClean="0"/>
              <a:t>Đối</a:t>
            </a:r>
            <a:r>
              <a:rPr lang="en-US" dirty="0" smtClean="0"/>
              <a:t> </a:t>
            </a:r>
            <a:r>
              <a:rPr lang="en-US" dirty="0" err="1" smtClean="0"/>
              <a:t>tượng</a:t>
            </a:r>
            <a:r>
              <a:rPr lang="en-US" dirty="0" smtClean="0"/>
              <a:t> </a:t>
            </a:r>
            <a:r>
              <a:rPr lang="en-US" dirty="0" err="1" smtClean="0"/>
              <a:t>áp</a:t>
            </a:r>
            <a:r>
              <a:rPr lang="en-US" dirty="0" smtClean="0"/>
              <a:t> </a:t>
            </a:r>
            <a:r>
              <a:rPr lang="en-US" dirty="0" err="1" smtClean="0"/>
              <a:t>dụng</a:t>
            </a:r>
            <a:r>
              <a:rPr lang="en-US" dirty="0" smtClean="0"/>
              <a:t>:</a:t>
            </a:r>
          </a:p>
          <a:p>
            <a:pPr>
              <a:buFontTx/>
              <a:buChar char="-"/>
            </a:pP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không</a:t>
            </a:r>
            <a:r>
              <a:rPr lang="en-US" dirty="0" smtClean="0"/>
              <a:t> </a:t>
            </a:r>
            <a:r>
              <a:rPr lang="en-US" dirty="0" err="1" smtClean="0"/>
              <a:t>đáp</a:t>
            </a:r>
            <a:r>
              <a:rPr lang="en-US" dirty="0" smtClean="0"/>
              <a:t> </a:t>
            </a:r>
            <a:r>
              <a:rPr lang="en-US" dirty="0" err="1" smtClean="0"/>
              <a:t>ứng</a:t>
            </a:r>
            <a:r>
              <a:rPr lang="en-US" dirty="0" smtClean="0"/>
              <a:t> </a:t>
            </a:r>
            <a:r>
              <a:rPr lang="en-US" dirty="0" err="1" smtClean="0"/>
              <a:t>được</a:t>
            </a:r>
            <a:r>
              <a:rPr lang="en-US" dirty="0" smtClean="0"/>
              <a:t> </a:t>
            </a:r>
            <a:r>
              <a:rPr lang="en-US" dirty="0" err="1" smtClean="0"/>
              <a:t>đủ</a:t>
            </a:r>
            <a:r>
              <a:rPr lang="en-US" dirty="0" smtClean="0"/>
              <a:t> </a:t>
            </a:r>
            <a:r>
              <a:rPr lang="en-US" dirty="0" err="1" smtClean="0"/>
              <a:t>các</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để</a:t>
            </a:r>
            <a:r>
              <a:rPr lang="en-US" dirty="0" smtClean="0"/>
              <a:t> </a:t>
            </a:r>
            <a:r>
              <a:rPr lang="en-US" dirty="0" err="1" smtClean="0"/>
              <a:t>áp</a:t>
            </a:r>
            <a:r>
              <a:rPr lang="en-US" dirty="0" smtClean="0"/>
              <a:t> </a:t>
            </a:r>
            <a:r>
              <a:rPr lang="en-US" dirty="0" err="1" smtClean="0"/>
              <a:t>dụng</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kê</a:t>
            </a:r>
            <a:r>
              <a:rPr lang="en-US" dirty="0" smtClean="0"/>
              <a:t> </a:t>
            </a:r>
            <a:r>
              <a:rPr lang="en-US" dirty="0" err="1" smtClean="0"/>
              <a:t>khai</a:t>
            </a:r>
            <a:endParaRPr lang="en-US" dirty="0" smtClean="0"/>
          </a:p>
          <a:p>
            <a:pPr>
              <a:buFontTx/>
              <a:buChar char="-"/>
            </a:pPr>
            <a:r>
              <a:rPr lang="en-US" dirty="0" err="1" smtClean="0"/>
              <a:t>Bên</a:t>
            </a:r>
            <a:r>
              <a:rPr lang="en-US" dirty="0" smtClean="0"/>
              <a:t> VN </a:t>
            </a:r>
            <a:r>
              <a:rPr lang="en-US" dirty="0" err="1" smtClean="0"/>
              <a:t>sẽ</a:t>
            </a:r>
            <a:r>
              <a:rPr lang="en-US" dirty="0" smtClean="0"/>
              <a:t> </a:t>
            </a:r>
            <a:r>
              <a:rPr lang="en-US" dirty="0" err="1" smtClean="0"/>
              <a:t>nộp</a:t>
            </a:r>
            <a:r>
              <a:rPr lang="en-US" dirty="0" smtClean="0"/>
              <a:t> </a:t>
            </a:r>
            <a:r>
              <a:rPr lang="en-US" dirty="0" err="1" smtClean="0"/>
              <a:t>và</a:t>
            </a:r>
            <a:r>
              <a:rPr lang="en-US" dirty="0" smtClean="0"/>
              <a:t> </a:t>
            </a:r>
            <a:r>
              <a:rPr lang="en-US" dirty="0" err="1" smtClean="0"/>
              <a:t>kê</a:t>
            </a:r>
            <a:r>
              <a:rPr lang="en-US" dirty="0" smtClean="0"/>
              <a:t> </a:t>
            </a:r>
            <a:r>
              <a:rPr lang="en-US" dirty="0" err="1" smtClean="0"/>
              <a:t>khai</a:t>
            </a:r>
            <a:r>
              <a:rPr lang="en-US" dirty="0" smtClean="0"/>
              <a:t> </a:t>
            </a:r>
            <a:r>
              <a:rPr lang="en-US" dirty="0" err="1" smtClean="0"/>
              <a:t>thay</a:t>
            </a:r>
            <a:r>
              <a:rPr lang="en-US" dirty="0" smtClean="0"/>
              <a:t> </a:t>
            </a:r>
            <a:r>
              <a:rPr lang="en-US" dirty="0" err="1" smtClean="0"/>
              <a:t>thuế</a:t>
            </a:r>
            <a:r>
              <a:rPr lang="en-US" dirty="0" smtClean="0"/>
              <a:t> </a:t>
            </a:r>
            <a:r>
              <a:rPr lang="en-US" dirty="0" err="1" smtClean="0"/>
              <a:t>cho</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nước</a:t>
            </a:r>
            <a:r>
              <a:rPr lang="en-US" dirty="0" smtClean="0"/>
              <a:t> </a:t>
            </a:r>
            <a:r>
              <a:rPr lang="en-US" dirty="0" err="1" smtClean="0"/>
              <a:t>ngoài</a:t>
            </a:r>
            <a:endParaRPr lang="en-GB" dirty="0"/>
          </a:p>
        </p:txBody>
      </p:sp>
    </p:spTree>
    <p:extLst>
      <p:ext uri="{BB962C8B-B14F-4D97-AF65-F5344CB8AC3E}">
        <p14:creationId xmlns:p14="http://schemas.microsoft.com/office/powerpoint/2010/main" val="4509907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PHƯƠNG PHÁP TRỰC TIẾP </a:t>
            </a:r>
            <a:br>
              <a:rPr lang="en-US" dirty="0" smtClean="0"/>
            </a:br>
            <a:r>
              <a:rPr lang="en-US" dirty="0" smtClean="0"/>
              <a:t>THUẾ GTGT</a:t>
            </a:r>
            <a:endParaRPr lang="en-GB" dirty="0"/>
          </a:p>
        </p:txBody>
      </p:sp>
      <p:sp>
        <p:nvSpPr>
          <p:cNvPr id="3" name="Content Placeholder 2"/>
          <p:cNvSpPr>
            <a:spLocks noGrp="1"/>
          </p:cNvSpPr>
          <p:nvPr>
            <p:ph idx="1"/>
          </p:nvPr>
        </p:nvSpPr>
        <p:spPr/>
        <p:txBody>
          <a:bodyPr/>
          <a:lstStyle/>
          <a:p>
            <a:r>
              <a:rPr lang="en-US" dirty="0" err="1" smtClean="0"/>
              <a:t>Căn</a:t>
            </a:r>
            <a:r>
              <a:rPr lang="en-US" dirty="0" smtClean="0"/>
              <a:t> </a:t>
            </a:r>
            <a:r>
              <a:rPr lang="en-US" dirty="0" err="1" smtClean="0"/>
              <a:t>cứ</a:t>
            </a:r>
            <a:r>
              <a:rPr lang="en-US" dirty="0" smtClean="0"/>
              <a:t> </a:t>
            </a:r>
            <a:r>
              <a:rPr lang="en-US" dirty="0" err="1" smtClean="0"/>
              <a:t>tính</a:t>
            </a:r>
            <a:r>
              <a:rPr lang="en-US" dirty="0" smtClean="0"/>
              <a:t> </a:t>
            </a:r>
            <a:r>
              <a:rPr lang="en-US" dirty="0" err="1" smtClean="0"/>
              <a:t>thuế</a:t>
            </a:r>
            <a:r>
              <a:rPr lang="en-US" dirty="0" smtClean="0"/>
              <a:t>: </a:t>
            </a:r>
            <a:r>
              <a:rPr lang="en-US" dirty="0" err="1" smtClean="0"/>
              <a:t>là</a:t>
            </a:r>
            <a:r>
              <a:rPr lang="en-US" dirty="0" smtClean="0"/>
              <a:t> DT </a:t>
            </a:r>
            <a:r>
              <a:rPr lang="en-US" dirty="0" err="1" smtClean="0"/>
              <a:t>tính</a:t>
            </a:r>
            <a:r>
              <a:rPr lang="en-US" dirty="0" smtClean="0"/>
              <a:t> </a:t>
            </a:r>
            <a:r>
              <a:rPr lang="en-US" dirty="0" err="1" smtClean="0"/>
              <a:t>thuế</a:t>
            </a:r>
            <a:r>
              <a:rPr lang="en-US" dirty="0" smtClean="0"/>
              <a:t> GTGT </a:t>
            </a:r>
            <a:r>
              <a:rPr lang="en-US" dirty="0" err="1" smtClean="0"/>
              <a:t>và</a:t>
            </a:r>
            <a:r>
              <a:rPr lang="en-US" dirty="0" smtClean="0"/>
              <a:t> </a:t>
            </a:r>
            <a:r>
              <a:rPr lang="en-US" dirty="0" err="1" smtClean="0"/>
              <a:t>tỷ</a:t>
            </a:r>
            <a:r>
              <a:rPr lang="en-US" dirty="0" smtClean="0"/>
              <a:t> </a:t>
            </a:r>
            <a:r>
              <a:rPr lang="en-US" dirty="0" err="1" smtClean="0"/>
              <a:t>lệ</a:t>
            </a:r>
            <a:r>
              <a:rPr lang="en-US" dirty="0" smtClean="0"/>
              <a:t> % </a:t>
            </a:r>
            <a:r>
              <a:rPr lang="en-US" dirty="0" err="1" smtClean="0"/>
              <a:t>để</a:t>
            </a:r>
            <a:r>
              <a:rPr lang="en-US" dirty="0" smtClean="0"/>
              <a:t> </a:t>
            </a:r>
            <a:r>
              <a:rPr lang="en-US" dirty="0" err="1" smtClean="0"/>
              <a:t>tính</a:t>
            </a:r>
            <a:r>
              <a:rPr lang="en-US" dirty="0" smtClean="0"/>
              <a:t> </a:t>
            </a:r>
            <a:r>
              <a:rPr lang="en-US" dirty="0" err="1" smtClean="0"/>
              <a:t>thuế</a:t>
            </a:r>
            <a:r>
              <a:rPr lang="en-US" dirty="0" smtClean="0"/>
              <a:t> GTGT </a:t>
            </a:r>
            <a:r>
              <a:rPr lang="en-US" dirty="0" err="1" smtClean="0"/>
              <a:t>trên</a:t>
            </a:r>
            <a:r>
              <a:rPr lang="en-US" dirty="0" smtClean="0"/>
              <a:t> DT</a:t>
            </a:r>
          </a:p>
          <a:p>
            <a:pPr marL="0" indent="0">
              <a:buNone/>
            </a:pPr>
            <a:endParaRPr lang="en-US" dirty="0"/>
          </a:p>
          <a:p>
            <a:pPr marL="0" indent="0">
              <a:buNone/>
            </a:pPr>
            <a:r>
              <a:rPr lang="en-US" dirty="0" err="1" smtClean="0"/>
              <a:t>VATpn</a:t>
            </a:r>
            <a:r>
              <a:rPr lang="en-US" dirty="0" smtClean="0"/>
              <a:t>  =  DT </a:t>
            </a:r>
            <a:r>
              <a:rPr lang="en-US" dirty="0" err="1" smtClean="0"/>
              <a:t>tính</a:t>
            </a:r>
            <a:r>
              <a:rPr lang="en-US" dirty="0" smtClean="0"/>
              <a:t> VAT  x   </a:t>
            </a:r>
            <a:r>
              <a:rPr lang="en-US" dirty="0" err="1" smtClean="0"/>
              <a:t>tỷ</a:t>
            </a:r>
            <a:r>
              <a:rPr lang="en-US" dirty="0" smtClean="0"/>
              <a:t> </a:t>
            </a:r>
            <a:r>
              <a:rPr lang="en-US" dirty="0" err="1" smtClean="0"/>
              <a:t>lệ</a:t>
            </a:r>
            <a:r>
              <a:rPr lang="en-US" dirty="0" smtClean="0"/>
              <a:t> % </a:t>
            </a:r>
            <a:r>
              <a:rPr lang="en-US" dirty="0" err="1" smtClean="0"/>
              <a:t>tính</a:t>
            </a:r>
            <a:r>
              <a:rPr lang="en-US" dirty="0" smtClean="0"/>
              <a:t> VAT </a:t>
            </a:r>
            <a:r>
              <a:rPr lang="en-US" dirty="0" err="1" smtClean="0"/>
              <a:t>trên</a:t>
            </a:r>
            <a:r>
              <a:rPr lang="en-US" dirty="0" smtClean="0"/>
              <a:t> DT</a:t>
            </a:r>
          </a:p>
          <a:p>
            <a:pPr marL="0" indent="0">
              <a:buNone/>
            </a:pPr>
            <a:r>
              <a:rPr lang="en-US" dirty="0" smtClean="0"/>
              <a:t>* </a:t>
            </a:r>
            <a:r>
              <a:rPr lang="en-US" dirty="0" err="1" smtClean="0"/>
              <a:t>Nhà</a:t>
            </a:r>
            <a:r>
              <a:rPr lang="en-US" dirty="0" smtClean="0"/>
              <a:t> </a:t>
            </a:r>
            <a:r>
              <a:rPr lang="en-US" dirty="0" err="1" smtClean="0"/>
              <a:t>thầu</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không</a:t>
            </a:r>
            <a:r>
              <a:rPr lang="en-US" dirty="0" smtClean="0"/>
              <a:t> </a:t>
            </a:r>
            <a:r>
              <a:rPr lang="en-US" dirty="0" err="1" smtClean="0"/>
              <a:t>được</a:t>
            </a:r>
            <a:r>
              <a:rPr lang="en-US" dirty="0" smtClean="0"/>
              <a:t> </a:t>
            </a:r>
            <a:r>
              <a:rPr lang="en-US" dirty="0" err="1" smtClean="0"/>
              <a:t>khấu</a:t>
            </a:r>
            <a:r>
              <a:rPr lang="en-US" dirty="0" smtClean="0"/>
              <a:t> </a:t>
            </a:r>
            <a:r>
              <a:rPr lang="en-US" dirty="0" err="1" smtClean="0"/>
              <a:t>trừ</a:t>
            </a:r>
            <a:r>
              <a:rPr lang="en-US" dirty="0" smtClean="0"/>
              <a:t> </a:t>
            </a:r>
            <a:r>
              <a:rPr lang="en-US" dirty="0" err="1" smtClean="0"/>
              <a:t>thuế</a:t>
            </a:r>
            <a:r>
              <a:rPr lang="en-US" dirty="0" smtClean="0"/>
              <a:t> GTGT </a:t>
            </a:r>
            <a:r>
              <a:rPr lang="en-US" dirty="0" err="1" smtClean="0"/>
              <a:t>đối</a:t>
            </a:r>
            <a:r>
              <a:rPr lang="en-US" dirty="0" smtClean="0"/>
              <a:t> </a:t>
            </a:r>
            <a:r>
              <a:rPr lang="en-US" dirty="0" err="1" smtClean="0"/>
              <a:t>với</a:t>
            </a:r>
            <a:r>
              <a:rPr lang="en-US" dirty="0" smtClean="0"/>
              <a:t> </a:t>
            </a:r>
            <a:r>
              <a:rPr lang="en-US" dirty="0" err="1" smtClean="0"/>
              <a:t>hàng</a:t>
            </a:r>
            <a:r>
              <a:rPr lang="en-US" dirty="0" smtClean="0"/>
              <a:t> </a:t>
            </a:r>
            <a:r>
              <a:rPr lang="en-US" dirty="0" err="1" smtClean="0"/>
              <a:t>hòa</a:t>
            </a:r>
            <a:r>
              <a:rPr lang="en-US" dirty="0" smtClean="0"/>
              <a:t>, DV </a:t>
            </a:r>
            <a:r>
              <a:rPr lang="en-US" dirty="0" err="1" smtClean="0"/>
              <a:t>mua</a:t>
            </a:r>
            <a:r>
              <a:rPr lang="en-US" dirty="0" smtClean="0"/>
              <a:t> </a:t>
            </a:r>
            <a:r>
              <a:rPr lang="en-US" dirty="0" err="1" smtClean="0"/>
              <a:t>vào</a:t>
            </a:r>
            <a:r>
              <a:rPr lang="en-US" dirty="0" smtClean="0"/>
              <a:t> </a:t>
            </a:r>
            <a:r>
              <a:rPr lang="en-US" dirty="0" err="1" smtClean="0"/>
              <a:t>để</a:t>
            </a:r>
            <a:r>
              <a:rPr lang="en-US" dirty="0" smtClean="0"/>
              <a:t> </a:t>
            </a:r>
            <a:r>
              <a:rPr lang="en-US" dirty="0" err="1" smtClean="0"/>
              <a:t>thực</a:t>
            </a:r>
            <a:r>
              <a:rPr lang="en-US" dirty="0" smtClean="0"/>
              <a:t> </a:t>
            </a:r>
            <a:r>
              <a:rPr lang="en-US" dirty="0" err="1" smtClean="0"/>
              <a:t>hiện</a:t>
            </a:r>
            <a:r>
              <a:rPr lang="en-US" dirty="0" smtClean="0"/>
              <a:t> HĐ </a:t>
            </a:r>
            <a:r>
              <a:rPr lang="en-US" dirty="0" err="1" smtClean="0"/>
              <a:t>nhà</a:t>
            </a:r>
            <a:r>
              <a:rPr lang="en-US" dirty="0" smtClean="0"/>
              <a:t> </a:t>
            </a:r>
            <a:r>
              <a:rPr lang="en-US" dirty="0" err="1" smtClean="0"/>
              <a:t>thầu</a:t>
            </a:r>
            <a:endParaRPr lang="en-GB" dirty="0"/>
          </a:p>
        </p:txBody>
      </p:sp>
    </p:spTree>
    <p:extLst>
      <p:ext uri="{BB962C8B-B14F-4D97-AF65-F5344CB8AC3E}">
        <p14:creationId xmlns:p14="http://schemas.microsoft.com/office/powerpoint/2010/main" val="17754429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PHƯƠNG PHÁP TRỰC TIẾP </a:t>
            </a:r>
            <a:br>
              <a:rPr lang="en-US" dirty="0" smtClean="0"/>
            </a:br>
            <a:r>
              <a:rPr lang="en-US" dirty="0" smtClean="0"/>
              <a:t>THUẾ GTGT</a:t>
            </a:r>
            <a:endParaRPr lang="en-GB" dirty="0"/>
          </a:p>
        </p:txBody>
      </p:sp>
      <p:sp>
        <p:nvSpPr>
          <p:cNvPr id="3" name="Content Placeholder 2"/>
          <p:cNvSpPr>
            <a:spLocks noGrp="1"/>
          </p:cNvSpPr>
          <p:nvPr>
            <p:ph idx="1"/>
          </p:nvPr>
        </p:nvSpPr>
        <p:spPr/>
        <p:txBody>
          <a:bodyPr/>
          <a:lstStyle/>
          <a:p>
            <a:r>
              <a:rPr lang="en-US" dirty="0" err="1" smtClean="0"/>
              <a:t>Doanh</a:t>
            </a:r>
            <a:r>
              <a:rPr lang="en-US" dirty="0" smtClean="0"/>
              <a:t> </a:t>
            </a:r>
            <a:r>
              <a:rPr lang="en-US" dirty="0" err="1" smtClean="0"/>
              <a:t>thu</a:t>
            </a:r>
            <a:r>
              <a:rPr lang="en-US" dirty="0" smtClean="0"/>
              <a:t> </a:t>
            </a:r>
            <a:r>
              <a:rPr lang="en-US" dirty="0" err="1" smtClean="0"/>
              <a:t>tính</a:t>
            </a:r>
            <a:r>
              <a:rPr lang="en-US" dirty="0" smtClean="0"/>
              <a:t> </a:t>
            </a:r>
            <a:r>
              <a:rPr lang="en-US" dirty="0" err="1" smtClean="0"/>
              <a:t>thuế</a:t>
            </a:r>
            <a:r>
              <a:rPr lang="en-US" dirty="0" smtClean="0"/>
              <a:t> GTGT: </a:t>
            </a:r>
            <a:r>
              <a:rPr lang="en-US" dirty="0" err="1" smtClean="0"/>
              <a:t>là</a:t>
            </a:r>
            <a:r>
              <a:rPr lang="en-US" dirty="0" smtClean="0"/>
              <a:t> </a:t>
            </a:r>
            <a:r>
              <a:rPr lang="en-US" dirty="0" err="1" smtClean="0"/>
              <a:t>toàn</a:t>
            </a:r>
            <a:r>
              <a:rPr lang="en-US" dirty="0" smtClean="0"/>
              <a:t> </a:t>
            </a:r>
            <a:r>
              <a:rPr lang="en-US" dirty="0" err="1" smtClean="0"/>
              <a:t>bộ</a:t>
            </a:r>
            <a:r>
              <a:rPr lang="en-US" dirty="0" smtClean="0"/>
              <a:t> DT </a:t>
            </a:r>
            <a:r>
              <a:rPr lang="en-US" dirty="0" err="1" smtClean="0"/>
              <a:t>gắn</a:t>
            </a:r>
            <a:r>
              <a:rPr lang="en-US" dirty="0" smtClean="0"/>
              <a:t> </a:t>
            </a:r>
            <a:r>
              <a:rPr lang="en-US" dirty="0" err="1" smtClean="0"/>
              <a:t>với</a:t>
            </a:r>
            <a:r>
              <a:rPr lang="en-US" dirty="0" smtClean="0"/>
              <a:t> DV, DV </a:t>
            </a:r>
            <a:r>
              <a:rPr lang="en-US" dirty="0" err="1" smtClean="0"/>
              <a:t>gắn</a:t>
            </a:r>
            <a:r>
              <a:rPr lang="en-US" dirty="0" smtClean="0"/>
              <a:t> </a:t>
            </a:r>
            <a:r>
              <a:rPr lang="en-US" dirty="0" err="1" smtClean="0"/>
              <a:t>với</a:t>
            </a:r>
            <a:r>
              <a:rPr lang="en-US" dirty="0" smtClean="0"/>
              <a:t> </a:t>
            </a:r>
            <a:r>
              <a:rPr lang="en-US" dirty="0" err="1" smtClean="0"/>
              <a:t>hàng</a:t>
            </a:r>
            <a:r>
              <a:rPr lang="en-US" dirty="0" smtClean="0"/>
              <a:t> </a:t>
            </a:r>
            <a:r>
              <a:rPr lang="en-US" dirty="0" err="1" smtClean="0"/>
              <a:t>hóa</a:t>
            </a:r>
            <a:r>
              <a:rPr lang="en-US" dirty="0" smtClean="0"/>
              <a:t> </a:t>
            </a:r>
            <a:r>
              <a:rPr lang="en-US" dirty="0" err="1" smtClean="0"/>
              <a:t>thuộc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chịu</a:t>
            </a:r>
            <a:r>
              <a:rPr lang="en-US" dirty="0" smtClean="0"/>
              <a:t> </a:t>
            </a:r>
            <a:r>
              <a:rPr lang="en-US" dirty="0" err="1" smtClean="0"/>
              <a:t>thuế</a:t>
            </a:r>
            <a:r>
              <a:rPr lang="en-US" dirty="0" smtClean="0"/>
              <a:t> GTGT </a:t>
            </a:r>
            <a:r>
              <a:rPr lang="en-US" dirty="0" err="1" smtClean="0"/>
              <a:t>mà</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nhận</a:t>
            </a:r>
            <a:r>
              <a:rPr lang="en-US" dirty="0" smtClean="0"/>
              <a:t> </a:t>
            </a:r>
            <a:r>
              <a:rPr lang="en-US" dirty="0" err="1" smtClean="0"/>
              <a:t>được</a:t>
            </a:r>
            <a:r>
              <a:rPr lang="en-US" dirty="0" smtClean="0"/>
              <a:t>, </a:t>
            </a:r>
            <a:r>
              <a:rPr lang="en-US" dirty="0" err="1" smtClean="0"/>
              <a:t>chưa</a:t>
            </a:r>
            <a:r>
              <a:rPr lang="en-US" dirty="0" smtClean="0"/>
              <a:t> </a:t>
            </a:r>
            <a:r>
              <a:rPr lang="en-US" dirty="0" err="1" smtClean="0"/>
              <a:t>trừ</a:t>
            </a:r>
            <a:r>
              <a:rPr lang="en-US" dirty="0" smtClean="0"/>
              <a:t> </a:t>
            </a:r>
            <a:r>
              <a:rPr lang="en-US" dirty="0" err="1" smtClean="0"/>
              <a:t>các</a:t>
            </a:r>
            <a:r>
              <a:rPr lang="en-US" dirty="0" smtClean="0"/>
              <a:t> </a:t>
            </a:r>
            <a:r>
              <a:rPr lang="en-US" dirty="0" err="1" smtClean="0"/>
              <a:t>khoản</a:t>
            </a:r>
            <a:r>
              <a:rPr lang="en-US" dirty="0" smtClean="0"/>
              <a:t> </a:t>
            </a:r>
            <a:r>
              <a:rPr lang="en-US" dirty="0" err="1" smtClean="0"/>
              <a:t>thuế</a:t>
            </a:r>
            <a:r>
              <a:rPr lang="en-US" dirty="0" smtClean="0"/>
              <a:t> </a:t>
            </a:r>
            <a:r>
              <a:rPr lang="en-US" dirty="0" err="1" smtClean="0"/>
              <a:t>phải</a:t>
            </a:r>
            <a:r>
              <a:rPr lang="en-US" dirty="0" smtClean="0"/>
              <a:t> </a:t>
            </a:r>
            <a:r>
              <a:rPr lang="en-US" dirty="0" err="1" smtClean="0"/>
              <a:t>nộp</a:t>
            </a:r>
            <a:r>
              <a:rPr lang="en-US" dirty="0" smtClean="0"/>
              <a:t>, </a:t>
            </a:r>
            <a:r>
              <a:rPr lang="en-US" dirty="0" err="1" smtClean="0"/>
              <a:t>kể</a:t>
            </a:r>
            <a:r>
              <a:rPr lang="en-US" dirty="0" smtClean="0"/>
              <a:t> </a:t>
            </a:r>
            <a:r>
              <a:rPr lang="en-US" dirty="0" err="1" smtClean="0"/>
              <a:t>cả</a:t>
            </a:r>
            <a:r>
              <a:rPr lang="en-US" dirty="0" smtClean="0"/>
              <a:t> </a:t>
            </a:r>
            <a:r>
              <a:rPr lang="en-US" dirty="0" err="1" smtClean="0"/>
              <a:t>các</a:t>
            </a:r>
            <a:r>
              <a:rPr lang="en-US" dirty="0" smtClean="0"/>
              <a:t> </a:t>
            </a:r>
            <a:r>
              <a:rPr lang="en-US" dirty="0" err="1" smtClean="0"/>
              <a:t>khoản</a:t>
            </a:r>
            <a:r>
              <a:rPr lang="en-US" dirty="0" smtClean="0"/>
              <a:t> </a:t>
            </a:r>
            <a:r>
              <a:rPr lang="en-US" dirty="0" err="1" smtClean="0"/>
              <a:t>phí</a:t>
            </a:r>
            <a:r>
              <a:rPr lang="en-US" dirty="0" smtClean="0"/>
              <a:t> do </a:t>
            </a:r>
            <a:r>
              <a:rPr lang="en-US" dirty="0" err="1" smtClean="0"/>
              <a:t>bên</a:t>
            </a:r>
            <a:r>
              <a:rPr lang="en-US" dirty="0" smtClean="0"/>
              <a:t> VN </a:t>
            </a:r>
            <a:r>
              <a:rPr lang="en-US" dirty="0" err="1" smtClean="0"/>
              <a:t>trả</a:t>
            </a:r>
            <a:r>
              <a:rPr lang="en-US" dirty="0" smtClean="0"/>
              <a:t> </a:t>
            </a:r>
            <a:r>
              <a:rPr lang="en-US" dirty="0" err="1" smtClean="0"/>
              <a:t>thay</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nếu</a:t>
            </a:r>
            <a:r>
              <a:rPr lang="en-US" dirty="0" smtClean="0"/>
              <a:t> </a:t>
            </a:r>
            <a:r>
              <a:rPr lang="en-US" dirty="0" err="1" smtClean="0"/>
              <a:t>có</a:t>
            </a:r>
            <a:r>
              <a:rPr lang="en-US" dirty="0" smtClean="0"/>
              <a:t>)</a:t>
            </a:r>
          </a:p>
          <a:p>
            <a:r>
              <a:rPr lang="en-US" dirty="0" err="1" smtClean="0"/>
              <a:t>Xác</a:t>
            </a:r>
            <a:r>
              <a:rPr lang="en-US" dirty="0" smtClean="0"/>
              <a:t> </a:t>
            </a:r>
            <a:r>
              <a:rPr lang="en-US" dirty="0" err="1" smtClean="0"/>
              <a:t>định</a:t>
            </a:r>
            <a:r>
              <a:rPr lang="en-US" dirty="0" smtClean="0"/>
              <a:t> DT </a:t>
            </a:r>
            <a:r>
              <a:rPr lang="en-US" dirty="0" err="1" smtClean="0"/>
              <a:t>tính</a:t>
            </a:r>
            <a:r>
              <a:rPr lang="en-US" dirty="0" smtClean="0"/>
              <a:t> </a:t>
            </a:r>
            <a:r>
              <a:rPr lang="en-US" dirty="0" err="1" smtClean="0"/>
              <a:t>thuế</a:t>
            </a:r>
            <a:r>
              <a:rPr lang="en-US" dirty="0" smtClean="0"/>
              <a:t> GTGT </a:t>
            </a:r>
            <a:r>
              <a:rPr lang="en-US" dirty="0" err="1" smtClean="0"/>
              <a:t>với</a:t>
            </a:r>
            <a:r>
              <a:rPr lang="en-US" dirty="0" smtClean="0"/>
              <a:t> </a:t>
            </a:r>
            <a:r>
              <a:rPr lang="en-US" dirty="0" err="1" smtClean="0"/>
              <a:t>một</a:t>
            </a:r>
            <a:r>
              <a:rPr lang="en-US" dirty="0" smtClean="0"/>
              <a:t> </a:t>
            </a:r>
            <a:r>
              <a:rPr lang="en-US" dirty="0" err="1" smtClean="0"/>
              <a:t>số</a:t>
            </a:r>
            <a:r>
              <a:rPr lang="en-US" dirty="0" smtClean="0"/>
              <a:t> TH </a:t>
            </a:r>
            <a:r>
              <a:rPr lang="en-US" dirty="0" err="1" smtClean="0"/>
              <a:t>cụ</a:t>
            </a:r>
            <a:r>
              <a:rPr lang="en-US" dirty="0" smtClean="0"/>
              <a:t> </a:t>
            </a:r>
            <a:r>
              <a:rPr lang="en-US" dirty="0" err="1" smtClean="0"/>
              <a:t>thể</a:t>
            </a:r>
            <a:r>
              <a:rPr lang="en-US" dirty="0" smtClean="0"/>
              <a:t>:</a:t>
            </a:r>
          </a:p>
          <a:p>
            <a:pPr marL="0" indent="0">
              <a:buNone/>
            </a:pPr>
            <a:endParaRPr lang="en-GB" dirty="0"/>
          </a:p>
        </p:txBody>
      </p:sp>
    </p:spTree>
    <p:extLst>
      <p:ext uri="{BB962C8B-B14F-4D97-AF65-F5344CB8AC3E}">
        <p14:creationId xmlns:p14="http://schemas.microsoft.com/office/powerpoint/2010/main" val="33743535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PHƯƠNG PHÁP TRỰC TIẾP </a:t>
            </a:r>
            <a:br>
              <a:rPr lang="en-US" dirty="0" smtClean="0"/>
            </a:br>
            <a:r>
              <a:rPr lang="en-US" dirty="0" smtClean="0"/>
              <a:t>THUẾ GTGT</a:t>
            </a:r>
            <a:endParaRPr lang="en-GB" dirty="0"/>
          </a:p>
        </p:txBody>
      </p:sp>
      <p:sp>
        <p:nvSpPr>
          <p:cNvPr id="3" name="Content Placeholder 2"/>
          <p:cNvSpPr>
            <a:spLocks noGrp="1"/>
          </p:cNvSpPr>
          <p:nvPr>
            <p:ph idx="1"/>
          </p:nvPr>
        </p:nvSpPr>
        <p:spPr/>
        <p:txBody>
          <a:bodyPr/>
          <a:lstStyle/>
          <a:p>
            <a:pPr marL="0" indent="0">
              <a:buNone/>
            </a:pPr>
            <a:r>
              <a:rPr lang="en-US" dirty="0" smtClean="0"/>
              <a:t>1. TH </a:t>
            </a:r>
            <a:r>
              <a:rPr lang="en-US" dirty="0" err="1" smtClean="0"/>
              <a:t>tại</a:t>
            </a:r>
            <a:r>
              <a:rPr lang="en-US" dirty="0" smtClean="0"/>
              <a:t> HĐ </a:t>
            </a:r>
            <a:r>
              <a:rPr lang="en-US" dirty="0" err="1" smtClean="0"/>
              <a:t>nhà</a:t>
            </a:r>
            <a:r>
              <a:rPr lang="en-US" dirty="0" smtClean="0"/>
              <a:t> </a:t>
            </a:r>
            <a:r>
              <a:rPr lang="en-US" dirty="0" err="1" smtClean="0"/>
              <a:t>thầu</a:t>
            </a:r>
            <a:r>
              <a:rPr lang="en-US" dirty="0" smtClean="0"/>
              <a:t>, DT </a:t>
            </a:r>
            <a:r>
              <a:rPr lang="en-US" dirty="0" err="1" smtClean="0"/>
              <a:t>nhà</a:t>
            </a:r>
            <a:r>
              <a:rPr lang="en-US" dirty="0" smtClean="0"/>
              <a:t> </a:t>
            </a:r>
            <a:r>
              <a:rPr lang="en-US" dirty="0" err="1" smtClean="0"/>
              <a:t>thầu</a:t>
            </a:r>
            <a:r>
              <a:rPr lang="en-US" dirty="0" smtClean="0"/>
              <a:t> </a:t>
            </a:r>
            <a:r>
              <a:rPr lang="en-US" dirty="0" err="1" smtClean="0"/>
              <a:t>nhận</a:t>
            </a:r>
            <a:r>
              <a:rPr lang="en-US" dirty="0" smtClean="0"/>
              <a:t> </a:t>
            </a:r>
            <a:r>
              <a:rPr lang="en-US" dirty="0" err="1" smtClean="0"/>
              <a:t>được</a:t>
            </a:r>
            <a:r>
              <a:rPr lang="en-US" dirty="0" smtClean="0"/>
              <a:t> </a:t>
            </a:r>
            <a:r>
              <a:rPr lang="en-US" dirty="0" err="1" smtClean="0"/>
              <a:t>không</a:t>
            </a:r>
            <a:r>
              <a:rPr lang="en-US" dirty="0" smtClean="0"/>
              <a:t> </a:t>
            </a:r>
            <a:r>
              <a:rPr lang="en-US" dirty="0" err="1" smtClean="0"/>
              <a:t>bao</a:t>
            </a:r>
            <a:r>
              <a:rPr lang="en-US" dirty="0" smtClean="0"/>
              <a:t> </a:t>
            </a:r>
            <a:r>
              <a:rPr lang="en-US" dirty="0" err="1" smtClean="0"/>
              <a:t>gồm</a:t>
            </a:r>
            <a:r>
              <a:rPr lang="en-US" dirty="0" smtClean="0"/>
              <a:t> </a:t>
            </a:r>
            <a:r>
              <a:rPr lang="en-US" dirty="0" err="1" smtClean="0"/>
              <a:t>thuế</a:t>
            </a:r>
            <a:r>
              <a:rPr lang="en-US" dirty="0" smtClean="0"/>
              <a:t> GTGT </a:t>
            </a:r>
            <a:r>
              <a:rPr lang="en-US" dirty="0" err="1" smtClean="0"/>
              <a:t>thì</a:t>
            </a:r>
            <a:r>
              <a:rPr lang="en-US" dirty="0" smtClean="0"/>
              <a:t> DT </a:t>
            </a:r>
            <a:r>
              <a:rPr lang="en-US" dirty="0" err="1" smtClean="0"/>
              <a:t>tính</a:t>
            </a:r>
            <a:r>
              <a:rPr lang="en-US" dirty="0" smtClean="0"/>
              <a:t> </a:t>
            </a:r>
            <a:r>
              <a:rPr lang="en-US" dirty="0" err="1" smtClean="0"/>
              <a:t>thuế</a:t>
            </a:r>
            <a:r>
              <a:rPr lang="en-US" dirty="0" smtClean="0"/>
              <a:t> GTGT </a:t>
            </a:r>
            <a:r>
              <a:rPr lang="en-US" dirty="0" err="1" smtClean="0"/>
              <a:t>phải</a:t>
            </a:r>
            <a:r>
              <a:rPr lang="en-US" dirty="0" smtClean="0"/>
              <a:t> </a:t>
            </a:r>
            <a:r>
              <a:rPr lang="en-US" dirty="0" err="1" smtClean="0"/>
              <a:t>được</a:t>
            </a:r>
            <a:r>
              <a:rPr lang="en-US" dirty="0" smtClean="0"/>
              <a:t> </a:t>
            </a:r>
            <a:r>
              <a:rPr lang="en-US" dirty="0" err="1" smtClean="0"/>
              <a:t>quy</a:t>
            </a:r>
            <a:r>
              <a:rPr lang="en-US" dirty="0" smtClean="0"/>
              <a:t> </a:t>
            </a:r>
            <a:r>
              <a:rPr lang="en-US" dirty="0" err="1" smtClean="0"/>
              <a:t>đổi</a:t>
            </a:r>
            <a:r>
              <a:rPr lang="en-US" dirty="0" smtClean="0"/>
              <a:t> </a:t>
            </a:r>
            <a:r>
              <a:rPr lang="en-US" dirty="0" err="1" smtClean="0"/>
              <a:t>thành</a:t>
            </a:r>
            <a:r>
              <a:rPr lang="en-US" dirty="0" smtClean="0"/>
              <a:t> DT </a:t>
            </a:r>
            <a:r>
              <a:rPr lang="en-US" dirty="0" err="1" smtClean="0"/>
              <a:t>có</a:t>
            </a:r>
            <a:r>
              <a:rPr lang="en-US" dirty="0" smtClean="0"/>
              <a:t> </a:t>
            </a:r>
            <a:r>
              <a:rPr lang="en-US" dirty="0" err="1" smtClean="0"/>
              <a:t>thuế</a:t>
            </a:r>
            <a:r>
              <a:rPr lang="en-US" dirty="0" smtClean="0"/>
              <a:t> GTGT </a:t>
            </a:r>
            <a:r>
              <a:rPr lang="en-US" dirty="0" err="1" smtClean="0"/>
              <a:t>theo</a:t>
            </a:r>
            <a:r>
              <a:rPr lang="en-US" dirty="0" smtClean="0"/>
              <a:t> </a:t>
            </a:r>
            <a:r>
              <a:rPr lang="en-US" dirty="0" err="1" smtClean="0"/>
              <a:t>công</a:t>
            </a:r>
            <a:r>
              <a:rPr lang="en-US" dirty="0" smtClean="0"/>
              <a:t> </a:t>
            </a:r>
            <a:r>
              <a:rPr lang="en-US" dirty="0" err="1" smtClean="0"/>
              <a:t>thức</a:t>
            </a:r>
            <a:r>
              <a:rPr lang="en-US" dirty="0" smtClean="0"/>
              <a:t>:</a:t>
            </a:r>
          </a:p>
          <a:p>
            <a:pPr marL="0" indent="0">
              <a:buNone/>
            </a:pPr>
            <a:r>
              <a:rPr lang="en-US" dirty="0" smtClean="0"/>
              <a:t>DT </a:t>
            </a:r>
            <a:r>
              <a:rPr lang="en-US" dirty="0" err="1" smtClean="0"/>
              <a:t>tính</a:t>
            </a:r>
            <a:r>
              <a:rPr lang="en-US" dirty="0" smtClean="0"/>
              <a:t> VAT = DT </a:t>
            </a:r>
            <a:r>
              <a:rPr lang="en-US" dirty="0" err="1" smtClean="0"/>
              <a:t>chưa</a:t>
            </a:r>
            <a:r>
              <a:rPr lang="en-US" dirty="0" smtClean="0"/>
              <a:t> </a:t>
            </a:r>
            <a:r>
              <a:rPr lang="en-US" dirty="0" err="1" smtClean="0"/>
              <a:t>bao</a:t>
            </a:r>
            <a:r>
              <a:rPr lang="en-US" dirty="0" smtClean="0"/>
              <a:t> </a:t>
            </a:r>
            <a:r>
              <a:rPr lang="en-US" dirty="0" err="1" smtClean="0"/>
              <a:t>gồm</a:t>
            </a:r>
            <a:r>
              <a:rPr lang="en-US" dirty="0" smtClean="0"/>
              <a:t> VAT / (1 – </a:t>
            </a:r>
            <a:r>
              <a:rPr lang="en-US" dirty="0" err="1" smtClean="0"/>
              <a:t>Tỷ</a:t>
            </a:r>
            <a:r>
              <a:rPr lang="en-US" dirty="0" smtClean="0"/>
              <a:t> </a:t>
            </a:r>
            <a:r>
              <a:rPr lang="en-US" dirty="0" err="1" smtClean="0"/>
              <a:t>lệ</a:t>
            </a:r>
            <a:r>
              <a:rPr lang="en-US" dirty="0" smtClean="0"/>
              <a:t> % </a:t>
            </a:r>
            <a:r>
              <a:rPr lang="en-US" dirty="0" err="1" smtClean="0"/>
              <a:t>tính</a:t>
            </a:r>
            <a:r>
              <a:rPr lang="en-US" dirty="0"/>
              <a:t> </a:t>
            </a:r>
            <a:r>
              <a:rPr lang="en-US" dirty="0" smtClean="0"/>
              <a:t>VAT)</a:t>
            </a:r>
            <a:endParaRPr lang="en-US" dirty="0"/>
          </a:p>
        </p:txBody>
      </p:sp>
    </p:spTree>
    <p:extLst>
      <p:ext uri="{BB962C8B-B14F-4D97-AF65-F5344CB8AC3E}">
        <p14:creationId xmlns:p14="http://schemas.microsoft.com/office/powerpoint/2010/main" val="1265257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PHƯƠNG PHÁP TRỰC TIẾP </a:t>
            </a:r>
            <a:br>
              <a:rPr lang="en-US" dirty="0" smtClean="0"/>
            </a:br>
            <a:r>
              <a:rPr lang="en-US" dirty="0" smtClean="0"/>
              <a:t>THUẾ GTGT</a:t>
            </a:r>
            <a:endParaRPr lang="en-GB" dirty="0"/>
          </a:p>
        </p:txBody>
      </p:sp>
      <p:sp>
        <p:nvSpPr>
          <p:cNvPr id="3" name="Content Placeholder 2"/>
          <p:cNvSpPr>
            <a:spLocks noGrp="1"/>
          </p:cNvSpPr>
          <p:nvPr>
            <p:ph idx="1"/>
          </p:nvPr>
        </p:nvSpPr>
        <p:spPr/>
        <p:txBody>
          <a:bodyPr>
            <a:normAutofit fontScale="92500" lnSpcReduction="20000"/>
          </a:bodyPr>
          <a:lstStyle/>
          <a:p>
            <a:r>
              <a:rPr lang="en-US" dirty="0" err="1" smtClean="0"/>
              <a:t>Ví</a:t>
            </a:r>
            <a:r>
              <a:rPr lang="en-US" dirty="0" smtClean="0"/>
              <a:t> </a:t>
            </a:r>
            <a:r>
              <a:rPr lang="en-US" dirty="0" err="1" smtClean="0"/>
              <a:t>dụ</a:t>
            </a:r>
            <a:r>
              <a:rPr lang="en-US" dirty="0" smtClean="0"/>
              <a:t> 11: N</a:t>
            </a:r>
            <a:r>
              <a:rPr lang="vi-VN" dirty="0" smtClean="0"/>
              <a:t>hà thầu nước ngoài A cung cấp cho Bên Việt Nam dịch vụ giám sát khối lượng xây dựng nhà máy xi măng Z, giá hợp đồng chưa bao gồm thuế GTGT (nhưng đã bao gồm thuế TNDN) là 300.000 USD. Ngoài ra, Bên Việt Nam thu xếp chỗ ở và làm việc cho nhân viên quản lý của Nhà thầu A với giá trị chưa bao gồm thuế GTGT là 40.000 USD. Theo Hợp đồng, Bên Việt Nam chịu trách nhiệm trả thuế GTGT thay cho Nhà thầu nước ngoài. Việc xác định doanh thu tính thuế GTGT của Nhà thầu A như sau</a:t>
            </a:r>
            <a:r>
              <a:rPr lang="en-US" dirty="0" smtClean="0"/>
              <a:t>:</a:t>
            </a:r>
            <a:endParaRPr lang="en-GB" dirty="0"/>
          </a:p>
        </p:txBody>
      </p:sp>
    </p:spTree>
    <p:extLst>
      <p:ext uri="{BB962C8B-B14F-4D97-AF65-F5344CB8AC3E}">
        <p14:creationId xmlns:p14="http://schemas.microsoft.com/office/powerpoint/2010/main" val="25729290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PHƯƠNG PHÁP TRỰC TIẾP </a:t>
            </a:r>
            <a:br>
              <a:rPr lang="en-US" dirty="0" smtClean="0"/>
            </a:br>
            <a:r>
              <a:rPr lang="en-US" dirty="0" smtClean="0"/>
              <a:t>THUẾ GTGT</a:t>
            </a:r>
            <a:endParaRPr lang="en-GB" dirty="0"/>
          </a:p>
        </p:txBody>
      </p:sp>
      <p:sp>
        <p:nvSpPr>
          <p:cNvPr id="3" name="Content Placeholder 2"/>
          <p:cNvSpPr>
            <a:spLocks noGrp="1"/>
          </p:cNvSpPr>
          <p:nvPr>
            <p:ph idx="1"/>
          </p:nvPr>
        </p:nvSpPr>
        <p:spPr/>
        <p:txBody>
          <a:bodyPr/>
          <a:lstStyle/>
          <a:p>
            <a:pPr marL="0" indent="0">
              <a:buNone/>
            </a:pPr>
            <a:r>
              <a:rPr lang="en-US" dirty="0" smtClean="0"/>
              <a:t> </a:t>
            </a:r>
          </a:p>
          <a:p>
            <a:pPr marL="0" indent="0">
              <a:buNone/>
            </a:pPr>
            <a:endParaRPr lang="en-US" dirty="0"/>
          </a:p>
          <a:p>
            <a:pPr marL="0" indent="0">
              <a:buNone/>
            </a:pPr>
            <a:r>
              <a:rPr lang="en-US" dirty="0" smtClean="0"/>
              <a:t>DT </a:t>
            </a:r>
            <a:r>
              <a:rPr lang="en-US" dirty="0" err="1" smtClean="0"/>
              <a:t>tính</a:t>
            </a:r>
            <a:r>
              <a:rPr lang="en-US" dirty="0" smtClean="0"/>
              <a:t> </a:t>
            </a:r>
            <a:r>
              <a:rPr lang="en-US" dirty="0" err="1" smtClean="0"/>
              <a:t>thuế</a:t>
            </a:r>
            <a:r>
              <a:rPr lang="en-US" dirty="0" smtClean="0"/>
              <a:t> GTGT = (300.000+40.000)/(1-5%) = 357.894,73 USD</a:t>
            </a:r>
          </a:p>
          <a:p>
            <a:pPr marL="0" indent="0">
              <a:buNone/>
            </a:pPr>
            <a:r>
              <a:rPr lang="en-US" dirty="0" smtClean="0"/>
              <a:t> </a:t>
            </a:r>
            <a:endParaRPr lang="en-GB" dirty="0"/>
          </a:p>
        </p:txBody>
      </p:sp>
    </p:spTree>
    <p:extLst>
      <p:ext uri="{BB962C8B-B14F-4D97-AF65-F5344CB8AC3E}">
        <p14:creationId xmlns:p14="http://schemas.microsoft.com/office/powerpoint/2010/main" val="16263702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PHƯƠNG PHÁP TRỰC TIẾP </a:t>
            </a:r>
            <a:br>
              <a:rPr lang="en-US" dirty="0" smtClean="0"/>
            </a:br>
            <a:r>
              <a:rPr lang="en-US" dirty="0" smtClean="0"/>
              <a:t>THUẾ GTGT</a:t>
            </a:r>
            <a:endParaRPr lang="en-GB" dirty="0"/>
          </a:p>
        </p:txBody>
      </p:sp>
      <p:sp>
        <p:nvSpPr>
          <p:cNvPr id="3" name="Content Placeholder 2"/>
          <p:cNvSpPr>
            <a:spLocks noGrp="1"/>
          </p:cNvSpPr>
          <p:nvPr>
            <p:ph idx="1"/>
          </p:nvPr>
        </p:nvSpPr>
        <p:spPr/>
        <p:txBody>
          <a:bodyPr>
            <a:normAutofit/>
          </a:bodyPr>
          <a:lstStyle/>
          <a:p>
            <a:pPr marL="0" indent="0">
              <a:buNone/>
            </a:pPr>
            <a:r>
              <a:rPr lang="en-US" dirty="0" smtClean="0"/>
              <a:t>2. TH </a:t>
            </a:r>
            <a:r>
              <a:rPr lang="en-US" dirty="0" err="1" smtClean="0"/>
              <a:t>nhà</a:t>
            </a:r>
            <a:r>
              <a:rPr lang="en-US" dirty="0" smtClean="0"/>
              <a:t> </a:t>
            </a:r>
            <a:r>
              <a:rPr lang="en-US" dirty="0" err="1" smtClean="0"/>
              <a:t>thầu</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ký</a:t>
            </a:r>
            <a:r>
              <a:rPr lang="en-US" dirty="0" smtClean="0"/>
              <a:t> HĐ </a:t>
            </a:r>
            <a:r>
              <a:rPr lang="en-US" dirty="0" err="1" smtClean="0"/>
              <a:t>với</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phụ</a:t>
            </a:r>
            <a:r>
              <a:rPr lang="en-US" dirty="0" smtClean="0"/>
              <a:t> VN </a:t>
            </a:r>
            <a:r>
              <a:rPr lang="en-US" dirty="0" err="1" smtClean="0"/>
              <a:t>hoặc</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phụ</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nộp</a:t>
            </a:r>
            <a:r>
              <a:rPr lang="en-US" dirty="0" smtClean="0"/>
              <a:t> </a:t>
            </a:r>
            <a:r>
              <a:rPr lang="en-US" dirty="0" err="1" smtClean="0"/>
              <a:t>thuế</a:t>
            </a:r>
            <a:r>
              <a:rPr lang="en-US" dirty="0" smtClean="0"/>
              <a:t> </a:t>
            </a:r>
            <a:r>
              <a:rPr lang="en-US" dirty="0" err="1" smtClean="0"/>
              <a:t>theo</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kê</a:t>
            </a:r>
            <a:r>
              <a:rPr lang="en-US" dirty="0" smtClean="0"/>
              <a:t> </a:t>
            </a:r>
            <a:r>
              <a:rPr lang="en-US" dirty="0" err="1" smtClean="0"/>
              <a:t>khai</a:t>
            </a:r>
            <a:r>
              <a:rPr lang="en-US" dirty="0" smtClean="0"/>
              <a:t> </a:t>
            </a:r>
            <a:r>
              <a:rPr lang="en-US" dirty="0" err="1" smtClean="0"/>
              <a:t>hoặc</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phụ</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nộp</a:t>
            </a:r>
            <a:r>
              <a:rPr lang="en-US" dirty="0" smtClean="0"/>
              <a:t> </a:t>
            </a:r>
            <a:r>
              <a:rPr lang="en-US" dirty="0" err="1" smtClean="0"/>
              <a:t>thuế</a:t>
            </a:r>
            <a:r>
              <a:rPr lang="en-US" dirty="0" smtClean="0"/>
              <a:t> </a:t>
            </a:r>
            <a:r>
              <a:rPr lang="en-US" dirty="0" err="1" smtClean="0"/>
              <a:t>theo</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hỗn</a:t>
            </a:r>
            <a:r>
              <a:rPr lang="en-US" dirty="0" smtClean="0"/>
              <a:t> </a:t>
            </a:r>
            <a:r>
              <a:rPr lang="en-US" dirty="0" err="1" smtClean="0"/>
              <a:t>hợp</a:t>
            </a:r>
            <a:r>
              <a:rPr lang="en-US" dirty="0" smtClean="0"/>
              <a:t> </a:t>
            </a:r>
            <a:r>
              <a:rPr lang="en-US" dirty="0" err="1" smtClean="0"/>
              <a:t>để</a:t>
            </a:r>
            <a:r>
              <a:rPr lang="en-US" dirty="0" smtClean="0"/>
              <a:t> </a:t>
            </a:r>
            <a:r>
              <a:rPr lang="en-US" dirty="0" err="1" smtClean="0"/>
              <a:t>giao</a:t>
            </a:r>
            <a:r>
              <a:rPr lang="en-US" dirty="0" smtClean="0"/>
              <a:t> </a:t>
            </a:r>
            <a:r>
              <a:rPr lang="en-US" dirty="0" err="1" smtClean="0"/>
              <a:t>bớt</a:t>
            </a:r>
            <a:r>
              <a:rPr lang="en-US" dirty="0" smtClean="0"/>
              <a:t> 1 </a:t>
            </a:r>
            <a:r>
              <a:rPr lang="en-US" dirty="0" err="1" smtClean="0"/>
              <a:t>phần</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và</a:t>
            </a:r>
            <a:r>
              <a:rPr lang="en-US" dirty="0" smtClean="0"/>
              <a:t> </a:t>
            </a:r>
            <a:r>
              <a:rPr lang="en-US" dirty="0" err="1" smtClean="0"/>
              <a:t>danh</a:t>
            </a:r>
            <a:r>
              <a:rPr lang="en-US" dirty="0" smtClean="0"/>
              <a:t> </a:t>
            </a:r>
            <a:r>
              <a:rPr lang="en-US" dirty="0" err="1" smtClean="0"/>
              <a:t>sách</a:t>
            </a:r>
            <a:r>
              <a:rPr lang="en-US" dirty="0" smtClean="0"/>
              <a:t> </a:t>
            </a:r>
            <a:r>
              <a:rPr lang="en-US" dirty="0" err="1" smtClean="0"/>
              <a:t>các</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phụ</a:t>
            </a:r>
            <a:r>
              <a:rPr lang="en-US" dirty="0" smtClean="0"/>
              <a:t> </a:t>
            </a:r>
            <a:r>
              <a:rPr lang="en-US" dirty="0" err="1" smtClean="0"/>
              <a:t>này</a:t>
            </a:r>
            <a:r>
              <a:rPr lang="en-US" dirty="0" smtClean="0"/>
              <a:t> </a:t>
            </a:r>
            <a:r>
              <a:rPr lang="en-US" dirty="0" err="1" smtClean="0"/>
              <a:t>được</a:t>
            </a:r>
            <a:r>
              <a:rPr lang="en-US" dirty="0" smtClean="0"/>
              <a:t> </a:t>
            </a:r>
            <a:r>
              <a:rPr lang="en-US" dirty="0" err="1" smtClean="0"/>
              <a:t>liệt</a:t>
            </a:r>
            <a:r>
              <a:rPr lang="en-US" dirty="0" smtClean="0"/>
              <a:t> </a:t>
            </a:r>
            <a:r>
              <a:rPr lang="en-US" dirty="0" err="1" smtClean="0"/>
              <a:t>kê</a:t>
            </a:r>
            <a:r>
              <a:rPr lang="en-US" dirty="0" smtClean="0"/>
              <a:t> </a:t>
            </a:r>
            <a:r>
              <a:rPr lang="en-US" dirty="0" err="1" smtClean="0"/>
              <a:t>trong</a:t>
            </a:r>
            <a:r>
              <a:rPr lang="en-US" dirty="0" smtClean="0"/>
              <a:t> HĐ </a:t>
            </a:r>
            <a:r>
              <a:rPr lang="en-US" dirty="0" err="1" smtClean="0"/>
              <a:t>nhà</a:t>
            </a:r>
            <a:r>
              <a:rPr lang="en-US" dirty="0" smtClean="0"/>
              <a:t> </a:t>
            </a:r>
            <a:r>
              <a:rPr lang="en-US" dirty="0" err="1" smtClean="0"/>
              <a:t>thầu</a:t>
            </a:r>
            <a:r>
              <a:rPr lang="en-US" dirty="0" smtClean="0"/>
              <a:t> </a:t>
            </a:r>
            <a:r>
              <a:rPr lang="en-US" dirty="0" err="1" smtClean="0"/>
              <a:t>thì</a:t>
            </a:r>
            <a:r>
              <a:rPr lang="en-US" dirty="0" smtClean="0"/>
              <a:t> DT </a:t>
            </a:r>
            <a:r>
              <a:rPr lang="en-US" dirty="0" err="1" smtClean="0"/>
              <a:t>tính</a:t>
            </a:r>
            <a:r>
              <a:rPr lang="en-US" dirty="0" smtClean="0"/>
              <a:t> </a:t>
            </a:r>
            <a:r>
              <a:rPr lang="en-US" dirty="0" err="1" smtClean="0"/>
              <a:t>thuế</a:t>
            </a:r>
            <a:r>
              <a:rPr lang="en-US" dirty="0" smtClean="0"/>
              <a:t> GTGT </a:t>
            </a:r>
            <a:r>
              <a:rPr lang="en-US" dirty="0" err="1" smtClean="0"/>
              <a:t>của</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không</a:t>
            </a:r>
            <a:r>
              <a:rPr lang="en-US" dirty="0" smtClean="0"/>
              <a:t> </a:t>
            </a:r>
            <a:r>
              <a:rPr lang="en-US" dirty="0" err="1" smtClean="0"/>
              <a:t>gồm</a:t>
            </a:r>
            <a:r>
              <a:rPr lang="en-US" dirty="0" smtClean="0"/>
              <a:t> </a:t>
            </a:r>
            <a:r>
              <a:rPr lang="en-US" dirty="0" err="1" smtClean="0"/>
              <a:t>các</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công</a:t>
            </a:r>
            <a:r>
              <a:rPr lang="en-US" dirty="0" smtClean="0"/>
              <a:t> </a:t>
            </a:r>
            <a:r>
              <a:rPr lang="en-US" dirty="0" err="1" smtClean="0"/>
              <a:t>việc</a:t>
            </a:r>
            <a:r>
              <a:rPr lang="en-US" dirty="0" smtClean="0"/>
              <a:t> do </a:t>
            </a:r>
            <a:r>
              <a:rPr lang="en-US" dirty="0" err="1" smtClean="0"/>
              <a:t>nhà</a:t>
            </a:r>
            <a:r>
              <a:rPr lang="en-US" dirty="0" smtClean="0"/>
              <a:t> </a:t>
            </a:r>
            <a:r>
              <a:rPr lang="en-US" dirty="0" err="1" smtClean="0"/>
              <a:t>thầu</a:t>
            </a:r>
            <a:r>
              <a:rPr lang="en-US" dirty="0" smtClean="0"/>
              <a:t> </a:t>
            </a:r>
            <a:r>
              <a:rPr lang="en-US" dirty="0" err="1" smtClean="0"/>
              <a:t>phụ</a:t>
            </a:r>
            <a:r>
              <a:rPr lang="en-US" dirty="0" smtClean="0"/>
              <a:t> </a:t>
            </a:r>
            <a:r>
              <a:rPr lang="en-US" dirty="0" err="1" smtClean="0"/>
              <a:t>thực</a:t>
            </a:r>
            <a:r>
              <a:rPr lang="en-US" dirty="0" smtClean="0"/>
              <a:t> </a:t>
            </a:r>
            <a:r>
              <a:rPr lang="en-US" dirty="0" err="1" smtClean="0"/>
              <a:t>hiện</a:t>
            </a:r>
            <a:endParaRPr lang="en-US" dirty="0" smtClean="0"/>
          </a:p>
          <a:p>
            <a:pPr marL="0" indent="0">
              <a:buNone/>
            </a:pPr>
            <a:endParaRPr lang="en-GB" dirty="0"/>
          </a:p>
        </p:txBody>
      </p:sp>
    </p:spTree>
    <p:extLst>
      <p:ext uri="{BB962C8B-B14F-4D97-AF65-F5344CB8AC3E}">
        <p14:creationId xmlns:p14="http://schemas.microsoft.com/office/powerpoint/2010/main" val="9247197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PHƯƠNG PHÁP TRỰC TIẾP </a:t>
            </a:r>
            <a:br>
              <a:rPr lang="en-US" dirty="0" smtClean="0"/>
            </a:br>
            <a:r>
              <a:rPr lang="en-US" dirty="0" smtClean="0"/>
              <a:t>THUẾ GTGT</a:t>
            </a:r>
            <a:endParaRPr lang="en-GB" dirty="0"/>
          </a:p>
        </p:txBody>
      </p:sp>
      <p:sp>
        <p:nvSpPr>
          <p:cNvPr id="3" name="Content Placeholder 2"/>
          <p:cNvSpPr>
            <a:spLocks noGrp="1"/>
          </p:cNvSpPr>
          <p:nvPr>
            <p:ph idx="1"/>
          </p:nvPr>
        </p:nvSpPr>
        <p:spPr/>
        <p:txBody>
          <a:bodyPr/>
          <a:lstStyle/>
          <a:p>
            <a:pPr marL="0" indent="0">
              <a:buNone/>
            </a:pPr>
            <a:r>
              <a:rPr lang="en-US" dirty="0" smtClean="0"/>
              <a:t>TH </a:t>
            </a:r>
            <a:r>
              <a:rPr lang="en-US" dirty="0" err="1" smtClean="0"/>
              <a:t>nhà</a:t>
            </a:r>
            <a:r>
              <a:rPr lang="en-US" dirty="0" smtClean="0"/>
              <a:t> </a:t>
            </a:r>
            <a:r>
              <a:rPr lang="en-US" dirty="0" err="1" smtClean="0"/>
              <a:t>thầu</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ký</a:t>
            </a:r>
            <a:r>
              <a:rPr lang="en-US" dirty="0" smtClean="0"/>
              <a:t> HĐ </a:t>
            </a:r>
            <a:r>
              <a:rPr lang="en-US" dirty="0" err="1" smtClean="0"/>
              <a:t>với</a:t>
            </a:r>
            <a:r>
              <a:rPr lang="en-US" dirty="0" smtClean="0"/>
              <a:t> </a:t>
            </a:r>
            <a:r>
              <a:rPr lang="en-US" dirty="0" err="1" smtClean="0"/>
              <a:t>các</a:t>
            </a:r>
            <a:r>
              <a:rPr lang="en-US" dirty="0" smtClean="0"/>
              <a:t> NCC </a:t>
            </a:r>
            <a:r>
              <a:rPr lang="en-US" dirty="0" err="1" smtClean="0"/>
              <a:t>tại</a:t>
            </a:r>
            <a:r>
              <a:rPr lang="en-US" dirty="0" smtClean="0"/>
              <a:t> VN </a:t>
            </a:r>
            <a:r>
              <a:rPr lang="en-US" dirty="0" err="1" smtClean="0"/>
              <a:t>để</a:t>
            </a:r>
            <a:r>
              <a:rPr lang="en-US" dirty="0" smtClean="0"/>
              <a:t> </a:t>
            </a:r>
            <a:r>
              <a:rPr lang="en-US" dirty="0" err="1" smtClean="0"/>
              <a:t>mua</a:t>
            </a:r>
            <a:r>
              <a:rPr lang="en-US" dirty="0" smtClean="0"/>
              <a:t> </a:t>
            </a:r>
            <a:r>
              <a:rPr lang="en-US" dirty="0" err="1" smtClean="0"/>
              <a:t>vật</a:t>
            </a:r>
            <a:r>
              <a:rPr lang="en-US" dirty="0" smtClean="0"/>
              <a:t> </a:t>
            </a:r>
            <a:r>
              <a:rPr lang="en-US" dirty="0" err="1" smtClean="0"/>
              <a:t>tư</a:t>
            </a:r>
            <a:r>
              <a:rPr lang="en-US" dirty="0" smtClean="0"/>
              <a:t>, NVL, </a:t>
            </a:r>
            <a:r>
              <a:rPr lang="en-US" dirty="0" err="1" smtClean="0"/>
              <a:t>máy</a:t>
            </a:r>
            <a:r>
              <a:rPr lang="en-US" dirty="0" smtClean="0"/>
              <a:t> </a:t>
            </a:r>
            <a:r>
              <a:rPr lang="en-US" dirty="0" err="1" smtClean="0"/>
              <a:t>móc</a:t>
            </a:r>
            <a:r>
              <a:rPr lang="en-US" dirty="0" smtClean="0"/>
              <a:t> </a:t>
            </a:r>
            <a:r>
              <a:rPr lang="en-US" dirty="0" err="1" smtClean="0"/>
              <a:t>để</a:t>
            </a:r>
            <a:r>
              <a:rPr lang="en-US" dirty="0" smtClean="0"/>
              <a:t> </a:t>
            </a:r>
            <a:r>
              <a:rPr lang="en-US" dirty="0" err="1" smtClean="0"/>
              <a:t>thực</a:t>
            </a:r>
            <a:r>
              <a:rPr lang="en-US" dirty="0" smtClean="0"/>
              <a:t> </a:t>
            </a:r>
            <a:r>
              <a:rPr lang="en-US" dirty="0" err="1" smtClean="0"/>
              <a:t>hiện</a:t>
            </a:r>
            <a:r>
              <a:rPr lang="en-US" dirty="0" smtClean="0"/>
              <a:t> HĐ </a:t>
            </a:r>
            <a:r>
              <a:rPr lang="en-US" dirty="0" err="1" smtClean="0"/>
              <a:t>nhà</a:t>
            </a:r>
            <a:r>
              <a:rPr lang="en-US" dirty="0" smtClean="0"/>
              <a:t> </a:t>
            </a:r>
            <a:r>
              <a:rPr lang="en-US" dirty="0" err="1" smtClean="0"/>
              <a:t>thầu</a:t>
            </a:r>
            <a:r>
              <a:rPr lang="en-US" dirty="0" smtClean="0"/>
              <a:t> </a:t>
            </a:r>
            <a:r>
              <a:rPr lang="en-US" dirty="0" err="1" smtClean="0"/>
              <a:t>và</a:t>
            </a:r>
            <a:r>
              <a:rPr lang="en-US" dirty="0" smtClean="0"/>
              <a:t> HH, DV </a:t>
            </a:r>
            <a:r>
              <a:rPr lang="en-US" dirty="0" err="1" smtClean="0"/>
              <a:t>để</a:t>
            </a:r>
            <a:r>
              <a:rPr lang="en-US" dirty="0" smtClean="0"/>
              <a:t> </a:t>
            </a:r>
            <a:r>
              <a:rPr lang="en-US" dirty="0" err="1" smtClean="0"/>
              <a:t>phục</a:t>
            </a:r>
            <a:r>
              <a:rPr lang="en-US" dirty="0" smtClean="0"/>
              <a:t> </a:t>
            </a:r>
            <a:r>
              <a:rPr lang="en-US" dirty="0" err="1" smtClean="0"/>
              <a:t>vụ</a:t>
            </a:r>
            <a:r>
              <a:rPr lang="en-US" dirty="0" smtClean="0"/>
              <a:t> </a:t>
            </a:r>
            <a:r>
              <a:rPr lang="en-US" dirty="0" err="1" smtClean="0"/>
              <a:t>cho</a:t>
            </a:r>
            <a:r>
              <a:rPr lang="en-US" dirty="0" smtClean="0"/>
              <a:t> </a:t>
            </a:r>
            <a:r>
              <a:rPr lang="en-US" dirty="0" err="1" smtClean="0"/>
              <a:t>tiêu</a:t>
            </a:r>
            <a:r>
              <a:rPr lang="en-US" dirty="0" smtClean="0"/>
              <a:t> </a:t>
            </a:r>
            <a:r>
              <a:rPr lang="en-US" dirty="0" err="1" smtClean="0"/>
              <a:t>dùng</a:t>
            </a:r>
            <a:r>
              <a:rPr lang="en-US" dirty="0" smtClean="0"/>
              <a:t> </a:t>
            </a:r>
            <a:r>
              <a:rPr lang="en-US" dirty="0" err="1" smtClean="0"/>
              <a:t>nội</a:t>
            </a:r>
            <a:r>
              <a:rPr lang="en-US" dirty="0" smtClean="0"/>
              <a:t> </a:t>
            </a:r>
            <a:r>
              <a:rPr lang="en-US" dirty="0" err="1" smtClean="0"/>
              <a:t>bộ</a:t>
            </a:r>
            <a:r>
              <a:rPr lang="en-US" dirty="0" smtClean="0"/>
              <a:t> </a:t>
            </a:r>
            <a:r>
              <a:rPr lang="en-US" dirty="0" err="1" smtClean="0"/>
              <a:t>hoặc</a:t>
            </a:r>
            <a:r>
              <a:rPr lang="en-US" dirty="0" smtClean="0"/>
              <a:t> </a:t>
            </a:r>
            <a:r>
              <a:rPr lang="en-US" dirty="0" err="1" smtClean="0"/>
              <a:t>không</a:t>
            </a:r>
            <a:r>
              <a:rPr lang="en-US" dirty="0" smtClean="0"/>
              <a:t> </a:t>
            </a:r>
            <a:r>
              <a:rPr lang="en-US" dirty="0" err="1" smtClean="0"/>
              <a:t>phục</a:t>
            </a:r>
            <a:r>
              <a:rPr lang="en-US" dirty="0" smtClean="0"/>
              <a:t> </a:t>
            </a:r>
            <a:r>
              <a:rPr lang="en-US" dirty="0" err="1" smtClean="0"/>
              <a:t>vụ</a:t>
            </a:r>
            <a:r>
              <a:rPr lang="en-US" dirty="0" smtClean="0"/>
              <a:t> </a:t>
            </a:r>
            <a:r>
              <a:rPr lang="en-US" dirty="0" err="1" smtClean="0"/>
              <a:t>cho</a:t>
            </a:r>
            <a:r>
              <a:rPr lang="en-US" dirty="0" smtClean="0"/>
              <a:t> </a:t>
            </a:r>
            <a:r>
              <a:rPr lang="en-US" dirty="0" err="1" smtClean="0"/>
              <a:t>các</a:t>
            </a:r>
            <a:r>
              <a:rPr lang="en-US" dirty="0" smtClean="0"/>
              <a:t> </a:t>
            </a:r>
            <a:r>
              <a:rPr lang="en-US" dirty="0" err="1" smtClean="0"/>
              <a:t>hạng</a:t>
            </a:r>
            <a:r>
              <a:rPr lang="en-US" dirty="0" smtClean="0"/>
              <a:t> </a:t>
            </a:r>
            <a:r>
              <a:rPr lang="en-US" dirty="0" err="1" smtClean="0"/>
              <a:t>mục</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trong</a:t>
            </a:r>
            <a:r>
              <a:rPr lang="en-US" dirty="0" smtClean="0"/>
              <a:t> HĐ </a:t>
            </a:r>
            <a:r>
              <a:rPr lang="en-US" dirty="0" err="1" smtClean="0"/>
              <a:t>nhà</a:t>
            </a:r>
            <a:r>
              <a:rPr lang="en-US" dirty="0" smtClean="0"/>
              <a:t> </a:t>
            </a:r>
            <a:r>
              <a:rPr lang="en-US" dirty="0" err="1" smtClean="0"/>
              <a:t>thầu</a:t>
            </a:r>
            <a:r>
              <a:rPr lang="en-US" dirty="0" smtClean="0"/>
              <a:t> </a:t>
            </a:r>
            <a:r>
              <a:rPr lang="en-US" dirty="0" err="1" smtClean="0"/>
              <a:t>thì</a:t>
            </a:r>
            <a:r>
              <a:rPr lang="en-US" dirty="0" smtClean="0"/>
              <a:t> </a:t>
            </a:r>
            <a:r>
              <a:rPr lang="en-US" dirty="0" err="1" smtClean="0"/>
              <a:t>không</a:t>
            </a:r>
            <a:r>
              <a:rPr lang="en-US" dirty="0" smtClean="0"/>
              <a:t> </a:t>
            </a:r>
            <a:r>
              <a:rPr lang="en-US" dirty="0" err="1" smtClean="0"/>
              <a:t>được</a:t>
            </a:r>
            <a:r>
              <a:rPr lang="en-US" dirty="0" smtClean="0"/>
              <a:t> </a:t>
            </a:r>
            <a:r>
              <a:rPr lang="en-US" dirty="0" err="1" smtClean="0"/>
              <a:t>trừ</a:t>
            </a:r>
            <a:r>
              <a:rPr lang="en-US" dirty="0" smtClean="0"/>
              <a:t> </a:t>
            </a:r>
            <a:r>
              <a:rPr lang="en-US" dirty="0" err="1" smtClean="0"/>
              <a:t>khi</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doanh</a:t>
            </a:r>
            <a:r>
              <a:rPr lang="en-US" dirty="0" smtClean="0"/>
              <a:t> </a:t>
            </a:r>
            <a:r>
              <a:rPr lang="en-US" dirty="0" err="1" smtClean="0"/>
              <a:t>thu</a:t>
            </a:r>
            <a:r>
              <a:rPr lang="en-US" dirty="0" smtClean="0"/>
              <a:t> </a:t>
            </a:r>
            <a:r>
              <a:rPr lang="en-US" dirty="0" err="1" smtClean="0"/>
              <a:t>tính</a:t>
            </a:r>
            <a:r>
              <a:rPr lang="en-US" dirty="0" smtClean="0"/>
              <a:t> </a:t>
            </a:r>
            <a:r>
              <a:rPr lang="en-US" dirty="0" err="1" smtClean="0"/>
              <a:t>thuế</a:t>
            </a:r>
            <a:r>
              <a:rPr lang="en-US" dirty="0" smtClean="0"/>
              <a:t> GTGT</a:t>
            </a:r>
            <a:endParaRPr lang="en-GB" dirty="0"/>
          </a:p>
        </p:txBody>
      </p:sp>
    </p:spTree>
    <p:extLst>
      <p:ext uri="{BB962C8B-B14F-4D97-AF65-F5344CB8AC3E}">
        <p14:creationId xmlns:p14="http://schemas.microsoft.com/office/powerpoint/2010/main" val="1656104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CĂN CỨ</a:t>
            </a:r>
            <a:endParaRPr lang="en-GB" b="1" dirty="0"/>
          </a:p>
        </p:txBody>
      </p:sp>
      <p:sp>
        <p:nvSpPr>
          <p:cNvPr id="3" name="Content Placeholder 2"/>
          <p:cNvSpPr>
            <a:spLocks noGrp="1"/>
          </p:cNvSpPr>
          <p:nvPr>
            <p:ph idx="1"/>
          </p:nvPr>
        </p:nvSpPr>
        <p:spPr>
          <a:xfrm>
            <a:off x="457200" y="1268760"/>
            <a:ext cx="8229600" cy="4857403"/>
          </a:xfrm>
        </p:spPr>
        <p:txBody>
          <a:bodyPr>
            <a:normAutofit lnSpcReduction="10000"/>
          </a:bodyPr>
          <a:lstStyle/>
          <a:p>
            <a:r>
              <a:rPr lang="en-US" dirty="0" err="1"/>
              <a:t>Thông</a:t>
            </a:r>
            <a:r>
              <a:rPr lang="en-US" dirty="0"/>
              <a:t> </a:t>
            </a:r>
            <a:r>
              <a:rPr lang="en-US" dirty="0" err="1"/>
              <a:t>tư</a:t>
            </a:r>
            <a:r>
              <a:rPr lang="en-US" dirty="0"/>
              <a:t> 103/2014/TT-BTC </a:t>
            </a:r>
            <a:r>
              <a:rPr lang="en-US" dirty="0" err="1"/>
              <a:t>về</a:t>
            </a:r>
            <a:r>
              <a:rPr lang="en-US" dirty="0"/>
              <a:t> </a:t>
            </a:r>
            <a:r>
              <a:rPr lang="en-US" dirty="0" err="1"/>
              <a:t>thuế</a:t>
            </a:r>
            <a:r>
              <a:rPr lang="en-US" dirty="0"/>
              <a:t> </a:t>
            </a:r>
            <a:r>
              <a:rPr lang="en-US" dirty="0" err="1"/>
              <a:t>nhà</a:t>
            </a:r>
            <a:r>
              <a:rPr lang="en-US" dirty="0"/>
              <a:t> </a:t>
            </a:r>
            <a:r>
              <a:rPr lang="en-US" dirty="0" err="1" smtClean="0"/>
              <a:t>thầu</a:t>
            </a:r>
            <a:endParaRPr lang="en-US" dirty="0" smtClean="0"/>
          </a:p>
          <a:p>
            <a:r>
              <a:rPr lang="en-US" dirty="0" err="1" smtClean="0"/>
              <a:t>Các</a:t>
            </a:r>
            <a:r>
              <a:rPr lang="en-US" dirty="0" smtClean="0"/>
              <a:t> </a:t>
            </a:r>
            <a:r>
              <a:rPr lang="en-US" dirty="0" err="1" smtClean="0"/>
              <a:t>sắc</a:t>
            </a:r>
            <a:r>
              <a:rPr lang="en-US" dirty="0" smtClean="0"/>
              <a:t> </a:t>
            </a:r>
            <a:r>
              <a:rPr lang="en-US" dirty="0" err="1" smtClean="0"/>
              <a:t>luật</a:t>
            </a:r>
            <a:r>
              <a:rPr lang="en-US" dirty="0" smtClean="0"/>
              <a:t> </a:t>
            </a:r>
            <a:r>
              <a:rPr lang="en-US" dirty="0" err="1" smtClean="0"/>
              <a:t>thuế</a:t>
            </a:r>
            <a:r>
              <a:rPr lang="en-US" dirty="0" smtClean="0"/>
              <a:t> GTGT, </a:t>
            </a:r>
            <a:r>
              <a:rPr lang="en-US" dirty="0" err="1" smtClean="0"/>
              <a:t>nghị</a:t>
            </a:r>
            <a:r>
              <a:rPr lang="en-US" dirty="0" smtClean="0"/>
              <a:t> </a:t>
            </a:r>
            <a:r>
              <a:rPr lang="en-US" dirty="0" err="1" smtClean="0"/>
              <a:t>định</a:t>
            </a:r>
            <a:r>
              <a:rPr lang="en-US" dirty="0" smtClean="0"/>
              <a:t> </a:t>
            </a:r>
            <a:r>
              <a:rPr lang="en-US" dirty="0" err="1" smtClean="0"/>
              <a:t>về</a:t>
            </a:r>
            <a:r>
              <a:rPr lang="en-US" dirty="0" smtClean="0"/>
              <a:t> </a:t>
            </a:r>
            <a:r>
              <a:rPr lang="en-US" dirty="0" err="1" smtClean="0"/>
              <a:t>thuế</a:t>
            </a:r>
            <a:r>
              <a:rPr lang="en-US" dirty="0" smtClean="0"/>
              <a:t> GTGT</a:t>
            </a:r>
          </a:p>
          <a:p>
            <a:r>
              <a:rPr lang="en-US" dirty="0" err="1" smtClean="0"/>
              <a:t>Các</a:t>
            </a:r>
            <a:r>
              <a:rPr lang="en-US" dirty="0" smtClean="0"/>
              <a:t> </a:t>
            </a:r>
            <a:r>
              <a:rPr lang="en-US" dirty="0" err="1" smtClean="0"/>
              <a:t>sắc</a:t>
            </a:r>
            <a:r>
              <a:rPr lang="en-US" dirty="0" smtClean="0"/>
              <a:t> </a:t>
            </a:r>
            <a:r>
              <a:rPr lang="en-US" dirty="0" err="1" smtClean="0"/>
              <a:t>luật</a:t>
            </a:r>
            <a:r>
              <a:rPr lang="en-US" dirty="0" smtClean="0"/>
              <a:t> </a:t>
            </a:r>
            <a:r>
              <a:rPr lang="en-US" dirty="0" err="1" smtClean="0"/>
              <a:t>thuế</a:t>
            </a:r>
            <a:r>
              <a:rPr lang="en-US" dirty="0" smtClean="0"/>
              <a:t> TNDN, </a:t>
            </a:r>
            <a:r>
              <a:rPr lang="en-US" dirty="0" err="1" smtClean="0"/>
              <a:t>nghị</a:t>
            </a:r>
            <a:r>
              <a:rPr lang="en-US" dirty="0" smtClean="0"/>
              <a:t> </a:t>
            </a:r>
            <a:r>
              <a:rPr lang="en-US" dirty="0" err="1" smtClean="0"/>
              <a:t>định</a:t>
            </a:r>
            <a:r>
              <a:rPr lang="en-US" dirty="0" smtClean="0"/>
              <a:t> </a:t>
            </a:r>
            <a:r>
              <a:rPr lang="en-US" dirty="0" err="1" smtClean="0"/>
              <a:t>về</a:t>
            </a:r>
            <a:r>
              <a:rPr lang="en-US" dirty="0" smtClean="0"/>
              <a:t> </a:t>
            </a:r>
            <a:r>
              <a:rPr lang="en-US" dirty="0" err="1" smtClean="0"/>
              <a:t>thuế</a:t>
            </a:r>
            <a:r>
              <a:rPr lang="en-US" dirty="0" smtClean="0"/>
              <a:t> TNDN</a:t>
            </a:r>
          </a:p>
          <a:p>
            <a:r>
              <a:rPr lang="en-US" dirty="0" err="1" smtClean="0"/>
              <a:t>Luật</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thuế</a:t>
            </a:r>
            <a:r>
              <a:rPr lang="en-US" dirty="0" smtClean="0"/>
              <a:t>, </a:t>
            </a:r>
            <a:r>
              <a:rPr lang="en-US" dirty="0" err="1" smtClean="0"/>
              <a:t>luật</a:t>
            </a:r>
            <a:r>
              <a:rPr lang="en-US" dirty="0" smtClean="0"/>
              <a:t> </a:t>
            </a:r>
            <a:r>
              <a:rPr lang="en-US" dirty="0" err="1" smtClean="0"/>
              <a:t>sửa</a:t>
            </a:r>
            <a:r>
              <a:rPr lang="en-US" dirty="0" smtClean="0"/>
              <a:t> </a:t>
            </a:r>
            <a:r>
              <a:rPr lang="en-US" dirty="0" err="1" smtClean="0"/>
              <a:t>đổi</a:t>
            </a:r>
            <a:r>
              <a:rPr lang="en-US" dirty="0" smtClean="0"/>
              <a:t> </a:t>
            </a:r>
            <a:r>
              <a:rPr lang="en-US" dirty="0" err="1" smtClean="0"/>
              <a:t>bổ</a:t>
            </a:r>
            <a:r>
              <a:rPr lang="en-US" dirty="0" smtClean="0"/>
              <a:t> sung </a:t>
            </a:r>
            <a:r>
              <a:rPr lang="en-US" dirty="0" err="1" smtClean="0"/>
              <a:t>luật</a:t>
            </a:r>
            <a:r>
              <a:rPr lang="en-US" dirty="0" smtClean="0"/>
              <a:t> </a:t>
            </a:r>
            <a:r>
              <a:rPr lang="en-US" dirty="0" err="1" smtClean="0"/>
              <a:t>quản</a:t>
            </a:r>
            <a:r>
              <a:rPr lang="en-US" dirty="0" smtClean="0"/>
              <a:t> </a:t>
            </a:r>
            <a:r>
              <a:rPr lang="en-US" dirty="0" err="1" smtClean="0"/>
              <a:t>lý</a:t>
            </a:r>
            <a:r>
              <a:rPr lang="en-US" dirty="0" smtClean="0"/>
              <a:t> </a:t>
            </a:r>
            <a:r>
              <a:rPr lang="en-US" dirty="0" err="1" smtClean="0"/>
              <a:t>thuế</a:t>
            </a:r>
            <a:endParaRPr lang="en-US" dirty="0" smtClean="0"/>
          </a:p>
          <a:p>
            <a:r>
              <a:rPr lang="en-US" dirty="0" err="1" smtClean="0"/>
              <a:t>Nghị</a:t>
            </a:r>
            <a:r>
              <a:rPr lang="en-US" dirty="0" smtClean="0"/>
              <a:t> </a:t>
            </a:r>
            <a:r>
              <a:rPr lang="en-US" dirty="0" err="1" smtClean="0"/>
              <a:t>định</a:t>
            </a:r>
            <a:r>
              <a:rPr lang="en-US" dirty="0" smtClean="0"/>
              <a:t> CP </a:t>
            </a:r>
            <a:r>
              <a:rPr lang="en-US" dirty="0" err="1" smtClean="0"/>
              <a:t>quy</a:t>
            </a:r>
            <a:r>
              <a:rPr lang="en-US" dirty="0" smtClean="0"/>
              <a:t> </a:t>
            </a:r>
            <a:r>
              <a:rPr lang="en-US" dirty="0" err="1" smtClean="0"/>
              <a:t>định</a:t>
            </a:r>
            <a:r>
              <a:rPr lang="en-US" dirty="0" smtClean="0"/>
              <a:t> </a:t>
            </a:r>
            <a:r>
              <a:rPr lang="en-US" dirty="0" err="1" smtClean="0"/>
              <a:t>về</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nhiệm</a:t>
            </a:r>
            <a:r>
              <a:rPr lang="en-US" dirty="0" smtClean="0"/>
              <a:t> </a:t>
            </a:r>
            <a:r>
              <a:rPr lang="en-US" dirty="0" err="1" smtClean="0"/>
              <a:t>Vụ</a:t>
            </a:r>
            <a:r>
              <a:rPr lang="en-US" dirty="0" smtClean="0"/>
              <a:t>, </a:t>
            </a:r>
            <a:r>
              <a:rPr lang="en-US" dirty="0" err="1" smtClean="0"/>
              <a:t>quyền</a:t>
            </a:r>
            <a:r>
              <a:rPr lang="en-US" dirty="0" smtClean="0"/>
              <a:t> </a:t>
            </a:r>
            <a:r>
              <a:rPr lang="en-US" dirty="0" err="1" smtClean="0"/>
              <a:t>hạn</a:t>
            </a:r>
            <a:r>
              <a:rPr lang="en-US" dirty="0" smtClean="0"/>
              <a:t> </a:t>
            </a:r>
            <a:r>
              <a:rPr lang="en-US" dirty="0" err="1" smtClean="0"/>
              <a:t>và</a:t>
            </a:r>
            <a:r>
              <a:rPr lang="en-US" dirty="0" smtClean="0"/>
              <a:t> </a:t>
            </a:r>
            <a:r>
              <a:rPr lang="en-US" dirty="0" err="1" smtClean="0"/>
              <a:t>cơ</a:t>
            </a:r>
            <a:r>
              <a:rPr lang="en-US" dirty="0" smtClean="0"/>
              <a:t> </a:t>
            </a:r>
            <a:r>
              <a:rPr lang="en-US" dirty="0" err="1" smtClean="0"/>
              <a:t>cấu</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của</a:t>
            </a:r>
            <a:r>
              <a:rPr lang="en-US" dirty="0" smtClean="0"/>
              <a:t> </a:t>
            </a:r>
            <a:r>
              <a:rPr lang="en-US" dirty="0" smtClean="0"/>
              <a:t>BTC</a:t>
            </a:r>
            <a:endParaRPr lang="en-US" dirty="0" smtClean="0"/>
          </a:p>
        </p:txBody>
      </p:sp>
    </p:spTree>
    <p:extLst>
      <p:ext uri="{BB962C8B-B14F-4D97-AF65-F5344CB8AC3E}">
        <p14:creationId xmlns:p14="http://schemas.microsoft.com/office/powerpoint/2010/main" val="3996909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PHƯƠNG PHÁP TRỰC TIẾP </a:t>
            </a:r>
            <a:br>
              <a:rPr lang="en-US" dirty="0" smtClean="0"/>
            </a:br>
            <a:r>
              <a:rPr lang="en-US" dirty="0" smtClean="0"/>
              <a:t>THUẾ GTGT</a:t>
            </a:r>
            <a:endParaRPr lang="en-GB"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err="1" smtClean="0"/>
              <a:t>Ví</a:t>
            </a:r>
            <a:r>
              <a:rPr lang="en-US" dirty="0" smtClean="0"/>
              <a:t> </a:t>
            </a:r>
            <a:r>
              <a:rPr lang="en-US" dirty="0" err="1" smtClean="0"/>
              <a:t>dụ</a:t>
            </a:r>
            <a:r>
              <a:rPr lang="en-US" dirty="0" smtClean="0"/>
              <a:t> 12: </a:t>
            </a:r>
            <a:r>
              <a:rPr lang="vi-VN" dirty="0" smtClean="0"/>
              <a:t>Nhà thầu nước ngoài A ký hợp đồng xây dựng nhà máy xi măng Z với Bên Việt Nam với tổng giá trị hợp đồng là 10 triệu USD (giá đã bao gồm thuế GTGT). Theo Hợp đồng nhà thầu, Nhà thầu nước ngoài A sẽ giao bớt phần giá trị xây lắp (được quy định tại Hợp đồng nhà thầu ký với Bên Việt Nam) cho Nhà thầu phụ Việt Nam B với giá trị là 01 triệu USD (giá chưa bao gồm thuế GTGT); ngoài ra, trong quá trình xây dựng Nhà máy xi măng Z để thực hiện hợp đồng nhà thầu, Nhà thầu nước ngoài A mua vật tư nguyên vật liệu (gạch, xi măng, cát…) thực hiện xây lắp và mua các loại hàng hóa, dịch vụ như thuê xe, khách sạn cho chuyên gia, mua văn phòng phẩm... phục vụ cho việc thực hiện hợp đồng</a:t>
            </a:r>
            <a:endParaRPr lang="en-GB" dirty="0"/>
          </a:p>
        </p:txBody>
      </p:sp>
    </p:spTree>
    <p:extLst>
      <p:ext uri="{BB962C8B-B14F-4D97-AF65-F5344CB8AC3E}">
        <p14:creationId xmlns:p14="http://schemas.microsoft.com/office/powerpoint/2010/main" val="30430149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PHƯƠNG PHÁP TRỰC TIẾP </a:t>
            </a:r>
            <a:br>
              <a:rPr lang="en-US" dirty="0" smtClean="0"/>
            </a:br>
            <a:r>
              <a:rPr lang="en-US" dirty="0" smtClean="0"/>
              <a:t>THUẾ GTGT</a:t>
            </a:r>
            <a:endParaRPr lang="en-GB" dirty="0"/>
          </a:p>
        </p:txBody>
      </p:sp>
      <p:sp>
        <p:nvSpPr>
          <p:cNvPr id="3" name="Content Placeholder 2"/>
          <p:cNvSpPr>
            <a:spLocks noGrp="1"/>
          </p:cNvSpPr>
          <p:nvPr>
            <p:ph idx="1"/>
          </p:nvPr>
        </p:nvSpPr>
        <p:spPr/>
        <p:txBody>
          <a:bodyPr/>
          <a:lstStyle/>
          <a:p>
            <a:pPr marL="0" indent="0">
              <a:buNone/>
            </a:pPr>
            <a:r>
              <a:rPr lang="en-US" dirty="0" err="1" smtClean="0"/>
              <a:t>Vậy</a:t>
            </a:r>
            <a:r>
              <a:rPr lang="en-US" dirty="0" smtClean="0"/>
              <a:t>:</a:t>
            </a:r>
          </a:p>
          <a:p>
            <a:pPr>
              <a:buFontTx/>
              <a:buChar char="-"/>
            </a:pPr>
            <a:r>
              <a:rPr lang="en-US" dirty="0" smtClean="0"/>
              <a:t>DT </a:t>
            </a:r>
            <a:r>
              <a:rPr lang="en-US" dirty="0" err="1" smtClean="0"/>
              <a:t>tính</a:t>
            </a:r>
            <a:r>
              <a:rPr lang="en-US" dirty="0" smtClean="0"/>
              <a:t> </a:t>
            </a:r>
            <a:r>
              <a:rPr lang="en-US" dirty="0" err="1" smtClean="0"/>
              <a:t>thuế</a:t>
            </a:r>
            <a:r>
              <a:rPr lang="en-US" dirty="0" smtClean="0"/>
              <a:t> GTGT </a:t>
            </a:r>
            <a:r>
              <a:rPr lang="en-US" dirty="0" err="1" smtClean="0"/>
              <a:t>của</a:t>
            </a:r>
            <a:r>
              <a:rPr lang="en-US" dirty="0" smtClean="0"/>
              <a:t> A = 10tr-1tr=9tr USD</a:t>
            </a:r>
          </a:p>
          <a:p>
            <a:pPr>
              <a:buFontTx/>
              <a:buChar char="-"/>
            </a:pPr>
            <a:r>
              <a:rPr lang="en-US" dirty="0" smtClean="0"/>
              <a:t>DTDT </a:t>
            </a:r>
            <a:r>
              <a:rPr lang="en-US" dirty="0" err="1" smtClean="0"/>
              <a:t>của</a:t>
            </a:r>
            <a:r>
              <a:rPr lang="en-US" dirty="0" smtClean="0"/>
              <a:t> A </a:t>
            </a:r>
            <a:r>
              <a:rPr lang="en-US" dirty="0" err="1" smtClean="0"/>
              <a:t>không</a:t>
            </a:r>
            <a:r>
              <a:rPr lang="en-US" dirty="0" smtClean="0"/>
              <a:t> </a:t>
            </a:r>
            <a:r>
              <a:rPr lang="en-US" dirty="0" err="1" smtClean="0"/>
              <a:t>được</a:t>
            </a:r>
            <a:r>
              <a:rPr lang="en-US" dirty="0" smtClean="0"/>
              <a:t> </a:t>
            </a:r>
            <a:r>
              <a:rPr lang="en-US" dirty="0" err="1" smtClean="0"/>
              <a:t>trừ</a:t>
            </a:r>
            <a:r>
              <a:rPr lang="en-US" dirty="0" smtClean="0"/>
              <a:t> </a:t>
            </a:r>
            <a:r>
              <a:rPr lang="en-US" dirty="0" err="1" smtClean="0"/>
              <a:t>các</a:t>
            </a:r>
            <a:r>
              <a:rPr lang="en-US" dirty="0" smtClean="0"/>
              <a:t> </a:t>
            </a:r>
            <a:r>
              <a:rPr lang="en-US" dirty="0" err="1" smtClean="0"/>
              <a:t>khoản</a:t>
            </a:r>
            <a:r>
              <a:rPr lang="en-US" dirty="0" smtClean="0"/>
              <a:t> </a:t>
            </a:r>
            <a:r>
              <a:rPr lang="en-US" dirty="0" err="1" smtClean="0"/>
              <a:t>vaath</a:t>
            </a:r>
            <a:r>
              <a:rPr lang="en-US" dirty="0" smtClean="0"/>
              <a:t> </a:t>
            </a:r>
            <a:r>
              <a:rPr lang="en-US" dirty="0" err="1" smtClean="0"/>
              <a:t>tư</a:t>
            </a:r>
            <a:r>
              <a:rPr lang="en-US" dirty="0" smtClean="0"/>
              <a:t>, NVL, </a:t>
            </a:r>
            <a:r>
              <a:rPr lang="en-US" dirty="0" err="1" smtClean="0"/>
              <a:t>hàng</a:t>
            </a:r>
            <a:r>
              <a:rPr lang="en-US" dirty="0" smtClean="0"/>
              <a:t> </a:t>
            </a:r>
            <a:r>
              <a:rPr lang="en-US" dirty="0" err="1" smtClean="0"/>
              <a:t>hóa</a:t>
            </a:r>
            <a:r>
              <a:rPr lang="en-US" dirty="0" smtClean="0"/>
              <a:t>…..</a:t>
            </a:r>
            <a:endParaRPr lang="en-GB" dirty="0"/>
          </a:p>
        </p:txBody>
      </p:sp>
    </p:spTree>
    <p:extLst>
      <p:ext uri="{BB962C8B-B14F-4D97-AF65-F5344CB8AC3E}">
        <p14:creationId xmlns:p14="http://schemas.microsoft.com/office/powerpoint/2010/main" val="36926058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PHƯƠNG PHÁP TRỰC TIẾP </a:t>
            </a:r>
            <a:br>
              <a:rPr lang="en-US" dirty="0" smtClean="0"/>
            </a:br>
            <a:r>
              <a:rPr lang="en-US" dirty="0" smtClean="0"/>
              <a:t>THUẾ GTGT</a:t>
            </a:r>
            <a:endParaRPr lang="en-GB"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3. TH </a:t>
            </a:r>
            <a:r>
              <a:rPr lang="en-US" dirty="0" err="1" smtClean="0"/>
              <a:t>nhà</a:t>
            </a:r>
            <a:r>
              <a:rPr lang="en-US" dirty="0" smtClean="0"/>
              <a:t> </a:t>
            </a:r>
            <a:r>
              <a:rPr lang="en-US" dirty="0" err="1" smtClean="0"/>
              <a:t>thầu</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ký</a:t>
            </a:r>
            <a:r>
              <a:rPr lang="en-US" dirty="0" smtClean="0"/>
              <a:t> HĐ </a:t>
            </a:r>
            <a:r>
              <a:rPr lang="en-US" dirty="0" err="1" smtClean="0"/>
              <a:t>với</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phụ</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nộp</a:t>
            </a:r>
            <a:r>
              <a:rPr lang="en-US" dirty="0" smtClean="0"/>
              <a:t> </a:t>
            </a:r>
            <a:r>
              <a:rPr lang="en-US" dirty="0" err="1" smtClean="0"/>
              <a:t>thuế</a:t>
            </a:r>
            <a:r>
              <a:rPr lang="en-US" dirty="0" smtClean="0"/>
              <a:t> </a:t>
            </a:r>
            <a:r>
              <a:rPr lang="en-US" dirty="0" err="1" smtClean="0"/>
              <a:t>theo</a:t>
            </a:r>
            <a:r>
              <a:rPr lang="en-US" dirty="0" smtClean="0"/>
              <a:t> PP </a:t>
            </a:r>
            <a:r>
              <a:rPr lang="en-US" dirty="0" err="1" smtClean="0"/>
              <a:t>trực</a:t>
            </a:r>
            <a:r>
              <a:rPr lang="en-US" dirty="0" smtClean="0"/>
              <a:t> </a:t>
            </a:r>
            <a:r>
              <a:rPr lang="en-US" dirty="0" err="1" smtClean="0"/>
              <a:t>tiếp</a:t>
            </a:r>
            <a:r>
              <a:rPr lang="en-US" dirty="0" smtClean="0"/>
              <a:t> </a:t>
            </a:r>
            <a:r>
              <a:rPr lang="en-US" dirty="0" err="1" smtClean="0"/>
              <a:t>thì</a:t>
            </a:r>
            <a:r>
              <a:rPr lang="en-US" dirty="0" smtClean="0"/>
              <a:t> </a:t>
            </a:r>
            <a:r>
              <a:rPr lang="en-US" dirty="0" err="1" smtClean="0"/>
              <a:t>bên</a:t>
            </a:r>
            <a:r>
              <a:rPr lang="en-US" dirty="0" smtClean="0"/>
              <a:t> VN </a:t>
            </a:r>
            <a:r>
              <a:rPr lang="en-US" dirty="0" err="1" smtClean="0"/>
              <a:t>kê</a:t>
            </a:r>
            <a:r>
              <a:rPr lang="en-US" dirty="0" smtClean="0"/>
              <a:t> </a:t>
            </a:r>
            <a:r>
              <a:rPr lang="en-US" dirty="0" err="1" smtClean="0"/>
              <a:t>khai</a:t>
            </a:r>
            <a:r>
              <a:rPr lang="en-US" dirty="0" smtClean="0"/>
              <a:t>, </a:t>
            </a:r>
            <a:r>
              <a:rPr lang="en-US" dirty="0" err="1" smtClean="0"/>
              <a:t>nộp</a:t>
            </a:r>
            <a:r>
              <a:rPr lang="en-US" dirty="0" smtClean="0"/>
              <a:t> </a:t>
            </a:r>
            <a:r>
              <a:rPr lang="en-US" dirty="0" err="1" smtClean="0"/>
              <a:t>thuế</a:t>
            </a:r>
            <a:r>
              <a:rPr lang="en-US" dirty="0" smtClean="0"/>
              <a:t> GTGT </a:t>
            </a:r>
            <a:r>
              <a:rPr lang="en-US" dirty="0" err="1" smtClean="0"/>
              <a:t>thay</a:t>
            </a:r>
            <a:r>
              <a:rPr lang="en-US" dirty="0" smtClean="0"/>
              <a:t> </a:t>
            </a:r>
            <a:r>
              <a:rPr lang="en-US" dirty="0" err="1" smtClean="0"/>
              <a:t>cho</a:t>
            </a:r>
            <a:r>
              <a:rPr lang="en-US" dirty="0" smtClean="0"/>
              <a:t> </a:t>
            </a:r>
            <a:r>
              <a:rPr lang="en-US" dirty="0" err="1" smtClean="0"/>
              <a:t>các</a:t>
            </a:r>
            <a:r>
              <a:rPr lang="en-US" dirty="0"/>
              <a:t> </a:t>
            </a:r>
            <a:r>
              <a:rPr lang="en-US" dirty="0" err="1" smtClean="0"/>
              <a:t>nhà</a:t>
            </a:r>
            <a:r>
              <a:rPr lang="en-US" dirty="0" smtClean="0"/>
              <a:t> </a:t>
            </a:r>
            <a:r>
              <a:rPr lang="en-US" dirty="0" err="1" smtClean="0"/>
              <a:t>thầu</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phụ</a:t>
            </a:r>
            <a:r>
              <a:rPr lang="en-US" dirty="0" smtClean="0"/>
              <a:t> </a:t>
            </a:r>
            <a:r>
              <a:rPr lang="en-US" dirty="0" err="1" smtClean="0"/>
              <a:t>theo</a:t>
            </a:r>
            <a:r>
              <a:rPr lang="en-US" dirty="0" smtClean="0"/>
              <a:t> </a:t>
            </a:r>
            <a:r>
              <a:rPr lang="en-US" dirty="0" err="1" smtClean="0"/>
              <a:t>tỷ</a:t>
            </a:r>
            <a:r>
              <a:rPr lang="en-US" dirty="0" smtClean="0"/>
              <a:t> </a:t>
            </a:r>
            <a:r>
              <a:rPr lang="en-US" dirty="0" err="1" smtClean="0"/>
              <a:t>lệ</a:t>
            </a:r>
            <a:r>
              <a:rPr lang="en-US" dirty="0" smtClean="0"/>
              <a:t> % </a:t>
            </a:r>
            <a:r>
              <a:rPr lang="en-US" dirty="0" err="1" smtClean="0"/>
              <a:t>để</a:t>
            </a:r>
            <a:r>
              <a:rPr lang="en-US" dirty="0" smtClean="0"/>
              <a:t> </a:t>
            </a:r>
            <a:r>
              <a:rPr lang="en-US" dirty="0" err="1" smtClean="0"/>
              <a:t>tính</a:t>
            </a:r>
            <a:r>
              <a:rPr lang="en-US" dirty="0" smtClean="0"/>
              <a:t> </a:t>
            </a:r>
            <a:r>
              <a:rPr lang="en-US" dirty="0" err="1" smtClean="0"/>
              <a:t>thuế</a:t>
            </a:r>
            <a:r>
              <a:rPr lang="en-US" dirty="0" smtClean="0"/>
              <a:t> GTGT </a:t>
            </a:r>
            <a:r>
              <a:rPr lang="en-US" dirty="0" err="1" smtClean="0"/>
              <a:t>trên</a:t>
            </a:r>
            <a:r>
              <a:rPr lang="en-US" dirty="0" smtClean="0"/>
              <a:t> </a:t>
            </a:r>
            <a:r>
              <a:rPr lang="en-US" dirty="0" err="1" smtClean="0"/>
              <a:t>doanh</a:t>
            </a:r>
            <a:r>
              <a:rPr lang="en-US" dirty="0" smtClean="0"/>
              <a:t> </a:t>
            </a:r>
            <a:r>
              <a:rPr lang="en-US" dirty="0" err="1" smtClean="0"/>
              <a:t>thu</a:t>
            </a:r>
            <a:r>
              <a:rPr lang="en-US" dirty="0" smtClean="0"/>
              <a:t> </a:t>
            </a:r>
            <a:r>
              <a:rPr lang="en-US" dirty="0" err="1" smtClean="0"/>
              <a:t>tương</a:t>
            </a:r>
            <a:r>
              <a:rPr lang="en-US" dirty="0" smtClean="0"/>
              <a:t> </a:t>
            </a:r>
            <a:r>
              <a:rPr lang="en-US" dirty="0" err="1" smtClean="0"/>
              <a:t>ứng</a:t>
            </a:r>
            <a:endParaRPr lang="en-US" dirty="0" smtClean="0"/>
          </a:p>
          <a:p>
            <a:pPr marL="0" indent="0">
              <a:buNone/>
            </a:pPr>
            <a:r>
              <a:rPr lang="en-US" dirty="0" smtClean="0"/>
              <a:t>4. DT </a:t>
            </a:r>
            <a:r>
              <a:rPr lang="en-US" dirty="0" err="1" smtClean="0"/>
              <a:t>tính</a:t>
            </a:r>
            <a:r>
              <a:rPr lang="en-US" dirty="0" smtClean="0"/>
              <a:t> </a:t>
            </a:r>
            <a:r>
              <a:rPr lang="en-US" dirty="0" err="1" smtClean="0"/>
              <a:t>thuế</a:t>
            </a:r>
            <a:r>
              <a:rPr lang="en-US" dirty="0" smtClean="0"/>
              <a:t> GTGT </a:t>
            </a:r>
            <a:r>
              <a:rPr lang="en-US" dirty="0" err="1" smtClean="0"/>
              <a:t>đối</a:t>
            </a:r>
            <a:r>
              <a:rPr lang="en-US" dirty="0" smtClean="0"/>
              <a:t> </a:t>
            </a:r>
            <a:r>
              <a:rPr lang="en-US" dirty="0" err="1" smtClean="0"/>
              <a:t>với</a:t>
            </a:r>
            <a:r>
              <a:rPr lang="en-US" dirty="0" smtClean="0"/>
              <a:t> TH </a:t>
            </a:r>
            <a:r>
              <a:rPr lang="en-US" dirty="0" err="1" smtClean="0"/>
              <a:t>cho</a:t>
            </a:r>
            <a:r>
              <a:rPr lang="en-US" dirty="0" smtClean="0"/>
              <a:t> </a:t>
            </a:r>
            <a:r>
              <a:rPr lang="en-US" dirty="0" err="1" smtClean="0"/>
              <a:t>thuế</a:t>
            </a:r>
            <a:r>
              <a:rPr lang="en-US" dirty="0" smtClean="0"/>
              <a:t> </a:t>
            </a:r>
            <a:r>
              <a:rPr lang="en-US" dirty="0" err="1" smtClean="0"/>
              <a:t>máy</a:t>
            </a:r>
            <a:r>
              <a:rPr lang="en-US" dirty="0" smtClean="0"/>
              <a:t> </a:t>
            </a:r>
            <a:r>
              <a:rPr lang="en-US" dirty="0" err="1" smtClean="0"/>
              <a:t>móc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phương</a:t>
            </a:r>
            <a:r>
              <a:rPr lang="en-US" dirty="0" smtClean="0"/>
              <a:t> </a:t>
            </a:r>
            <a:r>
              <a:rPr lang="en-US" dirty="0" err="1" smtClean="0"/>
              <a:t>tiện</a:t>
            </a:r>
            <a:r>
              <a:rPr lang="en-US" dirty="0" smtClean="0"/>
              <a:t> </a:t>
            </a:r>
            <a:r>
              <a:rPr lang="en-US" dirty="0" err="1" smtClean="0"/>
              <a:t>vận</a:t>
            </a:r>
            <a:r>
              <a:rPr lang="en-US" dirty="0" smtClean="0"/>
              <a:t> </a:t>
            </a:r>
            <a:r>
              <a:rPr lang="en-US" dirty="0" err="1" smtClean="0"/>
              <a:t>tải</a:t>
            </a:r>
            <a:r>
              <a:rPr lang="en-US" dirty="0" smtClean="0"/>
              <a:t> </a:t>
            </a:r>
            <a:r>
              <a:rPr lang="en-US" dirty="0" err="1" smtClean="0"/>
              <a:t>bao</a:t>
            </a:r>
            <a:r>
              <a:rPr lang="en-US" dirty="0" smtClean="0"/>
              <a:t> </a:t>
            </a:r>
            <a:r>
              <a:rPr lang="en-US" dirty="0" err="1" smtClean="0"/>
              <a:t>gồm</a:t>
            </a:r>
            <a:r>
              <a:rPr lang="en-US" dirty="0" smtClean="0"/>
              <a:t> </a:t>
            </a:r>
            <a:r>
              <a:rPr lang="en-US" dirty="0" err="1" smtClean="0"/>
              <a:t>các</a:t>
            </a:r>
            <a:r>
              <a:rPr lang="en-US" dirty="0" smtClean="0"/>
              <a:t> chi </a:t>
            </a:r>
            <a:r>
              <a:rPr lang="en-US" dirty="0" err="1" smtClean="0"/>
              <a:t>phí</a:t>
            </a:r>
            <a:r>
              <a:rPr lang="en-US" dirty="0" smtClean="0"/>
              <a:t> do </a:t>
            </a:r>
            <a:r>
              <a:rPr lang="en-US" dirty="0" err="1" smtClean="0"/>
              <a:t>bên</a:t>
            </a:r>
            <a:r>
              <a:rPr lang="en-US" dirty="0" smtClean="0"/>
              <a:t> </a:t>
            </a:r>
            <a:r>
              <a:rPr lang="en-US" dirty="0" err="1" smtClean="0"/>
              <a:t>cho</a:t>
            </a:r>
            <a:r>
              <a:rPr lang="en-US" dirty="0" smtClean="0"/>
              <a:t> </a:t>
            </a:r>
            <a:r>
              <a:rPr lang="en-US" dirty="0" err="1" smtClean="0"/>
              <a:t>thuê</a:t>
            </a:r>
            <a:r>
              <a:rPr lang="en-US" dirty="0" smtClean="0"/>
              <a:t> </a:t>
            </a:r>
            <a:r>
              <a:rPr lang="en-US" dirty="0" err="1" smtClean="0"/>
              <a:t>trực</a:t>
            </a:r>
            <a:r>
              <a:rPr lang="en-US" dirty="0" smtClean="0"/>
              <a:t> </a:t>
            </a:r>
            <a:r>
              <a:rPr lang="en-US" dirty="0" err="1" smtClean="0"/>
              <a:t>tiếp</a:t>
            </a:r>
            <a:r>
              <a:rPr lang="en-US" dirty="0" smtClean="0"/>
              <a:t> chi </a:t>
            </a:r>
            <a:r>
              <a:rPr lang="en-US" dirty="0" err="1" smtClean="0"/>
              <a:t>trả</a:t>
            </a:r>
            <a:r>
              <a:rPr lang="en-US" dirty="0" smtClean="0"/>
              <a:t> </a:t>
            </a:r>
            <a:r>
              <a:rPr lang="en-US" dirty="0" err="1" smtClean="0"/>
              <a:t>như</a:t>
            </a:r>
            <a:r>
              <a:rPr lang="en-US" dirty="0" smtClean="0"/>
              <a:t> BH, </a:t>
            </a:r>
            <a:r>
              <a:rPr lang="en-US" dirty="0" err="1" smtClean="0"/>
              <a:t>bảo</a:t>
            </a:r>
            <a:r>
              <a:rPr lang="en-US" dirty="0" smtClean="0"/>
              <a:t> </a:t>
            </a:r>
            <a:r>
              <a:rPr lang="en-US" dirty="0" err="1" smtClean="0"/>
              <a:t>dưỡng</a:t>
            </a:r>
            <a:r>
              <a:rPr lang="en-US" dirty="0" smtClean="0"/>
              <a:t>, </a:t>
            </a:r>
            <a:r>
              <a:rPr lang="en-US" dirty="0" err="1" smtClean="0"/>
              <a:t>chứng</a:t>
            </a:r>
            <a:r>
              <a:rPr lang="en-US" dirty="0" smtClean="0"/>
              <a:t> </a:t>
            </a:r>
            <a:r>
              <a:rPr lang="en-US" dirty="0" err="1" smtClean="0"/>
              <a:t>nhận</a:t>
            </a:r>
            <a:r>
              <a:rPr lang="en-US" dirty="0" smtClean="0"/>
              <a:t> </a:t>
            </a:r>
            <a:r>
              <a:rPr lang="en-US" dirty="0" err="1" smtClean="0"/>
              <a:t>đăng</a:t>
            </a:r>
            <a:r>
              <a:rPr lang="en-US" dirty="0" smtClean="0"/>
              <a:t> </a:t>
            </a:r>
            <a:r>
              <a:rPr lang="en-US" dirty="0" err="1" smtClean="0"/>
              <a:t>kiểm</a:t>
            </a:r>
            <a:r>
              <a:rPr lang="en-US" dirty="0" smtClean="0"/>
              <a:t> </a:t>
            </a:r>
            <a:r>
              <a:rPr lang="en-US" dirty="0" err="1" smtClean="0"/>
              <a:t>và</a:t>
            </a:r>
            <a:r>
              <a:rPr lang="en-US" dirty="0" smtClean="0"/>
              <a:t> chi </a:t>
            </a:r>
            <a:r>
              <a:rPr lang="en-US" dirty="0" err="1" smtClean="0"/>
              <a:t>phí</a:t>
            </a:r>
            <a:r>
              <a:rPr lang="en-US" dirty="0" smtClean="0"/>
              <a:t> </a:t>
            </a:r>
            <a:r>
              <a:rPr lang="en-US" dirty="0" err="1" smtClean="0"/>
              <a:t>vận</a:t>
            </a:r>
            <a:r>
              <a:rPr lang="en-US" dirty="0" smtClean="0"/>
              <a:t> </a:t>
            </a:r>
            <a:r>
              <a:rPr lang="en-US" dirty="0" err="1" smtClean="0"/>
              <a:t>chuyển</a:t>
            </a:r>
            <a:r>
              <a:rPr lang="en-US" dirty="0" smtClean="0"/>
              <a:t> </a:t>
            </a:r>
            <a:r>
              <a:rPr lang="en-US" dirty="0" err="1" smtClean="0"/>
              <a:t>từ</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về</a:t>
            </a:r>
            <a:r>
              <a:rPr lang="en-US" dirty="0" smtClean="0"/>
              <a:t> </a:t>
            </a:r>
            <a:r>
              <a:rPr lang="en-US" dirty="0" err="1" smtClean="0"/>
              <a:t>đến</a:t>
            </a:r>
            <a:r>
              <a:rPr lang="en-US" dirty="0" smtClean="0"/>
              <a:t> VN </a:t>
            </a:r>
            <a:r>
              <a:rPr lang="en-US" dirty="0" err="1" smtClean="0"/>
              <a:t>thì</a:t>
            </a:r>
            <a:r>
              <a:rPr lang="en-US" dirty="0" smtClean="0"/>
              <a:t> DT </a:t>
            </a:r>
            <a:r>
              <a:rPr lang="en-US" dirty="0" err="1" smtClean="0"/>
              <a:t>tính</a:t>
            </a:r>
            <a:r>
              <a:rPr lang="en-US" dirty="0" smtClean="0"/>
              <a:t> </a:t>
            </a:r>
            <a:r>
              <a:rPr lang="en-US" dirty="0" err="1" smtClean="0"/>
              <a:t>thuế</a:t>
            </a:r>
            <a:r>
              <a:rPr lang="en-US" dirty="0" smtClean="0"/>
              <a:t> GTGT </a:t>
            </a:r>
            <a:r>
              <a:rPr lang="en-US" dirty="0" err="1" smtClean="0"/>
              <a:t>không</a:t>
            </a:r>
            <a:r>
              <a:rPr lang="en-US" dirty="0" smtClean="0"/>
              <a:t> </a:t>
            </a:r>
            <a:r>
              <a:rPr lang="en-US" dirty="0" err="1" smtClean="0"/>
              <a:t>bao</a:t>
            </a:r>
            <a:r>
              <a:rPr lang="en-US" dirty="0" smtClean="0"/>
              <a:t> </a:t>
            </a:r>
            <a:r>
              <a:rPr lang="en-US" dirty="0" err="1" smtClean="0"/>
              <a:t>gồm</a:t>
            </a:r>
            <a:r>
              <a:rPr lang="en-US" dirty="0" smtClean="0"/>
              <a:t> </a:t>
            </a:r>
            <a:r>
              <a:rPr lang="en-US" dirty="0" err="1" smtClean="0"/>
              <a:t>các</a:t>
            </a:r>
            <a:r>
              <a:rPr lang="en-US" dirty="0" smtClean="0"/>
              <a:t> </a:t>
            </a:r>
            <a:r>
              <a:rPr lang="en-US" dirty="0" err="1" smtClean="0"/>
              <a:t>khoản</a:t>
            </a:r>
            <a:r>
              <a:rPr lang="en-US" dirty="0" smtClean="0"/>
              <a:t> chi </a:t>
            </a:r>
            <a:r>
              <a:rPr lang="en-US" dirty="0" err="1" smtClean="0"/>
              <a:t>phí</a:t>
            </a:r>
            <a:r>
              <a:rPr lang="en-US" dirty="0" smtClean="0"/>
              <a:t> </a:t>
            </a:r>
            <a:r>
              <a:rPr lang="en-US" dirty="0" err="1" smtClean="0"/>
              <a:t>này</a:t>
            </a:r>
            <a:r>
              <a:rPr lang="en-US" dirty="0" smtClean="0"/>
              <a:t> </a:t>
            </a:r>
            <a:r>
              <a:rPr lang="en-US" dirty="0" err="1" smtClean="0"/>
              <a:t>nếu</a:t>
            </a:r>
            <a:r>
              <a:rPr lang="en-US" dirty="0" smtClean="0"/>
              <a:t> </a:t>
            </a:r>
            <a:r>
              <a:rPr lang="en-US" dirty="0" err="1" smtClean="0"/>
              <a:t>có</a:t>
            </a:r>
            <a:r>
              <a:rPr lang="en-US" dirty="0" smtClean="0"/>
              <a:t> </a:t>
            </a:r>
            <a:r>
              <a:rPr lang="en-US" dirty="0" err="1" smtClean="0"/>
              <a:t>chứng</a:t>
            </a:r>
            <a:r>
              <a:rPr lang="en-US" dirty="0" smtClean="0"/>
              <a:t> </a:t>
            </a:r>
            <a:r>
              <a:rPr lang="en-US" dirty="0" err="1" smtClean="0"/>
              <a:t>từ</a:t>
            </a:r>
            <a:r>
              <a:rPr lang="en-US" dirty="0" smtClean="0"/>
              <a:t> </a:t>
            </a:r>
            <a:r>
              <a:rPr lang="en-US" dirty="0" err="1" smtClean="0"/>
              <a:t>thực</a:t>
            </a:r>
            <a:r>
              <a:rPr lang="en-US" dirty="0" smtClean="0"/>
              <a:t> </a:t>
            </a:r>
            <a:r>
              <a:rPr lang="en-US" dirty="0" err="1" smtClean="0"/>
              <a:t>tế</a:t>
            </a:r>
            <a:r>
              <a:rPr lang="en-US" dirty="0" smtClean="0"/>
              <a:t> </a:t>
            </a:r>
            <a:r>
              <a:rPr lang="en-US" dirty="0" err="1" smtClean="0"/>
              <a:t>chứng</a:t>
            </a:r>
            <a:r>
              <a:rPr lang="en-US" dirty="0" smtClean="0"/>
              <a:t> minh</a:t>
            </a:r>
            <a:endParaRPr lang="en-GB" dirty="0"/>
          </a:p>
        </p:txBody>
      </p:sp>
    </p:spTree>
    <p:extLst>
      <p:ext uri="{BB962C8B-B14F-4D97-AF65-F5344CB8AC3E}">
        <p14:creationId xmlns:p14="http://schemas.microsoft.com/office/powerpoint/2010/main" val="17317635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PHƯƠNG PHÁP TRỰC TIẾP </a:t>
            </a:r>
            <a:br>
              <a:rPr lang="en-US" dirty="0" smtClean="0"/>
            </a:br>
            <a:r>
              <a:rPr lang="en-US" dirty="0" smtClean="0"/>
              <a:t>THUẾ GTGT</a:t>
            </a:r>
            <a:endParaRPr lang="en-GB" dirty="0"/>
          </a:p>
        </p:txBody>
      </p:sp>
      <p:sp>
        <p:nvSpPr>
          <p:cNvPr id="3" name="Content Placeholder 2"/>
          <p:cNvSpPr>
            <a:spLocks noGrp="1"/>
          </p:cNvSpPr>
          <p:nvPr>
            <p:ph idx="1"/>
          </p:nvPr>
        </p:nvSpPr>
        <p:spPr/>
        <p:txBody>
          <a:bodyPr>
            <a:normAutofit fontScale="92500"/>
          </a:bodyPr>
          <a:lstStyle/>
          <a:p>
            <a:pPr marL="0" indent="0">
              <a:buNone/>
            </a:pPr>
            <a:r>
              <a:rPr lang="en-US" dirty="0" smtClean="0"/>
              <a:t>5. </a:t>
            </a:r>
            <a:r>
              <a:rPr lang="en-US" dirty="0" err="1" smtClean="0"/>
              <a:t>Với</a:t>
            </a:r>
            <a:r>
              <a:rPr lang="en-US" dirty="0" smtClean="0"/>
              <a:t> DV </a:t>
            </a:r>
            <a:r>
              <a:rPr lang="en-US" dirty="0" err="1" smtClean="0"/>
              <a:t>giao</a:t>
            </a:r>
            <a:r>
              <a:rPr lang="en-US" dirty="0" smtClean="0"/>
              <a:t> </a:t>
            </a:r>
            <a:r>
              <a:rPr lang="en-US" dirty="0" err="1" smtClean="0"/>
              <a:t>nhận</a:t>
            </a:r>
            <a:r>
              <a:rPr lang="en-US" dirty="0" smtClean="0"/>
              <a:t>, </a:t>
            </a:r>
            <a:r>
              <a:rPr lang="en-US" dirty="0" err="1" smtClean="0"/>
              <a:t>kho</a:t>
            </a:r>
            <a:r>
              <a:rPr lang="en-US" dirty="0" smtClean="0"/>
              <a:t> </a:t>
            </a:r>
            <a:r>
              <a:rPr lang="en-US" dirty="0" err="1" smtClean="0"/>
              <a:t>vận</a:t>
            </a:r>
            <a:r>
              <a:rPr lang="en-US" dirty="0" smtClean="0"/>
              <a:t> </a:t>
            </a:r>
            <a:r>
              <a:rPr lang="en-US" dirty="0" err="1" smtClean="0"/>
              <a:t>quốc</a:t>
            </a:r>
            <a:r>
              <a:rPr lang="en-US" dirty="0" smtClean="0"/>
              <a:t> </a:t>
            </a:r>
            <a:r>
              <a:rPr lang="en-US" dirty="0" err="1" smtClean="0"/>
              <a:t>tế</a:t>
            </a:r>
            <a:r>
              <a:rPr lang="en-US" dirty="0" smtClean="0"/>
              <a:t> </a:t>
            </a:r>
            <a:r>
              <a:rPr lang="en-US" dirty="0" err="1" smtClean="0"/>
              <a:t>từ</a:t>
            </a:r>
            <a:r>
              <a:rPr lang="en-US" dirty="0" smtClean="0"/>
              <a:t> VN </a:t>
            </a:r>
            <a:r>
              <a:rPr lang="en-US" dirty="0" err="1" smtClean="0"/>
              <a:t>đi</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không</a:t>
            </a:r>
            <a:r>
              <a:rPr lang="en-US" dirty="0" smtClean="0"/>
              <a:t> </a:t>
            </a:r>
            <a:r>
              <a:rPr lang="en-US" dirty="0" err="1" smtClean="0"/>
              <a:t>phân</a:t>
            </a:r>
            <a:r>
              <a:rPr lang="en-US" dirty="0" smtClean="0"/>
              <a:t> </a:t>
            </a:r>
            <a:r>
              <a:rPr lang="en-US" dirty="0" err="1" smtClean="0"/>
              <a:t>biệt</a:t>
            </a:r>
            <a:r>
              <a:rPr lang="en-US" dirty="0" smtClean="0"/>
              <a:t> </a:t>
            </a:r>
            <a:r>
              <a:rPr lang="en-US" dirty="0" err="1" smtClean="0"/>
              <a:t>bên</a:t>
            </a:r>
            <a:r>
              <a:rPr lang="en-US" dirty="0" smtClean="0"/>
              <a:t> </a:t>
            </a:r>
            <a:r>
              <a:rPr lang="en-US" dirty="0" err="1" smtClean="0"/>
              <a:t>nhận</a:t>
            </a:r>
            <a:r>
              <a:rPr lang="en-US" dirty="0" smtClean="0"/>
              <a:t> hay </a:t>
            </a:r>
            <a:r>
              <a:rPr lang="en-US" dirty="0" err="1" smtClean="0"/>
              <a:t>gửi</a:t>
            </a:r>
            <a:r>
              <a:rPr lang="en-US" dirty="0" smtClean="0"/>
              <a:t> </a:t>
            </a:r>
            <a:r>
              <a:rPr lang="en-US" dirty="0" err="1" smtClean="0"/>
              <a:t>trả</a:t>
            </a:r>
            <a:r>
              <a:rPr lang="en-US" dirty="0" smtClean="0"/>
              <a:t> </a:t>
            </a:r>
            <a:r>
              <a:rPr lang="en-US" dirty="0" err="1" smtClean="0"/>
              <a:t>tiền</a:t>
            </a:r>
            <a:r>
              <a:rPr lang="en-US" dirty="0" smtClean="0"/>
              <a:t>), DT </a:t>
            </a:r>
            <a:r>
              <a:rPr lang="en-US" dirty="0" err="1" smtClean="0"/>
              <a:t>tính</a:t>
            </a:r>
            <a:r>
              <a:rPr lang="en-US" dirty="0" smtClean="0"/>
              <a:t> </a:t>
            </a:r>
            <a:r>
              <a:rPr lang="en-US" dirty="0" err="1" smtClean="0"/>
              <a:t>thuế</a:t>
            </a:r>
            <a:r>
              <a:rPr lang="en-US" dirty="0" smtClean="0"/>
              <a:t> GTGT </a:t>
            </a:r>
            <a:r>
              <a:rPr lang="en-US" dirty="0" err="1" smtClean="0"/>
              <a:t>là</a:t>
            </a:r>
            <a:r>
              <a:rPr lang="en-US" dirty="0" smtClean="0"/>
              <a:t> </a:t>
            </a:r>
            <a:r>
              <a:rPr lang="en-US" dirty="0" err="1" smtClean="0"/>
              <a:t>toàn</a:t>
            </a:r>
            <a:r>
              <a:rPr lang="en-US" dirty="0" smtClean="0"/>
              <a:t> </a:t>
            </a:r>
            <a:r>
              <a:rPr lang="en-US" dirty="0" err="1" smtClean="0"/>
              <a:t>bộ</a:t>
            </a:r>
            <a:r>
              <a:rPr lang="en-US" dirty="0" smtClean="0"/>
              <a:t> DT </a:t>
            </a:r>
            <a:r>
              <a:rPr lang="en-US" dirty="0" err="1" smtClean="0"/>
              <a:t>nhà</a:t>
            </a:r>
            <a:r>
              <a:rPr lang="en-US" dirty="0" smtClean="0"/>
              <a:t> </a:t>
            </a:r>
            <a:r>
              <a:rPr lang="en-US" dirty="0" err="1" smtClean="0"/>
              <a:t>thầu</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nhận</a:t>
            </a:r>
            <a:r>
              <a:rPr lang="en-US" dirty="0" smtClean="0"/>
              <a:t> </a:t>
            </a:r>
            <a:r>
              <a:rPr lang="en-US" dirty="0" err="1" smtClean="0"/>
              <a:t>được</a:t>
            </a:r>
            <a:r>
              <a:rPr lang="en-US" dirty="0" smtClean="0"/>
              <a:t> </a:t>
            </a:r>
            <a:r>
              <a:rPr lang="en-US" dirty="0" err="1" smtClean="0"/>
              <a:t>không</a:t>
            </a:r>
            <a:r>
              <a:rPr lang="en-US" dirty="0" smtClean="0"/>
              <a:t> </a:t>
            </a:r>
            <a:r>
              <a:rPr lang="en-US" dirty="0" err="1" smtClean="0"/>
              <a:t>bao</a:t>
            </a:r>
            <a:r>
              <a:rPr lang="en-US" dirty="0" smtClean="0"/>
              <a:t> </a:t>
            </a:r>
            <a:r>
              <a:rPr lang="en-US" dirty="0" err="1" smtClean="0"/>
              <a:t>gồm</a:t>
            </a:r>
            <a:r>
              <a:rPr lang="en-US" dirty="0" smtClean="0"/>
              <a:t> </a:t>
            </a:r>
            <a:r>
              <a:rPr lang="en-US" dirty="0" err="1" smtClean="0"/>
              <a:t>cước</a:t>
            </a:r>
            <a:r>
              <a:rPr lang="en-US" dirty="0" smtClean="0"/>
              <a:t> </a:t>
            </a:r>
            <a:r>
              <a:rPr lang="en-US" dirty="0" err="1" smtClean="0"/>
              <a:t>vận</a:t>
            </a:r>
            <a:r>
              <a:rPr lang="en-US" dirty="0" smtClean="0"/>
              <a:t> </a:t>
            </a:r>
            <a:r>
              <a:rPr lang="en-US" dirty="0" err="1" smtClean="0"/>
              <a:t>chuyển</a:t>
            </a:r>
            <a:r>
              <a:rPr lang="en-US" dirty="0" smtClean="0"/>
              <a:t> </a:t>
            </a:r>
            <a:r>
              <a:rPr lang="en-US" dirty="0" err="1" smtClean="0"/>
              <a:t>quốc</a:t>
            </a:r>
            <a:r>
              <a:rPr lang="en-US" dirty="0" smtClean="0"/>
              <a:t> </a:t>
            </a:r>
            <a:r>
              <a:rPr lang="en-US" dirty="0" err="1" smtClean="0"/>
              <a:t>tế</a:t>
            </a:r>
            <a:r>
              <a:rPr lang="en-US" dirty="0" smtClean="0"/>
              <a:t> </a:t>
            </a:r>
            <a:r>
              <a:rPr lang="en-US" dirty="0" err="1" smtClean="0"/>
              <a:t>phải</a:t>
            </a:r>
            <a:r>
              <a:rPr lang="en-US" dirty="0" smtClean="0"/>
              <a:t> </a:t>
            </a:r>
            <a:r>
              <a:rPr lang="en-US" dirty="0" err="1" smtClean="0"/>
              <a:t>trả</a:t>
            </a:r>
            <a:r>
              <a:rPr lang="en-US" dirty="0" smtClean="0"/>
              <a:t> </a:t>
            </a:r>
            <a:r>
              <a:rPr lang="en-US" dirty="0" err="1" smtClean="0"/>
              <a:t>cho</a:t>
            </a:r>
            <a:r>
              <a:rPr lang="en-US" dirty="0" smtClean="0"/>
              <a:t> </a:t>
            </a:r>
            <a:r>
              <a:rPr lang="en-US" dirty="0" err="1" smtClean="0"/>
              <a:t>hãng</a:t>
            </a:r>
            <a:r>
              <a:rPr lang="en-US" dirty="0" smtClean="0"/>
              <a:t> </a:t>
            </a:r>
            <a:r>
              <a:rPr lang="en-US" dirty="0" err="1" smtClean="0"/>
              <a:t>vận</a:t>
            </a:r>
            <a:r>
              <a:rPr lang="en-US" dirty="0" smtClean="0"/>
              <a:t> </a:t>
            </a:r>
            <a:r>
              <a:rPr lang="en-US" dirty="0" err="1" smtClean="0"/>
              <a:t>chuyển</a:t>
            </a:r>
            <a:endParaRPr lang="en-US" dirty="0" smtClean="0"/>
          </a:p>
          <a:p>
            <a:pPr marL="0" indent="0">
              <a:buNone/>
            </a:pPr>
            <a:r>
              <a:rPr lang="en-US" dirty="0" smtClean="0"/>
              <a:t>6. </a:t>
            </a:r>
            <a:r>
              <a:rPr lang="en-US" dirty="0" err="1" smtClean="0"/>
              <a:t>Với</a:t>
            </a:r>
            <a:r>
              <a:rPr lang="en-US" dirty="0" smtClean="0"/>
              <a:t> DV </a:t>
            </a:r>
            <a:r>
              <a:rPr lang="en-US" dirty="0" err="1" smtClean="0"/>
              <a:t>chuyển</a:t>
            </a:r>
            <a:r>
              <a:rPr lang="en-US" dirty="0" smtClean="0"/>
              <a:t> </a:t>
            </a:r>
            <a:r>
              <a:rPr lang="en-US" dirty="0" err="1" smtClean="0"/>
              <a:t>phát</a:t>
            </a:r>
            <a:r>
              <a:rPr lang="en-US" dirty="0" smtClean="0"/>
              <a:t> </a:t>
            </a:r>
            <a:r>
              <a:rPr lang="en-US" dirty="0" err="1" smtClean="0"/>
              <a:t>quốc</a:t>
            </a:r>
            <a:r>
              <a:rPr lang="en-US" dirty="0" smtClean="0"/>
              <a:t> </a:t>
            </a:r>
            <a:r>
              <a:rPr lang="en-US" dirty="0" err="1" smtClean="0"/>
              <a:t>tế</a:t>
            </a:r>
            <a:r>
              <a:rPr lang="en-US" dirty="0" smtClean="0"/>
              <a:t> </a:t>
            </a:r>
            <a:r>
              <a:rPr lang="en-US" dirty="0" err="1" smtClean="0"/>
              <a:t>từ</a:t>
            </a:r>
            <a:r>
              <a:rPr lang="en-US" dirty="0" smtClean="0"/>
              <a:t> VN </a:t>
            </a:r>
            <a:r>
              <a:rPr lang="en-US" dirty="0" err="1" smtClean="0"/>
              <a:t>đi</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ko</a:t>
            </a:r>
            <a:r>
              <a:rPr lang="en-US" dirty="0" smtClean="0"/>
              <a:t> </a:t>
            </a:r>
            <a:r>
              <a:rPr lang="en-US" dirty="0" err="1" smtClean="0"/>
              <a:t>phân</a:t>
            </a:r>
            <a:r>
              <a:rPr lang="en-US" dirty="0" smtClean="0"/>
              <a:t> </a:t>
            </a:r>
            <a:r>
              <a:rPr lang="en-US" dirty="0" err="1" smtClean="0"/>
              <a:t>biệt</a:t>
            </a:r>
            <a:r>
              <a:rPr lang="en-US" dirty="0"/>
              <a:t> </a:t>
            </a:r>
            <a:r>
              <a:rPr lang="en-US" dirty="0" err="1" smtClean="0"/>
              <a:t>bên</a:t>
            </a:r>
            <a:r>
              <a:rPr lang="en-US" dirty="0" smtClean="0"/>
              <a:t> </a:t>
            </a:r>
            <a:r>
              <a:rPr lang="en-US" dirty="0" err="1" smtClean="0"/>
              <a:t>nhận</a:t>
            </a:r>
            <a:r>
              <a:rPr lang="en-US" dirty="0" smtClean="0"/>
              <a:t> hay </a:t>
            </a:r>
            <a:r>
              <a:rPr lang="en-US" dirty="0" err="1" smtClean="0"/>
              <a:t>gửi</a:t>
            </a:r>
            <a:r>
              <a:rPr lang="en-US" dirty="0" smtClean="0"/>
              <a:t> </a:t>
            </a:r>
            <a:r>
              <a:rPr lang="en-US" dirty="0" err="1" smtClean="0"/>
              <a:t>trả</a:t>
            </a:r>
            <a:r>
              <a:rPr lang="en-US" dirty="0" smtClean="0"/>
              <a:t> </a:t>
            </a:r>
            <a:r>
              <a:rPr lang="en-US" dirty="0" err="1" smtClean="0"/>
              <a:t>tiền</a:t>
            </a:r>
            <a:r>
              <a:rPr lang="en-US" dirty="0" smtClean="0"/>
              <a:t>), DT </a:t>
            </a:r>
            <a:r>
              <a:rPr lang="en-US" dirty="0" err="1" smtClean="0"/>
              <a:t>tính</a:t>
            </a:r>
            <a:r>
              <a:rPr lang="en-US" dirty="0" smtClean="0"/>
              <a:t> </a:t>
            </a:r>
            <a:r>
              <a:rPr lang="en-US" dirty="0" err="1" smtClean="0"/>
              <a:t>thuế</a:t>
            </a:r>
            <a:r>
              <a:rPr lang="en-US" dirty="0" smtClean="0"/>
              <a:t> GTGT </a:t>
            </a:r>
            <a:r>
              <a:rPr lang="en-US" dirty="0" err="1" smtClean="0"/>
              <a:t>là</a:t>
            </a:r>
            <a:r>
              <a:rPr lang="en-US" dirty="0" smtClean="0"/>
              <a:t> </a:t>
            </a:r>
            <a:r>
              <a:rPr lang="en-US" dirty="0" err="1" smtClean="0"/>
              <a:t>toàn</a:t>
            </a:r>
            <a:r>
              <a:rPr lang="en-US" dirty="0" smtClean="0"/>
              <a:t> </a:t>
            </a:r>
            <a:r>
              <a:rPr lang="en-US" dirty="0" err="1" smtClean="0"/>
              <a:t>bộ</a:t>
            </a:r>
            <a:r>
              <a:rPr lang="en-US" dirty="0" smtClean="0"/>
              <a:t> DT </a:t>
            </a:r>
            <a:r>
              <a:rPr lang="en-US" dirty="0" err="1" smtClean="0"/>
              <a:t>nhà</a:t>
            </a:r>
            <a:r>
              <a:rPr lang="en-US" dirty="0" smtClean="0"/>
              <a:t> </a:t>
            </a:r>
            <a:r>
              <a:rPr lang="en-US" dirty="0" err="1" smtClean="0"/>
              <a:t>thầu</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nhận</a:t>
            </a:r>
            <a:r>
              <a:rPr lang="en-US" dirty="0" smtClean="0"/>
              <a:t> </a:t>
            </a:r>
            <a:r>
              <a:rPr lang="en-US" dirty="0" err="1" smtClean="0"/>
              <a:t>được</a:t>
            </a:r>
            <a:endParaRPr lang="en-GB" dirty="0"/>
          </a:p>
        </p:txBody>
      </p:sp>
    </p:spTree>
    <p:extLst>
      <p:ext uri="{BB962C8B-B14F-4D97-AF65-F5344CB8AC3E}">
        <p14:creationId xmlns:p14="http://schemas.microsoft.com/office/powerpoint/2010/main" val="28039039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PHƯƠNG PHÁP TRỰC TIẾP </a:t>
            </a:r>
            <a:br>
              <a:rPr lang="en-US" dirty="0" smtClean="0"/>
            </a:br>
            <a:r>
              <a:rPr lang="en-US" dirty="0" smtClean="0"/>
              <a:t>THUẾ GTGT</a:t>
            </a:r>
            <a:endParaRPr lang="en-GB" dirty="0"/>
          </a:p>
        </p:txBody>
      </p:sp>
      <p:sp>
        <p:nvSpPr>
          <p:cNvPr id="3" name="Content Placeholder 2"/>
          <p:cNvSpPr>
            <a:spLocks noGrp="1"/>
          </p:cNvSpPr>
          <p:nvPr>
            <p:ph idx="1"/>
          </p:nvPr>
        </p:nvSpPr>
        <p:spPr/>
        <p:txBody>
          <a:bodyPr/>
          <a:lstStyle/>
          <a:p>
            <a:pPr marL="0" indent="0">
              <a:buNone/>
            </a:pPr>
            <a:r>
              <a:rPr lang="en-US" dirty="0" smtClean="0"/>
              <a:t>VD 13: </a:t>
            </a:r>
            <a:r>
              <a:rPr lang="en-US" dirty="0" err="1" smtClean="0"/>
              <a:t>Công</a:t>
            </a:r>
            <a:r>
              <a:rPr lang="en-US" dirty="0" smtClean="0"/>
              <a:t> </a:t>
            </a:r>
            <a:r>
              <a:rPr lang="en-US" dirty="0" err="1" smtClean="0"/>
              <a:t>ty</a:t>
            </a:r>
            <a:r>
              <a:rPr lang="en-US" dirty="0" smtClean="0"/>
              <a:t> A ở </a:t>
            </a:r>
            <a:r>
              <a:rPr lang="en-US" dirty="0" err="1" smtClean="0"/>
              <a:t>nước</a:t>
            </a:r>
            <a:r>
              <a:rPr lang="en-US" dirty="0" smtClean="0"/>
              <a:t> </a:t>
            </a:r>
            <a:r>
              <a:rPr lang="en-US" dirty="0" err="1" smtClean="0"/>
              <a:t>ngoài</a:t>
            </a:r>
            <a:r>
              <a:rPr lang="en-US" dirty="0" smtClean="0"/>
              <a:t> </a:t>
            </a:r>
            <a:r>
              <a:rPr lang="en-US" dirty="0" err="1" smtClean="0"/>
              <a:t>cung</a:t>
            </a:r>
            <a:r>
              <a:rPr lang="en-US" dirty="0" smtClean="0"/>
              <a:t> </a:t>
            </a:r>
            <a:r>
              <a:rPr lang="en-US" dirty="0" err="1" smtClean="0"/>
              <a:t>cấp</a:t>
            </a:r>
            <a:r>
              <a:rPr lang="en-US" dirty="0" smtClean="0"/>
              <a:t> DV </a:t>
            </a:r>
            <a:r>
              <a:rPr lang="en-US" dirty="0" err="1" smtClean="0"/>
              <a:t>chuyển</a:t>
            </a:r>
            <a:r>
              <a:rPr lang="en-US" dirty="0" smtClean="0"/>
              <a:t> </a:t>
            </a:r>
            <a:r>
              <a:rPr lang="en-US" dirty="0" err="1" smtClean="0"/>
              <a:t>phát</a:t>
            </a:r>
            <a:r>
              <a:rPr lang="en-US" dirty="0" smtClean="0"/>
              <a:t> </a:t>
            </a:r>
            <a:r>
              <a:rPr lang="en-US" dirty="0" err="1" smtClean="0"/>
              <a:t>bưu</a:t>
            </a:r>
            <a:r>
              <a:rPr lang="en-US" dirty="0" smtClean="0"/>
              <a:t> </a:t>
            </a:r>
            <a:r>
              <a:rPr lang="en-US" dirty="0" err="1" smtClean="0"/>
              <a:t>phẩm</a:t>
            </a:r>
            <a:r>
              <a:rPr lang="en-US" dirty="0" smtClean="0"/>
              <a:t> </a:t>
            </a:r>
            <a:r>
              <a:rPr lang="en-US" dirty="0" err="1" smtClean="0"/>
              <a:t>từ</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về</a:t>
            </a:r>
            <a:r>
              <a:rPr lang="en-US" dirty="0" smtClean="0"/>
              <a:t> </a:t>
            </a:r>
            <a:r>
              <a:rPr lang="en-US" dirty="0" err="1" smtClean="0"/>
              <a:t>Vn</a:t>
            </a:r>
            <a:r>
              <a:rPr lang="en-US" dirty="0" smtClean="0"/>
              <a:t> </a:t>
            </a:r>
            <a:r>
              <a:rPr lang="en-US" dirty="0" err="1" smtClean="0"/>
              <a:t>và</a:t>
            </a:r>
            <a:r>
              <a:rPr lang="en-US" dirty="0" smtClean="0"/>
              <a:t> </a:t>
            </a:r>
            <a:r>
              <a:rPr lang="en-US" dirty="0" err="1" smtClean="0"/>
              <a:t>ngược</a:t>
            </a:r>
            <a:r>
              <a:rPr lang="en-US" dirty="0" smtClean="0"/>
              <a:t> </a:t>
            </a:r>
            <a:r>
              <a:rPr lang="en-US" dirty="0" err="1" smtClean="0"/>
              <a:t>lại</a:t>
            </a:r>
            <a:r>
              <a:rPr lang="en-US" dirty="0" smtClean="0"/>
              <a:t>.</a:t>
            </a:r>
          </a:p>
          <a:p>
            <a:pPr>
              <a:buFontTx/>
              <a:buChar char="-"/>
            </a:pPr>
            <a:r>
              <a:rPr lang="en-US" dirty="0" smtClean="0"/>
              <a:t>DV </a:t>
            </a:r>
            <a:r>
              <a:rPr lang="en-US" dirty="0" err="1" smtClean="0"/>
              <a:t>chuyển</a:t>
            </a:r>
            <a:r>
              <a:rPr lang="en-US" dirty="0" smtClean="0"/>
              <a:t> </a:t>
            </a:r>
            <a:r>
              <a:rPr lang="en-US" dirty="0" err="1" smtClean="0"/>
              <a:t>phát</a:t>
            </a:r>
            <a:r>
              <a:rPr lang="en-US" dirty="0" smtClean="0"/>
              <a:t> </a:t>
            </a:r>
            <a:r>
              <a:rPr lang="en-US" dirty="0" err="1" smtClean="0"/>
              <a:t>từ</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về</a:t>
            </a:r>
            <a:r>
              <a:rPr lang="en-US" dirty="0" smtClean="0"/>
              <a:t> VN </a:t>
            </a:r>
            <a:r>
              <a:rPr lang="en-US" dirty="0" err="1" smtClean="0"/>
              <a:t>không</a:t>
            </a:r>
            <a:r>
              <a:rPr lang="en-US" dirty="0" smtClean="0"/>
              <a:t> </a:t>
            </a:r>
            <a:r>
              <a:rPr lang="en-US" dirty="0" err="1" smtClean="0"/>
              <a:t>thuộc</a:t>
            </a:r>
            <a:r>
              <a:rPr lang="en-US" dirty="0" smtClean="0"/>
              <a:t> </a:t>
            </a:r>
            <a:r>
              <a:rPr lang="en-US" dirty="0" err="1" smtClean="0"/>
              <a:t>diện</a:t>
            </a:r>
            <a:r>
              <a:rPr lang="en-US" dirty="0" smtClean="0"/>
              <a:t> </a:t>
            </a:r>
            <a:r>
              <a:rPr lang="en-US" dirty="0" err="1" smtClean="0"/>
              <a:t>chịu</a:t>
            </a:r>
            <a:r>
              <a:rPr lang="en-US" dirty="0" smtClean="0"/>
              <a:t> </a:t>
            </a:r>
            <a:r>
              <a:rPr lang="en-US" dirty="0" err="1" smtClean="0"/>
              <a:t>thuế</a:t>
            </a:r>
            <a:r>
              <a:rPr lang="en-US" dirty="0" smtClean="0"/>
              <a:t> GTGT</a:t>
            </a:r>
          </a:p>
          <a:p>
            <a:pPr>
              <a:buFontTx/>
              <a:buChar char="-"/>
            </a:pPr>
            <a:r>
              <a:rPr lang="en-US" dirty="0" smtClean="0"/>
              <a:t>DV </a:t>
            </a:r>
            <a:r>
              <a:rPr lang="en-US" dirty="0" err="1" smtClean="0"/>
              <a:t>chuyển</a:t>
            </a:r>
            <a:r>
              <a:rPr lang="en-US" dirty="0" smtClean="0"/>
              <a:t> </a:t>
            </a:r>
            <a:r>
              <a:rPr lang="en-US" dirty="0" err="1" smtClean="0"/>
              <a:t>phát</a:t>
            </a:r>
            <a:r>
              <a:rPr lang="en-US" dirty="0" smtClean="0"/>
              <a:t> </a:t>
            </a:r>
            <a:r>
              <a:rPr lang="en-US" dirty="0" err="1" smtClean="0"/>
              <a:t>từ</a:t>
            </a:r>
            <a:r>
              <a:rPr lang="en-US" dirty="0" smtClean="0"/>
              <a:t> </a:t>
            </a:r>
            <a:r>
              <a:rPr lang="en-US" dirty="0" err="1" smtClean="0"/>
              <a:t>Vn</a:t>
            </a:r>
            <a:r>
              <a:rPr lang="en-US" dirty="0" smtClean="0"/>
              <a:t> </a:t>
            </a:r>
            <a:r>
              <a:rPr lang="en-US" dirty="0" err="1" smtClean="0"/>
              <a:t>ra</a:t>
            </a:r>
            <a:r>
              <a:rPr lang="en-US" dirty="0" smtClean="0"/>
              <a:t> </a:t>
            </a:r>
            <a:r>
              <a:rPr lang="en-US" dirty="0" err="1" smtClean="0"/>
              <a:t>nước</a:t>
            </a:r>
            <a:r>
              <a:rPr lang="en-US" dirty="0" smtClean="0"/>
              <a:t> </a:t>
            </a:r>
            <a:r>
              <a:rPr lang="en-US" dirty="0" err="1" smtClean="0"/>
              <a:t>noài</a:t>
            </a:r>
            <a:r>
              <a:rPr lang="en-US" dirty="0" smtClean="0"/>
              <a:t>, DT </a:t>
            </a:r>
            <a:r>
              <a:rPr lang="en-US" dirty="0" err="1" smtClean="0"/>
              <a:t>tính</a:t>
            </a:r>
            <a:r>
              <a:rPr lang="en-US" dirty="0" smtClean="0"/>
              <a:t> </a:t>
            </a:r>
            <a:r>
              <a:rPr lang="en-US" dirty="0" err="1" smtClean="0"/>
              <a:t>thuế</a:t>
            </a:r>
            <a:r>
              <a:rPr lang="en-US" dirty="0" smtClean="0"/>
              <a:t> GTGT </a:t>
            </a:r>
            <a:r>
              <a:rPr lang="en-US" dirty="0" err="1" smtClean="0"/>
              <a:t>là</a:t>
            </a:r>
            <a:r>
              <a:rPr lang="en-US" dirty="0" smtClean="0"/>
              <a:t> </a:t>
            </a:r>
            <a:r>
              <a:rPr lang="en-US" dirty="0" err="1" smtClean="0"/>
              <a:t>toàn</a:t>
            </a:r>
            <a:r>
              <a:rPr lang="en-US" dirty="0" smtClean="0"/>
              <a:t> </a:t>
            </a:r>
            <a:r>
              <a:rPr lang="en-US" dirty="0" err="1" smtClean="0"/>
              <a:t>bộ</a:t>
            </a:r>
            <a:r>
              <a:rPr lang="en-US" dirty="0" smtClean="0"/>
              <a:t> DT </a:t>
            </a:r>
            <a:r>
              <a:rPr lang="en-US" dirty="0" err="1" smtClean="0"/>
              <a:t>công</a:t>
            </a:r>
            <a:r>
              <a:rPr lang="en-US" dirty="0" smtClean="0"/>
              <a:t> </a:t>
            </a:r>
            <a:r>
              <a:rPr lang="en-US" dirty="0" err="1" smtClean="0"/>
              <a:t>ty</a:t>
            </a:r>
            <a:r>
              <a:rPr lang="en-US" dirty="0" smtClean="0"/>
              <a:t> A </a:t>
            </a:r>
            <a:r>
              <a:rPr lang="en-US" dirty="0" err="1" smtClean="0"/>
              <a:t>nhận</a:t>
            </a:r>
            <a:r>
              <a:rPr lang="en-US" dirty="0" smtClean="0"/>
              <a:t> </a:t>
            </a:r>
            <a:r>
              <a:rPr lang="en-US" dirty="0" err="1" smtClean="0"/>
              <a:t>được</a:t>
            </a:r>
            <a:endParaRPr lang="en-GB" dirty="0"/>
          </a:p>
        </p:txBody>
      </p:sp>
    </p:spTree>
    <p:extLst>
      <p:ext uri="{BB962C8B-B14F-4D97-AF65-F5344CB8AC3E}">
        <p14:creationId xmlns:p14="http://schemas.microsoft.com/office/powerpoint/2010/main" val="41358439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PHƯƠNG PHÁP TRỰC TIẾP </a:t>
            </a:r>
            <a:br>
              <a:rPr lang="en-US" dirty="0" smtClean="0"/>
            </a:br>
            <a:r>
              <a:rPr lang="en-US" dirty="0" smtClean="0"/>
              <a:t>THUẾ GTGT</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VD 14: </a:t>
            </a:r>
            <a:r>
              <a:rPr lang="en-US" dirty="0" err="1" smtClean="0"/>
              <a:t>Công</a:t>
            </a:r>
            <a:r>
              <a:rPr lang="en-US" dirty="0" smtClean="0"/>
              <a:t> </a:t>
            </a:r>
            <a:r>
              <a:rPr lang="en-US" dirty="0" err="1" smtClean="0"/>
              <a:t>ty</a:t>
            </a:r>
            <a:r>
              <a:rPr lang="en-US" dirty="0" smtClean="0"/>
              <a:t> B ở VN </a:t>
            </a:r>
            <a:r>
              <a:rPr lang="en-US" dirty="0" err="1" smtClean="0"/>
              <a:t>cung</a:t>
            </a:r>
            <a:r>
              <a:rPr lang="en-US" dirty="0" smtClean="0"/>
              <a:t> </a:t>
            </a:r>
            <a:r>
              <a:rPr lang="en-US" dirty="0" err="1" smtClean="0"/>
              <a:t>cấp</a:t>
            </a:r>
            <a:r>
              <a:rPr lang="en-US" dirty="0" smtClean="0"/>
              <a:t> DV </a:t>
            </a:r>
            <a:r>
              <a:rPr lang="en-US" dirty="0" err="1" smtClean="0"/>
              <a:t>chuyển</a:t>
            </a:r>
            <a:r>
              <a:rPr lang="en-US" dirty="0" smtClean="0"/>
              <a:t> </a:t>
            </a:r>
            <a:r>
              <a:rPr lang="en-US" dirty="0" err="1" smtClean="0"/>
              <a:t>phát</a:t>
            </a:r>
            <a:r>
              <a:rPr lang="en-US" dirty="0" smtClean="0"/>
              <a:t> </a:t>
            </a:r>
            <a:r>
              <a:rPr lang="en-US" dirty="0" err="1" smtClean="0"/>
              <a:t>từ</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về</a:t>
            </a:r>
            <a:r>
              <a:rPr lang="en-US" dirty="0" smtClean="0"/>
              <a:t> VN </a:t>
            </a:r>
            <a:r>
              <a:rPr lang="en-US" dirty="0" err="1" smtClean="0"/>
              <a:t>và</a:t>
            </a:r>
            <a:r>
              <a:rPr lang="en-US" dirty="0" smtClean="0"/>
              <a:t> </a:t>
            </a:r>
            <a:r>
              <a:rPr lang="en-US" dirty="0" err="1" smtClean="0"/>
              <a:t>ngược</a:t>
            </a:r>
            <a:r>
              <a:rPr lang="en-US" dirty="0" smtClean="0"/>
              <a:t> </a:t>
            </a:r>
            <a:r>
              <a:rPr lang="en-US" dirty="0" err="1" smtClean="0"/>
              <a:t>lại</a:t>
            </a:r>
            <a:r>
              <a:rPr lang="en-US" dirty="0" smtClean="0"/>
              <a:t>. </a:t>
            </a:r>
            <a:r>
              <a:rPr lang="en-US" dirty="0" err="1" smtClean="0"/>
              <a:t>Công</a:t>
            </a:r>
            <a:r>
              <a:rPr lang="en-US" dirty="0" smtClean="0"/>
              <a:t> </a:t>
            </a:r>
            <a:r>
              <a:rPr lang="en-US" dirty="0" err="1" smtClean="0"/>
              <a:t>ty</a:t>
            </a:r>
            <a:r>
              <a:rPr lang="en-US" dirty="0" smtClean="0"/>
              <a:t> B chia </a:t>
            </a:r>
            <a:r>
              <a:rPr lang="en-US" dirty="0" err="1" smtClean="0"/>
              <a:t>cước</a:t>
            </a:r>
            <a:r>
              <a:rPr lang="en-US" dirty="0" smtClean="0"/>
              <a:t> </a:t>
            </a:r>
            <a:r>
              <a:rPr lang="en-US" dirty="0" err="1" smtClean="0"/>
              <a:t>cho</a:t>
            </a:r>
            <a:r>
              <a:rPr lang="en-US" dirty="0" smtClean="0"/>
              <a:t> </a:t>
            </a:r>
            <a:r>
              <a:rPr lang="en-US" dirty="0" err="1" smtClean="0"/>
              <a:t>cty</a:t>
            </a:r>
            <a:r>
              <a:rPr lang="en-US" dirty="0" smtClean="0"/>
              <a:t> C ở </a:t>
            </a:r>
            <a:r>
              <a:rPr lang="en-US" dirty="0" err="1" smtClean="0"/>
              <a:t>nước</a:t>
            </a:r>
            <a:r>
              <a:rPr lang="en-US" dirty="0" smtClean="0"/>
              <a:t> </a:t>
            </a:r>
            <a:r>
              <a:rPr lang="en-US" dirty="0" err="1" smtClean="0"/>
              <a:t>ngoài</a:t>
            </a:r>
            <a:r>
              <a:rPr lang="en-US" dirty="0" smtClean="0"/>
              <a:t> </a:t>
            </a:r>
            <a:r>
              <a:rPr lang="en-US" dirty="0" err="1" smtClean="0"/>
              <a:t>khoản</a:t>
            </a:r>
            <a:r>
              <a:rPr lang="en-US" dirty="0" smtClean="0"/>
              <a:t> </a:t>
            </a:r>
            <a:r>
              <a:rPr lang="en-US" dirty="0" err="1" smtClean="0"/>
              <a:t>tiền</a:t>
            </a:r>
            <a:r>
              <a:rPr lang="en-US" dirty="0" smtClean="0"/>
              <a:t> x USD.</a:t>
            </a:r>
          </a:p>
          <a:p>
            <a:pPr>
              <a:buFontTx/>
              <a:buChar char="-"/>
            </a:pPr>
            <a:r>
              <a:rPr lang="en-US" dirty="0" smtClean="0"/>
              <a:t>DV </a:t>
            </a:r>
            <a:r>
              <a:rPr lang="en-US" dirty="0" err="1" smtClean="0"/>
              <a:t>chuyển</a:t>
            </a:r>
            <a:r>
              <a:rPr lang="en-US" dirty="0" smtClean="0"/>
              <a:t> </a:t>
            </a:r>
            <a:r>
              <a:rPr lang="en-US" dirty="0" err="1" smtClean="0"/>
              <a:t>phát</a:t>
            </a:r>
            <a:r>
              <a:rPr lang="en-US" dirty="0" smtClean="0"/>
              <a:t> </a:t>
            </a:r>
            <a:r>
              <a:rPr lang="en-US" dirty="0" err="1" smtClean="0"/>
              <a:t>từ</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về</a:t>
            </a:r>
            <a:r>
              <a:rPr lang="en-US" dirty="0" smtClean="0"/>
              <a:t> VN, </a:t>
            </a:r>
            <a:r>
              <a:rPr lang="en-US" dirty="0" err="1" smtClean="0"/>
              <a:t>khoản</a:t>
            </a:r>
            <a:r>
              <a:rPr lang="en-US" dirty="0" smtClean="0"/>
              <a:t> </a:t>
            </a:r>
            <a:r>
              <a:rPr lang="en-US" dirty="0" err="1" smtClean="0"/>
              <a:t>tiền</a:t>
            </a:r>
            <a:r>
              <a:rPr lang="en-US" dirty="0" smtClean="0"/>
              <a:t> x USD </a:t>
            </a:r>
            <a:r>
              <a:rPr lang="en-US" dirty="0" err="1" smtClean="0"/>
              <a:t>bên</a:t>
            </a:r>
            <a:r>
              <a:rPr lang="en-US" dirty="0" smtClean="0"/>
              <a:t> C </a:t>
            </a:r>
            <a:r>
              <a:rPr lang="en-US" dirty="0" err="1" smtClean="0"/>
              <a:t>nhận</a:t>
            </a:r>
            <a:r>
              <a:rPr lang="en-US" dirty="0" smtClean="0"/>
              <a:t> </a:t>
            </a:r>
            <a:r>
              <a:rPr lang="en-US" dirty="0" err="1" smtClean="0"/>
              <a:t>được</a:t>
            </a:r>
            <a:r>
              <a:rPr lang="en-US" dirty="0" smtClean="0"/>
              <a:t> </a:t>
            </a:r>
            <a:r>
              <a:rPr lang="en-US" dirty="0" err="1" smtClean="0"/>
              <a:t>không</a:t>
            </a:r>
            <a:r>
              <a:rPr lang="en-US" dirty="0" smtClean="0"/>
              <a:t> </a:t>
            </a:r>
            <a:r>
              <a:rPr lang="en-US" dirty="0" err="1" smtClean="0"/>
              <a:t>thuộc</a:t>
            </a:r>
            <a:r>
              <a:rPr lang="en-US" dirty="0" smtClean="0"/>
              <a:t> DT </a:t>
            </a:r>
            <a:r>
              <a:rPr lang="en-US" dirty="0" err="1" smtClean="0"/>
              <a:t>tính</a:t>
            </a:r>
            <a:r>
              <a:rPr lang="en-US" dirty="0" smtClean="0"/>
              <a:t> </a:t>
            </a:r>
            <a:r>
              <a:rPr lang="en-US" dirty="0" err="1" smtClean="0"/>
              <a:t>thuế</a:t>
            </a:r>
            <a:r>
              <a:rPr lang="en-US" dirty="0" smtClean="0"/>
              <a:t> GTGT</a:t>
            </a:r>
          </a:p>
          <a:p>
            <a:pPr>
              <a:buFontTx/>
              <a:buChar char="-"/>
            </a:pPr>
            <a:r>
              <a:rPr lang="en-US" dirty="0" smtClean="0"/>
              <a:t>DV </a:t>
            </a:r>
            <a:r>
              <a:rPr lang="en-US" dirty="0" err="1" smtClean="0"/>
              <a:t>chuyển</a:t>
            </a:r>
            <a:r>
              <a:rPr lang="en-US" dirty="0" smtClean="0"/>
              <a:t> </a:t>
            </a:r>
            <a:r>
              <a:rPr lang="en-US" dirty="0" err="1" smtClean="0"/>
              <a:t>phát</a:t>
            </a:r>
            <a:r>
              <a:rPr lang="en-US" dirty="0" smtClean="0"/>
              <a:t> </a:t>
            </a:r>
            <a:r>
              <a:rPr lang="en-US" dirty="0" err="1" smtClean="0"/>
              <a:t>từ</a:t>
            </a:r>
            <a:r>
              <a:rPr lang="en-US" dirty="0" smtClean="0"/>
              <a:t> VN </a:t>
            </a:r>
            <a:r>
              <a:rPr lang="en-US" dirty="0" err="1" smtClean="0"/>
              <a:t>ra</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khoản</a:t>
            </a:r>
            <a:r>
              <a:rPr lang="en-US" dirty="0" smtClean="0"/>
              <a:t> X </a:t>
            </a:r>
            <a:r>
              <a:rPr lang="en-US" dirty="0" err="1" smtClean="0"/>
              <a:t>cty</a:t>
            </a:r>
            <a:r>
              <a:rPr lang="en-US" dirty="0" smtClean="0"/>
              <a:t> C </a:t>
            </a:r>
            <a:r>
              <a:rPr lang="en-US" dirty="0" err="1" smtClean="0"/>
              <a:t>nhận</a:t>
            </a:r>
            <a:r>
              <a:rPr lang="en-US" dirty="0" smtClean="0"/>
              <a:t> </a:t>
            </a:r>
            <a:r>
              <a:rPr lang="en-US" dirty="0" err="1" smtClean="0"/>
              <a:t>được</a:t>
            </a:r>
            <a:r>
              <a:rPr lang="en-US" dirty="0" smtClean="0"/>
              <a:t> </a:t>
            </a:r>
            <a:r>
              <a:rPr lang="en-US" dirty="0" err="1" smtClean="0"/>
              <a:t>thuộc</a:t>
            </a:r>
            <a:r>
              <a:rPr lang="en-US" dirty="0" smtClean="0"/>
              <a:t> </a:t>
            </a:r>
            <a:r>
              <a:rPr lang="en-US" dirty="0" err="1" smtClean="0"/>
              <a:t>doanh</a:t>
            </a:r>
            <a:r>
              <a:rPr lang="en-US" dirty="0" smtClean="0"/>
              <a:t> </a:t>
            </a:r>
            <a:r>
              <a:rPr lang="en-US" dirty="0" err="1" smtClean="0"/>
              <a:t>thu</a:t>
            </a:r>
            <a:r>
              <a:rPr lang="en-US" dirty="0" smtClean="0"/>
              <a:t> </a:t>
            </a:r>
            <a:r>
              <a:rPr lang="en-US" dirty="0" err="1" smtClean="0"/>
              <a:t>tính</a:t>
            </a:r>
            <a:r>
              <a:rPr lang="en-US" dirty="0" smtClean="0"/>
              <a:t> </a:t>
            </a:r>
            <a:r>
              <a:rPr lang="en-US" dirty="0" err="1" smtClean="0"/>
              <a:t>thuế</a:t>
            </a:r>
            <a:r>
              <a:rPr lang="en-US" dirty="0" smtClean="0"/>
              <a:t> GTGT, B </a:t>
            </a:r>
            <a:r>
              <a:rPr lang="en-US" dirty="0" err="1" smtClean="0"/>
              <a:t>có</a:t>
            </a:r>
            <a:r>
              <a:rPr lang="en-US" dirty="0" smtClean="0"/>
              <a:t> </a:t>
            </a:r>
            <a:r>
              <a:rPr lang="en-US" dirty="0" err="1" smtClean="0"/>
              <a:t>trách</a:t>
            </a:r>
            <a:r>
              <a:rPr lang="en-US" dirty="0" smtClean="0"/>
              <a:t> </a:t>
            </a:r>
            <a:r>
              <a:rPr lang="en-US" dirty="0" err="1" smtClean="0"/>
              <a:t>nhiệm</a:t>
            </a:r>
            <a:r>
              <a:rPr lang="en-US" dirty="0" smtClean="0"/>
              <a:t> </a:t>
            </a:r>
            <a:r>
              <a:rPr lang="en-US" dirty="0" err="1" smtClean="0"/>
              <a:t>kê</a:t>
            </a:r>
            <a:r>
              <a:rPr lang="en-US" dirty="0" smtClean="0"/>
              <a:t> </a:t>
            </a:r>
            <a:r>
              <a:rPr lang="en-US" dirty="0" err="1" smtClean="0"/>
              <a:t>khai</a:t>
            </a:r>
            <a:r>
              <a:rPr lang="en-US" dirty="0" smtClean="0"/>
              <a:t>, </a:t>
            </a:r>
            <a:r>
              <a:rPr lang="en-US" dirty="0" err="1" smtClean="0"/>
              <a:t>khấu</a:t>
            </a:r>
            <a:r>
              <a:rPr lang="en-US" dirty="0" smtClean="0"/>
              <a:t> </a:t>
            </a:r>
            <a:r>
              <a:rPr lang="en-US" dirty="0" err="1" smtClean="0"/>
              <a:t>trừ</a:t>
            </a:r>
            <a:r>
              <a:rPr lang="en-US" dirty="0" smtClean="0"/>
              <a:t>, </a:t>
            </a:r>
            <a:r>
              <a:rPr lang="en-US" dirty="0" err="1" smtClean="0"/>
              <a:t>nộp</a:t>
            </a:r>
            <a:r>
              <a:rPr lang="en-US" dirty="0" smtClean="0"/>
              <a:t> </a:t>
            </a:r>
            <a:r>
              <a:rPr lang="en-US" dirty="0" err="1" smtClean="0"/>
              <a:t>thay</a:t>
            </a:r>
            <a:r>
              <a:rPr lang="en-US" dirty="0" smtClean="0"/>
              <a:t> </a:t>
            </a:r>
            <a:r>
              <a:rPr lang="en-US" dirty="0" err="1" smtClean="0"/>
              <a:t>thuế</a:t>
            </a:r>
            <a:r>
              <a:rPr lang="en-US" dirty="0" smtClean="0"/>
              <a:t> GTGT </a:t>
            </a:r>
            <a:r>
              <a:rPr lang="en-US" dirty="0" err="1" smtClean="0"/>
              <a:t>trên</a:t>
            </a:r>
            <a:r>
              <a:rPr lang="en-US" dirty="0" smtClean="0"/>
              <a:t> </a:t>
            </a:r>
            <a:r>
              <a:rPr lang="en-US" dirty="0" err="1" smtClean="0"/>
              <a:t>số</a:t>
            </a:r>
            <a:r>
              <a:rPr lang="en-US" dirty="0" smtClean="0"/>
              <a:t> </a:t>
            </a:r>
            <a:r>
              <a:rPr lang="en-US" dirty="0" err="1" smtClean="0"/>
              <a:t>tiền</a:t>
            </a:r>
            <a:r>
              <a:rPr lang="en-US" dirty="0" smtClean="0"/>
              <a:t> x </a:t>
            </a:r>
            <a:r>
              <a:rPr lang="en-US" dirty="0" err="1" smtClean="0"/>
              <a:t>thanh</a:t>
            </a:r>
            <a:r>
              <a:rPr lang="en-US" dirty="0" smtClean="0"/>
              <a:t> </a:t>
            </a:r>
            <a:r>
              <a:rPr lang="en-US" dirty="0" err="1" smtClean="0"/>
              <a:t>toán</a:t>
            </a:r>
            <a:r>
              <a:rPr lang="en-US" dirty="0" smtClean="0"/>
              <a:t> </a:t>
            </a:r>
            <a:r>
              <a:rPr lang="en-US" dirty="0" err="1" smtClean="0"/>
              <a:t>cho</a:t>
            </a:r>
            <a:r>
              <a:rPr lang="en-US" dirty="0" smtClean="0"/>
              <a:t> </a:t>
            </a:r>
            <a:r>
              <a:rPr lang="en-US" dirty="0" err="1" smtClean="0"/>
              <a:t>cty</a:t>
            </a:r>
            <a:r>
              <a:rPr lang="en-US" dirty="0" smtClean="0"/>
              <a:t> C </a:t>
            </a:r>
            <a:endParaRPr lang="en-GB" dirty="0"/>
          </a:p>
        </p:txBody>
      </p:sp>
    </p:spTree>
    <p:extLst>
      <p:ext uri="{BB962C8B-B14F-4D97-AF65-F5344CB8AC3E}">
        <p14:creationId xmlns:p14="http://schemas.microsoft.com/office/powerpoint/2010/main" val="36689347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PHƯƠNG PHÁP TRỰC TIẾP </a:t>
            </a:r>
            <a:br>
              <a:rPr lang="en-US" dirty="0" smtClean="0"/>
            </a:br>
            <a:r>
              <a:rPr lang="en-US" dirty="0" smtClean="0"/>
              <a:t>THUẾ GTGT</a:t>
            </a:r>
            <a:endParaRPr lang="en-GB" dirty="0"/>
          </a:p>
        </p:txBody>
      </p:sp>
      <p:sp>
        <p:nvSpPr>
          <p:cNvPr id="3" name="Content Placeholder 2"/>
          <p:cNvSpPr>
            <a:spLocks noGrp="1"/>
          </p:cNvSpPr>
          <p:nvPr>
            <p:ph idx="1"/>
          </p:nvPr>
        </p:nvSpPr>
        <p:spPr/>
        <p:txBody>
          <a:bodyPr/>
          <a:lstStyle/>
          <a:p>
            <a:r>
              <a:rPr lang="en-US" dirty="0" err="1" smtClean="0"/>
              <a:t>Tỷ</a:t>
            </a:r>
            <a:r>
              <a:rPr lang="en-US" dirty="0" smtClean="0"/>
              <a:t> </a:t>
            </a:r>
            <a:r>
              <a:rPr lang="en-US" dirty="0" err="1" smtClean="0"/>
              <a:t>lệ</a:t>
            </a:r>
            <a:r>
              <a:rPr lang="en-US" dirty="0" smtClean="0"/>
              <a:t> </a:t>
            </a:r>
            <a:r>
              <a:rPr lang="en-US" dirty="0" err="1" smtClean="0"/>
              <a:t>tính</a:t>
            </a:r>
            <a:r>
              <a:rPr lang="en-US" dirty="0" smtClean="0"/>
              <a:t> </a:t>
            </a:r>
            <a:r>
              <a:rPr lang="en-US" dirty="0" err="1" smtClean="0"/>
              <a:t>thuế</a:t>
            </a:r>
            <a:r>
              <a:rPr lang="en-US" dirty="0" smtClean="0"/>
              <a:t> GTGT </a:t>
            </a:r>
            <a:r>
              <a:rPr lang="en-US" dirty="0" err="1" smtClean="0"/>
              <a:t>trên</a:t>
            </a:r>
            <a:r>
              <a:rPr lang="en-US" dirty="0" smtClean="0"/>
              <a:t> </a:t>
            </a:r>
            <a:r>
              <a:rPr lang="en-US" dirty="0" err="1" smtClean="0"/>
              <a:t>doanh</a:t>
            </a:r>
            <a:r>
              <a:rPr lang="en-US" dirty="0" smtClean="0"/>
              <a:t> </a:t>
            </a:r>
            <a:r>
              <a:rPr lang="en-US" dirty="0" err="1" smtClean="0"/>
              <a:t>thu</a:t>
            </a:r>
            <a:r>
              <a:rPr lang="en-US" dirty="0" smtClean="0"/>
              <a:t>:</a:t>
            </a:r>
          </a:p>
          <a:p>
            <a:endParaRPr lang="en-GB" dirty="0"/>
          </a:p>
        </p:txBody>
      </p:sp>
    </p:spTree>
    <p:extLst>
      <p:ext uri="{BB962C8B-B14F-4D97-AF65-F5344CB8AC3E}">
        <p14:creationId xmlns:p14="http://schemas.microsoft.com/office/powerpoint/2010/main" val="10983732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PHƯƠNG PHÁP TRỰC TIẾP </a:t>
            </a:r>
            <a:br>
              <a:rPr lang="en-US" dirty="0" smtClean="0"/>
            </a:br>
            <a:r>
              <a:rPr lang="en-US" dirty="0" smtClean="0"/>
              <a:t>THUẾ GTGT</a:t>
            </a:r>
            <a:endParaRPr lang="en-GB" dirty="0"/>
          </a:p>
        </p:txBody>
      </p:sp>
      <p:sp>
        <p:nvSpPr>
          <p:cNvPr id="3" name="Content Placeholder 2"/>
          <p:cNvSpPr>
            <a:spLocks noGrp="1"/>
          </p:cNvSpPr>
          <p:nvPr>
            <p:ph idx="1"/>
          </p:nvPr>
        </p:nvSpPr>
        <p:spPr/>
        <p:txBody>
          <a:bodyPr/>
          <a:lstStyle/>
          <a:p>
            <a:pPr marL="0" indent="0">
              <a:buNone/>
            </a:pP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2337410091"/>
              </p:ext>
            </p:extLst>
          </p:nvPr>
        </p:nvGraphicFramePr>
        <p:xfrm>
          <a:off x="323528" y="1484784"/>
          <a:ext cx="8424936" cy="478375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5256584">
                  <a:extLst>
                    <a:ext uri="{9D8B030D-6E8A-4147-A177-3AD203B41FA5}">
                      <a16:colId xmlns:a16="http://schemas.microsoft.com/office/drawing/2014/main" val="20001"/>
                    </a:ext>
                  </a:extLst>
                </a:gridCol>
                <a:gridCol w="2376264">
                  <a:extLst>
                    <a:ext uri="{9D8B030D-6E8A-4147-A177-3AD203B41FA5}">
                      <a16:colId xmlns:a16="http://schemas.microsoft.com/office/drawing/2014/main" val="20002"/>
                    </a:ext>
                  </a:extLst>
                </a:gridCol>
              </a:tblGrid>
              <a:tr h="974619">
                <a:tc>
                  <a:txBody>
                    <a:bodyPr/>
                    <a:lstStyle/>
                    <a:p>
                      <a:r>
                        <a:rPr lang="en-US" sz="3000" dirty="0" smtClean="0"/>
                        <a:t>STT</a:t>
                      </a:r>
                      <a:endParaRPr lang="en-GB" sz="3000" dirty="0"/>
                    </a:p>
                  </a:txBody>
                  <a:tcPr/>
                </a:tc>
                <a:tc>
                  <a:txBody>
                    <a:bodyPr/>
                    <a:lstStyle/>
                    <a:p>
                      <a:r>
                        <a:rPr lang="en-US" sz="3000" dirty="0" err="1" smtClean="0"/>
                        <a:t>Ngành</a:t>
                      </a:r>
                      <a:r>
                        <a:rPr lang="en-US" sz="3000" baseline="0" dirty="0" smtClean="0"/>
                        <a:t> </a:t>
                      </a:r>
                      <a:r>
                        <a:rPr lang="en-US" sz="3000" baseline="0" dirty="0" err="1" smtClean="0"/>
                        <a:t>kinh</a:t>
                      </a:r>
                      <a:r>
                        <a:rPr lang="en-US" sz="3000" baseline="0" dirty="0" smtClean="0"/>
                        <a:t> </a:t>
                      </a:r>
                      <a:r>
                        <a:rPr lang="en-US" sz="3000" baseline="0" dirty="0" err="1" smtClean="0"/>
                        <a:t>doanh</a:t>
                      </a:r>
                      <a:endParaRPr lang="en-GB" sz="3000" dirty="0"/>
                    </a:p>
                  </a:txBody>
                  <a:tcPr/>
                </a:tc>
                <a:tc>
                  <a:txBody>
                    <a:bodyPr/>
                    <a:lstStyle/>
                    <a:p>
                      <a:r>
                        <a:rPr lang="en-US" sz="3000" dirty="0" err="1" smtClean="0"/>
                        <a:t>Tỷ</a:t>
                      </a:r>
                      <a:r>
                        <a:rPr lang="en-US" sz="3000" dirty="0" smtClean="0"/>
                        <a:t> </a:t>
                      </a:r>
                      <a:r>
                        <a:rPr lang="en-US" sz="3000" dirty="0" err="1" smtClean="0"/>
                        <a:t>lệ</a:t>
                      </a:r>
                      <a:r>
                        <a:rPr lang="en-US" sz="3000" baseline="0" dirty="0" smtClean="0"/>
                        <a:t> % </a:t>
                      </a:r>
                      <a:r>
                        <a:rPr lang="en-US" sz="3000" baseline="0" dirty="0" err="1" smtClean="0"/>
                        <a:t>tính</a:t>
                      </a:r>
                      <a:r>
                        <a:rPr lang="en-US" sz="3000" baseline="0" dirty="0" smtClean="0"/>
                        <a:t> VAT</a:t>
                      </a:r>
                      <a:endParaRPr lang="en-GB" sz="3000" dirty="0"/>
                    </a:p>
                  </a:txBody>
                  <a:tcPr/>
                </a:tc>
                <a:extLst>
                  <a:ext uri="{0D108BD9-81ED-4DB2-BD59-A6C34878D82A}">
                    <a16:rowId xmlns:a16="http://schemas.microsoft.com/office/drawing/2014/main" val="10000"/>
                  </a:ext>
                </a:extLst>
              </a:tr>
              <a:tr h="1467432">
                <a:tc>
                  <a:txBody>
                    <a:bodyPr/>
                    <a:lstStyle/>
                    <a:p>
                      <a:r>
                        <a:rPr lang="en-US" sz="3000" dirty="0" smtClean="0"/>
                        <a:t>1</a:t>
                      </a:r>
                      <a:endParaRPr lang="en-GB" sz="3000" dirty="0"/>
                    </a:p>
                  </a:txBody>
                  <a:tcPr/>
                </a:tc>
                <a:tc>
                  <a:txBody>
                    <a:bodyPr/>
                    <a:lstStyle/>
                    <a:p>
                      <a:r>
                        <a:rPr lang="en-US" sz="3000" dirty="0" smtClean="0"/>
                        <a:t>DV, </a:t>
                      </a:r>
                      <a:r>
                        <a:rPr lang="en-US" sz="3000" dirty="0" err="1" smtClean="0"/>
                        <a:t>cho</a:t>
                      </a:r>
                      <a:r>
                        <a:rPr lang="en-US" sz="3000" dirty="0" smtClean="0"/>
                        <a:t> </a:t>
                      </a:r>
                      <a:r>
                        <a:rPr lang="en-US" sz="3000" dirty="0" err="1" smtClean="0"/>
                        <a:t>thuê</a:t>
                      </a:r>
                      <a:r>
                        <a:rPr lang="en-US" sz="3000" baseline="0" dirty="0" smtClean="0"/>
                        <a:t> </a:t>
                      </a:r>
                      <a:r>
                        <a:rPr lang="en-US" sz="3000" baseline="0" dirty="0" err="1" smtClean="0"/>
                        <a:t>máy</a:t>
                      </a:r>
                      <a:r>
                        <a:rPr lang="en-US" sz="3000" baseline="0" dirty="0" smtClean="0"/>
                        <a:t> </a:t>
                      </a:r>
                      <a:r>
                        <a:rPr lang="en-US" sz="3000" baseline="0" dirty="0" err="1" smtClean="0"/>
                        <a:t>móc</a:t>
                      </a:r>
                      <a:r>
                        <a:rPr lang="en-US" sz="3000" baseline="0" dirty="0" smtClean="0"/>
                        <a:t> </a:t>
                      </a:r>
                      <a:r>
                        <a:rPr lang="en-US" sz="3000" baseline="0" dirty="0" err="1" smtClean="0"/>
                        <a:t>thiết</a:t>
                      </a:r>
                      <a:r>
                        <a:rPr lang="en-US" sz="3000" baseline="0" dirty="0" smtClean="0"/>
                        <a:t> </a:t>
                      </a:r>
                      <a:r>
                        <a:rPr lang="en-US" sz="3000" baseline="0" dirty="0" err="1" smtClean="0"/>
                        <a:t>bị</a:t>
                      </a:r>
                      <a:r>
                        <a:rPr lang="en-US" sz="3000" baseline="0" dirty="0" smtClean="0"/>
                        <a:t>, BH; </a:t>
                      </a:r>
                      <a:r>
                        <a:rPr lang="en-US" sz="3000" baseline="0" dirty="0" err="1" smtClean="0"/>
                        <a:t>xây</a:t>
                      </a:r>
                      <a:r>
                        <a:rPr lang="en-US" sz="3000" baseline="0" dirty="0" smtClean="0"/>
                        <a:t> </a:t>
                      </a:r>
                      <a:r>
                        <a:rPr lang="en-US" sz="3000" baseline="0" dirty="0" err="1" smtClean="0"/>
                        <a:t>dựng</a:t>
                      </a:r>
                      <a:r>
                        <a:rPr lang="en-US" sz="3000" baseline="0" dirty="0" smtClean="0"/>
                        <a:t>, </a:t>
                      </a:r>
                      <a:r>
                        <a:rPr lang="en-US" sz="3000" baseline="0" dirty="0" err="1" smtClean="0"/>
                        <a:t>lắp</a:t>
                      </a:r>
                      <a:r>
                        <a:rPr lang="en-US" sz="3000" baseline="0" dirty="0" smtClean="0"/>
                        <a:t> </a:t>
                      </a:r>
                      <a:r>
                        <a:rPr lang="en-US" sz="3000" baseline="0" dirty="0" err="1" smtClean="0"/>
                        <a:t>đặt</a:t>
                      </a:r>
                      <a:r>
                        <a:rPr lang="en-US" sz="3000" baseline="0" dirty="0" smtClean="0"/>
                        <a:t> </a:t>
                      </a:r>
                      <a:r>
                        <a:rPr lang="en-US" sz="3000" baseline="0" dirty="0" err="1" smtClean="0"/>
                        <a:t>không</a:t>
                      </a:r>
                      <a:r>
                        <a:rPr lang="en-US" sz="3000" baseline="0" dirty="0" smtClean="0"/>
                        <a:t> </a:t>
                      </a:r>
                      <a:r>
                        <a:rPr lang="en-US" sz="3000" baseline="0" dirty="0" err="1" smtClean="0"/>
                        <a:t>bao</a:t>
                      </a:r>
                      <a:r>
                        <a:rPr lang="en-US" sz="3000" baseline="0" dirty="0" smtClean="0"/>
                        <a:t> </a:t>
                      </a:r>
                      <a:r>
                        <a:rPr lang="en-US" sz="3000" baseline="0" dirty="0" err="1" smtClean="0"/>
                        <a:t>thầu</a:t>
                      </a:r>
                      <a:r>
                        <a:rPr lang="en-US" sz="3000" baseline="0" dirty="0" smtClean="0"/>
                        <a:t> NVL, </a:t>
                      </a:r>
                      <a:r>
                        <a:rPr lang="en-US" sz="3000" baseline="0" dirty="0" err="1" smtClean="0"/>
                        <a:t>máy</a:t>
                      </a:r>
                      <a:r>
                        <a:rPr lang="en-US" sz="3000" baseline="0" dirty="0" smtClean="0"/>
                        <a:t> </a:t>
                      </a:r>
                      <a:r>
                        <a:rPr lang="en-US" sz="3000" baseline="0" dirty="0" err="1" smtClean="0"/>
                        <a:t>móc</a:t>
                      </a:r>
                      <a:r>
                        <a:rPr lang="en-US" sz="3000" baseline="0" dirty="0" smtClean="0"/>
                        <a:t>, </a:t>
                      </a:r>
                      <a:r>
                        <a:rPr lang="en-US" sz="3000" baseline="0" dirty="0" err="1" smtClean="0"/>
                        <a:t>thiết</a:t>
                      </a:r>
                      <a:r>
                        <a:rPr lang="en-US" sz="3000" baseline="0" dirty="0" smtClean="0"/>
                        <a:t> </a:t>
                      </a:r>
                      <a:r>
                        <a:rPr lang="en-US" sz="3000" baseline="0" dirty="0" err="1" smtClean="0"/>
                        <a:t>bị</a:t>
                      </a:r>
                      <a:endParaRPr lang="en-GB" sz="3000" dirty="0"/>
                    </a:p>
                  </a:txBody>
                  <a:tcPr/>
                </a:tc>
                <a:tc>
                  <a:txBody>
                    <a:bodyPr/>
                    <a:lstStyle/>
                    <a:p>
                      <a:r>
                        <a:rPr lang="en-US" sz="3000" dirty="0" smtClean="0"/>
                        <a:t>5</a:t>
                      </a:r>
                      <a:endParaRPr lang="en-GB" sz="3000" dirty="0"/>
                    </a:p>
                  </a:txBody>
                  <a:tcPr/>
                </a:tc>
                <a:extLst>
                  <a:ext uri="{0D108BD9-81ED-4DB2-BD59-A6C34878D82A}">
                    <a16:rowId xmlns:a16="http://schemas.microsoft.com/office/drawing/2014/main" val="10001"/>
                  </a:ext>
                </a:extLst>
              </a:tr>
              <a:tr h="1521104">
                <a:tc>
                  <a:txBody>
                    <a:bodyPr/>
                    <a:lstStyle/>
                    <a:p>
                      <a:r>
                        <a:rPr lang="en-US" sz="3000" dirty="0" smtClean="0"/>
                        <a:t>2</a:t>
                      </a:r>
                      <a:endParaRPr lang="en-GB" sz="3000" dirty="0"/>
                    </a:p>
                  </a:txBody>
                  <a:tcPr/>
                </a:tc>
                <a:tc>
                  <a:txBody>
                    <a:bodyPr/>
                    <a:lstStyle/>
                    <a:p>
                      <a:r>
                        <a:rPr lang="en-US" sz="3000" dirty="0" err="1" smtClean="0"/>
                        <a:t>Sản</a:t>
                      </a:r>
                      <a:r>
                        <a:rPr lang="en-US" sz="3000" dirty="0" smtClean="0"/>
                        <a:t> </a:t>
                      </a:r>
                      <a:r>
                        <a:rPr lang="en-US" sz="3000" dirty="0" err="1" smtClean="0"/>
                        <a:t>xuất</a:t>
                      </a:r>
                      <a:r>
                        <a:rPr lang="en-US" sz="3000" dirty="0" smtClean="0"/>
                        <a:t>,</a:t>
                      </a:r>
                      <a:r>
                        <a:rPr lang="en-US" sz="3000" baseline="0" dirty="0" smtClean="0"/>
                        <a:t> </a:t>
                      </a:r>
                      <a:r>
                        <a:rPr lang="en-US" sz="3000" baseline="0" dirty="0" err="1" smtClean="0"/>
                        <a:t>vận</a:t>
                      </a:r>
                      <a:r>
                        <a:rPr lang="en-US" sz="3000" baseline="0" dirty="0" smtClean="0"/>
                        <a:t> </a:t>
                      </a:r>
                      <a:r>
                        <a:rPr lang="en-US" sz="3000" baseline="0" dirty="0" err="1" smtClean="0"/>
                        <a:t>tải</a:t>
                      </a:r>
                      <a:r>
                        <a:rPr lang="en-US" sz="3000" baseline="0" dirty="0" smtClean="0"/>
                        <a:t>, DV </a:t>
                      </a:r>
                      <a:r>
                        <a:rPr lang="en-US" sz="3000" baseline="0" dirty="0" err="1" smtClean="0"/>
                        <a:t>có</a:t>
                      </a:r>
                      <a:r>
                        <a:rPr lang="en-US" sz="3000" baseline="0" dirty="0" smtClean="0"/>
                        <a:t> </a:t>
                      </a:r>
                      <a:r>
                        <a:rPr lang="en-US" sz="3000" baseline="0" dirty="0" err="1" smtClean="0"/>
                        <a:t>gắn</a:t>
                      </a:r>
                      <a:r>
                        <a:rPr lang="en-US" sz="3000" baseline="0" dirty="0" smtClean="0"/>
                        <a:t> </a:t>
                      </a:r>
                      <a:r>
                        <a:rPr lang="en-US" sz="3000" baseline="0" dirty="0" err="1" smtClean="0"/>
                        <a:t>với</a:t>
                      </a:r>
                      <a:r>
                        <a:rPr lang="en-US" sz="3000" baseline="0" dirty="0" smtClean="0"/>
                        <a:t> HH; </a:t>
                      </a:r>
                      <a:r>
                        <a:rPr lang="en-US" sz="3000" baseline="0" dirty="0" err="1" smtClean="0"/>
                        <a:t>xây</a:t>
                      </a:r>
                      <a:r>
                        <a:rPr lang="en-US" sz="3000" baseline="0" dirty="0" smtClean="0"/>
                        <a:t> </a:t>
                      </a:r>
                      <a:r>
                        <a:rPr lang="en-US" sz="3000" baseline="0" dirty="0" err="1" smtClean="0"/>
                        <a:t>dựng</a:t>
                      </a:r>
                      <a:r>
                        <a:rPr lang="en-US" sz="3000" baseline="0" dirty="0" smtClean="0"/>
                        <a:t>, </a:t>
                      </a:r>
                      <a:r>
                        <a:rPr lang="en-US" sz="3000" baseline="0" dirty="0" err="1" smtClean="0"/>
                        <a:t>lắp</a:t>
                      </a:r>
                      <a:r>
                        <a:rPr lang="en-US" sz="3000" baseline="0" dirty="0" smtClean="0"/>
                        <a:t> </a:t>
                      </a:r>
                      <a:r>
                        <a:rPr lang="en-US" sz="3000" baseline="0" dirty="0" err="1" smtClean="0"/>
                        <a:t>đặt</a:t>
                      </a:r>
                      <a:r>
                        <a:rPr lang="en-US" sz="3000" baseline="0" dirty="0" smtClean="0"/>
                        <a:t> </a:t>
                      </a:r>
                      <a:r>
                        <a:rPr lang="en-US" sz="3000" baseline="0" dirty="0" err="1" smtClean="0"/>
                        <a:t>có</a:t>
                      </a:r>
                      <a:r>
                        <a:rPr lang="en-US" sz="3000" baseline="0" dirty="0" smtClean="0"/>
                        <a:t> </a:t>
                      </a:r>
                      <a:r>
                        <a:rPr lang="en-US" sz="3000" baseline="0" dirty="0" err="1" smtClean="0"/>
                        <a:t>bao</a:t>
                      </a:r>
                      <a:r>
                        <a:rPr lang="en-US" sz="3000" baseline="0" dirty="0" smtClean="0"/>
                        <a:t> </a:t>
                      </a:r>
                      <a:r>
                        <a:rPr lang="en-US" sz="3000" baseline="0" dirty="0" err="1" smtClean="0"/>
                        <a:t>thầu</a:t>
                      </a:r>
                      <a:r>
                        <a:rPr lang="en-US" sz="3000" baseline="0" dirty="0" smtClean="0"/>
                        <a:t> NVL, </a:t>
                      </a:r>
                      <a:r>
                        <a:rPr lang="en-US" sz="3000" baseline="0" dirty="0" err="1" smtClean="0"/>
                        <a:t>máy</a:t>
                      </a:r>
                      <a:r>
                        <a:rPr lang="en-US" sz="3000" baseline="0" dirty="0" smtClean="0"/>
                        <a:t> </a:t>
                      </a:r>
                      <a:r>
                        <a:rPr lang="en-US" sz="3000" baseline="0" dirty="0" err="1" smtClean="0"/>
                        <a:t>móc</a:t>
                      </a:r>
                      <a:r>
                        <a:rPr lang="en-US" sz="3000" baseline="0" dirty="0" smtClean="0"/>
                        <a:t>, </a:t>
                      </a:r>
                      <a:r>
                        <a:rPr lang="en-US" sz="3000" baseline="0" dirty="0" err="1" smtClean="0"/>
                        <a:t>thiết</a:t>
                      </a:r>
                      <a:r>
                        <a:rPr lang="en-US" sz="3000" baseline="0" dirty="0" smtClean="0"/>
                        <a:t> </a:t>
                      </a:r>
                      <a:r>
                        <a:rPr lang="en-US" sz="3000" baseline="0" dirty="0" err="1" smtClean="0"/>
                        <a:t>bị</a:t>
                      </a:r>
                      <a:endParaRPr lang="en-GB" sz="3000" dirty="0"/>
                    </a:p>
                  </a:txBody>
                  <a:tcPr/>
                </a:tc>
                <a:tc>
                  <a:txBody>
                    <a:bodyPr/>
                    <a:lstStyle/>
                    <a:p>
                      <a:r>
                        <a:rPr lang="en-US" sz="3000" dirty="0" smtClean="0"/>
                        <a:t>3</a:t>
                      </a:r>
                      <a:endParaRPr lang="en-GB" sz="3000" dirty="0"/>
                    </a:p>
                  </a:txBody>
                  <a:tcPr/>
                </a:tc>
                <a:extLst>
                  <a:ext uri="{0D108BD9-81ED-4DB2-BD59-A6C34878D82A}">
                    <a16:rowId xmlns:a16="http://schemas.microsoft.com/office/drawing/2014/main" val="10002"/>
                  </a:ext>
                </a:extLst>
              </a:tr>
              <a:tr h="789374">
                <a:tc>
                  <a:txBody>
                    <a:bodyPr/>
                    <a:lstStyle/>
                    <a:p>
                      <a:r>
                        <a:rPr lang="en-US" sz="3000" dirty="0" smtClean="0"/>
                        <a:t>3</a:t>
                      </a:r>
                      <a:endParaRPr lang="en-GB" sz="3000" dirty="0"/>
                    </a:p>
                  </a:txBody>
                  <a:tcPr/>
                </a:tc>
                <a:tc>
                  <a:txBody>
                    <a:bodyPr/>
                    <a:lstStyle/>
                    <a:p>
                      <a:r>
                        <a:rPr lang="en-US" sz="3000" dirty="0" err="1" smtClean="0"/>
                        <a:t>Hoạt</a:t>
                      </a:r>
                      <a:r>
                        <a:rPr lang="en-US" sz="3000" baseline="0" dirty="0" smtClean="0"/>
                        <a:t> </a:t>
                      </a:r>
                      <a:r>
                        <a:rPr lang="en-US" sz="3000" baseline="0" dirty="0" err="1" smtClean="0"/>
                        <a:t>động</a:t>
                      </a:r>
                      <a:r>
                        <a:rPr lang="en-US" sz="3000" baseline="0" dirty="0" smtClean="0"/>
                        <a:t> </a:t>
                      </a:r>
                      <a:r>
                        <a:rPr lang="en-US" sz="3000" baseline="0" dirty="0" err="1" smtClean="0"/>
                        <a:t>kinh</a:t>
                      </a:r>
                      <a:r>
                        <a:rPr lang="en-US" sz="3000" baseline="0" dirty="0" smtClean="0"/>
                        <a:t> </a:t>
                      </a:r>
                      <a:r>
                        <a:rPr lang="en-US" sz="3000" baseline="0" dirty="0" err="1" smtClean="0"/>
                        <a:t>doanh</a:t>
                      </a:r>
                      <a:r>
                        <a:rPr lang="en-US" sz="3000" baseline="0" dirty="0" smtClean="0"/>
                        <a:t> </a:t>
                      </a:r>
                      <a:r>
                        <a:rPr lang="en-US" sz="3000" baseline="0" dirty="0" err="1" smtClean="0"/>
                        <a:t>khác</a:t>
                      </a:r>
                      <a:endParaRPr lang="en-GB" sz="3000" dirty="0"/>
                    </a:p>
                  </a:txBody>
                  <a:tcPr/>
                </a:tc>
                <a:tc>
                  <a:txBody>
                    <a:bodyPr/>
                    <a:lstStyle/>
                    <a:p>
                      <a:r>
                        <a:rPr lang="en-US" sz="3000" dirty="0" smtClean="0"/>
                        <a:t>2</a:t>
                      </a:r>
                      <a:endParaRPr lang="en-GB" sz="30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524072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PHƯƠNG PHÁP TRỰC TIẾP </a:t>
            </a:r>
            <a:br>
              <a:rPr lang="en-US" dirty="0" smtClean="0"/>
            </a:br>
            <a:r>
              <a:rPr lang="en-US" dirty="0" smtClean="0"/>
              <a:t>THUẾ GTGT</a:t>
            </a:r>
            <a:endParaRPr lang="en-GB" dirty="0"/>
          </a:p>
        </p:txBody>
      </p:sp>
      <p:sp>
        <p:nvSpPr>
          <p:cNvPr id="3" name="Content Placeholder 2"/>
          <p:cNvSpPr>
            <a:spLocks noGrp="1"/>
          </p:cNvSpPr>
          <p:nvPr>
            <p:ph idx="1"/>
          </p:nvPr>
        </p:nvSpPr>
        <p:spPr/>
        <p:txBody>
          <a:bodyPr>
            <a:normAutofit/>
          </a:bodyPr>
          <a:lstStyle/>
          <a:p>
            <a:r>
              <a:rPr lang="en-US" dirty="0" err="1" smtClean="0"/>
              <a:t>Xác</a:t>
            </a:r>
            <a:r>
              <a:rPr lang="en-US" dirty="0" smtClean="0"/>
              <a:t> </a:t>
            </a:r>
            <a:r>
              <a:rPr lang="en-US" dirty="0" err="1" smtClean="0"/>
              <a:t>định</a:t>
            </a:r>
            <a:r>
              <a:rPr lang="en-US" dirty="0" smtClean="0"/>
              <a:t> </a:t>
            </a:r>
            <a:r>
              <a:rPr lang="en-US" dirty="0" err="1" smtClean="0"/>
              <a:t>tỷ</a:t>
            </a:r>
            <a:r>
              <a:rPr lang="en-US" dirty="0" smtClean="0"/>
              <a:t> </a:t>
            </a:r>
            <a:r>
              <a:rPr lang="en-US" dirty="0" err="1" smtClean="0"/>
              <a:t>lệ</a:t>
            </a:r>
            <a:r>
              <a:rPr lang="en-US" dirty="0" smtClean="0"/>
              <a:t> </a:t>
            </a:r>
            <a:r>
              <a:rPr lang="en-US" dirty="0" err="1" smtClean="0"/>
              <a:t>tính</a:t>
            </a:r>
            <a:r>
              <a:rPr lang="en-US" dirty="0" smtClean="0"/>
              <a:t> </a:t>
            </a:r>
            <a:r>
              <a:rPr lang="en-US" dirty="0" err="1" smtClean="0"/>
              <a:t>thuế</a:t>
            </a:r>
            <a:r>
              <a:rPr lang="en-US" dirty="0" smtClean="0"/>
              <a:t> GTGT </a:t>
            </a:r>
            <a:r>
              <a:rPr lang="en-US" dirty="0" err="1" smtClean="0"/>
              <a:t>trên</a:t>
            </a:r>
            <a:r>
              <a:rPr lang="en-US" dirty="0" smtClean="0"/>
              <a:t> DT </a:t>
            </a:r>
            <a:r>
              <a:rPr lang="en-US" dirty="0" err="1" smtClean="0"/>
              <a:t>với</a:t>
            </a:r>
            <a:r>
              <a:rPr lang="en-US" dirty="0" smtClean="0"/>
              <a:t> 1 </a:t>
            </a:r>
            <a:r>
              <a:rPr lang="en-US" dirty="0" err="1" smtClean="0"/>
              <a:t>số</a:t>
            </a:r>
            <a:r>
              <a:rPr lang="en-US" dirty="0" smtClean="0"/>
              <a:t> TH </a:t>
            </a:r>
            <a:r>
              <a:rPr lang="en-US" dirty="0" err="1" smtClean="0"/>
              <a:t>cụ</a:t>
            </a:r>
            <a:r>
              <a:rPr lang="en-US" dirty="0" smtClean="0"/>
              <a:t> </a:t>
            </a:r>
            <a:r>
              <a:rPr lang="en-US" dirty="0" err="1" smtClean="0"/>
              <a:t>thể</a:t>
            </a:r>
            <a:r>
              <a:rPr lang="en-US" dirty="0" smtClean="0"/>
              <a:t>:</a:t>
            </a:r>
          </a:p>
          <a:p>
            <a:pPr>
              <a:buFontTx/>
              <a:buChar char="-"/>
            </a:pPr>
            <a:r>
              <a:rPr lang="en-US" dirty="0" err="1" smtClean="0"/>
              <a:t>Với</a:t>
            </a:r>
            <a:r>
              <a:rPr lang="en-US" dirty="0" smtClean="0"/>
              <a:t> HĐ </a:t>
            </a:r>
            <a:r>
              <a:rPr lang="en-US" dirty="0" err="1" smtClean="0"/>
              <a:t>thầu</a:t>
            </a:r>
            <a:r>
              <a:rPr lang="en-US" dirty="0" smtClean="0"/>
              <a:t> </a:t>
            </a:r>
            <a:r>
              <a:rPr lang="en-US" dirty="0" err="1" smtClean="0"/>
              <a:t>gồm</a:t>
            </a:r>
            <a:r>
              <a:rPr lang="en-US" dirty="0" smtClean="0"/>
              <a:t> </a:t>
            </a:r>
            <a:r>
              <a:rPr lang="en-US" dirty="0" err="1" smtClean="0"/>
              <a:t>nhiều</a:t>
            </a:r>
            <a:r>
              <a:rPr lang="en-US" dirty="0" smtClean="0"/>
              <a:t> </a:t>
            </a:r>
            <a:r>
              <a:rPr lang="en-US" dirty="0" err="1" smtClean="0"/>
              <a:t>hoạt</a:t>
            </a:r>
            <a:r>
              <a:rPr lang="en-US" dirty="0" smtClean="0"/>
              <a:t> </a:t>
            </a:r>
            <a:r>
              <a:rPr lang="en-US" dirty="0" err="1" smtClean="0"/>
              <a:t>động</a:t>
            </a:r>
            <a:r>
              <a:rPr lang="en-US" dirty="0" smtClean="0"/>
              <a:t> KD </a:t>
            </a:r>
            <a:r>
              <a:rPr lang="en-US" dirty="0" err="1" smtClean="0"/>
              <a:t>khác</a:t>
            </a:r>
            <a:r>
              <a:rPr lang="en-US" dirty="0" smtClean="0"/>
              <a:t> </a:t>
            </a:r>
            <a:r>
              <a:rPr lang="en-US" dirty="0" err="1" smtClean="0"/>
              <a:t>nhau</a:t>
            </a:r>
            <a:r>
              <a:rPr lang="en-US" dirty="0" smtClean="0"/>
              <a:t> </a:t>
            </a:r>
            <a:r>
              <a:rPr lang="en-US" dirty="0" err="1" smtClean="0"/>
              <a:t>hoặc</a:t>
            </a:r>
            <a:r>
              <a:rPr lang="en-US" dirty="0" smtClean="0"/>
              <a:t> </a:t>
            </a:r>
            <a:r>
              <a:rPr lang="en-US" dirty="0" err="1" smtClean="0"/>
              <a:t>một</a:t>
            </a:r>
            <a:r>
              <a:rPr lang="en-US" dirty="0" smtClean="0"/>
              <a:t> </a:t>
            </a:r>
            <a:r>
              <a:rPr lang="en-US" dirty="0" err="1" smtClean="0"/>
              <a:t>phần</a:t>
            </a:r>
            <a:r>
              <a:rPr lang="en-US" dirty="0" smtClean="0"/>
              <a:t> </a:t>
            </a:r>
            <a:r>
              <a:rPr lang="en-US" dirty="0" err="1" smtClean="0"/>
              <a:t>giá</a:t>
            </a:r>
            <a:r>
              <a:rPr lang="en-US" dirty="0" smtClean="0"/>
              <a:t> </a:t>
            </a:r>
            <a:r>
              <a:rPr lang="en-US" dirty="0" err="1" smtClean="0"/>
              <a:t>trị</a:t>
            </a:r>
            <a:r>
              <a:rPr lang="en-US" dirty="0" smtClean="0"/>
              <a:t> HĐ </a:t>
            </a:r>
            <a:r>
              <a:rPr lang="en-US" dirty="0" err="1" smtClean="0"/>
              <a:t>không</a:t>
            </a:r>
            <a:r>
              <a:rPr lang="en-US" dirty="0" smtClean="0"/>
              <a:t> </a:t>
            </a:r>
            <a:r>
              <a:rPr lang="en-US" dirty="0" err="1" smtClean="0"/>
              <a:t>thuộc</a:t>
            </a:r>
            <a:r>
              <a:rPr lang="en-US" dirty="0" smtClean="0"/>
              <a:t> </a:t>
            </a:r>
            <a:r>
              <a:rPr lang="en-US" dirty="0" err="1" smtClean="0"/>
              <a:t>diện</a:t>
            </a:r>
            <a:r>
              <a:rPr lang="en-US" dirty="0" smtClean="0"/>
              <a:t> </a:t>
            </a:r>
            <a:r>
              <a:rPr lang="en-US" dirty="0" err="1" smtClean="0"/>
              <a:t>chịu</a:t>
            </a:r>
            <a:r>
              <a:rPr lang="en-US" dirty="0" smtClean="0"/>
              <a:t> VAT, </a:t>
            </a:r>
            <a:r>
              <a:rPr lang="en-US" dirty="0" err="1" smtClean="0"/>
              <a:t>việc</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tỷ</a:t>
            </a:r>
            <a:r>
              <a:rPr lang="en-US" dirty="0" smtClean="0"/>
              <a:t> </a:t>
            </a:r>
            <a:r>
              <a:rPr lang="en-US" dirty="0" err="1" smtClean="0"/>
              <a:t>lệ</a:t>
            </a:r>
            <a:r>
              <a:rPr lang="en-US" dirty="0" smtClean="0"/>
              <a:t> % </a:t>
            </a:r>
            <a:r>
              <a:rPr lang="en-US" dirty="0" err="1" smtClean="0"/>
              <a:t>tính</a:t>
            </a:r>
            <a:r>
              <a:rPr lang="en-US" dirty="0" smtClean="0"/>
              <a:t> VAT </a:t>
            </a:r>
            <a:r>
              <a:rPr lang="en-US" dirty="0" err="1" smtClean="0"/>
              <a:t>căn</a:t>
            </a:r>
            <a:r>
              <a:rPr lang="en-US" dirty="0" smtClean="0"/>
              <a:t> </a:t>
            </a:r>
            <a:r>
              <a:rPr lang="en-US" dirty="0" err="1" smtClean="0"/>
              <a:t>cứ</a:t>
            </a:r>
            <a:r>
              <a:rPr lang="en-US" dirty="0" smtClean="0"/>
              <a:t> </a:t>
            </a:r>
            <a:r>
              <a:rPr lang="en-US" dirty="0" err="1" smtClean="0"/>
              <a:t>vào</a:t>
            </a:r>
            <a:r>
              <a:rPr lang="en-US" dirty="0" smtClean="0"/>
              <a:t> </a:t>
            </a:r>
            <a:r>
              <a:rPr lang="en-US" dirty="0" err="1" smtClean="0"/>
              <a:t>từng</a:t>
            </a:r>
            <a:r>
              <a:rPr lang="en-US" dirty="0" smtClean="0"/>
              <a:t> </a:t>
            </a:r>
            <a:r>
              <a:rPr lang="en-US" dirty="0" err="1" smtClean="0"/>
              <a:t>hoạt</a:t>
            </a:r>
            <a:r>
              <a:rPr lang="en-US" dirty="0" smtClean="0"/>
              <a:t> </a:t>
            </a:r>
            <a:r>
              <a:rPr lang="en-US" dirty="0" err="1" smtClean="0"/>
              <a:t>động</a:t>
            </a:r>
            <a:r>
              <a:rPr lang="en-US" dirty="0" smtClean="0"/>
              <a:t> KD do </a:t>
            </a:r>
            <a:r>
              <a:rPr lang="en-US" dirty="0" err="1" smtClean="0"/>
              <a:t>nhà</a:t>
            </a:r>
            <a:r>
              <a:rPr lang="en-US" dirty="0" smtClean="0"/>
              <a:t> </a:t>
            </a:r>
            <a:r>
              <a:rPr lang="en-US" dirty="0" err="1" smtClean="0"/>
              <a:t>thầu</a:t>
            </a:r>
            <a:r>
              <a:rPr lang="en-US" dirty="0" smtClean="0"/>
              <a:t> </a:t>
            </a:r>
            <a:r>
              <a:rPr lang="en-US" dirty="0" err="1" smtClean="0"/>
              <a:t>thực</a:t>
            </a:r>
            <a:r>
              <a:rPr lang="en-US" dirty="0" smtClean="0"/>
              <a:t> </a:t>
            </a:r>
            <a:r>
              <a:rPr lang="en-US" dirty="0" err="1" smtClean="0"/>
              <a:t>hiện</a:t>
            </a:r>
            <a:r>
              <a:rPr lang="en-US" dirty="0" smtClean="0"/>
              <a:t>. TH </a:t>
            </a:r>
            <a:r>
              <a:rPr lang="en-US" dirty="0" err="1" smtClean="0"/>
              <a:t>không</a:t>
            </a:r>
            <a:r>
              <a:rPr lang="en-US" dirty="0" smtClean="0"/>
              <a:t> </a:t>
            </a:r>
            <a:r>
              <a:rPr lang="en-US" dirty="0" err="1" smtClean="0"/>
              <a:t>tách</a:t>
            </a:r>
            <a:r>
              <a:rPr lang="en-US" dirty="0" smtClean="0"/>
              <a:t> </a:t>
            </a:r>
            <a:r>
              <a:rPr lang="en-US" dirty="0" err="1" smtClean="0"/>
              <a:t>riêng</a:t>
            </a:r>
            <a:r>
              <a:rPr lang="en-US" dirty="0" smtClean="0"/>
              <a:t> </a:t>
            </a:r>
            <a:r>
              <a:rPr lang="en-US" dirty="0" err="1" smtClean="0"/>
              <a:t>được</a:t>
            </a:r>
            <a:r>
              <a:rPr lang="en-US" dirty="0" smtClean="0"/>
              <a:t> </a:t>
            </a:r>
            <a:r>
              <a:rPr lang="en-US" dirty="0" err="1" smtClean="0"/>
              <a:t>thì</a:t>
            </a:r>
            <a:r>
              <a:rPr lang="en-US" dirty="0" smtClean="0"/>
              <a:t> </a:t>
            </a:r>
            <a:r>
              <a:rPr lang="en-US" dirty="0" err="1" smtClean="0"/>
              <a:t>áp</a:t>
            </a:r>
            <a:r>
              <a:rPr lang="en-US" dirty="0" smtClean="0"/>
              <a:t> </a:t>
            </a:r>
            <a:r>
              <a:rPr lang="en-US" dirty="0" err="1" smtClean="0"/>
              <a:t>tỷ</a:t>
            </a:r>
            <a:r>
              <a:rPr lang="en-US" dirty="0" smtClean="0"/>
              <a:t> </a:t>
            </a:r>
            <a:r>
              <a:rPr lang="en-US" dirty="0" err="1" smtClean="0"/>
              <a:t>lệ</a:t>
            </a:r>
            <a:r>
              <a:rPr lang="en-US" dirty="0" smtClean="0"/>
              <a:t> % </a:t>
            </a:r>
            <a:r>
              <a:rPr lang="en-US" dirty="0" err="1" smtClean="0"/>
              <a:t>cao</a:t>
            </a:r>
            <a:r>
              <a:rPr lang="en-US" dirty="0" smtClean="0"/>
              <a:t> </a:t>
            </a:r>
            <a:r>
              <a:rPr lang="en-US" dirty="0" err="1" smtClean="0"/>
              <a:t>nhất</a:t>
            </a:r>
            <a:r>
              <a:rPr lang="en-US" dirty="0" smtClean="0"/>
              <a:t> </a:t>
            </a:r>
            <a:r>
              <a:rPr lang="en-US" dirty="0" err="1" smtClean="0"/>
              <a:t>cho</a:t>
            </a:r>
            <a:r>
              <a:rPr lang="en-US" dirty="0" smtClean="0"/>
              <a:t> </a:t>
            </a:r>
            <a:r>
              <a:rPr lang="en-US" dirty="0" err="1" smtClean="0"/>
              <a:t>toàn</a:t>
            </a:r>
            <a:r>
              <a:rPr lang="en-US" dirty="0" smtClean="0"/>
              <a:t> HĐ</a:t>
            </a:r>
          </a:p>
          <a:p>
            <a:pPr marL="0" indent="0">
              <a:buNone/>
            </a:pPr>
            <a:endParaRPr lang="en-GB" dirty="0"/>
          </a:p>
        </p:txBody>
      </p:sp>
    </p:spTree>
    <p:extLst>
      <p:ext uri="{BB962C8B-B14F-4D97-AF65-F5344CB8AC3E}">
        <p14:creationId xmlns:p14="http://schemas.microsoft.com/office/powerpoint/2010/main" val="2587806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PHƯƠNG PHÁP TRỰC TIẾP </a:t>
            </a:r>
            <a:br>
              <a:rPr lang="en-US" dirty="0" smtClean="0"/>
            </a:br>
            <a:r>
              <a:rPr lang="en-US" dirty="0" smtClean="0"/>
              <a:t>THUẾ GTGT</a:t>
            </a:r>
            <a:endParaRPr lang="en-GB"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1. </a:t>
            </a:r>
            <a:r>
              <a:rPr lang="en-US" dirty="0" err="1" smtClean="0"/>
              <a:t>Đối</a:t>
            </a:r>
            <a:r>
              <a:rPr lang="en-US" dirty="0" smtClean="0"/>
              <a:t> </a:t>
            </a:r>
            <a:r>
              <a:rPr lang="en-US" dirty="0" err="1" smtClean="0"/>
              <a:t>với</a:t>
            </a:r>
            <a:r>
              <a:rPr lang="en-US" dirty="0" smtClean="0"/>
              <a:t> HĐ </a:t>
            </a:r>
            <a:r>
              <a:rPr lang="en-US" dirty="0" err="1" smtClean="0"/>
              <a:t>xây</a:t>
            </a:r>
            <a:r>
              <a:rPr lang="en-US" dirty="0" smtClean="0"/>
              <a:t> </a:t>
            </a:r>
            <a:r>
              <a:rPr lang="en-US" dirty="0" err="1" smtClean="0"/>
              <a:t>dựng</a:t>
            </a:r>
            <a:r>
              <a:rPr lang="en-US" dirty="0" smtClean="0"/>
              <a:t> </a:t>
            </a:r>
            <a:r>
              <a:rPr lang="en-US" dirty="0" err="1" smtClean="0"/>
              <a:t>lắp</a:t>
            </a:r>
            <a:r>
              <a:rPr lang="en-US" dirty="0" smtClean="0"/>
              <a:t> </a:t>
            </a:r>
            <a:r>
              <a:rPr lang="en-US" dirty="0" err="1" smtClean="0"/>
              <a:t>đặt</a:t>
            </a:r>
            <a:r>
              <a:rPr lang="en-US" dirty="0" smtClean="0"/>
              <a:t> </a:t>
            </a:r>
            <a:r>
              <a:rPr lang="en-US" dirty="0" err="1" smtClean="0"/>
              <a:t>có</a:t>
            </a:r>
            <a:r>
              <a:rPr lang="en-US" dirty="0" smtClean="0"/>
              <a:t> </a:t>
            </a:r>
            <a:r>
              <a:rPr lang="en-US" dirty="0" err="1" smtClean="0"/>
              <a:t>bao</a:t>
            </a:r>
            <a:r>
              <a:rPr lang="en-US" dirty="0" smtClean="0"/>
              <a:t> </a:t>
            </a:r>
            <a:r>
              <a:rPr lang="en-US" dirty="0" err="1" smtClean="0"/>
              <a:t>thầu</a:t>
            </a:r>
            <a:r>
              <a:rPr lang="en-US" dirty="0" smtClean="0"/>
              <a:t> NVL, </a:t>
            </a:r>
            <a:r>
              <a:rPr lang="en-US" dirty="0" err="1" smtClean="0"/>
              <a:t>thiết</a:t>
            </a:r>
            <a:r>
              <a:rPr lang="en-US" dirty="0" smtClean="0"/>
              <a:t> </a:t>
            </a:r>
            <a:r>
              <a:rPr lang="en-US" dirty="0" err="1" smtClean="0"/>
              <a:t>bị</a:t>
            </a:r>
            <a:r>
              <a:rPr lang="en-US" dirty="0" smtClean="0"/>
              <a:t> </a:t>
            </a:r>
            <a:r>
              <a:rPr lang="en-US" dirty="0" err="1" smtClean="0"/>
              <a:t>đi</a:t>
            </a:r>
            <a:r>
              <a:rPr lang="en-US" dirty="0" smtClean="0"/>
              <a:t> </a:t>
            </a:r>
            <a:r>
              <a:rPr lang="en-US" dirty="0" err="1" smtClean="0"/>
              <a:t>kèm</a:t>
            </a:r>
            <a:r>
              <a:rPr lang="en-US" dirty="0" smtClean="0"/>
              <a:t>,</a:t>
            </a:r>
          </a:p>
          <a:p>
            <a:pPr marL="0" indent="0">
              <a:buNone/>
            </a:pPr>
            <a:r>
              <a:rPr lang="en-US" dirty="0"/>
              <a:t>+</a:t>
            </a:r>
            <a:r>
              <a:rPr lang="en-US" dirty="0" smtClean="0"/>
              <a:t> </a:t>
            </a:r>
            <a:r>
              <a:rPr lang="en-US" dirty="0" err="1"/>
              <a:t>N</a:t>
            </a:r>
            <a:r>
              <a:rPr lang="en-US" dirty="0" err="1" smtClean="0"/>
              <a:t>ếu</a:t>
            </a:r>
            <a:r>
              <a:rPr lang="en-US" dirty="0" smtClean="0"/>
              <a:t> </a:t>
            </a:r>
            <a:r>
              <a:rPr lang="en-US" dirty="0" err="1" smtClean="0"/>
              <a:t>tách</a:t>
            </a:r>
            <a:r>
              <a:rPr lang="en-US" dirty="0" smtClean="0"/>
              <a:t> </a:t>
            </a:r>
            <a:r>
              <a:rPr lang="en-US" dirty="0" err="1" smtClean="0"/>
              <a:t>riêng</a:t>
            </a:r>
            <a:r>
              <a:rPr lang="en-US" dirty="0" smtClean="0"/>
              <a:t> </a:t>
            </a:r>
            <a:r>
              <a:rPr lang="en-US" dirty="0" err="1" smtClean="0"/>
              <a:t>được</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thì</a:t>
            </a:r>
            <a:r>
              <a:rPr lang="en-US" dirty="0" smtClean="0"/>
              <a:t> </a:t>
            </a:r>
            <a:r>
              <a:rPr lang="en-US" dirty="0" err="1" smtClean="0"/>
              <a:t>chỉ</a:t>
            </a:r>
            <a:r>
              <a:rPr lang="en-US" dirty="0" smtClean="0"/>
              <a:t> </a:t>
            </a:r>
            <a:r>
              <a:rPr lang="en-US" dirty="0" err="1" smtClean="0"/>
              <a:t>tính</a:t>
            </a:r>
            <a:r>
              <a:rPr lang="en-US" dirty="0" smtClean="0"/>
              <a:t> VAT </a:t>
            </a:r>
            <a:r>
              <a:rPr lang="en-US" dirty="0" err="1" smtClean="0"/>
              <a:t>cho</a:t>
            </a:r>
            <a:r>
              <a:rPr lang="en-US" dirty="0" smtClean="0"/>
              <a:t> </a:t>
            </a:r>
            <a:r>
              <a:rPr lang="en-US" dirty="0" err="1" smtClean="0"/>
              <a:t>phần</a:t>
            </a:r>
            <a:r>
              <a:rPr lang="en-US" dirty="0" smtClean="0"/>
              <a:t> </a:t>
            </a:r>
            <a:r>
              <a:rPr lang="en-US" dirty="0" err="1" smtClean="0"/>
              <a:t>doanh</a:t>
            </a:r>
            <a:r>
              <a:rPr lang="en-US" dirty="0" smtClean="0"/>
              <a:t> </a:t>
            </a:r>
            <a:r>
              <a:rPr lang="en-US" dirty="0" err="1" smtClean="0"/>
              <a:t>thu</a:t>
            </a:r>
            <a:r>
              <a:rPr lang="en-US" dirty="0" smtClean="0"/>
              <a:t> </a:t>
            </a:r>
            <a:r>
              <a:rPr lang="en-US" dirty="0" err="1" smtClean="0"/>
              <a:t>tương</a:t>
            </a:r>
            <a:r>
              <a:rPr lang="en-US" dirty="0" smtClean="0"/>
              <a:t> </a:t>
            </a:r>
            <a:r>
              <a:rPr lang="en-US" dirty="0" err="1" smtClean="0"/>
              <a:t>ứng</a:t>
            </a:r>
            <a:r>
              <a:rPr lang="en-US" dirty="0" smtClean="0"/>
              <a:t> </a:t>
            </a:r>
            <a:r>
              <a:rPr lang="en-US" dirty="0" err="1" smtClean="0"/>
              <a:t>với</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kinh</a:t>
            </a:r>
            <a:r>
              <a:rPr lang="en-US" dirty="0" smtClean="0"/>
              <a:t> </a:t>
            </a:r>
            <a:r>
              <a:rPr lang="en-US" dirty="0" err="1" smtClean="0"/>
              <a:t>doanh</a:t>
            </a:r>
            <a:r>
              <a:rPr lang="en-US" dirty="0" smtClean="0"/>
              <a:t> </a:t>
            </a:r>
            <a:r>
              <a:rPr lang="en-US" dirty="0" err="1" smtClean="0"/>
              <a:t>dịch</a:t>
            </a:r>
            <a:r>
              <a:rPr lang="en-US" dirty="0" smtClean="0"/>
              <a:t> </a:t>
            </a:r>
            <a:r>
              <a:rPr lang="en-US" dirty="0" err="1" smtClean="0"/>
              <a:t>vụ</a:t>
            </a:r>
            <a:r>
              <a:rPr lang="en-US" dirty="0" smtClean="0"/>
              <a:t>. </a:t>
            </a:r>
          </a:p>
          <a:p>
            <a:pPr marL="0" indent="0">
              <a:buNone/>
            </a:pPr>
            <a:r>
              <a:rPr lang="en-US" dirty="0" smtClean="0"/>
              <a:t>+ </a:t>
            </a:r>
            <a:r>
              <a:rPr lang="en-US" dirty="0" err="1" smtClean="0"/>
              <a:t>Nếu</a:t>
            </a:r>
            <a:r>
              <a:rPr lang="en-US" dirty="0" smtClean="0"/>
              <a:t> </a:t>
            </a:r>
            <a:r>
              <a:rPr lang="en-US" dirty="0" err="1" smtClean="0"/>
              <a:t>không</a:t>
            </a:r>
            <a:r>
              <a:rPr lang="en-US" dirty="0" smtClean="0"/>
              <a:t> </a:t>
            </a:r>
            <a:r>
              <a:rPr lang="en-US" dirty="0" err="1" smtClean="0"/>
              <a:t>tách</a:t>
            </a:r>
            <a:r>
              <a:rPr lang="en-US" dirty="0" smtClean="0"/>
              <a:t> </a:t>
            </a:r>
            <a:r>
              <a:rPr lang="en-US" dirty="0" err="1" smtClean="0"/>
              <a:t>được</a:t>
            </a:r>
            <a:r>
              <a:rPr lang="en-US" dirty="0" smtClean="0"/>
              <a:t> </a:t>
            </a:r>
            <a:r>
              <a:rPr lang="en-US" dirty="0" err="1" smtClean="0"/>
              <a:t>thì</a:t>
            </a:r>
            <a:r>
              <a:rPr lang="en-US" dirty="0" smtClean="0"/>
              <a:t> </a:t>
            </a:r>
            <a:r>
              <a:rPr lang="en-US" dirty="0" err="1" smtClean="0"/>
              <a:t>áp</a:t>
            </a:r>
            <a:r>
              <a:rPr lang="en-US" dirty="0" smtClean="0"/>
              <a:t> 3% </a:t>
            </a:r>
            <a:r>
              <a:rPr lang="en-US" dirty="0" err="1" smtClean="0"/>
              <a:t>cho</a:t>
            </a:r>
            <a:r>
              <a:rPr lang="en-US" dirty="0" smtClean="0"/>
              <a:t> </a:t>
            </a:r>
            <a:r>
              <a:rPr lang="en-US" dirty="0" err="1" smtClean="0"/>
              <a:t>toàn</a:t>
            </a:r>
            <a:r>
              <a:rPr lang="en-US" dirty="0" smtClean="0"/>
              <a:t> </a:t>
            </a:r>
            <a:r>
              <a:rPr lang="en-US" dirty="0" err="1" smtClean="0"/>
              <a:t>bộ</a:t>
            </a:r>
            <a:r>
              <a:rPr lang="en-US" dirty="0" smtClean="0"/>
              <a:t> </a:t>
            </a:r>
            <a:r>
              <a:rPr lang="en-US" dirty="0" err="1" smtClean="0"/>
              <a:t>giá</a:t>
            </a:r>
            <a:r>
              <a:rPr lang="en-US" dirty="0" smtClean="0"/>
              <a:t> </a:t>
            </a:r>
            <a:r>
              <a:rPr lang="en-US" dirty="0" err="1" smtClean="0"/>
              <a:t>trị</a:t>
            </a:r>
            <a:r>
              <a:rPr lang="en-US" dirty="0" smtClean="0"/>
              <a:t> HĐ.</a:t>
            </a:r>
          </a:p>
          <a:p>
            <a:pPr marL="0" indent="0">
              <a:buNone/>
            </a:pPr>
            <a:r>
              <a:rPr lang="en-US" dirty="0" smtClean="0"/>
              <a:t>+ TH </a:t>
            </a:r>
            <a:r>
              <a:rPr lang="en-US" dirty="0" err="1" smtClean="0"/>
              <a:t>nhà</a:t>
            </a:r>
            <a:r>
              <a:rPr lang="en-US" dirty="0" smtClean="0"/>
              <a:t> </a:t>
            </a:r>
            <a:r>
              <a:rPr lang="en-US" dirty="0" err="1" smtClean="0"/>
              <a:t>thầu</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ký</a:t>
            </a:r>
            <a:r>
              <a:rPr lang="en-US" dirty="0" smtClean="0"/>
              <a:t> HĐ </a:t>
            </a:r>
            <a:r>
              <a:rPr lang="en-US" dirty="0" err="1" smtClean="0"/>
              <a:t>thầu</a:t>
            </a:r>
            <a:r>
              <a:rPr lang="en-US" dirty="0" smtClean="0"/>
              <a:t> </a:t>
            </a:r>
            <a:r>
              <a:rPr lang="en-US" dirty="0" err="1" smtClean="0"/>
              <a:t>phụ</a:t>
            </a:r>
            <a:r>
              <a:rPr lang="en-US" dirty="0" smtClean="0"/>
              <a:t> </a:t>
            </a:r>
            <a:r>
              <a:rPr lang="en-US" dirty="0" err="1" smtClean="0"/>
              <a:t>để</a:t>
            </a:r>
            <a:r>
              <a:rPr lang="en-US" dirty="0" smtClean="0"/>
              <a:t> </a:t>
            </a:r>
            <a:r>
              <a:rPr lang="en-US" dirty="0" err="1" smtClean="0"/>
              <a:t>giao</a:t>
            </a:r>
            <a:r>
              <a:rPr lang="en-US" dirty="0" smtClean="0"/>
              <a:t> </a:t>
            </a:r>
            <a:r>
              <a:rPr lang="en-US" dirty="0" err="1" smtClean="0"/>
              <a:t>lại</a:t>
            </a:r>
            <a:r>
              <a:rPr lang="en-US" dirty="0" smtClean="0"/>
              <a:t> </a:t>
            </a:r>
            <a:r>
              <a:rPr lang="en-US" dirty="0" err="1" smtClean="0"/>
              <a:t>toàn</a:t>
            </a:r>
            <a:r>
              <a:rPr lang="en-US" dirty="0" smtClean="0"/>
              <a:t> </a:t>
            </a:r>
            <a:r>
              <a:rPr lang="en-US" dirty="0" err="1" smtClean="0"/>
              <a:t>bộ</a:t>
            </a:r>
            <a:r>
              <a:rPr lang="en-US" dirty="0" smtClean="0"/>
              <a:t> </a:t>
            </a:r>
            <a:r>
              <a:rPr lang="en-US" dirty="0" err="1" smtClean="0"/>
              <a:t>phần</a:t>
            </a:r>
            <a:r>
              <a:rPr lang="en-US" dirty="0" smtClean="0"/>
              <a:t> </a:t>
            </a:r>
            <a:r>
              <a:rPr lang="en-US" dirty="0" err="1" smtClean="0"/>
              <a:t>việc</a:t>
            </a:r>
            <a:r>
              <a:rPr lang="en-US" dirty="0" smtClean="0"/>
              <a:t> </a:t>
            </a:r>
            <a:r>
              <a:rPr lang="en-US" dirty="0" err="1" smtClean="0"/>
              <a:t>hoặc</a:t>
            </a:r>
            <a:r>
              <a:rPr lang="en-US" dirty="0" smtClean="0"/>
              <a:t> </a:t>
            </a:r>
            <a:r>
              <a:rPr lang="en-US" dirty="0" err="1" smtClean="0"/>
              <a:t>hạng</a:t>
            </a:r>
            <a:r>
              <a:rPr lang="en-US" dirty="0" smtClean="0"/>
              <a:t> </a:t>
            </a:r>
            <a:r>
              <a:rPr lang="en-US" dirty="0" err="1" smtClean="0"/>
              <a:t>mục</a:t>
            </a:r>
            <a:r>
              <a:rPr lang="en-US" dirty="0" smtClean="0"/>
              <a:t> </a:t>
            </a:r>
            <a:r>
              <a:rPr lang="en-US" dirty="0" err="1" smtClean="0"/>
              <a:t>có</a:t>
            </a:r>
            <a:r>
              <a:rPr lang="en-US" dirty="0" smtClean="0"/>
              <a:t> </a:t>
            </a:r>
            <a:r>
              <a:rPr lang="en-US" dirty="0" err="1" smtClean="0"/>
              <a:t>bao</a:t>
            </a:r>
            <a:r>
              <a:rPr lang="en-US" dirty="0" smtClean="0"/>
              <a:t> </a:t>
            </a:r>
            <a:r>
              <a:rPr lang="en-US" dirty="0" err="1" smtClean="0"/>
              <a:t>thầu</a:t>
            </a:r>
            <a:r>
              <a:rPr lang="en-US" dirty="0" smtClean="0"/>
              <a:t> NVL, </a:t>
            </a:r>
            <a:r>
              <a:rPr lang="en-US" dirty="0" err="1" smtClean="0"/>
              <a:t>máy</a:t>
            </a:r>
            <a:r>
              <a:rPr lang="en-US" dirty="0" smtClean="0"/>
              <a:t> </a:t>
            </a:r>
            <a:r>
              <a:rPr lang="en-US" dirty="0" err="1" smtClean="0"/>
              <a:t>móc</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chỉ</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phần</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còn</a:t>
            </a:r>
            <a:r>
              <a:rPr lang="en-US" dirty="0" smtClean="0"/>
              <a:t> </a:t>
            </a:r>
            <a:r>
              <a:rPr lang="en-US" dirty="0" err="1" smtClean="0"/>
              <a:t>lại</a:t>
            </a:r>
            <a:r>
              <a:rPr lang="en-US" dirty="0" smtClean="0"/>
              <a:t> </a:t>
            </a:r>
            <a:r>
              <a:rPr lang="en-US" dirty="0" err="1" smtClean="0"/>
              <a:t>theo</a:t>
            </a:r>
            <a:r>
              <a:rPr lang="en-US" dirty="0" smtClean="0"/>
              <a:t> HĐ </a:t>
            </a:r>
            <a:r>
              <a:rPr lang="en-US" dirty="0" err="1" smtClean="0"/>
              <a:t>nhà</a:t>
            </a:r>
            <a:r>
              <a:rPr lang="en-US" dirty="0" smtClean="0"/>
              <a:t> </a:t>
            </a:r>
            <a:r>
              <a:rPr lang="en-US" dirty="0" err="1" smtClean="0"/>
              <a:t>thầu</a:t>
            </a:r>
            <a:r>
              <a:rPr lang="en-US" dirty="0" smtClean="0"/>
              <a:t> </a:t>
            </a:r>
            <a:r>
              <a:rPr lang="en-US" dirty="0" err="1" smtClean="0"/>
              <a:t>thì</a:t>
            </a:r>
            <a:r>
              <a:rPr lang="en-US" dirty="0" smtClean="0"/>
              <a:t> </a:t>
            </a:r>
            <a:r>
              <a:rPr lang="en-US" dirty="0" err="1" smtClean="0"/>
              <a:t>tỷ</a:t>
            </a:r>
            <a:r>
              <a:rPr lang="en-US" dirty="0" smtClean="0"/>
              <a:t> </a:t>
            </a:r>
            <a:r>
              <a:rPr lang="en-US" dirty="0" err="1" smtClean="0"/>
              <a:t>lệ</a:t>
            </a:r>
            <a:r>
              <a:rPr lang="en-US" dirty="0" smtClean="0"/>
              <a:t> </a:t>
            </a:r>
            <a:r>
              <a:rPr lang="en-US" dirty="0" err="1" smtClean="0"/>
              <a:t>tính</a:t>
            </a:r>
            <a:r>
              <a:rPr lang="en-US" dirty="0" smtClean="0"/>
              <a:t> VAT </a:t>
            </a:r>
            <a:r>
              <a:rPr lang="en-US" dirty="0" err="1" smtClean="0"/>
              <a:t>được</a:t>
            </a:r>
            <a:r>
              <a:rPr lang="en-US" dirty="0" smtClean="0"/>
              <a:t> </a:t>
            </a:r>
            <a:r>
              <a:rPr lang="en-US" dirty="0" err="1" smtClean="0"/>
              <a:t>áp</a:t>
            </a:r>
            <a:r>
              <a:rPr lang="en-US" dirty="0" smtClean="0"/>
              <a:t> </a:t>
            </a:r>
            <a:r>
              <a:rPr lang="en-US" dirty="0" err="1" smtClean="0"/>
              <a:t>dụng</a:t>
            </a:r>
            <a:r>
              <a:rPr lang="en-US" dirty="0" smtClean="0"/>
              <a:t> </a:t>
            </a:r>
            <a:r>
              <a:rPr lang="en-US" dirty="0" err="1" smtClean="0"/>
              <a:t>là</a:t>
            </a:r>
            <a:r>
              <a:rPr lang="en-US" dirty="0" smtClean="0"/>
              <a:t> 5%</a:t>
            </a:r>
            <a:endParaRPr lang="en-GB" dirty="0"/>
          </a:p>
        </p:txBody>
      </p:sp>
    </p:spTree>
    <p:extLst>
      <p:ext uri="{BB962C8B-B14F-4D97-AF65-F5344CB8AC3E}">
        <p14:creationId xmlns:p14="http://schemas.microsoft.com/office/powerpoint/2010/main" val="2386854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VẤN ĐỀ VỀ FCT</a:t>
            </a:r>
            <a:endParaRPr lang="en-GB" dirty="0"/>
          </a:p>
        </p:txBody>
      </p:sp>
      <p:sp>
        <p:nvSpPr>
          <p:cNvPr id="3" name="Content Placeholder 2"/>
          <p:cNvSpPr>
            <a:spLocks noGrp="1"/>
          </p:cNvSpPr>
          <p:nvPr>
            <p:ph idx="1"/>
          </p:nvPr>
        </p:nvSpPr>
        <p:spPr/>
        <p:txBody>
          <a:bodyPr/>
          <a:lstStyle/>
          <a:p>
            <a:r>
              <a:rPr lang="en-US" dirty="0" err="1" smtClean="0"/>
              <a:t>Đối</a:t>
            </a:r>
            <a:r>
              <a:rPr lang="en-US" dirty="0" smtClean="0"/>
              <a:t> </a:t>
            </a:r>
            <a:r>
              <a:rPr lang="en-US" dirty="0" err="1" smtClean="0"/>
              <a:t>tượng</a:t>
            </a:r>
            <a:r>
              <a:rPr lang="en-US" dirty="0" smtClean="0"/>
              <a:t> </a:t>
            </a:r>
            <a:r>
              <a:rPr lang="en-US" dirty="0" err="1" smtClean="0"/>
              <a:t>áp</a:t>
            </a:r>
            <a:r>
              <a:rPr lang="en-US" dirty="0" smtClean="0"/>
              <a:t> </a:t>
            </a:r>
            <a:r>
              <a:rPr lang="en-US" dirty="0" err="1" smtClean="0"/>
              <a:t>dụng</a:t>
            </a:r>
            <a:endParaRPr lang="en-US" dirty="0"/>
          </a:p>
          <a:p>
            <a:r>
              <a:rPr lang="en-US" dirty="0" err="1" smtClean="0"/>
              <a:t>Đối</a:t>
            </a:r>
            <a:r>
              <a:rPr lang="en-US" dirty="0" smtClean="0"/>
              <a:t> </a:t>
            </a:r>
            <a:r>
              <a:rPr lang="en-US" dirty="0" err="1" smtClean="0"/>
              <a:t>tượng</a:t>
            </a:r>
            <a:r>
              <a:rPr lang="en-US" dirty="0" smtClean="0"/>
              <a:t> </a:t>
            </a:r>
            <a:r>
              <a:rPr lang="en-US" dirty="0" err="1" smtClean="0"/>
              <a:t>không</a:t>
            </a:r>
            <a:r>
              <a:rPr lang="en-US" dirty="0" smtClean="0"/>
              <a:t> </a:t>
            </a:r>
            <a:r>
              <a:rPr lang="en-US" dirty="0" err="1" smtClean="0"/>
              <a:t>áp</a:t>
            </a:r>
            <a:r>
              <a:rPr lang="en-US" dirty="0" smtClean="0"/>
              <a:t> </a:t>
            </a:r>
            <a:r>
              <a:rPr lang="en-US" dirty="0" err="1" smtClean="0"/>
              <a:t>dụng</a:t>
            </a:r>
            <a:endParaRPr lang="en-US" dirty="0" smtClean="0"/>
          </a:p>
          <a:p>
            <a:r>
              <a:rPr lang="en-US" dirty="0" err="1" smtClean="0"/>
              <a:t>Cách</a:t>
            </a:r>
            <a:r>
              <a:rPr lang="en-US" dirty="0" smtClean="0"/>
              <a:t> </a:t>
            </a:r>
            <a:r>
              <a:rPr lang="en-US" dirty="0" err="1" smtClean="0"/>
              <a:t>xác</a:t>
            </a:r>
            <a:r>
              <a:rPr lang="en-US" dirty="0" smtClean="0"/>
              <a:t> </a:t>
            </a:r>
            <a:r>
              <a:rPr lang="en-US" dirty="0" err="1" smtClean="0"/>
              <a:t>định</a:t>
            </a:r>
            <a:r>
              <a:rPr lang="en-US" dirty="0" smtClean="0"/>
              <a:t> </a:t>
            </a:r>
            <a:r>
              <a:rPr lang="en-US" dirty="0" err="1"/>
              <a:t>thu</a:t>
            </a:r>
            <a:r>
              <a:rPr lang="en-US" dirty="0"/>
              <a:t> </a:t>
            </a:r>
            <a:r>
              <a:rPr lang="en-US" dirty="0" err="1"/>
              <a:t>nhập</a:t>
            </a:r>
            <a:r>
              <a:rPr lang="en-US" dirty="0"/>
              <a:t> </a:t>
            </a:r>
            <a:r>
              <a:rPr lang="en-US" dirty="0" err="1"/>
              <a:t>chịu</a:t>
            </a:r>
            <a:r>
              <a:rPr lang="en-US" dirty="0"/>
              <a:t> </a:t>
            </a:r>
            <a:r>
              <a:rPr lang="en-US" dirty="0" err="1" smtClean="0"/>
              <a:t>thuế</a:t>
            </a:r>
            <a:r>
              <a:rPr lang="en-US" dirty="0" smtClean="0"/>
              <a:t>, </a:t>
            </a:r>
            <a:r>
              <a:rPr lang="en-US" dirty="0" err="1"/>
              <a:t>giá</a:t>
            </a:r>
            <a:r>
              <a:rPr lang="en-US" dirty="0"/>
              <a:t> </a:t>
            </a:r>
            <a:r>
              <a:rPr lang="en-US" dirty="0" err="1" smtClean="0"/>
              <a:t>trị</a:t>
            </a:r>
            <a:r>
              <a:rPr lang="en-US" dirty="0" smtClean="0"/>
              <a:t> </a:t>
            </a:r>
            <a:r>
              <a:rPr lang="en-US" dirty="0" err="1" smtClean="0"/>
              <a:t>tính</a:t>
            </a:r>
            <a:r>
              <a:rPr lang="en-US" dirty="0" smtClean="0"/>
              <a:t> </a:t>
            </a:r>
            <a:r>
              <a:rPr lang="en-US" dirty="0" err="1" smtClean="0"/>
              <a:t>thuế</a:t>
            </a:r>
            <a:endParaRPr lang="en-US" dirty="0" smtClean="0"/>
          </a:p>
          <a:p>
            <a:r>
              <a:rPr lang="en-US" dirty="0" err="1" smtClean="0"/>
              <a:t>Cách</a:t>
            </a:r>
            <a:r>
              <a:rPr lang="en-US" dirty="0" smtClean="0"/>
              <a:t> </a:t>
            </a:r>
            <a:r>
              <a:rPr lang="en-US" dirty="0" err="1" smtClean="0"/>
              <a:t>kê</a:t>
            </a:r>
            <a:r>
              <a:rPr lang="en-US" dirty="0" smtClean="0"/>
              <a:t> </a:t>
            </a:r>
            <a:r>
              <a:rPr lang="en-US" dirty="0" err="1" smtClean="0"/>
              <a:t>khai</a:t>
            </a:r>
            <a:r>
              <a:rPr lang="en-US" dirty="0" smtClean="0"/>
              <a:t> </a:t>
            </a:r>
            <a:r>
              <a:rPr lang="en-US" dirty="0" err="1" smtClean="0"/>
              <a:t>và</a:t>
            </a:r>
            <a:r>
              <a:rPr lang="en-US" dirty="0" smtClean="0"/>
              <a:t> </a:t>
            </a:r>
            <a:r>
              <a:rPr lang="en-US" dirty="0" err="1" smtClean="0"/>
              <a:t>tính</a:t>
            </a:r>
            <a:r>
              <a:rPr lang="en-US" dirty="0" smtClean="0"/>
              <a:t> FCT</a:t>
            </a:r>
            <a:endParaRPr lang="en-GB" dirty="0"/>
          </a:p>
        </p:txBody>
      </p:sp>
    </p:spTree>
    <p:extLst>
      <p:ext uri="{BB962C8B-B14F-4D97-AF65-F5344CB8AC3E}">
        <p14:creationId xmlns:p14="http://schemas.microsoft.com/office/powerpoint/2010/main" val="66222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PHƯƠNG PHÁP TRỰC TIẾP </a:t>
            </a:r>
            <a:br>
              <a:rPr lang="en-US" dirty="0" smtClean="0"/>
            </a:br>
            <a:r>
              <a:rPr lang="en-US" dirty="0" smtClean="0"/>
              <a:t>THUẾ GTGT</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err="1" smtClean="0"/>
              <a:t>Ví</a:t>
            </a:r>
            <a:r>
              <a:rPr lang="en-US" dirty="0" smtClean="0"/>
              <a:t> </a:t>
            </a:r>
            <a:r>
              <a:rPr lang="en-US" dirty="0" err="1" smtClean="0"/>
              <a:t>dụ</a:t>
            </a:r>
            <a:r>
              <a:rPr lang="en-US" dirty="0" smtClean="0"/>
              <a:t> 15: </a:t>
            </a:r>
            <a:r>
              <a:rPr lang="en-US" dirty="0" err="1" smtClean="0"/>
              <a:t>Nhà</a:t>
            </a:r>
            <a:r>
              <a:rPr lang="en-US" dirty="0" smtClean="0"/>
              <a:t> </a:t>
            </a:r>
            <a:r>
              <a:rPr lang="en-US" dirty="0" err="1" smtClean="0"/>
              <a:t>thầu</a:t>
            </a:r>
            <a:r>
              <a:rPr lang="en-US" dirty="0" smtClean="0"/>
              <a:t> </a:t>
            </a:r>
            <a:r>
              <a:rPr lang="en-US" dirty="0" err="1" smtClean="0"/>
              <a:t>nước</a:t>
            </a:r>
            <a:r>
              <a:rPr lang="en-US" dirty="0" smtClean="0"/>
              <a:t> </a:t>
            </a:r>
            <a:r>
              <a:rPr lang="en-US" dirty="0" err="1" smtClean="0"/>
              <a:t>ngoài</a:t>
            </a:r>
            <a:r>
              <a:rPr lang="en-US" dirty="0" smtClean="0"/>
              <a:t> A </a:t>
            </a:r>
            <a:r>
              <a:rPr lang="en-US" dirty="0" err="1" smtClean="0"/>
              <a:t>ký</a:t>
            </a:r>
            <a:r>
              <a:rPr lang="en-US" dirty="0" smtClean="0"/>
              <a:t> HĐ </a:t>
            </a:r>
            <a:r>
              <a:rPr lang="en-US" dirty="0" err="1" smtClean="0"/>
              <a:t>với</a:t>
            </a:r>
            <a:r>
              <a:rPr lang="en-US" dirty="0" smtClean="0"/>
              <a:t> </a:t>
            </a:r>
            <a:r>
              <a:rPr lang="en-US" dirty="0" err="1" smtClean="0"/>
              <a:t>bên</a:t>
            </a:r>
            <a:r>
              <a:rPr lang="en-US" dirty="0" smtClean="0"/>
              <a:t> VN </a:t>
            </a:r>
            <a:r>
              <a:rPr lang="en-US" dirty="0" err="1" smtClean="0"/>
              <a:t>để</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một</a:t>
            </a:r>
            <a:r>
              <a:rPr lang="en-US" dirty="0" smtClean="0"/>
              <a:t> </a:t>
            </a:r>
            <a:r>
              <a:rPr lang="en-US" dirty="0" err="1" smtClean="0"/>
              <a:t>nhà</a:t>
            </a:r>
            <a:r>
              <a:rPr lang="en-US" dirty="0" smtClean="0"/>
              <a:t> </a:t>
            </a:r>
            <a:r>
              <a:rPr lang="en-US" dirty="0" err="1" smtClean="0"/>
              <a:t>máy</a:t>
            </a:r>
            <a:r>
              <a:rPr lang="en-US" dirty="0" smtClean="0"/>
              <a:t> </a:t>
            </a:r>
            <a:r>
              <a:rPr lang="en-US" dirty="0" err="1" smtClean="0"/>
              <a:t>điện</a:t>
            </a:r>
            <a:r>
              <a:rPr lang="en-US" dirty="0" smtClean="0"/>
              <a:t> </a:t>
            </a:r>
            <a:r>
              <a:rPr lang="en-US" dirty="0" err="1" smtClean="0"/>
              <a:t>với</a:t>
            </a:r>
            <a:r>
              <a:rPr lang="en-US" dirty="0" smtClean="0"/>
              <a:t> </a:t>
            </a:r>
            <a:r>
              <a:rPr lang="en-US" dirty="0" err="1" smtClean="0"/>
              <a:t>giá</a:t>
            </a:r>
            <a:r>
              <a:rPr lang="en-US" dirty="0" smtClean="0"/>
              <a:t> </a:t>
            </a:r>
            <a:r>
              <a:rPr lang="en-US" dirty="0" err="1" smtClean="0"/>
              <a:t>trị</a:t>
            </a:r>
            <a:r>
              <a:rPr lang="en-US" dirty="0" smtClean="0"/>
              <a:t> </a:t>
            </a:r>
            <a:r>
              <a:rPr lang="en-US" dirty="0" err="1" smtClean="0"/>
              <a:t>là</a:t>
            </a:r>
            <a:r>
              <a:rPr lang="en-US" dirty="0" smtClean="0"/>
              <a:t> 75tr USD (</a:t>
            </a:r>
            <a:r>
              <a:rPr lang="en-US" dirty="0" err="1" smtClean="0"/>
              <a:t>giá</a:t>
            </a:r>
            <a:r>
              <a:rPr lang="en-US" dirty="0" smtClean="0"/>
              <a:t> </a:t>
            </a:r>
            <a:r>
              <a:rPr lang="en-US" dirty="0" err="1" smtClean="0"/>
              <a:t>đã</a:t>
            </a:r>
            <a:r>
              <a:rPr lang="en-US" dirty="0" smtClean="0"/>
              <a:t> </a:t>
            </a:r>
            <a:r>
              <a:rPr lang="en-US" dirty="0" err="1" smtClean="0"/>
              <a:t>bao</a:t>
            </a:r>
            <a:r>
              <a:rPr lang="en-US" dirty="0" smtClean="0"/>
              <a:t> </a:t>
            </a:r>
            <a:r>
              <a:rPr lang="en-US" dirty="0" err="1" smtClean="0"/>
              <a:t>gồm</a:t>
            </a:r>
            <a:r>
              <a:rPr lang="en-US" dirty="0" smtClean="0"/>
              <a:t> VAT), </a:t>
            </a:r>
            <a:r>
              <a:rPr lang="en-US" dirty="0" err="1" smtClean="0"/>
              <a:t>trong</a:t>
            </a:r>
            <a:r>
              <a:rPr lang="en-US" dirty="0" smtClean="0"/>
              <a:t> </a:t>
            </a:r>
            <a:r>
              <a:rPr lang="en-US" dirty="0" err="1" smtClean="0"/>
              <a:t>đó</a:t>
            </a:r>
            <a:r>
              <a:rPr lang="en-US" dirty="0" smtClean="0"/>
              <a:t>:</a:t>
            </a:r>
          </a:p>
          <a:p>
            <a:pPr marL="0" indent="0">
              <a:buNone/>
            </a:pPr>
            <a:r>
              <a:rPr lang="en-US" dirty="0" smtClean="0"/>
              <a:t>- </a:t>
            </a:r>
            <a:r>
              <a:rPr lang="en-US" dirty="0" err="1" smtClean="0"/>
              <a:t>Giá</a:t>
            </a:r>
            <a:r>
              <a:rPr lang="en-US" dirty="0" smtClean="0"/>
              <a:t> </a:t>
            </a:r>
            <a:r>
              <a:rPr lang="en-US" dirty="0" err="1" smtClean="0"/>
              <a:t>trị</a:t>
            </a:r>
            <a:r>
              <a:rPr lang="en-US" dirty="0" smtClean="0"/>
              <a:t> </a:t>
            </a:r>
            <a:r>
              <a:rPr lang="en-US" dirty="0" err="1" smtClean="0"/>
              <a:t>máy</a:t>
            </a:r>
            <a:r>
              <a:rPr lang="en-US" dirty="0" smtClean="0"/>
              <a:t> </a:t>
            </a:r>
            <a:r>
              <a:rPr lang="en-US" dirty="0" err="1" smtClean="0"/>
              <a:t>móc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thuộc</a:t>
            </a:r>
            <a:r>
              <a:rPr lang="en-US" dirty="0" smtClean="0"/>
              <a:t> </a:t>
            </a:r>
            <a:r>
              <a:rPr lang="en-US" dirty="0" err="1" smtClean="0"/>
              <a:t>diện</a:t>
            </a:r>
            <a:r>
              <a:rPr lang="en-US" dirty="0" smtClean="0"/>
              <a:t> </a:t>
            </a:r>
            <a:r>
              <a:rPr lang="en-US" dirty="0" err="1" smtClean="0"/>
              <a:t>chịu</a:t>
            </a:r>
            <a:r>
              <a:rPr lang="en-US" dirty="0" smtClean="0"/>
              <a:t> </a:t>
            </a:r>
            <a:r>
              <a:rPr lang="en-US" dirty="0" err="1" smtClean="0"/>
              <a:t>thuế</a:t>
            </a:r>
            <a:r>
              <a:rPr lang="en-US" dirty="0" smtClean="0"/>
              <a:t> GTGT: 50tr</a:t>
            </a:r>
          </a:p>
          <a:p>
            <a:pPr>
              <a:buFontTx/>
              <a:buChar char="-"/>
            </a:pPr>
            <a:r>
              <a:rPr lang="en-US" dirty="0" err="1" smtClean="0"/>
              <a:t>Giá</a:t>
            </a:r>
            <a:r>
              <a:rPr lang="en-US" dirty="0" smtClean="0"/>
              <a:t> </a:t>
            </a:r>
            <a:r>
              <a:rPr lang="en-US" dirty="0" err="1" smtClean="0"/>
              <a:t>trị</a:t>
            </a:r>
            <a:r>
              <a:rPr lang="en-US" dirty="0" smtClean="0"/>
              <a:t> DV </a:t>
            </a:r>
            <a:r>
              <a:rPr lang="en-US" dirty="0" err="1" smtClean="0"/>
              <a:t>bảo</a:t>
            </a:r>
            <a:r>
              <a:rPr lang="en-US" dirty="0" smtClean="0"/>
              <a:t> </a:t>
            </a:r>
            <a:r>
              <a:rPr lang="en-US" dirty="0" err="1" smtClean="0"/>
              <a:t>hành</a:t>
            </a:r>
            <a:r>
              <a:rPr lang="en-US" dirty="0" smtClean="0"/>
              <a:t>: 5tr</a:t>
            </a:r>
          </a:p>
          <a:p>
            <a:pPr>
              <a:buFontTx/>
              <a:buChar char="-"/>
            </a:pPr>
            <a:r>
              <a:rPr lang="en-US" dirty="0" err="1" smtClean="0"/>
              <a:t>Giá</a:t>
            </a:r>
            <a:r>
              <a:rPr lang="en-US" dirty="0" smtClean="0"/>
              <a:t> </a:t>
            </a:r>
            <a:r>
              <a:rPr lang="en-US" dirty="0" err="1" smtClean="0"/>
              <a:t>trị</a:t>
            </a:r>
            <a:r>
              <a:rPr lang="en-US" dirty="0" smtClean="0"/>
              <a:t> DV </a:t>
            </a:r>
            <a:r>
              <a:rPr lang="en-US" dirty="0" err="1" smtClean="0"/>
              <a:t>thiết</a:t>
            </a:r>
            <a:r>
              <a:rPr lang="en-US" dirty="0" smtClean="0"/>
              <a:t> </a:t>
            </a:r>
            <a:r>
              <a:rPr lang="en-US" dirty="0" err="1" smtClean="0"/>
              <a:t>kế</a:t>
            </a:r>
            <a:r>
              <a:rPr lang="en-US" dirty="0" smtClean="0"/>
              <a:t> </a:t>
            </a:r>
            <a:r>
              <a:rPr lang="en-US" dirty="0" err="1" smtClean="0"/>
              <a:t>dây</a:t>
            </a:r>
            <a:r>
              <a:rPr lang="en-US" dirty="0" smtClean="0"/>
              <a:t> </a:t>
            </a:r>
            <a:r>
              <a:rPr lang="en-US" dirty="0" err="1" smtClean="0"/>
              <a:t>chuyền</a:t>
            </a:r>
            <a:r>
              <a:rPr lang="en-US" dirty="0" smtClean="0"/>
              <a:t> </a:t>
            </a:r>
            <a:r>
              <a:rPr lang="en-US" dirty="0" err="1" smtClean="0"/>
              <a:t>công</a:t>
            </a:r>
            <a:r>
              <a:rPr lang="en-US" dirty="0" smtClean="0"/>
              <a:t> </a:t>
            </a:r>
            <a:r>
              <a:rPr lang="en-US" dirty="0" err="1" smtClean="0"/>
              <a:t>nghrrj</a:t>
            </a:r>
            <a:r>
              <a:rPr lang="en-US" dirty="0" smtClean="0"/>
              <a:t>: 5tr</a:t>
            </a:r>
          </a:p>
          <a:p>
            <a:pPr>
              <a:buFontTx/>
              <a:buChar char="-"/>
            </a:pPr>
            <a:r>
              <a:rPr lang="en-US" dirty="0" err="1" smtClean="0"/>
              <a:t>Giá</a:t>
            </a:r>
            <a:r>
              <a:rPr lang="en-US" dirty="0" smtClean="0"/>
              <a:t> </a:t>
            </a:r>
            <a:r>
              <a:rPr lang="en-US" dirty="0" err="1" smtClean="0"/>
              <a:t>trị</a:t>
            </a:r>
            <a:r>
              <a:rPr lang="en-US" dirty="0" smtClean="0"/>
              <a:t> </a:t>
            </a:r>
            <a:r>
              <a:rPr lang="en-US" dirty="0" err="1" smtClean="0"/>
              <a:t>nhà</a:t>
            </a:r>
            <a:r>
              <a:rPr lang="en-US" dirty="0" smtClean="0"/>
              <a:t> </a:t>
            </a:r>
            <a:r>
              <a:rPr lang="en-US" dirty="0" err="1" smtClean="0"/>
              <a:t>xưởng</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lắp</a:t>
            </a:r>
            <a:r>
              <a:rPr lang="en-US" dirty="0" smtClean="0"/>
              <a:t> </a:t>
            </a:r>
            <a:r>
              <a:rPr lang="en-US" dirty="0" err="1" smtClean="0"/>
              <a:t>đặt</a:t>
            </a:r>
            <a:r>
              <a:rPr lang="en-US" dirty="0" smtClean="0"/>
              <a:t>: 15tr</a:t>
            </a:r>
          </a:p>
          <a:p>
            <a:pPr>
              <a:buFontTx/>
              <a:buChar char="-"/>
            </a:pPr>
            <a:r>
              <a:rPr lang="en-US" dirty="0" err="1" smtClean="0"/>
              <a:t>Giá</a:t>
            </a:r>
            <a:r>
              <a:rPr lang="en-US" dirty="0" smtClean="0"/>
              <a:t> </a:t>
            </a:r>
            <a:r>
              <a:rPr lang="en-US" dirty="0" err="1" smtClean="0"/>
              <a:t>trị</a:t>
            </a:r>
            <a:r>
              <a:rPr lang="en-US" dirty="0" smtClean="0"/>
              <a:t> DV </a:t>
            </a:r>
            <a:r>
              <a:rPr lang="en-US" dirty="0" err="1" smtClean="0"/>
              <a:t>giám</a:t>
            </a:r>
            <a:r>
              <a:rPr lang="en-US" dirty="0" smtClean="0"/>
              <a:t> </a:t>
            </a:r>
            <a:r>
              <a:rPr lang="en-US" dirty="0" err="1" smtClean="0"/>
              <a:t>sát</a:t>
            </a:r>
            <a:r>
              <a:rPr lang="en-US" dirty="0" smtClean="0"/>
              <a:t>: 5tr</a:t>
            </a:r>
          </a:p>
          <a:p>
            <a:pPr>
              <a:buFontTx/>
              <a:buChar char="-"/>
            </a:pPr>
            <a:r>
              <a:rPr lang="en-US" dirty="0" err="1" smtClean="0"/>
              <a:t>Giá</a:t>
            </a:r>
            <a:r>
              <a:rPr lang="en-US" dirty="0" smtClean="0"/>
              <a:t> </a:t>
            </a:r>
            <a:r>
              <a:rPr lang="en-US" dirty="0" err="1" smtClean="0"/>
              <a:t>trị</a:t>
            </a:r>
            <a:r>
              <a:rPr lang="en-US" dirty="0" smtClean="0"/>
              <a:t> DV </a:t>
            </a:r>
            <a:r>
              <a:rPr lang="en-US" dirty="0" err="1" smtClean="0"/>
              <a:t>dào</a:t>
            </a:r>
            <a:r>
              <a:rPr lang="en-US" dirty="0" smtClean="0"/>
              <a:t> </a:t>
            </a:r>
            <a:r>
              <a:rPr lang="en-US" dirty="0" err="1" smtClean="0"/>
              <a:t>tạo</a:t>
            </a:r>
            <a:r>
              <a:rPr lang="en-US" dirty="0" smtClean="0"/>
              <a:t>, </a:t>
            </a:r>
            <a:r>
              <a:rPr lang="en-US" dirty="0" err="1" smtClean="0"/>
              <a:t>vận</a:t>
            </a:r>
            <a:r>
              <a:rPr lang="en-US" dirty="0" smtClean="0"/>
              <a:t> </a:t>
            </a:r>
            <a:r>
              <a:rPr lang="en-US" dirty="0" err="1" smtClean="0"/>
              <a:t>hành</a:t>
            </a:r>
            <a:r>
              <a:rPr lang="en-US" dirty="0" smtClean="0"/>
              <a:t> </a:t>
            </a:r>
            <a:r>
              <a:rPr lang="en-US" dirty="0" err="1" smtClean="0"/>
              <a:t>thử</a:t>
            </a:r>
            <a:r>
              <a:rPr lang="en-US" dirty="0" smtClean="0"/>
              <a:t>: 2tr</a:t>
            </a:r>
            <a:endParaRPr lang="en-GB" dirty="0"/>
          </a:p>
        </p:txBody>
      </p:sp>
    </p:spTree>
    <p:extLst>
      <p:ext uri="{BB962C8B-B14F-4D97-AF65-F5344CB8AC3E}">
        <p14:creationId xmlns:p14="http://schemas.microsoft.com/office/powerpoint/2010/main" val="35086843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PHƯƠNG PHÁP TRỰC TIẾP </a:t>
            </a:r>
            <a:br>
              <a:rPr lang="en-US" dirty="0" smtClean="0"/>
            </a:br>
            <a:r>
              <a:rPr lang="en-US" dirty="0" smtClean="0"/>
              <a:t>THUẾ GTGT</a:t>
            </a:r>
            <a:endParaRPr lang="en-GB" dirty="0"/>
          </a:p>
        </p:txBody>
      </p:sp>
      <p:sp>
        <p:nvSpPr>
          <p:cNvPr id="3" name="Content Placeholder 2"/>
          <p:cNvSpPr>
            <a:spLocks noGrp="1"/>
          </p:cNvSpPr>
          <p:nvPr>
            <p:ph idx="1"/>
          </p:nvPr>
        </p:nvSpPr>
        <p:spPr/>
        <p:txBody>
          <a:bodyPr>
            <a:normAutofit fontScale="92500" lnSpcReduction="20000"/>
          </a:bodyPr>
          <a:lstStyle/>
          <a:p>
            <a:pPr>
              <a:buFontTx/>
              <a:buChar char="-"/>
            </a:pPr>
            <a:r>
              <a:rPr lang="en-US" dirty="0" err="1" smtClean="0"/>
              <a:t>Khi</a:t>
            </a:r>
            <a:r>
              <a:rPr lang="en-US" dirty="0" smtClean="0"/>
              <a:t> </a:t>
            </a:r>
            <a:r>
              <a:rPr lang="en-US" dirty="0" err="1" smtClean="0"/>
              <a:t>nhập</a:t>
            </a:r>
            <a:r>
              <a:rPr lang="en-US" dirty="0" smtClean="0"/>
              <a:t> </a:t>
            </a:r>
            <a:r>
              <a:rPr lang="en-US" dirty="0" err="1" smtClean="0"/>
              <a:t>khẩu</a:t>
            </a:r>
            <a:r>
              <a:rPr lang="en-US" dirty="0" smtClean="0"/>
              <a:t>, </a:t>
            </a:r>
            <a:r>
              <a:rPr lang="en-US" dirty="0" err="1" smtClean="0"/>
              <a:t>giá</a:t>
            </a:r>
            <a:r>
              <a:rPr lang="en-US" dirty="0" smtClean="0"/>
              <a:t> </a:t>
            </a:r>
            <a:r>
              <a:rPr lang="en-US" dirty="0" err="1" smtClean="0"/>
              <a:t>trị</a:t>
            </a:r>
            <a:r>
              <a:rPr lang="en-US" dirty="0" smtClean="0"/>
              <a:t> </a:t>
            </a:r>
            <a:r>
              <a:rPr lang="en-US" dirty="0" err="1" smtClean="0"/>
              <a:t>máy</a:t>
            </a:r>
            <a:r>
              <a:rPr lang="en-US" dirty="0" smtClean="0"/>
              <a:t> </a:t>
            </a:r>
            <a:r>
              <a:rPr lang="en-US" dirty="0" err="1" smtClean="0"/>
              <a:t>móc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đã</a:t>
            </a:r>
            <a:r>
              <a:rPr lang="en-US" dirty="0" smtClean="0"/>
              <a:t> </a:t>
            </a:r>
            <a:r>
              <a:rPr lang="en-US" dirty="0" err="1" smtClean="0"/>
              <a:t>được</a:t>
            </a:r>
            <a:r>
              <a:rPr lang="en-US" dirty="0" smtClean="0"/>
              <a:t> </a:t>
            </a:r>
            <a:r>
              <a:rPr lang="en-US" dirty="0" err="1" smtClean="0"/>
              <a:t>nộp</a:t>
            </a:r>
            <a:r>
              <a:rPr lang="en-US" dirty="0" smtClean="0"/>
              <a:t> </a:t>
            </a:r>
            <a:r>
              <a:rPr lang="en-US" dirty="0" err="1" smtClean="0"/>
              <a:t>thuế</a:t>
            </a:r>
            <a:r>
              <a:rPr lang="en-US" dirty="0" smtClean="0"/>
              <a:t> GTGT </a:t>
            </a:r>
            <a:r>
              <a:rPr lang="en-US" dirty="0" err="1" smtClean="0"/>
              <a:t>khâu</a:t>
            </a:r>
            <a:r>
              <a:rPr lang="en-US" dirty="0" smtClean="0"/>
              <a:t> </a:t>
            </a:r>
            <a:r>
              <a:rPr lang="en-US" dirty="0" err="1" smtClean="0"/>
              <a:t>nhập</a:t>
            </a:r>
            <a:r>
              <a:rPr lang="en-US" dirty="0" smtClean="0"/>
              <a:t> </a:t>
            </a:r>
            <a:r>
              <a:rPr lang="en-US" dirty="0" err="1" smtClean="0"/>
              <a:t>khẩu</a:t>
            </a:r>
            <a:r>
              <a:rPr lang="en-US" dirty="0" smtClean="0"/>
              <a:t> </a:t>
            </a:r>
            <a:r>
              <a:rPr lang="en-US" dirty="0" err="1" smtClean="0"/>
              <a:t>là</a:t>
            </a:r>
            <a:r>
              <a:rPr lang="en-US" dirty="0" smtClean="0"/>
              <a:t> 30tr</a:t>
            </a:r>
          </a:p>
          <a:p>
            <a:pPr>
              <a:buFont typeface="Wingdings" pitchFamily="2" charset="2"/>
              <a:buChar char="à"/>
            </a:pPr>
            <a:r>
              <a:rPr lang="en-US" dirty="0" err="1" smtClean="0">
                <a:sym typeface="Wingdings" pitchFamily="2" charset="2"/>
              </a:rPr>
              <a:t>Nghĩa</a:t>
            </a:r>
            <a:r>
              <a:rPr lang="en-US" dirty="0" smtClean="0">
                <a:sym typeface="Wingdings" pitchFamily="2" charset="2"/>
              </a:rPr>
              <a:t> </a:t>
            </a:r>
            <a:r>
              <a:rPr lang="en-US" dirty="0" err="1" smtClean="0">
                <a:sym typeface="Wingdings" pitchFamily="2" charset="2"/>
              </a:rPr>
              <a:t>vụ</a:t>
            </a:r>
            <a:r>
              <a:rPr lang="en-US" dirty="0" smtClean="0">
                <a:sym typeface="Wingdings" pitchFamily="2" charset="2"/>
              </a:rPr>
              <a:t> </a:t>
            </a:r>
            <a:r>
              <a:rPr lang="en-US" dirty="0" err="1" smtClean="0">
                <a:sym typeface="Wingdings" pitchFamily="2" charset="2"/>
              </a:rPr>
              <a:t>thuế</a:t>
            </a:r>
            <a:r>
              <a:rPr lang="en-US" dirty="0" smtClean="0">
                <a:sym typeface="Wingdings" pitchFamily="2" charset="2"/>
              </a:rPr>
              <a:t> GTGT </a:t>
            </a:r>
            <a:r>
              <a:rPr lang="en-US" dirty="0" err="1" smtClean="0">
                <a:sym typeface="Wingdings" pitchFamily="2" charset="2"/>
              </a:rPr>
              <a:t>của</a:t>
            </a:r>
            <a:r>
              <a:rPr lang="en-US" dirty="0" smtClean="0">
                <a:sym typeface="Wingdings" pitchFamily="2" charset="2"/>
              </a:rPr>
              <a:t> </a:t>
            </a:r>
            <a:r>
              <a:rPr lang="en-US" dirty="0" err="1" smtClean="0">
                <a:sym typeface="Wingdings" pitchFamily="2" charset="2"/>
              </a:rPr>
              <a:t>nhà</a:t>
            </a:r>
            <a:r>
              <a:rPr lang="en-US" dirty="0" smtClean="0">
                <a:sym typeface="Wingdings" pitchFamily="2" charset="2"/>
              </a:rPr>
              <a:t> </a:t>
            </a:r>
            <a:r>
              <a:rPr lang="en-US" dirty="0" err="1" smtClean="0">
                <a:sym typeface="Wingdings" pitchFamily="2" charset="2"/>
              </a:rPr>
              <a:t>thầu</a:t>
            </a:r>
            <a:r>
              <a:rPr lang="en-US" dirty="0" smtClean="0">
                <a:sym typeface="Wingdings" pitchFamily="2" charset="2"/>
              </a:rPr>
              <a:t> A </a:t>
            </a:r>
            <a:r>
              <a:rPr lang="en-US" dirty="0" err="1" smtClean="0">
                <a:sym typeface="Wingdings" pitchFamily="2" charset="2"/>
              </a:rPr>
              <a:t>đối</a:t>
            </a:r>
            <a:r>
              <a:rPr lang="en-US" dirty="0" smtClean="0">
                <a:sym typeface="Wingdings" pitchFamily="2" charset="2"/>
              </a:rPr>
              <a:t> </a:t>
            </a:r>
            <a:r>
              <a:rPr lang="en-US" dirty="0" err="1" smtClean="0">
                <a:sym typeface="Wingdings" pitchFamily="2" charset="2"/>
              </a:rPr>
              <a:t>với</a:t>
            </a:r>
            <a:r>
              <a:rPr lang="en-US" dirty="0" smtClean="0">
                <a:sym typeface="Wingdings" pitchFamily="2" charset="2"/>
              </a:rPr>
              <a:t> HĐ </a:t>
            </a:r>
            <a:r>
              <a:rPr lang="en-US" dirty="0" err="1" smtClean="0">
                <a:sym typeface="Wingdings" pitchFamily="2" charset="2"/>
              </a:rPr>
              <a:t>ký</a:t>
            </a:r>
            <a:r>
              <a:rPr lang="en-US" dirty="0" smtClean="0">
                <a:sym typeface="Wingdings" pitchFamily="2" charset="2"/>
              </a:rPr>
              <a:t> </a:t>
            </a:r>
            <a:r>
              <a:rPr lang="en-US" dirty="0" err="1" smtClean="0">
                <a:sym typeface="Wingdings" pitchFamily="2" charset="2"/>
              </a:rPr>
              <a:t>với</a:t>
            </a:r>
            <a:r>
              <a:rPr lang="en-US" dirty="0" smtClean="0">
                <a:sym typeface="Wingdings" pitchFamily="2" charset="2"/>
              </a:rPr>
              <a:t> </a:t>
            </a:r>
            <a:r>
              <a:rPr lang="en-US" dirty="0" err="1" smtClean="0">
                <a:sym typeface="Wingdings" pitchFamily="2" charset="2"/>
              </a:rPr>
              <a:t>bên</a:t>
            </a:r>
            <a:r>
              <a:rPr lang="en-US" dirty="0" smtClean="0">
                <a:sym typeface="Wingdings" pitchFamily="2" charset="2"/>
              </a:rPr>
              <a:t> VN </a:t>
            </a:r>
            <a:r>
              <a:rPr lang="en-US" dirty="0" err="1" smtClean="0">
                <a:sym typeface="Wingdings" pitchFamily="2" charset="2"/>
              </a:rPr>
              <a:t>chỉ</a:t>
            </a:r>
            <a:r>
              <a:rPr lang="en-US" dirty="0" smtClean="0">
                <a:sym typeface="Wingdings" pitchFamily="2" charset="2"/>
              </a:rPr>
              <a:t> </a:t>
            </a:r>
            <a:r>
              <a:rPr lang="en-US" dirty="0" err="1" smtClean="0">
                <a:sym typeface="Wingdings" pitchFamily="2" charset="2"/>
              </a:rPr>
              <a:t>tính</a:t>
            </a:r>
            <a:r>
              <a:rPr lang="en-US" dirty="0" smtClean="0">
                <a:sym typeface="Wingdings" pitchFamily="2" charset="2"/>
              </a:rPr>
              <a:t> </a:t>
            </a:r>
            <a:r>
              <a:rPr lang="en-US" dirty="0" err="1" smtClean="0">
                <a:sym typeface="Wingdings" pitchFamily="2" charset="2"/>
              </a:rPr>
              <a:t>trên</a:t>
            </a:r>
            <a:r>
              <a:rPr lang="en-US" dirty="0" smtClean="0">
                <a:sym typeface="Wingdings" pitchFamily="2" charset="2"/>
              </a:rPr>
              <a:t> </a:t>
            </a:r>
            <a:r>
              <a:rPr lang="en-US" dirty="0" err="1" smtClean="0">
                <a:sym typeface="Wingdings" pitchFamily="2" charset="2"/>
              </a:rPr>
              <a:t>giá</a:t>
            </a:r>
            <a:r>
              <a:rPr lang="en-US" dirty="0" smtClean="0">
                <a:sym typeface="Wingdings" pitchFamily="2" charset="2"/>
              </a:rPr>
              <a:t> </a:t>
            </a:r>
            <a:r>
              <a:rPr lang="en-US" dirty="0" err="1" smtClean="0">
                <a:sym typeface="Wingdings" pitchFamily="2" charset="2"/>
              </a:rPr>
              <a:t>trị</a:t>
            </a:r>
            <a:r>
              <a:rPr lang="en-US" dirty="0" smtClean="0">
                <a:sym typeface="Wingdings" pitchFamily="2" charset="2"/>
              </a:rPr>
              <a:t> DV </a:t>
            </a:r>
            <a:r>
              <a:rPr lang="en-US" dirty="0" err="1" smtClean="0">
                <a:sym typeface="Wingdings" pitchFamily="2" charset="2"/>
              </a:rPr>
              <a:t>và</a:t>
            </a:r>
            <a:r>
              <a:rPr lang="en-US" dirty="0" smtClean="0">
                <a:sym typeface="Wingdings" pitchFamily="2" charset="2"/>
              </a:rPr>
              <a:t> </a:t>
            </a:r>
            <a:r>
              <a:rPr lang="en-US" dirty="0" err="1" smtClean="0">
                <a:sym typeface="Wingdings" pitchFamily="2" charset="2"/>
              </a:rPr>
              <a:t>giá</a:t>
            </a:r>
            <a:r>
              <a:rPr lang="en-US" dirty="0" smtClean="0">
                <a:sym typeface="Wingdings" pitchFamily="2" charset="2"/>
              </a:rPr>
              <a:t> </a:t>
            </a:r>
            <a:r>
              <a:rPr lang="en-US" dirty="0" err="1" smtClean="0">
                <a:sym typeface="Wingdings" pitchFamily="2" charset="2"/>
              </a:rPr>
              <a:t>trị</a:t>
            </a:r>
            <a:r>
              <a:rPr lang="en-US" dirty="0" smtClean="0">
                <a:sym typeface="Wingdings" pitchFamily="2" charset="2"/>
              </a:rPr>
              <a:t> </a:t>
            </a:r>
            <a:r>
              <a:rPr lang="en-US" dirty="0" err="1" smtClean="0">
                <a:sym typeface="Wingdings" pitchFamily="2" charset="2"/>
              </a:rPr>
              <a:t>xây</a:t>
            </a:r>
            <a:r>
              <a:rPr lang="en-US" dirty="0" smtClean="0">
                <a:sym typeface="Wingdings" pitchFamily="2" charset="2"/>
              </a:rPr>
              <a:t> </a:t>
            </a:r>
            <a:r>
              <a:rPr lang="en-US" dirty="0" err="1" smtClean="0">
                <a:sym typeface="Wingdings" pitchFamily="2" charset="2"/>
              </a:rPr>
              <a:t>dựng</a:t>
            </a:r>
            <a:r>
              <a:rPr lang="en-US" dirty="0" smtClean="0">
                <a:sym typeface="Wingdings" pitchFamily="2" charset="2"/>
              </a:rPr>
              <a:t> </a:t>
            </a:r>
            <a:r>
              <a:rPr lang="en-US" dirty="0" err="1" smtClean="0">
                <a:sym typeface="Wingdings" pitchFamily="2" charset="2"/>
              </a:rPr>
              <a:t>lắp</a:t>
            </a:r>
            <a:r>
              <a:rPr lang="en-US" dirty="0" smtClean="0">
                <a:sym typeface="Wingdings" pitchFamily="2" charset="2"/>
              </a:rPr>
              <a:t> </a:t>
            </a:r>
            <a:r>
              <a:rPr lang="en-US" dirty="0" err="1" smtClean="0">
                <a:sym typeface="Wingdings" pitchFamily="2" charset="2"/>
              </a:rPr>
              <a:t>đặt</a:t>
            </a:r>
            <a:r>
              <a:rPr lang="en-US" dirty="0" smtClean="0">
                <a:sym typeface="Wingdings" pitchFamily="2" charset="2"/>
              </a:rPr>
              <a:t> </a:t>
            </a:r>
            <a:r>
              <a:rPr lang="en-US" dirty="0" err="1" smtClean="0">
                <a:sym typeface="Wingdings" pitchFamily="2" charset="2"/>
              </a:rPr>
              <a:t>theo</a:t>
            </a:r>
            <a:r>
              <a:rPr lang="en-US" dirty="0" smtClean="0">
                <a:sym typeface="Wingdings" pitchFamily="2" charset="2"/>
              </a:rPr>
              <a:t> </a:t>
            </a:r>
            <a:r>
              <a:rPr lang="en-US" dirty="0" err="1" smtClean="0">
                <a:sym typeface="Wingdings" pitchFamily="2" charset="2"/>
              </a:rPr>
              <a:t>từng</a:t>
            </a:r>
            <a:r>
              <a:rPr lang="en-US" dirty="0" smtClean="0">
                <a:sym typeface="Wingdings" pitchFamily="2" charset="2"/>
              </a:rPr>
              <a:t> </a:t>
            </a:r>
            <a:r>
              <a:rPr lang="en-US" dirty="0" err="1" smtClean="0">
                <a:sym typeface="Wingdings" pitchFamily="2" charset="2"/>
              </a:rPr>
              <a:t>mức</a:t>
            </a:r>
            <a:r>
              <a:rPr lang="en-US" dirty="0" smtClean="0">
                <a:sym typeface="Wingdings" pitchFamily="2" charset="2"/>
              </a:rPr>
              <a:t> </a:t>
            </a:r>
            <a:r>
              <a:rPr lang="en-US" dirty="0" err="1" smtClean="0">
                <a:sym typeface="Wingdings" pitchFamily="2" charset="2"/>
              </a:rPr>
              <a:t>tỷ</a:t>
            </a:r>
            <a:r>
              <a:rPr lang="en-US" dirty="0" smtClean="0">
                <a:sym typeface="Wingdings" pitchFamily="2" charset="2"/>
              </a:rPr>
              <a:t> </a:t>
            </a:r>
            <a:r>
              <a:rPr lang="en-US" dirty="0" err="1" smtClean="0">
                <a:sym typeface="Wingdings" pitchFamily="2" charset="2"/>
              </a:rPr>
              <a:t>lệ</a:t>
            </a:r>
            <a:r>
              <a:rPr lang="en-US" dirty="0" smtClean="0">
                <a:sym typeface="Wingdings" pitchFamily="2" charset="2"/>
              </a:rPr>
              <a:t> % </a:t>
            </a:r>
            <a:r>
              <a:rPr lang="en-US" dirty="0" err="1" smtClean="0">
                <a:sym typeface="Wingdings" pitchFamily="2" charset="2"/>
              </a:rPr>
              <a:t>theo</a:t>
            </a:r>
            <a:r>
              <a:rPr lang="en-US" dirty="0" smtClean="0">
                <a:sym typeface="Wingdings" pitchFamily="2" charset="2"/>
              </a:rPr>
              <a:t> </a:t>
            </a:r>
            <a:r>
              <a:rPr lang="en-US" dirty="0" err="1" smtClean="0">
                <a:sym typeface="Wingdings" pitchFamily="2" charset="2"/>
              </a:rPr>
              <a:t>quy</a:t>
            </a:r>
            <a:r>
              <a:rPr lang="en-US" dirty="0" smtClean="0">
                <a:sym typeface="Wingdings" pitchFamily="2" charset="2"/>
              </a:rPr>
              <a:t> </a:t>
            </a:r>
            <a:r>
              <a:rPr lang="en-US" dirty="0" err="1" smtClean="0">
                <a:sym typeface="Wingdings" pitchFamily="2" charset="2"/>
              </a:rPr>
              <a:t>định</a:t>
            </a:r>
            <a:endParaRPr lang="en-US" dirty="0" smtClean="0">
              <a:sym typeface="Wingdings" pitchFamily="2" charset="2"/>
            </a:endParaRPr>
          </a:p>
          <a:p>
            <a:pPr marL="0" indent="0">
              <a:buNone/>
            </a:pPr>
            <a:r>
              <a:rPr lang="en-US" dirty="0" smtClean="0">
                <a:sym typeface="Wingdings" pitchFamily="2" charset="2"/>
              </a:rPr>
              <a:t>* TH HĐ </a:t>
            </a:r>
            <a:r>
              <a:rPr lang="en-US" dirty="0" err="1" smtClean="0">
                <a:sym typeface="Wingdings" pitchFamily="2" charset="2"/>
              </a:rPr>
              <a:t>không</a:t>
            </a:r>
            <a:r>
              <a:rPr lang="en-US" dirty="0" smtClean="0">
                <a:sym typeface="Wingdings" pitchFamily="2" charset="2"/>
              </a:rPr>
              <a:t> </a:t>
            </a:r>
            <a:r>
              <a:rPr lang="en-US" dirty="0" err="1" smtClean="0">
                <a:sym typeface="Wingdings" pitchFamily="2" charset="2"/>
              </a:rPr>
              <a:t>tách</a:t>
            </a:r>
            <a:r>
              <a:rPr lang="en-US" dirty="0" smtClean="0">
                <a:sym typeface="Wingdings" pitchFamily="2" charset="2"/>
              </a:rPr>
              <a:t> </a:t>
            </a:r>
            <a:r>
              <a:rPr lang="en-US" dirty="0" err="1" smtClean="0">
                <a:sym typeface="Wingdings" pitchFamily="2" charset="2"/>
              </a:rPr>
              <a:t>riêng</a:t>
            </a:r>
            <a:r>
              <a:rPr lang="en-US" dirty="0">
                <a:sym typeface="Wingdings" pitchFamily="2" charset="2"/>
              </a:rPr>
              <a:t> </a:t>
            </a:r>
            <a:r>
              <a:rPr lang="en-US" dirty="0" err="1" smtClean="0">
                <a:sym typeface="Wingdings" pitchFamily="2" charset="2"/>
              </a:rPr>
              <a:t>giá</a:t>
            </a:r>
            <a:r>
              <a:rPr lang="en-US" dirty="0" smtClean="0">
                <a:sym typeface="Wingdings" pitchFamily="2" charset="2"/>
              </a:rPr>
              <a:t> </a:t>
            </a:r>
            <a:r>
              <a:rPr lang="en-US" dirty="0" err="1" smtClean="0">
                <a:sym typeface="Wingdings" pitchFamily="2" charset="2"/>
              </a:rPr>
              <a:t>trị</a:t>
            </a:r>
            <a:r>
              <a:rPr lang="en-US" dirty="0" smtClean="0">
                <a:sym typeface="Wingdings" pitchFamily="2" charset="2"/>
              </a:rPr>
              <a:t> </a:t>
            </a:r>
            <a:r>
              <a:rPr lang="en-US" dirty="0" err="1" smtClean="0">
                <a:sym typeface="Wingdings" pitchFamily="2" charset="2"/>
              </a:rPr>
              <a:t>từng</a:t>
            </a:r>
            <a:r>
              <a:rPr lang="en-US" dirty="0" smtClean="0">
                <a:sym typeface="Wingdings" pitchFamily="2" charset="2"/>
              </a:rPr>
              <a:t> </a:t>
            </a:r>
            <a:r>
              <a:rPr lang="en-US" dirty="0" err="1" smtClean="0">
                <a:sym typeface="Wingdings" pitchFamily="2" charset="2"/>
              </a:rPr>
              <a:t>hoạt</a:t>
            </a:r>
            <a:r>
              <a:rPr lang="en-US" dirty="0" smtClean="0">
                <a:sym typeface="Wingdings" pitchFamily="2" charset="2"/>
              </a:rPr>
              <a:t> </a:t>
            </a:r>
            <a:r>
              <a:rPr lang="en-US" dirty="0" err="1" smtClean="0">
                <a:sym typeface="Wingdings" pitchFamily="2" charset="2"/>
              </a:rPr>
              <a:t>động</a:t>
            </a:r>
            <a:r>
              <a:rPr lang="en-US" dirty="0" smtClean="0">
                <a:sym typeface="Wingdings" pitchFamily="2" charset="2"/>
              </a:rPr>
              <a:t> KD, </a:t>
            </a:r>
            <a:r>
              <a:rPr lang="en-US" dirty="0" err="1" smtClean="0">
                <a:sym typeface="Wingdings" pitchFamily="2" charset="2"/>
              </a:rPr>
              <a:t>nếu</a:t>
            </a:r>
            <a:r>
              <a:rPr lang="en-US" dirty="0" smtClean="0">
                <a:sym typeface="Wingdings" pitchFamily="2" charset="2"/>
              </a:rPr>
              <a:t> </a:t>
            </a:r>
            <a:r>
              <a:rPr lang="en-US" dirty="0" err="1" smtClean="0">
                <a:sym typeface="Wingdings" pitchFamily="2" charset="2"/>
              </a:rPr>
              <a:t>không</a:t>
            </a:r>
            <a:r>
              <a:rPr lang="en-US" dirty="0" smtClean="0">
                <a:sym typeface="Wingdings" pitchFamily="2" charset="2"/>
              </a:rPr>
              <a:t> </a:t>
            </a:r>
            <a:r>
              <a:rPr lang="en-US" dirty="0" err="1" smtClean="0">
                <a:sym typeface="Wingdings" pitchFamily="2" charset="2"/>
              </a:rPr>
              <a:t>có</a:t>
            </a:r>
            <a:r>
              <a:rPr lang="en-US" dirty="0" smtClean="0">
                <a:sym typeface="Wingdings" pitchFamily="2" charset="2"/>
              </a:rPr>
              <a:t> </a:t>
            </a:r>
            <a:r>
              <a:rPr lang="en-US" dirty="0" err="1" smtClean="0">
                <a:sym typeface="Wingdings" pitchFamily="2" charset="2"/>
              </a:rPr>
              <a:t>đủ</a:t>
            </a:r>
            <a:r>
              <a:rPr lang="en-US" dirty="0" smtClean="0">
                <a:sym typeface="Wingdings" pitchFamily="2" charset="2"/>
              </a:rPr>
              <a:t> </a:t>
            </a:r>
            <a:r>
              <a:rPr lang="en-US" dirty="0" err="1" smtClean="0">
                <a:sym typeface="Wingdings" pitchFamily="2" charset="2"/>
              </a:rPr>
              <a:t>chứng</a:t>
            </a:r>
            <a:r>
              <a:rPr lang="en-US" dirty="0" smtClean="0">
                <a:sym typeface="Wingdings" pitchFamily="2" charset="2"/>
              </a:rPr>
              <a:t> </a:t>
            </a:r>
            <a:r>
              <a:rPr lang="en-US" dirty="0" err="1" smtClean="0">
                <a:sym typeface="Wingdings" pitchFamily="2" charset="2"/>
              </a:rPr>
              <a:t>cứ</a:t>
            </a:r>
            <a:r>
              <a:rPr lang="en-US" dirty="0" smtClean="0">
                <a:sym typeface="Wingdings" pitchFamily="2" charset="2"/>
              </a:rPr>
              <a:t> </a:t>
            </a:r>
            <a:r>
              <a:rPr lang="en-US" dirty="0" err="1" smtClean="0">
                <a:sym typeface="Wingdings" pitchFamily="2" charset="2"/>
              </a:rPr>
              <a:t>để</a:t>
            </a:r>
            <a:r>
              <a:rPr lang="en-US" dirty="0" smtClean="0">
                <a:sym typeface="Wingdings" pitchFamily="2" charset="2"/>
              </a:rPr>
              <a:t> </a:t>
            </a:r>
            <a:r>
              <a:rPr lang="en-US" dirty="0" err="1" smtClean="0">
                <a:sym typeface="Wingdings" pitchFamily="2" charset="2"/>
              </a:rPr>
              <a:t>chứng</a:t>
            </a:r>
            <a:r>
              <a:rPr lang="en-US" dirty="0" smtClean="0">
                <a:sym typeface="Wingdings" pitchFamily="2" charset="2"/>
              </a:rPr>
              <a:t> minh </a:t>
            </a:r>
            <a:r>
              <a:rPr lang="en-US" dirty="0" err="1" smtClean="0">
                <a:sym typeface="Wingdings" pitchFamily="2" charset="2"/>
              </a:rPr>
              <a:t>giá</a:t>
            </a:r>
            <a:r>
              <a:rPr lang="en-US" dirty="0" smtClean="0">
                <a:sym typeface="Wingdings" pitchFamily="2" charset="2"/>
              </a:rPr>
              <a:t> </a:t>
            </a:r>
            <a:r>
              <a:rPr lang="en-US" dirty="0" err="1" smtClean="0">
                <a:sym typeface="Wingdings" pitchFamily="2" charset="2"/>
              </a:rPr>
              <a:t>trị</a:t>
            </a:r>
            <a:r>
              <a:rPr lang="en-US" dirty="0" smtClean="0">
                <a:sym typeface="Wingdings" pitchFamily="2" charset="2"/>
              </a:rPr>
              <a:t> </a:t>
            </a:r>
            <a:r>
              <a:rPr lang="en-US" dirty="0" err="1" smtClean="0">
                <a:sym typeface="Wingdings" pitchFamily="2" charset="2"/>
              </a:rPr>
              <a:t>máy</a:t>
            </a:r>
            <a:r>
              <a:rPr lang="en-US" dirty="0" smtClean="0">
                <a:sym typeface="Wingdings" pitchFamily="2" charset="2"/>
              </a:rPr>
              <a:t> </a:t>
            </a:r>
            <a:r>
              <a:rPr lang="en-US" dirty="0" err="1" smtClean="0">
                <a:sym typeface="Wingdings" pitchFamily="2" charset="2"/>
              </a:rPr>
              <a:t>móc</a:t>
            </a:r>
            <a:r>
              <a:rPr lang="en-US" dirty="0" smtClean="0">
                <a:sym typeface="Wingdings" pitchFamily="2" charset="2"/>
              </a:rPr>
              <a:t>, </a:t>
            </a:r>
            <a:r>
              <a:rPr lang="en-US" dirty="0" err="1" smtClean="0">
                <a:sym typeface="Wingdings" pitchFamily="2" charset="2"/>
              </a:rPr>
              <a:t>thiết</a:t>
            </a:r>
            <a:r>
              <a:rPr lang="en-US" dirty="0" smtClean="0">
                <a:sym typeface="Wingdings" pitchFamily="2" charset="2"/>
              </a:rPr>
              <a:t> </a:t>
            </a:r>
            <a:r>
              <a:rPr lang="en-US" dirty="0" err="1" smtClean="0">
                <a:sym typeface="Wingdings" pitchFamily="2" charset="2"/>
              </a:rPr>
              <a:t>bị</a:t>
            </a:r>
            <a:r>
              <a:rPr lang="en-US" dirty="0" smtClean="0">
                <a:sym typeface="Wingdings" pitchFamily="2" charset="2"/>
              </a:rPr>
              <a:t> </a:t>
            </a:r>
            <a:r>
              <a:rPr lang="en-US" dirty="0" err="1" smtClean="0">
                <a:sym typeface="Wingdings" pitchFamily="2" charset="2"/>
              </a:rPr>
              <a:t>đã</a:t>
            </a:r>
            <a:r>
              <a:rPr lang="en-US" dirty="0" smtClean="0">
                <a:sym typeface="Wingdings" pitchFamily="2" charset="2"/>
              </a:rPr>
              <a:t> </a:t>
            </a:r>
            <a:r>
              <a:rPr lang="en-US" dirty="0" err="1" smtClean="0">
                <a:sym typeface="Wingdings" pitchFamily="2" charset="2"/>
              </a:rPr>
              <a:t>nộp</a:t>
            </a:r>
            <a:r>
              <a:rPr lang="en-US" dirty="0" smtClean="0">
                <a:sym typeface="Wingdings" pitchFamily="2" charset="2"/>
              </a:rPr>
              <a:t> VAT ở </a:t>
            </a:r>
            <a:r>
              <a:rPr lang="en-US" dirty="0" err="1" smtClean="0">
                <a:sym typeface="Wingdings" pitchFamily="2" charset="2"/>
              </a:rPr>
              <a:t>khâu</a:t>
            </a:r>
            <a:r>
              <a:rPr lang="en-US" dirty="0" smtClean="0">
                <a:sym typeface="Wingdings" pitchFamily="2" charset="2"/>
              </a:rPr>
              <a:t> </a:t>
            </a:r>
            <a:r>
              <a:rPr lang="en-US" dirty="0" err="1" smtClean="0">
                <a:sym typeface="Wingdings" pitchFamily="2" charset="2"/>
              </a:rPr>
              <a:t>nhập</a:t>
            </a:r>
            <a:r>
              <a:rPr lang="en-US" dirty="0" smtClean="0">
                <a:sym typeface="Wingdings" pitchFamily="2" charset="2"/>
              </a:rPr>
              <a:t> </a:t>
            </a:r>
            <a:r>
              <a:rPr lang="en-US" dirty="0" err="1" smtClean="0">
                <a:sym typeface="Wingdings" pitchFamily="2" charset="2"/>
              </a:rPr>
              <a:t>khẩu</a:t>
            </a:r>
            <a:r>
              <a:rPr lang="en-US" dirty="0" smtClean="0">
                <a:sym typeface="Wingdings" pitchFamily="2" charset="2"/>
              </a:rPr>
              <a:t> </a:t>
            </a:r>
            <a:r>
              <a:rPr lang="en-US" dirty="0" err="1" smtClean="0">
                <a:sym typeface="Wingdings" pitchFamily="2" charset="2"/>
              </a:rPr>
              <a:t>thì</a:t>
            </a:r>
            <a:r>
              <a:rPr lang="en-US" dirty="0" smtClean="0">
                <a:sym typeface="Wingdings" pitchFamily="2" charset="2"/>
              </a:rPr>
              <a:t> </a:t>
            </a:r>
            <a:r>
              <a:rPr lang="en-US" dirty="0" err="1" smtClean="0">
                <a:sym typeface="Wingdings" pitchFamily="2" charset="2"/>
              </a:rPr>
              <a:t>nhà</a:t>
            </a:r>
            <a:r>
              <a:rPr lang="en-US" dirty="0" smtClean="0">
                <a:sym typeface="Wingdings" pitchFamily="2" charset="2"/>
              </a:rPr>
              <a:t> </a:t>
            </a:r>
            <a:r>
              <a:rPr lang="en-US" dirty="0" err="1" smtClean="0">
                <a:sym typeface="Wingdings" pitchFamily="2" charset="2"/>
              </a:rPr>
              <a:t>thầu</a:t>
            </a:r>
            <a:r>
              <a:rPr lang="en-US" dirty="0" smtClean="0">
                <a:sym typeface="Wingdings" pitchFamily="2" charset="2"/>
              </a:rPr>
              <a:t> A </a:t>
            </a:r>
            <a:r>
              <a:rPr lang="en-US" dirty="0" err="1" smtClean="0">
                <a:sym typeface="Wingdings" pitchFamily="2" charset="2"/>
              </a:rPr>
              <a:t>phải</a:t>
            </a:r>
            <a:r>
              <a:rPr lang="en-US" dirty="0" smtClean="0">
                <a:sym typeface="Wingdings" pitchFamily="2" charset="2"/>
              </a:rPr>
              <a:t> </a:t>
            </a:r>
            <a:r>
              <a:rPr lang="en-US" dirty="0" err="1" smtClean="0">
                <a:sym typeface="Wingdings" pitchFamily="2" charset="2"/>
              </a:rPr>
              <a:t>nộp</a:t>
            </a:r>
            <a:r>
              <a:rPr lang="en-US" dirty="0" smtClean="0">
                <a:sym typeface="Wingdings" pitchFamily="2" charset="2"/>
              </a:rPr>
              <a:t> </a:t>
            </a:r>
            <a:r>
              <a:rPr lang="en-US" dirty="0" err="1" smtClean="0">
                <a:sym typeface="Wingdings" pitchFamily="2" charset="2"/>
              </a:rPr>
              <a:t>thuế</a:t>
            </a:r>
            <a:r>
              <a:rPr lang="en-US" dirty="0" smtClean="0">
                <a:sym typeface="Wingdings" pitchFamily="2" charset="2"/>
              </a:rPr>
              <a:t> </a:t>
            </a:r>
            <a:r>
              <a:rPr lang="en-US" dirty="0" err="1" smtClean="0">
                <a:sym typeface="Wingdings" pitchFamily="2" charset="2"/>
              </a:rPr>
              <a:t>cho</a:t>
            </a:r>
            <a:r>
              <a:rPr lang="en-US" dirty="0" smtClean="0">
                <a:sym typeface="Wingdings" pitchFamily="2" charset="2"/>
              </a:rPr>
              <a:t> </a:t>
            </a:r>
            <a:r>
              <a:rPr lang="en-US" dirty="0" err="1" smtClean="0">
                <a:sym typeface="Wingdings" pitchFamily="2" charset="2"/>
              </a:rPr>
              <a:t>toàn</a:t>
            </a:r>
            <a:r>
              <a:rPr lang="en-US" dirty="0" smtClean="0">
                <a:sym typeface="Wingdings" pitchFamily="2" charset="2"/>
              </a:rPr>
              <a:t> </a:t>
            </a:r>
            <a:r>
              <a:rPr lang="en-US" dirty="0" err="1" smtClean="0">
                <a:sym typeface="Wingdings" pitchFamily="2" charset="2"/>
              </a:rPr>
              <a:t>giá</a:t>
            </a:r>
            <a:r>
              <a:rPr lang="en-US" dirty="0" smtClean="0">
                <a:sym typeface="Wingdings" pitchFamily="2" charset="2"/>
              </a:rPr>
              <a:t> </a:t>
            </a:r>
            <a:r>
              <a:rPr lang="en-US" dirty="0" err="1" smtClean="0">
                <a:sym typeface="Wingdings" pitchFamily="2" charset="2"/>
              </a:rPr>
              <a:t>trị</a:t>
            </a:r>
            <a:r>
              <a:rPr lang="en-US" dirty="0" smtClean="0">
                <a:sym typeface="Wingdings" pitchFamily="2" charset="2"/>
              </a:rPr>
              <a:t> HĐ </a:t>
            </a:r>
            <a:r>
              <a:rPr lang="en-US" dirty="0" err="1" smtClean="0">
                <a:sym typeface="Wingdings" pitchFamily="2" charset="2"/>
              </a:rPr>
              <a:t>với</a:t>
            </a:r>
            <a:r>
              <a:rPr lang="en-US" dirty="0" smtClean="0">
                <a:sym typeface="Wingdings" pitchFamily="2" charset="2"/>
              </a:rPr>
              <a:t> </a:t>
            </a:r>
            <a:r>
              <a:rPr lang="en-US" dirty="0" err="1" smtClean="0">
                <a:sym typeface="Wingdings" pitchFamily="2" charset="2"/>
              </a:rPr>
              <a:t>tỷ</a:t>
            </a:r>
            <a:r>
              <a:rPr lang="en-US" dirty="0" smtClean="0">
                <a:sym typeface="Wingdings" pitchFamily="2" charset="2"/>
              </a:rPr>
              <a:t> </a:t>
            </a:r>
            <a:r>
              <a:rPr lang="en-US" dirty="0" err="1" smtClean="0">
                <a:sym typeface="Wingdings" pitchFamily="2" charset="2"/>
              </a:rPr>
              <a:t>lệ</a:t>
            </a:r>
            <a:r>
              <a:rPr lang="en-US" dirty="0" smtClean="0">
                <a:sym typeface="Wingdings" pitchFamily="2" charset="2"/>
              </a:rPr>
              <a:t> 3%</a:t>
            </a:r>
            <a:endParaRPr lang="en-GB" dirty="0"/>
          </a:p>
        </p:txBody>
      </p:sp>
    </p:spTree>
    <p:extLst>
      <p:ext uri="{BB962C8B-B14F-4D97-AF65-F5344CB8AC3E}">
        <p14:creationId xmlns:p14="http://schemas.microsoft.com/office/powerpoint/2010/main" val="18905131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PHƯƠNG PHÁP TRỰC TIẾP </a:t>
            </a:r>
            <a:br>
              <a:rPr lang="en-US" dirty="0" smtClean="0"/>
            </a:br>
            <a:r>
              <a:rPr lang="en-US" dirty="0" smtClean="0"/>
              <a:t>THUẾ GTGT</a:t>
            </a:r>
            <a:endParaRPr lang="en-GB" dirty="0"/>
          </a:p>
        </p:txBody>
      </p:sp>
      <p:sp>
        <p:nvSpPr>
          <p:cNvPr id="3" name="Content Placeholder 2"/>
          <p:cNvSpPr>
            <a:spLocks noGrp="1"/>
          </p:cNvSpPr>
          <p:nvPr>
            <p:ph idx="1"/>
          </p:nvPr>
        </p:nvSpPr>
        <p:spPr/>
        <p:txBody>
          <a:bodyPr/>
          <a:lstStyle/>
          <a:p>
            <a:pPr marL="0" indent="0">
              <a:buNone/>
            </a:pPr>
            <a:r>
              <a:rPr lang="en-US" dirty="0" smtClean="0"/>
              <a:t>* TH </a:t>
            </a:r>
            <a:r>
              <a:rPr lang="en-US" dirty="0" err="1" smtClean="0"/>
              <a:t>nhà</a:t>
            </a:r>
            <a:r>
              <a:rPr lang="en-US" dirty="0" smtClean="0"/>
              <a:t> </a:t>
            </a:r>
            <a:r>
              <a:rPr lang="en-US" dirty="0" err="1" smtClean="0"/>
              <a:t>thầu</a:t>
            </a:r>
            <a:r>
              <a:rPr lang="en-US" dirty="0" smtClean="0"/>
              <a:t> A </a:t>
            </a:r>
            <a:r>
              <a:rPr lang="en-US" dirty="0" err="1" smtClean="0"/>
              <a:t>ký</a:t>
            </a:r>
            <a:r>
              <a:rPr lang="en-US" dirty="0" smtClean="0"/>
              <a:t> HĐ </a:t>
            </a:r>
            <a:r>
              <a:rPr lang="en-US" dirty="0" err="1" smtClean="0"/>
              <a:t>với</a:t>
            </a:r>
            <a:r>
              <a:rPr lang="en-US" dirty="0" smtClean="0"/>
              <a:t> </a:t>
            </a:r>
            <a:r>
              <a:rPr lang="en-US" dirty="0" err="1" smtClean="0"/>
              <a:t>các</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phụ</a:t>
            </a:r>
            <a:r>
              <a:rPr lang="en-US" dirty="0" smtClean="0"/>
              <a:t> </a:t>
            </a:r>
            <a:r>
              <a:rPr lang="en-US" dirty="0" err="1" smtClean="0"/>
              <a:t>để</a:t>
            </a:r>
            <a:r>
              <a:rPr lang="en-US" dirty="0" smtClean="0"/>
              <a:t> </a:t>
            </a:r>
            <a:r>
              <a:rPr lang="en-US" dirty="0" err="1" smtClean="0"/>
              <a:t>giao</a:t>
            </a:r>
            <a:r>
              <a:rPr lang="en-US" dirty="0" smtClean="0"/>
              <a:t> </a:t>
            </a:r>
            <a:r>
              <a:rPr lang="en-US" dirty="0" err="1" smtClean="0"/>
              <a:t>lại</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công</a:t>
            </a:r>
            <a:r>
              <a:rPr lang="en-US" dirty="0" smtClean="0"/>
              <a:t> </a:t>
            </a:r>
            <a:r>
              <a:rPr lang="en-US" dirty="0" err="1" smtClean="0"/>
              <a:t>việc</a:t>
            </a:r>
            <a:r>
              <a:rPr lang="en-US" dirty="0" smtClean="0"/>
              <a:t> </a:t>
            </a:r>
            <a:r>
              <a:rPr lang="en-US" dirty="0" err="1" smtClean="0"/>
              <a:t>có</a:t>
            </a:r>
            <a:r>
              <a:rPr lang="en-US" dirty="0" smtClean="0"/>
              <a:t> </a:t>
            </a:r>
            <a:r>
              <a:rPr lang="en-US" dirty="0" err="1" smtClean="0"/>
              <a:t>bao</a:t>
            </a:r>
            <a:r>
              <a:rPr lang="en-US" dirty="0" smtClean="0"/>
              <a:t> </a:t>
            </a:r>
            <a:r>
              <a:rPr lang="en-US" dirty="0" err="1" smtClean="0"/>
              <a:t>thầu</a:t>
            </a:r>
            <a:r>
              <a:rPr lang="en-US" dirty="0" smtClean="0"/>
              <a:t> NVL, A </a:t>
            </a:r>
            <a:r>
              <a:rPr lang="en-US" dirty="0" err="1" smtClean="0"/>
              <a:t>chỉ</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phần</a:t>
            </a:r>
            <a:r>
              <a:rPr lang="en-US" dirty="0" smtClean="0"/>
              <a:t> </a:t>
            </a:r>
            <a:r>
              <a:rPr lang="en-US" dirty="0" err="1" smtClean="0"/>
              <a:t>giá</a:t>
            </a:r>
            <a:r>
              <a:rPr lang="en-US" dirty="0" smtClean="0"/>
              <a:t> </a:t>
            </a:r>
            <a:r>
              <a:rPr lang="en-US" dirty="0" err="1" smtClean="0"/>
              <a:t>trị</a:t>
            </a:r>
            <a:r>
              <a:rPr lang="en-US" dirty="0" smtClean="0"/>
              <a:t> DV </a:t>
            </a:r>
            <a:r>
              <a:rPr lang="en-US" dirty="0" err="1" smtClean="0"/>
              <a:t>giám</a:t>
            </a:r>
            <a:r>
              <a:rPr lang="en-US" dirty="0" smtClean="0"/>
              <a:t> </a:t>
            </a:r>
            <a:r>
              <a:rPr lang="en-US" dirty="0" err="1" smtClean="0"/>
              <a:t>sát</a:t>
            </a:r>
            <a:r>
              <a:rPr lang="en-US" dirty="0" smtClean="0"/>
              <a:t>, </a:t>
            </a:r>
            <a:r>
              <a:rPr lang="en-US" dirty="0" err="1" smtClean="0"/>
              <a:t>lắp</a:t>
            </a:r>
            <a:r>
              <a:rPr lang="en-US" dirty="0" smtClean="0"/>
              <a:t> </a:t>
            </a:r>
            <a:r>
              <a:rPr lang="en-US" dirty="0" err="1" smtClean="0"/>
              <a:t>đặt</a:t>
            </a:r>
            <a:r>
              <a:rPr lang="en-US" dirty="0" smtClean="0"/>
              <a:t> </a:t>
            </a:r>
            <a:r>
              <a:rPr lang="en-US" dirty="0" err="1" smtClean="0"/>
              <a:t>thì</a:t>
            </a:r>
            <a:r>
              <a:rPr lang="en-US" dirty="0" smtClean="0"/>
              <a:t> </a:t>
            </a:r>
            <a:r>
              <a:rPr lang="en-US" dirty="0" err="1" smtClean="0"/>
              <a:t>phần</a:t>
            </a:r>
            <a:r>
              <a:rPr lang="en-US" dirty="0" smtClean="0"/>
              <a:t> </a:t>
            </a:r>
            <a:r>
              <a:rPr lang="en-US" dirty="0" err="1" smtClean="0"/>
              <a:t>giá</a:t>
            </a:r>
            <a:r>
              <a:rPr lang="en-US" dirty="0" smtClean="0"/>
              <a:t> </a:t>
            </a:r>
            <a:r>
              <a:rPr lang="en-US" dirty="0" err="1" smtClean="0"/>
              <a:t>trị</a:t>
            </a:r>
            <a:r>
              <a:rPr lang="en-US" dirty="0" smtClean="0"/>
              <a:t> </a:t>
            </a:r>
            <a:r>
              <a:rPr lang="en-US" dirty="0" err="1" smtClean="0"/>
              <a:t>Dv</a:t>
            </a:r>
            <a:r>
              <a:rPr lang="en-US" dirty="0" smtClean="0"/>
              <a:t> </a:t>
            </a:r>
            <a:r>
              <a:rPr lang="en-US" dirty="0" err="1" smtClean="0"/>
              <a:t>này</a:t>
            </a:r>
            <a:r>
              <a:rPr lang="en-US" dirty="0" smtClean="0"/>
              <a:t> </a:t>
            </a:r>
            <a:r>
              <a:rPr lang="en-US" dirty="0" err="1" smtClean="0"/>
              <a:t>áp</a:t>
            </a:r>
            <a:r>
              <a:rPr lang="en-US" dirty="0" smtClean="0"/>
              <a:t> </a:t>
            </a:r>
            <a:r>
              <a:rPr lang="en-US" dirty="0" err="1" smtClean="0"/>
              <a:t>tỷ</a:t>
            </a:r>
            <a:r>
              <a:rPr lang="en-US" dirty="0" smtClean="0"/>
              <a:t> </a:t>
            </a:r>
            <a:r>
              <a:rPr lang="en-US" dirty="0" err="1" smtClean="0"/>
              <a:t>lệ</a:t>
            </a:r>
            <a:r>
              <a:rPr lang="en-US" dirty="0" smtClean="0"/>
              <a:t> 5%</a:t>
            </a:r>
            <a:endParaRPr lang="en-GB" dirty="0"/>
          </a:p>
        </p:txBody>
      </p:sp>
    </p:spTree>
    <p:extLst>
      <p:ext uri="{BB962C8B-B14F-4D97-AF65-F5344CB8AC3E}">
        <p14:creationId xmlns:p14="http://schemas.microsoft.com/office/powerpoint/2010/main" val="10976009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PHƯƠNG PHÁP TRỰC TIẾP </a:t>
            </a:r>
            <a:br>
              <a:rPr lang="en-US" dirty="0" smtClean="0"/>
            </a:br>
            <a:r>
              <a:rPr lang="en-US" dirty="0" smtClean="0"/>
              <a:t>THUẾ GTGT</a:t>
            </a:r>
            <a:endParaRPr lang="en-GB" dirty="0"/>
          </a:p>
        </p:txBody>
      </p:sp>
      <p:sp>
        <p:nvSpPr>
          <p:cNvPr id="3" name="Content Placeholder 2"/>
          <p:cNvSpPr>
            <a:spLocks noGrp="1"/>
          </p:cNvSpPr>
          <p:nvPr>
            <p:ph idx="1"/>
          </p:nvPr>
        </p:nvSpPr>
        <p:spPr/>
        <p:txBody>
          <a:bodyPr/>
          <a:lstStyle/>
          <a:p>
            <a:pPr marL="0" indent="0">
              <a:buNone/>
            </a:pPr>
            <a:r>
              <a:rPr lang="en-US" dirty="0" smtClean="0"/>
              <a:t>2. </a:t>
            </a:r>
            <a:r>
              <a:rPr lang="en-US" dirty="0" err="1" smtClean="0"/>
              <a:t>Đối</a:t>
            </a:r>
            <a:r>
              <a:rPr lang="en-US" dirty="0" smtClean="0"/>
              <a:t> </a:t>
            </a:r>
            <a:r>
              <a:rPr lang="en-US" dirty="0" err="1" smtClean="0"/>
              <a:t>với</a:t>
            </a:r>
            <a:r>
              <a:rPr lang="en-US" dirty="0" smtClean="0"/>
              <a:t> HĐ </a:t>
            </a:r>
            <a:r>
              <a:rPr lang="en-US" dirty="0" err="1" smtClean="0"/>
              <a:t>cung</a:t>
            </a:r>
            <a:r>
              <a:rPr lang="en-US" dirty="0" smtClean="0"/>
              <a:t> </a:t>
            </a:r>
            <a:r>
              <a:rPr lang="en-US" dirty="0" err="1" smtClean="0"/>
              <a:t>cấp</a:t>
            </a:r>
            <a:r>
              <a:rPr lang="en-US" dirty="0" smtClean="0"/>
              <a:t> </a:t>
            </a:r>
            <a:r>
              <a:rPr lang="en-US" dirty="0" err="1" smtClean="0"/>
              <a:t>máy</a:t>
            </a:r>
            <a:r>
              <a:rPr lang="en-US" dirty="0" smtClean="0"/>
              <a:t> </a:t>
            </a:r>
            <a:r>
              <a:rPr lang="en-US" dirty="0" err="1" smtClean="0"/>
              <a:t>móc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có</a:t>
            </a:r>
            <a:r>
              <a:rPr lang="en-US" dirty="0" smtClean="0"/>
              <a:t> </a:t>
            </a:r>
            <a:r>
              <a:rPr lang="en-US" dirty="0" err="1" smtClean="0"/>
              <a:t>kèm</a:t>
            </a:r>
            <a:r>
              <a:rPr lang="en-US" dirty="0" smtClean="0"/>
              <a:t> </a:t>
            </a:r>
            <a:r>
              <a:rPr lang="en-US" dirty="0" err="1" smtClean="0"/>
              <a:t>theo</a:t>
            </a:r>
            <a:r>
              <a:rPr lang="en-US" dirty="0" smtClean="0"/>
              <a:t> </a:t>
            </a:r>
            <a:r>
              <a:rPr lang="en-US" dirty="0" err="1" smtClean="0"/>
              <a:t>các</a:t>
            </a:r>
            <a:r>
              <a:rPr lang="en-US" dirty="0" smtClean="0"/>
              <a:t> DV </a:t>
            </a:r>
            <a:r>
              <a:rPr lang="en-US" dirty="0" err="1" smtClean="0"/>
              <a:t>thực</a:t>
            </a:r>
            <a:r>
              <a:rPr lang="en-US" dirty="0" smtClean="0"/>
              <a:t> </a:t>
            </a:r>
            <a:r>
              <a:rPr lang="en-US" dirty="0" err="1" smtClean="0"/>
              <a:t>hiện</a:t>
            </a:r>
            <a:r>
              <a:rPr lang="en-US" dirty="0" smtClean="0"/>
              <a:t> </a:t>
            </a:r>
            <a:r>
              <a:rPr lang="en-US" dirty="0" err="1" smtClean="0"/>
              <a:t>tại</a:t>
            </a:r>
            <a:r>
              <a:rPr lang="en-US" dirty="0" smtClean="0"/>
              <a:t> VN, </a:t>
            </a:r>
            <a:r>
              <a:rPr lang="en-US" dirty="0" err="1" smtClean="0"/>
              <a:t>nếu</a:t>
            </a:r>
            <a:r>
              <a:rPr lang="en-US" dirty="0" smtClean="0"/>
              <a:t> </a:t>
            </a:r>
            <a:r>
              <a:rPr lang="en-US" dirty="0" err="1" smtClean="0"/>
              <a:t>tách</a:t>
            </a:r>
            <a:r>
              <a:rPr lang="en-US" dirty="0" smtClean="0"/>
              <a:t> </a:t>
            </a:r>
            <a:r>
              <a:rPr lang="en-US" dirty="0" err="1" smtClean="0"/>
              <a:t>riêng</a:t>
            </a:r>
            <a:r>
              <a:rPr lang="en-US" dirty="0" smtClean="0"/>
              <a:t> </a:t>
            </a:r>
            <a:r>
              <a:rPr lang="en-US" dirty="0" err="1" smtClean="0"/>
              <a:t>được</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thì</a:t>
            </a:r>
            <a:r>
              <a:rPr lang="en-US" dirty="0" smtClean="0"/>
              <a:t> </a:t>
            </a:r>
            <a:r>
              <a:rPr lang="en-US" dirty="0" err="1" smtClean="0"/>
              <a:t>áp</a:t>
            </a:r>
            <a:r>
              <a:rPr lang="en-US" dirty="0" smtClean="0"/>
              <a:t> </a:t>
            </a:r>
            <a:r>
              <a:rPr lang="en-US" dirty="0" err="1" smtClean="0"/>
              <a:t>dụng</a:t>
            </a:r>
            <a:r>
              <a:rPr lang="en-US" dirty="0" smtClean="0"/>
              <a:t> </a:t>
            </a:r>
            <a:r>
              <a:rPr lang="en-US" dirty="0" err="1" smtClean="0"/>
              <a:t>tỷ</a:t>
            </a:r>
            <a:r>
              <a:rPr lang="en-US" dirty="0" smtClean="0"/>
              <a:t> </a:t>
            </a:r>
            <a:r>
              <a:rPr lang="en-US" dirty="0" err="1" smtClean="0"/>
              <a:t>lệ</a:t>
            </a:r>
            <a:r>
              <a:rPr lang="en-US" dirty="0" smtClean="0"/>
              <a:t> % </a:t>
            </a:r>
            <a:r>
              <a:rPr lang="en-US" dirty="0" err="1" smtClean="0"/>
              <a:t>trên</a:t>
            </a:r>
            <a:r>
              <a:rPr lang="en-US" dirty="0" smtClean="0"/>
              <a:t> </a:t>
            </a:r>
            <a:r>
              <a:rPr lang="en-US" dirty="0" err="1" smtClean="0"/>
              <a:t>từng</a:t>
            </a:r>
            <a:r>
              <a:rPr lang="en-US" dirty="0" smtClean="0"/>
              <a:t> </a:t>
            </a:r>
            <a:r>
              <a:rPr lang="en-US" dirty="0" err="1" smtClean="0"/>
              <a:t>phần</a:t>
            </a:r>
            <a:r>
              <a:rPr lang="en-US" dirty="0" smtClean="0"/>
              <a:t>. TH </a:t>
            </a:r>
            <a:r>
              <a:rPr lang="en-US" dirty="0" err="1" smtClean="0"/>
              <a:t>không</a:t>
            </a:r>
            <a:r>
              <a:rPr lang="en-US" dirty="0" smtClean="0"/>
              <a:t> </a:t>
            </a:r>
            <a:r>
              <a:rPr lang="en-US" dirty="0" err="1" smtClean="0"/>
              <a:t>tách</a:t>
            </a:r>
            <a:r>
              <a:rPr lang="en-US" dirty="0" smtClean="0"/>
              <a:t> </a:t>
            </a:r>
            <a:r>
              <a:rPr lang="en-US" dirty="0" err="1" smtClean="0"/>
              <a:t>được</a:t>
            </a:r>
            <a:r>
              <a:rPr lang="en-US" dirty="0" smtClean="0"/>
              <a:t> </a:t>
            </a:r>
            <a:r>
              <a:rPr lang="en-US" dirty="0" err="1" smtClean="0"/>
              <a:t>thì</a:t>
            </a:r>
            <a:r>
              <a:rPr lang="en-US" dirty="0" smtClean="0"/>
              <a:t> % </a:t>
            </a:r>
            <a:r>
              <a:rPr lang="en-US" dirty="0" err="1" smtClean="0"/>
              <a:t>để</a:t>
            </a:r>
            <a:r>
              <a:rPr lang="en-US" dirty="0" smtClean="0"/>
              <a:t> </a:t>
            </a:r>
            <a:r>
              <a:rPr lang="en-US" dirty="0" err="1" smtClean="0"/>
              <a:t>tính</a:t>
            </a:r>
            <a:r>
              <a:rPr lang="en-US" dirty="0" smtClean="0"/>
              <a:t> VAT </a:t>
            </a:r>
            <a:r>
              <a:rPr lang="en-US" dirty="0" err="1" smtClean="0"/>
              <a:t>trên</a:t>
            </a:r>
            <a:r>
              <a:rPr lang="en-US" dirty="0" smtClean="0"/>
              <a:t> DT </a:t>
            </a:r>
            <a:r>
              <a:rPr lang="en-US" dirty="0" err="1" smtClean="0"/>
              <a:t>là</a:t>
            </a:r>
            <a:r>
              <a:rPr lang="en-US" dirty="0" smtClean="0"/>
              <a:t> 3%</a:t>
            </a:r>
            <a:endParaRPr lang="en-GB" dirty="0"/>
          </a:p>
        </p:txBody>
      </p:sp>
    </p:spTree>
    <p:extLst>
      <p:ext uri="{BB962C8B-B14F-4D97-AF65-F5344CB8AC3E}">
        <p14:creationId xmlns:p14="http://schemas.microsoft.com/office/powerpoint/2010/main" val="15662275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PHƯƠNG PHÁP TRỰC TIẾP </a:t>
            </a:r>
            <a:br>
              <a:rPr lang="en-US" dirty="0" smtClean="0"/>
            </a:br>
            <a:r>
              <a:rPr lang="en-US" dirty="0" smtClean="0"/>
              <a:t>THUẾ GTGT</a:t>
            </a:r>
            <a:endParaRPr lang="en-GB" dirty="0"/>
          </a:p>
        </p:txBody>
      </p:sp>
      <p:sp>
        <p:nvSpPr>
          <p:cNvPr id="3" name="Content Placeholder 2"/>
          <p:cNvSpPr>
            <a:spLocks noGrp="1"/>
          </p:cNvSpPr>
          <p:nvPr>
            <p:ph idx="1"/>
          </p:nvPr>
        </p:nvSpPr>
        <p:spPr/>
        <p:txBody>
          <a:bodyPr/>
          <a:lstStyle/>
          <a:p>
            <a:r>
              <a:rPr lang="en-US" dirty="0" err="1" smtClean="0"/>
              <a:t>Thuế</a:t>
            </a:r>
            <a:r>
              <a:rPr lang="en-US" dirty="0" smtClean="0"/>
              <a:t> GTGT </a:t>
            </a:r>
            <a:r>
              <a:rPr lang="en-US" dirty="0" err="1" smtClean="0"/>
              <a:t>với</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cung</a:t>
            </a:r>
            <a:r>
              <a:rPr lang="en-US" dirty="0" smtClean="0"/>
              <a:t> </a:t>
            </a:r>
            <a:r>
              <a:rPr lang="en-US" dirty="0" err="1" smtClean="0"/>
              <a:t>cấp</a:t>
            </a:r>
            <a:r>
              <a:rPr lang="en-US" dirty="0" smtClean="0"/>
              <a:t> </a:t>
            </a:r>
            <a:r>
              <a:rPr lang="en-US" dirty="0" err="1" smtClean="0"/>
              <a:t>hàng</a:t>
            </a:r>
            <a:r>
              <a:rPr lang="en-US" dirty="0" smtClean="0"/>
              <a:t> </a:t>
            </a:r>
            <a:r>
              <a:rPr lang="en-US" dirty="0" err="1" smtClean="0"/>
              <a:t>hóa</a:t>
            </a:r>
            <a:r>
              <a:rPr lang="en-US" dirty="0" smtClean="0"/>
              <a:t>, DV </a:t>
            </a:r>
            <a:r>
              <a:rPr lang="en-US" dirty="0" err="1" smtClean="0"/>
              <a:t>để</a:t>
            </a:r>
            <a:r>
              <a:rPr lang="en-US" dirty="0" smtClean="0"/>
              <a:t> </a:t>
            </a:r>
            <a:r>
              <a:rPr lang="en-US" dirty="0" err="1" smtClean="0"/>
              <a:t>tiến</a:t>
            </a:r>
            <a:r>
              <a:rPr lang="en-US" dirty="0" smtClean="0"/>
              <a:t> </a:t>
            </a:r>
            <a:r>
              <a:rPr lang="en-US" dirty="0" err="1" smtClean="0"/>
              <a:t>hành</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thăm</a:t>
            </a:r>
            <a:r>
              <a:rPr lang="en-US" dirty="0" smtClean="0"/>
              <a:t> </a:t>
            </a:r>
            <a:r>
              <a:rPr lang="en-US" dirty="0" err="1" smtClean="0"/>
              <a:t>dò</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khai</a:t>
            </a:r>
            <a:r>
              <a:rPr lang="en-US" dirty="0" smtClean="0"/>
              <a:t> </a:t>
            </a:r>
            <a:r>
              <a:rPr lang="en-US" dirty="0" err="1" smtClean="0"/>
              <a:t>thác</a:t>
            </a:r>
            <a:r>
              <a:rPr lang="en-US" dirty="0" smtClean="0"/>
              <a:t> </a:t>
            </a:r>
            <a:r>
              <a:rPr lang="en-US" dirty="0" err="1" smtClean="0"/>
              <a:t>mỏ</a:t>
            </a:r>
            <a:r>
              <a:rPr lang="en-US" dirty="0" smtClean="0"/>
              <a:t> </a:t>
            </a:r>
            <a:r>
              <a:rPr lang="en-US" dirty="0" err="1" smtClean="0"/>
              <a:t>dầu</a:t>
            </a:r>
            <a:r>
              <a:rPr lang="en-US" dirty="0" smtClean="0"/>
              <a:t>, </a:t>
            </a:r>
            <a:r>
              <a:rPr lang="en-US" dirty="0" err="1" smtClean="0"/>
              <a:t>khí</a:t>
            </a:r>
            <a:r>
              <a:rPr lang="en-US" dirty="0" smtClean="0"/>
              <a:t> </a:t>
            </a:r>
            <a:r>
              <a:rPr lang="en-US" dirty="0" err="1" smtClean="0"/>
              <a:t>đốt</a:t>
            </a:r>
            <a:endParaRPr lang="en-GB" dirty="0"/>
          </a:p>
        </p:txBody>
      </p:sp>
    </p:spTree>
    <p:extLst>
      <p:ext uri="{BB962C8B-B14F-4D97-AF65-F5344CB8AC3E}">
        <p14:creationId xmlns:p14="http://schemas.microsoft.com/office/powerpoint/2010/main" val="31510146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PHƯƠNG PHÁP TRỰC TIẾP </a:t>
            </a:r>
            <a:br>
              <a:rPr lang="en-US" dirty="0" smtClean="0"/>
            </a:br>
            <a:r>
              <a:rPr lang="en-US" dirty="0" smtClean="0"/>
              <a:t>THUẾ TNDN</a:t>
            </a:r>
            <a:endParaRPr lang="en-GB" dirty="0"/>
          </a:p>
        </p:txBody>
      </p:sp>
      <p:sp>
        <p:nvSpPr>
          <p:cNvPr id="3" name="Content Placeholder 2"/>
          <p:cNvSpPr>
            <a:spLocks noGrp="1"/>
          </p:cNvSpPr>
          <p:nvPr>
            <p:ph idx="1"/>
          </p:nvPr>
        </p:nvSpPr>
        <p:spPr>
          <a:xfrm>
            <a:off x="0" y="1600200"/>
            <a:ext cx="9144000" cy="4525963"/>
          </a:xfrm>
        </p:spPr>
        <p:txBody>
          <a:bodyPr/>
          <a:lstStyle/>
          <a:p>
            <a:r>
              <a:rPr lang="en-US" dirty="0" err="1" smtClean="0"/>
              <a:t>Căn</a:t>
            </a:r>
            <a:r>
              <a:rPr lang="en-US" dirty="0" smtClean="0"/>
              <a:t> </a:t>
            </a:r>
            <a:r>
              <a:rPr lang="en-US" dirty="0" err="1" smtClean="0"/>
              <a:t>cứ</a:t>
            </a:r>
            <a:r>
              <a:rPr lang="en-US" dirty="0" smtClean="0"/>
              <a:t> </a:t>
            </a:r>
            <a:r>
              <a:rPr lang="en-US" dirty="0" err="1" smtClean="0"/>
              <a:t>tính</a:t>
            </a:r>
            <a:r>
              <a:rPr lang="en-US" dirty="0" smtClean="0"/>
              <a:t> </a:t>
            </a:r>
            <a:r>
              <a:rPr lang="en-US" dirty="0" err="1" smtClean="0"/>
              <a:t>thuế</a:t>
            </a:r>
            <a:r>
              <a:rPr lang="en-US" dirty="0" smtClean="0"/>
              <a:t>: </a:t>
            </a:r>
            <a:r>
              <a:rPr lang="en-US" dirty="0" err="1" smtClean="0"/>
              <a:t>là</a:t>
            </a:r>
            <a:r>
              <a:rPr lang="en-US" dirty="0" smtClean="0"/>
              <a:t> DT </a:t>
            </a:r>
            <a:r>
              <a:rPr lang="en-US" dirty="0" err="1" smtClean="0"/>
              <a:t>tính</a:t>
            </a:r>
            <a:r>
              <a:rPr lang="en-US" dirty="0" smtClean="0"/>
              <a:t> </a:t>
            </a:r>
            <a:r>
              <a:rPr lang="en-US" dirty="0" err="1" smtClean="0"/>
              <a:t>thuế</a:t>
            </a:r>
            <a:r>
              <a:rPr lang="en-US" dirty="0" smtClean="0"/>
              <a:t> TNDN </a:t>
            </a:r>
            <a:r>
              <a:rPr lang="en-US" dirty="0" err="1" smtClean="0"/>
              <a:t>và</a:t>
            </a:r>
            <a:r>
              <a:rPr lang="en-US" dirty="0" smtClean="0"/>
              <a:t> </a:t>
            </a:r>
            <a:r>
              <a:rPr lang="en-US" dirty="0" err="1" smtClean="0"/>
              <a:t>tỷ</a:t>
            </a:r>
            <a:r>
              <a:rPr lang="en-US" dirty="0" smtClean="0"/>
              <a:t> </a:t>
            </a:r>
            <a:r>
              <a:rPr lang="en-US" dirty="0" err="1" smtClean="0"/>
              <a:t>lệ</a:t>
            </a:r>
            <a:r>
              <a:rPr lang="en-US" dirty="0" smtClean="0"/>
              <a:t> % </a:t>
            </a:r>
            <a:r>
              <a:rPr lang="en-US" dirty="0" err="1" smtClean="0"/>
              <a:t>thuế</a:t>
            </a:r>
            <a:r>
              <a:rPr lang="en-US" dirty="0" smtClean="0"/>
              <a:t> TNDN </a:t>
            </a:r>
            <a:r>
              <a:rPr lang="en-US" dirty="0" err="1" smtClean="0"/>
              <a:t>tính</a:t>
            </a:r>
            <a:r>
              <a:rPr lang="en-US" dirty="0" smtClean="0"/>
              <a:t> </a:t>
            </a:r>
            <a:r>
              <a:rPr lang="en-US" dirty="0" err="1" smtClean="0"/>
              <a:t>trên</a:t>
            </a:r>
            <a:r>
              <a:rPr lang="en-US" dirty="0" smtClean="0"/>
              <a:t> </a:t>
            </a:r>
            <a:r>
              <a:rPr lang="en-US" dirty="0" err="1" smtClean="0"/>
              <a:t>Dt</a:t>
            </a:r>
            <a:r>
              <a:rPr lang="en-US" dirty="0" smtClean="0"/>
              <a:t> </a:t>
            </a:r>
            <a:r>
              <a:rPr lang="en-US" dirty="0" err="1" smtClean="0"/>
              <a:t>tính</a:t>
            </a:r>
            <a:r>
              <a:rPr lang="en-US" dirty="0" smtClean="0"/>
              <a:t> </a:t>
            </a:r>
            <a:r>
              <a:rPr lang="en-US" dirty="0" err="1" smtClean="0"/>
              <a:t>thuế</a:t>
            </a:r>
            <a:endParaRPr lang="en-US" dirty="0" smtClean="0"/>
          </a:p>
          <a:p>
            <a:pPr marL="0" indent="0">
              <a:buNone/>
            </a:pPr>
            <a:endParaRPr lang="en-US" dirty="0"/>
          </a:p>
          <a:p>
            <a:pPr marL="0" indent="0">
              <a:buNone/>
            </a:pPr>
            <a:r>
              <a:rPr lang="en-US" dirty="0" err="1" smtClean="0"/>
              <a:t>Số</a:t>
            </a:r>
            <a:r>
              <a:rPr lang="en-US" dirty="0" smtClean="0"/>
              <a:t> </a:t>
            </a:r>
            <a:r>
              <a:rPr lang="en-US" dirty="0" err="1" smtClean="0"/>
              <a:t>thuế</a:t>
            </a:r>
            <a:r>
              <a:rPr lang="en-US" dirty="0" smtClean="0"/>
              <a:t> </a:t>
            </a:r>
            <a:r>
              <a:rPr lang="en-US" dirty="0" err="1" smtClean="0"/>
              <a:t>TNDNpn</a:t>
            </a:r>
            <a:r>
              <a:rPr lang="en-US" dirty="0" smtClean="0"/>
              <a:t> = DT </a:t>
            </a:r>
            <a:r>
              <a:rPr lang="en-US" dirty="0" err="1" smtClean="0"/>
              <a:t>tính</a:t>
            </a:r>
            <a:r>
              <a:rPr lang="en-US" dirty="0" smtClean="0"/>
              <a:t> </a:t>
            </a:r>
            <a:r>
              <a:rPr lang="en-US" dirty="0" err="1" smtClean="0"/>
              <a:t>thuế</a:t>
            </a:r>
            <a:r>
              <a:rPr lang="en-US" dirty="0" smtClean="0"/>
              <a:t> TNDN x </a:t>
            </a:r>
            <a:r>
              <a:rPr lang="en-US" dirty="0" err="1" smtClean="0"/>
              <a:t>tỷ</a:t>
            </a:r>
            <a:r>
              <a:rPr lang="en-US" dirty="0" smtClean="0"/>
              <a:t> </a:t>
            </a:r>
            <a:r>
              <a:rPr lang="en-US" dirty="0" err="1" smtClean="0"/>
              <a:t>lệ</a:t>
            </a:r>
            <a:r>
              <a:rPr lang="en-US" dirty="0" smtClean="0"/>
              <a:t> </a:t>
            </a:r>
            <a:r>
              <a:rPr lang="en-US" dirty="0" err="1" smtClean="0"/>
              <a:t>thuế</a:t>
            </a:r>
            <a:r>
              <a:rPr lang="en-US" dirty="0" smtClean="0"/>
              <a:t> TNDN/</a:t>
            </a:r>
            <a:r>
              <a:rPr lang="en-US" dirty="0" err="1" smtClean="0"/>
              <a:t>doanh</a:t>
            </a:r>
            <a:r>
              <a:rPr lang="en-US" dirty="0" smtClean="0"/>
              <a:t> </a:t>
            </a:r>
            <a:r>
              <a:rPr lang="en-US" dirty="0" err="1" smtClean="0"/>
              <a:t>thu</a:t>
            </a:r>
            <a:endParaRPr lang="en-US" dirty="0" smtClean="0"/>
          </a:p>
          <a:p>
            <a:pPr marL="0" indent="0">
              <a:buNone/>
            </a:pPr>
            <a:endParaRPr lang="en-GB" dirty="0"/>
          </a:p>
        </p:txBody>
      </p:sp>
    </p:spTree>
    <p:extLst>
      <p:ext uri="{BB962C8B-B14F-4D97-AF65-F5344CB8AC3E}">
        <p14:creationId xmlns:p14="http://schemas.microsoft.com/office/powerpoint/2010/main" val="25660211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PHƯƠNG PHÁP TRỰC TIẾP </a:t>
            </a:r>
            <a:br>
              <a:rPr lang="en-US" dirty="0" smtClean="0"/>
            </a:br>
            <a:r>
              <a:rPr lang="en-US" dirty="0" smtClean="0"/>
              <a:t>THUẾ TNDN</a:t>
            </a:r>
            <a:endParaRPr lang="en-GB" dirty="0"/>
          </a:p>
        </p:txBody>
      </p:sp>
      <p:sp>
        <p:nvSpPr>
          <p:cNvPr id="3" name="Content Placeholder 2"/>
          <p:cNvSpPr>
            <a:spLocks noGrp="1"/>
          </p:cNvSpPr>
          <p:nvPr>
            <p:ph idx="1"/>
          </p:nvPr>
        </p:nvSpPr>
        <p:spPr/>
        <p:txBody>
          <a:bodyPr/>
          <a:lstStyle/>
          <a:p>
            <a:r>
              <a:rPr lang="en-US" dirty="0" err="1" smtClean="0"/>
              <a:t>Doanh</a:t>
            </a:r>
            <a:r>
              <a:rPr lang="en-US" dirty="0" smtClean="0"/>
              <a:t> </a:t>
            </a:r>
            <a:r>
              <a:rPr lang="en-US" dirty="0" err="1" smtClean="0"/>
              <a:t>thu</a:t>
            </a:r>
            <a:r>
              <a:rPr lang="en-US" dirty="0" smtClean="0"/>
              <a:t> </a:t>
            </a:r>
            <a:r>
              <a:rPr lang="en-US" dirty="0" err="1" smtClean="0"/>
              <a:t>tính</a:t>
            </a:r>
            <a:r>
              <a:rPr lang="en-US" dirty="0" smtClean="0"/>
              <a:t> </a:t>
            </a:r>
            <a:r>
              <a:rPr lang="en-US" dirty="0" err="1" smtClean="0"/>
              <a:t>thuế</a:t>
            </a:r>
            <a:r>
              <a:rPr lang="en-US" dirty="0" smtClean="0"/>
              <a:t> TNDN: </a:t>
            </a:r>
            <a:r>
              <a:rPr lang="en-US" dirty="0" err="1" smtClean="0"/>
              <a:t>là</a:t>
            </a:r>
            <a:r>
              <a:rPr lang="en-US" dirty="0" smtClean="0"/>
              <a:t> </a:t>
            </a:r>
            <a:r>
              <a:rPr lang="en-US" dirty="0" err="1" smtClean="0"/>
              <a:t>toàn</a:t>
            </a:r>
            <a:r>
              <a:rPr lang="en-US" dirty="0" smtClean="0"/>
              <a:t> </a:t>
            </a:r>
            <a:r>
              <a:rPr lang="en-US" dirty="0" err="1" smtClean="0"/>
              <a:t>bộ</a:t>
            </a:r>
            <a:r>
              <a:rPr lang="en-US" dirty="0" smtClean="0"/>
              <a:t> DT </a:t>
            </a:r>
            <a:r>
              <a:rPr lang="en-US" dirty="0" err="1" smtClean="0"/>
              <a:t>không</a:t>
            </a:r>
            <a:r>
              <a:rPr lang="en-US" dirty="0" smtClean="0"/>
              <a:t> </a:t>
            </a:r>
            <a:r>
              <a:rPr lang="en-US" dirty="0" err="1" smtClean="0"/>
              <a:t>bao</a:t>
            </a:r>
            <a:r>
              <a:rPr lang="en-US" dirty="0" smtClean="0"/>
              <a:t> </a:t>
            </a:r>
            <a:r>
              <a:rPr lang="en-US" dirty="0" err="1" smtClean="0"/>
              <a:t>gồm</a:t>
            </a:r>
            <a:r>
              <a:rPr lang="en-US" dirty="0" smtClean="0"/>
              <a:t> </a:t>
            </a:r>
            <a:r>
              <a:rPr lang="en-US" dirty="0" err="1" smtClean="0"/>
              <a:t>thuế</a:t>
            </a:r>
            <a:r>
              <a:rPr lang="en-US" dirty="0" smtClean="0"/>
              <a:t> GTGT </a:t>
            </a:r>
            <a:r>
              <a:rPr lang="en-US" dirty="0" err="1" smtClean="0"/>
              <a:t>mà</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nhận</a:t>
            </a:r>
            <a:r>
              <a:rPr lang="en-US" dirty="0" smtClean="0"/>
              <a:t> </a:t>
            </a:r>
            <a:r>
              <a:rPr lang="en-US" dirty="0" err="1" smtClean="0"/>
              <a:t>được</a:t>
            </a:r>
            <a:r>
              <a:rPr lang="en-US" dirty="0" smtClean="0"/>
              <a:t>, </a:t>
            </a:r>
            <a:r>
              <a:rPr lang="en-US" dirty="0" err="1" smtClean="0"/>
              <a:t>chưa</a:t>
            </a:r>
            <a:r>
              <a:rPr lang="en-US" dirty="0" smtClean="0"/>
              <a:t> </a:t>
            </a:r>
            <a:r>
              <a:rPr lang="en-US" dirty="0" err="1" smtClean="0"/>
              <a:t>trừ</a:t>
            </a:r>
            <a:r>
              <a:rPr lang="en-US" dirty="0" smtClean="0"/>
              <a:t> </a:t>
            </a:r>
            <a:r>
              <a:rPr lang="en-US" dirty="0" err="1" smtClean="0"/>
              <a:t>các</a:t>
            </a:r>
            <a:r>
              <a:rPr lang="en-US" dirty="0" smtClean="0"/>
              <a:t> </a:t>
            </a:r>
            <a:r>
              <a:rPr lang="en-US" dirty="0" err="1" smtClean="0"/>
              <a:t>khoản</a:t>
            </a:r>
            <a:r>
              <a:rPr lang="en-US" dirty="0" smtClean="0"/>
              <a:t> </a:t>
            </a:r>
            <a:r>
              <a:rPr lang="en-US" dirty="0" err="1" smtClean="0"/>
              <a:t>thuế</a:t>
            </a:r>
            <a:r>
              <a:rPr lang="en-US" dirty="0" smtClean="0"/>
              <a:t> </a:t>
            </a:r>
            <a:r>
              <a:rPr lang="en-US" dirty="0" err="1" smtClean="0"/>
              <a:t>phải</a:t>
            </a:r>
            <a:r>
              <a:rPr lang="en-US" dirty="0" smtClean="0"/>
              <a:t> </a:t>
            </a:r>
            <a:r>
              <a:rPr lang="en-US" dirty="0" err="1" smtClean="0"/>
              <a:t>nộp</a:t>
            </a:r>
            <a:r>
              <a:rPr lang="en-US" dirty="0" smtClean="0"/>
              <a:t>, </a:t>
            </a:r>
            <a:r>
              <a:rPr lang="en-US" dirty="0" err="1" smtClean="0"/>
              <a:t>bao</a:t>
            </a:r>
            <a:r>
              <a:rPr lang="en-US" dirty="0" smtClean="0"/>
              <a:t> </a:t>
            </a:r>
            <a:r>
              <a:rPr lang="en-US" dirty="0" err="1" smtClean="0"/>
              <a:t>gồm</a:t>
            </a:r>
            <a:r>
              <a:rPr lang="en-US" dirty="0" smtClean="0"/>
              <a:t> </a:t>
            </a:r>
            <a:r>
              <a:rPr lang="en-US" dirty="0" err="1" smtClean="0"/>
              <a:t>cả</a:t>
            </a:r>
            <a:r>
              <a:rPr lang="en-US" dirty="0" smtClean="0"/>
              <a:t> </a:t>
            </a:r>
            <a:r>
              <a:rPr lang="en-US" dirty="0" err="1" smtClean="0"/>
              <a:t>các</a:t>
            </a:r>
            <a:r>
              <a:rPr lang="en-US" dirty="0" smtClean="0"/>
              <a:t> </a:t>
            </a:r>
            <a:r>
              <a:rPr lang="en-US" dirty="0" err="1" smtClean="0"/>
              <a:t>khoản</a:t>
            </a:r>
            <a:r>
              <a:rPr lang="en-US" dirty="0" smtClean="0"/>
              <a:t> chi </a:t>
            </a:r>
            <a:r>
              <a:rPr lang="en-US" dirty="0" err="1" smtClean="0"/>
              <a:t>phí</a:t>
            </a:r>
            <a:r>
              <a:rPr lang="en-US" dirty="0" smtClean="0"/>
              <a:t> do </a:t>
            </a:r>
            <a:r>
              <a:rPr lang="en-US" dirty="0" err="1" smtClean="0"/>
              <a:t>bên</a:t>
            </a:r>
            <a:r>
              <a:rPr lang="en-US" dirty="0" smtClean="0"/>
              <a:t> VN </a:t>
            </a:r>
            <a:r>
              <a:rPr lang="en-US" dirty="0" err="1" smtClean="0"/>
              <a:t>trả</a:t>
            </a:r>
            <a:r>
              <a:rPr lang="en-US" dirty="0" smtClean="0"/>
              <a:t> </a:t>
            </a:r>
            <a:r>
              <a:rPr lang="en-US" dirty="0" err="1" smtClean="0"/>
              <a:t>thay</a:t>
            </a:r>
            <a:r>
              <a:rPr lang="en-US" dirty="0"/>
              <a:t> </a:t>
            </a:r>
            <a:r>
              <a:rPr lang="en-US" dirty="0" smtClean="0"/>
              <a:t>(</a:t>
            </a:r>
            <a:r>
              <a:rPr lang="en-US" dirty="0" err="1" smtClean="0"/>
              <a:t>nếu</a:t>
            </a:r>
            <a:r>
              <a:rPr lang="en-US" dirty="0" smtClean="0"/>
              <a:t> </a:t>
            </a:r>
            <a:r>
              <a:rPr lang="en-US" dirty="0" err="1" smtClean="0"/>
              <a:t>có</a:t>
            </a:r>
            <a:r>
              <a:rPr lang="en-US" dirty="0" smtClean="0"/>
              <a:t>)</a:t>
            </a:r>
          </a:p>
          <a:p>
            <a:r>
              <a:rPr lang="en-US" dirty="0" err="1" smtClean="0"/>
              <a:t>Xác</a:t>
            </a:r>
            <a:r>
              <a:rPr lang="en-US" dirty="0" smtClean="0"/>
              <a:t> </a:t>
            </a:r>
            <a:r>
              <a:rPr lang="en-US" dirty="0" err="1" smtClean="0"/>
              <a:t>định</a:t>
            </a:r>
            <a:r>
              <a:rPr lang="en-US" dirty="0" smtClean="0"/>
              <a:t> </a:t>
            </a:r>
            <a:r>
              <a:rPr lang="en-US" dirty="0" err="1" smtClean="0"/>
              <a:t>Dt</a:t>
            </a:r>
            <a:r>
              <a:rPr lang="en-US" dirty="0" smtClean="0"/>
              <a:t> </a:t>
            </a:r>
            <a:r>
              <a:rPr lang="en-US" dirty="0" err="1" smtClean="0"/>
              <a:t>tính</a:t>
            </a:r>
            <a:r>
              <a:rPr lang="en-US" dirty="0" smtClean="0"/>
              <a:t> </a:t>
            </a:r>
            <a:r>
              <a:rPr lang="en-US" dirty="0" err="1" smtClean="0"/>
              <a:t>thuế</a:t>
            </a:r>
            <a:r>
              <a:rPr lang="en-US" dirty="0" smtClean="0"/>
              <a:t> TNDN </a:t>
            </a:r>
            <a:r>
              <a:rPr lang="en-US" dirty="0" err="1" smtClean="0"/>
              <a:t>với</a:t>
            </a:r>
            <a:r>
              <a:rPr lang="en-US" dirty="0" smtClean="0"/>
              <a:t> </a:t>
            </a:r>
            <a:r>
              <a:rPr lang="en-US" dirty="0" err="1" smtClean="0"/>
              <a:t>một</a:t>
            </a:r>
            <a:r>
              <a:rPr lang="en-US" dirty="0" smtClean="0"/>
              <a:t> </a:t>
            </a:r>
            <a:r>
              <a:rPr lang="en-US" dirty="0" err="1" smtClean="0"/>
              <a:t>số</a:t>
            </a:r>
            <a:r>
              <a:rPr lang="en-US" dirty="0" smtClean="0"/>
              <a:t> TH </a:t>
            </a:r>
            <a:r>
              <a:rPr lang="en-US" dirty="0" err="1" smtClean="0"/>
              <a:t>cụ</a:t>
            </a:r>
            <a:r>
              <a:rPr lang="en-US" dirty="0" smtClean="0"/>
              <a:t> </a:t>
            </a:r>
            <a:r>
              <a:rPr lang="en-US" dirty="0" err="1" smtClean="0"/>
              <a:t>thể</a:t>
            </a:r>
            <a:r>
              <a:rPr lang="en-US" dirty="0" smtClean="0"/>
              <a:t>:</a:t>
            </a:r>
          </a:p>
          <a:p>
            <a:pPr marL="0" indent="0">
              <a:buNone/>
            </a:pPr>
            <a:endParaRPr lang="en-GB" dirty="0"/>
          </a:p>
        </p:txBody>
      </p:sp>
    </p:spTree>
    <p:extLst>
      <p:ext uri="{BB962C8B-B14F-4D97-AF65-F5344CB8AC3E}">
        <p14:creationId xmlns:p14="http://schemas.microsoft.com/office/powerpoint/2010/main" val="42861464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PHƯƠNG PHÁP TRỰC TIẾP </a:t>
            </a:r>
            <a:br>
              <a:rPr lang="en-US" dirty="0" smtClean="0"/>
            </a:br>
            <a:r>
              <a:rPr lang="en-US" dirty="0" smtClean="0"/>
              <a:t>THUẾ TNDN</a:t>
            </a:r>
            <a:endParaRPr lang="en-GB" dirty="0"/>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en-US" dirty="0" smtClean="0"/>
              <a:t>TH HĐ </a:t>
            </a:r>
            <a:r>
              <a:rPr lang="en-US" dirty="0" err="1" smtClean="0"/>
              <a:t>nhà</a:t>
            </a:r>
            <a:r>
              <a:rPr lang="en-US" dirty="0" smtClean="0"/>
              <a:t> </a:t>
            </a:r>
            <a:r>
              <a:rPr lang="en-US" dirty="0" err="1" smtClean="0"/>
              <a:t>thầu</a:t>
            </a:r>
            <a:r>
              <a:rPr lang="en-US" dirty="0" smtClean="0"/>
              <a:t> </a:t>
            </a:r>
            <a:r>
              <a:rPr lang="en-US" dirty="0" err="1" smtClean="0"/>
              <a:t>không</a:t>
            </a:r>
            <a:r>
              <a:rPr lang="en-US" dirty="0" smtClean="0"/>
              <a:t> </a:t>
            </a:r>
            <a:r>
              <a:rPr lang="en-US" dirty="0" err="1" smtClean="0"/>
              <a:t>bao</a:t>
            </a:r>
            <a:r>
              <a:rPr lang="en-US" dirty="0" smtClean="0"/>
              <a:t> </a:t>
            </a:r>
            <a:r>
              <a:rPr lang="en-US" dirty="0" err="1" smtClean="0"/>
              <a:t>gồm</a:t>
            </a:r>
            <a:r>
              <a:rPr lang="en-US" dirty="0" smtClean="0"/>
              <a:t> </a:t>
            </a:r>
            <a:r>
              <a:rPr lang="en-US" dirty="0" err="1" smtClean="0"/>
              <a:t>thuế</a:t>
            </a:r>
            <a:r>
              <a:rPr lang="en-US" dirty="0" smtClean="0"/>
              <a:t> TNDN </a:t>
            </a:r>
            <a:r>
              <a:rPr lang="en-US" dirty="0" err="1" smtClean="0"/>
              <a:t>thì</a:t>
            </a:r>
            <a:r>
              <a:rPr lang="en-US" dirty="0" smtClean="0"/>
              <a:t> DT </a:t>
            </a:r>
            <a:r>
              <a:rPr lang="en-US" dirty="0" err="1" smtClean="0"/>
              <a:t>tính</a:t>
            </a:r>
            <a:r>
              <a:rPr lang="en-US" dirty="0" smtClean="0"/>
              <a:t> </a:t>
            </a:r>
            <a:r>
              <a:rPr lang="en-US" dirty="0" err="1" smtClean="0"/>
              <a:t>thuế</a:t>
            </a:r>
            <a:r>
              <a:rPr lang="en-US" dirty="0" smtClean="0"/>
              <a:t> </a:t>
            </a:r>
            <a:r>
              <a:rPr lang="en-US" dirty="0" err="1" smtClean="0"/>
              <a:t>được</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như</a:t>
            </a:r>
            <a:r>
              <a:rPr lang="en-US" dirty="0" smtClean="0"/>
              <a:t> </a:t>
            </a:r>
            <a:r>
              <a:rPr lang="en-US" dirty="0" err="1" smtClean="0"/>
              <a:t>sau</a:t>
            </a:r>
            <a:r>
              <a:rPr lang="en-US" dirty="0" smtClean="0"/>
              <a:t>:</a:t>
            </a:r>
          </a:p>
          <a:p>
            <a:pPr marL="0" indent="0">
              <a:buNone/>
            </a:pPr>
            <a:r>
              <a:rPr lang="en-US" dirty="0" smtClean="0"/>
              <a:t>DT </a:t>
            </a:r>
            <a:r>
              <a:rPr lang="en-US" dirty="0" err="1" smtClean="0"/>
              <a:t>tính</a:t>
            </a:r>
            <a:r>
              <a:rPr lang="en-US" dirty="0" smtClean="0"/>
              <a:t> </a:t>
            </a:r>
            <a:r>
              <a:rPr lang="en-US" dirty="0" err="1" smtClean="0"/>
              <a:t>thuế</a:t>
            </a:r>
            <a:r>
              <a:rPr lang="en-US" dirty="0" smtClean="0"/>
              <a:t> = DT </a:t>
            </a:r>
            <a:r>
              <a:rPr lang="en-US" dirty="0" err="1" smtClean="0"/>
              <a:t>không</a:t>
            </a:r>
            <a:r>
              <a:rPr lang="en-US" dirty="0" smtClean="0"/>
              <a:t> </a:t>
            </a:r>
            <a:r>
              <a:rPr lang="en-US" dirty="0" err="1" smtClean="0"/>
              <a:t>bao</a:t>
            </a:r>
            <a:r>
              <a:rPr lang="en-US" dirty="0" smtClean="0"/>
              <a:t> </a:t>
            </a:r>
            <a:r>
              <a:rPr lang="en-US" dirty="0" err="1" smtClean="0"/>
              <a:t>gồm</a:t>
            </a:r>
            <a:r>
              <a:rPr lang="en-US" dirty="0" smtClean="0"/>
              <a:t> </a:t>
            </a:r>
            <a:r>
              <a:rPr lang="en-US" dirty="0" err="1" smtClean="0"/>
              <a:t>thuế</a:t>
            </a:r>
            <a:r>
              <a:rPr lang="en-US" dirty="0" smtClean="0"/>
              <a:t> TNDN /(1-tỷ </a:t>
            </a:r>
            <a:r>
              <a:rPr lang="en-US" dirty="0" err="1" smtClean="0"/>
              <a:t>lệ</a:t>
            </a:r>
            <a:r>
              <a:rPr lang="en-US" dirty="0" smtClean="0"/>
              <a:t> </a:t>
            </a:r>
            <a:r>
              <a:rPr lang="en-US" dirty="0" err="1" smtClean="0"/>
              <a:t>thuế</a:t>
            </a:r>
            <a:r>
              <a:rPr lang="en-US" dirty="0" smtClean="0"/>
              <a:t> TNDN </a:t>
            </a:r>
            <a:r>
              <a:rPr lang="en-US" dirty="0" err="1" smtClean="0"/>
              <a:t>trên</a:t>
            </a:r>
            <a:r>
              <a:rPr lang="en-US" dirty="0" smtClean="0"/>
              <a:t> DT </a:t>
            </a:r>
            <a:r>
              <a:rPr lang="en-US" dirty="0" err="1" smtClean="0"/>
              <a:t>tính</a:t>
            </a:r>
            <a:r>
              <a:rPr lang="en-US" dirty="0" smtClean="0"/>
              <a:t> </a:t>
            </a:r>
            <a:r>
              <a:rPr lang="en-US" dirty="0" err="1" smtClean="0"/>
              <a:t>thuế</a:t>
            </a:r>
            <a:r>
              <a:rPr lang="en-US" dirty="0" smtClean="0"/>
              <a:t>)</a:t>
            </a:r>
          </a:p>
          <a:p>
            <a:pPr marL="0" indent="0">
              <a:buNone/>
            </a:pPr>
            <a:r>
              <a:rPr lang="en-US" dirty="0" smtClean="0"/>
              <a:t>2. TH </a:t>
            </a:r>
            <a:r>
              <a:rPr lang="en-US" dirty="0" err="1" smtClean="0"/>
              <a:t>nhà</a:t>
            </a:r>
            <a:r>
              <a:rPr lang="en-US" dirty="0" smtClean="0"/>
              <a:t> </a:t>
            </a:r>
            <a:r>
              <a:rPr lang="en-US" dirty="0" err="1" smtClean="0"/>
              <a:t>thầu</a:t>
            </a:r>
            <a:r>
              <a:rPr lang="en-US" dirty="0"/>
              <a:t> </a:t>
            </a:r>
            <a:r>
              <a:rPr lang="en-US" dirty="0" err="1" smtClean="0"/>
              <a:t>ký</a:t>
            </a:r>
            <a:r>
              <a:rPr lang="en-US" dirty="0" smtClean="0"/>
              <a:t> HĐ </a:t>
            </a:r>
            <a:r>
              <a:rPr lang="en-US" dirty="0" err="1"/>
              <a:t>v</a:t>
            </a:r>
            <a:r>
              <a:rPr lang="en-US" dirty="0" err="1" smtClean="0"/>
              <a:t>ới</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phụ</a:t>
            </a:r>
            <a:r>
              <a:rPr lang="en-US" dirty="0" smtClean="0"/>
              <a:t> VN </a:t>
            </a:r>
            <a:r>
              <a:rPr lang="en-US" dirty="0" err="1" smtClean="0"/>
              <a:t>hoặc</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phụ</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nộp</a:t>
            </a:r>
            <a:r>
              <a:rPr lang="en-US" dirty="0" smtClean="0"/>
              <a:t> </a:t>
            </a:r>
            <a:r>
              <a:rPr lang="en-US" dirty="0" err="1" smtClean="0"/>
              <a:t>thuế</a:t>
            </a:r>
            <a:r>
              <a:rPr lang="en-US" dirty="0" smtClean="0"/>
              <a:t> </a:t>
            </a:r>
            <a:r>
              <a:rPr lang="en-US" dirty="0" err="1" smtClean="0"/>
              <a:t>theo</a:t>
            </a:r>
            <a:r>
              <a:rPr lang="en-US" dirty="0" smtClean="0"/>
              <a:t> PP </a:t>
            </a:r>
            <a:r>
              <a:rPr lang="en-US" dirty="0" err="1" smtClean="0"/>
              <a:t>kê</a:t>
            </a:r>
            <a:r>
              <a:rPr lang="en-US" dirty="0" smtClean="0"/>
              <a:t> </a:t>
            </a:r>
            <a:r>
              <a:rPr lang="en-US" dirty="0" err="1" smtClean="0"/>
              <a:t>khai</a:t>
            </a:r>
            <a:r>
              <a:rPr lang="en-US" dirty="0" smtClean="0"/>
              <a:t> </a:t>
            </a:r>
            <a:r>
              <a:rPr lang="en-US" dirty="0" err="1" smtClean="0"/>
              <a:t>hoặc</a:t>
            </a:r>
            <a:r>
              <a:rPr lang="en-US" dirty="0" smtClean="0"/>
              <a:t> </a:t>
            </a:r>
            <a:r>
              <a:rPr lang="en-US" dirty="0" err="1" smtClean="0"/>
              <a:t>hốn</a:t>
            </a:r>
            <a:r>
              <a:rPr lang="en-US" dirty="0" smtClean="0"/>
              <a:t> </a:t>
            </a:r>
            <a:r>
              <a:rPr lang="en-US" dirty="0" err="1" smtClean="0"/>
              <a:t>hợp</a:t>
            </a:r>
            <a:r>
              <a:rPr lang="en-US" dirty="0" smtClean="0"/>
              <a:t> </a:t>
            </a:r>
            <a:r>
              <a:rPr lang="en-US" dirty="0" err="1" smtClean="0"/>
              <a:t>để</a:t>
            </a:r>
            <a:r>
              <a:rPr lang="en-US" dirty="0" smtClean="0"/>
              <a:t> </a:t>
            </a:r>
            <a:r>
              <a:rPr lang="en-US" dirty="0" err="1" smtClean="0"/>
              <a:t>giao</a:t>
            </a:r>
            <a:r>
              <a:rPr lang="en-US" dirty="0" smtClean="0"/>
              <a:t> </a:t>
            </a:r>
            <a:r>
              <a:rPr lang="en-US" dirty="0" err="1" smtClean="0"/>
              <a:t>bớt</a:t>
            </a:r>
            <a:r>
              <a:rPr lang="en-US" dirty="0" smtClean="0"/>
              <a:t> 1 </a:t>
            </a:r>
            <a:r>
              <a:rPr lang="en-US" dirty="0" err="1" smtClean="0"/>
              <a:t>phần</a:t>
            </a:r>
            <a:r>
              <a:rPr lang="en-US" dirty="0" smtClean="0"/>
              <a:t> </a:t>
            </a:r>
            <a:r>
              <a:rPr lang="en-US" dirty="0" err="1" smtClean="0"/>
              <a:t>công</a:t>
            </a:r>
            <a:r>
              <a:rPr lang="en-US" dirty="0" smtClean="0"/>
              <a:t> </a:t>
            </a:r>
            <a:r>
              <a:rPr lang="en-US" dirty="0" err="1" smtClean="0"/>
              <a:t>việc</a:t>
            </a:r>
            <a:r>
              <a:rPr lang="en-US" dirty="0"/>
              <a:t> </a:t>
            </a:r>
            <a:r>
              <a:rPr lang="en-US" dirty="0" err="1" smtClean="0"/>
              <a:t>và</a:t>
            </a:r>
            <a:r>
              <a:rPr lang="en-US" dirty="0" smtClean="0"/>
              <a:t> DS </a:t>
            </a:r>
            <a:r>
              <a:rPr lang="en-US" dirty="0" err="1" smtClean="0"/>
              <a:t>các</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phụ</a:t>
            </a:r>
            <a:r>
              <a:rPr lang="en-US" dirty="0" smtClean="0"/>
              <a:t> </a:t>
            </a:r>
            <a:r>
              <a:rPr lang="en-US" dirty="0" err="1" smtClean="0"/>
              <a:t>được</a:t>
            </a:r>
            <a:r>
              <a:rPr lang="en-US" dirty="0" smtClean="0"/>
              <a:t> </a:t>
            </a:r>
            <a:r>
              <a:rPr lang="en-US" dirty="0" err="1" smtClean="0"/>
              <a:t>liệt</a:t>
            </a:r>
            <a:r>
              <a:rPr lang="en-US" dirty="0" smtClean="0"/>
              <a:t> </a:t>
            </a:r>
            <a:r>
              <a:rPr lang="en-US" dirty="0" err="1" smtClean="0"/>
              <a:t>kê</a:t>
            </a:r>
            <a:r>
              <a:rPr lang="en-US" dirty="0" smtClean="0"/>
              <a:t> </a:t>
            </a:r>
            <a:r>
              <a:rPr lang="en-US" dirty="0" err="1" smtClean="0"/>
              <a:t>tương</a:t>
            </a:r>
            <a:r>
              <a:rPr lang="en-US" dirty="0" smtClean="0"/>
              <a:t> </a:t>
            </a:r>
            <a:r>
              <a:rPr lang="en-US" dirty="0" err="1" smtClean="0"/>
              <a:t>ứng</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việc</a:t>
            </a:r>
            <a:r>
              <a:rPr lang="en-US" dirty="0" smtClean="0"/>
              <a:t> </a:t>
            </a:r>
            <a:r>
              <a:rPr lang="en-US" dirty="0" err="1" smtClean="0"/>
              <a:t>trong</a:t>
            </a:r>
            <a:r>
              <a:rPr lang="en-US" dirty="0" smtClean="0"/>
              <a:t> HĐ </a:t>
            </a:r>
            <a:r>
              <a:rPr lang="en-US" dirty="0" err="1" smtClean="0"/>
              <a:t>thì</a:t>
            </a:r>
            <a:r>
              <a:rPr lang="en-US" dirty="0" smtClean="0"/>
              <a:t> DT </a:t>
            </a:r>
            <a:r>
              <a:rPr lang="en-US" dirty="0" err="1" smtClean="0"/>
              <a:t>tính</a:t>
            </a:r>
            <a:r>
              <a:rPr lang="en-US" dirty="0" smtClean="0"/>
              <a:t> </a:t>
            </a:r>
            <a:r>
              <a:rPr lang="en-US" dirty="0" err="1" smtClean="0"/>
              <a:t>thuế</a:t>
            </a:r>
            <a:r>
              <a:rPr lang="en-US" dirty="0" smtClean="0"/>
              <a:t> TNDN </a:t>
            </a:r>
            <a:r>
              <a:rPr lang="en-US" dirty="0" err="1" smtClean="0"/>
              <a:t>của</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không</a:t>
            </a:r>
            <a:r>
              <a:rPr lang="en-US" dirty="0" smtClean="0"/>
              <a:t> </a:t>
            </a:r>
            <a:r>
              <a:rPr lang="en-US" dirty="0" err="1" smtClean="0"/>
              <a:t>bao</a:t>
            </a:r>
            <a:r>
              <a:rPr lang="en-US" dirty="0" smtClean="0"/>
              <a:t> </a:t>
            </a:r>
            <a:r>
              <a:rPr lang="en-US" dirty="0" err="1" smtClean="0"/>
              <a:t>gồm</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công</a:t>
            </a:r>
            <a:r>
              <a:rPr lang="en-US" dirty="0" smtClean="0"/>
              <a:t> </a:t>
            </a:r>
            <a:r>
              <a:rPr lang="en-US" dirty="0" err="1" smtClean="0"/>
              <a:t>việc</a:t>
            </a:r>
            <a:r>
              <a:rPr lang="en-US" dirty="0" smtClean="0"/>
              <a:t> do </a:t>
            </a:r>
            <a:r>
              <a:rPr lang="en-US" dirty="0" err="1" smtClean="0"/>
              <a:t>nhà</a:t>
            </a:r>
            <a:r>
              <a:rPr lang="en-US" dirty="0" smtClean="0"/>
              <a:t> </a:t>
            </a:r>
            <a:r>
              <a:rPr lang="en-US" dirty="0" err="1" smtClean="0"/>
              <a:t>thầu</a:t>
            </a:r>
            <a:r>
              <a:rPr lang="en-US" dirty="0" smtClean="0"/>
              <a:t> </a:t>
            </a:r>
            <a:r>
              <a:rPr lang="en-US" dirty="0" err="1" smtClean="0"/>
              <a:t>phụ</a:t>
            </a:r>
            <a:r>
              <a:rPr lang="en-US" dirty="0" smtClean="0"/>
              <a:t> </a:t>
            </a:r>
            <a:r>
              <a:rPr lang="en-US" dirty="0" err="1" smtClean="0"/>
              <a:t>thực</a:t>
            </a:r>
            <a:r>
              <a:rPr lang="en-US" dirty="0" smtClean="0"/>
              <a:t> </a:t>
            </a:r>
            <a:r>
              <a:rPr lang="en-US" dirty="0" err="1" smtClean="0"/>
              <a:t>hiện</a:t>
            </a:r>
            <a:endParaRPr lang="en-US" dirty="0" smtClean="0"/>
          </a:p>
          <a:p>
            <a:pPr marL="0" indent="0">
              <a:buNone/>
            </a:pPr>
            <a:endParaRPr lang="en-GB" dirty="0"/>
          </a:p>
        </p:txBody>
      </p:sp>
    </p:spTree>
    <p:extLst>
      <p:ext uri="{BB962C8B-B14F-4D97-AF65-F5344CB8AC3E}">
        <p14:creationId xmlns:p14="http://schemas.microsoft.com/office/powerpoint/2010/main" val="37573933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PHƯƠNG PHÁP TRỰC TIẾP </a:t>
            </a:r>
            <a:br>
              <a:rPr lang="en-US" dirty="0"/>
            </a:br>
            <a:r>
              <a:rPr lang="en-US" dirty="0"/>
              <a:t>THUẾ TNDN</a:t>
            </a:r>
            <a:endParaRPr lang="en-GB" dirty="0"/>
          </a:p>
        </p:txBody>
      </p:sp>
      <p:sp>
        <p:nvSpPr>
          <p:cNvPr id="3" name="Content Placeholder 2"/>
          <p:cNvSpPr>
            <a:spLocks noGrp="1"/>
          </p:cNvSpPr>
          <p:nvPr>
            <p:ph idx="1"/>
          </p:nvPr>
        </p:nvSpPr>
        <p:spPr/>
        <p:txBody>
          <a:bodyPr>
            <a:normAutofit fontScale="92500"/>
          </a:bodyPr>
          <a:lstStyle/>
          <a:p>
            <a:pPr>
              <a:buFont typeface="Arial" charset="0"/>
              <a:buChar char="•"/>
            </a:pPr>
            <a:r>
              <a:rPr lang="en-US" dirty="0" err="1" smtClean="0"/>
              <a:t>Giá</a:t>
            </a:r>
            <a:r>
              <a:rPr lang="en-US" dirty="0" smtClean="0"/>
              <a:t> </a:t>
            </a:r>
            <a:r>
              <a:rPr lang="en-US" dirty="0" err="1" smtClean="0"/>
              <a:t>trị</a:t>
            </a:r>
            <a:r>
              <a:rPr lang="en-US" dirty="0" smtClean="0"/>
              <a:t> </a:t>
            </a:r>
            <a:r>
              <a:rPr lang="en-US" dirty="0" err="1" smtClean="0"/>
              <a:t>hàng</a:t>
            </a:r>
            <a:r>
              <a:rPr lang="en-US" dirty="0" smtClean="0"/>
              <a:t> </a:t>
            </a:r>
            <a:r>
              <a:rPr lang="en-US" dirty="0" err="1" smtClean="0"/>
              <a:t>hóa</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phụ</a:t>
            </a:r>
            <a:r>
              <a:rPr lang="en-US" dirty="0" smtClean="0"/>
              <a:t> </a:t>
            </a:r>
            <a:r>
              <a:rPr lang="en-US" dirty="0" err="1" smtClean="0"/>
              <a:t>ký</a:t>
            </a:r>
            <a:r>
              <a:rPr lang="en-US" dirty="0" smtClean="0"/>
              <a:t> </a:t>
            </a:r>
            <a:r>
              <a:rPr lang="en-US" dirty="0" err="1" smtClean="0"/>
              <a:t>với</a:t>
            </a:r>
            <a:r>
              <a:rPr lang="en-US" dirty="0" smtClean="0"/>
              <a:t> </a:t>
            </a:r>
            <a:r>
              <a:rPr lang="en-US" dirty="0" err="1" smtClean="0"/>
              <a:t>các</a:t>
            </a:r>
            <a:r>
              <a:rPr lang="en-US" dirty="0" smtClean="0"/>
              <a:t> NCC VN </a:t>
            </a:r>
            <a:r>
              <a:rPr lang="en-US" dirty="0" err="1" smtClean="0"/>
              <a:t>để</a:t>
            </a:r>
            <a:r>
              <a:rPr lang="en-US" dirty="0" smtClean="0"/>
              <a:t> </a:t>
            </a:r>
            <a:r>
              <a:rPr lang="en-US" dirty="0" err="1" smtClean="0"/>
              <a:t>phục</a:t>
            </a:r>
            <a:r>
              <a:rPr lang="en-US" dirty="0" smtClean="0"/>
              <a:t> </a:t>
            </a:r>
            <a:r>
              <a:rPr lang="en-US" dirty="0" err="1" smtClean="0"/>
              <a:t>vụ</a:t>
            </a:r>
            <a:r>
              <a:rPr lang="en-US" dirty="0" smtClean="0"/>
              <a:t> </a:t>
            </a:r>
            <a:r>
              <a:rPr lang="en-US" dirty="0" err="1" smtClean="0"/>
              <a:t>cho</a:t>
            </a:r>
            <a:r>
              <a:rPr lang="en-US" dirty="0" smtClean="0"/>
              <a:t> </a:t>
            </a:r>
            <a:r>
              <a:rPr lang="en-US" dirty="0" err="1" smtClean="0"/>
              <a:t>việc</a:t>
            </a:r>
            <a:r>
              <a:rPr lang="en-US" dirty="0" smtClean="0"/>
              <a:t> </a:t>
            </a:r>
            <a:r>
              <a:rPr lang="en-US" dirty="0" err="1" smtClean="0"/>
              <a:t>thực</a:t>
            </a:r>
            <a:r>
              <a:rPr lang="en-US" dirty="0" smtClean="0"/>
              <a:t> </a:t>
            </a:r>
            <a:r>
              <a:rPr lang="en-US" dirty="0" err="1" smtClean="0"/>
              <a:t>hiện</a:t>
            </a:r>
            <a:r>
              <a:rPr lang="en-US" dirty="0" smtClean="0"/>
              <a:t> HĐ </a:t>
            </a:r>
            <a:r>
              <a:rPr lang="en-US" dirty="0" err="1" smtClean="0"/>
              <a:t>nhà</a:t>
            </a:r>
            <a:r>
              <a:rPr lang="en-US" dirty="0" smtClean="0"/>
              <a:t> </a:t>
            </a:r>
            <a:r>
              <a:rPr lang="en-US" dirty="0" err="1" smtClean="0"/>
              <a:t>thầu</a:t>
            </a:r>
            <a:r>
              <a:rPr lang="en-US" dirty="0" smtClean="0"/>
              <a:t> </a:t>
            </a:r>
            <a:r>
              <a:rPr lang="en-US" dirty="0" err="1" smtClean="0"/>
              <a:t>hoặc</a:t>
            </a:r>
            <a:r>
              <a:rPr lang="en-US" dirty="0" smtClean="0"/>
              <a:t> </a:t>
            </a:r>
            <a:r>
              <a:rPr lang="en-US" dirty="0" err="1" smtClean="0"/>
              <a:t>tiêu</a:t>
            </a:r>
            <a:r>
              <a:rPr lang="en-US" dirty="0" smtClean="0"/>
              <a:t> </a:t>
            </a:r>
            <a:r>
              <a:rPr lang="en-US" dirty="0" err="1" smtClean="0"/>
              <a:t>dùng</a:t>
            </a:r>
            <a:r>
              <a:rPr lang="en-US" dirty="0" smtClean="0"/>
              <a:t> </a:t>
            </a:r>
            <a:r>
              <a:rPr lang="en-US" dirty="0" err="1" smtClean="0"/>
              <a:t>nội</a:t>
            </a:r>
            <a:r>
              <a:rPr lang="en-US" dirty="0" smtClean="0"/>
              <a:t> </a:t>
            </a:r>
            <a:r>
              <a:rPr lang="en-US" dirty="0" err="1" smtClean="0"/>
              <a:t>bộ</a:t>
            </a:r>
            <a:r>
              <a:rPr lang="en-US" dirty="0" smtClean="0"/>
              <a:t>,… </a:t>
            </a:r>
            <a:r>
              <a:rPr lang="en-US" dirty="0" err="1" smtClean="0"/>
              <a:t>đều</a:t>
            </a:r>
            <a:r>
              <a:rPr lang="en-US" dirty="0" smtClean="0"/>
              <a:t> </a:t>
            </a:r>
            <a:r>
              <a:rPr lang="en-US" dirty="0" err="1" smtClean="0"/>
              <a:t>không</a:t>
            </a:r>
            <a:r>
              <a:rPr lang="en-US" dirty="0" smtClean="0"/>
              <a:t> </a:t>
            </a:r>
            <a:r>
              <a:rPr lang="en-US" dirty="0" err="1" smtClean="0"/>
              <a:t>được</a:t>
            </a:r>
            <a:r>
              <a:rPr lang="en-US" dirty="0" smtClean="0"/>
              <a:t> </a:t>
            </a:r>
            <a:r>
              <a:rPr lang="en-US" dirty="0" err="1" smtClean="0"/>
              <a:t>trừ</a:t>
            </a:r>
            <a:r>
              <a:rPr lang="en-US" dirty="0" smtClean="0"/>
              <a:t> </a:t>
            </a:r>
            <a:r>
              <a:rPr lang="en-US" dirty="0" err="1" smtClean="0"/>
              <a:t>khi</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doanh</a:t>
            </a:r>
            <a:r>
              <a:rPr lang="en-US" dirty="0" smtClean="0"/>
              <a:t> </a:t>
            </a:r>
            <a:r>
              <a:rPr lang="en-US" dirty="0" err="1" smtClean="0"/>
              <a:t>thu</a:t>
            </a:r>
            <a:r>
              <a:rPr lang="en-US" dirty="0" smtClean="0"/>
              <a:t> </a:t>
            </a:r>
            <a:r>
              <a:rPr lang="en-US" dirty="0" err="1" smtClean="0"/>
              <a:t>tính</a:t>
            </a:r>
            <a:r>
              <a:rPr lang="en-US" dirty="0" smtClean="0"/>
              <a:t> </a:t>
            </a:r>
            <a:r>
              <a:rPr lang="en-US" dirty="0" err="1" smtClean="0"/>
              <a:t>thuế</a:t>
            </a:r>
            <a:r>
              <a:rPr lang="en-US" dirty="0" smtClean="0"/>
              <a:t> TNDN</a:t>
            </a:r>
          </a:p>
          <a:p>
            <a:pPr marL="0" indent="0">
              <a:buNone/>
            </a:pPr>
            <a:r>
              <a:rPr lang="en-US" dirty="0" smtClean="0"/>
              <a:t>3. TH </a:t>
            </a:r>
            <a:r>
              <a:rPr lang="en-US" dirty="0" err="1" smtClean="0"/>
              <a:t>nhà</a:t>
            </a:r>
            <a:r>
              <a:rPr lang="en-US" dirty="0" smtClean="0"/>
              <a:t> </a:t>
            </a:r>
            <a:r>
              <a:rPr lang="en-US" dirty="0" err="1" smtClean="0"/>
              <a:t>thầu</a:t>
            </a:r>
            <a:r>
              <a:rPr lang="en-US" dirty="0" smtClean="0"/>
              <a:t> </a:t>
            </a:r>
            <a:r>
              <a:rPr lang="en-US" dirty="0" err="1" smtClean="0"/>
              <a:t>ký</a:t>
            </a:r>
            <a:r>
              <a:rPr lang="en-US" dirty="0" smtClean="0"/>
              <a:t> HĐ </a:t>
            </a:r>
            <a:r>
              <a:rPr lang="en-US" dirty="0" err="1" smtClean="0"/>
              <a:t>với</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phụ</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và</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phụ</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này</a:t>
            </a:r>
            <a:r>
              <a:rPr lang="en-US" dirty="0" smtClean="0"/>
              <a:t> </a:t>
            </a:r>
            <a:r>
              <a:rPr lang="en-US" dirty="0" err="1" smtClean="0"/>
              <a:t>kê</a:t>
            </a:r>
            <a:r>
              <a:rPr lang="en-US" dirty="0" smtClean="0"/>
              <a:t> </a:t>
            </a:r>
            <a:r>
              <a:rPr lang="en-US" dirty="0" err="1" smtClean="0"/>
              <a:t>khai</a:t>
            </a:r>
            <a:r>
              <a:rPr lang="en-US" dirty="0" smtClean="0"/>
              <a:t> </a:t>
            </a:r>
            <a:r>
              <a:rPr lang="en-US" dirty="0" err="1" smtClean="0"/>
              <a:t>thuế</a:t>
            </a:r>
            <a:r>
              <a:rPr lang="en-US" dirty="0" smtClean="0"/>
              <a:t> </a:t>
            </a:r>
            <a:r>
              <a:rPr lang="en-US" dirty="0" err="1" smtClean="0"/>
              <a:t>theo</a:t>
            </a:r>
            <a:r>
              <a:rPr lang="en-US" dirty="0" smtClean="0"/>
              <a:t> PP </a:t>
            </a:r>
            <a:r>
              <a:rPr lang="en-US" dirty="0" err="1" smtClean="0"/>
              <a:t>trực</a:t>
            </a:r>
            <a:r>
              <a:rPr lang="en-US" dirty="0" smtClean="0"/>
              <a:t> </a:t>
            </a:r>
            <a:r>
              <a:rPr lang="en-US" dirty="0" err="1" smtClean="0"/>
              <a:t>tiếp</a:t>
            </a:r>
            <a:r>
              <a:rPr lang="en-US" dirty="0" smtClean="0"/>
              <a:t> </a:t>
            </a:r>
            <a:r>
              <a:rPr lang="en-US" dirty="0" err="1" smtClean="0"/>
              <a:t>thì</a:t>
            </a:r>
            <a:r>
              <a:rPr lang="en-US" dirty="0" smtClean="0"/>
              <a:t> </a:t>
            </a:r>
            <a:r>
              <a:rPr lang="en-US" dirty="0" err="1" smtClean="0"/>
              <a:t>bên</a:t>
            </a:r>
            <a:r>
              <a:rPr lang="en-US" dirty="0" smtClean="0"/>
              <a:t> VN </a:t>
            </a:r>
            <a:r>
              <a:rPr lang="en-US" dirty="0" err="1" smtClean="0"/>
              <a:t>kê</a:t>
            </a:r>
            <a:r>
              <a:rPr lang="en-US" dirty="0" smtClean="0"/>
              <a:t> </a:t>
            </a:r>
            <a:r>
              <a:rPr lang="en-US" dirty="0" err="1" smtClean="0"/>
              <a:t>khai</a:t>
            </a:r>
            <a:r>
              <a:rPr lang="en-US" dirty="0" smtClean="0"/>
              <a:t>, </a:t>
            </a:r>
            <a:r>
              <a:rPr lang="en-US" dirty="0" err="1" smtClean="0"/>
              <a:t>nộp</a:t>
            </a:r>
            <a:r>
              <a:rPr lang="en-US" dirty="0" smtClean="0"/>
              <a:t> </a:t>
            </a:r>
            <a:r>
              <a:rPr lang="en-US" dirty="0" err="1" smtClean="0"/>
              <a:t>thuế</a:t>
            </a:r>
            <a:r>
              <a:rPr lang="en-US" dirty="0" smtClean="0"/>
              <a:t> </a:t>
            </a:r>
            <a:r>
              <a:rPr lang="en-US" dirty="0" err="1" smtClean="0"/>
              <a:t>thay</a:t>
            </a:r>
            <a:r>
              <a:rPr lang="en-US" dirty="0" smtClean="0"/>
              <a:t> 2 </a:t>
            </a:r>
            <a:r>
              <a:rPr lang="en-US" dirty="0" err="1" smtClean="0"/>
              <a:t>nhà</a:t>
            </a:r>
            <a:r>
              <a:rPr lang="en-US" dirty="0" smtClean="0"/>
              <a:t> </a:t>
            </a:r>
            <a:r>
              <a:rPr lang="en-US" dirty="0" err="1" smtClean="0"/>
              <a:t>thầu</a:t>
            </a:r>
            <a:r>
              <a:rPr lang="en-US" dirty="0" smtClean="0"/>
              <a:t> </a:t>
            </a:r>
            <a:r>
              <a:rPr lang="en-US" dirty="0" err="1" smtClean="0"/>
              <a:t>theo</a:t>
            </a:r>
            <a:r>
              <a:rPr lang="en-US" dirty="0" smtClean="0"/>
              <a:t> DT </a:t>
            </a:r>
            <a:r>
              <a:rPr lang="en-US" dirty="0" err="1" smtClean="0"/>
              <a:t>tính</a:t>
            </a:r>
            <a:r>
              <a:rPr lang="en-US" dirty="0" smtClean="0"/>
              <a:t> </a:t>
            </a:r>
            <a:r>
              <a:rPr lang="en-US" dirty="0" err="1" smtClean="0"/>
              <a:t>thuế</a:t>
            </a:r>
            <a:r>
              <a:rPr lang="en-US" dirty="0" smtClean="0"/>
              <a:t> </a:t>
            </a:r>
            <a:r>
              <a:rPr lang="en-US" dirty="0" err="1" smtClean="0"/>
              <a:t>tương</a:t>
            </a:r>
            <a:r>
              <a:rPr lang="en-US" dirty="0" smtClean="0"/>
              <a:t> </a:t>
            </a:r>
            <a:r>
              <a:rPr lang="en-US" dirty="0" err="1" smtClean="0"/>
              <a:t>ứng</a:t>
            </a:r>
            <a:r>
              <a:rPr lang="en-US" dirty="0" smtClean="0"/>
              <a:t>.</a:t>
            </a:r>
          </a:p>
          <a:p>
            <a:pPr marL="0" indent="0">
              <a:buNone/>
            </a:pPr>
            <a:endParaRPr lang="en-GB" dirty="0"/>
          </a:p>
        </p:txBody>
      </p:sp>
    </p:spTree>
    <p:extLst>
      <p:ext uri="{BB962C8B-B14F-4D97-AF65-F5344CB8AC3E}">
        <p14:creationId xmlns:p14="http://schemas.microsoft.com/office/powerpoint/2010/main" val="27628345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PHƯƠNG PHÁP TRỰC TIẾP </a:t>
            </a:r>
            <a:br>
              <a:rPr lang="en-US" dirty="0"/>
            </a:br>
            <a:r>
              <a:rPr lang="en-US" dirty="0"/>
              <a:t>THUẾ TNDN</a:t>
            </a:r>
            <a:endParaRPr lang="en-GB" dirty="0"/>
          </a:p>
        </p:txBody>
      </p:sp>
      <p:sp>
        <p:nvSpPr>
          <p:cNvPr id="3" name="Content Placeholder 2"/>
          <p:cNvSpPr>
            <a:spLocks noGrp="1"/>
          </p:cNvSpPr>
          <p:nvPr>
            <p:ph idx="1"/>
          </p:nvPr>
        </p:nvSpPr>
        <p:spPr/>
        <p:txBody>
          <a:bodyPr/>
          <a:lstStyle/>
          <a:p>
            <a:pPr marL="0" indent="0">
              <a:buNone/>
            </a:pPr>
            <a:r>
              <a:rPr lang="en-US" dirty="0" smtClean="0"/>
              <a:t>4. DT </a:t>
            </a:r>
            <a:r>
              <a:rPr lang="en-US" dirty="0" err="1" smtClean="0"/>
              <a:t>tính</a:t>
            </a:r>
            <a:r>
              <a:rPr lang="en-US" dirty="0" smtClean="0"/>
              <a:t> </a:t>
            </a:r>
            <a:r>
              <a:rPr lang="en-US" dirty="0" err="1" smtClean="0"/>
              <a:t>thuế</a:t>
            </a:r>
            <a:r>
              <a:rPr lang="en-US" dirty="0" smtClean="0"/>
              <a:t> TNDN </a:t>
            </a:r>
            <a:r>
              <a:rPr lang="en-US" dirty="0" err="1" smtClean="0"/>
              <a:t>với</a:t>
            </a:r>
            <a:r>
              <a:rPr lang="en-US" dirty="0" smtClean="0"/>
              <a:t> TH </a:t>
            </a:r>
            <a:r>
              <a:rPr lang="en-US" dirty="0" err="1" smtClean="0"/>
              <a:t>cho</a:t>
            </a:r>
            <a:r>
              <a:rPr lang="en-US" dirty="0" smtClean="0"/>
              <a:t> </a:t>
            </a:r>
            <a:r>
              <a:rPr lang="en-US" dirty="0" err="1" smtClean="0"/>
              <a:t>thuê</a:t>
            </a:r>
            <a:r>
              <a:rPr lang="en-US" dirty="0" smtClean="0"/>
              <a:t> </a:t>
            </a:r>
            <a:r>
              <a:rPr lang="en-US" dirty="0" err="1" smtClean="0"/>
              <a:t>máy</a:t>
            </a:r>
            <a:r>
              <a:rPr lang="en-US" dirty="0" smtClean="0"/>
              <a:t> </a:t>
            </a:r>
            <a:r>
              <a:rPr lang="en-US" dirty="0" err="1" smtClean="0"/>
              <a:t>móc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phương</a:t>
            </a:r>
            <a:r>
              <a:rPr lang="en-US" dirty="0" smtClean="0"/>
              <a:t> </a:t>
            </a:r>
            <a:r>
              <a:rPr lang="en-US" dirty="0" err="1" smtClean="0"/>
              <a:t>tiện</a:t>
            </a:r>
            <a:r>
              <a:rPr lang="en-US" dirty="0" smtClean="0"/>
              <a:t> </a:t>
            </a:r>
            <a:r>
              <a:rPr lang="en-US" dirty="0" err="1" smtClean="0"/>
              <a:t>vận</a:t>
            </a:r>
            <a:r>
              <a:rPr lang="en-US" dirty="0" smtClean="0"/>
              <a:t> </a:t>
            </a:r>
            <a:r>
              <a:rPr lang="en-US" dirty="0" err="1" smtClean="0"/>
              <a:t>tải</a:t>
            </a:r>
            <a:r>
              <a:rPr lang="en-US" dirty="0" smtClean="0"/>
              <a:t> </a:t>
            </a:r>
            <a:r>
              <a:rPr lang="en-US" dirty="0" err="1" smtClean="0"/>
              <a:t>là</a:t>
            </a:r>
            <a:r>
              <a:rPr lang="en-US" dirty="0" smtClean="0"/>
              <a:t> </a:t>
            </a:r>
            <a:r>
              <a:rPr lang="en-US" dirty="0" err="1" smtClean="0"/>
              <a:t>toàn</a:t>
            </a:r>
            <a:r>
              <a:rPr lang="en-US" dirty="0" smtClean="0"/>
              <a:t> </a:t>
            </a:r>
            <a:r>
              <a:rPr lang="en-US" dirty="0" err="1" smtClean="0"/>
              <a:t>bộ</a:t>
            </a:r>
            <a:r>
              <a:rPr lang="en-US" dirty="0" smtClean="0"/>
              <a:t> </a:t>
            </a:r>
            <a:r>
              <a:rPr lang="en-US" dirty="0" err="1" smtClean="0"/>
              <a:t>tiền</a:t>
            </a:r>
            <a:r>
              <a:rPr lang="en-US" dirty="0" smtClean="0"/>
              <a:t> </a:t>
            </a:r>
            <a:r>
              <a:rPr lang="en-US" dirty="0" err="1" smtClean="0"/>
              <a:t>cho</a:t>
            </a:r>
            <a:r>
              <a:rPr lang="en-US" dirty="0" smtClean="0"/>
              <a:t> </a:t>
            </a:r>
            <a:r>
              <a:rPr lang="en-US" dirty="0" err="1" smtClean="0"/>
              <a:t>thuê</a:t>
            </a:r>
            <a:r>
              <a:rPr lang="en-US" dirty="0" smtClean="0"/>
              <a:t>. TH DT </a:t>
            </a:r>
            <a:r>
              <a:rPr lang="en-US" dirty="0" err="1" smtClean="0"/>
              <a:t>cho</a:t>
            </a:r>
            <a:r>
              <a:rPr lang="en-US" dirty="0" smtClean="0"/>
              <a:t> </a:t>
            </a:r>
            <a:r>
              <a:rPr lang="en-US" dirty="0" err="1" smtClean="0"/>
              <a:t>thuê</a:t>
            </a:r>
            <a:r>
              <a:rPr lang="en-US" dirty="0" smtClean="0"/>
              <a:t> </a:t>
            </a:r>
            <a:r>
              <a:rPr lang="en-US" dirty="0" err="1" smtClean="0"/>
              <a:t>bao</a:t>
            </a:r>
            <a:r>
              <a:rPr lang="en-US" dirty="0" smtClean="0"/>
              <a:t> </a:t>
            </a:r>
            <a:r>
              <a:rPr lang="en-US" dirty="0" err="1" smtClean="0"/>
              <a:t>gồm</a:t>
            </a:r>
            <a:r>
              <a:rPr lang="en-US" dirty="0" smtClean="0"/>
              <a:t> </a:t>
            </a:r>
            <a:r>
              <a:rPr lang="en-US" dirty="0" err="1" smtClean="0"/>
              <a:t>các</a:t>
            </a:r>
            <a:r>
              <a:rPr lang="en-US" dirty="0" smtClean="0"/>
              <a:t> chi </a:t>
            </a:r>
            <a:r>
              <a:rPr lang="en-US" dirty="0" err="1" smtClean="0"/>
              <a:t>phí</a:t>
            </a:r>
            <a:r>
              <a:rPr lang="en-US" dirty="0" smtClean="0"/>
              <a:t> do </a:t>
            </a:r>
            <a:r>
              <a:rPr lang="en-US" dirty="0" err="1" smtClean="0"/>
              <a:t>bên</a:t>
            </a:r>
            <a:r>
              <a:rPr lang="en-US" dirty="0" smtClean="0"/>
              <a:t> </a:t>
            </a:r>
            <a:r>
              <a:rPr lang="en-US" dirty="0" err="1" smtClean="0"/>
              <a:t>cho</a:t>
            </a:r>
            <a:r>
              <a:rPr lang="en-US" dirty="0" smtClean="0"/>
              <a:t> </a:t>
            </a:r>
            <a:r>
              <a:rPr lang="en-US" dirty="0" err="1" smtClean="0"/>
              <a:t>thuê</a:t>
            </a:r>
            <a:r>
              <a:rPr lang="en-US" dirty="0" smtClean="0"/>
              <a:t> chi </a:t>
            </a:r>
            <a:r>
              <a:rPr lang="en-US" dirty="0" err="1" smtClean="0"/>
              <a:t>trả</a:t>
            </a:r>
            <a:r>
              <a:rPr lang="en-US" dirty="0" smtClean="0"/>
              <a:t> </a:t>
            </a:r>
            <a:r>
              <a:rPr lang="en-US" dirty="0" err="1" smtClean="0"/>
              <a:t>như</a:t>
            </a:r>
            <a:r>
              <a:rPr lang="en-US" dirty="0" smtClean="0"/>
              <a:t> BH, </a:t>
            </a:r>
            <a:r>
              <a:rPr lang="en-US" dirty="0" err="1" smtClean="0"/>
              <a:t>bảo</a:t>
            </a:r>
            <a:r>
              <a:rPr lang="en-US" dirty="0" smtClean="0"/>
              <a:t> </a:t>
            </a:r>
            <a:r>
              <a:rPr lang="en-US" dirty="0" err="1" smtClean="0"/>
              <a:t>dưỡng</a:t>
            </a:r>
            <a:r>
              <a:rPr lang="en-US" dirty="0" smtClean="0"/>
              <a:t>, </a:t>
            </a:r>
            <a:r>
              <a:rPr lang="en-US" dirty="0" err="1" smtClean="0"/>
              <a:t>chứng</a:t>
            </a:r>
            <a:r>
              <a:rPr lang="en-US" dirty="0" smtClean="0"/>
              <a:t> </a:t>
            </a:r>
            <a:r>
              <a:rPr lang="en-US" dirty="0" err="1" smtClean="0"/>
              <a:t>nhận</a:t>
            </a:r>
            <a:r>
              <a:rPr lang="en-US" dirty="0" smtClean="0"/>
              <a:t> </a:t>
            </a:r>
            <a:r>
              <a:rPr lang="en-US" dirty="0" err="1" smtClean="0"/>
              <a:t>đăng</a:t>
            </a:r>
            <a:r>
              <a:rPr lang="en-US" dirty="0" smtClean="0"/>
              <a:t> </a:t>
            </a:r>
            <a:r>
              <a:rPr lang="en-US" dirty="0" err="1" smtClean="0"/>
              <a:t>kiểm</a:t>
            </a:r>
            <a:r>
              <a:rPr lang="en-US" dirty="0" smtClean="0"/>
              <a:t>, chi </a:t>
            </a:r>
            <a:r>
              <a:rPr lang="en-US" dirty="0" err="1" smtClean="0"/>
              <a:t>phí</a:t>
            </a:r>
            <a:r>
              <a:rPr lang="en-US" dirty="0" smtClean="0"/>
              <a:t> </a:t>
            </a:r>
            <a:r>
              <a:rPr lang="en-US" dirty="0" err="1" smtClean="0"/>
              <a:t>vận</a:t>
            </a:r>
            <a:r>
              <a:rPr lang="en-US" dirty="0" smtClean="0"/>
              <a:t> </a:t>
            </a:r>
            <a:r>
              <a:rPr lang="en-US" dirty="0" err="1" smtClean="0"/>
              <a:t>chuyển</a:t>
            </a:r>
            <a:r>
              <a:rPr lang="en-US" dirty="0" smtClean="0"/>
              <a:t> </a:t>
            </a:r>
            <a:r>
              <a:rPr lang="en-US" dirty="0" err="1" smtClean="0"/>
              <a:t>từ</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về</a:t>
            </a:r>
            <a:r>
              <a:rPr lang="en-US" dirty="0" smtClean="0"/>
              <a:t> </a:t>
            </a:r>
            <a:r>
              <a:rPr lang="en-US" dirty="0" err="1" smtClean="0"/>
              <a:t>đến</a:t>
            </a:r>
            <a:r>
              <a:rPr lang="en-US" dirty="0" smtClean="0"/>
              <a:t> VN </a:t>
            </a:r>
            <a:r>
              <a:rPr lang="en-US" dirty="0" err="1" smtClean="0"/>
              <a:t>thì</a:t>
            </a:r>
            <a:r>
              <a:rPr lang="en-US" dirty="0" smtClean="0"/>
              <a:t> DT </a:t>
            </a:r>
            <a:r>
              <a:rPr lang="en-US" dirty="0" err="1" smtClean="0"/>
              <a:t>tính</a:t>
            </a:r>
            <a:r>
              <a:rPr lang="en-US" dirty="0" smtClean="0"/>
              <a:t> </a:t>
            </a:r>
            <a:r>
              <a:rPr lang="en-US" dirty="0" err="1" smtClean="0"/>
              <a:t>thuế</a:t>
            </a:r>
            <a:r>
              <a:rPr lang="en-US" dirty="0" smtClean="0"/>
              <a:t> TNDN </a:t>
            </a:r>
            <a:r>
              <a:rPr lang="en-US" dirty="0" err="1" smtClean="0"/>
              <a:t>không</a:t>
            </a:r>
            <a:r>
              <a:rPr lang="en-US" dirty="0" smtClean="0"/>
              <a:t> </a:t>
            </a:r>
            <a:r>
              <a:rPr lang="en-US" dirty="0" err="1" smtClean="0"/>
              <a:t>bao</a:t>
            </a:r>
            <a:r>
              <a:rPr lang="en-US" dirty="0" smtClean="0"/>
              <a:t> </a:t>
            </a:r>
            <a:r>
              <a:rPr lang="en-US" dirty="0" err="1" smtClean="0"/>
              <a:t>gồm</a:t>
            </a:r>
            <a:r>
              <a:rPr lang="en-US" dirty="0" smtClean="0"/>
              <a:t> </a:t>
            </a:r>
            <a:r>
              <a:rPr lang="en-US" dirty="0" err="1" smtClean="0"/>
              <a:t>các</a:t>
            </a:r>
            <a:r>
              <a:rPr lang="en-US" dirty="0" smtClean="0"/>
              <a:t> </a:t>
            </a:r>
            <a:r>
              <a:rPr lang="en-US" dirty="0" err="1" smtClean="0"/>
              <a:t>khoản</a:t>
            </a:r>
            <a:r>
              <a:rPr lang="en-US" dirty="0" smtClean="0"/>
              <a:t> CP </a:t>
            </a:r>
            <a:r>
              <a:rPr lang="en-US" dirty="0" err="1" smtClean="0"/>
              <a:t>này</a:t>
            </a:r>
            <a:r>
              <a:rPr lang="en-US" dirty="0" smtClean="0"/>
              <a:t> </a:t>
            </a:r>
            <a:r>
              <a:rPr lang="en-US" dirty="0" err="1" smtClean="0"/>
              <a:t>nếu</a:t>
            </a:r>
            <a:r>
              <a:rPr lang="en-US" dirty="0" smtClean="0"/>
              <a:t> </a:t>
            </a:r>
            <a:r>
              <a:rPr lang="en-US" dirty="0" err="1" smtClean="0"/>
              <a:t>có</a:t>
            </a:r>
            <a:r>
              <a:rPr lang="en-US" dirty="0" smtClean="0"/>
              <a:t> </a:t>
            </a:r>
            <a:r>
              <a:rPr lang="en-US" dirty="0" err="1" smtClean="0"/>
              <a:t>chứng</a:t>
            </a:r>
            <a:r>
              <a:rPr lang="en-US" dirty="0" smtClean="0"/>
              <a:t> </a:t>
            </a:r>
            <a:r>
              <a:rPr lang="en-US" dirty="0" err="1" smtClean="0"/>
              <a:t>từ</a:t>
            </a:r>
            <a:r>
              <a:rPr lang="en-US" dirty="0" smtClean="0"/>
              <a:t> </a:t>
            </a:r>
            <a:r>
              <a:rPr lang="en-US" dirty="0" err="1" smtClean="0"/>
              <a:t>thực</a:t>
            </a:r>
            <a:r>
              <a:rPr lang="en-US" dirty="0" smtClean="0"/>
              <a:t> </a:t>
            </a:r>
            <a:r>
              <a:rPr lang="en-US" dirty="0" err="1" smtClean="0"/>
              <a:t>tế</a:t>
            </a:r>
            <a:r>
              <a:rPr lang="en-US" dirty="0" smtClean="0"/>
              <a:t> </a:t>
            </a:r>
            <a:r>
              <a:rPr lang="en-US" dirty="0" err="1" smtClean="0"/>
              <a:t>chứng</a:t>
            </a:r>
            <a:r>
              <a:rPr lang="en-US" dirty="0" smtClean="0"/>
              <a:t> minh</a:t>
            </a:r>
            <a:endParaRPr lang="en-GB" dirty="0"/>
          </a:p>
        </p:txBody>
      </p:sp>
    </p:spTree>
    <p:extLst>
      <p:ext uri="{BB962C8B-B14F-4D97-AF65-F5344CB8AC3E}">
        <p14:creationId xmlns:p14="http://schemas.microsoft.com/office/powerpoint/2010/main" val="3079375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ĐỐI TƯỢNG ÁP DỤNG</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793081"/>
            <a:ext cx="7620000" cy="4140200"/>
          </a:xfrm>
        </p:spPr>
      </p:pic>
    </p:spTree>
    <p:extLst>
      <p:ext uri="{BB962C8B-B14F-4D97-AF65-F5344CB8AC3E}">
        <p14:creationId xmlns:p14="http://schemas.microsoft.com/office/powerpoint/2010/main" val="326273101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PHƯƠNG PHÁP TRỰC TIẾP </a:t>
            </a:r>
            <a:br>
              <a:rPr lang="en-US" dirty="0"/>
            </a:br>
            <a:r>
              <a:rPr lang="en-US" dirty="0"/>
              <a:t>THUẾ TNDN</a:t>
            </a:r>
            <a:endParaRPr lang="en-GB"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latin typeface="Arial" pitchFamily="34" charset="0"/>
                <a:cs typeface="Arial" pitchFamily="34" charset="0"/>
              </a:rPr>
              <a:t>5. DT </a:t>
            </a:r>
            <a:r>
              <a:rPr lang="en-US" dirty="0" err="1" smtClean="0">
                <a:latin typeface="Arial" pitchFamily="34" charset="0"/>
                <a:cs typeface="Arial" pitchFamily="34" charset="0"/>
              </a:rPr>
              <a:t>tính</a:t>
            </a:r>
            <a:r>
              <a:rPr lang="en-US" dirty="0" smtClean="0">
                <a:latin typeface="Arial" pitchFamily="34" charset="0"/>
                <a:cs typeface="Arial" pitchFamily="34" charset="0"/>
              </a:rPr>
              <a:t> </a:t>
            </a:r>
            <a:r>
              <a:rPr lang="en-US" dirty="0" err="1" smtClean="0">
                <a:latin typeface="Arial" pitchFamily="34" charset="0"/>
                <a:cs typeface="Arial" pitchFamily="34" charset="0"/>
              </a:rPr>
              <a:t>thuế</a:t>
            </a:r>
            <a:r>
              <a:rPr lang="en-US" dirty="0" smtClean="0">
                <a:latin typeface="Arial" pitchFamily="34" charset="0"/>
                <a:cs typeface="Arial" pitchFamily="34" charset="0"/>
              </a:rPr>
              <a:t> TNDN </a:t>
            </a:r>
            <a:r>
              <a:rPr lang="en-US" dirty="0" err="1" smtClean="0">
                <a:latin typeface="Arial" pitchFamily="34" charset="0"/>
                <a:cs typeface="Arial" pitchFamily="34" charset="0"/>
              </a:rPr>
              <a:t>của</a:t>
            </a:r>
            <a:r>
              <a:rPr lang="en-US" dirty="0" smtClean="0">
                <a:latin typeface="Arial" pitchFamily="34" charset="0"/>
                <a:cs typeface="Arial" pitchFamily="34" charset="0"/>
              </a:rPr>
              <a:t> </a:t>
            </a:r>
            <a:r>
              <a:rPr lang="en-US" dirty="0" err="1" smtClean="0">
                <a:latin typeface="Arial" pitchFamily="34" charset="0"/>
                <a:cs typeface="Arial" pitchFamily="34" charset="0"/>
              </a:rPr>
              <a:t>hãng</a:t>
            </a:r>
            <a:r>
              <a:rPr lang="en-US" dirty="0" smtClean="0">
                <a:latin typeface="Arial" pitchFamily="34" charset="0"/>
                <a:cs typeface="Arial" pitchFamily="34" charset="0"/>
              </a:rPr>
              <a:t> </a:t>
            </a:r>
            <a:r>
              <a:rPr lang="en-US" dirty="0" err="1" smtClean="0">
                <a:latin typeface="Arial" pitchFamily="34" charset="0"/>
                <a:cs typeface="Arial" pitchFamily="34" charset="0"/>
              </a:rPr>
              <a:t>hàng</a:t>
            </a:r>
            <a:r>
              <a:rPr lang="en-US" dirty="0" smtClean="0">
                <a:latin typeface="Arial" pitchFamily="34" charset="0"/>
                <a:cs typeface="Arial" pitchFamily="34" charset="0"/>
              </a:rPr>
              <a:t> </a:t>
            </a:r>
            <a:r>
              <a:rPr lang="en-US" dirty="0" err="1" smtClean="0">
                <a:latin typeface="Arial" pitchFamily="34" charset="0"/>
                <a:cs typeface="Arial" pitchFamily="34" charset="0"/>
              </a:rPr>
              <a:t>không</a:t>
            </a:r>
            <a:r>
              <a:rPr lang="en-US" dirty="0" smtClean="0">
                <a:latin typeface="Arial" pitchFamily="34" charset="0"/>
                <a:cs typeface="Arial" pitchFamily="34" charset="0"/>
              </a:rPr>
              <a:t> </a:t>
            </a:r>
            <a:r>
              <a:rPr lang="en-US" dirty="0" err="1" smtClean="0">
                <a:latin typeface="Arial" pitchFamily="34" charset="0"/>
                <a:cs typeface="Arial" pitchFamily="34" charset="0"/>
              </a:rPr>
              <a:t>nước</a:t>
            </a:r>
            <a:r>
              <a:rPr lang="en-US" dirty="0" smtClean="0">
                <a:latin typeface="Arial" pitchFamily="34" charset="0"/>
                <a:cs typeface="Arial" pitchFamily="34" charset="0"/>
              </a:rPr>
              <a:t> </a:t>
            </a:r>
            <a:r>
              <a:rPr lang="en-US" dirty="0" err="1" smtClean="0">
                <a:latin typeface="Arial" pitchFamily="34" charset="0"/>
                <a:cs typeface="Arial" pitchFamily="34" charset="0"/>
              </a:rPr>
              <a:t>ngoài</a:t>
            </a:r>
            <a:endParaRPr lang="en-US" dirty="0" smtClean="0">
              <a:latin typeface="Arial" pitchFamily="34" charset="0"/>
              <a:cs typeface="Arial" pitchFamily="34" charset="0"/>
            </a:endParaRPr>
          </a:p>
          <a:p>
            <a:pPr marL="0" indent="0">
              <a:buNone/>
            </a:pPr>
            <a:endParaRPr lang="en-US" dirty="0" smtClean="0">
              <a:latin typeface="Arial" pitchFamily="34" charset="0"/>
              <a:cs typeface="Arial" pitchFamily="34" charset="0"/>
            </a:endParaRPr>
          </a:p>
          <a:p>
            <a:pPr marL="0" indent="0">
              <a:buNone/>
            </a:pPr>
            <a:r>
              <a:rPr lang="vi-VN" dirty="0">
                <a:latin typeface="Arial" pitchFamily="34" charset="0"/>
                <a:cs typeface="Arial" pitchFamily="34" charset="0"/>
              </a:rPr>
              <a:t>Ví dụ: Hãng hàng không nước ngoài A trong quý I năm 2013 phát sinh doanh số là 100.000 USD, trong đó doanh số bán vé hành khách là 85.000 USD, doanh số bán vận đơn hàng hóa là 10.000 USD và doanh số bán MCO (chứng từ có giá) là 5.000 USD; đồng thời phát sinh khoản thu hộ Nhà nước (lệ phí sân bay) 1.000 USD, chi hoàn do khách trả lại vé 2.000 USD. Vậy DT tính thuế TNDN quý I 2013 của A được xác định như sau:</a:t>
            </a:r>
          </a:p>
          <a:p>
            <a:pPr marL="0" indent="0">
              <a:buNone/>
            </a:pPr>
            <a:r>
              <a:rPr lang="vi-VN" dirty="0">
                <a:latin typeface="Arial" pitchFamily="34" charset="0"/>
                <a:cs typeface="Arial" pitchFamily="34" charset="0"/>
              </a:rPr>
              <a:t>DT tính thuế TNDN = 100.000-(1.000+2.000)=97.000 USD</a:t>
            </a:r>
          </a:p>
          <a:p>
            <a:pPr marL="0" indent="0">
              <a:buNone/>
            </a:pPr>
            <a:endParaRPr lang="en-GB" dirty="0">
              <a:latin typeface="Arial" pitchFamily="34" charset="0"/>
              <a:cs typeface="Arial" pitchFamily="34" charset="0"/>
            </a:endParaRPr>
          </a:p>
        </p:txBody>
      </p:sp>
    </p:spTree>
    <p:extLst>
      <p:ext uri="{BB962C8B-B14F-4D97-AF65-F5344CB8AC3E}">
        <p14:creationId xmlns:p14="http://schemas.microsoft.com/office/powerpoint/2010/main" val="39684795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PHƯƠNG PHÁP TRỰC TIẾP </a:t>
            </a:r>
            <a:br>
              <a:rPr lang="en-US" dirty="0"/>
            </a:br>
            <a:r>
              <a:rPr lang="en-US" dirty="0"/>
              <a:t>THUẾ TNDN</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6. DT </a:t>
            </a:r>
            <a:r>
              <a:rPr lang="en-US" dirty="0" err="1" smtClean="0"/>
              <a:t>tính</a:t>
            </a:r>
            <a:r>
              <a:rPr lang="en-US" dirty="0" smtClean="0"/>
              <a:t> </a:t>
            </a:r>
            <a:r>
              <a:rPr lang="en-US" dirty="0" err="1" smtClean="0"/>
              <a:t>thuế</a:t>
            </a:r>
            <a:r>
              <a:rPr lang="en-US" dirty="0" smtClean="0"/>
              <a:t> </a:t>
            </a:r>
            <a:r>
              <a:rPr lang="en-US" dirty="0" err="1" smtClean="0"/>
              <a:t>của</a:t>
            </a:r>
            <a:r>
              <a:rPr lang="en-US" dirty="0" smtClean="0"/>
              <a:t> </a:t>
            </a:r>
            <a:r>
              <a:rPr lang="en-US" dirty="0" err="1" smtClean="0"/>
              <a:t>hãng</a:t>
            </a:r>
            <a:r>
              <a:rPr lang="en-US" dirty="0" smtClean="0"/>
              <a:t> </a:t>
            </a:r>
            <a:r>
              <a:rPr lang="en-US" dirty="0" err="1" smtClean="0"/>
              <a:t>vận</a:t>
            </a:r>
            <a:r>
              <a:rPr lang="en-US" dirty="0" smtClean="0"/>
              <a:t> </a:t>
            </a:r>
            <a:r>
              <a:rPr lang="en-US" dirty="0" err="1" smtClean="0"/>
              <a:t>tải</a:t>
            </a:r>
            <a:r>
              <a:rPr lang="en-US" dirty="0" smtClean="0"/>
              <a:t> </a:t>
            </a:r>
            <a:r>
              <a:rPr lang="en-US" dirty="0" err="1" smtClean="0"/>
              <a:t>biển</a:t>
            </a:r>
            <a:r>
              <a:rPr lang="en-US" dirty="0" smtClean="0"/>
              <a:t> </a:t>
            </a:r>
            <a:r>
              <a:rPr lang="en-US" dirty="0" err="1" smtClean="0"/>
              <a:t>nước</a:t>
            </a:r>
            <a:r>
              <a:rPr lang="en-US" dirty="0" smtClean="0"/>
              <a:t> </a:t>
            </a:r>
            <a:r>
              <a:rPr lang="en-US" dirty="0" err="1" smtClean="0"/>
              <a:t>ngoài</a:t>
            </a:r>
            <a:endParaRPr lang="en-US" dirty="0" smtClean="0"/>
          </a:p>
          <a:p>
            <a:pPr marL="0" indent="0">
              <a:buNone/>
            </a:pPr>
            <a:r>
              <a:rPr lang="en-US" dirty="0" smtClean="0"/>
              <a:t>7. DT </a:t>
            </a:r>
            <a:r>
              <a:rPr lang="en-US" dirty="0" err="1" smtClean="0"/>
              <a:t>tính</a:t>
            </a:r>
            <a:r>
              <a:rPr lang="en-US" dirty="0" smtClean="0"/>
              <a:t> </a:t>
            </a:r>
            <a:r>
              <a:rPr lang="en-US" dirty="0" err="1" smtClean="0"/>
              <a:t>thuế</a:t>
            </a:r>
            <a:r>
              <a:rPr lang="en-US" dirty="0" smtClean="0"/>
              <a:t> </a:t>
            </a:r>
            <a:r>
              <a:rPr lang="en-US" dirty="0" err="1" smtClean="0"/>
              <a:t>với</a:t>
            </a:r>
            <a:r>
              <a:rPr lang="en-US" dirty="0" smtClean="0"/>
              <a:t> DV </a:t>
            </a:r>
            <a:r>
              <a:rPr lang="en-US" dirty="0" err="1" smtClean="0"/>
              <a:t>giao</a:t>
            </a:r>
            <a:r>
              <a:rPr lang="en-US" dirty="0" smtClean="0"/>
              <a:t> </a:t>
            </a:r>
            <a:r>
              <a:rPr lang="en-US" dirty="0" err="1" smtClean="0"/>
              <a:t>nhận</a:t>
            </a:r>
            <a:r>
              <a:rPr lang="en-US" dirty="0" smtClean="0"/>
              <a:t>, </a:t>
            </a:r>
            <a:r>
              <a:rPr lang="en-US" dirty="0" err="1" smtClean="0"/>
              <a:t>kho</a:t>
            </a:r>
            <a:r>
              <a:rPr lang="en-US" dirty="0" smtClean="0"/>
              <a:t> </a:t>
            </a:r>
            <a:r>
              <a:rPr lang="en-US" dirty="0" err="1" smtClean="0"/>
              <a:t>vận</a:t>
            </a:r>
            <a:r>
              <a:rPr lang="en-US" dirty="0" smtClean="0"/>
              <a:t> </a:t>
            </a:r>
            <a:r>
              <a:rPr lang="en-US" dirty="0" err="1" smtClean="0"/>
              <a:t>quốc</a:t>
            </a:r>
            <a:r>
              <a:rPr lang="en-US" dirty="0" smtClean="0"/>
              <a:t> </a:t>
            </a:r>
            <a:r>
              <a:rPr lang="en-US" dirty="0" err="1" smtClean="0"/>
              <a:t>tế</a:t>
            </a:r>
            <a:r>
              <a:rPr lang="en-US" dirty="0" smtClean="0"/>
              <a:t> </a:t>
            </a:r>
            <a:r>
              <a:rPr lang="en-US" dirty="0" err="1" smtClean="0"/>
              <a:t>từ</a:t>
            </a:r>
            <a:r>
              <a:rPr lang="en-US" dirty="0" smtClean="0"/>
              <a:t> VN </a:t>
            </a:r>
            <a:r>
              <a:rPr lang="en-US" dirty="0" err="1" smtClean="0"/>
              <a:t>đi</a:t>
            </a:r>
            <a:r>
              <a:rPr lang="en-US" dirty="0" smtClean="0"/>
              <a:t> </a:t>
            </a:r>
            <a:r>
              <a:rPr lang="en-US" dirty="0" err="1" smtClean="0"/>
              <a:t>nước</a:t>
            </a:r>
            <a:r>
              <a:rPr lang="en-US" dirty="0" smtClean="0"/>
              <a:t> </a:t>
            </a:r>
            <a:r>
              <a:rPr lang="en-US" dirty="0" err="1" smtClean="0"/>
              <a:t>ngoài</a:t>
            </a:r>
            <a:endParaRPr lang="en-US" dirty="0" smtClean="0"/>
          </a:p>
          <a:p>
            <a:pPr marL="0" indent="0">
              <a:buNone/>
            </a:pPr>
            <a:r>
              <a:rPr lang="en-US" dirty="0" smtClean="0"/>
              <a:t>8. DT </a:t>
            </a:r>
            <a:r>
              <a:rPr lang="en-US" dirty="0" err="1" smtClean="0"/>
              <a:t>tính</a:t>
            </a:r>
            <a:r>
              <a:rPr lang="en-US" dirty="0" smtClean="0"/>
              <a:t> </a:t>
            </a:r>
            <a:r>
              <a:rPr lang="en-US" dirty="0" err="1" smtClean="0"/>
              <a:t>thuế</a:t>
            </a:r>
            <a:r>
              <a:rPr lang="en-US" dirty="0" smtClean="0"/>
              <a:t> </a:t>
            </a:r>
            <a:r>
              <a:rPr lang="en-US" dirty="0" err="1" smtClean="0"/>
              <a:t>với</a:t>
            </a:r>
            <a:r>
              <a:rPr lang="en-US" dirty="0" smtClean="0"/>
              <a:t> DV </a:t>
            </a:r>
            <a:r>
              <a:rPr lang="en-US" dirty="0" err="1" smtClean="0"/>
              <a:t>chuyển</a:t>
            </a:r>
            <a:r>
              <a:rPr lang="en-US" dirty="0" smtClean="0"/>
              <a:t> </a:t>
            </a:r>
            <a:r>
              <a:rPr lang="en-US" dirty="0" err="1" smtClean="0"/>
              <a:t>phát</a:t>
            </a:r>
            <a:r>
              <a:rPr lang="en-US" dirty="0" smtClean="0"/>
              <a:t> </a:t>
            </a:r>
            <a:r>
              <a:rPr lang="en-US" dirty="0" err="1" smtClean="0"/>
              <a:t>quốc</a:t>
            </a:r>
            <a:r>
              <a:rPr lang="en-US" dirty="0" smtClean="0"/>
              <a:t> </a:t>
            </a:r>
            <a:r>
              <a:rPr lang="en-US" dirty="0" err="1" smtClean="0"/>
              <a:t>tế</a:t>
            </a:r>
            <a:r>
              <a:rPr lang="en-US" dirty="0" smtClean="0"/>
              <a:t> </a:t>
            </a:r>
            <a:r>
              <a:rPr lang="en-US" dirty="0" err="1" smtClean="0"/>
              <a:t>từ</a:t>
            </a:r>
            <a:r>
              <a:rPr lang="en-US" dirty="0" smtClean="0"/>
              <a:t> </a:t>
            </a:r>
            <a:r>
              <a:rPr lang="en-US" dirty="0" err="1" smtClean="0"/>
              <a:t>Vn</a:t>
            </a:r>
            <a:r>
              <a:rPr lang="en-US" dirty="0" smtClean="0"/>
              <a:t> </a:t>
            </a:r>
            <a:r>
              <a:rPr lang="en-US" dirty="0" err="1" smtClean="0"/>
              <a:t>đi</a:t>
            </a:r>
            <a:r>
              <a:rPr lang="en-US" dirty="0" smtClean="0"/>
              <a:t> </a:t>
            </a:r>
            <a:r>
              <a:rPr lang="en-US" dirty="0" err="1" smtClean="0"/>
              <a:t>nước</a:t>
            </a:r>
            <a:r>
              <a:rPr lang="en-US" dirty="0" smtClean="0"/>
              <a:t> </a:t>
            </a:r>
            <a:r>
              <a:rPr lang="en-US" dirty="0" err="1" smtClean="0"/>
              <a:t>ngoài</a:t>
            </a:r>
            <a:endParaRPr lang="en-US" dirty="0" smtClean="0"/>
          </a:p>
          <a:p>
            <a:pPr marL="514350" indent="-514350">
              <a:buAutoNum type="arabicPeriod" startAt="9"/>
            </a:pPr>
            <a:r>
              <a:rPr lang="en-US" dirty="0" smtClean="0"/>
              <a:t>DT </a:t>
            </a:r>
            <a:r>
              <a:rPr lang="en-US" dirty="0" err="1" smtClean="0"/>
              <a:t>tính</a:t>
            </a:r>
            <a:r>
              <a:rPr lang="en-US" dirty="0" smtClean="0"/>
              <a:t> </a:t>
            </a:r>
            <a:r>
              <a:rPr lang="en-US" dirty="0" err="1" smtClean="0"/>
              <a:t>thuế</a:t>
            </a:r>
            <a:r>
              <a:rPr lang="en-US" dirty="0" smtClean="0"/>
              <a:t> </a:t>
            </a:r>
            <a:r>
              <a:rPr lang="en-US" dirty="0" err="1" smtClean="0"/>
              <a:t>với</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tái</a:t>
            </a:r>
            <a:r>
              <a:rPr lang="en-US" dirty="0" smtClean="0"/>
              <a:t> </a:t>
            </a:r>
            <a:r>
              <a:rPr lang="en-US" dirty="0" err="1" smtClean="0"/>
              <a:t>bảo</a:t>
            </a:r>
            <a:r>
              <a:rPr lang="en-US" dirty="0" smtClean="0"/>
              <a:t> </a:t>
            </a:r>
            <a:r>
              <a:rPr lang="en-US" dirty="0" err="1" smtClean="0"/>
              <a:t>hiểm</a:t>
            </a:r>
            <a:endParaRPr lang="en-US" dirty="0" smtClean="0"/>
          </a:p>
          <a:p>
            <a:pPr marL="514350" indent="-514350">
              <a:buAutoNum type="arabicPeriod" startAt="9"/>
            </a:pPr>
            <a:r>
              <a:rPr lang="en-US" dirty="0"/>
              <a:t> </a:t>
            </a:r>
            <a:r>
              <a:rPr lang="en-US" dirty="0" smtClean="0"/>
              <a:t>DT </a:t>
            </a:r>
            <a:r>
              <a:rPr lang="en-US" dirty="0" err="1" smtClean="0"/>
              <a:t>tính</a:t>
            </a:r>
            <a:r>
              <a:rPr lang="en-US" dirty="0" smtClean="0"/>
              <a:t> </a:t>
            </a:r>
            <a:r>
              <a:rPr lang="en-US" dirty="0" err="1" smtClean="0"/>
              <a:t>thuế</a:t>
            </a:r>
            <a:r>
              <a:rPr lang="en-US" dirty="0" smtClean="0"/>
              <a:t> </a:t>
            </a:r>
            <a:r>
              <a:rPr lang="en-US" dirty="0" err="1" smtClean="0"/>
              <a:t>với</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chuyển</a:t>
            </a:r>
            <a:r>
              <a:rPr lang="en-US" dirty="0" smtClean="0"/>
              <a:t> </a:t>
            </a:r>
            <a:r>
              <a:rPr lang="en-US" dirty="0" err="1" smtClean="0"/>
              <a:t>nhượng</a:t>
            </a:r>
            <a:r>
              <a:rPr lang="en-US" dirty="0" smtClean="0"/>
              <a:t> </a:t>
            </a:r>
            <a:r>
              <a:rPr lang="en-US" dirty="0" err="1" smtClean="0"/>
              <a:t>chứng</a:t>
            </a:r>
            <a:r>
              <a:rPr lang="en-US" dirty="0" smtClean="0"/>
              <a:t> </a:t>
            </a:r>
            <a:r>
              <a:rPr lang="en-US" dirty="0" err="1" smtClean="0"/>
              <a:t>khoán</a:t>
            </a:r>
            <a:endParaRPr lang="en-US" dirty="0" smtClean="0"/>
          </a:p>
          <a:p>
            <a:pPr marL="514350" indent="-514350">
              <a:buAutoNum type="arabicPeriod" startAt="9"/>
            </a:pPr>
            <a:r>
              <a:rPr lang="en-US" dirty="0" smtClean="0"/>
              <a:t>DT </a:t>
            </a:r>
            <a:r>
              <a:rPr lang="en-US" dirty="0" err="1" smtClean="0"/>
              <a:t>tính</a:t>
            </a:r>
            <a:r>
              <a:rPr lang="en-US" dirty="0" smtClean="0"/>
              <a:t> </a:t>
            </a:r>
            <a:r>
              <a:rPr lang="en-US" dirty="0" err="1" smtClean="0"/>
              <a:t>thuế</a:t>
            </a:r>
            <a:r>
              <a:rPr lang="en-US" dirty="0" smtClean="0"/>
              <a:t> </a:t>
            </a:r>
            <a:r>
              <a:rPr lang="en-US" dirty="0" err="1" smtClean="0"/>
              <a:t>với</a:t>
            </a:r>
            <a:r>
              <a:rPr lang="en-US" dirty="0" smtClean="0"/>
              <a:t> </a:t>
            </a:r>
            <a:r>
              <a:rPr lang="en-US" dirty="0" err="1" smtClean="0"/>
              <a:t>giao</a:t>
            </a:r>
            <a:r>
              <a:rPr lang="en-US" dirty="0" smtClean="0"/>
              <a:t> </a:t>
            </a:r>
            <a:r>
              <a:rPr lang="en-US" dirty="0" err="1" smtClean="0"/>
              <a:t>dịch</a:t>
            </a:r>
            <a:r>
              <a:rPr lang="en-US" dirty="0" smtClean="0"/>
              <a:t> </a:t>
            </a:r>
            <a:r>
              <a:rPr lang="en-US" dirty="0" err="1" smtClean="0"/>
              <a:t>haons</a:t>
            </a:r>
            <a:r>
              <a:rPr lang="en-US" dirty="0" smtClean="0"/>
              <a:t> </a:t>
            </a:r>
            <a:r>
              <a:rPr lang="en-US" dirty="0" err="1" smtClean="0"/>
              <a:t>đổi</a:t>
            </a:r>
            <a:r>
              <a:rPr lang="en-US" dirty="0" smtClean="0"/>
              <a:t> </a:t>
            </a:r>
            <a:r>
              <a:rPr lang="en-US" dirty="0" err="1" smtClean="0"/>
              <a:t>lãi</a:t>
            </a:r>
            <a:r>
              <a:rPr lang="en-US" dirty="0" smtClean="0"/>
              <a:t> </a:t>
            </a:r>
            <a:r>
              <a:rPr lang="en-US" dirty="0" err="1" smtClean="0"/>
              <a:t>suất</a:t>
            </a:r>
            <a:endParaRPr lang="en-US" dirty="0" smtClean="0"/>
          </a:p>
        </p:txBody>
      </p:sp>
    </p:spTree>
    <p:extLst>
      <p:ext uri="{BB962C8B-B14F-4D97-AF65-F5344CB8AC3E}">
        <p14:creationId xmlns:p14="http://schemas.microsoft.com/office/powerpoint/2010/main" val="38342025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PHƯƠNG PHÁP TRỰC TIẾP </a:t>
            </a:r>
            <a:br>
              <a:rPr lang="en-US" dirty="0"/>
            </a:br>
            <a:r>
              <a:rPr lang="en-US" dirty="0"/>
              <a:t>THUẾ TNDN</a:t>
            </a:r>
            <a:endParaRPr lang="en-GB" dirty="0"/>
          </a:p>
        </p:txBody>
      </p:sp>
      <p:sp>
        <p:nvSpPr>
          <p:cNvPr id="3" name="Content Placeholder 2"/>
          <p:cNvSpPr>
            <a:spLocks noGrp="1"/>
          </p:cNvSpPr>
          <p:nvPr>
            <p:ph idx="1"/>
          </p:nvPr>
        </p:nvSpPr>
        <p:spPr/>
        <p:txBody>
          <a:bodyPr/>
          <a:lstStyle/>
          <a:p>
            <a:pPr marL="0" indent="0">
              <a:buNone/>
            </a:pPr>
            <a:r>
              <a:rPr lang="en-US" dirty="0" smtClean="0"/>
              <a:t>12. DT </a:t>
            </a:r>
            <a:r>
              <a:rPr lang="en-US" dirty="0" err="1" smtClean="0"/>
              <a:t>tính</a:t>
            </a:r>
            <a:r>
              <a:rPr lang="en-US" dirty="0" smtClean="0"/>
              <a:t> </a:t>
            </a:r>
            <a:r>
              <a:rPr lang="en-US" dirty="0" err="1" smtClean="0"/>
              <a:t>thuế</a:t>
            </a:r>
            <a:r>
              <a:rPr lang="en-US" dirty="0" smtClean="0"/>
              <a:t> </a:t>
            </a:r>
            <a:r>
              <a:rPr lang="en-US" dirty="0" err="1" smtClean="0"/>
              <a:t>đối</a:t>
            </a:r>
            <a:r>
              <a:rPr lang="en-US" dirty="0" smtClean="0"/>
              <a:t> </a:t>
            </a:r>
            <a:r>
              <a:rPr lang="en-US" dirty="0" err="1" smtClean="0"/>
              <a:t>với</a:t>
            </a:r>
            <a:r>
              <a:rPr lang="en-US" dirty="0" smtClean="0"/>
              <a:t> </a:t>
            </a:r>
            <a:r>
              <a:rPr lang="en-US" dirty="0" err="1" smtClean="0"/>
              <a:t>tín</a:t>
            </a:r>
            <a:r>
              <a:rPr lang="en-US" dirty="0" smtClean="0"/>
              <a:t> </a:t>
            </a:r>
            <a:r>
              <a:rPr lang="en-US" dirty="0" err="1" smtClean="0"/>
              <a:t>phiếu</a:t>
            </a:r>
            <a:r>
              <a:rPr lang="en-US" dirty="0" smtClean="0"/>
              <a:t> </a:t>
            </a:r>
            <a:r>
              <a:rPr lang="en-US" dirty="0" err="1" smtClean="0"/>
              <a:t>kho</a:t>
            </a:r>
            <a:r>
              <a:rPr lang="en-US" dirty="0" smtClean="0"/>
              <a:t> </a:t>
            </a:r>
            <a:r>
              <a:rPr lang="en-US" dirty="0" err="1" smtClean="0"/>
              <a:t>bạc</a:t>
            </a:r>
            <a:r>
              <a:rPr lang="en-US" dirty="0" smtClean="0"/>
              <a:t>:</a:t>
            </a:r>
          </a:p>
          <a:p>
            <a:pPr marL="0" indent="0">
              <a:buNone/>
            </a:pPr>
            <a:endParaRPr lang="en-US" dirty="0"/>
          </a:p>
          <a:p>
            <a:pPr marL="0" indent="0">
              <a:buNone/>
            </a:pPr>
            <a:r>
              <a:rPr lang="en-US" dirty="0" smtClean="0"/>
              <a:t>DT </a:t>
            </a:r>
            <a:r>
              <a:rPr lang="en-US" dirty="0" err="1" smtClean="0"/>
              <a:t>tính</a:t>
            </a:r>
            <a:r>
              <a:rPr lang="en-US" dirty="0" smtClean="0"/>
              <a:t> </a:t>
            </a:r>
            <a:r>
              <a:rPr lang="en-US" dirty="0" err="1" smtClean="0"/>
              <a:t>thuế</a:t>
            </a:r>
            <a:r>
              <a:rPr lang="en-US" dirty="0" smtClean="0"/>
              <a:t> TNDN = (</a:t>
            </a:r>
            <a:r>
              <a:rPr lang="en-US" dirty="0" err="1" smtClean="0"/>
              <a:t>mệnh</a:t>
            </a:r>
            <a:r>
              <a:rPr lang="en-US" dirty="0" smtClean="0"/>
              <a:t> </a:t>
            </a:r>
            <a:r>
              <a:rPr lang="en-US" dirty="0" err="1" smtClean="0"/>
              <a:t>giá</a:t>
            </a:r>
            <a:r>
              <a:rPr lang="en-US" dirty="0" smtClean="0"/>
              <a:t> TPKB – BQGQ </a:t>
            </a:r>
            <a:r>
              <a:rPr lang="en-US" dirty="0" err="1" smtClean="0"/>
              <a:t>giá</a:t>
            </a:r>
            <a:r>
              <a:rPr lang="en-US" dirty="0" smtClean="0"/>
              <a:t> </a:t>
            </a:r>
            <a:r>
              <a:rPr lang="en-US" dirty="0" err="1" smtClean="0"/>
              <a:t>mua</a:t>
            </a:r>
            <a:r>
              <a:rPr lang="en-US" dirty="0" smtClean="0"/>
              <a:t> </a:t>
            </a:r>
            <a:r>
              <a:rPr lang="en-US" dirty="0" err="1" smtClean="0"/>
              <a:t>số</a:t>
            </a:r>
            <a:r>
              <a:rPr lang="en-US" dirty="0" smtClean="0"/>
              <a:t> TPKB </a:t>
            </a:r>
            <a:r>
              <a:rPr lang="en-US" dirty="0" err="1" smtClean="0"/>
              <a:t>mà</a:t>
            </a:r>
            <a:r>
              <a:rPr lang="en-US" dirty="0" smtClean="0"/>
              <a:t> NĐT </a:t>
            </a:r>
            <a:r>
              <a:rPr lang="en-US" dirty="0" err="1" smtClean="0"/>
              <a:t>nắm</a:t>
            </a:r>
            <a:r>
              <a:rPr lang="en-US" dirty="0" smtClean="0"/>
              <a:t> </a:t>
            </a:r>
            <a:r>
              <a:rPr lang="en-US" dirty="0" err="1" smtClean="0"/>
              <a:t>giữ</a:t>
            </a:r>
            <a:r>
              <a:rPr lang="en-US" dirty="0" smtClean="0"/>
              <a:t> </a:t>
            </a:r>
            <a:r>
              <a:rPr lang="en-US" dirty="0" err="1" smtClean="0"/>
              <a:t>tại</a:t>
            </a:r>
            <a:r>
              <a:rPr lang="en-US" dirty="0" smtClean="0"/>
              <a:t> </a:t>
            </a:r>
            <a:r>
              <a:rPr lang="en-US" dirty="0" err="1" smtClean="0"/>
              <a:t>ngày</a:t>
            </a:r>
            <a:r>
              <a:rPr lang="en-US" dirty="0" smtClean="0"/>
              <a:t> </a:t>
            </a:r>
            <a:r>
              <a:rPr lang="en-US" dirty="0" err="1" smtClean="0"/>
              <a:t>đáo</a:t>
            </a:r>
            <a:r>
              <a:rPr lang="en-US" dirty="0" smtClean="0"/>
              <a:t> </a:t>
            </a:r>
            <a:r>
              <a:rPr lang="en-US" dirty="0" err="1" smtClean="0"/>
              <a:t>hạn</a:t>
            </a:r>
            <a:r>
              <a:rPr lang="en-US" dirty="0" smtClean="0"/>
              <a:t>) x </a:t>
            </a:r>
            <a:r>
              <a:rPr lang="en-US" dirty="0" err="1" smtClean="0"/>
              <a:t>slg</a:t>
            </a:r>
            <a:r>
              <a:rPr lang="en-US" dirty="0" smtClean="0"/>
              <a:t> TPKB </a:t>
            </a:r>
            <a:r>
              <a:rPr lang="en-US" dirty="0" err="1" smtClean="0"/>
              <a:t>mà</a:t>
            </a:r>
            <a:r>
              <a:rPr lang="en-US" dirty="0" smtClean="0"/>
              <a:t> NĐT </a:t>
            </a:r>
            <a:r>
              <a:rPr lang="en-US" dirty="0" err="1" smtClean="0"/>
              <a:t>nắm</a:t>
            </a:r>
            <a:r>
              <a:rPr lang="en-US" dirty="0" smtClean="0"/>
              <a:t> </a:t>
            </a:r>
            <a:r>
              <a:rPr lang="en-US" dirty="0" err="1" smtClean="0"/>
              <a:t>giữ</a:t>
            </a:r>
            <a:r>
              <a:rPr lang="en-US" dirty="0" smtClean="0"/>
              <a:t> </a:t>
            </a:r>
            <a:r>
              <a:rPr lang="en-US" dirty="0" err="1" smtClean="0"/>
              <a:t>tịa</a:t>
            </a:r>
            <a:r>
              <a:rPr lang="en-US" dirty="0" smtClean="0"/>
              <a:t> </a:t>
            </a:r>
            <a:r>
              <a:rPr lang="en-US" dirty="0" err="1" smtClean="0"/>
              <a:t>ngày</a:t>
            </a:r>
            <a:r>
              <a:rPr lang="en-US" dirty="0" smtClean="0"/>
              <a:t> </a:t>
            </a:r>
            <a:r>
              <a:rPr lang="en-US" dirty="0" err="1" smtClean="0"/>
              <a:t>đáo</a:t>
            </a:r>
            <a:r>
              <a:rPr lang="en-US" dirty="0" smtClean="0"/>
              <a:t> </a:t>
            </a:r>
            <a:r>
              <a:rPr lang="en-US" dirty="0" err="1" smtClean="0"/>
              <a:t>hạn</a:t>
            </a:r>
            <a:endParaRPr lang="en-GB" dirty="0"/>
          </a:p>
        </p:txBody>
      </p:sp>
    </p:spTree>
    <p:extLst>
      <p:ext uri="{BB962C8B-B14F-4D97-AF65-F5344CB8AC3E}">
        <p14:creationId xmlns:p14="http://schemas.microsoft.com/office/powerpoint/2010/main" val="22039034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PHƯƠNG PHÁP TRỰC TIẾP </a:t>
            </a:r>
            <a:br>
              <a:rPr lang="en-US" dirty="0"/>
            </a:br>
            <a:r>
              <a:rPr lang="en-US" dirty="0"/>
              <a:t>THUẾ TNDN</a:t>
            </a:r>
            <a:endParaRPr lang="en-GB" dirty="0"/>
          </a:p>
        </p:txBody>
      </p:sp>
      <p:sp>
        <p:nvSpPr>
          <p:cNvPr id="3" name="Content Placeholder 2"/>
          <p:cNvSpPr>
            <a:spLocks noGrp="1"/>
          </p:cNvSpPr>
          <p:nvPr>
            <p:ph idx="1"/>
          </p:nvPr>
        </p:nvSpPr>
        <p:spPr/>
        <p:txBody>
          <a:bodyPr/>
          <a:lstStyle/>
          <a:p>
            <a:r>
              <a:rPr lang="en-US" dirty="0" err="1" smtClean="0"/>
              <a:t>Tỷ</a:t>
            </a:r>
            <a:r>
              <a:rPr lang="en-US" dirty="0" smtClean="0"/>
              <a:t> </a:t>
            </a:r>
            <a:r>
              <a:rPr lang="en-US" dirty="0" err="1" smtClean="0"/>
              <a:t>lệ</a:t>
            </a:r>
            <a:r>
              <a:rPr lang="en-US" dirty="0" smtClean="0"/>
              <a:t> % </a:t>
            </a:r>
            <a:r>
              <a:rPr lang="en-US" dirty="0" err="1" smtClean="0"/>
              <a:t>thuế</a:t>
            </a:r>
            <a:r>
              <a:rPr lang="en-US" dirty="0" smtClean="0"/>
              <a:t> TNDN </a:t>
            </a:r>
            <a:r>
              <a:rPr lang="en-US" dirty="0" err="1" smtClean="0"/>
              <a:t>tính</a:t>
            </a:r>
            <a:r>
              <a:rPr lang="en-US" dirty="0" smtClean="0"/>
              <a:t> </a:t>
            </a:r>
            <a:r>
              <a:rPr lang="en-US" dirty="0" err="1" smtClean="0"/>
              <a:t>trêm</a:t>
            </a:r>
            <a:r>
              <a:rPr lang="en-US" dirty="0" smtClean="0"/>
              <a:t> DT </a:t>
            </a:r>
            <a:r>
              <a:rPr lang="en-US" dirty="0" err="1" smtClean="0"/>
              <a:t>tính</a:t>
            </a:r>
            <a:r>
              <a:rPr lang="en-US" dirty="0" smtClean="0"/>
              <a:t> </a:t>
            </a:r>
            <a:r>
              <a:rPr lang="en-US" dirty="0" err="1" smtClean="0"/>
              <a:t>thuế</a:t>
            </a:r>
            <a:endParaRPr lang="en-US" dirty="0" smtClean="0"/>
          </a:p>
          <a:p>
            <a:endParaRPr lang="en-GB" dirty="0"/>
          </a:p>
        </p:txBody>
      </p:sp>
    </p:spTree>
    <p:extLst>
      <p:ext uri="{BB962C8B-B14F-4D97-AF65-F5344CB8AC3E}">
        <p14:creationId xmlns:p14="http://schemas.microsoft.com/office/powerpoint/2010/main" val="5917508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09338747"/>
              </p:ext>
            </p:extLst>
          </p:nvPr>
        </p:nvGraphicFramePr>
        <p:xfrm>
          <a:off x="1" y="-2"/>
          <a:ext cx="9143999" cy="6112607"/>
        </p:xfrm>
        <a:graphic>
          <a:graphicData uri="http://schemas.openxmlformats.org/drawingml/2006/table">
            <a:tbl>
              <a:tblPr firstRow="1" firstCol="1" bandRow="1">
                <a:tableStyleId>{5C22544A-7EE6-4342-B048-85BDC9FD1C3A}</a:tableStyleId>
              </a:tblPr>
              <a:tblGrid>
                <a:gridCol w="571556">
                  <a:extLst>
                    <a:ext uri="{9D8B030D-6E8A-4147-A177-3AD203B41FA5}">
                      <a16:colId xmlns:a16="http://schemas.microsoft.com/office/drawing/2014/main" val="20000"/>
                    </a:ext>
                  </a:extLst>
                </a:gridCol>
                <a:gridCol w="7821817">
                  <a:extLst>
                    <a:ext uri="{9D8B030D-6E8A-4147-A177-3AD203B41FA5}">
                      <a16:colId xmlns:a16="http://schemas.microsoft.com/office/drawing/2014/main" val="20001"/>
                    </a:ext>
                  </a:extLst>
                </a:gridCol>
                <a:gridCol w="750626">
                  <a:extLst>
                    <a:ext uri="{9D8B030D-6E8A-4147-A177-3AD203B41FA5}">
                      <a16:colId xmlns:a16="http://schemas.microsoft.com/office/drawing/2014/main" val="20002"/>
                    </a:ext>
                  </a:extLst>
                </a:gridCol>
              </a:tblGrid>
              <a:tr h="692698">
                <a:tc>
                  <a:txBody>
                    <a:bodyPr/>
                    <a:lstStyle/>
                    <a:p>
                      <a:pPr marR="94615" algn="l">
                        <a:lnSpc>
                          <a:spcPts val="1170"/>
                        </a:lnSpc>
                        <a:spcBef>
                          <a:spcPts val="600"/>
                        </a:spcBef>
                        <a:spcAft>
                          <a:spcPts val="0"/>
                        </a:spcAft>
                      </a:pPr>
                      <a:endParaRPr lang="nl-NL" sz="1500" dirty="0" smtClean="0">
                        <a:effectLst/>
                      </a:endParaRPr>
                    </a:p>
                    <a:p>
                      <a:pPr marR="94615" algn="l">
                        <a:lnSpc>
                          <a:spcPts val="1170"/>
                        </a:lnSpc>
                        <a:spcBef>
                          <a:spcPts val="600"/>
                        </a:spcBef>
                        <a:spcAft>
                          <a:spcPts val="0"/>
                        </a:spcAft>
                      </a:pPr>
                      <a:r>
                        <a:rPr lang="nl-NL" sz="1500" dirty="0" smtClean="0">
                          <a:effectLst/>
                        </a:rPr>
                        <a:t>STT</a:t>
                      </a:r>
                      <a:endParaRPr lang="en-GB" sz="1500" dirty="0">
                        <a:effectLst/>
                        <a:latin typeface="Calibri"/>
                        <a:ea typeface="Calibri"/>
                        <a:cs typeface="Times New Roman"/>
                      </a:endParaRPr>
                    </a:p>
                  </a:txBody>
                  <a:tcPr marL="0" marR="0" marT="0" marB="0"/>
                </a:tc>
                <a:tc>
                  <a:txBody>
                    <a:bodyPr/>
                    <a:lstStyle/>
                    <a:p>
                      <a:pPr marR="94615" algn="l">
                        <a:lnSpc>
                          <a:spcPts val="1980"/>
                        </a:lnSpc>
                        <a:spcBef>
                          <a:spcPts val="600"/>
                        </a:spcBef>
                        <a:spcAft>
                          <a:spcPts val="0"/>
                        </a:spcAft>
                      </a:pPr>
                      <a:endParaRPr lang="nl-NL" sz="1500" kern="1800" dirty="0" smtClean="0">
                        <a:effectLst/>
                      </a:endParaRPr>
                    </a:p>
                    <a:p>
                      <a:pPr marR="94615" algn="l">
                        <a:lnSpc>
                          <a:spcPts val="1980"/>
                        </a:lnSpc>
                        <a:spcBef>
                          <a:spcPts val="600"/>
                        </a:spcBef>
                        <a:spcAft>
                          <a:spcPts val="0"/>
                        </a:spcAft>
                      </a:pPr>
                      <a:r>
                        <a:rPr lang="nl-NL" sz="1500" kern="1800" dirty="0" smtClean="0">
                          <a:effectLst/>
                        </a:rPr>
                        <a:t>Ngành </a:t>
                      </a:r>
                      <a:r>
                        <a:rPr lang="nl-NL" sz="1500" kern="1800" dirty="0">
                          <a:effectLst/>
                        </a:rPr>
                        <a:t>kinh doanh</a:t>
                      </a:r>
                      <a:endParaRPr lang="en-GB" sz="1500" dirty="0">
                        <a:effectLst/>
                        <a:latin typeface="Calibri"/>
                        <a:ea typeface="Calibri"/>
                        <a:cs typeface="Times New Roman"/>
                      </a:endParaRPr>
                    </a:p>
                  </a:txBody>
                  <a:tcPr marL="0" marR="0" marT="0" marB="0"/>
                </a:tc>
                <a:tc>
                  <a:txBody>
                    <a:bodyPr/>
                    <a:lstStyle/>
                    <a:p>
                      <a:pPr marR="94615" algn="l">
                        <a:lnSpc>
                          <a:spcPts val="1170"/>
                        </a:lnSpc>
                        <a:spcBef>
                          <a:spcPts val="600"/>
                        </a:spcBef>
                        <a:spcAft>
                          <a:spcPts val="0"/>
                        </a:spcAft>
                      </a:pPr>
                      <a:endParaRPr lang="nl-NL" sz="1500" dirty="0" smtClean="0">
                        <a:effectLst/>
                      </a:endParaRPr>
                    </a:p>
                    <a:p>
                      <a:pPr marR="94615" algn="l">
                        <a:lnSpc>
                          <a:spcPts val="1170"/>
                        </a:lnSpc>
                        <a:spcBef>
                          <a:spcPts val="600"/>
                        </a:spcBef>
                        <a:spcAft>
                          <a:spcPts val="0"/>
                        </a:spcAft>
                      </a:pPr>
                      <a:r>
                        <a:rPr lang="nl-NL" sz="1500" dirty="0" smtClean="0">
                          <a:effectLst/>
                        </a:rPr>
                        <a:t>Tỷ </a:t>
                      </a:r>
                      <a:r>
                        <a:rPr lang="nl-NL" sz="1500" dirty="0">
                          <a:effectLst/>
                        </a:rPr>
                        <a:t>lệ </a:t>
                      </a:r>
                      <a:r>
                        <a:rPr lang="nl-NL" sz="1500" dirty="0" smtClean="0">
                          <a:effectLst/>
                        </a:rPr>
                        <a:t>(%)</a:t>
                      </a:r>
                      <a:endParaRPr lang="en-GB" sz="1500" dirty="0">
                        <a:effectLst/>
                        <a:latin typeface="Calibri"/>
                        <a:ea typeface="Calibri"/>
                        <a:cs typeface="Times New Roman"/>
                      </a:endParaRPr>
                    </a:p>
                  </a:txBody>
                  <a:tcPr marL="0" marR="0" marT="0" marB="0"/>
                </a:tc>
                <a:extLst>
                  <a:ext uri="{0D108BD9-81ED-4DB2-BD59-A6C34878D82A}">
                    <a16:rowId xmlns:a16="http://schemas.microsoft.com/office/drawing/2014/main" val="10000"/>
                  </a:ext>
                </a:extLst>
              </a:tr>
              <a:tr h="936104">
                <a:tc>
                  <a:txBody>
                    <a:bodyPr/>
                    <a:lstStyle/>
                    <a:p>
                      <a:pPr marR="94615" algn="l">
                        <a:lnSpc>
                          <a:spcPts val="1170"/>
                        </a:lnSpc>
                        <a:spcBef>
                          <a:spcPts val="600"/>
                        </a:spcBef>
                        <a:spcAft>
                          <a:spcPts val="0"/>
                        </a:spcAft>
                      </a:pPr>
                      <a:r>
                        <a:rPr lang="nl-NL" sz="1500" dirty="0">
                          <a:effectLst/>
                        </a:rPr>
                        <a:t>1</a:t>
                      </a:r>
                      <a:endParaRPr lang="en-GB" sz="1500" dirty="0">
                        <a:effectLst/>
                        <a:latin typeface="Calibri"/>
                        <a:ea typeface="Calibri"/>
                        <a:cs typeface="Times New Roman"/>
                      </a:endParaRPr>
                    </a:p>
                  </a:txBody>
                  <a:tcPr marL="0" marR="0" marT="0" marB="0" anchor="ctr"/>
                </a:tc>
                <a:tc>
                  <a:txBody>
                    <a:bodyPr/>
                    <a:lstStyle/>
                    <a:p>
                      <a:pPr marR="94615" algn="l">
                        <a:lnSpc>
                          <a:spcPts val="1170"/>
                        </a:lnSpc>
                        <a:spcBef>
                          <a:spcPts val="600"/>
                        </a:spcBef>
                        <a:spcAft>
                          <a:spcPts val="0"/>
                        </a:spcAft>
                      </a:pPr>
                      <a:endParaRPr lang="nl-NL" sz="1500" dirty="0" smtClean="0">
                        <a:effectLst/>
                      </a:endParaRPr>
                    </a:p>
                    <a:p>
                      <a:pPr marR="94615" algn="l">
                        <a:lnSpc>
                          <a:spcPts val="1170"/>
                        </a:lnSpc>
                        <a:spcBef>
                          <a:spcPts val="600"/>
                        </a:spcBef>
                        <a:spcAft>
                          <a:spcPts val="0"/>
                        </a:spcAft>
                      </a:pPr>
                      <a:r>
                        <a:rPr lang="nl-NL" sz="1500" dirty="0" smtClean="0">
                          <a:effectLst/>
                        </a:rPr>
                        <a:t>Thương </a:t>
                      </a:r>
                      <a:r>
                        <a:rPr lang="nl-NL" sz="1500" dirty="0">
                          <a:effectLst/>
                        </a:rPr>
                        <a:t>mại: phân phối, cung cấp hàng hóa, nguyên liệu, vật tư, máy móc, thiết bị; phân phối, cung cấp hàng hóa, nguyên liệu, vật tư, máy móc, thiết bị gắn với dịch vụ tại Việt Nam {bao gồm cả cung cấp hàng hóa theo hình thức xuất nhập khẩu tại chỗ (trừ trường hợp gia công hàng hóa cho tổ chức, cá nhân nước ngoài); cung cấp hàng hóa theo điều kiện giao hàng của Các điều khoản thương mại quốc tế - Incoterms}</a:t>
                      </a:r>
                      <a:endParaRPr lang="en-GB" sz="1500" dirty="0">
                        <a:effectLst/>
                        <a:latin typeface="Calibri"/>
                        <a:ea typeface="Calibri"/>
                        <a:cs typeface="Times New Roman"/>
                      </a:endParaRPr>
                    </a:p>
                  </a:txBody>
                  <a:tcPr marL="0" marR="0" marT="0" marB="0"/>
                </a:tc>
                <a:tc>
                  <a:txBody>
                    <a:bodyPr/>
                    <a:lstStyle/>
                    <a:p>
                      <a:pPr marR="94615" algn="l">
                        <a:lnSpc>
                          <a:spcPts val="1170"/>
                        </a:lnSpc>
                        <a:spcBef>
                          <a:spcPts val="600"/>
                        </a:spcBef>
                        <a:spcAft>
                          <a:spcPts val="0"/>
                        </a:spcAft>
                      </a:pPr>
                      <a:r>
                        <a:rPr lang="nl-NL" sz="1500">
                          <a:effectLst/>
                        </a:rPr>
                        <a:t>1</a:t>
                      </a:r>
                      <a:endParaRPr lang="en-GB" sz="1500">
                        <a:effectLst/>
                        <a:latin typeface="Calibri"/>
                        <a:ea typeface="Calibri"/>
                        <a:cs typeface="Times New Roman"/>
                      </a:endParaRPr>
                    </a:p>
                  </a:txBody>
                  <a:tcPr marL="0" marR="0" marT="0" marB="0"/>
                </a:tc>
                <a:extLst>
                  <a:ext uri="{0D108BD9-81ED-4DB2-BD59-A6C34878D82A}">
                    <a16:rowId xmlns:a16="http://schemas.microsoft.com/office/drawing/2014/main" val="10001"/>
                  </a:ext>
                </a:extLst>
              </a:tr>
              <a:tr h="432048">
                <a:tc rowSpan="3">
                  <a:txBody>
                    <a:bodyPr/>
                    <a:lstStyle/>
                    <a:p>
                      <a:pPr marR="94615" algn="l">
                        <a:lnSpc>
                          <a:spcPts val="1170"/>
                        </a:lnSpc>
                        <a:spcBef>
                          <a:spcPts val="600"/>
                        </a:spcBef>
                        <a:spcAft>
                          <a:spcPts val="0"/>
                        </a:spcAft>
                      </a:pPr>
                      <a:r>
                        <a:rPr lang="nl-NL" sz="1500">
                          <a:effectLst/>
                        </a:rPr>
                        <a:t>2</a:t>
                      </a:r>
                      <a:endParaRPr lang="en-GB" sz="1500">
                        <a:effectLst/>
                        <a:latin typeface="Calibri"/>
                        <a:ea typeface="Calibri"/>
                        <a:cs typeface="Times New Roman"/>
                      </a:endParaRPr>
                    </a:p>
                  </a:txBody>
                  <a:tcPr marL="0" marR="0" marT="0" marB="0" anchor="ctr"/>
                </a:tc>
                <a:tc>
                  <a:txBody>
                    <a:bodyPr/>
                    <a:lstStyle/>
                    <a:p>
                      <a:pPr marR="94615" algn="l">
                        <a:lnSpc>
                          <a:spcPts val="1170"/>
                        </a:lnSpc>
                        <a:spcBef>
                          <a:spcPts val="600"/>
                        </a:spcBef>
                        <a:spcAft>
                          <a:spcPts val="0"/>
                        </a:spcAft>
                      </a:pPr>
                      <a:endParaRPr lang="nl-NL" sz="1500" dirty="0" smtClean="0">
                        <a:effectLst/>
                      </a:endParaRPr>
                    </a:p>
                    <a:p>
                      <a:pPr marR="94615" algn="l">
                        <a:lnSpc>
                          <a:spcPts val="1170"/>
                        </a:lnSpc>
                        <a:spcBef>
                          <a:spcPts val="600"/>
                        </a:spcBef>
                        <a:spcAft>
                          <a:spcPts val="0"/>
                        </a:spcAft>
                      </a:pPr>
                      <a:r>
                        <a:rPr lang="nl-NL" sz="1500" dirty="0" smtClean="0">
                          <a:effectLst/>
                        </a:rPr>
                        <a:t>Dịch </a:t>
                      </a:r>
                      <a:r>
                        <a:rPr lang="nl-NL" sz="1500" dirty="0">
                          <a:effectLst/>
                        </a:rPr>
                        <a:t>vụ, cho thuê máy móc thiết bị, bảo hiểm, thuê giàn khoan</a:t>
                      </a:r>
                      <a:endParaRPr lang="en-GB" sz="1500" dirty="0">
                        <a:effectLst/>
                        <a:latin typeface="Calibri"/>
                        <a:ea typeface="Calibri"/>
                        <a:cs typeface="Times New Roman"/>
                      </a:endParaRPr>
                    </a:p>
                  </a:txBody>
                  <a:tcPr marL="0" marR="0" marT="0" marB="0"/>
                </a:tc>
                <a:tc>
                  <a:txBody>
                    <a:bodyPr/>
                    <a:lstStyle/>
                    <a:p>
                      <a:pPr marR="94615" algn="l">
                        <a:lnSpc>
                          <a:spcPts val="1170"/>
                        </a:lnSpc>
                        <a:spcBef>
                          <a:spcPts val="600"/>
                        </a:spcBef>
                        <a:spcAft>
                          <a:spcPts val="0"/>
                        </a:spcAft>
                      </a:pPr>
                      <a:r>
                        <a:rPr lang="nl-NL" sz="1500">
                          <a:effectLst/>
                        </a:rPr>
                        <a:t>5</a:t>
                      </a:r>
                      <a:endParaRPr lang="en-GB" sz="1500">
                        <a:effectLst/>
                        <a:latin typeface="Calibri"/>
                        <a:ea typeface="Calibri"/>
                        <a:cs typeface="Times New Roman"/>
                      </a:endParaRPr>
                    </a:p>
                  </a:txBody>
                  <a:tcPr marL="0" marR="0" marT="0" marB="0" anchor="ctr"/>
                </a:tc>
                <a:extLst>
                  <a:ext uri="{0D108BD9-81ED-4DB2-BD59-A6C34878D82A}">
                    <a16:rowId xmlns:a16="http://schemas.microsoft.com/office/drawing/2014/main" val="10002"/>
                  </a:ext>
                </a:extLst>
              </a:tr>
              <a:tr h="648072">
                <a:tc vMerge="1">
                  <a:txBody>
                    <a:bodyPr/>
                    <a:lstStyle/>
                    <a:p>
                      <a:endParaRPr lang="en-GB"/>
                    </a:p>
                  </a:txBody>
                  <a:tcPr/>
                </a:tc>
                <a:tc>
                  <a:txBody>
                    <a:bodyPr/>
                    <a:lstStyle/>
                    <a:p>
                      <a:pPr marR="94615" algn="l">
                        <a:lnSpc>
                          <a:spcPts val="1170"/>
                        </a:lnSpc>
                        <a:spcBef>
                          <a:spcPts val="600"/>
                        </a:spcBef>
                        <a:spcAft>
                          <a:spcPts val="0"/>
                        </a:spcAft>
                      </a:pPr>
                      <a:endParaRPr lang="nl-NL" sz="1500" dirty="0" smtClean="0">
                        <a:effectLst/>
                      </a:endParaRPr>
                    </a:p>
                    <a:p>
                      <a:pPr marR="94615" algn="l">
                        <a:lnSpc>
                          <a:spcPts val="1170"/>
                        </a:lnSpc>
                        <a:spcBef>
                          <a:spcPts val="600"/>
                        </a:spcBef>
                        <a:spcAft>
                          <a:spcPts val="0"/>
                        </a:spcAft>
                      </a:pPr>
                      <a:r>
                        <a:rPr lang="nl-NL" sz="1500" dirty="0" smtClean="0">
                          <a:effectLst/>
                        </a:rPr>
                        <a:t>Riêng</a:t>
                      </a:r>
                      <a:r>
                        <a:rPr lang="nl-NL" sz="1500" dirty="0">
                          <a:effectLst/>
                        </a:rPr>
                        <a:t>:</a:t>
                      </a:r>
                      <a:endParaRPr lang="en-GB" sz="1500" dirty="0">
                        <a:effectLst/>
                      </a:endParaRPr>
                    </a:p>
                    <a:p>
                      <a:pPr marR="94615" algn="l">
                        <a:lnSpc>
                          <a:spcPts val="1170"/>
                        </a:lnSpc>
                        <a:spcBef>
                          <a:spcPts val="600"/>
                        </a:spcBef>
                        <a:spcAft>
                          <a:spcPts val="0"/>
                        </a:spcAft>
                      </a:pPr>
                      <a:r>
                        <a:rPr lang="nl-NL" sz="1500" dirty="0">
                          <a:effectLst/>
                        </a:rPr>
                        <a:t>- Dịch vụ quản lý nhà hàng, khách sạn, casino;</a:t>
                      </a:r>
                      <a:endParaRPr lang="en-GB" sz="1500" dirty="0">
                        <a:effectLst/>
                        <a:latin typeface="Calibri"/>
                        <a:ea typeface="Calibri"/>
                        <a:cs typeface="Times New Roman"/>
                      </a:endParaRPr>
                    </a:p>
                  </a:txBody>
                  <a:tcPr marL="0" marR="0" marT="0" marB="0"/>
                </a:tc>
                <a:tc>
                  <a:txBody>
                    <a:bodyPr/>
                    <a:lstStyle/>
                    <a:p>
                      <a:pPr marR="94615" algn="l">
                        <a:lnSpc>
                          <a:spcPts val="1170"/>
                        </a:lnSpc>
                        <a:spcBef>
                          <a:spcPts val="600"/>
                        </a:spcBef>
                        <a:spcAft>
                          <a:spcPts val="0"/>
                        </a:spcAft>
                      </a:pPr>
                      <a:r>
                        <a:rPr lang="nl-NL" sz="1500">
                          <a:effectLst/>
                        </a:rPr>
                        <a:t>10</a:t>
                      </a:r>
                      <a:endParaRPr lang="en-GB" sz="1500">
                        <a:effectLst/>
                        <a:latin typeface="Calibri"/>
                        <a:ea typeface="Calibri"/>
                        <a:cs typeface="Times New Roman"/>
                      </a:endParaRPr>
                    </a:p>
                  </a:txBody>
                  <a:tcPr marL="0" marR="0" marT="0" marB="0" anchor="ctr"/>
                </a:tc>
                <a:extLst>
                  <a:ext uri="{0D108BD9-81ED-4DB2-BD59-A6C34878D82A}">
                    <a16:rowId xmlns:a16="http://schemas.microsoft.com/office/drawing/2014/main" val="10003"/>
                  </a:ext>
                </a:extLst>
              </a:tr>
              <a:tr h="411088">
                <a:tc vMerge="1">
                  <a:txBody>
                    <a:bodyPr/>
                    <a:lstStyle/>
                    <a:p>
                      <a:endParaRPr lang="en-GB"/>
                    </a:p>
                  </a:txBody>
                  <a:tcPr/>
                </a:tc>
                <a:tc>
                  <a:txBody>
                    <a:bodyPr/>
                    <a:lstStyle/>
                    <a:p>
                      <a:pPr marR="94615" algn="l">
                        <a:lnSpc>
                          <a:spcPts val="1170"/>
                        </a:lnSpc>
                        <a:spcBef>
                          <a:spcPts val="600"/>
                        </a:spcBef>
                        <a:spcAft>
                          <a:spcPts val="0"/>
                        </a:spcAft>
                      </a:pPr>
                      <a:endParaRPr lang="nl-NL" sz="1500" dirty="0" smtClean="0">
                        <a:effectLst/>
                      </a:endParaRPr>
                    </a:p>
                    <a:p>
                      <a:pPr marR="94615" algn="l">
                        <a:lnSpc>
                          <a:spcPts val="1170"/>
                        </a:lnSpc>
                        <a:spcBef>
                          <a:spcPts val="600"/>
                        </a:spcBef>
                        <a:spcAft>
                          <a:spcPts val="0"/>
                        </a:spcAft>
                      </a:pPr>
                      <a:r>
                        <a:rPr lang="nl-NL" sz="1500" dirty="0" smtClean="0">
                          <a:effectLst/>
                        </a:rPr>
                        <a:t>- </a:t>
                      </a:r>
                      <a:r>
                        <a:rPr lang="nl-NL" sz="1500" dirty="0">
                          <a:effectLst/>
                        </a:rPr>
                        <a:t>Dịch vụ tài chính phái sinh</a:t>
                      </a:r>
                      <a:endParaRPr lang="en-GB" sz="1500" dirty="0">
                        <a:effectLst/>
                        <a:latin typeface="Calibri"/>
                        <a:ea typeface="Calibri"/>
                        <a:cs typeface="Times New Roman"/>
                      </a:endParaRPr>
                    </a:p>
                  </a:txBody>
                  <a:tcPr marL="0" marR="0" marT="0" marB="0"/>
                </a:tc>
                <a:tc>
                  <a:txBody>
                    <a:bodyPr/>
                    <a:lstStyle/>
                    <a:p>
                      <a:pPr marR="94615" algn="l">
                        <a:lnSpc>
                          <a:spcPts val="1170"/>
                        </a:lnSpc>
                        <a:spcBef>
                          <a:spcPts val="600"/>
                        </a:spcBef>
                        <a:spcAft>
                          <a:spcPts val="0"/>
                        </a:spcAft>
                      </a:pPr>
                      <a:r>
                        <a:rPr lang="nl-NL" sz="1500">
                          <a:effectLst/>
                        </a:rPr>
                        <a:t>2</a:t>
                      </a:r>
                      <a:endParaRPr lang="en-GB" sz="1500">
                        <a:effectLst/>
                        <a:latin typeface="Calibri"/>
                        <a:ea typeface="Calibri"/>
                        <a:cs typeface="Times New Roman"/>
                      </a:endParaRPr>
                    </a:p>
                  </a:txBody>
                  <a:tcPr marL="0" marR="0" marT="0" marB="0" anchor="ctr"/>
                </a:tc>
                <a:extLst>
                  <a:ext uri="{0D108BD9-81ED-4DB2-BD59-A6C34878D82A}">
                    <a16:rowId xmlns:a16="http://schemas.microsoft.com/office/drawing/2014/main" val="10004"/>
                  </a:ext>
                </a:extLst>
              </a:tr>
              <a:tr h="453008">
                <a:tc>
                  <a:txBody>
                    <a:bodyPr/>
                    <a:lstStyle/>
                    <a:p>
                      <a:pPr marR="94615" algn="l">
                        <a:lnSpc>
                          <a:spcPts val="1170"/>
                        </a:lnSpc>
                        <a:spcBef>
                          <a:spcPts val="600"/>
                        </a:spcBef>
                        <a:spcAft>
                          <a:spcPts val="0"/>
                        </a:spcAft>
                      </a:pPr>
                      <a:r>
                        <a:rPr lang="nl-NL" sz="1500">
                          <a:effectLst/>
                        </a:rPr>
                        <a:t>3</a:t>
                      </a:r>
                      <a:endParaRPr lang="en-GB" sz="1500">
                        <a:effectLst/>
                        <a:latin typeface="Calibri"/>
                        <a:ea typeface="Calibri"/>
                        <a:cs typeface="Times New Roman"/>
                      </a:endParaRPr>
                    </a:p>
                  </a:txBody>
                  <a:tcPr marL="0" marR="0" marT="0" marB="0" anchor="ctr"/>
                </a:tc>
                <a:tc>
                  <a:txBody>
                    <a:bodyPr/>
                    <a:lstStyle/>
                    <a:p>
                      <a:pPr marR="94615" algn="l">
                        <a:lnSpc>
                          <a:spcPts val="1170"/>
                        </a:lnSpc>
                        <a:spcBef>
                          <a:spcPts val="600"/>
                        </a:spcBef>
                        <a:spcAft>
                          <a:spcPts val="0"/>
                        </a:spcAft>
                      </a:pPr>
                      <a:endParaRPr lang="nl-NL" sz="1500" dirty="0" smtClean="0">
                        <a:effectLst/>
                      </a:endParaRPr>
                    </a:p>
                    <a:p>
                      <a:pPr marR="94615" algn="l">
                        <a:lnSpc>
                          <a:spcPts val="1170"/>
                        </a:lnSpc>
                        <a:spcBef>
                          <a:spcPts val="600"/>
                        </a:spcBef>
                        <a:spcAft>
                          <a:spcPts val="0"/>
                        </a:spcAft>
                      </a:pPr>
                      <a:r>
                        <a:rPr lang="nl-NL" sz="1500" dirty="0" smtClean="0">
                          <a:effectLst/>
                        </a:rPr>
                        <a:t>Cho </a:t>
                      </a:r>
                      <a:r>
                        <a:rPr lang="nl-NL" sz="1500" dirty="0">
                          <a:effectLst/>
                        </a:rPr>
                        <a:t>thuê tàu bay, động cơ tàu bay, phụ tùng tàu bay, tàu biển</a:t>
                      </a:r>
                      <a:endParaRPr lang="en-GB" sz="1500" dirty="0">
                        <a:effectLst/>
                        <a:latin typeface="Calibri"/>
                        <a:ea typeface="Calibri"/>
                        <a:cs typeface="Times New Roman"/>
                      </a:endParaRPr>
                    </a:p>
                  </a:txBody>
                  <a:tcPr marL="0" marR="0" marT="0" marB="0"/>
                </a:tc>
                <a:tc>
                  <a:txBody>
                    <a:bodyPr/>
                    <a:lstStyle/>
                    <a:p>
                      <a:pPr marR="94615" algn="l">
                        <a:lnSpc>
                          <a:spcPts val="1170"/>
                        </a:lnSpc>
                        <a:spcBef>
                          <a:spcPts val="600"/>
                        </a:spcBef>
                        <a:spcAft>
                          <a:spcPts val="0"/>
                        </a:spcAft>
                      </a:pPr>
                      <a:r>
                        <a:rPr lang="nl-NL" sz="1500">
                          <a:effectLst/>
                        </a:rPr>
                        <a:t>2</a:t>
                      </a:r>
                      <a:endParaRPr lang="en-GB" sz="1500">
                        <a:effectLst/>
                        <a:latin typeface="Calibri"/>
                        <a:ea typeface="Calibri"/>
                        <a:cs typeface="Times New Roman"/>
                      </a:endParaRPr>
                    </a:p>
                  </a:txBody>
                  <a:tcPr marL="0" marR="0" marT="0" marB="0" anchor="ctr"/>
                </a:tc>
                <a:extLst>
                  <a:ext uri="{0D108BD9-81ED-4DB2-BD59-A6C34878D82A}">
                    <a16:rowId xmlns:a16="http://schemas.microsoft.com/office/drawing/2014/main" val="10005"/>
                  </a:ext>
                </a:extLst>
              </a:tr>
              <a:tr h="432048">
                <a:tc>
                  <a:txBody>
                    <a:bodyPr/>
                    <a:lstStyle/>
                    <a:p>
                      <a:pPr marR="94615" algn="l">
                        <a:lnSpc>
                          <a:spcPts val="1170"/>
                        </a:lnSpc>
                        <a:spcBef>
                          <a:spcPts val="600"/>
                        </a:spcBef>
                        <a:spcAft>
                          <a:spcPts val="0"/>
                        </a:spcAft>
                      </a:pPr>
                      <a:r>
                        <a:rPr lang="nl-NL" sz="1500">
                          <a:effectLst/>
                        </a:rPr>
                        <a:t>4</a:t>
                      </a:r>
                      <a:endParaRPr lang="en-GB" sz="1500">
                        <a:effectLst/>
                        <a:latin typeface="Calibri"/>
                        <a:ea typeface="Calibri"/>
                        <a:cs typeface="Times New Roman"/>
                      </a:endParaRPr>
                    </a:p>
                  </a:txBody>
                  <a:tcPr marL="0" marR="0" marT="0" marB="0" anchor="ctr"/>
                </a:tc>
                <a:tc>
                  <a:txBody>
                    <a:bodyPr/>
                    <a:lstStyle/>
                    <a:p>
                      <a:pPr marR="94615" algn="l">
                        <a:lnSpc>
                          <a:spcPts val="1170"/>
                        </a:lnSpc>
                        <a:spcBef>
                          <a:spcPts val="600"/>
                        </a:spcBef>
                        <a:spcAft>
                          <a:spcPts val="0"/>
                        </a:spcAft>
                      </a:pPr>
                      <a:endParaRPr lang="nl-NL" sz="1500" dirty="0" smtClean="0">
                        <a:effectLst/>
                      </a:endParaRPr>
                    </a:p>
                    <a:p>
                      <a:pPr marR="94615" algn="l">
                        <a:lnSpc>
                          <a:spcPts val="1170"/>
                        </a:lnSpc>
                        <a:spcBef>
                          <a:spcPts val="600"/>
                        </a:spcBef>
                        <a:spcAft>
                          <a:spcPts val="0"/>
                        </a:spcAft>
                      </a:pPr>
                      <a:r>
                        <a:rPr lang="nl-NL" sz="1500" dirty="0" smtClean="0">
                          <a:effectLst/>
                        </a:rPr>
                        <a:t>Xây </a:t>
                      </a:r>
                      <a:r>
                        <a:rPr lang="nl-NL" sz="1500" dirty="0">
                          <a:effectLst/>
                        </a:rPr>
                        <a:t>dựng, lắp đặt có bao thầu hoặc không bao thầu nguyên vật liệu, máy móc, thiết bị</a:t>
                      </a:r>
                      <a:endParaRPr lang="en-GB" sz="1500" dirty="0">
                        <a:effectLst/>
                        <a:latin typeface="Calibri"/>
                        <a:ea typeface="Calibri"/>
                        <a:cs typeface="Times New Roman"/>
                      </a:endParaRPr>
                    </a:p>
                  </a:txBody>
                  <a:tcPr marL="0" marR="0" marT="0" marB="0"/>
                </a:tc>
                <a:tc>
                  <a:txBody>
                    <a:bodyPr/>
                    <a:lstStyle/>
                    <a:p>
                      <a:pPr marR="94615" algn="l">
                        <a:lnSpc>
                          <a:spcPts val="1170"/>
                        </a:lnSpc>
                        <a:spcBef>
                          <a:spcPts val="600"/>
                        </a:spcBef>
                        <a:spcAft>
                          <a:spcPts val="0"/>
                        </a:spcAft>
                      </a:pPr>
                      <a:r>
                        <a:rPr lang="nl-NL" sz="1500">
                          <a:effectLst/>
                        </a:rPr>
                        <a:t>2</a:t>
                      </a:r>
                      <a:endParaRPr lang="en-GB" sz="1500">
                        <a:effectLst/>
                        <a:latin typeface="Calibri"/>
                        <a:ea typeface="Calibri"/>
                        <a:cs typeface="Times New Roman"/>
                      </a:endParaRPr>
                    </a:p>
                  </a:txBody>
                  <a:tcPr marL="0" marR="0" marT="0" marB="0" anchor="ctr"/>
                </a:tc>
                <a:extLst>
                  <a:ext uri="{0D108BD9-81ED-4DB2-BD59-A6C34878D82A}">
                    <a16:rowId xmlns:a16="http://schemas.microsoft.com/office/drawing/2014/main" val="10006"/>
                  </a:ext>
                </a:extLst>
              </a:tr>
              <a:tr h="432048">
                <a:tc>
                  <a:txBody>
                    <a:bodyPr/>
                    <a:lstStyle/>
                    <a:p>
                      <a:pPr marR="94615" algn="l">
                        <a:lnSpc>
                          <a:spcPts val="1170"/>
                        </a:lnSpc>
                        <a:spcBef>
                          <a:spcPts val="600"/>
                        </a:spcBef>
                        <a:spcAft>
                          <a:spcPts val="0"/>
                        </a:spcAft>
                      </a:pPr>
                      <a:r>
                        <a:rPr lang="nl-NL" sz="1500">
                          <a:effectLst/>
                        </a:rPr>
                        <a:t>5</a:t>
                      </a:r>
                      <a:endParaRPr lang="en-GB" sz="1500">
                        <a:effectLst/>
                        <a:latin typeface="Calibri"/>
                        <a:ea typeface="Calibri"/>
                        <a:cs typeface="Times New Roman"/>
                      </a:endParaRPr>
                    </a:p>
                  </a:txBody>
                  <a:tcPr marL="0" marR="0" marT="0" marB="0" anchor="ctr"/>
                </a:tc>
                <a:tc>
                  <a:txBody>
                    <a:bodyPr/>
                    <a:lstStyle/>
                    <a:p>
                      <a:pPr marR="94615" algn="l">
                        <a:lnSpc>
                          <a:spcPts val="1170"/>
                        </a:lnSpc>
                        <a:spcBef>
                          <a:spcPts val="600"/>
                        </a:spcBef>
                        <a:spcAft>
                          <a:spcPts val="0"/>
                        </a:spcAft>
                      </a:pPr>
                      <a:endParaRPr lang="nl-NL" sz="1500" dirty="0" smtClean="0">
                        <a:effectLst/>
                      </a:endParaRPr>
                    </a:p>
                    <a:p>
                      <a:pPr marR="94615" algn="l">
                        <a:lnSpc>
                          <a:spcPts val="1170"/>
                        </a:lnSpc>
                        <a:spcBef>
                          <a:spcPts val="600"/>
                        </a:spcBef>
                        <a:spcAft>
                          <a:spcPts val="0"/>
                        </a:spcAft>
                      </a:pPr>
                      <a:r>
                        <a:rPr lang="nl-NL" sz="1500" dirty="0" smtClean="0">
                          <a:effectLst/>
                        </a:rPr>
                        <a:t>Hoạt </a:t>
                      </a:r>
                      <a:r>
                        <a:rPr lang="nl-NL" sz="1500" dirty="0">
                          <a:effectLst/>
                        </a:rPr>
                        <a:t>động sản xuất, kinh doanh khác, vận chuyển (bao gồm vận chuyển đường biển, vận chuyển hàng không)</a:t>
                      </a:r>
                      <a:endParaRPr lang="en-GB" sz="1500" dirty="0">
                        <a:effectLst/>
                        <a:latin typeface="Calibri"/>
                        <a:ea typeface="Calibri"/>
                        <a:cs typeface="Times New Roman"/>
                      </a:endParaRPr>
                    </a:p>
                  </a:txBody>
                  <a:tcPr marL="0" marR="0" marT="0" marB="0"/>
                </a:tc>
                <a:tc>
                  <a:txBody>
                    <a:bodyPr/>
                    <a:lstStyle/>
                    <a:p>
                      <a:pPr marR="94615" algn="l">
                        <a:lnSpc>
                          <a:spcPts val="1170"/>
                        </a:lnSpc>
                        <a:spcBef>
                          <a:spcPts val="600"/>
                        </a:spcBef>
                        <a:spcAft>
                          <a:spcPts val="0"/>
                        </a:spcAft>
                      </a:pPr>
                      <a:r>
                        <a:rPr lang="nl-NL" sz="1500">
                          <a:effectLst/>
                        </a:rPr>
                        <a:t>2</a:t>
                      </a:r>
                      <a:endParaRPr lang="en-GB" sz="1500">
                        <a:effectLst/>
                        <a:latin typeface="Calibri"/>
                        <a:ea typeface="Calibri"/>
                        <a:cs typeface="Times New Roman"/>
                      </a:endParaRPr>
                    </a:p>
                  </a:txBody>
                  <a:tcPr marL="0" marR="0" marT="0" marB="0" anchor="ctr"/>
                </a:tc>
                <a:extLst>
                  <a:ext uri="{0D108BD9-81ED-4DB2-BD59-A6C34878D82A}">
                    <a16:rowId xmlns:a16="http://schemas.microsoft.com/office/drawing/2014/main" val="10007"/>
                  </a:ext>
                </a:extLst>
              </a:tr>
              <a:tr h="504056">
                <a:tc>
                  <a:txBody>
                    <a:bodyPr/>
                    <a:lstStyle/>
                    <a:p>
                      <a:pPr marR="94615" algn="l">
                        <a:lnSpc>
                          <a:spcPts val="1170"/>
                        </a:lnSpc>
                        <a:spcBef>
                          <a:spcPts val="600"/>
                        </a:spcBef>
                        <a:spcAft>
                          <a:spcPts val="0"/>
                        </a:spcAft>
                      </a:pPr>
                      <a:r>
                        <a:rPr lang="nl-NL" sz="1500">
                          <a:effectLst/>
                        </a:rPr>
                        <a:t>6</a:t>
                      </a:r>
                      <a:endParaRPr lang="en-GB" sz="1500">
                        <a:effectLst/>
                        <a:latin typeface="Calibri"/>
                        <a:ea typeface="Calibri"/>
                        <a:cs typeface="Times New Roman"/>
                      </a:endParaRPr>
                    </a:p>
                  </a:txBody>
                  <a:tcPr marL="0" marR="0" marT="0" marB="0" anchor="ctr"/>
                </a:tc>
                <a:tc>
                  <a:txBody>
                    <a:bodyPr/>
                    <a:lstStyle/>
                    <a:p>
                      <a:pPr marR="94615" algn="l">
                        <a:lnSpc>
                          <a:spcPts val="1170"/>
                        </a:lnSpc>
                        <a:spcBef>
                          <a:spcPts val="600"/>
                        </a:spcBef>
                        <a:spcAft>
                          <a:spcPts val="0"/>
                        </a:spcAft>
                      </a:pPr>
                      <a:endParaRPr lang="nl-NL" sz="1500" dirty="0" smtClean="0">
                        <a:effectLst/>
                      </a:endParaRPr>
                    </a:p>
                    <a:p>
                      <a:pPr marR="94615" algn="l">
                        <a:lnSpc>
                          <a:spcPts val="1170"/>
                        </a:lnSpc>
                        <a:spcBef>
                          <a:spcPts val="600"/>
                        </a:spcBef>
                        <a:spcAft>
                          <a:spcPts val="0"/>
                        </a:spcAft>
                      </a:pPr>
                      <a:r>
                        <a:rPr lang="nl-NL" sz="1500" dirty="0" smtClean="0">
                          <a:effectLst/>
                        </a:rPr>
                        <a:t>Chuyển </a:t>
                      </a:r>
                      <a:r>
                        <a:rPr lang="nl-NL" sz="1500" dirty="0">
                          <a:effectLst/>
                        </a:rPr>
                        <a:t>nhượng chứng khoán, chứng chỉ tiền gửi, tái bảo hiểm ra nước ngoài, hoa hồng nhượng tái bảo hiểm</a:t>
                      </a:r>
                      <a:endParaRPr lang="en-GB" sz="1500" dirty="0">
                        <a:effectLst/>
                        <a:latin typeface="Calibri"/>
                        <a:ea typeface="Calibri"/>
                        <a:cs typeface="Times New Roman"/>
                      </a:endParaRPr>
                    </a:p>
                  </a:txBody>
                  <a:tcPr marL="0" marR="0" marT="0" marB="0"/>
                </a:tc>
                <a:tc>
                  <a:txBody>
                    <a:bodyPr/>
                    <a:lstStyle/>
                    <a:p>
                      <a:pPr marR="94615" algn="l">
                        <a:lnSpc>
                          <a:spcPts val="1170"/>
                        </a:lnSpc>
                        <a:spcBef>
                          <a:spcPts val="600"/>
                        </a:spcBef>
                        <a:spcAft>
                          <a:spcPts val="0"/>
                        </a:spcAft>
                      </a:pPr>
                      <a:r>
                        <a:rPr lang="nl-NL" sz="1500">
                          <a:effectLst/>
                        </a:rPr>
                        <a:t>0,1</a:t>
                      </a:r>
                      <a:endParaRPr lang="en-GB" sz="1500">
                        <a:effectLst/>
                        <a:latin typeface="Calibri"/>
                        <a:ea typeface="Calibri"/>
                        <a:cs typeface="Times New Roman"/>
                      </a:endParaRPr>
                    </a:p>
                  </a:txBody>
                  <a:tcPr marL="0" marR="0" marT="0" marB="0" anchor="ctr"/>
                </a:tc>
                <a:extLst>
                  <a:ext uri="{0D108BD9-81ED-4DB2-BD59-A6C34878D82A}">
                    <a16:rowId xmlns:a16="http://schemas.microsoft.com/office/drawing/2014/main" val="10008"/>
                  </a:ext>
                </a:extLst>
              </a:tr>
              <a:tr h="496119">
                <a:tc>
                  <a:txBody>
                    <a:bodyPr/>
                    <a:lstStyle/>
                    <a:p>
                      <a:pPr marR="94615" algn="l">
                        <a:lnSpc>
                          <a:spcPts val="1170"/>
                        </a:lnSpc>
                        <a:spcBef>
                          <a:spcPts val="600"/>
                        </a:spcBef>
                        <a:spcAft>
                          <a:spcPts val="0"/>
                        </a:spcAft>
                      </a:pPr>
                      <a:r>
                        <a:rPr lang="nl-NL" sz="1500">
                          <a:effectLst/>
                        </a:rPr>
                        <a:t>7</a:t>
                      </a:r>
                      <a:endParaRPr lang="en-GB" sz="1500">
                        <a:effectLst/>
                        <a:latin typeface="Calibri"/>
                        <a:ea typeface="Calibri"/>
                        <a:cs typeface="Times New Roman"/>
                      </a:endParaRPr>
                    </a:p>
                  </a:txBody>
                  <a:tcPr marL="0" marR="0" marT="0" marB="0" anchor="ctr"/>
                </a:tc>
                <a:tc>
                  <a:txBody>
                    <a:bodyPr/>
                    <a:lstStyle/>
                    <a:p>
                      <a:pPr marR="94615" algn="l">
                        <a:lnSpc>
                          <a:spcPts val="1170"/>
                        </a:lnSpc>
                        <a:spcBef>
                          <a:spcPts val="600"/>
                        </a:spcBef>
                        <a:spcAft>
                          <a:spcPts val="0"/>
                        </a:spcAft>
                      </a:pPr>
                      <a:endParaRPr lang="nl-NL" sz="1500" dirty="0" smtClean="0">
                        <a:effectLst/>
                      </a:endParaRPr>
                    </a:p>
                    <a:p>
                      <a:pPr marR="94615" algn="l">
                        <a:lnSpc>
                          <a:spcPts val="1170"/>
                        </a:lnSpc>
                        <a:spcBef>
                          <a:spcPts val="600"/>
                        </a:spcBef>
                        <a:spcAft>
                          <a:spcPts val="0"/>
                        </a:spcAft>
                      </a:pPr>
                      <a:r>
                        <a:rPr lang="nl-NL" sz="1500" dirty="0" smtClean="0">
                          <a:effectLst/>
                        </a:rPr>
                        <a:t>Lãi </a:t>
                      </a:r>
                      <a:r>
                        <a:rPr lang="nl-NL" sz="1500" dirty="0">
                          <a:effectLst/>
                        </a:rPr>
                        <a:t>tiền vay</a:t>
                      </a:r>
                      <a:endParaRPr lang="en-GB" sz="1500" dirty="0">
                        <a:effectLst/>
                        <a:latin typeface="Calibri"/>
                        <a:ea typeface="Calibri"/>
                        <a:cs typeface="Times New Roman"/>
                      </a:endParaRPr>
                    </a:p>
                  </a:txBody>
                  <a:tcPr marL="0" marR="0" marT="0" marB="0"/>
                </a:tc>
                <a:tc>
                  <a:txBody>
                    <a:bodyPr/>
                    <a:lstStyle/>
                    <a:p>
                      <a:pPr marR="94615" algn="l">
                        <a:lnSpc>
                          <a:spcPts val="1170"/>
                        </a:lnSpc>
                        <a:spcBef>
                          <a:spcPts val="600"/>
                        </a:spcBef>
                        <a:spcAft>
                          <a:spcPts val="0"/>
                        </a:spcAft>
                      </a:pPr>
                      <a:r>
                        <a:rPr lang="nl-NL" sz="1500" dirty="0">
                          <a:effectLst/>
                        </a:rPr>
                        <a:t>5</a:t>
                      </a:r>
                      <a:endParaRPr lang="en-GB" sz="1500" dirty="0">
                        <a:effectLst/>
                        <a:latin typeface="Calibri"/>
                        <a:ea typeface="Calibri"/>
                        <a:cs typeface="Times New Roman"/>
                      </a:endParaRPr>
                    </a:p>
                  </a:txBody>
                  <a:tcPr marL="0" marR="0" marT="0" marB="0"/>
                </a:tc>
                <a:extLst>
                  <a:ext uri="{0D108BD9-81ED-4DB2-BD59-A6C34878D82A}">
                    <a16:rowId xmlns:a16="http://schemas.microsoft.com/office/drawing/2014/main" val="10009"/>
                  </a:ext>
                </a:extLst>
              </a:tr>
              <a:tr h="490126">
                <a:tc>
                  <a:txBody>
                    <a:bodyPr/>
                    <a:lstStyle/>
                    <a:p>
                      <a:pPr marR="94615" algn="l">
                        <a:lnSpc>
                          <a:spcPts val="1170"/>
                        </a:lnSpc>
                        <a:spcBef>
                          <a:spcPts val="600"/>
                        </a:spcBef>
                        <a:spcAft>
                          <a:spcPts val="0"/>
                        </a:spcAft>
                      </a:pPr>
                      <a:r>
                        <a:rPr lang="nl-NL" sz="1500">
                          <a:effectLst/>
                        </a:rPr>
                        <a:t>8</a:t>
                      </a:r>
                      <a:endParaRPr lang="en-GB" sz="1500">
                        <a:effectLst/>
                        <a:latin typeface="Calibri"/>
                        <a:ea typeface="Calibri"/>
                        <a:cs typeface="Times New Roman"/>
                      </a:endParaRPr>
                    </a:p>
                  </a:txBody>
                  <a:tcPr marL="0" marR="0" marT="0" marB="0" anchor="ctr"/>
                </a:tc>
                <a:tc>
                  <a:txBody>
                    <a:bodyPr/>
                    <a:lstStyle/>
                    <a:p>
                      <a:pPr marR="94615" algn="l">
                        <a:lnSpc>
                          <a:spcPts val="1170"/>
                        </a:lnSpc>
                        <a:spcBef>
                          <a:spcPts val="600"/>
                        </a:spcBef>
                        <a:spcAft>
                          <a:spcPts val="0"/>
                        </a:spcAft>
                      </a:pPr>
                      <a:endParaRPr lang="nl-NL" sz="1500" dirty="0" smtClean="0">
                        <a:effectLst/>
                      </a:endParaRPr>
                    </a:p>
                    <a:p>
                      <a:pPr marR="94615" algn="l">
                        <a:lnSpc>
                          <a:spcPts val="1170"/>
                        </a:lnSpc>
                        <a:spcBef>
                          <a:spcPts val="600"/>
                        </a:spcBef>
                        <a:spcAft>
                          <a:spcPts val="0"/>
                        </a:spcAft>
                      </a:pPr>
                      <a:r>
                        <a:rPr lang="nl-NL" sz="1500" dirty="0" smtClean="0">
                          <a:effectLst/>
                        </a:rPr>
                        <a:t>Thu </a:t>
                      </a:r>
                      <a:r>
                        <a:rPr lang="nl-NL" sz="1500" dirty="0">
                          <a:effectLst/>
                        </a:rPr>
                        <a:t>nhập bản quyền</a:t>
                      </a:r>
                      <a:endParaRPr lang="en-GB" sz="1500" dirty="0">
                        <a:effectLst/>
                        <a:latin typeface="Calibri"/>
                        <a:ea typeface="Calibri"/>
                        <a:cs typeface="Times New Roman"/>
                      </a:endParaRPr>
                    </a:p>
                  </a:txBody>
                  <a:tcPr marL="0" marR="0" marT="0" marB="0"/>
                </a:tc>
                <a:tc>
                  <a:txBody>
                    <a:bodyPr/>
                    <a:lstStyle/>
                    <a:p>
                      <a:pPr marR="94615" algn="l">
                        <a:lnSpc>
                          <a:spcPts val="1170"/>
                        </a:lnSpc>
                        <a:spcBef>
                          <a:spcPts val="600"/>
                        </a:spcBef>
                        <a:spcAft>
                          <a:spcPts val="0"/>
                        </a:spcAft>
                      </a:pPr>
                      <a:r>
                        <a:rPr lang="nl-NL" sz="1500" dirty="0">
                          <a:effectLst/>
                        </a:rPr>
                        <a:t>10</a:t>
                      </a:r>
                      <a:endParaRPr lang="en-GB" sz="1500" dirty="0">
                        <a:effectLst/>
                        <a:latin typeface="Calibri"/>
                        <a:ea typeface="Calibri"/>
                        <a:cs typeface="Times New Roman"/>
                      </a:endParaRPr>
                    </a:p>
                  </a:txBody>
                  <a:tcPr marL="0" marR="0" marT="0" marB="0"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4207317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PHƯƠNG PHÁP TRỰC TIẾP </a:t>
            </a:r>
            <a:br>
              <a:rPr lang="en-US" dirty="0"/>
            </a:br>
            <a:r>
              <a:rPr lang="en-US" dirty="0"/>
              <a:t>THUẾ TNDN</a:t>
            </a:r>
            <a:endParaRPr lang="en-GB" dirty="0"/>
          </a:p>
        </p:txBody>
      </p:sp>
      <p:sp>
        <p:nvSpPr>
          <p:cNvPr id="3" name="Content Placeholder 2"/>
          <p:cNvSpPr>
            <a:spLocks noGrp="1"/>
          </p:cNvSpPr>
          <p:nvPr>
            <p:ph idx="1"/>
          </p:nvPr>
        </p:nvSpPr>
        <p:spPr/>
        <p:txBody>
          <a:bodyPr/>
          <a:lstStyle/>
          <a:p>
            <a:r>
              <a:rPr lang="en-US" dirty="0" err="1" smtClean="0"/>
              <a:t>Tỷ</a:t>
            </a:r>
            <a:r>
              <a:rPr lang="en-US" dirty="0" smtClean="0"/>
              <a:t> </a:t>
            </a:r>
            <a:r>
              <a:rPr lang="en-US" dirty="0" err="1" smtClean="0"/>
              <a:t>lệ</a:t>
            </a:r>
            <a:r>
              <a:rPr lang="en-US" dirty="0" smtClean="0"/>
              <a:t> % </a:t>
            </a:r>
            <a:r>
              <a:rPr lang="en-US" dirty="0" err="1" smtClean="0"/>
              <a:t>thuế</a:t>
            </a:r>
            <a:r>
              <a:rPr lang="en-US" dirty="0" smtClean="0"/>
              <a:t> TNDN </a:t>
            </a:r>
            <a:r>
              <a:rPr lang="en-US" dirty="0" err="1" smtClean="0"/>
              <a:t>với</a:t>
            </a:r>
            <a:r>
              <a:rPr lang="en-US" dirty="0" smtClean="0"/>
              <a:t> </a:t>
            </a:r>
            <a:r>
              <a:rPr lang="en-US" dirty="0" err="1" smtClean="0"/>
              <a:t>một</a:t>
            </a:r>
            <a:r>
              <a:rPr lang="en-US" dirty="0" smtClean="0"/>
              <a:t> </a:t>
            </a:r>
            <a:r>
              <a:rPr lang="en-US" dirty="0" err="1" smtClean="0"/>
              <a:t>số</a:t>
            </a:r>
            <a:r>
              <a:rPr lang="en-US" dirty="0" smtClean="0"/>
              <a:t> TH </a:t>
            </a:r>
            <a:r>
              <a:rPr lang="en-US" dirty="0" err="1" smtClean="0"/>
              <a:t>cụ</a:t>
            </a:r>
            <a:r>
              <a:rPr lang="en-US" dirty="0" smtClean="0"/>
              <a:t> </a:t>
            </a:r>
            <a:r>
              <a:rPr lang="en-US" dirty="0" err="1" smtClean="0"/>
              <a:t>thể</a:t>
            </a:r>
            <a:r>
              <a:rPr lang="en-US" dirty="0" smtClean="0"/>
              <a:t>:</a:t>
            </a:r>
          </a:p>
          <a:p>
            <a:pPr>
              <a:buFontTx/>
              <a:buChar char="-"/>
            </a:pPr>
            <a:r>
              <a:rPr lang="en-US" dirty="0" err="1" smtClean="0"/>
              <a:t>Đối</a:t>
            </a:r>
            <a:r>
              <a:rPr lang="en-US" dirty="0" smtClean="0"/>
              <a:t> </a:t>
            </a:r>
            <a:r>
              <a:rPr lang="en-US" dirty="0" err="1" smtClean="0"/>
              <a:t>với</a:t>
            </a:r>
            <a:r>
              <a:rPr lang="en-US" dirty="0" smtClean="0"/>
              <a:t> HĐ </a:t>
            </a:r>
            <a:r>
              <a:rPr lang="en-US" dirty="0" err="1" smtClean="0"/>
              <a:t>nhà</a:t>
            </a:r>
            <a:r>
              <a:rPr lang="en-US" dirty="0" smtClean="0"/>
              <a:t> </a:t>
            </a:r>
            <a:r>
              <a:rPr lang="en-US" dirty="0" err="1" smtClean="0"/>
              <a:t>thầu</a:t>
            </a:r>
            <a:r>
              <a:rPr lang="en-US" dirty="0" smtClean="0"/>
              <a:t> </a:t>
            </a:r>
            <a:r>
              <a:rPr lang="en-US" dirty="0" err="1" smtClean="0"/>
              <a:t>gồm</a:t>
            </a:r>
            <a:r>
              <a:rPr lang="en-US" dirty="0" smtClean="0"/>
              <a:t> </a:t>
            </a:r>
            <a:r>
              <a:rPr lang="en-US" dirty="0" err="1" smtClean="0"/>
              <a:t>nhiều</a:t>
            </a:r>
            <a:r>
              <a:rPr lang="en-US" dirty="0" smtClean="0"/>
              <a:t> </a:t>
            </a:r>
            <a:r>
              <a:rPr lang="en-US" dirty="0" err="1" smtClean="0"/>
              <a:t>hoạt</a:t>
            </a:r>
            <a:r>
              <a:rPr lang="en-US" dirty="0" smtClean="0"/>
              <a:t> </a:t>
            </a:r>
            <a:r>
              <a:rPr lang="en-US" dirty="0" err="1" smtClean="0"/>
              <a:t>động</a:t>
            </a:r>
            <a:r>
              <a:rPr lang="en-US" dirty="0" smtClean="0"/>
              <a:t> KD </a:t>
            </a:r>
            <a:r>
              <a:rPr lang="en-US" dirty="0" err="1" smtClean="0"/>
              <a:t>khác</a:t>
            </a:r>
            <a:r>
              <a:rPr lang="en-US" dirty="0" smtClean="0"/>
              <a:t> </a:t>
            </a:r>
            <a:r>
              <a:rPr lang="en-US" dirty="0" err="1" smtClean="0"/>
              <a:t>nhau</a:t>
            </a:r>
            <a:r>
              <a:rPr lang="en-US" dirty="0" smtClean="0"/>
              <a:t>, </a:t>
            </a:r>
            <a:r>
              <a:rPr lang="en-US" dirty="0" err="1" smtClean="0"/>
              <a:t>việc</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tỷ</a:t>
            </a:r>
            <a:r>
              <a:rPr lang="en-US" dirty="0" smtClean="0"/>
              <a:t> </a:t>
            </a:r>
            <a:r>
              <a:rPr lang="en-US" dirty="0" err="1" smtClean="0"/>
              <a:t>lệ</a:t>
            </a:r>
            <a:r>
              <a:rPr lang="en-US" dirty="0" smtClean="0"/>
              <a:t> </a:t>
            </a:r>
            <a:r>
              <a:rPr lang="en-US" dirty="0" err="1" smtClean="0"/>
              <a:t>thuế</a:t>
            </a:r>
            <a:r>
              <a:rPr lang="en-US" dirty="0" smtClean="0"/>
              <a:t> </a:t>
            </a:r>
            <a:r>
              <a:rPr lang="en-US" dirty="0" err="1" smtClean="0"/>
              <a:t>căn</a:t>
            </a:r>
            <a:r>
              <a:rPr lang="en-US" dirty="0" smtClean="0"/>
              <a:t> </a:t>
            </a:r>
            <a:r>
              <a:rPr lang="en-US" dirty="0" err="1" smtClean="0"/>
              <a:t>cứ</a:t>
            </a:r>
            <a:r>
              <a:rPr lang="en-US" dirty="0" smtClean="0"/>
              <a:t> </a:t>
            </a:r>
            <a:r>
              <a:rPr lang="en-US" dirty="0" err="1" smtClean="0"/>
              <a:t>vào</a:t>
            </a:r>
            <a:r>
              <a:rPr lang="en-US" dirty="0" smtClean="0"/>
              <a:t> DT </a:t>
            </a:r>
            <a:r>
              <a:rPr lang="en-US" dirty="0" err="1" smtClean="0"/>
              <a:t>của</a:t>
            </a:r>
            <a:r>
              <a:rPr lang="en-US" dirty="0" smtClean="0"/>
              <a:t> </a:t>
            </a:r>
            <a:r>
              <a:rPr lang="en-US" dirty="0" err="1" smtClean="0"/>
              <a:t>từng</a:t>
            </a:r>
            <a:r>
              <a:rPr lang="en-US" dirty="0" smtClean="0"/>
              <a:t> </a:t>
            </a:r>
            <a:r>
              <a:rPr lang="en-US" dirty="0" err="1" smtClean="0"/>
              <a:t>laoij</a:t>
            </a:r>
            <a:r>
              <a:rPr lang="en-US" dirty="0" smtClean="0"/>
              <a:t> </a:t>
            </a:r>
            <a:r>
              <a:rPr lang="en-US" dirty="0" err="1" smtClean="0"/>
              <a:t>hoạt</a:t>
            </a:r>
            <a:r>
              <a:rPr lang="en-US" dirty="0" smtClean="0"/>
              <a:t> </a:t>
            </a:r>
            <a:r>
              <a:rPr lang="en-US" dirty="0" err="1" smtClean="0"/>
              <a:t>động</a:t>
            </a:r>
            <a:r>
              <a:rPr lang="en-US" dirty="0" smtClean="0"/>
              <a:t>. TH </a:t>
            </a:r>
            <a:r>
              <a:rPr lang="en-US" dirty="0" err="1" smtClean="0"/>
              <a:t>không</a:t>
            </a:r>
            <a:r>
              <a:rPr lang="en-US" dirty="0" smtClean="0"/>
              <a:t> </a:t>
            </a:r>
            <a:r>
              <a:rPr lang="en-US" dirty="0" err="1" smtClean="0"/>
              <a:t>tách</a:t>
            </a:r>
            <a:r>
              <a:rPr lang="en-US" dirty="0" smtClean="0"/>
              <a:t> </a:t>
            </a:r>
            <a:r>
              <a:rPr lang="en-US" dirty="0" err="1" smtClean="0"/>
              <a:t>riêng</a:t>
            </a:r>
            <a:r>
              <a:rPr lang="en-US" dirty="0" smtClean="0"/>
              <a:t> </a:t>
            </a:r>
            <a:r>
              <a:rPr lang="en-US" dirty="0" err="1" smtClean="0"/>
              <a:t>được</a:t>
            </a:r>
            <a:r>
              <a:rPr lang="en-US" dirty="0" smtClean="0"/>
              <a:t> </a:t>
            </a:r>
            <a:r>
              <a:rPr lang="en-US" dirty="0" err="1" smtClean="0"/>
              <a:t>thì</a:t>
            </a:r>
            <a:r>
              <a:rPr lang="en-US" dirty="0" smtClean="0"/>
              <a:t> </a:t>
            </a:r>
            <a:r>
              <a:rPr lang="en-US" dirty="0" err="1" smtClean="0"/>
              <a:t>tính</a:t>
            </a:r>
            <a:r>
              <a:rPr lang="en-US" dirty="0" smtClean="0"/>
              <a:t> </a:t>
            </a:r>
            <a:r>
              <a:rPr lang="en-US" dirty="0" err="1" smtClean="0"/>
              <a:t>theo</a:t>
            </a:r>
            <a:r>
              <a:rPr lang="en-US" dirty="0" smtClean="0"/>
              <a:t> </a:t>
            </a:r>
            <a:r>
              <a:rPr lang="en-US" dirty="0" err="1" smtClean="0"/>
              <a:t>tỷ</a:t>
            </a:r>
            <a:r>
              <a:rPr lang="en-US" dirty="0" smtClean="0"/>
              <a:t> </a:t>
            </a:r>
            <a:r>
              <a:rPr lang="en-US" dirty="0" err="1" smtClean="0"/>
              <a:t>lệ</a:t>
            </a:r>
            <a:r>
              <a:rPr lang="en-US" dirty="0" smtClean="0"/>
              <a:t> </a:t>
            </a:r>
            <a:r>
              <a:rPr lang="en-US" dirty="0" err="1" smtClean="0"/>
              <a:t>cao</a:t>
            </a:r>
            <a:r>
              <a:rPr lang="en-US" dirty="0" smtClean="0"/>
              <a:t> </a:t>
            </a:r>
            <a:r>
              <a:rPr lang="en-US" dirty="0" err="1" smtClean="0"/>
              <a:t>nhất</a:t>
            </a:r>
            <a:r>
              <a:rPr lang="en-US" dirty="0" smtClean="0"/>
              <a:t> </a:t>
            </a:r>
            <a:r>
              <a:rPr lang="en-US" dirty="0" err="1" smtClean="0"/>
              <a:t>cho</a:t>
            </a:r>
            <a:r>
              <a:rPr lang="en-US" dirty="0" smtClean="0"/>
              <a:t> </a:t>
            </a:r>
            <a:r>
              <a:rPr lang="en-US" dirty="0" err="1" smtClean="0"/>
              <a:t>cả</a:t>
            </a:r>
            <a:r>
              <a:rPr lang="en-US" dirty="0" smtClean="0"/>
              <a:t> HĐ</a:t>
            </a:r>
          </a:p>
          <a:p>
            <a:pPr>
              <a:buFontTx/>
              <a:buChar char="-"/>
            </a:pPr>
            <a:r>
              <a:rPr lang="en-US" dirty="0" err="1" smtClean="0"/>
              <a:t>Với</a:t>
            </a:r>
            <a:r>
              <a:rPr lang="en-US" dirty="0" smtClean="0"/>
              <a:t> HĐ </a:t>
            </a:r>
            <a:r>
              <a:rPr lang="en-US" dirty="0" err="1" smtClean="0"/>
              <a:t>xây</a:t>
            </a:r>
            <a:r>
              <a:rPr lang="en-US" dirty="0" smtClean="0"/>
              <a:t> </a:t>
            </a:r>
            <a:r>
              <a:rPr lang="en-US" dirty="0" err="1" smtClean="0"/>
              <a:t>dựng</a:t>
            </a:r>
            <a:r>
              <a:rPr lang="en-US" dirty="0" smtClean="0"/>
              <a:t>, </a:t>
            </a:r>
            <a:r>
              <a:rPr lang="en-US" dirty="0" err="1" smtClean="0"/>
              <a:t>lắp</a:t>
            </a:r>
            <a:r>
              <a:rPr lang="en-US" dirty="0" smtClean="0"/>
              <a:t> </a:t>
            </a:r>
            <a:r>
              <a:rPr lang="en-US" dirty="0" err="1" smtClean="0"/>
              <a:t>đặt</a:t>
            </a:r>
            <a:r>
              <a:rPr lang="en-US" dirty="0" smtClean="0"/>
              <a:t> </a:t>
            </a:r>
            <a:r>
              <a:rPr lang="en-US" dirty="0" err="1" smtClean="0"/>
              <a:t>có</a:t>
            </a:r>
            <a:r>
              <a:rPr lang="en-US" dirty="0" smtClean="0"/>
              <a:t> </a:t>
            </a:r>
            <a:r>
              <a:rPr lang="en-US" dirty="0" err="1" smtClean="0"/>
              <a:t>bao</a:t>
            </a:r>
            <a:r>
              <a:rPr lang="en-US" dirty="0" smtClean="0"/>
              <a:t> </a:t>
            </a:r>
            <a:r>
              <a:rPr lang="en-US" dirty="0" err="1" smtClean="0"/>
              <a:t>thầu</a:t>
            </a:r>
            <a:r>
              <a:rPr lang="en-US" dirty="0" smtClean="0"/>
              <a:t> NVL, </a:t>
            </a:r>
            <a:r>
              <a:rPr lang="en-US" dirty="0" err="1" smtClean="0"/>
              <a:t>máy</a:t>
            </a:r>
            <a:r>
              <a:rPr lang="en-US" dirty="0" smtClean="0"/>
              <a:t> </a:t>
            </a:r>
            <a:r>
              <a:rPr lang="en-US" dirty="0" err="1" smtClean="0"/>
              <a:t>móc</a:t>
            </a:r>
            <a:r>
              <a:rPr lang="en-US" dirty="0" smtClean="0"/>
              <a:t> </a:t>
            </a:r>
            <a:r>
              <a:rPr lang="en-US" dirty="0" err="1" smtClean="0"/>
              <a:t>kèm</a:t>
            </a:r>
            <a:r>
              <a:rPr lang="en-US" dirty="0" smtClean="0"/>
              <a:t> </a:t>
            </a:r>
            <a:r>
              <a:rPr lang="en-US" dirty="0" err="1" smtClean="0"/>
              <a:t>công</a:t>
            </a:r>
            <a:r>
              <a:rPr lang="en-US" dirty="0" smtClean="0"/>
              <a:t> </a:t>
            </a:r>
            <a:r>
              <a:rPr lang="en-US" dirty="0" err="1" smtClean="0"/>
              <a:t>trình</a:t>
            </a:r>
            <a:r>
              <a:rPr lang="en-US" dirty="0" smtClean="0"/>
              <a:t> </a:t>
            </a:r>
            <a:r>
              <a:rPr lang="en-US" dirty="0" err="1" smtClean="0"/>
              <a:t>xây</a:t>
            </a:r>
            <a:r>
              <a:rPr lang="en-US" dirty="0" smtClean="0"/>
              <a:t> </a:t>
            </a:r>
            <a:r>
              <a:rPr lang="en-US" dirty="0" err="1" smtClean="0"/>
              <a:t>dựng</a:t>
            </a:r>
            <a:r>
              <a:rPr lang="en-US" dirty="0" smtClean="0"/>
              <a:t>:</a:t>
            </a:r>
            <a:endParaRPr lang="en-GB" dirty="0"/>
          </a:p>
        </p:txBody>
      </p:sp>
    </p:spTree>
    <p:extLst>
      <p:ext uri="{BB962C8B-B14F-4D97-AF65-F5344CB8AC3E}">
        <p14:creationId xmlns:p14="http://schemas.microsoft.com/office/powerpoint/2010/main" val="1567509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PHƯƠNG PHÁP TRỰC TIẾP </a:t>
            </a:r>
            <a:br>
              <a:rPr lang="en-US" dirty="0"/>
            </a:br>
            <a:r>
              <a:rPr lang="en-US" dirty="0"/>
              <a:t>THUẾ TNDN</a:t>
            </a:r>
            <a:endParaRPr lang="en-GB" dirty="0"/>
          </a:p>
        </p:txBody>
      </p:sp>
      <p:sp>
        <p:nvSpPr>
          <p:cNvPr id="3" name="Content Placeholder 2"/>
          <p:cNvSpPr>
            <a:spLocks noGrp="1"/>
          </p:cNvSpPr>
          <p:nvPr>
            <p:ph idx="1"/>
          </p:nvPr>
        </p:nvSpPr>
        <p:spPr/>
        <p:txBody>
          <a:bodyPr/>
          <a:lstStyle/>
          <a:p>
            <a:pPr>
              <a:buFontTx/>
              <a:buChar char="-"/>
            </a:pPr>
            <a:r>
              <a:rPr lang="en-US" dirty="0" err="1" smtClean="0"/>
              <a:t>Đối</a:t>
            </a:r>
            <a:r>
              <a:rPr lang="en-US" dirty="0" smtClean="0"/>
              <a:t> </a:t>
            </a:r>
            <a:r>
              <a:rPr lang="en-US" dirty="0" err="1" smtClean="0"/>
              <a:t>với</a:t>
            </a:r>
            <a:r>
              <a:rPr lang="en-US" dirty="0" smtClean="0"/>
              <a:t> HĐ </a:t>
            </a:r>
            <a:r>
              <a:rPr lang="en-US" dirty="0" err="1" smtClean="0"/>
              <a:t>cung</a:t>
            </a:r>
            <a:r>
              <a:rPr lang="en-US" dirty="0" smtClean="0"/>
              <a:t> </a:t>
            </a:r>
            <a:r>
              <a:rPr lang="en-US" dirty="0" err="1" smtClean="0"/>
              <a:t>cấp</a:t>
            </a:r>
            <a:r>
              <a:rPr lang="en-US" dirty="0" smtClean="0"/>
              <a:t> </a:t>
            </a:r>
            <a:r>
              <a:rPr lang="en-US" dirty="0" err="1" smtClean="0"/>
              <a:t>máy</a:t>
            </a:r>
            <a:r>
              <a:rPr lang="en-US" dirty="0" smtClean="0"/>
              <a:t> </a:t>
            </a:r>
            <a:r>
              <a:rPr lang="en-US" dirty="0" err="1" smtClean="0"/>
              <a:t>móc</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có</a:t>
            </a:r>
            <a:r>
              <a:rPr lang="en-US" dirty="0" smtClean="0"/>
              <a:t> </a:t>
            </a:r>
            <a:r>
              <a:rPr lang="en-US" dirty="0" err="1" smtClean="0"/>
              <a:t>kèm</a:t>
            </a:r>
            <a:r>
              <a:rPr lang="en-US" dirty="0" smtClean="0"/>
              <a:t> </a:t>
            </a:r>
            <a:r>
              <a:rPr lang="en-US" dirty="0" err="1" smtClean="0"/>
              <a:t>theo</a:t>
            </a:r>
            <a:r>
              <a:rPr lang="en-US" dirty="0" smtClean="0"/>
              <a:t> </a:t>
            </a:r>
            <a:r>
              <a:rPr lang="en-US" dirty="0" err="1" smtClean="0"/>
              <a:t>các</a:t>
            </a:r>
            <a:r>
              <a:rPr lang="en-US" dirty="0" smtClean="0"/>
              <a:t> DV </a:t>
            </a:r>
            <a:r>
              <a:rPr lang="en-US" dirty="0" err="1" smtClean="0"/>
              <a:t>thực</a:t>
            </a:r>
            <a:r>
              <a:rPr lang="en-US" dirty="0" smtClean="0"/>
              <a:t> </a:t>
            </a:r>
            <a:r>
              <a:rPr lang="en-US" dirty="0" err="1" smtClean="0"/>
              <a:t>hiện</a:t>
            </a:r>
            <a:r>
              <a:rPr lang="en-US" dirty="0" smtClean="0"/>
              <a:t> </a:t>
            </a:r>
            <a:r>
              <a:rPr lang="en-US" dirty="0" err="1" smtClean="0"/>
              <a:t>tại</a:t>
            </a:r>
            <a:r>
              <a:rPr lang="en-US" dirty="0" smtClean="0"/>
              <a:t> VN, </a:t>
            </a:r>
            <a:r>
              <a:rPr lang="en-US" dirty="0" err="1" smtClean="0"/>
              <a:t>nếu</a:t>
            </a:r>
            <a:r>
              <a:rPr lang="en-US" dirty="0" smtClean="0"/>
              <a:t> </a:t>
            </a:r>
            <a:r>
              <a:rPr lang="en-US" dirty="0" err="1" smtClean="0"/>
              <a:t>tách</a:t>
            </a:r>
            <a:r>
              <a:rPr lang="en-US" dirty="0" smtClean="0"/>
              <a:t> </a:t>
            </a:r>
            <a:r>
              <a:rPr lang="en-US" dirty="0" err="1" smtClean="0"/>
              <a:t>riêng</a:t>
            </a:r>
            <a:r>
              <a:rPr lang="en-US" dirty="0"/>
              <a:t> </a:t>
            </a:r>
            <a:r>
              <a:rPr lang="en-US" dirty="0" err="1" smtClean="0"/>
              <a:t>được</a:t>
            </a:r>
            <a:r>
              <a:rPr lang="en-US" dirty="0" smtClean="0"/>
              <a:t> </a:t>
            </a:r>
            <a:r>
              <a:rPr lang="en-US" dirty="0" err="1" smtClean="0"/>
              <a:t>giá</a:t>
            </a:r>
            <a:r>
              <a:rPr lang="en-US" dirty="0" smtClean="0"/>
              <a:t> </a:t>
            </a:r>
            <a:r>
              <a:rPr lang="en-US" dirty="0" err="1" smtClean="0"/>
              <a:t>trị</a:t>
            </a:r>
            <a:r>
              <a:rPr lang="en-US" dirty="0" smtClean="0"/>
              <a:t> </a:t>
            </a:r>
            <a:r>
              <a:rPr lang="en-US" dirty="0" err="1" smtClean="0"/>
              <a:t>máy</a:t>
            </a:r>
            <a:r>
              <a:rPr lang="en-US" dirty="0" smtClean="0"/>
              <a:t> </a:t>
            </a:r>
            <a:r>
              <a:rPr lang="en-US" dirty="0" err="1" smtClean="0"/>
              <a:t>móc</a:t>
            </a:r>
            <a:r>
              <a:rPr lang="en-US" dirty="0" smtClean="0"/>
              <a:t> </a:t>
            </a:r>
            <a:r>
              <a:rPr lang="en-US" dirty="0" err="1" smtClean="0"/>
              <a:t>và</a:t>
            </a:r>
            <a:r>
              <a:rPr lang="en-US" dirty="0" smtClean="0"/>
              <a:t> DV </a:t>
            </a:r>
            <a:r>
              <a:rPr lang="en-US" dirty="0" err="1" smtClean="0"/>
              <a:t>thì</a:t>
            </a:r>
            <a:r>
              <a:rPr lang="en-US" dirty="0" smtClean="0"/>
              <a:t> </a:t>
            </a:r>
            <a:r>
              <a:rPr lang="en-US" dirty="0" err="1" smtClean="0"/>
              <a:t>tính</a:t>
            </a:r>
            <a:r>
              <a:rPr lang="en-US" dirty="0" smtClean="0"/>
              <a:t> </a:t>
            </a:r>
            <a:r>
              <a:rPr lang="en-US" dirty="0" err="1" smtClean="0"/>
              <a:t>theo</a:t>
            </a:r>
            <a:r>
              <a:rPr lang="en-US" dirty="0" smtClean="0"/>
              <a:t> </a:t>
            </a:r>
            <a:r>
              <a:rPr lang="en-US" dirty="0" err="1" smtClean="0"/>
              <a:t>tỷ</a:t>
            </a:r>
            <a:r>
              <a:rPr lang="en-US" dirty="0" smtClean="0"/>
              <a:t> </a:t>
            </a:r>
            <a:r>
              <a:rPr lang="en-US" dirty="0" err="1" smtClean="0"/>
              <a:t>lệ</a:t>
            </a:r>
            <a:r>
              <a:rPr lang="en-US" dirty="0" smtClean="0"/>
              <a:t> </a:t>
            </a:r>
            <a:r>
              <a:rPr lang="en-US" dirty="0" err="1" smtClean="0"/>
              <a:t>riêng</a:t>
            </a:r>
            <a:r>
              <a:rPr lang="en-US" dirty="0" smtClean="0"/>
              <a:t> </a:t>
            </a:r>
            <a:r>
              <a:rPr lang="en-US" dirty="0" err="1" smtClean="0"/>
              <a:t>từng</a:t>
            </a:r>
            <a:r>
              <a:rPr lang="en-US" dirty="0" smtClean="0"/>
              <a:t> </a:t>
            </a:r>
            <a:r>
              <a:rPr lang="en-US" dirty="0" err="1" smtClean="0"/>
              <a:t>phần</a:t>
            </a:r>
            <a:r>
              <a:rPr lang="en-US" dirty="0" smtClean="0"/>
              <a:t>. </a:t>
            </a:r>
            <a:r>
              <a:rPr lang="en-US" dirty="0" err="1" smtClean="0"/>
              <a:t>Nếu</a:t>
            </a:r>
            <a:r>
              <a:rPr lang="en-US" dirty="0" smtClean="0"/>
              <a:t> </a:t>
            </a:r>
            <a:r>
              <a:rPr lang="en-US" dirty="0" err="1" smtClean="0"/>
              <a:t>không</a:t>
            </a:r>
            <a:r>
              <a:rPr lang="en-US" dirty="0" smtClean="0"/>
              <a:t> </a:t>
            </a:r>
            <a:r>
              <a:rPr lang="en-US" dirty="0" err="1" smtClean="0"/>
              <a:t>tách</a:t>
            </a:r>
            <a:r>
              <a:rPr lang="en-US" dirty="0" smtClean="0"/>
              <a:t> </a:t>
            </a:r>
            <a:r>
              <a:rPr lang="en-US" dirty="0" err="1" smtClean="0"/>
              <a:t>riêng</a:t>
            </a:r>
            <a:r>
              <a:rPr lang="en-US" dirty="0" smtClean="0"/>
              <a:t> </a:t>
            </a:r>
            <a:r>
              <a:rPr lang="en-US" dirty="0" err="1" smtClean="0"/>
              <a:t>được</a:t>
            </a:r>
            <a:r>
              <a:rPr lang="en-US" dirty="0" smtClean="0"/>
              <a:t> </a:t>
            </a:r>
            <a:r>
              <a:rPr lang="en-US" dirty="0" err="1" smtClean="0"/>
              <a:t>thì</a:t>
            </a:r>
            <a:r>
              <a:rPr lang="en-US" dirty="0" smtClean="0"/>
              <a:t> </a:t>
            </a:r>
            <a:r>
              <a:rPr lang="en-US" dirty="0" err="1" smtClean="0"/>
              <a:t>áp</a:t>
            </a:r>
            <a:r>
              <a:rPr lang="en-US" dirty="0" smtClean="0"/>
              <a:t> </a:t>
            </a:r>
            <a:r>
              <a:rPr lang="en-US" dirty="0" err="1" smtClean="0"/>
              <a:t>dụng</a:t>
            </a:r>
            <a:r>
              <a:rPr lang="en-US" dirty="0" smtClean="0"/>
              <a:t> 2% </a:t>
            </a:r>
            <a:r>
              <a:rPr lang="en-US" dirty="0" err="1" smtClean="0"/>
              <a:t>cho</a:t>
            </a:r>
            <a:r>
              <a:rPr lang="en-US" dirty="0" smtClean="0"/>
              <a:t> </a:t>
            </a:r>
            <a:r>
              <a:rPr lang="en-US" dirty="0" err="1" smtClean="0"/>
              <a:t>cả</a:t>
            </a:r>
            <a:r>
              <a:rPr lang="en-US" dirty="0" smtClean="0"/>
              <a:t> HĐ</a:t>
            </a:r>
          </a:p>
          <a:p>
            <a:pPr>
              <a:buFontTx/>
              <a:buChar char="-"/>
            </a:pPr>
            <a:r>
              <a:rPr lang="en-US" dirty="0" err="1" smtClean="0"/>
              <a:t>Thuế</a:t>
            </a:r>
            <a:r>
              <a:rPr lang="en-US" dirty="0" smtClean="0"/>
              <a:t> TNDN </a:t>
            </a:r>
            <a:r>
              <a:rPr lang="en-US" dirty="0" err="1" smtClean="0"/>
              <a:t>với</a:t>
            </a:r>
            <a:r>
              <a:rPr lang="en-US" dirty="0" smtClean="0"/>
              <a:t> </a:t>
            </a:r>
            <a:r>
              <a:rPr lang="en-US" dirty="0" err="1" smtClean="0"/>
              <a:t>khoản</a:t>
            </a:r>
            <a:r>
              <a:rPr lang="en-US" dirty="0" smtClean="0"/>
              <a:t> </a:t>
            </a:r>
            <a:r>
              <a:rPr lang="en-US" dirty="0" err="1" smtClean="0"/>
              <a:t>tiền</a:t>
            </a:r>
            <a:r>
              <a:rPr lang="en-US" dirty="0" smtClean="0"/>
              <a:t> </a:t>
            </a:r>
            <a:r>
              <a:rPr lang="en-US" dirty="0" err="1" smtClean="0"/>
              <a:t>bồi</a:t>
            </a:r>
            <a:r>
              <a:rPr lang="en-US" dirty="0" smtClean="0"/>
              <a:t> </a:t>
            </a:r>
            <a:r>
              <a:rPr lang="en-US" dirty="0" err="1" smtClean="0"/>
              <a:t>thường</a:t>
            </a:r>
            <a:r>
              <a:rPr lang="en-US" dirty="0" smtClean="0"/>
              <a:t> </a:t>
            </a:r>
            <a:r>
              <a:rPr lang="en-US" dirty="0" err="1" smtClean="0"/>
              <a:t>thu</a:t>
            </a:r>
            <a:r>
              <a:rPr lang="en-US" dirty="0" smtClean="0"/>
              <a:t> </a:t>
            </a:r>
            <a:r>
              <a:rPr lang="en-US" dirty="0" err="1" smtClean="0"/>
              <a:t>được</a:t>
            </a:r>
            <a:r>
              <a:rPr lang="en-US" dirty="0" smtClean="0"/>
              <a:t> </a:t>
            </a:r>
            <a:r>
              <a:rPr lang="en-US" dirty="0" err="1" smtClean="0"/>
              <a:t>từ</a:t>
            </a:r>
            <a:r>
              <a:rPr lang="en-US" dirty="0" smtClean="0"/>
              <a:t> </a:t>
            </a:r>
            <a:r>
              <a:rPr lang="en-US" dirty="0" err="1" smtClean="0"/>
              <a:t>bên</a:t>
            </a:r>
            <a:r>
              <a:rPr lang="en-US" dirty="0" smtClean="0"/>
              <a:t> </a:t>
            </a:r>
            <a:r>
              <a:rPr lang="en-US" dirty="0" err="1" smtClean="0"/>
              <a:t>đối</a:t>
            </a:r>
            <a:r>
              <a:rPr lang="en-US" dirty="0" smtClean="0"/>
              <a:t> </a:t>
            </a:r>
            <a:r>
              <a:rPr lang="en-US" dirty="0" err="1" smtClean="0"/>
              <a:t>tác</a:t>
            </a:r>
            <a:r>
              <a:rPr lang="en-US" dirty="0" smtClean="0"/>
              <a:t> vi </a:t>
            </a:r>
            <a:r>
              <a:rPr lang="en-US" dirty="0" err="1" smtClean="0"/>
              <a:t>phạm</a:t>
            </a:r>
            <a:r>
              <a:rPr lang="en-US" smtClean="0"/>
              <a:t> HĐ</a:t>
            </a:r>
            <a:endParaRPr lang="en-GB"/>
          </a:p>
        </p:txBody>
      </p:sp>
    </p:spTree>
    <p:extLst>
      <p:ext uri="{BB962C8B-B14F-4D97-AF65-F5344CB8AC3E}">
        <p14:creationId xmlns:p14="http://schemas.microsoft.com/office/powerpoint/2010/main" val="42142177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TỜ KHAI THUẾ NHÀ THẦU</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680" y="1772816"/>
            <a:ext cx="6192687" cy="3600400"/>
          </a:xfrm>
        </p:spPr>
      </p:pic>
    </p:spTree>
    <p:extLst>
      <p:ext uri="{BB962C8B-B14F-4D97-AF65-F5344CB8AC3E}">
        <p14:creationId xmlns:p14="http://schemas.microsoft.com/office/powerpoint/2010/main" val="3919200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Đối</a:t>
            </a:r>
            <a:r>
              <a:rPr lang="en-US" dirty="0" smtClean="0"/>
              <a:t> </a:t>
            </a:r>
            <a:r>
              <a:rPr lang="en-US" dirty="0" err="1" smtClean="0"/>
              <a:t>tượng</a:t>
            </a:r>
            <a:r>
              <a:rPr lang="en-US" dirty="0" smtClean="0"/>
              <a:t> </a:t>
            </a:r>
            <a:r>
              <a:rPr lang="en-US" dirty="0" err="1" smtClean="0"/>
              <a:t>áp</a:t>
            </a:r>
            <a:r>
              <a:rPr lang="en-US" dirty="0" smtClean="0"/>
              <a:t> </a:t>
            </a:r>
            <a:r>
              <a:rPr lang="en-US" dirty="0" err="1" smtClean="0"/>
              <a:t>dụng</a:t>
            </a:r>
            <a:endParaRPr lang="en-GB" dirty="0"/>
          </a:p>
        </p:txBody>
      </p:sp>
      <p:sp>
        <p:nvSpPr>
          <p:cNvPr id="3" name="Content Placeholder 2"/>
          <p:cNvSpPr>
            <a:spLocks noGrp="1"/>
          </p:cNvSpPr>
          <p:nvPr>
            <p:ph idx="1"/>
          </p:nvPr>
        </p:nvSpPr>
        <p:spPr/>
        <p:txBody>
          <a:bodyPr>
            <a:normAutofit fontScale="92500" lnSpcReduction="20000"/>
          </a:bodyPr>
          <a:lstStyle/>
          <a:p>
            <a:r>
              <a:rPr lang="en-US" dirty="0" err="1" smtClean="0"/>
              <a:t>Các</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cá</a:t>
            </a:r>
            <a:r>
              <a:rPr lang="en-US" dirty="0" smtClean="0"/>
              <a:t> </a:t>
            </a:r>
            <a:r>
              <a:rPr lang="en-US" dirty="0" err="1" smtClean="0"/>
              <a:t>nhân</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kinh</a:t>
            </a:r>
            <a:r>
              <a:rPr lang="en-US" dirty="0" smtClean="0"/>
              <a:t> </a:t>
            </a:r>
            <a:r>
              <a:rPr lang="en-US" dirty="0" err="1" smtClean="0"/>
              <a:t>doanh</a:t>
            </a:r>
            <a:r>
              <a:rPr lang="en-US" dirty="0" smtClean="0"/>
              <a:t> </a:t>
            </a:r>
            <a:r>
              <a:rPr lang="en-US" dirty="0" err="1" smtClean="0"/>
              <a:t>tại</a:t>
            </a:r>
            <a:r>
              <a:rPr lang="en-US" dirty="0" smtClean="0"/>
              <a:t> VN </a:t>
            </a:r>
            <a:r>
              <a:rPr lang="en-US" dirty="0" err="1" smtClean="0"/>
              <a:t>hoặc</a:t>
            </a:r>
            <a:r>
              <a:rPr lang="en-US" dirty="0" smtClean="0"/>
              <a:t> </a:t>
            </a:r>
            <a:r>
              <a:rPr lang="en-US" dirty="0" err="1" smtClean="0"/>
              <a:t>có</a:t>
            </a:r>
            <a:r>
              <a:rPr lang="en-US" dirty="0" smtClean="0"/>
              <a:t> </a:t>
            </a:r>
            <a:r>
              <a:rPr lang="en-US" dirty="0" err="1" smtClean="0"/>
              <a:t>thu</a:t>
            </a:r>
            <a:r>
              <a:rPr lang="en-US" dirty="0" smtClean="0"/>
              <a:t> </a:t>
            </a:r>
            <a:r>
              <a:rPr lang="en-US" dirty="0" err="1" smtClean="0"/>
              <a:t>nhập</a:t>
            </a:r>
            <a:r>
              <a:rPr lang="en-US" dirty="0" smtClean="0"/>
              <a:t> </a:t>
            </a:r>
            <a:r>
              <a:rPr lang="en-US" dirty="0" err="1" smtClean="0"/>
              <a:t>phát</a:t>
            </a:r>
            <a:r>
              <a:rPr lang="en-US" dirty="0" smtClean="0"/>
              <a:t> </a:t>
            </a:r>
            <a:r>
              <a:rPr lang="en-US" dirty="0" err="1" smtClean="0"/>
              <a:t>sinh</a:t>
            </a:r>
            <a:r>
              <a:rPr lang="en-US" dirty="0" smtClean="0"/>
              <a:t> </a:t>
            </a:r>
            <a:r>
              <a:rPr lang="en-US" dirty="0" err="1" smtClean="0"/>
              <a:t>tại</a:t>
            </a:r>
            <a:r>
              <a:rPr lang="en-US" dirty="0" smtClean="0"/>
              <a:t> </a:t>
            </a:r>
            <a:r>
              <a:rPr lang="en-US" dirty="0" smtClean="0"/>
              <a:t>VN</a:t>
            </a:r>
          </a:p>
          <a:p>
            <a:r>
              <a:rPr lang="en-US" dirty="0" err="1" smtClean="0"/>
              <a:t>Cung</a:t>
            </a:r>
            <a:r>
              <a:rPr lang="en-US" dirty="0" smtClean="0"/>
              <a:t> </a:t>
            </a:r>
            <a:r>
              <a:rPr lang="en-US" dirty="0" err="1" smtClean="0"/>
              <a:t>cấp</a:t>
            </a:r>
            <a:r>
              <a:rPr lang="en-US" dirty="0" smtClean="0"/>
              <a:t> </a:t>
            </a:r>
            <a:r>
              <a:rPr lang="en-US" dirty="0" err="1" smtClean="0"/>
              <a:t>hàng</a:t>
            </a:r>
            <a:r>
              <a:rPr lang="en-US" dirty="0" smtClean="0"/>
              <a:t> </a:t>
            </a:r>
            <a:r>
              <a:rPr lang="en-US" dirty="0" err="1" smtClean="0"/>
              <a:t>hóa</a:t>
            </a:r>
            <a:r>
              <a:rPr lang="en-US" dirty="0" smtClean="0"/>
              <a:t> </a:t>
            </a:r>
            <a:r>
              <a:rPr lang="en-US" dirty="0" err="1" smtClean="0"/>
              <a:t>tại</a:t>
            </a:r>
            <a:r>
              <a:rPr lang="en-US" dirty="0" smtClean="0"/>
              <a:t> </a:t>
            </a:r>
            <a:r>
              <a:rPr lang="en-US" dirty="0" err="1" smtClean="0"/>
              <a:t>Vn</a:t>
            </a:r>
            <a:r>
              <a:rPr lang="en-US" dirty="0" smtClean="0"/>
              <a:t> </a:t>
            </a:r>
            <a:r>
              <a:rPr lang="en-US" dirty="0" err="1" smtClean="0"/>
              <a:t>theo</a:t>
            </a:r>
            <a:r>
              <a:rPr lang="en-US" dirty="0" smtClean="0"/>
              <a:t> </a:t>
            </a:r>
            <a:r>
              <a:rPr lang="en-US" dirty="0" err="1" smtClean="0"/>
              <a:t>hình</a:t>
            </a:r>
            <a:r>
              <a:rPr lang="en-US" dirty="0" smtClean="0"/>
              <a:t> </a:t>
            </a:r>
            <a:r>
              <a:rPr lang="en-US" dirty="0" err="1" smtClean="0"/>
              <a:t>thức</a:t>
            </a:r>
            <a:r>
              <a:rPr lang="en-US" dirty="0" smtClean="0"/>
              <a:t> XNK </a:t>
            </a:r>
            <a:r>
              <a:rPr lang="en-US" dirty="0" err="1" smtClean="0"/>
              <a:t>tại</a:t>
            </a:r>
            <a:r>
              <a:rPr lang="en-US" dirty="0" smtClean="0"/>
              <a:t> </a:t>
            </a:r>
            <a:r>
              <a:rPr lang="en-US" dirty="0" err="1" smtClean="0"/>
              <a:t>chỗ</a:t>
            </a:r>
            <a:endParaRPr lang="en-US" dirty="0" smtClean="0"/>
          </a:p>
          <a:p>
            <a:r>
              <a:rPr lang="en-US" dirty="0" err="1" smtClean="0"/>
              <a:t>Phân</a:t>
            </a:r>
            <a:r>
              <a:rPr lang="en-US" dirty="0" smtClean="0"/>
              <a:t> </a:t>
            </a:r>
            <a:r>
              <a:rPr lang="en-US" dirty="0" err="1" smtClean="0"/>
              <a:t>phối</a:t>
            </a:r>
            <a:r>
              <a:rPr lang="en-US" dirty="0" smtClean="0"/>
              <a:t>, </a:t>
            </a:r>
            <a:r>
              <a:rPr lang="en-US" dirty="0" err="1" smtClean="0"/>
              <a:t>kinh</a:t>
            </a:r>
            <a:r>
              <a:rPr lang="en-US" dirty="0" smtClean="0"/>
              <a:t> </a:t>
            </a:r>
            <a:r>
              <a:rPr lang="en-US" dirty="0" err="1" smtClean="0"/>
              <a:t>doanh</a:t>
            </a:r>
            <a:r>
              <a:rPr lang="en-US" dirty="0" smtClean="0"/>
              <a:t> </a:t>
            </a:r>
            <a:r>
              <a:rPr lang="en-US" dirty="0" err="1" smtClean="0"/>
              <a:t>hàng</a:t>
            </a:r>
            <a:r>
              <a:rPr lang="en-US" dirty="0" smtClean="0"/>
              <a:t> </a:t>
            </a:r>
            <a:r>
              <a:rPr lang="en-US" dirty="0" err="1" smtClean="0"/>
              <a:t>hóa</a:t>
            </a:r>
            <a:r>
              <a:rPr lang="en-US" dirty="0" smtClean="0"/>
              <a:t> </a:t>
            </a:r>
            <a:r>
              <a:rPr lang="en-US" dirty="0" err="1" smtClean="0"/>
              <a:t>tại</a:t>
            </a:r>
            <a:r>
              <a:rPr lang="en-US" dirty="0" smtClean="0"/>
              <a:t> VN</a:t>
            </a:r>
          </a:p>
          <a:p>
            <a:r>
              <a:rPr lang="en-US" dirty="0" err="1" smtClean="0"/>
              <a:t>Thông</a:t>
            </a:r>
            <a:r>
              <a:rPr lang="en-US" dirty="0" smtClean="0"/>
              <a:t> qua </a:t>
            </a:r>
            <a:r>
              <a:rPr lang="en-US" dirty="0" err="1" smtClean="0"/>
              <a:t>tổ</a:t>
            </a:r>
            <a:r>
              <a:rPr lang="en-US" dirty="0" smtClean="0"/>
              <a:t> </a:t>
            </a:r>
            <a:r>
              <a:rPr lang="en-US" dirty="0" err="1" smtClean="0"/>
              <a:t>chức</a:t>
            </a:r>
            <a:r>
              <a:rPr lang="en-US" dirty="0" smtClean="0"/>
              <a:t>, </a:t>
            </a:r>
            <a:r>
              <a:rPr lang="en-US" dirty="0" err="1" smtClean="0"/>
              <a:t>cá</a:t>
            </a:r>
            <a:r>
              <a:rPr lang="en-US" dirty="0" smtClean="0"/>
              <a:t> </a:t>
            </a:r>
            <a:r>
              <a:rPr lang="en-US" dirty="0" err="1" smtClean="0"/>
              <a:t>nhân</a:t>
            </a:r>
            <a:r>
              <a:rPr lang="en-US" dirty="0" smtClean="0"/>
              <a:t> VN </a:t>
            </a:r>
            <a:r>
              <a:rPr lang="en-US" dirty="0" err="1" smtClean="0"/>
              <a:t>để</a:t>
            </a:r>
            <a:r>
              <a:rPr lang="en-US" dirty="0" smtClean="0"/>
              <a:t> </a:t>
            </a:r>
            <a:r>
              <a:rPr lang="en-US" dirty="0" err="1" smtClean="0"/>
              <a:t>đàm</a:t>
            </a:r>
            <a:r>
              <a:rPr lang="en-US" dirty="0" smtClean="0"/>
              <a:t> </a:t>
            </a:r>
            <a:r>
              <a:rPr lang="en-US" dirty="0" err="1" smtClean="0"/>
              <a:t>phán</a:t>
            </a:r>
            <a:r>
              <a:rPr lang="en-US" dirty="0" smtClean="0"/>
              <a:t>, </a:t>
            </a:r>
            <a:r>
              <a:rPr lang="en-US" dirty="0" err="1" smtClean="0"/>
              <a:t>ký</a:t>
            </a:r>
            <a:r>
              <a:rPr lang="en-US" dirty="0" smtClean="0"/>
              <a:t> </a:t>
            </a:r>
            <a:r>
              <a:rPr lang="en-US" dirty="0" err="1" smtClean="0"/>
              <a:t>kết</a:t>
            </a:r>
            <a:r>
              <a:rPr lang="en-US" dirty="0" smtClean="0"/>
              <a:t> HĐ </a:t>
            </a:r>
            <a:r>
              <a:rPr lang="en-US" dirty="0" err="1" smtClean="0"/>
              <a:t>đứng</a:t>
            </a:r>
            <a:r>
              <a:rPr lang="en-US" dirty="0" smtClean="0"/>
              <a:t> </a:t>
            </a:r>
            <a:r>
              <a:rPr lang="en-US" dirty="0" err="1" smtClean="0"/>
              <a:t>tên</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cá</a:t>
            </a:r>
            <a:r>
              <a:rPr lang="en-US" dirty="0" smtClean="0"/>
              <a:t> </a:t>
            </a:r>
            <a:r>
              <a:rPr lang="en-US" dirty="0" err="1" smtClean="0"/>
              <a:t>nhân</a:t>
            </a:r>
            <a:r>
              <a:rPr lang="en-US" dirty="0" smtClean="0"/>
              <a:t> </a:t>
            </a:r>
            <a:r>
              <a:rPr lang="en-US" dirty="0" err="1" smtClean="0"/>
              <a:t>nước</a:t>
            </a:r>
            <a:r>
              <a:rPr lang="en-US" dirty="0" smtClean="0"/>
              <a:t> </a:t>
            </a:r>
            <a:r>
              <a:rPr lang="en-US" dirty="0" err="1" smtClean="0"/>
              <a:t>ngoài</a:t>
            </a:r>
            <a:endParaRPr lang="en-US" dirty="0" smtClean="0"/>
          </a:p>
          <a:p>
            <a:r>
              <a:rPr lang="en-US" dirty="0" err="1" smtClean="0"/>
              <a:t>Thực</a:t>
            </a:r>
            <a:r>
              <a:rPr lang="en-US" dirty="0" smtClean="0"/>
              <a:t> </a:t>
            </a:r>
            <a:r>
              <a:rPr lang="en-US" dirty="0" err="1" smtClean="0"/>
              <a:t>hiện</a:t>
            </a:r>
            <a:r>
              <a:rPr lang="en-US" dirty="0" smtClean="0"/>
              <a:t> </a:t>
            </a:r>
            <a:r>
              <a:rPr lang="en-US" dirty="0" err="1" smtClean="0"/>
              <a:t>quyền</a:t>
            </a:r>
            <a:r>
              <a:rPr lang="en-US" dirty="0" smtClean="0"/>
              <a:t> </a:t>
            </a:r>
            <a:r>
              <a:rPr lang="en-US" dirty="0" err="1" smtClean="0"/>
              <a:t>xuất</a:t>
            </a:r>
            <a:r>
              <a:rPr lang="en-US" dirty="0" smtClean="0"/>
              <a:t> </a:t>
            </a:r>
            <a:r>
              <a:rPr lang="en-US" dirty="0" err="1" smtClean="0"/>
              <a:t>khẩu</a:t>
            </a:r>
            <a:r>
              <a:rPr lang="en-US" dirty="0" smtClean="0"/>
              <a:t>, </a:t>
            </a:r>
            <a:r>
              <a:rPr lang="en-US" dirty="0" err="1" smtClean="0"/>
              <a:t>quyền</a:t>
            </a:r>
            <a:r>
              <a:rPr lang="en-US" dirty="0" smtClean="0"/>
              <a:t> </a:t>
            </a:r>
            <a:r>
              <a:rPr lang="en-US" dirty="0" err="1" smtClean="0"/>
              <a:t>nhập</a:t>
            </a:r>
            <a:r>
              <a:rPr lang="en-US" dirty="0" smtClean="0"/>
              <a:t> </a:t>
            </a:r>
            <a:r>
              <a:rPr lang="en-US" dirty="0" err="1" smtClean="0"/>
              <a:t>khẩu</a:t>
            </a:r>
            <a:r>
              <a:rPr lang="en-US" dirty="0" smtClean="0"/>
              <a:t> </a:t>
            </a:r>
            <a:r>
              <a:rPr lang="en-US" dirty="0" err="1" smtClean="0"/>
              <a:t>tại</a:t>
            </a:r>
            <a:r>
              <a:rPr lang="en-US" dirty="0" smtClean="0"/>
              <a:t> </a:t>
            </a:r>
            <a:r>
              <a:rPr lang="en-US" dirty="0" err="1" smtClean="0"/>
              <a:t>thị</a:t>
            </a:r>
            <a:r>
              <a:rPr lang="en-US" dirty="0" smtClean="0"/>
              <a:t> </a:t>
            </a:r>
            <a:r>
              <a:rPr lang="en-US" dirty="0" err="1" smtClean="0"/>
              <a:t>trường</a:t>
            </a:r>
            <a:r>
              <a:rPr lang="en-US" dirty="0" smtClean="0"/>
              <a:t> VN </a:t>
            </a:r>
            <a:r>
              <a:rPr lang="vi-VN" dirty="0"/>
              <a:t>mua hàng hóa để xuất khẩu, bán hàng hóa cho thương nhân Việt Nam theo pháp luật về thương mại</a:t>
            </a:r>
            <a:endParaRPr lang="en-GB" dirty="0"/>
          </a:p>
        </p:txBody>
      </p:sp>
    </p:spTree>
    <p:extLst>
      <p:ext uri="{BB962C8B-B14F-4D97-AF65-F5344CB8AC3E}">
        <p14:creationId xmlns:p14="http://schemas.microsoft.com/office/powerpoint/2010/main" val="302351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Dấu</a:t>
            </a:r>
            <a:r>
              <a:rPr lang="en-US" dirty="0" smtClean="0"/>
              <a:t> </a:t>
            </a:r>
            <a:r>
              <a:rPr lang="en-US" dirty="0" err="1" smtClean="0"/>
              <a:t>hiệu</a:t>
            </a:r>
            <a:r>
              <a:rPr lang="en-US" dirty="0" smtClean="0"/>
              <a:t> </a:t>
            </a:r>
            <a:r>
              <a:rPr lang="en-US" dirty="0" err="1" smtClean="0"/>
              <a:t>nhận</a:t>
            </a:r>
            <a:r>
              <a:rPr lang="en-US" dirty="0" smtClean="0"/>
              <a:t> </a:t>
            </a:r>
            <a:r>
              <a:rPr lang="en-US" dirty="0" err="1" smtClean="0"/>
              <a:t>biết</a:t>
            </a:r>
            <a:endParaRPr lang="en-GB" dirty="0"/>
          </a:p>
        </p:txBody>
      </p:sp>
      <p:sp>
        <p:nvSpPr>
          <p:cNvPr id="3" name="Content Placeholder 2"/>
          <p:cNvSpPr>
            <a:spLocks noGrp="1"/>
          </p:cNvSpPr>
          <p:nvPr>
            <p:ph idx="1"/>
          </p:nvPr>
        </p:nvSpPr>
        <p:spPr/>
        <p:txBody>
          <a:bodyPr/>
          <a:lstStyle/>
          <a:p>
            <a:r>
              <a:rPr lang="en-US" dirty="0" err="1" smtClean="0"/>
              <a:t>Có</a:t>
            </a:r>
            <a:r>
              <a:rPr lang="en-US" dirty="0" smtClean="0"/>
              <a:t> </a:t>
            </a:r>
            <a:r>
              <a:rPr lang="en-US" dirty="0" err="1" smtClean="0"/>
              <a:t>yếu</a:t>
            </a:r>
            <a:r>
              <a:rPr lang="en-US" dirty="0" smtClean="0"/>
              <a:t> </a:t>
            </a:r>
            <a:r>
              <a:rPr lang="en-US" dirty="0" err="1" smtClean="0"/>
              <a:t>tố</a:t>
            </a:r>
            <a:r>
              <a:rPr lang="en-US" dirty="0" smtClean="0"/>
              <a:t> </a:t>
            </a:r>
            <a:r>
              <a:rPr lang="en-US" dirty="0" err="1" smtClean="0"/>
              <a:t>nước</a:t>
            </a:r>
            <a:r>
              <a:rPr lang="en-US" dirty="0" smtClean="0"/>
              <a:t> </a:t>
            </a:r>
            <a:r>
              <a:rPr lang="en-US" dirty="0" err="1" smtClean="0"/>
              <a:t>ngoài</a:t>
            </a:r>
            <a:r>
              <a:rPr lang="en-US" dirty="0" smtClean="0"/>
              <a:t> hay </a:t>
            </a:r>
            <a:r>
              <a:rPr lang="en-US" dirty="0" err="1" smtClean="0"/>
              <a:t>không</a:t>
            </a:r>
            <a:endParaRPr lang="en-US" dirty="0" smtClean="0"/>
          </a:p>
          <a:p>
            <a:r>
              <a:rPr lang="en-US" dirty="0" err="1" smtClean="0"/>
              <a:t>Vai</a:t>
            </a:r>
            <a:r>
              <a:rPr lang="en-US" dirty="0" smtClean="0"/>
              <a:t> </a:t>
            </a:r>
            <a:r>
              <a:rPr lang="en-US" dirty="0" err="1" smtClean="0"/>
              <a:t>trò</a:t>
            </a:r>
            <a:r>
              <a:rPr lang="en-US" dirty="0" smtClean="0"/>
              <a:t> </a:t>
            </a:r>
            <a:r>
              <a:rPr lang="en-US" dirty="0" err="1" smtClean="0"/>
              <a:t>của</a:t>
            </a:r>
            <a:r>
              <a:rPr lang="en-US" dirty="0" smtClean="0"/>
              <a:t> </a:t>
            </a:r>
            <a:r>
              <a:rPr lang="en-US" dirty="0" err="1" smtClean="0"/>
              <a:t>nhà</a:t>
            </a:r>
            <a:r>
              <a:rPr lang="en-US" dirty="0" smtClean="0"/>
              <a:t> </a:t>
            </a:r>
            <a:r>
              <a:rPr lang="en-US" dirty="0" err="1" smtClean="0"/>
              <a:t>thầu</a:t>
            </a:r>
            <a:r>
              <a:rPr lang="en-US" dirty="0" smtClean="0"/>
              <a:t> </a:t>
            </a:r>
            <a:r>
              <a:rPr lang="en-US" dirty="0" err="1" smtClean="0"/>
              <a:t>nước</a:t>
            </a:r>
            <a:r>
              <a:rPr lang="en-US" dirty="0" smtClean="0"/>
              <a:t> </a:t>
            </a:r>
            <a:r>
              <a:rPr lang="en-US" dirty="0" err="1" smtClean="0"/>
              <a:t>ngoài</a:t>
            </a:r>
            <a:r>
              <a:rPr lang="en-US" dirty="0" smtClean="0"/>
              <a:t> (</a:t>
            </a:r>
            <a:r>
              <a:rPr lang="en-US" dirty="0" err="1" smtClean="0"/>
              <a:t>người</a:t>
            </a:r>
            <a:r>
              <a:rPr lang="en-US" dirty="0" smtClean="0"/>
              <a:t> </a:t>
            </a:r>
            <a:r>
              <a:rPr lang="en-US" dirty="0" err="1" smtClean="0"/>
              <a:t>bán</a:t>
            </a:r>
            <a:r>
              <a:rPr lang="en-US" dirty="0" smtClean="0"/>
              <a:t> hay </a:t>
            </a:r>
            <a:r>
              <a:rPr lang="en-US" dirty="0" err="1" smtClean="0"/>
              <a:t>người</a:t>
            </a:r>
            <a:r>
              <a:rPr lang="en-US" dirty="0" smtClean="0"/>
              <a:t> </a:t>
            </a:r>
            <a:r>
              <a:rPr lang="en-US" dirty="0" err="1" smtClean="0"/>
              <a:t>mua</a:t>
            </a:r>
            <a:r>
              <a:rPr lang="en-US" dirty="0" smtClean="0"/>
              <a:t>)</a:t>
            </a:r>
          </a:p>
          <a:p>
            <a:r>
              <a:rPr lang="en-US" dirty="0" err="1" smtClean="0"/>
              <a:t>Giao</a:t>
            </a:r>
            <a:r>
              <a:rPr lang="en-US" dirty="0" smtClean="0"/>
              <a:t> </a:t>
            </a:r>
            <a:r>
              <a:rPr lang="en-US" dirty="0" err="1" smtClean="0"/>
              <a:t>dịch</a:t>
            </a:r>
            <a:r>
              <a:rPr lang="en-US" dirty="0" smtClean="0"/>
              <a:t> </a:t>
            </a:r>
            <a:r>
              <a:rPr lang="en-US" dirty="0" err="1" smtClean="0"/>
              <a:t>này</a:t>
            </a:r>
            <a:r>
              <a:rPr lang="en-US" dirty="0" smtClean="0"/>
              <a:t> </a:t>
            </a:r>
            <a:r>
              <a:rPr lang="en-US" dirty="0" err="1" smtClean="0"/>
              <a:t>có</a:t>
            </a:r>
            <a:r>
              <a:rPr lang="en-US" dirty="0" smtClean="0"/>
              <a:t> </a:t>
            </a:r>
            <a:r>
              <a:rPr lang="en-US" dirty="0" err="1" smtClean="0"/>
              <a:t>phát</a:t>
            </a:r>
            <a:r>
              <a:rPr lang="en-US" dirty="0" smtClean="0"/>
              <a:t> </a:t>
            </a:r>
            <a:r>
              <a:rPr lang="en-US" dirty="0" err="1" smtClean="0"/>
              <a:t>sinh</a:t>
            </a:r>
            <a:r>
              <a:rPr lang="en-US" dirty="0" smtClean="0"/>
              <a:t> </a:t>
            </a:r>
            <a:r>
              <a:rPr lang="en-US" dirty="0" err="1" smtClean="0"/>
              <a:t>trên</a:t>
            </a:r>
            <a:r>
              <a:rPr lang="en-US" dirty="0" smtClean="0"/>
              <a:t> </a:t>
            </a:r>
            <a:r>
              <a:rPr lang="en-US" dirty="0" err="1" smtClean="0"/>
              <a:t>lãnh</a:t>
            </a:r>
            <a:r>
              <a:rPr lang="en-US" dirty="0" smtClean="0"/>
              <a:t> </a:t>
            </a:r>
            <a:r>
              <a:rPr lang="en-US" dirty="0" err="1" smtClean="0"/>
              <a:t>thổ</a:t>
            </a:r>
            <a:r>
              <a:rPr lang="en-US" dirty="0" smtClean="0"/>
              <a:t> VN hay </a:t>
            </a:r>
            <a:r>
              <a:rPr lang="en-US" dirty="0" err="1" smtClean="0"/>
              <a:t>không</a:t>
            </a:r>
            <a:endParaRPr lang="en-GB" dirty="0"/>
          </a:p>
        </p:txBody>
      </p:sp>
    </p:spTree>
    <p:extLst>
      <p:ext uri="{BB962C8B-B14F-4D97-AF65-F5344CB8AC3E}">
        <p14:creationId xmlns:p14="http://schemas.microsoft.com/office/powerpoint/2010/main" val="192306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1</a:t>
            </a:r>
            <a:endParaRPr lang="en-GB" dirty="0"/>
          </a:p>
        </p:txBody>
      </p:sp>
      <p:sp>
        <p:nvSpPr>
          <p:cNvPr id="3" name="Content Placeholder 2"/>
          <p:cNvSpPr>
            <a:spLocks noGrp="1"/>
          </p:cNvSpPr>
          <p:nvPr>
            <p:ph idx="1"/>
          </p:nvPr>
        </p:nvSpPr>
        <p:spPr/>
        <p:txBody>
          <a:bodyPr>
            <a:normAutofit/>
          </a:bodyPr>
          <a:lstStyle/>
          <a:p>
            <a:r>
              <a:rPr lang="en-US" dirty="0" smtClean="0"/>
              <a:t>TH1: </a:t>
            </a:r>
            <a:r>
              <a:rPr lang="vi-VN" dirty="0" smtClean="0"/>
              <a:t>doanh nghiệp X ở nước ngoài ký hợp đồng mua vải của doanh nghiệp Việt Nam A, đồng thời chỉ định A giao hàng cho doanh nghiệp Việt Nam B (theo hình thức xuất nhập khẩu tại chỗ theo quy định của pháp luật).</a:t>
            </a:r>
            <a:r>
              <a:rPr lang="en-US" dirty="0" smtClean="0"/>
              <a:t> </a:t>
            </a:r>
            <a:r>
              <a:rPr lang="vi-VN" dirty="0" smtClean="0"/>
              <a:t>X có thu nhập phát sinh tại Việt Nam trên cơ sở hợp đồng ký giữa X với B (X bán vải cho B)</a:t>
            </a:r>
            <a:endParaRPr lang="en-US" dirty="0" smtClean="0"/>
          </a:p>
          <a:p>
            <a:pPr marL="0" indent="0">
              <a:buNone/>
            </a:pPr>
            <a:endParaRPr lang="en-GB" dirty="0"/>
          </a:p>
        </p:txBody>
      </p:sp>
    </p:spTree>
    <p:extLst>
      <p:ext uri="{BB962C8B-B14F-4D97-AF65-F5344CB8AC3E}">
        <p14:creationId xmlns:p14="http://schemas.microsoft.com/office/powerpoint/2010/main" val="41443792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1057</TotalTime>
  <Words>4963</Words>
  <Application>Microsoft Office PowerPoint</Application>
  <PresentationFormat>On-screen Show (4:3)</PresentationFormat>
  <Paragraphs>273</Paragraphs>
  <Slides>67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Calibri</vt:lpstr>
      <vt:lpstr>Nyala</vt:lpstr>
      <vt:lpstr>Times New Roman</vt:lpstr>
      <vt:lpstr>Wingdings</vt:lpstr>
      <vt:lpstr>Office Theme</vt:lpstr>
      <vt:lpstr>PowerPoint Presentation</vt:lpstr>
      <vt:lpstr>PowerPoint Presentation</vt:lpstr>
      <vt:lpstr>THUẾ NHÀ THẦU</vt:lpstr>
      <vt:lpstr>CĂN CỨ</vt:lpstr>
      <vt:lpstr>CÁC VẤN ĐỀ VỀ FCT</vt:lpstr>
      <vt:lpstr>ĐỐI TƯỢNG ÁP DỤNG</vt:lpstr>
      <vt:lpstr>Đối tượng áp dụng</vt:lpstr>
      <vt:lpstr>Dấu hiệu nhận biết</vt:lpstr>
      <vt:lpstr>Ví dụ 1</vt:lpstr>
      <vt:lpstr>Ví dụ 1</vt:lpstr>
      <vt:lpstr>Ví dụ 1</vt:lpstr>
      <vt:lpstr>Ví dụ 2</vt:lpstr>
      <vt:lpstr>ĐỐI TƯỢNG KHÔNG ÁP DỤNG</vt:lpstr>
      <vt:lpstr>Ví dụ 3</vt:lpstr>
      <vt:lpstr>ĐỐI TƯỢNG KHÔNG ÁP DỤNG</vt:lpstr>
      <vt:lpstr>ĐỐI TƯỢNG KHÔNG ÁP DỤNG</vt:lpstr>
      <vt:lpstr>ĐỐI TƯỢNG KHÔNG ÁP DỤNG</vt:lpstr>
      <vt:lpstr>ĐỐI TƯỢNG KHÔNG ÁP DỤNG</vt:lpstr>
      <vt:lpstr>NGƯỜI NỘP THUẾ</vt:lpstr>
      <vt:lpstr>NGƯỜI NỘP THUẾ</vt:lpstr>
      <vt:lpstr>CÁC LOẠI THUẾ ÁP DỤNG</vt:lpstr>
      <vt:lpstr>ĐỐI TƯỢNG CHỊU THUẾ GTGT</vt:lpstr>
      <vt:lpstr>ĐỐI TƯỢNG CHỊU THUẾ GTGT</vt:lpstr>
      <vt:lpstr>THU NHẬP CHỊU THUẾ TNDN</vt:lpstr>
      <vt:lpstr>THU NHẬP CHỊU THUẾ TNDN</vt:lpstr>
      <vt:lpstr>THU NHẬP CHỊU THUẾ TNDN</vt:lpstr>
      <vt:lpstr>THU NHẬP CHỊU THUẾ TNDN</vt:lpstr>
      <vt:lpstr>KÊ KHAI, TÍNH NỘP THUẾ NHÀ THẦU</vt:lpstr>
      <vt:lpstr>KÊ KHAI, TÍNH NỘP THUẾ NHÀ THẦU</vt:lpstr>
      <vt:lpstr>PHƯƠNG PHÁP KÊ KHAI</vt:lpstr>
      <vt:lpstr>PHƯƠNG PHÁP KÊ KHAI</vt:lpstr>
      <vt:lpstr>PHƯƠNG PHÁP TRỰC TIẾP</vt:lpstr>
      <vt:lpstr>PHƯƠNG PHÁP TRỰC TIẾP  THUẾ GTGT</vt:lpstr>
      <vt:lpstr>PHƯƠNG PHÁP TRỰC TIẾP  THUẾ GTGT</vt:lpstr>
      <vt:lpstr>PHƯƠNG PHÁP TRỰC TIẾP  THUẾ GTGT</vt:lpstr>
      <vt:lpstr>PHƯƠNG PHÁP TRỰC TIẾP  THUẾ GTGT</vt:lpstr>
      <vt:lpstr>PHƯƠNG PHÁP TRỰC TIẾP  THUẾ GTGT</vt:lpstr>
      <vt:lpstr>PHƯƠNG PHÁP TRỰC TIẾP  THUẾ GTGT</vt:lpstr>
      <vt:lpstr>PHƯƠNG PHÁP TRỰC TIẾP  THUẾ GTGT</vt:lpstr>
      <vt:lpstr>PHƯƠNG PHÁP TRỰC TIẾP  THUẾ GTGT</vt:lpstr>
      <vt:lpstr>PHƯƠNG PHÁP TRỰC TIẾP  THUẾ GTGT</vt:lpstr>
      <vt:lpstr>PHƯƠNG PHÁP TRỰC TIẾP  THUẾ GTGT</vt:lpstr>
      <vt:lpstr>PHƯƠNG PHÁP TRỰC TIẾP  THUẾ GTGT</vt:lpstr>
      <vt:lpstr>PHƯƠNG PHÁP TRỰC TIẾP  THUẾ GTGT</vt:lpstr>
      <vt:lpstr>PHƯƠNG PHÁP TRỰC TIẾP  THUẾ GTGT</vt:lpstr>
      <vt:lpstr>PHƯƠNG PHÁP TRỰC TIẾP  THUẾ GTGT</vt:lpstr>
      <vt:lpstr>PHƯƠNG PHÁP TRỰC TIẾP  THUẾ GTGT</vt:lpstr>
      <vt:lpstr>PHƯƠNG PHÁP TRỰC TIẾP  THUẾ GTGT</vt:lpstr>
      <vt:lpstr>PHƯƠNG PHÁP TRỰC TIẾP  THUẾ GTGT</vt:lpstr>
      <vt:lpstr>PHƯƠNG PHÁP TRỰC TIẾP  THUẾ GTGT</vt:lpstr>
      <vt:lpstr>PHƯƠNG PHÁP TRỰC TIẾP  THUẾ GTGT</vt:lpstr>
      <vt:lpstr>PHƯƠNG PHÁP TRỰC TIẾP  THUẾ GTGT</vt:lpstr>
      <vt:lpstr>PHƯƠNG PHÁP TRỰC TIẾP  THUẾ GTGT</vt:lpstr>
      <vt:lpstr>PHƯƠNG PHÁP TRỰC TIẾP  THUẾ GTGT</vt:lpstr>
      <vt:lpstr>PHƯƠNG PHÁP TRỰC TIẾP  THUẾ TNDN</vt:lpstr>
      <vt:lpstr>PHƯƠNG PHÁP TRỰC TIẾP  THUẾ TNDN</vt:lpstr>
      <vt:lpstr>PHƯƠNG PHÁP TRỰC TIẾP  THUẾ TNDN</vt:lpstr>
      <vt:lpstr>PHƯƠNG PHÁP TRỰC TIẾP  THUẾ TNDN</vt:lpstr>
      <vt:lpstr>PHƯƠNG PHÁP TRỰC TIẾP  THUẾ TNDN</vt:lpstr>
      <vt:lpstr>PHƯƠNG PHÁP TRỰC TIẾP  THUẾ TNDN</vt:lpstr>
      <vt:lpstr>PHƯƠNG PHÁP TRỰC TIẾP  THUẾ TNDN</vt:lpstr>
      <vt:lpstr>PHƯƠNG PHÁP TRỰC TIẾP  THUẾ TNDN</vt:lpstr>
      <vt:lpstr>PHƯƠNG PHÁP TRỰC TIẾP  THUẾ TNDN</vt:lpstr>
      <vt:lpstr>PowerPoint Presentation</vt:lpstr>
      <vt:lpstr>PHƯƠNG PHÁP TRỰC TIẾP  THUẾ TNDN</vt:lpstr>
      <vt:lpstr>PHƯƠNG PHÁP TRỰC TIẾP  THUẾ TNDN</vt:lpstr>
      <vt:lpstr>TỜ KHAI THUẾ NHÀ THẦU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HaDT</cp:lastModifiedBy>
  <cp:revision>196</cp:revision>
  <dcterms:created xsi:type="dcterms:W3CDTF">2021-09-05T04:26:21Z</dcterms:created>
  <dcterms:modified xsi:type="dcterms:W3CDTF">2021-09-23T11:02:42Z</dcterms:modified>
</cp:coreProperties>
</file>