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351" r:id="rId3"/>
    <p:sldId id="309" r:id="rId4"/>
    <p:sldId id="303" r:id="rId5"/>
    <p:sldId id="352" r:id="rId6"/>
    <p:sldId id="353" r:id="rId7"/>
    <p:sldId id="354" r:id="rId8"/>
    <p:sldId id="355" r:id="rId9"/>
    <p:sldId id="356" r:id="rId10"/>
    <p:sldId id="357" r:id="rId11"/>
    <p:sldId id="358" r:id="rId12"/>
    <p:sldId id="359" r:id="rId13"/>
    <p:sldId id="360" r:id="rId14"/>
    <p:sldId id="361" r:id="rId15"/>
    <p:sldId id="362" r:id="rId16"/>
    <p:sldId id="300" r:id="rId17"/>
    <p:sldId id="314" r:id="rId18"/>
    <p:sldId id="315" r:id="rId19"/>
    <p:sldId id="316" r:id="rId20"/>
    <p:sldId id="317" r:id="rId21"/>
    <p:sldId id="318" r:id="rId22"/>
    <p:sldId id="319" r:id="rId23"/>
    <p:sldId id="320" r:id="rId24"/>
    <p:sldId id="321" r:id="rId25"/>
    <p:sldId id="322" r:id="rId26"/>
    <p:sldId id="330" r:id="rId27"/>
    <p:sldId id="347" r:id="rId28"/>
    <p:sldId id="348" r:id="rId29"/>
    <p:sldId id="311" r:id="rId30"/>
    <p:sldId id="312" r:id="rId31"/>
    <p:sldId id="288" r:id="rId32"/>
    <p:sldId id="35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snapToGrid="0">
      <p:cViewPr varScale="1">
        <p:scale>
          <a:sx n="64" d="100"/>
          <a:sy n="64" d="100"/>
        </p:scale>
        <p:origin x="7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4"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4"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5#3">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E3AD7F-E2E4-4A3F-98F7-9DEDF985E5AB}" type="doc">
      <dgm:prSet loTypeId="urn:microsoft.com/office/officeart/2009/3/layout/StepUpProcess#1" loCatId="process" qsTypeId="urn:microsoft.com/office/officeart/2005/8/quickstyle/simple2#1" qsCatId="simple" csTypeId="urn:microsoft.com/office/officeart/2005/8/colors/colorful5#3" csCatId="colorful" phldr="1"/>
      <dgm:spPr/>
      <dgm:t>
        <a:bodyPr/>
        <a:lstStyle/>
        <a:p>
          <a:endParaRPr lang="en-US"/>
        </a:p>
      </dgm:t>
    </dgm:pt>
    <dgm:pt modelId="{9CBC5402-1CDA-44AB-A9C8-E1AC60CEE1B1}">
      <dgm:prSet phldrT="[Text]" phldr="0" custT="1"/>
      <dgm:spPr/>
      <dgm:t>
        <a:bodyPr vert="horz" wrap="square"/>
        <a:lstStyle/>
        <a:p>
          <a:pPr>
            <a:lnSpc>
              <a:spcPct val="100000"/>
            </a:lnSpc>
            <a:spcBef>
              <a:spcPct val="0"/>
            </a:spcBef>
            <a:spcAft>
              <a:spcPct val="35000"/>
            </a:spcAft>
          </a:pPr>
          <a:r>
            <a:rPr lang="en-US" sz="2200">
              <a:latin typeface="Cambria" panose="02040503050406030204" pitchFamily="18" charset="0"/>
              <a:ea typeface="Cambria" panose="02040503050406030204" pitchFamily="18" charset="0"/>
            </a:rPr>
            <a:t>1-</a:t>
          </a:r>
          <a:r>
            <a:rPr lang="en-US" sz="2200" b="1">
              <a:latin typeface="Cambria" panose="02040503050406030204" pitchFamily="18" charset="0"/>
              <a:ea typeface="Cambria" panose="02040503050406030204" pitchFamily="18" charset="0"/>
            </a:rPr>
            <a:t>Thu thập tất cả thông tin</a:t>
          </a:r>
          <a:r>
            <a:rPr lang="en-US" sz="2200">
              <a:latin typeface="Cambria" panose="02040503050406030204" pitchFamily="18" charset="0"/>
              <a:ea typeface="Cambria" panose="02040503050406030204" pitchFamily="18" charset="0"/>
            </a:rPr>
            <a:t> về chủ đề đang tìm hiểu</a:t>
          </a:r>
          <a:endParaRPr sz="6500"/>
        </a:p>
      </dgm:t>
    </dgm:pt>
    <dgm:pt modelId="{CF1A844A-0D69-4B1E-BA85-AD424C3AC0AE}" type="parTrans" cxnId="{41711931-76A6-4438-A40F-491D575C78B6}">
      <dgm:prSet/>
      <dgm:spPr/>
      <dgm:t>
        <a:bodyPr/>
        <a:lstStyle/>
        <a:p>
          <a:endParaRPr lang="en-US" sz="2200">
            <a:latin typeface="Cambria" panose="02040503050406030204" pitchFamily="18" charset="0"/>
            <a:ea typeface="Cambria" panose="02040503050406030204" pitchFamily="18" charset="0"/>
          </a:endParaRPr>
        </a:p>
      </dgm:t>
    </dgm:pt>
    <dgm:pt modelId="{3A56B619-D1C9-4240-9932-8C0B42F46C79}" type="sibTrans" cxnId="{41711931-76A6-4438-A40F-491D575C78B6}">
      <dgm:prSet/>
      <dgm:spPr/>
      <dgm:t>
        <a:bodyPr/>
        <a:lstStyle/>
        <a:p>
          <a:endParaRPr lang="en-US" sz="2200">
            <a:latin typeface="Cambria" panose="02040503050406030204" pitchFamily="18" charset="0"/>
            <a:ea typeface="Cambria" panose="02040503050406030204" pitchFamily="18" charset="0"/>
          </a:endParaRPr>
        </a:p>
      </dgm:t>
    </dgm:pt>
    <dgm:pt modelId="{94BE2123-1C1E-4449-8A5D-F6C8F20A0D9F}">
      <dgm:prSet phldrT="[Text]" phldr="0" custT="1"/>
      <dgm:spPr/>
      <dgm:t>
        <a:bodyPr vert="horz" wrap="square"/>
        <a:lstStyle/>
        <a:p>
          <a:pPr>
            <a:lnSpc>
              <a:spcPct val="100000"/>
            </a:lnSpc>
            <a:spcBef>
              <a:spcPct val="0"/>
            </a:spcBef>
            <a:spcAft>
              <a:spcPct val="35000"/>
            </a:spcAft>
          </a:pPr>
          <a:r>
            <a:rPr lang="en-US" sz="2200">
              <a:latin typeface="Cambria" panose="02040503050406030204" pitchFamily="18" charset="0"/>
              <a:ea typeface="Cambria" panose="02040503050406030204" pitchFamily="18" charset="0"/>
            </a:rPr>
            <a:t>2-Lọc thông tin </a:t>
          </a:r>
          <a:r>
            <a:rPr lang="en-US" sz="2200" b="1">
              <a:latin typeface="Cambria" panose="02040503050406030204" pitchFamily="18" charset="0"/>
              <a:ea typeface="Cambria" panose="02040503050406030204" pitchFamily="18" charset="0"/>
            </a:rPr>
            <a:t>liên quan trực tiếp</a:t>
          </a:r>
        </a:p>
      </dgm:t>
    </dgm:pt>
    <dgm:pt modelId="{0EEBC38A-5503-4781-A273-E27A3BA5F476}" type="parTrans" cxnId="{F6236B74-E666-44F3-A880-4CCE5E84E815}">
      <dgm:prSet/>
      <dgm:spPr/>
      <dgm:t>
        <a:bodyPr/>
        <a:lstStyle/>
        <a:p>
          <a:endParaRPr lang="en-US" sz="2200">
            <a:latin typeface="Cambria" panose="02040503050406030204" pitchFamily="18" charset="0"/>
            <a:ea typeface="Cambria" panose="02040503050406030204" pitchFamily="18" charset="0"/>
          </a:endParaRPr>
        </a:p>
      </dgm:t>
    </dgm:pt>
    <dgm:pt modelId="{1011C4EF-1659-4AF9-8F02-683A60EE0AB7}" type="sibTrans" cxnId="{F6236B74-E666-44F3-A880-4CCE5E84E815}">
      <dgm:prSet/>
      <dgm:spPr/>
      <dgm:t>
        <a:bodyPr/>
        <a:lstStyle/>
        <a:p>
          <a:endParaRPr lang="en-US" sz="2200">
            <a:latin typeface="Cambria" panose="02040503050406030204" pitchFamily="18" charset="0"/>
            <a:ea typeface="Cambria" panose="02040503050406030204" pitchFamily="18" charset="0"/>
          </a:endParaRPr>
        </a:p>
      </dgm:t>
    </dgm:pt>
    <dgm:pt modelId="{8C036960-F2ED-45F7-95CB-B0EF5975AFDF}">
      <dgm:prSet phldrT="[Text]" phldr="0" custT="1"/>
      <dgm:spPr/>
      <dgm:t>
        <a:bodyPr vert="horz" wrap="square"/>
        <a:lstStyle/>
        <a:p>
          <a:pPr>
            <a:lnSpc>
              <a:spcPct val="100000"/>
            </a:lnSpc>
            <a:spcBef>
              <a:spcPct val="0"/>
            </a:spcBef>
            <a:spcAft>
              <a:spcPct val="35000"/>
            </a:spcAft>
          </a:pPr>
          <a:r>
            <a:rPr lang="en-US" sz="2200">
              <a:latin typeface="Cambria" panose="02040503050406030204" pitchFamily="18" charset="0"/>
              <a:ea typeface="Cambria" panose="02040503050406030204" pitchFamily="18" charset="0"/>
            </a:rPr>
            <a:t>3-Lọc thông tin </a:t>
          </a:r>
          <a:r>
            <a:rPr lang="en-US" sz="2200" b="1">
              <a:latin typeface="Cambria" panose="02040503050406030204" pitchFamily="18" charset="0"/>
              <a:ea typeface="Cambria" panose="02040503050406030204" pitchFamily="18" charset="0"/>
            </a:rPr>
            <a:t>liên quan gián tiếp</a:t>
          </a:r>
        </a:p>
      </dgm:t>
    </dgm:pt>
    <dgm:pt modelId="{AFE85755-5801-48D4-9734-1C2FFC2D527A}" type="parTrans" cxnId="{68F41B18-7DD8-4A7D-AF88-5E72E787515F}">
      <dgm:prSet/>
      <dgm:spPr/>
      <dgm:t>
        <a:bodyPr/>
        <a:lstStyle/>
        <a:p>
          <a:endParaRPr lang="en-US" sz="2200">
            <a:latin typeface="Cambria" panose="02040503050406030204" pitchFamily="18" charset="0"/>
            <a:ea typeface="Cambria" panose="02040503050406030204" pitchFamily="18" charset="0"/>
          </a:endParaRPr>
        </a:p>
      </dgm:t>
    </dgm:pt>
    <dgm:pt modelId="{4ECE196B-2141-4FC2-83D3-A8B66FFF5B14}" type="sibTrans" cxnId="{68F41B18-7DD8-4A7D-AF88-5E72E787515F}">
      <dgm:prSet/>
      <dgm:spPr/>
      <dgm:t>
        <a:bodyPr/>
        <a:lstStyle/>
        <a:p>
          <a:endParaRPr lang="en-US" sz="2200">
            <a:latin typeface="Cambria" panose="02040503050406030204" pitchFamily="18" charset="0"/>
            <a:ea typeface="Cambria" panose="02040503050406030204" pitchFamily="18" charset="0"/>
          </a:endParaRPr>
        </a:p>
      </dgm:t>
    </dgm:pt>
    <dgm:pt modelId="{D8948559-EA4D-460A-BDDC-F60AB81337DC}">
      <dgm:prSet phldrT="[Text]" phldr="0" custT="1"/>
      <dgm:spPr/>
      <dgm:t>
        <a:bodyPr vert="horz" wrap="square"/>
        <a:lstStyle/>
        <a:p>
          <a:pPr>
            <a:lnSpc>
              <a:spcPct val="100000"/>
            </a:lnSpc>
            <a:spcBef>
              <a:spcPct val="0"/>
            </a:spcBef>
            <a:spcAft>
              <a:spcPct val="35000"/>
            </a:spcAft>
          </a:pPr>
          <a:r>
            <a:rPr lang="en-US" sz="2200">
              <a:latin typeface="Cambria" panose="02040503050406030204" pitchFamily="18" charset="0"/>
              <a:ea typeface="Cambria" panose="02040503050406030204" pitchFamily="18" charset="0"/>
            </a:rPr>
            <a:t>4-Lọc thông tin</a:t>
          </a:r>
          <a:r>
            <a:rPr lang="en-US" sz="2200" b="1">
              <a:latin typeface="Cambria" panose="02040503050406030204" pitchFamily="18" charset="0"/>
              <a:ea typeface="Cambria" panose="02040503050406030204" pitchFamily="18" charset="0"/>
            </a:rPr>
            <a:t> lõi, quan trọng</a:t>
          </a:r>
          <a:endParaRPr lang="en-US" sz="2200">
            <a:latin typeface="Cambria" panose="02040503050406030204" pitchFamily="18" charset="0"/>
            <a:ea typeface="Cambria" panose="02040503050406030204" pitchFamily="18" charset="0"/>
          </a:endParaRPr>
        </a:p>
        <a:p>
          <a:pPr>
            <a:lnSpc>
              <a:spcPct val="100000"/>
            </a:lnSpc>
            <a:spcBef>
              <a:spcPct val="0"/>
            </a:spcBef>
            <a:spcAft>
              <a:spcPct val="35000"/>
            </a:spcAft>
          </a:pPr>
          <a:endParaRPr lang="en-US" sz="2200">
            <a:latin typeface="Cambria" panose="02040503050406030204" pitchFamily="18" charset="0"/>
            <a:ea typeface="Cambria" panose="02040503050406030204" pitchFamily="18" charset="0"/>
          </a:endParaRPr>
        </a:p>
      </dgm:t>
    </dgm:pt>
    <dgm:pt modelId="{84F796FB-0C62-4FAD-B5C4-6E37DD4060A3}" type="parTrans" cxnId="{1436274B-1E20-4489-A798-D41E546EF66C}">
      <dgm:prSet/>
      <dgm:spPr/>
      <dgm:t>
        <a:bodyPr/>
        <a:lstStyle/>
        <a:p>
          <a:endParaRPr lang="en-US" sz="2200">
            <a:latin typeface="Cambria" panose="02040503050406030204" pitchFamily="18" charset="0"/>
            <a:ea typeface="Cambria" panose="02040503050406030204" pitchFamily="18" charset="0"/>
          </a:endParaRPr>
        </a:p>
      </dgm:t>
    </dgm:pt>
    <dgm:pt modelId="{AFAF943B-C62F-4C48-8150-3E776137F894}" type="sibTrans" cxnId="{1436274B-1E20-4489-A798-D41E546EF66C}">
      <dgm:prSet/>
      <dgm:spPr/>
      <dgm:t>
        <a:bodyPr/>
        <a:lstStyle/>
        <a:p>
          <a:endParaRPr lang="en-US" sz="2200">
            <a:latin typeface="Cambria" panose="02040503050406030204" pitchFamily="18" charset="0"/>
            <a:ea typeface="Cambria" panose="02040503050406030204" pitchFamily="18" charset="0"/>
          </a:endParaRPr>
        </a:p>
      </dgm:t>
    </dgm:pt>
    <dgm:pt modelId="{AC78E3D7-103E-43D7-A107-E6E2906DEE54}" type="pres">
      <dgm:prSet presAssocID="{CFE3AD7F-E2E4-4A3F-98F7-9DEDF985E5AB}" presName="rootnode" presStyleCnt="0">
        <dgm:presLayoutVars>
          <dgm:chMax/>
          <dgm:chPref/>
          <dgm:dir/>
          <dgm:animLvl val="lvl"/>
        </dgm:presLayoutVars>
      </dgm:prSet>
      <dgm:spPr/>
      <dgm:t>
        <a:bodyPr/>
        <a:lstStyle/>
        <a:p>
          <a:endParaRPr lang="en-US"/>
        </a:p>
      </dgm:t>
    </dgm:pt>
    <dgm:pt modelId="{7FC51FE2-0516-451E-B52C-9C78859C86A5}" type="pres">
      <dgm:prSet presAssocID="{9CBC5402-1CDA-44AB-A9C8-E1AC60CEE1B1}" presName="composite" presStyleCnt="0"/>
      <dgm:spPr/>
    </dgm:pt>
    <dgm:pt modelId="{F7694921-BC16-4FF0-873E-D54975B83B3C}" type="pres">
      <dgm:prSet presAssocID="{9CBC5402-1CDA-44AB-A9C8-E1AC60CEE1B1}" presName="LShape" presStyleLbl="alignNode1" presStyleIdx="0" presStyleCnt="7"/>
      <dgm:spPr/>
    </dgm:pt>
    <dgm:pt modelId="{38068B73-34D3-4C15-9B34-32E55793FD9E}" type="pres">
      <dgm:prSet presAssocID="{9CBC5402-1CDA-44AB-A9C8-E1AC60CEE1B1}" presName="ParentText" presStyleLbl="revTx" presStyleIdx="0" presStyleCnt="4" custScaleX="114737" custScaleY="114419" custLinFactNeighborX="7803" custLinFactNeighborY="4945">
        <dgm:presLayoutVars>
          <dgm:chMax val="0"/>
          <dgm:chPref val="0"/>
          <dgm:bulletEnabled val="1"/>
        </dgm:presLayoutVars>
      </dgm:prSet>
      <dgm:spPr/>
      <dgm:t>
        <a:bodyPr/>
        <a:lstStyle/>
        <a:p>
          <a:endParaRPr lang="en-US"/>
        </a:p>
      </dgm:t>
    </dgm:pt>
    <dgm:pt modelId="{41B417D0-A481-4564-97BA-B7D68A2F0F45}" type="pres">
      <dgm:prSet presAssocID="{9CBC5402-1CDA-44AB-A9C8-E1AC60CEE1B1}" presName="Triangle" presStyleLbl="alignNode1" presStyleIdx="1" presStyleCnt="7"/>
      <dgm:spPr/>
    </dgm:pt>
    <dgm:pt modelId="{2B1CFE10-9F13-4921-B2E6-FA38D9D5A1E6}" type="pres">
      <dgm:prSet presAssocID="{3A56B619-D1C9-4240-9932-8C0B42F46C79}" presName="sibTrans" presStyleCnt="0"/>
      <dgm:spPr/>
    </dgm:pt>
    <dgm:pt modelId="{2D1C5DD1-31EE-4D84-BC0F-CDF929C7C93A}" type="pres">
      <dgm:prSet presAssocID="{3A56B619-D1C9-4240-9932-8C0B42F46C79}" presName="space" presStyleCnt="0"/>
      <dgm:spPr/>
    </dgm:pt>
    <dgm:pt modelId="{733761B1-BB48-4DDF-8934-6529AB3D7E93}" type="pres">
      <dgm:prSet presAssocID="{94BE2123-1C1E-4449-8A5D-F6C8F20A0D9F}" presName="composite" presStyleCnt="0"/>
      <dgm:spPr/>
    </dgm:pt>
    <dgm:pt modelId="{3B9A7F8C-E3AF-455B-B16C-7020ADEA3CD3}" type="pres">
      <dgm:prSet presAssocID="{94BE2123-1C1E-4449-8A5D-F6C8F20A0D9F}" presName="LShape" presStyleLbl="alignNode1" presStyleIdx="2" presStyleCnt="7"/>
      <dgm:spPr/>
    </dgm:pt>
    <dgm:pt modelId="{08C760A1-CE75-4743-86FB-4F60105618A2}" type="pres">
      <dgm:prSet presAssocID="{94BE2123-1C1E-4449-8A5D-F6C8F20A0D9F}" presName="ParentText" presStyleLbl="revTx" presStyleIdx="1" presStyleCnt="4">
        <dgm:presLayoutVars>
          <dgm:chMax val="0"/>
          <dgm:chPref val="0"/>
          <dgm:bulletEnabled val="1"/>
        </dgm:presLayoutVars>
      </dgm:prSet>
      <dgm:spPr/>
      <dgm:t>
        <a:bodyPr/>
        <a:lstStyle/>
        <a:p>
          <a:endParaRPr lang="en-US"/>
        </a:p>
      </dgm:t>
    </dgm:pt>
    <dgm:pt modelId="{1AB3AA84-737E-4A1B-8618-7FC3A48D841B}" type="pres">
      <dgm:prSet presAssocID="{94BE2123-1C1E-4449-8A5D-F6C8F20A0D9F}" presName="Triangle" presStyleLbl="alignNode1" presStyleIdx="3" presStyleCnt="7"/>
      <dgm:spPr/>
    </dgm:pt>
    <dgm:pt modelId="{D144EC52-F020-4E35-9ECE-7C78BC1B01F4}" type="pres">
      <dgm:prSet presAssocID="{1011C4EF-1659-4AF9-8F02-683A60EE0AB7}" presName="sibTrans" presStyleCnt="0"/>
      <dgm:spPr/>
    </dgm:pt>
    <dgm:pt modelId="{36710B13-8B5E-41FF-BB81-28163CB21B94}" type="pres">
      <dgm:prSet presAssocID="{1011C4EF-1659-4AF9-8F02-683A60EE0AB7}" presName="space" presStyleCnt="0"/>
      <dgm:spPr/>
    </dgm:pt>
    <dgm:pt modelId="{B083304C-F61B-48E5-AD12-8F80E5F78879}" type="pres">
      <dgm:prSet presAssocID="{8C036960-F2ED-45F7-95CB-B0EF5975AFDF}" presName="composite" presStyleCnt="0"/>
      <dgm:spPr/>
    </dgm:pt>
    <dgm:pt modelId="{57ECD202-4804-4122-BC59-EF417102F6B8}" type="pres">
      <dgm:prSet presAssocID="{8C036960-F2ED-45F7-95CB-B0EF5975AFDF}" presName="LShape" presStyleLbl="alignNode1" presStyleIdx="4" presStyleCnt="7"/>
      <dgm:spPr/>
    </dgm:pt>
    <dgm:pt modelId="{5EC61E46-C073-40E4-804E-ACD7F588634C}" type="pres">
      <dgm:prSet presAssocID="{8C036960-F2ED-45F7-95CB-B0EF5975AFDF}" presName="ParentText" presStyleLbl="revTx" presStyleIdx="2" presStyleCnt="4">
        <dgm:presLayoutVars>
          <dgm:chMax val="0"/>
          <dgm:chPref val="0"/>
          <dgm:bulletEnabled val="1"/>
        </dgm:presLayoutVars>
      </dgm:prSet>
      <dgm:spPr/>
      <dgm:t>
        <a:bodyPr/>
        <a:lstStyle/>
        <a:p>
          <a:endParaRPr lang="en-US"/>
        </a:p>
      </dgm:t>
    </dgm:pt>
    <dgm:pt modelId="{422731A3-404E-4F3B-B266-C8063292942D}" type="pres">
      <dgm:prSet presAssocID="{8C036960-F2ED-45F7-95CB-B0EF5975AFDF}" presName="Triangle" presStyleLbl="alignNode1" presStyleIdx="5" presStyleCnt="7"/>
      <dgm:spPr/>
    </dgm:pt>
    <dgm:pt modelId="{F4F94F15-4F08-419A-84D7-49278964B3D5}" type="pres">
      <dgm:prSet presAssocID="{4ECE196B-2141-4FC2-83D3-A8B66FFF5B14}" presName="sibTrans" presStyleCnt="0"/>
      <dgm:spPr/>
    </dgm:pt>
    <dgm:pt modelId="{6C0D3A8C-E15A-4C0B-8FAF-149AC225AE7F}" type="pres">
      <dgm:prSet presAssocID="{4ECE196B-2141-4FC2-83D3-A8B66FFF5B14}" presName="space" presStyleCnt="0"/>
      <dgm:spPr/>
    </dgm:pt>
    <dgm:pt modelId="{F767FB74-C83C-4211-AE77-36C717B9C774}" type="pres">
      <dgm:prSet presAssocID="{D8948559-EA4D-460A-BDDC-F60AB81337DC}" presName="composite" presStyleCnt="0"/>
      <dgm:spPr/>
    </dgm:pt>
    <dgm:pt modelId="{61B1F8BE-0946-4742-8A19-2451ABB4C655}" type="pres">
      <dgm:prSet presAssocID="{D8948559-EA4D-460A-BDDC-F60AB81337DC}" presName="LShape" presStyleLbl="alignNode1" presStyleIdx="6" presStyleCnt="7"/>
      <dgm:spPr/>
    </dgm:pt>
    <dgm:pt modelId="{8FAB89A3-4721-4BBC-8B11-C81B4F955E15}" type="pres">
      <dgm:prSet presAssocID="{D8948559-EA4D-460A-BDDC-F60AB81337DC}" presName="ParentText" presStyleLbl="revTx" presStyleIdx="3" presStyleCnt="4">
        <dgm:presLayoutVars>
          <dgm:chMax val="0"/>
          <dgm:chPref val="0"/>
          <dgm:bulletEnabled val="1"/>
        </dgm:presLayoutVars>
      </dgm:prSet>
      <dgm:spPr/>
      <dgm:t>
        <a:bodyPr/>
        <a:lstStyle/>
        <a:p>
          <a:endParaRPr lang="en-US"/>
        </a:p>
      </dgm:t>
    </dgm:pt>
  </dgm:ptLst>
  <dgm:cxnLst>
    <dgm:cxn modelId="{8B276B8D-C284-421C-97DD-DD943877F5D3}" type="presOf" srcId="{CFE3AD7F-E2E4-4A3F-98F7-9DEDF985E5AB}" destId="{AC78E3D7-103E-43D7-A107-E6E2906DEE54}" srcOrd="0" destOrd="0" presId="urn:microsoft.com/office/officeart/2009/3/layout/StepUpProcess#1"/>
    <dgm:cxn modelId="{F6236B74-E666-44F3-A880-4CCE5E84E815}" srcId="{CFE3AD7F-E2E4-4A3F-98F7-9DEDF985E5AB}" destId="{94BE2123-1C1E-4449-8A5D-F6C8F20A0D9F}" srcOrd="1" destOrd="0" parTransId="{0EEBC38A-5503-4781-A273-E27A3BA5F476}" sibTransId="{1011C4EF-1659-4AF9-8F02-683A60EE0AB7}"/>
    <dgm:cxn modelId="{AA5047CA-A384-4FE4-BFD3-BBB13A791C0D}" type="presOf" srcId="{94BE2123-1C1E-4449-8A5D-F6C8F20A0D9F}" destId="{08C760A1-CE75-4743-86FB-4F60105618A2}" srcOrd="0" destOrd="0" presId="urn:microsoft.com/office/officeart/2009/3/layout/StepUpProcess#1"/>
    <dgm:cxn modelId="{1436274B-1E20-4489-A798-D41E546EF66C}" srcId="{CFE3AD7F-E2E4-4A3F-98F7-9DEDF985E5AB}" destId="{D8948559-EA4D-460A-BDDC-F60AB81337DC}" srcOrd="3" destOrd="0" parTransId="{84F796FB-0C62-4FAD-B5C4-6E37DD4060A3}" sibTransId="{AFAF943B-C62F-4C48-8150-3E776137F894}"/>
    <dgm:cxn modelId="{41711931-76A6-4438-A40F-491D575C78B6}" srcId="{CFE3AD7F-E2E4-4A3F-98F7-9DEDF985E5AB}" destId="{9CBC5402-1CDA-44AB-A9C8-E1AC60CEE1B1}" srcOrd="0" destOrd="0" parTransId="{CF1A844A-0D69-4B1E-BA85-AD424C3AC0AE}" sibTransId="{3A56B619-D1C9-4240-9932-8C0B42F46C79}"/>
    <dgm:cxn modelId="{68F41B18-7DD8-4A7D-AF88-5E72E787515F}" srcId="{CFE3AD7F-E2E4-4A3F-98F7-9DEDF985E5AB}" destId="{8C036960-F2ED-45F7-95CB-B0EF5975AFDF}" srcOrd="2" destOrd="0" parTransId="{AFE85755-5801-48D4-9734-1C2FFC2D527A}" sibTransId="{4ECE196B-2141-4FC2-83D3-A8B66FFF5B14}"/>
    <dgm:cxn modelId="{884BE195-D19C-48D0-9BB0-DCE7C0E11899}" type="presOf" srcId="{D8948559-EA4D-460A-BDDC-F60AB81337DC}" destId="{8FAB89A3-4721-4BBC-8B11-C81B4F955E15}" srcOrd="0" destOrd="0" presId="urn:microsoft.com/office/officeart/2009/3/layout/StepUpProcess#1"/>
    <dgm:cxn modelId="{7D729436-166D-45FA-A4B2-3C12A7B21593}" type="presOf" srcId="{8C036960-F2ED-45F7-95CB-B0EF5975AFDF}" destId="{5EC61E46-C073-40E4-804E-ACD7F588634C}" srcOrd="0" destOrd="0" presId="urn:microsoft.com/office/officeart/2009/3/layout/StepUpProcess#1"/>
    <dgm:cxn modelId="{18A2E5D1-664D-4215-B81A-2F48974D189B}" type="presOf" srcId="{9CBC5402-1CDA-44AB-A9C8-E1AC60CEE1B1}" destId="{38068B73-34D3-4C15-9B34-32E55793FD9E}" srcOrd="0" destOrd="0" presId="urn:microsoft.com/office/officeart/2009/3/layout/StepUpProcess#1"/>
    <dgm:cxn modelId="{50AE6902-40EB-483D-AB99-AAE51A6CC201}" type="presParOf" srcId="{AC78E3D7-103E-43D7-A107-E6E2906DEE54}" destId="{7FC51FE2-0516-451E-B52C-9C78859C86A5}" srcOrd="0" destOrd="0" presId="urn:microsoft.com/office/officeart/2009/3/layout/StepUpProcess#1"/>
    <dgm:cxn modelId="{3E0B8668-92FD-436F-99C2-A3DD9877C1CA}" type="presParOf" srcId="{7FC51FE2-0516-451E-B52C-9C78859C86A5}" destId="{F7694921-BC16-4FF0-873E-D54975B83B3C}" srcOrd="0" destOrd="0" presId="urn:microsoft.com/office/officeart/2009/3/layout/StepUpProcess#1"/>
    <dgm:cxn modelId="{C091AA4B-5D67-4247-AE8D-A426561A5F3E}" type="presParOf" srcId="{7FC51FE2-0516-451E-B52C-9C78859C86A5}" destId="{38068B73-34D3-4C15-9B34-32E55793FD9E}" srcOrd="1" destOrd="0" presId="urn:microsoft.com/office/officeart/2009/3/layout/StepUpProcess#1"/>
    <dgm:cxn modelId="{F8002B53-BA87-413F-8E10-38DA06A323C4}" type="presParOf" srcId="{7FC51FE2-0516-451E-B52C-9C78859C86A5}" destId="{41B417D0-A481-4564-97BA-B7D68A2F0F45}" srcOrd="2" destOrd="0" presId="urn:microsoft.com/office/officeart/2009/3/layout/StepUpProcess#1"/>
    <dgm:cxn modelId="{E93F0999-290D-465B-AC91-803E37161FEF}" type="presParOf" srcId="{AC78E3D7-103E-43D7-A107-E6E2906DEE54}" destId="{2B1CFE10-9F13-4921-B2E6-FA38D9D5A1E6}" srcOrd="1" destOrd="0" presId="urn:microsoft.com/office/officeart/2009/3/layout/StepUpProcess#1"/>
    <dgm:cxn modelId="{CDF7EB16-9B00-4A6E-8205-073DA243DD80}" type="presParOf" srcId="{2B1CFE10-9F13-4921-B2E6-FA38D9D5A1E6}" destId="{2D1C5DD1-31EE-4D84-BC0F-CDF929C7C93A}" srcOrd="0" destOrd="0" presId="urn:microsoft.com/office/officeart/2009/3/layout/StepUpProcess#1"/>
    <dgm:cxn modelId="{7AD38C7C-B718-4EE8-A1B3-C15E4B07E617}" type="presParOf" srcId="{AC78E3D7-103E-43D7-A107-E6E2906DEE54}" destId="{733761B1-BB48-4DDF-8934-6529AB3D7E93}" srcOrd="2" destOrd="0" presId="urn:microsoft.com/office/officeart/2009/3/layout/StepUpProcess#1"/>
    <dgm:cxn modelId="{668BD7CA-AB5B-4521-97A1-A6CD9269A8D3}" type="presParOf" srcId="{733761B1-BB48-4DDF-8934-6529AB3D7E93}" destId="{3B9A7F8C-E3AF-455B-B16C-7020ADEA3CD3}" srcOrd="0" destOrd="0" presId="urn:microsoft.com/office/officeart/2009/3/layout/StepUpProcess#1"/>
    <dgm:cxn modelId="{6A326C6C-4B31-4330-91AD-1CAE891F95E0}" type="presParOf" srcId="{733761B1-BB48-4DDF-8934-6529AB3D7E93}" destId="{08C760A1-CE75-4743-86FB-4F60105618A2}" srcOrd="1" destOrd="0" presId="urn:microsoft.com/office/officeart/2009/3/layout/StepUpProcess#1"/>
    <dgm:cxn modelId="{8AAFFA9E-FA3A-4DA8-A918-54DA61EF2376}" type="presParOf" srcId="{733761B1-BB48-4DDF-8934-6529AB3D7E93}" destId="{1AB3AA84-737E-4A1B-8618-7FC3A48D841B}" srcOrd="2" destOrd="0" presId="urn:microsoft.com/office/officeart/2009/3/layout/StepUpProcess#1"/>
    <dgm:cxn modelId="{4E731D3C-E274-4A32-8E16-5BF17202695D}" type="presParOf" srcId="{AC78E3D7-103E-43D7-A107-E6E2906DEE54}" destId="{D144EC52-F020-4E35-9ECE-7C78BC1B01F4}" srcOrd="3" destOrd="0" presId="urn:microsoft.com/office/officeart/2009/3/layout/StepUpProcess#1"/>
    <dgm:cxn modelId="{89D1662E-CE7D-44AF-97DD-F1208CFDA6C1}" type="presParOf" srcId="{D144EC52-F020-4E35-9ECE-7C78BC1B01F4}" destId="{36710B13-8B5E-41FF-BB81-28163CB21B94}" srcOrd="0" destOrd="0" presId="urn:microsoft.com/office/officeart/2009/3/layout/StepUpProcess#1"/>
    <dgm:cxn modelId="{08ED7D95-1EAB-451C-8DB7-DC28B19A548D}" type="presParOf" srcId="{AC78E3D7-103E-43D7-A107-E6E2906DEE54}" destId="{B083304C-F61B-48E5-AD12-8F80E5F78879}" srcOrd="4" destOrd="0" presId="urn:microsoft.com/office/officeart/2009/3/layout/StepUpProcess#1"/>
    <dgm:cxn modelId="{3AC0C2BA-5CCF-4887-B00D-2D9BF1B4D43F}" type="presParOf" srcId="{B083304C-F61B-48E5-AD12-8F80E5F78879}" destId="{57ECD202-4804-4122-BC59-EF417102F6B8}" srcOrd="0" destOrd="0" presId="urn:microsoft.com/office/officeart/2009/3/layout/StepUpProcess#1"/>
    <dgm:cxn modelId="{CB6165A6-DAC5-4086-8D1E-2F0C66689762}" type="presParOf" srcId="{B083304C-F61B-48E5-AD12-8F80E5F78879}" destId="{5EC61E46-C073-40E4-804E-ACD7F588634C}" srcOrd="1" destOrd="0" presId="urn:microsoft.com/office/officeart/2009/3/layout/StepUpProcess#1"/>
    <dgm:cxn modelId="{7A99C349-96D0-4297-8DC8-861022264783}" type="presParOf" srcId="{B083304C-F61B-48E5-AD12-8F80E5F78879}" destId="{422731A3-404E-4F3B-B266-C8063292942D}" srcOrd="2" destOrd="0" presId="urn:microsoft.com/office/officeart/2009/3/layout/StepUpProcess#1"/>
    <dgm:cxn modelId="{D23EFB64-188D-4AEA-A6DF-3DBD64A009A4}" type="presParOf" srcId="{AC78E3D7-103E-43D7-A107-E6E2906DEE54}" destId="{F4F94F15-4F08-419A-84D7-49278964B3D5}" srcOrd="5" destOrd="0" presId="urn:microsoft.com/office/officeart/2009/3/layout/StepUpProcess#1"/>
    <dgm:cxn modelId="{B9B823EA-DD48-4718-8392-3204373F16E7}" type="presParOf" srcId="{F4F94F15-4F08-419A-84D7-49278964B3D5}" destId="{6C0D3A8C-E15A-4C0B-8FAF-149AC225AE7F}" srcOrd="0" destOrd="0" presId="urn:microsoft.com/office/officeart/2009/3/layout/StepUpProcess#1"/>
    <dgm:cxn modelId="{DBBF2001-DAB7-4421-8EB2-976AC68D9427}" type="presParOf" srcId="{AC78E3D7-103E-43D7-A107-E6E2906DEE54}" destId="{F767FB74-C83C-4211-AE77-36C717B9C774}" srcOrd="6" destOrd="0" presId="urn:microsoft.com/office/officeart/2009/3/layout/StepUpProcess#1"/>
    <dgm:cxn modelId="{07FA04CC-D040-4623-885A-7D0161BDABD1}" type="presParOf" srcId="{F767FB74-C83C-4211-AE77-36C717B9C774}" destId="{61B1F8BE-0946-4742-8A19-2451ABB4C655}" srcOrd="0" destOrd="0" presId="urn:microsoft.com/office/officeart/2009/3/layout/StepUpProcess#1"/>
    <dgm:cxn modelId="{D98F17B7-CCF9-4D10-AD58-9C778F3C6D0F}" type="presParOf" srcId="{F767FB74-C83C-4211-AE77-36C717B9C774}" destId="{8FAB89A3-4721-4BBC-8B11-C81B4F955E15}" srcOrd="1" destOrd="0" presId="urn:microsoft.com/office/officeart/2009/3/layout/StepUp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F989F-5833-418B-ABE7-F6D454A6F48F}" type="doc">
      <dgm:prSet loTypeId="urn:microsoft.com/office/officeart/2005/8/layout/arrow4" loCatId="process" qsTypeId="urn:microsoft.com/office/officeart/2005/8/quickstyle/simple1" qsCatId="simple" csTypeId="urn:microsoft.com/office/officeart/2005/8/colors/colorful5" csCatId="colorful" phldr="1"/>
      <dgm:spPr/>
      <dgm:t>
        <a:bodyPr/>
        <a:lstStyle/>
        <a:p>
          <a:endParaRPr lang="en-US"/>
        </a:p>
      </dgm:t>
    </dgm:pt>
    <dgm:pt modelId="{82939E62-C14D-40D9-91A1-B5B249F4039C}">
      <dgm:prSet phldrT="[Text]" custT="1"/>
      <dgm:spPr/>
      <dgm:t>
        <a:bodyPr/>
        <a:lstStyle/>
        <a:p>
          <a:r>
            <a:rPr lang="en-US" sz="3000" dirty="0" err="1" smtClean="0"/>
            <a:t>Nhiều</a:t>
          </a:r>
          <a:r>
            <a:rPr lang="en-US" sz="3000" dirty="0" smtClean="0"/>
            <a:t> ở </a:t>
          </a:r>
          <a:r>
            <a:rPr lang="en-US" sz="3000" dirty="0" err="1" smtClean="0"/>
            <a:t>đoạn</a:t>
          </a:r>
          <a:r>
            <a:rPr lang="en-US" sz="3000" dirty="0" smtClean="0"/>
            <a:t> </a:t>
          </a:r>
          <a:r>
            <a:rPr lang="en-US" sz="3000" dirty="0" err="1" smtClean="0"/>
            <a:t>đầu</a:t>
          </a:r>
          <a:endParaRPr lang="en-US" sz="3000" dirty="0"/>
        </a:p>
      </dgm:t>
    </dgm:pt>
    <dgm:pt modelId="{63DB5E38-CB34-472A-B42F-41CEDE429C8D}" type="parTrans" cxnId="{DE2A677D-3802-4977-9445-0D36974FF181}">
      <dgm:prSet/>
      <dgm:spPr/>
      <dgm:t>
        <a:bodyPr/>
        <a:lstStyle/>
        <a:p>
          <a:endParaRPr lang="en-US"/>
        </a:p>
      </dgm:t>
    </dgm:pt>
    <dgm:pt modelId="{B1E53F38-6FBD-437D-A797-CDCD7FE972B4}" type="sibTrans" cxnId="{DE2A677D-3802-4977-9445-0D36974FF181}">
      <dgm:prSet/>
      <dgm:spPr/>
      <dgm:t>
        <a:bodyPr/>
        <a:lstStyle/>
        <a:p>
          <a:endParaRPr lang="en-US"/>
        </a:p>
      </dgm:t>
    </dgm:pt>
    <dgm:pt modelId="{738406FC-930A-45BE-9E43-81C7C95563B6}">
      <dgm:prSet phldrT="[Text]" custT="1"/>
      <dgm:spPr/>
      <dgm:t>
        <a:bodyPr/>
        <a:lstStyle/>
        <a:p>
          <a:r>
            <a:rPr lang="en-US" sz="3000" dirty="0" err="1" smtClean="0"/>
            <a:t>Ít</a:t>
          </a:r>
          <a:r>
            <a:rPr lang="en-US" sz="3000" dirty="0" smtClean="0"/>
            <a:t> ở </a:t>
          </a:r>
          <a:r>
            <a:rPr lang="en-US" sz="3000" dirty="0" err="1" smtClean="0"/>
            <a:t>giai</a:t>
          </a:r>
          <a:r>
            <a:rPr lang="en-US" sz="3000" dirty="0" smtClean="0"/>
            <a:t> </a:t>
          </a:r>
          <a:r>
            <a:rPr lang="en-US" sz="3000" dirty="0" err="1" smtClean="0"/>
            <a:t>đoạn</a:t>
          </a:r>
          <a:r>
            <a:rPr lang="en-US" sz="3000" dirty="0" smtClean="0"/>
            <a:t> </a:t>
          </a:r>
          <a:r>
            <a:rPr lang="en-US" sz="3000" dirty="0" err="1" smtClean="0"/>
            <a:t>sau</a:t>
          </a:r>
          <a:endParaRPr lang="en-US" sz="3000" dirty="0"/>
        </a:p>
      </dgm:t>
    </dgm:pt>
    <dgm:pt modelId="{4DB761CD-EEC9-4349-A1E2-5FD14C1749BE}" type="parTrans" cxnId="{66638CD4-3166-4F44-8589-54C3282C9A54}">
      <dgm:prSet/>
      <dgm:spPr/>
      <dgm:t>
        <a:bodyPr/>
        <a:lstStyle/>
        <a:p>
          <a:endParaRPr lang="en-US"/>
        </a:p>
      </dgm:t>
    </dgm:pt>
    <dgm:pt modelId="{CB0CCB8D-E7B1-40FD-8079-01F9A6277B9F}" type="sibTrans" cxnId="{66638CD4-3166-4F44-8589-54C3282C9A54}">
      <dgm:prSet/>
      <dgm:spPr/>
      <dgm:t>
        <a:bodyPr/>
        <a:lstStyle/>
        <a:p>
          <a:endParaRPr lang="en-US"/>
        </a:p>
      </dgm:t>
    </dgm:pt>
    <dgm:pt modelId="{1950CEBA-8D57-44FE-8BC9-34558D616C56}" type="pres">
      <dgm:prSet presAssocID="{A78F989F-5833-418B-ABE7-F6D454A6F48F}" presName="compositeShape" presStyleCnt="0">
        <dgm:presLayoutVars>
          <dgm:chMax val="2"/>
          <dgm:dir/>
          <dgm:resizeHandles val="exact"/>
        </dgm:presLayoutVars>
      </dgm:prSet>
      <dgm:spPr/>
    </dgm:pt>
    <dgm:pt modelId="{64669F56-4C14-4C74-922C-802EDE2F530B}" type="pres">
      <dgm:prSet presAssocID="{82939E62-C14D-40D9-91A1-B5B249F4039C}" presName="upArrow" presStyleLbl="node1" presStyleIdx="0" presStyleCnt="2"/>
      <dgm:spPr/>
    </dgm:pt>
    <dgm:pt modelId="{A69E2300-3667-496E-9F8E-8FFBE27B20E9}" type="pres">
      <dgm:prSet presAssocID="{82939E62-C14D-40D9-91A1-B5B249F4039C}" presName="upArrowText" presStyleLbl="revTx" presStyleIdx="0" presStyleCnt="2">
        <dgm:presLayoutVars>
          <dgm:chMax val="0"/>
          <dgm:bulletEnabled val="1"/>
        </dgm:presLayoutVars>
      </dgm:prSet>
      <dgm:spPr/>
      <dgm:t>
        <a:bodyPr/>
        <a:lstStyle/>
        <a:p>
          <a:endParaRPr lang="en-US"/>
        </a:p>
      </dgm:t>
    </dgm:pt>
    <dgm:pt modelId="{095C0448-BA29-4253-9754-B483B7EF6AFD}" type="pres">
      <dgm:prSet presAssocID="{738406FC-930A-45BE-9E43-81C7C95563B6}" presName="downArrow" presStyleLbl="node1" presStyleIdx="1" presStyleCnt="2"/>
      <dgm:spPr/>
    </dgm:pt>
    <dgm:pt modelId="{B57E4FC7-3688-4818-8D1A-40B72246634E}" type="pres">
      <dgm:prSet presAssocID="{738406FC-930A-45BE-9E43-81C7C95563B6}" presName="downArrowText" presStyleLbl="revTx" presStyleIdx="1" presStyleCnt="2">
        <dgm:presLayoutVars>
          <dgm:chMax val="0"/>
          <dgm:bulletEnabled val="1"/>
        </dgm:presLayoutVars>
      </dgm:prSet>
      <dgm:spPr/>
      <dgm:t>
        <a:bodyPr/>
        <a:lstStyle/>
        <a:p>
          <a:endParaRPr lang="en-US"/>
        </a:p>
      </dgm:t>
    </dgm:pt>
  </dgm:ptLst>
  <dgm:cxnLst>
    <dgm:cxn modelId="{3342CE47-AFE8-4D5E-952D-EECAA597CD1C}" type="presOf" srcId="{738406FC-930A-45BE-9E43-81C7C95563B6}" destId="{B57E4FC7-3688-4818-8D1A-40B72246634E}" srcOrd="0" destOrd="0" presId="urn:microsoft.com/office/officeart/2005/8/layout/arrow4"/>
    <dgm:cxn modelId="{66638CD4-3166-4F44-8589-54C3282C9A54}" srcId="{A78F989F-5833-418B-ABE7-F6D454A6F48F}" destId="{738406FC-930A-45BE-9E43-81C7C95563B6}" srcOrd="1" destOrd="0" parTransId="{4DB761CD-EEC9-4349-A1E2-5FD14C1749BE}" sibTransId="{CB0CCB8D-E7B1-40FD-8079-01F9A6277B9F}"/>
    <dgm:cxn modelId="{CDF508B8-5DAD-48F4-9504-4FD3A4BC9F98}" type="presOf" srcId="{82939E62-C14D-40D9-91A1-B5B249F4039C}" destId="{A69E2300-3667-496E-9F8E-8FFBE27B20E9}" srcOrd="0" destOrd="0" presId="urn:microsoft.com/office/officeart/2005/8/layout/arrow4"/>
    <dgm:cxn modelId="{DE2A677D-3802-4977-9445-0D36974FF181}" srcId="{A78F989F-5833-418B-ABE7-F6D454A6F48F}" destId="{82939E62-C14D-40D9-91A1-B5B249F4039C}" srcOrd="0" destOrd="0" parTransId="{63DB5E38-CB34-472A-B42F-41CEDE429C8D}" sibTransId="{B1E53F38-6FBD-437D-A797-CDCD7FE972B4}"/>
    <dgm:cxn modelId="{4E2C38DA-BA90-4D7B-836A-60FBF7E7E877}" type="presOf" srcId="{A78F989F-5833-418B-ABE7-F6D454A6F48F}" destId="{1950CEBA-8D57-44FE-8BC9-34558D616C56}" srcOrd="0" destOrd="0" presId="urn:microsoft.com/office/officeart/2005/8/layout/arrow4"/>
    <dgm:cxn modelId="{C75D5864-282D-401B-825D-8DAD0FE69D54}" type="presParOf" srcId="{1950CEBA-8D57-44FE-8BC9-34558D616C56}" destId="{64669F56-4C14-4C74-922C-802EDE2F530B}" srcOrd="0" destOrd="0" presId="urn:microsoft.com/office/officeart/2005/8/layout/arrow4"/>
    <dgm:cxn modelId="{D8E3D0FE-0831-4195-8852-48642A29171E}" type="presParOf" srcId="{1950CEBA-8D57-44FE-8BC9-34558D616C56}" destId="{A69E2300-3667-496E-9F8E-8FFBE27B20E9}" srcOrd="1" destOrd="0" presId="urn:microsoft.com/office/officeart/2005/8/layout/arrow4"/>
    <dgm:cxn modelId="{DAA5FFE7-AD1F-41EC-96E1-7A48640B2E4B}" type="presParOf" srcId="{1950CEBA-8D57-44FE-8BC9-34558D616C56}" destId="{095C0448-BA29-4253-9754-B483B7EF6AFD}" srcOrd="2" destOrd="0" presId="urn:microsoft.com/office/officeart/2005/8/layout/arrow4"/>
    <dgm:cxn modelId="{1BB7BD76-088B-4217-A983-C7A8A8A8434A}" type="presParOf" srcId="{1950CEBA-8D57-44FE-8BC9-34558D616C56}" destId="{B57E4FC7-3688-4818-8D1A-40B72246634E}"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68C2DE-D749-4F8B-B8C2-2700AF85DB00}" type="doc">
      <dgm:prSet loTypeId="urn:microsoft.com/office/officeart/2005/8/layout/process2" loCatId="process" qsTypeId="urn:microsoft.com/office/officeart/2005/8/quickstyle/simple1" qsCatId="simple" csTypeId="urn:microsoft.com/office/officeart/2005/8/colors/colorful5" csCatId="colorful" phldr="1"/>
      <dgm:spPr/>
      <dgm:t>
        <a:bodyPr/>
        <a:lstStyle/>
        <a:p>
          <a:endParaRPr lang="en-US"/>
        </a:p>
      </dgm:t>
    </dgm:pt>
    <dgm:pt modelId="{6DB43560-459B-4D1E-9910-F88E6F8CE085}">
      <dgm:prSet phldrT="[Text]"/>
      <dgm:spPr/>
      <dgm:t>
        <a:bodyPr/>
        <a:lstStyle/>
        <a:p>
          <a:r>
            <a:rPr lang="en-US" dirty="0" err="1" smtClean="0"/>
            <a:t>Đọc</a:t>
          </a:r>
          <a:r>
            <a:rPr lang="en-US" dirty="0" smtClean="0"/>
            <a:t> </a:t>
          </a:r>
          <a:r>
            <a:rPr lang="en-US" dirty="0" err="1" smtClean="0"/>
            <a:t>sách</a:t>
          </a:r>
          <a:endParaRPr lang="en-US" dirty="0"/>
        </a:p>
      </dgm:t>
    </dgm:pt>
    <dgm:pt modelId="{E03E1E8A-3D92-4324-8E13-1CAC30BEC7EF}" type="parTrans" cxnId="{3B3EDE00-7C3B-4851-8219-5DD3FE989DC4}">
      <dgm:prSet/>
      <dgm:spPr/>
      <dgm:t>
        <a:bodyPr/>
        <a:lstStyle/>
        <a:p>
          <a:endParaRPr lang="en-US"/>
        </a:p>
      </dgm:t>
    </dgm:pt>
    <dgm:pt modelId="{5D7467B9-DBDC-40B5-B41D-FB0CA6121627}" type="sibTrans" cxnId="{3B3EDE00-7C3B-4851-8219-5DD3FE989DC4}">
      <dgm:prSet/>
      <dgm:spPr/>
      <dgm:t>
        <a:bodyPr/>
        <a:lstStyle/>
        <a:p>
          <a:endParaRPr lang="en-US"/>
        </a:p>
      </dgm:t>
    </dgm:pt>
    <dgm:pt modelId="{511E6702-ED86-4D86-BA98-C215113EBBF5}">
      <dgm:prSet phldrT="[Text]"/>
      <dgm:spPr/>
      <dgm:t>
        <a:bodyPr/>
        <a:lstStyle/>
        <a:p>
          <a:r>
            <a:rPr lang="en-US" dirty="0" err="1" smtClean="0"/>
            <a:t>Đúc</a:t>
          </a:r>
          <a:r>
            <a:rPr lang="en-US" dirty="0" smtClean="0"/>
            <a:t> </a:t>
          </a:r>
          <a:r>
            <a:rPr lang="en-US" dirty="0" err="1" smtClean="0"/>
            <a:t>kết</a:t>
          </a:r>
          <a:endParaRPr lang="en-US" dirty="0"/>
        </a:p>
      </dgm:t>
    </dgm:pt>
    <dgm:pt modelId="{389FEC4F-A5A9-4A62-989D-929E818E47ED}" type="parTrans" cxnId="{A63F2796-7487-45F9-ACB8-71FE953E683A}">
      <dgm:prSet/>
      <dgm:spPr/>
      <dgm:t>
        <a:bodyPr/>
        <a:lstStyle/>
        <a:p>
          <a:endParaRPr lang="en-US"/>
        </a:p>
      </dgm:t>
    </dgm:pt>
    <dgm:pt modelId="{436337CA-08D9-4338-88A5-A956234A08BF}" type="sibTrans" cxnId="{A63F2796-7487-45F9-ACB8-71FE953E683A}">
      <dgm:prSet/>
      <dgm:spPr/>
      <dgm:t>
        <a:bodyPr/>
        <a:lstStyle/>
        <a:p>
          <a:endParaRPr lang="en-US"/>
        </a:p>
      </dgm:t>
    </dgm:pt>
    <dgm:pt modelId="{621A0D9C-E4EB-48A4-B86F-FDD03C682D65}">
      <dgm:prSet phldrT="[Text]"/>
      <dgm:spPr/>
      <dgm:t>
        <a:bodyPr/>
        <a:lstStyle/>
        <a:p>
          <a:r>
            <a:rPr lang="en-US" dirty="0" smtClean="0"/>
            <a:t>Chia </a:t>
          </a:r>
          <a:r>
            <a:rPr lang="en-US" dirty="0" err="1" smtClean="0"/>
            <a:t>sẻ</a:t>
          </a:r>
          <a:endParaRPr lang="en-US" dirty="0"/>
        </a:p>
      </dgm:t>
    </dgm:pt>
    <dgm:pt modelId="{7F138138-F20A-470C-995A-5A9C3B2CE6E2}" type="parTrans" cxnId="{E8D9493E-3443-4974-961E-6A2197BA44D1}">
      <dgm:prSet/>
      <dgm:spPr/>
      <dgm:t>
        <a:bodyPr/>
        <a:lstStyle/>
        <a:p>
          <a:endParaRPr lang="en-US"/>
        </a:p>
      </dgm:t>
    </dgm:pt>
    <dgm:pt modelId="{673AC73F-0FAD-449A-9C1C-AE3233472D7D}" type="sibTrans" cxnId="{E8D9493E-3443-4974-961E-6A2197BA44D1}">
      <dgm:prSet/>
      <dgm:spPr/>
      <dgm:t>
        <a:bodyPr/>
        <a:lstStyle/>
        <a:p>
          <a:endParaRPr lang="en-US"/>
        </a:p>
      </dgm:t>
    </dgm:pt>
    <dgm:pt modelId="{961DA34F-FDE8-4A0B-B41E-21C0A215FCEB}" type="pres">
      <dgm:prSet presAssocID="{3468C2DE-D749-4F8B-B8C2-2700AF85DB00}" presName="linearFlow" presStyleCnt="0">
        <dgm:presLayoutVars>
          <dgm:resizeHandles val="exact"/>
        </dgm:presLayoutVars>
      </dgm:prSet>
      <dgm:spPr/>
      <dgm:t>
        <a:bodyPr/>
        <a:lstStyle/>
        <a:p>
          <a:endParaRPr lang="en-US"/>
        </a:p>
      </dgm:t>
    </dgm:pt>
    <dgm:pt modelId="{C3A7D532-4197-4EF6-932D-F60E3E1D5796}" type="pres">
      <dgm:prSet presAssocID="{6DB43560-459B-4D1E-9910-F88E6F8CE085}" presName="node" presStyleLbl="node1" presStyleIdx="0" presStyleCnt="3">
        <dgm:presLayoutVars>
          <dgm:bulletEnabled val="1"/>
        </dgm:presLayoutVars>
      </dgm:prSet>
      <dgm:spPr/>
      <dgm:t>
        <a:bodyPr/>
        <a:lstStyle/>
        <a:p>
          <a:endParaRPr lang="en-US"/>
        </a:p>
      </dgm:t>
    </dgm:pt>
    <dgm:pt modelId="{F3C869EA-FDB3-4839-8DA0-2CF40A02DE3B}" type="pres">
      <dgm:prSet presAssocID="{5D7467B9-DBDC-40B5-B41D-FB0CA6121627}" presName="sibTrans" presStyleLbl="sibTrans2D1" presStyleIdx="0" presStyleCnt="2"/>
      <dgm:spPr/>
      <dgm:t>
        <a:bodyPr/>
        <a:lstStyle/>
        <a:p>
          <a:endParaRPr lang="en-US"/>
        </a:p>
      </dgm:t>
    </dgm:pt>
    <dgm:pt modelId="{C3BEEE75-C244-4DAA-BA20-E335E52FD1B9}" type="pres">
      <dgm:prSet presAssocID="{5D7467B9-DBDC-40B5-B41D-FB0CA6121627}" presName="connectorText" presStyleLbl="sibTrans2D1" presStyleIdx="0" presStyleCnt="2"/>
      <dgm:spPr/>
      <dgm:t>
        <a:bodyPr/>
        <a:lstStyle/>
        <a:p>
          <a:endParaRPr lang="en-US"/>
        </a:p>
      </dgm:t>
    </dgm:pt>
    <dgm:pt modelId="{A655F589-96D3-43E4-86C7-1945A38C5826}" type="pres">
      <dgm:prSet presAssocID="{511E6702-ED86-4D86-BA98-C215113EBBF5}" presName="node" presStyleLbl="node1" presStyleIdx="1" presStyleCnt="3">
        <dgm:presLayoutVars>
          <dgm:bulletEnabled val="1"/>
        </dgm:presLayoutVars>
      </dgm:prSet>
      <dgm:spPr/>
      <dgm:t>
        <a:bodyPr/>
        <a:lstStyle/>
        <a:p>
          <a:endParaRPr lang="en-US"/>
        </a:p>
      </dgm:t>
    </dgm:pt>
    <dgm:pt modelId="{293D6651-7041-4C4F-92E6-535476712DA1}" type="pres">
      <dgm:prSet presAssocID="{436337CA-08D9-4338-88A5-A956234A08BF}" presName="sibTrans" presStyleLbl="sibTrans2D1" presStyleIdx="1" presStyleCnt="2"/>
      <dgm:spPr/>
      <dgm:t>
        <a:bodyPr/>
        <a:lstStyle/>
        <a:p>
          <a:endParaRPr lang="en-US"/>
        </a:p>
      </dgm:t>
    </dgm:pt>
    <dgm:pt modelId="{F4108438-EFD3-444A-82FE-EDE21B8083B1}" type="pres">
      <dgm:prSet presAssocID="{436337CA-08D9-4338-88A5-A956234A08BF}" presName="connectorText" presStyleLbl="sibTrans2D1" presStyleIdx="1" presStyleCnt="2"/>
      <dgm:spPr/>
      <dgm:t>
        <a:bodyPr/>
        <a:lstStyle/>
        <a:p>
          <a:endParaRPr lang="en-US"/>
        </a:p>
      </dgm:t>
    </dgm:pt>
    <dgm:pt modelId="{70CFC663-3A83-4DBE-B3E9-1F40474A4D68}" type="pres">
      <dgm:prSet presAssocID="{621A0D9C-E4EB-48A4-B86F-FDD03C682D65}" presName="node" presStyleLbl="node1" presStyleIdx="2" presStyleCnt="3">
        <dgm:presLayoutVars>
          <dgm:bulletEnabled val="1"/>
        </dgm:presLayoutVars>
      </dgm:prSet>
      <dgm:spPr/>
      <dgm:t>
        <a:bodyPr/>
        <a:lstStyle/>
        <a:p>
          <a:endParaRPr lang="en-US"/>
        </a:p>
      </dgm:t>
    </dgm:pt>
  </dgm:ptLst>
  <dgm:cxnLst>
    <dgm:cxn modelId="{7EBA1A07-B677-42F7-94AF-E4056B995DE0}" type="presOf" srcId="{5D7467B9-DBDC-40B5-B41D-FB0CA6121627}" destId="{C3BEEE75-C244-4DAA-BA20-E335E52FD1B9}" srcOrd="1" destOrd="0" presId="urn:microsoft.com/office/officeart/2005/8/layout/process2"/>
    <dgm:cxn modelId="{7D0770EB-4644-4A71-93F6-1A1BAE7C22D6}" type="presOf" srcId="{436337CA-08D9-4338-88A5-A956234A08BF}" destId="{293D6651-7041-4C4F-92E6-535476712DA1}" srcOrd="0" destOrd="0" presId="urn:microsoft.com/office/officeart/2005/8/layout/process2"/>
    <dgm:cxn modelId="{A63F2796-7487-45F9-ACB8-71FE953E683A}" srcId="{3468C2DE-D749-4F8B-B8C2-2700AF85DB00}" destId="{511E6702-ED86-4D86-BA98-C215113EBBF5}" srcOrd="1" destOrd="0" parTransId="{389FEC4F-A5A9-4A62-989D-929E818E47ED}" sibTransId="{436337CA-08D9-4338-88A5-A956234A08BF}"/>
    <dgm:cxn modelId="{B36448CD-0AF4-4B93-867E-14ABAD58FD97}" type="presOf" srcId="{5D7467B9-DBDC-40B5-B41D-FB0CA6121627}" destId="{F3C869EA-FDB3-4839-8DA0-2CF40A02DE3B}" srcOrd="0" destOrd="0" presId="urn:microsoft.com/office/officeart/2005/8/layout/process2"/>
    <dgm:cxn modelId="{8C9DF42D-CB2B-4724-93C4-5CD743E1553F}" type="presOf" srcId="{621A0D9C-E4EB-48A4-B86F-FDD03C682D65}" destId="{70CFC663-3A83-4DBE-B3E9-1F40474A4D68}" srcOrd="0" destOrd="0" presId="urn:microsoft.com/office/officeart/2005/8/layout/process2"/>
    <dgm:cxn modelId="{F64192E8-099F-46DC-8857-C1C44BCE0085}" type="presOf" srcId="{511E6702-ED86-4D86-BA98-C215113EBBF5}" destId="{A655F589-96D3-43E4-86C7-1945A38C5826}" srcOrd="0" destOrd="0" presId="urn:microsoft.com/office/officeart/2005/8/layout/process2"/>
    <dgm:cxn modelId="{15590BD2-686D-4F96-A39C-383B39401ACC}" type="presOf" srcId="{436337CA-08D9-4338-88A5-A956234A08BF}" destId="{F4108438-EFD3-444A-82FE-EDE21B8083B1}" srcOrd="1" destOrd="0" presId="urn:microsoft.com/office/officeart/2005/8/layout/process2"/>
    <dgm:cxn modelId="{D9F5806F-8D26-4E2F-8ABE-EACC7D413D44}" type="presOf" srcId="{3468C2DE-D749-4F8B-B8C2-2700AF85DB00}" destId="{961DA34F-FDE8-4A0B-B41E-21C0A215FCEB}" srcOrd="0" destOrd="0" presId="urn:microsoft.com/office/officeart/2005/8/layout/process2"/>
    <dgm:cxn modelId="{E8D9493E-3443-4974-961E-6A2197BA44D1}" srcId="{3468C2DE-D749-4F8B-B8C2-2700AF85DB00}" destId="{621A0D9C-E4EB-48A4-B86F-FDD03C682D65}" srcOrd="2" destOrd="0" parTransId="{7F138138-F20A-470C-995A-5A9C3B2CE6E2}" sibTransId="{673AC73F-0FAD-449A-9C1C-AE3233472D7D}"/>
    <dgm:cxn modelId="{7B53D3FC-F484-4997-B9FC-B5877AAA174F}" type="presOf" srcId="{6DB43560-459B-4D1E-9910-F88E6F8CE085}" destId="{C3A7D532-4197-4EF6-932D-F60E3E1D5796}" srcOrd="0" destOrd="0" presId="urn:microsoft.com/office/officeart/2005/8/layout/process2"/>
    <dgm:cxn modelId="{3B3EDE00-7C3B-4851-8219-5DD3FE989DC4}" srcId="{3468C2DE-D749-4F8B-B8C2-2700AF85DB00}" destId="{6DB43560-459B-4D1E-9910-F88E6F8CE085}" srcOrd="0" destOrd="0" parTransId="{E03E1E8A-3D92-4324-8E13-1CAC30BEC7EF}" sibTransId="{5D7467B9-DBDC-40B5-B41D-FB0CA6121627}"/>
    <dgm:cxn modelId="{A8D9AC9F-809F-418C-9C97-11115D64BE8F}" type="presParOf" srcId="{961DA34F-FDE8-4A0B-B41E-21C0A215FCEB}" destId="{C3A7D532-4197-4EF6-932D-F60E3E1D5796}" srcOrd="0" destOrd="0" presId="urn:microsoft.com/office/officeart/2005/8/layout/process2"/>
    <dgm:cxn modelId="{5BBA9D3C-897C-4967-AD9E-D2AA53A494A9}" type="presParOf" srcId="{961DA34F-FDE8-4A0B-B41E-21C0A215FCEB}" destId="{F3C869EA-FDB3-4839-8DA0-2CF40A02DE3B}" srcOrd="1" destOrd="0" presId="urn:microsoft.com/office/officeart/2005/8/layout/process2"/>
    <dgm:cxn modelId="{B8D7F914-A0C9-4E71-B08D-11DFF692A887}" type="presParOf" srcId="{F3C869EA-FDB3-4839-8DA0-2CF40A02DE3B}" destId="{C3BEEE75-C244-4DAA-BA20-E335E52FD1B9}" srcOrd="0" destOrd="0" presId="urn:microsoft.com/office/officeart/2005/8/layout/process2"/>
    <dgm:cxn modelId="{726E13DB-1A7A-473D-B171-E02475314F64}" type="presParOf" srcId="{961DA34F-FDE8-4A0B-B41E-21C0A215FCEB}" destId="{A655F589-96D3-43E4-86C7-1945A38C5826}" srcOrd="2" destOrd="0" presId="urn:microsoft.com/office/officeart/2005/8/layout/process2"/>
    <dgm:cxn modelId="{3D17C956-6ECF-4863-9AFB-86679837CE91}" type="presParOf" srcId="{961DA34F-FDE8-4A0B-B41E-21C0A215FCEB}" destId="{293D6651-7041-4C4F-92E6-535476712DA1}" srcOrd="3" destOrd="0" presId="urn:microsoft.com/office/officeart/2005/8/layout/process2"/>
    <dgm:cxn modelId="{80C1282C-34DF-4CDE-AD5C-84B0C667A03F}" type="presParOf" srcId="{293D6651-7041-4C4F-92E6-535476712DA1}" destId="{F4108438-EFD3-444A-82FE-EDE21B8083B1}" srcOrd="0" destOrd="0" presId="urn:microsoft.com/office/officeart/2005/8/layout/process2"/>
    <dgm:cxn modelId="{03E6E912-68BF-4BF1-9899-179D790D86FB}" type="presParOf" srcId="{961DA34F-FDE8-4A0B-B41E-21C0A215FCEB}" destId="{70CFC663-3A83-4DBE-B3E9-1F40474A4D68}"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F9E6BF-B4AC-4133-A376-DDAAC884CBE4}"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8DC52B46-DD8F-47E3-82B4-07510193DFC0}">
      <dgm:prSet phldrT="[Text]"/>
      <dgm:spPr/>
      <dgm:t>
        <a:bodyPr/>
        <a:lstStyle/>
        <a:p>
          <a:r>
            <a:rPr lang="en-US" dirty="0" smtClean="0"/>
            <a:t>Kỹ </a:t>
          </a:r>
          <a:r>
            <a:rPr lang="en-US" dirty="0" err="1" smtClean="0"/>
            <a:t>năng</a:t>
          </a:r>
          <a:r>
            <a:rPr lang="en-US" dirty="0" smtClean="0"/>
            <a:t> </a:t>
          </a:r>
          <a:r>
            <a:rPr lang="en-US" dirty="0" err="1" smtClean="0"/>
            <a:t>công</a:t>
          </a:r>
          <a:r>
            <a:rPr lang="en-US" dirty="0" smtClean="0"/>
            <a:t> </a:t>
          </a:r>
          <a:r>
            <a:rPr lang="en-US" dirty="0" err="1" smtClean="0"/>
            <a:t>việc</a:t>
          </a:r>
          <a:endParaRPr lang="en-US" dirty="0"/>
        </a:p>
      </dgm:t>
    </dgm:pt>
    <dgm:pt modelId="{979CE45C-5248-45BD-89D5-DB64C56B719E}" type="parTrans" cxnId="{87ACB977-BEE4-4823-A122-4ECCD26A9AB4}">
      <dgm:prSet/>
      <dgm:spPr/>
      <dgm:t>
        <a:bodyPr/>
        <a:lstStyle/>
        <a:p>
          <a:endParaRPr lang="en-US"/>
        </a:p>
      </dgm:t>
    </dgm:pt>
    <dgm:pt modelId="{C69268CC-1CB1-4C0B-A97C-B80458089BD4}" type="sibTrans" cxnId="{87ACB977-BEE4-4823-A122-4ECCD26A9AB4}">
      <dgm:prSet/>
      <dgm:spPr/>
      <dgm:t>
        <a:bodyPr/>
        <a:lstStyle/>
        <a:p>
          <a:endParaRPr lang="en-US"/>
        </a:p>
      </dgm:t>
    </dgm:pt>
    <dgm:pt modelId="{A8E1B513-A7F9-453D-A8BF-70FFA8EFB7B9}">
      <dgm:prSet phldrT="[Text]"/>
      <dgm:spPr/>
      <dgm:t>
        <a:bodyPr/>
        <a:lstStyle/>
        <a:p>
          <a:r>
            <a:rPr lang="en-US" dirty="0" err="1" smtClean="0"/>
            <a:t>Xu</a:t>
          </a:r>
          <a:r>
            <a:rPr lang="en-US" dirty="0" smtClean="0"/>
            <a:t> </a:t>
          </a:r>
          <a:r>
            <a:rPr lang="en-US" dirty="0" err="1" smtClean="0"/>
            <a:t>hướng</a:t>
          </a:r>
          <a:r>
            <a:rPr lang="en-US" dirty="0" smtClean="0"/>
            <a:t> </a:t>
          </a:r>
          <a:r>
            <a:rPr lang="en-US" dirty="0" err="1" smtClean="0"/>
            <a:t>công</a:t>
          </a:r>
          <a:r>
            <a:rPr lang="en-US" dirty="0" smtClean="0"/>
            <a:t> </a:t>
          </a:r>
          <a:r>
            <a:rPr lang="en-US" dirty="0" err="1" smtClean="0"/>
            <a:t>nghệ</a:t>
          </a:r>
          <a:endParaRPr lang="en-US" dirty="0"/>
        </a:p>
      </dgm:t>
    </dgm:pt>
    <dgm:pt modelId="{34A9EB29-F58F-4E37-9949-FAEB645DC0D3}" type="parTrans" cxnId="{46B9D3F6-2E36-46A6-909D-3DC0B1139E08}">
      <dgm:prSet/>
      <dgm:spPr/>
      <dgm:t>
        <a:bodyPr/>
        <a:lstStyle/>
        <a:p>
          <a:endParaRPr lang="en-US"/>
        </a:p>
      </dgm:t>
    </dgm:pt>
    <dgm:pt modelId="{7C519DE9-B8EE-424B-8303-675F2591A77D}" type="sibTrans" cxnId="{46B9D3F6-2E36-46A6-909D-3DC0B1139E08}">
      <dgm:prSet/>
      <dgm:spPr/>
      <dgm:t>
        <a:bodyPr/>
        <a:lstStyle/>
        <a:p>
          <a:endParaRPr lang="en-US"/>
        </a:p>
      </dgm:t>
    </dgm:pt>
    <dgm:pt modelId="{91EB57CC-6C4C-4B95-9B15-AC9606B44A77}">
      <dgm:prSet phldrT="[Text]"/>
      <dgm:spPr/>
      <dgm:t>
        <a:bodyPr/>
        <a:lstStyle/>
        <a:p>
          <a:r>
            <a:rPr lang="en-US" dirty="0" err="1" smtClean="0"/>
            <a:t>Cân</a:t>
          </a:r>
          <a:r>
            <a:rPr lang="en-US" dirty="0" smtClean="0"/>
            <a:t> </a:t>
          </a:r>
          <a:r>
            <a:rPr lang="en-US" dirty="0" err="1" smtClean="0"/>
            <a:t>bằng</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Gia</a:t>
          </a:r>
          <a:r>
            <a:rPr lang="en-US" dirty="0" smtClean="0"/>
            <a:t> </a:t>
          </a:r>
          <a:r>
            <a:rPr lang="en-US" dirty="0" err="1" smtClean="0"/>
            <a:t>đình</a:t>
          </a:r>
          <a:r>
            <a:rPr lang="en-US" dirty="0" smtClean="0"/>
            <a:t>/ </a:t>
          </a:r>
          <a:r>
            <a:rPr lang="en-US" dirty="0" err="1" smtClean="0"/>
            <a:t>Xã</a:t>
          </a:r>
          <a:r>
            <a:rPr lang="en-US" dirty="0" smtClean="0"/>
            <a:t> </a:t>
          </a:r>
          <a:r>
            <a:rPr lang="en-US" dirty="0" err="1" smtClean="0"/>
            <a:t>hội</a:t>
          </a:r>
          <a:endParaRPr lang="en-US" dirty="0"/>
        </a:p>
      </dgm:t>
    </dgm:pt>
    <dgm:pt modelId="{36014608-9042-4063-B913-29C771687D6A}" type="parTrans" cxnId="{00BB31C4-CC5C-49BC-9F4D-3F641883F88E}">
      <dgm:prSet/>
      <dgm:spPr/>
      <dgm:t>
        <a:bodyPr/>
        <a:lstStyle/>
        <a:p>
          <a:endParaRPr lang="en-US"/>
        </a:p>
      </dgm:t>
    </dgm:pt>
    <dgm:pt modelId="{FE24EBAE-BDDF-4636-9245-1A554DBCEDEA}" type="sibTrans" cxnId="{00BB31C4-CC5C-49BC-9F4D-3F641883F88E}">
      <dgm:prSet/>
      <dgm:spPr/>
      <dgm:t>
        <a:bodyPr/>
        <a:lstStyle/>
        <a:p>
          <a:endParaRPr lang="en-US"/>
        </a:p>
      </dgm:t>
    </dgm:pt>
    <dgm:pt modelId="{F3E8E6DC-074E-4E05-9133-96A55C7B77EB}">
      <dgm:prSet phldrT="[Text]"/>
      <dgm:spPr>
        <a:blipFill rotWithShape="0">
          <a:blip xmlns:r="http://schemas.openxmlformats.org/officeDocument/2006/relationships" r:embed="rId1"/>
          <a:stretch>
            <a:fillRect/>
          </a:stretch>
        </a:blipFill>
      </dgm:spPr>
      <dgm:t>
        <a:bodyPr/>
        <a:lstStyle/>
        <a:p>
          <a:endParaRPr lang="en-US" dirty="0"/>
        </a:p>
      </dgm:t>
    </dgm:pt>
    <dgm:pt modelId="{699FE32C-7FEA-49B8-9F2E-5834A696DCDA}" type="sibTrans" cxnId="{69E9C20E-9F3A-412B-8249-097F5788BF58}">
      <dgm:prSet/>
      <dgm:spPr/>
      <dgm:t>
        <a:bodyPr/>
        <a:lstStyle/>
        <a:p>
          <a:endParaRPr lang="en-US"/>
        </a:p>
      </dgm:t>
    </dgm:pt>
    <dgm:pt modelId="{4789EBB0-99EA-496D-8B8D-E64D0CC49DD5}" type="parTrans" cxnId="{69E9C20E-9F3A-412B-8249-097F5788BF58}">
      <dgm:prSet/>
      <dgm:spPr/>
      <dgm:t>
        <a:bodyPr/>
        <a:lstStyle/>
        <a:p>
          <a:endParaRPr lang="en-US"/>
        </a:p>
      </dgm:t>
    </dgm:pt>
    <dgm:pt modelId="{4AC805EE-2D06-4A25-BD40-A26AF16433E3}" type="pres">
      <dgm:prSet presAssocID="{95F9E6BF-B4AC-4133-A376-DDAAC884CBE4}" presName="Name0" presStyleCnt="0">
        <dgm:presLayoutVars>
          <dgm:chMax val="1"/>
          <dgm:chPref val="1"/>
          <dgm:dir/>
          <dgm:resizeHandles/>
        </dgm:presLayoutVars>
      </dgm:prSet>
      <dgm:spPr/>
      <dgm:t>
        <a:bodyPr/>
        <a:lstStyle/>
        <a:p>
          <a:endParaRPr lang="en-US"/>
        </a:p>
      </dgm:t>
    </dgm:pt>
    <dgm:pt modelId="{8238CCA2-E368-4C36-AF46-B1F84232B4E3}" type="pres">
      <dgm:prSet presAssocID="{F3E8E6DC-074E-4E05-9133-96A55C7B77EB}" presName="Parent" presStyleLbl="node1" presStyleIdx="0" presStyleCnt="2">
        <dgm:presLayoutVars>
          <dgm:chMax val="4"/>
          <dgm:chPref val="3"/>
        </dgm:presLayoutVars>
      </dgm:prSet>
      <dgm:spPr/>
      <dgm:t>
        <a:bodyPr/>
        <a:lstStyle/>
        <a:p>
          <a:endParaRPr lang="en-US"/>
        </a:p>
      </dgm:t>
    </dgm:pt>
    <dgm:pt modelId="{C20A0343-909A-4407-915F-C45F9D514151}" type="pres">
      <dgm:prSet presAssocID="{8DC52B46-DD8F-47E3-82B4-07510193DFC0}" presName="Accent" presStyleLbl="node1" presStyleIdx="1" presStyleCnt="2"/>
      <dgm:spPr/>
    </dgm:pt>
    <dgm:pt modelId="{5CAA598D-1AEA-428F-AEB8-112EA7906F85}" type="pres">
      <dgm:prSet presAssocID="{8DC52B46-DD8F-47E3-82B4-07510193DFC0}" presName="Image1" presStyleLbl="fgImgPlace1" presStyleIdx="0"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5000" r="-15000"/>
          </a:stretch>
        </a:blipFill>
      </dgm:spPr>
    </dgm:pt>
    <dgm:pt modelId="{2A0C9FBF-C214-42CF-A572-0867098B955C}" type="pres">
      <dgm:prSet presAssocID="{8DC52B46-DD8F-47E3-82B4-07510193DFC0}" presName="Child1" presStyleLbl="revTx" presStyleIdx="0" presStyleCnt="3">
        <dgm:presLayoutVars>
          <dgm:chMax val="0"/>
          <dgm:chPref val="0"/>
          <dgm:bulletEnabled val="1"/>
        </dgm:presLayoutVars>
      </dgm:prSet>
      <dgm:spPr/>
      <dgm:t>
        <a:bodyPr/>
        <a:lstStyle/>
        <a:p>
          <a:endParaRPr lang="en-US"/>
        </a:p>
      </dgm:t>
    </dgm:pt>
    <dgm:pt modelId="{4C4600A8-137D-429C-A05D-4989DC6AB4B3}" type="pres">
      <dgm:prSet presAssocID="{A8E1B513-A7F9-453D-A8BF-70FFA8EFB7B9}" presName="Image2" presStyleCnt="0"/>
      <dgm:spPr/>
    </dgm:pt>
    <dgm:pt modelId="{A4B79E74-23CA-4356-8C68-86CE1D233083}" type="pres">
      <dgm:prSet presAssocID="{A8E1B513-A7F9-453D-A8BF-70FFA8EFB7B9}" presName="Image" presStyleLbl="fgImgPlace1" presStyleIdx="1"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1000" r="-11000"/>
          </a:stretch>
        </a:blipFill>
      </dgm:spPr>
    </dgm:pt>
    <dgm:pt modelId="{BB03FCB7-B107-49DD-A38E-746519A58067}" type="pres">
      <dgm:prSet presAssocID="{A8E1B513-A7F9-453D-A8BF-70FFA8EFB7B9}" presName="Child2" presStyleLbl="revTx" presStyleIdx="1" presStyleCnt="3">
        <dgm:presLayoutVars>
          <dgm:chMax val="0"/>
          <dgm:chPref val="0"/>
          <dgm:bulletEnabled val="1"/>
        </dgm:presLayoutVars>
      </dgm:prSet>
      <dgm:spPr/>
      <dgm:t>
        <a:bodyPr/>
        <a:lstStyle/>
        <a:p>
          <a:endParaRPr lang="en-US"/>
        </a:p>
      </dgm:t>
    </dgm:pt>
    <dgm:pt modelId="{36461F3C-ED24-4470-A535-37D10AE06563}" type="pres">
      <dgm:prSet presAssocID="{91EB57CC-6C4C-4B95-9B15-AC9606B44A77}" presName="Image3" presStyleCnt="0"/>
      <dgm:spPr/>
    </dgm:pt>
    <dgm:pt modelId="{EE7F094E-43DE-4C19-8BD3-8CD574FB49AB}" type="pres">
      <dgm:prSet presAssocID="{91EB57CC-6C4C-4B95-9B15-AC9606B44A77}" presName="Image" presStyleLbl="fgImgPlace1" presStyleIdx="2" presStyleCnt="3"/>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08B5FFD9-34DB-484B-8439-E145361DE9EA}" type="pres">
      <dgm:prSet presAssocID="{91EB57CC-6C4C-4B95-9B15-AC9606B44A77}" presName="Child3" presStyleLbl="revTx" presStyleIdx="2" presStyleCnt="3">
        <dgm:presLayoutVars>
          <dgm:chMax val="0"/>
          <dgm:chPref val="0"/>
          <dgm:bulletEnabled val="1"/>
        </dgm:presLayoutVars>
      </dgm:prSet>
      <dgm:spPr/>
      <dgm:t>
        <a:bodyPr/>
        <a:lstStyle/>
        <a:p>
          <a:endParaRPr lang="en-US"/>
        </a:p>
      </dgm:t>
    </dgm:pt>
  </dgm:ptLst>
  <dgm:cxnLst>
    <dgm:cxn modelId="{7C8A84F1-67B9-487D-B224-A62C3668E168}" type="presOf" srcId="{95F9E6BF-B4AC-4133-A376-DDAAC884CBE4}" destId="{4AC805EE-2D06-4A25-BD40-A26AF16433E3}" srcOrd="0" destOrd="0" presId="urn:microsoft.com/office/officeart/2011/layout/RadialPictureList"/>
    <dgm:cxn modelId="{243F9204-A7A7-48C5-8239-A2194613F939}" type="presOf" srcId="{A8E1B513-A7F9-453D-A8BF-70FFA8EFB7B9}" destId="{BB03FCB7-B107-49DD-A38E-746519A58067}" srcOrd="0" destOrd="0" presId="urn:microsoft.com/office/officeart/2011/layout/RadialPictureList"/>
    <dgm:cxn modelId="{69E9C20E-9F3A-412B-8249-097F5788BF58}" srcId="{95F9E6BF-B4AC-4133-A376-DDAAC884CBE4}" destId="{F3E8E6DC-074E-4E05-9133-96A55C7B77EB}" srcOrd="0" destOrd="0" parTransId="{4789EBB0-99EA-496D-8B8D-E64D0CC49DD5}" sibTransId="{699FE32C-7FEA-49B8-9F2E-5834A696DCDA}"/>
    <dgm:cxn modelId="{E01D2183-8D4E-42EB-B4B3-FED723CFAFDE}" type="presOf" srcId="{91EB57CC-6C4C-4B95-9B15-AC9606B44A77}" destId="{08B5FFD9-34DB-484B-8439-E145361DE9EA}" srcOrd="0" destOrd="0" presId="urn:microsoft.com/office/officeart/2011/layout/RadialPictureList"/>
    <dgm:cxn modelId="{00BB31C4-CC5C-49BC-9F4D-3F641883F88E}" srcId="{F3E8E6DC-074E-4E05-9133-96A55C7B77EB}" destId="{91EB57CC-6C4C-4B95-9B15-AC9606B44A77}" srcOrd="2" destOrd="0" parTransId="{36014608-9042-4063-B913-29C771687D6A}" sibTransId="{FE24EBAE-BDDF-4636-9245-1A554DBCEDEA}"/>
    <dgm:cxn modelId="{CC2B2009-E2C2-4D9A-8A8E-7C100CFC388F}" type="presOf" srcId="{8DC52B46-DD8F-47E3-82B4-07510193DFC0}" destId="{2A0C9FBF-C214-42CF-A572-0867098B955C}" srcOrd="0" destOrd="0" presId="urn:microsoft.com/office/officeart/2011/layout/RadialPictureList"/>
    <dgm:cxn modelId="{87ACB977-BEE4-4823-A122-4ECCD26A9AB4}" srcId="{F3E8E6DC-074E-4E05-9133-96A55C7B77EB}" destId="{8DC52B46-DD8F-47E3-82B4-07510193DFC0}" srcOrd="0" destOrd="0" parTransId="{979CE45C-5248-45BD-89D5-DB64C56B719E}" sibTransId="{C69268CC-1CB1-4C0B-A97C-B80458089BD4}"/>
    <dgm:cxn modelId="{46B9D3F6-2E36-46A6-909D-3DC0B1139E08}" srcId="{F3E8E6DC-074E-4E05-9133-96A55C7B77EB}" destId="{A8E1B513-A7F9-453D-A8BF-70FFA8EFB7B9}" srcOrd="1" destOrd="0" parTransId="{34A9EB29-F58F-4E37-9949-FAEB645DC0D3}" sibTransId="{7C519DE9-B8EE-424B-8303-675F2591A77D}"/>
    <dgm:cxn modelId="{487BDF4C-7259-43A4-BCAC-7707E213D6D8}" type="presOf" srcId="{F3E8E6DC-074E-4E05-9133-96A55C7B77EB}" destId="{8238CCA2-E368-4C36-AF46-B1F84232B4E3}" srcOrd="0" destOrd="0" presId="urn:microsoft.com/office/officeart/2011/layout/RadialPictureList"/>
    <dgm:cxn modelId="{F4D661DB-8910-4CBD-BD9A-A7350D192B4E}" type="presParOf" srcId="{4AC805EE-2D06-4A25-BD40-A26AF16433E3}" destId="{8238CCA2-E368-4C36-AF46-B1F84232B4E3}" srcOrd="0" destOrd="0" presId="urn:microsoft.com/office/officeart/2011/layout/RadialPictureList"/>
    <dgm:cxn modelId="{7F65D029-5873-42BE-AB8F-4EFA22F9E017}" type="presParOf" srcId="{4AC805EE-2D06-4A25-BD40-A26AF16433E3}" destId="{C20A0343-909A-4407-915F-C45F9D514151}" srcOrd="1" destOrd="0" presId="urn:microsoft.com/office/officeart/2011/layout/RadialPictureList"/>
    <dgm:cxn modelId="{1C106276-C37D-4AA9-A735-6E54D9315415}" type="presParOf" srcId="{4AC805EE-2D06-4A25-BD40-A26AF16433E3}" destId="{5CAA598D-1AEA-428F-AEB8-112EA7906F85}" srcOrd="2" destOrd="0" presId="urn:microsoft.com/office/officeart/2011/layout/RadialPictureList"/>
    <dgm:cxn modelId="{DCC8C0E9-A51F-44D9-8C33-F47A3F7D87D4}" type="presParOf" srcId="{4AC805EE-2D06-4A25-BD40-A26AF16433E3}" destId="{2A0C9FBF-C214-42CF-A572-0867098B955C}" srcOrd="3" destOrd="0" presId="urn:microsoft.com/office/officeart/2011/layout/RadialPictureList"/>
    <dgm:cxn modelId="{98C81EA5-BB78-43EC-836E-E351381E2784}" type="presParOf" srcId="{4AC805EE-2D06-4A25-BD40-A26AF16433E3}" destId="{4C4600A8-137D-429C-A05D-4989DC6AB4B3}" srcOrd="4" destOrd="0" presId="urn:microsoft.com/office/officeart/2011/layout/RadialPictureList"/>
    <dgm:cxn modelId="{2CA199B1-C982-41B2-AA6E-4AFFC88A4EFB}" type="presParOf" srcId="{4C4600A8-137D-429C-A05D-4989DC6AB4B3}" destId="{A4B79E74-23CA-4356-8C68-86CE1D233083}" srcOrd="0" destOrd="0" presId="urn:microsoft.com/office/officeart/2011/layout/RadialPictureList"/>
    <dgm:cxn modelId="{66F84556-AACA-478F-98A1-0266AD5C8E70}" type="presParOf" srcId="{4AC805EE-2D06-4A25-BD40-A26AF16433E3}" destId="{BB03FCB7-B107-49DD-A38E-746519A58067}" srcOrd="5" destOrd="0" presId="urn:microsoft.com/office/officeart/2011/layout/RadialPictureList"/>
    <dgm:cxn modelId="{91388E33-18F1-4C12-A6AB-52016485B214}" type="presParOf" srcId="{4AC805EE-2D06-4A25-BD40-A26AF16433E3}" destId="{36461F3C-ED24-4470-A535-37D10AE06563}" srcOrd="6" destOrd="0" presId="urn:microsoft.com/office/officeart/2011/layout/RadialPictureList"/>
    <dgm:cxn modelId="{42A9E98A-E614-450E-81EE-4C5FF25804AB}" type="presParOf" srcId="{36461F3C-ED24-4470-A535-37D10AE06563}" destId="{EE7F094E-43DE-4C19-8BD3-8CD574FB49AB}" srcOrd="0" destOrd="0" presId="urn:microsoft.com/office/officeart/2011/layout/RadialPictureList"/>
    <dgm:cxn modelId="{B699CE5A-7B0D-4198-BB04-2CBACC47C77E}" type="presParOf" srcId="{4AC805EE-2D06-4A25-BD40-A26AF16433E3}" destId="{08B5FFD9-34DB-484B-8439-E145361DE9EA}" srcOrd="7" destOrd="0" presId="urn:microsoft.com/office/officeart/2011/layout/RadialPictur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94921-BC16-4FF0-873E-D54975B83B3C}">
      <dsp:nvSpPr>
        <dsp:cNvPr id="0" name=""/>
        <dsp:cNvSpPr/>
      </dsp:nvSpPr>
      <dsp:spPr>
        <a:xfrm rot="5400000">
          <a:off x="389935" y="1491758"/>
          <a:ext cx="1164986" cy="1938511"/>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8068B73-34D3-4C15-9B34-32E55793FD9E}">
      <dsp:nvSpPr>
        <dsp:cNvPr id="0" name=""/>
        <dsp:cNvSpPr/>
      </dsp:nvSpPr>
      <dsp:spPr>
        <a:xfrm>
          <a:off x="203074" y="2036216"/>
          <a:ext cx="2008011" cy="1755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100000"/>
            </a:lnSpc>
            <a:spcBef>
              <a:spcPct val="0"/>
            </a:spcBef>
            <a:spcAft>
              <a:spcPct val="35000"/>
            </a:spcAft>
          </a:pPr>
          <a:r>
            <a:rPr lang="en-US" sz="2200" kern="1200">
              <a:latin typeface="Cambria" panose="02040503050406030204" pitchFamily="18" charset="0"/>
              <a:ea typeface="Cambria" panose="02040503050406030204" pitchFamily="18" charset="0"/>
            </a:rPr>
            <a:t>1-</a:t>
          </a:r>
          <a:r>
            <a:rPr lang="en-US" sz="2200" b="1" kern="1200">
              <a:latin typeface="Cambria" panose="02040503050406030204" pitchFamily="18" charset="0"/>
              <a:ea typeface="Cambria" panose="02040503050406030204" pitchFamily="18" charset="0"/>
            </a:rPr>
            <a:t>Thu thập tất cả thông tin</a:t>
          </a:r>
          <a:r>
            <a:rPr lang="en-US" sz="2200" kern="1200">
              <a:latin typeface="Cambria" panose="02040503050406030204" pitchFamily="18" charset="0"/>
              <a:ea typeface="Cambria" panose="02040503050406030204" pitchFamily="18" charset="0"/>
            </a:rPr>
            <a:t> về chủ đề đang tìm hiểu</a:t>
          </a:r>
          <a:endParaRPr sz="6500" kern="1200"/>
        </a:p>
      </dsp:txBody>
      <dsp:txXfrm>
        <a:off x="203074" y="2036216"/>
        <a:ext cx="2008011" cy="1755261"/>
      </dsp:txXfrm>
    </dsp:sp>
    <dsp:sp modelId="{41B417D0-A481-4564-97BA-B7D68A2F0F45}">
      <dsp:nvSpPr>
        <dsp:cNvPr id="0" name=""/>
        <dsp:cNvSpPr/>
      </dsp:nvSpPr>
      <dsp:spPr>
        <a:xfrm>
          <a:off x="1615362" y="1349042"/>
          <a:ext cx="330207" cy="330207"/>
        </a:xfrm>
        <a:prstGeom prst="triangle">
          <a:avLst>
            <a:gd name="adj" fmla="val 100000"/>
          </a:avLst>
        </a:prstGeom>
        <a:solidFill>
          <a:schemeClr val="accent5">
            <a:hueOff val="-1225557"/>
            <a:satOff val="-1705"/>
            <a:lumOff val="-654"/>
            <a:alphaOff val="0"/>
          </a:schemeClr>
        </a:solidFill>
        <a:ln w="12700" cap="flat" cmpd="sng" algn="ctr">
          <a:solidFill>
            <a:schemeClr val="accent5">
              <a:hueOff val="-1225557"/>
              <a:satOff val="-1705"/>
              <a:lumOff val="-65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B9A7F8C-E3AF-455B-B16C-7020ADEA3CD3}">
      <dsp:nvSpPr>
        <dsp:cNvPr id="0" name=""/>
        <dsp:cNvSpPr/>
      </dsp:nvSpPr>
      <dsp:spPr>
        <a:xfrm rot="5400000">
          <a:off x="2661354" y="961603"/>
          <a:ext cx="1164986" cy="1938511"/>
        </a:xfrm>
        <a:prstGeom prst="corner">
          <a:avLst>
            <a:gd name="adj1" fmla="val 16120"/>
            <a:gd name="adj2" fmla="val 16110"/>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8C760A1-CE75-4743-86FB-4F60105618A2}">
      <dsp:nvSpPr>
        <dsp:cNvPr id="0" name=""/>
        <dsp:cNvSpPr/>
      </dsp:nvSpPr>
      <dsp:spPr>
        <a:xfrm>
          <a:off x="2466889" y="1540800"/>
          <a:ext cx="1750098" cy="1534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100000"/>
            </a:lnSpc>
            <a:spcBef>
              <a:spcPct val="0"/>
            </a:spcBef>
            <a:spcAft>
              <a:spcPct val="35000"/>
            </a:spcAft>
          </a:pPr>
          <a:r>
            <a:rPr lang="en-US" sz="2200" kern="1200">
              <a:latin typeface="Cambria" panose="02040503050406030204" pitchFamily="18" charset="0"/>
              <a:ea typeface="Cambria" panose="02040503050406030204" pitchFamily="18" charset="0"/>
            </a:rPr>
            <a:t>2-Lọc thông tin </a:t>
          </a:r>
          <a:r>
            <a:rPr lang="en-US" sz="2200" b="1" kern="1200">
              <a:latin typeface="Cambria" panose="02040503050406030204" pitchFamily="18" charset="0"/>
              <a:ea typeface="Cambria" panose="02040503050406030204" pitchFamily="18" charset="0"/>
            </a:rPr>
            <a:t>liên quan trực tiếp</a:t>
          </a:r>
        </a:p>
      </dsp:txBody>
      <dsp:txXfrm>
        <a:off x="2466889" y="1540800"/>
        <a:ext cx="1750098" cy="1534064"/>
      </dsp:txXfrm>
    </dsp:sp>
    <dsp:sp modelId="{1AB3AA84-737E-4A1B-8618-7FC3A48D841B}">
      <dsp:nvSpPr>
        <dsp:cNvPr id="0" name=""/>
        <dsp:cNvSpPr/>
      </dsp:nvSpPr>
      <dsp:spPr>
        <a:xfrm>
          <a:off x="3886781" y="818888"/>
          <a:ext cx="330207" cy="330207"/>
        </a:xfrm>
        <a:prstGeom prst="triangle">
          <a:avLst>
            <a:gd name="adj" fmla="val 10000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7ECD202-4804-4122-BC59-EF417102F6B8}">
      <dsp:nvSpPr>
        <dsp:cNvPr id="0" name=""/>
        <dsp:cNvSpPr/>
      </dsp:nvSpPr>
      <dsp:spPr>
        <a:xfrm rot="5400000">
          <a:off x="4932773" y="431448"/>
          <a:ext cx="1164986" cy="1938511"/>
        </a:xfrm>
        <a:prstGeom prst="corner">
          <a:avLst>
            <a:gd name="adj1" fmla="val 16120"/>
            <a:gd name="adj2" fmla="val 16110"/>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EC61E46-C073-40E4-804E-ACD7F588634C}">
      <dsp:nvSpPr>
        <dsp:cNvPr id="0" name=""/>
        <dsp:cNvSpPr/>
      </dsp:nvSpPr>
      <dsp:spPr>
        <a:xfrm>
          <a:off x="4738308" y="1010646"/>
          <a:ext cx="1750098" cy="1534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100000"/>
            </a:lnSpc>
            <a:spcBef>
              <a:spcPct val="0"/>
            </a:spcBef>
            <a:spcAft>
              <a:spcPct val="35000"/>
            </a:spcAft>
          </a:pPr>
          <a:r>
            <a:rPr lang="en-US" sz="2200" kern="1200">
              <a:latin typeface="Cambria" panose="02040503050406030204" pitchFamily="18" charset="0"/>
              <a:ea typeface="Cambria" panose="02040503050406030204" pitchFamily="18" charset="0"/>
            </a:rPr>
            <a:t>3-Lọc thông tin </a:t>
          </a:r>
          <a:r>
            <a:rPr lang="en-US" sz="2200" b="1" kern="1200">
              <a:latin typeface="Cambria" panose="02040503050406030204" pitchFamily="18" charset="0"/>
              <a:ea typeface="Cambria" panose="02040503050406030204" pitchFamily="18" charset="0"/>
            </a:rPr>
            <a:t>liên quan gián tiếp</a:t>
          </a:r>
        </a:p>
      </dsp:txBody>
      <dsp:txXfrm>
        <a:off x="4738308" y="1010646"/>
        <a:ext cx="1750098" cy="1534064"/>
      </dsp:txXfrm>
    </dsp:sp>
    <dsp:sp modelId="{422731A3-404E-4F3B-B266-C8063292942D}">
      <dsp:nvSpPr>
        <dsp:cNvPr id="0" name=""/>
        <dsp:cNvSpPr/>
      </dsp:nvSpPr>
      <dsp:spPr>
        <a:xfrm>
          <a:off x="6158200" y="288733"/>
          <a:ext cx="330207" cy="330207"/>
        </a:xfrm>
        <a:prstGeom prst="triangle">
          <a:avLst>
            <a:gd name="adj" fmla="val 100000"/>
          </a:avLst>
        </a:prstGeom>
        <a:solidFill>
          <a:schemeClr val="accent5">
            <a:hueOff val="-6127787"/>
            <a:satOff val="-8523"/>
            <a:lumOff val="-3268"/>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1B1F8BE-0946-4742-8A19-2451ABB4C655}">
      <dsp:nvSpPr>
        <dsp:cNvPr id="0" name=""/>
        <dsp:cNvSpPr/>
      </dsp:nvSpPr>
      <dsp:spPr>
        <a:xfrm rot="5400000">
          <a:off x="7204192" y="-98705"/>
          <a:ext cx="1164986" cy="1938511"/>
        </a:xfrm>
        <a:prstGeom prst="corner">
          <a:avLst>
            <a:gd name="adj1" fmla="val 16120"/>
            <a:gd name="adj2" fmla="val 1611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FAB89A3-4721-4BBC-8B11-C81B4F955E15}">
      <dsp:nvSpPr>
        <dsp:cNvPr id="0" name=""/>
        <dsp:cNvSpPr/>
      </dsp:nvSpPr>
      <dsp:spPr>
        <a:xfrm>
          <a:off x="7009727" y="480491"/>
          <a:ext cx="1750098" cy="1534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100000"/>
            </a:lnSpc>
            <a:spcBef>
              <a:spcPct val="0"/>
            </a:spcBef>
            <a:spcAft>
              <a:spcPct val="35000"/>
            </a:spcAft>
          </a:pPr>
          <a:r>
            <a:rPr lang="en-US" sz="2200" kern="1200">
              <a:latin typeface="Cambria" panose="02040503050406030204" pitchFamily="18" charset="0"/>
              <a:ea typeface="Cambria" panose="02040503050406030204" pitchFamily="18" charset="0"/>
            </a:rPr>
            <a:t>4-Lọc thông tin</a:t>
          </a:r>
          <a:r>
            <a:rPr lang="en-US" sz="2200" b="1" kern="1200">
              <a:latin typeface="Cambria" panose="02040503050406030204" pitchFamily="18" charset="0"/>
              <a:ea typeface="Cambria" panose="02040503050406030204" pitchFamily="18" charset="0"/>
            </a:rPr>
            <a:t> lõi, quan trọng</a:t>
          </a:r>
          <a:endParaRPr lang="en-US" sz="2200" kern="1200">
            <a:latin typeface="Cambria" panose="02040503050406030204" pitchFamily="18" charset="0"/>
            <a:ea typeface="Cambria" panose="02040503050406030204" pitchFamily="18" charset="0"/>
          </a:endParaRPr>
        </a:p>
        <a:p>
          <a:pPr lvl="0" algn="l" defTabSz="977900">
            <a:lnSpc>
              <a:spcPct val="100000"/>
            </a:lnSpc>
            <a:spcBef>
              <a:spcPct val="0"/>
            </a:spcBef>
            <a:spcAft>
              <a:spcPct val="35000"/>
            </a:spcAft>
          </a:pPr>
          <a:endParaRPr lang="en-US" sz="2200" kern="1200">
            <a:latin typeface="Cambria" panose="02040503050406030204" pitchFamily="18" charset="0"/>
            <a:ea typeface="Cambria" panose="02040503050406030204" pitchFamily="18" charset="0"/>
          </a:endParaRPr>
        </a:p>
      </dsp:txBody>
      <dsp:txXfrm>
        <a:off x="7009727" y="480491"/>
        <a:ext cx="1750098" cy="1534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69F56-4C14-4C74-922C-802EDE2F530B}">
      <dsp:nvSpPr>
        <dsp:cNvPr id="0" name=""/>
        <dsp:cNvSpPr/>
      </dsp:nvSpPr>
      <dsp:spPr>
        <a:xfrm>
          <a:off x="3128" y="0"/>
          <a:ext cx="1877018" cy="2600960"/>
        </a:xfrm>
        <a:prstGeom prst="up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9E2300-3667-496E-9F8E-8FFBE27B20E9}">
      <dsp:nvSpPr>
        <dsp:cNvPr id="0" name=""/>
        <dsp:cNvSpPr/>
      </dsp:nvSpPr>
      <dsp:spPr>
        <a:xfrm>
          <a:off x="1936457" y="0"/>
          <a:ext cx="3185243" cy="2600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lvl="0" algn="l" defTabSz="1333500">
            <a:lnSpc>
              <a:spcPct val="90000"/>
            </a:lnSpc>
            <a:spcBef>
              <a:spcPct val="0"/>
            </a:spcBef>
            <a:spcAft>
              <a:spcPct val="35000"/>
            </a:spcAft>
          </a:pPr>
          <a:r>
            <a:rPr lang="en-US" sz="3000" kern="1200" dirty="0" err="1" smtClean="0"/>
            <a:t>Nhiều</a:t>
          </a:r>
          <a:r>
            <a:rPr lang="en-US" sz="3000" kern="1200" dirty="0" smtClean="0"/>
            <a:t> ở </a:t>
          </a:r>
          <a:r>
            <a:rPr lang="en-US" sz="3000" kern="1200" dirty="0" err="1" smtClean="0"/>
            <a:t>đoạn</a:t>
          </a:r>
          <a:r>
            <a:rPr lang="en-US" sz="3000" kern="1200" dirty="0" smtClean="0"/>
            <a:t> </a:t>
          </a:r>
          <a:r>
            <a:rPr lang="en-US" sz="3000" kern="1200" dirty="0" err="1" smtClean="0"/>
            <a:t>đầu</a:t>
          </a:r>
          <a:endParaRPr lang="en-US" sz="3000" kern="1200" dirty="0"/>
        </a:p>
      </dsp:txBody>
      <dsp:txXfrm>
        <a:off x="1936457" y="0"/>
        <a:ext cx="3185243" cy="2600960"/>
      </dsp:txXfrm>
    </dsp:sp>
    <dsp:sp modelId="{095C0448-BA29-4253-9754-B483B7EF6AFD}">
      <dsp:nvSpPr>
        <dsp:cNvPr id="0" name=""/>
        <dsp:cNvSpPr/>
      </dsp:nvSpPr>
      <dsp:spPr>
        <a:xfrm>
          <a:off x="566233" y="2817706"/>
          <a:ext cx="1877018" cy="2600960"/>
        </a:xfrm>
        <a:prstGeom prst="downArrow">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7E4FC7-3688-4818-8D1A-40B72246634E}">
      <dsp:nvSpPr>
        <dsp:cNvPr id="0" name=""/>
        <dsp:cNvSpPr/>
      </dsp:nvSpPr>
      <dsp:spPr>
        <a:xfrm>
          <a:off x="2499562" y="2817706"/>
          <a:ext cx="3185243" cy="2600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lvl="0" algn="l" defTabSz="1333500">
            <a:lnSpc>
              <a:spcPct val="90000"/>
            </a:lnSpc>
            <a:spcBef>
              <a:spcPct val="0"/>
            </a:spcBef>
            <a:spcAft>
              <a:spcPct val="35000"/>
            </a:spcAft>
          </a:pPr>
          <a:r>
            <a:rPr lang="en-US" sz="3000" kern="1200" dirty="0" err="1" smtClean="0"/>
            <a:t>Ít</a:t>
          </a:r>
          <a:r>
            <a:rPr lang="en-US" sz="3000" kern="1200" dirty="0" smtClean="0"/>
            <a:t> ở </a:t>
          </a:r>
          <a:r>
            <a:rPr lang="en-US" sz="3000" kern="1200" dirty="0" err="1" smtClean="0"/>
            <a:t>giai</a:t>
          </a:r>
          <a:r>
            <a:rPr lang="en-US" sz="3000" kern="1200" dirty="0" smtClean="0"/>
            <a:t> </a:t>
          </a:r>
          <a:r>
            <a:rPr lang="en-US" sz="3000" kern="1200" dirty="0" err="1" smtClean="0"/>
            <a:t>đoạn</a:t>
          </a:r>
          <a:r>
            <a:rPr lang="en-US" sz="3000" kern="1200" dirty="0" smtClean="0"/>
            <a:t> </a:t>
          </a:r>
          <a:r>
            <a:rPr lang="en-US" sz="3000" kern="1200" dirty="0" err="1" smtClean="0"/>
            <a:t>sau</a:t>
          </a:r>
          <a:endParaRPr lang="en-US" sz="3000" kern="1200" dirty="0"/>
        </a:p>
      </dsp:txBody>
      <dsp:txXfrm>
        <a:off x="2499562" y="2817706"/>
        <a:ext cx="3185243" cy="2600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7D532-4197-4EF6-932D-F60E3E1D5796}">
      <dsp:nvSpPr>
        <dsp:cNvPr id="0" name=""/>
        <dsp:cNvSpPr/>
      </dsp:nvSpPr>
      <dsp:spPr>
        <a:xfrm>
          <a:off x="2075298" y="0"/>
          <a:ext cx="1958102" cy="108783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err="1" smtClean="0"/>
            <a:t>Đọc</a:t>
          </a:r>
          <a:r>
            <a:rPr lang="en-US" sz="3500" kern="1200" dirty="0" smtClean="0"/>
            <a:t> </a:t>
          </a:r>
          <a:r>
            <a:rPr lang="en-US" sz="3500" kern="1200" dirty="0" err="1" smtClean="0"/>
            <a:t>sách</a:t>
          </a:r>
          <a:endParaRPr lang="en-US" sz="3500" kern="1200" dirty="0"/>
        </a:p>
      </dsp:txBody>
      <dsp:txXfrm>
        <a:off x="2107160" y="31862"/>
        <a:ext cx="1894378" cy="1024110"/>
      </dsp:txXfrm>
    </dsp:sp>
    <dsp:sp modelId="{F3C869EA-FDB3-4839-8DA0-2CF40A02DE3B}">
      <dsp:nvSpPr>
        <dsp:cNvPr id="0" name=""/>
        <dsp:cNvSpPr/>
      </dsp:nvSpPr>
      <dsp:spPr>
        <a:xfrm rot="5400000">
          <a:off x="2850381" y="1115030"/>
          <a:ext cx="407937" cy="48952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2907493" y="1155824"/>
        <a:ext cx="293715" cy="285556"/>
      </dsp:txXfrm>
    </dsp:sp>
    <dsp:sp modelId="{A655F589-96D3-43E4-86C7-1945A38C5826}">
      <dsp:nvSpPr>
        <dsp:cNvPr id="0" name=""/>
        <dsp:cNvSpPr/>
      </dsp:nvSpPr>
      <dsp:spPr>
        <a:xfrm>
          <a:off x="2075298" y="1631751"/>
          <a:ext cx="1958102" cy="1087834"/>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err="1" smtClean="0"/>
            <a:t>Đúc</a:t>
          </a:r>
          <a:r>
            <a:rPr lang="en-US" sz="3500" kern="1200" dirty="0" smtClean="0"/>
            <a:t> </a:t>
          </a:r>
          <a:r>
            <a:rPr lang="en-US" sz="3500" kern="1200" dirty="0" err="1" smtClean="0"/>
            <a:t>kết</a:t>
          </a:r>
          <a:endParaRPr lang="en-US" sz="3500" kern="1200" dirty="0"/>
        </a:p>
      </dsp:txBody>
      <dsp:txXfrm>
        <a:off x="2107160" y="1663613"/>
        <a:ext cx="1894378" cy="1024110"/>
      </dsp:txXfrm>
    </dsp:sp>
    <dsp:sp modelId="{293D6651-7041-4C4F-92E6-535476712DA1}">
      <dsp:nvSpPr>
        <dsp:cNvPr id="0" name=""/>
        <dsp:cNvSpPr/>
      </dsp:nvSpPr>
      <dsp:spPr>
        <a:xfrm rot="5400000">
          <a:off x="2850381" y="2746782"/>
          <a:ext cx="407937" cy="489525"/>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2907493" y="2787576"/>
        <a:ext cx="293715" cy="285556"/>
      </dsp:txXfrm>
    </dsp:sp>
    <dsp:sp modelId="{70CFC663-3A83-4DBE-B3E9-1F40474A4D68}">
      <dsp:nvSpPr>
        <dsp:cNvPr id="0" name=""/>
        <dsp:cNvSpPr/>
      </dsp:nvSpPr>
      <dsp:spPr>
        <a:xfrm>
          <a:off x="2075298" y="3263503"/>
          <a:ext cx="1958102" cy="1087834"/>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Chia </a:t>
          </a:r>
          <a:r>
            <a:rPr lang="en-US" sz="3500" kern="1200" dirty="0" err="1" smtClean="0"/>
            <a:t>sẻ</a:t>
          </a:r>
          <a:endParaRPr lang="en-US" sz="3500" kern="1200" dirty="0"/>
        </a:p>
      </dsp:txBody>
      <dsp:txXfrm>
        <a:off x="2107160" y="3295365"/>
        <a:ext cx="1894378" cy="1024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8CCA2-E368-4C36-AF46-B1F84232B4E3}">
      <dsp:nvSpPr>
        <dsp:cNvPr id="0" name=""/>
        <dsp:cNvSpPr/>
      </dsp:nvSpPr>
      <dsp:spPr>
        <a:xfrm>
          <a:off x="935992" y="1229408"/>
          <a:ext cx="1815044" cy="1815134"/>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1201799" y="1495228"/>
        <a:ext cx="1283430" cy="1283494"/>
      </dsp:txXfrm>
    </dsp:sp>
    <dsp:sp modelId="{C20A0343-909A-4407-915F-C45F9D514151}">
      <dsp:nvSpPr>
        <dsp:cNvPr id="0" name=""/>
        <dsp:cNvSpPr/>
      </dsp:nvSpPr>
      <dsp:spPr>
        <a:xfrm>
          <a:off x="0" y="220195"/>
          <a:ext cx="3658830" cy="3814108"/>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AA598D-1AEA-428F-AEB8-112EA7906F85}">
      <dsp:nvSpPr>
        <dsp:cNvPr id="0" name=""/>
        <dsp:cNvSpPr/>
      </dsp:nvSpPr>
      <dsp:spPr>
        <a:xfrm>
          <a:off x="2694096" y="541724"/>
          <a:ext cx="972325" cy="97259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5000" r="-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0C9FBF-C214-42CF-A572-0867098B955C}">
      <dsp:nvSpPr>
        <dsp:cNvPr id="0" name=""/>
        <dsp:cNvSpPr/>
      </dsp:nvSpPr>
      <dsp:spPr>
        <a:xfrm>
          <a:off x="3740174" y="557362"/>
          <a:ext cx="1301496" cy="941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a:lnSpc>
              <a:spcPct val="90000"/>
            </a:lnSpc>
            <a:spcBef>
              <a:spcPct val="0"/>
            </a:spcBef>
            <a:spcAft>
              <a:spcPct val="10000"/>
            </a:spcAft>
          </a:pPr>
          <a:r>
            <a:rPr lang="en-US" sz="1700" kern="1200" dirty="0" smtClean="0"/>
            <a:t>Kỹ </a:t>
          </a:r>
          <a:r>
            <a:rPr lang="en-US" sz="1700" kern="1200" dirty="0" err="1" smtClean="0"/>
            <a:t>năng</a:t>
          </a:r>
          <a:r>
            <a:rPr lang="en-US" sz="1700" kern="1200" dirty="0" smtClean="0"/>
            <a:t> </a:t>
          </a:r>
          <a:r>
            <a:rPr lang="en-US" sz="1700" kern="1200" dirty="0" err="1" smtClean="0"/>
            <a:t>công</a:t>
          </a:r>
          <a:r>
            <a:rPr lang="en-US" sz="1700" kern="1200" dirty="0" smtClean="0"/>
            <a:t> </a:t>
          </a:r>
          <a:r>
            <a:rPr lang="en-US" sz="1700" kern="1200" dirty="0" err="1" smtClean="0"/>
            <a:t>việc</a:t>
          </a:r>
          <a:endParaRPr lang="en-US" sz="1700" kern="1200" dirty="0"/>
        </a:p>
      </dsp:txBody>
      <dsp:txXfrm>
        <a:off x="3740174" y="557362"/>
        <a:ext cx="1301496" cy="941322"/>
      </dsp:txXfrm>
    </dsp:sp>
    <dsp:sp modelId="{A4B79E74-23CA-4356-8C68-86CE1D233083}">
      <dsp:nvSpPr>
        <dsp:cNvPr id="0" name=""/>
        <dsp:cNvSpPr/>
      </dsp:nvSpPr>
      <dsp:spPr>
        <a:xfrm>
          <a:off x="3069903" y="1648197"/>
          <a:ext cx="972325" cy="97259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03FCB7-B107-49DD-A38E-746519A58067}">
      <dsp:nvSpPr>
        <dsp:cNvPr id="0" name=""/>
        <dsp:cNvSpPr/>
      </dsp:nvSpPr>
      <dsp:spPr>
        <a:xfrm>
          <a:off x="4121404" y="1661928"/>
          <a:ext cx="1301496" cy="941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a:lnSpc>
              <a:spcPct val="90000"/>
            </a:lnSpc>
            <a:spcBef>
              <a:spcPct val="0"/>
            </a:spcBef>
            <a:spcAft>
              <a:spcPct val="10000"/>
            </a:spcAft>
          </a:pPr>
          <a:r>
            <a:rPr lang="en-US" sz="1700" kern="1200" dirty="0" err="1" smtClean="0"/>
            <a:t>Xu</a:t>
          </a:r>
          <a:r>
            <a:rPr lang="en-US" sz="1700" kern="1200" dirty="0" smtClean="0"/>
            <a:t> </a:t>
          </a:r>
          <a:r>
            <a:rPr lang="en-US" sz="1700" kern="1200" dirty="0" err="1" smtClean="0"/>
            <a:t>hướng</a:t>
          </a:r>
          <a:r>
            <a:rPr lang="en-US" sz="1700" kern="1200" dirty="0" smtClean="0"/>
            <a:t> </a:t>
          </a:r>
          <a:r>
            <a:rPr lang="en-US" sz="1700" kern="1200" dirty="0" err="1" smtClean="0"/>
            <a:t>công</a:t>
          </a:r>
          <a:r>
            <a:rPr lang="en-US" sz="1700" kern="1200" dirty="0" smtClean="0"/>
            <a:t> </a:t>
          </a:r>
          <a:r>
            <a:rPr lang="en-US" sz="1700" kern="1200" dirty="0" err="1" smtClean="0"/>
            <a:t>nghệ</a:t>
          </a:r>
          <a:endParaRPr lang="en-US" sz="1700" kern="1200" dirty="0"/>
        </a:p>
      </dsp:txBody>
      <dsp:txXfrm>
        <a:off x="4121404" y="1661928"/>
        <a:ext cx="1301496" cy="941322"/>
      </dsp:txXfrm>
    </dsp:sp>
    <dsp:sp modelId="{EE7F094E-43DE-4C19-8BD3-8CD574FB49AB}">
      <dsp:nvSpPr>
        <dsp:cNvPr id="0" name=""/>
        <dsp:cNvSpPr/>
      </dsp:nvSpPr>
      <dsp:spPr>
        <a:xfrm>
          <a:off x="2694096" y="2770308"/>
          <a:ext cx="972325" cy="972597"/>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B5FFD9-34DB-484B-8439-E145361DE9EA}">
      <dsp:nvSpPr>
        <dsp:cNvPr id="0" name=""/>
        <dsp:cNvSpPr/>
      </dsp:nvSpPr>
      <dsp:spPr>
        <a:xfrm>
          <a:off x="3740174" y="2790142"/>
          <a:ext cx="1301496" cy="941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l" defTabSz="755650">
            <a:lnSpc>
              <a:spcPct val="90000"/>
            </a:lnSpc>
            <a:spcBef>
              <a:spcPct val="0"/>
            </a:spcBef>
            <a:spcAft>
              <a:spcPct val="10000"/>
            </a:spcAft>
          </a:pPr>
          <a:r>
            <a:rPr lang="en-US" sz="1700" kern="1200" dirty="0" err="1" smtClean="0"/>
            <a:t>Cân</a:t>
          </a:r>
          <a:r>
            <a:rPr lang="en-US" sz="1700" kern="1200" dirty="0" smtClean="0"/>
            <a:t> </a:t>
          </a:r>
          <a:r>
            <a:rPr lang="en-US" sz="1700" kern="1200" dirty="0" err="1" smtClean="0"/>
            <a:t>bằng</a:t>
          </a:r>
          <a:r>
            <a:rPr lang="en-US" sz="1700" kern="1200" dirty="0" smtClean="0"/>
            <a:t> </a:t>
          </a:r>
          <a:r>
            <a:rPr lang="en-US" sz="1700" kern="1200" dirty="0" err="1" smtClean="0"/>
            <a:t>công</a:t>
          </a:r>
          <a:r>
            <a:rPr lang="en-US" sz="1700" kern="1200" dirty="0" smtClean="0"/>
            <a:t> </a:t>
          </a:r>
          <a:r>
            <a:rPr lang="en-US" sz="1700" kern="1200" dirty="0" err="1" smtClean="0"/>
            <a:t>việc</a:t>
          </a:r>
          <a:r>
            <a:rPr lang="en-US" sz="1700" kern="1200" dirty="0" smtClean="0"/>
            <a:t>/ </a:t>
          </a:r>
          <a:r>
            <a:rPr lang="en-US" sz="1700" kern="1200" dirty="0" err="1" smtClean="0"/>
            <a:t>Gia</a:t>
          </a:r>
          <a:r>
            <a:rPr lang="en-US" sz="1700" kern="1200" dirty="0" smtClean="0"/>
            <a:t> </a:t>
          </a:r>
          <a:r>
            <a:rPr lang="en-US" sz="1700" kern="1200" dirty="0" err="1" smtClean="0"/>
            <a:t>đình</a:t>
          </a:r>
          <a:r>
            <a:rPr lang="en-US" sz="1700" kern="1200" dirty="0" smtClean="0"/>
            <a:t>/ </a:t>
          </a:r>
          <a:r>
            <a:rPr lang="en-US" sz="1700" kern="1200" dirty="0" err="1" smtClean="0"/>
            <a:t>Xã</a:t>
          </a:r>
          <a:r>
            <a:rPr lang="en-US" sz="1700" kern="1200" dirty="0" smtClean="0"/>
            <a:t> </a:t>
          </a:r>
          <a:r>
            <a:rPr lang="en-US" sz="1700" kern="1200" dirty="0" err="1" smtClean="0"/>
            <a:t>hội</a:t>
          </a:r>
          <a:endParaRPr lang="en-US" sz="1700" kern="1200" dirty="0"/>
        </a:p>
      </dsp:txBody>
      <dsp:txXfrm>
        <a:off x="3740174" y="2790142"/>
        <a:ext cx="1301496" cy="94132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5A0A8-4915-4DA0-BD36-0E664D7C3EE7}" type="datetimeFigureOut">
              <a:rPr lang="en-US" smtClean="0"/>
              <a:t>8/19/2021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EF899-546C-4B96-9964-E638179FDDD6}" type="slidenum">
              <a:rPr lang="en-US" smtClean="0"/>
              <a:t>‹#›</a:t>
            </a:fld>
            <a:endParaRPr lang="en-US"/>
          </a:p>
        </p:txBody>
      </p:sp>
    </p:spTree>
    <p:extLst>
      <p:ext uri="{BB962C8B-B14F-4D97-AF65-F5344CB8AC3E}">
        <p14:creationId xmlns:p14="http://schemas.microsoft.com/office/powerpoint/2010/main" val="52307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effectLst>
                  <a:outerShdw blurRad="38100" dist="19050" dir="2700000" algn="tl" rotWithShape="0">
                    <a:schemeClr val="dk1">
                      <a:alpha val="40000"/>
                    </a:schemeClr>
                  </a:outerShdw>
                </a:effectLst>
                <a:sym typeface="+mn-ea"/>
              </a:rPr>
              <a:t>Ví dụ: </a:t>
            </a:r>
            <a:r>
              <a:rPr lang="en-US" i="1">
                <a:effectLst>
                  <a:outerShdw blurRad="38100" dist="19050" dir="2700000" algn="tl" rotWithShape="0">
                    <a:schemeClr val="dk1">
                      <a:alpha val="40000"/>
                    </a:schemeClr>
                  </a:outerShdw>
                </a:effectLst>
                <a:sym typeface="+mn-ea"/>
              </a:rPr>
              <a:t>Ông Hai Lúa chế tạo máy bay, </a:t>
            </a:r>
          </a:p>
          <a:p>
            <a:r>
              <a:rPr lang="en-US" i="1">
                <a:effectLst>
                  <a:outerShdw blurRad="38100" dist="19050" dir="2700000" algn="tl" rotWithShape="0">
                    <a:schemeClr val="dk1">
                      <a:alpha val="40000"/>
                    </a:schemeClr>
                  </a:outerShdw>
                </a:effectLst>
                <a:sym typeface="+mn-ea"/>
              </a:rPr>
              <a:t>xe thiết giáo cho Campuchia (và các Kỹ sư chế tạo máy). </a:t>
            </a:r>
          </a:p>
          <a:p>
            <a:r>
              <a:rPr lang="en-US" i="1">
                <a:effectLst>
                  <a:outerShdw blurRad="38100" dist="19050" dir="2700000" algn="tl" rotWithShape="0">
                    <a:schemeClr val="dk1">
                      <a:alpha val="40000"/>
                    </a:schemeClr>
                  </a:outerShdw>
                </a:effectLst>
                <a:sym typeface="+mn-ea"/>
              </a:rPr>
              <a:t>Về giáo dục trẻ: Bà Montessori (bác sĩ) và các Giáo viên </a:t>
            </a:r>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17</a:t>
            </a:fld>
            <a:endParaRPr lang="en-US"/>
          </a:p>
        </p:txBody>
      </p:sp>
    </p:spTree>
    <p:extLst>
      <p:ext uri="{BB962C8B-B14F-4D97-AF65-F5344CB8AC3E}">
        <p14:creationId xmlns:p14="http://schemas.microsoft.com/office/powerpoint/2010/main" val="626733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87325" y="1106488"/>
            <a:ext cx="6365875" cy="3581400"/>
          </a:xfrm>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smtClean="0"/>
          </a:p>
        </p:txBody>
      </p:sp>
    </p:spTree>
    <p:extLst>
      <p:ext uri="{BB962C8B-B14F-4D97-AF65-F5344CB8AC3E}">
        <p14:creationId xmlns:p14="http://schemas.microsoft.com/office/powerpoint/2010/main" val="170001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04775" y="760413"/>
            <a:ext cx="6502400" cy="3657600"/>
          </a:xfrm>
          <a:ln/>
        </p:spPr>
      </p:sp>
      <p:sp>
        <p:nvSpPr>
          <p:cNvPr id="93187" name="Rectangle 3"/>
          <p:cNvSpPr>
            <a:spLocks noGrp="1" noChangeArrowheads="1"/>
          </p:cNvSpPr>
          <p:nvPr>
            <p:ph type="body" idx="1"/>
          </p:nvPr>
        </p:nvSpPr>
        <p:spPr>
          <a:xfrm>
            <a:off x="914400" y="4648200"/>
            <a:ext cx="4876800" cy="464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53" tIns="45277" rIns="90553" bIns="45277"/>
          <a:lstStyle/>
          <a:p>
            <a:endParaRPr lang="en-US" smtClean="0"/>
          </a:p>
        </p:txBody>
      </p:sp>
    </p:spTree>
    <p:extLst>
      <p:ext uri="{BB962C8B-B14F-4D97-AF65-F5344CB8AC3E}">
        <p14:creationId xmlns:p14="http://schemas.microsoft.com/office/powerpoint/2010/main" val="1464720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04775" y="760413"/>
            <a:ext cx="6502400" cy="3657600"/>
          </a:xfrm>
          <a:ln/>
        </p:spPr>
      </p:sp>
      <p:sp>
        <p:nvSpPr>
          <p:cNvPr id="93187" name="Rectangle 3"/>
          <p:cNvSpPr>
            <a:spLocks noGrp="1" noChangeArrowheads="1"/>
          </p:cNvSpPr>
          <p:nvPr>
            <p:ph type="body" idx="1"/>
          </p:nvPr>
        </p:nvSpPr>
        <p:spPr>
          <a:xfrm>
            <a:off x="914400" y="4648200"/>
            <a:ext cx="4876800" cy="464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53" tIns="45277" rIns="90553" bIns="45277"/>
          <a:lstStyle/>
          <a:p>
            <a:endParaRPr lang="en-US" smtClean="0"/>
          </a:p>
        </p:txBody>
      </p:sp>
    </p:spTree>
    <p:extLst>
      <p:ext uri="{BB962C8B-B14F-4D97-AF65-F5344CB8AC3E}">
        <p14:creationId xmlns:p14="http://schemas.microsoft.com/office/powerpoint/2010/main" val="1365377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Hoạt động đọc sách sẽ triển khai ntn?</a:t>
            </a:r>
          </a:p>
          <a:p>
            <a:r>
              <a:rPr lang="vi-VN" dirty="0" smtClean="0"/>
              <a:t>Làm sao để khuyến khích đọc sách?</a:t>
            </a:r>
          </a:p>
          <a:p>
            <a:r>
              <a:rPr lang="vi-VN" dirty="0" smtClean="0"/>
              <a:t>Tại sao phải đọc sách? Lợi ích ntn cho tổ chức? </a:t>
            </a:r>
          </a:p>
          <a:p>
            <a:r>
              <a:rPr lang="vi-VN" dirty="0" smtClean="0"/>
              <a:t>Cần 1 nhóm chuyên đọc sách để kích thích nhân sự khác --&gt; Lựa chọn nhân sự (3-4 người).</a:t>
            </a:r>
          </a:p>
          <a:p>
            <a:r>
              <a:rPr lang="vi-VN" dirty="0" smtClean="0"/>
              <a:t>Chủ đề đọc sách: Sách về kỹ năng công việc/ Hướng phát triển của công nghệ/ Sách về cân bằng giữa công việc và các hoạt động gia đình, xã hội.</a:t>
            </a:r>
          </a:p>
          <a:p>
            <a:r>
              <a:rPr lang="vi-VN" dirty="0" smtClean="0"/>
              <a:t>Đọc sách --&gt; Đúc rút/ vẽ sơ đồ: 1 hoạt động cho công ty để tăng Critical Thinking.</a:t>
            </a:r>
            <a:endParaRPr lang="en-US" dirty="0" smtClean="0"/>
          </a:p>
          <a:p>
            <a:endParaRPr lang="en-US" dirty="0" smtClean="0"/>
          </a:p>
          <a:p>
            <a:r>
              <a:rPr lang="en-US" dirty="0" smtClean="0"/>
              <a:t>Anh Minh </a:t>
            </a:r>
            <a:r>
              <a:rPr lang="en-US" dirty="0" err="1" smtClean="0"/>
              <a:t>già</a:t>
            </a:r>
            <a:r>
              <a:rPr lang="en-US" dirty="0" smtClean="0"/>
              <a:t>?</a:t>
            </a:r>
            <a:endParaRPr lang="vi-VN" dirty="0" smtClean="0"/>
          </a:p>
          <a:p>
            <a:endParaRPr lang="en-US" dirty="0"/>
          </a:p>
        </p:txBody>
      </p:sp>
      <p:sp>
        <p:nvSpPr>
          <p:cNvPr id="4" name="Slide Number Placeholder 3"/>
          <p:cNvSpPr>
            <a:spLocks noGrp="1"/>
          </p:cNvSpPr>
          <p:nvPr>
            <p:ph type="sldNum" sz="quarter" idx="10"/>
          </p:nvPr>
        </p:nvSpPr>
        <p:spPr/>
        <p:txBody>
          <a:bodyPr/>
          <a:lstStyle/>
          <a:p>
            <a:fld id="{09711770-E7CE-4456-8472-3603572FF70E}" type="slidenum">
              <a:rPr lang="en-US" smtClean="0"/>
              <a:t>31</a:t>
            </a:fld>
            <a:endParaRPr lang="en-US"/>
          </a:p>
        </p:txBody>
      </p:sp>
    </p:spTree>
    <p:extLst>
      <p:ext uri="{BB962C8B-B14F-4D97-AF65-F5344CB8AC3E}">
        <p14:creationId xmlns:p14="http://schemas.microsoft.com/office/powerpoint/2010/main" val="1402461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Hoạt động đọc sách sẽ triển khai ntn?</a:t>
            </a:r>
          </a:p>
          <a:p>
            <a:r>
              <a:rPr lang="vi-VN" dirty="0" smtClean="0"/>
              <a:t>Làm sao để khuyến khích đọc sách?</a:t>
            </a:r>
          </a:p>
          <a:p>
            <a:r>
              <a:rPr lang="vi-VN" dirty="0" smtClean="0"/>
              <a:t>Tại sao phải đọc sách? Lợi ích ntn cho tổ chức? </a:t>
            </a:r>
          </a:p>
          <a:p>
            <a:r>
              <a:rPr lang="vi-VN" dirty="0" smtClean="0"/>
              <a:t>Cần 1 nhóm chuyên đọc sách để kích thích nhân sự khác --&gt; Lựa chọn nhân sự (3-4 người).</a:t>
            </a:r>
          </a:p>
          <a:p>
            <a:r>
              <a:rPr lang="vi-VN" dirty="0" smtClean="0"/>
              <a:t>Chủ đề đọc sách: Sách về kỹ năng công việc/ Hướng phát triển của công nghệ/ Sách về cân bằng giữa công việc và các hoạt động gia đình, xã hội.</a:t>
            </a:r>
          </a:p>
          <a:p>
            <a:r>
              <a:rPr lang="vi-VN" dirty="0" smtClean="0"/>
              <a:t>Đọc sách --&gt; Đúc rút/ vẽ sơ đồ: 1 hoạt động cho công ty để tăng Critical Thinking.</a:t>
            </a:r>
            <a:endParaRPr lang="en-US" dirty="0" smtClean="0"/>
          </a:p>
          <a:p>
            <a:endParaRPr lang="en-US" dirty="0" smtClean="0"/>
          </a:p>
          <a:p>
            <a:r>
              <a:rPr lang="en-US" dirty="0" smtClean="0"/>
              <a:t>Anh Minh </a:t>
            </a:r>
            <a:r>
              <a:rPr lang="en-US" dirty="0" err="1" smtClean="0"/>
              <a:t>già</a:t>
            </a:r>
            <a:r>
              <a:rPr lang="en-US" dirty="0" smtClean="0"/>
              <a:t>?</a:t>
            </a:r>
            <a:endParaRPr lang="vi-VN" dirty="0" smtClean="0"/>
          </a:p>
          <a:p>
            <a:endParaRPr lang="en-US" dirty="0"/>
          </a:p>
        </p:txBody>
      </p:sp>
      <p:sp>
        <p:nvSpPr>
          <p:cNvPr id="4" name="Slide Number Placeholder 3"/>
          <p:cNvSpPr>
            <a:spLocks noGrp="1"/>
          </p:cNvSpPr>
          <p:nvPr>
            <p:ph type="sldNum" sz="quarter" idx="10"/>
          </p:nvPr>
        </p:nvSpPr>
        <p:spPr/>
        <p:txBody>
          <a:bodyPr/>
          <a:lstStyle/>
          <a:p>
            <a:fld id="{09711770-E7CE-4456-8472-3603572FF70E}" type="slidenum">
              <a:rPr lang="en-US" smtClean="0"/>
              <a:t>32</a:t>
            </a:fld>
            <a:endParaRPr lang="en-US"/>
          </a:p>
        </p:txBody>
      </p:sp>
    </p:spTree>
    <p:extLst>
      <p:ext uri="{BB962C8B-B14F-4D97-AF65-F5344CB8AC3E}">
        <p14:creationId xmlns:p14="http://schemas.microsoft.com/office/powerpoint/2010/main" val="38932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18</a:t>
            </a:fld>
            <a:endParaRPr lang="en-US"/>
          </a:p>
        </p:txBody>
      </p:sp>
    </p:spTree>
    <p:extLst>
      <p:ext uri="{BB962C8B-B14F-4D97-AF65-F5344CB8AC3E}">
        <p14:creationId xmlns:p14="http://schemas.microsoft.com/office/powerpoint/2010/main" val="1086049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19</a:t>
            </a:fld>
            <a:endParaRPr lang="en-US"/>
          </a:p>
        </p:txBody>
      </p:sp>
    </p:spTree>
    <p:extLst>
      <p:ext uri="{BB962C8B-B14F-4D97-AF65-F5344CB8AC3E}">
        <p14:creationId xmlns:p14="http://schemas.microsoft.com/office/powerpoint/2010/main" val="3432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20</a:t>
            </a:fld>
            <a:endParaRPr lang="en-US"/>
          </a:p>
        </p:txBody>
      </p:sp>
    </p:spTree>
    <p:extLst>
      <p:ext uri="{BB962C8B-B14F-4D97-AF65-F5344CB8AC3E}">
        <p14:creationId xmlns:p14="http://schemas.microsoft.com/office/powerpoint/2010/main" val="288754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21</a:t>
            </a:fld>
            <a:endParaRPr lang="en-US"/>
          </a:p>
        </p:txBody>
      </p:sp>
    </p:spTree>
    <p:extLst>
      <p:ext uri="{BB962C8B-B14F-4D97-AF65-F5344CB8AC3E}">
        <p14:creationId xmlns:p14="http://schemas.microsoft.com/office/powerpoint/2010/main" val="2754727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22</a:t>
            </a:fld>
            <a:endParaRPr lang="en-US"/>
          </a:p>
        </p:txBody>
      </p:sp>
    </p:spTree>
    <p:extLst>
      <p:ext uri="{BB962C8B-B14F-4D97-AF65-F5344CB8AC3E}">
        <p14:creationId xmlns:p14="http://schemas.microsoft.com/office/powerpoint/2010/main" val="2263161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23</a:t>
            </a:fld>
            <a:endParaRPr lang="en-US"/>
          </a:p>
        </p:txBody>
      </p:sp>
    </p:spTree>
    <p:extLst>
      <p:ext uri="{BB962C8B-B14F-4D97-AF65-F5344CB8AC3E}">
        <p14:creationId xmlns:p14="http://schemas.microsoft.com/office/powerpoint/2010/main" val="258987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24</a:t>
            </a:fld>
            <a:endParaRPr lang="en-US"/>
          </a:p>
        </p:txBody>
      </p:sp>
    </p:spTree>
    <p:extLst>
      <p:ext uri="{BB962C8B-B14F-4D97-AF65-F5344CB8AC3E}">
        <p14:creationId xmlns:p14="http://schemas.microsoft.com/office/powerpoint/2010/main" val="2367405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25</a:t>
            </a:fld>
            <a:endParaRPr lang="en-US"/>
          </a:p>
        </p:txBody>
      </p:sp>
    </p:spTree>
    <p:extLst>
      <p:ext uri="{BB962C8B-B14F-4D97-AF65-F5344CB8AC3E}">
        <p14:creationId xmlns:p14="http://schemas.microsoft.com/office/powerpoint/2010/main" val="299599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C44D77-4124-4D01-BB22-7B52DDC4C9FE}"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410602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44D77-4124-4D01-BB22-7B52DDC4C9FE}"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160026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44D77-4124-4D01-BB22-7B52DDC4C9FE}"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284229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44D77-4124-4D01-BB22-7B52DDC4C9FE}"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295543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C44D77-4124-4D01-BB22-7B52DDC4C9FE}"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175123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C44D77-4124-4D01-BB22-7B52DDC4C9FE}"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368111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C44D77-4124-4D01-BB22-7B52DDC4C9FE}"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26502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C44D77-4124-4D01-BB22-7B52DDC4C9FE}" type="datetimeFigureOut">
              <a:rPr lang="en-US" smtClean="0"/>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35529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44D77-4124-4D01-BB22-7B52DDC4C9FE}" type="datetimeFigureOut">
              <a:rPr lang="en-US" smtClean="0"/>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426793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44D77-4124-4D01-BB22-7B52DDC4C9FE}"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48657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44D77-4124-4D01-BB22-7B52DDC4C9FE}"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27062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44D77-4124-4D01-BB22-7B52DDC4C9FE}" type="datetimeFigureOut">
              <a:rPr lang="en-US" smtClean="0"/>
              <a:t>8/19/2021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C2A28-E5E2-4BAB-A160-EBF2876DAC65}" type="slidenum">
              <a:rPr lang="en-US" smtClean="0"/>
              <a:t>‹#›</a:t>
            </a:fld>
            <a:endParaRPr lang="en-US"/>
          </a:p>
        </p:txBody>
      </p:sp>
    </p:spTree>
    <p:extLst>
      <p:ext uri="{BB962C8B-B14F-4D97-AF65-F5344CB8AC3E}">
        <p14:creationId xmlns:p14="http://schemas.microsoft.com/office/powerpoint/2010/main" val="1956663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5.wdp"/><Relationship Id="rId3" Type="http://schemas.openxmlformats.org/officeDocument/2006/relationships/image" Target="../media/image7.png"/><Relationship Id="rId7" Type="http://schemas.microsoft.com/office/2007/relationships/hdphoto" Target="../media/hdphoto2.wdp"/><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11" Type="http://schemas.microsoft.com/office/2007/relationships/hdphoto" Target="../media/hdphoto4.wdp"/><Relationship Id="rId5" Type="http://schemas.openxmlformats.org/officeDocument/2006/relationships/image" Target="../media/image8.png"/><Relationship Id="rId15" Type="http://schemas.microsoft.com/office/2007/relationships/hdphoto" Target="../media/hdphoto6.wdp"/><Relationship Id="rId10" Type="http://schemas.openxmlformats.org/officeDocument/2006/relationships/image" Target="../media/image11.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6.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image" Target="../media/image28.png"/><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7276"/>
            <a:ext cx="12192000" cy="5790724"/>
          </a:xfrm>
          <a:prstGeom prst="rect">
            <a:avLst/>
          </a:prstGeom>
        </p:spPr>
      </p:pic>
      <p:sp>
        <p:nvSpPr>
          <p:cNvPr id="2" name="TextBox 1">
            <a:extLst>
              <a:ext uri="{FF2B5EF4-FFF2-40B4-BE49-F238E27FC236}">
                <a16:creationId xmlns="" xmlns:a16="http://schemas.microsoft.com/office/drawing/2014/main" id="{66F5949D-1F4B-9948-855E-5C8A31D50FC6}"/>
              </a:ext>
            </a:extLst>
          </p:cNvPr>
          <p:cNvSpPr txBox="1"/>
          <p:nvPr/>
        </p:nvSpPr>
        <p:spPr>
          <a:xfrm>
            <a:off x="2096683" y="127000"/>
            <a:ext cx="6170408" cy="707886"/>
          </a:xfrm>
          <a:prstGeom prst="rect">
            <a:avLst/>
          </a:prstGeom>
          <a:noFill/>
        </p:spPr>
        <p:txBody>
          <a:bodyPr wrap="none" rtlCol="0">
            <a:spAutoFit/>
          </a:bodyPr>
          <a:lstStyle/>
          <a:p>
            <a:pPr algn="ctr"/>
            <a:r>
              <a:rPr lang="en-US" sz="4000" b="1" dirty="0" smtClean="0">
                <a:solidFill>
                  <a:srgbClr val="1A7A7C"/>
                </a:solidFill>
                <a:latin typeface="Cambria" panose="02040503050406030204" pitchFamily="18" charset="0"/>
              </a:rPr>
              <a:t>Workshop </a:t>
            </a:r>
            <a:r>
              <a:rPr lang="en-US" sz="4000" b="1" dirty="0" err="1" smtClean="0">
                <a:solidFill>
                  <a:srgbClr val="1A7A7C"/>
                </a:solidFill>
                <a:latin typeface="Cambria" panose="02040503050406030204" pitchFamily="18" charset="0"/>
              </a:rPr>
              <a:t>Tự</a:t>
            </a:r>
            <a:r>
              <a:rPr lang="en-US" sz="4000" b="1" dirty="0" smtClean="0">
                <a:solidFill>
                  <a:srgbClr val="1A7A7C"/>
                </a:solidFill>
                <a:latin typeface="Cambria" panose="02040503050406030204" pitchFamily="18" charset="0"/>
              </a:rPr>
              <a:t> </a:t>
            </a:r>
            <a:r>
              <a:rPr lang="en-US" sz="4000" b="1" dirty="0" err="1" smtClean="0">
                <a:solidFill>
                  <a:srgbClr val="1A7A7C"/>
                </a:solidFill>
                <a:latin typeface="Cambria" panose="02040503050406030204" pitchFamily="18" charset="0"/>
              </a:rPr>
              <a:t>nghiên</a:t>
            </a:r>
            <a:r>
              <a:rPr lang="en-US" sz="4000" b="1" dirty="0" smtClean="0">
                <a:solidFill>
                  <a:srgbClr val="1A7A7C"/>
                </a:solidFill>
                <a:latin typeface="Cambria" panose="02040503050406030204" pitchFamily="18" charset="0"/>
              </a:rPr>
              <a:t> </a:t>
            </a:r>
            <a:r>
              <a:rPr lang="en-US" sz="4000" b="1" dirty="0" err="1" smtClean="0">
                <a:solidFill>
                  <a:srgbClr val="1A7A7C"/>
                </a:solidFill>
                <a:latin typeface="Cambria" panose="02040503050406030204" pitchFamily="18" charset="0"/>
              </a:rPr>
              <a:t>cứu</a:t>
            </a:r>
            <a:endParaRPr lang="x-none" sz="4000" b="1" dirty="0">
              <a:solidFill>
                <a:srgbClr val="1A7A7C"/>
              </a:solidFill>
              <a:latin typeface="Cambria" panose="02040503050406030204" pitchFamily="18" charset="0"/>
            </a:endParaRPr>
          </a:p>
        </p:txBody>
      </p:sp>
      <p:graphicFrame>
        <p:nvGraphicFramePr>
          <p:cNvPr id="3" name="Table 3">
            <a:extLst>
              <a:ext uri="{FF2B5EF4-FFF2-40B4-BE49-F238E27FC236}">
                <a16:creationId xmlns="" xmlns:a16="http://schemas.microsoft.com/office/drawing/2014/main" id="{F55BFC87-4AC0-0045-B743-39775B041B08}"/>
              </a:ext>
            </a:extLst>
          </p:cNvPr>
          <p:cNvGraphicFramePr>
            <a:graphicFrameLocks noGrp="1"/>
          </p:cNvGraphicFramePr>
          <p:nvPr>
            <p:extLst>
              <p:ext uri="{D42A27DB-BD31-4B8C-83A1-F6EECF244321}">
                <p14:modId xmlns:p14="http://schemas.microsoft.com/office/powerpoint/2010/main" val="1273446713"/>
              </p:ext>
            </p:extLst>
          </p:nvPr>
        </p:nvGraphicFramePr>
        <p:xfrm>
          <a:off x="0" y="5746403"/>
          <a:ext cx="12192000" cy="58420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1362268064"/>
                    </a:ext>
                  </a:extLst>
                </a:gridCol>
                <a:gridCol w="4064000">
                  <a:extLst>
                    <a:ext uri="{9D8B030D-6E8A-4147-A177-3AD203B41FA5}">
                      <a16:colId xmlns="" xmlns:a16="http://schemas.microsoft.com/office/drawing/2014/main" val="2216062514"/>
                    </a:ext>
                  </a:extLst>
                </a:gridCol>
                <a:gridCol w="4064000">
                  <a:extLst>
                    <a:ext uri="{9D8B030D-6E8A-4147-A177-3AD203B41FA5}">
                      <a16:colId xmlns="" xmlns:a16="http://schemas.microsoft.com/office/drawing/2014/main" val="2516021388"/>
                    </a:ext>
                  </a:extLst>
                </a:gridCol>
              </a:tblGrid>
              <a:tr h="584200">
                <a:tc>
                  <a:txBody>
                    <a:bodyPr/>
                    <a:lstStyle/>
                    <a:p>
                      <a:pPr algn="ctr"/>
                      <a:r>
                        <a:rPr lang="en-US" sz="3300" dirty="0" smtClean="0">
                          <a:latin typeface="Cambria" panose="02040503050406030204" pitchFamily="18" charset="0"/>
                        </a:rPr>
                        <a:t>TUẤN</a:t>
                      </a:r>
                      <a:r>
                        <a:rPr lang="en-US" sz="3300" baseline="0" dirty="0" smtClean="0">
                          <a:latin typeface="Cambria" panose="02040503050406030204" pitchFamily="18" charset="0"/>
                        </a:rPr>
                        <a:t> ANH</a:t>
                      </a:r>
                      <a:endParaRPr lang="x-none" sz="3300" dirty="0">
                        <a:latin typeface="Cambria" panose="02040503050406030204" pitchFamily="18" charset="0"/>
                      </a:endParaRPr>
                    </a:p>
                  </a:txBody>
                  <a:tcPr marL="76200" marR="76200" marT="38100" marB="38100">
                    <a:solidFill>
                      <a:srgbClr val="1A7A7C"/>
                    </a:solidFill>
                  </a:tcPr>
                </a:tc>
                <a:tc>
                  <a:txBody>
                    <a:bodyPr/>
                    <a:lstStyle/>
                    <a:p>
                      <a:pPr algn="ctr"/>
                      <a:r>
                        <a:rPr lang="en-US" sz="3300" dirty="0" err="1" smtClean="0">
                          <a:latin typeface="Cambria" panose="02040503050406030204" pitchFamily="18" charset="0"/>
                        </a:rPr>
                        <a:t>Tự</a:t>
                      </a:r>
                      <a:r>
                        <a:rPr lang="en-US" sz="3300" baseline="0" dirty="0" smtClean="0">
                          <a:latin typeface="Cambria" panose="02040503050406030204" pitchFamily="18" charset="0"/>
                        </a:rPr>
                        <a:t> </a:t>
                      </a:r>
                      <a:r>
                        <a:rPr lang="en-US" sz="3300" baseline="0" dirty="0" err="1" smtClean="0">
                          <a:latin typeface="Cambria" panose="02040503050406030204" pitchFamily="18" charset="0"/>
                        </a:rPr>
                        <a:t>nghiên</a:t>
                      </a:r>
                      <a:r>
                        <a:rPr lang="en-US" sz="3300" baseline="0" dirty="0" smtClean="0">
                          <a:latin typeface="Cambria" panose="02040503050406030204" pitchFamily="18" charset="0"/>
                        </a:rPr>
                        <a:t> </a:t>
                      </a:r>
                      <a:r>
                        <a:rPr lang="en-US" sz="3300" baseline="0" dirty="0" err="1" smtClean="0">
                          <a:latin typeface="Cambria" panose="02040503050406030204" pitchFamily="18" charset="0"/>
                        </a:rPr>
                        <a:t>cứu</a:t>
                      </a:r>
                      <a:endParaRPr lang="x-none" sz="3300" dirty="0">
                        <a:latin typeface="Cambria" panose="02040503050406030204" pitchFamily="18" charset="0"/>
                      </a:endParaRPr>
                    </a:p>
                  </a:txBody>
                  <a:tcPr marL="76200" marR="76200" marT="38100" marB="38100">
                    <a:solidFill>
                      <a:srgbClr val="1A7A7C"/>
                    </a:solidFill>
                  </a:tcPr>
                </a:tc>
                <a:tc>
                  <a:txBody>
                    <a:bodyPr/>
                    <a:lstStyle/>
                    <a:p>
                      <a:pPr algn="ctr"/>
                      <a:r>
                        <a:rPr lang="en-US" sz="3300" dirty="0" smtClean="0">
                          <a:latin typeface="Cambria" panose="02040503050406030204" pitchFamily="18" charset="0"/>
                        </a:rPr>
                        <a:t>2021</a:t>
                      </a:r>
                      <a:endParaRPr lang="x-none" sz="3300" dirty="0">
                        <a:latin typeface="Cambria" panose="02040503050406030204" pitchFamily="18" charset="0"/>
                      </a:endParaRPr>
                    </a:p>
                  </a:txBody>
                  <a:tcPr marL="76200" marR="76200" marT="38100" marB="38100">
                    <a:solidFill>
                      <a:srgbClr val="1A7A7C"/>
                    </a:solidFill>
                  </a:tcPr>
                </a:tc>
                <a:extLst>
                  <a:ext uri="{0D108BD9-81ED-4DB2-BD59-A6C34878D82A}">
                    <a16:rowId xmlns="" xmlns:a16="http://schemas.microsoft.com/office/drawing/2014/main" val="3562960038"/>
                  </a:ext>
                </a:extLst>
              </a:tr>
            </a:tbl>
          </a:graphicData>
        </a:graphic>
      </p:graphicFrame>
    </p:spTree>
    <p:extLst>
      <p:ext uri="{BB962C8B-B14F-4D97-AF65-F5344CB8AC3E}">
        <p14:creationId xmlns:p14="http://schemas.microsoft.com/office/powerpoint/2010/main" val="1488441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Line 2"/>
          <p:cNvSpPr>
            <a:spLocks noChangeShapeType="1"/>
          </p:cNvSpPr>
          <p:nvPr/>
        </p:nvSpPr>
        <p:spPr bwMode="auto">
          <a:xfrm flipV="1">
            <a:off x="7181850" y="4267201"/>
            <a:ext cx="1885950" cy="223837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2" name="Line 3"/>
          <p:cNvSpPr>
            <a:spLocks noChangeShapeType="1"/>
          </p:cNvSpPr>
          <p:nvPr/>
        </p:nvSpPr>
        <p:spPr bwMode="auto">
          <a:xfrm>
            <a:off x="3200401" y="5105400"/>
            <a:ext cx="3971925" cy="14287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3" name="Text Box 4"/>
          <p:cNvSpPr txBox="1">
            <a:spLocks noChangeArrowheads="1"/>
          </p:cNvSpPr>
          <p:nvPr/>
        </p:nvSpPr>
        <p:spPr bwMode="auto">
          <a:xfrm>
            <a:off x="5943600" y="457201"/>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Nên</a:t>
            </a:r>
          </a:p>
        </p:txBody>
      </p:sp>
      <p:sp>
        <p:nvSpPr>
          <p:cNvPr id="32774" name="Text Box 5"/>
          <p:cNvSpPr txBox="1">
            <a:spLocks noChangeArrowheads="1"/>
          </p:cNvSpPr>
          <p:nvPr/>
        </p:nvSpPr>
        <p:spPr bwMode="auto">
          <a:xfrm>
            <a:off x="7162800" y="1736726"/>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Cần</a:t>
            </a:r>
          </a:p>
        </p:txBody>
      </p:sp>
      <p:sp>
        <p:nvSpPr>
          <p:cNvPr id="32775" name="Text Box 6"/>
          <p:cNvSpPr txBox="1">
            <a:spLocks noChangeArrowheads="1"/>
          </p:cNvSpPr>
          <p:nvPr/>
        </p:nvSpPr>
        <p:spPr bwMode="auto">
          <a:xfrm>
            <a:off x="8305800" y="2879726"/>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Bắt buộc</a:t>
            </a:r>
          </a:p>
        </p:txBody>
      </p:sp>
      <p:sp>
        <p:nvSpPr>
          <p:cNvPr id="32776" name="Line 7"/>
          <p:cNvSpPr>
            <a:spLocks noChangeShapeType="1"/>
          </p:cNvSpPr>
          <p:nvPr/>
        </p:nvSpPr>
        <p:spPr bwMode="auto">
          <a:xfrm flipH="1">
            <a:off x="3200400" y="457200"/>
            <a:ext cx="1905000" cy="4648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8"/>
          <p:cNvSpPr>
            <a:spLocks noChangeShapeType="1"/>
          </p:cNvSpPr>
          <p:nvPr/>
        </p:nvSpPr>
        <p:spPr bwMode="auto">
          <a:xfrm>
            <a:off x="5105400" y="457200"/>
            <a:ext cx="2057400" cy="6096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Line 9"/>
          <p:cNvSpPr>
            <a:spLocks noChangeShapeType="1"/>
          </p:cNvSpPr>
          <p:nvPr/>
        </p:nvSpPr>
        <p:spPr bwMode="auto">
          <a:xfrm>
            <a:off x="5105400" y="457200"/>
            <a:ext cx="3962400" cy="3810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10"/>
          <p:cNvSpPr>
            <a:spLocks noChangeShapeType="1"/>
          </p:cNvSpPr>
          <p:nvPr/>
        </p:nvSpPr>
        <p:spPr bwMode="auto">
          <a:xfrm>
            <a:off x="3886200" y="3429000"/>
            <a:ext cx="2514600" cy="914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11"/>
          <p:cNvSpPr>
            <a:spLocks noChangeShapeType="1"/>
          </p:cNvSpPr>
          <p:nvPr/>
        </p:nvSpPr>
        <p:spPr bwMode="auto">
          <a:xfrm>
            <a:off x="4419600" y="2057401"/>
            <a:ext cx="1371600" cy="428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Line 12"/>
          <p:cNvSpPr>
            <a:spLocks noChangeShapeType="1"/>
          </p:cNvSpPr>
          <p:nvPr/>
        </p:nvSpPr>
        <p:spPr bwMode="auto">
          <a:xfrm flipH="1">
            <a:off x="6400800" y="2895600"/>
            <a:ext cx="1219200" cy="14478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Line 13"/>
          <p:cNvSpPr>
            <a:spLocks noChangeShapeType="1"/>
          </p:cNvSpPr>
          <p:nvPr/>
        </p:nvSpPr>
        <p:spPr bwMode="auto">
          <a:xfrm flipH="1">
            <a:off x="5784850" y="1752600"/>
            <a:ext cx="692150" cy="7064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3" name="Line 14"/>
          <p:cNvSpPr>
            <a:spLocks noChangeShapeType="1"/>
          </p:cNvSpPr>
          <p:nvPr/>
        </p:nvSpPr>
        <p:spPr bwMode="auto">
          <a:xfrm flipV="1">
            <a:off x="3200400" y="2895600"/>
            <a:ext cx="2133600" cy="2209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Line 15"/>
          <p:cNvSpPr>
            <a:spLocks noChangeShapeType="1"/>
          </p:cNvSpPr>
          <p:nvPr/>
        </p:nvSpPr>
        <p:spPr bwMode="auto">
          <a:xfrm>
            <a:off x="5334000" y="2895600"/>
            <a:ext cx="373380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6"/>
          <p:cNvSpPr>
            <a:spLocks noChangeShapeType="1"/>
          </p:cNvSpPr>
          <p:nvPr/>
        </p:nvSpPr>
        <p:spPr bwMode="auto">
          <a:xfrm flipH="1" flipV="1">
            <a:off x="5105400" y="457200"/>
            <a:ext cx="228600" cy="2438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2786" name="Line 17"/>
          <p:cNvSpPr>
            <a:spLocks noChangeShapeType="1"/>
          </p:cNvSpPr>
          <p:nvPr/>
        </p:nvSpPr>
        <p:spPr bwMode="auto">
          <a:xfrm flipV="1">
            <a:off x="3908426" y="1981201"/>
            <a:ext cx="1349375" cy="14208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Line 18"/>
          <p:cNvSpPr>
            <a:spLocks noChangeShapeType="1"/>
          </p:cNvSpPr>
          <p:nvPr/>
        </p:nvSpPr>
        <p:spPr bwMode="auto">
          <a:xfrm>
            <a:off x="5251451" y="2008188"/>
            <a:ext cx="2403475" cy="88741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2788" name="Line 19"/>
          <p:cNvSpPr>
            <a:spLocks noChangeShapeType="1"/>
          </p:cNvSpPr>
          <p:nvPr/>
        </p:nvSpPr>
        <p:spPr bwMode="auto">
          <a:xfrm flipV="1">
            <a:off x="4495800" y="1295401"/>
            <a:ext cx="685800" cy="7350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2789" name="Line 20"/>
          <p:cNvSpPr>
            <a:spLocks noChangeShapeType="1"/>
          </p:cNvSpPr>
          <p:nvPr/>
        </p:nvSpPr>
        <p:spPr bwMode="auto">
          <a:xfrm>
            <a:off x="5181601" y="1295401"/>
            <a:ext cx="1260475" cy="5064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2790" name="Text Box 21"/>
          <p:cNvSpPr txBox="1">
            <a:spLocks noChangeArrowheads="1"/>
          </p:cNvSpPr>
          <p:nvPr/>
        </p:nvSpPr>
        <p:spPr bwMode="auto">
          <a:xfrm>
            <a:off x="3276600" y="9144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/27</a:t>
            </a:r>
          </a:p>
        </p:txBody>
      </p:sp>
      <p:sp>
        <p:nvSpPr>
          <p:cNvPr id="32791" name="Text Box 22"/>
          <p:cNvSpPr txBox="1">
            <a:spLocks noChangeArrowheads="1"/>
          </p:cNvSpPr>
          <p:nvPr/>
        </p:nvSpPr>
        <p:spPr bwMode="auto">
          <a:xfrm>
            <a:off x="2743200" y="2209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8</a:t>
            </a:r>
            <a:r>
              <a:rPr lang="en-US" sz="4000" b="1">
                <a:latin typeface="Arial" panose="020B0604020202020204" pitchFamily="34" charset="0"/>
              </a:rPr>
              <a:t>/27</a:t>
            </a:r>
          </a:p>
        </p:txBody>
      </p:sp>
      <p:sp>
        <p:nvSpPr>
          <p:cNvPr id="32792" name="Text Box 23"/>
          <p:cNvSpPr txBox="1">
            <a:spLocks noChangeArrowheads="1"/>
          </p:cNvSpPr>
          <p:nvPr/>
        </p:nvSpPr>
        <p:spPr bwMode="auto">
          <a:xfrm>
            <a:off x="1828800" y="3794126"/>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18</a:t>
            </a:r>
            <a:r>
              <a:rPr lang="en-US" sz="4000" b="1">
                <a:latin typeface="Arial" panose="020B0604020202020204" pitchFamily="34" charset="0"/>
              </a:rPr>
              <a:t>/27</a:t>
            </a:r>
          </a:p>
        </p:txBody>
      </p:sp>
    </p:spTree>
    <p:extLst>
      <p:ext uri="{BB962C8B-B14F-4D97-AF65-F5344CB8AC3E}">
        <p14:creationId xmlns:p14="http://schemas.microsoft.com/office/powerpoint/2010/main" val="2823091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Line 2"/>
          <p:cNvSpPr>
            <a:spLocks noChangeShapeType="1"/>
          </p:cNvSpPr>
          <p:nvPr/>
        </p:nvSpPr>
        <p:spPr bwMode="auto">
          <a:xfrm flipV="1">
            <a:off x="7181850" y="4267201"/>
            <a:ext cx="1885950" cy="223837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6" name="Line 3"/>
          <p:cNvSpPr>
            <a:spLocks noChangeShapeType="1"/>
          </p:cNvSpPr>
          <p:nvPr/>
        </p:nvSpPr>
        <p:spPr bwMode="auto">
          <a:xfrm>
            <a:off x="3200401" y="5105400"/>
            <a:ext cx="3971925" cy="14287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Text Box 4"/>
          <p:cNvSpPr txBox="1">
            <a:spLocks noChangeArrowheads="1"/>
          </p:cNvSpPr>
          <p:nvPr/>
        </p:nvSpPr>
        <p:spPr bwMode="auto">
          <a:xfrm>
            <a:off x="5943600" y="457200"/>
            <a:ext cx="289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3600" b="1">
                <a:latin typeface="Arial" panose="020B0604020202020204" pitchFamily="34" charset="0"/>
              </a:rPr>
              <a:t>Kiến thức</a:t>
            </a:r>
          </a:p>
        </p:txBody>
      </p:sp>
      <p:sp>
        <p:nvSpPr>
          <p:cNvPr id="33798" name="Text Box 5"/>
          <p:cNvSpPr txBox="1">
            <a:spLocks noChangeArrowheads="1"/>
          </p:cNvSpPr>
          <p:nvPr/>
        </p:nvSpPr>
        <p:spPr bwMode="auto">
          <a:xfrm>
            <a:off x="7162800" y="1736725"/>
            <a:ext cx="251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3600" b="1">
                <a:latin typeface="Arial" panose="020B0604020202020204" pitchFamily="34" charset="0"/>
              </a:rPr>
              <a:t>Kỹ năng</a:t>
            </a:r>
          </a:p>
        </p:txBody>
      </p:sp>
      <p:sp>
        <p:nvSpPr>
          <p:cNvPr id="33799" name="Text Box 6"/>
          <p:cNvSpPr txBox="1">
            <a:spLocks noChangeArrowheads="1"/>
          </p:cNvSpPr>
          <p:nvPr/>
        </p:nvSpPr>
        <p:spPr bwMode="auto">
          <a:xfrm>
            <a:off x="8305800" y="2879725"/>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3600" b="1">
                <a:latin typeface="Arial" panose="020B0604020202020204" pitchFamily="34" charset="0"/>
              </a:rPr>
              <a:t>Thái độ</a:t>
            </a:r>
          </a:p>
        </p:txBody>
      </p:sp>
      <p:sp>
        <p:nvSpPr>
          <p:cNvPr id="33800" name="Line 7"/>
          <p:cNvSpPr>
            <a:spLocks noChangeShapeType="1"/>
          </p:cNvSpPr>
          <p:nvPr/>
        </p:nvSpPr>
        <p:spPr bwMode="auto">
          <a:xfrm flipH="1">
            <a:off x="3200400" y="457200"/>
            <a:ext cx="1905000" cy="4648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8"/>
          <p:cNvSpPr>
            <a:spLocks noChangeShapeType="1"/>
          </p:cNvSpPr>
          <p:nvPr/>
        </p:nvSpPr>
        <p:spPr bwMode="auto">
          <a:xfrm>
            <a:off x="5105400" y="457200"/>
            <a:ext cx="2057400" cy="6096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Line 9"/>
          <p:cNvSpPr>
            <a:spLocks noChangeShapeType="1"/>
          </p:cNvSpPr>
          <p:nvPr/>
        </p:nvSpPr>
        <p:spPr bwMode="auto">
          <a:xfrm>
            <a:off x="5105400" y="457200"/>
            <a:ext cx="3962400" cy="3810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3" name="Line 10"/>
          <p:cNvSpPr>
            <a:spLocks noChangeShapeType="1"/>
          </p:cNvSpPr>
          <p:nvPr/>
        </p:nvSpPr>
        <p:spPr bwMode="auto">
          <a:xfrm>
            <a:off x="3886200" y="3429000"/>
            <a:ext cx="2514600" cy="914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4" name="Line 11"/>
          <p:cNvSpPr>
            <a:spLocks noChangeShapeType="1"/>
          </p:cNvSpPr>
          <p:nvPr/>
        </p:nvSpPr>
        <p:spPr bwMode="auto">
          <a:xfrm>
            <a:off x="4419600" y="2057401"/>
            <a:ext cx="1371600" cy="428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5" name="Line 12"/>
          <p:cNvSpPr>
            <a:spLocks noChangeShapeType="1"/>
          </p:cNvSpPr>
          <p:nvPr/>
        </p:nvSpPr>
        <p:spPr bwMode="auto">
          <a:xfrm flipH="1">
            <a:off x="6400800" y="2895600"/>
            <a:ext cx="1219200" cy="14478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6" name="Line 13"/>
          <p:cNvSpPr>
            <a:spLocks noChangeShapeType="1"/>
          </p:cNvSpPr>
          <p:nvPr/>
        </p:nvSpPr>
        <p:spPr bwMode="auto">
          <a:xfrm flipH="1">
            <a:off x="5784850" y="1752600"/>
            <a:ext cx="692150" cy="7064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7" name="Line 14"/>
          <p:cNvSpPr>
            <a:spLocks noChangeShapeType="1"/>
          </p:cNvSpPr>
          <p:nvPr/>
        </p:nvSpPr>
        <p:spPr bwMode="auto">
          <a:xfrm flipV="1">
            <a:off x="3200400" y="2895600"/>
            <a:ext cx="2133600" cy="2209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3808" name="Line 15"/>
          <p:cNvSpPr>
            <a:spLocks noChangeShapeType="1"/>
          </p:cNvSpPr>
          <p:nvPr/>
        </p:nvSpPr>
        <p:spPr bwMode="auto">
          <a:xfrm>
            <a:off x="5334000" y="2895600"/>
            <a:ext cx="373380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Line 16"/>
          <p:cNvSpPr>
            <a:spLocks noChangeShapeType="1"/>
          </p:cNvSpPr>
          <p:nvPr/>
        </p:nvSpPr>
        <p:spPr bwMode="auto">
          <a:xfrm flipH="1" flipV="1">
            <a:off x="5105400" y="457200"/>
            <a:ext cx="228600" cy="2438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3810" name="Line 17"/>
          <p:cNvSpPr>
            <a:spLocks noChangeShapeType="1"/>
          </p:cNvSpPr>
          <p:nvPr/>
        </p:nvSpPr>
        <p:spPr bwMode="auto">
          <a:xfrm flipV="1">
            <a:off x="3908426" y="1981201"/>
            <a:ext cx="1349375" cy="14208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3811" name="Line 18"/>
          <p:cNvSpPr>
            <a:spLocks noChangeShapeType="1"/>
          </p:cNvSpPr>
          <p:nvPr/>
        </p:nvSpPr>
        <p:spPr bwMode="auto">
          <a:xfrm>
            <a:off x="5251451" y="2008188"/>
            <a:ext cx="2403475" cy="88741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3812" name="Line 19"/>
          <p:cNvSpPr>
            <a:spLocks noChangeShapeType="1"/>
          </p:cNvSpPr>
          <p:nvPr/>
        </p:nvSpPr>
        <p:spPr bwMode="auto">
          <a:xfrm flipV="1">
            <a:off x="4495800" y="1295401"/>
            <a:ext cx="685800" cy="7350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3813" name="Line 20"/>
          <p:cNvSpPr>
            <a:spLocks noChangeShapeType="1"/>
          </p:cNvSpPr>
          <p:nvPr/>
        </p:nvSpPr>
        <p:spPr bwMode="auto">
          <a:xfrm>
            <a:off x="5181601" y="1295401"/>
            <a:ext cx="1260475" cy="5064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3814" name="Text Box 21"/>
          <p:cNvSpPr txBox="1">
            <a:spLocks noChangeArrowheads="1"/>
          </p:cNvSpPr>
          <p:nvPr/>
        </p:nvSpPr>
        <p:spPr bwMode="auto">
          <a:xfrm>
            <a:off x="3276600" y="9144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/27</a:t>
            </a:r>
          </a:p>
        </p:txBody>
      </p:sp>
      <p:sp>
        <p:nvSpPr>
          <p:cNvPr id="33815" name="Text Box 22"/>
          <p:cNvSpPr txBox="1">
            <a:spLocks noChangeArrowheads="1"/>
          </p:cNvSpPr>
          <p:nvPr/>
        </p:nvSpPr>
        <p:spPr bwMode="auto">
          <a:xfrm>
            <a:off x="2743200" y="2209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8</a:t>
            </a:r>
            <a:r>
              <a:rPr lang="en-US" sz="4000" b="1">
                <a:latin typeface="Arial" panose="020B0604020202020204" pitchFamily="34" charset="0"/>
              </a:rPr>
              <a:t>/27</a:t>
            </a:r>
          </a:p>
        </p:txBody>
      </p:sp>
      <p:sp>
        <p:nvSpPr>
          <p:cNvPr id="33816" name="Text Box 23"/>
          <p:cNvSpPr txBox="1">
            <a:spLocks noChangeArrowheads="1"/>
          </p:cNvSpPr>
          <p:nvPr/>
        </p:nvSpPr>
        <p:spPr bwMode="auto">
          <a:xfrm>
            <a:off x="1828800" y="3794126"/>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18</a:t>
            </a:r>
            <a:r>
              <a:rPr lang="en-US" sz="4000" b="1">
                <a:latin typeface="Arial" panose="020B0604020202020204" pitchFamily="34" charset="0"/>
              </a:rPr>
              <a:t>/27</a:t>
            </a:r>
          </a:p>
        </p:txBody>
      </p:sp>
    </p:spTree>
    <p:extLst>
      <p:ext uri="{BB962C8B-B14F-4D97-AF65-F5344CB8AC3E}">
        <p14:creationId xmlns:p14="http://schemas.microsoft.com/office/powerpoint/2010/main" val="360219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Line 2"/>
          <p:cNvSpPr>
            <a:spLocks noChangeShapeType="1"/>
          </p:cNvSpPr>
          <p:nvPr/>
        </p:nvSpPr>
        <p:spPr bwMode="auto">
          <a:xfrm flipV="1">
            <a:off x="7181850" y="4267201"/>
            <a:ext cx="1885950" cy="223837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0" name="Line 3"/>
          <p:cNvSpPr>
            <a:spLocks noChangeShapeType="1"/>
          </p:cNvSpPr>
          <p:nvPr/>
        </p:nvSpPr>
        <p:spPr bwMode="auto">
          <a:xfrm>
            <a:off x="3200401" y="5105400"/>
            <a:ext cx="3971925" cy="14287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Text Box 4"/>
          <p:cNvSpPr txBox="1">
            <a:spLocks noChangeArrowheads="1"/>
          </p:cNvSpPr>
          <p:nvPr/>
        </p:nvSpPr>
        <p:spPr bwMode="auto">
          <a:xfrm>
            <a:off x="5943600" y="457201"/>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Con cá</a:t>
            </a:r>
          </a:p>
        </p:txBody>
      </p:sp>
      <p:sp>
        <p:nvSpPr>
          <p:cNvPr id="34822" name="Text Box 5"/>
          <p:cNvSpPr txBox="1">
            <a:spLocks noChangeArrowheads="1"/>
          </p:cNvSpPr>
          <p:nvPr/>
        </p:nvSpPr>
        <p:spPr bwMode="auto">
          <a:xfrm>
            <a:off x="7162800" y="1736726"/>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Cần câu</a:t>
            </a:r>
          </a:p>
        </p:txBody>
      </p:sp>
      <p:sp>
        <p:nvSpPr>
          <p:cNvPr id="34823" name="Text Box 6"/>
          <p:cNvSpPr txBox="1">
            <a:spLocks noChangeArrowheads="1"/>
          </p:cNvSpPr>
          <p:nvPr/>
        </p:nvSpPr>
        <p:spPr bwMode="auto">
          <a:xfrm>
            <a:off x="8001000" y="2879726"/>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Người câu</a:t>
            </a:r>
          </a:p>
        </p:txBody>
      </p:sp>
      <p:sp>
        <p:nvSpPr>
          <p:cNvPr id="34824" name="Line 7"/>
          <p:cNvSpPr>
            <a:spLocks noChangeShapeType="1"/>
          </p:cNvSpPr>
          <p:nvPr/>
        </p:nvSpPr>
        <p:spPr bwMode="auto">
          <a:xfrm flipH="1">
            <a:off x="3200400" y="457200"/>
            <a:ext cx="1905000" cy="4648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Line 8"/>
          <p:cNvSpPr>
            <a:spLocks noChangeShapeType="1"/>
          </p:cNvSpPr>
          <p:nvPr/>
        </p:nvSpPr>
        <p:spPr bwMode="auto">
          <a:xfrm>
            <a:off x="5105400" y="457200"/>
            <a:ext cx="2057400" cy="6096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Line 9"/>
          <p:cNvSpPr>
            <a:spLocks noChangeShapeType="1"/>
          </p:cNvSpPr>
          <p:nvPr/>
        </p:nvSpPr>
        <p:spPr bwMode="auto">
          <a:xfrm>
            <a:off x="5105400" y="457200"/>
            <a:ext cx="3962400" cy="3810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10"/>
          <p:cNvSpPr>
            <a:spLocks noChangeShapeType="1"/>
          </p:cNvSpPr>
          <p:nvPr/>
        </p:nvSpPr>
        <p:spPr bwMode="auto">
          <a:xfrm>
            <a:off x="3886200" y="3429000"/>
            <a:ext cx="2514600" cy="914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11"/>
          <p:cNvSpPr>
            <a:spLocks noChangeShapeType="1"/>
          </p:cNvSpPr>
          <p:nvPr/>
        </p:nvSpPr>
        <p:spPr bwMode="auto">
          <a:xfrm>
            <a:off x="4419600" y="2057401"/>
            <a:ext cx="1371600" cy="428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12"/>
          <p:cNvSpPr>
            <a:spLocks noChangeShapeType="1"/>
          </p:cNvSpPr>
          <p:nvPr/>
        </p:nvSpPr>
        <p:spPr bwMode="auto">
          <a:xfrm flipH="1">
            <a:off x="6400800" y="2895600"/>
            <a:ext cx="1219200" cy="14478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13"/>
          <p:cNvSpPr>
            <a:spLocks noChangeShapeType="1"/>
          </p:cNvSpPr>
          <p:nvPr/>
        </p:nvSpPr>
        <p:spPr bwMode="auto">
          <a:xfrm flipH="1">
            <a:off x="5784850" y="1752600"/>
            <a:ext cx="692150" cy="7064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14"/>
          <p:cNvSpPr>
            <a:spLocks noChangeShapeType="1"/>
          </p:cNvSpPr>
          <p:nvPr/>
        </p:nvSpPr>
        <p:spPr bwMode="auto">
          <a:xfrm flipV="1">
            <a:off x="3200400" y="2895600"/>
            <a:ext cx="2133600" cy="2209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15"/>
          <p:cNvSpPr>
            <a:spLocks noChangeShapeType="1"/>
          </p:cNvSpPr>
          <p:nvPr/>
        </p:nvSpPr>
        <p:spPr bwMode="auto">
          <a:xfrm>
            <a:off x="5334000" y="2895600"/>
            <a:ext cx="373380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16"/>
          <p:cNvSpPr>
            <a:spLocks noChangeShapeType="1"/>
          </p:cNvSpPr>
          <p:nvPr/>
        </p:nvSpPr>
        <p:spPr bwMode="auto">
          <a:xfrm flipH="1" flipV="1">
            <a:off x="5105400" y="457200"/>
            <a:ext cx="228600" cy="2438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17"/>
          <p:cNvSpPr>
            <a:spLocks noChangeShapeType="1"/>
          </p:cNvSpPr>
          <p:nvPr/>
        </p:nvSpPr>
        <p:spPr bwMode="auto">
          <a:xfrm flipV="1">
            <a:off x="3908426" y="1981201"/>
            <a:ext cx="1349375" cy="14208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35" name="Line 18"/>
          <p:cNvSpPr>
            <a:spLocks noChangeShapeType="1"/>
          </p:cNvSpPr>
          <p:nvPr/>
        </p:nvSpPr>
        <p:spPr bwMode="auto">
          <a:xfrm>
            <a:off x="5251451" y="2008188"/>
            <a:ext cx="2403475" cy="88741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Line 19"/>
          <p:cNvSpPr>
            <a:spLocks noChangeShapeType="1"/>
          </p:cNvSpPr>
          <p:nvPr/>
        </p:nvSpPr>
        <p:spPr bwMode="auto">
          <a:xfrm flipV="1">
            <a:off x="4495800" y="1295401"/>
            <a:ext cx="685800" cy="7350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37" name="Line 20"/>
          <p:cNvSpPr>
            <a:spLocks noChangeShapeType="1"/>
          </p:cNvSpPr>
          <p:nvPr/>
        </p:nvSpPr>
        <p:spPr bwMode="auto">
          <a:xfrm>
            <a:off x="5181601" y="1295401"/>
            <a:ext cx="1260475" cy="5064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Text Box 21"/>
          <p:cNvSpPr txBox="1">
            <a:spLocks noChangeArrowheads="1"/>
          </p:cNvSpPr>
          <p:nvPr/>
        </p:nvSpPr>
        <p:spPr bwMode="auto">
          <a:xfrm>
            <a:off x="3276600" y="9144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/27</a:t>
            </a:r>
          </a:p>
        </p:txBody>
      </p:sp>
      <p:sp>
        <p:nvSpPr>
          <p:cNvPr id="34839" name="Text Box 22"/>
          <p:cNvSpPr txBox="1">
            <a:spLocks noChangeArrowheads="1"/>
          </p:cNvSpPr>
          <p:nvPr/>
        </p:nvSpPr>
        <p:spPr bwMode="auto">
          <a:xfrm>
            <a:off x="2743200" y="2209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8</a:t>
            </a:r>
            <a:r>
              <a:rPr lang="en-US" sz="4000" b="1">
                <a:latin typeface="Arial" panose="020B0604020202020204" pitchFamily="34" charset="0"/>
              </a:rPr>
              <a:t>/27</a:t>
            </a:r>
          </a:p>
        </p:txBody>
      </p:sp>
      <p:sp>
        <p:nvSpPr>
          <p:cNvPr id="34840" name="Text Box 23"/>
          <p:cNvSpPr txBox="1">
            <a:spLocks noChangeArrowheads="1"/>
          </p:cNvSpPr>
          <p:nvPr/>
        </p:nvSpPr>
        <p:spPr bwMode="auto">
          <a:xfrm>
            <a:off x="1828800" y="3794126"/>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18</a:t>
            </a:r>
            <a:r>
              <a:rPr lang="en-US" sz="4000" b="1">
                <a:latin typeface="Arial" panose="020B0604020202020204" pitchFamily="34" charset="0"/>
              </a:rPr>
              <a:t>/27</a:t>
            </a:r>
          </a:p>
        </p:txBody>
      </p:sp>
    </p:spTree>
    <p:extLst>
      <p:ext uri="{BB962C8B-B14F-4D97-AF65-F5344CB8AC3E}">
        <p14:creationId xmlns:p14="http://schemas.microsoft.com/office/powerpoint/2010/main" val="1672542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Line 2"/>
          <p:cNvSpPr>
            <a:spLocks noChangeShapeType="1"/>
          </p:cNvSpPr>
          <p:nvPr/>
        </p:nvSpPr>
        <p:spPr bwMode="auto">
          <a:xfrm flipV="1">
            <a:off x="7181850" y="4267201"/>
            <a:ext cx="1885950" cy="223837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4" name="Line 3"/>
          <p:cNvSpPr>
            <a:spLocks noChangeShapeType="1"/>
          </p:cNvSpPr>
          <p:nvPr/>
        </p:nvSpPr>
        <p:spPr bwMode="auto">
          <a:xfrm>
            <a:off x="3200401" y="5105400"/>
            <a:ext cx="3971925" cy="14287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Text Box 4"/>
          <p:cNvSpPr txBox="1">
            <a:spLocks noChangeArrowheads="1"/>
          </p:cNvSpPr>
          <p:nvPr/>
        </p:nvSpPr>
        <p:spPr bwMode="auto">
          <a:xfrm>
            <a:off x="5943600" y="457200"/>
            <a:ext cx="289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3600" b="1">
                <a:latin typeface="Arial" panose="020B0604020202020204" pitchFamily="34" charset="0"/>
              </a:rPr>
              <a:t>Đào tạo</a:t>
            </a:r>
          </a:p>
        </p:txBody>
      </p:sp>
      <p:sp>
        <p:nvSpPr>
          <p:cNvPr id="35846" name="Text Box 5"/>
          <p:cNvSpPr txBox="1">
            <a:spLocks noChangeArrowheads="1"/>
          </p:cNvSpPr>
          <p:nvPr/>
        </p:nvSpPr>
        <p:spPr bwMode="auto">
          <a:xfrm>
            <a:off x="7162800" y="1736725"/>
            <a:ext cx="251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3600" b="1">
                <a:latin typeface="Arial" panose="020B0604020202020204" pitchFamily="34" charset="0"/>
              </a:rPr>
              <a:t>Giáo dục</a:t>
            </a:r>
          </a:p>
        </p:txBody>
      </p:sp>
      <p:sp>
        <p:nvSpPr>
          <p:cNvPr id="35847" name="Text Box 6"/>
          <p:cNvSpPr txBox="1">
            <a:spLocks noChangeArrowheads="1"/>
          </p:cNvSpPr>
          <p:nvPr/>
        </p:nvSpPr>
        <p:spPr bwMode="auto">
          <a:xfrm>
            <a:off x="8305800" y="2879725"/>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3600" b="1">
                <a:latin typeface="Arial" panose="020B0604020202020204" pitchFamily="34" charset="0"/>
              </a:rPr>
              <a:t>Khám phá</a:t>
            </a:r>
          </a:p>
        </p:txBody>
      </p:sp>
      <p:sp>
        <p:nvSpPr>
          <p:cNvPr id="35848" name="Line 7"/>
          <p:cNvSpPr>
            <a:spLocks noChangeShapeType="1"/>
          </p:cNvSpPr>
          <p:nvPr/>
        </p:nvSpPr>
        <p:spPr bwMode="auto">
          <a:xfrm flipH="1">
            <a:off x="3200400" y="457200"/>
            <a:ext cx="1905000" cy="4648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8"/>
          <p:cNvSpPr>
            <a:spLocks noChangeShapeType="1"/>
          </p:cNvSpPr>
          <p:nvPr/>
        </p:nvSpPr>
        <p:spPr bwMode="auto">
          <a:xfrm>
            <a:off x="5105400" y="457200"/>
            <a:ext cx="2057400" cy="6096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9"/>
          <p:cNvSpPr>
            <a:spLocks noChangeShapeType="1"/>
          </p:cNvSpPr>
          <p:nvPr/>
        </p:nvSpPr>
        <p:spPr bwMode="auto">
          <a:xfrm>
            <a:off x="5105400" y="457200"/>
            <a:ext cx="3962400" cy="3810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10"/>
          <p:cNvSpPr>
            <a:spLocks noChangeShapeType="1"/>
          </p:cNvSpPr>
          <p:nvPr/>
        </p:nvSpPr>
        <p:spPr bwMode="auto">
          <a:xfrm>
            <a:off x="3886200" y="3429000"/>
            <a:ext cx="2514600" cy="914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11"/>
          <p:cNvSpPr>
            <a:spLocks noChangeShapeType="1"/>
          </p:cNvSpPr>
          <p:nvPr/>
        </p:nvSpPr>
        <p:spPr bwMode="auto">
          <a:xfrm>
            <a:off x="4419600" y="2057401"/>
            <a:ext cx="1371600" cy="428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Line 12"/>
          <p:cNvSpPr>
            <a:spLocks noChangeShapeType="1"/>
          </p:cNvSpPr>
          <p:nvPr/>
        </p:nvSpPr>
        <p:spPr bwMode="auto">
          <a:xfrm flipH="1">
            <a:off x="6400800" y="2895600"/>
            <a:ext cx="1219200" cy="14478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4" name="Line 13"/>
          <p:cNvSpPr>
            <a:spLocks noChangeShapeType="1"/>
          </p:cNvSpPr>
          <p:nvPr/>
        </p:nvSpPr>
        <p:spPr bwMode="auto">
          <a:xfrm flipH="1">
            <a:off x="5784850" y="1752600"/>
            <a:ext cx="692150" cy="7064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14"/>
          <p:cNvSpPr>
            <a:spLocks noChangeShapeType="1"/>
          </p:cNvSpPr>
          <p:nvPr/>
        </p:nvSpPr>
        <p:spPr bwMode="auto">
          <a:xfrm flipV="1">
            <a:off x="3200400" y="2895600"/>
            <a:ext cx="2133600" cy="2209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5334000" y="2895600"/>
            <a:ext cx="373380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flipV="1">
            <a:off x="5105400" y="457200"/>
            <a:ext cx="228600" cy="2438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flipV="1">
            <a:off x="3908426" y="1981201"/>
            <a:ext cx="1349375" cy="14208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Line 18"/>
          <p:cNvSpPr>
            <a:spLocks noChangeShapeType="1"/>
          </p:cNvSpPr>
          <p:nvPr/>
        </p:nvSpPr>
        <p:spPr bwMode="auto">
          <a:xfrm>
            <a:off x="5251451" y="2008188"/>
            <a:ext cx="2403475" cy="88741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19"/>
          <p:cNvSpPr>
            <a:spLocks noChangeShapeType="1"/>
          </p:cNvSpPr>
          <p:nvPr/>
        </p:nvSpPr>
        <p:spPr bwMode="auto">
          <a:xfrm flipV="1">
            <a:off x="4495800" y="1295401"/>
            <a:ext cx="685800" cy="7350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Line 20"/>
          <p:cNvSpPr>
            <a:spLocks noChangeShapeType="1"/>
          </p:cNvSpPr>
          <p:nvPr/>
        </p:nvSpPr>
        <p:spPr bwMode="auto">
          <a:xfrm>
            <a:off x="5181601" y="1295401"/>
            <a:ext cx="1260475" cy="5064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62" name="Text Box 21"/>
          <p:cNvSpPr txBox="1">
            <a:spLocks noChangeArrowheads="1"/>
          </p:cNvSpPr>
          <p:nvPr/>
        </p:nvSpPr>
        <p:spPr bwMode="auto">
          <a:xfrm>
            <a:off x="3276600" y="9144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/27</a:t>
            </a:r>
          </a:p>
        </p:txBody>
      </p:sp>
      <p:sp>
        <p:nvSpPr>
          <p:cNvPr id="35863" name="Text Box 22"/>
          <p:cNvSpPr txBox="1">
            <a:spLocks noChangeArrowheads="1"/>
          </p:cNvSpPr>
          <p:nvPr/>
        </p:nvSpPr>
        <p:spPr bwMode="auto">
          <a:xfrm>
            <a:off x="2743200" y="2209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8</a:t>
            </a:r>
            <a:r>
              <a:rPr lang="en-US" sz="4000" b="1">
                <a:latin typeface="Arial" panose="020B0604020202020204" pitchFamily="34" charset="0"/>
              </a:rPr>
              <a:t>/27</a:t>
            </a:r>
          </a:p>
        </p:txBody>
      </p:sp>
      <p:sp>
        <p:nvSpPr>
          <p:cNvPr id="35864" name="Text Box 23"/>
          <p:cNvSpPr txBox="1">
            <a:spLocks noChangeArrowheads="1"/>
          </p:cNvSpPr>
          <p:nvPr/>
        </p:nvSpPr>
        <p:spPr bwMode="auto">
          <a:xfrm>
            <a:off x="1828800" y="3794126"/>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18</a:t>
            </a:r>
            <a:r>
              <a:rPr lang="en-US" sz="4000" b="1">
                <a:latin typeface="Arial" panose="020B0604020202020204" pitchFamily="34" charset="0"/>
              </a:rPr>
              <a:t>/27</a:t>
            </a:r>
          </a:p>
        </p:txBody>
      </p:sp>
    </p:spTree>
    <p:extLst>
      <p:ext uri="{BB962C8B-B14F-4D97-AF65-F5344CB8AC3E}">
        <p14:creationId xmlns:p14="http://schemas.microsoft.com/office/powerpoint/2010/main" val="21453678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Line 2"/>
          <p:cNvSpPr>
            <a:spLocks noChangeShapeType="1"/>
          </p:cNvSpPr>
          <p:nvPr/>
        </p:nvSpPr>
        <p:spPr bwMode="auto">
          <a:xfrm flipV="1">
            <a:off x="7181850" y="4267201"/>
            <a:ext cx="1885950" cy="223837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3"/>
          <p:cNvSpPr>
            <a:spLocks noChangeShapeType="1"/>
          </p:cNvSpPr>
          <p:nvPr/>
        </p:nvSpPr>
        <p:spPr bwMode="auto">
          <a:xfrm>
            <a:off x="3200401" y="5105400"/>
            <a:ext cx="3971925" cy="14287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Text Box 4"/>
          <p:cNvSpPr txBox="1">
            <a:spLocks noChangeArrowheads="1"/>
          </p:cNvSpPr>
          <p:nvPr/>
        </p:nvSpPr>
        <p:spPr bwMode="auto">
          <a:xfrm>
            <a:off x="5943600" y="457201"/>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Công cụ</a:t>
            </a:r>
          </a:p>
        </p:txBody>
      </p:sp>
      <p:sp>
        <p:nvSpPr>
          <p:cNvPr id="36870" name="Text Box 5"/>
          <p:cNvSpPr txBox="1">
            <a:spLocks noChangeArrowheads="1"/>
          </p:cNvSpPr>
          <p:nvPr/>
        </p:nvSpPr>
        <p:spPr bwMode="auto">
          <a:xfrm>
            <a:off x="7162800" y="1736726"/>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Quy trình</a:t>
            </a:r>
          </a:p>
        </p:txBody>
      </p:sp>
      <p:sp>
        <p:nvSpPr>
          <p:cNvPr id="36871" name="Text Box 6"/>
          <p:cNvSpPr txBox="1">
            <a:spLocks noChangeArrowheads="1"/>
          </p:cNvSpPr>
          <p:nvPr/>
        </p:nvSpPr>
        <p:spPr bwMode="auto">
          <a:xfrm>
            <a:off x="8001000" y="2879726"/>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Thói quen</a:t>
            </a:r>
          </a:p>
        </p:txBody>
      </p:sp>
      <p:sp>
        <p:nvSpPr>
          <p:cNvPr id="36872" name="Line 7"/>
          <p:cNvSpPr>
            <a:spLocks noChangeShapeType="1"/>
          </p:cNvSpPr>
          <p:nvPr/>
        </p:nvSpPr>
        <p:spPr bwMode="auto">
          <a:xfrm flipH="1">
            <a:off x="3200400" y="457200"/>
            <a:ext cx="1905000" cy="4648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8"/>
          <p:cNvSpPr>
            <a:spLocks noChangeShapeType="1"/>
          </p:cNvSpPr>
          <p:nvPr/>
        </p:nvSpPr>
        <p:spPr bwMode="auto">
          <a:xfrm>
            <a:off x="5105400" y="457200"/>
            <a:ext cx="2057400" cy="6096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9"/>
          <p:cNvSpPr>
            <a:spLocks noChangeShapeType="1"/>
          </p:cNvSpPr>
          <p:nvPr/>
        </p:nvSpPr>
        <p:spPr bwMode="auto">
          <a:xfrm>
            <a:off x="5105400" y="457200"/>
            <a:ext cx="3962400" cy="3810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10"/>
          <p:cNvSpPr>
            <a:spLocks noChangeShapeType="1"/>
          </p:cNvSpPr>
          <p:nvPr/>
        </p:nvSpPr>
        <p:spPr bwMode="auto">
          <a:xfrm>
            <a:off x="3886200" y="3429000"/>
            <a:ext cx="2514600" cy="914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11"/>
          <p:cNvSpPr>
            <a:spLocks noChangeShapeType="1"/>
          </p:cNvSpPr>
          <p:nvPr/>
        </p:nvSpPr>
        <p:spPr bwMode="auto">
          <a:xfrm>
            <a:off x="4419600" y="2057401"/>
            <a:ext cx="1371600" cy="428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12"/>
          <p:cNvSpPr>
            <a:spLocks noChangeShapeType="1"/>
          </p:cNvSpPr>
          <p:nvPr/>
        </p:nvSpPr>
        <p:spPr bwMode="auto">
          <a:xfrm flipH="1">
            <a:off x="6400800" y="2895600"/>
            <a:ext cx="1219200" cy="14478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13"/>
          <p:cNvSpPr>
            <a:spLocks noChangeShapeType="1"/>
          </p:cNvSpPr>
          <p:nvPr/>
        </p:nvSpPr>
        <p:spPr bwMode="auto">
          <a:xfrm flipH="1">
            <a:off x="5784850" y="1752600"/>
            <a:ext cx="692150" cy="7064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14"/>
          <p:cNvSpPr>
            <a:spLocks noChangeShapeType="1"/>
          </p:cNvSpPr>
          <p:nvPr/>
        </p:nvSpPr>
        <p:spPr bwMode="auto">
          <a:xfrm flipV="1">
            <a:off x="3200400" y="2895600"/>
            <a:ext cx="2133600" cy="2209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15"/>
          <p:cNvSpPr>
            <a:spLocks noChangeShapeType="1"/>
          </p:cNvSpPr>
          <p:nvPr/>
        </p:nvSpPr>
        <p:spPr bwMode="auto">
          <a:xfrm>
            <a:off x="5334000" y="2895600"/>
            <a:ext cx="373380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16"/>
          <p:cNvSpPr>
            <a:spLocks noChangeShapeType="1"/>
          </p:cNvSpPr>
          <p:nvPr/>
        </p:nvSpPr>
        <p:spPr bwMode="auto">
          <a:xfrm flipH="1" flipV="1">
            <a:off x="5105400" y="457200"/>
            <a:ext cx="228600" cy="2438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17"/>
          <p:cNvSpPr>
            <a:spLocks noChangeShapeType="1"/>
          </p:cNvSpPr>
          <p:nvPr/>
        </p:nvSpPr>
        <p:spPr bwMode="auto">
          <a:xfrm flipV="1">
            <a:off x="3908426" y="1981201"/>
            <a:ext cx="1349375" cy="14208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18"/>
          <p:cNvSpPr>
            <a:spLocks noChangeShapeType="1"/>
          </p:cNvSpPr>
          <p:nvPr/>
        </p:nvSpPr>
        <p:spPr bwMode="auto">
          <a:xfrm>
            <a:off x="5251451" y="2008188"/>
            <a:ext cx="2403475" cy="88741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19"/>
          <p:cNvSpPr>
            <a:spLocks noChangeShapeType="1"/>
          </p:cNvSpPr>
          <p:nvPr/>
        </p:nvSpPr>
        <p:spPr bwMode="auto">
          <a:xfrm flipV="1">
            <a:off x="4495800" y="1295401"/>
            <a:ext cx="685800" cy="7350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20"/>
          <p:cNvSpPr>
            <a:spLocks noChangeShapeType="1"/>
          </p:cNvSpPr>
          <p:nvPr/>
        </p:nvSpPr>
        <p:spPr bwMode="auto">
          <a:xfrm>
            <a:off x="5181601" y="1295401"/>
            <a:ext cx="1260475" cy="5064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Text Box 21"/>
          <p:cNvSpPr txBox="1">
            <a:spLocks noChangeArrowheads="1"/>
          </p:cNvSpPr>
          <p:nvPr/>
        </p:nvSpPr>
        <p:spPr bwMode="auto">
          <a:xfrm>
            <a:off x="3276600" y="9144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/27</a:t>
            </a:r>
          </a:p>
        </p:txBody>
      </p:sp>
      <p:sp>
        <p:nvSpPr>
          <p:cNvPr id="36887" name="Text Box 22"/>
          <p:cNvSpPr txBox="1">
            <a:spLocks noChangeArrowheads="1"/>
          </p:cNvSpPr>
          <p:nvPr/>
        </p:nvSpPr>
        <p:spPr bwMode="auto">
          <a:xfrm>
            <a:off x="2743200" y="2209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8</a:t>
            </a:r>
            <a:r>
              <a:rPr lang="en-US" sz="4000" b="1">
                <a:latin typeface="Arial" panose="020B0604020202020204" pitchFamily="34" charset="0"/>
              </a:rPr>
              <a:t>/27</a:t>
            </a:r>
          </a:p>
        </p:txBody>
      </p:sp>
      <p:sp>
        <p:nvSpPr>
          <p:cNvPr id="36888" name="Text Box 23"/>
          <p:cNvSpPr txBox="1">
            <a:spLocks noChangeArrowheads="1"/>
          </p:cNvSpPr>
          <p:nvPr/>
        </p:nvSpPr>
        <p:spPr bwMode="auto">
          <a:xfrm>
            <a:off x="1828800" y="3794126"/>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18</a:t>
            </a:r>
            <a:r>
              <a:rPr lang="en-US" sz="4000" b="1">
                <a:latin typeface="Arial" panose="020B0604020202020204" pitchFamily="34" charset="0"/>
              </a:rPr>
              <a:t>/27</a:t>
            </a:r>
          </a:p>
        </p:txBody>
      </p:sp>
    </p:spTree>
    <p:extLst>
      <p:ext uri="{BB962C8B-B14F-4D97-AF65-F5344CB8AC3E}">
        <p14:creationId xmlns:p14="http://schemas.microsoft.com/office/powerpoint/2010/main" val="2033003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Line 2"/>
          <p:cNvSpPr>
            <a:spLocks noChangeShapeType="1"/>
          </p:cNvSpPr>
          <p:nvPr/>
        </p:nvSpPr>
        <p:spPr bwMode="auto">
          <a:xfrm flipV="1">
            <a:off x="7181850" y="4267201"/>
            <a:ext cx="1885950" cy="223837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2" name="Line 3"/>
          <p:cNvSpPr>
            <a:spLocks noChangeShapeType="1"/>
          </p:cNvSpPr>
          <p:nvPr/>
        </p:nvSpPr>
        <p:spPr bwMode="auto">
          <a:xfrm>
            <a:off x="3200401" y="5105400"/>
            <a:ext cx="3971925" cy="14287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Text Box 4"/>
          <p:cNvSpPr txBox="1">
            <a:spLocks noChangeArrowheads="1"/>
          </p:cNvSpPr>
          <p:nvPr/>
        </p:nvSpPr>
        <p:spPr bwMode="auto">
          <a:xfrm>
            <a:off x="5943600" y="457201"/>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Công cụ</a:t>
            </a:r>
          </a:p>
        </p:txBody>
      </p:sp>
      <p:sp>
        <p:nvSpPr>
          <p:cNvPr id="37894" name="Text Box 5"/>
          <p:cNvSpPr txBox="1">
            <a:spLocks noChangeArrowheads="1"/>
          </p:cNvSpPr>
          <p:nvPr/>
        </p:nvSpPr>
        <p:spPr bwMode="auto">
          <a:xfrm>
            <a:off x="7162800" y="1736726"/>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Quy trình</a:t>
            </a:r>
          </a:p>
        </p:txBody>
      </p:sp>
      <p:sp>
        <p:nvSpPr>
          <p:cNvPr id="37895" name="Text Box 6"/>
          <p:cNvSpPr txBox="1">
            <a:spLocks noChangeArrowheads="1"/>
          </p:cNvSpPr>
          <p:nvPr/>
        </p:nvSpPr>
        <p:spPr bwMode="auto">
          <a:xfrm>
            <a:off x="8001000" y="2879726"/>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Văn hóa</a:t>
            </a:r>
          </a:p>
        </p:txBody>
      </p:sp>
      <p:sp>
        <p:nvSpPr>
          <p:cNvPr id="37896" name="Line 7"/>
          <p:cNvSpPr>
            <a:spLocks noChangeShapeType="1"/>
          </p:cNvSpPr>
          <p:nvPr/>
        </p:nvSpPr>
        <p:spPr bwMode="auto">
          <a:xfrm flipH="1">
            <a:off x="3200400" y="457200"/>
            <a:ext cx="1905000" cy="4648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Line 8"/>
          <p:cNvSpPr>
            <a:spLocks noChangeShapeType="1"/>
          </p:cNvSpPr>
          <p:nvPr/>
        </p:nvSpPr>
        <p:spPr bwMode="auto">
          <a:xfrm>
            <a:off x="5105400" y="457200"/>
            <a:ext cx="2057400" cy="6096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8" name="Line 9"/>
          <p:cNvSpPr>
            <a:spLocks noChangeShapeType="1"/>
          </p:cNvSpPr>
          <p:nvPr/>
        </p:nvSpPr>
        <p:spPr bwMode="auto">
          <a:xfrm>
            <a:off x="5105400" y="457200"/>
            <a:ext cx="3962400" cy="3810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10"/>
          <p:cNvSpPr>
            <a:spLocks noChangeShapeType="1"/>
          </p:cNvSpPr>
          <p:nvPr/>
        </p:nvSpPr>
        <p:spPr bwMode="auto">
          <a:xfrm>
            <a:off x="3886200" y="3429000"/>
            <a:ext cx="2514600" cy="914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11"/>
          <p:cNvSpPr>
            <a:spLocks noChangeShapeType="1"/>
          </p:cNvSpPr>
          <p:nvPr/>
        </p:nvSpPr>
        <p:spPr bwMode="auto">
          <a:xfrm>
            <a:off x="4419600" y="2057401"/>
            <a:ext cx="1371600" cy="428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12"/>
          <p:cNvSpPr>
            <a:spLocks noChangeShapeType="1"/>
          </p:cNvSpPr>
          <p:nvPr/>
        </p:nvSpPr>
        <p:spPr bwMode="auto">
          <a:xfrm flipH="1">
            <a:off x="6400800" y="2895600"/>
            <a:ext cx="1219200" cy="14478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13"/>
          <p:cNvSpPr>
            <a:spLocks noChangeShapeType="1"/>
          </p:cNvSpPr>
          <p:nvPr/>
        </p:nvSpPr>
        <p:spPr bwMode="auto">
          <a:xfrm flipH="1">
            <a:off x="5784850" y="1752600"/>
            <a:ext cx="692150" cy="7064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14"/>
          <p:cNvSpPr>
            <a:spLocks noChangeShapeType="1"/>
          </p:cNvSpPr>
          <p:nvPr/>
        </p:nvSpPr>
        <p:spPr bwMode="auto">
          <a:xfrm flipV="1">
            <a:off x="3200400" y="2895600"/>
            <a:ext cx="2133600" cy="2209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15"/>
          <p:cNvSpPr>
            <a:spLocks noChangeShapeType="1"/>
          </p:cNvSpPr>
          <p:nvPr/>
        </p:nvSpPr>
        <p:spPr bwMode="auto">
          <a:xfrm>
            <a:off x="5334000" y="2895600"/>
            <a:ext cx="373380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Line 16"/>
          <p:cNvSpPr>
            <a:spLocks noChangeShapeType="1"/>
          </p:cNvSpPr>
          <p:nvPr/>
        </p:nvSpPr>
        <p:spPr bwMode="auto">
          <a:xfrm flipH="1" flipV="1">
            <a:off x="5105400" y="457200"/>
            <a:ext cx="228600" cy="2438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17"/>
          <p:cNvSpPr>
            <a:spLocks noChangeShapeType="1"/>
          </p:cNvSpPr>
          <p:nvPr/>
        </p:nvSpPr>
        <p:spPr bwMode="auto">
          <a:xfrm flipV="1">
            <a:off x="3908426" y="1981201"/>
            <a:ext cx="1349375" cy="14208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Line 18"/>
          <p:cNvSpPr>
            <a:spLocks noChangeShapeType="1"/>
          </p:cNvSpPr>
          <p:nvPr/>
        </p:nvSpPr>
        <p:spPr bwMode="auto">
          <a:xfrm>
            <a:off x="5251451" y="2008188"/>
            <a:ext cx="2403475" cy="88741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Line 19"/>
          <p:cNvSpPr>
            <a:spLocks noChangeShapeType="1"/>
          </p:cNvSpPr>
          <p:nvPr/>
        </p:nvSpPr>
        <p:spPr bwMode="auto">
          <a:xfrm flipV="1">
            <a:off x="4495800" y="1295401"/>
            <a:ext cx="685800" cy="7350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9" name="Line 20"/>
          <p:cNvSpPr>
            <a:spLocks noChangeShapeType="1"/>
          </p:cNvSpPr>
          <p:nvPr/>
        </p:nvSpPr>
        <p:spPr bwMode="auto">
          <a:xfrm>
            <a:off x="5181601" y="1295401"/>
            <a:ext cx="1260475" cy="5064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10" name="Text Box 21"/>
          <p:cNvSpPr txBox="1">
            <a:spLocks noChangeArrowheads="1"/>
          </p:cNvSpPr>
          <p:nvPr/>
        </p:nvSpPr>
        <p:spPr bwMode="auto">
          <a:xfrm>
            <a:off x="3276600" y="9144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/27</a:t>
            </a:r>
          </a:p>
        </p:txBody>
      </p:sp>
      <p:sp>
        <p:nvSpPr>
          <p:cNvPr id="37911" name="Text Box 22"/>
          <p:cNvSpPr txBox="1">
            <a:spLocks noChangeArrowheads="1"/>
          </p:cNvSpPr>
          <p:nvPr/>
        </p:nvSpPr>
        <p:spPr bwMode="auto">
          <a:xfrm>
            <a:off x="2743200" y="2209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8</a:t>
            </a:r>
            <a:r>
              <a:rPr lang="en-US" sz="4000" b="1">
                <a:latin typeface="Arial" panose="020B0604020202020204" pitchFamily="34" charset="0"/>
              </a:rPr>
              <a:t>/27</a:t>
            </a:r>
          </a:p>
        </p:txBody>
      </p:sp>
      <p:sp>
        <p:nvSpPr>
          <p:cNvPr id="37912" name="Text Box 23"/>
          <p:cNvSpPr txBox="1">
            <a:spLocks noChangeArrowheads="1"/>
          </p:cNvSpPr>
          <p:nvPr/>
        </p:nvSpPr>
        <p:spPr bwMode="auto">
          <a:xfrm>
            <a:off x="1828800" y="3794126"/>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18</a:t>
            </a:r>
            <a:r>
              <a:rPr lang="en-US" sz="4000" b="1">
                <a:latin typeface="Arial" panose="020B0604020202020204" pitchFamily="34" charset="0"/>
              </a:rPr>
              <a:t>/27</a:t>
            </a:r>
          </a:p>
        </p:txBody>
      </p:sp>
    </p:spTree>
    <p:extLst>
      <p:ext uri="{BB962C8B-B14F-4D97-AF65-F5344CB8AC3E}">
        <p14:creationId xmlns:p14="http://schemas.microsoft.com/office/powerpoint/2010/main" val="2970177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TƯ DUY TỔNG QUAN</a:t>
            </a:r>
            <a:endParaRPr lang="en-US" dirty="0"/>
          </a:p>
        </p:txBody>
      </p:sp>
      <p:pic>
        <p:nvPicPr>
          <p:cNvPr id="9" name="Picture 8"/>
          <p:cNvPicPr>
            <a:picLocks noChangeAspect="1"/>
          </p:cNvPicPr>
          <p:nvPr/>
        </p:nvPicPr>
        <p:blipFill>
          <a:blip r:embed="rId2"/>
          <a:stretch>
            <a:fillRect/>
          </a:stretch>
        </p:blipFill>
        <p:spPr>
          <a:xfrm>
            <a:off x="2054121" y="1360904"/>
            <a:ext cx="8083758" cy="5172235"/>
          </a:xfrm>
          <a:prstGeom prst="rect">
            <a:avLst/>
          </a:prstGeom>
        </p:spPr>
      </p:pic>
    </p:spTree>
    <p:extLst>
      <p:ext uri="{BB962C8B-B14F-4D97-AF65-F5344CB8AC3E}">
        <p14:creationId xmlns:p14="http://schemas.microsoft.com/office/powerpoint/2010/main" val="1677377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333375" y="163830"/>
            <a:ext cx="10515600" cy="913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KỸ NĂNG TÌM </a:t>
            </a:r>
            <a:r>
              <a:rPr lang="en-US" sz="4400" dirty="0" smtClean="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NHÂN</a:t>
            </a:r>
            <a:endParaRPr lang="en-US" sz="4400" dirty="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grpSp>
        <p:nvGrpSpPr>
          <p:cNvPr id="2" name="Group 1"/>
          <p:cNvGrpSpPr/>
          <p:nvPr/>
        </p:nvGrpSpPr>
        <p:grpSpPr>
          <a:xfrm>
            <a:off x="1843175" y="1092835"/>
            <a:ext cx="3733270" cy="3581400"/>
            <a:chOff x="1524000" y="914400"/>
            <a:chExt cx="6076188" cy="5723945"/>
          </a:xfrm>
        </p:grpSpPr>
        <p:sp>
          <p:nvSpPr>
            <p:cNvPr id="4" name="Oval 3"/>
            <p:cNvSpPr/>
            <p:nvPr/>
          </p:nvSpPr>
          <p:spPr>
            <a:xfrm>
              <a:off x="1524000" y="914400"/>
              <a:ext cx="6076188" cy="5723945"/>
            </a:xfrm>
            <a:prstGeom prst="ellipse">
              <a:avLst/>
            </a:prstGeom>
            <a:solidFill>
              <a:srgbClr val="FFFF99"/>
            </a:solidFill>
          </p:spPr>
          <p:style>
            <a:lnRef idx="1">
              <a:schemeClr val="accent3"/>
            </a:lnRef>
            <a:fillRef idx="2">
              <a:schemeClr val="accent3"/>
            </a:fillRef>
            <a:effectRef idx="1">
              <a:schemeClr val="accent3"/>
            </a:effectRef>
            <a:fontRef idx="minor">
              <a:schemeClr val="dk1"/>
            </a:fontRef>
          </p:style>
          <p:txBody>
            <a:bodyPr rtlCol="0" anchor="ctr">
              <a:prstTxWarp prst="textArchDown">
                <a:avLst>
                  <a:gd name="adj" fmla="val 1649410"/>
                </a:avLst>
              </a:prstTxWarp>
            </a:bodyPr>
            <a:lstStyle/>
            <a:p>
              <a:pPr algn="ctr"/>
              <a:r>
                <a:rPr lang="en-US" sz="2800" b="1"/>
                <a:t>Thông tin liên quan gián tiếp</a:t>
              </a:r>
            </a:p>
          </p:txBody>
        </p:sp>
        <p:sp>
          <p:nvSpPr>
            <p:cNvPr id="6" name="Oval 5"/>
            <p:cNvSpPr/>
            <p:nvPr/>
          </p:nvSpPr>
          <p:spPr>
            <a:xfrm>
              <a:off x="2913098" y="2118258"/>
              <a:ext cx="3316225" cy="3316224"/>
            </a:xfrm>
            <a:prstGeom prst="ellipse">
              <a:avLst/>
            </a:prstGeom>
            <a:solidFill>
              <a:srgbClr val="FFC000"/>
            </a:solidFill>
          </p:spPr>
          <p:style>
            <a:lnRef idx="1">
              <a:schemeClr val="accent6"/>
            </a:lnRef>
            <a:fillRef idx="2">
              <a:schemeClr val="accent6"/>
            </a:fillRef>
            <a:effectRef idx="1">
              <a:schemeClr val="accent6"/>
            </a:effectRef>
            <a:fontRef idx="minor">
              <a:schemeClr val="dk1"/>
            </a:fontRef>
          </p:style>
          <p:txBody>
            <a:bodyPr rtlCol="0" anchor="ctr">
              <a:prstTxWarp prst="textArchDown">
                <a:avLst/>
              </a:prstTxWarp>
            </a:bodyPr>
            <a:lstStyle/>
            <a:p>
              <a:pPr algn="ctr"/>
              <a:r>
                <a:rPr lang="en-US" sz="2400" b="1"/>
                <a:t>Thông tin liên quan trực tiếp</a:t>
              </a:r>
            </a:p>
          </p:txBody>
        </p:sp>
        <p:sp>
          <p:nvSpPr>
            <p:cNvPr id="7" name="Oval 6"/>
            <p:cNvSpPr/>
            <p:nvPr/>
          </p:nvSpPr>
          <p:spPr>
            <a:xfrm>
              <a:off x="3829812" y="2976272"/>
              <a:ext cx="1600200" cy="1600200"/>
            </a:xfrm>
            <a:prstGeom prst="ellipse">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a:t>LÕI</a:t>
              </a:r>
            </a:p>
          </p:txBody>
        </p:sp>
        <p:sp>
          <p:nvSpPr>
            <p:cNvPr id="9" name="Rectangle 8"/>
            <p:cNvSpPr/>
            <p:nvPr/>
          </p:nvSpPr>
          <p:spPr>
            <a:xfrm rot="21360000">
              <a:off x="3235856" y="3969689"/>
              <a:ext cx="2794148" cy="1026743"/>
            </a:xfrm>
            <a:prstGeom prst="rect">
              <a:avLst/>
            </a:prstGeom>
            <a:noFill/>
          </p:spPr>
          <p:txBody>
            <a:bodyPr wrap="none" lIns="91440" tIns="45720" rIns="91440" bIns="45720">
              <a:prstTxWarp prst="textArchDown">
                <a:avLst/>
              </a:prstTxWarp>
              <a:spAutoFit/>
            </a:bodyPr>
            <a:lstStyle/>
            <a:p>
              <a:pPr algn="ctr"/>
              <a:endParaRPr lang="en-US" sz="4800">
                <a:ln w="0"/>
                <a:effectLst>
                  <a:outerShdw blurRad="38100" dist="19050" dir="2700000" algn="tl" rotWithShape="0">
                    <a:schemeClr val="dk1">
                      <a:alpha val="40000"/>
                    </a:schemeClr>
                  </a:outerShdw>
                </a:effectLst>
              </a:endParaRPr>
            </a:p>
          </p:txBody>
        </p:sp>
      </p:grpSp>
      <p:sp>
        <p:nvSpPr>
          <p:cNvPr id="16" name="TextBox 13"/>
          <p:cNvSpPr txBox="1"/>
          <p:nvPr/>
        </p:nvSpPr>
        <p:spPr>
          <a:xfrm>
            <a:off x="1837690" y="5131435"/>
            <a:ext cx="8686800" cy="923330"/>
          </a:xfrm>
          <a:prstGeom prst="rect">
            <a:avLst/>
          </a:prstGeom>
          <a:solidFill>
            <a:srgbClr val="07ECF7"/>
          </a:solidFill>
          <a:ln w="9525">
            <a:solidFill>
              <a:schemeClr val="tx1"/>
            </a:solidFill>
          </a:ln>
        </p:spPr>
        <p:txBody>
          <a:bodyPr wrap="square" rtlCol="0">
            <a:spAutoFit/>
          </a:bodyPr>
          <a:lstStyle/>
          <a:p>
            <a:pPr marL="342900" indent="-342900">
              <a:buFont typeface="+mj-lt"/>
              <a:buAutoNum type="arabicParenR"/>
            </a:pPr>
            <a:r>
              <a:rPr lang="en-US">
                <a:latin typeface="Cambria" panose="02040503050406030204" pitchFamily="18" charset="0"/>
                <a:ea typeface="Cambria" panose="02040503050406030204" pitchFamily="18" charset="0"/>
              </a:rPr>
              <a:t>Cái gì vận hành ngầm? Đâu là yếu tố </a:t>
            </a:r>
            <a:r>
              <a:rPr lang="en-US" b="1">
                <a:latin typeface="Cambria" panose="02040503050406030204" pitchFamily="18" charset="0"/>
                <a:ea typeface="Cambria" panose="02040503050406030204" pitchFamily="18" charset="0"/>
              </a:rPr>
              <a:t>cốt lõi chi phối hầu hết </a:t>
            </a:r>
            <a:r>
              <a:rPr lang="en-US">
                <a:latin typeface="Cambria" panose="02040503050406030204" pitchFamily="18" charset="0"/>
                <a:ea typeface="Cambria" panose="02040503050406030204" pitchFamily="18" charset="0"/>
              </a:rPr>
              <a:t>các yếu tố còn lại?</a:t>
            </a:r>
          </a:p>
          <a:p>
            <a:pPr marL="342900" indent="-342900">
              <a:buFont typeface="+mj-lt"/>
              <a:buAutoNum type="arabicParenR"/>
            </a:pPr>
            <a:r>
              <a:rPr lang="en-US">
                <a:latin typeface="Cambria" panose="02040503050406030204" pitchFamily="18" charset="0"/>
                <a:ea typeface="Cambria" panose="02040503050406030204" pitchFamily="18" charset="0"/>
              </a:rPr>
              <a:t>Đâu là </a:t>
            </a:r>
            <a:r>
              <a:rPr lang="en-US" b="1">
                <a:latin typeface="Cambria" panose="02040503050406030204" pitchFamily="18" charset="0"/>
                <a:ea typeface="Cambria" panose="02040503050406030204" pitchFamily="18" charset="0"/>
              </a:rPr>
              <a:t>yếu tố </a:t>
            </a:r>
            <a:r>
              <a:rPr lang="en-US">
                <a:latin typeface="Cambria" panose="02040503050406030204" pitchFamily="18" charset="0"/>
                <a:ea typeface="Cambria" panose="02040503050406030204" pitchFamily="18" charset="0"/>
              </a:rPr>
              <a:t>nền tảng mà </a:t>
            </a:r>
            <a:r>
              <a:rPr lang="en-US" b="1">
                <a:latin typeface="Cambria" panose="02040503050406030204" pitchFamily="18" charset="0"/>
                <a:ea typeface="Cambria" panose="02040503050406030204" pitchFamily="18" charset="0"/>
              </a:rPr>
              <a:t>khi có nó thì các cái khác tự nhiên hoàn tất?</a:t>
            </a:r>
          </a:p>
          <a:p>
            <a:pPr marL="342900" indent="-342900">
              <a:buFont typeface="+mj-lt"/>
              <a:buAutoNum type="arabicParenR"/>
            </a:pPr>
            <a:r>
              <a:rPr lang="en-US">
                <a:latin typeface="Cambria" panose="02040503050406030204" pitchFamily="18" charset="0"/>
                <a:ea typeface="Cambria" panose="02040503050406030204" pitchFamily="18" charset="0"/>
              </a:rPr>
              <a:t>Cái gì là </a:t>
            </a:r>
            <a:r>
              <a:rPr lang="en-US" b="1">
                <a:latin typeface="Cambria" panose="02040503050406030204" pitchFamily="18" charset="0"/>
                <a:ea typeface="Cambria" panose="02040503050406030204" pitchFamily="18" charset="0"/>
              </a:rPr>
              <a:t>nguyên nhân sâu xa </a:t>
            </a:r>
            <a:r>
              <a:rPr lang="en-US">
                <a:latin typeface="Cambria" panose="02040503050406030204" pitchFamily="18" charset="0"/>
                <a:ea typeface="Cambria" panose="02040503050406030204" pitchFamily="18" charset="0"/>
              </a:rPr>
              <a:t>nhất (đôi khi rất nhỏ) </a:t>
            </a:r>
            <a:r>
              <a:rPr lang="en-US" b="1">
                <a:latin typeface="Cambria" panose="02040503050406030204" pitchFamily="18" charset="0"/>
                <a:ea typeface="Cambria" panose="02040503050406030204" pitchFamily="18" charset="0"/>
              </a:rPr>
              <a:t>mà lại ảnh hưởng ngầm lớn?</a:t>
            </a:r>
          </a:p>
        </p:txBody>
      </p:sp>
      <p:sp>
        <p:nvSpPr>
          <p:cNvPr id="17" name="TextBox 9"/>
          <p:cNvSpPr txBox="1"/>
          <p:nvPr/>
        </p:nvSpPr>
        <p:spPr>
          <a:xfrm>
            <a:off x="2218690" y="1325875"/>
            <a:ext cx="3242939" cy="954107"/>
          </a:xfrm>
          <a:prstGeom prst="rect">
            <a:avLst/>
          </a:prstGeom>
          <a:noFill/>
        </p:spPr>
        <p:txBody>
          <a:bodyPr wrap="none" rtlCol="0">
            <a:spAutoFit/>
          </a:bodyPr>
          <a:lstStyle/>
          <a:p>
            <a:pPr algn="ctr"/>
            <a:r>
              <a:rPr lang="en-US" sz="2800" b="1"/>
              <a:t>Tìm lõi của thông tin</a:t>
            </a:r>
          </a:p>
          <a:p>
            <a:pPr algn="ctr"/>
            <a:r>
              <a:rPr lang="en-US" sz="2800" b="1"/>
              <a:t>loại bỏ rác...</a:t>
            </a:r>
          </a:p>
        </p:txBody>
      </p:sp>
      <p:sp>
        <p:nvSpPr>
          <p:cNvPr id="18" name="TextBox 14"/>
          <p:cNvSpPr txBox="1"/>
          <p:nvPr/>
        </p:nvSpPr>
        <p:spPr>
          <a:xfrm>
            <a:off x="6104890" y="1176560"/>
            <a:ext cx="4572000" cy="461665"/>
          </a:xfrm>
          <a:prstGeom prst="rect">
            <a:avLst/>
          </a:prstGeom>
          <a:noFill/>
        </p:spPr>
        <p:txBody>
          <a:bodyPr wrap="square" rtlCol="0">
            <a:spAutoFit/>
          </a:bodyPr>
          <a:lstStyle/>
          <a:p>
            <a:pPr algn="ctr"/>
            <a:r>
              <a:rPr lang="en-US" sz="2400" b="1"/>
              <a:t>Tìm lõi của sự vật, hiện tượng</a:t>
            </a:r>
          </a:p>
        </p:txBody>
      </p:sp>
      <p:grpSp>
        <p:nvGrpSpPr>
          <p:cNvPr id="30" name="Group 29"/>
          <p:cNvGrpSpPr/>
          <p:nvPr/>
        </p:nvGrpSpPr>
        <p:grpSpPr>
          <a:xfrm>
            <a:off x="6333490" y="1702435"/>
            <a:ext cx="4103029" cy="3216206"/>
            <a:chOff x="4944635" y="1736793"/>
            <a:chExt cx="4103029" cy="3216206"/>
          </a:xfrm>
        </p:grpSpPr>
        <p:sp>
          <p:nvSpPr>
            <p:cNvPr id="19" name="Rectangle 11"/>
            <p:cNvSpPr/>
            <p:nvPr/>
          </p:nvSpPr>
          <p:spPr>
            <a:xfrm>
              <a:off x="4944635" y="2640846"/>
              <a:ext cx="1230882" cy="673228"/>
            </a:xfrm>
            <a:prstGeom prst="rect">
              <a:avLst/>
            </a:prstGeom>
            <a:solidFill>
              <a:srgbClr val="FFFFCC"/>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solidFill>
                    <a:schemeClr val="tx1"/>
                  </a:solidFill>
                </a:rPr>
                <a:t>Phần A</a:t>
              </a:r>
            </a:p>
          </p:txBody>
        </p:sp>
        <p:sp>
          <p:nvSpPr>
            <p:cNvPr id="20" name="Rectangle 15"/>
            <p:cNvSpPr/>
            <p:nvPr/>
          </p:nvSpPr>
          <p:spPr>
            <a:xfrm>
              <a:off x="6290873" y="1736793"/>
              <a:ext cx="1441434" cy="662881"/>
            </a:xfrm>
            <a:prstGeom prst="rect">
              <a:avLst/>
            </a:prstGeom>
            <a:solidFill>
              <a:srgbClr val="92D050"/>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a:solidFill>
                    <a:schemeClr val="tx1"/>
                  </a:solidFill>
                </a:rPr>
                <a:t>Phần Lõi</a:t>
              </a:r>
            </a:p>
          </p:txBody>
        </p:sp>
        <p:sp>
          <p:nvSpPr>
            <p:cNvPr id="21" name="Rectangle 16"/>
            <p:cNvSpPr/>
            <p:nvPr/>
          </p:nvSpPr>
          <p:spPr>
            <a:xfrm>
              <a:off x="7847663" y="2618561"/>
              <a:ext cx="1200001" cy="619313"/>
            </a:xfrm>
            <a:prstGeom prst="rect">
              <a:avLst/>
            </a:prstGeom>
            <a:solidFill>
              <a:srgbClr val="FFFFCC"/>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a:solidFill>
                    <a:schemeClr val="tx1"/>
                  </a:solidFill>
                </a:rPr>
                <a:t>Phần C</a:t>
              </a:r>
            </a:p>
          </p:txBody>
        </p:sp>
        <p:sp>
          <p:nvSpPr>
            <p:cNvPr id="22" name="Rounded Rectangle 21"/>
            <p:cNvSpPr/>
            <p:nvPr/>
          </p:nvSpPr>
          <p:spPr>
            <a:xfrm>
              <a:off x="6019800" y="3853842"/>
              <a:ext cx="2057400" cy="1099157"/>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SỰ VẬT</a:t>
              </a:r>
              <a:br>
                <a:rPr lang="en-US" sz="2400" b="1">
                  <a:solidFill>
                    <a:schemeClr val="tx1"/>
                  </a:solidFill>
                </a:rPr>
              </a:br>
              <a:r>
                <a:rPr lang="en-US" sz="2400" b="1">
                  <a:solidFill>
                    <a:schemeClr val="tx1"/>
                  </a:solidFill>
                </a:rPr>
                <a:t>HIỆN TƯỢNG</a:t>
              </a:r>
            </a:p>
          </p:txBody>
        </p:sp>
        <p:cxnSp>
          <p:nvCxnSpPr>
            <p:cNvPr id="23" name="Straight Arrow Connector 22"/>
            <p:cNvCxnSpPr>
              <a:endCxn id="22" idx="0"/>
            </p:cNvCxnSpPr>
            <p:nvPr/>
          </p:nvCxnSpPr>
          <p:spPr>
            <a:xfrm>
              <a:off x="7048500" y="2501460"/>
              <a:ext cx="0" cy="13523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2" idx="0"/>
            </p:cNvCxnSpPr>
            <p:nvPr/>
          </p:nvCxnSpPr>
          <p:spPr>
            <a:xfrm>
              <a:off x="5560076" y="3352800"/>
              <a:ext cx="1488424" cy="5010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2" idx="0"/>
            </p:cNvCxnSpPr>
            <p:nvPr/>
          </p:nvCxnSpPr>
          <p:spPr>
            <a:xfrm flipH="1">
              <a:off x="7048500" y="3260458"/>
              <a:ext cx="1399164" cy="59338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
          <p:cNvSpPr/>
          <p:nvPr/>
        </p:nvSpPr>
        <p:spPr>
          <a:xfrm>
            <a:off x="2480597" y="4715846"/>
            <a:ext cx="2949975" cy="400110"/>
          </a:xfrm>
          <a:prstGeom prst="rect">
            <a:avLst/>
          </a:prstGeom>
        </p:spPr>
        <p:txBody>
          <a:bodyPr wrap="none">
            <a:spAutoFit/>
          </a:bodyPr>
          <a:lstStyle/>
          <a:p>
            <a:pPr algn="ctr"/>
            <a:r>
              <a:rPr lang="en-US" sz="2000" b="1" dirty="0" err="1">
                <a:solidFill>
                  <a:schemeClr val="tx2">
                    <a:lumMod val="75000"/>
                  </a:schemeClr>
                </a:solidFill>
              </a:rPr>
              <a:t>Những</a:t>
            </a:r>
            <a:r>
              <a:rPr lang="en-US" sz="2000" b="1" dirty="0">
                <a:solidFill>
                  <a:schemeClr val="tx2">
                    <a:lumMod val="75000"/>
                  </a:schemeClr>
                </a:solidFill>
              </a:rPr>
              <a:t> </a:t>
            </a:r>
            <a:r>
              <a:rPr lang="en-US" sz="2000" b="1" dirty="0" err="1">
                <a:solidFill>
                  <a:schemeClr val="tx2">
                    <a:lumMod val="75000"/>
                  </a:schemeClr>
                </a:solidFill>
              </a:rPr>
              <a:t>câu</a:t>
            </a:r>
            <a:r>
              <a:rPr lang="en-US" sz="2000" b="1" dirty="0">
                <a:solidFill>
                  <a:schemeClr val="tx2">
                    <a:lumMod val="75000"/>
                  </a:schemeClr>
                </a:solidFill>
              </a:rPr>
              <a:t> </a:t>
            </a:r>
            <a:r>
              <a:rPr lang="en-US" sz="2000" b="1" dirty="0" err="1">
                <a:solidFill>
                  <a:schemeClr val="tx2">
                    <a:lumMod val="75000"/>
                  </a:schemeClr>
                </a:solidFill>
              </a:rPr>
              <a:t>hỏi</a:t>
            </a:r>
            <a:r>
              <a:rPr lang="en-US" sz="2000" b="1" dirty="0">
                <a:solidFill>
                  <a:schemeClr val="tx2">
                    <a:lumMod val="75000"/>
                  </a:schemeClr>
                </a:solidFill>
              </a:rPr>
              <a:t> </a:t>
            </a:r>
            <a:r>
              <a:rPr lang="en-US" sz="2000" b="1" dirty="0" smtClean="0">
                <a:solidFill>
                  <a:schemeClr val="tx2">
                    <a:lumMod val="75000"/>
                  </a:schemeClr>
                </a:solidFill>
              </a:rPr>
              <a:t>then </a:t>
            </a:r>
            <a:r>
              <a:rPr lang="en-US" sz="2000" b="1" dirty="0" err="1" smtClean="0">
                <a:solidFill>
                  <a:schemeClr val="tx2">
                    <a:lumMod val="75000"/>
                  </a:schemeClr>
                </a:solidFill>
              </a:rPr>
              <a:t>chốt</a:t>
            </a:r>
            <a:r>
              <a:rPr lang="en-US" sz="2000" b="1" dirty="0" smtClean="0">
                <a:solidFill>
                  <a:schemeClr val="tx2">
                    <a:lumMod val="75000"/>
                  </a:schemeClr>
                </a:solidFill>
              </a:rPr>
              <a:t>:</a:t>
            </a:r>
            <a:endParaRPr lang="en-US" sz="2000" b="1" dirty="0">
              <a:solidFill>
                <a:schemeClr val="tx2">
                  <a:lumMod val="75000"/>
                </a:schemeClr>
              </a:solidFill>
            </a:endParaRPr>
          </a:p>
        </p:txBody>
      </p:sp>
    </p:spTree>
    <p:extLst>
      <p:ext uri="{BB962C8B-B14F-4D97-AF65-F5344CB8AC3E}">
        <p14:creationId xmlns:p14="http://schemas.microsoft.com/office/powerpoint/2010/main" val="213534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333375" y="1000760"/>
            <a:ext cx="10515600" cy="76200"/>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smtClean="0">
                <a:solidFill>
                  <a:srgbClr val="FFC000"/>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4 BƯỚC LỌC THÔNG TIN</a:t>
            </a:r>
          </a:p>
        </p:txBody>
      </p:sp>
      <p:sp>
        <p:nvSpPr>
          <p:cNvPr id="5" name="Rectangle 2"/>
          <p:cNvSpPr/>
          <p:nvPr/>
        </p:nvSpPr>
        <p:spPr>
          <a:xfrm>
            <a:off x="2894044" y="3759200"/>
            <a:ext cx="8868696" cy="492443"/>
          </a:xfrm>
          <a:prstGeom prst="rect">
            <a:avLst/>
          </a:prstGeom>
          <a:solidFill>
            <a:srgbClr val="FFFF00"/>
          </a:solidFill>
          <a:ln w="12700">
            <a:solidFill>
              <a:schemeClr val="tx1"/>
            </a:solidFill>
          </a:ln>
        </p:spPr>
        <p:txBody>
          <a:bodyPr wrap="square">
            <a:spAutoFit/>
          </a:bodyPr>
          <a:lstStyle/>
          <a:p>
            <a:pPr algn="ctr"/>
            <a:r>
              <a:rPr lang="en-US" sz="2600" b="1">
                <a:solidFill>
                  <a:srgbClr val="0070C0"/>
                </a:solidFill>
              </a:rPr>
              <a:t>TRỰC TIẾP &amp; LIÊN ĐỚI  &lt;=&gt; ĐẢO NGƯỢC &amp; ĐỐI LẬP</a:t>
            </a:r>
            <a:endParaRPr lang="en-US" sz="2600" b="1"/>
          </a:p>
        </p:txBody>
      </p:sp>
      <p:sp>
        <p:nvSpPr>
          <p:cNvPr id="8" name="Rectangle 1"/>
          <p:cNvSpPr/>
          <p:nvPr/>
        </p:nvSpPr>
        <p:spPr>
          <a:xfrm>
            <a:off x="2894044" y="4496217"/>
            <a:ext cx="8868696" cy="2123658"/>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a:solidFill>
                  <a:schemeClr val="tx1"/>
                </a:solidFill>
                <a:latin typeface="Cambria" panose="02040503050406030204" pitchFamily="18" charset="0"/>
                <a:ea typeface="Cambria" panose="02040503050406030204" pitchFamily="18" charset="0"/>
              </a:rPr>
              <a:t>1. </a:t>
            </a:r>
            <a:r>
              <a:rPr lang="en-US" sz="2200" b="1" dirty="0" err="1">
                <a:solidFill>
                  <a:schemeClr val="tx1"/>
                </a:solidFill>
                <a:latin typeface="Cambria" panose="02040503050406030204" pitchFamily="18" charset="0"/>
                <a:ea typeface="Cambria" panose="02040503050406030204" pitchFamily="18" charset="0"/>
              </a:rPr>
              <a:t>Đọc</a:t>
            </a:r>
            <a:r>
              <a:rPr lang="en-US" sz="2200" b="1" dirty="0">
                <a:solidFill>
                  <a:schemeClr val="tx1"/>
                </a:solidFill>
                <a:latin typeface="Cambria" panose="02040503050406030204" pitchFamily="18" charset="0"/>
                <a:ea typeface="Cambria" panose="02040503050406030204" pitchFamily="18" charset="0"/>
              </a:rPr>
              <a:t> </a:t>
            </a:r>
            <a:r>
              <a:rPr lang="en-US" sz="2200" b="1" dirty="0" err="1">
                <a:solidFill>
                  <a:schemeClr val="tx1"/>
                </a:solidFill>
                <a:latin typeface="Cambria" panose="02040503050406030204" pitchFamily="18" charset="0"/>
                <a:ea typeface="Cambria" panose="02040503050406030204" pitchFamily="18" charset="0"/>
              </a:rPr>
              <a:t>kỹ</a:t>
            </a:r>
            <a:r>
              <a:rPr lang="en-US" sz="2200" b="1" dirty="0">
                <a:solidFill>
                  <a:schemeClr val="tx1"/>
                </a:solidFill>
                <a:latin typeface="Cambria" panose="02040503050406030204" pitchFamily="18" charset="0"/>
                <a:ea typeface="Cambria" panose="02040503050406030204" pitchFamily="18" charset="0"/>
              </a:rPr>
              <a:t> &gt; 20 </a:t>
            </a:r>
            <a:r>
              <a:rPr lang="en-US" sz="2200" b="1" dirty="0" err="1">
                <a:solidFill>
                  <a:schemeClr val="tx1"/>
                </a:solidFill>
                <a:latin typeface="Cambria" panose="02040503050406030204" pitchFamily="18" charset="0"/>
                <a:ea typeface="Cambria" panose="02040503050406030204" pitchFamily="18" charset="0"/>
              </a:rPr>
              <a:t>bài</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chọn</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ra</a:t>
            </a:r>
            <a:r>
              <a:rPr lang="en-US" sz="2200" dirty="0">
                <a:solidFill>
                  <a:schemeClr val="tx1"/>
                </a:solidFill>
                <a:latin typeface="Cambria" panose="02040503050406030204" pitchFamily="18" charset="0"/>
                <a:ea typeface="Cambria" panose="02040503050406030204" pitchFamily="18" charset="0"/>
              </a:rPr>
              <a:t> 3-5 </a:t>
            </a:r>
            <a:r>
              <a:rPr lang="en-US" sz="2200" dirty="0" err="1">
                <a:solidFill>
                  <a:schemeClr val="tx1"/>
                </a:solidFill>
                <a:latin typeface="Cambria" panose="02040503050406030204" pitchFamily="18" charset="0"/>
                <a:ea typeface="Cambria" panose="02040503050406030204" pitchFamily="18" charset="0"/>
              </a:rPr>
              <a:t>bài</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chính</a:t>
            </a:r>
            <a:endParaRPr lang="en-US" sz="2200" dirty="0">
              <a:solidFill>
                <a:schemeClr val="tx1"/>
              </a:solidFill>
              <a:latin typeface="Cambria" panose="02040503050406030204" pitchFamily="18" charset="0"/>
              <a:ea typeface="Cambria" panose="02040503050406030204" pitchFamily="18" charset="0"/>
            </a:endParaRPr>
          </a:p>
          <a:p>
            <a:r>
              <a:rPr lang="en-US" sz="2200" i="1" dirty="0">
                <a:solidFill>
                  <a:schemeClr val="tx1"/>
                </a:solidFill>
                <a:latin typeface="Cambria" panose="02040503050406030204" pitchFamily="18" charset="0"/>
                <a:ea typeface="Cambria" panose="02040503050406030204" pitchFamily="18" charset="0"/>
              </a:rPr>
              <a:t>2. </a:t>
            </a:r>
            <a:r>
              <a:rPr lang="en-US" sz="2200" i="1" dirty="0" err="1">
                <a:solidFill>
                  <a:schemeClr val="tx1"/>
                </a:solidFill>
                <a:latin typeface="Cambria" panose="02040503050406030204" pitchFamily="18" charset="0"/>
                <a:ea typeface="Cambria" panose="02040503050406030204" pitchFamily="18" charset="0"/>
              </a:rPr>
              <a:t>Lọc</a:t>
            </a:r>
            <a:r>
              <a:rPr lang="en-US" sz="2200" i="1" dirty="0">
                <a:solidFill>
                  <a:schemeClr val="tx1"/>
                </a:solidFill>
                <a:latin typeface="Cambria" panose="02040503050406030204" pitchFamily="18" charset="0"/>
                <a:ea typeface="Cambria" panose="02040503050406030204" pitchFamily="18" charset="0"/>
              </a:rPr>
              <a:t> N thông tin </a:t>
            </a:r>
            <a:r>
              <a:rPr lang="en-US" sz="2200" i="1" dirty="0" err="1">
                <a:solidFill>
                  <a:schemeClr val="tx1"/>
                </a:solidFill>
                <a:latin typeface="Cambria" panose="02040503050406030204" pitchFamily="18" charset="0"/>
                <a:ea typeface="Cambria" panose="02040503050406030204" pitchFamily="18" charset="0"/>
              </a:rPr>
              <a:t>quan</a:t>
            </a:r>
            <a:r>
              <a:rPr lang="en-US" sz="2200" i="1" dirty="0">
                <a:solidFill>
                  <a:schemeClr val="tx1"/>
                </a:solidFill>
                <a:latin typeface="Cambria" panose="02040503050406030204" pitchFamily="18" charset="0"/>
                <a:ea typeface="Cambria" panose="02040503050406030204" pitchFamily="18" charset="0"/>
              </a:rPr>
              <a:t> </a:t>
            </a:r>
            <a:r>
              <a:rPr lang="en-US" sz="2200" i="1" dirty="0" err="1">
                <a:solidFill>
                  <a:schemeClr val="tx1"/>
                </a:solidFill>
                <a:latin typeface="Cambria" panose="02040503050406030204" pitchFamily="18" charset="0"/>
                <a:ea typeface="Cambria" panose="02040503050406030204" pitchFamily="18" charset="0"/>
              </a:rPr>
              <a:t>trọng</a:t>
            </a:r>
            <a:r>
              <a:rPr lang="en-US" sz="2200" i="1" dirty="0">
                <a:solidFill>
                  <a:schemeClr val="tx1"/>
                </a:solidFill>
                <a:latin typeface="Cambria" panose="02040503050406030204" pitchFamily="18" charset="0"/>
                <a:ea typeface="Cambria" panose="02040503050406030204" pitchFamily="18" charset="0"/>
              </a:rPr>
              <a:t> (</a:t>
            </a:r>
            <a:r>
              <a:rPr lang="en-US" sz="2200" i="1" dirty="0" err="1">
                <a:solidFill>
                  <a:schemeClr val="tx1"/>
                </a:solidFill>
                <a:latin typeface="Cambria" panose="02040503050406030204" pitchFamily="18" charset="0"/>
                <a:ea typeface="Cambria" panose="02040503050406030204" pitchFamily="18" charset="0"/>
              </a:rPr>
              <a:t>tách</a:t>
            </a:r>
            <a:r>
              <a:rPr lang="en-US" sz="2200" i="1" dirty="0">
                <a:solidFill>
                  <a:schemeClr val="tx1"/>
                </a:solidFill>
                <a:latin typeface="Cambria" panose="02040503050406030204" pitchFamily="18" charset="0"/>
                <a:ea typeface="Cambria" panose="02040503050406030204" pitchFamily="18" charset="0"/>
              </a:rPr>
              <a:t> </a:t>
            </a:r>
            <a:r>
              <a:rPr lang="en-US" sz="2200" i="1" dirty="0" err="1">
                <a:solidFill>
                  <a:schemeClr val="tx1"/>
                </a:solidFill>
                <a:latin typeface="Cambria" panose="02040503050406030204" pitchFamily="18" charset="0"/>
                <a:ea typeface="Cambria" panose="02040503050406030204" pitchFamily="18" charset="0"/>
              </a:rPr>
              <a:t>lớp</a:t>
            </a:r>
            <a:r>
              <a:rPr lang="en-US" sz="2200" i="1" dirty="0">
                <a:solidFill>
                  <a:schemeClr val="tx1"/>
                </a:solidFill>
                <a:latin typeface="Cambria" panose="02040503050406030204" pitchFamily="18" charset="0"/>
                <a:ea typeface="Cambria" panose="02040503050406030204" pitchFamily="18" charset="0"/>
              </a:rPr>
              <a:t>)</a:t>
            </a:r>
          </a:p>
          <a:p>
            <a:r>
              <a:rPr lang="en-US" sz="2200" i="1" dirty="0">
                <a:solidFill>
                  <a:schemeClr val="tx1"/>
                </a:solidFill>
                <a:latin typeface="Cambria" panose="02040503050406030204" pitchFamily="18" charset="0"/>
                <a:ea typeface="Cambria" panose="02040503050406030204" pitchFamily="18" charset="0"/>
              </a:rPr>
              <a:t>3. </a:t>
            </a:r>
            <a:r>
              <a:rPr lang="en-US" sz="2200" i="1" dirty="0" err="1">
                <a:solidFill>
                  <a:schemeClr val="tx1"/>
                </a:solidFill>
                <a:latin typeface="Cambria" panose="02040503050406030204" pitchFamily="18" charset="0"/>
                <a:ea typeface="Cambria" panose="02040503050406030204" pitchFamily="18" charset="0"/>
              </a:rPr>
              <a:t>Phân</a:t>
            </a:r>
            <a:r>
              <a:rPr lang="en-US" sz="2200" i="1" dirty="0">
                <a:solidFill>
                  <a:schemeClr val="tx1"/>
                </a:solidFill>
                <a:latin typeface="Cambria" panose="02040503050406030204" pitchFamily="18" charset="0"/>
                <a:ea typeface="Cambria" panose="02040503050406030204" pitchFamily="18" charset="0"/>
              </a:rPr>
              <a:t> </a:t>
            </a:r>
            <a:r>
              <a:rPr lang="en-US" sz="2200" i="1" dirty="0" err="1">
                <a:solidFill>
                  <a:schemeClr val="tx1"/>
                </a:solidFill>
                <a:latin typeface="Cambria" panose="02040503050406030204" pitchFamily="18" charset="0"/>
                <a:ea typeface="Cambria" panose="02040503050406030204" pitchFamily="18" charset="0"/>
              </a:rPr>
              <a:t>tích</a:t>
            </a:r>
            <a:r>
              <a:rPr lang="en-US" sz="2200" i="1" dirty="0">
                <a:solidFill>
                  <a:schemeClr val="tx1"/>
                </a:solidFill>
                <a:latin typeface="Cambria" panose="02040503050406030204" pitchFamily="18" charset="0"/>
                <a:ea typeface="Cambria" panose="02040503050406030204" pitchFamily="18" charset="0"/>
              </a:rPr>
              <a:t> thông tin TRỰC TIẾP &amp; LIÊN ĐỚI </a:t>
            </a:r>
            <a:r>
              <a:rPr lang="vi-VN" sz="2200" i="1" dirty="0">
                <a:solidFill>
                  <a:schemeClr val="tx1"/>
                </a:solidFill>
                <a:latin typeface="Cambria" panose="02040503050406030204" pitchFamily="18" charset="0"/>
                <a:ea typeface="Cambria" panose="02040503050406030204" pitchFamily="18" charset="0"/>
              </a:rPr>
              <a:t>&lt;=&gt; ĐẢO NGƯỢC &amp; ĐỐI LẬP</a:t>
            </a:r>
            <a:r>
              <a:rPr lang="en-US" sz="2200" i="1" dirty="0">
                <a:solidFill>
                  <a:schemeClr val="tx1"/>
                </a:solidFill>
                <a:latin typeface="Cambria" panose="02040503050406030204" pitchFamily="18" charset="0"/>
                <a:ea typeface="Cambria" panose="02040503050406030204" pitchFamily="18" charset="0"/>
              </a:rPr>
              <a:t/>
            </a:r>
            <a:br>
              <a:rPr lang="en-US" sz="2200" i="1" dirty="0">
                <a:solidFill>
                  <a:schemeClr val="tx1"/>
                </a:solidFill>
                <a:latin typeface="Cambria" panose="02040503050406030204" pitchFamily="18" charset="0"/>
                <a:ea typeface="Cambria" panose="02040503050406030204" pitchFamily="18" charset="0"/>
              </a:rPr>
            </a:br>
            <a:r>
              <a:rPr lang="en-US" sz="2200" i="1" dirty="0">
                <a:solidFill>
                  <a:schemeClr val="tx1"/>
                </a:solidFill>
                <a:latin typeface="Cambria" panose="02040503050406030204" pitchFamily="18" charset="0"/>
                <a:ea typeface="Cambria" panose="02040503050406030204" pitchFamily="18" charset="0"/>
              </a:rPr>
              <a:t>(</a:t>
            </a:r>
            <a:r>
              <a:rPr lang="en-US" sz="2200" i="1" dirty="0" err="1">
                <a:solidFill>
                  <a:schemeClr val="tx1"/>
                </a:solidFill>
                <a:latin typeface="Cambria" panose="02040503050406030204" pitchFamily="18" charset="0"/>
                <a:ea typeface="Cambria" panose="02040503050406030204" pitchFamily="18" charset="0"/>
              </a:rPr>
              <a:t>Mở</a:t>
            </a:r>
            <a:r>
              <a:rPr lang="en-US" sz="2200" i="1" dirty="0">
                <a:solidFill>
                  <a:schemeClr val="tx1"/>
                </a:solidFill>
                <a:latin typeface="Cambria" panose="02040503050406030204" pitchFamily="18" charset="0"/>
                <a:ea typeface="Cambria" panose="02040503050406030204" pitchFamily="18" charset="0"/>
              </a:rPr>
              <a:t> </a:t>
            </a:r>
            <a:r>
              <a:rPr lang="en-US" sz="2200" i="1" dirty="0" err="1">
                <a:solidFill>
                  <a:schemeClr val="tx1"/>
                </a:solidFill>
                <a:latin typeface="Cambria" panose="02040503050406030204" pitchFamily="18" charset="0"/>
                <a:ea typeface="Cambria" panose="02040503050406030204" pitchFamily="18" charset="0"/>
              </a:rPr>
              <a:t>rộng</a:t>
            </a:r>
            <a:r>
              <a:rPr lang="en-US" sz="2200" i="1" dirty="0">
                <a:solidFill>
                  <a:schemeClr val="tx1"/>
                </a:solidFill>
                <a:latin typeface="Cambria" panose="02040503050406030204" pitchFamily="18" charset="0"/>
                <a:ea typeface="Cambria" panose="02040503050406030204" pitchFamily="18" charset="0"/>
              </a:rPr>
              <a:t> &amp; </a:t>
            </a:r>
            <a:r>
              <a:rPr lang="en-US" sz="2200" i="1" dirty="0" err="1">
                <a:solidFill>
                  <a:schemeClr val="tx1"/>
                </a:solidFill>
                <a:latin typeface="Cambria" panose="02040503050406030204" pitchFamily="18" charset="0"/>
                <a:ea typeface="Cambria" panose="02040503050406030204" pitchFamily="18" charset="0"/>
              </a:rPr>
              <a:t>sâu</a:t>
            </a:r>
            <a:r>
              <a:rPr lang="en-US" sz="2200" i="1" dirty="0">
                <a:solidFill>
                  <a:schemeClr val="tx1"/>
                </a:solidFill>
                <a:latin typeface="Cambria" panose="02040503050406030204" pitchFamily="18" charset="0"/>
                <a:ea typeface="Cambria" panose="02040503050406030204" pitchFamily="18" charset="0"/>
              </a:rPr>
              <a:t> </a:t>
            </a:r>
            <a:r>
              <a:rPr lang="en-US" sz="2200" i="1" dirty="0" err="1">
                <a:solidFill>
                  <a:schemeClr val="tx1"/>
                </a:solidFill>
                <a:latin typeface="Cambria" panose="02040503050406030204" pitchFamily="18" charset="0"/>
                <a:ea typeface="Cambria" panose="02040503050406030204" pitchFamily="18" charset="0"/>
              </a:rPr>
              <a:t>các</a:t>
            </a:r>
            <a:r>
              <a:rPr lang="en-US" sz="2200" i="1" dirty="0">
                <a:solidFill>
                  <a:schemeClr val="tx1"/>
                </a:solidFill>
                <a:latin typeface="Cambria" panose="02040503050406030204" pitchFamily="18" charset="0"/>
                <a:ea typeface="Cambria" panose="02040503050406030204" pitchFamily="18" charset="0"/>
              </a:rPr>
              <a:t> thông tin </a:t>
            </a:r>
            <a:r>
              <a:rPr lang="en-US" sz="2200" i="1" dirty="0" err="1">
                <a:solidFill>
                  <a:schemeClr val="tx1"/>
                </a:solidFill>
                <a:latin typeface="Cambria" panose="02040503050406030204" pitchFamily="18" charset="0"/>
                <a:ea typeface="Cambria" panose="02040503050406030204" pitchFamily="18" charset="0"/>
              </a:rPr>
              <a:t>trên</a:t>
            </a:r>
            <a:r>
              <a:rPr lang="en-US" sz="2200" i="1" dirty="0">
                <a:solidFill>
                  <a:schemeClr val="tx1"/>
                </a:solidFill>
                <a:latin typeface="Cambria" panose="02040503050406030204" pitchFamily="18" charset="0"/>
                <a:ea typeface="Cambria" panose="02040503050406030204" pitchFamily="18" charset="0"/>
              </a:rPr>
              <a:t>)</a:t>
            </a:r>
          </a:p>
          <a:p>
            <a:r>
              <a:rPr lang="en-US" sz="2200" b="1" i="1" dirty="0" err="1">
                <a:solidFill>
                  <a:schemeClr val="tx1"/>
                </a:solidFill>
                <a:latin typeface="Cambria" panose="02040503050406030204" pitchFamily="18" charset="0"/>
                <a:ea typeface="Cambria" panose="02040503050406030204" pitchFamily="18" charset="0"/>
              </a:rPr>
              <a:t>Ráp</a:t>
            </a:r>
            <a:r>
              <a:rPr lang="en-US" sz="2200" b="1" i="1" dirty="0">
                <a:solidFill>
                  <a:schemeClr val="tx1"/>
                </a:solidFill>
                <a:latin typeface="Cambria" panose="02040503050406030204" pitchFamily="18" charset="0"/>
                <a:ea typeface="Cambria" panose="02040503050406030204" pitchFamily="18" charset="0"/>
              </a:rPr>
              <a:t> </a:t>
            </a:r>
            <a:r>
              <a:rPr lang="en-US" sz="2200" b="1" i="1" dirty="0" err="1">
                <a:solidFill>
                  <a:schemeClr val="tx1"/>
                </a:solidFill>
                <a:latin typeface="Cambria" panose="02040503050406030204" pitchFamily="18" charset="0"/>
                <a:ea typeface="Cambria" panose="02040503050406030204" pitchFamily="18" charset="0"/>
              </a:rPr>
              <a:t>lại</a:t>
            </a:r>
            <a:r>
              <a:rPr lang="en-US" sz="2200" b="1" i="1" dirty="0">
                <a:solidFill>
                  <a:schemeClr val="tx1"/>
                </a:solidFill>
                <a:latin typeface="Cambria" panose="02040503050406030204" pitchFamily="18" charset="0"/>
                <a:ea typeface="Cambria" panose="02040503050406030204" pitchFamily="18" charset="0"/>
              </a:rPr>
              <a:t>: </a:t>
            </a:r>
            <a:r>
              <a:rPr lang="en-US" sz="2200" b="1" i="1" dirty="0" err="1">
                <a:solidFill>
                  <a:schemeClr val="tx1"/>
                </a:solidFill>
                <a:latin typeface="Cambria" panose="02040503050406030204" pitchFamily="18" charset="0"/>
                <a:ea typeface="Cambria" panose="02040503050406030204" pitchFamily="18" charset="0"/>
              </a:rPr>
              <a:t>Tóm</a:t>
            </a:r>
            <a:r>
              <a:rPr lang="en-US" sz="2200" b="1" i="1" dirty="0">
                <a:solidFill>
                  <a:schemeClr val="tx1"/>
                </a:solidFill>
                <a:latin typeface="Cambria" panose="02040503050406030204" pitchFamily="18" charset="0"/>
                <a:ea typeface="Cambria" panose="02040503050406030204" pitchFamily="18" charset="0"/>
              </a:rPr>
              <a:t> ý </a:t>
            </a:r>
            <a:r>
              <a:rPr lang="en-US" sz="2200" b="1" i="1" dirty="0" err="1">
                <a:solidFill>
                  <a:schemeClr val="tx1"/>
                </a:solidFill>
                <a:latin typeface="Cambria" panose="02040503050406030204" pitchFamily="18" charset="0"/>
                <a:ea typeface="Cambria" panose="02040503050406030204" pitchFamily="18" charset="0"/>
              </a:rPr>
              <a:t>có</a:t>
            </a:r>
            <a:r>
              <a:rPr lang="en-US" sz="2200" b="1" i="1" dirty="0">
                <a:solidFill>
                  <a:schemeClr val="tx1"/>
                </a:solidFill>
                <a:latin typeface="Cambria" panose="02040503050406030204" pitchFamily="18" charset="0"/>
                <a:ea typeface="Cambria" panose="02040503050406030204" pitchFamily="18" charset="0"/>
              </a:rPr>
              <a:t> </a:t>
            </a:r>
            <a:r>
              <a:rPr lang="en-US" sz="2200" b="1" i="1" dirty="0" err="1">
                <a:solidFill>
                  <a:schemeClr val="tx1"/>
                </a:solidFill>
                <a:latin typeface="Cambria" panose="02040503050406030204" pitchFamily="18" charset="0"/>
                <a:ea typeface="Cambria" panose="02040503050406030204" pitchFamily="18" charset="0"/>
              </a:rPr>
              <a:t>thứ</a:t>
            </a:r>
            <a:r>
              <a:rPr lang="en-US" sz="2200" b="1" i="1" dirty="0">
                <a:solidFill>
                  <a:schemeClr val="tx1"/>
                </a:solidFill>
                <a:latin typeface="Cambria" panose="02040503050406030204" pitchFamily="18" charset="0"/>
                <a:ea typeface="Cambria" panose="02040503050406030204" pitchFamily="18" charset="0"/>
              </a:rPr>
              <a:t> </a:t>
            </a:r>
            <a:r>
              <a:rPr lang="en-US" sz="2200" b="1" i="1" dirty="0" err="1">
                <a:solidFill>
                  <a:schemeClr val="tx1"/>
                </a:solidFill>
                <a:latin typeface="Cambria" panose="02040503050406030204" pitchFamily="18" charset="0"/>
                <a:ea typeface="Cambria" panose="02040503050406030204" pitchFamily="18" charset="0"/>
              </a:rPr>
              <a:t>tự</a:t>
            </a:r>
            <a:r>
              <a:rPr lang="en-US" sz="2200" b="1" i="1" dirty="0">
                <a:solidFill>
                  <a:schemeClr val="tx1"/>
                </a:solidFill>
                <a:latin typeface="Cambria" panose="02040503050406030204" pitchFamily="18" charset="0"/>
                <a:ea typeface="Cambria" panose="02040503050406030204" pitchFamily="18" charset="0"/>
              </a:rPr>
              <a:t> (Logic, </a:t>
            </a:r>
            <a:r>
              <a:rPr lang="en-US" sz="2200" b="1" i="1" dirty="0" err="1">
                <a:solidFill>
                  <a:schemeClr val="tx1"/>
                </a:solidFill>
                <a:latin typeface="Cambria" panose="02040503050406030204" pitchFamily="18" charset="0"/>
                <a:ea typeface="Cambria" panose="02040503050406030204" pitchFamily="18" charset="0"/>
              </a:rPr>
              <a:t>phân</a:t>
            </a:r>
            <a:r>
              <a:rPr lang="en-US" sz="2200" b="1" i="1" dirty="0">
                <a:solidFill>
                  <a:schemeClr val="tx1"/>
                </a:solidFill>
                <a:latin typeface="Cambria" panose="02040503050406030204" pitchFamily="18" charset="0"/>
                <a:ea typeface="Cambria" panose="02040503050406030204" pitchFamily="18" charset="0"/>
              </a:rPr>
              <a:t> </a:t>
            </a:r>
            <a:r>
              <a:rPr lang="en-US" sz="2200" b="1" i="1" dirty="0" err="1">
                <a:solidFill>
                  <a:schemeClr val="tx1"/>
                </a:solidFill>
                <a:latin typeface="Cambria" panose="02040503050406030204" pitchFamily="18" charset="0"/>
                <a:ea typeface="Cambria" panose="02040503050406030204" pitchFamily="18" charset="0"/>
              </a:rPr>
              <a:t>lớp</a:t>
            </a:r>
            <a:r>
              <a:rPr lang="en-US" sz="2200" b="1" i="1" dirty="0">
                <a:solidFill>
                  <a:schemeClr val="tx1"/>
                </a:solidFill>
                <a:latin typeface="Cambria" panose="02040503050406030204" pitchFamily="18" charset="0"/>
                <a:ea typeface="Cambria" panose="02040503050406030204" pitchFamily="18" charset="0"/>
              </a:rPr>
              <a:t>…)</a:t>
            </a:r>
          </a:p>
          <a:p>
            <a:r>
              <a:rPr lang="en-US" sz="2200" dirty="0">
                <a:solidFill>
                  <a:schemeClr val="tx1"/>
                </a:solidFill>
                <a:latin typeface="Cambria" panose="02040503050406030204" pitchFamily="18" charset="0"/>
                <a:ea typeface="Cambria" panose="02040503050406030204" pitchFamily="18" charset="0"/>
              </a:rPr>
              <a:t>4. </a:t>
            </a:r>
            <a:r>
              <a:rPr lang="en-US" sz="2200" dirty="0" err="1">
                <a:solidFill>
                  <a:schemeClr val="tx1"/>
                </a:solidFill>
                <a:latin typeface="Cambria" panose="02040503050406030204" pitchFamily="18" charset="0"/>
                <a:ea typeface="Cambria" panose="02040503050406030204" pitchFamily="18" charset="0"/>
              </a:rPr>
              <a:t>Đặt</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câu</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hỏi</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đâu</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là</a:t>
            </a:r>
            <a:r>
              <a:rPr lang="en-US" sz="2200" dirty="0">
                <a:solidFill>
                  <a:schemeClr val="tx1"/>
                </a:solidFill>
                <a:latin typeface="Cambria" panose="02040503050406030204" pitchFamily="18" charset="0"/>
                <a:ea typeface="Cambria" panose="02040503050406030204" pitchFamily="18" charset="0"/>
              </a:rPr>
              <a:t> </a:t>
            </a:r>
            <a:r>
              <a:rPr lang="en-US" sz="2200" b="1" dirty="0">
                <a:solidFill>
                  <a:schemeClr val="tx1"/>
                </a:solidFill>
                <a:latin typeface="Cambria" panose="02040503050406030204" pitchFamily="18" charset="0"/>
                <a:ea typeface="Cambria" panose="02040503050406030204" pitchFamily="18" charset="0"/>
              </a:rPr>
              <a:t>LÕI </a:t>
            </a:r>
            <a:r>
              <a:rPr lang="en-US" sz="2200" b="1" dirty="0" err="1">
                <a:solidFill>
                  <a:schemeClr val="tx1"/>
                </a:solidFill>
                <a:latin typeface="Cambria" panose="02040503050406030204" pitchFamily="18" charset="0"/>
                <a:ea typeface="Cambria" panose="02040503050406030204" pitchFamily="18" charset="0"/>
              </a:rPr>
              <a:t>chính</a:t>
            </a:r>
            <a:r>
              <a:rPr lang="en-US" sz="2200" b="1" dirty="0">
                <a:solidFill>
                  <a:schemeClr val="tx1"/>
                </a:solidFill>
                <a:latin typeface="Cambria" panose="02040503050406030204" pitchFamily="18" charset="0"/>
                <a:ea typeface="Cambria" panose="02040503050406030204" pitchFamily="18" charset="0"/>
              </a:rPr>
              <a:t>? </a:t>
            </a:r>
            <a:r>
              <a:rPr lang="en-US" sz="2200" b="1" dirty="0" err="1">
                <a:solidFill>
                  <a:schemeClr val="tx1"/>
                </a:solidFill>
                <a:latin typeface="Cambria" panose="02040503050406030204" pitchFamily="18" charset="0"/>
                <a:ea typeface="Cambria" panose="02040503050406030204" pitchFamily="18" charset="0"/>
              </a:rPr>
              <a:t>Sơ</a:t>
            </a:r>
            <a:r>
              <a:rPr lang="en-US" sz="2200" b="1" dirty="0">
                <a:solidFill>
                  <a:schemeClr val="tx1"/>
                </a:solidFill>
                <a:latin typeface="Cambria" panose="02040503050406030204" pitchFamily="18" charset="0"/>
                <a:ea typeface="Cambria" panose="02040503050406030204" pitchFamily="18" charset="0"/>
              </a:rPr>
              <a:t> </a:t>
            </a:r>
            <a:r>
              <a:rPr lang="en-US" sz="2200" b="1" dirty="0" err="1">
                <a:solidFill>
                  <a:schemeClr val="tx1"/>
                </a:solidFill>
                <a:latin typeface="Cambria" panose="02040503050406030204" pitchFamily="18" charset="0"/>
                <a:ea typeface="Cambria" panose="02040503050406030204" pitchFamily="18" charset="0"/>
              </a:rPr>
              <a:t>đồ</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công</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thức</a:t>
            </a:r>
            <a:r>
              <a:rPr lang="en-US" sz="2200" dirty="0">
                <a:solidFill>
                  <a:schemeClr val="tx1"/>
                </a:solidFill>
                <a:latin typeface="Cambria" panose="02040503050406030204" pitchFamily="18" charset="0"/>
                <a:ea typeface="Cambria" panose="02040503050406030204" pitchFamily="18" charset="0"/>
              </a:rPr>
              <a:t>, qui </a:t>
            </a:r>
            <a:r>
              <a:rPr lang="en-US" sz="2200" dirty="0" err="1">
                <a:solidFill>
                  <a:schemeClr val="tx1"/>
                </a:solidFill>
                <a:latin typeface="Cambria" panose="02040503050406030204" pitchFamily="18" charset="0"/>
                <a:ea typeface="Cambria" panose="02040503050406030204" pitchFamily="18" charset="0"/>
              </a:rPr>
              <a:t>luật</a:t>
            </a:r>
            <a:r>
              <a:rPr lang="en-US" sz="2200" dirty="0">
                <a:solidFill>
                  <a:schemeClr val="tx1"/>
                </a:solidFill>
                <a:latin typeface="Cambria" panose="02040503050406030204" pitchFamily="18" charset="0"/>
                <a:ea typeface="Cambria" panose="02040503050406030204" pitchFamily="18" charset="0"/>
              </a:rPr>
              <a:t> </a:t>
            </a:r>
            <a:r>
              <a:rPr lang="en-US" sz="2200" dirty="0" err="1">
                <a:solidFill>
                  <a:schemeClr val="tx1"/>
                </a:solidFill>
                <a:latin typeface="Cambria" panose="02040503050406030204" pitchFamily="18" charset="0"/>
                <a:ea typeface="Cambria" panose="02040503050406030204" pitchFamily="18" charset="0"/>
              </a:rPr>
              <a:t>hóa</a:t>
            </a:r>
            <a:endParaRPr lang="en-US" sz="2200" dirty="0">
              <a:solidFill>
                <a:schemeClr val="tx1"/>
              </a:solidFill>
              <a:latin typeface="Cambria" panose="02040503050406030204" pitchFamily="18" charset="0"/>
              <a:ea typeface="Cambria" panose="02040503050406030204" pitchFamily="18" charset="0"/>
            </a:endParaRPr>
          </a:p>
        </p:txBody>
      </p:sp>
      <p:graphicFrame>
        <p:nvGraphicFramePr>
          <p:cNvPr id="11" name="Diagram 10"/>
          <p:cNvGraphicFramePr/>
          <p:nvPr>
            <p:extLst>
              <p:ext uri="{D42A27DB-BD31-4B8C-83A1-F6EECF244321}">
                <p14:modId xmlns:p14="http://schemas.microsoft.com/office/powerpoint/2010/main" val="1655061746"/>
              </p:ext>
            </p:extLst>
          </p:nvPr>
        </p:nvGraphicFramePr>
        <p:xfrm>
          <a:off x="877487" y="687090"/>
          <a:ext cx="8763000" cy="4003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83202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5350" y="1076960"/>
            <a:ext cx="10167620" cy="5262245"/>
          </a:xfrm>
          <a:prstGeom prst="rect">
            <a:avLst/>
          </a:prstGeom>
          <a:noFill/>
        </p:spPr>
        <p:txBody>
          <a:bodyPr wrap="square" rtlCol="0">
            <a:spAutoFit/>
          </a:bodyPr>
          <a:lstStyle/>
          <a:p>
            <a:pPr algn="just"/>
            <a:r>
              <a:rPr lang="en-US" sz="2800">
                <a:latin typeface="Cambria" panose="02040503050406030204" pitchFamily="18" charset="0"/>
                <a:ea typeface="Cambria" panose="02040503050406030204" pitchFamily="18" charset="0"/>
              </a:rPr>
              <a:t>Trần Hưng Đạo tên thật là Trần Quốc Tuấn, con trai thứ ba của Khâm Minh đại vương Trần Liễu. Năm sinh của ông không rõ ràng, có tài liệu ghi là 1228 nhưng cũng có tài liệu cho rằng là 1230 hay 1231.</a:t>
            </a:r>
          </a:p>
          <a:p>
            <a:pPr algn="just"/>
            <a:r>
              <a:rPr lang="en-US" sz="2800">
                <a:latin typeface="Cambria" panose="02040503050406030204" pitchFamily="18" charset="0"/>
                <a:ea typeface="Cambria" panose="02040503050406030204" pitchFamily="18" charset="0"/>
              </a:rPr>
              <a:t>Ông đã từng 3 lần bảo vệ đất nước khỏi quân Nguyên – Mông và cũng có công tìm kiếm những vị tướng tài giỏi cho triều đình như Dã Tượng, Yết Kiêu, Phạm Ngũ Lão, Trương Hán Siêu...</a:t>
            </a:r>
          </a:p>
          <a:p>
            <a:pPr algn="just"/>
            <a:r>
              <a:rPr lang="en-US" sz="2800">
                <a:latin typeface="Cambria" panose="02040503050406030204" pitchFamily="18" charset="0"/>
                <a:ea typeface="Cambria" panose="02040503050406030204" pitchFamily="18" charset="0"/>
              </a:rPr>
              <a:t>Ngoài những chiến công lẫy lừng về mặt quân sự ông cũng có những tác phẩm lưu danh muôn thuở như:</a:t>
            </a:r>
          </a:p>
          <a:p>
            <a:pPr marL="285750" indent="-285750" algn="just">
              <a:buFont typeface="Arial" panose="020B0604020202020204" pitchFamily="34" charset="0"/>
              <a:buChar char="•"/>
            </a:pPr>
            <a:r>
              <a:rPr lang="en-US" sz="2800">
                <a:latin typeface="Cambria" panose="02040503050406030204" pitchFamily="18" charset="0"/>
                <a:ea typeface="Cambria" panose="02040503050406030204" pitchFamily="18" charset="0"/>
              </a:rPr>
              <a:t>Hịch Tướng Sĩ</a:t>
            </a:r>
          </a:p>
          <a:p>
            <a:pPr marL="285750" indent="-285750" algn="just">
              <a:buFont typeface="Arial" panose="020B0604020202020204" pitchFamily="34" charset="0"/>
              <a:buChar char="•"/>
            </a:pPr>
            <a:r>
              <a:rPr lang="en-US" sz="2800">
                <a:latin typeface="Cambria" panose="02040503050406030204" pitchFamily="18" charset="0"/>
                <a:ea typeface="Cambria" panose="02040503050406030204" pitchFamily="18" charset="0"/>
              </a:rPr>
              <a:t>Binh Thư Yếu Lược</a:t>
            </a:r>
          </a:p>
          <a:p>
            <a:pPr marL="285750" indent="-285750" algn="just">
              <a:buFont typeface="Arial" panose="020B0604020202020204" pitchFamily="34" charset="0"/>
              <a:buChar char="•"/>
            </a:pPr>
            <a:r>
              <a:rPr lang="en-US" sz="2800">
                <a:latin typeface="Cambria" panose="02040503050406030204" pitchFamily="18" charset="0"/>
                <a:ea typeface="Cambria" panose="02040503050406030204" pitchFamily="18" charset="0"/>
              </a:rPr>
              <a:t>Vạn Kiếp Tông Bí Truyền Thư</a:t>
            </a:r>
          </a:p>
        </p:txBody>
      </p:sp>
      <p:sp>
        <p:nvSpPr>
          <p:cNvPr id="4" name="Title 1"/>
          <p:cNvSpPr txBox="1"/>
          <p:nvPr/>
        </p:nvSpPr>
        <p:spPr>
          <a:xfrm>
            <a:off x="333375" y="163830"/>
            <a:ext cx="10515600" cy="913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LỌC THÔNG TIN SAU</a:t>
            </a:r>
          </a:p>
        </p:txBody>
      </p:sp>
    </p:spTree>
    <p:extLst>
      <p:ext uri="{BB962C8B-B14F-4D97-AF65-F5344CB8AC3E}">
        <p14:creationId xmlns:p14="http://schemas.microsoft.com/office/powerpoint/2010/main" val="3892816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491964" y="2655255"/>
            <a:ext cx="2356783" cy="2928787"/>
          </a:xfrm>
          <a:prstGeom prst="rect">
            <a:avLst/>
          </a:prstGeom>
        </p:spPr>
      </p:pic>
      <p:pic>
        <p:nvPicPr>
          <p:cNvPr id="11" name="Picture 10"/>
          <p:cNvPicPr>
            <a:picLocks noChangeAspect="1"/>
          </p:cNvPicPr>
          <p:nvPr/>
        </p:nvPicPr>
        <p:blipFill>
          <a:blip r:embed="rId3"/>
          <a:stretch>
            <a:fillRect/>
          </a:stretch>
        </p:blipFill>
        <p:spPr>
          <a:xfrm>
            <a:off x="3680441" y="1830784"/>
            <a:ext cx="3802488" cy="4311259"/>
          </a:xfrm>
          <a:prstGeom prst="rect">
            <a:avLst/>
          </a:prstGeom>
        </p:spPr>
      </p:pic>
      <p:sp>
        <p:nvSpPr>
          <p:cNvPr id="2" name="Title 1"/>
          <p:cNvSpPr>
            <a:spLocks noGrp="1"/>
          </p:cNvSpPr>
          <p:nvPr>
            <p:ph type="title"/>
          </p:nvPr>
        </p:nvSpPr>
        <p:spPr/>
        <p:txBody>
          <a:bodyPr/>
          <a:lstStyle/>
          <a:p>
            <a:pPr algn="ctr"/>
            <a:r>
              <a:rPr lang="en-US" dirty="0" smtClean="0"/>
              <a:t>TƯ DUY NHÂN QUẢ</a:t>
            </a:r>
            <a:endParaRPr lang="en-US" dirty="0"/>
          </a:p>
        </p:txBody>
      </p:sp>
      <p:cxnSp>
        <p:nvCxnSpPr>
          <p:cNvPr id="7" name="Straight Connector 6"/>
          <p:cNvCxnSpPr/>
          <p:nvPr/>
        </p:nvCxnSpPr>
        <p:spPr>
          <a:xfrm>
            <a:off x="422031" y="4559300"/>
            <a:ext cx="10931769"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8900911" y="5144258"/>
            <a:ext cx="3121615" cy="1384995"/>
          </a:xfrm>
          <a:prstGeom prst="rect">
            <a:avLst/>
          </a:prstGeom>
        </p:spPr>
        <p:txBody>
          <a:bodyPr wrap="square">
            <a:spAutoFit/>
          </a:bodyPr>
          <a:lstStyle/>
          <a:p>
            <a:r>
              <a:rPr lang="en-US" sz="2800" dirty="0"/>
              <a:t>Nguyên </a:t>
            </a:r>
            <a:r>
              <a:rPr lang="en-US" sz="2800" dirty="0" err="1"/>
              <a:t>nhân</a:t>
            </a:r>
            <a:r>
              <a:rPr lang="en-US" sz="2800" dirty="0"/>
              <a:t> </a:t>
            </a:r>
            <a:r>
              <a:rPr lang="en-US" sz="2800" dirty="0" smtClean="0"/>
              <a:t>- </a:t>
            </a:r>
            <a:r>
              <a:rPr lang="en-US" sz="2800" dirty="0" err="1" smtClean="0"/>
              <a:t>Gốc</a:t>
            </a:r>
            <a:r>
              <a:rPr lang="en-US" sz="2800" dirty="0" smtClean="0"/>
              <a:t> </a:t>
            </a:r>
            <a:r>
              <a:rPr lang="en-US" sz="2800" dirty="0" err="1" smtClean="0"/>
              <a:t>rễ</a:t>
            </a:r>
            <a:r>
              <a:rPr lang="en-US" sz="2800" dirty="0"/>
              <a:t> </a:t>
            </a:r>
            <a:r>
              <a:rPr lang="en-US" sz="2800" dirty="0" smtClean="0"/>
              <a:t>- </a:t>
            </a:r>
            <a:r>
              <a:rPr lang="en-US" sz="2800" b="1" dirty="0" err="1" smtClean="0"/>
              <a:t>Không</a:t>
            </a:r>
            <a:r>
              <a:rPr lang="en-US" sz="2800" b="1" dirty="0" smtClean="0"/>
              <a:t> </a:t>
            </a:r>
            <a:r>
              <a:rPr lang="en-US" sz="2800" b="1" dirty="0" err="1" smtClean="0"/>
              <a:t>nhìn</a:t>
            </a:r>
            <a:r>
              <a:rPr lang="en-US" sz="2800" b="1" dirty="0" smtClean="0"/>
              <a:t> </a:t>
            </a:r>
            <a:r>
              <a:rPr lang="en-US" sz="2800" b="1" dirty="0" err="1" smtClean="0"/>
              <a:t>thấy</a:t>
            </a:r>
            <a:endParaRPr lang="en-US" sz="2800" b="1" dirty="0"/>
          </a:p>
        </p:txBody>
      </p:sp>
      <p:cxnSp>
        <p:nvCxnSpPr>
          <p:cNvPr id="13" name="Straight Arrow Connector 12"/>
          <p:cNvCxnSpPr/>
          <p:nvPr/>
        </p:nvCxnSpPr>
        <p:spPr>
          <a:xfrm flipH="1" flipV="1">
            <a:off x="6531618" y="5273386"/>
            <a:ext cx="1537599" cy="29509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a:off x="7089170" y="2956059"/>
            <a:ext cx="878514" cy="2049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3" name="Oval 22"/>
          <p:cNvSpPr/>
          <p:nvPr/>
        </p:nvSpPr>
        <p:spPr>
          <a:xfrm>
            <a:off x="8218841" y="2592179"/>
            <a:ext cx="556281" cy="55628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5" name="Oval 24"/>
          <p:cNvSpPr/>
          <p:nvPr/>
        </p:nvSpPr>
        <p:spPr>
          <a:xfrm>
            <a:off x="8218841" y="5328565"/>
            <a:ext cx="556281" cy="55628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6" name="Rectangle 15"/>
          <p:cNvSpPr/>
          <p:nvPr/>
        </p:nvSpPr>
        <p:spPr>
          <a:xfrm>
            <a:off x="8919164" y="2558535"/>
            <a:ext cx="3121615" cy="523220"/>
          </a:xfrm>
          <a:prstGeom prst="rect">
            <a:avLst/>
          </a:prstGeom>
        </p:spPr>
        <p:txBody>
          <a:bodyPr wrap="square">
            <a:spAutoFit/>
          </a:bodyPr>
          <a:lstStyle/>
          <a:p>
            <a:r>
              <a:rPr lang="en-US" sz="2800" dirty="0" err="1" smtClean="0"/>
              <a:t>Quả</a:t>
            </a:r>
            <a:r>
              <a:rPr lang="en-US" sz="2800" dirty="0" smtClean="0"/>
              <a:t> - </a:t>
            </a:r>
            <a:r>
              <a:rPr lang="en-US" sz="2800" b="1" dirty="0" err="1" smtClean="0"/>
              <a:t>Nhìn</a:t>
            </a:r>
            <a:r>
              <a:rPr lang="en-US" sz="2800" b="1" dirty="0" smtClean="0"/>
              <a:t> </a:t>
            </a:r>
            <a:r>
              <a:rPr lang="en-US" sz="2800" b="1" dirty="0" err="1" smtClean="0"/>
              <a:t>thấy</a:t>
            </a:r>
            <a:endParaRPr lang="en-US" sz="2800" b="1" dirty="0"/>
          </a:p>
        </p:txBody>
      </p:sp>
      <p:sp>
        <p:nvSpPr>
          <p:cNvPr id="22" name="Rectangle 21"/>
          <p:cNvSpPr/>
          <p:nvPr/>
        </p:nvSpPr>
        <p:spPr>
          <a:xfrm>
            <a:off x="838199" y="1836859"/>
            <a:ext cx="3121615" cy="523220"/>
          </a:xfrm>
          <a:prstGeom prst="rect">
            <a:avLst/>
          </a:prstGeom>
        </p:spPr>
        <p:txBody>
          <a:bodyPr wrap="square">
            <a:spAutoFit/>
          </a:bodyPr>
          <a:lstStyle/>
          <a:p>
            <a:r>
              <a:rPr lang="en-US" sz="2800" dirty="0" smtClean="0"/>
              <a:t>Tiến </a:t>
            </a:r>
            <a:r>
              <a:rPr lang="en-US" sz="2800" dirty="0" err="1" smtClean="0"/>
              <a:t>trình</a:t>
            </a:r>
            <a:r>
              <a:rPr lang="en-US" sz="2800" dirty="0" smtClean="0"/>
              <a:t> </a:t>
            </a:r>
            <a:r>
              <a:rPr lang="en-US" sz="2800" dirty="0" err="1" smtClean="0"/>
              <a:t>phát</a:t>
            </a:r>
            <a:r>
              <a:rPr lang="en-US" sz="2800" dirty="0" smtClean="0"/>
              <a:t> triển</a:t>
            </a:r>
            <a:endParaRPr lang="en-US" sz="2800" dirty="0"/>
          </a:p>
        </p:txBody>
      </p:sp>
      <p:cxnSp>
        <p:nvCxnSpPr>
          <p:cNvPr id="27" name="Straight Arrow Connector 26"/>
          <p:cNvCxnSpPr/>
          <p:nvPr/>
        </p:nvCxnSpPr>
        <p:spPr>
          <a:xfrm flipV="1">
            <a:off x="2928518" y="3781424"/>
            <a:ext cx="1583521" cy="46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1918" y="1762258"/>
            <a:ext cx="556281" cy="55628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cxnSp>
        <p:nvCxnSpPr>
          <p:cNvPr id="31" name="Straight Arrow Connector 30"/>
          <p:cNvCxnSpPr/>
          <p:nvPr/>
        </p:nvCxnSpPr>
        <p:spPr>
          <a:xfrm>
            <a:off x="3085284" y="2579123"/>
            <a:ext cx="450726" cy="126609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90794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333375" y="163830"/>
            <a:ext cx="10515600" cy="913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latin typeface="Cambria" panose="02040503050406030204" pitchFamily="18" charset="0"/>
                <a:ea typeface="Cambria" panose="02040503050406030204" pitchFamily="18" charset="0"/>
              </a:rPr>
              <a:t>LỌC THÔNG TIN SAU</a:t>
            </a:r>
          </a:p>
        </p:txBody>
      </p:sp>
      <p:sp>
        <p:nvSpPr>
          <p:cNvPr id="2" name="TextBox 1"/>
          <p:cNvSpPr txBox="1"/>
          <p:nvPr/>
        </p:nvSpPr>
        <p:spPr>
          <a:xfrm>
            <a:off x="1383665" y="1352550"/>
            <a:ext cx="9424670" cy="5262245"/>
          </a:xfrm>
          <a:prstGeom prst="rect">
            <a:avLst/>
          </a:prstGeom>
          <a:noFill/>
          <a:ln>
            <a:noFill/>
          </a:ln>
        </p:spPr>
        <p:txBody>
          <a:bodyPr wrap="square" rtlCol="0">
            <a:spAutoFit/>
          </a:bodyPr>
          <a:lstStyle/>
          <a:p>
            <a:pPr algn="just"/>
            <a:r>
              <a:rPr lang="en-US" sz="2800" b="1">
                <a:solidFill>
                  <a:srgbClr val="FFFF00"/>
                </a:solidFill>
              </a:rPr>
              <a:t>Trần Hưng Đạo tên thật là Trần Quốc Tuấn</a:t>
            </a:r>
            <a:r>
              <a:rPr lang="en-US" sz="2800" b="1"/>
              <a:t>, </a:t>
            </a:r>
            <a:r>
              <a:rPr lang="en-US" sz="2800" b="1">
                <a:solidFill>
                  <a:srgbClr val="00B050"/>
                </a:solidFill>
              </a:rPr>
              <a:t>con trai thứ ba của Khâm Minh đại vương Trần Liễu.</a:t>
            </a:r>
            <a:r>
              <a:rPr lang="en-US" sz="2800" b="1">
                <a:solidFill>
                  <a:schemeClr val="bg1">
                    <a:lumMod val="65000"/>
                  </a:schemeClr>
                </a:solidFill>
              </a:rPr>
              <a:t> </a:t>
            </a:r>
            <a:r>
              <a:rPr lang="en-US" sz="2800" b="1">
                <a:solidFill>
                  <a:srgbClr val="00B050"/>
                </a:solidFill>
              </a:rPr>
              <a:t>Năm sinh </a:t>
            </a:r>
            <a:r>
              <a:rPr lang="en-US" sz="2800">
                <a:solidFill>
                  <a:schemeClr val="bg1">
                    <a:lumMod val="75000"/>
                  </a:schemeClr>
                </a:solidFill>
              </a:rPr>
              <a:t>của ông không rõ ràng, có tài liệu ghi là </a:t>
            </a:r>
            <a:r>
              <a:rPr lang="en-US" sz="2800" b="1">
                <a:solidFill>
                  <a:srgbClr val="00B050"/>
                </a:solidFill>
              </a:rPr>
              <a:t>1228</a:t>
            </a:r>
            <a:r>
              <a:rPr lang="en-US" sz="2800">
                <a:solidFill>
                  <a:schemeClr val="bg1">
                    <a:lumMod val="65000"/>
                  </a:schemeClr>
                </a:solidFill>
              </a:rPr>
              <a:t> </a:t>
            </a:r>
            <a:r>
              <a:rPr lang="en-US" sz="2800">
                <a:solidFill>
                  <a:schemeClr val="bg1">
                    <a:lumMod val="75000"/>
                  </a:schemeClr>
                </a:solidFill>
              </a:rPr>
              <a:t>nhưng cũng có tài liệu cho rằng là</a:t>
            </a:r>
            <a:r>
              <a:rPr lang="en-US" sz="2800">
                <a:solidFill>
                  <a:schemeClr val="bg1">
                    <a:lumMod val="65000"/>
                  </a:schemeClr>
                </a:solidFill>
              </a:rPr>
              <a:t> </a:t>
            </a:r>
            <a:r>
              <a:rPr lang="en-US" sz="2800" b="1">
                <a:solidFill>
                  <a:srgbClr val="00B050"/>
                </a:solidFill>
              </a:rPr>
              <a:t>1230 hay 1231.</a:t>
            </a:r>
          </a:p>
          <a:p>
            <a:pPr algn="just"/>
            <a:r>
              <a:rPr lang="en-US" sz="2800">
                <a:solidFill>
                  <a:schemeClr val="bg1">
                    <a:lumMod val="75000"/>
                  </a:schemeClr>
                </a:solidFill>
              </a:rPr>
              <a:t>Ông đã từng </a:t>
            </a:r>
            <a:r>
              <a:rPr lang="en-US" sz="2800" b="1">
                <a:solidFill>
                  <a:srgbClr val="FFFF00"/>
                </a:solidFill>
              </a:rPr>
              <a:t>3 lần bảo vệ đất nước khỏi quân Nguyên – Mông</a:t>
            </a:r>
            <a:r>
              <a:rPr lang="en-US" sz="2800">
                <a:solidFill>
                  <a:srgbClr val="FF0000"/>
                </a:solidFill>
              </a:rPr>
              <a:t> </a:t>
            </a:r>
            <a:r>
              <a:rPr lang="en-US" sz="2800">
                <a:solidFill>
                  <a:schemeClr val="bg1">
                    <a:lumMod val="75000"/>
                  </a:schemeClr>
                </a:solidFill>
              </a:rPr>
              <a:t>và cũng có công tìm kiếm những vị tướng tài giỏi cho triều đình như </a:t>
            </a:r>
            <a:r>
              <a:rPr lang="en-US" sz="2800" b="1">
                <a:solidFill>
                  <a:srgbClr val="00B0F0"/>
                </a:solidFill>
              </a:rPr>
              <a:t>Dã Tượng, Yết Kiêu, Phạm Ngũ Lão, Trương Hán Siêu...</a:t>
            </a:r>
          </a:p>
          <a:p>
            <a:pPr algn="just"/>
            <a:r>
              <a:rPr lang="en-US" sz="2800">
                <a:solidFill>
                  <a:schemeClr val="bg1">
                    <a:lumMod val="75000"/>
                  </a:schemeClr>
                </a:solidFill>
              </a:rPr>
              <a:t>Ngoài những chiến công lẫy lừng về mặt quân sự ông cũng có những tác phẩm lưu danh muôn thuở như:</a:t>
            </a:r>
          </a:p>
          <a:p>
            <a:pPr marL="285750" indent="-285750" algn="just">
              <a:buFont typeface="Arial" panose="020B0604020202020204" pitchFamily="34" charset="0"/>
              <a:buChar char="•"/>
            </a:pPr>
            <a:r>
              <a:rPr lang="en-US" sz="2800" b="1">
                <a:solidFill>
                  <a:srgbClr val="FFFF00"/>
                </a:solidFill>
                <a:effectLst>
                  <a:outerShdw blurRad="38100" dist="19050" dir="2700000" algn="tl" rotWithShape="0">
                    <a:schemeClr val="dk1">
                      <a:alpha val="40000"/>
                    </a:schemeClr>
                  </a:outerShdw>
                </a:effectLst>
              </a:rPr>
              <a:t>Hịch Tướng Sĩ</a:t>
            </a:r>
          </a:p>
          <a:p>
            <a:pPr marL="285750" indent="-285750" algn="just">
              <a:buFont typeface="Arial" panose="020B0604020202020204" pitchFamily="34" charset="0"/>
              <a:buChar char="•"/>
            </a:pPr>
            <a:r>
              <a:rPr lang="en-US" sz="2800" b="1">
                <a:solidFill>
                  <a:srgbClr val="FFFF00"/>
                </a:solidFill>
                <a:effectLst>
                  <a:outerShdw blurRad="38100" dist="19050" dir="2700000" algn="tl" rotWithShape="0">
                    <a:schemeClr val="dk1">
                      <a:alpha val="40000"/>
                    </a:schemeClr>
                  </a:outerShdw>
                </a:effectLst>
              </a:rPr>
              <a:t>Binh Thư Yếu Lược</a:t>
            </a:r>
          </a:p>
          <a:p>
            <a:pPr marL="285750" indent="-285750" algn="just">
              <a:buFont typeface="Arial" panose="020B0604020202020204" pitchFamily="34" charset="0"/>
              <a:buChar char="•"/>
            </a:pPr>
            <a:r>
              <a:rPr lang="en-US" sz="2800" b="1">
                <a:solidFill>
                  <a:srgbClr val="FFFF00"/>
                </a:solidFill>
                <a:effectLst>
                  <a:outerShdw blurRad="38100" dist="19050" dir="2700000" algn="tl" rotWithShape="0">
                    <a:schemeClr val="dk1">
                      <a:alpha val="40000"/>
                    </a:schemeClr>
                  </a:outerShdw>
                </a:effectLst>
              </a:rPr>
              <a:t>Vạn Kiếp Tông Bí Truyền Thư</a:t>
            </a:r>
          </a:p>
        </p:txBody>
      </p:sp>
    </p:spTree>
    <p:extLst>
      <p:ext uri="{BB962C8B-B14F-4D97-AF65-F5344CB8AC3E}">
        <p14:creationId xmlns:p14="http://schemas.microsoft.com/office/powerpoint/2010/main" val="2966569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506095" y="163830"/>
            <a:ext cx="10342880" cy="913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latin typeface="Cambria" panose="02040503050406030204" pitchFamily="18" charset="0"/>
                <a:ea typeface="Cambria" panose="02040503050406030204" pitchFamily="18" charset="0"/>
              </a:rPr>
              <a:t>ĐÂU</a:t>
            </a:r>
            <a:r>
              <a:rPr lang="en-US" sz="4400" dirty="0">
                <a:latin typeface="Cambria" panose="02040503050406030204" pitchFamily="18" charset="0"/>
                <a:ea typeface="Cambria" panose="02040503050406030204" pitchFamily="18" charset="0"/>
              </a:rPr>
              <a:t> </a:t>
            </a:r>
            <a:r>
              <a:rPr lang="en-US" sz="4400" dirty="0">
                <a:latin typeface="Cambria" panose="02040503050406030204" pitchFamily="18" charset="0"/>
                <a:ea typeface="Cambria" panose="02040503050406030204" pitchFamily="18" charset="0"/>
              </a:rPr>
              <a:t>LÀ LÕI CỦA XE MÁY</a:t>
            </a:r>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57222" y1="6667" x2="57222" y2="6667"/>
                        <a14:foregroundMark x1="57500" y1="11111" x2="57500" y2="11111"/>
                        <a14:foregroundMark x1="59167" y1="20972" x2="59167" y2="20972"/>
                        <a14:foregroundMark x1="59167" y1="20972" x2="59167" y2="20972"/>
                        <a14:foregroundMark x1="59167" y1="27639" x2="59167" y2="27639"/>
                        <a14:foregroundMark x1="83611" y1="19028" x2="83611" y2="19028"/>
                        <a14:foregroundMark x1="87500" y1="23750" x2="87500" y2="23750"/>
                        <a14:foregroundMark x1="91111" y1="25972" x2="91111" y2="25972"/>
                      </a14:backgroundRemoval>
                    </a14:imgEffect>
                  </a14:imgLayer>
                </a14:imgProps>
              </a:ext>
              <a:ext uri="{28A0092B-C50C-407E-A947-70E740481C1C}">
                <a14:useLocalDpi xmlns:a14="http://schemas.microsoft.com/office/drawing/2010/main" val="0"/>
              </a:ext>
            </a:extLst>
          </a:blip>
          <a:stretch>
            <a:fillRect/>
          </a:stretch>
        </p:blipFill>
        <p:spPr>
          <a:xfrm>
            <a:off x="2078986" y="1660753"/>
            <a:ext cx="1801021" cy="1801021"/>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3863" y="1168887"/>
            <a:ext cx="2624047" cy="2667000"/>
          </a:xfrm>
          <a:prstGeom prst="rect">
            <a:avLst/>
          </a:prstGeom>
          <a:ln w="3175">
            <a:solidFill>
              <a:schemeClr val="accent1">
                <a:lumMod val="60000"/>
                <a:lumOff val="40000"/>
              </a:schemeClr>
            </a:solidFill>
          </a:ln>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8024201" y="1761645"/>
            <a:ext cx="1827743" cy="1827743"/>
          </a:xfrm>
          <a:prstGeom prst="rect">
            <a:avLst/>
          </a:prstGeom>
        </p:spPr>
      </p:pic>
      <p:pic>
        <p:nvPicPr>
          <p:cNvPr id="7" name="Picture 6"/>
          <p:cNvPicPr>
            <a:picLocks noChangeAspect="1"/>
          </p:cNvPicPr>
          <p:nvPr/>
        </p:nvPicPr>
        <p:blipFill>
          <a:blip r:embed="rId8">
            <a:extLst>
              <a:ext uri="{BEBA8EAE-BF5A-486C-A8C5-ECC9F3942E4B}">
                <a14:imgProps xmlns:a14="http://schemas.microsoft.com/office/drawing/2010/main">
                  <a14:imgLayer r:embed="rId9">
                    <a14:imgEffect>
                      <a14:backgroundRemoval t="0" b="100000" l="3048" r="100000">
                        <a14:backgroundMark x1="44762" y1="53004" x2="44762" y2="53004"/>
                        <a14:backgroundMark x1="63619" y1="59364" x2="63619" y2="59364"/>
                        <a14:backgroundMark x1="48952" y1="48763" x2="48952" y2="48763"/>
                        <a14:backgroundMark x1="40571" y1="41696" x2="40571" y2="41696"/>
                        <a14:backgroundMark x1="38667" y1="41696" x2="38667" y2="41696"/>
                        <a14:backgroundMark x1="63238" y1="51590" x2="63238" y2="51590"/>
                        <a14:backgroundMark x1="63238" y1="51590" x2="63238" y2="51590"/>
                      </a14:backgroundRemoval>
                    </a14:imgEffect>
                  </a14:imgLayer>
                </a14:imgProps>
              </a:ext>
              <a:ext uri="{28A0092B-C50C-407E-A947-70E740481C1C}">
                <a14:useLocalDpi xmlns:a14="http://schemas.microsoft.com/office/drawing/2010/main" val="0"/>
              </a:ext>
            </a:extLst>
          </a:blip>
          <a:stretch>
            <a:fillRect/>
          </a:stretch>
        </p:blipFill>
        <p:spPr>
          <a:xfrm>
            <a:off x="1689448" y="3614174"/>
            <a:ext cx="3178590" cy="1713411"/>
          </a:xfrm>
          <a:prstGeom prst="rect">
            <a:avLst/>
          </a:prstGeom>
        </p:spPr>
      </p:pic>
      <p:pic>
        <p:nvPicPr>
          <p:cNvPr id="3" name="Picture 2"/>
          <p:cNvPicPr>
            <a:picLocks noChangeAspect="1"/>
          </p:cNvPicPr>
          <p:nvPr/>
        </p:nvPicPr>
        <p:blipFill>
          <a:blip r:embed="rId10" cstate="print">
            <a:extLst>
              <a:ext uri="{BEBA8EAE-BF5A-486C-A8C5-ECC9F3942E4B}">
                <a14:imgProps xmlns:a14="http://schemas.microsoft.com/office/drawing/2010/main">
                  <a14:imgLayer r:embed="rId11">
                    <a14:imgEffect>
                      <a14:backgroundRemoval t="1667" b="98167" l="1667" r="97833">
                        <a14:foregroundMark x1="63667" y1="31333" x2="63667" y2="31333"/>
                        <a14:foregroundMark x1="54667" y1="26333" x2="54667" y2="26333"/>
                        <a14:foregroundMark x1="46167" y1="21833" x2="46167" y2="21833"/>
                        <a14:foregroundMark x1="45500" y1="15167" x2="45500" y2="15167"/>
                        <a14:foregroundMark x1="49500" y1="14833" x2="49500" y2="14833"/>
                        <a14:foregroundMark x1="57000" y1="17500" x2="57000" y2="17500"/>
                        <a14:foregroundMark x1="57000" y1="24000" x2="57000" y2="24000"/>
                        <a14:foregroundMark x1="45833" y1="20833" x2="45833" y2="20833"/>
                        <a14:foregroundMark x1="49167" y1="20500" x2="49167" y2="20500"/>
                        <a14:foregroundMark x1="21167" y1="29000" x2="21167" y2="29000"/>
                        <a14:foregroundMark x1="15500" y1="29667" x2="15500" y2="29667"/>
                        <a14:foregroundMark x1="15500" y1="31000" x2="16500" y2="31667"/>
                        <a14:foregroundMark x1="18500" y1="37333" x2="19833" y2="39167"/>
                        <a14:foregroundMark x1="20167" y1="41167" x2="20833" y2="42500"/>
                        <a14:foregroundMark x1="22667" y1="46500" x2="25667" y2="48833"/>
                        <a14:foregroundMark x1="27667" y1="49167" x2="30667" y2="49167"/>
                        <a14:foregroundMark x1="32000" y1="45833" x2="32333" y2="42500"/>
                        <a14:foregroundMark x1="31000" y1="38500" x2="30000" y2="34000"/>
                        <a14:foregroundMark x1="28667" y1="32667" x2="28667" y2="32667"/>
                        <a14:backgroundMark x1="39833" y1="33667" x2="39833" y2="33667"/>
                        <a14:backgroundMark x1="43833" y1="39833" x2="43833" y2="39833"/>
                        <a14:backgroundMark x1="45833" y1="42167" x2="46833" y2="43167"/>
                        <a14:backgroundMark x1="48167" y1="44167" x2="49167" y2="45833"/>
                        <a14:backgroundMark x1="50833" y1="49500" x2="52667" y2="51500"/>
                        <a14:backgroundMark x1="54667" y1="54333" x2="55667" y2="56000"/>
                        <a14:backgroundMark x1="56667" y1="60000" x2="58333" y2="62667"/>
                        <a14:backgroundMark x1="60000" y1="64000" x2="62667" y2="66667"/>
                        <a14:backgroundMark x1="63333" y1="66667" x2="63333" y2="66667"/>
                        <a14:backgroundMark x1="73833" y1="79167" x2="73833" y2="79167"/>
                      </a14:backgroundRemoval>
                    </a14:imgEffect>
                  </a14:imgLayer>
                </a14:imgProps>
              </a:ext>
              <a:ext uri="{28A0092B-C50C-407E-A947-70E740481C1C}">
                <a14:useLocalDpi xmlns:a14="http://schemas.microsoft.com/office/drawing/2010/main" val="0"/>
              </a:ext>
            </a:extLst>
          </a:blip>
          <a:stretch>
            <a:fillRect/>
          </a:stretch>
        </p:blipFill>
        <p:spPr>
          <a:xfrm>
            <a:off x="4389662" y="4957693"/>
            <a:ext cx="1519307" cy="1519307"/>
          </a:xfrm>
          <a:prstGeom prst="rect">
            <a:avLst/>
          </a:prstGeom>
        </p:spPr>
      </p:pic>
      <p:pic>
        <p:nvPicPr>
          <p:cNvPr id="8" name="Picture 7"/>
          <p:cNvPicPr>
            <a:picLocks noChangeAspect="1"/>
          </p:cNvPicPr>
          <p:nvPr/>
        </p:nvPicPr>
        <p:blipFill>
          <a:blip r:embed="rId12" cstate="print">
            <a:extLst>
              <a:ext uri="{BEBA8EAE-BF5A-486C-A8C5-ECC9F3942E4B}">
                <a14:imgProps xmlns:a14="http://schemas.microsoft.com/office/drawing/2010/main">
                  <a14:imgLayer r:embed="rId13">
                    <a14:imgEffect>
                      <a14:backgroundRemoval t="0" b="96847" l="0" r="98027"/>
                    </a14:imgEffect>
                  </a14:imgLayer>
                </a14:imgProps>
              </a:ext>
              <a:ext uri="{28A0092B-C50C-407E-A947-70E740481C1C}">
                <a14:useLocalDpi xmlns:a14="http://schemas.microsoft.com/office/drawing/2010/main" val="0"/>
              </a:ext>
            </a:extLst>
          </a:blip>
          <a:stretch>
            <a:fillRect/>
          </a:stretch>
        </p:blipFill>
        <p:spPr>
          <a:xfrm rot="2559173">
            <a:off x="8157188" y="3218424"/>
            <a:ext cx="1697509" cy="2401152"/>
          </a:xfrm>
          <a:prstGeom prst="rect">
            <a:avLst/>
          </a:prstGeom>
        </p:spPr>
      </p:pic>
      <p:pic>
        <p:nvPicPr>
          <p:cNvPr id="9" name="Picture 8"/>
          <p:cNvPicPr>
            <a:picLocks noChangeAspect="1"/>
          </p:cNvPicPr>
          <p:nvPr/>
        </p:nvPicPr>
        <p:blipFill>
          <a:blip r:embed="rId14" cstate="print">
            <a:extLst>
              <a:ext uri="{BEBA8EAE-BF5A-486C-A8C5-ECC9F3942E4B}">
                <a14:imgProps xmlns:a14="http://schemas.microsoft.com/office/drawing/2010/main">
                  <a14:imgLayer r:embed="rId15">
                    <a14:imgEffect>
                      <a14:backgroundRemoval t="417" b="100000" l="1250" r="100000">
                        <a14:foregroundMark x1="29219" y1="3056" x2="29609" y2="3056"/>
                        <a14:foregroundMark x1="30859" y1="4444" x2="31719" y2="5833"/>
                        <a14:foregroundMark x1="32031" y1="6944" x2="32344" y2="8056"/>
                        <a14:foregroundMark x1="33359" y1="9583" x2="33906" y2="10278"/>
                        <a14:foregroundMark x1="34219" y1="10833" x2="34219" y2="10833"/>
                        <a14:foregroundMark x1="30781" y1="11389" x2="30391" y2="11944"/>
                        <a14:foregroundMark x1="28281" y1="14722" x2="27031" y2="16667"/>
                        <a14:foregroundMark x1="25391" y1="19306" x2="24609" y2="21528"/>
                        <a14:foregroundMark x1="24219" y1="22917" x2="24219" y2="22917"/>
                        <a14:foregroundMark x1="8750" y1="20278" x2="8750" y2="20278"/>
                        <a14:foregroundMark x1="7969" y1="22500" x2="7734" y2="23056"/>
                        <a14:foregroundMark x1="7109" y1="24444" x2="7109" y2="24444"/>
                        <a14:foregroundMark x1="13359" y1="19722" x2="13359" y2="19722"/>
                        <a14:foregroundMark x1="74844" y1="83333" x2="75781" y2="84028"/>
                        <a14:foregroundMark x1="75156" y1="84444" x2="74609" y2="84722"/>
                        <a14:foregroundMark x1="74141" y1="85833" x2="73281" y2="86250"/>
                        <a14:foregroundMark x1="71875" y1="87083" x2="71875" y2="87083"/>
                        <a14:foregroundMark x1="71016" y1="87778" x2="71016" y2="87778"/>
                        <a14:foregroundMark x1="67266" y1="5278" x2="67266" y2="5278"/>
                        <a14:foregroundMark x1="63906" y1="5972" x2="63906" y2="5972"/>
                        <a14:foregroundMark x1="59844" y1="9306" x2="59844" y2="9306"/>
                        <a14:foregroundMark x1="76016" y1="88889" x2="76016" y2="88889"/>
                        <a14:foregroundMark x1="72969" y1="91389" x2="72969" y2="91389"/>
                        <a14:foregroundMark x1="71094" y1="92639" x2="71094" y2="92639"/>
                        <a14:foregroundMark x1="70469" y1="93333" x2="70469" y2="93333"/>
                        <a14:backgroundMark x1="97500" y1="42639" x2="97500" y2="42639"/>
                      </a14:backgroundRemoval>
                    </a14:imgEffect>
                  </a14:imgLayer>
                </a14:imgProps>
              </a:ext>
              <a:ext uri="{28A0092B-C50C-407E-A947-70E740481C1C}">
                <a14:useLocalDpi xmlns:a14="http://schemas.microsoft.com/office/drawing/2010/main" val="0"/>
              </a:ext>
            </a:extLst>
          </a:blip>
          <a:stretch>
            <a:fillRect/>
          </a:stretch>
        </p:blipFill>
        <p:spPr>
          <a:xfrm>
            <a:off x="5960455" y="5080901"/>
            <a:ext cx="2054174" cy="1155473"/>
          </a:xfrm>
          <a:prstGeom prst="rect">
            <a:avLst/>
          </a:prstGeom>
          <a:ln w="76200">
            <a:noFill/>
          </a:ln>
        </p:spPr>
      </p:pic>
      <p:cxnSp>
        <p:nvCxnSpPr>
          <p:cNvPr id="11" name="Straight Arrow Connector 10"/>
          <p:cNvCxnSpPr/>
          <p:nvPr/>
        </p:nvCxnSpPr>
        <p:spPr>
          <a:xfrm>
            <a:off x="7484110" y="2502387"/>
            <a:ext cx="76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387724" y="3865466"/>
            <a:ext cx="629786" cy="5123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35093" y="3930578"/>
            <a:ext cx="586371" cy="10271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247298" y="3930578"/>
            <a:ext cx="649314" cy="103163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121785" y="3865466"/>
            <a:ext cx="618807" cy="46809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829396" y="2527353"/>
            <a:ext cx="759114" cy="1143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498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333375" y="163830"/>
            <a:ext cx="10515600" cy="913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smtClean="0">
                <a:latin typeface="Cambria" panose="02040503050406030204" pitchFamily="18" charset="0"/>
                <a:ea typeface="Cambria" panose="02040503050406030204" pitchFamily="18" charset="0"/>
              </a:rPr>
              <a:t>TÌM LÕI CỦA XE MÁY</a:t>
            </a:r>
          </a:p>
        </p:txBody>
      </p:sp>
      <p:sp>
        <p:nvSpPr>
          <p:cNvPr id="4" name="TextBox 3"/>
          <p:cNvSpPr txBox="1"/>
          <p:nvPr/>
        </p:nvSpPr>
        <p:spPr>
          <a:xfrm>
            <a:off x="1198880" y="1076960"/>
            <a:ext cx="8229600" cy="1815882"/>
          </a:xfrm>
          <a:prstGeom prst="rect">
            <a:avLst/>
          </a:prstGeom>
          <a:noFill/>
        </p:spPr>
        <p:txBody>
          <a:bodyPr wrap="square" rtlCol="0">
            <a:spAutoFit/>
          </a:bodyPr>
          <a:lstStyle/>
          <a:p>
            <a:r>
              <a:rPr lang="en-US" sz="2800" b="1"/>
              <a:t>Đâu là "lõi" của xe máy? </a:t>
            </a:r>
          </a:p>
          <a:p>
            <a:pPr marL="457200" indent="-457200">
              <a:buFont typeface="Wingdings" panose="05000000000000000000" pitchFamily="2" charset="2"/>
              <a:buChar char="ü"/>
            </a:pPr>
            <a:r>
              <a:rPr lang="en-US" sz="2800"/>
              <a:t>Quan sát: chiếc xe máy, các thành phần</a:t>
            </a:r>
          </a:p>
          <a:p>
            <a:pPr marL="457200" indent="-457200">
              <a:buFont typeface="Wingdings" panose="05000000000000000000" pitchFamily="2" charset="2"/>
              <a:buChar char="ü"/>
            </a:pPr>
            <a:r>
              <a:rPr lang="en-US" sz="2800"/>
              <a:t>Lọc ra quan trọng =&gt; </a:t>
            </a:r>
            <a:r>
              <a:rPr lang="en-US" sz="2800" b="1"/>
              <a:t>bộ động cơ xe máy</a:t>
            </a:r>
          </a:p>
          <a:p>
            <a:r>
              <a:rPr lang="en-US" sz="2800" b="1">
                <a:solidFill>
                  <a:srgbClr val="FFFF00"/>
                </a:solidFill>
              </a:rPr>
              <a:t>(Cấp độ Phổ thông làm đến đây là đạt đậu 5đ)</a:t>
            </a:r>
          </a:p>
        </p:txBody>
      </p:sp>
      <p:sp>
        <p:nvSpPr>
          <p:cNvPr id="3" name="TextBox 2"/>
          <p:cNvSpPr txBox="1"/>
          <p:nvPr/>
        </p:nvSpPr>
        <p:spPr>
          <a:xfrm>
            <a:off x="1198880" y="3134360"/>
            <a:ext cx="7205691" cy="1815882"/>
          </a:xfrm>
          <a:prstGeom prst="rect">
            <a:avLst/>
          </a:prstGeom>
          <a:noFill/>
        </p:spPr>
        <p:txBody>
          <a:bodyPr wrap="none" rtlCol="0">
            <a:spAutoFit/>
          </a:bodyPr>
          <a:lstStyle/>
          <a:p>
            <a:r>
              <a:rPr lang="en-US" sz="2800" b="1" u="sng"/>
              <a:t>Quan sát liên đới</a:t>
            </a:r>
            <a:r>
              <a:rPr lang="en-US" sz="2800"/>
              <a:t>: Xe ô tô, máy bay, máy cắt cỏ…</a:t>
            </a:r>
          </a:p>
          <a:p>
            <a:pPr marL="457200" indent="-457200">
              <a:buFont typeface="Symbol" panose="05050102010706020507" pitchFamily="18" charset="2"/>
              <a:buChar char="Þ"/>
            </a:pPr>
            <a:r>
              <a:rPr lang="en-US" sz="2800"/>
              <a:t>Bộ động cơ (Tạo chuyển động từ năng lượng </a:t>
            </a:r>
          </a:p>
          <a:p>
            <a:r>
              <a:rPr lang="en-US" sz="2800"/>
              <a:t>+ truyền động ra bên ngoài)</a:t>
            </a:r>
          </a:p>
          <a:p>
            <a:r>
              <a:rPr lang="en-US" sz="2800" b="1">
                <a:solidFill>
                  <a:srgbClr val="FFFF00"/>
                </a:solidFill>
              </a:rPr>
              <a:t>(Cấp độ Khá giỏi)</a:t>
            </a:r>
          </a:p>
        </p:txBody>
      </p:sp>
      <p:sp>
        <p:nvSpPr>
          <p:cNvPr id="5" name="TextBox 4"/>
          <p:cNvSpPr txBox="1"/>
          <p:nvPr/>
        </p:nvSpPr>
        <p:spPr>
          <a:xfrm>
            <a:off x="1186180" y="5089247"/>
            <a:ext cx="5899948" cy="1384995"/>
          </a:xfrm>
          <a:prstGeom prst="rect">
            <a:avLst/>
          </a:prstGeom>
          <a:noFill/>
        </p:spPr>
        <p:txBody>
          <a:bodyPr wrap="none" rtlCol="0">
            <a:spAutoFit/>
          </a:bodyPr>
          <a:lstStyle/>
          <a:p>
            <a:pPr marL="457200" indent="-457200">
              <a:buFont typeface="Symbol" panose="05050102010706020507" pitchFamily="18" charset="2"/>
              <a:buChar char="Þ"/>
            </a:pPr>
            <a:r>
              <a:rPr lang="en-US" sz="2800" b="1"/>
              <a:t>Nguyên lý vận hành </a:t>
            </a:r>
            <a:r>
              <a:rPr lang="en-US" sz="2800"/>
              <a:t>của bộ động cơ</a:t>
            </a:r>
            <a:endParaRPr lang="en-US" sz="2800" b="1"/>
          </a:p>
          <a:p>
            <a:r>
              <a:rPr lang="en-US" sz="2800" b="1">
                <a:solidFill>
                  <a:srgbClr val="FFFF00"/>
                </a:solidFill>
              </a:rPr>
              <a:t>(Cấp độ xuất sắc)</a:t>
            </a:r>
          </a:p>
          <a:p>
            <a:endParaRPr lang="en-US" sz="2800" b="1">
              <a:solidFill>
                <a:srgbClr val="FFFF0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0780" y="4231982"/>
            <a:ext cx="2335830" cy="2374065"/>
          </a:xfrm>
          <a:prstGeom prst="rect">
            <a:avLst/>
          </a:prstGeom>
          <a:ln w="3175">
            <a:solidFill>
              <a:schemeClr val="accent1">
                <a:lumMod val="60000"/>
                <a:lumOff val="40000"/>
              </a:schemeClr>
            </a:solidFill>
          </a:ln>
        </p:spPr>
      </p:pic>
      <p:sp>
        <p:nvSpPr>
          <p:cNvPr id="2" name="Curved Left Arrow 1"/>
          <p:cNvSpPr/>
          <p:nvPr/>
        </p:nvSpPr>
        <p:spPr>
          <a:xfrm>
            <a:off x="10581067" y="1216828"/>
            <a:ext cx="267907" cy="6295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Left Arrow 8"/>
          <p:cNvSpPr/>
          <p:nvPr/>
        </p:nvSpPr>
        <p:spPr>
          <a:xfrm>
            <a:off x="10581066" y="1846415"/>
            <a:ext cx="421714" cy="6295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a:off x="10581065" y="2411170"/>
            <a:ext cx="661558" cy="1279035"/>
          </a:xfrm>
          <a:prstGeom prst="curved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a:off x="10627903" y="3745380"/>
            <a:ext cx="779612" cy="1591118"/>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8005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1040130" y="167640"/>
            <a:ext cx="10323195" cy="913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latin typeface="Cambria" panose="02040503050406030204" pitchFamily="18" charset="0"/>
                <a:ea typeface="Cambria" panose="02040503050406030204" pitchFamily="18" charset="0"/>
              </a:rPr>
              <a:t>TÌM NGUYÊN NHÂN CỦA VẤN ĐỀ SAU</a:t>
            </a:r>
          </a:p>
        </p:txBody>
      </p:sp>
      <p:sp>
        <p:nvSpPr>
          <p:cNvPr id="2" name="Rounded Rectangle 1"/>
          <p:cNvSpPr/>
          <p:nvPr/>
        </p:nvSpPr>
        <p:spPr>
          <a:xfrm>
            <a:off x="7501255" y="2313305"/>
            <a:ext cx="2133600" cy="9906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Tin học văn phòng yếu</a:t>
            </a:r>
          </a:p>
        </p:txBody>
      </p:sp>
      <p:sp>
        <p:nvSpPr>
          <p:cNvPr id="6" name="Rounded Rectangle 5"/>
          <p:cNvSpPr/>
          <p:nvPr/>
        </p:nvSpPr>
        <p:spPr>
          <a:xfrm>
            <a:off x="7513447" y="4317365"/>
            <a:ext cx="2133600" cy="9144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Máy tính chậm</a:t>
            </a:r>
          </a:p>
        </p:txBody>
      </p:sp>
      <p:sp>
        <p:nvSpPr>
          <p:cNvPr id="7" name="Rounded Rectangle 6"/>
          <p:cNvSpPr/>
          <p:nvPr/>
        </p:nvSpPr>
        <p:spPr>
          <a:xfrm>
            <a:off x="2011807" y="2389505"/>
            <a:ext cx="2133600" cy="914400"/>
          </a:xfrm>
          <a:prstGeom prst="roundRect">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Hay đi làm trễ</a:t>
            </a:r>
          </a:p>
        </p:txBody>
      </p:sp>
      <p:sp>
        <p:nvSpPr>
          <p:cNvPr id="9" name="Rounded Rectangle 8"/>
          <p:cNvSpPr/>
          <p:nvPr/>
        </p:nvSpPr>
        <p:spPr>
          <a:xfrm>
            <a:off x="4758055" y="5589905"/>
            <a:ext cx="2133600" cy="9144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Bị cận thị</a:t>
            </a:r>
          </a:p>
        </p:txBody>
      </p:sp>
      <p:sp>
        <p:nvSpPr>
          <p:cNvPr id="10" name="Rounded Rectangle 9"/>
          <p:cNvSpPr/>
          <p:nvPr/>
        </p:nvSpPr>
        <p:spPr>
          <a:xfrm>
            <a:off x="2017903" y="4219829"/>
            <a:ext cx="2133600" cy="9144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Phòng làm việc xấu</a:t>
            </a:r>
          </a:p>
        </p:txBody>
      </p:sp>
      <p:sp>
        <p:nvSpPr>
          <p:cNvPr id="11" name="Rounded Rectangle 10"/>
          <p:cNvSpPr/>
          <p:nvPr/>
        </p:nvSpPr>
        <p:spPr>
          <a:xfrm>
            <a:off x="4758055" y="1172591"/>
            <a:ext cx="2133600" cy="9144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Máy lạnh </a:t>
            </a:r>
            <a:br>
              <a:rPr lang="en-US" sz="2400" b="1">
                <a:solidFill>
                  <a:schemeClr val="tx1"/>
                </a:solidFill>
              </a:rPr>
            </a:br>
            <a:r>
              <a:rPr lang="en-US" sz="2400" b="1">
                <a:solidFill>
                  <a:schemeClr val="tx1"/>
                </a:solidFill>
              </a:rPr>
              <a:t>bị hư</a:t>
            </a:r>
          </a:p>
        </p:txBody>
      </p:sp>
      <p:sp>
        <p:nvSpPr>
          <p:cNvPr id="12" name="Oval 11"/>
          <p:cNvSpPr/>
          <p:nvPr/>
        </p:nvSpPr>
        <p:spPr>
          <a:xfrm>
            <a:off x="5024755" y="3076829"/>
            <a:ext cx="1600200" cy="1600200"/>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HIỆU SUẤT KÉM</a:t>
            </a:r>
            <a:endParaRPr lang="en-US" sz="2800" b="1" dirty="0">
              <a:solidFill>
                <a:schemeClr val="tx1"/>
              </a:solidFill>
            </a:endParaRPr>
          </a:p>
        </p:txBody>
      </p:sp>
      <p:cxnSp>
        <p:nvCxnSpPr>
          <p:cNvPr id="22" name="Straight Arrow Connector 21"/>
          <p:cNvCxnSpPr>
            <a:endCxn id="11" idx="2"/>
          </p:cNvCxnSpPr>
          <p:nvPr/>
        </p:nvCxnSpPr>
        <p:spPr>
          <a:xfrm flipV="1">
            <a:off x="5824854" y="2086991"/>
            <a:ext cx="1" cy="98983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3"/>
            <a:endCxn id="10" idx="3"/>
          </p:cNvCxnSpPr>
          <p:nvPr/>
        </p:nvCxnSpPr>
        <p:spPr>
          <a:xfrm flipH="1">
            <a:off x="4151659" y="4442685"/>
            <a:ext cx="1107440" cy="23431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5"/>
            <a:endCxn id="6" idx="1"/>
          </p:cNvCxnSpPr>
          <p:nvPr/>
        </p:nvCxnSpPr>
        <p:spPr>
          <a:xfrm>
            <a:off x="6390611" y="4442685"/>
            <a:ext cx="1122680" cy="33210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7"/>
            <a:endCxn id="2" idx="1"/>
          </p:cNvCxnSpPr>
          <p:nvPr/>
        </p:nvCxnSpPr>
        <p:spPr>
          <a:xfrm flipV="1">
            <a:off x="6390611" y="2808888"/>
            <a:ext cx="1110615" cy="50228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1"/>
            <a:endCxn id="7" idx="3"/>
          </p:cNvCxnSpPr>
          <p:nvPr/>
        </p:nvCxnSpPr>
        <p:spPr>
          <a:xfrm flipH="1" flipV="1">
            <a:off x="4145309" y="2846988"/>
            <a:ext cx="1113790" cy="46418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4"/>
            <a:endCxn id="9" idx="0"/>
          </p:cNvCxnSpPr>
          <p:nvPr/>
        </p:nvCxnSpPr>
        <p:spPr>
          <a:xfrm>
            <a:off x="5824855" y="4677029"/>
            <a:ext cx="0" cy="91313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919343" y="2043435"/>
            <a:ext cx="564578" cy="461665"/>
          </a:xfrm>
          <a:prstGeom prst="rect">
            <a:avLst/>
          </a:prstGeom>
          <a:noFill/>
        </p:spPr>
        <p:txBody>
          <a:bodyPr wrap="none" rtlCol="0">
            <a:spAutoFit/>
          </a:bodyPr>
          <a:lstStyle/>
          <a:p>
            <a:r>
              <a:rPr lang="en-US" sz="2400" b="1"/>
              <a:t>5%</a:t>
            </a:r>
          </a:p>
        </p:txBody>
      </p:sp>
      <p:sp>
        <p:nvSpPr>
          <p:cNvPr id="39" name="TextBox 38"/>
          <p:cNvSpPr txBox="1"/>
          <p:nvPr/>
        </p:nvSpPr>
        <p:spPr>
          <a:xfrm>
            <a:off x="6865005" y="2992764"/>
            <a:ext cx="720069" cy="461665"/>
          </a:xfrm>
          <a:prstGeom prst="rect">
            <a:avLst/>
          </a:prstGeom>
          <a:noFill/>
        </p:spPr>
        <p:txBody>
          <a:bodyPr wrap="none" rtlCol="0">
            <a:spAutoFit/>
          </a:bodyPr>
          <a:lstStyle/>
          <a:p>
            <a:r>
              <a:rPr lang="en-US" sz="2400" b="1">
                <a:solidFill>
                  <a:srgbClr val="FF0000"/>
                </a:solidFill>
              </a:rPr>
              <a:t>60%</a:t>
            </a:r>
          </a:p>
        </p:txBody>
      </p:sp>
      <p:sp>
        <p:nvSpPr>
          <p:cNvPr id="40" name="TextBox 39"/>
          <p:cNvSpPr txBox="1"/>
          <p:nvPr/>
        </p:nvSpPr>
        <p:spPr>
          <a:xfrm>
            <a:off x="6836772" y="4750996"/>
            <a:ext cx="720069" cy="461665"/>
          </a:xfrm>
          <a:prstGeom prst="rect">
            <a:avLst/>
          </a:prstGeom>
          <a:noFill/>
        </p:spPr>
        <p:txBody>
          <a:bodyPr wrap="none" rtlCol="0">
            <a:spAutoFit/>
          </a:bodyPr>
          <a:lstStyle/>
          <a:p>
            <a:r>
              <a:rPr lang="en-US" sz="2400" b="1"/>
              <a:t>15%</a:t>
            </a:r>
          </a:p>
        </p:txBody>
      </p:sp>
      <p:sp>
        <p:nvSpPr>
          <p:cNvPr id="41" name="TextBox 40"/>
          <p:cNvSpPr txBox="1"/>
          <p:nvPr/>
        </p:nvSpPr>
        <p:spPr>
          <a:xfrm>
            <a:off x="5206912" y="5173143"/>
            <a:ext cx="564578" cy="461665"/>
          </a:xfrm>
          <a:prstGeom prst="rect">
            <a:avLst/>
          </a:prstGeom>
          <a:noFill/>
        </p:spPr>
        <p:txBody>
          <a:bodyPr wrap="none" rtlCol="0">
            <a:spAutoFit/>
          </a:bodyPr>
          <a:lstStyle/>
          <a:p>
            <a:r>
              <a:rPr lang="en-US" sz="2400" b="1"/>
              <a:t>8%</a:t>
            </a:r>
          </a:p>
        </p:txBody>
      </p:sp>
      <p:sp>
        <p:nvSpPr>
          <p:cNvPr id="42" name="TextBox 41"/>
          <p:cNvSpPr txBox="1"/>
          <p:nvPr/>
        </p:nvSpPr>
        <p:spPr>
          <a:xfrm>
            <a:off x="4113794" y="4131186"/>
            <a:ext cx="564578" cy="461665"/>
          </a:xfrm>
          <a:prstGeom prst="rect">
            <a:avLst/>
          </a:prstGeom>
          <a:noFill/>
        </p:spPr>
        <p:txBody>
          <a:bodyPr wrap="none" rtlCol="0">
            <a:spAutoFit/>
          </a:bodyPr>
          <a:lstStyle/>
          <a:p>
            <a:r>
              <a:rPr lang="en-US" sz="2400" b="1"/>
              <a:t>2%</a:t>
            </a:r>
          </a:p>
        </p:txBody>
      </p:sp>
      <p:sp>
        <p:nvSpPr>
          <p:cNvPr id="43" name="TextBox 42"/>
          <p:cNvSpPr txBox="1"/>
          <p:nvPr/>
        </p:nvSpPr>
        <p:spPr>
          <a:xfrm>
            <a:off x="4117234" y="2439027"/>
            <a:ext cx="720069" cy="461665"/>
          </a:xfrm>
          <a:prstGeom prst="rect">
            <a:avLst/>
          </a:prstGeom>
          <a:noFill/>
        </p:spPr>
        <p:txBody>
          <a:bodyPr wrap="none" rtlCol="0">
            <a:spAutoFit/>
          </a:bodyPr>
          <a:lstStyle/>
          <a:p>
            <a:r>
              <a:rPr lang="en-US" sz="2400" b="1"/>
              <a:t>10%</a:t>
            </a:r>
          </a:p>
        </p:txBody>
      </p:sp>
    </p:spTree>
    <p:extLst>
      <p:ext uri="{BB962C8B-B14F-4D97-AF65-F5344CB8AC3E}">
        <p14:creationId xmlns:p14="http://schemas.microsoft.com/office/powerpoint/2010/main" val="100051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heel(1)">
                                      <p:cBhvr>
                                        <p:cTn id="10" dur="2000"/>
                                        <p:tgtEl>
                                          <p:spTgt spid="4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heel(1)">
                                      <p:cBhvr>
                                        <p:cTn id="13" dur="2000"/>
                                        <p:tgtEl>
                                          <p:spTgt spid="3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heel(1)">
                                      <p:cBhvr>
                                        <p:cTn id="16" dur="2000"/>
                                        <p:tgtEl>
                                          <p:spTgt spid="3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heel(1)">
                                      <p:cBhvr>
                                        <p:cTn id="19" dur="2000"/>
                                        <p:tgtEl>
                                          <p:spTgt spid="4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heel(1)">
                                      <p:cBhvr>
                                        <p:cTn id="2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730250" y="167640"/>
            <a:ext cx="10515600" cy="913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latin typeface="Cambria" panose="02040503050406030204" pitchFamily="18" charset="0"/>
                <a:ea typeface="Cambria" panose="02040503050406030204" pitchFamily="18" charset="0"/>
              </a:rPr>
              <a:t>ĐÂU LÀ LÕI</a:t>
            </a:r>
          </a:p>
        </p:txBody>
      </p:sp>
      <p:sp>
        <p:nvSpPr>
          <p:cNvPr id="3" name="Content Placeholder 2"/>
          <p:cNvSpPr>
            <a:spLocks noGrp="1"/>
          </p:cNvSpPr>
          <p:nvPr>
            <p:ph idx="4294967295"/>
          </p:nvPr>
        </p:nvSpPr>
        <p:spPr>
          <a:xfrm>
            <a:off x="1066652" y="1731645"/>
            <a:ext cx="8458200" cy="1676399"/>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800" b="1">
                <a:solidFill>
                  <a:srgbClr val="FF0000"/>
                </a:solidFill>
              </a:rPr>
              <a:t>Nội tại của bản thân (chính)</a:t>
            </a:r>
          </a:p>
          <a:p>
            <a:pPr>
              <a:buFont typeface="Wingdings" panose="05000000000000000000" pitchFamily="2" charset="2"/>
              <a:buChar char="Ø"/>
            </a:pPr>
            <a:r>
              <a:rPr lang="en-US" sz="2800"/>
              <a:t>Biết nhiều mà cạn cợt, ẩu, làm cho xong…</a:t>
            </a:r>
          </a:p>
          <a:p>
            <a:pPr>
              <a:buFont typeface="Wingdings" panose="05000000000000000000" pitchFamily="2" charset="2"/>
              <a:buChar char="Ø"/>
            </a:pPr>
            <a:r>
              <a:rPr lang="en-US" sz="2800"/>
              <a:t>Thiếu Kỹ Năng Tự Học (về công việc mình làm)</a:t>
            </a:r>
          </a:p>
          <a:p>
            <a:pPr marL="0" indent="0">
              <a:buNone/>
            </a:pPr>
            <a:endParaRPr lang="en-US"/>
          </a:p>
          <a:p>
            <a:pPr>
              <a:buFont typeface="Symbol" panose="05050102010706020507" pitchFamily="18" charset="2"/>
              <a:buChar char="Þ"/>
            </a:pPr>
            <a:endParaRPr lang="en-US"/>
          </a:p>
        </p:txBody>
      </p:sp>
      <p:sp>
        <p:nvSpPr>
          <p:cNvPr id="4" name="TextBox 3"/>
          <p:cNvSpPr txBox="1"/>
          <p:nvPr/>
        </p:nvSpPr>
        <p:spPr>
          <a:xfrm>
            <a:off x="1056019" y="3636645"/>
            <a:ext cx="8432800" cy="18148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a:solidFill>
                  <a:srgbClr val="FF0000"/>
                </a:solidFill>
              </a:rPr>
              <a:t>Ngoại (bên ngoài)</a:t>
            </a:r>
          </a:p>
          <a:p>
            <a:pPr marL="457200" indent="-457200">
              <a:buFont typeface="Wingdings" panose="05000000000000000000" pitchFamily="2" charset="2"/>
              <a:buChar char="Ø"/>
            </a:pPr>
            <a:r>
              <a:rPr lang="en-US" sz="2800"/>
              <a:t>Sếp trực tiếp có biết cách Kéo (ân) + Đẩy (uy) hay ko?</a:t>
            </a:r>
            <a:br>
              <a:rPr lang="en-US" sz="2800"/>
            </a:br>
            <a:r>
              <a:rPr lang="en-US" sz="2800" i="1">
                <a:solidFill>
                  <a:srgbClr val="FF0000"/>
                </a:solidFill>
              </a:rPr>
              <a:t>(Tạo áp lực lớn + nâng đỡ lớn = Phát triển)</a:t>
            </a:r>
          </a:p>
          <a:p>
            <a:pPr marL="457200" indent="-457200">
              <a:buFont typeface="Wingdings" panose="05000000000000000000" pitchFamily="2" charset="2"/>
              <a:buChar char="Ø"/>
            </a:pPr>
            <a:r>
              <a:rPr lang="en-US" sz="2800"/>
              <a:t>Nhóm đồng nghiệp có Nâng đỡ, Nhắc nhở…</a:t>
            </a:r>
          </a:p>
        </p:txBody>
      </p:sp>
    </p:spTree>
    <p:extLst>
      <p:ext uri="{BB962C8B-B14F-4D97-AF65-F5344CB8AC3E}">
        <p14:creationId xmlns:p14="http://schemas.microsoft.com/office/powerpoint/2010/main" val="2655836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730250" y="167640"/>
            <a:ext cx="10515600" cy="913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latin typeface="Cambria" panose="02040503050406030204" pitchFamily="18" charset="0"/>
                <a:ea typeface="Cambria" panose="02040503050406030204" pitchFamily="18" charset="0"/>
              </a:rPr>
              <a:t>VÍ DỤ VỀ LÀM SLIDES</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332" y="1080770"/>
            <a:ext cx="2463953" cy="1673764"/>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911" y="4176288"/>
            <a:ext cx="6019800" cy="130740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4311" y="2808118"/>
            <a:ext cx="4187997" cy="1314586"/>
          </a:xfrm>
          <a:prstGeom prst="rect">
            <a:avLst/>
          </a:prstGeom>
        </p:spPr>
      </p:pic>
      <p:sp>
        <p:nvSpPr>
          <p:cNvPr id="4" name="TextBox 24"/>
          <p:cNvSpPr txBox="1"/>
          <p:nvPr/>
        </p:nvSpPr>
        <p:spPr>
          <a:xfrm>
            <a:off x="3846218" y="5849620"/>
            <a:ext cx="3029484" cy="523220"/>
          </a:xfrm>
          <a:prstGeom prst="rect">
            <a:avLst/>
          </a:prstGeom>
          <a:noFill/>
        </p:spPr>
        <p:txBody>
          <a:bodyPr wrap="none" rtlCol="0">
            <a:spAutoFit/>
          </a:bodyPr>
          <a:lstStyle/>
          <a:p>
            <a:r>
              <a:rPr lang="en-US" sz="2800" b="1"/>
              <a:t>3 cấp độ làm Slides</a:t>
            </a:r>
          </a:p>
        </p:txBody>
      </p:sp>
      <p:sp>
        <p:nvSpPr>
          <p:cNvPr id="5" name="TextBox 25"/>
          <p:cNvSpPr txBox="1"/>
          <p:nvPr/>
        </p:nvSpPr>
        <p:spPr>
          <a:xfrm>
            <a:off x="4573201" y="4568378"/>
            <a:ext cx="1010213" cy="523220"/>
          </a:xfrm>
          <a:prstGeom prst="rect">
            <a:avLst/>
          </a:prstGeom>
          <a:noFill/>
        </p:spPr>
        <p:txBody>
          <a:bodyPr wrap="none" rtlCol="0">
            <a:spAutoFit/>
          </a:bodyPr>
          <a:lstStyle/>
          <a:p>
            <a:r>
              <a:rPr lang="en-US" sz="2800" b="1"/>
              <a:t>Cấp 1</a:t>
            </a:r>
          </a:p>
        </p:txBody>
      </p:sp>
      <p:sp>
        <p:nvSpPr>
          <p:cNvPr id="29" name="TextBox 28"/>
          <p:cNvSpPr txBox="1"/>
          <p:nvPr/>
        </p:nvSpPr>
        <p:spPr>
          <a:xfrm>
            <a:off x="4573201" y="3141732"/>
            <a:ext cx="1010213" cy="523220"/>
          </a:xfrm>
          <a:prstGeom prst="rect">
            <a:avLst/>
          </a:prstGeom>
          <a:noFill/>
        </p:spPr>
        <p:txBody>
          <a:bodyPr wrap="none" rtlCol="0">
            <a:spAutoFit/>
          </a:bodyPr>
          <a:lstStyle/>
          <a:p>
            <a:r>
              <a:rPr lang="en-US" sz="2800" b="1"/>
              <a:t>Cấp 2</a:t>
            </a:r>
          </a:p>
        </p:txBody>
      </p:sp>
      <p:sp>
        <p:nvSpPr>
          <p:cNvPr id="30" name="TextBox 29"/>
          <p:cNvSpPr txBox="1"/>
          <p:nvPr/>
        </p:nvSpPr>
        <p:spPr>
          <a:xfrm>
            <a:off x="4585901" y="1856481"/>
            <a:ext cx="1010213" cy="523220"/>
          </a:xfrm>
          <a:prstGeom prst="rect">
            <a:avLst/>
          </a:prstGeom>
          <a:noFill/>
        </p:spPr>
        <p:txBody>
          <a:bodyPr wrap="none" rtlCol="0">
            <a:spAutoFit/>
          </a:bodyPr>
          <a:lstStyle/>
          <a:p>
            <a:r>
              <a:rPr lang="en-US" sz="2800" b="1"/>
              <a:t>Cấp 3</a:t>
            </a:r>
          </a:p>
        </p:txBody>
      </p:sp>
      <p:sp>
        <p:nvSpPr>
          <p:cNvPr id="31" name="TextBox 30"/>
          <p:cNvSpPr txBox="1"/>
          <p:nvPr/>
        </p:nvSpPr>
        <p:spPr>
          <a:xfrm>
            <a:off x="8862301" y="4585970"/>
            <a:ext cx="2070631" cy="461665"/>
          </a:xfrm>
          <a:prstGeom prst="rect">
            <a:avLst/>
          </a:prstGeom>
          <a:noFill/>
        </p:spPr>
        <p:txBody>
          <a:bodyPr wrap="none" rtlCol="0">
            <a:spAutoFit/>
          </a:bodyPr>
          <a:lstStyle/>
          <a:p>
            <a:r>
              <a:rPr lang="en-US" sz="2400" b="1"/>
              <a:t>Đầy đủ ý nghĩa</a:t>
            </a:r>
          </a:p>
        </p:txBody>
      </p:sp>
      <p:sp>
        <p:nvSpPr>
          <p:cNvPr id="32" name="TextBox 31"/>
          <p:cNvSpPr txBox="1"/>
          <p:nvPr/>
        </p:nvSpPr>
        <p:spPr>
          <a:xfrm>
            <a:off x="8646932" y="3069173"/>
            <a:ext cx="2382383" cy="830997"/>
          </a:xfrm>
          <a:prstGeom prst="rect">
            <a:avLst/>
          </a:prstGeom>
          <a:noFill/>
        </p:spPr>
        <p:txBody>
          <a:bodyPr wrap="none" rtlCol="0">
            <a:spAutoFit/>
          </a:bodyPr>
          <a:lstStyle/>
          <a:p>
            <a:pPr algn="ctr"/>
            <a:r>
              <a:rPr lang="en-US" sz="2400" b="1"/>
              <a:t>Sơ đồ hóa</a:t>
            </a:r>
            <a:br>
              <a:rPr lang="en-US" sz="2400" b="1"/>
            </a:br>
            <a:r>
              <a:rPr lang="en-US" sz="2400" b="1"/>
              <a:t>Bổ sung hình ảnh</a:t>
            </a:r>
          </a:p>
        </p:txBody>
      </p:sp>
      <p:sp>
        <p:nvSpPr>
          <p:cNvPr id="33" name="TextBox 32"/>
          <p:cNvSpPr txBox="1"/>
          <p:nvPr/>
        </p:nvSpPr>
        <p:spPr>
          <a:xfrm>
            <a:off x="9342845" y="1685905"/>
            <a:ext cx="983603" cy="461665"/>
          </a:xfrm>
          <a:prstGeom prst="rect">
            <a:avLst/>
          </a:prstGeom>
          <a:noFill/>
        </p:spPr>
        <p:txBody>
          <a:bodyPr wrap="none" rtlCol="0">
            <a:spAutoFit/>
          </a:bodyPr>
          <a:lstStyle/>
          <a:p>
            <a:pPr algn="ctr"/>
            <a:r>
              <a:rPr lang="en-US" sz="2400" b="1"/>
              <a:t>Tối ưu</a:t>
            </a:r>
          </a:p>
        </p:txBody>
      </p:sp>
      <p:cxnSp>
        <p:nvCxnSpPr>
          <p:cNvPr id="37" name="Straight Arrow Connector 36"/>
          <p:cNvCxnSpPr/>
          <p:nvPr/>
        </p:nvCxnSpPr>
        <p:spPr>
          <a:xfrm flipV="1">
            <a:off x="8037332" y="4816803"/>
            <a:ext cx="633421" cy="1318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3"/>
            <a:endCxn id="32" idx="1"/>
          </p:cNvCxnSpPr>
          <p:nvPr/>
        </p:nvCxnSpPr>
        <p:spPr>
          <a:xfrm>
            <a:off x="7172308" y="3465411"/>
            <a:ext cx="1474470" cy="1968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p:cNvCxnSpPr>
          <p:nvPr/>
        </p:nvCxnSpPr>
        <p:spPr>
          <a:xfrm>
            <a:off x="6310285" y="1917652"/>
            <a:ext cx="22985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15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algn="ctr"/>
            <a:r>
              <a:rPr lang="en-US" sz="6000" dirty="0" smtClean="0"/>
              <a:t>LUẬT THÀNH CÔNG</a:t>
            </a:r>
            <a:endParaRPr lang="en-US" sz="6000" dirty="0"/>
          </a:p>
        </p:txBody>
      </p:sp>
      <p:graphicFrame>
        <p:nvGraphicFramePr>
          <p:cNvPr id="2" name="Diagram 1"/>
          <p:cNvGraphicFramePr/>
          <p:nvPr>
            <p:extLst>
              <p:ext uri="{D42A27DB-BD31-4B8C-83A1-F6EECF244321}">
                <p14:modId xmlns:p14="http://schemas.microsoft.com/office/powerpoint/2010/main" val="3306331808"/>
              </p:ext>
            </p:extLst>
          </p:nvPr>
        </p:nvGraphicFramePr>
        <p:xfrm>
          <a:off x="6514059" y="1516519"/>
          <a:ext cx="568793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838200" y="2095357"/>
            <a:ext cx="5898629" cy="1754326"/>
          </a:xfrm>
          <a:prstGeom prst="rect">
            <a:avLst/>
          </a:prstGeom>
          <a:noFill/>
        </p:spPr>
        <p:txBody>
          <a:bodyPr wrap="square" rtlCol="0">
            <a:spAutoFit/>
          </a:bodyPr>
          <a:lstStyle/>
          <a:p>
            <a:r>
              <a:rPr lang="en-US" sz="3600" b="1" dirty="0" smtClean="0">
                <a:solidFill>
                  <a:srgbClr val="FF0000"/>
                </a:solidFill>
              </a:rPr>
              <a:t>MẮC LỖI LÀ TẤT YẾU</a:t>
            </a:r>
          </a:p>
          <a:p>
            <a:r>
              <a:rPr lang="en-US" sz="3600" b="1" dirty="0" smtClean="0">
                <a:solidFill>
                  <a:srgbClr val="FF0000"/>
                </a:solidFill>
              </a:rPr>
              <a:t>VÀ CẦN THIẾT </a:t>
            </a:r>
          </a:p>
          <a:p>
            <a:r>
              <a:rPr lang="en-US" sz="3600" b="1" dirty="0" smtClean="0">
                <a:solidFill>
                  <a:srgbClr val="FF0000"/>
                </a:solidFill>
              </a:rPr>
              <a:t>ĐỂ TRƯỞNG THÀNH</a:t>
            </a:r>
            <a:endParaRPr lang="en-US" sz="3600" b="1" dirty="0">
              <a:solidFill>
                <a:srgbClr val="FF0000"/>
              </a:solidFill>
            </a:endParaRPr>
          </a:p>
        </p:txBody>
      </p:sp>
      <p:sp>
        <p:nvSpPr>
          <p:cNvPr id="5" name="Rectangle 4"/>
          <p:cNvSpPr/>
          <p:nvPr/>
        </p:nvSpPr>
        <p:spPr>
          <a:xfrm>
            <a:off x="838200" y="3849683"/>
            <a:ext cx="6096000" cy="646331"/>
          </a:xfrm>
          <a:prstGeom prst="rect">
            <a:avLst/>
          </a:prstGeom>
        </p:spPr>
        <p:txBody>
          <a:bodyPr>
            <a:spAutoFit/>
          </a:bodyPr>
          <a:lstStyle/>
          <a:p>
            <a:r>
              <a:rPr lang="en-US" b="1" kern="0" dirty="0" err="1">
                <a:solidFill>
                  <a:srgbClr val="00B050"/>
                </a:solidFill>
              </a:rPr>
              <a:t>Miếng</a:t>
            </a:r>
            <a:r>
              <a:rPr lang="en-US" b="1" kern="0" dirty="0">
                <a:solidFill>
                  <a:srgbClr val="00B050"/>
                </a:solidFill>
              </a:rPr>
              <a:t> </a:t>
            </a:r>
            <a:r>
              <a:rPr lang="en-US" b="1" kern="0" dirty="0" err="1">
                <a:solidFill>
                  <a:srgbClr val="00B050"/>
                </a:solidFill>
              </a:rPr>
              <a:t>ngon</a:t>
            </a:r>
            <a:r>
              <a:rPr lang="en-US" b="1" kern="0" dirty="0">
                <a:solidFill>
                  <a:srgbClr val="00B050"/>
                </a:solidFill>
              </a:rPr>
              <a:t> </a:t>
            </a:r>
            <a:r>
              <a:rPr lang="en-US" b="1" kern="0" dirty="0" err="1">
                <a:solidFill>
                  <a:srgbClr val="00B050"/>
                </a:solidFill>
              </a:rPr>
              <a:t>nhớ</a:t>
            </a:r>
            <a:r>
              <a:rPr lang="en-US" b="1" kern="0" dirty="0">
                <a:solidFill>
                  <a:srgbClr val="00B050"/>
                </a:solidFill>
              </a:rPr>
              <a:t> </a:t>
            </a:r>
            <a:r>
              <a:rPr lang="en-US" b="1" kern="0" dirty="0" err="1">
                <a:solidFill>
                  <a:srgbClr val="00B050"/>
                </a:solidFill>
              </a:rPr>
              <a:t>lâu</a:t>
            </a:r>
            <a:r>
              <a:rPr lang="en-US" b="1" kern="0" dirty="0">
                <a:solidFill>
                  <a:srgbClr val="00B050"/>
                </a:solidFill>
              </a:rPr>
              <a:t/>
            </a:r>
            <a:br>
              <a:rPr lang="en-US" b="1" kern="0" dirty="0">
                <a:solidFill>
                  <a:srgbClr val="00B050"/>
                </a:solidFill>
              </a:rPr>
            </a:br>
            <a:r>
              <a:rPr lang="en-US" b="1" kern="0" dirty="0" err="1">
                <a:solidFill>
                  <a:srgbClr val="00B050"/>
                </a:solidFill>
              </a:rPr>
              <a:t>Đòn</a:t>
            </a:r>
            <a:r>
              <a:rPr lang="en-US" b="1" kern="0" dirty="0">
                <a:solidFill>
                  <a:srgbClr val="00B050"/>
                </a:solidFill>
              </a:rPr>
              <a:t> </a:t>
            </a:r>
            <a:r>
              <a:rPr lang="en-US" b="1" kern="0" dirty="0" err="1">
                <a:solidFill>
                  <a:srgbClr val="00B050"/>
                </a:solidFill>
              </a:rPr>
              <a:t>đau</a:t>
            </a:r>
            <a:r>
              <a:rPr lang="en-US" b="1" kern="0" dirty="0">
                <a:solidFill>
                  <a:srgbClr val="00B050"/>
                </a:solidFill>
              </a:rPr>
              <a:t> </a:t>
            </a:r>
            <a:r>
              <a:rPr lang="en-US" b="1" kern="0" dirty="0" err="1">
                <a:solidFill>
                  <a:srgbClr val="00B050"/>
                </a:solidFill>
              </a:rPr>
              <a:t>nhớ</a:t>
            </a:r>
            <a:r>
              <a:rPr lang="en-US" b="1" kern="0" dirty="0">
                <a:solidFill>
                  <a:srgbClr val="00B050"/>
                </a:solidFill>
              </a:rPr>
              <a:t> </a:t>
            </a:r>
            <a:r>
              <a:rPr lang="en-US" b="1" kern="0" dirty="0" err="1">
                <a:solidFill>
                  <a:srgbClr val="00B050"/>
                </a:solidFill>
              </a:rPr>
              <a:t>đời</a:t>
            </a:r>
            <a:endParaRPr lang="en-US" dirty="0">
              <a:solidFill>
                <a:srgbClr val="00B050"/>
              </a:solidFill>
            </a:endParaRPr>
          </a:p>
        </p:txBody>
      </p:sp>
      <p:sp>
        <p:nvSpPr>
          <p:cNvPr id="6" name="Rectangle 5"/>
          <p:cNvSpPr/>
          <p:nvPr/>
        </p:nvSpPr>
        <p:spPr>
          <a:xfrm>
            <a:off x="838200" y="5116380"/>
            <a:ext cx="4811843" cy="646331"/>
          </a:xfrm>
          <a:prstGeom prst="rect">
            <a:avLst/>
          </a:prstGeom>
        </p:spPr>
        <p:txBody>
          <a:bodyPr wrap="square">
            <a:spAutoFit/>
          </a:bodyPr>
          <a:lstStyle/>
          <a:p>
            <a:r>
              <a:rPr lang="en-US" dirty="0">
                <a:solidFill>
                  <a:srgbClr val="FF0000"/>
                </a:solidFill>
              </a:rPr>
              <a:t>THÀNH CÔNG </a:t>
            </a:r>
            <a:r>
              <a:rPr lang="en-US" dirty="0" err="1"/>
              <a:t>cũng</a:t>
            </a:r>
            <a:r>
              <a:rPr lang="en-US" dirty="0"/>
              <a:t> </a:t>
            </a:r>
            <a:r>
              <a:rPr lang="en-US" dirty="0" err="1"/>
              <a:t>chỉ</a:t>
            </a:r>
            <a:r>
              <a:rPr lang="en-US" dirty="0"/>
              <a:t> </a:t>
            </a:r>
            <a:r>
              <a:rPr lang="en-US" dirty="0" err="1"/>
              <a:t>là</a:t>
            </a:r>
            <a:r>
              <a:rPr lang="en-US" dirty="0"/>
              <a:t> </a:t>
            </a:r>
            <a:r>
              <a:rPr lang="en-US" dirty="0" err="1"/>
              <a:t>tên</a:t>
            </a:r>
            <a:r>
              <a:rPr lang="en-US" dirty="0"/>
              <a:t> 1 con </a:t>
            </a:r>
            <a:r>
              <a:rPr lang="en-US" dirty="0" err="1"/>
              <a:t>phố</a:t>
            </a:r>
            <a:r>
              <a:rPr lang="en-US" dirty="0"/>
              <a:t> </a:t>
            </a:r>
            <a:r>
              <a:rPr lang="en-US" dirty="0" err="1"/>
              <a:t>nếu</a:t>
            </a:r>
            <a:r>
              <a:rPr lang="en-US" dirty="0"/>
              <a:t> </a:t>
            </a:r>
            <a:r>
              <a:rPr lang="en-US" dirty="0" err="1"/>
              <a:t>không</a:t>
            </a:r>
            <a:r>
              <a:rPr lang="en-US" dirty="0"/>
              <a:t> </a:t>
            </a:r>
            <a:r>
              <a:rPr lang="en-US" b="1" dirty="0">
                <a:solidFill>
                  <a:srgbClr val="FFC000"/>
                </a:solidFill>
              </a:rPr>
              <a:t>HÀNH ĐỘNG</a:t>
            </a:r>
          </a:p>
        </p:txBody>
      </p:sp>
    </p:spTree>
    <p:extLst>
      <p:ext uri="{BB962C8B-B14F-4D97-AF65-F5344CB8AC3E}">
        <p14:creationId xmlns:p14="http://schemas.microsoft.com/office/powerpoint/2010/main" val="2644722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0"/>
          </p:nvPr>
        </p:nvSpPr>
        <p:spPr>
          <a:xfrm>
            <a:off x="8337551" y="6477000"/>
            <a:ext cx="2155825"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fld id="{AFE996A7-050B-4B7F-9C29-1420C4D46BE9}" type="slidenum">
              <a:rPr lang="en-US" sz="1200">
                <a:solidFill>
                  <a:srgbClr val="000066"/>
                </a:solidFill>
                <a:latin typeface="Arial" panose="020B0604020202020204" pitchFamily="34" charset="0"/>
              </a:rPr>
              <a:pPr/>
              <a:t>27</a:t>
            </a:fld>
            <a:endParaRPr lang="en-US" sz="1200">
              <a:solidFill>
                <a:srgbClr val="000066"/>
              </a:solidFill>
              <a:latin typeface="Arial" panose="020B0604020202020204" pitchFamily="34" charset="0"/>
            </a:endParaRPr>
          </a:p>
        </p:txBody>
      </p:sp>
      <p:grpSp>
        <p:nvGrpSpPr>
          <p:cNvPr id="38915" name="Group 3"/>
          <p:cNvGrpSpPr>
            <a:grpSpLocks/>
          </p:cNvGrpSpPr>
          <p:nvPr/>
        </p:nvGrpSpPr>
        <p:grpSpPr bwMode="auto">
          <a:xfrm>
            <a:off x="3692525" y="825501"/>
            <a:ext cx="4724400" cy="5199063"/>
            <a:chOff x="1480" y="808"/>
            <a:chExt cx="3224" cy="3275"/>
          </a:xfrm>
        </p:grpSpPr>
        <p:sp>
          <p:nvSpPr>
            <p:cNvPr id="38916" name="AutoShape 4"/>
            <p:cNvSpPr>
              <a:spLocks noChangeArrowheads="1"/>
            </p:cNvSpPr>
            <p:nvPr/>
          </p:nvSpPr>
          <p:spPr bwMode="auto">
            <a:xfrm>
              <a:off x="1480" y="808"/>
              <a:ext cx="3224" cy="2888"/>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r>
                <a:rPr lang="en-US" sz="9600" b="1">
                  <a:solidFill>
                    <a:srgbClr val="FF0000"/>
                  </a:solidFill>
                  <a:latin typeface="Arial" panose="020B0604020202020204" pitchFamily="34" charset="0"/>
                </a:rPr>
                <a:t>ASK</a:t>
              </a:r>
            </a:p>
          </p:txBody>
        </p:sp>
        <p:sp>
          <p:nvSpPr>
            <p:cNvPr id="38917" name="Text Box 5"/>
            <p:cNvSpPr txBox="1">
              <a:spLocks noChangeArrowheads="1"/>
            </p:cNvSpPr>
            <p:nvPr/>
          </p:nvSpPr>
          <p:spPr bwMode="auto">
            <a:xfrm>
              <a:off x="1490" y="3715"/>
              <a:ext cx="316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s-MX" sz="3200" b="1">
                  <a:latin typeface="Arial" panose="020B0604020202020204" pitchFamily="34" charset="0"/>
                </a:rPr>
                <a:t>Kiến thức (</a:t>
              </a:r>
              <a:r>
                <a:rPr lang="es-MX" sz="3200" b="1">
                  <a:solidFill>
                    <a:srgbClr val="FF0000"/>
                  </a:solidFill>
                  <a:latin typeface="Arial" panose="020B0604020202020204" pitchFamily="34" charset="0"/>
                </a:rPr>
                <a:t>K</a:t>
              </a:r>
              <a:r>
                <a:rPr lang="es-MX" sz="3200" b="1">
                  <a:latin typeface="Arial" panose="020B0604020202020204" pitchFamily="34" charset="0"/>
                </a:rPr>
                <a:t>nowledge)</a:t>
              </a:r>
              <a:endParaRPr lang="vi-VN" sz="3200" b="1">
                <a:latin typeface="Arial" panose="020B0604020202020204" pitchFamily="34" charset="0"/>
              </a:endParaRPr>
            </a:p>
          </p:txBody>
        </p:sp>
        <p:sp>
          <p:nvSpPr>
            <p:cNvPr id="38918" name="Text Box 6"/>
            <p:cNvSpPr txBox="1">
              <a:spLocks noChangeArrowheads="1"/>
            </p:cNvSpPr>
            <p:nvPr/>
          </p:nvSpPr>
          <p:spPr bwMode="auto">
            <a:xfrm rot="3780000">
              <a:off x="2978" y="2127"/>
              <a:ext cx="254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s-MX" sz="3200" b="1">
                  <a:latin typeface="Arial" panose="020B0604020202020204" pitchFamily="34" charset="0"/>
                </a:rPr>
                <a:t>Kỹ năng (</a:t>
              </a:r>
              <a:r>
                <a:rPr lang="es-MX" sz="3200" b="1">
                  <a:solidFill>
                    <a:srgbClr val="FF0000"/>
                  </a:solidFill>
                  <a:latin typeface="Arial" panose="020B0604020202020204" pitchFamily="34" charset="0"/>
                </a:rPr>
                <a:t>S</a:t>
              </a:r>
              <a:r>
                <a:rPr lang="es-MX" sz="3200" b="1">
                  <a:latin typeface="Arial" panose="020B0604020202020204" pitchFamily="34" charset="0"/>
                </a:rPr>
                <a:t>kills)</a:t>
              </a:r>
              <a:endParaRPr lang="vi-VN" sz="3200" b="1">
                <a:latin typeface="Arial" panose="020B0604020202020204" pitchFamily="34" charset="0"/>
              </a:endParaRPr>
            </a:p>
          </p:txBody>
        </p:sp>
        <p:sp>
          <p:nvSpPr>
            <p:cNvPr id="38919" name="Text Box 7"/>
            <p:cNvSpPr txBox="1">
              <a:spLocks noChangeArrowheads="1"/>
            </p:cNvSpPr>
            <p:nvPr/>
          </p:nvSpPr>
          <p:spPr bwMode="auto">
            <a:xfrm rot="-3780000">
              <a:off x="768" y="2031"/>
              <a:ext cx="254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s-MX" sz="3200" b="1">
                  <a:latin typeface="Arial" panose="020B0604020202020204" pitchFamily="34" charset="0"/>
                </a:rPr>
                <a:t>Thái độ (</a:t>
              </a:r>
              <a:r>
                <a:rPr lang="es-MX" sz="3200" b="1">
                  <a:solidFill>
                    <a:srgbClr val="FF0000"/>
                  </a:solidFill>
                  <a:latin typeface="Arial" panose="020B0604020202020204" pitchFamily="34" charset="0"/>
                </a:rPr>
                <a:t>A</a:t>
              </a:r>
              <a:r>
                <a:rPr lang="es-MX" sz="3200" b="1">
                  <a:latin typeface="Arial" panose="020B0604020202020204" pitchFamily="34" charset="0"/>
                </a:rPr>
                <a:t>ttitude)</a:t>
              </a:r>
              <a:endParaRPr lang="vi-VN" sz="3200" b="1">
                <a:latin typeface="Arial" panose="020B0604020202020204" pitchFamily="34" charset="0"/>
              </a:endParaRPr>
            </a:p>
          </p:txBody>
        </p:sp>
      </p:grpSp>
      <p:sp>
        <p:nvSpPr>
          <p:cNvPr id="2" name="TextBox 1"/>
          <p:cNvSpPr txBox="1"/>
          <p:nvPr/>
        </p:nvSpPr>
        <p:spPr>
          <a:xfrm>
            <a:off x="8396661" y="1454046"/>
            <a:ext cx="2155825" cy="646331"/>
          </a:xfrm>
          <a:prstGeom prst="rect">
            <a:avLst/>
          </a:prstGeom>
          <a:noFill/>
        </p:spPr>
        <p:txBody>
          <a:bodyPr wrap="square" rtlCol="0">
            <a:spAutoFit/>
          </a:bodyPr>
          <a:lstStyle/>
          <a:p>
            <a:r>
              <a:rPr lang="en-US" dirty="0" smtClean="0"/>
              <a:t>ĐIỀU GÌ QUAN TRỌNG NHẤT?</a:t>
            </a:r>
            <a:endParaRPr lang="en-US" dirty="0"/>
          </a:p>
        </p:txBody>
      </p:sp>
    </p:spTree>
    <p:extLst>
      <p:ext uri="{BB962C8B-B14F-4D97-AF65-F5344CB8AC3E}">
        <p14:creationId xmlns:p14="http://schemas.microsoft.com/office/powerpoint/2010/main" val="4133800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0"/>
          </p:nvPr>
        </p:nvSpPr>
        <p:spPr>
          <a:xfrm>
            <a:off x="8337551" y="6477000"/>
            <a:ext cx="2155825"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fld id="{AFE996A7-050B-4B7F-9C29-1420C4D46BE9}" type="slidenum">
              <a:rPr lang="en-US" sz="1200">
                <a:solidFill>
                  <a:srgbClr val="000066"/>
                </a:solidFill>
                <a:latin typeface="Arial" panose="020B0604020202020204" pitchFamily="34" charset="0"/>
              </a:rPr>
              <a:pPr/>
              <a:t>28</a:t>
            </a:fld>
            <a:endParaRPr lang="en-US" sz="1200">
              <a:solidFill>
                <a:srgbClr val="000066"/>
              </a:solidFill>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2277256" y="1905156"/>
            <a:ext cx="7873740" cy="4724244"/>
          </a:xfrm>
          <a:prstGeom prst="rect">
            <a:avLst/>
          </a:prstGeom>
        </p:spPr>
      </p:pic>
      <p:sp>
        <p:nvSpPr>
          <p:cNvPr id="10"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smtClean="0"/>
              <a:t>CẤP ĐỘ HỌC SÂU</a:t>
            </a:r>
            <a:endParaRPr lang="en-US" sz="4400" dirty="0"/>
          </a:p>
        </p:txBody>
      </p:sp>
    </p:spTree>
    <p:extLst>
      <p:ext uri="{BB962C8B-B14F-4D97-AF65-F5344CB8AC3E}">
        <p14:creationId xmlns:p14="http://schemas.microsoft.com/office/powerpoint/2010/main" val="3695863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3295289" y="97515"/>
            <a:ext cx="6571521" cy="769441"/>
          </a:xfrm>
          <a:prstGeom prst="rect">
            <a:avLst/>
          </a:prstGeom>
        </p:spPr>
        <p:txBody>
          <a:bodyPr wrap="square">
            <a:spAutoFit/>
          </a:bodyPr>
          <a:lstStyle/>
          <a:p>
            <a:pPr lvl="0" algn="ctr">
              <a:defRPr/>
            </a:pPr>
            <a:r>
              <a:rPr lang="en-US" sz="4400" dirty="0">
                <a:latin typeface="+mj-lt"/>
                <a:ea typeface="+mj-ea"/>
                <a:cs typeface="+mj-cs"/>
              </a:rPr>
              <a:t>CÁCH TỰ HỌC  </a:t>
            </a:r>
            <a:endParaRPr lang="en-US" sz="4400" dirty="0">
              <a:latin typeface="+mj-lt"/>
              <a:ea typeface="+mj-ea"/>
              <a:cs typeface="+mj-cs"/>
            </a:endParaRPr>
          </a:p>
        </p:txBody>
      </p:sp>
      <p:grpSp>
        <p:nvGrpSpPr>
          <p:cNvPr id="231" name="Group"/>
          <p:cNvGrpSpPr/>
          <p:nvPr/>
        </p:nvGrpSpPr>
        <p:grpSpPr>
          <a:xfrm>
            <a:off x="2039852" y="808400"/>
            <a:ext cx="7784367" cy="1292542"/>
            <a:chOff x="0" y="0"/>
            <a:chExt cx="7223538" cy="1292541"/>
          </a:xfrm>
        </p:grpSpPr>
        <p:sp>
          <p:nvSpPr>
            <p:cNvPr id="232" name="Rectangle"/>
            <p:cNvSpPr/>
            <p:nvPr/>
          </p:nvSpPr>
          <p:spPr>
            <a:xfrm>
              <a:off x="0" y="2308"/>
              <a:ext cx="931504" cy="1049105"/>
            </a:xfrm>
            <a:prstGeom prst="rect">
              <a:avLst/>
            </a:pr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33" name="Shape"/>
            <p:cNvSpPr/>
            <p:nvPr/>
          </p:nvSpPr>
          <p:spPr>
            <a:xfrm>
              <a:off x="1927036" y="2308"/>
              <a:ext cx="5296503" cy="10491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833" y="0"/>
                  </a:lnTo>
                  <a:lnTo>
                    <a:pt x="21600" y="10663"/>
                  </a:lnTo>
                  <a:lnTo>
                    <a:pt x="19833" y="21600"/>
                  </a:lnTo>
                  <a:lnTo>
                    <a:pt x="0" y="21600"/>
                  </a:lnTo>
                  <a:lnTo>
                    <a:pt x="0" y="0"/>
                  </a:ln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34" name="Shape"/>
            <p:cNvSpPr/>
            <p:nvPr/>
          </p:nvSpPr>
          <p:spPr>
            <a:xfrm>
              <a:off x="931468" y="6067"/>
              <a:ext cx="225057" cy="12864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64" y="4016"/>
                  </a:lnTo>
                  <a:lnTo>
                    <a:pt x="21600" y="21600"/>
                  </a:lnTo>
                  <a:lnTo>
                    <a:pt x="0" y="17615"/>
                  </a:lnTo>
                  <a:lnTo>
                    <a:pt x="0" y="0"/>
                  </a:lnTo>
                  <a:close/>
                </a:path>
              </a:pathLst>
            </a:custGeom>
            <a:gradFill flip="none" rotWithShape="1">
              <a:gsLst>
                <a:gs pos="22846">
                  <a:srgbClr val="FF3847"/>
                </a:gs>
                <a:gs pos="63342">
                  <a:srgbClr val="FF7D25"/>
                </a:gs>
                <a:gs pos="100000">
                  <a:srgbClr val="FFC203"/>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35" name="Triangle"/>
            <p:cNvSpPr/>
            <p:nvPr/>
          </p:nvSpPr>
          <p:spPr>
            <a:xfrm>
              <a:off x="1924408" y="0"/>
              <a:ext cx="224795" cy="242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6" y="21483"/>
                  </a:lnTo>
                  <a:lnTo>
                    <a:pt x="21600" y="21600"/>
                  </a:lnTo>
                  <a:lnTo>
                    <a:pt x="0" y="0"/>
                  </a:lnTo>
                  <a:close/>
                </a:path>
              </a:pathLst>
            </a:custGeom>
            <a:solidFill>
              <a:srgbClr val="B7B9BF"/>
            </a:solidFill>
            <a:ln w="12700" cap="flat">
              <a:noFill/>
              <a:miter lim="400000"/>
            </a:ln>
            <a:effectLst/>
          </p:spPr>
          <p:txBody>
            <a:bodyPr wrap="square" lIns="45718" tIns="45718" rIns="45718" bIns="45718" numCol="1" anchor="t">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36" name="Rectangle"/>
            <p:cNvSpPr/>
            <p:nvPr/>
          </p:nvSpPr>
          <p:spPr>
            <a:xfrm>
              <a:off x="1153825" y="240650"/>
              <a:ext cx="994424" cy="1049105"/>
            </a:xfrm>
            <a:prstGeom prst="rect">
              <a:avLst/>
            </a:prstGeom>
            <a:gradFill flip="none" rotWithShape="1">
              <a:gsLst>
                <a:gs pos="22846">
                  <a:srgbClr val="FF3847"/>
                </a:gs>
                <a:gs pos="63342">
                  <a:srgbClr val="FF7D25"/>
                </a:gs>
                <a:gs pos="100000">
                  <a:srgbClr val="FFC203"/>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grpSp>
      <p:pic>
        <p:nvPicPr>
          <p:cNvPr id="237" name="TinyPPT" descr="TinyPPT"/>
          <p:cNvPicPr>
            <a:picLocks noChangeAspect="1"/>
          </p:cNvPicPr>
          <p:nvPr/>
        </p:nvPicPr>
        <p:blipFill>
          <a:blip r:embed="rId3">
            <a:extLst/>
          </a:blip>
          <a:srcRect l="9717" t="84849" r="7962"/>
          <a:stretch>
            <a:fillRect/>
          </a:stretch>
        </p:blipFill>
        <p:spPr>
          <a:xfrm>
            <a:off x="4111347" y="1834481"/>
            <a:ext cx="4732540" cy="228031"/>
          </a:xfrm>
          <a:prstGeom prst="rect">
            <a:avLst/>
          </a:prstGeom>
          <a:ln w="12700">
            <a:miter lim="400000"/>
          </a:ln>
        </p:spPr>
      </p:pic>
      <p:sp>
        <p:nvSpPr>
          <p:cNvPr id="238" name="TextBox 52"/>
          <p:cNvSpPr txBox="1"/>
          <p:nvPr/>
        </p:nvSpPr>
        <p:spPr>
          <a:xfrm>
            <a:off x="4234793" y="888827"/>
            <a:ext cx="5503383"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2400" b="1" kern="0" dirty="0" smtClean="0">
                <a:solidFill>
                  <a:srgbClr val="C00000"/>
                </a:solidFill>
                <a:latin typeface="Cambria" panose="02040503050406030204" pitchFamily="18" charset="0"/>
                <a:ea typeface="Cambria" panose="02040503050406030204" pitchFamily="18" charset="0"/>
                <a:sym typeface="Avenir Next"/>
              </a:rPr>
              <a:t>KHỔ LUYỆN</a:t>
            </a: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2400" i="0" u="none" strike="noStrike" kern="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a:t>
            </a:r>
            <a:r>
              <a:rPr kumimoji="0" lang="en-US" sz="2400" i="0" u="none" strike="noStrike" kern="0" cap="none" spc="0" normalizeH="0" baseline="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Sẵn</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sàng</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làm</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việc</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khó</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sống</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đơn</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giản</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a:t>
            </a:r>
            <a:r>
              <a:rPr kumimoji="0" sz="2400" i="0" u="none" strike="noStrike" kern="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endParaRPr kumimoji="0" sz="2400" i="0" u="none" strike="noStrike" kern="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sym typeface="Avenir Next"/>
            </a:endParaRPr>
          </a:p>
        </p:txBody>
      </p:sp>
      <p:sp>
        <p:nvSpPr>
          <p:cNvPr id="240" name="TextBox 52"/>
          <p:cNvSpPr txBox="1"/>
          <p:nvPr/>
        </p:nvSpPr>
        <p:spPr>
          <a:xfrm>
            <a:off x="3369530" y="1200806"/>
            <a:ext cx="634173" cy="5539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000"/>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kern="0" dirty="0">
                <a:solidFill>
                  <a:srgbClr val="FFFFFF"/>
                </a:solidFill>
                <a:latin typeface="Avenir Next"/>
                <a:sym typeface="Avenir Next"/>
              </a:rPr>
              <a:t>1</a:t>
            </a:r>
            <a:r>
              <a:rPr kumimoji="0" sz="3000" b="0" i="0" u="none" strike="noStrike" kern="0" cap="none" spc="0" normalizeH="0" baseline="0" noProof="0" dirty="0" smtClean="0">
                <a:ln>
                  <a:noFill/>
                </a:ln>
                <a:solidFill>
                  <a:srgbClr val="FFFFFF"/>
                </a:solidFill>
                <a:effectLst/>
                <a:uLnTx/>
                <a:uFillTx/>
                <a:latin typeface="Avenir Next"/>
                <a:sym typeface="Avenir Next"/>
              </a:rPr>
              <a:t>     </a:t>
            </a:r>
            <a:endParaRPr kumimoji="0" sz="3000" b="0" i="0" u="none" strike="noStrike" kern="0" cap="none" spc="0" normalizeH="0" baseline="0" noProof="0" dirty="0">
              <a:ln>
                <a:noFill/>
              </a:ln>
              <a:solidFill>
                <a:srgbClr val="FFFFFF"/>
              </a:solidFill>
              <a:effectLst/>
              <a:uLnTx/>
              <a:uFillTx/>
              <a:latin typeface="Avenir Next"/>
              <a:sym typeface="Avenir Next"/>
            </a:endParaRPr>
          </a:p>
        </p:txBody>
      </p:sp>
      <p:grpSp>
        <p:nvGrpSpPr>
          <p:cNvPr id="242" name="Group"/>
          <p:cNvGrpSpPr/>
          <p:nvPr/>
        </p:nvGrpSpPr>
        <p:grpSpPr>
          <a:xfrm>
            <a:off x="2065025" y="2250223"/>
            <a:ext cx="6685349" cy="1292543"/>
            <a:chOff x="0" y="0"/>
            <a:chExt cx="6685348" cy="1292541"/>
          </a:xfrm>
        </p:grpSpPr>
        <p:sp>
          <p:nvSpPr>
            <p:cNvPr id="243" name="Rectangle"/>
            <p:cNvSpPr/>
            <p:nvPr/>
          </p:nvSpPr>
          <p:spPr>
            <a:xfrm>
              <a:off x="-1" y="2308"/>
              <a:ext cx="931505" cy="1049106"/>
            </a:xfrm>
            <a:prstGeom prst="rect">
              <a:avLst/>
            </a:pr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44" name="Shape"/>
            <p:cNvSpPr/>
            <p:nvPr/>
          </p:nvSpPr>
          <p:spPr>
            <a:xfrm>
              <a:off x="1927036" y="2308"/>
              <a:ext cx="4758313" cy="10491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550" y="0"/>
                  </a:lnTo>
                  <a:lnTo>
                    <a:pt x="21600" y="10799"/>
                  </a:lnTo>
                  <a:lnTo>
                    <a:pt x="19550" y="21600"/>
                  </a:lnTo>
                  <a:lnTo>
                    <a:pt x="0" y="21600"/>
                  </a:lnTo>
                  <a:lnTo>
                    <a:pt x="0" y="0"/>
                  </a:ln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45" name="Shape"/>
            <p:cNvSpPr/>
            <p:nvPr/>
          </p:nvSpPr>
          <p:spPr>
            <a:xfrm>
              <a:off x="931468" y="6067"/>
              <a:ext cx="225057" cy="1286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64" y="4016"/>
                  </a:lnTo>
                  <a:lnTo>
                    <a:pt x="21600" y="21600"/>
                  </a:lnTo>
                  <a:lnTo>
                    <a:pt x="0" y="17615"/>
                  </a:lnTo>
                  <a:lnTo>
                    <a:pt x="0" y="0"/>
                  </a:lnTo>
                  <a:close/>
                </a:path>
              </a:pathLst>
            </a:custGeom>
            <a:gradFill flip="none" rotWithShape="1">
              <a:gsLst>
                <a:gs pos="1890">
                  <a:srgbClr val="FF2A70"/>
                </a:gs>
                <a:gs pos="64135">
                  <a:srgbClr val="E1359B"/>
                </a:gs>
                <a:gs pos="98899">
                  <a:srgbClr val="C23FC6"/>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46" name="Triangle"/>
            <p:cNvSpPr/>
            <p:nvPr/>
          </p:nvSpPr>
          <p:spPr>
            <a:xfrm>
              <a:off x="1924408" y="0"/>
              <a:ext cx="224795" cy="242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6" y="21483"/>
                  </a:lnTo>
                  <a:lnTo>
                    <a:pt x="21600" y="21600"/>
                  </a:lnTo>
                  <a:lnTo>
                    <a:pt x="0" y="0"/>
                  </a:lnTo>
                  <a:close/>
                </a:path>
              </a:pathLst>
            </a:custGeom>
            <a:solidFill>
              <a:srgbClr val="B7B9BF"/>
            </a:solidFill>
            <a:ln w="12700" cap="flat">
              <a:noFill/>
              <a:miter lim="400000"/>
            </a:ln>
            <a:effectLst/>
          </p:spPr>
          <p:txBody>
            <a:bodyPr wrap="square" lIns="45718" tIns="45718" rIns="45718" bIns="45718" numCol="1" anchor="t">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47" name="Rectangle"/>
            <p:cNvSpPr/>
            <p:nvPr/>
          </p:nvSpPr>
          <p:spPr>
            <a:xfrm>
              <a:off x="1153825" y="240650"/>
              <a:ext cx="994424" cy="1049106"/>
            </a:xfrm>
            <a:prstGeom prst="rect">
              <a:avLst/>
            </a:prstGeom>
            <a:gradFill flip="none" rotWithShape="1">
              <a:gsLst>
                <a:gs pos="1890">
                  <a:srgbClr val="FF2A70"/>
                </a:gs>
                <a:gs pos="64135">
                  <a:srgbClr val="E1359B"/>
                </a:gs>
                <a:gs pos="98899">
                  <a:srgbClr val="C23FC6"/>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grpSp>
      <p:pic>
        <p:nvPicPr>
          <p:cNvPr id="248" name="TinyPPT" descr="TinyPPT"/>
          <p:cNvPicPr>
            <a:picLocks noChangeAspect="1"/>
          </p:cNvPicPr>
          <p:nvPr/>
        </p:nvPicPr>
        <p:blipFill>
          <a:blip r:embed="rId3">
            <a:extLst/>
          </a:blip>
          <a:srcRect l="9717" t="84849" r="7962"/>
          <a:stretch>
            <a:fillRect/>
          </a:stretch>
        </p:blipFill>
        <p:spPr>
          <a:xfrm>
            <a:off x="4111347" y="3304504"/>
            <a:ext cx="4213327" cy="228030"/>
          </a:xfrm>
          <a:prstGeom prst="rect">
            <a:avLst/>
          </a:prstGeom>
          <a:ln w="12700">
            <a:miter lim="400000"/>
          </a:ln>
        </p:spPr>
      </p:pic>
      <p:sp>
        <p:nvSpPr>
          <p:cNvPr id="249" name="TextBox 52"/>
          <p:cNvSpPr txBox="1"/>
          <p:nvPr/>
        </p:nvSpPr>
        <p:spPr>
          <a:xfrm>
            <a:off x="4622130" y="2338052"/>
            <a:ext cx="3918178"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2400" b="1" kern="0" dirty="0" smtClean="0">
                <a:solidFill>
                  <a:srgbClr val="C00000"/>
                </a:solidFill>
                <a:latin typeface="Cambria" panose="02040503050406030204" pitchFamily="18" charset="0"/>
                <a:ea typeface="Cambria" panose="02040503050406030204" pitchFamily="18" charset="0"/>
                <a:sym typeface="Avenir Next"/>
              </a:rPr>
              <a:t>TIÊN PHONG</a:t>
            </a: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2400" i="0" u="none" strike="noStrike" kern="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a:t>
            </a:r>
            <a:r>
              <a:rPr kumimoji="0" lang="en-US" sz="2400" i="0" u="none" strike="noStrike" kern="0" cap="none" spc="0" normalizeH="0" baseline="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Dám</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dấn</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noProof="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thân</a:t>
            </a:r>
            <a:r>
              <a:rPr kumimoji="0" lang="en-US" sz="2400" i="0" u="none" strike="noStrike" kern="0" cap="none" spc="0" normalizeH="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a:t>
            </a:r>
            <a:r>
              <a:rPr kumimoji="0" sz="2400" i="0" u="none" strike="noStrike" kern="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endParaRPr kumimoji="0" sz="2400" i="0" u="none" strike="noStrike" kern="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sym typeface="Avenir Next"/>
            </a:endParaRPr>
          </a:p>
        </p:txBody>
      </p:sp>
      <p:sp>
        <p:nvSpPr>
          <p:cNvPr id="251" name="TextBox 52"/>
          <p:cNvSpPr txBox="1"/>
          <p:nvPr/>
        </p:nvSpPr>
        <p:spPr>
          <a:xfrm>
            <a:off x="3369530" y="2670828"/>
            <a:ext cx="634173" cy="5539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000"/>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kern="0" dirty="0">
                <a:solidFill>
                  <a:srgbClr val="FFFFFF"/>
                </a:solidFill>
                <a:latin typeface="Avenir Next"/>
                <a:sym typeface="Avenir Next"/>
              </a:rPr>
              <a:t>2</a:t>
            </a:r>
            <a:r>
              <a:rPr kumimoji="0" sz="3000" b="0" i="0" u="none" strike="noStrike" kern="0" cap="none" spc="0" normalizeH="0" baseline="0" noProof="0" dirty="0" smtClean="0">
                <a:ln>
                  <a:noFill/>
                </a:ln>
                <a:solidFill>
                  <a:srgbClr val="FFFFFF"/>
                </a:solidFill>
                <a:effectLst/>
                <a:uLnTx/>
                <a:uFillTx/>
                <a:latin typeface="Avenir Next"/>
                <a:sym typeface="Avenir Next"/>
              </a:rPr>
              <a:t>     </a:t>
            </a:r>
            <a:endParaRPr kumimoji="0" sz="3000" b="0" i="0" u="none" strike="noStrike" kern="0" cap="none" spc="0" normalizeH="0" baseline="0" noProof="0" dirty="0">
              <a:ln>
                <a:noFill/>
              </a:ln>
              <a:solidFill>
                <a:srgbClr val="FFFFFF"/>
              </a:solidFill>
              <a:effectLst/>
              <a:uLnTx/>
              <a:uFillTx/>
              <a:latin typeface="Avenir Next"/>
              <a:sym typeface="Avenir Next"/>
            </a:endParaRPr>
          </a:p>
        </p:txBody>
      </p:sp>
      <p:grpSp>
        <p:nvGrpSpPr>
          <p:cNvPr id="253" name="Group"/>
          <p:cNvGrpSpPr/>
          <p:nvPr/>
        </p:nvGrpSpPr>
        <p:grpSpPr>
          <a:xfrm>
            <a:off x="2065025" y="3673520"/>
            <a:ext cx="6047305" cy="1292543"/>
            <a:chOff x="0" y="0"/>
            <a:chExt cx="6047303" cy="1292541"/>
          </a:xfrm>
        </p:grpSpPr>
        <p:sp>
          <p:nvSpPr>
            <p:cNvPr id="254" name="Rectangle"/>
            <p:cNvSpPr/>
            <p:nvPr/>
          </p:nvSpPr>
          <p:spPr>
            <a:xfrm>
              <a:off x="0" y="2308"/>
              <a:ext cx="931504" cy="1049106"/>
            </a:xfrm>
            <a:prstGeom prst="rect">
              <a:avLst/>
            </a:pr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55" name="Shape"/>
            <p:cNvSpPr/>
            <p:nvPr/>
          </p:nvSpPr>
          <p:spPr>
            <a:xfrm>
              <a:off x="1927036" y="2308"/>
              <a:ext cx="4120268" cy="10491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465" y="0"/>
                  </a:lnTo>
                  <a:lnTo>
                    <a:pt x="21600" y="10813"/>
                  </a:lnTo>
                  <a:lnTo>
                    <a:pt x="19465" y="21600"/>
                  </a:lnTo>
                  <a:lnTo>
                    <a:pt x="0" y="21600"/>
                  </a:lnTo>
                  <a:lnTo>
                    <a:pt x="0" y="0"/>
                  </a:ln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56" name="Shape"/>
            <p:cNvSpPr/>
            <p:nvPr/>
          </p:nvSpPr>
          <p:spPr>
            <a:xfrm>
              <a:off x="931468" y="6067"/>
              <a:ext cx="225057" cy="1286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64" y="4016"/>
                  </a:lnTo>
                  <a:lnTo>
                    <a:pt x="21600" y="21600"/>
                  </a:lnTo>
                  <a:lnTo>
                    <a:pt x="0" y="17615"/>
                  </a:lnTo>
                  <a:lnTo>
                    <a:pt x="0" y="0"/>
                  </a:lnTo>
                  <a:close/>
                </a:path>
              </a:pathLst>
            </a:custGeom>
            <a:gradFill flip="none" rotWithShape="1">
              <a:gsLst>
                <a:gs pos="22846">
                  <a:srgbClr val="6428AA"/>
                </a:gs>
                <a:gs pos="63240">
                  <a:srgbClr val="863DC8"/>
                </a:gs>
                <a:gs pos="99804">
                  <a:srgbClr val="A852E6"/>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57" name="Triangle"/>
            <p:cNvSpPr/>
            <p:nvPr/>
          </p:nvSpPr>
          <p:spPr>
            <a:xfrm>
              <a:off x="1924408" y="0"/>
              <a:ext cx="224795" cy="242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6" y="21483"/>
                  </a:lnTo>
                  <a:lnTo>
                    <a:pt x="21600" y="21600"/>
                  </a:lnTo>
                  <a:lnTo>
                    <a:pt x="0" y="0"/>
                  </a:lnTo>
                  <a:close/>
                </a:path>
              </a:pathLst>
            </a:custGeom>
            <a:solidFill>
              <a:srgbClr val="B7B9BF"/>
            </a:solidFill>
            <a:ln w="12700" cap="flat">
              <a:noFill/>
              <a:miter lim="400000"/>
            </a:ln>
            <a:effectLst/>
          </p:spPr>
          <p:txBody>
            <a:bodyPr wrap="square" lIns="45718" tIns="45718" rIns="45718" bIns="45718" numCol="1" anchor="t">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58" name="Rectangle"/>
            <p:cNvSpPr/>
            <p:nvPr/>
          </p:nvSpPr>
          <p:spPr>
            <a:xfrm>
              <a:off x="1153825" y="240650"/>
              <a:ext cx="994424" cy="1049106"/>
            </a:xfrm>
            <a:prstGeom prst="rect">
              <a:avLst/>
            </a:prstGeom>
            <a:gradFill flip="none" rotWithShape="1">
              <a:gsLst>
                <a:gs pos="22846">
                  <a:srgbClr val="6428AA"/>
                </a:gs>
                <a:gs pos="63240">
                  <a:srgbClr val="863DC8"/>
                </a:gs>
                <a:gs pos="99804">
                  <a:srgbClr val="A852E6"/>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grpSp>
      <p:pic>
        <p:nvPicPr>
          <p:cNvPr id="259" name="TinyPPT" descr="TinyPPT"/>
          <p:cNvPicPr>
            <a:picLocks noChangeAspect="1"/>
          </p:cNvPicPr>
          <p:nvPr/>
        </p:nvPicPr>
        <p:blipFill>
          <a:blip r:embed="rId3">
            <a:extLst/>
          </a:blip>
          <a:srcRect l="9717" t="84849" r="7963"/>
          <a:stretch>
            <a:fillRect/>
          </a:stretch>
        </p:blipFill>
        <p:spPr>
          <a:xfrm>
            <a:off x="4128455" y="4718276"/>
            <a:ext cx="3607162" cy="228030"/>
          </a:xfrm>
          <a:prstGeom prst="rect">
            <a:avLst/>
          </a:prstGeom>
          <a:ln w="12700">
            <a:miter lim="400000"/>
          </a:ln>
        </p:spPr>
      </p:pic>
      <p:sp>
        <p:nvSpPr>
          <p:cNvPr id="260" name="TextBox 52"/>
          <p:cNvSpPr txBox="1"/>
          <p:nvPr/>
        </p:nvSpPr>
        <p:spPr>
          <a:xfrm>
            <a:off x="4469373" y="3760471"/>
            <a:ext cx="3266244"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2400" b="1" kern="0" dirty="0" smtClean="0">
                <a:solidFill>
                  <a:srgbClr val="C00000"/>
                </a:solidFill>
                <a:latin typeface="Cambria" panose="02040503050406030204" pitchFamily="18" charset="0"/>
                <a:ea typeface="Cambria" panose="02040503050406030204" pitchFamily="18" charset="0"/>
                <a:sym typeface="Avenir Next"/>
              </a:rPr>
              <a:t>ĐÚC KẾT</a:t>
            </a:r>
          </a:p>
          <a:p>
            <a:pPr marL="0" marR="0" lvl="0" indent="0" algn="ctr" defTabSz="914400" rtl="0" eaLnBrk="1" fontAlgn="auto" latinLnBrk="0" hangingPunct="0">
              <a:lnSpc>
                <a:spcPct val="100000"/>
              </a:lnSpc>
              <a:spcBef>
                <a:spcPts val="0"/>
              </a:spcBef>
              <a:spcAft>
                <a:spcPts val="0"/>
              </a:spcAft>
              <a:buClrTx/>
              <a:buSzTx/>
              <a:buFontTx/>
              <a:buNone/>
              <a:tabLst/>
              <a:defRPr/>
            </a:pPr>
            <a:r>
              <a:rPr lang="en-US" sz="2400" kern="0" dirty="0" smtClean="0">
                <a:solidFill>
                  <a:schemeClr val="tx1"/>
                </a:solidFill>
                <a:latin typeface="Cambria" panose="02040503050406030204" pitchFamily="18" charset="0"/>
                <a:ea typeface="Cambria" panose="02040503050406030204" pitchFamily="18" charset="0"/>
                <a:sym typeface="Avenir Next"/>
              </a:rPr>
              <a:t>(</a:t>
            </a:r>
            <a:r>
              <a:rPr lang="en-US" sz="2400" kern="0" dirty="0" err="1" smtClean="0">
                <a:solidFill>
                  <a:schemeClr val="tx1"/>
                </a:solidFill>
                <a:latin typeface="Cambria" panose="02040503050406030204" pitchFamily="18" charset="0"/>
                <a:ea typeface="Cambria" panose="02040503050406030204" pitchFamily="18" charset="0"/>
                <a:sym typeface="Avenir Next"/>
              </a:rPr>
              <a:t>Suy</a:t>
            </a:r>
            <a:r>
              <a:rPr lang="en-US" sz="2400" kern="0" dirty="0" smtClean="0">
                <a:solidFill>
                  <a:schemeClr val="tx1"/>
                </a:solidFill>
                <a:latin typeface="Cambria" panose="02040503050406030204" pitchFamily="18" charset="0"/>
                <a:ea typeface="Cambria" panose="02040503050406030204" pitchFamily="18" charset="0"/>
                <a:sym typeface="Avenir Next"/>
              </a:rPr>
              <a:t> </a:t>
            </a:r>
            <a:r>
              <a:rPr lang="en-US" sz="2400" kern="0" dirty="0" err="1" smtClean="0">
                <a:solidFill>
                  <a:schemeClr val="tx1"/>
                </a:solidFill>
                <a:latin typeface="Cambria" panose="02040503050406030204" pitchFamily="18" charset="0"/>
                <a:ea typeface="Cambria" panose="02040503050406030204" pitchFamily="18" charset="0"/>
                <a:sym typeface="Avenir Next"/>
              </a:rPr>
              <a:t>ngẫm</a:t>
            </a:r>
            <a:r>
              <a:rPr lang="en-US" sz="2400" kern="0" dirty="0" smtClean="0">
                <a:solidFill>
                  <a:schemeClr val="tx1"/>
                </a:solidFill>
                <a:latin typeface="Cambria" panose="02040503050406030204" pitchFamily="18" charset="0"/>
                <a:ea typeface="Cambria" panose="02040503050406030204" pitchFamily="18" charset="0"/>
                <a:sym typeface="Avenir Next"/>
              </a:rPr>
              <a:t> </a:t>
            </a:r>
            <a:r>
              <a:rPr lang="en-US" sz="2400" kern="0" dirty="0" err="1" smtClean="0">
                <a:solidFill>
                  <a:schemeClr val="tx1"/>
                </a:solidFill>
                <a:latin typeface="Cambria" panose="02040503050406030204" pitchFamily="18" charset="0"/>
                <a:ea typeface="Cambria" panose="02040503050406030204" pitchFamily="18" charset="0"/>
                <a:sym typeface="Avenir Next"/>
              </a:rPr>
              <a:t>cốt</a:t>
            </a:r>
            <a:r>
              <a:rPr lang="en-US" sz="2400" kern="0" dirty="0" smtClean="0">
                <a:solidFill>
                  <a:schemeClr val="tx1"/>
                </a:solidFill>
                <a:latin typeface="Cambria" panose="02040503050406030204" pitchFamily="18" charset="0"/>
                <a:ea typeface="Cambria" panose="02040503050406030204" pitchFamily="18" charset="0"/>
                <a:sym typeface="Avenir Next"/>
              </a:rPr>
              <a:t> </a:t>
            </a:r>
            <a:r>
              <a:rPr lang="en-US" sz="2400" kern="0" dirty="0" err="1" smtClean="0">
                <a:solidFill>
                  <a:schemeClr val="tx1"/>
                </a:solidFill>
                <a:latin typeface="Cambria" panose="02040503050406030204" pitchFamily="18" charset="0"/>
                <a:ea typeface="Cambria" panose="02040503050406030204" pitchFamily="18" charset="0"/>
                <a:sym typeface="Avenir Next"/>
              </a:rPr>
              <a:t>lõi</a:t>
            </a:r>
            <a:r>
              <a:rPr lang="en-US" sz="2400" kern="0" dirty="0" smtClean="0">
                <a:solidFill>
                  <a:schemeClr val="tx1"/>
                </a:solidFill>
                <a:latin typeface="Cambria" panose="02040503050406030204" pitchFamily="18" charset="0"/>
                <a:ea typeface="Cambria" panose="02040503050406030204" pitchFamily="18" charset="0"/>
                <a:sym typeface="Avenir Next"/>
              </a:rPr>
              <a:t>) </a:t>
            </a:r>
            <a:r>
              <a:rPr kumimoji="0" sz="2400" i="0" u="none" strike="noStrike" kern="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endParaRPr kumimoji="0" sz="2400" i="0" u="none" strike="noStrike" kern="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sym typeface="Avenir Next"/>
            </a:endParaRPr>
          </a:p>
        </p:txBody>
      </p:sp>
      <p:sp>
        <p:nvSpPr>
          <p:cNvPr id="262" name="TextBox 52"/>
          <p:cNvSpPr txBox="1"/>
          <p:nvPr/>
        </p:nvSpPr>
        <p:spPr>
          <a:xfrm>
            <a:off x="3361238" y="4084600"/>
            <a:ext cx="634172" cy="5539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000"/>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kern="0" dirty="0">
                <a:solidFill>
                  <a:srgbClr val="FFFFFF"/>
                </a:solidFill>
                <a:latin typeface="Avenir Next"/>
                <a:sym typeface="Avenir Next"/>
              </a:rPr>
              <a:t>3</a:t>
            </a:r>
            <a:r>
              <a:rPr kumimoji="0" sz="3000" b="0" i="0" u="none" strike="noStrike" kern="0" cap="none" spc="0" normalizeH="0" baseline="0" noProof="0" dirty="0" smtClean="0">
                <a:ln>
                  <a:noFill/>
                </a:ln>
                <a:solidFill>
                  <a:srgbClr val="FFFFFF"/>
                </a:solidFill>
                <a:effectLst/>
                <a:uLnTx/>
                <a:uFillTx/>
                <a:latin typeface="Avenir Next"/>
                <a:sym typeface="Avenir Next"/>
              </a:rPr>
              <a:t>     </a:t>
            </a:r>
            <a:endParaRPr kumimoji="0" sz="3000" b="0" i="0" u="none" strike="noStrike" kern="0" cap="none" spc="0" normalizeH="0" baseline="0" noProof="0" dirty="0">
              <a:ln>
                <a:noFill/>
              </a:ln>
              <a:solidFill>
                <a:srgbClr val="FFFFFF"/>
              </a:solidFill>
              <a:effectLst/>
              <a:uLnTx/>
              <a:uFillTx/>
              <a:latin typeface="Avenir Next"/>
              <a:sym typeface="Avenir Next"/>
            </a:endParaRPr>
          </a:p>
        </p:txBody>
      </p:sp>
      <p:grpSp>
        <p:nvGrpSpPr>
          <p:cNvPr id="264" name="Group"/>
          <p:cNvGrpSpPr/>
          <p:nvPr/>
        </p:nvGrpSpPr>
        <p:grpSpPr>
          <a:xfrm>
            <a:off x="2060922" y="5143543"/>
            <a:ext cx="5493509" cy="1292543"/>
            <a:chOff x="0" y="0"/>
            <a:chExt cx="5493508" cy="1292541"/>
          </a:xfrm>
        </p:grpSpPr>
        <p:sp>
          <p:nvSpPr>
            <p:cNvPr id="265" name="Rectangle"/>
            <p:cNvSpPr/>
            <p:nvPr/>
          </p:nvSpPr>
          <p:spPr>
            <a:xfrm>
              <a:off x="-1" y="2308"/>
              <a:ext cx="931504" cy="1049106"/>
            </a:xfrm>
            <a:prstGeom prst="rect">
              <a:avLst/>
            </a:pr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66" name="Shape"/>
            <p:cNvSpPr/>
            <p:nvPr/>
          </p:nvSpPr>
          <p:spPr>
            <a:xfrm>
              <a:off x="1927036" y="2308"/>
              <a:ext cx="3566473" cy="10491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037" y="0"/>
                  </a:lnTo>
                  <a:lnTo>
                    <a:pt x="21600" y="10603"/>
                  </a:lnTo>
                  <a:lnTo>
                    <a:pt x="19037" y="21600"/>
                  </a:lnTo>
                  <a:lnTo>
                    <a:pt x="0" y="21600"/>
                  </a:lnTo>
                  <a:lnTo>
                    <a:pt x="0" y="0"/>
                  </a:lnTo>
                  <a:close/>
                </a:path>
              </a:pathLst>
            </a:custGeom>
            <a:gradFill flip="none" rotWithShape="1">
              <a:gsLst>
                <a:gs pos="22846">
                  <a:srgbClr val="FFFFFF"/>
                </a:gs>
                <a:gs pos="63322">
                  <a:srgbClr val="E6EAEB"/>
                </a:gs>
                <a:gs pos="99960">
                  <a:srgbClr val="CDD5D8"/>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67" name="Shape"/>
            <p:cNvSpPr/>
            <p:nvPr/>
          </p:nvSpPr>
          <p:spPr>
            <a:xfrm>
              <a:off x="931468" y="6067"/>
              <a:ext cx="225057" cy="1286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64" y="4016"/>
                  </a:lnTo>
                  <a:lnTo>
                    <a:pt x="21600" y="21600"/>
                  </a:lnTo>
                  <a:lnTo>
                    <a:pt x="0" y="17615"/>
                  </a:lnTo>
                  <a:lnTo>
                    <a:pt x="0" y="0"/>
                  </a:lnTo>
                  <a:close/>
                </a:path>
              </a:pathLst>
            </a:custGeom>
            <a:gradFill flip="none" rotWithShape="1">
              <a:gsLst>
                <a:gs pos="22846">
                  <a:srgbClr val="4FACFE"/>
                </a:gs>
                <a:gs pos="63342">
                  <a:srgbClr val="28CFFE"/>
                </a:gs>
                <a:gs pos="100000">
                  <a:srgbClr val="00F2FE"/>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68" name="Triangle"/>
            <p:cNvSpPr/>
            <p:nvPr/>
          </p:nvSpPr>
          <p:spPr>
            <a:xfrm>
              <a:off x="1924408" y="0"/>
              <a:ext cx="224795" cy="2429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6" y="21483"/>
                  </a:lnTo>
                  <a:lnTo>
                    <a:pt x="21600" y="21600"/>
                  </a:lnTo>
                  <a:lnTo>
                    <a:pt x="0" y="0"/>
                  </a:lnTo>
                  <a:close/>
                </a:path>
              </a:pathLst>
            </a:custGeom>
            <a:solidFill>
              <a:srgbClr val="B7B9BF"/>
            </a:solidFill>
            <a:ln w="12700" cap="flat">
              <a:noFill/>
              <a:miter lim="400000"/>
            </a:ln>
            <a:effectLst/>
          </p:spPr>
          <p:txBody>
            <a:bodyPr wrap="square" lIns="45718" tIns="45718" rIns="45718" bIns="45718" numCol="1" anchor="t">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sp>
          <p:nvSpPr>
            <p:cNvPr id="269" name="Rectangle"/>
            <p:cNvSpPr/>
            <p:nvPr/>
          </p:nvSpPr>
          <p:spPr>
            <a:xfrm>
              <a:off x="1153825" y="240650"/>
              <a:ext cx="994424" cy="1049106"/>
            </a:xfrm>
            <a:prstGeom prst="rect">
              <a:avLst/>
            </a:prstGeom>
            <a:gradFill flip="none" rotWithShape="1">
              <a:gsLst>
                <a:gs pos="22846">
                  <a:srgbClr val="4FACFE"/>
                </a:gs>
                <a:gs pos="63342">
                  <a:srgbClr val="28CFFE"/>
                </a:gs>
                <a:gs pos="100000">
                  <a:srgbClr val="00F2FE"/>
                </a:gs>
              </a:gsLst>
              <a:lin ang="2089255" scaled="0"/>
            </a:gradFill>
            <a:ln w="12700" cap="flat">
              <a:noFill/>
              <a:miter lim="400000"/>
            </a:ln>
            <a:effectLst/>
          </p:spPr>
          <p:txBody>
            <a:bodyPr wrap="square" lIns="45718" tIns="45718" rIns="45718" bIns="45718"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rgbClr val="FFFFFF"/>
                </a:solidFill>
                <a:effectLst/>
                <a:uLnTx/>
                <a:uFillTx/>
                <a:latin typeface="Avenir Next"/>
                <a:sym typeface="Avenir Next"/>
              </a:endParaRPr>
            </a:p>
          </p:txBody>
        </p:sp>
      </p:grpSp>
      <p:pic>
        <p:nvPicPr>
          <p:cNvPr id="270" name="TinyPPT" descr="TinyPPT"/>
          <p:cNvPicPr>
            <a:picLocks noChangeAspect="1"/>
          </p:cNvPicPr>
          <p:nvPr/>
        </p:nvPicPr>
        <p:blipFill>
          <a:blip r:embed="rId3">
            <a:extLst/>
          </a:blip>
          <a:srcRect l="9717" t="84849" r="7963"/>
          <a:stretch>
            <a:fillRect/>
          </a:stretch>
        </p:blipFill>
        <p:spPr>
          <a:xfrm>
            <a:off x="4128455" y="6188299"/>
            <a:ext cx="3003603" cy="228030"/>
          </a:xfrm>
          <a:prstGeom prst="rect">
            <a:avLst/>
          </a:prstGeom>
          <a:ln w="12700">
            <a:miter lim="400000"/>
          </a:ln>
        </p:spPr>
      </p:pic>
      <p:sp>
        <p:nvSpPr>
          <p:cNvPr id="271" name="TextBox 52"/>
          <p:cNvSpPr txBox="1"/>
          <p:nvPr/>
        </p:nvSpPr>
        <p:spPr>
          <a:xfrm>
            <a:off x="4689157" y="5239201"/>
            <a:ext cx="272607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2100">
                <a:solidFill>
                  <a:srgbClr val="535353"/>
                </a:solidFill>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sz="2400" b="1" kern="0" noProof="0" dirty="0" smtClean="0">
                <a:solidFill>
                  <a:srgbClr val="C00000"/>
                </a:solidFill>
                <a:latin typeface="Cambria" panose="02040503050406030204" pitchFamily="18" charset="0"/>
                <a:ea typeface="Cambria" panose="02040503050406030204" pitchFamily="18" charset="0"/>
                <a:sym typeface="Avenir Next"/>
              </a:rPr>
              <a:t>ĐỘI NHÓM</a:t>
            </a:r>
          </a:p>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2400" i="0" u="none" strike="noStrike" kern="0" cap="none" spc="0" normalizeH="0" baseline="0" dirty="0" smtClean="0">
                <a:ln>
                  <a:noFill/>
                </a:ln>
                <a:solidFill>
                  <a:schemeClr val="tx1"/>
                </a:solidFill>
                <a:effectLst/>
                <a:uLnTx/>
                <a:uFillTx/>
                <a:latin typeface="Cambria" panose="02040503050406030204" pitchFamily="18" charset="0"/>
                <a:ea typeface="Cambria" panose="02040503050406030204" pitchFamily="18" charset="0"/>
                <a:sym typeface="Avenir Next"/>
              </a:rPr>
              <a:t>(</a:t>
            </a:r>
            <a:r>
              <a:rPr kumimoji="0" lang="en-US" sz="2400" i="0" u="none" strike="noStrike" kern="0" cap="none" spc="0" normalizeH="0" baseline="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Góc</a:t>
            </a:r>
            <a:r>
              <a:rPr kumimoji="0" lang="en-US" sz="2400" i="0" u="none" strike="noStrike" kern="0" cap="none" spc="0" normalizeH="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nhìn</a:t>
            </a:r>
            <a:r>
              <a:rPr kumimoji="0" lang="en-US" sz="2400" i="0" u="none" strike="noStrike" kern="0" cap="none" spc="0" normalizeH="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đa</a:t>
            </a:r>
            <a:r>
              <a:rPr kumimoji="0" lang="en-US" sz="2400" i="0" u="none" strike="noStrike" kern="0" cap="none" spc="0" normalizeH="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lang="en-US" sz="2400" i="0" u="none" strike="noStrike" kern="0" cap="none" spc="0" normalizeH="0" dirty="0" err="1" smtClean="0">
                <a:ln>
                  <a:noFill/>
                </a:ln>
                <a:solidFill>
                  <a:schemeClr val="tx1"/>
                </a:solidFill>
                <a:effectLst/>
                <a:uLnTx/>
                <a:uFillTx/>
                <a:latin typeface="Cambria" panose="02040503050406030204" pitchFamily="18" charset="0"/>
                <a:ea typeface="Cambria" panose="02040503050406030204" pitchFamily="18" charset="0"/>
                <a:sym typeface="Avenir Next"/>
              </a:rPr>
              <a:t>chiều</a:t>
            </a:r>
            <a:r>
              <a:rPr kumimoji="0" lang="en-US" sz="2400" i="0" u="none" strike="noStrike" kern="0" cap="none" spc="0" normalizeH="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r>
              <a:rPr kumimoji="0" sz="2400" i="0" u="none" strike="noStrike" kern="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sym typeface="Avenir Next"/>
              </a:rPr>
              <a:t>     </a:t>
            </a:r>
            <a:endParaRPr kumimoji="0" sz="2400" i="0" u="none" strike="noStrike" kern="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sym typeface="Avenir Next"/>
            </a:endParaRPr>
          </a:p>
        </p:txBody>
      </p:sp>
      <p:sp>
        <p:nvSpPr>
          <p:cNvPr id="273" name="TextBox 52"/>
          <p:cNvSpPr txBox="1"/>
          <p:nvPr/>
        </p:nvSpPr>
        <p:spPr>
          <a:xfrm>
            <a:off x="3361238" y="5554623"/>
            <a:ext cx="634172" cy="5539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000"/>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US" kern="0" dirty="0">
                <a:solidFill>
                  <a:srgbClr val="FFFFFF"/>
                </a:solidFill>
                <a:latin typeface="Avenir Next"/>
                <a:sym typeface="Avenir Next"/>
              </a:rPr>
              <a:t>4</a:t>
            </a:r>
            <a:r>
              <a:rPr kumimoji="0" sz="3000" b="0" i="0" u="none" strike="noStrike" kern="0" cap="none" spc="0" normalizeH="0" baseline="0" noProof="0" dirty="0" smtClean="0">
                <a:ln>
                  <a:noFill/>
                </a:ln>
                <a:solidFill>
                  <a:srgbClr val="FFFFFF"/>
                </a:solidFill>
                <a:effectLst/>
                <a:uLnTx/>
                <a:uFillTx/>
                <a:latin typeface="Avenir Next"/>
                <a:sym typeface="Avenir Next"/>
              </a:rPr>
              <a:t>    </a:t>
            </a:r>
            <a:endParaRPr kumimoji="0" sz="3000" b="0" i="0" u="none" strike="noStrike" kern="0" cap="none" spc="0" normalizeH="0" baseline="0" noProof="0" dirty="0">
              <a:ln>
                <a:noFill/>
              </a:ln>
              <a:solidFill>
                <a:srgbClr val="FFFFFF"/>
              </a:solidFill>
              <a:effectLst/>
              <a:uLnTx/>
              <a:uFillTx/>
              <a:latin typeface="Avenir Next"/>
              <a:sym typeface="Avenir Next"/>
            </a:endParaRPr>
          </a:p>
        </p:txBody>
      </p:sp>
      <p:sp>
        <p:nvSpPr>
          <p:cNvPr id="274" name="TextBox 52"/>
          <p:cNvSpPr txBox="1"/>
          <p:nvPr/>
        </p:nvSpPr>
        <p:spPr>
          <a:xfrm>
            <a:off x="3113730" y="5972143"/>
            <a:ext cx="1202430" cy="294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Avenir Next"/>
                <a:sym typeface="Avenir Next"/>
              </a:rPr>
              <a:t>OPTION     </a:t>
            </a:r>
          </a:p>
        </p:txBody>
      </p:sp>
      <p:pic>
        <p:nvPicPr>
          <p:cNvPr id="3" name="Picture 2"/>
          <p:cNvPicPr>
            <a:picLocks noChangeAspect="1"/>
          </p:cNvPicPr>
          <p:nvPr/>
        </p:nvPicPr>
        <p:blipFill>
          <a:blip r:embed="rId4"/>
          <a:stretch>
            <a:fillRect/>
          </a:stretch>
        </p:blipFill>
        <p:spPr>
          <a:xfrm>
            <a:off x="9019236" y="2743283"/>
            <a:ext cx="2575783" cy="2865368"/>
          </a:xfrm>
          <a:prstGeom prst="rect">
            <a:avLst/>
          </a:prstGeom>
        </p:spPr>
      </p:pic>
    </p:spTree>
    <p:extLst>
      <p:ext uri="{BB962C8B-B14F-4D97-AF65-F5344CB8AC3E}">
        <p14:creationId xmlns:p14="http://schemas.microsoft.com/office/powerpoint/2010/main" val="30813939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31"/>
                                        </p:tgtEl>
                                        <p:attrNameLst>
                                          <p:attrName>style.visibility</p:attrName>
                                        </p:attrNameLst>
                                      </p:cBhvr>
                                      <p:to>
                                        <p:strVal val="visible"/>
                                      </p:to>
                                    </p:set>
                                    <p:animEffect transition="in" filter="wipe(left)">
                                      <p:cBhvr>
                                        <p:cTn id="7" dur="500"/>
                                        <p:tgtEl>
                                          <p:spTgt spid="231"/>
                                        </p:tgtEl>
                                      </p:cBhvr>
                                    </p:animEffect>
                                  </p:childTnLst>
                                </p:cTn>
                              </p:par>
                            </p:childTnLst>
                          </p:cTn>
                        </p:par>
                        <p:par>
                          <p:cTn id="8" fill="hold">
                            <p:stCondLst>
                              <p:cond delay="500"/>
                            </p:stCondLst>
                            <p:childTnLst>
                              <p:par>
                                <p:cTn id="9" presetID="22" presetClass="entr" presetSubtype="1" fill="hold" grpId="0" nodeType="afterEffect">
                                  <p:stCondLst>
                                    <p:cond delay="0"/>
                                  </p:stCondLst>
                                  <p:iterate>
                                    <p:tmAbs val="0"/>
                                  </p:iterate>
                                  <p:childTnLst>
                                    <p:set>
                                      <p:cBhvr>
                                        <p:cTn id="10" fill="hold"/>
                                        <p:tgtEl>
                                          <p:spTgt spid="237"/>
                                        </p:tgtEl>
                                        <p:attrNameLst>
                                          <p:attrName>style.visibility</p:attrName>
                                        </p:attrNameLst>
                                      </p:cBhvr>
                                      <p:to>
                                        <p:strVal val="visible"/>
                                      </p:to>
                                    </p:set>
                                    <p:animEffect transition="in" filter="wipe(up)">
                                      <p:cBhvr>
                                        <p:cTn id="11" dur="500"/>
                                        <p:tgtEl>
                                          <p:spTgt spid="237"/>
                                        </p:tgtEl>
                                      </p:cBhvr>
                                    </p:animEffect>
                                  </p:childTnLst>
                                </p:cTn>
                              </p:par>
                            </p:childTnLst>
                          </p:cTn>
                        </p:par>
                        <p:par>
                          <p:cTn id="12" fill="hold">
                            <p:stCondLst>
                              <p:cond delay="1000"/>
                            </p:stCondLst>
                            <p:childTnLst>
                              <p:par>
                                <p:cTn id="13" presetID="23" presetClass="entr" presetSubtype="16" fill="hold" grpId="0" nodeType="afterEffect">
                                  <p:stCondLst>
                                    <p:cond delay="0"/>
                                  </p:stCondLst>
                                  <p:iterate>
                                    <p:tmAbs val="0"/>
                                  </p:iterate>
                                  <p:childTnLst>
                                    <p:set>
                                      <p:cBhvr>
                                        <p:cTn id="14" fill="hold"/>
                                        <p:tgtEl>
                                          <p:spTgt spid="240"/>
                                        </p:tgtEl>
                                        <p:attrNameLst>
                                          <p:attrName>style.visibility</p:attrName>
                                        </p:attrNameLst>
                                      </p:cBhvr>
                                      <p:to>
                                        <p:strVal val="visible"/>
                                      </p:to>
                                    </p:set>
                                    <p:anim calcmode="lin" valueType="num">
                                      <p:cBhvr>
                                        <p:cTn id="15" dur="500" fill="hold"/>
                                        <p:tgtEl>
                                          <p:spTgt spid="240"/>
                                        </p:tgtEl>
                                        <p:attrNameLst>
                                          <p:attrName>ppt_w</p:attrName>
                                        </p:attrNameLst>
                                      </p:cBhvr>
                                      <p:tavLst>
                                        <p:tav tm="0">
                                          <p:val>
                                            <p:fltVal val="0"/>
                                          </p:val>
                                        </p:tav>
                                        <p:tav tm="100000">
                                          <p:val>
                                            <p:strVal val="#ppt_w"/>
                                          </p:val>
                                        </p:tav>
                                      </p:tavLst>
                                    </p:anim>
                                    <p:anim calcmode="lin" valueType="num">
                                      <p:cBhvr>
                                        <p:cTn id="16" dur="500" fill="hold"/>
                                        <p:tgtEl>
                                          <p:spTgt spid="240"/>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grpId="0" nodeType="afterEffect">
                                  <p:stCondLst>
                                    <p:cond delay="0"/>
                                  </p:stCondLst>
                                  <p:iterate>
                                    <p:tmAbs val="0"/>
                                  </p:iterate>
                                  <p:childTnLst>
                                    <p:set>
                                      <p:cBhvr>
                                        <p:cTn id="19" fill="hold"/>
                                        <p:tgtEl>
                                          <p:spTgt spid="238"/>
                                        </p:tgtEl>
                                        <p:attrNameLst>
                                          <p:attrName>style.visibility</p:attrName>
                                        </p:attrNameLst>
                                      </p:cBhvr>
                                      <p:to>
                                        <p:strVal val="visible"/>
                                      </p:to>
                                    </p:set>
                                    <p:anim calcmode="lin" valueType="num">
                                      <p:cBhvr>
                                        <p:cTn id="20" dur="500" fill="hold"/>
                                        <p:tgtEl>
                                          <p:spTgt spid="238"/>
                                        </p:tgtEl>
                                        <p:attrNameLst>
                                          <p:attrName>ppt_w</p:attrName>
                                        </p:attrNameLst>
                                      </p:cBhvr>
                                      <p:tavLst>
                                        <p:tav tm="0">
                                          <p:val>
                                            <p:fltVal val="0"/>
                                          </p:val>
                                        </p:tav>
                                        <p:tav tm="100000">
                                          <p:val>
                                            <p:strVal val="#ppt_w"/>
                                          </p:val>
                                        </p:tav>
                                      </p:tavLst>
                                    </p:anim>
                                    <p:anim calcmode="lin" valueType="num">
                                      <p:cBhvr>
                                        <p:cTn id="21" dur="500" fill="hold"/>
                                        <p:tgtEl>
                                          <p:spTgt spid="238"/>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p:tmAbs val="0"/>
                                  </p:iterate>
                                  <p:childTnLst>
                                    <p:set>
                                      <p:cBhvr>
                                        <p:cTn id="25" fill="hold"/>
                                        <p:tgtEl>
                                          <p:spTgt spid="242"/>
                                        </p:tgtEl>
                                        <p:attrNameLst>
                                          <p:attrName>style.visibility</p:attrName>
                                        </p:attrNameLst>
                                      </p:cBhvr>
                                      <p:to>
                                        <p:strVal val="visible"/>
                                      </p:to>
                                    </p:set>
                                    <p:animEffect transition="in" filter="wipe(left)">
                                      <p:cBhvr>
                                        <p:cTn id="26" dur="500"/>
                                        <p:tgtEl>
                                          <p:spTgt spid="242"/>
                                        </p:tgtEl>
                                      </p:cBhvr>
                                    </p:animEffect>
                                  </p:childTnLst>
                                </p:cTn>
                              </p:par>
                            </p:childTnLst>
                          </p:cTn>
                        </p:par>
                        <p:par>
                          <p:cTn id="27" fill="hold">
                            <p:stCondLst>
                              <p:cond delay="500"/>
                            </p:stCondLst>
                            <p:childTnLst>
                              <p:par>
                                <p:cTn id="28" presetID="22" presetClass="entr" presetSubtype="1" fill="hold" grpId="0" nodeType="afterEffect">
                                  <p:stCondLst>
                                    <p:cond delay="0"/>
                                  </p:stCondLst>
                                  <p:iterate>
                                    <p:tmAbs val="0"/>
                                  </p:iterate>
                                  <p:childTnLst>
                                    <p:set>
                                      <p:cBhvr>
                                        <p:cTn id="29" fill="hold"/>
                                        <p:tgtEl>
                                          <p:spTgt spid="248"/>
                                        </p:tgtEl>
                                        <p:attrNameLst>
                                          <p:attrName>style.visibility</p:attrName>
                                        </p:attrNameLst>
                                      </p:cBhvr>
                                      <p:to>
                                        <p:strVal val="visible"/>
                                      </p:to>
                                    </p:set>
                                    <p:animEffect transition="in" filter="wipe(up)">
                                      <p:cBhvr>
                                        <p:cTn id="30" dur="500"/>
                                        <p:tgtEl>
                                          <p:spTgt spid="248"/>
                                        </p:tgtEl>
                                      </p:cBhvr>
                                    </p:animEffect>
                                  </p:childTnLst>
                                </p:cTn>
                              </p:par>
                            </p:childTnLst>
                          </p:cTn>
                        </p:par>
                        <p:par>
                          <p:cTn id="31" fill="hold">
                            <p:stCondLst>
                              <p:cond delay="1000"/>
                            </p:stCondLst>
                            <p:childTnLst>
                              <p:par>
                                <p:cTn id="32" presetID="23" presetClass="entr" presetSubtype="16" fill="hold" grpId="0" nodeType="afterEffect">
                                  <p:stCondLst>
                                    <p:cond delay="0"/>
                                  </p:stCondLst>
                                  <p:iterate>
                                    <p:tmAbs val="0"/>
                                  </p:iterate>
                                  <p:childTnLst>
                                    <p:set>
                                      <p:cBhvr>
                                        <p:cTn id="33" fill="hold"/>
                                        <p:tgtEl>
                                          <p:spTgt spid="251"/>
                                        </p:tgtEl>
                                        <p:attrNameLst>
                                          <p:attrName>style.visibility</p:attrName>
                                        </p:attrNameLst>
                                      </p:cBhvr>
                                      <p:to>
                                        <p:strVal val="visible"/>
                                      </p:to>
                                    </p:set>
                                    <p:anim calcmode="lin" valueType="num">
                                      <p:cBhvr>
                                        <p:cTn id="34" dur="500" fill="hold"/>
                                        <p:tgtEl>
                                          <p:spTgt spid="251"/>
                                        </p:tgtEl>
                                        <p:attrNameLst>
                                          <p:attrName>ppt_w</p:attrName>
                                        </p:attrNameLst>
                                      </p:cBhvr>
                                      <p:tavLst>
                                        <p:tav tm="0">
                                          <p:val>
                                            <p:fltVal val="0"/>
                                          </p:val>
                                        </p:tav>
                                        <p:tav tm="100000">
                                          <p:val>
                                            <p:strVal val="#ppt_w"/>
                                          </p:val>
                                        </p:tav>
                                      </p:tavLst>
                                    </p:anim>
                                    <p:anim calcmode="lin" valueType="num">
                                      <p:cBhvr>
                                        <p:cTn id="35" dur="500" fill="hold"/>
                                        <p:tgtEl>
                                          <p:spTgt spid="251"/>
                                        </p:tgtEl>
                                        <p:attrNameLst>
                                          <p:attrName>ppt_h</p:attrName>
                                        </p:attrNameLst>
                                      </p:cBhvr>
                                      <p:tavLst>
                                        <p:tav tm="0">
                                          <p:val>
                                            <p:fltVal val="0"/>
                                          </p:val>
                                        </p:tav>
                                        <p:tav tm="100000">
                                          <p:val>
                                            <p:strVal val="#ppt_h"/>
                                          </p:val>
                                        </p:tav>
                                      </p:tavLst>
                                    </p:anim>
                                  </p:childTnLst>
                                </p:cTn>
                              </p:par>
                            </p:childTnLst>
                          </p:cTn>
                        </p:par>
                        <p:par>
                          <p:cTn id="36" fill="hold">
                            <p:stCondLst>
                              <p:cond delay="1500"/>
                            </p:stCondLst>
                            <p:childTnLst>
                              <p:par>
                                <p:cTn id="37" presetID="23" presetClass="entr" presetSubtype="16" fill="hold" grpId="0" nodeType="afterEffect">
                                  <p:stCondLst>
                                    <p:cond delay="0"/>
                                  </p:stCondLst>
                                  <p:iterate>
                                    <p:tmAbs val="0"/>
                                  </p:iterate>
                                  <p:childTnLst>
                                    <p:set>
                                      <p:cBhvr>
                                        <p:cTn id="38" fill="hold"/>
                                        <p:tgtEl>
                                          <p:spTgt spid="249"/>
                                        </p:tgtEl>
                                        <p:attrNameLst>
                                          <p:attrName>style.visibility</p:attrName>
                                        </p:attrNameLst>
                                      </p:cBhvr>
                                      <p:to>
                                        <p:strVal val="visible"/>
                                      </p:to>
                                    </p:set>
                                    <p:anim calcmode="lin" valueType="num">
                                      <p:cBhvr>
                                        <p:cTn id="39" dur="500" fill="hold"/>
                                        <p:tgtEl>
                                          <p:spTgt spid="249"/>
                                        </p:tgtEl>
                                        <p:attrNameLst>
                                          <p:attrName>ppt_w</p:attrName>
                                        </p:attrNameLst>
                                      </p:cBhvr>
                                      <p:tavLst>
                                        <p:tav tm="0">
                                          <p:val>
                                            <p:fltVal val="0"/>
                                          </p:val>
                                        </p:tav>
                                        <p:tav tm="100000">
                                          <p:val>
                                            <p:strVal val="#ppt_w"/>
                                          </p:val>
                                        </p:tav>
                                      </p:tavLst>
                                    </p:anim>
                                    <p:anim calcmode="lin" valueType="num">
                                      <p:cBhvr>
                                        <p:cTn id="40" dur="500" fill="hold"/>
                                        <p:tgtEl>
                                          <p:spTgt spid="249"/>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iterate>
                                    <p:tmAbs val="0"/>
                                  </p:iterate>
                                  <p:childTnLst>
                                    <p:set>
                                      <p:cBhvr>
                                        <p:cTn id="44" fill="hold"/>
                                        <p:tgtEl>
                                          <p:spTgt spid="253"/>
                                        </p:tgtEl>
                                        <p:attrNameLst>
                                          <p:attrName>style.visibility</p:attrName>
                                        </p:attrNameLst>
                                      </p:cBhvr>
                                      <p:to>
                                        <p:strVal val="visible"/>
                                      </p:to>
                                    </p:set>
                                    <p:animEffect transition="in" filter="wipe(left)">
                                      <p:cBhvr>
                                        <p:cTn id="45" dur="500"/>
                                        <p:tgtEl>
                                          <p:spTgt spid="253"/>
                                        </p:tgtEl>
                                      </p:cBhvr>
                                    </p:animEffect>
                                  </p:childTnLst>
                                </p:cTn>
                              </p:par>
                            </p:childTnLst>
                          </p:cTn>
                        </p:par>
                        <p:par>
                          <p:cTn id="46" fill="hold">
                            <p:stCondLst>
                              <p:cond delay="500"/>
                            </p:stCondLst>
                            <p:childTnLst>
                              <p:par>
                                <p:cTn id="47" presetID="22" presetClass="entr" presetSubtype="1" fill="hold" grpId="0" nodeType="afterEffect">
                                  <p:stCondLst>
                                    <p:cond delay="0"/>
                                  </p:stCondLst>
                                  <p:iterate>
                                    <p:tmAbs val="0"/>
                                  </p:iterate>
                                  <p:childTnLst>
                                    <p:set>
                                      <p:cBhvr>
                                        <p:cTn id="48" fill="hold"/>
                                        <p:tgtEl>
                                          <p:spTgt spid="259"/>
                                        </p:tgtEl>
                                        <p:attrNameLst>
                                          <p:attrName>style.visibility</p:attrName>
                                        </p:attrNameLst>
                                      </p:cBhvr>
                                      <p:to>
                                        <p:strVal val="visible"/>
                                      </p:to>
                                    </p:set>
                                    <p:animEffect transition="in" filter="wipe(up)">
                                      <p:cBhvr>
                                        <p:cTn id="49" dur="500"/>
                                        <p:tgtEl>
                                          <p:spTgt spid="259"/>
                                        </p:tgtEl>
                                      </p:cBhvr>
                                    </p:animEffect>
                                  </p:childTnLst>
                                </p:cTn>
                              </p:par>
                            </p:childTnLst>
                          </p:cTn>
                        </p:par>
                        <p:par>
                          <p:cTn id="50" fill="hold">
                            <p:stCondLst>
                              <p:cond delay="1000"/>
                            </p:stCondLst>
                            <p:childTnLst>
                              <p:par>
                                <p:cTn id="51" presetID="23" presetClass="entr" presetSubtype="16" fill="hold" grpId="0" nodeType="afterEffect">
                                  <p:stCondLst>
                                    <p:cond delay="0"/>
                                  </p:stCondLst>
                                  <p:iterate>
                                    <p:tmAbs val="0"/>
                                  </p:iterate>
                                  <p:childTnLst>
                                    <p:set>
                                      <p:cBhvr>
                                        <p:cTn id="52" fill="hold"/>
                                        <p:tgtEl>
                                          <p:spTgt spid="262"/>
                                        </p:tgtEl>
                                        <p:attrNameLst>
                                          <p:attrName>style.visibility</p:attrName>
                                        </p:attrNameLst>
                                      </p:cBhvr>
                                      <p:to>
                                        <p:strVal val="visible"/>
                                      </p:to>
                                    </p:set>
                                    <p:anim calcmode="lin" valueType="num">
                                      <p:cBhvr>
                                        <p:cTn id="53" dur="500" fill="hold"/>
                                        <p:tgtEl>
                                          <p:spTgt spid="262"/>
                                        </p:tgtEl>
                                        <p:attrNameLst>
                                          <p:attrName>ppt_w</p:attrName>
                                        </p:attrNameLst>
                                      </p:cBhvr>
                                      <p:tavLst>
                                        <p:tav tm="0">
                                          <p:val>
                                            <p:fltVal val="0"/>
                                          </p:val>
                                        </p:tav>
                                        <p:tav tm="100000">
                                          <p:val>
                                            <p:strVal val="#ppt_w"/>
                                          </p:val>
                                        </p:tav>
                                      </p:tavLst>
                                    </p:anim>
                                    <p:anim calcmode="lin" valueType="num">
                                      <p:cBhvr>
                                        <p:cTn id="54" dur="500" fill="hold"/>
                                        <p:tgtEl>
                                          <p:spTgt spid="262"/>
                                        </p:tgtEl>
                                        <p:attrNameLst>
                                          <p:attrName>ppt_h</p:attrName>
                                        </p:attrNameLst>
                                      </p:cBhvr>
                                      <p:tavLst>
                                        <p:tav tm="0">
                                          <p:val>
                                            <p:fltVal val="0"/>
                                          </p:val>
                                        </p:tav>
                                        <p:tav tm="100000">
                                          <p:val>
                                            <p:strVal val="#ppt_h"/>
                                          </p:val>
                                        </p:tav>
                                      </p:tavLst>
                                    </p:anim>
                                  </p:childTnLst>
                                </p:cTn>
                              </p:par>
                            </p:childTnLst>
                          </p:cTn>
                        </p:par>
                        <p:par>
                          <p:cTn id="55" fill="hold">
                            <p:stCondLst>
                              <p:cond delay="1500"/>
                            </p:stCondLst>
                            <p:childTnLst>
                              <p:par>
                                <p:cTn id="56" presetID="23" presetClass="entr" presetSubtype="16" fill="hold" grpId="0" nodeType="afterEffect">
                                  <p:stCondLst>
                                    <p:cond delay="0"/>
                                  </p:stCondLst>
                                  <p:iterate>
                                    <p:tmAbs val="0"/>
                                  </p:iterate>
                                  <p:childTnLst>
                                    <p:set>
                                      <p:cBhvr>
                                        <p:cTn id="57" fill="hold"/>
                                        <p:tgtEl>
                                          <p:spTgt spid="260"/>
                                        </p:tgtEl>
                                        <p:attrNameLst>
                                          <p:attrName>style.visibility</p:attrName>
                                        </p:attrNameLst>
                                      </p:cBhvr>
                                      <p:to>
                                        <p:strVal val="visible"/>
                                      </p:to>
                                    </p:set>
                                    <p:anim calcmode="lin" valueType="num">
                                      <p:cBhvr>
                                        <p:cTn id="58" dur="500" fill="hold"/>
                                        <p:tgtEl>
                                          <p:spTgt spid="260"/>
                                        </p:tgtEl>
                                        <p:attrNameLst>
                                          <p:attrName>ppt_w</p:attrName>
                                        </p:attrNameLst>
                                      </p:cBhvr>
                                      <p:tavLst>
                                        <p:tav tm="0">
                                          <p:val>
                                            <p:fltVal val="0"/>
                                          </p:val>
                                        </p:tav>
                                        <p:tav tm="100000">
                                          <p:val>
                                            <p:strVal val="#ppt_w"/>
                                          </p:val>
                                        </p:tav>
                                      </p:tavLst>
                                    </p:anim>
                                    <p:anim calcmode="lin" valueType="num">
                                      <p:cBhvr>
                                        <p:cTn id="59" dur="500" fill="hold"/>
                                        <p:tgtEl>
                                          <p:spTgt spid="260"/>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iterate>
                                    <p:tmAbs val="0"/>
                                  </p:iterate>
                                  <p:childTnLst>
                                    <p:set>
                                      <p:cBhvr>
                                        <p:cTn id="63" fill="hold"/>
                                        <p:tgtEl>
                                          <p:spTgt spid="264"/>
                                        </p:tgtEl>
                                        <p:attrNameLst>
                                          <p:attrName>style.visibility</p:attrName>
                                        </p:attrNameLst>
                                      </p:cBhvr>
                                      <p:to>
                                        <p:strVal val="visible"/>
                                      </p:to>
                                    </p:set>
                                    <p:animEffect transition="in" filter="wipe(left)">
                                      <p:cBhvr>
                                        <p:cTn id="64" dur="500"/>
                                        <p:tgtEl>
                                          <p:spTgt spid="264"/>
                                        </p:tgtEl>
                                      </p:cBhvr>
                                    </p:animEffect>
                                  </p:childTnLst>
                                </p:cTn>
                              </p:par>
                            </p:childTnLst>
                          </p:cTn>
                        </p:par>
                        <p:par>
                          <p:cTn id="65" fill="hold">
                            <p:stCondLst>
                              <p:cond delay="500"/>
                            </p:stCondLst>
                            <p:childTnLst>
                              <p:par>
                                <p:cTn id="66" presetID="22" presetClass="entr" presetSubtype="1" fill="hold" grpId="0" nodeType="afterEffect">
                                  <p:stCondLst>
                                    <p:cond delay="0"/>
                                  </p:stCondLst>
                                  <p:iterate>
                                    <p:tmAbs val="0"/>
                                  </p:iterate>
                                  <p:childTnLst>
                                    <p:set>
                                      <p:cBhvr>
                                        <p:cTn id="67" fill="hold"/>
                                        <p:tgtEl>
                                          <p:spTgt spid="270"/>
                                        </p:tgtEl>
                                        <p:attrNameLst>
                                          <p:attrName>style.visibility</p:attrName>
                                        </p:attrNameLst>
                                      </p:cBhvr>
                                      <p:to>
                                        <p:strVal val="visible"/>
                                      </p:to>
                                    </p:set>
                                    <p:animEffect transition="in" filter="wipe(up)">
                                      <p:cBhvr>
                                        <p:cTn id="68" dur="500"/>
                                        <p:tgtEl>
                                          <p:spTgt spid="270"/>
                                        </p:tgtEl>
                                      </p:cBhvr>
                                    </p:animEffect>
                                  </p:childTnLst>
                                </p:cTn>
                              </p:par>
                            </p:childTnLst>
                          </p:cTn>
                        </p:par>
                        <p:par>
                          <p:cTn id="69" fill="hold">
                            <p:stCondLst>
                              <p:cond delay="1000"/>
                            </p:stCondLst>
                            <p:childTnLst>
                              <p:par>
                                <p:cTn id="70" presetID="23" presetClass="entr" presetSubtype="16" fill="hold" grpId="0" nodeType="afterEffect">
                                  <p:stCondLst>
                                    <p:cond delay="0"/>
                                  </p:stCondLst>
                                  <p:iterate>
                                    <p:tmAbs val="0"/>
                                  </p:iterate>
                                  <p:childTnLst>
                                    <p:set>
                                      <p:cBhvr>
                                        <p:cTn id="71" fill="hold"/>
                                        <p:tgtEl>
                                          <p:spTgt spid="273"/>
                                        </p:tgtEl>
                                        <p:attrNameLst>
                                          <p:attrName>style.visibility</p:attrName>
                                        </p:attrNameLst>
                                      </p:cBhvr>
                                      <p:to>
                                        <p:strVal val="visible"/>
                                      </p:to>
                                    </p:set>
                                    <p:anim calcmode="lin" valueType="num">
                                      <p:cBhvr>
                                        <p:cTn id="72" dur="500" fill="hold"/>
                                        <p:tgtEl>
                                          <p:spTgt spid="273"/>
                                        </p:tgtEl>
                                        <p:attrNameLst>
                                          <p:attrName>ppt_w</p:attrName>
                                        </p:attrNameLst>
                                      </p:cBhvr>
                                      <p:tavLst>
                                        <p:tav tm="0">
                                          <p:val>
                                            <p:fltVal val="0"/>
                                          </p:val>
                                        </p:tav>
                                        <p:tav tm="100000">
                                          <p:val>
                                            <p:strVal val="#ppt_w"/>
                                          </p:val>
                                        </p:tav>
                                      </p:tavLst>
                                    </p:anim>
                                    <p:anim calcmode="lin" valueType="num">
                                      <p:cBhvr>
                                        <p:cTn id="73" dur="500" fill="hold"/>
                                        <p:tgtEl>
                                          <p:spTgt spid="273"/>
                                        </p:tgtEl>
                                        <p:attrNameLst>
                                          <p:attrName>ppt_h</p:attrName>
                                        </p:attrNameLst>
                                      </p:cBhvr>
                                      <p:tavLst>
                                        <p:tav tm="0">
                                          <p:val>
                                            <p:fltVal val="0"/>
                                          </p:val>
                                        </p:tav>
                                        <p:tav tm="100000">
                                          <p:val>
                                            <p:strVal val="#ppt_h"/>
                                          </p:val>
                                        </p:tav>
                                      </p:tavLst>
                                    </p:anim>
                                  </p:childTnLst>
                                </p:cTn>
                              </p:par>
                            </p:childTnLst>
                          </p:cTn>
                        </p:par>
                        <p:par>
                          <p:cTn id="74" fill="hold">
                            <p:stCondLst>
                              <p:cond delay="1500"/>
                            </p:stCondLst>
                            <p:childTnLst>
                              <p:par>
                                <p:cTn id="75" presetID="23" presetClass="entr" presetSubtype="16" fill="hold" grpId="0" nodeType="afterEffect">
                                  <p:stCondLst>
                                    <p:cond delay="0"/>
                                  </p:stCondLst>
                                  <p:iterate>
                                    <p:tmAbs val="0"/>
                                  </p:iterate>
                                  <p:childTnLst>
                                    <p:set>
                                      <p:cBhvr>
                                        <p:cTn id="76" fill="hold"/>
                                        <p:tgtEl>
                                          <p:spTgt spid="274"/>
                                        </p:tgtEl>
                                        <p:attrNameLst>
                                          <p:attrName>style.visibility</p:attrName>
                                        </p:attrNameLst>
                                      </p:cBhvr>
                                      <p:to>
                                        <p:strVal val="visible"/>
                                      </p:to>
                                    </p:set>
                                    <p:anim calcmode="lin" valueType="num">
                                      <p:cBhvr>
                                        <p:cTn id="77" dur="500" fill="hold"/>
                                        <p:tgtEl>
                                          <p:spTgt spid="274"/>
                                        </p:tgtEl>
                                        <p:attrNameLst>
                                          <p:attrName>ppt_w</p:attrName>
                                        </p:attrNameLst>
                                      </p:cBhvr>
                                      <p:tavLst>
                                        <p:tav tm="0">
                                          <p:val>
                                            <p:fltVal val="0"/>
                                          </p:val>
                                        </p:tav>
                                        <p:tav tm="100000">
                                          <p:val>
                                            <p:strVal val="#ppt_w"/>
                                          </p:val>
                                        </p:tav>
                                      </p:tavLst>
                                    </p:anim>
                                    <p:anim calcmode="lin" valueType="num">
                                      <p:cBhvr>
                                        <p:cTn id="78" dur="500" fill="hold"/>
                                        <p:tgtEl>
                                          <p:spTgt spid="274"/>
                                        </p:tgtEl>
                                        <p:attrNameLst>
                                          <p:attrName>ppt_h</p:attrName>
                                        </p:attrNameLst>
                                      </p:cBhvr>
                                      <p:tavLst>
                                        <p:tav tm="0">
                                          <p:val>
                                            <p:fltVal val="0"/>
                                          </p:val>
                                        </p:tav>
                                        <p:tav tm="100000">
                                          <p:val>
                                            <p:strVal val="#ppt_h"/>
                                          </p:val>
                                        </p:tav>
                                      </p:tavLst>
                                    </p:anim>
                                  </p:childTnLst>
                                </p:cTn>
                              </p:par>
                            </p:childTnLst>
                          </p:cTn>
                        </p:par>
                        <p:par>
                          <p:cTn id="79" fill="hold">
                            <p:stCondLst>
                              <p:cond delay="2000"/>
                            </p:stCondLst>
                            <p:childTnLst>
                              <p:par>
                                <p:cTn id="80" presetID="23" presetClass="entr" presetSubtype="16" fill="hold" grpId="0" nodeType="afterEffect">
                                  <p:stCondLst>
                                    <p:cond delay="0"/>
                                  </p:stCondLst>
                                  <p:iterate>
                                    <p:tmAbs val="0"/>
                                  </p:iterate>
                                  <p:childTnLst>
                                    <p:set>
                                      <p:cBhvr>
                                        <p:cTn id="81" fill="hold"/>
                                        <p:tgtEl>
                                          <p:spTgt spid="271"/>
                                        </p:tgtEl>
                                        <p:attrNameLst>
                                          <p:attrName>style.visibility</p:attrName>
                                        </p:attrNameLst>
                                      </p:cBhvr>
                                      <p:to>
                                        <p:strVal val="visible"/>
                                      </p:to>
                                    </p:set>
                                    <p:anim calcmode="lin" valueType="num">
                                      <p:cBhvr>
                                        <p:cTn id="82" dur="500" fill="hold"/>
                                        <p:tgtEl>
                                          <p:spTgt spid="271"/>
                                        </p:tgtEl>
                                        <p:attrNameLst>
                                          <p:attrName>ppt_w</p:attrName>
                                        </p:attrNameLst>
                                      </p:cBhvr>
                                      <p:tavLst>
                                        <p:tav tm="0">
                                          <p:val>
                                            <p:fltVal val="0"/>
                                          </p:val>
                                        </p:tav>
                                        <p:tav tm="100000">
                                          <p:val>
                                            <p:strVal val="#ppt_w"/>
                                          </p:val>
                                        </p:tav>
                                      </p:tavLst>
                                    </p:anim>
                                    <p:anim calcmode="lin" valueType="num">
                                      <p:cBhvr>
                                        <p:cTn id="83" dur="500" fill="hold"/>
                                        <p:tgtEl>
                                          <p:spTgt spid="271"/>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 calcmode="lin" valueType="num">
                                      <p:cBhvr additive="base">
                                        <p:cTn id="88" dur="500" fill="hold"/>
                                        <p:tgtEl>
                                          <p:spTgt spid="3"/>
                                        </p:tgtEl>
                                        <p:attrNameLst>
                                          <p:attrName>ppt_x</p:attrName>
                                        </p:attrNameLst>
                                      </p:cBhvr>
                                      <p:tavLst>
                                        <p:tav tm="0">
                                          <p:val>
                                            <p:strVal val="#ppt_x"/>
                                          </p:val>
                                        </p:tav>
                                        <p:tav tm="100000">
                                          <p:val>
                                            <p:strVal val="#ppt_x"/>
                                          </p:val>
                                        </p:tav>
                                      </p:tavLst>
                                    </p:anim>
                                    <p:anim calcmode="lin" valueType="num">
                                      <p:cBhvr additive="base">
                                        <p:cTn id="8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advAuto="0"/>
      <p:bldP spid="237" grpId="0" animBg="1" advAuto="0"/>
      <p:bldP spid="238" grpId="0" animBg="1" advAuto="0"/>
      <p:bldP spid="240" grpId="0" animBg="1" advAuto="0"/>
      <p:bldP spid="242" grpId="0" animBg="1" advAuto="0"/>
      <p:bldP spid="248" grpId="0" animBg="1" advAuto="0"/>
      <p:bldP spid="249" grpId="0" animBg="1" advAuto="0"/>
      <p:bldP spid="251" grpId="0" animBg="1" advAuto="0"/>
      <p:bldP spid="253" grpId="0" animBg="1" advAuto="0"/>
      <p:bldP spid="259" grpId="0" animBg="1" advAuto="0"/>
      <p:bldP spid="260" grpId="0" animBg="1" advAuto="0"/>
      <p:bldP spid="262" grpId="0" animBg="1" advAuto="0"/>
      <p:bldP spid="264" grpId="0" animBg="1" advAuto="0"/>
      <p:bldP spid="270" grpId="0" animBg="1" advAuto="0"/>
      <p:bldP spid="271" grpId="0" animBg="1" advAuto="0"/>
      <p:bldP spid="273" grpId="0" animBg="1" advAuto="0"/>
      <p:bldP spid="274"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CÂU HỎI BẢN CHẤT</a:t>
            </a:r>
            <a:endParaRPr lang="en-US" dirty="0"/>
          </a:p>
        </p:txBody>
      </p:sp>
      <p:pic>
        <p:nvPicPr>
          <p:cNvPr id="4" name="Picture 3"/>
          <p:cNvPicPr>
            <a:picLocks noChangeAspect="1"/>
          </p:cNvPicPr>
          <p:nvPr/>
        </p:nvPicPr>
        <p:blipFill>
          <a:blip r:embed="rId2"/>
          <a:stretch>
            <a:fillRect/>
          </a:stretch>
        </p:blipFill>
        <p:spPr>
          <a:xfrm>
            <a:off x="599517" y="1690688"/>
            <a:ext cx="5657850" cy="4200525"/>
          </a:xfrm>
          <a:prstGeom prst="rect">
            <a:avLst/>
          </a:prstGeom>
        </p:spPr>
      </p:pic>
      <p:sp>
        <p:nvSpPr>
          <p:cNvPr id="3" name="TextBox 2"/>
          <p:cNvSpPr txBox="1"/>
          <p:nvPr/>
        </p:nvSpPr>
        <p:spPr>
          <a:xfrm>
            <a:off x="6890250" y="1888761"/>
            <a:ext cx="1915333" cy="369332"/>
          </a:xfrm>
          <a:prstGeom prst="rect">
            <a:avLst/>
          </a:prstGeom>
          <a:noFill/>
        </p:spPr>
        <p:txBody>
          <a:bodyPr wrap="none" rtlCol="0">
            <a:spAutoFit/>
          </a:bodyPr>
          <a:lstStyle/>
          <a:p>
            <a:r>
              <a:rPr lang="en-US" dirty="0" smtClean="0"/>
              <a:t>BẮT ĐẦU TỪ ĐÂU?</a:t>
            </a:r>
            <a:endParaRPr lang="en-US" dirty="0"/>
          </a:p>
        </p:txBody>
      </p:sp>
      <p:sp>
        <p:nvSpPr>
          <p:cNvPr id="5" name="TextBox 4"/>
          <p:cNvSpPr txBox="1"/>
          <p:nvPr/>
        </p:nvSpPr>
        <p:spPr>
          <a:xfrm>
            <a:off x="8359286" y="2315982"/>
            <a:ext cx="2705228" cy="369332"/>
          </a:xfrm>
          <a:prstGeom prst="rect">
            <a:avLst/>
          </a:prstGeom>
          <a:noFill/>
        </p:spPr>
        <p:txBody>
          <a:bodyPr wrap="none" rtlCol="0">
            <a:spAutoFit/>
          </a:bodyPr>
          <a:lstStyle/>
          <a:p>
            <a:r>
              <a:rPr lang="en-US" dirty="0" smtClean="0"/>
              <a:t>HOANG MANG VÌ ĐIỀU GÌ?</a:t>
            </a:r>
            <a:endParaRPr lang="en-US" dirty="0"/>
          </a:p>
        </p:txBody>
      </p:sp>
      <p:sp>
        <p:nvSpPr>
          <p:cNvPr id="6" name="TextBox 5"/>
          <p:cNvSpPr txBox="1"/>
          <p:nvPr/>
        </p:nvSpPr>
        <p:spPr>
          <a:xfrm>
            <a:off x="6923336" y="3112533"/>
            <a:ext cx="1882247" cy="369332"/>
          </a:xfrm>
          <a:prstGeom prst="rect">
            <a:avLst/>
          </a:prstGeom>
          <a:noFill/>
        </p:spPr>
        <p:txBody>
          <a:bodyPr wrap="none" rtlCol="0">
            <a:spAutoFit/>
          </a:bodyPr>
          <a:lstStyle/>
          <a:p>
            <a:r>
              <a:rPr lang="en-US" dirty="0" smtClean="0"/>
              <a:t>MỤC TIÊU ĐÚNG?</a:t>
            </a:r>
            <a:endParaRPr lang="en-US" dirty="0"/>
          </a:p>
        </p:txBody>
      </p:sp>
      <p:sp>
        <p:nvSpPr>
          <p:cNvPr id="7" name="TextBox 6"/>
          <p:cNvSpPr txBox="1"/>
          <p:nvPr/>
        </p:nvSpPr>
        <p:spPr>
          <a:xfrm>
            <a:off x="8359286" y="3751234"/>
            <a:ext cx="2754087" cy="369332"/>
          </a:xfrm>
          <a:prstGeom prst="rect">
            <a:avLst/>
          </a:prstGeom>
          <a:noFill/>
        </p:spPr>
        <p:txBody>
          <a:bodyPr wrap="none" rtlCol="0">
            <a:spAutoFit/>
          </a:bodyPr>
          <a:lstStyle/>
          <a:p>
            <a:r>
              <a:rPr lang="en-US" dirty="0" smtClean="0"/>
              <a:t>ĐO LƯỜNG ĐƯỢC KHÔNG?</a:t>
            </a:r>
            <a:endParaRPr lang="en-US" dirty="0"/>
          </a:p>
        </p:txBody>
      </p:sp>
      <p:sp>
        <p:nvSpPr>
          <p:cNvPr id="8" name="TextBox 7"/>
          <p:cNvSpPr txBox="1"/>
          <p:nvPr/>
        </p:nvSpPr>
        <p:spPr>
          <a:xfrm>
            <a:off x="6890250" y="4547785"/>
            <a:ext cx="2181046" cy="369332"/>
          </a:xfrm>
          <a:prstGeom prst="rect">
            <a:avLst/>
          </a:prstGeom>
          <a:noFill/>
        </p:spPr>
        <p:txBody>
          <a:bodyPr wrap="none" rtlCol="0">
            <a:spAutoFit/>
          </a:bodyPr>
          <a:lstStyle/>
          <a:p>
            <a:r>
              <a:rPr lang="en-US" dirty="0" smtClean="0"/>
              <a:t>NẮM ĐƯỢC ĐIỀU GÌ?</a:t>
            </a:r>
          </a:p>
        </p:txBody>
      </p:sp>
      <p:sp>
        <p:nvSpPr>
          <p:cNvPr id="9" name="Rectangle 8"/>
          <p:cNvSpPr/>
          <p:nvPr/>
        </p:nvSpPr>
        <p:spPr>
          <a:xfrm>
            <a:off x="8520604" y="5032893"/>
            <a:ext cx="2945678" cy="369332"/>
          </a:xfrm>
          <a:prstGeom prst="rect">
            <a:avLst/>
          </a:prstGeom>
        </p:spPr>
        <p:txBody>
          <a:bodyPr wrap="none">
            <a:spAutoFit/>
          </a:bodyPr>
          <a:lstStyle/>
          <a:p>
            <a:r>
              <a:rPr lang="en-US" dirty="0"/>
              <a:t>KHÔNG NẮM ĐƯỢC ĐIỀU GÌ?</a:t>
            </a:r>
            <a:endParaRPr lang="en-US" dirty="0"/>
          </a:p>
        </p:txBody>
      </p:sp>
    </p:spTree>
    <p:extLst>
      <p:ext uri="{BB962C8B-B14F-4D97-AF65-F5344CB8AC3E}">
        <p14:creationId xmlns:p14="http://schemas.microsoft.com/office/powerpoint/2010/main" val="40617514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100" name="Picture 4" descr="Những câu nói hay về sự Kiên Trì: 40+ danh ngôn hay - Dr. Khỏ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66" y="1035418"/>
            <a:ext cx="8596516" cy="538274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100832" y="93161"/>
            <a:ext cx="4932450" cy="769441"/>
          </a:xfrm>
          <a:prstGeom prst="rect">
            <a:avLst/>
          </a:prstGeom>
        </p:spPr>
        <p:txBody>
          <a:bodyPr wrap="square">
            <a:spAutoFit/>
          </a:bodyPr>
          <a:lstStyle/>
          <a:p>
            <a:pPr lvl="0" algn="ctr">
              <a:defRPr/>
            </a:pPr>
            <a:r>
              <a:rPr lang="en-US" sz="4400" dirty="0">
                <a:latin typeface="+mj-lt"/>
                <a:ea typeface="+mj-ea"/>
                <a:cs typeface="+mj-cs"/>
              </a:rPr>
              <a:t>CHỈ BẤY NHIÊU THÔI</a:t>
            </a:r>
            <a:endParaRPr lang="en-US" sz="4400" dirty="0">
              <a:latin typeface="+mj-lt"/>
              <a:ea typeface="+mj-ea"/>
              <a:cs typeface="+mj-cs"/>
            </a:endParaRPr>
          </a:p>
        </p:txBody>
      </p:sp>
      <p:sp>
        <p:nvSpPr>
          <p:cNvPr id="2" name="TextBox 1"/>
          <p:cNvSpPr txBox="1"/>
          <p:nvPr/>
        </p:nvSpPr>
        <p:spPr>
          <a:xfrm>
            <a:off x="9608695" y="1259174"/>
            <a:ext cx="1873771" cy="707886"/>
          </a:xfrm>
          <a:prstGeom prst="rect">
            <a:avLst/>
          </a:prstGeom>
          <a:noFill/>
        </p:spPr>
        <p:txBody>
          <a:bodyPr wrap="square" rtlCol="0">
            <a:spAutoFit/>
          </a:bodyPr>
          <a:lstStyle/>
          <a:p>
            <a:r>
              <a:rPr lang="en-US" sz="2000" b="1" dirty="0" smtClean="0">
                <a:solidFill>
                  <a:srgbClr val="FFC000"/>
                </a:solidFill>
              </a:rPr>
              <a:t>NỖ LỰC KHÔNG NGỪNG</a:t>
            </a:r>
            <a:endParaRPr lang="en-US" sz="2000" b="1" dirty="0">
              <a:solidFill>
                <a:srgbClr val="FFC000"/>
              </a:solidFill>
            </a:endParaRPr>
          </a:p>
        </p:txBody>
      </p:sp>
      <p:sp>
        <p:nvSpPr>
          <p:cNvPr id="5" name="TextBox 4"/>
          <p:cNvSpPr txBox="1"/>
          <p:nvPr/>
        </p:nvSpPr>
        <p:spPr>
          <a:xfrm>
            <a:off x="9608694" y="2563318"/>
            <a:ext cx="2323476" cy="769441"/>
          </a:xfrm>
          <a:prstGeom prst="rect">
            <a:avLst/>
          </a:prstGeom>
          <a:noFill/>
        </p:spPr>
        <p:txBody>
          <a:bodyPr wrap="square" rtlCol="0">
            <a:spAutoFit/>
          </a:bodyPr>
          <a:lstStyle/>
          <a:p>
            <a:r>
              <a:rPr lang="en-US" sz="2200" dirty="0" smtClean="0">
                <a:solidFill>
                  <a:srgbClr val="92D050"/>
                </a:solidFill>
              </a:rPr>
              <a:t>ĐỔI MỚI / KAIZEN KHÔNG NGỪNG</a:t>
            </a:r>
            <a:endParaRPr lang="en-US" sz="2200" dirty="0">
              <a:solidFill>
                <a:srgbClr val="92D050"/>
              </a:solidFill>
            </a:endParaRPr>
          </a:p>
        </p:txBody>
      </p:sp>
      <p:sp>
        <p:nvSpPr>
          <p:cNvPr id="6" name="TextBox 5"/>
          <p:cNvSpPr txBox="1"/>
          <p:nvPr/>
        </p:nvSpPr>
        <p:spPr>
          <a:xfrm>
            <a:off x="9608694" y="3726789"/>
            <a:ext cx="2323476" cy="1292662"/>
          </a:xfrm>
          <a:prstGeom prst="rect">
            <a:avLst/>
          </a:prstGeom>
          <a:noFill/>
        </p:spPr>
        <p:txBody>
          <a:bodyPr wrap="square" rtlCol="0">
            <a:spAutoFit/>
          </a:bodyPr>
          <a:lstStyle/>
          <a:p>
            <a:r>
              <a:rPr lang="en-US" sz="2600" dirty="0" smtClean="0">
                <a:solidFill>
                  <a:srgbClr val="FF0000"/>
                </a:solidFill>
              </a:rPr>
              <a:t>KHÔNG THÀNH CÔNG CŨNG THÀNH NHÂN</a:t>
            </a:r>
            <a:endParaRPr lang="en-US" sz="2600" dirty="0">
              <a:solidFill>
                <a:srgbClr val="FF0000"/>
              </a:solidFill>
            </a:endParaRPr>
          </a:p>
        </p:txBody>
      </p:sp>
    </p:spTree>
    <p:extLst>
      <p:ext uri="{BB962C8B-B14F-4D97-AF65-F5344CB8AC3E}">
        <p14:creationId xmlns:p14="http://schemas.microsoft.com/office/powerpoint/2010/main" val="3145070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Tăng</a:t>
            </a:r>
            <a:r>
              <a:rPr lang="en-US" dirty="0" smtClean="0"/>
              <a:t> </a:t>
            </a:r>
            <a:r>
              <a:rPr lang="en-US" dirty="0" err="1" smtClean="0"/>
              <a:t>cường</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nội</a:t>
            </a:r>
            <a:r>
              <a:rPr lang="en-US" dirty="0" smtClean="0"/>
              <a:t> </a:t>
            </a:r>
            <a:r>
              <a:rPr lang="en-US" dirty="0" err="1" smtClean="0"/>
              <a:t>bộ</a:t>
            </a:r>
            <a:endParaRPr lang="en-US" dirty="0"/>
          </a:p>
        </p:txBody>
      </p:sp>
      <p:graphicFrame>
        <p:nvGraphicFramePr>
          <p:cNvPr id="6" name="Content Placeholder 5"/>
          <p:cNvGraphicFramePr>
            <a:graphicFrameLocks noGrp="1"/>
          </p:cNvGraphicFramePr>
          <p:nvPr>
            <p:ph idx="1"/>
            <p:extLst/>
          </p:nvPr>
        </p:nvGraphicFramePr>
        <p:xfrm>
          <a:off x="2984500" y="1812925"/>
          <a:ext cx="6108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nvPr>
        </p:nvGraphicFramePr>
        <p:xfrm>
          <a:off x="6769100" y="1917700"/>
          <a:ext cx="5422900" cy="42545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p:cNvPicPr>
            <a:picLocks noChangeAspect="1"/>
          </p:cNvPicPr>
          <p:nvPr/>
        </p:nvPicPr>
        <p:blipFill>
          <a:blip r:embed="rId13"/>
          <a:stretch>
            <a:fillRect/>
          </a:stretch>
        </p:blipFill>
        <p:spPr>
          <a:xfrm>
            <a:off x="311150" y="1690688"/>
            <a:ext cx="4205759" cy="1357313"/>
          </a:xfrm>
          <a:prstGeom prst="rect">
            <a:avLst/>
          </a:prstGeom>
        </p:spPr>
      </p:pic>
      <p:pic>
        <p:nvPicPr>
          <p:cNvPr id="9" name="Picture 8"/>
          <p:cNvPicPr>
            <a:picLocks noChangeAspect="1"/>
          </p:cNvPicPr>
          <p:nvPr/>
        </p:nvPicPr>
        <p:blipFill>
          <a:blip r:embed="rId14"/>
          <a:stretch>
            <a:fillRect/>
          </a:stretch>
        </p:blipFill>
        <p:spPr>
          <a:xfrm>
            <a:off x="276642" y="3999462"/>
            <a:ext cx="1772485" cy="1489870"/>
          </a:xfrm>
          <a:prstGeom prst="rect">
            <a:avLst/>
          </a:prstGeom>
        </p:spPr>
      </p:pic>
      <p:pic>
        <p:nvPicPr>
          <p:cNvPr id="10" name="Picture 9"/>
          <p:cNvPicPr>
            <a:picLocks noChangeAspect="1"/>
          </p:cNvPicPr>
          <p:nvPr/>
        </p:nvPicPr>
        <p:blipFill>
          <a:blip r:embed="rId15"/>
          <a:stretch>
            <a:fillRect/>
          </a:stretch>
        </p:blipFill>
        <p:spPr>
          <a:xfrm>
            <a:off x="3037192" y="3753158"/>
            <a:ext cx="1860550" cy="1982479"/>
          </a:xfrm>
          <a:prstGeom prst="rect">
            <a:avLst/>
          </a:prstGeom>
        </p:spPr>
      </p:pic>
      <p:cxnSp>
        <p:nvCxnSpPr>
          <p:cNvPr id="12" name="Straight Arrow Connector 11"/>
          <p:cNvCxnSpPr/>
          <p:nvPr/>
        </p:nvCxnSpPr>
        <p:spPr>
          <a:xfrm flipH="1">
            <a:off x="1308100" y="3295130"/>
            <a:ext cx="405132" cy="70433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a:off x="2023405" y="4801823"/>
            <a:ext cx="101378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flipH="1" flipV="1">
            <a:off x="2851743" y="3295130"/>
            <a:ext cx="374681" cy="7051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439045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SÁCH HAY CÙNG CHỌN</a:t>
            </a:r>
            <a:endParaRPr lang="en-US" dirty="0"/>
          </a:p>
        </p:txBody>
      </p:sp>
      <p:pic>
        <p:nvPicPr>
          <p:cNvPr id="7" name="Picture 6"/>
          <p:cNvPicPr>
            <a:picLocks noChangeAspect="1"/>
          </p:cNvPicPr>
          <p:nvPr/>
        </p:nvPicPr>
        <p:blipFill>
          <a:blip r:embed="rId3"/>
          <a:stretch>
            <a:fillRect/>
          </a:stretch>
        </p:blipFill>
        <p:spPr>
          <a:xfrm>
            <a:off x="3430326" y="1690688"/>
            <a:ext cx="2543175" cy="1533525"/>
          </a:xfrm>
          <a:prstGeom prst="rect">
            <a:avLst/>
          </a:prstGeom>
        </p:spPr>
      </p:pic>
      <p:pic>
        <p:nvPicPr>
          <p:cNvPr id="11" name="Picture 10"/>
          <p:cNvPicPr>
            <a:picLocks noChangeAspect="1"/>
          </p:cNvPicPr>
          <p:nvPr/>
        </p:nvPicPr>
        <p:blipFill>
          <a:blip r:embed="rId4"/>
          <a:stretch>
            <a:fillRect/>
          </a:stretch>
        </p:blipFill>
        <p:spPr>
          <a:xfrm>
            <a:off x="6314507" y="1690688"/>
            <a:ext cx="2745094" cy="1533525"/>
          </a:xfrm>
          <a:prstGeom prst="rect">
            <a:avLst/>
          </a:prstGeom>
        </p:spPr>
      </p:pic>
      <p:pic>
        <p:nvPicPr>
          <p:cNvPr id="14" name="Picture 13"/>
          <p:cNvPicPr>
            <a:picLocks noChangeAspect="1"/>
          </p:cNvPicPr>
          <p:nvPr/>
        </p:nvPicPr>
        <p:blipFill>
          <a:blip r:embed="rId5"/>
          <a:stretch>
            <a:fillRect/>
          </a:stretch>
        </p:blipFill>
        <p:spPr>
          <a:xfrm>
            <a:off x="9233081" y="1690688"/>
            <a:ext cx="2809875" cy="1524000"/>
          </a:xfrm>
          <a:prstGeom prst="rect">
            <a:avLst/>
          </a:prstGeom>
        </p:spPr>
      </p:pic>
      <p:pic>
        <p:nvPicPr>
          <p:cNvPr id="16" name="Picture 15"/>
          <p:cNvPicPr>
            <a:picLocks noChangeAspect="1"/>
          </p:cNvPicPr>
          <p:nvPr/>
        </p:nvPicPr>
        <p:blipFill>
          <a:blip r:embed="rId6"/>
          <a:stretch>
            <a:fillRect/>
          </a:stretch>
        </p:blipFill>
        <p:spPr>
          <a:xfrm>
            <a:off x="3452731" y="3697288"/>
            <a:ext cx="2520769" cy="1704975"/>
          </a:xfrm>
          <a:prstGeom prst="rect">
            <a:avLst/>
          </a:prstGeom>
        </p:spPr>
      </p:pic>
      <p:pic>
        <p:nvPicPr>
          <p:cNvPr id="17" name="Picture 16"/>
          <p:cNvPicPr>
            <a:picLocks noChangeAspect="1"/>
          </p:cNvPicPr>
          <p:nvPr/>
        </p:nvPicPr>
        <p:blipFill>
          <a:blip r:embed="rId7"/>
          <a:stretch>
            <a:fillRect/>
          </a:stretch>
        </p:blipFill>
        <p:spPr>
          <a:xfrm>
            <a:off x="6314507" y="3697288"/>
            <a:ext cx="2745094" cy="1676400"/>
          </a:xfrm>
          <a:prstGeom prst="rect">
            <a:avLst/>
          </a:prstGeom>
        </p:spPr>
      </p:pic>
      <p:pic>
        <p:nvPicPr>
          <p:cNvPr id="18" name="Picture 17"/>
          <p:cNvPicPr>
            <a:picLocks noChangeAspect="1"/>
          </p:cNvPicPr>
          <p:nvPr/>
        </p:nvPicPr>
        <p:blipFill>
          <a:blip r:embed="rId8"/>
          <a:stretch>
            <a:fillRect/>
          </a:stretch>
        </p:blipFill>
        <p:spPr>
          <a:xfrm>
            <a:off x="9400609" y="3697288"/>
            <a:ext cx="2642348" cy="1676400"/>
          </a:xfrm>
          <a:prstGeom prst="rect">
            <a:avLst/>
          </a:prstGeom>
        </p:spPr>
      </p:pic>
      <p:pic>
        <p:nvPicPr>
          <p:cNvPr id="19" name="Picture 18"/>
          <p:cNvPicPr>
            <a:picLocks noChangeAspect="1"/>
          </p:cNvPicPr>
          <p:nvPr/>
        </p:nvPicPr>
        <p:blipFill>
          <a:blip r:embed="rId9"/>
          <a:stretch>
            <a:fillRect/>
          </a:stretch>
        </p:blipFill>
        <p:spPr>
          <a:xfrm>
            <a:off x="473592" y="1690688"/>
            <a:ext cx="2615727" cy="1533525"/>
          </a:xfrm>
          <a:prstGeom prst="rect">
            <a:avLst/>
          </a:prstGeom>
        </p:spPr>
      </p:pic>
      <p:pic>
        <p:nvPicPr>
          <p:cNvPr id="20" name="Picture 19"/>
          <p:cNvPicPr>
            <a:picLocks noChangeAspect="1"/>
          </p:cNvPicPr>
          <p:nvPr/>
        </p:nvPicPr>
        <p:blipFill>
          <a:blip r:embed="rId10"/>
          <a:stretch>
            <a:fillRect/>
          </a:stretch>
        </p:blipFill>
        <p:spPr>
          <a:xfrm>
            <a:off x="473592" y="3697288"/>
            <a:ext cx="2615727" cy="1676400"/>
          </a:xfrm>
          <a:prstGeom prst="rect">
            <a:avLst/>
          </a:prstGeom>
        </p:spPr>
      </p:pic>
    </p:spTree>
    <p:extLst>
      <p:ext uri="{BB962C8B-B14F-4D97-AF65-F5344CB8AC3E}">
        <p14:creationId xmlns:p14="http://schemas.microsoft.com/office/powerpoint/2010/main" val="1576817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TIẾN TRÌNH VĂN TƯ TU</a:t>
            </a:r>
            <a:endParaRPr lang="en-US" dirty="0"/>
          </a:p>
        </p:txBody>
      </p:sp>
      <p:pic>
        <p:nvPicPr>
          <p:cNvPr id="5" name="Picture 4"/>
          <p:cNvPicPr>
            <a:picLocks noChangeAspect="1"/>
          </p:cNvPicPr>
          <p:nvPr/>
        </p:nvPicPr>
        <p:blipFill>
          <a:blip r:embed="rId2"/>
          <a:stretch>
            <a:fillRect/>
          </a:stretch>
        </p:blipFill>
        <p:spPr>
          <a:xfrm>
            <a:off x="3282846" y="1690688"/>
            <a:ext cx="5314794" cy="4812705"/>
          </a:xfrm>
          <a:prstGeom prst="rect">
            <a:avLst/>
          </a:prstGeom>
        </p:spPr>
      </p:pic>
    </p:spTree>
    <p:extLst>
      <p:ext uri="{BB962C8B-B14F-4D97-AF65-F5344CB8AC3E}">
        <p14:creationId xmlns:p14="http://schemas.microsoft.com/office/powerpoint/2010/main" val="1878650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xfrm>
            <a:off x="8337551" y="6477000"/>
            <a:ext cx="2155825"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fld id="{C554064A-0FEF-4912-B8BC-6CD33CDC484F}" type="slidenum">
              <a:rPr lang="en-US" sz="1200">
                <a:solidFill>
                  <a:srgbClr val="000066"/>
                </a:solidFill>
                <a:latin typeface="Arial" panose="020B0604020202020204" pitchFamily="34" charset="0"/>
              </a:rPr>
              <a:pPr/>
              <a:t>5</a:t>
            </a:fld>
            <a:endParaRPr lang="en-US" sz="1200">
              <a:solidFill>
                <a:srgbClr val="000066"/>
              </a:solidFill>
              <a:latin typeface="Arial" panose="020B0604020202020204" pitchFamily="34" charset="0"/>
            </a:endParaRPr>
          </a:p>
        </p:txBody>
      </p:sp>
      <p:sp>
        <p:nvSpPr>
          <p:cNvPr id="27651" name="Text Box 2"/>
          <p:cNvSpPr txBox="1">
            <a:spLocks noChangeArrowheads="1"/>
          </p:cNvSpPr>
          <p:nvPr/>
        </p:nvSpPr>
        <p:spPr bwMode="auto">
          <a:xfrm>
            <a:off x="6781800" y="1066801"/>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latin typeface="Arial" panose="020B0604020202020204" pitchFamily="34" charset="0"/>
              </a:rPr>
              <a:t>Văn</a:t>
            </a:r>
          </a:p>
        </p:txBody>
      </p:sp>
      <p:sp>
        <p:nvSpPr>
          <p:cNvPr id="27652" name="Text Box 3"/>
          <p:cNvSpPr txBox="1">
            <a:spLocks noChangeArrowheads="1"/>
          </p:cNvSpPr>
          <p:nvPr/>
        </p:nvSpPr>
        <p:spPr bwMode="auto">
          <a:xfrm>
            <a:off x="6705600" y="3048001"/>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latin typeface="Arial" panose="020B0604020202020204" pitchFamily="34" charset="0"/>
              </a:rPr>
              <a:t>Tư</a:t>
            </a:r>
          </a:p>
        </p:txBody>
      </p:sp>
      <p:sp>
        <p:nvSpPr>
          <p:cNvPr id="27653" name="Text Box 4"/>
          <p:cNvSpPr txBox="1">
            <a:spLocks noChangeArrowheads="1"/>
          </p:cNvSpPr>
          <p:nvPr/>
        </p:nvSpPr>
        <p:spPr bwMode="auto">
          <a:xfrm>
            <a:off x="6705600" y="5029201"/>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latin typeface="Arial" panose="020B0604020202020204" pitchFamily="34" charset="0"/>
              </a:rPr>
              <a:t>Tu</a:t>
            </a:r>
          </a:p>
        </p:txBody>
      </p:sp>
      <p:sp>
        <p:nvSpPr>
          <p:cNvPr id="27654" name="Line 5"/>
          <p:cNvSpPr>
            <a:spLocks noChangeShapeType="1"/>
          </p:cNvSpPr>
          <p:nvPr/>
        </p:nvSpPr>
        <p:spPr bwMode="auto">
          <a:xfrm>
            <a:off x="5867400" y="457200"/>
            <a:ext cx="0" cy="5943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5715000" y="4419600"/>
            <a:ext cx="304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7"/>
          <p:cNvSpPr>
            <a:spLocks noChangeShapeType="1"/>
          </p:cNvSpPr>
          <p:nvPr/>
        </p:nvSpPr>
        <p:spPr bwMode="auto">
          <a:xfrm>
            <a:off x="5715000" y="6400800"/>
            <a:ext cx="304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8"/>
          <p:cNvSpPr>
            <a:spLocks noChangeShapeType="1"/>
          </p:cNvSpPr>
          <p:nvPr/>
        </p:nvSpPr>
        <p:spPr bwMode="auto">
          <a:xfrm>
            <a:off x="5715000" y="2362200"/>
            <a:ext cx="304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9"/>
          <p:cNvSpPr>
            <a:spLocks noChangeShapeType="1"/>
          </p:cNvSpPr>
          <p:nvPr/>
        </p:nvSpPr>
        <p:spPr bwMode="auto">
          <a:xfrm>
            <a:off x="5715000" y="457200"/>
            <a:ext cx="304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Text Box 10"/>
          <p:cNvSpPr txBox="1">
            <a:spLocks noChangeArrowheads="1"/>
          </p:cNvSpPr>
          <p:nvPr/>
        </p:nvSpPr>
        <p:spPr bwMode="auto">
          <a:xfrm>
            <a:off x="3962400" y="1127126"/>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/3</a:t>
            </a:r>
          </a:p>
        </p:txBody>
      </p:sp>
      <p:sp>
        <p:nvSpPr>
          <p:cNvPr id="27660" name="Text Box 11"/>
          <p:cNvSpPr txBox="1">
            <a:spLocks noChangeArrowheads="1"/>
          </p:cNvSpPr>
          <p:nvPr/>
        </p:nvSpPr>
        <p:spPr bwMode="auto">
          <a:xfrm>
            <a:off x="3962400" y="3108326"/>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/3</a:t>
            </a:r>
          </a:p>
        </p:txBody>
      </p:sp>
      <p:sp>
        <p:nvSpPr>
          <p:cNvPr id="27661" name="Text Box 12"/>
          <p:cNvSpPr txBox="1">
            <a:spLocks noChangeArrowheads="1"/>
          </p:cNvSpPr>
          <p:nvPr/>
        </p:nvSpPr>
        <p:spPr bwMode="auto">
          <a:xfrm>
            <a:off x="3962400" y="5089526"/>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/3</a:t>
            </a:r>
          </a:p>
        </p:txBody>
      </p:sp>
    </p:spTree>
    <p:extLst>
      <p:ext uri="{BB962C8B-B14F-4D97-AF65-F5344CB8AC3E}">
        <p14:creationId xmlns:p14="http://schemas.microsoft.com/office/powerpoint/2010/main" val="4224988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0"/>
          </p:nvPr>
        </p:nvSpPr>
        <p:spPr>
          <a:xfrm>
            <a:off x="8337551" y="6389688"/>
            <a:ext cx="2155825"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fld id="{609A04A5-3E51-4AA9-A886-4505E5FEC1CD}" type="slidenum">
              <a:rPr lang="en-US" sz="1200">
                <a:solidFill>
                  <a:srgbClr val="000066"/>
                </a:solidFill>
                <a:latin typeface="Arial" panose="020B0604020202020204" pitchFamily="34" charset="0"/>
              </a:rPr>
              <a:pPr/>
              <a:t>6</a:t>
            </a:fld>
            <a:endParaRPr lang="en-US" sz="1200">
              <a:solidFill>
                <a:srgbClr val="000066"/>
              </a:solidFill>
              <a:latin typeface="Arial" panose="020B0604020202020204" pitchFamily="34" charset="0"/>
            </a:endParaRPr>
          </a:p>
        </p:txBody>
      </p:sp>
      <p:sp>
        <p:nvSpPr>
          <p:cNvPr id="28675" name="AutoShape 2"/>
          <p:cNvSpPr>
            <a:spLocks noChangeArrowheads="1"/>
          </p:cNvSpPr>
          <p:nvPr/>
        </p:nvSpPr>
        <p:spPr bwMode="auto">
          <a:xfrm>
            <a:off x="2906714" y="304800"/>
            <a:ext cx="6364287" cy="5964238"/>
          </a:xfrm>
          <a:prstGeom prst="triangle">
            <a:avLst>
              <a:gd name="adj" fmla="val 50000"/>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endParaRPr lang="en-US">
              <a:latin typeface="Arial" panose="020B0604020202020204" pitchFamily="34" charset="0"/>
            </a:endParaRPr>
          </a:p>
        </p:txBody>
      </p:sp>
      <p:sp>
        <p:nvSpPr>
          <p:cNvPr id="28676" name="Line 3"/>
          <p:cNvSpPr>
            <a:spLocks noChangeShapeType="1"/>
          </p:cNvSpPr>
          <p:nvPr/>
        </p:nvSpPr>
        <p:spPr bwMode="auto">
          <a:xfrm>
            <a:off x="4800600" y="2732088"/>
            <a:ext cx="2590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Line 4"/>
          <p:cNvSpPr>
            <a:spLocks noChangeShapeType="1"/>
          </p:cNvSpPr>
          <p:nvPr/>
        </p:nvSpPr>
        <p:spPr bwMode="auto">
          <a:xfrm>
            <a:off x="3886200" y="4484688"/>
            <a:ext cx="4419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Text Box 5"/>
          <p:cNvSpPr txBox="1">
            <a:spLocks noChangeArrowheads="1"/>
          </p:cNvSpPr>
          <p:nvPr/>
        </p:nvSpPr>
        <p:spPr bwMode="auto">
          <a:xfrm>
            <a:off x="5562600" y="1741489"/>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latin typeface="Arial" panose="020B0604020202020204" pitchFamily="34" charset="0"/>
              </a:rPr>
              <a:t>Văn</a:t>
            </a:r>
          </a:p>
        </p:txBody>
      </p:sp>
      <p:sp>
        <p:nvSpPr>
          <p:cNvPr id="28679" name="Text Box 6"/>
          <p:cNvSpPr txBox="1">
            <a:spLocks noChangeArrowheads="1"/>
          </p:cNvSpPr>
          <p:nvPr/>
        </p:nvSpPr>
        <p:spPr bwMode="auto">
          <a:xfrm>
            <a:off x="5562600" y="3341689"/>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latin typeface="Arial" panose="020B0604020202020204" pitchFamily="34" charset="0"/>
              </a:rPr>
              <a:t>Tư</a:t>
            </a:r>
          </a:p>
        </p:txBody>
      </p:sp>
      <p:sp>
        <p:nvSpPr>
          <p:cNvPr id="28680" name="Text Box 7"/>
          <p:cNvSpPr txBox="1">
            <a:spLocks noChangeArrowheads="1"/>
          </p:cNvSpPr>
          <p:nvPr/>
        </p:nvSpPr>
        <p:spPr bwMode="auto">
          <a:xfrm>
            <a:off x="5562600" y="5170489"/>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latin typeface="Arial" panose="020B0604020202020204" pitchFamily="34" charset="0"/>
              </a:rPr>
              <a:t>Tu</a:t>
            </a:r>
          </a:p>
        </p:txBody>
      </p:sp>
      <p:sp>
        <p:nvSpPr>
          <p:cNvPr id="28681" name="Text Box 8"/>
          <p:cNvSpPr txBox="1">
            <a:spLocks noChangeArrowheads="1"/>
          </p:cNvSpPr>
          <p:nvPr/>
        </p:nvSpPr>
        <p:spPr bwMode="auto">
          <a:xfrm>
            <a:off x="3886200" y="1039814"/>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/9</a:t>
            </a:r>
          </a:p>
        </p:txBody>
      </p:sp>
      <p:sp>
        <p:nvSpPr>
          <p:cNvPr id="28682" name="Text Box 9"/>
          <p:cNvSpPr txBox="1">
            <a:spLocks noChangeArrowheads="1"/>
          </p:cNvSpPr>
          <p:nvPr/>
        </p:nvSpPr>
        <p:spPr bwMode="auto">
          <a:xfrm>
            <a:off x="2743200" y="2868614"/>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3</a:t>
            </a:r>
            <a:r>
              <a:rPr lang="en-US" sz="4000" b="1">
                <a:latin typeface="Arial" panose="020B0604020202020204" pitchFamily="34" charset="0"/>
              </a:rPr>
              <a:t>/9</a:t>
            </a:r>
          </a:p>
        </p:txBody>
      </p:sp>
      <p:sp>
        <p:nvSpPr>
          <p:cNvPr id="28683" name="Text Box 10"/>
          <p:cNvSpPr txBox="1">
            <a:spLocks noChangeArrowheads="1"/>
          </p:cNvSpPr>
          <p:nvPr/>
        </p:nvSpPr>
        <p:spPr bwMode="auto">
          <a:xfrm>
            <a:off x="1828800" y="4789489"/>
            <a:ext cx="114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5</a:t>
            </a:r>
            <a:r>
              <a:rPr lang="en-US" sz="4000" b="1">
                <a:latin typeface="Arial" panose="020B0604020202020204" pitchFamily="34" charset="0"/>
              </a:rPr>
              <a:t>/9</a:t>
            </a:r>
          </a:p>
        </p:txBody>
      </p:sp>
    </p:spTree>
    <p:extLst>
      <p:ext uri="{BB962C8B-B14F-4D97-AF65-F5344CB8AC3E}">
        <p14:creationId xmlns:p14="http://schemas.microsoft.com/office/powerpoint/2010/main" val="1269957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0"/>
          </p:nvPr>
        </p:nvSpPr>
        <p:spPr>
          <a:xfrm>
            <a:off x="8337551" y="6477000"/>
            <a:ext cx="2155825"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fld id="{54F6348E-1F5B-41E8-9B33-FD547EDF6E9E}" type="slidenum">
              <a:rPr lang="en-US" sz="1200">
                <a:solidFill>
                  <a:srgbClr val="000066"/>
                </a:solidFill>
                <a:latin typeface="Arial" panose="020B0604020202020204" pitchFamily="34" charset="0"/>
              </a:rPr>
              <a:pPr/>
              <a:t>7</a:t>
            </a:fld>
            <a:endParaRPr lang="en-US" sz="1200">
              <a:solidFill>
                <a:srgbClr val="000066"/>
              </a:solidFill>
              <a:latin typeface="Arial" panose="020B0604020202020204" pitchFamily="34" charset="0"/>
            </a:endParaRPr>
          </a:p>
        </p:txBody>
      </p:sp>
      <p:sp>
        <p:nvSpPr>
          <p:cNvPr id="29699" name="Line 2"/>
          <p:cNvSpPr>
            <a:spLocks noChangeShapeType="1"/>
          </p:cNvSpPr>
          <p:nvPr/>
        </p:nvSpPr>
        <p:spPr bwMode="auto">
          <a:xfrm flipV="1">
            <a:off x="7181850" y="4267201"/>
            <a:ext cx="1885950" cy="223837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3"/>
          <p:cNvSpPr>
            <a:spLocks noChangeShapeType="1"/>
          </p:cNvSpPr>
          <p:nvPr/>
        </p:nvSpPr>
        <p:spPr bwMode="auto">
          <a:xfrm>
            <a:off x="3200401" y="5105400"/>
            <a:ext cx="3971925" cy="14287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Text Box 4"/>
          <p:cNvSpPr txBox="1">
            <a:spLocks noChangeArrowheads="1"/>
          </p:cNvSpPr>
          <p:nvPr/>
        </p:nvSpPr>
        <p:spPr bwMode="auto">
          <a:xfrm>
            <a:off x="5943600" y="457201"/>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Văn</a:t>
            </a:r>
          </a:p>
        </p:txBody>
      </p:sp>
      <p:sp>
        <p:nvSpPr>
          <p:cNvPr id="29702" name="Text Box 5"/>
          <p:cNvSpPr txBox="1">
            <a:spLocks noChangeArrowheads="1"/>
          </p:cNvSpPr>
          <p:nvPr/>
        </p:nvSpPr>
        <p:spPr bwMode="auto">
          <a:xfrm>
            <a:off x="7162800" y="1736726"/>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Tư</a:t>
            </a:r>
          </a:p>
        </p:txBody>
      </p:sp>
      <p:sp>
        <p:nvSpPr>
          <p:cNvPr id="29703" name="Text Box 6"/>
          <p:cNvSpPr txBox="1">
            <a:spLocks noChangeArrowheads="1"/>
          </p:cNvSpPr>
          <p:nvPr/>
        </p:nvSpPr>
        <p:spPr bwMode="auto">
          <a:xfrm>
            <a:off x="8305800" y="2879726"/>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Tu</a:t>
            </a:r>
          </a:p>
        </p:txBody>
      </p:sp>
      <p:sp>
        <p:nvSpPr>
          <p:cNvPr id="29704" name="Line 7"/>
          <p:cNvSpPr>
            <a:spLocks noChangeShapeType="1"/>
          </p:cNvSpPr>
          <p:nvPr/>
        </p:nvSpPr>
        <p:spPr bwMode="auto">
          <a:xfrm flipH="1">
            <a:off x="3200400" y="457200"/>
            <a:ext cx="1905000" cy="4648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5105400" y="457200"/>
            <a:ext cx="2057400" cy="6096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5105400" y="457200"/>
            <a:ext cx="3962400" cy="3810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0"/>
          <p:cNvSpPr>
            <a:spLocks noChangeShapeType="1"/>
          </p:cNvSpPr>
          <p:nvPr/>
        </p:nvSpPr>
        <p:spPr bwMode="auto">
          <a:xfrm>
            <a:off x="3886200" y="3429000"/>
            <a:ext cx="2514600" cy="914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1"/>
          <p:cNvSpPr>
            <a:spLocks noChangeShapeType="1"/>
          </p:cNvSpPr>
          <p:nvPr/>
        </p:nvSpPr>
        <p:spPr bwMode="auto">
          <a:xfrm>
            <a:off x="4419600" y="2057401"/>
            <a:ext cx="1371600" cy="428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2"/>
          <p:cNvSpPr>
            <a:spLocks noChangeShapeType="1"/>
          </p:cNvSpPr>
          <p:nvPr/>
        </p:nvSpPr>
        <p:spPr bwMode="auto">
          <a:xfrm flipH="1">
            <a:off x="6400800" y="2895600"/>
            <a:ext cx="1219200" cy="14478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3"/>
          <p:cNvSpPr>
            <a:spLocks noChangeShapeType="1"/>
          </p:cNvSpPr>
          <p:nvPr/>
        </p:nvSpPr>
        <p:spPr bwMode="auto">
          <a:xfrm flipH="1">
            <a:off x="5784850" y="1752600"/>
            <a:ext cx="692150" cy="7064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4"/>
          <p:cNvSpPr>
            <a:spLocks noChangeShapeType="1"/>
          </p:cNvSpPr>
          <p:nvPr/>
        </p:nvSpPr>
        <p:spPr bwMode="auto">
          <a:xfrm flipV="1">
            <a:off x="3200400" y="2895600"/>
            <a:ext cx="2133600" cy="2209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Line 15"/>
          <p:cNvSpPr>
            <a:spLocks noChangeShapeType="1"/>
          </p:cNvSpPr>
          <p:nvPr/>
        </p:nvSpPr>
        <p:spPr bwMode="auto">
          <a:xfrm>
            <a:off x="5334000" y="2895600"/>
            <a:ext cx="373380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713" name="Line 16"/>
          <p:cNvSpPr>
            <a:spLocks noChangeShapeType="1"/>
          </p:cNvSpPr>
          <p:nvPr/>
        </p:nvSpPr>
        <p:spPr bwMode="auto">
          <a:xfrm flipH="1" flipV="1">
            <a:off x="5105400" y="457200"/>
            <a:ext cx="228600" cy="2438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Line 17"/>
          <p:cNvSpPr>
            <a:spLocks noChangeShapeType="1"/>
          </p:cNvSpPr>
          <p:nvPr/>
        </p:nvSpPr>
        <p:spPr bwMode="auto">
          <a:xfrm flipV="1">
            <a:off x="3908426" y="1981201"/>
            <a:ext cx="1349375" cy="14208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715" name="Line 18"/>
          <p:cNvSpPr>
            <a:spLocks noChangeShapeType="1"/>
          </p:cNvSpPr>
          <p:nvPr/>
        </p:nvSpPr>
        <p:spPr bwMode="auto">
          <a:xfrm>
            <a:off x="5251451" y="2008188"/>
            <a:ext cx="2403475" cy="88741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Line 19"/>
          <p:cNvSpPr>
            <a:spLocks noChangeShapeType="1"/>
          </p:cNvSpPr>
          <p:nvPr/>
        </p:nvSpPr>
        <p:spPr bwMode="auto">
          <a:xfrm flipV="1">
            <a:off x="4495800" y="1295401"/>
            <a:ext cx="685800" cy="7350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717" name="Line 20"/>
          <p:cNvSpPr>
            <a:spLocks noChangeShapeType="1"/>
          </p:cNvSpPr>
          <p:nvPr/>
        </p:nvSpPr>
        <p:spPr bwMode="auto">
          <a:xfrm>
            <a:off x="5181601" y="1295401"/>
            <a:ext cx="1260475" cy="5064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718" name="Text Box 21"/>
          <p:cNvSpPr txBox="1">
            <a:spLocks noChangeArrowheads="1"/>
          </p:cNvSpPr>
          <p:nvPr/>
        </p:nvSpPr>
        <p:spPr bwMode="auto">
          <a:xfrm>
            <a:off x="3276600" y="9144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/27</a:t>
            </a:r>
          </a:p>
        </p:txBody>
      </p:sp>
      <p:sp>
        <p:nvSpPr>
          <p:cNvPr id="29719" name="Text Box 22"/>
          <p:cNvSpPr txBox="1">
            <a:spLocks noChangeArrowheads="1"/>
          </p:cNvSpPr>
          <p:nvPr/>
        </p:nvSpPr>
        <p:spPr bwMode="auto">
          <a:xfrm>
            <a:off x="2743200" y="2209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8</a:t>
            </a:r>
            <a:r>
              <a:rPr lang="en-US" sz="4000" b="1">
                <a:latin typeface="Arial" panose="020B0604020202020204" pitchFamily="34" charset="0"/>
              </a:rPr>
              <a:t>/27</a:t>
            </a:r>
          </a:p>
        </p:txBody>
      </p:sp>
      <p:sp>
        <p:nvSpPr>
          <p:cNvPr id="29720" name="Text Box 23"/>
          <p:cNvSpPr txBox="1">
            <a:spLocks noChangeArrowheads="1"/>
          </p:cNvSpPr>
          <p:nvPr/>
        </p:nvSpPr>
        <p:spPr bwMode="auto">
          <a:xfrm>
            <a:off x="1828800" y="3794126"/>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18</a:t>
            </a:r>
            <a:r>
              <a:rPr lang="en-US" sz="4000" b="1">
                <a:latin typeface="Arial" panose="020B0604020202020204" pitchFamily="34" charset="0"/>
              </a:rPr>
              <a:t>/27</a:t>
            </a:r>
          </a:p>
        </p:txBody>
      </p:sp>
    </p:spTree>
    <p:extLst>
      <p:ext uri="{BB962C8B-B14F-4D97-AF65-F5344CB8AC3E}">
        <p14:creationId xmlns:p14="http://schemas.microsoft.com/office/powerpoint/2010/main" val="131118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0"/>
          </p:nvPr>
        </p:nvSpPr>
        <p:spPr>
          <a:xfrm>
            <a:off x="8337551" y="6477000"/>
            <a:ext cx="2155825"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fld id="{8AE1DB79-8C6C-47E2-BFBC-BE8A21A8211E}" type="slidenum">
              <a:rPr lang="en-US" sz="1200">
                <a:solidFill>
                  <a:srgbClr val="000066"/>
                </a:solidFill>
                <a:latin typeface="Arial" panose="020B0604020202020204" pitchFamily="34" charset="0"/>
              </a:rPr>
              <a:pPr/>
              <a:t>8</a:t>
            </a:fld>
            <a:endParaRPr lang="en-US" sz="1200">
              <a:solidFill>
                <a:srgbClr val="000066"/>
              </a:solidFill>
              <a:latin typeface="Arial" panose="020B0604020202020204" pitchFamily="34" charset="0"/>
            </a:endParaRPr>
          </a:p>
        </p:txBody>
      </p:sp>
      <p:sp>
        <p:nvSpPr>
          <p:cNvPr id="30723" name="Line 2"/>
          <p:cNvSpPr>
            <a:spLocks noChangeShapeType="1"/>
          </p:cNvSpPr>
          <p:nvPr/>
        </p:nvSpPr>
        <p:spPr bwMode="auto">
          <a:xfrm flipV="1">
            <a:off x="7181850" y="4267201"/>
            <a:ext cx="1885950" cy="223837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3"/>
          <p:cNvSpPr>
            <a:spLocks noChangeShapeType="1"/>
          </p:cNvSpPr>
          <p:nvPr/>
        </p:nvSpPr>
        <p:spPr bwMode="auto">
          <a:xfrm>
            <a:off x="3200401" y="5105400"/>
            <a:ext cx="3971925" cy="142875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Text Box 4"/>
          <p:cNvSpPr txBox="1">
            <a:spLocks noChangeArrowheads="1"/>
          </p:cNvSpPr>
          <p:nvPr/>
        </p:nvSpPr>
        <p:spPr bwMode="auto">
          <a:xfrm>
            <a:off x="5943600" y="457201"/>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Biết</a:t>
            </a:r>
          </a:p>
        </p:txBody>
      </p:sp>
      <p:sp>
        <p:nvSpPr>
          <p:cNvPr id="30726" name="Text Box 5"/>
          <p:cNvSpPr txBox="1">
            <a:spLocks noChangeArrowheads="1"/>
          </p:cNvSpPr>
          <p:nvPr/>
        </p:nvSpPr>
        <p:spPr bwMode="auto">
          <a:xfrm>
            <a:off x="7162800" y="1736726"/>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Hiểu</a:t>
            </a:r>
          </a:p>
        </p:txBody>
      </p:sp>
      <p:sp>
        <p:nvSpPr>
          <p:cNvPr id="30727" name="Text Box 6"/>
          <p:cNvSpPr txBox="1">
            <a:spLocks noChangeArrowheads="1"/>
          </p:cNvSpPr>
          <p:nvPr/>
        </p:nvSpPr>
        <p:spPr bwMode="auto">
          <a:xfrm>
            <a:off x="8305800" y="2879726"/>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Làm</a:t>
            </a:r>
          </a:p>
        </p:txBody>
      </p:sp>
      <p:sp>
        <p:nvSpPr>
          <p:cNvPr id="30728" name="Line 7"/>
          <p:cNvSpPr>
            <a:spLocks noChangeShapeType="1"/>
          </p:cNvSpPr>
          <p:nvPr/>
        </p:nvSpPr>
        <p:spPr bwMode="auto">
          <a:xfrm flipH="1">
            <a:off x="3200400" y="457200"/>
            <a:ext cx="1905000" cy="4648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5105400" y="457200"/>
            <a:ext cx="2057400" cy="6096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5105400" y="457200"/>
            <a:ext cx="3962400" cy="3810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0"/>
          <p:cNvSpPr>
            <a:spLocks noChangeShapeType="1"/>
          </p:cNvSpPr>
          <p:nvPr/>
        </p:nvSpPr>
        <p:spPr bwMode="auto">
          <a:xfrm>
            <a:off x="3886200" y="3429000"/>
            <a:ext cx="2514600" cy="914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1"/>
          <p:cNvSpPr>
            <a:spLocks noChangeShapeType="1"/>
          </p:cNvSpPr>
          <p:nvPr/>
        </p:nvSpPr>
        <p:spPr bwMode="auto">
          <a:xfrm>
            <a:off x="4419600" y="2057401"/>
            <a:ext cx="1371600" cy="42862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12"/>
          <p:cNvSpPr>
            <a:spLocks noChangeShapeType="1"/>
          </p:cNvSpPr>
          <p:nvPr/>
        </p:nvSpPr>
        <p:spPr bwMode="auto">
          <a:xfrm flipH="1">
            <a:off x="6400800" y="2895600"/>
            <a:ext cx="1219200" cy="14478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13"/>
          <p:cNvSpPr>
            <a:spLocks noChangeShapeType="1"/>
          </p:cNvSpPr>
          <p:nvPr/>
        </p:nvSpPr>
        <p:spPr bwMode="auto">
          <a:xfrm flipH="1">
            <a:off x="5784850" y="1752600"/>
            <a:ext cx="692150" cy="7064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flipV="1">
            <a:off x="3200400" y="2895600"/>
            <a:ext cx="2133600" cy="22098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a:off x="5334000" y="2895600"/>
            <a:ext cx="3733800" cy="13716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flipH="1" flipV="1">
            <a:off x="5105400" y="457200"/>
            <a:ext cx="228600" cy="2438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Line 17"/>
          <p:cNvSpPr>
            <a:spLocks noChangeShapeType="1"/>
          </p:cNvSpPr>
          <p:nvPr/>
        </p:nvSpPr>
        <p:spPr bwMode="auto">
          <a:xfrm flipV="1">
            <a:off x="3908426" y="1981201"/>
            <a:ext cx="1349375" cy="14208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Line 18"/>
          <p:cNvSpPr>
            <a:spLocks noChangeShapeType="1"/>
          </p:cNvSpPr>
          <p:nvPr/>
        </p:nvSpPr>
        <p:spPr bwMode="auto">
          <a:xfrm>
            <a:off x="5251451" y="2008188"/>
            <a:ext cx="2403475" cy="88741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40" name="Line 19"/>
          <p:cNvSpPr>
            <a:spLocks noChangeShapeType="1"/>
          </p:cNvSpPr>
          <p:nvPr/>
        </p:nvSpPr>
        <p:spPr bwMode="auto">
          <a:xfrm flipV="1">
            <a:off x="4495800" y="1295401"/>
            <a:ext cx="685800" cy="7350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41" name="Line 20"/>
          <p:cNvSpPr>
            <a:spLocks noChangeShapeType="1"/>
          </p:cNvSpPr>
          <p:nvPr/>
        </p:nvSpPr>
        <p:spPr bwMode="auto">
          <a:xfrm>
            <a:off x="5181601" y="1295401"/>
            <a:ext cx="1260475" cy="5064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42" name="Text Box 21"/>
          <p:cNvSpPr txBox="1">
            <a:spLocks noChangeArrowheads="1"/>
          </p:cNvSpPr>
          <p:nvPr/>
        </p:nvSpPr>
        <p:spPr bwMode="auto">
          <a:xfrm>
            <a:off x="3276600" y="9144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/27</a:t>
            </a:r>
          </a:p>
        </p:txBody>
      </p:sp>
      <p:sp>
        <p:nvSpPr>
          <p:cNvPr id="30743" name="Text Box 22"/>
          <p:cNvSpPr txBox="1">
            <a:spLocks noChangeArrowheads="1"/>
          </p:cNvSpPr>
          <p:nvPr/>
        </p:nvSpPr>
        <p:spPr bwMode="auto">
          <a:xfrm>
            <a:off x="2743200" y="2209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8</a:t>
            </a:r>
            <a:r>
              <a:rPr lang="en-US" sz="4000" b="1">
                <a:latin typeface="Arial" panose="020B0604020202020204" pitchFamily="34" charset="0"/>
              </a:rPr>
              <a:t>/27</a:t>
            </a:r>
          </a:p>
        </p:txBody>
      </p:sp>
      <p:sp>
        <p:nvSpPr>
          <p:cNvPr id="30744" name="Text Box 23"/>
          <p:cNvSpPr txBox="1">
            <a:spLocks noChangeArrowheads="1"/>
          </p:cNvSpPr>
          <p:nvPr/>
        </p:nvSpPr>
        <p:spPr bwMode="auto">
          <a:xfrm>
            <a:off x="1828800" y="3794126"/>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18</a:t>
            </a:r>
            <a:r>
              <a:rPr lang="en-US" sz="4000" b="1">
                <a:latin typeface="Arial" panose="020B0604020202020204" pitchFamily="34" charset="0"/>
              </a:rPr>
              <a:t>/27</a:t>
            </a:r>
          </a:p>
        </p:txBody>
      </p:sp>
    </p:spTree>
    <p:extLst>
      <p:ext uri="{BB962C8B-B14F-4D97-AF65-F5344CB8AC3E}">
        <p14:creationId xmlns:p14="http://schemas.microsoft.com/office/powerpoint/2010/main" val="1339765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8839200" y="2574926"/>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Biết</a:t>
            </a:r>
          </a:p>
        </p:txBody>
      </p:sp>
      <p:sp>
        <p:nvSpPr>
          <p:cNvPr id="31748" name="Text Box 3"/>
          <p:cNvSpPr txBox="1">
            <a:spLocks noChangeArrowheads="1"/>
          </p:cNvSpPr>
          <p:nvPr/>
        </p:nvSpPr>
        <p:spPr bwMode="auto">
          <a:xfrm>
            <a:off x="8382000" y="3946526"/>
            <a:ext cx="251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Hiểu</a:t>
            </a:r>
          </a:p>
        </p:txBody>
      </p:sp>
      <p:sp>
        <p:nvSpPr>
          <p:cNvPr id="31749" name="Text Box 4"/>
          <p:cNvSpPr txBox="1">
            <a:spLocks noChangeArrowheads="1"/>
          </p:cNvSpPr>
          <p:nvPr/>
        </p:nvSpPr>
        <p:spPr bwMode="auto">
          <a:xfrm>
            <a:off x="7848600" y="5622926"/>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spcBef>
                <a:spcPct val="50000"/>
              </a:spcBef>
            </a:pPr>
            <a:r>
              <a:rPr lang="en-US" sz="4000" b="1">
                <a:latin typeface="Arial" panose="020B0604020202020204" pitchFamily="34" charset="0"/>
              </a:rPr>
              <a:t>Làm</a:t>
            </a:r>
          </a:p>
        </p:txBody>
      </p:sp>
      <p:grpSp>
        <p:nvGrpSpPr>
          <p:cNvPr id="31750" name="Group 5"/>
          <p:cNvGrpSpPr>
            <a:grpSpLocks/>
          </p:cNvGrpSpPr>
          <p:nvPr/>
        </p:nvGrpSpPr>
        <p:grpSpPr bwMode="auto">
          <a:xfrm rot="10800000">
            <a:off x="3200400" y="457200"/>
            <a:ext cx="5867400" cy="6096000"/>
            <a:chOff x="1056" y="288"/>
            <a:chExt cx="3696" cy="3840"/>
          </a:xfrm>
        </p:grpSpPr>
        <p:sp>
          <p:nvSpPr>
            <p:cNvPr id="31754" name="Line 6"/>
            <p:cNvSpPr>
              <a:spLocks noChangeShapeType="1"/>
            </p:cNvSpPr>
            <p:nvPr/>
          </p:nvSpPr>
          <p:spPr bwMode="auto">
            <a:xfrm flipV="1">
              <a:off x="3564" y="2688"/>
              <a:ext cx="1188" cy="141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7"/>
            <p:cNvSpPr>
              <a:spLocks noChangeShapeType="1"/>
            </p:cNvSpPr>
            <p:nvPr/>
          </p:nvSpPr>
          <p:spPr bwMode="auto">
            <a:xfrm>
              <a:off x="1056" y="3216"/>
              <a:ext cx="2502" cy="9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8"/>
            <p:cNvSpPr>
              <a:spLocks noChangeShapeType="1"/>
            </p:cNvSpPr>
            <p:nvPr/>
          </p:nvSpPr>
          <p:spPr bwMode="auto">
            <a:xfrm flipH="1">
              <a:off x="1056" y="288"/>
              <a:ext cx="1200" cy="292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9"/>
            <p:cNvSpPr>
              <a:spLocks noChangeShapeType="1"/>
            </p:cNvSpPr>
            <p:nvPr/>
          </p:nvSpPr>
          <p:spPr bwMode="auto">
            <a:xfrm>
              <a:off x="2256" y="288"/>
              <a:ext cx="1296" cy="384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Line 10"/>
            <p:cNvSpPr>
              <a:spLocks noChangeShapeType="1"/>
            </p:cNvSpPr>
            <p:nvPr/>
          </p:nvSpPr>
          <p:spPr bwMode="auto">
            <a:xfrm>
              <a:off x="2256" y="288"/>
              <a:ext cx="2496" cy="2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Line 11"/>
            <p:cNvSpPr>
              <a:spLocks noChangeShapeType="1"/>
            </p:cNvSpPr>
            <p:nvPr/>
          </p:nvSpPr>
          <p:spPr bwMode="auto">
            <a:xfrm>
              <a:off x="1488" y="2160"/>
              <a:ext cx="1584" cy="57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Line 12"/>
            <p:cNvSpPr>
              <a:spLocks noChangeShapeType="1"/>
            </p:cNvSpPr>
            <p:nvPr/>
          </p:nvSpPr>
          <p:spPr bwMode="auto">
            <a:xfrm>
              <a:off x="1824" y="1296"/>
              <a:ext cx="864" cy="27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1" name="Line 13"/>
            <p:cNvSpPr>
              <a:spLocks noChangeShapeType="1"/>
            </p:cNvSpPr>
            <p:nvPr/>
          </p:nvSpPr>
          <p:spPr bwMode="auto">
            <a:xfrm flipH="1">
              <a:off x="3072" y="1824"/>
              <a:ext cx="768" cy="91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Line 14"/>
            <p:cNvSpPr>
              <a:spLocks noChangeShapeType="1"/>
            </p:cNvSpPr>
            <p:nvPr/>
          </p:nvSpPr>
          <p:spPr bwMode="auto">
            <a:xfrm flipH="1">
              <a:off x="2684" y="1104"/>
              <a:ext cx="436" cy="445"/>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3" name="Line 15"/>
            <p:cNvSpPr>
              <a:spLocks noChangeShapeType="1"/>
            </p:cNvSpPr>
            <p:nvPr/>
          </p:nvSpPr>
          <p:spPr bwMode="auto">
            <a:xfrm flipV="1">
              <a:off x="1056" y="1824"/>
              <a:ext cx="1344" cy="13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64" name="Line 16"/>
            <p:cNvSpPr>
              <a:spLocks noChangeShapeType="1"/>
            </p:cNvSpPr>
            <p:nvPr/>
          </p:nvSpPr>
          <p:spPr bwMode="auto">
            <a:xfrm>
              <a:off x="2400" y="1824"/>
              <a:ext cx="2352" cy="86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65" name="Line 17"/>
            <p:cNvSpPr>
              <a:spLocks noChangeShapeType="1"/>
            </p:cNvSpPr>
            <p:nvPr/>
          </p:nvSpPr>
          <p:spPr bwMode="auto">
            <a:xfrm flipH="1" flipV="1">
              <a:off x="2256" y="288"/>
              <a:ext cx="144" cy="153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66" name="Line 18"/>
            <p:cNvSpPr>
              <a:spLocks noChangeShapeType="1"/>
            </p:cNvSpPr>
            <p:nvPr/>
          </p:nvSpPr>
          <p:spPr bwMode="auto">
            <a:xfrm flipV="1">
              <a:off x="1502" y="1248"/>
              <a:ext cx="850" cy="89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67" name="Line 19"/>
            <p:cNvSpPr>
              <a:spLocks noChangeShapeType="1"/>
            </p:cNvSpPr>
            <p:nvPr/>
          </p:nvSpPr>
          <p:spPr bwMode="auto">
            <a:xfrm>
              <a:off x="2348" y="1265"/>
              <a:ext cx="1514" cy="559"/>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68" name="Line 20"/>
            <p:cNvSpPr>
              <a:spLocks noChangeShapeType="1"/>
            </p:cNvSpPr>
            <p:nvPr/>
          </p:nvSpPr>
          <p:spPr bwMode="auto">
            <a:xfrm flipV="1">
              <a:off x="1872" y="816"/>
              <a:ext cx="432" cy="46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69" name="Line 21"/>
            <p:cNvSpPr>
              <a:spLocks noChangeShapeType="1"/>
            </p:cNvSpPr>
            <p:nvPr/>
          </p:nvSpPr>
          <p:spPr bwMode="auto">
            <a:xfrm>
              <a:off x="2304" y="816"/>
              <a:ext cx="794" cy="319"/>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51" name="Text Box 22"/>
          <p:cNvSpPr txBox="1">
            <a:spLocks noChangeArrowheads="1"/>
          </p:cNvSpPr>
          <p:nvPr/>
        </p:nvSpPr>
        <p:spPr bwMode="auto">
          <a:xfrm>
            <a:off x="4648200" y="57150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a:t>
            </a:r>
            <a:r>
              <a:rPr lang="en-US" sz="4000" b="1">
                <a:latin typeface="Arial" panose="020B0604020202020204" pitchFamily="34" charset="0"/>
              </a:rPr>
              <a:t>/27</a:t>
            </a:r>
          </a:p>
        </p:txBody>
      </p:sp>
      <p:sp>
        <p:nvSpPr>
          <p:cNvPr id="31752" name="Text Box 23"/>
          <p:cNvSpPr txBox="1">
            <a:spLocks noChangeArrowheads="1"/>
          </p:cNvSpPr>
          <p:nvPr/>
        </p:nvSpPr>
        <p:spPr bwMode="auto">
          <a:xfrm>
            <a:off x="3352800" y="4495801"/>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8</a:t>
            </a:r>
            <a:r>
              <a:rPr lang="en-US" sz="4000" b="1">
                <a:latin typeface="Arial" panose="020B0604020202020204" pitchFamily="34" charset="0"/>
              </a:rPr>
              <a:t>/27</a:t>
            </a:r>
          </a:p>
        </p:txBody>
      </p:sp>
      <p:sp>
        <p:nvSpPr>
          <p:cNvPr id="31753" name="Text Box 24"/>
          <p:cNvSpPr txBox="1">
            <a:spLocks noChangeArrowheads="1"/>
          </p:cNvSpPr>
          <p:nvPr/>
        </p:nvSpPr>
        <p:spPr bwMode="auto">
          <a:xfrm>
            <a:off x="1905000" y="3276601"/>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nArial" panose="020B7200000000000000" pitchFamily="34" charset="0"/>
              </a:defRPr>
            </a:lvl1pPr>
            <a:lvl2pPr marL="742950" indent="-285750">
              <a:defRPr sz="2400">
                <a:solidFill>
                  <a:schemeClr val="tx1"/>
                </a:solidFill>
                <a:latin typeface=".VnArial" panose="020B7200000000000000" pitchFamily="34" charset="0"/>
              </a:defRPr>
            </a:lvl2pPr>
            <a:lvl3pPr marL="1143000" indent="-228600">
              <a:defRPr sz="2400">
                <a:solidFill>
                  <a:schemeClr val="tx1"/>
                </a:solidFill>
                <a:latin typeface=".VnArial" panose="020B7200000000000000" pitchFamily="34" charset="0"/>
              </a:defRPr>
            </a:lvl3pPr>
            <a:lvl4pPr marL="1600200" indent="-228600">
              <a:defRPr sz="2400">
                <a:solidFill>
                  <a:schemeClr val="tx1"/>
                </a:solidFill>
                <a:latin typeface=".VnArial" panose="020B7200000000000000" pitchFamily="34" charset="0"/>
              </a:defRPr>
            </a:lvl4pPr>
            <a:lvl5pPr marL="2057400" indent="-228600">
              <a:defRPr sz="2400">
                <a:solidFill>
                  <a:schemeClr val="tx1"/>
                </a:solidFill>
                <a:latin typeface=".VnArial" panose="020B7200000000000000" pitchFamily="34" charset="0"/>
              </a:defRPr>
            </a:lvl5pPr>
            <a:lvl6pPr marL="2514600" indent="-228600" eaLnBrk="0" fontAlgn="base" hangingPunct="0">
              <a:spcBef>
                <a:spcPct val="0"/>
              </a:spcBef>
              <a:spcAft>
                <a:spcPct val="0"/>
              </a:spcAft>
              <a:defRPr sz="2400">
                <a:solidFill>
                  <a:schemeClr val="tx1"/>
                </a:solidFill>
                <a:latin typeface=".VnArial" panose="020B7200000000000000" pitchFamily="34" charset="0"/>
              </a:defRPr>
            </a:lvl6pPr>
            <a:lvl7pPr marL="2971800" indent="-228600" eaLnBrk="0" fontAlgn="base" hangingPunct="0">
              <a:spcBef>
                <a:spcPct val="0"/>
              </a:spcBef>
              <a:spcAft>
                <a:spcPct val="0"/>
              </a:spcAft>
              <a:defRPr sz="2400">
                <a:solidFill>
                  <a:schemeClr val="tx1"/>
                </a:solidFill>
                <a:latin typeface=".VnArial" panose="020B7200000000000000" pitchFamily="34" charset="0"/>
              </a:defRPr>
            </a:lvl7pPr>
            <a:lvl8pPr marL="3429000" indent="-228600" eaLnBrk="0" fontAlgn="base" hangingPunct="0">
              <a:spcBef>
                <a:spcPct val="0"/>
              </a:spcBef>
              <a:spcAft>
                <a:spcPct val="0"/>
              </a:spcAft>
              <a:defRPr sz="2400">
                <a:solidFill>
                  <a:schemeClr val="tx1"/>
                </a:solidFill>
                <a:latin typeface=".VnArial" panose="020B7200000000000000" pitchFamily="34" charset="0"/>
              </a:defRPr>
            </a:lvl8pPr>
            <a:lvl9pPr marL="3886200" indent="-228600" eaLnBrk="0" fontAlgn="base" hangingPunct="0">
              <a:spcBef>
                <a:spcPct val="0"/>
              </a:spcBef>
              <a:spcAft>
                <a:spcPct val="0"/>
              </a:spcAft>
              <a:defRPr sz="2400">
                <a:solidFill>
                  <a:schemeClr val="tx1"/>
                </a:solidFill>
                <a:latin typeface=".VnArial" panose="020B7200000000000000" pitchFamily="34" charset="0"/>
              </a:defRPr>
            </a:lvl9pPr>
          </a:lstStyle>
          <a:p>
            <a:pPr algn="ctr">
              <a:spcBef>
                <a:spcPct val="50000"/>
              </a:spcBef>
            </a:pPr>
            <a:r>
              <a:rPr lang="en-US" sz="4000" b="1">
                <a:solidFill>
                  <a:srgbClr val="FF0000"/>
                </a:solidFill>
                <a:latin typeface="Arial" panose="020B0604020202020204" pitchFamily="34" charset="0"/>
              </a:rPr>
              <a:t>18</a:t>
            </a:r>
            <a:r>
              <a:rPr lang="en-US" sz="4000" b="1">
                <a:latin typeface="Arial" panose="020B0604020202020204" pitchFamily="34" charset="0"/>
              </a:rPr>
              <a:t>/27</a:t>
            </a:r>
          </a:p>
        </p:txBody>
      </p:sp>
    </p:spTree>
    <p:extLst>
      <p:ext uri="{BB962C8B-B14F-4D97-AF65-F5344CB8AC3E}">
        <p14:creationId xmlns:p14="http://schemas.microsoft.com/office/powerpoint/2010/main" val="41914450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432</TotalTime>
  <Words>1370</Words>
  <Application>Microsoft Office PowerPoint</Application>
  <PresentationFormat>Widescreen</PresentationFormat>
  <Paragraphs>249</Paragraphs>
  <Slides>32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Avenir Next</vt:lpstr>
      <vt:lpstr>Calibri</vt:lpstr>
      <vt:lpstr>Calibri Light</vt:lpstr>
      <vt:lpstr>Cambria</vt:lpstr>
      <vt:lpstr>Symbol</vt:lpstr>
      <vt:lpstr>Wingdings</vt:lpstr>
      <vt:lpstr>Office Theme</vt:lpstr>
      <vt:lpstr>PowerPoint Presentation</vt:lpstr>
      <vt:lpstr>TƯ DUY NHÂN QUẢ</vt:lpstr>
      <vt:lpstr>CÂU HỎI BẢN CHẤT</vt:lpstr>
      <vt:lpstr>TIẾN TRÌNH VĂN TƯ TU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TƯ DUY TỔNG QUAN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LUẬT THÀNH CÔNG</vt:lpstr>
      <vt:lpstr>PowerPoint Presentation</vt:lpstr>
      <vt:lpstr>PowerPoint Presentation</vt:lpstr>
      <vt:lpstr>PowerPoint Presentation</vt:lpstr>
      <vt:lpstr>PowerPoint Presentation</vt:lpstr>
      <vt:lpstr>Tăng cường kết nối nội bộ</vt:lpstr>
      <vt:lpstr>SÁCH HAY CÙNG CHỌN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31</cp:revision>
  <dcterms:created xsi:type="dcterms:W3CDTF">2021-07-30T07:56:09Z</dcterms:created>
  <dcterms:modified xsi:type="dcterms:W3CDTF">2021-08-19T08:41:40Z</dcterms:modified>
</cp:coreProperties>
</file>