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60" r:id="rId2"/>
    <p:sldId id="256" r:id="rId3"/>
    <p:sldId id="261" r:id="rId4"/>
    <p:sldId id="258" r:id="rId5"/>
    <p:sldId id="281" r:id="rId6"/>
    <p:sldId id="259" r:id="rId7"/>
    <p:sldId id="271" r:id="rId8"/>
    <p:sldId id="262" r:id="rId9"/>
    <p:sldId id="282" r:id="rId10"/>
    <p:sldId id="283" r:id="rId11"/>
    <p:sldId id="284" r:id="rId12"/>
    <p:sldId id="263" r:id="rId13"/>
    <p:sldId id="267" r:id="rId14"/>
    <p:sldId id="264" r:id="rId15"/>
    <p:sldId id="265" r:id="rId16"/>
    <p:sldId id="266" r:id="rId17"/>
    <p:sldId id="268" r:id="rId18"/>
    <p:sldId id="269" r:id="rId19"/>
    <p:sldId id="270" r:id="rId20"/>
    <p:sldId id="272" r:id="rId21"/>
    <p:sldId id="273" r:id="rId22"/>
    <p:sldId id="285" r:id="rId23"/>
    <p:sldId id="274" r:id="rId24"/>
    <p:sldId id="280" r:id="rId25"/>
    <p:sldId id="275" r:id="rId26"/>
    <p:sldId id="277" r:id="rId27"/>
    <p:sldId id="286" r:id="rId28"/>
    <p:sldId id="279" r:id="rId29"/>
    <p:sldId id="293" r:id="rId30"/>
    <p:sldId id="287" r:id="rId31"/>
    <p:sldId id="294" r:id="rId32"/>
    <p:sldId id="298" r:id="rId33"/>
    <p:sldId id="297" r:id="rId34"/>
    <p:sldId id="290" r:id="rId35"/>
    <p:sldId id="299" r:id="rId36"/>
    <p:sldId id="300" r:id="rId37"/>
    <p:sldId id="301" r:id="rId38"/>
    <p:sldId id="30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4" autoAdjust="0"/>
    <p:restoredTop sz="94660"/>
  </p:normalViewPr>
  <p:slideViewPr>
    <p:cSldViewPr snapToGrid="0">
      <p:cViewPr varScale="1">
        <p:scale>
          <a:sx n="116" d="100"/>
          <a:sy n="116" d="100"/>
        </p:scale>
        <p:origin x="33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965A66-0BF4-4DA2-90B1-25F788874D23}" type="doc">
      <dgm:prSet loTypeId="urn:microsoft.com/office/officeart/2008/layout/PictureAccentList" loCatId="list" qsTypeId="urn:microsoft.com/office/officeart/2005/8/quickstyle/simple3" qsCatId="simple" csTypeId="urn:microsoft.com/office/officeart/2005/8/colors/accent1_2" csCatId="accent1" phldr="1"/>
      <dgm:spPr/>
      <dgm:t>
        <a:bodyPr/>
        <a:lstStyle/>
        <a:p>
          <a:endParaRPr lang="en-US"/>
        </a:p>
      </dgm:t>
    </dgm:pt>
    <dgm:pt modelId="{BBFC0079-5E50-42C6-BA20-0065C26525CC}">
      <dgm:prSet phldrT="[Text]"/>
      <dgm:spPr/>
      <dgm:t>
        <a:bodyPr/>
        <a:lstStyle/>
        <a:p>
          <a:r>
            <a:rPr lang="en-US" dirty="0" smtClean="0">
              <a:latin typeface="Times New Roman" panose="02020603050405020304" pitchFamily="18" charset="0"/>
              <a:cs typeface="Times New Roman" panose="02020603050405020304" pitchFamily="18" charset="0"/>
            </a:rPr>
            <a:t>THUẾ THU NHẬP DOANH NGHIỆP</a:t>
          </a:r>
          <a:endParaRPr lang="en-US" dirty="0">
            <a:latin typeface="Times New Roman" panose="02020603050405020304" pitchFamily="18" charset="0"/>
            <a:cs typeface="Times New Roman" panose="02020603050405020304" pitchFamily="18" charset="0"/>
          </a:endParaRPr>
        </a:p>
      </dgm:t>
    </dgm:pt>
    <dgm:pt modelId="{E3B0B811-4216-46C0-84B9-1F8890015709}" type="parTrans" cxnId="{39A8AB55-6D36-4703-8E6E-DBF539218656}">
      <dgm:prSet/>
      <dgm:spPr/>
      <dgm:t>
        <a:bodyPr/>
        <a:lstStyle/>
        <a:p>
          <a:endParaRPr lang="en-US"/>
        </a:p>
      </dgm:t>
    </dgm:pt>
    <dgm:pt modelId="{226889F7-A734-4505-8BC4-D6290FBD9F1F}" type="sibTrans" cxnId="{39A8AB55-6D36-4703-8E6E-DBF539218656}">
      <dgm:prSet/>
      <dgm:spPr/>
      <dgm:t>
        <a:bodyPr/>
        <a:lstStyle/>
        <a:p>
          <a:endParaRPr lang="en-US"/>
        </a:p>
      </dgm:t>
    </dgm:pt>
    <dgm:pt modelId="{1A7FB649-503F-498B-8445-14C9F21895F9}">
      <dgm:prSet phldrT="[Text]" custT="1"/>
      <dgm:spPr/>
      <dgm:t>
        <a:bodyPr/>
        <a:lstStyle/>
        <a:p>
          <a:r>
            <a:rPr lang="en-US" sz="3600" dirty="0" err="1" smtClean="0">
              <a:latin typeface="Times New Roman" panose="02020603050405020304" pitchFamily="18" charset="0"/>
              <a:cs typeface="Times New Roman" panose="02020603050405020304" pitchFamily="18" charset="0"/>
            </a:rPr>
            <a:t>Trình</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bày</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Trương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Thị</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Linh</a:t>
          </a:r>
          <a:endParaRPr lang="en-US" sz="3600" dirty="0">
            <a:latin typeface="Times New Roman" panose="02020603050405020304" pitchFamily="18" charset="0"/>
            <a:cs typeface="Times New Roman" panose="02020603050405020304" pitchFamily="18" charset="0"/>
          </a:endParaRPr>
        </a:p>
      </dgm:t>
    </dgm:pt>
    <dgm:pt modelId="{AD20870D-4202-4294-94A2-38FCBCDCCFF2}" type="parTrans" cxnId="{06D2AA18-D22A-49B2-AB54-2497AEE0041E}">
      <dgm:prSet/>
      <dgm:spPr/>
      <dgm:t>
        <a:bodyPr/>
        <a:lstStyle/>
        <a:p>
          <a:endParaRPr lang="en-US"/>
        </a:p>
      </dgm:t>
    </dgm:pt>
    <dgm:pt modelId="{3A285B2A-937B-44FF-AFC3-8C0808164914}" type="sibTrans" cxnId="{06D2AA18-D22A-49B2-AB54-2497AEE0041E}">
      <dgm:prSet/>
      <dgm:spPr/>
      <dgm:t>
        <a:bodyPr/>
        <a:lstStyle/>
        <a:p>
          <a:endParaRPr lang="en-US"/>
        </a:p>
      </dgm:t>
    </dgm:pt>
    <dgm:pt modelId="{1BD034BF-8026-44E4-AD4B-3A2BDAEE8BC9}" type="pres">
      <dgm:prSet presAssocID="{5D965A66-0BF4-4DA2-90B1-25F788874D23}" presName="layout" presStyleCnt="0">
        <dgm:presLayoutVars>
          <dgm:chMax/>
          <dgm:chPref/>
          <dgm:dir/>
          <dgm:animOne val="branch"/>
          <dgm:animLvl val="lvl"/>
          <dgm:resizeHandles/>
        </dgm:presLayoutVars>
      </dgm:prSet>
      <dgm:spPr/>
      <dgm:t>
        <a:bodyPr/>
        <a:lstStyle/>
        <a:p>
          <a:endParaRPr lang="en-US"/>
        </a:p>
      </dgm:t>
    </dgm:pt>
    <dgm:pt modelId="{0225ECB2-12F8-432B-AC88-361E6FC4E42B}" type="pres">
      <dgm:prSet presAssocID="{BBFC0079-5E50-42C6-BA20-0065C26525CC}" presName="root" presStyleCnt="0">
        <dgm:presLayoutVars>
          <dgm:chMax/>
          <dgm:chPref val="4"/>
        </dgm:presLayoutVars>
      </dgm:prSet>
      <dgm:spPr/>
    </dgm:pt>
    <dgm:pt modelId="{8EAC54B4-9B47-40A6-98A7-7DA5637DD993}" type="pres">
      <dgm:prSet presAssocID="{BBFC0079-5E50-42C6-BA20-0065C26525CC}" presName="rootComposite" presStyleCnt="0">
        <dgm:presLayoutVars/>
      </dgm:prSet>
      <dgm:spPr/>
    </dgm:pt>
    <dgm:pt modelId="{FF2C02F9-AA30-4731-A467-8AAEA5BBAB05}" type="pres">
      <dgm:prSet presAssocID="{BBFC0079-5E50-42C6-BA20-0065C26525CC}" presName="rootText" presStyleLbl="node0" presStyleIdx="0" presStyleCnt="1" custScaleX="117431" custLinFactNeighborX="546" custLinFactNeighborY="-46680">
        <dgm:presLayoutVars>
          <dgm:chMax/>
          <dgm:chPref val="4"/>
        </dgm:presLayoutVars>
      </dgm:prSet>
      <dgm:spPr/>
      <dgm:t>
        <a:bodyPr/>
        <a:lstStyle/>
        <a:p>
          <a:endParaRPr lang="en-US"/>
        </a:p>
      </dgm:t>
    </dgm:pt>
    <dgm:pt modelId="{ACE48E57-25B3-4B26-8AF8-0DFA87501D8E}" type="pres">
      <dgm:prSet presAssocID="{BBFC0079-5E50-42C6-BA20-0065C26525CC}" presName="childShape" presStyleCnt="0">
        <dgm:presLayoutVars>
          <dgm:chMax val="0"/>
          <dgm:chPref val="0"/>
        </dgm:presLayoutVars>
      </dgm:prSet>
      <dgm:spPr/>
    </dgm:pt>
    <dgm:pt modelId="{9F197BF9-32E6-4BA4-92EB-5FB652EF180B}" type="pres">
      <dgm:prSet presAssocID="{1A7FB649-503F-498B-8445-14C9F21895F9}" presName="childComposite" presStyleCnt="0">
        <dgm:presLayoutVars>
          <dgm:chMax val="0"/>
          <dgm:chPref val="0"/>
        </dgm:presLayoutVars>
      </dgm:prSet>
      <dgm:spPr/>
    </dgm:pt>
    <dgm:pt modelId="{2DDE8D2A-E828-4AC0-8396-5F0C1F5A3F5E}" type="pres">
      <dgm:prSet presAssocID="{1A7FB649-503F-498B-8445-14C9F21895F9}" presName="Image" presStyleLbl="node1" presStyleIdx="0" presStyleCnt="1"/>
      <dgm:spPr/>
    </dgm:pt>
    <dgm:pt modelId="{B04BF03B-2F5B-444E-A318-DBAA944C6249}" type="pres">
      <dgm:prSet presAssocID="{1A7FB649-503F-498B-8445-14C9F21895F9}" presName="childText" presStyleLbl="lnNode1" presStyleIdx="0" presStyleCnt="1" custScaleX="155717" custLinFactNeighborX="-1415" custLinFactNeighborY="1246">
        <dgm:presLayoutVars>
          <dgm:chMax val="0"/>
          <dgm:chPref val="0"/>
          <dgm:bulletEnabled val="1"/>
        </dgm:presLayoutVars>
      </dgm:prSet>
      <dgm:spPr/>
      <dgm:t>
        <a:bodyPr/>
        <a:lstStyle/>
        <a:p>
          <a:endParaRPr lang="en-US"/>
        </a:p>
      </dgm:t>
    </dgm:pt>
  </dgm:ptLst>
  <dgm:cxnLst>
    <dgm:cxn modelId="{246DEDF0-0CEA-4405-9DCD-BC17C5ADFCE8}" type="presOf" srcId="{5D965A66-0BF4-4DA2-90B1-25F788874D23}" destId="{1BD034BF-8026-44E4-AD4B-3A2BDAEE8BC9}" srcOrd="0" destOrd="0" presId="urn:microsoft.com/office/officeart/2008/layout/PictureAccentList"/>
    <dgm:cxn modelId="{D9D4FDBC-85C7-48B2-A8C2-24B1F4265F44}" type="presOf" srcId="{BBFC0079-5E50-42C6-BA20-0065C26525CC}" destId="{FF2C02F9-AA30-4731-A467-8AAEA5BBAB05}" srcOrd="0" destOrd="0" presId="urn:microsoft.com/office/officeart/2008/layout/PictureAccentList"/>
    <dgm:cxn modelId="{39A8AB55-6D36-4703-8E6E-DBF539218656}" srcId="{5D965A66-0BF4-4DA2-90B1-25F788874D23}" destId="{BBFC0079-5E50-42C6-BA20-0065C26525CC}" srcOrd="0" destOrd="0" parTransId="{E3B0B811-4216-46C0-84B9-1F8890015709}" sibTransId="{226889F7-A734-4505-8BC4-D6290FBD9F1F}"/>
    <dgm:cxn modelId="{06D2AA18-D22A-49B2-AB54-2497AEE0041E}" srcId="{BBFC0079-5E50-42C6-BA20-0065C26525CC}" destId="{1A7FB649-503F-498B-8445-14C9F21895F9}" srcOrd="0" destOrd="0" parTransId="{AD20870D-4202-4294-94A2-38FCBCDCCFF2}" sibTransId="{3A285B2A-937B-44FF-AFC3-8C0808164914}"/>
    <dgm:cxn modelId="{B392857E-AEBE-473C-85C7-D0D40CE6AA4E}" type="presOf" srcId="{1A7FB649-503F-498B-8445-14C9F21895F9}" destId="{B04BF03B-2F5B-444E-A318-DBAA944C6249}" srcOrd="0" destOrd="0" presId="urn:microsoft.com/office/officeart/2008/layout/PictureAccentList"/>
    <dgm:cxn modelId="{D5AF5044-40DF-4D73-8C6B-76AB12EC433A}" type="presParOf" srcId="{1BD034BF-8026-44E4-AD4B-3A2BDAEE8BC9}" destId="{0225ECB2-12F8-432B-AC88-361E6FC4E42B}" srcOrd="0" destOrd="0" presId="urn:microsoft.com/office/officeart/2008/layout/PictureAccentList"/>
    <dgm:cxn modelId="{8498FF83-1D1B-47FE-A468-33537A1B3C4C}" type="presParOf" srcId="{0225ECB2-12F8-432B-AC88-361E6FC4E42B}" destId="{8EAC54B4-9B47-40A6-98A7-7DA5637DD993}" srcOrd="0" destOrd="0" presId="urn:microsoft.com/office/officeart/2008/layout/PictureAccentList"/>
    <dgm:cxn modelId="{3CA1C94A-9E70-4DC2-AD68-E298E95A5D64}" type="presParOf" srcId="{8EAC54B4-9B47-40A6-98A7-7DA5637DD993}" destId="{FF2C02F9-AA30-4731-A467-8AAEA5BBAB05}" srcOrd="0" destOrd="0" presId="urn:microsoft.com/office/officeart/2008/layout/PictureAccentList"/>
    <dgm:cxn modelId="{3399F4A6-6713-42F6-90FE-89111DF2A806}" type="presParOf" srcId="{0225ECB2-12F8-432B-AC88-361E6FC4E42B}" destId="{ACE48E57-25B3-4B26-8AF8-0DFA87501D8E}" srcOrd="1" destOrd="0" presId="urn:microsoft.com/office/officeart/2008/layout/PictureAccentList"/>
    <dgm:cxn modelId="{D5365BD2-A8F9-4DF8-AB06-3EFC0B0A2542}" type="presParOf" srcId="{ACE48E57-25B3-4B26-8AF8-0DFA87501D8E}" destId="{9F197BF9-32E6-4BA4-92EB-5FB652EF180B}" srcOrd="0" destOrd="0" presId="urn:microsoft.com/office/officeart/2008/layout/PictureAccentList"/>
    <dgm:cxn modelId="{E9593077-09B3-4BA9-99C9-3532F9DC17E1}" type="presParOf" srcId="{9F197BF9-32E6-4BA4-92EB-5FB652EF180B}" destId="{2DDE8D2A-E828-4AC0-8396-5F0C1F5A3F5E}" srcOrd="0" destOrd="0" presId="urn:microsoft.com/office/officeart/2008/layout/PictureAccentList"/>
    <dgm:cxn modelId="{A8150106-38B0-4B5D-B898-499DE78A7320}" type="presParOf" srcId="{9F197BF9-32E6-4BA4-92EB-5FB652EF180B}" destId="{B04BF03B-2F5B-444E-A318-DBAA944C6249}" srcOrd="1" destOrd="0" presId="urn:microsoft.com/office/officeart/2008/layout/Pictu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399DC9-E7C1-4813-B2BA-095371781F8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A7FB1EB8-9DAB-4DC3-824C-ECF65C699B58}" type="pres">
      <dgm:prSet presAssocID="{CB399DC9-E7C1-4813-B2BA-095371781F87}" presName="hierChild1" presStyleCnt="0">
        <dgm:presLayoutVars>
          <dgm:orgChart val="1"/>
          <dgm:chPref val="1"/>
          <dgm:dir/>
          <dgm:animOne val="branch"/>
          <dgm:animLvl val="lvl"/>
          <dgm:resizeHandles/>
        </dgm:presLayoutVars>
      </dgm:prSet>
      <dgm:spPr/>
      <dgm:t>
        <a:bodyPr/>
        <a:lstStyle/>
        <a:p>
          <a:endParaRPr lang="en-US"/>
        </a:p>
      </dgm:t>
    </dgm:pt>
  </dgm:ptLst>
  <dgm:cxnLst>
    <dgm:cxn modelId="{4EDCCAEF-B781-42AC-B2BC-9470811AB68D}" type="presOf" srcId="{CB399DC9-E7C1-4813-B2BA-095371781F87}" destId="{A7FB1EB8-9DAB-4DC3-824C-ECF65C699B58}" srcOrd="0"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2C02F9-AA30-4731-A467-8AAEA5BBAB05}">
      <dsp:nvSpPr>
        <dsp:cNvPr id="0" name=""/>
        <dsp:cNvSpPr/>
      </dsp:nvSpPr>
      <dsp:spPr>
        <a:xfrm>
          <a:off x="168436" y="1206835"/>
          <a:ext cx="7497699" cy="1378446"/>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725" tIns="57150" rIns="85725" bIns="57150" numCol="1" spcCol="1270" anchor="ctr" anchorCtr="0">
          <a:noAutofit/>
        </a:bodyPr>
        <a:lstStyle/>
        <a:p>
          <a:pPr lvl="0" algn="ctr" defTabSz="2000250">
            <a:lnSpc>
              <a:spcPct val="90000"/>
            </a:lnSpc>
            <a:spcBef>
              <a:spcPct val="0"/>
            </a:spcBef>
            <a:spcAft>
              <a:spcPct val="35000"/>
            </a:spcAft>
          </a:pPr>
          <a:r>
            <a:rPr lang="en-US" sz="4500" kern="1200" dirty="0" smtClean="0">
              <a:latin typeface="Times New Roman" panose="02020603050405020304" pitchFamily="18" charset="0"/>
              <a:cs typeface="Times New Roman" panose="02020603050405020304" pitchFamily="18" charset="0"/>
            </a:rPr>
            <a:t>THUẾ THU NHẬP DOANH NGHIỆP</a:t>
          </a:r>
          <a:endParaRPr lang="en-US" sz="4500" kern="1200" dirty="0">
            <a:latin typeface="Times New Roman" panose="02020603050405020304" pitchFamily="18" charset="0"/>
            <a:cs typeface="Times New Roman" panose="02020603050405020304" pitchFamily="18" charset="0"/>
          </a:endParaRPr>
        </a:p>
      </dsp:txBody>
      <dsp:txXfrm>
        <a:off x="208809" y="1247208"/>
        <a:ext cx="7416953" cy="1297700"/>
      </dsp:txXfrm>
    </dsp:sp>
    <dsp:sp modelId="{2DDE8D2A-E828-4AC0-8396-5F0C1F5A3F5E}">
      <dsp:nvSpPr>
        <dsp:cNvPr id="0" name=""/>
        <dsp:cNvSpPr/>
      </dsp:nvSpPr>
      <dsp:spPr>
        <a:xfrm>
          <a:off x="4217" y="3476860"/>
          <a:ext cx="1378446" cy="1378446"/>
        </a:xfrm>
        <a:prstGeom prst="roundRect">
          <a:avLst>
            <a:gd name="adj" fmla="val 166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04BF03B-2F5B-444E-A318-DBAA944C6249}">
      <dsp:nvSpPr>
        <dsp:cNvPr id="0" name=""/>
        <dsp:cNvSpPr/>
      </dsp:nvSpPr>
      <dsp:spPr>
        <a:xfrm>
          <a:off x="24055" y="3494035"/>
          <a:ext cx="7666908" cy="1378446"/>
        </a:xfrm>
        <a:prstGeom prst="roundRect">
          <a:avLst>
            <a:gd name="adj" fmla="val 166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en-US" sz="3600" kern="1200" dirty="0" err="1" smtClean="0">
              <a:latin typeface="Times New Roman" panose="02020603050405020304" pitchFamily="18" charset="0"/>
              <a:cs typeface="Times New Roman" panose="02020603050405020304" pitchFamily="18" charset="0"/>
            </a:rPr>
            <a:t>Trình</a:t>
          </a:r>
          <a:r>
            <a:rPr lang="en-US" sz="3600" kern="1200" dirty="0" smtClean="0">
              <a:latin typeface="Times New Roman" panose="02020603050405020304" pitchFamily="18" charset="0"/>
              <a:cs typeface="Times New Roman" panose="02020603050405020304" pitchFamily="18" charset="0"/>
            </a:rPr>
            <a:t> </a:t>
          </a:r>
          <a:r>
            <a:rPr lang="en-US" sz="3600" kern="1200" dirty="0" err="1" smtClean="0">
              <a:latin typeface="Times New Roman" panose="02020603050405020304" pitchFamily="18" charset="0"/>
              <a:cs typeface="Times New Roman" panose="02020603050405020304" pitchFamily="18" charset="0"/>
            </a:rPr>
            <a:t>bày</a:t>
          </a:r>
          <a:r>
            <a:rPr lang="en-US" sz="3600" kern="1200" dirty="0" smtClean="0">
              <a:latin typeface="Times New Roman" panose="02020603050405020304" pitchFamily="18" charset="0"/>
              <a:cs typeface="Times New Roman" panose="02020603050405020304" pitchFamily="18" charset="0"/>
            </a:rPr>
            <a:t>: </a:t>
          </a:r>
          <a:r>
            <a:rPr lang="en-US" sz="3600" kern="1200" dirty="0" err="1" smtClean="0">
              <a:latin typeface="Times New Roman" panose="02020603050405020304" pitchFamily="18" charset="0"/>
              <a:cs typeface="Times New Roman" panose="02020603050405020304" pitchFamily="18" charset="0"/>
            </a:rPr>
            <a:t>Trương</a:t>
          </a:r>
          <a:r>
            <a:rPr lang="en-US" sz="3600" kern="1200" dirty="0" smtClean="0">
              <a:latin typeface="Times New Roman" panose="02020603050405020304" pitchFamily="18" charset="0"/>
              <a:cs typeface="Times New Roman" panose="02020603050405020304" pitchFamily="18" charset="0"/>
            </a:rPr>
            <a:t> </a:t>
          </a:r>
          <a:r>
            <a:rPr lang="en-US" sz="3600" kern="1200" dirty="0" err="1" smtClean="0">
              <a:latin typeface="Times New Roman" panose="02020603050405020304" pitchFamily="18" charset="0"/>
              <a:cs typeface="Times New Roman" panose="02020603050405020304" pitchFamily="18" charset="0"/>
            </a:rPr>
            <a:t>Thị</a:t>
          </a:r>
          <a:r>
            <a:rPr lang="en-US" sz="3600" kern="1200" dirty="0" smtClean="0">
              <a:latin typeface="Times New Roman" panose="02020603050405020304" pitchFamily="18" charset="0"/>
              <a:cs typeface="Times New Roman" panose="02020603050405020304" pitchFamily="18" charset="0"/>
            </a:rPr>
            <a:t> </a:t>
          </a:r>
          <a:r>
            <a:rPr lang="en-US" sz="3600" kern="1200" dirty="0" err="1" smtClean="0">
              <a:latin typeface="Times New Roman" panose="02020603050405020304" pitchFamily="18" charset="0"/>
              <a:cs typeface="Times New Roman" panose="02020603050405020304" pitchFamily="18" charset="0"/>
            </a:rPr>
            <a:t>Linh</a:t>
          </a:r>
          <a:endParaRPr lang="en-US" sz="3600" kern="1200" dirty="0">
            <a:latin typeface="Times New Roman" panose="02020603050405020304" pitchFamily="18" charset="0"/>
            <a:cs typeface="Times New Roman" panose="02020603050405020304" pitchFamily="18" charset="0"/>
          </a:endParaRPr>
        </a:p>
      </dsp:txBody>
      <dsp:txXfrm>
        <a:off x="91357" y="3561337"/>
        <a:ext cx="7532304" cy="12438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C66FD1-F8B1-4C80-9BFA-31ECFA109221}"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DC5C3-A28D-423C-8252-23B3937F2DED}" type="slidenum">
              <a:rPr lang="en-US" smtClean="0"/>
              <a:t>‹#›</a:t>
            </a:fld>
            <a:endParaRPr lang="en-US"/>
          </a:p>
        </p:txBody>
      </p:sp>
    </p:spTree>
    <p:extLst>
      <p:ext uri="{BB962C8B-B14F-4D97-AF65-F5344CB8AC3E}">
        <p14:creationId xmlns:p14="http://schemas.microsoft.com/office/powerpoint/2010/main" val="3210851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C66FD1-F8B1-4C80-9BFA-31ECFA109221}"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DC5C3-A28D-423C-8252-23B3937F2DED}" type="slidenum">
              <a:rPr lang="en-US" smtClean="0"/>
              <a:t>‹#›</a:t>
            </a:fld>
            <a:endParaRPr lang="en-US"/>
          </a:p>
        </p:txBody>
      </p:sp>
    </p:spTree>
    <p:extLst>
      <p:ext uri="{BB962C8B-B14F-4D97-AF65-F5344CB8AC3E}">
        <p14:creationId xmlns:p14="http://schemas.microsoft.com/office/powerpoint/2010/main" val="255960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C66FD1-F8B1-4C80-9BFA-31ECFA109221}"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DC5C3-A28D-423C-8252-23B3937F2DED}" type="slidenum">
              <a:rPr lang="en-US" smtClean="0"/>
              <a:t>‹#›</a:t>
            </a:fld>
            <a:endParaRPr lang="en-US"/>
          </a:p>
        </p:txBody>
      </p:sp>
    </p:spTree>
    <p:extLst>
      <p:ext uri="{BB962C8B-B14F-4D97-AF65-F5344CB8AC3E}">
        <p14:creationId xmlns:p14="http://schemas.microsoft.com/office/powerpoint/2010/main" val="952897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C66FD1-F8B1-4C80-9BFA-31ECFA109221}"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DC5C3-A28D-423C-8252-23B3937F2DED}" type="slidenum">
              <a:rPr lang="en-US" smtClean="0"/>
              <a:t>‹#›</a:t>
            </a:fld>
            <a:endParaRPr lang="en-US"/>
          </a:p>
        </p:txBody>
      </p:sp>
    </p:spTree>
    <p:extLst>
      <p:ext uri="{BB962C8B-B14F-4D97-AF65-F5344CB8AC3E}">
        <p14:creationId xmlns:p14="http://schemas.microsoft.com/office/powerpoint/2010/main" val="2669252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C66FD1-F8B1-4C80-9BFA-31ECFA109221}"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DC5C3-A28D-423C-8252-23B3937F2DED}" type="slidenum">
              <a:rPr lang="en-US" smtClean="0"/>
              <a:t>‹#›</a:t>
            </a:fld>
            <a:endParaRPr lang="en-US"/>
          </a:p>
        </p:txBody>
      </p:sp>
    </p:spTree>
    <p:extLst>
      <p:ext uri="{BB962C8B-B14F-4D97-AF65-F5344CB8AC3E}">
        <p14:creationId xmlns:p14="http://schemas.microsoft.com/office/powerpoint/2010/main" val="2567644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C66FD1-F8B1-4C80-9BFA-31ECFA109221}" type="datetimeFigureOut">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DC5C3-A28D-423C-8252-23B3937F2DED}" type="slidenum">
              <a:rPr lang="en-US" smtClean="0"/>
              <a:t>‹#›</a:t>
            </a:fld>
            <a:endParaRPr lang="en-US"/>
          </a:p>
        </p:txBody>
      </p:sp>
    </p:spTree>
    <p:extLst>
      <p:ext uri="{BB962C8B-B14F-4D97-AF65-F5344CB8AC3E}">
        <p14:creationId xmlns:p14="http://schemas.microsoft.com/office/powerpoint/2010/main" val="2754208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C66FD1-F8B1-4C80-9BFA-31ECFA109221}" type="datetimeFigureOut">
              <a:rPr lang="en-US" smtClean="0"/>
              <a:t>8/3/2021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BDC5C3-A28D-423C-8252-23B3937F2DED}" type="slidenum">
              <a:rPr lang="en-US" smtClean="0"/>
              <a:t>‹#›</a:t>
            </a:fld>
            <a:endParaRPr lang="en-US"/>
          </a:p>
        </p:txBody>
      </p:sp>
    </p:spTree>
    <p:extLst>
      <p:ext uri="{BB962C8B-B14F-4D97-AF65-F5344CB8AC3E}">
        <p14:creationId xmlns:p14="http://schemas.microsoft.com/office/powerpoint/2010/main" val="261463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C66FD1-F8B1-4C80-9BFA-31ECFA109221}" type="datetimeFigureOut">
              <a:rPr lang="en-US" smtClean="0"/>
              <a:t>8/3/2021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BDC5C3-A28D-423C-8252-23B3937F2DED}" type="slidenum">
              <a:rPr lang="en-US" smtClean="0"/>
              <a:t>‹#›</a:t>
            </a:fld>
            <a:endParaRPr lang="en-US"/>
          </a:p>
        </p:txBody>
      </p:sp>
    </p:spTree>
    <p:extLst>
      <p:ext uri="{BB962C8B-B14F-4D97-AF65-F5344CB8AC3E}">
        <p14:creationId xmlns:p14="http://schemas.microsoft.com/office/powerpoint/2010/main" val="3418496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C66FD1-F8B1-4C80-9BFA-31ECFA109221}" type="datetimeFigureOut">
              <a:rPr lang="en-US" smtClean="0"/>
              <a:t>8/3/2021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BDC5C3-A28D-423C-8252-23B3937F2DED}" type="slidenum">
              <a:rPr lang="en-US" smtClean="0"/>
              <a:t>‹#›</a:t>
            </a:fld>
            <a:endParaRPr lang="en-US"/>
          </a:p>
        </p:txBody>
      </p:sp>
    </p:spTree>
    <p:extLst>
      <p:ext uri="{BB962C8B-B14F-4D97-AF65-F5344CB8AC3E}">
        <p14:creationId xmlns:p14="http://schemas.microsoft.com/office/powerpoint/2010/main" val="1161462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C66FD1-F8B1-4C80-9BFA-31ECFA109221}" type="datetimeFigureOut">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DC5C3-A28D-423C-8252-23B3937F2DED}" type="slidenum">
              <a:rPr lang="en-US" smtClean="0"/>
              <a:t>‹#›</a:t>
            </a:fld>
            <a:endParaRPr lang="en-US"/>
          </a:p>
        </p:txBody>
      </p:sp>
    </p:spTree>
    <p:extLst>
      <p:ext uri="{BB962C8B-B14F-4D97-AF65-F5344CB8AC3E}">
        <p14:creationId xmlns:p14="http://schemas.microsoft.com/office/powerpoint/2010/main" val="3585036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C66FD1-F8B1-4C80-9BFA-31ECFA109221}" type="datetimeFigureOut">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DC5C3-A28D-423C-8252-23B3937F2DED}" type="slidenum">
              <a:rPr lang="en-US" smtClean="0"/>
              <a:t>‹#›</a:t>
            </a:fld>
            <a:endParaRPr lang="en-US"/>
          </a:p>
        </p:txBody>
      </p:sp>
    </p:spTree>
    <p:extLst>
      <p:ext uri="{BB962C8B-B14F-4D97-AF65-F5344CB8AC3E}">
        <p14:creationId xmlns:p14="http://schemas.microsoft.com/office/powerpoint/2010/main" val="36949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C66FD1-F8B1-4C80-9BFA-31ECFA109221}" type="datetimeFigureOut">
              <a:rPr lang="en-US" smtClean="0"/>
              <a:t>8/3/2021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BDC5C3-A28D-423C-8252-23B3937F2DED}" type="slidenum">
              <a:rPr lang="en-US" smtClean="0"/>
              <a:t>‹#›</a:t>
            </a:fld>
            <a:endParaRPr lang="en-US"/>
          </a:p>
        </p:txBody>
      </p:sp>
    </p:spTree>
    <p:extLst>
      <p:ext uri="{BB962C8B-B14F-4D97-AF65-F5344CB8AC3E}">
        <p14:creationId xmlns:p14="http://schemas.microsoft.com/office/powerpoint/2010/main" val="271660250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png"/><Relationship Id="rId4" Type="http://schemas.openxmlformats.org/officeDocument/2006/relationships/image" Target="../media/image8.emf"/></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0.emf"/><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2.emf"/><Relationship Id="rId5" Type="http://schemas.openxmlformats.org/officeDocument/2006/relationships/package" Target="../embeddings/Microsoft_Excel_Worksheet3.xlsx"/><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9Slide.vn 18"/>
          <p:cNvSpPr txBox="1"/>
          <p:nvPr/>
        </p:nvSpPr>
        <p:spPr>
          <a:xfrm>
            <a:off x="10160630" y="2000928"/>
            <a:ext cx="526200" cy="475910"/>
          </a:xfrm>
          <a:prstGeom prst="rect">
            <a:avLst/>
          </a:prstGeom>
          <a:noFill/>
        </p:spPr>
        <p:txBody>
          <a:bodyPr wrap="square" lIns="91196" tIns="45598" rIns="91196" bIns="45598" rtlCol="0">
            <a:spAutoFit/>
          </a:bodyPr>
          <a:lstStyle/>
          <a:p>
            <a:pPr defTabSz="1083940"/>
            <a:r>
              <a:rPr lang="en-US" sz="2494" b="1" dirty="0">
                <a:solidFill>
                  <a:prstClr val="white"/>
                </a:solidFill>
                <a:latin typeface="Lato" pitchFamily="34" charset="0"/>
                <a:ea typeface="Lato" pitchFamily="34" charset="0"/>
                <a:cs typeface="Lato" pitchFamily="34" charset="0"/>
              </a:rPr>
              <a:t>A</a:t>
            </a:r>
            <a:endParaRPr lang="id-ID" sz="2494" b="1" dirty="0">
              <a:solidFill>
                <a:prstClr val="white"/>
              </a:solidFill>
              <a:latin typeface="Lato" pitchFamily="34" charset="0"/>
              <a:ea typeface="Lato" pitchFamily="34" charset="0"/>
              <a:cs typeface="Lato" pitchFamily="34" charset="0"/>
            </a:endParaRPr>
          </a:p>
        </p:txBody>
      </p:sp>
      <p:sp>
        <p:nvSpPr>
          <p:cNvPr id="354" name="9Slide.vn 19"/>
          <p:cNvSpPr txBox="1"/>
          <p:nvPr/>
        </p:nvSpPr>
        <p:spPr>
          <a:xfrm>
            <a:off x="8139108" y="3462624"/>
            <a:ext cx="2451712" cy="478943"/>
          </a:xfrm>
          <a:prstGeom prst="rect">
            <a:avLst/>
          </a:prstGeom>
          <a:noFill/>
        </p:spPr>
        <p:txBody>
          <a:bodyPr wrap="square" lIns="109439" tIns="54720" rIns="109439" bIns="54720" rtlCol="0">
            <a:spAutoFit/>
          </a:bodyPr>
          <a:lstStyle/>
          <a:p>
            <a:pPr algn="r" defTabSz="1083940"/>
            <a:r>
              <a:rPr lang="en-US" sz="1197" dirty="0">
                <a:solidFill>
                  <a:prstClr val="white"/>
                </a:solidFill>
                <a:latin typeface="Lato" pitchFamily="34" charset="0"/>
                <a:ea typeface="Lato" pitchFamily="34" charset="0"/>
                <a:cs typeface="Lato" pitchFamily="34" charset="0"/>
              </a:rPr>
              <a:t>Lorem Ipsum has two main data statistical this methodologies.</a:t>
            </a:r>
          </a:p>
        </p:txBody>
      </p:sp>
      <p:sp>
        <p:nvSpPr>
          <p:cNvPr id="355" name="9Slide.vn 20"/>
          <p:cNvSpPr txBox="1"/>
          <p:nvPr/>
        </p:nvSpPr>
        <p:spPr>
          <a:xfrm>
            <a:off x="10590820" y="3462625"/>
            <a:ext cx="526200" cy="475910"/>
          </a:xfrm>
          <a:prstGeom prst="rect">
            <a:avLst/>
          </a:prstGeom>
          <a:noFill/>
        </p:spPr>
        <p:txBody>
          <a:bodyPr wrap="square" lIns="91196" tIns="45598" rIns="91196" bIns="45598" rtlCol="0">
            <a:spAutoFit/>
          </a:bodyPr>
          <a:lstStyle/>
          <a:p>
            <a:pPr defTabSz="1083940"/>
            <a:r>
              <a:rPr lang="en-US" sz="2494" b="1" dirty="0">
                <a:solidFill>
                  <a:prstClr val="white"/>
                </a:solidFill>
                <a:latin typeface="Lato" pitchFamily="34" charset="0"/>
                <a:ea typeface="Lato" pitchFamily="34" charset="0"/>
                <a:cs typeface="Lato" pitchFamily="34" charset="0"/>
              </a:rPr>
              <a:t>C</a:t>
            </a:r>
            <a:endParaRPr lang="id-ID" sz="2494" b="1" dirty="0">
              <a:solidFill>
                <a:prstClr val="white"/>
              </a:solidFill>
              <a:latin typeface="Lato" pitchFamily="34" charset="0"/>
              <a:ea typeface="Lato" pitchFamily="34" charset="0"/>
              <a:cs typeface="Lato" pitchFamily="34" charset="0"/>
            </a:endParaRPr>
          </a:p>
        </p:txBody>
      </p:sp>
      <p:sp>
        <p:nvSpPr>
          <p:cNvPr id="356" name="9Slide.vn 21"/>
          <p:cNvSpPr txBox="1"/>
          <p:nvPr/>
        </p:nvSpPr>
        <p:spPr>
          <a:xfrm>
            <a:off x="2202702" y="2362307"/>
            <a:ext cx="2451712" cy="478943"/>
          </a:xfrm>
          <a:prstGeom prst="rect">
            <a:avLst/>
          </a:prstGeom>
          <a:noFill/>
        </p:spPr>
        <p:txBody>
          <a:bodyPr wrap="square" lIns="109439" tIns="54720" rIns="109439" bIns="54720" rtlCol="0">
            <a:spAutoFit/>
          </a:bodyPr>
          <a:lstStyle/>
          <a:p>
            <a:pPr defTabSz="1083940"/>
            <a:r>
              <a:rPr lang="en-US" sz="1197" dirty="0">
                <a:solidFill>
                  <a:prstClr val="white"/>
                </a:solidFill>
                <a:latin typeface="Lato" pitchFamily="34" charset="0"/>
                <a:ea typeface="Lato" pitchFamily="34" charset="0"/>
                <a:cs typeface="Lato" pitchFamily="34" charset="0"/>
              </a:rPr>
              <a:t>Lorem Ipsum has two main data statistical this methodologies.</a:t>
            </a:r>
          </a:p>
        </p:txBody>
      </p:sp>
      <p:sp>
        <p:nvSpPr>
          <p:cNvPr id="357" name="9Slide.vn 22"/>
          <p:cNvSpPr txBox="1"/>
          <p:nvPr/>
        </p:nvSpPr>
        <p:spPr>
          <a:xfrm>
            <a:off x="1716468" y="2338016"/>
            <a:ext cx="526200" cy="475910"/>
          </a:xfrm>
          <a:prstGeom prst="rect">
            <a:avLst/>
          </a:prstGeom>
          <a:noFill/>
        </p:spPr>
        <p:txBody>
          <a:bodyPr wrap="square" lIns="91196" tIns="45598" rIns="91196" bIns="45598" rtlCol="0">
            <a:spAutoFit/>
          </a:bodyPr>
          <a:lstStyle/>
          <a:p>
            <a:pPr defTabSz="1083940"/>
            <a:r>
              <a:rPr lang="en-US" sz="2494" b="1" dirty="0">
                <a:solidFill>
                  <a:prstClr val="white"/>
                </a:solidFill>
                <a:latin typeface="Lato" pitchFamily="34" charset="0"/>
                <a:ea typeface="Lato" pitchFamily="34" charset="0"/>
                <a:cs typeface="Lato" pitchFamily="34" charset="0"/>
              </a:rPr>
              <a:t>B</a:t>
            </a:r>
            <a:endParaRPr lang="id-ID" sz="2494" b="1" dirty="0">
              <a:solidFill>
                <a:prstClr val="white"/>
              </a:solidFill>
              <a:latin typeface="Lato" pitchFamily="34" charset="0"/>
              <a:ea typeface="Lato" pitchFamily="34" charset="0"/>
              <a:cs typeface="Lato" pitchFamily="34" charset="0"/>
            </a:endParaRPr>
          </a:p>
        </p:txBody>
      </p:sp>
      <p:sp>
        <p:nvSpPr>
          <p:cNvPr id="358" name="9Slide.vn 23"/>
          <p:cNvSpPr txBox="1"/>
          <p:nvPr/>
        </p:nvSpPr>
        <p:spPr>
          <a:xfrm>
            <a:off x="1810224" y="3670686"/>
            <a:ext cx="2451712" cy="478943"/>
          </a:xfrm>
          <a:prstGeom prst="rect">
            <a:avLst/>
          </a:prstGeom>
          <a:noFill/>
        </p:spPr>
        <p:txBody>
          <a:bodyPr wrap="square" lIns="109439" tIns="54720" rIns="109439" bIns="54720" rtlCol="0">
            <a:spAutoFit/>
          </a:bodyPr>
          <a:lstStyle/>
          <a:p>
            <a:pPr defTabSz="1083940"/>
            <a:r>
              <a:rPr lang="en-US" sz="1197" dirty="0">
                <a:solidFill>
                  <a:prstClr val="white"/>
                </a:solidFill>
                <a:latin typeface="Lato" pitchFamily="34" charset="0"/>
                <a:ea typeface="Lato" pitchFamily="34" charset="0"/>
                <a:cs typeface="Lato" pitchFamily="34" charset="0"/>
              </a:rPr>
              <a:t>Lorem Ipsum has two main data statistical this methodologies.</a:t>
            </a:r>
          </a:p>
        </p:txBody>
      </p:sp>
      <p:sp>
        <p:nvSpPr>
          <p:cNvPr id="359" name="9Slide.vn 24"/>
          <p:cNvSpPr txBox="1"/>
          <p:nvPr/>
        </p:nvSpPr>
        <p:spPr>
          <a:xfrm>
            <a:off x="1323991" y="3646396"/>
            <a:ext cx="526200" cy="475910"/>
          </a:xfrm>
          <a:prstGeom prst="rect">
            <a:avLst/>
          </a:prstGeom>
          <a:noFill/>
        </p:spPr>
        <p:txBody>
          <a:bodyPr wrap="square" lIns="91196" tIns="45598" rIns="91196" bIns="45598" rtlCol="0">
            <a:spAutoFit/>
          </a:bodyPr>
          <a:lstStyle/>
          <a:p>
            <a:pPr defTabSz="1083940"/>
            <a:r>
              <a:rPr lang="en-US" sz="2494" b="1" dirty="0">
                <a:solidFill>
                  <a:prstClr val="white"/>
                </a:solidFill>
                <a:latin typeface="Lato" pitchFamily="34" charset="0"/>
                <a:ea typeface="Lato" pitchFamily="34" charset="0"/>
                <a:cs typeface="Lato" pitchFamily="34" charset="0"/>
              </a:rPr>
              <a:t>D</a:t>
            </a:r>
            <a:endParaRPr lang="id-ID" sz="2494" b="1" dirty="0">
              <a:solidFill>
                <a:prstClr val="white"/>
              </a:solidFill>
              <a:latin typeface="Lato" pitchFamily="34" charset="0"/>
              <a:ea typeface="Lato" pitchFamily="34" charset="0"/>
              <a:cs typeface="Lato" pitchFamily="34" charset="0"/>
            </a:endParaRPr>
          </a:p>
        </p:txBody>
      </p:sp>
      <p:sp>
        <p:nvSpPr>
          <p:cNvPr id="474" name="9Slide.vn 29"/>
          <p:cNvSpPr txBox="1"/>
          <p:nvPr/>
        </p:nvSpPr>
        <p:spPr>
          <a:xfrm>
            <a:off x="8021665" y="4937678"/>
            <a:ext cx="2451712" cy="478943"/>
          </a:xfrm>
          <a:prstGeom prst="rect">
            <a:avLst/>
          </a:prstGeom>
          <a:noFill/>
        </p:spPr>
        <p:txBody>
          <a:bodyPr wrap="square" lIns="109439" tIns="54720" rIns="109439" bIns="54720" rtlCol="0">
            <a:spAutoFit/>
          </a:bodyPr>
          <a:lstStyle/>
          <a:p>
            <a:pPr algn="r" defTabSz="1083940"/>
            <a:r>
              <a:rPr lang="en-US" sz="1197" dirty="0">
                <a:solidFill>
                  <a:prstClr val="white"/>
                </a:solidFill>
                <a:latin typeface="Lato" pitchFamily="34" charset="0"/>
                <a:ea typeface="Lato" pitchFamily="34" charset="0"/>
                <a:cs typeface="Lato" pitchFamily="34" charset="0"/>
              </a:rPr>
              <a:t>Lorem Ipsum has two main data statistical this methodologies.</a:t>
            </a:r>
          </a:p>
        </p:txBody>
      </p:sp>
      <p:sp>
        <p:nvSpPr>
          <p:cNvPr id="475" name="9Slide.vn 30"/>
          <p:cNvSpPr txBox="1"/>
          <p:nvPr/>
        </p:nvSpPr>
        <p:spPr>
          <a:xfrm>
            <a:off x="10473377" y="4937678"/>
            <a:ext cx="526200" cy="475910"/>
          </a:xfrm>
          <a:prstGeom prst="rect">
            <a:avLst/>
          </a:prstGeom>
          <a:noFill/>
        </p:spPr>
        <p:txBody>
          <a:bodyPr wrap="square" lIns="91196" tIns="45598" rIns="91196" bIns="45598" rtlCol="0">
            <a:spAutoFit/>
          </a:bodyPr>
          <a:lstStyle/>
          <a:p>
            <a:pPr defTabSz="1083940"/>
            <a:r>
              <a:rPr lang="en-US" sz="2494" b="1" dirty="0">
                <a:solidFill>
                  <a:prstClr val="white"/>
                </a:solidFill>
                <a:latin typeface="Lato" pitchFamily="34" charset="0"/>
                <a:ea typeface="Lato" pitchFamily="34" charset="0"/>
                <a:cs typeface="Lato" pitchFamily="34" charset="0"/>
              </a:rPr>
              <a:t>E</a:t>
            </a:r>
            <a:endParaRPr lang="id-ID" sz="2494" b="1" dirty="0">
              <a:solidFill>
                <a:prstClr val="white"/>
              </a:solidFill>
              <a:latin typeface="Lato" pitchFamily="34" charset="0"/>
              <a:ea typeface="Lato" pitchFamily="34" charset="0"/>
              <a:cs typeface="Lato" pitchFamily="34" charset="0"/>
            </a:endParaRPr>
          </a:p>
        </p:txBody>
      </p:sp>
      <p:sp>
        <p:nvSpPr>
          <p:cNvPr id="590" name="9Slide.vn 35"/>
          <p:cNvSpPr txBox="1"/>
          <p:nvPr/>
        </p:nvSpPr>
        <p:spPr>
          <a:xfrm>
            <a:off x="1971752" y="4924875"/>
            <a:ext cx="2451712" cy="478943"/>
          </a:xfrm>
          <a:prstGeom prst="rect">
            <a:avLst/>
          </a:prstGeom>
          <a:noFill/>
        </p:spPr>
        <p:txBody>
          <a:bodyPr wrap="square" lIns="109439" tIns="54720" rIns="109439" bIns="54720" rtlCol="0">
            <a:spAutoFit/>
          </a:bodyPr>
          <a:lstStyle/>
          <a:p>
            <a:pPr defTabSz="1083940"/>
            <a:r>
              <a:rPr lang="en-US" sz="1197" dirty="0">
                <a:solidFill>
                  <a:prstClr val="white"/>
                </a:solidFill>
                <a:latin typeface="Lato" pitchFamily="34" charset="0"/>
                <a:ea typeface="Lato" pitchFamily="34" charset="0"/>
                <a:cs typeface="Lato" pitchFamily="34" charset="0"/>
              </a:rPr>
              <a:t>Lorem Ipsum has two main data statistical this methodologies.</a:t>
            </a:r>
          </a:p>
        </p:txBody>
      </p:sp>
      <p:sp>
        <p:nvSpPr>
          <p:cNvPr id="591" name="9Slide.vn 36"/>
          <p:cNvSpPr txBox="1"/>
          <p:nvPr/>
        </p:nvSpPr>
        <p:spPr>
          <a:xfrm>
            <a:off x="1485518" y="4900585"/>
            <a:ext cx="526200" cy="475910"/>
          </a:xfrm>
          <a:prstGeom prst="rect">
            <a:avLst/>
          </a:prstGeom>
          <a:noFill/>
        </p:spPr>
        <p:txBody>
          <a:bodyPr wrap="square" lIns="91196" tIns="45598" rIns="91196" bIns="45598" rtlCol="0">
            <a:spAutoFit/>
          </a:bodyPr>
          <a:lstStyle/>
          <a:p>
            <a:pPr defTabSz="1083940"/>
            <a:r>
              <a:rPr lang="en-US" sz="2494" b="1" dirty="0">
                <a:solidFill>
                  <a:prstClr val="white"/>
                </a:solidFill>
                <a:latin typeface="Lato" pitchFamily="34" charset="0"/>
                <a:ea typeface="Lato" pitchFamily="34" charset="0"/>
                <a:cs typeface="Lato" pitchFamily="34" charset="0"/>
              </a:rPr>
              <a:t>F</a:t>
            </a:r>
            <a:endParaRPr lang="id-ID" sz="2494" b="1" dirty="0">
              <a:solidFill>
                <a:prstClr val="white"/>
              </a:solidFill>
              <a:latin typeface="Lato" pitchFamily="34" charset="0"/>
              <a:ea typeface="Lato" pitchFamily="34" charset="0"/>
              <a:cs typeface="Lato" pitchFamily="34" charset="0"/>
            </a:endParaRPr>
          </a:p>
        </p:txBody>
      </p:sp>
      <p:pic>
        <p:nvPicPr>
          <p:cNvPr id="2" name="9Slide.vn 43">
            <a:extLst>
              <a:ext uri="{FF2B5EF4-FFF2-40B4-BE49-F238E27FC236}">
                <a16:creationId xmlns="" xmlns:a16="http://schemas.microsoft.com/office/drawing/2014/main" id="{9EEA6094-E823-420C-BF5F-8234C59B5F24}"/>
              </a:ext>
            </a:extLst>
          </p:cNvPr>
          <p:cNvPicPr>
            <a:picLocks noChangeAspect="1"/>
          </p:cNvPicPr>
          <p:nvPr/>
        </p:nvPicPr>
        <p:blipFill>
          <a:blip r:embed="rId2"/>
          <a:stretch>
            <a:fillRect/>
          </a:stretch>
        </p:blipFill>
        <p:spPr>
          <a:xfrm>
            <a:off x="317228" y="1577946"/>
            <a:ext cx="2985991" cy="4612777"/>
          </a:xfrm>
          <a:prstGeom prst="rect">
            <a:avLst/>
          </a:prstGeom>
        </p:spPr>
      </p:pic>
      <p:graphicFrame>
        <p:nvGraphicFramePr>
          <p:cNvPr id="3" name="Diagram 2"/>
          <p:cNvGraphicFramePr/>
          <p:nvPr>
            <p:extLst>
              <p:ext uri="{D42A27DB-BD31-4B8C-83A1-F6EECF244321}">
                <p14:modId xmlns:p14="http://schemas.microsoft.com/office/powerpoint/2010/main" val="3984657935"/>
              </p:ext>
            </p:extLst>
          </p:nvPr>
        </p:nvGraphicFramePr>
        <p:xfrm>
          <a:off x="3741350" y="0"/>
          <a:ext cx="7764851" cy="670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4" name="Picture 53" descr="Official logo"/>
          <p:cNvPicPr>
            <a:picLocks noChangeAspect="1" noChangeArrowheads="1"/>
          </p:cNvPicPr>
          <p:nvPr/>
        </p:nvPicPr>
        <p:blipFill>
          <a:blip r:embed="rId8"/>
          <a:srcRect/>
          <a:stretch>
            <a:fillRect/>
          </a:stretch>
        </p:blipFill>
        <p:spPr bwMode="auto">
          <a:xfrm>
            <a:off x="762000" y="495300"/>
            <a:ext cx="2247900" cy="1684784"/>
          </a:xfrm>
          <a:prstGeom prst="rect">
            <a:avLst/>
          </a:prstGeom>
          <a:noFill/>
          <a:ln w="9525">
            <a:noFill/>
            <a:miter lim="800000"/>
            <a:headEnd/>
            <a:tailEnd/>
          </a:ln>
        </p:spPr>
      </p:pic>
    </p:spTree>
    <p:extLst>
      <p:ext uri="{BB962C8B-B14F-4D97-AF65-F5344CB8AC3E}">
        <p14:creationId xmlns:p14="http://schemas.microsoft.com/office/powerpoint/2010/main" val="22507758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4000" dirty="0"/>
              <a:t>Trường hợp khác theo quy định của pháp </a:t>
            </a:r>
            <a:r>
              <a:rPr lang="vi-VN" sz="4000" dirty="0" smtClean="0"/>
              <a:t>luật</a:t>
            </a:r>
            <a:endParaRPr lang="en-US" sz="4000" dirty="0"/>
          </a:p>
        </p:txBody>
      </p:sp>
      <p:sp>
        <p:nvSpPr>
          <p:cNvPr id="3" name="Content Placeholder 2"/>
          <p:cNvSpPr>
            <a:spLocks noGrp="1"/>
          </p:cNvSpPr>
          <p:nvPr>
            <p:ph idx="1"/>
          </p:nvPr>
        </p:nvSpPr>
        <p:spPr/>
        <p:txBody>
          <a:bodyPr>
            <a:normAutofit/>
          </a:bodyPr>
          <a:lstStyle/>
          <a:p>
            <a:r>
              <a:rPr lang="am-ET" sz="2000" dirty="0">
                <a:cs typeface="Times New Roman" panose="02020603050405020304" pitchFamily="18" charset="0"/>
              </a:rPr>
              <a:t>Đối với hoạt động vận tải là toàn bộ doanh thu vận chuyển hành khách, hàng hóa, hành lý phát sinh trong kỳ tính thuế.</a:t>
            </a:r>
            <a:endParaRPr lang="en-US" sz="2000" dirty="0">
              <a:latin typeface="Times New Roman" panose="02020603050405020304" pitchFamily="18" charset="0"/>
              <a:cs typeface="Times New Roman" panose="02020603050405020304" pitchFamily="18" charset="0"/>
            </a:endParaRPr>
          </a:p>
          <a:p>
            <a:r>
              <a:rPr lang="am-ET" sz="2000" dirty="0">
                <a:cs typeface="Times New Roman" panose="02020603050405020304" pitchFamily="18" charset="0"/>
              </a:rPr>
              <a:t>Đối với hoạt động cung cấp điện, nước sạch là số tiền cung cấp điện, nước sạch ghi trên hóa đơn giá trị gia tăng. Thời điểm xác định doanh thu để tính thu nhập chịu thuế là ngày xác nhận chỉ số công tơ điện và được ghi trên hóa đơn tính tiền điện, tiền nước sạch.</a:t>
            </a:r>
            <a:endParaRPr lang="en-US" sz="2000" dirty="0">
              <a:latin typeface="Times New Roman" panose="02020603050405020304" pitchFamily="18" charset="0"/>
              <a:cs typeface="Times New Roman" panose="02020603050405020304" pitchFamily="18" charset="0"/>
            </a:endParaRPr>
          </a:p>
          <a:p>
            <a:r>
              <a:rPr lang="am-ET" sz="2000" dirty="0" smtClean="0">
                <a:cs typeface="Times New Roman" panose="02020603050405020304" pitchFamily="18" charset="0"/>
              </a:rPr>
              <a:t>Đối </a:t>
            </a:r>
            <a:r>
              <a:rPr lang="am-ET" sz="2000" dirty="0">
                <a:cs typeface="Times New Roman" panose="02020603050405020304" pitchFamily="18" charset="0"/>
              </a:rPr>
              <a:t>với hoạt động xây dựng, lắp đặt là giá trị công trình, giá trị hạng mục công trình hoặc giá trị khối lượng công trình xây dựng, lắp đặt nghiệm thu</a:t>
            </a:r>
            <a:r>
              <a:rPr lang="am-ET" sz="2000" dirty="0" smtClean="0">
                <a:cs typeface="Times New Roman" panose="02020603050405020304" pitchFamily="18" charset="0"/>
              </a:rPr>
              <a:t>.</a:t>
            </a:r>
            <a:endParaRPr lang="en-US" sz="2000" dirty="0" smtClean="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trường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hợp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chi </a:t>
            </a:r>
            <a:r>
              <a:rPr lang="en-US" sz="2000" dirty="0" err="1" smtClean="0">
                <a:latin typeface="Times New Roman" panose="02020603050405020304" pitchFamily="18" charset="0"/>
                <a:cs typeface="Times New Roman" panose="02020603050405020304" pitchFamily="18" charset="0"/>
              </a:rPr>
              <a:t>tiết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theo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điều</a:t>
            </a:r>
            <a:r>
              <a:rPr lang="en-US" sz="2000" dirty="0" smtClean="0">
                <a:latin typeface="Times New Roman" panose="02020603050405020304" pitchFamily="18" charset="0"/>
                <a:cs typeface="Times New Roman" panose="02020603050405020304" pitchFamily="18" charset="0"/>
              </a:rPr>
              <a:t> 5 TT78/2014/TT-BTC)	</a:t>
            </a:r>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653710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7599"/>
          </a:xfrm>
        </p:spPr>
        <p:txBody>
          <a:bodyPr>
            <a:normAutofit fontScale="90000"/>
          </a:bodyPr>
          <a:lstStyle/>
          <a:p>
            <a:r>
              <a:rPr lang="vi-VN" sz="3200" dirty="0">
                <a:cs typeface="Times New Roman" panose="02020603050405020304" pitchFamily="18" charset="0"/>
              </a:rPr>
              <a:t>Các khoản chi được trừ khi xác định thu nhập chịu thuế</a:t>
            </a:r>
            <a:r>
              <a:rPr lang="en-US" sz="3200" dirty="0">
                <a:cs typeface="Times New Roman" panose="02020603050405020304" pitchFamily="18" charset="0"/>
              </a:rPr>
              <a:t/>
            </a:r>
            <a:br>
              <a:rPr lang="en-US" sz="3200" dirty="0">
                <a:cs typeface="Times New Roman" panose="02020603050405020304" pitchFamily="18" charset="0"/>
              </a:rPr>
            </a:br>
            <a:endParaRPr lang="en-US" sz="3200" dirty="0">
              <a:cs typeface="Times New Roman" panose="02020603050405020304" pitchFamily="18" charset="0"/>
            </a:endParaRPr>
          </a:p>
        </p:txBody>
      </p:sp>
      <p:sp>
        <p:nvSpPr>
          <p:cNvPr id="3" name="Content Placeholder 2"/>
          <p:cNvSpPr>
            <a:spLocks noGrp="1"/>
          </p:cNvSpPr>
          <p:nvPr>
            <p:ph idx="1"/>
          </p:nvPr>
        </p:nvSpPr>
        <p:spPr>
          <a:xfrm>
            <a:off x="838200" y="1087395"/>
            <a:ext cx="10515600" cy="5089568"/>
          </a:xfrm>
        </p:spPr>
        <p:txBody>
          <a:bodyPr>
            <a:noAutofit/>
          </a:bodyPr>
          <a:lstStyle/>
          <a:p>
            <a:pPr marL="0" indent="0">
              <a:buNone/>
            </a:pPr>
            <a:r>
              <a:rPr lang="am-ET" sz="3600" dirty="0">
                <a:cs typeface="Times New Roman" panose="02020603050405020304" pitchFamily="18" charset="0"/>
              </a:rPr>
              <a:t>Nguyên tắc chung xác định chi phí được </a:t>
            </a:r>
            <a:r>
              <a:rPr lang="am-ET" sz="3600" dirty="0" smtClean="0">
                <a:cs typeface="Times New Roman" panose="02020603050405020304" pitchFamily="18" charset="0"/>
              </a:rPr>
              <a:t>trừ</a:t>
            </a:r>
            <a:endParaRPr lang="en-US" sz="3600" dirty="0" smtClean="0">
              <a:latin typeface="Times New Roman" panose="02020603050405020304" pitchFamily="18" charset="0"/>
              <a:cs typeface="Times New Roman" panose="02020603050405020304" pitchFamily="18" charset="0"/>
            </a:endParaRPr>
          </a:p>
          <a:p>
            <a:pPr marL="0" indent="0">
              <a:buNone/>
            </a:pPr>
            <a:r>
              <a:rPr lang="am-ET" dirty="0" smtClean="0">
                <a:cs typeface="Times New Roman" panose="02020603050405020304" pitchFamily="18" charset="0"/>
              </a:rPr>
              <a:t>Trừ </a:t>
            </a:r>
            <a:r>
              <a:rPr lang="am-ET" dirty="0">
                <a:cs typeface="Times New Roman" panose="02020603050405020304" pitchFamily="18" charset="0"/>
              </a:rPr>
              <a:t>các khoản chi không được trừ quy định tại Khoản 2 Điều 6 Thông tư số 78/2014/TT-BTC đã được sửa đổi, bổ sung theo Điều 4 Thông tư số 96/2015/TT-BTC, doanh nghiệp được trừ mọi khoản chi nếu đáp ứng đủ 3 điều kiện sau:</a:t>
            </a:r>
            <a:endParaRPr lang="en-US" dirty="0">
              <a:latin typeface="Times New Roman" panose="02020603050405020304" pitchFamily="18" charset="0"/>
              <a:cs typeface="Times New Roman" panose="02020603050405020304" pitchFamily="18" charset="0"/>
            </a:endParaRPr>
          </a:p>
          <a:p>
            <a:r>
              <a:rPr lang="am-ET" dirty="0" smtClean="0">
                <a:cs typeface="Times New Roman" panose="02020603050405020304" pitchFamily="18" charset="0"/>
              </a:rPr>
              <a:t>Khoản </a:t>
            </a:r>
            <a:r>
              <a:rPr lang="am-ET" dirty="0">
                <a:cs typeface="Times New Roman" panose="02020603050405020304" pitchFamily="18" charset="0"/>
              </a:rPr>
              <a:t>chi thực tế phát sinh liên quan đến hoạt động sản xuất, kinh doanh của doanh nghiệp.</a:t>
            </a:r>
            <a:endParaRPr lang="en-US" dirty="0">
              <a:latin typeface="Times New Roman" panose="02020603050405020304" pitchFamily="18" charset="0"/>
              <a:cs typeface="Times New Roman" panose="02020603050405020304" pitchFamily="18" charset="0"/>
            </a:endParaRPr>
          </a:p>
          <a:p>
            <a:r>
              <a:rPr lang="am-ET" dirty="0" smtClean="0">
                <a:cs typeface="Times New Roman" panose="02020603050405020304" pitchFamily="18" charset="0"/>
              </a:rPr>
              <a:t>Khoản </a:t>
            </a:r>
            <a:r>
              <a:rPr lang="am-ET" dirty="0">
                <a:cs typeface="Times New Roman" panose="02020603050405020304" pitchFamily="18" charset="0"/>
              </a:rPr>
              <a:t>chi có đủ hoá đơn, chứng từ hợp pháp theo quy định của pháp luật.</a:t>
            </a:r>
            <a:endParaRPr lang="en-US" dirty="0">
              <a:latin typeface="Times New Roman" panose="02020603050405020304" pitchFamily="18" charset="0"/>
              <a:cs typeface="Times New Roman" panose="02020603050405020304" pitchFamily="18" charset="0"/>
            </a:endParaRPr>
          </a:p>
          <a:p>
            <a:r>
              <a:rPr lang="am-ET" dirty="0" smtClean="0">
                <a:cs typeface="Times New Roman" panose="02020603050405020304" pitchFamily="18" charset="0"/>
              </a:rPr>
              <a:t>Khoản </a:t>
            </a:r>
            <a:r>
              <a:rPr lang="am-ET" dirty="0">
                <a:cs typeface="Times New Roman" panose="02020603050405020304" pitchFamily="18" charset="0"/>
              </a:rPr>
              <a:t>chi nếu có hoá đơn mua hàng hoá, dịch vụ từng lần có giá trị từ 20 triệu đồng trở lên (giá đã bao gồm thuế GTGT) khi thanh toán phải có chứng từ thanh toán không dùng tiền mặt.</a:t>
            </a:r>
            <a:endParaRPr lang="en-US" dirty="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89527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t>
            </a:r>
          </a:p>
        </p:txBody>
      </p:sp>
      <p:sp>
        <p:nvSpPr>
          <p:cNvPr id="5" name="Text Placeholder 4"/>
          <p:cNvSpPr>
            <a:spLocks noGrp="1"/>
          </p:cNvSpPr>
          <p:nvPr>
            <p:ph type="body" idx="1"/>
          </p:nvPr>
        </p:nvSpPr>
        <p:spPr>
          <a:xfrm>
            <a:off x="839788" y="365125"/>
            <a:ext cx="10515600" cy="631653"/>
          </a:xfrm>
        </p:spPr>
        <p:txBody>
          <a:bodyPr/>
          <a:lstStyle/>
          <a:p>
            <a:r>
              <a:rPr lang="en-US" dirty="0">
                <a:latin typeface="Times New Roman" panose="02020603050405020304" pitchFamily="18" charset="0"/>
                <a:cs typeface="Times New Roman" panose="02020603050405020304" pitchFamily="18" charset="0"/>
              </a:rPr>
              <a:t>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trừ</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khoản</a:t>
            </a:r>
            <a:r>
              <a:rPr lang="en-US" dirty="0" smtClean="0">
                <a:latin typeface="Times New Roman" panose="02020603050405020304" pitchFamily="18" charset="0"/>
                <a:cs typeface="Times New Roman" panose="02020603050405020304" pitchFamily="18" charset="0"/>
              </a:rPr>
              <a:t> 1 </a:t>
            </a:r>
            <a:r>
              <a:rPr lang="en-US" dirty="0" err="1" smtClean="0">
                <a:latin typeface="Times New Roman" panose="02020603050405020304" pitchFamily="18" charset="0"/>
                <a:cs typeface="Times New Roman" panose="02020603050405020304" pitchFamily="18" charset="0"/>
              </a:rPr>
              <a:t>điều</a:t>
            </a:r>
            <a:r>
              <a:rPr lang="en-US" dirty="0" smtClean="0">
                <a:latin typeface="Times New Roman" panose="02020603050405020304" pitchFamily="18" charset="0"/>
                <a:cs typeface="Times New Roman" panose="02020603050405020304" pitchFamily="18" charset="0"/>
              </a:rPr>
              <a:t> 4 TT 96)</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2"/>
          </p:nvPr>
        </p:nvSpPr>
        <p:spPr>
          <a:xfrm>
            <a:off x="839788" y="906162"/>
            <a:ext cx="10174201" cy="5283501"/>
          </a:xfrm>
        </p:spPr>
        <p:txBody>
          <a:bodyPr>
            <a:normAutofit/>
          </a:bodyPr>
          <a:lstStyle/>
          <a:p>
            <a:r>
              <a:rPr lang="en-US" dirty="0" smtClean="0">
                <a:latin typeface="Times New Roman" panose="02020603050405020304" pitchFamily="18" charset="0"/>
                <a:cs typeface="Times New Roman" panose="02020603050405020304" pitchFamily="18" charset="0"/>
              </a:rPr>
              <a:t>Chi </a:t>
            </a:r>
            <a:r>
              <a:rPr lang="en-US" dirty="0" err="1" smtClean="0">
                <a:latin typeface="Times New Roman" panose="02020603050405020304" pitchFamily="18" charset="0"/>
                <a:cs typeface="Times New Roman" panose="02020603050405020304" pitchFamily="18" charset="0"/>
              </a:rPr>
              <a:t>liên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tổn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thất</a:t>
            </a:r>
            <a:r>
              <a:rPr lang="en-US" dirty="0" smtClean="0">
                <a:latin typeface="Times New Roman" panose="02020603050405020304" pitchFamily="18" charset="0"/>
                <a:cs typeface="Times New Roman" panose="02020603050405020304" pitchFamily="18" charset="0"/>
              </a:rPr>
              <a:t> do </a:t>
            </a:r>
            <a:r>
              <a:rPr lang="en-US" dirty="0" err="1" smtClean="0">
                <a:latin typeface="Times New Roman" panose="02020603050405020304" pitchFamily="18" charset="0"/>
                <a:cs typeface="Times New Roman" panose="02020603050405020304" pitchFamily="18" charset="0"/>
              </a:rPr>
              <a:t>thiên</a:t>
            </a:r>
            <a:r>
              <a:rPr lang="en-US" dirty="0" smtClean="0">
                <a:latin typeface="Times New Roman" panose="02020603050405020304" pitchFamily="18" charset="0"/>
                <a:cs typeface="Times New Roman" panose="02020603050405020304" pitchFamily="18" charset="0"/>
              </a:rPr>
              <a:t> tai </a:t>
            </a:r>
            <a:r>
              <a:rPr lang="en-US" dirty="0" err="1" smtClean="0">
                <a:latin typeface="Times New Roman" panose="02020603050405020304" pitchFamily="18" charset="0"/>
                <a:cs typeface="Times New Roman" panose="02020603050405020304" pitchFamily="18" charset="0"/>
              </a:rPr>
              <a:t>dịch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bệnh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dịch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trường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hợp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theo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định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luật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bồi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thường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thì</a:t>
            </a:r>
            <a:r>
              <a:rPr lang="en-US" dirty="0" smtClean="0">
                <a:latin typeface="Times New Roman" panose="02020603050405020304" pitchFamily="18" charset="0"/>
                <a:cs typeface="Times New Roman" panose="02020603050405020304" pitchFamily="18" charset="0"/>
              </a:rPr>
              <a:t> chi </a:t>
            </a:r>
            <a:r>
              <a:rPr lang="en-US" dirty="0" err="1" smtClean="0">
                <a:latin typeface="Times New Roman" panose="02020603050405020304" pitchFamily="18" charset="0"/>
                <a:cs typeface="Times New Roman" panose="02020603050405020304" pitchFamily="18" charset="0"/>
              </a:rPr>
              <a:t>phí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này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trừ</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chịu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thuế</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Chi </a:t>
            </a:r>
            <a:r>
              <a:rPr lang="en-US" dirty="0" err="1" smtClean="0">
                <a:latin typeface="Times New Roman" panose="02020603050405020304" pitchFamily="18" charset="0"/>
                <a:cs typeface="Times New Roman" panose="02020603050405020304" pitchFamily="18" charset="0"/>
              </a:rPr>
              <a:t>tiền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tiền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khoản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cấp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gian</a:t>
            </a:r>
            <a:r>
              <a:rPr lang="en-US" dirty="0" smtClean="0">
                <a:latin typeface="Times New Roman" panose="02020603050405020304" pitchFamily="18" charset="0"/>
                <a:cs typeface="Times New Roman" panose="02020603050405020304" pitchFamily="18" charset="0"/>
              </a:rPr>
              <a:t> </a:t>
            </a:r>
          </a:p>
          <a:p>
            <a:pPr marL="0" indent="0">
              <a:buNone/>
            </a:pPr>
            <a:r>
              <a:rPr lang="en-US" dirty="0" err="1" smtClean="0">
                <a:latin typeface="Times New Roman" panose="02020603050405020304" pitchFamily="18" charset="0"/>
                <a:cs typeface="Times New Roman" panose="02020603050405020304" pitchFamily="18" charset="0"/>
              </a:rPr>
              <a:t>Nộp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quyết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thuế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chưa</a:t>
            </a:r>
            <a:r>
              <a:rPr lang="en-US" dirty="0" smtClean="0">
                <a:latin typeface="Times New Roman" panose="02020603050405020304" pitchFamily="18" charset="0"/>
                <a:cs typeface="Times New Roman" panose="02020603050405020304" pitchFamily="18" charset="0"/>
              </a:rPr>
              <a:t> chi </a:t>
            </a:r>
            <a:r>
              <a:rPr lang="en-US" dirty="0" err="1" smtClean="0">
                <a:latin typeface="Times New Roman" panose="02020603050405020304" pitchFamily="18" charset="0"/>
                <a:cs typeface="Times New Roman" panose="02020603050405020304" pitchFamily="18" charset="0"/>
              </a:rPr>
              <a:t>trả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tuy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doanh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nghiệp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trích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lập</a:t>
            </a:r>
            <a:endParaRPr lang="en-US" dirty="0" smtClean="0">
              <a:latin typeface="Times New Roman" panose="02020603050405020304" pitchFamily="18" charset="0"/>
              <a:cs typeface="Times New Roman" panose="02020603050405020304" pitchFamily="18" charset="0"/>
            </a:endParaRPr>
          </a:p>
          <a:p>
            <a:pPr marL="0" indent="0">
              <a:buNone/>
            </a:pPr>
            <a:r>
              <a:rPr lang="en-US" dirty="0" err="1" smtClean="0">
                <a:latin typeface="Times New Roman" panose="02020603050405020304" pitchFamily="18" charset="0"/>
                <a:cs typeface="Times New Roman" panose="02020603050405020304" pitchFamily="18" charset="0"/>
              </a:rPr>
              <a:t>quỹ</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phòng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bổ</a:t>
            </a:r>
            <a:r>
              <a:rPr lang="en-US" dirty="0" smtClean="0">
                <a:latin typeface="Times New Roman" panose="02020603050405020304" pitchFamily="18" charset="0"/>
                <a:cs typeface="Times New Roman" panose="02020603050405020304" pitchFamily="18" charset="0"/>
              </a:rPr>
              <a:t> sung </a:t>
            </a:r>
            <a:r>
              <a:rPr lang="en-US" dirty="0" err="1" smtClean="0">
                <a:latin typeface="Times New Roman" panose="02020603050405020304" pitchFamily="18" charset="0"/>
                <a:cs typeface="Times New Roman" panose="02020603050405020304" pitchFamily="18" charset="0"/>
              </a:rPr>
              <a:t>quỹ</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tiền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lương</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vượt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quá</a:t>
            </a:r>
            <a:r>
              <a:rPr lang="en-US" dirty="0" smtClean="0">
                <a:latin typeface="Times New Roman" panose="02020603050405020304" pitchFamily="18" charset="0"/>
                <a:cs typeface="Times New Roman" panose="02020603050405020304" pitchFamily="18" charset="0"/>
              </a:rPr>
              <a:t> 17% </a:t>
            </a:r>
            <a:r>
              <a:rPr lang="en-US" dirty="0" err="1" smtClean="0">
                <a:latin typeface="Times New Roman" panose="02020603050405020304" pitchFamily="18" charset="0"/>
                <a:cs typeface="Times New Roman" panose="02020603050405020304" pitchFamily="18" charset="0"/>
              </a:rPr>
              <a:t>quỹ</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tiền</a:t>
            </a:r>
            <a:r>
              <a:rPr lang="en-US" dirty="0" smtClean="0">
                <a:latin typeface="Times New Roman" panose="02020603050405020304" pitchFamily="18" charset="0"/>
                <a:cs typeface="Times New Roman" panose="02020603050405020304" pitchFamily="18" charset="0"/>
              </a:rPr>
              <a:t> </a:t>
            </a:r>
          </a:p>
          <a:p>
            <a:pPr marL="0" indent="0">
              <a:buNone/>
            </a:pPr>
            <a:r>
              <a:rPr lang="en-US" dirty="0" err="1" smtClean="0">
                <a:latin typeface="Times New Roman" panose="02020603050405020304" pitchFamily="18" charset="0"/>
                <a:cs typeface="Times New Roman" panose="02020603050405020304" pitchFamily="18" charset="0"/>
              </a:rPr>
              <a:t>tiền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8" name="9Slide.vn 35">
            <a:extLst>
              <a:ext uri="{FF2B5EF4-FFF2-40B4-BE49-F238E27FC236}">
                <a16:creationId xmlns:a16="http://schemas.microsoft.com/office/drawing/2014/main" xmlns="" id="{8658C5E7-0373-4B9C-9106-F35A93F4602F}"/>
              </a:ext>
            </a:extLst>
          </p:cNvPr>
          <p:cNvPicPr>
            <a:picLocks noChangeAspect="1"/>
          </p:cNvPicPr>
          <p:nvPr/>
        </p:nvPicPr>
        <p:blipFill>
          <a:blip r:embed="rId2"/>
          <a:stretch>
            <a:fillRect/>
          </a:stretch>
        </p:blipFill>
        <p:spPr>
          <a:xfrm>
            <a:off x="8481094" y="4020065"/>
            <a:ext cx="3859186" cy="3377394"/>
          </a:xfrm>
          <a:prstGeom prst="rect">
            <a:avLst/>
          </a:prstGeom>
        </p:spPr>
      </p:pic>
    </p:spTree>
    <p:extLst>
      <p:ext uri="{BB962C8B-B14F-4D97-AF65-F5344CB8AC3E}">
        <p14:creationId xmlns:p14="http://schemas.microsoft.com/office/powerpoint/2010/main" val="155693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6"/>
            <a:ext cx="10515600" cy="919978"/>
          </a:xfrm>
        </p:spPr>
        <p:txBody>
          <a:bodyPr>
            <a:normAutofit/>
          </a:bodyPr>
          <a:lstStyle/>
          <a:p>
            <a:r>
              <a:rPr lang="en-US" sz="3600" dirty="0">
                <a:latin typeface="Times New Roman" panose="02020603050405020304" pitchFamily="18" charset="0"/>
                <a:cs typeface="Times New Roman" panose="02020603050405020304" pitchFamily="18" charset="0"/>
              </a:rPr>
              <a:t>Chi </a:t>
            </a:r>
            <a:r>
              <a:rPr lang="en-US" sz="3600" dirty="0" err="1">
                <a:latin typeface="Times New Roman" panose="02020603050405020304" pitchFamily="18" charset="0"/>
                <a:cs typeface="Times New Roman" panose="02020603050405020304" pitchFamily="18" charset="0"/>
              </a:rPr>
              <a:t>phí</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được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trừ</a:t>
            </a:r>
            <a:r>
              <a:rPr lang="en-US" sz="3600" dirty="0">
                <a:latin typeface="Times New Roman" panose="02020603050405020304" pitchFamily="18" charset="0"/>
                <a:cs typeface="Times New Roman" panose="02020603050405020304" pitchFamily="18" charset="0"/>
              </a:rPr>
              <a:t> ( </a:t>
            </a:r>
            <a:r>
              <a:rPr lang="en-US" sz="3600" dirty="0" err="1">
                <a:latin typeface="Times New Roman" panose="02020603050405020304" pitchFamily="18" charset="0"/>
                <a:cs typeface="Times New Roman" panose="02020603050405020304" pitchFamily="18" charset="0"/>
              </a:rPr>
              <a:t>khoản</a:t>
            </a:r>
            <a:r>
              <a:rPr lang="en-US" sz="3600" dirty="0">
                <a:latin typeface="Times New Roman" panose="02020603050405020304" pitchFamily="18" charset="0"/>
                <a:cs typeface="Times New Roman" panose="02020603050405020304" pitchFamily="18" charset="0"/>
              </a:rPr>
              <a:t> 1 </a:t>
            </a:r>
            <a:r>
              <a:rPr lang="en-US" sz="3600" dirty="0" err="1">
                <a:latin typeface="Times New Roman" panose="02020603050405020304" pitchFamily="18" charset="0"/>
                <a:cs typeface="Times New Roman" panose="02020603050405020304" pitchFamily="18" charset="0"/>
              </a:rPr>
              <a:t>điều</a:t>
            </a:r>
            <a:r>
              <a:rPr lang="en-US" sz="3600" dirty="0">
                <a:latin typeface="Times New Roman" panose="02020603050405020304" pitchFamily="18" charset="0"/>
                <a:cs typeface="Times New Roman" panose="02020603050405020304" pitchFamily="18" charset="0"/>
              </a:rPr>
              <a:t> 4 TT 96</a:t>
            </a:r>
            <a:r>
              <a:rPr lang="en-US" sz="3600" dirty="0" smtClean="0">
                <a:latin typeface="Times New Roman" panose="02020603050405020304" pitchFamily="18" charset="0"/>
                <a:cs typeface="Times New Roman" panose="02020603050405020304" pitchFamily="18" charset="0"/>
              </a:rPr>
              <a:t>)</a:t>
            </a:r>
            <a:endParaRPr lang="en-US" sz="3600" dirty="0"/>
          </a:p>
        </p:txBody>
      </p:sp>
      <p:sp>
        <p:nvSpPr>
          <p:cNvPr id="8" name="Content Placeholder 7"/>
          <p:cNvSpPr>
            <a:spLocks noGrp="1"/>
          </p:cNvSpPr>
          <p:nvPr>
            <p:ph idx="1"/>
          </p:nvPr>
        </p:nvSpPr>
        <p:spPr>
          <a:xfrm>
            <a:off x="838200" y="1210962"/>
            <a:ext cx="10515600" cy="4966001"/>
          </a:xfrm>
        </p:spPr>
        <p:txBody>
          <a:bodyPr/>
          <a:lstStyle/>
          <a:p>
            <a:endParaRPr lang="en-US" dirty="0" smtClean="0"/>
          </a:p>
          <a:p>
            <a:r>
              <a:rPr lang="en-US" sz="2000" dirty="0">
                <a:latin typeface="Times New Roman" panose="02020603050405020304" pitchFamily="18" charset="0"/>
                <a:cs typeface="Times New Roman" panose="02020603050405020304" pitchFamily="18" charset="0"/>
              </a:rPr>
              <a:t>Chi </a:t>
            </a:r>
            <a:r>
              <a:rPr lang="en-US" sz="2000" dirty="0" err="1">
                <a:latin typeface="Times New Roman" panose="02020603050405020304" pitchFamily="18" charset="0"/>
                <a:cs typeface="Times New Roman" panose="02020603050405020304" pitchFamily="18" charset="0"/>
              </a:rPr>
              <a:t>tiền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con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nước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ngoài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tiền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lao</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quy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định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rõ</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hợp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đồng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định</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khoản</a:t>
            </a:r>
            <a:r>
              <a:rPr lang="en-US" sz="2000" dirty="0" smtClean="0">
                <a:latin typeface="Times New Roman" panose="02020603050405020304" pitchFamily="18" charset="0"/>
                <a:cs typeface="Times New Roman" panose="02020603050405020304" pitchFamily="18" charset="0"/>
              </a:rPr>
              <a:t> chi </a:t>
            </a:r>
            <a:r>
              <a:rPr lang="en-US" sz="2000" dirty="0" err="1" smtClean="0">
                <a:latin typeface="Times New Roman" panose="02020603050405020304" pitchFamily="18" charset="0"/>
                <a:cs typeface="Times New Roman" panose="02020603050405020304" pitchFamily="18" charset="0"/>
              </a:rPr>
              <a:t>thêm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nữa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chi </a:t>
            </a:r>
            <a:r>
              <a:rPr lang="en-US" sz="2000" dirty="0" err="1" smtClean="0">
                <a:latin typeface="Times New Roman" panose="02020603050405020304" pitchFamily="18" charset="0"/>
                <a:cs typeface="Times New Roman" panose="02020603050405020304" pitchFamily="18" charset="0"/>
              </a:rPr>
              <a:t>phí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trừ</a:t>
            </a:r>
            <a:r>
              <a:rPr lang="en-US" sz="2000" dirty="0" smtClean="0">
                <a:latin typeface="Times New Roman" panose="02020603050405020304" pitchFamily="18" charset="0"/>
                <a:cs typeface="Times New Roman" panose="02020603050405020304" pitchFamily="18" charset="0"/>
              </a:rPr>
              <a:t> ( chi </a:t>
            </a:r>
            <a:r>
              <a:rPr lang="en-US" sz="2000" dirty="0" err="1" smtClean="0">
                <a:latin typeface="Times New Roman" panose="02020603050405020304" pitchFamily="18" charset="0"/>
                <a:cs typeface="Times New Roman" panose="02020603050405020304" pitchFamily="18" charset="0"/>
              </a:rPr>
              <a:t>đào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tao</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cũ</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còn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phù</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hợp</a:t>
            </a:r>
            <a:r>
              <a:rPr lang="en-US" sz="2000" dirty="0" smtClean="0">
                <a:latin typeface="Times New Roman" panose="02020603050405020304" pitchFamily="18" charset="0"/>
                <a:cs typeface="Times New Roman" panose="02020603050405020304" pitchFamily="18" charset="0"/>
              </a:rPr>
              <a:t>…, chi </a:t>
            </a:r>
            <a:r>
              <a:rPr lang="en-US" sz="2000" dirty="0" err="1" smtClean="0">
                <a:latin typeface="Times New Roman" panose="02020603050405020304" pitchFamily="18" charset="0"/>
                <a:cs typeface="Times New Roman" panose="02020603050405020304" pitchFamily="18" charset="0"/>
              </a:rPr>
              <a:t>phụ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cấp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cấp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viên</a:t>
            </a:r>
            <a:r>
              <a:rPr lang="en-US" sz="2000" dirty="0" smtClean="0">
                <a:latin typeface="Times New Roman" panose="02020603050405020304" pitchFamily="18" charset="0"/>
                <a:cs typeface="Times New Roman" panose="02020603050405020304" pitchFamily="18" charset="0"/>
              </a:rPr>
              <a:t> do </a:t>
            </a:r>
            <a:r>
              <a:rPr lang="en-US" sz="2000" dirty="0" err="1" smtClean="0">
                <a:latin typeface="Times New Roman" panose="02020603050405020304" pitchFamily="18" charset="0"/>
                <a:cs typeface="Times New Roman" panose="02020603050405020304" pitchFamily="18" charset="0"/>
              </a:rPr>
              <a:t>doanh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nghiệp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tổ</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lý</a:t>
            </a:r>
            <a:r>
              <a:rPr lang="en-US" sz="2000" dirty="0" smtClean="0">
                <a:latin typeface="Times New Roman" panose="02020603050405020304" pitchFamily="18" charset="0"/>
                <a:cs typeface="Times New Roman" panose="02020603050405020304" pitchFamily="18" charset="0"/>
              </a:rPr>
              <a:t>, chi </a:t>
            </a:r>
            <a:r>
              <a:rPr lang="en-US" sz="2000" dirty="0" err="1" smtClean="0">
                <a:latin typeface="Times New Roman" panose="02020603050405020304" pitchFamily="18" charset="0"/>
                <a:cs typeface="Times New Roman" panose="02020603050405020304" pitchFamily="18" charset="0"/>
              </a:rPr>
              <a:t>phí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khám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bênh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nghiệp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hoặc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bệnh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khoa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hân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viên</a:t>
            </a:r>
            <a:r>
              <a:rPr lang="en-US" sz="2000" dirty="0" smtClean="0">
                <a:latin typeface="Times New Roman" panose="02020603050405020304" pitchFamily="18" charset="0"/>
                <a:cs typeface="Times New Roman" panose="02020603050405020304" pitchFamily="18" charset="0"/>
              </a:rPr>
              <a:t>, chi </a:t>
            </a:r>
            <a:r>
              <a:rPr lang="en-US" sz="2000" dirty="0" err="1" smtClean="0">
                <a:latin typeface="Times New Roman" panose="02020603050405020304" pitchFamily="18" charset="0"/>
                <a:cs typeface="Times New Roman" panose="02020603050405020304" pitchFamily="18" charset="0"/>
              </a:rPr>
              <a:t>bồi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dưỡng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sau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sinh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sinh</a:t>
            </a:r>
            <a:r>
              <a:rPr lang="en-US" sz="2000" dirty="0" smtClean="0">
                <a:latin typeface="Times New Roman" panose="02020603050405020304" pitchFamily="18" charset="0"/>
                <a:cs typeface="Times New Roman" panose="02020603050405020304" pitchFamily="18" charset="0"/>
              </a:rPr>
              <a:t> con </a:t>
            </a:r>
            <a:r>
              <a:rPr lang="en-US" sz="2000" dirty="0" err="1" smtClean="0">
                <a:latin typeface="Times New Roman" panose="02020603050405020304" pitchFamily="18" charset="0"/>
                <a:cs typeface="Times New Roman" panose="02020603050405020304" pitchFamily="18" charset="0"/>
              </a:rPr>
              <a:t>lần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nhất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lần</a:t>
            </a:r>
            <a:r>
              <a:rPr lang="en-US" sz="2000" dirty="0" smtClean="0">
                <a:latin typeface="Times New Roman" panose="02020603050405020304" pitchFamily="18" charset="0"/>
                <a:cs typeface="Times New Roman" panose="02020603050405020304" pitchFamily="18" charset="0"/>
              </a:rPr>
              <a:t> 2.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p</a:t>
            </a:r>
            <a:r>
              <a:rPr lang="en-US" sz="2000" dirty="0" err="1" smtClean="0">
                <a:latin typeface="Times New Roman" panose="02020603050405020304" pitchFamily="18" charset="0"/>
                <a:cs typeface="Times New Roman" panose="02020603050405020304" pitchFamily="18" charset="0"/>
              </a:rPr>
              <a:t>hụ</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cấp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thêm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giờ</a:t>
            </a:r>
            <a:r>
              <a:rPr lang="en-US" sz="2000" dirty="0" smtClean="0">
                <a:latin typeface="Times New Roman" panose="02020603050405020304" pitchFamily="18" charset="0"/>
                <a:cs typeface="Times New Roman" panose="02020603050405020304" pitchFamily="18" charset="0"/>
              </a:rPr>
              <a:t>, chi </a:t>
            </a:r>
            <a:r>
              <a:rPr lang="en-US" sz="2000" dirty="0" err="1" smtClean="0">
                <a:latin typeface="Times New Roman" panose="02020603050405020304" pitchFamily="18" charset="0"/>
                <a:cs typeface="Times New Roman" panose="02020603050405020304" pitchFamily="18" charset="0"/>
              </a:rPr>
              <a:t>phí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sau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sinh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nghỉ</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theo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chế</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err="1" smtClean="0">
                <a:latin typeface="Times New Roman" panose="02020603050405020304" pitchFamily="18" charset="0"/>
                <a:cs typeface="Times New Roman" panose="02020603050405020304" pitchFamily="18" charset="0"/>
              </a:rPr>
              <a:t>hiện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hành</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10" name="9Slide.vn 35">
            <a:extLst>
              <a:ext uri="{FF2B5EF4-FFF2-40B4-BE49-F238E27FC236}">
                <a16:creationId xmlns:a16="http://schemas.microsoft.com/office/drawing/2014/main" xmlns="" id="{8658C5E7-0373-4B9C-9106-F35A93F4602F}"/>
              </a:ext>
            </a:extLst>
          </p:cNvPr>
          <p:cNvPicPr>
            <a:picLocks noChangeAspect="1"/>
          </p:cNvPicPr>
          <p:nvPr/>
        </p:nvPicPr>
        <p:blipFill>
          <a:blip r:embed="rId2"/>
          <a:stretch>
            <a:fillRect/>
          </a:stretch>
        </p:blipFill>
        <p:spPr>
          <a:xfrm>
            <a:off x="7494614" y="2907957"/>
            <a:ext cx="3859186" cy="3377394"/>
          </a:xfrm>
          <a:prstGeom prst="rect">
            <a:avLst/>
          </a:prstGeom>
        </p:spPr>
      </p:pic>
    </p:spTree>
    <p:extLst>
      <p:ext uri="{BB962C8B-B14F-4D97-AF65-F5344CB8AC3E}">
        <p14:creationId xmlns:p14="http://schemas.microsoft.com/office/powerpoint/2010/main" val="39500915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5"/>
            <a:ext cx="10515600" cy="672843"/>
          </a:xfrm>
        </p:spPr>
        <p:txBody>
          <a:bodyPr>
            <a:normAutofit fontScale="90000"/>
          </a:bodyPr>
          <a:lstStyle/>
          <a:p>
            <a:r>
              <a:rPr lang="en-US" sz="2400" b="1" dirty="0">
                <a:latin typeface="Times New Roman" panose="02020603050405020304" pitchFamily="18" charset="0"/>
                <a:cs typeface="Times New Roman" panose="02020603050405020304" pitchFamily="18" charset="0"/>
              </a:rPr>
              <a:t>Chi </a:t>
            </a:r>
            <a:r>
              <a:rPr lang="en-US" sz="2400" b="1" dirty="0" err="1">
                <a:latin typeface="Times New Roman" panose="02020603050405020304" pitchFamily="18" charset="0"/>
                <a:cs typeface="Times New Roman" panose="02020603050405020304" pitchFamily="18" charset="0"/>
              </a:rPr>
              <a:t>phí</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KHÔNG </a:t>
            </a:r>
            <a:r>
              <a:rPr lang="en-US" sz="2400" b="1" dirty="0" err="1" smtClean="0">
                <a:latin typeface="Times New Roman" panose="02020603050405020304" pitchFamily="18" charset="0"/>
                <a:cs typeface="Times New Roman" panose="02020603050405020304" pitchFamily="18" charset="0"/>
              </a:rPr>
              <a:t>được</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trừ</a:t>
            </a:r>
            <a:r>
              <a:rPr lang="en-US" sz="2400" b="1" dirty="0">
                <a:latin typeface="Times New Roman" panose="02020603050405020304" pitchFamily="18" charset="0"/>
                <a:cs typeface="Times New Roman" panose="02020603050405020304" pitchFamily="18" charset="0"/>
              </a:rPr>
              <a:t> ( </a:t>
            </a:r>
            <a:r>
              <a:rPr lang="en-US" sz="2400" b="1" dirty="0" err="1">
                <a:latin typeface="Times New Roman" panose="02020603050405020304" pitchFamily="18" charset="0"/>
                <a:cs typeface="Times New Roman" panose="02020603050405020304" pitchFamily="18" charset="0"/>
              </a:rPr>
              <a:t>khoản</a:t>
            </a:r>
            <a:r>
              <a:rPr lang="en-US" sz="2400" b="1" dirty="0">
                <a:latin typeface="Times New Roman" panose="02020603050405020304" pitchFamily="18" charset="0"/>
                <a:cs typeface="Times New Roman" panose="02020603050405020304" pitchFamily="18" charset="0"/>
              </a:rPr>
              <a:t> 1 </a:t>
            </a:r>
            <a:r>
              <a:rPr lang="en-US" sz="2400" b="1" dirty="0" err="1">
                <a:latin typeface="Times New Roman" panose="02020603050405020304" pitchFamily="18" charset="0"/>
                <a:cs typeface="Times New Roman" panose="02020603050405020304" pitchFamily="18" charset="0"/>
              </a:rPr>
              <a:t>điều</a:t>
            </a:r>
            <a:r>
              <a:rPr lang="en-US" sz="2400" b="1" dirty="0">
                <a:latin typeface="Times New Roman" panose="02020603050405020304" pitchFamily="18" charset="0"/>
                <a:cs typeface="Times New Roman" panose="02020603050405020304" pitchFamily="18" charset="0"/>
              </a:rPr>
              <a:t> 4 TT 96)</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p>
        </p:txBody>
      </p:sp>
      <p:sp>
        <p:nvSpPr>
          <p:cNvPr id="8" name="Content Placeholder 7"/>
          <p:cNvSpPr>
            <a:spLocks noGrp="1"/>
          </p:cNvSpPr>
          <p:nvPr>
            <p:ph idx="1"/>
          </p:nvPr>
        </p:nvSpPr>
        <p:spPr>
          <a:xfrm>
            <a:off x="838200" y="897924"/>
            <a:ext cx="10515600" cy="5279039"/>
          </a:xfrm>
        </p:spPr>
        <p:txBody>
          <a:bodyPr>
            <a:normAutofit lnSpcReduction="10000"/>
          </a:bodyPr>
          <a:lstStyle/>
          <a:p>
            <a:pPr marL="514350" indent="-514350">
              <a:buFont typeface="+mj-lt"/>
              <a:buAutoNum type="arabicPeriod"/>
            </a:pP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khoản</a:t>
            </a:r>
            <a:r>
              <a:rPr lang="en-US" sz="2400" dirty="0">
                <a:latin typeface="Times New Roman" panose="02020603050405020304" pitchFamily="18" charset="0"/>
                <a:cs typeface="Times New Roman" panose="02020603050405020304" pitchFamily="18" charset="0"/>
              </a:rPr>
              <a:t> chi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thỏa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khoản</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4 </a:t>
            </a:r>
            <a:r>
              <a:rPr lang="en-US" sz="2400" dirty="0" smtClean="0">
                <a:latin typeface="Times New Roman" panose="02020603050405020304" pitchFamily="18" charset="0"/>
                <a:cs typeface="Times New Roman" panose="02020603050405020304" pitchFamily="18" charset="0"/>
              </a:rPr>
              <a:t>TT96</a:t>
            </a:r>
          </a:p>
          <a:p>
            <a:pPr marL="514350" indent="-514350">
              <a:buFont typeface="+mj-lt"/>
              <a:buAutoNum type="arabicPeriod"/>
            </a:pPr>
            <a:r>
              <a:rPr lang="en-US" sz="2400" dirty="0" smtClean="0">
                <a:latin typeface="Times New Roman" panose="02020603050405020304" pitchFamily="18" charset="0"/>
                <a:cs typeface="Times New Roman" panose="02020603050405020304" pitchFamily="18" charset="0"/>
              </a:rPr>
              <a:t>Chi </a:t>
            </a:r>
            <a:r>
              <a:rPr lang="en-US" sz="2400" dirty="0" err="1" smtClean="0">
                <a:latin typeface="Times New Roman" panose="02020603050405020304" pitchFamily="18" charset="0"/>
                <a:cs typeface="Times New Roman" panose="02020603050405020304" pitchFamily="18" charset="0"/>
              </a:rPr>
              <a:t>khấu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hao</a:t>
            </a:r>
            <a:r>
              <a:rPr lang="en-US" sz="2400" dirty="0" smtClean="0">
                <a:latin typeface="Times New Roman" panose="02020603050405020304" pitchFamily="18" charset="0"/>
                <a:cs typeface="Times New Roman" panose="02020603050405020304" pitchFamily="18" charset="0"/>
              </a:rPr>
              <a:t> TSCĐ </a:t>
            </a:r>
            <a:r>
              <a:rPr lang="en-US" sz="2400" dirty="0" err="1" smtClean="0">
                <a:latin typeface="Times New Roman" panose="02020603050405020304" pitchFamily="18" charset="0"/>
                <a:cs typeface="Times New Roman" panose="02020603050405020304" pitchFamily="18" charset="0"/>
              </a:rPr>
              <a:t>một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trường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hợp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sau</a:t>
            </a:r>
            <a:r>
              <a:rPr lang="en-US" sz="2400" dirty="0" smtClean="0">
                <a:latin typeface="Times New Roman" panose="02020603050405020304" pitchFamily="18" charset="0"/>
                <a:cs typeface="Times New Roman" panose="02020603050405020304" pitchFamily="18" charset="0"/>
              </a:rPr>
              <a:t>:</a:t>
            </a:r>
          </a:p>
          <a:p>
            <a:pPr>
              <a:buFontTx/>
              <a:buChar char="-"/>
            </a:pPr>
            <a:r>
              <a:rPr lang="en-US" sz="2400" dirty="0" smtClean="0">
                <a:latin typeface="Times New Roman" panose="02020603050405020304" pitchFamily="18" charset="0"/>
                <a:cs typeface="Times New Roman" panose="02020603050405020304" pitchFamily="18" charset="0"/>
              </a:rPr>
              <a:t>TSCĐ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hoạt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động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xuất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doanh</a:t>
            </a:r>
            <a:r>
              <a:rPr lang="en-US" sz="2400" dirty="0" smtClean="0">
                <a:latin typeface="Times New Roman" panose="02020603050405020304" pitchFamily="18" charset="0"/>
                <a:cs typeface="Times New Roman" panose="02020603050405020304" pitchFamily="18" charset="0"/>
              </a:rPr>
              <a:t> ( TSCĐ </a:t>
            </a:r>
            <a:r>
              <a:rPr lang="en-US" sz="2400" dirty="0" err="1" smtClean="0">
                <a:latin typeface="Times New Roman" panose="02020603050405020304" pitchFamily="18" charset="0"/>
                <a:cs typeface="Times New Roman" panose="02020603050405020304" pitchFamily="18" charset="0"/>
              </a:rPr>
              <a:t>phục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vụ</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người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động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vẫn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trừ</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định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nhập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chịu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thuế</a:t>
            </a:r>
            <a:r>
              <a:rPr lang="en-US" sz="2400" dirty="0" smtClean="0">
                <a:latin typeface="Times New Roman" panose="02020603050405020304" pitchFamily="18" charset="0"/>
                <a:cs typeface="Times New Roman" panose="02020603050405020304" pitchFamily="18" charset="0"/>
              </a:rPr>
              <a:t>)</a:t>
            </a:r>
          </a:p>
          <a:p>
            <a:pPr>
              <a:buFontTx/>
              <a:buChar char="-"/>
            </a:pPr>
            <a:r>
              <a:rPr lang="en-US" sz="2400" dirty="0" smtClean="0">
                <a:latin typeface="Times New Roman" panose="02020603050405020304" pitchFamily="18" charset="0"/>
                <a:cs typeface="Times New Roman" panose="02020603050405020304" pitchFamily="18" charset="0"/>
              </a:rPr>
              <a:t>Chi </a:t>
            </a:r>
            <a:r>
              <a:rPr lang="en-US" sz="2400" dirty="0" err="1" smtClean="0">
                <a:latin typeface="Times New Roman" panose="02020603050405020304" pitchFamily="18" charset="0"/>
                <a:cs typeface="Times New Roman" panose="02020603050405020304" pitchFamily="18" charset="0"/>
              </a:rPr>
              <a:t>khấu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TSCĐ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giấy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tờ</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chứng</a:t>
            </a:r>
            <a:r>
              <a:rPr lang="en-US" sz="2400" dirty="0" smtClean="0">
                <a:latin typeface="Times New Roman" panose="02020603050405020304" pitchFamily="18" charset="0"/>
                <a:cs typeface="Times New Roman" panose="02020603050405020304" pitchFamily="18" charset="0"/>
              </a:rPr>
              <a:t> minh </a:t>
            </a:r>
            <a:r>
              <a:rPr lang="en-US" sz="2400" dirty="0" err="1" smtClean="0">
                <a:latin typeface="Times New Roman" panose="02020603050405020304" pitchFamily="18" charset="0"/>
                <a:cs typeface="Times New Roman" panose="02020603050405020304" pitchFamily="18" charset="0"/>
              </a:rPr>
              <a:t>thuộc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quyền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sở</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hữu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DN ( </a:t>
            </a:r>
            <a:r>
              <a:rPr lang="en-US" sz="2400" dirty="0" err="1" smtClean="0">
                <a:latin typeface="Times New Roman" panose="02020603050405020304" pitchFamily="18" charset="0"/>
                <a:cs typeface="Times New Roman" panose="02020603050405020304" pitchFamily="18" charset="0"/>
              </a:rPr>
              <a:t>trừ</a:t>
            </a:r>
            <a:r>
              <a:rPr lang="en-US" sz="2400" dirty="0" smtClean="0">
                <a:latin typeface="Times New Roman" panose="02020603050405020304" pitchFamily="18" charset="0"/>
                <a:cs typeface="Times New Roman" panose="02020603050405020304" pitchFamily="18" charset="0"/>
              </a:rPr>
              <a:t> TSCĐ </a:t>
            </a:r>
            <a:r>
              <a:rPr lang="en-US" sz="2400" dirty="0" err="1" smtClean="0">
                <a:latin typeface="Times New Roman" panose="02020603050405020304" pitchFamily="18" charset="0"/>
                <a:cs typeface="Times New Roman" panose="02020603050405020304" pitchFamily="18" charset="0"/>
              </a:rPr>
              <a:t>thuê</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chính</a:t>
            </a:r>
            <a:r>
              <a:rPr lang="en-US" sz="2400" dirty="0" smtClean="0">
                <a:latin typeface="Times New Roman" panose="02020603050405020304" pitchFamily="18" charset="0"/>
                <a:cs typeface="Times New Roman" panose="02020603050405020304" pitchFamily="18" charset="0"/>
              </a:rPr>
              <a:t>)</a:t>
            </a:r>
          </a:p>
          <a:p>
            <a:pPr>
              <a:buFontTx/>
              <a:buChar char="-"/>
            </a:pPr>
            <a:r>
              <a:rPr lang="en-US" sz="2400" dirty="0" smtClean="0">
                <a:latin typeface="Times New Roman" panose="02020603050405020304" pitchFamily="18" charset="0"/>
                <a:cs typeface="Times New Roman" panose="02020603050405020304" pitchFamily="18" charset="0"/>
              </a:rPr>
              <a:t>Chi </a:t>
            </a:r>
            <a:r>
              <a:rPr lang="en-US" sz="2400" dirty="0" err="1" smtClean="0">
                <a:latin typeface="Times New Roman" panose="02020603050405020304" pitchFamily="18" charset="0"/>
                <a:cs typeface="Times New Roman" panose="02020603050405020304" pitchFamily="18" charset="0"/>
              </a:rPr>
              <a:t>khấu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TSCĐ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theo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dõi</a:t>
            </a:r>
            <a:r>
              <a:rPr lang="en-US" sz="2400" dirty="0" smtClean="0">
                <a:latin typeface="Times New Roman" panose="02020603050405020304" pitchFamily="18" charset="0"/>
                <a:cs typeface="Times New Roman" panose="02020603050405020304" pitchFamily="18" charset="0"/>
              </a:rPr>
              <a:t> minh </a:t>
            </a:r>
            <a:r>
              <a:rPr lang="en-US" sz="2400" dirty="0" err="1" smtClean="0">
                <a:latin typeface="Times New Roman" panose="02020603050405020304" pitchFamily="18" charset="0"/>
                <a:cs typeface="Times New Roman" panose="02020603050405020304" pitchFamily="18" charset="0"/>
              </a:rPr>
              <a:t>bạch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hạch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toán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sổ</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kế</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toán</a:t>
            </a:r>
            <a:endParaRPr lang="en-US" sz="2400" dirty="0" smtClean="0">
              <a:latin typeface="Times New Roman" panose="02020603050405020304" pitchFamily="18" charset="0"/>
              <a:cs typeface="Times New Roman" panose="02020603050405020304" pitchFamily="18" charset="0"/>
            </a:endParaRPr>
          </a:p>
          <a:p>
            <a:pPr>
              <a:buFontTx/>
              <a:buChar char="-"/>
            </a:pPr>
            <a:r>
              <a:rPr lang="en-US" sz="2400" dirty="0" err="1" smtClean="0">
                <a:latin typeface="Times New Roman" panose="02020603050405020304" pitchFamily="18" charset="0"/>
                <a:cs typeface="Times New Roman" panose="02020603050405020304" pitchFamily="18" charset="0"/>
              </a:rPr>
              <a:t>Phần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trích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khấu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vượt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mức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định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BTC </a:t>
            </a:r>
            <a:r>
              <a:rPr lang="en-US" sz="2400" dirty="0" err="1" smtClean="0">
                <a:latin typeface="Times New Roman" panose="02020603050405020304" pitchFamily="18" charset="0"/>
                <a:cs typeface="Times New Roman" panose="02020603050405020304" pitchFamily="18" charset="0"/>
              </a:rPr>
              <a:t>về</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chế</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độ</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trích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khấu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hao</a:t>
            </a:r>
            <a:r>
              <a:rPr lang="en-US" sz="2400" dirty="0" smtClean="0">
                <a:latin typeface="Times New Roman" panose="02020603050405020304" pitchFamily="18" charset="0"/>
                <a:cs typeface="Times New Roman" panose="02020603050405020304" pitchFamily="18" charset="0"/>
              </a:rPr>
              <a:t> TSCĐ</a:t>
            </a:r>
          </a:p>
          <a:p>
            <a:pPr>
              <a:buFontTx/>
              <a:buChar char="-"/>
            </a:pPr>
            <a:r>
              <a:rPr lang="en-US" sz="2400" dirty="0" err="1" smtClean="0">
                <a:latin typeface="Times New Roman" panose="02020603050405020304" pitchFamily="18" charset="0"/>
                <a:cs typeface="Times New Roman" panose="02020603050405020304" pitchFamily="18" charset="0"/>
              </a:rPr>
              <a:t>Khấu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TSCĐ </a:t>
            </a:r>
            <a:r>
              <a:rPr lang="en-US" sz="2400" dirty="0" err="1" smtClean="0">
                <a:latin typeface="Times New Roman" panose="02020603050405020304" pitchFamily="18" charset="0"/>
                <a:cs typeface="Times New Roman" panose="02020603050405020304" pitchFamily="18" charset="0"/>
              </a:rPr>
              <a:t>đã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khấu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trị</a:t>
            </a:r>
            <a:endParaRPr lang="en-US" sz="2400" dirty="0" smtClean="0">
              <a:latin typeface="Times New Roman" panose="02020603050405020304" pitchFamily="18" charset="0"/>
              <a:cs typeface="Times New Roman" panose="02020603050405020304" pitchFamily="18" charset="0"/>
            </a:endParaRPr>
          </a:p>
          <a:p>
            <a:pPr>
              <a:buFontTx/>
              <a:buChar char="-"/>
            </a:pPr>
            <a:r>
              <a:rPr lang="en-US" sz="2400" dirty="0" err="1" smtClean="0">
                <a:latin typeface="Times New Roman" panose="02020603050405020304" pitchFamily="18" charset="0"/>
                <a:cs typeface="Times New Roman" panose="02020603050405020304" pitchFamily="18" charset="0"/>
              </a:rPr>
              <a:t>Một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trường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hợp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phần</a:t>
            </a:r>
            <a:r>
              <a:rPr lang="en-US" sz="2400" dirty="0" smtClean="0">
                <a:latin typeface="Times New Roman" panose="02020603050405020304" pitchFamily="18" charset="0"/>
                <a:cs typeface="Times New Roman" panose="02020603050405020304" pitchFamily="18" charset="0"/>
              </a:rPr>
              <a:t> ô </a:t>
            </a:r>
            <a:r>
              <a:rPr lang="en-US" sz="2400" dirty="0" err="1" smtClean="0">
                <a:latin typeface="Times New Roman" panose="02020603050405020304" pitchFamily="18" charset="0"/>
                <a:cs typeface="Times New Roman" panose="02020603050405020304" pitchFamily="18" charset="0"/>
              </a:rPr>
              <a:t>tô</a:t>
            </a:r>
            <a:r>
              <a:rPr lang="en-US" sz="2400" dirty="0" smtClean="0">
                <a:latin typeface="Times New Roman" panose="02020603050405020304" pitchFamily="18" charset="0"/>
                <a:cs typeface="Times New Roman" panose="02020603050405020304" pitchFamily="18" charset="0"/>
              </a:rPr>
              <a:t> 9 </a:t>
            </a:r>
            <a:r>
              <a:rPr lang="en-US" sz="2400" dirty="0" err="1" smtClean="0">
                <a:latin typeface="Times New Roman" panose="02020603050405020304" pitchFamily="18" charset="0"/>
                <a:cs typeface="Times New Roman" panose="02020603050405020304" pitchFamily="18" charset="0"/>
              </a:rPr>
              <a:t>chỗ</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trở</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xuống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vượt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trên</a:t>
            </a:r>
            <a:r>
              <a:rPr lang="en-US" sz="2400" dirty="0" smtClean="0">
                <a:latin typeface="Times New Roman" panose="02020603050405020304" pitchFamily="18" charset="0"/>
                <a:cs typeface="Times New Roman" panose="02020603050405020304" pitchFamily="18" charset="0"/>
              </a:rPr>
              <a:t> 1,6 </a:t>
            </a:r>
            <a:r>
              <a:rPr lang="en-US" sz="2400" dirty="0" err="1" smtClean="0">
                <a:latin typeface="Times New Roman" panose="02020603050405020304" pitchFamily="18" charset="0"/>
                <a:cs typeface="Times New Roman" panose="02020603050405020304" pitchFamily="18" charset="0"/>
              </a:rPr>
              <a:t>tỷ</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đồng</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xe</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trừ</a:t>
            </a:r>
            <a:r>
              <a:rPr lang="en-US" sz="2400" dirty="0" smtClean="0">
                <a:latin typeface="Times New Roman" panose="02020603050405020304" pitchFamily="18" charset="0"/>
                <a:cs typeface="Times New Roman" panose="02020603050405020304" pitchFamily="18" charset="0"/>
              </a:rPr>
              <a:t> ô </a:t>
            </a:r>
            <a:r>
              <a:rPr lang="en-US" sz="2400" dirty="0" err="1" smtClean="0">
                <a:latin typeface="Times New Roman" panose="02020603050405020304" pitchFamily="18" charset="0"/>
                <a:cs typeface="Times New Roman" panose="02020603050405020304" pitchFamily="18" charset="0"/>
              </a:rPr>
              <a:t>tô</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dùng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doanh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vận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tải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khách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quyền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lâu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trích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khấu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bổ</a:t>
            </a:r>
            <a:r>
              <a:rPr lang="en-US" sz="2400" dirty="0" smtClean="0">
                <a:latin typeface="Times New Roman" panose="02020603050405020304" pitchFamily="18" charset="0"/>
                <a:cs typeface="Times New Roman" panose="02020603050405020304" pitchFamily="18" charset="0"/>
              </a:rPr>
              <a:t> chi </a:t>
            </a:r>
            <a:r>
              <a:rPr lang="en-US" sz="2400" dirty="0" err="1" smtClean="0">
                <a:latin typeface="Times New Roman" panose="02020603050405020304" pitchFamily="18" charset="0"/>
                <a:cs typeface="Times New Roman" panose="02020603050405020304" pitchFamily="18" charset="0"/>
              </a:rPr>
              <a:t>phí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trừ</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47185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2886"/>
          </a:xfrm>
        </p:spPr>
        <p:txBody>
          <a:bodyPr>
            <a:normAutofit/>
          </a:bodyPr>
          <a:lstStyle/>
          <a:p>
            <a:r>
              <a:rPr lang="en-US" sz="3200" b="1" dirty="0">
                <a:latin typeface="Times New Roman" panose="02020603050405020304" pitchFamily="18" charset="0"/>
                <a:cs typeface="Times New Roman" panose="02020603050405020304" pitchFamily="18" charset="0"/>
              </a:rPr>
              <a:t>Chi </a:t>
            </a:r>
            <a:r>
              <a:rPr lang="en-US" sz="3200" b="1" dirty="0" err="1">
                <a:latin typeface="Times New Roman" panose="02020603050405020304" pitchFamily="18" charset="0"/>
                <a:cs typeface="Times New Roman" panose="02020603050405020304" pitchFamily="18" charset="0"/>
              </a:rPr>
              <a:t>phí</a:t>
            </a:r>
            <a:r>
              <a:rPr lang="en-US" sz="3200" b="1" dirty="0">
                <a:latin typeface="Times New Roman" panose="02020603050405020304" pitchFamily="18" charset="0"/>
                <a:cs typeface="Times New Roman" panose="02020603050405020304" pitchFamily="18" charset="0"/>
              </a:rPr>
              <a:t> KHÔNG </a:t>
            </a:r>
            <a:r>
              <a:rPr lang="en-US" sz="3200" b="1" dirty="0" err="1">
                <a:latin typeface="Times New Roman" panose="02020603050405020304" pitchFamily="18" charset="0"/>
                <a:cs typeface="Times New Roman" panose="02020603050405020304" pitchFamily="18" charset="0"/>
              </a:rPr>
              <a:t>được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trừ</a:t>
            </a:r>
            <a:r>
              <a:rPr lang="en-US" sz="3200" b="1" dirty="0">
                <a:latin typeface="Times New Roman" panose="02020603050405020304" pitchFamily="18" charset="0"/>
                <a:cs typeface="Times New Roman" panose="02020603050405020304" pitchFamily="18" charset="0"/>
              </a:rPr>
              <a:t> ( </a:t>
            </a:r>
            <a:r>
              <a:rPr lang="en-US" sz="3200" b="1" dirty="0" err="1">
                <a:latin typeface="Times New Roman" panose="02020603050405020304" pitchFamily="18" charset="0"/>
                <a:cs typeface="Times New Roman" panose="02020603050405020304" pitchFamily="18" charset="0"/>
              </a:rPr>
              <a:t>khoản</a:t>
            </a:r>
            <a:r>
              <a:rPr lang="en-US" sz="3200" b="1" dirty="0">
                <a:latin typeface="Times New Roman" panose="02020603050405020304" pitchFamily="18" charset="0"/>
                <a:cs typeface="Times New Roman" panose="02020603050405020304" pitchFamily="18" charset="0"/>
              </a:rPr>
              <a:t> 1 </a:t>
            </a:r>
            <a:r>
              <a:rPr lang="en-US" sz="3200" b="1" dirty="0" err="1">
                <a:latin typeface="Times New Roman" panose="02020603050405020304" pitchFamily="18" charset="0"/>
                <a:cs typeface="Times New Roman" panose="02020603050405020304" pitchFamily="18" charset="0"/>
              </a:rPr>
              <a:t>điều</a:t>
            </a:r>
            <a:r>
              <a:rPr lang="en-US" sz="3200" b="1" dirty="0">
                <a:latin typeface="Times New Roman" panose="02020603050405020304" pitchFamily="18" charset="0"/>
                <a:cs typeface="Times New Roman" panose="02020603050405020304" pitchFamily="18" charset="0"/>
              </a:rPr>
              <a:t> 4 TT 96)</a:t>
            </a:r>
            <a:endParaRPr lang="en-US" sz="3200" dirty="0"/>
          </a:p>
        </p:txBody>
      </p:sp>
      <p:sp>
        <p:nvSpPr>
          <p:cNvPr id="3" name="Content Placeholder 2"/>
          <p:cNvSpPr>
            <a:spLocks noGrp="1"/>
          </p:cNvSpPr>
          <p:nvPr>
            <p:ph idx="1"/>
          </p:nvPr>
        </p:nvSpPr>
        <p:spPr>
          <a:xfrm>
            <a:off x="838200" y="1178012"/>
            <a:ext cx="10515600" cy="4998951"/>
          </a:xfrm>
        </p:spPr>
        <p:txBody>
          <a:bodyPr/>
          <a:lstStyle/>
          <a:p>
            <a:pPr marL="0" indent="0">
              <a:buNone/>
            </a:pPr>
            <a:r>
              <a:rPr lang="en-US" sz="2000" dirty="0" smtClean="0">
                <a:latin typeface="Times New Roman" panose="02020603050405020304" pitchFamily="18" charset="0"/>
                <a:cs typeface="Times New Roman" panose="02020603050405020304" pitchFamily="18" charset="0"/>
              </a:rPr>
              <a:t>3. </a:t>
            </a:r>
            <a:r>
              <a:rPr lang="en-US" sz="2000" dirty="0" err="1" smtClean="0">
                <a:latin typeface="Times New Roman" panose="02020603050405020304" pitchFamily="18" charset="0"/>
                <a:cs typeface="Times New Roman" panose="02020603050405020304" pitchFamily="18" charset="0"/>
              </a:rPr>
              <a:t>Phần</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chi </a:t>
            </a:r>
            <a:r>
              <a:rPr lang="en-US" sz="2000" dirty="0" err="1">
                <a:latin typeface="Times New Roman" panose="02020603050405020304" pitchFamily="18" charset="0"/>
                <a:cs typeface="Times New Roman" panose="02020603050405020304" pitchFamily="18" charset="0"/>
              </a:rPr>
              <a:t>vượt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nguyên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nguyên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 do </a:t>
            </a:r>
            <a:r>
              <a:rPr lang="en-US" sz="2000" dirty="0" err="1">
                <a:latin typeface="Times New Roman" panose="02020603050405020304" pitchFamily="18" charset="0"/>
                <a:cs typeface="Times New Roman" panose="02020603050405020304" pitchFamily="18" charset="0"/>
              </a:rPr>
              <a:t>nhà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nước</a:t>
            </a:r>
            <a:r>
              <a:rPr lang="en-US" sz="2000" dirty="0">
                <a:latin typeface="Times New Roman" panose="02020603050405020304" pitchFamily="18" charset="0"/>
                <a:cs typeface="Times New Roman" panose="02020603050405020304" pitchFamily="18" charset="0"/>
              </a:rPr>
              <a:t> ban </a:t>
            </a:r>
            <a:r>
              <a:rPr lang="en-US" sz="2000" dirty="0" err="1">
                <a:latin typeface="Times New Roman" panose="02020603050405020304" pitchFamily="18" charset="0"/>
                <a:cs typeface="Times New Roman" panose="02020603050405020304" pitchFamily="18" charset="0"/>
              </a:rPr>
              <a: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mức</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4. </a:t>
            </a:r>
            <a:r>
              <a:rPr lang="vi-VN" sz="2000" dirty="0">
                <a:latin typeface="Times New Roman" panose="02020603050405020304" pitchFamily="18" charset="0"/>
                <a:cs typeface="Times New Roman" panose="02020603050405020304" pitchFamily="18" charset="0"/>
              </a:rPr>
              <a:t>Chi phí của doanh nghiệp mua hàng hóa, dịch vụ (không có hóa đơn, được phép lập Bảng kê thu mua hàng hóa, dịch vụ mua vào theo mẫu số 01/TNDN kèm theo Thông tư số 78/2014/TT-BTC) nhưng không lập Bảng kê kèm theo chứng từ thanh toán cho người bán </a:t>
            </a:r>
            <a:r>
              <a:rPr lang="vi-VN" sz="2000" dirty="0" smtClean="0">
                <a:latin typeface="Times New Roman" panose="02020603050405020304" pitchFamily="18" charset="0"/>
                <a:cs typeface="Times New Roman" panose="02020603050405020304" pitchFamily="18" charset="0"/>
              </a:rPr>
              <a:t>hàng</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350177" y="2833786"/>
            <a:ext cx="5491646" cy="4024214"/>
          </a:xfrm>
          <a:prstGeom prst="rect">
            <a:avLst/>
          </a:prstGeom>
        </p:spPr>
      </p:pic>
    </p:spTree>
    <p:extLst>
      <p:ext uri="{BB962C8B-B14F-4D97-AF65-F5344CB8AC3E}">
        <p14:creationId xmlns:p14="http://schemas.microsoft.com/office/powerpoint/2010/main" val="32887880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1558"/>
            <a:ext cx="10515600" cy="1142399"/>
          </a:xfrm>
        </p:spPr>
        <p:txBody>
          <a:bodyPr>
            <a:normAutofit/>
          </a:bodyPr>
          <a:lstStyle/>
          <a:p>
            <a:r>
              <a:rPr lang="en-US" sz="3600" b="1" dirty="0">
                <a:latin typeface="Times New Roman" panose="02020603050405020304" pitchFamily="18" charset="0"/>
                <a:cs typeface="Times New Roman" panose="02020603050405020304" pitchFamily="18" charset="0"/>
              </a:rPr>
              <a:t>Chi </a:t>
            </a:r>
            <a:r>
              <a:rPr lang="en-US" sz="3600" b="1" dirty="0" err="1">
                <a:latin typeface="Times New Roman" panose="02020603050405020304" pitchFamily="18" charset="0"/>
                <a:cs typeface="Times New Roman" panose="02020603050405020304" pitchFamily="18" charset="0"/>
              </a:rPr>
              <a:t>phí</a:t>
            </a:r>
            <a:r>
              <a:rPr lang="en-US" sz="3600" b="1" dirty="0">
                <a:latin typeface="Times New Roman" panose="02020603050405020304" pitchFamily="18" charset="0"/>
                <a:cs typeface="Times New Roman" panose="02020603050405020304" pitchFamily="18" charset="0"/>
              </a:rPr>
              <a:t> KHÔNG </a:t>
            </a:r>
            <a:r>
              <a:rPr lang="en-US" sz="3600" b="1" dirty="0" err="1">
                <a:latin typeface="Times New Roman" panose="02020603050405020304" pitchFamily="18" charset="0"/>
                <a:cs typeface="Times New Roman" panose="02020603050405020304" pitchFamily="18" charset="0"/>
              </a:rPr>
              <a:t>được</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trừ</a:t>
            </a:r>
            <a:r>
              <a:rPr lang="en-US" sz="3600" b="1" dirty="0">
                <a:latin typeface="Times New Roman" panose="02020603050405020304" pitchFamily="18" charset="0"/>
                <a:cs typeface="Times New Roman" panose="02020603050405020304" pitchFamily="18" charset="0"/>
              </a:rPr>
              <a:t> ( </a:t>
            </a:r>
            <a:r>
              <a:rPr lang="en-US" sz="3600" b="1" dirty="0" err="1">
                <a:latin typeface="Times New Roman" panose="02020603050405020304" pitchFamily="18" charset="0"/>
                <a:cs typeface="Times New Roman" panose="02020603050405020304" pitchFamily="18" charset="0"/>
              </a:rPr>
              <a:t>khoản</a:t>
            </a:r>
            <a:r>
              <a:rPr lang="en-US" sz="3600" b="1" dirty="0">
                <a:latin typeface="Times New Roman" panose="02020603050405020304" pitchFamily="18" charset="0"/>
                <a:cs typeface="Times New Roman" panose="02020603050405020304" pitchFamily="18" charset="0"/>
              </a:rPr>
              <a:t> 1 </a:t>
            </a:r>
            <a:r>
              <a:rPr lang="en-US" sz="3600" b="1" dirty="0" err="1">
                <a:latin typeface="Times New Roman" panose="02020603050405020304" pitchFamily="18" charset="0"/>
                <a:cs typeface="Times New Roman" panose="02020603050405020304" pitchFamily="18" charset="0"/>
              </a:rPr>
              <a:t>điều</a:t>
            </a:r>
            <a:r>
              <a:rPr lang="en-US" sz="3600" b="1" dirty="0">
                <a:latin typeface="Times New Roman" panose="02020603050405020304" pitchFamily="18" charset="0"/>
                <a:cs typeface="Times New Roman" panose="02020603050405020304" pitchFamily="18" charset="0"/>
              </a:rPr>
              <a:t> 4 TT 96)</a:t>
            </a:r>
            <a:endParaRPr lang="en-US" sz="3600" dirty="0"/>
          </a:p>
        </p:txBody>
      </p:sp>
      <p:sp>
        <p:nvSpPr>
          <p:cNvPr id="3" name="Content Placeholder 2"/>
          <p:cNvSpPr>
            <a:spLocks noGrp="1"/>
          </p:cNvSpPr>
          <p:nvPr>
            <p:ph idx="1"/>
          </p:nvPr>
        </p:nvSpPr>
        <p:spPr>
          <a:xfrm>
            <a:off x="838200" y="1383957"/>
            <a:ext cx="10515600" cy="4793006"/>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5</a:t>
            </a:r>
            <a:r>
              <a:rPr lang="en-US" dirty="0" smtClean="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Chi </a:t>
            </a:r>
            <a:r>
              <a:rPr lang="en-US" sz="2600" dirty="0" err="1" smtClean="0">
                <a:latin typeface="Times New Roman" panose="02020603050405020304" pitchFamily="18" charset="0"/>
                <a:cs typeface="Times New Roman" panose="02020603050405020304" pitchFamily="18" charset="0"/>
              </a:rPr>
              <a:t>tiền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thuê</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tài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sản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của</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cá</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nhân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không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có</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đầy</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đủ</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hồ</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sơ</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chứng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từ</a:t>
            </a:r>
            <a:r>
              <a:rPr lang="en-US" sz="2600" dirty="0" smtClean="0">
                <a:latin typeface="Times New Roman" panose="02020603050405020304" pitchFamily="18" charset="0"/>
                <a:cs typeface="Times New Roman" panose="02020603050405020304" pitchFamily="18" charset="0"/>
              </a:rPr>
              <a:t> ( </a:t>
            </a:r>
            <a:r>
              <a:rPr lang="en-US" sz="2600" dirty="0" err="1" smtClean="0">
                <a:latin typeface="Times New Roman" panose="02020603050405020304" pitchFamily="18" charset="0"/>
                <a:cs typeface="Times New Roman" panose="02020603050405020304" pitchFamily="18" charset="0"/>
              </a:rPr>
              <a:t>Hợp</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đồng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thuê</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tài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sản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và</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chứng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từ</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trả</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tiền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thuê</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tài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sản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chứng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từ</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nộp</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thuế</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thay</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cho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cá</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nhân</a:t>
            </a:r>
            <a:r>
              <a:rPr lang="en-US" sz="2600" dirty="0" smtClean="0">
                <a:latin typeface="Times New Roman" panose="02020603050405020304" pitchFamily="18" charset="0"/>
                <a:cs typeface="Times New Roman" panose="02020603050405020304" pitchFamily="18" charset="0"/>
              </a:rPr>
              <a:t> ( </a:t>
            </a:r>
            <a:r>
              <a:rPr lang="en-US" sz="2600" dirty="0" err="1" smtClean="0">
                <a:latin typeface="Times New Roman" panose="02020603050405020304" pitchFamily="18" charset="0"/>
                <a:cs typeface="Times New Roman" panose="02020603050405020304" pitchFamily="18" charset="0"/>
              </a:rPr>
              <a:t>nếu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có</a:t>
            </a:r>
            <a:r>
              <a:rPr lang="en-US" sz="2600" dirty="0" smtClean="0">
                <a:latin typeface="Times New Roman" panose="02020603050405020304" pitchFamily="18" charset="0"/>
                <a:cs typeface="Times New Roman" panose="02020603050405020304" pitchFamily="18" charset="0"/>
              </a:rPr>
              <a:t>)</a:t>
            </a:r>
          </a:p>
          <a:p>
            <a:pPr marL="0" indent="0">
              <a:buNone/>
            </a:pPr>
            <a:r>
              <a:rPr lang="en-US" sz="2600" dirty="0" smtClean="0">
                <a:latin typeface="Times New Roman" panose="02020603050405020304" pitchFamily="18" charset="0"/>
                <a:cs typeface="Times New Roman" panose="02020603050405020304" pitchFamily="18" charset="0"/>
              </a:rPr>
              <a:t>6. Chi </a:t>
            </a:r>
            <a:r>
              <a:rPr lang="en-US" sz="2600" dirty="0" err="1" smtClean="0">
                <a:latin typeface="Times New Roman" panose="02020603050405020304" pitchFamily="18" charset="0"/>
                <a:cs typeface="Times New Roman" panose="02020603050405020304" pitchFamily="18" charset="0"/>
              </a:rPr>
              <a:t>tiền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lương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tiền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công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và</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các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khoản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phải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trả</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khác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cho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người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lao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đông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doanh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nghiệp</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đã</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hạch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toán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vào</a:t>
            </a:r>
            <a:r>
              <a:rPr lang="en-US" sz="2600" dirty="0" smtClean="0">
                <a:latin typeface="Times New Roman" panose="02020603050405020304" pitchFamily="18" charset="0"/>
                <a:cs typeface="Times New Roman" panose="02020603050405020304" pitchFamily="18" charset="0"/>
              </a:rPr>
              <a:t> CPSXKD </a:t>
            </a:r>
            <a:r>
              <a:rPr lang="en-US" sz="2600" dirty="0" err="1" smtClean="0">
                <a:latin typeface="Times New Roman" panose="02020603050405020304" pitchFamily="18" charset="0"/>
                <a:cs typeface="Times New Roman" panose="02020603050405020304" pitchFamily="18" charset="0"/>
              </a:rPr>
              <a:t>trong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kỳ</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nhưng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thực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tế</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không</a:t>
            </a:r>
            <a:r>
              <a:rPr lang="en-US" sz="2600" dirty="0" smtClean="0">
                <a:latin typeface="Times New Roman" panose="02020603050405020304" pitchFamily="18" charset="0"/>
                <a:cs typeface="Times New Roman" panose="02020603050405020304" pitchFamily="18" charset="0"/>
              </a:rPr>
              <a:t> chi </a:t>
            </a:r>
            <a:r>
              <a:rPr lang="en-US" sz="2600" dirty="0" err="1" smtClean="0">
                <a:latin typeface="Times New Roman" panose="02020603050405020304" pitchFamily="18" charset="0"/>
                <a:cs typeface="Times New Roman" panose="02020603050405020304" pitchFamily="18" charset="0"/>
              </a:rPr>
              <a:t>trả</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hoạch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không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có</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chứng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từ</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thanh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toán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theo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quy</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định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của</a:t>
            </a:r>
            <a:r>
              <a:rPr lang="en-US" sz="2600" dirty="0" smtClean="0">
                <a:latin typeface="Times New Roman" panose="02020603050405020304" pitchFamily="18" charset="0"/>
                <a:cs typeface="Times New Roman" panose="02020603050405020304" pitchFamily="18" charset="0"/>
              </a:rPr>
              <a:t> PL. Chi </a:t>
            </a:r>
            <a:r>
              <a:rPr lang="en-US" sz="2600" dirty="0" err="1" smtClean="0">
                <a:latin typeface="Times New Roman" panose="02020603050405020304" pitchFamily="18" charset="0"/>
                <a:cs typeface="Times New Roman" panose="02020603050405020304" pitchFamily="18" charset="0"/>
              </a:rPr>
              <a:t>tiền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thưởng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tiền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mua</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bảo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hiểm</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nhân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thọ</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cho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người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lao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động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không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được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ghi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cụ</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thể</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điều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kiện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hưởng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và</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mức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hướng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trong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các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hồ</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sơ</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sau</a:t>
            </a:r>
            <a:r>
              <a:rPr lang="en-US" sz="2600" dirty="0" smtClean="0">
                <a:latin typeface="Times New Roman" panose="02020603050405020304" pitchFamily="18" charset="0"/>
                <a:cs typeface="Times New Roman" panose="02020603050405020304" pitchFamily="18" charset="0"/>
              </a:rPr>
              <a:t>: HĐLĐ, </a:t>
            </a:r>
            <a:r>
              <a:rPr lang="en-US" sz="2600" dirty="0" err="1" smtClean="0">
                <a:latin typeface="Times New Roman" panose="02020603050405020304" pitchFamily="18" charset="0"/>
                <a:cs typeface="Times New Roman" panose="02020603050405020304" pitchFamily="18" charset="0"/>
              </a:rPr>
              <a:t>thỏa</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ước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lao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động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tập</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thể</a:t>
            </a:r>
            <a:r>
              <a:rPr lang="en-US" sz="2600" dirty="0" smtClean="0">
                <a:latin typeface="Times New Roman" panose="02020603050405020304" pitchFamily="18" charset="0"/>
                <a:cs typeface="Times New Roman" panose="02020603050405020304" pitchFamily="18" charset="0"/>
              </a:rPr>
              <a:t>…</a:t>
            </a:r>
          </a:p>
          <a:p>
            <a:pPr marL="0" indent="0">
              <a:buNone/>
            </a:pPr>
            <a:r>
              <a:rPr lang="en-US" sz="2600" dirty="0" err="1" smtClean="0">
                <a:latin typeface="Times New Roman" panose="02020603050405020304" pitchFamily="18" charset="0"/>
                <a:cs typeface="Times New Roman" panose="02020603050405020304" pitchFamily="18" charset="0"/>
              </a:rPr>
              <a:t>Tiền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lương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tiền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công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của</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chủ</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doanh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nghiệp</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tư</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nhân</a:t>
            </a:r>
            <a:r>
              <a:rPr lang="en-US" sz="2600" dirty="0" smtClean="0">
                <a:latin typeface="Times New Roman" panose="02020603050405020304" pitchFamily="18" charset="0"/>
                <a:cs typeface="Times New Roman" panose="02020603050405020304" pitchFamily="18" charset="0"/>
              </a:rPr>
              <a:t>, TNHH 1 </a:t>
            </a:r>
            <a:r>
              <a:rPr lang="en-US" sz="2600" dirty="0" err="1" smtClean="0">
                <a:latin typeface="Times New Roman" panose="02020603050405020304" pitchFamily="18" charset="0"/>
                <a:cs typeface="Times New Roman" panose="02020603050405020304" pitchFamily="18" charset="0"/>
              </a:rPr>
              <a:t>thành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viên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thù</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lao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cho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người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sáng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lập</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thành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viên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hội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đồng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thành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viên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hội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đồng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quản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trị</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mà</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nhưng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người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này</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không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trực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tiếp</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tham</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gia</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điều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hành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sản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xuất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kinh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doanh</a:t>
            </a:r>
            <a:r>
              <a:rPr lang="en-US" sz="2600" dirty="0" smtClean="0">
                <a:latin typeface="Times New Roman" panose="02020603050405020304" pitchFamily="18" charset="0"/>
                <a:cs typeface="Times New Roman" panose="02020603050405020304" pitchFamily="18" charset="0"/>
              </a:rPr>
              <a:t>.</a:t>
            </a:r>
          </a:p>
          <a:p>
            <a:pPr marL="0" indent="0">
              <a:buNone/>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78122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1558"/>
            <a:ext cx="10515600" cy="1142399"/>
          </a:xfrm>
        </p:spPr>
        <p:txBody>
          <a:bodyPr>
            <a:normAutofit/>
          </a:bodyPr>
          <a:lstStyle/>
          <a:p>
            <a:r>
              <a:rPr lang="en-US" sz="3600" b="1" dirty="0">
                <a:latin typeface="Times New Roman" panose="02020603050405020304" pitchFamily="18" charset="0"/>
                <a:cs typeface="Times New Roman" panose="02020603050405020304" pitchFamily="18" charset="0"/>
              </a:rPr>
              <a:t>Chi </a:t>
            </a:r>
            <a:r>
              <a:rPr lang="en-US" sz="3600" b="1" dirty="0" err="1">
                <a:latin typeface="Times New Roman" panose="02020603050405020304" pitchFamily="18" charset="0"/>
                <a:cs typeface="Times New Roman" panose="02020603050405020304" pitchFamily="18" charset="0"/>
              </a:rPr>
              <a:t>phí</a:t>
            </a:r>
            <a:r>
              <a:rPr lang="en-US" sz="3600" b="1" dirty="0">
                <a:latin typeface="Times New Roman" panose="02020603050405020304" pitchFamily="18" charset="0"/>
                <a:cs typeface="Times New Roman" panose="02020603050405020304" pitchFamily="18" charset="0"/>
              </a:rPr>
              <a:t> KHÔNG </a:t>
            </a:r>
            <a:r>
              <a:rPr lang="en-US" sz="3600" b="1" dirty="0" err="1">
                <a:latin typeface="Times New Roman" panose="02020603050405020304" pitchFamily="18" charset="0"/>
                <a:cs typeface="Times New Roman" panose="02020603050405020304" pitchFamily="18" charset="0"/>
              </a:rPr>
              <a:t>được</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trừ</a:t>
            </a:r>
            <a:r>
              <a:rPr lang="en-US" sz="3600" b="1" dirty="0">
                <a:latin typeface="Times New Roman" panose="02020603050405020304" pitchFamily="18" charset="0"/>
                <a:cs typeface="Times New Roman" panose="02020603050405020304" pitchFamily="18" charset="0"/>
              </a:rPr>
              <a:t> ( </a:t>
            </a:r>
            <a:r>
              <a:rPr lang="en-US" sz="3600" b="1" dirty="0" err="1">
                <a:latin typeface="Times New Roman" panose="02020603050405020304" pitchFamily="18" charset="0"/>
                <a:cs typeface="Times New Roman" panose="02020603050405020304" pitchFamily="18" charset="0"/>
              </a:rPr>
              <a:t>khoản</a:t>
            </a:r>
            <a:r>
              <a:rPr lang="en-US" sz="3600" b="1" dirty="0">
                <a:latin typeface="Times New Roman" panose="02020603050405020304" pitchFamily="18" charset="0"/>
                <a:cs typeface="Times New Roman" panose="02020603050405020304" pitchFamily="18" charset="0"/>
              </a:rPr>
              <a:t> 1 </a:t>
            </a:r>
            <a:r>
              <a:rPr lang="en-US" sz="3600" b="1" dirty="0" err="1">
                <a:latin typeface="Times New Roman" panose="02020603050405020304" pitchFamily="18" charset="0"/>
                <a:cs typeface="Times New Roman" panose="02020603050405020304" pitchFamily="18" charset="0"/>
              </a:rPr>
              <a:t>điều</a:t>
            </a:r>
            <a:r>
              <a:rPr lang="en-US" sz="3600" b="1" dirty="0">
                <a:latin typeface="Times New Roman" panose="02020603050405020304" pitchFamily="18" charset="0"/>
                <a:cs typeface="Times New Roman" panose="02020603050405020304" pitchFamily="18" charset="0"/>
              </a:rPr>
              <a:t> 4 TT 96)</a:t>
            </a:r>
            <a:endParaRPr lang="en-US" sz="3600" dirty="0"/>
          </a:p>
        </p:txBody>
      </p:sp>
      <p:sp>
        <p:nvSpPr>
          <p:cNvPr id="3" name="Content Placeholder 2"/>
          <p:cNvSpPr>
            <a:spLocks noGrp="1"/>
          </p:cNvSpPr>
          <p:nvPr>
            <p:ph idx="1"/>
          </p:nvPr>
        </p:nvSpPr>
        <p:spPr>
          <a:xfrm>
            <a:off x="838200" y="1383957"/>
            <a:ext cx="10515600" cy="4793006"/>
          </a:xfrm>
        </p:spPr>
        <p:txBody>
          <a:bodyPr>
            <a:normAutofit/>
          </a:bodyPr>
          <a:lstStyle/>
          <a:p>
            <a:pPr marL="457200" indent="-457200">
              <a:buAutoNum type="arabicPeriod" startAt="7"/>
            </a:pPr>
            <a:r>
              <a:rPr lang="en-US" sz="2600" dirty="0" err="1" smtClean="0">
                <a:latin typeface="Times New Roman" panose="02020603050405020304" pitchFamily="18" charset="0"/>
                <a:cs typeface="Times New Roman" panose="02020603050405020304" pitchFamily="18" charset="0"/>
              </a:rPr>
              <a:t>Phần</a:t>
            </a:r>
            <a:r>
              <a:rPr lang="en-US" sz="2600" dirty="0" smtClean="0">
                <a:latin typeface="Times New Roman" panose="02020603050405020304" pitchFamily="18" charset="0"/>
                <a:cs typeface="Times New Roman" panose="02020603050405020304" pitchFamily="18" charset="0"/>
              </a:rPr>
              <a:t> chi </a:t>
            </a:r>
            <a:r>
              <a:rPr lang="en-US" sz="2600" dirty="0" err="1" smtClean="0">
                <a:latin typeface="Times New Roman" panose="02020603050405020304" pitchFamily="18" charset="0"/>
                <a:cs typeface="Times New Roman" panose="02020603050405020304" pitchFamily="18" charset="0"/>
              </a:rPr>
              <a:t>trang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phục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bằng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hiện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vật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cho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người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lao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động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không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có</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hóa</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đơn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chứng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từ</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Phần</a:t>
            </a:r>
            <a:r>
              <a:rPr lang="en-US" sz="2600" dirty="0" smtClean="0">
                <a:latin typeface="Times New Roman" panose="02020603050405020304" pitchFamily="18" charset="0"/>
                <a:cs typeface="Times New Roman" panose="02020603050405020304" pitchFamily="18" charset="0"/>
              </a:rPr>
              <a:t> chi </a:t>
            </a:r>
            <a:r>
              <a:rPr lang="en-US" sz="2600" dirty="0" err="1" smtClean="0">
                <a:latin typeface="Times New Roman" panose="02020603050405020304" pitchFamily="18" charset="0"/>
                <a:cs typeface="Times New Roman" panose="02020603050405020304" pitchFamily="18" charset="0"/>
              </a:rPr>
              <a:t>trang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phục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bằng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tiền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cho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người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lao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động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vượt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quá</a:t>
            </a:r>
            <a:r>
              <a:rPr lang="en-US" sz="2600" dirty="0" smtClean="0">
                <a:latin typeface="Times New Roman" panose="02020603050405020304" pitchFamily="18" charset="0"/>
                <a:cs typeface="Times New Roman" panose="02020603050405020304" pitchFamily="18" charset="0"/>
              </a:rPr>
              <a:t> 5 </a:t>
            </a:r>
            <a:r>
              <a:rPr lang="en-US" sz="2600" dirty="0" err="1" smtClean="0">
                <a:latin typeface="Times New Roman" panose="02020603050405020304" pitchFamily="18" charset="0"/>
                <a:cs typeface="Times New Roman" panose="02020603050405020304" pitchFamily="18" charset="0"/>
              </a:rPr>
              <a:t>triệu</a:t>
            </a:r>
            <a:r>
              <a:rPr lang="en-US" sz="2600" dirty="0" smtClean="0">
                <a:latin typeface="Times New Roman" panose="02020603050405020304" pitchFamily="18" charset="0"/>
                <a:cs typeface="Times New Roman" panose="02020603050405020304" pitchFamily="18" charset="0"/>
              </a:rPr>
              <a:t> đ/1 </a:t>
            </a:r>
            <a:r>
              <a:rPr lang="en-US" sz="2600" dirty="0" err="1" smtClean="0">
                <a:latin typeface="Times New Roman" panose="02020603050405020304" pitchFamily="18" charset="0"/>
                <a:cs typeface="Times New Roman" panose="02020603050405020304" pitchFamily="18" charset="0"/>
              </a:rPr>
              <a:t>người</a:t>
            </a:r>
            <a:r>
              <a:rPr lang="en-US" sz="2600" dirty="0" smtClean="0">
                <a:latin typeface="Times New Roman" panose="02020603050405020304" pitchFamily="18" charset="0"/>
                <a:cs typeface="Times New Roman" panose="02020603050405020304" pitchFamily="18" charset="0"/>
              </a:rPr>
              <a:t>/ 1năm </a:t>
            </a:r>
          </a:p>
          <a:p>
            <a:pPr marL="457200" indent="-457200">
              <a:buAutoNum type="arabicPeriod" startAt="7"/>
            </a:pPr>
            <a:r>
              <a:rPr lang="en-US" sz="2600" dirty="0" smtClean="0">
                <a:latin typeface="Times New Roman" panose="02020603050405020304" pitchFamily="18" charset="0"/>
                <a:cs typeface="Times New Roman" panose="02020603050405020304" pitchFamily="18" charset="0"/>
              </a:rPr>
              <a:t>Chi </a:t>
            </a:r>
            <a:r>
              <a:rPr lang="en-US" sz="2600" dirty="0" err="1" smtClean="0">
                <a:latin typeface="Times New Roman" panose="02020603050405020304" pitchFamily="18" charset="0"/>
                <a:cs typeface="Times New Roman" panose="02020603050405020304" pitchFamily="18" charset="0"/>
              </a:rPr>
              <a:t>thưởng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sáng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kiến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cải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tiến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mà</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doanh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nghiệp</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không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có</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quy</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chế</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quy</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định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cụ</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thể</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về</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việc</a:t>
            </a:r>
            <a:r>
              <a:rPr lang="en-US" sz="2600" dirty="0" smtClean="0">
                <a:latin typeface="Times New Roman" panose="02020603050405020304" pitchFamily="18" charset="0"/>
                <a:cs typeface="Times New Roman" panose="02020603050405020304" pitchFamily="18" charset="0"/>
              </a:rPr>
              <a:t> chi </a:t>
            </a:r>
            <a:r>
              <a:rPr lang="en-US" sz="2600" dirty="0" err="1" smtClean="0">
                <a:latin typeface="Times New Roman" panose="02020603050405020304" pitchFamily="18" charset="0"/>
                <a:cs typeface="Times New Roman" panose="02020603050405020304" pitchFamily="18" charset="0"/>
              </a:rPr>
              <a:t>thưởng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sáng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kiến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cải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tiến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không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có</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hội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đồng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nghiệm</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thu</a:t>
            </a:r>
            <a:r>
              <a:rPr lang="en-US" sz="2600" dirty="0" smtClean="0">
                <a:latin typeface="Times New Roman" panose="02020603050405020304" pitchFamily="18" charset="0"/>
                <a:cs typeface="Times New Roman" panose="02020603050405020304" pitchFamily="18" charset="0"/>
              </a:rPr>
              <a:t> sang </a:t>
            </a:r>
            <a:r>
              <a:rPr lang="en-US" sz="2600" dirty="0" err="1" smtClean="0">
                <a:latin typeface="Times New Roman" panose="02020603050405020304" pitchFamily="18" charset="0"/>
                <a:cs typeface="Times New Roman" panose="02020603050405020304" pitchFamily="18" charset="0"/>
              </a:rPr>
              <a:t>kiến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cải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tiến</a:t>
            </a:r>
            <a:r>
              <a:rPr lang="en-US" sz="2600" dirty="0" smtClean="0">
                <a:latin typeface="Times New Roman" panose="02020603050405020304" pitchFamily="18" charset="0"/>
                <a:cs typeface="Times New Roman" panose="02020603050405020304" pitchFamily="18" charset="0"/>
              </a:rPr>
              <a:t>.</a:t>
            </a:r>
          </a:p>
          <a:p>
            <a:pPr marL="457200" indent="-457200">
              <a:buAutoNum type="arabicPeriod" startAt="7"/>
            </a:pPr>
            <a:r>
              <a:rPr lang="en-US" sz="2600" dirty="0">
                <a:latin typeface="Times New Roman" panose="02020603050405020304" pitchFamily="18" charset="0"/>
                <a:cs typeface="Times New Roman" panose="02020603050405020304" pitchFamily="18" charset="0"/>
              </a:rPr>
              <a:t>Chi  </a:t>
            </a:r>
            <a:r>
              <a:rPr lang="en-US" sz="2600" dirty="0" err="1">
                <a:latin typeface="Times New Roman" panose="02020603050405020304" pitchFamily="18" charset="0"/>
                <a:cs typeface="Times New Roman" panose="02020603050405020304" pitchFamily="18" charset="0"/>
              </a:rPr>
              <a:t>phụ</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cấp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tàu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xe</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nghỉ</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phép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không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đúng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theo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quy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định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Bộ</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Luật</a:t>
            </a:r>
            <a:r>
              <a:rPr lang="en-US" sz="2600" dirty="0">
                <a:latin typeface="Times New Roman" panose="02020603050405020304" pitchFamily="18" charset="0"/>
                <a:cs typeface="Times New Roman" panose="02020603050405020304" pitchFamily="18" charset="0"/>
              </a:rPr>
              <a:t> Lao </a:t>
            </a:r>
            <a:r>
              <a:rPr lang="en-US" sz="2600" dirty="0" err="1">
                <a:latin typeface="Times New Roman" panose="02020603050405020304" pitchFamily="18" charset="0"/>
                <a:cs typeface="Times New Roman" panose="02020603050405020304" pitchFamily="18" charset="0"/>
              </a:rPr>
              <a:t>động</a:t>
            </a:r>
            <a:r>
              <a:rPr lang="en-US" sz="2600" dirty="0">
                <a:latin typeface="Times New Roman" panose="02020603050405020304" pitchFamily="18" charset="0"/>
                <a:cs typeface="Times New Roman" panose="02020603050405020304" pitchFamily="18" charset="0"/>
              </a:rPr>
              <a:t>. </a:t>
            </a:r>
            <a:endParaRPr lang="en-US" sz="26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AutoNum type="arabicPeriod" startAt="7"/>
            </a:pP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khoản</a:t>
            </a:r>
            <a:r>
              <a:rPr lang="en-US" sz="2600" dirty="0">
                <a:latin typeface="Times New Roman" panose="02020603050405020304" pitchFamily="18" charset="0"/>
                <a:cs typeface="Times New Roman" panose="02020603050405020304" pitchFamily="18" charset="0"/>
              </a:rPr>
              <a:t> chi </a:t>
            </a:r>
            <a:r>
              <a:rPr lang="en-US" sz="2600" dirty="0" err="1">
                <a:latin typeface="Times New Roman" panose="02020603050405020304" pitchFamily="18" charset="0"/>
                <a:cs typeface="Times New Roman" panose="02020603050405020304" pitchFamily="18" charset="0"/>
              </a:rPr>
              <a:t>không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đúng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đối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tượng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không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đúng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mục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đích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hoặc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vượt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quá</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mức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quy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định</a:t>
            </a:r>
            <a:r>
              <a:rPr lang="en-US" sz="2600" dirty="0" smtClean="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2280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1558"/>
            <a:ext cx="10515600" cy="1142399"/>
          </a:xfrm>
        </p:spPr>
        <p:txBody>
          <a:bodyPr>
            <a:normAutofit/>
          </a:bodyPr>
          <a:lstStyle/>
          <a:p>
            <a:r>
              <a:rPr lang="en-US" sz="3600" b="1" dirty="0">
                <a:latin typeface="Times New Roman" panose="02020603050405020304" pitchFamily="18" charset="0"/>
                <a:cs typeface="Times New Roman" panose="02020603050405020304" pitchFamily="18" charset="0"/>
              </a:rPr>
              <a:t>Chi </a:t>
            </a:r>
            <a:r>
              <a:rPr lang="en-US" sz="3600" b="1" dirty="0" err="1">
                <a:latin typeface="Times New Roman" panose="02020603050405020304" pitchFamily="18" charset="0"/>
                <a:cs typeface="Times New Roman" panose="02020603050405020304" pitchFamily="18" charset="0"/>
              </a:rPr>
              <a:t>phí</a:t>
            </a:r>
            <a:r>
              <a:rPr lang="en-US" sz="3600" b="1" dirty="0">
                <a:latin typeface="Times New Roman" panose="02020603050405020304" pitchFamily="18" charset="0"/>
                <a:cs typeface="Times New Roman" panose="02020603050405020304" pitchFamily="18" charset="0"/>
              </a:rPr>
              <a:t> KHÔNG </a:t>
            </a:r>
            <a:r>
              <a:rPr lang="en-US" sz="3600" b="1" dirty="0" err="1">
                <a:latin typeface="Times New Roman" panose="02020603050405020304" pitchFamily="18" charset="0"/>
                <a:cs typeface="Times New Roman" panose="02020603050405020304" pitchFamily="18" charset="0"/>
              </a:rPr>
              <a:t>được</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trừ</a:t>
            </a:r>
            <a:r>
              <a:rPr lang="en-US" sz="3600" b="1" dirty="0">
                <a:latin typeface="Times New Roman" panose="02020603050405020304" pitchFamily="18" charset="0"/>
                <a:cs typeface="Times New Roman" panose="02020603050405020304" pitchFamily="18" charset="0"/>
              </a:rPr>
              <a:t> ( </a:t>
            </a:r>
            <a:r>
              <a:rPr lang="en-US" sz="3600" b="1" dirty="0" err="1">
                <a:latin typeface="Times New Roman" panose="02020603050405020304" pitchFamily="18" charset="0"/>
                <a:cs typeface="Times New Roman" panose="02020603050405020304" pitchFamily="18" charset="0"/>
              </a:rPr>
              <a:t>khoản</a:t>
            </a:r>
            <a:r>
              <a:rPr lang="en-US" sz="3600" b="1" dirty="0">
                <a:latin typeface="Times New Roman" panose="02020603050405020304" pitchFamily="18" charset="0"/>
                <a:cs typeface="Times New Roman" panose="02020603050405020304" pitchFamily="18" charset="0"/>
              </a:rPr>
              <a:t> 1 </a:t>
            </a:r>
            <a:r>
              <a:rPr lang="en-US" sz="3600" b="1" dirty="0" err="1">
                <a:latin typeface="Times New Roman" panose="02020603050405020304" pitchFamily="18" charset="0"/>
                <a:cs typeface="Times New Roman" panose="02020603050405020304" pitchFamily="18" charset="0"/>
              </a:rPr>
              <a:t>điều</a:t>
            </a:r>
            <a:r>
              <a:rPr lang="en-US" sz="3600" b="1" dirty="0">
                <a:latin typeface="Times New Roman" panose="02020603050405020304" pitchFamily="18" charset="0"/>
                <a:cs typeface="Times New Roman" panose="02020603050405020304" pitchFamily="18" charset="0"/>
              </a:rPr>
              <a:t> 4 TT 96)</a:t>
            </a:r>
            <a:endParaRPr lang="en-US" sz="3600" dirty="0"/>
          </a:p>
        </p:txBody>
      </p:sp>
      <p:sp>
        <p:nvSpPr>
          <p:cNvPr id="3" name="Content Placeholder 2"/>
          <p:cNvSpPr>
            <a:spLocks noGrp="1"/>
          </p:cNvSpPr>
          <p:nvPr>
            <p:ph idx="1"/>
          </p:nvPr>
        </p:nvSpPr>
        <p:spPr>
          <a:xfrm>
            <a:off x="838200" y="1383957"/>
            <a:ext cx="10515600" cy="4793006"/>
          </a:xfrm>
        </p:spPr>
        <p:txBody>
          <a:bodyPr>
            <a:normAutofit lnSpcReduction="10000"/>
          </a:bodyPr>
          <a:lstStyle/>
          <a:p>
            <a:pPr marL="0" indent="0">
              <a:buNone/>
            </a:pPr>
            <a:r>
              <a:rPr lang="en-US" sz="2400" dirty="0" smtClean="0">
                <a:latin typeface="Times New Roman" panose="02020603050405020304" pitchFamily="18" charset="0"/>
                <a:cs typeface="Times New Roman" panose="02020603050405020304" pitchFamily="18" charset="0"/>
              </a:rPr>
              <a:t>11</a:t>
            </a:r>
            <a:r>
              <a:rPr lang="en-US" sz="2600" dirty="0" smtClean="0">
                <a:latin typeface="Times New Roman" panose="02020603050405020304" pitchFamily="18" charset="0"/>
                <a:cs typeface="Times New Roman" panose="02020603050405020304" pitchFamily="18" charset="0"/>
              </a:rPr>
              <a:t>. </a:t>
            </a:r>
            <a:r>
              <a:rPr lang="vi-VN" sz="2600" dirty="0" smtClean="0">
                <a:latin typeface="Times New Roman" panose="02020603050405020304" pitchFamily="18" charset="0"/>
                <a:cs typeface="Times New Roman" panose="02020603050405020304" pitchFamily="18" charset="0"/>
              </a:rPr>
              <a:t>Phần </a:t>
            </a:r>
            <a:r>
              <a:rPr lang="vi-VN" sz="2600" dirty="0">
                <a:latin typeface="Times New Roman" panose="02020603050405020304" pitchFamily="18" charset="0"/>
                <a:cs typeface="Times New Roman" panose="02020603050405020304" pitchFamily="18" charset="0"/>
              </a:rPr>
              <a:t>chi vượt mức 01 triệu đồng/tháng/người để: Trích nộp quỹ hưu trí tự nguyện, mua bảo hiểm hưu trí tự nguyện cho người lao động</a:t>
            </a:r>
            <a:r>
              <a:rPr lang="vi-VN" sz="2600" dirty="0" smtClean="0">
                <a:latin typeface="Times New Roman" panose="02020603050405020304" pitchFamily="18" charset="0"/>
                <a:cs typeface="Times New Roman" panose="02020603050405020304" pitchFamily="18" charset="0"/>
              </a:rPr>
              <a:t>.</a:t>
            </a:r>
            <a:r>
              <a:rPr lang="en-US" sz="2600" dirty="0" smtClean="0">
                <a:latin typeface="Times New Roman" panose="02020603050405020304" pitchFamily="18" charset="0"/>
                <a:cs typeface="Times New Roman" panose="02020603050405020304" pitchFamily="18" charset="0"/>
              </a:rPr>
              <a:t> ( TT78 </a:t>
            </a:r>
            <a:r>
              <a:rPr lang="en-US" sz="2600" dirty="0" err="1" smtClean="0">
                <a:latin typeface="Times New Roman" panose="02020603050405020304" pitchFamily="18" charset="0"/>
                <a:cs typeface="Times New Roman" panose="02020603050405020304" pitchFamily="18" charset="0"/>
              </a:rPr>
              <a:t>có</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thêm</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quỹ</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có</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tính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chất</a:t>
            </a:r>
            <a:r>
              <a:rPr lang="en-US" sz="2600" dirty="0" smtClean="0">
                <a:latin typeface="Times New Roman" panose="02020603050405020304" pitchFamily="18" charset="0"/>
                <a:cs typeface="Times New Roman" panose="02020603050405020304" pitchFamily="18" charset="0"/>
              </a:rPr>
              <a:t> an </a:t>
            </a:r>
            <a:r>
              <a:rPr lang="en-US" sz="2600" dirty="0" err="1" smtClean="0">
                <a:latin typeface="Times New Roman" panose="02020603050405020304" pitchFamily="18" charset="0"/>
                <a:cs typeface="Times New Roman" panose="02020603050405020304" pitchFamily="18" charset="0"/>
              </a:rPr>
              <a:t>sinh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xã</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hội</a:t>
            </a:r>
            <a:r>
              <a:rPr lang="en-US" sz="2600" dirty="0" smtClean="0">
                <a:latin typeface="Times New Roman" panose="02020603050405020304" pitchFamily="18" charset="0"/>
                <a:cs typeface="Times New Roman" panose="02020603050405020304" pitchFamily="18" charset="0"/>
              </a:rPr>
              <a:t>)</a:t>
            </a:r>
          </a:p>
          <a:p>
            <a:pPr marL="0" indent="0">
              <a:buNone/>
            </a:pPr>
            <a:r>
              <a:rPr lang="en-US" sz="2600" dirty="0" smtClean="0">
                <a:latin typeface="Times New Roman" panose="02020603050405020304" pitchFamily="18" charset="0"/>
                <a:cs typeface="Times New Roman" panose="02020603050405020304" pitchFamily="18" charset="0"/>
              </a:rPr>
              <a:t>12. </a:t>
            </a:r>
            <a:r>
              <a:rPr lang="vi-VN" sz="2600" dirty="0">
                <a:latin typeface="Times New Roman" panose="02020603050405020304" pitchFamily="18" charset="0"/>
                <a:cs typeface="Times New Roman" panose="02020603050405020304" pitchFamily="18" charset="0"/>
              </a:rPr>
              <a:t>Khoản chi trả trợ cấp mất việc làm cho người lao động không theo đúng quy định hiện hành</a:t>
            </a:r>
            <a:r>
              <a:rPr lang="vi-VN" sz="2600" dirty="0" smtClean="0">
                <a:latin typeface="Times New Roman" panose="02020603050405020304" pitchFamily="18" charset="0"/>
                <a:cs typeface="Times New Roman" panose="02020603050405020304" pitchFamily="18" charset="0"/>
              </a:rPr>
              <a:t>.</a:t>
            </a:r>
            <a:endParaRPr lang="en-US" sz="2600" dirty="0" smtClean="0">
              <a:latin typeface="Times New Roman" panose="02020603050405020304" pitchFamily="18" charset="0"/>
              <a:cs typeface="Times New Roman" panose="02020603050405020304" pitchFamily="18" charset="0"/>
            </a:endParaRPr>
          </a:p>
          <a:p>
            <a:pPr marL="0" indent="0">
              <a:buNone/>
            </a:pPr>
            <a:r>
              <a:rPr lang="en-US" sz="2600" dirty="0" smtClean="0">
                <a:latin typeface="Times New Roman" panose="02020603050405020304" pitchFamily="18" charset="0"/>
                <a:cs typeface="Times New Roman" panose="02020603050405020304" pitchFamily="18" charset="0"/>
              </a:rPr>
              <a:t>13. </a:t>
            </a:r>
            <a:r>
              <a:rPr lang="en-US" sz="2600" dirty="0">
                <a:latin typeface="Times New Roman" panose="02020603050405020304" pitchFamily="18" charset="0"/>
                <a:cs typeface="Times New Roman" panose="02020603050405020304" pitchFamily="18" charset="0"/>
              </a:rPr>
              <a:t>Chi </a:t>
            </a:r>
            <a:r>
              <a:rPr lang="en-US" sz="2600" dirty="0" err="1">
                <a:latin typeface="Times New Roman" panose="02020603050405020304" pitchFamily="18" charset="0"/>
                <a:cs typeface="Times New Roman" panose="02020603050405020304" pitchFamily="18" charset="0"/>
              </a:rPr>
              <a:t>đóng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góp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hình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thành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nguồn</a:t>
            </a:r>
            <a:r>
              <a:rPr lang="en-US" sz="2600" dirty="0">
                <a:latin typeface="Times New Roman" panose="02020603050405020304" pitchFamily="18" charset="0"/>
                <a:cs typeface="Times New Roman" panose="02020603050405020304" pitchFamily="18" charset="0"/>
              </a:rPr>
              <a:t> chi </a:t>
            </a:r>
            <a:r>
              <a:rPr lang="en-US" sz="2600" dirty="0" err="1">
                <a:latin typeface="Times New Roman" panose="02020603050405020304" pitchFamily="18" charset="0"/>
                <a:cs typeface="Times New Roman" panose="02020603050405020304" pitchFamily="18" charset="0"/>
              </a:rPr>
              <a:t>phí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quản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lý</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cấp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trên</a:t>
            </a:r>
            <a:r>
              <a:rPr lang="en-US" sz="2600" dirty="0" smtClean="0">
                <a:latin typeface="Times New Roman" panose="02020603050405020304" pitchFamily="18" charset="0"/>
                <a:cs typeface="Times New Roman" panose="02020603050405020304" pitchFamily="18" charset="0"/>
              </a:rPr>
              <a:t>.</a:t>
            </a:r>
          </a:p>
          <a:p>
            <a:pPr marL="0" indent="0">
              <a:buNone/>
            </a:pPr>
            <a:r>
              <a:rPr lang="en-US" sz="2600" dirty="0" smtClean="0">
                <a:latin typeface="Times New Roman" panose="02020603050405020304" pitchFamily="18" charset="0"/>
                <a:cs typeface="Times New Roman" panose="02020603050405020304" pitchFamily="18" charset="0"/>
              </a:rPr>
              <a:t>14. </a:t>
            </a:r>
            <a:r>
              <a:rPr lang="vi-VN" sz="2600" dirty="0">
                <a:latin typeface="Times New Roman" panose="02020603050405020304" pitchFamily="18" charset="0"/>
                <a:cs typeface="Times New Roman" panose="02020603050405020304" pitchFamily="18" charset="0"/>
              </a:rPr>
              <a:t>Phần chi đóng góp vào các quỹ của Hiệp hội (các Hiệp hội này được thành lập theo quy định của pháp luật) vượt quá mức quy định của Hiệp hội</a:t>
            </a:r>
            <a:r>
              <a:rPr lang="vi-VN" sz="2600" dirty="0" smtClean="0">
                <a:latin typeface="Times New Roman" panose="02020603050405020304" pitchFamily="18" charset="0"/>
                <a:cs typeface="Times New Roman" panose="02020603050405020304" pitchFamily="18" charset="0"/>
              </a:rPr>
              <a:t>.</a:t>
            </a:r>
            <a:endParaRPr lang="en-US" sz="2600" dirty="0" smtClean="0">
              <a:latin typeface="Times New Roman" panose="02020603050405020304" pitchFamily="18" charset="0"/>
              <a:cs typeface="Times New Roman" panose="02020603050405020304" pitchFamily="18" charset="0"/>
            </a:endParaRPr>
          </a:p>
          <a:p>
            <a:pPr marL="0" indent="0">
              <a:buNone/>
            </a:pPr>
            <a:r>
              <a:rPr lang="en-US" sz="2600" dirty="0" smtClean="0">
                <a:latin typeface="Times New Roman" panose="02020603050405020304" pitchFamily="18" charset="0"/>
                <a:cs typeface="Times New Roman" panose="02020603050405020304" pitchFamily="18" charset="0"/>
              </a:rPr>
              <a:t>15. </a:t>
            </a:r>
            <a:r>
              <a:rPr lang="vi-VN" sz="2600" dirty="0">
                <a:latin typeface="Times New Roman" panose="02020603050405020304" pitchFamily="18" charset="0"/>
                <a:cs typeface="Times New Roman" panose="02020603050405020304" pitchFamily="18" charset="0"/>
              </a:rPr>
              <a:t>Chi trả tiền điện, tiền nước đối với những hợp đồng điện nước do chủ sở hữu là hộ gia đình, cá nhân cho thuê địa điểm sản xuất, kinh doanh ký trực tiếp với đơn vị cung cấp điện, nước không có đủ chứng từ không có các hoá đơn thanh toán tiền điện, nước và hợp đồng thuê địa điểm sản xuất kinh </a:t>
            </a:r>
            <a:r>
              <a:rPr lang="vi-VN" sz="2600" dirty="0" smtClean="0">
                <a:latin typeface="Times New Roman" panose="02020603050405020304" pitchFamily="18" charset="0"/>
                <a:cs typeface="Times New Roman" panose="02020603050405020304" pitchFamily="18" charset="0"/>
              </a:rPr>
              <a:t>doanh</a:t>
            </a:r>
            <a:endParaRPr lang="en-US" sz="26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24217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1558"/>
            <a:ext cx="10515600" cy="1142399"/>
          </a:xfrm>
        </p:spPr>
        <p:txBody>
          <a:bodyPr>
            <a:normAutofit/>
          </a:bodyPr>
          <a:lstStyle/>
          <a:p>
            <a:r>
              <a:rPr lang="en-US" sz="3600" b="1" dirty="0">
                <a:latin typeface="Times New Roman" panose="02020603050405020304" pitchFamily="18" charset="0"/>
                <a:cs typeface="Times New Roman" panose="02020603050405020304" pitchFamily="18" charset="0"/>
              </a:rPr>
              <a:t>Chi </a:t>
            </a:r>
            <a:r>
              <a:rPr lang="en-US" sz="3600" b="1" dirty="0" err="1">
                <a:latin typeface="Times New Roman" panose="02020603050405020304" pitchFamily="18" charset="0"/>
                <a:cs typeface="Times New Roman" panose="02020603050405020304" pitchFamily="18" charset="0"/>
              </a:rPr>
              <a:t>phí</a:t>
            </a:r>
            <a:r>
              <a:rPr lang="en-US" sz="3600" b="1" dirty="0">
                <a:latin typeface="Times New Roman" panose="02020603050405020304" pitchFamily="18" charset="0"/>
                <a:cs typeface="Times New Roman" panose="02020603050405020304" pitchFamily="18" charset="0"/>
              </a:rPr>
              <a:t> KHÔNG </a:t>
            </a:r>
            <a:r>
              <a:rPr lang="en-US" sz="3600" b="1" dirty="0" err="1">
                <a:latin typeface="Times New Roman" panose="02020603050405020304" pitchFamily="18" charset="0"/>
                <a:cs typeface="Times New Roman" panose="02020603050405020304" pitchFamily="18" charset="0"/>
              </a:rPr>
              <a:t>được</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trừ</a:t>
            </a:r>
            <a:r>
              <a:rPr lang="en-US" sz="3600" b="1" dirty="0">
                <a:latin typeface="Times New Roman" panose="02020603050405020304" pitchFamily="18" charset="0"/>
                <a:cs typeface="Times New Roman" panose="02020603050405020304" pitchFamily="18" charset="0"/>
              </a:rPr>
              <a:t> ( </a:t>
            </a:r>
            <a:r>
              <a:rPr lang="en-US" sz="3600" b="1" dirty="0" err="1">
                <a:latin typeface="Times New Roman" panose="02020603050405020304" pitchFamily="18" charset="0"/>
                <a:cs typeface="Times New Roman" panose="02020603050405020304" pitchFamily="18" charset="0"/>
              </a:rPr>
              <a:t>khoản</a:t>
            </a:r>
            <a:r>
              <a:rPr lang="en-US" sz="3600" b="1" dirty="0">
                <a:latin typeface="Times New Roman" panose="02020603050405020304" pitchFamily="18" charset="0"/>
                <a:cs typeface="Times New Roman" panose="02020603050405020304" pitchFamily="18" charset="0"/>
              </a:rPr>
              <a:t> 1 </a:t>
            </a:r>
            <a:r>
              <a:rPr lang="en-US" sz="3600" b="1" dirty="0" err="1">
                <a:latin typeface="Times New Roman" panose="02020603050405020304" pitchFamily="18" charset="0"/>
                <a:cs typeface="Times New Roman" panose="02020603050405020304" pitchFamily="18" charset="0"/>
              </a:rPr>
              <a:t>điều</a:t>
            </a:r>
            <a:r>
              <a:rPr lang="en-US" sz="3600" b="1" dirty="0">
                <a:latin typeface="Times New Roman" panose="02020603050405020304" pitchFamily="18" charset="0"/>
                <a:cs typeface="Times New Roman" panose="02020603050405020304" pitchFamily="18" charset="0"/>
              </a:rPr>
              <a:t> 4 TT 96)</a:t>
            </a:r>
            <a:endParaRPr lang="en-US" sz="3600" dirty="0"/>
          </a:p>
        </p:txBody>
      </p:sp>
      <p:sp>
        <p:nvSpPr>
          <p:cNvPr id="3" name="Content Placeholder 2"/>
          <p:cNvSpPr>
            <a:spLocks noGrp="1"/>
          </p:cNvSpPr>
          <p:nvPr>
            <p:ph idx="1"/>
          </p:nvPr>
        </p:nvSpPr>
        <p:spPr>
          <a:xfrm>
            <a:off x="838200" y="1383957"/>
            <a:ext cx="10515600" cy="4793006"/>
          </a:xfrm>
        </p:spPr>
        <p:txBody>
          <a:bodyPr>
            <a:normAutofit fontScale="92500"/>
          </a:bodyPr>
          <a:lstStyle/>
          <a:p>
            <a:pPr marL="0" indent="0">
              <a:buNone/>
            </a:pPr>
            <a:r>
              <a:rPr lang="en-US" sz="2400" dirty="0" smtClean="0">
                <a:latin typeface="Times New Roman" panose="02020603050405020304" pitchFamily="18" charset="0"/>
                <a:cs typeface="Times New Roman" panose="02020603050405020304" pitchFamily="18" charset="0"/>
              </a:rPr>
              <a:t>16. </a:t>
            </a:r>
            <a:r>
              <a:rPr lang="vi-VN" sz="2400" dirty="0">
                <a:latin typeface="Times New Roman" panose="02020603050405020304" pitchFamily="18" charset="0"/>
                <a:cs typeface="Times New Roman" panose="02020603050405020304" pitchFamily="18" charset="0"/>
              </a:rPr>
              <a:t>Phần chi phí thuê tài sản cố định vượt quá mức phân bổ theo số năm mà bên đi thuê trả tiền trước</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smtClean="0">
                <a:latin typeface="Times New Roman" panose="02020603050405020304" pitchFamily="18" charset="0"/>
                <a:cs typeface="Times New Roman" panose="02020603050405020304" pitchFamily="18" charset="0"/>
              </a:rPr>
              <a:t>17. </a:t>
            </a:r>
            <a:r>
              <a:rPr lang="vi-VN" sz="2400" dirty="0">
                <a:latin typeface="Times New Roman" panose="02020603050405020304" pitchFamily="18" charset="0"/>
                <a:cs typeface="Times New Roman" panose="02020603050405020304" pitchFamily="18" charset="0"/>
              </a:rPr>
              <a:t>Phần chi phí trả lãi tiền vay vốn sản xuất kinh doanh của đối tượng không phải là tổ chức tín dụng hoặc tổ chức kinh tế vượt quá 150% mức lãi suất cơ bản do Ngân hàng Nhà nước Việt Nam công bố tại thời điểm vay</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18. </a:t>
            </a:r>
            <a:r>
              <a:rPr lang="vi-VN" sz="2400" dirty="0">
                <a:latin typeface="Times New Roman" panose="02020603050405020304" pitchFamily="18" charset="0"/>
                <a:cs typeface="Times New Roman" panose="02020603050405020304" pitchFamily="18" charset="0"/>
              </a:rPr>
              <a:t>Chi trả lãi tiền vay tương ứng với phần vốn điều lệ (đối với doanh nghiệp tư nhân là vốn đầu tư) đã đăng ký còn thiếu theo tiến độ góp vốn ghi trong điều lệ của doanh nghiệp kể cả trường hợp doanh nghiệp đã đi vào sản xuất kinh doanh. Chi trả lãi tiền vay trong quá trình đầu tư đã được ghi nhận vào giá trị của tài sản, giá trị công trình đầu tư</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19. </a:t>
            </a:r>
            <a:r>
              <a:rPr lang="vi-VN" sz="2400" dirty="0">
                <a:latin typeface="Times New Roman" panose="02020603050405020304" pitchFamily="18" charset="0"/>
                <a:cs typeface="Times New Roman" panose="02020603050405020304" pitchFamily="18" charset="0"/>
              </a:rPr>
              <a:t>Trích, lập và sử dụng các khoản dự phòng không theo đúng hướng dẫn của Bộ Tài chính về trích lập dự phòng: dự phòng giảm giá hàng tồn kho, dự phòng tổn thất các khoản đầu tư tài chính, dự phòng nợ phải thu khó đòi, dự phòng bảo hành sản phẩm, hàng hoá, công trình xây lắp và dự phòng rủi ro nghề nghiệp của doanh nghiệp thẩm định giá, doanh nghiệp cung cấp dịch vụ kiểm toán độc lập</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6158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95301"/>
            <a:ext cx="9144000" cy="1333500"/>
          </a:xfrm>
        </p:spPr>
        <p:txBody>
          <a:bodyPr>
            <a:normAutofit/>
          </a:bodyPr>
          <a:lstStyle/>
          <a:p>
            <a:r>
              <a:rPr lang="en-US" sz="4000" dirty="0" err="1" smtClean="0">
                <a:latin typeface="Times New Roman" panose="02020603050405020304" pitchFamily="18" charset="0"/>
                <a:cs typeface="Times New Roman" panose="02020603050405020304" pitchFamily="18" charset="0"/>
              </a:rPr>
              <a:t>Cơ</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sở</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pháp</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lý</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Thuế</a:t>
            </a:r>
            <a:r>
              <a:rPr lang="en-US" sz="4000" dirty="0" smtClean="0">
                <a:latin typeface="Times New Roman" panose="02020603050405020304" pitchFamily="18" charset="0"/>
                <a:cs typeface="Times New Roman" panose="02020603050405020304" pitchFamily="18" charset="0"/>
              </a:rPr>
              <a:t> TNDN</a:t>
            </a:r>
            <a:br>
              <a:rPr lang="en-US" sz="4000" dirty="0" smtClean="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63600" y="1608668"/>
            <a:ext cx="9144000" cy="3429000"/>
          </a:xfrm>
        </p:spPr>
        <p:txBody>
          <a:bodyPr>
            <a:noAutofit/>
          </a:bodyPr>
          <a:lstStyle/>
          <a:p>
            <a:pPr marL="285750" lvl="0" indent="-285750" algn="l">
              <a:buFont typeface="Wingdings" panose="05000000000000000000" pitchFamily="2" charset="2"/>
              <a:buChar char="§"/>
            </a:pPr>
            <a:r>
              <a:rPr lang="en-US" sz="1500" dirty="0"/>
              <a:t> </a:t>
            </a:r>
            <a:r>
              <a:rPr lang="vi-VN" sz="1500" dirty="0">
                <a:latin typeface="+mj-lt"/>
              </a:rPr>
              <a:t>Luật thuế TNDN số 14/2008/QH12 ngày 03/6/2008;</a:t>
            </a:r>
            <a:endParaRPr lang="en-US" sz="1500" dirty="0">
              <a:latin typeface="+mj-lt"/>
            </a:endParaRPr>
          </a:p>
          <a:p>
            <a:pPr marL="285750" lvl="0" indent="-285750" algn="l">
              <a:buFont typeface="Wingdings" panose="05000000000000000000" pitchFamily="2" charset="2"/>
              <a:buChar char="§"/>
            </a:pPr>
            <a:r>
              <a:rPr lang="vi-VN" sz="1500" dirty="0">
                <a:latin typeface="+mj-lt"/>
              </a:rPr>
              <a:t>Luật số 32/2013/QH13 ngày 19/6/2013 sửa đổi, bổ sung một số điều của Luật thuế TNDN số 14/2008;</a:t>
            </a:r>
            <a:endParaRPr lang="en-US" sz="1500" dirty="0">
              <a:latin typeface="+mj-lt"/>
            </a:endParaRPr>
          </a:p>
          <a:p>
            <a:pPr marL="285750" lvl="0" indent="-285750" algn="l">
              <a:buFont typeface="Wingdings" panose="05000000000000000000" pitchFamily="2" charset="2"/>
              <a:buChar char="§"/>
            </a:pPr>
            <a:r>
              <a:rPr lang="vi-VN" sz="1500" dirty="0">
                <a:latin typeface="+mj-lt"/>
              </a:rPr>
              <a:t>Luật số 71/2014/QH13 sửa đổi, bổ sung một số điều của các luật </a:t>
            </a:r>
            <a:r>
              <a:rPr lang="vi-VN" sz="1500" dirty="0" smtClean="0">
                <a:latin typeface="+mj-lt"/>
              </a:rPr>
              <a:t>về</a:t>
            </a:r>
            <a:r>
              <a:rPr lang="en-US" sz="1500" dirty="0">
                <a:latin typeface="+mj-lt"/>
              </a:rPr>
              <a:t> </a:t>
            </a:r>
            <a:r>
              <a:rPr lang="vi-VN" sz="1500" dirty="0" smtClean="0">
                <a:latin typeface="+mj-lt"/>
              </a:rPr>
              <a:t>thuế</a:t>
            </a:r>
            <a:r>
              <a:rPr lang="vi-VN" sz="1500" dirty="0">
                <a:latin typeface="+mj-lt"/>
              </a:rPr>
              <a:t>;</a:t>
            </a:r>
            <a:endParaRPr lang="en-US" sz="1500" dirty="0">
              <a:latin typeface="+mj-lt"/>
            </a:endParaRPr>
          </a:p>
          <a:p>
            <a:pPr marL="285750" lvl="0" indent="-285750" algn="l">
              <a:buFont typeface="Wingdings" panose="05000000000000000000" pitchFamily="2" charset="2"/>
              <a:buChar char="§"/>
            </a:pPr>
            <a:r>
              <a:rPr lang="vi-VN" sz="1500" dirty="0">
                <a:latin typeface="+mj-lt"/>
              </a:rPr>
              <a:t>Luật Quản lý thuế số 78/2006/QH11 ngày 29/11/2006, Luật </a:t>
            </a:r>
            <a:r>
              <a:rPr lang="vi-VN" sz="1500" dirty="0" smtClean="0">
                <a:latin typeface="+mj-lt"/>
              </a:rPr>
              <a:t>số</a:t>
            </a:r>
            <a:r>
              <a:rPr lang="en-US" sz="1500" dirty="0" smtClean="0">
                <a:latin typeface="+mj-lt"/>
              </a:rPr>
              <a:t> </a:t>
            </a:r>
            <a:r>
              <a:rPr lang="vi-VN" sz="1500" dirty="0" smtClean="0">
                <a:latin typeface="+mj-lt"/>
              </a:rPr>
              <a:t>21/2012/QH13 </a:t>
            </a:r>
            <a:r>
              <a:rPr lang="vi-VN" sz="1500" dirty="0">
                <a:latin typeface="+mj-lt"/>
              </a:rPr>
              <a:t>ngày 20/11/2012 sửa đổi, bổ sung một số điều của Luật Quản lý thuế;</a:t>
            </a:r>
            <a:endParaRPr lang="en-US" sz="1500" dirty="0">
              <a:latin typeface="+mj-lt"/>
            </a:endParaRPr>
          </a:p>
          <a:p>
            <a:pPr marL="285750" lvl="0" indent="-285750" algn="l">
              <a:buFont typeface="Wingdings" panose="05000000000000000000" pitchFamily="2" charset="2"/>
              <a:buChar char="§"/>
            </a:pPr>
            <a:r>
              <a:rPr lang="vi-VN" sz="1500" dirty="0">
                <a:latin typeface="+mj-lt"/>
              </a:rPr>
              <a:t>Nghị định số 218/2013/NĐ-CP ngày 26/12/2013 của Chính phủ quy định chi tiết và hướng dẫn thi hành một số điều của Luật thuế TNDN và Luật sửa đổi, bổ sung một số điều của Luật thuế TNDN số 14/2008;</a:t>
            </a:r>
            <a:endParaRPr lang="en-US" sz="1500" dirty="0">
              <a:latin typeface="+mj-lt"/>
            </a:endParaRPr>
          </a:p>
          <a:p>
            <a:pPr marL="285750" lvl="0" indent="-285750" algn="l">
              <a:buFont typeface="Wingdings" panose="05000000000000000000" pitchFamily="2" charset="2"/>
              <a:buChar char="§"/>
            </a:pPr>
            <a:r>
              <a:rPr lang="vi-VN" sz="1500" dirty="0">
                <a:latin typeface="+mj-lt"/>
              </a:rPr>
              <a:t>Nghị định số 91/2014/NĐ-CP ngày 1/10/2014 sửa đổi, bổ sung một số điều của các nghị định về thuế</a:t>
            </a:r>
            <a:r>
              <a:rPr lang="vi-VN" sz="1500" dirty="0" smtClean="0">
                <a:latin typeface="+mj-lt"/>
              </a:rPr>
              <a:t>;</a:t>
            </a:r>
            <a:endParaRPr lang="en-US" sz="1500" dirty="0">
              <a:latin typeface="+mj-lt"/>
            </a:endParaRPr>
          </a:p>
        </p:txBody>
      </p:sp>
      <p:pic>
        <p:nvPicPr>
          <p:cNvPr id="5" name="9Slide.vn 11">
            <a:extLst>
              <a:ext uri="{FF2B5EF4-FFF2-40B4-BE49-F238E27FC236}">
                <a16:creationId xmlns="" xmlns:a16="http://schemas.microsoft.com/office/drawing/2014/main" id="{291F9391-E903-467C-9078-69A01B66F05F}"/>
              </a:ext>
            </a:extLst>
          </p:cNvPr>
          <p:cNvPicPr>
            <a:picLocks noChangeAspect="1"/>
          </p:cNvPicPr>
          <p:nvPr/>
        </p:nvPicPr>
        <p:blipFill>
          <a:blip r:embed="rId2"/>
          <a:stretch>
            <a:fillRect/>
          </a:stretch>
        </p:blipFill>
        <p:spPr>
          <a:xfrm>
            <a:off x="9071118" y="3394361"/>
            <a:ext cx="4457700" cy="3714749"/>
          </a:xfrm>
          <a:prstGeom prst="rect">
            <a:avLst/>
          </a:prstGeom>
        </p:spPr>
      </p:pic>
    </p:spTree>
    <p:extLst>
      <p:ext uri="{BB962C8B-B14F-4D97-AF65-F5344CB8AC3E}">
        <p14:creationId xmlns:p14="http://schemas.microsoft.com/office/powerpoint/2010/main" val="279725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200" b="1" dirty="0"/>
              <a:t>Chi phí KHÔNG được trừ ( khoản 1 điều 4 TT 96)</a:t>
            </a:r>
            <a:endParaRPr lang="en-US" sz="3200" b="1" dirty="0"/>
          </a:p>
        </p:txBody>
      </p:sp>
      <p:sp>
        <p:nvSpPr>
          <p:cNvPr id="3" name="Content Placeholder 2"/>
          <p:cNvSpPr>
            <a:spLocks noGrp="1"/>
          </p:cNvSpPr>
          <p:nvPr>
            <p:ph idx="1"/>
          </p:nvPr>
        </p:nvSpPr>
        <p:spPr/>
        <p:txBody>
          <a:bodyPr>
            <a:normAutofit lnSpcReduction="10000"/>
          </a:bodyPr>
          <a:lstStyle/>
          <a:p>
            <a:pPr marL="0" indent="0">
              <a:buNone/>
            </a:pPr>
            <a:r>
              <a:rPr lang="en-US" dirty="0" smtClean="0">
                <a:latin typeface="Times New Roman" panose="02020603050405020304" pitchFamily="18" charset="0"/>
                <a:cs typeface="Times New Roman" panose="02020603050405020304" pitchFamily="18" charset="0"/>
              </a:rPr>
              <a:t>20.</a:t>
            </a:r>
            <a:r>
              <a:rPr lang="vi-VN" dirty="0" smtClean="0">
                <a:latin typeface="Times New Roman" panose="02020603050405020304" pitchFamily="18" charset="0"/>
                <a:cs typeface="Times New Roman" panose="02020603050405020304" pitchFamily="18" charset="0"/>
              </a:rPr>
              <a:t>Các </a:t>
            </a:r>
            <a:r>
              <a:rPr lang="vi-VN" dirty="0">
                <a:latin typeface="Times New Roman" panose="02020603050405020304" pitchFamily="18" charset="0"/>
                <a:cs typeface="Times New Roman" panose="02020603050405020304" pitchFamily="18" charset="0"/>
              </a:rPr>
              <a:t>khoản chi phí trích trước theo kỳ hạn, theo chu kỳ mà đến hết kỳ hạn, hết chu kỳ chưa chi hoặc chi không hết</a:t>
            </a:r>
            <a:r>
              <a:rPr lang="vi-VN" dirty="0" smtClean="0"/>
              <a:t>.</a:t>
            </a:r>
            <a:endParaRPr lang="en-US" dirty="0" smtClean="0"/>
          </a:p>
          <a:p>
            <a:pPr marL="0" indent="0">
              <a:buNone/>
            </a:pPr>
            <a:r>
              <a:rPr lang="en-US" dirty="0" smtClean="0"/>
              <a:t>21</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Lỗ chênh lệch tỷ giá hối đoái do đánh giá lại các khoản mục tiền tệ có gốc ngoại tệ cuối kỳ tính </a:t>
            </a:r>
            <a:r>
              <a:rPr lang="vi-VN" dirty="0" smtClean="0">
                <a:latin typeface="Times New Roman" panose="02020603050405020304" pitchFamily="18" charset="0"/>
                <a:cs typeface="Times New Roman" panose="02020603050405020304" pitchFamily="18" charset="0"/>
              </a:rPr>
              <a:t>thuế</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22. </a:t>
            </a:r>
            <a:r>
              <a:rPr lang="vi-VN" dirty="0">
                <a:latin typeface="Times New Roman" panose="02020603050405020304" pitchFamily="18" charset="0"/>
                <a:cs typeface="Times New Roman" panose="02020603050405020304" pitchFamily="18" charset="0"/>
              </a:rPr>
              <a:t>Chi tài trợ cho giáo dục (bao gồm cả chi tài trợ cho hoạt động giáo dục nghề nghiệp) không đúng đối tượng quy </a:t>
            </a:r>
            <a:r>
              <a:rPr lang="vi-VN" dirty="0" smtClean="0">
                <a:latin typeface="Times New Roman" panose="02020603050405020304" pitchFamily="18" charset="0"/>
                <a:cs typeface="Times New Roman" panose="02020603050405020304" pitchFamily="18" charset="0"/>
              </a:rPr>
              <a:t>định</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23. </a:t>
            </a:r>
            <a:r>
              <a:rPr lang="vi-VN" dirty="0">
                <a:latin typeface="Times New Roman" panose="02020603050405020304" pitchFamily="18" charset="0"/>
                <a:cs typeface="Times New Roman" panose="02020603050405020304" pitchFamily="18" charset="0"/>
              </a:rPr>
              <a:t>Chi tài trợ cho y tế không đúng đối tượng quy </a:t>
            </a:r>
            <a:r>
              <a:rPr lang="vi-VN" dirty="0" smtClean="0">
                <a:latin typeface="Times New Roman" panose="02020603050405020304" pitchFamily="18" charset="0"/>
                <a:cs typeface="Times New Roman" panose="02020603050405020304" pitchFamily="18" charset="0"/>
              </a:rPr>
              <a:t>định</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24. </a:t>
            </a:r>
            <a:r>
              <a:rPr lang="vi-VN" dirty="0">
                <a:latin typeface="Times New Roman" panose="02020603050405020304" pitchFamily="18" charset="0"/>
                <a:cs typeface="Times New Roman" panose="02020603050405020304" pitchFamily="18" charset="0"/>
              </a:rPr>
              <a:t>Chi tài trợ cho việc khắc phục hậu quả thiên tai không đúng đối </a:t>
            </a:r>
            <a:r>
              <a:rPr lang="vi-VN" dirty="0" smtClean="0">
                <a:latin typeface="Times New Roman" panose="02020603050405020304" pitchFamily="18" charset="0"/>
                <a:cs typeface="Times New Roman" panose="02020603050405020304" pitchFamily="18" charset="0"/>
              </a:rPr>
              <a:t>tượng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định</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25.</a:t>
            </a:r>
            <a:r>
              <a:rPr lang="vi-VN" dirty="0" smtClean="0"/>
              <a:t> </a:t>
            </a:r>
            <a:r>
              <a:rPr lang="vi-VN" dirty="0">
                <a:latin typeface="Times New Roman" panose="02020603050405020304" pitchFamily="18" charset="0"/>
                <a:cs typeface="Times New Roman" panose="02020603050405020304" pitchFamily="18" charset="0"/>
              </a:rPr>
              <a:t>Chi tài trợ làm nhà cho người nghèo không đúng đối tượng quy định</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87800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800" b="1" dirty="0"/>
              <a:t>Chi phí KHÔNG được trừ ( khoản 1 điều 4 TT 96)</a:t>
            </a:r>
            <a:endParaRPr lang="en-US" sz="2800"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latin typeface="Times New Roman" panose="02020603050405020304" pitchFamily="18" charset="0"/>
                <a:cs typeface="Times New Roman" panose="02020603050405020304" pitchFamily="18" charset="0"/>
              </a:rPr>
              <a:t>26. </a:t>
            </a:r>
            <a:r>
              <a:rPr lang="en-US" dirty="0">
                <a:latin typeface="Times New Roman" panose="02020603050405020304" pitchFamily="18" charset="0"/>
                <a:cs typeface="Times New Roman" panose="02020603050405020304" pitchFamily="18" charset="0"/>
              </a:rPr>
              <a:t>Chi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định</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27. </a:t>
            </a:r>
            <a:r>
              <a:rPr lang="vi-VN" dirty="0">
                <a:latin typeface="Times New Roman" panose="02020603050405020304" pitchFamily="18" charset="0"/>
                <a:cs typeface="Times New Roman" panose="02020603050405020304" pitchFamily="18" charset="0"/>
              </a:rPr>
              <a:t>Phần chi phí quản lý kinh doanh do công ty ở nước ngoài phân bổ cho cơ sở thường trú tại Việt Nam vượt mức chi phí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28. </a:t>
            </a:r>
            <a:r>
              <a:rPr lang="vi-VN" dirty="0" smtClean="0">
                <a:latin typeface="Times New Roman" panose="02020603050405020304" pitchFamily="18" charset="0"/>
                <a:cs typeface="Times New Roman" panose="02020603050405020304" pitchFamily="18" charset="0"/>
              </a:rPr>
              <a:t>Các </a:t>
            </a:r>
            <a:r>
              <a:rPr lang="vi-VN" dirty="0">
                <a:latin typeface="Times New Roman" panose="02020603050405020304" pitchFamily="18" charset="0"/>
                <a:cs typeface="Times New Roman" panose="02020603050405020304" pitchFamily="18" charset="0"/>
              </a:rPr>
              <a:t>khoản chi được bù đắp bằng nguồn kinh phí khác; Các khoản chi đã được chi từ quỹ phát triển khoa học và công nghệ của doanh nghiệp; Chi phí mua thẻ hội viên sân gôn, chi phí chơi gôn.</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29. </a:t>
            </a:r>
            <a:r>
              <a:rPr lang="am-ET" dirty="0">
                <a:latin typeface="Times New Roman" panose="02020603050405020304" pitchFamily="18" charset="0"/>
                <a:cs typeface="Times New Roman" panose="02020603050405020304" pitchFamily="18" charset="0"/>
              </a:rPr>
              <a:t>Phần chi phí liên quan đến việc thuê quản lý đối với hoạt động kinh doanh trò chơi điện tử có thưởng, kinh doanh casino vượt quá 4% doanh thu hoạt động kinh doanh trò chơi điện tử có thưởng, kinh doanh casino</a:t>
            </a:r>
            <a:r>
              <a:rPr lang="am-ET"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t>30. </a:t>
            </a:r>
            <a:r>
              <a:rPr lang="am-ET" dirty="0">
                <a:latin typeface="Times New Roman" panose="02020603050405020304" pitchFamily="18" charset="0"/>
                <a:cs typeface="Times New Roman" panose="02020603050405020304" pitchFamily="18" charset="0"/>
              </a:rPr>
              <a:t>Các khoản chi không tương ứng với doanh thu tính thuế, trừ các khoản chi </a:t>
            </a:r>
            <a:r>
              <a:rPr lang="am-ET" dirty="0" smtClean="0">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khoản</a:t>
            </a:r>
            <a:r>
              <a:rPr lang="en-US" dirty="0" smtClean="0">
                <a:latin typeface="Times New Roman" panose="02020603050405020304" pitchFamily="18" charset="0"/>
                <a:cs typeface="Times New Roman" panose="02020603050405020304" pitchFamily="18" charset="0"/>
              </a:rPr>
              <a:t> chi </a:t>
            </a:r>
            <a:r>
              <a:rPr lang="en-US" dirty="0" err="1" smtClean="0">
                <a:latin typeface="Times New Roman" panose="02020603050405020304" pitchFamily="18" charset="0"/>
                <a:cs typeface="Times New Roman" panose="02020603050405020304" pitchFamily="18" charset="0"/>
              </a:rPr>
              <a:t>mang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phúc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hỗ</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dục</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31. </a:t>
            </a:r>
            <a:r>
              <a:rPr lang="vi-VN" dirty="0">
                <a:latin typeface="Times New Roman" panose="02020603050405020304" pitchFamily="18" charset="0"/>
                <a:cs typeface="Times New Roman" panose="02020603050405020304" pitchFamily="18" charset="0"/>
              </a:rPr>
              <a:t>Chi về đầu tư xây dựng cơ bản trong giai đoạn đầu tư để hình thành tài sản cố định</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07512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3654"/>
            <a:ext cx="10515600" cy="5773309"/>
          </a:xfrm>
        </p:spPr>
        <p:txBody>
          <a:bodyPr>
            <a:normAutofit fontScale="92500"/>
          </a:bodyPr>
          <a:lstStyle/>
          <a:p>
            <a:pPr marL="0" indent="0">
              <a:buNone/>
            </a:pPr>
            <a:r>
              <a:rPr lang="en-US" sz="2600" dirty="0" smtClean="0">
                <a:latin typeface="Times New Roman" panose="02020603050405020304" pitchFamily="18" charset="0"/>
                <a:cs typeface="Times New Roman" panose="02020603050405020304" pitchFamily="18" charset="0"/>
              </a:rPr>
              <a:t>32. </a:t>
            </a:r>
            <a:r>
              <a:rPr lang="vi-VN" sz="2600" dirty="0" smtClean="0">
                <a:latin typeface="Times New Roman" panose="02020603050405020304" pitchFamily="18" charset="0"/>
                <a:cs typeface="Times New Roman" panose="02020603050405020304" pitchFamily="18" charset="0"/>
              </a:rPr>
              <a:t>Chi </a:t>
            </a:r>
            <a:r>
              <a:rPr lang="vi-VN" sz="2600" dirty="0">
                <a:latin typeface="Times New Roman" panose="02020603050405020304" pitchFamily="18" charset="0"/>
                <a:cs typeface="Times New Roman" panose="02020603050405020304" pitchFamily="18" charset="0"/>
              </a:rPr>
              <a:t>ủng hộ địa phương; chi ủng hộ các đoàn thể, tổ chức xã hội; </a:t>
            </a:r>
          </a:p>
          <a:p>
            <a:pPr marL="0" indent="0">
              <a:buNone/>
            </a:pPr>
            <a:r>
              <a:rPr lang="en-US" sz="2600" dirty="0" smtClean="0">
                <a:latin typeface="Times New Roman" panose="02020603050405020304" pitchFamily="18" charset="0"/>
                <a:cs typeface="Times New Roman" panose="02020603050405020304" pitchFamily="18" charset="0"/>
              </a:rPr>
              <a:t>33. </a:t>
            </a:r>
            <a:r>
              <a:rPr lang="vi-VN" sz="2600" dirty="0" smtClean="0">
                <a:latin typeface="Times New Roman" panose="02020603050405020304" pitchFamily="18" charset="0"/>
                <a:cs typeface="Times New Roman" panose="02020603050405020304" pitchFamily="18" charset="0"/>
              </a:rPr>
              <a:t>Khoản </a:t>
            </a:r>
            <a:r>
              <a:rPr lang="vi-VN" sz="2600" dirty="0">
                <a:latin typeface="Times New Roman" panose="02020603050405020304" pitchFamily="18" charset="0"/>
                <a:cs typeface="Times New Roman" panose="02020603050405020304" pitchFamily="18" charset="0"/>
              </a:rPr>
              <a:t>chi liên quan trực tiếp đến việc phát hành cổ phiếu </a:t>
            </a:r>
          </a:p>
          <a:p>
            <a:pPr marL="0" indent="0">
              <a:buNone/>
            </a:pPr>
            <a:r>
              <a:rPr lang="en-US" sz="2600" dirty="0" smtClean="0">
                <a:latin typeface="Times New Roman" panose="02020603050405020304" pitchFamily="18" charset="0"/>
                <a:cs typeface="Times New Roman" panose="02020603050405020304" pitchFamily="18" charset="0"/>
              </a:rPr>
              <a:t>34. </a:t>
            </a:r>
            <a:r>
              <a:rPr lang="vi-VN" sz="2600" dirty="0" smtClean="0">
                <a:latin typeface="Times New Roman" panose="02020603050405020304" pitchFamily="18" charset="0"/>
                <a:cs typeface="Times New Roman" panose="02020603050405020304" pitchFamily="18" charset="0"/>
              </a:rPr>
              <a:t>Số </a:t>
            </a:r>
            <a:r>
              <a:rPr lang="vi-VN" sz="2600" dirty="0">
                <a:latin typeface="Times New Roman" panose="02020603050405020304" pitchFamily="18" charset="0"/>
                <a:cs typeface="Times New Roman" panose="02020603050405020304" pitchFamily="18" charset="0"/>
              </a:rPr>
              <a:t>tiền cấp quyền khai thác khoáng sản vượt mức thực tế phát sinh của năm. </a:t>
            </a:r>
            <a:endParaRPr lang="en-US" sz="2600" dirty="0" smtClean="0">
              <a:latin typeface="Times New Roman" panose="02020603050405020304" pitchFamily="18" charset="0"/>
              <a:cs typeface="Times New Roman" panose="02020603050405020304" pitchFamily="18" charset="0"/>
            </a:endParaRPr>
          </a:p>
          <a:p>
            <a:pPr marL="0" indent="0">
              <a:buNone/>
            </a:pPr>
            <a:r>
              <a:rPr lang="en-US" sz="2600" dirty="0" smtClean="0">
                <a:latin typeface="Times New Roman" panose="02020603050405020304" pitchFamily="18" charset="0"/>
                <a:cs typeface="Times New Roman" panose="02020603050405020304" pitchFamily="18" charset="0"/>
              </a:rPr>
              <a:t>35. </a:t>
            </a:r>
            <a:r>
              <a:rPr lang="vi-VN" sz="2600" dirty="0" smtClean="0">
                <a:latin typeface="Times New Roman" panose="02020603050405020304" pitchFamily="18" charset="0"/>
                <a:cs typeface="Times New Roman" panose="02020603050405020304" pitchFamily="18" charset="0"/>
              </a:rPr>
              <a:t>Các </a:t>
            </a:r>
            <a:r>
              <a:rPr lang="vi-VN" sz="2600" dirty="0">
                <a:latin typeface="Times New Roman" panose="02020603050405020304" pitchFamily="18" charset="0"/>
                <a:cs typeface="Times New Roman" panose="02020603050405020304" pitchFamily="18" charset="0"/>
              </a:rPr>
              <a:t>khoản chi của hoạt động kinh doanh bảo hiểm, kinh doanh xổ số, kinh doanh chứng khoán và một số hoạt động kinh doanh đặc thù khác không thực hiện đúng theo văn bản hướng dẫn riêng của Bộ Tài chính.</a:t>
            </a:r>
          </a:p>
          <a:p>
            <a:pPr marL="0" indent="0">
              <a:buNone/>
            </a:pPr>
            <a:r>
              <a:rPr lang="en-US" sz="2600" dirty="0" smtClean="0">
                <a:latin typeface="Times New Roman" panose="02020603050405020304" pitchFamily="18" charset="0"/>
                <a:cs typeface="Times New Roman" panose="02020603050405020304" pitchFamily="18" charset="0"/>
              </a:rPr>
              <a:t>36. </a:t>
            </a:r>
            <a:r>
              <a:rPr lang="vi-VN" sz="2600" dirty="0" smtClean="0">
                <a:latin typeface="Times New Roman" panose="02020603050405020304" pitchFamily="18" charset="0"/>
                <a:cs typeface="Times New Roman" panose="02020603050405020304" pitchFamily="18" charset="0"/>
              </a:rPr>
              <a:t>Các </a:t>
            </a:r>
            <a:r>
              <a:rPr lang="vi-VN" sz="2600" dirty="0">
                <a:latin typeface="Times New Roman" panose="02020603050405020304" pitchFamily="18" charset="0"/>
                <a:cs typeface="Times New Roman" panose="02020603050405020304" pitchFamily="18" charset="0"/>
              </a:rPr>
              <a:t>khoản tiền phạt về vi phạm hành chính bao gồm: vi phạm luật giao thông, vi phạm chế độ đăng ký kinh doanh, vi phạm chế độ kế toán thống kê, vi phạm pháp luật về thuế bao gồm cả tiền chậm nộp thuế theo quy định của Luật Quản lý thuế và các khoản phạt về vi phạm hành chính khác theo quy định của pháp luật. </a:t>
            </a:r>
            <a:endParaRPr lang="en-US" sz="2600" dirty="0" smtClean="0">
              <a:latin typeface="Times New Roman" panose="02020603050405020304" pitchFamily="18" charset="0"/>
              <a:cs typeface="Times New Roman" panose="02020603050405020304" pitchFamily="18" charset="0"/>
            </a:endParaRPr>
          </a:p>
          <a:p>
            <a:pPr marL="0" indent="0">
              <a:buNone/>
            </a:pPr>
            <a:r>
              <a:rPr lang="en-US" sz="2600" dirty="0" smtClean="0">
                <a:latin typeface="Times New Roman" panose="02020603050405020304" pitchFamily="18" charset="0"/>
                <a:cs typeface="Times New Roman" panose="02020603050405020304" pitchFamily="18" charset="0"/>
              </a:rPr>
              <a:t>37. </a:t>
            </a:r>
            <a:r>
              <a:rPr lang="am-ET" sz="2600" dirty="0">
                <a:latin typeface="Times New Roman" panose="02020603050405020304" pitchFamily="18" charset="0"/>
                <a:cs typeface="Times New Roman" panose="02020603050405020304" pitchFamily="18" charset="0"/>
              </a:rPr>
              <a:t>Thuế giá trị gia tăng đầu vào đã được khấu trừ hoặc hoàn thuế; thuế giá trị gia tăng đầu vào của tài sản cố định là ô tô từ 9 chỗ ngồi trở xuống vượt mức quy định được khấu trừ theo quy định tại các văn bản pháp luật về thuế giá trị gia tăng;</a:t>
            </a:r>
            <a:endParaRPr lang="vi-VN" sz="26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752336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THU NHẬP KHÁC</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Thu </a:t>
            </a:r>
            <a:r>
              <a:rPr lang="en-US" dirty="0" err="1" smtClean="0">
                <a:latin typeface="Times New Roman" panose="02020603050405020304" pitchFamily="18" charset="0"/>
                <a:cs typeface="Times New Roman" panose="02020603050405020304" pitchFamily="18" charset="0"/>
              </a:rPr>
              <a:t>nhập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từ</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chuyển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vốn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chuyển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khoán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theo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hướng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dẫn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Chương</a:t>
            </a:r>
            <a:r>
              <a:rPr lang="en-US" dirty="0" smtClean="0">
                <a:latin typeface="Times New Roman" panose="02020603050405020304" pitchFamily="18" charset="0"/>
                <a:cs typeface="Times New Roman" panose="02020603050405020304" pitchFamily="18" charset="0"/>
              </a:rPr>
              <a:t> IV </a:t>
            </a:r>
            <a:r>
              <a:rPr lang="en-US" dirty="0" err="1" smtClean="0">
                <a:latin typeface="Times New Roman" panose="02020603050405020304" pitchFamily="18" charset="0"/>
                <a:cs typeface="Times New Roman" panose="02020603050405020304" pitchFamily="18" charset="0"/>
              </a:rPr>
              <a:t>Thông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tư</a:t>
            </a:r>
            <a:r>
              <a:rPr lang="en-US" dirty="0" smtClean="0">
                <a:latin typeface="Times New Roman" panose="02020603050405020304" pitchFamily="18" charset="0"/>
                <a:cs typeface="Times New Roman" panose="02020603050405020304" pitchFamily="18" charset="0"/>
              </a:rPr>
              <a:t> 78/2014/TT-BTC</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Thu </a:t>
            </a:r>
            <a:r>
              <a:rPr lang="en-US" dirty="0" err="1" smtClean="0">
                <a:latin typeface="Times New Roman" panose="02020603050405020304" pitchFamily="18" charset="0"/>
                <a:cs typeface="Times New Roman" panose="02020603050405020304" pitchFamily="18" charset="0"/>
              </a:rPr>
              <a:t>nhập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từ</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chuyển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theo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hướng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dẫn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chương</a:t>
            </a:r>
            <a:r>
              <a:rPr lang="en-US" dirty="0" smtClean="0">
                <a:latin typeface="Times New Roman" panose="02020603050405020304" pitchFamily="18" charset="0"/>
                <a:cs typeface="Times New Roman" panose="02020603050405020304" pitchFamily="18" charset="0"/>
              </a:rPr>
              <a:t> V TT 78/2014/TT-BTC</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Thu </a:t>
            </a:r>
            <a:r>
              <a:rPr lang="en-US" dirty="0" err="1" smtClean="0">
                <a:latin typeface="Times New Roman" panose="02020603050405020304" pitchFamily="18" charset="0"/>
                <a:cs typeface="Times New Roman" panose="02020603050405020304" pitchFamily="18" charset="0"/>
              </a:rPr>
              <a:t>nhập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từ</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chuyển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chuyển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quyền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chuyển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quyền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dò</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khai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khoáng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theo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định</a:t>
            </a:r>
            <a:r>
              <a:rPr lang="en-US" dirty="0" smtClean="0">
                <a:latin typeface="Times New Roman" panose="02020603050405020304" pitchFamily="18" charset="0"/>
                <a:cs typeface="Times New Roman" panose="02020603050405020304" pitchFamily="18" charset="0"/>
              </a:rPr>
              <a:t> Pl</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Thu </a:t>
            </a:r>
            <a:r>
              <a:rPr lang="en-US" dirty="0" err="1" smtClean="0">
                <a:latin typeface="Times New Roman" panose="02020603050405020304" pitchFamily="18" charset="0"/>
                <a:cs typeface="Times New Roman" panose="02020603050405020304" pitchFamily="18" charset="0"/>
              </a:rPr>
              <a:t>nhập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từ</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quyền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sở</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hữu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quyền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dựng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gồm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tiền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quyền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dưới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mọi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quyền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sở</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hữu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quyền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quyề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sở</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hữu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tuệ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từ</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chuyển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theo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định</a:t>
            </a:r>
            <a:r>
              <a:rPr lang="en-US" dirty="0" smtClean="0">
                <a:latin typeface="Times New Roman" panose="02020603050405020304" pitchFamily="18" charset="0"/>
                <a:cs typeface="Times New Roman" panose="02020603050405020304" pitchFamily="18" charset="0"/>
              </a:rPr>
              <a:t> PL</a:t>
            </a: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dirty="0" smtClean="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51869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THU NHẬP KHÁC</a:t>
            </a:r>
            <a:endParaRPr lang="en-US" dirty="0"/>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5. Thu </a:t>
            </a:r>
            <a:r>
              <a:rPr lang="en-US" dirty="0" err="1" smtClean="0">
                <a:latin typeface="Times New Roman" panose="02020603050405020304" pitchFamily="18" charset="0"/>
                <a:cs typeface="Times New Roman" panose="02020603050405020304" pitchFamily="18" charset="0"/>
              </a:rPr>
              <a:t>nhập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từ</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thuê</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dưới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mọi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thức</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6. Thu </a:t>
            </a:r>
            <a:r>
              <a:rPr lang="en-US" dirty="0" err="1" smtClean="0">
                <a:latin typeface="Times New Roman" panose="02020603050405020304" pitchFamily="18" charset="0"/>
                <a:cs typeface="Times New Roman" panose="02020603050405020304" pitchFamily="18" charset="0"/>
              </a:rPr>
              <a:t>nhập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từ</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chuyển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sản</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trừ</a:t>
            </a:r>
            <a:r>
              <a:rPr lang="en-US" dirty="0" smtClean="0">
                <a:latin typeface="Times New Roman" panose="02020603050405020304" pitchFamily="18" charset="0"/>
                <a:cs typeface="Times New Roman" panose="02020603050405020304" pitchFamily="18" charset="0"/>
              </a:rPr>
              <a:t> BDS),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loại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giấy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tờ</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khác</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7. Thu </a:t>
            </a:r>
            <a:r>
              <a:rPr lang="en-US" dirty="0" err="1" smtClean="0">
                <a:latin typeface="Times New Roman" panose="02020603050405020304" pitchFamily="18" charset="0"/>
                <a:cs typeface="Times New Roman" panose="02020603050405020304" pitchFamily="18" charset="0"/>
              </a:rPr>
              <a:t>nhập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từ</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gửi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vốn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gồm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tiền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chậm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góp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lãnh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khoản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hợp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đồng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vốn</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8. Thu </a:t>
            </a:r>
            <a:r>
              <a:rPr lang="en-US" dirty="0" err="1" smtClean="0">
                <a:latin typeface="Times New Roman" panose="02020603050405020304" pitchFamily="18" charset="0"/>
                <a:cs typeface="Times New Roman" panose="02020603050405020304" pitchFamily="18" charset="0"/>
              </a:rPr>
              <a:t>nhập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từ</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ngoại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tệ</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bằng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tiền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chênh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chi </a:t>
            </a:r>
            <a:r>
              <a:rPr lang="en-US" dirty="0" err="1" smtClean="0">
                <a:latin typeface="Times New Roman" panose="02020603050405020304" pitchFamily="18" charset="0"/>
                <a:cs typeface="Times New Roman" panose="02020603050405020304" pitchFamily="18" charset="0"/>
              </a:rPr>
              <a:t>phí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mua</a:t>
            </a:r>
            <a:r>
              <a:rPr lang="en-US" dirty="0" smtClean="0">
                <a:latin typeface="Times New Roman" panose="02020603050405020304" pitchFamily="18" charset="0"/>
                <a:cs typeface="Times New Roman" panose="02020603050405020304" pitchFamily="18" charset="0"/>
              </a:rPr>
              <a:t> ban </a:t>
            </a:r>
            <a:r>
              <a:rPr lang="en-US" dirty="0" err="1" smtClean="0">
                <a:latin typeface="Times New Roman" panose="02020603050405020304" pitchFamily="18" charset="0"/>
                <a:cs typeface="Times New Roman" panose="02020603050405020304" pitchFamily="18" charset="0"/>
              </a:rPr>
              <a:t>đầu</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9. Thu </a:t>
            </a:r>
            <a:r>
              <a:rPr lang="en-US" dirty="0" err="1" smtClean="0">
                <a:latin typeface="Times New Roman" panose="02020603050405020304" pitchFamily="18" charset="0"/>
                <a:cs typeface="Times New Roman" panose="02020603050405020304" pitchFamily="18" charset="0"/>
              </a:rPr>
              <a:t>nhập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từ</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chênh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lệch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tỷ</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giá</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2934314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THU NHẬP KHÁC</a:t>
            </a:r>
            <a:endParaRPr lang="en-US" dirty="0"/>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10. </a:t>
            </a:r>
            <a:r>
              <a:rPr lang="en-US" dirty="0" err="1" smtClean="0">
                <a:latin typeface="Times New Roman" panose="02020603050405020304" pitchFamily="18" charset="0"/>
                <a:cs typeface="Times New Roman" panose="02020603050405020304" pitchFamily="18" charset="0"/>
              </a:rPr>
              <a:t>Khoản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đòi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xóa</a:t>
            </a:r>
            <a:r>
              <a:rPr lang="en-US" dirty="0" smtClean="0">
                <a:latin typeface="Times New Roman" panose="02020603050405020304" pitchFamily="18" charset="0"/>
                <a:cs typeface="Times New Roman" panose="02020603050405020304" pitchFamily="18" charset="0"/>
              </a:rPr>
              <a:t> nay </a:t>
            </a:r>
            <a:r>
              <a:rPr lang="en-US" dirty="0" err="1" smtClean="0">
                <a:latin typeface="Times New Roman" panose="02020603050405020304" pitchFamily="18" charset="0"/>
                <a:cs typeface="Times New Roman" panose="02020603050405020304" pitchFamily="18" charset="0"/>
              </a:rPr>
              <a:t>đòi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11. </a:t>
            </a:r>
            <a:r>
              <a:rPr lang="en-US" dirty="0" err="1" smtClean="0">
                <a:latin typeface="Times New Roman" panose="02020603050405020304" pitchFamily="18" charset="0"/>
                <a:cs typeface="Times New Roman" panose="02020603050405020304" pitchFamily="18" charset="0"/>
              </a:rPr>
              <a:t>Khoản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định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chủ</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nợ</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12. Thu </a:t>
            </a:r>
            <a:r>
              <a:rPr lang="en-US" dirty="0" err="1" smtClean="0">
                <a:latin typeface="Times New Roman" panose="02020603050405020304" pitchFamily="18" charset="0"/>
                <a:cs typeface="Times New Roman" panose="02020603050405020304" pitchFamily="18" charset="0"/>
              </a:rPr>
              <a:t>nhập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từ</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động</a:t>
            </a:r>
            <a:r>
              <a:rPr lang="en-US" dirty="0" smtClean="0">
                <a:latin typeface="Times New Roman" panose="02020603050405020304" pitchFamily="18" charset="0"/>
                <a:cs typeface="Times New Roman" panose="02020603050405020304" pitchFamily="18" charset="0"/>
              </a:rPr>
              <a:t> SXKD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những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trước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bỏ</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sót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ra</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13. </a:t>
            </a:r>
            <a:r>
              <a:rPr lang="en-US" dirty="0" err="1" smtClean="0">
                <a:latin typeface="Times New Roman" panose="02020603050405020304" pitchFamily="18" charset="0"/>
                <a:cs typeface="Times New Roman" panose="02020603050405020304" pitchFamily="18" charset="0"/>
              </a:rPr>
              <a:t>trường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hợp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khoản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tiền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phạt</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14. </a:t>
            </a:r>
            <a:r>
              <a:rPr lang="en-US" dirty="0" err="1" smtClean="0">
                <a:latin typeface="Times New Roman" panose="02020603050405020304" pitchFamily="18" charset="0"/>
                <a:cs typeface="Times New Roman" panose="02020603050405020304" pitchFamily="18" charset="0"/>
              </a:rPr>
              <a:t>Chênh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lệch</a:t>
            </a:r>
            <a:r>
              <a:rPr lang="en-US" dirty="0" smtClean="0">
                <a:latin typeface="Times New Roman" panose="02020603050405020304" pitchFamily="18" charset="0"/>
                <a:cs typeface="Times New Roman" panose="02020603050405020304" pitchFamily="18" charset="0"/>
              </a:rPr>
              <a:t> do </a:t>
            </a:r>
            <a:r>
              <a:rPr lang="en-US" dirty="0" err="1" smtClean="0">
                <a:latin typeface="Times New Roman" panose="02020603050405020304" pitchFamily="18" charset="0"/>
                <a:cs typeface="Times New Roman" panose="02020603050405020304" pitchFamily="18" charset="0"/>
              </a:rPr>
              <a:t>đánh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theo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luật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định</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15. </a:t>
            </a:r>
            <a:r>
              <a:rPr lang="en-US" dirty="0" err="1" smtClean="0">
                <a:latin typeface="Times New Roman" panose="02020603050405020304" pitchFamily="18" charset="0"/>
                <a:cs typeface="Times New Roman" panose="02020603050405020304" pitchFamily="18" charset="0"/>
              </a:rPr>
              <a:t>Quà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biếu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tặng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bằng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tiền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bằng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bằng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tiền</a:t>
            </a:r>
            <a:r>
              <a:rPr lang="en-US"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4915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2886"/>
          </a:xfrm>
        </p:spPr>
        <p:txBody>
          <a:bodyPr/>
          <a:lstStyle/>
          <a:p>
            <a:pPr algn="ctr"/>
            <a:r>
              <a:rPr lang="en-US" dirty="0">
                <a:latin typeface="Times New Roman" panose="02020603050405020304" pitchFamily="18" charset="0"/>
                <a:cs typeface="Times New Roman" panose="02020603050405020304" pitchFamily="18" charset="0"/>
              </a:rPr>
              <a:t>THU NHẬP KHÁC</a:t>
            </a:r>
            <a:endParaRPr lang="en-US" dirty="0"/>
          </a:p>
        </p:txBody>
      </p:sp>
      <p:sp>
        <p:nvSpPr>
          <p:cNvPr id="3" name="Content Placeholder 2"/>
          <p:cNvSpPr>
            <a:spLocks noGrp="1"/>
          </p:cNvSpPr>
          <p:nvPr>
            <p:ph idx="1"/>
          </p:nvPr>
        </p:nvSpPr>
        <p:spPr>
          <a:xfrm>
            <a:off x="838200" y="1013254"/>
            <a:ext cx="10515600" cy="5163709"/>
          </a:xfrm>
        </p:spPr>
        <p:txBody>
          <a:bodyPr>
            <a:noAutofit/>
          </a:bodyPr>
          <a:lstStyle/>
          <a:p>
            <a:pPr marL="0" indent="0">
              <a:buNone/>
            </a:pPr>
            <a:r>
              <a:rPr lang="en-US" dirty="0" smtClean="0">
                <a:latin typeface="Times New Roman" panose="02020603050405020304" pitchFamily="18" charset="0"/>
                <a:cs typeface="Times New Roman" panose="02020603050405020304" pitchFamily="18" charset="0"/>
              </a:rPr>
              <a:t>16. </a:t>
            </a:r>
            <a:r>
              <a:rPr lang="vi-VN" dirty="0" smtClean="0">
                <a:latin typeface="Times New Roman" panose="02020603050405020304" pitchFamily="18" charset="0"/>
                <a:cs typeface="Times New Roman" panose="02020603050405020304" pitchFamily="18" charset="0"/>
              </a:rPr>
              <a:t>Các </a:t>
            </a:r>
            <a:r>
              <a:rPr lang="vi-VN" dirty="0">
                <a:latin typeface="Times New Roman" panose="02020603050405020304" pitchFamily="18" charset="0"/>
                <a:cs typeface="Times New Roman" panose="02020603050405020304" pitchFamily="18" charset="0"/>
              </a:rPr>
              <a:t>khoản tiền, tài sản, lợi ích vật chất khác doanh nghiệp nhận được từ các tổ chức, cá nhân theo thỏa thuận, hợp đồng phù hợp với pháp luật dân sự do doanh nghiệp bàn giao lại vị trí đất cũ để di dời cơ sở sản xuất kinh doanh sau khi trừ các khoản chi phí liên quan như chi phí di dời (chi phí vận chuyển, lắp đặt), giá trị còn lại của tài sản cố định và các chi phí khác (nếu có).</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17. </a:t>
            </a:r>
            <a:r>
              <a:rPr lang="vi-VN" dirty="0" smtClean="0">
                <a:latin typeface="Times New Roman" panose="02020603050405020304" pitchFamily="18" charset="0"/>
                <a:cs typeface="Times New Roman" panose="02020603050405020304" pitchFamily="18" charset="0"/>
              </a:rPr>
              <a:t>Các </a:t>
            </a:r>
            <a:r>
              <a:rPr lang="vi-VN" dirty="0">
                <a:latin typeface="Times New Roman" panose="02020603050405020304" pitchFamily="18" charset="0"/>
                <a:cs typeface="Times New Roman" panose="02020603050405020304" pitchFamily="18" charset="0"/>
              </a:rPr>
              <a:t>khoản trích trước vào chi phí nhưng không sử dụng hoặc sử dụng không hết theo kỳ hạn trích lập mà doanh nghiệp không hạch toán điều chỉnh giảm chi phí; khoản hoàn nhập dự phòng bảo hành công trình xây dựng.</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18. </a:t>
            </a:r>
            <a:r>
              <a:rPr lang="vi-VN" dirty="0" smtClean="0">
                <a:latin typeface="Times New Roman" panose="02020603050405020304" pitchFamily="18" charset="0"/>
                <a:cs typeface="Times New Roman" panose="02020603050405020304" pitchFamily="18" charset="0"/>
              </a:rPr>
              <a:t>Các </a:t>
            </a:r>
            <a:r>
              <a:rPr lang="vi-VN" dirty="0">
                <a:latin typeface="Times New Roman" panose="02020603050405020304" pitchFamily="18" charset="0"/>
                <a:cs typeface="Times New Roman" panose="02020603050405020304" pitchFamily="18" charset="0"/>
              </a:rPr>
              <a:t>khoản thu nhập liên quan đến việc tiêu thụ hàng hóa, cung cấp dịch vụ không tính trong doanh thu như: thưởng giải phóng tàu nhanh, tiền thưởng phục vụ trong ngành ăn uống, khách sạn sau khi đã trừ các khoản chi phí để tạo ra khoản thu nhập đó.</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19. </a:t>
            </a:r>
            <a:r>
              <a:rPr lang="vi-VN" dirty="0" smtClean="0">
                <a:latin typeface="Times New Roman" panose="02020603050405020304" pitchFamily="18" charset="0"/>
                <a:cs typeface="Times New Roman" panose="02020603050405020304" pitchFamily="18" charset="0"/>
              </a:rPr>
              <a:t>Thu </a:t>
            </a:r>
            <a:r>
              <a:rPr lang="vi-VN" dirty="0">
                <a:latin typeface="Times New Roman" panose="02020603050405020304" pitchFamily="18" charset="0"/>
                <a:cs typeface="Times New Roman" panose="02020603050405020304" pitchFamily="18" charset="0"/>
              </a:rPr>
              <a:t>nhập về tiêu thụ phế liệu, phế phẩm sau khi đã trừ chi phí thu hồi và chi phí tiêu thụ</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20. </a:t>
            </a:r>
            <a:r>
              <a:rPr lang="vi-VN" dirty="0" smtClean="0">
                <a:latin typeface="Times New Roman" panose="02020603050405020304" pitchFamily="18" charset="0"/>
                <a:cs typeface="Times New Roman" panose="02020603050405020304" pitchFamily="18" charset="0"/>
              </a:rPr>
              <a:t>Khoản </a:t>
            </a:r>
            <a:r>
              <a:rPr lang="vi-VN" dirty="0">
                <a:latin typeface="Times New Roman" panose="02020603050405020304" pitchFamily="18" charset="0"/>
                <a:cs typeface="Times New Roman" panose="02020603050405020304" pitchFamily="18" charset="0"/>
              </a:rPr>
              <a:t>tiền hoàn thuế xuất khẩu, thuế nhập khẩu của hàng hóa đã thực xuất khẩu, thực nhập khẩu phát sinh ngay trong năm quyết toán thuế thu nhập doanh nghiệp thì được tính giảm trừ chi phí trong năm quyết toán đó.</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21. </a:t>
            </a:r>
            <a:r>
              <a:rPr lang="vi-VN" dirty="0" smtClean="0">
                <a:latin typeface="Times New Roman" panose="02020603050405020304" pitchFamily="18" charset="0"/>
                <a:cs typeface="Times New Roman" panose="02020603050405020304" pitchFamily="18" charset="0"/>
              </a:rPr>
              <a:t>Các </a:t>
            </a:r>
            <a:r>
              <a:rPr lang="vi-VN" dirty="0">
                <a:latin typeface="Times New Roman" panose="02020603050405020304" pitchFamily="18" charset="0"/>
                <a:cs typeface="Times New Roman" panose="02020603050405020304" pitchFamily="18" charset="0"/>
              </a:rPr>
              <a:t>khoản thu nhập từ các hoạt động góp vốn cổ phần, liên doanh, liên kết kinh tế trong nước được chia từ thu nhập trước khi nộp thuế thu nhập doanh nghiệp</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22. </a:t>
            </a:r>
            <a:r>
              <a:rPr lang="vi-VN" dirty="0">
                <a:latin typeface="Times New Roman" panose="02020603050405020304" pitchFamily="18" charset="0"/>
                <a:cs typeface="Times New Roman" panose="02020603050405020304" pitchFamily="18" charset="0"/>
              </a:rPr>
              <a:t>Trường hợp doanh nghiệp thực hiện tiếp nhận thêm thành viên góp vốn mới theo quy định của pháp luật mà số tiền thành viên góp vốn mới bỏ ra cao hơn giá trị phần vốn góp của thành viên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67987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2886"/>
          </a:xfrm>
        </p:spPr>
        <p:txBody>
          <a:bodyPr/>
          <a:lstStyle/>
          <a:p>
            <a:pPr algn="ctr"/>
            <a:r>
              <a:rPr lang="en-US" dirty="0">
                <a:latin typeface="Times New Roman" panose="02020603050405020304" pitchFamily="18" charset="0"/>
                <a:cs typeface="Times New Roman" panose="02020603050405020304" pitchFamily="18" charset="0"/>
              </a:rPr>
              <a:t>THU NHẬP </a:t>
            </a:r>
            <a:r>
              <a:rPr lang="en-US" dirty="0" smtClean="0">
                <a:latin typeface="Times New Roman" panose="02020603050405020304" pitchFamily="18" charset="0"/>
                <a:cs typeface="Times New Roman" panose="02020603050405020304" pitchFamily="18" charset="0"/>
              </a:rPr>
              <a:t>MIỄN THUẾ </a:t>
            </a:r>
            <a:endParaRPr lang="en-US" dirty="0"/>
          </a:p>
        </p:txBody>
      </p:sp>
      <p:sp>
        <p:nvSpPr>
          <p:cNvPr id="3" name="Content Placeholder 2"/>
          <p:cNvSpPr>
            <a:spLocks noGrp="1"/>
          </p:cNvSpPr>
          <p:nvPr>
            <p:ph idx="1"/>
          </p:nvPr>
        </p:nvSpPr>
        <p:spPr>
          <a:xfrm>
            <a:off x="838200" y="1013254"/>
            <a:ext cx="10515600" cy="5163709"/>
          </a:xfrm>
        </p:spPr>
        <p:txBody>
          <a:bodyPr>
            <a:normAutofit fontScale="62500" lnSpcReduction="20000"/>
          </a:bodyPr>
          <a:lstStyle/>
          <a:p>
            <a:pPr marL="514350" indent="-514350">
              <a:buFont typeface="+mj-lt"/>
              <a:buAutoNum type="arabicPeriod"/>
            </a:pPr>
            <a:r>
              <a:rPr lang="vi-VN" dirty="0">
                <a:latin typeface="Times New Roman" panose="02020603050405020304" pitchFamily="18" charset="0"/>
                <a:cs typeface="Times New Roman" panose="02020603050405020304" pitchFamily="18" charset="0"/>
              </a:rPr>
              <a:t>Thu nhập từ trồng trọt, chăn nuôi, nuôi trồng, chế biến nông sản, thủy sản, sản xuất muối của hợp tác xã;</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vi-VN" dirty="0">
                <a:latin typeface="Times New Roman" panose="02020603050405020304" pitchFamily="18" charset="0"/>
                <a:cs typeface="Times New Roman" panose="02020603050405020304" pitchFamily="18" charset="0"/>
              </a:rPr>
              <a:t>Thu nhập từ việc thực hiện dịch vụ kỹ thuật trực tiếp phục vụ nông nghiệp</a:t>
            </a:r>
            <a:r>
              <a:rPr lang="am-ET" dirty="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tưới, tiêu nước; cày, bừa đất; nạo vét kênh, mương nội đồng; phòng trừ sâu, bệnh cho cây trồng, vật nuôi; dịch vụ thu hoạch sản phẩm nông nghiệp</a:t>
            </a:r>
            <a:r>
              <a:rPr lang="am-ET" dirty="0">
                <a:cs typeface="Times New Roman" panose="02020603050405020304" pitchFamily="18" charset="0"/>
              </a:rPr>
              <a:t>)</a:t>
            </a:r>
            <a:r>
              <a:rPr lang="vi-V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vi-VN" dirty="0">
                <a:latin typeface="Times New Roman" panose="02020603050405020304" pitchFamily="18" charset="0"/>
                <a:cs typeface="Times New Roman" panose="02020603050405020304" pitchFamily="18" charset="0"/>
              </a:rPr>
              <a:t>Thu nhập từ việc thực hiện hợp đồng nghiên cứu khoa học và phát triển công nghệ theo quy định của pháp luật về khoa học và công nghệ được miễn thuế trong thời gian thực hiện hợp đồng nhưng tối đa không quá 3 năm kể từ ngày bắt đầu có doanh thu từ thực hiện hợp đồng nghiên cứu khoa học và phát triển công nghệ</a:t>
            </a:r>
            <a:r>
              <a:rPr lang="am-ET" dirty="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vi-VN" dirty="0">
                <a:latin typeface="Times New Roman" panose="02020603050405020304" pitchFamily="18" charset="0"/>
                <a:cs typeface="Times New Roman" panose="02020603050405020304" pitchFamily="18" charset="0"/>
              </a:rPr>
              <a:t>Thu nhập từ hoạt động sản xuất, kinh doanh hàng hóa, dịch vụ của doanh nghiệp có từ 30% số lao động bình quân trong năm trở lên là người khuyết tật, người sau cai nghiện, người nhiễm HIV/AIDS. </a:t>
            </a:r>
            <a:r>
              <a:rPr lang="en-US" dirty="0" err="1" smtClean="0">
                <a:latin typeface="Times New Roman" panose="02020603050405020304" pitchFamily="18" charset="0"/>
                <a:cs typeface="Times New Roman" panose="02020603050405020304" pitchFamily="18" charset="0"/>
              </a:rPr>
              <a:t>Điều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quân</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20 </a:t>
            </a:r>
            <a:r>
              <a:rPr lang="vi-VN" dirty="0">
                <a:latin typeface="Times New Roman" panose="02020603050405020304" pitchFamily="18" charset="0"/>
                <a:cs typeface="Times New Roman" panose="02020603050405020304" pitchFamily="18" charset="0"/>
              </a:rPr>
              <a:t>người trở lên, không bao gồm DN hoạt động trong lĩnh vực tài chính, kinh doanh bất động sản. Thu nhập được miễn thuế theo quy định này là thu nhập từ hoạt động sản xuất kinh doanh, không bao gồm thu nhập khác.</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vi-VN" dirty="0">
                <a:latin typeface="Times New Roman" panose="02020603050405020304" pitchFamily="18" charset="0"/>
                <a:cs typeface="Times New Roman" panose="02020603050405020304" pitchFamily="18" charset="0"/>
              </a:rPr>
              <a:t>Thu nhập từ hoạt động dạy nghề dành riêng cho người dân tộc thiểu số, người khuyết tật, trẻ em có hoàn cảnh đặc biệt khó khăn, đối tượng tệ nạn xã hội, người đang cai nghiện, người sau cai nghiện, người nhiễm HIV/AIDS. </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vi-VN" dirty="0">
                <a:latin typeface="Times New Roman" panose="02020603050405020304" pitchFamily="18" charset="0"/>
                <a:cs typeface="Times New Roman" panose="02020603050405020304" pitchFamily="18" charset="0"/>
              </a:rPr>
              <a:t>Thu nhập được chia từ hoạt động góp vốn, mua cổ phần, liên doanh, liên kết kinh tế với DN trong nước, sau khi bên nhận góp vốn, phát hành cổ phiếu, liên doanh, liên kết đã nộp thuế TNDN theo quy định của Luật thuế TNDN, kể cả trường hợp bên nhận góp vốn, phát hành cổ phiếu, bên liên doanh, liên kết được miễn thuế, giảm thuế.</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01154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4691"/>
          </a:xfrm>
        </p:spPr>
        <p:txBody>
          <a:bodyPr/>
          <a:lstStyle/>
          <a:p>
            <a:pPr algn="ctr"/>
            <a:r>
              <a:rPr lang="en-US" dirty="0">
                <a:latin typeface="Times New Roman" panose="02020603050405020304" pitchFamily="18" charset="0"/>
                <a:cs typeface="Times New Roman" panose="02020603050405020304" pitchFamily="18" charset="0"/>
              </a:rPr>
              <a:t>THU NHẬP MIỄN THUẾ </a:t>
            </a:r>
            <a:endParaRPr lang="en-US" dirty="0"/>
          </a:p>
        </p:txBody>
      </p:sp>
      <p:sp>
        <p:nvSpPr>
          <p:cNvPr id="3" name="Content Placeholder 2"/>
          <p:cNvSpPr>
            <a:spLocks noGrp="1"/>
          </p:cNvSpPr>
          <p:nvPr>
            <p:ph idx="1"/>
          </p:nvPr>
        </p:nvSpPr>
        <p:spPr>
          <a:xfrm>
            <a:off x="838200" y="1161535"/>
            <a:ext cx="10515600" cy="5015428"/>
          </a:xfrm>
        </p:spPr>
        <p:txBody>
          <a:bodyPr>
            <a:normAutofit fontScale="92500" lnSpcReduction="10000"/>
          </a:bodyPr>
          <a:lstStyle/>
          <a:p>
            <a:pPr marL="0" indent="0">
              <a:buNone/>
            </a:pPr>
            <a:r>
              <a:rPr lang="en-US" dirty="0" smtClean="0">
                <a:latin typeface="Times New Roman" panose="02020603050405020304" pitchFamily="18" charset="0"/>
                <a:cs typeface="Times New Roman" panose="02020603050405020304" pitchFamily="18" charset="0"/>
              </a:rPr>
              <a:t>7. </a:t>
            </a:r>
            <a:r>
              <a:rPr lang="vi-VN" dirty="0" smtClean="0">
                <a:latin typeface="Times New Roman" panose="02020603050405020304" pitchFamily="18" charset="0"/>
                <a:cs typeface="Times New Roman" panose="02020603050405020304" pitchFamily="18" charset="0"/>
              </a:rPr>
              <a:t>Thu </a:t>
            </a:r>
            <a:r>
              <a:rPr lang="vi-VN" dirty="0">
                <a:latin typeface="Times New Roman" panose="02020603050405020304" pitchFamily="18" charset="0"/>
                <a:cs typeface="Times New Roman" panose="02020603050405020304" pitchFamily="18" charset="0"/>
              </a:rPr>
              <a:t>nhập từ chuyển nhượng chứng chỉ giảm phát thải (CERs) lần đầu của doanh nghiệp được cấp chứng chỉ giảm phát thải; các lần chuyển nhượng tiếp theo nộp thuế TNDN theo quy định; </a:t>
            </a:r>
          </a:p>
          <a:p>
            <a:pPr marL="0" indent="0">
              <a:buNone/>
            </a:pPr>
            <a:r>
              <a:rPr lang="en-US" dirty="0" smtClean="0">
                <a:latin typeface="Times New Roman" panose="02020603050405020304" pitchFamily="18" charset="0"/>
                <a:cs typeface="Times New Roman" panose="02020603050405020304" pitchFamily="18" charset="0"/>
              </a:rPr>
              <a:t>8. </a:t>
            </a:r>
            <a:r>
              <a:rPr lang="vi-VN"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Thu nhập từ thực hiện nhiệm vụ Nhà nước giao của Ngân hàng Phát triển Việt Nam trong hoạt động tín dụng đầu tư phát triển, tín dụng xuất khẩu; thu nhập từ hoạt động tín dụng cho người nghèo và các đối tượng chính sách khác của Ngân hàng chính sách xã hội</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0" indent="0">
              <a:buNone/>
            </a:pPr>
            <a:r>
              <a:rPr lang="nl-NL" dirty="0" smtClean="0">
                <a:latin typeface="Times New Roman" panose="02020603050405020304" pitchFamily="18" charset="0"/>
                <a:cs typeface="Times New Roman" panose="02020603050405020304" pitchFamily="18" charset="0"/>
              </a:rPr>
              <a:t>9. Thu </a:t>
            </a:r>
            <a:r>
              <a:rPr lang="nl-NL" dirty="0">
                <a:latin typeface="Times New Roman" panose="02020603050405020304" pitchFamily="18" charset="0"/>
                <a:cs typeface="Times New Roman" panose="02020603050405020304" pitchFamily="18" charset="0"/>
              </a:rPr>
              <a:t>nhập từ chuyển giao công nghệ thuộc lĩnh vực ưu tiên chuyển giao cho tổ chức, cá nhân ở địa bàn có điều kiện kinh tế - xã hội đặc biệt khó </a:t>
            </a:r>
            <a:r>
              <a:rPr lang="nl-NL" dirty="0" smtClean="0">
                <a:latin typeface="Times New Roman" panose="02020603050405020304" pitchFamily="18" charset="0"/>
                <a:cs typeface="Times New Roman" panose="02020603050405020304" pitchFamily="18" charset="0"/>
              </a:rPr>
              <a:t>khăn.</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10. </a:t>
            </a:r>
            <a:r>
              <a:rPr lang="nl-NL" dirty="0" smtClean="0">
                <a:latin typeface="Times New Roman" panose="02020603050405020304" pitchFamily="18" charset="0"/>
                <a:cs typeface="Times New Roman" panose="02020603050405020304" pitchFamily="18" charset="0"/>
              </a:rPr>
              <a:t>Thu </a:t>
            </a:r>
            <a:r>
              <a:rPr lang="nl-NL" dirty="0">
                <a:latin typeface="Times New Roman" panose="02020603050405020304" pitchFamily="18" charset="0"/>
                <a:cs typeface="Times New Roman" panose="02020603050405020304" pitchFamily="18" charset="0"/>
              </a:rPr>
              <a:t>nhập của văn phòng thừa phát lại (trừ các khoản thu nhập </a:t>
            </a:r>
            <a:r>
              <a:rPr lang="nl-NL" dirty="0" smtClean="0">
                <a:latin typeface="Times New Roman" panose="02020603050405020304" pitchFamily="18" charset="0"/>
                <a:cs typeface="Times New Roman" panose="02020603050405020304" pitchFamily="18" charset="0"/>
              </a:rPr>
              <a:t>từ </a:t>
            </a:r>
            <a:r>
              <a:rPr lang="nl-NL" dirty="0">
                <a:latin typeface="Times New Roman" panose="02020603050405020304" pitchFamily="18" charset="0"/>
                <a:cs typeface="Times New Roman" panose="02020603050405020304" pitchFamily="18" charset="0"/>
              </a:rPr>
              <a:t>các hoạt động khác ngoài hoạt động thừa phát lại) trong thời gian thực hiện thí điểm theo quy định của pháp luật về thi hành án dân sự. Văn phòng thừa phát lại và hoạt động thừa phát lại thực hiện theo quy định tại các văn bản quy pháp luật có liên quan về vấn đề này.</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66392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4691"/>
          </a:xfrm>
        </p:spPr>
        <p:txBody>
          <a:bodyPr/>
          <a:lstStyle/>
          <a:p>
            <a:pPr algn="ctr"/>
            <a:r>
              <a:rPr lang="en-US" dirty="0">
                <a:latin typeface="Times New Roman" panose="02020603050405020304" pitchFamily="18" charset="0"/>
                <a:cs typeface="Times New Roman" panose="02020603050405020304" pitchFamily="18" charset="0"/>
              </a:rPr>
              <a:t>THU NHẬP MIỄN THUẾ </a:t>
            </a:r>
            <a:endParaRPr lang="en-US" dirty="0"/>
          </a:p>
        </p:txBody>
      </p:sp>
      <p:sp>
        <p:nvSpPr>
          <p:cNvPr id="3" name="Content Placeholder 2"/>
          <p:cNvSpPr>
            <a:spLocks noGrp="1"/>
          </p:cNvSpPr>
          <p:nvPr>
            <p:ph idx="1"/>
          </p:nvPr>
        </p:nvSpPr>
        <p:spPr>
          <a:xfrm>
            <a:off x="838200" y="1161535"/>
            <a:ext cx="10515600" cy="5015428"/>
          </a:xfrm>
        </p:spPr>
        <p:txBody>
          <a:bodyPr>
            <a:noAutofit/>
          </a:bodyPr>
          <a:lstStyle/>
          <a:p>
            <a:pPr marL="0" lvl="0" indent="0">
              <a:buNone/>
            </a:pPr>
            <a:r>
              <a:rPr lang="en-US" sz="3600" dirty="0" smtClean="0">
                <a:latin typeface="Times New Roman" panose="02020603050405020304" pitchFamily="18" charset="0"/>
                <a:cs typeface="Times New Roman" panose="02020603050405020304" pitchFamily="18" charset="0"/>
              </a:rPr>
              <a:t>11.</a:t>
            </a:r>
            <a:r>
              <a:rPr lang="vi-VN" sz="3600" dirty="0" smtClean="0">
                <a:latin typeface="Times New Roman" panose="02020603050405020304" pitchFamily="18" charset="0"/>
                <a:cs typeface="Times New Roman" panose="02020603050405020304" pitchFamily="18" charset="0"/>
              </a:rPr>
              <a:t>Thu </a:t>
            </a:r>
            <a:r>
              <a:rPr lang="vi-VN" sz="3600" dirty="0">
                <a:latin typeface="Times New Roman" panose="02020603050405020304" pitchFamily="18" charset="0"/>
                <a:cs typeface="Times New Roman" panose="02020603050405020304" pitchFamily="18" charset="0"/>
              </a:rPr>
              <a:t>nhập từ chuyển giao công nghệ thuộc lĩnh vực ưu tiên chuyển giao cho tổ chức, cá nhân ở địa bàn có điều kiện kinh tế - xã hội đặc biệt khó khăn.</a:t>
            </a:r>
            <a:endParaRPr lang="en-US" sz="3600" dirty="0">
              <a:latin typeface="Times New Roman" panose="02020603050405020304" pitchFamily="18" charset="0"/>
              <a:cs typeface="Times New Roman" panose="02020603050405020304" pitchFamily="18" charset="0"/>
            </a:endParaRPr>
          </a:p>
          <a:p>
            <a:pPr marL="0" lvl="0" indent="0">
              <a:buNone/>
            </a:pPr>
            <a:r>
              <a:rPr lang="en-US" sz="3600" dirty="0" smtClean="0">
                <a:latin typeface="Times New Roman" panose="02020603050405020304" pitchFamily="18" charset="0"/>
                <a:cs typeface="Times New Roman" panose="02020603050405020304" pitchFamily="18" charset="0"/>
              </a:rPr>
              <a:t>12.</a:t>
            </a:r>
            <a:r>
              <a:rPr lang="vi-VN" sz="3600" dirty="0" smtClean="0">
                <a:latin typeface="Times New Roman" panose="02020603050405020304" pitchFamily="18" charset="0"/>
                <a:cs typeface="Times New Roman" panose="02020603050405020304" pitchFamily="18" charset="0"/>
              </a:rPr>
              <a:t>Thu </a:t>
            </a:r>
            <a:r>
              <a:rPr lang="vi-VN" sz="3600" dirty="0">
                <a:latin typeface="Times New Roman" panose="02020603050405020304" pitchFamily="18" charset="0"/>
                <a:cs typeface="Times New Roman" panose="02020603050405020304" pitchFamily="18" charset="0"/>
              </a:rPr>
              <a:t>nhập của văn phòng thừa phát lại (trừ các khoản thu nhập từ các hoạt động khác ngoài hoạt động thừa phát lại) trong thời gian thực hiện thí điểm theo quy định của pháp luật về thi hành án dân sự. Văn phòng thừa phát lại và hoạt động thừa phát lại thực hiện theo quy định tại các văn bản quy pháp luật có liên quan về vấn đề này.</a:t>
            </a:r>
            <a:endParaRPr lang="en-US" sz="3600" dirty="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8219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 name="9Slide.vn 1"/>
          <p:cNvGrpSpPr/>
          <p:nvPr/>
        </p:nvGrpSpPr>
        <p:grpSpPr>
          <a:xfrm flipH="1">
            <a:off x="2130990" y="2119402"/>
            <a:ext cx="6122550" cy="977672"/>
            <a:chOff x="9367692" y="5209460"/>
            <a:chExt cx="12600826" cy="2708853"/>
          </a:xfrm>
        </p:grpSpPr>
        <p:sp>
          <p:nvSpPr>
            <p:cNvPr id="117" name="9Slide.vn 2"/>
            <p:cNvSpPr>
              <a:spLocks/>
            </p:cNvSpPr>
            <p:nvPr/>
          </p:nvSpPr>
          <p:spPr bwMode="auto">
            <a:xfrm>
              <a:off x="9382677" y="5235511"/>
              <a:ext cx="12585841" cy="2682802"/>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1"/>
            </a:solidFill>
            <a:ln>
              <a:noFill/>
            </a:ln>
          </p:spPr>
          <p:txBody>
            <a:bodyPr vert="horz" wrap="square" lIns="45607" tIns="22804" rIns="45607" bIns="22804" numCol="1" anchor="t" anchorCtr="0" compatLnSpc="1">
              <a:prstTxWarp prst="textNoShape">
                <a:avLst/>
              </a:prstTxWarp>
            </a:bodyPr>
            <a:lstStyle/>
            <a:p>
              <a:pPr defTabSz="1083940"/>
              <a:endParaRPr lang="th-TH" sz="3342">
                <a:solidFill>
                  <a:srgbClr val="000000"/>
                </a:solidFill>
                <a:latin typeface="Calibri"/>
                <a:cs typeface="Cordia New" panose="020B0304020202020204" pitchFamily="34" charset="-34"/>
              </a:endParaRPr>
            </a:p>
          </p:txBody>
        </p:sp>
        <p:pic>
          <p:nvPicPr>
            <p:cNvPr id="118" name="9Slide.v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67692" y="5209460"/>
              <a:ext cx="6288879" cy="2679921"/>
            </a:xfrm>
            <a:prstGeom prst="rect">
              <a:avLst/>
            </a:prstGeom>
          </p:spPr>
        </p:pic>
      </p:grpSp>
      <p:grpSp>
        <p:nvGrpSpPr>
          <p:cNvPr id="119" name="9Slide.vn 4"/>
          <p:cNvGrpSpPr/>
          <p:nvPr/>
        </p:nvGrpSpPr>
        <p:grpSpPr>
          <a:xfrm flipH="1">
            <a:off x="2127349" y="3334053"/>
            <a:ext cx="6122550" cy="1268891"/>
            <a:chOff x="9367692" y="5209460"/>
            <a:chExt cx="12600826" cy="2708853"/>
          </a:xfrm>
        </p:grpSpPr>
        <p:sp>
          <p:nvSpPr>
            <p:cNvPr id="120" name="9Slide.vn 5"/>
            <p:cNvSpPr>
              <a:spLocks/>
            </p:cNvSpPr>
            <p:nvPr/>
          </p:nvSpPr>
          <p:spPr bwMode="auto">
            <a:xfrm>
              <a:off x="9382677" y="5235511"/>
              <a:ext cx="12585841" cy="2682802"/>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6"/>
            </a:solidFill>
            <a:ln>
              <a:noFill/>
            </a:ln>
          </p:spPr>
          <p:txBody>
            <a:bodyPr vert="horz" wrap="square" lIns="45607" tIns="22804" rIns="45607" bIns="22804" numCol="1" anchor="t" anchorCtr="0" compatLnSpc="1">
              <a:prstTxWarp prst="textNoShape">
                <a:avLst/>
              </a:prstTxWarp>
            </a:bodyPr>
            <a:lstStyle/>
            <a:p>
              <a:pPr defTabSz="1083940"/>
              <a:endParaRPr lang="th-TH" sz="3342">
                <a:solidFill>
                  <a:srgbClr val="000000"/>
                </a:solidFill>
                <a:latin typeface="Calibri"/>
                <a:cs typeface="Cordia New" panose="020B0304020202020204" pitchFamily="34" charset="-34"/>
              </a:endParaRPr>
            </a:p>
          </p:txBody>
        </p:sp>
        <p:pic>
          <p:nvPicPr>
            <p:cNvPr id="121" name="9Slide.v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67692" y="5209460"/>
              <a:ext cx="6288879" cy="2679921"/>
            </a:xfrm>
            <a:prstGeom prst="rect">
              <a:avLst/>
            </a:prstGeom>
          </p:spPr>
        </p:pic>
      </p:grpSp>
      <p:sp>
        <p:nvSpPr>
          <p:cNvPr id="130" name="9Slide.vn 15"/>
          <p:cNvSpPr txBox="1"/>
          <p:nvPr/>
        </p:nvSpPr>
        <p:spPr>
          <a:xfrm>
            <a:off x="2585398" y="2251557"/>
            <a:ext cx="5284226" cy="1076330"/>
          </a:xfrm>
          <a:prstGeom prst="rect">
            <a:avLst/>
          </a:prstGeom>
          <a:noFill/>
        </p:spPr>
        <p:txBody>
          <a:bodyPr wrap="square" lIns="91196" tIns="45598" rIns="91196" bIns="45598" rtlCol="0">
            <a:spAutoFit/>
          </a:bodyPr>
          <a:lstStyle/>
          <a:p>
            <a:pPr defTabSz="1083940"/>
            <a:r>
              <a:rPr lang="en-US" sz="1600" b="1" dirty="0" err="1">
                <a:solidFill>
                  <a:schemeClr val="bg1"/>
                </a:solidFill>
                <a:latin typeface="Times New Roman" panose="02020603050405020304" pitchFamily="18" charset="0"/>
                <a:cs typeface="Times New Roman" panose="02020603050405020304" pitchFamily="18" charset="0"/>
              </a:rPr>
              <a:t>Thuế</a:t>
            </a:r>
            <a:r>
              <a:rPr lang="en-US" sz="1600" b="1" dirty="0">
                <a:solidFill>
                  <a:schemeClr val="bg1"/>
                </a:solidFill>
                <a:latin typeface="Times New Roman" panose="02020603050405020304" pitchFamily="18" charset="0"/>
                <a:cs typeface="Times New Roman" panose="02020603050405020304" pitchFamily="18" charset="0"/>
              </a:rPr>
              <a:t> TNDN </a:t>
            </a:r>
            <a:r>
              <a:rPr lang="vi-VN" sz="1600" b="1" dirty="0">
                <a:solidFill>
                  <a:schemeClr val="bg1"/>
                </a:solidFill>
                <a:latin typeface="Times New Roman" panose="02020603050405020304" pitchFamily="18" charset="0"/>
                <a:cs typeface="Times New Roman" panose="02020603050405020304" pitchFamily="18" charset="0"/>
              </a:rPr>
              <a:t>là</a:t>
            </a:r>
            <a:r>
              <a:rPr lang="vi-VN" sz="1600" dirty="0">
                <a:solidFill>
                  <a:schemeClr val="bg1"/>
                </a:solidFill>
                <a:latin typeface="Times New Roman" panose="02020603050405020304" pitchFamily="18" charset="0"/>
                <a:cs typeface="Times New Roman" panose="02020603050405020304" pitchFamily="18" charset="0"/>
              </a:rPr>
              <a:t> loại </a:t>
            </a:r>
            <a:r>
              <a:rPr lang="vi-VN" sz="1600" b="1" dirty="0">
                <a:solidFill>
                  <a:schemeClr val="bg1"/>
                </a:solidFill>
                <a:latin typeface="Times New Roman" panose="02020603050405020304" pitchFamily="18" charset="0"/>
                <a:cs typeface="Times New Roman" panose="02020603050405020304" pitchFamily="18" charset="0"/>
              </a:rPr>
              <a:t>thuế</a:t>
            </a:r>
            <a:r>
              <a:rPr lang="vi-VN" sz="1600" dirty="0">
                <a:solidFill>
                  <a:schemeClr val="bg1"/>
                </a:solidFill>
                <a:latin typeface="Times New Roman" panose="02020603050405020304" pitchFamily="18" charset="0"/>
                <a:cs typeface="Times New Roman" panose="02020603050405020304" pitchFamily="18" charset="0"/>
              </a:rPr>
              <a:t> trực </a:t>
            </a:r>
            <a:r>
              <a:rPr lang="vi-VN" sz="1600" b="1" dirty="0">
                <a:solidFill>
                  <a:schemeClr val="bg1"/>
                </a:solidFill>
                <a:latin typeface="Times New Roman" panose="02020603050405020304" pitchFamily="18" charset="0"/>
                <a:cs typeface="Times New Roman" panose="02020603050405020304" pitchFamily="18" charset="0"/>
              </a:rPr>
              <a:t>thu</a:t>
            </a:r>
            <a:r>
              <a:rPr lang="vi-VN" sz="1600" dirty="0">
                <a:solidFill>
                  <a:schemeClr val="bg1"/>
                </a:solidFill>
                <a:latin typeface="Times New Roman" panose="02020603050405020304" pitchFamily="18" charset="0"/>
                <a:cs typeface="Times New Roman" panose="02020603050405020304" pitchFamily="18" charset="0"/>
              </a:rPr>
              <a:t>, được </a:t>
            </a:r>
            <a:r>
              <a:rPr lang="vi-VN" sz="1600" b="1" dirty="0">
                <a:solidFill>
                  <a:schemeClr val="bg1"/>
                </a:solidFill>
                <a:latin typeface="Times New Roman" panose="02020603050405020304" pitchFamily="18" charset="0"/>
                <a:cs typeface="Times New Roman" panose="02020603050405020304" pitchFamily="18" charset="0"/>
              </a:rPr>
              <a:t>thu</a:t>
            </a:r>
            <a:r>
              <a:rPr lang="vi-VN" sz="1600" dirty="0">
                <a:solidFill>
                  <a:schemeClr val="bg1"/>
                </a:solidFill>
                <a:latin typeface="Times New Roman" panose="02020603050405020304" pitchFamily="18" charset="0"/>
                <a:cs typeface="Times New Roman" panose="02020603050405020304" pitchFamily="18" charset="0"/>
              </a:rPr>
              <a:t> dựa vào kết quả cuối cùng của hoạt động sản </a:t>
            </a:r>
            <a:r>
              <a:rPr lang="vi-VN" sz="1600" b="1" dirty="0">
                <a:solidFill>
                  <a:schemeClr val="bg1"/>
                </a:solidFill>
                <a:latin typeface="Times New Roman" panose="02020603050405020304" pitchFamily="18" charset="0"/>
                <a:cs typeface="Times New Roman" panose="02020603050405020304" pitchFamily="18" charset="0"/>
              </a:rPr>
              <a:t>xuất</a:t>
            </a:r>
            <a:r>
              <a:rPr lang="vi-VN" sz="1600" dirty="0">
                <a:solidFill>
                  <a:schemeClr val="bg1"/>
                </a:solidFill>
                <a:latin typeface="Times New Roman" panose="02020603050405020304" pitchFamily="18" charset="0"/>
                <a:cs typeface="Times New Roman" panose="02020603050405020304" pitchFamily="18" charset="0"/>
              </a:rPr>
              <a:t>, kinh </a:t>
            </a:r>
            <a:r>
              <a:rPr lang="vi-VN" sz="1600" b="1" dirty="0">
                <a:solidFill>
                  <a:schemeClr val="bg1"/>
                </a:solidFill>
                <a:latin typeface="Times New Roman" panose="02020603050405020304" pitchFamily="18" charset="0"/>
                <a:cs typeface="Times New Roman" panose="02020603050405020304" pitchFamily="18" charset="0"/>
              </a:rPr>
              <a:t>doanh</a:t>
            </a:r>
            <a:r>
              <a:rPr lang="vi-VN" sz="1600" dirty="0">
                <a:solidFill>
                  <a:schemeClr val="bg1"/>
                </a:solidFill>
                <a:latin typeface="Times New Roman" panose="02020603050405020304" pitchFamily="18" charset="0"/>
                <a:cs typeface="Times New Roman" panose="02020603050405020304" pitchFamily="18" charset="0"/>
              </a:rPr>
              <a:t> của tổ chức, </a:t>
            </a:r>
            <a:r>
              <a:rPr lang="vi-VN" sz="1600" b="1" dirty="0">
                <a:solidFill>
                  <a:schemeClr val="bg1"/>
                </a:solidFill>
                <a:latin typeface="Times New Roman" panose="02020603050405020304" pitchFamily="18" charset="0"/>
                <a:cs typeface="Times New Roman" panose="02020603050405020304" pitchFamily="18" charset="0"/>
              </a:rPr>
              <a:t>doanh nghiệp</a:t>
            </a:r>
            <a:r>
              <a:rPr lang="vi-VN" sz="1600" dirty="0">
                <a:solidFill>
                  <a:schemeClr val="bg1"/>
                </a:solidFill>
                <a:latin typeface="Times New Roman" panose="02020603050405020304" pitchFamily="18" charset="0"/>
                <a:cs typeface="Times New Roman" panose="02020603050405020304" pitchFamily="18" charset="0"/>
              </a:rPr>
              <a:t>.</a:t>
            </a:r>
            <a:endParaRPr lang="en-US" sz="1600" dirty="0">
              <a:solidFill>
                <a:schemeClr val="bg1"/>
              </a:solidFill>
              <a:latin typeface="Times New Roman" panose="02020603050405020304" pitchFamily="18" charset="0"/>
              <a:ea typeface="Lato" pitchFamily="34" charset="0"/>
              <a:cs typeface="Times New Roman" panose="02020603050405020304" pitchFamily="18" charset="0"/>
            </a:endParaRPr>
          </a:p>
          <a:p>
            <a:pPr defTabSz="1083940"/>
            <a:endParaRPr lang="id-ID" sz="1596" b="1" dirty="0">
              <a:solidFill>
                <a:prstClr val="white"/>
              </a:solidFill>
              <a:latin typeface="Lato" pitchFamily="34" charset="0"/>
              <a:ea typeface="Lato" pitchFamily="34" charset="0"/>
              <a:cs typeface="Lato" pitchFamily="34" charset="0"/>
            </a:endParaRPr>
          </a:p>
        </p:txBody>
      </p:sp>
      <p:sp>
        <p:nvSpPr>
          <p:cNvPr id="133" name="9Slide.vn 18"/>
          <p:cNvSpPr txBox="1"/>
          <p:nvPr/>
        </p:nvSpPr>
        <p:spPr>
          <a:xfrm>
            <a:off x="2617844" y="3161311"/>
            <a:ext cx="5004320" cy="1135962"/>
          </a:xfrm>
          <a:prstGeom prst="rect">
            <a:avLst/>
          </a:prstGeom>
          <a:noFill/>
        </p:spPr>
        <p:txBody>
          <a:bodyPr wrap="square" lIns="91196" tIns="45598" rIns="91196" bIns="45598" rtlCol="0">
            <a:spAutoFit/>
          </a:bodyPr>
          <a:lstStyle/>
          <a:p>
            <a:pPr defTabSz="1083940"/>
            <a:endParaRPr lang="en-US" sz="1696" b="1" dirty="0">
              <a:solidFill>
                <a:prstClr val="white"/>
              </a:solidFill>
              <a:latin typeface="Times New Roman" panose="02020603050405020304" pitchFamily="18" charset="0"/>
              <a:ea typeface="Lato" pitchFamily="34" charset="0"/>
              <a:cs typeface="Times New Roman" panose="02020603050405020304" pitchFamily="18" charset="0"/>
            </a:endParaRPr>
          </a:p>
          <a:p>
            <a:pPr defTabSz="1083940"/>
            <a:r>
              <a:rPr lang="en-US" sz="1696" b="1" dirty="0" err="1">
                <a:solidFill>
                  <a:prstClr val="white"/>
                </a:solidFill>
                <a:latin typeface="Times New Roman" panose="02020603050405020304" pitchFamily="18" charset="0"/>
                <a:ea typeface="Lato" pitchFamily="34" charset="0"/>
                <a:cs typeface="Times New Roman" panose="02020603050405020304" pitchFamily="18" charset="0"/>
              </a:rPr>
              <a:t>Người</a:t>
            </a:r>
            <a:r>
              <a:rPr lang="en-US" sz="1696" b="1" dirty="0">
                <a:solidFill>
                  <a:prstClr val="white"/>
                </a:solidFill>
                <a:latin typeface="Times New Roman" panose="02020603050405020304" pitchFamily="18" charset="0"/>
                <a:ea typeface="Lato" pitchFamily="34" charset="0"/>
                <a:cs typeface="Times New Roman" panose="02020603050405020304" pitchFamily="18" charset="0"/>
              </a:rPr>
              <a:t> </a:t>
            </a:r>
            <a:r>
              <a:rPr lang="en-US" sz="1696" b="1" dirty="0" err="1">
                <a:solidFill>
                  <a:prstClr val="white"/>
                </a:solidFill>
                <a:latin typeface="Times New Roman" panose="02020603050405020304" pitchFamily="18" charset="0"/>
                <a:ea typeface="Lato" pitchFamily="34" charset="0"/>
                <a:cs typeface="Times New Roman" panose="02020603050405020304" pitchFamily="18" charset="0"/>
              </a:rPr>
              <a:t>nộp</a:t>
            </a:r>
            <a:r>
              <a:rPr lang="en-US" sz="1696" b="1" dirty="0">
                <a:solidFill>
                  <a:prstClr val="white"/>
                </a:solidFill>
                <a:latin typeface="Times New Roman" panose="02020603050405020304" pitchFamily="18" charset="0"/>
                <a:ea typeface="Lato" pitchFamily="34" charset="0"/>
                <a:cs typeface="Times New Roman" panose="02020603050405020304" pitchFamily="18" charset="0"/>
              </a:rPr>
              <a:t> </a:t>
            </a:r>
            <a:r>
              <a:rPr lang="en-US" sz="1696" b="1" dirty="0" err="1">
                <a:solidFill>
                  <a:prstClr val="white"/>
                </a:solidFill>
                <a:latin typeface="Times New Roman" panose="02020603050405020304" pitchFamily="18" charset="0"/>
                <a:ea typeface="Lato" pitchFamily="34" charset="0"/>
                <a:cs typeface="Times New Roman" panose="02020603050405020304" pitchFamily="18" charset="0"/>
              </a:rPr>
              <a:t>thuế</a:t>
            </a:r>
            <a:r>
              <a:rPr lang="en-US" sz="1696" b="1" dirty="0">
                <a:solidFill>
                  <a:prstClr val="white"/>
                </a:solidFill>
                <a:latin typeface="Times New Roman" panose="02020603050405020304" pitchFamily="18" charset="0"/>
                <a:ea typeface="Lato" pitchFamily="34" charset="0"/>
                <a:cs typeface="Times New Roman" panose="02020603050405020304" pitchFamily="18" charset="0"/>
              </a:rPr>
              <a:t>:  </a:t>
            </a:r>
            <a:r>
              <a:rPr lang="en-US" sz="1696" b="1" dirty="0" err="1">
                <a:solidFill>
                  <a:prstClr val="white"/>
                </a:solidFill>
                <a:latin typeface="Times New Roman" panose="02020603050405020304" pitchFamily="18" charset="0"/>
                <a:ea typeface="Lato" pitchFamily="34" charset="0"/>
                <a:cs typeface="Times New Roman" panose="02020603050405020304" pitchFamily="18" charset="0"/>
              </a:rPr>
              <a:t>doanh</a:t>
            </a:r>
            <a:r>
              <a:rPr lang="en-US" sz="1696" b="1" dirty="0">
                <a:solidFill>
                  <a:prstClr val="white"/>
                </a:solidFill>
                <a:latin typeface="Times New Roman" panose="02020603050405020304" pitchFamily="18" charset="0"/>
                <a:ea typeface="Lato" pitchFamily="34" charset="0"/>
                <a:cs typeface="Times New Roman" panose="02020603050405020304" pitchFamily="18" charset="0"/>
              </a:rPr>
              <a:t> </a:t>
            </a:r>
            <a:r>
              <a:rPr lang="en-US" sz="1696" b="1" dirty="0" err="1">
                <a:solidFill>
                  <a:prstClr val="white"/>
                </a:solidFill>
                <a:latin typeface="Times New Roman" panose="02020603050405020304" pitchFamily="18" charset="0"/>
                <a:ea typeface="Lato" pitchFamily="34" charset="0"/>
                <a:cs typeface="Times New Roman" panose="02020603050405020304" pitchFamily="18" charset="0"/>
              </a:rPr>
              <a:t>nghiệp</a:t>
            </a:r>
            <a:r>
              <a:rPr lang="en-US" sz="1696" b="1" dirty="0">
                <a:solidFill>
                  <a:prstClr val="white"/>
                </a:solidFill>
                <a:latin typeface="Times New Roman" panose="02020603050405020304" pitchFamily="18" charset="0"/>
                <a:ea typeface="Lato" pitchFamily="34" charset="0"/>
                <a:cs typeface="Times New Roman" panose="02020603050405020304" pitchFamily="18" charset="0"/>
              </a:rPr>
              <a:t> </a:t>
            </a:r>
            <a:r>
              <a:rPr lang="en-US" sz="1696" b="1" dirty="0" err="1">
                <a:solidFill>
                  <a:prstClr val="white"/>
                </a:solidFill>
                <a:latin typeface="Times New Roman" panose="02020603050405020304" pitchFamily="18" charset="0"/>
                <a:ea typeface="Lato" pitchFamily="34" charset="0"/>
                <a:cs typeface="Times New Roman" panose="02020603050405020304" pitchFamily="18" charset="0"/>
              </a:rPr>
              <a:t>là</a:t>
            </a:r>
            <a:r>
              <a:rPr lang="en-US" sz="1696" b="1" dirty="0">
                <a:solidFill>
                  <a:prstClr val="white"/>
                </a:solidFill>
                <a:latin typeface="Times New Roman" panose="02020603050405020304" pitchFamily="18" charset="0"/>
                <a:ea typeface="Lato" pitchFamily="34" charset="0"/>
                <a:cs typeface="Times New Roman" panose="02020603050405020304" pitchFamily="18" charset="0"/>
              </a:rPr>
              <a:t> </a:t>
            </a:r>
            <a:r>
              <a:rPr lang="en-US" sz="1696" b="1" dirty="0" err="1">
                <a:solidFill>
                  <a:prstClr val="white"/>
                </a:solidFill>
                <a:latin typeface="Times New Roman" panose="02020603050405020304" pitchFamily="18" charset="0"/>
                <a:ea typeface="Lato" pitchFamily="34" charset="0"/>
                <a:cs typeface="Times New Roman" panose="02020603050405020304" pitchFamily="18" charset="0"/>
              </a:rPr>
              <a:t>tổ</a:t>
            </a:r>
            <a:r>
              <a:rPr lang="en-US" sz="1696" b="1" dirty="0">
                <a:solidFill>
                  <a:prstClr val="white"/>
                </a:solidFill>
                <a:latin typeface="Times New Roman" panose="02020603050405020304" pitchFamily="18" charset="0"/>
                <a:ea typeface="Lato" pitchFamily="34" charset="0"/>
                <a:cs typeface="Times New Roman" panose="02020603050405020304" pitchFamily="18" charset="0"/>
              </a:rPr>
              <a:t> </a:t>
            </a:r>
            <a:r>
              <a:rPr lang="en-US" sz="1696" b="1" dirty="0" err="1">
                <a:solidFill>
                  <a:prstClr val="white"/>
                </a:solidFill>
                <a:latin typeface="Times New Roman" panose="02020603050405020304" pitchFamily="18" charset="0"/>
                <a:ea typeface="Lato" pitchFamily="34" charset="0"/>
                <a:cs typeface="Times New Roman" panose="02020603050405020304" pitchFamily="18" charset="0"/>
              </a:rPr>
              <a:t>chức</a:t>
            </a:r>
            <a:r>
              <a:rPr lang="en-US" sz="1696" b="1" dirty="0">
                <a:solidFill>
                  <a:prstClr val="white"/>
                </a:solidFill>
                <a:latin typeface="Times New Roman" panose="02020603050405020304" pitchFamily="18" charset="0"/>
                <a:ea typeface="Lato" pitchFamily="34" charset="0"/>
                <a:cs typeface="Times New Roman" panose="02020603050405020304" pitchFamily="18" charset="0"/>
              </a:rPr>
              <a:t> </a:t>
            </a:r>
            <a:r>
              <a:rPr lang="en-US" sz="1696" b="1" dirty="0" err="1">
                <a:solidFill>
                  <a:prstClr val="white"/>
                </a:solidFill>
                <a:latin typeface="Times New Roman" panose="02020603050405020304" pitchFamily="18" charset="0"/>
                <a:ea typeface="Lato" pitchFamily="34" charset="0"/>
                <a:cs typeface="Times New Roman" panose="02020603050405020304" pitchFamily="18" charset="0"/>
              </a:rPr>
              <a:t>hoạt</a:t>
            </a:r>
            <a:r>
              <a:rPr lang="en-US" sz="1696" b="1" dirty="0">
                <a:solidFill>
                  <a:prstClr val="white"/>
                </a:solidFill>
                <a:latin typeface="Times New Roman" panose="02020603050405020304" pitchFamily="18" charset="0"/>
                <a:ea typeface="Lato" pitchFamily="34" charset="0"/>
                <a:cs typeface="Times New Roman" panose="02020603050405020304" pitchFamily="18" charset="0"/>
              </a:rPr>
              <a:t> </a:t>
            </a:r>
            <a:r>
              <a:rPr lang="en-US" sz="1696" b="1" dirty="0" err="1">
                <a:solidFill>
                  <a:prstClr val="white"/>
                </a:solidFill>
                <a:latin typeface="Times New Roman" panose="02020603050405020304" pitchFamily="18" charset="0"/>
                <a:ea typeface="Lato" pitchFamily="34" charset="0"/>
                <a:cs typeface="Times New Roman" panose="02020603050405020304" pitchFamily="18" charset="0"/>
              </a:rPr>
              <a:t>động</a:t>
            </a:r>
            <a:r>
              <a:rPr lang="en-US" sz="1696" b="1" dirty="0">
                <a:solidFill>
                  <a:prstClr val="white"/>
                </a:solidFill>
                <a:latin typeface="Times New Roman" panose="02020603050405020304" pitchFamily="18" charset="0"/>
                <a:ea typeface="Lato" pitchFamily="34" charset="0"/>
                <a:cs typeface="Times New Roman" panose="02020603050405020304" pitchFamily="18" charset="0"/>
              </a:rPr>
              <a:t> </a:t>
            </a:r>
            <a:r>
              <a:rPr lang="en-US" sz="1696" b="1" dirty="0" err="1">
                <a:solidFill>
                  <a:prstClr val="white"/>
                </a:solidFill>
                <a:latin typeface="Times New Roman" panose="02020603050405020304" pitchFamily="18" charset="0"/>
                <a:ea typeface="Lato" pitchFamily="34" charset="0"/>
                <a:cs typeface="Times New Roman" panose="02020603050405020304" pitchFamily="18" charset="0"/>
              </a:rPr>
              <a:t>sản</a:t>
            </a:r>
            <a:r>
              <a:rPr lang="en-US" sz="1696" b="1" dirty="0">
                <a:solidFill>
                  <a:prstClr val="white"/>
                </a:solidFill>
                <a:latin typeface="Times New Roman" panose="02020603050405020304" pitchFamily="18" charset="0"/>
                <a:ea typeface="Lato" pitchFamily="34" charset="0"/>
                <a:cs typeface="Times New Roman" panose="02020603050405020304" pitchFamily="18" charset="0"/>
              </a:rPr>
              <a:t> </a:t>
            </a:r>
            <a:r>
              <a:rPr lang="en-US" sz="1696" b="1" dirty="0" err="1">
                <a:solidFill>
                  <a:prstClr val="white"/>
                </a:solidFill>
                <a:latin typeface="Times New Roman" panose="02020603050405020304" pitchFamily="18" charset="0"/>
                <a:ea typeface="Lato" pitchFamily="34" charset="0"/>
                <a:cs typeface="Times New Roman" panose="02020603050405020304" pitchFamily="18" charset="0"/>
              </a:rPr>
              <a:t>xuất</a:t>
            </a:r>
            <a:r>
              <a:rPr lang="en-US" sz="1696" b="1" dirty="0">
                <a:solidFill>
                  <a:prstClr val="white"/>
                </a:solidFill>
                <a:latin typeface="Times New Roman" panose="02020603050405020304" pitchFamily="18" charset="0"/>
                <a:ea typeface="Lato" pitchFamily="34" charset="0"/>
                <a:cs typeface="Times New Roman" panose="02020603050405020304" pitchFamily="18" charset="0"/>
              </a:rPr>
              <a:t> </a:t>
            </a:r>
            <a:r>
              <a:rPr lang="en-US" sz="1696" b="1" dirty="0" err="1">
                <a:solidFill>
                  <a:prstClr val="white"/>
                </a:solidFill>
                <a:latin typeface="Times New Roman" panose="02020603050405020304" pitchFamily="18" charset="0"/>
                <a:ea typeface="Lato" pitchFamily="34" charset="0"/>
                <a:cs typeface="Times New Roman" panose="02020603050405020304" pitchFamily="18" charset="0"/>
              </a:rPr>
              <a:t>kinh</a:t>
            </a:r>
            <a:r>
              <a:rPr lang="en-US" sz="1696" b="1" dirty="0">
                <a:solidFill>
                  <a:prstClr val="white"/>
                </a:solidFill>
                <a:latin typeface="Times New Roman" panose="02020603050405020304" pitchFamily="18" charset="0"/>
                <a:ea typeface="Lato" pitchFamily="34" charset="0"/>
                <a:cs typeface="Times New Roman" panose="02020603050405020304" pitchFamily="18" charset="0"/>
              </a:rPr>
              <a:t> </a:t>
            </a:r>
            <a:r>
              <a:rPr lang="en-US" sz="1696" b="1" dirty="0" err="1">
                <a:solidFill>
                  <a:prstClr val="white"/>
                </a:solidFill>
                <a:latin typeface="Times New Roman" panose="02020603050405020304" pitchFamily="18" charset="0"/>
                <a:ea typeface="Lato" pitchFamily="34" charset="0"/>
                <a:cs typeface="Times New Roman" panose="02020603050405020304" pitchFamily="18" charset="0"/>
              </a:rPr>
              <a:t>doanh</a:t>
            </a:r>
            <a:r>
              <a:rPr lang="en-US" sz="1696" b="1" dirty="0">
                <a:solidFill>
                  <a:prstClr val="white"/>
                </a:solidFill>
                <a:latin typeface="Times New Roman" panose="02020603050405020304" pitchFamily="18" charset="0"/>
                <a:ea typeface="Lato" pitchFamily="34" charset="0"/>
                <a:cs typeface="Times New Roman" panose="02020603050405020304" pitchFamily="18" charset="0"/>
              </a:rPr>
              <a:t> </a:t>
            </a:r>
            <a:r>
              <a:rPr lang="en-US" sz="1696" b="1" dirty="0" err="1">
                <a:solidFill>
                  <a:prstClr val="white"/>
                </a:solidFill>
                <a:latin typeface="Times New Roman" panose="02020603050405020304" pitchFamily="18" charset="0"/>
                <a:ea typeface="Lato" pitchFamily="34" charset="0"/>
                <a:cs typeface="Times New Roman" panose="02020603050405020304" pitchFamily="18" charset="0"/>
              </a:rPr>
              <a:t>hàng</a:t>
            </a:r>
            <a:r>
              <a:rPr lang="en-US" sz="1696" b="1" dirty="0">
                <a:solidFill>
                  <a:prstClr val="white"/>
                </a:solidFill>
                <a:latin typeface="Times New Roman" panose="02020603050405020304" pitchFamily="18" charset="0"/>
                <a:ea typeface="Lato" pitchFamily="34" charset="0"/>
                <a:cs typeface="Times New Roman" panose="02020603050405020304" pitchFamily="18" charset="0"/>
              </a:rPr>
              <a:t> </a:t>
            </a:r>
            <a:r>
              <a:rPr lang="en-US" sz="1696" b="1" dirty="0" err="1">
                <a:solidFill>
                  <a:prstClr val="white"/>
                </a:solidFill>
                <a:latin typeface="Times New Roman" panose="02020603050405020304" pitchFamily="18" charset="0"/>
                <a:ea typeface="Lato" pitchFamily="34" charset="0"/>
                <a:cs typeface="Times New Roman" panose="02020603050405020304" pitchFamily="18" charset="0"/>
              </a:rPr>
              <a:t>hóa</a:t>
            </a:r>
            <a:r>
              <a:rPr lang="en-US" sz="1696" b="1" dirty="0">
                <a:solidFill>
                  <a:prstClr val="white"/>
                </a:solidFill>
                <a:latin typeface="Times New Roman" panose="02020603050405020304" pitchFamily="18" charset="0"/>
                <a:ea typeface="Lato" pitchFamily="34" charset="0"/>
                <a:cs typeface="Times New Roman" panose="02020603050405020304" pitchFamily="18" charset="0"/>
              </a:rPr>
              <a:t>, </a:t>
            </a:r>
            <a:r>
              <a:rPr lang="en-US" sz="1696" b="1" dirty="0" err="1">
                <a:solidFill>
                  <a:prstClr val="white"/>
                </a:solidFill>
                <a:latin typeface="Times New Roman" panose="02020603050405020304" pitchFamily="18" charset="0"/>
                <a:ea typeface="Lato" pitchFamily="34" charset="0"/>
                <a:cs typeface="Times New Roman" panose="02020603050405020304" pitchFamily="18" charset="0"/>
              </a:rPr>
              <a:t>dịch</a:t>
            </a:r>
            <a:r>
              <a:rPr lang="en-US" sz="1696" b="1" dirty="0">
                <a:solidFill>
                  <a:prstClr val="white"/>
                </a:solidFill>
                <a:latin typeface="Times New Roman" panose="02020603050405020304" pitchFamily="18" charset="0"/>
                <a:ea typeface="Lato" pitchFamily="34" charset="0"/>
                <a:cs typeface="Times New Roman" panose="02020603050405020304" pitchFamily="18" charset="0"/>
              </a:rPr>
              <a:t> </a:t>
            </a:r>
            <a:r>
              <a:rPr lang="en-US" sz="1696" b="1" dirty="0" err="1">
                <a:solidFill>
                  <a:prstClr val="white"/>
                </a:solidFill>
                <a:latin typeface="Times New Roman" panose="02020603050405020304" pitchFamily="18" charset="0"/>
                <a:ea typeface="Lato" pitchFamily="34" charset="0"/>
                <a:cs typeface="Times New Roman" panose="02020603050405020304" pitchFamily="18" charset="0"/>
              </a:rPr>
              <a:t>vụ</a:t>
            </a:r>
            <a:r>
              <a:rPr lang="en-US" sz="1696" b="1" dirty="0">
                <a:solidFill>
                  <a:prstClr val="white"/>
                </a:solidFill>
                <a:latin typeface="Times New Roman" panose="02020603050405020304" pitchFamily="18" charset="0"/>
                <a:ea typeface="Lato" pitchFamily="34" charset="0"/>
                <a:cs typeface="Times New Roman" panose="02020603050405020304" pitchFamily="18" charset="0"/>
              </a:rPr>
              <a:t> </a:t>
            </a:r>
            <a:r>
              <a:rPr lang="en-US" sz="1696" b="1" dirty="0" err="1">
                <a:solidFill>
                  <a:prstClr val="white"/>
                </a:solidFill>
                <a:latin typeface="Times New Roman" panose="02020603050405020304" pitchFamily="18" charset="0"/>
                <a:ea typeface="Lato" pitchFamily="34" charset="0"/>
                <a:cs typeface="Times New Roman" panose="02020603050405020304" pitchFamily="18" charset="0"/>
              </a:rPr>
              <a:t>có</a:t>
            </a:r>
            <a:r>
              <a:rPr lang="en-US" sz="1696" b="1" dirty="0">
                <a:solidFill>
                  <a:prstClr val="white"/>
                </a:solidFill>
                <a:latin typeface="Times New Roman" panose="02020603050405020304" pitchFamily="18" charset="0"/>
                <a:ea typeface="Lato" pitchFamily="34" charset="0"/>
                <a:cs typeface="Times New Roman" panose="02020603050405020304" pitchFamily="18" charset="0"/>
              </a:rPr>
              <a:t> </a:t>
            </a:r>
            <a:r>
              <a:rPr lang="en-US" sz="1696" b="1" dirty="0" err="1">
                <a:solidFill>
                  <a:prstClr val="white"/>
                </a:solidFill>
                <a:latin typeface="Times New Roman" panose="02020603050405020304" pitchFamily="18" charset="0"/>
                <a:ea typeface="Lato" pitchFamily="34" charset="0"/>
                <a:cs typeface="Times New Roman" panose="02020603050405020304" pitchFamily="18" charset="0"/>
              </a:rPr>
              <a:t>thu</a:t>
            </a:r>
            <a:r>
              <a:rPr lang="en-US" sz="1696" b="1" dirty="0">
                <a:solidFill>
                  <a:prstClr val="white"/>
                </a:solidFill>
                <a:latin typeface="Times New Roman" panose="02020603050405020304" pitchFamily="18" charset="0"/>
                <a:ea typeface="Lato" pitchFamily="34" charset="0"/>
                <a:cs typeface="Times New Roman" panose="02020603050405020304" pitchFamily="18" charset="0"/>
              </a:rPr>
              <a:t> </a:t>
            </a:r>
            <a:r>
              <a:rPr lang="en-US" sz="1696" b="1" dirty="0" err="1">
                <a:solidFill>
                  <a:prstClr val="white"/>
                </a:solidFill>
                <a:latin typeface="Times New Roman" panose="02020603050405020304" pitchFamily="18" charset="0"/>
                <a:ea typeface="Lato" pitchFamily="34" charset="0"/>
                <a:cs typeface="Times New Roman" panose="02020603050405020304" pitchFamily="18" charset="0"/>
              </a:rPr>
              <a:t>nhập</a:t>
            </a:r>
            <a:r>
              <a:rPr lang="en-US" sz="1696" b="1" dirty="0">
                <a:solidFill>
                  <a:prstClr val="white"/>
                </a:solidFill>
                <a:latin typeface="Times New Roman" panose="02020603050405020304" pitchFamily="18" charset="0"/>
                <a:ea typeface="Lato" pitchFamily="34" charset="0"/>
                <a:cs typeface="Times New Roman" panose="02020603050405020304" pitchFamily="18" charset="0"/>
              </a:rPr>
              <a:t> </a:t>
            </a:r>
            <a:r>
              <a:rPr lang="en-US" sz="1696" b="1" dirty="0" err="1">
                <a:solidFill>
                  <a:prstClr val="white"/>
                </a:solidFill>
                <a:latin typeface="Times New Roman" panose="02020603050405020304" pitchFamily="18" charset="0"/>
                <a:ea typeface="Lato" pitchFamily="34" charset="0"/>
                <a:cs typeface="Times New Roman" panose="02020603050405020304" pitchFamily="18" charset="0"/>
              </a:rPr>
              <a:t>chịu</a:t>
            </a:r>
            <a:r>
              <a:rPr lang="en-US" sz="1696" b="1" dirty="0">
                <a:solidFill>
                  <a:prstClr val="white"/>
                </a:solidFill>
                <a:latin typeface="Times New Roman" panose="02020603050405020304" pitchFamily="18" charset="0"/>
                <a:ea typeface="Lato" pitchFamily="34" charset="0"/>
                <a:cs typeface="Times New Roman" panose="02020603050405020304" pitchFamily="18" charset="0"/>
              </a:rPr>
              <a:t> </a:t>
            </a:r>
            <a:r>
              <a:rPr lang="en-US" sz="1696" b="1" dirty="0" err="1">
                <a:solidFill>
                  <a:prstClr val="white"/>
                </a:solidFill>
                <a:latin typeface="Times New Roman" panose="02020603050405020304" pitchFamily="18" charset="0"/>
                <a:ea typeface="Lato" pitchFamily="34" charset="0"/>
                <a:cs typeface="Times New Roman" panose="02020603050405020304" pitchFamily="18" charset="0"/>
              </a:rPr>
              <a:t>thuế</a:t>
            </a:r>
            <a:endParaRPr lang="id-ID" sz="1696" b="1" dirty="0">
              <a:solidFill>
                <a:prstClr val="white"/>
              </a:solidFill>
              <a:latin typeface="Times New Roman" panose="02020603050405020304" pitchFamily="18" charset="0"/>
              <a:ea typeface="Lato" pitchFamily="34" charset="0"/>
              <a:cs typeface="Times New Roman" panose="02020603050405020304" pitchFamily="18" charset="0"/>
            </a:endParaRPr>
          </a:p>
        </p:txBody>
      </p:sp>
      <p:grpSp>
        <p:nvGrpSpPr>
          <p:cNvPr id="141" name="9Slide.vn 25"/>
          <p:cNvGrpSpPr/>
          <p:nvPr/>
        </p:nvGrpSpPr>
        <p:grpSpPr>
          <a:xfrm>
            <a:off x="1413281" y="2119402"/>
            <a:ext cx="1151824" cy="1151824"/>
            <a:chOff x="17008473" y="8263156"/>
            <a:chExt cx="5452844" cy="5452844"/>
          </a:xfrm>
        </p:grpSpPr>
        <p:pic>
          <p:nvPicPr>
            <p:cNvPr id="142" name="9Slide.vn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008473" y="8263156"/>
              <a:ext cx="5452844" cy="5452844"/>
            </a:xfrm>
            <a:prstGeom prst="rect">
              <a:avLst/>
            </a:prstGeom>
          </p:spPr>
        </p:pic>
        <p:sp>
          <p:nvSpPr>
            <p:cNvPr id="143" name="9Slide.vn 27"/>
            <p:cNvSpPr/>
            <p:nvPr/>
          </p:nvSpPr>
          <p:spPr>
            <a:xfrm>
              <a:off x="18298236" y="9029202"/>
              <a:ext cx="3019661" cy="30204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196" tIns="45598" rIns="91196" bIns="45598" rtlCol="0" anchor="ctr"/>
            <a:lstStyle/>
            <a:p>
              <a:pPr algn="ctr" defTabSz="1083940"/>
              <a:endParaRPr lang="id-ID" sz="3342">
                <a:solidFill>
                  <a:prstClr val="white"/>
                </a:solidFill>
                <a:latin typeface="Calibri"/>
              </a:endParaRPr>
            </a:p>
          </p:txBody>
        </p:sp>
        <p:grpSp>
          <p:nvGrpSpPr>
            <p:cNvPr id="144" name="กลุ่ม 63"/>
            <p:cNvGrpSpPr/>
            <p:nvPr/>
          </p:nvGrpSpPr>
          <p:grpSpPr>
            <a:xfrm>
              <a:off x="19136773" y="9762392"/>
              <a:ext cx="1483264" cy="1486955"/>
              <a:chOff x="17129509" y="11525195"/>
              <a:chExt cx="638175" cy="639763"/>
            </a:xfrm>
            <a:solidFill>
              <a:schemeClr val="bg1"/>
            </a:solidFill>
          </p:grpSpPr>
          <p:sp>
            <p:nvSpPr>
              <p:cNvPr id="145" name="9Slide.vn 28"/>
              <p:cNvSpPr>
                <a:spLocks noEditPoints="1"/>
              </p:cNvSpPr>
              <p:nvPr/>
            </p:nvSpPr>
            <p:spPr bwMode="auto">
              <a:xfrm>
                <a:off x="17129509" y="11525195"/>
                <a:ext cx="638175" cy="639763"/>
              </a:xfrm>
              <a:custGeom>
                <a:avLst/>
                <a:gdLst>
                  <a:gd name="T0" fmla="*/ 59 w 67"/>
                  <a:gd name="T1" fmla="*/ 5 h 67"/>
                  <a:gd name="T2" fmla="*/ 52 w 67"/>
                  <a:gd name="T3" fmla="*/ 5 h 67"/>
                  <a:gd name="T4" fmla="*/ 52 w 67"/>
                  <a:gd name="T5" fmla="*/ 2 h 67"/>
                  <a:gd name="T6" fmla="*/ 50 w 67"/>
                  <a:gd name="T7" fmla="*/ 0 h 67"/>
                  <a:gd name="T8" fmla="*/ 49 w 67"/>
                  <a:gd name="T9" fmla="*/ 2 h 67"/>
                  <a:gd name="T10" fmla="*/ 49 w 67"/>
                  <a:gd name="T11" fmla="*/ 5 h 67"/>
                  <a:gd name="T12" fmla="*/ 18 w 67"/>
                  <a:gd name="T13" fmla="*/ 5 h 67"/>
                  <a:gd name="T14" fmla="*/ 18 w 67"/>
                  <a:gd name="T15" fmla="*/ 2 h 67"/>
                  <a:gd name="T16" fmla="*/ 16 w 67"/>
                  <a:gd name="T17" fmla="*/ 0 h 67"/>
                  <a:gd name="T18" fmla="*/ 14 w 67"/>
                  <a:gd name="T19" fmla="*/ 2 h 67"/>
                  <a:gd name="T20" fmla="*/ 14 w 67"/>
                  <a:gd name="T21" fmla="*/ 5 h 67"/>
                  <a:gd name="T22" fmla="*/ 8 w 67"/>
                  <a:gd name="T23" fmla="*/ 5 h 67"/>
                  <a:gd name="T24" fmla="*/ 0 w 67"/>
                  <a:gd name="T25" fmla="*/ 13 h 67"/>
                  <a:gd name="T26" fmla="*/ 0 w 67"/>
                  <a:gd name="T27" fmla="*/ 59 h 67"/>
                  <a:gd name="T28" fmla="*/ 8 w 67"/>
                  <a:gd name="T29" fmla="*/ 67 h 67"/>
                  <a:gd name="T30" fmla="*/ 59 w 67"/>
                  <a:gd name="T31" fmla="*/ 67 h 67"/>
                  <a:gd name="T32" fmla="*/ 67 w 67"/>
                  <a:gd name="T33" fmla="*/ 59 h 67"/>
                  <a:gd name="T34" fmla="*/ 67 w 67"/>
                  <a:gd name="T35" fmla="*/ 13 h 67"/>
                  <a:gd name="T36" fmla="*/ 59 w 67"/>
                  <a:gd name="T37" fmla="*/ 5 h 67"/>
                  <a:gd name="T38" fmla="*/ 63 w 67"/>
                  <a:gd name="T39" fmla="*/ 59 h 67"/>
                  <a:gd name="T40" fmla="*/ 59 w 67"/>
                  <a:gd name="T41" fmla="*/ 63 h 67"/>
                  <a:gd name="T42" fmla="*/ 8 w 67"/>
                  <a:gd name="T43" fmla="*/ 63 h 67"/>
                  <a:gd name="T44" fmla="*/ 3 w 67"/>
                  <a:gd name="T45" fmla="*/ 59 h 67"/>
                  <a:gd name="T46" fmla="*/ 3 w 67"/>
                  <a:gd name="T47" fmla="*/ 21 h 67"/>
                  <a:gd name="T48" fmla="*/ 63 w 67"/>
                  <a:gd name="T49" fmla="*/ 21 h 67"/>
                  <a:gd name="T50" fmla="*/ 63 w 67"/>
                  <a:gd name="T51" fmla="*/ 59 h 67"/>
                  <a:gd name="T52" fmla="*/ 63 w 67"/>
                  <a:gd name="T53" fmla="*/ 17 h 67"/>
                  <a:gd name="T54" fmla="*/ 3 w 67"/>
                  <a:gd name="T55" fmla="*/ 17 h 67"/>
                  <a:gd name="T56" fmla="*/ 3 w 67"/>
                  <a:gd name="T57" fmla="*/ 13 h 67"/>
                  <a:gd name="T58" fmla="*/ 8 w 67"/>
                  <a:gd name="T59" fmla="*/ 8 h 67"/>
                  <a:gd name="T60" fmla="*/ 14 w 67"/>
                  <a:gd name="T61" fmla="*/ 8 h 67"/>
                  <a:gd name="T62" fmla="*/ 14 w 67"/>
                  <a:gd name="T63" fmla="*/ 12 h 67"/>
                  <a:gd name="T64" fmla="*/ 16 w 67"/>
                  <a:gd name="T65" fmla="*/ 14 h 67"/>
                  <a:gd name="T66" fmla="*/ 18 w 67"/>
                  <a:gd name="T67" fmla="*/ 12 h 67"/>
                  <a:gd name="T68" fmla="*/ 18 w 67"/>
                  <a:gd name="T69" fmla="*/ 8 h 67"/>
                  <a:gd name="T70" fmla="*/ 49 w 67"/>
                  <a:gd name="T71" fmla="*/ 8 h 67"/>
                  <a:gd name="T72" fmla="*/ 49 w 67"/>
                  <a:gd name="T73" fmla="*/ 12 h 67"/>
                  <a:gd name="T74" fmla="*/ 50 w 67"/>
                  <a:gd name="T75" fmla="*/ 14 h 67"/>
                  <a:gd name="T76" fmla="*/ 52 w 67"/>
                  <a:gd name="T77" fmla="*/ 12 h 67"/>
                  <a:gd name="T78" fmla="*/ 52 w 67"/>
                  <a:gd name="T79" fmla="*/ 8 h 67"/>
                  <a:gd name="T80" fmla="*/ 59 w 67"/>
                  <a:gd name="T81" fmla="*/ 8 h 67"/>
                  <a:gd name="T82" fmla="*/ 63 w 67"/>
                  <a:gd name="T83" fmla="*/ 13 h 67"/>
                  <a:gd name="T84" fmla="*/ 63 w 67"/>
                  <a:gd name="T85" fmla="*/ 1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 h="67">
                    <a:moveTo>
                      <a:pt x="59" y="5"/>
                    </a:moveTo>
                    <a:cubicBezTo>
                      <a:pt x="52" y="5"/>
                      <a:pt x="52" y="5"/>
                      <a:pt x="52" y="5"/>
                    </a:cubicBezTo>
                    <a:cubicBezTo>
                      <a:pt x="52" y="2"/>
                      <a:pt x="52" y="2"/>
                      <a:pt x="52" y="2"/>
                    </a:cubicBezTo>
                    <a:cubicBezTo>
                      <a:pt x="52" y="1"/>
                      <a:pt x="51" y="0"/>
                      <a:pt x="50" y="0"/>
                    </a:cubicBezTo>
                    <a:cubicBezTo>
                      <a:pt x="49" y="0"/>
                      <a:pt x="49" y="1"/>
                      <a:pt x="49" y="2"/>
                    </a:cubicBezTo>
                    <a:cubicBezTo>
                      <a:pt x="49" y="5"/>
                      <a:pt x="49" y="5"/>
                      <a:pt x="49" y="5"/>
                    </a:cubicBezTo>
                    <a:cubicBezTo>
                      <a:pt x="18" y="5"/>
                      <a:pt x="18" y="5"/>
                      <a:pt x="18" y="5"/>
                    </a:cubicBezTo>
                    <a:cubicBezTo>
                      <a:pt x="18" y="2"/>
                      <a:pt x="18" y="2"/>
                      <a:pt x="18" y="2"/>
                    </a:cubicBezTo>
                    <a:cubicBezTo>
                      <a:pt x="18" y="1"/>
                      <a:pt x="17" y="0"/>
                      <a:pt x="16" y="0"/>
                    </a:cubicBezTo>
                    <a:cubicBezTo>
                      <a:pt x="15" y="0"/>
                      <a:pt x="14" y="1"/>
                      <a:pt x="14" y="2"/>
                    </a:cubicBezTo>
                    <a:cubicBezTo>
                      <a:pt x="14" y="5"/>
                      <a:pt x="14" y="5"/>
                      <a:pt x="14" y="5"/>
                    </a:cubicBezTo>
                    <a:cubicBezTo>
                      <a:pt x="8" y="5"/>
                      <a:pt x="8" y="5"/>
                      <a:pt x="8" y="5"/>
                    </a:cubicBezTo>
                    <a:cubicBezTo>
                      <a:pt x="3" y="5"/>
                      <a:pt x="0" y="8"/>
                      <a:pt x="0" y="13"/>
                    </a:cubicBezTo>
                    <a:cubicBezTo>
                      <a:pt x="0" y="59"/>
                      <a:pt x="0" y="59"/>
                      <a:pt x="0" y="59"/>
                    </a:cubicBezTo>
                    <a:cubicBezTo>
                      <a:pt x="0" y="63"/>
                      <a:pt x="3" y="67"/>
                      <a:pt x="8" y="67"/>
                    </a:cubicBezTo>
                    <a:cubicBezTo>
                      <a:pt x="59" y="67"/>
                      <a:pt x="59" y="67"/>
                      <a:pt x="59" y="67"/>
                    </a:cubicBezTo>
                    <a:cubicBezTo>
                      <a:pt x="63" y="67"/>
                      <a:pt x="67" y="63"/>
                      <a:pt x="67" y="59"/>
                    </a:cubicBezTo>
                    <a:cubicBezTo>
                      <a:pt x="67" y="13"/>
                      <a:pt x="67" y="13"/>
                      <a:pt x="67" y="13"/>
                    </a:cubicBezTo>
                    <a:cubicBezTo>
                      <a:pt x="67" y="8"/>
                      <a:pt x="63" y="5"/>
                      <a:pt x="59" y="5"/>
                    </a:cubicBezTo>
                    <a:close/>
                    <a:moveTo>
                      <a:pt x="63" y="59"/>
                    </a:moveTo>
                    <a:cubicBezTo>
                      <a:pt x="63" y="61"/>
                      <a:pt x="61" y="63"/>
                      <a:pt x="59" y="63"/>
                    </a:cubicBezTo>
                    <a:cubicBezTo>
                      <a:pt x="8" y="63"/>
                      <a:pt x="8" y="63"/>
                      <a:pt x="8" y="63"/>
                    </a:cubicBezTo>
                    <a:cubicBezTo>
                      <a:pt x="5" y="63"/>
                      <a:pt x="3" y="61"/>
                      <a:pt x="3" y="59"/>
                    </a:cubicBezTo>
                    <a:cubicBezTo>
                      <a:pt x="3" y="21"/>
                      <a:pt x="3" y="21"/>
                      <a:pt x="3" y="21"/>
                    </a:cubicBezTo>
                    <a:cubicBezTo>
                      <a:pt x="63" y="21"/>
                      <a:pt x="63" y="21"/>
                      <a:pt x="63" y="21"/>
                    </a:cubicBezTo>
                    <a:lnTo>
                      <a:pt x="63" y="59"/>
                    </a:lnTo>
                    <a:close/>
                    <a:moveTo>
                      <a:pt x="63" y="17"/>
                    </a:moveTo>
                    <a:cubicBezTo>
                      <a:pt x="3" y="17"/>
                      <a:pt x="3" y="17"/>
                      <a:pt x="3" y="17"/>
                    </a:cubicBezTo>
                    <a:cubicBezTo>
                      <a:pt x="3" y="13"/>
                      <a:pt x="3" y="13"/>
                      <a:pt x="3" y="13"/>
                    </a:cubicBezTo>
                    <a:cubicBezTo>
                      <a:pt x="3" y="10"/>
                      <a:pt x="5" y="8"/>
                      <a:pt x="8" y="8"/>
                    </a:cubicBezTo>
                    <a:cubicBezTo>
                      <a:pt x="14" y="8"/>
                      <a:pt x="14" y="8"/>
                      <a:pt x="14" y="8"/>
                    </a:cubicBezTo>
                    <a:cubicBezTo>
                      <a:pt x="14" y="12"/>
                      <a:pt x="14" y="12"/>
                      <a:pt x="14" y="12"/>
                    </a:cubicBezTo>
                    <a:cubicBezTo>
                      <a:pt x="14" y="13"/>
                      <a:pt x="15" y="14"/>
                      <a:pt x="16" y="14"/>
                    </a:cubicBezTo>
                    <a:cubicBezTo>
                      <a:pt x="17" y="14"/>
                      <a:pt x="18" y="13"/>
                      <a:pt x="18" y="12"/>
                    </a:cubicBezTo>
                    <a:cubicBezTo>
                      <a:pt x="18" y="8"/>
                      <a:pt x="18" y="8"/>
                      <a:pt x="18" y="8"/>
                    </a:cubicBezTo>
                    <a:cubicBezTo>
                      <a:pt x="49" y="8"/>
                      <a:pt x="49" y="8"/>
                      <a:pt x="49" y="8"/>
                    </a:cubicBezTo>
                    <a:cubicBezTo>
                      <a:pt x="49" y="12"/>
                      <a:pt x="49" y="12"/>
                      <a:pt x="49" y="12"/>
                    </a:cubicBezTo>
                    <a:cubicBezTo>
                      <a:pt x="49" y="13"/>
                      <a:pt x="49" y="14"/>
                      <a:pt x="50" y="14"/>
                    </a:cubicBezTo>
                    <a:cubicBezTo>
                      <a:pt x="51" y="14"/>
                      <a:pt x="52" y="13"/>
                      <a:pt x="52" y="12"/>
                    </a:cubicBezTo>
                    <a:cubicBezTo>
                      <a:pt x="52" y="8"/>
                      <a:pt x="52" y="8"/>
                      <a:pt x="52" y="8"/>
                    </a:cubicBezTo>
                    <a:cubicBezTo>
                      <a:pt x="59" y="8"/>
                      <a:pt x="59" y="8"/>
                      <a:pt x="59" y="8"/>
                    </a:cubicBezTo>
                    <a:cubicBezTo>
                      <a:pt x="61" y="8"/>
                      <a:pt x="63" y="10"/>
                      <a:pt x="63" y="13"/>
                    </a:cubicBezTo>
                    <a:lnTo>
                      <a:pt x="6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607" tIns="22804" rIns="45607" bIns="22804" numCol="1" anchor="t" anchorCtr="0" compatLnSpc="1">
                <a:prstTxWarp prst="textNoShape">
                  <a:avLst/>
                </a:prstTxWarp>
              </a:bodyPr>
              <a:lstStyle/>
              <a:p>
                <a:pPr defTabSz="1083940"/>
                <a:endParaRPr lang="th-TH" sz="3342">
                  <a:solidFill>
                    <a:srgbClr val="000000"/>
                  </a:solidFill>
                  <a:latin typeface="Calibri"/>
                  <a:cs typeface="Cordia New" panose="020B0304020202020204" pitchFamily="34" charset="-34"/>
                </a:endParaRPr>
              </a:p>
            </p:txBody>
          </p:sp>
          <p:sp>
            <p:nvSpPr>
              <p:cNvPr id="146" name="9Slide.vn 29"/>
              <p:cNvSpPr>
                <a:spLocks noEditPoints="1"/>
              </p:cNvSpPr>
              <p:nvPr/>
            </p:nvSpPr>
            <p:spPr bwMode="auto">
              <a:xfrm>
                <a:off x="17253334" y="11936358"/>
                <a:ext cx="104775" cy="104775"/>
              </a:xfrm>
              <a:custGeom>
                <a:avLst/>
                <a:gdLst>
                  <a:gd name="T0" fmla="*/ 1 w 11"/>
                  <a:gd name="T1" fmla="*/ 11 h 11"/>
                  <a:gd name="T2" fmla="*/ 10 w 11"/>
                  <a:gd name="T3" fmla="*/ 11 h 11"/>
                  <a:gd name="T4" fmla="*/ 11 w 11"/>
                  <a:gd name="T5" fmla="*/ 10 h 11"/>
                  <a:gd name="T6" fmla="*/ 11 w 11"/>
                  <a:gd name="T7" fmla="*/ 1 h 11"/>
                  <a:gd name="T8" fmla="*/ 10 w 11"/>
                  <a:gd name="T9" fmla="*/ 0 h 11"/>
                  <a:gd name="T10" fmla="*/ 1 w 11"/>
                  <a:gd name="T11" fmla="*/ 0 h 11"/>
                  <a:gd name="T12" fmla="*/ 0 w 11"/>
                  <a:gd name="T13" fmla="*/ 1 h 11"/>
                  <a:gd name="T14" fmla="*/ 0 w 11"/>
                  <a:gd name="T15" fmla="*/ 10 h 11"/>
                  <a:gd name="T16" fmla="*/ 1 w 11"/>
                  <a:gd name="T17" fmla="*/ 11 h 11"/>
                  <a:gd name="T18" fmla="*/ 3 w 11"/>
                  <a:gd name="T19" fmla="*/ 3 h 11"/>
                  <a:gd name="T20" fmla="*/ 8 w 11"/>
                  <a:gd name="T21" fmla="*/ 3 h 11"/>
                  <a:gd name="T22" fmla="*/ 8 w 11"/>
                  <a:gd name="T23" fmla="*/ 9 h 11"/>
                  <a:gd name="T24" fmla="*/ 3 w 11"/>
                  <a:gd name="T25" fmla="*/ 9 h 11"/>
                  <a:gd name="T26" fmla="*/ 3 w 11"/>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1" y="11"/>
                    </a:moveTo>
                    <a:cubicBezTo>
                      <a:pt x="10" y="11"/>
                      <a:pt x="10" y="11"/>
                      <a:pt x="10" y="11"/>
                    </a:cubicBezTo>
                    <a:cubicBezTo>
                      <a:pt x="10" y="11"/>
                      <a:pt x="11" y="10"/>
                      <a:pt x="11" y="10"/>
                    </a:cubicBezTo>
                    <a:cubicBezTo>
                      <a:pt x="11" y="1"/>
                      <a:pt x="11" y="1"/>
                      <a:pt x="11" y="1"/>
                    </a:cubicBezTo>
                    <a:cubicBezTo>
                      <a:pt x="11" y="1"/>
                      <a:pt x="10" y="0"/>
                      <a:pt x="10" y="0"/>
                    </a:cubicBezTo>
                    <a:cubicBezTo>
                      <a:pt x="1" y="0"/>
                      <a:pt x="1" y="0"/>
                      <a:pt x="1" y="0"/>
                    </a:cubicBezTo>
                    <a:cubicBezTo>
                      <a:pt x="1" y="0"/>
                      <a:pt x="0" y="1"/>
                      <a:pt x="0" y="1"/>
                    </a:cubicBezTo>
                    <a:cubicBezTo>
                      <a:pt x="0" y="10"/>
                      <a:pt x="0" y="10"/>
                      <a:pt x="0" y="10"/>
                    </a:cubicBezTo>
                    <a:cubicBezTo>
                      <a:pt x="0" y="10"/>
                      <a:pt x="1" y="11"/>
                      <a:pt x="1" y="11"/>
                    </a:cubicBezTo>
                    <a:close/>
                    <a:moveTo>
                      <a:pt x="3" y="3"/>
                    </a:moveTo>
                    <a:cubicBezTo>
                      <a:pt x="8" y="3"/>
                      <a:pt x="8" y="3"/>
                      <a:pt x="8" y="3"/>
                    </a:cubicBezTo>
                    <a:cubicBezTo>
                      <a:pt x="8" y="9"/>
                      <a:pt x="8" y="9"/>
                      <a:pt x="8" y="9"/>
                    </a:cubicBezTo>
                    <a:cubicBezTo>
                      <a:pt x="3" y="9"/>
                      <a:pt x="3" y="9"/>
                      <a:pt x="3" y="9"/>
                    </a:cubicBez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607" tIns="22804" rIns="45607" bIns="22804" numCol="1" anchor="t" anchorCtr="0" compatLnSpc="1">
                <a:prstTxWarp prst="textNoShape">
                  <a:avLst/>
                </a:prstTxWarp>
              </a:bodyPr>
              <a:lstStyle/>
              <a:p>
                <a:pPr defTabSz="1083940"/>
                <a:endParaRPr lang="th-TH" sz="3342">
                  <a:solidFill>
                    <a:srgbClr val="000000"/>
                  </a:solidFill>
                  <a:latin typeface="Calibri"/>
                  <a:cs typeface="Cordia New" panose="020B0304020202020204" pitchFamily="34" charset="-34"/>
                </a:endParaRPr>
              </a:p>
            </p:txBody>
          </p:sp>
          <p:sp>
            <p:nvSpPr>
              <p:cNvPr id="147" name="9Slide.vn 30"/>
              <p:cNvSpPr>
                <a:spLocks noEditPoints="1"/>
              </p:cNvSpPr>
              <p:nvPr/>
            </p:nvSpPr>
            <p:spPr bwMode="auto">
              <a:xfrm>
                <a:off x="17396209" y="11936358"/>
                <a:ext cx="95250" cy="104775"/>
              </a:xfrm>
              <a:custGeom>
                <a:avLst/>
                <a:gdLst>
                  <a:gd name="T0" fmla="*/ 1 w 10"/>
                  <a:gd name="T1" fmla="*/ 11 h 11"/>
                  <a:gd name="T2" fmla="*/ 9 w 10"/>
                  <a:gd name="T3" fmla="*/ 11 h 11"/>
                  <a:gd name="T4" fmla="*/ 10 w 10"/>
                  <a:gd name="T5" fmla="*/ 10 h 11"/>
                  <a:gd name="T6" fmla="*/ 10 w 10"/>
                  <a:gd name="T7" fmla="*/ 1 h 11"/>
                  <a:gd name="T8" fmla="*/ 9 w 10"/>
                  <a:gd name="T9" fmla="*/ 0 h 11"/>
                  <a:gd name="T10" fmla="*/ 1 w 10"/>
                  <a:gd name="T11" fmla="*/ 0 h 11"/>
                  <a:gd name="T12" fmla="*/ 0 w 10"/>
                  <a:gd name="T13" fmla="*/ 1 h 11"/>
                  <a:gd name="T14" fmla="*/ 0 w 10"/>
                  <a:gd name="T15" fmla="*/ 10 h 11"/>
                  <a:gd name="T16" fmla="*/ 1 w 10"/>
                  <a:gd name="T17" fmla="*/ 11 h 11"/>
                  <a:gd name="T18" fmla="*/ 2 w 10"/>
                  <a:gd name="T19" fmla="*/ 3 h 11"/>
                  <a:gd name="T20" fmla="*/ 8 w 10"/>
                  <a:gd name="T21" fmla="*/ 3 h 11"/>
                  <a:gd name="T22" fmla="*/ 8 w 10"/>
                  <a:gd name="T23" fmla="*/ 9 h 11"/>
                  <a:gd name="T24" fmla="*/ 2 w 10"/>
                  <a:gd name="T25" fmla="*/ 9 h 11"/>
                  <a:gd name="T26" fmla="*/ 2 w 10"/>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1" y="11"/>
                    </a:moveTo>
                    <a:cubicBezTo>
                      <a:pt x="9" y="11"/>
                      <a:pt x="9" y="11"/>
                      <a:pt x="9" y="11"/>
                    </a:cubicBezTo>
                    <a:cubicBezTo>
                      <a:pt x="10" y="11"/>
                      <a:pt x="10" y="10"/>
                      <a:pt x="10" y="10"/>
                    </a:cubicBezTo>
                    <a:cubicBezTo>
                      <a:pt x="10" y="1"/>
                      <a:pt x="10" y="1"/>
                      <a:pt x="10" y="1"/>
                    </a:cubicBezTo>
                    <a:cubicBezTo>
                      <a:pt x="10" y="1"/>
                      <a:pt x="10" y="0"/>
                      <a:pt x="9" y="0"/>
                    </a:cubicBezTo>
                    <a:cubicBezTo>
                      <a:pt x="1" y="0"/>
                      <a:pt x="1" y="0"/>
                      <a:pt x="1" y="0"/>
                    </a:cubicBezTo>
                    <a:cubicBezTo>
                      <a:pt x="0" y="0"/>
                      <a:pt x="0" y="1"/>
                      <a:pt x="0" y="1"/>
                    </a:cubicBezTo>
                    <a:cubicBezTo>
                      <a:pt x="0" y="10"/>
                      <a:pt x="0" y="10"/>
                      <a:pt x="0" y="10"/>
                    </a:cubicBezTo>
                    <a:cubicBezTo>
                      <a:pt x="0" y="10"/>
                      <a:pt x="0" y="11"/>
                      <a:pt x="1" y="11"/>
                    </a:cubicBezTo>
                    <a:close/>
                    <a:moveTo>
                      <a:pt x="2" y="3"/>
                    </a:moveTo>
                    <a:cubicBezTo>
                      <a:pt x="8" y="3"/>
                      <a:pt x="8" y="3"/>
                      <a:pt x="8" y="3"/>
                    </a:cubicBezTo>
                    <a:cubicBezTo>
                      <a:pt x="8" y="9"/>
                      <a:pt x="8" y="9"/>
                      <a:pt x="8" y="9"/>
                    </a:cubicBezTo>
                    <a:cubicBezTo>
                      <a:pt x="2" y="9"/>
                      <a:pt x="2" y="9"/>
                      <a:pt x="2" y="9"/>
                    </a:cubicBez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607" tIns="22804" rIns="45607" bIns="22804" numCol="1" anchor="t" anchorCtr="0" compatLnSpc="1">
                <a:prstTxWarp prst="textNoShape">
                  <a:avLst/>
                </a:prstTxWarp>
              </a:bodyPr>
              <a:lstStyle/>
              <a:p>
                <a:pPr defTabSz="1083940"/>
                <a:endParaRPr lang="th-TH" sz="3342">
                  <a:solidFill>
                    <a:srgbClr val="000000"/>
                  </a:solidFill>
                  <a:latin typeface="Calibri"/>
                  <a:cs typeface="Cordia New" panose="020B0304020202020204" pitchFamily="34" charset="-34"/>
                </a:endParaRPr>
              </a:p>
            </p:txBody>
          </p:sp>
          <p:sp>
            <p:nvSpPr>
              <p:cNvPr id="148" name="9Slide.vn 31"/>
              <p:cNvSpPr>
                <a:spLocks noEditPoints="1"/>
              </p:cNvSpPr>
              <p:nvPr/>
            </p:nvSpPr>
            <p:spPr bwMode="auto">
              <a:xfrm>
                <a:off x="17529559" y="11936358"/>
                <a:ext cx="104775" cy="104775"/>
              </a:xfrm>
              <a:custGeom>
                <a:avLst/>
                <a:gdLst>
                  <a:gd name="T0" fmla="*/ 2 w 11"/>
                  <a:gd name="T1" fmla="*/ 11 h 11"/>
                  <a:gd name="T2" fmla="*/ 10 w 11"/>
                  <a:gd name="T3" fmla="*/ 11 h 11"/>
                  <a:gd name="T4" fmla="*/ 11 w 11"/>
                  <a:gd name="T5" fmla="*/ 10 h 11"/>
                  <a:gd name="T6" fmla="*/ 11 w 11"/>
                  <a:gd name="T7" fmla="*/ 1 h 11"/>
                  <a:gd name="T8" fmla="*/ 10 w 11"/>
                  <a:gd name="T9" fmla="*/ 0 h 11"/>
                  <a:gd name="T10" fmla="*/ 2 w 11"/>
                  <a:gd name="T11" fmla="*/ 0 h 11"/>
                  <a:gd name="T12" fmla="*/ 0 w 11"/>
                  <a:gd name="T13" fmla="*/ 1 h 11"/>
                  <a:gd name="T14" fmla="*/ 0 w 11"/>
                  <a:gd name="T15" fmla="*/ 10 h 11"/>
                  <a:gd name="T16" fmla="*/ 2 w 11"/>
                  <a:gd name="T17" fmla="*/ 11 h 11"/>
                  <a:gd name="T18" fmla="*/ 3 w 11"/>
                  <a:gd name="T19" fmla="*/ 3 h 11"/>
                  <a:gd name="T20" fmla="*/ 9 w 11"/>
                  <a:gd name="T21" fmla="*/ 3 h 11"/>
                  <a:gd name="T22" fmla="*/ 9 w 11"/>
                  <a:gd name="T23" fmla="*/ 9 h 11"/>
                  <a:gd name="T24" fmla="*/ 3 w 11"/>
                  <a:gd name="T25" fmla="*/ 9 h 11"/>
                  <a:gd name="T26" fmla="*/ 3 w 11"/>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2" y="11"/>
                    </a:moveTo>
                    <a:cubicBezTo>
                      <a:pt x="10" y="11"/>
                      <a:pt x="10" y="11"/>
                      <a:pt x="10" y="11"/>
                    </a:cubicBezTo>
                    <a:cubicBezTo>
                      <a:pt x="10" y="11"/>
                      <a:pt x="11" y="10"/>
                      <a:pt x="11" y="10"/>
                    </a:cubicBezTo>
                    <a:cubicBezTo>
                      <a:pt x="11" y="1"/>
                      <a:pt x="11" y="1"/>
                      <a:pt x="11" y="1"/>
                    </a:cubicBezTo>
                    <a:cubicBezTo>
                      <a:pt x="11" y="1"/>
                      <a:pt x="10" y="0"/>
                      <a:pt x="10" y="0"/>
                    </a:cubicBezTo>
                    <a:cubicBezTo>
                      <a:pt x="2" y="0"/>
                      <a:pt x="2" y="0"/>
                      <a:pt x="2" y="0"/>
                    </a:cubicBezTo>
                    <a:cubicBezTo>
                      <a:pt x="1" y="0"/>
                      <a:pt x="0" y="1"/>
                      <a:pt x="0" y="1"/>
                    </a:cubicBezTo>
                    <a:cubicBezTo>
                      <a:pt x="0" y="10"/>
                      <a:pt x="0" y="10"/>
                      <a:pt x="0" y="10"/>
                    </a:cubicBezTo>
                    <a:cubicBezTo>
                      <a:pt x="0" y="10"/>
                      <a:pt x="1" y="11"/>
                      <a:pt x="2" y="11"/>
                    </a:cubicBezTo>
                    <a:close/>
                    <a:moveTo>
                      <a:pt x="3" y="3"/>
                    </a:moveTo>
                    <a:cubicBezTo>
                      <a:pt x="9" y="3"/>
                      <a:pt x="9" y="3"/>
                      <a:pt x="9" y="3"/>
                    </a:cubicBezTo>
                    <a:cubicBezTo>
                      <a:pt x="9" y="9"/>
                      <a:pt x="9" y="9"/>
                      <a:pt x="9" y="9"/>
                    </a:cubicBezTo>
                    <a:cubicBezTo>
                      <a:pt x="3" y="9"/>
                      <a:pt x="3" y="9"/>
                      <a:pt x="3" y="9"/>
                    </a:cubicBez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607" tIns="22804" rIns="45607" bIns="22804" numCol="1" anchor="t" anchorCtr="0" compatLnSpc="1">
                <a:prstTxWarp prst="textNoShape">
                  <a:avLst/>
                </a:prstTxWarp>
              </a:bodyPr>
              <a:lstStyle/>
              <a:p>
                <a:pPr defTabSz="1083940"/>
                <a:endParaRPr lang="th-TH" sz="3342">
                  <a:solidFill>
                    <a:srgbClr val="000000"/>
                  </a:solidFill>
                  <a:latin typeface="Calibri"/>
                  <a:cs typeface="Cordia New" panose="020B0304020202020204" pitchFamily="34" charset="-34"/>
                </a:endParaRPr>
              </a:p>
            </p:txBody>
          </p:sp>
          <p:sp>
            <p:nvSpPr>
              <p:cNvPr id="149" name="9Slide.vn 32"/>
              <p:cNvSpPr>
                <a:spLocks noEditPoints="1"/>
              </p:cNvSpPr>
              <p:nvPr/>
            </p:nvSpPr>
            <p:spPr bwMode="auto">
              <a:xfrm>
                <a:off x="17253334" y="11803008"/>
                <a:ext cx="104775" cy="95250"/>
              </a:xfrm>
              <a:custGeom>
                <a:avLst/>
                <a:gdLst>
                  <a:gd name="T0" fmla="*/ 1 w 11"/>
                  <a:gd name="T1" fmla="*/ 10 h 10"/>
                  <a:gd name="T2" fmla="*/ 10 w 11"/>
                  <a:gd name="T3" fmla="*/ 10 h 10"/>
                  <a:gd name="T4" fmla="*/ 11 w 11"/>
                  <a:gd name="T5" fmla="*/ 9 h 10"/>
                  <a:gd name="T6" fmla="*/ 11 w 11"/>
                  <a:gd name="T7" fmla="*/ 1 h 10"/>
                  <a:gd name="T8" fmla="*/ 10 w 11"/>
                  <a:gd name="T9" fmla="*/ 0 h 10"/>
                  <a:gd name="T10" fmla="*/ 1 w 11"/>
                  <a:gd name="T11" fmla="*/ 0 h 10"/>
                  <a:gd name="T12" fmla="*/ 0 w 11"/>
                  <a:gd name="T13" fmla="*/ 1 h 10"/>
                  <a:gd name="T14" fmla="*/ 0 w 11"/>
                  <a:gd name="T15" fmla="*/ 9 h 10"/>
                  <a:gd name="T16" fmla="*/ 1 w 11"/>
                  <a:gd name="T17" fmla="*/ 10 h 10"/>
                  <a:gd name="T18" fmla="*/ 3 w 11"/>
                  <a:gd name="T19" fmla="*/ 2 h 10"/>
                  <a:gd name="T20" fmla="*/ 8 w 11"/>
                  <a:gd name="T21" fmla="*/ 2 h 10"/>
                  <a:gd name="T22" fmla="*/ 8 w 11"/>
                  <a:gd name="T23" fmla="*/ 8 h 10"/>
                  <a:gd name="T24" fmla="*/ 3 w 11"/>
                  <a:gd name="T25" fmla="*/ 8 h 10"/>
                  <a:gd name="T26" fmla="*/ 3 w 11"/>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1" y="10"/>
                    </a:moveTo>
                    <a:cubicBezTo>
                      <a:pt x="10" y="10"/>
                      <a:pt x="10" y="10"/>
                      <a:pt x="10" y="10"/>
                    </a:cubicBezTo>
                    <a:cubicBezTo>
                      <a:pt x="10" y="10"/>
                      <a:pt x="11" y="10"/>
                      <a:pt x="11" y="9"/>
                    </a:cubicBezTo>
                    <a:cubicBezTo>
                      <a:pt x="11" y="1"/>
                      <a:pt x="11" y="1"/>
                      <a:pt x="11" y="1"/>
                    </a:cubicBezTo>
                    <a:cubicBezTo>
                      <a:pt x="11" y="0"/>
                      <a:pt x="10" y="0"/>
                      <a:pt x="10" y="0"/>
                    </a:cubicBezTo>
                    <a:cubicBezTo>
                      <a:pt x="1" y="0"/>
                      <a:pt x="1" y="0"/>
                      <a:pt x="1" y="0"/>
                    </a:cubicBezTo>
                    <a:cubicBezTo>
                      <a:pt x="1" y="0"/>
                      <a:pt x="0" y="0"/>
                      <a:pt x="0" y="1"/>
                    </a:cubicBezTo>
                    <a:cubicBezTo>
                      <a:pt x="0" y="9"/>
                      <a:pt x="0" y="9"/>
                      <a:pt x="0" y="9"/>
                    </a:cubicBezTo>
                    <a:cubicBezTo>
                      <a:pt x="0" y="10"/>
                      <a:pt x="1" y="10"/>
                      <a:pt x="1" y="10"/>
                    </a:cubicBezTo>
                    <a:close/>
                    <a:moveTo>
                      <a:pt x="3" y="2"/>
                    </a:moveTo>
                    <a:cubicBezTo>
                      <a:pt x="8" y="2"/>
                      <a:pt x="8" y="2"/>
                      <a:pt x="8" y="2"/>
                    </a:cubicBezTo>
                    <a:cubicBezTo>
                      <a:pt x="8" y="8"/>
                      <a:pt x="8" y="8"/>
                      <a:pt x="8" y="8"/>
                    </a:cubicBezTo>
                    <a:cubicBezTo>
                      <a:pt x="3" y="8"/>
                      <a:pt x="3" y="8"/>
                      <a:pt x="3" y="8"/>
                    </a:cubicBez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607" tIns="22804" rIns="45607" bIns="22804" numCol="1" anchor="t" anchorCtr="0" compatLnSpc="1">
                <a:prstTxWarp prst="textNoShape">
                  <a:avLst/>
                </a:prstTxWarp>
              </a:bodyPr>
              <a:lstStyle/>
              <a:p>
                <a:pPr defTabSz="1083940"/>
                <a:endParaRPr lang="th-TH" sz="3342">
                  <a:solidFill>
                    <a:srgbClr val="000000"/>
                  </a:solidFill>
                  <a:latin typeface="Calibri"/>
                  <a:cs typeface="Cordia New" panose="020B0304020202020204" pitchFamily="34" charset="-34"/>
                </a:endParaRPr>
              </a:p>
            </p:txBody>
          </p:sp>
          <p:sp>
            <p:nvSpPr>
              <p:cNvPr id="150" name="9Slide.vn 33"/>
              <p:cNvSpPr>
                <a:spLocks noEditPoints="1"/>
              </p:cNvSpPr>
              <p:nvPr/>
            </p:nvSpPr>
            <p:spPr bwMode="auto">
              <a:xfrm>
                <a:off x="17396209" y="11803008"/>
                <a:ext cx="95250" cy="95250"/>
              </a:xfrm>
              <a:custGeom>
                <a:avLst/>
                <a:gdLst>
                  <a:gd name="T0" fmla="*/ 1 w 10"/>
                  <a:gd name="T1" fmla="*/ 10 h 10"/>
                  <a:gd name="T2" fmla="*/ 9 w 10"/>
                  <a:gd name="T3" fmla="*/ 10 h 10"/>
                  <a:gd name="T4" fmla="*/ 10 w 10"/>
                  <a:gd name="T5" fmla="*/ 9 h 10"/>
                  <a:gd name="T6" fmla="*/ 10 w 10"/>
                  <a:gd name="T7" fmla="*/ 1 h 10"/>
                  <a:gd name="T8" fmla="*/ 9 w 10"/>
                  <a:gd name="T9" fmla="*/ 0 h 10"/>
                  <a:gd name="T10" fmla="*/ 1 w 10"/>
                  <a:gd name="T11" fmla="*/ 0 h 10"/>
                  <a:gd name="T12" fmla="*/ 0 w 10"/>
                  <a:gd name="T13" fmla="*/ 1 h 10"/>
                  <a:gd name="T14" fmla="*/ 0 w 10"/>
                  <a:gd name="T15" fmla="*/ 9 h 10"/>
                  <a:gd name="T16" fmla="*/ 1 w 10"/>
                  <a:gd name="T17" fmla="*/ 10 h 10"/>
                  <a:gd name="T18" fmla="*/ 2 w 10"/>
                  <a:gd name="T19" fmla="*/ 2 h 10"/>
                  <a:gd name="T20" fmla="*/ 8 w 10"/>
                  <a:gd name="T21" fmla="*/ 2 h 10"/>
                  <a:gd name="T22" fmla="*/ 8 w 10"/>
                  <a:gd name="T23" fmla="*/ 8 h 10"/>
                  <a:gd name="T24" fmla="*/ 2 w 10"/>
                  <a:gd name="T25" fmla="*/ 8 h 10"/>
                  <a:gd name="T26" fmla="*/ 2 w 10"/>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1" y="10"/>
                    </a:moveTo>
                    <a:cubicBezTo>
                      <a:pt x="9" y="10"/>
                      <a:pt x="9" y="10"/>
                      <a:pt x="9" y="10"/>
                    </a:cubicBezTo>
                    <a:cubicBezTo>
                      <a:pt x="10" y="10"/>
                      <a:pt x="10" y="10"/>
                      <a:pt x="10" y="9"/>
                    </a:cubicBezTo>
                    <a:cubicBezTo>
                      <a:pt x="10" y="1"/>
                      <a:pt x="10" y="1"/>
                      <a:pt x="10" y="1"/>
                    </a:cubicBezTo>
                    <a:cubicBezTo>
                      <a:pt x="10" y="0"/>
                      <a:pt x="10" y="0"/>
                      <a:pt x="9" y="0"/>
                    </a:cubicBezTo>
                    <a:cubicBezTo>
                      <a:pt x="1" y="0"/>
                      <a:pt x="1" y="0"/>
                      <a:pt x="1" y="0"/>
                    </a:cubicBezTo>
                    <a:cubicBezTo>
                      <a:pt x="0" y="0"/>
                      <a:pt x="0" y="0"/>
                      <a:pt x="0" y="1"/>
                    </a:cubicBezTo>
                    <a:cubicBezTo>
                      <a:pt x="0" y="9"/>
                      <a:pt x="0" y="9"/>
                      <a:pt x="0" y="9"/>
                    </a:cubicBezTo>
                    <a:cubicBezTo>
                      <a:pt x="0" y="10"/>
                      <a:pt x="0" y="10"/>
                      <a:pt x="1" y="10"/>
                    </a:cubicBezTo>
                    <a:close/>
                    <a:moveTo>
                      <a:pt x="2" y="2"/>
                    </a:moveTo>
                    <a:cubicBezTo>
                      <a:pt x="8" y="2"/>
                      <a:pt x="8" y="2"/>
                      <a:pt x="8" y="2"/>
                    </a:cubicBezTo>
                    <a:cubicBezTo>
                      <a:pt x="8" y="8"/>
                      <a:pt x="8" y="8"/>
                      <a:pt x="8" y="8"/>
                    </a:cubicBezTo>
                    <a:cubicBezTo>
                      <a:pt x="2" y="8"/>
                      <a:pt x="2" y="8"/>
                      <a:pt x="2" y="8"/>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607" tIns="22804" rIns="45607" bIns="22804" numCol="1" anchor="t" anchorCtr="0" compatLnSpc="1">
                <a:prstTxWarp prst="textNoShape">
                  <a:avLst/>
                </a:prstTxWarp>
              </a:bodyPr>
              <a:lstStyle/>
              <a:p>
                <a:pPr defTabSz="1083940"/>
                <a:endParaRPr lang="th-TH" sz="3342">
                  <a:solidFill>
                    <a:srgbClr val="000000"/>
                  </a:solidFill>
                  <a:latin typeface="Calibri"/>
                  <a:cs typeface="Cordia New" panose="020B0304020202020204" pitchFamily="34" charset="-34"/>
                </a:endParaRPr>
              </a:p>
            </p:txBody>
          </p:sp>
          <p:sp>
            <p:nvSpPr>
              <p:cNvPr id="151" name="9Slide.vn 34"/>
              <p:cNvSpPr>
                <a:spLocks noEditPoints="1"/>
              </p:cNvSpPr>
              <p:nvPr/>
            </p:nvSpPr>
            <p:spPr bwMode="auto">
              <a:xfrm>
                <a:off x="17529559" y="11803008"/>
                <a:ext cx="104775" cy="95250"/>
              </a:xfrm>
              <a:custGeom>
                <a:avLst/>
                <a:gdLst>
                  <a:gd name="T0" fmla="*/ 2 w 11"/>
                  <a:gd name="T1" fmla="*/ 10 h 10"/>
                  <a:gd name="T2" fmla="*/ 10 w 11"/>
                  <a:gd name="T3" fmla="*/ 10 h 10"/>
                  <a:gd name="T4" fmla="*/ 11 w 11"/>
                  <a:gd name="T5" fmla="*/ 9 h 10"/>
                  <a:gd name="T6" fmla="*/ 11 w 11"/>
                  <a:gd name="T7" fmla="*/ 1 h 10"/>
                  <a:gd name="T8" fmla="*/ 10 w 11"/>
                  <a:gd name="T9" fmla="*/ 0 h 10"/>
                  <a:gd name="T10" fmla="*/ 2 w 11"/>
                  <a:gd name="T11" fmla="*/ 0 h 10"/>
                  <a:gd name="T12" fmla="*/ 0 w 11"/>
                  <a:gd name="T13" fmla="*/ 1 h 10"/>
                  <a:gd name="T14" fmla="*/ 0 w 11"/>
                  <a:gd name="T15" fmla="*/ 9 h 10"/>
                  <a:gd name="T16" fmla="*/ 2 w 11"/>
                  <a:gd name="T17" fmla="*/ 10 h 10"/>
                  <a:gd name="T18" fmla="*/ 3 w 11"/>
                  <a:gd name="T19" fmla="*/ 2 h 10"/>
                  <a:gd name="T20" fmla="*/ 9 w 11"/>
                  <a:gd name="T21" fmla="*/ 2 h 10"/>
                  <a:gd name="T22" fmla="*/ 9 w 11"/>
                  <a:gd name="T23" fmla="*/ 8 h 10"/>
                  <a:gd name="T24" fmla="*/ 3 w 11"/>
                  <a:gd name="T25" fmla="*/ 8 h 10"/>
                  <a:gd name="T26" fmla="*/ 3 w 11"/>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2" y="10"/>
                    </a:moveTo>
                    <a:cubicBezTo>
                      <a:pt x="10" y="10"/>
                      <a:pt x="10" y="10"/>
                      <a:pt x="10" y="10"/>
                    </a:cubicBezTo>
                    <a:cubicBezTo>
                      <a:pt x="10" y="10"/>
                      <a:pt x="11" y="10"/>
                      <a:pt x="11" y="9"/>
                    </a:cubicBezTo>
                    <a:cubicBezTo>
                      <a:pt x="11" y="1"/>
                      <a:pt x="11" y="1"/>
                      <a:pt x="11" y="1"/>
                    </a:cubicBezTo>
                    <a:cubicBezTo>
                      <a:pt x="11" y="0"/>
                      <a:pt x="10" y="0"/>
                      <a:pt x="10" y="0"/>
                    </a:cubicBezTo>
                    <a:cubicBezTo>
                      <a:pt x="2" y="0"/>
                      <a:pt x="2" y="0"/>
                      <a:pt x="2" y="0"/>
                    </a:cubicBezTo>
                    <a:cubicBezTo>
                      <a:pt x="1" y="0"/>
                      <a:pt x="0" y="0"/>
                      <a:pt x="0" y="1"/>
                    </a:cubicBezTo>
                    <a:cubicBezTo>
                      <a:pt x="0" y="9"/>
                      <a:pt x="0" y="9"/>
                      <a:pt x="0" y="9"/>
                    </a:cubicBezTo>
                    <a:cubicBezTo>
                      <a:pt x="0" y="10"/>
                      <a:pt x="1" y="10"/>
                      <a:pt x="2" y="10"/>
                    </a:cubicBezTo>
                    <a:close/>
                    <a:moveTo>
                      <a:pt x="3" y="2"/>
                    </a:moveTo>
                    <a:cubicBezTo>
                      <a:pt x="9" y="2"/>
                      <a:pt x="9" y="2"/>
                      <a:pt x="9" y="2"/>
                    </a:cubicBezTo>
                    <a:cubicBezTo>
                      <a:pt x="9" y="8"/>
                      <a:pt x="9" y="8"/>
                      <a:pt x="9" y="8"/>
                    </a:cubicBezTo>
                    <a:cubicBezTo>
                      <a:pt x="3" y="8"/>
                      <a:pt x="3" y="8"/>
                      <a:pt x="3" y="8"/>
                    </a:cubicBez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607" tIns="22804" rIns="45607" bIns="22804" numCol="1" anchor="t" anchorCtr="0" compatLnSpc="1">
                <a:prstTxWarp prst="textNoShape">
                  <a:avLst/>
                </a:prstTxWarp>
              </a:bodyPr>
              <a:lstStyle/>
              <a:p>
                <a:pPr defTabSz="1083940"/>
                <a:endParaRPr lang="th-TH" sz="3342">
                  <a:solidFill>
                    <a:srgbClr val="000000"/>
                  </a:solidFill>
                  <a:latin typeface="Calibri"/>
                  <a:cs typeface="Cordia New" panose="020B0304020202020204" pitchFamily="34" charset="-34"/>
                </a:endParaRPr>
              </a:p>
            </p:txBody>
          </p:sp>
        </p:grpSp>
      </p:grpSp>
      <p:grpSp>
        <p:nvGrpSpPr>
          <p:cNvPr id="160" name="9Slide.vn 43"/>
          <p:cNvGrpSpPr/>
          <p:nvPr/>
        </p:nvGrpSpPr>
        <p:grpSpPr>
          <a:xfrm>
            <a:off x="1280314" y="3327919"/>
            <a:ext cx="1259412" cy="1312159"/>
            <a:chOff x="11347902" y="8263156"/>
            <a:chExt cx="5452844" cy="5452844"/>
          </a:xfrm>
        </p:grpSpPr>
        <p:pic>
          <p:nvPicPr>
            <p:cNvPr id="161" name="9Slide.vn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47902" y="8263156"/>
              <a:ext cx="5452844" cy="5452844"/>
            </a:xfrm>
            <a:prstGeom prst="rect">
              <a:avLst/>
            </a:prstGeom>
          </p:spPr>
        </p:pic>
        <p:sp>
          <p:nvSpPr>
            <p:cNvPr id="162" name="9Slide.vn 45"/>
            <p:cNvSpPr/>
            <p:nvPr/>
          </p:nvSpPr>
          <p:spPr>
            <a:xfrm>
              <a:off x="12637665" y="9029202"/>
              <a:ext cx="3019661" cy="30204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196" tIns="45598" rIns="91196" bIns="45598" rtlCol="0" anchor="ctr"/>
            <a:lstStyle/>
            <a:p>
              <a:pPr algn="ctr" defTabSz="1083940"/>
              <a:endParaRPr lang="id-ID" sz="3342">
                <a:solidFill>
                  <a:prstClr val="white"/>
                </a:solidFill>
                <a:latin typeface="Calibri"/>
              </a:endParaRPr>
            </a:p>
          </p:txBody>
        </p:sp>
        <p:grpSp>
          <p:nvGrpSpPr>
            <p:cNvPr id="163" name="กลุ่ม 79"/>
            <p:cNvGrpSpPr/>
            <p:nvPr/>
          </p:nvGrpSpPr>
          <p:grpSpPr>
            <a:xfrm>
              <a:off x="13627245" y="9762741"/>
              <a:ext cx="1040499" cy="1553370"/>
              <a:chOff x="9260948" y="10553700"/>
              <a:chExt cx="447675" cy="668338"/>
            </a:xfrm>
            <a:solidFill>
              <a:schemeClr val="bg1"/>
            </a:solidFill>
          </p:grpSpPr>
          <p:sp>
            <p:nvSpPr>
              <p:cNvPr id="164" name="9Slide.vn 46"/>
              <p:cNvSpPr>
                <a:spLocks noEditPoints="1"/>
              </p:cNvSpPr>
              <p:nvPr/>
            </p:nvSpPr>
            <p:spPr bwMode="auto">
              <a:xfrm>
                <a:off x="9260948" y="10553700"/>
                <a:ext cx="447675" cy="668338"/>
              </a:xfrm>
              <a:custGeom>
                <a:avLst/>
                <a:gdLst>
                  <a:gd name="T0" fmla="*/ 43 w 47"/>
                  <a:gd name="T1" fmla="*/ 12 h 70"/>
                  <a:gd name="T2" fmla="*/ 47 w 47"/>
                  <a:gd name="T3" fmla="*/ 10 h 70"/>
                  <a:gd name="T4" fmla="*/ 45 w 47"/>
                  <a:gd name="T5" fmla="*/ 0 h 70"/>
                  <a:gd name="T6" fmla="*/ 0 w 47"/>
                  <a:gd name="T7" fmla="*/ 2 h 70"/>
                  <a:gd name="T8" fmla="*/ 1 w 47"/>
                  <a:gd name="T9" fmla="*/ 12 h 70"/>
                  <a:gd name="T10" fmla="*/ 4 w 47"/>
                  <a:gd name="T11" fmla="*/ 14 h 70"/>
                  <a:gd name="T12" fmla="*/ 17 w 47"/>
                  <a:gd name="T13" fmla="*/ 36 h 70"/>
                  <a:gd name="T14" fmla="*/ 4 w 47"/>
                  <a:gd name="T15" fmla="*/ 59 h 70"/>
                  <a:gd name="T16" fmla="*/ 0 w 47"/>
                  <a:gd name="T17" fmla="*/ 60 h 70"/>
                  <a:gd name="T18" fmla="*/ 1 w 47"/>
                  <a:gd name="T19" fmla="*/ 70 h 70"/>
                  <a:gd name="T20" fmla="*/ 47 w 47"/>
                  <a:gd name="T21" fmla="*/ 69 h 70"/>
                  <a:gd name="T22" fmla="*/ 45 w 47"/>
                  <a:gd name="T23" fmla="*/ 59 h 70"/>
                  <a:gd name="T24" fmla="*/ 43 w 47"/>
                  <a:gd name="T25" fmla="*/ 56 h 70"/>
                  <a:gd name="T26" fmla="*/ 30 w 47"/>
                  <a:gd name="T27" fmla="*/ 35 h 70"/>
                  <a:gd name="T28" fmla="*/ 3 w 47"/>
                  <a:gd name="T29" fmla="*/ 8 h 70"/>
                  <a:gd name="T30" fmla="*/ 43 w 47"/>
                  <a:gd name="T31" fmla="*/ 3 h 70"/>
                  <a:gd name="T32" fmla="*/ 3 w 47"/>
                  <a:gd name="T33" fmla="*/ 8 h 70"/>
                  <a:gd name="T34" fmla="*/ 43 w 47"/>
                  <a:gd name="T35" fmla="*/ 62 h 70"/>
                  <a:gd name="T36" fmla="*/ 3 w 47"/>
                  <a:gd name="T37" fmla="*/ 67 h 70"/>
                  <a:gd name="T38" fmla="*/ 6 w 47"/>
                  <a:gd name="T39" fmla="*/ 62 h 70"/>
                  <a:gd name="T40" fmla="*/ 41 w 47"/>
                  <a:gd name="T41" fmla="*/ 62 h 70"/>
                  <a:gd name="T42" fmla="*/ 39 w 47"/>
                  <a:gd name="T43" fmla="*/ 56 h 70"/>
                  <a:gd name="T44" fmla="*/ 7 w 47"/>
                  <a:gd name="T45" fmla="*/ 59 h 70"/>
                  <a:gd name="T46" fmla="*/ 8 w 47"/>
                  <a:gd name="T47" fmla="*/ 51 h 70"/>
                  <a:gd name="T48" fmla="*/ 39 w 47"/>
                  <a:gd name="T49" fmla="*/ 56 h 70"/>
                  <a:gd name="T50" fmla="*/ 37 w 47"/>
                  <a:gd name="T51" fmla="*/ 48 h 70"/>
                  <a:gd name="T52" fmla="*/ 19 w 47"/>
                  <a:gd name="T53" fmla="*/ 39 h 70"/>
                  <a:gd name="T54" fmla="*/ 20 w 47"/>
                  <a:gd name="T55" fmla="*/ 33 h 70"/>
                  <a:gd name="T56" fmla="*/ 7 w 47"/>
                  <a:gd name="T57" fmla="*/ 14 h 70"/>
                  <a:gd name="T58" fmla="*/ 9 w 47"/>
                  <a:gd name="T59" fmla="*/ 12 h 70"/>
                  <a:gd name="T60" fmla="*/ 38 w 47"/>
                  <a:gd name="T61" fmla="*/ 12 h 70"/>
                  <a:gd name="T62" fmla="*/ 39 w 47"/>
                  <a:gd name="T63" fmla="*/ 14 h 70"/>
                  <a:gd name="T64" fmla="*/ 27 w 47"/>
                  <a:gd name="T65" fmla="*/ 33 h 70"/>
                  <a:gd name="T66" fmla="*/ 28 w 47"/>
                  <a:gd name="T67" fmla="*/ 3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 h="70">
                    <a:moveTo>
                      <a:pt x="43" y="14"/>
                    </a:moveTo>
                    <a:cubicBezTo>
                      <a:pt x="43" y="12"/>
                      <a:pt x="43" y="12"/>
                      <a:pt x="43" y="12"/>
                    </a:cubicBezTo>
                    <a:cubicBezTo>
                      <a:pt x="45" y="12"/>
                      <a:pt x="45" y="12"/>
                      <a:pt x="45" y="12"/>
                    </a:cubicBezTo>
                    <a:cubicBezTo>
                      <a:pt x="46" y="12"/>
                      <a:pt x="47" y="11"/>
                      <a:pt x="47" y="10"/>
                    </a:cubicBezTo>
                    <a:cubicBezTo>
                      <a:pt x="47" y="2"/>
                      <a:pt x="47" y="2"/>
                      <a:pt x="47" y="2"/>
                    </a:cubicBezTo>
                    <a:cubicBezTo>
                      <a:pt x="47" y="1"/>
                      <a:pt x="46" y="0"/>
                      <a:pt x="45" y="0"/>
                    </a:cubicBezTo>
                    <a:cubicBezTo>
                      <a:pt x="1" y="0"/>
                      <a:pt x="1" y="0"/>
                      <a:pt x="1" y="0"/>
                    </a:cubicBezTo>
                    <a:cubicBezTo>
                      <a:pt x="1" y="0"/>
                      <a:pt x="0" y="1"/>
                      <a:pt x="0" y="2"/>
                    </a:cubicBezTo>
                    <a:cubicBezTo>
                      <a:pt x="0" y="10"/>
                      <a:pt x="0" y="10"/>
                      <a:pt x="0" y="10"/>
                    </a:cubicBezTo>
                    <a:cubicBezTo>
                      <a:pt x="0" y="11"/>
                      <a:pt x="1" y="12"/>
                      <a:pt x="1" y="12"/>
                    </a:cubicBezTo>
                    <a:cubicBezTo>
                      <a:pt x="4" y="12"/>
                      <a:pt x="4" y="12"/>
                      <a:pt x="4" y="12"/>
                    </a:cubicBezTo>
                    <a:cubicBezTo>
                      <a:pt x="4" y="14"/>
                      <a:pt x="4" y="14"/>
                      <a:pt x="4" y="14"/>
                    </a:cubicBezTo>
                    <a:cubicBezTo>
                      <a:pt x="4" y="23"/>
                      <a:pt x="9" y="31"/>
                      <a:pt x="17" y="35"/>
                    </a:cubicBezTo>
                    <a:cubicBezTo>
                      <a:pt x="17" y="36"/>
                      <a:pt x="17" y="36"/>
                      <a:pt x="17" y="36"/>
                    </a:cubicBezTo>
                    <a:cubicBezTo>
                      <a:pt x="9" y="40"/>
                      <a:pt x="4" y="48"/>
                      <a:pt x="4" y="56"/>
                    </a:cubicBezTo>
                    <a:cubicBezTo>
                      <a:pt x="4" y="59"/>
                      <a:pt x="4" y="59"/>
                      <a:pt x="4" y="59"/>
                    </a:cubicBezTo>
                    <a:cubicBezTo>
                      <a:pt x="1" y="59"/>
                      <a:pt x="1" y="59"/>
                      <a:pt x="1" y="59"/>
                    </a:cubicBezTo>
                    <a:cubicBezTo>
                      <a:pt x="1" y="59"/>
                      <a:pt x="0" y="59"/>
                      <a:pt x="0" y="60"/>
                    </a:cubicBezTo>
                    <a:cubicBezTo>
                      <a:pt x="0" y="69"/>
                      <a:pt x="0" y="69"/>
                      <a:pt x="0" y="69"/>
                    </a:cubicBezTo>
                    <a:cubicBezTo>
                      <a:pt x="0" y="70"/>
                      <a:pt x="1" y="70"/>
                      <a:pt x="1" y="70"/>
                    </a:cubicBezTo>
                    <a:cubicBezTo>
                      <a:pt x="45" y="70"/>
                      <a:pt x="45" y="70"/>
                      <a:pt x="45" y="70"/>
                    </a:cubicBezTo>
                    <a:cubicBezTo>
                      <a:pt x="46" y="70"/>
                      <a:pt x="47" y="70"/>
                      <a:pt x="47" y="69"/>
                    </a:cubicBezTo>
                    <a:cubicBezTo>
                      <a:pt x="47" y="60"/>
                      <a:pt x="47" y="60"/>
                      <a:pt x="47" y="60"/>
                    </a:cubicBezTo>
                    <a:cubicBezTo>
                      <a:pt x="47" y="59"/>
                      <a:pt x="46" y="59"/>
                      <a:pt x="45" y="59"/>
                    </a:cubicBezTo>
                    <a:cubicBezTo>
                      <a:pt x="43" y="59"/>
                      <a:pt x="43" y="59"/>
                      <a:pt x="43" y="59"/>
                    </a:cubicBezTo>
                    <a:cubicBezTo>
                      <a:pt x="43" y="56"/>
                      <a:pt x="43" y="56"/>
                      <a:pt x="43" y="56"/>
                    </a:cubicBezTo>
                    <a:cubicBezTo>
                      <a:pt x="43" y="48"/>
                      <a:pt x="38" y="40"/>
                      <a:pt x="30" y="36"/>
                    </a:cubicBezTo>
                    <a:cubicBezTo>
                      <a:pt x="30" y="35"/>
                      <a:pt x="30" y="35"/>
                      <a:pt x="30" y="35"/>
                    </a:cubicBezTo>
                    <a:cubicBezTo>
                      <a:pt x="38" y="31"/>
                      <a:pt x="43" y="23"/>
                      <a:pt x="43" y="14"/>
                    </a:cubicBezTo>
                    <a:close/>
                    <a:moveTo>
                      <a:pt x="3" y="8"/>
                    </a:moveTo>
                    <a:cubicBezTo>
                      <a:pt x="3" y="3"/>
                      <a:pt x="3" y="3"/>
                      <a:pt x="3" y="3"/>
                    </a:cubicBezTo>
                    <a:cubicBezTo>
                      <a:pt x="43" y="3"/>
                      <a:pt x="43" y="3"/>
                      <a:pt x="43" y="3"/>
                    </a:cubicBezTo>
                    <a:cubicBezTo>
                      <a:pt x="43" y="8"/>
                      <a:pt x="43" y="8"/>
                      <a:pt x="43" y="8"/>
                    </a:cubicBezTo>
                    <a:lnTo>
                      <a:pt x="3" y="8"/>
                    </a:lnTo>
                    <a:close/>
                    <a:moveTo>
                      <a:pt x="41" y="62"/>
                    </a:moveTo>
                    <a:cubicBezTo>
                      <a:pt x="43" y="62"/>
                      <a:pt x="43" y="62"/>
                      <a:pt x="43" y="62"/>
                    </a:cubicBezTo>
                    <a:cubicBezTo>
                      <a:pt x="43" y="67"/>
                      <a:pt x="43" y="67"/>
                      <a:pt x="43" y="67"/>
                    </a:cubicBezTo>
                    <a:cubicBezTo>
                      <a:pt x="3" y="67"/>
                      <a:pt x="3" y="67"/>
                      <a:pt x="3" y="67"/>
                    </a:cubicBezTo>
                    <a:cubicBezTo>
                      <a:pt x="3" y="62"/>
                      <a:pt x="3" y="62"/>
                      <a:pt x="3" y="62"/>
                    </a:cubicBezTo>
                    <a:cubicBezTo>
                      <a:pt x="6" y="62"/>
                      <a:pt x="6" y="62"/>
                      <a:pt x="6" y="62"/>
                    </a:cubicBezTo>
                    <a:cubicBezTo>
                      <a:pt x="6" y="62"/>
                      <a:pt x="6" y="62"/>
                      <a:pt x="6" y="62"/>
                    </a:cubicBezTo>
                    <a:cubicBezTo>
                      <a:pt x="41" y="62"/>
                      <a:pt x="41" y="62"/>
                      <a:pt x="41" y="62"/>
                    </a:cubicBezTo>
                    <a:cubicBezTo>
                      <a:pt x="41" y="62"/>
                      <a:pt x="41" y="62"/>
                      <a:pt x="41" y="62"/>
                    </a:cubicBezTo>
                    <a:close/>
                    <a:moveTo>
                      <a:pt x="39" y="56"/>
                    </a:moveTo>
                    <a:cubicBezTo>
                      <a:pt x="39" y="59"/>
                      <a:pt x="39" y="59"/>
                      <a:pt x="39" y="59"/>
                    </a:cubicBezTo>
                    <a:cubicBezTo>
                      <a:pt x="7" y="59"/>
                      <a:pt x="7" y="59"/>
                      <a:pt x="7" y="59"/>
                    </a:cubicBezTo>
                    <a:cubicBezTo>
                      <a:pt x="7" y="56"/>
                      <a:pt x="7" y="56"/>
                      <a:pt x="7" y="56"/>
                    </a:cubicBezTo>
                    <a:cubicBezTo>
                      <a:pt x="7" y="55"/>
                      <a:pt x="8" y="53"/>
                      <a:pt x="8" y="51"/>
                    </a:cubicBezTo>
                    <a:cubicBezTo>
                      <a:pt x="39" y="51"/>
                      <a:pt x="39" y="51"/>
                      <a:pt x="39" y="51"/>
                    </a:cubicBezTo>
                    <a:cubicBezTo>
                      <a:pt x="39" y="53"/>
                      <a:pt x="39" y="55"/>
                      <a:pt x="39" y="56"/>
                    </a:cubicBezTo>
                    <a:close/>
                    <a:moveTo>
                      <a:pt x="28" y="39"/>
                    </a:moveTo>
                    <a:cubicBezTo>
                      <a:pt x="32" y="40"/>
                      <a:pt x="35" y="44"/>
                      <a:pt x="37" y="48"/>
                    </a:cubicBezTo>
                    <a:cubicBezTo>
                      <a:pt x="9" y="48"/>
                      <a:pt x="9" y="48"/>
                      <a:pt x="9" y="48"/>
                    </a:cubicBezTo>
                    <a:cubicBezTo>
                      <a:pt x="11" y="44"/>
                      <a:pt x="15" y="40"/>
                      <a:pt x="19" y="39"/>
                    </a:cubicBezTo>
                    <a:cubicBezTo>
                      <a:pt x="20" y="38"/>
                      <a:pt x="20" y="38"/>
                      <a:pt x="20" y="37"/>
                    </a:cubicBezTo>
                    <a:cubicBezTo>
                      <a:pt x="20" y="33"/>
                      <a:pt x="20" y="33"/>
                      <a:pt x="20" y="33"/>
                    </a:cubicBezTo>
                    <a:cubicBezTo>
                      <a:pt x="20" y="33"/>
                      <a:pt x="20" y="32"/>
                      <a:pt x="19" y="32"/>
                    </a:cubicBezTo>
                    <a:cubicBezTo>
                      <a:pt x="12" y="29"/>
                      <a:pt x="7" y="22"/>
                      <a:pt x="7" y="14"/>
                    </a:cubicBezTo>
                    <a:cubicBezTo>
                      <a:pt x="7" y="12"/>
                      <a:pt x="7" y="12"/>
                      <a:pt x="7" y="12"/>
                    </a:cubicBezTo>
                    <a:cubicBezTo>
                      <a:pt x="9" y="12"/>
                      <a:pt x="9" y="12"/>
                      <a:pt x="9" y="12"/>
                    </a:cubicBezTo>
                    <a:cubicBezTo>
                      <a:pt x="38" y="12"/>
                      <a:pt x="38" y="12"/>
                      <a:pt x="38" y="12"/>
                    </a:cubicBezTo>
                    <a:cubicBezTo>
                      <a:pt x="38" y="12"/>
                      <a:pt x="38" y="12"/>
                      <a:pt x="38" y="12"/>
                    </a:cubicBezTo>
                    <a:cubicBezTo>
                      <a:pt x="39" y="12"/>
                      <a:pt x="39" y="12"/>
                      <a:pt x="39" y="12"/>
                    </a:cubicBezTo>
                    <a:cubicBezTo>
                      <a:pt x="39" y="14"/>
                      <a:pt x="39" y="14"/>
                      <a:pt x="39" y="14"/>
                    </a:cubicBezTo>
                    <a:cubicBezTo>
                      <a:pt x="39" y="22"/>
                      <a:pt x="35" y="29"/>
                      <a:pt x="28" y="32"/>
                    </a:cubicBezTo>
                    <a:cubicBezTo>
                      <a:pt x="27" y="32"/>
                      <a:pt x="27" y="33"/>
                      <a:pt x="27" y="33"/>
                    </a:cubicBezTo>
                    <a:cubicBezTo>
                      <a:pt x="27" y="37"/>
                      <a:pt x="27" y="37"/>
                      <a:pt x="27" y="37"/>
                    </a:cubicBezTo>
                    <a:cubicBezTo>
                      <a:pt x="27" y="38"/>
                      <a:pt x="27" y="38"/>
                      <a:pt x="28"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607" tIns="22804" rIns="45607" bIns="22804" numCol="1" anchor="t" anchorCtr="0" compatLnSpc="1">
                <a:prstTxWarp prst="textNoShape">
                  <a:avLst/>
                </a:prstTxWarp>
              </a:bodyPr>
              <a:lstStyle/>
              <a:p>
                <a:pPr defTabSz="1083940"/>
                <a:endParaRPr lang="th-TH" sz="3342">
                  <a:solidFill>
                    <a:srgbClr val="000000"/>
                  </a:solidFill>
                  <a:latin typeface="Calibri"/>
                  <a:cs typeface="Cordia New" panose="020B0304020202020204" pitchFamily="34" charset="-34"/>
                </a:endParaRPr>
              </a:p>
            </p:txBody>
          </p:sp>
          <p:sp>
            <p:nvSpPr>
              <p:cNvPr id="165" name="9Slide.vn 47"/>
              <p:cNvSpPr>
                <a:spLocks noChangeArrowheads="1"/>
              </p:cNvSpPr>
              <p:nvPr/>
            </p:nvSpPr>
            <p:spPr bwMode="auto">
              <a:xfrm>
                <a:off x="9508598" y="10726737"/>
                <a:ext cx="66675" cy="666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607" tIns="22804" rIns="45607" bIns="22804" numCol="1" anchor="t" anchorCtr="0" compatLnSpc="1">
                <a:prstTxWarp prst="textNoShape">
                  <a:avLst/>
                </a:prstTxWarp>
              </a:bodyPr>
              <a:lstStyle/>
              <a:p>
                <a:pPr defTabSz="1083940"/>
                <a:endParaRPr lang="th-TH" sz="3342">
                  <a:solidFill>
                    <a:srgbClr val="000000"/>
                  </a:solidFill>
                  <a:latin typeface="Calibri"/>
                  <a:cs typeface="Cordia New" panose="020B0304020202020204" pitchFamily="34" charset="-34"/>
                </a:endParaRPr>
              </a:p>
            </p:txBody>
          </p:sp>
          <p:sp>
            <p:nvSpPr>
              <p:cNvPr id="166" name="9Slide.vn 48"/>
              <p:cNvSpPr>
                <a:spLocks noChangeArrowheads="1"/>
              </p:cNvSpPr>
              <p:nvPr/>
            </p:nvSpPr>
            <p:spPr bwMode="auto">
              <a:xfrm>
                <a:off x="9480023" y="10793412"/>
                <a:ext cx="38100" cy="381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607" tIns="22804" rIns="45607" bIns="22804" numCol="1" anchor="t" anchorCtr="0" compatLnSpc="1">
                <a:prstTxWarp prst="textNoShape">
                  <a:avLst/>
                </a:prstTxWarp>
              </a:bodyPr>
              <a:lstStyle/>
              <a:p>
                <a:pPr defTabSz="1083940"/>
                <a:endParaRPr lang="th-TH" sz="3342">
                  <a:solidFill>
                    <a:srgbClr val="000000"/>
                  </a:solidFill>
                  <a:latin typeface="Calibri"/>
                  <a:cs typeface="Cordia New" panose="020B0304020202020204" pitchFamily="34" charset="-34"/>
                </a:endParaRPr>
              </a:p>
            </p:txBody>
          </p:sp>
          <p:sp>
            <p:nvSpPr>
              <p:cNvPr id="167" name="9Slide.vn 49"/>
              <p:cNvSpPr>
                <a:spLocks noChangeArrowheads="1"/>
              </p:cNvSpPr>
              <p:nvPr/>
            </p:nvSpPr>
            <p:spPr bwMode="auto">
              <a:xfrm>
                <a:off x="9499073" y="10936287"/>
                <a:ext cx="28575" cy="381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607" tIns="22804" rIns="45607" bIns="22804" numCol="1" anchor="t" anchorCtr="0" compatLnSpc="1">
                <a:prstTxWarp prst="textNoShape">
                  <a:avLst/>
                </a:prstTxWarp>
              </a:bodyPr>
              <a:lstStyle/>
              <a:p>
                <a:pPr defTabSz="1083940"/>
                <a:endParaRPr lang="th-TH" sz="3342">
                  <a:solidFill>
                    <a:srgbClr val="000000"/>
                  </a:solidFill>
                  <a:latin typeface="Calibri"/>
                  <a:cs typeface="Cordia New" panose="020B0304020202020204" pitchFamily="34" charset="-34"/>
                </a:endParaRPr>
              </a:p>
            </p:txBody>
          </p:sp>
        </p:grpSp>
      </p:grpSp>
      <p:grpSp>
        <p:nvGrpSpPr>
          <p:cNvPr id="180" name="9Slide.vn 50"/>
          <p:cNvGrpSpPr/>
          <p:nvPr/>
        </p:nvGrpSpPr>
        <p:grpSpPr>
          <a:xfrm>
            <a:off x="1756673" y="1079106"/>
            <a:ext cx="5882275" cy="575916"/>
            <a:chOff x="13443218" y="3170919"/>
            <a:chExt cx="8059798" cy="1154687"/>
          </a:xfrm>
        </p:grpSpPr>
        <p:sp>
          <p:nvSpPr>
            <p:cNvPr id="181" name="9Slide.vn 51"/>
            <p:cNvSpPr txBox="1"/>
            <p:nvPr/>
          </p:nvSpPr>
          <p:spPr>
            <a:xfrm>
              <a:off x="13443218" y="3734693"/>
              <a:ext cx="8059798" cy="590913"/>
            </a:xfrm>
            <a:prstGeom prst="rect">
              <a:avLst/>
            </a:prstGeom>
            <a:noFill/>
          </p:spPr>
          <p:txBody>
            <a:bodyPr wrap="square" lIns="109439" tIns="54720" rIns="109439" bIns="54720" rtlCol="0">
              <a:spAutoFit/>
            </a:bodyPr>
            <a:lstStyle/>
            <a:p>
              <a:pPr defTabSz="1083940"/>
              <a:endParaRPr lang="en-US" sz="1197" dirty="0">
                <a:solidFill>
                  <a:prstClr val="white">
                    <a:lumMod val="65000"/>
                  </a:prstClr>
                </a:solidFill>
                <a:latin typeface="Lato" pitchFamily="34" charset="0"/>
                <a:ea typeface="Lato" pitchFamily="34" charset="0"/>
                <a:cs typeface="Lato" pitchFamily="34" charset="0"/>
              </a:endParaRPr>
            </a:p>
          </p:txBody>
        </p:sp>
        <p:sp>
          <p:nvSpPr>
            <p:cNvPr id="182" name="9Slide.vn 52"/>
            <p:cNvSpPr txBox="1"/>
            <p:nvPr/>
          </p:nvSpPr>
          <p:spPr>
            <a:xfrm>
              <a:off x="13443218" y="3170919"/>
              <a:ext cx="6016224" cy="723032"/>
            </a:xfrm>
            <a:prstGeom prst="rect">
              <a:avLst/>
            </a:prstGeom>
            <a:noFill/>
          </p:spPr>
          <p:txBody>
            <a:bodyPr wrap="square" lIns="91196" tIns="45598" rIns="91196" bIns="45598" rtlCol="0">
              <a:spAutoFit/>
            </a:bodyPr>
            <a:lstStyle/>
            <a:p>
              <a:pPr algn="ctr" defTabSz="1083940"/>
              <a:r>
                <a:rPr lang="en-US" sz="1745" b="1" dirty="0">
                  <a:solidFill>
                    <a:srgbClr val="DF5327"/>
                  </a:solidFill>
                  <a:latin typeface="Lato Black" pitchFamily="34" charset="0"/>
                  <a:ea typeface="Lato Black" pitchFamily="34" charset="0"/>
                  <a:cs typeface="Lato Black" pitchFamily="34" charset="0"/>
                </a:rPr>
                <a:t>THUẾ THU NHẬP DOANH NGHIỆP</a:t>
              </a:r>
              <a:endParaRPr lang="id-ID" sz="1745" b="1" dirty="0">
                <a:solidFill>
                  <a:srgbClr val="DF5327"/>
                </a:solidFill>
                <a:latin typeface="Lato Black" pitchFamily="34" charset="0"/>
                <a:ea typeface="Lato Black" pitchFamily="34" charset="0"/>
                <a:cs typeface="Lato Black" pitchFamily="34" charset="0"/>
              </a:endParaRPr>
            </a:p>
          </p:txBody>
        </p:sp>
      </p:grpSp>
      <p:pic>
        <p:nvPicPr>
          <p:cNvPr id="41" name="9Slide.vn 22">
            <a:extLst>
              <a:ext uri="{FF2B5EF4-FFF2-40B4-BE49-F238E27FC236}">
                <a16:creationId xmlns:a16="http://schemas.microsoft.com/office/drawing/2014/main" xmlns="" id="{C0362043-7FE9-4DF8-9319-F9372D0BB8C6}"/>
              </a:ext>
            </a:extLst>
          </p:cNvPr>
          <p:cNvPicPr>
            <a:picLocks noChangeAspect="1"/>
          </p:cNvPicPr>
          <p:nvPr/>
        </p:nvPicPr>
        <p:blipFill>
          <a:blip r:embed="rId5"/>
          <a:stretch>
            <a:fillRect/>
          </a:stretch>
        </p:blipFill>
        <p:spPr>
          <a:xfrm>
            <a:off x="7654288" y="53507"/>
            <a:ext cx="4752520" cy="5731460"/>
          </a:xfrm>
          <a:prstGeom prst="rect">
            <a:avLst/>
          </a:prstGeom>
        </p:spPr>
      </p:pic>
    </p:spTree>
    <p:extLst>
      <p:ext uri="{BB962C8B-B14F-4D97-AF65-F5344CB8AC3E}">
        <p14:creationId xmlns:p14="http://schemas.microsoft.com/office/powerpoint/2010/main" val="169955641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anim calcmode="lin" valueType="num">
                                      <p:cBhvr additive="base">
                                        <p:cTn id="7" dur="500" fill="hold"/>
                                        <p:tgtEl>
                                          <p:spTgt spid="141"/>
                                        </p:tgtEl>
                                        <p:attrNameLst>
                                          <p:attrName>ppt_x</p:attrName>
                                        </p:attrNameLst>
                                      </p:cBhvr>
                                      <p:tavLst>
                                        <p:tav tm="0">
                                          <p:val>
                                            <p:strVal val="#ppt_x"/>
                                          </p:val>
                                        </p:tav>
                                        <p:tav tm="100000">
                                          <p:val>
                                            <p:strVal val="#ppt_x"/>
                                          </p:val>
                                        </p:tav>
                                      </p:tavLst>
                                    </p:anim>
                                    <p:anim calcmode="lin" valueType="num">
                                      <p:cBhvr additive="base">
                                        <p:cTn id="8" dur="500" fill="hold"/>
                                        <p:tgtEl>
                                          <p:spTgt spid="14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0"/>
                                        </p:tgtEl>
                                        <p:attrNameLst>
                                          <p:attrName>style.visibility</p:attrName>
                                        </p:attrNameLst>
                                      </p:cBhvr>
                                      <p:to>
                                        <p:strVal val="visible"/>
                                      </p:to>
                                    </p:set>
                                    <p:anim calcmode="lin" valueType="num">
                                      <p:cBhvr additive="base">
                                        <p:cTn id="13" dur="500" fill="hold"/>
                                        <p:tgtEl>
                                          <p:spTgt spid="160"/>
                                        </p:tgtEl>
                                        <p:attrNameLst>
                                          <p:attrName>ppt_x</p:attrName>
                                        </p:attrNameLst>
                                      </p:cBhvr>
                                      <p:tavLst>
                                        <p:tav tm="0">
                                          <p:val>
                                            <p:strVal val="#ppt_x"/>
                                          </p:val>
                                        </p:tav>
                                        <p:tav tm="100000">
                                          <p:val>
                                            <p:strVal val="#ppt_x"/>
                                          </p:val>
                                        </p:tav>
                                      </p:tavLst>
                                    </p:anim>
                                    <p:anim calcmode="lin" valueType="num">
                                      <p:cBhvr additive="base">
                                        <p:cTn id="14" dur="500" fill="hold"/>
                                        <p:tgtEl>
                                          <p:spTgt spid="1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7643"/>
          </a:xfrm>
        </p:spPr>
        <p:txBody>
          <a:bodyPr>
            <a:normAutofit/>
          </a:bodyPr>
          <a:lstStyle/>
          <a:p>
            <a:r>
              <a:rPr lang="vi-VN" sz="3200" b="1" dirty="0"/>
              <a:t>Các khoản lỗ được kết chuyển theo quy định của pháp luật </a:t>
            </a:r>
            <a:endParaRPr lang="en-US" sz="3200" b="1" dirty="0"/>
          </a:p>
        </p:txBody>
      </p:sp>
      <p:sp>
        <p:nvSpPr>
          <p:cNvPr id="3" name="Content Placeholder 2"/>
          <p:cNvSpPr>
            <a:spLocks noGrp="1"/>
          </p:cNvSpPr>
          <p:nvPr>
            <p:ph idx="1"/>
          </p:nvPr>
        </p:nvSpPr>
        <p:spPr>
          <a:xfrm>
            <a:off x="838200" y="1161535"/>
            <a:ext cx="10515600" cy="5015428"/>
          </a:xfrm>
        </p:spPr>
        <p:txBody>
          <a:bodyPr>
            <a:noAutofit/>
          </a:bodyPr>
          <a:lstStyle/>
          <a:p>
            <a:pPr marL="0" indent="0">
              <a:buNone/>
            </a:pPr>
            <a:r>
              <a:rPr lang="vi-VN" sz="2600" dirty="0">
                <a:latin typeface="Times New Roman" panose="02020603050405020304" pitchFamily="18" charset="0"/>
                <a:cs typeface="Times New Roman" panose="02020603050405020304" pitchFamily="18" charset="0"/>
              </a:rPr>
              <a:t>Lỗ phát sinh trong kỳ tính thuế là số chênh lệch âm về thu nhập tính thuế chưa bao gồm các khoản lỗ được kết chuyển từ các năm trước chuyển sang</a:t>
            </a:r>
            <a:r>
              <a:rPr lang="vi-VN" sz="2600" dirty="0" smtClean="0">
                <a:latin typeface="Times New Roman" panose="02020603050405020304" pitchFamily="18" charset="0"/>
                <a:cs typeface="Times New Roman" panose="02020603050405020304" pitchFamily="18" charset="0"/>
              </a:rPr>
              <a:t>.</a:t>
            </a:r>
            <a:endParaRPr lang="en-US" sz="2600" dirty="0" smtClean="0">
              <a:latin typeface="Times New Roman" panose="02020603050405020304" pitchFamily="18" charset="0"/>
              <a:cs typeface="Times New Roman" panose="02020603050405020304" pitchFamily="18" charset="0"/>
            </a:endParaRPr>
          </a:p>
          <a:p>
            <a:pPr marL="0" indent="0">
              <a:buNone/>
            </a:pPr>
            <a:r>
              <a:rPr lang="vi-VN" sz="2600" dirty="0">
                <a:latin typeface="Times New Roman" panose="02020603050405020304" pitchFamily="18" charset="0"/>
                <a:cs typeface="Times New Roman" panose="02020603050405020304" pitchFamily="18" charset="0"/>
              </a:rPr>
              <a:t>(1)	Trường hợp cơ quan có thẩm quyền kiểm tra, thanh tra quyết toán thuế thu nhập doanh nghiệp xác định số lỗ doanh nghiệp được chuyển khác với số lỗ do doanh nghiệp tự xác định thì số lỗ được chuyển xác định theo kết luận của cơ quan kiểm tra, thanh tra nhưng đảm bảo chuyển lỗ toàn bộ và liên tục không </a:t>
            </a:r>
            <a:r>
              <a:rPr lang="vi-VN" sz="2600" dirty="0" smtClean="0">
                <a:latin typeface="Times New Roman" panose="02020603050405020304" pitchFamily="18" charset="0"/>
                <a:cs typeface="Times New Roman" panose="02020603050405020304" pitchFamily="18" charset="0"/>
              </a:rPr>
              <a:t>quá</a:t>
            </a:r>
            <a:r>
              <a:rPr lang="en-US" sz="2600" dirty="0" smtClean="0">
                <a:latin typeface="Times New Roman" panose="02020603050405020304" pitchFamily="18" charset="0"/>
                <a:cs typeface="Times New Roman" panose="02020603050405020304" pitchFamily="18" charset="0"/>
              </a:rPr>
              <a:t> </a:t>
            </a:r>
            <a:r>
              <a:rPr lang="vi-VN" sz="2600" dirty="0" smtClean="0">
                <a:latin typeface="Times New Roman" panose="02020603050405020304" pitchFamily="18" charset="0"/>
                <a:cs typeface="Times New Roman" panose="02020603050405020304" pitchFamily="18" charset="0"/>
              </a:rPr>
              <a:t>năm</a:t>
            </a:r>
            <a:r>
              <a:rPr lang="vi-VN" sz="2600" dirty="0">
                <a:latin typeface="Times New Roman" panose="02020603050405020304" pitchFamily="18" charset="0"/>
                <a:cs typeface="Times New Roman" panose="02020603050405020304" pitchFamily="18" charset="0"/>
              </a:rPr>
              <a:t>, kể từ năm tiếp sau năm phát sinh lỗ theo quy định.</a:t>
            </a:r>
          </a:p>
          <a:p>
            <a:pPr marL="0" indent="0">
              <a:buNone/>
            </a:pPr>
            <a:r>
              <a:rPr lang="vi-VN" sz="2600" dirty="0">
                <a:latin typeface="Times New Roman" panose="02020603050405020304" pitchFamily="18" charset="0"/>
                <a:cs typeface="Times New Roman" panose="02020603050405020304" pitchFamily="18" charset="0"/>
              </a:rPr>
              <a:t>(2)	Doanh nghiệp chuyển đổi loại hình doanh nghiệp, sáp nhập, hợp nhất, chia, tách, giải thể, phá sản phải thực hiện quyết toán thuế với cơ quan thuế đến thời điểm có quyết định chuyển đổi loại hình doanh nghiệp, sáp nhập, hợp nhất, chia, tách, giải thể, phá sản của cơ quan có thẩm quyền (trừ trường hợp không phải quyết toán thuế theo quy định). </a:t>
            </a:r>
            <a:endParaRPr lang="en-US" sz="2600" dirty="0" smtClean="0">
              <a:latin typeface="Times New Roman" panose="02020603050405020304" pitchFamily="18" charset="0"/>
              <a:cs typeface="Times New Roman" panose="02020603050405020304" pitchFamily="18" charset="0"/>
            </a:endParaRPr>
          </a:p>
          <a:p>
            <a:pPr marL="0" indent="0">
              <a:buNone/>
            </a:pPr>
            <a:endParaRPr lang="en-US" sz="2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28017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0796952" cy="853514"/>
          </a:xfrm>
          <a:prstGeom prst="rect">
            <a:avLst/>
          </a:prstGeom>
        </p:spPr>
      </p:pic>
      <p:sp>
        <p:nvSpPr>
          <p:cNvPr id="3" name="Content Placeholder 2"/>
          <p:cNvSpPr>
            <a:spLocks noGrp="1"/>
          </p:cNvSpPr>
          <p:nvPr>
            <p:ph idx="1"/>
          </p:nvPr>
        </p:nvSpPr>
        <p:spPr>
          <a:xfrm>
            <a:off x="838200" y="1095632"/>
            <a:ext cx="10515600" cy="5081331"/>
          </a:xfrm>
        </p:spPr>
        <p:txBody>
          <a:bodyPr>
            <a:noAutofit/>
          </a:bodyPr>
          <a:lstStyle/>
          <a:p>
            <a:pPr marL="0" indent="0">
              <a:buNone/>
            </a:pPr>
            <a:r>
              <a:rPr lang="vi-VN" sz="2600" dirty="0">
                <a:latin typeface="Times New Roman" panose="02020603050405020304" pitchFamily="18" charset="0"/>
                <a:cs typeface="Times New Roman" panose="02020603050405020304" pitchFamily="18" charset="0"/>
              </a:rPr>
              <a:t>Thu nhập từ hoạt động chuyển nhượng bất động sản, chuyển nhượng dự án đầu tư, chuyển nhượng quyền tham gia dự án đầu tư, chuyển nhượng quyền thăm dò, khai thác, chế biến khoáng sản theo quy định của pháp luật phải hạch toán riêng để kê khai nộp thuế thu nhập doanh nghiệp với mức thuế suất 22% (từ ngày 01/01/2016 áp dụng mức thuế suất 20%), không được hưởng ưu đãi thuế thu nhập doanh nghiệp (trừ phần thu nhập của doanh nghiệp thực hiện dự án đầu tư kinh doanh nhà ở xã hội để bán, cho thuê, cho thuê mua được áp dụng thuế suất thuế TNDN 10% theo quy định tại điểm d khoản 3 Điều 19 Thông tư số 78/2014/TT-BTC).  </a:t>
            </a:r>
            <a:endParaRPr lang="en-US" sz="2600" dirty="0">
              <a:latin typeface="Times New Roman" panose="02020603050405020304" pitchFamily="18" charset="0"/>
              <a:cs typeface="Times New Roman" panose="02020603050405020304" pitchFamily="18" charset="0"/>
            </a:endParaRPr>
          </a:p>
          <a:p>
            <a:pPr marL="0" indent="0">
              <a:buNone/>
            </a:pPr>
            <a:r>
              <a:rPr lang="vi-VN" sz="2600" dirty="0">
                <a:latin typeface="Times New Roman" panose="02020603050405020304" pitchFamily="18" charset="0"/>
                <a:cs typeface="Times New Roman" panose="02020603050405020304" pitchFamily="18" charset="0"/>
              </a:rPr>
              <a:t>Đối với số lỗ của hoạt động chuyển nhượng bất động sản, chuyển nhượng dự án đầu tư, chuyển nhượng quyền tham gia thực hiện dự án đầu tư (trừ dự án thăm dò, khai thác khoáng sản) của các năm 2013 trở về trước còn trong thời hạn chuyển lỗ thì doanh nghiệp phải chuyển vào thu nhập của hoạt động chuyển nhượng bất động sản, chuyển nhượng dự án đầu tư, chuyển nhượng quyền tham gia thực hiện dự án đầu tư, nếu chuyển không hết thì được chuyển lỗ vào thu nhập của hoạt động sản xuất kinh doanh (bao gồm cả thu nhập khác) từ năm 2014 trở đi. </a:t>
            </a:r>
            <a:endParaRPr lang="en-US" sz="2600" dirty="0">
              <a:latin typeface="Times New Roman" panose="02020603050405020304" pitchFamily="18" charset="0"/>
              <a:cs typeface="Times New Roman" panose="02020603050405020304" pitchFamily="18" charset="0"/>
            </a:endParaRPr>
          </a:p>
          <a:p>
            <a:endParaRPr lang="en-US" sz="2600" dirty="0"/>
          </a:p>
        </p:txBody>
      </p:sp>
    </p:spTree>
    <p:extLst>
      <p:ext uri="{BB962C8B-B14F-4D97-AF65-F5344CB8AC3E}">
        <p14:creationId xmlns:p14="http://schemas.microsoft.com/office/powerpoint/2010/main" val="1334597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400" b="1" dirty="0"/>
              <a:t>3.9.	Xác định thu nhập tính thuế và thuế TNDN đối với chuyển nhượng bất động sản</a:t>
            </a:r>
            <a:endParaRPr lang="en-US" sz="2400" b="1" dirty="0"/>
          </a:p>
        </p:txBody>
      </p:sp>
      <p:sp>
        <p:nvSpPr>
          <p:cNvPr id="3" name="Content Placeholder 2"/>
          <p:cNvSpPr>
            <a:spLocks noGrp="1"/>
          </p:cNvSpPr>
          <p:nvPr>
            <p:ph idx="1"/>
          </p:nvPr>
        </p:nvSpPr>
        <p:spPr/>
        <p:txBody>
          <a:bodyPr/>
          <a:lstStyle/>
          <a:p>
            <a:r>
              <a:rPr lang="vi-VN" dirty="0"/>
              <a:t>Số thuế thu nhập doanh nghiệp trong kỳ tính thuế đối với hoạt động chuyển nhượng bất động sản bằng thu nhập tính thuế từ hoạt động chuyển nhượng bất động sản nhân với thuế suất. Thuế suất áp dụng cho các kỳ tính thuế năm 2014 và 201 là 22%, cho kỳ tính thuế năm 2016 trở đi là 20%.</a:t>
            </a:r>
            <a:endParaRPr lang="en-US" dirty="0"/>
          </a:p>
          <a:p>
            <a:endParaRPr lang="en-US" dirty="0"/>
          </a:p>
        </p:txBody>
      </p:sp>
    </p:spTree>
    <p:extLst>
      <p:ext uri="{BB962C8B-B14F-4D97-AF65-F5344CB8AC3E}">
        <p14:creationId xmlns:p14="http://schemas.microsoft.com/office/powerpoint/2010/main" val="13135226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400" b="1" dirty="0"/>
              <a:t>Xác định thu nhập tính thuế và thuế TNDN đối với chuyển nhượng vốn, chuyển nhượng chứng khoán</a:t>
            </a:r>
            <a:endParaRPr lang="en-US" sz="2400" b="1" dirty="0"/>
          </a:p>
        </p:txBody>
      </p:sp>
      <p:graphicFrame>
        <p:nvGraphicFramePr>
          <p:cNvPr id="4" name="Content Placeholder 3"/>
          <p:cNvGraphicFramePr>
            <a:graphicFrameLocks noGrp="1"/>
          </p:cNvGraphicFramePr>
          <p:nvPr>
            <p:ph idx="1"/>
          </p:nvPr>
        </p:nvGraphicFramePr>
        <p:xfrm>
          <a:off x="838200" y="1825625"/>
          <a:ext cx="10515600" cy="213360"/>
        </p:xfrm>
        <a:graphic>
          <a:graphicData uri="http://schemas.openxmlformats.org/drawingml/2006/table">
            <a:tbl>
              <a:tblPr>
                <a:tableStyleId>{5C22544A-7EE6-4342-B048-85BDC9FD1C3A}</a:tableStyleId>
              </a:tblPr>
              <a:tblGrid>
                <a:gridCol w="1839339"/>
                <a:gridCol w="427753"/>
                <a:gridCol w="1930831"/>
                <a:gridCol w="427753"/>
                <a:gridCol w="3109528"/>
                <a:gridCol w="427753"/>
                <a:gridCol w="2352643"/>
              </a:tblGrid>
              <a:tr h="0">
                <a:tc>
                  <a:txBody>
                    <a:bodyPr/>
                    <a:lstStyle/>
                    <a:p>
                      <a:pPr algn="just">
                        <a:spcBef>
                          <a:spcPts val="400"/>
                        </a:spcBef>
                        <a:spcAft>
                          <a:spcPts val="0"/>
                        </a:spcAft>
                      </a:pPr>
                      <a:r>
                        <a:rPr lang="nl-NL" sz="1400" dirty="0">
                          <a:effectLst/>
                        </a:rPr>
                        <a:t>Thu nhập  tính thuế</a:t>
                      </a:r>
                      <a:endParaRPr lang="en-US" sz="1200" dirty="0">
                        <a:effectLst/>
                        <a:latin typeface="Times New Roman" panose="02020603050405020304" pitchFamily="18" charset="0"/>
                        <a:ea typeface="Batang"/>
                        <a:cs typeface="Times New Roman" panose="02020603050405020304" pitchFamily="18" charset="0"/>
                      </a:endParaRPr>
                    </a:p>
                  </a:txBody>
                  <a:tcPr marL="128326" marR="128326" marT="0" marB="0"/>
                </a:tc>
                <a:tc>
                  <a:txBody>
                    <a:bodyPr/>
                    <a:lstStyle/>
                    <a:p>
                      <a:pPr algn="just">
                        <a:spcBef>
                          <a:spcPts val="400"/>
                        </a:spcBef>
                        <a:spcAft>
                          <a:spcPts val="0"/>
                        </a:spcAft>
                      </a:pPr>
                      <a:r>
                        <a:rPr lang="nl-NL" sz="1400">
                          <a:effectLst/>
                        </a:rPr>
                        <a:t>=</a:t>
                      </a:r>
                      <a:endParaRPr lang="en-US" sz="1200">
                        <a:effectLst/>
                        <a:latin typeface="Times New Roman" panose="02020603050405020304" pitchFamily="18" charset="0"/>
                        <a:ea typeface="Batang"/>
                        <a:cs typeface="Times New Roman" panose="02020603050405020304" pitchFamily="18" charset="0"/>
                      </a:endParaRPr>
                    </a:p>
                  </a:txBody>
                  <a:tcPr marL="128326" marR="128326" marT="0" marB="0"/>
                </a:tc>
                <a:tc>
                  <a:txBody>
                    <a:bodyPr/>
                    <a:lstStyle/>
                    <a:p>
                      <a:pPr algn="just">
                        <a:spcBef>
                          <a:spcPts val="400"/>
                        </a:spcBef>
                        <a:spcAft>
                          <a:spcPts val="0"/>
                        </a:spcAft>
                      </a:pPr>
                      <a:r>
                        <a:rPr lang="nl-NL" sz="1400" dirty="0">
                          <a:effectLst/>
                        </a:rPr>
                        <a:t>Giá chuyển nhượng</a:t>
                      </a:r>
                      <a:endParaRPr lang="en-US" sz="1200" dirty="0">
                        <a:effectLst/>
                        <a:latin typeface="Times New Roman" panose="02020603050405020304" pitchFamily="18" charset="0"/>
                        <a:ea typeface="Batang"/>
                        <a:cs typeface="Times New Roman" panose="02020603050405020304" pitchFamily="18" charset="0"/>
                      </a:endParaRPr>
                    </a:p>
                  </a:txBody>
                  <a:tcPr marL="128326" marR="128326" marT="0" marB="0"/>
                </a:tc>
                <a:tc>
                  <a:txBody>
                    <a:bodyPr/>
                    <a:lstStyle/>
                    <a:p>
                      <a:pPr algn="just">
                        <a:spcBef>
                          <a:spcPts val="400"/>
                        </a:spcBef>
                        <a:spcAft>
                          <a:spcPts val="0"/>
                        </a:spcAft>
                      </a:pPr>
                      <a:r>
                        <a:rPr lang="nl-NL" sz="1400">
                          <a:effectLst/>
                        </a:rPr>
                        <a:t>-</a:t>
                      </a:r>
                      <a:endParaRPr lang="en-US" sz="1200">
                        <a:effectLst/>
                        <a:latin typeface="Times New Roman" panose="02020603050405020304" pitchFamily="18" charset="0"/>
                        <a:ea typeface="Batang"/>
                        <a:cs typeface="Times New Roman" panose="02020603050405020304" pitchFamily="18" charset="0"/>
                      </a:endParaRPr>
                    </a:p>
                  </a:txBody>
                  <a:tcPr marL="128326" marR="128326" marT="0" marB="0"/>
                </a:tc>
                <a:tc>
                  <a:txBody>
                    <a:bodyPr/>
                    <a:lstStyle/>
                    <a:p>
                      <a:pPr algn="just">
                        <a:spcBef>
                          <a:spcPts val="400"/>
                        </a:spcBef>
                        <a:spcAft>
                          <a:spcPts val="0"/>
                        </a:spcAft>
                      </a:pPr>
                      <a:r>
                        <a:rPr lang="nl-NL" sz="1400">
                          <a:effectLst/>
                        </a:rPr>
                        <a:t>Giá mua của phần vốn chuyển nhượng</a:t>
                      </a:r>
                      <a:endParaRPr lang="en-US" sz="1200">
                        <a:effectLst/>
                        <a:latin typeface="Times New Roman" panose="02020603050405020304" pitchFamily="18" charset="0"/>
                        <a:ea typeface="Batang"/>
                        <a:cs typeface="Times New Roman" panose="02020603050405020304" pitchFamily="18" charset="0"/>
                      </a:endParaRPr>
                    </a:p>
                  </a:txBody>
                  <a:tcPr marL="128326" marR="128326" marT="0" marB="0"/>
                </a:tc>
                <a:tc>
                  <a:txBody>
                    <a:bodyPr/>
                    <a:lstStyle/>
                    <a:p>
                      <a:pPr algn="just">
                        <a:spcBef>
                          <a:spcPts val="400"/>
                        </a:spcBef>
                        <a:spcAft>
                          <a:spcPts val="0"/>
                        </a:spcAft>
                      </a:pPr>
                      <a:r>
                        <a:rPr lang="nl-NL" sz="1400">
                          <a:effectLst/>
                        </a:rPr>
                        <a:t>-</a:t>
                      </a:r>
                      <a:endParaRPr lang="en-US" sz="1200">
                        <a:effectLst/>
                        <a:latin typeface="Times New Roman" panose="02020603050405020304" pitchFamily="18" charset="0"/>
                        <a:ea typeface="Batang"/>
                        <a:cs typeface="Times New Roman" panose="02020603050405020304" pitchFamily="18" charset="0"/>
                      </a:endParaRPr>
                    </a:p>
                  </a:txBody>
                  <a:tcPr marL="128326" marR="128326" marT="0" marB="0"/>
                </a:tc>
                <a:tc>
                  <a:txBody>
                    <a:bodyPr/>
                    <a:lstStyle/>
                    <a:p>
                      <a:pPr algn="just">
                        <a:spcBef>
                          <a:spcPts val="400"/>
                        </a:spcBef>
                        <a:spcAft>
                          <a:spcPts val="0"/>
                        </a:spcAft>
                      </a:pPr>
                      <a:r>
                        <a:rPr lang="nl-NL" sz="1400" dirty="0">
                          <a:effectLst/>
                        </a:rPr>
                        <a:t>Chi phí chuyển nhượng</a:t>
                      </a:r>
                      <a:endParaRPr lang="en-US" sz="1200" dirty="0">
                        <a:effectLst/>
                        <a:latin typeface="Times New Roman" panose="02020603050405020304" pitchFamily="18" charset="0"/>
                        <a:ea typeface="Batang"/>
                        <a:cs typeface="Times New Roman" panose="02020603050405020304" pitchFamily="18" charset="0"/>
                      </a:endParaRPr>
                    </a:p>
                  </a:txBody>
                  <a:tcPr marL="128326" marR="128326" marT="0" marB="0"/>
                </a:tc>
              </a:tr>
            </a:tbl>
          </a:graphicData>
        </a:graphic>
      </p:graphicFrame>
      <p:sp>
        <p:nvSpPr>
          <p:cNvPr id="6" name="Rectangle 5"/>
          <p:cNvSpPr/>
          <p:nvPr/>
        </p:nvSpPr>
        <p:spPr>
          <a:xfrm>
            <a:off x="1326292" y="2967335"/>
            <a:ext cx="7817708" cy="646331"/>
          </a:xfrm>
          <a:prstGeom prst="rect">
            <a:avLst/>
          </a:prstGeom>
        </p:spPr>
        <p:txBody>
          <a:bodyPr wrap="square">
            <a:spAutoFit/>
          </a:bodyPr>
          <a:lstStyle/>
          <a:p>
            <a:pPr lvl="0" indent="457200" eaLnBrk="0" fontAlgn="base" hangingPunct="0">
              <a:spcBef>
                <a:spcPct val="0"/>
              </a:spcBef>
              <a:spcAft>
                <a:spcPct val="0"/>
              </a:spcAft>
            </a:pPr>
            <a:r>
              <a:rPr lang="vi-VN" alt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Thu nhập từ chuyển nhượng vốn để tính thuế được xác định theo nguyên tắc: Doanh thu trừ (-) chi phí và được xác định như sau:</a:t>
            </a:r>
            <a:endParaRPr lang="en-US" altLang="en-US" sz="1600" dirty="0">
              <a:latin typeface="Verdana" panose="020B0604030504040204" pitchFamily="34" charset="0"/>
              <a:ea typeface="Times New Roman" panose="02020603050405020304" pitchFamily="18" charset="0"/>
              <a:cs typeface="Times New Roman" panose="02020603050405020304" pitchFamily="18" charset="0"/>
            </a:endParaRPr>
          </a:p>
        </p:txBody>
      </p:sp>
      <p:sp>
        <p:nvSpPr>
          <p:cNvPr id="5" name="Rectangle 4"/>
          <p:cNvSpPr/>
          <p:nvPr/>
        </p:nvSpPr>
        <p:spPr>
          <a:xfrm>
            <a:off x="708453" y="4079053"/>
            <a:ext cx="8798011" cy="923330"/>
          </a:xfrm>
          <a:prstGeom prst="rect">
            <a:avLst/>
          </a:prstGeom>
        </p:spPr>
        <p:txBody>
          <a:bodyPr wrap="square">
            <a:spAutoFit/>
          </a:bodyPr>
          <a:lstStyle/>
          <a:p>
            <a:pPr marL="750570" marR="258445" indent="456565" algn="just">
              <a:spcBef>
                <a:spcPts val="600"/>
              </a:spcBef>
              <a:spcAft>
                <a:spcPts val="0"/>
              </a:spcAft>
            </a:pPr>
            <a:r>
              <a:rPr lang="vi-VN" dirty="0">
                <a:latin typeface="Times New Roman" panose="02020603050405020304" pitchFamily="18" charset="0"/>
                <a:ea typeface="Times New Roman" panose="02020603050405020304" pitchFamily="18" charset="0"/>
              </a:rPr>
              <a:t>Thuế suất thuế TNDN đối với thu nhập từ chuyển nhượng vốn, chuyển nhượng chứng khoán là mức thuế suất phổ thông (Kỳ tính thuế 2014 và 201 là 22% và kỳ tính thuế từ năm 2016 trở đi là 20%).</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818017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vi-VN" sz="3600" dirty="0"/>
              <a:t>Ưu đãi thuế </a:t>
            </a:r>
            <a:r>
              <a:rPr lang="vi-VN" sz="3600" dirty="0" smtClean="0"/>
              <a:t>TNDN</a:t>
            </a:r>
            <a:r>
              <a:rPr lang="en-US" sz="3600" dirty="0" smtClean="0"/>
              <a:t/>
            </a:r>
            <a:br>
              <a:rPr lang="en-US" sz="3600" dirty="0" smtClean="0"/>
            </a:br>
            <a:r>
              <a:rPr lang="vi-VN" sz="3600" i="1" dirty="0"/>
              <a:t>Thuế suất 10% trong thời hạn 15 năm áp dụng đối với:</a:t>
            </a:r>
            <a:r>
              <a:rPr lang="en-US" sz="3600" dirty="0"/>
              <a:t/>
            </a:r>
            <a:br>
              <a:rPr lang="en-US" sz="3600" dirty="0"/>
            </a:br>
            <a:endParaRPr lang="en-US" sz="3600" dirty="0"/>
          </a:p>
        </p:txBody>
      </p:sp>
      <p:sp>
        <p:nvSpPr>
          <p:cNvPr id="3" name="Content Placeholder 2"/>
          <p:cNvSpPr>
            <a:spLocks noGrp="1"/>
          </p:cNvSpPr>
          <p:nvPr>
            <p:ph idx="1"/>
          </p:nvPr>
        </p:nvSpPr>
        <p:spPr>
          <a:xfrm>
            <a:off x="838200" y="1351005"/>
            <a:ext cx="10515600" cy="4825958"/>
          </a:xfrm>
        </p:spPr>
        <p:txBody>
          <a:bodyPr>
            <a:normAutofit fontScale="55000" lnSpcReduction="20000"/>
          </a:bodyPr>
          <a:lstStyle/>
          <a:p>
            <a:r>
              <a:rPr lang="am-ET" dirty="0"/>
              <a:t>Thu nhập của doanh nghiệp từ thực hiện dự án đầu tư mới tại địa bàn có điều kiện kinh tế - xã hội đặc biệt khó khăn</a:t>
            </a:r>
            <a:r>
              <a:rPr lang="nl-NL" dirty="0"/>
              <a:t>,</a:t>
            </a:r>
            <a:r>
              <a:rPr lang="am-ET" dirty="0"/>
              <a:t> khu kinh tế, khu công nghệ cao</a:t>
            </a:r>
            <a:r>
              <a:rPr lang="nl-NL" dirty="0"/>
              <a:t> kể cả khu công nghệ thông tin tập trung được thành lập theo Quyết định của Thủ tướng Chính phủ.</a:t>
            </a:r>
            <a:endParaRPr lang="en-US" dirty="0"/>
          </a:p>
          <a:p>
            <a:r>
              <a:rPr lang="nl-NL" dirty="0"/>
              <a:t>T</a:t>
            </a:r>
            <a:r>
              <a:rPr lang="am-ET" dirty="0"/>
              <a:t>hu nhập của doanh nghiệp từ thực hiện dự án đầu tư mới</a:t>
            </a:r>
            <a:r>
              <a:rPr lang="nl-NL" dirty="0"/>
              <a:t> thuộc các lĩnh vực: </a:t>
            </a:r>
            <a:r>
              <a:rPr lang="am-ET" dirty="0"/>
              <a:t>nghiên cứu khoa học và phát triển công nghệ; ứng dụng công nghệ cao thuộc danh mục công nghệ cao được ưu tiên đầu tư phát triển theo quy định của Luật Công nghệ cao; ươm tạo công nghệ cao, ươm tạo doanh nghiệp công nghệ cao;</a:t>
            </a:r>
            <a:endParaRPr lang="en-US" dirty="0"/>
          </a:p>
          <a:p>
            <a:r>
              <a:rPr lang="am-ET" dirty="0"/>
              <a:t>Thu nhập của doanh nghiệp từ thực hiện dự án đầu tư mới thuộc lĩnh vực bảo vệ môi trường, bao gồm: sản xuất thiết bị xử lý ô nhiễm môi trường, thiết bị quan trắc và phân tích môi trường; xử lý ô nhiễm và bảo vệ môi trường; thu gom, xử lý nước thải, khí thải, chất thải rắn; tái chế, tái sử dụng chất thải</a:t>
            </a:r>
            <a:r>
              <a:rPr lang="nb-NO" dirty="0"/>
              <a:t>; </a:t>
            </a:r>
            <a:r>
              <a:rPr lang="nl-NL" dirty="0"/>
              <a:t>Các lĩnh vực bảo vệ môi trường được ưu đãi thuế ngoài hướng dẫn tại Thông tư số 78/2014/TT-BTC, còn được hướng dẫn cụ thể tại Thông tư số 212/2015/TT-BTC ngày 31/12/2015.</a:t>
            </a:r>
            <a:endParaRPr lang="en-US" dirty="0"/>
          </a:p>
          <a:p>
            <a:r>
              <a:rPr lang="am-ET" dirty="0"/>
              <a:t>Doanh nghiệp công nghệ cao, doanh nghiệp nông nghiệp ứng dụng công nghệ cao theo quy định của Luật </a:t>
            </a:r>
            <a:r>
              <a:rPr lang="nl-NL" dirty="0"/>
              <a:t>C</a:t>
            </a:r>
            <a:r>
              <a:rPr lang="am-ET" dirty="0"/>
              <a:t>ông nghệ cao</a:t>
            </a:r>
            <a:r>
              <a:rPr lang="nl-NL" dirty="0"/>
              <a:t>.</a:t>
            </a:r>
            <a:endParaRPr lang="en-US" dirty="0"/>
          </a:p>
          <a:p>
            <a:r>
              <a:rPr lang="am-ET" dirty="0"/>
              <a:t>Doanh nghiệp công nghệ cao, doanh nghiệp nông nghiệp ứng dụng công nghệ cao theo quy định của Luật công nghệ cao được hưởng ưu đãi về thuế suất kể từ </a:t>
            </a:r>
            <a:r>
              <a:rPr lang="nl-NL" dirty="0"/>
              <a:t>năm</a:t>
            </a:r>
            <a:r>
              <a:rPr lang="am-ET" dirty="0"/>
              <a:t> được cấp Giấy chứng nhận doanh nghiệp công nghệ cao, doanh nghiệp nông nghiệp ứng dụng công nghệ cao</a:t>
            </a:r>
            <a:r>
              <a:rPr lang="nl-NL" dirty="0"/>
              <a:t>. </a:t>
            </a:r>
            <a:endParaRPr lang="en-US" dirty="0"/>
          </a:p>
          <a:p>
            <a:r>
              <a:rPr lang="am-ET" dirty="0"/>
              <a:t>Thu nhập của doanh nghiệp từ thực hiện dự án đầu tư mới trong lĩnh vực sản xuất (trừ dự án sản xuất mặt hàng chịu thuế tiêu thụ đặc biệt, dự án khai thác khoáng sản)</a:t>
            </a:r>
            <a:endParaRPr lang="en-US" dirty="0"/>
          </a:p>
          <a:p>
            <a:r>
              <a:rPr lang="am-ET" dirty="0"/>
              <a:t>Thu nhập của doanh nghiệp từ thực hiện dự án đầu tư mới sản xuất sản phẩm thuộc Danh mục sản phẩm công nghiệp hỗ trợ ưu tiên phát triển </a:t>
            </a:r>
            <a:r>
              <a:rPr lang="en-US" dirty="0" smtClean="0"/>
              <a:t>…</a:t>
            </a:r>
            <a:endParaRPr lang="en-US" dirty="0"/>
          </a:p>
          <a:p>
            <a:r>
              <a:rPr lang="am-ET" dirty="0"/>
              <a:t>Thu nhập của doanh nghiệp từ thực hiện dự án đầu tư trong lĩnh vực sản xuất, trừ dự án sản xuất mặt hàng chịu thuế tiêu thụ đặc biệt và dự án khai thác khoáng sản, có quy mô vốn đầu tư tối thiểu 12 nghìn tỷ đồng, sử dụng công nghệ phải được thẩm định theo quy định của Luật </a:t>
            </a:r>
            <a:r>
              <a:rPr lang="es-ES_tradnl" dirty="0" err="1"/>
              <a:t>công</a:t>
            </a:r>
            <a:r>
              <a:rPr lang="es-ES_tradnl" dirty="0"/>
              <a:t> </a:t>
            </a:r>
            <a:r>
              <a:rPr lang="es-ES_tradnl" dirty="0" err="1"/>
              <a:t>nghệ</a:t>
            </a:r>
            <a:r>
              <a:rPr lang="es-ES_tradnl" dirty="0"/>
              <a:t> cao, </a:t>
            </a:r>
            <a:r>
              <a:rPr lang="es-ES_tradnl" dirty="0" err="1"/>
              <a:t>Luật</a:t>
            </a:r>
            <a:r>
              <a:rPr lang="es-ES_tradnl" dirty="0"/>
              <a:t> </a:t>
            </a:r>
            <a:r>
              <a:rPr lang="es-ES_tradnl" dirty="0" err="1"/>
              <a:t>khoa</a:t>
            </a:r>
            <a:r>
              <a:rPr lang="es-ES_tradnl" dirty="0"/>
              <a:t> </a:t>
            </a:r>
            <a:r>
              <a:rPr lang="es-ES_tradnl" dirty="0" err="1"/>
              <a:t>học</a:t>
            </a:r>
            <a:r>
              <a:rPr lang="es-ES_tradnl" dirty="0"/>
              <a:t> </a:t>
            </a:r>
            <a:r>
              <a:rPr lang="es-ES_tradnl" dirty="0" err="1"/>
              <a:t>và</a:t>
            </a:r>
            <a:r>
              <a:rPr lang="es-ES_tradnl" dirty="0"/>
              <a:t> </a:t>
            </a:r>
            <a:r>
              <a:rPr lang="es-ES_tradnl" dirty="0" err="1"/>
              <a:t>công</a:t>
            </a:r>
            <a:r>
              <a:rPr lang="es-ES_tradnl" dirty="0"/>
              <a:t> </a:t>
            </a:r>
            <a:r>
              <a:rPr lang="es-ES_tradnl" dirty="0" err="1"/>
              <a:t>nghệ</a:t>
            </a:r>
            <a:r>
              <a:rPr lang="am-ET" dirty="0"/>
              <a:t>, thực hiện giải ngân tổng vốn đầu tư đăng ký không quá 5 năm kể từ ngày được phép đầu tư theo quy định của pháp luật về đầu tư.</a:t>
            </a:r>
            <a:endParaRPr lang="en-US" dirty="0"/>
          </a:p>
          <a:p>
            <a:endParaRPr lang="en-US" dirty="0"/>
          </a:p>
        </p:txBody>
      </p:sp>
    </p:spTree>
    <p:extLst>
      <p:ext uri="{BB962C8B-B14F-4D97-AF65-F5344CB8AC3E}">
        <p14:creationId xmlns:p14="http://schemas.microsoft.com/office/powerpoint/2010/main" val="5160315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sz="3600" dirty="0"/>
              <a:t>Ưu đãi thuế </a:t>
            </a:r>
            <a:r>
              <a:rPr lang="vi-VN" sz="3600" dirty="0" smtClean="0"/>
              <a:t>TNDN</a:t>
            </a:r>
            <a:r>
              <a:rPr lang="en-US" sz="3600" dirty="0" smtClean="0"/>
              <a:t/>
            </a:r>
            <a:br>
              <a:rPr lang="en-US" sz="3600" dirty="0" smtClean="0"/>
            </a:br>
            <a:r>
              <a:rPr lang="vi-VN" sz="3200" i="1" dirty="0"/>
              <a:t>Áp dụng thuế suất 10% (suốt thời hạn dự án) đối với các khoản thu</a:t>
            </a:r>
            <a:r>
              <a:rPr lang="en-US" sz="3200" i="1" dirty="0"/>
              <a:t> </a:t>
            </a:r>
            <a:r>
              <a:rPr lang="vi-VN" sz="3200" i="1" dirty="0"/>
              <a:t>nhập:</a:t>
            </a:r>
            <a:r>
              <a:rPr lang="en-US" sz="3200" dirty="0"/>
              <a:t/>
            </a:r>
            <a:br>
              <a:rPr lang="en-US" sz="3200" dirty="0"/>
            </a:br>
            <a:r>
              <a:rPr lang="en-US" sz="3600" dirty="0"/>
              <a:t/>
            </a:r>
            <a:br>
              <a:rPr lang="en-US" sz="3600" dirty="0"/>
            </a:br>
            <a:endParaRPr lang="en-US" sz="3600" dirty="0"/>
          </a:p>
        </p:txBody>
      </p:sp>
      <p:sp>
        <p:nvSpPr>
          <p:cNvPr id="3" name="Content Placeholder 2"/>
          <p:cNvSpPr>
            <a:spLocks noGrp="1"/>
          </p:cNvSpPr>
          <p:nvPr>
            <p:ph idx="1"/>
          </p:nvPr>
        </p:nvSpPr>
        <p:spPr>
          <a:xfrm>
            <a:off x="838200" y="1351005"/>
            <a:ext cx="10515600" cy="4825958"/>
          </a:xfrm>
        </p:spPr>
        <p:txBody>
          <a:bodyPr>
            <a:normAutofit fontScale="55000" lnSpcReduction="20000"/>
          </a:bodyPr>
          <a:lstStyle/>
          <a:p>
            <a:pPr lvl="0"/>
            <a:r>
              <a:rPr lang="vi-VN" dirty="0"/>
              <a:t>Phần thu nhập của doanh nghiệp từ thực hiện hoạt động xã hội hoá</a:t>
            </a:r>
            <a:endParaRPr lang="en-US" dirty="0"/>
          </a:p>
          <a:p>
            <a:r>
              <a:rPr lang="vi-VN" dirty="0"/>
              <a:t>trong lĩnh vực giáo dục - đào tạo, dạy nghề, y tế, văn hoá, thể thao và môi trường.</a:t>
            </a:r>
            <a:endParaRPr lang="en-US" dirty="0"/>
          </a:p>
          <a:p>
            <a:r>
              <a:rPr lang="vi-VN" dirty="0"/>
              <a:t>Danh mục loại hình, tiêu chí quy mô, tiêu chuẩn của các doanh nghiệp thực hiện xã hội hoá để được áp dụng thuế suất ưu đãi 10% do Thủ tướng Chính phủ quy định. Phần thu nhập từ hoạt động xuất bản của Nhà xuất bản theo quy định của Luật Xuất bản.</a:t>
            </a:r>
            <a:endParaRPr lang="en-US" dirty="0"/>
          </a:p>
          <a:p>
            <a:pPr lvl="0"/>
            <a:r>
              <a:rPr lang="vi-VN" dirty="0"/>
              <a:t>Phần thu nhập từ hoạt động báo in (kể cả quảng cáo trên báo in) của cơ quan báo chí theo quy định của Luật báo chí.</a:t>
            </a:r>
            <a:endParaRPr lang="en-US" dirty="0"/>
          </a:p>
          <a:p>
            <a:pPr lvl="0"/>
            <a:r>
              <a:rPr lang="vi-VN" dirty="0"/>
              <a:t>Phần thu nhập của doanh nghiệp từ thực hiện dự án đầu tư - kinh doanh nhà ở xã hội để bán, cho thuê, cho thuê mua đối với các đối tượng quy định tại Điều 53 Luật nhà ở.</a:t>
            </a:r>
            <a:endParaRPr lang="en-US" dirty="0"/>
          </a:p>
          <a:p>
            <a:r>
              <a:rPr lang="vi-VN" dirty="0"/>
              <a:t>Nhà ở xã hội quy định tại Khoản này là nhà ở do Nhà nước hoặc tổ chức, cá nhân thuộc các thành phần kinh tế đầu tư xây dựng và đáp ứng các tiêu chí về nhà ở, về giá bán nhà, về giá cho thuê, về giá cho thuê mua, về đối tượng, điều kiện được mua, được thuê, được thuê mua nhà ở xã hội theo quy định của pháp luật về nhà ở và việc xác định thu nhập được áp dụng thuế suất 10% quy định tại khoản này không phụ thuộc vào thời điểm ký hợp đồng bán, cho thuê hoặc cho thuê mua nhà ở xã hội.</a:t>
            </a:r>
            <a:endParaRPr lang="en-US" dirty="0"/>
          </a:p>
          <a:p>
            <a:pPr lvl="0"/>
            <a:r>
              <a:rPr lang="vi-VN" dirty="0"/>
              <a:t>Thu nhập của doanh nghiệp từ: trồng, chăm sóc, bảo vệ rừng; thu nhập từ trồng trọt, chăn nuôi, nuôi trồng, chế biến nông sản, thủy sản ở địa bàn kinh tế xã hội khó khăn; Nuôi trồng lâm sản ở địa bàn có điều kiện kinh tế xã hội khó khăn; Sản xuất, nhân và lai tạo giống cây trồng, vật nuôi; Sản xuất, khai thác và tinh chế muối trừ sản xuất muối quy định tại khoản 1 Điều 4 Nghị định số 218/2013/NĐ-CP; Đầu tư bảo quản nông sản sau thu hoạch, bảo quản nông, thủy sản và thực phẩm, bao gồm cả đầu tư để trực tiếp bảo quản hoặc đầu tư để cho thuê bảo quản nông sản, thủy sản và thực phẩm.</a:t>
            </a:r>
            <a:endParaRPr lang="en-US" dirty="0"/>
          </a:p>
          <a:p>
            <a:pPr lvl="0"/>
            <a:r>
              <a:rPr lang="vi-VN" dirty="0"/>
              <a:t>Phần thu nhập của hợp tác xã hoạt động trong lĩnh vực nông nghiệp, lâm nghiệp, ngư nghiệp, diêm nghiệp không thuộc địa bàn kinh tế - xã hội khó khăn và địa bàn kinh tế - xã hội đặc biệt khó khăn, trừ thu nhập của hợp tác xã quy định tại Khoản 1 Điều 4 Nghị định số 218/2013/ NĐ-CP.</a:t>
            </a:r>
            <a:endParaRPr lang="en-US" dirty="0"/>
          </a:p>
          <a:p>
            <a:pPr marL="0" indent="0">
              <a:buNone/>
            </a:pPr>
            <a:endParaRPr lang="en-US" dirty="0"/>
          </a:p>
        </p:txBody>
      </p:sp>
    </p:spTree>
    <p:extLst>
      <p:ext uri="{BB962C8B-B14F-4D97-AF65-F5344CB8AC3E}">
        <p14:creationId xmlns:p14="http://schemas.microsoft.com/office/powerpoint/2010/main" val="3291983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1232"/>
            <a:ext cx="10515600" cy="5995731"/>
          </a:xfrm>
        </p:spPr>
        <p:txBody>
          <a:bodyPr>
            <a:normAutofit fontScale="85000" lnSpcReduction="20000"/>
          </a:bodyPr>
          <a:lstStyle/>
          <a:p>
            <a:pPr lvl="0"/>
            <a:r>
              <a:rPr lang="vi-VN" i="1" dirty="0">
                <a:latin typeface="Times New Roman" panose="02020603050405020304" pitchFamily="18" charset="0"/>
                <a:cs typeface="Times New Roman" panose="02020603050405020304" pitchFamily="18" charset="0"/>
              </a:rPr>
              <a:t>Áp dụng thuế suất 15% đối với </a:t>
            </a:r>
            <a:r>
              <a:rPr lang="vi-VN" dirty="0">
                <a:latin typeface="Times New Roman" panose="02020603050405020304" pitchFamily="18" charset="0"/>
                <a:cs typeface="Times New Roman" panose="02020603050405020304" pitchFamily="18" charset="0"/>
              </a:rPr>
              <a:t>thu nhập của doanh nghiệp trồng trọt, chăn nuôi, chế biến trong lĩnh vực nông nghiệp và thủy sản không thuộc địa bàn có điều kiện kinh tế - xã hội khó khăn hoặc địa bàn có điều kiện kinh tế - xã hội đặc biệt khó khăn.</a:t>
            </a:r>
            <a:endParaRPr lang="en-US" dirty="0">
              <a:latin typeface="Times New Roman" panose="02020603050405020304" pitchFamily="18" charset="0"/>
              <a:cs typeface="Times New Roman" panose="02020603050405020304" pitchFamily="18" charset="0"/>
            </a:endParaRPr>
          </a:p>
          <a:p>
            <a:pPr lvl="0"/>
            <a:r>
              <a:rPr lang="vi-VN" i="1" dirty="0">
                <a:latin typeface="Times New Roman" panose="02020603050405020304" pitchFamily="18" charset="0"/>
                <a:cs typeface="Times New Roman" panose="02020603050405020304" pitchFamily="18" charset="0"/>
              </a:rPr>
              <a:t>Thuế suất 20% (thuế suất 17% áp dụng từ 1/1/2016) trong thời gian 10 năm áp dụng đối với:</a:t>
            </a:r>
            <a:endParaRPr lang="en-US" dirty="0">
              <a:latin typeface="Times New Roman" panose="02020603050405020304" pitchFamily="18" charset="0"/>
              <a:cs typeface="Times New Roman" panose="02020603050405020304" pitchFamily="18" charset="0"/>
            </a:endParaRPr>
          </a:p>
          <a:p>
            <a:pPr marL="0" lvl="0" indent="0">
              <a:buNone/>
            </a:pPr>
            <a:r>
              <a:rPr lang="vi-VN" dirty="0" smtClean="0">
                <a:latin typeface="Times New Roman" panose="02020603050405020304" pitchFamily="18" charset="0"/>
                <a:cs typeface="Times New Roman" panose="02020603050405020304" pitchFamily="18" charset="0"/>
              </a:rPr>
              <a:t>Thu </a:t>
            </a:r>
            <a:r>
              <a:rPr lang="vi-VN" dirty="0">
                <a:latin typeface="Times New Roman" panose="02020603050405020304" pitchFamily="18" charset="0"/>
                <a:cs typeface="Times New Roman" panose="02020603050405020304" pitchFamily="18" charset="0"/>
              </a:rPr>
              <a:t>nhập của DN từ thực hiện dự án đầu tư mới tại địa bàn có điều kiện kinh tế - xã hội khó khăn.</a:t>
            </a:r>
            <a:endParaRPr lang="en-US" dirty="0">
              <a:latin typeface="Times New Roman" panose="02020603050405020304" pitchFamily="18" charset="0"/>
              <a:cs typeface="Times New Roman" panose="02020603050405020304" pitchFamily="18" charset="0"/>
            </a:endParaRPr>
          </a:p>
          <a:p>
            <a:pPr marL="0" lvl="0" indent="0">
              <a:buNone/>
            </a:pPr>
            <a:r>
              <a:rPr lang="vi-VN" dirty="0" smtClean="0">
                <a:latin typeface="Times New Roman" panose="02020603050405020304" pitchFamily="18" charset="0"/>
                <a:cs typeface="Times New Roman" panose="02020603050405020304" pitchFamily="18" charset="0"/>
              </a:rPr>
              <a:t>Thu </a:t>
            </a:r>
            <a:r>
              <a:rPr lang="vi-VN" dirty="0">
                <a:latin typeface="Times New Roman" panose="02020603050405020304" pitchFamily="18" charset="0"/>
                <a:cs typeface="Times New Roman" panose="02020603050405020304" pitchFamily="18" charset="0"/>
              </a:rPr>
              <a:t>nhập của doanh nghiệp từ thực hiện dự án đầu tư mới: Sản xuất thép cao cấp; sản xuất sản phẩm tiết kiệm năng lượng; sản xuất máy móc, thiết bị phục vụ cho sản xuất nông, lâm, ngư, diêm nghiệp; sản xuất thiết bị tưới tiêu; sản xuất, tinh chế thức ăn gia súc, gia cầm, thuỷ sản; phát triển ngành nghề truyền thống.</a:t>
            </a:r>
            <a:endParaRPr lang="en-US" dirty="0">
              <a:latin typeface="Times New Roman" panose="02020603050405020304" pitchFamily="18" charset="0"/>
              <a:cs typeface="Times New Roman" panose="02020603050405020304" pitchFamily="18" charset="0"/>
            </a:endParaRPr>
          </a:p>
          <a:p>
            <a:r>
              <a:rPr lang="vi-VN" i="1" dirty="0">
                <a:latin typeface="Times New Roman" panose="02020603050405020304" pitchFamily="18" charset="0"/>
                <a:cs typeface="Times New Roman" panose="02020603050405020304" pitchFamily="18" charset="0"/>
              </a:rPr>
              <a:t>đ) Thuế suất 20% (thuế suất 17% áp dụng từ 1/1/2016) đối với quỹ tín dụng nhân dân và tổ chức tài chính vi mô</a:t>
            </a:r>
            <a:r>
              <a:rPr lang="vi-V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vi-VN" dirty="0">
                <a:latin typeface="Times New Roman" panose="02020603050405020304" pitchFamily="18" charset="0"/>
                <a:cs typeface="Times New Roman" panose="02020603050405020304" pitchFamily="18" charset="0"/>
              </a:rPr>
              <a:t>Đối với quỹ tín dụng nhân dân, tổ chức tài chính vi mô sau khi hết thời hạn áp dụng mức thuế suất 10% quy định của pháp luật thì chuyển sang áp dụng thuế suất 20% (từ 1/1/2014 đến 31/12/2015) hoặc 17% (từ 1/1/2016). Tổ chức tài chính vi mô quy định được hưởng ưu đãi theo Luật thuế TNDN này là tổ chức được thành lập và hoạt động theo quy định của Luật các tổ chức tín dụng.</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23411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1080"/>
          </a:xfrm>
        </p:spPr>
        <p:txBody>
          <a:bodyPr/>
          <a:lstStyle/>
          <a:p>
            <a:pPr lvl="2" algn="l" rtl="0">
              <a:lnSpc>
                <a:spcPct val="90000"/>
              </a:lnSpc>
              <a:spcBef>
                <a:spcPct val="0"/>
              </a:spcBef>
            </a:pPr>
            <a:r>
              <a:rPr lang="vi-VN" b="1" dirty="0" smtClean="0"/>
              <a:t>Ưu đãi về thời gian miễn thuế, giảm thuế</a:t>
            </a:r>
            <a:r>
              <a:rPr lang="en-US" b="1" i="1" dirty="0" smtClean="0"/>
              <a:t/>
            </a:r>
            <a:br>
              <a:rPr lang="en-US" b="1" i="1" dirty="0" smtClean="0"/>
            </a:br>
            <a:endParaRPr lang="en-US" dirty="0"/>
          </a:p>
        </p:txBody>
      </p:sp>
      <p:sp>
        <p:nvSpPr>
          <p:cNvPr id="3" name="Content Placeholder 2"/>
          <p:cNvSpPr>
            <a:spLocks noGrp="1"/>
          </p:cNvSpPr>
          <p:nvPr>
            <p:ph idx="1"/>
          </p:nvPr>
        </p:nvSpPr>
        <p:spPr>
          <a:xfrm>
            <a:off x="838200" y="889686"/>
            <a:ext cx="10515600" cy="5287277"/>
          </a:xfrm>
        </p:spPr>
        <p:txBody>
          <a:bodyPr>
            <a:normAutofit fontScale="85000" lnSpcReduction="10000"/>
          </a:bodyPr>
          <a:lstStyle/>
          <a:p>
            <a:pPr marL="914400" lvl="2" indent="0">
              <a:buNone/>
            </a:pPr>
            <a:r>
              <a:rPr lang="vi-VN" sz="2600" b="1" dirty="0" smtClean="0">
                <a:latin typeface="+mj-lt"/>
              </a:rPr>
              <a:t>Miễn </a:t>
            </a:r>
            <a:r>
              <a:rPr lang="vi-VN" sz="2600" b="1" dirty="0">
                <a:latin typeface="+mj-lt"/>
              </a:rPr>
              <a:t>thuế 4 năm, giảm 50% số thuế phải nộp trong 9 năm tiếp theo đối với</a:t>
            </a:r>
            <a:r>
              <a:rPr lang="vi-VN" sz="2200" b="1" dirty="0">
                <a:latin typeface="+mj-lt"/>
              </a:rPr>
              <a:t>:</a:t>
            </a:r>
            <a:endParaRPr lang="en-US" sz="1500" b="1" dirty="0">
              <a:latin typeface="+mj-lt"/>
            </a:endParaRPr>
          </a:p>
          <a:p>
            <a:pPr lvl="0"/>
            <a:r>
              <a:rPr lang="vi-VN" sz="3000" dirty="0">
                <a:latin typeface="+mj-lt"/>
              </a:rPr>
              <a:t>Thu nhập của doanh nghiệp từ thực hiện dự án đầu tư quy định tại khoản 1 Điều 19 Thông tư số 78/2014/TT- TC (được sửa đổi, bổ sung tại Khoản 1 Điều 11 Thông tư 96/2015/TT-BTC.</a:t>
            </a:r>
            <a:endParaRPr lang="en-US" sz="2200" dirty="0">
              <a:latin typeface="+mj-lt"/>
            </a:endParaRPr>
          </a:p>
          <a:p>
            <a:pPr lvl="0"/>
            <a:r>
              <a:rPr lang="vi-VN" sz="3000" dirty="0">
                <a:latin typeface="+mj-lt"/>
              </a:rPr>
              <a:t>Thu nhập của doanh nghiệp từ thực hiện dự án đầu tư mới trong lĩnh vực xã hội hoá thực hiện tại địa bàn có điều kiện kinh tế - xã hội khó khăn hoặc đặc biệt khó </a:t>
            </a:r>
            <a:r>
              <a:rPr lang="vi-VN" sz="3000" dirty="0" smtClean="0">
                <a:latin typeface="+mj-lt"/>
              </a:rPr>
              <a:t>khăn.Miễn </a:t>
            </a:r>
            <a:r>
              <a:rPr lang="vi-VN" sz="3000" dirty="0">
                <a:latin typeface="+mj-lt"/>
              </a:rPr>
              <a:t>thuế 4 năm, giảm 50% số thuế phải nộp trong năm tiếp theo đối với thu nhập của doanh nghiệp từ thực hiện dự án đầu tư mới trong lĩnh vực xã hội hoá tại địa bàn không thuộc danh mục địa bàn có điều kiện kinh tế - xã hội khó khăn hoặc đặc biệt khó </a:t>
            </a:r>
            <a:r>
              <a:rPr lang="vi-VN" sz="3000" dirty="0" smtClean="0">
                <a:latin typeface="+mj-lt"/>
              </a:rPr>
              <a:t>khăn.</a:t>
            </a:r>
            <a:endParaRPr lang="en-US" sz="3000" dirty="0">
              <a:latin typeface="+mj-lt"/>
            </a:endParaRPr>
          </a:p>
          <a:p>
            <a:pPr lvl="0"/>
            <a:r>
              <a:rPr lang="vi-VN" sz="3000" dirty="0" smtClean="0">
                <a:latin typeface="+mj-lt"/>
              </a:rPr>
              <a:t>Miễn </a:t>
            </a:r>
            <a:r>
              <a:rPr lang="vi-VN" sz="3000" dirty="0">
                <a:latin typeface="+mj-lt"/>
              </a:rPr>
              <a:t>thuế 2 năm và giảm 50% số thuế phải nộp trong 4 năm tiếp theo đối với thu nhập từ thực hiện dự án đầu tư mới quy định tại Khoản 4 Điều 19 Thông tư số 78/2014/TT- TC ngày 18/6/2014 của Bộ Tài chính và thu nhập của doanh nghiệp từ thực hiện dự án đầu tư mới tại Khu công nghiệp (trừ Khu công nghiệp nằm trên địa bàn có điều kiện – kinh tế xã hội thuận lợi).</a:t>
            </a:r>
            <a:endParaRPr lang="en-US" sz="3000" dirty="0">
              <a:latin typeface="+mj-lt"/>
            </a:endParaRPr>
          </a:p>
          <a:p>
            <a:endParaRPr lang="en-US" dirty="0"/>
          </a:p>
        </p:txBody>
      </p:sp>
    </p:spTree>
    <p:extLst>
      <p:ext uri="{BB962C8B-B14F-4D97-AF65-F5344CB8AC3E}">
        <p14:creationId xmlns:p14="http://schemas.microsoft.com/office/powerpoint/2010/main" val="17124279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37637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PHƯƠNG PHÁP TÍNH THUẾ TNDN</a:t>
            </a:r>
            <a:endParaRPr lang="en-US" sz="2800"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 </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a:buFontTx/>
              <a:buChar char="-"/>
            </a:pPr>
            <a:r>
              <a:rPr lang="en-US" sz="2000" dirty="0" err="1" smtClean="0">
                <a:latin typeface="Times New Roman" panose="02020603050405020304" pitchFamily="18" charset="0"/>
                <a:cs typeface="Times New Roman" panose="02020603050405020304" pitchFamily="18" charset="0"/>
              </a:rPr>
              <a:t>Tránh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đánh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thuế</a:t>
            </a:r>
            <a:r>
              <a:rPr lang="en-US" sz="2000" dirty="0" smtClean="0">
                <a:latin typeface="Times New Roman" panose="02020603050405020304" pitchFamily="18" charset="0"/>
                <a:cs typeface="Times New Roman" panose="02020603050405020304" pitchFamily="18" charset="0"/>
              </a:rPr>
              <a:t> 2 </a:t>
            </a:r>
            <a:r>
              <a:rPr lang="en-US" sz="2000" dirty="0" err="1" smtClean="0">
                <a:latin typeface="Times New Roman" panose="02020603050405020304" pitchFamily="18" charset="0"/>
                <a:cs typeface="Times New Roman" panose="02020603050405020304" pitchFamily="18" charset="0"/>
              </a:rPr>
              <a:t>lần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doanh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nghiệp</a:t>
            </a:r>
            <a:r>
              <a:rPr lang="en-US" sz="2000" dirty="0" smtClean="0">
                <a:latin typeface="Times New Roman" panose="02020603050405020304" pitchFamily="18" charset="0"/>
                <a:cs typeface="Times New Roman" panose="02020603050405020304" pitchFamily="18" charset="0"/>
              </a:rPr>
              <a:t> VN ở </a:t>
            </a:r>
            <a:r>
              <a:rPr lang="en-US" sz="2000" dirty="0" err="1" smtClean="0">
                <a:latin typeface="Times New Roman" panose="02020603050405020304" pitchFamily="18" charset="0"/>
                <a:cs typeface="Times New Roman" panose="02020603050405020304" pitchFamily="18" charset="0"/>
              </a:rPr>
              <a:t>đầu</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smtClean="0">
                <a:latin typeface="Times New Roman" panose="02020603050405020304" pitchFamily="18" charset="0"/>
                <a:cs typeface="Times New Roman" panose="02020603050405020304" pitchFamily="18" charset="0"/>
              </a:rPr>
              <a:t>nước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ngoài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nước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định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tránh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đánh</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t</a:t>
            </a:r>
            <a:r>
              <a:rPr lang="en-US" sz="2000" dirty="0" err="1" smtClean="0">
                <a:latin typeface="Times New Roman" panose="02020603050405020304" pitchFamily="18" charset="0"/>
                <a:cs typeface="Times New Roman" panose="02020603050405020304" pitchFamily="18" charset="0"/>
              </a:rPr>
              <a:t>huế</a:t>
            </a:r>
            <a:r>
              <a:rPr lang="en-US" sz="2000" dirty="0" smtClean="0">
                <a:latin typeface="Times New Roman" panose="02020603050405020304" pitchFamily="18" charset="0"/>
                <a:cs typeface="Times New Roman" panose="02020603050405020304" pitchFamily="18" charset="0"/>
              </a:rPr>
              <a:t> 2 </a:t>
            </a:r>
            <a:r>
              <a:rPr lang="en-US" sz="2000" dirty="0" err="1" smtClean="0">
                <a:latin typeface="Times New Roman" panose="02020603050405020304" pitchFamily="18" charset="0"/>
                <a:cs typeface="Times New Roman" panose="02020603050405020304" pitchFamily="18" charset="0"/>
              </a:rPr>
              <a:t>lần</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2906465989"/>
              </p:ext>
            </p:extLst>
          </p:nvPr>
        </p:nvGraphicFramePr>
        <p:xfrm>
          <a:off x="1428750" y="1825624"/>
          <a:ext cx="4953000" cy="1050925"/>
        </p:xfrm>
        <a:graphic>
          <a:graphicData uri="http://schemas.openxmlformats.org/presentationml/2006/ole">
            <mc:AlternateContent xmlns:mc="http://schemas.openxmlformats.org/markup-compatibility/2006">
              <mc:Choice xmlns:v="urn:schemas-microsoft-com:vml" Requires="v">
                <p:oleObj spid="_x0000_s1107" name="Worksheet" r:id="rId3" imgW="4019518" imgH="876314" progId="Excel.Sheet.12">
                  <p:embed/>
                </p:oleObj>
              </mc:Choice>
              <mc:Fallback>
                <p:oleObj name="Worksheet" r:id="rId3" imgW="4019518" imgH="876314" progId="Excel.Sheet.12">
                  <p:embed/>
                  <p:pic>
                    <p:nvPicPr>
                      <p:cNvPr id="0" name=""/>
                      <p:cNvPicPr/>
                      <p:nvPr/>
                    </p:nvPicPr>
                    <p:blipFill>
                      <a:blip r:embed="rId4"/>
                      <a:stretch>
                        <a:fillRect/>
                      </a:stretch>
                    </p:blipFill>
                    <p:spPr>
                      <a:xfrm>
                        <a:off x="1428750" y="1825624"/>
                        <a:ext cx="4953000" cy="1050925"/>
                      </a:xfrm>
                      <a:prstGeom prst="rect">
                        <a:avLst/>
                      </a:prstGeom>
                    </p:spPr>
                  </p:pic>
                </p:oleObj>
              </mc:Fallback>
            </mc:AlternateContent>
          </a:graphicData>
        </a:graphic>
      </p:graphicFrame>
      <p:pic>
        <p:nvPicPr>
          <p:cNvPr id="15" name="Picture 14"/>
          <p:cNvPicPr>
            <a:picLocks noChangeAspect="1"/>
          </p:cNvPicPr>
          <p:nvPr/>
        </p:nvPicPr>
        <p:blipFill>
          <a:blip r:embed="rId5"/>
          <a:stretch>
            <a:fillRect/>
          </a:stretch>
        </p:blipFill>
        <p:spPr>
          <a:xfrm>
            <a:off x="6762749" y="1572229"/>
            <a:ext cx="4962627" cy="5628672"/>
          </a:xfrm>
          <a:prstGeom prst="rect">
            <a:avLst/>
          </a:prstGeom>
        </p:spPr>
      </p:pic>
    </p:spTree>
    <p:extLst>
      <p:ext uri="{BB962C8B-B14F-4D97-AF65-F5344CB8AC3E}">
        <p14:creationId xmlns:p14="http://schemas.microsoft.com/office/powerpoint/2010/main" val="37654916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6"/>
            <a:ext cx="10515600" cy="593808"/>
          </a:xfrm>
        </p:spPr>
        <p:txBody>
          <a:bodyPr>
            <a:normAutofit fontScale="90000"/>
          </a:bodyPr>
          <a:lstStyle/>
          <a:p>
            <a:r>
              <a:rPr lang="en-US" sz="1800" dirty="0" err="1" smtClean="0">
                <a:latin typeface="Times New Roman" panose="02020603050405020304" pitchFamily="18" charset="0"/>
                <a:cs typeface="Times New Roman" panose="02020603050405020304" pitchFamily="18" charset="0"/>
              </a:rPr>
              <a:t>Tránh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đánh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thuế</a:t>
            </a:r>
            <a:r>
              <a:rPr lang="en-US" sz="1800" dirty="0" smtClean="0">
                <a:latin typeface="Times New Roman" panose="02020603050405020304" pitchFamily="18" charset="0"/>
                <a:cs typeface="Times New Roman" panose="02020603050405020304" pitchFamily="18" charset="0"/>
              </a:rPr>
              <a:t> 2 </a:t>
            </a:r>
            <a:r>
              <a:rPr lang="en-US" sz="1800" dirty="0" err="1" smtClean="0">
                <a:latin typeface="Times New Roman" panose="02020603050405020304" pitchFamily="18" charset="0"/>
                <a:cs typeface="Times New Roman" panose="02020603050405020304" pitchFamily="18" charset="0"/>
              </a:rPr>
              <a:t>lần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với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các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doanh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nghiệp</a:t>
            </a:r>
            <a:r>
              <a:rPr lang="en-US" sz="1800" dirty="0" smtClean="0">
                <a:latin typeface="Times New Roman" panose="02020603050405020304" pitchFamily="18" charset="0"/>
                <a:cs typeface="Times New Roman" panose="02020603050405020304" pitchFamily="18" charset="0"/>
              </a:rPr>
              <a:t> VN ở </a:t>
            </a:r>
            <a:r>
              <a:rPr lang="en-US" sz="1800" dirty="0" err="1" smtClean="0">
                <a:latin typeface="Times New Roman" panose="02020603050405020304" pitchFamily="18" charset="0"/>
                <a:cs typeface="Times New Roman" panose="02020603050405020304" pitchFamily="18" charset="0"/>
              </a:rPr>
              <a:t>đầu</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nước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ngoài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với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các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nước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đã</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ký</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hiệp</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định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tránh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đánh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thuế</a:t>
            </a:r>
            <a:r>
              <a:rPr lang="en-US" sz="1800" dirty="0" smtClean="0">
                <a:latin typeface="Times New Roman" panose="02020603050405020304" pitchFamily="18" charset="0"/>
                <a:cs typeface="Times New Roman" panose="02020603050405020304" pitchFamily="18" charset="0"/>
              </a:rPr>
              <a:t> 2 </a:t>
            </a:r>
            <a:r>
              <a:rPr lang="en-US" sz="1800" dirty="0" err="1" smtClean="0">
                <a:latin typeface="Times New Roman" panose="02020603050405020304" pitchFamily="18" charset="0"/>
                <a:cs typeface="Times New Roman" panose="02020603050405020304" pitchFamily="18" charset="0"/>
              </a:rPr>
              <a:t>lần</a:t>
            </a:r>
            <a:r>
              <a:rPr lang="en-US" sz="1800" dirty="0" smtClean="0">
                <a:latin typeface="Times New Roman" panose="02020603050405020304" pitchFamily="18" charset="0"/>
                <a:cs typeface="Times New Roman" panose="02020603050405020304" pitchFamily="18" charset="0"/>
              </a:rPr>
              <a:t>.</a:t>
            </a:r>
            <a:br>
              <a:rPr lang="en-US" sz="1800" dirty="0" smtClean="0">
                <a:latin typeface="Times New Roman" panose="02020603050405020304" pitchFamily="18" charset="0"/>
                <a:cs typeface="Times New Roman" panose="02020603050405020304" pitchFamily="18" charset="0"/>
              </a:rPr>
            </a:br>
            <a:endParaRPr lang="en-US" sz="1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6563701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2035124" y="958933"/>
            <a:ext cx="8121751" cy="4940134"/>
          </a:xfrm>
          <a:prstGeom prst="rect">
            <a:avLst/>
          </a:prstGeom>
        </p:spPr>
      </p:pic>
    </p:spTree>
    <p:extLst>
      <p:ext uri="{BB962C8B-B14F-4D97-AF65-F5344CB8AC3E}">
        <p14:creationId xmlns:p14="http://schemas.microsoft.com/office/powerpoint/2010/main" val="515547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r>
            <a:br>
              <a:rPr lang="en-US" dirty="0" smtClean="0"/>
            </a:br>
            <a:endParaRPr lang="en-US" dirty="0"/>
          </a:p>
        </p:txBody>
      </p:sp>
      <p:sp>
        <p:nvSpPr>
          <p:cNvPr id="5" name="Content Placeholder 4"/>
          <p:cNvSpPr>
            <a:spLocks noGrp="1"/>
          </p:cNvSpPr>
          <p:nvPr>
            <p:ph idx="1"/>
          </p:nvPr>
        </p:nvSpPr>
        <p:spPr/>
        <p:txBody>
          <a:bodyPr/>
          <a:lstStyle/>
          <a:p>
            <a:r>
              <a:rPr lang="en-US" sz="2000" dirty="0" smtClean="0">
                <a:latin typeface="Times New Roman" panose="02020603050405020304" pitchFamily="18" charset="0"/>
                <a:cs typeface="Times New Roman" panose="02020603050405020304" pitchFamily="18" charset="0"/>
              </a:rPr>
              <a:t>Thu </a:t>
            </a:r>
            <a:r>
              <a:rPr lang="en-US" sz="2000" dirty="0" err="1" smtClean="0">
                <a:latin typeface="Times New Roman" panose="02020603050405020304" pitchFamily="18" charset="0"/>
                <a:cs typeface="Times New Roman" panose="02020603050405020304" pitchFamily="18" charset="0"/>
              </a:rPr>
              <a:t>nhập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chịu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thuế</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thuế</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gồm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từ</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hoạt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xuất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kinh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doanh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hàng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dịch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khác</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Thu </a:t>
            </a:r>
            <a:r>
              <a:rPr lang="en-US" sz="2000" dirty="0" err="1" smtClean="0">
                <a:latin typeface="Times New Roman" panose="02020603050405020304" pitchFamily="18" charset="0"/>
                <a:cs typeface="Times New Roman" panose="02020603050405020304" pitchFamily="18" charset="0"/>
              </a:rPr>
              <a:t>nhập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chịu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thuế</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thuế</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định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sau</a:t>
            </a:r>
            <a:r>
              <a:rPr lang="en-US" sz="2000" dirty="0" smtClean="0">
                <a:latin typeface="Times New Roman" panose="02020603050405020304" pitchFamily="18" charset="0"/>
                <a:cs typeface="Times New Roman" panose="02020603050405020304" pitchFamily="18" charset="0"/>
              </a:rPr>
              <a:t>:</a:t>
            </a:r>
            <a:endParaRPr lang="en-US" dirty="0" smtClean="0"/>
          </a:p>
          <a:p>
            <a:pPr marL="0" indent="0">
              <a:buNone/>
            </a:pPr>
            <a:endParaRPr lang="en-US" dirty="0" smtClean="0"/>
          </a:p>
          <a:p>
            <a:pPr marL="0" indent="0">
              <a:buNone/>
            </a:pPr>
            <a:endParaRPr lang="en-US" dirty="0" smtClean="0"/>
          </a:p>
          <a:p>
            <a:pPr marL="0" indent="0">
              <a:buNone/>
            </a:pPr>
            <a:endParaRPr lang="en-US" dirty="0"/>
          </a:p>
          <a:p>
            <a:r>
              <a:rPr lang="en-US" sz="2000" dirty="0" err="1" smtClean="0">
                <a:latin typeface="Times New Roman" panose="02020603050405020304" pitchFamily="18" charset="0"/>
                <a:cs typeface="Times New Roman" panose="02020603050405020304" pitchFamily="18" charset="0"/>
              </a:rPr>
              <a:t>Doanh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nghiệp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nhiều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hoạt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xuất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kinh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doanh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áp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nhiều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thuế</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suất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nhau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thfi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doanh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nghiệp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phải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riêng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từng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hoạt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nhân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thuế</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suất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Doanh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nghiệp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hoạt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chuyển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nhượng</a:t>
            </a:r>
            <a:r>
              <a:rPr lang="en-US" sz="2000" dirty="0" smtClean="0">
                <a:latin typeface="Times New Roman" panose="02020603050405020304" pitchFamily="18" charset="0"/>
                <a:cs typeface="Times New Roman" panose="02020603050405020304" pitchFamily="18" charset="0"/>
              </a:rPr>
              <a:t> BĐS, </a:t>
            </a:r>
            <a:r>
              <a:rPr lang="en-US" sz="2000" dirty="0" err="1" smtClean="0">
                <a:latin typeface="Times New Roman" panose="02020603050405020304" pitchFamily="18" charset="0"/>
                <a:cs typeface="Times New Roman" panose="02020603050405020304" pitchFamily="18" charset="0"/>
              </a:rPr>
              <a:t>chuyển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nhượng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tham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dự</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đấu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chuyển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nhượng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dò</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khai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chế</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khoáng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theo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định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luật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thì</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phải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toán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riêng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khai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nộp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thuế</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suất</a:t>
            </a:r>
            <a:r>
              <a:rPr lang="en-US" sz="2000" dirty="0" smtClean="0">
                <a:latin typeface="Times New Roman" panose="02020603050405020304" pitchFamily="18" charset="0"/>
                <a:cs typeface="Times New Roman" panose="02020603050405020304" pitchFamily="18" charset="0"/>
              </a:rPr>
              <a:t> 22% (</a:t>
            </a:r>
            <a:r>
              <a:rPr lang="en-US" sz="2000" dirty="0" err="1" smtClean="0">
                <a:latin typeface="Times New Roman" panose="02020603050405020304" pitchFamily="18" charset="0"/>
                <a:cs typeface="Times New Roman" panose="02020603050405020304" pitchFamily="18" charset="0"/>
              </a:rPr>
              <a:t>từ</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ngày</a:t>
            </a:r>
            <a:r>
              <a:rPr lang="en-US" sz="2000" dirty="0" smtClean="0">
                <a:latin typeface="Times New Roman" panose="02020603050405020304" pitchFamily="18" charset="0"/>
                <a:cs typeface="Times New Roman" panose="02020603050405020304" pitchFamily="18" charset="0"/>
              </a:rPr>
              <a:t> 1/1/2016 </a:t>
            </a:r>
            <a:r>
              <a:rPr lang="en-US" sz="2000" dirty="0" err="1" smtClean="0">
                <a:latin typeface="Times New Roman" panose="02020603050405020304" pitchFamily="18" charset="0"/>
                <a:cs typeface="Times New Roman" panose="02020603050405020304" pitchFamily="18" charset="0"/>
              </a:rPr>
              <a:t>áp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thuế</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suất</a:t>
            </a:r>
            <a:r>
              <a:rPr lang="en-US" sz="2000" dirty="0" smtClean="0">
                <a:latin typeface="Times New Roman" panose="02020603050405020304" pitchFamily="18" charset="0"/>
                <a:cs typeface="Times New Roman" panose="02020603050405020304" pitchFamily="18" charset="0"/>
              </a:rPr>
              <a:t> 20%)</a:t>
            </a:r>
          </a:p>
        </p:txBody>
      </p:sp>
      <p:graphicFrame>
        <p:nvGraphicFramePr>
          <p:cNvPr id="7" name="Object 6"/>
          <p:cNvGraphicFramePr>
            <a:graphicFrameLocks noChangeAspect="1"/>
          </p:cNvGraphicFramePr>
          <p:nvPr>
            <p:extLst>
              <p:ext uri="{D42A27DB-BD31-4B8C-83A1-F6EECF244321}">
                <p14:modId xmlns:p14="http://schemas.microsoft.com/office/powerpoint/2010/main" val="4026418880"/>
              </p:ext>
            </p:extLst>
          </p:nvPr>
        </p:nvGraphicFramePr>
        <p:xfrm>
          <a:off x="2236057" y="2954209"/>
          <a:ext cx="4955574" cy="1197661"/>
        </p:xfrm>
        <a:graphic>
          <a:graphicData uri="http://schemas.openxmlformats.org/presentationml/2006/ole">
            <mc:AlternateContent xmlns:mc="http://schemas.openxmlformats.org/markup-compatibility/2006">
              <mc:Choice xmlns:v="urn:schemas-microsoft-com:vml" Requires="v">
                <p:oleObj spid="_x0000_s2206" name="Worksheet" r:id="rId3" imgW="4353005" imgH="961911" progId="Excel.Sheet.12">
                  <p:embed/>
                </p:oleObj>
              </mc:Choice>
              <mc:Fallback>
                <p:oleObj name="Worksheet" r:id="rId3" imgW="4353005" imgH="961911" progId="Excel.Sheet.12">
                  <p:embed/>
                  <p:pic>
                    <p:nvPicPr>
                      <p:cNvPr id="0" name=""/>
                      <p:cNvPicPr/>
                      <p:nvPr/>
                    </p:nvPicPr>
                    <p:blipFill>
                      <a:blip r:embed="rId4"/>
                      <a:stretch>
                        <a:fillRect/>
                      </a:stretch>
                    </p:blipFill>
                    <p:spPr>
                      <a:xfrm>
                        <a:off x="2236057" y="2954209"/>
                        <a:ext cx="4955574" cy="1197661"/>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465272494"/>
              </p:ext>
            </p:extLst>
          </p:nvPr>
        </p:nvGraphicFramePr>
        <p:xfrm>
          <a:off x="2236057" y="448103"/>
          <a:ext cx="4972050" cy="962025"/>
        </p:xfrm>
        <a:graphic>
          <a:graphicData uri="http://schemas.openxmlformats.org/presentationml/2006/ole">
            <mc:AlternateContent xmlns:mc="http://schemas.openxmlformats.org/markup-compatibility/2006">
              <mc:Choice xmlns:v="urn:schemas-microsoft-com:vml" Requires="v">
                <p:oleObj spid="_x0000_s2207" name="Worksheet" r:id="rId5" imgW="4971954" imgH="961911" progId="Excel.Sheet.12">
                  <p:embed/>
                </p:oleObj>
              </mc:Choice>
              <mc:Fallback>
                <p:oleObj name="Worksheet" r:id="rId5" imgW="4971954" imgH="961911" progId="Excel.Sheet.12">
                  <p:embed/>
                  <p:pic>
                    <p:nvPicPr>
                      <p:cNvPr id="0" name=""/>
                      <p:cNvPicPr/>
                      <p:nvPr/>
                    </p:nvPicPr>
                    <p:blipFill>
                      <a:blip r:embed="rId6"/>
                      <a:stretch>
                        <a:fillRect/>
                      </a:stretch>
                    </p:blipFill>
                    <p:spPr>
                      <a:xfrm>
                        <a:off x="2236057" y="448103"/>
                        <a:ext cx="4972050" cy="962025"/>
                      </a:xfrm>
                      <a:prstGeom prst="rect">
                        <a:avLst/>
                      </a:prstGeom>
                    </p:spPr>
                  </p:pic>
                </p:oleObj>
              </mc:Fallback>
            </mc:AlternateContent>
          </a:graphicData>
        </a:graphic>
      </p:graphicFrame>
    </p:spTree>
    <p:extLst>
      <p:ext uri="{BB962C8B-B14F-4D97-AF65-F5344CB8AC3E}">
        <p14:creationId xmlns:p14="http://schemas.microsoft.com/office/powerpoint/2010/main" val="2898350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 calcmode="lin" valueType="num">
                                      <p:cBhvr additive="base">
                                        <p:cTn id="2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SƠ ĐỒ PHƯƠNG PHÁP TÍNH THUẾ TNDN	</a:t>
            </a:r>
            <a:endParaRPr lang="en-US" sz="36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570205" y="1825625"/>
            <a:ext cx="6590117" cy="4351338"/>
          </a:xfrm>
          <a:prstGeom prst="rect">
            <a:avLst/>
          </a:prstGeom>
        </p:spPr>
      </p:pic>
    </p:spTree>
    <p:extLst>
      <p:ext uri="{BB962C8B-B14F-4D97-AF65-F5344CB8AC3E}">
        <p14:creationId xmlns:p14="http://schemas.microsoft.com/office/powerpoint/2010/main" val="23803368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smtClean="0">
                <a:latin typeface="Times New Roman" panose="02020603050405020304" pitchFamily="18" charset="0"/>
                <a:cs typeface="Times New Roman" panose="02020603050405020304" pitchFamily="18" charset="0"/>
              </a:rPr>
              <a:t>Thời</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điểm</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xác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định</a:t>
            </a:r>
            <a:r>
              <a:rPr lang="en-US" sz="3600"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doanh</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thu</a:t>
            </a:r>
            <a:r>
              <a:rPr lang="en-US" sz="3600" b="1"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để</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tính</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thu</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nhập</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chịu</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thuế</a:t>
            </a:r>
            <a:endParaRPr lang="en-US" sz="4000" dirty="0"/>
          </a:p>
        </p:txBody>
      </p:sp>
      <p:sp>
        <p:nvSpPr>
          <p:cNvPr id="3" name="Content Placeholder 2"/>
          <p:cNvSpPr>
            <a:spLocks noGrp="1"/>
          </p:cNvSpPr>
          <p:nvPr>
            <p:ph idx="1"/>
          </p:nvPr>
        </p:nvSpPr>
        <p:spPr/>
        <p:txBody>
          <a:bodyPr/>
          <a:lstStyle/>
          <a:p>
            <a:r>
              <a:rPr lang="vi-VN" dirty="0">
                <a:latin typeface="+mj-lt"/>
              </a:rPr>
              <a:t>Đối với hoạt động bán hàng hóa là thời điểm chuyển giao quyền sở hữu, quyền sử dụng hàng hóa cho người mua.</a:t>
            </a:r>
          </a:p>
          <a:p>
            <a:r>
              <a:rPr lang="vi-VN" dirty="0" smtClean="0">
                <a:latin typeface="+mj-lt"/>
              </a:rPr>
              <a:t>Đối </a:t>
            </a:r>
            <a:r>
              <a:rPr lang="vi-VN" dirty="0">
                <a:latin typeface="+mj-lt"/>
              </a:rPr>
              <a:t>với hoạt động cung ứng dịch vụ là thời điểm hoàn thành việc cung ứng dịch vụ hoặc hoàn thành từng phần việc cung ứng dịch vụ cho người mua trừ trường hợp nêu tại Khoản 3 Điều 5 Thông tư số 78/2014/TT-BTC, Khoản 1 Điều 6 Thông tư số 119/2014/TT-BTC.</a:t>
            </a:r>
          </a:p>
          <a:p>
            <a:r>
              <a:rPr lang="vi-VN" dirty="0" smtClean="0">
                <a:latin typeface="+mj-lt"/>
              </a:rPr>
              <a:t>Đối </a:t>
            </a:r>
            <a:r>
              <a:rPr lang="vi-VN" dirty="0">
                <a:latin typeface="+mj-lt"/>
              </a:rPr>
              <a:t>với hoạt động vận tải hàng không là thời điểm hoàn thành việc cung ứng dịch vụ vận chuyển cho người mua</a:t>
            </a:r>
            <a:r>
              <a:rPr lang="vi-VN" dirty="0" smtClean="0">
                <a:latin typeface="+mj-lt"/>
              </a:rPr>
              <a:t>.</a:t>
            </a:r>
            <a:endParaRPr lang="vi-VN" dirty="0">
              <a:latin typeface="+mj-lt"/>
            </a:endParaRPr>
          </a:p>
        </p:txBody>
      </p:sp>
    </p:spTree>
    <p:extLst>
      <p:ext uri="{BB962C8B-B14F-4D97-AF65-F5344CB8AC3E}">
        <p14:creationId xmlns:p14="http://schemas.microsoft.com/office/powerpoint/2010/main" val="37924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2800" dirty="0"/>
              <a:t>Trường hợp khác theo quy định của pháp luật</a:t>
            </a:r>
            <a:r>
              <a:rPr lang="vi-VN" dirty="0"/>
              <a:t>.</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am-ET" sz="1800" dirty="0">
                <a:cs typeface="Times New Roman" panose="02020603050405020304" pitchFamily="18" charset="0"/>
              </a:rPr>
              <a:t>Đối với hàng hóa, dịch vụ bán theo phương thức trả góp, trả chậm là tiền bán hàng hóa, dịch vụ trả tiền một lần, không bao gồm tiền lãi trả góp, tiền lãi trả chậm.</a:t>
            </a:r>
            <a:endParaRPr lang="en-US" sz="1800" dirty="0">
              <a:latin typeface="Times New Roman" panose="02020603050405020304" pitchFamily="18" charset="0"/>
              <a:cs typeface="Times New Roman" panose="02020603050405020304" pitchFamily="18" charset="0"/>
            </a:endParaRPr>
          </a:p>
          <a:p>
            <a:r>
              <a:rPr lang="am-ET" sz="1800" dirty="0" smtClean="0">
                <a:cs typeface="Times New Roman" panose="02020603050405020304" pitchFamily="18" charset="0"/>
              </a:rPr>
              <a:t>Đối </a:t>
            </a:r>
            <a:r>
              <a:rPr lang="am-ET" sz="1800" dirty="0">
                <a:cs typeface="Times New Roman" panose="02020603050405020304" pitchFamily="18" charset="0"/>
              </a:rPr>
              <a:t>với hàng hóa, dịch vụ dùng để trao đổi; tiêu dùng nội bộ (không bao gồm hàng hóa, dịch vụ sử dụng để tiếp tục quá trình sản xuất, kinh doanh của doanh nghiệp) được xác định theo giá bán của sản phẩm, hàng hóa, dịch vụ cùng loại hoặc tương đương trên thị trường tại thời điểm trao đổi; tiêu dùng nội bộ.</a:t>
            </a:r>
            <a:endParaRPr lang="en-US" sz="1800" dirty="0">
              <a:latin typeface="Times New Roman" panose="02020603050405020304" pitchFamily="18" charset="0"/>
              <a:cs typeface="Times New Roman" panose="02020603050405020304" pitchFamily="18" charset="0"/>
            </a:endParaRPr>
          </a:p>
          <a:p>
            <a:r>
              <a:rPr lang="am-ET" sz="1800" dirty="0" smtClean="0">
                <a:cs typeface="Times New Roman" panose="02020603050405020304" pitchFamily="18" charset="0"/>
              </a:rPr>
              <a:t>Đối </a:t>
            </a:r>
            <a:r>
              <a:rPr lang="am-ET" sz="1800" dirty="0">
                <a:cs typeface="Times New Roman" panose="02020603050405020304" pitchFamily="18" charset="0"/>
              </a:rPr>
              <a:t>với hoạt động gia công hàng hóa là tiền thu về hoạt động gia công bao gồm cả tiền công, chi phí về nhiên liệu, động lực, vật liệu phụ và chi phí khác phục vụ cho việc gia công hàng hóa.</a:t>
            </a:r>
            <a:endParaRPr lang="en-US" sz="1800" dirty="0">
              <a:latin typeface="Times New Roman" panose="02020603050405020304" pitchFamily="18" charset="0"/>
              <a:cs typeface="Times New Roman" panose="02020603050405020304" pitchFamily="18" charset="0"/>
            </a:endParaRPr>
          </a:p>
          <a:p>
            <a:r>
              <a:rPr lang="am-ET" sz="1800" dirty="0" smtClean="0">
                <a:cs typeface="Times New Roman" panose="02020603050405020304" pitchFamily="18" charset="0"/>
              </a:rPr>
              <a:t>Đối </a:t>
            </a:r>
            <a:r>
              <a:rPr lang="am-ET" sz="1800" dirty="0">
                <a:cs typeface="Times New Roman" panose="02020603050405020304" pitchFamily="18" charset="0"/>
              </a:rPr>
              <a:t>với hàng hóa của các đơn vị giao đại lý, ký gửi và nhận đại lý, ký gửi theo hợp đồng đại lý, ký gửi bán đúng giá hưởng hoa hồng được xác định như sau:</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smtClean="0">
                <a:cs typeface="Times New Roman" panose="02020603050405020304" pitchFamily="18" charset="0"/>
              </a:rPr>
              <a:t>	</a:t>
            </a:r>
            <a:r>
              <a:rPr lang="am-ET" sz="1800" dirty="0" smtClean="0">
                <a:cs typeface="Times New Roman" panose="02020603050405020304" pitchFamily="18" charset="0"/>
              </a:rPr>
              <a:t>- </a:t>
            </a:r>
            <a:r>
              <a:rPr lang="am-ET" sz="1800" dirty="0">
                <a:cs typeface="Times New Roman" panose="02020603050405020304" pitchFamily="18" charset="0"/>
              </a:rPr>
              <a:t>Doanh nghiệp giao hàng hóa cho các đại lý (kể cả đại lý bán hàng đa cấp), ký gửi là tổng số tiền bán hàng hóa.</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smtClean="0">
                <a:cs typeface="Times New Roman" panose="02020603050405020304" pitchFamily="18" charset="0"/>
              </a:rPr>
              <a:t>	</a:t>
            </a:r>
            <a:r>
              <a:rPr lang="am-ET" sz="1800" dirty="0" smtClean="0">
                <a:cs typeface="Times New Roman" panose="02020603050405020304" pitchFamily="18" charset="0"/>
              </a:rPr>
              <a:t>- </a:t>
            </a:r>
            <a:r>
              <a:rPr lang="am-ET" sz="1800" dirty="0">
                <a:cs typeface="Times New Roman" panose="02020603050405020304" pitchFamily="18" charset="0"/>
              </a:rPr>
              <a:t>Doanh nghiệp nhận làm đại lý, ký gửi bán hàng đúng giá quy định của doanh nghiệp giao đại lý, ký gửi là tiền hoa hồng được hưởng theo hợp đồng đại lý, ký gửi hàng hóa.</a:t>
            </a:r>
            <a:endParaRPr lang="en-US" sz="1800" dirty="0">
              <a:latin typeface="Times New Roman" panose="02020603050405020304" pitchFamily="18" charset="0"/>
              <a:cs typeface="Times New Roman" panose="02020603050405020304" pitchFamily="18" charset="0"/>
            </a:endParaRPr>
          </a:p>
          <a:p>
            <a:r>
              <a:rPr lang="am-ET" sz="1800" dirty="0" smtClean="0">
                <a:cs typeface="Times New Roman" panose="02020603050405020304" pitchFamily="18" charset="0"/>
              </a:rPr>
              <a:t>Đối </a:t>
            </a:r>
            <a:r>
              <a:rPr lang="am-ET" sz="1800" dirty="0">
                <a:cs typeface="Times New Roman" panose="02020603050405020304" pitchFamily="18" charset="0"/>
              </a:rPr>
              <a:t>với hoạt động cho thuê tài sản là số tiền bên thuê trả từng kỳ theo hợp đồng thuê. Trường hợp bên thuê trả tiền trước cho nhiều năm thì doanh thu để tính thu nhập chịu thuế được phân bổ cho số năm trả tiền trước hoặc được xác định theo doanh thu trả tiền một lần</a:t>
            </a:r>
            <a:r>
              <a:rPr lang="am-ET" sz="1800" dirty="0" smtClean="0">
                <a:cs typeface="Times New Roman" panose="02020603050405020304" pitchFamily="18" charset="0"/>
              </a:rPr>
              <a:t>.</a:t>
            </a:r>
            <a:endParaRPr lang="en-US" sz="1800" dirty="0" smtClean="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p>
        </p:txBody>
      </p:sp>
    </p:spTree>
    <p:extLst>
      <p:ext uri="{BB962C8B-B14F-4D97-AF65-F5344CB8AC3E}">
        <p14:creationId xmlns:p14="http://schemas.microsoft.com/office/powerpoint/2010/main" val="14556373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875</TotalTime>
  <Words>6491</Words>
  <Application>Microsoft Office PowerPoint</Application>
  <PresentationFormat>Widescreen</PresentationFormat>
  <Paragraphs>219</Paragraphs>
  <Slides>38</Slides>
  <Notes>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51" baseType="lpstr">
      <vt:lpstr>Arial</vt:lpstr>
      <vt:lpstr>Batang</vt:lpstr>
      <vt:lpstr>Calibri</vt:lpstr>
      <vt:lpstr>Calibri Light</vt:lpstr>
      <vt:lpstr>Cordia New</vt:lpstr>
      <vt:lpstr>Lato</vt:lpstr>
      <vt:lpstr>Lato Black</vt:lpstr>
      <vt:lpstr>Nyala</vt:lpstr>
      <vt:lpstr>Times New Roman</vt:lpstr>
      <vt:lpstr>Verdana</vt:lpstr>
      <vt:lpstr>Wingdings</vt:lpstr>
      <vt:lpstr>Office Theme</vt:lpstr>
      <vt:lpstr>Worksheet</vt:lpstr>
      <vt:lpstr>PowerPoint Presentation</vt:lpstr>
      <vt:lpstr>Cơ sở pháp lý Thuế TNDN </vt:lpstr>
      <vt:lpstr>PowerPoint Presentation</vt:lpstr>
      <vt:lpstr>PHƯƠNG PHÁP TÍNH THUẾ TNDN</vt:lpstr>
      <vt:lpstr>Tránh đánh thuế 2 lần với các doanh nghiệp VN ở đầu nước ngoài, với các nước đã ký hiệp định tránh đánh thuế 2 lần. </vt:lpstr>
      <vt:lpstr> </vt:lpstr>
      <vt:lpstr>SƠ ĐỒ PHƯƠNG PHÁP TÍNH THUẾ TNDN </vt:lpstr>
      <vt:lpstr>Thời điểm xác định doanh thu để tính thu nhập chịu thuế</vt:lpstr>
      <vt:lpstr>Trường hợp khác theo quy định của pháp luật. </vt:lpstr>
      <vt:lpstr>Trường hợp khác theo quy định của pháp luật</vt:lpstr>
      <vt:lpstr>Các khoản chi được trừ khi xác định thu nhập chịu thuế </vt:lpstr>
      <vt:lpstr>.</vt:lpstr>
      <vt:lpstr>Chi phí được trừ ( khoản 1 điều 4 TT 96)</vt:lpstr>
      <vt:lpstr>Chi phí KHÔNG được trừ ( khoản 1 điều 4 TT 96) </vt:lpstr>
      <vt:lpstr>Chi phí KHÔNG được trừ ( khoản 1 điều 4 TT 96)</vt:lpstr>
      <vt:lpstr>Chi phí KHÔNG được trừ ( khoản 1 điều 4 TT 96)</vt:lpstr>
      <vt:lpstr>Chi phí KHÔNG được trừ ( khoản 1 điều 4 TT 96)</vt:lpstr>
      <vt:lpstr>Chi phí KHÔNG được trừ ( khoản 1 điều 4 TT 96)</vt:lpstr>
      <vt:lpstr>Chi phí KHÔNG được trừ ( khoản 1 điều 4 TT 96)</vt:lpstr>
      <vt:lpstr>Chi phí KHÔNG được trừ ( khoản 1 điều 4 TT 96)</vt:lpstr>
      <vt:lpstr>Chi phí KHÔNG được trừ ( khoản 1 điều 4 TT 96)</vt:lpstr>
      <vt:lpstr>PowerPoint Presentation</vt:lpstr>
      <vt:lpstr>THU NHẬP KHÁC</vt:lpstr>
      <vt:lpstr>THU NHẬP KHÁC</vt:lpstr>
      <vt:lpstr>THU NHẬP KHÁC</vt:lpstr>
      <vt:lpstr>THU NHẬP KHÁC</vt:lpstr>
      <vt:lpstr>THU NHẬP MIỄN THUẾ </vt:lpstr>
      <vt:lpstr>THU NHẬP MIỄN THUẾ </vt:lpstr>
      <vt:lpstr>THU NHẬP MIỄN THUẾ </vt:lpstr>
      <vt:lpstr>Các khoản lỗ được kết chuyển theo quy định của pháp luật </vt:lpstr>
      <vt:lpstr>PowerPoint Presentation</vt:lpstr>
      <vt:lpstr>3.9. Xác định thu nhập tính thuế và thuế TNDN đối với chuyển nhượng bất động sản</vt:lpstr>
      <vt:lpstr>Xác định thu nhập tính thuế và thuế TNDN đối với chuyển nhượng vốn, chuyển nhượng chứng khoán</vt:lpstr>
      <vt:lpstr>Ưu đãi thuế TNDN Thuế suất 10% trong thời hạn 15 năm áp dụng đối với: </vt:lpstr>
      <vt:lpstr>Ưu đãi thuế TNDN Áp dụng thuế suất 10% (suốt thời hạn dự án) đối với các khoản thu nhập:  </vt:lpstr>
      <vt:lpstr>PowerPoint Presentation</vt:lpstr>
      <vt:lpstr>Ưu đãi về thời gian miễn thuế, giảm thuế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LinhXinh</dc:creator>
  <cp:lastModifiedBy>LinhXinh</cp:lastModifiedBy>
  <cp:revision>78</cp:revision>
  <dcterms:created xsi:type="dcterms:W3CDTF">2020-12-04T04:21:53Z</dcterms:created>
  <dcterms:modified xsi:type="dcterms:W3CDTF">2021-08-03T09:27:19Z</dcterms:modified>
</cp:coreProperties>
</file>