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629" autoAdjust="0"/>
  </p:normalViewPr>
  <p:slideViewPr>
    <p:cSldViewPr>
      <p:cViewPr>
        <p:scale>
          <a:sx n="100" d="100"/>
          <a:sy n="100" d="100"/>
        </p:scale>
        <p:origin x="-1944" y="-32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492AD-D501-42C7-B5AF-B30A6955ED48}" type="datetimeFigureOut">
              <a:rPr lang="en-US" smtClean="0"/>
              <a:t>8/12/2021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3DDDB5-8396-4928-9F2B-526580BEBBF6}" type="slidenum">
              <a:rPr lang="en-US" smtClean="0"/>
              <a:t>‹#›</a:t>
            </a:fld>
            <a:endParaRPr lang="en-US"/>
          </a:p>
        </p:txBody>
      </p:sp>
    </p:spTree>
    <p:extLst>
      <p:ext uri="{BB962C8B-B14F-4D97-AF65-F5344CB8AC3E}">
        <p14:creationId xmlns:p14="http://schemas.microsoft.com/office/powerpoint/2010/main" val="1178210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3DDDB5-8396-4928-9F2B-526580BEBBF6}" type="slidenum">
              <a:rPr lang="en-US" smtClean="0"/>
              <a:t>1</a:t>
            </a:fld>
            <a:endParaRPr lang="en-US"/>
          </a:p>
        </p:txBody>
      </p:sp>
    </p:spTree>
    <p:extLst>
      <p:ext uri="{BB962C8B-B14F-4D97-AF65-F5344CB8AC3E}">
        <p14:creationId xmlns:p14="http://schemas.microsoft.com/office/powerpoint/2010/main" val="25853993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3DDDB5-8396-4928-9F2B-526580BEBBF6}" type="slidenum">
              <a:rPr lang="en-US" smtClean="0"/>
              <a:t>10</a:t>
            </a:fld>
            <a:endParaRPr lang="en-US"/>
          </a:p>
        </p:txBody>
      </p:sp>
    </p:spTree>
    <p:extLst>
      <p:ext uri="{BB962C8B-B14F-4D97-AF65-F5344CB8AC3E}">
        <p14:creationId xmlns:p14="http://schemas.microsoft.com/office/powerpoint/2010/main" val="2585399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3DDDB5-8396-4928-9F2B-526580BEBBF6}" type="slidenum">
              <a:rPr lang="en-US" smtClean="0"/>
              <a:t>11</a:t>
            </a:fld>
            <a:endParaRPr lang="en-US"/>
          </a:p>
        </p:txBody>
      </p:sp>
    </p:spTree>
    <p:extLst>
      <p:ext uri="{BB962C8B-B14F-4D97-AF65-F5344CB8AC3E}">
        <p14:creationId xmlns:p14="http://schemas.microsoft.com/office/powerpoint/2010/main" val="2585399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3DDDB5-8396-4928-9F2B-526580BEBBF6}" type="slidenum">
              <a:rPr lang="en-US" smtClean="0"/>
              <a:t>12</a:t>
            </a:fld>
            <a:endParaRPr lang="en-US"/>
          </a:p>
        </p:txBody>
      </p:sp>
    </p:spTree>
    <p:extLst>
      <p:ext uri="{BB962C8B-B14F-4D97-AF65-F5344CB8AC3E}">
        <p14:creationId xmlns:p14="http://schemas.microsoft.com/office/powerpoint/2010/main" val="2585399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3DDDB5-8396-4928-9F2B-526580BEBBF6}" type="slidenum">
              <a:rPr lang="en-US" smtClean="0"/>
              <a:t>13</a:t>
            </a:fld>
            <a:endParaRPr lang="en-US"/>
          </a:p>
        </p:txBody>
      </p:sp>
    </p:spTree>
    <p:extLst>
      <p:ext uri="{BB962C8B-B14F-4D97-AF65-F5344CB8AC3E}">
        <p14:creationId xmlns:p14="http://schemas.microsoft.com/office/powerpoint/2010/main" val="2585399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3DDDB5-8396-4928-9F2B-526580BEBBF6}" type="slidenum">
              <a:rPr lang="en-US" smtClean="0"/>
              <a:t>14</a:t>
            </a:fld>
            <a:endParaRPr lang="en-US"/>
          </a:p>
        </p:txBody>
      </p:sp>
    </p:spTree>
    <p:extLst>
      <p:ext uri="{BB962C8B-B14F-4D97-AF65-F5344CB8AC3E}">
        <p14:creationId xmlns:p14="http://schemas.microsoft.com/office/powerpoint/2010/main" val="2585399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3DDDB5-8396-4928-9F2B-526580BEBBF6}" type="slidenum">
              <a:rPr lang="en-US" smtClean="0"/>
              <a:t>15</a:t>
            </a:fld>
            <a:endParaRPr lang="en-US"/>
          </a:p>
        </p:txBody>
      </p:sp>
    </p:spTree>
    <p:extLst>
      <p:ext uri="{BB962C8B-B14F-4D97-AF65-F5344CB8AC3E}">
        <p14:creationId xmlns:p14="http://schemas.microsoft.com/office/powerpoint/2010/main" val="25853993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3DDDB5-8396-4928-9F2B-526580BEBBF6}" type="slidenum">
              <a:rPr lang="en-US" smtClean="0"/>
              <a:t>16</a:t>
            </a:fld>
            <a:endParaRPr lang="en-US"/>
          </a:p>
        </p:txBody>
      </p:sp>
    </p:spTree>
    <p:extLst>
      <p:ext uri="{BB962C8B-B14F-4D97-AF65-F5344CB8AC3E}">
        <p14:creationId xmlns:p14="http://schemas.microsoft.com/office/powerpoint/2010/main" val="25853993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3DDDB5-8396-4928-9F2B-526580BEBBF6}" type="slidenum">
              <a:rPr lang="en-US" smtClean="0"/>
              <a:t>17</a:t>
            </a:fld>
            <a:endParaRPr lang="en-US"/>
          </a:p>
        </p:txBody>
      </p:sp>
    </p:spTree>
    <p:extLst>
      <p:ext uri="{BB962C8B-B14F-4D97-AF65-F5344CB8AC3E}">
        <p14:creationId xmlns:p14="http://schemas.microsoft.com/office/powerpoint/2010/main" val="2585399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3DDDB5-8396-4928-9F2B-526580BEBBF6}" type="slidenum">
              <a:rPr lang="en-US" smtClean="0"/>
              <a:t>2</a:t>
            </a:fld>
            <a:endParaRPr lang="en-US"/>
          </a:p>
        </p:txBody>
      </p:sp>
    </p:spTree>
    <p:extLst>
      <p:ext uri="{BB962C8B-B14F-4D97-AF65-F5344CB8AC3E}">
        <p14:creationId xmlns:p14="http://schemas.microsoft.com/office/powerpoint/2010/main" val="2585399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3DDDB5-8396-4928-9F2B-526580BEBBF6}" type="slidenum">
              <a:rPr lang="en-US" smtClean="0"/>
              <a:t>3</a:t>
            </a:fld>
            <a:endParaRPr lang="en-US"/>
          </a:p>
        </p:txBody>
      </p:sp>
    </p:spTree>
    <p:extLst>
      <p:ext uri="{BB962C8B-B14F-4D97-AF65-F5344CB8AC3E}">
        <p14:creationId xmlns:p14="http://schemas.microsoft.com/office/powerpoint/2010/main" val="2585399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3DDDB5-8396-4928-9F2B-526580BEBBF6}" type="slidenum">
              <a:rPr lang="en-US" smtClean="0"/>
              <a:t>4</a:t>
            </a:fld>
            <a:endParaRPr lang="en-US"/>
          </a:p>
        </p:txBody>
      </p:sp>
    </p:spTree>
    <p:extLst>
      <p:ext uri="{BB962C8B-B14F-4D97-AF65-F5344CB8AC3E}">
        <p14:creationId xmlns:p14="http://schemas.microsoft.com/office/powerpoint/2010/main" val="2585399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3DDDB5-8396-4928-9F2B-526580BEBBF6}" type="slidenum">
              <a:rPr lang="en-US" smtClean="0"/>
              <a:t>5</a:t>
            </a:fld>
            <a:endParaRPr lang="en-US"/>
          </a:p>
        </p:txBody>
      </p:sp>
    </p:spTree>
    <p:extLst>
      <p:ext uri="{BB962C8B-B14F-4D97-AF65-F5344CB8AC3E}">
        <p14:creationId xmlns:p14="http://schemas.microsoft.com/office/powerpoint/2010/main" val="2585399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3DDDB5-8396-4928-9F2B-526580BEBBF6}" type="slidenum">
              <a:rPr lang="en-US" smtClean="0"/>
              <a:t>6</a:t>
            </a:fld>
            <a:endParaRPr lang="en-US"/>
          </a:p>
        </p:txBody>
      </p:sp>
    </p:spTree>
    <p:extLst>
      <p:ext uri="{BB962C8B-B14F-4D97-AF65-F5344CB8AC3E}">
        <p14:creationId xmlns:p14="http://schemas.microsoft.com/office/powerpoint/2010/main" val="2585399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3DDDB5-8396-4928-9F2B-526580BEBBF6}" type="slidenum">
              <a:rPr lang="en-US" smtClean="0"/>
              <a:t>7</a:t>
            </a:fld>
            <a:endParaRPr lang="en-US"/>
          </a:p>
        </p:txBody>
      </p:sp>
    </p:spTree>
    <p:extLst>
      <p:ext uri="{BB962C8B-B14F-4D97-AF65-F5344CB8AC3E}">
        <p14:creationId xmlns:p14="http://schemas.microsoft.com/office/powerpoint/2010/main" val="2585399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3DDDB5-8396-4928-9F2B-526580BEBBF6}" type="slidenum">
              <a:rPr lang="en-US" smtClean="0"/>
              <a:t>8</a:t>
            </a:fld>
            <a:endParaRPr lang="en-US"/>
          </a:p>
        </p:txBody>
      </p:sp>
    </p:spTree>
    <p:extLst>
      <p:ext uri="{BB962C8B-B14F-4D97-AF65-F5344CB8AC3E}">
        <p14:creationId xmlns:p14="http://schemas.microsoft.com/office/powerpoint/2010/main" val="2585399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3DDDB5-8396-4928-9F2B-526580BEBBF6}" type="slidenum">
              <a:rPr lang="en-US" smtClean="0"/>
              <a:t>9</a:t>
            </a:fld>
            <a:endParaRPr lang="en-US"/>
          </a:p>
        </p:txBody>
      </p:sp>
    </p:spTree>
    <p:extLst>
      <p:ext uri="{BB962C8B-B14F-4D97-AF65-F5344CB8AC3E}">
        <p14:creationId xmlns:p14="http://schemas.microsoft.com/office/powerpoint/2010/main" val="2585399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01B7688-B6C3-4849-AB32-25722ECEAB2A}" type="datetimeFigureOut">
              <a:rPr lang="en-US" smtClean="0"/>
              <a:t>8/12/2021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192060E-58FC-4494-A9DA-C3B7CCDB6B4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01B7688-B6C3-4849-AB32-25722ECEAB2A}" type="datetimeFigureOut">
              <a:rPr lang="en-US" smtClean="0"/>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2060E-58FC-4494-A9DA-C3B7CCDB6B4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01B7688-B6C3-4849-AB32-25722ECEAB2A}" type="datetimeFigureOut">
              <a:rPr lang="en-US" smtClean="0"/>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2060E-58FC-4494-A9DA-C3B7CCDB6B4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01B7688-B6C3-4849-AB32-25722ECEAB2A}" type="datetimeFigureOut">
              <a:rPr lang="en-US" smtClean="0"/>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2060E-58FC-4494-A9DA-C3B7CCDB6B4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01B7688-B6C3-4849-AB32-25722ECEAB2A}" type="datetimeFigureOut">
              <a:rPr lang="en-US" smtClean="0"/>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2060E-58FC-4494-A9DA-C3B7CCDB6B4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01B7688-B6C3-4849-AB32-25722ECEAB2A}" type="datetimeFigureOut">
              <a:rPr lang="en-US" smtClean="0"/>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2060E-58FC-4494-A9DA-C3B7CCDB6B4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01B7688-B6C3-4849-AB32-25722ECEAB2A}" type="datetimeFigureOut">
              <a:rPr lang="en-US" smtClean="0"/>
              <a:t>8/12/2021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92060E-58FC-4494-A9DA-C3B7CCDB6B4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01B7688-B6C3-4849-AB32-25722ECEAB2A}" type="datetimeFigureOut">
              <a:rPr lang="en-US" smtClean="0"/>
              <a:t>8/12/2021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92060E-58FC-4494-A9DA-C3B7CCDB6B4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1B7688-B6C3-4849-AB32-25722ECEAB2A}" type="datetimeFigureOut">
              <a:rPr lang="en-US" smtClean="0"/>
              <a:t>8/12/2021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92060E-58FC-4494-A9DA-C3B7CCDB6B4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01B7688-B6C3-4849-AB32-25722ECEAB2A}" type="datetimeFigureOut">
              <a:rPr lang="en-US" smtClean="0"/>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2060E-58FC-4494-A9DA-C3B7CCDB6B4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01B7688-B6C3-4849-AB32-25722ECEAB2A}" type="datetimeFigureOut">
              <a:rPr lang="en-US" smtClean="0"/>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192060E-58FC-4494-A9DA-C3B7CCDB6B40}"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01B7688-B6C3-4849-AB32-25722ECEAB2A}" type="datetimeFigureOut">
              <a:rPr lang="en-US" smtClean="0"/>
              <a:t>8/12/2021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192060E-58FC-4494-A9DA-C3B7CCDB6B40}"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7.jpeg"/><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0.jpeg"/><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9.jpe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152400"/>
            <a:ext cx="1905000" cy="685800"/>
          </a:xfrm>
          <a:prstGeom prst="rect">
            <a:avLst/>
          </a:prstGeom>
          <a:solidFill>
            <a:schemeClr val="bg1">
              <a:lumMod val="50000"/>
              <a:alpha val="96863"/>
            </a:schemeClr>
          </a:solidFill>
          <a:ln w="38100">
            <a:solidFill>
              <a:schemeClr val="bg1"/>
            </a:solidFill>
          </a:ln>
          <a:effectLst>
            <a:innerShdw blurRad="63500" dist="50800" dir="8100000">
              <a:prstClr val="black">
                <a:alpha val="50000"/>
              </a:prstClr>
            </a:innerShdw>
          </a:effectLst>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ctr">
              <a:spcBef>
                <a:spcPts val="0"/>
              </a:spcBef>
              <a:spcAft>
                <a:spcPts val="600"/>
              </a:spcAft>
            </a:pPr>
            <a:r>
              <a:rPr lang="en-US" sz="4000" smtClean="0">
                <a:solidFill>
                  <a:srgbClr val="FFC000"/>
                </a:solidFill>
                <a:latin typeface=".VnBodoniH" pitchFamily="34" charset="0"/>
              </a:rPr>
              <a:t>ANSV</a:t>
            </a:r>
            <a:endParaRPr lang="en-US" sz="4000">
              <a:solidFill>
                <a:srgbClr val="FFC000"/>
              </a:solidFill>
              <a:latin typeface=".VnBodoniH" pitchFamily="34" charset="0"/>
            </a:endParaRPr>
          </a:p>
        </p:txBody>
      </p:sp>
      <p:sp>
        <p:nvSpPr>
          <p:cNvPr id="2" name="Title 1"/>
          <p:cNvSpPr>
            <a:spLocks noGrp="1"/>
          </p:cNvSpPr>
          <p:nvPr>
            <p:ph type="ctrTitle"/>
          </p:nvPr>
        </p:nvSpPr>
        <p:spPr>
          <a:xfrm>
            <a:off x="2133600" y="152400"/>
            <a:ext cx="6934200" cy="685800"/>
          </a:xfrm>
          <a:ln w="28575"/>
        </p:spPr>
        <p:style>
          <a:lnRef idx="1">
            <a:schemeClr val="accent2"/>
          </a:lnRef>
          <a:fillRef idx="2">
            <a:schemeClr val="accent2"/>
          </a:fillRef>
          <a:effectRef idx="1">
            <a:schemeClr val="accent2"/>
          </a:effectRef>
          <a:fontRef idx="minor">
            <a:schemeClr val="dk1"/>
          </a:fontRef>
        </p:style>
        <p:txBody>
          <a:bodyPr>
            <a:normAutofit/>
          </a:bodyPr>
          <a:lstStyle/>
          <a:p>
            <a:pPr algn="ctr"/>
            <a:r>
              <a:rPr lang="en-US" sz="2000" smtClean="0">
                <a:solidFill>
                  <a:schemeClr val="tx1"/>
                </a:solidFill>
                <a:latin typeface="Times New Roman" pitchFamily="18" charset="0"/>
                <a:cs typeface="Times New Roman" pitchFamily="18" charset="0"/>
              </a:rPr>
              <a:t>GIỚI THIỆU HT CẤP ĐIỆN VÀ THAO TÁC VẬN HÀNH </a:t>
            </a:r>
            <a:br>
              <a:rPr lang="en-US" sz="2000" smtClean="0">
                <a:solidFill>
                  <a:schemeClr val="tx1"/>
                </a:solidFill>
                <a:latin typeface="Times New Roman" pitchFamily="18" charset="0"/>
                <a:cs typeface="Times New Roman" pitchFamily="18" charset="0"/>
              </a:rPr>
            </a:br>
            <a:r>
              <a:rPr lang="en-US" sz="2000" smtClean="0">
                <a:solidFill>
                  <a:schemeClr val="tx1"/>
                </a:solidFill>
                <a:latin typeface="Times New Roman" pitchFamily="18" charset="0"/>
                <a:cs typeface="Times New Roman" pitchFamily="18" charset="0"/>
              </a:rPr>
              <a:t>TRỤ SỞ LÀM VIỆC TẠI 124 HQV</a:t>
            </a:r>
            <a:endParaRPr lang="en-US" sz="2000">
              <a:solidFill>
                <a:schemeClr val="tx1"/>
              </a:solidFill>
              <a:latin typeface="Times New Roman" pitchFamily="18" charset="0"/>
              <a:cs typeface="Times New Roman" pitchFamily="18" charset="0"/>
            </a:endParaRPr>
          </a:p>
        </p:txBody>
      </p:sp>
      <p:sp>
        <p:nvSpPr>
          <p:cNvPr id="6" name="Subtitle 2"/>
          <p:cNvSpPr txBox="1">
            <a:spLocks/>
          </p:cNvSpPr>
          <p:nvPr/>
        </p:nvSpPr>
        <p:spPr>
          <a:xfrm>
            <a:off x="152400" y="990600"/>
            <a:ext cx="8915400" cy="571500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w="28575">
            <a:solidFill>
              <a:schemeClr val="bg1"/>
            </a:solidFill>
          </a:ln>
          <a:effectLst>
            <a:outerShdw blurRad="40000" dist="20000" dir="5400000" sx="1000" sy="1000" rotWithShape="0">
              <a:srgbClr val="000000"/>
            </a:outerShdw>
          </a:effectLst>
        </p:spPr>
        <p:style>
          <a:lnRef idx="1">
            <a:schemeClr val="dk1"/>
          </a:lnRef>
          <a:fillRef idx="2">
            <a:schemeClr val="dk1"/>
          </a:fillRef>
          <a:effectRef idx="1">
            <a:schemeClr val="dk1"/>
          </a:effectRef>
          <a:fontRef idx="minor">
            <a:schemeClr val="dk1"/>
          </a:fontRef>
        </p:style>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l"/>
            <a:r>
              <a:rPr lang="en-US" sz="1600" smtClean="0"/>
              <a:t> </a:t>
            </a:r>
            <a:endParaRPr lang="en-US" sz="1600" smtClean="0">
              <a:latin typeface="Times New Roman" pitchFamily="18" charset="0"/>
              <a:cs typeface="Times New Roman" pitchFamily="18" charset="0"/>
            </a:endParaRPr>
          </a:p>
          <a:p>
            <a:pPr algn="l"/>
            <a:r>
              <a:rPr lang="en-US" sz="1600">
                <a:solidFill>
                  <a:schemeClr val="bg1"/>
                </a:solidFill>
                <a:latin typeface="Times New Roman" pitchFamily="18" charset="0"/>
                <a:cs typeface="Times New Roman" pitchFamily="18" charset="0"/>
              </a:rPr>
              <a:t/>
            </a:r>
            <a:br>
              <a:rPr lang="en-US" sz="1600">
                <a:solidFill>
                  <a:schemeClr val="bg1"/>
                </a:solidFill>
                <a:latin typeface="Times New Roman" pitchFamily="18" charset="0"/>
                <a:cs typeface="Times New Roman" pitchFamily="18" charset="0"/>
              </a:rPr>
            </a:br>
            <a:endParaRPr lang="en-US" sz="1600">
              <a:solidFill>
                <a:schemeClr val="bg1"/>
              </a:solidFill>
              <a:latin typeface="Times New Roman" pitchFamily="18" charset="0"/>
              <a:cs typeface="Times New Roman" pitchFamily="18" charset="0"/>
            </a:endParaRPr>
          </a:p>
        </p:txBody>
      </p:sp>
      <p:sp>
        <p:nvSpPr>
          <p:cNvPr id="5" name="Rectangle 4"/>
          <p:cNvSpPr/>
          <p:nvPr/>
        </p:nvSpPr>
        <p:spPr>
          <a:xfrm>
            <a:off x="152400" y="6477000"/>
            <a:ext cx="8915400" cy="228600"/>
          </a:xfrm>
          <a:prstGeom prst="rect">
            <a:avLst/>
          </a:prstGeom>
          <a:blipFill dpi="0" rotWithShape="1">
            <a:blip r:embed="rId4"/>
            <a:srcRect/>
            <a:tile tx="0" ty="0" sx="100000" sy="100000" flip="none" algn="tl"/>
          </a:blip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300" b="1" smtClean="0">
                <a:ln w="9525">
                  <a:solidFill>
                    <a:schemeClr val="bg1"/>
                  </a:solidFill>
                </a:ln>
                <a:solidFill>
                  <a:schemeClr val="bg1"/>
                </a:solidFill>
                <a:latin typeface="Times New Roman" pitchFamily="18" charset="0"/>
                <a:cs typeface="Times New Roman" pitchFamily="18" charset="0"/>
              </a:rPr>
              <a:t>TRUNG TÂM DỊCH VỤ CHUNG – TỔ BẢO TRÌ</a:t>
            </a:r>
            <a:endParaRPr lang="en-US" sz="1300" b="1">
              <a:ln w="9525">
                <a:solidFill>
                  <a:schemeClr val="bg1"/>
                </a:solidFill>
              </a:ln>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8423409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152400"/>
            <a:ext cx="1905000" cy="685800"/>
          </a:xfrm>
          <a:prstGeom prst="rect">
            <a:avLst/>
          </a:prstGeom>
          <a:solidFill>
            <a:schemeClr val="bg1">
              <a:lumMod val="50000"/>
              <a:alpha val="96863"/>
            </a:schemeClr>
          </a:solidFill>
          <a:ln w="38100">
            <a:solidFill>
              <a:schemeClr val="bg1"/>
            </a:solidFill>
          </a:ln>
          <a:effectLst>
            <a:innerShdw blurRad="63500" dist="50800" dir="8100000">
              <a:prstClr val="black">
                <a:alpha val="50000"/>
              </a:prstClr>
            </a:innerShdw>
          </a:effectLst>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ctr">
              <a:spcBef>
                <a:spcPts val="0"/>
              </a:spcBef>
              <a:spcAft>
                <a:spcPts val="600"/>
              </a:spcAft>
            </a:pPr>
            <a:r>
              <a:rPr lang="en-US" sz="4000" smtClean="0">
                <a:solidFill>
                  <a:srgbClr val="FFC000"/>
                </a:solidFill>
                <a:latin typeface=".VnBodoniH" pitchFamily="34" charset="0"/>
              </a:rPr>
              <a:t>ANSV</a:t>
            </a:r>
            <a:endParaRPr lang="en-US" sz="4000">
              <a:solidFill>
                <a:srgbClr val="FFC000"/>
              </a:solidFill>
              <a:latin typeface=".VnBodoniH" pitchFamily="34" charset="0"/>
            </a:endParaRPr>
          </a:p>
        </p:txBody>
      </p:sp>
      <p:sp>
        <p:nvSpPr>
          <p:cNvPr id="2" name="Title 1"/>
          <p:cNvSpPr>
            <a:spLocks noGrp="1"/>
          </p:cNvSpPr>
          <p:nvPr>
            <p:ph type="ctrTitle"/>
          </p:nvPr>
        </p:nvSpPr>
        <p:spPr>
          <a:xfrm>
            <a:off x="2133600" y="152400"/>
            <a:ext cx="6934200" cy="685800"/>
          </a:xfrm>
          <a:ln w="28575"/>
        </p:spPr>
        <p:style>
          <a:lnRef idx="1">
            <a:schemeClr val="accent2"/>
          </a:lnRef>
          <a:fillRef idx="2">
            <a:schemeClr val="accent2"/>
          </a:fillRef>
          <a:effectRef idx="1">
            <a:schemeClr val="accent2"/>
          </a:effectRef>
          <a:fontRef idx="minor">
            <a:schemeClr val="dk1"/>
          </a:fontRef>
        </p:style>
        <p:txBody>
          <a:bodyPr>
            <a:normAutofit/>
          </a:bodyPr>
          <a:lstStyle/>
          <a:p>
            <a:pPr algn="ctr"/>
            <a:r>
              <a:rPr lang="en-US" sz="2000" smtClean="0">
                <a:solidFill>
                  <a:schemeClr val="tx1"/>
                </a:solidFill>
                <a:latin typeface="Times New Roman" pitchFamily="18" charset="0"/>
                <a:cs typeface="Times New Roman" pitchFamily="18" charset="0"/>
              </a:rPr>
              <a:t>GIỚI THIỆU HT CẤP ĐIỆN VÀ THAO TÁC VẬN HÀNH </a:t>
            </a:r>
            <a:br>
              <a:rPr lang="en-US" sz="2000" smtClean="0">
                <a:solidFill>
                  <a:schemeClr val="tx1"/>
                </a:solidFill>
                <a:latin typeface="Times New Roman" pitchFamily="18" charset="0"/>
                <a:cs typeface="Times New Roman" pitchFamily="18" charset="0"/>
              </a:rPr>
            </a:br>
            <a:r>
              <a:rPr lang="en-US" sz="2000" smtClean="0">
                <a:solidFill>
                  <a:schemeClr val="tx1"/>
                </a:solidFill>
                <a:latin typeface="Times New Roman" pitchFamily="18" charset="0"/>
                <a:cs typeface="Times New Roman" pitchFamily="18" charset="0"/>
              </a:rPr>
              <a:t>TRỤ SỞ LÀM VIỆC TẠI 124 HQV</a:t>
            </a:r>
            <a:endParaRPr lang="en-US" sz="2000">
              <a:solidFill>
                <a:schemeClr val="tx1"/>
              </a:solidFill>
              <a:latin typeface="Times New Roman" pitchFamily="18" charset="0"/>
              <a:cs typeface="Times New Roman" pitchFamily="18" charset="0"/>
            </a:endParaRPr>
          </a:p>
        </p:txBody>
      </p:sp>
      <p:sp>
        <p:nvSpPr>
          <p:cNvPr id="6" name="Subtitle 2"/>
          <p:cNvSpPr txBox="1">
            <a:spLocks/>
          </p:cNvSpPr>
          <p:nvPr/>
        </p:nvSpPr>
        <p:spPr>
          <a:xfrm>
            <a:off x="2133600" y="990600"/>
            <a:ext cx="6934200" cy="5715000"/>
          </a:xfrm>
          <a:prstGeom prst="rect">
            <a:avLst/>
          </a:prstGeom>
          <a:solidFill>
            <a:schemeClr val="bg1">
              <a:lumMod val="75000"/>
            </a:schemeClr>
          </a:solidFill>
          <a:ln w="28575">
            <a:solidFill>
              <a:schemeClr val="bg1"/>
            </a:solidFill>
          </a:ln>
          <a:effectLst>
            <a:outerShdw blurRad="40000" dist="20000" dir="5400000" sx="1000" sy="1000" rotWithShape="0">
              <a:srgbClr val="000000"/>
            </a:outerShdw>
          </a:effectLst>
        </p:spPr>
        <p:style>
          <a:lnRef idx="1">
            <a:schemeClr val="dk1"/>
          </a:lnRef>
          <a:fillRef idx="2">
            <a:schemeClr val="dk1"/>
          </a:fillRef>
          <a:effectRef idx="1">
            <a:schemeClr val="dk1"/>
          </a:effectRef>
          <a:fontRef idx="minor">
            <a:schemeClr val="dk1"/>
          </a:fontRef>
        </p:style>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lvl="0" algn="just"/>
            <a:r>
              <a:rPr lang="en-US" sz="1600"/>
              <a:t> </a:t>
            </a:r>
            <a:r>
              <a:rPr lang="en-US" sz="1600" smtClean="0"/>
              <a:t>- Từ </a:t>
            </a:r>
            <a:r>
              <a:rPr lang="en-US" sz="1600"/>
              <a:t>đầu ra của 02 máy biến áp,điện áp được hạ cấp điện </a:t>
            </a:r>
            <a:r>
              <a:rPr lang="en-US" sz="1600"/>
              <a:t>áp </a:t>
            </a:r>
            <a:r>
              <a:rPr lang="en-US" sz="1600" smtClean="0"/>
              <a:t>22kV </a:t>
            </a:r>
            <a:r>
              <a:rPr lang="en-US" sz="1600"/>
              <a:t>xuống  0.4kV rồi cấp đến các tủ điện tổng (Theo s</a:t>
            </a:r>
            <a:r>
              <a:rPr lang="vi-VN" sz="1600"/>
              <a:t>ơ đồ </a:t>
            </a:r>
            <a:r>
              <a:rPr lang="vi-VN" sz="1600"/>
              <a:t>một </a:t>
            </a:r>
            <a:r>
              <a:rPr lang="vi-VN" sz="1600" smtClean="0"/>
              <a:t>sợi</a:t>
            </a:r>
            <a:r>
              <a:rPr lang="en-US" sz="1600" smtClean="0"/>
              <a:t> như trên</a:t>
            </a:r>
            <a:r>
              <a:rPr lang="vi-VN" sz="1600" smtClean="0"/>
              <a:t>). </a:t>
            </a:r>
            <a:endParaRPr lang="en-US" sz="1600" smtClean="0"/>
          </a:p>
          <a:p>
            <a:pPr lvl="0" algn="just"/>
            <a:r>
              <a:rPr lang="en-US" sz="1600"/>
              <a:t> </a:t>
            </a:r>
            <a:r>
              <a:rPr lang="en-US" sz="1600" smtClean="0"/>
              <a:t>- </a:t>
            </a:r>
            <a:r>
              <a:rPr lang="vi-VN" sz="1600" smtClean="0"/>
              <a:t>Ngoài </a:t>
            </a:r>
            <a:r>
              <a:rPr lang="vi-VN" sz="1600"/>
              <a:t>ra còn có 2 máy phát điện dự phòng công </a:t>
            </a:r>
            <a:r>
              <a:rPr lang="vi-VN" sz="1600"/>
              <a:t>suất </a:t>
            </a:r>
            <a:r>
              <a:rPr lang="en-US" sz="1600" smtClean="0"/>
              <a:t>720</a:t>
            </a:r>
            <a:r>
              <a:rPr lang="vi-VN" sz="1600" smtClean="0"/>
              <a:t> </a:t>
            </a:r>
            <a:r>
              <a:rPr lang="vi-VN" sz="1600"/>
              <a:t>kva và 1 máy có công </a:t>
            </a:r>
            <a:r>
              <a:rPr lang="vi-VN" sz="1600"/>
              <a:t>suất </a:t>
            </a:r>
            <a:r>
              <a:rPr lang="en-US" sz="1600" smtClean="0"/>
              <a:t>240</a:t>
            </a:r>
            <a:r>
              <a:rPr lang="vi-VN" sz="1600" smtClean="0"/>
              <a:t> </a:t>
            </a:r>
            <a:r>
              <a:rPr lang="vi-VN" sz="1600"/>
              <a:t>kva trong trường hợp mất nguồn điện lưới để đảm bảo cung cấp điện liên tục cho hoạt động của nhà máy cũng như các phòng ban khác.</a:t>
            </a:r>
            <a:endParaRPr lang="en-US" sz="1600"/>
          </a:p>
        </p:txBody>
      </p:sp>
      <p:sp>
        <p:nvSpPr>
          <p:cNvPr id="5" name="Rectangle 4"/>
          <p:cNvSpPr/>
          <p:nvPr/>
        </p:nvSpPr>
        <p:spPr>
          <a:xfrm>
            <a:off x="2133600" y="6477000"/>
            <a:ext cx="6934200" cy="228600"/>
          </a:xfrm>
          <a:prstGeom prst="rect">
            <a:avLst/>
          </a:prstGeom>
          <a:blipFill dpi="0" rotWithShape="1">
            <a:blip r:embed="rId3"/>
            <a:srcRect/>
            <a:tile tx="0" ty="0" sx="100000" sy="100000" flip="none" algn="tl"/>
          </a:blip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300" b="1" smtClean="0">
                <a:ln w="9525">
                  <a:solidFill>
                    <a:schemeClr val="bg1"/>
                  </a:solidFill>
                </a:ln>
                <a:solidFill>
                  <a:schemeClr val="bg1"/>
                </a:solidFill>
                <a:latin typeface="Times New Roman" pitchFamily="18" charset="0"/>
                <a:cs typeface="Times New Roman" pitchFamily="18" charset="0"/>
              </a:rPr>
              <a:t>TRUNG TÂM DỊCH VỤ CHUNG – TỔ BẢO TRÌ</a:t>
            </a:r>
            <a:endParaRPr lang="en-US" sz="1300" b="1">
              <a:ln w="9525">
                <a:solidFill>
                  <a:schemeClr val="bg1"/>
                </a:solidFill>
              </a:ln>
              <a:solidFill>
                <a:schemeClr val="bg1"/>
              </a:solidFill>
              <a:latin typeface="Times New Roman" pitchFamily="18" charset="0"/>
              <a:cs typeface="Times New Roman" pitchFamily="18" charset="0"/>
            </a:endParaRPr>
          </a:p>
        </p:txBody>
      </p:sp>
      <p:sp>
        <p:nvSpPr>
          <p:cNvPr id="3" name="Subtitle 2"/>
          <p:cNvSpPr>
            <a:spLocks noGrp="1"/>
          </p:cNvSpPr>
          <p:nvPr>
            <p:ph type="subTitle" idx="1"/>
          </p:nvPr>
        </p:nvSpPr>
        <p:spPr>
          <a:xfrm>
            <a:off x="152400" y="990600"/>
            <a:ext cx="1905000" cy="5715000"/>
          </a:xfrm>
          <a:solidFill>
            <a:schemeClr val="accent1">
              <a:lumMod val="60000"/>
              <a:lumOff val="40000"/>
            </a:schemeClr>
          </a:solidFill>
          <a:effectLst>
            <a:outerShdw blurRad="76200" dir="18900000" sy="23000" kx="-1200000" algn="bl" rotWithShape="0">
              <a:prstClr val="black">
                <a:alpha val="20000"/>
              </a:prstClr>
            </a:outerShdw>
          </a:effectLst>
          <a:scene3d>
            <a:camera prst="orthographicFront"/>
            <a:lightRig rig="threePt" dir="t"/>
          </a:scene3d>
          <a:sp3d>
            <a:bevelT prst="relaxedInset"/>
            <a:bevelB/>
          </a:sp3d>
        </p:spPr>
        <p:style>
          <a:lnRef idx="3">
            <a:schemeClr val="lt1"/>
          </a:lnRef>
          <a:fillRef idx="1">
            <a:schemeClr val="accent2"/>
          </a:fillRef>
          <a:effectRef idx="1">
            <a:schemeClr val="accent2"/>
          </a:effectRef>
          <a:fontRef idx="minor">
            <a:schemeClr val="lt1"/>
          </a:fontRef>
        </p:style>
        <p:txBody>
          <a:bodyPr>
            <a:normAutofit/>
          </a:bodyPr>
          <a:lstStyle/>
          <a:p>
            <a:pPr algn="ctr"/>
            <a:endParaRPr lang="en-US" sz="2000" b="1" smtClean="0"/>
          </a:p>
          <a:p>
            <a:pPr algn="ctr"/>
            <a:r>
              <a:rPr lang="en-US" sz="2000" b="1" smtClean="0"/>
              <a:t>NỘI DUNG</a:t>
            </a:r>
          </a:p>
          <a:p>
            <a:pPr algn="ctr"/>
            <a:endParaRPr lang="en-US" sz="2000" b="1"/>
          </a:p>
          <a:p>
            <a:pPr algn="ctr"/>
            <a:endParaRPr lang="en-US" sz="2000" b="1" smtClean="0"/>
          </a:p>
          <a:p>
            <a:pPr marL="182880" algn="ctr">
              <a:spcBef>
                <a:spcPts val="1800"/>
              </a:spcBef>
              <a:spcAft>
                <a:spcPts val="1200"/>
              </a:spcAft>
            </a:pPr>
            <a:r>
              <a:rPr lang="en-US" sz="1600" b="1">
                <a:latin typeface="Times New Roman" pitchFamily="18" charset="0"/>
                <a:cs typeface="Times New Roman" pitchFamily="18" charset="0"/>
              </a:rPr>
              <a:t>II. HỆ THỐNG ĐIỆN LƯỚI TẠI 124 HOÀNG QUỐC VIỆT</a:t>
            </a:r>
          </a:p>
          <a:p>
            <a:pPr marL="182880" algn="ctr">
              <a:spcBef>
                <a:spcPts val="1800"/>
              </a:spcBef>
              <a:spcAft>
                <a:spcPts val="1200"/>
              </a:spcAft>
            </a:pPr>
            <a:endParaRPr lang="en-US" sz="1600" b="1">
              <a:latin typeface="Times New Roman" pitchFamily="18" charset="0"/>
              <a:cs typeface="Times New Roman" pitchFamily="18" charset="0"/>
            </a:endParaRPr>
          </a:p>
          <a:p>
            <a:pPr algn="ctr"/>
            <a:r>
              <a:rPr lang="en-US" sz="1600" b="1">
                <a:latin typeface="Times New Roman" pitchFamily="18" charset="0"/>
                <a:cs typeface="Times New Roman" pitchFamily="18" charset="0"/>
              </a:rPr>
              <a:t>1. Giới thiệu về nguồn cấp</a:t>
            </a:r>
            <a:endParaRPr lang="en-US" sz="1600" b="1">
              <a:latin typeface="Times New Roman" pitchFamily="18" charset="0"/>
              <a:cs typeface="Times New Roman" pitchFamily="18" charset="0"/>
            </a:endParaRPr>
          </a:p>
        </p:txBody>
      </p:sp>
      <p:pic>
        <p:nvPicPr>
          <p:cNvPr id="3074" name="Picture 2" descr="D:\VNPT tech\Vnpt Tech\1-1-2018\ảnh\New folder\IMG_3224.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7000" y="2667000"/>
            <a:ext cx="1905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D:\VNPT tech\Vnpt Tech\1-1-2018\ảnh\New folder\IMG_322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43600" y="2667000"/>
            <a:ext cx="1905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667000" y="5410200"/>
            <a:ext cx="19050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rPr>
              <a:t>Tủ ĐT Mba 630 Kva</a:t>
            </a:r>
            <a:endParaRPr lang="en-US" sz="1600">
              <a:solidFill>
                <a:schemeClr val="tx1"/>
              </a:solidFill>
            </a:endParaRPr>
          </a:p>
        </p:txBody>
      </p:sp>
      <p:sp>
        <p:nvSpPr>
          <p:cNvPr id="12" name="Rectangle 11"/>
          <p:cNvSpPr/>
          <p:nvPr/>
        </p:nvSpPr>
        <p:spPr>
          <a:xfrm>
            <a:off x="5943600" y="5410200"/>
            <a:ext cx="19050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rPr>
              <a:t>Tủ ĐT Mba 720 Kva</a:t>
            </a:r>
            <a:endParaRPr lang="en-US" sz="1600">
              <a:solidFill>
                <a:schemeClr val="tx1"/>
              </a:solidFill>
            </a:endParaRPr>
          </a:p>
        </p:txBody>
      </p:sp>
    </p:spTree>
    <p:extLst>
      <p:ext uri="{BB962C8B-B14F-4D97-AF65-F5344CB8AC3E}">
        <p14:creationId xmlns:p14="http://schemas.microsoft.com/office/powerpoint/2010/main" val="23515936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152400"/>
            <a:ext cx="1905000" cy="685800"/>
          </a:xfrm>
          <a:prstGeom prst="rect">
            <a:avLst/>
          </a:prstGeom>
          <a:solidFill>
            <a:schemeClr val="bg1">
              <a:lumMod val="50000"/>
              <a:alpha val="96863"/>
            </a:schemeClr>
          </a:solidFill>
          <a:ln w="38100">
            <a:solidFill>
              <a:schemeClr val="bg1"/>
            </a:solidFill>
          </a:ln>
          <a:effectLst>
            <a:innerShdw blurRad="63500" dist="50800" dir="8100000">
              <a:prstClr val="black">
                <a:alpha val="50000"/>
              </a:prstClr>
            </a:innerShdw>
          </a:effectLst>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ctr">
              <a:spcBef>
                <a:spcPts val="0"/>
              </a:spcBef>
              <a:spcAft>
                <a:spcPts val="600"/>
              </a:spcAft>
            </a:pPr>
            <a:r>
              <a:rPr lang="en-US" sz="4000" smtClean="0">
                <a:solidFill>
                  <a:srgbClr val="FFC000"/>
                </a:solidFill>
                <a:latin typeface=".VnBodoniH" pitchFamily="34" charset="0"/>
              </a:rPr>
              <a:t>ANSV</a:t>
            </a:r>
            <a:endParaRPr lang="en-US" sz="4000">
              <a:solidFill>
                <a:srgbClr val="FFC000"/>
              </a:solidFill>
              <a:latin typeface=".VnBodoniH" pitchFamily="34" charset="0"/>
            </a:endParaRPr>
          </a:p>
        </p:txBody>
      </p:sp>
      <p:sp>
        <p:nvSpPr>
          <p:cNvPr id="2" name="Title 1"/>
          <p:cNvSpPr>
            <a:spLocks noGrp="1"/>
          </p:cNvSpPr>
          <p:nvPr>
            <p:ph type="ctrTitle"/>
          </p:nvPr>
        </p:nvSpPr>
        <p:spPr>
          <a:xfrm>
            <a:off x="2133600" y="152400"/>
            <a:ext cx="6934200" cy="685800"/>
          </a:xfrm>
          <a:ln w="28575"/>
        </p:spPr>
        <p:style>
          <a:lnRef idx="1">
            <a:schemeClr val="accent2"/>
          </a:lnRef>
          <a:fillRef idx="2">
            <a:schemeClr val="accent2"/>
          </a:fillRef>
          <a:effectRef idx="1">
            <a:schemeClr val="accent2"/>
          </a:effectRef>
          <a:fontRef idx="minor">
            <a:schemeClr val="dk1"/>
          </a:fontRef>
        </p:style>
        <p:txBody>
          <a:bodyPr>
            <a:normAutofit/>
          </a:bodyPr>
          <a:lstStyle/>
          <a:p>
            <a:pPr algn="ctr"/>
            <a:r>
              <a:rPr lang="en-US" sz="2000" smtClean="0">
                <a:solidFill>
                  <a:schemeClr val="tx1"/>
                </a:solidFill>
                <a:latin typeface="Times New Roman" pitchFamily="18" charset="0"/>
                <a:cs typeface="Times New Roman" pitchFamily="18" charset="0"/>
              </a:rPr>
              <a:t>GIỚI THIỆU HT CẤP ĐIỆN VÀ THAO TÁC VẬN HÀNH </a:t>
            </a:r>
            <a:br>
              <a:rPr lang="en-US" sz="2000" smtClean="0">
                <a:solidFill>
                  <a:schemeClr val="tx1"/>
                </a:solidFill>
                <a:latin typeface="Times New Roman" pitchFamily="18" charset="0"/>
                <a:cs typeface="Times New Roman" pitchFamily="18" charset="0"/>
              </a:rPr>
            </a:br>
            <a:r>
              <a:rPr lang="en-US" sz="2000" smtClean="0">
                <a:solidFill>
                  <a:schemeClr val="tx1"/>
                </a:solidFill>
                <a:latin typeface="Times New Roman" pitchFamily="18" charset="0"/>
                <a:cs typeface="Times New Roman" pitchFamily="18" charset="0"/>
              </a:rPr>
              <a:t>TRỤ SỞ LÀM VIỆC TẠI 124 HQV</a:t>
            </a:r>
            <a:endParaRPr lang="en-US" sz="2000">
              <a:solidFill>
                <a:schemeClr val="tx1"/>
              </a:solidFill>
              <a:latin typeface="Times New Roman" pitchFamily="18" charset="0"/>
              <a:cs typeface="Times New Roman" pitchFamily="18" charset="0"/>
            </a:endParaRPr>
          </a:p>
        </p:txBody>
      </p:sp>
      <p:sp>
        <p:nvSpPr>
          <p:cNvPr id="6" name="Subtitle 2"/>
          <p:cNvSpPr txBox="1">
            <a:spLocks/>
          </p:cNvSpPr>
          <p:nvPr/>
        </p:nvSpPr>
        <p:spPr>
          <a:xfrm>
            <a:off x="2133600" y="990600"/>
            <a:ext cx="6934200" cy="5715000"/>
          </a:xfrm>
          <a:prstGeom prst="rect">
            <a:avLst/>
          </a:prstGeom>
          <a:solidFill>
            <a:schemeClr val="bg1">
              <a:lumMod val="75000"/>
            </a:schemeClr>
          </a:solidFill>
          <a:ln w="28575">
            <a:solidFill>
              <a:schemeClr val="bg1"/>
            </a:solidFill>
          </a:ln>
          <a:effectLst>
            <a:outerShdw blurRad="40000" dist="20000" dir="5400000" sx="1000" sy="1000" rotWithShape="0">
              <a:srgbClr val="000000"/>
            </a:outerShdw>
          </a:effectLst>
        </p:spPr>
        <p:style>
          <a:lnRef idx="1">
            <a:schemeClr val="dk1"/>
          </a:lnRef>
          <a:fillRef idx="2">
            <a:schemeClr val="dk1"/>
          </a:fillRef>
          <a:effectRef idx="1">
            <a:schemeClr val="dk1"/>
          </a:effectRef>
          <a:fontRef idx="minor">
            <a:schemeClr val="dk1"/>
          </a:fontRef>
        </p:style>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lvl="0" algn="just"/>
            <a:r>
              <a:rPr lang="en-US" sz="1600" smtClean="0"/>
              <a:t> + </a:t>
            </a:r>
            <a:r>
              <a:rPr lang="vi-VN" sz="1600" smtClean="0"/>
              <a:t>Trong </a:t>
            </a:r>
            <a:r>
              <a:rPr lang="vi-VN" sz="1600"/>
              <a:t>chế độ bình thường (nguồn điện lưới không bị mất) thì nguồn điện cấp cho toàn khu được lấy thông qua 2 máy biến áp mỗi máy biến áp phụ trách cấp điện cho từng khu vực cụ thể như </a:t>
            </a:r>
            <a:r>
              <a:rPr lang="vi-VN" sz="1600"/>
              <a:t>sau</a:t>
            </a:r>
            <a:r>
              <a:rPr lang="vi-VN" sz="1600" smtClean="0"/>
              <a:t>:</a:t>
            </a:r>
            <a:endParaRPr lang="en-US" sz="1600" smtClean="0"/>
          </a:p>
          <a:p>
            <a:pPr lvl="0" algn="just"/>
            <a:r>
              <a:rPr lang="en-US" sz="1600" b="1" smtClean="0"/>
              <a:t>   1.</a:t>
            </a:r>
            <a:r>
              <a:rPr lang="vi-VN" sz="1600" smtClean="0"/>
              <a:t> </a:t>
            </a:r>
            <a:r>
              <a:rPr lang="vi-VN" sz="1600"/>
              <a:t>máy biến áp 01 (nhãn hiệu Hanaka) công suất 630 Kva phục vụ đảm bảo cấp điện cho tải tiêu thụ của toàn khối nhà 7 tầng bao gồm hệ thống điều hòa không khí VRV, điều hòa chính xác, chiếu sáng và ổ cắm,hệ thống bơm nước cứu hỏa, ngoài ra còn cung cấp điện cho các khu vực như:Chiếu sáng, ổ cắm cho nhà 5 tầng, chiếu sáng kho, nhà máy, bảo vệ,bơm nước sinh hoạt</a:t>
            </a:r>
            <a:r>
              <a:rPr lang="vi-VN" sz="1600"/>
              <a:t>... </a:t>
            </a:r>
            <a:endParaRPr lang="en-US" sz="1600" smtClean="0"/>
          </a:p>
          <a:p>
            <a:pPr lvl="0" algn="just"/>
            <a:r>
              <a:rPr lang="en-US" sz="1600" b="1"/>
              <a:t> </a:t>
            </a:r>
            <a:r>
              <a:rPr lang="en-US" sz="1600" b="1" smtClean="0"/>
              <a:t> 2.</a:t>
            </a:r>
            <a:r>
              <a:rPr lang="en-US" sz="1600" smtClean="0"/>
              <a:t> </a:t>
            </a:r>
            <a:r>
              <a:rPr lang="vi-VN" sz="1600" smtClean="0"/>
              <a:t>Máy </a:t>
            </a:r>
            <a:r>
              <a:rPr lang="vi-VN" sz="1600"/>
              <a:t>biến áp 02 có công </a:t>
            </a:r>
            <a:r>
              <a:rPr lang="vi-VN" sz="1600"/>
              <a:t>suất </a:t>
            </a:r>
            <a:r>
              <a:rPr lang="en-US" sz="1600" smtClean="0"/>
              <a:t>72</a:t>
            </a:r>
            <a:r>
              <a:rPr lang="vi-VN" sz="1600" smtClean="0"/>
              <a:t>0 </a:t>
            </a:r>
            <a:r>
              <a:rPr lang="vi-VN" sz="1600"/>
              <a:t>Kva (nhãn hiệu Cegelec nguồn học viện sang) phục vụ cấp điện cho hệ thống điều </a:t>
            </a:r>
            <a:r>
              <a:rPr lang="vi-VN" sz="1600"/>
              <a:t>hòa </a:t>
            </a:r>
            <a:r>
              <a:rPr lang="vi-VN" sz="1600" smtClean="0"/>
              <a:t>chiler</a:t>
            </a:r>
            <a:r>
              <a:rPr lang="en-US" sz="1600" smtClean="0"/>
              <a:t> nhà máy</a:t>
            </a:r>
            <a:r>
              <a:rPr lang="vi-VN" sz="1600" smtClean="0"/>
              <a:t>, </a:t>
            </a:r>
            <a:r>
              <a:rPr lang="vi-VN" sz="1600"/>
              <a:t>điều hòa cục bộ nhà </a:t>
            </a:r>
            <a:r>
              <a:rPr lang="vi-VN" sz="1600"/>
              <a:t>5 </a:t>
            </a:r>
            <a:r>
              <a:rPr lang="vi-VN" sz="1600" smtClean="0"/>
              <a:t>và </a:t>
            </a:r>
            <a:r>
              <a:rPr lang="vi-VN" sz="1600"/>
              <a:t>nhà phụ trợ... </a:t>
            </a:r>
            <a:endParaRPr lang="en-US" sz="1600"/>
          </a:p>
        </p:txBody>
      </p:sp>
      <p:sp>
        <p:nvSpPr>
          <p:cNvPr id="5" name="Rectangle 4"/>
          <p:cNvSpPr/>
          <p:nvPr/>
        </p:nvSpPr>
        <p:spPr>
          <a:xfrm>
            <a:off x="2133600" y="6477000"/>
            <a:ext cx="6934200" cy="228600"/>
          </a:xfrm>
          <a:prstGeom prst="rect">
            <a:avLst/>
          </a:prstGeom>
          <a:blipFill dpi="0" rotWithShape="1">
            <a:blip r:embed="rId3"/>
            <a:srcRect/>
            <a:tile tx="0" ty="0" sx="100000" sy="100000" flip="none" algn="tl"/>
          </a:blip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300" b="1" smtClean="0">
                <a:ln w="9525">
                  <a:solidFill>
                    <a:schemeClr val="bg1"/>
                  </a:solidFill>
                </a:ln>
                <a:solidFill>
                  <a:schemeClr val="bg1"/>
                </a:solidFill>
                <a:latin typeface="Times New Roman" pitchFamily="18" charset="0"/>
                <a:cs typeface="Times New Roman" pitchFamily="18" charset="0"/>
              </a:rPr>
              <a:t>TRUNG TÂM DỊCH VỤ CHUNG – TỔ BẢO TRÌ</a:t>
            </a:r>
            <a:endParaRPr lang="en-US" sz="1300" b="1">
              <a:ln w="9525">
                <a:solidFill>
                  <a:schemeClr val="bg1"/>
                </a:solidFill>
              </a:ln>
              <a:solidFill>
                <a:schemeClr val="bg1"/>
              </a:solidFill>
              <a:latin typeface="Times New Roman" pitchFamily="18" charset="0"/>
              <a:cs typeface="Times New Roman" pitchFamily="18" charset="0"/>
            </a:endParaRPr>
          </a:p>
        </p:txBody>
      </p:sp>
      <p:sp>
        <p:nvSpPr>
          <p:cNvPr id="3" name="Subtitle 2"/>
          <p:cNvSpPr>
            <a:spLocks noGrp="1"/>
          </p:cNvSpPr>
          <p:nvPr>
            <p:ph type="subTitle" idx="1"/>
          </p:nvPr>
        </p:nvSpPr>
        <p:spPr>
          <a:xfrm>
            <a:off x="152400" y="990600"/>
            <a:ext cx="1905000" cy="5715000"/>
          </a:xfrm>
          <a:solidFill>
            <a:schemeClr val="accent1">
              <a:lumMod val="60000"/>
              <a:lumOff val="40000"/>
            </a:schemeClr>
          </a:solidFill>
          <a:effectLst>
            <a:outerShdw blurRad="76200" dir="18900000" sy="23000" kx="-1200000" algn="bl" rotWithShape="0">
              <a:prstClr val="black">
                <a:alpha val="20000"/>
              </a:prstClr>
            </a:outerShdw>
          </a:effectLst>
          <a:scene3d>
            <a:camera prst="orthographicFront"/>
            <a:lightRig rig="threePt" dir="t"/>
          </a:scene3d>
          <a:sp3d>
            <a:bevelT prst="relaxedInset"/>
            <a:bevelB/>
          </a:sp3d>
        </p:spPr>
        <p:style>
          <a:lnRef idx="3">
            <a:schemeClr val="lt1"/>
          </a:lnRef>
          <a:fillRef idx="1">
            <a:schemeClr val="accent2"/>
          </a:fillRef>
          <a:effectRef idx="1">
            <a:schemeClr val="accent2"/>
          </a:effectRef>
          <a:fontRef idx="minor">
            <a:schemeClr val="lt1"/>
          </a:fontRef>
        </p:style>
        <p:txBody>
          <a:bodyPr>
            <a:normAutofit/>
          </a:bodyPr>
          <a:lstStyle/>
          <a:p>
            <a:pPr algn="ctr"/>
            <a:endParaRPr lang="en-US" sz="2000" b="1" smtClean="0"/>
          </a:p>
          <a:p>
            <a:pPr algn="ctr"/>
            <a:r>
              <a:rPr lang="en-US" sz="2000" b="1" smtClean="0"/>
              <a:t>NỘI DUNG</a:t>
            </a:r>
          </a:p>
          <a:p>
            <a:pPr algn="ctr"/>
            <a:endParaRPr lang="en-US" sz="2000" b="1"/>
          </a:p>
          <a:p>
            <a:pPr algn="ctr"/>
            <a:endParaRPr lang="en-US" sz="2000" b="1" smtClean="0"/>
          </a:p>
          <a:p>
            <a:pPr marL="182880" algn="ctr">
              <a:spcBef>
                <a:spcPts val="1800"/>
              </a:spcBef>
              <a:spcAft>
                <a:spcPts val="1200"/>
              </a:spcAft>
            </a:pPr>
            <a:r>
              <a:rPr lang="en-US" sz="1600" b="1">
                <a:latin typeface="Times New Roman" pitchFamily="18" charset="0"/>
                <a:cs typeface="Times New Roman" pitchFamily="18" charset="0"/>
              </a:rPr>
              <a:t>II. HỆ THỐNG ĐIỆN LƯỚI TẠI 124 HOÀNG QUỐC VIỆT</a:t>
            </a:r>
          </a:p>
          <a:p>
            <a:pPr marL="182880" algn="ctr">
              <a:spcBef>
                <a:spcPts val="1800"/>
              </a:spcBef>
              <a:spcAft>
                <a:spcPts val="1200"/>
              </a:spcAft>
            </a:pPr>
            <a:endParaRPr lang="en-US" sz="1600" b="1">
              <a:latin typeface="Times New Roman" pitchFamily="18" charset="0"/>
              <a:cs typeface="Times New Roman" pitchFamily="18" charset="0"/>
            </a:endParaRPr>
          </a:p>
          <a:p>
            <a:pPr algn="ctr"/>
            <a:r>
              <a:rPr lang="en-US" sz="1600" b="1"/>
              <a:t>2. Quy trình vận hành hệ thống điện </a:t>
            </a:r>
            <a:r>
              <a:rPr lang="en-US" sz="1600" b="1"/>
              <a:t>hạ </a:t>
            </a:r>
            <a:r>
              <a:rPr lang="en-US" sz="1600" b="1" smtClean="0"/>
              <a:t>thế</a:t>
            </a:r>
          </a:p>
          <a:p>
            <a:pPr algn="ctr"/>
            <a:r>
              <a:rPr lang="en-US" sz="1600" b="1" smtClean="0"/>
              <a:t>2.1 </a:t>
            </a:r>
            <a:r>
              <a:rPr lang="vi-VN" sz="1600" b="1" smtClean="0"/>
              <a:t>Thiết </a:t>
            </a:r>
            <a:r>
              <a:rPr lang="vi-VN" sz="1600" b="1"/>
              <a:t>bị chuyển nguồn tự động ATS (Auto tranfer Switch)</a:t>
            </a:r>
            <a:endParaRPr lang="en-US" sz="1600"/>
          </a:p>
        </p:txBody>
      </p:sp>
      <p:pic>
        <p:nvPicPr>
          <p:cNvPr id="4098" name="Picture 2" descr="D:\VNPT tech\Vnpt Tech\1-1-2018\ảnh\New folder\IMG_3226.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66897" y="3825240"/>
            <a:ext cx="1912620" cy="227076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D:\VNPT tech\Vnpt Tech\1-1-2018\ảnh\New folder\IMG_3227.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6779" y="3848101"/>
            <a:ext cx="1753465" cy="21717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D:\VNPT tech\Vnpt Tech\1-1-2018\ảnh\New folder\IMG_3228.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58000" y="3886199"/>
            <a:ext cx="1866900" cy="2133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49352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152400"/>
            <a:ext cx="1905000" cy="685800"/>
          </a:xfrm>
          <a:prstGeom prst="rect">
            <a:avLst/>
          </a:prstGeom>
          <a:solidFill>
            <a:schemeClr val="bg1">
              <a:lumMod val="50000"/>
              <a:alpha val="96863"/>
            </a:schemeClr>
          </a:solidFill>
          <a:ln w="38100">
            <a:solidFill>
              <a:schemeClr val="bg1"/>
            </a:solidFill>
          </a:ln>
          <a:effectLst>
            <a:innerShdw blurRad="63500" dist="50800" dir="8100000">
              <a:prstClr val="black">
                <a:alpha val="50000"/>
              </a:prstClr>
            </a:innerShdw>
          </a:effectLst>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ctr">
              <a:spcBef>
                <a:spcPts val="0"/>
              </a:spcBef>
              <a:spcAft>
                <a:spcPts val="600"/>
              </a:spcAft>
            </a:pPr>
            <a:r>
              <a:rPr lang="en-US" sz="4000" smtClean="0">
                <a:solidFill>
                  <a:srgbClr val="FFC000"/>
                </a:solidFill>
                <a:latin typeface=".VnBodoniH" pitchFamily="34" charset="0"/>
              </a:rPr>
              <a:t>ANSV</a:t>
            </a:r>
            <a:endParaRPr lang="en-US" sz="4000">
              <a:solidFill>
                <a:srgbClr val="FFC000"/>
              </a:solidFill>
              <a:latin typeface=".VnBodoniH" pitchFamily="34" charset="0"/>
            </a:endParaRPr>
          </a:p>
        </p:txBody>
      </p:sp>
      <p:sp>
        <p:nvSpPr>
          <p:cNvPr id="2" name="Title 1"/>
          <p:cNvSpPr>
            <a:spLocks noGrp="1"/>
          </p:cNvSpPr>
          <p:nvPr>
            <p:ph type="ctrTitle"/>
          </p:nvPr>
        </p:nvSpPr>
        <p:spPr>
          <a:xfrm>
            <a:off x="2133600" y="152400"/>
            <a:ext cx="6934200" cy="685800"/>
          </a:xfrm>
          <a:ln w="28575"/>
        </p:spPr>
        <p:style>
          <a:lnRef idx="1">
            <a:schemeClr val="accent2"/>
          </a:lnRef>
          <a:fillRef idx="2">
            <a:schemeClr val="accent2"/>
          </a:fillRef>
          <a:effectRef idx="1">
            <a:schemeClr val="accent2"/>
          </a:effectRef>
          <a:fontRef idx="minor">
            <a:schemeClr val="dk1"/>
          </a:fontRef>
        </p:style>
        <p:txBody>
          <a:bodyPr>
            <a:normAutofit/>
          </a:bodyPr>
          <a:lstStyle/>
          <a:p>
            <a:pPr algn="ctr"/>
            <a:r>
              <a:rPr lang="en-US" sz="2000" smtClean="0">
                <a:solidFill>
                  <a:schemeClr val="tx1"/>
                </a:solidFill>
                <a:latin typeface="Times New Roman" pitchFamily="18" charset="0"/>
                <a:cs typeface="Times New Roman" pitchFamily="18" charset="0"/>
              </a:rPr>
              <a:t>GIỚI THIỆU HT CẤP ĐIỆN VÀ THAO TÁC VẬN HÀNH </a:t>
            </a:r>
            <a:br>
              <a:rPr lang="en-US" sz="2000" smtClean="0">
                <a:solidFill>
                  <a:schemeClr val="tx1"/>
                </a:solidFill>
                <a:latin typeface="Times New Roman" pitchFamily="18" charset="0"/>
                <a:cs typeface="Times New Roman" pitchFamily="18" charset="0"/>
              </a:rPr>
            </a:br>
            <a:r>
              <a:rPr lang="en-US" sz="2000" smtClean="0">
                <a:solidFill>
                  <a:schemeClr val="tx1"/>
                </a:solidFill>
                <a:latin typeface="Times New Roman" pitchFamily="18" charset="0"/>
                <a:cs typeface="Times New Roman" pitchFamily="18" charset="0"/>
              </a:rPr>
              <a:t>TRỤ SỞ LÀM VIỆC TẠI 124 HQV</a:t>
            </a:r>
            <a:endParaRPr lang="en-US" sz="2000">
              <a:solidFill>
                <a:schemeClr val="tx1"/>
              </a:solidFill>
              <a:latin typeface="Times New Roman" pitchFamily="18" charset="0"/>
              <a:cs typeface="Times New Roman" pitchFamily="18" charset="0"/>
            </a:endParaRPr>
          </a:p>
        </p:txBody>
      </p:sp>
      <p:sp>
        <p:nvSpPr>
          <p:cNvPr id="6" name="Subtitle 2"/>
          <p:cNvSpPr txBox="1">
            <a:spLocks/>
          </p:cNvSpPr>
          <p:nvPr/>
        </p:nvSpPr>
        <p:spPr>
          <a:xfrm>
            <a:off x="2133600" y="990600"/>
            <a:ext cx="6934200" cy="5715000"/>
          </a:xfrm>
          <a:prstGeom prst="rect">
            <a:avLst/>
          </a:prstGeom>
          <a:solidFill>
            <a:schemeClr val="bg1">
              <a:lumMod val="75000"/>
            </a:schemeClr>
          </a:solidFill>
          <a:ln w="28575">
            <a:solidFill>
              <a:schemeClr val="bg1"/>
            </a:solidFill>
          </a:ln>
          <a:effectLst>
            <a:outerShdw blurRad="40000" dist="20000" dir="5400000" sx="1000" sy="1000" rotWithShape="0">
              <a:srgbClr val="000000"/>
            </a:outerShdw>
          </a:effectLst>
        </p:spPr>
        <p:style>
          <a:lnRef idx="1">
            <a:schemeClr val="dk1"/>
          </a:lnRef>
          <a:fillRef idx="2">
            <a:schemeClr val="dk1"/>
          </a:fillRef>
          <a:effectRef idx="1">
            <a:schemeClr val="dk1"/>
          </a:effectRef>
          <a:fontRef idx="minor">
            <a:schemeClr val="dk1"/>
          </a:fontRef>
        </p:style>
        <p:txBody>
          <a:bodyPr vert="horz" lIns="0" rIns="18288">
            <a:normAutofit lnSpcReduction="10000"/>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just"/>
            <a:r>
              <a:rPr lang="en-US" sz="1600" smtClean="0"/>
              <a:t> </a:t>
            </a:r>
            <a:r>
              <a:rPr lang="vi-VN" sz="1600" smtClean="0"/>
              <a:t>+ </a:t>
            </a:r>
            <a:r>
              <a:rPr lang="en-US" sz="1600" smtClean="0"/>
              <a:t>Nếu một trong 2 trạm </a:t>
            </a:r>
            <a:r>
              <a:rPr lang="en-US" sz="1600"/>
              <a:t>máy </a:t>
            </a:r>
            <a:r>
              <a:rPr lang="en-US" sz="1600" smtClean="0"/>
              <a:t>biến áp </a:t>
            </a:r>
            <a:r>
              <a:rPr lang="en-US" sz="1600"/>
              <a:t>bị mất </a:t>
            </a:r>
            <a:r>
              <a:rPr lang="vi-VN" sz="1600"/>
              <a:t>nguồn </a:t>
            </a:r>
            <a:r>
              <a:rPr lang="en-US" sz="1600"/>
              <a:t>điện lưới</a:t>
            </a:r>
            <a:r>
              <a:rPr lang="vi-VN" sz="1600"/>
              <a:t>:</a:t>
            </a:r>
            <a:endParaRPr lang="en-US" sz="1600"/>
          </a:p>
          <a:p>
            <a:pPr algn="just"/>
            <a:r>
              <a:rPr lang="en-US" sz="1600" smtClean="0"/>
              <a:t>  </a:t>
            </a:r>
            <a:r>
              <a:rPr lang="vi-VN" sz="1600" smtClean="0"/>
              <a:t>-</a:t>
            </a:r>
            <a:r>
              <a:rPr lang="vi-VN" sz="1600"/>
              <a:t>TH1: Nếu nguồn trung thế cấp cho máy biến áp số 01 bị mất </a:t>
            </a:r>
            <a:r>
              <a:rPr lang="en-US" sz="1600"/>
              <a:t>thì </a:t>
            </a:r>
            <a:r>
              <a:rPr lang="vi-VN" sz="1600"/>
              <a:t>hệ </a:t>
            </a:r>
            <a:r>
              <a:rPr lang="vi-VN" sz="1600"/>
              <a:t>thống </a:t>
            </a:r>
            <a:r>
              <a:rPr lang="vi-VN" sz="1600" smtClean="0"/>
              <a:t>ATS</a:t>
            </a:r>
            <a:r>
              <a:rPr lang="en-US" sz="1600" smtClean="0"/>
              <a:t>1 sẽ</a:t>
            </a:r>
            <a:r>
              <a:rPr lang="vi-VN" sz="1600" smtClean="0"/>
              <a:t> </a:t>
            </a:r>
            <a:r>
              <a:rPr lang="vi-VN" sz="1600"/>
              <a:t>gửi tín hiệu về bộ điều khiển trung </a:t>
            </a:r>
            <a:r>
              <a:rPr lang="vi-VN" sz="1600"/>
              <a:t>tâm </a:t>
            </a:r>
            <a:r>
              <a:rPr lang="vi-VN" sz="1600" smtClean="0"/>
              <a:t>của </a:t>
            </a:r>
            <a:r>
              <a:rPr lang="vi-VN" sz="1600"/>
              <a:t>máy </a:t>
            </a:r>
            <a:r>
              <a:rPr lang="vi-VN" sz="1600"/>
              <a:t>phát </a:t>
            </a:r>
            <a:r>
              <a:rPr lang="vi-VN" sz="1600" smtClean="0"/>
              <a:t>để </a:t>
            </a:r>
            <a:r>
              <a:rPr lang="vi-VN" sz="1600"/>
              <a:t>khởi động máy </a:t>
            </a:r>
            <a:r>
              <a:rPr lang="vi-VN" sz="1600"/>
              <a:t>phát </a:t>
            </a:r>
            <a:r>
              <a:rPr lang="vi-VN" sz="1600" smtClean="0"/>
              <a:t>điện</a:t>
            </a:r>
            <a:r>
              <a:rPr lang="en-US" sz="1600" smtClean="0"/>
              <a:t> số 1</a:t>
            </a:r>
            <a:r>
              <a:rPr lang="vi-VN" sz="1600" smtClean="0"/>
              <a:t> sau </a:t>
            </a:r>
            <a:r>
              <a:rPr lang="vi-VN" sz="1600"/>
              <a:t>khi khởi động và chạy ổn định (theo thời gian cài đặt sẵn</a:t>
            </a:r>
            <a:r>
              <a:rPr lang="en-US" sz="1600"/>
              <a:t> khoảng 20s</a:t>
            </a:r>
            <a:r>
              <a:rPr lang="vi-VN" sz="1600"/>
              <a:t>) thì bộ điều khiển trung tâm của máy phát chuyển tín hiệu đến </a:t>
            </a:r>
            <a:r>
              <a:rPr lang="vi-VN" sz="1600"/>
              <a:t>ATS </a:t>
            </a:r>
            <a:r>
              <a:rPr lang="vi-VN" sz="1600" smtClean="0"/>
              <a:t>đóng</a:t>
            </a:r>
            <a:r>
              <a:rPr lang="en-US" sz="1600" smtClean="0"/>
              <a:t> </a:t>
            </a:r>
            <a:r>
              <a:rPr lang="en-US" sz="1600"/>
              <a:t>lấy nguồn từ máy </a:t>
            </a:r>
            <a:r>
              <a:rPr lang="vi-VN" sz="1600"/>
              <a:t>phát </a:t>
            </a:r>
            <a:r>
              <a:rPr lang="vi-VN" sz="1600"/>
              <a:t>điện</a:t>
            </a:r>
            <a:r>
              <a:rPr lang="en-US" sz="1600"/>
              <a:t> </a:t>
            </a:r>
            <a:r>
              <a:rPr lang="en-US" sz="1600" smtClean="0"/>
              <a:t>cấp </a:t>
            </a:r>
            <a:r>
              <a:rPr lang="en-US" sz="1600"/>
              <a:t>nguồn </a:t>
            </a:r>
            <a:r>
              <a:rPr lang="en-US" sz="1600" smtClean="0"/>
              <a:t>trở lại </a:t>
            </a:r>
            <a:r>
              <a:rPr lang="en-US" sz="1600"/>
              <a:t>cho các phụ </a:t>
            </a:r>
            <a:r>
              <a:rPr lang="en-US" sz="1600"/>
              <a:t>tải</a:t>
            </a:r>
            <a:r>
              <a:rPr lang="vi-VN" sz="1600" smtClean="0"/>
              <a:t>.</a:t>
            </a:r>
            <a:endParaRPr lang="en-US" sz="1600" smtClean="0"/>
          </a:p>
          <a:p>
            <a:pPr algn="just"/>
            <a:r>
              <a:rPr lang="en-US" sz="1600" smtClean="0"/>
              <a:t>  </a:t>
            </a:r>
            <a:r>
              <a:rPr lang="vi-VN" sz="1600" smtClean="0"/>
              <a:t>- </a:t>
            </a:r>
            <a:r>
              <a:rPr lang="vi-VN" sz="1600"/>
              <a:t>TH2: Nếu nguồn trung thế cấp cho máy biến áp số 2 bị mất thì hệ </a:t>
            </a:r>
            <a:r>
              <a:rPr lang="vi-VN" sz="1600"/>
              <a:t>thống </a:t>
            </a:r>
            <a:r>
              <a:rPr lang="vi-VN" sz="1600" smtClean="0"/>
              <a:t>ATS</a:t>
            </a:r>
            <a:r>
              <a:rPr lang="en-US" sz="1600" smtClean="0"/>
              <a:t>2</a:t>
            </a:r>
            <a:r>
              <a:rPr lang="vi-VN" sz="1600" smtClean="0"/>
              <a:t> </a:t>
            </a:r>
            <a:r>
              <a:rPr lang="vi-VN" sz="1600"/>
              <a:t>sẽ tác động đến bộ điều khiển máy phát số 2 để khởi động cấp nguồn cho tải tiêu thụ.</a:t>
            </a:r>
            <a:endParaRPr lang="en-US" sz="1600"/>
          </a:p>
          <a:p>
            <a:pPr algn="just"/>
            <a:endParaRPr lang="en-US" sz="1600" smtClean="0"/>
          </a:p>
          <a:p>
            <a:pPr algn="just"/>
            <a:endParaRPr lang="en-US" sz="1600"/>
          </a:p>
          <a:p>
            <a:pPr algn="just"/>
            <a:endParaRPr lang="en-US" sz="1600" smtClean="0"/>
          </a:p>
          <a:p>
            <a:pPr algn="just"/>
            <a:endParaRPr lang="en-US" sz="1600"/>
          </a:p>
          <a:p>
            <a:pPr algn="just"/>
            <a:endParaRPr lang="en-US" sz="1600" smtClean="0"/>
          </a:p>
          <a:p>
            <a:pPr algn="just"/>
            <a:endParaRPr lang="en-US" sz="1600"/>
          </a:p>
          <a:p>
            <a:pPr algn="just"/>
            <a:endParaRPr lang="en-US" sz="1600" smtClean="0"/>
          </a:p>
          <a:p>
            <a:pPr algn="just"/>
            <a:endParaRPr lang="en-US" sz="1600"/>
          </a:p>
          <a:p>
            <a:pPr algn="l"/>
            <a:r>
              <a:rPr lang="vi-VN" sz="1500" b="1" i="1"/>
              <a:t>Chú ý : - máy phát điện số 1 công </a:t>
            </a:r>
            <a:r>
              <a:rPr lang="vi-VN" sz="1500" b="1" i="1"/>
              <a:t>suất </a:t>
            </a:r>
            <a:r>
              <a:rPr lang="en-US" sz="1500" b="1" i="1" smtClean="0"/>
              <a:t>24</a:t>
            </a:r>
            <a:r>
              <a:rPr lang="vi-VN" sz="1500" b="1" i="1" smtClean="0"/>
              <a:t>0Kva </a:t>
            </a:r>
            <a:r>
              <a:rPr lang="vi-VN" sz="1500" b="1" i="1"/>
              <a:t>chỉ cấp nguồn cho phòng Lap tầng 2 nhà 7 tầng (khi mất điện lưới)</a:t>
            </a:r>
            <a:endParaRPr lang="en-US" sz="1500"/>
          </a:p>
          <a:p>
            <a:pPr algn="l"/>
            <a:r>
              <a:rPr lang="vi-VN" sz="1500"/>
              <a:t> - Máy phát điện số 2 công </a:t>
            </a:r>
            <a:r>
              <a:rPr lang="vi-VN" sz="1500"/>
              <a:t>suất </a:t>
            </a:r>
            <a:r>
              <a:rPr lang="en-US" sz="1500" smtClean="0"/>
              <a:t>72</a:t>
            </a:r>
            <a:r>
              <a:rPr lang="vi-VN" sz="1500" smtClean="0"/>
              <a:t>0 </a:t>
            </a:r>
            <a:r>
              <a:rPr lang="vi-VN" sz="1500"/>
              <a:t>Kva cấp điện cho toàn bộ phụ tải khu 124 Hoàng Quốc Việt khi mất điện ( trừ Phòng Lap tầng 2 nhà 7 tầng) </a:t>
            </a:r>
            <a:endParaRPr lang="en-US" sz="1500"/>
          </a:p>
          <a:p>
            <a:pPr algn="l"/>
            <a:r>
              <a:rPr lang="vi-VN" sz="1500"/>
              <a:t>- Trong quá trình kiểm tra và bảo dưỡng định kỳ kỹ thuật viên chú ý hai máy phát điện dự phòng này luôn đặt ở chế độ tự động.</a:t>
            </a:r>
            <a:endParaRPr lang="en-US" sz="1500"/>
          </a:p>
          <a:p>
            <a:pPr algn="just"/>
            <a:endParaRPr lang="en-US" sz="1600"/>
          </a:p>
        </p:txBody>
      </p:sp>
      <p:sp>
        <p:nvSpPr>
          <p:cNvPr id="5" name="Rectangle 4"/>
          <p:cNvSpPr/>
          <p:nvPr/>
        </p:nvSpPr>
        <p:spPr>
          <a:xfrm>
            <a:off x="2133600" y="6477000"/>
            <a:ext cx="6934200" cy="228600"/>
          </a:xfrm>
          <a:prstGeom prst="rect">
            <a:avLst/>
          </a:prstGeom>
          <a:blipFill dpi="0" rotWithShape="1">
            <a:blip r:embed="rId3"/>
            <a:srcRect/>
            <a:tile tx="0" ty="0" sx="100000" sy="100000" flip="none" algn="tl"/>
          </a:blip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300" b="1" smtClean="0">
                <a:ln w="9525">
                  <a:solidFill>
                    <a:schemeClr val="bg1"/>
                  </a:solidFill>
                </a:ln>
                <a:solidFill>
                  <a:schemeClr val="bg1"/>
                </a:solidFill>
                <a:latin typeface="Times New Roman" pitchFamily="18" charset="0"/>
                <a:cs typeface="Times New Roman" pitchFamily="18" charset="0"/>
              </a:rPr>
              <a:t>TRUNG TÂM DỊCH VỤ CHUNG – TỔ BẢO TRÌ</a:t>
            </a:r>
            <a:endParaRPr lang="en-US" sz="1300" b="1">
              <a:ln w="9525">
                <a:solidFill>
                  <a:schemeClr val="bg1"/>
                </a:solidFill>
              </a:ln>
              <a:solidFill>
                <a:schemeClr val="bg1"/>
              </a:solidFill>
              <a:latin typeface="Times New Roman" pitchFamily="18" charset="0"/>
              <a:cs typeface="Times New Roman" pitchFamily="18" charset="0"/>
            </a:endParaRPr>
          </a:p>
        </p:txBody>
      </p:sp>
      <p:sp>
        <p:nvSpPr>
          <p:cNvPr id="3" name="Subtitle 2"/>
          <p:cNvSpPr>
            <a:spLocks noGrp="1"/>
          </p:cNvSpPr>
          <p:nvPr>
            <p:ph type="subTitle" idx="1"/>
          </p:nvPr>
        </p:nvSpPr>
        <p:spPr>
          <a:xfrm>
            <a:off x="152400" y="990600"/>
            <a:ext cx="1905000" cy="5715000"/>
          </a:xfrm>
          <a:solidFill>
            <a:schemeClr val="accent1">
              <a:lumMod val="60000"/>
              <a:lumOff val="40000"/>
            </a:schemeClr>
          </a:solidFill>
          <a:effectLst>
            <a:outerShdw blurRad="76200" dir="18900000" sy="23000" kx="-1200000" algn="bl" rotWithShape="0">
              <a:prstClr val="black">
                <a:alpha val="20000"/>
              </a:prstClr>
            </a:outerShdw>
          </a:effectLst>
          <a:scene3d>
            <a:camera prst="orthographicFront"/>
            <a:lightRig rig="threePt" dir="t"/>
          </a:scene3d>
          <a:sp3d>
            <a:bevelT prst="relaxedInset"/>
            <a:bevelB/>
          </a:sp3d>
        </p:spPr>
        <p:style>
          <a:lnRef idx="3">
            <a:schemeClr val="lt1"/>
          </a:lnRef>
          <a:fillRef idx="1">
            <a:schemeClr val="accent2"/>
          </a:fillRef>
          <a:effectRef idx="1">
            <a:schemeClr val="accent2"/>
          </a:effectRef>
          <a:fontRef idx="minor">
            <a:schemeClr val="lt1"/>
          </a:fontRef>
        </p:style>
        <p:txBody>
          <a:bodyPr>
            <a:normAutofit/>
          </a:bodyPr>
          <a:lstStyle/>
          <a:p>
            <a:pPr algn="ctr"/>
            <a:endParaRPr lang="en-US" sz="2000" b="1" smtClean="0"/>
          </a:p>
          <a:p>
            <a:pPr algn="ctr"/>
            <a:r>
              <a:rPr lang="en-US" sz="2000" b="1" smtClean="0"/>
              <a:t>NỘI DUNG</a:t>
            </a:r>
          </a:p>
          <a:p>
            <a:pPr algn="ctr"/>
            <a:endParaRPr lang="en-US" sz="2000" b="1"/>
          </a:p>
          <a:p>
            <a:pPr algn="ctr"/>
            <a:endParaRPr lang="en-US" sz="2000" b="1" smtClean="0"/>
          </a:p>
          <a:p>
            <a:pPr marL="182880" algn="ctr">
              <a:spcBef>
                <a:spcPts val="1800"/>
              </a:spcBef>
              <a:spcAft>
                <a:spcPts val="1200"/>
              </a:spcAft>
            </a:pPr>
            <a:r>
              <a:rPr lang="en-US" sz="1600" b="1">
                <a:latin typeface="Times New Roman" pitchFamily="18" charset="0"/>
                <a:cs typeface="Times New Roman" pitchFamily="18" charset="0"/>
              </a:rPr>
              <a:t>II. HỆ THỐNG ĐIỆN LƯỚI TẠI 124 HOÀNG QUỐC VIỆT</a:t>
            </a:r>
          </a:p>
          <a:p>
            <a:pPr marL="182880" algn="ctr">
              <a:spcBef>
                <a:spcPts val="1800"/>
              </a:spcBef>
              <a:spcAft>
                <a:spcPts val="1200"/>
              </a:spcAft>
            </a:pPr>
            <a:endParaRPr lang="en-US" sz="1600" b="1">
              <a:latin typeface="Times New Roman" pitchFamily="18" charset="0"/>
              <a:cs typeface="Times New Roman" pitchFamily="18" charset="0"/>
            </a:endParaRPr>
          </a:p>
          <a:p>
            <a:pPr algn="ctr"/>
            <a:r>
              <a:rPr lang="en-US" sz="1600" b="1"/>
              <a:t>2. Quy trình vận hành hệ thống điện </a:t>
            </a:r>
            <a:r>
              <a:rPr lang="en-US" sz="1600" b="1"/>
              <a:t>hạ </a:t>
            </a:r>
            <a:r>
              <a:rPr lang="en-US" sz="1600" b="1" smtClean="0"/>
              <a:t>thế</a:t>
            </a:r>
          </a:p>
          <a:p>
            <a:pPr marL="0" marR="45720" lvl="2">
              <a:buClr>
                <a:schemeClr val="accent3"/>
              </a:buClr>
              <a:buSzPct val="95000"/>
            </a:pPr>
            <a:r>
              <a:rPr lang="en-US" sz="1600" b="1" smtClean="0">
                <a:solidFill>
                  <a:schemeClr val="tx1"/>
                </a:solidFill>
              </a:rPr>
              <a:t>2.1 </a:t>
            </a:r>
            <a:r>
              <a:rPr lang="vi-VN" sz="1600" b="1" smtClean="0">
                <a:solidFill>
                  <a:schemeClr val="tx1"/>
                </a:solidFill>
              </a:rPr>
              <a:t>Trong </a:t>
            </a:r>
            <a:r>
              <a:rPr lang="vi-VN" sz="1600" b="1">
                <a:solidFill>
                  <a:schemeClr val="tx1"/>
                </a:solidFill>
              </a:rPr>
              <a:t>trường hợp</a:t>
            </a:r>
            <a:r>
              <a:rPr lang="en-US" sz="1600" b="1">
                <a:solidFill>
                  <a:schemeClr val="tx1"/>
                </a:solidFill>
              </a:rPr>
              <a:t> gặp sự cố mất điện:</a:t>
            </a:r>
            <a:endParaRPr lang="en-US" sz="1600">
              <a:solidFill>
                <a:schemeClr val="tx1"/>
              </a:solidFill>
            </a:endParaRPr>
          </a:p>
          <a:p>
            <a:pPr algn="ctr"/>
            <a:endParaRPr lang="en-US" sz="1600" b="1" smtClean="0"/>
          </a:p>
        </p:txBody>
      </p:sp>
      <p:pic>
        <p:nvPicPr>
          <p:cNvPr id="5122" name="Picture 2" descr="D:\VNPT tech\Vnpt Tech\1-1-2018\ảnh\New folder\IMG_323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9400" y="2971800"/>
            <a:ext cx="1524000" cy="2032000"/>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D:\VNPT tech\Vnpt Tech\1-1-2018\ảnh\New folder\IMG_3233.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37994" y="2989792"/>
            <a:ext cx="1472406" cy="1963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7414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152400"/>
            <a:ext cx="1905000" cy="685800"/>
          </a:xfrm>
          <a:prstGeom prst="rect">
            <a:avLst/>
          </a:prstGeom>
          <a:solidFill>
            <a:schemeClr val="bg1">
              <a:lumMod val="50000"/>
              <a:alpha val="96863"/>
            </a:schemeClr>
          </a:solidFill>
          <a:ln w="38100">
            <a:solidFill>
              <a:schemeClr val="bg1"/>
            </a:solidFill>
          </a:ln>
          <a:effectLst>
            <a:innerShdw blurRad="63500" dist="50800" dir="8100000">
              <a:prstClr val="black">
                <a:alpha val="50000"/>
              </a:prstClr>
            </a:innerShdw>
          </a:effectLst>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ctr">
              <a:spcBef>
                <a:spcPts val="0"/>
              </a:spcBef>
              <a:spcAft>
                <a:spcPts val="600"/>
              </a:spcAft>
            </a:pPr>
            <a:r>
              <a:rPr lang="en-US" sz="4000" smtClean="0">
                <a:solidFill>
                  <a:srgbClr val="FFC000"/>
                </a:solidFill>
                <a:latin typeface=".VnBodoniH" pitchFamily="34" charset="0"/>
              </a:rPr>
              <a:t>ANSV</a:t>
            </a:r>
            <a:endParaRPr lang="en-US" sz="4000">
              <a:solidFill>
                <a:srgbClr val="FFC000"/>
              </a:solidFill>
              <a:latin typeface=".VnBodoniH" pitchFamily="34" charset="0"/>
            </a:endParaRPr>
          </a:p>
        </p:txBody>
      </p:sp>
      <p:sp>
        <p:nvSpPr>
          <p:cNvPr id="2" name="Title 1"/>
          <p:cNvSpPr>
            <a:spLocks noGrp="1"/>
          </p:cNvSpPr>
          <p:nvPr>
            <p:ph type="ctrTitle"/>
          </p:nvPr>
        </p:nvSpPr>
        <p:spPr>
          <a:xfrm>
            <a:off x="2133600" y="152400"/>
            <a:ext cx="6934200" cy="685800"/>
          </a:xfrm>
          <a:ln w="28575"/>
        </p:spPr>
        <p:style>
          <a:lnRef idx="1">
            <a:schemeClr val="accent2"/>
          </a:lnRef>
          <a:fillRef idx="2">
            <a:schemeClr val="accent2"/>
          </a:fillRef>
          <a:effectRef idx="1">
            <a:schemeClr val="accent2"/>
          </a:effectRef>
          <a:fontRef idx="minor">
            <a:schemeClr val="dk1"/>
          </a:fontRef>
        </p:style>
        <p:txBody>
          <a:bodyPr>
            <a:normAutofit/>
          </a:bodyPr>
          <a:lstStyle/>
          <a:p>
            <a:pPr algn="ctr"/>
            <a:r>
              <a:rPr lang="en-US" sz="2000" smtClean="0">
                <a:solidFill>
                  <a:schemeClr val="tx1"/>
                </a:solidFill>
                <a:latin typeface="Times New Roman" pitchFamily="18" charset="0"/>
                <a:cs typeface="Times New Roman" pitchFamily="18" charset="0"/>
              </a:rPr>
              <a:t>GIỚI THIỆU HT CẤP ĐIỆN VÀ THAO TÁC VẬN HÀNH </a:t>
            </a:r>
            <a:br>
              <a:rPr lang="en-US" sz="2000" smtClean="0">
                <a:solidFill>
                  <a:schemeClr val="tx1"/>
                </a:solidFill>
                <a:latin typeface="Times New Roman" pitchFamily="18" charset="0"/>
                <a:cs typeface="Times New Roman" pitchFamily="18" charset="0"/>
              </a:rPr>
            </a:br>
            <a:r>
              <a:rPr lang="en-US" sz="2000" smtClean="0">
                <a:solidFill>
                  <a:schemeClr val="tx1"/>
                </a:solidFill>
                <a:latin typeface="Times New Roman" pitchFamily="18" charset="0"/>
                <a:cs typeface="Times New Roman" pitchFamily="18" charset="0"/>
              </a:rPr>
              <a:t>TRỤ SỞ LÀM VIỆC TẠI 124 HQV</a:t>
            </a:r>
            <a:endParaRPr lang="en-US" sz="2000">
              <a:solidFill>
                <a:schemeClr val="tx1"/>
              </a:solidFill>
              <a:latin typeface="Times New Roman" pitchFamily="18" charset="0"/>
              <a:cs typeface="Times New Roman" pitchFamily="18" charset="0"/>
            </a:endParaRPr>
          </a:p>
        </p:txBody>
      </p:sp>
      <p:sp>
        <p:nvSpPr>
          <p:cNvPr id="6" name="Subtitle 2"/>
          <p:cNvSpPr txBox="1">
            <a:spLocks/>
          </p:cNvSpPr>
          <p:nvPr/>
        </p:nvSpPr>
        <p:spPr>
          <a:xfrm>
            <a:off x="2133600" y="990600"/>
            <a:ext cx="6934200" cy="5715000"/>
          </a:xfrm>
          <a:prstGeom prst="rect">
            <a:avLst/>
          </a:prstGeom>
          <a:solidFill>
            <a:schemeClr val="bg1">
              <a:lumMod val="75000"/>
            </a:schemeClr>
          </a:solidFill>
          <a:ln w="28575">
            <a:solidFill>
              <a:schemeClr val="bg1"/>
            </a:solidFill>
          </a:ln>
          <a:effectLst>
            <a:outerShdw blurRad="40000" dist="20000" dir="5400000" sx="1000" sy="1000" rotWithShape="0">
              <a:srgbClr val="000000"/>
            </a:outerShdw>
          </a:effectLst>
        </p:spPr>
        <p:style>
          <a:lnRef idx="1">
            <a:schemeClr val="dk1"/>
          </a:lnRef>
          <a:fillRef idx="2">
            <a:schemeClr val="dk1"/>
          </a:fillRef>
          <a:effectRef idx="1">
            <a:schemeClr val="dk1"/>
          </a:effectRef>
          <a:fontRef idx="minor">
            <a:schemeClr val="dk1"/>
          </a:fontRef>
        </p:style>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just"/>
            <a:r>
              <a:rPr lang="en-US" sz="1600" smtClean="0"/>
              <a:t> + </a:t>
            </a:r>
            <a:r>
              <a:rPr lang="vi-VN" sz="1600" smtClean="0"/>
              <a:t>Để </a:t>
            </a:r>
            <a:r>
              <a:rPr lang="vi-VN" sz="1600"/>
              <a:t>đảm bảo yêu cầu vận hành</a:t>
            </a:r>
            <a:r>
              <a:rPr lang="en-US" sz="1600"/>
              <a:t> các thiết bị đóng cắt được an toàn</a:t>
            </a:r>
            <a:r>
              <a:rPr lang="vi-VN" sz="1600"/>
              <a:t> tất cả các thao tác như vận hành và bảo dưỡng đều phải được các nhân viên đã qua đào tạo thực hiện.</a:t>
            </a:r>
            <a:endParaRPr lang="en-US" sz="1600"/>
          </a:p>
          <a:p>
            <a:pPr algn="just"/>
            <a:r>
              <a:rPr lang="en-US" sz="1600"/>
              <a:t> </a:t>
            </a:r>
            <a:r>
              <a:rPr lang="en-US" sz="1600" smtClean="0"/>
              <a:t>- </a:t>
            </a:r>
            <a:r>
              <a:rPr lang="vi-VN" sz="1600" smtClean="0"/>
              <a:t>Phải </a:t>
            </a:r>
            <a:r>
              <a:rPr lang="vi-VN" sz="1600"/>
              <a:t>ngắt điện trước khi tiến hành lắp đặt hoặc bảo dưỡng để tránh nguy cơ điện giật cho người vận hành.Tránh những sự cố có thể gặp phải, </a:t>
            </a:r>
            <a:r>
              <a:rPr lang="en-US" sz="1600"/>
              <a:t>kỹ thuật viên</a:t>
            </a:r>
            <a:r>
              <a:rPr lang="vi-VN" sz="1600"/>
              <a:t> vận hành cần</a:t>
            </a:r>
            <a:r>
              <a:rPr lang="en-US" sz="1600"/>
              <a:t> c</a:t>
            </a:r>
            <a:r>
              <a:rPr lang="vi-VN" sz="1600"/>
              <a:t>ó đủ khả năng thao tác gần những thiết bị có điện</a:t>
            </a:r>
            <a:r>
              <a:rPr lang="en-US" sz="1600"/>
              <a:t>, đ</a:t>
            </a:r>
            <a:r>
              <a:rPr lang="vi-VN" sz="1600"/>
              <a:t>ược đào tạo về các quy định an toàn điện.</a:t>
            </a:r>
            <a:endParaRPr lang="en-US" sz="1600"/>
          </a:p>
          <a:p>
            <a:pPr algn="just"/>
            <a:r>
              <a:rPr lang="en-US" sz="1600" smtClean="0"/>
              <a:t> - </a:t>
            </a:r>
            <a:r>
              <a:rPr lang="vi-VN" sz="1600" smtClean="0"/>
              <a:t>Vận </a:t>
            </a:r>
            <a:r>
              <a:rPr lang="vi-VN" sz="1600"/>
              <a:t>hành aptomat dạng khối (MCCB) Có hai kiểu điều khiển bằng tay</a:t>
            </a:r>
            <a:r>
              <a:rPr lang="en-US" sz="1600"/>
              <a:t> như </a:t>
            </a:r>
            <a:r>
              <a:rPr lang="en-US" sz="1600"/>
              <a:t>sau</a:t>
            </a:r>
            <a:r>
              <a:rPr lang="en-US" sz="1600" smtClean="0"/>
              <a:t>:</a:t>
            </a:r>
          </a:p>
          <a:p>
            <a:pPr lvl="0" algn="just"/>
            <a:r>
              <a:rPr lang="vi-VN" sz="1600" b="1"/>
              <a:t>Thao tác trực tiếp trên MCCB</a:t>
            </a:r>
            <a:endParaRPr lang="en-US" sz="1600"/>
          </a:p>
          <a:p>
            <a:pPr algn="just"/>
            <a:r>
              <a:rPr lang="vi-VN" sz="1600"/>
              <a:t>Mở cửa tủ để tiếp cận MCCB</a:t>
            </a:r>
            <a:r>
              <a:rPr lang="en-US" sz="1600"/>
              <a:t> sau đó đ</a:t>
            </a:r>
            <a:r>
              <a:rPr lang="vi-VN" sz="1600"/>
              <a:t>óng cắt MCCB bằng cách gạt lẫy của MCCB lên/xuống, hoặc trái/phải phụ thuộc vào vị trí lắp của MCCB</a:t>
            </a:r>
            <a:r>
              <a:rPr lang="en-US" sz="1600"/>
              <a:t> trong tủ </a:t>
            </a:r>
            <a:r>
              <a:rPr lang="vi-VN" sz="1600"/>
              <a:t>và ký hiệu I, O trên mặt MCCB.</a:t>
            </a:r>
            <a:endParaRPr lang="en-US" sz="1600"/>
          </a:p>
          <a:p>
            <a:pPr algn="just"/>
            <a:r>
              <a:rPr lang="en-US" sz="1600"/>
              <a:t>Với ký hiệu </a:t>
            </a:r>
            <a:r>
              <a:rPr lang="vi-VN" sz="1600"/>
              <a:t>I = Đóng (ON) </a:t>
            </a:r>
            <a:r>
              <a:rPr lang="en-US" sz="1600"/>
              <a:t>và ký hiệu </a:t>
            </a:r>
            <a:r>
              <a:rPr lang="vi-VN" sz="1600"/>
              <a:t>0 = Cắt (OFF) </a:t>
            </a:r>
            <a:endParaRPr lang="en-US" sz="1600"/>
          </a:p>
          <a:p>
            <a:pPr lvl="0" algn="just"/>
            <a:r>
              <a:rPr lang="vi-VN" sz="1600" b="1"/>
              <a:t>Thao tác với tay xoay nối dài</a:t>
            </a:r>
            <a:endParaRPr lang="en-US" sz="1600"/>
          </a:p>
          <a:p>
            <a:pPr algn="just"/>
            <a:r>
              <a:rPr lang="vi-VN" sz="1600"/>
              <a:t>Cơ cấu thao tác là một tay xoay nối dài. Để đóng MCCB</a:t>
            </a:r>
            <a:r>
              <a:rPr lang="en-US" sz="1600"/>
              <a:t> chúng ta x</a:t>
            </a:r>
            <a:r>
              <a:rPr lang="vi-VN" sz="1600"/>
              <a:t>oay tay vặn về phía I (theo chiều kim đồng hồ) để đóng MCCB.</a:t>
            </a:r>
            <a:endParaRPr lang="en-US" sz="1600"/>
          </a:p>
          <a:p>
            <a:pPr algn="just"/>
            <a:r>
              <a:rPr lang="vi-VN" sz="1600"/>
              <a:t>Để cắt MCCB</a:t>
            </a:r>
            <a:r>
              <a:rPr lang="en-US" sz="1600"/>
              <a:t> chúng ta x</a:t>
            </a:r>
            <a:r>
              <a:rPr lang="vi-VN" sz="1600"/>
              <a:t>oay tay vặn về phía O (ngược chiều kim đồng hồ) để cắt MCCB. Màu đánh dấu trên cơ cấu xoay báo vị trí đóng/cắt của MCCB. - Trắng: đóng, xanh: cắt, vị trí "TRIPPED": sự </a:t>
            </a:r>
            <a:r>
              <a:rPr lang="vi-VN" sz="1600"/>
              <a:t>cố</a:t>
            </a:r>
            <a:r>
              <a:rPr lang="vi-VN" sz="1600" smtClean="0"/>
              <a:t>.</a:t>
            </a:r>
            <a:endParaRPr lang="en-US" sz="1600"/>
          </a:p>
        </p:txBody>
      </p:sp>
      <p:sp>
        <p:nvSpPr>
          <p:cNvPr id="5" name="Rectangle 4"/>
          <p:cNvSpPr/>
          <p:nvPr/>
        </p:nvSpPr>
        <p:spPr>
          <a:xfrm>
            <a:off x="2133600" y="6477000"/>
            <a:ext cx="6934200" cy="228600"/>
          </a:xfrm>
          <a:prstGeom prst="rect">
            <a:avLst/>
          </a:prstGeom>
          <a:blipFill dpi="0" rotWithShape="1">
            <a:blip r:embed="rId3"/>
            <a:srcRect/>
            <a:tile tx="0" ty="0" sx="100000" sy="100000" flip="none" algn="tl"/>
          </a:blip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300" b="1" smtClean="0">
                <a:ln w="9525">
                  <a:solidFill>
                    <a:schemeClr val="bg1"/>
                  </a:solidFill>
                </a:ln>
                <a:solidFill>
                  <a:schemeClr val="bg1"/>
                </a:solidFill>
                <a:latin typeface="Times New Roman" pitchFamily="18" charset="0"/>
                <a:cs typeface="Times New Roman" pitchFamily="18" charset="0"/>
              </a:rPr>
              <a:t>TRUNG TÂM DỊCH VỤ CHUNG – TỔ BẢO TRÌ</a:t>
            </a:r>
            <a:endParaRPr lang="en-US" sz="1300" b="1">
              <a:ln w="9525">
                <a:solidFill>
                  <a:schemeClr val="bg1"/>
                </a:solidFill>
              </a:ln>
              <a:solidFill>
                <a:schemeClr val="bg1"/>
              </a:solidFill>
              <a:latin typeface="Times New Roman" pitchFamily="18" charset="0"/>
              <a:cs typeface="Times New Roman" pitchFamily="18" charset="0"/>
            </a:endParaRPr>
          </a:p>
        </p:txBody>
      </p:sp>
      <p:sp>
        <p:nvSpPr>
          <p:cNvPr id="3" name="Subtitle 2"/>
          <p:cNvSpPr>
            <a:spLocks noGrp="1"/>
          </p:cNvSpPr>
          <p:nvPr>
            <p:ph type="subTitle" idx="1"/>
          </p:nvPr>
        </p:nvSpPr>
        <p:spPr>
          <a:xfrm>
            <a:off x="152400" y="990600"/>
            <a:ext cx="1905000" cy="5715000"/>
          </a:xfrm>
          <a:solidFill>
            <a:schemeClr val="accent1">
              <a:lumMod val="60000"/>
              <a:lumOff val="40000"/>
            </a:schemeClr>
          </a:solidFill>
          <a:effectLst>
            <a:outerShdw blurRad="76200" dir="18900000" sy="23000" kx="-1200000" algn="bl" rotWithShape="0">
              <a:prstClr val="black">
                <a:alpha val="20000"/>
              </a:prstClr>
            </a:outerShdw>
          </a:effectLst>
          <a:scene3d>
            <a:camera prst="orthographicFront"/>
            <a:lightRig rig="threePt" dir="t"/>
          </a:scene3d>
          <a:sp3d>
            <a:bevelT prst="relaxedInset"/>
            <a:bevelB/>
          </a:sp3d>
        </p:spPr>
        <p:style>
          <a:lnRef idx="3">
            <a:schemeClr val="lt1"/>
          </a:lnRef>
          <a:fillRef idx="1">
            <a:schemeClr val="accent2"/>
          </a:fillRef>
          <a:effectRef idx="1">
            <a:schemeClr val="accent2"/>
          </a:effectRef>
          <a:fontRef idx="minor">
            <a:schemeClr val="lt1"/>
          </a:fontRef>
        </p:style>
        <p:txBody>
          <a:bodyPr>
            <a:normAutofit/>
          </a:bodyPr>
          <a:lstStyle/>
          <a:p>
            <a:pPr algn="ctr"/>
            <a:endParaRPr lang="en-US" sz="2000" b="1" smtClean="0"/>
          </a:p>
          <a:p>
            <a:pPr algn="ctr"/>
            <a:r>
              <a:rPr lang="en-US" sz="2000" b="1" smtClean="0"/>
              <a:t>NỘI DUNG</a:t>
            </a:r>
          </a:p>
          <a:p>
            <a:pPr algn="ctr"/>
            <a:endParaRPr lang="en-US" sz="2000" b="1"/>
          </a:p>
          <a:p>
            <a:pPr algn="ctr"/>
            <a:endParaRPr lang="en-US" sz="2000" b="1" smtClean="0"/>
          </a:p>
          <a:p>
            <a:pPr marL="182880" algn="ctr">
              <a:spcBef>
                <a:spcPts val="1800"/>
              </a:spcBef>
              <a:spcAft>
                <a:spcPts val="1200"/>
              </a:spcAft>
            </a:pPr>
            <a:r>
              <a:rPr lang="en-US" sz="1600" b="1">
                <a:latin typeface="Times New Roman" pitchFamily="18" charset="0"/>
                <a:cs typeface="Times New Roman" pitchFamily="18" charset="0"/>
              </a:rPr>
              <a:t>II. HỆ THỐNG ĐIỆN LƯỚI TẠI 124 HOÀNG QUỐC VIỆT</a:t>
            </a:r>
          </a:p>
          <a:p>
            <a:pPr marL="182880" algn="ctr">
              <a:spcBef>
                <a:spcPts val="1800"/>
              </a:spcBef>
              <a:spcAft>
                <a:spcPts val="1200"/>
              </a:spcAft>
            </a:pPr>
            <a:endParaRPr lang="en-US" sz="1600" b="1">
              <a:latin typeface="Times New Roman" pitchFamily="18" charset="0"/>
              <a:cs typeface="Times New Roman" pitchFamily="18" charset="0"/>
            </a:endParaRPr>
          </a:p>
          <a:p>
            <a:pPr algn="ctr"/>
            <a:r>
              <a:rPr lang="en-US" sz="1600" b="1"/>
              <a:t>2. Quy trình vận hành hệ thống điện </a:t>
            </a:r>
            <a:r>
              <a:rPr lang="en-US" sz="1600" b="1"/>
              <a:t>hạ </a:t>
            </a:r>
            <a:r>
              <a:rPr lang="en-US" sz="1600" b="1" smtClean="0"/>
              <a:t>thế</a:t>
            </a:r>
          </a:p>
          <a:p>
            <a:pPr marL="0" marR="45720" lvl="2">
              <a:buClr>
                <a:schemeClr val="accent3"/>
              </a:buClr>
              <a:buSzPct val="95000"/>
            </a:pPr>
            <a:r>
              <a:rPr lang="en-US" sz="1600" b="1" smtClean="0">
                <a:solidFill>
                  <a:schemeClr val="tx1"/>
                </a:solidFill>
              </a:rPr>
              <a:t>2.2 Thiết bị đóng cắt</a:t>
            </a:r>
            <a:endParaRPr lang="en-US" sz="1600" b="1" smtClean="0"/>
          </a:p>
        </p:txBody>
      </p:sp>
    </p:spTree>
    <p:extLst>
      <p:ext uri="{BB962C8B-B14F-4D97-AF65-F5344CB8AC3E}">
        <p14:creationId xmlns:p14="http://schemas.microsoft.com/office/powerpoint/2010/main" val="7646256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152400"/>
            <a:ext cx="1905000" cy="685800"/>
          </a:xfrm>
          <a:prstGeom prst="rect">
            <a:avLst/>
          </a:prstGeom>
          <a:solidFill>
            <a:schemeClr val="bg1">
              <a:lumMod val="50000"/>
              <a:alpha val="96863"/>
            </a:schemeClr>
          </a:solidFill>
          <a:ln w="38100">
            <a:solidFill>
              <a:schemeClr val="bg1"/>
            </a:solidFill>
          </a:ln>
          <a:effectLst>
            <a:innerShdw blurRad="63500" dist="50800" dir="8100000">
              <a:prstClr val="black">
                <a:alpha val="50000"/>
              </a:prstClr>
            </a:innerShdw>
          </a:effectLst>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ctr">
              <a:spcBef>
                <a:spcPts val="0"/>
              </a:spcBef>
              <a:spcAft>
                <a:spcPts val="600"/>
              </a:spcAft>
            </a:pPr>
            <a:r>
              <a:rPr lang="en-US" sz="4000" smtClean="0">
                <a:solidFill>
                  <a:srgbClr val="FFC000"/>
                </a:solidFill>
                <a:latin typeface=".VnBodoniH" pitchFamily="34" charset="0"/>
              </a:rPr>
              <a:t>ANSV</a:t>
            </a:r>
            <a:endParaRPr lang="en-US" sz="4000">
              <a:solidFill>
                <a:srgbClr val="FFC000"/>
              </a:solidFill>
              <a:latin typeface=".VnBodoniH" pitchFamily="34" charset="0"/>
            </a:endParaRPr>
          </a:p>
        </p:txBody>
      </p:sp>
      <p:sp>
        <p:nvSpPr>
          <p:cNvPr id="2" name="Title 1"/>
          <p:cNvSpPr>
            <a:spLocks noGrp="1"/>
          </p:cNvSpPr>
          <p:nvPr>
            <p:ph type="ctrTitle"/>
          </p:nvPr>
        </p:nvSpPr>
        <p:spPr>
          <a:xfrm>
            <a:off x="2133600" y="152400"/>
            <a:ext cx="6934200" cy="685800"/>
          </a:xfrm>
          <a:ln w="28575"/>
        </p:spPr>
        <p:style>
          <a:lnRef idx="1">
            <a:schemeClr val="accent2"/>
          </a:lnRef>
          <a:fillRef idx="2">
            <a:schemeClr val="accent2"/>
          </a:fillRef>
          <a:effectRef idx="1">
            <a:schemeClr val="accent2"/>
          </a:effectRef>
          <a:fontRef idx="minor">
            <a:schemeClr val="dk1"/>
          </a:fontRef>
        </p:style>
        <p:txBody>
          <a:bodyPr>
            <a:normAutofit/>
          </a:bodyPr>
          <a:lstStyle/>
          <a:p>
            <a:pPr algn="ctr"/>
            <a:r>
              <a:rPr lang="en-US" sz="2000" smtClean="0">
                <a:solidFill>
                  <a:schemeClr val="tx1"/>
                </a:solidFill>
                <a:latin typeface="Times New Roman" pitchFamily="18" charset="0"/>
                <a:cs typeface="Times New Roman" pitchFamily="18" charset="0"/>
              </a:rPr>
              <a:t>GIỚI THIỆU HT CẤP ĐIỆN VÀ THAO TÁC VẬN HÀNH </a:t>
            </a:r>
            <a:br>
              <a:rPr lang="en-US" sz="2000" smtClean="0">
                <a:solidFill>
                  <a:schemeClr val="tx1"/>
                </a:solidFill>
                <a:latin typeface="Times New Roman" pitchFamily="18" charset="0"/>
                <a:cs typeface="Times New Roman" pitchFamily="18" charset="0"/>
              </a:rPr>
            </a:br>
            <a:r>
              <a:rPr lang="en-US" sz="2000" smtClean="0">
                <a:solidFill>
                  <a:schemeClr val="tx1"/>
                </a:solidFill>
                <a:latin typeface="Times New Roman" pitchFamily="18" charset="0"/>
                <a:cs typeface="Times New Roman" pitchFamily="18" charset="0"/>
              </a:rPr>
              <a:t>TRỤ SỞ LÀM VIỆC TẠI 124 HQV</a:t>
            </a:r>
            <a:endParaRPr lang="en-US" sz="2000">
              <a:solidFill>
                <a:schemeClr val="tx1"/>
              </a:solidFill>
              <a:latin typeface="Times New Roman" pitchFamily="18" charset="0"/>
              <a:cs typeface="Times New Roman" pitchFamily="18" charset="0"/>
            </a:endParaRPr>
          </a:p>
        </p:txBody>
      </p:sp>
      <p:sp>
        <p:nvSpPr>
          <p:cNvPr id="6" name="Subtitle 2"/>
          <p:cNvSpPr txBox="1">
            <a:spLocks/>
          </p:cNvSpPr>
          <p:nvPr/>
        </p:nvSpPr>
        <p:spPr>
          <a:xfrm>
            <a:off x="2133600" y="990600"/>
            <a:ext cx="6934200" cy="5715000"/>
          </a:xfrm>
          <a:prstGeom prst="rect">
            <a:avLst/>
          </a:prstGeom>
          <a:solidFill>
            <a:schemeClr val="bg1">
              <a:lumMod val="75000"/>
            </a:schemeClr>
          </a:solidFill>
          <a:ln w="28575">
            <a:solidFill>
              <a:schemeClr val="bg1"/>
            </a:solidFill>
          </a:ln>
          <a:effectLst>
            <a:outerShdw blurRad="40000" dist="20000" dir="5400000" sx="1000" sy="1000" rotWithShape="0">
              <a:srgbClr val="000000"/>
            </a:outerShdw>
          </a:effectLst>
        </p:spPr>
        <p:style>
          <a:lnRef idx="1">
            <a:schemeClr val="dk1"/>
          </a:lnRef>
          <a:fillRef idx="2">
            <a:schemeClr val="dk1"/>
          </a:fillRef>
          <a:effectRef idx="1">
            <a:schemeClr val="dk1"/>
          </a:effectRef>
          <a:fontRef idx="minor">
            <a:schemeClr val="dk1"/>
          </a:fontRef>
        </p:style>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just"/>
            <a:r>
              <a:rPr lang="en-US" sz="1600" smtClean="0"/>
              <a:t>  </a:t>
            </a:r>
          </a:p>
          <a:p>
            <a:pPr algn="just"/>
            <a:endParaRPr lang="en-US" sz="1600"/>
          </a:p>
          <a:p>
            <a:pPr algn="just"/>
            <a:r>
              <a:rPr lang="en-US" sz="1600" smtClean="0"/>
              <a:t>- </a:t>
            </a:r>
            <a:r>
              <a:rPr lang="vi-VN" sz="1600" smtClean="0"/>
              <a:t>Với </a:t>
            </a:r>
            <a:r>
              <a:rPr lang="vi-VN" sz="1600"/>
              <a:t>ký hiệu tương ứng.Vị trí "I": đóng, vị trí "O": cắt, vị trí "TRIP": sự cố.</a:t>
            </a:r>
            <a:endParaRPr lang="en-US" sz="1600"/>
          </a:p>
          <a:p>
            <a:pPr algn="just"/>
            <a:r>
              <a:rPr lang="vi-VN" sz="1600"/>
              <a:t>Nạp lại</a:t>
            </a:r>
            <a:r>
              <a:rPr lang="en-US" sz="1600"/>
              <a:t>: s</a:t>
            </a:r>
            <a:r>
              <a:rPr lang="vi-VN" sz="1600"/>
              <a:t>au khi MCCB bị tác động cắt bởi sự cố (trip), cờ báo vị trí Trip được thể hiện trên tay xoay. Để đóng được, cơ cấu phải được nạp lại bằng cách xoay tay xoay để MCCB về vị trí mở (open), lúc này MCCB mới có thể đóng lên được.</a:t>
            </a:r>
            <a:endParaRPr lang="en-US" sz="1600"/>
          </a:p>
          <a:p>
            <a:pPr algn="just"/>
            <a:r>
              <a:rPr lang="en-US" sz="1600"/>
              <a:t>Vận hành aptomat dạng cài MCB ( thao tác tương tự như aptomat dạng khối)</a:t>
            </a:r>
          </a:p>
          <a:p>
            <a:pPr algn="just"/>
            <a:endParaRPr lang="en-US" sz="1600"/>
          </a:p>
        </p:txBody>
      </p:sp>
      <p:sp>
        <p:nvSpPr>
          <p:cNvPr id="5" name="Rectangle 4"/>
          <p:cNvSpPr/>
          <p:nvPr/>
        </p:nvSpPr>
        <p:spPr>
          <a:xfrm>
            <a:off x="2133600" y="6477000"/>
            <a:ext cx="6934200" cy="228600"/>
          </a:xfrm>
          <a:prstGeom prst="rect">
            <a:avLst/>
          </a:prstGeom>
          <a:blipFill dpi="0" rotWithShape="1">
            <a:blip r:embed="rId3"/>
            <a:srcRect/>
            <a:tile tx="0" ty="0" sx="100000" sy="100000" flip="none" algn="tl"/>
          </a:blip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300" b="1" smtClean="0">
                <a:ln w="9525">
                  <a:solidFill>
                    <a:schemeClr val="bg1"/>
                  </a:solidFill>
                </a:ln>
                <a:solidFill>
                  <a:schemeClr val="bg1"/>
                </a:solidFill>
                <a:latin typeface="Times New Roman" pitchFamily="18" charset="0"/>
                <a:cs typeface="Times New Roman" pitchFamily="18" charset="0"/>
              </a:rPr>
              <a:t>TRUNG TÂM DỊCH VỤ CHUNG – TỔ BẢO TRÌ</a:t>
            </a:r>
            <a:endParaRPr lang="en-US" sz="1300" b="1">
              <a:ln w="9525">
                <a:solidFill>
                  <a:schemeClr val="bg1"/>
                </a:solidFill>
              </a:ln>
              <a:solidFill>
                <a:schemeClr val="bg1"/>
              </a:solidFill>
              <a:latin typeface="Times New Roman" pitchFamily="18" charset="0"/>
              <a:cs typeface="Times New Roman" pitchFamily="18" charset="0"/>
            </a:endParaRPr>
          </a:p>
        </p:txBody>
      </p:sp>
      <p:sp>
        <p:nvSpPr>
          <p:cNvPr id="3" name="Subtitle 2"/>
          <p:cNvSpPr>
            <a:spLocks noGrp="1"/>
          </p:cNvSpPr>
          <p:nvPr>
            <p:ph type="subTitle" idx="1"/>
          </p:nvPr>
        </p:nvSpPr>
        <p:spPr>
          <a:xfrm>
            <a:off x="152400" y="990600"/>
            <a:ext cx="1905000" cy="5715000"/>
          </a:xfrm>
          <a:solidFill>
            <a:schemeClr val="accent1">
              <a:lumMod val="60000"/>
              <a:lumOff val="40000"/>
            </a:schemeClr>
          </a:solidFill>
          <a:effectLst>
            <a:outerShdw blurRad="76200" dir="18900000" sy="23000" kx="-1200000" algn="bl" rotWithShape="0">
              <a:prstClr val="black">
                <a:alpha val="20000"/>
              </a:prstClr>
            </a:outerShdw>
          </a:effectLst>
          <a:scene3d>
            <a:camera prst="orthographicFront"/>
            <a:lightRig rig="threePt" dir="t"/>
          </a:scene3d>
          <a:sp3d>
            <a:bevelT prst="relaxedInset"/>
            <a:bevelB/>
          </a:sp3d>
        </p:spPr>
        <p:style>
          <a:lnRef idx="3">
            <a:schemeClr val="lt1"/>
          </a:lnRef>
          <a:fillRef idx="1">
            <a:schemeClr val="accent2"/>
          </a:fillRef>
          <a:effectRef idx="1">
            <a:schemeClr val="accent2"/>
          </a:effectRef>
          <a:fontRef idx="minor">
            <a:schemeClr val="lt1"/>
          </a:fontRef>
        </p:style>
        <p:txBody>
          <a:bodyPr>
            <a:normAutofit/>
          </a:bodyPr>
          <a:lstStyle/>
          <a:p>
            <a:pPr algn="ctr"/>
            <a:endParaRPr lang="en-US" sz="2000" b="1" smtClean="0"/>
          </a:p>
          <a:p>
            <a:pPr algn="ctr"/>
            <a:r>
              <a:rPr lang="en-US" sz="2000" b="1" smtClean="0"/>
              <a:t>NỘI DUNG</a:t>
            </a:r>
          </a:p>
          <a:p>
            <a:pPr algn="ctr"/>
            <a:endParaRPr lang="en-US" sz="2000" b="1"/>
          </a:p>
          <a:p>
            <a:pPr algn="ctr"/>
            <a:endParaRPr lang="en-US" sz="2000" b="1" smtClean="0"/>
          </a:p>
          <a:p>
            <a:pPr marL="182880" algn="ctr">
              <a:spcBef>
                <a:spcPts val="1800"/>
              </a:spcBef>
              <a:spcAft>
                <a:spcPts val="1200"/>
              </a:spcAft>
            </a:pPr>
            <a:r>
              <a:rPr lang="en-US" sz="1600" b="1">
                <a:latin typeface="Times New Roman" pitchFamily="18" charset="0"/>
                <a:cs typeface="Times New Roman" pitchFamily="18" charset="0"/>
              </a:rPr>
              <a:t>II. HỆ THỐNG ĐIỆN LƯỚI TẠI 124 HOÀNG QUỐC VIỆT</a:t>
            </a:r>
          </a:p>
          <a:p>
            <a:pPr marL="182880" algn="ctr">
              <a:spcBef>
                <a:spcPts val="1800"/>
              </a:spcBef>
              <a:spcAft>
                <a:spcPts val="1200"/>
              </a:spcAft>
            </a:pPr>
            <a:endParaRPr lang="en-US" sz="1600" b="1">
              <a:latin typeface="Times New Roman" pitchFamily="18" charset="0"/>
              <a:cs typeface="Times New Roman" pitchFamily="18" charset="0"/>
            </a:endParaRPr>
          </a:p>
          <a:p>
            <a:pPr algn="ctr"/>
            <a:r>
              <a:rPr lang="en-US" sz="1600" b="1"/>
              <a:t>2. Quy trình vận hành hệ thống điện </a:t>
            </a:r>
            <a:r>
              <a:rPr lang="en-US" sz="1600" b="1"/>
              <a:t>hạ </a:t>
            </a:r>
            <a:r>
              <a:rPr lang="en-US" sz="1600" b="1" smtClean="0"/>
              <a:t>thế</a:t>
            </a:r>
          </a:p>
          <a:p>
            <a:pPr marL="0" marR="45720" lvl="2">
              <a:buClr>
                <a:schemeClr val="accent3"/>
              </a:buClr>
              <a:buSzPct val="95000"/>
            </a:pPr>
            <a:r>
              <a:rPr lang="en-US" sz="1600" b="1" smtClean="0">
                <a:solidFill>
                  <a:schemeClr val="tx1"/>
                </a:solidFill>
              </a:rPr>
              <a:t>2.2 Thiết bị đóng cắt</a:t>
            </a:r>
            <a:endParaRPr lang="en-US" sz="1600" b="1" smtClean="0"/>
          </a:p>
        </p:txBody>
      </p:sp>
      <p:pic>
        <p:nvPicPr>
          <p:cNvPr id="6146" name="Picture 2" descr="C:\Users\Admin\Desktop\aptomat1-271x30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276600"/>
            <a:ext cx="25812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30354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152400"/>
            <a:ext cx="1905000" cy="685800"/>
          </a:xfrm>
          <a:prstGeom prst="rect">
            <a:avLst/>
          </a:prstGeom>
          <a:solidFill>
            <a:schemeClr val="bg1">
              <a:lumMod val="50000"/>
              <a:alpha val="96863"/>
            </a:schemeClr>
          </a:solidFill>
          <a:ln w="38100">
            <a:solidFill>
              <a:schemeClr val="bg1"/>
            </a:solidFill>
          </a:ln>
          <a:effectLst>
            <a:innerShdw blurRad="63500" dist="50800" dir="8100000">
              <a:prstClr val="black">
                <a:alpha val="50000"/>
              </a:prstClr>
            </a:innerShdw>
          </a:effectLst>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ctr">
              <a:spcBef>
                <a:spcPts val="0"/>
              </a:spcBef>
              <a:spcAft>
                <a:spcPts val="600"/>
              </a:spcAft>
            </a:pPr>
            <a:r>
              <a:rPr lang="en-US" sz="4000" smtClean="0">
                <a:solidFill>
                  <a:srgbClr val="FFC000"/>
                </a:solidFill>
                <a:latin typeface=".VnBodoniH" pitchFamily="34" charset="0"/>
              </a:rPr>
              <a:t>ANSV</a:t>
            </a:r>
            <a:endParaRPr lang="en-US" sz="4000">
              <a:solidFill>
                <a:srgbClr val="FFC000"/>
              </a:solidFill>
              <a:latin typeface=".VnBodoniH" pitchFamily="34" charset="0"/>
            </a:endParaRPr>
          </a:p>
        </p:txBody>
      </p:sp>
      <p:sp>
        <p:nvSpPr>
          <p:cNvPr id="2" name="Title 1"/>
          <p:cNvSpPr>
            <a:spLocks noGrp="1"/>
          </p:cNvSpPr>
          <p:nvPr>
            <p:ph type="ctrTitle"/>
          </p:nvPr>
        </p:nvSpPr>
        <p:spPr>
          <a:xfrm>
            <a:off x="2133600" y="152400"/>
            <a:ext cx="6934200" cy="685800"/>
          </a:xfrm>
          <a:ln w="28575"/>
        </p:spPr>
        <p:style>
          <a:lnRef idx="1">
            <a:schemeClr val="accent2"/>
          </a:lnRef>
          <a:fillRef idx="2">
            <a:schemeClr val="accent2"/>
          </a:fillRef>
          <a:effectRef idx="1">
            <a:schemeClr val="accent2"/>
          </a:effectRef>
          <a:fontRef idx="minor">
            <a:schemeClr val="dk1"/>
          </a:fontRef>
        </p:style>
        <p:txBody>
          <a:bodyPr>
            <a:normAutofit/>
          </a:bodyPr>
          <a:lstStyle/>
          <a:p>
            <a:pPr algn="ctr"/>
            <a:r>
              <a:rPr lang="en-US" sz="2000" smtClean="0">
                <a:solidFill>
                  <a:schemeClr val="tx1"/>
                </a:solidFill>
                <a:latin typeface="Times New Roman" pitchFamily="18" charset="0"/>
                <a:cs typeface="Times New Roman" pitchFamily="18" charset="0"/>
              </a:rPr>
              <a:t>GIỚI THIỆU HT CẤP ĐIỆN VÀ THAO TÁC VẬN HÀNH </a:t>
            </a:r>
            <a:br>
              <a:rPr lang="en-US" sz="2000" smtClean="0">
                <a:solidFill>
                  <a:schemeClr val="tx1"/>
                </a:solidFill>
                <a:latin typeface="Times New Roman" pitchFamily="18" charset="0"/>
                <a:cs typeface="Times New Roman" pitchFamily="18" charset="0"/>
              </a:rPr>
            </a:br>
            <a:r>
              <a:rPr lang="en-US" sz="2000" smtClean="0">
                <a:solidFill>
                  <a:schemeClr val="tx1"/>
                </a:solidFill>
                <a:latin typeface="Times New Roman" pitchFamily="18" charset="0"/>
                <a:cs typeface="Times New Roman" pitchFamily="18" charset="0"/>
              </a:rPr>
              <a:t>TRỤ SỞ LÀM VIỆC TẠI 124 HQV</a:t>
            </a:r>
            <a:endParaRPr lang="en-US" sz="2000">
              <a:solidFill>
                <a:schemeClr val="tx1"/>
              </a:solidFill>
              <a:latin typeface="Times New Roman" pitchFamily="18" charset="0"/>
              <a:cs typeface="Times New Roman" pitchFamily="18" charset="0"/>
            </a:endParaRPr>
          </a:p>
        </p:txBody>
      </p:sp>
      <p:sp>
        <p:nvSpPr>
          <p:cNvPr id="6" name="Subtitle 2"/>
          <p:cNvSpPr txBox="1">
            <a:spLocks/>
          </p:cNvSpPr>
          <p:nvPr/>
        </p:nvSpPr>
        <p:spPr>
          <a:xfrm>
            <a:off x="2133600" y="990600"/>
            <a:ext cx="6934200" cy="5715000"/>
          </a:xfrm>
          <a:prstGeom prst="rect">
            <a:avLst/>
          </a:prstGeom>
          <a:solidFill>
            <a:schemeClr val="bg1">
              <a:lumMod val="75000"/>
            </a:schemeClr>
          </a:solidFill>
          <a:ln w="28575">
            <a:solidFill>
              <a:schemeClr val="bg1"/>
            </a:solidFill>
          </a:ln>
          <a:effectLst>
            <a:outerShdw blurRad="40000" dist="20000" dir="5400000" sx="1000" sy="1000" rotWithShape="0">
              <a:srgbClr val="000000"/>
            </a:outerShdw>
          </a:effectLst>
        </p:spPr>
        <p:style>
          <a:lnRef idx="1">
            <a:schemeClr val="dk1"/>
          </a:lnRef>
          <a:fillRef idx="2">
            <a:schemeClr val="dk1"/>
          </a:fillRef>
          <a:effectRef idx="1">
            <a:schemeClr val="dk1"/>
          </a:effectRef>
          <a:fontRef idx="minor">
            <a:schemeClr val="dk1"/>
          </a:fontRef>
        </p:style>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just"/>
            <a:r>
              <a:rPr lang="en-US" sz="1600" smtClean="0"/>
              <a:t>  </a:t>
            </a:r>
          </a:p>
          <a:p>
            <a:pPr algn="just"/>
            <a:r>
              <a:rPr lang="en-US" sz="1600" smtClean="0"/>
              <a:t>+ Qui </a:t>
            </a:r>
            <a:r>
              <a:rPr lang="en-US" sz="1600"/>
              <a:t>định chung:</a:t>
            </a:r>
          </a:p>
          <a:p>
            <a:pPr algn="just"/>
            <a:r>
              <a:rPr lang="en-US" sz="1600"/>
              <a:t>- Mọi trường hợp về các sự cố về điện xảy ra trong tòa nhà. Yêu cầu thông báo ngay cho bộ phận kỹ thuật trước tiên và bộ phận này có nhiệm vụ thực hiện việc sửa chữa, kiểm tra và phối hợp với các bộ phận khác liên quan trong tòa nhà để giải quyết, khắc phục sự cố.</a:t>
            </a:r>
          </a:p>
          <a:p>
            <a:pPr algn="just"/>
            <a:r>
              <a:rPr lang="en-US" sz="1600"/>
              <a:t>- Các sự cố xảy ra yêu cầu người phát hiện ngay lập tức thông báo cho Tổ bảo trì để tìm biện pháp khắc phục và đồng thời nhanh chóng liên lạc với bộ phận liên quan để xử lý sự cố.</a:t>
            </a:r>
          </a:p>
          <a:p>
            <a:pPr algn="just"/>
            <a:r>
              <a:rPr lang="en-US" sz="1600"/>
              <a:t>- Sau khi đã hoàn thành việc khắc phục sự cố bảo vệ lập biên bản về sự việc diễn ra và lưu vào hồ sơ bảo vệ đồng thời có sự xác nhận của ngừơi lập biên bản và người bị lập biên bản.</a:t>
            </a:r>
          </a:p>
          <a:p>
            <a:pPr algn="just"/>
            <a:r>
              <a:rPr lang="en-US" sz="1600"/>
              <a:t>- Biên bản lập phải có nội dung giống nhau của hai bên và được lưu giữ tại phòng bảo vệ, Tổ bảo trì, và bên phát hiện ra sự cố.</a:t>
            </a:r>
          </a:p>
          <a:p>
            <a:pPr algn="just"/>
            <a:r>
              <a:rPr lang="en-US" sz="1600"/>
              <a:t> </a:t>
            </a:r>
          </a:p>
        </p:txBody>
      </p:sp>
      <p:sp>
        <p:nvSpPr>
          <p:cNvPr id="5" name="Rectangle 4"/>
          <p:cNvSpPr/>
          <p:nvPr/>
        </p:nvSpPr>
        <p:spPr>
          <a:xfrm>
            <a:off x="2133600" y="6477000"/>
            <a:ext cx="6934200" cy="228600"/>
          </a:xfrm>
          <a:prstGeom prst="rect">
            <a:avLst/>
          </a:prstGeom>
          <a:blipFill dpi="0" rotWithShape="1">
            <a:blip r:embed="rId3"/>
            <a:srcRect/>
            <a:tile tx="0" ty="0" sx="100000" sy="100000" flip="none" algn="tl"/>
          </a:blip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300" b="1" smtClean="0">
                <a:ln w="9525">
                  <a:solidFill>
                    <a:schemeClr val="bg1"/>
                  </a:solidFill>
                </a:ln>
                <a:solidFill>
                  <a:schemeClr val="bg1"/>
                </a:solidFill>
                <a:latin typeface="Times New Roman" pitchFamily="18" charset="0"/>
                <a:cs typeface="Times New Roman" pitchFamily="18" charset="0"/>
              </a:rPr>
              <a:t>TRUNG TÂM DỊCH VỤ CHUNG – TỔ BẢO TRÌ</a:t>
            </a:r>
            <a:endParaRPr lang="en-US" sz="1300" b="1">
              <a:ln w="9525">
                <a:solidFill>
                  <a:schemeClr val="bg1"/>
                </a:solidFill>
              </a:ln>
              <a:solidFill>
                <a:schemeClr val="bg1"/>
              </a:solidFill>
              <a:latin typeface="Times New Roman" pitchFamily="18" charset="0"/>
              <a:cs typeface="Times New Roman" pitchFamily="18" charset="0"/>
            </a:endParaRPr>
          </a:p>
        </p:txBody>
      </p:sp>
      <p:sp>
        <p:nvSpPr>
          <p:cNvPr id="3" name="Subtitle 2"/>
          <p:cNvSpPr>
            <a:spLocks noGrp="1"/>
          </p:cNvSpPr>
          <p:nvPr>
            <p:ph type="subTitle" idx="1"/>
          </p:nvPr>
        </p:nvSpPr>
        <p:spPr>
          <a:xfrm>
            <a:off x="152400" y="990600"/>
            <a:ext cx="1905000" cy="5715000"/>
          </a:xfrm>
          <a:solidFill>
            <a:schemeClr val="accent1">
              <a:lumMod val="60000"/>
              <a:lumOff val="40000"/>
            </a:schemeClr>
          </a:solidFill>
          <a:effectLst>
            <a:outerShdw blurRad="76200" dir="18900000" sy="23000" kx="-1200000" algn="bl" rotWithShape="0">
              <a:prstClr val="black">
                <a:alpha val="20000"/>
              </a:prstClr>
            </a:outerShdw>
          </a:effectLst>
          <a:scene3d>
            <a:camera prst="orthographicFront"/>
            <a:lightRig rig="threePt" dir="t"/>
          </a:scene3d>
          <a:sp3d>
            <a:bevelT prst="relaxedInset"/>
            <a:bevelB/>
          </a:sp3d>
        </p:spPr>
        <p:style>
          <a:lnRef idx="3">
            <a:schemeClr val="lt1"/>
          </a:lnRef>
          <a:fillRef idx="1">
            <a:schemeClr val="accent2"/>
          </a:fillRef>
          <a:effectRef idx="1">
            <a:schemeClr val="accent2"/>
          </a:effectRef>
          <a:fontRef idx="minor">
            <a:schemeClr val="lt1"/>
          </a:fontRef>
        </p:style>
        <p:txBody>
          <a:bodyPr>
            <a:normAutofit/>
          </a:bodyPr>
          <a:lstStyle/>
          <a:p>
            <a:pPr algn="ctr"/>
            <a:endParaRPr lang="en-US" sz="2000" b="1" smtClean="0"/>
          </a:p>
          <a:p>
            <a:pPr algn="ctr"/>
            <a:r>
              <a:rPr lang="en-US" sz="2000" b="1" smtClean="0"/>
              <a:t>NỘI DUNG</a:t>
            </a:r>
          </a:p>
          <a:p>
            <a:pPr algn="ctr"/>
            <a:endParaRPr lang="en-US" sz="2000" b="1"/>
          </a:p>
          <a:p>
            <a:pPr algn="ctr"/>
            <a:endParaRPr lang="en-US" sz="2000" b="1" smtClean="0"/>
          </a:p>
          <a:p>
            <a:pPr marL="182880" algn="ctr">
              <a:spcBef>
                <a:spcPts val="1800"/>
              </a:spcBef>
              <a:spcAft>
                <a:spcPts val="1200"/>
              </a:spcAft>
            </a:pPr>
            <a:r>
              <a:rPr lang="en-US" sz="1600" b="1">
                <a:latin typeface="Times New Roman" pitchFamily="18" charset="0"/>
                <a:cs typeface="Times New Roman" pitchFamily="18" charset="0"/>
              </a:rPr>
              <a:t>II. HỆ THỐNG ĐIỆN LƯỚI TẠI 124 HOÀNG QUỐC VIỆT</a:t>
            </a:r>
          </a:p>
          <a:p>
            <a:pPr marL="182880" algn="ctr">
              <a:spcBef>
                <a:spcPts val="1800"/>
              </a:spcBef>
              <a:spcAft>
                <a:spcPts val="1200"/>
              </a:spcAft>
            </a:pPr>
            <a:endParaRPr lang="en-US" sz="1600" b="1">
              <a:latin typeface="Times New Roman" pitchFamily="18" charset="0"/>
              <a:cs typeface="Times New Roman" pitchFamily="18" charset="0"/>
            </a:endParaRPr>
          </a:p>
          <a:p>
            <a:pPr lvl="0" algn="ctr"/>
            <a:r>
              <a:rPr lang="en-US" sz="1600" b="1" smtClean="0"/>
              <a:t>3. Quy </a:t>
            </a:r>
            <a:r>
              <a:rPr lang="en-US" sz="1600" b="1"/>
              <a:t>định xử lý sự cố điện </a:t>
            </a:r>
            <a:endParaRPr lang="en-US" sz="1600"/>
          </a:p>
        </p:txBody>
      </p:sp>
    </p:spTree>
    <p:extLst>
      <p:ext uri="{BB962C8B-B14F-4D97-AF65-F5344CB8AC3E}">
        <p14:creationId xmlns:p14="http://schemas.microsoft.com/office/powerpoint/2010/main" val="34297165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152400"/>
            <a:ext cx="1905000" cy="685800"/>
          </a:xfrm>
          <a:prstGeom prst="rect">
            <a:avLst/>
          </a:prstGeom>
          <a:solidFill>
            <a:schemeClr val="bg1">
              <a:lumMod val="50000"/>
              <a:alpha val="96863"/>
            </a:schemeClr>
          </a:solidFill>
          <a:ln w="38100">
            <a:solidFill>
              <a:schemeClr val="bg1"/>
            </a:solidFill>
          </a:ln>
          <a:effectLst>
            <a:innerShdw blurRad="63500" dist="50800" dir="8100000">
              <a:prstClr val="black">
                <a:alpha val="50000"/>
              </a:prstClr>
            </a:innerShdw>
          </a:effectLst>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ctr">
              <a:spcBef>
                <a:spcPts val="0"/>
              </a:spcBef>
              <a:spcAft>
                <a:spcPts val="600"/>
              </a:spcAft>
            </a:pPr>
            <a:r>
              <a:rPr lang="en-US" sz="4000" smtClean="0">
                <a:solidFill>
                  <a:srgbClr val="FFC000"/>
                </a:solidFill>
                <a:latin typeface=".VnBodoniH" pitchFamily="34" charset="0"/>
              </a:rPr>
              <a:t>ANSV</a:t>
            </a:r>
            <a:endParaRPr lang="en-US" sz="4000">
              <a:solidFill>
                <a:srgbClr val="FFC000"/>
              </a:solidFill>
              <a:latin typeface=".VnBodoniH" pitchFamily="34" charset="0"/>
            </a:endParaRPr>
          </a:p>
        </p:txBody>
      </p:sp>
      <p:sp>
        <p:nvSpPr>
          <p:cNvPr id="2" name="Title 1"/>
          <p:cNvSpPr>
            <a:spLocks noGrp="1"/>
          </p:cNvSpPr>
          <p:nvPr>
            <p:ph type="ctrTitle"/>
          </p:nvPr>
        </p:nvSpPr>
        <p:spPr>
          <a:xfrm>
            <a:off x="2133600" y="152400"/>
            <a:ext cx="6934200" cy="685800"/>
          </a:xfrm>
          <a:ln w="28575"/>
        </p:spPr>
        <p:style>
          <a:lnRef idx="1">
            <a:schemeClr val="accent2"/>
          </a:lnRef>
          <a:fillRef idx="2">
            <a:schemeClr val="accent2"/>
          </a:fillRef>
          <a:effectRef idx="1">
            <a:schemeClr val="accent2"/>
          </a:effectRef>
          <a:fontRef idx="minor">
            <a:schemeClr val="dk1"/>
          </a:fontRef>
        </p:style>
        <p:txBody>
          <a:bodyPr>
            <a:normAutofit/>
          </a:bodyPr>
          <a:lstStyle/>
          <a:p>
            <a:pPr algn="ctr"/>
            <a:r>
              <a:rPr lang="en-US" sz="2000" smtClean="0">
                <a:solidFill>
                  <a:schemeClr val="tx1"/>
                </a:solidFill>
                <a:latin typeface="Times New Roman" pitchFamily="18" charset="0"/>
                <a:cs typeface="Times New Roman" pitchFamily="18" charset="0"/>
              </a:rPr>
              <a:t>GIỚI THIỆU HT CẤP ĐIỆN VÀ THAO TÁC VẬN HÀNH </a:t>
            </a:r>
            <a:br>
              <a:rPr lang="en-US" sz="2000" smtClean="0">
                <a:solidFill>
                  <a:schemeClr val="tx1"/>
                </a:solidFill>
                <a:latin typeface="Times New Roman" pitchFamily="18" charset="0"/>
                <a:cs typeface="Times New Roman" pitchFamily="18" charset="0"/>
              </a:rPr>
            </a:br>
            <a:r>
              <a:rPr lang="en-US" sz="2000" smtClean="0">
                <a:solidFill>
                  <a:schemeClr val="tx1"/>
                </a:solidFill>
                <a:latin typeface="Times New Roman" pitchFamily="18" charset="0"/>
                <a:cs typeface="Times New Roman" pitchFamily="18" charset="0"/>
              </a:rPr>
              <a:t>TRỤ SỞ LÀM VIỆC TẠI 124 HQV</a:t>
            </a:r>
            <a:endParaRPr lang="en-US" sz="2000">
              <a:solidFill>
                <a:schemeClr val="tx1"/>
              </a:solidFill>
              <a:latin typeface="Times New Roman" pitchFamily="18" charset="0"/>
              <a:cs typeface="Times New Roman" pitchFamily="18" charset="0"/>
            </a:endParaRPr>
          </a:p>
        </p:txBody>
      </p:sp>
      <p:sp>
        <p:nvSpPr>
          <p:cNvPr id="6" name="Subtitle 2"/>
          <p:cNvSpPr txBox="1">
            <a:spLocks/>
          </p:cNvSpPr>
          <p:nvPr/>
        </p:nvSpPr>
        <p:spPr>
          <a:xfrm>
            <a:off x="2133600" y="990600"/>
            <a:ext cx="6934200" cy="5715000"/>
          </a:xfrm>
          <a:prstGeom prst="rect">
            <a:avLst/>
          </a:prstGeom>
          <a:solidFill>
            <a:schemeClr val="bg1">
              <a:lumMod val="75000"/>
            </a:schemeClr>
          </a:solidFill>
          <a:ln w="28575">
            <a:solidFill>
              <a:schemeClr val="bg1"/>
            </a:solidFill>
          </a:ln>
          <a:effectLst>
            <a:outerShdw blurRad="40000" dist="20000" dir="5400000" sx="1000" sy="1000" rotWithShape="0">
              <a:srgbClr val="000000"/>
            </a:outerShdw>
          </a:effectLst>
        </p:spPr>
        <p:style>
          <a:lnRef idx="1">
            <a:schemeClr val="dk1"/>
          </a:lnRef>
          <a:fillRef idx="2">
            <a:schemeClr val="dk1"/>
          </a:fillRef>
          <a:effectRef idx="1">
            <a:schemeClr val="dk1"/>
          </a:effectRef>
          <a:fontRef idx="minor">
            <a:schemeClr val="dk1"/>
          </a:fontRef>
        </p:style>
        <p:txBody>
          <a:bodyPr vert="horz" lIns="0" rIns="18288">
            <a:normAutofit fontScale="92500" lnSpcReduction="20000"/>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just"/>
            <a:r>
              <a:rPr lang="en-US" sz="1600"/>
              <a:t>1. Sự cố mất điện:</a:t>
            </a:r>
          </a:p>
          <a:p>
            <a:pPr algn="just"/>
            <a:r>
              <a:rPr lang="en-US" sz="1600"/>
              <a:t>Bộ phận xử lý: Nhân viên kỹ thuật tổ bảo trì làm những công tác:</a:t>
            </a:r>
          </a:p>
          <a:p>
            <a:pPr algn="just"/>
            <a:r>
              <a:rPr lang="en-US" sz="1600"/>
              <a:t>Khi sự cố mất điện xảy ra, hệ thống nguồn tự động dự phòng sẽ tự động đóng điện trong vòng 5 giây. Nhưng thời gian mất điện này có thể làm cho một số hệ thống sẽ bị treo cần reset lại </a:t>
            </a:r>
          </a:p>
          <a:p>
            <a:pPr algn="just"/>
            <a:r>
              <a:rPr lang="en-US" sz="1600"/>
              <a:t> 2. Sự cố trip CB do chạm chập:</a:t>
            </a:r>
          </a:p>
          <a:p>
            <a:pPr algn="just"/>
            <a:r>
              <a:rPr lang="en-US" sz="1600"/>
              <a:t>Bộ phận xử lý: Bộ phận kỹ thuật </a:t>
            </a:r>
          </a:p>
          <a:p>
            <a:pPr algn="just"/>
            <a:r>
              <a:rPr lang="en-US" sz="1600"/>
              <a:t>- Nắm vững sơ đồ phân phối điện năng của tòa nhà</a:t>
            </a:r>
          </a:p>
          <a:p>
            <a:pPr algn="just"/>
            <a:r>
              <a:rPr lang="en-US" sz="1600"/>
              <a:t>- Bình tĩnh xác định rõ vị trí tủ phân phối</a:t>
            </a:r>
          </a:p>
          <a:p>
            <a:pPr algn="just"/>
            <a:r>
              <a:rPr lang="en-US" sz="1600"/>
              <a:t>- Xác định hệ cung cấp (nguồn, ổ cắm…)</a:t>
            </a:r>
          </a:p>
          <a:p>
            <a:pPr algn="just"/>
            <a:r>
              <a:rPr lang="en-US" sz="1600"/>
              <a:t>- Cắt CB nguồn ở hệ khống chế đó với cấp thấp nhất có thể.</a:t>
            </a:r>
          </a:p>
          <a:p>
            <a:pPr algn="just"/>
            <a:r>
              <a:rPr lang="en-US" sz="1600"/>
              <a:t>- Cắt tất cả các CB con</a:t>
            </a:r>
          </a:p>
          <a:p>
            <a:pPr algn="just"/>
            <a:r>
              <a:rPr lang="en-US" sz="1600"/>
              <a:t>- Cô lập tất cả các thiết bị trong hệ đó.</a:t>
            </a:r>
          </a:p>
          <a:p>
            <a:pPr algn="just"/>
            <a:r>
              <a:rPr lang="en-US" sz="1600"/>
              <a:t>- Dùng VOM kiểm tra chạm pha, chạm đất...</a:t>
            </a:r>
          </a:p>
          <a:p>
            <a:pPr algn="just"/>
            <a:r>
              <a:rPr lang="en-US" sz="1600"/>
              <a:t>- Đóng thứ tự các CB con</a:t>
            </a:r>
          </a:p>
          <a:p>
            <a:pPr algn="just"/>
            <a:r>
              <a:rPr lang="en-US" sz="1600"/>
              <a:t>- Kiểm tra chạm vỏ các thiết bị đã cô lập.</a:t>
            </a:r>
          </a:p>
          <a:p>
            <a:pPr algn="just"/>
            <a:r>
              <a:rPr lang="en-US" sz="1600"/>
              <a:t>- Thứ tự cấp lại nguồn cho các thiết bị cô lập.</a:t>
            </a:r>
          </a:p>
          <a:p>
            <a:pPr algn="just"/>
            <a:r>
              <a:rPr lang="en-US" sz="1600"/>
              <a:t>Tất cả các bước trên là cơ bản để phát hiện tất cả các sự cố về chạm chập, nếu bị sự cố tại bước nào ta có thể phát hiện ra ngay nguyên nhân sự cố và cô lập cục bộ, trả nguồn sử dụng lại cho các thiết bị khác.</a:t>
            </a:r>
          </a:p>
          <a:p>
            <a:pPr algn="just"/>
            <a:r>
              <a:rPr lang="en-US" sz="1600"/>
              <a:t>3. Sự cố về trạm biến thế: Tất cả các sự cố về trạm biến thế cũng như thao tác về trạm biến thế, nhân viên không được quyền can thiệp hạng mục này thuộc quyền của điện lực quản lý </a:t>
            </a:r>
          </a:p>
          <a:p>
            <a:pPr algn="just"/>
            <a:r>
              <a:rPr lang="en-US" sz="1600"/>
              <a:t> </a:t>
            </a:r>
          </a:p>
        </p:txBody>
      </p:sp>
      <p:sp>
        <p:nvSpPr>
          <p:cNvPr id="5" name="Rectangle 4"/>
          <p:cNvSpPr/>
          <p:nvPr/>
        </p:nvSpPr>
        <p:spPr>
          <a:xfrm>
            <a:off x="2133600" y="6477000"/>
            <a:ext cx="6934200" cy="228600"/>
          </a:xfrm>
          <a:prstGeom prst="rect">
            <a:avLst/>
          </a:prstGeom>
          <a:blipFill dpi="0" rotWithShape="1">
            <a:blip r:embed="rId3"/>
            <a:srcRect/>
            <a:tile tx="0" ty="0" sx="100000" sy="100000" flip="none" algn="tl"/>
          </a:blip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300" b="1" smtClean="0">
                <a:ln w="9525">
                  <a:solidFill>
                    <a:schemeClr val="bg1"/>
                  </a:solidFill>
                </a:ln>
                <a:solidFill>
                  <a:schemeClr val="bg1"/>
                </a:solidFill>
                <a:latin typeface="Times New Roman" pitchFamily="18" charset="0"/>
                <a:cs typeface="Times New Roman" pitchFamily="18" charset="0"/>
              </a:rPr>
              <a:t>TRUNG TÂM DỊCH VỤ CHUNG – TỔ BẢO TRÌ</a:t>
            </a:r>
            <a:endParaRPr lang="en-US" sz="1300" b="1">
              <a:ln w="9525">
                <a:solidFill>
                  <a:schemeClr val="bg1"/>
                </a:solidFill>
              </a:ln>
              <a:solidFill>
                <a:schemeClr val="bg1"/>
              </a:solidFill>
              <a:latin typeface="Times New Roman" pitchFamily="18" charset="0"/>
              <a:cs typeface="Times New Roman" pitchFamily="18" charset="0"/>
            </a:endParaRPr>
          </a:p>
        </p:txBody>
      </p:sp>
      <p:sp>
        <p:nvSpPr>
          <p:cNvPr id="3" name="Subtitle 2"/>
          <p:cNvSpPr>
            <a:spLocks noGrp="1"/>
          </p:cNvSpPr>
          <p:nvPr>
            <p:ph type="subTitle" idx="1"/>
          </p:nvPr>
        </p:nvSpPr>
        <p:spPr>
          <a:xfrm>
            <a:off x="152400" y="990600"/>
            <a:ext cx="1905000" cy="5715000"/>
          </a:xfrm>
          <a:solidFill>
            <a:schemeClr val="accent1">
              <a:lumMod val="60000"/>
              <a:lumOff val="40000"/>
            </a:schemeClr>
          </a:solidFill>
          <a:effectLst>
            <a:outerShdw blurRad="76200" dir="18900000" sy="23000" kx="-1200000" algn="bl" rotWithShape="0">
              <a:prstClr val="black">
                <a:alpha val="20000"/>
              </a:prstClr>
            </a:outerShdw>
          </a:effectLst>
          <a:scene3d>
            <a:camera prst="orthographicFront"/>
            <a:lightRig rig="threePt" dir="t"/>
          </a:scene3d>
          <a:sp3d>
            <a:bevelT prst="relaxedInset"/>
            <a:bevelB/>
          </a:sp3d>
        </p:spPr>
        <p:style>
          <a:lnRef idx="3">
            <a:schemeClr val="lt1"/>
          </a:lnRef>
          <a:fillRef idx="1">
            <a:schemeClr val="accent2"/>
          </a:fillRef>
          <a:effectRef idx="1">
            <a:schemeClr val="accent2"/>
          </a:effectRef>
          <a:fontRef idx="minor">
            <a:schemeClr val="lt1"/>
          </a:fontRef>
        </p:style>
        <p:txBody>
          <a:bodyPr>
            <a:normAutofit/>
          </a:bodyPr>
          <a:lstStyle/>
          <a:p>
            <a:pPr algn="ctr"/>
            <a:endParaRPr lang="en-US" sz="2000" b="1" smtClean="0"/>
          </a:p>
          <a:p>
            <a:pPr algn="ctr"/>
            <a:r>
              <a:rPr lang="en-US" sz="2000" b="1" smtClean="0"/>
              <a:t>NỘI DUNG</a:t>
            </a:r>
          </a:p>
          <a:p>
            <a:pPr algn="ctr"/>
            <a:endParaRPr lang="en-US" sz="2000" b="1"/>
          </a:p>
          <a:p>
            <a:pPr algn="ctr"/>
            <a:endParaRPr lang="en-US" sz="2000" b="1" smtClean="0"/>
          </a:p>
          <a:p>
            <a:pPr marL="182880" algn="ctr">
              <a:spcBef>
                <a:spcPts val="1800"/>
              </a:spcBef>
              <a:spcAft>
                <a:spcPts val="1200"/>
              </a:spcAft>
            </a:pPr>
            <a:r>
              <a:rPr lang="en-US" sz="1600" b="1">
                <a:latin typeface="Times New Roman" pitchFamily="18" charset="0"/>
                <a:cs typeface="Times New Roman" pitchFamily="18" charset="0"/>
              </a:rPr>
              <a:t>II. HỆ THỐNG ĐIỆN LƯỚI TẠI 124 HOÀNG QUỐC VIỆT</a:t>
            </a:r>
          </a:p>
          <a:p>
            <a:pPr marL="182880" algn="ctr">
              <a:spcBef>
                <a:spcPts val="1800"/>
              </a:spcBef>
              <a:spcAft>
                <a:spcPts val="1200"/>
              </a:spcAft>
            </a:pPr>
            <a:endParaRPr lang="en-US" sz="1600" b="1">
              <a:latin typeface="Times New Roman" pitchFamily="18" charset="0"/>
              <a:cs typeface="Times New Roman" pitchFamily="18" charset="0"/>
            </a:endParaRPr>
          </a:p>
          <a:p>
            <a:pPr lvl="0" algn="ctr"/>
            <a:r>
              <a:rPr lang="en-US" sz="1600" b="1" smtClean="0"/>
              <a:t>3. Quy </a:t>
            </a:r>
            <a:r>
              <a:rPr lang="en-US" sz="1600" b="1"/>
              <a:t>định xử lý sự cố điện </a:t>
            </a:r>
            <a:endParaRPr lang="en-US" sz="1600"/>
          </a:p>
        </p:txBody>
      </p:sp>
    </p:spTree>
    <p:extLst>
      <p:ext uri="{BB962C8B-B14F-4D97-AF65-F5344CB8AC3E}">
        <p14:creationId xmlns:p14="http://schemas.microsoft.com/office/powerpoint/2010/main" val="15077625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152400"/>
            <a:ext cx="1905000" cy="685800"/>
          </a:xfrm>
          <a:prstGeom prst="rect">
            <a:avLst/>
          </a:prstGeom>
          <a:solidFill>
            <a:schemeClr val="bg1">
              <a:lumMod val="50000"/>
              <a:alpha val="96863"/>
            </a:schemeClr>
          </a:solidFill>
          <a:ln w="38100">
            <a:solidFill>
              <a:schemeClr val="bg1"/>
            </a:solidFill>
          </a:ln>
          <a:effectLst>
            <a:innerShdw blurRad="63500" dist="50800" dir="8100000">
              <a:prstClr val="black">
                <a:alpha val="50000"/>
              </a:prstClr>
            </a:innerShdw>
          </a:effectLst>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ctr">
              <a:spcBef>
                <a:spcPts val="0"/>
              </a:spcBef>
              <a:spcAft>
                <a:spcPts val="600"/>
              </a:spcAft>
            </a:pPr>
            <a:r>
              <a:rPr lang="en-US" sz="4000" smtClean="0">
                <a:solidFill>
                  <a:srgbClr val="FFC000"/>
                </a:solidFill>
                <a:latin typeface=".VnBodoniH" pitchFamily="34" charset="0"/>
              </a:rPr>
              <a:t>ANSV</a:t>
            </a:r>
            <a:endParaRPr lang="en-US" sz="4000">
              <a:solidFill>
                <a:srgbClr val="FFC000"/>
              </a:solidFill>
              <a:latin typeface=".VnBodoniH" pitchFamily="34" charset="0"/>
            </a:endParaRPr>
          </a:p>
        </p:txBody>
      </p:sp>
      <p:sp>
        <p:nvSpPr>
          <p:cNvPr id="2" name="Title 1"/>
          <p:cNvSpPr>
            <a:spLocks noGrp="1"/>
          </p:cNvSpPr>
          <p:nvPr>
            <p:ph type="ctrTitle"/>
          </p:nvPr>
        </p:nvSpPr>
        <p:spPr>
          <a:xfrm>
            <a:off x="2133600" y="152400"/>
            <a:ext cx="6934200" cy="685800"/>
          </a:xfrm>
          <a:ln w="28575"/>
        </p:spPr>
        <p:style>
          <a:lnRef idx="1">
            <a:schemeClr val="accent2"/>
          </a:lnRef>
          <a:fillRef idx="2">
            <a:schemeClr val="accent2"/>
          </a:fillRef>
          <a:effectRef idx="1">
            <a:schemeClr val="accent2"/>
          </a:effectRef>
          <a:fontRef idx="minor">
            <a:schemeClr val="dk1"/>
          </a:fontRef>
        </p:style>
        <p:txBody>
          <a:bodyPr>
            <a:normAutofit/>
          </a:bodyPr>
          <a:lstStyle/>
          <a:p>
            <a:pPr algn="ctr"/>
            <a:r>
              <a:rPr lang="en-US" sz="2000" smtClean="0">
                <a:solidFill>
                  <a:schemeClr val="tx1"/>
                </a:solidFill>
                <a:latin typeface="Times New Roman" pitchFamily="18" charset="0"/>
                <a:cs typeface="Times New Roman" pitchFamily="18" charset="0"/>
              </a:rPr>
              <a:t>GIỚI THIỆU HT CẤP ĐIỆN VÀ THAO TÁC VẬN HÀNH </a:t>
            </a:r>
            <a:br>
              <a:rPr lang="en-US" sz="2000" smtClean="0">
                <a:solidFill>
                  <a:schemeClr val="tx1"/>
                </a:solidFill>
                <a:latin typeface="Times New Roman" pitchFamily="18" charset="0"/>
                <a:cs typeface="Times New Roman" pitchFamily="18" charset="0"/>
              </a:rPr>
            </a:br>
            <a:r>
              <a:rPr lang="en-US" sz="2000" smtClean="0">
                <a:solidFill>
                  <a:schemeClr val="tx1"/>
                </a:solidFill>
                <a:latin typeface="Times New Roman" pitchFamily="18" charset="0"/>
                <a:cs typeface="Times New Roman" pitchFamily="18" charset="0"/>
              </a:rPr>
              <a:t>TRỤ SỞ LÀM VIỆC TẠI 124 HQV</a:t>
            </a:r>
            <a:endParaRPr lang="en-US" sz="2000">
              <a:solidFill>
                <a:schemeClr val="tx1"/>
              </a:solidFill>
              <a:latin typeface="Times New Roman" pitchFamily="18" charset="0"/>
              <a:cs typeface="Times New Roman" pitchFamily="18" charset="0"/>
            </a:endParaRPr>
          </a:p>
        </p:txBody>
      </p:sp>
      <p:sp>
        <p:nvSpPr>
          <p:cNvPr id="6" name="Subtitle 2"/>
          <p:cNvSpPr txBox="1">
            <a:spLocks/>
          </p:cNvSpPr>
          <p:nvPr/>
        </p:nvSpPr>
        <p:spPr>
          <a:xfrm>
            <a:off x="2133600" y="990600"/>
            <a:ext cx="6934200" cy="5715000"/>
          </a:xfrm>
          <a:prstGeom prst="rect">
            <a:avLst/>
          </a:prstGeom>
          <a:solidFill>
            <a:schemeClr val="bg1">
              <a:lumMod val="75000"/>
            </a:schemeClr>
          </a:solidFill>
          <a:ln w="28575">
            <a:solidFill>
              <a:schemeClr val="bg1"/>
            </a:solidFill>
          </a:ln>
          <a:effectLst>
            <a:outerShdw blurRad="40000" dist="20000" dir="5400000" sx="1000" sy="1000" rotWithShape="0">
              <a:srgbClr val="000000"/>
            </a:outerShdw>
          </a:effectLst>
        </p:spPr>
        <p:style>
          <a:lnRef idx="1">
            <a:schemeClr val="dk1"/>
          </a:lnRef>
          <a:fillRef idx="2">
            <a:schemeClr val="dk1"/>
          </a:fillRef>
          <a:effectRef idx="1">
            <a:schemeClr val="dk1"/>
          </a:effectRef>
          <a:fontRef idx="minor">
            <a:schemeClr val="dk1"/>
          </a:fontRef>
        </p:style>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just"/>
            <a:r>
              <a:rPr lang="en-US" sz="1600"/>
              <a:t> </a:t>
            </a:r>
            <a:endParaRPr lang="en-US" sz="1600"/>
          </a:p>
        </p:txBody>
      </p:sp>
      <p:sp>
        <p:nvSpPr>
          <p:cNvPr id="5" name="Rectangle 4"/>
          <p:cNvSpPr/>
          <p:nvPr/>
        </p:nvSpPr>
        <p:spPr>
          <a:xfrm>
            <a:off x="2133600" y="6477000"/>
            <a:ext cx="6934200" cy="228600"/>
          </a:xfrm>
          <a:prstGeom prst="rect">
            <a:avLst/>
          </a:prstGeom>
          <a:blipFill dpi="0" rotWithShape="1">
            <a:blip r:embed="rId3"/>
            <a:srcRect/>
            <a:tile tx="0" ty="0" sx="100000" sy="100000" flip="none" algn="tl"/>
          </a:blip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300" b="1" smtClean="0">
                <a:ln w="9525">
                  <a:solidFill>
                    <a:schemeClr val="bg1"/>
                  </a:solidFill>
                </a:ln>
                <a:solidFill>
                  <a:schemeClr val="bg1"/>
                </a:solidFill>
                <a:latin typeface="Times New Roman" pitchFamily="18" charset="0"/>
                <a:cs typeface="Times New Roman" pitchFamily="18" charset="0"/>
              </a:rPr>
              <a:t>TRUNG TÂM DỊCH VỤ CHUNG – TỔ BẢO TRÌ</a:t>
            </a:r>
            <a:endParaRPr lang="en-US" sz="1300" b="1">
              <a:ln w="9525">
                <a:solidFill>
                  <a:schemeClr val="bg1"/>
                </a:solidFill>
              </a:ln>
              <a:solidFill>
                <a:schemeClr val="bg1"/>
              </a:solidFill>
              <a:latin typeface="Times New Roman" pitchFamily="18" charset="0"/>
              <a:cs typeface="Times New Roman" pitchFamily="18" charset="0"/>
            </a:endParaRPr>
          </a:p>
        </p:txBody>
      </p:sp>
      <p:sp>
        <p:nvSpPr>
          <p:cNvPr id="3" name="Subtitle 2"/>
          <p:cNvSpPr>
            <a:spLocks noGrp="1"/>
          </p:cNvSpPr>
          <p:nvPr>
            <p:ph type="subTitle" idx="1"/>
          </p:nvPr>
        </p:nvSpPr>
        <p:spPr>
          <a:xfrm>
            <a:off x="152400" y="990600"/>
            <a:ext cx="1905000" cy="5715000"/>
          </a:xfrm>
          <a:blipFill dpi="0" rotWithShape="1">
            <a:blip r:embed="rId4" cstate="print">
              <a:extLst>
                <a:ext uri="{28A0092B-C50C-407E-A947-70E740481C1C}">
                  <a14:useLocalDpi xmlns:a14="http://schemas.microsoft.com/office/drawing/2010/main" val="0"/>
                </a:ext>
              </a:extLst>
            </a:blip>
            <a:srcRect/>
            <a:stretch>
              <a:fillRect/>
            </a:stretch>
          </a:blipFill>
          <a:effectLst>
            <a:outerShdw blurRad="76200" dir="18900000" sy="23000" kx="-1200000" algn="bl" rotWithShape="0">
              <a:prstClr val="black">
                <a:alpha val="20000"/>
              </a:prstClr>
            </a:outerShdw>
          </a:effectLst>
          <a:scene3d>
            <a:camera prst="orthographicFront"/>
            <a:lightRig rig="threePt" dir="t"/>
          </a:scene3d>
          <a:sp3d>
            <a:bevelT prst="relaxedInset"/>
            <a:bevelB/>
          </a:sp3d>
        </p:spPr>
        <p:style>
          <a:lnRef idx="3">
            <a:schemeClr val="lt1"/>
          </a:lnRef>
          <a:fillRef idx="1">
            <a:schemeClr val="accent2"/>
          </a:fillRef>
          <a:effectRef idx="1">
            <a:schemeClr val="accent2"/>
          </a:effectRef>
          <a:fontRef idx="minor">
            <a:schemeClr val="lt1"/>
          </a:fontRef>
        </p:style>
        <p:txBody>
          <a:bodyPr>
            <a:normAutofit/>
          </a:bodyPr>
          <a:lstStyle/>
          <a:p>
            <a:pPr algn="ctr"/>
            <a:endParaRPr lang="en-US" sz="2000" b="1" smtClean="0"/>
          </a:p>
        </p:txBody>
      </p:sp>
      <p:pic>
        <p:nvPicPr>
          <p:cNvPr id="7170" name="Picture 2" descr="C:\Users\Admin\Desktop\thuthuattinhoc-slide-cam-on-dep-68_113247339.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990600"/>
            <a:ext cx="69342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7434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152400"/>
            <a:ext cx="1905000" cy="685800"/>
          </a:xfrm>
          <a:prstGeom prst="rect">
            <a:avLst/>
          </a:prstGeom>
          <a:solidFill>
            <a:schemeClr val="bg1">
              <a:lumMod val="50000"/>
              <a:alpha val="96863"/>
            </a:schemeClr>
          </a:solidFill>
          <a:ln w="38100">
            <a:solidFill>
              <a:schemeClr val="bg1"/>
            </a:solidFill>
          </a:ln>
          <a:effectLst>
            <a:innerShdw blurRad="63500" dist="50800" dir="8100000">
              <a:prstClr val="black">
                <a:alpha val="50000"/>
              </a:prstClr>
            </a:innerShdw>
          </a:effectLst>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ctr">
              <a:spcBef>
                <a:spcPts val="0"/>
              </a:spcBef>
              <a:spcAft>
                <a:spcPts val="600"/>
              </a:spcAft>
            </a:pPr>
            <a:r>
              <a:rPr lang="en-US" sz="4000" smtClean="0">
                <a:solidFill>
                  <a:srgbClr val="FFC000"/>
                </a:solidFill>
                <a:latin typeface=".VnBodoniH" pitchFamily="34" charset="0"/>
              </a:rPr>
              <a:t>ANSV</a:t>
            </a:r>
            <a:endParaRPr lang="en-US" sz="4000">
              <a:solidFill>
                <a:srgbClr val="FFC000"/>
              </a:solidFill>
              <a:latin typeface=".VnBodoniH" pitchFamily="34" charset="0"/>
            </a:endParaRPr>
          </a:p>
        </p:txBody>
      </p:sp>
      <p:sp>
        <p:nvSpPr>
          <p:cNvPr id="2" name="Title 1"/>
          <p:cNvSpPr>
            <a:spLocks noGrp="1"/>
          </p:cNvSpPr>
          <p:nvPr>
            <p:ph type="ctrTitle"/>
          </p:nvPr>
        </p:nvSpPr>
        <p:spPr>
          <a:xfrm>
            <a:off x="2133600" y="152400"/>
            <a:ext cx="6934200" cy="685800"/>
          </a:xfrm>
          <a:ln w="28575"/>
        </p:spPr>
        <p:style>
          <a:lnRef idx="1">
            <a:schemeClr val="accent2"/>
          </a:lnRef>
          <a:fillRef idx="2">
            <a:schemeClr val="accent2"/>
          </a:fillRef>
          <a:effectRef idx="1">
            <a:schemeClr val="accent2"/>
          </a:effectRef>
          <a:fontRef idx="minor">
            <a:schemeClr val="dk1"/>
          </a:fontRef>
        </p:style>
        <p:txBody>
          <a:bodyPr>
            <a:normAutofit/>
          </a:bodyPr>
          <a:lstStyle/>
          <a:p>
            <a:pPr algn="ctr"/>
            <a:r>
              <a:rPr lang="en-US" sz="2000" smtClean="0">
                <a:solidFill>
                  <a:schemeClr val="tx1"/>
                </a:solidFill>
                <a:latin typeface="Times New Roman" pitchFamily="18" charset="0"/>
                <a:cs typeface="Times New Roman" pitchFamily="18" charset="0"/>
              </a:rPr>
              <a:t>GIỚI THIỆU HT CẤP ĐIỆN VÀ THAO TÁC VẬN HÀNH </a:t>
            </a:r>
            <a:br>
              <a:rPr lang="en-US" sz="2000" smtClean="0">
                <a:solidFill>
                  <a:schemeClr val="tx1"/>
                </a:solidFill>
                <a:latin typeface="Times New Roman" pitchFamily="18" charset="0"/>
                <a:cs typeface="Times New Roman" pitchFamily="18" charset="0"/>
              </a:rPr>
            </a:br>
            <a:r>
              <a:rPr lang="en-US" sz="2000" smtClean="0">
                <a:solidFill>
                  <a:schemeClr val="tx1"/>
                </a:solidFill>
                <a:latin typeface="Times New Roman" pitchFamily="18" charset="0"/>
                <a:cs typeface="Times New Roman" pitchFamily="18" charset="0"/>
              </a:rPr>
              <a:t>TRỤ SỞ LÀM VIỆC TẠI 124 HQV</a:t>
            </a:r>
            <a:endParaRPr lang="en-US" sz="2000">
              <a:solidFill>
                <a:schemeClr val="tx1"/>
              </a:solidFill>
              <a:latin typeface="Times New Roman" pitchFamily="18" charset="0"/>
              <a:cs typeface="Times New Roman" pitchFamily="18" charset="0"/>
            </a:endParaRPr>
          </a:p>
        </p:txBody>
      </p:sp>
      <p:sp>
        <p:nvSpPr>
          <p:cNvPr id="6" name="Subtitle 2"/>
          <p:cNvSpPr txBox="1">
            <a:spLocks/>
          </p:cNvSpPr>
          <p:nvPr/>
        </p:nvSpPr>
        <p:spPr>
          <a:xfrm>
            <a:off x="2133600" y="990600"/>
            <a:ext cx="6934200" cy="5715000"/>
          </a:xfrm>
          <a:prstGeom prst="rect">
            <a:avLst/>
          </a:prstGeom>
          <a:solidFill>
            <a:schemeClr val="bg1">
              <a:lumMod val="75000"/>
            </a:schemeClr>
          </a:solidFill>
          <a:ln w="28575">
            <a:solidFill>
              <a:schemeClr val="bg1"/>
            </a:solidFill>
          </a:ln>
          <a:effectLst>
            <a:outerShdw blurRad="40000" dist="20000" dir="5400000" sx="1000" sy="1000" rotWithShape="0">
              <a:srgbClr val="000000"/>
            </a:outerShdw>
          </a:effectLst>
        </p:spPr>
        <p:style>
          <a:lnRef idx="1">
            <a:schemeClr val="dk1"/>
          </a:lnRef>
          <a:fillRef idx="2">
            <a:schemeClr val="dk1"/>
          </a:fillRef>
          <a:effectRef idx="1">
            <a:schemeClr val="dk1"/>
          </a:effectRef>
          <a:fontRef idx="minor">
            <a:schemeClr val="dk1"/>
          </a:fontRef>
        </p:style>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l"/>
            <a:r>
              <a:rPr lang="en-US" sz="1600" smtClean="0"/>
              <a:t> </a:t>
            </a:r>
            <a:endParaRPr lang="en-US" sz="1600" smtClean="0">
              <a:latin typeface="Times New Roman" pitchFamily="18" charset="0"/>
              <a:cs typeface="Times New Roman" pitchFamily="18" charset="0"/>
            </a:endParaRPr>
          </a:p>
          <a:p>
            <a:pPr algn="l"/>
            <a:r>
              <a:rPr lang="en-US" sz="1600" smtClean="0">
                <a:latin typeface="Times New Roman" pitchFamily="18" charset="0"/>
                <a:cs typeface="Times New Roman" pitchFamily="18" charset="0"/>
              </a:rPr>
              <a:t>- </a:t>
            </a:r>
            <a:r>
              <a:rPr lang="en-US" sz="1600" err="1" smtClean="0">
                <a:latin typeface="Times New Roman" pitchFamily="18" charset="0"/>
                <a:cs typeface="Times New Roman" pitchFamily="18" charset="0"/>
              </a:rPr>
              <a:t>Điện</a:t>
            </a:r>
            <a:r>
              <a:rPr lang="en-US" sz="1600" smtClean="0">
                <a:latin typeface="Times New Roman" pitchFamily="18" charset="0"/>
                <a:cs typeface="Times New Roman" pitchFamily="18" charset="0"/>
              </a:rPr>
              <a:t> </a:t>
            </a:r>
            <a:r>
              <a:rPr lang="en-US" sz="1600" err="1" smtClean="0">
                <a:latin typeface="Times New Roman" pitchFamily="18" charset="0"/>
                <a:cs typeface="Times New Roman" pitchFamily="18" charset="0"/>
              </a:rPr>
              <a:t>có</a:t>
            </a:r>
            <a:r>
              <a:rPr lang="en-US" sz="1600" smtClean="0">
                <a:latin typeface="Times New Roman" pitchFamily="18" charset="0"/>
                <a:cs typeface="Times New Roman" pitchFamily="18" charset="0"/>
              </a:rPr>
              <a:t> </a:t>
            </a:r>
            <a:r>
              <a:rPr lang="en-US" sz="1600" err="1" smtClean="0">
                <a:latin typeface="Times New Roman" pitchFamily="18" charset="0"/>
                <a:cs typeface="Times New Roman" pitchFamily="18" charset="0"/>
              </a:rPr>
              <a:t>thể</a:t>
            </a:r>
            <a:r>
              <a:rPr lang="en-US" sz="1600" smtClean="0">
                <a:latin typeface="Times New Roman" pitchFamily="18" charset="0"/>
                <a:cs typeface="Times New Roman" pitchFamily="18" charset="0"/>
              </a:rPr>
              <a:t> </a:t>
            </a:r>
            <a:r>
              <a:rPr lang="en-US" sz="1600" err="1" smtClean="0">
                <a:latin typeface="Times New Roman" pitchFamily="18" charset="0"/>
                <a:cs typeface="Times New Roman" pitchFamily="18" charset="0"/>
              </a:rPr>
              <a:t>gây</a:t>
            </a:r>
            <a:r>
              <a:rPr lang="en-US" sz="1600" smtClean="0">
                <a:latin typeface="Times New Roman" pitchFamily="18" charset="0"/>
                <a:cs typeface="Times New Roman" pitchFamily="18" charset="0"/>
              </a:rPr>
              <a:t> </a:t>
            </a:r>
            <a:r>
              <a:rPr lang="en-US" sz="1600" err="1" smtClean="0">
                <a:latin typeface="Times New Roman" pitchFamily="18" charset="0"/>
                <a:cs typeface="Times New Roman" pitchFamily="18" charset="0"/>
              </a:rPr>
              <a:t>tổn</a:t>
            </a:r>
            <a:r>
              <a:rPr lang="en-US" sz="1600" smtClean="0">
                <a:latin typeface="Times New Roman" pitchFamily="18" charset="0"/>
                <a:cs typeface="Times New Roman" pitchFamily="18" charset="0"/>
              </a:rPr>
              <a:t> </a:t>
            </a:r>
            <a:r>
              <a:rPr lang="en-US" sz="1600" err="1" smtClean="0">
                <a:latin typeface="Times New Roman" pitchFamily="18" charset="0"/>
                <a:cs typeface="Times New Roman" pitchFamily="18" charset="0"/>
              </a:rPr>
              <a:t>thương</a:t>
            </a:r>
            <a:r>
              <a:rPr lang="en-US" sz="1600" smtClean="0">
                <a:latin typeface="Times New Roman" pitchFamily="18" charset="0"/>
                <a:cs typeface="Times New Roman" pitchFamily="18" charset="0"/>
              </a:rPr>
              <a:t> </a:t>
            </a:r>
            <a:r>
              <a:rPr lang="en-US" sz="1600" err="1" smtClean="0">
                <a:latin typeface="Times New Roman" pitchFamily="18" charset="0"/>
                <a:cs typeface="Times New Roman" pitchFamily="18" charset="0"/>
              </a:rPr>
              <a:t>nghiêm</a:t>
            </a:r>
            <a:r>
              <a:rPr lang="en-US" sz="1600" smtClean="0">
                <a:latin typeface="Times New Roman" pitchFamily="18" charset="0"/>
                <a:cs typeface="Times New Roman" pitchFamily="18" charset="0"/>
              </a:rPr>
              <a:t> </a:t>
            </a:r>
            <a:r>
              <a:rPr lang="en-US" sz="1600" err="1" smtClean="0">
                <a:latin typeface="Times New Roman" pitchFamily="18" charset="0"/>
                <a:cs typeface="Times New Roman" pitchFamily="18" charset="0"/>
              </a:rPr>
              <a:t>trọng</a:t>
            </a:r>
            <a:r>
              <a:rPr lang="en-US" sz="1600" smtClean="0">
                <a:latin typeface="Times New Roman" pitchFamily="18" charset="0"/>
                <a:cs typeface="Times New Roman" pitchFamily="18" charset="0"/>
              </a:rPr>
              <a:t> </a:t>
            </a:r>
            <a:r>
              <a:rPr lang="en-US" sz="1600" err="1" smtClean="0">
                <a:latin typeface="Times New Roman" pitchFamily="18" charset="0"/>
                <a:cs typeface="Times New Roman" pitchFamily="18" charset="0"/>
              </a:rPr>
              <a:t>đến</a:t>
            </a:r>
            <a:r>
              <a:rPr lang="en-US" sz="1600" smtClean="0">
                <a:latin typeface="Times New Roman" pitchFamily="18" charset="0"/>
                <a:cs typeface="Times New Roman" pitchFamily="18" charset="0"/>
              </a:rPr>
              <a:t> con </a:t>
            </a:r>
            <a:r>
              <a:rPr lang="en-US" sz="1600" err="1" smtClean="0">
                <a:latin typeface="Times New Roman" pitchFamily="18" charset="0"/>
                <a:cs typeface="Times New Roman" pitchFamily="18" charset="0"/>
              </a:rPr>
              <a:t>người</a:t>
            </a:r>
            <a:r>
              <a:rPr lang="en-US" sz="1600" smtClean="0">
                <a:latin typeface="Times New Roman" pitchFamily="18" charset="0"/>
                <a:cs typeface="Times New Roman" pitchFamily="18" charset="0"/>
              </a:rPr>
              <a:t> </a:t>
            </a:r>
            <a:r>
              <a:rPr lang="en-US" sz="1600" err="1" smtClean="0">
                <a:latin typeface="Times New Roman" pitchFamily="18" charset="0"/>
                <a:cs typeface="Times New Roman" pitchFamily="18" charset="0"/>
              </a:rPr>
              <a:t>và</a:t>
            </a:r>
            <a:r>
              <a:rPr lang="en-US" sz="1600" smtClean="0">
                <a:latin typeface="Times New Roman" pitchFamily="18" charset="0"/>
                <a:cs typeface="Times New Roman" pitchFamily="18" charset="0"/>
              </a:rPr>
              <a:t> </a:t>
            </a:r>
            <a:r>
              <a:rPr lang="en-US" sz="1600" err="1" smtClean="0">
                <a:latin typeface="Times New Roman" pitchFamily="18" charset="0"/>
                <a:cs typeface="Times New Roman" pitchFamily="18" charset="0"/>
              </a:rPr>
              <a:t>gây</a:t>
            </a:r>
            <a:r>
              <a:rPr lang="en-US" sz="1600" smtClean="0">
                <a:latin typeface="Times New Roman" pitchFamily="18" charset="0"/>
                <a:cs typeface="Times New Roman" pitchFamily="18" charset="0"/>
              </a:rPr>
              <a:t> </a:t>
            </a:r>
            <a:r>
              <a:rPr lang="en-US" sz="1600" err="1" smtClean="0">
                <a:latin typeface="Times New Roman" pitchFamily="18" charset="0"/>
                <a:cs typeface="Times New Roman" pitchFamily="18" charset="0"/>
              </a:rPr>
              <a:t>thiệt</a:t>
            </a:r>
            <a:r>
              <a:rPr lang="en-US" sz="1600" smtClean="0">
                <a:latin typeface="Times New Roman" pitchFamily="18" charset="0"/>
                <a:cs typeface="Times New Roman" pitchFamily="18" charset="0"/>
              </a:rPr>
              <a:t> </a:t>
            </a:r>
            <a:r>
              <a:rPr lang="en-US" sz="1600" err="1" smtClean="0">
                <a:latin typeface="Times New Roman" pitchFamily="18" charset="0"/>
                <a:cs typeface="Times New Roman" pitchFamily="18" charset="0"/>
              </a:rPr>
              <a:t>hại</a:t>
            </a:r>
            <a:r>
              <a:rPr lang="en-US" sz="1600" smtClean="0">
                <a:latin typeface="Times New Roman" pitchFamily="18" charset="0"/>
                <a:cs typeface="Times New Roman" pitchFamily="18" charset="0"/>
              </a:rPr>
              <a:t> </a:t>
            </a:r>
            <a:r>
              <a:rPr lang="en-US" sz="1600" err="1" smtClean="0">
                <a:latin typeface="Times New Roman" pitchFamily="18" charset="0"/>
                <a:cs typeface="Times New Roman" pitchFamily="18" charset="0"/>
              </a:rPr>
              <a:t>đến</a:t>
            </a:r>
            <a:r>
              <a:rPr lang="en-US" sz="1600" smtClean="0">
                <a:latin typeface="Times New Roman" pitchFamily="18" charset="0"/>
                <a:cs typeface="Times New Roman" pitchFamily="18" charset="0"/>
              </a:rPr>
              <a:t> </a:t>
            </a:r>
            <a:r>
              <a:rPr lang="en-US" sz="1600" err="1" smtClean="0">
                <a:latin typeface="Times New Roman" pitchFamily="18" charset="0"/>
                <a:cs typeface="Times New Roman" pitchFamily="18" charset="0"/>
              </a:rPr>
              <a:t>tài</a:t>
            </a:r>
            <a:r>
              <a:rPr lang="en-US" sz="1600" smtClean="0">
                <a:latin typeface="Times New Roman" pitchFamily="18" charset="0"/>
                <a:cs typeface="Times New Roman" pitchFamily="18" charset="0"/>
              </a:rPr>
              <a:t> </a:t>
            </a:r>
            <a:r>
              <a:rPr lang="en-US" sz="1600" err="1" smtClean="0">
                <a:latin typeface="Times New Roman" pitchFamily="18" charset="0"/>
                <a:cs typeface="Times New Roman" pitchFamily="18" charset="0"/>
              </a:rPr>
              <a:t>sản</a:t>
            </a:r>
            <a:r>
              <a:rPr lang="en-US" sz="1600" smtClean="0">
                <a:latin typeface="Times New Roman" pitchFamily="18" charset="0"/>
                <a:cs typeface="Times New Roman" pitchFamily="18" charset="0"/>
              </a:rPr>
              <a:t> </a:t>
            </a:r>
            <a:r>
              <a:rPr lang="en-US" sz="1600" err="1" smtClean="0">
                <a:latin typeface="Times New Roman" pitchFamily="18" charset="0"/>
                <a:cs typeface="Times New Roman" pitchFamily="18" charset="0"/>
              </a:rPr>
              <a:t>nếu</a:t>
            </a:r>
            <a:r>
              <a:rPr lang="en-US" sz="1600" smtClean="0">
                <a:latin typeface="Times New Roman" pitchFamily="18" charset="0"/>
                <a:cs typeface="Times New Roman" pitchFamily="18" charset="0"/>
              </a:rPr>
              <a:t> </a:t>
            </a:r>
            <a:r>
              <a:rPr lang="en-US" sz="1600" err="1" smtClean="0">
                <a:latin typeface="Times New Roman" pitchFamily="18" charset="0"/>
                <a:cs typeface="Times New Roman" pitchFamily="18" charset="0"/>
              </a:rPr>
              <a:t>xảy</a:t>
            </a:r>
            <a:r>
              <a:rPr lang="en-US" sz="1600" smtClean="0">
                <a:latin typeface="Times New Roman" pitchFamily="18" charset="0"/>
                <a:cs typeface="Times New Roman" pitchFamily="18" charset="0"/>
              </a:rPr>
              <a:t> </a:t>
            </a:r>
            <a:r>
              <a:rPr lang="en-US" sz="1600" err="1" smtClean="0">
                <a:latin typeface="Times New Roman" pitchFamily="18" charset="0"/>
                <a:cs typeface="Times New Roman" pitchFamily="18" charset="0"/>
              </a:rPr>
              <a:t>ra</a:t>
            </a:r>
            <a:r>
              <a:rPr lang="en-US" sz="1600" smtClean="0">
                <a:latin typeface="Times New Roman" pitchFamily="18" charset="0"/>
                <a:cs typeface="Times New Roman" pitchFamily="18" charset="0"/>
              </a:rPr>
              <a:t> </a:t>
            </a:r>
            <a:r>
              <a:rPr lang="en-US" sz="1600" err="1" smtClean="0">
                <a:latin typeface="Times New Roman" pitchFamily="18" charset="0"/>
                <a:cs typeface="Times New Roman" pitchFamily="18" charset="0"/>
              </a:rPr>
              <a:t>sự</a:t>
            </a:r>
            <a:r>
              <a:rPr lang="en-US" sz="1600" smtClean="0">
                <a:latin typeface="Times New Roman" pitchFamily="18" charset="0"/>
                <a:cs typeface="Times New Roman" pitchFamily="18" charset="0"/>
              </a:rPr>
              <a:t> </a:t>
            </a:r>
            <a:r>
              <a:rPr lang="en-US" sz="1600" err="1" smtClean="0">
                <a:latin typeface="Times New Roman" pitchFamily="18" charset="0"/>
                <a:cs typeface="Times New Roman" pitchFamily="18" charset="0"/>
              </a:rPr>
              <a:t>cố</a:t>
            </a:r>
            <a:r>
              <a:rPr lang="en-US" sz="1600" smtClean="0">
                <a:latin typeface="Times New Roman" pitchFamily="18" charset="0"/>
                <a:cs typeface="Times New Roman" pitchFamily="18" charset="0"/>
              </a:rPr>
              <a:t> </a:t>
            </a:r>
            <a:r>
              <a:rPr lang="en-US" sz="1600" err="1" smtClean="0">
                <a:latin typeface="Times New Roman" pitchFamily="18" charset="0"/>
                <a:cs typeface="Times New Roman" pitchFamily="18" charset="0"/>
              </a:rPr>
              <a:t>chập</a:t>
            </a:r>
            <a:r>
              <a:rPr lang="en-US" sz="1600" smtClean="0">
                <a:latin typeface="Times New Roman" pitchFamily="18" charset="0"/>
                <a:cs typeface="Times New Roman" pitchFamily="18" charset="0"/>
              </a:rPr>
              <a:t> </a:t>
            </a:r>
            <a:r>
              <a:rPr lang="en-US" sz="1600" err="1" smtClean="0">
                <a:latin typeface="Times New Roman" pitchFamily="18" charset="0"/>
                <a:cs typeface="Times New Roman" pitchFamily="18" charset="0"/>
              </a:rPr>
              <a:t>cháy</a:t>
            </a:r>
            <a:r>
              <a:rPr lang="en-US" sz="1600" smtClean="0">
                <a:latin typeface="Times New Roman" pitchFamily="18" charset="0"/>
                <a:cs typeface="Times New Roman" pitchFamily="18" charset="0"/>
              </a:rPr>
              <a:t>. </a:t>
            </a:r>
          </a:p>
          <a:p>
            <a:pPr algn="l"/>
            <a:r>
              <a:rPr lang="en-US" sz="1600" smtClean="0">
                <a:latin typeface="Times New Roman" pitchFamily="18" charset="0"/>
                <a:cs typeface="Times New Roman" pitchFamily="18" charset="0"/>
              </a:rPr>
              <a:t> - An </a:t>
            </a:r>
            <a:r>
              <a:rPr lang="en-US" sz="1600" err="1">
                <a:latin typeface="Times New Roman" pitchFamily="18" charset="0"/>
                <a:cs typeface="Times New Roman" pitchFamily="18" charset="0"/>
              </a:rPr>
              <a:t>toàn</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điện</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là</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một</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hệ</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thống</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các</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biện</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pháp</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tổ</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chức</a:t>
            </a:r>
            <a:r>
              <a:rPr lang="en-US" sz="1600">
                <a:latin typeface="Times New Roman" pitchFamily="18" charset="0"/>
                <a:cs typeface="Times New Roman" pitchFamily="18" charset="0"/>
              </a:rPr>
              <a:t> </a:t>
            </a:r>
            <a:r>
              <a:rPr lang="en-US" sz="1600" smtClean="0">
                <a:latin typeface="Times New Roman" pitchFamily="18" charset="0"/>
                <a:cs typeface="Times New Roman" pitchFamily="18" charset="0"/>
              </a:rPr>
              <a:t>    </a:t>
            </a:r>
          </a:p>
          <a:p>
            <a:pPr algn="l"/>
            <a:r>
              <a:rPr lang="en-US" sz="1600" err="1" smtClean="0">
                <a:latin typeface="Times New Roman" pitchFamily="18" charset="0"/>
                <a:cs typeface="Times New Roman" pitchFamily="18" charset="0"/>
              </a:rPr>
              <a:t>và</a:t>
            </a:r>
            <a:r>
              <a:rPr lang="en-US" sz="1600" smtClean="0">
                <a:latin typeface="Times New Roman" pitchFamily="18" charset="0"/>
                <a:cs typeface="Times New Roman" pitchFamily="18" charset="0"/>
              </a:rPr>
              <a:t> </a:t>
            </a:r>
            <a:r>
              <a:rPr lang="en-US" sz="1600" err="1">
                <a:latin typeface="Times New Roman" pitchFamily="18" charset="0"/>
                <a:cs typeface="Times New Roman" pitchFamily="18" charset="0"/>
              </a:rPr>
              <a:t>phương</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tiện</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kỹ</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thuật</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để</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ngăn</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chặn</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các</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tác</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động</a:t>
            </a:r>
            <a:r>
              <a:rPr lang="en-US" sz="1600">
                <a:latin typeface="Times New Roman" pitchFamily="18" charset="0"/>
                <a:cs typeface="Times New Roman" pitchFamily="18" charset="0"/>
              </a:rPr>
              <a:t> </a:t>
            </a:r>
            <a:endParaRPr lang="en-US" sz="1600" smtClean="0">
              <a:latin typeface="Times New Roman" pitchFamily="18" charset="0"/>
              <a:cs typeface="Times New Roman" pitchFamily="18" charset="0"/>
            </a:endParaRPr>
          </a:p>
          <a:p>
            <a:pPr algn="l"/>
            <a:r>
              <a:rPr lang="en-US" sz="1600" err="1" smtClean="0">
                <a:latin typeface="Times New Roman" pitchFamily="18" charset="0"/>
                <a:cs typeface="Times New Roman" pitchFamily="18" charset="0"/>
              </a:rPr>
              <a:t>có</a:t>
            </a:r>
            <a:r>
              <a:rPr lang="en-US" sz="1600" smtClean="0">
                <a:latin typeface="Times New Roman" pitchFamily="18" charset="0"/>
                <a:cs typeface="Times New Roman" pitchFamily="18" charset="0"/>
              </a:rPr>
              <a:t> </a:t>
            </a:r>
            <a:r>
              <a:rPr lang="en-US" sz="1600" err="1">
                <a:latin typeface="Times New Roman" pitchFamily="18" charset="0"/>
                <a:cs typeface="Times New Roman" pitchFamily="18" charset="0"/>
              </a:rPr>
              <a:t>hại</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và</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nguy</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hiểm</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đối</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với</a:t>
            </a:r>
            <a:r>
              <a:rPr lang="en-US" sz="1600">
                <a:latin typeface="Times New Roman" pitchFamily="18" charset="0"/>
                <a:cs typeface="Times New Roman" pitchFamily="18" charset="0"/>
              </a:rPr>
              <a:t> con </a:t>
            </a:r>
            <a:r>
              <a:rPr lang="en-US" sz="1600" err="1">
                <a:latin typeface="Times New Roman" pitchFamily="18" charset="0"/>
                <a:cs typeface="Times New Roman" pitchFamily="18" charset="0"/>
              </a:rPr>
              <a:t>người</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từ</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dòng</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điện</a:t>
            </a:r>
            <a:r>
              <a:rPr lang="en-US" sz="1600">
                <a:latin typeface="Times New Roman" pitchFamily="18" charset="0"/>
                <a:cs typeface="Times New Roman" pitchFamily="18" charset="0"/>
              </a:rPr>
              <a:t> </a:t>
            </a:r>
            <a:r>
              <a:rPr lang="en-US" sz="1600" smtClean="0">
                <a:latin typeface="Times New Roman" pitchFamily="18" charset="0"/>
                <a:cs typeface="Times New Roman" pitchFamily="18" charset="0"/>
              </a:rPr>
              <a:t>,</a:t>
            </a:r>
          </a:p>
          <a:p>
            <a:pPr algn="l"/>
            <a:r>
              <a:rPr lang="en-US" sz="1600" smtClean="0">
                <a:latin typeface="Times New Roman" pitchFamily="18" charset="0"/>
                <a:cs typeface="Times New Roman" pitchFamily="18" charset="0"/>
              </a:rPr>
              <a:t> </a:t>
            </a:r>
            <a:r>
              <a:rPr lang="en-US" sz="1600" err="1">
                <a:latin typeface="Times New Roman" pitchFamily="18" charset="0"/>
                <a:cs typeface="Times New Roman" pitchFamily="18" charset="0"/>
              </a:rPr>
              <a:t>hồ</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quang</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điện</a:t>
            </a:r>
            <a:r>
              <a:rPr lang="en-US" sz="1600">
                <a:latin typeface="Times New Roman" pitchFamily="18" charset="0"/>
                <a:cs typeface="Times New Roman" pitchFamily="18" charset="0"/>
              </a:rPr>
              <a:t> , </a:t>
            </a:r>
            <a:r>
              <a:rPr lang="en-US" sz="1600" err="1">
                <a:latin typeface="Times New Roman" pitchFamily="18" charset="0"/>
                <a:cs typeface="Times New Roman" pitchFamily="18" charset="0"/>
              </a:rPr>
              <a:t>trường</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điện</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từ</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và</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tĩnh</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điện</a:t>
            </a:r>
            <a:r>
              <a:rPr lang="en-US" sz="1600">
                <a:latin typeface="Times New Roman" pitchFamily="18" charset="0"/>
                <a:cs typeface="Times New Roman" pitchFamily="18" charset="0"/>
              </a:rPr>
              <a:t>.</a:t>
            </a:r>
            <a:br>
              <a:rPr lang="en-US" sz="1600">
                <a:latin typeface="Times New Roman" pitchFamily="18" charset="0"/>
                <a:cs typeface="Times New Roman" pitchFamily="18" charset="0"/>
              </a:rPr>
            </a:br>
            <a:r>
              <a:rPr lang="en-US" sz="1600" smtClean="0">
                <a:latin typeface="Times New Roman" pitchFamily="18" charset="0"/>
                <a:cs typeface="Times New Roman" pitchFamily="18" charset="0"/>
              </a:rPr>
              <a:t> - </a:t>
            </a:r>
            <a:r>
              <a:rPr lang="en-US" sz="1600" err="1" smtClean="0">
                <a:latin typeface="Times New Roman" pitchFamily="18" charset="0"/>
                <a:cs typeface="Times New Roman" pitchFamily="18" charset="0"/>
              </a:rPr>
              <a:t>Tất</a:t>
            </a:r>
            <a:r>
              <a:rPr lang="en-US" sz="1600" smtClean="0">
                <a:latin typeface="Times New Roman" pitchFamily="18" charset="0"/>
                <a:cs typeface="Times New Roman" pitchFamily="18" charset="0"/>
              </a:rPr>
              <a:t> </a:t>
            </a:r>
            <a:r>
              <a:rPr lang="en-US" sz="1600" err="1">
                <a:latin typeface="Times New Roman" pitchFamily="18" charset="0"/>
                <a:cs typeface="Times New Roman" pitchFamily="18" charset="0"/>
              </a:rPr>
              <a:t>cả</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các</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hệ</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thống</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liên</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quan</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đến</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điện</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đều</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có</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khả</a:t>
            </a:r>
            <a:r>
              <a:rPr lang="en-US" sz="1600">
                <a:latin typeface="Times New Roman" pitchFamily="18" charset="0"/>
                <a:cs typeface="Times New Roman" pitchFamily="18" charset="0"/>
              </a:rPr>
              <a:t> </a:t>
            </a:r>
            <a:endParaRPr lang="en-US" sz="1600" smtClean="0">
              <a:latin typeface="Times New Roman" pitchFamily="18" charset="0"/>
              <a:cs typeface="Times New Roman" pitchFamily="18" charset="0"/>
            </a:endParaRPr>
          </a:p>
          <a:p>
            <a:pPr algn="l"/>
            <a:r>
              <a:rPr lang="en-US" sz="1600" err="1" smtClean="0">
                <a:latin typeface="Times New Roman" pitchFamily="18" charset="0"/>
                <a:cs typeface="Times New Roman" pitchFamily="18" charset="0"/>
              </a:rPr>
              <a:t>năng</a:t>
            </a:r>
            <a:r>
              <a:rPr lang="en-US" sz="1600" smtClean="0">
                <a:latin typeface="Times New Roman" pitchFamily="18" charset="0"/>
                <a:cs typeface="Times New Roman" pitchFamily="18" charset="0"/>
              </a:rPr>
              <a:t> </a:t>
            </a:r>
            <a:r>
              <a:rPr lang="en-US" sz="1600" err="1">
                <a:latin typeface="Times New Roman" pitchFamily="18" charset="0"/>
                <a:cs typeface="Times New Roman" pitchFamily="18" charset="0"/>
              </a:rPr>
              <a:t>gây</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hại</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điện</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có</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thể</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là</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tĩnh</a:t>
            </a:r>
            <a:r>
              <a:rPr lang="en-US" sz="1600">
                <a:latin typeface="Times New Roman" pitchFamily="18" charset="0"/>
                <a:cs typeface="Times New Roman" pitchFamily="18" charset="0"/>
              </a:rPr>
              <a:t> hay </a:t>
            </a:r>
            <a:r>
              <a:rPr lang="en-US" sz="1600" err="1">
                <a:latin typeface="Times New Roman" pitchFamily="18" charset="0"/>
                <a:cs typeface="Times New Roman" pitchFamily="18" charset="0"/>
              </a:rPr>
              <a:t>động</a:t>
            </a:r>
            <a:r>
              <a:rPr lang="en-US" sz="1600">
                <a:latin typeface="Times New Roman" pitchFamily="18" charset="0"/>
                <a:cs typeface="Times New Roman" pitchFamily="18" charset="0"/>
              </a:rPr>
              <a:t>. </a:t>
            </a:r>
            <a:endParaRPr lang="en-US" sz="1600" smtClean="0">
              <a:latin typeface="Times New Roman" pitchFamily="18" charset="0"/>
              <a:cs typeface="Times New Roman" pitchFamily="18" charset="0"/>
            </a:endParaRPr>
          </a:p>
          <a:p>
            <a:pPr algn="l"/>
            <a:r>
              <a:rPr lang="en-US" sz="1600" err="1" smtClean="0">
                <a:latin typeface="Times New Roman" pitchFamily="18" charset="0"/>
                <a:cs typeface="Times New Roman" pitchFamily="18" charset="0"/>
              </a:rPr>
              <a:t>Đối</a:t>
            </a:r>
            <a:r>
              <a:rPr lang="en-US" sz="1600" smtClean="0">
                <a:latin typeface="Times New Roman" pitchFamily="18" charset="0"/>
                <a:cs typeface="Times New Roman" pitchFamily="18" charset="0"/>
              </a:rPr>
              <a:t> </a:t>
            </a:r>
            <a:r>
              <a:rPr lang="en-US" sz="1600" err="1">
                <a:latin typeface="Times New Roman" pitchFamily="18" charset="0"/>
                <a:cs typeface="Times New Roman" pitchFamily="18" charset="0"/>
              </a:rPr>
              <a:t>với</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điện</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động</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là</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các</a:t>
            </a:r>
            <a:r>
              <a:rPr lang="en-US" sz="1600">
                <a:latin typeface="Times New Roman" pitchFamily="18" charset="0"/>
                <a:cs typeface="Times New Roman" pitchFamily="18" charset="0"/>
              </a:rPr>
              <a:t> Electron </a:t>
            </a:r>
            <a:r>
              <a:rPr lang="en-US" sz="1600" err="1">
                <a:latin typeface="Times New Roman" pitchFamily="18" charset="0"/>
                <a:cs typeface="Times New Roman" pitchFamily="18" charset="0"/>
              </a:rPr>
              <a:t>sẽ</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chuyển</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động</a:t>
            </a:r>
            <a:r>
              <a:rPr lang="en-US" sz="1600">
                <a:latin typeface="Times New Roman" pitchFamily="18" charset="0"/>
                <a:cs typeface="Times New Roman" pitchFamily="18" charset="0"/>
              </a:rPr>
              <a:t> </a:t>
            </a:r>
            <a:endParaRPr lang="en-US" sz="1600" smtClean="0">
              <a:latin typeface="Times New Roman" pitchFamily="18" charset="0"/>
              <a:cs typeface="Times New Roman" pitchFamily="18" charset="0"/>
            </a:endParaRPr>
          </a:p>
          <a:p>
            <a:pPr algn="l"/>
            <a:r>
              <a:rPr lang="en-US" sz="1600" smtClean="0">
                <a:latin typeface="Times New Roman" pitchFamily="18" charset="0"/>
                <a:cs typeface="Times New Roman" pitchFamily="18" charset="0"/>
              </a:rPr>
              <a:t>qua </a:t>
            </a:r>
            <a:r>
              <a:rPr lang="en-US" sz="1600" err="1">
                <a:latin typeface="Times New Roman" pitchFamily="18" charset="0"/>
                <a:cs typeface="Times New Roman" pitchFamily="18" charset="0"/>
              </a:rPr>
              <a:t>một</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dây</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dẫn</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thông</a:t>
            </a:r>
            <a:r>
              <a:rPr lang="en-US" sz="1600">
                <a:latin typeface="Times New Roman" pitchFamily="18" charset="0"/>
                <a:cs typeface="Times New Roman" pitchFamily="18" charset="0"/>
              </a:rPr>
              <a:t> qua </a:t>
            </a:r>
            <a:r>
              <a:rPr lang="en-US" sz="1600" err="1">
                <a:latin typeface="Times New Roman" pitchFamily="18" charset="0"/>
                <a:cs typeface="Times New Roman" pitchFamily="18" charset="0"/>
              </a:rPr>
              <a:t>dây</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dẫn</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chất</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liệu</a:t>
            </a:r>
            <a:r>
              <a:rPr lang="en-US" sz="1600">
                <a:latin typeface="Times New Roman" pitchFamily="18" charset="0"/>
                <a:cs typeface="Times New Roman" pitchFamily="18" charset="0"/>
              </a:rPr>
              <a:t> </a:t>
            </a:r>
            <a:r>
              <a:rPr lang="en-US" sz="1600" err="1" smtClean="0">
                <a:latin typeface="Times New Roman" pitchFamily="18" charset="0"/>
                <a:cs typeface="Times New Roman" pitchFamily="18" charset="0"/>
              </a:rPr>
              <a:t>bằng</a:t>
            </a:r>
            <a:endParaRPr lang="en-US" sz="1600" smtClean="0">
              <a:latin typeface="Times New Roman" pitchFamily="18" charset="0"/>
              <a:cs typeface="Times New Roman" pitchFamily="18" charset="0"/>
            </a:endParaRPr>
          </a:p>
          <a:p>
            <a:pPr algn="l"/>
            <a:r>
              <a:rPr lang="en-US" sz="1600" smtClean="0">
                <a:latin typeface="Times New Roman" pitchFamily="18" charset="0"/>
                <a:cs typeface="Times New Roman" pitchFamily="18" charset="0"/>
              </a:rPr>
              <a:t> </a:t>
            </a:r>
            <a:r>
              <a:rPr lang="en-US" sz="1600" err="1">
                <a:latin typeface="Times New Roman" pitchFamily="18" charset="0"/>
                <a:cs typeface="Times New Roman" pitchFamily="18" charset="0"/>
              </a:rPr>
              <a:t>kim</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loại</a:t>
            </a:r>
            <a:r>
              <a:rPr lang="en-US" sz="1600">
                <a:latin typeface="Times New Roman" pitchFamily="18" charset="0"/>
                <a:cs typeface="Times New Roman" pitchFamily="18" charset="0"/>
              </a:rPr>
              <a:t>. </a:t>
            </a:r>
            <a:endParaRPr lang="en-US" sz="1600" smtClean="0">
              <a:latin typeface="Times New Roman" pitchFamily="18" charset="0"/>
              <a:cs typeface="Times New Roman" pitchFamily="18" charset="0"/>
            </a:endParaRPr>
          </a:p>
          <a:p>
            <a:pPr algn="l"/>
            <a:r>
              <a:rPr lang="en-US" sz="1600" err="1" smtClean="0">
                <a:latin typeface="Times New Roman" pitchFamily="18" charset="0"/>
                <a:cs typeface="Times New Roman" pitchFamily="18" charset="0"/>
              </a:rPr>
              <a:t>Còn</a:t>
            </a:r>
            <a:r>
              <a:rPr lang="en-US" sz="1600" smtClean="0">
                <a:latin typeface="Times New Roman" pitchFamily="18" charset="0"/>
                <a:cs typeface="Times New Roman" pitchFamily="18" charset="0"/>
              </a:rPr>
              <a:t> </a:t>
            </a:r>
            <a:r>
              <a:rPr lang="en-US" sz="1600" err="1">
                <a:latin typeface="Times New Roman" pitchFamily="18" charset="0"/>
                <a:cs typeface="Times New Roman" pitchFamily="18" charset="0"/>
              </a:rPr>
              <a:t>tĩnh</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điện</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là</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sự</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tích</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tụ</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điện</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trên</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bề</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mặt</a:t>
            </a:r>
            <a:r>
              <a:rPr lang="en-US" sz="1600">
                <a:latin typeface="Times New Roman" pitchFamily="18" charset="0"/>
                <a:cs typeface="Times New Roman" pitchFamily="18" charset="0"/>
              </a:rPr>
              <a:t> do </a:t>
            </a:r>
            <a:r>
              <a:rPr lang="en-US" sz="1600" err="1">
                <a:latin typeface="Times New Roman" pitchFamily="18" charset="0"/>
                <a:cs typeface="Times New Roman" pitchFamily="18" charset="0"/>
              </a:rPr>
              <a:t>tiếp</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xúc</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hoặc</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quá</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trình</a:t>
            </a:r>
            <a:r>
              <a:rPr lang="en-US" sz="1600">
                <a:latin typeface="Times New Roman" pitchFamily="18" charset="0"/>
                <a:cs typeface="Times New Roman" pitchFamily="18" charset="0"/>
              </a:rPr>
              <a:t> ma </a:t>
            </a:r>
            <a:r>
              <a:rPr lang="en-US" sz="1600" err="1">
                <a:latin typeface="Times New Roman" pitchFamily="18" charset="0"/>
                <a:cs typeface="Times New Roman" pitchFamily="18" charset="0"/>
              </a:rPr>
              <a:t>sát</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tạo</a:t>
            </a:r>
            <a:r>
              <a:rPr lang="en-US" sz="1600">
                <a:latin typeface="Times New Roman" pitchFamily="18" charset="0"/>
                <a:cs typeface="Times New Roman" pitchFamily="18" charset="0"/>
              </a:rPr>
              <a:t> </a:t>
            </a:r>
            <a:r>
              <a:rPr lang="en-US" sz="1600" err="1">
                <a:latin typeface="Times New Roman" pitchFamily="18" charset="0"/>
                <a:cs typeface="Times New Roman" pitchFamily="18" charset="0"/>
              </a:rPr>
              <a:t>ra.</a:t>
            </a:r>
            <a:r>
              <a:rPr lang="en-US" sz="1600">
                <a:solidFill>
                  <a:schemeClr val="bg1"/>
                </a:solidFill>
                <a:latin typeface="Times New Roman" pitchFamily="18" charset="0"/>
                <a:cs typeface="Times New Roman" pitchFamily="18" charset="0"/>
              </a:rPr>
              <a:t/>
            </a:r>
            <a:br>
              <a:rPr lang="en-US" sz="1600">
                <a:solidFill>
                  <a:schemeClr val="bg1"/>
                </a:solidFill>
                <a:latin typeface="Times New Roman" pitchFamily="18" charset="0"/>
                <a:cs typeface="Times New Roman" pitchFamily="18" charset="0"/>
              </a:rPr>
            </a:br>
            <a:endParaRPr lang="en-US" sz="1600">
              <a:solidFill>
                <a:schemeClr val="bg1"/>
              </a:solidFill>
              <a:latin typeface="Times New Roman" pitchFamily="18" charset="0"/>
              <a:cs typeface="Times New Roman" pitchFamily="18" charset="0"/>
            </a:endParaRPr>
          </a:p>
        </p:txBody>
      </p:sp>
      <p:pic>
        <p:nvPicPr>
          <p:cNvPr id="7" name="Picture 6" descr="https://cdn-img-v2.webbnc.net/uploadv2/web/10/10934/media/2020/12/09/04/00/1607503872_3.jpg"/>
          <p:cNvPicPr/>
          <p:nvPr/>
        </p:nvPicPr>
        <p:blipFill>
          <a:blip r:embed="rId3">
            <a:extLst>
              <a:ext uri="{28A0092B-C50C-407E-A947-70E740481C1C}">
                <a14:useLocalDpi xmlns:a14="http://schemas.microsoft.com/office/drawing/2010/main" val="0"/>
              </a:ext>
            </a:extLst>
          </a:blip>
          <a:srcRect/>
          <a:stretch>
            <a:fillRect/>
          </a:stretch>
        </p:blipFill>
        <p:spPr bwMode="auto">
          <a:xfrm>
            <a:off x="7162800" y="1752600"/>
            <a:ext cx="1775460" cy="2562225"/>
          </a:xfrm>
          <a:prstGeom prst="rect">
            <a:avLst/>
          </a:prstGeom>
          <a:noFill/>
          <a:ln>
            <a:noFill/>
          </a:ln>
        </p:spPr>
      </p:pic>
      <p:sp>
        <p:nvSpPr>
          <p:cNvPr id="5" name="Rectangle 4"/>
          <p:cNvSpPr/>
          <p:nvPr/>
        </p:nvSpPr>
        <p:spPr>
          <a:xfrm>
            <a:off x="2133600" y="6477000"/>
            <a:ext cx="6934200" cy="228600"/>
          </a:xfrm>
          <a:prstGeom prst="rect">
            <a:avLst/>
          </a:prstGeom>
          <a:blipFill dpi="0" rotWithShape="1">
            <a:blip r:embed="rId4"/>
            <a:srcRect/>
            <a:tile tx="0" ty="0" sx="100000" sy="100000" flip="none" algn="tl"/>
          </a:blip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300" b="1" smtClean="0">
                <a:ln w="9525">
                  <a:solidFill>
                    <a:schemeClr val="bg1"/>
                  </a:solidFill>
                </a:ln>
                <a:solidFill>
                  <a:schemeClr val="bg1"/>
                </a:solidFill>
                <a:latin typeface="Times New Roman" pitchFamily="18" charset="0"/>
                <a:cs typeface="Times New Roman" pitchFamily="18" charset="0"/>
              </a:rPr>
              <a:t>TRUNG TÂM DỊCH VỤ CHUNG – TỔ BẢO TRÌ</a:t>
            </a:r>
            <a:endParaRPr lang="en-US" sz="1300" b="1">
              <a:ln w="9525">
                <a:solidFill>
                  <a:schemeClr val="bg1"/>
                </a:solidFill>
              </a:ln>
              <a:solidFill>
                <a:schemeClr val="bg1"/>
              </a:solidFill>
              <a:latin typeface="Times New Roman" pitchFamily="18" charset="0"/>
              <a:cs typeface="Times New Roman" pitchFamily="18" charset="0"/>
            </a:endParaRPr>
          </a:p>
        </p:txBody>
      </p:sp>
      <p:sp>
        <p:nvSpPr>
          <p:cNvPr id="3" name="Subtitle 2"/>
          <p:cNvSpPr>
            <a:spLocks noGrp="1"/>
          </p:cNvSpPr>
          <p:nvPr>
            <p:ph type="subTitle" idx="1"/>
          </p:nvPr>
        </p:nvSpPr>
        <p:spPr>
          <a:xfrm>
            <a:off x="152400" y="990600"/>
            <a:ext cx="1905000" cy="5715000"/>
          </a:xfrm>
          <a:solidFill>
            <a:schemeClr val="accent1">
              <a:lumMod val="60000"/>
              <a:lumOff val="40000"/>
            </a:schemeClr>
          </a:solidFill>
          <a:effectLst>
            <a:outerShdw blurRad="76200" dir="18900000" sy="23000" kx="-1200000" algn="bl" rotWithShape="0">
              <a:prstClr val="black">
                <a:alpha val="20000"/>
              </a:prstClr>
            </a:outerShdw>
          </a:effectLst>
          <a:scene3d>
            <a:camera prst="orthographicFront"/>
            <a:lightRig rig="threePt" dir="t"/>
          </a:scene3d>
          <a:sp3d>
            <a:bevelT prst="relaxedInset"/>
            <a:bevelB/>
          </a:sp3d>
        </p:spPr>
        <p:style>
          <a:lnRef idx="3">
            <a:schemeClr val="lt1"/>
          </a:lnRef>
          <a:fillRef idx="1">
            <a:schemeClr val="accent2"/>
          </a:fillRef>
          <a:effectRef idx="1">
            <a:schemeClr val="accent2"/>
          </a:effectRef>
          <a:fontRef idx="minor">
            <a:schemeClr val="lt1"/>
          </a:fontRef>
        </p:style>
        <p:txBody>
          <a:bodyPr>
            <a:normAutofit/>
          </a:bodyPr>
          <a:lstStyle/>
          <a:p>
            <a:pPr algn="ctr"/>
            <a:endParaRPr lang="en-US" sz="2000" b="1" smtClean="0"/>
          </a:p>
          <a:p>
            <a:pPr algn="ctr"/>
            <a:r>
              <a:rPr lang="en-US" sz="2000" b="1" smtClean="0"/>
              <a:t>NỘI DUNG</a:t>
            </a:r>
          </a:p>
          <a:p>
            <a:pPr algn="ctr"/>
            <a:endParaRPr lang="en-US" sz="2000" b="1"/>
          </a:p>
          <a:p>
            <a:pPr algn="ctr"/>
            <a:endParaRPr lang="en-US" sz="2000" b="1" smtClean="0"/>
          </a:p>
          <a:p>
            <a:pPr marL="182880" algn="ctr">
              <a:spcBef>
                <a:spcPts val="1800"/>
              </a:spcBef>
              <a:spcAft>
                <a:spcPts val="1200"/>
              </a:spcAft>
            </a:pPr>
            <a:r>
              <a:rPr lang="en-US" sz="1600" smtClean="0">
                <a:latin typeface="Times New Roman" pitchFamily="18" charset="0"/>
                <a:cs typeface="Times New Roman" pitchFamily="18" charset="0"/>
              </a:rPr>
              <a:t> I. AN </a:t>
            </a:r>
            <a:r>
              <a:rPr lang="en-US" sz="1600">
                <a:latin typeface="Times New Roman" pitchFamily="18" charset="0"/>
                <a:cs typeface="Times New Roman" pitchFamily="18" charset="0"/>
              </a:rPr>
              <a:t>TOÀN ĐIỆN </a:t>
            </a:r>
            <a:r>
              <a:rPr lang="en-US" sz="1600" smtClean="0">
                <a:latin typeface="Times New Roman" pitchFamily="18" charset="0"/>
                <a:cs typeface="Times New Roman" pitchFamily="18" charset="0"/>
              </a:rPr>
              <a:t>    LÀ </a:t>
            </a:r>
            <a:r>
              <a:rPr lang="en-US" sz="1600">
                <a:latin typeface="Times New Roman" pitchFamily="18" charset="0"/>
                <a:cs typeface="Times New Roman" pitchFamily="18" charset="0"/>
              </a:rPr>
              <a:t>GÌ? </a:t>
            </a:r>
            <a:r>
              <a:rPr lang="en-US" sz="1600" smtClean="0">
                <a:latin typeface="Times New Roman" pitchFamily="18" charset="0"/>
                <a:cs typeface="Times New Roman" pitchFamily="18" charset="0"/>
              </a:rPr>
              <a:t>NGUYÊN </a:t>
            </a:r>
            <a:r>
              <a:rPr lang="en-US" sz="1600">
                <a:latin typeface="Times New Roman" pitchFamily="18" charset="0"/>
                <a:cs typeface="Times New Roman" pitchFamily="18" charset="0"/>
              </a:rPr>
              <a:t>TẮC AN TOÀN KHI </a:t>
            </a:r>
            <a:r>
              <a:rPr lang="en-US" sz="1600" smtClean="0">
                <a:latin typeface="Times New Roman" pitchFamily="18" charset="0"/>
                <a:cs typeface="Times New Roman" pitchFamily="18" charset="0"/>
              </a:rPr>
              <a:t>SỬ </a:t>
            </a:r>
            <a:r>
              <a:rPr lang="en-US" sz="1600">
                <a:latin typeface="Times New Roman" pitchFamily="18" charset="0"/>
                <a:cs typeface="Times New Roman" pitchFamily="18" charset="0"/>
              </a:rPr>
              <a:t>DỤNG </a:t>
            </a:r>
            <a:r>
              <a:rPr lang="en-US" sz="1600" smtClean="0">
                <a:latin typeface="Times New Roman" pitchFamily="18" charset="0"/>
                <a:cs typeface="Times New Roman" pitchFamily="18" charset="0"/>
              </a:rPr>
              <a:t>ĐIỆN</a:t>
            </a:r>
          </a:p>
          <a:p>
            <a:pPr algn="ctr">
              <a:spcBef>
                <a:spcPts val="1800"/>
              </a:spcBef>
            </a:pPr>
            <a:r>
              <a:rPr lang="en-US" sz="1600" i="1">
                <a:latin typeface="Times New Roman" pitchFamily="18" charset="0"/>
                <a:cs typeface="Times New Roman" pitchFamily="18" charset="0"/>
              </a:rPr>
              <a:t>1.</a:t>
            </a:r>
            <a:r>
              <a:rPr lang="en-US" sz="1600">
                <a:latin typeface="Times New Roman" pitchFamily="18" charset="0"/>
                <a:cs typeface="Times New Roman" pitchFamily="18" charset="0"/>
              </a:rPr>
              <a:t> </a:t>
            </a:r>
            <a:r>
              <a:rPr lang="en-US" sz="1600" i="1" err="1">
                <a:latin typeface="Times New Roman" pitchFamily="18" charset="0"/>
                <a:cs typeface="Times New Roman" pitchFamily="18" charset="0"/>
              </a:rPr>
              <a:t>Khái</a:t>
            </a:r>
            <a:r>
              <a:rPr lang="en-US" sz="1600" i="1">
                <a:latin typeface="Times New Roman" pitchFamily="18" charset="0"/>
                <a:cs typeface="Times New Roman" pitchFamily="18" charset="0"/>
              </a:rPr>
              <a:t> </a:t>
            </a:r>
            <a:r>
              <a:rPr lang="en-US" sz="1600" i="1" err="1">
                <a:latin typeface="Times New Roman" pitchFamily="18" charset="0"/>
                <a:cs typeface="Times New Roman" pitchFamily="18" charset="0"/>
              </a:rPr>
              <a:t>niệm</a:t>
            </a:r>
            <a:r>
              <a:rPr lang="en-US" sz="1600" i="1">
                <a:latin typeface="Times New Roman" pitchFamily="18" charset="0"/>
                <a:cs typeface="Times New Roman" pitchFamily="18" charset="0"/>
              </a:rPr>
              <a:t> </a:t>
            </a:r>
            <a:r>
              <a:rPr lang="en-US" sz="1600" i="1" err="1">
                <a:latin typeface="Times New Roman" pitchFamily="18" charset="0"/>
                <a:cs typeface="Times New Roman" pitchFamily="18" charset="0"/>
              </a:rPr>
              <a:t>chung</a:t>
            </a:r>
            <a:r>
              <a:rPr lang="en-US" sz="1600" i="1">
                <a:latin typeface="Times New Roman" pitchFamily="18" charset="0"/>
                <a:cs typeface="Times New Roman" pitchFamily="18" charset="0"/>
              </a:rPr>
              <a:t> </a:t>
            </a:r>
            <a:r>
              <a:rPr lang="en-US" sz="1600" i="1" err="1">
                <a:latin typeface="Times New Roman" pitchFamily="18" charset="0"/>
                <a:cs typeface="Times New Roman" pitchFamily="18" charset="0"/>
              </a:rPr>
              <a:t>về</a:t>
            </a:r>
            <a:r>
              <a:rPr lang="en-US" sz="1600" i="1">
                <a:latin typeface="Times New Roman" pitchFamily="18" charset="0"/>
                <a:cs typeface="Times New Roman" pitchFamily="18" charset="0"/>
              </a:rPr>
              <a:t> an </a:t>
            </a:r>
            <a:r>
              <a:rPr lang="en-US" sz="1600" i="1" err="1">
                <a:latin typeface="Times New Roman" pitchFamily="18" charset="0"/>
                <a:cs typeface="Times New Roman" pitchFamily="18" charset="0"/>
              </a:rPr>
              <a:t>toàn</a:t>
            </a:r>
            <a:r>
              <a:rPr lang="en-US" sz="1600" i="1">
                <a:latin typeface="Times New Roman" pitchFamily="18" charset="0"/>
                <a:cs typeface="Times New Roman" pitchFamily="18" charset="0"/>
              </a:rPr>
              <a:t> </a:t>
            </a:r>
            <a:r>
              <a:rPr lang="en-US" sz="1600" i="1" err="1">
                <a:latin typeface="Times New Roman" pitchFamily="18" charset="0"/>
                <a:cs typeface="Times New Roman" pitchFamily="18" charset="0"/>
              </a:rPr>
              <a:t>khi</a:t>
            </a:r>
            <a:r>
              <a:rPr lang="en-US" sz="1600" i="1">
                <a:latin typeface="Times New Roman" pitchFamily="18" charset="0"/>
                <a:cs typeface="Times New Roman" pitchFamily="18" charset="0"/>
              </a:rPr>
              <a:t> </a:t>
            </a:r>
            <a:r>
              <a:rPr lang="en-US" sz="1600" i="1" err="1">
                <a:latin typeface="Times New Roman" pitchFamily="18" charset="0"/>
                <a:cs typeface="Times New Roman" pitchFamily="18" charset="0"/>
              </a:rPr>
              <a:t>sử</a:t>
            </a:r>
            <a:r>
              <a:rPr lang="en-US" sz="1600" i="1">
                <a:latin typeface="Times New Roman" pitchFamily="18" charset="0"/>
                <a:cs typeface="Times New Roman" pitchFamily="18" charset="0"/>
              </a:rPr>
              <a:t> </a:t>
            </a:r>
            <a:r>
              <a:rPr lang="en-US" sz="1600" i="1" err="1">
                <a:latin typeface="Times New Roman" pitchFamily="18" charset="0"/>
                <a:cs typeface="Times New Roman" pitchFamily="18" charset="0"/>
              </a:rPr>
              <a:t>dụng</a:t>
            </a:r>
            <a:r>
              <a:rPr lang="en-US" sz="1600" i="1">
                <a:latin typeface="Times New Roman" pitchFamily="18" charset="0"/>
                <a:cs typeface="Times New Roman" pitchFamily="18" charset="0"/>
              </a:rPr>
              <a:t> </a:t>
            </a:r>
            <a:r>
              <a:rPr lang="en-US" sz="1600" i="1" err="1">
                <a:latin typeface="Times New Roman" pitchFamily="18" charset="0"/>
                <a:cs typeface="Times New Roman" pitchFamily="18" charset="0"/>
              </a:rPr>
              <a:t>điện</a:t>
            </a:r>
            <a:endParaRPr lang="en-US" sz="1600" b="1">
              <a:latin typeface="Times New Roman" pitchFamily="18" charset="0"/>
              <a:cs typeface="Times New Roman" pitchFamily="18" charset="0"/>
            </a:endParaRPr>
          </a:p>
        </p:txBody>
      </p:sp>
    </p:spTree>
    <p:extLst>
      <p:ext uri="{BB962C8B-B14F-4D97-AF65-F5344CB8AC3E}">
        <p14:creationId xmlns:p14="http://schemas.microsoft.com/office/powerpoint/2010/main" val="33943493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152400"/>
            <a:ext cx="1905000" cy="685800"/>
          </a:xfrm>
          <a:prstGeom prst="rect">
            <a:avLst/>
          </a:prstGeom>
          <a:solidFill>
            <a:schemeClr val="bg1">
              <a:lumMod val="50000"/>
              <a:alpha val="96863"/>
            </a:schemeClr>
          </a:solidFill>
          <a:ln w="38100">
            <a:solidFill>
              <a:schemeClr val="bg1"/>
            </a:solidFill>
          </a:ln>
          <a:effectLst>
            <a:innerShdw blurRad="63500" dist="50800" dir="8100000">
              <a:prstClr val="black">
                <a:alpha val="50000"/>
              </a:prstClr>
            </a:innerShdw>
          </a:effectLst>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ctr">
              <a:spcBef>
                <a:spcPts val="0"/>
              </a:spcBef>
              <a:spcAft>
                <a:spcPts val="600"/>
              </a:spcAft>
            </a:pPr>
            <a:r>
              <a:rPr lang="en-US" sz="4000" smtClean="0">
                <a:solidFill>
                  <a:srgbClr val="FFC000"/>
                </a:solidFill>
                <a:latin typeface=".VnBodoniH" pitchFamily="34" charset="0"/>
              </a:rPr>
              <a:t>ANSV</a:t>
            </a:r>
            <a:endParaRPr lang="en-US" sz="4000">
              <a:solidFill>
                <a:srgbClr val="FFC000"/>
              </a:solidFill>
              <a:latin typeface=".VnBodoniH" pitchFamily="34" charset="0"/>
            </a:endParaRPr>
          </a:p>
        </p:txBody>
      </p:sp>
      <p:sp>
        <p:nvSpPr>
          <p:cNvPr id="2" name="Title 1"/>
          <p:cNvSpPr>
            <a:spLocks noGrp="1"/>
          </p:cNvSpPr>
          <p:nvPr>
            <p:ph type="ctrTitle"/>
          </p:nvPr>
        </p:nvSpPr>
        <p:spPr>
          <a:xfrm>
            <a:off x="2133600" y="152400"/>
            <a:ext cx="6934200" cy="685800"/>
          </a:xfrm>
          <a:ln w="28575"/>
        </p:spPr>
        <p:style>
          <a:lnRef idx="1">
            <a:schemeClr val="accent2"/>
          </a:lnRef>
          <a:fillRef idx="2">
            <a:schemeClr val="accent2"/>
          </a:fillRef>
          <a:effectRef idx="1">
            <a:schemeClr val="accent2"/>
          </a:effectRef>
          <a:fontRef idx="minor">
            <a:schemeClr val="dk1"/>
          </a:fontRef>
        </p:style>
        <p:txBody>
          <a:bodyPr>
            <a:normAutofit/>
          </a:bodyPr>
          <a:lstStyle/>
          <a:p>
            <a:pPr algn="ctr"/>
            <a:r>
              <a:rPr lang="en-US" sz="2000" smtClean="0">
                <a:solidFill>
                  <a:schemeClr val="tx1"/>
                </a:solidFill>
                <a:latin typeface="Times New Roman" pitchFamily="18" charset="0"/>
                <a:cs typeface="Times New Roman" pitchFamily="18" charset="0"/>
              </a:rPr>
              <a:t>GIỚI THIỆU HT CẤP ĐIỆN VÀ THAO TÁC VẬN HÀNH </a:t>
            </a:r>
            <a:br>
              <a:rPr lang="en-US" sz="2000" smtClean="0">
                <a:solidFill>
                  <a:schemeClr val="tx1"/>
                </a:solidFill>
                <a:latin typeface="Times New Roman" pitchFamily="18" charset="0"/>
                <a:cs typeface="Times New Roman" pitchFamily="18" charset="0"/>
              </a:rPr>
            </a:br>
            <a:r>
              <a:rPr lang="en-US" sz="2000" smtClean="0">
                <a:solidFill>
                  <a:schemeClr val="tx1"/>
                </a:solidFill>
                <a:latin typeface="Times New Roman" pitchFamily="18" charset="0"/>
                <a:cs typeface="Times New Roman" pitchFamily="18" charset="0"/>
              </a:rPr>
              <a:t>TRỤ SỞ LÀM VIỆC TẠI 124 HQV</a:t>
            </a:r>
            <a:endParaRPr lang="en-US" sz="2000">
              <a:solidFill>
                <a:schemeClr val="tx1"/>
              </a:solidFill>
              <a:latin typeface="Times New Roman" pitchFamily="18" charset="0"/>
              <a:cs typeface="Times New Roman" pitchFamily="18" charset="0"/>
            </a:endParaRPr>
          </a:p>
        </p:txBody>
      </p:sp>
      <p:sp>
        <p:nvSpPr>
          <p:cNvPr id="6" name="Subtitle 2"/>
          <p:cNvSpPr txBox="1">
            <a:spLocks/>
          </p:cNvSpPr>
          <p:nvPr/>
        </p:nvSpPr>
        <p:spPr>
          <a:xfrm>
            <a:off x="2133600" y="990600"/>
            <a:ext cx="6934200" cy="5715000"/>
          </a:xfrm>
          <a:prstGeom prst="rect">
            <a:avLst/>
          </a:prstGeom>
          <a:solidFill>
            <a:schemeClr val="bg1">
              <a:lumMod val="75000"/>
            </a:schemeClr>
          </a:solidFill>
          <a:ln w="28575">
            <a:solidFill>
              <a:schemeClr val="bg1"/>
            </a:solidFill>
          </a:ln>
          <a:effectLst>
            <a:outerShdw blurRad="40000" dist="20000" dir="5400000" sx="1000" sy="1000" rotWithShape="0">
              <a:srgbClr val="000000"/>
            </a:outerShdw>
          </a:effectLst>
        </p:spPr>
        <p:style>
          <a:lnRef idx="1">
            <a:schemeClr val="dk1"/>
          </a:lnRef>
          <a:fillRef idx="2">
            <a:schemeClr val="dk1"/>
          </a:fillRef>
          <a:effectRef idx="1">
            <a:schemeClr val="dk1"/>
          </a:effectRef>
          <a:fontRef idx="minor">
            <a:schemeClr val="dk1"/>
          </a:fontRef>
        </p:style>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l">
              <a:lnSpc>
                <a:spcPts val="2300"/>
              </a:lnSpc>
              <a:spcAft>
                <a:spcPts val="600"/>
              </a:spcAft>
            </a:pPr>
            <a:r>
              <a:rPr lang="en-US" sz="1600" b="1" i="1"/>
              <a:t>- Điện giật là gì?</a:t>
            </a:r>
            <a:r>
              <a:rPr lang="en-US" sz="1600"/>
              <a:t/>
            </a:r>
            <a:br>
              <a:rPr lang="en-US" sz="1600"/>
            </a:br>
            <a:r>
              <a:rPr lang="en-US" sz="1600"/>
              <a:t>Điện giật là hiện tượng dòng điện chạy qua cơ thể con người gây tổn thương đến sinh lí và thể sác. Khái niệm này được mô tả khi có sự cố dòng điện chay qua cơ thể gây ra tình trạng tê giật toàn thân và nếu dòng điện đủ mạnh có thể gây tử vong ngay tại chỗ</a:t>
            </a:r>
            <a:endParaRPr lang="en-US" sz="1600">
              <a:solidFill>
                <a:schemeClr val="bg1"/>
              </a:solidFill>
              <a:latin typeface="Times New Roman" pitchFamily="18" charset="0"/>
              <a:cs typeface="Times New Roman" pitchFamily="18" charset="0"/>
            </a:endParaRPr>
          </a:p>
        </p:txBody>
      </p:sp>
      <p:sp>
        <p:nvSpPr>
          <p:cNvPr id="5" name="Rectangle 4"/>
          <p:cNvSpPr/>
          <p:nvPr/>
        </p:nvSpPr>
        <p:spPr>
          <a:xfrm>
            <a:off x="2133600" y="6477000"/>
            <a:ext cx="6934200" cy="228600"/>
          </a:xfrm>
          <a:prstGeom prst="rect">
            <a:avLst/>
          </a:prstGeom>
          <a:blipFill dpi="0" rotWithShape="1">
            <a:blip r:embed="rId3"/>
            <a:srcRect/>
            <a:tile tx="0" ty="0" sx="100000" sy="100000" flip="none" algn="tl"/>
          </a:blip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300" b="1" smtClean="0">
                <a:ln w="9525">
                  <a:solidFill>
                    <a:schemeClr val="bg1"/>
                  </a:solidFill>
                </a:ln>
                <a:solidFill>
                  <a:schemeClr val="bg1"/>
                </a:solidFill>
                <a:latin typeface="Times New Roman" pitchFamily="18" charset="0"/>
                <a:cs typeface="Times New Roman" pitchFamily="18" charset="0"/>
              </a:rPr>
              <a:t>TRUNG TÂM DỊCH VỤ CHUNG – TỔ BẢO TRÌ</a:t>
            </a:r>
            <a:endParaRPr lang="en-US" sz="1300" b="1">
              <a:ln w="9525">
                <a:solidFill>
                  <a:schemeClr val="bg1"/>
                </a:solidFill>
              </a:ln>
              <a:solidFill>
                <a:schemeClr val="bg1"/>
              </a:solidFill>
              <a:latin typeface="Times New Roman" pitchFamily="18" charset="0"/>
              <a:cs typeface="Times New Roman" pitchFamily="18" charset="0"/>
            </a:endParaRPr>
          </a:p>
        </p:txBody>
      </p:sp>
      <p:sp>
        <p:nvSpPr>
          <p:cNvPr id="3" name="Subtitle 2"/>
          <p:cNvSpPr>
            <a:spLocks noGrp="1"/>
          </p:cNvSpPr>
          <p:nvPr>
            <p:ph type="subTitle" idx="1"/>
          </p:nvPr>
        </p:nvSpPr>
        <p:spPr>
          <a:xfrm>
            <a:off x="152400" y="990600"/>
            <a:ext cx="1905000" cy="5715000"/>
          </a:xfrm>
          <a:solidFill>
            <a:schemeClr val="accent1">
              <a:lumMod val="60000"/>
              <a:lumOff val="40000"/>
            </a:schemeClr>
          </a:solidFill>
          <a:effectLst>
            <a:outerShdw blurRad="76200" dir="18900000" sy="23000" kx="-1200000" algn="bl" rotWithShape="0">
              <a:prstClr val="black">
                <a:alpha val="20000"/>
              </a:prstClr>
            </a:outerShdw>
          </a:effectLst>
          <a:scene3d>
            <a:camera prst="orthographicFront"/>
            <a:lightRig rig="threePt" dir="t"/>
          </a:scene3d>
          <a:sp3d>
            <a:bevelT prst="relaxedInset"/>
            <a:bevelB/>
          </a:sp3d>
        </p:spPr>
        <p:style>
          <a:lnRef idx="3">
            <a:schemeClr val="lt1"/>
          </a:lnRef>
          <a:fillRef idx="1">
            <a:schemeClr val="accent2"/>
          </a:fillRef>
          <a:effectRef idx="1">
            <a:schemeClr val="accent2"/>
          </a:effectRef>
          <a:fontRef idx="minor">
            <a:schemeClr val="lt1"/>
          </a:fontRef>
        </p:style>
        <p:txBody>
          <a:bodyPr>
            <a:normAutofit/>
          </a:bodyPr>
          <a:lstStyle/>
          <a:p>
            <a:pPr algn="ctr"/>
            <a:endParaRPr lang="en-US" sz="2000" b="1" smtClean="0"/>
          </a:p>
          <a:p>
            <a:pPr algn="ctr"/>
            <a:r>
              <a:rPr lang="en-US" sz="2000" b="1" smtClean="0"/>
              <a:t>NỘI DUNG</a:t>
            </a:r>
          </a:p>
          <a:p>
            <a:pPr algn="ctr"/>
            <a:endParaRPr lang="en-US" sz="2000" b="1"/>
          </a:p>
          <a:p>
            <a:pPr algn="ctr"/>
            <a:endParaRPr lang="en-US" sz="2000" b="1" smtClean="0"/>
          </a:p>
          <a:p>
            <a:pPr marL="182880" algn="ctr">
              <a:spcBef>
                <a:spcPts val="1800"/>
              </a:spcBef>
              <a:spcAft>
                <a:spcPts val="1200"/>
              </a:spcAft>
            </a:pPr>
            <a:r>
              <a:rPr lang="en-US" sz="1600" smtClean="0">
                <a:latin typeface="Times New Roman" pitchFamily="18" charset="0"/>
                <a:cs typeface="Times New Roman" pitchFamily="18" charset="0"/>
              </a:rPr>
              <a:t> I. AN </a:t>
            </a:r>
            <a:r>
              <a:rPr lang="en-US" sz="1600">
                <a:latin typeface="Times New Roman" pitchFamily="18" charset="0"/>
                <a:cs typeface="Times New Roman" pitchFamily="18" charset="0"/>
              </a:rPr>
              <a:t>TOÀN ĐIỆN </a:t>
            </a:r>
            <a:r>
              <a:rPr lang="en-US" sz="1600" smtClean="0">
                <a:latin typeface="Times New Roman" pitchFamily="18" charset="0"/>
                <a:cs typeface="Times New Roman" pitchFamily="18" charset="0"/>
              </a:rPr>
              <a:t>    LÀ </a:t>
            </a:r>
            <a:r>
              <a:rPr lang="en-US" sz="1600">
                <a:latin typeface="Times New Roman" pitchFamily="18" charset="0"/>
                <a:cs typeface="Times New Roman" pitchFamily="18" charset="0"/>
              </a:rPr>
              <a:t>GÌ? </a:t>
            </a:r>
            <a:r>
              <a:rPr lang="en-US" sz="1600" smtClean="0">
                <a:latin typeface="Times New Roman" pitchFamily="18" charset="0"/>
                <a:cs typeface="Times New Roman" pitchFamily="18" charset="0"/>
              </a:rPr>
              <a:t>NGUYÊN </a:t>
            </a:r>
            <a:r>
              <a:rPr lang="en-US" sz="1600">
                <a:latin typeface="Times New Roman" pitchFamily="18" charset="0"/>
                <a:cs typeface="Times New Roman" pitchFamily="18" charset="0"/>
              </a:rPr>
              <a:t>TẮC AN TOÀN KHI </a:t>
            </a:r>
            <a:r>
              <a:rPr lang="en-US" sz="1600" smtClean="0">
                <a:latin typeface="Times New Roman" pitchFamily="18" charset="0"/>
                <a:cs typeface="Times New Roman" pitchFamily="18" charset="0"/>
              </a:rPr>
              <a:t>SỬ </a:t>
            </a:r>
            <a:r>
              <a:rPr lang="en-US" sz="1600">
                <a:latin typeface="Times New Roman" pitchFamily="18" charset="0"/>
                <a:cs typeface="Times New Roman" pitchFamily="18" charset="0"/>
              </a:rPr>
              <a:t>DỤNG </a:t>
            </a:r>
            <a:r>
              <a:rPr lang="en-US" sz="1600" smtClean="0">
                <a:latin typeface="Times New Roman" pitchFamily="18" charset="0"/>
                <a:cs typeface="Times New Roman" pitchFamily="18" charset="0"/>
              </a:rPr>
              <a:t>ĐIỆN</a:t>
            </a:r>
          </a:p>
          <a:p>
            <a:pPr algn="ctr">
              <a:spcBef>
                <a:spcPts val="1800"/>
              </a:spcBef>
            </a:pPr>
            <a:r>
              <a:rPr lang="en-US" sz="1600" i="1">
                <a:latin typeface="Times New Roman" pitchFamily="18" charset="0"/>
                <a:cs typeface="Times New Roman" pitchFamily="18" charset="0"/>
              </a:rPr>
              <a:t>1.</a:t>
            </a:r>
            <a:r>
              <a:rPr lang="en-US" sz="1600">
                <a:latin typeface="Times New Roman" pitchFamily="18" charset="0"/>
                <a:cs typeface="Times New Roman" pitchFamily="18" charset="0"/>
              </a:rPr>
              <a:t> </a:t>
            </a:r>
            <a:r>
              <a:rPr lang="en-US" sz="1600" i="1" err="1">
                <a:latin typeface="Times New Roman" pitchFamily="18" charset="0"/>
                <a:cs typeface="Times New Roman" pitchFamily="18" charset="0"/>
              </a:rPr>
              <a:t>Khái</a:t>
            </a:r>
            <a:r>
              <a:rPr lang="en-US" sz="1600" i="1">
                <a:latin typeface="Times New Roman" pitchFamily="18" charset="0"/>
                <a:cs typeface="Times New Roman" pitchFamily="18" charset="0"/>
              </a:rPr>
              <a:t> </a:t>
            </a:r>
            <a:r>
              <a:rPr lang="en-US" sz="1600" i="1" err="1">
                <a:latin typeface="Times New Roman" pitchFamily="18" charset="0"/>
                <a:cs typeface="Times New Roman" pitchFamily="18" charset="0"/>
              </a:rPr>
              <a:t>niệm</a:t>
            </a:r>
            <a:r>
              <a:rPr lang="en-US" sz="1600" i="1">
                <a:latin typeface="Times New Roman" pitchFamily="18" charset="0"/>
                <a:cs typeface="Times New Roman" pitchFamily="18" charset="0"/>
              </a:rPr>
              <a:t> </a:t>
            </a:r>
            <a:r>
              <a:rPr lang="en-US" sz="1600" i="1" err="1">
                <a:latin typeface="Times New Roman" pitchFamily="18" charset="0"/>
                <a:cs typeface="Times New Roman" pitchFamily="18" charset="0"/>
              </a:rPr>
              <a:t>chung</a:t>
            </a:r>
            <a:r>
              <a:rPr lang="en-US" sz="1600" i="1">
                <a:latin typeface="Times New Roman" pitchFamily="18" charset="0"/>
                <a:cs typeface="Times New Roman" pitchFamily="18" charset="0"/>
              </a:rPr>
              <a:t> </a:t>
            </a:r>
            <a:r>
              <a:rPr lang="en-US" sz="1600" i="1" err="1">
                <a:latin typeface="Times New Roman" pitchFamily="18" charset="0"/>
                <a:cs typeface="Times New Roman" pitchFamily="18" charset="0"/>
              </a:rPr>
              <a:t>về</a:t>
            </a:r>
            <a:r>
              <a:rPr lang="en-US" sz="1600" i="1">
                <a:latin typeface="Times New Roman" pitchFamily="18" charset="0"/>
                <a:cs typeface="Times New Roman" pitchFamily="18" charset="0"/>
              </a:rPr>
              <a:t> an </a:t>
            </a:r>
            <a:r>
              <a:rPr lang="en-US" sz="1600" i="1" err="1">
                <a:latin typeface="Times New Roman" pitchFamily="18" charset="0"/>
                <a:cs typeface="Times New Roman" pitchFamily="18" charset="0"/>
              </a:rPr>
              <a:t>toàn</a:t>
            </a:r>
            <a:r>
              <a:rPr lang="en-US" sz="1600" i="1">
                <a:latin typeface="Times New Roman" pitchFamily="18" charset="0"/>
                <a:cs typeface="Times New Roman" pitchFamily="18" charset="0"/>
              </a:rPr>
              <a:t> </a:t>
            </a:r>
            <a:r>
              <a:rPr lang="en-US" sz="1600" i="1" err="1">
                <a:latin typeface="Times New Roman" pitchFamily="18" charset="0"/>
                <a:cs typeface="Times New Roman" pitchFamily="18" charset="0"/>
              </a:rPr>
              <a:t>khi</a:t>
            </a:r>
            <a:r>
              <a:rPr lang="en-US" sz="1600" i="1">
                <a:latin typeface="Times New Roman" pitchFamily="18" charset="0"/>
                <a:cs typeface="Times New Roman" pitchFamily="18" charset="0"/>
              </a:rPr>
              <a:t> </a:t>
            </a:r>
            <a:r>
              <a:rPr lang="en-US" sz="1600" i="1" err="1">
                <a:latin typeface="Times New Roman" pitchFamily="18" charset="0"/>
                <a:cs typeface="Times New Roman" pitchFamily="18" charset="0"/>
              </a:rPr>
              <a:t>sử</a:t>
            </a:r>
            <a:r>
              <a:rPr lang="en-US" sz="1600" i="1">
                <a:latin typeface="Times New Roman" pitchFamily="18" charset="0"/>
                <a:cs typeface="Times New Roman" pitchFamily="18" charset="0"/>
              </a:rPr>
              <a:t> </a:t>
            </a:r>
            <a:r>
              <a:rPr lang="en-US" sz="1600" i="1" err="1">
                <a:latin typeface="Times New Roman" pitchFamily="18" charset="0"/>
                <a:cs typeface="Times New Roman" pitchFamily="18" charset="0"/>
              </a:rPr>
              <a:t>dụng</a:t>
            </a:r>
            <a:r>
              <a:rPr lang="en-US" sz="1600" i="1">
                <a:latin typeface="Times New Roman" pitchFamily="18" charset="0"/>
                <a:cs typeface="Times New Roman" pitchFamily="18" charset="0"/>
              </a:rPr>
              <a:t> </a:t>
            </a:r>
            <a:r>
              <a:rPr lang="en-US" sz="1600" i="1" err="1">
                <a:latin typeface="Times New Roman" pitchFamily="18" charset="0"/>
                <a:cs typeface="Times New Roman" pitchFamily="18" charset="0"/>
              </a:rPr>
              <a:t>điện</a:t>
            </a:r>
            <a:endParaRPr lang="en-US" sz="1600" b="1">
              <a:latin typeface="Times New Roman" pitchFamily="18" charset="0"/>
              <a:cs typeface="Times New Roman" pitchFamily="18" charset="0"/>
            </a:endParaRPr>
          </a:p>
        </p:txBody>
      </p:sp>
      <p:pic>
        <p:nvPicPr>
          <p:cNvPr id="2050" name="Picture 2" descr="C:\Users\Admin\Desktop\tai-nan-dien-giat_c9cb6ad8f4f84a0d948ab2f52551b997_grand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2590799"/>
            <a:ext cx="3048000" cy="3657601"/>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Admin\Desktop\555b028889a56_1432027784.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590798"/>
            <a:ext cx="3167476" cy="3657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43493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152400"/>
            <a:ext cx="1905000" cy="685800"/>
          </a:xfrm>
          <a:prstGeom prst="rect">
            <a:avLst/>
          </a:prstGeom>
          <a:solidFill>
            <a:schemeClr val="bg1">
              <a:lumMod val="50000"/>
              <a:alpha val="96863"/>
            </a:schemeClr>
          </a:solidFill>
          <a:ln w="38100">
            <a:solidFill>
              <a:schemeClr val="bg1"/>
            </a:solidFill>
          </a:ln>
          <a:effectLst>
            <a:innerShdw blurRad="63500" dist="50800" dir="8100000">
              <a:prstClr val="black">
                <a:alpha val="50000"/>
              </a:prstClr>
            </a:innerShdw>
          </a:effectLst>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ctr">
              <a:spcBef>
                <a:spcPts val="0"/>
              </a:spcBef>
              <a:spcAft>
                <a:spcPts val="600"/>
              </a:spcAft>
            </a:pPr>
            <a:r>
              <a:rPr lang="en-US" sz="4000" smtClean="0">
                <a:solidFill>
                  <a:srgbClr val="FFC000"/>
                </a:solidFill>
                <a:latin typeface=".VnBodoniH" pitchFamily="34" charset="0"/>
              </a:rPr>
              <a:t>ANSV</a:t>
            </a:r>
            <a:endParaRPr lang="en-US" sz="4000">
              <a:solidFill>
                <a:srgbClr val="FFC000"/>
              </a:solidFill>
              <a:latin typeface=".VnBodoniH" pitchFamily="34" charset="0"/>
            </a:endParaRPr>
          </a:p>
        </p:txBody>
      </p:sp>
      <p:sp>
        <p:nvSpPr>
          <p:cNvPr id="2" name="Title 1"/>
          <p:cNvSpPr>
            <a:spLocks noGrp="1"/>
          </p:cNvSpPr>
          <p:nvPr>
            <p:ph type="ctrTitle"/>
          </p:nvPr>
        </p:nvSpPr>
        <p:spPr>
          <a:xfrm>
            <a:off x="2133600" y="152400"/>
            <a:ext cx="6934200" cy="685800"/>
          </a:xfrm>
          <a:ln w="28575"/>
        </p:spPr>
        <p:style>
          <a:lnRef idx="1">
            <a:schemeClr val="accent2"/>
          </a:lnRef>
          <a:fillRef idx="2">
            <a:schemeClr val="accent2"/>
          </a:fillRef>
          <a:effectRef idx="1">
            <a:schemeClr val="accent2"/>
          </a:effectRef>
          <a:fontRef idx="minor">
            <a:schemeClr val="dk1"/>
          </a:fontRef>
        </p:style>
        <p:txBody>
          <a:bodyPr>
            <a:normAutofit/>
          </a:bodyPr>
          <a:lstStyle/>
          <a:p>
            <a:pPr algn="ctr"/>
            <a:r>
              <a:rPr lang="en-US" sz="2000" smtClean="0">
                <a:solidFill>
                  <a:schemeClr val="tx1"/>
                </a:solidFill>
                <a:latin typeface="Times New Roman" pitchFamily="18" charset="0"/>
                <a:cs typeface="Times New Roman" pitchFamily="18" charset="0"/>
              </a:rPr>
              <a:t>GIỚI THIỆU HT CẤP ĐIỆN VÀ THAO TÁC VẬN HÀNH </a:t>
            </a:r>
            <a:br>
              <a:rPr lang="en-US" sz="2000" smtClean="0">
                <a:solidFill>
                  <a:schemeClr val="tx1"/>
                </a:solidFill>
                <a:latin typeface="Times New Roman" pitchFamily="18" charset="0"/>
                <a:cs typeface="Times New Roman" pitchFamily="18" charset="0"/>
              </a:rPr>
            </a:br>
            <a:r>
              <a:rPr lang="en-US" sz="2000" smtClean="0">
                <a:solidFill>
                  <a:schemeClr val="tx1"/>
                </a:solidFill>
                <a:latin typeface="Times New Roman" pitchFamily="18" charset="0"/>
                <a:cs typeface="Times New Roman" pitchFamily="18" charset="0"/>
              </a:rPr>
              <a:t>TRỤ SỞ LÀM VIỆC TẠI 124 HQV</a:t>
            </a:r>
            <a:endParaRPr lang="en-US" sz="2000">
              <a:solidFill>
                <a:schemeClr val="tx1"/>
              </a:solidFill>
              <a:latin typeface="Times New Roman" pitchFamily="18" charset="0"/>
              <a:cs typeface="Times New Roman" pitchFamily="18" charset="0"/>
            </a:endParaRPr>
          </a:p>
        </p:txBody>
      </p:sp>
      <p:sp>
        <p:nvSpPr>
          <p:cNvPr id="6" name="Subtitle 2"/>
          <p:cNvSpPr txBox="1">
            <a:spLocks/>
          </p:cNvSpPr>
          <p:nvPr/>
        </p:nvSpPr>
        <p:spPr>
          <a:xfrm>
            <a:off x="2133600" y="990600"/>
            <a:ext cx="6934200" cy="5715000"/>
          </a:xfrm>
          <a:prstGeom prst="rect">
            <a:avLst/>
          </a:prstGeom>
          <a:solidFill>
            <a:schemeClr val="bg1">
              <a:lumMod val="75000"/>
            </a:schemeClr>
          </a:solidFill>
          <a:ln w="28575">
            <a:solidFill>
              <a:schemeClr val="bg1"/>
            </a:solidFill>
          </a:ln>
          <a:effectLst>
            <a:outerShdw blurRad="40000" dist="20000" dir="5400000" sx="1000" sy="1000" rotWithShape="0">
              <a:srgbClr val="000000"/>
            </a:outerShdw>
          </a:effectLst>
        </p:spPr>
        <p:style>
          <a:lnRef idx="1">
            <a:schemeClr val="dk1"/>
          </a:lnRef>
          <a:fillRef idx="2">
            <a:schemeClr val="dk1"/>
          </a:fillRef>
          <a:effectRef idx="1">
            <a:schemeClr val="dk1"/>
          </a:effectRef>
          <a:fontRef idx="minor">
            <a:schemeClr val="dk1"/>
          </a:fontRef>
        </p:style>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285750" indent="-285750" algn="l">
              <a:lnSpc>
                <a:spcPts val="2200"/>
              </a:lnSpc>
              <a:buFontTx/>
              <a:buChar char="-"/>
            </a:pPr>
            <a:r>
              <a:rPr lang="en-US" sz="1600" smtClean="0">
                <a:latin typeface="Times New Roman" pitchFamily="18" charset="0"/>
                <a:cs typeface="Times New Roman" pitchFamily="18" charset="0"/>
              </a:rPr>
              <a:t>Hậu </a:t>
            </a:r>
            <a:r>
              <a:rPr lang="en-US" sz="1600">
                <a:latin typeface="Times New Roman" pitchFamily="18" charset="0"/>
                <a:cs typeface="Times New Roman" pitchFamily="18" charset="0"/>
              </a:rPr>
              <a:t>quả điện giật cực kì nguy hiểm cho con người khi tiếp xúc vào vụ thể gây ảnh hưởng đến sinh lí và thậm chí đến tính </a:t>
            </a:r>
            <a:r>
              <a:rPr lang="en-US" sz="1600" smtClean="0">
                <a:latin typeface="Times New Roman" pitchFamily="18" charset="0"/>
                <a:cs typeface="Times New Roman" pitchFamily="18" charset="0"/>
              </a:rPr>
              <a:t>mạng</a:t>
            </a:r>
          </a:p>
          <a:p>
            <a:pPr marL="285750" indent="-285750" algn="l">
              <a:lnSpc>
                <a:spcPts val="2200"/>
              </a:lnSpc>
              <a:buFontTx/>
              <a:buChar char="-"/>
            </a:pPr>
            <a:r>
              <a:rPr lang="en-US" sz="1600">
                <a:latin typeface="Times New Roman" pitchFamily="18" charset="0"/>
                <a:cs typeface="Times New Roman" pitchFamily="18" charset="0"/>
              </a:rPr>
              <a:t/>
            </a:r>
            <a:br>
              <a:rPr lang="en-US" sz="1600">
                <a:latin typeface="Times New Roman" pitchFamily="18" charset="0"/>
                <a:cs typeface="Times New Roman" pitchFamily="18" charset="0"/>
              </a:rPr>
            </a:br>
            <a:r>
              <a:rPr lang="en-US" sz="1600" b="1">
                <a:latin typeface="Times New Roman" pitchFamily="18" charset="0"/>
                <a:cs typeface="Times New Roman" pitchFamily="18" charset="0"/>
              </a:rPr>
              <a:t>- </a:t>
            </a:r>
            <a:r>
              <a:rPr lang="en-US" sz="1600" b="1" i="1">
                <a:latin typeface="Times New Roman" pitchFamily="18" charset="0"/>
                <a:cs typeface="Times New Roman" pitchFamily="18" charset="0"/>
              </a:rPr>
              <a:t>Tác động đến sinh lí</a:t>
            </a:r>
            <a:r>
              <a:rPr lang="en-US" sz="1600">
                <a:latin typeface="Times New Roman" pitchFamily="18" charset="0"/>
                <a:cs typeface="Times New Roman" pitchFamily="18" charset="0"/>
              </a:rPr>
              <a:t/>
            </a:r>
            <a:br>
              <a:rPr lang="en-US" sz="1600">
                <a:latin typeface="Times New Roman" pitchFamily="18" charset="0"/>
                <a:cs typeface="Times New Roman" pitchFamily="18" charset="0"/>
              </a:rPr>
            </a:br>
            <a:r>
              <a:rPr lang="en-US" sz="1600">
                <a:latin typeface="Times New Roman" pitchFamily="18" charset="0"/>
                <a:cs typeface="Times New Roman" pitchFamily="18" charset="0"/>
              </a:rPr>
              <a:t>Tùy thuộc vào mức độ dòng điện mà nó sẽ ảnh hưởng trực tiếp đến sinh lí con người, ở đây chưa nói đến tính mạng. Nhiều trường hợp gây ra hệ thần kinh không ổn định, mất cân bằng sinh lí, rối loạn tuần hoàn làm mất trí nhớ và đặc biệt gây ra hậu quả vô </a:t>
            </a:r>
            <a:r>
              <a:rPr lang="en-US" sz="1600" smtClean="0">
                <a:latin typeface="Times New Roman" pitchFamily="18" charset="0"/>
                <a:cs typeface="Times New Roman" pitchFamily="18" charset="0"/>
              </a:rPr>
              <a:t>sinh</a:t>
            </a:r>
          </a:p>
          <a:p>
            <a:pPr marL="285750" indent="-285750" algn="l">
              <a:lnSpc>
                <a:spcPts val="2200"/>
              </a:lnSpc>
              <a:buFontTx/>
              <a:buChar char="-"/>
            </a:pPr>
            <a:r>
              <a:rPr lang="en-US" sz="1600">
                <a:latin typeface="Times New Roman" pitchFamily="18" charset="0"/>
                <a:cs typeface="Times New Roman" pitchFamily="18" charset="0"/>
              </a:rPr>
              <a:t/>
            </a:r>
            <a:br>
              <a:rPr lang="en-US" sz="1600">
                <a:latin typeface="Times New Roman" pitchFamily="18" charset="0"/>
                <a:cs typeface="Times New Roman" pitchFamily="18" charset="0"/>
              </a:rPr>
            </a:br>
            <a:r>
              <a:rPr lang="en-US" sz="1600" b="1">
                <a:latin typeface="Times New Roman" pitchFamily="18" charset="0"/>
                <a:cs typeface="Times New Roman" pitchFamily="18" charset="0"/>
              </a:rPr>
              <a:t>- </a:t>
            </a:r>
            <a:r>
              <a:rPr lang="en-US" sz="1600" b="1" i="1">
                <a:latin typeface="Times New Roman" pitchFamily="18" charset="0"/>
                <a:cs typeface="Times New Roman" pitchFamily="18" charset="0"/>
              </a:rPr>
              <a:t>Gây nguy hiểm đến tính mạng</a:t>
            </a:r>
            <a:r>
              <a:rPr lang="en-US" sz="1600">
                <a:latin typeface="Times New Roman" pitchFamily="18" charset="0"/>
                <a:cs typeface="Times New Roman" pitchFamily="18" charset="0"/>
              </a:rPr>
              <a:t/>
            </a:r>
            <a:br>
              <a:rPr lang="en-US" sz="1600">
                <a:latin typeface="Times New Roman" pitchFamily="18" charset="0"/>
                <a:cs typeface="Times New Roman" pitchFamily="18" charset="0"/>
              </a:rPr>
            </a:br>
            <a:r>
              <a:rPr lang="en-US" sz="1600">
                <a:latin typeface="Times New Roman" pitchFamily="18" charset="0"/>
                <a:cs typeface="Times New Roman" pitchFamily="18" charset="0"/>
              </a:rPr>
              <a:t>Nếu dòng điện mạnh đi qua thì nó sẽ gây co giật cơ bắp, đặt biệt là phổi, cơ tim và có thể làm ngừng đập toàn bộ cơ quan hô cấp, cơ quan tuần hoàn, chưa nói đến chấn thương bị giật điện ngã từ trên cao xuống</a:t>
            </a:r>
            <a:br>
              <a:rPr lang="en-US" sz="1600">
                <a:latin typeface="Times New Roman" pitchFamily="18" charset="0"/>
                <a:cs typeface="Times New Roman" pitchFamily="18" charset="0"/>
              </a:rPr>
            </a:br>
            <a:r>
              <a:rPr lang="en-US" sz="1600">
                <a:latin typeface="Times New Roman" pitchFamily="18" charset="0"/>
                <a:cs typeface="Times New Roman" pitchFamily="18" charset="0"/>
              </a:rPr>
              <a:t>Trường hợp không gây chết người nhưng có thể gây tổn thương không ít đến cơ thể như làm bỏng bộ phận tiếp xúc ngoài ra, tê liệt hệ thần cơ, ảnh hưởng trực tiếp đến cơ quan hô hấp</a:t>
            </a:r>
            <a:br>
              <a:rPr lang="en-US" sz="1600">
                <a:latin typeface="Times New Roman" pitchFamily="18" charset="0"/>
                <a:cs typeface="Times New Roman" pitchFamily="18" charset="0"/>
              </a:rPr>
            </a:br>
            <a:r>
              <a:rPr lang="en-US" sz="1600">
                <a:solidFill>
                  <a:schemeClr val="bg1"/>
                </a:solidFill>
                <a:latin typeface="Times New Roman" pitchFamily="18" charset="0"/>
                <a:cs typeface="Times New Roman" pitchFamily="18" charset="0"/>
              </a:rPr>
              <a:t/>
            </a:r>
            <a:br>
              <a:rPr lang="en-US" sz="1600">
                <a:solidFill>
                  <a:schemeClr val="bg1"/>
                </a:solidFill>
                <a:latin typeface="Times New Roman" pitchFamily="18" charset="0"/>
                <a:cs typeface="Times New Roman" pitchFamily="18" charset="0"/>
              </a:rPr>
            </a:br>
            <a:endParaRPr lang="en-US" sz="1600">
              <a:solidFill>
                <a:schemeClr val="bg1"/>
              </a:solidFill>
              <a:latin typeface="Times New Roman" pitchFamily="18" charset="0"/>
              <a:cs typeface="Times New Roman" pitchFamily="18" charset="0"/>
            </a:endParaRPr>
          </a:p>
        </p:txBody>
      </p:sp>
      <p:sp>
        <p:nvSpPr>
          <p:cNvPr id="5" name="Rectangle 4"/>
          <p:cNvSpPr/>
          <p:nvPr/>
        </p:nvSpPr>
        <p:spPr>
          <a:xfrm>
            <a:off x="2133600" y="6477000"/>
            <a:ext cx="6934200" cy="228600"/>
          </a:xfrm>
          <a:prstGeom prst="rect">
            <a:avLst/>
          </a:prstGeom>
          <a:blipFill dpi="0" rotWithShape="1">
            <a:blip r:embed="rId3"/>
            <a:srcRect/>
            <a:tile tx="0" ty="0" sx="100000" sy="100000" flip="none" algn="tl"/>
          </a:blip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300" b="1" smtClean="0">
                <a:ln w="9525">
                  <a:solidFill>
                    <a:schemeClr val="bg1"/>
                  </a:solidFill>
                </a:ln>
                <a:solidFill>
                  <a:schemeClr val="bg1"/>
                </a:solidFill>
                <a:latin typeface="Times New Roman" pitchFamily="18" charset="0"/>
                <a:cs typeface="Times New Roman" pitchFamily="18" charset="0"/>
              </a:rPr>
              <a:t>TRUNG TÂM DỊCH VỤ CHUNG – TỔ BẢO TRÌ</a:t>
            </a:r>
            <a:endParaRPr lang="en-US" sz="1300" b="1">
              <a:ln w="9525">
                <a:solidFill>
                  <a:schemeClr val="bg1"/>
                </a:solidFill>
              </a:ln>
              <a:solidFill>
                <a:schemeClr val="bg1"/>
              </a:solidFill>
              <a:latin typeface="Times New Roman" pitchFamily="18" charset="0"/>
              <a:cs typeface="Times New Roman" pitchFamily="18" charset="0"/>
            </a:endParaRPr>
          </a:p>
        </p:txBody>
      </p:sp>
      <p:sp>
        <p:nvSpPr>
          <p:cNvPr id="3" name="Subtitle 2"/>
          <p:cNvSpPr>
            <a:spLocks noGrp="1"/>
          </p:cNvSpPr>
          <p:nvPr>
            <p:ph type="subTitle" idx="1"/>
          </p:nvPr>
        </p:nvSpPr>
        <p:spPr>
          <a:xfrm>
            <a:off x="152400" y="990600"/>
            <a:ext cx="1905000" cy="5715000"/>
          </a:xfrm>
          <a:solidFill>
            <a:schemeClr val="accent1">
              <a:lumMod val="60000"/>
              <a:lumOff val="40000"/>
            </a:schemeClr>
          </a:solidFill>
          <a:effectLst>
            <a:outerShdw blurRad="76200" dir="18900000" sy="23000" kx="-1200000" algn="bl" rotWithShape="0">
              <a:prstClr val="black">
                <a:alpha val="20000"/>
              </a:prstClr>
            </a:outerShdw>
          </a:effectLst>
          <a:scene3d>
            <a:camera prst="orthographicFront"/>
            <a:lightRig rig="threePt" dir="t"/>
          </a:scene3d>
          <a:sp3d>
            <a:bevelT prst="relaxedInset"/>
            <a:bevelB/>
          </a:sp3d>
        </p:spPr>
        <p:style>
          <a:lnRef idx="3">
            <a:schemeClr val="lt1"/>
          </a:lnRef>
          <a:fillRef idx="1">
            <a:schemeClr val="accent2"/>
          </a:fillRef>
          <a:effectRef idx="1">
            <a:schemeClr val="accent2"/>
          </a:effectRef>
          <a:fontRef idx="minor">
            <a:schemeClr val="lt1"/>
          </a:fontRef>
        </p:style>
        <p:txBody>
          <a:bodyPr>
            <a:normAutofit/>
          </a:bodyPr>
          <a:lstStyle/>
          <a:p>
            <a:pPr algn="ctr"/>
            <a:endParaRPr lang="en-US" sz="2000" b="1" smtClean="0"/>
          </a:p>
          <a:p>
            <a:pPr algn="ctr"/>
            <a:r>
              <a:rPr lang="en-US" sz="2000" b="1" smtClean="0"/>
              <a:t>NỘI DUNG</a:t>
            </a:r>
          </a:p>
          <a:p>
            <a:pPr algn="ctr"/>
            <a:endParaRPr lang="en-US" sz="2000" b="1"/>
          </a:p>
          <a:p>
            <a:pPr algn="ctr"/>
            <a:endParaRPr lang="en-US" sz="2000" b="1" smtClean="0"/>
          </a:p>
          <a:p>
            <a:pPr marL="182880" algn="ctr">
              <a:spcBef>
                <a:spcPts val="1800"/>
              </a:spcBef>
              <a:spcAft>
                <a:spcPts val="1200"/>
              </a:spcAft>
            </a:pPr>
            <a:r>
              <a:rPr lang="en-US" sz="1600" smtClean="0">
                <a:latin typeface="Times New Roman" pitchFamily="18" charset="0"/>
                <a:cs typeface="Times New Roman" pitchFamily="18" charset="0"/>
              </a:rPr>
              <a:t> I. AN </a:t>
            </a:r>
            <a:r>
              <a:rPr lang="en-US" sz="1600">
                <a:latin typeface="Times New Roman" pitchFamily="18" charset="0"/>
                <a:cs typeface="Times New Roman" pitchFamily="18" charset="0"/>
              </a:rPr>
              <a:t>TOÀN ĐIỆN </a:t>
            </a:r>
            <a:r>
              <a:rPr lang="en-US" sz="1600" smtClean="0">
                <a:latin typeface="Times New Roman" pitchFamily="18" charset="0"/>
                <a:cs typeface="Times New Roman" pitchFamily="18" charset="0"/>
              </a:rPr>
              <a:t>    LÀ </a:t>
            </a:r>
            <a:r>
              <a:rPr lang="en-US" sz="1600">
                <a:latin typeface="Times New Roman" pitchFamily="18" charset="0"/>
                <a:cs typeface="Times New Roman" pitchFamily="18" charset="0"/>
              </a:rPr>
              <a:t>GÌ? </a:t>
            </a:r>
            <a:r>
              <a:rPr lang="en-US" sz="1600" smtClean="0">
                <a:latin typeface="Times New Roman" pitchFamily="18" charset="0"/>
                <a:cs typeface="Times New Roman" pitchFamily="18" charset="0"/>
              </a:rPr>
              <a:t>NGUYÊN </a:t>
            </a:r>
            <a:r>
              <a:rPr lang="en-US" sz="1600">
                <a:latin typeface="Times New Roman" pitchFamily="18" charset="0"/>
                <a:cs typeface="Times New Roman" pitchFamily="18" charset="0"/>
              </a:rPr>
              <a:t>TẮC AN TOÀN KHI </a:t>
            </a:r>
            <a:r>
              <a:rPr lang="en-US" sz="1600" smtClean="0">
                <a:latin typeface="Times New Roman" pitchFamily="18" charset="0"/>
                <a:cs typeface="Times New Roman" pitchFamily="18" charset="0"/>
              </a:rPr>
              <a:t>SỬ </a:t>
            </a:r>
            <a:r>
              <a:rPr lang="en-US" sz="1600">
                <a:latin typeface="Times New Roman" pitchFamily="18" charset="0"/>
                <a:cs typeface="Times New Roman" pitchFamily="18" charset="0"/>
              </a:rPr>
              <a:t>DỤNG </a:t>
            </a:r>
            <a:r>
              <a:rPr lang="en-US" sz="1600" smtClean="0">
                <a:latin typeface="Times New Roman" pitchFamily="18" charset="0"/>
                <a:cs typeface="Times New Roman" pitchFamily="18" charset="0"/>
              </a:rPr>
              <a:t>ĐIỆN</a:t>
            </a:r>
          </a:p>
          <a:p>
            <a:pPr algn="ctr">
              <a:spcBef>
                <a:spcPts val="1800"/>
              </a:spcBef>
            </a:pPr>
            <a:r>
              <a:rPr lang="en-US" sz="1600"/>
              <a:t>2. Tác hại khi bị điện giật</a:t>
            </a:r>
            <a:endParaRPr lang="en-US" sz="1600" b="1">
              <a:latin typeface="Times New Roman" pitchFamily="18" charset="0"/>
              <a:cs typeface="Times New Roman" pitchFamily="18" charset="0"/>
            </a:endParaRPr>
          </a:p>
        </p:txBody>
      </p:sp>
    </p:spTree>
    <p:extLst>
      <p:ext uri="{BB962C8B-B14F-4D97-AF65-F5344CB8AC3E}">
        <p14:creationId xmlns:p14="http://schemas.microsoft.com/office/powerpoint/2010/main" val="33943493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152400"/>
            <a:ext cx="1905000" cy="685800"/>
          </a:xfrm>
          <a:prstGeom prst="rect">
            <a:avLst/>
          </a:prstGeom>
          <a:solidFill>
            <a:schemeClr val="bg1">
              <a:lumMod val="50000"/>
              <a:alpha val="96863"/>
            </a:schemeClr>
          </a:solidFill>
          <a:ln w="38100">
            <a:solidFill>
              <a:schemeClr val="bg1"/>
            </a:solidFill>
          </a:ln>
          <a:effectLst>
            <a:innerShdw blurRad="63500" dist="50800" dir="8100000">
              <a:prstClr val="black">
                <a:alpha val="50000"/>
              </a:prstClr>
            </a:innerShdw>
          </a:effectLst>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ctr">
              <a:spcBef>
                <a:spcPts val="0"/>
              </a:spcBef>
              <a:spcAft>
                <a:spcPts val="600"/>
              </a:spcAft>
            </a:pPr>
            <a:r>
              <a:rPr lang="en-US" sz="4000" smtClean="0">
                <a:solidFill>
                  <a:srgbClr val="FFC000"/>
                </a:solidFill>
                <a:latin typeface=".VnBodoniH" pitchFamily="34" charset="0"/>
              </a:rPr>
              <a:t>ANSV</a:t>
            </a:r>
            <a:endParaRPr lang="en-US" sz="4000">
              <a:solidFill>
                <a:srgbClr val="FFC000"/>
              </a:solidFill>
              <a:latin typeface=".VnBodoniH" pitchFamily="34" charset="0"/>
            </a:endParaRPr>
          </a:p>
        </p:txBody>
      </p:sp>
      <p:sp>
        <p:nvSpPr>
          <p:cNvPr id="2" name="Title 1"/>
          <p:cNvSpPr>
            <a:spLocks noGrp="1"/>
          </p:cNvSpPr>
          <p:nvPr>
            <p:ph type="ctrTitle"/>
          </p:nvPr>
        </p:nvSpPr>
        <p:spPr>
          <a:xfrm>
            <a:off x="2133600" y="152400"/>
            <a:ext cx="6934200" cy="685800"/>
          </a:xfrm>
          <a:ln w="28575"/>
        </p:spPr>
        <p:style>
          <a:lnRef idx="1">
            <a:schemeClr val="accent2"/>
          </a:lnRef>
          <a:fillRef idx="2">
            <a:schemeClr val="accent2"/>
          </a:fillRef>
          <a:effectRef idx="1">
            <a:schemeClr val="accent2"/>
          </a:effectRef>
          <a:fontRef idx="minor">
            <a:schemeClr val="dk1"/>
          </a:fontRef>
        </p:style>
        <p:txBody>
          <a:bodyPr>
            <a:normAutofit/>
          </a:bodyPr>
          <a:lstStyle/>
          <a:p>
            <a:pPr algn="ctr"/>
            <a:r>
              <a:rPr lang="en-US" sz="2000" smtClean="0">
                <a:solidFill>
                  <a:schemeClr val="tx1"/>
                </a:solidFill>
                <a:latin typeface="Times New Roman" pitchFamily="18" charset="0"/>
                <a:cs typeface="Times New Roman" pitchFamily="18" charset="0"/>
              </a:rPr>
              <a:t>GIỚI THIỆU HT CẤP ĐIỆN VÀ THAO TÁC VẬN HÀNH </a:t>
            </a:r>
            <a:br>
              <a:rPr lang="en-US" sz="2000" smtClean="0">
                <a:solidFill>
                  <a:schemeClr val="tx1"/>
                </a:solidFill>
                <a:latin typeface="Times New Roman" pitchFamily="18" charset="0"/>
                <a:cs typeface="Times New Roman" pitchFamily="18" charset="0"/>
              </a:rPr>
            </a:br>
            <a:r>
              <a:rPr lang="en-US" sz="2000" smtClean="0">
                <a:solidFill>
                  <a:schemeClr val="tx1"/>
                </a:solidFill>
                <a:latin typeface="Times New Roman" pitchFamily="18" charset="0"/>
                <a:cs typeface="Times New Roman" pitchFamily="18" charset="0"/>
              </a:rPr>
              <a:t>TRỤ SỞ LÀM VIỆC TẠI 124 HQV</a:t>
            </a:r>
            <a:endParaRPr lang="en-US" sz="2000">
              <a:solidFill>
                <a:schemeClr val="tx1"/>
              </a:solidFill>
              <a:latin typeface="Times New Roman" pitchFamily="18" charset="0"/>
              <a:cs typeface="Times New Roman" pitchFamily="18" charset="0"/>
            </a:endParaRPr>
          </a:p>
        </p:txBody>
      </p:sp>
      <p:sp>
        <p:nvSpPr>
          <p:cNvPr id="6" name="Subtitle 2"/>
          <p:cNvSpPr txBox="1">
            <a:spLocks/>
          </p:cNvSpPr>
          <p:nvPr/>
        </p:nvSpPr>
        <p:spPr>
          <a:xfrm>
            <a:off x="2133600" y="990600"/>
            <a:ext cx="6934200" cy="5715000"/>
          </a:xfrm>
          <a:prstGeom prst="rect">
            <a:avLst/>
          </a:prstGeom>
          <a:solidFill>
            <a:schemeClr val="bg1">
              <a:lumMod val="75000"/>
            </a:schemeClr>
          </a:solidFill>
          <a:ln w="28575">
            <a:solidFill>
              <a:schemeClr val="bg1"/>
            </a:solidFill>
          </a:ln>
          <a:effectLst>
            <a:outerShdw blurRad="40000" dist="20000" dir="5400000" sx="1000" sy="1000" rotWithShape="0">
              <a:srgbClr val="000000"/>
            </a:outerShdw>
          </a:effectLst>
        </p:spPr>
        <p:style>
          <a:lnRef idx="1">
            <a:schemeClr val="dk1"/>
          </a:lnRef>
          <a:fillRef idx="2">
            <a:schemeClr val="dk1"/>
          </a:fillRef>
          <a:effectRef idx="1">
            <a:schemeClr val="dk1"/>
          </a:effectRef>
          <a:fontRef idx="minor">
            <a:schemeClr val="dk1"/>
          </a:fontRef>
        </p:style>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l"/>
            <a:r>
              <a:rPr lang="en-US" sz="1600" smtClean="0"/>
              <a:t> </a:t>
            </a:r>
            <a:endParaRPr lang="en-US" sz="1600" smtClean="0">
              <a:latin typeface="Times New Roman" pitchFamily="18" charset="0"/>
              <a:cs typeface="Times New Roman" pitchFamily="18" charset="0"/>
            </a:endParaRPr>
          </a:p>
          <a:p>
            <a:pPr algn="l"/>
            <a:r>
              <a:rPr lang="en-US" sz="1600" smtClean="0"/>
              <a:t> - Dưới </a:t>
            </a:r>
            <a:r>
              <a:rPr lang="en-US" sz="1600"/>
              <a:t>đây một số nguyên tắc đảm bảo an toàn điện yêu cầu mọi người cần phải tuân thủ thực hiện theo:</a:t>
            </a:r>
            <a:r>
              <a:rPr lang="en-US" sz="1600">
                <a:solidFill>
                  <a:schemeClr val="bg1"/>
                </a:solidFill>
                <a:latin typeface="Times New Roman" pitchFamily="18" charset="0"/>
                <a:cs typeface="Times New Roman" pitchFamily="18" charset="0"/>
              </a:rPr>
              <a:t/>
            </a:r>
            <a:br>
              <a:rPr lang="en-US" sz="1600">
                <a:solidFill>
                  <a:schemeClr val="bg1"/>
                </a:solidFill>
                <a:latin typeface="Times New Roman" pitchFamily="18" charset="0"/>
                <a:cs typeface="Times New Roman" pitchFamily="18" charset="0"/>
              </a:rPr>
            </a:br>
            <a:r>
              <a:rPr lang="en-US" sz="1600"/>
              <a:t>* Đảm bảo người lao động phải biết phương thức vận hành máy trước khi sử dụng</a:t>
            </a:r>
            <a:br>
              <a:rPr lang="en-US" sz="1600"/>
            </a:br>
            <a:r>
              <a:rPr lang="en-US" sz="1600"/>
              <a:t>* Dây cắm phải đủ dài, các vị trí ổ cắm phải đủ </a:t>
            </a:r>
            <a:r>
              <a:rPr lang="en-US" sz="1600" smtClean="0"/>
              <a:t>tải và</a:t>
            </a:r>
          </a:p>
          <a:p>
            <a:pPr algn="l"/>
            <a:r>
              <a:rPr lang="en-US" sz="1600" smtClean="0"/>
              <a:t> </a:t>
            </a:r>
            <a:r>
              <a:rPr lang="en-US" sz="1600"/>
              <a:t>không nên sử dụng quá nhiều phích cắm chung một ổ</a:t>
            </a:r>
            <a:br>
              <a:rPr lang="en-US" sz="1600"/>
            </a:br>
            <a:r>
              <a:rPr lang="en-US" sz="1600"/>
              <a:t>* Sắp xếp đường dây điện gọn gàng vừa phòng tránh </a:t>
            </a:r>
            <a:endParaRPr lang="en-US" sz="1600" smtClean="0"/>
          </a:p>
          <a:p>
            <a:pPr algn="l"/>
            <a:r>
              <a:rPr lang="en-US" sz="1600" smtClean="0"/>
              <a:t>tai </a:t>
            </a:r>
            <a:r>
              <a:rPr lang="en-US" sz="1600"/>
              <a:t>nạn và hạn chế rủi ro chập điện</a:t>
            </a:r>
            <a:br>
              <a:rPr lang="en-US" sz="1600"/>
            </a:br>
            <a:r>
              <a:rPr lang="en-US" sz="1600"/>
              <a:t>* Yêu cầu người thợ phải có kiến thức chuyên </a:t>
            </a:r>
            <a:r>
              <a:rPr lang="en-US" sz="1600" smtClean="0"/>
              <a:t>môn</a:t>
            </a:r>
          </a:p>
          <a:p>
            <a:pPr algn="l"/>
            <a:r>
              <a:rPr lang="en-US" sz="1600" smtClean="0"/>
              <a:t> </a:t>
            </a:r>
            <a:r>
              <a:rPr lang="en-US" sz="1600"/>
              <a:t>cao đồng thời phải có kinh nghiệm thi công nhiều </a:t>
            </a:r>
            <a:endParaRPr lang="en-US" sz="1600" smtClean="0"/>
          </a:p>
          <a:p>
            <a:pPr algn="l"/>
            <a:r>
              <a:rPr lang="en-US" sz="1600" smtClean="0"/>
              <a:t>dự </a:t>
            </a:r>
            <a:r>
              <a:rPr lang="en-US" sz="1600"/>
              <a:t>án lớn</a:t>
            </a:r>
            <a:br>
              <a:rPr lang="en-US" sz="1600"/>
            </a:br>
            <a:r>
              <a:rPr lang="en-US" sz="1600"/>
              <a:t>* Ngừng sử dụng điện khi phát hiện sự cố rò </a:t>
            </a:r>
            <a:r>
              <a:rPr lang="en-US" sz="1600" smtClean="0"/>
              <a:t>hay</a:t>
            </a:r>
          </a:p>
          <a:p>
            <a:pPr algn="l"/>
            <a:r>
              <a:rPr lang="en-US" sz="1600" smtClean="0"/>
              <a:t> </a:t>
            </a:r>
            <a:r>
              <a:rPr lang="en-US" sz="1600"/>
              <a:t>hư hỏng điện</a:t>
            </a:r>
            <a:br>
              <a:rPr lang="en-US" sz="1600"/>
            </a:br>
            <a:r>
              <a:rPr lang="en-US" sz="1600"/>
              <a:t>* Những thiết bị, ổ cắm điện cần được lắp đặt </a:t>
            </a:r>
            <a:r>
              <a:rPr lang="en-US" sz="1600" smtClean="0"/>
              <a:t>trên</a:t>
            </a:r>
          </a:p>
          <a:p>
            <a:pPr algn="l"/>
            <a:r>
              <a:rPr lang="en-US" sz="1600" smtClean="0"/>
              <a:t> </a:t>
            </a:r>
            <a:r>
              <a:rPr lang="en-US" sz="1600"/>
              <a:t>cao cách mặt đất &gt; 1m tránh tiếp xúc trẻ em</a:t>
            </a:r>
            <a:br>
              <a:rPr lang="en-US" sz="1600"/>
            </a:br>
            <a:r>
              <a:rPr lang="en-US" sz="1600"/>
              <a:t>* Tuyệt đối không sử dụng thiết bị điện, dây </a:t>
            </a:r>
            <a:r>
              <a:rPr lang="en-US" sz="1600" smtClean="0"/>
              <a:t>điện</a:t>
            </a:r>
          </a:p>
          <a:p>
            <a:pPr algn="l"/>
            <a:r>
              <a:rPr lang="en-US" sz="1600" smtClean="0"/>
              <a:t> </a:t>
            </a:r>
            <a:r>
              <a:rPr lang="en-US" sz="1600"/>
              <a:t>kém chất lượng</a:t>
            </a:r>
            <a:br>
              <a:rPr lang="en-US" sz="1600"/>
            </a:br>
            <a:r>
              <a:rPr lang="en-US" sz="1600"/>
              <a:t>* Mang dày dép, đồ bảo hộ, thiết bị cách điện </a:t>
            </a:r>
            <a:r>
              <a:rPr lang="en-US" sz="1600" smtClean="0"/>
              <a:t>khi</a:t>
            </a:r>
          </a:p>
          <a:p>
            <a:pPr algn="l"/>
            <a:r>
              <a:rPr lang="en-US" sz="1600" smtClean="0"/>
              <a:t> </a:t>
            </a:r>
            <a:r>
              <a:rPr lang="en-US" sz="1600"/>
              <a:t>tiến hành sửa chữa, bảo trì</a:t>
            </a:r>
            <a:endParaRPr lang="en-US" sz="1600">
              <a:solidFill>
                <a:schemeClr val="bg1"/>
              </a:solidFill>
              <a:latin typeface="Times New Roman" pitchFamily="18" charset="0"/>
              <a:cs typeface="Times New Roman" pitchFamily="18" charset="0"/>
            </a:endParaRPr>
          </a:p>
        </p:txBody>
      </p:sp>
      <p:sp>
        <p:nvSpPr>
          <p:cNvPr id="5" name="Rectangle 4"/>
          <p:cNvSpPr/>
          <p:nvPr/>
        </p:nvSpPr>
        <p:spPr>
          <a:xfrm>
            <a:off x="2133600" y="6477000"/>
            <a:ext cx="6934200" cy="228600"/>
          </a:xfrm>
          <a:prstGeom prst="rect">
            <a:avLst/>
          </a:prstGeom>
          <a:blipFill dpi="0" rotWithShape="1">
            <a:blip r:embed="rId3"/>
            <a:srcRect/>
            <a:tile tx="0" ty="0" sx="100000" sy="100000" flip="none" algn="tl"/>
          </a:blip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300" b="1" smtClean="0">
                <a:ln w="9525">
                  <a:solidFill>
                    <a:schemeClr val="bg1"/>
                  </a:solidFill>
                </a:ln>
                <a:solidFill>
                  <a:schemeClr val="bg1"/>
                </a:solidFill>
                <a:latin typeface="Times New Roman" pitchFamily="18" charset="0"/>
                <a:cs typeface="Times New Roman" pitchFamily="18" charset="0"/>
              </a:rPr>
              <a:t>TRUNG TÂM DỊCH VỤ CHUNG – TỔ BẢO TRÌ</a:t>
            </a:r>
            <a:endParaRPr lang="en-US" sz="1300" b="1">
              <a:ln w="9525">
                <a:solidFill>
                  <a:schemeClr val="bg1"/>
                </a:solidFill>
              </a:ln>
              <a:solidFill>
                <a:schemeClr val="bg1"/>
              </a:solidFill>
              <a:latin typeface="Times New Roman" pitchFamily="18" charset="0"/>
              <a:cs typeface="Times New Roman" pitchFamily="18" charset="0"/>
            </a:endParaRPr>
          </a:p>
        </p:txBody>
      </p:sp>
      <p:sp>
        <p:nvSpPr>
          <p:cNvPr id="3" name="Subtitle 2"/>
          <p:cNvSpPr>
            <a:spLocks noGrp="1"/>
          </p:cNvSpPr>
          <p:nvPr>
            <p:ph type="subTitle" idx="1"/>
          </p:nvPr>
        </p:nvSpPr>
        <p:spPr>
          <a:xfrm>
            <a:off x="152400" y="990600"/>
            <a:ext cx="1905000" cy="5715000"/>
          </a:xfrm>
          <a:solidFill>
            <a:schemeClr val="accent1">
              <a:lumMod val="60000"/>
              <a:lumOff val="40000"/>
            </a:schemeClr>
          </a:solidFill>
          <a:effectLst>
            <a:outerShdw blurRad="76200" dir="18900000" sy="23000" kx="-1200000" algn="bl" rotWithShape="0">
              <a:prstClr val="black">
                <a:alpha val="20000"/>
              </a:prstClr>
            </a:outerShdw>
          </a:effectLst>
          <a:scene3d>
            <a:camera prst="orthographicFront"/>
            <a:lightRig rig="threePt" dir="t"/>
          </a:scene3d>
          <a:sp3d>
            <a:bevelT prst="relaxedInset"/>
            <a:bevelB/>
          </a:sp3d>
        </p:spPr>
        <p:style>
          <a:lnRef idx="3">
            <a:schemeClr val="lt1"/>
          </a:lnRef>
          <a:fillRef idx="1">
            <a:schemeClr val="accent2"/>
          </a:fillRef>
          <a:effectRef idx="1">
            <a:schemeClr val="accent2"/>
          </a:effectRef>
          <a:fontRef idx="minor">
            <a:schemeClr val="lt1"/>
          </a:fontRef>
        </p:style>
        <p:txBody>
          <a:bodyPr>
            <a:normAutofit/>
          </a:bodyPr>
          <a:lstStyle/>
          <a:p>
            <a:pPr algn="ctr"/>
            <a:endParaRPr lang="en-US" sz="2000" b="1" smtClean="0"/>
          </a:p>
          <a:p>
            <a:pPr algn="ctr"/>
            <a:r>
              <a:rPr lang="en-US" sz="2000" b="1" smtClean="0"/>
              <a:t>NỘI DUNG</a:t>
            </a:r>
          </a:p>
          <a:p>
            <a:pPr algn="ctr"/>
            <a:endParaRPr lang="en-US" sz="2000" b="1" smtClean="0"/>
          </a:p>
          <a:p>
            <a:pPr algn="ctr"/>
            <a:endParaRPr lang="en-US" sz="2000" b="1" smtClean="0"/>
          </a:p>
          <a:p>
            <a:pPr marL="182880" algn="ctr">
              <a:spcBef>
                <a:spcPts val="1800"/>
              </a:spcBef>
              <a:spcAft>
                <a:spcPts val="1200"/>
              </a:spcAft>
            </a:pPr>
            <a:r>
              <a:rPr lang="en-US" sz="1600" smtClean="0">
                <a:latin typeface="Times New Roman" pitchFamily="18" charset="0"/>
                <a:cs typeface="Times New Roman" pitchFamily="18" charset="0"/>
              </a:rPr>
              <a:t> I. AN TOÀN ĐIỆN     LÀ GÌ? NGUYÊN TẮC AN TOÀN KHI SỬ DỤNG ĐIỆN</a:t>
            </a:r>
          </a:p>
          <a:p>
            <a:pPr marL="182880" algn="ctr">
              <a:spcBef>
                <a:spcPts val="1800"/>
              </a:spcBef>
              <a:spcAft>
                <a:spcPts val="1200"/>
              </a:spcAft>
            </a:pPr>
            <a:r>
              <a:rPr lang="en-US" sz="1600"/>
              <a:t>3. Nguyên tắc an toàn điện</a:t>
            </a:r>
            <a:endParaRPr lang="en-US" sz="1600" smtClean="0">
              <a:latin typeface="Times New Roman" pitchFamily="18" charset="0"/>
              <a:cs typeface="Times New Roman" pitchFamily="18" charset="0"/>
            </a:endParaRPr>
          </a:p>
        </p:txBody>
      </p:sp>
      <p:pic>
        <p:nvPicPr>
          <p:cNvPr id="8" name="Picture 7" descr="https://cdn-img-v2.webbnc.net/uploadv2/web/10/10934/media/2020/12/09/04/01/1607503922_12.jpg"/>
          <p:cNvPicPr/>
          <p:nvPr/>
        </p:nvPicPr>
        <p:blipFill>
          <a:blip r:embed="rId4">
            <a:extLst>
              <a:ext uri="{28A0092B-C50C-407E-A947-70E740481C1C}">
                <a14:useLocalDpi xmlns:a14="http://schemas.microsoft.com/office/drawing/2010/main" val="0"/>
              </a:ext>
            </a:extLst>
          </a:blip>
          <a:srcRect/>
          <a:stretch>
            <a:fillRect/>
          </a:stretch>
        </p:blipFill>
        <p:spPr bwMode="auto">
          <a:xfrm>
            <a:off x="6980556" y="2109387"/>
            <a:ext cx="2087244" cy="4367613"/>
          </a:xfrm>
          <a:prstGeom prst="rect">
            <a:avLst/>
          </a:prstGeom>
          <a:noFill/>
          <a:ln>
            <a:noFill/>
          </a:ln>
        </p:spPr>
      </p:pic>
    </p:spTree>
    <p:extLst>
      <p:ext uri="{BB962C8B-B14F-4D97-AF65-F5344CB8AC3E}">
        <p14:creationId xmlns:p14="http://schemas.microsoft.com/office/powerpoint/2010/main" val="33943493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152400"/>
            <a:ext cx="1905000" cy="685800"/>
          </a:xfrm>
          <a:prstGeom prst="rect">
            <a:avLst/>
          </a:prstGeom>
          <a:solidFill>
            <a:schemeClr val="bg1">
              <a:lumMod val="50000"/>
              <a:alpha val="96863"/>
            </a:schemeClr>
          </a:solidFill>
          <a:ln w="38100">
            <a:solidFill>
              <a:schemeClr val="bg1"/>
            </a:solidFill>
          </a:ln>
          <a:effectLst>
            <a:innerShdw blurRad="63500" dist="50800" dir="8100000">
              <a:prstClr val="black">
                <a:alpha val="50000"/>
              </a:prstClr>
            </a:innerShdw>
          </a:effectLst>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ctr">
              <a:spcBef>
                <a:spcPts val="0"/>
              </a:spcBef>
              <a:spcAft>
                <a:spcPts val="600"/>
              </a:spcAft>
            </a:pPr>
            <a:r>
              <a:rPr lang="en-US" sz="4000" smtClean="0">
                <a:solidFill>
                  <a:srgbClr val="FFC000"/>
                </a:solidFill>
                <a:latin typeface=".VnBodoniH" pitchFamily="34" charset="0"/>
              </a:rPr>
              <a:t>ANSV</a:t>
            </a:r>
            <a:endParaRPr lang="en-US" sz="4000">
              <a:solidFill>
                <a:srgbClr val="FFC000"/>
              </a:solidFill>
              <a:latin typeface=".VnBodoniH" pitchFamily="34" charset="0"/>
            </a:endParaRPr>
          </a:p>
        </p:txBody>
      </p:sp>
      <p:sp>
        <p:nvSpPr>
          <p:cNvPr id="2" name="Title 1"/>
          <p:cNvSpPr>
            <a:spLocks noGrp="1"/>
          </p:cNvSpPr>
          <p:nvPr>
            <p:ph type="ctrTitle"/>
          </p:nvPr>
        </p:nvSpPr>
        <p:spPr>
          <a:xfrm>
            <a:off x="2133600" y="152400"/>
            <a:ext cx="6934200" cy="685800"/>
          </a:xfrm>
          <a:ln w="28575"/>
        </p:spPr>
        <p:style>
          <a:lnRef idx="1">
            <a:schemeClr val="accent2"/>
          </a:lnRef>
          <a:fillRef idx="2">
            <a:schemeClr val="accent2"/>
          </a:fillRef>
          <a:effectRef idx="1">
            <a:schemeClr val="accent2"/>
          </a:effectRef>
          <a:fontRef idx="minor">
            <a:schemeClr val="dk1"/>
          </a:fontRef>
        </p:style>
        <p:txBody>
          <a:bodyPr>
            <a:normAutofit/>
          </a:bodyPr>
          <a:lstStyle/>
          <a:p>
            <a:pPr algn="ctr"/>
            <a:r>
              <a:rPr lang="en-US" sz="2000" smtClean="0">
                <a:solidFill>
                  <a:schemeClr val="tx1"/>
                </a:solidFill>
                <a:latin typeface="Times New Roman" pitchFamily="18" charset="0"/>
                <a:cs typeface="Times New Roman" pitchFamily="18" charset="0"/>
              </a:rPr>
              <a:t>GIỚI THIỆU HT CẤP ĐIỆN VÀ THAO TÁC VẬN HÀNH </a:t>
            </a:r>
            <a:br>
              <a:rPr lang="en-US" sz="2000" smtClean="0">
                <a:solidFill>
                  <a:schemeClr val="tx1"/>
                </a:solidFill>
                <a:latin typeface="Times New Roman" pitchFamily="18" charset="0"/>
                <a:cs typeface="Times New Roman" pitchFamily="18" charset="0"/>
              </a:rPr>
            </a:br>
            <a:r>
              <a:rPr lang="en-US" sz="2000" smtClean="0">
                <a:solidFill>
                  <a:schemeClr val="tx1"/>
                </a:solidFill>
                <a:latin typeface="Times New Roman" pitchFamily="18" charset="0"/>
                <a:cs typeface="Times New Roman" pitchFamily="18" charset="0"/>
              </a:rPr>
              <a:t>TRỤ SỞ LÀM VIỆC TẠI 124 HQV</a:t>
            </a:r>
            <a:endParaRPr lang="en-US" sz="2000">
              <a:solidFill>
                <a:schemeClr val="tx1"/>
              </a:solidFill>
              <a:latin typeface="Times New Roman" pitchFamily="18" charset="0"/>
              <a:cs typeface="Times New Roman" pitchFamily="18" charset="0"/>
            </a:endParaRPr>
          </a:p>
        </p:txBody>
      </p:sp>
      <p:sp>
        <p:nvSpPr>
          <p:cNvPr id="6" name="Subtitle 2"/>
          <p:cNvSpPr txBox="1">
            <a:spLocks/>
          </p:cNvSpPr>
          <p:nvPr/>
        </p:nvSpPr>
        <p:spPr>
          <a:xfrm>
            <a:off x="2133600" y="990600"/>
            <a:ext cx="6934200" cy="5715000"/>
          </a:xfrm>
          <a:prstGeom prst="rect">
            <a:avLst/>
          </a:prstGeom>
          <a:solidFill>
            <a:schemeClr val="bg1">
              <a:lumMod val="75000"/>
            </a:schemeClr>
          </a:solidFill>
          <a:ln w="28575">
            <a:solidFill>
              <a:schemeClr val="bg1"/>
            </a:solidFill>
          </a:ln>
          <a:effectLst>
            <a:outerShdw blurRad="40000" dist="20000" dir="5400000" sx="1000" sy="1000" rotWithShape="0">
              <a:srgbClr val="000000"/>
            </a:outerShdw>
          </a:effectLst>
        </p:spPr>
        <p:style>
          <a:lnRef idx="1">
            <a:schemeClr val="dk1"/>
          </a:lnRef>
          <a:fillRef idx="2">
            <a:schemeClr val="dk1"/>
          </a:fillRef>
          <a:effectRef idx="1">
            <a:schemeClr val="dk1"/>
          </a:effectRef>
          <a:fontRef idx="minor">
            <a:schemeClr val="dk1"/>
          </a:fontRef>
        </p:style>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l"/>
            <a:r>
              <a:rPr lang="en-US" sz="1600" smtClean="0">
                <a:latin typeface="Times New Roman" pitchFamily="18" charset="0"/>
                <a:cs typeface="Times New Roman" pitchFamily="18" charset="0"/>
              </a:rPr>
              <a:t>+ Để </a:t>
            </a:r>
            <a:r>
              <a:rPr lang="en-US" sz="1600">
                <a:latin typeface="Times New Roman" pitchFamily="18" charset="0"/>
                <a:cs typeface="Times New Roman" pitchFamily="18" charset="0"/>
              </a:rPr>
              <a:t>thực hiện đúng tiêu chuẩn an toàn điện thì bạn cần phải đáp ứng các biện pháp sau đây: </a:t>
            </a:r>
            <a:br>
              <a:rPr lang="en-US" sz="1600">
                <a:latin typeface="Times New Roman" pitchFamily="18" charset="0"/>
                <a:cs typeface="Times New Roman" pitchFamily="18" charset="0"/>
              </a:rPr>
            </a:br>
            <a:r>
              <a:rPr lang="en-US" sz="1600" b="1">
                <a:latin typeface="Times New Roman" pitchFamily="18" charset="0"/>
                <a:cs typeface="Times New Roman" pitchFamily="18" charset="0"/>
              </a:rPr>
              <a:t>- </a:t>
            </a:r>
            <a:r>
              <a:rPr lang="en-US" sz="1600" b="1" i="1">
                <a:latin typeface="Times New Roman" pitchFamily="18" charset="0"/>
                <a:cs typeface="Times New Roman" pitchFamily="18" charset="0"/>
              </a:rPr>
              <a:t>Lắp đặt thiết bị đóng ngắt điện đúng cách</a:t>
            </a:r>
            <a:r>
              <a:rPr lang="en-US" sz="1600">
                <a:latin typeface="Times New Roman" pitchFamily="18" charset="0"/>
                <a:cs typeface="Times New Roman" pitchFamily="18" charset="0"/>
              </a:rPr>
              <a:t/>
            </a:r>
            <a:br>
              <a:rPr lang="en-US" sz="1600">
                <a:latin typeface="Times New Roman" pitchFamily="18" charset="0"/>
                <a:cs typeface="Times New Roman" pitchFamily="18" charset="0"/>
              </a:rPr>
            </a:br>
            <a:r>
              <a:rPr lang="en-US" sz="1600">
                <a:latin typeface="Times New Roman" pitchFamily="18" charset="0"/>
                <a:cs typeface="Times New Roman" pitchFamily="18" charset="0"/>
              </a:rPr>
              <a:t>Một trong những yêu cầu về an toàn điện đầu tiên phải nhắc đến đó là lắp đặt thiết bị đóng ngắt khi gặp sự cố hư hỏng, chập cháy điện hoặc điện giật</a:t>
            </a:r>
            <a:br>
              <a:rPr lang="en-US" sz="1600">
                <a:latin typeface="Times New Roman" pitchFamily="18" charset="0"/>
                <a:cs typeface="Times New Roman" pitchFamily="18" charset="0"/>
              </a:rPr>
            </a:br>
            <a:r>
              <a:rPr lang="en-US" sz="1600">
                <a:latin typeface="Times New Roman" pitchFamily="18" charset="0"/>
                <a:cs typeface="Times New Roman" pitchFamily="18" charset="0"/>
              </a:rPr>
              <a:t>Lưu ý quá trình lắp đặt phải đúng kĩ thuật, yêu cầu mỗi thiết bị nên lắp một aptomat ở đầu dây điện cấp chính. Thường thì thiết bị đóng ngắt được lắp trên dây 1 pha nhưng tốt nhất nên lắp trên cả dây pha và dây trung </a:t>
            </a:r>
            <a:r>
              <a:rPr lang="en-US" sz="1600" smtClean="0">
                <a:latin typeface="Times New Roman" pitchFamily="18" charset="0"/>
                <a:cs typeface="Times New Roman" pitchFamily="18" charset="0"/>
              </a:rPr>
              <a:t>tính</a:t>
            </a:r>
          </a:p>
          <a:p>
            <a:pPr algn="l"/>
            <a:r>
              <a:rPr lang="en-US" sz="1600" b="1" i="1">
                <a:latin typeface="Times New Roman" pitchFamily="18" charset="0"/>
                <a:cs typeface="Times New Roman" pitchFamily="18" charset="0"/>
              </a:rPr>
              <a:t>- Giữ khoảng cách an toàn với nguồn điện</a:t>
            </a:r>
            <a:r>
              <a:rPr lang="en-US" sz="1600">
                <a:latin typeface="Times New Roman" pitchFamily="18" charset="0"/>
                <a:cs typeface="Times New Roman" pitchFamily="18" charset="0"/>
              </a:rPr>
              <a:t/>
            </a:r>
            <a:br>
              <a:rPr lang="en-US" sz="1600">
                <a:latin typeface="Times New Roman" pitchFamily="18" charset="0"/>
                <a:cs typeface="Times New Roman" pitchFamily="18" charset="0"/>
              </a:rPr>
            </a:br>
            <a:r>
              <a:rPr lang="en-US" sz="1600">
                <a:latin typeface="Times New Roman" pitchFamily="18" charset="0"/>
                <a:cs typeface="Times New Roman" pitchFamily="18" charset="0"/>
              </a:rPr>
              <a:t>Tuyệt đối không được chạm vào thiết bị cấp điện như ổ cắm, cầu dao, cầu chì và những bộ phận này cần được lắp đặt nắp bảo vệ, bộ phận cách điện. Khi sử dụng các công cụ điện cầm tay như máy khoan, máy mài phải mang găng tay hay đồ bảo hộ lao động để hạn chế rủi ro rò điện thông qua các thiết bị</a:t>
            </a:r>
            <a:r>
              <a:rPr lang="en-US" sz="1600"/>
              <a:t/>
            </a:r>
            <a:br>
              <a:rPr lang="en-US" sz="1600"/>
            </a:br>
            <a:r>
              <a:rPr lang="en-US" sz="1600" b="1">
                <a:latin typeface="Times New Roman" pitchFamily="18" charset="0"/>
                <a:cs typeface="Times New Roman" pitchFamily="18" charset="0"/>
              </a:rPr>
              <a:t>- </a:t>
            </a:r>
            <a:r>
              <a:rPr lang="en-US" sz="1600" b="1" i="1">
                <a:latin typeface="Times New Roman" pitchFamily="18" charset="0"/>
                <a:cs typeface="Times New Roman" pitchFamily="18" charset="0"/>
              </a:rPr>
              <a:t>Sử dụng thiết bị điện chất lượng tốt</a:t>
            </a:r>
            <a:r>
              <a:rPr lang="en-US" sz="1600">
                <a:latin typeface="Times New Roman" pitchFamily="18" charset="0"/>
                <a:cs typeface="Times New Roman" pitchFamily="18" charset="0"/>
              </a:rPr>
              <a:t/>
            </a:r>
            <a:br>
              <a:rPr lang="en-US" sz="1600">
                <a:latin typeface="Times New Roman" pitchFamily="18" charset="0"/>
                <a:cs typeface="Times New Roman" pitchFamily="18" charset="0"/>
              </a:rPr>
            </a:br>
            <a:r>
              <a:rPr lang="en-US" sz="1600">
                <a:latin typeface="Times New Roman" pitchFamily="18" charset="0"/>
                <a:cs typeface="Times New Roman" pitchFamily="18" charset="0"/>
              </a:rPr>
              <a:t>Thiết bị điện bao gồm: Dây điện, ổ cắm, phích cắm, </a:t>
            </a:r>
            <a:r>
              <a:rPr lang="en-US" sz="1600" smtClean="0">
                <a:latin typeface="Times New Roman" pitchFamily="18" charset="0"/>
                <a:cs typeface="Times New Roman" pitchFamily="18" charset="0"/>
              </a:rPr>
              <a:t>máng, nẹp</a:t>
            </a:r>
            <a:r>
              <a:rPr lang="en-US" sz="1600">
                <a:latin typeface="Times New Roman" pitchFamily="18" charset="0"/>
                <a:cs typeface="Times New Roman" pitchFamily="18" charset="0"/>
              </a:rPr>
              <a:t>… cần được sử dụng loại cao cấp, chất lượng nhất, trước là để tăng tuổi thọ sử dụng sau là đảm bảo an toàn cho người dùng.</a:t>
            </a:r>
            <a:br>
              <a:rPr lang="en-US" sz="1600">
                <a:latin typeface="Times New Roman" pitchFamily="18" charset="0"/>
                <a:cs typeface="Times New Roman" pitchFamily="18" charset="0"/>
              </a:rPr>
            </a:br>
            <a:r>
              <a:rPr lang="en-US" sz="1600" b="1" i="1">
                <a:latin typeface="Times New Roman" pitchFamily="18" charset="0"/>
                <a:cs typeface="Times New Roman" pitchFamily="18" charset="0"/>
              </a:rPr>
              <a:t>- Trang bị bảo hộ đầy đủ khi thực hiện sửa chữa</a:t>
            </a:r>
            <a:r>
              <a:rPr lang="en-US" sz="1600">
                <a:latin typeface="Times New Roman" pitchFamily="18" charset="0"/>
                <a:cs typeface="Times New Roman" pitchFamily="18" charset="0"/>
              </a:rPr>
              <a:t/>
            </a:r>
            <a:br>
              <a:rPr lang="en-US" sz="1600">
                <a:latin typeface="Times New Roman" pitchFamily="18" charset="0"/>
                <a:cs typeface="Times New Roman" pitchFamily="18" charset="0"/>
              </a:rPr>
            </a:br>
            <a:r>
              <a:rPr lang="en-US" sz="1600">
                <a:latin typeface="Times New Roman" pitchFamily="18" charset="0"/>
                <a:cs typeface="Times New Roman" pitchFamily="18" charset="0"/>
              </a:rPr>
              <a:t>Đối với người lao động hay thợ sửa chữa, bảo trì cần phải thực hiện đúng tiêu chuẩn an toàn điện về đồ bảo hộ, thiết bị leo trèo, trang bị kiến thức chuyên sau về ngành điện…</a:t>
            </a:r>
            <a:br>
              <a:rPr lang="en-US" sz="1600">
                <a:latin typeface="Times New Roman" pitchFamily="18" charset="0"/>
                <a:cs typeface="Times New Roman" pitchFamily="18" charset="0"/>
              </a:rPr>
            </a:br>
            <a:endParaRPr lang="en-US" sz="1600">
              <a:solidFill>
                <a:schemeClr val="bg1"/>
              </a:solidFill>
              <a:latin typeface="Times New Roman" pitchFamily="18" charset="0"/>
              <a:cs typeface="Times New Roman" pitchFamily="18" charset="0"/>
            </a:endParaRPr>
          </a:p>
        </p:txBody>
      </p:sp>
      <p:sp>
        <p:nvSpPr>
          <p:cNvPr id="5" name="Rectangle 4"/>
          <p:cNvSpPr/>
          <p:nvPr/>
        </p:nvSpPr>
        <p:spPr>
          <a:xfrm>
            <a:off x="2133600" y="6477000"/>
            <a:ext cx="6934200" cy="228600"/>
          </a:xfrm>
          <a:prstGeom prst="rect">
            <a:avLst/>
          </a:prstGeom>
          <a:blipFill dpi="0" rotWithShape="1">
            <a:blip r:embed="rId3"/>
            <a:srcRect/>
            <a:tile tx="0" ty="0" sx="100000" sy="100000" flip="none" algn="tl"/>
          </a:blip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300" b="1" smtClean="0">
                <a:ln w="9525">
                  <a:solidFill>
                    <a:schemeClr val="bg1"/>
                  </a:solidFill>
                </a:ln>
                <a:solidFill>
                  <a:schemeClr val="bg1"/>
                </a:solidFill>
                <a:latin typeface="Times New Roman" pitchFamily="18" charset="0"/>
                <a:cs typeface="Times New Roman" pitchFamily="18" charset="0"/>
              </a:rPr>
              <a:t>TRUNG TÂM DỊCH VỤ CHUNG – TỔ BẢO TRÌ</a:t>
            </a:r>
            <a:endParaRPr lang="en-US" sz="1300" b="1">
              <a:ln w="9525">
                <a:solidFill>
                  <a:schemeClr val="bg1"/>
                </a:solidFill>
              </a:ln>
              <a:solidFill>
                <a:schemeClr val="bg1"/>
              </a:solidFill>
              <a:latin typeface="Times New Roman" pitchFamily="18" charset="0"/>
              <a:cs typeface="Times New Roman" pitchFamily="18" charset="0"/>
            </a:endParaRPr>
          </a:p>
        </p:txBody>
      </p:sp>
      <p:sp>
        <p:nvSpPr>
          <p:cNvPr id="3" name="Subtitle 2"/>
          <p:cNvSpPr>
            <a:spLocks noGrp="1"/>
          </p:cNvSpPr>
          <p:nvPr>
            <p:ph type="subTitle" idx="1"/>
          </p:nvPr>
        </p:nvSpPr>
        <p:spPr>
          <a:xfrm>
            <a:off x="152400" y="990600"/>
            <a:ext cx="1905000" cy="5715000"/>
          </a:xfrm>
          <a:solidFill>
            <a:schemeClr val="accent1">
              <a:lumMod val="60000"/>
              <a:lumOff val="40000"/>
            </a:schemeClr>
          </a:solidFill>
          <a:effectLst>
            <a:outerShdw blurRad="76200" dir="18900000" sy="23000" kx="-1200000" algn="bl" rotWithShape="0">
              <a:prstClr val="black">
                <a:alpha val="20000"/>
              </a:prstClr>
            </a:outerShdw>
          </a:effectLst>
          <a:scene3d>
            <a:camera prst="orthographicFront"/>
            <a:lightRig rig="threePt" dir="t"/>
          </a:scene3d>
          <a:sp3d>
            <a:bevelT prst="relaxedInset"/>
            <a:bevelB/>
          </a:sp3d>
        </p:spPr>
        <p:style>
          <a:lnRef idx="3">
            <a:schemeClr val="lt1"/>
          </a:lnRef>
          <a:fillRef idx="1">
            <a:schemeClr val="accent2"/>
          </a:fillRef>
          <a:effectRef idx="1">
            <a:schemeClr val="accent2"/>
          </a:effectRef>
          <a:fontRef idx="minor">
            <a:schemeClr val="lt1"/>
          </a:fontRef>
        </p:style>
        <p:txBody>
          <a:bodyPr>
            <a:normAutofit/>
          </a:bodyPr>
          <a:lstStyle/>
          <a:p>
            <a:pPr algn="ctr"/>
            <a:endParaRPr lang="en-US" sz="2000" b="1" smtClean="0"/>
          </a:p>
          <a:p>
            <a:pPr algn="ctr"/>
            <a:r>
              <a:rPr lang="en-US" sz="2000" b="1" smtClean="0"/>
              <a:t>NỘI DUNG</a:t>
            </a:r>
          </a:p>
          <a:p>
            <a:pPr algn="ctr"/>
            <a:endParaRPr lang="en-US" sz="2000" b="1"/>
          </a:p>
          <a:p>
            <a:pPr algn="ctr"/>
            <a:endParaRPr lang="en-US" sz="2000" b="1" smtClean="0"/>
          </a:p>
          <a:p>
            <a:pPr marL="182880" algn="ctr">
              <a:spcBef>
                <a:spcPts val="1800"/>
              </a:spcBef>
              <a:spcAft>
                <a:spcPts val="1200"/>
              </a:spcAft>
            </a:pPr>
            <a:r>
              <a:rPr lang="en-US" sz="1600" smtClean="0">
                <a:latin typeface="Times New Roman" pitchFamily="18" charset="0"/>
                <a:cs typeface="Times New Roman" pitchFamily="18" charset="0"/>
              </a:rPr>
              <a:t> I. AN </a:t>
            </a:r>
            <a:r>
              <a:rPr lang="en-US" sz="1600">
                <a:latin typeface="Times New Roman" pitchFamily="18" charset="0"/>
                <a:cs typeface="Times New Roman" pitchFamily="18" charset="0"/>
              </a:rPr>
              <a:t>TOÀN ĐIỆN </a:t>
            </a:r>
            <a:r>
              <a:rPr lang="en-US" sz="1600" smtClean="0">
                <a:latin typeface="Times New Roman" pitchFamily="18" charset="0"/>
                <a:cs typeface="Times New Roman" pitchFamily="18" charset="0"/>
              </a:rPr>
              <a:t>    LÀ </a:t>
            </a:r>
            <a:r>
              <a:rPr lang="en-US" sz="1600">
                <a:latin typeface="Times New Roman" pitchFamily="18" charset="0"/>
                <a:cs typeface="Times New Roman" pitchFamily="18" charset="0"/>
              </a:rPr>
              <a:t>GÌ? </a:t>
            </a:r>
            <a:r>
              <a:rPr lang="en-US" sz="1600" smtClean="0">
                <a:latin typeface="Times New Roman" pitchFamily="18" charset="0"/>
                <a:cs typeface="Times New Roman" pitchFamily="18" charset="0"/>
              </a:rPr>
              <a:t>NGUYÊN </a:t>
            </a:r>
            <a:r>
              <a:rPr lang="en-US" sz="1600">
                <a:latin typeface="Times New Roman" pitchFamily="18" charset="0"/>
                <a:cs typeface="Times New Roman" pitchFamily="18" charset="0"/>
              </a:rPr>
              <a:t>TẮC AN TOÀN KHI </a:t>
            </a:r>
            <a:r>
              <a:rPr lang="en-US" sz="1600" smtClean="0">
                <a:latin typeface="Times New Roman" pitchFamily="18" charset="0"/>
                <a:cs typeface="Times New Roman" pitchFamily="18" charset="0"/>
              </a:rPr>
              <a:t>SỬ </a:t>
            </a:r>
            <a:r>
              <a:rPr lang="en-US" sz="1600">
                <a:latin typeface="Times New Roman" pitchFamily="18" charset="0"/>
                <a:cs typeface="Times New Roman" pitchFamily="18" charset="0"/>
              </a:rPr>
              <a:t>DỤNG </a:t>
            </a:r>
            <a:r>
              <a:rPr lang="en-US" sz="1600" smtClean="0">
                <a:latin typeface="Times New Roman" pitchFamily="18" charset="0"/>
                <a:cs typeface="Times New Roman" pitchFamily="18" charset="0"/>
              </a:rPr>
              <a:t>ĐIỆN</a:t>
            </a:r>
          </a:p>
          <a:p>
            <a:pPr marL="182880" algn="ctr">
              <a:spcBef>
                <a:spcPts val="1800"/>
              </a:spcBef>
              <a:spcAft>
                <a:spcPts val="1200"/>
              </a:spcAft>
            </a:pPr>
            <a:r>
              <a:rPr lang="en-US" sz="1600"/>
              <a:t>4. Các biện pháp an toàn khi sử dụng điện</a:t>
            </a:r>
            <a:endParaRPr lang="en-US" sz="1600" smtClean="0">
              <a:latin typeface="Times New Roman" pitchFamily="18" charset="0"/>
              <a:cs typeface="Times New Roman" pitchFamily="18" charset="0"/>
            </a:endParaRPr>
          </a:p>
        </p:txBody>
      </p:sp>
    </p:spTree>
    <p:extLst>
      <p:ext uri="{BB962C8B-B14F-4D97-AF65-F5344CB8AC3E}">
        <p14:creationId xmlns:p14="http://schemas.microsoft.com/office/powerpoint/2010/main" val="33943493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152400"/>
            <a:ext cx="1905000" cy="685800"/>
          </a:xfrm>
          <a:prstGeom prst="rect">
            <a:avLst/>
          </a:prstGeom>
          <a:solidFill>
            <a:schemeClr val="bg1">
              <a:lumMod val="50000"/>
              <a:alpha val="96863"/>
            </a:schemeClr>
          </a:solidFill>
          <a:ln w="38100">
            <a:solidFill>
              <a:schemeClr val="bg1"/>
            </a:solidFill>
          </a:ln>
          <a:effectLst>
            <a:innerShdw blurRad="63500" dist="50800" dir="8100000">
              <a:prstClr val="black">
                <a:alpha val="50000"/>
              </a:prstClr>
            </a:innerShdw>
          </a:effectLst>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ctr">
              <a:spcBef>
                <a:spcPts val="0"/>
              </a:spcBef>
              <a:spcAft>
                <a:spcPts val="600"/>
              </a:spcAft>
            </a:pPr>
            <a:r>
              <a:rPr lang="en-US" sz="4000" smtClean="0">
                <a:solidFill>
                  <a:srgbClr val="FFC000"/>
                </a:solidFill>
                <a:latin typeface=".VnBodoniH" pitchFamily="34" charset="0"/>
              </a:rPr>
              <a:t>ANSV</a:t>
            </a:r>
            <a:endParaRPr lang="en-US" sz="4000">
              <a:solidFill>
                <a:srgbClr val="FFC000"/>
              </a:solidFill>
              <a:latin typeface=".VnBodoniH" pitchFamily="34" charset="0"/>
            </a:endParaRPr>
          </a:p>
        </p:txBody>
      </p:sp>
      <p:sp>
        <p:nvSpPr>
          <p:cNvPr id="2" name="Title 1"/>
          <p:cNvSpPr>
            <a:spLocks noGrp="1"/>
          </p:cNvSpPr>
          <p:nvPr>
            <p:ph type="ctrTitle"/>
          </p:nvPr>
        </p:nvSpPr>
        <p:spPr>
          <a:xfrm>
            <a:off x="2133600" y="152400"/>
            <a:ext cx="6934200" cy="685800"/>
          </a:xfrm>
          <a:ln w="28575"/>
        </p:spPr>
        <p:style>
          <a:lnRef idx="1">
            <a:schemeClr val="accent2"/>
          </a:lnRef>
          <a:fillRef idx="2">
            <a:schemeClr val="accent2"/>
          </a:fillRef>
          <a:effectRef idx="1">
            <a:schemeClr val="accent2"/>
          </a:effectRef>
          <a:fontRef idx="minor">
            <a:schemeClr val="dk1"/>
          </a:fontRef>
        </p:style>
        <p:txBody>
          <a:bodyPr>
            <a:normAutofit/>
          </a:bodyPr>
          <a:lstStyle/>
          <a:p>
            <a:pPr algn="ctr"/>
            <a:r>
              <a:rPr lang="en-US" sz="2000" smtClean="0">
                <a:solidFill>
                  <a:schemeClr val="tx1"/>
                </a:solidFill>
                <a:latin typeface="Times New Roman" pitchFamily="18" charset="0"/>
                <a:cs typeface="Times New Roman" pitchFamily="18" charset="0"/>
              </a:rPr>
              <a:t>GIỚI THIỆU HT CẤP ĐIỆN VÀ THAO TÁC VẬN HÀNH </a:t>
            </a:r>
            <a:br>
              <a:rPr lang="en-US" sz="2000" smtClean="0">
                <a:solidFill>
                  <a:schemeClr val="tx1"/>
                </a:solidFill>
                <a:latin typeface="Times New Roman" pitchFamily="18" charset="0"/>
                <a:cs typeface="Times New Roman" pitchFamily="18" charset="0"/>
              </a:rPr>
            </a:br>
            <a:r>
              <a:rPr lang="en-US" sz="2000" smtClean="0">
                <a:solidFill>
                  <a:schemeClr val="tx1"/>
                </a:solidFill>
                <a:latin typeface="Times New Roman" pitchFamily="18" charset="0"/>
                <a:cs typeface="Times New Roman" pitchFamily="18" charset="0"/>
              </a:rPr>
              <a:t>TRỤ SỞ LÀM VIỆC TẠI 124 HQV</a:t>
            </a:r>
            <a:endParaRPr lang="en-US" sz="2000">
              <a:solidFill>
                <a:schemeClr val="tx1"/>
              </a:solidFill>
              <a:latin typeface="Times New Roman" pitchFamily="18" charset="0"/>
              <a:cs typeface="Times New Roman" pitchFamily="18" charset="0"/>
            </a:endParaRPr>
          </a:p>
        </p:txBody>
      </p:sp>
      <p:sp>
        <p:nvSpPr>
          <p:cNvPr id="6" name="Subtitle 2"/>
          <p:cNvSpPr txBox="1">
            <a:spLocks/>
          </p:cNvSpPr>
          <p:nvPr/>
        </p:nvSpPr>
        <p:spPr>
          <a:xfrm>
            <a:off x="2133600" y="990600"/>
            <a:ext cx="6934200" cy="5715000"/>
          </a:xfrm>
          <a:prstGeom prst="rect">
            <a:avLst/>
          </a:prstGeom>
          <a:solidFill>
            <a:schemeClr val="bg1">
              <a:lumMod val="75000"/>
            </a:schemeClr>
          </a:solidFill>
          <a:ln w="28575">
            <a:solidFill>
              <a:schemeClr val="bg1"/>
            </a:solidFill>
          </a:ln>
          <a:effectLst>
            <a:outerShdw blurRad="40000" dist="20000" dir="5400000" sx="1000" sy="1000" rotWithShape="0">
              <a:srgbClr val="000000"/>
            </a:outerShdw>
          </a:effectLst>
        </p:spPr>
        <p:style>
          <a:lnRef idx="1">
            <a:schemeClr val="dk1"/>
          </a:lnRef>
          <a:fillRef idx="2">
            <a:schemeClr val="dk1"/>
          </a:fillRef>
          <a:effectRef idx="1">
            <a:schemeClr val="dk1"/>
          </a:effectRef>
          <a:fontRef idx="minor">
            <a:schemeClr val="dk1"/>
          </a:fontRef>
        </p:style>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l"/>
            <a:r>
              <a:rPr lang="en-US" sz="1600" smtClean="0"/>
              <a:t> </a:t>
            </a:r>
            <a:endParaRPr lang="en-US" sz="1600" smtClean="0">
              <a:latin typeface="Times New Roman" pitchFamily="18" charset="0"/>
              <a:cs typeface="Times New Roman" pitchFamily="18" charset="0"/>
            </a:endParaRPr>
          </a:p>
          <a:p>
            <a:pPr algn="l">
              <a:lnSpc>
                <a:spcPct val="150000"/>
              </a:lnSpc>
            </a:pPr>
            <a:r>
              <a:rPr lang="en-US" sz="1600">
                <a:latin typeface="Times New Roman" pitchFamily="18" charset="0"/>
                <a:cs typeface="Times New Roman" pitchFamily="18" charset="0"/>
              </a:rPr>
              <a:t>- </a:t>
            </a:r>
            <a:r>
              <a:rPr lang="en-US" sz="1600" b="1" i="1">
                <a:latin typeface="Times New Roman" pitchFamily="18" charset="0"/>
                <a:cs typeface="Times New Roman" pitchFamily="18" charset="0"/>
              </a:rPr>
              <a:t>Bảo dưỡng thiết bị điện định kỳ.</a:t>
            </a:r>
            <a:r>
              <a:rPr lang="en-US" sz="1600">
                <a:latin typeface="Times New Roman" pitchFamily="18" charset="0"/>
                <a:cs typeface="Times New Roman" pitchFamily="18" charset="0"/>
              </a:rPr>
              <a:t/>
            </a:r>
            <a:br>
              <a:rPr lang="en-US" sz="1600">
                <a:latin typeface="Times New Roman" pitchFamily="18" charset="0"/>
                <a:cs typeface="Times New Roman" pitchFamily="18" charset="0"/>
              </a:rPr>
            </a:br>
            <a:r>
              <a:rPr lang="en-US" sz="1600">
                <a:latin typeface="Times New Roman" pitchFamily="18" charset="0"/>
                <a:cs typeface="Times New Roman" pitchFamily="18" charset="0"/>
              </a:rPr>
              <a:t>Nguyên lý hoạt động chung của tất cả đồ điện gia dụng là đều sử dụng dây đốt để làm nóng trực tiếp hoặc dán tiếp. Nếu sản phẩm không đúng chất lượng hoặc lắp đặt sai quy cách sẻ rất gây nguy hiểm. Cần thường xuyên kiểm tra, thay thế những thiết bị điện kém chất lượng nếu cảm thấy không an toàn </a:t>
            </a:r>
            <a:br>
              <a:rPr lang="en-US" sz="1600">
                <a:latin typeface="Times New Roman" pitchFamily="18" charset="0"/>
                <a:cs typeface="Times New Roman" pitchFamily="18" charset="0"/>
              </a:rPr>
            </a:br>
            <a:r>
              <a:rPr lang="en-US" sz="1600" b="1">
                <a:latin typeface="Times New Roman" pitchFamily="18" charset="0"/>
                <a:cs typeface="Times New Roman" pitchFamily="18" charset="0"/>
              </a:rPr>
              <a:t>-</a:t>
            </a:r>
            <a:r>
              <a:rPr lang="en-US" sz="1600" b="1" i="1">
                <a:latin typeface="Times New Roman" pitchFamily="18" charset="0"/>
                <a:cs typeface="Times New Roman" pitchFamily="18" charset="0"/>
              </a:rPr>
              <a:t> Khi kiểm tra hệ thống đường điện</a:t>
            </a:r>
            <a:r>
              <a:rPr lang="en-US" sz="1600">
                <a:latin typeface="Times New Roman" pitchFamily="18" charset="0"/>
                <a:cs typeface="Times New Roman" pitchFamily="18" charset="0"/>
              </a:rPr>
              <a:t/>
            </a:r>
            <a:br>
              <a:rPr lang="en-US" sz="1600">
                <a:latin typeface="Times New Roman" pitchFamily="18" charset="0"/>
                <a:cs typeface="Times New Roman" pitchFamily="18" charset="0"/>
              </a:rPr>
            </a:br>
            <a:r>
              <a:rPr lang="en-US" sz="1600">
                <a:latin typeface="Times New Roman" pitchFamily="18" charset="0"/>
                <a:cs typeface="Times New Roman" pitchFamily="18" charset="0"/>
              </a:rPr>
              <a:t>Trong quá trình sử dụng điện cần phải thường xuyên kiểm tra đường dây, các thiết bị đóng ngắt như cầu dao, cầu chì, công tắc hay ổ cắm… Bên cạnh đó tốt nhất hãy ngắt nguồn điện các thiết bị khi sử dụng để phòng cháy nổ</a:t>
            </a:r>
            <a:br>
              <a:rPr lang="en-US" sz="1600">
                <a:latin typeface="Times New Roman" pitchFamily="18" charset="0"/>
                <a:cs typeface="Times New Roman" pitchFamily="18" charset="0"/>
              </a:rPr>
            </a:br>
            <a:r>
              <a:rPr lang="en-US" sz="1600">
                <a:latin typeface="Times New Roman" pitchFamily="18" charset="0"/>
                <a:cs typeface="Times New Roman" pitchFamily="18" charset="0"/>
              </a:rPr>
              <a:t>Trong trường hợp dây điện bị đứt hay bong tróc lớp bảo vệ, cần được thay thế và sửa chữa nhanh chóng!</a:t>
            </a:r>
            <a:r>
              <a:rPr lang="en-US" sz="1600">
                <a:solidFill>
                  <a:schemeClr val="bg1"/>
                </a:solidFill>
                <a:latin typeface="Times New Roman" pitchFamily="18" charset="0"/>
                <a:cs typeface="Times New Roman" pitchFamily="18" charset="0"/>
              </a:rPr>
              <a:t/>
            </a:r>
            <a:br>
              <a:rPr lang="en-US" sz="1600">
                <a:solidFill>
                  <a:schemeClr val="bg1"/>
                </a:solidFill>
                <a:latin typeface="Times New Roman" pitchFamily="18" charset="0"/>
                <a:cs typeface="Times New Roman" pitchFamily="18" charset="0"/>
              </a:rPr>
            </a:br>
            <a:endParaRPr lang="en-US" sz="1600">
              <a:solidFill>
                <a:schemeClr val="bg1"/>
              </a:solidFill>
              <a:latin typeface="Times New Roman" pitchFamily="18" charset="0"/>
              <a:cs typeface="Times New Roman" pitchFamily="18" charset="0"/>
            </a:endParaRPr>
          </a:p>
        </p:txBody>
      </p:sp>
      <p:sp>
        <p:nvSpPr>
          <p:cNvPr id="5" name="Rectangle 4"/>
          <p:cNvSpPr/>
          <p:nvPr/>
        </p:nvSpPr>
        <p:spPr>
          <a:xfrm>
            <a:off x="2133600" y="6477000"/>
            <a:ext cx="6934200" cy="228600"/>
          </a:xfrm>
          <a:prstGeom prst="rect">
            <a:avLst/>
          </a:prstGeom>
          <a:blipFill dpi="0" rotWithShape="1">
            <a:blip r:embed="rId3"/>
            <a:srcRect/>
            <a:tile tx="0" ty="0" sx="100000" sy="100000" flip="none" algn="tl"/>
          </a:blip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300" b="1" smtClean="0">
                <a:ln w="9525">
                  <a:solidFill>
                    <a:schemeClr val="bg1"/>
                  </a:solidFill>
                </a:ln>
                <a:solidFill>
                  <a:schemeClr val="bg1"/>
                </a:solidFill>
                <a:latin typeface="Times New Roman" pitchFamily="18" charset="0"/>
                <a:cs typeface="Times New Roman" pitchFamily="18" charset="0"/>
              </a:rPr>
              <a:t>TRUNG TÂM DỊCH VỤ CHUNG – TỔ BẢO TRÌ</a:t>
            </a:r>
            <a:endParaRPr lang="en-US" sz="1300" b="1">
              <a:ln w="9525">
                <a:solidFill>
                  <a:schemeClr val="bg1"/>
                </a:solidFill>
              </a:ln>
              <a:solidFill>
                <a:schemeClr val="bg1"/>
              </a:solidFill>
              <a:latin typeface="Times New Roman" pitchFamily="18" charset="0"/>
              <a:cs typeface="Times New Roman" pitchFamily="18" charset="0"/>
            </a:endParaRPr>
          </a:p>
        </p:txBody>
      </p:sp>
      <p:sp>
        <p:nvSpPr>
          <p:cNvPr id="3" name="Subtitle 2"/>
          <p:cNvSpPr>
            <a:spLocks noGrp="1"/>
          </p:cNvSpPr>
          <p:nvPr>
            <p:ph type="subTitle" idx="1"/>
          </p:nvPr>
        </p:nvSpPr>
        <p:spPr>
          <a:xfrm>
            <a:off x="152400" y="990600"/>
            <a:ext cx="1905000" cy="5715000"/>
          </a:xfrm>
          <a:solidFill>
            <a:schemeClr val="accent1">
              <a:lumMod val="60000"/>
              <a:lumOff val="40000"/>
            </a:schemeClr>
          </a:solidFill>
          <a:effectLst>
            <a:outerShdw blurRad="76200" dir="18900000" sy="23000" kx="-1200000" algn="bl" rotWithShape="0">
              <a:prstClr val="black">
                <a:alpha val="20000"/>
              </a:prstClr>
            </a:outerShdw>
          </a:effectLst>
          <a:scene3d>
            <a:camera prst="orthographicFront"/>
            <a:lightRig rig="threePt" dir="t"/>
          </a:scene3d>
          <a:sp3d>
            <a:bevelT prst="relaxedInset"/>
            <a:bevelB/>
          </a:sp3d>
        </p:spPr>
        <p:style>
          <a:lnRef idx="3">
            <a:schemeClr val="lt1"/>
          </a:lnRef>
          <a:fillRef idx="1">
            <a:schemeClr val="accent2"/>
          </a:fillRef>
          <a:effectRef idx="1">
            <a:schemeClr val="accent2"/>
          </a:effectRef>
          <a:fontRef idx="minor">
            <a:schemeClr val="lt1"/>
          </a:fontRef>
        </p:style>
        <p:txBody>
          <a:bodyPr>
            <a:normAutofit/>
          </a:bodyPr>
          <a:lstStyle/>
          <a:p>
            <a:pPr algn="ctr"/>
            <a:endParaRPr lang="en-US" sz="2000" b="1" smtClean="0"/>
          </a:p>
          <a:p>
            <a:pPr algn="ctr"/>
            <a:r>
              <a:rPr lang="en-US" sz="2000" b="1" smtClean="0"/>
              <a:t>NỘI DUNG</a:t>
            </a:r>
          </a:p>
          <a:p>
            <a:pPr algn="ctr"/>
            <a:endParaRPr lang="en-US" sz="2000" b="1"/>
          </a:p>
          <a:p>
            <a:pPr algn="ctr"/>
            <a:endParaRPr lang="en-US" sz="2000" b="1" smtClean="0"/>
          </a:p>
          <a:p>
            <a:pPr marL="182880" algn="ctr">
              <a:spcBef>
                <a:spcPts val="1800"/>
              </a:spcBef>
              <a:spcAft>
                <a:spcPts val="1200"/>
              </a:spcAft>
            </a:pPr>
            <a:r>
              <a:rPr lang="en-US" sz="1600" smtClean="0">
                <a:latin typeface="Times New Roman" pitchFamily="18" charset="0"/>
                <a:cs typeface="Times New Roman" pitchFamily="18" charset="0"/>
              </a:rPr>
              <a:t> I. AN </a:t>
            </a:r>
            <a:r>
              <a:rPr lang="en-US" sz="1600">
                <a:latin typeface="Times New Roman" pitchFamily="18" charset="0"/>
                <a:cs typeface="Times New Roman" pitchFamily="18" charset="0"/>
              </a:rPr>
              <a:t>TOÀN ĐIỆN </a:t>
            </a:r>
            <a:r>
              <a:rPr lang="en-US" sz="1600" smtClean="0">
                <a:latin typeface="Times New Roman" pitchFamily="18" charset="0"/>
                <a:cs typeface="Times New Roman" pitchFamily="18" charset="0"/>
              </a:rPr>
              <a:t>    LÀ </a:t>
            </a:r>
            <a:r>
              <a:rPr lang="en-US" sz="1600">
                <a:latin typeface="Times New Roman" pitchFamily="18" charset="0"/>
                <a:cs typeface="Times New Roman" pitchFamily="18" charset="0"/>
              </a:rPr>
              <a:t>GÌ? </a:t>
            </a:r>
            <a:r>
              <a:rPr lang="en-US" sz="1600" smtClean="0">
                <a:latin typeface="Times New Roman" pitchFamily="18" charset="0"/>
                <a:cs typeface="Times New Roman" pitchFamily="18" charset="0"/>
              </a:rPr>
              <a:t>NGUYÊN </a:t>
            </a:r>
            <a:r>
              <a:rPr lang="en-US" sz="1600">
                <a:latin typeface="Times New Roman" pitchFamily="18" charset="0"/>
                <a:cs typeface="Times New Roman" pitchFamily="18" charset="0"/>
              </a:rPr>
              <a:t>TẮC AN TOÀN KHI </a:t>
            </a:r>
            <a:r>
              <a:rPr lang="en-US" sz="1600" smtClean="0">
                <a:latin typeface="Times New Roman" pitchFamily="18" charset="0"/>
                <a:cs typeface="Times New Roman" pitchFamily="18" charset="0"/>
              </a:rPr>
              <a:t>SỬ </a:t>
            </a:r>
            <a:r>
              <a:rPr lang="en-US" sz="1600">
                <a:latin typeface="Times New Roman" pitchFamily="18" charset="0"/>
                <a:cs typeface="Times New Roman" pitchFamily="18" charset="0"/>
              </a:rPr>
              <a:t>DỤNG </a:t>
            </a:r>
            <a:r>
              <a:rPr lang="en-US" sz="1600" smtClean="0">
                <a:latin typeface="Times New Roman" pitchFamily="18" charset="0"/>
                <a:cs typeface="Times New Roman" pitchFamily="18" charset="0"/>
              </a:rPr>
              <a:t>ĐIỆN</a:t>
            </a:r>
          </a:p>
          <a:p>
            <a:pPr marL="182880" algn="ctr">
              <a:spcBef>
                <a:spcPts val="1800"/>
              </a:spcBef>
              <a:spcAft>
                <a:spcPts val="1200"/>
              </a:spcAft>
            </a:pPr>
            <a:r>
              <a:rPr lang="en-US" sz="1600"/>
              <a:t>4. Các biện pháp an toàn khi sử dụng điện</a:t>
            </a:r>
            <a:endParaRPr lang="en-US" sz="1600">
              <a:latin typeface="Times New Roman" pitchFamily="18" charset="0"/>
              <a:cs typeface="Times New Roman" pitchFamily="18" charset="0"/>
            </a:endParaRPr>
          </a:p>
        </p:txBody>
      </p:sp>
    </p:spTree>
    <p:extLst>
      <p:ext uri="{BB962C8B-B14F-4D97-AF65-F5344CB8AC3E}">
        <p14:creationId xmlns:p14="http://schemas.microsoft.com/office/powerpoint/2010/main" val="33943493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152400"/>
            <a:ext cx="1905000" cy="685800"/>
          </a:xfrm>
          <a:prstGeom prst="rect">
            <a:avLst/>
          </a:prstGeom>
          <a:solidFill>
            <a:schemeClr val="bg1">
              <a:lumMod val="50000"/>
              <a:alpha val="96863"/>
            </a:schemeClr>
          </a:solidFill>
          <a:ln w="38100">
            <a:solidFill>
              <a:schemeClr val="bg1"/>
            </a:solidFill>
          </a:ln>
          <a:effectLst>
            <a:innerShdw blurRad="63500" dist="50800" dir="8100000">
              <a:prstClr val="black">
                <a:alpha val="50000"/>
              </a:prstClr>
            </a:innerShdw>
          </a:effectLst>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ctr">
              <a:spcBef>
                <a:spcPts val="0"/>
              </a:spcBef>
              <a:spcAft>
                <a:spcPts val="600"/>
              </a:spcAft>
            </a:pPr>
            <a:r>
              <a:rPr lang="en-US" sz="4000" smtClean="0">
                <a:solidFill>
                  <a:srgbClr val="FFC000"/>
                </a:solidFill>
                <a:latin typeface=".VnBodoniH" pitchFamily="34" charset="0"/>
              </a:rPr>
              <a:t>ANSV</a:t>
            </a:r>
            <a:endParaRPr lang="en-US" sz="4000">
              <a:solidFill>
                <a:srgbClr val="FFC000"/>
              </a:solidFill>
              <a:latin typeface=".VnBodoniH" pitchFamily="34" charset="0"/>
            </a:endParaRPr>
          </a:p>
        </p:txBody>
      </p:sp>
      <p:sp>
        <p:nvSpPr>
          <p:cNvPr id="2" name="Title 1"/>
          <p:cNvSpPr>
            <a:spLocks noGrp="1"/>
          </p:cNvSpPr>
          <p:nvPr>
            <p:ph type="ctrTitle"/>
          </p:nvPr>
        </p:nvSpPr>
        <p:spPr>
          <a:xfrm>
            <a:off x="2133600" y="152400"/>
            <a:ext cx="6934200" cy="685800"/>
          </a:xfrm>
          <a:ln w="28575"/>
        </p:spPr>
        <p:style>
          <a:lnRef idx="1">
            <a:schemeClr val="accent2"/>
          </a:lnRef>
          <a:fillRef idx="2">
            <a:schemeClr val="accent2"/>
          </a:fillRef>
          <a:effectRef idx="1">
            <a:schemeClr val="accent2"/>
          </a:effectRef>
          <a:fontRef idx="minor">
            <a:schemeClr val="dk1"/>
          </a:fontRef>
        </p:style>
        <p:txBody>
          <a:bodyPr>
            <a:normAutofit/>
          </a:bodyPr>
          <a:lstStyle/>
          <a:p>
            <a:pPr algn="ctr"/>
            <a:r>
              <a:rPr lang="en-US" sz="2000" smtClean="0">
                <a:solidFill>
                  <a:schemeClr val="tx1"/>
                </a:solidFill>
                <a:latin typeface="Times New Roman" pitchFamily="18" charset="0"/>
                <a:cs typeface="Times New Roman" pitchFamily="18" charset="0"/>
              </a:rPr>
              <a:t>GIỚI THIỆU HT CẤP ĐIỆN VÀ THAO TÁC VẬN HÀNH </a:t>
            </a:r>
            <a:br>
              <a:rPr lang="en-US" sz="2000" smtClean="0">
                <a:solidFill>
                  <a:schemeClr val="tx1"/>
                </a:solidFill>
                <a:latin typeface="Times New Roman" pitchFamily="18" charset="0"/>
                <a:cs typeface="Times New Roman" pitchFamily="18" charset="0"/>
              </a:rPr>
            </a:br>
            <a:r>
              <a:rPr lang="en-US" sz="2000" smtClean="0">
                <a:solidFill>
                  <a:schemeClr val="tx1"/>
                </a:solidFill>
                <a:latin typeface="Times New Roman" pitchFamily="18" charset="0"/>
                <a:cs typeface="Times New Roman" pitchFamily="18" charset="0"/>
              </a:rPr>
              <a:t>TRỤ SỞ LÀM VIỆC TẠI 124 HQV</a:t>
            </a:r>
            <a:endParaRPr lang="en-US" sz="2000">
              <a:solidFill>
                <a:schemeClr val="tx1"/>
              </a:solidFill>
              <a:latin typeface="Times New Roman" pitchFamily="18" charset="0"/>
              <a:cs typeface="Times New Roman" pitchFamily="18" charset="0"/>
            </a:endParaRPr>
          </a:p>
        </p:txBody>
      </p:sp>
      <p:sp>
        <p:nvSpPr>
          <p:cNvPr id="6" name="Subtitle 2"/>
          <p:cNvSpPr txBox="1">
            <a:spLocks/>
          </p:cNvSpPr>
          <p:nvPr/>
        </p:nvSpPr>
        <p:spPr>
          <a:xfrm>
            <a:off x="2133600" y="990600"/>
            <a:ext cx="6934200" cy="5715000"/>
          </a:xfrm>
          <a:prstGeom prst="rect">
            <a:avLst/>
          </a:prstGeom>
          <a:solidFill>
            <a:schemeClr val="bg1">
              <a:lumMod val="75000"/>
            </a:schemeClr>
          </a:solidFill>
          <a:ln w="28575">
            <a:solidFill>
              <a:schemeClr val="bg1"/>
            </a:solidFill>
          </a:ln>
          <a:effectLst>
            <a:outerShdw blurRad="40000" dist="20000" dir="5400000" sx="1000" sy="1000" rotWithShape="0">
              <a:srgbClr val="000000"/>
            </a:outerShdw>
          </a:effectLst>
        </p:spPr>
        <p:style>
          <a:lnRef idx="1">
            <a:schemeClr val="dk1"/>
          </a:lnRef>
          <a:fillRef idx="2">
            <a:schemeClr val="dk1"/>
          </a:fillRef>
          <a:effectRef idx="1">
            <a:schemeClr val="dk1"/>
          </a:effectRef>
          <a:fontRef idx="minor">
            <a:schemeClr val="dk1"/>
          </a:fontRef>
        </p:style>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lvl="0" algn="just"/>
            <a:r>
              <a:rPr lang="en-US" sz="1600" smtClean="0"/>
              <a:t> + Hệ </a:t>
            </a:r>
            <a:r>
              <a:rPr lang="en-US" sz="1600"/>
              <a:t>thống điện </a:t>
            </a:r>
            <a:r>
              <a:rPr lang="vi-VN" sz="1600"/>
              <a:t>toàn khu 124 Hoàng Quốc Việt</a:t>
            </a:r>
            <a:r>
              <a:rPr lang="en-US" sz="1600"/>
              <a:t> được cấp bởi </a:t>
            </a:r>
            <a:r>
              <a:rPr lang="vi-VN" sz="1600"/>
              <a:t>2 máy </a:t>
            </a:r>
            <a:r>
              <a:rPr lang="vi-VN" sz="1600"/>
              <a:t>biến </a:t>
            </a:r>
            <a:r>
              <a:rPr lang="vi-VN" sz="1600" smtClean="0"/>
              <a:t>áp</a:t>
            </a:r>
            <a:r>
              <a:rPr lang="en-US" sz="1600" smtClean="0"/>
              <a:t>:</a:t>
            </a:r>
            <a:br>
              <a:rPr lang="en-US" sz="1600" smtClean="0"/>
            </a:br>
            <a:r>
              <a:rPr lang="en-US" sz="1600" smtClean="0"/>
              <a:t>    1 máy</a:t>
            </a:r>
            <a:r>
              <a:rPr lang="vi-VN" sz="1600" smtClean="0"/>
              <a:t> </a:t>
            </a:r>
            <a:r>
              <a:rPr lang="vi-VN" sz="1600"/>
              <a:t>có công suất 630 </a:t>
            </a:r>
            <a:r>
              <a:rPr lang="vi-VN" sz="1600"/>
              <a:t>Kva</a:t>
            </a:r>
            <a:r>
              <a:rPr lang="en-US" sz="1600"/>
              <a:t> </a:t>
            </a:r>
            <a:r>
              <a:rPr lang="en-US" sz="1600" smtClean="0"/>
              <a:t>và 1 máy có công suất </a:t>
            </a:r>
            <a:r>
              <a:rPr lang="en-US" sz="1600"/>
              <a:t>720Kva</a:t>
            </a:r>
            <a:r>
              <a:rPr lang="vi-VN" sz="1600"/>
              <a:t> trong </a:t>
            </a:r>
            <a:r>
              <a:rPr lang="vi-VN" sz="1600"/>
              <a:t>đó </a:t>
            </a:r>
            <a:endParaRPr lang="en-US" sz="1600" smtClean="0"/>
          </a:p>
          <a:p>
            <a:pPr marL="285750" lvl="0" indent="-285750" algn="just">
              <a:buFontTx/>
              <a:buChar char="-"/>
            </a:pPr>
            <a:r>
              <a:rPr lang="en-US" sz="1600" smtClean="0"/>
              <a:t>- </a:t>
            </a:r>
            <a:r>
              <a:rPr lang="vi-VN" sz="1600" smtClean="0"/>
              <a:t>máy </a:t>
            </a:r>
            <a:r>
              <a:rPr lang="vi-VN" sz="1600"/>
              <a:t>biến áp Hanaka công suất 630 Kva Cấp điện cho nhà 7 tầng, Cấp điện cho nhà </a:t>
            </a:r>
            <a:r>
              <a:rPr lang="vi-VN" sz="1600"/>
              <a:t>5 </a:t>
            </a:r>
            <a:r>
              <a:rPr lang="vi-VN" sz="1600" smtClean="0"/>
              <a:t>tầng</a:t>
            </a:r>
            <a:r>
              <a:rPr lang="en-US" sz="1600"/>
              <a:t> </a:t>
            </a:r>
            <a:r>
              <a:rPr lang="en-US" sz="1600" i="1" smtClean="0"/>
              <a:t>(</a:t>
            </a:r>
            <a:r>
              <a:rPr lang="vi-VN" sz="1600" i="1" smtClean="0"/>
              <a:t>chiếu sáng,kho, nhà máy, bảo vệ,bơm nước, cứu hỏa...</a:t>
            </a:r>
            <a:r>
              <a:rPr lang="en-US" sz="1600" i="1" smtClean="0"/>
              <a:t>)</a:t>
            </a:r>
            <a:r>
              <a:rPr lang="vi-VN" sz="1600" i="1" smtClean="0"/>
              <a:t> </a:t>
            </a:r>
            <a:endParaRPr lang="en-US" sz="1600" i="1" smtClean="0"/>
          </a:p>
          <a:p>
            <a:pPr marL="285750" lvl="0" indent="-285750" algn="just">
              <a:buFontTx/>
              <a:buChar char="-"/>
            </a:pPr>
            <a:r>
              <a:rPr lang="en-US" sz="1600" smtClean="0"/>
              <a:t>- </a:t>
            </a:r>
            <a:r>
              <a:rPr lang="vi-VN" sz="1600" smtClean="0"/>
              <a:t>và </a:t>
            </a:r>
            <a:r>
              <a:rPr lang="vi-VN" sz="1600"/>
              <a:t>1 máy biến áp Cegelec (nguồn học viện sang),</a:t>
            </a:r>
            <a:r>
              <a:rPr lang="en-US" sz="1600"/>
              <a:t>cấp nguồn cho</a:t>
            </a:r>
            <a:r>
              <a:rPr lang="vi-VN" sz="1600"/>
              <a:t> nhà phụ trợ, điều hòa nhà 5 tầng, </a:t>
            </a:r>
            <a:r>
              <a:rPr lang="en-US" sz="1600"/>
              <a:t>điều hòa </a:t>
            </a:r>
            <a:r>
              <a:rPr lang="vi-VN" sz="1600"/>
              <a:t>nhà máy... </a:t>
            </a:r>
            <a:endParaRPr lang="en-US" sz="1600"/>
          </a:p>
        </p:txBody>
      </p:sp>
      <p:sp>
        <p:nvSpPr>
          <p:cNvPr id="5" name="Rectangle 4"/>
          <p:cNvSpPr/>
          <p:nvPr/>
        </p:nvSpPr>
        <p:spPr>
          <a:xfrm>
            <a:off x="2133600" y="6477000"/>
            <a:ext cx="6934200" cy="228600"/>
          </a:xfrm>
          <a:prstGeom prst="rect">
            <a:avLst/>
          </a:prstGeom>
          <a:blipFill dpi="0" rotWithShape="1">
            <a:blip r:embed="rId3"/>
            <a:srcRect/>
            <a:tile tx="0" ty="0" sx="100000" sy="100000" flip="none" algn="tl"/>
          </a:blip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300" b="1" smtClean="0">
                <a:ln w="9525">
                  <a:solidFill>
                    <a:schemeClr val="bg1"/>
                  </a:solidFill>
                </a:ln>
                <a:solidFill>
                  <a:schemeClr val="bg1"/>
                </a:solidFill>
                <a:latin typeface="Times New Roman" pitchFamily="18" charset="0"/>
                <a:cs typeface="Times New Roman" pitchFamily="18" charset="0"/>
              </a:rPr>
              <a:t>TRUNG TÂM DỊCH VỤ CHUNG – TỔ BẢO TRÌ</a:t>
            </a:r>
            <a:endParaRPr lang="en-US" sz="1300" b="1">
              <a:ln w="9525">
                <a:solidFill>
                  <a:schemeClr val="bg1"/>
                </a:solidFill>
              </a:ln>
              <a:solidFill>
                <a:schemeClr val="bg1"/>
              </a:solidFill>
              <a:latin typeface="Times New Roman" pitchFamily="18" charset="0"/>
              <a:cs typeface="Times New Roman" pitchFamily="18" charset="0"/>
            </a:endParaRPr>
          </a:p>
        </p:txBody>
      </p:sp>
      <p:sp>
        <p:nvSpPr>
          <p:cNvPr id="3" name="Subtitle 2"/>
          <p:cNvSpPr>
            <a:spLocks noGrp="1"/>
          </p:cNvSpPr>
          <p:nvPr>
            <p:ph type="subTitle" idx="1"/>
          </p:nvPr>
        </p:nvSpPr>
        <p:spPr>
          <a:xfrm>
            <a:off x="152400" y="990600"/>
            <a:ext cx="1905000" cy="5715000"/>
          </a:xfrm>
          <a:solidFill>
            <a:schemeClr val="accent1">
              <a:lumMod val="60000"/>
              <a:lumOff val="40000"/>
            </a:schemeClr>
          </a:solidFill>
          <a:effectLst>
            <a:outerShdw blurRad="76200" dir="18900000" sy="23000" kx="-1200000" algn="bl" rotWithShape="0">
              <a:prstClr val="black">
                <a:alpha val="20000"/>
              </a:prstClr>
            </a:outerShdw>
          </a:effectLst>
          <a:scene3d>
            <a:camera prst="orthographicFront"/>
            <a:lightRig rig="threePt" dir="t"/>
          </a:scene3d>
          <a:sp3d>
            <a:bevelT prst="relaxedInset"/>
            <a:bevelB/>
          </a:sp3d>
        </p:spPr>
        <p:style>
          <a:lnRef idx="3">
            <a:schemeClr val="lt1"/>
          </a:lnRef>
          <a:fillRef idx="1">
            <a:schemeClr val="accent2"/>
          </a:fillRef>
          <a:effectRef idx="1">
            <a:schemeClr val="accent2"/>
          </a:effectRef>
          <a:fontRef idx="minor">
            <a:schemeClr val="lt1"/>
          </a:fontRef>
        </p:style>
        <p:txBody>
          <a:bodyPr>
            <a:normAutofit/>
          </a:bodyPr>
          <a:lstStyle/>
          <a:p>
            <a:pPr algn="ctr"/>
            <a:endParaRPr lang="en-US" sz="2000" b="1" smtClean="0"/>
          </a:p>
          <a:p>
            <a:pPr algn="ctr"/>
            <a:r>
              <a:rPr lang="en-US" sz="2000" b="1" smtClean="0"/>
              <a:t>NỘI DUNG</a:t>
            </a:r>
          </a:p>
          <a:p>
            <a:pPr algn="ctr"/>
            <a:endParaRPr lang="en-US" sz="2000" b="1"/>
          </a:p>
          <a:p>
            <a:pPr algn="ctr"/>
            <a:endParaRPr lang="en-US" sz="2000" b="1" smtClean="0"/>
          </a:p>
          <a:p>
            <a:pPr marL="182880" algn="ctr">
              <a:spcBef>
                <a:spcPts val="1800"/>
              </a:spcBef>
              <a:spcAft>
                <a:spcPts val="1200"/>
              </a:spcAft>
            </a:pPr>
            <a:r>
              <a:rPr lang="en-US" sz="1600" b="1">
                <a:latin typeface="Times New Roman" pitchFamily="18" charset="0"/>
                <a:cs typeface="Times New Roman" pitchFamily="18" charset="0"/>
              </a:rPr>
              <a:t>II. HỆ THỐNG </a:t>
            </a:r>
            <a:r>
              <a:rPr lang="en-US" sz="1600" b="1">
                <a:latin typeface="Times New Roman" pitchFamily="18" charset="0"/>
                <a:cs typeface="Times New Roman" pitchFamily="18" charset="0"/>
              </a:rPr>
              <a:t>ĐIỆN </a:t>
            </a:r>
            <a:r>
              <a:rPr lang="en-US" sz="1600" b="1" smtClean="0">
                <a:latin typeface="Times New Roman" pitchFamily="18" charset="0"/>
                <a:cs typeface="Times New Roman" pitchFamily="18" charset="0"/>
              </a:rPr>
              <a:t>LƯỚI TẠI 124 HOÀNG QUỐC VIỆT</a:t>
            </a:r>
          </a:p>
          <a:p>
            <a:pPr marL="182880" algn="ctr">
              <a:spcBef>
                <a:spcPts val="1800"/>
              </a:spcBef>
              <a:spcAft>
                <a:spcPts val="1200"/>
              </a:spcAft>
            </a:pPr>
            <a:endParaRPr lang="en-US" sz="1600" b="1" smtClean="0">
              <a:latin typeface="Times New Roman" pitchFamily="18" charset="0"/>
              <a:cs typeface="Times New Roman" pitchFamily="18" charset="0"/>
            </a:endParaRPr>
          </a:p>
          <a:p>
            <a:pPr algn="ctr"/>
            <a:r>
              <a:rPr lang="en-US" sz="1600" b="1">
                <a:latin typeface="Times New Roman" pitchFamily="18" charset="0"/>
                <a:cs typeface="Times New Roman" pitchFamily="18" charset="0"/>
              </a:rPr>
              <a:t>1. Giới thiệu về nguồn cấp</a:t>
            </a:r>
          </a:p>
        </p:txBody>
      </p:sp>
      <p:pic>
        <p:nvPicPr>
          <p:cNvPr id="1026" name="Picture 2" descr="D:\VNPT tech\Vnpt Tech\1-1-2018\ảnh\New folder\IMG_3215.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38400" y="2743200"/>
            <a:ext cx="2228850" cy="29718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VNPT tech\Vnpt Tech\1-1-2018\ảnh\New folder\IMG_3216.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86500" y="2743200"/>
            <a:ext cx="2247900" cy="29972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438400" y="5867400"/>
            <a:ext cx="222885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smtClean="0">
                <a:solidFill>
                  <a:schemeClr val="tx1"/>
                </a:solidFill>
                <a:latin typeface="Times New Roman" pitchFamily="18" charset="0"/>
                <a:cs typeface="Times New Roman" pitchFamily="18" charset="0"/>
              </a:rPr>
              <a:t>MBA 630 kva</a:t>
            </a:r>
            <a:endParaRPr lang="en-US" sz="1600" b="1">
              <a:solidFill>
                <a:schemeClr val="tx1"/>
              </a:solidFill>
              <a:latin typeface="Times New Roman" pitchFamily="18" charset="0"/>
              <a:cs typeface="Times New Roman" pitchFamily="18" charset="0"/>
            </a:endParaRPr>
          </a:p>
        </p:txBody>
      </p:sp>
      <p:sp>
        <p:nvSpPr>
          <p:cNvPr id="10" name="Rectangle 9"/>
          <p:cNvSpPr/>
          <p:nvPr/>
        </p:nvSpPr>
        <p:spPr>
          <a:xfrm>
            <a:off x="6305550" y="5867400"/>
            <a:ext cx="222885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smtClean="0">
                <a:solidFill>
                  <a:schemeClr val="tx1"/>
                </a:solidFill>
                <a:latin typeface="Times New Roman" pitchFamily="18" charset="0"/>
                <a:cs typeface="Times New Roman" pitchFamily="18" charset="0"/>
              </a:rPr>
              <a:t>MBA 750 kva</a:t>
            </a:r>
            <a:endParaRPr lang="en-US" sz="1600" b="1">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4750812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152400"/>
            <a:ext cx="1905000" cy="685800"/>
          </a:xfrm>
          <a:prstGeom prst="rect">
            <a:avLst/>
          </a:prstGeom>
          <a:solidFill>
            <a:schemeClr val="bg1">
              <a:lumMod val="50000"/>
              <a:alpha val="96863"/>
            </a:schemeClr>
          </a:solidFill>
          <a:ln w="38100">
            <a:solidFill>
              <a:schemeClr val="bg1"/>
            </a:solidFill>
          </a:ln>
          <a:effectLst>
            <a:innerShdw blurRad="63500" dist="50800" dir="8100000">
              <a:prstClr val="black">
                <a:alpha val="50000"/>
              </a:prstClr>
            </a:innerShdw>
          </a:effectLst>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ctr">
              <a:spcBef>
                <a:spcPts val="0"/>
              </a:spcBef>
              <a:spcAft>
                <a:spcPts val="600"/>
              </a:spcAft>
            </a:pPr>
            <a:r>
              <a:rPr lang="en-US" sz="4000" smtClean="0">
                <a:solidFill>
                  <a:srgbClr val="FFC000"/>
                </a:solidFill>
                <a:latin typeface=".VnBodoniH" pitchFamily="34" charset="0"/>
              </a:rPr>
              <a:t>ANSV</a:t>
            </a:r>
            <a:endParaRPr lang="en-US" sz="4000">
              <a:solidFill>
                <a:srgbClr val="FFC000"/>
              </a:solidFill>
              <a:latin typeface=".VnBodoniH" pitchFamily="34" charset="0"/>
            </a:endParaRPr>
          </a:p>
        </p:txBody>
      </p:sp>
      <p:sp>
        <p:nvSpPr>
          <p:cNvPr id="2" name="Title 1"/>
          <p:cNvSpPr>
            <a:spLocks noGrp="1"/>
          </p:cNvSpPr>
          <p:nvPr>
            <p:ph type="ctrTitle"/>
          </p:nvPr>
        </p:nvSpPr>
        <p:spPr>
          <a:xfrm>
            <a:off x="2133600" y="152400"/>
            <a:ext cx="6934200" cy="685800"/>
          </a:xfrm>
          <a:ln w="28575"/>
        </p:spPr>
        <p:style>
          <a:lnRef idx="1">
            <a:schemeClr val="accent2"/>
          </a:lnRef>
          <a:fillRef idx="2">
            <a:schemeClr val="accent2"/>
          </a:fillRef>
          <a:effectRef idx="1">
            <a:schemeClr val="accent2"/>
          </a:effectRef>
          <a:fontRef idx="minor">
            <a:schemeClr val="dk1"/>
          </a:fontRef>
        </p:style>
        <p:txBody>
          <a:bodyPr>
            <a:normAutofit/>
          </a:bodyPr>
          <a:lstStyle/>
          <a:p>
            <a:pPr algn="ctr"/>
            <a:r>
              <a:rPr lang="en-US" sz="2000" smtClean="0">
                <a:solidFill>
                  <a:schemeClr val="tx1"/>
                </a:solidFill>
                <a:latin typeface="Times New Roman" pitchFamily="18" charset="0"/>
                <a:cs typeface="Times New Roman" pitchFamily="18" charset="0"/>
              </a:rPr>
              <a:t>GIỚI THIỆU HT CẤP ĐIỆN VÀ THAO TÁC VẬN HÀNH </a:t>
            </a:r>
            <a:br>
              <a:rPr lang="en-US" sz="2000" smtClean="0">
                <a:solidFill>
                  <a:schemeClr val="tx1"/>
                </a:solidFill>
                <a:latin typeface="Times New Roman" pitchFamily="18" charset="0"/>
                <a:cs typeface="Times New Roman" pitchFamily="18" charset="0"/>
              </a:rPr>
            </a:br>
            <a:r>
              <a:rPr lang="en-US" sz="2000" smtClean="0">
                <a:solidFill>
                  <a:schemeClr val="tx1"/>
                </a:solidFill>
                <a:latin typeface="Times New Roman" pitchFamily="18" charset="0"/>
                <a:cs typeface="Times New Roman" pitchFamily="18" charset="0"/>
              </a:rPr>
              <a:t>TRỤ SỞ LÀM VIỆC TẠI 124 HQV</a:t>
            </a:r>
            <a:endParaRPr lang="en-US" sz="2000">
              <a:solidFill>
                <a:schemeClr val="tx1"/>
              </a:solidFill>
              <a:latin typeface="Times New Roman" pitchFamily="18" charset="0"/>
              <a:cs typeface="Times New Roman" pitchFamily="18" charset="0"/>
            </a:endParaRPr>
          </a:p>
        </p:txBody>
      </p:sp>
      <p:sp>
        <p:nvSpPr>
          <p:cNvPr id="6" name="Subtitle 2"/>
          <p:cNvSpPr txBox="1">
            <a:spLocks/>
          </p:cNvSpPr>
          <p:nvPr/>
        </p:nvSpPr>
        <p:spPr>
          <a:xfrm>
            <a:off x="2133600" y="990600"/>
            <a:ext cx="6934200" cy="5715000"/>
          </a:xfrm>
          <a:prstGeom prst="rect">
            <a:avLst/>
          </a:prstGeom>
          <a:solidFill>
            <a:schemeClr val="bg1">
              <a:lumMod val="75000"/>
            </a:schemeClr>
          </a:solidFill>
          <a:ln w="28575">
            <a:solidFill>
              <a:schemeClr val="bg1"/>
            </a:solidFill>
          </a:ln>
          <a:effectLst>
            <a:outerShdw blurRad="40000" dist="20000" dir="5400000" sx="1000" sy="1000" rotWithShape="0">
              <a:srgbClr val="000000"/>
            </a:outerShdw>
          </a:effectLst>
        </p:spPr>
        <p:style>
          <a:lnRef idx="1">
            <a:schemeClr val="dk1"/>
          </a:lnRef>
          <a:fillRef idx="2">
            <a:schemeClr val="dk1"/>
          </a:fillRef>
          <a:effectRef idx="1">
            <a:schemeClr val="dk1"/>
          </a:effectRef>
          <a:fontRef idx="minor">
            <a:schemeClr val="dk1"/>
          </a:fontRef>
        </p:style>
        <p:txBody>
          <a:bodyPr vert="horz" lIns="0" rIns="18288">
            <a:normAutofit lnSpcReduction="10000"/>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lvl="0" algn="just"/>
            <a:r>
              <a:rPr lang="en-US" sz="1600" smtClean="0"/>
              <a:t>  + Từ đầu ra của 02 máy biến áp,điện áp được hạ cấp điện áp 22kV xuống  0.4kV rồi cấp đến các tủ điện tổng (Theo s</a:t>
            </a:r>
            <a:r>
              <a:rPr lang="vi-VN" sz="1600" smtClean="0"/>
              <a:t>ơ đồ một sợi).</a:t>
            </a:r>
            <a:endParaRPr lang="en-US" sz="1600" smtClean="0"/>
          </a:p>
          <a:p>
            <a:pPr lvl="0" algn="just"/>
            <a:endParaRPr lang="en-US" sz="1600" i="1" u="sng" smtClean="0"/>
          </a:p>
          <a:p>
            <a:pPr lvl="0" algn="just"/>
            <a:endParaRPr lang="en-US" sz="1600" i="1" u="sng"/>
          </a:p>
          <a:p>
            <a:pPr lvl="0" algn="just"/>
            <a:endParaRPr lang="en-US" sz="1600" i="1" u="sng" smtClean="0"/>
          </a:p>
          <a:p>
            <a:pPr lvl="0" algn="just"/>
            <a:endParaRPr lang="en-US" sz="1600" i="1" u="sng"/>
          </a:p>
          <a:p>
            <a:pPr lvl="0" algn="just"/>
            <a:endParaRPr lang="en-US" sz="1600" i="1" u="sng" smtClean="0"/>
          </a:p>
          <a:p>
            <a:pPr lvl="0" algn="just"/>
            <a:endParaRPr lang="en-US" sz="1600" i="1" u="sng"/>
          </a:p>
          <a:p>
            <a:pPr lvl="0" algn="just"/>
            <a:endParaRPr lang="en-US" sz="1600" i="1" u="sng" smtClean="0"/>
          </a:p>
          <a:p>
            <a:pPr lvl="0" algn="just"/>
            <a:endParaRPr lang="en-US" sz="1600" i="1" u="sng"/>
          </a:p>
          <a:p>
            <a:pPr lvl="0" algn="just"/>
            <a:endParaRPr lang="en-US" sz="1600" i="1" u="sng" smtClean="0"/>
          </a:p>
          <a:p>
            <a:pPr lvl="0" algn="just"/>
            <a:endParaRPr lang="en-US" sz="1600" i="1" u="sng"/>
          </a:p>
          <a:p>
            <a:pPr lvl="0" algn="just"/>
            <a:endParaRPr lang="en-US" sz="1600" i="1" u="sng" smtClean="0"/>
          </a:p>
          <a:p>
            <a:pPr lvl="0" algn="just"/>
            <a:endParaRPr lang="en-US" sz="1600" i="1" u="sng"/>
          </a:p>
          <a:p>
            <a:pPr lvl="0" algn="just"/>
            <a:endParaRPr lang="en-US" sz="1600" i="1" u="sng" smtClean="0"/>
          </a:p>
          <a:p>
            <a:pPr lvl="0" algn="just"/>
            <a:endParaRPr lang="en-US" sz="1600" i="1" u="sng"/>
          </a:p>
          <a:p>
            <a:pPr lvl="0" algn="just"/>
            <a:endParaRPr lang="en-US" sz="1600" i="1" u="sng" smtClean="0"/>
          </a:p>
          <a:p>
            <a:pPr lvl="0" algn="just"/>
            <a:endParaRPr lang="en-US" sz="1600" i="1" u="sng"/>
          </a:p>
          <a:p>
            <a:pPr lvl="0" algn="just"/>
            <a:endParaRPr lang="en-US" sz="1600" i="1" u="sng" smtClean="0"/>
          </a:p>
          <a:p>
            <a:pPr lvl="0" algn="just"/>
            <a:r>
              <a:rPr lang="en-US" sz="1600" i="1"/>
              <a:t> </a:t>
            </a:r>
            <a:r>
              <a:rPr lang="en-US" sz="1600" i="1" smtClean="0"/>
              <a:t>              </a:t>
            </a:r>
            <a:r>
              <a:rPr lang="vi-VN" sz="1600" i="1" u="sng" smtClean="0"/>
              <a:t>Sơ </a:t>
            </a:r>
            <a:r>
              <a:rPr lang="vi-VN" sz="1600" i="1" u="sng"/>
              <a:t>đồ nguyên lý cấp điện cho toàn khu 124 Hoàng Quốc Việt</a:t>
            </a:r>
            <a:endParaRPr lang="en-US" sz="1600" smtClean="0"/>
          </a:p>
          <a:p>
            <a:pPr lvl="0" algn="just"/>
            <a:r>
              <a:rPr lang="vi-VN" sz="1600" smtClean="0"/>
              <a:t> </a:t>
            </a:r>
            <a:endParaRPr lang="en-US" sz="1600"/>
          </a:p>
        </p:txBody>
      </p:sp>
      <p:sp>
        <p:nvSpPr>
          <p:cNvPr id="5" name="Rectangle 4"/>
          <p:cNvSpPr/>
          <p:nvPr/>
        </p:nvSpPr>
        <p:spPr>
          <a:xfrm>
            <a:off x="2133600" y="6477000"/>
            <a:ext cx="6934200" cy="228600"/>
          </a:xfrm>
          <a:prstGeom prst="rect">
            <a:avLst/>
          </a:prstGeom>
          <a:blipFill dpi="0" rotWithShape="1">
            <a:blip r:embed="rId3"/>
            <a:srcRect/>
            <a:tile tx="0" ty="0" sx="100000" sy="100000" flip="none" algn="tl"/>
          </a:blip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300" b="1" smtClean="0">
                <a:ln w="9525">
                  <a:solidFill>
                    <a:schemeClr val="bg1"/>
                  </a:solidFill>
                </a:ln>
                <a:solidFill>
                  <a:schemeClr val="bg1"/>
                </a:solidFill>
                <a:latin typeface="Times New Roman" pitchFamily="18" charset="0"/>
                <a:cs typeface="Times New Roman" pitchFamily="18" charset="0"/>
              </a:rPr>
              <a:t>TRUNG TÂM DỊCH VỤ CHUNG – TỔ BẢO TRÌ</a:t>
            </a:r>
            <a:endParaRPr lang="en-US" sz="1300" b="1">
              <a:ln w="9525">
                <a:solidFill>
                  <a:schemeClr val="bg1"/>
                </a:solidFill>
              </a:ln>
              <a:solidFill>
                <a:schemeClr val="bg1"/>
              </a:solidFill>
              <a:latin typeface="Times New Roman" pitchFamily="18" charset="0"/>
              <a:cs typeface="Times New Roman" pitchFamily="18" charset="0"/>
            </a:endParaRPr>
          </a:p>
        </p:txBody>
      </p:sp>
      <p:sp>
        <p:nvSpPr>
          <p:cNvPr id="3" name="Subtitle 2"/>
          <p:cNvSpPr>
            <a:spLocks noGrp="1"/>
          </p:cNvSpPr>
          <p:nvPr>
            <p:ph type="subTitle" idx="1"/>
          </p:nvPr>
        </p:nvSpPr>
        <p:spPr>
          <a:xfrm>
            <a:off x="152400" y="990600"/>
            <a:ext cx="1905000" cy="5715000"/>
          </a:xfrm>
          <a:solidFill>
            <a:schemeClr val="accent1">
              <a:lumMod val="60000"/>
              <a:lumOff val="40000"/>
            </a:schemeClr>
          </a:solidFill>
          <a:effectLst>
            <a:outerShdw blurRad="76200" dir="18900000" sy="23000" kx="-1200000" algn="bl" rotWithShape="0">
              <a:prstClr val="black">
                <a:alpha val="20000"/>
              </a:prstClr>
            </a:outerShdw>
          </a:effectLst>
          <a:scene3d>
            <a:camera prst="orthographicFront"/>
            <a:lightRig rig="threePt" dir="t"/>
          </a:scene3d>
          <a:sp3d>
            <a:bevelT prst="relaxedInset"/>
            <a:bevelB/>
          </a:sp3d>
        </p:spPr>
        <p:style>
          <a:lnRef idx="3">
            <a:schemeClr val="lt1"/>
          </a:lnRef>
          <a:fillRef idx="1">
            <a:schemeClr val="accent2"/>
          </a:fillRef>
          <a:effectRef idx="1">
            <a:schemeClr val="accent2"/>
          </a:effectRef>
          <a:fontRef idx="minor">
            <a:schemeClr val="lt1"/>
          </a:fontRef>
        </p:style>
        <p:txBody>
          <a:bodyPr>
            <a:normAutofit/>
          </a:bodyPr>
          <a:lstStyle/>
          <a:p>
            <a:pPr algn="ctr"/>
            <a:endParaRPr lang="en-US" sz="2000" b="1" smtClean="0"/>
          </a:p>
          <a:p>
            <a:pPr algn="ctr"/>
            <a:r>
              <a:rPr lang="en-US" sz="2000" b="1" smtClean="0"/>
              <a:t>NỘI DUNG</a:t>
            </a:r>
          </a:p>
          <a:p>
            <a:pPr algn="ctr"/>
            <a:endParaRPr lang="en-US" sz="2000" b="1"/>
          </a:p>
          <a:p>
            <a:pPr algn="ctr"/>
            <a:endParaRPr lang="en-US" sz="2000" b="1" smtClean="0"/>
          </a:p>
          <a:p>
            <a:pPr marL="182880" algn="ctr">
              <a:spcBef>
                <a:spcPts val="1800"/>
              </a:spcBef>
              <a:spcAft>
                <a:spcPts val="1200"/>
              </a:spcAft>
            </a:pPr>
            <a:r>
              <a:rPr lang="en-US" sz="1600" b="1">
                <a:latin typeface="Times New Roman" pitchFamily="18" charset="0"/>
                <a:cs typeface="Times New Roman" pitchFamily="18" charset="0"/>
              </a:rPr>
              <a:t>II. HỆ THỐNG ĐIỆN LƯỚI TẠI 124 HOÀNG QUỐC VIỆT</a:t>
            </a:r>
          </a:p>
          <a:p>
            <a:pPr marL="182880" algn="ctr">
              <a:spcBef>
                <a:spcPts val="1800"/>
              </a:spcBef>
              <a:spcAft>
                <a:spcPts val="1200"/>
              </a:spcAft>
            </a:pPr>
            <a:endParaRPr lang="en-US" sz="1600" b="1">
              <a:latin typeface="Times New Roman" pitchFamily="18" charset="0"/>
              <a:cs typeface="Times New Roman" pitchFamily="18" charset="0"/>
            </a:endParaRPr>
          </a:p>
          <a:p>
            <a:pPr algn="ctr"/>
            <a:r>
              <a:rPr lang="en-US" sz="1600" b="1">
                <a:latin typeface="Times New Roman" pitchFamily="18" charset="0"/>
                <a:cs typeface="Times New Roman" pitchFamily="18" charset="0"/>
              </a:rPr>
              <a:t>1. Giới thiệu về nguồn cấp</a:t>
            </a:r>
            <a:endParaRPr lang="en-US" sz="1600" b="1">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524000"/>
            <a:ext cx="60960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09241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331</TotalTime>
  <Words>2054</Words>
  <Application>Microsoft Office PowerPoint</Application>
  <PresentationFormat>On-screen Show (4:3)</PresentationFormat>
  <Paragraphs>288</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GIỚI THIỆU HT CẤP ĐIỆN VÀ THAO TÁC VẬN HÀNH  TRỤ SỞ LÀM VIỆC TẠI 124 HQV</vt:lpstr>
      <vt:lpstr>GIỚI THIỆU HT CẤP ĐIỆN VÀ THAO TÁC VẬN HÀNH  TRỤ SỞ LÀM VIỆC TẠI 124 HQV</vt:lpstr>
      <vt:lpstr>GIỚI THIỆU HT CẤP ĐIỆN VÀ THAO TÁC VẬN HÀNH  TRỤ SỞ LÀM VIỆC TẠI 124 HQV</vt:lpstr>
      <vt:lpstr>GIỚI THIỆU HT CẤP ĐIỆN VÀ THAO TÁC VẬN HÀNH  TRỤ SỞ LÀM VIỆC TẠI 124 HQV</vt:lpstr>
      <vt:lpstr>GIỚI THIỆU HT CẤP ĐIỆN VÀ THAO TÁC VẬN HÀNH  TRỤ SỞ LÀM VIỆC TẠI 124 HQV</vt:lpstr>
      <vt:lpstr>GIỚI THIỆU HT CẤP ĐIỆN VÀ THAO TÁC VẬN HÀNH  TRỤ SỞ LÀM VIỆC TẠI 124 HQV</vt:lpstr>
      <vt:lpstr>GIỚI THIỆU HT CẤP ĐIỆN VÀ THAO TÁC VẬN HÀNH  TRỤ SỞ LÀM VIỆC TẠI 124 HQV</vt:lpstr>
      <vt:lpstr>GIỚI THIỆU HT CẤP ĐIỆN VÀ THAO TÁC VẬN HÀNH  TRỤ SỞ LÀM VIỆC TẠI 124 HQV</vt:lpstr>
      <vt:lpstr>GIỚI THIỆU HT CẤP ĐIỆN VÀ THAO TÁC VẬN HÀNH  TRỤ SỞ LÀM VIỆC TẠI 124 HQV</vt:lpstr>
      <vt:lpstr>GIỚI THIỆU HT CẤP ĐIỆN VÀ THAO TÁC VẬN HÀNH  TRỤ SỞ LÀM VIỆC TẠI 124 HQV</vt:lpstr>
      <vt:lpstr>GIỚI THIỆU HT CẤP ĐIỆN VÀ THAO TÁC VẬN HÀNH  TRỤ SỞ LÀM VIỆC TẠI 124 HQV</vt:lpstr>
      <vt:lpstr>GIỚI THIỆU HT CẤP ĐIỆN VÀ THAO TÁC VẬN HÀNH  TRỤ SỞ LÀM VIỆC TẠI 124 HQV</vt:lpstr>
      <vt:lpstr>GIỚI THIỆU HT CẤP ĐIỆN VÀ THAO TÁC VẬN HÀNH  TRỤ SỞ LÀM VIỆC TẠI 124 HQV</vt:lpstr>
      <vt:lpstr>GIỚI THIỆU HT CẤP ĐIỆN VÀ THAO TÁC VẬN HÀNH  TRỤ SỞ LÀM VIỆC TẠI 124 HQV</vt:lpstr>
      <vt:lpstr>GIỚI THIỆU HT CẤP ĐIỆN VÀ THAO TÁC VẬN HÀNH  TRỤ SỞ LÀM VIỆC TẠI 124 HQV</vt:lpstr>
      <vt:lpstr>GIỚI THIỆU HT CẤP ĐIỆN VÀ THAO TÁC VẬN HÀNH  TRỤ SỞ LÀM VIỆC TẠI 124 HQV</vt:lpstr>
      <vt:lpstr>GIỚI THIỆU HT CẤP ĐIỆN VÀ THAO TÁC VẬN HÀNH  TRỤ SỞ LÀM VIỆC TẠI 124 HQV</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HT CẤP ĐIỆN VÀ THAO TÁC VẬN HÀNH  TRỤ SỞ LÀM VIỆC TẠI 124 HQV</dc:title>
  <dc:creator>Admin</dc:creator>
  <cp:lastModifiedBy>Admin</cp:lastModifiedBy>
  <cp:revision>20</cp:revision>
  <dcterms:created xsi:type="dcterms:W3CDTF">2021-08-12T03:06:32Z</dcterms:created>
  <dcterms:modified xsi:type="dcterms:W3CDTF">2021-08-12T08:39:30Z</dcterms:modified>
</cp:coreProperties>
</file>