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84" r:id="rId5"/>
    <p:sldId id="258" r:id="rId6"/>
    <p:sldId id="259" r:id="rId7"/>
    <p:sldId id="260" r:id="rId8"/>
    <p:sldId id="262" r:id="rId9"/>
    <p:sldId id="285" r:id="rId10"/>
    <p:sldId id="261" r:id="rId11"/>
    <p:sldId id="267" r:id="rId12"/>
    <p:sldId id="268" r:id="rId13"/>
    <p:sldId id="263" r:id="rId14"/>
    <p:sldId id="286" r:id="rId15"/>
    <p:sldId id="271" r:id="rId16"/>
    <p:sldId id="266" r:id="rId17"/>
    <p:sldId id="272" r:id="rId18"/>
    <p:sldId id="273" r:id="rId19"/>
    <p:sldId id="274" r:id="rId20"/>
    <p:sldId id="269" r:id="rId21"/>
    <p:sldId id="287" r:id="rId22"/>
    <p:sldId id="270" r:id="rId23"/>
    <p:sldId id="276" r:id="rId24"/>
    <p:sldId id="277" r:id="rId25"/>
    <p:sldId id="278" r:id="rId26"/>
    <p:sldId id="279" r:id="rId27"/>
    <p:sldId id="288" r:id="rId28"/>
    <p:sldId id="280" r:id="rId29"/>
    <p:sldId id="282" r:id="rId30"/>
    <p:sldId id="281" r:id="rId31"/>
    <p:sldId id="283" r:id="rId32"/>
    <p:sldId id="293" r:id="rId33"/>
    <p:sldId id="290" r:id="rId34"/>
    <p:sldId id="291" r:id="rId35"/>
    <p:sldId id="292"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11" r:id="rId49"/>
    <p:sldId id="310" r:id="rId50"/>
    <p:sldId id="306" r:id="rId51"/>
    <p:sldId id="307" r:id="rId52"/>
    <p:sldId id="308" r:id="rId53"/>
    <p:sldId id="309" r:id="rId54"/>
    <p:sldId id="312" r:id="rId55"/>
    <p:sldId id="313" r:id="rId56"/>
    <p:sldId id="314" r:id="rId57"/>
    <p:sldId id="315" r:id="rId58"/>
    <p:sldId id="316"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5374" autoAdjust="0"/>
  </p:normalViewPr>
  <p:slideViewPr>
    <p:cSldViewPr>
      <p:cViewPr varScale="1">
        <p:scale>
          <a:sx n="70" d="100"/>
          <a:sy n="70" d="100"/>
        </p:scale>
        <p:origin x="-138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02C68F-82F7-4065-8BF4-1CEDF847584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13DE736F-81E9-43C1-BC38-EA5219F9788D}">
      <dgm:prSet phldrT="[Text]"/>
      <dgm:spPr/>
      <dgm:t>
        <a:bodyPr/>
        <a:lstStyle/>
        <a:p>
          <a:r>
            <a:rPr lang="en-US" b="1" dirty="0" smtClean="0"/>
            <a:t>I</a:t>
          </a:r>
          <a:endParaRPr lang="en-US" b="1" dirty="0"/>
        </a:p>
      </dgm:t>
    </dgm:pt>
    <dgm:pt modelId="{5EAD8A9B-E57B-4B57-BC94-6406C6C6D603}" type="parTrans" cxnId="{704F0BC0-D1AD-475F-A55A-394F96CBE9A3}">
      <dgm:prSet/>
      <dgm:spPr/>
      <dgm:t>
        <a:bodyPr/>
        <a:lstStyle/>
        <a:p>
          <a:endParaRPr lang="en-US"/>
        </a:p>
      </dgm:t>
    </dgm:pt>
    <dgm:pt modelId="{928E2BAF-73A9-4A0B-A8A3-489D6392EA73}" type="sibTrans" cxnId="{704F0BC0-D1AD-475F-A55A-394F96CBE9A3}">
      <dgm:prSet/>
      <dgm:spPr/>
      <dgm:t>
        <a:bodyPr/>
        <a:lstStyle/>
        <a:p>
          <a:endParaRPr lang="en-US"/>
        </a:p>
      </dgm:t>
    </dgm:pt>
    <dgm:pt modelId="{D80BE0FF-CDEF-43E4-879A-9C0C1B2BAC41}">
      <dgm:prSet phldrT="[Text]" custT="1"/>
      <dgm:spPr>
        <a:solidFill>
          <a:schemeClr val="bg2">
            <a:alpha val="90000"/>
          </a:schemeClr>
        </a:solidFill>
      </dgm:spPr>
      <dgm:t>
        <a:bodyPr/>
        <a:lstStyle/>
        <a:p>
          <a:r>
            <a:rPr lang="en-US" sz="2000" b="1" dirty="0" smtClean="0">
              <a:solidFill>
                <a:schemeClr val="accent3"/>
              </a:solidFill>
              <a:latin typeface="Times New Roman" panose="02020603050405020304" pitchFamily="18" charset="0"/>
              <a:cs typeface="Times New Roman" panose="02020603050405020304" pitchFamily="18" charset="0"/>
            </a:rPr>
            <a:t>VĂN </a:t>
          </a:r>
          <a:r>
            <a:rPr lang="en-US" sz="2000" b="1" dirty="0" err="1" smtClean="0">
              <a:solidFill>
                <a:schemeClr val="accent3"/>
              </a:solidFill>
              <a:latin typeface="Times New Roman" panose="02020603050405020304" pitchFamily="18" charset="0"/>
              <a:cs typeface="Times New Roman" panose="02020603050405020304" pitchFamily="18" charset="0"/>
            </a:rPr>
            <a:t>BẢN</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PHÁP</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LUẬT</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VỀ</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THUẾ</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GTGT</a:t>
          </a:r>
          <a:endParaRPr lang="en-US" sz="2000" b="1" dirty="0">
            <a:solidFill>
              <a:schemeClr val="accent3"/>
            </a:solidFill>
            <a:latin typeface="Times New Roman" panose="02020603050405020304" pitchFamily="18" charset="0"/>
            <a:cs typeface="Times New Roman" panose="02020603050405020304" pitchFamily="18" charset="0"/>
          </a:endParaRPr>
        </a:p>
      </dgm:t>
    </dgm:pt>
    <dgm:pt modelId="{DEA29A82-D184-4341-9564-E8C0F037108B}" type="parTrans" cxnId="{E5F23417-920C-48C9-9908-497E1CD91959}">
      <dgm:prSet/>
      <dgm:spPr/>
      <dgm:t>
        <a:bodyPr/>
        <a:lstStyle/>
        <a:p>
          <a:endParaRPr lang="en-US"/>
        </a:p>
      </dgm:t>
    </dgm:pt>
    <dgm:pt modelId="{DFE09D3E-4427-4FA9-996F-249DF8449C79}" type="sibTrans" cxnId="{E5F23417-920C-48C9-9908-497E1CD91959}">
      <dgm:prSet/>
      <dgm:spPr/>
      <dgm:t>
        <a:bodyPr/>
        <a:lstStyle/>
        <a:p>
          <a:endParaRPr lang="en-US"/>
        </a:p>
      </dgm:t>
    </dgm:pt>
    <dgm:pt modelId="{0AA007F8-7193-4BF7-967D-72E1B3F1CC72}">
      <dgm:prSet phldrT="[Text]"/>
      <dgm:spPr/>
      <dgm:t>
        <a:bodyPr/>
        <a:lstStyle/>
        <a:p>
          <a:r>
            <a:rPr lang="en-US" b="1" dirty="0" smtClean="0"/>
            <a:t>II</a:t>
          </a:r>
          <a:endParaRPr lang="en-US" b="1" dirty="0"/>
        </a:p>
      </dgm:t>
    </dgm:pt>
    <dgm:pt modelId="{4771E172-8028-43D1-A7D4-CBD27B82E0CD}" type="parTrans" cxnId="{AA8D81A6-E83A-4C39-81A4-5CB0DFAF23AB}">
      <dgm:prSet/>
      <dgm:spPr/>
      <dgm:t>
        <a:bodyPr/>
        <a:lstStyle/>
        <a:p>
          <a:endParaRPr lang="en-US"/>
        </a:p>
      </dgm:t>
    </dgm:pt>
    <dgm:pt modelId="{75172F6F-4FF5-4EFF-B8D3-B5A121F80447}" type="sibTrans" cxnId="{AA8D81A6-E83A-4C39-81A4-5CB0DFAF23AB}">
      <dgm:prSet/>
      <dgm:spPr/>
      <dgm:t>
        <a:bodyPr/>
        <a:lstStyle/>
        <a:p>
          <a:endParaRPr lang="en-US"/>
        </a:p>
      </dgm:t>
    </dgm:pt>
    <dgm:pt modelId="{B7C9ADFF-4F5F-4B4E-93D3-9613F78C7E2A}">
      <dgm:prSet phldrT="[Text]" custT="1"/>
      <dgm:spPr>
        <a:solidFill>
          <a:schemeClr val="bg2">
            <a:alpha val="90000"/>
          </a:schemeClr>
        </a:solidFill>
      </dgm:spPr>
      <dgm:t>
        <a:bodyPr/>
        <a:lstStyle/>
        <a:p>
          <a:r>
            <a:rPr lang="en-US" sz="2000" b="1" dirty="0" err="1" smtClean="0">
              <a:solidFill>
                <a:schemeClr val="accent3"/>
              </a:solidFill>
              <a:latin typeface="Times New Roman" panose="02020603050405020304" pitchFamily="18" charset="0"/>
              <a:cs typeface="Times New Roman" panose="02020603050405020304" pitchFamily="18" charset="0"/>
            </a:rPr>
            <a:t>KHÁI</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QUÁT</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THUẾ</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GTGT</a:t>
          </a:r>
          <a:endParaRPr lang="en-US" sz="2000" b="1" dirty="0">
            <a:solidFill>
              <a:schemeClr val="accent3"/>
            </a:solidFill>
            <a:latin typeface="Times New Roman" panose="02020603050405020304" pitchFamily="18" charset="0"/>
            <a:cs typeface="Times New Roman" panose="02020603050405020304" pitchFamily="18" charset="0"/>
          </a:endParaRPr>
        </a:p>
      </dgm:t>
    </dgm:pt>
    <dgm:pt modelId="{9EFA3A56-2D2F-4459-A6CF-009A0240AD41}" type="parTrans" cxnId="{D57837E3-C6B6-40CE-BAEA-A260E13B2CA7}">
      <dgm:prSet/>
      <dgm:spPr/>
      <dgm:t>
        <a:bodyPr/>
        <a:lstStyle/>
        <a:p>
          <a:endParaRPr lang="en-US"/>
        </a:p>
      </dgm:t>
    </dgm:pt>
    <dgm:pt modelId="{4EB6EB46-CCB5-45EF-80F0-91D325DC57FA}" type="sibTrans" cxnId="{D57837E3-C6B6-40CE-BAEA-A260E13B2CA7}">
      <dgm:prSet/>
      <dgm:spPr/>
      <dgm:t>
        <a:bodyPr/>
        <a:lstStyle/>
        <a:p>
          <a:endParaRPr lang="en-US"/>
        </a:p>
      </dgm:t>
    </dgm:pt>
    <dgm:pt modelId="{4C842172-B3D4-4B21-A672-857B353C4712}">
      <dgm:prSet phldrT="[Text]"/>
      <dgm:spPr/>
      <dgm:t>
        <a:bodyPr/>
        <a:lstStyle/>
        <a:p>
          <a:r>
            <a:rPr lang="en-US" b="1" dirty="0" smtClean="0"/>
            <a:t>III</a:t>
          </a:r>
          <a:endParaRPr lang="en-US" b="1" dirty="0"/>
        </a:p>
      </dgm:t>
    </dgm:pt>
    <dgm:pt modelId="{528D2A7B-72CB-4396-8A7C-EBE58A50E70C}" type="parTrans" cxnId="{366BDCE6-5C70-4168-B270-49F7D456221C}">
      <dgm:prSet/>
      <dgm:spPr/>
      <dgm:t>
        <a:bodyPr/>
        <a:lstStyle/>
        <a:p>
          <a:endParaRPr lang="en-US"/>
        </a:p>
      </dgm:t>
    </dgm:pt>
    <dgm:pt modelId="{F16329D6-7EE0-4184-BAE6-4369BB30231E}" type="sibTrans" cxnId="{366BDCE6-5C70-4168-B270-49F7D456221C}">
      <dgm:prSet/>
      <dgm:spPr/>
      <dgm:t>
        <a:bodyPr/>
        <a:lstStyle/>
        <a:p>
          <a:endParaRPr lang="en-US"/>
        </a:p>
      </dgm:t>
    </dgm:pt>
    <dgm:pt modelId="{72C50865-F149-487A-BEC2-6B4FE4DD5668}">
      <dgm:prSet phldrT="[Text]" custT="1"/>
      <dgm:spPr>
        <a:solidFill>
          <a:schemeClr val="bg2">
            <a:alpha val="90000"/>
          </a:schemeClr>
        </a:solidFill>
      </dgm:spPr>
      <dgm:t>
        <a:bodyPr/>
        <a:lstStyle/>
        <a:p>
          <a:r>
            <a:rPr lang="en-US" sz="2000" b="1" dirty="0" err="1" smtClean="0">
              <a:solidFill>
                <a:schemeClr val="accent3"/>
              </a:solidFill>
              <a:latin typeface="Times New Roman" panose="02020603050405020304" pitchFamily="18" charset="0"/>
              <a:cs typeface="Times New Roman" panose="02020603050405020304" pitchFamily="18" charset="0"/>
            </a:rPr>
            <a:t>CĂN</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CỨ</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TÍNH</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THUẾ</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GTGT</a:t>
          </a:r>
          <a:endParaRPr lang="en-US" sz="2000" b="1" dirty="0">
            <a:solidFill>
              <a:schemeClr val="accent3"/>
            </a:solidFill>
            <a:latin typeface="Times New Roman" panose="02020603050405020304" pitchFamily="18" charset="0"/>
            <a:cs typeface="Times New Roman" panose="02020603050405020304" pitchFamily="18" charset="0"/>
          </a:endParaRPr>
        </a:p>
      </dgm:t>
    </dgm:pt>
    <dgm:pt modelId="{90D1AB61-6033-4647-8FF7-AA99E1B89639}" type="parTrans" cxnId="{B4D877B8-9A50-4E0B-BEF9-76C493FAB978}">
      <dgm:prSet/>
      <dgm:spPr/>
      <dgm:t>
        <a:bodyPr/>
        <a:lstStyle/>
        <a:p>
          <a:endParaRPr lang="en-US"/>
        </a:p>
      </dgm:t>
    </dgm:pt>
    <dgm:pt modelId="{D35816D8-1074-4857-B0FE-F44C677A0ACE}" type="sibTrans" cxnId="{B4D877B8-9A50-4E0B-BEF9-76C493FAB978}">
      <dgm:prSet/>
      <dgm:spPr/>
      <dgm:t>
        <a:bodyPr/>
        <a:lstStyle/>
        <a:p>
          <a:endParaRPr lang="en-US"/>
        </a:p>
      </dgm:t>
    </dgm:pt>
    <dgm:pt modelId="{FED55D89-2040-47FF-BA77-ED824A38601F}">
      <dgm:prSet phldrT="[Text]" custT="1"/>
      <dgm:spPr/>
      <dgm:t>
        <a:bodyPr/>
        <a:lstStyle/>
        <a:p>
          <a:r>
            <a:rPr lang="en-US" sz="2000" b="1" dirty="0" smtClean="0">
              <a:latin typeface="Times New Roman" panose="02020603050405020304" pitchFamily="18" charset="0"/>
              <a:cs typeface="Times New Roman" panose="02020603050405020304" pitchFamily="18" charset="0"/>
            </a:rPr>
            <a:t>IV</a:t>
          </a:r>
          <a:endParaRPr lang="en-US" sz="2000" b="1" dirty="0">
            <a:latin typeface="Times New Roman" panose="02020603050405020304" pitchFamily="18" charset="0"/>
            <a:cs typeface="Times New Roman" panose="02020603050405020304" pitchFamily="18" charset="0"/>
          </a:endParaRPr>
        </a:p>
      </dgm:t>
    </dgm:pt>
    <dgm:pt modelId="{79FB4E0F-3D97-40C5-A22C-D61D36FF3328}" type="parTrans" cxnId="{F2050DD5-1BB5-48D1-A2EA-8BBF51949085}">
      <dgm:prSet/>
      <dgm:spPr/>
      <dgm:t>
        <a:bodyPr/>
        <a:lstStyle/>
        <a:p>
          <a:endParaRPr lang="en-US"/>
        </a:p>
      </dgm:t>
    </dgm:pt>
    <dgm:pt modelId="{BD4ABDEF-3D4D-4FB1-BFAD-9890C414D85B}" type="sibTrans" cxnId="{F2050DD5-1BB5-48D1-A2EA-8BBF51949085}">
      <dgm:prSet/>
      <dgm:spPr/>
      <dgm:t>
        <a:bodyPr/>
        <a:lstStyle/>
        <a:p>
          <a:endParaRPr lang="en-US"/>
        </a:p>
      </dgm:t>
    </dgm:pt>
    <dgm:pt modelId="{F8726C24-2C2E-4C29-932D-5E6DF26BE96D}">
      <dgm:prSet custT="1"/>
      <dgm:spPr>
        <a:solidFill>
          <a:schemeClr val="bg2">
            <a:alpha val="90000"/>
          </a:schemeClr>
        </a:solidFill>
      </dgm:spPr>
      <dgm:t>
        <a:bodyPr/>
        <a:lstStyle/>
        <a:p>
          <a:r>
            <a:rPr lang="en-US" sz="2000" b="1" dirty="0" err="1" smtClean="0">
              <a:solidFill>
                <a:schemeClr val="accent3"/>
              </a:solidFill>
              <a:latin typeface="Times New Roman" panose="02020603050405020304" pitchFamily="18" charset="0"/>
              <a:cs typeface="Times New Roman" panose="02020603050405020304" pitchFamily="18" charset="0"/>
            </a:rPr>
            <a:t>PHƯƠNG</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PHÁP</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TÍNH</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THUẾ</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GTGT</a:t>
          </a:r>
          <a:endParaRPr lang="en-US" sz="2000" b="1" dirty="0">
            <a:solidFill>
              <a:schemeClr val="accent3"/>
            </a:solidFill>
            <a:latin typeface="Times New Roman" panose="02020603050405020304" pitchFamily="18" charset="0"/>
            <a:cs typeface="Times New Roman" panose="02020603050405020304" pitchFamily="18" charset="0"/>
          </a:endParaRPr>
        </a:p>
      </dgm:t>
    </dgm:pt>
    <dgm:pt modelId="{285CF338-5985-41D7-B1AB-4658820672F6}" type="parTrans" cxnId="{67223C6B-A681-484F-95DF-61B303F47316}">
      <dgm:prSet/>
      <dgm:spPr/>
      <dgm:t>
        <a:bodyPr/>
        <a:lstStyle/>
        <a:p>
          <a:endParaRPr lang="en-US"/>
        </a:p>
      </dgm:t>
    </dgm:pt>
    <dgm:pt modelId="{78C56CD0-EB68-4989-A7FD-C4E8B5AD78D4}" type="sibTrans" cxnId="{67223C6B-A681-484F-95DF-61B303F47316}">
      <dgm:prSet/>
      <dgm:spPr/>
      <dgm:t>
        <a:bodyPr/>
        <a:lstStyle/>
        <a:p>
          <a:endParaRPr lang="en-US"/>
        </a:p>
      </dgm:t>
    </dgm:pt>
    <dgm:pt modelId="{FAD1582C-A71A-4A30-99A5-350E88CD7D2C}">
      <dgm:prSet custT="1"/>
      <dgm:spPr>
        <a:solidFill>
          <a:schemeClr val="accent1">
            <a:alpha val="90000"/>
          </a:schemeClr>
        </a:solidFill>
      </dgm:spPr>
      <dgm:t>
        <a:bodyPr/>
        <a:lstStyle/>
        <a:p>
          <a:r>
            <a:rPr lang="en-US" sz="2000" b="1" dirty="0" smtClean="0">
              <a:solidFill>
                <a:schemeClr val="bg1"/>
              </a:solidFill>
              <a:latin typeface="Times New Roman" panose="02020603050405020304" pitchFamily="18" charset="0"/>
              <a:cs typeface="Times New Roman" panose="02020603050405020304" pitchFamily="18" charset="0"/>
            </a:rPr>
            <a:t>VII</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5BD1FBEC-B2E4-48E6-A5FF-A319B052200F}" type="parTrans" cxnId="{6825300B-D0C3-4E93-B941-4477EA4AAE1E}">
      <dgm:prSet/>
      <dgm:spPr/>
      <dgm:t>
        <a:bodyPr/>
        <a:lstStyle/>
        <a:p>
          <a:endParaRPr lang="en-US"/>
        </a:p>
      </dgm:t>
    </dgm:pt>
    <dgm:pt modelId="{4B067A3F-D5C0-4061-B9F2-7003680B496B}" type="sibTrans" cxnId="{6825300B-D0C3-4E93-B941-4477EA4AAE1E}">
      <dgm:prSet/>
      <dgm:spPr/>
      <dgm:t>
        <a:bodyPr/>
        <a:lstStyle/>
        <a:p>
          <a:endParaRPr lang="en-US"/>
        </a:p>
      </dgm:t>
    </dgm:pt>
    <dgm:pt modelId="{C59BBF11-FDD8-47C7-BD1D-E847873E160F}">
      <dgm:prSet custT="1"/>
      <dgm:spPr>
        <a:solidFill>
          <a:schemeClr val="bg2">
            <a:alpha val="90000"/>
          </a:schemeClr>
        </a:solidFill>
      </dgm:spPr>
      <dgm:t>
        <a:bodyPr/>
        <a:lstStyle/>
        <a:p>
          <a:r>
            <a:rPr lang="en-US" sz="2000" b="1" dirty="0" err="1" smtClean="0">
              <a:solidFill>
                <a:schemeClr val="accent3"/>
              </a:solidFill>
              <a:latin typeface="Times New Roman" panose="02020603050405020304" pitchFamily="18" charset="0"/>
              <a:cs typeface="Times New Roman" panose="02020603050405020304" pitchFamily="18" charset="0"/>
            </a:rPr>
            <a:t>QUY</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ĐỊNH</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VỀ</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HÓA</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ĐƠN</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CHỨNG</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TỪ</a:t>
          </a:r>
          <a:endParaRPr lang="en-US" sz="2000" b="1" dirty="0">
            <a:solidFill>
              <a:schemeClr val="accent3"/>
            </a:solidFill>
            <a:latin typeface="Times New Roman" panose="02020603050405020304" pitchFamily="18" charset="0"/>
            <a:cs typeface="Times New Roman" panose="02020603050405020304" pitchFamily="18" charset="0"/>
          </a:endParaRPr>
        </a:p>
      </dgm:t>
    </dgm:pt>
    <dgm:pt modelId="{ED7FC380-EE38-478F-A800-0A06DEDB9353}" type="parTrans" cxnId="{C95AD4FB-5297-44C3-A2AD-39138A18E91A}">
      <dgm:prSet/>
      <dgm:spPr/>
      <dgm:t>
        <a:bodyPr/>
        <a:lstStyle/>
        <a:p>
          <a:endParaRPr lang="en-US"/>
        </a:p>
      </dgm:t>
    </dgm:pt>
    <dgm:pt modelId="{89F962D0-898B-4D4A-8357-5292FBC036B8}" type="sibTrans" cxnId="{C95AD4FB-5297-44C3-A2AD-39138A18E91A}">
      <dgm:prSet/>
      <dgm:spPr/>
      <dgm:t>
        <a:bodyPr/>
        <a:lstStyle/>
        <a:p>
          <a:endParaRPr lang="en-US"/>
        </a:p>
      </dgm:t>
    </dgm:pt>
    <dgm:pt modelId="{F564AF1E-E04B-4301-A10E-22EEF5C6B35E}">
      <dgm:prSet custT="1"/>
      <dgm:spPr/>
      <dgm:t>
        <a:bodyPr/>
        <a:lstStyle/>
        <a:p>
          <a:r>
            <a:rPr lang="en-US" sz="2000" b="1" dirty="0" smtClean="0">
              <a:solidFill>
                <a:schemeClr val="bg1"/>
              </a:solidFill>
              <a:latin typeface="Times New Roman" panose="02020603050405020304" pitchFamily="18" charset="0"/>
              <a:cs typeface="Times New Roman" panose="02020603050405020304" pitchFamily="18" charset="0"/>
            </a:rPr>
            <a:t>VI</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2F43DBEE-8B74-4B9A-B329-24D1DA393C92}" type="sibTrans" cxnId="{50A53BFE-E18F-4F50-9245-47D2674A12DF}">
      <dgm:prSet/>
      <dgm:spPr/>
      <dgm:t>
        <a:bodyPr/>
        <a:lstStyle/>
        <a:p>
          <a:endParaRPr lang="en-US"/>
        </a:p>
      </dgm:t>
    </dgm:pt>
    <dgm:pt modelId="{C8FC2B0B-CE75-40D5-AC61-78998772CDAE}" type="parTrans" cxnId="{50A53BFE-E18F-4F50-9245-47D2674A12DF}">
      <dgm:prSet/>
      <dgm:spPr/>
      <dgm:t>
        <a:bodyPr/>
        <a:lstStyle/>
        <a:p>
          <a:endParaRPr lang="en-US"/>
        </a:p>
      </dgm:t>
    </dgm:pt>
    <dgm:pt modelId="{00F144CD-80AC-4877-BD7B-4CEF526D9CF5}">
      <dgm:prSet custT="1"/>
      <dgm:spPr>
        <a:solidFill>
          <a:schemeClr val="accent1">
            <a:alpha val="90000"/>
          </a:schemeClr>
        </a:solidFill>
      </dgm:spPr>
      <dgm:t>
        <a:bodyPr/>
        <a:lstStyle/>
        <a:p>
          <a:r>
            <a:rPr lang="en-US" sz="2000" b="1" dirty="0" smtClean="0">
              <a:solidFill>
                <a:schemeClr val="bg1"/>
              </a:solidFill>
              <a:latin typeface="Times New Roman" panose="02020603050405020304" pitchFamily="18" charset="0"/>
              <a:cs typeface="Times New Roman" panose="02020603050405020304" pitchFamily="18" charset="0"/>
            </a:rPr>
            <a:t>V</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0677845B-54E1-4D15-9F0A-681B4B7EDE6D}" type="parTrans" cxnId="{3C9662D5-E5C6-463D-9487-DF559BB81D55}">
      <dgm:prSet/>
      <dgm:spPr/>
      <dgm:t>
        <a:bodyPr/>
        <a:lstStyle/>
        <a:p>
          <a:endParaRPr lang="en-US"/>
        </a:p>
      </dgm:t>
    </dgm:pt>
    <dgm:pt modelId="{AC675E72-50F3-4A7A-BB97-B91BA8642860}" type="sibTrans" cxnId="{3C9662D5-E5C6-463D-9487-DF559BB81D55}">
      <dgm:prSet/>
      <dgm:spPr/>
      <dgm:t>
        <a:bodyPr/>
        <a:lstStyle/>
        <a:p>
          <a:endParaRPr lang="en-US"/>
        </a:p>
      </dgm:t>
    </dgm:pt>
    <dgm:pt modelId="{11E00171-76F5-4C7C-B009-E92718D5C5DB}">
      <dgm:prSet custT="1"/>
      <dgm:spPr>
        <a:solidFill>
          <a:schemeClr val="bg2">
            <a:alpha val="90000"/>
          </a:schemeClr>
        </a:solidFill>
      </dgm:spPr>
      <dgm:t>
        <a:bodyPr/>
        <a:lstStyle/>
        <a:p>
          <a:r>
            <a:rPr lang="en-US" sz="2000" b="1" dirty="0" err="1" smtClean="0">
              <a:solidFill>
                <a:schemeClr val="accent3"/>
              </a:solidFill>
              <a:latin typeface="Times New Roman" panose="02020603050405020304" pitchFamily="18" charset="0"/>
              <a:cs typeface="Times New Roman" panose="02020603050405020304" pitchFamily="18" charset="0"/>
            </a:rPr>
            <a:t>HOÀN</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THUẾ</a:t>
          </a:r>
          <a:endParaRPr lang="en-US" sz="2000" b="1" dirty="0">
            <a:solidFill>
              <a:schemeClr val="accent3"/>
            </a:solidFill>
            <a:latin typeface="Times New Roman" panose="02020603050405020304" pitchFamily="18" charset="0"/>
            <a:cs typeface="Times New Roman" panose="02020603050405020304" pitchFamily="18" charset="0"/>
          </a:endParaRPr>
        </a:p>
      </dgm:t>
    </dgm:pt>
    <dgm:pt modelId="{A655EE50-076B-4BA0-88C0-780DA64C3818}" type="parTrans" cxnId="{EAAC8F50-F770-4C4D-96C4-C5B97BE76E3F}">
      <dgm:prSet/>
      <dgm:spPr/>
      <dgm:t>
        <a:bodyPr/>
        <a:lstStyle/>
        <a:p>
          <a:endParaRPr lang="en-US"/>
        </a:p>
      </dgm:t>
    </dgm:pt>
    <dgm:pt modelId="{B0B0C993-B1D3-4D1C-B70C-6AFE703CFE78}" type="sibTrans" cxnId="{EAAC8F50-F770-4C4D-96C4-C5B97BE76E3F}">
      <dgm:prSet/>
      <dgm:spPr/>
      <dgm:t>
        <a:bodyPr/>
        <a:lstStyle/>
        <a:p>
          <a:endParaRPr lang="en-US"/>
        </a:p>
      </dgm:t>
    </dgm:pt>
    <dgm:pt modelId="{D3564F3A-1302-4EE8-A983-7F41D7A13F8E}">
      <dgm:prSet custT="1"/>
      <dgm:spPr>
        <a:solidFill>
          <a:schemeClr val="accent1">
            <a:alpha val="90000"/>
          </a:schemeClr>
        </a:solidFill>
      </dgm:spPr>
      <dgm:t>
        <a:bodyPr/>
        <a:lstStyle/>
        <a:p>
          <a:r>
            <a:rPr lang="en-US" sz="2000" b="1" dirty="0" smtClean="0">
              <a:solidFill>
                <a:schemeClr val="bg1"/>
              </a:solidFill>
              <a:latin typeface="Times New Roman" panose="02020603050405020304" pitchFamily="18" charset="0"/>
              <a:cs typeface="Times New Roman" panose="02020603050405020304" pitchFamily="18" charset="0"/>
            </a:rPr>
            <a:t>VIII</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14CBCC0E-1DDE-4682-B586-0E6D0ED75735}" type="parTrans" cxnId="{84813E3D-7866-42B1-8D53-CBEFB05C5E15}">
      <dgm:prSet/>
      <dgm:spPr/>
      <dgm:t>
        <a:bodyPr/>
        <a:lstStyle/>
        <a:p>
          <a:endParaRPr lang="en-US"/>
        </a:p>
      </dgm:t>
    </dgm:pt>
    <dgm:pt modelId="{D411E04F-72D8-467E-B2C5-0646AD559DE5}" type="sibTrans" cxnId="{84813E3D-7866-42B1-8D53-CBEFB05C5E15}">
      <dgm:prSet/>
      <dgm:spPr/>
      <dgm:t>
        <a:bodyPr/>
        <a:lstStyle/>
        <a:p>
          <a:endParaRPr lang="en-US"/>
        </a:p>
      </dgm:t>
    </dgm:pt>
    <dgm:pt modelId="{1DB0FB17-62AD-40A2-AA3B-4C0C94731A5E}">
      <dgm:prSet custT="1"/>
      <dgm:spPr>
        <a:solidFill>
          <a:schemeClr val="bg2">
            <a:alpha val="90000"/>
          </a:schemeClr>
        </a:solidFill>
      </dgm:spPr>
      <dgm:t>
        <a:bodyPr/>
        <a:lstStyle/>
        <a:p>
          <a:r>
            <a:rPr lang="vi-VN" sz="2000" b="1" dirty="0" smtClean="0">
              <a:solidFill>
                <a:schemeClr val="accent3"/>
              </a:solidFill>
            </a:rPr>
            <a:t>QĐ VỀ NƠI NỘP THUẾ</a:t>
          </a:r>
          <a:endParaRPr lang="en-US" sz="2000" b="1" dirty="0">
            <a:solidFill>
              <a:schemeClr val="accent3"/>
            </a:solidFill>
          </a:endParaRPr>
        </a:p>
      </dgm:t>
    </dgm:pt>
    <dgm:pt modelId="{3D217595-C138-4643-ACCD-3509BBE4482F}" type="parTrans" cxnId="{30716DC4-DCC3-4D3A-B03F-0B084F898B08}">
      <dgm:prSet/>
      <dgm:spPr/>
      <dgm:t>
        <a:bodyPr/>
        <a:lstStyle/>
        <a:p>
          <a:endParaRPr lang="en-US"/>
        </a:p>
      </dgm:t>
    </dgm:pt>
    <dgm:pt modelId="{61E4EFBC-44BF-4AF2-BB0B-918161C1270A}" type="sibTrans" cxnId="{30716DC4-DCC3-4D3A-B03F-0B084F898B08}">
      <dgm:prSet/>
      <dgm:spPr/>
      <dgm:t>
        <a:bodyPr/>
        <a:lstStyle/>
        <a:p>
          <a:endParaRPr lang="en-US"/>
        </a:p>
      </dgm:t>
    </dgm:pt>
    <dgm:pt modelId="{8C344440-F08E-40A2-BF97-E05AE4B28F67}">
      <dgm:prSet custT="1"/>
      <dgm:spPr>
        <a:solidFill>
          <a:schemeClr val="bg2">
            <a:alpha val="90000"/>
          </a:schemeClr>
        </a:solidFill>
      </dgm:spPr>
      <dgm:t>
        <a:bodyPr/>
        <a:lstStyle/>
        <a:p>
          <a:r>
            <a:rPr lang="en-US" sz="2000" b="1" dirty="0" err="1" smtClean="0">
              <a:solidFill>
                <a:schemeClr val="accent3"/>
              </a:solidFill>
              <a:latin typeface="Times New Roman" panose="02020603050405020304" pitchFamily="18" charset="0"/>
              <a:cs typeface="Times New Roman" panose="02020603050405020304" pitchFamily="18" charset="0"/>
            </a:rPr>
            <a:t>QĐ</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VỀ</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QUẢN</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LÝ</a:t>
          </a:r>
          <a:r>
            <a:rPr lang="en-US" sz="2000" b="1" dirty="0" smtClean="0">
              <a:solidFill>
                <a:schemeClr val="accent3"/>
              </a:solidFill>
              <a:latin typeface="Times New Roman" panose="02020603050405020304" pitchFamily="18" charset="0"/>
              <a:cs typeface="Times New Roman" panose="02020603050405020304" pitchFamily="18" charset="0"/>
            </a:rPr>
            <a:t> </a:t>
          </a:r>
          <a:r>
            <a:rPr lang="en-US" sz="2000" b="1" dirty="0" err="1" smtClean="0">
              <a:solidFill>
                <a:schemeClr val="accent3"/>
              </a:solidFill>
              <a:latin typeface="Times New Roman" panose="02020603050405020304" pitchFamily="18" charset="0"/>
              <a:cs typeface="Times New Roman" panose="02020603050405020304" pitchFamily="18" charset="0"/>
            </a:rPr>
            <a:t>THUẾ</a:t>
          </a:r>
          <a:endParaRPr lang="en-US" sz="2000" b="1" dirty="0">
            <a:solidFill>
              <a:schemeClr val="accent3"/>
            </a:solidFill>
            <a:latin typeface="Times New Roman" panose="02020603050405020304" pitchFamily="18" charset="0"/>
            <a:cs typeface="Times New Roman" panose="02020603050405020304" pitchFamily="18" charset="0"/>
          </a:endParaRPr>
        </a:p>
      </dgm:t>
    </dgm:pt>
    <dgm:pt modelId="{46F66674-6AA1-469C-8595-2771BDDC4BF2}" type="parTrans" cxnId="{6F8E6D22-835C-429F-9962-B15EB280E488}">
      <dgm:prSet/>
      <dgm:spPr/>
      <dgm:t>
        <a:bodyPr/>
        <a:lstStyle/>
        <a:p>
          <a:endParaRPr lang="en-US"/>
        </a:p>
      </dgm:t>
    </dgm:pt>
    <dgm:pt modelId="{589E9287-34A6-4A53-B7DC-B39808C760D5}" type="sibTrans" cxnId="{6F8E6D22-835C-429F-9962-B15EB280E488}">
      <dgm:prSet/>
      <dgm:spPr/>
      <dgm:t>
        <a:bodyPr/>
        <a:lstStyle/>
        <a:p>
          <a:endParaRPr lang="en-US"/>
        </a:p>
      </dgm:t>
    </dgm:pt>
    <dgm:pt modelId="{C8CD5612-6453-4680-8CFE-97A54A882CB4}" type="pres">
      <dgm:prSet presAssocID="{F802C68F-82F7-4065-8BF4-1CEDF8475845}" presName="linearFlow" presStyleCnt="0">
        <dgm:presLayoutVars>
          <dgm:dir/>
          <dgm:animLvl val="lvl"/>
          <dgm:resizeHandles val="exact"/>
        </dgm:presLayoutVars>
      </dgm:prSet>
      <dgm:spPr/>
      <dgm:t>
        <a:bodyPr/>
        <a:lstStyle/>
        <a:p>
          <a:endParaRPr lang="en-US"/>
        </a:p>
      </dgm:t>
    </dgm:pt>
    <dgm:pt modelId="{545DC517-090E-40D8-9A94-85155C634C3D}" type="pres">
      <dgm:prSet presAssocID="{13DE736F-81E9-43C1-BC38-EA5219F9788D}" presName="composite" presStyleCnt="0"/>
      <dgm:spPr/>
    </dgm:pt>
    <dgm:pt modelId="{9F290209-6956-48F5-ADEE-76C566BE74CB}" type="pres">
      <dgm:prSet presAssocID="{13DE736F-81E9-43C1-BC38-EA5219F9788D}" presName="parentText" presStyleLbl="alignNode1" presStyleIdx="0" presStyleCnt="8">
        <dgm:presLayoutVars>
          <dgm:chMax val="1"/>
          <dgm:bulletEnabled val="1"/>
        </dgm:presLayoutVars>
      </dgm:prSet>
      <dgm:spPr/>
      <dgm:t>
        <a:bodyPr/>
        <a:lstStyle/>
        <a:p>
          <a:endParaRPr lang="en-US"/>
        </a:p>
      </dgm:t>
    </dgm:pt>
    <dgm:pt modelId="{FDA9BB74-3C8A-4951-9790-3AF1CD01B6C6}" type="pres">
      <dgm:prSet presAssocID="{13DE736F-81E9-43C1-BC38-EA5219F9788D}" presName="descendantText" presStyleLbl="alignAcc1" presStyleIdx="0" presStyleCnt="8" custLinFactNeighborX="34" custLinFactNeighborY="-6181">
        <dgm:presLayoutVars>
          <dgm:bulletEnabled val="1"/>
        </dgm:presLayoutVars>
      </dgm:prSet>
      <dgm:spPr/>
      <dgm:t>
        <a:bodyPr/>
        <a:lstStyle/>
        <a:p>
          <a:endParaRPr lang="en-US"/>
        </a:p>
      </dgm:t>
    </dgm:pt>
    <dgm:pt modelId="{4FCBC236-1B87-4CD0-9993-4C573488A4EF}" type="pres">
      <dgm:prSet presAssocID="{928E2BAF-73A9-4A0B-A8A3-489D6392EA73}" presName="sp" presStyleCnt="0"/>
      <dgm:spPr/>
    </dgm:pt>
    <dgm:pt modelId="{54FD10B7-9B53-4316-803F-0E82F5EC5F3A}" type="pres">
      <dgm:prSet presAssocID="{0AA007F8-7193-4BF7-967D-72E1B3F1CC72}" presName="composite" presStyleCnt="0"/>
      <dgm:spPr/>
    </dgm:pt>
    <dgm:pt modelId="{5FD0BDA0-D737-4676-A27F-BE47FD4525B9}" type="pres">
      <dgm:prSet presAssocID="{0AA007F8-7193-4BF7-967D-72E1B3F1CC72}" presName="parentText" presStyleLbl="alignNode1" presStyleIdx="1" presStyleCnt="8">
        <dgm:presLayoutVars>
          <dgm:chMax val="1"/>
          <dgm:bulletEnabled val="1"/>
        </dgm:presLayoutVars>
      </dgm:prSet>
      <dgm:spPr/>
      <dgm:t>
        <a:bodyPr/>
        <a:lstStyle/>
        <a:p>
          <a:endParaRPr lang="en-US"/>
        </a:p>
      </dgm:t>
    </dgm:pt>
    <dgm:pt modelId="{A594C46B-B3DC-4863-A7D3-17FB2FC90E5B}" type="pres">
      <dgm:prSet presAssocID="{0AA007F8-7193-4BF7-967D-72E1B3F1CC72}" presName="descendantText" presStyleLbl="alignAcc1" presStyleIdx="1" presStyleCnt="8">
        <dgm:presLayoutVars>
          <dgm:bulletEnabled val="1"/>
        </dgm:presLayoutVars>
      </dgm:prSet>
      <dgm:spPr/>
      <dgm:t>
        <a:bodyPr/>
        <a:lstStyle/>
        <a:p>
          <a:endParaRPr lang="en-US"/>
        </a:p>
      </dgm:t>
    </dgm:pt>
    <dgm:pt modelId="{28B93A64-FD0B-4669-AEA9-33BB5E7E3746}" type="pres">
      <dgm:prSet presAssocID="{75172F6F-4FF5-4EFF-B8D3-B5A121F80447}" presName="sp" presStyleCnt="0"/>
      <dgm:spPr/>
    </dgm:pt>
    <dgm:pt modelId="{26F5DEE1-861C-4B18-B2D5-34FB5B1F12E7}" type="pres">
      <dgm:prSet presAssocID="{4C842172-B3D4-4B21-A672-857B353C4712}" presName="composite" presStyleCnt="0"/>
      <dgm:spPr/>
    </dgm:pt>
    <dgm:pt modelId="{17C176E0-17EF-4C83-9C66-DF815ED06053}" type="pres">
      <dgm:prSet presAssocID="{4C842172-B3D4-4B21-A672-857B353C4712}" presName="parentText" presStyleLbl="alignNode1" presStyleIdx="2" presStyleCnt="8">
        <dgm:presLayoutVars>
          <dgm:chMax val="1"/>
          <dgm:bulletEnabled val="1"/>
        </dgm:presLayoutVars>
      </dgm:prSet>
      <dgm:spPr/>
      <dgm:t>
        <a:bodyPr/>
        <a:lstStyle/>
        <a:p>
          <a:endParaRPr lang="en-US"/>
        </a:p>
      </dgm:t>
    </dgm:pt>
    <dgm:pt modelId="{40435266-AE7A-4F00-9870-016D14E69AC9}" type="pres">
      <dgm:prSet presAssocID="{4C842172-B3D4-4B21-A672-857B353C4712}" presName="descendantText" presStyleLbl="alignAcc1" presStyleIdx="2" presStyleCnt="8">
        <dgm:presLayoutVars>
          <dgm:bulletEnabled val="1"/>
        </dgm:presLayoutVars>
      </dgm:prSet>
      <dgm:spPr/>
      <dgm:t>
        <a:bodyPr/>
        <a:lstStyle/>
        <a:p>
          <a:endParaRPr lang="en-US"/>
        </a:p>
      </dgm:t>
    </dgm:pt>
    <dgm:pt modelId="{3CCF9712-FAAF-418D-AFF5-D10964739136}" type="pres">
      <dgm:prSet presAssocID="{F16329D6-7EE0-4184-BAE6-4369BB30231E}" presName="sp" presStyleCnt="0"/>
      <dgm:spPr/>
    </dgm:pt>
    <dgm:pt modelId="{21AEAD49-C454-4DB7-A0C5-8DC26EEC5773}" type="pres">
      <dgm:prSet presAssocID="{FED55D89-2040-47FF-BA77-ED824A38601F}" presName="composite" presStyleCnt="0"/>
      <dgm:spPr/>
    </dgm:pt>
    <dgm:pt modelId="{E42A1CFD-9D8A-40A6-9A3D-262095B5BC56}" type="pres">
      <dgm:prSet presAssocID="{FED55D89-2040-47FF-BA77-ED824A38601F}" presName="parentText" presStyleLbl="alignNode1" presStyleIdx="3" presStyleCnt="8">
        <dgm:presLayoutVars>
          <dgm:chMax val="1"/>
          <dgm:bulletEnabled val="1"/>
        </dgm:presLayoutVars>
      </dgm:prSet>
      <dgm:spPr/>
      <dgm:t>
        <a:bodyPr/>
        <a:lstStyle/>
        <a:p>
          <a:endParaRPr lang="en-US"/>
        </a:p>
      </dgm:t>
    </dgm:pt>
    <dgm:pt modelId="{0E76FF46-D3ED-49E4-9CBD-373F61254427}" type="pres">
      <dgm:prSet presAssocID="{FED55D89-2040-47FF-BA77-ED824A38601F}" presName="descendantText" presStyleLbl="alignAcc1" presStyleIdx="3" presStyleCnt="8">
        <dgm:presLayoutVars>
          <dgm:bulletEnabled val="1"/>
        </dgm:presLayoutVars>
      </dgm:prSet>
      <dgm:spPr/>
      <dgm:t>
        <a:bodyPr/>
        <a:lstStyle/>
        <a:p>
          <a:endParaRPr lang="en-US"/>
        </a:p>
      </dgm:t>
    </dgm:pt>
    <dgm:pt modelId="{F3C1967B-C402-45D2-A6ED-E460659219F2}" type="pres">
      <dgm:prSet presAssocID="{BD4ABDEF-3D4D-4FB1-BFAD-9890C414D85B}" presName="sp" presStyleCnt="0"/>
      <dgm:spPr/>
    </dgm:pt>
    <dgm:pt modelId="{5AC0A311-CA21-46D8-AC3F-7F9ED049C0C3}" type="pres">
      <dgm:prSet presAssocID="{00F144CD-80AC-4877-BD7B-4CEF526D9CF5}" presName="composite" presStyleCnt="0"/>
      <dgm:spPr/>
    </dgm:pt>
    <dgm:pt modelId="{C4247FB1-76DB-4BF4-8A31-0C584EAB2082}" type="pres">
      <dgm:prSet presAssocID="{00F144CD-80AC-4877-BD7B-4CEF526D9CF5}" presName="parentText" presStyleLbl="alignNode1" presStyleIdx="4" presStyleCnt="8">
        <dgm:presLayoutVars>
          <dgm:chMax val="1"/>
          <dgm:bulletEnabled val="1"/>
        </dgm:presLayoutVars>
      </dgm:prSet>
      <dgm:spPr/>
      <dgm:t>
        <a:bodyPr/>
        <a:lstStyle/>
        <a:p>
          <a:endParaRPr lang="en-US"/>
        </a:p>
      </dgm:t>
    </dgm:pt>
    <dgm:pt modelId="{711A494F-EDE3-40D1-A261-4764CCCBD546}" type="pres">
      <dgm:prSet presAssocID="{00F144CD-80AC-4877-BD7B-4CEF526D9CF5}" presName="descendantText" presStyleLbl="alignAcc1" presStyleIdx="4" presStyleCnt="8">
        <dgm:presLayoutVars>
          <dgm:bulletEnabled val="1"/>
        </dgm:presLayoutVars>
      </dgm:prSet>
      <dgm:spPr/>
      <dgm:t>
        <a:bodyPr/>
        <a:lstStyle/>
        <a:p>
          <a:endParaRPr lang="en-US"/>
        </a:p>
      </dgm:t>
    </dgm:pt>
    <dgm:pt modelId="{1FFEDA8B-6A75-4080-9523-0196DE2171A8}" type="pres">
      <dgm:prSet presAssocID="{AC675E72-50F3-4A7A-BB97-B91BA8642860}" presName="sp" presStyleCnt="0"/>
      <dgm:spPr/>
    </dgm:pt>
    <dgm:pt modelId="{327DD815-0453-4816-9879-30A6D24EBF1C}" type="pres">
      <dgm:prSet presAssocID="{F564AF1E-E04B-4301-A10E-22EEF5C6B35E}" presName="composite" presStyleCnt="0"/>
      <dgm:spPr/>
    </dgm:pt>
    <dgm:pt modelId="{F716B137-8E5B-43A5-8EF3-28DDF3E8A73B}" type="pres">
      <dgm:prSet presAssocID="{F564AF1E-E04B-4301-A10E-22EEF5C6B35E}" presName="parentText" presStyleLbl="alignNode1" presStyleIdx="5" presStyleCnt="8">
        <dgm:presLayoutVars>
          <dgm:chMax val="1"/>
          <dgm:bulletEnabled val="1"/>
        </dgm:presLayoutVars>
      </dgm:prSet>
      <dgm:spPr/>
      <dgm:t>
        <a:bodyPr/>
        <a:lstStyle/>
        <a:p>
          <a:endParaRPr lang="en-US"/>
        </a:p>
      </dgm:t>
    </dgm:pt>
    <dgm:pt modelId="{F4296767-6ECF-4DD4-A942-7B4A81D0DE2D}" type="pres">
      <dgm:prSet presAssocID="{F564AF1E-E04B-4301-A10E-22EEF5C6B35E}" presName="descendantText" presStyleLbl="alignAcc1" presStyleIdx="5" presStyleCnt="8">
        <dgm:presLayoutVars>
          <dgm:bulletEnabled val="1"/>
        </dgm:presLayoutVars>
      </dgm:prSet>
      <dgm:spPr/>
      <dgm:t>
        <a:bodyPr/>
        <a:lstStyle/>
        <a:p>
          <a:endParaRPr lang="en-US"/>
        </a:p>
      </dgm:t>
    </dgm:pt>
    <dgm:pt modelId="{417DACC1-6D25-4C7F-BB16-6EC6321739D8}" type="pres">
      <dgm:prSet presAssocID="{2F43DBEE-8B74-4B9A-B329-24D1DA393C92}" presName="sp" presStyleCnt="0"/>
      <dgm:spPr/>
    </dgm:pt>
    <dgm:pt modelId="{4C60CCC2-EFA7-460B-AE08-C654C91919C5}" type="pres">
      <dgm:prSet presAssocID="{FAD1582C-A71A-4A30-99A5-350E88CD7D2C}" presName="composite" presStyleCnt="0"/>
      <dgm:spPr/>
    </dgm:pt>
    <dgm:pt modelId="{E3E52890-51ED-43F8-8C11-DB87140D6206}" type="pres">
      <dgm:prSet presAssocID="{FAD1582C-A71A-4A30-99A5-350E88CD7D2C}" presName="parentText" presStyleLbl="alignNode1" presStyleIdx="6" presStyleCnt="8">
        <dgm:presLayoutVars>
          <dgm:chMax val="1"/>
          <dgm:bulletEnabled val="1"/>
        </dgm:presLayoutVars>
      </dgm:prSet>
      <dgm:spPr/>
      <dgm:t>
        <a:bodyPr/>
        <a:lstStyle/>
        <a:p>
          <a:endParaRPr lang="en-US"/>
        </a:p>
      </dgm:t>
    </dgm:pt>
    <dgm:pt modelId="{9E98B27D-8637-4308-BAE6-EFE4E994142E}" type="pres">
      <dgm:prSet presAssocID="{FAD1582C-A71A-4A30-99A5-350E88CD7D2C}" presName="descendantText" presStyleLbl="alignAcc1" presStyleIdx="6" presStyleCnt="8">
        <dgm:presLayoutVars>
          <dgm:bulletEnabled val="1"/>
        </dgm:presLayoutVars>
      </dgm:prSet>
      <dgm:spPr/>
      <dgm:t>
        <a:bodyPr/>
        <a:lstStyle/>
        <a:p>
          <a:endParaRPr lang="en-US"/>
        </a:p>
      </dgm:t>
    </dgm:pt>
    <dgm:pt modelId="{8E68DBCB-CD44-459E-841C-5CF6C7852A87}" type="pres">
      <dgm:prSet presAssocID="{4B067A3F-D5C0-4061-B9F2-7003680B496B}" presName="sp" presStyleCnt="0"/>
      <dgm:spPr/>
    </dgm:pt>
    <dgm:pt modelId="{4ECFE7C4-6258-41E5-8EA2-DE338822ACFA}" type="pres">
      <dgm:prSet presAssocID="{D3564F3A-1302-4EE8-A983-7F41D7A13F8E}" presName="composite" presStyleCnt="0"/>
      <dgm:spPr/>
    </dgm:pt>
    <dgm:pt modelId="{47E4F7D2-1D4B-446B-AD80-E765D8B0C8F7}" type="pres">
      <dgm:prSet presAssocID="{D3564F3A-1302-4EE8-A983-7F41D7A13F8E}" presName="parentText" presStyleLbl="alignNode1" presStyleIdx="7" presStyleCnt="8">
        <dgm:presLayoutVars>
          <dgm:chMax val="1"/>
          <dgm:bulletEnabled val="1"/>
        </dgm:presLayoutVars>
      </dgm:prSet>
      <dgm:spPr/>
      <dgm:t>
        <a:bodyPr/>
        <a:lstStyle/>
        <a:p>
          <a:endParaRPr lang="en-US"/>
        </a:p>
      </dgm:t>
    </dgm:pt>
    <dgm:pt modelId="{FFD74D6D-1B82-4E18-B38A-ADD2981FD748}" type="pres">
      <dgm:prSet presAssocID="{D3564F3A-1302-4EE8-A983-7F41D7A13F8E}" presName="descendantText" presStyleLbl="alignAcc1" presStyleIdx="7" presStyleCnt="8">
        <dgm:presLayoutVars>
          <dgm:bulletEnabled val="1"/>
        </dgm:presLayoutVars>
      </dgm:prSet>
      <dgm:spPr/>
      <dgm:t>
        <a:bodyPr/>
        <a:lstStyle/>
        <a:p>
          <a:endParaRPr lang="en-US"/>
        </a:p>
      </dgm:t>
    </dgm:pt>
  </dgm:ptLst>
  <dgm:cxnLst>
    <dgm:cxn modelId="{876C927D-F1F9-4384-8EB5-F842F35A40D4}" type="presOf" srcId="{B7C9ADFF-4F5F-4B4E-93D3-9613F78C7E2A}" destId="{A594C46B-B3DC-4863-A7D3-17FB2FC90E5B}" srcOrd="0" destOrd="0" presId="urn:microsoft.com/office/officeart/2005/8/layout/chevron2"/>
    <dgm:cxn modelId="{C228E175-0463-4714-B233-3B28181F6010}" type="presOf" srcId="{F564AF1E-E04B-4301-A10E-22EEF5C6B35E}" destId="{F716B137-8E5B-43A5-8EF3-28DDF3E8A73B}" srcOrd="0" destOrd="0" presId="urn:microsoft.com/office/officeart/2005/8/layout/chevron2"/>
    <dgm:cxn modelId="{E5F23417-920C-48C9-9908-497E1CD91959}" srcId="{13DE736F-81E9-43C1-BC38-EA5219F9788D}" destId="{D80BE0FF-CDEF-43E4-879A-9C0C1B2BAC41}" srcOrd="0" destOrd="0" parTransId="{DEA29A82-D184-4341-9564-E8C0F037108B}" sibTransId="{DFE09D3E-4427-4FA9-996F-249DF8449C79}"/>
    <dgm:cxn modelId="{366BDCE6-5C70-4168-B270-49F7D456221C}" srcId="{F802C68F-82F7-4065-8BF4-1CEDF8475845}" destId="{4C842172-B3D4-4B21-A672-857B353C4712}" srcOrd="2" destOrd="0" parTransId="{528D2A7B-72CB-4396-8A7C-EBE58A50E70C}" sibTransId="{F16329D6-7EE0-4184-BAE6-4369BB30231E}"/>
    <dgm:cxn modelId="{EAAC8F50-F770-4C4D-96C4-C5B97BE76E3F}" srcId="{F564AF1E-E04B-4301-A10E-22EEF5C6B35E}" destId="{11E00171-76F5-4C7C-B009-E92718D5C5DB}" srcOrd="0" destOrd="0" parTransId="{A655EE50-076B-4BA0-88C0-780DA64C3818}" sibTransId="{B0B0C993-B1D3-4D1C-B70C-6AFE703CFE78}"/>
    <dgm:cxn modelId="{F343F32F-2299-42EA-A61B-FFCBF6C1A9B2}" type="presOf" srcId="{D3564F3A-1302-4EE8-A983-7F41D7A13F8E}" destId="{47E4F7D2-1D4B-446B-AD80-E765D8B0C8F7}" srcOrd="0" destOrd="0" presId="urn:microsoft.com/office/officeart/2005/8/layout/chevron2"/>
    <dgm:cxn modelId="{6F8E6D22-835C-429F-9962-B15EB280E488}" srcId="{D3564F3A-1302-4EE8-A983-7F41D7A13F8E}" destId="{8C344440-F08E-40A2-BF97-E05AE4B28F67}" srcOrd="0" destOrd="0" parTransId="{46F66674-6AA1-469C-8595-2771BDDC4BF2}" sibTransId="{589E9287-34A6-4A53-B7DC-B39808C760D5}"/>
    <dgm:cxn modelId="{704F0BC0-D1AD-475F-A55A-394F96CBE9A3}" srcId="{F802C68F-82F7-4065-8BF4-1CEDF8475845}" destId="{13DE736F-81E9-43C1-BC38-EA5219F9788D}" srcOrd="0" destOrd="0" parTransId="{5EAD8A9B-E57B-4B57-BC94-6406C6C6D603}" sibTransId="{928E2BAF-73A9-4A0B-A8A3-489D6392EA73}"/>
    <dgm:cxn modelId="{AA8D81A6-E83A-4C39-81A4-5CB0DFAF23AB}" srcId="{F802C68F-82F7-4065-8BF4-1CEDF8475845}" destId="{0AA007F8-7193-4BF7-967D-72E1B3F1CC72}" srcOrd="1" destOrd="0" parTransId="{4771E172-8028-43D1-A7D4-CBD27B82E0CD}" sibTransId="{75172F6F-4FF5-4EFF-B8D3-B5A121F80447}"/>
    <dgm:cxn modelId="{BAE5A26F-CFAA-4D2F-B046-EDC47A4C1165}" type="presOf" srcId="{F802C68F-82F7-4065-8BF4-1CEDF8475845}" destId="{C8CD5612-6453-4680-8CFE-97A54A882CB4}" srcOrd="0" destOrd="0" presId="urn:microsoft.com/office/officeart/2005/8/layout/chevron2"/>
    <dgm:cxn modelId="{3D256E5D-61A4-41C5-A8F5-B94C8D470948}" type="presOf" srcId="{FED55D89-2040-47FF-BA77-ED824A38601F}" destId="{E42A1CFD-9D8A-40A6-9A3D-262095B5BC56}" srcOrd="0" destOrd="0" presId="urn:microsoft.com/office/officeart/2005/8/layout/chevron2"/>
    <dgm:cxn modelId="{4C898733-05C2-465C-9103-D7503AFACAAF}" type="presOf" srcId="{1DB0FB17-62AD-40A2-AA3B-4C0C94731A5E}" destId="{9E98B27D-8637-4308-BAE6-EFE4E994142E}" srcOrd="0" destOrd="0" presId="urn:microsoft.com/office/officeart/2005/8/layout/chevron2"/>
    <dgm:cxn modelId="{67223C6B-A681-484F-95DF-61B303F47316}" srcId="{FED55D89-2040-47FF-BA77-ED824A38601F}" destId="{F8726C24-2C2E-4C29-932D-5E6DF26BE96D}" srcOrd="0" destOrd="0" parTransId="{285CF338-5985-41D7-B1AB-4658820672F6}" sibTransId="{78C56CD0-EB68-4989-A7FD-C4E8B5AD78D4}"/>
    <dgm:cxn modelId="{B7A36089-EAC1-4E51-9DF5-40EF5AC78475}" type="presOf" srcId="{72C50865-F149-487A-BEC2-6B4FE4DD5668}" destId="{40435266-AE7A-4F00-9870-016D14E69AC9}" srcOrd="0" destOrd="0" presId="urn:microsoft.com/office/officeart/2005/8/layout/chevron2"/>
    <dgm:cxn modelId="{D4978989-9641-46ED-898E-E7804218F105}" type="presOf" srcId="{00F144CD-80AC-4877-BD7B-4CEF526D9CF5}" destId="{C4247FB1-76DB-4BF4-8A31-0C584EAB2082}" srcOrd="0" destOrd="0" presId="urn:microsoft.com/office/officeart/2005/8/layout/chevron2"/>
    <dgm:cxn modelId="{D57837E3-C6B6-40CE-BAEA-A260E13B2CA7}" srcId="{0AA007F8-7193-4BF7-967D-72E1B3F1CC72}" destId="{B7C9ADFF-4F5F-4B4E-93D3-9613F78C7E2A}" srcOrd="0" destOrd="0" parTransId="{9EFA3A56-2D2F-4459-A6CF-009A0240AD41}" sibTransId="{4EB6EB46-CCB5-45EF-80F0-91D325DC57FA}"/>
    <dgm:cxn modelId="{1FB70A6A-DDFA-411D-B5C2-E9B1A2C84468}" type="presOf" srcId="{0AA007F8-7193-4BF7-967D-72E1B3F1CC72}" destId="{5FD0BDA0-D737-4676-A27F-BE47FD4525B9}" srcOrd="0" destOrd="0" presId="urn:microsoft.com/office/officeart/2005/8/layout/chevron2"/>
    <dgm:cxn modelId="{50A53BFE-E18F-4F50-9245-47D2674A12DF}" srcId="{F802C68F-82F7-4065-8BF4-1CEDF8475845}" destId="{F564AF1E-E04B-4301-A10E-22EEF5C6B35E}" srcOrd="5" destOrd="0" parTransId="{C8FC2B0B-CE75-40D5-AC61-78998772CDAE}" sibTransId="{2F43DBEE-8B74-4B9A-B329-24D1DA393C92}"/>
    <dgm:cxn modelId="{735E4471-7C22-4C91-A298-E3942105F190}" type="presOf" srcId="{FAD1582C-A71A-4A30-99A5-350E88CD7D2C}" destId="{E3E52890-51ED-43F8-8C11-DB87140D6206}" srcOrd="0" destOrd="0" presId="urn:microsoft.com/office/officeart/2005/8/layout/chevron2"/>
    <dgm:cxn modelId="{84813E3D-7866-42B1-8D53-CBEFB05C5E15}" srcId="{F802C68F-82F7-4065-8BF4-1CEDF8475845}" destId="{D3564F3A-1302-4EE8-A983-7F41D7A13F8E}" srcOrd="7" destOrd="0" parTransId="{14CBCC0E-1DDE-4682-B586-0E6D0ED75735}" sibTransId="{D411E04F-72D8-467E-B2C5-0646AD559DE5}"/>
    <dgm:cxn modelId="{3C9662D5-E5C6-463D-9487-DF559BB81D55}" srcId="{F802C68F-82F7-4065-8BF4-1CEDF8475845}" destId="{00F144CD-80AC-4877-BD7B-4CEF526D9CF5}" srcOrd="4" destOrd="0" parTransId="{0677845B-54E1-4D15-9F0A-681B4B7EDE6D}" sibTransId="{AC675E72-50F3-4A7A-BB97-B91BA8642860}"/>
    <dgm:cxn modelId="{4E7D7113-972D-4507-B0AE-86564F76BDED}" type="presOf" srcId="{8C344440-F08E-40A2-BF97-E05AE4B28F67}" destId="{FFD74D6D-1B82-4E18-B38A-ADD2981FD748}" srcOrd="0" destOrd="0" presId="urn:microsoft.com/office/officeart/2005/8/layout/chevron2"/>
    <dgm:cxn modelId="{6825300B-D0C3-4E93-B941-4477EA4AAE1E}" srcId="{F802C68F-82F7-4065-8BF4-1CEDF8475845}" destId="{FAD1582C-A71A-4A30-99A5-350E88CD7D2C}" srcOrd="6" destOrd="0" parTransId="{5BD1FBEC-B2E4-48E6-A5FF-A319B052200F}" sibTransId="{4B067A3F-D5C0-4061-B9F2-7003680B496B}"/>
    <dgm:cxn modelId="{30716DC4-DCC3-4D3A-B03F-0B084F898B08}" srcId="{FAD1582C-A71A-4A30-99A5-350E88CD7D2C}" destId="{1DB0FB17-62AD-40A2-AA3B-4C0C94731A5E}" srcOrd="0" destOrd="0" parTransId="{3D217595-C138-4643-ACCD-3509BBE4482F}" sibTransId="{61E4EFBC-44BF-4AF2-BB0B-918161C1270A}"/>
    <dgm:cxn modelId="{F2050DD5-1BB5-48D1-A2EA-8BBF51949085}" srcId="{F802C68F-82F7-4065-8BF4-1CEDF8475845}" destId="{FED55D89-2040-47FF-BA77-ED824A38601F}" srcOrd="3" destOrd="0" parTransId="{79FB4E0F-3D97-40C5-A22C-D61D36FF3328}" sibTransId="{BD4ABDEF-3D4D-4FB1-BFAD-9890C414D85B}"/>
    <dgm:cxn modelId="{B4D877B8-9A50-4E0B-BEF9-76C493FAB978}" srcId="{4C842172-B3D4-4B21-A672-857B353C4712}" destId="{72C50865-F149-487A-BEC2-6B4FE4DD5668}" srcOrd="0" destOrd="0" parTransId="{90D1AB61-6033-4647-8FF7-AA99E1B89639}" sibTransId="{D35816D8-1074-4857-B0FE-F44C677A0ACE}"/>
    <dgm:cxn modelId="{743761D7-D2A7-4AC4-A93C-C470C3600CFA}" type="presOf" srcId="{4C842172-B3D4-4B21-A672-857B353C4712}" destId="{17C176E0-17EF-4C83-9C66-DF815ED06053}" srcOrd="0" destOrd="0" presId="urn:microsoft.com/office/officeart/2005/8/layout/chevron2"/>
    <dgm:cxn modelId="{F42F15C9-A7F4-4487-91F2-73FAE2E76C15}" type="presOf" srcId="{F8726C24-2C2E-4C29-932D-5E6DF26BE96D}" destId="{0E76FF46-D3ED-49E4-9CBD-373F61254427}" srcOrd="0" destOrd="0" presId="urn:microsoft.com/office/officeart/2005/8/layout/chevron2"/>
    <dgm:cxn modelId="{C66B64D8-4D0D-436C-A741-1663872F2559}" type="presOf" srcId="{13DE736F-81E9-43C1-BC38-EA5219F9788D}" destId="{9F290209-6956-48F5-ADEE-76C566BE74CB}" srcOrd="0" destOrd="0" presId="urn:microsoft.com/office/officeart/2005/8/layout/chevron2"/>
    <dgm:cxn modelId="{32831656-F6CF-403D-9B0C-62057A2765E6}" type="presOf" srcId="{C59BBF11-FDD8-47C7-BD1D-E847873E160F}" destId="{711A494F-EDE3-40D1-A261-4764CCCBD546}" srcOrd="0" destOrd="0" presId="urn:microsoft.com/office/officeart/2005/8/layout/chevron2"/>
    <dgm:cxn modelId="{C95AD4FB-5297-44C3-A2AD-39138A18E91A}" srcId="{00F144CD-80AC-4877-BD7B-4CEF526D9CF5}" destId="{C59BBF11-FDD8-47C7-BD1D-E847873E160F}" srcOrd="0" destOrd="0" parTransId="{ED7FC380-EE38-478F-A800-0A06DEDB9353}" sibTransId="{89F962D0-898B-4D4A-8357-5292FBC036B8}"/>
    <dgm:cxn modelId="{102F1DA7-3D69-4603-9EB5-04A125436B7F}" type="presOf" srcId="{11E00171-76F5-4C7C-B009-E92718D5C5DB}" destId="{F4296767-6ECF-4DD4-A942-7B4A81D0DE2D}" srcOrd="0" destOrd="0" presId="urn:microsoft.com/office/officeart/2005/8/layout/chevron2"/>
    <dgm:cxn modelId="{ACDF2910-33F0-4A59-A26C-275EDF987AC2}" type="presOf" srcId="{D80BE0FF-CDEF-43E4-879A-9C0C1B2BAC41}" destId="{FDA9BB74-3C8A-4951-9790-3AF1CD01B6C6}" srcOrd="0" destOrd="0" presId="urn:microsoft.com/office/officeart/2005/8/layout/chevron2"/>
    <dgm:cxn modelId="{36A2F4FA-D461-48DA-AED9-EBB13792ECFD}" type="presParOf" srcId="{C8CD5612-6453-4680-8CFE-97A54A882CB4}" destId="{545DC517-090E-40D8-9A94-85155C634C3D}" srcOrd="0" destOrd="0" presId="urn:microsoft.com/office/officeart/2005/8/layout/chevron2"/>
    <dgm:cxn modelId="{41BFFCC7-9F85-4C7E-AB78-0636718B4176}" type="presParOf" srcId="{545DC517-090E-40D8-9A94-85155C634C3D}" destId="{9F290209-6956-48F5-ADEE-76C566BE74CB}" srcOrd="0" destOrd="0" presId="urn:microsoft.com/office/officeart/2005/8/layout/chevron2"/>
    <dgm:cxn modelId="{C3FB63B0-08F1-4416-9811-B32E99586A9F}" type="presParOf" srcId="{545DC517-090E-40D8-9A94-85155C634C3D}" destId="{FDA9BB74-3C8A-4951-9790-3AF1CD01B6C6}" srcOrd="1" destOrd="0" presId="urn:microsoft.com/office/officeart/2005/8/layout/chevron2"/>
    <dgm:cxn modelId="{EB5B908B-ECC4-48F7-A581-22D72E58D138}" type="presParOf" srcId="{C8CD5612-6453-4680-8CFE-97A54A882CB4}" destId="{4FCBC236-1B87-4CD0-9993-4C573488A4EF}" srcOrd="1" destOrd="0" presId="urn:microsoft.com/office/officeart/2005/8/layout/chevron2"/>
    <dgm:cxn modelId="{543626B4-F86C-43A5-85D8-D575C700AB73}" type="presParOf" srcId="{C8CD5612-6453-4680-8CFE-97A54A882CB4}" destId="{54FD10B7-9B53-4316-803F-0E82F5EC5F3A}" srcOrd="2" destOrd="0" presId="urn:microsoft.com/office/officeart/2005/8/layout/chevron2"/>
    <dgm:cxn modelId="{57651EC5-1FB9-4B45-8087-D7ECDA0C3C67}" type="presParOf" srcId="{54FD10B7-9B53-4316-803F-0E82F5EC5F3A}" destId="{5FD0BDA0-D737-4676-A27F-BE47FD4525B9}" srcOrd="0" destOrd="0" presId="urn:microsoft.com/office/officeart/2005/8/layout/chevron2"/>
    <dgm:cxn modelId="{8ECEC8BC-3FF0-4FC4-8FD8-9588BC3274C6}" type="presParOf" srcId="{54FD10B7-9B53-4316-803F-0E82F5EC5F3A}" destId="{A594C46B-B3DC-4863-A7D3-17FB2FC90E5B}" srcOrd="1" destOrd="0" presId="urn:microsoft.com/office/officeart/2005/8/layout/chevron2"/>
    <dgm:cxn modelId="{07F9ABC6-0335-4EB1-93F2-8AE08B1B86F2}" type="presParOf" srcId="{C8CD5612-6453-4680-8CFE-97A54A882CB4}" destId="{28B93A64-FD0B-4669-AEA9-33BB5E7E3746}" srcOrd="3" destOrd="0" presId="urn:microsoft.com/office/officeart/2005/8/layout/chevron2"/>
    <dgm:cxn modelId="{E287D32A-43D6-454F-942F-4F8591E38143}" type="presParOf" srcId="{C8CD5612-6453-4680-8CFE-97A54A882CB4}" destId="{26F5DEE1-861C-4B18-B2D5-34FB5B1F12E7}" srcOrd="4" destOrd="0" presId="urn:microsoft.com/office/officeart/2005/8/layout/chevron2"/>
    <dgm:cxn modelId="{20E5AB90-D2F5-4EA4-8529-88095A245F16}" type="presParOf" srcId="{26F5DEE1-861C-4B18-B2D5-34FB5B1F12E7}" destId="{17C176E0-17EF-4C83-9C66-DF815ED06053}" srcOrd="0" destOrd="0" presId="urn:microsoft.com/office/officeart/2005/8/layout/chevron2"/>
    <dgm:cxn modelId="{5A11C988-0B24-4312-94EF-EC5421937843}" type="presParOf" srcId="{26F5DEE1-861C-4B18-B2D5-34FB5B1F12E7}" destId="{40435266-AE7A-4F00-9870-016D14E69AC9}" srcOrd="1" destOrd="0" presId="urn:microsoft.com/office/officeart/2005/8/layout/chevron2"/>
    <dgm:cxn modelId="{BCD7209A-5599-49C4-8616-5BBA6CF6012D}" type="presParOf" srcId="{C8CD5612-6453-4680-8CFE-97A54A882CB4}" destId="{3CCF9712-FAAF-418D-AFF5-D10964739136}" srcOrd="5" destOrd="0" presId="urn:microsoft.com/office/officeart/2005/8/layout/chevron2"/>
    <dgm:cxn modelId="{ABA752BD-7F1D-48FB-AC8D-24F282810E3F}" type="presParOf" srcId="{C8CD5612-6453-4680-8CFE-97A54A882CB4}" destId="{21AEAD49-C454-4DB7-A0C5-8DC26EEC5773}" srcOrd="6" destOrd="0" presId="urn:microsoft.com/office/officeart/2005/8/layout/chevron2"/>
    <dgm:cxn modelId="{B4AD3358-EA61-4C5B-A912-B253924438C8}" type="presParOf" srcId="{21AEAD49-C454-4DB7-A0C5-8DC26EEC5773}" destId="{E42A1CFD-9D8A-40A6-9A3D-262095B5BC56}" srcOrd="0" destOrd="0" presId="urn:microsoft.com/office/officeart/2005/8/layout/chevron2"/>
    <dgm:cxn modelId="{864EF3B3-F167-4F2F-BA72-9D66289995F3}" type="presParOf" srcId="{21AEAD49-C454-4DB7-A0C5-8DC26EEC5773}" destId="{0E76FF46-D3ED-49E4-9CBD-373F61254427}" srcOrd="1" destOrd="0" presId="urn:microsoft.com/office/officeart/2005/8/layout/chevron2"/>
    <dgm:cxn modelId="{59F20D20-312A-46C6-99B3-9828A690653A}" type="presParOf" srcId="{C8CD5612-6453-4680-8CFE-97A54A882CB4}" destId="{F3C1967B-C402-45D2-A6ED-E460659219F2}" srcOrd="7" destOrd="0" presId="urn:microsoft.com/office/officeart/2005/8/layout/chevron2"/>
    <dgm:cxn modelId="{A871D4F1-2459-42B1-B599-F29590A11819}" type="presParOf" srcId="{C8CD5612-6453-4680-8CFE-97A54A882CB4}" destId="{5AC0A311-CA21-46D8-AC3F-7F9ED049C0C3}" srcOrd="8" destOrd="0" presId="urn:microsoft.com/office/officeart/2005/8/layout/chevron2"/>
    <dgm:cxn modelId="{95E09F8C-E75C-40EB-A233-64B105419DD7}" type="presParOf" srcId="{5AC0A311-CA21-46D8-AC3F-7F9ED049C0C3}" destId="{C4247FB1-76DB-4BF4-8A31-0C584EAB2082}" srcOrd="0" destOrd="0" presId="urn:microsoft.com/office/officeart/2005/8/layout/chevron2"/>
    <dgm:cxn modelId="{4C038F84-66B6-44AE-BF33-1A8E213A60FF}" type="presParOf" srcId="{5AC0A311-CA21-46D8-AC3F-7F9ED049C0C3}" destId="{711A494F-EDE3-40D1-A261-4764CCCBD546}" srcOrd="1" destOrd="0" presId="urn:microsoft.com/office/officeart/2005/8/layout/chevron2"/>
    <dgm:cxn modelId="{1D5D1910-2F04-4461-A023-8A858A153E18}" type="presParOf" srcId="{C8CD5612-6453-4680-8CFE-97A54A882CB4}" destId="{1FFEDA8B-6A75-4080-9523-0196DE2171A8}" srcOrd="9" destOrd="0" presId="urn:microsoft.com/office/officeart/2005/8/layout/chevron2"/>
    <dgm:cxn modelId="{68CD5A31-5982-4E87-932B-243E1D9ED058}" type="presParOf" srcId="{C8CD5612-6453-4680-8CFE-97A54A882CB4}" destId="{327DD815-0453-4816-9879-30A6D24EBF1C}" srcOrd="10" destOrd="0" presId="urn:microsoft.com/office/officeart/2005/8/layout/chevron2"/>
    <dgm:cxn modelId="{2EA46E0E-A50E-43AF-8565-205490FEA9D3}" type="presParOf" srcId="{327DD815-0453-4816-9879-30A6D24EBF1C}" destId="{F716B137-8E5B-43A5-8EF3-28DDF3E8A73B}" srcOrd="0" destOrd="0" presId="urn:microsoft.com/office/officeart/2005/8/layout/chevron2"/>
    <dgm:cxn modelId="{F9F90786-A08C-4891-8F93-849E3C978F43}" type="presParOf" srcId="{327DD815-0453-4816-9879-30A6D24EBF1C}" destId="{F4296767-6ECF-4DD4-A942-7B4A81D0DE2D}" srcOrd="1" destOrd="0" presId="urn:microsoft.com/office/officeart/2005/8/layout/chevron2"/>
    <dgm:cxn modelId="{900C1642-1EAE-4D00-B6D2-8E6AC4D47ECB}" type="presParOf" srcId="{C8CD5612-6453-4680-8CFE-97A54A882CB4}" destId="{417DACC1-6D25-4C7F-BB16-6EC6321739D8}" srcOrd="11" destOrd="0" presId="urn:microsoft.com/office/officeart/2005/8/layout/chevron2"/>
    <dgm:cxn modelId="{BCE9DBBD-1B31-4464-A716-90A0A4EB3289}" type="presParOf" srcId="{C8CD5612-6453-4680-8CFE-97A54A882CB4}" destId="{4C60CCC2-EFA7-460B-AE08-C654C91919C5}" srcOrd="12" destOrd="0" presId="urn:microsoft.com/office/officeart/2005/8/layout/chevron2"/>
    <dgm:cxn modelId="{28E95062-F1BB-4FAF-95F0-C19CE1807142}" type="presParOf" srcId="{4C60CCC2-EFA7-460B-AE08-C654C91919C5}" destId="{E3E52890-51ED-43F8-8C11-DB87140D6206}" srcOrd="0" destOrd="0" presId="urn:microsoft.com/office/officeart/2005/8/layout/chevron2"/>
    <dgm:cxn modelId="{EDAEFB3E-97AF-42E2-B093-7EC29A5DE812}" type="presParOf" srcId="{4C60CCC2-EFA7-460B-AE08-C654C91919C5}" destId="{9E98B27D-8637-4308-BAE6-EFE4E994142E}" srcOrd="1" destOrd="0" presId="urn:microsoft.com/office/officeart/2005/8/layout/chevron2"/>
    <dgm:cxn modelId="{BB840341-2293-4AB2-8A22-514F2FFD1ADC}" type="presParOf" srcId="{C8CD5612-6453-4680-8CFE-97A54A882CB4}" destId="{8E68DBCB-CD44-459E-841C-5CF6C7852A87}" srcOrd="13" destOrd="0" presId="urn:microsoft.com/office/officeart/2005/8/layout/chevron2"/>
    <dgm:cxn modelId="{713C7046-8CFB-4A67-8DCE-9FBC282D69AF}" type="presParOf" srcId="{C8CD5612-6453-4680-8CFE-97A54A882CB4}" destId="{4ECFE7C4-6258-41E5-8EA2-DE338822ACFA}" srcOrd="14" destOrd="0" presId="urn:microsoft.com/office/officeart/2005/8/layout/chevron2"/>
    <dgm:cxn modelId="{DFC52807-C808-44EF-91A1-E6F449C26237}" type="presParOf" srcId="{4ECFE7C4-6258-41E5-8EA2-DE338822ACFA}" destId="{47E4F7D2-1D4B-446B-AD80-E765D8B0C8F7}" srcOrd="0" destOrd="0" presId="urn:microsoft.com/office/officeart/2005/8/layout/chevron2"/>
    <dgm:cxn modelId="{698C779D-7CC4-4F62-B708-F42BF0C29FC3}" type="presParOf" srcId="{4ECFE7C4-6258-41E5-8EA2-DE338822ACFA}" destId="{FFD74D6D-1B82-4E18-B38A-ADD2981FD74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F7F492C-AEEC-4D5B-851D-7A96CCDA0E77}" type="doc">
      <dgm:prSet loTypeId="urn:microsoft.com/office/officeart/2005/8/layout/process2" loCatId="process" qsTypeId="urn:microsoft.com/office/officeart/2005/8/quickstyle/simple1" qsCatId="simple" csTypeId="urn:microsoft.com/office/officeart/2005/8/colors/accent1_2" csCatId="accent1" phldr="1"/>
      <dgm:spPr/>
    </dgm:pt>
    <dgm:pt modelId="{6D6B8B9D-22FF-472A-92D0-E256591D2313}">
      <dgm:prSet phldrT="[Text]" custT="1"/>
      <dgm:spPr>
        <a:solidFill>
          <a:schemeClr val="bg2"/>
        </a:solidFill>
        <a:ln>
          <a:solidFill>
            <a:srgbClr val="C00000"/>
          </a:solidFill>
        </a:ln>
      </dgm:spPr>
      <dgm:t>
        <a:bodyPr/>
        <a:lstStyle/>
        <a:p>
          <a:pPr algn="just">
            <a:lnSpc>
              <a:spcPct val="150000"/>
            </a:lnSpc>
          </a:pPr>
          <a:r>
            <a:rPr lang="en-US" sz="2200" dirty="0" err="1" smtClean="0">
              <a:solidFill>
                <a:srgbClr val="C00000"/>
              </a:solidFill>
              <a:latin typeface="Times New Roman" panose="02020603050405020304" pitchFamily="18" charset="0"/>
              <a:cs typeface="Times New Roman" panose="02020603050405020304" pitchFamily="18" charset="0"/>
            </a:rPr>
            <a:t>CSKD</a:t>
          </a:r>
          <a:r>
            <a:rPr lang="en-US" sz="2200" dirty="0" smtClean="0">
              <a:solidFill>
                <a:srgbClr val="C00000"/>
              </a:solidFill>
              <a:latin typeface="Times New Roman" panose="02020603050405020304" pitchFamily="18" charset="0"/>
              <a:cs typeface="Times New Roman" panose="02020603050405020304" pitchFamily="18" charset="0"/>
            </a:rPr>
            <a:t> </a:t>
          </a:r>
          <a:r>
            <a:rPr lang="vi-VN" sz="2200" dirty="0" smtClean="0">
              <a:solidFill>
                <a:srgbClr val="C00000"/>
              </a:solidFill>
              <a:latin typeface="Times New Roman" panose="02020603050405020304" pitchFamily="18" charset="0"/>
              <a:cs typeface="Times New Roman" panose="02020603050405020304" pitchFamily="18" charset="0"/>
            </a:rPr>
            <a:t>thuộc đối tượng nộp thuế theo </a:t>
          </a:r>
          <a:r>
            <a:rPr lang="en-US" sz="2200" dirty="0" smtClean="0">
              <a:solidFill>
                <a:srgbClr val="C00000"/>
              </a:solidFill>
              <a:latin typeface="Times New Roman" panose="02020603050405020304" pitchFamily="18" charset="0"/>
              <a:cs typeface="Times New Roman" panose="02020603050405020304" pitchFamily="18" charset="0"/>
            </a:rPr>
            <a:t>PP</a:t>
          </a:r>
          <a:r>
            <a:rPr lang="vi-VN" sz="2200" dirty="0" smtClean="0">
              <a:solidFill>
                <a:srgbClr val="C00000"/>
              </a:solidFill>
              <a:latin typeface="Times New Roman" panose="02020603050405020304" pitchFamily="18" charset="0"/>
              <a:cs typeface="Times New Roman" panose="02020603050405020304" pitchFamily="18" charset="0"/>
            </a:rPr>
            <a:t> trực tiếp khi bán hàng hoá, dịch vụ phải sử dụng hoá đơn bán hàng</a:t>
          </a:r>
          <a:endParaRPr lang="en-US" sz="2200" dirty="0">
            <a:solidFill>
              <a:srgbClr val="C00000"/>
            </a:solidFill>
            <a:latin typeface="Times New Roman" panose="02020603050405020304" pitchFamily="18" charset="0"/>
            <a:cs typeface="Times New Roman" panose="02020603050405020304" pitchFamily="18" charset="0"/>
          </a:endParaRPr>
        </a:p>
      </dgm:t>
    </dgm:pt>
    <dgm:pt modelId="{AB3B16A5-FB96-4790-ACAB-92BABB4BF0CF}" type="parTrans" cxnId="{4485128A-E76B-41FB-9E6D-77FCD901BED0}">
      <dgm:prSet/>
      <dgm:spPr/>
      <dgm:t>
        <a:bodyPr/>
        <a:lstStyle/>
        <a:p>
          <a:endParaRPr lang="en-US"/>
        </a:p>
      </dgm:t>
    </dgm:pt>
    <dgm:pt modelId="{5F3FF093-245D-4EDB-901F-2A77D5A4268F}" type="sibTrans" cxnId="{4485128A-E76B-41FB-9E6D-77FCD901BED0}">
      <dgm:prSet/>
      <dgm:spPr/>
      <dgm:t>
        <a:bodyPr/>
        <a:lstStyle/>
        <a:p>
          <a:endParaRPr lang="en-US"/>
        </a:p>
      </dgm:t>
    </dgm:pt>
    <dgm:pt modelId="{657F32F6-7B0F-481E-8CC8-3EFEEF2C900C}">
      <dgm:prSet phldrT="[Text]" custT="1"/>
      <dgm:spPr>
        <a:solidFill>
          <a:schemeClr val="bg2"/>
        </a:solidFill>
        <a:ln>
          <a:solidFill>
            <a:srgbClr val="C00000"/>
          </a:solidFill>
        </a:ln>
      </dgm:spPr>
      <dgm:t>
        <a:bodyPr/>
        <a:lstStyle/>
        <a:p>
          <a:pPr algn="just">
            <a:lnSpc>
              <a:spcPct val="150000"/>
            </a:lnSpc>
          </a:pPr>
          <a:r>
            <a:rPr lang="vi-VN" sz="2200" dirty="0" smtClean="0">
              <a:solidFill>
                <a:srgbClr val="C00000"/>
              </a:solidFill>
              <a:latin typeface="Times New Roman" panose="02020603050405020304" pitchFamily="18" charset="0"/>
              <a:cs typeface="Times New Roman" panose="02020603050405020304" pitchFamily="18" charset="0"/>
            </a:rPr>
            <a:t>Giá bán ghi trên hoá đơn là giá thực thanh toán đã có thuế GTGT (nếu là hàng hoá, dịch vụ chịu thuế GTGT)</a:t>
          </a:r>
          <a:endParaRPr lang="en-US" sz="2200" dirty="0">
            <a:solidFill>
              <a:srgbClr val="C00000"/>
            </a:solidFill>
            <a:latin typeface="Times New Roman" panose="02020603050405020304" pitchFamily="18" charset="0"/>
            <a:cs typeface="Times New Roman" panose="02020603050405020304" pitchFamily="18" charset="0"/>
          </a:endParaRPr>
        </a:p>
      </dgm:t>
    </dgm:pt>
    <dgm:pt modelId="{0CA4DD84-A6FC-4143-A0ED-EC42815D5B21}" type="sibTrans" cxnId="{412EE79E-2B45-4972-A80D-B2AF19E5BFA6}">
      <dgm:prSet/>
      <dgm:spPr/>
      <dgm:t>
        <a:bodyPr/>
        <a:lstStyle/>
        <a:p>
          <a:endParaRPr lang="en-US"/>
        </a:p>
      </dgm:t>
    </dgm:pt>
    <dgm:pt modelId="{3240272A-AD04-4487-AF76-56B05CF428F9}" type="parTrans" cxnId="{412EE79E-2B45-4972-A80D-B2AF19E5BFA6}">
      <dgm:prSet/>
      <dgm:spPr/>
      <dgm:t>
        <a:bodyPr/>
        <a:lstStyle/>
        <a:p>
          <a:endParaRPr lang="en-US"/>
        </a:p>
      </dgm:t>
    </dgm:pt>
    <dgm:pt modelId="{2778E632-4933-4803-8F88-B9DCB3EC7496}" type="pres">
      <dgm:prSet presAssocID="{4F7F492C-AEEC-4D5B-851D-7A96CCDA0E77}" presName="linearFlow" presStyleCnt="0">
        <dgm:presLayoutVars>
          <dgm:resizeHandles val="exact"/>
        </dgm:presLayoutVars>
      </dgm:prSet>
      <dgm:spPr/>
    </dgm:pt>
    <dgm:pt modelId="{0C33E7D8-1390-4CB4-970C-647E7A2D9090}" type="pres">
      <dgm:prSet presAssocID="{6D6B8B9D-22FF-472A-92D0-E256591D2313}" presName="node" presStyleLbl="node1" presStyleIdx="0" presStyleCnt="2" custScaleX="173818" custScaleY="96305">
        <dgm:presLayoutVars>
          <dgm:bulletEnabled val="1"/>
        </dgm:presLayoutVars>
      </dgm:prSet>
      <dgm:spPr/>
      <dgm:t>
        <a:bodyPr/>
        <a:lstStyle/>
        <a:p>
          <a:endParaRPr lang="en-US"/>
        </a:p>
      </dgm:t>
    </dgm:pt>
    <dgm:pt modelId="{FCDB6DFC-4D17-4BCD-9D63-541BDF312A92}" type="pres">
      <dgm:prSet presAssocID="{5F3FF093-245D-4EDB-901F-2A77D5A4268F}" presName="sibTrans" presStyleLbl="sibTrans2D1" presStyleIdx="0" presStyleCnt="1"/>
      <dgm:spPr/>
      <dgm:t>
        <a:bodyPr/>
        <a:lstStyle/>
        <a:p>
          <a:endParaRPr lang="en-US"/>
        </a:p>
      </dgm:t>
    </dgm:pt>
    <dgm:pt modelId="{1E68A7BE-DCEE-47D0-8C8A-13F909D23828}" type="pres">
      <dgm:prSet presAssocID="{5F3FF093-245D-4EDB-901F-2A77D5A4268F}" presName="connectorText" presStyleLbl="sibTrans2D1" presStyleIdx="0" presStyleCnt="1"/>
      <dgm:spPr/>
      <dgm:t>
        <a:bodyPr/>
        <a:lstStyle/>
        <a:p>
          <a:endParaRPr lang="en-US"/>
        </a:p>
      </dgm:t>
    </dgm:pt>
    <dgm:pt modelId="{DB7B77B4-F80A-4736-ADAA-203389AF6ABB}" type="pres">
      <dgm:prSet presAssocID="{657F32F6-7B0F-481E-8CC8-3EFEEF2C900C}" presName="node" presStyleLbl="node1" presStyleIdx="1" presStyleCnt="2" custScaleX="169120" custScaleY="102992">
        <dgm:presLayoutVars>
          <dgm:bulletEnabled val="1"/>
        </dgm:presLayoutVars>
      </dgm:prSet>
      <dgm:spPr/>
      <dgm:t>
        <a:bodyPr/>
        <a:lstStyle/>
        <a:p>
          <a:endParaRPr lang="en-US"/>
        </a:p>
      </dgm:t>
    </dgm:pt>
  </dgm:ptLst>
  <dgm:cxnLst>
    <dgm:cxn modelId="{412EE79E-2B45-4972-A80D-B2AF19E5BFA6}" srcId="{4F7F492C-AEEC-4D5B-851D-7A96CCDA0E77}" destId="{657F32F6-7B0F-481E-8CC8-3EFEEF2C900C}" srcOrd="1" destOrd="0" parTransId="{3240272A-AD04-4487-AF76-56B05CF428F9}" sibTransId="{0CA4DD84-A6FC-4143-A0ED-EC42815D5B21}"/>
    <dgm:cxn modelId="{64A6C3D9-D6D1-4790-8F33-818DF97FDA80}" type="presOf" srcId="{5F3FF093-245D-4EDB-901F-2A77D5A4268F}" destId="{1E68A7BE-DCEE-47D0-8C8A-13F909D23828}" srcOrd="1" destOrd="0" presId="urn:microsoft.com/office/officeart/2005/8/layout/process2"/>
    <dgm:cxn modelId="{D0F129C0-64C4-4E19-9381-FAB8C06C3083}" type="presOf" srcId="{4F7F492C-AEEC-4D5B-851D-7A96CCDA0E77}" destId="{2778E632-4933-4803-8F88-B9DCB3EC7496}" srcOrd="0" destOrd="0" presId="urn:microsoft.com/office/officeart/2005/8/layout/process2"/>
    <dgm:cxn modelId="{3C8AED69-1E96-4D00-B3F7-4A40E9DAC5A3}" type="presOf" srcId="{657F32F6-7B0F-481E-8CC8-3EFEEF2C900C}" destId="{DB7B77B4-F80A-4736-ADAA-203389AF6ABB}" srcOrd="0" destOrd="0" presId="urn:microsoft.com/office/officeart/2005/8/layout/process2"/>
    <dgm:cxn modelId="{2B9BF7F5-D084-4BBE-8EA6-D81CBEC64FB8}" type="presOf" srcId="{6D6B8B9D-22FF-472A-92D0-E256591D2313}" destId="{0C33E7D8-1390-4CB4-970C-647E7A2D9090}" srcOrd="0" destOrd="0" presId="urn:microsoft.com/office/officeart/2005/8/layout/process2"/>
    <dgm:cxn modelId="{4485128A-E76B-41FB-9E6D-77FCD901BED0}" srcId="{4F7F492C-AEEC-4D5B-851D-7A96CCDA0E77}" destId="{6D6B8B9D-22FF-472A-92D0-E256591D2313}" srcOrd="0" destOrd="0" parTransId="{AB3B16A5-FB96-4790-ACAB-92BABB4BF0CF}" sibTransId="{5F3FF093-245D-4EDB-901F-2A77D5A4268F}"/>
    <dgm:cxn modelId="{234FD527-E38D-499B-88F7-D4CD35C2D8C4}" type="presOf" srcId="{5F3FF093-245D-4EDB-901F-2A77D5A4268F}" destId="{FCDB6DFC-4D17-4BCD-9D63-541BDF312A92}" srcOrd="0" destOrd="0" presId="urn:microsoft.com/office/officeart/2005/8/layout/process2"/>
    <dgm:cxn modelId="{5C46DF79-5641-4475-BF30-C4F552C8AC64}" type="presParOf" srcId="{2778E632-4933-4803-8F88-B9DCB3EC7496}" destId="{0C33E7D8-1390-4CB4-970C-647E7A2D9090}" srcOrd="0" destOrd="0" presId="urn:microsoft.com/office/officeart/2005/8/layout/process2"/>
    <dgm:cxn modelId="{F2A97E4A-585C-4D9F-89A5-2A2514CFF346}" type="presParOf" srcId="{2778E632-4933-4803-8F88-B9DCB3EC7496}" destId="{FCDB6DFC-4D17-4BCD-9D63-541BDF312A92}" srcOrd="1" destOrd="0" presId="urn:microsoft.com/office/officeart/2005/8/layout/process2"/>
    <dgm:cxn modelId="{089201B0-38CE-4897-BD58-04EFB8AE42BC}" type="presParOf" srcId="{FCDB6DFC-4D17-4BCD-9D63-541BDF312A92}" destId="{1E68A7BE-DCEE-47D0-8C8A-13F909D23828}" srcOrd="0" destOrd="0" presId="urn:microsoft.com/office/officeart/2005/8/layout/process2"/>
    <dgm:cxn modelId="{4390D1CE-6597-4121-90FB-6FAAE2A74C8F}" type="presParOf" srcId="{2778E632-4933-4803-8F88-B9DCB3EC7496}" destId="{DB7B77B4-F80A-4736-ADAA-203389AF6ABB}"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13C595-2CA2-4389-BDE6-8E6167CD74D0}" type="doc">
      <dgm:prSet loTypeId="urn:diagrams.loki3.com/VaryingWidthList+Icon" loCatId="list" qsTypeId="urn:microsoft.com/office/officeart/2005/8/quickstyle/simple1" qsCatId="simple" csTypeId="urn:microsoft.com/office/officeart/2005/8/colors/accent1_2" csCatId="accent1" phldr="1"/>
      <dgm:spPr/>
    </dgm:pt>
    <dgm:pt modelId="{C4870E69-7F24-4BF0-813F-71F0847727AF}">
      <dgm:prSet phldrT="[Text]" custT="1"/>
      <dgm:spPr>
        <a:solidFill>
          <a:schemeClr val="bg2"/>
        </a:solidFill>
        <a:ln w="3175">
          <a:solidFill>
            <a:schemeClr val="accent3"/>
          </a:solidFill>
        </a:ln>
      </dgm:spPr>
      <dgm:t>
        <a:bodyPr/>
        <a:lstStyle/>
        <a:p>
          <a:r>
            <a:rPr lang="en-US" sz="2000" b="1" i="1" dirty="0" err="1" smtClean="0">
              <a:solidFill>
                <a:schemeClr val="accent3"/>
              </a:solidFill>
              <a:latin typeface="Times New Roman" panose="02020603050405020304" pitchFamily="18" charset="0"/>
              <a:cs typeface="Times New Roman" panose="02020603050405020304" pitchFamily="18" charset="0"/>
            </a:rPr>
            <a:t>Sp</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vi-VN" sz="2000" b="1" i="1" dirty="0" smtClean="0">
              <a:solidFill>
                <a:schemeClr val="accent3"/>
              </a:solidFill>
              <a:latin typeface="Times New Roman" panose="02020603050405020304" pitchFamily="18" charset="0"/>
              <a:cs typeface="Times New Roman" panose="02020603050405020304" pitchFamily="18" charset="0"/>
            </a:rPr>
            <a:t>nông nghiệp, dịch vụ đầu vào của </a:t>
          </a:r>
          <a:r>
            <a:rPr lang="en-US" sz="2000" b="1" i="1" dirty="0" err="1" smtClean="0">
              <a:solidFill>
                <a:schemeClr val="accent3"/>
              </a:solidFill>
              <a:latin typeface="Times New Roman" panose="02020603050405020304" pitchFamily="18" charset="0"/>
              <a:cs typeface="Times New Roman" panose="02020603050405020304" pitchFamily="18" charset="0"/>
            </a:rPr>
            <a:t>sx</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vi-VN" sz="2000" b="1" i="1" dirty="0" smtClean="0">
              <a:solidFill>
                <a:schemeClr val="accent3"/>
              </a:solidFill>
              <a:latin typeface="Times New Roman" panose="02020603050405020304" pitchFamily="18" charset="0"/>
              <a:cs typeface="Times New Roman" panose="02020603050405020304" pitchFamily="18" charset="0"/>
            </a:rPr>
            <a:t>nông nghiệp</a:t>
          </a:r>
          <a:endParaRPr lang="en-US" sz="2000" b="1" dirty="0">
            <a:solidFill>
              <a:schemeClr val="accent3"/>
            </a:solidFill>
          </a:endParaRPr>
        </a:p>
      </dgm:t>
    </dgm:pt>
    <dgm:pt modelId="{9D35C5A7-0F27-49DE-AAB6-A534F676BCC3}" type="parTrans" cxnId="{6A304071-07D1-4DDC-BC6D-3D91A0C54BC4}">
      <dgm:prSet/>
      <dgm:spPr/>
      <dgm:t>
        <a:bodyPr/>
        <a:lstStyle/>
        <a:p>
          <a:endParaRPr lang="en-US"/>
        </a:p>
      </dgm:t>
    </dgm:pt>
    <dgm:pt modelId="{C8A14352-77D7-4704-90DF-C937F12E31CF}" type="sibTrans" cxnId="{6A304071-07D1-4DDC-BC6D-3D91A0C54BC4}">
      <dgm:prSet/>
      <dgm:spPr/>
      <dgm:t>
        <a:bodyPr/>
        <a:lstStyle/>
        <a:p>
          <a:endParaRPr lang="en-US"/>
        </a:p>
      </dgm:t>
    </dgm:pt>
    <dgm:pt modelId="{568E5958-7F00-423B-9DE4-A17E5BD20A0B}">
      <dgm:prSet phldrT="[Text]" custT="1"/>
      <dgm:spPr>
        <a:solidFill>
          <a:schemeClr val="bg2"/>
        </a:solidFill>
        <a:ln w="3175">
          <a:solidFill>
            <a:schemeClr val="accent3"/>
          </a:solidFill>
        </a:ln>
      </dgm:spPr>
      <dgm:t>
        <a:bodyPr/>
        <a:lstStyle/>
        <a:p>
          <a:r>
            <a:rPr lang="en-US" sz="2000" b="1" i="1" dirty="0" err="1" smtClean="0">
              <a:solidFill>
                <a:schemeClr val="accent3"/>
              </a:solidFill>
              <a:latin typeface="Times New Roman" panose="02020603050405020304" pitchFamily="18" charset="0"/>
              <a:cs typeface="Times New Roman" panose="02020603050405020304" pitchFamily="18" charset="0"/>
            </a:rPr>
            <a:t>Không</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chịu</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thuế</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theo</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các</a:t>
          </a:r>
          <a:r>
            <a:rPr lang="en-US" sz="2000" b="1" i="1" dirty="0" smtClean="0">
              <a:solidFill>
                <a:schemeClr val="accent3"/>
              </a:solidFill>
              <a:latin typeface="Times New Roman" panose="02020603050405020304" pitchFamily="18" charset="0"/>
              <a:cs typeface="Times New Roman" panose="02020603050405020304" pitchFamily="18" charset="0"/>
            </a:rPr>
            <a:t> cam </a:t>
          </a:r>
          <a:r>
            <a:rPr lang="en-US" sz="2000" b="1" i="1" dirty="0" err="1" smtClean="0">
              <a:solidFill>
                <a:schemeClr val="accent3"/>
              </a:solidFill>
              <a:latin typeface="Times New Roman" panose="02020603050405020304" pitchFamily="18" charset="0"/>
              <a:cs typeface="Times New Roman" panose="02020603050405020304" pitchFamily="18" charset="0"/>
            </a:rPr>
            <a:t>kết</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quốc</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tế</a:t>
          </a:r>
          <a:endParaRPr lang="en-US" sz="2000" b="1" dirty="0">
            <a:solidFill>
              <a:schemeClr val="accent3"/>
            </a:solidFill>
          </a:endParaRPr>
        </a:p>
      </dgm:t>
    </dgm:pt>
    <dgm:pt modelId="{F8084A24-0DBC-412A-A20F-D5158408FD58}" type="parTrans" cxnId="{0403AE4B-38AA-42D9-B580-7CBF8FCE4861}">
      <dgm:prSet/>
      <dgm:spPr/>
      <dgm:t>
        <a:bodyPr/>
        <a:lstStyle/>
        <a:p>
          <a:endParaRPr lang="en-US"/>
        </a:p>
      </dgm:t>
    </dgm:pt>
    <dgm:pt modelId="{A5A33DBA-F7E4-43FF-A42F-49363EAE04EE}" type="sibTrans" cxnId="{0403AE4B-38AA-42D9-B580-7CBF8FCE4861}">
      <dgm:prSet/>
      <dgm:spPr/>
      <dgm:t>
        <a:bodyPr/>
        <a:lstStyle/>
        <a:p>
          <a:endParaRPr lang="en-US"/>
        </a:p>
      </dgm:t>
    </dgm:pt>
    <dgm:pt modelId="{FF15C69B-33E9-49E2-BB66-61DF6502701F}">
      <dgm:prSet phldrT="[Text]" custT="1"/>
      <dgm:spPr>
        <a:solidFill>
          <a:schemeClr val="bg2"/>
        </a:solidFill>
        <a:ln w="3175">
          <a:solidFill>
            <a:schemeClr val="accent3"/>
          </a:solidFill>
        </a:ln>
      </dgm:spPr>
      <dgm:t>
        <a:bodyPr/>
        <a:lstStyle/>
        <a:p>
          <a:r>
            <a:rPr lang="en-US" sz="2000" b="1" i="1" dirty="0" err="1" smtClean="0">
              <a:solidFill>
                <a:schemeClr val="accent3"/>
              </a:solidFill>
              <a:latin typeface="Times New Roman" panose="02020603050405020304" pitchFamily="18" charset="0"/>
              <a:cs typeface="Times New Roman" panose="02020603050405020304" pitchFamily="18" charset="0"/>
            </a:rPr>
            <a:t>Không</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chịu</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thuế</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GTGT</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vì</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lý</a:t>
          </a:r>
          <a:r>
            <a:rPr lang="en-US" sz="2000" b="1" i="1" dirty="0" smtClean="0">
              <a:solidFill>
                <a:schemeClr val="accent3"/>
              </a:solidFill>
              <a:latin typeface="Times New Roman" panose="02020603050405020304" pitchFamily="18" charset="0"/>
              <a:cs typeface="Times New Roman" panose="02020603050405020304" pitchFamily="18" charset="0"/>
            </a:rPr>
            <a:t> do </a:t>
          </a:r>
          <a:r>
            <a:rPr lang="en-US" sz="2000" b="1" i="1" dirty="0" err="1" smtClean="0">
              <a:solidFill>
                <a:schemeClr val="accent3"/>
              </a:solidFill>
              <a:latin typeface="Times New Roman" panose="02020603050405020304" pitchFamily="18" charset="0"/>
              <a:cs typeface="Times New Roman" panose="02020603050405020304" pitchFamily="18" charset="0"/>
            </a:rPr>
            <a:t>xã</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hội</a:t>
          </a:r>
          <a:endParaRPr lang="en-US" sz="2000" b="1" dirty="0">
            <a:solidFill>
              <a:schemeClr val="accent3"/>
            </a:solidFill>
          </a:endParaRPr>
        </a:p>
      </dgm:t>
    </dgm:pt>
    <dgm:pt modelId="{C0F374A0-BA02-4E6B-8920-15FD00F0F0E2}" type="parTrans" cxnId="{E682EA22-6584-4B39-91A4-7B034FEC236A}">
      <dgm:prSet/>
      <dgm:spPr/>
      <dgm:t>
        <a:bodyPr/>
        <a:lstStyle/>
        <a:p>
          <a:endParaRPr lang="en-US"/>
        </a:p>
      </dgm:t>
    </dgm:pt>
    <dgm:pt modelId="{E8BF1346-24BF-4957-B900-40A18D884764}" type="sibTrans" cxnId="{E682EA22-6584-4B39-91A4-7B034FEC236A}">
      <dgm:prSet/>
      <dgm:spPr/>
      <dgm:t>
        <a:bodyPr/>
        <a:lstStyle/>
        <a:p>
          <a:endParaRPr lang="en-US"/>
        </a:p>
      </dgm:t>
    </dgm:pt>
    <dgm:pt modelId="{D825A7C0-8EE2-437A-8303-0860D822C2CD}">
      <dgm:prSet phldrT="[Text]" custT="1"/>
      <dgm:spPr>
        <a:solidFill>
          <a:schemeClr val="bg2"/>
        </a:solidFill>
        <a:ln w="3175">
          <a:solidFill>
            <a:schemeClr val="accent3"/>
          </a:solidFill>
        </a:ln>
      </dgm:spPr>
      <dgm:t>
        <a:bodyPr/>
        <a:lstStyle/>
        <a:p>
          <a:r>
            <a:rPr lang="vi-VN" sz="2000" b="1" i="1" dirty="0" smtClean="0">
              <a:solidFill>
                <a:schemeClr val="accent3"/>
              </a:solidFill>
              <a:latin typeface="Times New Roman" panose="02020603050405020304" pitchFamily="18" charset="0"/>
              <a:cs typeface="Times New Roman" panose="02020603050405020304" pitchFamily="18" charset="0"/>
            </a:rPr>
            <a:t>Không thuộc diện chịu thuế để phù hợp với thông lệ quốc tế</a:t>
          </a:r>
          <a:r>
            <a:rPr lang="vi-VN" sz="2000" b="1" i="1" dirty="0" smtClean="0">
              <a:solidFill>
                <a:schemeClr val="bg1"/>
              </a:solidFill>
              <a:latin typeface="Times New Roman" panose="02020603050405020304" pitchFamily="18" charset="0"/>
              <a:cs typeface="Times New Roman" panose="02020603050405020304" pitchFamily="18" charset="0"/>
            </a:rPr>
            <a:t> </a:t>
          </a:r>
          <a:endParaRPr lang="en-US" sz="2000" b="1" dirty="0">
            <a:solidFill>
              <a:schemeClr val="bg1"/>
            </a:solidFill>
          </a:endParaRPr>
        </a:p>
      </dgm:t>
    </dgm:pt>
    <dgm:pt modelId="{EFABF750-5340-40CD-9CE8-9E838CD86BEC}" type="parTrans" cxnId="{C959D4D1-B411-45B0-A8D5-003EEB67C26F}">
      <dgm:prSet/>
      <dgm:spPr/>
      <dgm:t>
        <a:bodyPr/>
        <a:lstStyle/>
        <a:p>
          <a:endParaRPr lang="en-US"/>
        </a:p>
      </dgm:t>
    </dgm:pt>
    <dgm:pt modelId="{3E467901-4D4E-4550-83A9-BB5C4C856010}" type="sibTrans" cxnId="{C959D4D1-B411-45B0-A8D5-003EEB67C26F}">
      <dgm:prSet/>
      <dgm:spPr/>
      <dgm:t>
        <a:bodyPr/>
        <a:lstStyle/>
        <a:p>
          <a:endParaRPr lang="en-US"/>
        </a:p>
      </dgm:t>
    </dgm:pt>
    <dgm:pt modelId="{54507706-C8EE-45EA-A5DC-EE663BB618E1}">
      <dgm:prSet phldrT="[Text]" custT="1"/>
      <dgm:spPr>
        <a:solidFill>
          <a:schemeClr val="bg2"/>
        </a:solidFill>
        <a:ln w="3175">
          <a:solidFill>
            <a:schemeClr val="accent3"/>
          </a:solidFill>
        </a:ln>
      </dgm:spPr>
      <dgm:t>
        <a:bodyPr/>
        <a:lstStyle/>
        <a:p>
          <a:r>
            <a:rPr lang="vi-VN" sz="2000" b="1" i="1" dirty="0" smtClean="0">
              <a:solidFill>
                <a:schemeClr val="accent3"/>
              </a:solidFill>
              <a:latin typeface="Times New Roman" panose="02020603050405020304" pitchFamily="18" charset="0"/>
              <a:cs typeface="Times New Roman" panose="02020603050405020304" pitchFamily="18" charset="0"/>
            </a:rPr>
            <a:t>Không chịu thuế do người kinh doanh có thu nhập thấp</a:t>
          </a:r>
          <a:endParaRPr lang="en-US" sz="2000" b="1" dirty="0">
            <a:solidFill>
              <a:schemeClr val="accent3"/>
            </a:solidFill>
          </a:endParaRPr>
        </a:p>
      </dgm:t>
    </dgm:pt>
    <dgm:pt modelId="{7430D02D-4E15-4CB3-A113-9613F3B84395}" type="parTrans" cxnId="{5955310A-D83F-47DD-987E-7A9043210A1F}">
      <dgm:prSet/>
      <dgm:spPr/>
      <dgm:t>
        <a:bodyPr/>
        <a:lstStyle/>
        <a:p>
          <a:endParaRPr lang="en-US"/>
        </a:p>
      </dgm:t>
    </dgm:pt>
    <dgm:pt modelId="{764BD40E-D719-4127-BB5E-0FDFEDA18ADD}" type="sibTrans" cxnId="{5955310A-D83F-47DD-987E-7A9043210A1F}">
      <dgm:prSet/>
      <dgm:spPr/>
      <dgm:t>
        <a:bodyPr/>
        <a:lstStyle/>
        <a:p>
          <a:endParaRPr lang="en-US"/>
        </a:p>
      </dgm:t>
    </dgm:pt>
    <dgm:pt modelId="{84AC11AB-E537-4C13-9C06-1A75E5B5AB7F}">
      <dgm:prSet phldrT="[Text]" custT="1"/>
      <dgm:spPr>
        <a:solidFill>
          <a:schemeClr val="bg2"/>
        </a:solidFill>
        <a:ln w="3175">
          <a:solidFill>
            <a:schemeClr val="accent3"/>
          </a:solidFill>
        </a:ln>
      </dgm:spPr>
      <dgm:t>
        <a:bodyPr/>
        <a:lstStyle/>
        <a:p>
          <a:r>
            <a:rPr lang="en-US" sz="2000" b="1" i="1" dirty="0" smtClean="0">
              <a:solidFill>
                <a:schemeClr val="accent3"/>
              </a:solidFill>
              <a:latin typeface="Times New Roman" panose="02020603050405020304" pitchFamily="18" charset="0"/>
              <a:cs typeface="Times New Roman" panose="02020603050405020304" pitchFamily="18" charset="0"/>
            </a:rPr>
            <a:t>H</a:t>
          </a:r>
          <a:r>
            <a:rPr lang="vi-VN" sz="2000" b="1" i="1" dirty="0" smtClean="0">
              <a:solidFill>
                <a:schemeClr val="accent3"/>
              </a:solidFill>
              <a:latin typeface="Times New Roman" panose="02020603050405020304" pitchFamily="18" charset="0"/>
              <a:cs typeface="Times New Roman" panose="02020603050405020304" pitchFamily="18" charset="0"/>
            </a:rPr>
            <a:t>àng hóa, dịch vụ do Nhà nước trả tiền</a:t>
          </a:r>
          <a:endParaRPr lang="en-US" sz="2000" b="1" dirty="0">
            <a:solidFill>
              <a:schemeClr val="accent3"/>
            </a:solidFill>
          </a:endParaRPr>
        </a:p>
      </dgm:t>
    </dgm:pt>
    <dgm:pt modelId="{189939B9-3DFE-4C67-883C-E2248D083B90}" type="parTrans" cxnId="{76D6093C-A9F4-4727-A705-496C5D91D576}">
      <dgm:prSet/>
      <dgm:spPr/>
      <dgm:t>
        <a:bodyPr/>
        <a:lstStyle/>
        <a:p>
          <a:endParaRPr lang="en-US"/>
        </a:p>
      </dgm:t>
    </dgm:pt>
    <dgm:pt modelId="{E879851A-C85B-4B5A-B092-85BD5FC4B9F2}" type="sibTrans" cxnId="{76D6093C-A9F4-4727-A705-496C5D91D576}">
      <dgm:prSet/>
      <dgm:spPr/>
      <dgm:t>
        <a:bodyPr/>
        <a:lstStyle/>
        <a:p>
          <a:endParaRPr lang="en-US"/>
        </a:p>
      </dgm:t>
    </dgm:pt>
    <dgm:pt modelId="{0CB0CBD4-3ACB-4193-ABF3-12603E5E8B21}">
      <dgm:prSet phldrT="[Text]" custT="1"/>
      <dgm:spPr>
        <a:solidFill>
          <a:schemeClr val="bg2"/>
        </a:solidFill>
        <a:ln w="3175">
          <a:solidFill>
            <a:schemeClr val="accent3"/>
          </a:solidFill>
        </a:ln>
      </dgm:spPr>
      <dgm:t>
        <a:bodyPr/>
        <a:lstStyle/>
        <a:p>
          <a:r>
            <a:rPr lang="en-US" sz="2000" b="1" i="1" dirty="0" err="1" smtClean="0">
              <a:solidFill>
                <a:schemeClr val="accent3"/>
              </a:solidFill>
              <a:latin typeface="Times New Roman" panose="02020603050405020304" pitchFamily="18" charset="0"/>
              <a:cs typeface="Times New Roman" panose="02020603050405020304" pitchFamily="18" charset="0"/>
            </a:rPr>
            <a:t>Không</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chịu</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thuế</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vì</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một</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số</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lý</a:t>
          </a:r>
          <a:r>
            <a:rPr lang="en-US" sz="2000" b="1" i="1" dirty="0" smtClean="0">
              <a:solidFill>
                <a:schemeClr val="accent3"/>
              </a:solidFill>
              <a:latin typeface="Times New Roman" panose="02020603050405020304" pitchFamily="18" charset="0"/>
              <a:cs typeface="Times New Roman" panose="02020603050405020304" pitchFamily="18" charset="0"/>
            </a:rPr>
            <a:t> do </a:t>
          </a:r>
          <a:r>
            <a:rPr lang="en-US" sz="2000" b="1" i="1" dirty="0" err="1" smtClean="0">
              <a:solidFill>
                <a:schemeClr val="accent3"/>
              </a:solidFill>
              <a:latin typeface="Times New Roman" panose="02020603050405020304" pitchFamily="18" charset="0"/>
              <a:cs typeface="Times New Roman" panose="02020603050405020304" pitchFamily="18" charset="0"/>
            </a:rPr>
            <a:t>khác</a:t>
          </a:r>
          <a:endParaRPr lang="en-US" sz="2000" b="1" dirty="0">
            <a:solidFill>
              <a:schemeClr val="accent3"/>
            </a:solidFill>
          </a:endParaRPr>
        </a:p>
      </dgm:t>
    </dgm:pt>
    <dgm:pt modelId="{DBDB5733-CF9A-46D6-9E02-22E6A854C2D8}" type="parTrans" cxnId="{398B3682-3052-4669-BD9E-F7AC4ADA5BAD}">
      <dgm:prSet/>
      <dgm:spPr/>
      <dgm:t>
        <a:bodyPr/>
        <a:lstStyle/>
        <a:p>
          <a:endParaRPr lang="en-US"/>
        </a:p>
      </dgm:t>
    </dgm:pt>
    <dgm:pt modelId="{FF66E49A-6DAF-4271-9D09-5352233AFBFA}" type="sibTrans" cxnId="{398B3682-3052-4669-BD9E-F7AC4ADA5BAD}">
      <dgm:prSet/>
      <dgm:spPr/>
      <dgm:t>
        <a:bodyPr/>
        <a:lstStyle/>
        <a:p>
          <a:endParaRPr lang="en-US"/>
        </a:p>
      </dgm:t>
    </dgm:pt>
    <dgm:pt modelId="{0DD3DA88-67B3-4394-AD7D-928C77658838}" type="pres">
      <dgm:prSet presAssocID="{7613C595-2CA2-4389-BDE6-8E6167CD74D0}" presName="Name0" presStyleCnt="0">
        <dgm:presLayoutVars>
          <dgm:resizeHandles/>
        </dgm:presLayoutVars>
      </dgm:prSet>
      <dgm:spPr/>
    </dgm:pt>
    <dgm:pt modelId="{A7284936-419E-4468-BAFA-40EC15392788}" type="pres">
      <dgm:prSet presAssocID="{C4870E69-7F24-4BF0-813F-71F0847727AF}" presName="text" presStyleLbl="node1" presStyleIdx="0" presStyleCnt="7" custScaleX="626872" custScaleY="40716" custLinFactNeighborY="-55132">
        <dgm:presLayoutVars>
          <dgm:bulletEnabled val="1"/>
        </dgm:presLayoutVars>
      </dgm:prSet>
      <dgm:spPr/>
      <dgm:t>
        <a:bodyPr/>
        <a:lstStyle/>
        <a:p>
          <a:endParaRPr lang="en-US"/>
        </a:p>
      </dgm:t>
    </dgm:pt>
    <dgm:pt modelId="{6C5B6D6D-2C41-42F6-8772-6284CEAB11FF}" type="pres">
      <dgm:prSet presAssocID="{C8A14352-77D7-4704-90DF-C937F12E31CF}" presName="space" presStyleCnt="0"/>
      <dgm:spPr/>
    </dgm:pt>
    <dgm:pt modelId="{4C5C30D6-8AF2-413C-9608-1B631FD79402}" type="pres">
      <dgm:prSet presAssocID="{568E5958-7F00-423B-9DE4-A17E5BD20A0B}" presName="text" presStyleLbl="node1" presStyleIdx="1" presStyleCnt="7" custScaleX="846667" custScaleY="42287">
        <dgm:presLayoutVars>
          <dgm:bulletEnabled val="1"/>
        </dgm:presLayoutVars>
      </dgm:prSet>
      <dgm:spPr/>
      <dgm:t>
        <a:bodyPr/>
        <a:lstStyle/>
        <a:p>
          <a:endParaRPr lang="en-US"/>
        </a:p>
      </dgm:t>
    </dgm:pt>
    <dgm:pt modelId="{7AF10C61-8EDC-4065-B59D-E524B350E64D}" type="pres">
      <dgm:prSet presAssocID="{A5A33DBA-F7E4-43FF-A42F-49363EAE04EE}" presName="space" presStyleCnt="0"/>
      <dgm:spPr/>
    </dgm:pt>
    <dgm:pt modelId="{3DD60D78-56B0-431B-B0F3-392EA2C0536D}" type="pres">
      <dgm:prSet presAssocID="{FF15C69B-33E9-49E2-BB66-61DF6502701F}" presName="text" presStyleLbl="node1" presStyleIdx="2" presStyleCnt="7" custScaleX="846667" custScaleY="35320">
        <dgm:presLayoutVars>
          <dgm:bulletEnabled val="1"/>
        </dgm:presLayoutVars>
      </dgm:prSet>
      <dgm:spPr/>
      <dgm:t>
        <a:bodyPr/>
        <a:lstStyle/>
        <a:p>
          <a:endParaRPr lang="en-US"/>
        </a:p>
      </dgm:t>
    </dgm:pt>
    <dgm:pt modelId="{6E7F361E-462A-4716-9A10-896DA49A72F4}" type="pres">
      <dgm:prSet presAssocID="{E8BF1346-24BF-4957-B900-40A18D884764}" presName="space" presStyleCnt="0"/>
      <dgm:spPr/>
    </dgm:pt>
    <dgm:pt modelId="{355D0931-13CA-4DC5-B912-8B1EBA6638E1}" type="pres">
      <dgm:prSet presAssocID="{D825A7C0-8EE2-437A-8303-0860D822C2CD}" presName="text" presStyleLbl="node1" presStyleIdx="3" presStyleCnt="7" custScaleX="191614" custScaleY="39178">
        <dgm:presLayoutVars>
          <dgm:bulletEnabled val="1"/>
        </dgm:presLayoutVars>
      </dgm:prSet>
      <dgm:spPr/>
      <dgm:t>
        <a:bodyPr/>
        <a:lstStyle/>
        <a:p>
          <a:endParaRPr lang="en-US"/>
        </a:p>
      </dgm:t>
    </dgm:pt>
    <dgm:pt modelId="{2E06C48F-C424-4535-B934-A7703CE92F4D}" type="pres">
      <dgm:prSet presAssocID="{3E467901-4D4E-4550-83A9-BB5C4C856010}" presName="space" presStyleCnt="0"/>
      <dgm:spPr/>
    </dgm:pt>
    <dgm:pt modelId="{E2916D63-32AD-4882-8DA8-942CBAA975F3}" type="pres">
      <dgm:prSet presAssocID="{54507706-C8EE-45EA-A5DC-EE663BB618E1}" presName="text" presStyleLbl="node1" presStyleIdx="4" presStyleCnt="7" custScaleX="202259" custScaleY="39898">
        <dgm:presLayoutVars>
          <dgm:bulletEnabled val="1"/>
        </dgm:presLayoutVars>
      </dgm:prSet>
      <dgm:spPr/>
      <dgm:t>
        <a:bodyPr/>
        <a:lstStyle/>
        <a:p>
          <a:endParaRPr lang="en-US"/>
        </a:p>
      </dgm:t>
    </dgm:pt>
    <dgm:pt modelId="{2442B376-A460-42F4-8961-E9C15A99EB06}" type="pres">
      <dgm:prSet presAssocID="{764BD40E-D719-4127-BB5E-0FDFEDA18ADD}" presName="space" presStyleCnt="0"/>
      <dgm:spPr/>
    </dgm:pt>
    <dgm:pt modelId="{A15EACE4-D243-42A5-A6AB-6D5DAB91BB8C}" type="pres">
      <dgm:prSet presAssocID="{84AC11AB-E537-4C13-9C06-1A75E5B5AB7F}" presName="text" presStyleLbl="node1" presStyleIdx="5" presStyleCnt="7" custScaleX="280051" custScaleY="36765">
        <dgm:presLayoutVars>
          <dgm:bulletEnabled val="1"/>
        </dgm:presLayoutVars>
      </dgm:prSet>
      <dgm:spPr/>
      <dgm:t>
        <a:bodyPr/>
        <a:lstStyle/>
        <a:p>
          <a:endParaRPr lang="en-US"/>
        </a:p>
      </dgm:t>
    </dgm:pt>
    <dgm:pt modelId="{C27EB150-CC1B-4155-B2BC-3BE826F6156C}" type="pres">
      <dgm:prSet presAssocID="{E879851A-C85B-4B5A-B092-85BD5FC4B9F2}" presName="space" presStyleCnt="0"/>
      <dgm:spPr/>
    </dgm:pt>
    <dgm:pt modelId="{9367783B-77A4-4F32-B572-C677A374C64C}" type="pres">
      <dgm:prSet presAssocID="{0CB0CBD4-3ACB-4193-ABF3-12603E5E8B21}" presName="text" presStyleLbl="node1" presStyleIdx="6" presStyleCnt="7" custScaleX="441293" custScaleY="30862">
        <dgm:presLayoutVars>
          <dgm:bulletEnabled val="1"/>
        </dgm:presLayoutVars>
      </dgm:prSet>
      <dgm:spPr/>
      <dgm:t>
        <a:bodyPr/>
        <a:lstStyle/>
        <a:p>
          <a:endParaRPr lang="en-US"/>
        </a:p>
      </dgm:t>
    </dgm:pt>
  </dgm:ptLst>
  <dgm:cxnLst>
    <dgm:cxn modelId="{0403AE4B-38AA-42D9-B580-7CBF8FCE4861}" srcId="{7613C595-2CA2-4389-BDE6-8E6167CD74D0}" destId="{568E5958-7F00-423B-9DE4-A17E5BD20A0B}" srcOrd="1" destOrd="0" parTransId="{F8084A24-0DBC-412A-A20F-D5158408FD58}" sibTransId="{A5A33DBA-F7E4-43FF-A42F-49363EAE04EE}"/>
    <dgm:cxn modelId="{E682EA22-6584-4B39-91A4-7B034FEC236A}" srcId="{7613C595-2CA2-4389-BDE6-8E6167CD74D0}" destId="{FF15C69B-33E9-49E2-BB66-61DF6502701F}" srcOrd="2" destOrd="0" parTransId="{C0F374A0-BA02-4E6B-8920-15FD00F0F0E2}" sibTransId="{E8BF1346-24BF-4957-B900-40A18D884764}"/>
    <dgm:cxn modelId="{B237C842-D369-4328-8038-0D62E6EA4906}" type="presOf" srcId="{D825A7C0-8EE2-437A-8303-0860D822C2CD}" destId="{355D0931-13CA-4DC5-B912-8B1EBA6638E1}" srcOrd="0" destOrd="0" presId="urn:diagrams.loki3.com/VaryingWidthList+Icon"/>
    <dgm:cxn modelId="{C57E443B-C523-479D-97B9-E9CF8D1A3FE3}" type="presOf" srcId="{0CB0CBD4-3ACB-4193-ABF3-12603E5E8B21}" destId="{9367783B-77A4-4F32-B572-C677A374C64C}" srcOrd="0" destOrd="0" presId="urn:diagrams.loki3.com/VaryingWidthList+Icon"/>
    <dgm:cxn modelId="{5955310A-D83F-47DD-987E-7A9043210A1F}" srcId="{7613C595-2CA2-4389-BDE6-8E6167CD74D0}" destId="{54507706-C8EE-45EA-A5DC-EE663BB618E1}" srcOrd="4" destOrd="0" parTransId="{7430D02D-4E15-4CB3-A113-9613F3B84395}" sibTransId="{764BD40E-D719-4127-BB5E-0FDFEDA18ADD}"/>
    <dgm:cxn modelId="{61793518-1277-4160-8664-80D8F1B80B7B}" type="presOf" srcId="{54507706-C8EE-45EA-A5DC-EE663BB618E1}" destId="{E2916D63-32AD-4882-8DA8-942CBAA975F3}" srcOrd="0" destOrd="0" presId="urn:diagrams.loki3.com/VaryingWidthList+Icon"/>
    <dgm:cxn modelId="{6A304071-07D1-4DDC-BC6D-3D91A0C54BC4}" srcId="{7613C595-2CA2-4389-BDE6-8E6167CD74D0}" destId="{C4870E69-7F24-4BF0-813F-71F0847727AF}" srcOrd="0" destOrd="0" parTransId="{9D35C5A7-0F27-49DE-AAB6-A534F676BCC3}" sibTransId="{C8A14352-77D7-4704-90DF-C937F12E31CF}"/>
    <dgm:cxn modelId="{8B48B630-ADBB-4D6A-B137-9A9F7BF633C9}" type="presOf" srcId="{7613C595-2CA2-4389-BDE6-8E6167CD74D0}" destId="{0DD3DA88-67B3-4394-AD7D-928C77658838}" srcOrd="0" destOrd="0" presId="urn:diagrams.loki3.com/VaryingWidthList+Icon"/>
    <dgm:cxn modelId="{D1CA59CD-03F0-4F4B-801C-834EFBA8B2AD}" type="presOf" srcId="{FF15C69B-33E9-49E2-BB66-61DF6502701F}" destId="{3DD60D78-56B0-431B-B0F3-392EA2C0536D}" srcOrd="0" destOrd="0" presId="urn:diagrams.loki3.com/VaryingWidthList+Icon"/>
    <dgm:cxn modelId="{CCC10420-ADA6-42E7-A0D9-6925A77FE5A0}" type="presOf" srcId="{C4870E69-7F24-4BF0-813F-71F0847727AF}" destId="{A7284936-419E-4468-BAFA-40EC15392788}" srcOrd="0" destOrd="0" presId="urn:diagrams.loki3.com/VaryingWidthList+Icon"/>
    <dgm:cxn modelId="{B88243A8-F8FB-498C-A0E7-09997FA92C82}" type="presOf" srcId="{568E5958-7F00-423B-9DE4-A17E5BD20A0B}" destId="{4C5C30D6-8AF2-413C-9608-1B631FD79402}" srcOrd="0" destOrd="0" presId="urn:diagrams.loki3.com/VaryingWidthList+Icon"/>
    <dgm:cxn modelId="{E75ADE74-67D0-4BEE-87EE-67D8E55D4D49}" type="presOf" srcId="{84AC11AB-E537-4C13-9C06-1A75E5B5AB7F}" destId="{A15EACE4-D243-42A5-A6AB-6D5DAB91BB8C}" srcOrd="0" destOrd="0" presId="urn:diagrams.loki3.com/VaryingWidthList+Icon"/>
    <dgm:cxn modelId="{398B3682-3052-4669-BD9E-F7AC4ADA5BAD}" srcId="{7613C595-2CA2-4389-BDE6-8E6167CD74D0}" destId="{0CB0CBD4-3ACB-4193-ABF3-12603E5E8B21}" srcOrd="6" destOrd="0" parTransId="{DBDB5733-CF9A-46D6-9E02-22E6A854C2D8}" sibTransId="{FF66E49A-6DAF-4271-9D09-5352233AFBFA}"/>
    <dgm:cxn modelId="{C959D4D1-B411-45B0-A8D5-003EEB67C26F}" srcId="{7613C595-2CA2-4389-BDE6-8E6167CD74D0}" destId="{D825A7C0-8EE2-437A-8303-0860D822C2CD}" srcOrd="3" destOrd="0" parTransId="{EFABF750-5340-40CD-9CE8-9E838CD86BEC}" sibTransId="{3E467901-4D4E-4550-83A9-BB5C4C856010}"/>
    <dgm:cxn modelId="{76D6093C-A9F4-4727-A705-496C5D91D576}" srcId="{7613C595-2CA2-4389-BDE6-8E6167CD74D0}" destId="{84AC11AB-E537-4C13-9C06-1A75E5B5AB7F}" srcOrd="5" destOrd="0" parTransId="{189939B9-3DFE-4C67-883C-E2248D083B90}" sibTransId="{E879851A-C85B-4B5A-B092-85BD5FC4B9F2}"/>
    <dgm:cxn modelId="{05D935A5-2E09-44B7-8C3E-0949B2E64DE7}" type="presParOf" srcId="{0DD3DA88-67B3-4394-AD7D-928C77658838}" destId="{A7284936-419E-4468-BAFA-40EC15392788}" srcOrd="0" destOrd="0" presId="urn:diagrams.loki3.com/VaryingWidthList+Icon"/>
    <dgm:cxn modelId="{59BADC0F-6881-481A-BA6D-4B4ABB6289A7}" type="presParOf" srcId="{0DD3DA88-67B3-4394-AD7D-928C77658838}" destId="{6C5B6D6D-2C41-42F6-8772-6284CEAB11FF}" srcOrd="1" destOrd="0" presId="urn:diagrams.loki3.com/VaryingWidthList+Icon"/>
    <dgm:cxn modelId="{A6DB6A12-B54F-47E0-B074-FDB6EC5B7D7F}" type="presParOf" srcId="{0DD3DA88-67B3-4394-AD7D-928C77658838}" destId="{4C5C30D6-8AF2-413C-9608-1B631FD79402}" srcOrd="2" destOrd="0" presId="urn:diagrams.loki3.com/VaryingWidthList+Icon"/>
    <dgm:cxn modelId="{516CC885-9C0C-4A38-A9A6-09DD91F05701}" type="presParOf" srcId="{0DD3DA88-67B3-4394-AD7D-928C77658838}" destId="{7AF10C61-8EDC-4065-B59D-E524B350E64D}" srcOrd="3" destOrd="0" presId="urn:diagrams.loki3.com/VaryingWidthList+Icon"/>
    <dgm:cxn modelId="{B91780F9-02E8-495C-A6B4-CAAACBE4B469}" type="presParOf" srcId="{0DD3DA88-67B3-4394-AD7D-928C77658838}" destId="{3DD60D78-56B0-431B-B0F3-392EA2C0536D}" srcOrd="4" destOrd="0" presId="urn:diagrams.loki3.com/VaryingWidthList+Icon"/>
    <dgm:cxn modelId="{7A80150D-BDD8-4FF6-9EC4-0E08EDF2D526}" type="presParOf" srcId="{0DD3DA88-67B3-4394-AD7D-928C77658838}" destId="{6E7F361E-462A-4716-9A10-896DA49A72F4}" srcOrd="5" destOrd="0" presId="urn:diagrams.loki3.com/VaryingWidthList+Icon"/>
    <dgm:cxn modelId="{DFA9E30A-C6F7-419D-B3AD-0B9E34A16810}" type="presParOf" srcId="{0DD3DA88-67B3-4394-AD7D-928C77658838}" destId="{355D0931-13CA-4DC5-B912-8B1EBA6638E1}" srcOrd="6" destOrd="0" presId="urn:diagrams.loki3.com/VaryingWidthList+Icon"/>
    <dgm:cxn modelId="{C3D46C46-A6F8-49DB-81F8-90A1668174F6}" type="presParOf" srcId="{0DD3DA88-67B3-4394-AD7D-928C77658838}" destId="{2E06C48F-C424-4535-B934-A7703CE92F4D}" srcOrd="7" destOrd="0" presId="urn:diagrams.loki3.com/VaryingWidthList+Icon"/>
    <dgm:cxn modelId="{A8380833-DC41-4921-AB66-EF991BB58CCC}" type="presParOf" srcId="{0DD3DA88-67B3-4394-AD7D-928C77658838}" destId="{E2916D63-32AD-4882-8DA8-942CBAA975F3}" srcOrd="8" destOrd="0" presId="urn:diagrams.loki3.com/VaryingWidthList+Icon"/>
    <dgm:cxn modelId="{DF358678-21DE-4FD6-8104-9F6424A5B607}" type="presParOf" srcId="{0DD3DA88-67B3-4394-AD7D-928C77658838}" destId="{2442B376-A460-42F4-8961-E9C15A99EB06}" srcOrd="9" destOrd="0" presId="urn:diagrams.loki3.com/VaryingWidthList+Icon"/>
    <dgm:cxn modelId="{4AA112BD-15A1-4498-8FF3-CF270AE55D44}" type="presParOf" srcId="{0DD3DA88-67B3-4394-AD7D-928C77658838}" destId="{A15EACE4-D243-42A5-A6AB-6D5DAB91BB8C}" srcOrd="10" destOrd="0" presId="urn:diagrams.loki3.com/VaryingWidthList+Icon"/>
    <dgm:cxn modelId="{E7B83955-6F2E-42BB-B238-C942DB0DF625}" type="presParOf" srcId="{0DD3DA88-67B3-4394-AD7D-928C77658838}" destId="{C27EB150-CC1B-4155-B2BC-3BE826F6156C}" srcOrd="11" destOrd="0" presId="urn:diagrams.loki3.com/VaryingWidthList+Icon"/>
    <dgm:cxn modelId="{2F610B10-27CB-4CB5-80FB-830DF18B933C}" type="presParOf" srcId="{0DD3DA88-67B3-4394-AD7D-928C77658838}" destId="{9367783B-77A4-4F32-B572-C677A374C64C}" srcOrd="12" destOrd="0" presId="urn:diagrams.loki3.com/VaryingWidth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9D301B-3E72-4D76-9ED8-62BFB6C1664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C70EEE5-64C6-4D0B-B99B-0E681A5712FD}">
      <dgm:prSet phldrT="[Text]"/>
      <dgm:spPr>
        <a:solidFill>
          <a:schemeClr val="bg2">
            <a:alpha val="90000"/>
          </a:schemeClr>
        </a:solidFill>
      </dgm:spPr>
      <dgm:t>
        <a:bodyPr/>
        <a:lstStyle/>
        <a:p>
          <a:r>
            <a:rPr lang="en-US" b="1" dirty="0" err="1" smtClean="0">
              <a:solidFill>
                <a:srgbClr val="C00000"/>
              </a:solidFill>
              <a:latin typeface="Times New Roman" panose="02020603050405020304" pitchFamily="18" charset="0"/>
              <a:cs typeface="Times New Roman" panose="02020603050405020304" pitchFamily="18" charset="0"/>
            </a:rPr>
            <a:t>Người</a:t>
          </a:r>
          <a:r>
            <a:rPr lang="en-US" b="1" dirty="0" smtClean="0">
              <a:solidFill>
                <a:srgbClr val="C00000"/>
              </a:solidFill>
              <a:latin typeface="Times New Roman" panose="02020603050405020304" pitchFamily="18" charset="0"/>
              <a:cs typeface="Times New Roman" panose="02020603050405020304" pitchFamily="18" charset="0"/>
            </a:rPr>
            <a:t> </a:t>
          </a:r>
          <a:r>
            <a:rPr lang="en-US" b="1" dirty="0" err="1" smtClean="0">
              <a:solidFill>
                <a:srgbClr val="C00000"/>
              </a:solidFill>
              <a:latin typeface="Times New Roman" panose="02020603050405020304" pitchFamily="18" charset="0"/>
              <a:cs typeface="Times New Roman" panose="02020603050405020304" pitchFamily="18" charset="0"/>
            </a:rPr>
            <a:t>nộp</a:t>
          </a:r>
          <a:r>
            <a:rPr lang="en-US" b="1" dirty="0" smtClean="0">
              <a:solidFill>
                <a:srgbClr val="C00000"/>
              </a:solidFill>
              <a:latin typeface="Times New Roman" panose="02020603050405020304" pitchFamily="18" charset="0"/>
              <a:cs typeface="Times New Roman" panose="02020603050405020304" pitchFamily="18" charset="0"/>
            </a:rPr>
            <a:t> </a:t>
          </a:r>
          <a:r>
            <a:rPr lang="en-US" b="1" dirty="0" err="1" smtClean="0">
              <a:solidFill>
                <a:srgbClr val="C00000"/>
              </a:solidFill>
              <a:latin typeface="Times New Roman" panose="02020603050405020304" pitchFamily="18" charset="0"/>
              <a:cs typeface="Times New Roman" panose="02020603050405020304" pitchFamily="18" charset="0"/>
            </a:rPr>
            <a:t>thuế</a:t>
          </a:r>
          <a:r>
            <a:rPr lang="en-US" b="1" dirty="0" smtClean="0">
              <a:solidFill>
                <a:srgbClr val="C00000"/>
              </a:solidFill>
              <a:latin typeface="Times New Roman" panose="02020603050405020304" pitchFamily="18" charset="0"/>
              <a:cs typeface="Times New Roman" panose="02020603050405020304" pitchFamily="18" charset="0"/>
            </a:rPr>
            <a:t> </a:t>
          </a:r>
          <a:r>
            <a:rPr lang="en-US" b="1" dirty="0" err="1" smtClean="0">
              <a:solidFill>
                <a:srgbClr val="C00000"/>
              </a:solidFill>
              <a:latin typeface="Times New Roman" panose="02020603050405020304" pitchFamily="18" charset="0"/>
              <a:cs typeface="Times New Roman" panose="02020603050405020304" pitchFamily="18" charset="0"/>
            </a:rPr>
            <a:t>GTGT</a:t>
          </a:r>
          <a:endParaRPr lang="en-US" dirty="0"/>
        </a:p>
      </dgm:t>
    </dgm:pt>
    <dgm:pt modelId="{757EDC8A-75FF-4083-ACC0-80C665464537}" type="parTrans" cxnId="{DC5ECA04-6BCE-4C44-9F4D-DB61667AFBCC}">
      <dgm:prSet/>
      <dgm:spPr/>
      <dgm:t>
        <a:bodyPr/>
        <a:lstStyle/>
        <a:p>
          <a:endParaRPr lang="en-US"/>
        </a:p>
      </dgm:t>
    </dgm:pt>
    <dgm:pt modelId="{C37B647F-4F5E-4522-9BCE-1E9BE77FB5EF}" type="sibTrans" cxnId="{DC5ECA04-6BCE-4C44-9F4D-DB61667AFBCC}">
      <dgm:prSet/>
      <dgm:spPr/>
      <dgm:t>
        <a:bodyPr/>
        <a:lstStyle/>
        <a:p>
          <a:endParaRPr lang="en-US"/>
        </a:p>
      </dgm:t>
    </dgm:pt>
    <dgm:pt modelId="{E1C77B4D-6C5F-49A5-BA2A-C8B1144A7136}">
      <dgm:prSet phldrT="[Text]"/>
      <dgm:spPr>
        <a:solidFill>
          <a:schemeClr val="bg2">
            <a:alpha val="90000"/>
          </a:schemeClr>
        </a:solidFill>
      </dgm:spPr>
      <dgm:t>
        <a:bodyPr/>
        <a:lstStyle/>
        <a:p>
          <a:r>
            <a:rPr lang="en-US" b="1" i="1" dirty="0" smtClean="0">
              <a:solidFill>
                <a:srgbClr val="C00000"/>
              </a:solidFill>
              <a:latin typeface="Times New Roman" panose="02020603050405020304" pitchFamily="18" charset="0"/>
              <a:cs typeface="Times New Roman" panose="02020603050405020304" pitchFamily="18" charset="0"/>
            </a:rPr>
            <a:t>T</a:t>
          </a:r>
          <a:r>
            <a:rPr lang="vi-VN" b="1" i="1" dirty="0" smtClean="0">
              <a:solidFill>
                <a:srgbClr val="C00000"/>
              </a:solidFill>
              <a:latin typeface="Times New Roman" panose="02020603050405020304" pitchFamily="18" charset="0"/>
              <a:cs typeface="Times New Roman" panose="02020603050405020304" pitchFamily="18" charset="0"/>
            </a:rPr>
            <a:t>ổ chức, cá nhân sản xuất, kinh doanh hàng hóa, dịch vụ chịu thuế </a:t>
          </a:r>
          <a:r>
            <a:rPr lang="en-US" b="1" i="1" dirty="0" err="1" smtClean="0">
              <a:solidFill>
                <a:srgbClr val="C00000"/>
              </a:solidFill>
              <a:latin typeface="Times New Roman" panose="02020603050405020304" pitchFamily="18" charset="0"/>
              <a:cs typeface="Times New Roman" panose="02020603050405020304" pitchFamily="18" charset="0"/>
            </a:rPr>
            <a:t>GTGT</a:t>
          </a:r>
          <a:endParaRPr lang="en-US" dirty="0"/>
        </a:p>
      </dgm:t>
    </dgm:pt>
    <dgm:pt modelId="{F9167866-749C-443C-A7C5-387442728533}" type="parTrans" cxnId="{C76BC7B3-C236-4E8E-BEB9-47638057B60A}">
      <dgm:prSet/>
      <dgm:spPr/>
      <dgm:t>
        <a:bodyPr/>
        <a:lstStyle/>
        <a:p>
          <a:endParaRPr lang="en-US"/>
        </a:p>
      </dgm:t>
    </dgm:pt>
    <dgm:pt modelId="{DE837A02-C773-436E-AC7B-273ED094F7F9}" type="sibTrans" cxnId="{C76BC7B3-C236-4E8E-BEB9-47638057B60A}">
      <dgm:prSet/>
      <dgm:spPr/>
      <dgm:t>
        <a:bodyPr/>
        <a:lstStyle/>
        <a:p>
          <a:endParaRPr lang="en-US"/>
        </a:p>
      </dgm:t>
    </dgm:pt>
    <dgm:pt modelId="{0E8767D4-EE62-4151-A823-65E2BFDAB7EE}">
      <dgm:prSet phldrT="[Text]"/>
      <dgm:spPr>
        <a:solidFill>
          <a:schemeClr val="bg2">
            <a:alpha val="90000"/>
          </a:schemeClr>
        </a:solidFill>
      </dgm:spPr>
      <dgm:t>
        <a:bodyPr/>
        <a:lstStyle/>
        <a:p>
          <a:r>
            <a:rPr lang="en-US" b="1" i="1" dirty="0" smtClean="0">
              <a:solidFill>
                <a:srgbClr val="C00000"/>
              </a:solidFill>
              <a:latin typeface="Times New Roman" panose="02020603050405020304" pitchFamily="18" charset="0"/>
              <a:cs typeface="Times New Roman" panose="02020603050405020304" pitchFamily="18" charset="0"/>
            </a:rPr>
            <a:t>T</a:t>
          </a:r>
          <a:r>
            <a:rPr lang="vi-VN" b="1" i="1" dirty="0" smtClean="0">
              <a:solidFill>
                <a:srgbClr val="C00000"/>
              </a:solidFill>
              <a:latin typeface="Times New Roman" panose="02020603050405020304" pitchFamily="18" charset="0"/>
              <a:cs typeface="Times New Roman" panose="02020603050405020304" pitchFamily="18" charset="0"/>
            </a:rPr>
            <a:t>ổ chức, cá nhân nhập khẩu hàng hóa chịu thuế </a:t>
          </a:r>
          <a:r>
            <a:rPr lang="en-US" b="1" i="1" dirty="0" err="1" smtClean="0">
              <a:solidFill>
                <a:srgbClr val="C00000"/>
              </a:solidFill>
              <a:latin typeface="Times New Roman" panose="02020603050405020304" pitchFamily="18" charset="0"/>
              <a:cs typeface="Times New Roman" panose="02020603050405020304" pitchFamily="18" charset="0"/>
            </a:rPr>
            <a:t>GTGT</a:t>
          </a:r>
          <a:endParaRPr lang="en-US" dirty="0"/>
        </a:p>
      </dgm:t>
    </dgm:pt>
    <dgm:pt modelId="{532C9C5A-B2EF-4DF7-B2A6-002B1CC613C1}" type="sibTrans" cxnId="{65F4D8D2-0BA6-42F3-838B-EECF0DB9B3D7}">
      <dgm:prSet/>
      <dgm:spPr/>
      <dgm:t>
        <a:bodyPr/>
        <a:lstStyle/>
        <a:p>
          <a:endParaRPr lang="en-US"/>
        </a:p>
      </dgm:t>
    </dgm:pt>
    <dgm:pt modelId="{AA1CC957-A792-4E3A-BDBC-67D10CFC8DCD}" type="parTrans" cxnId="{65F4D8D2-0BA6-42F3-838B-EECF0DB9B3D7}">
      <dgm:prSet/>
      <dgm:spPr/>
      <dgm:t>
        <a:bodyPr/>
        <a:lstStyle/>
        <a:p>
          <a:endParaRPr lang="en-US"/>
        </a:p>
      </dgm:t>
    </dgm:pt>
    <dgm:pt modelId="{57227042-01BE-4D7E-AFD6-8E2291FAB046}" type="pres">
      <dgm:prSet presAssocID="{AF9D301B-3E72-4D76-9ED8-62BFB6C16649}" presName="hierChild1" presStyleCnt="0">
        <dgm:presLayoutVars>
          <dgm:chPref val="1"/>
          <dgm:dir/>
          <dgm:animOne val="branch"/>
          <dgm:animLvl val="lvl"/>
          <dgm:resizeHandles/>
        </dgm:presLayoutVars>
      </dgm:prSet>
      <dgm:spPr/>
      <dgm:t>
        <a:bodyPr/>
        <a:lstStyle/>
        <a:p>
          <a:endParaRPr lang="en-US"/>
        </a:p>
      </dgm:t>
    </dgm:pt>
    <dgm:pt modelId="{C6D95B0D-81CD-45F6-BB23-57B6CA9144B0}" type="pres">
      <dgm:prSet presAssocID="{2C70EEE5-64C6-4D0B-B99B-0E681A5712FD}" presName="hierRoot1" presStyleCnt="0"/>
      <dgm:spPr/>
    </dgm:pt>
    <dgm:pt modelId="{712368AD-C679-4E79-810F-DCEC00F45ED0}" type="pres">
      <dgm:prSet presAssocID="{2C70EEE5-64C6-4D0B-B99B-0E681A5712FD}" presName="composite" presStyleCnt="0"/>
      <dgm:spPr/>
    </dgm:pt>
    <dgm:pt modelId="{11187C0F-AB84-4AD5-BCCE-9E7D8B70214F}" type="pres">
      <dgm:prSet presAssocID="{2C70EEE5-64C6-4D0B-B99B-0E681A5712FD}" presName="background" presStyleLbl="node0" presStyleIdx="0" presStyleCnt="1"/>
      <dgm:spPr/>
    </dgm:pt>
    <dgm:pt modelId="{594C482E-B829-44F5-8E50-889C3558ABEC}" type="pres">
      <dgm:prSet presAssocID="{2C70EEE5-64C6-4D0B-B99B-0E681A5712FD}" presName="text" presStyleLbl="fgAcc0" presStyleIdx="0" presStyleCnt="1" custScaleX="126362" custScaleY="90887">
        <dgm:presLayoutVars>
          <dgm:chPref val="3"/>
        </dgm:presLayoutVars>
      </dgm:prSet>
      <dgm:spPr/>
      <dgm:t>
        <a:bodyPr/>
        <a:lstStyle/>
        <a:p>
          <a:endParaRPr lang="en-US"/>
        </a:p>
      </dgm:t>
    </dgm:pt>
    <dgm:pt modelId="{1E3D7F42-C927-4E14-986E-E30D1DFDE969}" type="pres">
      <dgm:prSet presAssocID="{2C70EEE5-64C6-4D0B-B99B-0E681A5712FD}" presName="hierChild2" presStyleCnt="0"/>
      <dgm:spPr/>
    </dgm:pt>
    <dgm:pt modelId="{C17EE648-FDA9-44B8-8D00-615ABA6ED88E}" type="pres">
      <dgm:prSet presAssocID="{F9167866-749C-443C-A7C5-387442728533}" presName="Name10" presStyleLbl="parChTrans1D2" presStyleIdx="0" presStyleCnt="2"/>
      <dgm:spPr/>
      <dgm:t>
        <a:bodyPr/>
        <a:lstStyle/>
        <a:p>
          <a:endParaRPr lang="en-US"/>
        </a:p>
      </dgm:t>
    </dgm:pt>
    <dgm:pt modelId="{DD109819-80E8-46AE-9D50-32B941DD9963}" type="pres">
      <dgm:prSet presAssocID="{E1C77B4D-6C5F-49A5-BA2A-C8B1144A7136}" presName="hierRoot2" presStyleCnt="0"/>
      <dgm:spPr/>
    </dgm:pt>
    <dgm:pt modelId="{3A762AC0-57F8-42C6-AF20-160FC12ADFBA}" type="pres">
      <dgm:prSet presAssocID="{E1C77B4D-6C5F-49A5-BA2A-C8B1144A7136}" presName="composite2" presStyleCnt="0"/>
      <dgm:spPr/>
    </dgm:pt>
    <dgm:pt modelId="{393F7BF3-E4D1-4388-89E3-E664E52BB13E}" type="pres">
      <dgm:prSet presAssocID="{E1C77B4D-6C5F-49A5-BA2A-C8B1144A7136}" presName="background2" presStyleLbl="node2" presStyleIdx="0" presStyleCnt="2"/>
      <dgm:spPr/>
    </dgm:pt>
    <dgm:pt modelId="{620C8E0B-039E-4451-B81C-129F5F8B281E}" type="pres">
      <dgm:prSet presAssocID="{E1C77B4D-6C5F-49A5-BA2A-C8B1144A7136}" presName="text2" presStyleLbl="fgAcc2" presStyleIdx="0" presStyleCnt="2" custScaleX="124426" custScaleY="135761">
        <dgm:presLayoutVars>
          <dgm:chPref val="3"/>
        </dgm:presLayoutVars>
      </dgm:prSet>
      <dgm:spPr/>
      <dgm:t>
        <a:bodyPr/>
        <a:lstStyle/>
        <a:p>
          <a:endParaRPr lang="en-US"/>
        </a:p>
      </dgm:t>
    </dgm:pt>
    <dgm:pt modelId="{9B811492-82DE-4D27-8C82-E75B9BB3062F}" type="pres">
      <dgm:prSet presAssocID="{E1C77B4D-6C5F-49A5-BA2A-C8B1144A7136}" presName="hierChild3" presStyleCnt="0"/>
      <dgm:spPr/>
    </dgm:pt>
    <dgm:pt modelId="{BE62E921-1F89-4E01-B211-0C858F395A1B}" type="pres">
      <dgm:prSet presAssocID="{AA1CC957-A792-4E3A-BDBC-67D10CFC8DCD}" presName="Name10" presStyleLbl="parChTrans1D2" presStyleIdx="1" presStyleCnt="2"/>
      <dgm:spPr/>
      <dgm:t>
        <a:bodyPr/>
        <a:lstStyle/>
        <a:p>
          <a:endParaRPr lang="en-US"/>
        </a:p>
      </dgm:t>
    </dgm:pt>
    <dgm:pt modelId="{3C9588E4-3659-432F-9A1F-59B936CB7988}" type="pres">
      <dgm:prSet presAssocID="{0E8767D4-EE62-4151-A823-65E2BFDAB7EE}" presName="hierRoot2" presStyleCnt="0"/>
      <dgm:spPr/>
    </dgm:pt>
    <dgm:pt modelId="{929B877B-E378-4297-9F71-5168317798F1}" type="pres">
      <dgm:prSet presAssocID="{0E8767D4-EE62-4151-A823-65E2BFDAB7EE}" presName="composite2" presStyleCnt="0"/>
      <dgm:spPr/>
    </dgm:pt>
    <dgm:pt modelId="{B480DA4E-73F5-4061-8995-C439BC4254EB}" type="pres">
      <dgm:prSet presAssocID="{0E8767D4-EE62-4151-A823-65E2BFDAB7EE}" presName="background2" presStyleLbl="node2" presStyleIdx="1" presStyleCnt="2"/>
      <dgm:spPr/>
    </dgm:pt>
    <dgm:pt modelId="{C8636885-D0A5-4B75-9CEC-D5B5638B9CD9}" type="pres">
      <dgm:prSet presAssocID="{0E8767D4-EE62-4151-A823-65E2BFDAB7EE}" presName="text2" presStyleLbl="fgAcc2" presStyleIdx="1" presStyleCnt="2" custScaleX="121934" custScaleY="134407">
        <dgm:presLayoutVars>
          <dgm:chPref val="3"/>
        </dgm:presLayoutVars>
      </dgm:prSet>
      <dgm:spPr/>
      <dgm:t>
        <a:bodyPr/>
        <a:lstStyle/>
        <a:p>
          <a:endParaRPr lang="en-US"/>
        </a:p>
      </dgm:t>
    </dgm:pt>
    <dgm:pt modelId="{1288E588-D1DC-4524-BAE9-8AD07D2F0E1C}" type="pres">
      <dgm:prSet presAssocID="{0E8767D4-EE62-4151-A823-65E2BFDAB7EE}" presName="hierChild3" presStyleCnt="0"/>
      <dgm:spPr/>
    </dgm:pt>
  </dgm:ptLst>
  <dgm:cxnLst>
    <dgm:cxn modelId="{6D36BFB8-1CC4-4A3E-9117-5DFEC28625B4}" type="presOf" srcId="{AA1CC957-A792-4E3A-BDBC-67D10CFC8DCD}" destId="{BE62E921-1F89-4E01-B211-0C858F395A1B}" srcOrd="0" destOrd="0" presId="urn:microsoft.com/office/officeart/2005/8/layout/hierarchy1"/>
    <dgm:cxn modelId="{EBA41DB0-1200-4394-AEF6-203844C5C07D}" type="presOf" srcId="{E1C77B4D-6C5F-49A5-BA2A-C8B1144A7136}" destId="{620C8E0B-039E-4451-B81C-129F5F8B281E}" srcOrd="0" destOrd="0" presId="urn:microsoft.com/office/officeart/2005/8/layout/hierarchy1"/>
    <dgm:cxn modelId="{DC5ECA04-6BCE-4C44-9F4D-DB61667AFBCC}" srcId="{AF9D301B-3E72-4D76-9ED8-62BFB6C16649}" destId="{2C70EEE5-64C6-4D0B-B99B-0E681A5712FD}" srcOrd="0" destOrd="0" parTransId="{757EDC8A-75FF-4083-ACC0-80C665464537}" sibTransId="{C37B647F-4F5E-4522-9BCE-1E9BE77FB5EF}"/>
    <dgm:cxn modelId="{65F4D8D2-0BA6-42F3-838B-EECF0DB9B3D7}" srcId="{2C70EEE5-64C6-4D0B-B99B-0E681A5712FD}" destId="{0E8767D4-EE62-4151-A823-65E2BFDAB7EE}" srcOrd="1" destOrd="0" parTransId="{AA1CC957-A792-4E3A-BDBC-67D10CFC8DCD}" sibTransId="{532C9C5A-B2EF-4DF7-B2A6-002B1CC613C1}"/>
    <dgm:cxn modelId="{35EF3903-9D56-45FE-A307-A504DEF727D5}" type="presOf" srcId="{0E8767D4-EE62-4151-A823-65E2BFDAB7EE}" destId="{C8636885-D0A5-4B75-9CEC-D5B5638B9CD9}" srcOrd="0" destOrd="0" presId="urn:microsoft.com/office/officeart/2005/8/layout/hierarchy1"/>
    <dgm:cxn modelId="{C76BC7B3-C236-4E8E-BEB9-47638057B60A}" srcId="{2C70EEE5-64C6-4D0B-B99B-0E681A5712FD}" destId="{E1C77B4D-6C5F-49A5-BA2A-C8B1144A7136}" srcOrd="0" destOrd="0" parTransId="{F9167866-749C-443C-A7C5-387442728533}" sibTransId="{DE837A02-C773-436E-AC7B-273ED094F7F9}"/>
    <dgm:cxn modelId="{65F4032F-19F2-4744-916F-D31A5968D931}" type="presOf" srcId="{AF9D301B-3E72-4D76-9ED8-62BFB6C16649}" destId="{57227042-01BE-4D7E-AFD6-8E2291FAB046}" srcOrd="0" destOrd="0" presId="urn:microsoft.com/office/officeart/2005/8/layout/hierarchy1"/>
    <dgm:cxn modelId="{10AEF04F-C40E-46B5-89F8-DB849BBACA1F}" type="presOf" srcId="{F9167866-749C-443C-A7C5-387442728533}" destId="{C17EE648-FDA9-44B8-8D00-615ABA6ED88E}" srcOrd="0" destOrd="0" presId="urn:microsoft.com/office/officeart/2005/8/layout/hierarchy1"/>
    <dgm:cxn modelId="{5370E343-8A14-432E-881F-ECDF637BA5CE}" type="presOf" srcId="{2C70EEE5-64C6-4D0B-B99B-0E681A5712FD}" destId="{594C482E-B829-44F5-8E50-889C3558ABEC}" srcOrd="0" destOrd="0" presId="urn:microsoft.com/office/officeart/2005/8/layout/hierarchy1"/>
    <dgm:cxn modelId="{2A0DAD94-6F86-423E-B7E7-07D393C0E942}" type="presParOf" srcId="{57227042-01BE-4D7E-AFD6-8E2291FAB046}" destId="{C6D95B0D-81CD-45F6-BB23-57B6CA9144B0}" srcOrd="0" destOrd="0" presId="urn:microsoft.com/office/officeart/2005/8/layout/hierarchy1"/>
    <dgm:cxn modelId="{73DA4FD0-7627-4CCA-B341-BA82097930F2}" type="presParOf" srcId="{C6D95B0D-81CD-45F6-BB23-57B6CA9144B0}" destId="{712368AD-C679-4E79-810F-DCEC00F45ED0}" srcOrd="0" destOrd="0" presId="urn:microsoft.com/office/officeart/2005/8/layout/hierarchy1"/>
    <dgm:cxn modelId="{A961DB12-8690-4C64-8CC3-405671B87321}" type="presParOf" srcId="{712368AD-C679-4E79-810F-DCEC00F45ED0}" destId="{11187C0F-AB84-4AD5-BCCE-9E7D8B70214F}" srcOrd="0" destOrd="0" presId="urn:microsoft.com/office/officeart/2005/8/layout/hierarchy1"/>
    <dgm:cxn modelId="{42672E36-4BD3-44A4-A915-3CAC847612D4}" type="presParOf" srcId="{712368AD-C679-4E79-810F-DCEC00F45ED0}" destId="{594C482E-B829-44F5-8E50-889C3558ABEC}" srcOrd="1" destOrd="0" presId="urn:microsoft.com/office/officeart/2005/8/layout/hierarchy1"/>
    <dgm:cxn modelId="{D13E617E-4FA9-4BBF-BBE2-F6DC4B8F1557}" type="presParOf" srcId="{C6D95B0D-81CD-45F6-BB23-57B6CA9144B0}" destId="{1E3D7F42-C927-4E14-986E-E30D1DFDE969}" srcOrd="1" destOrd="0" presId="urn:microsoft.com/office/officeart/2005/8/layout/hierarchy1"/>
    <dgm:cxn modelId="{4B58E247-B1CD-4CD6-97F2-C8571FDC97EC}" type="presParOf" srcId="{1E3D7F42-C927-4E14-986E-E30D1DFDE969}" destId="{C17EE648-FDA9-44B8-8D00-615ABA6ED88E}" srcOrd="0" destOrd="0" presId="urn:microsoft.com/office/officeart/2005/8/layout/hierarchy1"/>
    <dgm:cxn modelId="{82F89CAB-896E-4DF6-9879-868B0DCCCF14}" type="presParOf" srcId="{1E3D7F42-C927-4E14-986E-E30D1DFDE969}" destId="{DD109819-80E8-46AE-9D50-32B941DD9963}" srcOrd="1" destOrd="0" presId="urn:microsoft.com/office/officeart/2005/8/layout/hierarchy1"/>
    <dgm:cxn modelId="{D20F4EC7-B851-462E-BEB3-525920490B03}" type="presParOf" srcId="{DD109819-80E8-46AE-9D50-32B941DD9963}" destId="{3A762AC0-57F8-42C6-AF20-160FC12ADFBA}" srcOrd="0" destOrd="0" presId="urn:microsoft.com/office/officeart/2005/8/layout/hierarchy1"/>
    <dgm:cxn modelId="{B43063F5-F663-46E3-BAAA-D362DC302094}" type="presParOf" srcId="{3A762AC0-57F8-42C6-AF20-160FC12ADFBA}" destId="{393F7BF3-E4D1-4388-89E3-E664E52BB13E}" srcOrd="0" destOrd="0" presId="urn:microsoft.com/office/officeart/2005/8/layout/hierarchy1"/>
    <dgm:cxn modelId="{7BBC925A-F993-47F4-8BA5-EC8C0C014C13}" type="presParOf" srcId="{3A762AC0-57F8-42C6-AF20-160FC12ADFBA}" destId="{620C8E0B-039E-4451-B81C-129F5F8B281E}" srcOrd="1" destOrd="0" presId="urn:microsoft.com/office/officeart/2005/8/layout/hierarchy1"/>
    <dgm:cxn modelId="{866E4B90-95C0-4C05-8BB2-012099B04407}" type="presParOf" srcId="{DD109819-80E8-46AE-9D50-32B941DD9963}" destId="{9B811492-82DE-4D27-8C82-E75B9BB3062F}" srcOrd="1" destOrd="0" presId="urn:microsoft.com/office/officeart/2005/8/layout/hierarchy1"/>
    <dgm:cxn modelId="{CFFDDCB0-0ACA-42F8-9243-569DC99C2A51}" type="presParOf" srcId="{1E3D7F42-C927-4E14-986E-E30D1DFDE969}" destId="{BE62E921-1F89-4E01-B211-0C858F395A1B}" srcOrd="2" destOrd="0" presId="urn:microsoft.com/office/officeart/2005/8/layout/hierarchy1"/>
    <dgm:cxn modelId="{68633FBE-1916-43F0-B3A0-4AE95ECDEB7B}" type="presParOf" srcId="{1E3D7F42-C927-4E14-986E-E30D1DFDE969}" destId="{3C9588E4-3659-432F-9A1F-59B936CB7988}" srcOrd="3" destOrd="0" presId="urn:microsoft.com/office/officeart/2005/8/layout/hierarchy1"/>
    <dgm:cxn modelId="{61BDE4AF-EC21-4DFE-83CB-85A860AC6B8A}" type="presParOf" srcId="{3C9588E4-3659-432F-9A1F-59B936CB7988}" destId="{929B877B-E378-4297-9F71-5168317798F1}" srcOrd="0" destOrd="0" presId="urn:microsoft.com/office/officeart/2005/8/layout/hierarchy1"/>
    <dgm:cxn modelId="{EB000DC0-F253-48AB-B88B-59B3B7716B38}" type="presParOf" srcId="{929B877B-E378-4297-9F71-5168317798F1}" destId="{B480DA4E-73F5-4061-8995-C439BC4254EB}" srcOrd="0" destOrd="0" presId="urn:microsoft.com/office/officeart/2005/8/layout/hierarchy1"/>
    <dgm:cxn modelId="{BCAC3346-438D-4CF7-80D8-5B5FF7B409AB}" type="presParOf" srcId="{929B877B-E378-4297-9F71-5168317798F1}" destId="{C8636885-D0A5-4B75-9CEC-D5B5638B9CD9}" srcOrd="1" destOrd="0" presId="urn:microsoft.com/office/officeart/2005/8/layout/hierarchy1"/>
    <dgm:cxn modelId="{25247DDE-236A-4632-99C4-728EABF22176}" type="presParOf" srcId="{3C9588E4-3659-432F-9A1F-59B936CB7988}" destId="{1288E588-D1DC-4524-BAE9-8AD07D2F0E1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3C1308-8F2E-44BC-AE4D-E6116A94DF0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940051D-79DD-42E8-91CC-7B3E7ECCA25B}">
      <dgm:prSet phldrT="[Text]" custT="1"/>
      <dgm:spPr>
        <a:solidFill>
          <a:schemeClr val="bg2"/>
        </a:solidFill>
        <a:ln>
          <a:solidFill>
            <a:schemeClr val="accent1">
              <a:lumMod val="75000"/>
            </a:schemeClr>
          </a:solidFill>
        </a:ln>
      </dgm:spPr>
      <dgm:t>
        <a:bodyPr/>
        <a:lstStyle/>
        <a:p>
          <a:pPr algn="ctr"/>
          <a:r>
            <a:rPr lang="en-US" sz="4400" b="1" i="1" dirty="0" err="1" smtClean="0">
              <a:solidFill>
                <a:schemeClr val="accent3"/>
              </a:solidFill>
              <a:latin typeface="Times New Roman" panose="02020603050405020304" pitchFamily="18" charset="0"/>
              <a:cs typeface="Times New Roman" panose="02020603050405020304" pitchFamily="18" charset="0"/>
            </a:rPr>
            <a:t>Giá</a:t>
          </a:r>
          <a:r>
            <a:rPr lang="en-US" sz="4400" b="1" i="1" dirty="0" smtClean="0">
              <a:solidFill>
                <a:schemeClr val="accent3"/>
              </a:solidFill>
              <a:latin typeface="Times New Roman" panose="02020603050405020304" pitchFamily="18" charset="0"/>
              <a:cs typeface="Times New Roman" panose="02020603050405020304" pitchFamily="18" charset="0"/>
            </a:rPr>
            <a:t> </a:t>
          </a:r>
          <a:r>
            <a:rPr lang="en-US" sz="4400" b="1" i="1" dirty="0" err="1" smtClean="0">
              <a:solidFill>
                <a:schemeClr val="accent3"/>
              </a:solidFill>
              <a:latin typeface="Times New Roman" panose="02020603050405020304" pitchFamily="18" charset="0"/>
              <a:cs typeface="Times New Roman" panose="02020603050405020304" pitchFamily="18" charset="0"/>
            </a:rPr>
            <a:t>tính</a:t>
          </a:r>
          <a:r>
            <a:rPr lang="en-US" sz="4400" b="1" i="1" dirty="0" smtClean="0">
              <a:solidFill>
                <a:schemeClr val="accent3"/>
              </a:solidFill>
              <a:latin typeface="Times New Roman" panose="02020603050405020304" pitchFamily="18" charset="0"/>
              <a:cs typeface="Times New Roman" panose="02020603050405020304" pitchFamily="18" charset="0"/>
            </a:rPr>
            <a:t> </a:t>
          </a:r>
          <a:r>
            <a:rPr lang="en-US" sz="4400" b="1" i="1" dirty="0" err="1" smtClean="0">
              <a:solidFill>
                <a:schemeClr val="accent3"/>
              </a:solidFill>
              <a:latin typeface="Times New Roman" panose="02020603050405020304" pitchFamily="18" charset="0"/>
              <a:cs typeface="Times New Roman" panose="02020603050405020304" pitchFamily="18" charset="0"/>
            </a:rPr>
            <a:t>thuế</a:t>
          </a:r>
          <a:endParaRPr lang="en-US" sz="4400" b="1" i="1" dirty="0">
            <a:solidFill>
              <a:schemeClr val="accent3"/>
            </a:solidFill>
            <a:latin typeface="Times New Roman" panose="02020603050405020304" pitchFamily="18" charset="0"/>
            <a:cs typeface="Times New Roman" panose="02020603050405020304" pitchFamily="18" charset="0"/>
          </a:endParaRPr>
        </a:p>
      </dgm:t>
    </dgm:pt>
    <dgm:pt modelId="{7042300D-A9E7-4044-929C-67E3CA426939}" type="parTrans" cxnId="{555FAE1C-95D3-4532-BFBA-5AD5CC298B54}">
      <dgm:prSet/>
      <dgm:spPr/>
      <dgm:t>
        <a:bodyPr/>
        <a:lstStyle/>
        <a:p>
          <a:endParaRPr lang="en-US"/>
        </a:p>
      </dgm:t>
    </dgm:pt>
    <dgm:pt modelId="{CFB3B42C-D2FD-449F-900A-5918BAFC02B1}" type="sibTrans" cxnId="{555FAE1C-95D3-4532-BFBA-5AD5CC298B54}">
      <dgm:prSet/>
      <dgm:spPr/>
      <dgm:t>
        <a:bodyPr/>
        <a:lstStyle/>
        <a:p>
          <a:endParaRPr lang="en-US"/>
        </a:p>
      </dgm:t>
    </dgm:pt>
    <dgm:pt modelId="{601B5513-578A-4777-8D0D-2BF8733AAD65}">
      <dgm:prSet phldrT="[Text]" custT="1"/>
      <dgm:spPr>
        <a:solidFill>
          <a:schemeClr val="bg2"/>
        </a:solidFill>
        <a:ln>
          <a:solidFill>
            <a:schemeClr val="accent1">
              <a:lumMod val="75000"/>
            </a:schemeClr>
          </a:solidFill>
        </a:ln>
      </dgm:spPr>
      <dgm:t>
        <a:bodyPr/>
        <a:lstStyle/>
        <a:p>
          <a:pPr algn="ctr"/>
          <a:r>
            <a:rPr lang="en-US" sz="4400" b="1" i="1" dirty="0" err="1" smtClean="0">
              <a:solidFill>
                <a:schemeClr val="accent3"/>
              </a:solidFill>
              <a:latin typeface="Times New Roman" panose="02020603050405020304" pitchFamily="18" charset="0"/>
              <a:cs typeface="Times New Roman" panose="02020603050405020304" pitchFamily="18" charset="0"/>
            </a:rPr>
            <a:t>Thuế</a:t>
          </a:r>
          <a:r>
            <a:rPr lang="en-US" sz="4400" b="1" i="1" dirty="0" smtClean="0">
              <a:solidFill>
                <a:schemeClr val="accent3"/>
              </a:solidFill>
              <a:latin typeface="Times New Roman" panose="02020603050405020304" pitchFamily="18" charset="0"/>
              <a:cs typeface="Times New Roman" panose="02020603050405020304" pitchFamily="18" charset="0"/>
            </a:rPr>
            <a:t> </a:t>
          </a:r>
          <a:r>
            <a:rPr lang="en-US" sz="4400" b="1" i="1" dirty="0" err="1" smtClean="0">
              <a:solidFill>
                <a:schemeClr val="accent3"/>
              </a:solidFill>
              <a:latin typeface="Times New Roman" panose="02020603050405020304" pitchFamily="18" charset="0"/>
              <a:cs typeface="Times New Roman" panose="02020603050405020304" pitchFamily="18" charset="0"/>
            </a:rPr>
            <a:t>suất</a:t>
          </a:r>
          <a:endParaRPr lang="en-US" sz="4400" b="1" i="1" dirty="0">
            <a:solidFill>
              <a:schemeClr val="accent3"/>
            </a:solidFill>
            <a:latin typeface="Times New Roman" panose="02020603050405020304" pitchFamily="18" charset="0"/>
            <a:cs typeface="Times New Roman" panose="02020603050405020304" pitchFamily="18" charset="0"/>
          </a:endParaRPr>
        </a:p>
      </dgm:t>
    </dgm:pt>
    <dgm:pt modelId="{EF95D593-4ECF-44AC-8552-99D96B751836}" type="parTrans" cxnId="{F8D92C4A-5767-460C-B1E8-A7E32AFA7360}">
      <dgm:prSet/>
      <dgm:spPr/>
      <dgm:t>
        <a:bodyPr/>
        <a:lstStyle/>
        <a:p>
          <a:endParaRPr lang="en-US"/>
        </a:p>
      </dgm:t>
    </dgm:pt>
    <dgm:pt modelId="{9AB007ED-1A5A-4900-94B1-BD9E6D240640}" type="sibTrans" cxnId="{F8D92C4A-5767-460C-B1E8-A7E32AFA7360}">
      <dgm:prSet/>
      <dgm:spPr/>
      <dgm:t>
        <a:bodyPr/>
        <a:lstStyle/>
        <a:p>
          <a:endParaRPr lang="en-US"/>
        </a:p>
      </dgm:t>
    </dgm:pt>
    <dgm:pt modelId="{C19F6C5D-E345-4597-A2F1-EDCCFCF7C669}" type="pres">
      <dgm:prSet presAssocID="{C43C1308-8F2E-44BC-AE4D-E6116A94DF06}" presName="linear" presStyleCnt="0">
        <dgm:presLayoutVars>
          <dgm:animLvl val="lvl"/>
          <dgm:resizeHandles val="exact"/>
        </dgm:presLayoutVars>
      </dgm:prSet>
      <dgm:spPr/>
      <dgm:t>
        <a:bodyPr/>
        <a:lstStyle/>
        <a:p>
          <a:endParaRPr lang="en-US"/>
        </a:p>
      </dgm:t>
    </dgm:pt>
    <dgm:pt modelId="{DE906343-6C60-43DA-B828-84186AAB5D8D}" type="pres">
      <dgm:prSet presAssocID="{7940051D-79DD-42E8-91CC-7B3E7ECCA25B}" presName="parentText" presStyleLbl="node1" presStyleIdx="0" presStyleCnt="2">
        <dgm:presLayoutVars>
          <dgm:chMax val="0"/>
          <dgm:bulletEnabled val="1"/>
        </dgm:presLayoutVars>
      </dgm:prSet>
      <dgm:spPr/>
      <dgm:t>
        <a:bodyPr/>
        <a:lstStyle/>
        <a:p>
          <a:endParaRPr lang="en-US"/>
        </a:p>
      </dgm:t>
    </dgm:pt>
    <dgm:pt modelId="{FBE5846E-08A0-4511-B5B6-0D3EEEABC433}" type="pres">
      <dgm:prSet presAssocID="{CFB3B42C-D2FD-449F-900A-5918BAFC02B1}" presName="spacer" presStyleCnt="0"/>
      <dgm:spPr/>
    </dgm:pt>
    <dgm:pt modelId="{D2AEE70C-A299-4796-896E-036EF13E7372}" type="pres">
      <dgm:prSet presAssocID="{601B5513-578A-4777-8D0D-2BF8733AAD65}" presName="parentText" presStyleLbl="node1" presStyleIdx="1" presStyleCnt="2" custLinFactY="16584" custLinFactNeighborY="100000">
        <dgm:presLayoutVars>
          <dgm:chMax val="0"/>
          <dgm:bulletEnabled val="1"/>
        </dgm:presLayoutVars>
      </dgm:prSet>
      <dgm:spPr/>
      <dgm:t>
        <a:bodyPr/>
        <a:lstStyle/>
        <a:p>
          <a:endParaRPr lang="en-US"/>
        </a:p>
      </dgm:t>
    </dgm:pt>
  </dgm:ptLst>
  <dgm:cxnLst>
    <dgm:cxn modelId="{F8D92C4A-5767-460C-B1E8-A7E32AFA7360}" srcId="{C43C1308-8F2E-44BC-AE4D-E6116A94DF06}" destId="{601B5513-578A-4777-8D0D-2BF8733AAD65}" srcOrd="1" destOrd="0" parTransId="{EF95D593-4ECF-44AC-8552-99D96B751836}" sibTransId="{9AB007ED-1A5A-4900-94B1-BD9E6D240640}"/>
    <dgm:cxn modelId="{7156A217-E3BF-4DA0-B88F-40107D84D1E5}" type="presOf" srcId="{601B5513-578A-4777-8D0D-2BF8733AAD65}" destId="{D2AEE70C-A299-4796-896E-036EF13E7372}" srcOrd="0" destOrd="0" presId="urn:microsoft.com/office/officeart/2005/8/layout/vList2"/>
    <dgm:cxn modelId="{2F218BCB-8BC6-49AC-A573-04A7EFA4FB74}" type="presOf" srcId="{C43C1308-8F2E-44BC-AE4D-E6116A94DF06}" destId="{C19F6C5D-E345-4597-A2F1-EDCCFCF7C669}" srcOrd="0" destOrd="0" presId="urn:microsoft.com/office/officeart/2005/8/layout/vList2"/>
    <dgm:cxn modelId="{555FAE1C-95D3-4532-BFBA-5AD5CC298B54}" srcId="{C43C1308-8F2E-44BC-AE4D-E6116A94DF06}" destId="{7940051D-79DD-42E8-91CC-7B3E7ECCA25B}" srcOrd="0" destOrd="0" parTransId="{7042300D-A9E7-4044-929C-67E3CA426939}" sibTransId="{CFB3B42C-D2FD-449F-900A-5918BAFC02B1}"/>
    <dgm:cxn modelId="{39968322-17F7-4ADD-BC98-1032E1AEC56F}" type="presOf" srcId="{7940051D-79DD-42E8-91CC-7B3E7ECCA25B}" destId="{DE906343-6C60-43DA-B828-84186AAB5D8D}" srcOrd="0" destOrd="0" presId="urn:microsoft.com/office/officeart/2005/8/layout/vList2"/>
    <dgm:cxn modelId="{04B24E81-75EC-43E2-8264-F47529267EAD}" type="presParOf" srcId="{C19F6C5D-E345-4597-A2F1-EDCCFCF7C669}" destId="{DE906343-6C60-43DA-B828-84186AAB5D8D}" srcOrd="0" destOrd="0" presId="urn:microsoft.com/office/officeart/2005/8/layout/vList2"/>
    <dgm:cxn modelId="{AE2214ED-5A11-4AFE-9FF2-83D27B3B5A75}" type="presParOf" srcId="{C19F6C5D-E345-4597-A2F1-EDCCFCF7C669}" destId="{FBE5846E-08A0-4511-B5B6-0D3EEEABC433}" srcOrd="1" destOrd="0" presId="urn:microsoft.com/office/officeart/2005/8/layout/vList2"/>
    <dgm:cxn modelId="{3D9D17C9-E237-4820-BED9-A46E25A04697}" type="presParOf" srcId="{C19F6C5D-E345-4597-A2F1-EDCCFCF7C669}" destId="{D2AEE70C-A299-4796-896E-036EF13E737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511280-1FA4-44F0-AC6D-9157AB6BC63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92BD2FB-6123-4EAD-9913-4C8A8E07FA25}">
      <dgm:prSet phldrT="[Text]" custT="1"/>
      <dgm:spPr>
        <a:solidFill>
          <a:schemeClr val="bg2"/>
        </a:solidFill>
        <a:ln>
          <a:solidFill>
            <a:schemeClr val="accent1">
              <a:lumMod val="75000"/>
            </a:schemeClr>
          </a:solidFill>
        </a:ln>
      </dgm:spPr>
      <dgm:t>
        <a:bodyPr/>
        <a:lstStyle/>
        <a:p>
          <a:pPr algn="l"/>
          <a:r>
            <a:rPr lang="en-US" sz="3200" b="1" dirty="0" err="1" smtClean="0">
              <a:solidFill>
                <a:schemeClr val="accent3"/>
              </a:solidFill>
              <a:latin typeface="Times New Roman" panose="02020603050405020304" pitchFamily="18" charset="0"/>
              <a:cs typeface="Times New Roman" panose="02020603050405020304" pitchFamily="18" charset="0"/>
            </a:rPr>
            <a:t>Thuế</a:t>
          </a:r>
          <a:r>
            <a:rPr lang="en-US" sz="3200" b="1" dirty="0" smtClean="0">
              <a:solidFill>
                <a:schemeClr val="accent3"/>
              </a:solidFill>
              <a:latin typeface="Times New Roman" panose="02020603050405020304" pitchFamily="18" charset="0"/>
              <a:cs typeface="Times New Roman" panose="02020603050405020304" pitchFamily="18" charset="0"/>
            </a:rPr>
            <a:t> </a:t>
          </a:r>
          <a:r>
            <a:rPr lang="en-US" sz="3200" b="1" dirty="0" err="1" smtClean="0">
              <a:solidFill>
                <a:schemeClr val="accent3"/>
              </a:solidFill>
              <a:latin typeface="Times New Roman" panose="02020603050405020304" pitchFamily="18" charset="0"/>
              <a:cs typeface="Times New Roman" panose="02020603050405020304" pitchFamily="18" charset="0"/>
            </a:rPr>
            <a:t>suất</a:t>
          </a:r>
          <a:r>
            <a:rPr lang="en-US" sz="3200" b="1" dirty="0" smtClean="0">
              <a:solidFill>
                <a:schemeClr val="accent3"/>
              </a:solidFill>
              <a:latin typeface="Times New Roman" panose="02020603050405020304" pitchFamily="18" charset="0"/>
              <a:cs typeface="Times New Roman" panose="02020603050405020304" pitchFamily="18" charset="0"/>
            </a:rPr>
            <a:t> 0%</a:t>
          </a:r>
          <a:endParaRPr lang="en-US" sz="3200" b="1" dirty="0">
            <a:solidFill>
              <a:schemeClr val="accent3"/>
            </a:solidFill>
            <a:latin typeface="Times New Roman" panose="02020603050405020304" pitchFamily="18" charset="0"/>
            <a:cs typeface="Times New Roman" panose="02020603050405020304" pitchFamily="18" charset="0"/>
          </a:endParaRPr>
        </a:p>
      </dgm:t>
    </dgm:pt>
    <dgm:pt modelId="{F02AA623-B10F-4BD1-BDA5-1E5ABAD44A71}" type="parTrans" cxnId="{2AC8DA49-AE6B-4B0E-A158-639228642F11}">
      <dgm:prSet/>
      <dgm:spPr/>
      <dgm:t>
        <a:bodyPr/>
        <a:lstStyle/>
        <a:p>
          <a:endParaRPr lang="en-US"/>
        </a:p>
      </dgm:t>
    </dgm:pt>
    <dgm:pt modelId="{21BF7FB2-E82E-444D-8DDB-511C3357D52A}" type="sibTrans" cxnId="{2AC8DA49-AE6B-4B0E-A158-639228642F11}">
      <dgm:prSet/>
      <dgm:spPr/>
      <dgm:t>
        <a:bodyPr/>
        <a:lstStyle/>
        <a:p>
          <a:endParaRPr lang="en-US"/>
        </a:p>
      </dgm:t>
    </dgm:pt>
    <dgm:pt modelId="{DF34B485-6FE1-4FF3-8FA5-5DE0FFA2D300}">
      <dgm:prSet phldrT="[Text]" custT="1"/>
      <dgm:spPr>
        <a:solidFill>
          <a:schemeClr val="bg2"/>
        </a:solidFill>
        <a:ln>
          <a:solidFill>
            <a:schemeClr val="accent1">
              <a:lumMod val="75000"/>
            </a:schemeClr>
          </a:solidFill>
        </a:ln>
      </dgm:spPr>
      <dgm:t>
        <a:bodyPr/>
        <a:lstStyle/>
        <a:p>
          <a:pPr algn="ctr"/>
          <a:r>
            <a:rPr lang="en-US" sz="3200" b="1" dirty="0" err="1" smtClean="0">
              <a:solidFill>
                <a:schemeClr val="accent3"/>
              </a:solidFill>
              <a:latin typeface="Times New Roman" panose="02020603050405020304" pitchFamily="18" charset="0"/>
              <a:cs typeface="Times New Roman" panose="02020603050405020304" pitchFamily="18" charset="0"/>
            </a:rPr>
            <a:t>Thuế</a:t>
          </a:r>
          <a:r>
            <a:rPr lang="en-US" sz="3200" b="1" dirty="0" smtClean="0">
              <a:solidFill>
                <a:schemeClr val="accent3"/>
              </a:solidFill>
              <a:latin typeface="Times New Roman" panose="02020603050405020304" pitchFamily="18" charset="0"/>
              <a:cs typeface="Times New Roman" panose="02020603050405020304" pitchFamily="18" charset="0"/>
            </a:rPr>
            <a:t> </a:t>
          </a:r>
          <a:r>
            <a:rPr lang="en-US" sz="3200" b="1" dirty="0" err="1" smtClean="0">
              <a:solidFill>
                <a:schemeClr val="accent3"/>
              </a:solidFill>
              <a:latin typeface="Times New Roman" panose="02020603050405020304" pitchFamily="18" charset="0"/>
              <a:cs typeface="Times New Roman" panose="02020603050405020304" pitchFamily="18" charset="0"/>
            </a:rPr>
            <a:t>suất</a:t>
          </a:r>
          <a:r>
            <a:rPr lang="en-US" sz="3200" b="1" dirty="0" smtClean="0">
              <a:solidFill>
                <a:schemeClr val="accent3"/>
              </a:solidFill>
              <a:latin typeface="Times New Roman" panose="02020603050405020304" pitchFamily="18" charset="0"/>
              <a:cs typeface="Times New Roman" panose="02020603050405020304" pitchFamily="18" charset="0"/>
            </a:rPr>
            <a:t> 5%</a:t>
          </a:r>
          <a:endParaRPr lang="en-US" sz="3200" b="1" dirty="0">
            <a:solidFill>
              <a:schemeClr val="accent3"/>
            </a:solidFill>
            <a:latin typeface="Times New Roman" panose="02020603050405020304" pitchFamily="18" charset="0"/>
            <a:cs typeface="Times New Roman" panose="02020603050405020304" pitchFamily="18" charset="0"/>
          </a:endParaRPr>
        </a:p>
      </dgm:t>
    </dgm:pt>
    <dgm:pt modelId="{5A4D84C6-189B-40EB-B02E-3B88924CD3C6}" type="parTrans" cxnId="{F860F7D3-D1FA-413E-A4BA-BED7B2FF41AC}">
      <dgm:prSet/>
      <dgm:spPr/>
      <dgm:t>
        <a:bodyPr/>
        <a:lstStyle/>
        <a:p>
          <a:endParaRPr lang="en-US"/>
        </a:p>
      </dgm:t>
    </dgm:pt>
    <dgm:pt modelId="{8FD48D00-C4D7-420D-A482-9602F73FEB6E}" type="sibTrans" cxnId="{F860F7D3-D1FA-413E-A4BA-BED7B2FF41AC}">
      <dgm:prSet/>
      <dgm:spPr/>
      <dgm:t>
        <a:bodyPr/>
        <a:lstStyle/>
        <a:p>
          <a:endParaRPr lang="en-US"/>
        </a:p>
      </dgm:t>
    </dgm:pt>
    <dgm:pt modelId="{7FFE4A87-3238-463F-BCF1-9D820DE5D954}">
      <dgm:prSet phldrT="[Text]" custT="1"/>
      <dgm:spPr>
        <a:solidFill>
          <a:schemeClr val="bg2"/>
        </a:solidFill>
        <a:ln>
          <a:solidFill>
            <a:schemeClr val="accent1">
              <a:lumMod val="75000"/>
            </a:schemeClr>
          </a:solidFill>
        </a:ln>
      </dgm:spPr>
      <dgm:t>
        <a:bodyPr/>
        <a:lstStyle/>
        <a:p>
          <a:pPr algn="r"/>
          <a:r>
            <a:rPr lang="en-US" sz="3200" b="1" dirty="0" err="1" smtClean="0">
              <a:solidFill>
                <a:schemeClr val="accent3"/>
              </a:solidFill>
              <a:latin typeface="Times New Roman" panose="02020603050405020304" pitchFamily="18" charset="0"/>
              <a:cs typeface="Times New Roman" panose="02020603050405020304" pitchFamily="18" charset="0"/>
            </a:rPr>
            <a:t>Thuế</a:t>
          </a:r>
          <a:r>
            <a:rPr lang="en-US" sz="3200" b="1" dirty="0" smtClean="0">
              <a:solidFill>
                <a:schemeClr val="accent3"/>
              </a:solidFill>
              <a:latin typeface="Times New Roman" panose="02020603050405020304" pitchFamily="18" charset="0"/>
              <a:cs typeface="Times New Roman" panose="02020603050405020304" pitchFamily="18" charset="0"/>
            </a:rPr>
            <a:t> </a:t>
          </a:r>
          <a:r>
            <a:rPr lang="en-US" sz="3200" b="1" dirty="0" err="1" smtClean="0">
              <a:solidFill>
                <a:schemeClr val="accent3"/>
              </a:solidFill>
              <a:latin typeface="Times New Roman" panose="02020603050405020304" pitchFamily="18" charset="0"/>
              <a:cs typeface="Times New Roman" panose="02020603050405020304" pitchFamily="18" charset="0"/>
            </a:rPr>
            <a:t>suất</a:t>
          </a:r>
          <a:r>
            <a:rPr lang="en-US" sz="3200" b="1" dirty="0" smtClean="0">
              <a:solidFill>
                <a:schemeClr val="accent3"/>
              </a:solidFill>
              <a:latin typeface="Times New Roman" panose="02020603050405020304" pitchFamily="18" charset="0"/>
              <a:cs typeface="Times New Roman" panose="02020603050405020304" pitchFamily="18" charset="0"/>
            </a:rPr>
            <a:t> 10%</a:t>
          </a:r>
          <a:endParaRPr lang="en-US" sz="3200" b="1" dirty="0">
            <a:solidFill>
              <a:schemeClr val="accent3"/>
            </a:solidFill>
            <a:latin typeface="Times New Roman" panose="02020603050405020304" pitchFamily="18" charset="0"/>
            <a:cs typeface="Times New Roman" panose="02020603050405020304" pitchFamily="18" charset="0"/>
          </a:endParaRPr>
        </a:p>
      </dgm:t>
    </dgm:pt>
    <dgm:pt modelId="{11F50572-DE95-4769-8C4D-B253705E96C9}" type="parTrans" cxnId="{9D038ED5-4DA6-4EC7-8648-590EDE8966FC}">
      <dgm:prSet/>
      <dgm:spPr/>
      <dgm:t>
        <a:bodyPr/>
        <a:lstStyle/>
        <a:p>
          <a:endParaRPr lang="en-US"/>
        </a:p>
      </dgm:t>
    </dgm:pt>
    <dgm:pt modelId="{639089E8-1D58-425A-B0CB-A47B570DD2ED}" type="sibTrans" cxnId="{9D038ED5-4DA6-4EC7-8648-590EDE8966FC}">
      <dgm:prSet/>
      <dgm:spPr/>
      <dgm:t>
        <a:bodyPr/>
        <a:lstStyle/>
        <a:p>
          <a:endParaRPr lang="en-US"/>
        </a:p>
      </dgm:t>
    </dgm:pt>
    <dgm:pt modelId="{AD60B2A5-E284-468A-9D03-6E35F5CE2162}" type="pres">
      <dgm:prSet presAssocID="{73511280-1FA4-44F0-AC6D-9157AB6BC63C}" presName="linear" presStyleCnt="0">
        <dgm:presLayoutVars>
          <dgm:dir/>
          <dgm:animLvl val="lvl"/>
          <dgm:resizeHandles val="exact"/>
        </dgm:presLayoutVars>
      </dgm:prSet>
      <dgm:spPr/>
      <dgm:t>
        <a:bodyPr/>
        <a:lstStyle/>
        <a:p>
          <a:endParaRPr lang="en-US"/>
        </a:p>
      </dgm:t>
    </dgm:pt>
    <dgm:pt modelId="{5915DC56-4D04-46E1-9112-9AC14183FFAB}" type="pres">
      <dgm:prSet presAssocID="{992BD2FB-6123-4EAD-9913-4C8A8E07FA25}" presName="parentLin" presStyleCnt="0"/>
      <dgm:spPr/>
    </dgm:pt>
    <dgm:pt modelId="{72007858-CE51-4D5B-8309-5A520845837C}" type="pres">
      <dgm:prSet presAssocID="{992BD2FB-6123-4EAD-9913-4C8A8E07FA25}" presName="parentLeftMargin" presStyleLbl="node1" presStyleIdx="0" presStyleCnt="3"/>
      <dgm:spPr/>
      <dgm:t>
        <a:bodyPr/>
        <a:lstStyle/>
        <a:p>
          <a:endParaRPr lang="en-US"/>
        </a:p>
      </dgm:t>
    </dgm:pt>
    <dgm:pt modelId="{D6234837-A95B-4625-8C1B-14F8E595732B}" type="pres">
      <dgm:prSet presAssocID="{992BD2FB-6123-4EAD-9913-4C8A8E07FA25}" presName="parentText" presStyleLbl="node1" presStyleIdx="0" presStyleCnt="3">
        <dgm:presLayoutVars>
          <dgm:chMax val="0"/>
          <dgm:bulletEnabled val="1"/>
        </dgm:presLayoutVars>
      </dgm:prSet>
      <dgm:spPr/>
      <dgm:t>
        <a:bodyPr/>
        <a:lstStyle/>
        <a:p>
          <a:endParaRPr lang="en-US"/>
        </a:p>
      </dgm:t>
    </dgm:pt>
    <dgm:pt modelId="{A1530256-6EBD-4449-B7CB-62A788835118}" type="pres">
      <dgm:prSet presAssocID="{992BD2FB-6123-4EAD-9913-4C8A8E07FA25}" presName="negativeSpace" presStyleCnt="0"/>
      <dgm:spPr/>
    </dgm:pt>
    <dgm:pt modelId="{F711CA39-3495-47F9-BC20-98005298ED17}" type="pres">
      <dgm:prSet presAssocID="{992BD2FB-6123-4EAD-9913-4C8A8E07FA25}" presName="childText" presStyleLbl="conFgAcc1" presStyleIdx="0" presStyleCnt="3" custScaleX="90000">
        <dgm:presLayoutVars>
          <dgm:bulletEnabled val="1"/>
        </dgm:presLayoutVars>
      </dgm:prSet>
      <dgm:spPr/>
    </dgm:pt>
    <dgm:pt modelId="{1F1FD28A-804E-4680-B446-841F1015C9D8}" type="pres">
      <dgm:prSet presAssocID="{21BF7FB2-E82E-444D-8DDB-511C3357D52A}" presName="spaceBetweenRectangles" presStyleCnt="0"/>
      <dgm:spPr/>
    </dgm:pt>
    <dgm:pt modelId="{FD5DEF16-A3C7-45C8-BF8E-A9C7F9429CAC}" type="pres">
      <dgm:prSet presAssocID="{DF34B485-6FE1-4FF3-8FA5-5DE0FFA2D300}" presName="parentLin" presStyleCnt="0"/>
      <dgm:spPr/>
    </dgm:pt>
    <dgm:pt modelId="{13B2A1BC-E9F7-4E2B-B44F-A20AE8BF84B2}" type="pres">
      <dgm:prSet presAssocID="{DF34B485-6FE1-4FF3-8FA5-5DE0FFA2D300}" presName="parentLeftMargin" presStyleLbl="node1" presStyleIdx="0" presStyleCnt="3"/>
      <dgm:spPr/>
      <dgm:t>
        <a:bodyPr/>
        <a:lstStyle/>
        <a:p>
          <a:endParaRPr lang="en-US"/>
        </a:p>
      </dgm:t>
    </dgm:pt>
    <dgm:pt modelId="{0AAFC53F-7377-4489-9DA2-E708D84BC291}" type="pres">
      <dgm:prSet presAssocID="{DF34B485-6FE1-4FF3-8FA5-5DE0FFA2D300}" presName="parentText" presStyleLbl="node1" presStyleIdx="1" presStyleCnt="3">
        <dgm:presLayoutVars>
          <dgm:chMax val="0"/>
          <dgm:bulletEnabled val="1"/>
        </dgm:presLayoutVars>
      </dgm:prSet>
      <dgm:spPr/>
      <dgm:t>
        <a:bodyPr/>
        <a:lstStyle/>
        <a:p>
          <a:endParaRPr lang="en-US"/>
        </a:p>
      </dgm:t>
    </dgm:pt>
    <dgm:pt modelId="{FF0AAC52-5290-4911-AD2D-62759FFF69D4}" type="pres">
      <dgm:prSet presAssocID="{DF34B485-6FE1-4FF3-8FA5-5DE0FFA2D300}" presName="negativeSpace" presStyleCnt="0"/>
      <dgm:spPr/>
    </dgm:pt>
    <dgm:pt modelId="{BABCF91A-66B9-4914-A044-C2EF8F83BC84}" type="pres">
      <dgm:prSet presAssocID="{DF34B485-6FE1-4FF3-8FA5-5DE0FFA2D300}" presName="childText" presStyleLbl="conFgAcc1" presStyleIdx="1" presStyleCnt="3" custScaleX="90000">
        <dgm:presLayoutVars>
          <dgm:bulletEnabled val="1"/>
        </dgm:presLayoutVars>
      </dgm:prSet>
      <dgm:spPr/>
    </dgm:pt>
    <dgm:pt modelId="{B9925C6A-62D9-42FC-8048-EBDA035701BA}" type="pres">
      <dgm:prSet presAssocID="{8FD48D00-C4D7-420D-A482-9602F73FEB6E}" presName="spaceBetweenRectangles" presStyleCnt="0"/>
      <dgm:spPr/>
    </dgm:pt>
    <dgm:pt modelId="{842F8F6F-7045-49E4-BAB4-C3C5352C23D6}" type="pres">
      <dgm:prSet presAssocID="{7FFE4A87-3238-463F-BCF1-9D820DE5D954}" presName="parentLin" presStyleCnt="0"/>
      <dgm:spPr/>
    </dgm:pt>
    <dgm:pt modelId="{D022F99B-C2AB-429D-A50A-0E7636900C08}" type="pres">
      <dgm:prSet presAssocID="{7FFE4A87-3238-463F-BCF1-9D820DE5D954}" presName="parentLeftMargin" presStyleLbl="node1" presStyleIdx="1" presStyleCnt="3"/>
      <dgm:spPr/>
      <dgm:t>
        <a:bodyPr/>
        <a:lstStyle/>
        <a:p>
          <a:endParaRPr lang="en-US"/>
        </a:p>
      </dgm:t>
    </dgm:pt>
    <dgm:pt modelId="{3D8AF3E8-E0C7-4378-BCC2-BCAA1AE7F2CE}" type="pres">
      <dgm:prSet presAssocID="{7FFE4A87-3238-463F-BCF1-9D820DE5D954}" presName="parentText" presStyleLbl="node1" presStyleIdx="2" presStyleCnt="3">
        <dgm:presLayoutVars>
          <dgm:chMax val="0"/>
          <dgm:bulletEnabled val="1"/>
        </dgm:presLayoutVars>
      </dgm:prSet>
      <dgm:spPr/>
      <dgm:t>
        <a:bodyPr/>
        <a:lstStyle/>
        <a:p>
          <a:endParaRPr lang="en-US"/>
        </a:p>
      </dgm:t>
    </dgm:pt>
    <dgm:pt modelId="{B3830906-5933-4938-8040-44752F5ABF07}" type="pres">
      <dgm:prSet presAssocID="{7FFE4A87-3238-463F-BCF1-9D820DE5D954}" presName="negativeSpace" presStyleCnt="0"/>
      <dgm:spPr/>
    </dgm:pt>
    <dgm:pt modelId="{FE2E07E5-AE3D-4849-9537-61CC3E6F8110}" type="pres">
      <dgm:prSet presAssocID="{7FFE4A87-3238-463F-BCF1-9D820DE5D954}" presName="childText" presStyleLbl="conFgAcc1" presStyleIdx="2" presStyleCnt="3" custScaleX="90000">
        <dgm:presLayoutVars>
          <dgm:bulletEnabled val="1"/>
        </dgm:presLayoutVars>
      </dgm:prSet>
      <dgm:spPr/>
    </dgm:pt>
  </dgm:ptLst>
  <dgm:cxnLst>
    <dgm:cxn modelId="{F860F7D3-D1FA-413E-A4BA-BED7B2FF41AC}" srcId="{73511280-1FA4-44F0-AC6D-9157AB6BC63C}" destId="{DF34B485-6FE1-4FF3-8FA5-5DE0FFA2D300}" srcOrd="1" destOrd="0" parTransId="{5A4D84C6-189B-40EB-B02E-3B88924CD3C6}" sibTransId="{8FD48D00-C4D7-420D-A482-9602F73FEB6E}"/>
    <dgm:cxn modelId="{4AA2FC20-6FC3-4CE4-BBA2-F99DAF27B816}" type="presOf" srcId="{7FFE4A87-3238-463F-BCF1-9D820DE5D954}" destId="{D022F99B-C2AB-429D-A50A-0E7636900C08}" srcOrd="0" destOrd="0" presId="urn:microsoft.com/office/officeart/2005/8/layout/list1"/>
    <dgm:cxn modelId="{2AC8DA49-AE6B-4B0E-A158-639228642F11}" srcId="{73511280-1FA4-44F0-AC6D-9157AB6BC63C}" destId="{992BD2FB-6123-4EAD-9913-4C8A8E07FA25}" srcOrd="0" destOrd="0" parTransId="{F02AA623-B10F-4BD1-BDA5-1E5ABAD44A71}" sibTransId="{21BF7FB2-E82E-444D-8DDB-511C3357D52A}"/>
    <dgm:cxn modelId="{D6AA75CF-8A51-4B2B-B658-F7B59A40D838}" type="presOf" srcId="{DF34B485-6FE1-4FF3-8FA5-5DE0FFA2D300}" destId="{0AAFC53F-7377-4489-9DA2-E708D84BC291}" srcOrd="1" destOrd="0" presId="urn:microsoft.com/office/officeart/2005/8/layout/list1"/>
    <dgm:cxn modelId="{9D038ED5-4DA6-4EC7-8648-590EDE8966FC}" srcId="{73511280-1FA4-44F0-AC6D-9157AB6BC63C}" destId="{7FFE4A87-3238-463F-BCF1-9D820DE5D954}" srcOrd="2" destOrd="0" parTransId="{11F50572-DE95-4769-8C4D-B253705E96C9}" sibTransId="{639089E8-1D58-425A-B0CB-A47B570DD2ED}"/>
    <dgm:cxn modelId="{D1CDE2CC-8BCE-44B2-942E-725093A30B33}" type="presOf" srcId="{73511280-1FA4-44F0-AC6D-9157AB6BC63C}" destId="{AD60B2A5-E284-468A-9D03-6E35F5CE2162}" srcOrd="0" destOrd="0" presId="urn:microsoft.com/office/officeart/2005/8/layout/list1"/>
    <dgm:cxn modelId="{9B2F2AD5-8DF5-44C0-934E-F609C99B2F9B}" type="presOf" srcId="{7FFE4A87-3238-463F-BCF1-9D820DE5D954}" destId="{3D8AF3E8-E0C7-4378-BCC2-BCAA1AE7F2CE}" srcOrd="1" destOrd="0" presId="urn:microsoft.com/office/officeart/2005/8/layout/list1"/>
    <dgm:cxn modelId="{E6C88FEA-781A-40BA-9D93-CB26C2D40F72}" type="presOf" srcId="{992BD2FB-6123-4EAD-9913-4C8A8E07FA25}" destId="{D6234837-A95B-4625-8C1B-14F8E595732B}" srcOrd="1" destOrd="0" presId="urn:microsoft.com/office/officeart/2005/8/layout/list1"/>
    <dgm:cxn modelId="{DEF054C3-E36B-4481-933C-9577A7ABA660}" type="presOf" srcId="{992BD2FB-6123-4EAD-9913-4C8A8E07FA25}" destId="{72007858-CE51-4D5B-8309-5A520845837C}" srcOrd="0" destOrd="0" presId="urn:microsoft.com/office/officeart/2005/8/layout/list1"/>
    <dgm:cxn modelId="{C7F2DBEA-04AB-4360-993D-4EC4C3645215}" type="presOf" srcId="{DF34B485-6FE1-4FF3-8FA5-5DE0FFA2D300}" destId="{13B2A1BC-E9F7-4E2B-B44F-A20AE8BF84B2}" srcOrd="0" destOrd="0" presId="urn:microsoft.com/office/officeart/2005/8/layout/list1"/>
    <dgm:cxn modelId="{8A9D4372-A3F2-4027-8C06-175BF8B9210B}" type="presParOf" srcId="{AD60B2A5-E284-468A-9D03-6E35F5CE2162}" destId="{5915DC56-4D04-46E1-9112-9AC14183FFAB}" srcOrd="0" destOrd="0" presId="urn:microsoft.com/office/officeart/2005/8/layout/list1"/>
    <dgm:cxn modelId="{B10B44DF-05BF-4C11-A895-542A17D95C4B}" type="presParOf" srcId="{5915DC56-4D04-46E1-9112-9AC14183FFAB}" destId="{72007858-CE51-4D5B-8309-5A520845837C}" srcOrd="0" destOrd="0" presId="urn:microsoft.com/office/officeart/2005/8/layout/list1"/>
    <dgm:cxn modelId="{291846F0-632A-496F-94BD-FA192FBAAEFC}" type="presParOf" srcId="{5915DC56-4D04-46E1-9112-9AC14183FFAB}" destId="{D6234837-A95B-4625-8C1B-14F8E595732B}" srcOrd="1" destOrd="0" presId="urn:microsoft.com/office/officeart/2005/8/layout/list1"/>
    <dgm:cxn modelId="{893D439F-D021-4A39-B533-919F2526A6F7}" type="presParOf" srcId="{AD60B2A5-E284-468A-9D03-6E35F5CE2162}" destId="{A1530256-6EBD-4449-B7CB-62A788835118}" srcOrd="1" destOrd="0" presId="urn:microsoft.com/office/officeart/2005/8/layout/list1"/>
    <dgm:cxn modelId="{92B2B41A-1360-490C-A1FA-B73DC1D6BB07}" type="presParOf" srcId="{AD60B2A5-E284-468A-9D03-6E35F5CE2162}" destId="{F711CA39-3495-47F9-BC20-98005298ED17}" srcOrd="2" destOrd="0" presId="urn:microsoft.com/office/officeart/2005/8/layout/list1"/>
    <dgm:cxn modelId="{4716D9AA-6695-4FF4-B7C1-A997DF65173D}" type="presParOf" srcId="{AD60B2A5-E284-468A-9D03-6E35F5CE2162}" destId="{1F1FD28A-804E-4680-B446-841F1015C9D8}" srcOrd="3" destOrd="0" presId="urn:microsoft.com/office/officeart/2005/8/layout/list1"/>
    <dgm:cxn modelId="{0599BA6B-4C1F-4347-923E-2481C8B52E61}" type="presParOf" srcId="{AD60B2A5-E284-468A-9D03-6E35F5CE2162}" destId="{FD5DEF16-A3C7-45C8-BF8E-A9C7F9429CAC}" srcOrd="4" destOrd="0" presId="urn:microsoft.com/office/officeart/2005/8/layout/list1"/>
    <dgm:cxn modelId="{D7DECF77-75B0-4904-B00C-5142F5D7914F}" type="presParOf" srcId="{FD5DEF16-A3C7-45C8-BF8E-A9C7F9429CAC}" destId="{13B2A1BC-E9F7-4E2B-B44F-A20AE8BF84B2}" srcOrd="0" destOrd="0" presId="urn:microsoft.com/office/officeart/2005/8/layout/list1"/>
    <dgm:cxn modelId="{DAEB5E79-60AC-4D62-B9C4-A283141786BD}" type="presParOf" srcId="{FD5DEF16-A3C7-45C8-BF8E-A9C7F9429CAC}" destId="{0AAFC53F-7377-4489-9DA2-E708D84BC291}" srcOrd="1" destOrd="0" presId="urn:microsoft.com/office/officeart/2005/8/layout/list1"/>
    <dgm:cxn modelId="{D65298A3-F9BA-46B8-82CF-2A73BF2AA2F7}" type="presParOf" srcId="{AD60B2A5-E284-468A-9D03-6E35F5CE2162}" destId="{FF0AAC52-5290-4911-AD2D-62759FFF69D4}" srcOrd="5" destOrd="0" presId="urn:microsoft.com/office/officeart/2005/8/layout/list1"/>
    <dgm:cxn modelId="{D3922A38-23EE-42C3-8494-13F588F87C53}" type="presParOf" srcId="{AD60B2A5-E284-468A-9D03-6E35F5CE2162}" destId="{BABCF91A-66B9-4914-A044-C2EF8F83BC84}" srcOrd="6" destOrd="0" presId="urn:microsoft.com/office/officeart/2005/8/layout/list1"/>
    <dgm:cxn modelId="{BD6EF342-6526-4C72-9D62-07844BDE8928}" type="presParOf" srcId="{AD60B2A5-E284-468A-9D03-6E35F5CE2162}" destId="{B9925C6A-62D9-42FC-8048-EBDA035701BA}" srcOrd="7" destOrd="0" presId="urn:microsoft.com/office/officeart/2005/8/layout/list1"/>
    <dgm:cxn modelId="{A11ABE02-994B-49FB-BCCA-694713318DA2}" type="presParOf" srcId="{AD60B2A5-E284-468A-9D03-6E35F5CE2162}" destId="{842F8F6F-7045-49E4-BAB4-C3C5352C23D6}" srcOrd="8" destOrd="0" presId="urn:microsoft.com/office/officeart/2005/8/layout/list1"/>
    <dgm:cxn modelId="{47EFD634-BE7B-46FB-B858-3FECBDDAFA7C}" type="presParOf" srcId="{842F8F6F-7045-49E4-BAB4-C3C5352C23D6}" destId="{D022F99B-C2AB-429D-A50A-0E7636900C08}" srcOrd="0" destOrd="0" presId="urn:microsoft.com/office/officeart/2005/8/layout/list1"/>
    <dgm:cxn modelId="{A35F8782-27A8-4C46-9221-DD15AE9B15FA}" type="presParOf" srcId="{842F8F6F-7045-49E4-BAB4-C3C5352C23D6}" destId="{3D8AF3E8-E0C7-4378-BCC2-BCAA1AE7F2CE}" srcOrd="1" destOrd="0" presId="urn:microsoft.com/office/officeart/2005/8/layout/list1"/>
    <dgm:cxn modelId="{BE1A2FA3-04F4-47FF-85DD-80A425FDAAF5}" type="presParOf" srcId="{AD60B2A5-E284-468A-9D03-6E35F5CE2162}" destId="{B3830906-5933-4938-8040-44752F5ABF07}" srcOrd="9" destOrd="0" presId="urn:microsoft.com/office/officeart/2005/8/layout/list1"/>
    <dgm:cxn modelId="{E1B0C7CA-CBEB-4383-B583-18678A20A13D}" type="presParOf" srcId="{AD60B2A5-E284-468A-9D03-6E35F5CE2162}" destId="{FE2E07E5-AE3D-4849-9537-61CC3E6F811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D15547-6093-4DD8-94BF-CAF6E63BE7F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5CB14F1-9161-4D0F-8E22-116E112279CA}">
      <dgm:prSet phldrT="[Text]" custT="1"/>
      <dgm:spPr>
        <a:solidFill>
          <a:schemeClr val="bg2"/>
        </a:solidFill>
        <a:ln>
          <a:solidFill>
            <a:schemeClr val="accent1">
              <a:lumMod val="75000"/>
            </a:schemeClr>
          </a:solidFill>
        </a:ln>
      </dgm:spPr>
      <dgm:t>
        <a:bodyPr/>
        <a:lstStyle/>
        <a:p>
          <a:pPr algn="ctr"/>
          <a:r>
            <a:rPr lang="en-US" sz="3600" b="1" i="1" dirty="0" smtClean="0">
              <a:solidFill>
                <a:schemeClr val="accent3"/>
              </a:solidFill>
              <a:latin typeface="Times New Roman" panose="02020603050405020304" pitchFamily="18" charset="0"/>
              <a:cs typeface="Times New Roman" panose="02020603050405020304" pitchFamily="18" charset="0"/>
            </a:rPr>
            <a:t>PP </a:t>
          </a:r>
          <a:r>
            <a:rPr lang="en-US" sz="3600" b="1" i="1" dirty="0" err="1" smtClean="0">
              <a:solidFill>
                <a:schemeClr val="accent3"/>
              </a:solidFill>
              <a:latin typeface="Times New Roman" panose="02020603050405020304" pitchFamily="18" charset="0"/>
              <a:cs typeface="Times New Roman" panose="02020603050405020304" pitchFamily="18" charset="0"/>
            </a:rPr>
            <a:t>khấu</a:t>
          </a:r>
          <a:r>
            <a:rPr lang="en-US" sz="3600" b="1" i="1" dirty="0" smtClean="0">
              <a:solidFill>
                <a:schemeClr val="accent3"/>
              </a:solidFill>
              <a:latin typeface="Times New Roman" panose="02020603050405020304" pitchFamily="18" charset="0"/>
              <a:cs typeface="Times New Roman" panose="02020603050405020304" pitchFamily="18" charset="0"/>
            </a:rPr>
            <a:t> </a:t>
          </a:r>
          <a:r>
            <a:rPr lang="en-US" sz="3600" b="1" i="1" dirty="0" err="1" smtClean="0">
              <a:solidFill>
                <a:schemeClr val="accent3"/>
              </a:solidFill>
              <a:latin typeface="Times New Roman" panose="02020603050405020304" pitchFamily="18" charset="0"/>
              <a:cs typeface="Times New Roman" panose="02020603050405020304" pitchFamily="18" charset="0"/>
            </a:rPr>
            <a:t>trừ</a:t>
          </a:r>
          <a:r>
            <a:rPr lang="en-US" sz="3600" b="1" i="1" dirty="0" smtClean="0">
              <a:solidFill>
                <a:schemeClr val="accent3"/>
              </a:solidFill>
              <a:latin typeface="Times New Roman" panose="02020603050405020304" pitchFamily="18" charset="0"/>
              <a:cs typeface="Times New Roman" panose="02020603050405020304" pitchFamily="18" charset="0"/>
            </a:rPr>
            <a:t> </a:t>
          </a:r>
          <a:r>
            <a:rPr lang="en-US" sz="3600" b="1" i="1" dirty="0" err="1" smtClean="0">
              <a:solidFill>
                <a:schemeClr val="accent3"/>
              </a:solidFill>
              <a:latin typeface="Times New Roman" panose="02020603050405020304" pitchFamily="18" charset="0"/>
              <a:cs typeface="Times New Roman" panose="02020603050405020304" pitchFamily="18" charset="0"/>
            </a:rPr>
            <a:t>thuế</a:t>
          </a:r>
          <a:endParaRPr lang="en-US" sz="3600" b="1" i="1" dirty="0">
            <a:solidFill>
              <a:schemeClr val="accent3"/>
            </a:solidFill>
            <a:latin typeface="Times New Roman" panose="02020603050405020304" pitchFamily="18" charset="0"/>
            <a:cs typeface="Times New Roman" panose="02020603050405020304" pitchFamily="18" charset="0"/>
          </a:endParaRPr>
        </a:p>
      </dgm:t>
    </dgm:pt>
    <dgm:pt modelId="{46D843A0-0C57-4333-9A00-84E9B720A7F5}" type="parTrans" cxnId="{BE6D306E-D68D-481A-96E0-7D4F697CDCC9}">
      <dgm:prSet/>
      <dgm:spPr/>
      <dgm:t>
        <a:bodyPr/>
        <a:lstStyle/>
        <a:p>
          <a:endParaRPr lang="en-US"/>
        </a:p>
      </dgm:t>
    </dgm:pt>
    <dgm:pt modelId="{BAF958BA-172F-4EB8-BC55-5CDC9BB198B2}" type="sibTrans" cxnId="{BE6D306E-D68D-481A-96E0-7D4F697CDCC9}">
      <dgm:prSet/>
      <dgm:spPr/>
      <dgm:t>
        <a:bodyPr/>
        <a:lstStyle/>
        <a:p>
          <a:endParaRPr lang="en-US"/>
        </a:p>
      </dgm:t>
    </dgm:pt>
    <dgm:pt modelId="{05CDB369-75AB-48BE-973C-4E9326488429}">
      <dgm:prSet phldrT="[Text]" custT="1"/>
      <dgm:spPr>
        <a:solidFill>
          <a:schemeClr val="bg2"/>
        </a:solidFill>
        <a:ln>
          <a:solidFill>
            <a:schemeClr val="accent1">
              <a:lumMod val="75000"/>
            </a:schemeClr>
          </a:solidFill>
        </a:ln>
      </dgm:spPr>
      <dgm:t>
        <a:bodyPr/>
        <a:lstStyle/>
        <a:p>
          <a:pPr algn="ctr"/>
          <a:r>
            <a:rPr lang="en-US" sz="3600" b="1" i="1" dirty="0" smtClean="0">
              <a:solidFill>
                <a:schemeClr val="accent3"/>
              </a:solidFill>
              <a:latin typeface="Times New Roman" panose="02020603050405020304" pitchFamily="18" charset="0"/>
              <a:cs typeface="Times New Roman" panose="02020603050405020304" pitchFamily="18" charset="0"/>
            </a:rPr>
            <a:t>PP </a:t>
          </a:r>
          <a:r>
            <a:rPr lang="en-US" sz="3600" b="1" i="1" dirty="0" err="1" smtClean="0">
              <a:solidFill>
                <a:schemeClr val="accent3"/>
              </a:solidFill>
              <a:latin typeface="Times New Roman" panose="02020603050405020304" pitchFamily="18" charset="0"/>
              <a:cs typeface="Times New Roman" panose="02020603050405020304" pitchFamily="18" charset="0"/>
            </a:rPr>
            <a:t>tính</a:t>
          </a:r>
          <a:r>
            <a:rPr lang="en-US" sz="3600" b="1" i="1" dirty="0" smtClean="0">
              <a:solidFill>
                <a:schemeClr val="accent3"/>
              </a:solidFill>
              <a:latin typeface="Times New Roman" panose="02020603050405020304" pitchFamily="18" charset="0"/>
              <a:cs typeface="Times New Roman" panose="02020603050405020304" pitchFamily="18" charset="0"/>
            </a:rPr>
            <a:t> </a:t>
          </a:r>
          <a:r>
            <a:rPr lang="en-US" sz="3600" b="1" i="1" dirty="0" err="1" smtClean="0">
              <a:solidFill>
                <a:schemeClr val="accent3"/>
              </a:solidFill>
              <a:latin typeface="Times New Roman" panose="02020603050405020304" pitchFamily="18" charset="0"/>
              <a:cs typeface="Times New Roman" panose="02020603050405020304" pitchFamily="18" charset="0"/>
            </a:rPr>
            <a:t>trực</a:t>
          </a:r>
          <a:r>
            <a:rPr lang="en-US" sz="3600" b="1" i="1" dirty="0" smtClean="0">
              <a:solidFill>
                <a:schemeClr val="accent3"/>
              </a:solidFill>
              <a:latin typeface="Times New Roman" panose="02020603050405020304" pitchFamily="18" charset="0"/>
              <a:cs typeface="Times New Roman" panose="02020603050405020304" pitchFamily="18" charset="0"/>
            </a:rPr>
            <a:t> </a:t>
          </a:r>
          <a:r>
            <a:rPr lang="en-US" sz="3600" b="1" i="1" dirty="0" err="1" smtClean="0">
              <a:solidFill>
                <a:schemeClr val="accent3"/>
              </a:solidFill>
              <a:latin typeface="Times New Roman" panose="02020603050405020304" pitchFamily="18" charset="0"/>
              <a:cs typeface="Times New Roman" panose="02020603050405020304" pitchFamily="18" charset="0"/>
            </a:rPr>
            <a:t>tiếp</a:t>
          </a:r>
          <a:r>
            <a:rPr lang="en-US" sz="3600" b="1" i="1" dirty="0" smtClean="0">
              <a:solidFill>
                <a:schemeClr val="accent3"/>
              </a:solidFill>
              <a:latin typeface="Times New Roman" panose="02020603050405020304" pitchFamily="18" charset="0"/>
              <a:cs typeface="Times New Roman" panose="02020603050405020304" pitchFamily="18" charset="0"/>
            </a:rPr>
            <a:t> </a:t>
          </a:r>
          <a:r>
            <a:rPr lang="en-US" sz="3600" b="1" i="1" dirty="0" err="1" smtClean="0">
              <a:solidFill>
                <a:schemeClr val="accent3"/>
              </a:solidFill>
              <a:latin typeface="Times New Roman" panose="02020603050405020304" pitchFamily="18" charset="0"/>
              <a:cs typeface="Times New Roman" panose="02020603050405020304" pitchFamily="18" charset="0"/>
            </a:rPr>
            <a:t>trên</a:t>
          </a:r>
          <a:r>
            <a:rPr lang="en-US" sz="3600" b="1" i="1" dirty="0" smtClean="0">
              <a:solidFill>
                <a:schemeClr val="accent3"/>
              </a:solidFill>
              <a:latin typeface="Times New Roman" panose="02020603050405020304" pitchFamily="18" charset="0"/>
              <a:cs typeface="Times New Roman" panose="02020603050405020304" pitchFamily="18" charset="0"/>
            </a:rPr>
            <a:t> </a:t>
          </a:r>
          <a:r>
            <a:rPr lang="en-US" sz="3600" b="1" i="1" dirty="0" err="1" smtClean="0">
              <a:solidFill>
                <a:schemeClr val="accent3"/>
              </a:solidFill>
              <a:latin typeface="Times New Roman" panose="02020603050405020304" pitchFamily="18" charset="0"/>
              <a:cs typeface="Times New Roman" panose="02020603050405020304" pitchFamily="18" charset="0"/>
            </a:rPr>
            <a:t>GTGT</a:t>
          </a:r>
          <a:endParaRPr lang="en-US" sz="3600" b="1" i="1" dirty="0">
            <a:solidFill>
              <a:schemeClr val="accent3"/>
            </a:solidFill>
            <a:latin typeface="Times New Roman" panose="02020603050405020304" pitchFamily="18" charset="0"/>
            <a:cs typeface="Times New Roman" panose="02020603050405020304" pitchFamily="18" charset="0"/>
          </a:endParaRPr>
        </a:p>
      </dgm:t>
    </dgm:pt>
    <dgm:pt modelId="{4D82AFD0-1216-4E88-B262-322FB5CB8AE4}" type="parTrans" cxnId="{2B389F2C-D70C-4C89-A43F-B135F226A903}">
      <dgm:prSet/>
      <dgm:spPr/>
      <dgm:t>
        <a:bodyPr/>
        <a:lstStyle/>
        <a:p>
          <a:endParaRPr lang="en-US"/>
        </a:p>
      </dgm:t>
    </dgm:pt>
    <dgm:pt modelId="{A9784764-7B00-48A7-8E8B-E6E869DCA2F2}" type="sibTrans" cxnId="{2B389F2C-D70C-4C89-A43F-B135F226A903}">
      <dgm:prSet/>
      <dgm:spPr/>
      <dgm:t>
        <a:bodyPr/>
        <a:lstStyle/>
        <a:p>
          <a:endParaRPr lang="en-US"/>
        </a:p>
      </dgm:t>
    </dgm:pt>
    <dgm:pt modelId="{E2895BD6-9122-49A7-9F4B-762C0F992F49}" type="pres">
      <dgm:prSet presAssocID="{0BD15547-6093-4DD8-94BF-CAF6E63BE7F2}" presName="linear" presStyleCnt="0">
        <dgm:presLayoutVars>
          <dgm:animLvl val="lvl"/>
          <dgm:resizeHandles val="exact"/>
        </dgm:presLayoutVars>
      </dgm:prSet>
      <dgm:spPr/>
      <dgm:t>
        <a:bodyPr/>
        <a:lstStyle/>
        <a:p>
          <a:endParaRPr lang="en-US"/>
        </a:p>
      </dgm:t>
    </dgm:pt>
    <dgm:pt modelId="{645091D0-E017-40C3-86FB-255E9A19DFC0}" type="pres">
      <dgm:prSet presAssocID="{45CB14F1-9161-4D0F-8E22-116E112279CA}" presName="parentText" presStyleLbl="node1" presStyleIdx="0" presStyleCnt="2">
        <dgm:presLayoutVars>
          <dgm:chMax val="0"/>
          <dgm:bulletEnabled val="1"/>
        </dgm:presLayoutVars>
      </dgm:prSet>
      <dgm:spPr/>
      <dgm:t>
        <a:bodyPr/>
        <a:lstStyle/>
        <a:p>
          <a:endParaRPr lang="en-US"/>
        </a:p>
      </dgm:t>
    </dgm:pt>
    <dgm:pt modelId="{C6897CBA-26F2-4496-BEAE-72B126016F23}" type="pres">
      <dgm:prSet presAssocID="{BAF958BA-172F-4EB8-BC55-5CDC9BB198B2}" presName="spacer" presStyleCnt="0"/>
      <dgm:spPr/>
    </dgm:pt>
    <dgm:pt modelId="{AED6501F-B088-4EF0-8066-825C575A27AE}" type="pres">
      <dgm:prSet presAssocID="{05CDB369-75AB-48BE-973C-4E9326488429}" presName="parentText" presStyleLbl="node1" presStyleIdx="1" presStyleCnt="2" custScaleY="108396" custLinFactY="8258" custLinFactNeighborY="100000">
        <dgm:presLayoutVars>
          <dgm:chMax val="0"/>
          <dgm:bulletEnabled val="1"/>
        </dgm:presLayoutVars>
      </dgm:prSet>
      <dgm:spPr/>
      <dgm:t>
        <a:bodyPr/>
        <a:lstStyle/>
        <a:p>
          <a:endParaRPr lang="en-US"/>
        </a:p>
      </dgm:t>
    </dgm:pt>
  </dgm:ptLst>
  <dgm:cxnLst>
    <dgm:cxn modelId="{4C8E8B63-9737-4270-B82C-7F2337495976}" type="presOf" srcId="{0BD15547-6093-4DD8-94BF-CAF6E63BE7F2}" destId="{E2895BD6-9122-49A7-9F4B-762C0F992F49}" srcOrd="0" destOrd="0" presId="urn:microsoft.com/office/officeart/2005/8/layout/vList2"/>
    <dgm:cxn modelId="{2B389F2C-D70C-4C89-A43F-B135F226A903}" srcId="{0BD15547-6093-4DD8-94BF-CAF6E63BE7F2}" destId="{05CDB369-75AB-48BE-973C-4E9326488429}" srcOrd="1" destOrd="0" parTransId="{4D82AFD0-1216-4E88-B262-322FB5CB8AE4}" sibTransId="{A9784764-7B00-48A7-8E8B-E6E869DCA2F2}"/>
    <dgm:cxn modelId="{BE6D306E-D68D-481A-96E0-7D4F697CDCC9}" srcId="{0BD15547-6093-4DD8-94BF-CAF6E63BE7F2}" destId="{45CB14F1-9161-4D0F-8E22-116E112279CA}" srcOrd="0" destOrd="0" parTransId="{46D843A0-0C57-4333-9A00-84E9B720A7F5}" sibTransId="{BAF958BA-172F-4EB8-BC55-5CDC9BB198B2}"/>
    <dgm:cxn modelId="{BB9799F8-642C-4A98-99A5-7AF35CAFD69A}" type="presOf" srcId="{05CDB369-75AB-48BE-973C-4E9326488429}" destId="{AED6501F-B088-4EF0-8066-825C575A27AE}" srcOrd="0" destOrd="0" presId="urn:microsoft.com/office/officeart/2005/8/layout/vList2"/>
    <dgm:cxn modelId="{AE9A42BF-312D-44AF-A018-7437E9990C5A}" type="presOf" srcId="{45CB14F1-9161-4D0F-8E22-116E112279CA}" destId="{645091D0-E017-40C3-86FB-255E9A19DFC0}" srcOrd="0" destOrd="0" presId="urn:microsoft.com/office/officeart/2005/8/layout/vList2"/>
    <dgm:cxn modelId="{A427861C-862B-4F9F-BCA6-608E2BE01601}" type="presParOf" srcId="{E2895BD6-9122-49A7-9F4B-762C0F992F49}" destId="{645091D0-E017-40C3-86FB-255E9A19DFC0}" srcOrd="0" destOrd="0" presId="urn:microsoft.com/office/officeart/2005/8/layout/vList2"/>
    <dgm:cxn modelId="{C348B9FA-19EF-413E-9781-1C7891410627}" type="presParOf" srcId="{E2895BD6-9122-49A7-9F4B-762C0F992F49}" destId="{C6897CBA-26F2-4496-BEAE-72B126016F23}" srcOrd="1" destOrd="0" presId="urn:microsoft.com/office/officeart/2005/8/layout/vList2"/>
    <dgm:cxn modelId="{FF964047-7D97-4E4D-A50A-F01E1E4F6967}" type="presParOf" srcId="{E2895BD6-9122-49A7-9F4B-762C0F992F49}" destId="{AED6501F-B088-4EF0-8066-825C575A27A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EAD617-7814-4576-ACE3-13A31721190B}"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FFD63A38-7DC4-4AA0-AF8E-0284B024860B}">
      <dgm:prSet phldrT="[Text]" custT="1"/>
      <dgm:spPr>
        <a:solidFill>
          <a:schemeClr val="bg2"/>
        </a:solidFill>
      </dgm:spPr>
      <dgm:t>
        <a:bodyPr/>
        <a:lstStyle/>
        <a:p>
          <a:pPr>
            <a:lnSpc>
              <a:spcPct val="100000"/>
            </a:lnSpc>
          </a:pPr>
          <a:r>
            <a:rPr lang="en-US" sz="2000" b="1" i="1" dirty="0" err="1" smtClean="0">
              <a:solidFill>
                <a:schemeClr val="accent3"/>
              </a:solidFill>
              <a:latin typeface="Times New Roman" panose="02020603050405020304" pitchFamily="18" charset="0"/>
              <a:cs typeface="Times New Roman" panose="02020603050405020304" pitchFamily="18" charset="0"/>
            </a:rPr>
            <a:t>Số</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Thuế</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GTGT</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đầu</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ra</a:t>
          </a:r>
          <a:endParaRPr lang="en-US" sz="2000" dirty="0">
            <a:solidFill>
              <a:schemeClr val="accent3"/>
            </a:solidFill>
            <a:latin typeface="Times New Roman" panose="02020603050405020304" pitchFamily="18" charset="0"/>
            <a:cs typeface="Times New Roman" panose="02020603050405020304" pitchFamily="18" charset="0"/>
          </a:endParaRPr>
        </a:p>
      </dgm:t>
    </dgm:pt>
    <dgm:pt modelId="{81D9DAD8-C97B-49A7-9B7F-985750AD7590}" type="parTrans" cxnId="{70757B9E-4707-4C99-B6FF-C7DE15AF8654}">
      <dgm:prSet/>
      <dgm:spPr/>
      <dgm:t>
        <a:bodyPr/>
        <a:lstStyle/>
        <a:p>
          <a:endParaRPr lang="en-US"/>
        </a:p>
      </dgm:t>
    </dgm:pt>
    <dgm:pt modelId="{D8A94A51-1B22-4097-BAA9-777477D989EB}" type="sibTrans" cxnId="{70757B9E-4707-4C99-B6FF-C7DE15AF8654}">
      <dgm:prSet/>
      <dgm:spPr/>
      <dgm:t>
        <a:bodyPr/>
        <a:lstStyle/>
        <a:p>
          <a:endParaRPr lang="en-US"/>
        </a:p>
      </dgm:t>
    </dgm:pt>
    <dgm:pt modelId="{AEE01EC5-B19A-4651-9E45-2373E3F1CB30}">
      <dgm:prSet phldrT="[Text]" custT="1"/>
      <dgm:spPr>
        <a:solidFill>
          <a:schemeClr val="bg2"/>
        </a:solidFill>
      </dgm:spPr>
      <dgm:t>
        <a:bodyPr/>
        <a:lstStyle/>
        <a:p>
          <a:pPr>
            <a:lnSpc>
              <a:spcPct val="100000"/>
            </a:lnSpc>
          </a:pPr>
          <a:r>
            <a:rPr lang="en-US" sz="2000" b="1" i="1" dirty="0" err="1" smtClean="0">
              <a:solidFill>
                <a:schemeClr val="accent3"/>
              </a:solidFill>
              <a:latin typeface="Times New Roman" panose="02020603050405020304" pitchFamily="18" charset="0"/>
              <a:cs typeface="Times New Roman" panose="02020603050405020304" pitchFamily="18" charset="0"/>
            </a:rPr>
            <a:t>Số</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Thuế</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GTGT</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đầu</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vào</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được</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khấu</a:t>
          </a:r>
          <a:r>
            <a:rPr lang="en-US" sz="2000" b="1" i="1" dirty="0" smtClean="0">
              <a:solidFill>
                <a:schemeClr val="accent3"/>
              </a:solidFill>
              <a:latin typeface="Times New Roman" panose="02020603050405020304" pitchFamily="18" charset="0"/>
              <a:cs typeface="Times New Roman" panose="02020603050405020304" pitchFamily="18" charset="0"/>
            </a:rPr>
            <a:t> </a:t>
          </a:r>
          <a:r>
            <a:rPr lang="en-US" sz="2000" b="1" i="1" dirty="0" err="1" smtClean="0">
              <a:solidFill>
                <a:schemeClr val="accent3"/>
              </a:solidFill>
              <a:latin typeface="Times New Roman" panose="02020603050405020304" pitchFamily="18" charset="0"/>
              <a:cs typeface="Times New Roman" panose="02020603050405020304" pitchFamily="18" charset="0"/>
            </a:rPr>
            <a:t>trừ</a:t>
          </a:r>
          <a:endParaRPr lang="en-US" sz="2000" b="1" i="1" dirty="0">
            <a:solidFill>
              <a:schemeClr val="accent3"/>
            </a:solidFill>
            <a:latin typeface="Times New Roman" panose="02020603050405020304" pitchFamily="18" charset="0"/>
            <a:cs typeface="Times New Roman" panose="02020603050405020304" pitchFamily="18" charset="0"/>
          </a:endParaRPr>
        </a:p>
      </dgm:t>
    </dgm:pt>
    <dgm:pt modelId="{46E6B4D8-BC4C-4681-B389-6A68775C391B}" type="parTrans" cxnId="{F80E65B2-55F2-4DA1-BF5D-09935D4C581B}">
      <dgm:prSet/>
      <dgm:spPr/>
      <dgm:t>
        <a:bodyPr/>
        <a:lstStyle/>
        <a:p>
          <a:endParaRPr lang="en-US"/>
        </a:p>
      </dgm:t>
    </dgm:pt>
    <dgm:pt modelId="{C9131D82-BDB6-4378-B62A-BE1FDAE1A2B3}" type="sibTrans" cxnId="{F80E65B2-55F2-4DA1-BF5D-09935D4C581B}">
      <dgm:prSet/>
      <dgm:spPr/>
      <dgm:t>
        <a:bodyPr/>
        <a:lstStyle/>
        <a:p>
          <a:endParaRPr lang="en-US"/>
        </a:p>
      </dgm:t>
    </dgm:pt>
    <dgm:pt modelId="{3C93159C-900F-47CB-AFFD-0AA116088F5B}">
      <dgm:prSet phldrT="[Text]" custT="1"/>
      <dgm:spPr/>
      <dgm:t>
        <a:bodyPr/>
        <a:lstStyle/>
        <a:p>
          <a:pPr algn="just">
            <a:lnSpc>
              <a:spcPct val="100000"/>
            </a:lnSpc>
          </a:pPr>
          <a:r>
            <a:rPr lang="en-US" sz="2000" dirty="0" err="1" smtClean="0">
              <a:latin typeface="Times New Roman" panose="02020603050405020304" pitchFamily="18" charset="0"/>
              <a:cs typeface="Times New Roman" panose="02020603050405020304" pitchFamily="18" charset="0"/>
            </a:rPr>
            <a:t>Bằng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tổng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GTGT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GTGT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mua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gồm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TSCĐ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nộp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GTGT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NK, </a:t>
          </a:r>
          <a:r>
            <a:rPr lang="en-US" sz="2000" dirty="0" err="1" smtClean="0">
              <a:latin typeface="Times New Roman" panose="02020603050405020304" pitchFamily="18" charset="0"/>
              <a:cs typeface="Times New Roman" panose="02020603050405020304" pitchFamily="18" charset="0"/>
            </a:rPr>
            <a:t>hoặc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nộp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GTGT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thay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phía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nước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ngoài</a:t>
          </a:r>
          <a:r>
            <a:rPr lang="en-US" sz="2000" dirty="0" smtClean="0">
              <a:latin typeface="Times New Roman" panose="02020603050405020304" pitchFamily="18" charset="0"/>
              <a:cs typeface="Times New Roman" panose="02020603050405020304" pitchFamily="18" charset="0"/>
            </a:rPr>
            <a:t> &amp; </a:t>
          </a:r>
          <a:r>
            <a:rPr lang="en-US" sz="2000" dirty="0" err="1" smtClean="0">
              <a:latin typeface="Times New Roman" panose="02020603050405020304" pitchFamily="18" charset="0"/>
              <a:cs typeface="Times New Roman" panose="02020603050405020304" pitchFamily="18" charset="0"/>
            </a:rPr>
            <a:t>đáp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đủ</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đk</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khấu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trừ</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đầu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endParaRPr lang="en-US" sz="2000" dirty="0">
            <a:latin typeface="Times New Roman" panose="02020603050405020304" pitchFamily="18" charset="0"/>
            <a:cs typeface="Times New Roman" panose="02020603050405020304" pitchFamily="18" charset="0"/>
          </a:endParaRPr>
        </a:p>
      </dgm:t>
    </dgm:pt>
    <dgm:pt modelId="{F8B74E02-CD61-4F81-AA38-4E413B48D1AC}" type="parTrans" cxnId="{3024C6D2-BC5A-41E3-A17C-3B72F0418293}">
      <dgm:prSet/>
      <dgm:spPr/>
      <dgm:t>
        <a:bodyPr/>
        <a:lstStyle/>
        <a:p>
          <a:endParaRPr lang="en-US"/>
        </a:p>
      </dgm:t>
    </dgm:pt>
    <dgm:pt modelId="{1D871C73-62C4-4716-8A1E-4E5A1B25B1C8}" type="sibTrans" cxnId="{3024C6D2-BC5A-41E3-A17C-3B72F0418293}">
      <dgm:prSet/>
      <dgm:spPr/>
      <dgm:t>
        <a:bodyPr/>
        <a:lstStyle/>
        <a:p>
          <a:endParaRPr lang="en-US"/>
        </a:p>
      </dgm:t>
    </dgm:pt>
    <dgm:pt modelId="{724E36F3-A336-4DCE-9269-39AA83CAD52C}">
      <dgm:prSet phldrT="[Text]" custT="1"/>
      <dgm:spPr/>
      <dgm:t>
        <a:bodyPr/>
        <a:lstStyle/>
        <a:p>
          <a:pPr>
            <a:lnSpc>
              <a:spcPct val="90000"/>
            </a:lnSpc>
          </a:pPr>
          <a:r>
            <a:rPr lang="en-US" sz="2000" dirty="0" err="1" smtClean="0">
              <a:latin typeface="Times New Roman" panose="02020603050405020304" pitchFamily="18" charset="0"/>
              <a:cs typeface="Times New Roman" panose="02020603050405020304" pitchFamily="18" charset="0"/>
            </a:rPr>
            <a:t>Bằng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tổng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GTGT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GTGT</a:t>
          </a:r>
          <a:endParaRPr lang="en-US" sz="2000" dirty="0">
            <a:latin typeface="Times New Roman" panose="02020603050405020304" pitchFamily="18" charset="0"/>
            <a:cs typeface="Times New Roman" panose="02020603050405020304" pitchFamily="18" charset="0"/>
          </a:endParaRPr>
        </a:p>
      </dgm:t>
    </dgm:pt>
    <dgm:pt modelId="{0590FCC2-C2A8-43E5-9311-CF903A8B2278}" type="parTrans" cxnId="{BE260DC0-5154-4A0E-B49C-4F68EC93F0BB}">
      <dgm:prSet/>
      <dgm:spPr/>
      <dgm:t>
        <a:bodyPr/>
        <a:lstStyle/>
        <a:p>
          <a:endParaRPr lang="en-US"/>
        </a:p>
      </dgm:t>
    </dgm:pt>
    <dgm:pt modelId="{8FB5FBBB-1757-4C69-B313-ABAF11088F9B}" type="sibTrans" cxnId="{BE260DC0-5154-4A0E-B49C-4F68EC93F0BB}">
      <dgm:prSet/>
      <dgm:spPr/>
      <dgm:t>
        <a:bodyPr/>
        <a:lstStyle/>
        <a:p>
          <a:endParaRPr lang="en-US"/>
        </a:p>
      </dgm:t>
    </dgm:pt>
    <dgm:pt modelId="{E4F509EF-352F-434D-8D8A-81033BDD61DF}">
      <dgm:prSet phldrT="[Text]" custT="1"/>
      <dgm:spPr/>
      <dgm:t>
        <a:bodyPr/>
        <a:lstStyle/>
        <a:p>
          <a:pPr>
            <a:lnSpc>
              <a:spcPct val="90000"/>
            </a:lnSpc>
          </a:pPr>
          <a:endParaRPr lang="en-US" sz="2000" dirty="0">
            <a:latin typeface="Times New Roman" panose="02020603050405020304" pitchFamily="18" charset="0"/>
            <a:cs typeface="Times New Roman" panose="02020603050405020304" pitchFamily="18" charset="0"/>
          </a:endParaRPr>
        </a:p>
      </dgm:t>
    </dgm:pt>
    <dgm:pt modelId="{F971C3CF-F1EB-4D34-9054-A14E7BD71607}" type="parTrans" cxnId="{12B0E75F-273C-4237-B2C2-50EACC77DBC3}">
      <dgm:prSet/>
      <dgm:spPr/>
      <dgm:t>
        <a:bodyPr/>
        <a:lstStyle/>
        <a:p>
          <a:endParaRPr lang="en-US"/>
        </a:p>
      </dgm:t>
    </dgm:pt>
    <dgm:pt modelId="{A9B57E54-D81E-434F-A63F-88101C2B4F65}" type="sibTrans" cxnId="{12B0E75F-273C-4237-B2C2-50EACC77DBC3}">
      <dgm:prSet/>
      <dgm:spPr/>
      <dgm:t>
        <a:bodyPr/>
        <a:lstStyle/>
        <a:p>
          <a:endParaRPr lang="en-US"/>
        </a:p>
      </dgm:t>
    </dgm:pt>
    <dgm:pt modelId="{86320D30-125F-4A9E-8822-15A29B7DAFF8}" type="pres">
      <dgm:prSet presAssocID="{E4EAD617-7814-4576-ACE3-13A31721190B}" presName="Name0" presStyleCnt="0">
        <dgm:presLayoutVars>
          <dgm:dir/>
          <dgm:animLvl val="lvl"/>
          <dgm:resizeHandles/>
        </dgm:presLayoutVars>
      </dgm:prSet>
      <dgm:spPr/>
      <dgm:t>
        <a:bodyPr/>
        <a:lstStyle/>
        <a:p>
          <a:endParaRPr lang="en-US"/>
        </a:p>
      </dgm:t>
    </dgm:pt>
    <dgm:pt modelId="{FB9E0288-C1BD-4133-8BED-A64A20575343}" type="pres">
      <dgm:prSet presAssocID="{FFD63A38-7DC4-4AA0-AF8E-0284B024860B}" presName="linNode" presStyleCnt="0"/>
      <dgm:spPr/>
    </dgm:pt>
    <dgm:pt modelId="{705609E1-ED07-4C28-BEEE-BF5BC2749F5A}" type="pres">
      <dgm:prSet presAssocID="{FFD63A38-7DC4-4AA0-AF8E-0284B024860B}" presName="parentShp" presStyleLbl="node1" presStyleIdx="0" presStyleCnt="2" custScaleX="56250" custScaleY="81518">
        <dgm:presLayoutVars>
          <dgm:bulletEnabled val="1"/>
        </dgm:presLayoutVars>
      </dgm:prSet>
      <dgm:spPr/>
      <dgm:t>
        <a:bodyPr/>
        <a:lstStyle/>
        <a:p>
          <a:endParaRPr lang="en-US"/>
        </a:p>
      </dgm:t>
    </dgm:pt>
    <dgm:pt modelId="{6FB006D9-0FC1-4BDB-9E2B-B126D722C87B}" type="pres">
      <dgm:prSet presAssocID="{FFD63A38-7DC4-4AA0-AF8E-0284B024860B}" presName="childShp" presStyleLbl="bgAccFollowNode1" presStyleIdx="0" presStyleCnt="2" custScaleX="159423" custScaleY="91854">
        <dgm:presLayoutVars>
          <dgm:bulletEnabled val="1"/>
        </dgm:presLayoutVars>
      </dgm:prSet>
      <dgm:spPr/>
      <dgm:t>
        <a:bodyPr/>
        <a:lstStyle/>
        <a:p>
          <a:endParaRPr lang="en-US"/>
        </a:p>
      </dgm:t>
    </dgm:pt>
    <dgm:pt modelId="{7175A0D4-2372-4A8B-9004-182BC4CFCB39}" type="pres">
      <dgm:prSet presAssocID="{D8A94A51-1B22-4097-BAA9-777477D989EB}" presName="spacing" presStyleCnt="0"/>
      <dgm:spPr/>
    </dgm:pt>
    <dgm:pt modelId="{9268C014-D686-40AF-92A7-B7DE6B106ACF}" type="pres">
      <dgm:prSet presAssocID="{AEE01EC5-B19A-4651-9E45-2373E3F1CB30}" presName="linNode" presStyleCnt="0"/>
      <dgm:spPr/>
    </dgm:pt>
    <dgm:pt modelId="{911A958C-4CCC-481D-B368-58BDE76A2242}" type="pres">
      <dgm:prSet presAssocID="{AEE01EC5-B19A-4651-9E45-2373E3F1CB30}" presName="parentShp" presStyleLbl="node1" presStyleIdx="1" presStyleCnt="2" custScaleX="47369" custScaleY="147581">
        <dgm:presLayoutVars>
          <dgm:bulletEnabled val="1"/>
        </dgm:presLayoutVars>
      </dgm:prSet>
      <dgm:spPr/>
      <dgm:t>
        <a:bodyPr/>
        <a:lstStyle/>
        <a:p>
          <a:endParaRPr lang="en-US"/>
        </a:p>
      </dgm:t>
    </dgm:pt>
    <dgm:pt modelId="{1109377C-433B-44C8-9B02-08AEDFCA5A31}" type="pres">
      <dgm:prSet presAssocID="{AEE01EC5-B19A-4651-9E45-2373E3F1CB30}" presName="childShp" presStyleLbl="bgAccFollowNode1" presStyleIdx="1" presStyleCnt="2" custScaleX="133333" custScaleY="184450">
        <dgm:presLayoutVars>
          <dgm:bulletEnabled val="1"/>
        </dgm:presLayoutVars>
      </dgm:prSet>
      <dgm:spPr/>
      <dgm:t>
        <a:bodyPr/>
        <a:lstStyle/>
        <a:p>
          <a:endParaRPr lang="en-US"/>
        </a:p>
      </dgm:t>
    </dgm:pt>
  </dgm:ptLst>
  <dgm:cxnLst>
    <dgm:cxn modelId="{E904487E-AB6F-43A1-8F29-38C077186047}" type="presOf" srcId="{E4F509EF-352F-434D-8D8A-81033BDD61DF}" destId="{6FB006D9-0FC1-4BDB-9E2B-B126D722C87B}" srcOrd="0" destOrd="0" presId="urn:microsoft.com/office/officeart/2005/8/layout/vList6"/>
    <dgm:cxn modelId="{BE260DC0-5154-4A0E-B49C-4F68EC93F0BB}" srcId="{FFD63A38-7DC4-4AA0-AF8E-0284B024860B}" destId="{724E36F3-A336-4DCE-9269-39AA83CAD52C}" srcOrd="1" destOrd="0" parTransId="{0590FCC2-C2A8-43E5-9311-CF903A8B2278}" sibTransId="{8FB5FBBB-1757-4C69-B313-ABAF11088F9B}"/>
    <dgm:cxn modelId="{3024C6D2-BC5A-41E3-A17C-3B72F0418293}" srcId="{AEE01EC5-B19A-4651-9E45-2373E3F1CB30}" destId="{3C93159C-900F-47CB-AFFD-0AA116088F5B}" srcOrd="0" destOrd="0" parTransId="{F8B74E02-CD61-4F81-AA38-4E413B48D1AC}" sibTransId="{1D871C73-62C4-4716-8A1E-4E5A1B25B1C8}"/>
    <dgm:cxn modelId="{70757B9E-4707-4C99-B6FF-C7DE15AF8654}" srcId="{E4EAD617-7814-4576-ACE3-13A31721190B}" destId="{FFD63A38-7DC4-4AA0-AF8E-0284B024860B}" srcOrd="0" destOrd="0" parTransId="{81D9DAD8-C97B-49A7-9B7F-985750AD7590}" sibTransId="{D8A94A51-1B22-4097-BAA9-777477D989EB}"/>
    <dgm:cxn modelId="{8DC25D3C-E8EF-47D4-91DE-72077EF2C1FA}" type="presOf" srcId="{FFD63A38-7DC4-4AA0-AF8E-0284B024860B}" destId="{705609E1-ED07-4C28-BEEE-BF5BC2749F5A}" srcOrd="0" destOrd="0" presId="urn:microsoft.com/office/officeart/2005/8/layout/vList6"/>
    <dgm:cxn modelId="{12B0E75F-273C-4237-B2C2-50EACC77DBC3}" srcId="{FFD63A38-7DC4-4AA0-AF8E-0284B024860B}" destId="{E4F509EF-352F-434D-8D8A-81033BDD61DF}" srcOrd="0" destOrd="0" parTransId="{F971C3CF-F1EB-4D34-9054-A14E7BD71607}" sibTransId="{A9B57E54-D81E-434F-A63F-88101C2B4F65}"/>
    <dgm:cxn modelId="{1E307759-D005-452A-884F-FF1311E51DAB}" type="presOf" srcId="{E4EAD617-7814-4576-ACE3-13A31721190B}" destId="{86320D30-125F-4A9E-8822-15A29B7DAFF8}" srcOrd="0" destOrd="0" presId="urn:microsoft.com/office/officeart/2005/8/layout/vList6"/>
    <dgm:cxn modelId="{A3C568D7-7F85-4C4F-9FA3-C8040E3A68DC}" type="presOf" srcId="{AEE01EC5-B19A-4651-9E45-2373E3F1CB30}" destId="{911A958C-4CCC-481D-B368-58BDE76A2242}" srcOrd="0" destOrd="0" presId="urn:microsoft.com/office/officeart/2005/8/layout/vList6"/>
    <dgm:cxn modelId="{5C4ACE02-D0EB-4139-8713-CE34276F4C45}" type="presOf" srcId="{724E36F3-A336-4DCE-9269-39AA83CAD52C}" destId="{6FB006D9-0FC1-4BDB-9E2B-B126D722C87B}" srcOrd="0" destOrd="1" presId="urn:microsoft.com/office/officeart/2005/8/layout/vList6"/>
    <dgm:cxn modelId="{F80E65B2-55F2-4DA1-BF5D-09935D4C581B}" srcId="{E4EAD617-7814-4576-ACE3-13A31721190B}" destId="{AEE01EC5-B19A-4651-9E45-2373E3F1CB30}" srcOrd="1" destOrd="0" parTransId="{46E6B4D8-BC4C-4681-B389-6A68775C391B}" sibTransId="{C9131D82-BDB6-4378-B62A-BE1FDAE1A2B3}"/>
    <dgm:cxn modelId="{85C29C34-AD1C-4B12-BA74-24BD6BB99448}" type="presOf" srcId="{3C93159C-900F-47CB-AFFD-0AA116088F5B}" destId="{1109377C-433B-44C8-9B02-08AEDFCA5A31}" srcOrd="0" destOrd="0" presId="urn:microsoft.com/office/officeart/2005/8/layout/vList6"/>
    <dgm:cxn modelId="{FD949E40-DCF0-4C20-9283-8766678B6E52}" type="presParOf" srcId="{86320D30-125F-4A9E-8822-15A29B7DAFF8}" destId="{FB9E0288-C1BD-4133-8BED-A64A20575343}" srcOrd="0" destOrd="0" presId="urn:microsoft.com/office/officeart/2005/8/layout/vList6"/>
    <dgm:cxn modelId="{C985C91A-A569-44E7-8169-2DBAC060B3EF}" type="presParOf" srcId="{FB9E0288-C1BD-4133-8BED-A64A20575343}" destId="{705609E1-ED07-4C28-BEEE-BF5BC2749F5A}" srcOrd="0" destOrd="0" presId="urn:microsoft.com/office/officeart/2005/8/layout/vList6"/>
    <dgm:cxn modelId="{42A49731-6EA0-4A20-8BE4-AA8D49364CD7}" type="presParOf" srcId="{FB9E0288-C1BD-4133-8BED-A64A20575343}" destId="{6FB006D9-0FC1-4BDB-9E2B-B126D722C87B}" srcOrd="1" destOrd="0" presId="urn:microsoft.com/office/officeart/2005/8/layout/vList6"/>
    <dgm:cxn modelId="{B3FECD5A-43B9-4238-A65A-6A05F257A7FB}" type="presParOf" srcId="{86320D30-125F-4A9E-8822-15A29B7DAFF8}" destId="{7175A0D4-2372-4A8B-9004-182BC4CFCB39}" srcOrd="1" destOrd="0" presId="urn:microsoft.com/office/officeart/2005/8/layout/vList6"/>
    <dgm:cxn modelId="{78BA9A33-7D86-477A-B52B-8F214CC0F875}" type="presParOf" srcId="{86320D30-125F-4A9E-8822-15A29B7DAFF8}" destId="{9268C014-D686-40AF-92A7-B7DE6B106ACF}" srcOrd="2" destOrd="0" presId="urn:microsoft.com/office/officeart/2005/8/layout/vList6"/>
    <dgm:cxn modelId="{04597AB9-2D0A-4712-BD86-9372D5C2C07F}" type="presParOf" srcId="{9268C014-D686-40AF-92A7-B7DE6B106ACF}" destId="{911A958C-4CCC-481D-B368-58BDE76A2242}" srcOrd="0" destOrd="0" presId="urn:microsoft.com/office/officeart/2005/8/layout/vList6"/>
    <dgm:cxn modelId="{87BA1216-9A85-4994-8F13-F3EBCE53C5A0}" type="presParOf" srcId="{9268C014-D686-40AF-92A7-B7DE6B106ACF}" destId="{1109377C-433B-44C8-9B02-08AEDFCA5A3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38530E5-A53E-47FC-876A-27851103746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49C9605-FF88-4C56-8A6D-F03560F31490}">
      <dgm:prSet phldrT="[Text]" custT="1"/>
      <dgm:spPr>
        <a:solidFill>
          <a:schemeClr val="bg2"/>
        </a:solidFill>
        <a:ln>
          <a:solidFill>
            <a:srgbClr val="C00000"/>
          </a:solidFill>
        </a:ln>
      </dgm:spPr>
      <dgm:t>
        <a:bodyPr/>
        <a:lstStyle/>
        <a:p>
          <a:r>
            <a:rPr lang="en-US" sz="2800" b="1" dirty="0" smtClean="0">
              <a:solidFill>
                <a:srgbClr val="C00000"/>
              </a:solidFill>
              <a:latin typeface="Times New Roman" panose="02020603050405020304" pitchFamily="18" charset="0"/>
              <a:cs typeface="Times New Roman" panose="02020603050405020304" pitchFamily="18" charset="0"/>
            </a:rPr>
            <a:t>PP</a:t>
          </a:r>
          <a:r>
            <a:rPr lang="vi-VN" sz="2800" b="1" dirty="0" smtClean="0">
              <a:solidFill>
                <a:srgbClr val="C00000"/>
              </a:solidFill>
              <a:latin typeface="Times New Roman" panose="02020603050405020304" pitchFamily="18" charset="0"/>
              <a:cs typeface="Times New Roman" panose="02020603050405020304" pitchFamily="18" charset="0"/>
            </a:rPr>
            <a:t> tính trực tiếp trên </a:t>
          </a:r>
          <a:r>
            <a:rPr lang="en-US" sz="2800" b="1" dirty="0" err="1" smtClean="0">
              <a:solidFill>
                <a:srgbClr val="C00000"/>
              </a:solidFill>
              <a:latin typeface="Times New Roman" panose="02020603050405020304" pitchFamily="18" charset="0"/>
              <a:cs typeface="Times New Roman" panose="02020603050405020304" pitchFamily="18" charset="0"/>
            </a:rPr>
            <a:t>GTGT</a:t>
          </a:r>
          <a:endParaRPr lang="en-US" sz="2800" b="1" dirty="0">
            <a:solidFill>
              <a:srgbClr val="C00000"/>
            </a:solidFill>
            <a:latin typeface="Times New Roman" panose="02020603050405020304" pitchFamily="18" charset="0"/>
            <a:cs typeface="Times New Roman" panose="02020603050405020304" pitchFamily="18" charset="0"/>
          </a:endParaRPr>
        </a:p>
      </dgm:t>
    </dgm:pt>
    <dgm:pt modelId="{75830F6B-C2E7-40FF-AC34-A38309D47148}" type="parTrans" cxnId="{8C130A44-C07F-4262-92D0-D1BBA70F1368}">
      <dgm:prSet/>
      <dgm:spPr/>
      <dgm:t>
        <a:bodyPr/>
        <a:lstStyle/>
        <a:p>
          <a:endParaRPr lang="en-US"/>
        </a:p>
      </dgm:t>
    </dgm:pt>
    <dgm:pt modelId="{FE54971C-49B9-45D3-A408-2694C1F774AB}" type="sibTrans" cxnId="{8C130A44-C07F-4262-92D0-D1BBA70F1368}">
      <dgm:prSet/>
      <dgm:spPr/>
      <dgm:t>
        <a:bodyPr/>
        <a:lstStyle/>
        <a:p>
          <a:endParaRPr lang="en-US"/>
        </a:p>
      </dgm:t>
    </dgm:pt>
    <dgm:pt modelId="{85AE5BCC-2972-4178-ADEA-7A43B891A30A}">
      <dgm:prSet phldrT="[Text]" custT="1"/>
      <dgm:spPr>
        <a:solidFill>
          <a:schemeClr val="bg2"/>
        </a:solidFill>
        <a:ln>
          <a:solidFill>
            <a:srgbClr val="C00000"/>
          </a:solidFill>
        </a:ln>
      </dgm:spPr>
      <dgm:t>
        <a:bodyPr/>
        <a:lstStyle/>
        <a:p>
          <a:r>
            <a:rPr lang="en-US" sz="2500" b="1" dirty="0" smtClean="0">
              <a:solidFill>
                <a:srgbClr val="C00000"/>
              </a:solidFill>
              <a:latin typeface="Times New Roman" panose="02020603050405020304" pitchFamily="18" charset="0"/>
              <a:cs typeface="Times New Roman" panose="02020603050405020304" pitchFamily="18" charset="0"/>
            </a:rPr>
            <a:t>X</a:t>
          </a:r>
          <a:r>
            <a:rPr lang="vi-VN" sz="2500" b="1" dirty="0" smtClean="0">
              <a:solidFill>
                <a:srgbClr val="C00000"/>
              </a:solidFill>
              <a:latin typeface="Times New Roman" panose="02020603050405020304" pitchFamily="18" charset="0"/>
              <a:cs typeface="Times New Roman" panose="02020603050405020304" pitchFamily="18" charset="0"/>
            </a:rPr>
            <a:t>ác định thuế GTGT trực tiếp trên GTGT</a:t>
          </a:r>
          <a:endParaRPr lang="en-US" sz="2500" b="1" dirty="0">
            <a:solidFill>
              <a:srgbClr val="C00000"/>
            </a:solidFill>
            <a:latin typeface="Times New Roman" panose="02020603050405020304" pitchFamily="18" charset="0"/>
            <a:cs typeface="Times New Roman" panose="02020603050405020304" pitchFamily="18" charset="0"/>
          </a:endParaRPr>
        </a:p>
      </dgm:t>
    </dgm:pt>
    <dgm:pt modelId="{78A3FB0A-7D54-42CC-8130-9E5AA7077133}" type="parTrans" cxnId="{8C4EA600-955B-461A-84CF-5C7F597CE605}">
      <dgm:prSet/>
      <dgm:spPr/>
      <dgm:t>
        <a:bodyPr/>
        <a:lstStyle/>
        <a:p>
          <a:endParaRPr lang="en-US"/>
        </a:p>
      </dgm:t>
    </dgm:pt>
    <dgm:pt modelId="{41B9A70D-99D7-47A2-8435-288E6FD5D1C7}" type="sibTrans" cxnId="{8C4EA600-955B-461A-84CF-5C7F597CE605}">
      <dgm:prSet/>
      <dgm:spPr/>
      <dgm:t>
        <a:bodyPr/>
        <a:lstStyle/>
        <a:p>
          <a:endParaRPr lang="en-US"/>
        </a:p>
      </dgm:t>
    </dgm:pt>
    <dgm:pt modelId="{A4C3F3EB-034B-4AE4-BE48-177E8C793837}">
      <dgm:prSet phldrT="[Text]" custT="1"/>
      <dgm:spPr>
        <a:solidFill>
          <a:schemeClr val="bg2"/>
        </a:solidFill>
        <a:ln>
          <a:solidFill>
            <a:srgbClr val="C00000"/>
          </a:solidFill>
        </a:ln>
      </dgm:spPr>
      <dgm:t>
        <a:bodyPr/>
        <a:lstStyle/>
        <a:p>
          <a:r>
            <a:rPr lang="en-US" sz="2500" b="1" dirty="0" smtClean="0">
              <a:solidFill>
                <a:srgbClr val="C00000"/>
              </a:solidFill>
              <a:latin typeface="Times New Roman" panose="02020603050405020304" pitchFamily="18" charset="0"/>
              <a:cs typeface="Times New Roman" panose="02020603050405020304" pitchFamily="18" charset="0"/>
            </a:rPr>
            <a:t>X</a:t>
          </a:r>
          <a:r>
            <a:rPr lang="vi-VN" sz="2500" b="1" dirty="0" smtClean="0">
              <a:solidFill>
                <a:srgbClr val="C00000"/>
              </a:solidFill>
              <a:latin typeface="Times New Roman" panose="02020603050405020304" pitchFamily="18" charset="0"/>
              <a:cs typeface="Times New Roman" panose="02020603050405020304" pitchFamily="18" charset="0"/>
            </a:rPr>
            <a:t>ác định thuế GTGT trực tiếp trên doanh thu</a:t>
          </a:r>
          <a:endParaRPr lang="en-US" sz="2500" b="1" dirty="0">
            <a:solidFill>
              <a:srgbClr val="C00000"/>
            </a:solidFill>
            <a:latin typeface="Times New Roman" panose="02020603050405020304" pitchFamily="18" charset="0"/>
            <a:cs typeface="Times New Roman" panose="02020603050405020304" pitchFamily="18" charset="0"/>
          </a:endParaRPr>
        </a:p>
      </dgm:t>
    </dgm:pt>
    <dgm:pt modelId="{221B5E89-A67C-4CF7-9EEF-18F829B1A028}" type="parTrans" cxnId="{FA0FA32B-E77E-4461-9AF2-B50B8480F591}">
      <dgm:prSet/>
      <dgm:spPr/>
      <dgm:t>
        <a:bodyPr/>
        <a:lstStyle/>
        <a:p>
          <a:endParaRPr lang="en-US"/>
        </a:p>
      </dgm:t>
    </dgm:pt>
    <dgm:pt modelId="{08957B12-EE7A-4628-BD3A-7BC79F1017D8}" type="sibTrans" cxnId="{FA0FA32B-E77E-4461-9AF2-B50B8480F591}">
      <dgm:prSet/>
      <dgm:spPr/>
      <dgm:t>
        <a:bodyPr/>
        <a:lstStyle/>
        <a:p>
          <a:endParaRPr lang="en-US"/>
        </a:p>
      </dgm:t>
    </dgm:pt>
    <dgm:pt modelId="{49A8A841-4254-4F87-BCED-F7847531258B}" type="pres">
      <dgm:prSet presAssocID="{E38530E5-A53E-47FC-876A-278511037465}" presName="diagram" presStyleCnt="0">
        <dgm:presLayoutVars>
          <dgm:chPref val="1"/>
          <dgm:dir/>
          <dgm:animOne val="branch"/>
          <dgm:animLvl val="lvl"/>
          <dgm:resizeHandles val="exact"/>
        </dgm:presLayoutVars>
      </dgm:prSet>
      <dgm:spPr/>
      <dgm:t>
        <a:bodyPr/>
        <a:lstStyle/>
        <a:p>
          <a:endParaRPr lang="en-US"/>
        </a:p>
      </dgm:t>
    </dgm:pt>
    <dgm:pt modelId="{E8AB2786-5FFE-4E2C-BBDE-158256E030D2}" type="pres">
      <dgm:prSet presAssocID="{349C9605-FF88-4C56-8A6D-F03560F31490}" presName="root1" presStyleCnt="0"/>
      <dgm:spPr/>
    </dgm:pt>
    <dgm:pt modelId="{39089E59-473B-41AA-8899-1993D3EBA93F}" type="pres">
      <dgm:prSet presAssocID="{349C9605-FF88-4C56-8A6D-F03560F31490}" presName="LevelOneTextNode" presStyleLbl="node0" presStyleIdx="0" presStyleCnt="1" custScaleY="129259">
        <dgm:presLayoutVars>
          <dgm:chPref val="3"/>
        </dgm:presLayoutVars>
      </dgm:prSet>
      <dgm:spPr/>
      <dgm:t>
        <a:bodyPr/>
        <a:lstStyle/>
        <a:p>
          <a:endParaRPr lang="en-US"/>
        </a:p>
      </dgm:t>
    </dgm:pt>
    <dgm:pt modelId="{27EAD983-23F1-4232-BBCC-168B308929E9}" type="pres">
      <dgm:prSet presAssocID="{349C9605-FF88-4C56-8A6D-F03560F31490}" presName="level2hierChild" presStyleCnt="0"/>
      <dgm:spPr/>
    </dgm:pt>
    <dgm:pt modelId="{BB214C10-7260-47DE-9406-B2F31BD05B0C}" type="pres">
      <dgm:prSet presAssocID="{78A3FB0A-7D54-42CC-8130-9E5AA7077133}" presName="conn2-1" presStyleLbl="parChTrans1D2" presStyleIdx="0" presStyleCnt="2"/>
      <dgm:spPr/>
      <dgm:t>
        <a:bodyPr/>
        <a:lstStyle/>
        <a:p>
          <a:endParaRPr lang="en-US"/>
        </a:p>
      </dgm:t>
    </dgm:pt>
    <dgm:pt modelId="{0A9284A0-9C8D-4157-BCE7-42D90F4384A9}" type="pres">
      <dgm:prSet presAssocID="{78A3FB0A-7D54-42CC-8130-9E5AA7077133}" presName="connTx" presStyleLbl="parChTrans1D2" presStyleIdx="0" presStyleCnt="2"/>
      <dgm:spPr/>
      <dgm:t>
        <a:bodyPr/>
        <a:lstStyle/>
        <a:p>
          <a:endParaRPr lang="en-US"/>
        </a:p>
      </dgm:t>
    </dgm:pt>
    <dgm:pt modelId="{0E5C4E05-6353-44EC-8F30-63E3CE09FFF7}" type="pres">
      <dgm:prSet presAssocID="{85AE5BCC-2972-4178-ADEA-7A43B891A30A}" presName="root2" presStyleCnt="0"/>
      <dgm:spPr/>
    </dgm:pt>
    <dgm:pt modelId="{869D0E88-8F46-4395-95F0-B14B1A6F5CEB}" type="pres">
      <dgm:prSet presAssocID="{85AE5BCC-2972-4178-ADEA-7A43B891A30A}" presName="LevelTwoTextNode" presStyleLbl="node2" presStyleIdx="0" presStyleCnt="2" custScaleX="149004">
        <dgm:presLayoutVars>
          <dgm:chPref val="3"/>
        </dgm:presLayoutVars>
      </dgm:prSet>
      <dgm:spPr/>
      <dgm:t>
        <a:bodyPr/>
        <a:lstStyle/>
        <a:p>
          <a:endParaRPr lang="en-US"/>
        </a:p>
      </dgm:t>
    </dgm:pt>
    <dgm:pt modelId="{B566F78D-C1DA-4FDD-AEE4-27C5686252CB}" type="pres">
      <dgm:prSet presAssocID="{85AE5BCC-2972-4178-ADEA-7A43B891A30A}" presName="level3hierChild" presStyleCnt="0"/>
      <dgm:spPr/>
    </dgm:pt>
    <dgm:pt modelId="{34AA5FE9-2B91-4561-902E-4675D5F049A5}" type="pres">
      <dgm:prSet presAssocID="{221B5E89-A67C-4CF7-9EEF-18F829B1A028}" presName="conn2-1" presStyleLbl="parChTrans1D2" presStyleIdx="1" presStyleCnt="2"/>
      <dgm:spPr/>
      <dgm:t>
        <a:bodyPr/>
        <a:lstStyle/>
        <a:p>
          <a:endParaRPr lang="en-US"/>
        </a:p>
      </dgm:t>
    </dgm:pt>
    <dgm:pt modelId="{E5402F42-8449-4545-9FE3-57665CD62FB7}" type="pres">
      <dgm:prSet presAssocID="{221B5E89-A67C-4CF7-9EEF-18F829B1A028}" presName="connTx" presStyleLbl="parChTrans1D2" presStyleIdx="1" presStyleCnt="2"/>
      <dgm:spPr/>
      <dgm:t>
        <a:bodyPr/>
        <a:lstStyle/>
        <a:p>
          <a:endParaRPr lang="en-US"/>
        </a:p>
      </dgm:t>
    </dgm:pt>
    <dgm:pt modelId="{856F3D4A-3D5F-4D52-8462-943EEA6A0FE5}" type="pres">
      <dgm:prSet presAssocID="{A4C3F3EB-034B-4AE4-BE48-177E8C793837}" presName="root2" presStyleCnt="0"/>
      <dgm:spPr/>
    </dgm:pt>
    <dgm:pt modelId="{67B25C06-E367-4856-B57D-0F37CB43C2F8}" type="pres">
      <dgm:prSet presAssocID="{A4C3F3EB-034B-4AE4-BE48-177E8C793837}" presName="LevelTwoTextNode" presStyleLbl="node2" presStyleIdx="1" presStyleCnt="2" custScaleX="149819" custLinFactNeighborX="-640" custLinFactNeighborY="23013">
        <dgm:presLayoutVars>
          <dgm:chPref val="3"/>
        </dgm:presLayoutVars>
      </dgm:prSet>
      <dgm:spPr/>
      <dgm:t>
        <a:bodyPr/>
        <a:lstStyle/>
        <a:p>
          <a:endParaRPr lang="en-US"/>
        </a:p>
      </dgm:t>
    </dgm:pt>
    <dgm:pt modelId="{1195FD23-0FC0-42B7-920B-D8B24C5C193D}" type="pres">
      <dgm:prSet presAssocID="{A4C3F3EB-034B-4AE4-BE48-177E8C793837}" presName="level3hierChild" presStyleCnt="0"/>
      <dgm:spPr/>
    </dgm:pt>
  </dgm:ptLst>
  <dgm:cxnLst>
    <dgm:cxn modelId="{5BC28E18-24FA-4F1D-A01E-BB9522DD4C13}" type="presOf" srcId="{221B5E89-A67C-4CF7-9EEF-18F829B1A028}" destId="{34AA5FE9-2B91-4561-902E-4675D5F049A5}" srcOrd="0" destOrd="0" presId="urn:microsoft.com/office/officeart/2005/8/layout/hierarchy2"/>
    <dgm:cxn modelId="{99C829D7-5D2D-4FD6-BC91-C24B6E718893}" type="presOf" srcId="{221B5E89-A67C-4CF7-9EEF-18F829B1A028}" destId="{E5402F42-8449-4545-9FE3-57665CD62FB7}" srcOrd="1" destOrd="0" presId="urn:microsoft.com/office/officeart/2005/8/layout/hierarchy2"/>
    <dgm:cxn modelId="{388AAEFE-B16D-470B-9C90-985EE11BBF09}" type="presOf" srcId="{78A3FB0A-7D54-42CC-8130-9E5AA7077133}" destId="{0A9284A0-9C8D-4157-BCE7-42D90F4384A9}" srcOrd="1" destOrd="0" presId="urn:microsoft.com/office/officeart/2005/8/layout/hierarchy2"/>
    <dgm:cxn modelId="{14384E67-160A-47BA-B21B-E3A76F62530E}" type="presOf" srcId="{78A3FB0A-7D54-42CC-8130-9E5AA7077133}" destId="{BB214C10-7260-47DE-9406-B2F31BD05B0C}" srcOrd="0" destOrd="0" presId="urn:microsoft.com/office/officeart/2005/8/layout/hierarchy2"/>
    <dgm:cxn modelId="{1FC40786-0B82-489A-95B6-605DF446BAB9}" type="presOf" srcId="{349C9605-FF88-4C56-8A6D-F03560F31490}" destId="{39089E59-473B-41AA-8899-1993D3EBA93F}" srcOrd="0" destOrd="0" presId="urn:microsoft.com/office/officeart/2005/8/layout/hierarchy2"/>
    <dgm:cxn modelId="{FA0FA32B-E77E-4461-9AF2-B50B8480F591}" srcId="{349C9605-FF88-4C56-8A6D-F03560F31490}" destId="{A4C3F3EB-034B-4AE4-BE48-177E8C793837}" srcOrd="1" destOrd="0" parTransId="{221B5E89-A67C-4CF7-9EEF-18F829B1A028}" sibTransId="{08957B12-EE7A-4628-BD3A-7BC79F1017D8}"/>
    <dgm:cxn modelId="{8C4EA600-955B-461A-84CF-5C7F597CE605}" srcId="{349C9605-FF88-4C56-8A6D-F03560F31490}" destId="{85AE5BCC-2972-4178-ADEA-7A43B891A30A}" srcOrd="0" destOrd="0" parTransId="{78A3FB0A-7D54-42CC-8130-9E5AA7077133}" sibTransId="{41B9A70D-99D7-47A2-8435-288E6FD5D1C7}"/>
    <dgm:cxn modelId="{ED9D2AD4-891D-4862-B183-5A22232FFB16}" type="presOf" srcId="{E38530E5-A53E-47FC-876A-278511037465}" destId="{49A8A841-4254-4F87-BCED-F7847531258B}" srcOrd="0" destOrd="0" presId="urn:microsoft.com/office/officeart/2005/8/layout/hierarchy2"/>
    <dgm:cxn modelId="{16AB9A2C-FAAF-4EE0-8A08-C780BAEC1BA3}" type="presOf" srcId="{A4C3F3EB-034B-4AE4-BE48-177E8C793837}" destId="{67B25C06-E367-4856-B57D-0F37CB43C2F8}" srcOrd="0" destOrd="0" presId="urn:microsoft.com/office/officeart/2005/8/layout/hierarchy2"/>
    <dgm:cxn modelId="{8C130A44-C07F-4262-92D0-D1BBA70F1368}" srcId="{E38530E5-A53E-47FC-876A-278511037465}" destId="{349C9605-FF88-4C56-8A6D-F03560F31490}" srcOrd="0" destOrd="0" parTransId="{75830F6B-C2E7-40FF-AC34-A38309D47148}" sibTransId="{FE54971C-49B9-45D3-A408-2694C1F774AB}"/>
    <dgm:cxn modelId="{DA212B69-860E-4731-8442-C0303ADFC676}" type="presOf" srcId="{85AE5BCC-2972-4178-ADEA-7A43B891A30A}" destId="{869D0E88-8F46-4395-95F0-B14B1A6F5CEB}" srcOrd="0" destOrd="0" presId="urn:microsoft.com/office/officeart/2005/8/layout/hierarchy2"/>
    <dgm:cxn modelId="{A6872E03-82D9-4464-B61F-D971595B9C05}" type="presParOf" srcId="{49A8A841-4254-4F87-BCED-F7847531258B}" destId="{E8AB2786-5FFE-4E2C-BBDE-158256E030D2}" srcOrd="0" destOrd="0" presId="urn:microsoft.com/office/officeart/2005/8/layout/hierarchy2"/>
    <dgm:cxn modelId="{3195D0FC-8542-4CCC-BEC4-946C85492501}" type="presParOf" srcId="{E8AB2786-5FFE-4E2C-BBDE-158256E030D2}" destId="{39089E59-473B-41AA-8899-1993D3EBA93F}" srcOrd="0" destOrd="0" presId="urn:microsoft.com/office/officeart/2005/8/layout/hierarchy2"/>
    <dgm:cxn modelId="{C653C5E8-C89A-4D70-86CC-D73F06A70F2B}" type="presParOf" srcId="{E8AB2786-5FFE-4E2C-BBDE-158256E030D2}" destId="{27EAD983-23F1-4232-BBCC-168B308929E9}" srcOrd="1" destOrd="0" presId="urn:microsoft.com/office/officeart/2005/8/layout/hierarchy2"/>
    <dgm:cxn modelId="{670E0FB5-51C5-47B9-A058-0CB9A5711E1B}" type="presParOf" srcId="{27EAD983-23F1-4232-BBCC-168B308929E9}" destId="{BB214C10-7260-47DE-9406-B2F31BD05B0C}" srcOrd="0" destOrd="0" presId="urn:microsoft.com/office/officeart/2005/8/layout/hierarchy2"/>
    <dgm:cxn modelId="{653E3184-97B3-447D-8FB4-0963DB118B2A}" type="presParOf" srcId="{BB214C10-7260-47DE-9406-B2F31BD05B0C}" destId="{0A9284A0-9C8D-4157-BCE7-42D90F4384A9}" srcOrd="0" destOrd="0" presId="urn:microsoft.com/office/officeart/2005/8/layout/hierarchy2"/>
    <dgm:cxn modelId="{698D91A3-4180-4CB5-A7FD-40CDBCB7BFD6}" type="presParOf" srcId="{27EAD983-23F1-4232-BBCC-168B308929E9}" destId="{0E5C4E05-6353-44EC-8F30-63E3CE09FFF7}" srcOrd="1" destOrd="0" presId="urn:microsoft.com/office/officeart/2005/8/layout/hierarchy2"/>
    <dgm:cxn modelId="{23E9D46C-F3CD-4E1E-823B-BCBC910FA776}" type="presParOf" srcId="{0E5C4E05-6353-44EC-8F30-63E3CE09FFF7}" destId="{869D0E88-8F46-4395-95F0-B14B1A6F5CEB}" srcOrd="0" destOrd="0" presId="urn:microsoft.com/office/officeart/2005/8/layout/hierarchy2"/>
    <dgm:cxn modelId="{07D071D5-F639-4A42-BAC3-EBCA5C9CE1AE}" type="presParOf" srcId="{0E5C4E05-6353-44EC-8F30-63E3CE09FFF7}" destId="{B566F78D-C1DA-4FDD-AEE4-27C5686252CB}" srcOrd="1" destOrd="0" presId="urn:microsoft.com/office/officeart/2005/8/layout/hierarchy2"/>
    <dgm:cxn modelId="{8691CAF7-5EBF-4A2B-B93D-636FC2E84349}" type="presParOf" srcId="{27EAD983-23F1-4232-BBCC-168B308929E9}" destId="{34AA5FE9-2B91-4561-902E-4675D5F049A5}" srcOrd="2" destOrd="0" presId="urn:microsoft.com/office/officeart/2005/8/layout/hierarchy2"/>
    <dgm:cxn modelId="{4BE5F33A-7459-4F1A-869B-8DC764911E8B}" type="presParOf" srcId="{34AA5FE9-2B91-4561-902E-4675D5F049A5}" destId="{E5402F42-8449-4545-9FE3-57665CD62FB7}" srcOrd="0" destOrd="0" presId="urn:microsoft.com/office/officeart/2005/8/layout/hierarchy2"/>
    <dgm:cxn modelId="{14F0D6E6-CCB8-4E26-B91B-1A181E942836}" type="presParOf" srcId="{27EAD983-23F1-4232-BBCC-168B308929E9}" destId="{856F3D4A-3D5F-4D52-8462-943EEA6A0FE5}" srcOrd="3" destOrd="0" presId="urn:microsoft.com/office/officeart/2005/8/layout/hierarchy2"/>
    <dgm:cxn modelId="{1BD2EA33-5DCF-45F9-854E-FC341488F4E3}" type="presParOf" srcId="{856F3D4A-3D5F-4D52-8462-943EEA6A0FE5}" destId="{67B25C06-E367-4856-B57D-0F37CB43C2F8}" srcOrd="0" destOrd="0" presId="urn:microsoft.com/office/officeart/2005/8/layout/hierarchy2"/>
    <dgm:cxn modelId="{4B0C1350-E0A4-434C-BE69-39627BB3FF43}" type="presParOf" srcId="{856F3D4A-3D5F-4D52-8462-943EEA6A0FE5}" destId="{1195FD23-0FC0-42B7-920B-D8B24C5C193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F7F492C-AEEC-4D5B-851D-7A96CCDA0E77}" type="doc">
      <dgm:prSet loTypeId="urn:microsoft.com/office/officeart/2005/8/layout/process2" loCatId="process" qsTypeId="urn:microsoft.com/office/officeart/2005/8/quickstyle/simple1" qsCatId="simple" csTypeId="urn:microsoft.com/office/officeart/2005/8/colors/accent1_2" csCatId="accent1" phldr="1"/>
      <dgm:spPr/>
    </dgm:pt>
    <dgm:pt modelId="{6D6B8B9D-22FF-472A-92D0-E256591D2313}">
      <dgm:prSet phldrT="[Text]" custT="1"/>
      <dgm:spPr>
        <a:solidFill>
          <a:schemeClr val="bg2"/>
        </a:solidFill>
        <a:ln>
          <a:solidFill>
            <a:srgbClr val="C00000"/>
          </a:solidFill>
        </a:ln>
      </dgm:spPr>
      <dgm:t>
        <a:bodyPr/>
        <a:lstStyle/>
        <a:p>
          <a:pPr algn="just">
            <a:lnSpc>
              <a:spcPct val="150000"/>
            </a:lnSpc>
          </a:pPr>
          <a:r>
            <a:rPr lang="en-US" sz="2200" dirty="0" err="1" smtClean="0">
              <a:solidFill>
                <a:srgbClr val="C00000"/>
              </a:solidFill>
              <a:latin typeface="Times New Roman" panose="02020603050405020304" pitchFamily="18" charset="0"/>
              <a:cs typeface="Times New Roman" panose="02020603050405020304" pitchFamily="18" charset="0"/>
            </a:rPr>
            <a:t>CSKD</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nộp</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thuế</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GTGT</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theo</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PPKT</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khi</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bán</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hàng</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hoá</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dịch</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vụ</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chịu</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thuế</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GTGT</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phải</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sử</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dụng</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hoá</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đơn</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GTGT</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trừ</a:t>
          </a:r>
          <a:r>
            <a:rPr lang="en-US" sz="2200" dirty="0" smtClean="0">
              <a:solidFill>
                <a:srgbClr val="C00000"/>
              </a:solidFill>
              <a:latin typeface="Times New Roman" panose="02020603050405020304" pitchFamily="18" charset="0"/>
              <a:cs typeface="Times New Roman" panose="02020603050405020304" pitchFamily="18" charset="0"/>
            </a:rPr>
            <a:t> TH </a:t>
          </a:r>
          <a:r>
            <a:rPr lang="en-US" sz="2200" dirty="0" err="1" smtClean="0">
              <a:solidFill>
                <a:srgbClr val="C00000"/>
              </a:solidFill>
              <a:latin typeface="Times New Roman" panose="02020603050405020304" pitchFamily="18" charset="0"/>
              <a:cs typeface="Times New Roman" panose="02020603050405020304" pitchFamily="18" charset="0"/>
            </a:rPr>
            <a:t>được</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dùng</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hoá</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đơn</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chứng</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từ</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đặc</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thù</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ghi</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giá</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thanh</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toán</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là</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giá</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đã</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có</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thuế</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GTGT</a:t>
          </a:r>
          <a:endParaRPr lang="en-US" sz="2200" dirty="0">
            <a:solidFill>
              <a:srgbClr val="C00000"/>
            </a:solidFill>
            <a:latin typeface="Times New Roman" panose="02020603050405020304" pitchFamily="18" charset="0"/>
            <a:cs typeface="Times New Roman" panose="02020603050405020304" pitchFamily="18" charset="0"/>
          </a:endParaRPr>
        </a:p>
      </dgm:t>
    </dgm:pt>
    <dgm:pt modelId="{AB3B16A5-FB96-4790-ACAB-92BABB4BF0CF}" type="parTrans" cxnId="{4485128A-E76B-41FB-9E6D-77FCD901BED0}">
      <dgm:prSet/>
      <dgm:spPr/>
      <dgm:t>
        <a:bodyPr/>
        <a:lstStyle/>
        <a:p>
          <a:endParaRPr lang="en-US"/>
        </a:p>
      </dgm:t>
    </dgm:pt>
    <dgm:pt modelId="{5F3FF093-245D-4EDB-901F-2A77D5A4268F}" type="sibTrans" cxnId="{4485128A-E76B-41FB-9E6D-77FCD901BED0}">
      <dgm:prSet/>
      <dgm:spPr/>
      <dgm:t>
        <a:bodyPr/>
        <a:lstStyle/>
        <a:p>
          <a:endParaRPr lang="en-US"/>
        </a:p>
      </dgm:t>
    </dgm:pt>
    <dgm:pt modelId="{657F32F6-7B0F-481E-8CC8-3EFEEF2C900C}">
      <dgm:prSet phldrT="[Text]" custT="1"/>
      <dgm:spPr>
        <a:solidFill>
          <a:schemeClr val="bg2"/>
        </a:solidFill>
        <a:ln>
          <a:solidFill>
            <a:srgbClr val="C00000"/>
          </a:solidFill>
        </a:ln>
      </dgm:spPr>
      <dgm:t>
        <a:bodyPr/>
        <a:lstStyle/>
        <a:p>
          <a:pPr algn="just">
            <a:lnSpc>
              <a:spcPct val="150000"/>
            </a:lnSpc>
          </a:pPr>
          <a:r>
            <a:rPr lang="en-US" sz="2200" dirty="0" err="1" smtClean="0">
              <a:solidFill>
                <a:srgbClr val="C00000"/>
              </a:solidFill>
              <a:latin typeface="Times New Roman" panose="02020603050405020304" pitchFamily="18" charset="0"/>
              <a:cs typeface="Times New Roman" panose="02020603050405020304" pitchFamily="18" charset="0"/>
            </a:rPr>
            <a:t>Khi</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lập</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hoá</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đơn</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GTGT</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hóa</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đơn</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phải</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ghi</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đầy</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đủ</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đúng</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nội</a:t>
          </a:r>
          <a:r>
            <a:rPr lang="en-US" sz="2200" dirty="0" smtClean="0">
              <a:solidFill>
                <a:srgbClr val="C00000"/>
              </a:solidFill>
              <a:latin typeface="Times New Roman" panose="02020603050405020304" pitchFamily="18" charset="0"/>
              <a:cs typeface="Times New Roman" panose="02020603050405020304" pitchFamily="18" charset="0"/>
            </a:rPr>
            <a:t> dung </a:t>
          </a:r>
          <a:r>
            <a:rPr lang="en-US" sz="2200" dirty="0" err="1" smtClean="0">
              <a:solidFill>
                <a:srgbClr val="C00000"/>
              </a:solidFill>
              <a:latin typeface="Times New Roman" panose="02020603050405020304" pitchFamily="18" charset="0"/>
              <a:cs typeface="Times New Roman" panose="02020603050405020304" pitchFamily="18" charset="0"/>
            </a:rPr>
            <a:t>quy</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định</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bao</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gồm</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cả</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phụ</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thu</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và</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phí</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thu</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thêm</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nếu</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có</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Trường</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hợp</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hoá</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đơn</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không</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ghi</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tách</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riêng</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giá</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bán</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chưa</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có</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thuế</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và</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thuế</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GTGT</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chỉ</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ghi</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chung</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giá</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thanh</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toán</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thì</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thuế</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GTGT</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đầu</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ra</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phải</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tính</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trên</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giá</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thanh</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toán</a:t>
          </a:r>
          <a:endParaRPr lang="en-US" sz="2200" dirty="0">
            <a:solidFill>
              <a:srgbClr val="C00000"/>
            </a:solidFill>
            <a:latin typeface="Times New Roman" panose="02020603050405020304" pitchFamily="18" charset="0"/>
            <a:cs typeface="Times New Roman" panose="02020603050405020304" pitchFamily="18" charset="0"/>
          </a:endParaRPr>
        </a:p>
      </dgm:t>
    </dgm:pt>
    <dgm:pt modelId="{3240272A-AD04-4487-AF76-56B05CF428F9}" type="parTrans" cxnId="{412EE79E-2B45-4972-A80D-B2AF19E5BFA6}">
      <dgm:prSet/>
      <dgm:spPr/>
      <dgm:t>
        <a:bodyPr/>
        <a:lstStyle/>
        <a:p>
          <a:endParaRPr lang="en-US"/>
        </a:p>
      </dgm:t>
    </dgm:pt>
    <dgm:pt modelId="{0CA4DD84-A6FC-4143-A0ED-EC42815D5B21}" type="sibTrans" cxnId="{412EE79E-2B45-4972-A80D-B2AF19E5BFA6}">
      <dgm:prSet/>
      <dgm:spPr/>
      <dgm:t>
        <a:bodyPr/>
        <a:lstStyle/>
        <a:p>
          <a:endParaRPr lang="en-US"/>
        </a:p>
      </dgm:t>
    </dgm:pt>
    <dgm:pt modelId="{2778E632-4933-4803-8F88-B9DCB3EC7496}" type="pres">
      <dgm:prSet presAssocID="{4F7F492C-AEEC-4D5B-851D-7A96CCDA0E77}" presName="linearFlow" presStyleCnt="0">
        <dgm:presLayoutVars>
          <dgm:resizeHandles val="exact"/>
        </dgm:presLayoutVars>
      </dgm:prSet>
      <dgm:spPr/>
    </dgm:pt>
    <dgm:pt modelId="{0C33E7D8-1390-4CB4-970C-647E7A2D9090}" type="pres">
      <dgm:prSet presAssocID="{6D6B8B9D-22FF-472A-92D0-E256591D2313}" presName="node" presStyleLbl="node1" presStyleIdx="0" presStyleCnt="2" custScaleX="107255" custScaleY="130981">
        <dgm:presLayoutVars>
          <dgm:bulletEnabled val="1"/>
        </dgm:presLayoutVars>
      </dgm:prSet>
      <dgm:spPr/>
      <dgm:t>
        <a:bodyPr/>
        <a:lstStyle/>
        <a:p>
          <a:endParaRPr lang="en-US"/>
        </a:p>
      </dgm:t>
    </dgm:pt>
    <dgm:pt modelId="{FCDB6DFC-4D17-4BCD-9D63-541BDF312A92}" type="pres">
      <dgm:prSet presAssocID="{5F3FF093-245D-4EDB-901F-2A77D5A4268F}" presName="sibTrans" presStyleLbl="sibTrans2D1" presStyleIdx="0" presStyleCnt="1"/>
      <dgm:spPr/>
      <dgm:t>
        <a:bodyPr/>
        <a:lstStyle/>
        <a:p>
          <a:endParaRPr lang="en-US"/>
        </a:p>
      </dgm:t>
    </dgm:pt>
    <dgm:pt modelId="{1E68A7BE-DCEE-47D0-8C8A-13F909D23828}" type="pres">
      <dgm:prSet presAssocID="{5F3FF093-245D-4EDB-901F-2A77D5A4268F}" presName="connectorText" presStyleLbl="sibTrans2D1" presStyleIdx="0" presStyleCnt="1"/>
      <dgm:spPr/>
      <dgm:t>
        <a:bodyPr/>
        <a:lstStyle/>
        <a:p>
          <a:endParaRPr lang="en-US"/>
        </a:p>
      </dgm:t>
    </dgm:pt>
    <dgm:pt modelId="{DB7B77B4-F80A-4736-ADAA-203389AF6ABB}" type="pres">
      <dgm:prSet presAssocID="{657F32F6-7B0F-481E-8CC8-3EFEEF2C900C}" presName="node" presStyleLbl="node1" presStyleIdx="1" presStyleCnt="2" custScaleX="107255" custScaleY="153697">
        <dgm:presLayoutVars>
          <dgm:bulletEnabled val="1"/>
        </dgm:presLayoutVars>
      </dgm:prSet>
      <dgm:spPr/>
      <dgm:t>
        <a:bodyPr/>
        <a:lstStyle/>
        <a:p>
          <a:endParaRPr lang="en-US"/>
        </a:p>
      </dgm:t>
    </dgm:pt>
  </dgm:ptLst>
  <dgm:cxnLst>
    <dgm:cxn modelId="{412EE79E-2B45-4972-A80D-B2AF19E5BFA6}" srcId="{4F7F492C-AEEC-4D5B-851D-7A96CCDA0E77}" destId="{657F32F6-7B0F-481E-8CC8-3EFEEF2C900C}" srcOrd="1" destOrd="0" parTransId="{3240272A-AD04-4487-AF76-56B05CF428F9}" sibTransId="{0CA4DD84-A6FC-4143-A0ED-EC42815D5B21}"/>
    <dgm:cxn modelId="{570C0CB8-7428-403F-ACB9-670473D507AA}" type="presOf" srcId="{6D6B8B9D-22FF-472A-92D0-E256591D2313}" destId="{0C33E7D8-1390-4CB4-970C-647E7A2D9090}" srcOrd="0" destOrd="0" presId="urn:microsoft.com/office/officeart/2005/8/layout/process2"/>
    <dgm:cxn modelId="{9B086D3C-65B5-44EB-A596-521A116D8CDD}" type="presOf" srcId="{5F3FF093-245D-4EDB-901F-2A77D5A4268F}" destId="{1E68A7BE-DCEE-47D0-8C8A-13F909D23828}" srcOrd="1" destOrd="0" presId="urn:microsoft.com/office/officeart/2005/8/layout/process2"/>
    <dgm:cxn modelId="{C2F6A921-012D-4D5E-B508-C62E1165DBCF}" type="presOf" srcId="{4F7F492C-AEEC-4D5B-851D-7A96CCDA0E77}" destId="{2778E632-4933-4803-8F88-B9DCB3EC7496}" srcOrd="0" destOrd="0" presId="urn:microsoft.com/office/officeart/2005/8/layout/process2"/>
    <dgm:cxn modelId="{D9DB17EB-74D7-4DA6-922C-70F838F2C66F}" type="presOf" srcId="{5F3FF093-245D-4EDB-901F-2A77D5A4268F}" destId="{FCDB6DFC-4D17-4BCD-9D63-541BDF312A92}" srcOrd="0" destOrd="0" presId="urn:microsoft.com/office/officeart/2005/8/layout/process2"/>
    <dgm:cxn modelId="{A0EA2B02-8E32-42CF-822A-68D470A27B1B}" type="presOf" srcId="{657F32F6-7B0F-481E-8CC8-3EFEEF2C900C}" destId="{DB7B77B4-F80A-4736-ADAA-203389AF6ABB}" srcOrd="0" destOrd="0" presId="urn:microsoft.com/office/officeart/2005/8/layout/process2"/>
    <dgm:cxn modelId="{4485128A-E76B-41FB-9E6D-77FCD901BED0}" srcId="{4F7F492C-AEEC-4D5B-851D-7A96CCDA0E77}" destId="{6D6B8B9D-22FF-472A-92D0-E256591D2313}" srcOrd="0" destOrd="0" parTransId="{AB3B16A5-FB96-4790-ACAB-92BABB4BF0CF}" sibTransId="{5F3FF093-245D-4EDB-901F-2A77D5A4268F}"/>
    <dgm:cxn modelId="{12ED245B-E77C-4E28-B15C-CB663958AEA5}" type="presParOf" srcId="{2778E632-4933-4803-8F88-B9DCB3EC7496}" destId="{0C33E7D8-1390-4CB4-970C-647E7A2D9090}" srcOrd="0" destOrd="0" presId="urn:microsoft.com/office/officeart/2005/8/layout/process2"/>
    <dgm:cxn modelId="{C52D1125-4EC5-4B0A-9028-5518100F22BB}" type="presParOf" srcId="{2778E632-4933-4803-8F88-B9DCB3EC7496}" destId="{FCDB6DFC-4D17-4BCD-9D63-541BDF312A92}" srcOrd="1" destOrd="0" presId="urn:microsoft.com/office/officeart/2005/8/layout/process2"/>
    <dgm:cxn modelId="{37B1CBDC-1FFC-45CE-95ED-74FB1139EE00}" type="presParOf" srcId="{FCDB6DFC-4D17-4BCD-9D63-541BDF312A92}" destId="{1E68A7BE-DCEE-47D0-8C8A-13F909D23828}" srcOrd="0" destOrd="0" presId="urn:microsoft.com/office/officeart/2005/8/layout/process2"/>
    <dgm:cxn modelId="{04095B95-D34D-4CA6-B33B-BD3C8E384A4C}" type="presParOf" srcId="{2778E632-4933-4803-8F88-B9DCB3EC7496}" destId="{DB7B77B4-F80A-4736-ADAA-203389AF6ABB}"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290209-6956-48F5-ADEE-76C566BE74CB}">
      <dsp:nvSpPr>
        <dsp:cNvPr id="0" name=""/>
        <dsp:cNvSpPr/>
      </dsp:nvSpPr>
      <dsp:spPr>
        <a:xfrm rot="5400000">
          <a:off x="-114138" y="121120"/>
          <a:ext cx="760925" cy="53264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b="1" kern="1200" dirty="0" smtClean="0"/>
            <a:t>I</a:t>
          </a:r>
          <a:endParaRPr lang="en-US" sz="1500" b="1" kern="1200" dirty="0"/>
        </a:p>
      </dsp:txBody>
      <dsp:txXfrm rot="-5400000">
        <a:off x="2" y="273305"/>
        <a:ext cx="532647" cy="228278"/>
      </dsp:txXfrm>
    </dsp:sp>
    <dsp:sp modelId="{FDA9BB74-3C8A-4951-9790-3AF1CD01B6C6}">
      <dsp:nvSpPr>
        <dsp:cNvPr id="0" name=""/>
        <dsp:cNvSpPr/>
      </dsp:nvSpPr>
      <dsp:spPr>
        <a:xfrm rot="5400000">
          <a:off x="2952723" y="-2420075"/>
          <a:ext cx="494601" cy="5334752"/>
        </a:xfrm>
        <a:prstGeom prst="round2SameRect">
          <a:avLst/>
        </a:prstGeom>
        <a:solidFill>
          <a:schemeClr val="bg2">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smtClean="0">
              <a:solidFill>
                <a:schemeClr val="accent3"/>
              </a:solidFill>
              <a:latin typeface="Times New Roman" panose="02020603050405020304" pitchFamily="18" charset="0"/>
              <a:cs typeface="Times New Roman" panose="02020603050405020304" pitchFamily="18" charset="0"/>
            </a:rPr>
            <a:t>VĂN </a:t>
          </a:r>
          <a:r>
            <a:rPr lang="en-US" sz="2000" b="1" kern="1200" dirty="0" err="1" smtClean="0">
              <a:solidFill>
                <a:schemeClr val="accent3"/>
              </a:solidFill>
              <a:latin typeface="Times New Roman" panose="02020603050405020304" pitchFamily="18" charset="0"/>
              <a:cs typeface="Times New Roman" panose="02020603050405020304" pitchFamily="18" charset="0"/>
            </a:rPr>
            <a:t>BẢN</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PHÁP</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LUẬT</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VỀ</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THUẾ</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GTGT</a:t>
          </a:r>
          <a:endParaRPr lang="en-US" sz="2000" b="1" kern="1200" dirty="0">
            <a:solidFill>
              <a:schemeClr val="accent3"/>
            </a:solidFill>
            <a:latin typeface="Times New Roman" panose="02020603050405020304" pitchFamily="18" charset="0"/>
            <a:cs typeface="Times New Roman" panose="02020603050405020304" pitchFamily="18" charset="0"/>
          </a:endParaRPr>
        </a:p>
      </dsp:txBody>
      <dsp:txXfrm rot="-5400000">
        <a:off x="532648" y="24144"/>
        <a:ext cx="5310608" cy="446313"/>
      </dsp:txXfrm>
    </dsp:sp>
    <dsp:sp modelId="{5FD0BDA0-D737-4676-A27F-BE47FD4525B9}">
      <dsp:nvSpPr>
        <dsp:cNvPr id="0" name=""/>
        <dsp:cNvSpPr/>
      </dsp:nvSpPr>
      <dsp:spPr>
        <a:xfrm rot="5400000">
          <a:off x="-114138" y="809141"/>
          <a:ext cx="760925" cy="53264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b="1" kern="1200" dirty="0" smtClean="0"/>
            <a:t>II</a:t>
          </a:r>
          <a:endParaRPr lang="en-US" sz="1500" b="1" kern="1200" dirty="0"/>
        </a:p>
      </dsp:txBody>
      <dsp:txXfrm rot="-5400000">
        <a:off x="2" y="961326"/>
        <a:ext cx="532647" cy="228278"/>
      </dsp:txXfrm>
    </dsp:sp>
    <dsp:sp modelId="{A594C46B-B3DC-4863-A7D3-17FB2FC90E5B}">
      <dsp:nvSpPr>
        <dsp:cNvPr id="0" name=""/>
        <dsp:cNvSpPr/>
      </dsp:nvSpPr>
      <dsp:spPr>
        <a:xfrm rot="5400000">
          <a:off x="2952723" y="-1725072"/>
          <a:ext cx="494601" cy="5334752"/>
        </a:xfrm>
        <a:prstGeom prst="round2SameRect">
          <a:avLst/>
        </a:prstGeom>
        <a:solidFill>
          <a:schemeClr val="bg2">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err="1" smtClean="0">
              <a:solidFill>
                <a:schemeClr val="accent3"/>
              </a:solidFill>
              <a:latin typeface="Times New Roman" panose="02020603050405020304" pitchFamily="18" charset="0"/>
              <a:cs typeface="Times New Roman" panose="02020603050405020304" pitchFamily="18" charset="0"/>
            </a:rPr>
            <a:t>KHÁI</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QUÁT</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THUẾ</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GTGT</a:t>
          </a:r>
          <a:endParaRPr lang="en-US" sz="2000" b="1" kern="1200" dirty="0">
            <a:solidFill>
              <a:schemeClr val="accent3"/>
            </a:solidFill>
            <a:latin typeface="Times New Roman" panose="02020603050405020304" pitchFamily="18" charset="0"/>
            <a:cs typeface="Times New Roman" panose="02020603050405020304" pitchFamily="18" charset="0"/>
          </a:endParaRPr>
        </a:p>
      </dsp:txBody>
      <dsp:txXfrm rot="-5400000">
        <a:off x="532648" y="719147"/>
        <a:ext cx="5310608" cy="446313"/>
      </dsp:txXfrm>
    </dsp:sp>
    <dsp:sp modelId="{17C176E0-17EF-4C83-9C66-DF815ED06053}">
      <dsp:nvSpPr>
        <dsp:cNvPr id="0" name=""/>
        <dsp:cNvSpPr/>
      </dsp:nvSpPr>
      <dsp:spPr>
        <a:xfrm rot="5400000">
          <a:off x="-114138" y="1497162"/>
          <a:ext cx="760925" cy="53264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b="1" kern="1200" dirty="0" smtClean="0"/>
            <a:t>III</a:t>
          </a:r>
          <a:endParaRPr lang="en-US" sz="1500" b="1" kern="1200" dirty="0"/>
        </a:p>
      </dsp:txBody>
      <dsp:txXfrm rot="-5400000">
        <a:off x="2" y="1649347"/>
        <a:ext cx="532647" cy="228278"/>
      </dsp:txXfrm>
    </dsp:sp>
    <dsp:sp modelId="{40435266-AE7A-4F00-9870-016D14E69AC9}">
      <dsp:nvSpPr>
        <dsp:cNvPr id="0" name=""/>
        <dsp:cNvSpPr/>
      </dsp:nvSpPr>
      <dsp:spPr>
        <a:xfrm rot="5400000">
          <a:off x="2952723" y="-1037052"/>
          <a:ext cx="494601" cy="5334752"/>
        </a:xfrm>
        <a:prstGeom prst="round2SameRect">
          <a:avLst/>
        </a:prstGeom>
        <a:solidFill>
          <a:schemeClr val="bg2">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err="1" smtClean="0">
              <a:solidFill>
                <a:schemeClr val="accent3"/>
              </a:solidFill>
              <a:latin typeface="Times New Roman" panose="02020603050405020304" pitchFamily="18" charset="0"/>
              <a:cs typeface="Times New Roman" panose="02020603050405020304" pitchFamily="18" charset="0"/>
            </a:rPr>
            <a:t>CĂN</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CỨ</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TÍNH</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THUẾ</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GTGT</a:t>
          </a:r>
          <a:endParaRPr lang="en-US" sz="2000" b="1" kern="1200" dirty="0">
            <a:solidFill>
              <a:schemeClr val="accent3"/>
            </a:solidFill>
            <a:latin typeface="Times New Roman" panose="02020603050405020304" pitchFamily="18" charset="0"/>
            <a:cs typeface="Times New Roman" panose="02020603050405020304" pitchFamily="18" charset="0"/>
          </a:endParaRPr>
        </a:p>
      </dsp:txBody>
      <dsp:txXfrm rot="-5400000">
        <a:off x="532648" y="1407167"/>
        <a:ext cx="5310608" cy="446313"/>
      </dsp:txXfrm>
    </dsp:sp>
    <dsp:sp modelId="{E42A1CFD-9D8A-40A6-9A3D-262095B5BC56}">
      <dsp:nvSpPr>
        <dsp:cNvPr id="0" name=""/>
        <dsp:cNvSpPr/>
      </dsp:nvSpPr>
      <dsp:spPr>
        <a:xfrm rot="5400000">
          <a:off x="-114138" y="2185182"/>
          <a:ext cx="760925" cy="53264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latin typeface="Times New Roman" panose="02020603050405020304" pitchFamily="18" charset="0"/>
              <a:cs typeface="Times New Roman" panose="02020603050405020304" pitchFamily="18" charset="0"/>
            </a:rPr>
            <a:t>IV</a:t>
          </a:r>
          <a:endParaRPr lang="en-US" sz="2000" b="1" kern="1200" dirty="0">
            <a:latin typeface="Times New Roman" panose="02020603050405020304" pitchFamily="18" charset="0"/>
            <a:cs typeface="Times New Roman" panose="02020603050405020304" pitchFamily="18" charset="0"/>
          </a:endParaRPr>
        </a:p>
      </dsp:txBody>
      <dsp:txXfrm rot="-5400000">
        <a:off x="2" y="2337367"/>
        <a:ext cx="532647" cy="228278"/>
      </dsp:txXfrm>
    </dsp:sp>
    <dsp:sp modelId="{0E76FF46-D3ED-49E4-9CBD-373F61254427}">
      <dsp:nvSpPr>
        <dsp:cNvPr id="0" name=""/>
        <dsp:cNvSpPr/>
      </dsp:nvSpPr>
      <dsp:spPr>
        <a:xfrm rot="5400000">
          <a:off x="2952593" y="-348901"/>
          <a:ext cx="494861" cy="5334752"/>
        </a:xfrm>
        <a:prstGeom prst="round2SameRect">
          <a:avLst/>
        </a:prstGeom>
        <a:solidFill>
          <a:schemeClr val="bg2">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err="1" smtClean="0">
              <a:solidFill>
                <a:schemeClr val="accent3"/>
              </a:solidFill>
              <a:latin typeface="Times New Roman" panose="02020603050405020304" pitchFamily="18" charset="0"/>
              <a:cs typeface="Times New Roman" panose="02020603050405020304" pitchFamily="18" charset="0"/>
            </a:rPr>
            <a:t>PHƯƠNG</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PHÁP</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TÍNH</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THUẾ</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GTGT</a:t>
          </a:r>
          <a:endParaRPr lang="en-US" sz="2000" b="1" kern="1200" dirty="0">
            <a:solidFill>
              <a:schemeClr val="accent3"/>
            </a:solidFill>
            <a:latin typeface="Times New Roman" panose="02020603050405020304" pitchFamily="18" charset="0"/>
            <a:cs typeface="Times New Roman" panose="02020603050405020304" pitchFamily="18" charset="0"/>
          </a:endParaRPr>
        </a:p>
      </dsp:txBody>
      <dsp:txXfrm rot="-5400000">
        <a:off x="532648" y="2095201"/>
        <a:ext cx="5310595" cy="446547"/>
      </dsp:txXfrm>
    </dsp:sp>
    <dsp:sp modelId="{C4247FB1-76DB-4BF4-8A31-0C584EAB2082}">
      <dsp:nvSpPr>
        <dsp:cNvPr id="0" name=""/>
        <dsp:cNvSpPr/>
      </dsp:nvSpPr>
      <dsp:spPr>
        <a:xfrm rot="5400000">
          <a:off x="-114138" y="2873203"/>
          <a:ext cx="760925" cy="532647"/>
        </a:xfrm>
        <a:prstGeom prst="chevron">
          <a:avLst/>
        </a:prstGeom>
        <a:solidFill>
          <a:schemeClr val="accent1">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latin typeface="Times New Roman" panose="02020603050405020304" pitchFamily="18" charset="0"/>
              <a:cs typeface="Times New Roman" panose="02020603050405020304" pitchFamily="18" charset="0"/>
            </a:rPr>
            <a:t>V</a:t>
          </a:r>
          <a:endParaRPr lang="en-US" sz="2000" b="1" kern="1200" dirty="0">
            <a:solidFill>
              <a:schemeClr val="bg1"/>
            </a:solidFill>
            <a:latin typeface="Times New Roman" panose="02020603050405020304" pitchFamily="18" charset="0"/>
            <a:cs typeface="Times New Roman" panose="02020603050405020304" pitchFamily="18" charset="0"/>
          </a:endParaRPr>
        </a:p>
      </dsp:txBody>
      <dsp:txXfrm rot="-5400000">
        <a:off x="2" y="3025388"/>
        <a:ext cx="532647" cy="228278"/>
      </dsp:txXfrm>
    </dsp:sp>
    <dsp:sp modelId="{711A494F-EDE3-40D1-A261-4764CCCBD546}">
      <dsp:nvSpPr>
        <dsp:cNvPr id="0" name=""/>
        <dsp:cNvSpPr/>
      </dsp:nvSpPr>
      <dsp:spPr>
        <a:xfrm rot="5400000">
          <a:off x="2952723" y="338989"/>
          <a:ext cx="494601" cy="5334752"/>
        </a:xfrm>
        <a:prstGeom prst="round2SameRect">
          <a:avLst/>
        </a:prstGeom>
        <a:solidFill>
          <a:schemeClr val="bg2">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err="1" smtClean="0">
              <a:solidFill>
                <a:schemeClr val="accent3"/>
              </a:solidFill>
              <a:latin typeface="Times New Roman" panose="02020603050405020304" pitchFamily="18" charset="0"/>
              <a:cs typeface="Times New Roman" panose="02020603050405020304" pitchFamily="18" charset="0"/>
            </a:rPr>
            <a:t>QUY</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ĐỊNH</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VỀ</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HÓA</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ĐƠN</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CHỨNG</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TỪ</a:t>
          </a:r>
          <a:endParaRPr lang="en-US" sz="2000" b="1" kern="1200" dirty="0">
            <a:solidFill>
              <a:schemeClr val="accent3"/>
            </a:solidFill>
            <a:latin typeface="Times New Roman" panose="02020603050405020304" pitchFamily="18" charset="0"/>
            <a:cs typeface="Times New Roman" panose="02020603050405020304" pitchFamily="18" charset="0"/>
          </a:endParaRPr>
        </a:p>
      </dsp:txBody>
      <dsp:txXfrm rot="-5400000">
        <a:off x="532648" y="2783208"/>
        <a:ext cx="5310608" cy="446313"/>
      </dsp:txXfrm>
    </dsp:sp>
    <dsp:sp modelId="{F716B137-8E5B-43A5-8EF3-28DDF3E8A73B}">
      <dsp:nvSpPr>
        <dsp:cNvPr id="0" name=""/>
        <dsp:cNvSpPr/>
      </dsp:nvSpPr>
      <dsp:spPr>
        <a:xfrm rot="5400000">
          <a:off x="-114138" y="3561224"/>
          <a:ext cx="760925" cy="53264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latin typeface="Times New Roman" panose="02020603050405020304" pitchFamily="18" charset="0"/>
              <a:cs typeface="Times New Roman" panose="02020603050405020304" pitchFamily="18" charset="0"/>
            </a:rPr>
            <a:t>VI</a:t>
          </a:r>
          <a:endParaRPr lang="en-US" sz="2000" b="1" kern="1200" dirty="0">
            <a:solidFill>
              <a:schemeClr val="bg1"/>
            </a:solidFill>
            <a:latin typeface="Times New Roman" panose="02020603050405020304" pitchFamily="18" charset="0"/>
            <a:cs typeface="Times New Roman" panose="02020603050405020304" pitchFamily="18" charset="0"/>
          </a:endParaRPr>
        </a:p>
      </dsp:txBody>
      <dsp:txXfrm rot="-5400000">
        <a:off x="2" y="3713409"/>
        <a:ext cx="532647" cy="228278"/>
      </dsp:txXfrm>
    </dsp:sp>
    <dsp:sp modelId="{F4296767-6ECF-4DD4-A942-7B4A81D0DE2D}">
      <dsp:nvSpPr>
        <dsp:cNvPr id="0" name=""/>
        <dsp:cNvSpPr/>
      </dsp:nvSpPr>
      <dsp:spPr>
        <a:xfrm rot="5400000">
          <a:off x="2952723" y="1027009"/>
          <a:ext cx="494601" cy="5334752"/>
        </a:xfrm>
        <a:prstGeom prst="round2SameRect">
          <a:avLst/>
        </a:prstGeom>
        <a:solidFill>
          <a:schemeClr val="bg2">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err="1" smtClean="0">
              <a:solidFill>
                <a:schemeClr val="accent3"/>
              </a:solidFill>
              <a:latin typeface="Times New Roman" panose="02020603050405020304" pitchFamily="18" charset="0"/>
              <a:cs typeface="Times New Roman" panose="02020603050405020304" pitchFamily="18" charset="0"/>
            </a:rPr>
            <a:t>HOÀN</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THUẾ</a:t>
          </a:r>
          <a:endParaRPr lang="en-US" sz="2000" b="1" kern="1200" dirty="0">
            <a:solidFill>
              <a:schemeClr val="accent3"/>
            </a:solidFill>
            <a:latin typeface="Times New Roman" panose="02020603050405020304" pitchFamily="18" charset="0"/>
            <a:cs typeface="Times New Roman" panose="02020603050405020304" pitchFamily="18" charset="0"/>
          </a:endParaRPr>
        </a:p>
      </dsp:txBody>
      <dsp:txXfrm rot="-5400000">
        <a:off x="532648" y="3471228"/>
        <a:ext cx="5310608" cy="446313"/>
      </dsp:txXfrm>
    </dsp:sp>
    <dsp:sp modelId="{E3E52890-51ED-43F8-8C11-DB87140D6206}">
      <dsp:nvSpPr>
        <dsp:cNvPr id="0" name=""/>
        <dsp:cNvSpPr/>
      </dsp:nvSpPr>
      <dsp:spPr>
        <a:xfrm rot="5400000">
          <a:off x="-114138" y="4249244"/>
          <a:ext cx="760925" cy="532647"/>
        </a:xfrm>
        <a:prstGeom prst="chevron">
          <a:avLst/>
        </a:prstGeom>
        <a:solidFill>
          <a:schemeClr val="accent1">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latin typeface="Times New Roman" panose="02020603050405020304" pitchFamily="18" charset="0"/>
              <a:cs typeface="Times New Roman" panose="02020603050405020304" pitchFamily="18" charset="0"/>
            </a:rPr>
            <a:t>VII</a:t>
          </a:r>
          <a:endParaRPr lang="en-US" sz="2000" b="1" kern="1200" dirty="0">
            <a:solidFill>
              <a:schemeClr val="bg1"/>
            </a:solidFill>
            <a:latin typeface="Times New Roman" panose="02020603050405020304" pitchFamily="18" charset="0"/>
            <a:cs typeface="Times New Roman" panose="02020603050405020304" pitchFamily="18" charset="0"/>
          </a:endParaRPr>
        </a:p>
      </dsp:txBody>
      <dsp:txXfrm rot="-5400000">
        <a:off x="2" y="4401429"/>
        <a:ext cx="532647" cy="228278"/>
      </dsp:txXfrm>
    </dsp:sp>
    <dsp:sp modelId="{9E98B27D-8637-4308-BAE6-EFE4E994142E}">
      <dsp:nvSpPr>
        <dsp:cNvPr id="0" name=""/>
        <dsp:cNvSpPr/>
      </dsp:nvSpPr>
      <dsp:spPr>
        <a:xfrm rot="5400000">
          <a:off x="2952723" y="1715030"/>
          <a:ext cx="494601" cy="5334752"/>
        </a:xfrm>
        <a:prstGeom prst="round2SameRect">
          <a:avLst/>
        </a:prstGeom>
        <a:solidFill>
          <a:schemeClr val="bg2">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vi-VN" sz="2000" b="1" kern="1200" dirty="0" smtClean="0">
              <a:solidFill>
                <a:schemeClr val="accent3"/>
              </a:solidFill>
            </a:rPr>
            <a:t>QĐ VỀ NƠI NỘP THUẾ</a:t>
          </a:r>
          <a:endParaRPr lang="en-US" sz="2000" b="1" kern="1200" dirty="0">
            <a:solidFill>
              <a:schemeClr val="accent3"/>
            </a:solidFill>
          </a:endParaRPr>
        </a:p>
      </dsp:txBody>
      <dsp:txXfrm rot="-5400000">
        <a:off x="532648" y="4159249"/>
        <a:ext cx="5310608" cy="446313"/>
      </dsp:txXfrm>
    </dsp:sp>
    <dsp:sp modelId="{47E4F7D2-1D4B-446B-AD80-E765D8B0C8F7}">
      <dsp:nvSpPr>
        <dsp:cNvPr id="0" name=""/>
        <dsp:cNvSpPr/>
      </dsp:nvSpPr>
      <dsp:spPr>
        <a:xfrm rot="5400000">
          <a:off x="-114138" y="4937265"/>
          <a:ext cx="760925" cy="532647"/>
        </a:xfrm>
        <a:prstGeom prst="chevron">
          <a:avLst/>
        </a:prstGeom>
        <a:solidFill>
          <a:schemeClr val="accent1">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latin typeface="Times New Roman" panose="02020603050405020304" pitchFamily="18" charset="0"/>
              <a:cs typeface="Times New Roman" panose="02020603050405020304" pitchFamily="18" charset="0"/>
            </a:rPr>
            <a:t>VIII</a:t>
          </a:r>
          <a:endParaRPr lang="en-US" sz="2000" b="1" kern="1200" dirty="0">
            <a:solidFill>
              <a:schemeClr val="bg1"/>
            </a:solidFill>
            <a:latin typeface="Times New Roman" panose="02020603050405020304" pitchFamily="18" charset="0"/>
            <a:cs typeface="Times New Roman" panose="02020603050405020304" pitchFamily="18" charset="0"/>
          </a:endParaRPr>
        </a:p>
      </dsp:txBody>
      <dsp:txXfrm rot="-5400000">
        <a:off x="2" y="5089450"/>
        <a:ext cx="532647" cy="228278"/>
      </dsp:txXfrm>
    </dsp:sp>
    <dsp:sp modelId="{FFD74D6D-1B82-4E18-B38A-ADD2981FD748}">
      <dsp:nvSpPr>
        <dsp:cNvPr id="0" name=""/>
        <dsp:cNvSpPr/>
      </dsp:nvSpPr>
      <dsp:spPr>
        <a:xfrm rot="5400000">
          <a:off x="2952723" y="2403051"/>
          <a:ext cx="494601" cy="5334752"/>
        </a:xfrm>
        <a:prstGeom prst="round2SameRect">
          <a:avLst/>
        </a:prstGeom>
        <a:solidFill>
          <a:schemeClr val="bg2">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err="1" smtClean="0">
              <a:solidFill>
                <a:schemeClr val="accent3"/>
              </a:solidFill>
              <a:latin typeface="Times New Roman" panose="02020603050405020304" pitchFamily="18" charset="0"/>
              <a:cs typeface="Times New Roman" panose="02020603050405020304" pitchFamily="18" charset="0"/>
            </a:rPr>
            <a:t>QĐ</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VỀ</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QUẢN</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LÝ</a:t>
          </a:r>
          <a:r>
            <a:rPr lang="en-US" sz="2000" b="1" kern="1200" dirty="0" smtClean="0">
              <a:solidFill>
                <a:schemeClr val="accent3"/>
              </a:solidFill>
              <a:latin typeface="Times New Roman" panose="02020603050405020304" pitchFamily="18" charset="0"/>
              <a:cs typeface="Times New Roman" panose="02020603050405020304" pitchFamily="18" charset="0"/>
            </a:rPr>
            <a:t> </a:t>
          </a:r>
          <a:r>
            <a:rPr lang="en-US" sz="2000" b="1" kern="1200" dirty="0" err="1" smtClean="0">
              <a:solidFill>
                <a:schemeClr val="accent3"/>
              </a:solidFill>
              <a:latin typeface="Times New Roman" panose="02020603050405020304" pitchFamily="18" charset="0"/>
              <a:cs typeface="Times New Roman" panose="02020603050405020304" pitchFamily="18" charset="0"/>
            </a:rPr>
            <a:t>THUẾ</a:t>
          </a:r>
          <a:endParaRPr lang="en-US" sz="2000" b="1" kern="1200" dirty="0">
            <a:solidFill>
              <a:schemeClr val="accent3"/>
            </a:solidFill>
            <a:latin typeface="Times New Roman" panose="02020603050405020304" pitchFamily="18" charset="0"/>
            <a:cs typeface="Times New Roman" panose="02020603050405020304" pitchFamily="18" charset="0"/>
          </a:endParaRPr>
        </a:p>
      </dsp:txBody>
      <dsp:txXfrm rot="-5400000">
        <a:off x="532648" y="4847270"/>
        <a:ext cx="5310608" cy="4463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3E7D8-1390-4CB4-970C-647E7A2D9090}">
      <dsp:nvSpPr>
        <dsp:cNvPr id="0" name=""/>
        <dsp:cNvSpPr/>
      </dsp:nvSpPr>
      <dsp:spPr>
        <a:xfrm>
          <a:off x="0" y="1395"/>
          <a:ext cx="6781800" cy="1735677"/>
        </a:xfrm>
        <a:prstGeom prst="roundRect">
          <a:avLst>
            <a:gd name="adj" fmla="val 10000"/>
          </a:avLst>
        </a:prstGeom>
        <a:solidFill>
          <a:schemeClr val="bg2"/>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a:lnSpc>
              <a:spcPct val="150000"/>
            </a:lnSpc>
            <a:spcBef>
              <a:spcPct val="0"/>
            </a:spcBef>
            <a:spcAft>
              <a:spcPct val="35000"/>
            </a:spcAft>
          </a:pPr>
          <a:r>
            <a:rPr lang="en-US" sz="2200" kern="1200" dirty="0" err="1" smtClean="0">
              <a:solidFill>
                <a:srgbClr val="C00000"/>
              </a:solidFill>
              <a:latin typeface="Times New Roman" panose="02020603050405020304" pitchFamily="18" charset="0"/>
              <a:cs typeface="Times New Roman" panose="02020603050405020304" pitchFamily="18" charset="0"/>
            </a:rPr>
            <a:t>CSKD</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vi-VN" sz="2200" kern="1200" dirty="0" smtClean="0">
              <a:solidFill>
                <a:srgbClr val="C00000"/>
              </a:solidFill>
              <a:latin typeface="Times New Roman" panose="02020603050405020304" pitchFamily="18" charset="0"/>
              <a:cs typeface="Times New Roman" panose="02020603050405020304" pitchFamily="18" charset="0"/>
            </a:rPr>
            <a:t>thuộc đối tượng nộp thuế theo </a:t>
          </a:r>
          <a:r>
            <a:rPr lang="en-US" sz="2200" kern="1200" dirty="0" smtClean="0">
              <a:solidFill>
                <a:srgbClr val="C00000"/>
              </a:solidFill>
              <a:latin typeface="Times New Roman" panose="02020603050405020304" pitchFamily="18" charset="0"/>
              <a:cs typeface="Times New Roman" panose="02020603050405020304" pitchFamily="18" charset="0"/>
            </a:rPr>
            <a:t>PP</a:t>
          </a:r>
          <a:r>
            <a:rPr lang="vi-VN" sz="2200" kern="1200" dirty="0" smtClean="0">
              <a:solidFill>
                <a:srgbClr val="C00000"/>
              </a:solidFill>
              <a:latin typeface="Times New Roman" panose="02020603050405020304" pitchFamily="18" charset="0"/>
              <a:cs typeface="Times New Roman" panose="02020603050405020304" pitchFamily="18" charset="0"/>
            </a:rPr>
            <a:t> trực tiếp khi bán hàng hoá, dịch vụ phải sử dụng hoá đơn bán hàng</a:t>
          </a:r>
          <a:endParaRPr lang="en-US" sz="2200" kern="1200" dirty="0">
            <a:solidFill>
              <a:srgbClr val="C00000"/>
            </a:solidFill>
            <a:latin typeface="Times New Roman" panose="02020603050405020304" pitchFamily="18" charset="0"/>
            <a:cs typeface="Times New Roman" panose="02020603050405020304" pitchFamily="18" charset="0"/>
          </a:endParaRPr>
        </a:p>
      </dsp:txBody>
      <dsp:txXfrm>
        <a:off x="50836" y="52231"/>
        <a:ext cx="6680128" cy="1634005"/>
      </dsp:txXfrm>
    </dsp:sp>
    <dsp:sp modelId="{FCDB6DFC-4D17-4BCD-9D63-541BDF312A92}">
      <dsp:nvSpPr>
        <dsp:cNvPr id="0" name=""/>
        <dsp:cNvSpPr/>
      </dsp:nvSpPr>
      <dsp:spPr>
        <a:xfrm rot="5400000">
          <a:off x="3052974" y="1782129"/>
          <a:ext cx="675851" cy="8110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endParaRPr lang="en-US" sz="3400" kern="1200"/>
        </a:p>
      </dsp:txBody>
      <dsp:txXfrm rot="-5400000">
        <a:off x="3147593" y="1849715"/>
        <a:ext cx="486614" cy="473096"/>
      </dsp:txXfrm>
    </dsp:sp>
    <dsp:sp modelId="{DB7B77B4-F80A-4736-ADAA-203389AF6ABB}">
      <dsp:nvSpPr>
        <dsp:cNvPr id="0" name=""/>
        <dsp:cNvSpPr/>
      </dsp:nvSpPr>
      <dsp:spPr>
        <a:xfrm>
          <a:off x="91650" y="2638208"/>
          <a:ext cx="6598499" cy="1856195"/>
        </a:xfrm>
        <a:prstGeom prst="roundRect">
          <a:avLst>
            <a:gd name="adj" fmla="val 10000"/>
          </a:avLst>
        </a:prstGeom>
        <a:solidFill>
          <a:schemeClr val="bg2"/>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a:lnSpc>
              <a:spcPct val="150000"/>
            </a:lnSpc>
            <a:spcBef>
              <a:spcPct val="0"/>
            </a:spcBef>
            <a:spcAft>
              <a:spcPct val="35000"/>
            </a:spcAft>
          </a:pPr>
          <a:r>
            <a:rPr lang="vi-VN" sz="2200" kern="1200" dirty="0" smtClean="0">
              <a:solidFill>
                <a:srgbClr val="C00000"/>
              </a:solidFill>
              <a:latin typeface="Times New Roman" panose="02020603050405020304" pitchFamily="18" charset="0"/>
              <a:cs typeface="Times New Roman" panose="02020603050405020304" pitchFamily="18" charset="0"/>
            </a:rPr>
            <a:t>Giá bán ghi trên hoá đơn là giá thực thanh toán đã có thuế GTGT (nếu là hàng hoá, dịch vụ chịu thuế GTGT)</a:t>
          </a:r>
          <a:endParaRPr lang="en-US" sz="2200" kern="1200" dirty="0">
            <a:solidFill>
              <a:srgbClr val="C00000"/>
            </a:solidFill>
            <a:latin typeface="Times New Roman" panose="02020603050405020304" pitchFamily="18" charset="0"/>
            <a:cs typeface="Times New Roman" panose="02020603050405020304" pitchFamily="18" charset="0"/>
          </a:endParaRPr>
        </a:p>
      </dsp:txBody>
      <dsp:txXfrm>
        <a:off x="146016" y="2692574"/>
        <a:ext cx="6489767" cy="17474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84936-419E-4468-BAFA-40EC15392788}">
      <dsp:nvSpPr>
        <dsp:cNvPr id="0" name=""/>
        <dsp:cNvSpPr/>
      </dsp:nvSpPr>
      <dsp:spPr>
        <a:xfrm>
          <a:off x="0" y="0"/>
          <a:ext cx="6553200" cy="630813"/>
        </a:xfrm>
        <a:prstGeom prst="rect">
          <a:avLst/>
        </a:prstGeom>
        <a:solidFill>
          <a:schemeClr val="bg2"/>
        </a:solidFill>
        <a:ln w="31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b="1" i="1" kern="1200" dirty="0" err="1" smtClean="0">
              <a:solidFill>
                <a:schemeClr val="accent3"/>
              </a:solidFill>
              <a:latin typeface="Times New Roman" panose="02020603050405020304" pitchFamily="18" charset="0"/>
              <a:cs typeface="Times New Roman" panose="02020603050405020304" pitchFamily="18" charset="0"/>
            </a:rPr>
            <a:t>Sp</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vi-VN" sz="2000" b="1" i="1" kern="1200" dirty="0" smtClean="0">
              <a:solidFill>
                <a:schemeClr val="accent3"/>
              </a:solidFill>
              <a:latin typeface="Times New Roman" panose="02020603050405020304" pitchFamily="18" charset="0"/>
              <a:cs typeface="Times New Roman" panose="02020603050405020304" pitchFamily="18" charset="0"/>
            </a:rPr>
            <a:t>nông nghiệp, dịch vụ đầu vào của </a:t>
          </a:r>
          <a:r>
            <a:rPr lang="en-US" sz="2000" b="1" i="1" kern="1200" dirty="0" err="1" smtClean="0">
              <a:solidFill>
                <a:schemeClr val="accent3"/>
              </a:solidFill>
              <a:latin typeface="Times New Roman" panose="02020603050405020304" pitchFamily="18" charset="0"/>
              <a:cs typeface="Times New Roman" panose="02020603050405020304" pitchFamily="18" charset="0"/>
            </a:rPr>
            <a:t>sx</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vi-VN" sz="2000" b="1" i="1" kern="1200" dirty="0" smtClean="0">
              <a:solidFill>
                <a:schemeClr val="accent3"/>
              </a:solidFill>
              <a:latin typeface="Times New Roman" panose="02020603050405020304" pitchFamily="18" charset="0"/>
              <a:cs typeface="Times New Roman" panose="02020603050405020304" pitchFamily="18" charset="0"/>
            </a:rPr>
            <a:t>nông nghiệp</a:t>
          </a:r>
          <a:endParaRPr lang="en-US" sz="2000" b="1" kern="1200" dirty="0">
            <a:solidFill>
              <a:schemeClr val="accent3"/>
            </a:solidFill>
          </a:endParaRPr>
        </a:p>
      </dsp:txBody>
      <dsp:txXfrm>
        <a:off x="0" y="0"/>
        <a:ext cx="6553200" cy="630813"/>
      </dsp:txXfrm>
    </dsp:sp>
    <dsp:sp modelId="{4C5C30D6-8AF2-413C-9608-1B631FD79402}">
      <dsp:nvSpPr>
        <dsp:cNvPr id="0" name=""/>
        <dsp:cNvSpPr/>
      </dsp:nvSpPr>
      <dsp:spPr>
        <a:xfrm>
          <a:off x="0" y="708858"/>
          <a:ext cx="6553200" cy="655152"/>
        </a:xfrm>
        <a:prstGeom prst="rect">
          <a:avLst/>
        </a:prstGeom>
        <a:solidFill>
          <a:schemeClr val="bg2"/>
        </a:solidFill>
        <a:ln w="31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b="1" i="1" kern="1200" dirty="0" err="1" smtClean="0">
              <a:solidFill>
                <a:schemeClr val="accent3"/>
              </a:solidFill>
              <a:latin typeface="Times New Roman" panose="02020603050405020304" pitchFamily="18" charset="0"/>
              <a:cs typeface="Times New Roman" panose="02020603050405020304" pitchFamily="18" charset="0"/>
            </a:rPr>
            <a:t>Không</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chịu</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thuế</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theo</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các</a:t>
          </a:r>
          <a:r>
            <a:rPr lang="en-US" sz="2000" b="1" i="1" kern="1200" dirty="0" smtClean="0">
              <a:solidFill>
                <a:schemeClr val="accent3"/>
              </a:solidFill>
              <a:latin typeface="Times New Roman" panose="02020603050405020304" pitchFamily="18" charset="0"/>
              <a:cs typeface="Times New Roman" panose="02020603050405020304" pitchFamily="18" charset="0"/>
            </a:rPr>
            <a:t> cam </a:t>
          </a:r>
          <a:r>
            <a:rPr lang="en-US" sz="2000" b="1" i="1" kern="1200" dirty="0" err="1" smtClean="0">
              <a:solidFill>
                <a:schemeClr val="accent3"/>
              </a:solidFill>
              <a:latin typeface="Times New Roman" panose="02020603050405020304" pitchFamily="18" charset="0"/>
              <a:cs typeface="Times New Roman" panose="02020603050405020304" pitchFamily="18" charset="0"/>
            </a:rPr>
            <a:t>kết</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quốc</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tế</a:t>
          </a:r>
          <a:endParaRPr lang="en-US" sz="2000" b="1" kern="1200" dirty="0">
            <a:solidFill>
              <a:schemeClr val="accent3"/>
            </a:solidFill>
          </a:endParaRPr>
        </a:p>
      </dsp:txBody>
      <dsp:txXfrm>
        <a:off x="0" y="708858"/>
        <a:ext cx="6553200" cy="655152"/>
      </dsp:txXfrm>
    </dsp:sp>
    <dsp:sp modelId="{3DD60D78-56B0-431B-B0F3-392EA2C0536D}">
      <dsp:nvSpPr>
        <dsp:cNvPr id="0" name=""/>
        <dsp:cNvSpPr/>
      </dsp:nvSpPr>
      <dsp:spPr>
        <a:xfrm>
          <a:off x="0" y="1441476"/>
          <a:ext cx="6553200" cy="547213"/>
        </a:xfrm>
        <a:prstGeom prst="rect">
          <a:avLst/>
        </a:prstGeom>
        <a:solidFill>
          <a:schemeClr val="bg2"/>
        </a:solidFill>
        <a:ln w="31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b="1" i="1" kern="1200" dirty="0" err="1" smtClean="0">
              <a:solidFill>
                <a:schemeClr val="accent3"/>
              </a:solidFill>
              <a:latin typeface="Times New Roman" panose="02020603050405020304" pitchFamily="18" charset="0"/>
              <a:cs typeface="Times New Roman" panose="02020603050405020304" pitchFamily="18" charset="0"/>
            </a:rPr>
            <a:t>Không</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chịu</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thuế</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GTGT</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vì</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lý</a:t>
          </a:r>
          <a:r>
            <a:rPr lang="en-US" sz="2000" b="1" i="1" kern="1200" dirty="0" smtClean="0">
              <a:solidFill>
                <a:schemeClr val="accent3"/>
              </a:solidFill>
              <a:latin typeface="Times New Roman" panose="02020603050405020304" pitchFamily="18" charset="0"/>
              <a:cs typeface="Times New Roman" panose="02020603050405020304" pitchFamily="18" charset="0"/>
            </a:rPr>
            <a:t> do </a:t>
          </a:r>
          <a:r>
            <a:rPr lang="en-US" sz="2000" b="1" i="1" kern="1200" dirty="0" err="1" smtClean="0">
              <a:solidFill>
                <a:schemeClr val="accent3"/>
              </a:solidFill>
              <a:latin typeface="Times New Roman" panose="02020603050405020304" pitchFamily="18" charset="0"/>
              <a:cs typeface="Times New Roman" panose="02020603050405020304" pitchFamily="18" charset="0"/>
            </a:rPr>
            <a:t>xã</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hội</a:t>
          </a:r>
          <a:endParaRPr lang="en-US" sz="2000" b="1" kern="1200" dirty="0">
            <a:solidFill>
              <a:schemeClr val="accent3"/>
            </a:solidFill>
          </a:endParaRPr>
        </a:p>
      </dsp:txBody>
      <dsp:txXfrm>
        <a:off x="0" y="1441476"/>
        <a:ext cx="6553200" cy="547213"/>
      </dsp:txXfrm>
    </dsp:sp>
    <dsp:sp modelId="{355D0931-13CA-4DC5-B912-8B1EBA6638E1}">
      <dsp:nvSpPr>
        <dsp:cNvPr id="0" name=""/>
        <dsp:cNvSpPr/>
      </dsp:nvSpPr>
      <dsp:spPr>
        <a:xfrm>
          <a:off x="0" y="2066154"/>
          <a:ext cx="6553200" cy="606985"/>
        </a:xfrm>
        <a:prstGeom prst="rect">
          <a:avLst/>
        </a:prstGeom>
        <a:solidFill>
          <a:schemeClr val="bg2"/>
        </a:solidFill>
        <a:ln w="31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vi-VN" sz="2000" b="1" i="1" kern="1200" dirty="0" smtClean="0">
              <a:solidFill>
                <a:schemeClr val="accent3"/>
              </a:solidFill>
              <a:latin typeface="Times New Roman" panose="02020603050405020304" pitchFamily="18" charset="0"/>
              <a:cs typeface="Times New Roman" panose="02020603050405020304" pitchFamily="18" charset="0"/>
            </a:rPr>
            <a:t>Không thuộc diện chịu thuế để phù hợp với thông lệ quốc tế</a:t>
          </a:r>
          <a:r>
            <a:rPr lang="vi-VN" sz="2000" b="1" i="1" kern="1200" dirty="0" smtClean="0">
              <a:solidFill>
                <a:schemeClr val="bg1"/>
              </a:solidFill>
              <a:latin typeface="Times New Roman" panose="02020603050405020304" pitchFamily="18" charset="0"/>
              <a:cs typeface="Times New Roman" panose="02020603050405020304" pitchFamily="18" charset="0"/>
            </a:rPr>
            <a:t> </a:t>
          </a:r>
          <a:endParaRPr lang="en-US" sz="2000" b="1" kern="1200" dirty="0">
            <a:solidFill>
              <a:schemeClr val="bg1"/>
            </a:solidFill>
          </a:endParaRPr>
        </a:p>
      </dsp:txBody>
      <dsp:txXfrm>
        <a:off x="0" y="2066154"/>
        <a:ext cx="6553200" cy="606985"/>
      </dsp:txXfrm>
    </dsp:sp>
    <dsp:sp modelId="{E2916D63-32AD-4882-8DA8-942CBAA975F3}">
      <dsp:nvSpPr>
        <dsp:cNvPr id="0" name=""/>
        <dsp:cNvSpPr/>
      </dsp:nvSpPr>
      <dsp:spPr>
        <a:xfrm>
          <a:off x="0" y="2750604"/>
          <a:ext cx="6553200" cy="618140"/>
        </a:xfrm>
        <a:prstGeom prst="rect">
          <a:avLst/>
        </a:prstGeom>
        <a:solidFill>
          <a:schemeClr val="bg2"/>
        </a:solidFill>
        <a:ln w="31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vi-VN" sz="2000" b="1" i="1" kern="1200" dirty="0" smtClean="0">
              <a:solidFill>
                <a:schemeClr val="accent3"/>
              </a:solidFill>
              <a:latin typeface="Times New Roman" panose="02020603050405020304" pitchFamily="18" charset="0"/>
              <a:cs typeface="Times New Roman" panose="02020603050405020304" pitchFamily="18" charset="0"/>
            </a:rPr>
            <a:t>Không chịu thuế do người kinh doanh có thu nhập thấp</a:t>
          </a:r>
          <a:endParaRPr lang="en-US" sz="2000" b="1" kern="1200" dirty="0">
            <a:solidFill>
              <a:schemeClr val="accent3"/>
            </a:solidFill>
          </a:endParaRPr>
        </a:p>
      </dsp:txBody>
      <dsp:txXfrm>
        <a:off x="0" y="2750604"/>
        <a:ext cx="6553200" cy="618140"/>
      </dsp:txXfrm>
    </dsp:sp>
    <dsp:sp modelId="{A15EACE4-D243-42A5-A6AB-6D5DAB91BB8C}">
      <dsp:nvSpPr>
        <dsp:cNvPr id="0" name=""/>
        <dsp:cNvSpPr/>
      </dsp:nvSpPr>
      <dsp:spPr>
        <a:xfrm>
          <a:off x="0" y="3446209"/>
          <a:ext cx="6553200" cy="569600"/>
        </a:xfrm>
        <a:prstGeom prst="rect">
          <a:avLst/>
        </a:prstGeom>
        <a:solidFill>
          <a:schemeClr val="bg2"/>
        </a:solidFill>
        <a:ln w="31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b="1" i="1" kern="1200" dirty="0" smtClean="0">
              <a:solidFill>
                <a:schemeClr val="accent3"/>
              </a:solidFill>
              <a:latin typeface="Times New Roman" panose="02020603050405020304" pitchFamily="18" charset="0"/>
              <a:cs typeface="Times New Roman" panose="02020603050405020304" pitchFamily="18" charset="0"/>
            </a:rPr>
            <a:t>H</a:t>
          </a:r>
          <a:r>
            <a:rPr lang="vi-VN" sz="2000" b="1" i="1" kern="1200" dirty="0" smtClean="0">
              <a:solidFill>
                <a:schemeClr val="accent3"/>
              </a:solidFill>
              <a:latin typeface="Times New Roman" panose="02020603050405020304" pitchFamily="18" charset="0"/>
              <a:cs typeface="Times New Roman" panose="02020603050405020304" pitchFamily="18" charset="0"/>
            </a:rPr>
            <a:t>àng hóa, dịch vụ do Nhà nước trả tiền</a:t>
          </a:r>
          <a:endParaRPr lang="en-US" sz="2000" b="1" kern="1200" dirty="0">
            <a:solidFill>
              <a:schemeClr val="accent3"/>
            </a:solidFill>
          </a:endParaRPr>
        </a:p>
      </dsp:txBody>
      <dsp:txXfrm>
        <a:off x="0" y="3446209"/>
        <a:ext cx="6553200" cy="569600"/>
      </dsp:txXfrm>
    </dsp:sp>
    <dsp:sp modelId="{9367783B-77A4-4F32-B572-C677A374C64C}">
      <dsp:nvSpPr>
        <dsp:cNvPr id="0" name=""/>
        <dsp:cNvSpPr/>
      </dsp:nvSpPr>
      <dsp:spPr>
        <a:xfrm>
          <a:off x="0" y="4093274"/>
          <a:ext cx="6553200" cy="478145"/>
        </a:xfrm>
        <a:prstGeom prst="rect">
          <a:avLst/>
        </a:prstGeom>
        <a:solidFill>
          <a:schemeClr val="bg2"/>
        </a:solidFill>
        <a:ln w="31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b="1" i="1" kern="1200" dirty="0" err="1" smtClean="0">
              <a:solidFill>
                <a:schemeClr val="accent3"/>
              </a:solidFill>
              <a:latin typeface="Times New Roman" panose="02020603050405020304" pitchFamily="18" charset="0"/>
              <a:cs typeface="Times New Roman" panose="02020603050405020304" pitchFamily="18" charset="0"/>
            </a:rPr>
            <a:t>Không</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chịu</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thuế</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vì</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một</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số</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lý</a:t>
          </a:r>
          <a:r>
            <a:rPr lang="en-US" sz="2000" b="1" i="1" kern="1200" dirty="0" smtClean="0">
              <a:solidFill>
                <a:schemeClr val="accent3"/>
              </a:solidFill>
              <a:latin typeface="Times New Roman" panose="02020603050405020304" pitchFamily="18" charset="0"/>
              <a:cs typeface="Times New Roman" panose="02020603050405020304" pitchFamily="18" charset="0"/>
            </a:rPr>
            <a:t> do </a:t>
          </a:r>
          <a:r>
            <a:rPr lang="en-US" sz="2000" b="1" i="1" kern="1200" dirty="0" err="1" smtClean="0">
              <a:solidFill>
                <a:schemeClr val="accent3"/>
              </a:solidFill>
              <a:latin typeface="Times New Roman" panose="02020603050405020304" pitchFamily="18" charset="0"/>
              <a:cs typeface="Times New Roman" panose="02020603050405020304" pitchFamily="18" charset="0"/>
            </a:rPr>
            <a:t>khác</a:t>
          </a:r>
          <a:endParaRPr lang="en-US" sz="2000" b="1" kern="1200" dirty="0">
            <a:solidFill>
              <a:schemeClr val="accent3"/>
            </a:solidFill>
          </a:endParaRPr>
        </a:p>
      </dsp:txBody>
      <dsp:txXfrm>
        <a:off x="0" y="4093274"/>
        <a:ext cx="6553200" cy="4781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2E921-1F89-4E01-B211-0C858F395A1B}">
      <dsp:nvSpPr>
        <dsp:cNvPr id="0" name=""/>
        <dsp:cNvSpPr/>
      </dsp:nvSpPr>
      <dsp:spPr>
        <a:xfrm>
          <a:off x="3115633" y="1278574"/>
          <a:ext cx="1621639" cy="643208"/>
        </a:xfrm>
        <a:custGeom>
          <a:avLst/>
          <a:gdLst/>
          <a:ahLst/>
          <a:cxnLst/>
          <a:rect l="0" t="0" r="0" b="0"/>
          <a:pathLst>
            <a:path>
              <a:moveTo>
                <a:pt x="0" y="0"/>
              </a:moveTo>
              <a:lnTo>
                <a:pt x="0" y="438327"/>
              </a:lnTo>
              <a:lnTo>
                <a:pt x="1621639" y="438327"/>
              </a:lnTo>
              <a:lnTo>
                <a:pt x="1621639" y="64320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7EE648-FDA9-44B8-8D00-615ABA6ED88E}">
      <dsp:nvSpPr>
        <dsp:cNvPr id="0" name=""/>
        <dsp:cNvSpPr/>
      </dsp:nvSpPr>
      <dsp:spPr>
        <a:xfrm>
          <a:off x="1521550" y="1278574"/>
          <a:ext cx="1594082" cy="643208"/>
        </a:xfrm>
        <a:custGeom>
          <a:avLst/>
          <a:gdLst/>
          <a:ahLst/>
          <a:cxnLst/>
          <a:rect l="0" t="0" r="0" b="0"/>
          <a:pathLst>
            <a:path>
              <a:moveTo>
                <a:pt x="1594082" y="0"/>
              </a:moveTo>
              <a:lnTo>
                <a:pt x="1594082" y="438327"/>
              </a:lnTo>
              <a:lnTo>
                <a:pt x="0" y="438327"/>
              </a:lnTo>
              <a:lnTo>
                <a:pt x="0" y="64320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187C0F-AB84-4AD5-BCCE-9E7D8B70214F}">
      <dsp:nvSpPr>
        <dsp:cNvPr id="0" name=""/>
        <dsp:cNvSpPr/>
      </dsp:nvSpPr>
      <dsp:spPr>
        <a:xfrm>
          <a:off x="1718319" y="2185"/>
          <a:ext cx="2794627" cy="12763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4C482E-B829-44F5-8E50-889C3558ABEC}">
      <dsp:nvSpPr>
        <dsp:cNvPr id="0" name=""/>
        <dsp:cNvSpPr/>
      </dsp:nvSpPr>
      <dsp:spPr>
        <a:xfrm>
          <a:off x="1964053" y="235632"/>
          <a:ext cx="2794627" cy="1276388"/>
        </a:xfrm>
        <a:prstGeom prst="roundRect">
          <a:avLst>
            <a:gd name="adj" fmla="val 10000"/>
          </a:avLst>
        </a:prstGeom>
        <a:solidFill>
          <a:schemeClr val="bg2">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err="1" smtClean="0">
              <a:solidFill>
                <a:srgbClr val="C00000"/>
              </a:solidFill>
              <a:latin typeface="Times New Roman" panose="02020603050405020304" pitchFamily="18" charset="0"/>
              <a:cs typeface="Times New Roman" panose="02020603050405020304" pitchFamily="18" charset="0"/>
            </a:rPr>
            <a:t>Người</a:t>
          </a:r>
          <a:r>
            <a:rPr lang="en-US" sz="2400" b="1" kern="1200" dirty="0" smtClean="0">
              <a:solidFill>
                <a:srgbClr val="C00000"/>
              </a:solidFill>
              <a:latin typeface="Times New Roman" panose="02020603050405020304" pitchFamily="18" charset="0"/>
              <a:cs typeface="Times New Roman" panose="02020603050405020304" pitchFamily="18" charset="0"/>
            </a:rPr>
            <a:t> </a:t>
          </a:r>
          <a:r>
            <a:rPr lang="en-US" sz="2400" b="1" kern="1200" dirty="0" err="1" smtClean="0">
              <a:solidFill>
                <a:srgbClr val="C00000"/>
              </a:solidFill>
              <a:latin typeface="Times New Roman" panose="02020603050405020304" pitchFamily="18" charset="0"/>
              <a:cs typeface="Times New Roman" panose="02020603050405020304" pitchFamily="18" charset="0"/>
            </a:rPr>
            <a:t>nộp</a:t>
          </a:r>
          <a:r>
            <a:rPr lang="en-US" sz="2400" b="1" kern="1200" dirty="0" smtClean="0">
              <a:solidFill>
                <a:srgbClr val="C00000"/>
              </a:solidFill>
              <a:latin typeface="Times New Roman" panose="02020603050405020304" pitchFamily="18" charset="0"/>
              <a:cs typeface="Times New Roman" panose="02020603050405020304" pitchFamily="18" charset="0"/>
            </a:rPr>
            <a:t> </a:t>
          </a:r>
          <a:r>
            <a:rPr lang="en-US" sz="2400" b="1" kern="1200" dirty="0" err="1" smtClean="0">
              <a:solidFill>
                <a:srgbClr val="C00000"/>
              </a:solidFill>
              <a:latin typeface="Times New Roman" panose="02020603050405020304" pitchFamily="18" charset="0"/>
              <a:cs typeface="Times New Roman" panose="02020603050405020304" pitchFamily="18" charset="0"/>
            </a:rPr>
            <a:t>thuế</a:t>
          </a:r>
          <a:r>
            <a:rPr lang="en-US" sz="2400" b="1" kern="1200" dirty="0" smtClean="0">
              <a:solidFill>
                <a:srgbClr val="C00000"/>
              </a:solidFill>
              <a:latin typeface="Times New Roman" panose="02020603050405020304" pitchFamily="18" charset="0"/>
              <a:cs typeface="Times New Roman" panose="02020603050405020304" pitchFamily="18" charset="0"/>
            </a:rPr>
            <a:t> </a:t>
          </a:r>
          <a:r>
            <a:rPr lang="en-US" sz="2400" b="1" kern="1200" dirty="0" err="1" smtClean="0">
              <a:solidFill>
                <a:srgbClr val="C00000"/>
              </a:solidFill>
              <a:latin typeface="Times New Roman" panose="02020603050405020304" pitchFamily="18" charset="0"/>
              <a:cs typeface="Times New Roman" panose="02020603050405020304" pitchFamily="18" charset="0"/>
            </a:rPr>
            <a:t>GTGT</a:t>
          </a:r>
          <a:endParaRPr lang="en-US" sz="2400" kern="1200" dirty="0"/>
        </a:p>
      </dsp:txBody>
      <dsp:txXfrm>
        <a:off x="2001437" y="273016"/>
        <a:ext cx="2719859" cy="1201620"/>
      </dsp:txXfrm>
    </dsp:sp>
    <dsp:sp modelId="{393F7BF3-E4D1-4388-89E3-E664E52BB13E}">
      <dsp:nvSpPr>
        <dsp:cNvPr id="0" name=""/>
        <dsp:cNvSpPr/>
      </dsp:nvSpPr>
      <dsp:spPr>
        <a:xfrm>
          <a:off x="145644" y="1921782"/>
          <a:ext cx="2751811" cy="19065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0C8E0B-039E-4451-B81C-129F5F8B281E}">
      <dsp:nvSpPr>
        <dsp:cNvPr id="0" name=""/>
        <dsp:cNvSpPr/>
      </dsp:nvSpPr>
      <dsp:spPr>
        <a:xfrm>
          <a:off x="391378" y="2155229"/>
          <a:ext cx="2751811" cy="1906585"/>
        </a:xfrm>
        <a:prstGeom prst="roundRect">
          <a:avLst>
            <a:gd name="adj" fmla="val 10000"/>
          </a:avLst>
        </a:prstGeom>
        <a:solidFill>
          <a:schemeClr val="bg2">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i="1" kern="1200" dirty="0" smtClean="0">
              <a:solidFill>
                <a:srgbClr val="C00000"/>
              </a:solidFill>
              <a:latin typeface="Times New Roman" panose="02020603050405020304" pitchFamily="18" charset="0"/>
              <a:cs typeface="Times New Roman" panose="02020603050405020304" pitchFamily="18" charset="0"/>
            </a:rPr>
            <a:t>T</a:t>
          </a:r>
          <a:r>
            <a:rPr lang="vi-VN" sz="2400" b="1" i="1" kern="1200" dirty="0" smtClean="0">
              <a:solidFill>
                <a:srgbClr val="C00000"/>
              </a:solidFill>
              <a:latin typeface="Times New Roman" panose="02020603050405020304" pitchFamily="18" charset="0"/>
              <a:cs typeface="Times New Roman" panose="02020603050405020304" pitchFamily="18" charset="0"/>
            </a:rPr>
            <a:t>ổ chức, cá nhân sản xuất, kinh doanh hàng hóa, dịch vụ chịu thuế </a:t>
          </a:r>
          <a:r>
            <a:rPr lang="en-US" sz="2400" b="1" i="1" kern="1200" dirty="0" err="1" smtClean="0">
              <a:solidFill>
                <a:srgbClr val="C00000"/>
              </a:solidFill>
              <a:latin typeface="Times New Roman" panose="02020603050405020304" pitchFamily="18" charset="0"/>
              <a:cs typeface="Times New Roman" panose="02020603050405020304" pitchFamily="18" charset="0"/>
            </a:rPr>
            <a:t>GTGT</a:t>
          </a:r>
          <a:endParaRPr lang="en-US" sz="2400" kern="1200" dirty="0"/>
        </a:p>
      </dsp:txBody>
      <dsp:txXfrm>
        <a:off x="447220" y="2211071"/>
        <a:ext cx="2640127" cy="1794901"/>
      </dsp:txXfrm>
    </dsp:sp>
    <dsp:sp modelId="{B480DA4E-73F5-4061-8995-C439BC4254EB}">
      <dsp:nvSpPr>
        <dsp:cNvPr id="0" name=""/>
        <dsp:cNvSpPr/>
      </dsp:nvSpPr>
      <dsp:spPr>
        <a:xfrm>
          <a:off x="3388923" y="1921782"/>
          <a:ext cx="2696697" cy="18875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636885-D0A5-4B75-9CEC-D5B5638B9CD9}">
      <dsp:nvSpPr>
        <dsp:cNvPr id="0" name=""/>
        <dsp:cNvSpPr/>
      </dsp:nvSpPr>
      <dsp:spPr>
        <a:xfrm>
          <a:off x="3634657" y="2155229"/>
          <a:ext cx="2696697" cy="1887570"/>
        </a:xfrm>
        <a:prstGeom prst="roundRect">
          <a:avLst>
            <a:gd name="adj" fmla="val 10000"/>
          </a:avLst>
        </a:prstGeom>
        <a:solidFill>
          <a:schemeClr val="bg2">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i="1" kern="1200" dirty="0" smtClean="0">
              <a:solidFill>
                <a:srgbClr val="C00000"/>
              </a:solidFill>
              <a:latin typeface="Times New Roman" panose="02020603050405020304" pitchFamily="18" charset="0"/>
              <a:cs typeface="Times New Roman" panose="02020603050405020304" pitchFamily="18" charset="0"/>
            </a:rPr>
            <a:t>T</a:t>
          </a:r>
          <a:r>
            <a:rPr lang="vi-VN" sz="2400" b="1" i="1" kern="1200" dirty="0" smtClean="0">
              <a:solidFill>
                <a:srgbClr val="C00000"/>
              </a:solidFill>
              <a:latin typeface="Times New Roman" panose="02020603050405020304" pitchFamily="18" charset="0"/>
              <a:cs typeface="Times New Roman" panose="02020603050405020304" pitchFamily="18" charset="0"/>
            </a:rPr>
            <a:t>ổ chức, cá nhân nhập khẩu hàng hóa chịu thuế </a:t>
          </a:r>
          <a:r>
            <a:rPr lang="en-US" sz="2400" b="1" i="1" kern="1200" dirty="0" err="1" smtClean="0">
              <a:solidFill>
                <a:srgbClr val="C00000"/>
              </a:solidFill>
              <a:latin typeface="Times New Roman" panose="02020603050405020304" pitchFamily="18" charset="0"/>
              <a:cs typeface="Times New Roman" panose="02020603050405020304" pitchFamily="18" charset="0"/>
            </a:rPr>
            <a:t>GTGT</a:t>
          </a:r>
          <a:endParaRPr lang="en-US" sz="2400" kern="1200" dirty="0"/>
        </a:p>
      </dsp:txBody>
      <dsp:txXfrm>
        <a:off x="3689942" y="2210514"/>
        <a:ext cx="2586127" cy="1777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6343-6C60-43DA-B828-84186AAB5D8D}">
      <dsp:nvSpPr>
        <dsp:cNvPr id="0" name=""/>
        <dsp:cNvSpPr/>
      </dsp:nvSpPr>
      <dsp:spPr>
        <a:xfrm>
          <a:off x="0" y="721599"/>
          <a:ext cx="5704609" cy="1216800"/>
        </a:xfrm>
        <a:prstGeom prst="roundRect">
          <a:avLst/>
        </a:prstGeom>
        <a:solidFill>
          <a:schemeClr val="bg2"/>
        </a:solidFill>
        <a:ln w="254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b="1" i="1" kern="1200" dirty="0" err="1" smtClean="0">
              <a:solidFill>
                <a:schemeClr val="accent3"/>
              </a:solidFill>
              <a:latin typeface="Times New Roman" panose="02020603050405020304" pitchFamily="18" charset="0"/>
              <a:cs typeface="Times New Roman" panose="02020603050405020304" pitchFamily="18" charset="0"/>
            </a:rPr>
            <a:t>Giá</a:t>
          </a:r>
          <a:r>
            <a:rPr lang="en-US" sz="4400" b="1" i="1" kern="1200" dirty="0" smtClean="0">
              <a:solidFill>
                <a:schemeClr val="accent3"/>
              </a:solidFill>
              <a:latin typeface="Times New Roman" panose="02020603050405020304" pitchFamily="18" charset="0"/>
              <a:cs typeface="Times New Roman" panose="02020603050405020304" pitchFamily="18" charset="0"/>
            </a:rPr>
            <a:t> </a:t>
          </a:r>
          <a:r>
            <a:rPr lang="en-US" sz="4400" b="1" i="1" kern="1200" dirty="0" err="1" smtClean="0">
              <a:solidFill>
                <a:schemeClr val="accent3"/>
              </a:solidFill>
              <a:latin typeface="Times New Roman" panose="02020603050405020304" pitchFamily="18" charset="0"/>
              <a:cs typeface="Times New Roman" panose="02020603050405020304" pitchFamily="18" charset="0"/>
            </a:rPr>
            <a:t>tính</a:t>
          </a:r>
          <a:r>
            <a:rPr lang="en-US" sz="4400" b="1" i="1" kern="1200" dirty="0" smtClean="0">
              <a:solidFill>
                <a:schemeClr val="accent3"/>
              </a:solidFill>
              <a:latin typeface="Times New Roman" panose="02020603050405020304" pitchFamily="18" charset="0"/>
              <a:cs typeface="Times New Roman" panose="02020603050405020304" pitchFamily="18" charset="0"/>
            </a:rPr>
            <a:t> </a:t>
          </a:r>
          <a:r>
            <a:rPr lang="en-US" sz="4400" b="1" i="1" kern="1200" dirty="0" err="1" smtClean="0">
              <a:solidFill>
                <a:schemeClr val="accent3"/>
              </a:solidFill>
              <a:latin typeface="Times New Roman" panose="02020603050405020304" pitchFamily="18" charset="0"/>
              <a:cs typeface="Times New Roman" panose="02020603050405020304" pitchFamily="18" charset="0"/>
            </a:rPr>
            <a:t>thuế</a:t>
          </a:r>
          <a:endParaRPr lang="en-US" sz="4400" b="1" i="1" kern="1200" dirty="0">
            <a:solidFill>
              <a:schemeClr val="accent3"/>
            </a:solidFill>
            <a:latin typeface="Times New Roman" panose="02020603050405020304" pitchFamily="18" charset="0"/>
            <a:cs typeface="Times New Roman" panose="02020603050405020304" pitchFamily="18" charset="0"/>
          </a:endParaRPr>
        </a:p>
      </dsp:txBody>
      <dsp:txXfrm>
        <a:off x="59399" y="780998"/>
        <a:ext cx="5585811" cy="1098002"/>
      </dsp:txXfrm>
    </dsp:sp>
    <dsp:sp modelId="{D2AEE70C-A299-4796-896E-036EF13E7372}">
      <dsp:nvSpPr>
        <dsp:cNvPr id="0" name=""/>
        <dsp:cNvSpPr/>
      </dsp:nvSpPr>
      <dsp:spPr>
        <a:xfrm>
          <a:off x="0" y="2514594"/>
          <a:ext cx="5704609" cy="1216800"/>
        </a:xfrm>
        <a:prstGeom prst="roundRect">
          <a:avLst/>
        </a:prstGeom>
        <a:solidFill>
          <a:schemeClr val="bg2"/>
        </a:solidFill>
        <a:ln w="254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b="1" i="1" kern="1200" dirty="0" err="1" smtClean="0">
              <a:solidFill>
                <a:schemeClr val="accent3"/>
              </a:solidFill>
              <a:latin typeface="Times New Roman" panose="02020603050405020304" pitchFamily="18" charset="0"/>
              <a:cs typeface="Times New Roman" panose="02020603050405020304" pitchFamily="18" charset="0"/>
            </a:rPr>
            <a:t>Thuế</a:t>
          </a:r>
          <a:r>
            <a:rPr lang="en-US" sz="4400" b="1" i="1" kern="1200" dirty="0" smtClean="0">
              <a:solidFill>
                <a:schemeClr val="accent3"/>
              </a:solidFill>
              <a:latin typeface="Times New Roman" panose="02020603050405020304" pitchFamily="18" charset="0"/>
              <a:cs typeface="Times New Roman" panose="02020603050405020304" pitchFamily="18" charset="0"/>
            </a:rPr>
            <a:t> </a:t>
          </a:r>
          <a:r>
            <a:rPr lang="en-US" sz="4400" b="1" i="1" kern="1200" dirty="0" err="1" smtClean="0">
              <a:solidFill>
                <a:schemeClr val="accent3"/>
              </a:solidFill>
              <a:latin typeface="Times New Roman" panose="02020603050405020304" pitchFamily="18" charset="0"/>
              <a:cs typeface="Times New Roman" panose="02020603050405020304" pitchFamily="18" charset="0"/>
            </a:rPr>
            <a:t>suất</a:t>
          </a:r>
          <a:endParaRPr lang="en-US" sz="4400" b="1" i="1" kern="1200" dirty="0">
            <a:solidFill>
              <a:schemeClr val="accent3"/>
            </a:solidFill>
            <a:latin typeface="Times New Roman" panose="02020603050405020304" pitchFamily="18" charset="0"/>
            <a:cs typeface="Times New Roman" panose="02020603050405020304" pitchFamily="18" charset="0"/>
          </a:endParaRPr>
        </a:p>
      </dsp:txBody>
      <dsp:txXfrm>
        <a:off x="59399" y="2573993"/>
        <a:ext cx="5585811" cy="10980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1CA39-3495-47F9-BC20-98005298ED17}">
      <dsp:nvSpPr>
        <dsp:cNvPr id="0" name=""/>
        <dsp:cNvSpPr/>
      </dsp:nvSpPr>
      <dsp:spPr>
        <a:xfrm>
          <a:off x="0" y="464019"/>
          <a:ext cx="5486400" cy="78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234837-A95B-4625-8C1B-14F8E595732B}">
      <dsp:nvSpPr>
        <dsp:cNvPr id="0" name=""/>
        <dsp:cNvSpPr/>
      </dsp:nvSpPr>
      <dsp:spPr>
        <a:xfrm>
          <a:off x="304800" y="6459"/>
          <a:ext cx="4267200" cy="915120"/>
        </a:xfrm>
        <a:prstGeom prst="roundRect">
          <a:avLst/>
        </a:prstGeom>
        <a:solidFill>
          <a:schemeClr val="bg2"/>
        </a:solidFill>
        <a:ln w="254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422400">
            <a:lnSpc>
              <a:spcPct val="90000"/>
            </a:lnSpc>
            <a:spcBef>
              <a:spcPct val="0"/>
            </a:spcBef>
            <a:spcAft>
              <a:spcPct val="35000"/>
            </a:spcAft>
          </a:pPr>
          <a:r>
            <a:rPr lang="en-US" sz="3200" b="1" kern="1200" dirty="0" err="1" smtClean="0">
              <a:solidFill>
                <a:schemeClr val="accent3"/>
              </a:solidFill>
              <a:latin typeface="Times New Roman" panose="02020603050405020304" pitchFamily="18" charset="0"/>
              <a:cs typeface="Times New Roman" panose="02020603050405020304" pitchFamily="18" charset="0"/>
            </a:rPr>
            <a:t>Thuế</a:t>
          </a:r>
          <a:r>
            <a:rPr lang="en-US" sz="3200" b="1" kern="1200" dirty="0" smtClean="0">
              <a:solidFill>
                <a:schemeClr val="accent3"/>
              </a:solidFill>
              <a:latin typeface="Times New Roman" panose="02020603050405020304" pitchFamily="18" charset="0"/>
              <a:cs typeface="Times New Roman" panose="02020603050405020304" pitchFamily="18" charset="0"/>
            </a:rPr>
            <a:t> </a:t>
          </a:r>
          <a:r>
            <a:rPr lang="en-US" sz="3200" b="1" kern="1200" dirty="0" err="1" smtClean="0">
              <a:solidFill>
                <a:schemeClr val="accent3"/>
              </a:solidFill>
              <a:latin typeface="Times New Roman" panose="02020603050405020304" pitchFamily="18" charset="0"/>
              <a:cs typeface="Times New Roman" panose="02020603050405020304" pitchFamily="18" charset="0"/>
            </a:rPr>
            <a:t>suất</a:t>
          </a:r>
          <a:r>
            <a:rPr lang="en-US" sz="3200" b="1" kern="1200" dirty="0" smtClean="0">
              <a:solidFill>
                <a:schemeClr val="accent3"/>
              </a:solidFill>
              <a:latin typeface="Times New Roman" panose="02020603050405020304" pitchFamily="18" charset="0"/>
              <a:cs typeface="Times New Roman" panose="02020603050405020304" pitchFamily="18" charset="0"/>
            </a:rPr>
            <a:t> 0%</a:t>
          </a:r>
          <a:endParaRPr lang="en-US" sz="3200" b="1" kern="1200" dirty="0">
            <a:solidFill>
              <a:schemeClr val="accent3"/>
            </a:solidFill>
            <a:latin typeface="Times New Roman" panose="02020603050405020304" pitchFamily="18" charset="0"/>
            <a:cs typeface="Times New Roman" panose="02020603050405020304" pitchFamily="18" charset="0"/>
          </a:endParaRPr>
        </a:p>
      </dsp:txBody>
      <dsp:txXfrm>
        <a:off x="349472" y="51131"/>
        <a:ext cx="4177856" cy="825776"/>
      </dsp:txXfrm>
    </dsp:sp>
    <dsp:sp modelId="{BABCF91A-66B9-4914-A044-C2EF8F83BC84}">
      <dsp:nvSpPr>
        <dsp:cNvPr id="0" name=""/>
        <dsp:cNvSpPr/>
      </dsp:nvSpPr>
      <dsp:spPr>
        <a:xfrm>
          <a:off x="0" y="1870179"/>
          <a:ext cx="5486400" cy="78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AFC53F-7377-4489-9DA2-E708D84BC291}">
      <dsp:nvSpPr>
        <dsp:cNvPr id="0" name=""/>
        <dsp:cNvSpPr/>
      </dsp:nvSpPr>
      <dsp:spPr>
        <a:xfrm>
          <a:off x="304800" y="1412619"/>
          <a:ext cx="4267200" cy="915120"/>
        </a:xfrm>
        <a:prstGeom prst="roundRect">
          <a:avLst/>
        </a:prstGeom>
        <a:solidFill>
          <a:schemeClr val="bg2"/>
        </a:solidFill>
        <a:ln w="254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ctr" defTabSz="1422400">
            <a:lnSpc>
              <a:spcPct val="90000"/>
            </a:lnSpc>
            <a:spcBef>
              <a:spcPct val="0"/>
            </a:spcBef>
            <a:spcAft>
              <a:spcPct val="35000"/>
            </a:spcAft>
          </a:pPr>
          <a:r>
            <a:rPr lang="en-US" sz="3200" b="1" kern="1200" dirty="0" err="1" smtClean="0">
              <a:solidFill>
                <a:schemeClr val="accent3"/>
              </a:solidFill>
              <a:latin typeface="Times New Roman" panose="02020603050405020304" pitchFamily="18" charset="0"/>
              <a:cs typeface="Times New Roman" panose="02020603050405020304" pitchFamily="18" charset="0"/>
            </a:rPr>
            <a:t>Thuế</a:t>
          </a:r>
          <a:r>
            <a:rPr lang="en-US" sz="3200" b="1" kern="1200" dirty="0" smtClean="0">
              <a:solidFill>
                <a:schemeClr val="accent3"/>
              </a:solidFill>
              <a:latin typeface="Times New Roman" panose="02020603050405020304" pitchFamily="18" charset="0"/>
              <a:cs typeface="Times New Roman" panose="02020603050405020304" pitchFamily="18" charset="0"/>
            </a:rPr>
            <a:t> </a:t>
          </a:r>
          <a:r>
            <a:rPr lang="en-US" sz="3200" b="1" kern="1200" dirty="0" err="1" smtClean="0">
              <a:solidFill>
                <a:schemeClr val="accent3"/>
              </a:solidFill>
              <a:latin typeface="Times New Roman" panose="02020603050405020304" pitchFamily="18" charset="0"/>
              <a:cs typeface="Times New Roman" panose="02020603050405020304" pitchFamily="18" charset="0"/>
            </a:rPr>
            <a:t>suất</a:t>
          </a:r>
          <a:r>
            <a:rPr lang="en-US" sz="3200" b="1" kern="1200" dirty="0" smtClean="0">
              <a:solidFill>
                <a:schemeClr val="accent3"/>
              </a:solidFill>
              <a:latin typeface="Times New Roman" panose="02020603050405020304" pitchFamily="18" charset="0"/>
              <a:cs typeface="Times New Roman" panose="02020603050405020304" pitchFamily="18" charset="0"/>
            </a:rPr>
            <a:t> 5%</a:t>
          </a:r>
          <a:endParaRPr lang="en-US" sz="3200" b="1" kern="1200" dirty="0">
            <a:solidFill>
              <a:schemeClr val="accent3"/>
            </a:solidFill>
            <a:latin typeface="Times New Roman" panose="02020603050405020304" pitchFamily="18" charset="0"/>
            <a:cs typeface="Times New Roman" panose="02020603050405020304" pitchFamily="18" charset="0"/>
          </a:endParaRPr>
        </a:p>
      </dsp:txBody>
      <dsp:txXfrm>
        <a:off x="349472" y="1457291"/>
        <a:ext cx="4177856" cy="825776"/>
      </dsp:txXfrm>
    </dsp:sp>
    <dsp:sp modelId="{FE2E07E5-AE3D-4849-9537-61CC3E6F8110}">
      <dsp:nvSpPr>
        <dsp:cNvPr id="0" name=""/>
        <dsp:cNvSpPr/>
      </dsp:nvSpPr>
      <dsp:spPr>
        <a:xfrm>
          <a:off x="0" y="3276340"/>
          <a:ext cx="5486400" cy="78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8AF3E8-E0C7-4378-BCC2-BCAA1AE7F2CE}">
      <dsp:nvSpPr>
        <dsp:cNvPr id="0" name=""/>
        <dsp:cNvSpPr/>
      </dsp:nvSpPr>
      <dsp:spPr>
        <a:xfrm>
          <a:off x="304800" y="2818780"/>
          <a:ext cx="4267200" cy="915120"/>
        </a:xfrm>
        <a:prstGeom prst="roundRect">
          <a:avLst/>
        </a:prstGeom>
        <a:solidFill>
          <a:schemeClr val="bg2"/>
        </a:solidFill>
        <a:ln w="254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r" defTabSz="1422400">
            <a:lnSpc>
              <a:spcPct val="90000"/>
            </a:lnSpc>
            <a:spcBef>
              <a:spcPct val="0"/>
            </a:spcBef>
            <a:spcAft>
              <a:spcPct val="35000"/>
            </a:spcAft>
          </a:pPr>
          <a:r>
            <a:rPr lang="en-US" sz="3200" b="1" kern="1200" dirty="0" err="1" smtClean="0">
              <a:solidFill>
                <a:schemeClr val="accent3"/>
              </a:solidFill>
              <a:latin typeface="Times New Roman" panose="02020603050405020304" pitchFamily="18" charset="0"/>
              <a:cs typeface="Times New Roman" panose="02020603050405020304" pitchFamily="18" charset="0"/>
            </a:rPr>
            <a:t>Thuế</a:t>
          </a:r>
          <a:r>
            <a:rPr lang="en-US" sz="3200" b="1" kern="1200" dirty="0" smtClean="0">
              <a:solidFill>
                <a:schemeClr val="accent3"/>
              </a:solidFill>
              <a:latin typeface="Times New Roman" panose="02020603050405020304" pitchFamily="18" charset="0"/>
              <a:cs typeface="Times New Roman" panose="02020603050405020304" pitchFamily="18" charset="0"/>
            </a:rPr>
            <a:t> </a:t>
          </a:r>
          <a:r>
            <a:rPr lang="en-US" sz="3200" b="1" kern="1200" dirty="0" err="1" smtClean="0">
              <a:solidFill>
                <a:schemeClr val="accent3"/>
              </a:solidFill>
              <a:latin typeface="Times New Roman" panose="02020603050405020304" pitchFamily="18" charset="0"/>
              <a:cs typeface="Times New Roman" panose="02020603050405020304" pitchFamily="18" charset="0"/>
            </a:rPr>
            <a:t>suất</a:t>
          </a:r>
          <a:r>
            <a:rPr lang="en-US" sz="3200" b="1" kern="1200" dirty="0" smtClean="0">
              <a:solidFill>
                <a:schemeClr val="accent3"/>
              </a:solidFill>
              <a:latin typeface="Times New Roman" panose="02020603050405020304" pitchFamily="18" charset="0"/>
              <a:cs typeface="Times New Roman" panose="02020603050405020304" pitchFamily="18" charset="0"/>
            </a:rPr>
            <a:t> 10%</a:t>
          </a:r>
          <a:endParaRPr lang="en-US" sz="3200" b="1" kern="1200" dirty="0">
            <a:solidFill>
              <a:schemeClr val="accent3"/>
            </a:solidFill>
            <a:latin typeface="Times New Roman" panose="02020603050405020304" pitchFamily="18" charset="0"/>
            <a:cs typeface="Times New Roman" panose="02020603050405020304" pitchFamily="18" charset="0"/>
          </a:endParaRPr>
        </a:p>
      </dsp:txBody>
      <dsp:txXfrm>
        <a:off x="349472" y="2863452"/>
        <a:ext cx="4177856" cy="8257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5091D0-E017-40C3-86FB-255E9A19DFC0}">
      <dsp:nvSpPr>
        <dsp:cNvPr id="0" name=""/>
        <dsp:cNvSpPr/>
      </dsp:nvSpPr>
      <dsp:spPr>
        <a:xfrm>
          <a:off x="0" y="670518"/>
          <a:ext cx="6248400" cy="1216800"/>
        </a:xfrm>
        <a:prstGeom prst="roundRect">
          <a:avLst/>
        </a:prstGeom>
        <a:solidFill>
          <a:schemeClr val="bg2"/>
        </a:solidFill>
        <a:ln w="254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i="1" kern="1200" dirty="0" smtClean="0">
              <a:solidFill>
                <a:schemeClr val="accent3"/>
              </a:solidFill>
              <a:latin typeface="Times New Roman" panose="02020603050405020304" pitchFamily="18" charset="0"/>
              <a:cs typeface="Times New Roman" panose="02020603050405020304" pitchFamily="18" charset="0"/>
            </a:rPr>
            <a:t>PP </a:t>
          </a:r>
          <a:r>
            <a:rPr lang="en-US" sz="3600" b="1" i="1" kern="1200" dirty="0" err="1" smtClean="0">
              <a:solidFill>
                <a:schemeClr val="accent3"/>
              </a:solidFill>
              <a:latin typeface="Times New Roman" panose="02020603050405020304" pitchFamily="18" charset="0"/>
              <a:cs typeface="Times New Roman" panose="02020603050405020304" pitchFamily="18" charset="0"/>
            </a:rPr>
            <a:t>khấu</a:t>
          </a:r>
          <a:r>
            <a:rPr lang="en-US" sz="3600" b="1" i="1" kern="1200" dirty="0" smtClean="0">
              <a:solidFill>
                <a:schemeClr val="accent3"/>
              </a:solidFill>
              <a:latin typeface="Times New Roman" panose="02020603050405020304" pitchFamily="18" charset="0"/>
              <a:cs typeface="Times New Roman" panose="02020603050405020304" pitchFamily="18" charset="0"/>
            </a:rPr>
            <a:t> </a:t>
          </a:r>
          <a:r>
            <a:rPr lang="en-US" sz="3600" b="1" i="1" kern="1200" dirty="0" err="1" smtClean="0">
              <a:solidFill>
                <a:schemeClr val="accent3"/>
              </a:solidFill>
              <a:latin typeface="Times New Roman" panose="02020603050405020304" pitchFamily="18" charset="0"/>
              <a:cs typeface="Times New Roman" panose="02020603050405020304" pitchFamily="18" charset="0"/>
            </a:rPr>
            <a:t>trừ</a:t>
          </a:r>
          <a:r>
            <a:rPr lang="en-US" sz="3600" b="1" i="1" kern="1200" dirty="0" smtClean="0">
              <a:solidFill>
                <a:schemeClr val="accent3"/>
              </a:solidFill>
              <a:latin typeface="Times New Roman" panose="02020603050405020304" pitchFamily="18" charset="0"/>
              <a:cs typeface="Times New Roman" panose="02020603050405020304" pitchFamily="18" charset="0"/>
            </a:rPr>
            <a:t> </a:t>
          </a:r>
          <a:r>
            <a:rPr lang="en-US" sz="3600" b="1" i="1" kern="1200" dirty="0" err="1" smtClean="0">
              <a:solidFill>
                <a:schemeClr val="accent3"/>
              </a:solidFill>
              <a:latin typeface="Times New Roman" panose="02020603050405020304" pitchFamily="18" charset="0"/>
              <a:cs typeface="Times New Roman" panose="02020603050405020304" pitchFamily="18" charset="0"/>
            </a:rPr>
            <a:t>thuế</a:t>
          </a:r>
          <a:endParaRPr lang="en-US" sz="3600" b="1" i="1" kern="1200" dirty="0">
            <a:solidFill>
              <a:schemeClr val="accent3"/>
            </a:solidFill>
            <a:latin typeface="Times New Roman" panose="02020603050405020304" pitchFamily="18" charset="0"/>
            <a:cs typeface="Times New Roman" panose="02020603050405020304" pitchFamily="18" charset="0"/>
          </a:endParaRPr>
        </a:p>
      </dsp:txBody>
      <dsp:txXfrm>
        <a:off x="59399" y="729917"/>
        <a:ext cx="6129602" cy="1098002"/>
      </dsp:txXfrm>
    </dsp:sp>
    <dsp:sp modelId="{AED6501F-B088-4EF0-8066-825C575A27AE}">
      <dsp:nvSpPr>
        <dsp:cNvPr id="0" name=""/>
        <dsp:cNvSpPr/>
      </dsp:nvSpPr>
      <dsp:spPr>
        <a:xfrm>
          <a:off x="0" y="2362202"/>
          <a:ext cx="6248400" cy="1318962"/>
        </a:xfrm>
        <a:prstGeom prst="roundRect">
          <a:avLst/>
        </a:prstGeom>
        <a:solidFill>
          <a:schemeClr val="bg2"/>
        </a:solidFill>
        <a:ln w="254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i="1" kern="1200" dirty="0" smtClean="0">
              <a:solidFill>
                <a:schemeClr val="accent3"/>
              </a:solidFill>
              <a:latin typeface="Times New Roman" panose="02020603050405020304" pitchFamily="18" charset="0"/>
              <a:cs typeface="Times New Roman" panose="02020603050405020304" pitchFamily="18" charset="0"/>
            </a:rPr>
            <a:t>PP </a:t>
          </a:r>
          <a:r>
            <a:rPr lang="en-US" sz="3600" b="1" i="1" kern="1200" dirty="0" err="1" smtClean="0">
              <a:solidFill>
                <a:schemeClr val="accent3"/>
              </a:solidFill>
              <a:latin typeface="Times New Roman" panose="02020603050405020304" pitchFamily="18" charset="0"/>
              <a:cs typeface="Times New Roman" panose="02020603050405020304" pitchFamily="18" charset="0"/>
            </a:rPr>
            <a:t>tính</a:t>
          </a:r>
          <a:r>
            <a:rPr lang="en-US" sz="3600" b="1" i="1" kern="1200" dirty="0" smtClean="0">
              <a:solidFill>
                <a:schemeClr val="accent3"/>
              </a:solidFill>
              <a:latin typeface="Times New Roman" panose="02020603050405020304" pitchFamily="18" charset="0"/>
              <a:cs typeface="Times New Roman" panose="02020603050405020304" pitchFamily="18" charset="0"/>
            </a:rPr>
            <a:t> </a:t>
          </a:r>
          <a:r>
            <a:rPr lang="en-US" sz="3600" b="1" i="1" kern="1200" dirty="0" err="1" smtClean="0">
              <a:solidFill>
                <a:schemeClr val="accent3"/>
              </a:solidFill>
              <a:latin typeface="Times New Roman" panose="02020603050405020304" pitchFamily="18" charset="0"/>
              <a:cs typeface="Times New Roman" panose="02020603050405020304" pitchFamily="18" charset="0"/>
            </a:rPr>
            <a:t>trực</a:t>
          </a:r>
          <a:r>
            <a:rPr lang="en-US" sz="3600" b="1" i="1" kern="1200" dirty="0" smtClean="0">
              <a:solidFill>
                <a:schemeClr val="accent3"/>
              </a:solidFill>
              <a:latin typeface="Times New Roman" panose="02020603050405020304" pitchFamily="18" charset="0"/>
              <a:cs typeface="Times New Roman" panose="02020603050405020304" pitchFamily="18" charset="0"/>
            </a:rPr>
            <a:t> </a:t>
          </a:r>
          <a:r>
            <a:rPr lang="en-US" sz="3600" b="1" i="1" kern="1200" dirty="0" err="1" smtClean="0">
              <a:solidFill>
                <a:schemeClr val="accent3"/>
              </a:solidFill>
              <a:latin typeface="Times New Roman" panose="02020603050405020304" pitchFamily="18" charset="0"/>
              <a:cs typeface="Times New Roman" panose="02020603050405020304" pitchFamily="18" charset="0"/>
            </a:rPr>
            <a:t>tiếp</a:t>
          </a:r>
          <a:r>
            <a:rPr lang="en-US" sz="3600" b="1" i="1" kern="1200" dirty="0" smtClean="0">
              <a:solidFill>
                <a:schemeClr val="accent3"/>
              </a:solidFill>
              <a:latin typeface="Times New Roman" panose="02020603050405020304" pitchFamily="18" charset="0"/>
              <a:cs typeface="Times New Roman" panose="02020603050405020304" pitchFamily="18" charset="0"/>
            </a:rPr>
            <a:t> </a:t>
          </a:r>
          <a:r>
            <a:rPr lang="en-US" sz="3600" b="1" i="1" kern="1200" dirty="0" err="1" smtClean="0">
              <a:solidFill>
                <a:schemeClr val="accent3"/>
              </a:solidFill>
              <a:latin typeface="Times New Roman" panose="02020603050405020304" pitchFamily="18" charset="0"/>
              <a:cs typeface="Times New Roman" panose="02020603050405020304" pitchFamily="18" charset="0"/>
            </a:rPr>
            <a:t>trên</a:t>
          </a:r>
          <a:r>
            <a:rPr lang="en-US" sz="3600" b="1" i="1" kern="1200" dirty="0" smtClean="0">
              <a:solidFill>
                <a:schemeClr val="accent3"/>
              </a:solidFill>
              <a:latin typeface="Times New Roman" panose="02020603050405020304" pitchFamily="18" charset="0"/>
              <a:cs typeface="Times New Roman" panose="02020603050405020304" pitchFamily="18" charset="0"/>
            </a:rPr>
            <a:t> </a:t>
          </a:r>
          <a:r>
            <a:rPr lang="en-US" sz="3600" b="1" i="1" kern="1200" dirty="0" err="1" smtClean="0">
              <a:solidFill>
                <a:schemeClr val="accent3"/>
              </a:solidFill>
              <a:latin typeface="Times New Roman" panose="02020603050405020304" pitchFamily="18" charset="0"/>
              <a:cs typeface="Times New Roman" panose="02020603050405020304" pitchFamily="18" charset="0"/>
            </a:rPr>
            <a:t>GTGT</a:t>
          </a:r>
          <a:endParaRPr lang="en-US" sz="3600" b="1" i="1" kern="1200" dirty="0">
            <a:solidFill>
              <a:schemeClr val="accent3"/>
            </a:solidFill>
            <a:latin typeface="Times New Roman" panose="02020603050405020304" pitchFamily="18" charset="0"/>
            <a:cs typeface="Times New Roman" panose="02020603050405020304" pitchFamily="18" charset="0"/>
          </a:endParaRPr>
        </a:p>
      </dsp:txBody>
      <dsp:txXfrm>
        <a:off x="64386" y="2426588"/>
        <a:ext cx="6119628" cy="11901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006D9-0FC1-4BDB-9E2B-B126D722C87B}">
      <dsp:nvSpPr>
        <dsp:cNvPr id="0" name=""/>
        <dsp:cNvSpPr/>
      </dsp:nvSpPr>
      <dsp:spPr>
        <a:xfrm>
          <a:off x="1387510" y="943"/>
          <a:ext cx="5886789" cy="133759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err="1" smtClean="0">
              <a:latin typeface="Times New Roman" panose="02020603050405020304" pitchFamily="18" charset="0"/>
              <a:cs typeface="Times New Roman" panose="02020603050405020304" pitchFamily="18" charset="0"/>
            </a:rPr>
            <a:t>Bằng</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tổng</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số</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thuế</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GTGT</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của</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hàng</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hoá</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dịch</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vụ</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bán</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ra</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ghi</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trên</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hoá</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đơn</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GTGT</a:t>
          </a:r>
          <a:endParaRPr lang="en-US" sz="2000" kern="1200" dirty="0">
            <a:latin typeface="Times New Roman" panose="02020603050405020304" pitchFamily="18" charset="0"/>
            <a:cs typeface="Times New Roman" panose="02020603050405020304" pitchFamily="18" charset="0"/>
          </a:endParaRPr>
        </a:p>
      </dsp:txBody>
      <dsp:txXfrm>
        <a:off x="1387510" y="168142"/>
        <a:ext cx="5385192" cy="1003194"/>
      </dsp:txXfrm>
    </dsp:sp>
    <dsp:sp modelId="{705609E1-ED07-4C28-BEEE-BF5BC2749F5A}">
      <dsp:nvSpPr>
        <dsp:cNvPr id="0" name=""/>
        <dsp:cNvSpPr/>
      </dsp:nvSpPr>
      <dsp:spPr>
        <a:xfrm>
          <a:off x="2800" y="76200"/>
          <a:ext cx="1384709" cy="1187078"/>
        </a:xfrm>
        <a:prstGeom prst="round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100000"/>
            </a:lnSpc>
            <a:spcBef>
              <a:spcPct val="0"/>
            </a:spcBef>
            <a:spcAft>
              <a:spcPct val="35000"/>
            </a:spcAft>
          </a:pPr>
          <a:r>
            <a:rPr lang="en-US" sz="2000" b="1" i="1" kern="1200" dirty="0" err="1" smtClean="0">
              <a:solidFill>
                <a:schemeClr val="accent3"/>
              </a:solidFill>
              <a:latin typeface="Times New Roman" panose="02020603050405020304" pitchFamily="18" charset="0"/>
              <a:cs typeface="Times New Roman" panose="02020603050405020304" pitchFamily="18" charset="0"/>
            </a:rPr>
            <a:t>Số</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Thuế</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GTGT</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đầu</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ra</a:t>
          </a:r>
          <a:endParaRPr lang="en-US" sz="2000" kern="1200" dirty="0">
            <a:solidFill>
              <a:schemeClr val="accent3"/>
            </a:solidFill>
            <a:latin typeface="Times New Roman" panose="02020603050405020304" pitchFamily="18" charset="0"/>
            <a:cs typeface="Times New Roman" panose="02020603050405020304" pitchFamily="18" charset="0"/>
          </a:endParaRPr>
        </a:p>
      </dsp:txBody>
      <dsp:txXfrm>
        <a:off x="60748" y="134148"/>
        <a:ext cx="1268813" cy="1071182"/>
      </dsp:txXfrm>
    </dsp:sp>
    <dsp:sp modelId="{1109377C-433B-44C8-9B02-08AEDFCA5A31}">
      <dsp:nvSpPr>
        <dsp:cNvPr id="0" name=""/>
        <dsp:cNvSpPr/>
      </dsp:nvSpPr>
      <dsp:spPr>
        <a:xfrm>
          <a:off x="1419304" y="1484157"/>
          <a:ext cx="5815980" cy="2685990"/>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just" defTabSz="889000">
            <a:lnSpc>
              <a:spcPct val="100000"/>
            </a:lnSpc>
            <a:spcBef>
              <a:spcPct val="0"/>
            </a:spcBef>
            <a:spcAft>
              <a:spcPct val="15000"/>
            </a:spcAft>
            <a:buChar char="••"/>
          </a:pPr>
          <a:r>
            <a:rPr lang="en-US" sz="2000" kern="1200" dirty="0" err="1" smtClean="0">
              <a:latin typeface="Times New Roman" panose="02020603050405020304" pitchFamily="18" charset="0"/>
              <a:cs typeface="Times New Roman" panose="02020603050405020304" pitchFamily="18" charset="0"/>
            </a:rPr>
            <a:t>Bằng</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tổng</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số</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thuế</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GTGT</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ghi</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trên</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hóa</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đơn</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GTGT</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mua</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hàng</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hóa</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dịch</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vụ</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bao</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gồm</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cả</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TSCĐ</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chứng</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từ</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nộp</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thuế</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GTGT</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của</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hàng</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hóa</a:t>
          </a:r>
          <a:r>
            <a:rPr lang="en-US" sz="2000" kern="1200" dirty="0" smtClean="0">
              <a:latin typeface="Times New Roman" panose="02020603050405020304" pitchFamily="18" charset="0"/>
              <a:cs typeface="Times New Roman" panose="02020603050405020304" pitchFamily="18" charset="0"/>
            </a:rPr>
            <a:t> NK, </a:t>
          </a:r>
          <a:r>
            <a:rPr lang="en-US" sz="2000" kern="1200" dirty="0" err="1" smtClean="0">
              <a:latin typeface="Times New Roman" panose="02020603050405020304" pitchFamily="18" charset="0"/>
              <a:cs typeface="Times New Roman" panose="02020603050405020304" pitchFamily="18" charset="0"/>
            </a:rPr>
            <a:t>hoặc</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chứng</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từ</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nộp</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thuế</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GTGT</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thay</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cho</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phía</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nước</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ngoài</a:t>
          </a:r>
          <a:r>
            <a:rPr lang="en-US" sz="2000" kern="1200" dirty="0" smtClean="0">
              <a:latin typeface="Times New Roman" panose="02020603050405020304" pitchFamily="18" charset="0"/>
              <a:cs typeface="Times New Roman" panose="02020603050405020304" pitchFamily="18" charset="0"/>
            </a:rPr>
            <a:t> &amp; </a:t>
          </a:r>
          <a:r>
            <a:rPr lang="en-US" sz="2000" kern="1200" dirty="0" err="1" smtClean="0">
              <a:latin typeface="Times New Roman" panose="02020603050405020304" pitchFamily="18" charset="0"/>
              <a:cs typeface="Times New Roman" panose="02020603050405020304" pitchFamily="18" charset="0"/>
            </a:rPr>
            <a:t>đáp</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ứng</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đủ</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các</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đk</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về</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khấu</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trừ</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thuế</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đầu</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vào</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theo</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quy</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định</a:t>
          </a:r>
          <a:endParaRPr lang="en-US" sz="2000" kern="1200" dirty="0">
            <a:latin typeface="Times New Roman" panose="02020603050405020304" pitchFamily="18" charset="0"/>
            <a:cs typeface="Times New Roman" panose="02020603050405020304" pitchFamily="18" charset="0"/>
          </a:endParaRPr>
        </a:p>
      </dsp:txBody>
      <dsp:txXfrm>
        <a:off x="1419304" y="1819906"/>
        <a:ext cx="4808734" cy="2014492"/>
      </dsp:txXfrm>
    </dsp:sp>
    <dsp:sp modelId="{911A958C-4CCC-481D-B368-58BDE76A2242}">
      <dsp:nvSpPr>
        <dsp:cNvPr id="0" name=""/>
        <dsp:cNvSpPr/>
      </dsp:nvSpPr>
      <dsp:spPr>
        <a:xfrm>
          <a:off x="41815" y="1752603"/>
          <a:ext cx="1377489" cy="2149097"/>
        </a:xfrm>
        <a:prstGeom prst="round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100000"/>
            </a:lnSpc>
            <a:spcBef>
              <a:spcPct val="0"/>
            </a:spcBef>
            <a:spcAft>
              <a:spcPct val="35000"/>
            </a:spcAft>
          </a:pPr>
          <a:r>
            <a:rPr lang="en-US" sz="2000" b="1" i="1" kern="1200" dirty="0" err="1" smtClean="0">
              <a:solidFill>
                <a:schemeClr val="accent3"/>
              </a:solidFill>
              <a:latin typeface="Times New Roman" panose="02020603050405020304" pitchFamily="18" charset="0"/>
              <a:cs typeface="Times New Roman" panose="02020603050405020304" pitchFamily="18" charset="0"/>
            </a:rPr>
            <a:t>Số</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Thuế</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GTGT</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đầu</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vào</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được</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khấu</a:t>
          </a:r>
          <a:r>
            <a:rPr lang="en-US" sz="2000" b="1" i="1" kern="1200" dirty="0" smtClean="0">
              <a:solidFill>
                <a:schemeClr val="accent3"/>
              </a:solidFill>
              <a:latin typeface="Times New Roman" panose="02020603050405020304" pitchFamily="18" charset="0"/>
              <a:cs typeface="Times New Roman" panose="02020603050405020304" pitchFamily="18" charset="0"/>
            </a:rPr>
            <a:t> </a:t>
          </a:r>
          <a:r>
            <a:rPr lang="en-US" sz="2000" b="1" i="1" kern="1200" dirty="0" err="1" smtClean="0">
              <a:solidFill>
                <a:schemeClr val="accent3"/>
              </a:solidFill>
              <a:latin typeface="Times New Roman" panose="02020603050405020304" pitchFamily="18" charset="0"/>
              <a:cs typeface="Times New Roman" panose="02020603050405020304" pitchFamily="18" charset="0"/>
            </a:rPr>
            <a:t>trừ</a:t>
          </a:r>
          <a:endParaRPr lang="en-US" sz="2000" b="1" i="1" kern="1200" dirty="0">
            <a:solidFill>
              <a:schemeClr val="accent3"/>
            </a:solidFill>
            <a:latin typeface="Times New Roman" panose="02020603050405020304" pitchFamily="18" charset="0"/>
            <a:cs typeface="Times New Roman" panose="02020603050405020304" pitchFamily="18" charset="0"/>
          </a:endParaRPr>
        </a:p>
      </dsp:txBody>
      <dsp:txXfrm>
        <a:off x="109058" y="1819846"/>
        <a:ext cx="1243003" cy="201461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89E59-473B-41AA-8899-1993D3EBA93F}">
      <dsp:nvSpPr>
        <dsp:cNvPr id="0" name=""/>
        <dsp:cNvSpPr/>
      </dsp:nvSpPr>
      <dsp:spPr>
        <a:xfrm>
          <a:off x="4389" y="1255569"/>
          <a:ext cx="2402713" cy="1552861"/>
        </a:xfrm>
        <a:prstGeom prst="roundRect">
          <a:avLst>
            <a:gd name="adj" fmla="val 10000"/>
          </a:avLst>
        </a:prstGeom>
        <a:solidFill>
          <a:schemeClr val="bg2"/>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dirty="0" smtClean="0">
              <a:solidFill>
                <a:srgbClr val="C00000"/>
              </a:solidFill>
              <a:latin typeface="Times New Roman" panose="02020603050405020304" pitchFamily="18" charset="0"/>
              <a:cs typeface="Times New Roman" panose="02020603050405020304" pitchFamily="18" charset="0"/>
            </a:rPr>
            <a:t>PP</a:t>
          </a:r>
          <a:r>
            <a:rPr lang="vi-VN" sz="2800" b="1" kern="1200" dirty="0" smtClean="0">
              <a:solidFill>
                <a:srgbClr val="C00000"/>
              </a:solidFill>
              <a:latin typeface="Times New Roman" panose="02020603050405020304" pitchFamily="18" charset="0"/>
              <a:cs typeface="Times New Roman" panose="02020603050405020304" pitchFamily="18" charset="0"/>
            </a:rPr>
            <a:t> tính trực tiếp trên </a:t>
          </a:r>
          <a:r>
            <a:rPr lang="en-US" sz="2800" b="1" kern="1200" dirty="0" err="1" smtClean="0">
              <a:solidFill>
                <a:srgbClr val="C00000"/>
              </a:solidFill>
              <a:latin typeface="Times New Roman" panose="02020603050405020304" pitchFamily="18" charset="0"/>
              <a:cs typeface="Times New Roman" panose="02020603050405020304" pitchFamily="18" charset="0"/>
            </a:rPr>
            <a:t>GTGT</a:t>
          </a:r>
          <a:endParaRPr lang="en-US" sz="2800" b="1" kern="1200" dirty="0">
            <a:solidFill>
              <a:srgbClr val="C00000"/>
            </a:solidFill>
            <a:latin typeface="Times New Roman" panose="02020603050405020304" pitchFamily="18" charset="0"/>
            <a:cs typeface="Times New Roman" panose="02020603050405020304" pitchFamily="18" charset="0"/>
          </a:endParaRPr>
        </a:p>
      </dsp:txBody>
      <dsp:txXfrm>
        <a:off x="49871" y="1301051"/>
        <a:ext cx="2311749" cy="1461897"/>
      </dsp:txXfrm>
    </dsp:sp>
    <dsp:sp modelId="{BB214C10-7260-47DE-9406-B2F31BD05B0C}">
      <dsp:nvSpPr>
        <dsp:cNvPr id="0" name=""/>
        <dsp:cNvSpPr/>
      </dsp:nvSpPr>
      <dsp:spPr>
        <a:xfrm rot="19457599">
          <a:off x="2295855" y="1660005"/>
          <a:ext cx="1183580" cy="53209"/>
        </a:xfrm>
        <a:custGeom>
          <a:avLst/>
          <a:gdLst/>
          <a:ahLst/>
          <a:cxnLst/>
          <a:rect l="0" t="0" r="0" b="0"/>
          <a:pathLst>
            <a:path>
              <a:moveTo>
                <a:pt x="0" y="26604"/>
              </a:moveTo>
              <a:lnTo>
                <a:pt x="1183580" y="266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58056" y="1657020"/>
        <a:ext cx="59179" cy="59179"/>
      </dsp:txXfrm>
    </dsp:sp>
    <dsp:sp modelId="{869D0E88-8F46-4395-95F0-B14B1A6F5CEB}">
      <dsp:nvSpPr>
        <dsp:cNvPr id="0" name=""/>
        <dsp:cNvSpPr/>
      </dsp:nvSpPr>
      <dsp:spPr>
        <a:xfrm>
          <a:off x="3368188" y="740541"/>
          <a:ext cx="3580139" cy="1201356"/>
        </a:xfrm>
        <a:prstGeom prst="roundRect">
          <a:avLst>
            <a:gd name="adj" fmla="val 10000"/>
          </a:avLst>
        </a:prstGeom>
        <a:solidFill>
          <a:schemeClr val="bg2"/>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b="1" kern="1200" dirty="0" smtClean="0">
              <a:solidFill>
                <a:srgbClr val="C00000"/>
              </a:solidFill>
              <a:latin typeface="Times New Roman" panose="02020603050405020304" pitchFamily="18" charset="0"/>
              <a:cs typeface="Times New Roman" panose="02020603050405020304" pitchFamily="18" charset="0"/>
            </a:rPr>
            <a:t>X</a:t>
          </a:r>
          <a:r>
            <a:rPr lang="vi-VN" sz="2500" b="1" kern="1200" dirty="0" smtClean="0">
              <a:solidFill>
                <a:srgbClr val="C00000"/>
              </a:solidFill>
              <a:latin typeface="Times New Roman" panose="02020603050405020304" pitchFamily="18" charset="0"/>
              <a:cs typeface="Times New Roman" panose="02020603050405020304" pitchFamily="18" charset="0"/>
            </a:rPr>
            <a:t>ác định thuế GTGT trực tiếp trên GTGT</a:t>
          </a:r>
          <a:endParaRPr lang="en-US" sz="2500" b="1" kern="1200" dirty="0">
            <a:solidFill>
              <a:srgbClr val="C00000"/>
            </a:solidFill>
            <a:latin typeface="Times New Roman" panose="02020603050405020304" pitchFamily="18" charset="0"/>
            <a:cs typeface="Times New Roman" panose="02020603050405020304" pitchFamily="18" charset="0"/>
          </a:endParaRPr>
        </a:p>
      </dsp:txBody>
      <dsp:txXfrm>
        <a:off x="3403375" y="775728"/>
        <a:ext cx="3509765" cy="1130982"/>
      </dsp:txXfrm>
    </dsp:sp>
    <dsp:sp modelId="{34AA5FE9-2B91-4561-902E-4675D5F049A5}">
      <dsp:nvSpPr>
        <dsp:cNvPr id="0" name=""/>
        <dsp:cNvSpPr/>
      </dsp:nvSpPr>
      <dsp:spPr>
        <a:xfrm rot="2738708">
          <a:off x="2203582" y="2489019"/>
          <a:ext cx="1352750" cy="53209"/>
        </a:xfrm>
        <a:custGeom>
          <a:avLst/>
          <a:gdLst/>
          <a:ahLst/>
          <a:cxnLst/>
          <a:rect l="0" t="0" r="0" b="0"/>
          <a:pathLst>
            <a:path>
              <a:moveTo>
                <a:pt x="0" y="26604"/>
              </a:moveTo>
              <a:lnTo>
                <a:pt x="1352750" y="266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46138" y="2481805"/>
        <a:ext cx="67637" cy="67637"/>
      </dsp:txXfrm>
    </dsp:sp>
    <dsp:sp modelId="{67B25C06-E367-4856-B57D-0F37CB43C2F8}">
      <dsp:nvSpPr>
        <dsp:cNvPr id="0" name=""/>
        <dsp:cNvSpPr/>
      </dsp:nvSpPr>
      <dsp:spPr>
        <a:xfrm>
          <a:off x="3352811" y="2398570"/>
          <a:ext cx="3599721" cy="1201356"/>
        </a:xfrm>
        <a:prstGeom prst="roundRect">
          <a:avLst>
            <a:gd name="adj" fmla="val 10000"/>
          </a:avLst>
        </a:prstGeom>
        <a:solidFill>
          <a:schemeClr val="bg2"/>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b="1" kern="1200" dirty="0" smtClean="0">
              <a:solidFill>
                <a:srgbClr val="C00000"/>
              </a:solidFill>
              <a:latin typeface="Times New Roman" panose="02020603050405020304" pitchFamily="18" charset="0"/>
              <a:cs typeface="Times New Roman" panose="02020603050405020304" pitchFamily="18" charset="0"/>
            </a:rPr>
            <a:t>X</a:t>
          </a:r>
          <a:r>
            <a:rPr lang="vi-VN" sz="2500" b="1" kern="1200" dirty="0" smtClean="0">
              <a:solidFill>
                <a:srgbClr val="C00000"/>
              </a:solidFill>
              <a:latin typeface="Times New Roman" panose="02020603050405020304" pitchFamily="18" charset="0"/>
              <a:cs typeface="Times New Roman" panose="02020603050405020304" pitchFamily="18" charset="0"/>
            </a:rPr>
            <a:t>ác định thuế GTGT trực tiếp trên doanh thu</a:t>
          </a:r>
          <a:endParaRPr lang="en-US" sz="2500" b="1" kern="1200" dirty="0">
            <a:solidFill>
              <a:srgbClr val="C00000"/>
            </a:solidFill>
            <a:latin typeface="Times New Roman" panose="02020603050405020304" pitchFamily="18" charset="0"/>
            <a:cs typeface="Times New Roman" panose="02020603050405020304" pitchFamily="18" charset="0"/>
          </a:endParaRPr>
        </a:p>
      </dsp:txBody>
      <dsp:txXfrm>
        <a:off x="3387998" y="2433757"/>
        <a:ext cx="3529347" cy="11309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3E7D8-1390-4CB4-970C-647E7A2D9090}">
      <dsp:nvSpPr>
        <dsp:cNvPr id="0" name=""/>
        <dsp:cNvSpPr/>
      </dsp:nvSpPr>
      <dsp:spPr>
        <a:xfrm>
          <a:off x="0" y="6660"/>
          <a:ext cx="6705600" cy="2082323"/>
        </a:xfrm>
        <a:prstGeom prst="roundRect">
          <a:avLst>
            <a:gd name="adj" fmla="val 10000"/>
          </a:avLst>
        </a:prstGeom>
        <a:solidFill>
          <a:schemeClr val="bg2"/>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a:lnSpc>
              <a:spcPct val="150000"/>
            </a:lnSpc>
            <a:spcBef>
              <a:spcPct val="0"/>
            </a:spcBef>
            <a:spcAft>
              <a:spcPct val="35000"/>
            </a:spcAft>
          </a:pPr>
          <a:r>
            <a:rPr lang="en-US" sz="2200" kern="1200" dirty="0" err="1" smtClean="0">
              <a:solidFill>
                <a:srgbClr val="C00000"/>
              </a:solidFill>
              <a:latin typeface="Times New Roman" panose="02020603050405020304" pitchFamily="18" charset="0"/>
              <a:cs typeface="Times New Roman" panose="02020603050405020304" pitchFamily="18" charset="0"/>
            </a:rPr>
            <a:t>CSKD</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nộp</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thuế</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GTGT</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theo</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PPKT</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khi</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bán</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hàng</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hoá</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dịch</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vụ</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chịu</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thuế</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GTGT</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phải</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sử</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dụng</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hoá</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đơn</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GTGT</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trừ</a:t>
          </a:r>
          <a:r>
            <a:rPr lang="en-US" sz="2200" kern="1200" dirty="0" smtClean="0">
              <a:solidFill>
                <a:srgbClr val="C00000"/>
              </a:solidFill>
              <a:latin typeface="Times New Roman" panose="02020603050405020304" pitchFamily="18" charset="0"/>
              <a:cs typeface="Times New Roman" panose="02020603050405020304" pitchFamily="18" charset="0"/>
            </a:rPr>
            <a:t> TH </a:t>
          </a:r>
          <a:r>
            <a:rPr lang="en-US" sz="2200" kern="1200" dirty="0" err="1" smtClean="0">
              <a:solidFill>
                <a:srgbClr val="C00000"/>
              </a:solidFill>
              <a:latin typeface="Times New Roman" panose="02020603050405020304" pitchFamily="18" charset="0"/>
              <a:cs typeface="Times New Roman" panose="02020603050405020304" pitchFamily="18" charset="0"/>
            </a:rPr>
            <a:t>được</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dùng</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hoá</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đơn</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chứng</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từ</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đặc</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thù</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ghi</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giá</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thanh</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toán</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là</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giá</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đã</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có</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thuế</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GTGT</a:t>
          </a:r>
          <a:endParaRPr lang="en-US" sz="2200" kern="1200" dirty="0">
            <a:solidFill>
              <a:srgbClr val="C00000"/>
            </a:solidFill>
            <a:latin typeface="Times New Roman" panose="02020603050405020304" pitchFamily="18" charset="0"/>
            <a:cs typeface="Times New Roman" panose="02020603050405020304" pitchFamily="18" charset="0"/>
          </a:endParaRPr>
        </a:p>
      </dsp:txBody>
      <dsp:txXfrm>
        <a:off x="60989" y="67649"/>
        <a:ext cx="6583622" cy="1960345"/>
      </dsp:txXfrm>
    </dsp:sp>
    <dsp:sp modelId="{FCDB6DFC-4D17-4BCD-9D63-541BDF312A92}">
      <dsp:nvSpPr>
        <dsp:cNvPr id="0" name=""/>
        <dsp:cNvSpPr/>
      </dsp:nvSpPr>
      <dsp:spPr>
        <a:xfrm rot="5400000">
          <a:off x="3054714" y="2128728"/>
          <a:ext cx="596171" cy="7154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33500">
            <a:lnSpc>
              <a:spcPct val="90000"/>
            </a:lnSpc>
            <a:spcBef>
              <a:spcPct val="0"/>
            </a:spcBef>
            <a:spcAft>
              <a:spcPct val="35000"/>
            </a:spcAft>
          </a:pPr>
          <a:endParaRPr lang="en-US" sz="3000" kern="1200"/>
        </a:p>
      </dsp:txBody>
      <dsp:txXfrm rot="-5400000">
        <a:off x="3138179" y="2188345"/>
        <a:ext cx="429243" cy="417320"/>
      </dsp:txXfrm>
    </dsp:sp>
    <dsp:sp modelId="{DB7B77B4-F80A-4736-ADAA-203389AF6ABB}">
      <dsp:nvSpPr>
        <dsp:cNvPr id="0" name=""/>
        <dsp:cNvSpPr/>
      </dsp:nvSpPr>
      <dsp:spPr>
        <a:xfrm>
          <a:off x="0" y="2883879"/>
          <a:ext cx="6705600" cy="2443460"/>
        </a:xfrm>
        <a:prstGeom prst="roundRect">
          <a:avLst>
            <a:gd name="adj" fmla="val 10000"/>
          </a:avLst>
        </a:prstGeom>
        <a:solidFill>
          <a:schemeClr val="bg2"/>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a:lnSpc>
              <a:spcPct val="150000"/>
            </a:lnSpc>
            <a:spcBef>
              <a:spcPct val="0"/>
            </a:spcBef>
            <a:spcAft>
              <a:spcPct val="35000"/>
            </a:spcAft>
          </a:pPr>
          <a:r>
            <a:rPr lang="en-US" sz="2200" kern="1200" dirty="0" err="1" smtClean="0">
              <a:solidFill>
                <a:srgbClr val="C00000"/>
              </a:solidFill>
              <a:latin typeface="Times New Roman" panose="02020603050405020304" pitchFamily="18" charset="0"/>
              <a:cs typeface="Times New Roman" panose="02020603050405020304" pitchFamily="18" charset="0"/>
            </a:rPr>
            <a:t>Khi</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lập</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hoá</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đơn</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GTGT</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hóa</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đơn</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phải</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ghi</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đầy</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đủ</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đúng</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nội</a:t>
          </a:r>
          <a:r>
            <a:rPr lang="en-US" sz="2200" kern="1200" dirty="0" smtClean="0">
              <a:solidFill>
                <a:srgbClr val="C00000"/>
              </a:solidFill>
              <a:latin typeface="Times New Roman" panose="02020603050405020304" pitchFamily="18" charset="0"/>
              <a:cs typeface="Times New Roman" panose="02020603050405020304" pitchFamily="18" charset="0"/>
            </a:rPr>
            <a:t> dung </a:t>
          </a:r>
          <a:r>
            <a:rPr lang="en-US" sz="2200" kern="1200" dirty="0" err="1" smtClean="0">
              <a:solidFill>
                <a:srgbClr val="C00000"/>
              </a:solidFill>
              <a:latin typeface="Times New Roman" panose="02020603050405020304" pitchFamily="18" charset="0"/>
              <a:cs typeface="Times New Roman" panose="02020603050405020304" pitchFamily="18" charset="0"/>
            </a:rPr>
            <a:t>quy</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định</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bao</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gồm</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cả</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phụ</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thu</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và</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phí</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thu</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thêm</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nếu</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có</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Trường</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hợp</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hoá</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đơn</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không</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ghi</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tách</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riêng</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giá</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bán</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chưa</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có</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thuế</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và</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thuế</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GTGT</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chỉ</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ghi</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chung</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giá</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thanh</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toán</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thì</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thuế</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GTGT</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đầu</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ra</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phải</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tính</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trên</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giá</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thanh</a:t>
          </a:r>
          <a:r>
            <a:rPr lang="en-US" sz="2200" kern="1200" dirty="0" smtClean="0">
              <a:solidFill>
                <a:srgbClr val="C00000"/>
              </a:solidFill>
              <a:latin typeface="Times New Roman" panose="02020603050405020304" pitchFamily="18" charset="0"/>
              <a:cs typeface="Times New Roman" panose="02020603050405020304" pitchFamily="18" charset="0"/>
            </a:rPr>
            <a:t> </a:t>
          </a:r>
          <a:r>
            <a:rPr lang="en-US" sz="2200" kern="1200" dirty="0" err="1" smtClean="0">
              <a:solidFill>
                <a:srgbClr val="C00000"/>
              </a:solidFill>
              <a:latin typeface="Times New Roman" panose="02020603050405020304" pitchFamily="18" charset="0"/>
              <a:cs typeface="Times New Roman" panose="02020603050405020304" pitchFamily="18" charset="0"/>
            </a:rPr>
            <a:t>toán</a:t>
          </a:r>
          <a:endParaRPr lang="en-US" sz="2200" kern="1200" dirty="0">
            <a:solidFill>
              <a:srgbClr val="C00000"/>
            </a:solidFill>
            <a:latin typeface="Times New Roman" panose="02020603050405020304" pitchFamily="18" charset="0"/>
            <a:cs typeface="Times New Roman" panose="02020603050405020304" pitchFamily="18" charset="0"/>
          </a:endParaRPr>
        </a:p>
      </dsp:txBody>
      <dsp:txXfrm>
        <a:off x="71566" y="2955445"/>
        <a:ext cx="6562468" cy="230032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12/9/2020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12/9/2020</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12/9/2020</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12/9/2020</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12/9/2020</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12/9/2020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0" y="1676399"/>
            <a:ext cx="6553200" cy="2616101"/>
          </a:xfrm>
          <a:prstGeom prst="rect">
            <a:avLst/>
          </a:prstGeom>
          <a:noFill/>
        </p:spPr>
        <p:txBody>
          <a:bodyPr wrap="square" rtlCol="0">
            <a:spAutoFit/>
          </a:bodyPr>
          <a:lstStyle/>
          <a:p>
            <a:pPr>
              <a:lnSpc>
                <a:spcPct val="200000"/>
              </a:lnSpc>
            </a:pPr>
            <a:r>
              <a:rPr lang="en-US" sz="4000" b="1" u="sng" dirty="0" err="1" smtClean="0">
                <a:solidFill>
                  <a:srgbClr val="C00000"/>
                </a:solidFill>
                <a:latin typeface="Times New Roman" panose="02020603050405020304" pitchFamily="18" charset="0"/>
                <a:cs typeface="Times New Roman" panose="02020603050405020304" pitchFamily="18" charset="0"/>
              </a:rPr>
              <a:t>CHỦ</a:t>
            </a:r>
            <a:r>
              <a:rPr lang="en-US" sz="4000" b="1" u="sng" dirty="0" smtClean="0">
                <a:solidFill>
                  <a:srgbClr val="C00000"/>
                </a:solidFill>
                <a:latin typeface="Times New Roman" panose="02020603050405020304" pitchFamily="18" charset="0"/>
                <a:cs typeface="Times New Roman" panose="02020603050405020304" pitchFamily="18" charset="0"/>
              </a:rPr>
              <a:t> </a:t>
            </a:r>
            <a:r>
              <a:rPr lang="en-US" sz="4000" b="1" u="sng" dirty="0" err="1" smtClean="0">
                <a:solidFill>
                  <a:srgbClr val="C00000"/>
                </a:solidFill>
                <a:latin typeface="Times New Roman" panose="02020603050405020304" pitchFamily="18" charset="0"/>
                <a:cs typeface="Times New Roman" panose="02020603050405020304" pitchFamily="18" charset="0"/>
              </a:rPr>
              <a:t>ĐỀ</a:t>
            </a:r>
            <a:r>
              <a:rPr lang="en-US" sz="4000" b="1" u="sng" dirty="0" smtClean="0">
                <a:solidFill>
                  <a:srgbClr val="C00000"/>
                </a:solidFill>
                <a:latin typeface="Times New Roman" panose="02020603050405020304" pitchFamily="18" charset="0"/>
                <a:cs typeface="Times New Roman" panose="02020603050405020304" pitchFamily="18" charset="0"/>
              </a:rPr>
              <a:t>:</a:t>
            </a:r>
          </a:p>
          <a:p>
            <a:pPr>
              <a:lnSpc>
                <a:spcPct val="200000"/>
              </a:lnSpc>
            </a:pPr>
            <a:r>
              <a:rPr lang="en-US" sz="4200" b="1" i="1" dirty="0" err="1" smtClean="0">
                <a:solidFill>
                  <a:srgbClr val="C00000"/>
                </a:solidFill>
                <a:latin typeface="Times New Roman" panose="02020603050405020304" pitchFamily="18" charset="0"/>
                <a:cs typeface="Times New Roman" panose="02020603050405020304" pitchFamily="18" charset="0"/>
              </a:rPr>
              <a:t>THUẾ</a:t>
            </a:r>
            <a:r>
              <a:rPr lang="en-US" sz="4200" b="1" i="1" dirty="0" smtClean="0">
                <a:solidFill>
                  <a:srgbClr val="C00000"/>
                </a:solidFill>
                <a:latin typeface="Times New Roman" panose="02020603050405020304" pitchFamily="18" charset="0"/>
                <a:cs typeface="Times New Roman" panose="02020603050405020304" pitchFamily="18" charset="0"/>
              </a:rPr>
              <a:t> </a:t>
            </a:r>
            <a:r>
              <a:rPr lang="en-US" sz="4200" b="1" i="1" dirty="0" err="1" smtClean="0">
                <a:solidFill>
                  <a:srgbClr val="C00000"/>
                </a:solidFill>
                <a:latin typeface="Times New Roman" panose="02020603050405020304" pitchFamily="18" charset="0"/>
                <a:cs typeface="Times New Roman" panose="02020603050405020304" pitchFamily="18" charset="0"/>
              </a:rPr>
              <a:t>GIÁ</a:t>
            </a:r>
            <a:r>
              <a:rPr lang="en-US" sz="4200" b="1" i="1" dirty="0" smtClean="0">
                <a:solidFill>
                  <a:srgbClr val="C00000"/>
                </a:solidFill>
                <a:latin typeface="Times New Roman" panose="02020603050405020304" pitchFamily="18" charset="0"/>
                <a:cs typeface="Times New Roman" panose="02020603050405020304" pitchFamily="18" charset="0"/>
              </a:rPr>
              <a:t> </a:t>
            </a:r>
            <a:r>
              <a:rPr lang="en-US" sz="4200" b="1" i="1" dirty="0" err="1" smtClean="0">
                <a:solidFill>
                  <a:srgbClr val="C00000"/>
                </a:solidFill>
                <a:latin typeface="Times New Roman" panose="02020603050405020304" pitchFamily="18" charset="0"/>
                <a:cs typeface="Times New Roman" panose="02020603050405020304" pitchFamily="18" charset="0"/>
              </a:rPr>
              <a:t>TRỊ</a:t>
            </a:r>
            <a:r>
              <a:rPr lang="en-US" sz="4200" b="1" i="1" dirty="0" smtClean="0">
                <a:solidFill>
                  <a:srgbClr val="C00000"/>
                </a:solidFill>
                <a:latin typeface="Times New Roman" panose="02020603050405020304" pitchFamily="18" charset="0"/>
                <a:cs typeface="Times New Roman" panose="02020603050405020304" pitchFamily="18" charset="0"/>
              </a:rPr>
              <a:t> GIA </a:t>
            </a:r>
            <a:r>
              <a:rPr lang="en-US" sz="4200" b="1" i="1" dirty="0" err="1" smtClean="0">
                <a:solidFill>
                  <a:srgbClr val="C00000"/>
                </a:solidFill>
                <a:latin typeface="Times New Roman" panose="02020603050405020304" pitchFamily="18" charset="0"/>
                <a:cs typeface="Times New Roman" panose="02020603050405020304" pitchFamily="18" charset="0"/>
              </a:rPr>
              <a:t>TĂNG</a:t>
            </a:r>
            <a:endParaRPr lang="en-US" sz="4200" b="1"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5030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982" y="286618"/>
            <a:ext cx="6608618"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 - </a:t>
            </a:r>
            <a:r>
              <a:rPr lang="en-US" sz="3200" b="1" dirty="0" err="1" smtClean="0">
                <a:solidFill>
                  <a:srgbClr val="C00000"/>
                </a:solidFill>
                <a:latin typeface="Times New Roman" panose="02020603050405020304" pitchFamily="18" charset="0"/>
                <a:cs typeface="Times New Roman" panose="02020603050405020304" pitchFamily="18" charset="0"/>
              </a:rPr>
              <a:t>KHÁI</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QUÁT</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VỀ</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362200" y="1143000"/>
            <a:ext cx="6019800" cy="553998"/>
          </a:xfrm>
          <a:prstGeom prst="rect">
            <a:avLst/>
          </a:prstGeom>
          <a:noFill/>
        </p:spPr>
        <p:txBody>
          <a:bodyPr wrap="square" rtlCol="0">
            <a:spAutoFit/>
          </a:bodyPr>
          <a:lstStyle/>
          <a:p>
            <a:r>
              <a:rPr lang="en-US" sz="3000" b="1" dirty="0" smtClean="0">
                <a:solidFill>
                  <a:srgbClr val="C00000"/>
                </a:solidFill>
                <a:latin typeface="Times New Roman" panose="02020603050405020304" pitchFamily="18" charset="0"/>
                <a:cs typeface="Times New Roman" panose="02020603050405020304" pitchFamily="18" charset="0"/>
              </a:rPr>
              <a:t>4. </a:t>
            </a:r>
            <a:r>
              <a:rPr lang="en-US" sz="3000" b="1" dirty="0" err="1" smtClean="0">
                <a:solidFill>
                  <a:srgbClr val="C00000"/>
                </a:solidFill>
                <a:latin typeface="Times New Roman" panose="02020603050405020304" pitchFamily="18" charset="0"/>
                <a:cs typeface="Times New Roman" panose="02020603050405020304" pitchFamily="18" charset="0"/>
              </a:rPr>
              <a:t>Người</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nộp</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thuế</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GTGT</a:t>
            </a:r>
            <a:endParaRPr lang="en-US" sz="3000" b="1" dirty="0" smtClean="0">
              <a:solidFill>
                <a:srgbClr val="C00000"/>
              </a:solidFill>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519546871"/>
              </p:ext>
            </p:extLst>
          </p:nvPr>
        </p:nvGraphicFramePr>
        <p:xfrm>
          <a:off x="2067791" y="2057400"/>
          <a:ext cx="6477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0929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982" y="286618"/>
            <a:ext cx="6608618"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 - </a:t>
            </a:r>
            <a:r>
              <a:rPr lang="en-US" sz="3200" b="1" dirty="0" err="1" smtClean="0">
                <a:solidFill>
                  <a:srgbClr val="C00000"/>
                </a:solidFill>
                <a:latin typeface="Times New Roman" panose="02020603050405020304" pitchFamily="18" charset="0"/>
                <a:cs typeface="Times New Roman" panose="02020603050405020304" pitchFamily="18" charset="0"/>
              </a:rPr>
              <a:t>KHÁI</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QUÁT</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VỀ</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133600" y="1216925"/>
            <a:ext cx="6705600" cy="5386090"/>
          </a:xfrm>
          <a:prstGeom prst="rect">
            <a:avLst/>
          </a:prstGeom>
          <a:noFill/>
        </p:spPr>
        <p:txBody>
          <a:bodyPr wrap="square" rtlCol="0">
            <a:spAutoFit/>
          </a:bodyPr>
          <a:lstStyle/>
          <a:p>
            <a:r>
              <a:rPr lang="en-US" sz="3000" b="1" dirty="0" smtClean="0">
                <a:solidFill>
                  <a:srgbClr val="C00000"/>
                </a:solidFill>
                <a:latin typeface="Times New Roman" panose="02020603050405020304" pitchFamily="18" charset="0"/>
                <a:cs typeface="Times New Roman" panose="02020603050405020304" pitchFamily="18" charset="0"/>
              </a:rPr>
              <a:t>5. </a:t>
            </a:r>
            <a:r>
              <a:rPr lang="en-US" sz="3000" b="1" dirty="0" err="1" smtClean="0">
                <a:solidFill>
                  <a:srgbClr val="C00000"/>
                </a:solidFill>
                <a:latin typeface="Times New Roman" panose="02020603050405020304" pitchFamily="18" charset="0"/>
                <a:cs typeface="Times New Roman" panose="02020603050405020304" pitchFamily="18" charset="0"/>
              </a:rPr>
              <a:t>Các</a:t>
            </a:r>
            <a:r>
              <a:rPr lang="en-US" sz="3000" b="1" dirty="0" smtClean="0">
                <a:solidFill>
                  <a:srgbClr val="C00000"/>
                </a:solidFill>
                <a:latin typeface="Times New Roman" panose="02020603050405020304" pitchFamily="18" charset="0"/>
                <a:cs typeface="Times New Roman" panose="02020603050405020304" pitchFamily="18" charset="0"/>
              </a:rPr>
              <a:t> TH </a:t>
            </a:r>
            <a:r>
              <a:rPr lang="en-US" sz="3000" b="1" dirty="0" err="1" smtClean="0">
                <a:solidFill>
                  <a:srgbClr val="C00000"/>
                </a:solidFill>
                <a:latin typeface="Times New Roman" panose="02020603050405020304" pitchFamily="18" charset="0"/>
                <a:cs typeface="Times New Roman" panose="02020603050405020304" pitchFamily="18" charset="0"/>
              </a:rPr>
              <a:t>không</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phải</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kê</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khai</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tính</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nộp</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thuế</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GTGT</a:t>
            </a:r>
            <a:endParaRPr lang="en-US" sz="3000" b="1" dirty="0" smtClean="0">
              <a:solidFill>
                <a:srgbClr val="C00000"/>
              </a:solidFill>
              <a:latin typeface="Times New Roman" panose="02020603050405020304" pitchFamily="18" charset="0"/>
              <a:cs typeface="Times New Roman" panose="02020603050405020304" pitchFamily="18" charset="0"/>
            </a:endParaRPr>
          </a:p>
          <a:p>
            <a:pPr algn="just">
              <a:spcBef>
                <a:spcPts val="1200"/>
              </a:spcBef>
            </a:pPr>
            <a:r>
              <a:rPr lang="en-US" sz="2200" b="1" i="1" dirty="0" smtClean="0">
                <a:solidFill>
                  <a:srgbClr val="C00000"/>
                </a:solidFill>
                <a:latin typeface="Times New Roman" panose="02020603050405020304" pitchFamily="18" charset="0"/>
                <a:cs typeface="Times New Roman" panose="02020603050405020304" pitchFamily="18" charset="0"/>
              </a:rPr>
              <a:t>a</a:t>
            </a:r>
            <a:r>
              <a:rPr lang="en-US" sz="2200" i="1" dirty="0">
                <a:solidFill>
                  <a:srgbClr val="C00000"/>
                </a:solidFill>
                <a:latin typeface="Times New Roman" panose="02020603050405020304" pitchFamily="18" charset="0"/>
                <a:cs typeface="Times New Roman" panose="02020603050405020304" pitchFamily="18" charset="0"/>
              </a:rPr>
              <a:t>)</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Tổ </a:t>
            </a:r>
            <a:r>
              <a:rPr lang="vi-VN" sz="2200" i="1" dirty="0">
                <a:solidFill>
                  <a:srgbClr val="C00000"/>
                </a:solidFill>
                <a:latin typeface="Times New Roman" panose="02020603050405020304" pitchFamily="18" charset="0"/>
                <a:cs typeface="Times New Roman" panose="02020603050405020304" pitchFamily="18" charset="0"/>
              </a:rPr>
              <a:t>chức, cá nhân nhận các khoản thu về bồi thường, tiền thưởng, tiền hỗ trợ, tiền chuyển nhượng quyền phát thải và các khoản thu tài chính khác.</a:t>
            </a:r>
          </a:p>
          <a:p>
            <a:pPr algn="just">
              <a:spcBef>
                <a:spcPts val="1200"/>
              </a:spcBef>
            </a:pPr>
            <a:r>
              <a:rPr lang="en-US" sz="2200" b="1" i="1" dirty="0" smtClean="0">
                <a:solidFill>
                  <a:srgbClr val="C00000"/>
                </a:solidFill>
                <a:latin typeface="Times New Roman" panose="02020603050405020304" pitchFamily="18" charset="0"/>
                <a:cs typeface="Times New Roman" panose="02020603050405020304" pitchFamily="18" charset="0"/>
              </a:rPr>
              <a:t>b</a:t>
            </a:r>
            <a:r>
              <a:rPr lang="en-US" sz="2200" i="1" dirty="0">
                <a:solidFill>
                  <a:srgbClr val="C00000"/>
                </a:solidFill>
                <a:latin typeface="Times New Roman" panose="02020603050405020304" pitchFamily="18" charset="0"/>
                <a:cs typeface="Times New Roman" panose="02020603050405020304" pitchFamily="18" charset="0"/>
              </a:rPr>
              <a:t>)</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Tổ </a:t>
            </a:r>
            <a:r>
              <a:rPr lang="vi-VN" sz="2200" i="1" dirty="0">
                <a:solidFill>
                  <a:srgbClr val="C00000"/>
                </a:solidFill>
                <a:latin typeface="Times New Roman" panose="02020603050405020304" pitchFamily="18" charset="0"/>
                <a:cs typeface="Times New Roman" panose="02020603050405020304" pitchFamily="18" charset="0"/>
              </a:rPr>
              <a:t>chức, cá nhân </a:t>
            </a:r>
            <a:r>
              <a:rPr lang="en-US" sz="2200" i="1" dirty="0" err="1" smtClean="0">
                <a:solidFill>
                  <a:srgbClr val="C00000"/>
                </a:solidFill>
                <a:latin typeface="Times New Roman" panose="02020603050405020304" pitchFamily="18" charset="0"/>
                <a:cs typeface="Times New Roman" panose="02020603050405020304" pitchFamily="18" charset="0"/>
              </a:rPr>
              <a:t>SX</a:t>
            </a:r>
            <a:r>
              <a:rPr lang="vi-VN"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KD</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tại </a:t>
            </a:r>
            <a:r>
              <a:rPr lang="en-US" sz="2200" i="1" dirty="0" err="1" smtClean="0">
                <a:solidFill>
                  <a:srgbClr val="C00000"/>
                </a:solidFill>
                <a:latin typeface="Times New Roman" panose="02020603050405020304" pitchFamily="18" charset="0"/>
                <a:cs typeface="Times New Roman" panose="02020603050405020304" pitchFamily="18" charset="0"/>
              </a:rPr>
              <a:t>VN</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mua </a:t>
            </a:r>
            <a:r>
              <a:rPr lang="vi-VN" sz="2200" i="1" dirty="0">
                <a:solidFill>
                  <a:srgbClr val="C00000"/>
                </a:solidFill>
                <a:latin typeface="Times New Roman" panose="02020603050405020304" pitchFamily="18" charset="0"/>
                <a:cs typeface="Times New Roman" panose="02020603050405020304" pitchFamily="18" charset="0"/>
              </a:rPr>
              <a:t>dịch vụ của tổ chức nước ngoài không có cơ sở thường trú tại </a:t>
            </a:r>
            <a:r>
              <a:rPr lang="en-US" sz="2200" i="1" dirty="0" err="1" smtClean="0">
                <a:solidFill>
                  <a:srgbClr val="C00000"/>
                </a:solidFill>
                <a:latin typeface="Times New Roman" panose="02020603050405020304" pitchFamily="18" charset="0"/>
                <a:cs typeface="Times New Roman" panose="02020603050405020304" pitchFamily="18" charset="0"/>
              </a:rPr>
              <a:t>VN</a:t>
            </a:r>
            <a:r>
              <a:rPr lang="vi-VN" sz="2200" i="1" dirty="0" smtClean="0">
                <a:solidFill>
                  <a:srgbClr val="C00000"/>
                </a:solidFill>
                <a:latin typeface="Times New Roman" panose="02020603050405020304" pitchFamily="18" charset="0"/>
                <a:cs typeface="Times New Roman" panose="02020603050405020304" pitchFamily="18" charset="0"/>
              </a:rPr>
              <a:t>, </a:t>
            </a:r>
            <a:r>
              <a:rPr lang="vi-VN" sz="2200" i="1" dirty="0">
                <a:solidFill>
                  <a:srgbClr val="C00000"/>
                </a:solidFill>
                <a:latin typeface="Times New Roman" panose="02020603050405020304" pitchFamily="18" charset="0"/>
                <a:cs typeface="Times New Roman" panose="02020603050405020304" pitchFamily="18" charset="0"/>
              </a:rPr>
              <a:t>cá nhân ở nước ngoài là đối tượng không cư trú tại </a:t>
            </a:r>
            <a:r>
              <a:rPr lang="en-US" sz="2200" i="1" dirty="0" err="1" smtClean="0">
                <a:solidFill>
                  <a:srgbClr val="C00000"/>
                </a:solidFill>
                <a:latin typeface="Times New Roman" panose="02020603050405020304" pitchFamily="18" charset="0"/>
                <a:cs typeface="Times New Roman" panose="02020603050405020304" pitchFamily="18" charset="0"/>
              </a:rPr>
              <a:t>VN</a:t>
            </a:r>
            <a:r>
              <a:rPr lang="vi-VN" sz="2200" i="1" dirty="0" smtClean="0">
                <a:solidFill>
                  <a:srgbClr val="C00000"/>
                </a:solidFill>
                <a:latin typeface="Times New Roman" panose="02020603050405020304" pitchFamily="18" charset="0"/>
                <a:cs typeface="Times New Roman" panose="02020603050405020304" pitchFamily="18" charset="0"/>
              </a:rPr>
              <a:t>, </a:t>
            </a:r>
            <a:r>
              <a:rPr lang="vi-VN" sz="2200" i="1" dirty="0">
                <a:solidFill>
                  <a:srgbClr val="C00000"/>
                </a:solidFill>
                <a:latin typeface="Times New Roman" panose="02020603050405020304" pitchFamily="18" charset="0"/>
                <a:cs typeface="Times New Roman" panose="02020603050405020304" pitchFamily="18" charset="0"/>
              </a:rPr>
              <a:t>bao gồm các trường hợp: Sửa chữa phương tiện vận tải, máy móc, thiết bị (bao gồm cả vật tư, phụ tùng thay thế); quảng cáo, tiếp thị; xúc tiến đầu tư và thương mại; môi giới bán hàng hóa, cung cấp dịch vụ; đào tạo; chia cước dịch vụ bưu chính, viễn thông quốc tế giữa </a:t>
            </a:r>
            <a:r>
              <a:rPr lang="en-US" sz="2200" i="1" dirty="0" err="1" smtClean="0">
                <a:solidFill>
                  <a:srgbClr val="C00000"/>
                </a:solidFill>
                <a:latin typeface="Times New Roman" panose="02020603050405020304" pitchFamily="18" charset="0"/>
                <a:cs typeface="Times New Roman" panose="02020603050405020304" pitchFamily="18" charset="0"/>
              </a:rPr>
              <a:t>VN</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với </a:t>
            </a:r>
            <a:r>
              <a:rPr lang="vi-VN" sz="2200" i="1" dirty="0">
                <a:solidFill>
                  <a:srgbClr val="C00000"/>
                </a:solidFill>
                <a:latin typeface="Times New Roman" panose="02020603050405020304" pitchFamily="18" charset="0"/>
                <a:cs typeface="Times New Roman" panose="02020603050405020304" pitchFamily="18" charset="0"/>
              </a:rPr>
              <a:t>nước ngoài mà các dịch vụ này được thực hiện ở ngoài </a:t>
            </a:r>
            <a:r>
              <a:rPr lang="en-US" sz="2200" i="1" dirty="0" err="1" smtClean="0">
                <a:solidFill>
                  <a:srgbClr val="C00000"/>
                </a:solidFill>
                <a:latin typeface="Times New Roman" panose="02020603050405020304" pitchFamily="18" charset="0"/>
                <a:cs typeface="Times New Roman" panose="02020603050405020304" pitchFamily="18" charset="0"/>
              </a:rPr>
              <a:t>VN</a:t>
            </a:r>
            <a:r>
              <a:rPr lang="vi-VN" sz="2200" i="1" dirty="0" smtClean="0">
                <a:solidFill>
                  <a:srgbClr val="C00000"/>
                </a:solidFill>
                <a:latin typeface="Times New Roman" panose="02020603050405020304" pitchFamily="18" charset="0"/>
                <a:cs typeface="Times New Roman" panose="02020603050405020304" pitchFamily="18" charset="0"/>
              </a:rPr>
              <a:t>.</a:t>
            </a:r>
            <a:endParaRPr lang="vi-VN" sz="2200"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1379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982" y="286618"/>
            <a:ext cx="6608618"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 - </a:t>
            </a:r>
            <a:r>
              <a:rPr lang="en-US" sz="3200" b="1" dirty="0" err="1" smtClean="0">
                <a:solidFill>
                  <a:srgbClr val="C00000"/>
                </a:solidFill>
                <a:latin typeface="Times New Roman" panose="02020603050405020304" pitchFamily="18" charset="0"/>
                <a:cs typeface="Times New Roman" panose="02020603050405020304" pitchFamily="18" charset="0"/>
              </a:rPr>
              <a:t>KHÁI</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QUÁT</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VỀ</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133600" y="1219200"/>
            <a:ext cx="6781800" cy="4524315"/>
          </a:xfrm>
          <a:prstGeom prst="rect">
            <a:avLst/>
          </a:prstGeom>
          <a:noFill/>
        </p:spPr>
        <p:txBody>
          <a:bodyPr wrap="square" rtlCol="0">
            <a:spAutoFit/>
          </a:bodyPr>
          <a:lstStyle/>
          <a:p>
            <a:r>
              <a:rPr lang="en-US" sz="3000" b="1" dirty="0" smtClean="0">
                <a:solidFill>
                  <a:srgbClr val="C00000"/>
                </a:solidFill>
                <a:latin typeface="Times New Roman" panose="02020603050405020304" pitchFamily="18" charset="0"/>
                <a:cs typeface="Times New Roman" panose="02020603050405020304" pitchFamily="18" charset="0"/>
              </a:rPr>
              <a:t>5. </a:t>
            </a:r>
            <a:r>
              <a:rPr lang="en-US" sz="3000" b="1" dirty="0" err="1" smtClean="0">
                <a:solidFill>
                  <a:srgbClr val="C00000"/>
                </a:solidFill>
                <a:latin typeface="Times New Roman" panose="02020603050405020304" pitchFamily="18" charset="0"/>
                <a:cs typeface="Times New Roman" panose="02020603050405020304" pitchFamily="18" charset="0"/>
              </a:rPr>
              <a:t>Các</a:t>
            </a:r>
            <a:r>
              <a:rPr lang="en-US" sz="3000" b="1" dirty="0" smtClean="0">
                <a:solidFill>
                  <a:srgbClr val="C00000"/>
                </a:solidFill>
                <a:latin typeface="Times New Roman" panose="02020603050405020304" pitchFamily="18" charset="0"/>
                <a:cs typeface="Times New Roman" panose="02020603050405020304" pitchFamily="18" charset="0"/>
              </a:rPr>
              <a:t> TH </a:t>
            </a:r>
            <a:r>
              <a:rPr lang="en-US" sz="3000" b="1" dirty="0" err="1" smtClean="0">
                <a:solidFill>
                  <a:srgbClr val="C00000"/>
                </a:solidFill>
                <a:latin typeface="Times New Roman" panose="02020603050405020304" pitchFamily="18" charset="0"/>
                <a:cs typeface="Times New Roman" panose="02020603050405020304" pitchFamily="18" charset="0"/>
              </a:rPr>
              <a:t>không</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phải</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kê</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khai</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tính</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nộp</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thuế</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GTGT</a:t>
            </a:r>
            <a:endParaRPr lang="en-US" sz="3000" b="1" dirty="0" smtClean="0">
              <a:solidFill>
                <a:srgbClr val="C00000"/>
              </a:solidFill>
              <a:latin typeface="Times New Roman" panose="02020603050405020304" pitchFamily="18" charset="0"/>
              <a:cs typeface="Times New Roman" panose="02020603050405020304" pitchFamily="18" charset="0"/>
            </a:endParaRPr>
          </a:p>
          <a:p>
            <a:pPr algn="just">
              <a:spcBef>
                <a:spcPts val="1200"/>
              </a:spcBef>
            </a:pPr>
            <a:r>
              <a:rPr lang="en-US" sz="2200" b="1" i="1" dirty="0" smtClean="0">
                <a:solidFill>
                  <a:srgbClr val="C00000"/>
                </a:solidFill>
                <a:latin typeface="Times New Roman" panose="02020603050405020304" pitchFamily="18" charset="0"/>
                <a:cs typeface="Times New Roman" panose="02020603050405020304" pitchFamily="18" charset="0"/>
              </a:rPr>
              <a:t>c</a:t>
            </a:r>
            <a:r>
              <a:rPr lang="en-US" sz="2200" i="1" dirty="0">
                <a:solidFill>
                  <a:srgbClr val="C00000"/>
                </a:solidFill>
                <a:latin typeface="Times New Roman" panose="02020603050405020304" pitchFamily="18" charset="0"/>
                <a:cs typeface="Times New Roman" panose="02020603050405020304" pitchFamily="18" charset="0"/>
              </a:rPr>
              <a:t>)</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Tổ chức, cá nhân không kinh doanh, không phải là người nộp thuế </a:t>
            </a:r>
            <a:r>
              <a:rPr lang="en-US" sz="2200" i="1" dirty="0" err="1" smtClean="0">
                <a:solidFill>
                  <a:srgbClr val="C00000"/>
                </a:solidFill>
                <a:latin typeface="Times New Roman" panose="02020603050405020304" pitchFamily="18" charset="0"/>
                <a:cs typeface="Times New Roman" panose="02020603050405020304" pitchFamily="18" charset="0"/>
              </a:rPr>
              <a:t>GTGT</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bán tài sản.</a:t>
            </a:r>
          </a:p>
          <a:p>
            <a:pPr algn="just">
              <a:spcBef>
                <a:spcPts val="1200"/>
              </a:spcBef>
            </a:pPr>
            <a:r>
              <a:rPr lang="en-US" sz="2200" b="1" i="1" dirty="0" smtClean="0">
                <a:solidFill>
                  <a:srgbClr val="C00000"/>
                </a:solidFill>
                <a:latin typeface="Times New Roman" panose="02020603050405020304" pitchFamily="18" charset="0"/>
                <a:cs typeface="Times New Roman" panose="02020603050405020304" pitchFamily="18" charset="0"/>
              </a:rPr>
              <a:t>d</a:t>
            </a:r>
            <a:r>
              <a:rPr lang="en-US" sz="2200" i="1" dirty="0">
                <a:solidFill>
                  <a:srgbClr val="C00000"/>
                </a:solidFill>
                <a:latin typeface="Times New Roman" panose="02020603050405020304" pitchFamily="18" charset="0"/>
                <a:cs typeface="Times New Roman" panose="02020603050405020304" pitchFamily="18" charset="0"/>
              </a:rPr>
              <a:t>)</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Tổ chức, cá nhân chuyển nhượng dự án đầu tư để sản xuất, kinh doanh hàng hóa, dịch vụ chịu thuế </a:t>
            </a:r>
            <a:r>
              <a:rPr lang="en-US" sz="2200" i="1" dirty="0" err="1" smtClean="0">
                <a:solidFill>
                  <a:srgbClr val="C00000"/>
                </a:solidFill>
                <a:latin typeface="Times New Roman" panose="02020603050405020304" pitchFamily="18" charset="0"/>
                <a:cs typeface="Times New Roman" panose="02020603050405020304" pitchFamily="18" charset="0"/>
              </a:rPr>
              <a:t>GTGT</a:t>
            </a:r>
            <a:r>
              <a:rPr lang="vi-VN" sz="2200" i="1" dirty="0" smtClean="0">
                <a:solidFill>
                  <a:srgbClr val="C00000"/>
                </a:solidFill>
                <a:latin typeface="Times New Roman" panose="02020603050405020304" pitchFamily="18" charset="0"/>
                <a:cs typeface="Times New Roman" panose="02020603050405020304" pitchFamily="18" charset="0"/>
              </a:rPr>
              <a:t> cho doanh nghiệp, hợp tác xã.</a:t>
            </a:r>
          </a:p>
          <a:p>
            <a:pPr algn="just">
              <a:spcBef>
                <a:spcPts val="1200"/>
              </a:spcBef>
            </a:pPr>
            <a:r>
              <a:rPr lang="en-US" sz="2200" b="1" i="1" dirty="0" smtClean="0">
                <a:solidFill>
                  <a:srgbClr val="C00000"/>
                </a:solidFill>
                <a:latin typeface="Times New Roman" panose="02020603050405020304" pitchFamily="18" charset="0"/>
                <a:cs typeface="Times New Roman" panose="02020603050405020304" pitchFamily="18" charset="0"/>
              </a:rPr>
              <a:t>e</a:t>
            </a:r>
            <a:r>
              <a:rPr lang="en-US" sz="2200" i="1" dirty="0">
                <a:solidFill>
                  <a:srgbClr val="C00000"/>
                </a:solidFill>
                <a:latin typeface="Times New Roman" panose="02020603050405020304" pitchFamily="18" charset="0"/>
                <a:cs typeface="Times New Roman" panose="02020603050405020304" pitchFamily="18" charset="0"/>
              </a:rPr>
              <a:t>)</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Sản phẩm trồng trọt, chăn nuôi, thủy sản chưa chế biến thành các sản phẩm khác hoặc chỉ qua sơ chế thông thường được bán cho doanh nghiệp, hợp tác xã, trừ trường hợp </a:t>
            </a:r>
            <a:r>
              <a:rPr lang="en-US" sz="2200" i="1" dirty="0" err="1" smtClean="0">
                <a:solidFill>
                  <a:srgbClr val="C00000"/>
                </a:solidFill>
                <a:latin typeface="Times New Roman" panose="02020603050405020304" pitchFamily="18" charset="0"/>
                <a:cs typeface="Times New Roman" panose="02020603050405020304" pitchFamily="18" charset="0"/>
              </a:rPr>
              <a:t>là</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đối</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tượng</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không</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chịu</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thuế</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GTGT</a:t>
            </a:r>
            <a:r>
              <a:rPr lang="en-US" sz="2200" i="1" dirty="0" smtClean="0">
                <a:solidFill>
                  <a:srgbClr val="C00000"/>
                </a:solidFill>
                <a:latin typeface="Times New Roman" panose="02020603050405020304" pitchFamily="18" charset="0"/>
                <a:cs typeface="Times New Roman" panose="02020603050405020304" pitchFamily="18" charset="0"/>
              </a:rPr>
              <a:t>.</a:t>
            </a:r>
            <a:endParaRPr lang="vi-VN" sz="2200"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079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982" y="286618"/>
            <a:ext cx="6532418"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III - </a:t>
            </a:r>
            <a:r>
              <a:rPr lang="en-US" sz="3200" b="1" dirty="0" err="1" smtClean="0">
                <a:solidFill>
                  <a:srgbClr val="C00000"/>
                </a:solidFill>
                <a:latin typeface="Times New Roman" panose="02020603050405020304" pitchFamily="18" charset="0"/>
                <a:cs typeface="Times New Roman" panose="02020603050405020304" pitchFamily="18" charset="0"/>
              </a:rPr>
              <a:t>CĂN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CỨ</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10" name="Diagram 9"/>
          <p:cNvGraphicFramePr/>
          <p:nvPr>
            <p:extLst>
              <p:ext uri="{D42A27DB-BD31-4B8C-83A1-F6EECF244321}">
                <p14:modId xmlns:p14="http://schemas.microsoft.com/office/powerpoint/2010/main" val="273134395"/>
              </p:ext>
            </p:extLst>
          </p:nvPr>
        </p:nvGraphicFramePr>
        <p:xfrm>
          <a:off x="2667000" y="1295400"/>
          <a:ext cx="570460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1709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982" y="286618"/>
            <a:ext cx="6532418"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III - </a:t>
            </a:r>
            <a:r>
              <a:rPr lang="en-US" sz="3200" b="1" dirty="0" err="1" smtClean="0">
                <a:solidFill>
                  <a:srgbClr val="C00000"/>
                </a:solidFill>
                <a:latin typeface="Times New Roman" panose="02020603050405020304" pitchFamily="18" charset="0"/>
                <a:cs typeface="Times New Roman" panose="02020603050405020304" pitchFamily="18" charset="0"/>
              </a:rPr>
              <a:t>CĂN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CỨ</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362200" y="1524000"/>
            <a:ext cx="6019800" cy="523220"/>
          </a:xfrm>
          <a:prstGeom prst="rect">
            <a:avLst/>
          </a:prstGeom>
          <a:noFill/>
        </p:spPr>
        <p:txBody>
          <a:bodyPr wrap="square" rtlCol="0">
            <a:spAutoFit/>
          </a:bodyPr>
          <a:lstStyle/>
          <a:p>
            <a:r>
              <a:rPr lang="en-US" sz="2800" b="1" dirty="0" smtClean="0">
                <a:solidFill>
                  <a:srgbClr val="C00000"/>
                </a:solidFill>
                <a:latin typeface="Times New Roman" panose="02020603050405020304" pitchFamily="18" charset="0"/>
                <a:cs typeface="Times New Roman" panose="02020603050405020304" pitchFamily="18" charset="0"/>
              </a:rPr>
              <a:t>1. </a:t>
            </a:r>
            <a:r>
              <a:rPr lang="en-US" sz="2800" b="1" dirty="0" err="1" smtClean="0">
                <a:solidFill>
                  <a:srgbClr val="C00000"/>
                </a:solidFill>
                <a:latin typeface="Times New Roman" panose="02020603050405020304" pitchFamily="18" charset="0"/>
                <a:cs typeface="Times New Roman" panose="02020603050405020304" pitchFamily="18" charset="0"/>
              </a:rPr>
              <a:t>GIÁ</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TÍNH</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THUẾ</a:t>
            </a:r>
            <a:endParaRPr lang="en-US" sz="2800" b="1" dirty="0" smtClean="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514600" y="2590800"/>
            <a:ext cx="6019800" cy="2677656"/>
          </a:xfrm>
          <a:prstGeom prst="rect">
            <a:avLst/>
          </a:prstGeom>
          <a:noFill/>
        </p:spPr>
        <p:txBody>
          <a:bodyPr wrap="square" rtlCol="0">
            <a:spAutoFit/>
          </a:bodyPr>
          <a:lstStyle/>
          <a:p>
            <a:pPr algn="just">
              <a:lnSpc>
                <a:spcPct val="150000"/>
              </a:lnSpc>
            </a:pPr>
            <a:r>
              <a:rPr lang="en-US" sz="2800" b="1" i="1" dirty="0" err="1">
                <a:solidFill>
                  <a:srgbClr val="C00000"/>
                </a:solidFill>
                <a:latin typeface="Times New Roman" panose="02020603050405020304" pitchFamily="18" charset="0"/>
                <a:cs typeface="Times New Roman" panose="02020603050405020304" pitchFamily="18" charset="0"/>
              </a:rPr>
              <a:t>L</a:t>
            </a:r>
            <a:r>
              <a:rPr lang="en-US" sz="2800" b="1" i="1" dirty="0" err="1" smtClean="0">
                <a:solidFill>
                  <a:srgbClr val="C00000"/>
                </a:solidFill>
                <a:latin typeface="Times New Roman" panose="02020603050405020304" pitchFamily="18" charset="0"/>
                <a:cs typeface="Times New Roman" panose="02020603050405020304" pitchFamily="18" charset="0"/>
              </a:rPr>
              <a:t>à</a:t>
            </a:r>
            <a:r>
              <a:rPr lang="en-US" sz="2800" b="1" i="1" dirty="0" smtClean="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giá</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trị</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hàng</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hóa</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dịch</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vụ</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dùng</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để</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tính</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ra</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số</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thuế</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GTGT</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phải</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nộp</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Đây</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là</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căn</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cứ</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quan</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trọng</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để</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tính</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ra</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số</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thuế</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GTGT</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phải</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nộp</a:t>
            </a:r>
            <a:r>
              <a:rPr lang="en-US" sz="2800" b="1" i="1" dirty="0" smtClean="0">
                <a:solidFill>
                  <a:srgbClr val="C00000"/>
                </a:solidFill>
                <a:latin typeface="Times New Roman" panose="02020603050405020304" pitchFamily="18" charset="0"/>
                <a:cs typeface="Times New Roman" panose="02020603050405020304" pitchFamily="18" charset="0"/>
              </a:rPr>
              <a:t>.</a:t>
            </a:r>
            <a:endParaRPr lang="en-US" sz="2800" b="1"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212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982" y="286618"/>
            <a:ext cx="6532418"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III - </a:t>
            </a:r>
            <a:r>
              <a:rPr lang="en-US" sz="3200" b="1" dirty="0" err="1" smtClean="0">
                <a:solidFill>
                  <a:srgbClr val="C00000"/>
                </a:solidFill>
                <a:latin typeface="Times New Roman" panose="02020603050405020304" pitchFamily="18" charset="0"/>
                <a:cs typeface="Times New Roman" panose="02020603050405020304" pitchFamily="18" charset="0"/>
              </a:rPr>
              <a:t>CĂN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CỨ</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209800" y="1524000"/>
            <a:ext cx="6324600" cy="4308872"/>
          </a:xfrm>
          <a:prstGeom prst="rect">
            <a:avLst/>
          </a:prstGeom>
          <a:noFill/>
        </p:spPr>
        <p:txBody>
          <a:bodyPr wrap="square" rtlCol="0">
            <a:spAutoFit/>
          </a:bodyPr>
          <a:lstStyle/>
          <a:p>
            <a:r>
              <a:rPr lang="en-US" sz="2800" b="1" dirty="0" smtClean="0">
                <a:solidFill>
                  <a:srgbClr val="C00000"/>
                </a:solidFill>
                <a:latin typeface="Times New Roman" panose="02020603050405020304" pitchFamily="18" charset="0"/>
                <a:cs typeface="Times New Roman" panose="02020603050405020304" pitchFamily="18" charset="0"/>
              </a:rPr>
              <a:t>1. </a:t>
            </a:r>
            <a:r>
              <a:rPr lang="en-US" sz="2800" b="1" dirty="0" err="1" smtClean="0">
                <a:solidFill>
                  <a:srgbClr val="C00000"/>
                </a:solidFill>
                <a:latin typeface="Times New Roman" panose="02020603050405020304" pitchFamily="18" charset="0"/>
                <a:cs typeface="Times New Roman" panose="02020603050405020304" pitchFamily="18" charset="0"/>
              </a:rPr>
              <a:t>GIÁ</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TÍNH</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THUẾ</a:t>
            </a:r>
            <a:endParaRPr lang="en-US" sz="2800" b="1" dirty="0" smtClean="0">
              <a:solidFill>
                <a:srgbClr val="C00000"/>
              </a:solidFill>
              <a:latin typeface="Times New Roman" panose="02020603050405020304" pitchFamily="18" charset="0"/>
              <a:cs typeface="Times New Roman" panose="02020603050405020304" pitchFamily="18" charset="0"/>
            </a:endParaRPr>
          </a:p>
          <a:p>
            <a:pPr algn="just">
              <a:lnSpc>
                <a:spcPct val="150000"/>
              </a:lnSpc>
              <a:spcBef>
                <a:spcPts val="1200"/>
              </a:spcBef>
            </a:pPr>
            <a:r>
              <a:rPr lang="en-US" sz="2400" b="1" i="1" dirty="0" err="1" smtClean="0">
                <a:solidFill>
                  <a:srgbClr val="C00000"/>
                </a:solidFill>
                <a:latin typeface="Times New Roman" panose="02020603050405020304" pitchFamily="18" charset="0"/>
                <a:cs typeface="Times New Roman" panose="02020603050405020304" pitchFamily="18" charset="0"/>
              </a:rPr>
              <a:t>Về</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lý</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thuyết</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có</a:t>
            </a:r>
            <a:r>
              <a:rPr lang="en-US" sz="2400" b="1" i="1" dirty="0" smtClean="0">
                <a:solidFill>
                  <a:srgbClr val="C00000"/>
                </a:solidFill>
                <a:latin typeface="Times New Roman" panose="02020603050405020304" pitchFamily="18" charset="0"/>
                <a:cs typeface="Times New Roman" panose="02020603050405020304" pitchFamily="18" charset="0"/>
              </a:rPr>
              <a:t> 2 </a:t>
            </a:r>
            <a:r>
              <a:rPr lang="en-US" sz="2400" b="1" i="1" dirty="0" err="1" smtClean="0">
                <a:solidFill>
                  <a:srgbClr val="C00000"/>
                </a:solidFill>
                <a:latin typeface="Times New Roman" panose="02020603050405020304" pitchFamily="18" charset="0"/>
                <a:cs typeface="Times New Roman" panose="02020603050405020304" pitchFamily="18" charset="0"/>
              </a:rPr>
              <a:t>cách</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xác</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định</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giá</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tính</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thuế</a:t>
            </a:r>
            <a:r>
              <a:rPr lang="en-US" sz="2400" b="1" i="1" dirty="0" smtClean="0">
                <a:solidFill>
                  <a:srgbClr val="C00000"/>
                </a:solidFill>
                <a:latin typeface="Times New Roman" panose="02020603050405020304" pitchFamily="18" charset="0"/>
                <a:cs typeface="Times New Roman" panose="02020603050405020304" pitchFamily="18" charset="0"/>
              </a:rPr>
              <a:t>:</a:t>
            </a:r>
          </a:p>
          <a:p>
            <a:pPr marL="342900" indent="-342900" algn="just">
              <a:lnSpc>
                <a:spcPct val="150000"/>
              </a:lnSpc>
              <a:spcBef>
                <a:spcPts val="1200"/>
              </a:spcBef>
              <a:buFont typeface="Wingdings" panose="05000000000000000000" pitchFamily="2" charset="2"/>
              <a:buChar char="ü"/>
            </a:pPr>
            <a:r>
              <a:rPr lang="en-US" sz="2400" i="1" dirty="0" smtClean="0">
                <a:solidFill>
                  <a:srgbClr val="C00000"/>
                </a:solidFill>
                <a:latin typeface="Times New Roman" panose="02020603050405020304" pitchFamily="18" charset="0"/>
                <a:cs typeface="Times New Roman" panose="02020603050405020304" pitchFamily="18" charset="0"/>
              </a:rPr>
              <a:t>L</a:t>
            </a:r>
            <a:r>
              <a:rPr lang="vi-VN" sz="2400" i="1" dirty="0" smtClean="0">
                <a:solidFill>
                  <a:srgbClr val="C00000"/>
                </a:solidFill>
                <a:latin typeface="Times New Roman" panose="02020603050405020304" pitchFamily="18" charset="0"/>
                <a:cs typeface="Times New Roman" panose="02020603050405020304" pitchFamily="18" charset="0"/>
              </a:rPr>
              <a:t>à </a:t>
            </a:r>
            <a:r>
              <a:rPr lang="vi-VN" sz="2400" i="1" dirty="0">
                <a:solidFill>
                  <a:srgbClr val="C00000"/>
                </a:solidFill>
                <a:latin typeface="Times New Roman" panose="02020603050405020304" pitchFamily="18" charset="0"/>
                <a:cs typeface="Times New Roman" panose="02020603050405020304" pitchFamily="18" charset="0"/>
              </a:rPr>
              <a:t>giá đã bao gồm thuế GTGT, có nghĩa là thuế được tính trên giá bán đã bao gồm </a:t>
            </a:r>
            <a:r>
              <a:rPr lang="vi-VN" sz="2400" i="1" dirty="0" smtClean="0">
                <a:solidFill>
                  <a:srgbClr val="C00000"/>
                </a:solidFill>
                <a:latin typeface="Times New Roman" panose="02020603050405020304" pitchFamily="18" charset="0"/>
                <a:cs typeface="Times New Roman" panose="02020603050405020304" pitchFamily="18" charset="0"/>
              </a:rPr>
              <a:t>thuế</a:t>
            </a:r>
            <a:r>
              <a:rPr lang="en-US" sz="2400" i="1" dirty="0" smtClean="0">
                <a:solidFill>
                  <a:srgbClr val="C00000"/>
                </a:solidFill>
                <a:latin typeface="Times New Roman" panose="02020603050405020304" pitchFamily="18" charset="0"/>
                <a:cs typeface="Times New Roman" panose="02020603050405020304" pitchFamily="18" charset="0"/>
              </a:rPr>
              <a:t>.</a:t>
            </a:r>
          </a:p>
          <a:p>
            <a:pPr marL="342900" indent="-342900" algn="just">
              <a:lnSpc>
                <a:spcPct val="150000"/>
              </a:lnSpc>
              <a:spcBef>
                <a:spcPts val="1200"/>
              </a:spcBef>
              <a:buFont typeface="Wingdings" panose="05000000000000000000" pitchFamily="2" charset="2"/>
              <a:buChar char="ü"/>
            </a:pPr>
            <a:r>
              <a:rPr lang="en-US" sz="2400" i="1" dirty="0" smtClean="0">
                <a:solidFill>
                  <a:srgbClr val="C00000"/>
                </a:solidFill>
                <a:latin typeface="Times New Roman" panose="02020603050405020304" pitchFamily="18" charset="0"/>
                <a:cs typeface="Times New Roman" panose="02020603050405020304" pitchFamily="18" charset="0"/>
              </a:rPr>
              <a:t>L</a:t>
            </a:r>
            <a:r>
              <a:rPr lang="vi-VN" sz="2400" i="1" dirty="0" smtClean="0">
                <a:solidFill>
                  <a:srgbClr val="C00000"/>
                </a:solidFill>
                <a:latin typeface="Times New Roman" panose="02020603050405020304" pitchFamily="18" charset="0"/>
                <a:cs typeface="Times New Roman" panose="02020603050405020304" pitchFamily="18" charset="0"/>
              </a:rPr>
              <a:t>à </a:t>
            </a:r>
            <a:r>
              <a:rPr lang="vi-VN" sz="2400" i="1" dirty="0">
                <a:solidFill>
                  <a:srgbClr val="C00000"/>
                </a:solidFill>
                <a:latin typeface="Times New Roman" panose="02020603050405020304" pitchFamily="18" charset="0"/>
                <a:cs typeface="Times New Roman" panose="02020603050405020304" pitchFamily="18" charset="0"/>
              </a:rPr>
              <a:t>giá chưa bao gồm thuế GTGT. Cách tính này làm cho bên mua và bên bán thấy rõ ràng hơn là giá chưa có thuế và thuế </a:t>
            </a:r>
            <a:r>
              <a:rPr lang="vi-VN" sz="2400" i="1" dirty="0" smtClean="0">
                <a:solidFill>
                  <a:srgbClr val="C00000"/>
                </a:solidFill>
                <a:latin typeface="Times New Roman" panose="02020603050405020304" pitchFamily="18" charset="0"/>
                <a:cs typeface="Times New Roman" panose="02020603050405020304" pitchFamily="18" charset="0"/>
              </a:rPr>
              <a:t>GTGT</a:t>
            </a:r>
            <a:r>
              <a:rPr lang="en-US" sz="2400" i="1" dirty="0" smtClean="0">
                <a:solidFill>
                  <a:srgbClr val="C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99279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982" y="286618"/>
            <a:ext cx="6684818"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III - </a:t>
            </a:r>
            <a:r>
              <a:rPr lang="en-US" sz="3200" b="1" dirty="0" err="1" smtClean="0">
                <a:solidFill>
                  <a:srgbClr val="C00000"/>
                </a:solidFill>
                <a:latin typeface="Times New Roman" panose="02020603050405020304" pitchFamily="18" charset="0"/>
                <a:cs typeface="Times New Roman" panose="02020603050405020304" pitchFamily="18" charset="0"/>
              </a:rPr>
              <a:t>CĂN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CỨ</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001982" y="1143000"/>
            <a:ext cx="6913418" cy="5539978"/>
          </a:xfrm>
          <a:prstGeom prst="rect">
            <a:avLst/>
          </a:prstGeom>
          <a:noFill/>
        </p:spPr>
        <p:txBody>
          <a:bodyPr wrap="square" rtlCol="0">
            <a:spAutoFit/>
          </a:bodyPr>
          <a:lstStyle/>
          <a:p>
            <a:r>
              <a:rPr lang="en-US" sz="2800" b="1" dirty="0" smtClean="0">
                <a:solidFill>
                  <a:srgbClr val="C00000"/>
                </a:solidFill>
                <a:latin typeface="Times New Roman" panose="02020603050405020304" pitchFamily="18" charset="0"/>
                <a:cs typeface="Times New Roman" panose="02020603050405020304" pitchFamily="18" charset="0"/>
              </a:rPr>
              <a:t>1. </a:t>
            </a:r>
            <a:r>
              <a:rPr lang="en-US" sz="2800" b="1" dirty="0" err="1" smtClean="0">
                <a:solidFill>
                  <a:srgbClr val="C00000"/>
                </a:solidFill>
                <a:latin typeface="Times New Roman" panose="02020603050405020304" pitchFamily="18" charset="0"/>
                <a:cs typeface="Times New Roman" panose="02020603050405020304" pitchFamily="18" charset="0"/>
              </a:rPr>
              <a:t>GIÁ</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TÍNH</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THUẾ</a:t>
            </a:r>
            <a:endParaRPr lang="en-US" sz="2800" b="1" dirty="0" smtClean="0">
              <a:solidFill>
                <a:srgbClr val="C00000"/>
              </a:solidFill>
              <a:latin typeface="Times New Roman" panose="02020603050405020304" pitchFamily="18" charset="0"/>
              <a:cs typeface="Times New Roman" panose="02020603050405020304" pitchFamily="18" charset="0"/>
            </a:endParaRPr>
          </a:p>
          <a:p>
            <a:pPr algn="just">
              <a:lnSpc>
                <a:spcPct val="150000"/>
              </a:lnSpc>
              <a:spcBef>
                <a:spcPts val="600"/>
              </a:spcBef>
            </a:pPr>
            <a:r>
              <a:rPr lang="en-US" sz="2400" b="1" i="1" dirty="0" err="1" smtClean="0">
                <a:solidFill>
                  <a:srgbClr val="C00000"/>
                </a:solidFill>
                <a:latin typeface="Times New Roman" panose="02020603050405020304" pitchFamily="18" charset="0"/>
                <a:cs typeface="Times New Roman" panose="02020603050405020304" pitchFamily="18" charset="0"/>
              </a:rPr>
              <a:t>Giá</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tính</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thuế</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được</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quy</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định</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như</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sau</a:t>
            </a:r>
            <a:r>
              <a:rPr lang="en-US" sz="2400" b="1" i="1" dirty="0" smtClean="0">
                <a:solidFill>
                  <a:srgbClr val="C00000"/>
                </a:solidFill>
                <a:latin typeface="Times New Roman" panose="02020603050405020304" pitchFamily="18" charset="0"/>
                <a:cs typeface="Times New Roman" panose="02020603050405020304" pitchFamily="18" charset="0"/>
              </a:rPr>
              <a:t>:</a:t>
            </a:r>
          </a:p>
          <a:p>
            <a:pPr algn="just">
              <a:spcBef>
                <a:spcPts val="600"/>
              </a:spcBef>
            </a:pPr>
            <a:r>
              <a:rPr lang="en-US" sz="2000" b="1" i="1" dirty="0" smtClean="0">
                <a:solidFill>
                  <a:srgbClr val="C00000"/>
                </a:solidFill>
                <a:latin typeface="Times New Roman" panose="02020603050405020304" pitchFamily="18" charset="0"/>
                <a:cs typeface="Times New Roman" panose="02020603050405020304" pitchFamily="18" charset="0"/>
              </a:rPr>
              <a:t>a)</a:t>
            </a:r>
            <a:r>
              <a:rPr lang="en-US" sz="2000" i="1" dirty="0" smtClean="0">
                <a:solidFill>
                  <a:srgbClr val="C00000"/>
                </a:solidFill>
                <a:latin typeface="Times New Roman" panose="02020603050405020304" pitchFamily="18" charset="0"/>
                <a:cs typeface="Times New Roman" panose="02020603050405020304" pitchFamily="18" charset="0"/>
              </a:rPr>
              <a:t> </a:t>
            </a:r>
            <a:r>
              <a:rPr lang="vi-VN" sz="2000" i="1" dirty="0" smtClean="0">
                <a:solidFill>
                  <a:srgbClr val="C00000"/>
                </a:solidFill>
                <a:latin typeface="Times New Roman" panose="02020603050405020304" pitchFamily="18" charset="0"/>
                <a:cs typeface="Times New Roman" panose="02020603050405020304" pitchFamily="18" charset="0"/>
              </a:rPr>
              <a:t>Đối </a:t>
            </a:r>
            <a:r>
              <a:rPr lang="vi-VN" sz="2000" i="1" dirty="0">
                <a:solidFill>
                  <a:srgbClr val="C00000"/>
                </a:solidFill>
                <a:latin typeface="Times New Roman" panose="02020603050405020304" pitchFamily="18" charset="0"/>
                <a:cs typeface="Times New Roman" panose="02020603050405020304" pitchFamily="18" charset="0"/>
              </a:rPr>
              <a:t>với hàng hóa, dịch vụ do cơ sở sản xuất, kinh doanh bán ra là giá bán chưa có thuế </a:t>
            </a:r>
            <a:r>
              <a:rPr lang="en-US" sz="2000" i="1" dirty="0" err="1" smtClean="0">
                <a:solidFill>
                  <a:srgbClr val="C00000"/>
                </a:solidFill>
                <a:latin typeface="Times New Roman" panose="02020603050405020304" pitchFamily="18" charset="0"/>
                <a:cs typeface="Times New Roman" panose="02020603050405020304" pitchFamily="18" charset="0"/>
              </a:rPr>
              <a:t>GTGT</a:t>
            </a:r>
            <a:r>
              <a:rPr lang="vi-VN" sz="2000" i="1" dirty="0" smtClean="0">
                <a:solidFill>
                  <a:srgbClr val="C00000"/>
                </a:solidFill>
                <a:latin typeface="Times New Roman" panose="02020603050405020304" pitchFamily="18" charset="0"/>
                <a:cs typeface="Times New Roman" panose="02020603050405020304" pitchFamily="18" charset="0"/>
              </a:rPr>
              <a:t>;</a:t>
            </a:r>
            <a:endParaRPr lang="en-US" sz="2000" i="1" dirty="0" smtClean="0">
              <a:solidFill>
                <a:srgbClr val="C00000"/>
              </a:solidFill>
              <a:latin typeface="Times New Roman" panose="02020603050405020304" pitchFamily="18" charset="0"/>
              <a:cs typeface="Times New Roman" panose="02020603050405020304" pitchFamily="18" charset="0"/>
            </a:endParaRPr>
          </a:p>
          <a:p>
            <a:pPr algn="just">
              <a:spcBef>
                <a:spcPts val="600"/>
              </a:spcBef>
            </a:pPr>
            <a:r>
              <a:rPr lang="en-US" sz="2000" i="1" dirty="0">
                <a:solidFill>
                  <a:srgbClr val="C00000"/>
                </a:solidFill>
                <a:latin typeface="Times New Roman" panose="02020603050405020304" pitchFamily="18" charset="0"/>
                <a:cs typeface="Times New Roman" panose="02020603050405020304" pitchFamily="18" charset="0"/>
              </a:rPr>
              <a:t>Đ</a:t>
            </a:r>
            <a:r>
              <a:rPr lang="vi-VN" sz="2000" i="1" dirty="0" smtClean="0">
                <a:solidFill>
                  <a:srgbClr val="C00000"/>
                </a:solidFill>
                <a:latin typeface="Times New Roman" panose="02020603050405020304" pitchFamily="18" charset="0"/>
                <a:cs typeface="Times New Roman" panose="02020603050405020304" pitchFamily="18" charset="0"/>
              </a:rPr>
              <a:t>ối </a:t>
            </a:r>
            <a:r>
              <a:rPr lang="vi-VN" sz="2000" i="1" dirty="0">
                <a:solidFill>
                  <a:srgbClr val="C00000"/>
                </a:solidFill>
                <a:latin typeface="Times New Roman" panose="02020603050405020304" pitchFamily="18" charset="0"/>
                <a:cs typeface="Times New Roman" panose="02020603050405020304" pitchFamily="18" charset="0"/>
              </a:rPr>
              <a:t>với hàng hóa, dịch vụ chịu thuế tiêu thụ đặc biệt là giá bán đã có thuế tiêu thụ đặc biệt nhưng chưa có thuế </a:t>
            </a:r>
            <a:r>
              <a:rPr lang="en-US" sz="2000" i="1" dirty="0" err="1" smtClean="0">
                <a:solidFill>
                  <a:srgbClr val="C00000"/>
                </a:solidFill>
                <a:latin typeface="Times New Roman" panose="02020603050405020304" pitchFamily="18" charset="0"/>
                <a:cs typeface="Times New Roman" panose="02020603050405020304" pitchFamily="18" charset="0"/>
              </a:rPr>
              <a:t>GTGT</a:t>
            </a:r>
            <a:r>
              <a:rPr lang="vi-VN" sz="2000" i="1" dirty="0" smtClean="0">
                <a:solidFill>
                  <a:srgbClr val="C00000"/>
                </a:solidFill>
                <a:latin typeface="Times New Roman" panose="02020603050405020304" pitchFamily="18" charset="0"/>
                <a:cs typeface="Times New Roman" panose="02020603050405020304" pitchFamily="18" charset="0"/>
              </a:rPr>
              <a:t>;</a:t>
            </a:r>
            <a:endParaRPr lang="en-US" sz="2000" i="1" dirty="0" smtClean="0">
              <a:solidFill>
                <a:srgbClr val="C00000"/>
              </a:solidFill>
              <a:latin typeface="Times New Roman" panose="02020603050405020304" pitchFamily="18" charset="0"/>
              <a:cs typeface="Times New Roman" panose="02020603050405020304" pitchFamily="18" charset="0"/>
            </a:endParaRPr>
          </a:p>
          <a:p>
            <a:pPr algn="just">
              <a:spcBef>
                <a:spcPts val="600"/>
              </a:spcBef>
            </a:pPr>
            <a:r>
              <a:rPr lang="en-US" sz="2000" i="1" dirty="0">
                <a:solidFill>
                  <a:srgbClr val="C00000"/>
                </a:solidFill>
                <a:latin typeface="Times New Roman" panose="02020603050405020304" pitchFamily="18" charset="0"/>
                <a:cs typeface="Times New Roman" panose="02020603050405020304" pitchFamily="18" charset="0"/>
              </a:rPr>
              <a:t>Đ</a:t>
            </a:r>
            <a:r>
              <a:rPr lang="vi-VN" sz="2000" i="1" dirty="0" smtClean="0">
                <a:solidFill>
                  <a:srgbClr val="C00000"/>
                </a:solidFill>
                <a:latin typeface="Times New Roman" panose="02020603050405020304" pitchFamily="18" charset="0"/>
                <a:cs typeface="Times New Roman" panose="02020603050405020304" pitchFamily="18" charset="0"/>
              </a:rPr>
              <a:t>ối </a:t>
            </a:r>
            <a:r>
              <a:rPr lang="vi-VN" sz="2000" i="1" dirty="0">
                <a:solidFill>
                  <a:srgbClr val="C00000"/>
                </a:solidFill>
                <a:latin typeface="Times New Roman" panose="02020603050405020304" pitchFamily="18" charset="0"/>
                <a:cs typeface="Times New Roman" panose="02020603050405020304" pitchFamily="18" charset="0"/>
              </a:rPr>
              <a:t>với hàng hóa chịu thuế bảo vệ môi trường là giá bán đã có thuế bảo vệ môi trường nhưng chưa có thuế </a:t>
            </a:r>
            <a:r>
              <a:rPr lang="en-US" sz="2000" i="1" dirty="0" err="1" smtClean="0">
                <a:solidFill>
                  <a:srgbClr val="C00000"/>
                </a:solidFill>
                <a:latin typeface="Times New Roman" panose="02020603050405020304" pitchFamily="18" charset="0"/>
                <a:cs typeface="Times New Roman" panose="02020603050405020304" pitchFamily="18" charset="0"/>
              </a:rPr>
              <a:t>GTGT</a:t>
            </a:r>
            <a:r>
              <a:rPr lang="vi-VN" sz="2000" i="1" dirty="0" smtClean="0">
                <a:solidFill>
                  <a:srgbClr val="C00000"/>
                </a:solidFill>
                <a:latin typeface="Times New Roman" panose="02020603050405020304" pitchFamily="18" charset="0"/>
                <a:cs typeface="Times New Roman" panose="02020603050405020304" pitchFamily="18" charset="0"/>
              </a:rPr>
              <a:t>;</a:t>
            </a:r>
            <a:endParaRPr lang="en-US" sz="2000" i="1" dirty="0" smtClean="0">
              <a:solidFill>
                <a:srgbClr val="C00000"/>
              </a:solidFill>
              <a:latin typeface="Times New Roman" panose="02020603050405020304" pitchFamily="18" charset="0"/>
              <a:cs typeface="Times New Roman" panose="02020603050405020304" pitchFamily="18" charset="0"/>
            </a:endParaRPr>
          </a:p>
          <a:p>
            <a:pPr algn="just">
              <a:spcBef>
                <a:spcPts val="600"/>
              </a:spcBef>
            </a:pPr>
            <a:r>
              <a:rPr lang="en-US" sz="2000" i="1" dirty="0">
                <a:solidFill>
                  <a:srgbClr val="C00000"/>
                </a:solidFill>
                <a:latin typeface="Times New Roman" panose="02020603050405020304" pitchFamily="18" charset="0"/>
                <a:cs typeface="Times New Roman" panose="02020603050405020304" pitchFamily="18" charset="0"/>
              </a:rPr>
              <a:t>Đ</a:t>
            </a:r>
            <a:r>
              <a:rPr lang="vi-VN" sz="2000" i="1" dirty="0" smtClean="0">
                <a:solidFill>
                  <a:srgbClr val="C00000"/>
                </a:solidFill>
                <a:latin typeface="Times New Roman" panose="02020603050405020304" pitchFamily="18" charset="0"/>
                <a:cs typeface="Times New Roman" panose="02020603050405020304" pitchFamily="18" charset="0"/>
              </a:rPr>
              <a:t>ối </a:t>
            </a:r>
            <a:r>
              <a:rPr lang="vi-VN" sz="2000" i="1" dirty="0">
                <a:solidFill>
                  <a:srgbClr val="C00000"/>
                </a:solidFill>
                <a:latin typeface="Times New Roman" panose="02020603050405020304" pitchFamily="18" charset="0"/>
                <a:cs typeface="Times New Roman" panose="02020603050405020304" pitchFamily="18" charset="0"/>
              </a:rPr>
              <a:t>với hàng hóa chịu thuế tiêu thụ đặc biệt và thuế bảo vệ môi trường là giá bán đã có thuế tiêu thụ đặc biệt và thuế bảo vệ môi trường nhưng chưa có thuế </a:t>
            </a:r>
            <a:r>
              <a:rPr lang="en-US" sz="2000" i="1" dirty="0" err="1" smtClean="0">
                <a:solidFill>
                  <a:srgbClr val="C00000"/>
                </a:solidFill>
                <a:latin typeface="Times New Roman" panose="02020603050405020304" pitchFamily="18" charset="0"/>
                <a:cs typeface="Times New Roman" panose="02020603050405020304" pitchFamily="18" charset="0"/>
              </a:rPr>
              <a:t>GTGT</a:t>
            </a:r>
            <a:endParaRPr lang="en-US" sz="2000" i="1" dirty="0" smtClean="0">
              <a:solidFill>
                <a:srgbClr val="C00000"/>
              </a:solidFill>
              <a:latin typeface="Times New Roman" panose="02020603050405020304" pitchFamily="18" charset="0"/>
              <a:cs typeface="Times New Roman" panose="02020603050405020304" pitchFamily="18" charset="0"/>
            </a:endParaRPr>
          </a:p>
          <a:p>
            <a:pPr algn="just">
              <a:spcBef>
                <a:spcPts val="600"/>
              </a:spcBef>
            </a:pPr>
            <a:r>
              <a:rPr lang="vi-VN" sz="2000" b="1" i="1" dirty="0">
                <a:solidFill>
                  <a:srgbClr val="C00000"/>
                </a:solidFill>
                <a:latin typeface="Times New Roman" panose="02020603050405020304" pitchFamily="18" charset="0"/>
                <a:cs typeface="Times New Roman" panose="02020603050405020304" pitchFamily="18" charset="0"/>
              </a:rPr>
              <a:t>b)</a:t>
            </a:r>
            <a:r>
              <a:rPr lang="vi-VN" sz="2000" i="1" dirty="0">
                <a:solidFill>
                  <a:srgbClr val="C00000"/>
                </a:solidFill>
                <a:latin typeface="Times New Roman" panose="02020603050405020304" pitchFamily="18" charset="0"/>
                <a:cs typeface="Times New Roman" panose="02020603050405020304" pitchFamily="18" charset="0"/>
              </a:rPr>
              <a:t> </a:t>
            </a:r>
            <a:r>
              <a:rPr lang="vi-VN" sz="2000" i="1" dirty="0" smtClean="0">
                <a:solidFill>
                  <a:srgbClr val="C00000"/>
                </a:solidFill>
                <a:latin typeface="Times New Roman" panose="02020603050405020304" pitchFamily="18" charset="0"/>
                <a:cs typeface="Times New Roman" panose="02020603050405020304" pitchFamily="18" charset="0"/>
              </a:rPr>
              <a:t>Đối </a:t>
            </a:r>
            <a:r>
              <a:rPr lang="vi-VN" sz="2000" i="1" dirty="0">
                <a:solidFill>
                  <a:srgbClr val="C00000"/>
                </a:solidFill>
                <a:latin typeface="Times New Roman" panose="02020603050405020304" pitchFamily="18" charset="0"/>
                <a:cs typeface="Times New Roman" panose="02020603050405020304" pitchFamily="18" charset="0"/>
              </a:rPr>
              <a:t>với hàng hóa </a:t>
            </a:r>
            <a:r>
              <a:rPr lang="en-US" sz="2000" i="1" dirty="0" smtClean="0">
                <a:solidFill>
                  <a:srgbClr val="C00000"/>
                </a:solidFill>
                <a:latin typeface="Times New Roman" panose="02020603050405020304" pitchFamily="18" charset="0"/>
                <a:cs typeface="Times New Roman" panose="02020603050405020304" pitchFamily="18" charset="0"/>
              </a:rPr>
              <a:t>NK </a:t>
            </a:r>
            <a:r>
              <a:rPr lang="vi-VN" sz="2000" i="1" dirty="0" smtClean="0">
                <a:solidFill>
                  <a:srgbClr val="C00000"/>
                </a:solidFill>
                <a:latin typeface="Times New Roman" panose="02020603050405020304" pitchFamily="18" charset="0"/>
                <a:cs typeface="Times New Roman" panose="02020603050405020304" pitchFamily="18" charset="0"/>
              </a:rPr>
              <a:t>là </a:t>
            </a:r>
            <a:r>
              <a:rPr lang="vi-VN" sz="2000" i="1" dirty="0">
                <a:solidFill>
                  <a:srgbClr val="C00000"/>
                </a:solidFill>
                <a:latin typeface="Times New Roman" panose="02020603050405020304" pitchFamily="18" charset="0"/>
                <a:cs typeface="Times New Roman" panose="02020603050405020304" pitchFamily="18" charset="0"/>
              </a:rPr>
              <a:t>giá nhập tại cửa khẩu cộng với thuế </a:t>
            </a:r>
            <a:r>
              <a:rPr lang="en-US" sz="2000" i="1" dirty="0" smtClean="0">
                <a:solidFill>
                  <a:srgbClr val="C00000"/>
                </a:solidFill>
                <a:latin typeface="Times New Roman" panose="02020603050405020304" pitchFamily="18" charset="0"/>
                <a:cs typeface="Times New Roman" panose="02020603050405020304" pitchFamily="18" charset="0"/>
              </a:rPr>
              <a:t>NK </a:t>
            </a:r>
            <a:r>
              <a:rPr lang="vi-VN" sz="2000" i="1" dirty="0" smtClean="0">
                <a:solidFill>
                  <a:srgbClr val="C00000"/>
                </a:solidFill>
                <a:latin typeface="Times New Roman" panose="02020603050405020304" pitchFamily="18" charset="0"/>
                <a:cs typeface="Times New Roman" panose="02020603050405020304" pitchFamily="18" charset="0"/>
              </a:rPr>
              <a:t>(nếu </a:t>
            </a:r>
            <a:r>
              <a:rPr lang="vi-VN" sz="2000" i="1" dirty="0">
                <a:solidFill>
                  <a:srgbClr val="C00000"/>
                </a:solidFill>
                <a:latin typeface="Times New Roman" panose="02020603050405020304" pitchFamily="18" charset="0"/>
                <a:cs typeface="Times New Roman" panose="02020603050405020304" pitchFamily="18" charset="0"/>
              </a:rPr>
              <a:t>có), cộng với thuế tiêu thụ đặc biệt (nếu có) và cộng với thuế bảo vệ môi trường (nếu có). Giá nhập tại cửa khẩu được xác định theo quy định về giá tính thuế hàng </a:t>
            </a:r>
            <a:r>
              <a:rPr lang="en-US" sz="2000" i="1" dirty="0" smtClean="0">
                <a:solidFill>
                  <a:srgbClr val="C00000"/>
                </a:solidFill>
                <a:latin typeface="Times New Roman" panose="02020603050405020304" pitchFamily="18" charset="0"/>
                <a:cs typeface="Times New Roman" panose="02020603050405020304" pitchFamily="18" charset="0"/>
              </a:rPr>
              <a:t>NK.</a:t>
            </a:r>
          </a:p>
        </p:txBody>
      </p:sp>
    </p:spTree>
    <p:extLst>
      <p:ext uri="{BB962C8B-B14F-4D97-AF65-F5344CB8AC3E}">
        <p14:creationId xmlns:p14="http://schemas.microsoft.com/office/powerpoint/2010/main" val="1939736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982" y="286618"/>
            <a:ext cx="6532418"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III - </a:t>
            </a:r>
            <a:r>
              <a:rPr lang="en-US" sz="3200" b="1" dirty="0" err="1" smtClean="0">
                <a:solidFill>
                  <a:srgbClr val="C00000"/>
                </a:solidFill>
                <a:latin typeface="Times New Roman" panose="02020603050405020304" pitchFamily="18" charset="0"/>
                <a:cs typeface="Times New Roman" panose="02020603050405020304" pitchFamily="18" charset="0"/>
              </a:rPr>
              <a:t>CĂN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CỨ</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001982" y="1143000"/>
            <a:ext cx="6913418" cy="5463034"/>
          </a:xfrm>
          <a:prstGeom prst="rect">
            <a:avLst/>
          </a:prstGeom>
          <a:noFill/>
        </p:spPr>
        <p:txBody>
          <a:bodyPr wrap="square" rtlCol="0">
            <a:spAutoFit/>
          </a:bodyPr>
          <a:lstStyle/>
          <a:p>
            <a:r>
              <a:rPr lang="en-US" sz="2800" b="1" dirty="0" smtClean="0">
                <a:solidFill>
                  <a:srgbClr val="C00000"/>
                </a:solidFill>
                <a:latin typeface="Times New Roman" panose="02020603050405020304" pitchFamily="18" charset="0"/>
                <a:cs typeface="Times New Roman" panose="02020603050405020304" pitchFamily="18" charset="0"/>
              </a:rPr>
              <a:t>1. </a:t>
            </a:r>
            <a:r>
              <a:rPr lang="en-US" sz="2800" b="1" dirty="0" err="1" smtClean="0">
                <a:solidFill>
                  <a:srgbClr val="C00000"/>
                </a:solidFill>
                <a:latin typeface="Times New Roman" panose="02020603050405020304" pitchFamily="18" charset="0"/>
                <a:cs typeface="Times New Roman" panose="02020603050405020304" pitchFamily="18" charset="0"/>
              </a:rPr>
              <a:t>GIÁ</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TÍNH</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THUẾ</a:t>
            </a:r>
            <a:endParaRPr lang="en-US" sz="2800" b="1" dirty="0" smtClean="0">
              <a:solidFill>
                <a:srgbClr val="C00000"/>
              </a:solidFill>
              <a:latin typeface="Times New Roman" panose="02020603050405020304" pitchFamily="18" charset="0"/>
              <a:cs typeface="Times New Roman" panose="02020603050405020304" pitchFamily="18" charset="0"/>
            </a:endParaRPr>
          </a:p>
          <a:p>
            <a:pPr algn="just">
              <a:lnSpc>
                <a:spcPct val="150000"/>
              </a:lnSpc>
              <a:spcBef>
                <a:spcPts val="600"/>
              </a:spcBef>
            </a:pPr>
            <a:r>
              <a:rPr lang="en-US" sz="2400" b="1" i="1" dirty="0" err="1" smtClean="0">
                <a:solidFill>
                  <a:srgbClr val="C00000"/>
                </a:solidFill>
                <a:latin typeface="Times New Roman" panose="02020603050405020304" pitchFamily="18" charset="0"/>
                <a:cs typeface="Times New Roman" panose="02020603050405020304" pitchFamily="18" charset="0"/>
              </a:rPr>
              <a:t>Giá</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tính</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thuế</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được</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quy</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định</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như</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sau</a:t>
            </a:r>
            <a:r>
              <a:rPr lang="en-US" sz="2400" b="1" i="1" dirty="0" smtClean="0">
                <a:solidFill>
                  <a:srgbClr val="C00000"/>
                </a:solidFill>
                <a:latin typeface="Times New Roman" panose="02020603050405020304" pitchFamily="18" charset="0"/>
                <a:cs typeface="Times New Roman" panose="02020603050405020304" pitchFamily="18" charset="0"/>
              </a:rPr>
              <a:t>:</a:t>
            </a:r>
          </a:p>
          <a:p>
            <a:pPr algn="just">
              <a:spcBef>
                <a:spcPts val="600"/>
              </a:spcBef>
            </a:pPr>
            <a:r>
              <a:rPr lang="vi-VN" sz="2000" b="1" i="1" dirty="0">
                <a:solidFill>
                  <a:srgbClr val="C00000"/>
                </a:solidFill>
                <a:latin typeface="Times New Roman" panose="02020603050405020304" pitchFamily="18" charset="0"/>
                <a:cs typeface="Times New Roman" panose="02020603050405020304" pitchFamily="18" charset="0"/>
              </a:rPr>
              <a:t>c)</a:t>
            </a:r>
            <a:r>
              <a:rPr lang="vi-VN" sz="2000" i="1" dirty="0">
                <a:solidFill>
                  <a:srgbClr val="C00000"/>
                </a:solidFill>
                <a:latin typeface="Times New Roman" panose="02020603050405020304" pitchFamily="18" charset="0"/>
                <a:cs typeface="Times New Roman" panose="02020603050405020304" pitchFamily="18" charset="0"/>
              </a:rPr>
              <a:t> Đối với hàng hóa, dịch vụ dùng để trao đổi, tiêu dùng nội bộ, biếu, tặng cho là giá tính thuế giá trị gia tăng của hàng hóa, dịch vụ cùng loại hoặc tương đương tại thời điểm phát sinh các hoạt động này</a:t>
            </a:r>
            <a:r>
              <a:rPr lang="en-US" sz="2000" i="1" dirty="0" smtClean="0">
                <a:solidFill>
                  <a:srgbClr val="C00000"/>
                </a:solidFill>
                <a:latin typeface="Times New Roman" panose="02020603050405020304" pitchFamily="18" charset="0"/>
                <a:cs typeface="Times New Roman" panose="02020603050405020304" pitchFamily="18" charset="0"/>
              </a:rPr>
              <a:t>.</a:t>
            </a:r>
          </a:p>
          <a:p>
            <a:pPr algn="just">
              <a:spcBef>
                <a:spcPts val="600"/>
              </a:spcBef>
            </a:pPr>
            <a:r>
              <a:rPr lang="en-US" sz="2000" b="1" i="1" dirty="0" smtClean="0">
                <a:solidFill>
                  <a:srgbClr val="C00000"/>
                </a:solidFill>
                <a:latin typeface="Times New Roman" panose="02020603050405020304" pitchFamily="18" charset="0"/>
                <a:cs typeface="Times New Roman" panose="02020603050405020304" pitchFamily="18" charset="0"/>
              </a:rPr>
              <a:t>d) </a:t>
            </a:r>
            <a:r>
              <a:rPr lang="vi-VN" sz="2000" i="1" dirty="0" smtClean="0">
                <a:solidFill>
                  <a:srgbClr val="C00000"/>
                </a:solidFill>
                <a:latin typeface="Times New Roman" panose="02020603050405020304" pitchFamily="18" charset="0"/>
                <a:cs typeface="Times New Roman" panose="02020603050405020304" pitchFamily="18" charset="0"/>
              </a:rPr>
              <a:t>Đối </a:t>
            </a:r>
            <a:r>
              <a:rPr lang="vi-VN" sz="2000" i="1" dirty="0">
                <a:solidFill>
                  <a:srgbClr val="C00000"/>
                </a:solidFill>
                <a:latin typeface="Times New Roman" panose="02020603050405020304" pitchFamily="18" charset="0"/>
                <a:cs typeface="Times New Roman" panose="02020603050405020304" pitchFamily="18" charset="0"/>
              </a:rPr>
              <a:t>với hoạt động cho thuê tài sản là số tiền cho thuê chưa có thuế giá trị gia </a:t>
            </a:r>
            <a:r>
              <a:rPr lang="vi-VN" sz="2000" i="1" dirty="0" smtClean="0">
                <a:solidFill>
                  <a:srgbClr val="C00000"/>
                </a:solidFill>
                <a:latin typeface="Times New Roman" panose="02020603050405020304" pitchFamily="18" charset="0"/>
                <a:cs typeface="Times New Roman" panose="02020603050405020304" pitchFamily="18" charset="0"/>
              </a:rPr>
              <a:t>tăng</a:t>
            </a:r>
            <a:endParaRPr lang="en-US" sz="2000" i="1" dirty="0" smtClean="0">
              <a:solidFill>
                <a:srgbClr val="C00000"/>
              </a:solidFill>
              <a:latin typeface="Times New Roman" panose="02020603050405020304" pitchFamily="18" charset="0"/>
              <a:cs typeface="Times New Roman" panose="02020603050405020304" pitchFamily="18" charset="0"/>
            </a:endParaRPr>
          </a:p>
          <a:p>
            <a:pPr algn="just">
              <a:spcBef>
                <a:spcPts val="600"/>
              </a:spcBef>
            </a:pPr>
            <a:r>
              <a:rPr lang="vi-VN" sz="2000" i="1" dirty="0">
                <a:solidFill>
                  <a:srgbClr val="C00000"/>
                </a:solidFill>
                <a:latin typeface="Times New Roman" panose="02020603050405020304" pitchFamily="18" charset="0"/>
                <a:cs typeface="Times New Roman" panose="02020603050405020304" pitchFamily="18" charset="0"/>
              </a:rPr>
              <a:t>Trường hợp cho thuê theo hình thức trả tiền thuê từng kỳ hoặc trả trước tiền thuê cho thời hạn thuê thì giá tính thuế là số tiền cho thuê trả từng kỳ hoặc trả trước cho thời hạn thuê chưa có thuế giá trị gia </a:t>
            </a:r>
            <a:r>
              <a:rPr lang="vi-VN" sz="2000" i="1" dirty="0" smtClean="0">
                <a:solidFill>
                  <a:srgbClr val="C00000"/>
                </a:solidFill>
                <a:latin typeface="Times New Roman" panose="02020603050405020304" pitchFamily="18" charset="0"/>
                <a:cs typeface="Times New Roman" panose="02020603050405020304" pitchFamily="18" charset="0"/>
              </a:rPr>
              <a:t>tăng</a:t>
            </a:r>
            <a:endParaRPr lang="en-US" sz="2000" i="1" dirty="0" smtClean="0">
              <a:solidFill>
                <a:srgbClr val="C00000"/>
              </a:solidFill>
              <a:latin typeface="Times New Roman" panose="02020603050405020304" pitchFamily="18" charset="0"/>
              <a:cs typeface="Times New Roman" panose="02020603050405020304" pitchFamily="18" charset="0"/>
            </a:endParaRPr>
          </a:p>
          <a:p>
            <a:pPr algn="just">
              <a:spcBef>
                <a:spcPts val="600"/>
              </a:spcBef>
            </a:pPr>
            <a:r>
              <a:rPr lang="vi-VN" sz="2000" b="1" i="1" dirty="0">
                <a:solidFill>
                  <a:srgbClr val="C00000"/>
                </a:solidFill>
                <a:latin typeface="Times New Roman" panose="02020603050405020304" pitchFamily="18" charset="0"/>
                <a:cs typeface="Times New Roman" panose="02020603050405020304" pitchFamily="18" charset="0"/>
              </a:rPr>
              <a:t>đ) </a:t>
            </a:r>
            <a:r>
              <a:rPr lang="vi-VN" sz="2000" i="1" dirty="0">
                <a:solidFill>
                  <a:srgbClr val="C00000"/>
                </a:solidFill>
                <a:latin typeface="Times New Roman" panose="02020603050405020304" pitchFamily="18" charset="0"/>
                <a:cs typeface="Times New Roman" panose="02020603050405020304" pitchFamily="18" charset="0"/>
              </a:rPr>
              <a:t>Đối với hàng hóa bán theo phương thức trả góp, trả chậm là giá tính theo giá bán trả một lần chưa có thuế giá trị gia tăng của hàng hóa đó, không bao gồm khoản lãi trả góp, lãi trả </a:t>
            </a:r>
            <a:r>
              <a:rPr lang="vi-VN" sz="2000" i="1" dirty="0" smtClean="0">
                <a:solidFill>
                  <a:srgbClr val="C00000"/>
                </a:solidFill>
                <a:latin typeface="Times New Roman" panose="02020603050405020304" pitchFamily="18" charset="0"/>
                <a:cs typeface="Times New Roman" panose="02020603050405020304" pitchFamily="18" charset="0"/>
              </a:rPr>
              <a:t>chậm</a:t>
            </a:r>
            <a:endParaRPr lang="en-US" sz="2000" i="1"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805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982" y="286618"/>
            <a:ext cx="6532418"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III - </a:t>
            </a:r>
            <a:r>
              <a:rPr lang="en-US" sz="3200" b="1" dirty="0" err="1" smtClean="0">
                <a:solidFill>
                  <a:srgbClr val="C00000"/>
                </a:solidFill>
                <a:latin typeface="Times New Roman" panose="02020603050405020304" pitchFamily="18" charset="0"/>
                <a:cs typeface="Times New Roman" panose="02020603050405020304" pitchFamily="18" charset="0"/>
              </a:rPr>
              <a:t>CĂN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CỨ</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001982" y="1143000"/>
            <a:ext cx="6913418" cy="4770537"/>
          </a:xfrm>
          <a:prstGeom prst="rect">
            <a:avLst/>
          </a:prstGeom>
          <a:noFill/>
        </p:spPr>
        <p:txBody>
          <a:bodyPr wrap="square" rtlCol="0">
            <a:spAutoFit/>
          </a:bodyPr>
          <a:lstStyle/>
          <a:p>
            <a:r>
              <a:rPr lang="en-US" sz="2800" b="1" dirty="0" smtClean="0">
                <a:solidFill>
                  <a:srgbClr val="C00000"/>
                </a:solidFill>
                <a:latin typeface="Times New Roman" panose="02020603050405020304" pitchFamily="18" charset="0"/>
                <a:cs typeface="Times New Roman" panose="02020603050405020304" pitchFamily="18" charset="0"/>
              </a:rPr>
              <a:t>1. </a:t>
            </a:r>
            <a:r>
              <a:rPr lang="en-US" sz="2800" b="1" dirty="0" err="1" smtClean="0">
                <a:solidFill>
                  <a:srgbClr val="C00000"/>
                </a:solidFill>
                <a:latin typeface="Times New Roman" panose="02020603050405020304" pitchFamily="18" charset="0"/>
                <a:cs typeface="Times New Roman" panose="02020603050405020304" pitchFamily="18" charset="0"/>
              </a:rPr>
              <a:t>GIÁ</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TÍNH</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THUẾ</a:t>
            </a:r>
            <a:endParaRPr lang="en-US" sz="2800" b="1" dirty="0" smtClean="0">
              <a:solidFill>
                <a:srgbClr val="C00000"/>
              </a:solidFill>
              <a:latin typeface="Times New Roman" panose="02020603050405020304" pitchFamily="18" charset="0"/>
              <a:cs typeface="Times New Roman" panose="02020603050405020304" pitchFamily="18" charset="0"/>
            </a:endParaRPr>
          </a:p>
          <a:p>
            <a:pPr algn="just">
              <a:lnSpc>
                <a:spcPct val="150000"/>
              </a:lnSpc>
              <a:spcBef>
                <a:spcPts val="600"/>
              </a:spcBef>
            </a:pPr>
            <a:r>
              <a:rPr lang="en-US" sz="2400" b="1" i="1" dirty="0" err="1" smtClean="0">
                <a:solidFill>
                  <a:srgbClr val="C00000"/>
                </a:solidFill>
                <a:latin typeface="Times New Roman" panose="02020603050405020304" pitchFamily="18" charset="0"/>
                <a:cs typeface="Times New Roman" panose="02020603050405020304" pitchFamily="18" charset="0"/>
              </a:rPr>
              <a:t>Giá</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tính</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thuế</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được</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quy</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định</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như</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sau</a:t>
            </a:r>
            <a:r>
              <a:rPr lang="en-US" sz="2400" b="1" i="1" dirty="0" smtClean="0">
                <a:solidFill>
                  <a:srgbClr val="C00000"/>
                </a:solidFill>
                <a:latin typeface="Times New Roman" panose="02020603050405020304" pitchFamily="18" charset="0"/>
                <a:cs typeface="Times New Roman" panose="02020603050405020304" pitchFamily="18" charset="0"/>
              </a:rPr>
              <a:t>:</a:t>
            </a:r>
          </a:p>
          <a:p>
            <a:pPr algn="just">
              <a:spcBef>
                <a:spcPts val="600"/>
              </a:spcBef>
            </a:pPr>
            <a:r>
              <a:rPr lang="vi-VN" sz="2000" b="1" i="1" dirty="0">
                <a:solidFill>
                  <a:srgbClr val="C00000"/>
                </a:solidFill>
                <a:latin typeface="Times New Roman" panose="02020603050405020304" pitchFamily="18" charset="0"/>
                <a:cs typeface="Times New Roman" panose="02020603050405020304" pitchFamily="18" charset="0"/>
              </a:rPr>
              <a:t>e)</a:t>
            </a:r>
            <a:r>
              <a:rPr lang="vi-VN" sz="2000" i="1" dirty="0">
                <a:solidFill>
                  <a:srgbClr val="C00000"/>
                </a:solidFill>
                <a:latin typeface="Times New Roman" panose="02020603050405020304" pitchFamily="18" charset="0"/>
                <a:cs typeface="Times New Roman" panose="02020603050405020304" pitchFamily="18" charset="0"/>
              </a:rPr>
              <a:t> Đối với gia công hàng hóa là giá gia công chưa có thuế giá trị gia </a:t>
            </a:r>
            <a:r>
              <a:rPr lang="vi-VN" sz="2000" i="1" dirty="0" smtClean="0">
                <a:solidFill>
                  <a:srgbClr val="C00000"/>
                </a:solidFill>
                <a:latin typeface="Times New Roman" panose="02020603050405020304" pitchFamily="18" charset="0"/>
                <a:cs typeface="Times New Roman" panose="02020603050405020304" pitchFamily="18" charset="0"/>
              </a:rPr>
              <a:t>tăng</a:t>
            </a:r>
            <a:endParaRPr lang="en-US" sz="2000" i="1" dirty="0" smtClean="0">
              <a:solidFill>
                <a:srgbClr val="C00000"/>
              </a:solidFill>
              <a:latin typeface="Times New Roman" panose="02020603050405020304" pitchFamily="18" charset="0"/>
              <a:cs typeface="Times New Roman" panose="02020603050405020304" pitchFamily="18" charset="0"/>
            </a:endParaRPr>
          </a:p>
          <a:p>
            <a:pPr algn="just">
              <a:spcBef>
                <a:spcPts val="600"/>
              </a:spcBef>
            </a:pPr>
            <a:r>
              <a:rPr lang="vi-VN" sz="2000" b="1" i="1" dirty="0">
                <a:solidFill>
                  <a:srgbClr val="C00000"/>
                </a:solidFill>
                <a:latin typeface="Times New Roman" panose="02020603050405020304" pitchFamily="18" charset="0"/>
                <a:cs typeface="Times New Roman" panose="02020603050405020304" pitchFamily="18" charset="0"/>
              </a:rPr>
              <a:t>g)</a:t>
            </a:r>
            <a:r>
              <a:rPr lang="vi-VN" sz="2000" i="1" dirty="0">
                <a:solidFill>
                  <a:srgbClr val="C00000"/>
                </a:solidFill>
                <a:latin typeface="Times New Roman" panose="02020603050405020304" pitchFamily="18" charset="0"/>
                <a:cs typeface="Times New Roman" panose="02020603050405020304" pitchFamily="18" charset="0"/>
              </a:rPr>
              <a:t> Đối với hoạt động xây dựng, lắp đặt là giá trị công trình, hạng mục công trình hay phần công việc thực hiện bàn giao chưa có thuế giá trị gia tăng. Trường hợp xây dựng, lắp đặt không bao thầu nguyên vật liệu, máy móc, thiết bị thì giá tính thuế là giá trị xây dựng, lắp đặt không bao gồm giá trị nguyên vật liệu và máy móc, thiết </a:t>
            </a:r>
            <a:r>
              <a:rPr lang="vi-VN" sz="2000" i="1" dirty="0" smtClean="0">
                <a:solidFill>
                  <a:srgbClr val="C00000"/>
                </a:solidFill>
                <a:latin typeface="Times New Roman" panose="02020603050405020304" pitchFamily="18" charset="0"/>
                <a:cs typeface="Times New Roman" panose="02020603050405020304" pitchFamily="18" charset="0"/>
              </a:rPr>
              <a:t>bị</a:t>
            </a:r>
            <a:endParaRPr lang="en-US" sz="2000" i="1" dirty="0" smtClean="0">
              <a:solidFill>
                <a:srgbClr val="C00000"/>
              </a:solidFill>
              <a:latin typeface="Times New Roman" panose="02020603050405020304" pitchFamily="18" charset="0"/>
              <a:cs typeface="Times New Roman" panose="02020603050405020304" pitchFamily="18" charset="0"/>
            </a:endParaRPr>
          </a:p>
          <a:p>
            <a:pPr algn="just">
              <a:spcBef>
                <a:spcPts val="600"/>
              </a:spcBef>
            </a:pPr>
            <a:r>
              <a:rPr lang="vi-VN" sz="2000" b="1" i="1" dirty="0">
                <a:solidFill>
                  <a:srgbClr val="C00000"/>
                </a:solidFill>
                <a:latin typeface="Times New Roman" panose="02020603050405020304" pitchFamily="18" charset="0"/>
                <a:cs typeface="Times New Roman" panose="02020603050405020304" pitchFamily="18" charset="0"/>
              </a:rPr>
              <a:t>h)</a:t>
            </a:r>
            <a:r>
              <a:rPr lang="vi-VN" sz="2000" i="1" dirty="0">
                <a:solidFill>
                  <a:srgbClr val="C00000"/>
                </a:solidFill>
                <a:latin typeface="Times New Roman" panose="02020603050405020304" pitchFamily="18" charset="0"/>
                <a:cs typeface="Times New Roman" panose="02020603050405020304" pitchFamily="18" charset="0"/>
              </a:rPr>
              <a:t> Đối với hoạt động kinh doanh bất động sản là giá bán bất động sản chưa có thuế giá trị gia tăng, trừ giá chuyển quyền sử dụng đất hoặc tiền thuê đất phải nộp ngân sách nhà nước</a:t>
            </a:r>
            <a:endParaRPr lang="en-US" sz="2000" i="1"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8005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982" y="286618"/>
            <a:ext cx="6608618"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III - </a:t>
            </a:r>
            <a:r>
              <a:rPr lang="en-US" sz="3200" b="1" dirty="0" err="1" smtClean="0">
                <a:solidFill>
                  <a:srgbClr val="C00000"/>
                </a:solidFill>
                <a:latin typeface="Times New Roman" panose="02020603050405020304" pitchFamily="18" charset="0"/>
                <a:cs typeface="Times New Roman" panose="02020603050405020304" pitchFamily="18" charset="0"/>
              </a:rPr>
              <a:t>CĂN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CỨ</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001982" y="1143000"/>
            <a:ext cx="6913418" cy="4308872"/>
          </a:xfrm>
          <a:prstGeom prst="rect">
            <a:avLst/>
          </a:prstGeom>
          <a:noFill/>
        </p:spPr>
        <p:txBody>
          <a:bodyPr wrap="square" rtlCol="0">
            <a:spAutoFit/>
          </a:bodyPr>
          <a:lstStyle/>
          <a:p>
            <a:r>
              <a:rPr lang="en-US" sz="2800" b="1" dirty="0" smtClean="0">
                <a:solidFill>
                  <a:srgbClr val="C00000"/>
                </a:solidFill>
                <a:latin typeface="Times New Roman" panose="02020603050405020304" pitchFamily="18" charset="0"/>
                <a:cs typeface="Times New Roman" panose="02020603050405020304" pitchFamily="18" charset="0"/>
              </a:rPr>
              <a:t>1. </a:t>
            </a:r>
            <a:r>
              <a:rPr lang="en-US" sz="2800" b="1" dirty="0" err="1" smtClean="0">
                <a:solidFill>
                  <a:srgbClr val="C00000"/>
                </a:solidFill>
                <a:latin typeface="Times New Roman" panose="02020603050405020304" pitchFamily="18" charset="0"/>
                <a:cs typeface="Times New Roman" panose="02020603050405020304" pitchFamily="18" charset="0"/>
              </a:rPr>
              <a:t>GIÁ</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TÍNH</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THUẾ</a:t>
            </a:r>
            <a:endParaRPr lang="en-US" sz="2800" b="1" dirty="0" smtClean="0">
              <a:solidFill>
                <a:srgbClr val="C00000"/>
              </a:solidFill>
              <a:latin typeface="Times New Roman" panose="02020603050405020304" pitchFamily="18" charset="0"/>
              <a:cs typeface="Times New Roman" panose="02020603050405020304" pitchFamily="18" charset="0"/>
            </a:endParaRPr>
          </a:p>
          <a:p>
            <a:pPr algn="just">
              <a:lnSpc>
                <a:spcPct val="150000"/>
              </a:lnSpc>
              <a:spcBef>
                <a:spcPts val="600"/>
              </a:spcBef>
            </a:pPr>
            <a:r>
              <a:rPr lang="en-US" sz="2400" b="1" i="1" dirty="0" err="1" smtClean="0">
                <a:solidFill>
                  <a:srgbClr val="C00000"/>
                </a:solidFill>
                <a:latin typeface="Times New Roman" panose="02020603050405020304" pitchFamily="18" charset="0"/>
                <a:cs typeface="Times New Roman" panose="02020603050405020304" pitchFamily="18" charset="0"/>
              </a:rPr>
              <a:t>Giá</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tính</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thuế</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được</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quy</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định</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như</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sau</a:t>
            </a:r>
            <a:r>
              <a:rPr lang="en-US" sz="2400" b="1" i="1" dirty="0" smtClean="0">
                <a:solidFill>
                  <a:srgbClr val="C00000"/>
                </a:solidFill>
                <a:latin typeface="Times New Roman" panose="02020603050405020304" pitchFamily="18" charset="0"/>
                <a:cs typeface="Times New Roman" panose="02020603050405020304" pitchFamily="18" charset="0"/>
              </a:rPr>
              <a:t>:</a:t>
            </a:r>
          </a:p>
          <a:p>
            <a:pPr algn="just">
              <a:spcBef>
                <a:spcPts val="600"/>
              </a:spcBef>
            </a:pPr>
            <a:r>
              <a:rPr lang="en-US" sz="2000" b="1" i="1" dirty="0" err="1" smtClean="0">
                <a:solidFill>
                  <a:srgbClr val="C00000"/>
                </a:solidFill>
                <a:latin typeface="Times New Roman" panose="02020603050405020304" pitchFamily="18" charset="0"/>
                <a:cs typeface="Times New Roman" panose="02020603050405020304" pitchFamily="18" charset="0"/>
              </a:rPr>
              <a:t>i</a:t>
            </a:r>
            <a:r>
              <a:rPr lang="en-US" sz="2000" b="1" i="1" dirty="0" smtClean="0">
                <a:solidFill>
                  <a:srgbClr val="C00000"/>
                </a:solidFill>
                <a:latin typeface="Times New Roman" panose="02020603050405020304" pitchFamily="18" charset="0"/>
                <a:cs typeface="Times New Roman" panose="02020603050405020304" pitchFamily="18" charset="0"/>
              </a:rPr>
              <a:t>)</a:t>
            </a:r>
            <a:r>
              <a:rPr lang="en-US" sz="2000" i="1" dirty="0" smtClean="0">
                <a:solidFill>
                  <a:srgbClr val="C00000"/>
                </a:solidFill>
                <a:latin typeface="Times New Roman" panose="02020603050405020304" pitchFamily="18" charset="0"/>
                <a:cs typeface="Times New Roman" panose="02020603050405020304" pitchFamily="18" charset="0"/>
              </a:rPr>
              <a:t> </a:t>
            </a:r>
            <a:r>
              <a:rPr lang="vi-VN" sz="2000" i="1" dirty="0" smtClean="0">
                <a:solidFill>
                  <a:srgbClr val="C00000"/>
                </a:solidFill>
                <a:latin typeface="Times New Roman" panose="02020603050405020304" pitchFamily="18" charset="0"/>
                <a:cs typeface="Times New Roman" panose="02020603050405020304" pitchFamily="18" charset="0"/>
              </a:rPr>
              <a:t>Đối </a:t>
            </a:r>
            <a:r>
              <a:rPr lang="vi-VN" sz="2000" i="1" dirty="0">
                <a:solidFill>
                  <a:srgbClr val="C00000"/>
                </a:solidFill>
                <a:latin typeface="Times New Roman" panose="02020603050405020304" pitchFamily="18" charset="0"/>
                <a:cs typeface="Times New Roman" panose="02020603050405020304" pitchFamily="18" charset="0"/>
              </a:rPr>
              <a:t>với hoạt động đại lý, môi giới mua bán hàng hóa và dịch vụ hưởng hoa hồng là tiền hoa hồng thu được từ các hoạt động này chưa có thuế giá trị gia </a:t>
            </a:r>
            <a:r>
              <a:rPr lang="vi-VN" sz="2000" i="1" dirty="0" smtClean="0">
                <a:solidFill>
                  <a:srgbClr val="C00000"/>
                </a:solidFill>
                <a:latin typeface="Times New Roman" panose="02020603050405020304" pitchFamily="18" charset="0"/>
                <a:cs typeface="Times New Roman" panose="02020603050405020304" pitchFamily="18" charset="0"/>
              </a:rPr>
              <a:t>tăng</a:t>
            </a:r>
            <a:endParaRPr lang="en-US" sz="2000" i="1" dirty="0" smtClean="0">
              <a:solidFill>
                <a:srgbClr val="C00000"/>
              </a:solidFill>
              <a:latin typeface="Times New Roman" panose="02020603050405020304" pitchFamily="18" charset="0"/>
              <a:cs typeface="Times New Roman" panose="02020603050405020304" pitchFamily="18" charset="0"/>
            </a:endParaRPr>
          </a:p>
          <a:p>
            <a:pPr algn="just">
              <a:spcBef>
                <a:spcPts val="600"/>
              </a:spcBef>
            </a:pPr>
            <a:r>
              <a:rPr lang="vi-VN" sz="2000" b="1" i="1" dirty="0">
                <a:solidFill>
                  <a:srgbClr val="C00000"/>
                </a:solidFill>
                <a:latin typeface="Times New Roman" panose="02020603050405020304" pitchFamily="18" charset="0"/>
                <a:cs typeface="Times New Roman" panose="02020603050405020304" pitchFamily="18" charset="0"/>
              </a:rPr>
              <a:t>k)</a:t>
            </a:r>
            <a:r>
              <a:rPr lang="vi-VN" sz="2000" i="1" dirty="0">
                <a:solidFill>
                  <a:srgbClr val="C00000"/>
                </a:solidFill>
                <a:latin typeface="Times New Roman" panose="02020603050405020304" pitchFamily="18" charset="0"/>
                <a:cs typeface="Times New Roman" panose="02020603050405020304" pitchFamily="18" charset="0"/>
              </a:rPr>
              <a:t> Đối với hàng hóa, dịch vụ được sử dụng chứng từ thanh toán ghi giá thanh toán là giá đã có thuế giá trị gia tăng thì giá tính thuế được xác định theo công thức </a:t>
            </a:r>
            <a:r>
              <a:rPr lang="vi-VN" sz="2000" i="1" dirty="0" smtClean="0">
                <a:solidFill>
                  <a:srgbClr val="C00000"/>
                </a:solidFill>
                <a:latin typeface="Times New Roman" panose="02020603050405020304" pitchFamily="18" charset="0"/>
                <a:cs typeface="Times New Roman" panose="02020603050405020304" pitchFamily="18" charset="0"/>
              </a:rPr>
              <a:t>sau</a:t>
            </a:r>
            <a:endParaRPr lang="en-US" sz="2000" i="1" dirty="0" smtClean="0">
              <a:solidFill>
                <a:srgbClr val="C00000"/>
              </a:solidFill>
              <a:latin typeface="Times New Roman" panose="02020603050405020304" pitchFamily="18" charset="0"/>
              <a:cs typeface="Times New Roman" panose="02020603050405020304" pitchFamily="18" charset="0"/>
            </a:endParaRPr>
          </a:p>
          <a:p>
            <a:pPr algn="just">
              <a:spcBef>
                <a:spcPts val="600"/>
              </a:spcBef>
            </a:pPr>
            <a:r>
              <a:rPr lang="en-US" sz="2000" i="1" dirty="0" err="1" smtClean="0">
                <a:solidFill>
                  <a:srgbClr val="C00000"/>
                </a:solidFill>
                <a:latin typeface="Times New Roman" panose="02020603050405020304" pitchFamily="18" charset="0"/>
                <a:cs typeface="Times New Roman" panose="02020603050405020304" pitchFamily="18" charset="0"/>
              </a:rPr>
              <a:t>Giá</a:t>
            </a:r>
            <a:r>
              <a:rPr lang="en-US" sz="2000" i="1" dirty="0" smtClean="0">
                <a:solidFill>
                  <a:srgbClr val="C00000"/>
                </a:solidFill>
                <a:latin typeface="Times New Roman" panose="02020603050405020304" pitchFamily="18" charset="0"/>
                <a:cs typeface="Times New Roman" panose="02020603050405020304" pitchFamily="18" charset="0"/>
              </a:rPr>
              <a:t> </a:t>
            </a:r>
            <a:r>
              <a:rPr lang="en-US" sz="2000" i="1" dirty="0" err="1" smtClean="0">
                <a:solidFill>
                  <a:srgbClr val="C00000"/>
                </a:solidFill>
                <a:latin typeface="Times New Roman" panose="02020603050405020304" pitchFamily="18" charset="0"/>
                <a:cs typeface="Times New Roman" panose="02020603050405020304" pitchFamily="18" charset="0"/>
              </a:rPr>
              <a:t>tính</a:t>
            </a:r>
            <a:r>
              <a:rPr lang="en-US" sz="2000" i="1" dirty="0" smtClean="0">
                <a:solidFill>
                  <a:srgbClr val="C00000"/>
                </a:solidFill>
                <a:latin typeface="Times New Roman" panose="02020603050405020304" pitchFamily="18" charset="0"/>
                <a:cs typeface="Times New Roman" panose="02020603050405020304" pitchFamily="18" charset="0"/>
              </a:rPr>
              <a:t> </a:t>
            </a:r>
            <a:r>
              <a:rPr lang="en-US" sz="2000" i="1" dirty="0" err="1" smtClean="0">
                <a:solidFill>
                  <a:srgbClr val="C00000"/>
                </a:solidFill>
                <a:latin typeface="Times New Roman" panose="02020603050405020304" pitchFamily="18" charset="0"/>
                <a:cs typeface="Times New Roman" panose="02020603050405020304" pitchFamily="18" charset="0"/>
              </a:rPr>
              <a:t>thuế</a:t>
            </a:r>
            <a:r>
              <a:rPr lang="en-US" sz="2000" i="1" dirty="0" smtClean="0">
                <a:solidFill>
                  <a:srgbClr val="C00000"/>
                </a:solidFill>
                <a:latin typeface="Times New Roman" panose="02020603050405020304" pitchFamily="18" charset="0"/>
                <a:cs typeface="Times New Roman" panose="02020603050405020304" pitchFamily="18" charset="0"/>
              </a:rPr>
              <a:t> = </a:t>
            </a:r>
            <a:r>
              <a:rPr lang="en-US" sz="2000" i="1" dirty="0" err="1" smtClean="0">
                <a:solidFill>
                  <a:srgbClr val="C00000"/>
                </a:solidFill>
                <a:latin typeface="Times New Roman" panose="02020603050405020304" pitchFamily="18" charset="0"/>
                <a:cs typeface="Times New Roman" panose="02020603050405020304" pitchFamily="18" charset="0"/>
              </a:rPr>
              <a:t>Giá</a:t>
            </a:r>
            <a:r>
              <a:rPr lang="en-US" sz="2000" i="1" dirty="0" smtClean="0">
                <a:solidFill>
                  <a:srgbClr val="C00000"/>
                </a:solidFill>
                <a:latin typeface="Times New Roman" panose="02020603050405020304" pitchFamily="18" charset="0"/>
                <a:cs typeface="Times New Roman" panose="02020603050405020304" pitchFamily="18" charset="0"/>
              </a:rPr>
              <a:t> </a:t>
            </a:r>
            <a:r>
              <a:rPr lang="en-US" sz="2000" i="1" dirty="0" err="1" smtClean="0">
                <a:solidFill>
                  <a:srgbClr val="C00000"/>
                </a:solidFill>
                <a:latin typeface="Times New Roman" panose="02020603050405020304" pitchFamily="18" charset="0"/>
                <a:cs typeface="Times New Roman" panose="02020603050405020304" pitchFamily="18" charset="0"/>
              </a:rPr>
              <a:t>thanh</a:t>
            </a:r>
            <a:r>
              <a:rPr lang="en-US" sz="2000" i="1" dirty="0" smtClean="0">
                <a:solidFill>
                  <a:srgbClr val="C00000"/>
                </a:solidFill>
                <a:latin typeface="Times New Roman" panose="02020603050405020304" pitchFamily="18" charset="0"/>
                <a:cs typeface="Times New Roman" panose="02020603050405020304" pitchFamily="18" charset="0"/>
              </a:rPr>
              <a:t> </a:t>
            </a:r>
            <a:r>
              <a:rPr lang="en-US" sz="2000" i="1" dirty="0" err="1" smtClean="0">
                <a:solidFill>
                  <a:srgbClr val="C00000"/>
                </a:solidFill>
                <a:latin typeface="Times New Roman" panose="02020603050405020304" pitchFamily="18" charset="0"/>
                <a:cs typeface="Times New Roman" panose="02020603050405020304" pitchFamily="18" charset="0"/>
              </a:rPr>
              <a:t>toán</a:t>
            </a:r>
            <a:r>
              <a:rPr lang="en-US" sz="2000" i="1" dirty="0" smtClean="0">
                <a:solidFill>
                  <a:srgbClr val="C00000"/>
                </a:solidFill>
                <a:latin typeface="Times New Roman" panose="02020603050405020304" pitchFamily="18" charset="0"/>
                <a:cs typeface="Times New Roman" panose="02020603050405020304" pitchFamily="18" charset="0"/>
              </a:rPr>
              <a:t> : (</a:t>
            </a:r>
            <a:r>
              <a:rPr lang="en-US" sz="2000" i="1" dirty="0" err="1" smtClean="0">
                <a:solidFill>
                  <a:srgbClr val="C00000"/>
                </a:solidFill>
                <a:latin typeface="Times New Roman" panose="02020603050405020304" pitchFamily="18" charset="0"/>
                <a:cs typeface="Times New Roman" panose="02020603050405020304" pitchFamily="18" charset="0"/>
              </a:rPr>
              <a:t>1+thuế</a:t>
            </a:r>
            <a:r>
              <a:rPr lang="en-US" sz="2000" i="1" dirty="0" smtClean="0">
                <a:solidFill>
                  <a:srgbClr val="C00000"/>
                </a:solidFill>
                <a:latin typeface="Times New Roman" panose="02020603050405020304" pitchFamily="18" charset="0"/>
                <a:cs typeface="Times New Roman" panose="02020603050405020304" pitchFamily="18" charset="0"/>
              </a:rPr>
              <a:t> </a:t>
            </a:r>
            <a:r>
              <a:rPr lang="en-US" sz="2000" i="1" dirty="0" err="1" smtClean="0">
                <a:solidFill>
                  <a:srgbClr val="C00000"/>
                </a:solidFill>
                <a:latin typeface="Times New Roman" panose="02020603050405020304" pitchFamily="18" charset="0"/>
                <a:cs typeface="Times New Roman" panose="02020603050405020304" pitchFamily="18" charset="0"/>
              </a:rPr>
              <a:t>suất</a:t>
            </a:r>
            <a:r>
              <a:rPr lang="en-US" sz="2000" i="1" dirty="0" smtClean="0">
                <a:solidFill>
                  <a:srgbClr val="C00000"/>
                </a:solidFill>
                <a:latin typeface="Times New Roman" panose="02020603050405020304" pitchFamily="18" charset="0"/>
                <a:cs typeface="Times New Roman" panose="02020603050405020304" pitchFamily="18" charset="0"/>
              </a:rPr>
              <a:t> (%))</a:t>
            </a:r>
          </a:p>
          <a:p>
            <a:pPr algn="just">
              <a:spcBef>
                <a:spcPts val="600"/>
              </a:spcBef>
            </a:pPr>
            <a:endParaRPr lang="en-US" sz="2000" i="1" dirty="0" smtClean="0">
              <a:solidFill>
                <a:srgbClr val="C00000"/>
              </a:solidFill>
              <a:latin typeface="Times New Roman" panose="02020603050405020304" pitchFamily="18" charset="0"/>
              <a:cs typeface="Times New Roman" panose="02020603050405020304" pitchFamily="18" charset="0"/>
            </a:endParaRPr>
          </a:p>
          <a:p>
            <a:pPr algn="just">
              <a:spcBef>
                <a:spcPts val="600"/>
              </a:spcBef>
            </a:pPr>
            <a:endParaRPr lang="en-US" sz="2000" i="1"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357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52567"/>
            <a:ext cx="1676400" cy="1481175"/>
          </a:xfrm>
          <a:prstGeom prst="rect">
            <a:avLst/>
          </a:prstGeom>
          <a:noFill/>
        </p:spPr>
        <p:txBody>
          <a:bodyPr wrap="square" rtlCol="0">
            <a:spAutoFit/>
          </a:bodyPr>
          <a:lstStyle/>
          <a:p>
            <a:pPr algn="ctr">
              <a:lnSpc>
                <a:spcPct val="150000"/>
              </a:lnSpc>
            </a:pPr>
            <a:r>
              <a:rPr lang="en-US" sz="3200" b="1" dirty="0" err="1" smtClean="0">
                <a:solidFill>
                  <a:srgbClr val="C00000"/>
                </a:solidFill>
                <a:latin typeface="Times New Roman" panose="02020603050405020304" pitchFamily="18" charset="0"/>
                <a:cs typeface="Times New Roman" panose="02020603050405020304" pitchFamily="18" charset="0"/>
              </a:rPr>
              <a:t>MỤC</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LỤC</a:t>
            </a:r>
            <a:endParaRPr lang="en-US" sz="3200" b="1" dirty="0" smtClean="0">
              <a:solidFill>
                <a:srgbClr val="C00000"/>
              </a:solidFill>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3326688972"/>
              </p:ext>
            </p:extLst>
          </p:nvPr>
        </p:nvGraphicFramePr>
        <p:xfrm>
          <a:off x="2514600" y="457200"/>
          <a:ext cx="5867400" cy="5591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90277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3"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982" y="286618"/>
            <a:ext cx="6761018"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III - </a:t>
            </a:r>
            <a:r>
              <a:rPr lang="en-US" sz="3200" b="1" dirty="0" err="1" smtClean="0">
                <a:solidFill>
                  <a:srgbClr val="C00000"/>
                </a:solidFill>
                <a:latin typeface="Times New Roman" panose="02020603050405020304" pitchFamily="18" charset="0"/>
                <a:cs typeface="Times New Roman" panose="02020603050405020304" pitchFamily="18" charset="0"/>
              </a:rPr>
              <a:t>CĂN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CỨ</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001982" y="2057400"/>
            <a:ext cx="6456218" cy="1569660"/>
          </a:xfrm>
          <a:prstGeom prst="rect">
            <a:avLst/>
          </a:prstGeom>
          <a:noFill/>
        </p:spPr>
        <p:txBody>
          <a:bodyPr wrap="square" rtlCol="0">
            <a:spAutoFit/>
          </a:bodyPr>
          <a:lstStyle/>
          <a:p>
            <a:pPr algn="just">
              <a:spcBef>
                <a:spcPts val="1200"/>
              </a:spcBef>
            </a:pPr>
            <a:r>
              <a:rPr lang="en-US" sz="2400" b="1" i="1" dirty="0" smtClean="0">
                <a:solidFill>
                  <a:srgbClr val="C00000"/>
                </a:solidFill>
                <a:latin typeface="Times New Roman" panose="02020603050405020304" pitchFamily="18" charset="0"/>
                <a:cs typeface="Times New Roman" panose="02020603050405020304" pitchFamily="18" charset="0"/>
              </a:rPr>
              <a:t>T</a:t>
            </a:r>
            <a:r>
              <a:rPr lang="vi-VN" sz="2400" b="1" i="1" dirty="0" smtClean="0">
                <a:solidFill>
                  <a:srgbClr val="C00000"/>
                </a:solidFill>
                <a:latin typeface="Times New Roman" panose="02020603050405020304" pitchFamily="18" charset="0"/>
                <a:cs typeface="Times New Roman" panose="02020603050405020304" pitchFamily="18" charset="0"/>
              </a:rPr>
              <a:t>huế </a:t>
            </a:r>
            <a:r>
              <a:rPr lang="vi-VN" sz="2400" b="1" i="1" dirty="0">
                <a:solidFill>
                  <a:srgbClr val="C00000"/>
                </a:solidFill>
                <a:latin typeface="Times New Roman" panose="02020603050405020304" pitchFamily="18" charset="0"/>
                <a:cs typeface="Times New Roman" panose="02020603050405020304" pitchFamily="18" charset="0"/>
              </a:rPr>
              <a:t>suất là đại lượng xác định mức độ, phạm vi, nghĩa vụ nộp thuế trên một đơn vị của đối tượng chịu </a:t>
            </a:r>
            <a:r>
              <a:rPr lang="vi-VN" sz="2400" b="1" i="1" dirty="0" smtClean="0">
                <a:solidFill>
                  <a:srgbClr val="C00000"/>
                </a:solidFill>
                <a:latin typeface="Times New Roman" panose="02020603050405020304" pitchFamily="18" charset="0"/>
                <a:cs typeface="Times New Roman" panose="02020603050405020304" pitchFamily="18" charset="0"/>
              </a:rPr>
              <a:t>thuế</a:t>
            </a:r>
            <a:r>
              <a:rPr lang="en-US" sz="2400" b="1" i="1" dirty="0" smtClean="0">
                <a:solidFill>
                  <a:srgbClr val="C00000"/>
                </a:solidFill>
                <a:latin typeface="Times New Roman" panose="02020603050405020304" pitchFamily="18" charset="0"/>
                <a:cs typeface="Times New Roman" panose="02020603050405020304" pitchFamily="18" charset="0"/>
              </a:rPr>
              <a:t> =&gt;</a:t>
            </a:r>
            <a:r>
              <a:rPr lang="vi-VN" sz="2400" b="1" i="1" dirty="0" smtClean="0">
                <a:solidFill>
                  <a:srgbClr val="C00000"/>
                </a:solidFill>
                <a:latin typeface="Times New Roman" panose="02020603050405020304" pitchFamily="18" charset="0"/>
                <a:cs typeface="Times New Roman" panose="02020603050405020304" pitchFamily="18" charset="0"/>
              </a:rPr>
              <a:t>thuế </a:t>
            </a:r>
            <a:r>
              <a:rPr lang="vi-VN" sz="2400" b="1" i="1" dirty="0">
                <a:solidFill>
                  <a:srgbClr val="C00000"/>
                </a:solidFill>
                <a:latin typeface="Times New Roman" panose="02020603050405020304" pitchFamily="18" charset="0"/>
                <a:cs typeface="Times New Roman" panose="02020603050405020304" pitchFamily="18" charset="0"/>
              </a:rPr>
              <a:t>suất là định mức thu thuế trên một đơn vị của đối tượng chịu </a:t>
            </a:r>
            <a:r>
              <a:rPr lang="vi-VN" sz="2400" b="1" i="1" dirty="0" smtClean="0">
                <a:solidFill>
                  <a:srgbClr val="C00000"/>
                </a:solidFill>
                <a:latin typeface="Times New Roman" panose="02020603050405020304" pitchFamily="18" charset="0"/>
                <a:cs typeface="Times New Roman" panose="02020603050405020304" pitchFamily="18" charset="0"/>
              </a:rPr>
              <a:t>thuế.</a:t>
            </a:r>
            <a:endParaRPr lang="en-US" sz="2400" b="1" i="1" dirty="0" smtClean="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001982" y="1371600"/>
            <a:ext cx="6096000"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2. </a:t>
            </a:r>
            <a:r>
              <a:rPr lang="en-US" sz="2800" b="1" dirty="0" err="1">
                <a:solidFill>
                  <a:srgbClr val="C00000"/>
                </a:solidFill>
                <a:latin typeface="Times New Roman" panose="02020603050405020304" pitchFamily="18" charset="0"/>
                <a:cs typeface="Times New Roman" panose="02020603050405020304" pitchFamily="18" charset="0"/>
              </a:rPr>
              <a:t>THUẾ</a:t>
            </a:r>
            <a:r>
              <a:rPr lang="en-US" sz="2800" b="1" dirty="0">
                <a:solidFill>
                  <a:srgbClr val="C00000"/>
                </a:solidFill>
                <a:latin typeface="Times New Roman" panose="02020603050405020304" pitchFamily="18" charset="0"/>
                <a:cs typeface="Times New Roman" panose="02020603050405020304" pitchFamily="18" charset="0"/>
              </a:rPr>
              <a:t> </a:t>
            </a:r>
            <a:r>
              <a:rPr lang="en-US" sz="2800" b="1" dirty="0" err="1">
                <a:solidFill>
                  <a:srgbClr val="C00000"/>
                </a:solidFill>
                <a:latin typeface="Times New Roman" panose="02020603050405020304" pitchFamily="18" charset="0"/>
                <a:cs typeface="Times New Roman" panose="02020603050405020304" pitchFamily="18" charset="0"/>
              </a:rPr>
              <a:t>SUẤT</a:t>
            </a:r>
            <a:endParaRPr lang="en-US" sz="2800" b="1" dirty="0">
              <a:solidFill>
                <a:srgbClr val="C00000"/>
              </a:solidFill>
              <a:latin typeface="Times New Roman" panose="02020603050405020304" pitchFamily="18" charset="0"/>
              <a:cs typeface="Times New Roman" panose="02020603050405020304" pitchFamily="18" charset="0"/>
            </a:endParaRPr>
          </a:p>
        </p:txBody>
      </p:sp>
      <p:sp>
        <p:nvSpPr>
          <p:cNvPr id="5" name="Right Arrow 4"/>
          <p:cNvSpPr/>
          <p:nvPr/>
        </p:nvSpPr>
        <p:spPr>
          <a:xfrm>
            <a:off x="2286000" y="4106838"/>
            <a:ext cx="685800" cy="465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24200" y="3985063"/>
            <a:ext cx="5334000" cy="1569660"/>
          </a:xfrm>
          <a:prstGeom prst="rect">
            <a:avLst/>
          </a:prstGeom>
          <a:noFill/>
        </p:spPr>
        <p:txBody>
          <a:bodyPr wrap="square" rtlCol="0">
            <a:spAutoFit/>
          </a:bodyPr>
          <a:lstStyle/>
          <a:p>
            <a:pPr algn="just"/>
            <a:r>
              <a:rPr lang="vi-VN" sz="2400" b="1" i="1" dirty="0">
                <a:solidFill>
                  <a:srgbClr val="C00000"/>
                </a:solidFill>
                <a:latin typeface="Times New Roman" panose="02020603050405020304" pitchFamily="18" charset="0"/>
                <a:cs typeface="Times New Roman" panose="02020603050405020304" pitchFamily="18" charset="0"/>
              </a:rPr>
              <a:t>Thuế suất thuế GTGT là loại thuế suất theo giá trị tức là thuế suất quy định tỷ lệ % huy động trên một đơn vị giá trị đối tượng nộp thuế</a:t>
            </a:r>
            <a:r>
              <a:rPr lang="en-US" sz="2400" b="1" i="1" dirty="0" smtClean="0">
                <a:solidFill>
                  <a:srgbClr val="C00000"/>
                </a:solidFill>
                <a:latin typeface="Times New Roman" panose="02020603050405020304" pitchFamily="18" charset="0"/>
                <a:cs typeface="Times New Roman" panose="02020603050405020304" pitchFamily="18" charset="0"/>
              </a:rPr>
              <a:t>.</a:t>
            </a:r>
            <a:endParaRPr lang="en-US" sz="2400" b="1"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876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982" y="286618"/>
            <a:ext cx="6761018"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III - </a:t>
            </a:r>
            <a:r>
              <a:rPr lang="en-US" sz="3200" b="1" dirty="0" err="1" smtClean="0">
                <a:solidFill>
                  <a:srgbClr val="C00000"/>
                </a:solidFill>
                <a:latin typeface="Times New Roman" panose="02020603050405020304" pitchFamily="18" charset="0"/>
                <a:cs typeface="Times New Roman" panose="02020603050405020304" pitchFamily="18" charset="0"/>
              </a:rPr>
              <a:t>CĂN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CỨ</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001982" y="1143000"/>
            <a:ext cx="6913418" cy="523220"/>
          </a:xfrm>
          <a:prstGeom prst="rect">
            <a:avLst/>
          </a:prstGeom>
          <a:noFill/>
        </p:spPr>
        <p:txBody>
          <a:bodyPr wrap="square" rtlCol="0">
            <a:spAutoFit/>
          </a:bodyPr>
          <a:lstStyle/>
          <a:p>
            <a:r>
              <a:rPr lang="en-US" sz="2800" b="1" dirty="0" smtClean="0">
                <a:solidFill>
                  <a:srgbClr val="C00000"/>
                </a:solidFill>
                <a:latin typeface="Times New Roman" panose="02020603050405020304" pitchFamily="18" charset="0"/>
                <a:cs typeface="Times New Roman" panose="02020603050405020304" pitchFamily="18" charset="0"/>
              </a:rPr>
              <a:t>2. </a:t>
            </a:r>
            <a:r>
              <a:rPr lang="en-US" sz="2800" b="1" dirty="0" err="1" smtClean="0">
                <a:solidFill>
                  <a:srgbClr val="C00000"/>
                </a:solidFill>
                <a:latin typeface="Times New Roman" panose="02020603050405020304" pitchFamily="18" charset="0"/>
                <a:cs typeface="Times New Roman" panose="02020603050405020304" pitchFamily="18" charset="0"/>
              </a:rPr>
              <a:t>THUẾ</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SUẤT</a:t>
            </a:r>
            <a:endParaRPr lang="en-US" sz="2800" b="1" dirty="0" smtClean="0">
              <a:solidFill>
                <a:srgbClr val="C00000"/>
              </a:solidFill>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601471642"/>
              </p:ext>
            </p:extLst>
          </p:nvPr>
        </p:nvGraphicFramePr>
        <p:xfrm>
          <a:off x="2334491" y="1981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6966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982" y="286618"/>
            <a:ext cx="6684818"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III - </a:t>
            </a:r>
            <a:r>
              <a:rPr lang="en-US" sz="3200" b="1" dirty="0" err="1" smtClean="0">
                <a:solidFill>
                  <a:srgbClr val="C00000"/>
                </a:solidFill>
                <a:latin typeface="Times New Roman" panose="02020603050405020304" pitchFamily="18" charset="0"/>
                <a:cs typeface="Times New Roman" panose="02020603050405020304" pitchFamily="18" charset="0"/>
              </a:rPr>
              <a:t>CĂN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CỨ</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752600" y="990600"/>
            <a:ext cx="7162800" cy="5863144"/>
          </a:xfrm>
          <a:prstGeom prst="rect">
            <a:avLst/>
          </a:prstGeom>
          <a:noFill/>
        </p:spPr>
        <p:txBody>
          <a:bodyPr wrap="square" rtlCol="0">
            <a:spAutoFit/>
          </a:bodyPr>
          <a:lstStyle/>
          <a:p>
            <a:r>
              <a:rPr lang="en-US" sz="2800" b="1" dirty="0" smtClean="0">
                <a:solidFill>
                  <a:srgbClr val="C00000"/>
                </a:solidFill>
                <a:latin typeface="Times New Roman" panose="02020603050405020304" pitchFamily="18" charset="0"/>
                <a:cs typeface="Times New Roman" panose="02020603050405020304" pitchFamily="18" charset="0"/>
              </a:rPr>
              <a:t>2. </a:t>
            </a:r>
            <a:r>
              <a:rPr lang="en-US" sz="2800" b="1" dirty="0" err="1" smtClean="0">
                <a:solidFill>
                  <a:srgbClr val="C00000"/>
                </a:solidFill>
                <a:latin typeface="Times New Roman" panose="02020603050405020304" pitchFamily="18" charset="0"/>
                <a:cs typeface="Times New Roman" panose="02020603050405020304" pitchFamily="18" charset="0"/>
              </a:rPr>
              <a:t>THUẾ</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SUẤT</a:t>
            </a:r>
            <a:endParaRPr lang="en-US" sz="2800" b="1" dirty="0" smtClean="0">
              <a:solidFill>
                <a:srgbClr val="C00000"/>
              </a:solidFill>
              <a:latin typeface="Times New Roman" panose="02020603050405020304" pitchFamily="18" charset="0"/>
              <a:cs typeface="Times New Roman" panose="02020603050405020304" pitchFamily="18" charset="0"/>
            </a:endParaRPr>
          </a:p>
          <a:p>
            <a:pPr marL="342900" indent="-342900" algn="just">
              <a:spcBef>
                <a:spcPts val="1200"/>
              </a:spcBef>
              <a:buFont typeface="Wingdings" panose="05000000000000000000" pitchFamily="2" charset="2"/>
              <a:buChar char="Ø"/>
            </a:pPr>
            <a:r>
              <a:rPr lang="vi-VN" sz="2400" b="1" i="1" dirty="0" smtClean="0">
                <a:solidFill>
                  <a:srgbClr val="C00000"/>
                </a:solidFill>
                <a:latin typeface="Times New Roman" panose="02020603050405020304" pitchFamily="18" charset="0"/>
                <a:cs typeface="Times New Roman" panose="02020603050405020304" pitchFamily="18" charset="0"/>
              </a:rPr>
              <a:t>Mức </a:t>
            </a:r>
            <a:r>
              <a:rPr lang="vi-VN" sz="2400" b="1" i="1" dirty="0">
                <a:solidFill>
                  <a:srgbClr val="C00000"/>
                </a:solidFill>
                <a:latin typeface="Times New Roman" panose="02020603050405020304" pitchFamily="18" charset="0"/>
                <a:cs typeface="Times New Roman" panose="02020603050405020304" pitchFamily="18" charset="0"/>
              </a:rPr>
              <a:t>thuế suất 0% </a:t>
            </a:r>
            <a:r>
              <a:rPr lang="vi-VN" sz="2200" i="1" dirty="0">
                <a:solidFill>
                  <a:srgbClr val="C00000"/>
                </a:solidFill>
                <a:latin typeface="Times New Roman" panose="02020603050405020304" pitchFamily="18" charset="0"/>
                <a:cs typeface="Times New Roman" panose="02020603050405020304" pitchFamily="18" charset="0"/>
              </a:rPr>
              <a:t>áp dụng đối với hàng hóa, dịch vụ xuất khẩu, vận tải quốc tế và hàng hóa, dịch vụ không chịu thuế </a:t>
            </a:r>
            <a:r>
              <a:rPr lang="en-US" sz="2200" i="1" dirty="0" err="1" smtClean="0">
                <a:solidFill>
                  <a:srgbClr val="C00000"/>
                </a:solidFill>
                <a:latin typeface="Times New Roman" panose="02020603050405020304" pitchFamily="18" charset="0"/>
                <a:cs typeface="Times New Roman" panose="02020603050405020304" pitchFamily="18" charset="0"/>
              </a:rPr>
              <a:t>GTGT</a:t>
            </a:r>
            <a:r>
              <a:rPr lang="vi-VN" sz="2200" i="1" dirty="0" smtClean="0">
                <a:solidFill>
                  <a:srgbClr val="C00000"/>
                </a:solidFill>
                <a:latin typeface="Times New Roman" panose="02020603050405020304" pitchFamily="18" charset="0"/>
                <a:cs typeface="Times New Roman" panose="02020603050405020304" pitchFamily="18" charset="0"/>
              </a:rPr>
              <a:t> </a:t>
            </a:r>
            <a:r>
              <a:rPr lang="vi-VN" sz="2200" i="1" dirty="0">
                <a:solidFill>
                  <a:srgbClr val="C00000"/>
                </a:solidFill>
                <a:latin typeface="Times New Roman" panose="02020603050405020304" pitchFamily="18" charset="0"/>
                <a:cs typeface="Times New Roman" panose="02020603050405020304" pitchFamily="18" charset="0"/>
              </a:rPr>
              <a:t>khi xuất khẩu, trừ </a:t>
            </a:r>
            <a:r>
              <a:rPr lang="en-US" sz="2200" i="1" dirty="0" err="1" smtClean="0">
                <a:solidFill>
                  <a:srgbClr val="C00000"/>
                </a:solidFill>
                <a:latin typeface="Times New Roman" panose="02020603050405020304" pitchFamily="18" charset="0"/>
                <a:cs typeface="Times New Roman" panose="02020603050405020304" pitchFamily="18" charset="0"/>
              </a:rPr>
              <a:t>các</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trường hợp</a:t>
            </a:r>
            <a:r>
              <a:rPr lang="en-US" sz="2200" i="1" dirty="0" smtClean="0">
                <a:solidFill>
                  <a:srgbClr val="C00000"/>
                </a:solidFill>
                <a:latin typeface="Times New Roman" panose="02020603050405020304" pitchFamily="18" charset="0"/>
                <a:cs typeface="Times New Roman" panose="02020603050405020304" pitchFamily="18" charset="0"/>
              </a:rPr>
              <a:t>:</a:t>
            </a:r>
          </a:p>
          <a:p>
            <a:pPr lvl="1">
              <a:spcBef>
                <a:spcPts val="600"/>
              </a:spcBef>
            </a:pP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Chuyển </a:t>
            </a:r>
            <a:r>
              <a:rPr lang="vi-VN" sz="2200" i="1" dirty="0">
                <a:solidFill>
                  <a:srgbClr val="C00000"/>
                </a:solidFill>
                <a:latin typeface="Times New Roman" panose="02020603050405020304" pitchFamily="18" charset="0"/>
                <a:cs typeface="Times New Roman" panose="02020603050405020304" pitchFamily="18" charset="0"/>
              </a:rPr>
              <a:t>giao công nghệ, chuyển nhượng quyền sở hữu trí tuệ ra nước ngoài;</a:t>
            </a:r>
          </a:p>
          <a:p>
            <a:pPr lvl="1"/>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Dịch </a:t>
            </a:r>
            <a:r>
              <a:rPr lang="vi-VN" sz="2200" i="1" dirty="0">
                <a:solidFill>
                  <a:srgbClr val="C00000"/>
                </a:solidFill>
                <a:latin typeface="Times New Roman" panose="02020603050405020304" pitchFamily="18" charset="0"/>
                <a:cs typeface="Times New Roman" panose="02020603050405020304" pitchFamily="18" charset="0"/>
              </a:rPr>
              <a:t>vụ tái bảo hiểm ra nước ngoài;</a:t>
            </a:r>
          </a:p>
          <a:p>
            <a:pPr lvl="1"/>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Dịch </a:t>
            </a:r>
            <a:r>
              <a:rPr lang="vi-VN" sz="2200" i="1" dirty="0">
                <a:solidFill>
                  <a:srgbClr val="C00000"/>
                </a:solidFill>
                <a:latin typeface="Times New Roman" panose="02020603050405020304" pitchFamily="18" charset="0"/>
                <a:cs typeface="Times New Roman" panose="02020603050405020304" pitchFamily="18" charset="0"/>
              </a:rPr>
              <a:t>vụ cấp tín dụng;</a:t>
            </a:r>
          </a:p>
          <a:p>
            <a:pPr lvl="1"/>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Chuyển </a:t>
            </a:r>
            <a:r>
              <a:rPr lang="vi-VN" sz="2200" i="1" dirty="0">
                <a:solidFill>
                  <a:srgbClr val="C00000"/>
                </a:solidFill>
                <a:latin typeface="Times New Roman" panose="02020603050405020304" pitchFamily="18" charset="0"/>
                <a:cs typeface="Times New Roman" panose="02020603050405020304" pitchFamily="18" charset="0"/>
              </a:rPr>
              <a:t>nhượng vốn;</a:t>
            </a:r>
          </a:p>
          <a:p>
            <a:pPr lvl="1"/>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Dịch </a:t>
            </a:r>
            <a:r>
              <a:rPr lang="vi-VN" sz="2200" i="1" dirty="0">
                <a:solidFill>
                  <a:srgbClr val="C00000"/>
                </a:solidFill>
                <a:latin typeface="Times New Roman" panose="02020603050405020304" pitchFamily="18" charset="0"/>
                <a:cs typeface="Times New Roman" panose="02020603050405020304" pitchFamily="18" charset="0"/>
              </a:rPr>
              <a:t>vụ tài chính phái sinh;</a:t>
            </a:r>
          </a:p>
          <a:p>
            <a:pPr lvl="1"/>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Dịch </a:t>
            </a:r>
            <a:r>
              <a:rPr lang="vi-VN" sz="2200" i="1" dirty="0">
                <a:solidFill>
                  <a:srgbClr val="C00000"/>
                </a:solidFill>
                <a:latin typeface="Times New Roman" panose="02020603050405020304" pitchFamily="18" charset="0"/>
                <a:cs typeface="Times New Roman" panose="02020603050405020304" pitchFamily="18" charset="0"/>
              </a:rPr>
              <a:t>vụ bưu chính, viễn thông;</a:t>
            </a:r>
          </a:p>
          <a:p>
            <a:pPr lvl="1"/>
            <a:r>
              <a:rPr lang="en-US" sz="2200" i="1" dirty="0" smtClean="0">
                <a:solidFill>
                  <a:srgbClr val="C00000"/>
                </a:solidFill>
                <a:latin typeface="Times New Roman" panose="02020603050405020304" pitchFamily="18" charset="0"/>
                <a:cs typeface="Times New Roman" panose="02020603050405020304" pitchFamily="18" charset="0"/>
              </a:rPr>
              <a:t>- SP </a:t>
            </a:r>
            <a:r>
              <a:rPr lang="vi-VN" sz="2200" i="1" dirty="0" smtClean="0">
                <a:solidFill>
                  <a:srgbClr val="C00000"/>
                </a:solidFill>
                <a:latin typeface="Times New Roman" panose="02020603050405020304" pitchFamily="18" charset="0"/>
                <a:cs typeface="Times New Roman" panose="02020603050405020304" pitchFamily="18" charset="0"/>
              </a:rPr>
              <a:t>xuất </a:t>
            </a:r>
            <a:r>
              <a:rPr lang="vi-VN" sz="2200" i="1" dirty="0">
                <a:solidFill>
                  <a:srgbClr val="C00000"/>
                </a:solidFill>
                <a:latin typeface="Times New Roman" panose="02020603050405020304" pitchFamily="18" charset="0"/>
                <a:cs typeface="Times New Roman" panose="02020603050405020304" pitchFamily="18" charset="0"/>
              </a:rPr>
              <a:t>khẩu là tài nguyên, khoáng sản khai thác chưa chế biến thành </a:t>
            </a:r>
            <a:r>
              <a:rPr lang="en-US" sz="2200" i="1" dirty="0" smtClean="0">
                <a:solidFill>
                  <a:srgbClr val="C00000"/>
                </a:solidFill>
                <a:latin typeface="Times New Roman" panose="02020603050405020304" pitchFamily="18" charset="0"/>
                <a:cs typeface="Times New Roman" panose="02020603050405020304" pitchFamily="18" charset="0"/>
              </a:rPr>
              <a:t>SP </a:t>
            </a:r>
            <a:r>
              <a:rPr lang="vi-VN" sz="2200" i="1" dirty="0" smtClean="0">
                <a:solidFill>
                  <a:srgbClr val="C00000"/>
                </a:solidFill>
                <a:latin typeface="Times New Roman" panose="02020603050405020304" pitchFamily="18" charset="0"/>
                <a:cs typeface="Times New Roman" panose="02020603050405020304" pitchFamily="18" charset="0"/>
              </a:rPr>
              <a:t>khác</a:t>
            </a:r>
            <a:r>
              <a:rPr lang="vi-VN" sz="2200" i="1" dirty="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là </a:t>
            </a:r>
            <a:r>
              <a:rPr lang="vi-VN" sz="2200" i="1" dirty="0">
                <a:solidFill>
                  <a:srgbClr val="C00000"/>
                </a:solidFill>
                <a:latin typeface="Times New Roman" panose="02020603050405020304" pitchFamily="18" charset="0"/>
                <a:cs typeface="Times New Roman" panose="02020603050405020304" pitchFamily="18" charset="0"/>
              </a:rPr>
              <a:t>hàng hóa được chế biến từ tài nguyên, khoáng sản có tổng trị giá tài nguyên, khoáng sản cộng với chi phí năng lượng chiếm từ 51% giá thành </a:t>
            </a:r>
            <a:r>
              <a:rPr lang="en-US" sz="2200" i="1" dirty="0" smtClean="0">
                <a:solidFill>
                  <a:srgbClr val="C00000"/>
                </a:solidFill>
                <a:latin typeface="Times New Roman" panose="02020603050405020304" pitchFamily="18" charset="0"/>
                <a:cs typeface="Times New Roman" panose="02020603050405020304" pitchFamily="18" charset="0"/>
              </a:rPr>
              <a:t>SP </a:t>
            </a:r>
            <a:r>
              <a:rPr lang="vi-VN" sz="2200" i="1" dirty="0" smtClean="0">
                <a:solidFill>
                  <a:srgbClr val="C00000"/>
                </a:solidFill>
                <a:latin typeface="Times New Roman" panose="02020603050405020304" pitchFamily="18" charset="0"/>
                <a:cs typeface="Times New Roman" panose="02020603050405020304" pitchFamily="18" charset="0"/>
              </a:rPr>
              <a:t>trở lên</a:t>
            </a:r>
            <a:r>
              <a:rPr lang="en-US" sz="2000" i="1" dirty="0" smtClean="0">
                <a:solidFill>
                  <a:srgbClr val="C00000"/>
                </a:solidFill>
                <a:latin typeface="Times New Roman" panose="02020603050405020304" pitchFamily="18" charset="0"/>
                <a:cs typeface="Times New Roman" panose="02020603050405020304" pitchFamily="18" charset="0"/>
              </a:rPr>
              <a:t>.</a:t>
            </a:r>
            <a:endParaRPr lang="vi-VN" sz="2000"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77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982" y="286618"/>
            <a:ext cx="6608618"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III - </a:t>
            </a:r>
            <a:r>
              <a:rPr lang="en-US" sz="3200" b="1" dirty="0" err="1" smtClean="0">
                <a:solidFill>
                  <a:srgbClr val="C00000"/>
                </a:solidFill>
                <a:latin typeface="Times New Roman" panose="02020603050405020304" pitchFamily="18" charset="0"/>
                <a:cs typeface="Times New Roman" panose="02020603050405020304" pitchFamily="18" charset="0"/>
              </a:rPr>
              <a:t>CĂN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CỨ</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752600" y="1068389"/>
            <a:ext cx="7162800" cy="5447645"/>
          </a:xfrm>
          <a:prstGeom prst="rect">
            <a:avLst/>
          </a:prstGeom>
          <a:noFill/>
        </p:spPr>
        <p:txBody>
          <a:bodyPr wrap="square" rtlCol="0">
            <a:spAutoFit/>
          </a:bodyPr>
          <a:lstStyle/>
          <a:p>
            <a:r>
              <a:rPr lang="en-US" sz="2800" b="1" dirty="0" smtClean="0">
                <a:solidFill>
                  <a:srgbClr val="C00000"/>
                </a:solidFill>
                <a:latin typeface="Times New Roman" panose="02020603050405020304" pitchFamily="18" charset="0"/>
                <a:cs typeface="Times New Roman" panose="02020603050405020304" pitchFamily="18" charset="0"/>
              </a:rPr>
              <a:t>2. </a:t>
            </a:r>
            <a:r>
              <a:rPr lang="en-US" sz="2800" b="1" dirty="0" err="1" smtClean="0">
                <a:solidFill>
                  <a:srgbClr val="C00000"/>
                </a:solidFill>
                <a:latin typeface="Times New Roman" panose="02020603050405020304" pitchFamily="18" charset="0"/>
                <a:cs typeface="Times New Roman" panose="02020603050405020304" pitchFamily="18" charset="0"/>
              </a:rPr>
              <a:t>THUẾ</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SUẤT</a:t>
            </a:r>
            <a:endParaRPr lang="en-US" sz="2800" b="1" dirty="0" smtClean="0">
              <a:solidFill>
                <a:srgbClr val="C00000"/>
              </a:solidFill>
              <a:latin typeface="Times New Roman" panose="02020603050405020304" pitchFamily="18" charset="0"/>
              <a:cs typeface="Times New Roman" panose="02020603050405020304" pitchFamily="18" charset="0"/>
            </a:endParaRPr>
          </a:p>
          <a:p>
            <a:pPr marL="342900" indent="-342900" algn="just">
              <a:spcBef>
                <a:spcPts val="1200"/>
              </a:spcBef>
              <a:buFont typeface="Wingdings" panose="05000000000000000000" pitchFamily="2" charset="2"/>
              <a:buChar char="Ø"/>
            </a:pPr>
            <a:r>
              <a:rPr lang="vi-VN" sz="2400" b="1" i="1" dirty="0">
                <a:solidFill>
                  <a:srgbClr val="C00000"/>
                </a:solidFill>
                <a:latin typeface="Times New Roman" panose="02020603050405020304" pitchFamily="18" charset="0"/>
                <a:cs typeface="Times New Roman" panose="02020603050405020304" pitchFamily="18" charset="0"/>
              </a:rPr>
              <a:t>Mức thuế suất 5% </a:t>
            </a:r>
            <a:r>
              <a:rPr lang="vi-VN" sz="2200" i="1" dirty="0">
                <a:solidFill>
                  <a:srgbClr val="C00000"/>
                </a:solidFill>
                <a:latin typeface="Times New Roman" panose="02020603050405020304" pitchFamily="18" charset="0"/>
                <a:cs typeface="Times New Roman" panose="02020603050405020304" pitchFamily="18" charset="0"/>
              </a:rPr>
              <a:t>áp dụng đối với </a:t>
            </a:r>
            <a:r>
              <a:rPr lang="en-US" sz="2200" i="1" dirty="0" smtClean="0">
                <a:solidFill>
                  <a:srgbClr val="C00000"/>
                </a:solidFill>
                <a:latin typeface="Times New Roman" panose="02020603050405020304" pitchFamily="18" charset="0"/>
                <a:cs typeface="Times New Roman" panose="02020603050405020304" pitchFamily="18" charset="0"/>
              </a:rPr>
              <a:t>14 </a:t>
            </a:r>
            <a:r>
              <a:rPr lang="en-US" sz="2200" i="1" dirty="0" err="1" smtClean="0">
                <a:solidFill>
                  <a:srgbClr val="C00000"/>
                </a:solidFill>
                <a:latin typeface="Times New Roman" panose="02020603050405020304" pitchFamily="18" charset="0"/>
                <a:cs typeface="Times New Roman" panose="02020603050405020304" pitchFamily="18" charset="0"/>
              </a:rPr>
              <a:t>nhóm</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HH</a:t>
            </a:r>
            <a:r>
              <a:rPr lang="vi-VN" sz="2200" i="1" dirty="0" smtClean="0">
                <a:solidFill>
                  <a:srgbClr val="C00000"/>
                </a:solidFill>
                <a:latin typeface="Times New Roman" panose="02020603050405020304" pitchFamily="18" charset="0"/>
                <a:cs typeface="Times New Roman" panose="02020603050405020304" pitchFamily="18" charset="0"/>
              </a:rPr>
              <a:t>, </a:t>
            </a:r>
            <a:r>
              <a:rPr lang="en-US" sz="2200" i="1" dirty="0" smtClean="0">
                <a:solidFill>
                  <a:srgbClr val="C00000"/>
                </a:solidFill>
                <a:latin typeface="Times New Roman" panose="02020603050405020304" pitchFamily="18" charset="0"/>
                <a:cs typeface="Times New Roman" panose="02020603050405020304" pitchFamily="18" charset="0"/>
              </a:rPr>
              <a:t>DV:</a:t>
            </a:r>
            <a:endParaRPr lang="vi-VN" sz="2200" i="1" dirty="0">
              <a:solidFill>
                <a:srgbClr val="C00000"/>
              </a:solidFill>
              <a:latin typeface="Times New Roman" panose="02020603050405020304" pitchFamily="18" charset="0"/>
              <a:cs typeface="Times New Roman" panose="02020603050405020304" pitchFamily="18" charset="0"/>
            </a:endParaRPr>
          </a:p>
          <a:p>
            <a:pPr lvl="1" algn="just"/>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Nước </a:t>
            </a:r>
            <a:r>
              <a:rPr lang="vi-VN" sz="2200" i="1" dirty="0">
                <a:solidFill>
                  <a:srgbClr val="C00000"/>
                </a:solidFill>
                <a:latin typeface="Times New Roman" panose="02020603050405020304" pitchFamily="18" charset="0"/>
                <a:cs typeface="Times New Roman" panose="02020603050405020304" pitchFamily="18" charset="0"/>
              </a:rPr>
              <a:t>sạch phục vụ </a:t>
            </a:r>
            <a:r>
              <a:rPr lang="en-US" sz="2200" i="1" dirty="0" err="1" smtClean="0">
                <a:solidFill>
                  <a:srgbClr val="C00000"/>
                </a:solidFill>
                <a:latin typeface="Times New Roman" panose="02020603050405020304" pitchFamily="18" charset="0"/>
                <a:cs typeface="Times New Roman" panose="02020603050405020304" pitchFamily="18" charset="0"/>
              </a:rPr>
              <a:t>SX</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và </a:t>
            </a:r>
            <a:r>
              <a:rPr lang="vi-VN" sz="2200" i="1" dirty="0">
                <a:solidFill>
                  <a:srgbClr val="C00000"/>
                </a:solidFill>
                <a:latin typeface="Times New Roman" panose="02020603050405020304" pitchFamily="18" charset="0"/>
                <a:cs typeface="Times New Roman" panose="02020603050405020304" pitchFamily="18" charset="0"/>
              </a:rPr>
              <a:t>sinh hoạt;</a:t>
            </a:r>
          </a:p>
          <a:p>
            <a:pPr lvl="1" algn="just"/>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a:solidFill>
                  <a:srgbClr val="C00000"/>
                </a:solidFill>
                <a:latin typeface="Times New Roman" panose="02020603050405020304" pitchFamily="18" charset="0"/>
                <a:cs typeface="Times New Roman" panose="02020603050405020304" pitchFamily="18" charset="0"/>
              </a:rPr>
              <a:t>Quặng để </a:t>
            </a:r>
            <a:r>
              <a:rPr lang="en-US" sz="2200" i="1" dirty="0" err="1" smtClean="0">
                <a:solidFill>
                  <a:srgbClr val="C00000"/>
                </a:solidFill>
                <a:latin typeface="Times New Roman" panose="02020603050405020304" pitchFamily="18" charset="0"/>
                <a:cs typeface="Times New Roman" panose="02020603050405020304" pitchFamily="18" charset="0"/>
              </a:rPr>
              <a:t>SX</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phân </a:t>
            </a:r>
            <a:r>
              <a:rPr lang="vi-VN" sz="2200" i="1" dirty="0">
                <a:solidFill>
                  <a:srgbClr val="C00000"/>
                </a:solidFill>
                <a:latin typeface="Times New Roman" panose="02020603050405020304" pitchFamily="18" charset="0"/>
                <a:cs typeface="Times New Roman" panose="02020603050405020304" pitchFamily="18" charset="0"/>
              </a:rPr>
              <a:t>bón; thuốc phòng trừ sâu bệnh và chất kích thích tăng trưởng vật nuôi, cây trồng;</a:t>
            </a:r>
          </a:p>
          <a:p>
            <a:pPr lvl="1" algn="just"/>
            <a:r>
              <a:rPr lang="en-US" sz="2200" i="1" dirty="0" smtClean="0">
                <a:solidFill>
                  <a:srgbClr val="C00000"/>
                </a:solidFill>
                <a:latin typeface="Times New Roman" panose="02020603050405020304" pitchFamily="18" charset="0"/>
                <a:cs typeface="Times New Roman" panose="02020603050405020304" pitchFamily="18" charset="0"/>
              </a:rPr>
              <a:t>- DV </a:t>
            </a:r>
            <a:r>
              <a:rPr lang="vi-VN" sz="2200" i="1" dirty="0" smtClean="0">
                <a:solidFill>
                  <a:srgbClr val="C00000"/>
                </a:solidFill>
                <a:latin typeface="Times New Roman" panose="02020603050405020304" pitchFamily="18" charset="0"/>
                <a:cs typeface="Times New Roman" panose="02020603050405020304" pitchFamily="18" charset="0"/>
              </a:rPr>
              <a:t>đào </a:t>
            </a:r>
            <a:r>
              <a:rPr lang="vi-VN" sz="2200" i="1" dirty="0">
                <a:solidFill>
                  <a:srgbClr val="C00000"/>
                </a:solidFill>
                <a:latin typeface="Times New Roman" panose="02020603050405020304" pitchFamily="18" charset="0"/>
                <a:cs typeface="Times New Roman" panose="02020603050405020304" pitchFamily="18" charset="0"/>
              </a:rPr>
              <a:t>đắp, nạo vét kênh, mương, ao hồ phục vụ </a:t>
            </a:r>
            <a:r>
              <a:rPr lang="en-US" sz="2200" i="1" dirty="0" err="1" smtClean="0">
                <a:solidFill>
                  <a:srgbClr val="C00000"/>
                </a:solidFill>
                <a:latin typeface="Times New Roman" panose="02020603050405020304" pitchFamily="18" charset="0"/>
                <a:cs typeface="Times New Roman" panose="02020603050405020304" pitchFamily="18" charset="0"/>
              </a:rPr>
              <a:t>SX</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nông </a:t>
            </a:r>
            <a:r>
              <a:rPr lang="vi-VN" sz="2200" i="1" dirty="0">
                <a:solidFill>
                  <a:srgbClr val="C00000"/>
                </a:solidFill>
                <a:latin typeface="Times New Roman" panose="02020603050405020304" pitchFamily="18" charset="0"/>
                <a:cs typeface="Times New Roman" panose="02020603050405020304" pitchFamily="18" charset="0"/>
              </a:rPr>
              <a:t>nghiệp; nuôi trồng, chăm sóc, phòng trừ sâu bệnh cho cây trồng; sơ chế, bảo quản </a:t>
            </a:r>
            <a:r>
              <a:rPr lang="en-US" sz="2200" i="1" dirty="0" smtClean="0">
                <a:solidFill>
                  <a:srgbClr val="C00000"/>
                </a:solidFill>
                <a:latin typeface="Times New Roman" panose="02020603050405020304" pitchFamily="18" charset="0"/>
                <a:cs typeface="Times New Roman" panose="02020603050405020304" pitchFamily="18" charset="0"/>
              </a:rPr>
              <a:t>SP </a:t>
            </a:r>
            <a:r>
              <a:rPr lang="vi-VN" sz="2200" i="1" dirty="0" smtClean="0">
                <a:solidFill>
                  <a:srgbClr val="C00000"/>
                </a:solidFill>
                <a:latin typeface="Times New Roman" panose="02020603050405020304" pitchFamily="18" charset="0"/>
                <a:cs typeface="Times New Roman" panose="02020603050405020304" pitchFamily="18" charset="0"/>
              </a:rPr>
              <a:t>nông </a:t>
            </a:r>
            <a:r>
              <a:rPr lang="vi-VN" sz="2200" i="1" dirty="0">
                <a:solidFill>
                  <a:srgbClr val="C00000"/>
                </a:solidFill>
                <a:latin typeface="Times New Roman" panose="02020603050405020304" pitchFamily="18" charset="0"/>
                <a:cs typeface="Times New Roman" panose="02020603050405020304" pitchFamily="18" charset="0"/>
              </a:rPr>
              <a:t>nghiệp;</a:t>
            </a:r>
          </a:p>
          <a:p>
            <a:pPr lvl="1" algn="just"/>
            <a:r>
              <a:rPr lang="en-US" sz="2200" i="1" dirty="0" smtClean="0">
                <a:solidFill>
                  <a:srgbClr val="C00000"/>
                </a:solidFill>
                <a:latin typeface="Times New Roman" panose="02020603050405020304" pitchFamily="18" charset="0"/>
                <a:cs typeface="Times New Roman" panose="02020603050405020304" pitchFamily="18" charset="0"/>
              </a:rPr>
              <a:t>- SP </a:t>
            </a:r>
            <a:r>
              <a:rPr lang="vi-VN" sz="2200" i="1" dirty="0" smtClean="0">
                <a:solidFill>
                  <a:srgbClr val="C00000"/>
                </a:solidFill>
                <a:latin typeface="Times New Roman" panose="02020603050405020304" pitchFamily="18" charset="0"/>
                <a:cs typeface="Times New Roman" panose="02020603050405020304" pitchFamily="18" charset="0"/>
              </a:rPr>
              <a:t>trồng </a:t>
            </a:r>
            <a:r>
              <a:rPr lang="vi-VN" sz="2200" i="1" dirty="0">
                <a:solidFill>
                  <a:srgbClr val="C00000"/>
                </a:solidFill>
                <a:latin typeface="Times New Roman" panose="02020603050405020304" pitchFamily="18" charset="0"/>
                <a:cs typeface="Times New Roman" panose="02020603050405020304" pitchFamily="18" charset="0"/>
              </a:rPr>
              <a:t>trọt, chăn nuôi, thuỷ sản chưa qua chế biến, trừ </a:t>
            </a:r>
            <a:r>
              <a:rPr lang="en-US" sz="2200" i="1" dirty="0" smtClean="0">
                <a:solidFill>
                  <a:srgbClr val="C00000"/>
                </a:solidFill>
                <a:latin typeface="Times New Roman" panose="02020603050405020304" pitchFamily="18" charset="0"/>
                <a:cs typeface="Times New Roman" panose="02020603050405020304" pitchFamily="18" charset="0"/>
              </a:rPr>
              <a:t>SP</a:t>
            </a:r>
            <a:r>
              <a:rPr lang="vi-VN" sz="2200" i="1" dirty="0" smtClean="0">
                <a:solidFill>
                  <a:srgbClr val="C00000"/>
                </a:solidFill>
                <a:latin typeface="Times New Roman" panose="02020603050405020304" pitchFamily="18" charset="0"/>
                <a:cs typeface="Times New Roman" panose="02020603050405020304" pitchFamily="18" charset="0"/>
              </a:rPr>
              <a:t> </a:t>
            </a:r>
            <a:r>
              <a:rPr lang="vi-VN" sz="2200" i="1" dirty="0">
                <a:solidFill>
                  <a:srgbClr val="C00000"/>
                </a:solidFill>
                <a:latin typeface="Times New Roman" panose="02020603050405020304" pitchFamily="18" charset="0"/>
                <a:cs typeface="Times New Roman" panose="02020603050405020304" pitchFamily="18" charset="0"/>
              </a:rPr>
              <a:t>trồng trọt, chăn nuôi, thủy sản nuôi trồng, đánh bắt chưa chế biến thành các </a:t>
            </a:r>
            <a:r>
              <a:rPr lang="en-US" sz="2200" i="1" dirty="0" smtClean="0">
                <a:solidFill>
                  <a:srgbClr val="C00000"/>
                </a:solidFill>
                <a:latin typeface="Times New Roman" panose="02020603050405020304" pitchFamily="18" charset="0"/>
                <a:cs typeface="Times New Roman" panose="02020603050405020304" pitchFamily="18" charset="0"/>
              </a:rPr>
              <a:t>SP </a:t>
            </a:r>
            <a:r>
              <a:rPr lang="vi-VN" sz="2200" i="1" dirty="0" smtClean="0">
                <a:solidFill>
                  <a:srgbClr val="C00000"/>
                </a:solidFill>
                <a:latin typeface="Times New Roman" panose="02020603050405020304" pitchFamily="18" charset="0"/>
                <a:cs typeface="Times New Roman" panose="02020603050405020304" pitchFamily="18" charset="0"/>
              </a:rPr>
              <a:t>khác </a:t>
            </a:r>
            <a:r>
              <a:rPr lang="vi-VN" sz="2200" i="1" dirty="0">
                <a:solidFill>
                  <a:srgbClr val="C00000"/>
                </a:solidFill>
                <a:latin typeface="Times New Roman" panose="02020603050405020304" pitchFamily="18" charset="0"/>
                <a:cs typeface="Times New Roman" panose="02020603050405020304" pitchFamily="18" charset="0"/>
              </a:rPr>
              <a:t>hoặc chỉ qua sơ chế thông thường của tổ chức, cá nhân tự </a:t>
            </a:r>
            <a:r>
              <a:rPr lang="en-US" sz="2200" i="1" dirty="0" err="1" smtClean="0">
                <a:solidFill>
                  <a:srgbClr val="C00000"/>
                </a:solidFill>
                <a:latin typeface="Times New Roman" panose="02020603050405020304" pitchFamily="18" charset="0"/>
                <a:cs typeface="Times New Roman" panose="02020603050405020304" pitchFamily="18" charset="0"/>
              </a:rPr>
              <a:t>SX</a:t>
            </a:r>
            <a:r>
              <a:rPr lang="vi-VN" sz="2200" i="1" dirty="0" smtClean="0">
                <a:solidFill>
                  <a:srgbClr val="C00000"/>
                </a:solidFill>
                <a:latin typeface="Times New Roman" panose="02020603050405020304" pitchFamily="18" charset="0"/>
                <a:cs typeface="Times New Roman" panose="02020603050405020304" pitchFamily="18" charset="0"/>
              </a:rPr>
              <a:t>, </a:t>
            </a:r>
            <a:r>
              <a:rPr lang="vi-VN" sz="2200" i="1" dirty="0">
                <a:solidFill>
                  <a:srgbClr val="C00000"/>
                </a:solidFill>
                <a:latin typeface="Times New Roman" panose="02020603050405020304" pitchFamily="18" charset="0"/>
                <a:cs typeface="Times New Roman" panose="02020603050405020304" pitchFamily="18" charset="0"/>
              </a:rPr>
              <a:t>đánh bắt bán ra và ở khâu </a:t>
            </a:r>
            <a:r>
              <a:rPr lang="en-US" sz="2200" i="1" dirty="0" smtClean="0">
                <a:solidFill>
                  <a:srgbClr val="C00000"/>
                </a:solidFill>
                <a:latin typeface="Times New Roman" panose="02020603050405020304" pitchFamily="18" charset="0"/>
                <a:cs typeface="Times New Roman" panose="02020603050405020304" pitchFamily="18" charset="0"/>
              </a:rPr>
              <a:t>NK</a:t>
            </a:r>
            <a:r>
              <a:rPr lang="vi-VN" sz="2200" i="1" dirty="0" smtClean="0">
                <a:solidFill>
                  <a:srgbClr val="C00000"/>
                </a:solidFill>
                <a:latin typeface="Times New Roman" panose="02020603050405020304" pitchFamily="18" charset="0"/>
                <a:cs typeface="Times New Roman" panose="02020603050405020304" pitchFamily="18" charset="0"/>
              </a:rPr>
              <a:t>. </a:t>
            </a:r>
            <a:endParaRPr lang="vi-VN" sz="2200" i="1" dirty="0">
              <a:solidFill>
                <a:srgbClr val="C00000"/>
              </a:solidFill>
              <a:latin typeface="Times New Roman" panose="02020603050405020304" pitchFamily="18" charset="0"/>
              <a:cs typeface="Times New Roman" panose="02020603050405020304" pitchFamily="18" charset="0"/>
            </a:endParaRPr>
          </a:p>
          <a:p>
            <a:pPr lvl="1" algn="just"/>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Mủ </a:t>
            </a:r>
            <a:r>
              <a:rPr lang="vi-VN" sz="2200" i="1" dirty="0">
                <a:solidFill>
                  <a:srgbClr val="C00000"/>
                </a:solidFill>
                <a:latin typeface="Times New Roman" panose="02020603050405020304" pitchFamily="18" charset="0"/>
                <a:cs typeface="Times New Roman" panose="02020603050405020304" pitchFamily="18" charset="0"/>
              </a:rPr>
              <a:t>cao su sơ chế; nhựa thông sơ chế; lưới, dây giềng và sợi để đan lưới đánh cá</a:t>
            </a:r>
            <a:r>
              <a:rPr lang="vi-VN" sz="2200" i="1" dirty="0" smtClean="0">
                <a:solidFill>
                  <a:srgbClr val="C00000"/>
                </a:solidFill>
                <a:latin typeface="Times New Roman" panose="02020603050405020304" pitchFamily="18" charset="0"/>
                <a:cs typeface="Times New Roman" panose="02020603050405020304" pitchFamily="18" charset="0"/>
              </a:rPr>
              <a:t>;</a:t>
            </a:r>
            <a:endParaRPr lang="vi-VN" sz="2200"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650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982" y="286618"/>
            <a:ext cx="6608618"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III - </a:t>
            </a:r>
            <a:r>
              <a:rPr lang="en-US" sz="3200" b="1" dirty="0" err="1" smtClean="0">
                <a:solidFill>
                  <a:srgbClr val="C00000"/>
                </a:solidFill>
                <a:latin typeface="Times New Roman" panose="02020603050405020304" pitchFamily="18" charset="0"/>
                <a:cs typeface="Times New Roman" panose="02020603050405020304" pitchFamily="18" charset="0"/>
              </a:rPr>
              <a:t>CĂN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CỨ</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752600" y="1068389"/>
            <a:ext cx="7162800" cy="5447645"/>
          </a:xfrm>
          <a:prstGeom prst="rect">
            <a:avLst/>
          </a:prstGeom>
          <a:noFill/>
        </p:spPr>
        <p:txBody>
          <a:bodyPr wrap="square" rtlCol="0">
            <a:spAutoFit/>
          </a:bodyPr>
          <a:lstStyle/>
          <a:p>
            <a:r>
              <a:rPr lang="en-US" sz="2800" b="1" dirty="0" smtClean="0">
                <a:solidFill>
                  <a:srgbClr val="C00000"/>
                </a:solidFill>
                <a:latin typeface="Times New Roman" panose="02020603050405020304" pitchFamily="18" charset="0"/>
                <a:cs typeface="Times New Roman" panose="02020603050405020304" pitchFamily="18" charset="0"/>
              </a:rPr>
              <a:t>2. </a:t>
            </a:r>
            <a:r>
              <a:rPr lang="en-US" sz="2800" b="1" dirty="0" err="1" smtClean="0">
                <a:solidFill>
                  <a:srgbClr val="C00000"/>
                </a:solidFill>
                <a:latin typeface="Times New Roman" panose="02020603050405020304" pitchFamily="18" charset="0"/>
                <a:cs typeface="Times New Roman" panose="02020603050405020304" pitchFamily="18" charset="0"/>
              </a:rPr>
              <a:t>THUẾ</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SUẤT</a:t>
            </a:r>
            <a:endParaRPr lang="en-US" sz="2800" b="1" dirty="0" smtClean="0">
              <a:solidFill>
                <a:srgbClr val="C00000"/>
              </a:solidFill>
              <a:latin typeface="Times New Roman" panose="02020603050405020304" pitchFamily="18" charset="0"/>
              <a:cs typeface="Times New Roman" panose="02020603050405020304" pitchFamily="18" charset="0"/>
            </a:endParaRPr>
          </a:p>
          <a:p>
            <a:pPr marL="342900" indent="-342900" algn="just">
              <a:spcBef>
                <a:spcPts val="1200"/>
              </a:spcBef>
              <a:buFont typeface="Wingdings" panose="05000000000000000000" pitchFamily="2" charset="2"/>
              <a:buChar char="Ø"/>
            </a:pPr>
            <a:r>
              <a:rPr lang="vi-VN" sz="2400" b="1" i="1" dirty="0">
                <a:solidFill>
                  <a:srgbClr val="C00000"/>
                </a:solidFill>
                <a:latin typeface="Times New Roman" panose="02020603050405020304" pitchFamily="18" charset="0"/>
                <a:cs typeface="Times New Roman" panose="02020603050405020304" pitchFamily="18" charset="0"/>
              </a:rPr>
              <a:t>Mức thuế suất 5% </a:t>
            </a:r>
            <a:r>
              <a:rPr lang="vi-VN" sz="2200" i="1" dirty="0">
                <a:solidFill>
                  <a:srgbClr val="C00000"/>
                </a:solidFill>
                <a:latin typeface="Times New Roman" panose="02020603050405020304" pitchFamily="18" charset="0"/>
                <a:cs typeface="Times New Roman" panose="02020603050405020304" pitchFamily="18" charset="0"/>
              </a:rPr>
              <a:t>áp dụng đối </a:t>
            </a:r>
            <a:r>
              <a:rPr lang="vi-VN" sz="2200" i="1" dirty="0" smtClean="0">
                <a:solidFill>
                  <a:srgbClr val="C00000"/>
                </a:solidFill>
                <a:latin typeface="Times New Roman" panose="02020603050405020304" pitchFamily="18" charset="0"/>
                <a:cs typeface="Times New Roman" panose="02020603050405020304" pitchFamily="18" charset="0"/>
              </a:rPr>
              <a:t>với</a:t>
            </a:r>
            <a:r>
              <a:rPr lang="en-US" sz="2200" i="1" dirty="0" smtClean="0">
                <a:solidFill>
                  <a:srgbClr val="C00000"/>
                </a:solidFill>
                <a:latin typeface="Times New Roman" panose="02020603050405020304" pitchFamily="18" charset="0"/>
                <a:cs typeface="Times New Roman" panose="02020603050405020304" pitchFamily="18" charset="0"/>
              </a:rPr>
              <a:t> 14 </a:t>
            </a:r>
            <a:r>
              <a:rPr lang="en-US" sz="2200" i="1" dirty="0" err="1" smtClean="0">
                <a:solidFill>
                  <a:srgbClr val="C00000"/>
                </a:solidFill>
                <a:latin typeface="Times New Roman" panose="02020603050405020304" pitchFamily="18" charset="0"/>
                <a:cs typeface="Times New Roman" panose="02020603050405020304" pitchFamily="18" charset="0"/>
              </a:rPr>
              <a:t>nhóm</a:t>
            </a:r>
            <a:r>
              <a:rPr lang="vi-VN"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HH</a:t>
            </a:r>
            <a:r>
              <a:rPr lang="vi-VN" sz="2200" i="1" dirty="0" smtClean="0">
                <a:solidFill>
                  <a:srgbClr val="C00000"/>
                </a:solidFill>
                <a:latin typeface="Times New Roman" panose="02020603050405020304" pitchFamily="18" charset="0"/>
                <a:cs typeface="Times New Roman" panose="02020603050405020304" pitchFamily="18" charset="0"/>
              </a:rPr>
              <a:t>, </a:t>
            </a:r>
            <a:r>
              <a:rPr lang="en-US" sz="2200" i="1" dirty="0" smtClean="0">
                <a:solidFill>
                  <a:srgbClr val="C00000"/>
                </a:solidFill>
                <a:latin typeface="Times New Roman" panose="02020603050405020304" pitchFamily="18" charset="0"/>
                <a:cs typeface="Times New Roman" panose="02020603050405020304" pitchFamily="18" charset="0"/>
              </a:rPr>
              <a:t>DV:</a:t>
            </a:r>
            <a:endParaRPr lang="vi-VN" sz="2200" i="1" dirty="0">
              <a:solidFill>
                <a:srgbClr val="C00000"/>
              </a:solidFill>
              <a:latin typeface="Times New Roman" panose="02020603050405020304" pitchFamily="18" charset="0"/>
              <a:cs typeface="Times New Roman" panose="02020603050405020304" pitchFamily="18" charset="0"/>
            </a:endParaRPr>
          </a:p>
          <a:p>
            <a:pPr lvl="1" algn="just"/>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Thực </a:t>
            </a:r>
            <a:r>
              <a:rPr lang="vi-VN" sz="2200" i="1" dirty="0">
                <a:solidFill>
                  <a:srgbClr val="C00000"/>
                </a:solidFill>
                <a:latin typeface="Times New Roman" panose="02020603050405020304" pitchFamily="18" charset="0"/>
                <a:cs typeface="Times New Roman" panose="02020603050405020304" pitchFamily="18" charset="0"/>
              </a:rPr>
              <a:t>phẩm tươi sống; lâm sản chưa qua chế biến, trừ gỗ, măng và </a:t>
            </a:r>
            <a:r>
              <a:rPr lang="en-US" sz="2200" i="1" dirty="0" smtClean="0">
                <a:solidFill>
                  <a:srgbClr val="C00000"/>
                </a:solidFill>
                <a:latin typeface="Times New Roman" panose="02020603050405020304" pitchFamily="18" charset="0"/>
                <a:cs typeface="Times New Roman" panose="02020603050405020304" pitchFamily="18" charset="0"/>
              </a:rPr>
              <a:t>SP </a:t>
            </a:r>
            <a:r>
              <a:rPr lang="vi-VN" sz="2200" i="1" dirty="0" smtClean="0">
                <a:solidFill>
                  <a:srgbClr val="C00000"/>
                </a:solidFill>
                <a:latin typeface="Times New Roman" panose="02020603050405020304" pitchFamily="18" charset="0"/>
                <a:cs typeface="Times New Roman" panose="02020603050405020304" pitchFamily="18" charset="0"/>
              </a:rPr>
              <a:t>trồng </a:t>
            </a:r>
            <a:r>
              <a:rPr lang="vi-VN" sz="2200" i="1" dirty="0">
                <a:solidFill>
                  <a:srgbClr val="C00000"/>
                </a:solidFill>
                <a:latin typeface="Times New Roman" panose="02020603050405020304" pitchFamily="18" charset="0"/>
                <a:cs typeface="Times New Roman" panose="02020603050405020304" pitchFamily="18" charset="0"/>
              </a:rPr>
              <a:t>trọt, chăn nuôi, thủy sản nuôi trồng, đánh bắt chưa chế biến thành các </a:t>
            </a:r>
            <a:r>
              <a:rPr lang="en-US" sz="2200" i="1" dirty="0" smtClean="0">
                <a:solidFill>
                  <a:srgbClr val="C00000"/>
                </a:solidFill>
                <a:latin typeface="Times New Roman" panose="02020603050405020304" pitchFamily="18" charset="0"/>
                <a:cs typeface="Times New Roman" panose="02020603050405020304" pitchFamily="18" charset="0"/>
              </a:rPr>
              <a:t>SP </a:t>
            </a:r>
            <a:r>
              <a:rPr lang="vi-VN" sz="2200" i="1" dirty="0" smtClean="0">
                <a:solidFill>
                  <a:srgbClr val="C00000"/>
                </a:solidFill>
                <a:latin typeface="Times New Roman" panose="02020603050405020304" pitchFamily="18" charset="0"/>
                <a:cs typeface="Times New Roman" panose="02020603050405020304" pitchFamily="18" charset="0"/>
              </a:rPr>
              <a:t>khác </a:t>
            </a:r>
            <a:r>
              <a:rPr lang="vi-VN" sz="2200" i="1" dirty="0">
                <a:solidFill>
                  <a:srgbClr val="C00000"/>
                </a:solidFill>
                <a:latin typeface="Times New Roman" panose="02020603050405020304" pitchFamily="18" charset="0"/>
                <a:cs typeface="Times New Roman" panose="02020603050405020304" pitchFamily="18" charset="0"/>
              </a:rPr>
              <a:t>hoặc chỉ qua sơ chế thông thường của tổ chức, cá nhân tự </a:t>
            </a:r>
            <a:r>
              <a:rPr lang="en-US" sz="2200" i="1" dirty="0" err="1" smtClean="0">
                <a:solidFill>
                  <a:srgbClr val="C00000"/>
                </a:solidFill>
                <a:latin typeface="Times New Roman" panose="02020603050405020304" pitchFamily="18" charset="0"/>
                <a:cs typeface="Times New Roman" panose="02020603050405020304" pitchFamily="18" charset="0"/>
              </a:rPr>
              <a:t>SX</a:t>
            </a:r>
            <a:r>
              <a:rPr lang="vi-VN" sz="2200" i="1" dirty="0" smtClean="0">
                <a:solidFill>
                  <a:srgbClr val="C00000"/>
                </a:solidFill>
                <a:latin typeface="Times New Roman" panose="02020603050405020304" pitchFamily="18" charset="0"/>
                <a:cs typeface="Times New Roman" panose="02020603050405020304" pitchFamily="18" charset="0"/>
              </a:rPr>
              <a:t>, </a:t>
            </a:r>
            <a:r>
              <a:rPr lang="vi-VN" sz="2200" i="1" dirty="0">
                <a:solidFill>
                  <a:srgbClr val="C00000"/>
                </a:solidFill>
                <a:latin typeface="Times New Roman" panose="02020603050405020304" pitchFamily="18" charset="0"/>
                <a:cs typeface="Times New Roman" panose="02020603050405020304" pitchFamily="18" charset="0"/>
              </a:rPr>
              <a:t>đánh bắt bán ra và ở khâu </a:t>
            </a:r>
            <a:r>
              <a:rPr lang="en-US" sz="2200" i="1" dirty="0" smtClean="0">
                <a:solidFill>
                  <a:srgbClr val="C00000"/>
                </a:solidFill>
                <a:latin typeface="Times New Roman" panose="02020603050405020304" pitchFamily="18" charset="0"/>
                <a:cs typeface="Times New Roman" panose="02020603050405020304" pitchFamily="18" charset="0"/>
              </a:rPr>
              <a:t>NK</a:t>
            </a:r>
            <a:r>
              <a:rPr lang="vi-VN" sz="2200" i="1" dirty="0" smtClean="0">
                <a:solidFill>
                  <a:srgbClr val="C00000"/>
                </a:solidFill>
                <a:latin typeface="Times New Roman" panose="02020603050405020304" pitchFamily="18" charset="0"/>
                <a:cs typeface="Times New Roman" panose="02020603050405020304" pitchFamily="18" charset="0"/>
              </a:rPr>
              <a:t>;</a:t>
            </a:r>
            <a:endParaRPr lang="vi-VN" sz="2200" i="1" dirty="0">
              <a:solidFill>
                <a:srgbClr val="C00000"/>
              </a:solidFill>
              <a:latin typeface="Times New Roman" panose="02020603050405020304" pitchFamily="18" charset="0"/>
              <a:cs typeface="Times New Roman" panose="02020603050405020304" pitchFamily="18" charset="0"/>
            </a:endParaRPr>
          </a:p>
          <a:p>
            <a:pPr lvl="1" algn="just"/>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Đường</a:t>
            </a:r>
            <a:r>
              <a:rPr lang="vi-VN" sz="2200" i="1" dirty="0">
                <a:solidFill>
                  <a:srgbClr val="C00000"/>
                </a:solidFill>
                <a:latin typeface="Times New Roman" panose="02020603050405020304" pitchFamily="18" charset="0"/>
                <a:cs typeface="Times New Roman" panose="02020603050405020304" pitchFamily="18" charset="0"/>
              </a:rPr>
              <a:t>; phụ phẩm trong </a:t>
            </a:r>
            <a:r>
              <a:rPr lang="en-US" sz="2200" i="1" dirty="0" err="1" smtClean="0">
                <a:solidFill>
                  <a:srgbClr val="C00000"/>
                </a:solidFill>
                <a:latin typeface="Times New Roman" panose="02020603050405020304" pitchFamily="18" charset="0"/>
                <a:cs typeface="Times New Roman" panose="02020603050405020304" pitchFamily="18" charset="0"/>
              </a:rPr>
              <a:t>SX</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đường</a:t>
            </a:r>
            <a:r>
              <a:rPr lang="vi-VN" sz="2200" i="1" dirty="0">
                <a:solidFill>
                  <a:srgbClr val="C00000"/>
                </a:solidFill>
                <a:latin typeface="Times New Roman" panose="02020603050405020304" pitchFamily="18" charset="0"/>
                <a:cs typeface="Times New Roman" panose="02020603050405020304" pitchFamily="18" charset="0"/>
              </a:rPr>
              <a:t>, bao gồm gỉ đường, bã mía, bã bùn;</a:t>
            </a:r>
          </a:p>
          <a:p>
            <a:pPr lvl="1" algn="just"/>
            <a:r>
              <a:rPr lang="en-US" sz="2200" i="1" dirty="0" smtClean="0">
                <a:solidFill>
                  <a:srgbClr val="C00000"/>
                </a:solidFill>
                <a:latin typeface="Times New Roman" panose="02020603050405020304" pitchFamily="18" charset="0"/>
                <a:cs typeface="Times New Roman" panose="02020603050405020304" pitchFamily="18" charset="0"/>
              </a:rPr>
              <a:t>- SP </a:t>
            </a:r>
            <a:r>
              <a:rPr lang="vi-VN" sz="2200" i="1" dirty="0" smtClean="0">
                <a:solidFill>
                  <a:srgbClr val="C00000"/>
                </a:solidFill>
                <a:latin typeface="Times New Roman" panose="02020603050405020304" pitchFamily="18" charset="0"/>
                <a:cs typeface="Times New Roman" panose="02020603050405020304" pitchFamily="18" charset="0"/>
              </a:rPr>
              <a:t>bằng </a:t>
            </a:r>
            <a:r>
              <a:rPr lang="vi-VN" sz="2200" i="1" dirty="0">
                <a:solidFill>
                  <a:srgbClr val="C00000"/>
                </a:solidFill>
                <a:latin typeface="Times New Roman" panose="02020603050405020304" pitchFamily="18" charset="0"/>
                <a:cs typeface="Times New Roman" panose="02020603050405020304" pitchFamily="18" charset="0"/>
              </a:rPr>
              <a:t>đay, cói, tre, nứa, lá, rơm, vỏ dừa, sọ dừa, bèo tây và các </a:t>
            </a:r>
            <a:r>
              <a:rPr lang="en-US" sz="2200" i="1" dirty="0" smtClean="0">
                <a:solidFill>
                  <a:srgbClr val="C00000"/>
                </a:solidFill>
                <a:latin typeface="Times New Roman" panose="02020603050405020304" pitchFamily="18" charset="0"/>
                <a:cs typeface="Times New Roman" panose="02020603050405020304" pitchFamily="18" charset="0"/>
              </a:rPr>
              <a:t>SP </a:t>
            </a:r>
            <a:r>
              <a:rPr lang="vi-VN" sz="2200" i="1" dirty="0" smtClean="0">
                <a:solidFill>
                  <a:srgbClr val="C00000"/>
                </a:solidFill>
                <a:latin typeface="Times New Roman" panose="02020603050405020304" pitchFamily="18" charset="0"/>
                <a:cs typeface="Times New Roman" panose="02020603050405020304" pitchFamily="18" charset="0"/>
              </a:rPr>
              <a:t>thủ </a:t>
            </a:r>
            <a:r>
              <a:rPr lang="vi-VN" sz="2200" i="1" dirty="0">
                <a:solidFill>
                  <a:srgbClr val="C00000"/>
                </a:solidFill>
                <a:latin typeface="Times New Roman" panose="02020603050405020304" pitchFamily="18" charset="0"/>
                <a:cs typeface="Times New Roman" panose="02020603050405020304" pitchFamily="18" charset="0"/>
              </a:rPr>
              <a:t>công khác </a:t>
            </a:r>
            <a:r>
              <a:rPr lang="en-US" sz="2200" i="1" dirty="0" err="1" smtClean="0">
                <a:solidFill>
                  <a:srgbClr val="C00000"/>
                </a:solidFill>
                <a:latin typeface="Times New Roman" panose="02020603050405020304" pitchFamily="18" charset="0"/>
                <a:cs typeface="Times New Roman" panose="02020603050405020304" pitchFamily="18" charset="0"/>
              </a:rPr>
              <a:t>SX</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bằng </a:t>
            </a:r>
            <a:r>
              <a:rPr lang="vi-VN" sz="2200" i="1" dirty="0">
                <a:solidFill>
                  <a:srgbClr val="C00000"/>
                </a:solidFill>
                <a:latin typeface="Times New Roman" panose="02020603050405020304" pitchFamily="18" charset="0"/>
                <a:cs typeface="Times New Roman" panose="02020603050405020304" pitchFamily="18" charset="0"/>
              </a:rPr>
              <a:t>nguyên liệu tận dụng từ nông nghiệp; bông sơ chế; giấy in báo;</a:t>
            </a:r>
          </a:p>
          <a:p>
            <a:pPr lvl="1" algn="just"/>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Thiết </a:t>
            </a:r>
            <a:r>
              <a:rPr lang="vi-VN" sz="2200" i="1" dirty="0">
                <a:solidFill>
                  <a:srgbClr val="C00000"/>
                </a:solidFill>
                <a:latin typeface="Times New Roman" panose="02020603050405020304" pitchFamily="18" charset="0"/>
                <a:cs typeface="Times New Roman" panose="02020603050405020304" pitchFamily="18" charset="0"/>
              </a:rPr>
              <a:t>bị, dụng cụ y tế; bông, băng vệ sinh y tế; thuốc phòng bệnh, chữa bệnh; </a:t>
            </a:r>
            <a:r>
              <a:rPr lang="en-US" sz="2200" i="1" dirty="0" smtClean="0">
                <a:solidFill>
                  <a:srgbClr val="C00000"/>
                </a:solidFill>
                <a:latin typeface="Times New Roman" panose="02020603050405020304" pitchFamily="18" charset="0"/>
                <a:cs typeface="Times New Roman" panose="02020603050405020304" pitchFamily="18" charset="0"/>
              </a:rPr>
              <a:t>SP </a:t>
            </a:r>
            <a:r>
              <a:rPr lang="vi-VN" sz="2200" i="1" dirty="0" smtClean="0">
                <a:solidFill>
                  <a:srgbClr val="C00000"/>
                </a:solidFill>
                <a:latin typeface="Times New Roman" panose="02020603050405020304" pitchFamily="18" charset="0"/>
                <a:cs typeface="Times New Roman" panose="02020603050405020304" pitchFamily="18" charset="0"/>
              </a:rPr>
              <a:t>hóa </a:t>
            </a:r>
            <a:r>
              <a:rPr lang="vi-VN" sz="2200" i="1" dirty="0">
                <a:solidFill>
                  <a:srgbClr val="C00000"/>
                </a:solidFill>
                <a:latin typeface="Times New Roman" panose="02020603050405020304" pitchFamily="18" charset="0"/>
                <a:cs typeface="Times New Roman" panose="02020603050405020304" pitchFamily="18" charset="0"/>
              </a:rPr>
              <a:t>dược, dược liệu là nguyên liệu </a:t>
            </a:r>
            <a:r>
              <a:rPr lang="en-US" sz="2200" i="1" dirty="0" err="1" smtClean="0">
                <a:solidFill>
                  <a:srgbClr val="C00000"/>
                </a:solidFill>
                <a:latin typeface="Times New Roman" panose="02020603050405020304" pitchFamily="18" charset="0"/>
                <a:cs typeface="Times New Roman" panose="02020603050405020304" pitchFamily="18" charset="0"/>
              </a:rPr>
              <a:t>SX</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thuốc </a:t>
            </a:r>
            <a:r>
              <a:rPr lang="vi-VN" sz="2200" i="1" dirty="0">
                <a:solidFill>
                  <a:srgbClr val="C00000"/>
                </a:solidFill>
                <a:latin typeface="Times New Roman" panose="02020603050405020304" pitchFamily="18" charset="0"/>
                <a:cs typeface="Times New Roman" panose="02020603050405020304" pitchFamily="18" charset="0"/>
              </a:rPr>
              <a:t>chữa bệnh, thuốc phòng bệnh</a:t>
            </a:r>
            <a:r>
              <a:rPr lang="vi-VN" sz="2200" i="1" dirty="0" smtClean="0">
                <a:solidFill>
                  <a:srgbClr val="C00000"/>
                </a:solidFill>
                <a:latin typeface="Times New Roman" panose="02020603050405020304" pitchFamily="18" charset="0"/>
                <a:cs typeface="Times New Roman" panose="02020603050405020304" pitchFamily="18" charset="0"/>
              </a:rPr>
              <a:t>;</a:t>
            </a:r>
            <a:endParaRPr lang="vi-VN" sz="2200"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9483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982" y="286618"/>
            <a:ext cx="6608618"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III - </a:t>
            </a:r>
            <a:r>
              <a:rPr lang="en-US" sz="3200" b="1" dirty="0" err="1" smtClean="0">
                <a:solidFill>
                  <a:srgbClr val="C00000"/>
                </a:solidFill>
                <a:latin typeface="Times New Roman" panose="02020603050405020304" pitchFamily="18" charset="0"/>
                <a:cs typeface="Times New Roman" panose="02020603050405020304" pitchFamily="18" charset="0"/>
              </a:rPr>
              <a:t>CĂN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CỨ</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752600" y="1143000"/>
            <a:ext cx="7162800" cy="5109091"/>
          </a:xfrm>
          <a:prstGeom prst="rect">
            <a:avLst/>
          </a:prstGeom>
          <a:noFill/>
        </p:spPr>
        <p:txBody>
          <a:bodyPr wrap="square" rtlCol="0">
            <a:spAutoFit/>
          </a:bodyPr>
          <a:lstStyle/>
          <a:p>
            <a:r>
              <a:rPr lang="en-US" sz="2800" b="1" dirty="0" smtClean="0">
                <a:solidFill>
                  <a:srgbClr val="C00000"/>
                </a:solidFill>
                <a:latin typeface="Times New Roman" panose="02020603050405020304" pitchFamily="18" charset="0"/>
                <a:cs typeface="Times New Roman" panose="02020603050405020304" pitchFamily="18" charset="0"/>
              </a:rPr>
              <a:t>2. </a:t>
            </a:r>
            <a:r>
              <a:rPr lang="en-US" sz="2800" b="1" dirty="0" err="1" smtClean="0">
                <a:solidFill>
                  <a:srgbClr val="C00000"/>
                </a:solidFill>
                <a:latin typeface="Times New Roman" panose="02020603050405020304" pitchFamily="18" charset="0"/>
                <a:cs typeface="Times New Roman" panose="02020603050405020304" pitchFamily="18" charset="0"/>
              </a:rPr>
              <a:t>THUẾ</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SUẤT</a:t>
            </a:r>
            <a:endParaRPr lang="en-US" sz="2800" b="1" dirty="0" smtClean="0">
              <a:solidFill>
                <a:srgbClr val="C00000"/>
              </a:solidFill>
              <a:latin typeface="Times New Roman" panose="02020603050405020304" pitchFamily="18" charset="0"/>
              <a:cs typeface="Times New Roman" panose="02020603050405020304" pitchFamily="18" charset="0"/>
            </a:endParaRPr>
          </a:p>
          <a:p>
            <a:pPr marL="342900" indent="-342900" algn="just">
              <a:spcBef>
                <a:spcPts val="1200"/>
              </a:spcBef>
              <a:buFont typeface="Wingdings" panose="05000000000000000000" pitchFamily="2" charset="2"/>
              <a:buChar char="Ø"/>
            </a:pPr>
            <a:r>
              <a:rPr lang="vi-VN" sz="2400" b="1" i="1" dirty="0">
                <a:solidFill>
                  <a:srgbClr val="C00000"/>
                </a:solidFill>
                <a:latin typeface="Times New Roman" panose="02020603050405020304" pitchFamily="18" charset="0"/>
                <a:cs typeface="Times New Roman" panose="02020603050405020304" pitchFamily="18" charset="0"/>
              </a:rPr>
              <a:t>Mức thuế suất 5% </a:t>
            </a:r>
            <a:r>
              <a:rPr lang="vi-VN" sz="2200" i="1" dirty="0">
                <a:solidFill>
                  <a:srgbClr val="C00000"/>
                </a:solidFill>
                <a:latin typeface="Times New Roman" panose="02020603050405020304" pitchFamily="18" charset="0"/>
                <a:cs typeface="Times New Roman" panose="02020603050405020304" pitchFamily="18" charset="0"/>
              </a:rPr>
              <a:t>áp dụng đối </a:t>
            </a:r>
            <a:r>
              <a:rPr lang="vi-VN" sz="2200" i="1" dirty="0" smtClean="0">
                <a:solidFill>
                  <a:srgbClr val="C00000"/>
                </a:solidFill>
                <a:latin typeface="Times New Roman" panose="02020603050405020304" pitchFamily="18" charset="0"/>
                <a:cs typeface="Times New Roman" panose="02020603050405020304" pitchFamily="18" charset="0"/>
              </a:rPr>
              <a:t>với</a:t>
            </a:r>
            <a:r>
              <a:rPr lang="en-US" sz="2200" i="1" dirty="0" smtClean="0">
                <a:solidFill>
                  <a:srgbClr val="C00000"/>
                </a:solidFill>
                <a:latin typeface="Times New Roman" panose="02020603050405020304" pitchFamily="18" charset="0"/>
                <a:cs typeface="Times New Roman" panose="02020603050405020304" pitchFamily="18" charset="0"/>
              </a:rPr>
              <a:t> 14 </a:t>
            </a:r>
            <a:r>
              <a:rPr lang="en-US" sz="2200" i="1" dirty="0" err="1" smtClean="0">
                <a:solidFill>
                  <a:srgbClr val="C00000"/>
                </a:solidFill>
                <a:latin typeface="Times New Roman" panose="02020603050405020304" pitchFamily="18" charset="0"/>
                <a:cs typeface="Times New Roman" panose="02020603050405020304" pitchFamily="18" charset="0"/>
              </a:rPr>
              <a:t>nhóm</a:t>
            </a:r>
            <a:r>
              <a:rPr lang="vi-VN"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HH</a:t>
            </a:r>
            <a:r>
              <a:rPr lang="vi-VN" sz="2200" i="1" dirty="0" smtClean="0">
                <a:solidFill>
                  <a:srgbClr val="C00000"/>
                </a:solidFill>
                <a:latin typeface="Times New Roman" panose="02020603050405020304" pitchFamily="18" charset="0"/>
                <a:cs typeface="Times New Roman" panose="02020603050405020304" pitchFamily="18" charset="0"/>
              </a:rPr>
              <a:t>, </a:t>
            </a:r>
            <a:r>
              <a:rPr lang="en-US" sz="2200" i="1" dirty="0" smtClean="0">
                <a:solidFill>
                  <a:srgbClr val="C00000"/>
                </a:solidFill>
                <a:latin typeface="Times New Roman" panose="02020603050405020304" pitchFamily="18" charset="0"/>
                <a:cs typeface="Times New Roman" panose="02020603050405020304" pitchFamily="18" charset="0"/>
              </a:rPr>
              <a:t>DV:</a:t>
            </a:r>
            <a:endParaRPr lang="vi-VN" sz="2200" i="1" dirty="0">
              <a:solidFill>
                <a:srgbClr val="C00000"/>
              </a:solidFill>
              <a:latin typeface="Times New Roman" panose="02020603050405020304" pitchFamily="18" charset="0"/>
              <a:cs typeface="Times New Roman" panose="02020603050405020304" pitchFamily="18" charset="0"/>
            </a:endParaRPr>
          </a:p>
          <a:p>
            <a:pPr lvl="1" algn="just"/>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Giáo </a:t>
            </a:r>
            <a:r>
              <a:rPr lang="vi-VN" sz="2200" i="1" dirty="0">
                <a:solidFill>
                  <a:srgbClr val="C00000"/>
                </a:solidFill>
                <a:latin typeface="Times New Roman" panose="02020603050405020304" pitchFamily="18" charset="0"/>
                <a:cs typeface="Times New Roman" panose="02020603050405020304" pitchFamily="18" charset="0"/>
              </a:rPr>
              <a:t>cụ dùng để giảng dạy và học tập, bao gồm các loại mô hình, hình vẽ, bảng, phấn, thước kẻ, com-pa và các loại thiết bị, dụng cụ chuyên dùng cho giảng dạy, nghiên cứu, thí nghiệm khoa học;</a:t>
            </a:r>
          </a:p>
          <a:p>
            <a:pPr lvl="1" algn="just"/>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Hoạt </a:t>
            </a:r>
            <a:r>
              <a:rPr lang="vi-VN" sz="2200" i="1" dirty="0">
                <a:solidFill>
                  <a:srgbClr val="C00000"/>
                </a:solidFill>
                <a:latin typeface="Times New Roman" panose="02020603050405020304" pitchFamily="18" charset="0"/>
                <a:cs typeface="Times New Roman" panose="02020603050405020304" pitchFamily="18" charset="0"/>
              </a:rPr>
              <a:t>động văn hóa, triển lãm, thể dục, thể thao; biểu diễn nghệ thuật; </a:t>
            </a:r>
            <a:r>
              <a:rPr lang="en-US" sz="2200" i="1" dirty="0" err="1" smtClean="0">
                <a:solidFill>
                  <a:srgbClr val="C00000"/>
                </a:solidFill>
                <a:latin typeface="Times New Roman" panose="02020603050405020304" pitchFamily="18" charset="0"/>
                <a:cs typeface="Times New Roman" panose="02020603050405020304" pitchFamily="18" charset="0"/>
              </a:rPr>
              <a:t>SX</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phim</a:t>
            </a:r>
            <a:r>
              <a:rPr lang="vi-VN" sz="2200" i="1" dirty="0">
                <a:solidFill>
                  <a:srgbClr val="C00000"/>
                </a:solidFill>
                <a:latin typeface="Times New Roman" panose="02020603050405020304" pitchFamily="18" charset="0"/>
                <a:cs typeface="Times New Roman" panose="02020603050405020304" pitchFamily="18" charset="0"/>
              </a:rPr>
              <a:t>; </a:t>
            </a:r>
            <a:r>
              <a:rPr lang="en-US" sz="2200" i="1" dirty="0" smtClean="0">
                <a:solidFill>
                  <a:srgbClr val="C00000"/>
                </a:solidFill>
                <a:latin typeface="Times New Roman" panose="02020603050405020304" pitchFamily="18" charset="0"/>
                <a:cs typeface="Times New Roman" panose="02020603050405020304" pitchFamily="18" charset="0"/>
              </a:rPr>
              <a:t>NK</a:t>
            </a:r>
            <a:r>
              <a:rPr lang="vi-VN" sz="2200" i="1" dirty="0" smtClean="0">
                <a:solidFill>
                  <a:srgbClr val="C00000"/>
                </a:solidFill>
                <a:latin typeface="Times New Roman" panose="02020603050405020304" pitchFamily="18" charset="0"/>
                <a:cs typeface="Times New Roman" panose="02020603050405020304" pitchFamily="18" charset="0"/>
              </a:rPr>
              <a:t>, </a:t>
            </a:r>
            <a:r>
              <a:rPr lang="vi-VN" sz="2200" i="1" dirty="0">
                <a:solidFill>
                  <a:srgbClr val="C00000"/>
                </a:solidFill>
                <a:latin typeface="Times New Roman" panose="02020603050405020304" pitchFamily="18" charset="0"/>
                <a:cs typeface="Times New Roman" panose="02020603050405020304" pitchFamily="18" charset="0"/>
              </a:rPr>
              <a:t>phát hành và chiếu phim;</a:t>
            </a:r>
          </a:p>
          <a:p>
            <a:pPr lvl="1" algn="just"/>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Đồ </a:t>
            </a:r>
            <a:r>
              <a:rPr lang="vi-VN" sz="2200" i="1" dirty="0">
                <a:solidFill>
                  <a:srgbClr val="C00000"/>
                </a:solidFill>
                <a:latin typeface="Times New Roman" panose="02020603050405020304" pitchFamily="18" charset="0"/>
                <a:cs typeface="Times New Roman" panose="02020603050405020304" pitchFamily="18" charset="0"/>
              </a:rPr>
              <a:t>chơi cho trẻ em; sách các loại, trừ sách </a:t>
            </a:r>
            <a:r>
              <a:rPr lang="en-US" sz="2200" i="1" dirty="0" err="1" smtClean="0">
                <a:solidFill>
                  <a:srgbClr val="C00000"/>
                </a:solidFill>
                <a:latin typeface="Times New Roman" panose="02020603050405020304" pitchFamily="18" charset="0"/>
                <a:cs typeface="Times New Roman" panose="02020603050405020304" pitchFamily="18" charset="0"/>
              </a:rPr>
              <a:t>không</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chịu</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thuế</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GTGT</a:t>
            </a:r>
            <a:r>
              <a:rPr lang="vi-VN" sz="2200" i="1" dirty="0" smtClean="0">
                <a:solidFill>
                  <a:srgbClr val="C00000"/>
                </a:solidFill>
                <a:latin typeface="Times New Roman" panose="02020603050405020304" pitchFamily="18" charset="0"/>
                <a:cs typeface="Times New Roman" panose="02020603050405020304" pitchFamily="18" charset="0"/>
              </a:rPr>
              <a:t>;</a:t>
            </a:r>
            <a:endParaRPr lang="vi-VN" sz="2200" i="1" dirty="0">
              <a:solidFill>
                <a:srgbClr val="C00000"/>
              </a:solidFill>
              <a:latin typeface="Times New Roman" panose="02020603050405020304" pitchFamily="18" charset="0"/>
              <a:cs typeface="Times New Roman" panose="02020603050405020304" pitchFamily="18" charset="0"/>
            </a:endParaRPr>
          </a:p>
          <a:p>
            <a:pPr lvl="1" algn="just"/>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Dịch </a:t>
            </a:r>
            <a:r>
              <a:rPr lang="vi-VN" sz="2200" i="1" dirty="0">
                <a:solidFill>
                  <a:srgbClr val="C00000"/>
                </a:solidFill>
                <a:latin typeface="Times New Roman" panose="02020603050405020304" pitchFamily="18" charset="0"/>
                <a:cs typeface="Times New Roman" panose="02020603050405020304" pitchFamily="18" charset="0"/>
              </a:rPr>
              <a:t>vụ khoa học, công nghệ theo quy định của Luật khoa học và công nghệ;</a:t>
            </a:r>
          </a:p>
          <a:p>
            <a:pPr lvl="1" algn="just"/>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Bán</a:t>
            </a:r>
            <a:r>
              <a:rPr lang="vi-VN" sz="2200" i="1" dirty="0">
                <a:solidFill>
                  <a:srgbClr val="C00000"/>
                </a:solidFill>
                <a:latin typeface="Times New Roman" panose="02020603050405020304" pitchFamily="18" charset="0"/>
                <a:cs typeface="Times New Roman" panose="02020603050405020304" pitchFamily="18" charset="0"/>
              </a:rPr>
              <a:t>, cho thuê, cho thuê mua nhà ở xã hội theo quy định của Luật nhà ở</a:t>
            </a:r>
            <a:r>
              <a:rPr lang="vi-VN" sz="2200" i="1" dirty="0" smtClean="0">
                <a:solidFill>
                  <a:srgbClr val="C00000"/>
                </a:solidFill>
                <a:latin typeface="Times New Roman" panose="02020603050405020304" pitchFamily="18" charset="0"/>
                <a:cs typeface="Times New Roman" panose="02020603050405020304" pitchFamily="18" charset="0"/>
              </a:rPr>
              <a:t>.</a:t>
            </a:r>
            <a:endParaRPr lang="vi-VN" sz="2200"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221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982" y="286618"/>
            <a:ext cx="6608618"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III - </a:t>
            </a:r>
            <a:r>
              <a:rPr lang="en-US" sz="3200" b="1" dirty="0" err="1" smtClean="0">
                <a:solidFill>
                  <a:srgbClr val="C00000"/>
                </a:solidFill>
                <a:latin typeface="Times New Roman" panose="02020603050405020304" pitchFamily="18" charset="0"/>
                <a:cs typeface="Times New Roman" panose="02020603050405020304" pitchFamily="18" charset="0"/>
              </a:rPr>
              <a:t>CĂN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CỨ</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752600" y="1524000"/>
            <a:ext cx="6858000" cy="3416320"/>
          </a:xfrm>
          <a:prstGeom prst="rect">
            <a:avLst/>
          </a:prstGeom>
          <a:noFill/>
        </p:spPr>
        <p:txBody>
          <a:bodyPr wrap="square" rtlCol="0">
            <a:spAutoFit/>
          </a:bodyPr>
          <a:lstStyle/>
          <a:p>
            <a:r>
              <a:rPr lang="en-US" sz="2800" b="1" dirty="0" smtClean="0">
                <a:solidFill>
                  <a:srgbClr val="C00000"/>
                </a:solidFill>
                <a:latin typeface="Times New Roman" panose="02020603050405020304" pitchFamily="18" charset="0"/>
                <a:cs typeface="Times New Roman" panose="02020603050405020304" pitchFamily="18" charset="0"/>
              </a:rPr>
              <a:t>2. </a:t>
            </a:r>
            <a:r>
              <a:rPr lang="en-US" sz="2800" b="1" dirty="0" err="1" smtClean="0">
                <a:solidFill>
                  <a:srgbClr val="C00000"/>
                </a:solidFill>
                <a:latin typeface="Times New Roman" panose="02020603050405020304" pitchFamily="18" charset="0"/>
                <a:cs typeface="Times New Roman" panose="02020603050405020304" pitchFamily="18" charset="0"/>
              </a:rPr>
              <a:t>THUẾ</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SUẤT</a:t>
            </a:r>
            <a:endParaRPr lang="en-US" sz="2800" b="1" dirty="0" smtClean="0">
              <a:solidFill>
                <a:srgbClr val="C00000"/>
              </a:solidFill>
              <a:latin typeface="Times New Roman" panose="02020603050405020304" pitchFamily="18" charset="0"/>
              <a:cs typeface="Times New Roman" panose="02020603050405020304" pitchFamily="18" charset="0"/>
            </a:endParaRPr>
          </a:p>
          <a:p>
            <a:pPr marL="342900" indent="-342900" algn="just">
              <a:lnSpc>
                <a:spcPct val="150000"/>
              </a:lnSpc>
              <a:spcBef>
                <a:spcPts val="2400"/>
              </a:spcBef>
              <a:buFont typeface="Wingdings" panose="05000000000000000000" pitchFamily="2" charset="2"/>
              <a:buChar char="Ø"/>
            </a:pPr>
            <a:r>
              <a:rPr lang="en-US" sz="2400" b="1" i="1" dirty="0" err="1" smtClean="0">
                <a:solidFill>
                  <a:srgbClr val="C00000"/>
                </a:solidFill>
                <a:latin typeface="Times New Roman" panose="02020603050405020304" pitchFamily="18" charset="0"/>
                <a:cs typeface="Times New Roman" panose="02020603050405020304" pitchFamily="18" charset="0"/>
              </a:rPr>
              <a:t>Mức</a:t>
            </a:r>
            <a:r>
              <a:rPr lang="en-US" sz="2400" b="1" i="1" dirty="0" smtClean="0">
                <a:solidFill>
                  <a:srgbClr val="C00000"/>
                </a:solidFill>
                <a:latin typeface="Times New Roman" panose="02020603050405020304" pitchFamily="18" charset="0"/>
                <a:cs typeface="Times New Roman" panose="02020603050405020304" pitchFamily="18" charset="0"/>
              </a:rPr>
              <a:t> </a:t>
            </a:r>
            <a:r>
              <a:rPr lang="vi-VN" sz="2400" b="1" i="1" dirty="0" smtClean="0">
                <a:solidFill>
                  <a:srgbClr val="C00000"/>
                </a:solidFill>
                <a:latin typeface="Times New Roman" panose="02020603050405020304" pitchFamily="18" charset="0"/>
                <a:cs typeface="Times New Roman" panose="02020603050405020304" pitchFamily="18" charset="0"/>
              </a:rPr>
              <a:t>thuế </a:t>
            </a:r>
            <a:r>
              <a:rPr lang="vi-VN" sz="2400" b="1" i="1" dirty="0">
                <a:solidFill>
                  <a:srgbClr val="C00000"/>
                </a:solidFill>
                <a:latin typeface="Times New Roman" panose="02020603050405020304" pitchFamily="18" charset="0"/>
                <a:cs typeface="Times New Roman" panose="02020603050405020304" pitchFamily="18" charset="0"/>
              </a:rPr>
              <a:t>suất 10% </a:t>
            </a:r>
            <a:r>
              <a:rPr lang="en-US" sz="2200" i="1" dirty="0">
                <a:solidFill>
                  <a:srgbClr val="C00000"/>
                </a:solidFill>
                <a:latin typeface="Times New Roman" panose="02020603050405020304" pitchFamily="18" charset="0"/>
                <a:cs typeface="Times New Roman" panose="02020603050405020304" pitchFamily="18" charset="0"/>
              </a:rPr>
              <a:t>á</a:t>
            </a:r>
            <a:r>
              <a:rPr lang="vi-VN" sz="2200" i="1" dirty="0" smtClean="0">
                <a:solidFill>
                  <a:srgbClr val="C00000"/>
                </a:solidFill>
                <a:latin typeface="Times New Roman" panose="02020603050405020304" pitchFamily="18" charset="0"/>
                <a:cs typeface="Times New Roman" panose="02020603050405020304" pitchFamily="18" charset="0"/>
              </a:rPr>
              <a:t>p </a:t>
            </a:r>
            <a:r>
              <a:rPr lang="vi-VN" sz="2200" i="1" dirty="0">
                <a:solidFill>
                  <a:srgbClr val="C00000"/>
                </a:solidFill>
                <a:latin typeface="Times New Roman" panose="02020603050405020304" pitchFamily="18" charset="0"/>
                <a:cs typeface="Times New Roman" panose="02020603050405020304" pitchFamily="18" charset="0"/>
              </a:rPr>
              <a:t>dụng đối với các </a:t>
            </a:r>
            <a:r>
              <a:rPr lang="en-US" sz="2200" i="1" dirty="0" err="1" smtClean="0">
                <a:solidFill>
                  <a:srgbClr val="C00000"/>
                </a:solidFill>
                <a:latin typeface="Times New Roman" panose="02020603050405020304" pitchFamily="18" charset="0"/>
                <a:cs typeface="Times New Roman" panose="02020603050405020304" pitchFamily="18" charset="0"/>
              </a:rPr>
              <a:t>HH</a:t>
            </a:r>
            <a:r>
              <a:rPr lang="vi-VN" sz="2200" i="1" dirty="0" smtClean="0">
                <a:solidFill>
                  <a:srgbClr val="C00000"/>
                </a:solidFill>
                <a:latin typeface="Times New Roman" panose="02020603050405020304" pitchFamily="18" charset="0"/>
                <a:cs typeface="Times New Roman" panose="02020603050405020304" pitchFamily="18" charset="0"/>
              </a:rPr>
              <a:t>, </a:t>
            </a:r>
            <a:r>
              <a:rPr lang="en-US" sz="2200" i="1" dirty="0" smtClean="0">
                <a:solidFill>
                  <a:srgbClr val="C00000"/>
                </a:solidFill>
                <a:latin typeface="Times New Roman" panose="02020603050405020304" pitchFamily="18" charset="0"/>
                <a:cs typeface="Times New Roman" panose="02020603050405020304" pitchFamily="18" charset="0"/>
              </a:rPr>
              <a:t>DV </a:t>
            </a:r>
            <a:r>
              <a:rPr lang="vi-VN" sz="2200" i="1" dirty="0" smtClean="0">
                <a:solidFill>
                  <a:srgbClr val="C00000"/>
                </a:solidFill>
                <a:latin typeface="Times New Roman" panose="02020603050405020304" pitchFamily="18" charset="0"/>
                <a:cs typeface="Times New Roman" panose="02020603050405020304" pitchFamily="18" charset="0"/>
              </a:rPr>
              <a:t>còn </a:t>
            </a:r>
            <a:r>
              <a:rPr lang="vi-VN" sz="2200" i="1" dirty="0">
                <a:solidFill>
                  <a:srgbClr val="C00000"/>
                </a:solidFill>
                <a:latin typeface="Times New Roman" panose="02020603050405020304" pitchFamily="18" charset="0"/>
                <a:cs typeface="Times New Roman" panose="02020603050405020304" pitchFamily="18" charset="0"/>
              </a:rPr>
              <a:t>lại không thuộc nhóm </a:t>
            </a:r>
            <a:r>
              <a:rPr lang="en-US" sz="2200" i="1" dirty="0" err="1" smtClean="0">
                <a:solidFill>
                  <a:srgbClr val="C00000"/>
                </a:solidFill>
                <a:latin typeface="Times New Roman" panose="02020603050405020304" pitchFamily="18" charset="0"/>
                <a:cs typeface="Times New Roman" panose="02020603050405020304" pitchFamily="18" charset="0"/>
              </a:rPr>
              <a:t>HH</a:t>
            </a:r>
            <a:r>
              <a:rPr lang="en-US" sz="2200" i="1" dirty="0" smtClean="0">
                <a:solidFill>
                  <a:srgbClr val="C00000"/>
                </a:solidFill>
                <a:latin typeface="Times New Roman" panose="02020603050405020304" pitchFamily="18" charset="0"/>
                <a:cs typeface="Times New Roman" panose="02020603050405020304" pitchFamily="18" charset="0"/>
              </a:rPr>
              <a:t>, DV </a:t>
            </a:r>
            <a:r>
              <a:rPr lang="vi-VN" sz="2200" i="1" dirty="0" smtClean="0">
                <a:solidFill>
                  <a:srgbClr val="C00000"/>
                </a:solidFill>
                <a:latin typeface="Times New Roman" panose="02020603050405020304" pitchFamily="18" charset="0"/>
                <a:cs typeface="Times New Roman" panose="02020603050405020304" pitchFamily="18" charset="0"/>
              </a:rPr>
              <a:t>không </a:t>
            </a:r>
            <a:r>
              <a:rPr lang="vi-VN" sz="2200" i="1" dirty="0">
                <a:solidFill>
                  <a:srgbClr val="C00000"/>
                </a:solidFill>
                <a:latin typeface="Times New Roman" panose="02020603050405020304" pitchFamily="18" charset="0"/>
                <a:cs typeface="Times New Roman" panose="02020603050405020304" pitchFamily="18" charset="0"/>
              </a:rPr>
              <a:t>chịu thuế GTGT; không thuộc những trường hợp không phải kê khai, tính nộp thuế GTGT; không thuộc nhóm áp dụng thuế suất 0%; không thuộc nhóm áp dụng thuế suất 5</a:t>
            </a:r>
            <a:r>
              <a:rPr lang="vi-VN" sz="2200" i="1" dirty="0" smtClean="0">
                <a:solidFill>
                  <a:srgbClr val="C00000"/>
                </a:solidFill>
                <a:latin typeface="Times New Roman" panose="02020603050405020304" pitchFamily="18" charset="0"/>
                <a:cs typeface="Times New Roman" panose="02020603050405020304" pitchFamily="18" charset="0"/>
              </a:rPr>
              <a:t>%.</a:t>
            </a:r>
            <a:endParaRPr lang="en-US" sz="2200" b="1" i="1"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8520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982" y="286618"/>
            <a:ext cx="6608618"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III - </a:t>
            </a:r>
            <a:r>
              <a:rPr lang="en-US" sz="3200" b="1" dirty="0" err="1" smtClean="0">
                <a:solidFill>
                  <a:srgbClr val="C00000"/>
                </a:solidFill>
                <a:latin typeface="Times New Roman" panose="02020603050405020304" pitchFamily="18" charset="0"/>
                <a:cs typeface="Times New Roman" panose="02020603050405020304" pitchFamily="18" charset="0"/>
              </a:rPr>
              <a:t>CĂN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CỨ</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752600" y="1143000"/>
            <a:ext cx="7162800" cy="5463034"/>
          </a:xfrm>
          <a:prstGeom prst="rect">
            <a:avLst/>
          </a:prstGeom>
          <a:noFill/>
        </p:spPr>
        <p:txBody>
          <a:bodyPr wrap="square" rtlCol="0">
            <a:spAutoFit/>
          </a:bodyPr>
          <a:lstStyle/>
          <a:p>
            <a:r>
              <a:rPr lang="en-US" sz="2800" b="1" dirty="0" smtClean="0">
                <a:solidFill>
                  <a:srgbClr val="C00000"/>
                </a:solidFill>
                <a:latin typeface="Times New Roman" panose="02020603050405020304" pitchFamily="18" charset="0"/>
                <a:cs typeface="Times New Roman" panose="02020603050405020304" pitchFamily="18" charset="0"/>
              </a:rPr>
              <a:t>2. </a:t>
            </a:r>
            <a:r>
              <a:rPr lang="en-US" sz="2800" b="1" dirty="0" err="1" smtClean="0">
                <a:solidFill>
                  <a:srgbClr val="C00000"/>
                </a:solidFill>
                <a:latin typeface="Times New Roman" panose="02020603050405020304" pitchFamily="18" charset="0"/>
                <a:cs typeface="Times New Roman" panose="02020603050405020304" pitchFamily="18" charset="0"/>
              </a:rPr>
              <a:t>THUẾ</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SUẤT</a:t>
            </a:r>
            <a:endParaRPr lang="en-US" sz="2800" b="1" dirty="0" smtClean="0">
              <a:solidFill>
                <a:srgbClr val="C00000"/>
              </a:solidFill>
              <a:latin typeface="Times New Roman" panose="02020603050405020304" pitchFamily="18" charset="0"/>
              <a:cs typeface="Times New Roman" panose="02020603050405020304" pitchFamily="18" charset="0"/>
            </a:endParaRPr>
          </a:p>
          <a:p>
            <a:pPr lvl="1" algn="just">
              <a:spcBef>
                <a:spcPts val="1800"/>
              </a:spcBef>
            </a:pPr>
            <a:r>
              <a:rPr lang="en-US" sz="2400" b="1" i="1" dirty="0" err="1">
                <a:solidFill>
                  <a:srgbClr val="C00000"/>
                </a:solidFill>
                <a:latin typeface="Times New Roman" panose="02020603050405020304" pitchFamily="18" charset="0"/>
                <a:cs typeface="Times New Roman" panose="02020603050405020304" pitchFamily="18" charset="0"/>
              </a:rPr>
              <a:t>Nguyên</a:t>
            </a:r>
            <a:r>
              <a:rPr lang="en-US" sz="2400" b="1" i="1" dirty="0">
                <a:solidFill>
                  <a:srgbClr val="C00000"/>
                </a:solidFill>
                <a:latin typeface="Times New Roman" panose="02020603050405020304" pitchFamily="18" charset="0"/>
                <a:cs typeface="Times New Roman" panose="02020603050405020304" pitchFamily="18" charset="0"/>
              </a:rPr>
              <a:t> </a:t>
            </a:r>
            <a:r>
              <a:rPr lang="en-US" sz="2400" b="1" i="1" dirty="0" err="1">
                <a:solidFill>
                  <a:srgbClr val="C00000"/>
                </a:solidFill>
                <a:latin typeface="Times New Roman" panose="02020603050405020304" pitchFamily="18" charset="0"/>
                <a:cs typeface="Times New Roman" panose="02020603050405020304" pitchFamily="18" charset="0"/>
              </a:rPr>
              <a:t>tắc</a:t>
            </a:r>
            <a:r>
              <a:rPr lang="en-US" sz="2400" b="1" i="1" dirty="0">
                <a:solidFill>
                  <a:srgbClr val="C00000"/>
                </a:solidFill>
                <a:latin typeface="Times New Roman" panose="02020603050405020304" pitchFamily="18" charset="0"/>
                <a:cs typeface="Times New Roman" panose="02020603050405020304" pitchFamily="18" charset="0"/>
              </a:rPr>
              <a:t> </a:t>
            </a:r>
            <a:r>
              <a:rPr lang="en-US" sz="2400" b="1" i="1" dirty="0" err="1">
                <a:solidFill>
                  <a:srgbClr val="C00000"/>
                </a:solidFill>
                <a:latin typeface="Times New Roman" panose="02020603050405020304" pitchFamily="18" charset="0"/>
                <a:cs typeface="Times New Roman" panose="02020603050405020304" pitchFamily="18" charset="0"/>
              </a:rPr>
              <a:t>áp</a:t>
            </a:r>
            <a:r>
              <a:rPr lang="en-US" sz="2400" b="1" i="1" dirty="0">
                <a:solidFill>
                  <a:srgbClr val="C00000"/>
                </a:solidFill>
                <a:latin typeface="Times New Roman" panose="02020603050405020304" pitchFamily="18" charset="0"/>
                <a:cs typeface="Times New Roman" panose="02020603050405020304" pitchFamily="18" charset="0"/>
              </a:rPr>
              <a:t> </a:t>
            </a:r>
            <a:r>
              <a:rPr lang="en-US" sz="2400" b="1" i="1" dirty="0" err="1">
                <a:solidFill>
                  <a:srgbClr val="C00000"/>
                </a:solidFill>
                <a:latin typeface="Times New Roman" panose="02020603050405020304" pitchFamily="18" charset="0"/>
                <a:cs typeface="Times New Roman" panose="02020603050405020304" pitchFamily="18" charset="0"/>
              </a:rPr>
              <a:t>dụng</a:t>
            </a:r>
            <a:r>
              <a:rPr lang="en-US" sz="2400" b="1" i="1" dirty="0">
                <a:solidFill>
                  <a:srgbClr val="C00000"/>
                </a:solidFill>
                <a:latin typeface="Times New Roman" panose="02020603050405020304" pitchFamily="18" charset="0"/>
                <a:cs typeface="Times New Roman" panose="02020603050405020304" pitchFamily="18" charset="0"/>
              </a:rPr>
              <a:t> </a:t>
            </a:r>
            <a:r>
              <a:rPr lang="en-US" sz="2400" b="1" i="1" dirty="0" err="1">
                <a:solidFill>
                  <a:srgbClr val="C00000"/>
                </a:solidFill>
                <a:latin typeface="Times New Roman" panose="02020603050405020304" pitchFamily="18" charset="0"/>
                <a:cs typeface="Times New Roman" panose="02020603050405020304" pitchFamily="18" charset="0"/>
              </a:rPr>
              <a:t>các</a:t>
            </a:r>
            <a:r>
              <a:rPr lang="en-US" sz="2400" b="1" i="1" dirty="0">
                <a:solidFill>
                  <a:srgbClr val="C00000"/>
                </a:solidFill>
                <a:latin typeface="Times New Roman" panose="02020603050405020304" pitchFamily="18" charset="0"/>
                <a:cs typeface="Times New Roman" panose="02020603050405020304" pitchFamily="18" charset="0"/>
              </a:rPr>
              <a:t> </a:t>
            </a:r>
            <a:r>
              <a:rPr lang="en-US" sz="2400" b="1" i="1" dirty="0" err="1">
                <a:solidFill>
                  <a:srgbClr val="C00000"/>
                </a:solidFill>
                <a:latin typeface="Times New Roman" panose="02020603050405020304" pitchFamily="18" charset="0"/>
                <a:cs typeface="Times New Roman" panose="02020603050405020304" pitchFamily="18" charset="0"/>
              </a:rPr>
              <a:t>mức</a:t>
            </a:r>
            <a:r>
              <a:rPr lang="en-US" sz="2400" b="1" i="1" dirty="0">
                <a:solidFill>
                  <a:srgbClr val="C00000"/>
                </a:solidFill>
                <a:latin typeface="Times New Roman" panose="02020603050405020304" pitchFamily="18" charset="0"/>
                <a:cs typeface="Times New Roman" panose="02020603050405020304" pitchFamily="18" charset="0"/>
              </a:rPr>
              <a:t> </a:t>
            </a:r>
            <a:r>
              <a:rPr lang="en-US" sz="2400" b="1" i="1" dirty="0" err="1">
                <a:solidFill>
                  <a:srgbClr val="C00000"/>
                </a:solidFill>
                <a:latin typeface="Times New Roman" panose="02020603050405020304" pitchFamily="18" charset="0"/>
                <a:cs typeface="Times New Roman" panose="02020603050405020304" pitchFamily="18" charset="0"/>
              </a:rPr>
              <a:t>thuế</a:t>
            </a:r>
            <a:r>
              <a:rPr lang="en-US" sz="2400" b="1" i="1" dirty="0">
                <a:solidFill>
                  <a:srgbClr val="C00000"/>
                </a:solidFill>
                <a:latin typeface="Times New Roman" panose="02020603050405020304" pitchFamily="18" charset="0"/>
                <a:cs typeface="Times New Roman" panose="02020603050405020304" pitchFamily="18" charset="0"/>
              </a:rPr>
              <a:t> </a:t>
            </a:r>
            <a:r>
              <a:rPr lang="en-US" sz="2400" b="1" i="1" dirty="0" err="1">
                <a:solidFill>
                  <a:srgbClr val="C00000"/>
                </a:solidFill>
                <a:latin typeface="Times New Roman" panose="02020603050405020304" pitchFamily="18" charset="0"/>
                <a:cs typeface="Times New Roman" panose="02020603050405020304" pitchFamily="18" charset="0"/>
              </a:rPr>
              <a:t>suất</a:t>
            </a:r>
            <a:r>
              <a:rPr lang="en-US" sz="2400" b="1" i="1" dirty="0">
                <a:solidFill>
                  <a:srgbClr val="C00000"/>
                </a:solidFill>
                <a:latin typeface="Times New Roman" panose="02020603050405020304" pitchFamily="18" charset="0"/>
                <a:cs typeface="Times New Roman" panose="02020603050405020304" pitchFamily="18" charset="0"/>
              </a:rPr>
              <a:t> : </a:t>
            </a:r>
            <a:endParaRPr lang="en-US" sz="2400" b="1" i="1" dirty="0" smtClean="0">
              <a:solidFill>
                <a:srgbClr val="C00000"/>
              </a:solidFill>
              <a:latin typeface="Times New Roman" panose="02020603050405020304" pitchFamily="18" charset="0"/>
              <a:cs typeface="Times New Roman" panose="02020603050405020304" pitchFamily="18" charset="0"/>
            </a:endParaRPr>
          </a:p>
          <a:p>
            <a:pPr algn="just">
              <a:spcBef>
                <a:spcPts val="1200"/>
              </a:spcBef>
            </a:pP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Các</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mức</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TS</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được</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áp</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dụng</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thống</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nhất</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cho</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từng</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loại</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HH</a:t>
            </a:r>
            <a:r>
              <a:rPr lang="en-US" sz="2200" i="1" dirty="0" smtClean="0">
                <a:solidFill>
                  <a:srgbClr val="C00000"/>
                </a:solidFill>
                <a:latin typeface="Times New Roman" panose="02020603050405020304" pitchFamily="18" charset="0"/>
                <a:cs typeface="Times New Roman" panose="02020603050405020304" pitchFamily="18" charset="0"/>
              </a:rPr>
              <a:t>, DV ở </a:t>
            </a:r>
            <a:r>
              <a:rPr lang="en-US" sz="2200" i="1" dirty="0" err="1" smtClean="0">
                <a:solidFill>
                  <a:srgbClr val="C00000"/>
                </a:solidFill>
                <a:latin typeface="Times New Roman" panose="02020603050405020304" pitchFamily="18" charset="0"/>
                <a:cs typeface="Times New Roman" panose="02020603050405020304" pitchFamily="18" charset="0"/>
              </a:rPr>
              <a:t>các</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khâu</a:t>
            </a:r>
            <a:r>
              <a:rPr lang="en-US" sz="2200" i="1" dirty="0" smtClean="0">
                <a:solidFill>
                  <a:srgbClr val="C00000"/>
                </a:solidFill>
                <a:latin typeface="Times New Roman" panose="02020603050405020304" pitchFamily="18" charset="0"/>
                <a:cs typeface="Times New Roman" panose="02020603050405020304" pitchFamily="18" charset="0"/>
              </a:rPr>
              <a:t> NK, </a:t>
            </a:r>
            <a:r>
              <a:rPr lang="en-US" sz="2200" i="1" dirty="0" err="1" smtClean="0">
                <a:solidFill>
                  <a:srgbClr val="C00000"/>
                </a:solidFill>
                <a:latin typeface="Times New Roman" panose="02020603050405020304" pitchFamily="18" charset="0"/>
                <a:cs typeface="Times New Roman" panose="02020603050405020304" pitchFamily="18" charset="0"/>
              </a:rPr>
              <a:t>SX</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gia</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công</a:t>
            </a:r>
            <a:r>
              <a:rPr lang="en-US" sz="2200" i="1" dirty="0" smtClean="0">
                <a:solidFill>
                  <a:srgbClr val="C00000"/>
                </a:solidFill>
                <a:latin typeface="Times New Roman" panose="02020603050405020304" pitchFamily="18" charset="0"/>
                <a:cs typeface="Times New Roman" panose="02020603050405020304" pitchFamily="18" charset="0"/>
              </a:rPr>
              <a:t> hay </a:t>
            </a:r>
            <a:r>
              <a:rPr lang="en-US" sz="2200" i="1" dirty="0" err="1" smtClean="0">
                <a:solidFill>
                  <a:srgbClr val="C00000"/>
                </a:solidFill>
                <a:latin typeface="Times New Roman" panose="02020603050405020304" pitchFamily="18" charset="0"/>
                <a:cs typeface="Times New Roman" panose="02020603050405020304" pitchFamily="18" charset="0"/>
              </a:rPr>
              <a:t>kinh</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doanh</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thương</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mại</a:t>
            </a:r>
            <a:r>
              <a:rPr lang="en-US" sz="2200" i="1" dirty="0" smtClean="0">
                <a:solidFill>
                  <a:srgbClr val="C00000"/>
                </a:solidFill>
                <a:latin typeface="Times New Roman" panose="02020603050405020304" pitchFamily="18" charset="0"/>
                <a:cs typeface="Times New Roman" panose="02020603050405020304" pitchFamily="18" charset="0"/>
              </a:rPr>
              <a:t>.</a:t>
            </a:r>
          </a:p>
          <a:p>
            <a:pPr algn="just">
              <a:spcBef>
                <a:spcPts val="1200"/>
              </a:spcBef>
            </a:pP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DN</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nhiều</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loại</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HH</a:t>
            </a:r>
            <a:r>
              <a:rPr lang="en-US" sz="2200" i="1" dirty="0" smtClean="0">
                <a:solidFill>
                  <a:srgbClr val="C00000"/>
                </a:solidFill>
                <a:latin typeface="Times New Roman" panose="02020603050405020304" pitchFamily="18" charset="0"/>
                <a:cs typeface="Times New Roman" panose="02020603050405020304" pitchFamily="18" charset="0"/>
              </a:rPr>
              <a:t>, DV </a:t>
            </a:r>
            <a:r>
              <a:rPr lang="en-US" sz="2200" i="1" dirty="0" err="1" smtClean="0">
                <a:solidFill>
                  <a:srgbClr val="C00000"/>
                </a:solidFill>
                <a:latin typeface="Times New Roman" panose="02020603050405020304" pitchFamily="18" charset="0"/>
                <a:cs typeface="Times New Roman" panose="02020603050405020304" pitchFamily="18" charset="0"/>
              </a:rPr>
              <a:t>có</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mức</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TS</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GTGT</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khác</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nhau</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phải</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khai</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thuế</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GTGT</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theo</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từng</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mức</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TS</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quy</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định</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đối</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với</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từng</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loại</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HH</a:t>
            </a:r>
            <a:r>
              <a:rPr lang="en-US" sz="2200" i="1" dirty="0" smtClean="0">
                <a:solidFill>
                  <a:srgbClr val="C00000"/>
                </a:solidFill>
                <a:latin typeface="Times New Roman" panose="02020603050405020304" pitchFamily="18" charset="0"/>
                <a:cs typeface="Times New Roman" panose="02020603050405020304" pitchFamily="18" charset="0"/>
              </a:rPr>
              <a:t>, DV; </a:t>
            </a:r>
            <a:r>
              <a:rPr lang="en-US" sz="2200" i="1" dirty="0" err="1" smtClean="0">
                <a:solidFill>
                  <a:srgbClr val="C00000"/>
                </a:solidFill>
                <a:latin typeface="Times New Roman" panose="02020603050405020304" pitchFamily="18" charset="0"/>
                <a:cs typeface="Times New Roman" panose="02020603050405020304" pitchFamily="18" charset="0"/>
              </a:rPr>
              <a:t>nếu</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DN</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không</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xác</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định</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theo</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từng</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mức</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TS</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thì</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phải</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tính</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và</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nộp</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thuế</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theo</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mức</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TS</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cao</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nhất</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của</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HH</a:t>
            </a:r>
            <a:r>
              <a:rPr lang="en-US" sz="2200" i="1" dirty="0" smtClean="0">
                <a:solidFill>
                  <a:srgbClr val="C00000"/>
                </a:solidFill>
                <a:latin typeface="Times New Roman" panose="02020603050405020304" pitchFamily="18" charset="0"/>
                <a:cs typeface="Times New Roman" panose="02020603050405020304" pitchFamily="18" charset="0"/>
              </a:rPr>
              <a:t>, DV</a:t>
            </a:r>
          </a:p>
          <a:p>
            <a:pPr algn="just">
              <a:spcBef>
                <a:spcPts val="1200"/>
              </a:spcBef>
            </a:pP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HH</a:t>
            </a:r>
            <a:r>
              <a:rPr lang="en-US" sz="2200" i="1" dirty="0" smtClean="0">
                <a:solidFill>
                  <a:srgbClr val="C00000"/>
                </a:solidFill>
                <a:latin typeface="Times New Roman" panose="02020603050405020304" pitchFamily="18" charset="0"/>
                <a:cs typeface="Times New Roman" panose="02020603050405020304" pitchFamily="18" charset="0"/>
              </a:rPr>
              <a:t> NK </a:t>
            </a:r>
            <a:r>
              <a:rPr lang="vi-VN" sz="2200" i="1" dirty="0" smtClean="0">
                <a:solidFill>
                  <a:srgbClr val="C00000"/>
                </a:solidFill>
                <a:latin typeface="Times New Roman" panose="02020603050405020304" pitchFamily="18" charset="0"/>
                <a:cs typeface="Times New Roman" panose="02020603050405020304" pitchFamily="18" charset="0"/>
              </a:rPr>
              <a:t>thực </a:t>
            </a:r>
            <a:r>
              <a:rPr lang="vi-VN" sz="2200" i="1" dirty="0">
                <a:solidFill>
                  <a:srgbClr val="C00000"/>
                </a:solidFill>
                <a:latin typeface="Times New Roman" panose="02020603050405020304" pitchFamily="18" charset="0"/>
                <a:cs typeface="Times New Roman" panose="02020603050405020304" pitchFamily="18" charset="0"/>
              </a:rPr>
              <a:t>hiện theo mức thuế quy định cụ thể tại Biểu </a:t>
            </a:r>
            <a:r>
              <a:rPr lang="en-US" sz="2200" i="1" dirty="0" err="1" smtClean="0">
                <a:solidFill>
                  <a:srgbClr val="C00000"/>
                </a:solidFill>
                <a:latin typeface="Times New Roman" panose="02020603050405020304" pitchFamily="18" charset="0"/>
                <a:cs typeface="Times New Roman" panose="02020603050405020304" pitchFamily="18" charset="0"/>
              </a:rPr>
              <a:t>TS</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thuế </a:t>
            </a:r>
            <a:r>
              <a:rPr lang="vi-VN" sz="2200" i="1" dirty="0">
                <a:solidFill>
                  <a:srgbClr val="C00000"/>
                </a:solidFill>
                <a:latin typeface="Times New Roman" panose="02020603050405020304" pitchFamily="18" charset="0"/>
                <a:cs typeface="Times New Roman" panose="02020603050405020304" pitchFamily="18" charset="0"/>
              </a:rPr>
              <a:t>GTGT theo Danh mục Biểu thuế </a:t>
            </a:r>
            <a:r>
              <a:rPr lang="en-US" sz="2200" i="1" dirty="0" smtClean="0">
                <a:solidFill>
                  <a:srgbClr val="C00000"/>
                </a:solidFill>
                <a:latin typeface="Times New Roman" panose="02020603050405020304" pitchFamily="18" charset="0"/>
                <a:cs typeface="Times New Roman" panose="02020603050405020304" pitchFamily="18" charset="0"/>
              </a:rPr>
              <a:t>NK </a:t>
            </a:r>
            <a:r>
              <a:rPr lang="vi-VN" sz="2200" i="1" dirty="0" smtClean="0">
                <a:solidFill>
                  <a:srgbClr val="C00000"/>
                </a:solidFill>
                <a:latin typeface="Times New Roman" panose="02020603050405020304" pitchFamily="18" charset="0"/>
                <a:cs typeface="Times New Roman" panose="02020603050405020304" pitchFamily="18" charset="0"/>
              </a:rPr>
              <a:t>ưu đãi. </a:t>
            </a:r>
            <a:endParaRPr lang="vi-VN" sz="2200" i="1" dirty="0">
              <a:solidFill>
                <a:srgbClr val="C00000"/>
              </a:solidFill>
              <a:latin typeface="Times New Roman" panose="02020603050405020304" pitchFamily="18" charset="0"/>
              <a:cs typeface="Times New Roman" panose="02020603050405020304" pitchFamily="18" charset="0"/>
            </a:endParaRPr>
          </a:p>
          <a:p>
            <a:pPr algn="just">
              <a:spcBef>
                <a:spcPts val="1200"/>
              </a:spcBef>
            </a:pPr>
            <a:r>
              <a:rPr lang="en-US" sz="2200" i="1" dirty="0" smtClean="0">
                <a:solidFill>
                  <a:srgbClr val="C00000"/>
                </a:solidFill>
                <a:latin typeface="Times New Roman" panose="02020603050405020304" pitchFamily="18" charset="0"/>
                <a:cs typeface="Times New Roman" panose="02020603050405020304" pitchFamily="18" charset="0"/>
              </a:rPr>
              <a:t>-</a:t>
            </a:r>
            <a:r>
              <a:rPr lang="vi-VN" sz="2200" i="1" dirty="0" smtClean="0">
                <a:solidFill>
                  <a:srgbClr val="C00000"/>
                </a:solidFill>
                <a:latin typeface="Times New Roman" panose="02020603050405020304" pitchFamily="18" charset="0"/>
                <a:cs typeface="Times New Roman" panose="02020603050405020304" pitchFamily="18" charset="0"/>
              </a:rPr>
              <a:t> </a:t>
            </a:r>
            <a:r>
              <a:rPr lang="en-US" sz="2200" i="1" dirty="0" smtClean="0">
                <a:solidFill>
                  <a:srgbClr val="C00000"/>
                </a:solidFill>
                <a:latin typeface="Times New Roman" panose="02020603050405020304" pitchFamily="18" charset="0"/>
                <a:cs typeface="Times New Roman" panose="02020603050405020304" pitchFamily="18" charset="0"/>
              </a:rPr>
              <a:t>N</a:t>
            </a:r>
            <a:r>
              <a:rPr lang="vi-VN" sz="2200" i="1" dirty="0" smtClean="0">
                <a:solidFill>
                  <a:srgbClr val="C00000"/>
                </a:solidFill>
                <a:latin typeface="Times New Roman" panose="02020603050405020304" pitchFamily="18" charset="0"/>
                <a:cs typeface="Times New Roman" panose="02020603050405020304" pitchFamily="18" charset="0"/>
              </a:rPr>
              <a:t>ếu </a:t>
            </a:r>
            <a:r>
              <a:rPr lang="vi-VN" sz="2200" i="1" dirty="0">
                <a:solidFill>
                  <a:srgbClr val="C00000"/>
                </a:solidFill>
                <a:latin typeface="Times New Roman" panose="02020603050405020304" pitchFamily="18" charset="0"/>
                <a:cs typeface="Times New Roman" panose="02020603050405020304" pitchFamily="18" charset="0"/>
              </a:rPr>
              <a:t>có trường hợp mức thuế GTGT áp dụng không thống nhất đối với cùng một loại </a:t>
            </a:r>
            <a:r>
              <a:rPr lang="en-US" sz="2200" i="1" dirty="0" err="1" smtClean="0">
                <a:solidFill>
                  <a:srgbClr val="C00000"/>
                </a:solidFill>
                <a:latin typeface="Times New Roman" panose="02020603050405020304" pitchFamily="18" charset="0"/>
                <a:cs typeface="Times New Roman" panose="02020603050405020304" pitchFamily="18" charset="0"/>
              </a:rPr>
              <a:t>HH</a:t>
            </a:r>
            <a:r>
              <a:rPr lang="en-US" sz="2200" i="1" dirty="0" smtClean="0">
                <a:solidFill>
                  <a:srgbClr val="C00000"/>
                </a:solidFill>
                <a:latin typeface="Times New Roman" panose="02020603050405020304" pitchFamily="18" charset="0"/>
                <a:cs typeface="Times New Roman" panose="02020603050405020304" pitchFamily="18" charset="0"/>
              </a:rPr>
              <a:t> NK &amp;</a:t>
            </a:r>
            <a:r>
              <a:rPr lang="vi-VN"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SX</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trong </a:t>
            </a:r>
            <a:r>
              <a:rPr lang="vi-VN" sz="2200" i="1" dirty="0">
                <a:solidFill>
                  <a:srgbClr val="C00000"/>
                </a:solidFill>
                <a:latin typeface="Times New Roman" panose="02020603050405020304" pitchFamily="18" charset="0"/>
                <a:cs typeface="Times New Roman" panose="02020603050405020304" pitchFamily="18" charset="0"/>
              </a:rPr>
              <a:t>nước thì cơ quan thuế </a:t>
            </a:r>
            <a:r>
              <a:rPr lang="en-US" sz="2200" i="1" dirty="0" smtClean="0">
                <a:solidFill>
                  <a:srgbClr val="C00000"/>
                </a:solidFill>
                <a:latin typeface="Times New Roman" panose="02020603050405020304" pitchFamily="18" charset="0"/>
                <a:cs typeface="Times New Roman" panose="02020603050405020304" pitchFamily="18" charset="0"/>
              </a:rPr>
              <a:t>&amp;</a:t>
            </a:r>
            <a:r>
              <a:rPr lang="vi-VN" sz="2200" i="1" dirty="0" smtClean="0">
                <a:solidFill>
                  <a:srgbClr val="C00000"/>
                </a:solidFill>
                <a:latin typeface="Times New Roman" panose="02020603050405020304" pitchFamily="18" charset="0"/>
                <a:cs typeface="Times New Roman" panose="02020603050405020304" pitchFamily="18" charset="0"/>
              </a:rPr>
              <a:t> </a:t>
            </a:r>
            <a:r>
              <a:rPr lang="vi-VN" sz="2200" i="1" dirty="0">
                <a:solidFill>
                  <a:srgbClr val="C00000"/>
                </a:solidFill>
                <a:latin typeface="Times New Roman" panose="02020603050405020304" pitchFamily="18" charset="0"/>
                <a:cs typeface="Times New Roman" panose="02020603050405020304" pitchFamily="18" charset="0"/>
              </a:rPr>
              <a:t>cơ quan hải quan địa phương báo cáo về </a:t>
            </a:r>
            <a:r>
              <a:rPr lang="vi-VN" sz="2200" i="1" dirty="0" smtClean="0">
                <a:solidFill>
                  <a:srgbClr val="C00000"/>
                </a:solidFill>
                <a:latin typeface="Times New Roman" panose="02020603050405020304" pitchFamily="18" charset="0"/>
                <a:cs typeface="Times New Roman" panose="02020603050405020304" pitchFamily="18" charset="0"/>
              </a:rPr>
              <a:t>Bộ </a:t>
            </a:r>
            <a:r>
              <a:rPr lang="en-US" sz="2200" i="1" dirty="0" smtClean="0">
                <a:solidFill>
                  <a:srgbClr val="C00000"/>
                </a:solidFill>
                <a:latin typeface="Times New Roman" panose="02020603050405020304" pitchFamily="18" charset="0"/>
                <a:cs typeface="Times New Roman" panose="02020603050405020304" pitchFamily="18" charset="0"/>
              </a:rPr>
              <a:t>TC</a:t>
            </a:r>
            <a:r>
              <a:rPr lang="vi-VN" sz="2200" i="1" dirty="0" smtClean="0">
                <a:solidFill>
                  <a:srgbClr val="C00000"/>
                </a:solidFill>
                <a:latin typeface="Times New Roman" panose="02020603050405020304" pitchFamily="18" charset="0"/>
                <a:cs typeface="Times New Roman" panose="02020603050405020304" pitchFamily="18" charset="0"/>
              </a:rPr>
              <a:t>.</a:t>
            </a:r>
            <a:endParaRPr lang="vi-VN" sz="2200"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4416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286618"/>
            <a:ext cx="7239000"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III – </a:t>
            </a:r>
            <a:r>
              <a:rPr lang="en-US" sz="3200" b="1" dirty="0" err="1">
                <a:solidFill>
                  <a:srgbClr val="C00000"/>
                </a:solidFill>
                <a:latin typeface="Times New Roman" panose="02020603050405020304" pitchFamily="18" charset="0"/>
                <a:cs typeface="Times New Roman" panose="02020603050405020304" pitchFamily="18" charset="0"/>
              </a:rPr>
              <a:t>CĂN</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CỨ</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TÍNH</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THUẾ</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057400" y="2362200"/>
            <a:ext cx="6705600" cy="1754326"/>
          </a:xfrm>
          <a:prstGeom prst="rect">
            <a:avLst/>
          </a:prstGeom>
          <a:noFill/>
        </p:spPr>
        <p:txBody>
          <a:bodyPr wrap="square" rtlCol="0">
            <a:spAutoFit/>
          </a:bodyPr>
          <a:lstStyle/>
          <a:p>
            <a:pPr algn="just">
              <a:lnSpc>
                <a:spcPct val="150000"/>
              </a:lnSpc>
            </a:pPr>
            <a:r>
              <a:rPr lang="en-US" sz="2400" b="1" i="1" dirty="0" err="1" smtClean="0">
                <a:solidFill>
                  <a:srgbClr val="C00000"/>
                </a:solidFill>
                <a:latin typeface="Times New Roman" panose="02020603050405020304" pitchFamily="18" charset="0"/>
                <a:cs typeface="Times New Roman" panose="02020603050405020304" pitchFamily="18" charset="0"/>
              </a:rPr>
              <a:t>Là</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thời</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điểm</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DN</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phải</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tính</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thuế</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khai</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thuế</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và</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nộp</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thuế</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GTGT</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cho</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hàng</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hóa</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dịch</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vụ</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phần</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công</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việc</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đã</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thực</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hiện</a:t>
            </a:r>
            <a:r>
              <a:rPr lang="en-US" sz="2400" b="1" i="1" dirty="0" smtClean="0">
                <a:solidFill>
                  <a:srgbClr val="C00000"/>
                </a:solidFill>
                <a:latin typeface="Times New Roman" panose="02020603050405020304" pitchFamily="18" charset="0"/>
                <a:cs typeface="Times New Roman" panose="02020603050405020304" pitchFamily="18" charset="0"/>
              </a:rPr>
              <a:t>.</a:t>
            </a:r>
          </a:p>
        </p:txBody>
      </p:sp>
      <p:sp>
        <p:nvSpPr>
          <p:cNvPr id="4" name="TextBox 3"/>
          <p:cNvSpPr txBox="1"/>
          <p:nvPr/>
        </p:nvSpPr>
        <p:spPr>
          <a:xfrm>
            <a:off x="2057400" y="1447800"/>
            <a:ext cx="6019800"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3</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THỜI</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ĐIỂM</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TÍNH</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THUẾ</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GTGT</a:t>
            </a:r>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8432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286618"/>
            <a:ext cx="7239000"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III – </a:t>
            </a:r>
            <a:r>
              <a:rPr lang="en-US" sz="3200" b="1" dirty="0" err="1">
                <a:solidFill>
                  <a:srgbClr val="C00000"/>
                </a:solidFill>
                <a:latin typeface="Times New Roman" panose="02020603050405020304" pitchFamily="18" charset="0"/>
                <a:cs typeface="Times New Roman" panose="02020603050405020304" pitchFamily="18" charset="0"/>
              </a:rPr>
              <a:t>CĂN</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CỨ</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TÍNH</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THUẾ</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057400" y="1143000"/>
            <a:ext cx="6705600" cy="5016758"/>
          </a:xfrm>
          <a:prstGeom prst="rect">
            <a:avLst/>
          </a:prstGeom>
          <a:noFill/>
        </p:spPr>
        <p:txBody>
          <a:bodyPr wrap="square" rtlCol="0">
            <a:spAutoFit/>
          </a:bodyPr>
          <a:lstStyle/>
          <a:p>
            <a:pPr algn="just"/>
            <a:r>
              <a:rPr lang="en-US" sz="2400" b="1" dirty="0">
                <a:solidFill>
                  <a:srgbClr val="C00000"/>
                </a:solidFill>
                <a:latin typeface="Times New Roman" panose="02020603050405020304" pitchFamily="18" charset="0"/>
                <a:cs typeface="Times New Roman" panose="02020603050405020304" pitchFamily="18" charset="0"/>
              </a:rPr>
              <a:t>3. </a:t>
            </a:r>
            <a:r>
              <a:rPr lang="en-US" sz="2400" b="1" dirty="0" err="1">
                <a:solidFill>
                  <a:srgbClr val="C00000"/>
                </a:solidFill>
                <a:latin typeface="Times New Roman" panose="02020603050405020304" pitchFamily="18" charset="0"/>
                <a:cs typeface="Times New Roman" panose="02020603050405020304" pitchFamily="18" charset="0"/>
              </a:rPr>
              <a:t>THỜI</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ĐIỂM</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TÍNH</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THUẾ</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smtClean="0">
                <a:solidFill>
                  <a:srgbClr val="C00000"/>
                </a:solidFill>
                <a:latin typeface="Times New Roman" panose="02020603050405020304" pitchFamily="18" charset="0"/>
                <a:cs typeface="Times New Roman" panose="02020603050405020304" pitchFamily="18" charset="0"/>
              </a:rPr>
              <a:t>GTGT</a:t>
            </a:r>
            <a:endParaRPr lang="en-US" sz="2400" b="1" dirty="0" smtClean="0">
              <a:solidFill>
                <a:srgbClr val="C00000"/>
              </a:solidFill>
              <a:latin typeface="Times New Roman" panose="02020603050405020304" pitchFamily="18" charset="0"/>
              <a:cs typeface="Times New Roman" panose="02020603050405020304" pitchFamily="18" charset="0"/>
            </a:endParaRPr>
          </a:p>
          <a:p>
            <a:pPr algn="just"/>
            <a:endParaRPr lang="en-US" sz="2200" i="1" dirty="0" smtClean="0">
              <a:solidFill>
                <a:srgbClr val="C00000"/>
              </a:solidFill>
              <a:latin typeface="Times New Roman" panose="02020603050405020304" pitchFamily="18" charset="0"/>
              <a:cs typeface="Times New Roman" panose="02020603050405020304" pitchFamily="18" charset="0"/>
            </a:endParaRPr>
          </a:p>
          <a:p>
            <a:pPr algn="just"/>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Đối </a:t>
            </a:r>
            <a:r>
              <a:rPr lang="vi-VN" sz="2200" i="1" dirty="0">
                <a:solidFill>
                  <a:srgbClr val="C00000"/>
                </a:solidFill>
                <a:latin typeface="Times New Roman" panose="02020603050405020304" pitchFamily="18" charset="0"/>
                <a:cs typeface="Times New Roman" panose="02020603050405020304" pitchFamily="18" charset="0"/>
              </a:rPr>
              <a:t>với </a:t>
            </a:r>
            <a:r>
              <a:rPr lang="vi-VN" sz="2200" b="1" i="1" dirty="0">
                <a:solidFill>
                  <a:srgbClr val="C00000"/>
                </a:solidFill>
                <a:latin typeface="Times New Roman" panose="02020603050405020304" pitchFamily="18" charset="0"/>
                <a:cs typeface="Times New Roman" panose="02020603050405020304" pitchFamily="18" charset="0"/>
              </a:rPr>
              <a:t>bán hàng hóa </a:t>
            </a:r>
            <a:r>
              <a:rPr lang="vi-VN" sz="2200" i="1" dirty="0">
                <a:solidFill>
                  <a:srgbClr val="C00000"/>
                </a:solidFill>
                <a:latin typeface="Times New Roman" panose="02020603050405020304" pitchFamily="18" charset="0"/>
                <a:cs typeface="Times New Roman" panose="02020603050405020304" pitchFamily="18" charset="0"/>
              </a:rPr>
              <a:t>là thời điểm chuyển giao quyền sở hữu hoặc quyền sử dụng hàng hóa cho người mua, không phân biệt đã thu được tiền hay chưa thu được tiền.</a:t>
            </a:r>
          </a:p>
          <a:p>
            <a:pPr algn="just">
              <a:spcBef>
                <a:spcPts val="600"/>
              </a:spcBef>
            </a:pP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Đối </a:t>
            </a:r>
            <a:r>
              <a:rPr lang="vi-VN" sz="2200" i="1" dirty="0">
                <a:solidFill>
                  <a:srgbClr val="C00000"/>
                </a:solidFill>
                <a:latin typeface="Times New Roman" panose="02020603050405020304" pitchFamily="18" charset="0"/>
                <a:cs typeface="Times New Roman" panose="02020603050405020304" pitchFamily="18" charset="0"/>
              </a:rPr>
              <a:t>với </a:t>
            </a:r>
            <a:r>
              <a:rPr lang="vi-VN" sz="2200" b="1" i="1" dirty="0">
                <a:solidFill>
                  <a:srgbClr val="C00000"/>
                </a:solidFill>
                <a:latin typeface="Times New Roman" panose="02020603050405020304" pitchFamily="18" charset="0"/>
                <a:cs typeface="Times New Roman" panose="02020603050405020304" pitchFamily="18" charset="0"/>
              </a:rPr>
              <a:t>cung ứng dịch vụ </a:t>
            </a:r>
            <a:r>
              <a:rPr lang="vi-VN" sz="2200" i="1" dirty="0">
                <a:solidFill>
                  <a:srgbClr val="C00000"/>
                </a:solidFill>
                <a:latin typeface="Times New Roman" panose="02020603050405020304" pitchFamily="18" charset="0"/>
                <a:cs typeface="Times New Roman" panose="02020603050405020304" pitchFamily="18" charset="0"/>
              </a:rPr>
              <a:t>là thời điểm hoàn thành việc cung ứng dịch vụ hoặc thời điểm lập hóa đơn cung ứng dịch vụ, không phân biệt đã thu được tiền hay chưa thu được tiền.</a:t>
            </a:r>
          </a:p>
          <a:p>
            <a:pPr algn="just">
              <a:spcBef>
                <a:spcPts val="600"/>
              </a:spcBef>
            </a:pP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Đối </a:t>
            </a:r>
            <a:r>
              <a:rPr lang="vi-VN" sz="2200" i="1" dirty="0">
                <a:solidFill>
                  <a:srgbClr val="C00000"/>
                </a:solidFill>
                <a:latin typeface="Times New Roman" panose="02020603050405020304" pitchFamily="18" charset="0"/>
                <a:cs typeface="Times New Roman" panose="02020603050405020304" pitchFamily="18" charset="0"/>
              </a:rPr>
              <a:t>với </a:t>
            </a:r>
            <a:r>
              <a:rPr lang="vi-VN" sz="2200" b="1" i="1" dirty="0">
                <a:solidFill>
                  <a:srgbClr val="C00000"/>
                </a:solidFill>
                <a:latin typeface="Times New Roman" panose="02020603050405020304" pitchFamily="18" charset="0"/>
                <a:cs typeface="Times New Roman" panose="02020603050405020304" pitchFamily="18" charset="0"/>
              </a:rPr>
              <a:t>dịch vụ viễn thông </a:t>
            </a:r>
            <a:r>
              <a:rPr lang="vi-VN" sz="2200" i="1" dirty="0">
                <a:solidFill>
                  <a:srgbClr val="C00000"/>
                </a:solidFill>
                <a:latin typeface="Times New Roman" panose="02020603050405020304" pitchFamily="18" charset="0"/>
                <a:cs typeface="Times New Roman" panose="02020603050405020304" pitchFamily="18" charset="0"/>
              </a:rPr>
              <a:t>là thời điểm hoàn thành việc đối soát dữ liệu về cước dịch vụ kết nối viễn thông theo hợp đồng kinh tế giữa các </a:t>
            </a:r>
            <a:r>
              <a:rPr lang="en-US" sz="2200" i="1" dirty="0" err="1" smtClean="0">
                <a:solidFill>
                  <a:srgbClr val="C00000"/>
                </a:solidFill>
                <a:latin typeface="Times New Roman" panose="02020603050405020304" pitchFamily="18" charset="0"/>
                <a:cs typeface="Times New Roman" panose="02020603050405020304" pitchFamily="18" charset="0"/>
              </a:rPr>
              <a:t>CSKD</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dịch </a:t>
            </a:r>
            <a:r>
              <a:rPr lang="vi-VN" sz="2200" i="1" dirty="0">
                <a:solidFill>
                  <a:srgbClr val="C00000"/>
                </a:solidFill>
                <a:latin typeface="Times New Roman" panose="02020603050405020304" pitchFamily="18" charset="0"/>
                <a:cs typeface="Times New Roman" panose="02020603050405020304" pitchFamily="18" charset="0"/>
              </a:rPr>
              <a:t>vụ viễn thông nhưng chậm nhất không quá 2 tháng kể từ tháng phát sinh cước dịch vụ kết nối viễn thông</a:t>
            </a:r>
            <a:r>
              <a:rPr lang="vi-VN" sz="2200" i="1" dirty="0" smtClean="0">
                <a:solidFill>
                  <a:srgbClr val="C00000"/>
                </a:solidFill>
                <a:latin typeface="Times New Roman" panose="02020603050405020304" pitchFamily="18" charset="0"/>
                <a:cs typeface="Times New Roman" panose="02020603050405020304" pitchFamily="18" charset="0"/>
              </a:rPr>
              <a:t>.</a:t>
            </a:r>
            <a:endParaRPr lang="vi-VN" sz="2200"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376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286618"/>
            <a:ext cx="7640782" cy="553998"/>
          </a:xfrm>
          <a:prstGeom prst="rect">
            <a:avLst/>
          </a:prstGeom>
          <a:noFill/>
        </p:spPr>
        <p:txBody>
          <a:bodyPr wrap="square" rtlCol="0">
            <a:spAutoFit/>
          </a:bodyPr>
          <a:lstStyle/>
          <a:p>
            <a:pPr algn="ctr"/>
            <a:r>
              <a:rPr lang="en-US" sz="3000" b="1" dirty="0" smtClean="0">
                <a:solidFill>
                  <a:srgbClr val="C00000"/>
                </a:solidFill>
                <a:latin typeface="Times New Roman" panose="02020603050405020304" pitchFamily="18" charset="0"/>
                <a:cs typeface="Times New Roman" panose="02020603050405020304" pitchFamily="18" charset="0"/>
              </a:rPr>
              <a:t>I - VĂN </a:t>
            </a:r>
            <a:r>
              <a:rPr lang="en-US" sz="3000" b="1" dirty="0" err="1" smtClean="0">
                <a:solidFill>
                  <a:srgbClr val="C00000"/>
                </a:solidFill>
                <a:latin typeface="Times New Roman" panose="02020603050405020304" pitchFamily="18" charset="0"/>
                <a:cs typeface="Times New Roman" panose="02020603050405020304" pitchFamily="18" charset="0"/>
              </a:rPr>
              <a:t>BẢN</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PHÁP</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LUẬT</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VỀ</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THUẾ</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GTGT</a:t>
            </a:r>
            <a:endParaRPr lang="en-US" sz="30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362200" y="2209800"/>
            <a:ext cx="6650182" cy="2241960"/>
          </a:xfrm>
          <a:prstGeom prst="rect">
            <a:avLst/>
          </a:prstGeom>
          <a:noFill/>
        </p:spPr>
        <p:txBody>
          <a:bodyPr wrap="square" rtlCol="0">
            <a:spAutoFit/>
          </a:bodyPr>
          <a:lstStyle/>
          <a:p>
            <a:pPr marL="914400" lvl="1" indent="-457200">
              <a:lnSpc>
                <a:spcPct val="150000"/>
              </a:lnSpc>
              <a:buFont typeface="Times New Roman" panose="02020603050405020304" pitchFamily="18" charset="0"/>
              <a:buChar char="⁃"/>
            </a:pPr>
            <a:r>
              <a:rPr lang="vi-VN" sz="2400" b="1" dirty="0" smtClean="0">
                <a:solidFill>
                  <a:srgbClr val="C00000"/>
                </a:solidFill>
                <a:latin typeface="Times New Roman" panose="02020603050405020304" pitchFamily="18" charset="0"/>
                <a:cs typeface="Times New Roman" panose="02020603050405020304" pitchFamily="18" charset="0"/>
              </a:rPr>
              <a:t>Luật </a:t>
            </a:r>
            <a:r>
              <a:rPr lang="en-US" sz="2400" b="1" dirty="0" err="1" smtClean="0">
                <a:solidFill>
                  <a:srgbClr val="C00000"/>
                </a:solidFill>
                <a:latin typeface="Times New Roman" panose="02020603050405020304" pitchFamily="18" charset="0"/>
                <a:cs typeface="Times New Roman" panose="02020603050405020304" pitchFamily="18" charset="0"/>
              </a:rPr>
              <a:t>số</a:t>
            </a:r>
            <a:r>
              <a:rPr lang="en-US" sz="2400" b="1" dirty="0" smtClean="0">
                <a:solidFill>
                  <a:srgbClr val="C00000"/>
                </a:solidFill>
                <a:latin typeface="Times New Roman" panose="02020603050405020304" pitchFamily="18" charset="0"/>
                <a:cs typeface="Times New Roman" panose="02020603050405020304" pitchFamily="18" charset="0"/>
              </a:rPr>
              <a:t> 13/2008/</a:t>
            </a:r>
            <a:r>
              <a:rPr lang="en-US" sz="2400" b="1" dirty="0" err="1" smtClean="0">
                <a:solidFill>
                  <a:srgbClr val="C00000"/>
                </a:solidFill>
                <a:latin typeface="Times New Roman" panose="02020603050405020304" pitchFamily="18" charset="0"/>
                <a:cs typeface="Times New Roman" panose="02020603050405020304" pitchFamily="18" charset="0"/>
              </a:rPr>
              <a:t>QH12</a:t>
            </a:r>
            <a:endParaRPr lang="vi-VN" sz="2400" b="1" dirty="0">
              <a:solidFill>
                <a:srgbClr val="C00000"/>
              </a:solidFill>
              <a:latin typeface="Times New Roman" panose="02020603050405020304" pitchFamily="18" charset="0"/>
              <a:cs typeface="Times New Roman" panose="02020603050405020304" pitchFamily="18" charset="0"/>
            </a:endParaRPr>
          </a:p>
          <a:p>
            <a:pPr marL="914400" lvl="1" indent="-457200">
              <a:lnSpc>
                <a:spcPct val="150000"/>
              </a:lnSpc>
              <a:buFont typeface="Times New Roman" panose="02020603050405020304" pitchFamily="18" charset="0"/>
              <a:buChar char="⁃"/>
            </a:pPr>
            <a:r>
              <a:rPr lang="vi-VN" sz="2400" b="1" dirty="0" smtClean="0">
                <a:solidFill>
                  <a:srgbClr val="C00000"/>
                </a:solidFill>
                <a:latin typeface="Times New Roman" panose="02020603050405020304" pitchFamily="18" charset="0"/>
                <a:cs typeface="Times New Roman" panose="02020603050405020304" pitchFamily="18" charset="0"/>
              </a:rPr>
              <a:t>Luật </a:t>
            </a:r>
            <a:r>
              <a:rPr lang="en-US" sz="2400" b="1" dirty="0" err="1" smtClean="0">
                <a:solidFill>
                  <a:srgbClr val="C00000"/>
                </a:solidFill>
                <a:latin typeface="Times New Roman" panose="02020603050405020304" pitchFamily="18" charset="0"/>
                <a:cs typeface="Times New Roman" panose="02020603050405020304" pitchFamily="18" charset="0"/>
              </a:rPr>
              <a:t>số</a:t>
            </a:r>
            <a:r>
              <a:rPr lang="en-US" sz="2400" b="1" dirty="0" smtClean="0">
                <a:solidFill>
                  <a:srgbClr val="C00000"/>
                </a:solidFill>
                <a:latin typeface="Times New Roman" panose="02020603050405020304" pitchFamily="18" charset="0"/>
                <a:cs typeface="Times New Roman" panose="02020603050405020304" pitchFamily="18" charset="0"/>
              </a:rPr>
              <a:t> 31/2013/</a:t>
            </a:r>
            <a:r>
              <a:rPr lang="en-US" sz="2400" b="1" dirty="0" err="1" smtClean="0">
                <a:solidFill>
                  <a:srgbClr val="C00000"/>
                </a:solidFill>
                <a:latin typeface="Times New Roman" panose="02020603050405020304" pitchFamily="18" charset="0"/>
                <a:cs typeface="Times New Roman" panose="02020603050405020304" pitchFamily="18" charset="0"/>
              </a:rPr>
              <a:t>QH13</a:t>
            </a:r>
            <a:endParaRPr lang="vi-VN" sz="2400" b="1" dirty="0">
              <a:solidFill>
                <a:srgbClr val="C00000"/>
              </a:solidFill>
              <a:latin typeface="Times New Roman" panose="02020603050405020304" pitchFamily="18" charset="0"/>
              <a:cs typeface="Times New Roman" panose="02020603050405020304" pitchFamily="18" charset="0"/>
            </a:endParaRPr>
          </a:p>
          <a:p>
            <a:pPr marL="914400" lvl="1" indent="-457200">
              <a:lnSpc>
                <a:spcPct val="150000"/>
              </a:lnSpc>
              <a:buFont typeface="Times New Roman" panose="02020603050405020304" pitchFamily="18" charset="0"/>
              <a:buChar char="⁃"/>
            </a:pPr>
            <a:r>
              <a:rPr lang="vi-VN" sz="2400" b="1" dirty="0">
                <a:solidFill>
                  <a:srgbClr val="C00000"/>
                </a:solidFill>
                <a:latin typeface="Times New Roman" panose="02020603050405020304" pitchFamily="18" charset="0"/>
                <a:cs typeface="Times New Roman" panose="02020603050405020304" pitchFamily="18" charset="0"/>
              </a:rPr>
              <a:t>Luật </a:t>
            </a:r>
            <a:r>
              <a:rPr lang="en-US" sz="2400" b="1" dirty="0" err="1" smtClean="0">
                <a:solidFill>
                  <a:srgbClr val="C00000"/>
                </a:solidFill>
                <a:latin typeface="Times New Roman" panose="02020603050405020304" pitchFamily="18" charset="0"/>
                <a:cs typeface="Times New Roman" panose="02020603050405020304" pitchFamily="18" charset="0"/>
              </a:rPr>
              <a:t>số</a:t>
            </a:r>
            <a:r>
              <a:rPr lang="en-US" sz="2400" b="1" dirty="0" smtClean="0">
                <a:solidFill>
                  <a:srgbClr val="C00000"/>
                </a:solidFill>
                <a:latin typeface="Times New Roman" panose="02020603050405020304" pitchFamily="18" charset="0"/>
                <a:cs typeface="Times New Roman" panose="02020603050405020304" pitchFamily="18" charset="0"/>
              </a:rPr>
              <a:t> 71/2014/</a:t>
            </a:r>
            <a:r>
              <a:rPr lang="en-US" sz="2400" b="1" dirty="0" err="1" smtClean="0">
                <a:solidFill>
                  <a:srgbClr val="C00000"/>
                </a:solidFill>
                <a:latin typeface="Times New Roman" panose="02020603050405020304" pitchFamily="18" charset="0"/>
                <a:cs typeface="Times New Roman" panose="02020603050405020304" pitchFamily="18" charset="0"/>
              </a:rPr>
              <a:t>QH13</a:t>
            </a:r>
            <a:endParaRPr lang="en-US" sz="2400" b="1" dirty="0" smtClean="0">
              <a:solidFill>
                <a:srgbClr val="C00000"/>
              </a:solidFill>
              <a:latin typeface="Times New Roman" panose="02020603050405020304" pitchFamily="18" charset="0"/>
              <a:cs typeface="Times New Roman" panose="02020603050405020304" pitchFamily="18" charset="0"/>
            </a:endParaRPr>
          </a:p>
          <a:p>
            <a:pPr marL="914400" lvl="1" indent="-457200">
              <a:lnSpc>
                <a:spcPct val="150000"/>
              </a:lnSpc>
              <a:buFont typeface="Times New Roman" panose="02020603050405020304" pitchFamily="18" charset="0"/>
              <a:buChar char="⁃"/>
            </a:pPr>
            <a:r>
              <a:rPr lang="vi-VN" sz="2400" b="1" dirty="0">
                <a:solidFill>
                  <a:srgbClr val="C00000"/>
                </a:solidFill>
                <a:latin typeface="Times New Roman" panose="02020603050405020304" pitchFamily="18" charset="0"/>
                <a:cs typeface="Times New Roman" panose="02020603050405020304" pitchFamily="18" charset="0"/>
              </a:rPr>
              <a:t>Luật </a:t>
            </a:r>
            <a:r>
              <a:rPr lang="en-US" sz="2400" b="1" dirty="0" err="1" smtClean="0">
                <a:solidFill>
                  <a:srgbClr val="C00000"/>
                </a:solidFill>
                <a:latin typeface="Times New Roman" panose="02020603050405020304" pitchFamily="18" charset="0"/>
                <a:cs typeface="Times New Roman" panose="02020603050405020304" pitchFamily="18" charset="0"/>
              </a:rPr>
              <a:t>số</a:t>
            </a:r>
            <a:r>
              <a:rPr lang="en-US" sz="2400" b="1" dirty="0" smtClean="0">
                <a:solidFill>
                  <a:srgbClr val="C00000"/>
                </a:solidFill>
                <a:latin typeface="Times New Roman" panose="02020603050405020304" pitchFamily="18" charset="0"/>
                <a:cs typeface="Times New Roman" panose="02020603050405020304" pitchFamily="18" charset="0"/>
              </a:rPr>
              <a:t> 106/2016/</a:t>
            </a:r>
            <a:r>
              <a:rPr lang="en-US" sz="2400" b="1" dirty="0" err="1" smtClean="0">
                <a:solidFill>
                  <a:srgbClr val="C00000"/>
                </a:solidFill>
                <a:latin typeface="Times New Roman" panose="02020603050405020304" pitchFamily="18" charset="0"/>
                <a:cs typeface="Times New Roman" panose="02020603050405020304" pitchFamily="18" charset="0"/>
              </a:rPr>
              <a:t>QH13</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209800" y="1206395"/>
            <a:ext cx="5410200" cy="646331"/>
          </a:xfrm>
          <a:prstGeom prst="rect">
            <a:avLst/>
          </a:prstGeom>
          <a:noFill/>
        </p:spPr>
        <p:txBody>
          <a:bodyPr wrap="square" rtlCol="0">
            <a:spAutoFit/>
          </a:bodyPr>
          <a:lstStyle/>
          <a:p>
            <a:pPr marL="457200" indent="-457200">
              <a:buFont typeface="Wingdings" panose="05000000000000000000" pitchFamily="2" charset="2"/>
              <a:buChar char="Ø"/>
            </a:pPr>
            <a:r>
              <a:rPr lang="en-US" sz="3600" b="1" dirty="0" err="1">
                <a:solidFill>
                  <a:srgbClr val="C00000"/>
                </a:solidFill>
                <a:latin typeface="Times New Roman" panose="02020603050405020304" pitchFamily="18" charset="0"/>
                <a:cs typeface="Times New Roman" panose="02020603050405020304" pitchFamily="18" charset="0"/>
              </a:rPr>
              <a:t>Luật</a:t>
            </a:r>
            <a:endParaRPr lang="en-US" sz="36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730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286618"/>
            <a:ext cx="7239000"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III – </a:t>
            </a:r>
            <a:r>
              <a:rPr lang="en-US" sz="3200" b="1" dirty="0" err="1">
                <a:solidFill>
                  <a:srgbClr val="C00000"/>
                </a:solidFill>
                <a:latin typeface="Times New Roman" panose="02020603050405020304" pitchFamily="18" charset="0"/>
                <a:cs typeface="Times New Roman" panose="02020603050405020304" pitchFamily="18" charset="0"/>
              </a:rPr>
              <a:t>CĂN</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CỨ</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TÍNH</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THUẾ</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981200" y="1081713"/>
            <a:ext cx="6781800" cy="5770811"/>
          </a:xfrm>
          <a:prstGeom prst="rect">
            <a:avLst/>
          </a:prstGeom>
          <a:noFill/>
        </p:spPr>
        <p:txBody>
          <a:bodyPr wrap="square" rtlCol="0">
            <a:spAutoFit/>
          </a:bodyPr>
          <a:lstStyle/>
          <a:p>
            <a:pPr algn="just"/>
            <a:r>
              <a:rPr lang="en-US" sz="2400" b="1" dirty="0">
                <a:solidFill>
                  <a:srgbClr val="C00000"/>
                </a:solidFill>
                <a:latin typeface="Times New Roman" panose="02020603050405020304" pitchFamily="18" charset="0"/>
                <a:cs typeface="Times New Roman" panose="02020603050405020304" pitchFamily="18" charset="0"/>
              </a:rPr>
              <a:t>3. </a:t>
            </a:r>
            <a:r>
              <a:rPr lang="en-US" sz="2400" b="1" dirty="0" err="1">
                <a:solidFill>
                  <a:srgbClr val="C00000"/>
                </a:solidFill>
                <a:latin typeface="Times New Roman" panose="02020603050405020304" pitchFamily="18" charset="0"/>
                <a:cs typeface="Times New Roman" panose="02020603050405020304" pitchFamily="18" charset="0"/>
              </a:rPr>
              <a:t>THỜI</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ĐIỂM</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TÍNH</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THUẾ</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smtClean="0">
                <a:solidFill>
                  <a:srgbClr val="C00000"/>
                </a:solidFill>
                <a:latin typeface="Times New Roman" panose="02020603050405020304" pitchFamily="18" charset="0"/>
                <a:cs typeface="Times New Roman" panose="02020603050405020304" pitchFamily="18" charset="0"/>
              </a:rPr>
              <a:t>GTGT</a:t>
            </a:r>
            <a:endParaRPr lang="en-US" sz="2400" b="1" dirty="0" smtClean="0">
              <a:solidFill>
                <a:srgbClr val="C00000"/>
              </a:solidFill>
              <a:latin typeface="Times New Roman" panose="02020603050405020304" pitchFamily="18" charset="0"/>
              <a:cs typeface="Times New Roman" panose="02020603050405020304" pitchFamily="18" charset="0"/>
            </a:endParaRPr>
          </a:p>
          <a:p>
            <a:pPr algn="just"/>
            <a:endParaRPr lang="en-US" sz="2200" i="1" dirty="0" smtClean="0">
              <a:solidFill>
                <a:srgbClr val="C00000"/>
              </a:solidFill>
              <a:latin typeface="Times New Roman" panose="02020603050405020304" pitchFamily="18" charset="0"/>
              <a:cs typeface="Times New Roman" panose="02020603050405020304" pitchFamily="18" charset="0"/>
            </a:endParaRPr>
          </a:p>
          <a:p>
            <a:pPr algn="just"/>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a:solidFill>
                  <a:srgbClr val="C00000"/>
                </a:solidFill>
                <a:latin typeface="Times New Roman" panose="02020603050405020304" pitchFamily="18" charset="0"/>
                <a:cs typeface="Times New Roman" panose="02020603050405020304" pitchFamily="18" charset="0"/>
              </a:rPr>
              <a:t>Đối với hoạt động </a:t>
            </a:r>
            <a:r>
              <a:rPr lang="vi-VN" sz="2200" b="1" i="1" dirty="0">
                <a:solidFill>
                  <a:srgbClr val="C00000"/>
                </a:solidFill>
                <a:latin typeface="Times New Roman" panose="02020603050405020304" pitchFamily="18" charset="0"/>
                <a:cs typeface="Times New Roman" panose="02020603050405020304" pitchFamily="18" charset="0"/>
              </a:rPr>
              <a:t>cung cấp điện, nước sạch </a:t>
            </a:r>
            <a:r>
              <a:rPr lang="vi-VN" sz="2200" i="1" dirty="0">
                <a:solidFill>
                  <a:srgbClr val="C00000"/>
                </a:solidFill>
                <a:latin typeface="Times New Roman" panose="02020603050405020304" pitchFamily="18" charset="0"/>
                <a:cs typeface="Times New Roman" panose="02020603050405020304" pitchFamily="18" charset="0"/>
              </a:rPr>
              <a:t>là ngày ghi chỉ số điện, nước tiêu thụ trên đồng hồ để ghi trên hóa đơn tính tiền</a:t>
            </a:r>
            <a:r>
              <a:rPr lang="vi-VN" sz="2200" i="1" dirty="0" smtClean="0">
                <a:solidFill>
                  <a:srgbClr val="C00000"/>
                </a:solidFill>
                <a:latin typeface="Times New Roman" panose="02020603050405020304" pitchFamily="18" charset="0"/>
                <a:cs typeface="Times New Roman" panose="02020603050405020304" pitchFamily="18" charset="0"/>
              </a:rPr>
              <a:t>.</a:t>
            </a:r>
            <a:endParaRPr lang="en-US" sz="2200" i="1" dirty="0" smtClean="0">
              <a:solidFill>
                <a:srgbClr val="C00000"/>
              </a:solidFill>
              <a:latin typeface="Times New Roman" panose="02020603050405020304" pitchFamily="18" charset="0"/>
              <a:cs typeface="Times New Roman" panose="02020603050405020304" pitchFamily="18" charset="0"/>
            </a:endParaRPr>
          </a:p>
          <a:p>
            <a:pPr algn="just">
              <a:spcBef>
                <a:spcPts val="600"/>
              </a:spcBef>
            </a:pP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Đối </a:t>
            </a:r>
            <a:r>
              <a:rPr lang="vi-VN" sz="2200" i="1" dirty="0">
                <a:solidFill>
                  <a:srgbClr val="C00000"/>
                </a:solidFill>
                <a:latin typeface="Times New Roman" panose="02020603050405020304" pitchFamily="18" charset="0"/>
                <a:cs typeface="Times New Roman" panose="02020603050405020304" pitchFamily="18" charset="0"/>
              </a:rPr>
              <a:t>với hoạt động </a:t>
            </a:r>
            <a:r>
              <a:rPr lang="en-US" sz="2200" b="1" i="1" dirty="0" err="1" smtClean="0">
                <a:solidFill>
                  <a:srgbClr val="C00000"/>
                </a:solidFill>
                <a:latin typeface="Times New Roman" panose="02020603050405020304" pitchFamily="18" charset="0"/>
                <a:cs typeface="Times New Roman" panose="02020603050405020304" pitchFamily="18" charset="0"/>
              </a:rPr>
              <a:t>KD</a:t>
            </a:r>
            <a:r>
              <a:rPr lang="en-US" sz="2200" b="1" i="1" dirty="0" smtClean="0">
                <a:solidFill>
                  <a:srgbClr val="C00000"/>
                </a:solidFill>
                <a:latin typeface="Times New Roman" panose="02020603050405020304" pitchFamily="18" charset="0"/>
                <a:cs typeface="Times New Roman" panose="02020603050405020304" pitchFamily="18" charset="0"/>
              </a:rPr>
              <a:t> </a:t>
            </a:r>
            <a:r>
              <a:rPr lang="en-US" sz="2200" b="1" i="1" dirty="0" err="1" smtClean="0">
                <a:solidFill>
                  <a:srgbClr val="C00000"/>
                </a:solidFill>
                <a:latin typeface="Times New Roman" panose="02020603050405020304" pitchFamily="18" charset="0"/>
                <a:cs typeface="Times New Roman" panose="02020603050405020304" pitchFamily="18" charset="0"/>
              </a:rPr>
              <a:t>BĐS</a:t>
            </a:r>
            <a:r>
              <a:rPr lang="vi-VN" sz="2200" i="1" dirty="0" smtClean="0">
                <a:solidFill>
                  <a:srgbClr val="C00000"/>
                </a:solidFill>
                <a:latin typeface="Times New Roman" panose="02020603050405020304" pitchFamily="18" charset="0"/>
                <a:cs typeface="Times New Roman" panose="02020603050405020304" pitchFamily="18" charset="0"/>
              </a:rPr>
              <a:t>, </a:t>
            </a:r>
            <a:r>
              <a:rPr lang="vi-VN" sz="2200" i="1" dirty="0">
                <a:solidFill>
                  <a:srgbClr val="C00000"/>
                </a:solidFill>
                <a:latin typeface="Times New Roman" panose="02020603050405020304" pitchFamily="18" charset="0"/>
                <a:cs typeface="Times New Roman" panose="02020603050405020304" pitchFamily="18" charset="0"/>
              </a:rPr>
              <a:t>xây dựng cơ sở hạ tầng, xây dựng nhà để bán, chuyển nhượng hoặc cho thuê là thời điểm thu tiền theo tiến độ thực hiện dự án hoặc tiến độ thu tiền ghi trong hợp đồng. Căn cứ số tiền thu được, </a:t>
            </a:r>
            <a:r>
              <a:rPr lang="en-US" sz="2200" i="1" dirty="0" err="1" smtClean="0">
                <a:solidFill>
                  <a:srgbClr val="C00000"/>
                </a:solidFill>
                <a:latin typeface="Times New Roman" panose="02020603050405020304" pitchFamily="18" charset="0"/>
                <a:cs typeface="Times New Roman" panose="02020603050405020304" pitchFamily="18" charset="0"/>
              </a:rPr>
              <a:t>CSKD</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thực </a:t>
            </a:r>
            <a:r>
              <a:rPr lang="vi-VN" sz="2200" i="1" dirty="0">
                <a:solidFill>
                  <a:srgbClr val="C00000"/>
                </a:solidFill>
                <a:latin typeface="Times New Roman" panose="02020603050405020304" pitchFamily="18" charset="0"/>
                <a:cs typeface="Times New Roman" panose="02020603050405020304" pitchFamily="18" charset="0"/>
              </a:rPr>
              <a:t>hiện khai thuế GTGT đầu ra phát sinh trong kỳ.</a:t>
            </a:r>
          </a:p>
          <a:p>
            <a:pPr algn="just">
              <a:spcBef>
                <a:spcPts val="600"/>
              </a:spcBef>
            </a:pP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Đối </a:t>
            </a:r>
            <a:r>
              <a:rPr lang="vi-VN" sz="2200" i="1" dirty="0">
                <a:solidFill>
                  <a:srgbClr val="C00000"/>
                </a:solidFill>
                <a:latin typeface="Times New Roman" panose="02020603050405020304" pitchFamily="18" charset="0"/>
                <a:cs typeface="Times New Roman" panose="02020603050405020304" pitchFamily="18" charset="0"/>
              </a:rPr>
              <a:t>với </a:t>
            </a:r>
            <a:r>
              <a:rPr lang="vi-VN" sz="2200" b="1" i="1" dirty="0">
                <a:solidFill>
                  <a:srgbClr val="C00000"/>
                </a:solidFill>
                <a:latin typeface="Times New Roman" panose="02020603050405020304" pitchFamily="18" charset="0"/>
                <a:cs typeface="Times New Roman" panose="02020603050405020304" pitchFamily="18" charset="0"/>
              </a:rPr>
              <a:t>xây dựng, lắp </a:t>
            </a:r>
            <a:r>
              <a:rPr lang="vi-VN" sz="2200" b="1" i="1" dirty="0" smtClean="0">
                <a:solidFill>
                  <a:srgbClr val="C00000"/>
                </a:solidFill>
                <a:latin typeface="Times New Roman" panose="02020603050405020304" pitchFamily="18" charset="0"/>
                <a:cs typeface="Times New Roman" panose="02020603050405020304" pitchFamily="18" charset="0"/>
              </a:rPr>
              <a:t>đặt </a:t>
            </a:r>
            <a:r>
              <a:rPr lang="vi-VN" sz="2200" i="1" dirty="0">
                <a:solidFill>
                  <a:srgbClr val="C00000"/>
                </a:solidFill>
                <a:latin typeface="Times New Roman" panose="02020603050405020304" pitchFamily="18" charset="0"/>
                <a:cs typeface="Times New Roman" panose="02020603050405020304" pitchFamily="18" charset="0"/>
              </a:rPr>
              <a:t>là thời điểm nghiệm thu, bàn giao công trình, hạng mục công trình, khối lượng xây dựng, lắp đặt hoàn thành, không phân biệt đã thu được tiền hay chưa thu được tiền.</a:t>
            </a:r>
          </a:p>
          <a:p>
            <a:pPr algn="just">
              <a:spcBef>
                <a:spcPts val="600"/>
              </a:spcBef>
            </a:pP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Đối </a:t>
            </a:r>
            <a:r>
              <a:rPr lang="vi-VN" sz="2200" i="1" dirty="0">
                <a:solidFill>
                  <a:srgbClr val="C00000"/>
                </a:solidFill>
                <a:latin typeface="Times New Roman" panose="02020603050405020304" pitchFamily="18" charset="0"/>
                <a:cs typeface="Times New Roman" panose="02020603050405020304" pitchFamily="18" charset="0"/>
              </a:rPr>
              <a:t>với </a:t>
            </a:r>
            <a:r>
              <a:rPr lang="vi-VN" sz="2200" b="1" i="1" dirty="0">
                <a:solidFill>
                  <a:srgbClr val="C00000"/>
                </a:solidFill>
                <a:latin typeface="Times New Roman" panose="02020603050405020304" pitchFamily="18" charset="0"/>
                <a:cs typeface="Times New Roman" panose="02020603050405020304" pitchFamily="18" charset="0"/>
              </a:rPr>
              <a:t>hàng hóa nhập khẩu </a:t>
            </a:r>
            <a:r>
              <a:rPr lang="vi-VN" sz="2200" i="1" dirty="0">
                <a:solidFill>
                  <a:srgbClr val="C00000"/>
                </a:solidFill>
                <a:latin typeface="Times New Roman" panose="02020603050405020304" pitchFamily="18" charset="0"/>
                <a:cs typeface="Times New Roman" panose="02020603050405020304" pitchFamily="18" charset="0"/>
              </a:rPr>
              <a:t>là thời điểm đăng ký tờ khai hải </a:t>
            </a:r>
            <a:r>
              <a:rPr lang="vi-VN" sz="2200" i="1" dirty="0" smtClean="0">
                <a:solidFill>
                  <a:srgbClr val="C00000"/>
                </a:solidFill>
                <a:latin typeface="Times New Roman" panose="02020603050405020304" pitchFamily="18" charset="0"/>
                <a:cs typeface="Times New Roman" panose="02020603050405020304" pitchFamily="18" charset="0"/>
              </a:rPr>
              <a:t>quan.</a:t>
            </a:r>
            <a:endParaRPr lang="vi-VN" sz="2200"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1345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86618"/>
            <a:ext cx="7772400" cy="584775"/>
          </a:xfrm>
          <a:prstGeom prst="rect">
            <a:avLst/>
          </a:prstGeom>
          <a:noFill/>
        </p:spPr>
        <p:txBody>
          <a:bodyPr wrap="square" rtlCol="0">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I</a:t>
            </a:r>
            <a:r>
              <a:rPr lang="en-US" sz="3200" b="1" dirty="0" smtClean="0">
                <a:solidFill>
                  <a:srgbClr val="C00000"/>
                </a:solidFill>
                <a:latin typeface="Times New Roman" panose="02020603050405020304" pitchFamily="18" charset="0"/>
                <a:cs typeface="Times New Roman" panose="02020603050405020304" pitchFamily="18" charset="0"/>
              </a:rPr>
              <a:t>V – </a:t>
            </a:r>
            <a:r>
              <a:rPr lang="en-US" sz="3200" b="1" dirty="0" err="1" smtClean="0">
                <a:solidFill>
                  <a:srgbClr val="C00000"/>
                </a:solidFill>
                <a:latin typeface="Times New Roman" panose="02020603050405020304" pitchFamily="18" charset="0"/>
                <a:cs typeface="Times New Roman" panose="02020603050405020304" pitchFamily="18" charset="0"/>
              </a:rPr>
              <a:t>PHƯƠNG</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PHÁP</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3107365896"/>
              </p:ext>
            </p:extLst>
          </p:nvPr>
        </p:nvGraphicFramePr>
        <p:xfrm>
          <a:off x="2209800" y="1219200"/>
          <a:ext cx="6248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43670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86618"/>
            <a:ext cx="7772400" cy="584775"/>
          </a:xfrm>
          <a:prstGeom prst="rect">
            <a:avLst/>
          </a:prstGeom>
          <a:noFill/>
        </p:spPr>
        <p:txBody>
          <a:bodyPr wrap="square" rtlCol="0">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I</a:t>
            </a:r>
            <a:r>
              <a:rPr lang="en-US" sz="3200" b="1" dirty="0" smtClean="0">
                <a:solidFill>
                  <a:srgbClr val="C00000"/>
                </a:solidFill>
                <a:latin typeface="Times New Roman" panose="02020603050405020304" pitchFamily="18" charset="0"/>
                <a:cs typeface="Times New Roman" panose="02020603050405020304" pitchFamily="18" charset="0"/>
              </a:rPr>
              <a:t>V – </a:t>
            </a:r>
            <a:r>
              <a:rPr lang="en-US" sz="3200" b="1" dirty="0" err="1" smtClean="0">
                <a:solidFill>
                  <a:srgbClr val="C00000"/>
                </a:solidFill>
                <a:latin typeface="Times New Roman" panose="02020603050405020304" pitchFamily="18" charset="0"/>
                <a:cs typeface="Times New Roman" panose="02020603050405020304" pitchFamily="18" charset="0"/>
              </a:rPr>
              <a:t>PHƯƠNG</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PHÁP</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524000" y="1186190"/>
            <a:ext cx="6858000" cy="523220"/>
          </a:xfrm>
          <a:prstGeom prst="rect">
            <a:avLst/>
          </a:prstGeom>
          <a:noFill/>
        </p:spPr>
        <p:txBody>
          <a:bodyPr wrap="square" rtlCol="0">
            <a:spAutoFit/>
          </a:bodyPr>
          <a:lstStyle/>
          <a:p>
            <a:r>
              <a:rPr lang="en-US" sz="2800" b="1" dirty="0" smtClean="0">
                <a:solidFill>
                  <a:schemeClr val="accent3"/>
                </a:solidFill>
                <a:latin typeface="Times New Roman" panose="02020603050405020304" pitchFamily="18" charset="0"/>
                <a:cs typeface="Times New Roman" panose="02020603050405020304" pitchFamily="18" charset="0"/>
              </a:rPr>
              <a:t>1. PP </a:t>
            </a:r>
            <a:r>
              <a:rPr lang="en-US" sz="2800" b="1" dirty="0" err="1" smtClean="0">
                <a:solidFill>
                  <a:schemeClr val="accent3"/>
                </a:solidFill>
                <a:latin typeface="Times New Roman" panose="02020603050405020304" pitchFamily="18" charset="0"/>
                <a:cs typeface="Times New Roman" panose="02020603050405020304" pitchFamily="18" charset="0"/>
              </a:rPr>
              <a:t>KHẤU</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TRỪ</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THUẾ</a:t>
            </a:r>
            <a:endParaRPr lang="en-US" sz="2800" b="1" dirty="0">
              <a:solidFill>
                <a:schemeClr val="accent3"/>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828800" y="1971020"/>
            <a:ext cx="5334000" cy="492443"/>
          </a:xfrm>
          <a:prstGeom prst="rect">
            <a:avLst/>
          </a:prstGeom>
          <a:noFill/>
        </p:spPr>
        <p:txBody>
          <a:bodyPr wrap="square" rtlCol="0">
            <a:spAutoFit/>
          </a:bodyPr>
          <a:lstStyle/>
          <a:p>
            <a:r>
              <a:rPr lang="en-US" sz="2600" b="1" dirty="0" smtClean="0">
                <a:solidFill>
                  <a:schemeClr val="accent3"/>
                </a:solidFill>
                <a:latin typeface="Times New Roman" panose="02020603050405020304" pitchFamily="18" charset="0"/>
                <a:cs typeface="Times New Roman" panose="02020603050405020304" pitchFamily="18" charset="0"/>
              </a:rPr>
              <a:t>1.1. </a:t>
            </a:r>
            <a:r>
              <a:rPr lang="en-US" sz="2600" b="1" dirty="0" err="1" smtClean="0">
                <a:solidFill>
                  <a:schemeClr val="accent3"/>
                </a:solidFill>
                <a:latin typeface="Times New Roman" panose="02020603050405020304" pitchFamily="18" charset="0"/>
                <a:cs typeface="Times New Roman" panose="02020603050405020304" pitchFamily="18" charset="0"/>
              </a:rPr>
              <a:t>Đối</a:t>
            </a:r>
            <a:r>
              <a:rPr lang="en-US" sz="2600" b="1" dirty="0" smtClean="0">
                <a:solidFill>
                  <a:schemeClr val="accent3"/>
                </a:solidFill>
                <a:latin typeface="Times New Roman" panose="02020603050405020304" pitchFamily="18" charset="0"/>
                <a:cs typeface="Times New Roman" panose="02020603050405020304" pitchFamily="18" charset="0"/>
              </a:rPr>
              <a:t> </a:t>
            </a:r>
            <a:r>
              <a:rPr lang="en-US" sz="2600" b="1" dirty="0" err="1" smtClean="0">
                <a:solidFill>
                  <a:schemeClr val="accent3"/>
                </a:solidFill>
                <a:latin typeface="Times New Roman" panose="02020603050405020304" pitchFamily="18" charset="0"/>
                <a:cs typeface="Times New Roman" panose="02020603050405020304" pitchFamily="18" charset="0"/>
              </a:rPr>
              <a:t>tượng</a:t>
            </a:r>
            <a:r>
              <a:rPr lang="en-US" sz="2600" b="1" dirty="0" smtClean="0">
                <a:solidFill>
                  <a:schemeClr val="accent3"/>
                </a:solidFill>
                <a:latin typeface="Times New Roman" panose="02020603050405020304" pitchFamily="18" charset="0"/>
                <a:cs typeface="Times New Roman" panose="02020603050405020304" pitchFamily="18" charset="0"/>
              </a:rPr>
              <a:t> </a:t>
            </a:r>
            <a:r>
              <a:rPr lang="en-US" sz="2600" b="1" dirty="0" err="1" smtClean="0">
                <a:solidFill>
                  <a:schemeClr val="accent3"/>
                </a:solidFill>
                <a:latin typeface="Times New Roman" panose="02020603050405020304" pitchFamily="18" charset="0"/>
                <a:cs typeface="Times New Roman" panose="02020603050405020304" pitchFamily="18" charset="0"/>
              </a:rPr>
              <a:t>áp</a:t>
            </a:r>
            <a:r>
              <a:rPr lang="en-US" sz="2600" b="1" dirty="0" smtClean="0">
                <a:solidFill>
                  <a:schemeClr val="accent3"/>
                </a:solidFill>
                <a:latin typeface="Times New Roman" panose="02020603050405020304" pitchFamily="18" charset="0"/>
                <a:cs typeface="Times New Roman" panose="02020603050405020304" pitchFamily="18" charset="0"/>
              </a:rPr>
              <a:t> </a:t>
            </a:r>
            <a:r>
              <a:rPr lang="en-US" sz="2600" b="1" dirty="0" err="1" smtClean="0">
                <a:solidFill>
                  <a:schemeClr val="accent3"/>
                </a:solidFill>
                <a:latin typeface="Times New Roman" panose="02020603050405020304" pitchFamily="18" charset="0"/>
                <a:cs typeface="Times New Roman" panose="02020603050405020304" pitchFamily="18" charset="0"/>
              </a:rPr>
              <a:t>dụng</a:t>
            </a:r>
            <a:endParaRPr lang="en-US" sz="2600" b="1" dirty="0">
              <a:solidFill>
                <a:schemeClr val="accent3"/>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052851" y="2474836"/>
            <a:ext cx="6705600" cy="4047262"/>
          </a:xfrm>
          <a:prstGeom prst="rect">
            <a:avLst/>
          </a:prstGeom>
          <a:noFill/>
        </p:spPr>
        <p:txBody>
          <a:bodyPr wrap="square" rtlCol="0">
            <a:spAutoFit/>
          </a:bodyPr>
          <a:lstStyle/>
          <a:p>
            <a:pPr algn="just"/>
            <a:r>
              <a:rPr lang="en-US" sz="2200" i="1" dirty="0">
                <a:solidFill>
                  <a:schemeClr val="accent3"/>
                </a:solidFill>
                <a:latin typeface="Times New Roman" panose="02020603050405020304" pitchFamily="18" charset="0"/>
                <a:cs typeface="Times New Roman" panose="02020603050405020304" pitchFamily="18" charset="0"/>
              </a:rPr>
              <a:t>-</a:t>
            </a:r>
            <a:r>
              <a:rPr lang="en-US" sz="2200" i="1" dirty="0" smtClean="0">
                <a:solidFill>
                  <a:schemeClr val="accent3"/>
                </a:solidFill>
                <a:latin typeface="Times New Roman" panose="02020603050405020304" pitchFamily="18" charset="0"/>
                <a:cs typeface="Times New Roman" panose="02020603050405020304" pitchFamily="18" charset="0"/>
              </a:rPr>
              <a:t> </a:t>
            </a:r>
            <a:r>
              <a:rPr lang="en-US" sz="2200" i="1" dirty="0" err="1" smtClean="0">
                <a:solidFill>
                  <a:schemeClr val="accent3"/>
                </a:solidFill>
                <a:latin typeface="Times New Roman" panose="02020603050405020304" pitchFamily="18" charset="0"/>
                <a:cs typeface="Times New Roman" panose="02020603050405020304" pitchFamily="18" charset="0"/>
              </a:rPr>
              <a:t>CSKD</a:t>
            </a:r>
            <a:r>
              <a:rPr lang="en-US" sz="2200" i="1" dirty="0" smtClean="0">
                <a:solidFill>
                  <a:schemeClr val="accent3"/>
                </a:solidFill>
                <a:latin typeface="Times New Roman" panose="02020603050405020304" pitchFamily="18" charset="0"/>
                <a:cs typeface="Times New Roman" panose="02020603050405020304" pitchFamily="18" charset="0"/>
              </a:rPr>
              <a:t> </a:t>
            </a:r>
            <a:r>
              <a:rPr lang="vi-VN" sz="2200" i="1" dirty="0" smtClean="0">
                <a:solidFill>
                  <a:schemeClr val="accent3"/>
                </a:solidFill>
                <a:latin typeface="Times New Roman" panose="02020603050405020304" pitchFamily="18" charset="0"/>
                <a:cs typeface="Times New Roman" panose="02020603050405020304" pitchFamily="18" charset="0"/>
              </a:rPr>
              <a:t>đang </a:t>
            </a:r>
            <a:r>
              <a:rPr lang="vi-VN" sz="2200" i="1" dirty="0">
                <a:solidFill>
                  <a:schemeClr val="accent3"/>
                </a:solidFill>
                <a:latin typeface="Times New Roman" panose="02020603050405020304" pitchFamily="18" charset="0"/>
                <a:cs typeface="Times New Roman" panose="02020603050405020304" pitchFamily="18" charset="0"/>
              </a:rPr>
              <a:t>hoạt động có doanh thu hàng năm từ bán hàng hoá, cung ứng dịch vụ từ 1 tỷ đồng trở lên </a:t>
            </a:r>
            <a:r>
              <a:rPr lang="en-US" sz="2200" i="1" dirty="0" smtClean="0">
                <a:solidFill>
                  <a:schemeClr val="accent3"/>
                </a:solidFill>
                <a:latin typeface="Times New Roman" panose="02020603050405020304" pitchFamily="18" charset="0"/>
                <a:cs typeface="Times New Roman" panose="02020603050405020304" pitchFamily="18" charset="0"/>
              </a:rPr>
              <a:t>&amp;</a:t>
            </a:r>
            <a:r>
              <a:rPr lang="vi-VN" sz="2200" i="1" dirty="0" smtClean="0">
                <a:solidFill>
                  <a:schemeClr val="accent3"/>
                </a:solidFill>
                <a:latin typeface="Times New Roman" panose="02020603050405020304" pitchFamily="18" charset="0"/>
                <a:cs typeface="Times New Roman" panose="02020603050405020304" pitchFamily="18" charset="0"/>
              </a:rPr>
              <a:t> </a:t>
            </a:r>
            <a:r>
              <a:rPr lang="vi-VN" sz="2200" i="1" dirty="0">
                <a:solidFill>
                  <a:schemeClr val="accent3"/>
                </a:solidFill>
                <a:latin typeface="Times New Roman" panose="02020603050405020304" pitchFamily="18" charset="0"/>
                <a:cs typeface="Times New Roman" panose="02020603050405020304" pitchFamily="18" charset="0"/>
              </a:rPr>
              <a:t>thực hiện đầy đủ chế độ kế toán, hoá đơn, chứng từ theo quy định của </a:t>
            </a:r>
            <a:r>
              <a:rPr lang="vi-VN" sz="2200" i="1" dirty="0" smtClean="0">
                <a:solidFill>
                  <a:schemeClr val="accent3"/>
                </a:solidFill>
                <a:latin typeface="Times New Roman" panose="02020603050405020304" pitchFamily="18" charset="0"/>
                <a:cs typeface="Times New Roman" panose="02020603050405020304" pitchFamily="18" charset="0"/>
              </a:rPr>
              <a:t>pháp luật về </a:t>
            </a:r>
            <a:r>
              <a:rPr lang="vi-VN" sz="2200" i="1" dirty="0">
                <a:solidFill>
                  <a:schemeClr val="accent3"/>
                </a:solidFill>
                <a:latin typeface="Times New Roman" panose="02020603050405020304" pitchFamily="18" charset="0"/>
                <a:cs typeface="Times New Roman" panose="02020603050405020304" pitchFamily="18" charset="0"/>
              </a:rPr>
              <a:t>kế toán, hoá đơn, chứng từ.</a:t>
            </a:r>
          </a:p>
          <a:p>
            <a:pPr algn="just">
              <a:spcBef>
                <a:spcPts val="600"/>
              </a:spcBef>
            </a:pPr>
            <a:r>
              <a:rPr lang="vi-VN" sz="2200" i="1" dirty="0" smtClean="0">
                <a:solidFill>
                  <a:schemeClr val="accent3"/>
                </a:solidFill>
                <a:latin typeface="Times New Roman" panose="02020603050405020304" pitchFamily="18" charset="0"/>
                <a:cs typeface="Times New Roman" panose="02020603050405020304" pitchFamily="18" charset="0"/>
              </a:rPr>
              <a:t>-</a:t>
            </a:r>
            <a:r>
              <a:rPr lang="en-US" sz="2200" i="1" dirty="0" smtClean="0">
                <a:solidFill>
                  <a:schemeClr val="accent3"/>
                </a:solidFill>
                <a:latin typeface="Times New Roman" panose="02020603050405020304" pitchFamily="18" charset="0"/>
                <a:cs typeface="Times New Roman" panose="02020603050405020304" pitchFamily="18" charset="0"/>
              </a:rPr>
              <a:t> </a:t>
            </a:r>
            <a:r>
              <a:rPr lang="en-US" sz="2200" i="1" dirty="0" err="1" smtClean="0">
                <a:solidFill>
                  <a:schemeClr val="accent3"/>
                </a:solidFill>
                <a:latin typeface="Times New Roman" panose="02020603050405020304" pitchFamily="18" charset="0"/>
                <a:cs typeface="Times New Roman" panose="02020603050405020304" pitchFamily="18" charset="0"/>
              </a:rPr>
              <a:t>CSKD</a:t>
            </a:r>
            <a:r>
              <a:rPr lang="en-US" sz="2200" i="1" dirty="0" smtClean="0">
                <a:solidFill>
                  <a:schemeClr val="accent3"/>
                </a:solidFill>
                <a:latin typeface="Times New Roman" panose="02020603050405020304" pitchFamily="18" charset="0"/>
                <a:cs typeface="Times New Roman" panose="02020603050405020304" pitchFamily="18" charset="0"/>
              </a:rPr>
              <a:t> </a:t>
            </a:r>
            <a:r>
              <a:rPr lang="vi-VN" sz="2200" i="1" dirty="0" smtClean="0">
                <a:solidFill>
                  <a:schemeClr val="accent3"/>
                </a:solidFill>
                <a:latin typeface="Times New Roman" panose="02020603050405020304" pitchFamily="18" charset="0"/>
                <a:cs typeface="Times New Roman" panose="02020603050405020304" pitchFamily="18" charset="0"/>
              </a:rPr>
              <a:t>đăng </a:t>
            </a:r>
            <a:r>
              <a:rPr lang="vi-VN" sz="2200" i="1" dirty="0">
                <a:solidFill>
                  <a:schemeClr val="accent3"/>
                </a:solidFill>
                <a:latin typeface="Times New Roman" panose="02020603050405020304" pitchFamily="18" charset="0"/>
                <a:cs typeface="Times New Roman" panose="02020603050405020304" pitchFamily="18" charset="0"/>
              </a:rPr>
              <a:t>ký tự nguyện áp dụng </a:t>
            </a:r>
            <a:r>
              <a:rPr lang="en-US" sz="2200" i="1" dirty="0" smtClean="0">
                <a:solidFill>
                  <a:schemeClr val="accent3"/>
                </a:solidFill>
                <a:latin typeface="Times New Roman" panose="02020603050405020304" pitchFamily="18" charset="0"/>
                <a:cs typeface="Times New Roman" panose="02020603050405020304" pitchFamily="18" charset="0"/>
              </a:rPr>
              <a:t>pp </a:t>
            </a:r>
            <a:r>
              <a:rPr lang="vi-VN" sz="2200" i="1" dirty="0" smtClean="0">
                <a:solidFill>
                  <a:schemeClr val="accent3"/>
                </a:solidFill>
                <a:latin typeface="Times New Roman" panose="02020603050405020304" pitchFamily="18" charset="0"/>
                <a:cs typeface="Times New Roman" panose="02020603050405020304" pitchFamily="18" charset="0"/>
              </a:rPr>
              <a:t>khấu </a:t>
            </a:r>
            <a:r>
              <a:rPr lang="vi-VN" sz="2200" i="1" dirty="0">
                <a:solidFill>
                  <a:schemeClr val="accent3"/>
                </a:solidFill>
                <a:latin typeface="Times New Roman" panose="02020603050405020304" pitchFamily="18" charset="0"/>
                <a:cs typeface="Times New Roman" panose="02020603050405020304" pitchFamily="18" charset="0"/>
              </a:rPr>
              <a:t>trừ thuế (trừ hộ, cá nhân kinh doanh nộp thuế theo </a:t>
            </a:r>
            <a:r>
              <a:rPr lang="en-US" sz="2200" i="1" dirty="0" smtClean="0">
                <a:solidFill>
                  <a:schemeClr val="accent3"/>
                </a:solidFill>
                <a:latin typeface="Times New Roman" panose="02020603050405020304" pitchFamily="18" charset="0"/>
                <a:cs typeface="Times New Roman" panose="02020603050405020304" pitchFamily="18" charset="0"/>
              </a:rPr>
              <a:t>pp </a:t>
            </a:r>
            <a:r>
              <a:rPr lang="vi-VN" sz="2200" i="1" dirty="0" smtClean="0">
                <a:solidFill>
                  <a:schemeClr val="accent3"/>
                </a:solidFill>
                <a:latin typeface="Times New Roman" panose="02020603050405020304" pitchFamily="18" charset="0"/>
                <a:cs typeface="Times New Roman" panose="02020603050405020304" pitchFamily="18" charset="0"/>
              </a:rPr>
              <a:t>tính </a:t>
            </a:r>
            <a:r>
              <a:rPr lang="vi-VN" sz="2200" i="1" dirty="0">
                <a:solidFill>
                  <a:schemeClr val="accent3"/>
                </a:solidFill>
                <a:latin typeface="Times New Roman" panose="02020603050405020304" pitchFamily="18" charset="0"/>
                <a:cs typeface="Times New Roman" panose="02020603050405020304" pitchFamily="18" charset="0"/>
              </a:rPr>
              <a:t>trực tiếp)</a:t>
            </a:r>
          </a:p>
          <a:p>
            <a:pPr algn="just">
              <a:spcBef>
                <a:spcPts val="600"/>
              </a:spcBef>
            </a:pPr>
            <a:r>
              <a:rPr lang="en-US" sz="2200" i="1" dirty="0" smtClean="0">
                <a:solidFill>
                  <a:schemeClr val="accent3"/>
                </a:solidFill>
                <a:latin typeface="Times New Roman" panose="02020603050405020304" pitchFamily="18" charset="0"/>
                <a:cs typeface="Times New Roman" panose="02020603050405020304" pitchFamily="18" charset="0"/>
              </a:rPr>
              <a:t>- </a:t>
            </a:r>
            <a:r>
              <a:rPr lang="vi-VN" sz="2200" i="1" dirty="0" smtClean="0">
                <a:solidFill>
                  <a:schemeClr val="accent3"/>
                </a:solidFill>
                <a:latin typeface="Times New Roman" panose="02020603050405020304" pitchFamily="18" charset="0"/>
                <a:cs typeface="Times New Roman" panose="02020603050405020304" pitchFamily="18" charset="0"/>
              </a:rPr>
              <a:t>Tổ </a:t>
            </a:r>
            <a:r>
              <a:rPr lang="vi-VN" sz="2200" i="1" dirty="0">
                <a:solidFill>
                  <a:schemeClr val="accent3"/>
                </a:solidFill>
                <a:latin typeface="Times New Roman" panose="02020603050405020304" pitchFamily="18" charset="0"/>
                <a:cs typeface="Times New Roman" panose="02020603050405020304" pitchFamily="18" charset="0"/>
              </a:rPr>
              <a:t>chức, cá nhân nước ngoài cung cấp hàng hóa, dịch vụ để tiến hành hoạt động tìm kiếm, thăm dò, phát triển </a:t>
            </a:r>
            <a:r>
              <a:rPr lang="en-US" sz="2200" i="1" dirty="0" smtClean="0">
                <a:solidFill>
                  <a:schemeClr val="accent3"/>
                </a:solidFill>
                <a:latin typeface="Times New Roman" panose="02020603050405020304" pitchFamily="18" charset="0"/>
                <a:cs typeface="Times New Roman" panose="02020603050405020304" pitchFamily="18" charset="0"/>
              </a:rPr>
              <a:t>&amp;</a:t>
            </a:r>
            <a:r>
              <a:rPr lang="vi-VN" sz="2200" i="1" dirty="0" smtClean="0">
                <a:solidFill>
                  <a:schemeClr val="accent3"/>
                </a:solidFill>
                <a:latin typeface="Times New Roman" panose="02020603050405020304" pitchFamily="18" charset="0"/>
                <a:cs typeface="Times New Roman" panose="02020603050405020304" pitchFamily="18" charset="0"/>
              </a:rPr>
              <a:t> </a:t>
            </a:r>
            <a:r>
              <a:rPr lang="vi-VN" sz="2200" i="1" dirty="0">
                <a:solidFill>
                  <a:schemeClr val="accent3"/>
                </a:solidFill>
                <a:latin typeface="Times New Roman" panose="02020603050405020304" pitchFamily="18" charset="0"/>
                <a:cs typeface="Times New Roman" panose="02020603050405020304" pitchFamily="18" charset="0"/>
              </a:rPr>
              <a:t>khai thác dầu, khí nộp thuế theo </a:t>
            </a:r>
            <a:r>
              <a:rPr lang="en-US" sz="2200" i="1" dirty="0" smtClean="0">
                <a:solidFill>
                  <a:schemeClr val="accent3"/>
                </a:solidFill>
                <a:latin typeface="Times New Roman" panose="02020603050405020304" pitchFamily="18" charset="0"/>
                <a:cs typeface="Times New Roman" panose="02020603050405020304" pitchFamily="18" charset="0"/>
              </a:rPr>
              <a:t>pp </a:t>
            </a:r>
            <a:r>
              <a:rPr lang="vi-VN" sz="2200" i="1" dirty="0" smtClean="0">
                <a:solidFill>
                  <a:schemeClr val="accent3"/>
                </a:solidFill>
                <a:latin typeface="Times New Roman" panose="02020603050405020304" pitchFamily="18" charset="0"/>
                <a:cs typeface="Times New Roman" panose="02020603050405020304" pitchFamily="18" charset="0"/>
              </a:rPr>
              <a:t>khấu </a:t>
            </a:r>
            <a:r>
              <a:rPr lang="vi-VN" sz="2200" i="1" dirty="0">
                <a:solidFill>
                  <a:schemeClr val="accent3"/>
                </a:solidFill>
                <a:latin typeface="Times New Roman" panose="02020603050405020304" pitchFamily="18" charset="0"/>
                <a:cs typeface="Times New Roman" panose="02020603050405020304" pitchFamily="18" charset="0"/>
              </a:rPr>
              <a:t>trừ do bên </a:t>
            </a:r>
            <a:r>
              <a:rPr lang="en-US" sz="2200" i="1" dirty="0" err="1" smtClean="0">
                <a:solidFill>
                  <a:schemeClr val="accent3"/>
                </a:solidFill>
                <a:latin typeface="Times New Roman" panose="02020603050405020304" pitchFamily="18" charset="0"/>
                <a:cs typeface="Times New Roman" panose="02020603050405020304" pitchFamily="18" charset="0"/>
              </a:rPr>
              <a:t>VN</a:t>
            </a:r>
            <a:r>
              <a:rPr lang="en-US" sz="2200" i="1" dirty="0" smtClean="0">
                <a:solidFill>
                  <a:schemeClr val="accent3"/>
                </a:solidFill>
                <a:latin typeface="Times New Roman" panose="02020603050405020304" pitchFamily="18" charset="0"/>
                <a:cs typeface="Times New Roman" panose="02020603050405020304" pitchFamily="18" charset="0"/>
              </a:rPr>
              <a:t> </a:t>
            </a:r>
            <a:r>
              <a:rPr lang="vi-VN" sz="2200" i="1" dirty="0" smtClean="0">
                <a:solidFill>
                  <a:schemeClr val="accent3"/>
                </a:solidFill>
                <a:latin typeface="Times New Roman" panose="02020603050405020304" pitchFamily="18" charset="0"/>
                <a:cs typeface="Times New Roman" panose="02020603050405020304" pitchFamily="18" charset="0"/>
              </a:rPr>
              <a:t>kê </a:t>
            </a:r>
            <a:r>
              <a:rPr lang="vi-VN" sz="2200" i="1" dirty="0">
                <a:solidFill>
                  <a:schemeClr val="accent3"/>
                </a:solidFill>
                <a:latin typeface="Times New Roman" panose="02020603050405020304" pitchFamily="18" charset="0"/>
                <a:cs typeface="Times New Roman" panose="02020603050405020304" pitchFamily="18" charset="0"/>
              </a:rPr>
              <a:t>khai khấu trừ nộp </a:t>
            </a:r>
            <a:r>
              <a:rPr lang="vi-VN" sz="2200" i="1" dirty="0" smtClean="0">
                <a:solidFill>
                  <a:schemeClr val="accent3"/>
                </a:solidFill>
                <a:latin typeface="Times New Roman" panose="02020603050405020304" pitchFamily="18" charset="0"/>
                <a:cs typeface="Times New Roman" panose="02020603050405020304" pitchFamily="18" charset="0"/>
              </a:rPr>
              <a:t>thay</a:t>
            </a:r>
            <a:endParaRPr lang="en-US" sz="2200" i="1" dirty="0" smtClean="0">
              <a:solidFill>
                <a:schemeClr val="accent3"/>
              </a:solidFill>
              <a:latin typeface="Times New Roman" panose="02020603050405020304" pitchFamily="18" charset="0"/>
              <a:cs typeface="Times New Roman" panose="02020603050405020304" pitchFamily="18" charset="0"/>
            </a:endParaRPr>
          </a:p>
          <a:p>
            <a:pPr algn="just">
              <a:spcBef>
                <a:spcPts val="600"/>
              </a:spcBef>
            </a:pPr>
            <a:r>
              <a:rPr lang="en-US" sz="2200" i="1" dirty="0" smtClean="0">
                <a:solidFill>
                  <a:schemeClr val="accent3"/>
                </a:solidFill>
                <a:latin typeface="Times New Roman" panose="02020603050405020304" pitchFamily="18" charset="0"/>
                <a:cs typeface="Times New Roman" panose="02020603050405020304" pitchFamily="18" charset="0"/>
              </a:rPr>
              <a:t>- </a:t>
            </a:r>
            <a:r>
              <a:rPr lang="en-US" sz="2200" i="1" dirty="0" err="1" smtClean="0">
                <a:solidFill>
                  <a:schemeClr val="accent3"/>
                </a:solidFill>
                <a:latin typeface="Times New Roman" panose="02020603050405020304" pitchFamily="18" charset="0"/>
                <a:cs typeface="Times New Roman" panose="02020603050405020304" pitchFamily="18" charset="0"/>
              </a:rPr>
              <a:t>Các</a:t>
            </a:r>
            <a:r>
              <a:rPr lang="en-US" sz="2200" i="1" dirty="0" smtClean="0">
                <a:solidFill>
                  <a:schemeClr val="accent3"/>
                </a:solidFill>
                <a:latin typeface="Times New Roman" panose="02020603050405020304" pitchFamily="18" charset="0"/>
                <a:cs typeface="Times New Roman" panose="02020603050405020304" pitchFamily="18" charset="0"/>
              </a:rPr>
              <a:t> </a:t>
            </a:r>
            <a:r>
              <a:rPr lang="en-US" sz="2200" i="1" dirty="0" err="1" smtClean="0">
                <a:solidFill>
                  <a:schemeClr val="accent3"/>
                </a:solidFill>
                <a:latin typeface="Times New Roman" panose="02020603050405020304" pitchFamily="18" charset="0"/>
                <a:cs typeface="Times New Roman" panose="02020603050405020304" pitchFamily="18" charset="0"/>
              </a:rPr>
              <a:t>trường</a:t>
            </a:r>
            <a:r>
              <a:rPr lang="en-US" sz="2200" i="1" dirty="0" smtClean="0">
                <a:solidFill>
                  <a:schemeClr val="accent3"/>
                </a:solidFill>
                <a:latin typeface="Times New Roman" panose="02020603050405020304" pitchFamily="18" charset="0"/>
                <a:cs typeface="Times New Roman" panose="02020603050405020304" pitchFamily="18" charset="0"/>
              </a:rPr>
              <a:t> </a:t>
            </a:r>
            <a:r>
              <a:rPr lang="en-US" sz="2200" i="1" dirty="0" err="1" smtClean="0">
                <a:solidFill>
                  <a:schemeClr val="accent3"/>
                </a:solidFill>
                <a:latin typeface="Times New Roman" panose="02020603050405020304" pitchFamily="18" charset="0"/>
                <a:cs typeface="Times New Roman" panose="02020603050405020304" pitchFamily="18" charset="0"/>
              </a:rPr>
              <a:t>hợp</a:t>
            </a:r>
            <a:r>
              <a:rPr lang="en-US" sz="2200" i="1" dirty="0" smtClean="0">
                <a:solidFill>
                  <a:schemeClr val="accent3"/>
                </a:solidFill>
                <a:latin typeface="Times New Roman" panose="02020603050405020304" pitchFamily="18" charset="0"/>
                <a:cs typeface="Times New Roman" panose="02020603050405020304" pitchFamily="18" charset="0"/>
              </a:rPr>
              <a:t> </a:t>
            </a:r>
            <a:r>
              <a:rPr lang="en-US" sz="2200" i="1" dirty="0" err="1" smtClean="0">
                <a:solidFill>
                  <a:schemeClr val="accent3"/>
                </a:solidFill>
                <a:latin typeface="Times New Roman" panose="02020603050405020304" pitchFamily="18" charset="0"/>
                <a:cs typeface="Times New Roman" panose="02020603050405020304" pitchFamily="18" charset="0"/>
              </a:rPr>
              <a:t>khác</a:t>
            </a:r>
            <a:endParaRPr lang="vi-VN" sz="2200" i="1"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21915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86618"/>
            <a:ext cx="7772400" cy="584775"/>
          </a:xfrm>
          <a:prstGeom prst="rect">
            <a:avLst/>
          </a:prstGeom>
          <a:noFill/>
        </p:spPr>
        <p:txBody>
          <a:bodyPr wrap="square" rtlCol="0">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I</a:t>
            </a:r>
            <a:r>
              <a:rPr lang="en-US" sz="3200" b="1" dirty="0" smtClean="0">
                <a:solidFill>
                  <a:srgbClr val="C00000"/>
                </a:solidFill>
                <a:latin typeface="Times New Roman" panose="02020603050405020304" pitchFamily="18" charset="0"/>
                <a:cs typeface="Times New Roman" panose="02020603050405020304" pitchFamily="18" charset="0"/>
              </a:rPr>
              <a:t>V – </a:t>
            </a:r>
            <a:r>
              <a:rPr lang="en-US" sz="3200" b="1" dirty="0" err="1" smtClean="0">
                <a:solidFill>
                  <a:srgbClr val="C00000"/>
                </a:solidFill>
                <a:latin typeface="Times New Roman" panose="02020603050405020304" pitchFamily="18" charset="0"/>
                <a:cs typeface="Times New Roman" panose="02020603050405020304" pitchFamily="18" charset="0"/>
              </a:rPr>
              <a:t>PHƯƠNG</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PHÁP</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600200" y="1447800"/>
            <a:ext cx="6858000" cy="523220"/>
          </a:xfrm>
          <a:prstGeom prst="rect">
            <a:avLst/>
          </a:prstGeom>
          <a:noFill/>
        </p:spPr>
        <p:txBody>
          <a:bodyPr wrap="square" rtlCol="0">
            <a:spAutoFit/>
          </a:bodyPr>
          <a:lstStyle/>
          <a:p>
            <a:r>
              <a:rPr lang="en-US" sz="2800" b="1" dirty="0" smtClean="0">
                <a:solidFill>
                  <a:schemeClr val="accent3"/>
                </a:solidFill>
                <a:latin typeface="Times New Roman" panose="02020603050405020304" pitchFamily="18" charset="0"/>
                <a:cs typeface="Times New Roman" panose="02020603050405020304" pitchFamily="18" charset="0"/>
              </a:rPr>
              <a:t>1. PP </a:t>
            </a:r>
            <a:r>
              <a:rPr lang="en-US" sz="2800" b="1" dirty="0" err="1" smtClean="0">
                <a:solidFill>
                  <a:schemeClr val="accent3"/>
                </a:solidFill>
                <a:latin typeface="Times New Roman" panose="02020603050405020304" pitchFamily="18" charset="0"/>
                <a:cs typeface="Times New Roman" panose="02020603050405020304" pitchFamily="18" charset="0"/>
              </a:rPr>
              <a:t>KHẤU</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TRỪ</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THUẾ</a:t>
            </a:r>
            <a:endParaRPr lang="en-US" sz="2800" b="1" dirty="0">
              <a:solidFill>
                <a:schemeClr val="accent3"/>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828800" y="2438400"/>
            <a:ext cx="6477000" cy="492443"/>
          </a:xfrm>
          <a:prstGeom prst="rect">
            <a:avLst/>
          </a:prstGeom>
          <a:noFill/>
        </p:spPr>
        <p:txBody>
          <a:bodyPr wrap="square" rtlCol="0">
            <a:spAutoFit/>
          </a:bodyPr>
          <a:lstStyle/>
          <a:p>
            <a:r>
              <a:rPr lang="en-US" sz="2600" b="1" dirty="0" smtClean="0">
                <a:solidFill>
                  <a:schemeClr val="accent3"/>
                </a:solidFill>
                <a:latin typeface="Times New Roman" panose="02020603050405020304" pitchFamily="18" charset="0"/>
                <a:cs typeface="Times New Roman" panose="02020603050405020304" pitchFamily="18" charset="0"/>
              </a:rPr>
              <a:t>1.2. </a:t>
            </a:r>
            <a:r>
              <a:rPr lang="vi-VN" sz="2600" b="1" dirty="0">
                <a:solidFill>
                  <a:schemeClr val="accent3"/>
                </a:solidFill>
                <a:latin typeface="Times New Roman" panose="02020603050405020304" pitchFamily="18" charset="0"/>
                <a:cs typeface="Times New Roman" panose="02020603050405020304" pitchFamily="18" charset="0"/>
              </a:rPr>
              <a:t>Cách xác định thuế GTGT phải nộp</a:t>
            </a:r>
            <a:endParaRPr lang="en-US" sz="2600" b="1" dirty="0">
              <a:solidFill>
                <a:schemeClr val="accent3"/>
              </a:solidFill>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98133798"/>
              </p:ext>
            </p:extLst>
          </p:nvPr>
        </p:nvGraphicFramePr>
        <p:xfrm>
          <a:off x="1890215" y="3429000"/>
          <a:ext cx="6705600" cy="1531620"/>
        </p:xfrm>
        <a:graphic>
          <a:graphicData uri="http://schemas.openxmlformats.org/drawingml/2006/table">
            <a:tbl>
              <a:tblPr firstRow="1" bandRow="1">
                <a:tableStyleId>{5C22544A-7EE6-4342-B048-85BDC9FD1C3A}</a:tableStyleId>
              </a:tblPr>
              <a:tblGrid>
                <a:gridCol w="1919785"/>
                <a:gridCol w="304800"/>
                <a:gridCol w="1981200"/>
                <a:gridCol w="304800"/>
                <a:gridCol w="2195015"/>
              </a:tblGrid>
              <a:tr h="1263888">
                <a:tc>
                  <a:txBody>
                    <a:bodyPr/>
                    <a:lstStyle/>
                    <a:p>
                      <a:pPr algn="ctr">
                        <a:lnSpc>
                          <a:spcPct val="150000"/>
                        </a:lnSpc>
                      </a:pPr>
                      <a:r>
                        <a:rPr lang="en-US" sz="2100" dirty="0" err="1" smtClean="0">
                          <a:solidFill>
                            <a:schemeClr val="accent3"/>
                          </a:solidFill>
                          <a:latin typeface="Times New Roman" panose="02020603050405020304" pitchFamily="18" charset="0"/>
                          <a:cs typeface="Times New Roman" panose="02020603050405020304" pitchFamily="18" charset="0"/>
                        </a:rPr>
                        <a:t>Số</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thuế</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GTGT</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phải</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nộp</a:t>
                      </a:r>
                      <a:endParaRPr lang="en-US" sz="2100" dirty="0">
                        <a:solidFill>
                          <a:schemeClr val="accent3"/>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lnSpc>
                          <a:spcPct val="150000"/>
                        </a:lnSpc>
                      </a:pPr>
                      <a:r>
                        <a:rPr lang="en-US" sz="2100" dirty="0" smtClean="0">
                          <a:solidFill>
                            <a:schemeClr val="accent3"/>
                          </a:solidFill>
                          <a:latin typeface="Times New Roman" panose="02020603050405020304" pitchFamily="18" charset="0"/>
                          <a:cs typeface="Times New Roman" panose="02020603050405020304" pitchFamily="18" charset="0"/>
                        </a:rPr>
                        <a:t>=</a:t>
                      </a:r>
                      <a:endParaRPr lang="en-US" sz="2100" dirty="0">
                        <a:solidFill>
                          <a:schemeClr val="accent3"/>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lnSpc>
                          <a:spcPct val="150000"/>
                        </a:lnSpc>
                      </a:pPr>
                      <a:r>
                        <a:rPr lang="en-US" sz="2100" dirty="0" err="1" smtClean="0">
                          <a:solidFill>
                            <a:schemeClr val="accent3"/>
                          </a:solidFill>
                          <a:latin typeface="Times New Roman" panose="02020603050405020304" pitchFamily="18" charset="0"/>
                          <a:cs typeface="Times New Roman" panose="02020603050405020304" pitchFamily="18" charset="0"/>
                        </a:rPr>
                        <a:t>Số</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Thuế</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GTGT</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đầu</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ra</a:t>
                      </a:r>
                      <a:endParaRPr lang="en-US" sz="2100" dirty="0">
                        <a:solidFill>
                          <a:schemeClr val="accent3"/>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lnSpc>
                          <a:spcPct val="150000"/>
                        </a:lnSpc>
                      </a:pPr>
                      <a:r>
                        <a:rPr lang="en-US" sz="2100" dirty="0" smtClean="0">
                          <a:solidFill>
                            <a:schemeClr val="accent3"/>
                          </a:solidFill>
                          <a:latin typeface="Times New Roman" panose="02020603050405020304" pitchFamily="18" charset="0"/>
                          <a:cs typeface="Times New Roman" panose="02020603050405020304" pitchFamily="18" charset="0"/>
                        </a:rPr>
                        <a:t>-</a:t>
                      </a:r>
                      <a:endParaRPr lang="en-US" sz="2100" dirty="0">
                        <a:solidFill>
                          <a:schemeClr val="accent3"/>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100" dirty="0" err="1" smtClean="0">
                          <a:solidFill>
                            <a:schemeClr val="accent3"/>
                          </a:solidFill>
                          <a:latin typeface="Times New Roman" panose="02020603050405020304" pitchFamily="18" charset="0"/>
                          <a:cs typeface="Times New Roman" panose="02020603050405020304" pitchFamily="18" charset="0"/>
                        </a:rPr>
                        <a:t>Số</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Thuế</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GTGT</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đầu</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vào</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được</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khấu</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trừ</a:t>
                      </a:r>
                      <a:endParaRPr lang="en-US" sz="2100" i="1" dirty="0" smtClean="0">
                        <a:solidFill>
                          <a:schemeClr val="accent3"/>
                        </a:solidFill>
                        <a:latin typeface="Times New Roman" panose="02020603050405020304" pitchFamily="18" charset="0"/>
                        <a:cs typeface="Times New Roman" panose="02020603050405020304" pitchFamily="18" charset="0"/>
                      </a:endParaRPr>
                    </a:p>
                  </a:txBody>
                  <a:tcPr>
                    <a:solidFill>
                      <a:schemeClr val="bg2"/>
                    </a:solidFill>
                  </a:tcPr>
                </a:tc>
              </a:tr>
            </a:tbl>
          </a:graphicData>
        </a:graphic>
      </p:graphicFrame>
    </p:spTree>
    <p:extLst>
      <p:ext uri="{BB962C8B-B14F-4D97-AF65-F5344CB8AC3E}">
        <p14:creationId xmlns:p14="http://schemas.microsoft.com/office/powerpoint/2010/main" val="14793516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86618"/>
            <a:ext cx="7772400" cy="584775"/>
          </a:xfrm>
          <a:prstGeom prst="rect">
            <a:avLst/>
          </a:prstGeom>
          <a:noFill/>
        </p:spPr>
        <p:txBody>
          <a:bodyPr wrap="square" rtlCol="0">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I</a:t>
            </a:r>
            <a:r>
              <a:rPr lang="en-US" sz="3200" b="1" dirty="0" smtClean="0">
                <a:solidFill>
                  <a:srgbClr val="C00000"/>
                </a:solidFill>
                <a:latin typeface="Times New Roman" panose="02020603050405020304" pitchFamily="18" charset="0"/>
                <a:cs typeface="Times New Roman" panose="02020603050405020304" pitchFamily="18" charset="0"/>
              </a:rPr>
              <a:t>V – </a:t>
            </a:r>
            <a:r>
              <a:rPr lang="en-US" sz="3200" b="1" dirty="0" err="1" smtClean="0">
                <a:solidFill>
                  <a:srgbClr val="C00000"/>
                </a:solidFill>
                <a:latin typeface="Times New Roman" panose="02020603050405020304" pitchFamily="18" charset="0"/>
                <a:cs typeface="Times New Roman" panose="02020603050405020304" pitchFamily="18" charset="0"/>
              </a:rPr>
              <a:t>PHƯƠNG</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PHÁP</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600200" y="1160032"/>
            <a:ext cx="6858000" cy="523220"/>
          </a:xfrm>
          <a:prstGeom prst="rect">
            <a:avLst/>
          </a:prstGeom>
          <a:noFill/>
        </p:spPr>
        <p:txBody>
          <a:bodyPr wrap="square" rtlCol="0">
            <a:spAutoFit/>
          </a:bodyPr>
          <a:lstStyle/>
          <a:p>
            <a:r>
              <a:rPr lang="en-US" sz="2800" b="1" dirty="0" smtClean="0">
                <a:solidFill>
                  <a:schemeClr val="accent3"/>
                </a:solidFill>
                <a:latin typeface="Times New Roman" panose="02020603050405020304" pitchFamily="18" charset="0"/>
                <a:cs typeface="Times New Roman" panose="02020603050405020304" pitchFamily="18" charset="0"/>
              </a:rPr>
              <a:t>1. PP </a:t>
            </a:r>
            <a:r>
              <a:rPr lang="en-US" sz="2800" b="1" dirty="0" err="1" smtClean="0">
                <a:solidFill>
                  <a:schemeClr val="accent3"/>
                </a:solidFill>
                <a:latin typeface="Times New Roman" panose="02020603050405020304" pitchFamily="18" charset="0"/>
                <a:cs typeface="Times New Roman" panose="02020603050405020304" pitchFamily="18" charset="0"/>
              </a:rPr>
              <a:t>KHẤU</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TRỪ</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THUẾ</a:t>
            </a:r>
            <a:endParaRPr lang="en-US" sz="2800" b="1" dirty="0">
              <a:solidFill>
                <a:schemeClr val="accent3"/>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790700" y="1945957"/>
            <a:ext cx="6477000" cy="492443"/>
          </a:xfrm>
          <a:prstGeom prst="rect">
            <a:avLst/>
          </a:prstGeom>
          <a:noFill/>
        </p:spPr>
        <p:txBody>
          <a:bodyPr wrap="square" rtlCol="0">
            <a:spAutoFit/>
          </a:bodyPr>
          <a:lstStyle/>
          <a:p>
            <a:r>
              <a:rPr lang="en-US" sz="2600" b="1" dirty="0" smtClean="0">
                <a:solidFill>
                  <a:schemeClr val="accent3"/>
                </a:solidFill>
                <a:latin typeface="Times New Roman" panose="02020603050405020304" pitchFamily="18" charset="0"/>
                <a:cs typeface="Times New Roman" panose="02020603050405020304" pitchFamily="18" charset="0"/>
              </a:rPr>
              <a:t>1.2. </a:t>
            </a:r>
            <a:r>
              <a:rPr lang="vi-VN" sz="2600" b="1" dirty="0">
                <a:solidFill>
                  <a:schemeClr val="accent3"/>
                </a:solidFill>
                <a:latin typeface="Times New Roman" panose="02020603050405020304" pitchFamily="18" charset="0"/>
                <a:cs typeface="Times New Roman" panose="02020603050405020304" pitchFamily="18" charset="0"/>
              </a:rPr>
              <a:t>Cách xác định thuế GTGT phải nộp</a:t>
            </a:r>
            <a:endParaRPr lang="en-US" sz="2600" b="1" dirty="0">
              <a:solidFill>
                <a:schemeClr val="accent3"/>
              </a:solidFill>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1465564139"/>
              </p:ext>
            </p:extLst>
          </p:nvPr>
        </p:nvGraphicFramePr>
        <p:xfrm>
          <a:off x="1790700" y="2438400"/>
          <a:ext cx="7277100" cy="4171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36355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86618"/>
            <a:ext cx="7772400" cy="584775"/>
          </a:xfrm>
          <a:prstGeom prst="rect">
            <a:avLst/>
          </a:prstGeom>
          <a:noFill/>
        </p:spPr>
        <p:txBody>
          <a:bodyPr wrap="square" rtlCol="0">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I</a:t>
            </a:r>
            <a:r>
              <a:rPr lang="en-US" sz="3200" b="1" dirty="0" smtClean="0">
                <a:solidFill>
                  <a:srgbClr val="C00000"/>
                </a:solidFill>
                <a:latin typeface="Times New Roman" panose="02020603050405020304" pitchFamily="18" charset="0"/>
                <a:cs typeface="Times New Roman" panose="02020603050405020304" pitchFamily="18" charset="0"/>
              </a:rPr>
              <a:t>V – </a:t>
            </a:r>
            <a:r>
              <a:rPr lang="en-US" sz="3200" b="1" dirty="0" err="1" smtClean="0">
                <a:solidFill>
                  <a:srgbClr val="C00000"/>
                </a:solidFill>
                <a:latin typeface="Times New Roman" panose="02020603050405020304" pitchFamily="18" charset="0"/>
                <a:cs typeface="Times New Roman" panose="02020603050405020304" pitchFamily="18" charset="0"/>
              </a:rPr>
              <a:t>PHƯƠNG</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PHÁP</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600200" y="1160032"/>
            <a:ext cx="6858000" cy="523220"/>
          </a:xfrm>
          <a:prstGeom prst="rect">
            <a:avLst/>
          </a:prstGeom>
          <a:noFill/>
        </p:spPr>
        <p:txBody>
          <a:bodyPr wrap="square" rtlCol="0">
            <a:spAutoFit/>
          </a:bodyPr>
          <a:lstStyle/>
          <a:p>
            <a:r>
              <a:rPr lang="en-US" sz="2800" b="1" dirty="0" smtClean="0">
                <a:solidFill>
                  <a:schemeClr val="accent3"/>
                </a:solidFill>
                <a:latin typeface="Times New Roman" panose="02020603050405020304" pitchFamily="18" charset="0"/>
                <a:cs typeface="Times New Roman" panose="02020603050405020304" pitchFamily="18" charset="0"/>
              </a:rPr>
              <a:t>1. PP </a:t>
            </a:r>
            <a:r>
              <a:rPr lang="en-US" sz="2800" b="1" dirty="0" err="1" smtClean="0">
                <a:solidFill>
                  <a:schemeClr val="accent3"/>
                </a:solidFill>
                <a:latin typeface="Times New Roman" panose="02020603050405020304" pitchFamily="18" charset="0"/>
                <a:cs typeface="Times New Roman" panose="02020603050405020304" pitchFamily="18" charset="0"/>
              </a:rPr>
              <a:t>KHẤU</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TRỪ</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THUẾ</a:t>
            </a:r>
            <a:endParaRPr lang="en-US" sz="2800" b="1" dirty="0">
              <a:solidFill>
                <a:schemeClr val="accent3"/>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790700" y="1945957"/>
            <a:ext cx="6972300" cy="892552"/>
          </a:xfrm>
          <a:prstGeom prst="rect">
            <a:avLst/>
          </a:prstGeom>
          <a:noFill/>
        </p:spPr>
        <p:txBody>
          <a:bodyPr wrap="square" rtlCol="0">
            <a:spAutoFit/>
          </a:bodyPr>
          <a:lstStyle/>
          <a:p>
            <a:r>
              <a:rPr lang="en-US" sz="2600" b="1" dirty="0" smtClean="0">
                <a:solidFill>
                  <a:schemeClr val="accent3"/>
                </a:solidFill>
                <a:latin typeface="Times New Roman" panose="02020603050405020304" pitchFamily="18" charset="0"/>
                <a:cs typeface="Times New Roman" panose="02020603050405020304" pitchFamily="18" charset="0"/>
              </a:rPr>
              <a:t>1.3. </a:t>
            </a:r>
            <a:r>
              <a:rPr lang="vi-VN" sz="2600" b="1" dirty="0">
                <a:solidFill>
                  <a:schemeClr val="accent3"/>
                </a:solidFill>
                <a:latin typeface="Times New Roman" panose="02020603050405020304" pitchFamily="18" charset="0"/>
                <a:cs typeface="Times New Roman" panose="02020603050405020304" pitchFamily="18" charset="0"/>
              </a:rPr>
              <a:t>Nguyên tắc xác định số thuế GTGT đầu vào được khấu </a:t>
            </a:r>
            <a:r>
              <a:rPr lang="vi-VN" sz="2600" b="1" dirty="0" smtClean="0">
                <a:solidFill>
                  <a:schemeClr val="accent3"/>
                </a:solidFill>
                <a:latin typeface="Times New Roman" panose="02020603050405020304" pitchFamily="18" charset="0"/>
                <a:cs typeface="Times New Roman" panose="02020603050405020304" pitchFamily="18" charset="0"/>
              </a:rPr>
              <a:t>trừ</a:t>
            </a:r>
            <a:endParaRPr lang="en-US" sz="2600" b="1" dirty="0">
              <a:solidFill>
                <a:schemeClr val="accent3"/>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057400" y="2905877"/>
            <a:ext cx="5638800" cy="461665"/>
          </a:xfrm>
          <a:prstGeom prst="rect">
            <a:avLst/>
          </a:prstGeom>
          <a:noFill/>
        </p:spPr>
        <p:txBody>
          <a:bodyPr wrap="square" rtlCol="0">
            <a:spAutoFit/>
          </a:bodyPr>
          <a:lstStyle/>
          <a:p>
            <a:r>
              <a:rPr lang="en-US" sz="2400" b="1" dirty="0" err="1" smtClean="0">
                <a:solidFill>
                  <a:srgbClr val="C00000"/>
                </a:solidFill>
                <a:latin typeface="Times New Roman" panose="02020603050405020304" pitchFamily="18" charset="0"/>
                <a:cs typeface="Times New Roman" panose="02020603050405020304" pitchFamily="18" charset="0"/>
              </a:rPr>
              <a:t>Nguyên</a:t>
            </a:r>
            <a:r>
              <a:rPr lang="en-US" sz="2400" b="1" dirty="0" smtClean="0">
                <a:solidFill>
                  <a:srgbClr val="C00000"/>
                </a:solidFill>
                <a:latin typeface="Times New Roman" panose="02020603050405020304" pitchFamily="18" charset="0"/>
                <a:cs typeface="Times New Roman" panose="02020603050405020304" pitchFamily="18" charset="0"/>
              </a:rPr>
              <a:t> </a:t>
            </a:r>
            <a:r>
              <a:rPr lang="en-US" sz="2400" b="1" dirty="0" err="1" smtClean="0">
                <a:solidFill>
                  <a:srgbClr val="C00000"/>
                </a:solidFill>
                <a:latin typeface="Times New Roman" panose="02020603050405020304" pitchFamily="18" charset="0"/>
                <a:cs typeface="Times New Roman" panose="02020603050405020304" pitchFamily="18" charset="0"/>
              </a:rPr>
              <a:t>tắc</a:t>
            </a:r>
            <a:r>
              <a:rPr lang="en-US" sz="2400" b="1" dirty="0" smtClean="0">
                <a:solidFill>
                  <a:srgbClr val="C00000"/>
                </a:solidFill>
                <a:latin typeface="Times New Roman" panose="02020603050405020304" pitchFamily="18" charset="0"/>
                <a:cs typeface="Times New Roman" panose="02020603050405020304" pitchFamily="18" charset="0"/>
              </a:rPr>
              <a:t> 1:</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209800" y="3375503"/>
            <a:ext cx="6553200" cy="2800767"/>
          </a:xfrm>
          <a:prstGeom prst="rect">
            <a:avLst/>
          </a:prstGeom>
          <a:noFill/>
        </p:spPr>
        <p:txBody>
          <a:bodyPr wrap="square" rtlCol="0">
            <a:spAutoFit/>
          </a:bodyPr>
          <a:lstStyle/>
          <a:p>
            <a:pPr algn="just"/>
            <a:r>
              <a:rPr lang="vi-VN" sz="2200" dirty="0">
                <a:solidFill>
                  <a:srgbClr val="C00000"/>
                </a:solidFill>
              </a:rPr>
              <a:t>Thuế GTGT đầu vào của hàng hóa, dịch vụ sử dụng cho sản xuất, kinh doanh hàng hóa, dịch vụ chịu thuế GTGT được khấu trừ toàn bộ, kể cả hàng hoá dịch vụ được sản xuất hay mua vào mà doanh nghiệp sử dụng để khuyến mại, quảng cáo dưới các hình thức phục vụ cho SXKD hàng hoá, dịch vụ chịu thuế GTGT, và thuế GTGT đầu vào không được bồi thường của hàng hoá chịu thuế GTGT bị tổn </a:t>
            </a:r>
            <a:r>
              <a:rPr lang="vi-VN" sz="2200" dirty="0" smtClean="0">
                <a:solidFill>
                  <a:srgbClr val="C00000"/>
                </a:solidFill>
              </a:rPr>
              <a:t>thất</a:t>
            </a:r>
            <a:r>
              <a:rPr lang="en-US" sz="2200" dirty="0" smtClean="0">
                <a:solidFill>
                  <a:srgbClr val="C00000"/>
                </a:solidFill>
              </a:rPr>
              <a:t>.</a:t>
            </a:r>
            <a:endParaRPr lang="en-US" sz="2200" dirty="0">
              <a:solidFill>
                <a:srgbClr val="C00000"/>
              </a:solidFill>
            </a:endParaRPr>
          </a:p>
        </p:txBody>
      </p:sp>
    </p:spTree>
    <p:extLst>
      <p:ext uri="{BB962C8B-B14F-4D97-AF65-F5344CB8AC3E}">
        <p14:creationId xmlns:p14="http://schemas.microsoft.com/office/powerpoint/2010/main" val="14071687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86618"/>
            <a:ext cx="7772400" cy="584775"/>
          </a:xfrm>
          <a:prstGeom prst="rect">
            <a:avLst/>
          </a:prstGeom>
          <a:noFill/>
        </p:spPr>
        <p:txBody>
          <a:bodyPr wrap="square" rtlCol="0">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I</a:t>
            </a:r>
            <a:r>
              <a:rPr lang="en-US" sz="3200" b="1" dirty="0" smtClean="0">
                <a:solidFill>
                  <a:srgbClr val="C00000"/>
                </a:solidFill>
                <a:latin typeface="Times New Roman" panose="02020603050405020304" pitchFamily="18" charset="0"/>
                <a:cs typeface="Times New Roman" panose="02020603050405020304" pitchFamily="18" charset="0"/>
              </a:rPr>
              <a:t>V – </a:t>
            </a:r>
            <a:r>
              <a:rPr lang="en-US" sz="3200" b="1" dirty="0" err="1" smtClean="0">
                <a:solidFill>
                  <a:srgbClr val="C00000"/>
                </a:solidFill>
                <a:latin typeface="Times New Roman" panose="02020603050405020304" pitchFamily="18" charset="0"/>
                <a:cs typeface="Times New Roman" panose="02020603050405020304" pitchFamily="18" charset="0"/>
              </a:rPr>
              <a:t>PHƯƠNG</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PHÁP</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600200" y="1160032"/>
            <a:ext cx="6858000" cy="523220"/>
          </a:xfrm>
          <a:prstGeom prst="rect">
            <a:avLst/>
          </a:prstGeom>
          <a:noFill/>
        </p:spPr>
        <p:txBody>
          <a:bodyPr wrap="square" rtlCol="0">
            <a:spAutoFit/>
          </a:bodyPr>
          <a:lstStyle/>
          <a:p>
            <a:r>
              <a:rPr lang="en-US" sz="2800" b="1" dirty="0" smtClean="0">
                <a:solidFill>
                  <a:schemeClr val="accent3"/>
                </a:solidFill>
                <a:latin typeface="Times New Roman" panose="02020603050405020304" pitchFamily="18" charset="0"/>
                <a:cs typeface="Times New Roman" panose="02020603050405020304" pitchFamily="18" charset="0"/>
              </a:rPr>
              <a:t>1. PP </a:t>
            </a:r>
            <a:r>
              <a:rPr lang="en-US" sz="2800" b="1" dirty="0" err="1" smtClean="0">
                <a:solidFill>
                  <a:schemeClr val="accent3"/>
                </a:solidFill>
                <a:latin typeface="Times New Roman" panose="02020603050405020304" pitchFamily="18" charset="0"/>
                <a:cs typeface="Times New Roman" panose="02020603050405020304" pitchFamily="18" charset="0"/>
              </a:rPr>
              <a:t>KHẤU</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TRỪ</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THUẾ</a:t>
            </a:r>
            <a:endParaRPr lang="en-US" sz="2800" b="1" dirty="0">
              <a:solidFill>
                <a:schemeClr val="accent3"/>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790700" y="1752600"/>
            <a:ext cx="6972300" cy="892552"/>
          </a:xfrm>
          <a:prstGeom prst="rect">
            <a:avLst/>
          </a:prstGeom>
          <a:noFill/>
        </p:spPr>
        <p:txBody>
          <a:bodyPr wrap="square" rtlCol="0">
            <a:spAutoFit/>
          </a:bodyPr>
          <a:lstStyle/>
          <a:p>
            <a:r>
              <a:rPr lang="en-US" sz="2600" b="1" dirty="0" smtClean="0">
                <a:solidFill>
                  <a:schemeClr val="accent3"/>
                </a:solidFill>
                <a:latin typeface="Times New Roman" panose="02020603050405020304" pitchFamily="18" charset="0"/>
                <a:cs typeface="Times New Roman" panose="02020603050405020304" pitchFamily="18" charset="0"/>
              </a:rPr>
              <a:t>1.3. </a:t>
            </a:r>
            <a:r>
              <a:rPr lang="vi-VN" sz="2600" b="1" dirty="0">
                <a:solidFill>
                  <a:schemeClr val="accent3"/>
                </a:solidFill>
                <a:latin typeface="Times New Roman" panose="02020603050405020304" pitchFamily="18" charset="0"/>
                <a:cs typeface="Times New Roman" panose="02020603050405020304" pitchFamily="18" charset="0"/>
              </a:rPr>
              <a:t>Nguyên tắc xác định số thuế GTGT đầu vào được khấu </a:t>
            </a:r>
            <a:r>
              <a:rPr lang="vi-VN" sz="2600" b="1" dirty="0" smtClean="0">
                <a:solidFill>
                  <a:schemeClr val="accent3"/>
                </a:solidFill>
                <a:latin typeface="Times New Roman" panose="02020603050405020304" pitchFamily="18" charset="0"/>
                <a:cs typeface="Times New Roman" panose="02020603050405020304" pitchFamily="18" charset="0"/>
              </a:rPr>
              <a:t>trừ</a:t>
            </a:r>
            <a:endParaRPr lang="en-US" sz="2600" b="1" dirty="0">
              <a:solidFill>
                <a:schemeClr val="accent3"/>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025555" y="2671997"/>
            <a:ext cx="5638800" cy="461665"/>
          </a:xfrm>
          <a:prstGeom prst="rect">
            <a:avLst/>
          </a:prstGeom>
          <a:noFill/>
        </p:spPr>
        <p:txBody>
          <a:bodyPr wrap="square" rtlCol="0">
            <a:spAutoFit/>
          </a:bodyPr>
          <a:lstStyle/>
          <a:p>
            <a:r>
              <a:rPr lang="en-US" sz="2400" b="1" dirty="0" err="1" smtClean="0">
                <a:solidFill>
                  <a:srgbClr val="C00000"/>
                </a:solidFill>
                <a:latin typeface="Times New Roman" panose="02020603050405020304" pitchFamily="18" charset="0"/>
                <a:cs typeface="Times New Roman" panose="02020603050405020304" pitchFamily="18" charset="0"/>
              </a:rPr>
              <a:t>Nguyên</a:t>
            </a:r>
            <a:r>
              <a:rPr lang="en-US" sz="2400" b="1" dirty="0" smtClean="0">
                <a:solidFill>
                  <a:srgbClr val="C00000"/>
                </a:solidFill>
                <a:latin typeface="Times New Roman" panose="02020603050405020304" pitchFamily="18" charset="0"/>
                <a:cs typeface="Times New Roman" panose="02020603050405020304" pitchFamily="18" charset="0"/>
              </a:rPr>
              <a:t> </a:t>
            </a:r>
            <a:r>
              <a:rPr lang="en-US" sz="2400" b="1" dirty="0" err="1" smtClean="0">
                <a:solidFill>
                  <a:srgbClr val="C00000"/>
                </a:solidFill>
                <a:latin typeface="Times New Roman" panose="02020603050405020304" pitchFamily="18" charset="0"/>
                <a:cs typeface="Times New Roman" panose="02020603050405020304" pitchFamily="18" charset="0"/>
              </a:rPr>
              <a:t>tắc</a:t>
            </a:r>
            <a:r>
              <a:rPr lang="en-US" sz="2400" b="1" dirty="0" smtClean="0">
                <a:solidFill>
                  <a:srgbClr val="C00000"/>
                </a:solidFill>
                <a:latin typeface="Times New Roman" panose="02020603050405020304" pitchFamily="18" charset="0"/>
                <a:cs typeface="Times New Roman" panose="02020603050405020304" pitchFamily="18" charset="0"/>
              </a:rPr>
              <a:t> 1:</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073322" y="3210848"/>
            <a:ext cx="6858000" cy="3647152"/>
          </a:xfrm>
          <a:prstGeom prst="rect">
            <a:avLst/>
          </a:prstGeom>
          <a:noFill/>
        </p:spPr>
        <p:txBody>
          <a:bodyPr wrap="square" rtlCol="0">
            <a:spAutoFit/>
          </a:bodyPr>
          <a:lstStyle/>
          <a:p>
            <a:pPr algn="just"/>
            <a:r>
              <a:rPr lang="vi-VN" sz="2100" dirty="0">
                <a:solidFill>
                  <a:srgbClr val="C00000"/>
                </a:solidFill>
              </a:rPr>
              <a:t>Thuế GTGT đầu vào của </a:t>
            </a:r>
            <a:r>
              <a:rPr lang="en-US" sz="2100" dirty="0" err="1" smtClean="0">
                <a:solidFill>
                  <a:srgbClr val="C00000"/>
                </a:solidFill>
              </a:rPr>
              <a:t>HH</a:t>
            </a:r>
            <a:r>
              <a:rPr lang="vi-VN" sz="2100" dirty="0" smtClean="0">
                <a:solidFill>
                  <a:srgbClr val="C00000"/>
                </a:solidFill>
              </a:rPr>
              <a:t>,</a:t>
            </a:r>
            <a:r>
              <a:rPr lang="en-US" sz="2100" dirty="0" smtClean="0">
                <a:solidFill>
                  <a:srgbClr val="C00000"/>
                </a:solidFill>
              </a:rPr>
              <a:t>DV </a:t>
            </a:r>
            <a:r>
              <a:rPr lang="vi-VN" sz="2100" dirty="0" smtClean="0">
                <a:solidFill>
                  <a:srgbClr val="C00000"/>
                </a:solidFill>
              </a:rPr>
              <a:t>(kể </a:t>
            </a:r>
            <a:r>
              <a:rPr lang="vi-VN" sz="2100" dirty="0">
                <a:solidFill>
                  <a:srgbClr val="C00000"/>
                </a:solidFill>
              </a:rPr>
              <a:t>cả </a:t>
            </a:r>
            <a:r>
              <a:rPr lang="en-US" sz="2100" dirty="0" err="1" smtClean="0">
                <a:solidFill>
                  <a:srgbClr val="C00000"/>
                </a:solidFill>
              </a:rPr>
              <a:t>TSCĐ</a:t>
            </a:r>
            <a:r>
              <a:rPr lang="vi-VN" sz="2100" dirty="0" smtClean="0">
                <a:solidFill>
                  <a:srgbClr val="C00000"/>
                </a:solidFill>
              </a:rPr>
              <a:t>) </a:t>
            </a:r>
            <a:r>
              <a:rPr lang="vi-VN" sz="2100" dirty="0">
                <a:solidFill>
                  <a:srgbClr val="C00000"/>
                </a:solidFill>
              </a:rPr>
              <a:t>sử dụng đồng thời cho </a:t>
            </a:r>
            <a:r>
              <a:rPr lang="vi-VN" sz="2100" dirty="0" smtClean="0">
                <a:solidFill>
                  <a:srgbClr val="C00000"/>
                </a:solidFill>
              </a:rPr>
              <a:t>sản xuất, </a:t>
            </a:r>
            <a:r>
              <a:rPr lang="vi-VN" sz="2100" dirty="0">
                <a:solidFill>
                  <a:srgbClr val="C00000"/>
                </a:solidFill>
              </a:rPr>
              <a:t>kinh doanh </a:t>
            </a:r>
            <a:r>
              <a:rPr lang="en-US" sz="2100" dirty="0" err="1" smtClean="0">
                <a:solidFill>
                  <a:srgbClr val="C00000"/>
                </a:solidFill>
              </a:rPr>
              <a:t>HH</a:t>
            </a:r>
            <a:r>
              <a:rPr lang="vi-VN" sz="2100" dirty="0" smtClean="0">
                <a:solidFill>
                  <a:srgbClr val="C00000"/>
                </a:solidFill>
              </a:rPr>
              <a:t>,</a:t>
            </a:r>
            <a:r>
              <a:rPr lang="en-US" sz="2100" dirty="0" smtClean="0">
                <a:solidFill>
                  <a:srgbClr val="C00000"/>
                </a:solidFill>
              </a:rPr>
              <a:t>DV </a:t>
            </a:r>
            <a:r>
              <a:rPr lang="vi-VN" sz="2100" dirty="0" smtClean="0">
                <a:solidFill>
                  <a:srgbClr val="C00000"/>
                </a:solidFill>
              </a:rPr>
              <a:t>chịu </a:t>
            </a:r>
            <a:r>
              <a:rPr lang="vi-VN" sz="2100" dirty="0">
                <a:solidFill>
                  <a:srgbClr val="C00000"/>
                </a:solidFill>
              </a:rPr>
              <a:t>thuế </a:t>
            </a:r>
            <a:r>
              <a:rPr lang="en-US" sz="2100" dirty="0" smtClean="0">
                <a:solidFill>
                  <a:srgbClr val="C00000"/>
                </a:solidFill>
              </a:rPr>
              <a:t>&amp;</a:t>
            </a:r>
            <a:r>
              <a:rPr lang="vi-VN" sz="2100" dirty="0" smtClean="0">
                <a:solidFill>
                  <a:srgbClr val="C00000"/>
                </a:solidFill>
              </a:rPr>
              <a:t> </a:t>
            </a:r>
            <a:r>
              <a:rPr lang="vi-VN" sz="2100" dirty="0">
                <a:solidFill>
                  <a:srgbClr val="C00000"/>
                </a:solidFill>
              </a:rPr>
              <a:t>không chịu thuế GTGT </a:t>
            </a:r>
            <a:r>
              <a:rPr lang="vi-VN" sz="2100" dirty="0" smtClean="0">
                <a:solidFill>
                  <a:srgbClr val="C00000"/>
                </a:solidFill>
              </a:rPr>
              <a:t>chỉ </a:t>
            </a:r>
            <a:r>
              <a:rPr lang="vi-VN" sz="2100" dirty="0">
                <a:solidFill>
                  <a:srgbClr val="C00000"/>
                </a:solidFill>
              </a:rPr>
              <a:t>được khấu trừ số thuế GTGT đầu vào của </a:t>
            </a:r>
            <a:r>
              <a:rPr lang="en-US" sz="2100" dirty="0" err="1">
                <a:solidFill>
                  <a:srgbClr val="C00000"/>
                </a:solidFill>
              </a:rPr>
              <a:t>HH</a:t>
            </a:r>
            <a:r>
              <a:rPr lang="vi-VN" sz="2100" dirty="0" smtClean="0">
                <a:solidFill>
                  <a:srgbClr val="C00000"/>
                </a:solidFill>
              </a:rPr>
              <a:t>,</a:t>
            </a:r>
            <a:r>
              <a:rPr lang="en-US" sz="2100" dirty="0" smtClean="0">
                <a:solidFill>
                  <a:srgbClr val="C00000"/>
                </a:solidFill>
              </a:rPr>
              <a:t>DV </a:t>
            </a:r>
            <a:r>
              <a:rPr lang="vi-VN" sz="2100" dirty="0" smtClean="0">
                <a:solidFill>
                  <a:srgbClr val="C00000"/>
                </a:solidFill>
              </a:rPr>
              <a:t>dùng </a:t>
            </a:r>
            <a:r>
              <a:rPr lang="vi-VN" sz="2100" dirty="0">
                <a:solidFill>
                  <a:srgbClr val="C00000"/>
                </a:solidFill>
              </a:rPr>
              <a:t>cho sản xuất, kinh doanh </a:t>
            </a:r>
            <a:r>
              <a:rPr lang="en-US" sz="2100" dirty="0" err="1">
                <a:solidFill>
                  <a:srgbClr val="C00000"/>
                </a:solidFill>
              </a:rPr>
              <a:t>HH</a:t>
            </a:r>
            <a:r>
              <a:rPr lang="vi-VN" sz="2100" dirty="0" smtClean="0">
                <a:solidFill>
                  <a:srgbClr val="C00000"/>
                </a:solidFill>
              </a:rPr>
              <a:t>, </a:t>
            </a:r>
            <a:r>
              <a:rPr lang="en-US" sz="2100" dirty="0" smtClean="0">
                <a:solidFill>
                  <a:srgbClr val="C00000"/>
                </a:solidFill>
              </a:rPr>
              <a:t>DV </a:t>
            </a:r>
            <a:r>
              <a:rPr lang="vi-VN" sz="2100" dirty="0" smtClean="0">
                <a:solidFill>
                  <a:srgbClr val="C00000"/>
                </a:solidFill>
              </a:rPr>
              <a:t>chịu </a:t>
            </a:r>
            <a:r>
              <a:rPr lang="vi-VN" sz="2100" dirty="0">
                <a:solidFill>
                  <a:srgbClr val="C00000"/>
                </a:solidFill>
              </a:rPr>
              <a:t>thuế GTGT. </a:t>
            </a:r>
            <a:r>
              <a:rPr lang="en-US" sz="2100" dirty="0" err="1" smtClean="0">
                <a:solidFill>
                  <a:srgbClr val="C00000"/>
                </a:solidFill>
              </a:rPr>
              <a:t>CSKD</a:t>
            </a:r>
            <a:r>
              <a:rPr lang="en-US" sz="2100" dirty="0" smtClean="0">
                <a:solidFill>
                  <a:srgbClr val="C00000"/>
                </a:solidFill>
              </a:rPr>
              <a:t> </a:t>
            </a:r>
            <a:r>
              <a:rPr lang="vi-VN" sz="2100" dirty="0" smtClean="0">
                <a:solidFill>
                  <a:srgbClr val="C00000"/>
                </a:solidFill>
              </a:rPr>
              <a:t>phải </a:t>
            </a:r>
            <a:r>
              <a:rPr lang="vi-VN" sz="2100" dirty="0">
                <a:solidFill>
                  <a:srgbClr val="C00000"/>
                </a:solidFill>
              </a:rPr>
              <a:t>hạch toán riêng thuế GTGT đầu vào được khấu trừ </a:t>
            </a:r>
            <a:r>
              <a:rPr lang="en-US" sz="2100" dirty="0" smtClean="0">
                <a:solidFill>
                  <a:srgbClr val="C00000"/>
                </a:solidFill>
              </a:rPr>
              <a:t>&amp;</a:t>
            </a:r>
            <a:r>
              <a:rPr lang="vi-VN" sz="2100" dirty="0" smtClean="0">
                <a:solidFill>
                  <a:srgbClr val="C00000"/>
                </a:solidFill>
              </a:rPr>
              <a:t> </a:t>
            </a:r>
            <a:r>
              <a:rPr lang="vi-VN" sz="2100" dirty="0">
                <a:solidFill>
                  <a:srgbClr val="C00000"/>
                </a:solidFill>
              </a:rPr>
              <a:t>không được khấu trừ; trường hợp không hạch toán riêng được thì thuế đầu vào được khấu trừ tính theo tỷ lệ (%) giữa doanh thu chịu thuế GTGT, doanh thu không phải kê khai, tính nộp thuế GTGT so với tổng doanh thu của </a:t>
            </a:r>
            <a:r>
              <a:rPr lang="en-US" sz="2100" dirty="0" err="1">
                <a:solidFill>
                  <a:srgbClr val="C00000"/>
                </a:solidFill>
              </a:rPr>
              <a:t>HH</a:t>
            </a:r>
            <a:r>
              <a:rPr lang="vi-VN" sz="2100" dirty="0" smtClean="0">
                <a:solidFill>
                  <a:srgbClr val="C00000"/>
                </a:solidFill>
              </a:rPr>
              <a:t>,</a:t>
            </a:r>
            <a:r>
              <a:rPr lang="en-US" sz="2100" dirty="0" smtClean="0">
                <a:solidFill>
                  <a:srgbClr val="C00000"/>
                </a:solidFill>
              </a:rPr>
              <a:t>DV </a:t>
            </a:r>
            <a:r>
              <a:rPr lang="vi-VN" sz="2100" dirty="0" smtClean="0">
                <a:solidFill>
                  <a:srgbClr val="C00000"/>
                </a:solidFill>
              </a:rPr>
              <a:t>bán </a:t>
            </a:r>
            <a:r>
              <a:rPr lang="vi-VN" sz="2100" dirty="0">
                <a:solidFill>
                  <a:srgbClr val="C00000"/>
                </a:solidFill>
              </a:rPr>
              <a:t>ra bao gồm cả doanh thu không phải kê khai, tính nộp thuế không hạch toán riêng được.</a:t>
            </a:r>
            <a:endParaRPr lang="en-US" sz="2100" dirty="0">
              <a:solidFill>
                <a:srgbClr val="C00000"/>
              </a:solidFill>
            </a:endParaRPr>
          </a:p>
        </p:txBody>
      </p:sp>
    </p:spTree>
    <p:extLst>
      <p:ext uri="{BB962C8B-B14F-4D97-AF65-F5344CB8AC3E}">
        <p14:creationId xmlns:p14="http://schemas.microsoft.com/office/powerpoint/2010/main" val="27044415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86618"/>
            <a:ext cx="7772400" cy="584775"/>
          </a:xfrm>
          <a:prstGeom prst="rect">
            <a:avLst/>
          </a:prstGeom>
          <a:noFill/>
        </p:spPr>
        <p:txBody>
          <a:bodyPr wrap="square" rtlCol="0">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I</a:t>
            </a:r>
            <a:r>
              <a:rPr lang="en-US" sz="3200" b="1" dirty="0" smtClean="0">
                <a:solidFill>
                  <a:srgbClr val="C00000"/>
                </a:solidFill>
                <a:latin typeface="Times New Roman" panose="02020603050405020304" pitchFamily="18" charset="0"/>
                <a:cs typeface="Times New Roman" panose="02020603050405020304" pitchFamily="18" charset="0"/>
              </a:rPr>
              <a:t>V – </a:t>
            </a:r>
            <a:r>
              <a:rPr lang="en-US" sz="3200" b="1" dirty="0" err="1" smtClean="0">
                <a:solidFill>
                  <a:srgbClr val="C00000"/>
                </a:solidFill>
                <a:latin typeface="Times New Roman" panose="02020603050405020304" pitchFamily="18" charset="0"/>
                <a:cs typeface="Times New Roman" panose="02020603050405020304" pitchFamily="18" charset="0"/>
              </a:rPr>
              <a:t>PHƯƠNG</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PHÁP</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600200" y="1160032"/>
            <a:ext cx="6858000" cy="523220"/>
          </a:xfrm>
          <a:prstGeom prst="rect">
            <a:avLst/>
          </a:prstGeom>
          <a:noFill/>
        </p:spPr>
        <p:txBody>
          <a:bodyPr wrap="square" rtlCol="0">
            <a:spAutoFit/>
          </a:bodyPr>
          <a:lstStyle/>
          <a:p>
            <a:r>
              <a:rPr lang="en-US" sz="2800" b="1" dirty="0" smtClean="0">
                <a:solidFill>
                  <a:schemeClr val="accent3"/>
                </a:solidFill>
                <a:latin typeface="Times New Roman" panose="02020603050405020304" pitchFamily="18" charset="0"/>
                <a:cs typeface="Times New Roman" panose="02020603050405020304" pitchFamily="18" charset="0"/>
              </a:rPr>
              <a:t>1. PP </a:t>
            </a:r>
            <a:r>
              <a:rPr lang="en-US" sz="2800" b="1" dirty="0" err="1" smtClean="0">
                <a:solidFill>
                  <a:schemeClr val="accent3"/>
                </a:solidFill>
                <a:latin typeface="Times New Roman" panose="02020603050405020304" pitchFamily="18" charset="0"/>
                <a:cs typeface="Times New Roman" panose="02020603050405020304" pitchFamily="18" charset="0"/>
              </a:rPr>
              <a:t>KHẤU</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TRỪ</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THUẾ</a:t>
            </a:r>
            <a:endParaRPr lang="en-US" sz="2800" b="1" dirty="0">
              <a:solidFill>
                <a:schemeClr val="accent3"/>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790700" y="1752600"/>
            <a:ext cx="6972300" cy="892552"/>
          </a:xfrm>
          <a:prstGeom prst="rect">
            <a:avLst/>
          </a:prstGeom>
          <a:noFill/>
        </p:spPr>
        <p:txBody>
          <a:bodyPr wrap="square" rtlCol="0">
            <a:spAutoFit/>
          </a:bodyPr>
          <a:lstStyle/>
          <a:p>
            <a:r>
              <a:rPr lang="en-US" sz="2600" b="1" dirty="0" smtClean="0">
                <a:solidFill>
                  <a:schemeClr val="accent3"/>
                </a:solidFill>
                <a:latin typeface="Times New Roman" panose="02020603050405020304" pitchFamily="18" charset="0"/>
                <a:cs typeface="Times New Roman" panose="02020603050405020304" pitchFamily="18" charset="0"/>
              </a:rPr>
              <a:t>1.3. </a:t>
            </a:r>
            <a:r>
              <a:rPr lang="vi-VN" sz="2600" b="1" dirty="0">
                <a:solidFill>
                  <a:schemeClr val="accent3"/>
                </a:solidFill>
                <a:latin typeface="Times New Roman" panose="02020603050405020304" pitchFamily="18" charset="0"/>
                <a:cs typeface="Times New Roman" panose="02020603050405020304" pitchFamily="18" charset="0"/>
              </a:rPr>
              <a:t>Nguyên tắc xác định số thuế GTGT đầu vào được khấu </a:t>
            </a:r>
            <a:r>
              <a:rPr lang="vi-VN" sz="2600" b="1" dirty="0" smtClean="0">
                <a:solidFill>
                  <a:schemeClr val="accent3"/>
                </a:solidFill>
                <a:latin typeface="Times New Roman" panose="02020603050405020304" pitchFamily="18" charset="0"/>
                <a:cs typeface="Times New Roman" panose="02020603050405020304" pitchFamily="18" charset="0"/>
              </a:rPr>
              <a:t>trừ</a:t>
            </a:r>
            <a:endParaRPr lang="en-US" sz="2600" b="1" dirty="0">
              <a:solidFill>
                <a:schemeClr val="accent3"/>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025555" y="2671997"/>
            <a:ext cx="5638800" cy="461665"/>
          </a:xfrm>
          <a:prstGeom prst="rect">
            <a:avLst/>
          </a:prstGeom>
          <a:noFill/>
        </p:spPr>
        <p:txBody>
          <a:bodyPr wrap="square" rtlCol="0">
            <a:spAutoFit/>
          </a:bodyPr>
          <a:lstStyle/>
          <a:p>
            <a:r>
              <a:rPr lang="en-US" sz="2400" b="1" dirty="0" err="1" smtClean="0">
                <a:solidFill>
                  <a:srgbClr val="C00000"/>
                </a:solidFill>
                <a:latin typeface="Times New Roman" panose="02020603050405020304" pitchFamily="18" charset="0"/>
                <a:cs typeface="Times New Roman" panose="02020603050405020304" pitchFamily="18" charset="0"/>
              </a:rPr>
              <a:t>Nguyên</a:t>
            </a:r>
            <a:r>
              <a:rPr lang="en-US" sz="2400" b="1" dirty="0" smtClean="0">
                <a:solidFill>
                  <a:srgbClr val="C00000"/>
                </a:solidFill>
                <a:latin typeface="Times New Roman" panose="02020603050405020304" pitchFamily="18" charset="0"/>
                <a:cs typeface="Times New Roman" panose="02020603050405020304" pitchFamily="18" charset="0"/>
              </a:rPr>
              <a:t> </a:t>
            </a:r>
            <a:r>
              <a:rPr lang="en-US" sz="2400" b="1" dirty="0" err="1" smtClean="0">
                <a:solidFill>
                  <a:srgbClr val="C00000"/>
                </a:solidFill>
                <a:latin typeface="Times New Roman" panose="02020603050405020304" pitchFamily="18" charset="0"/>
                <a:cs typeface="Times New Roman" panose="02020603050405020304" pitchFamily="18" charset="0"/>
              </a:rPr>
              <a:t>tắc</a:t>
            </a:r>
            <a:r>
              <a:rPr lang="en-US" sz="2400" b="1" dirty="0" smtClean="0">
                <a:solidFill>
                  <a:srgbClr val="C00000"/>
                </a:solidFill>
                <a:latin typeface="Times New Roman" panose="02020603050405020304" pitchFamily="18" charset="0"/>
                <a:cs typeface="Times New Roman" panose="02020603050405020304" pitchFamily="18" charset="0"/>
              </a:rPr>
              <a:t> 1:</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073322" y="3210848"/>
            <a:ext cx="6858000" cy="2462213"/>
          </a:xfrm>
          <a:prstGeom prst="rect">
            <a:avLst/>
          </a:prstGeom>
          <a:noFill/>
        </p:spPr>
        <p:txBody>
          <a:bodyPr wrap="square" rtlCol="0">
            <a:spAutoFit/>
          </a:bodyPr>
          <a:lstStyle/>
          <a:p>
            <a:pPr algn="just"/>
            <a:r>
              <a:rPr lang="vi-VN" sz="2200" dirty="0">
                <a:solidFill>
                  <a:srgbClr val="C00000"/>
                </a:solidFill>
              </a:rPr>
              <a:t>Cơ sở kinh doanh hàng hóa, dịch vụ chịu thuế và không chịu thuế GTGT hàng tháng/quý tạm phân bổ số thuế GTGT của hàng hóa, dịch vụ, tài sản cố định mua vào được khấu trừ trong tháng/quý, cuối năm cơ sở kinh doanh thực hiện tính phân bổ số thuế GTGT đầu vào được khấu trừ của năm để kê khai điều chỉnh thuế GTGT đầu vào đã tạm phân bổ khấu trừ theo tháng/quý.</a:t>
            </a:r>
            <a:endParaRPr lang="en-US" sz="2200" dirty="0">
              <a:solidFill>
                <a:srgbClr val="C00000"/>
              </a:solidFill>
            </a:endParaRPr>
          </a:p>
        </p:txBody>
      </p:sp>
    </p:spTree>
    <p:extLst>
      <p:ext uri="{BB962C8B-B14F-4D97-AF65-F5344CB8AC3E}">
        <p14:creationId xmlns:p14="http://schemas.microsoft.com/office/powerpoint/2010/main" val="3682076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86618"/>
            <a:ext cx="7772400" cy="584775"/>
          </a:xfrm>
          <a:prstGeom prst="rect">
            <a:avLst/>
          </a:prstGeom>
          <a:noFill/>
        </p:spPr>
        <p:txBody>
          <a:bodyPr wrap="square" rtlCol="0">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I</a:t>
            </a:r>
            <a:r>
              <a:rPr lang="en-US" sz="3200" b="1" dirty="0" smtClean="0">
                <a:solidFill>
                  <a:srgbClr val="C00000"/>
                </a:solidFill>
                <a:latin typeface="Times New Roman" panose="02020603050405020304" pitchFamily="18" charset="0"/>
                <a:cs typeface="Times New Roman" panose="02020603050405020304" pitchFamily="18" charset="0"/>
              </a:rPr>
              <a:t>V – </a:t>
            </a:r>
            <a:r>
              <a:rPr lang="en-US" sz="3200" b="1" dirty="0" err="1" smtClean="0">
                <a:solidFill>
                  <a:srgbClr val="C00000"/>
                </a:solidFill>
                <a:latin typeface="Times New Roman" panose="02020603050405020304" pitchFamily="18" charset="0"/>
                <a:cs typeface="Times New Roman" panose="02020603050405020304" pitchFamily="18" charset="0"/>
              </a:rPr>
              <a:t>PHƯƠNG</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PHÁP</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600200" y="1160032"/>
            <a:ext cx="6858000" cy="523220"/>
          </a:xfrm>
          <a:prstGeom prst="rect">
            <a:avLst/>
          </a:prstGeom>
          <a:noFill/>
        </p:spPr>
        <p:txBody>
          <a:bodyPr wrap="square" rtlCol="0">
            <a:spAutoFit/>
          </a:bodyPr>
          <a:lstStyle/>
          <a:p>
            <a:r>
              <a:rPr lang="en-US" sz="2800" b="1" dirty="0" smtClean="0">
                <a:solidFill>
                  <a:schemeClr val="accent3"/>
                </a:solidFill>
                <a:latin typeface="Times New Roman" panose="02020603050405020304" pitchFamily="18" charset="0"/>
                <a:cs typeface="Times New Roman" panose="02020603050405020304" pitchFamily="18" charset="0"/>
              </a:rPr>
              <a:t>1. PP </a:t>
            </a:r>
            <a:r>
              <a:rPr lang="en-US" sz="2800" b="1" dirty="0" err="1" smtClean="0">
                <a:solidFill>
                  <a:schemeClr val="accent3"/>
                </a:solidFill>
                <a:latin typeface="Times New Roman" panose="02020603050405020304" pitchFamily="18" charset="0"/>
                <a:cs typeface="Times New Roman" panose="02020603050405020304" pitchFamily="18" charset="0"/>
              </a:rPr>
              <a:t>KHẤU</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TRỪ</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THUẾ</a:t>
            </a:r>
            <a:endParaRPr lang="en-US" sz="2800" b="1" dirty="0">
              <a:solidFill>
                <a:schemeClr val="accent3"/>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790700" y="1752600"/>
            <a:ext cx="6972300" cy="892552"/>
          </a:xfrm>
          <a:prstGeom prst="rect">
            <a:avLst/>
          </a:prstGeom>
          <a:noFill/>
        </p:spPr>
        <p:txBody>
          <a:bodyPr wrap="square" rtlCol="0">
            <a:spAutoFit/>
          </a:bodyPr>
          <a:lstStyle/>
          <a:p>
            <a:r>
              <a:rPr lang="en-US" sz="2600" b="1" dirty="0" smtClean="0">
                <a:solidFill>
                  <a:schemeClr val="accent3"/>
                </a:solidFill>
                <a:latin typeface="Times New Roman" panose="02020603050405020304" pitchFamily="18" charset="0"/>
                <a:cs typeface="Times New Roman" panose="02020603050405020304" pitchFamily="18" charset="0"/>
              </a:rPr>
              <a:t>1.3. </a:t>
            </a:r>
            <a:r>
              <a:rPr lang="vi-VN" sz="2600" b="1" dirty="0">
                <a:solidFill>
                  <a:schemeClr val="accent3"/>
                </a:solidFill>
                <a:latin typeface="Times New Roman" panose="02020603050405020304" pitchFamily="18" charset="0"/>
                <a:cs typeface="Times New Roman" panose="02020603050405020304" pitchFamily="18" charset="0"/>
              </a:rPr>
              <a:t>Nguyên tắc xác định số thuế GTGT đầu vào được khấu </a:t>
            </a:r>
            <a:r>
              <a:rPr lang="vi-VN" sz="2600" b="1" dirty="0" smtClean="0">
                <a:solidFill>
                  <a:schemeClr val="accent3"/>
                </a:solidFill>
                <a:latin typeface="Times New Roman" panose="02020603050405020304" pitchFamily="18" charset="0"/>
                <a:cs typeface="Times New Roman" panose="02020603050405020304" pitchFamily="18" charset="0"/>
              </a:rPr>
              <a:t>trừ</a:t>
            </a:r>
            <a:endParaRPr lang="en-US" sz="2600" b="1" dirty="0">
              <a:solidFill>
                <a:schemeClr val="accent3"/>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025555" y="2671997"/>
            <a:ext cx="5638800" cy="461665"/>
          </a:xfrm>
          <a:prstGeom prst="rect">
            <a:avLst/>
          </a:prstGeom>
          <a:noFill/>
        </p:spPr>
        <p:txBody>
          <a:bodyPr wrap="square" rtlCol="0">
            <a:spAutoFit/>
          </a:bodyPr>
          <a:lstStyle/>
          <a:p>
            <a:r>
              <a:rPr lang="en-US" sz="2400" b="1" dirty="0" err="1" smtClean="0">
                <a:solidFill>
                  <a:srgbClr val="C00000"/>
                </a:solidFill>
                <a:latin typeface="Times New Roman" panose="02020603050405020304" pitchFamily="18" charset="0"/>
                <a:cs typeface="Times New Roman" panose="02020603050405020304" pitchFamily="18" charset="0"/>
              </a:rPr>
              <a:t>Nguyên</a:t>
            </a:r>
            <a:r>
              <a:rPr lang="en-US" sz="2400" b="1" dirty="0" smtClean="0">
                <a:solidFill>
                  <a:srgbClr val="C00000"/>
                </a:solidFill>
                <a:latin typeface="Times New Roman" panose="02020603050405020304" pitchFamily="18" charset="0"/>
                <a:cs typeface="Times New Roman" panose="02020603050405020304" pitchFamily="18" charset="0"/>
              </a:rPr>
              <a:t> </a:t>
            </a:r>
            <a:r>
              <a:rPr lang="en-US" sz="2400" b="1" dirty="0" err="1" smtClean="0">
                <a:solidFill>
                  <a:srgbClr val="C00000"/>
                </a:solidFill>
                <a:latin typeface="Times New Roman" panose="02020603050405020304" pitchFamily="18" charset="0"/>
                <a:cs typeface="Times New Roman" panose="02020603050405020304" pitchFamily="18" charset="0"/>
              </a:rPr>
              <a:t>tắc</a:t>
            </a:r>
            <a:r>
              <a:rPr lang="en-US" sz="2400" b="1" dirty="0" smtClean="0">
                <a:solidFill>
                  <a:srgbClr val="C00000"/>
                </a:solidFill>
                <a:latin typeface="Times New Roman" panose="02020603050405020304" pitchFamily="18" charset="0"/>
                <a:cs typeface="Times New Roman" panose="02020603050405020304" pitchFamily="18" charset="0"/>
              </a:rPr>
              <a:t> 1:</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073322" y="3210848"/>
            <a:ext cx="6858000" cy="2123658"/>
          </a:xfrm>
          <a:prstGeom prst="rect">
            <a:avLst/>
          </a:prstGeom>
          <a:noFill/>
        </p:spPr>
        <p:txBody>
          <a:bodyPr wrap="square" rtlCol="0">
            <a:spAutoFit/>
          </a:bodyPr>
          <a:lstStyle/>
          <a:p>
            <a:pPr algn="just"/>
            <a:r>
              <a:rPr lang="vi-VN" sz="2200" dirty="0">
                <a:solidFill>
                  <a:srgbClr val="C00000"/>
                </a:solidFill>
              </a:rPr>
              <a:t>Số thuế GTGT đầu vào không được khấu trừ, cơ sở kinh doanh được hạch toán vào chi phí để tính thuế thu nhập doanh nghiệp hoặc tính vào nguyên giá của tài sản cố định, trừ số thuế GTGT của hàng hoá, dịch vụ mua vào từng lần có giá trị từ hai mươi triệu đồng trở lên không có chứng từ thanh toán không dùng tiền mặt.</a:t>
            </a:r>
            <a:endParaRPr lang="en-US" sz="2200" dirty="0">
              <a:solidFill>
                <a:srgbClr val="C00000"/>
              </a:solidFill>
            </a:endParaRPr>
          </a:p>
        </p:txBody>
      </p:sp>
    </p:spTree>
    <p:extLst>
      <p:ext uri="{BB962C8B-B14F-4D97-AF65-F5344CB8AC3E}">
        <p14:creationId xmlns:p14="http://schemas.microsoft.com/office/powerpoint/2010/main" val="25236060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86618"/>
            <a:ext cx="7772400" cy="584775"/>
          </a:xfrm>
          <a:prstGeom prst="rect">
            <a:avLst/>
          </a:prstGeom>
          <a:noFill/>
        </p:spPr>
        <p:txBody>
          <a:bodyPr wrap="square" rtlCol="0">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I</a:t>
            </a:r>
            <a:r>
              <a:rPr lang="en-US" sz="3200" b="1" dirty="0" smtClean="0">
                <a:solidFill>
                  <a:srgbClr val="C00000"/>
                </a:solidFill>
                <a:latin typeface="Times New Roman" panose="02020603050405020304" pitchFamily="18" charset="0"/>
                <a:cs typeface="Times New Roman" panose="02020603050405020304" pitchFamily="18" charset="0"/>
              </a:rPr>
              <a:t>V – </a:t>
            </a:r>
            <a:r>
              <a:rPr lang="en-US" sz="3200" b="1" dirty="0" err="1" smtClean="0">
                <a:solidFill>
                  <a:srgbClr val="C00000"/>
                </a:solidFill>
                <a:latin typeface="Times New Roman" panose="02020603050405020304" pitchFamily="18" charset="0"/>
                <a:cs typeface="Times New Roman" panose="02020603050405020304" pitchFamily="18" charset="0"/>
              </a:rPr>
              <a:t>PHƯƠNG</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PHÁP</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600200" y="1160032"/>
            <a:ext cx="6858000" cy="523220"/>
          </a:xfrm>
          <a:prstGeom prst="rect">
            <a:avLst/>
          </a:prstGeom>
          <a:noFill/>
        </p:spPr>
        <p:txBody>
          <a:bodyPr wrap="square" rtlCol="0">
            <a:spAutoFit/>
          </a:bodyPr>
          <a:lstStyle/>
          <a:p>
            <a:r>
              <a:rPr lang="en-US" sz="2800" b="1" dirty="0" smtClean="0">
                <a:solidFill>
                  <a:schemeClr val="accent3"/>
                </a:solidFill>
                <a:latin typeface="Times New Roman" panose="02020603050405020304" pitchFamily="18" charset="0"/>
                <a:cs typeface="Times New Roman" panose="02020603050405020304" pitchFamily="18" charset="0"/>
              </a:rPr>
              <a:t>1. PP </a:t>
            </a:r>
            <a:r>
              <a:rPr lang="en-US" sz="2800" b="1" dirty="0" err="1" smtClean="0">
                <a:solidFill>
                  <a:schemeClr val="accent3"/>
                </a:solidFill>
                <a:latin typeface="Times New Roman" panose="02020603050405020304" pitchFamily="18" charset="0"/>
                <a:cs typeface="Times New Roman" panose="02020603050405020304" pitchFamily="18" charset="0"/>
              </a:rPr>
              <a:t>KHẤU</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TRỪ</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THUẾ</a:t>
            </a:r>
            <a:endParaRPr lang="en-US" sz="2800" b="1" dirty="0">
              <a:solidFill>
                <a:schemeClr val="accent3"/>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790700" y="1752600"/>
            <a:ext cx="6972300" cy="892552"/>
          </a:xfrm>
          <a:prstGeom prst="rect">
            <a:avLst/>
          </a:prstGeom>
          <a:noFill/>
        </p:spPr>
        <p:txBody>
          <a:bodyPr wrap="square" rtlCol="0">
            <a:spAutoFit/>
          </a:bodyPr>
          <a:lstStyle/>
          <a:p>
            <a:r>
              <a:rPr lang="en-US" sz="2600" b="1" dirty="0" smtClean="0">
                <a:solidFill>
                  <a:schemeClr val="accent3"/>
                </a:solidFill>
                <a:latin typeface="Times New Roman" panose="02020603050405020304" pitchFamily="18" charset="0"/>
                <a:cs typeface="Times New Roman" panose="02020603050405020304" pitchFamily="18" charset="0"/>
              </a:rPr>
              <a:t>1.3. </a:t>
            </a:r>
            <a:r>
              <a:rPr lang="vi-VN" sz="2600" b="1" dirty="0">
                <a:solidFill>
                  <a:schemeClr val="accent3"/>
                </a:solidFill>
                <a:latin typeface="Times New Roman" panose="02020603050405020304" pitchFamily="18" charset="0"/>
                <a:cs typeface="Times New Roman" panose="02020603050405020304" pitchFamily="18" charset="0"/>
              </a:rPr>
              <a:t>Nguyên tắc xác định số thuế GTGT đầu vào được khấu </a:t>
            </a:r>
            <a:r>
              <a:rPr lang="vi-VN" sz="2600" b="1" dirty="0" smtClean="0">
                <a:solidFill>
                  <a:schemeClr val="accent3"/>
                </a:solidFill>
                <a:latin typeface="Times New Roman" panose="02020603050405020304" pitchFamily="18" charset="0"/>
                <a:cs typeface="Times New Roman" panose="02020603050405020304" pitchFamily="18" charset="0"/>
              </a:rPr>
              <a:t>trừ</a:t>
            </a:r>
            <a:endParaRPr lang="en-US" sz="2600" b="1" dirty="0">
              <a:solidFill>
                <a:schemeClr val="accent3"/>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025555" y="2671997"/>
            <a:ext cx="5638800" cy="461665"/>
          </a:xfrm>
          <a:prstGeom prst="rect">
            <a:avLst/>
          </a:prstGeom>
          <a:noFill/>
        </p:spPr>
        <p:txBody>
          <a:bodyPr wrap="square" rtlCol="0">
            <a:spAutoFit/>
          </a:bodyPr>
          <a:lstStyle/>
          <a:p>
            <a:r>
              <a:rPr lang="en-US" sz="2400" b="1" dirty="0" err="1" smtClean="0">
                <a:solidFill>
                  <a:srgbClr val="C00000"/>
                </a:solidFill>
                <a:latin typeface="Times New Roman" panose="02020603050405020304" pitchFamily="18" charset="0"/>
                <a:cs typeface="Times New Roman" panose="02020603050405020304" pitchFamily="18" charset="0"/>
              </a:rPr>
              <a:t>Nguyên</a:t>
            </a:r>
            <a:r>
              <a:rPr lang="en-US" sz="2400" b="1" dirty="0" smtClean="0">
                <a:solidFill>
                  <a:srgbClr val="C00000"/>
                </a:solidFill>
                <a:latin typeface="Times New Roman" panose="02020603050405020304" pitchFamily="18" charset="0"/>
                <a:cs typeface="Times New Roman" panose="02020603050405020304" pitchFamily="18" charset="0"/>
              </a:rPr>
              <a:t> </a:t>
            </a:r>
            <a:r>
              <a:rPr lang="en-US" sz="2400" b="1" dirty="0" err="1" smtClean="0">
                <a:solidFill>
                  <a:srgbClr val="C00000"/>
                </a:solidFill>
                <a:latin typeface="Times New Roman" panose="02020603050405020304" pitchFamily="18" charset="0"/>
                <a:cs typeface="Times New Roman" panose="02020603050405020304" pitchFamily="18" charset="0"/>
              </a:rPr>
              <a:t>tắc</a:t>
            </a:r>
            <a:r>
              <a:rPr lang="en-US" sz="2400" b="1" dirty="0" smtClean="0">
                <a:solidFill>
                  <a:srgbClr val="C00000"/>
                </a:solidFill>
                <a:latin typeface="Times New Roman" panose="02020603050405020304" pitchFamily="18" charset="0"/>
                <a:cs typeface="Times New Roman" panose="02020603050405020304" pitchFamily="18" charset="0"/>
              </a:rPr>
              <a:t> 2:</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073322" y="3210848"/>
            <a:ext cx="6858000" cy="1107996"/>
          </a:xfrm>
          <a:prstGeom prst="rect">
            <a:avLst/>
          </a:prstGeom>
          <a:noFill/>
        </p:spPr>
        <p:txBody>
          <a:bodyPr wrap="square" rtlCol="0">
            <a:spAutoFit/>
          </a:bodyPr>
          <a:lstStyle/>
          <a:p>
            <a:pPr algn="just"/>
            <a:r>
              <a:rPr lang="vi-VN" sz="2200" dirty="0">
                <a:solidFill>
                  <a:srgbClr val="C00000"/>
                </a:solidFill>
              </a:rPr>
              <a:t>Thuế GTGT đầu vào phát sinh trong kỳ nào được kê khai, khấu trừ khi xác định số thuế phải nộp của kỳ đó, không phân biệt đã xuất dùng hay còn để trong kho.</a:t>
            </a:r>
            <a:endParaRPr lang="en-US" sz="2200" dirty="0">
              <a:solidFill>
                <a:srgbClr val="C00000"/>
              </a:solidFill>
            </a:endParaRPr>
          </a:p>
        </p:txBody>
      </p:sp>
      <p:sp>
        <p:nvSpPr>
          <p:cNvPr id="7" name="TextBox 6"/>
          <p:cNvSpPr txBox="1"/>
          <p:nvPr/>
        </p:nvSpPr>
        <p:spPr>
          <a:xfrm>
            <a:off x="2073322" y="4495800"/>
            <a:ext cx="6858000" cy="1785104"/>
          </a:xfrm>
          <a:prstGeom prst="rect">
            <a:avLst/>
          </a:prstGeom>
          <a:noFill/>
        </p:spPr>
        <p:txBody>
          <a:bodyPr wrap="square" rtlCol="0">
            <a:spAutoFit/>
          </a:bodyPr>
          <a:lstStyle/>
          <a:p>
            <a:pPr algn="just"/>
            <a:r>
              <a:rPr lang="vi-VN" sz="2200" dirty="0">
                <a:solidFill>
                  <a:srgbClr val="C00000"/>
                </a:solidFill>
              </a:rPr>
              <a:t>Trường hợp </a:t>
            </a:r>
            <a:r>
              <a:rPr lang="en-US" sz="2200" dirty="0" err="1" smtClean="0">
                <a:solidFill>
                  <a:srgbClr val="C00000"/>
                </a:solidFill>
              </a:rPr>
              <a:t>CSKD</a:t>
            </a:r>
            <a:r>
              <a:rPr lang="en-US" sz="2200" dirty="0" smtClean="0">
                <a:solidFill>
                  <a:srgbClr val="C00000"/>
                </a:solidFill>
              </a:rPr>
              <a:t> </a:t>
            </a:r>
            <a:r>
              <a:rPr lang="vi-VN" sz="2200" dirty="0" smtClean="0">
                <a:solidFill>
                  <a:srgbClr val="C00000"/>
                </a:solidFill>
              </a:rPr>
              <a:t>phát </a:t>
            </a:r>
            <a:r>
              <a:rPr lang="vi-VN" sz="2200" dirty="0">
                <a:solidFill>
                  <a:srgbClr val="C00000"/>
                </a:solidFill>
              </a:rPr>
              <a:t>hiện số thuế GTGT đầu vào khi kê khai, khấu trừ bị sai sót thì được kê khai, khấu trừ bổ sung trước khi cơ quan thuế, cơ quan có thẩm quyền công bố quyết định kiểm tra thuế, thanh tra thuế tại trụ sở người nộp thuế.</a:t>
            </a:r>
            <a:endParaRPr lang="en-US" sz="2200" dirty="0">
              <a:solidFill>
                <a:srgbClr val="C00000"/>
              </a:solidFill>
            </a:endParaRPr>
          </a:p>
        </p:txBody>
      </p:sp>
    </p:spTree>
    <p:extLst>
      <p:ext uri="{BB962C8B-B14F-4D97-AF65-F5344CB8AC3E}">
        <p14:creationId xmlns:p14="http://schemas.microsoft.com/office/powerpoint/2010/main" val="2224701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286618"/>
            <a:ext cx="7621448" cy="553998"/>
          </a:xfrm>
          <a:prstGeom prst="rect">
            <a:avLst/>
          </a:prstGeom>
          <a:noFill/>
        </p:spPr>
        <p:txBody>
          <a:bodyPr wrap="square" rtlCol="0">
            <a:spAutoFit/>
          </a:bodyPr>
          <a:lstStyle/>
          <a:p>
            <a:pPr algn="ctr"/>
            <a:r>
              <a:rPr lang="en-US" sz="3000" b="1" dirty="0" smtClean="0">
                <a:solidFill>
                  <a:srgbClr val="C00000"/>
                </a:solidFill>
                <a:latin typeface="Times New Roman" panose="02020603050405020304" pitchFamily="18" charset="0"/>
                <a:cs typeface="Times New Roman" panose="02020603050405020304" pitchFamily="18" charset="0"/>
              </a:rPr>
              <a:t>I - VĂN </a:t>
            </a:r>
            <a:r>
              <a:rPr lang="en-US" sz="3000" b="1" dirty="0" err="1" smtClean="0">
                <a:solidFill>
                  <a:srgbClr val="C00000"/>
                </a:solidFill>
                <a:latin typeface="Times New Roman" panose="02020603050405020304" pitchFamily="18" charset="0"/>
                <a:cs typeface="Times New Roman" panose="02020603050405020304" pitchFamily="18" charset="0"/>
              </a:rPr>
              <a:t>BẢN</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PHÁP</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LUẬT</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VỀ</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THUẾ</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GTGT</a:t>
            </a:r>
            <a:endParaRPr lang="en-US" sz="30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342866" y="2286000"/>
            <a:ext cx="6650182" cy="2241960"/>
          </a:xfrm>
          <a:prstGeom prst="rect">
            <a:avLst/>
          </a:prstGeom>
          <a:noFill/>
        </p:spPr>
        <p:txBody>
          <a:bodyPr wrap="square" rtlCol="0">
            <a:spAutoFit/>
          </a:bodyPr>
          <a:lstStyle/>
          <a:p>
            <a:pPr marL="914400" lvl="1" indent="-457200">
              <a:lnSpc>
                <a:spcPct val="150000"/>
              </a:lnSpc>
              <a:buFont typeface="Times New Roman" panose="02020603050405020304" pitchFamily="18" charset="0"/>
              <a:buChar char="⁃"/>
            </a:pPr>
            <a:r>
              <a:rPr lang="vi-VN" sz="2400" b="1" dirty="0" smtClean="0">
                <a:solidFill>
                  <a:srgbClr val="C00000"/>
                </a:solidFill>
                <a:latin typeface="Times New Roman" panose="02020603050405020304" pitchFamily="18" charset="0"/>
                <a:cs typeface="Times New Roman" panose="02020603050405020304" pitchFamily="18" charset="0"/>
              </a:rPr>
              <a:t>Nghị </a:t>
            </a:r>
            <a:r>
              <a:rPr lang="vi-VN" sz="2400" b="1" dirty="0">
                <a:solidFill>
                  <a:srgbClr val="C00000"/>
                </a:solidFill>
                <a:latin typeface="Times New Roman" panose="02020603050405020304" pitchFamily="18" charset="0"/>
                <a:cs typeface="Times New Roman" panose="02020603050405020304" pitchFamily="18" charset="0"/>
              </a:rPr>
              <a:t>định 209/2013/NĐ-CP</a:t>
            </a:r>
          </a:p>
          <a:p>
            <a:pPr marL="914400" lvl="1" indent="-457200">
              <a:lnSpc>
                <a:spcPct val="150000"/>
              </a:lnSpc>
              <a:buFont typeface="Times New Roman" panose="02020603050405020304" pitchFamily="18" charset="0"/>
              <a:buChar char="⁃"/>
            </a:pPr>
            <a:r>
              <a:rPr lang="vi-VN" sz="2400" b="1" dirty="0">
                <a:solidFill>
                  <a:srgbClr val="C00000"/>
                </a:solidFill>
                <a:latin typeface="Times New Roman" panose="02020603050405020304" pitchFamily="18" charset="0"/>
                <a:cs typeface="Times New Roman" panose="02020603050405020304" pitchFamily="18" charset="0"/>
              </a:rPr>
              <a:t>Nghị định 91/2014/NĐ-CP</a:t>
            </a:r>
          </a:p>
          <a:p>
            <a:pPr marL="914400" lvl="1" indent="-457200">
              <a:lnSpc>
                <a:spcPct val="150000"/>
              </a:lnSpc>
              <a:buFont typeface="Times New Roman" panose="02020603050405020304" pitchFamily="18" charset="0"/>
              <a:buChar char="⁃"/>
            </a:pPr>
            <a:r>
              <a:rPr lang="vi-VN" sz="2400" b="1" dirty="0">
                <a:solidFill>
                  <a:srgbClr val="C00000"/>
                </a:solidFill>
                <a:latin typeface="Times New Roman" panose="02020603050405020304" pitchFamily="18" charset="0"/>
                <a:cs typeface="Times New Roman" panose="02020603050405020304" pitchFamily="18" charset="0"/>
              </a:rPr>
              <a:t>Nghị định 12/2015/NĐ-CP</a:t>
            </a:r>
          </a:p>
          <a:p>
            <a:pPr marL="914400" lvl="1" indent="-457200">
              <a:lnSpc>
                <a:spcPct val="150000"/>
              </a:lnSpc>
              <a:buFont typeface="Times New Roman" panose="02020603050405020304" pitchFamily="18" charset="0"/>
              <a:buChar char="⁃"/>
            </a:pPr>
            <a:r>
              <a:rPr lang="vi-VN" sz="2400" b="1" dirty="0">
                <a:solidFill>
                  <a:srgbClr val="C00000"/>
                </a:solidFill>
                <a:latin typeface="Times New Roman" panose="02020603050405020304" pitchFamily="18" charset="0"/>
                <a:cs typeface="Times New Roman" panose="02020603050405020304" pitchFamily="18" charset="0"/>
              </a:rPr>
              <a:t>Nghị định 146/2017/NĐ-CP</a:t>
            </a:r>
          </a:p>
        </p:txBody>
      </p:sp>
      <p:sp>
        <p:nvSpPr>
          <p:cNvPr id="4" name="TextBox 3"/>
          <p:cNvSpPr txBox="1"/>
          <p:nvPr/>
        </p:nvSpPr>
        <p:spPr>
          <a:xfrm>
            <a:off x="2209800" y="1169332"/>
            <a:ext cx="5410200" cy="923330"/>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3600" b="1" dirty="0" err="1">
                <a:solidFill>
                  <a:srgbClr val="C00000"/>
                </a:solidFill>
                <a:latin typeface="Times New Roman" panose="02020603050405020304" pitchFamily="18" charset="0"/>
                <a:cs typeface="Times New Roman" panose="02020603050405020304" pitchFamily="18" charset="0"/>
              </a:rPr>
              <a:t>Nghị</a:t>
            </a:r>
            <a:r>
              <a:rPr lang="en-US" sz="3600" b="1" dirty="0">
                <a:solidFill>
                  <a:srgbClr val="C00000"/>
                </a:solidFill>
                <a:latin typeface="Times New Roman" panose="02020603050405020304" pitchFamily="18" charset="0"/>
                <a:cs typeface="Times New Roman" panose="02020603050405020304" pitchFamily="18" charset="0"/>
              </a:rPr>
              <a:t> </a:t>
            </a:r>
            <a:r>
              <a:rPr lang="en-US" sz="3600" b="1" dirty="0" err="1">
                <a:solidFill>
                  <a:srgbClr val="C00000"/>
                </a:solidFill>
                <a:latin typeface="Times New Roman" panose="02020603050405020304" pitchFamily="18" charset="0"/>
                <a:cs typeface="Times New Roman" panose="02020603050405020304" pitchFamily="18" charset="0"/>
              </a:rPr>
              <a:t>định</a:t>
            </a:r>
            <a:endParaRPr lang="en-US" sz="36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11048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86618"/>
            <a:ext cx="7772400" cy="584775"/>
          </a:xfrm>
          <a:prstGeom prst="rect">
            <a:avLst/>
          </a:prstGeom>
          <a:noFill/>
        </p:spPr>
        <p:txBody>
          <a:bodyPr wrap="square" rtlCol="0">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I</a:t>
            </a:r>
            <a:r>
              <a:rPr lang="en-US" sz="3200" b="1" dirty="0" smtClean="0">
                <a:solidFill>
                  <a:srgbClr val="C00000"/>
                </a:solidFill>
                <a:latin typeface="Times New Roman" panose="02020603050405020304" pitchFamily="18" charset="0"/>
                <a:cs typeface="Times New Roman" panose="02020603050405020304" pitchFamily="18" charset="0"/>
              </a:rPr>
              <a:t>V – </a:t>
            </a:r>
            <a:r>
              <a:rPr lang="en-US" sz="3200" b="1" dirty="0" err="1" smtClean="0">
                <a:solidFill>
                  <a:srgbClr val="C00000"/>
                </a:solidFill>
                <a:latin typeface="Times New Roman" panose="02020603050405020304" pitchFamily="18" charset="0"/>
                <a:cs typeface="Times New Roman" panose="02020603050405020304" pitchFamily="18" charset="0"/>
              </a:rPr>
              <a:t>PHƯƠNG</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PHÁP</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600200" y="1160032"/>
            <a:ext cx="6858000" cy="523220"/>
          </a:xfrm>
          <a:prstGeom prst="rect">
            <a:avLst/>
          </a:prstGeom>
          <a:noFill/>
        </p:spPr>
        <p:txBody>
          <a:bodyPr wrap="square" rtlCol="0">
            <a:spAutoFit/>
          </a:bodyPr>
          <a:lstStyle/>
          <a:p>
            <a:r>
              <a:rPr lang="en-US" sz="2800" b="1" dirty="0" smtClean="0">
                <a:solidFill>
                  <a:schemeClr val="accent3"/>
                </a:solidFill>
                <a:latin typeface="Times New Roman" panose="02020603050405020304" pitchFamily="18" charset="0"/>
                <a:cs typeface="Times New Roman" panose="02020603050405020304" pitchFamily="18" charset="0"/>
              </a:rPr>
              <a:t>1. PP </a:t>
            </a:r>
            <a:r>
              <a:rPr lang="en-US" sz="2800" b="1" dirty="0" err="1" smtClean="0">
                <a:solidFill>
                  <a:schemeClr val="accent3"/>
                </a:solidFill>
                <a:latin typeface="Times New Roman" panose="02020603050405020304" pitchFamily="18" charset="0"/>
                <a:cs typeface="Times New Roman" panose="02020603050405020304" pitchFamily="18" charset="0"/>
              </a:rPr>
              <a:t>KHẤU</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TRỪ</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THUẾ</a:t>
            </a:r>
            <a:endParaRPr lang="en-US" sz="2800" b="1" dirty="0">
              <a:solidFill>
                <a:schemeClr val="accent3"/>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790700" y="1752600"/>
            <a:ext cx="6972300" cy="492443"/>
          </a:xfrm>
          <a:prstGeom prst="rect">
            <a:avLst/>
          </a:prstGeom>
          <a:noFill/>
        </p:spPr>
        <p:txBody>
          <a:bodyPr wrap="square" rtlCol="0">
            <a:spAutoFit/>
          </a:bodyPr>
          <a:lstStyle/>
          <a:p>
            <a:r>
              <a:rPr lang="en-US" sz="2600" b="1" dirty="0" smtClean="0">
                <a:solidFill>
                  <a:schemeClr val="accent3"/>
                </a:solidFill>
                <a:latin typeface="Times New Roman" panose="02020603050405020304" pitchFamily="18" charset="0"/>
                <a:cs typeface="Times New Roman" panose="02020603050405020304" pitchFamily="18" charset="0"/>
              </a:rPr>
              <a:t>1.4. </a:t>
            </a:r>
            <a:r>
              <a:rPr lang="vi-VN" sz="2600" b="1" dirty="0">
                <a:solidFill>
                  <a:schemeClr val="accent3"/>
                </a:solidFill>
                <a:latin typeface="Times New Roman" panose="02020603050405020304" pitchFamily="18" charset="0"/>
                <a:cs typeface="Times New Roman" panose="02020603050405020304" pitchFamily="18" charset="0"/>
              </a:rPr>
              <a:t>Điều kiện khấu trừ thuế GTGT đầu vào</a:t>
            </a:r>
            <a:endParaRPr lang="en-US" sz="2600" b="1" dirty="0">
              <a:solidFill>
                <a:schemeClr val="accent3"/>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905000" y="2362200"/>
            <a:ext cx="6858000" cy="1107996"/>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err="1" smtClean="0">
                <a:solidFill>
                  <a:srgbClr val="C00000"/>
                </a:solidFill>
                <a:latin typeface="Times New Roman" panose="02020603050405020304" pitchFamily="18" charset="0"/>
                <a:cs typeface="Times New Roman" panose="02020603050405020304" pitchFamily="18" charset="0"/>
              </a:rPr>
              <a:t>Có</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hoá</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đơn</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GTGT</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hợp</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pháp</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của</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HH</a:t>
            </a:r>
            <a:r>
              <a:rPr lang="en-US" sz="2200" dirty="0" smtClean="0">
                <a:solidFill>
                  <a:srgbClr val="C00000"/>
                </a:solidFill>
                <a:latin typeface="Times New Roman" panose="02020603050405020304" pitchFamily="18" charset="0"/>
                <a:cs typeface="Times New Roman" panose="02020603050405020304" pitchFamily="18" charset="0"/>
              </a:rPr>
              <a:t>, DV </a:t>
            </a:r>
            <a:r>
              <a:rPr lang="en-US" sz="2200" dirty="0" err="1" smtClean="0">
                <a:solidFill>
                  <a:srgbClr val="C00000"/>
                </a:solidFill>
                <a:latin typeface="Times New Roman" panose="02020603050405020304" pitchFamily="18" charset="0"/>
                <a:cs typeface="Times New Roman" panose="02020603050405020304" pitchFamily="18" charset="0"/>
              </a:rPr>
              <a:t>mua</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vào</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hoặc</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chứng</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từ</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nộp</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thuế</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GTGT</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smtClean="0">
                <a:solidFill>
                  <a:srgbClr val="C00000"/>
                </a:solidFill>
                <a:latin typeface="Times New Roman" panose="02020603050405020304" pitchFamily="18" charset="0"/>
                <a:cs typeface="Times New Roman" panose="02020603050405020304" pitchFamily="18" charset="0"/>
              </a:rPr>
              <a:t>khâu</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nhập</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khẩu</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hoặc</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chứng</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từ</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nộp</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thuế</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GTGT</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thay</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cho</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phía</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nước</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ngoài</a:t>
            </a:r>
            <a:endParaRPr lang="en-US" sz="2200" dirty="0">
              <a:solidFill>
                <a:srgbClr val="C0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916373" y="3961150"/>
            <a:ext cx="6858000" cy="1785104"/>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err="1">
                <a:solidFill>
                  <a:srgbClr val="C00000"/>
                </a:solidFill>
                <a:latin typeface="Times New Roman" panose="02020603050405020304" pitchFamily="18" charset="0"/>
                <a:cs typeface="Times New Roman" panose="02020603050405020304" pitchFamily="18" charset="0"/>
              </a:rPr>
              <a:t>Có</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chứng</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từ</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thanh</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toán</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không</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dùng</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tiền</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mặt</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đối</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với</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hàng</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hóa</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dịch</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vụ</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mua</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vào</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bao</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gồm</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cả</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hàng</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hoá</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nhập</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khẩu</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từ</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smtClean="0">
                <a:solidFill>
                  <a:srgbClr val="C00000"/>
                </a:solidFill>
                <a:latin typeface="Times New Roman" panose="02020603050405020304" pitchFamily="18" charset="0"/>
                <a:cs typeface="Times New Roman" panose="02020603050405020304" pitchFamily="18" charset="0"/>
              </a:rPr>
              <a:t>20 </a:t>
            </a:r>
            <a:r>
              <a:rPr lang="en-US" sz="2200" dirty="0" err="1" smtClean="0">
                <a:solidFill>
                  <a:srgbClr val="C00000"/>
                </a:solidFill>
                <a:latin typeface="Times New Roman" panose="02020603050405020304" pitchFamily="18" charset="0"/>
                <a:cs typeface="Times New Roman" panose="02020603050405020304" pitchFamily="18" charset="0"/>
              </a:rPr>
              <a:t>triệu</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đồng</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trở</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lên</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trừ</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smtClean="0">
                <a:solidFill>
                  <a:srgbClr val="C00000"/>
                </a:solidFill>
                <a:latin typeface="Times New Roman" panose="02020603050405020304" pitchFamily="18" charset="0"/>
                <a:cs typeface="Times New Roman" panose="02020603050405020304" pitchFamily="18" charset="0"/>
              </a:rPr>
              <a:t>TH </a:t>
            </a:r>
            <a:r>
              <a:rPr lang="en-US" sz="2200" dirty="0" err="1" smtClean="0">
                <a:solidFill>
                  <a:srgbClr val="C00000"/>
                </a:solidFill>
                <a:latin typeface="Times New Roman" panose="02020603050405020304" pitchFamily="18" charset="0"/>
                <a:cs typeface="Times New Roman" panose="02020603050405020304" pitchFamily="18" charset="0"/>
              </a:rPr>
              <a:t>tổng</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giá</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trị</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hàng</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hoá</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dịch</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vụ</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mua</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vào</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từng</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lần</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theo</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hóa</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đơn</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dưới</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smtClean="0">
                <a:solidFill>
                  <a:srgbClr val="C00000"/>
                </a:solidFill>
                <a:latin typeface="Times New Roman" panose="02020603050405020304" pitchFamily="18" charset="0"/>
                <a:cs typeface="Times New Roman" panose="02020603050405020304" pitchFamily="18" charset="0"/>
              </a:rPr>
              <a:t>20 </a:t>
            </a:r>
            <a:r>
              <a:rPr lang="en-US" sz="2200" dirty="0" err="1" smtClean="0">
                <a:solidFill>
                  <a:srgbClr val="C00000"/>
                </a:solidFill>
                <a:latin typeface="Times New Roman" panose="02020603050405020304" pitchFamily="18" charset="0"/>
                <a:cs typeface="Times New Roman" panose="02020603050405020304" pitchFamily="18" charset="0"/>
              </a:rPr>
              <a:t>triệu</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đồng</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theo</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giá</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đã</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có</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thuế</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GTGT</a:t>
            </a:r>
            <a:endParaRPr lang="en-US" sz="2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641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86618"/>
            <a:ext cx="7772400" cy="584775"/>
          </a:xfrm>
          <a:prstGeom prst="rect">
            <a:avLst/>
          </a:prstGeom>
          <a:noFill/>
        </p:spPr>
        <p:txBody>
          <a:bodyPr wrap="square" rtlCol="0">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I</a:t>
            </a:r>
            <a:r>
              <a:rPr lang="en-US" sz="3200" b="1" dirty="0" smtClean="0">
                <a:solidFill>
                  <a:srgbClr val="C00000"/>
                </a:solidFill>
                <a:latin typeface="Times New Roman" panose="02020603050405020304" pitchFamily="18" charset="0"/>
                <a:cs typeface="Times New Roman" panose="02020603050405020304" pitchFamily="18" charset="0"/>
              </a:rPr>
              <a:t>V – </a:t>
            </a:r>
            <a:r>
              <a:rPr lang="en-US" sz="3200" b="1" dirty="0" err="1" smtClean="0">
                <a:solidFill>
                  <a:srgbClr val="C00000"/>
                </a:solidFill>
                <a:latin typeface="Times New Roman" panose="02020603050405020304" pitchFamily="18" charset="0"/>
                <a:cs typeface="Times New Roman" panose="02020603050405020304" pitchFamily="18" charset="0"/>
              </a:rPr>
              <a:t>PHƯƠNG</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PHÁP</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524000" y="1186190"/>
            <a:ext cx="6858000" cy="523220"/>
          </a:xfrm>
          <a:prstGeom prst="rect">
            <a:avLst/>
          </a:prstGeom>
          <a:noFill/>
        </p:spPr>
        <p:txBody>
          <a:bodyPr wrap="square" rtlCol="0">
            <a:spAutoFit/>
          </a:bodyPr>
          <a:lstStyle/>
          <a:p>
            <a:r>
              <a:rPr lang="en-US" sz="2800" b="1" dirty="0">
                <a:solidFill>
                  <a:schemeClr val="accent3"/>
                </a:solidFill>
                <a:latin typeface="Times New Roman" panose="02020603050405020304" pitchFamily="18" charset="0"/>
                <a:cs typeface="Times New Roman" panose="02020603050405020304" pitchFamily="18" charset="0"/>
              </a:rPr>
              <a:t>2</a:t>
            </a:r>
            <a:r>
              <a:rPr lang="en-US" sz="2800" b="1" dirty="0" smtClean="0">
                <a:solidFill>
                  <a:schemeClr val="accent3"/>
                </a:solidFill>
                <a:latin typeface="Times New Roman" panose="02020603050405020304" pitchFamily="18" charset="0"/>
                <a:cs typeface="Times New Roman" panose="02020603050405020304" pitchFamily="18" charset="0"/>
              </a:rPr>
              <a:t>. PP </a:t>
            </a:r>
            <a:r>
              <a:rPr lang="en-US" sz="2800" b="1" dirty="0" err="1" smtClean="0">
                <a:solidFill>
                  <a:schemeClr val="accent3"/>
                </a:solidFill>
                <a:latin typeface="Times New Roman" panose="02020603050405020304" pitchFamily="18" charset="0"/>
                <a:cs typeface="Times New Roman" panose="02020603050405020304" pitchFamily="18" charset="0"/>
              </a:rPr>
              <a:t>TÍNH</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TRỰC</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TIẾP</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TRÊN</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GTGT</a:t>
            </a:r>
            <a:endParaRPr lang="en-US" sz="2800" b="1" dirty="0">
              <a:solidFill>
                <a:schemeClr val="accent3"/>
              </a:solidFill>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1717241024"/>
              </p:ext>
            </p:extLst>
          </p:nvPr>
        </p:nvGraphicFramePr>
        <p:xfrm>
          <a:off x="1752600" y="1792434"/>
          <a:ext cx="69723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59222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86618"/>
            <a:ext cx="7772400" cy="584775"/>
          </a:xfrm>
          <a:prstGeom prst="rect">
            <a:avLst/>
          </a:prstGeom>
          <a:noFill/>
        </p:spPr>
        <p:txBody>
          <a:bodyPr wrap="square" rtlCol="0">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I</a:t>
            </a:r>
            <a:r>
              <a:rPr lang="en-US" sz="3200" b="1" dirty="0" smtClean="0">
                <a:solidFill>
                  <a:srgbClr val="C00000"/>
                </a:solidFill>
                <a:latin typeface="Times New Roman" panose="02020603050405020304" pitchFamily="18" charset="0"/>
                <a:cs typeface="Times New Roman" panose="02020603050405020304" pitchFamily="18" charset="0"/>
              </a:rPr>
              <a:t>V – </a:t>
            </a:r>
            <a:r>
              <a:rPr lang="en-US" sz="3200" b="1" dirty="0" err="1" smtClean="0">
                <a:solidFill>
                  <a:srgbClr val="C00000"/>
                </a:solidFill>
                <a:latin typeface="Times New Roman" panose="02020603050405020304" pitchFamily="18" charset="0"/>
                <a:cs typeface="Times New Roman" panose="02020603050405020304" pitchFamily="18" charset="0"/>
              </a:rPr>
              <a:t>PHƯƠNG</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PHÁP</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524000" y="1186190"/>
            <a:ext cx="6858000" cy="523220"/>
          </a:xfrm>
          <a:prstGeom prst="rect">
            <a:avLst/>
          </a:prstGeom>
          <a:noFill/>
        </p:spPr>
        <p:txBody>
          <a:bodyPr wrap="square" rtlCol="0">
            <a:spAutoFit/>
          </a:bodyPr>
          <a:lstStyle/>
          <a:p>
            <a:r>
              <a:rPr lang="en-US" sz="2800" b="1" dirty="0">
                <a:solidFill>
                  <a:schemeClr val="accent3"/>
                </a:solidFill>
                <a:latin typeface="Times New Roman" panose="02020603050405020304" pitchFamily="18" charset="0"/>
                <a:cs typeface="Times New Roman" panose="02020603050405020304" pitchFamily="18" charset="0"/>
              </a:rPr>
              <a:t>2</a:t>
            </a:r>
            <a:r>
              <a:rPr lang="en-US" sz="2800" b="1" dirty="0" smtClean="0">
                <a:solidFill>
                  <a:schemeClr val="accent3"/>
                </a:solidFill>
                <a:latin typeface="Times New Roman" panose="02020603050405020304" pitchFamily="18" charset="0"/>
                <a:cs typeface="Times New Roman" panose="02020603050405020304" pitchFamily="18" charset="0"/>
              </a:rPr>
              <a:t>. PP </a:t>
            </a:r>
            <a:r>
              <a:rPr lang="en-US" sz="2800" b="1" dirty="0" err="1" smtClean="0">
                <a:solidFill>
                  <a:schemeClr val="accent3"/>
                </a:solidFill>
                <a:latin typeface="Times New Roman" panose="02020603050405020304" pitchFamily="18" charset="0"/>
                <a:cs typeface="Times New Roman" panose="02020603050405020304" pitchFamily="18" charset="0"/>
              </a:rPr>
              <a:t>TÍNH</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TRỰC</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TIẾP</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TRÊN</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GTGT</a:t>
            </a:r>
            <a:endParaRPr lang="en-US" sz="2800" b="1" dirty="0">
              <a:solidFill>
                <a:schemeClr val="accent3"/>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828800" y="2131367"/>
            <a:ext cx="7010400" cy="492443"/>
          </a:xfrm>
          <a:prstGeom prst="rect">
            <a:avLst/>
          </a:prstGeom>
          <a:noFill/>
        </p:spPr>
        <p:txBody>
          <a:bodyPr wrap="square" rtlCol="0">
            <a:spAutoFit/>
          </a:bodyPr>
          <a:lstStyle/>
          <a:p>
            <a:r>
              <a:rPr lang="en-US" sz="2600" b="1" dirty="0" smtClean="0">
                <a:solidFill>
                  <a:srgbClr val="C00000"/>
                </a:solidFill>
                <a:latin typeface="Times New Roman" panose="02020603050405020304" pitchFamily="18" charset="0"/>
                <a:cs typeface="Times New Roman" panose="02020603050405020304" pitchFamily="18" charset="0"/>
              </a:rPr>
              <a:t>2.1. </a:t>
            </a:r>
            <a:r>
              <a:rPr lang="en-US" sz="2600" b="1" dirty="0" err="1">
                <a:solidFill>
                  <a:srgbClr val="C00000"/>
                </a:solidFill>
                <a:latin typeface="Times New Roman" panose="02020603050405020304" pitchFamily="18" charset="0"/>
                <a:cs typeface="Times New Roman" panose="02020603050405020304" pitchFamily="18" charset="0"/>
              </a:rPr>
              <a:t>X</a:t>
            </a:r>
            <a:r>
              <a:rPr lang="en-US" sz="2600" b="1" dirty="0" err="1" smtClean="0">
                <a:solidFill>
                  <a:srgbClr val="C00000"/>
                </a:solidFill>
                <a:latin typeface="Times New Roman" panose="02020603050405020304" pitchFamily="18" charset="0"/>
                <a:cs typeface="Times New Roman" panose="02020603050405020304" pitchFamily="18" charset="0"/>
              </a:rPr>
              <a:t>ác</a:t>
            </a:r>
            <a:r>
              <a:rPr lang="en-US" sz="2600" b="1" dirty="0" smtClean="0">
                <a:solidFill>
                  <a:srgbClr val="C00000"/>
                </a:solidFill>
                <a:latin typeface="Times New Roman" panose="02020603050405020304" pitchFamily="18" charset="0"/>
                <a:cs typeface="Times New Roman" panose="02020603050405020304" pitchFamily="18" charset="0"/>
              </a:rPr>
              <a:t> </a:t>
            </a:r>
            <a:r>
              <a:rPr lang="en-US" sz="2600" b="1" dirty="0" err="1">
                <a:solidFill>
                  <a:srgbClr val="C00000"/>
                </a:solidFill>
                <a:latin typeface="Times New Roman" panose="02020603050405020304" pitchFamily="18" charset="0"/>
                <a:cs typeface="Times New Roman" panose="02020603050405020304" pitchFamily="18" charset="0"/>
              </a:rPr>
              <a:t>định</a:t>
            </a:r>
            <a:r>
              <a:rPr lang="en-US" sz="2600" b="1" dirty="0">
                <a:solidFill>
                  <a:srgbClr val="C00000"/>
                </a:solidFill>
                <a:latin typeface="Times New Roman" panose="02020603050405020304" pitchFamily="18" charset="0"/>
                <a:cs typeface="Times New Roman" panose="02020603050405020304" pitchFamily="18" charset="0"/>
              </a:rPr>
              <a:t> </a:t>
            </a:r>
            <a:r>
              <a:rPr lang="en-US" sz="2600" b="1" dirty="0" err="1">
                <a:solidFill>
                  <a:srgbClr val="C00000"/>
                </a:solidFill>
                <a:latin typeface="Times New Roman" panose="02020603050405020304" pitchFamily="18" charset="0"/>
                <a:cs typeface="Times New Roman" panose="02020603050405020304" pitchFamily="18" charset="0"/>
              </a:rPr>
              <a:t>thuế</a:t>
            </a:r>
            <a:r>
              <a:rPr lang="en-US" sz="2600" b="1" dirty="0">
                <a:solidFill>
                  <a:srgbClr val="C00000"/>
                </a:solidFill>
                <a:latin typeface="Times New Roman" panose="02020603050405020304" pitchFamily="18" charset="0"/>
                <a:cs typeface="Times New Roman" panose="02020603050405020304" pitchFamily="18" charset="0"/>
              </a:rPr>
              <a:t> </a:t>
            </a:r>
            <a:r>
              <a:rPr lang="en-US" sz="2600" b="1" dirty="0" err="1">
                <a:solidFill>
                  <a:srgbClr val="C00000"/>
                </a:solidFill>
                <a:latin typeface="Times New Roman" panose="02020603050405020304" pitchFamily="18" charset="0"/>
                <a:cs typeface="Times New Roman" panose="02020603050405020304" pitchFamily="18" charset="0"/>
              </a:rPr>
              <a:t>GTGT</a:t>
            </a:r>
            <a:r>
              <a:rPr lang="en-US" sz="2600" b="1" dirty="0">
                <a:solidFill>
                  <a:srgbClr val="C00000"/>
                </a:solidFill>
                <a:latin typeface="Times New Roman" panose="02020603050405020304" pitchFamily="18" charset="0"/>
                <a:cs typeface="Times New Roman" panose="02020603050405020304" pitchFamily="18" charset="0"/>
              </a:rPr>
              <a:t> </a:t>
            </a:r>
            <a:r>
              <a:rPr lang="en-US" sz="2600" b="1" dirty="0" err="1">
                <a:solidFill>
                  <a:srgbClr val="C00000"/>
                </a:solidFill>
                <a:latin typeface="Times New Roman" panose="02020603050405020304" pitchFamily="18" charset="0"/>
                <a:cs typeface="Times New Roman" panose="02020603050405020304" pitchFamily="18" charset="0"/>
              </a:rPr>
              <a:t>trực</a:t>
            </a:r>
            <a:r>
              <a:rPr lang="en-US" sz="2600" b="1" dirty="0">
                <a:solidFill>
                  <a:srgbClr val="C00000"/>
                </a:solidFill>
                <a:latin typeface="Times New Roman" panose="02020603050405020304" pitchFamily="18" charset="0"/>
                <a:cs typeface="Times New Roman" panose="02020603050405020304" pitchFamily="18" charset="0"/>
              </a:rPr>
              <a:t> </a:t>
            </a:r>
            <a:r>
              <a:rPr lang="en-US" sz="2600" b="1" dirty="0" err="1">
                <a:solidFill>
                  <a:srgbClr val="C00000"/>
                </a:solidFill>
                <a:latin typeface="Times New Roman" panose="02020603050405020304" pitchFamily="18" charset="0"/>
                <a:cs typeface="Times New Roman" panose="02020603050405020304" pitchFamily="18" charset="0"/>
              </a:rPr>
              <a:t>tiếp</a:t>
            </a:r>
            <a:r>
              <a:rPr lang="en-US" sz="2600" b="1" dirty="0">
                <a:solidFill>
                  <a:srgbClr val="C00000"/>
                </a:solidFill>
                <a:latin typeface="Times New Roman" panose="02020603050405020304" pitchFamily="18" charset="0"/>
                <a:cs typeface="Times New Roman" panose="02020603050405020304" pitchFamily="18" charset="0"/>
              </a:rPr>
              <a:t> </a:t>
            </a:r>
            <a:r>
              <a:rPr lang="en-US" sz="2600" b="1" dirty="0" err="1">
                <a:solidFill>
                  <a:srgbClr val="C00000"/>
                </a:solidFill>
                <a:latin typeface="Times New Roman" panose="02020603050405020304" pitchFamily="18" charset="0"/>
                <a:cs typeface="Times New Roman" panose="02020603050405020304" pitchFamily="18" charset="0"/>
              </a:rPr>
              <a:t>trên</a:t>
            </a:r>
            <a:r>
              <a:rPr lang="en-US" sz="2600" b="1" dirty="0">
                <a:solidFill>
                  <a:srgbClr val="C00000"/>
                </a:solidFill>
                <a:latin typeface="Times New Roman" panose="02020603050405020304" pitchFamily="18" charset="0"/>
                <a:cs typeface="Times New Roman" panose="02020603050405020304" pitchFamily="18" charset="0"/>
              </a:rPr>
              <a:t> </a:t>
            </a:r>
            <a:r>
              <a:rPr lang="en-US" sz="2600" b="1" dirty="0" err="1">
                <a:solidFill>
                  <a:srgbClr val="C00000"/>
                </a:solidFill>
                <a:latin typeface="Times New Roman" panose="02020603050405020304" pitchFamily="18" charset="0"/>
                <a:cs typeface="Times New Roman" panose="02020603050405020304" pitchFamily="18" charset="0"/>
              </a:rPr>
              <a:t>GTGT</a:t>
            </a:r>
            <a:endParaRPr lang="en-US" sz="2600" b="1" dirty="0">
              <a:solidFill>
                <a:srgbClr val="C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209800" y="3352800"/>
            <a:ext cx="6324600" cy="120032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sz="2400" b="1" dirty="0" err="1">
                <a:solidFill>
                  <a:srgbClr val="C00000"/>
                </a:solidFill>
                <a:latin typeface="Times New Roman" panose="02020603050405020304" pitchFamily="18" charset="0"/>
                <a:cs typeface="Times New Roman" panose="02020603050405020304" pitchFamily="18" charset="0"/>
              </a:rPr>
              <a:t>Đối</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tượng</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áp</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dụng</a:t>
            </a:r>
            <a:r>
              <a:rPr lang="en-US" sz="2400" b="1" dirty="0">
                <a:solidFill>
                  <a:srgbClr val="C00000"/>
                </a:solidFill>
                <a:latin typeface="Times New Roman" panose="02020603050405020304" pitchFamily="18" charset="0"/>
                <a:cs typeface="Times New Roman" panose="02020603050405020304" pitchFamily="18" charset="0"/>
              </a:rPr>
              <a:t>:</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Hoạt</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động</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mua</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bán</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chế</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tác</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vàng</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bạc</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đá</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quý</a:t>
            </a:r>
            <a:endParaRPr 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3175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86618"/>
            <a:ext cx="7772400" cy="584775"/>
          </a:xfrm>
          <a:prstGeom prst="rect">
            <a:avLst/>
          </a:prstGeom>
          <a:noFill/>
        </p:spPr>
        <p:txBody>
          <a:bodyPr wrap="square" rtlCol="0">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I</a:t>
            </a:r>
            <a:r>
              <a:rPr lang="en-US" sz="3200" b="1" dirty="0" smtClean="0">
                <a:solidFill>
                  <a:srgbClr val="C00000"/>
                </a:solidFill>
                <a:latin typeface="Times New Roman" panose="02020603050405020304" pitchFamily="18" charset="0"/>
                <a:cs typeface="Times New Roman" panose="02020603050405020304" pitchFamily="18" charset="0"/>
              </a:rPr>
              <a:t>V – </a:t>
            </a:r>
            <a:r>
              <a:rPr lang="en-US" sz="3200" b="1" dirty="0" err="1" smtClean="0">
                <a:solidFill>
                  <a:srgbClr val="C00000"/>
                </a:solidFill>
                <a:latin typeface="Times New Roman" panose="02020603050405020304" pitchFamily="18" charset="0"/>
                <a:cs typeface="Times New Roman" panose="02020603050405020304" pitchFamily="18" charset="0"/>
              </a:rPr>
              <a:t>PHƯƠNG</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PHÁP</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524000" y="1186190"/>
            <a:ext cx="6858000" cy="523220"/>
          </a:xfrm>
          <a:prstGeom prst="rect">
            <a:avLst/>
          </a:prstGeom>
          <a:noFill/>
        </p:spPr>
        <p:txBody>
          <a:bodyPr wrap="square" rtlCol="0">
            <a:spAutoFit/>
          </a:bodyPr>
          <a:lstStyle/>
          <a:p>
            <a:r>
              <a:rPr lang="en-US" sz="2800" b="1" dirty="0">
                <a:solidFill>
                  <a:schemeClr val="accent3"/>
                </a:solidFill>
                <a:latin typeface="Times New Roman" panose="02020603050405020304" pitchFamily="18" charset="0"/>
                <a:cs typeface="Times New Roman" panose="02020603050405020304" pitchFamily="18" charset="0"/>
              </a:rPr>
              <a:t>2</a:t>
            </a:r>
            <a:r>
              <a:rPr lang="en-US" sz="2800" b="1" dirty="0" smtClean="0">
                <a:solidFill>
                  <a:schemeClr val="accent3"/>
                </a:solidFill>
                <a:latin typeface="Times New Roman" panose="02020603050405020304" pitchFamily="18" charset="0"/>
                <a:cs typeface="Times New Roman" panose="02020603050405020304" pitchFamily="18" charset="0"/>
              </a:rPr>
              <a:t>. PP </a:t>
            </a:r>
            <a:r>
              <a:rPr lang="en-US" sz="2800" b="1" dirty="0" err="1" smtClean="0">
                <a:solidFill>
                  <a:schemeClr val="accent3"/>
                </a:solidFill>
                <a:latin typeface="Times New Roman" panose="02020603050405020304" pitchFamily="18" charset="0"/>
                <a:cs typeface="Times New Roman" panose="02020603050405020304" pitchFamily="18" charset="0"/>
              </a:rPr>
              <a:t>TÍNH</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TRỰC</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TIẾP</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TRÊN</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GTGT</a:t>
            </a:r>
            <a:endParaRPr lang="en-US" sz="2800" b="1" dirty="0">
              <a:solidFill>
                <a:schemeClr val="accent3"/>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828800" y="2131367"/>
            <a:ext cx="7010400" cy="492443"/>
          </a:xfrm>
          <a:prstGeom prst="rect">
            <a:avLst/>
          </a:prstGeom>
          <a:noFill/>
        </p:spPr>
        <p:txBody>
          <a:bodyPr wrap="square" rtlCol="0">
            <a:spAutoFit/>
          </a:bodyPr>
          <a:lstStyle/>
          <a:p>
            <a:r>
              <a:rPr lang="en-US" sz="2600" b="1" dirty="0" smtClean="0">
                <a:solidFill>
                  <a:srgbClr val="C00000"/>
                </a:solidFill>
                <a:latin typeface="Times New Roman" panose="02020603050405020304" pitchFamily="18" charset="0"/>
                <a:cs typeface="Times New Roman" panose="02020603050405020304" pitchFamily="18" charset="0"/>
              </a:rPr>
              <a:t>2.1. </a:t>
            </a:r>
            <a:r>
              <a:rPr lang="en-US" sz="2600" b="1" dirty="0" err="1">
                <a:solidFill>
                  <a:srgbClr val="C00000"/>
                </a:solidFill>
                <a:latin typeface="Times New Roman" panose="02020603050405020304" pitchFamily="18" charset="0"/>
                <a:cs typeface="Times New Roman" panose="02020603050405020304" pitchFamily="18" charset="0"/>
              </a:rPr>
              <a:t>X</a:t>
            </a:r>
            <a:r>
              <a:rPr lang="en-US" sz="2600" b="1" dirty="0" err="1" smtClean="0">
                <a:solidFill>
                  <a:srgbClr val="C00000"/>
                </a:solidFill>
                <a:latin typeface="Times New Roman" panose="02020603050405020304" pitchFamily="18" charset="0"/>
                <a:cs typeface="Times New Roman" panose="02020603050405020304" pitchFamily="18" charset="0"/>
              </a:rPr>
              <a:t>ác</a:t>
            </a:r>
            <a:r>
              <a:rPr lang="en-US" sz="2600" b="1" dirty="0" smtClean="0">
                <a:solidFill>
                  <a:srgbClr val="C00000"/>
                </a:solidFill>
                <a:latin typeface="Times New Roman" panose="02020603050405020304" pitchFamily="18" charset="0"/>
                <a:cs typeface="Times New Roman" panose="02020603050405020304" pitchFamily="18" charset="0"/>
              </a:rPr>
              <a:t> </a:t>
            </a:r>
            <a:r>
              <a:rPr lang="en-US" sz="2600" b="1" dirty="0" err="1">
                <a:solidFill>
                  <a:srgbClr val="C00000"/>
                </a:solidFill>
                <a:latin typeface="Times New Roman" panose="02020603050405020304" pitchFamily="18" charset="0"/>
                <a:cs typeface="Times New Roman" panose="02020603050405020304" pitchFamily="18" charset="0"/>
              </a:rPr>
              <a:t>định</a:t>
            </a:r>
            <a:r>
              <a:rPr lang="en-US" sz="2600" b="1" dirty="0">
                <a:solidFill>
                  <a:srgbClr val="C00000"/>
                </a:solidFill>
                <a:latin typeface="Times New Roman" panose="02020603050405020304" pitchFamily="18" charset="0"/>
                <a:cs typeface="Times New Roman" panose="02020603050405020304" pitchFamily="18" charset="0"/>
              </a:rPr>
              <a:t> </a:t>
            </a:r>
            <a:r>
              <a:rPr lang="en-US" sz="2600" b="1" dirty="0" err="1">
                <a:solidFill>
                  <a:srgbClr val="C00000"/>
                </a:solidFill>
                <a:latin typeface="Times New Roman" panose="02020603050405020304" pitchFamily="18" charset="0"/>
                <a:cs typeface="Times New Roman" panose="02020603050405020304" pitchFamily="18" charset="0"/>
              </a:rPr>
              <a:t>thuế</a:t>
            </a:r>
            <a:r>
              <a:rPr lang="en-US" sz="2600" b="1" dirty="0">
                <a:solidFill>
                  <a:srgbClr val="C00000"/>
                </a:solidFill>
                <a:latin typeface="Times New Roman" panose="02020603050405020304" pitchFamily="18" charset="0"/>
                <a:cs typeface="Times New Roman" panose="02020603050405020304" pitchFamily="18" charset="0"/>
              </a:rPr>
              <a:t> </a:t>
            </a:r>
            <a:r>
              <a:rPr lang="en-US" sz="2600" b="1" dirty="0" err="1">
                <a:solidFill>
                  <a:srgbClr val="C00000"/>
                </a:solidFill>
                <a:latin typeface="Times New Roman" panose="02020603050405020304" pitchFamily="18" charset="0"/>
                <a:cs typeface="Times New Roman" panose="02020603050405020304" pitchFamily="18" charset="0"/>
              </a:rPr>
              <a:t>GTGT</a:t>
            </a:r>
            <a:r>
              <a:rPr lang="en-US" sz="2600" b="1" dirty="0">
                <a:solidFill>
                  <a:srgbClr val="C00000"/>
                </a:solidFill>
                <a:latin typeface="Times New Roman" panose="02020603050405020304" pitchFamily="18" charset="0"/>
                <a:cs typeface="Times New Roman" panose="02020603050405020304" pitchFamily="18" charset="0"/>
              </a:rPr>
              <a:t> </a:t>
            </a:r>
            <a:r>
              <a:rPr lang="en-US" sz="2600" b="1" dirty="0" err="1">
                <a:solidFill>
                  <a:srgbClr val="C00000"/>
                </a:solidFill>
                <a:latin typeface="Times New Roman" panose="02020603050405020304" pitchFamily="18" charset="0"/>
                <a:cs typeface="Times New Roman" panose="02020603050405020304" pitchFamily="18" charset="0"/>
              </a:rPr>
              <a:t>trực</a:t>
            </a:r>
            <a:r>
              <a:rPr lang="en-US" sz="2600" b="1" dirty="0">
                <a:solidFill>
                  <a:srgbClr val="C00000"/>
                </a:solidFill>
                <a:latin typeface="Times New Roman" panose="02020603050405020304" pitchFamily="18" charset="0"/>
                <a:cs typeface="Times New Roman" panose="02020603050405020304" pitchFamily="18" charset="0"/>
              </a:rPr>
              <a:t> </a:t>
            </a:r>
            <a:r>
              <a:rPr lang="en-US" sz="2600" b="1" dirty="0" err="1">
                <a:solidFill>
                  <a:srgbClr val="C00000"/>
                </a:solidFill>
                <a:latin typeface="Times New Roman" panose="02020603050405020304" pitchFamily="18" charset="0"/>
                <a:cs typeface="Times New Roman" panose="02020603050405020304" pitchFamily="18" charset="0"/>
              </a:rPr>
              <a:t>tiếp</a:t>
            </a:r>
            <a:r>
              <a:rPr lang="en-US" sz="2600" b="1" dirty="0">
                <a:solidFill>
                  <a:srgbClr val="C00000"/>
                </a:solidFill>
                <a:latin typeface="Times New Roman" panose="02020603050405020304" pitchFamily="18" charset="0"/>
                <a:cs typeface="Times New Roman" panose="02020603050405020304" pitchFamily="18" charset="0"/>
              </a:rPr>
              <a:t> </a:t>
            </a:r>
            <a:r>
              <a:rPr lang="en-US" sz="2600" b="1" dirty="0" err="1">
                <a:solidFill>
                  <a:srgbClr val="C00000"/>
                </a:solidFill>
                <a:latin typeface="Times New Roman" panose="02020603050405020304" pitchFamily="18" charset="0"/>
                <a:cs typeface="Times New Roman" panose="02020603050405020304" pitchFamily="18" charset="0"/>
              </a:rPr>
              <a:t>trên</a:t>
            </a:r>
            <a:r>
              <a:rPr lang="en-US" sz="2600" b="1" dirty="0">
                <a:solidFill>
                  <a:srgbClr val="C00000"/>
                </a:solidFill>
                <a:latin typeface="Times New Roman" panose="02020603050405020304" pitchFamily="18" charset="0"/>
                <a:cs typeface="Times New Roman" panose="02020603050405020304" pitchFamily="18" charset="0"/>
              </a:rPr>
              <a:t> </a:t>
            </a:r>
            <a:r>
              <a:rPr lang="en-US" sz="2600" b="1" dirty="0" err="1">
                <a:solidFill>
                  <a:srgbClr val="C00000"/>
                </a:solidFill>
                <a:latin typeface="Times New Roman" panose="02020603050405020304" pitchFamily="18" charset="0"/>
                <a:cs typeface="Times New Roman" panose="02020603050405020304" pitchFamily="18" charset="0"/>
              </a:rPr>
              <a:t>GTGT</a:t>
            </a:r>
            <a:endParaRPr lang="en-US" sz="2600" b="1" dirty="0">
              <a:solidFill>
                <a:srgbClr val="C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209800" y="3038733"/>
            <a:ext cx="6324600" cy="64633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sz="2400" b="1" dirty="0" err="1" smtClean="0">
                <a:solidFill>
                  <a:srgbClr val="C00000"/>
                </a:solidFill>
                <a:latin typeface="Times New Roman" panose="02020603050405020304" pitchFamily="18" charset="0"/>
                <a:cs typeface="Times New Roman" panose="02020603050405020304" pitchFamily="18" charset="0"/>
              </a:rPr>
              <a:t>Cách</a:t>
            </a:r>
            <a:r>
              <a:rPr lang="en-US" sz="2400" b="1" dirty="0" smtClean="0">
                <a:solidFill>
                  <a:srgbClr val="C00000"/>
                </a:solidFill>
                <a:latin typeface="Times New Roman" panose="02020603050405020304" pitchFamily="18" charset="0"/>
                <a:cs typeface="Times New Roman" panose="02020603050405020304" pitchFamily="18" charset="0"/>
              </a:rPr>
              <a:t> </a:t>
            </a:r>
            <a:r>
              <a:rPr lang="en-US" sz="2400" b="1" dirty="0" err="1" smtClean="0">
                <a:solidFill>
                  <a:srgbClr val="C00000"/>
                </a:solidFill>
                <a:latin typeface="Times New Roman" panose="02020603050405020304" pitchFamily="18" charset="0"/>
                <a:cs typeface="Times New Roman" panose="02020603050405020304" pitchFamily="18" charset="0"/>
              </a:rPr>
              <a:t>xác</a:t>
            </a:r>
            <a:r>
              <a:rPr lang="en-US" sz="2400" b="1" dirty="0" smtClean="0">
                <a:solidFill>
                  <a:srgbClr val="C00000"/>
                </a:solidFill>
                <a:latin typeface="Times New Roman" panose="02020603050405020304" pitchFamily="18" charset="0"/>
                <a:cs typeface="Times New Roman" panose="02020603050405020304" pitchFamily="18" charset="0"/>
              </a:rPr>
              <a:t> </a:t>
            </a:r>
            <a:r>
              <a:rPr lang="en-US" sz="2400" b="1" dirty="0" err="1" smtClean="0">
                <a:solidFill>
                  <a:srgbClr val="C00000"/>
                </a:solidFill>
                <a:latin typeface="Times New Roman" panose="02020603050405020304" pitchFamily="18" charset="0"/>
                <a:cs typeface="Times New Roman" panose="02020603050405020304" pitchFamily="18" charset="0"/>
              </a:rPr>
              <a:t>định</a:t>
            </a:r>
            <a:r>
              <a:rPr lang="en-US" sz="2400" b="1" dirty="0" smtClean="0">
                <a:solidFill>
                  <a:srgbClr val="C00000"/>
                </a:solidFill>
                <a:latin typeface="Times New Roman" panose="02020603050405020304" pitchFamily="18" charset="0"/>
                <a:cs typeface="Times New Roman" panose="02020603050405020304" pitchFamily="18" charset="0"/>
              </a:rPr>
              <a:t>:</a:t>
            </a:r>
            <a:endParaRPr lang="en-US" sz="2400" dirty="0">
              <a:solidFill>
                <a:srgbClr val="C00000"/>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824796178"/>
              </p:ext>
            </p:extLst>
          </p:nvPr>
        </p:nvGraphicFramePr>
        <p:xfrm>
          <a:off x="2286001" y="3886200"/>
          <a:ext cx="6400799" cy="1066800"/>
        </p:xfrm>
        <a:graphic>
          <a:graphicData uri="http://schemas.openxmlformats.org/drawingml/2006/table">
            <a:tbl>
              <a:tblPr firstRow="1" bandRow="1">
                <a:tableStyleId>{5C22544A-7EE6-4342-B048-85BDC9FD1C3A}</a:tableStyleId>
              </a:tblPr>
              <a:tblGrid>
                <a:gridCol w="2209799"/>
                <a:gridCol w="457200"/>
                <a:gridCol w="1188028"/>
                <a:gridCol w="450531"/>
                <a:gridCol w="2095241"/>
              </a:tblGrid>
              <a:tr h="1066800">
                <a:tc>
                  <a:txBody>
                    <a:bodyPr/>
                    <a:lstStyle/>
                    <a:p>
                      <a:pPr algn="ctr">
                        <a:lnSpc>
                          <a:spcPct val="150000"/>
                        </a:lnSpc>
                      </a:pPr>
                      <a:r>
                        <a:rPr lang="en-US" sz="2100" dirty="0" err="1" smtClean="0">
                          <a:solidFill>
                            <a:schemeClr val="accent3"/>
                          </a:solidFill>
                          <a:latin typeface="Times New Roman" panose="02020603050405020304" pitchFamily="18" charset="0"/>
                          <a:cs typeface="Times New Roman" panose="02020603050405020304" pitchFamily="18" charset="0"/>
                        </a:rPr>
                        <a:t>Số</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thuế</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GTGT</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phải</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nộp</a:t>
                      </a:r>
                      <a:endParaRPr lang="en-US" sz="2100" dirty="0">
                        <a:solidFill>
                          <a:schemeClr val="accent3"/>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lnSpc>
                          <a:spcPct val="150000"/>
                        </a:lnSpc>
                      </a:pPr>
                      <a:r>
                        <a:rPr lang="en-US" sz="2100" dirty="0" smtClean="0">
                          <a:solidFill>
                            <a:schemeClr val="accent3"/>
                          </a:solidFill>
                          <a:latin typeface="Times New Roman" panose="02020603050405020304" pitchFamily="18" charset="0"/>
                          <a:cs typeface="Times New Roman" panose="02020603050405020304" pitchFamily="18" charset="0"/>
                        </a:rPr>
                        <a:t>=</a:t>
                      </a:r>
                      <a:endParaRPr lang="en-US" sz="2100" dirty="0">
                        <a:solidFill>
                          <a:schemeClr val="accent3"/>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lnSpc>
                          <a:spcPct val="150000"/>
                        </a:lnSpc>
                      </a:pPr>
                      <a:r>
                        <a:rPr lang="en-US" sz="2100" dirty="0" err="1" smtClean="0">
                          <a:solidFill>
                            <a:schemeClr val="accent3"/>
                          </a:solidFill>
                          <a:latin typeface="Times New Roman" panose="02020603050405020304" pitchFamily="18" charset="0"/>
                          <a:cs typeface="Times New Roman" panose="02020603050405020304" pitchFamily="18" charset="0"/>
                        </a:rPr>
                        <a:t>GTGT</a:t>
                      </a:r>
                      <a:endParaRPr lang="en-US" sz="2100" dirty="0">
                        <a:solidFill>
                          <a:schemeClr val="accent3"/>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lnSpc>
                          <a:spcPct val="150000"/>
                        </a:lnSpc>
                      </a:pPr>
                      <a:r>
                        <a:rPr lang="en-US" sz="2100" dirty="0" smtClean="0">
                          <a:solidFill>
                            <a:schemeClr val="accent3"/>
                          </a:solidFill>
                          <a:latin typeface="Times New Roman" panose="02020603050405020304" pitchFamily="18" charset="0"/>
                          <a:cs typeface="Times New Roman" panose="02020603050405020304" pitchFamily="18" charset="0"/>
                        </a:rPr>
                        <a:t>x</a:t>
                      </a:r>
                      <a:endParaRPr lang="en-US" sz="2100" dirty="0">
                        <a:solidFill>
                          <a:schemeClr val="accent3"/>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100" dirty="0" err="1" smtClean="0">
                          <a:solidFill>
                            <a:schemeClr val="accent3"/>
                          </a:solidFill>
                          <a:latin typeface="Times New Roman" panose="02020603050405020304" pitchFamily="18" charset="0"/>
                          <a:cs typeface="Times New Roman" panose="02020603050405020304" pitchFamily="18" charset="0"/>
                        </a:rPr>
                        <a:t>Thuế</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suất</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thuế</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GTGT</a:t>
                      </a:r>
                      <a:endParaRPr lang="en-US" sz="2100" i="1" dirty="0" smtClean="0">
                        <a:solidFill>
                          <a:schemeClr val="accent3"/>
                        </a:solidFill>
                        <a:latin typeface="Times New Roman" panose="02020603050405020304" pitchFamily="18" charset="0"/>
                        <a:cs typeface="Times New Roman" panose="02020603050405020304" pitchFamily="18" charset="0"/>
                      </a:endParaRPr>
                    </a:p>
                  </a:txBody>
                  <a:tcPr>
                    <a:solidFill>
                      <a:schemeClr val="bg2"/>
                    </a:solidFill>
                  </a:tcPr>
                </a:tc>
              </a:tr>
            </a:tbl>
          </a:graphicData>
        </a:graphic>
      </p:graphicFrame>
    </p:spTree>
    <p:extLst>
      <p:ext uri="{BB962C8B-B14F-4D97-AF65-F5344CB8AC3E}">
        <p14:creationId xmlns:p14="http://schemas.microsoft.com/office/powerpoint/2010/main" val="4515053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86618"/>
            <a:ext cx="7772400" cy="584775"/>
          </a:xfrm>
          <a:prstGeom prst="rect">
            <a:avLst/>
          </a:prstGeom>
          <a:noFill/>
        </p:spPr>
        <p:txBody>
          <a:bodyPr wrap="square" rtlCol="0">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I</a:t>
            </a:r>
            <a:r>
              <a:rPr lang="en-US" sz="3200" b="1" dirty="0" smtClean="0">
                <a:solidFill>
                  <a:srgbClr val="C00000"/>
                </a:solidFill>
                <a:latin typeface="Times New Roman" panose="02020603050405020304" pitchFamily="18" charset="0"/>
                <a:cs typeface="Times New Roman" panose="02020603050405020304" pitchFamily="18" charset="0"/>
              </a:rPr>
              <a:t>V – </a:t>
            </a:r>
            <a:r>
              <a:rPr lang="en-US" sz="3200" b="1" dirty="0" err="1" smtClean="0">
                <a:solidFill>
                  <a:srgbClr val="C00000"/>
                </a:solidFill>
                <a:latin typeface="Times New Roman" panose="02020603050405020304" pitchFamily="18" charset="0"/>
                <a:cs typeface="Times New Roman" panose="02020603050405020304" pitchFamily="18" charset="0"/>
              </a:rPr>
              <a:t>PHƯƠNG</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PHÁP</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524000" y="1186190"/>
            <a:ext cx="6858000" cy="523220"/>
          </a:xfrm>
          <a:prstGeom prst="rect">
            <a:avLst/>
          </a:prstGeom>
          <a:noFill/>
        </p:spPr>
        <p:txBody>
          <a:bodyPr wrap="square" rtlCol="0">
            <a:spAutoFit/>
          </a:bodyPr>
          <a:lstStyle/>
          <a:p>
            <a:r>
              <a:rPr lang="en-US" sz="2800" b="1" dirty="0">
                <a:solidFill>
                  <a:schemeClr val="accent3"/>
                </a:solidFill>
                <a:latin typeface="Times New Roman" panose="02020603050405020304" pitchFamily="18" charset="0"/>
                <a:cs typeface="Times New Roman" panose="02020603050405020304" pitchFamily="18" charset="0"/>
              </a:rPr>
              <a:t>2</a:t>
            </a:r>
            <a:r>
              <a:rPr lang="en-US" sz="2800" b="1" dirty="0" smtClean="0">
                <a:solidFill>
                  <a:schemeClr val="accent3"/>
                </a:solidFill>
                <a:latin typeface="Times New Roman" panose="02020603050405020304" pitchFamily="18" charset="0"/>
                <a:cs typeface="Times New Roman" panose="02020603050405020304" pitchFamily="18" charset="0"/>
              </a:rPr>
              <a:t>. PP </a:t>
            </a:r>
            <a:r>
              <a:rPr lang="en-US" sz="2800" b="1" dirty="0" err="1" smtClean="0">
                <a:solidFill>
                  <a:schemeClr val="accent3"/>
                </a:solidFill>
                <a:latin typeface="Times New Roman" panose="02020603050405020304" pitchFamily="18" charset="0"/>
                <a:cs typeface="Times New Roman" panose="02020603050405020304" pitchFamily="18" charset="0"/>
              </a:rPr>
              <a:t>TÍNH</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TRỰC</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TIẾP</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TRÊN</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GTGT</a:t>
            </a:r>
            <a:endParaRPr lang="en-US" sz="2800" b="1" dirty="0">
              <a:solidFill>
                <a:schemeClr val="accent3"/>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600200" y="1887461"/>
            <a:ext cx="7391400" cy="492443"/>
          </a:xfrm>
          <a:prstGeom prst="rect">
            <a:avLst/>
          </a:prstGeom>
          <a:noFill/>
        </p:spPr>
        <p:txBody>
          <a:bodyPr wrap="square" rtlCol="0">
            <a:spAutoFit/>
          </a:bodyPr>
          <a:lstStyle/>
          <a:p>
            <a:r>
              <a:rPr lang="en-US" sz="2600" b="1" dirty="0" smtClean="0">
                <a:solidFill>
                  <a:srgbClr val="C00000"/>
                </a:solidFill>
                <a:latin typeface="Times New Roman" panose="02020603050405020304" pitchFamily="18" charset="0"/>
                <a:cs typeface="Times New Roman" panose="02020603050405020304" pitchFamily="18" charset="0"/>
              </a:rPr>
              <a:t>2.1. X</a:t>
            </a:r>
            <a:r>
              <a:rPr lang="vi-VN" sz="2600" b="1" dirty="0" smtClean="0">
                <a:solidFill>
                  <a:srgbClr val="C00000"/>
                </a:solidFill>
                <a:latin typeface="Times New Roman" panose="02020603050405020304" pitchFamily="18" charset="0"/>
                <a:cs typeface="Times New Roman" panose="02020603050405020304" pitchFamily="18" charset="0"/>
              </a:rPr>
              <a:t>ác </a:t>
            </a:r>
            <a:r>
              <a:rPr lang="vi-VN" sz="2600" b="1" dirty="0">
                <a:solidFill>
                  <a:srgbClr val="C00000"/>
                </a:solidFill>
                <a:latin typeface="Times New Roman" panose="02020603050405020304" pitchFamily="18" charset="0"/>
                <a:cs typeface="Times New Roman" panose="02020603050405020304" pitchFamily="18" charset="0"/>
              </a:rPr>
              <a:t>định thuế GTGT trực tiếp trên doanh thu</a:t>
            </a:r>
            <a:endParaRPr lang="en-US" sz="2600" b="1" dirty="0">
              <a:solidFill>
                <a:srgbClr val="C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905000" y="2540674"/>
            <a:ext cx="7086600" cy="4847481"/>
          </a:xfrm>
          <a:prstGeom prst="rect">
            <a:avLst/>
          </a:prstGeom>
          <a:noFill/>
        </p:spPr>
        <p:txBody>
          <a:bodyPr wrap="square" rtlCol="0">
            <a:spAutoFit/>
          </a:bodyPr>
          <a:lstStyle/>
          <a:p>
            <a:pPr marL="342900" indent="-342900" algn="just">
              <a:spcAft>
                <a:spcPts val="600"/>
              </a:spcAft>
              <a:buFont typeface="Wingdings" panose="05000000000000000000" pitchFamily="2" charset="2"/>
              <a:buChar char="v"/>
            </a:pPr>
            <a:r>
              <a:rPr lang="en-US" sz="2400" b="1" dirty="0" err="1">
                <a:solidFill>
                  <a:srgbClr val="C00000"/>
                </a:solidFill>
                <a:latin typeface="Times New Roman" panose="02020603050405020304" pitchFamily="18" charset="0"/>
                <a:cs typeface="Times New Roman" panose="02020603050405020304" pitchFamily="18" charset="0"/>
              </a:rPr>
              <a:t>Đối</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tượng</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áp</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dụng</a:t>
            </a:r>
            <a:r>
              <a:rPr lang="en-US" sz="2400" b="1" dirty="0" smtClean="0">
                <a:solidFill>
                  <a:srgbClr val="C00000"/>
                </a:solidFill>
                <a:latin typeface="Times New Roman" panose="02020603050405020304" pitchFamily="18" charset="0"/>
                <a:cs typeface="Times New Roman" panose="02020603050405020304" pitchFamily="18" charset="0"/>
              </a:rPr>
              <a:t>:</a:t>
            </a:r>
          </a:p>
          <a:p>
            <a:pPr algn="just">
              <a:spcBef>
                <a:spcPts val="600"/>
              </a:spcBef>
            </a:pPr>
            <a:r>
              <a:rPr lang="vi-VN" sz="2000" dirty="0">
                <a:solidFill>
                  <a:srgbClr val="C00000"/>
                </a:solidFill>
                <a:latin typeface="Times New Roman" panose="02020603050405020304" pitchFamily="18" charset="0"/>
                <a:cs typeface="Times New Roman" panose="02020603050405020304" pitchFamily="18" charset="0"/>
              </a:rPr>
              <a:t>- </a:t>
            </a:r>
            <a:r>
              <a:rPr lang="en-US" sz="2000" dirty="0" err="1" smtClean="0">
                <a:solidFill>
                  <a:srgbClr val="C00000"/>
                </a:solidFill>
                <a:latin typeface="Times New Roman" panose="02020603050405020304" pitchFamily="18" charset="0"/>
                <a:cs typeface="Times New Roman" panose="02020603050405020304" pitchFamily="18" charset="0"/>
              </a:rPr>
              <a:t>DN</a:t>
            </a:r>
            <a:r>
              <a:rPr lang="vi-VN" sz="2000" dirty="0" smtClean="0">
                <a:solidFill>
                  <a:srgbClr val="C00000"/>
                </a:solidFill>
                <a:latin typeface="Times New Roman" panose="02020603050405020304" pitchFamily="18" charset="0"/>
                <a:cs typeface="Times New Roman" panose="02020603050405020304" pitchFamily="18" charset="0"/>
              </a:rPr>
              <a:t>, </a:t>
            </a:r>
            <a:r>
              <a:rPr lang="en-US" sz="2000" dirty="0" err="1" smtClean="0">
                <a:solidFill>
                  <a:srgbClr val="C00000"/>
                </a:solidFill>
                <a:latin typeface="Times New Roman" panose="02020603050405020304" pitchFamily="18" charset="0"/>
                <a:cs typeface="Times New Roman" panose="02020603050405020304" pitchFamily="18" charset="0"/>
              </a:rPr>
              <a:t>HTX</a:t>
            </a:r>
            <a:r>
              <a:rPr lang="en-US" sz="2000" dirty="0" smtClean="0">
                <a:solidFill>
                  <a:srgbClr val="C00000"/>
                </a:solidFill>
                <a:latin typeface="Times New Roman" panose="02020603050405020304" pitchFamily="18" charset="0"/>
                <a:cs typeface="Times New Roman" panose="02020603050405020304" pitchFamily="18" charset="0"/>
              </a:rPr>
              <a:t> </a:t>
            </a:r>
            <a:r>
              <a:rPr lang="vi-VN" sz="2000" dirty="0" smtClean="0">
                <a:solidFill>
                  <a:srgbClr val="C00000"/>
                </a:solidFill>
                <a:latin typeface="Times New Roman" panose="02020603050405020304" pitchFamily="18" charset="0"/>
                <a:cs typeface="Times New Roman" panose="02020603050405020304" pitchFamily="18" charset="0"/>
              </a:rPr>
              <a:t>đang </a:t>
            </a:r>
            <a:r>
              <a:rPr lang="vi-VN" sz="2000" dirty="0">
                <a:solidFill>
                  <a:srgbClr val="C00000"/>
                </a:solidFill>
                <a:latin typeface="Times New Roman" panose="02020603050405020304" pitchFamily="18" charset="0"/>
                <a:cs typeface="Times New Roman" panose="02020603050405020304" pitchFamily="18" charset="0"/>
              </a:rPr>
              <a:t>hoạt động có doanh thu hàng năm dưới 1 tỷ </a:t>
            </a:r>
            <a:r>
              <a:rPr lang="en-US" sz="2000" dirty="0" err="1" smtClean="0">
                <a:solidFill>
                  <a:srgbClr val="C00000"/>
                </a:solidFill>
                <a:latin typeface="Times New Roman" panose="02020603050405020304" pitchFamily="18" charset="0"/>
                <a:cs typeface="Times New Roman" panose="02020603050405020304" pitchFamily="18" charset="0"/>
              </a:rPr>
              <a:t>đồng</a:t>
            </a:r>
            <a:r>
              <a:rPr lang="vi-VN" sz="2000" dirty="0" smtClean="0">
                <a:solidFill>
                  <a:srgbClr val="C00000"/>
                </a:solidFill>
                <a:latin typeface="Times New Roman" panose="02020603050405020304" pitchFamily="18" charset="0"/>
                <a:cs typeface="Times New Roman" panose="02020603050405020304" pitchFamily="18" charset="0"/>
              </a:rPr>
              <a:t>, </a:t>
            </a:r>
            <a:r>
              <a:rPr lang="vi-VN" sz="2000" dirty="0">
                <a:solidFill>
                  <a:srgbClr val="C00000"/>
                </a:solidFill>
                <a:latin typeface="Times New Roman" panose="02020603050405020304" pitchFamily="18" charset="0"/>
                <a:cs typeface="Times New Roman" panose="02020603050405020304" pitchFamily="18" charset="0"/>
              </a:rPr>
              <a:t>trừ </a:t>
            </a:r>
            <a:r>
              <a:rPr lang="en-US" sz="2000" dirty="0" smtClean="0">
                <a:solidFill>
                  <a:srgbClr val="C00000"/>
                </a:solidFill>
                <a:latin typeface="Times New Roman" panose="02020603050405020304" pitchFamily="18" charset="0"/>
                <a:cs typeface="Times New Roman" panose="02020603050405020304" pitchFamily="18" charset="0"/>
              </a:rPr>
              <a:t>TH </a:t>
            </a:r>
            <a:r>
              <a:rPr lang="vi-VN" sz="2000" dirty="0" smtClean="0">
                <a:solidFill>
                  <a:srgbClr val="C00000"/>
                </a:solidFill>
                <a:latin typeface="Times New Roman" panose="02020603050405020304" pitchFamily="18" charset="0"/>
                <a:cs typeface="Times New Roman" panose="02020603050405020304" pitchFamily="18" charset="0"/>
              </a:rPr>
              <a:t>đăng </a:t>
            </a:r>
            <a:r>
              <a:rPr lang="vi-VN" sz="2000" dirty="0">
                <a:solidFill>
                  <a:srgbClr val="C00000"/>
                </a:solidFill>
                <a:latin typeface="Times New Roman" panose="02020603050405020304" pitchFamily="18" charset="0"/>
                <a:cs typeface="Times New Roman" panose="02020603050405020304" pitchFamily="18" charset="0"/>
              </a:rPr>
              <a:t>ký tự nguyện </a:t>
            </a:r>
            <a:r>
              <a:rPr lang="en-US" sz="2000" dirty="0" smtClean="0">
                <a:solidFill>
                  <a:srgbClr val="C00000"/>
                </a:solidFill>
                <a:latin typeface="Times New Roman" panose="02020603050405020304" pitchFamily="18" charset="0"/>
                <a:cs typeface="Times New Roman" panose="02020603050405020304" pitchFamily="18" charset="0"/>
              </a:rPr>
              <a:t>PP</a:t>
            </a:r>
            <a:r>
              <a:rPr lang="vi-VN" sz="2000" dirty="0" smtClean="0">
                <a:solidFill>
                  <a:srgbClr val="C00000"/>
                </a:solidFill>
                <a:latin typeface="Times New Roman" panose="02020603050405020304" pitchFamily="18" charset="0"/>
                <a:cs typeface="Times New Roman" panose="02020603050405020304" pitchFamily="18" charset="0"/>
              </a:rPr>
              <a:t> </a:t>
            </a:r>
            <a:r>
              <a:rPr lang="en-US" sz="2000" dirty="0" smtClean="0">
                <a:solidFill>
                  <a:srgbClr val="C00000"/>
                </a:solidFill>
                <a:latin typeface="Times New Roman" panose="02020603050405020304" pitchFamily="18" charset="0"/>
                <a:cs typeface="Times New Roman" panose="02020603050405020304" pitchFamily="18" charset="0"/>
              </a:rPr>
              <a:t> </a:t>
            </a:r>
            <a:r>
              <a:rPr lang="vi-VN" sz="2000" dirty="0" smtClean="0">
                <a:solidFill>
                  <a:srgbClr val="C00000"/>
                </a:solidFill>
                <a:latin typeface="Times New Roman" panose="02020603050405020304" pitchFamily="18" charset="0"/>
                <a:cs typeface="Times New Roman" panose="02020603050405020304" pitchFamily="18" charset="0"/>
              </a:rPr>
              <a:t>khấu </a:t>
            </a:r>
            <a:r>
              <a:rPr lang="vi-VN" sz="2000" dirty="0">
                <a:solidFill>
                  <a:srgbClr val="C00000"/>
                </a:solidFill>
                <a:latin typeface="Times New Roman" panose="02020603050405020304" pitchFamily="18" charset="0"/>
                <a:cs typeface="Times New Roman" panose="02020603050405020304" pitchFamily="18" charset="0"/>
              </a:rPr>
              <a:t>trừ </a:t>
            </a:r>
            <a:r>
              <a:rPr lang="vi-VN" sz="2000" dirty="0" smtClean="0">
                <a:solidFill>
                  <a:srgbClr val="C00000"/>
                </a:solidFill>
                <a:latin typeface="Times New Roman" panose="02020603050405020304" pitchFamily="18" charset="0"/>
                <a:cs typeface="Times New Roman" panose="02020603050405020304" pitchFamily="18" charset="0"/>
              </a:rPr>
              <a:t>thuế</a:t>
            </a:r>
            <a:r>
              <a:rPr lang="en-US" sz="2000" dirty="0" smtClean="0">
                <a:solidFill>
                  <a:srgbClr val="C00000"/>
                </a:solidFill>
                <a:latin typeface="Times New Roman" panose="02020603050405020304" pitchFamily="18" charset="0"/>
                <a:cs typeface="Times New Roman" panose="02020603050405020304" pitchFamily="18" charset="0"/>
              </a:rPr>
              <a:t>.</a:t>
            </a:r>
            <a:endParaRPr lang="vi-VN" sz="2000" dirty="0">
              <a:solidFill>
                <a:srgbClr val="C00000"/>
              </a:solidFill>
              <a:latin typeface="Times New Roman" panose="02020603050405020304" pitchFamily="18" charset="0"/>
              <a:cs typeface="Times New Roman" panose="02020603050405020304" pitchFamily="18" charset="0"/>
            </a:endParaRPr>
          </a:p>
          <a:p>
            <a:pPr algn="just">
              <a:spcBef>
                <a:spcPts val="600"/>
              </a:spcBef>
            </a:pPr>
            <a:r>
              <a:rPr lang="vi-VN" sz="2000" dirty="0">
                <a:solidFill>
                  <a:srgbClr val="C00000"/>
                </a:solidFill>
                <a:latin typeface="Times New Roman" panose="02020603050405020304" pitchFamily="18" charset="0"/>
                <a:cs typeface="Times New Roman" panose="02020603050405020304" pitchFamily="18" charset="0"/>
              </a:rPr>
              <a:t>- </a:t>
            </a:r>
            <a:r>
              <a:rPr lang="en-US" sz="2000" dirty="0" err="1" smtClean="0">
                <a:solidFill>
                  <a:srgbClr val="C00000"/>
                </a:solidFill>
                <a:latin typeface="Times New Roman" panose="02020603050405020304" pitchFamily="18" charset="0"/>
                <a:cs typeface="Times New Roman" panose="02020603050405020304" pitchFamily="18" charset="0"/>
              </a:rPr>
              <a:t>DN</a:t>
            </a:r>
            <a:r>
              <a:rPr lang="vi-VN" sz="2000" dirty="0" smtClean="0">
                <a:solidFill>
                  <a:srgbClr val="C00000"/>
                </a:solidFill>
                <a:latin typeface="Times New Roman" panose="02020603050405020304" pitchFamily="18" charset="0"/>
                <a:cs typeface="Times New Roman" panose="02020603050405020304" pitchFamily="18" charset="0"/>
              </a:rPr>
              <a:t>, </a:t>
            </a:r>
            <a:r>
              <a:rPr lang="en-US" sz="2000" dirty="0" err="1" smtClean="0">
                <a:solidFill>
                  <a:srgbClr val="C00000"/>
                </a:solidFill>
                <a:latin typeface="Times New Roman" panose="02020603050405020304" pitchFamily="18" charset="0"/>
                <a:cs typeface="Times New Roman" panose="02020603050405020304" pitchFamily="18" charset="0"/>
              </a:rPr>
              <a:t>HTX</a:t>
            </a:r>
            <a:r>
              <a:rPr lang="en-US" sz="2000" dirty="0" smtClean="0">
                <a:solidFill>
                  <a:srgbClr val="C00000"/>
                </a:solidFill>
                <a:latin typeface="Times New Roman" panose="02020603050405020304" pitchFamily="18" charset="0"/>
                <a:cs typeface="Times New Roman" panose="02020603050405020304" pitchFamily="18" charset="0"/>
              </a:rPr>
              <a:t> </a:t>
            </a:r>
            <a:r>
              <a:rPr lang="vi-VN" sz="2000" dirty="0" smtClean="0">
                <a:solidFill>
                  <a:srgbClr val="C00000"/>
                </a:solidFill>
                <a:latin typeface="Times New Roman" panose="02020603050405020304" pitchFamily="18" charset="0"/>
                <a:cs typeface="Times New Roman" panose="02020603050405020304" pitchFamily="18" charset="0"/>
              </a:rPr>
              <a:t>mới </a:t>
            </a:r>
            <a:r>
              <a:rPr lang="vi-VN" sz="2000" dirty="0">
                <a:solidFill>
                  <a:srgbClr val="C00000"/>
                </a:solidFill>
                <a:latin typeface="Times New Roman" panose="02020603050405020304" pitchFamily="18" charset="0"/>
                <a:cs typeface="Times New Roman" panose="02020603050405020304" pitchFamily="18" charset="0"/>
              </a:rPr>
              <a:t>thành lập, trừ </a:t>
            </a:r>
            <a:r>
              <a:rPr lang="en-US" sz="2000" dirty="0" smtClean="0">
                <a:solidFill>
                  <a:srgbClr val="C00000"/>
                </a:solidFill>
                <a:latin typeface="Times New Roman" panose="02020603050405020304" pitchFamily="18" charset="0"/>
                <a:cs typeface="Times New Roman" panose="02020603050405020304" pitchFamily="18" charset="0"/>
              </a:rPr>
              <a:t>TH </a:t>
            </a:r>
            <a:r>
              <a:rPr lang="vi-VN" sz="2000" dirty="0" smtClean="0">
                <a:solidFill>
                  <a:srgbClr val="C00000"/>
                </a:solidFill>
                <a:latin typeface="Times New Roman" panose="02020603050405020304" pitchFamily="18" charset="0"/>
                <a:cs typeface="Times New Roman" panose="02020603050405020304" pitchFamily="18" charset="0"/>
              </a:rPr>
              <a:t>đăng </a:t>
            </a:r>
            <a:r>
              <a:rPr lang="vi-VN" sz="2000" dirty="0">
                <a:solidFill>
                  <a:srgbClr val="C00000"/>
                </a:solidFill>
                <a:latin typeface="Times New Roman" panose="02020603050405020304" pitchFamily="18" charset="0"/>
                <a:cs typeface="Times New Roman" panose="02020603050405020304" pitchFamily="18" charset="0"/>
              </a:rPr>
              <a:t>ký tự nguyện </a:t>
            </a:r>
            <a:r>
              <a:rPr lang="en-US" sz="2000" dirty="0" smtClean="0">
                <a:solidFill>
                  <a:srgbClr val="C00000"/>
                </a:solidFill>
                <a:latin typeface="Times New Roman" panose="02020603050405020304" pitchFamily="18" charset="0"/>
                <a:cs typeface="Times New Roman" panose="02020603050405020304" pitchFamily="18" charset="0"/>
              </a:rPr>
              <a:t>PP </a:t>
            </a:r>
            <a:r>
              <a:rPr lang="vi-VN" sz="2000" dirty="0" smtClean="0">
                <a:solidFill>
                  <a:srgbClr val="C00000"/>
                </a:solidFill>
                <a:latin typeface="Times New Roman" panose="02020603050405020304" pitchFamily="18" charset="0"/>
                <a:cs typeface="Times New Roman" panose="02020603050405020304" pitchFamily="18" charset="0"/>
              </a:rPr>
              <a:t>khấu trừ</a:t>
            </a:r>
            <a:r>
              <a:rPr lang="en-US" sz="2000" dirty="0" smtClean="0">
                <a:solidFill>
                  <a:srgbClr val="C00000"/>
                </a:solidFill>
                <a:latin typeface="Times New Roman" panose="02020603050405020304" pitchFamily="18" charset="0"/>
                <a:cs typeface="Times New Roman" panose="02020603050405020304" pitchFamily="18" charset="0"/>
              </a:rPr>
              <a:t>.</a:t>
            </a:r>
            <a:endParaRPr lang="vi-VN" sz="2000" dirty="0">
              <a:solidFill>
                <a:srgbClr val="C00000"/>
              </a:solidFill>
              <a:latin typeface="Times New Roman" panose="02020603050405020304" pitchFamily="18" charset="0"/>
              <a:cs typeface="Times New Roman" panose="02020603050405020304" pitchFamily="18" charset="0"/>
            </a:endParaRPr>
          </a:p>
          <a:p>
            <a:pPr algn="just">
              <a:spcBef>
                <a:spcPts val="600"/>
              </a:spcBef>
            </a:pPr>
            <a:r>
              <a:rPr lang="vi-VN" sz="2000" dirty="0">
                <a:solidFill>
                  <a:srgbClr val="C00000"/>
                </a:solidFill>
                <a:latin typeface="Times New Roman" panose="02020603050405020304" pitchFamily="18" charset="0"/>
                <a:cs typeface="Times New Roman" panose="02020603050405020304" pitchFamily="18" charset="0"/>
              </a:rPr>
              <a:t>- Hộ, cá nhân kinh doanh.</a:t>
            </a:r>
          </a:p>
          <a:p>
            <a:pPr algn="just">
              <a:spcBef>
                <a:spcPts val="600"/>
              </a:spcBef>
            </a:pPr>
            <a:r>
              <a:rPr lang="vi-VN" sz="2000" dirty="0">
                <a:solidFill>
                  <a:srgbClr val="C00000"/>
                </a:solidFill>
                <a:latin typeface="Times New Roman" panose="02020603050405020304" pitchFamily="18" charset="0"/>
                <a:cs typeface="Times New Roman" panose="02020603050405020304" pitchFamily="18" charset="0"/>
              </a:rPr>
              <a:t>- Tổ chức, cá nhân nước ngoài </a:t>
            </a:r>
            <a:r>
              <a:rPr lang="en-US" sz="2000" dirty="0" err="1" smtClean="0">
                <a:solidFill>
                  <a:srgbClr val="C00000"/>
                </a:solidFill>
                <a:latin typeface="Times New Roman" panose="02020603050405020304" pitchFamily="18" charset="0"/>
                <a:cs typeface="Times New Roman" panose="02020603050405020304" pitchFamily="18" charset="0"/>
              </a:rPr>
              <a:t>KD</a:t>
            </a:r>
            <a:r>
              <a:rPr lang="en-US" sz="2000" dirty="0" smtClean="0">
                <a:solidFill>
                  <a:srgbClr val="C00000"/>
                </a:solidFill>
                <a:latin typeface="Times New Roman" panose="02020603050405020304" pitchFamily="18" charset="0"/>
                <a:cs typeface="Times New Roman" panose="02020603050405020304" pitchFamily="18" charset="0"/>
              </a:rPr>
              <a:t> </a:t>
            </a:r>
            <a:r>
              <a:rPr lang="vi-VN" sz="2000" dirty="0" smtClean="0">
                <a:solidFill>
                  <a:srgbClr val="C00000"/>
                </a:solidFill>
                <a:latin typeface="Times New Roman" panose="02020603050405020304" pitchFamily="18" charset="0"/>
                <a:cs typeface="Times New Roman" panose="02020603050405020304" pitchFamily="18" charset="0"/>
              </a:rPr>
              <a:t>tại </a:t>
            </a:r>
            <a:r>
              <a:rPr lang="en-US" sz="2000" dirty="0" err="1" smtClean="0">
                <a:solidFill>
                  <a:srgbClr val="C00000"/>
                </a:solidFill>
                <a:latin typeface="Times New Roman" panose="02020603050405020304" pitchFamily="18" charset="0"/>
                <a:cs typeface="Times New Roman" panose="02020603050405020304" pitchFamily="18" charset="0"/>
              </a:rPr>
              <a:t>VN</a:t>
            </a:r>
            <a:r>
              <a:rPr lang="en-US" sz="2000" dirty="0" smtClean="0">
                <a:solidFill>
                  <a:srgbClr val="C00000"/>
                </a:solidFill>
                <a:latin typeface="Times New Roman" panose="02020603050405020304" pitchFamily="18" charset="0"/>
                <a:cs typeface="Times New Roman" panose="02020603050405020304" pitchFamily="18" charset="0"/>
              </a:rPr>
              <a:t> </a:t>
            </a:r>
            <a:r>
              <a:rPr lang="vi-VN" sz="2000" dirty="0" smtClean="0">
                <a:solidFill>
                  <a:srgbClr val="C00000"/>
                </a:solidFill>
                <a:latin typeface="Times New Roman" panose="02020603050405020304" pitchFamily="18" charset="0"/>
                <a:cs typeface="Times New Roman" panose="02020603050405020304" pitchFamily="18" charset="0"/>
              </a:rPr>
              <a:t>không </a:t>
            </a:r>
            <a:r>
              <a:rPr lang="vi-VN" sz="2000" dirty="0">
                <a:solidFill>
                  <a:srgbClr val="C00000"/>
                </a:solidFill>
                <a:latin typeface="Times New Roman" panose="02020603050405020304" pitchFamily="18" charset="0"/>
                <a:cs typeface="Times New Roman" panose="02020603050405020304" pitchFamily="18" charset="0"/>
              </a:rPr>
              <a:t>theo Luật Đầu tư </a:t>
            </a:r>
            <a:r>
              <a:rPr lang="en-US" sz="2000" dirty="0" smtClean="0">
                <a:solidFill>
                  <a:srgbClr val="C00000"/>
                </a:solidFill>
                <a:latin typeface="Times New Roman" panose="02020603050405020304" pitchFamily="18" charset="0"/>
                <a:cs typeface="Times New Roman" panose="02020603050405020304" pitchFamily="18" charset="0"/>
              </a:rPr>
              <a:t>&amp;</a:t>
            </a:r>
            <a:r>
              <a:rPr lang="vi-VN" sz="2000" dirty="0" smtClean="0">
                <a:solidFill>
                  <a:srgbClr val="C00000"/>
                </a:solidFill>
                <a:latin typeface="Times New Roman" panose="02020603050405020304" pitchFamily="18" charset="0"/>
                <a:cs typeface="Times New Roman" panose="02020603050405020304" pitchFamily="18" charset="0"/>
              </a:rPr>
              <a:t> </a:t>
            </a:r>
            <a:r>
              <a:rPr lang="vi-VN" sz="2000" dirty="0">
                <a:solidFill>
                  <a:srgbClr val="C00000"/>
                </a:solidFill>
                <a:latin typeface="Times New Roman" panose="02020603050405020304" pitchFamily="18" charset="0"/>
                <a:cs typeface="Times New Roman" panose="02020603050405020304" pitchFamily="18" charset="0"/>
              </a:rPr>
              <a:t>các tổ chức khác không thực hiện hoặc thực hiện không đầy đủ chế độ kế toán, hóa đơn, chứng từ theo quy định của pháp luật, trừ các tổ chức, cá nhân nước ngoài cung cấp </a:t>
            </a:r>
            <a:r>
              <a:rPr lang="en-US" sz="2000" dirty="0" err="1" smtClean="0">
                <a:solidFill>
                  <a:srgbClr val="C00000"/>
                </a:solidFill>
                <a:latin typeface="Times New Roman" panose="02020603050405020304" pitchFamily="18" charset="0"/>
                <a:cs typeface="Times New Roman" panose="02020603050405020304" pitchFamily="18" charset="0"/>
              </a:rPr>
              <a:t>HH</a:t>
            </a:r>
            <a:r>
              <a:rPr lang="en-US" sz="2000" dirty="0" smtClean="0">
                <a:solidFill>
                  <a:srgbClr val="C00000"/>
                </a:solidFill>
                <a:latin typeface="Times New Roman" panose="02020603050405020304" pitchFamily="18" charset="0"/>
                <a:cs typeface="Times New Roman" panose="02020603050405020304" pitchFamily="18" charset="0"/>
              </a:rPr>
              <a:t>, DV </a:t>
            </a:r>
            <a:r>
              <a:rPr lang="vi-VN" sz="2000" dirty="0" smtClean="0">
                <a:solidFill>
                  <a:srgbClr val="C00000"/>
                </a:solidFill>
                <a:latin typeface="Times New Roman" panose="02020603050405020304" pitchFamily="18" charset="0"/>
                <a:cs typeface="Times New Roman" panose="02020603050405020304" pitchFamily="18" charset="0"/>
              </a:rPr>
              <a:t>để </a:t>
            </a:r>
            <a:r>
              <a:rPr lang="vi-VN" sz="2000" dirty="0">
                <a:solidFill>
                  <a:srgbClr val="C00000"/>
                </a:solidFill>
                <a:latin typeface="Times New Roman" panose="02020603050405020304" pitchFamily="18" charset="0"/>
                <a:cs typeface="Times New Roman" panose="02020603050405020304" pitchFamily="18" charset="0"/>
              </a:rPr>
              <a:t>tiến hành hoạt động tìm kiếm, thăm dò, phát triển </a:t>
            </a:r>
            <a:r>
              <a:rPr lang="en-US" sz="2000" dirty="0" smtClean="0">
                <a:solidFill>
                  <a:srgbClr val="C00000"/>
                </a:solidFill>
                <a:latin typeface="Times New Roman" panose="02020603050405020304" pitchFamily="18" charset="0"/>
                <a:cs typeface="Times New Roman" panose="02020603050405020304" pitchFamily="18" charset="0"/>
              </a:rPr>
              <a:t>&amp;</a:t>
            </a:r>
            <a:r>
              <a:rPr lang="vi-VN" sz="2000" dirty="0" smtClean="0">
                <a:solidFill>
                  <a:srgbClr val="C00000"/>
                </a:solidFill>
                <a:latin typeface="Times New Roman" panose="02020603050405020304" pitchFamily="18" charset="0"/>
                <a:cs typeface="Times New Roman" panose="02020603050405020304" pitchFamily="18" charset="0"/>
              </a:rPr>
              <a:t> </a:t>
            </a:r>
            <a:r>
              <a:rPr lang="vi-VN" sz="2000" dirty="0">
                <a:solidFill>
                  <a:srgbClr val="C00000"/>
                </a:solidFill>
                <a:latin typeface="Times New Roman" panose="02020603050405020304" pitchFamily="18" charset="0"/>
                <a:cs typeface="Times New Roman" panose="02020603050405020304" pitchFamily="18" charset="0"/>
              </a:rPr>
              <a:t>khai thác dầu khí.</a:t>
            </a:r>
          </a:p>
          <a:p>
            <a:pPr algn="just">
              <a:spcBef>
                <a:spcPts val="600"/>
              </a:spcBef>
            </a:pPr>
            <a:r>
              <a:rPr lang="vi-VN" sz="2000" dirty="0">
                <a:solidFill>
                  <a:srgbClr val="C00000"/>
                </a:solidFill>
                <a:latin typeface="Times New Roman" panose="02020603050405020304" pitchFamily="18" charset="0"/>
                <a:cs typeface="Times New Roman" panose="02020603050405020304" pitchFamily="18" charset="0"/>
              </a:rPr>
              <a:t>- Tổ chức kinh tế khác không phải là doanh nghiệp hoặc/và hợp tác xã, trừ trường hợp đăng ký nộp thuế theo </a:t>
            </a:r>
            <a:r>
              <a:rPr lang="en-US" sz="2000" dirty="0" smtClean="0">
                <a:solidFill>
                  <a:srgbClr val="C00000"/>
                </a:solidFill>
                <a:latin typeface="Times New Roman" panose="02020603050405020304" pitchFamily="18" charset="0"/>
                <a:cs typeface="Times New Roman" panose="02020603050405020304" pitchFamily="18" charset="0"/>
              </a:rPr>
              <a:t>PP </a:t>
            </a:r>
            <a:r>
              <a:rPr lang="vi-VN" sz="2000" dirty="0" smtClean="0">
                <a:solidFill>
                  <a:srgbClr val="C00000"/>
                </a:solidFill>
                <a:latin typeface="Times New Roman" panose="02020603050405020304" pitchFamily="18" charset="0"/>
                <a:cs typeface="Times New Roman" panose="02020603050405020304" pitchFamily="18" charset="0"/>
              </a:rPr>
              <a:t>khấu </a:t>
            </a:r>
            <a:r>
              <a:rPr lang="vi-VN" sz="2000" dirty="0">
                <a:solidFill>
                  <a:srgbClr val="C00000"/>
                </a:solidFill>
                <a:latin typeface="Times New Roman" panose="02020603050405020304" pitchFamily="18" charset="0"/>
                <a:cs typeface="Times New Roman" panose="02020603050405020304" pitchFamily="18" charset="0"/>
              </a:rPr>
              <a:t>trừ.</a:t>
            </a:r>
          </a:p>
          <a:p>
            <a:pPr algn="just">
              <a:lnSpc>
                <a:spcPct val="150000"/>
              </a:lnSpc>
            </a:pPr>
            <a:endParaRPr lang="en-US"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7687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86618"/>
            <a:ext cx="7772400" cy="584775"/>
          </a:xfrm>
          <a:prstGeom prst="rect">
            <a:avLst/>
          </a:prstGeom>
          <a:noFill/>
        </p:spPr>
        <p:txBody>
          <a:bodyPr wrap="square" rtlCol="0">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I</a:t>
            </a:r>
            <a:r>
              <a:rPr lang="en-US" sz="3200" b="1" dirty="0" smtClean="0">
                <a:solidFill>
                  <a:srgbClr val="C00000"/>
                </a:solidFill>
                <a:latin typeface="Times New Roman" panose="02020603050405020304" pitchFamily="18" charset="0"/>
                <a:cs typeface="Times New Roman" panose="02020603050405020304" pitchFamily="18" charset="0"/>
              </a:rPr>
              <a:t>V – </a:t>
            </a:r>
            <a:r>
              <a:rPr lang="en-US" sz="3200" b="1" dirty="0" err="1" smtClean="0">
                <a:solidFill>
                  <a:srgbClr val="C00000"/>
                </a:solidFill>
                <a:latin typeface="Times New Roman" panose="02020603050405020304" pitchFamily="18" charset="0"/>
                <a:cs typeface="Times New Roman" panose="02020603050405020304" pitchFamily="18" charset="0"/>
              </a:rPr>
              <a:t>PHƯƠNG</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PHÁP</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524000" y="1186190"/>
            <a:ext cx="6858000" cy="523220"/>
          </a:xfrm>
          <a:prstGeom prst="rect">
            <a:avLst/>
          </a:prstGeom>
          <a:noFill/>
        </p:spPr>
        <p:txBody>
          <a:bodyPr wrap="square" rtlCol="0">
            <a:spAutoFit/>
          </a:bodyPr>
          <a:lstStyle/>
          <a:p>
            <a:r>
              <a:rPr lang="en-US" sz="2800" b="1" dirty="0">
                <a:solidFill>
                  <a:schemeClr val="accent3"/>
                </a:solidFill>
                <a:latin typeface="Times New Roman" panose="02020603050405020304" pitchFamily="18" charset="0"/>
                <a:cs typeface="Times New Roman" panose="02020603050405020304" pitchFamily="18" charset="0"/>
              </a:rPr>
              <a:t>2</a:t>
            </a:r>
            <a:r>
              <a:rPr lang="en-US" sz="2800" b="1" dirty="0" smtClean="0">
                <a:solidFill>
                  <a:schemeClr val="accent3"/>
                </a:solidFill>
                <a:latin typeface="Times New Roman" panose="02020603050405020304" pitchFamily="18" charset="0"/>
                <a:cs typeface="Times New Roman" panose="02020603050405020304" pitchFamily="18" charset="0"/>
              </a:rPr>
              <a:t>. PP </a:t>
            </a:r>
            <a:r>
              <a:rPr lang="en-US" sz="2800" b="1" dirty="0" err="1" smtClean="0">
                <a:solidFill>
                  <a:schemeClr val="accent3"/>
                </a:solidFill>
                <a:latin typeface="Times New Roman" panose="02020603050405020304" pitchFamily="18" charset="0"/>
                <a:cs typeface="Times New Roman" panose="02020603050405020304" pitchFamily="18" charset="0"/>
              </a:rPr>
              <a:t>TÍNH</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TRỰC</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TIẾP</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TRÊN</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GTGT</a:t>
            </a:r>
            <a:endParaRPr lang="en-US" sz="2800" b="1" dirty="0">
              <a:solidFill>
                <a:schemeClr val="accent3"/>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600200" y="1887461"/>
            <a:ext cx="7391400" cy="492443"/>
          </a:xfrm>
          <a:prstGeom prst="rect">
            <a:avLst/>
          </a:prstGeom>
          <a:noFill/>
        </p:spPr>
        <p:txBody>
          <a:bodyPr wrap="square" rtlCol="0">
            <a:spAutoFit/>
          </a:bodyPr>
          <a:lstStyle/>
          <a:p>
            <a:r>
              <a:rPr lang="en-US" sz="2600" b="1" dirty="0" smtClean="0">
                <a:solidFill>
                  <a:srgbClr val="C00000"/>
                </a:solidFill>
                <a:latin typeface="Times New Roman" panose="02020603050405020304" pitchFamily="18" charset="0"/>
                <a:cs typeface="Times New Roman" panose="02020603050405020304" pitchFamily="18" charset="0"/>
              </a:rPr>
              <a:t>2.1. X</a:t>
            </a:r>
            <a:r>
              <a:rPr lang="vi-VN" sz="2600" b="1" dirty="0" smtClean="0">
                <a:solidFill>
                  <a:srgbClr val="C00000"/>
                </a:solidFill>
                <a:latin typeface="Times New Roman" panose="02020603050405020304" pitchFamily="18" charset="0"/>
                <a:cs typeface="Times New Roman" panose="02020603050405020304" pitchFamily="18" charset="0"/>
              </a:rPr>
              <a:t>ác </a:t>
            </a:r>
            <a:r>
              <a:rPr lang="vi-VN" sz="2600" b="1" dirty="0">
                <a:solidFill>
                  <a:srgbClr val="C00000"/>
                </a:solidFill>
                <a:latin typeface="Times New Roman" panose="02020603050405020304" pitchFamily="18" charset="0"/>
                <a:cs typeface="Times New Roman" panose="02020603050405020304" pitchFamily="18" charset="0"/>
              </a:rPr>
              <a:t>định thuế GTGT trực tiếp trên doanh thu</a:t>
            </a:r>
            <a:endParaRPr lang="en-US" sz="2600" b="1" dirty="0">
              <a:solidFill>
                <a:srgbClr val="C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905000" y="2540674"/>
            <a:ext cx="7086600" cy="461665"/>
          </a:xfrm>
          <a:prstGeom prst="rect">
            <a:avLst/>
          </a:prstGeom>
          <a:noFill/>
        </p:spPr>
        <p:txBody>
          <a:bodyPr wrap="square" rtlCol="0">
            <a:spAutoFit/>
          </a:bodyPr>
          <a:lstStyle/>
          <a:p>
            <a:pPr marL="342900" indent="-342900" algn="just">
              <a:spcAft>
                <a:spcPts val="1200"/>
              </a:spcAft>
              <a:buFont typeface="Wingdings" panose="05000000000000000000" pitchFamily="2" charset="2"/>
              <a:buChar char="v"/>
            </a:pPr>
            <a:r>
              <a:rPr lang="en-US" sz="2400" b="1" dirty="0" err="1" smtClean="0">
                <a:solidFill>
                  <a:srgbClr val="C00000"/>
                </a:solidFill>
                <a:latin typeface="Times New Roman" panose="02020603050405020304" pitchFamily="18" charset="0"/>
                <a:cs typeface="Times New Roman" panose="02020603050405020304" pitchFamily="18" charset="0"/>
              </a:rPr>
              <a:t>Cách</a:t>
            </a:r>
            <a:r>
              <a:rPr lang="en-US" sz="2400" b="1" dirty="0" smtClean="0">
                <a:solidFill>
                  <a:srgbClr val="C00000"/>
                </a:solidFill>
                <a:latin typeface="Times New Roman" panose="02020603050405020304" pitchFamily="18" charset="0"/>
                <a:cs typeface="Times New Roman" panose="02020603050405020304" pitchFamily="18" charset="0"/>
              </a:rPr>
              <a:t> </a:t>
            </a:r>
            <a:r>
              <a:rPr lang="en-US" sz="2400" b="1" dirty="0" err="1" smtClean="0">
                <a:solidFill>
                  <a:srgbClr val="C00000"/>
                </a:solidFill>
                <a:latin typeface="Times New Roman" panose="02020603050405020304" pitchFamily="18" charset="0"/>
                <a:cs typeface="Times New Roman" panose="02020603050405020304" pitchFamily="18" charset="0"/>
              </a:rPr>
              <a:t>xác</a:t>
            </a:r>
            <a:r>
              <a:rPr lang="en-US" sz="2400" b="1" dirty="0" smtClean="0">
                <a:solidFill>
                  <a:srgbClr val="C00000"/>
                </a:solidFill>
                <a:latin typeface="Times New Roman" panose="02020603050405020304" pitchFamily="18" charset="0"/>
                <a:cs typeface="Times New Roman" panose="02020603050405020304" pitchFamily="18" charset="0"/>
              </a:rPr>
              <a:t> </a:t>
            </a:r>
            <a:r>
              <a:rPr lang="en-US" sz="2400" b="1" dirty="0" err="1" smtClean="0">
                <a:solidFill>
                  <a:srgbClr val="C00000"/>
                </a:solidFill>
                <a:latin typeface="Times New Roman" panose="02020603050405020304" pitchFamily="18" charset="0"/>
                <a:cs typeface="Times New Roman" panose="02020603050405020304" pitchFamily="18" charset="0"/>
              </a:rPr>
              <a:t>định</a:t>
            </a:r>
            <a:r>
              <a:rPr lang="en-US" sz="2400" b="1" dirty="0" smtClean="0">
                <a:solidFill>
                  <a:srgbClr val="C00000"/>
                </a:solidFill>
                <a:latin typeface="Times New Roman" panose="02020603050405020304" pitchFamily="18" charset="0"/>
                <a:cs typeface="Times New Roman" panose="02020603050405020304" pitchFamily="18"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2885686407"/>
              </p:ext>
            </p:extLst>
          </p:nvPr>
        </p:nvGraphicFramePr>
        <p:xfrm>
          <a:off x="2247900" y="3352800"/>
          <a:ext cx="6400799" cy="1066800"/>
        </p:xfrm>
        <a:graphic>
          <a:graphicData uri="http://schemas.openxmlformats.org/drawingml/2006/table">
            <a:tbl>
              <a:tblPr firstRow="1" bandRow="1">
                <a:tableStyleId>{5C22544A-7EE6-4342-B048-85BDC9FD1C3A}</a:tableStyleId>
              </a:tblPr>
              <a:tblGrid>
                <a:gridCol w="2209799"/>
                <a:gridCol w="457200"/>
                <a:gridCol w="1188028"/>
                <a:gridCol w="450531"/>
                <a:gridCol w="2095241"/>
              </a:tblGrid>
              <a:tr h="1066800">
                <a:tc>
                  <a:txBody>
                    <a:bodyPr/>
                    <a:lstStyle/>
                    <a:p>
                      <a:pPr algn="ctr">
                        <a:lnSpc>
                          <a:spcPct val="150000"/>
                        </a:lnSpc>
                      </a:pPr>
                      <a:r>
                        <a:rPr lang="en-US" sz="2100" dirty="0" err="1" smtClean="0">
                          <a:solidFill>
                            <a:schemeClr val="accent3"/>
                          </a:solidFill>
                          <a:latin typeface="Times New Roman" panose="02020603050405020304" pitchFamily="18" charset="0"/>
                          <a:cs typeface="Times New Roman" panose="02020603050405020304" pitchFamily="18" charset="0"/>
                        </a:rPr>
                        <a:t>Số</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thuế</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GTGT</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phải</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nộp</a:t>
                      </a:r>
                      <a:endParaRPr lang="en-US" sz="2100" dirty="0">
                        <a:solidFill>
                          <a:schemeClr val="accent3"/>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lnSpc>
                          <a:spcPct val="150000"/>
                        </a:lnSpc>
                      </a:pPr>
                      <a:r>
                        <a:rPr lang="en-US" sz="2100" dirty="0" smtClean="0">
                          <a:solidFill>
                            <a:schemeClr val="accent3"/>
                          </a:solidFill>
                          <a:latin typeface="Times New Roman" panose="02020603050405020304" pitchFamily="18" charset="0"/>
                          <a:cs typeface="Times New Roman" panose="02020603050405020304" pitchFamily="18" charset="0"/>
                        </a:rPr>
                        <a:t>=</a:t>
                      </a:r>
                      <a:endParaRPr lang="en-US" sz="2100" dirty="0">
                        <a:solidFill>
                          <a:schemeClr val="accent3"/>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lnSpc>
                          <a:spcPct val="150000"/>
                        </a:lnSpc>
                      </a:pPr>
                      <a:r>
                        <a:rPr lang="en-US" sz="2100" dirty="0" err="1" smtClean="0">
                          <a:solidFill>
                            <a:schemeClr val="accent3"/>
                          </a:solidFill>
                          <a:latin typeface="Times New Roman" panose="02020603050405020304" pitchFamily="18" charset="0"/>
                          <a:cs typeface="Times New Roman" panose="02020603050405020304" pitchFamily="18" charset="0"/>
                        </a:rPr>
                        <a:t>Tỷ</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lệ</a:t>
                      </a:r>
                      <a:r>
                        <a:rPr lang="en-US" sz="2100" dirty="0" smtClean="0">
                          <a:solidFill>
                            <a:schemeClr val="accent3"/>
                          </a:solidFill>
                          <a:latin typeface="Times New Roman" panose="02020603050405020304" pitchFamily="18" charset="0"/>
                          <a:cs typeface="Times New Roman" panose="02020603050405020304" pitchFamily="18" charset="0"/>
                        </a:rPr>
                        <a:t> % </a:t>
                      </a:r>
                      <a:endParaRPr lang="en-US" sz="2100" dirty="0">
                        <a:solidFill>
                          <a:schemeClr val="accent3"/>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lnSpc>
                          <a:spcPct val="150000"/>
                        </a:lnSpc>
                      </a:pPr>
                      <a:r>
                        <a:rPr lang="en-US" sz="2100" dirty="0" smtClean="0">
                          <a:solidFill>
                            <a:schemeClr val="accent3"/>
                          </a:solidFill>
                          <a:latin typeface="Times New Roman" panose="02020603050405020304" pitchFamily="18" charset="0"/>
                          <a:cs typeface="Times New Roman" panose="02020603050405020304" pitchFamily="18" charset="0"/>
                        </a:rPr>
                        <a:t>x</a:t>
                      </a:r>
                      <a:endParaRPr lang="en-US" sz="2100" dirty="0">
                        <a:solidFill>
                          <a:schemeClr val="accent3"/>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100" dirty="0" err="1" smtClean="0">
                          <a:solidFill>
                            <a:schemeClr val="accent3"/>
                          </a:solidFill>
                          <a:latin typeface="Times New Roman" panose="02020603050405020304" pitchFamily="18" charset="0"/>
                          <a:cs typeface="Times New Roman" panose="02020603050405020304" pitchFamily="18" charset="0"/>
                        </a:rPr>
                        <a:t>Doanh</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thu</a:t>
                      </a:r>
                      <a:endParaRPr lang="en-US" sz="2100" i="1" dirty="0" smtClean="0">
                        <a:solidFill>
                          <a:schemeClr val="accent3"/>
                        </a:solidFill>
                        <a:latin typeface="Times New Roman" panose="02020603050405020304" pitchFamily="18" charset="0"/>
                        <a:cs typeface="Times New Roman" panose="02020603050405020304" pitchFamily="18" charset="0"/>
                      </a:endParaRPr>
                    </a:p>
                  </a:txBody>
                  <a:tcPr>
                    <a:solidFill>
                      <a:schemeClr val="bg2"/>
                    </a:solidFill>
                  </a:tcPr>
                </a:tc>
              </a:tr>
            </a:tbl>
          </a:graphicData>
        </a:graphic>
      </p:graphicFrame>
    </p:spTree>
    <p:extLst>
      <p:ext uri="{BB962C8B-B14F-4D97-AF65-F5344CB8AC3E}">
        <p14:creationId xmlns:p14="http://schemas.microsoft.com/office/powerpoint/2010/main" val="42927064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86618"/>
            <a:ext cx="7772400" cy="584775"/>
          </a:xfrm>
          <a:prstGeom prst="rect">
            <a:avLst/>
          </a:prstGeom>
          <a:noFill/>
        </p:spPr>
        <p:txBody>
          <a:bodyPr wrap="square" rtlCol="0">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I</a:t>
            </a:r>
            <a:r>
              <a:rPr lang="en-US" sz="3200" b="1" dirty="0" smtClean="0">
                <a:solidFill>
                  <a:srgbClr val="C00000"/>
                </a:solidFill>
                <a:latin typeface="Times New Roman" panose="02020603050405020304" pitchFamily="18" charset="0"/>
                <a:cs typeface="Times New Roman" panose="02020603050405020304" pitchFamily="18" charset="0"/>
              </a:rPr>
              <a:t>V – </a:t>
            </a:r>
            <a:r>
              <a:rPr lang="en-US" sz="3200" b="1" dirty="0" err="1" smtClean="0">
                <a:solidFill>
                  <a:srgbClr val="C00000"/>
                </a:solidFill>
                <a:latin typeface="Times New Roman" panose="02020603050405020304" pitchFamily="18" charset="0"/>
                <a:cs typeface="Times New Roman" panose="02020603050405020304" pitchFamily="18" charset="0"/>
              </a:rPr>
              <a:t>PHƯƠNG</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PHÁP</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TÍNH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524000" y="1186190"/>
            <a:ext cx="6858000" cy="523220"/>
          </a:xfrm>
          <a:prstGeom prst="rect">
            <a:avLst/>
          </a:prstGeom>
          <a:noFill/>
        </p:spPr>
        <p:txBody>
          <a:bodyPr wrap="square" rtlCol="0">
            <a:spAutoFit/>
          </a:bodyPr>
          <a:lstStyle/>
          <a:p>
            <a:r>
              <a:rPr lang="en-US" sz="2800" b="1" dirty="0">
                <a:solidFill>
                  <a:schemeClr val="accent3"/>
                </a:solidFill>
                <a:latin typeface="Times New Roman" panose="02020603050405020304" pitchFamily="18" charset="0"/>
                <a:cs typeface="Times New Roman" panose="02020603050405020304" pitchFamily="18" charset="0"/>
              </a:rPr>
              <a:t>2</a:t>
            </a:r>
            <a:r>
              <a:rPr lang="en-US" sz="2800" b="1" dirty="0" smtClean="0">
                <a:solidFill>
                  <a:schemeClr val="accent3"/>
                </a:solidFill>
                <a:latin typeface="Times New Roman" panose="02020603050405020304" pitchFamily="18" charset="0"/>
                <a:cs typeface="Times New Roman" panose="02020603050405020304" pitchFamily="18" charset="0"/>
              </a:rPr>
              <a:t>. PP </a:t>
            </a:r>
            <a:r>
              <a:rPr lang="en-US" sz="2800" b="1" dirty="0" err="1" smtClean="0">
                <a:solidFill>
                  <a:schemeClr val="accent3"/>
                </a:solidFill>
                <a:latin typeface="Times New Roman" panose="02020603050405020304" pitchFamily="18" charset="0"/>
                <a:cs typeface="Times New Roman" panose="02020603050405020304" pitchFamily="18" charset="0"/>
              </a:rPr>
              <a:t>TÍNH</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TRỰC</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TIẾP</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TRÊN</a:t>
            </a:r>
            <a:r>
              <a:rPr lang="en-US" sz="2800" b="1" dirty="0" smtClean="0">
                <a:solidFill>
                  <a:schemeClr val="accent3"/>
                </a:solidFill>
                <a:latin typeface="Times New Roman" panose="02020603050405020304" pitchFamily="18" charset="0"/>
                <a:cs typeface="Times New Roman" panose="02020603050405020304" pitchFamily="18" charset="0"/>
              </a:rPr>
              <a:t> </a:t>
            </a:r>
            <a:r>
              <a:rPr lang="en-US" sz="2800" b="1" dirty="0" err="1" smtClean="0">
                <a:solidFill>
                  <a:schemeClr val="accent3"/>
                </a:solidFill>
                <a:latin typeface="Times New Roman" panose="02020603050405020304" pitchFamily="18" charset="0"/>
                <a:cs typeface="Times New Roman" panose="02020603050405020304" pitchFamily="18" charset="0"/>
              </a:rPr>
              <a:t>GTGT</a:t>
            </a:r>
            <a:endParaRPr lang="en-US" sz="2800" b="1" dirty="0">
              <a:solidFill>
                <a:schemeClr val="accent3"/>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600200" y="1887461"/>
            <a:ext cx="7391400" cy="492443"/>
          </a:xfrm>
          <a:prstGeom prst="rect">
            <a:avLst/>
          </a:prstGeom>
          <a:noFill/>
        </p:spPr>
        <p:txBody>
          <a:bodyPr wrap="square" rtlCol="0">
            <a:spAutoFit/>
          </a:bodyPr>
          <a:lstStyle/>
          <a:p>
            <a:r>
              <a:rPr lang="en-US" sz="2600" b="1" dirty="0" smtClean="0">
                <a:solidFill>
                  <a:srgbClr val="C00000"/>
                </a:solidFill>
                <a:latin typeface="Times New Roman" panose="02020603050405020304" pitchFamily="18" charset="0"/>
                <a:cs typeface="Times New Roman" panose="02020603050405020304" pitchFamily="18" charset="0"/>
              </a:rPr>
              <a:t>2.1. X</a:t>
            </a:r>
            <a:r>
              <a:rPr lang="vi-VN" sz="2600" b="1" dirty="0" smtClean="0">
                <a:solidFill>
                  <a:srgbClr val="C00000"/>
                </a:solidFill>
                <a:latin typeface="Times New Roman" panose="02020603050405020304" pitchFamily="18" charset="0"/>
                <a:cs typeface="Times New Roman" panose="02020603050405020304" pitchFamily="18" charset="0"/>
              </a:rPr>
              <a:t>ác </a:t>
            </a:r>
            <a:r>
              <a:rPr lang="vi-VN" sz="2600" b="1" dirty="0">
                <a:solidFill>
                  <a:srgbClr val="C00000"/>
                </a:solidFill>
                <a:latin typeface="Times New Roman" panose="02020603050405020304" pitchFamily="18" charset="0"/>
                <a:cs typeface="Times New Roman" panose="02020603050405020304" pitchFamily="18" charset="0"/>
              </a:rPr>
              <a:t>định thuế GTGT trực tiếp trên doanh thu</a:t>
            </a:r>
            <a:endParaRPr lang="en-US" sz="2600" b="1" dirty="0">
              <a:solidFill>
                <a:srgbClr val="C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905000" y="2540674"/>
            <a:ext cx="7086600" cy="461665"/>
          </a:xfrm>
          <a:prstGeom prst="rect">
            <a:avLst/>
          </a:prstGeom>
          <a:noFill/>
        </p:spPr>
        <p:txBody>
          <a:bodyPr wrap="square" rtlCol="0">
            <a:spAutoFit/>
          </a:bodyPr>
          <a:lstStyle/>
          <a:p>
            <a:pPr marL="342900" indent="-342900" algn="just">
              <a:spcAft>
                <a:spcPts val="1200"/>
              </a:spcAft>
              <a:buFont typeface="Wingdings" panose="05000000000000000000" pitchFamily="2" charset="2"/>
              <a:buChar char="v"/>
            </a:pPr>
            <a:r>
              <a:rPr lang="en-US" sz="2400" b="1" dirty="0">
                <a:solidFill>
                  <a:srgbClr val="C00000"/>
                </a:solidFill>
                <a:latin typeface="Times New Roman" panose="02020603050405020304" pitchFamily="18" charset="0"/>
                <a:cs typeface="Times New Roman" panose="02020603050405020304" pitchFamily="18" charset="0"/>
              </a:rPr>
              <a:t>Đ</a:t>
            </a:r>
            <a:r>
              <a:rPr lang="vi-VN" sz="2400" b="1" dirty="0" smtClean="0">
                <a:solidFill>
                  <a:srgbClr val="C00000"/>
                </a:solidFill>
                <a:latin typeface="Times New Roman" panose="02020603050405020304" pitchFamily="18" charset="0"/>
                <a:cs typeface="Times New Roman" panose="02020603050405020304" pitchFamily="18" charset="0"/>
              </a:rPr>
              <a:t>ối </a:t>
            </a:r>
            <a:r>
              <a:rPr lang="vi-VN" sz="2400" b="1" dirty="0">
                <a:solidFill>
                  <a:srgbClr val="C00000"/>
                </a:solidFill>
                <a:latin typeface="Times New Roman" panose="02020603050405020304" pitchFamily="18" charset="0"/>
                <a:cs typeface="Times New Roman" panose="02020603050405020304" pitchFamily="18" charset="0"/>
              </a:rPr>
              <a:t>với hộ, cá nhân kinh doanh</a:t>
            </a:r>
            <a:r>
              <a:rPr lang="en-US" sz="2400" b="1" dirty="0" smtClean="0">
                <a:solidFill>
                  <a:srgbClr val="C00000"/>
                </a:solidFill>
                <a:latin typeface="Times New Roman" panose="02020603050405020304" pitchFamily="18" charset="0"/>
                <a:cs typeface="Times New Roman" panose="02020603050405020304" pitchFamily="18"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1526368065"/>
              </p:ext>
            </p:extLst>
          </p:nvPr>
        </p:nvGraphicFramePr>
        <p:xfrm>
          <a:off x="2247900" y="3352800"/>
          <a:ext cx="6400799" cy="1531620"/>
        </p:xfrm>
        <a:graphic>
          <a:graphicData uri="http://schemas.openxmlformats.org/drawingml/2006/table">
            <a:tbl>
              <a:tblPr firstRow="1" bandRow="1">
                <a:tableStyleId>{5C22544A-7EE6-4342-B048-85BDC9FD1C3A}</a:tableStyleId>
              </a:tblPr>
              <a:tblGrid>
                <a:gridCol w="1943100"/>
                <a:gridCol w="457200"/>
                <a:gridCol w="1905000"/>
                <a:gridCol w="533400"/>
                <a:gridCol w="1562099"/>
              </a:tblGrid>
              <a:tr h="1066800">
                <a:tc>
                  <a:txBody>
                    <a:bodyPr/>
                    <a:lstStyle/>
                    <a:p>
                      <a:pPr algn="ctr">
                        <a:lnSpc>
                          <a:spcPct val="150000"/>
                        </a:lnSpc>
                      </a:pPr>
                      <a:r>
                        <a:rPr lang="en-US" sz="2100" dirty="0" err="1" smtClean="0">
                          <a:solidFill>
                            <a:schemeClr val="accent3"/>
                          </a:solidFill>
                          <a:latin typeface="Times New Roman" panose="02020603050405020304" pitchFamily="18" charset="0"/>
                          <a:cs typeface="Times New Roman" panose="02020603050405020304" pitchFamily="18" charset="0"/>
                        </a:rPr>
                        <a:t>Số</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thuế</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GTGT</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phải</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nộp</a:t>
                      </a:r>
                      <a:endParaRPr lang="en-US" sz="2100" dirty="0">
                        <a:solidFill>
                          <a:schemeClr val="accent3"/>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lnSpc>
                          <a:spcPct val="150000"/>
                        </a:lnSpc>
                      </a:pPr>
                      <a:r>
                        <a:rPr lang="en-US" sz="2100" dirty="0" smtClean="0">
                          <a:solidFill>
                            <a:schemeClr val="accent3"/>
                          </a:solidFill>
                          <a:latin typeface="Times New Roman" panose="02020603050405020304" pitchFamily="18" charset="0"/>
                          <a:cs typeface="Times New Roman" panose="02020603050405020304" pitchFamily="18" charset="0"/>
                        </a:rPr>
                        <a:t>=</a:t>
                      </a:r>
                      <a:endParaRPr lang="en-US" sz="2100" dirty="0">
                        <a:solidFill>
                          <a:schemeClr val="accent3"/>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lnSpc>
                          <a:spcPct val="150000"/>
                        </a:lnSpc>
                      </a:pPr>
                      <a:r>
                        <a:rPr lang="en-US" sz="2100" dirty="0" err="1" smtClean="0">
                          <a:solidFill>
                            <a:schemeClr val="accent3"/>
                          </a:solidFill>
                          <a:latin typeface="Times New Roman" panose="02020603050405020304" pitchFamily="18" charset="0"/>
                          <a:cs typeface="Times New Roman" panose="02020603050405020304" pitchFamily="18" charset="0"/>
                        </a:rPr>
                        <a:t>Doanh</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thu</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tính</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thuế</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GTGT</a:t>
                      </a:r>
                      <a:r>
                        <a:rPr lang="en-US" sz="2100" dirty="0" smtClean="0">
                          <a:solidFill>
                            <a:schemeClr val="accent3"/>
                          </a:solidFill>
                          <a:latin typeface="Times New Roman" panose="02020603050405020304" pitchFamily="18" charset="0"/>
                          <a:cs typeface="Times New Roman" panose="02020603050405020304" pitchFamily="18" charset="0"/>
                        </a:rPr>
                        <a:t> </a:t>
                      </a:r>
                      <a:endParaRPr lang="en-US" sz="2100" dirty="0">
                        <a:solidFill>
                          <a:schemeClr val="accent3"/>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lnSpc>
                          <a:spcPct val="150000"/>
                        </a:lnSpc>
                      </a:pPr>
                      <a:r>
                        <a:rPr lang="en-US" sz="2100" dirty="0" smtClean="0">
                          <a:solidFill>
                            <a:schemeClr val="accent3"/>
                          </a:solidFill>
                          <a:latin typeface="Times New Roman" panose="02020603050405020304" pitchFamily="18" charset="0"/>
                          <a:cs typeface="Times New Roman" panose="02020603050405020304" pitchFamily="18" charset="0"/>
                        </a:rPr>
                        <a:t>x</a:t>
                      </a:r>
                      <a:endParaRPr lang="en-US" sz="2100" dirty="0">
                        <a:solidFill>
                          <a:schemeClr val="accent3"/>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100" dirty="0" err="1" smtClean="0">
                          <a:solidFill>
                            <a:schemeClr val="accent3"/>
                          </a:solidFill>
                          <a:latin typeface="Times New Roman" panose="02020603050405020304" pitchFamily="18" charset="0"/>
                          <a:cs typeface="Times New Roman" panose="02020603050405020304" pitchFamily="18" charset="0"/>
                        </a:rPr>
                        <a:t>Tỷ</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lệ</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thuế</a:t>
                      </a:r>
                      <a:r>
                        <a:rPr lang="en-US" sz="2100" dirty="0" smtClean="0">
                          <a:solidFill>
                            <a:schemeClr val="accent3"/>
                          </a:solidFill>
                          <a:latin typeface="Times New Roman" panose="02020603050405020304" pitchFamily="18" charset="0"/>
                          <a:cs typeface="Times New Roman" panose="02020603050405020304" pitchFamily="18" charset="0"/>
                        </a:rPr>
                        <a:t> </a:t>
                      </a:r>
                      <a:r>
                        <a:rPr lang="en-US" sz="2100" dirty="0" err="1" smtClean="0">
                          <a:solidFill>
                            <a:schemeClr val="accent3"/>
                          </a:solidFill>
                          <a:latin typeface="Times New Roman" panose="02020603050405020304" pitchFamily="18" charset="0"/>
                          <a:cs typeface="Times New Roman" panose="02020603050405020304" pitchFamily="18" charset="0"/>
                        </a:rPr>
                        <a:t>GTGT</a:t>
                      </a:r>
                      <a:endParaRPr lang="en-US" sz="2100" i="1" dirty="0" smtClean="0">
                        <a:solidFill>
                          <a:schemeClr val="accent3"/>
                        </a:solidFill>
                        <a:latin typeface="Times New Roman" panose="02020603050405020304" pitchFamily="18" charset="0"/>
                        <a:cs typeface="Times New Roman" panose="02020603050405020304" pitchFamily="18" charset="0"/>
                      </a:endParaRPr>
                    </a:p>
                  </a:txBody>
                  <a:tcPr>
                    <a:solidFill>
                      <a:schemeClr val="bg2"/>
                    </a:solidFill>
                  </a:tcPr>
                </a:tc>
              </a:tr>
            </a:tbl>
          </a:graphicData>
        </a:graphic>
      </p:graphicFrame>
    </p:spTree>
    <p:extLst>
      <p:ext uri="{BB962C8B-B14F-4D97-AF65-F5344CB8AC3E}">
        <p14:creationId xmlns:p14="http://schemas.microsoft.com/office/powerpoint/2010/main" val="1260747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86618"/>
            <a:ext cx="8153400" cy="584775"/>
          </a:xfrm>
          <a:prstGeom prst="rect">
            <a:avLst/>
          </a:prstGeom>
          <a:noFill/>
        </p:spPr>
        <p:txBody>
          <a:bodyPr wrap="square" rtlCol="0">
            <a:spAutoFit/>
          </a:bodyPr>
          <a:lstStyle/>
          <a:p>
            <a:r>
              <a:rPr lang="en-US" sz="3200" b="1" dirty="0" smtClean="0">
                <a:solidFill>
                  <a:srgbClr val="C00000"/>
                </a:solidFill>
                <a:latin typeface="Times New Roman" panose="02020603050405020304" pitchFamily="18" charset="0"/>
                <a:cs typeface="Times New Roman" panose="02020603050405020304" pitchFamily="18" charset="0"/>
              </a:rPr>
              <a:t>V – </a:t>
            </a:r>
            <a:r>
              <a:rPr lang="en-US" sz="3200" b="1" dirty="0" err="1" smtClean="0">
                <a:solidFill>
                  <a:srgbClr val="C00000"/>
                </a:solidFill>
                <a:latin typeface="Times New Roman" panose="02020603050405020304" pitchFamily="18" charset="0"/>
                <a:cs typeface="Times New Roman" panose="02020603050405020304" pitchFamily="18" charset="0"/>
              </a:rPr>
              <a:t>QUY</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ĐỊNH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VỀ</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HÓA</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ĐƠN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CHỨNG</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TỪ</a:t>
            </a:r>
            <a:endParaRPr lang="en-US" sz="32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11" name="Diagram 10"/>
          <p:cNvGraphicFramePr/>
          <p:nvPr>
            <p:extLst>
              <p:ext uri="{D42A27DB-BD31-4B8C-83A1-F6EECF244321}">
                <p14:modId xmlns:p14="http://schemas.microsoft.com/office/powerpoint/2010/main" val="1419753392"/>
              </p:ext>
            </p:extLst>
          </p:nvPr>
        </p:nvGraphicFramePr>
        <p:xfrm>
          <a:off x="1752600" y="1066800"/>
          <a:ext cx="6705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14326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86618"/>
            <a:ext cx="8153400" cy="584775"/>
          </a:xfrm>
          <a:prstGeom prst="rect">
            <a:avLst/>
          </a:prstGeom>
          <a:noFill/>
        </p:spPr>
        <p:txBody>
          <a:bodyPr wrap="square" rtlCol="0">
            <a:spAutoFit/>
          </a:bodyPr>
          <a:lstStyle/>
          <a:p>
            <a:r>
              <a:rPr lang="en-US" sz="3200" b="1" dirty="0" smtClean="0">
                <a:solidFill>
                  <a:srgbClr val="C00000"/>
                </a:solidFill>
                <a:latin typeface="Times New Roman" panose="02020603050405020304" pitchFamily="18" charset="0"/>
                <a:cs typeface="Times New Roman" panose="02020603050405020304" pitchFamily="18" charset="0"/>
              </a:rPr>
              <a:t>V – </a:t>
            </a:r>
            <a:r>
              <a:rPr lang="en-US" sz="3200" b="1" dirty="0" err="1" smtClean="0">
                <a:solidFill>
                  <a:srgbClr val="C00000"/>
                </a:solidFill>
                <a:latin typeface="Times New Roman" panose="02020603050405020304" pitchFamily="18" charset="0"/>
                <a:cs typeface="Times New Roman" panose="02020603050405020304" pitchFamily="18" charset="0"/>
              </a:rPr>
              <a:t>QUY</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ĐỊNH</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VỀ</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HÓA</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ĐƠN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CHỨNG</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TỪ</a:t>
            </a:r>
            <a:endParaRPr lang="en-US" sz="32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11" name="Diagram 10"/>
          <p:cNvGraphicFramePr/>
          <p:nvPr>
            <p:extLst>
              <p:ext uri="{D42A27DB-BD31-4B8C-83A1-F6EECF244321}">
                <p14:modId xmlns:p14="http://schemas.microsoft.com/office/powerpoint/2010/main" val="3122175203"/>
              </p:ext>
            </p:extLst>
          </p:nvPr>
        </p:nvGraphicFramePr>
        <p:xfrm>
          <a:off x="1752600" y="1447800"/>
          <a:ext cx="67818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42868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286618"/>
            <a:ext cx="7315200" cy="584775"/>
          </a:xfrm>
          <a:prstGeom prst="rect">
            <a:avLst/>
          </a:prstGeom>
          <a:noFill/>
        </p:spPr>
        <p:txBody>
          <a:bodyPr wrap="square" rtlCol="0">
            <a:spAutoFit/>
          </a:bodyPr>
          <a:lstStyle/>
          <a:p>
            <a:r>
              <a:rPr lang="en-US" sz="3200" b="1" dirty="0" smtClean="0">
                <a:solidFill>
                  <a:srgbClr val="C00000"/>
                </a:solidFill>
                <a:latin typeface="Times New Roman" panose="02020603050405020304" pitchFamily="18" charset="0"/>
                <a:cs typeface="Times New Roman" panose="02020603050405020304" pitchFamily="18" charset="0"/>
              </a:rPr>
              <a:t>VI – </a:t>
            </a:r>
            <a:r>
              <a:rPr lang="en-US" sz="3200" b="1" dirty="0" err="1" smtClean="0">
                <a:solidFill>
                  <a:srgbClr val="C00000"/>
                </a:solidFill>
                <a:latin typeface="Times New Roman" panose="02020603050405020304" pitchFamily="18" charset="0"/>
                <a:cs typeface="Times New Roman" panose="02020603050405020304" pitchFamily="18" charset="0"/>
              </a:rPr>
              <a:t>HOÀN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752600" y="1186190"/>
            <a:ext cx="6629400" cy="523220"/>
          </a:xfrm>
          <a:prstGeom prst="rect">
            <a:avLst/>
          </a:prstGeom>
          <a:noFill/>
        </p:spPr>
        <p:txBody>
          <a:bodyPr wrap="square" rtlCol="0">
            <a:spAutoFit/>
          </a:bodyPr>
          <a:lstStyle/>
          <a:p>
            <a:r>
              <a:rPr lang="en-US" sz="2800" b="1" dirty="0" smtClean="0">
                <a:solidFill>
                  <a:schemeClr val="accent3"/>
                </a:solidFill>
                <a:latin typeface="Times New Roman" panose="02020603050405020304" pitchFamily="18" charset="0"/>
                <a:cs typeface="Times New Roman" panose="02020603050405020304" pitchFamily="18" charset="0"/>
              </a:rPr>
              <a:t>1.</a:t>
            </a:r>
            <a:r>
              <a:rPr lang="vi-VN" sz="2800" b="1" dirty="0" smtClean="0">
                <a:solidFill>
                  <a:schemeClr val="accent3"/>
                </a:solidFill>
                <a:latin typeface="Times New Roman" panose="02020603050405020304" pitchFamily="18" charset="0"/>
                <a:cs typeface="Times New Roman" panose="02020603050405020304" pitchFamily="18" charset="0"/>
              </a:rPr>
              <a:t> Đối </a:t>
            </a:r>
            <a:r>
              <a:rPr lang="vi-VN" sz="2800" b="1" dirty="0">
                <a:solidFill>
                  <a:schemeClr val="accent3"/>
                </a:solidFill>
                <a:latin typeface="Times New Roman" panose="02020603050405020304" pitchFamily="18" charset="0"/>
                <a:cs typeface="Times New Roman" panose="02020603050405020304" pitchFamily="18" charset="0"/>
              </a:rPr>
              <a:t>tượng </a:t>
            </a:r>
            <a:r>
              <a:rPr lang="en-US" sz="2800" b="1" dirty="0" smtClean="0">
                <a:solidFill>
                  <a:schemeClr val="accent3"/>
                </a:solidFill>
                <a:latin typeface="Times New Roman" panose="02020603050405020304" pitchFamily="18" charset="0"/>
                <a:cs typeface="Times New Roman" panose="02020603050405020304" pitchFamily="18" charset="0"/>
              </a:rPr>
              <a:t>&amp;</a:t>
            </a:r>
            <a:r>
              <a:rPr lang="vi-VN" sz="2800" b="1" dirty="0" smtClean="0">
                <a:solidFill>
                  <a:schemeClr val="accent3"/>
                </a:solidFill>
                <a:latin typeface="Times New Roman" panose="02020603050405020304" pitchFamily="18" charset="0"/>
                <a:cs typeface="Times New Roman" panose="02020603050405020304" pitchFamily="18" charset="0"/>
              </a:rPr>
              <a:t> </a:t>
            </a:r>
            <a:r>
              <a:rPr lang="en-US" sz="2800" b="1" dirty="0" smtClean="0">
                <a:solidFill>
                  <a:schemeClr val="accent3"/>
                </a:solidFill>
                <a:latin typeface="Times New Roman" panose="02020603050405020304" pitchFamily="18" charset="0"/>
                <a:cs typeface="Times New Roman" panose="02020603050405020304" pitchFamily="18" charset="0"/>
              </a:rPr>
              <a:t>TH </a:t>
            </a:r>
            <a:r>
              <a:rPr lang="vi-VN" sz="2800" b="1" dirty="0" smtClean="0">
                <a:solidFill>
                  <a:schemeClr val="accent3"/>
                </a:solidFill>
                <a:latin typeface="Times New Roman" panose="02020603050405020304" pitchFamily="18" charset="0"/>
                <a:cs typeface="Times New Roman" panose="02020603050405020304" pitchFamily="18" charset="0"/>
              </a:rPr>
              <a:t>được </a:t>
            </a:r>
            <a:r>
              <a:rPr lang="vi-VN" sz="2800" b="1" dirty="0">
                <a:solidFill>
                  <a:schemeClr val="accent3"/>
                </a:solidFill>
                <a:latin typeface="Times New Roman" panose="02020603050405020304" pitchFamily="18" charset="0"/>
                <a:cs typeface="Times New Roman" panose="02020603050405020304" pitchFamily="18" charset="0"/>
              </a:rPr>
              <a:t>hoàn thuế</a:t>
            </a:r>
            <a:endParaRPr lang="en-US" sz="2800" b="1" dirty="0">
              <a:solidFill>
                <a:schemeClr val="accent3"/>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828800" y="1905000"/>
            <a:ext cx="7010400" cy="1446550"/>
          </a:xfrm>
          <a:prstGeom prst="rect">
            <a:avLst/>
          </a:prstGeom>
          <a:noFill/>
        </p:spPr>
        <p:txBody>
          <a:bodyPr wrap="square" rtlCol="0">
            <a:spAutoFit/>
          </a:bodyPr>
          <a:lstStyle/>
          <a:p>
            <a:pPr marL="342900" indent="-342900" algn="just">
              <a:buFont typeface="Wingdings" panose="05000000000000000000" pitchFamily="2" charset="2"/>
              <a:buChar char="ü"/>
            </a:pPr>
            <a:r>
              <a:rPr lang="en-US" sz="2200" i="1" dirty="0" err="1" smtClean="0">
                <a:solidFill>
                  <a:srgbClr val="C00000"/>
                </a:solidFill>
                <a:latin typeface="Times New Roman" panose="02020603050405020304" pitchFamily="18" charset="0"/>
                <a:cs typeface="Times New Roman" panose="02020603050405020304" pitchFamily="18" charset="0"/>
              </a:rPr>
              <a:t>CSKD</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nộp</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thuế</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GTGT</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theo</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PPKT</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thuế</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nếu</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có</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số</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thuế</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GTGT</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đầu</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vào</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chưa</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được</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khấu</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trừ</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hết</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trong</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tháng</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đối</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với</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smtClean="0">
                <a:solidFill>
                  <a:srgbClr val="C00000"/>
                </a:solidFill>
                <a:latin typeface="Times New Roman" panose="02020603050405020304" pitchFamily="18" charset="0"/>
                <a:cs typeface="Times New Roman" panose="02020603050405020304" pitchFamily="18" charset="0"/>
              </a:rPr>
              <a:t>TH </a:t>
            </a:r>
            <a:r>
              <a:rPr lang="en-US" sz="2200" i="1" dirty="0" err="1" smtClean="0">
                <a:solidFill>
                  <a:srgbClr val="C00000"/>
                </a:solidFill>
                <a:latin typeface="Times New Roman" panose="02020603050405020304" pitchFamily="18" charset="0"/>
                <a:cs typeface="Times New Roman" panose="02020603050405020304" pitchFamily="18" charset="0"/>
              </a:rPr>
              <a:t>kê</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khai</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theo</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tháng</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hoặc</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trong</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quý</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đối</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với</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smtClean="0">
                <a:solidFill>
                  <a:srgbClr val="C00000"/>
                </a:solidFill>
                <a:latin typeface="Times New Roman" panose="02020603050405020304" pitchFamily="18" charset="0"/>
                <a:cs typeface="Times New Roman" panose="02020603050405020304" pitchFamily="18" charset="0"/>
              </a:rPr>
              <a:t>TH </a:t>
            </a:r>
            <a:r>
              <a:rPr lang="en-US" sz="2200" i="1" dirty="0" err="1" smtClean="0">
                <a:solidFill>
                  <a:srgbClr val="C00000"/>
                </a:solidFill>
                <a:latin typeface="Times New Roman" panose="02020603050405020304" pitchFamily="18" charset="0"/>
                <a:cs typeface="Times New Roman" panose="02020603050405020304" pitchFamily="18" charset="0"/>
              </a:rPr>
              <a:t>kê</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khai</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theo</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quý</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thì</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được</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khấu</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trừ</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vào</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kỳ</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tiếp</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theo.</a:t>
            </a:r>
            <a:endParaRPr lang="en-US" sz="2200" dirty="0">
              <a:solidFill>
                <a:srgbClr val="C0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828800" y="3505200"/>
            <a:ext cx="7010400" cy="3139321"/>
          </a:xfrm>
          <a:prstGeom prst="rect">
            <a:avLst/>
          </a:prstGeom>
          <a:noFill/>
        </p:spPr>
        <p:txBody>
          <a:bodyPr wrap="square" rtlCol="0">
            <a:spAutoFit/>
          </a:bodyPr>
          <a:lstStyle/>
          <a:p>
            <a:pPr marL="342900" indent="-342900" algn="just">
              <a:buFont typeface="Wingdings" panose="05000000000000000000" pitchFamily="2" charset="2"/>
              <a:buChar char="ü"/>
            </a:pPr>
            <a:r>
              <a:rPr lang="en-US" sz="2200" i="1" dirty="0" err="1" smtClean="0">
                <a:solidFill>
                  <a:srgbClr val="C00000"/>
                </a:solidFill>
                <a:latin typeface="Times New Roman" panose="02020603050405020304" pitchFamily="18" charset="0"/>
                <a:cs typeface="Times New Roman" panose="02020603050405020304" pitchFamily="18" charset="0"/>
              </a:rPr>
              <a:t>CSKD</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mới</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thành</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lập</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từ</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dự</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án</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đầu</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tư</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đã</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ĐKKD</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đăng</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ký</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nộp</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thuế</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GTGT</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theo</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PPKT</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hoặc</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dự</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án</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tìm</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kiếm</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thăm</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dò</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smtClean="0">
                <a:solidFill>
                  <a:srgbClr val="C00000"/>
                </a:solidFill>
                <a:latin typeface="Times New Roman" panose="02020603050405020304" pitchFamily="18" charset="0"/>
                <a:cs typeface="Times New Roman" panose="02020603050405020304" pitchFamily="18" charset="0"/>
              </a:rPr>
              <a:t>&amp; </a:t>
            </a:r>
            <a:r>
              <a:rPr lang="en-US" sz="2200" i="1" dirty="0" err="1">
                <a:solidFill>
                  <a:srgbClr val="C00000"/>
                </a:solidFill>
                <a:latin typeface="Times New Roman" panose="02020603050405020304" pitchFamily="18" charset="0"/>
                <a:cs typeface="Times New Roman" panose="02020603050405020304" pitchFamily="18" charset="0"/>
              </a:rPr>
              <a:t>phát</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triển</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mỏ</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dầu</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khí</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đang</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trong</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giai</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đoạn</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đầu</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tư</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chưa</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đi</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vào</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hoạt</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động</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nếu</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thời</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gian</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đầu</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tư</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từ</a:t>
            </a:r>
            <a:r>
              <a:rPr lang="en-US" sz="2200" i="1" dirty="0">
                <a:solidFill>
                  <a:srgbClr val="C00000"/>
                </a:solidFill>
                <a:latin typeface="Times New Roman" panose="02020603050405020304" pitchFamily="18" charset="0"/>
                <a:cs typeface="Times New Roman" panose="02020603050405020304" pitchFamily="18" charset="0"/>
              </a:rPr>
              <a:t> 01 </a:t>
            </a:r>
            <a:r>
              <a:rPr lang="en-US" sz="2200" i="1" dirty="0" err="1">
                <a:solidFill>
                  <a:srgbClr val="C00000"/>
                </a:solidFill>
                <a:latin typeface="Times New Roman" panose="02020603050405020304" pitchFamily="18" charset="0"/>
                <a:cs typeface="Times New Roman" panose="02020603050405020304" pitchFamily="18" charset="0"/>
              </a:rPr>
              <a:t>năm</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trở</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lên</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thì</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được</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hoàn</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thuế</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GTGT</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của</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HH</a:t>
            </a:r>
            <a:r>
              <a:rPr lang="en-US" sz="2200" i="1" dirty="0" smtClean="0">
                <a:solidFill>
                  <a:srgbClr val="C00000"/>
                </a:solidFill>
                <a:latin typeface="Times New Roman" panose="02020603050405020304" pitchFamily="18" charset="0"/>
                <a:cs typeface="Times New Roman" panose="02020603050405020304" pitchFamily="18" charset="0"/>
              </a:rPr>
              <a:t>, DV </a:t>
            </a:r>
            <a:r>
              <a:rPr lang="en-US" sz="2200" i="1" dirty="0" err="1" smtClean="0">
                <a:solidFill>
                  <a:srgbClr val="C00000"/>
                </a:solidFill>
                <a:latin typeface="Times New Roman" panose="02020603050405020304" pitchFamily="18" charset="0"/>
                <a:cs typeface="Times New Roman" panose="02020603050405020304" pitchFamily="18" charset="0"/>
              </a:rPr>
              <a:t>sử</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dụng</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cho</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đầu</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tư</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theo</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từng</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năm</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trừ</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trường</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hợp</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theo</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quy</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định</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Trường</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hợp</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nếu</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số</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thuế</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GTGT</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lũy</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kế</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của</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HH</a:t>
            </a:r>
            <a:r>
              <a:rPr lang="en-US" sz="2200" i="1" dirty="0" smtClean="0">
                <a:solidFill>
                  <a:srgbClr val="C00000"/>
                </a:solidFill>
                <a:latin typeface="Times New Roman" panose="02020603050405020304" pitchFamily="18" charset="0"/>
                <a:cs typeface="Times New Roman" panose="02020603050405020304" pitchFamily="18" charset="0"/>
              </a:rPr>
              <a:t>, DV </a:t>
            </a:r>
            <a:r>
              <a:rPr lang="en-US" sz="2200" i="1" dirty="0" err="1" smtClean="0">
                <a:solidFill>
                  <a:srgbClr val="C00000"/>
                </a:solidFill>
                <a:latin typeface="Times New Roman" panose="02020603050405020304" pitchFamily="18" charset="0"/>
                <a:cs typeface="Times New Roman" panose="02020603050405020304" pitchFamily="18" charset="0"/>
              </a:rPr>
              <a:t>mua</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vào</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sử</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dụng</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cho</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đầu</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tư</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từ</a:t>
            </a:r>
            <a:r>
              <a:rPr lang="en-US" sz="2200" i="1" dirty="0">
                <a:solidFill>
                  <a:srgbClr val="C00000"/>
                </a:solidFill>
                <a:latin typeface="Times New Roman" panose="02020603050405020304" pitchFamily="18" charset="0"/>
                <a:cs typeface="Times New Roman" panose="02020603050405020304" pitchFamily="18" charset="0"/>
              </a:rPr>
              <a:t> 300 </a:t>
            </a:r>
            <a:r>
              <a:rPr lang="en-US" sz="2200" i="1" dirty="0" err="1">
                <a:solidFill>
                  <a:srgbClr val="C00000"/>
                </a:solidFill>
                <a:latin typeface="Times New Roman" panose="02020603050405020304" pitchFamily="18" charset="0"/>
                <a:cs typeface="Times New Roman" panose="02020603050405020304" pitchFamily="18" charset="0"/>
              </a:rPr>
              <a:t>triệu</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đồng</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trở</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lên</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thì</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được</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hoàn</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a:solidFill>
                  <a:srgbClr val="C00000"/>
                </a:solidFill>
                <a:latin typeface="Times New Roman" panose="02020603050405020304" pitchFamily="18" charset="0"/>
                <a:cs typeface="Times New Roman" panose="02020603050405020304" pitchFamily="18" charset="0"/>
              </a:rPr>
              <a:t>thuế</a:t>
            </a:r>
            <a:r>
              <a:rPr lang="en-US" sz="2200" i="1" dirty="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GTGT</a:t>
            </a:r>
            <a:r>
              <a:rPr lang="en-US" sz="2200" i="1" dirty="0" smtClean="0">
                <a:solidFill>
                  <a:srgbClr val="C00000"/>
                </a:solidFill>
                <a:latin typeface="Times New Roman" panose="02020603050405020304" pitchFamily="18" charset="0"/>
                <a:cs typeface="Times New Roman" panose="02020603050405020304" pitchFamily="18" charset="0"/>
              </a:rPr>
              <a:t>.</a:t>
            </a:r>
            <a:endParaRPr lang="en-US" sz="2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282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399" y="286618"/>
            <a:ext cx="7731767" cy="553998"/>
          </a:xfrm>
          <a:prstGeom prst="rect">
            <a:avLst/>
          </a:prstGeom>
          <a:noFill/>
        </p:spPr>
        <p:txBody>
          <a:bodyPr wrap="square" rtlCol="0">
            <a:spAutoFit/>
          </a:bodyPr>
          <a:lstStyle/>
          <a:p>
            <a:pPr algn="ctr"/>
            <a:r>
              <a:rPr lang="en-US" sz="3000" b="1" dirty="0" smtClean="0">
                <a:solidFill>
                  <a:srgbClr val="C00000"/>
                </a:solidFill>
                <a:latin typeface="Times New Roman" panose="02020603050405020304" pitchFamily="18" charset="0"/>
                <a:cs typeface="Times New Roman" panose="02020603050405020304" pitchFamily="18" charset="0"/>
              </a:rPr>
              <a:t>I - VĂN </a:t>
            </a:r>
            <a:r>
              <a:rPr lang="en-US" sz="3000" b="1" dirty="0" err="1" smtClean="0">
                <a:solidFill>
                  <a:srgbClr val="C00000"/>
                </a:solidFill>
                <a:latin typeface="Times New Roman" panose="02020603050405020304" pitchFamily="18" charset="0"/>
                <a:cs typeface="Times New Roman" panose="02020603050405020304" pitchFamily="18" charset="0"/>
              </a:rPr>
              <a:t>BẢN</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PHÁP</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LUẬT</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VỀ</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THUẾ</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GTGT</a:t>
            </a:r>
            <a:endParaRPr lang="en-US" sz="30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376985" y="1676400"/>
            <a:ext cx="6650182" cy="5011949"/>
          </a:xfrm>
          <a:prstGeom prst="rect">
            <a:avLst/>
          </a:prstGeom>
          <a:noFill/>
        </p:spPr>
        <p:txBody>
          <a:bodyPr wrap="square" rtlCol="0">
            <a:spAutoFit/>
          </a:bodyPr>
          <a:lstStyle/>
          <a:p>
            <a:pPr marL="914400" lvl="1" indent="-457200">
              <a:lnSpc>
                <a:spcPct val="150000"/>
              </a:lnSpc>
              <a:buFont typeface="Times New Roman" panose="02020603050405020304" pitchFamily="18" charset="0"/>
              <a:buChar char="⁃"/>
            </a:pPr>
            <a:r>
              <a:rPr lang="vi-VN" sz="2400" b="1" dirty="0" smtClean="0">
                <a:solidFill>
                  <a:srgbClr val="C00000"/>
                </a:solidFill>
                <a:latin typeface="Times New Roman" panose="02020603050405020304" pitchFamily="18" charset="0"/>
                <a:cs typeface="Times New Roman" panose="02020603050405020304" pitchFamily="18" charset="0"/>
              </a:rPr>
              <a:t>Thông </a:t>
            </a:r>
            <a:r>
              <a:rPr lang="vi-VN" sz="2400" b="1" dirty="0">
                <a:solidFill>
                  <a:srgbClr val="C00000"/>
                </a:solidFill>
                <a:latin typeface="Times New Roman" panose="02020603050405020304" pitchFamily="18" charset="0"/>
                <a:cs typeface="Times New Roman" panose="02020603050405020304" pitchFamily="18" charset="0"/>
              </a:rPr>
              <a:t>tư </a:t>
            </a:r>
            <a:r>
              <a:rPr lang="vi-VN" sz="2400" b="1" dirty="0" smtClean="0">
                <a:solidFill>
                  <a:srgbClr val="C00000"/>
                </a:solidFill>
                <a:latin typeface="Times New Roman" panose="02020603050405020304" pitchFamily="18" charset="0"/>
                <a:cs typeface="Times New Roman" panose="02020603050405020304" pitchFamily="18" charset="0"/>
              </a:rPr>
              <a:t>219/2013/TT-BTC</a:t>
            </a:r>
            <a:endParaRPr lang="vi-VN" sz="2400" b="1" dirty="0">
              <a:solidFill>
                <a:srgbClr val="C00000"/>
              </a:solidFill>
              <a:latin typeface="Times New Roman" panose="02020603050405020304" pitchFamily="18" charset="0"/>
              <a:cs typeface="Times New Roman" panose="02020603050405020304" pitchFamily="18" charset="0"/>
            </a:endParaRPr>
          </a:p>
          <a:p>
            <a:pPr marL="914400" lvl="1" indent="-457200">
              <a:lnSpc>
                <a:spcPct val="150000"/>
              </a:lnSpc>
              <a:buFont typeface="Times New Roman" panose="02020603050405020304" pitchFamily="18" charset="0"/>
              <a:buChar char="⁃"/>
            </a:pPr>
            <a:r>
              <a:rPr lang="vi-VN" sz="2400" b="1" dirty="0">
                <a:solidFill>
                  <a:srgbClr val="C00000"/>
                </a:solidFill>
                <a:latin typeface="Times New Roman" panose="02020603050405020304" pitchFamily="18" charset="0"/>
                <a:cs typeface="Times New Roman" panose="02020603050405020304" pitchFamily="18" charset="0"/>
              </a:rPr>
              <a:t>Thông tư </a:t>
            </a:r>
            <a:r>
              <a:rPr lang="vi-VN" sz="2400" b="1" dirty="0" smtClean="0">
                <a:solidFill>
                  <a:srgbClr val="C00000"/>
                </a:solidFill>
                <a:latin typeface="Times New Roman" panose="02020603050405020304" pitchFamily="18" charset="0"/>
                <a:cs typeface="Times New Roman" panose="02020603050405020304" pitchFamily="18" charset="0"/>
              </a:rPr>
              <a:t>119/2014/TT-BTC</a:t>
            </a:r>
            <a:endParaRPr lang="vi-VN" sz="2400" b="1" dirty="0">
              <a:solidFill>
                <a:srgbClr val="C00000"/>
              </a:solidFill>
              <a:latin typeface="Times New Roman" panose="02020603050405020304" pitchFamily="18" charset="0"/>
              <a:cs typeface="Times New Roman" panose="02020603050405020304" pitchFamily="18" charset="0"/>
            </a:endParaRPr>
          </a:p>
          <a:p>
            <a:pPr marL="914400" lvl="1" indent="-457200">
              <a:lnSpc>
                <a:spcPct val="150000"/>
              </a:lnSpc>
              <a:buFont typeface="Times New Roman" panose="02020603050405020304" pitchFamily="18" charset="0"/>
              <a:buChar char="⁃"/>
            </a:pPr>
            <a:r>
              <a:rPr lang="vi-VN" sz="2400" b="1" dirty="0">
                <a:solidFill>
                  <a:srgbClr val="C00000"/>
                </a:solidFill>
                <a:latin typeface="Times New Roman" panose="02020603050405020304" pitchFamily="18" charset="0"/>
                <a:cs typeface="Times New Roman" panose="02020603050405020304" pitchFamily="18" charset="0"/>
              </a:rPr>
              <a:t>Thông tư </a:t>
            </a:r>
            <a:r>
              <a:rPr lang="vi-VN" sz="2400" b="1" dirty="0" smtClean="0">
                <a:solidFill>
                  <a:srgbClr val="C00000"/>
                </a:solidFill>
                <a:latin typeface="Times New Roman" panose="02020603050405020304" pitchFamily="18" charset="0"/>
                <a:cs typeface="Times New Roman" panose="02020603050405020304" pitchFamily="18" charset="0"/>
              </a:rPr>
              <a:t>151/2014/TT-BTC</a:t>
            </a:r>
            <a:endParaRPr lang="vi-VN" sz="2400" b="1" dirty="0">
              <a:solidFill>
                <a:srgbClr val="C00000"/>
              </a:solidFill>
              <a:latin typeface="Times New Roman" panose="02020603050405020304" pitchFamily="18" charset="0"/>
              <a:cs typeface="Times New Roman" panose="02020603050405020304" pitchFamily="18" charset="0"/>
            </a:endParaRPr>
          </a:p>
          <a:p>
            <a:pPr marL="914400" lvl="1" indent="-457200">
              <a:lnSpc>
                <a:spcPct val="150000"/>
              </a:lnSpc>
              <a:buFont typeface="Times New Roman" panose="02020603050405020304" pitchFamily="18" charset="0"/>
              <a:buChar char="⁃"/>
            </a:pPr>
            <a:r>
              <a:rPr lang="vi-VN" sz="2400" b="1" dirty="0">
                <a:solidFill>
                  <a:srgbClr val="C00000"/>
                </a:solidFill>
                <a:latin typeface="Times New Roman" panose="02020603050405020304" pitchFamily="18" charset="0"/>
                <a:cs typeface="Times New Roman" panose="02020603050405020304" pitchFamily="18" charset="0"/>
              </a:rPr>
              <a:t>Thông tư </a:t>
            </a:r>
            <a:r>
              <a:rPr lang="vi-VN" sz="2400" b="1" dirty="0" smtClean="0">
                <a:solidFill>
                  <a:srgbClr val="C00000"/>
                </a:solidFill>
                <a:latin typeface="Times New Roman" panose="02020603050405020304" pitchFamily="18" charset="0"/>
                <a:cs typeface="Times New Roman" panose="02020603050405020304" pitchFamily="18" charset="0"/>
              </a:rPr>
              <a:t>26/2015/TT-BTC</a:t>
            </a:r>
            <a:endParaRPr lang="vi-VN" sz="2400" b="1" dirty="0">
              <a:solidFill>
                <a:srgbClr val="C00000"/>
              </a:solidFill>
              <a:latin typeface="Times New Roman" panose="02020603050405020304" pitchFamily="18" charset="0"/>
              <a:cs typeface="Times New Roman" panose="02020603050405020304" pitchFamily="18" charset="0"/>
            </a:endParaRPr>
          </a:p>
          <a:p>
            <a:pPr marL="914400" lvl="1" indent="-457200">
              <a:lnSpc>
                <a:spcPct val="150000"/>
              </a:lnSpc>
              <a:buFont typeface="Times New Roman" panose="02020603050405020304" pitchFamily="18" charset="0"/>
              <a:buChar char="⁃"/>
            </a:pPr>
            <a:r>
              <a:rPr lang="vi-VN" sz="2400" b="1" dirty="0">
                <a:solidFill>
                  <a:srgbClr val="C00000"/>
                </a:solidFill>
                <a:latin typeface="Times New Roman" panose="02020603050405020304" pitchFamily="18" charset="0"/>
                <a:cs typeface="Times New Roman" panose="02020603050405020304" pitchFamily="18" charset="0"/>
              </a:rPr>
              <a:t>Thông tư </a:t>
            </a:r>
            <a:r>
              <a:rPr lang="vi-VN" sz="2400" b="1" dirty="0" smtClean="0">
                <a:solidFill>
                  <a:srgbClr val="C00000"/>
                </a:solidFill>
                <a:latin typeface="Times New Roman" panose="02020603050405020304" pitchFamily="18" charset="0"/>
                <a:cs typeface="Times New Roman" panose="02020603050405020304" pitchFamily="18" charset="0"/>
              </a:rPr>
              <a:t>92/2015/TT-BTC</a:t>
            </a:r>
            <a:endParaRPr lang="vi-VN" sz="2400" b="1" dirty="0">
              <a:solidFill>
                <a:srgbClr val="C00000"/>
              </a:solidFill>
              <a:latin typeface="Times New Roman" panose="02020603050405020304" pitchFamily="18" charset="0"/>
              <a:cs typeface="Times New Roman" panose="02020603050405020304" pitchFamily="18" charset="0"/>
            </a:endParaRPr>
          </a:p>
          <a:p>
            <a:pPr marL="914400" lvl="1" indent="-457200">
              <a:lnSpc>
                <a:spcPct val="150000"/>
              </a:lnSpc>
              <a:buFont typeface="Times New Roman" panose="02020603050405020304" pitchFamily="18" charset="0"/>
              <a:buChar char="⁃"/>
            </a:pPr>
            <a:r>
              <a:rPr lang="vi-VN" sz="2400" b="1" dirty="0">
                <a:solidFill>
                  <a:srgbClr val="C00000"/>
                </a:solidFill>
                <a:latin typeface="Times New Roman" panose="02020603050405020304" pitchFamily="18" charset="0"/>
                <a:cs typeface="Times New Roman" panose="02020603050405020304" pitchFamily="18" charset="0"/>
              </a:rPr>
              <a:t>Thông tư </a:t>
            </a:r>
            <a:r>
              <a:rPr lang="vi-VN" sz="2400" b="1" dirty="0" smtClean="0">
                <a:solidFill>
                  <a:srgbClr val="C00000"/>
                </a:solidFill>
                <a:latin typeface="Times New Roman" panose="02020603050405020304" pitchFamily="18" charset="0"/>
                <a:cs typeface="Times New Roman" panose="02020603050405020304" pitchFamily="18" charset="0"/>
              </a:rPr>
              <a:t>99/2016/TT-BTC</a:t>
            </a:r>
            <a:endParaRPr lang="vi-VN" sz="2400" b="1" dirty="0">
              <a:solidFill>
                <a:srgbClr val="C00000"/>
              </a:solidFill>
              <a:latin typeface="Times New Roman" panose="02020603050405020304" pitchFamily="18" charset="0"/>
              <a:cs typeface="Times New Roman" panose="02020603050405020304" pitchFamily="18" charset="0"/>
            </a:endParaRPr>
          </a:p>
          <a:p>
            <a:pPr marL="914400" lvl="1" indent="-457200">
              <a:lnSpc>
                <a:spcPct val="150000"/>
              </a:lnSpc>
              <a:buFont typeface="Times New Roman" panose="02020603050405020304" pitchFamily="18" charset="0"/>
              <a:buChar char="⁃"/>
            </a:pPr>
            <a:r>
              <a:rPr lang="vi-VN" sz="2400" b="1" dirty="0">
                <a:solidFill>
                  <a:srgbClr val="C00000"/>
                </a:solidFill>
                <a:latin typeface="Times New Roman" panose="02020603050405020304" pitchFamily="18" charset="0"/>
                <a:cs typeface="Times New Roman" panose="02020603050405020304" pitchFamily="18" charset="0"/>
              </a:rPr>
              <a:t>Thông tư </a:t>
            </a:r>
            <a:r>
              <a:rPr lang="vi-VN" sz="2400" b="1" dirty="0" smtClean="0">
                <a:solidFill>
                  <a:srgbClr val="C00000"/>
                </a:solidFill>
                <a:latin typeface="Times New Roman" panose="02020603050405020304" pitchFamily="18" charset="0"/>
                <a:cs typeface="Times New Roman" panose="02020603050405020304" pitchFamily="18" charset="0"/>
              </a:rPr>
              <a:t>173/2016/TT-BTC</a:t>
            </a:r>
            <a:endParaRPr lang="vi-VN" sz="2400" b="1" dirty="0">
              <a:solidFill>
                <a:srgbClr val="C00000"/>
              </a:solidFill>
              <a:latin typeface="Times New Roman" panose="02020603050405020304" pitchFamily="18" charset="0"/>
              <a:cs typeface="Times New Roman" panose="02020603050405020304" pitchFamily="18" charset="0"/>
            </a:endParaRPr>
          </a:p>
          <a:p>
            <a:pPr marL="914400" lvl="1" indent="-457200">
              <a:lnSpc>
                <a:spcPct val="150000"/>
              </a:lnSpc>
              <a:buFont typeface="Times New Roman" panose="02020603050405020304" pitchFamily="18" charset="0"/>
              <a:buChar char="⁃"/>
            </a:pPr>
            <a:r>
              <a:rPr lang="vi-VN" sz="2400" b="1" dirty="0">
                <a:solidFill>
                  <a:srgbClr val="C00000"/>
                </a:solidFill>
                <a:latin typeface="Times New Roman" panose="02020603050405020304" pitchFamily="18" charset="0"/>
                <a:cs typeface="Times New Roman" panose="02020603050405020304" pitchFamily="18" charset="0"/>
              </a:rPr>
              <a:t>Thông tư </a:t>
            </a:r>
            <a:r>
              <a:rPr lang="vi-VN" sz="2400" b="1" dirty="0" smtClean="0">
                <a:solidFill>
                  <a:srgbClr val="C00000"/>
                </a:solidFill>
                <a:latin typeface="Times New Roman" panose="02020603050405020304" pitchFamily="18" charset="0"/>
                <a:cs typeface="Times New Roman" panose="02020603050405020304" pitchFamily="18" charset="0"/>
              </a:rPr>
              <a:t>31/2017/TT-BTC</a:t>
            </a:r>
            <a:endParaRPr lang="vi-VN" sz="2400" b="1" dirty="0">
              <a:solidFill>
                <a:srgbClr val="C00000"/>
              </a:solidFill>
              <a:latin typeface="Times New Roman" panose="02020603050405020304" pitchFamily="18" charset="0"/>
              <a:cs typeface="Times New Roman" panose="02020603050405020304" pitchFamily="18" charset="0"/>
            </a:endParaRPr>
          </a:p>
          <a:p>
            <a:pPr marL="914400" lvl="1" indent="-457200">
              <a:lnSpc>
                <a:spcPct val="150000"/>
              </a:lnSpc>
              <a:buFont typeface="Times New Roman" panose="02020603050405020304" pitchFamily="18" charset="0"/>
              <a:buChar char="⁃"/>
            </a:pPr>
            <a:r>
              <a:rPr lang="vi-VN" sz="2400" b="1" dirty="0">
                <a:solidFill>
                  <a:srgbClr val="C00000"/>
                </a:solidFill>
                <a:latin typeface="Times New Roman" panose="02020603050405020304" pitchFamily="18" charset="0"/>
                <a:cs typeface="Times New Roman" panose="02020603050405020304" pitchFamily="18" charset="0"/>
              </a:rPr>
              <a:t>Thông tư </a:t>
            </a:r>
            <a:r>
              <a:rPr lang="vi-VN" sz="2400" b="1" dirty="0" smtClean="0">
                <a:solidFill>
                  <a:srgbClr val="C00000"/>
                </a:solidFill>
                <a:latin typeface="Times New Roman" panose="02020603050405020304" pitchFamily="18" charset="0"/>
                <a:cs typeface="Times New Roman" panose="02020603050405020304" pitchFamily="18" charset="0"/>
              </a:rPr>
              <a:t>93/2017/TT-BTC</a:t>
            </a:r>
            <a:endParaRPr lang="vi-VN" sz="2400" b="1" dirty="0">
              <a:solidFill>
                <a:srgbClr val="C0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209800" y="1066800"/>
            <a:ext cx="4572000" cy="646331"/>
          </a:xfrm>
          <a:prstGeom prst="rect">
            <a:avLst/>
          </a:prstGeom>
          <a:noFill/>
        </p:spPr>
        <p:txBody>
          <a:bodyPr wrap="square" rtlCol="0">
            <a:spAutoFit/>
          </a:bodyPr>
          <a:lstStyle/>
          <a:p>
            <a:pPr marL="285750" indent="-285750">
              <a:buFont typeface="Wingdings" panose="05000000000000000000" pitchFamily="2" charset="2"/>
              <a:buChar char="Ø"/>
            </a:pPr>
            <a:r>
              <a:rPr lang="en-US" sz="3600" b="1" dirty="0" smtClean="0">
                <a:solidFill>
                  <a:srgbClr val="C00000"/>
                </a:solidFill>
                <a:latin typeface="Times New Roman" panose="02020603050405020304" pitchFamily="18" charset="0"/>
                <a:cs typeface="Times New Roman" panose="02020603050405020304" pitchFamily="18" charset="0"/>
              </a:rPr>
              <a:t> </a:t>
            </a:r>
            <a:r>
              <a:rPr lang="en-US" sz="3600" b="1" dirty="0" err="1" smtClean="0">
                <a:solidFill>
                  <a:srgbClr val="C00000"/>
                </a:solidFill>
                <a:latin typeface="Times New Roman" panose="02020603050405020304" pitchFamily="18" charset="0"/>
                <a:cs typeface="Times New Roman" panose="02020603050405020304" pitchFamily="18" charset="0"/>
              </a:rPr>
              <a:t>Thông</a:t>
            </a:r>
            <a:r>
              <a:rPr lang="en-US" sz="3600" b="1" dirty="0" smtClean="0">
                <a:solidFill>
                  <a:srgbClr val="C00000"/>
                </a:solidFill>
                <a:latin typeface="Times New Roman" panose="02020603050405020304" pitchFamily="18" charset="0"/>
                <a:cs typeface="Times New Roman" panose="02020603050405020304" pitchFamily="18" charset="0"/>
              </a:rPr>
              <a:t> </a:t>
            </a:r>
            <a:r>
              <a:rPr lang="en-US" sz="3600" b="1" dirty="0" err="1" smtClean="0">
                <a:solidFill>
                  <a:srgbClr val="C00000"/>
                </a:solidFill>
                <a:latin typeface="Times New Roman" panose="02020603050405020304" pitchFamily="18" charset="0"/>
                <a:cs typeface="Times New Roman" panose="02020603050405020304" pitchFamily="18" charset="0"/>
              </a:rPr>
              <a:t>tư</a:t>
            </a:r>
            <a:endParaRPr lang="en-US" sz="36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6909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286618"/>
            <a:ext cx="7315200" cy="584775"/>
          </a:xfrm>
          <a:prstGeom prst="rect">
            <a:avLst/>
          </a:prstGeom>
          <a:noFill/>
        </p:spPr>
        <p:txBody>
          <a:bodyPr wrap="square" rtlCol="0">
            <a:spAutoFit/>
          </a:bodyPr>
          <a:lstStyle/>
          <a:p>
            <a:r>
              <a:rPr lang="en-US" sz="3200" b="1" dirty="0" smtClean="0">
                <a:solidFill>
                  <a:srgbClr val="C00000"/>
                </a:solidFill>
                <a:latin typeface="Times New Roman" panose="02020603050405020304" pitchFamily="18" charset="0"/>
                <a:cs typeface="Times New Roman" panose="02020603050405020304" pitchFamily="18" charset="0"/>
              </a:rPr>
              <a:t>VI – </a:t>
            </a:r>
            <a:r>
              <a:rPr lang="en-US" sz="3200" b="1" dirty="0" err="1" smtClean="0">
                <a:solidFill>
                  <a:srgbClr val="C00000"/>
                </a:solidFill>
                <a:latin typeface="Times New Roman" panose="02020603050405020304" pitchFamily="18" charset="0"/>
                <a:cs typeface="Times New Roman" panose="02020603050405020304" pitchFamily="18" charset="0"/>
              </a:rPr>
              <a:t>HOÀN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752600" y="1186190"/>
            <a:ext cx="6629400" cy="523220"/>
          </a:xfrm>
          <a:prstGeom prst="rect">
            <a:avLst/>
          </a:prstGeom>
          <a:noFill/>
        </p:spPr>
        <p:txBody>
          <a:bodyPr wrap="square" rtlCol="0">
            <a:spAutoFit/>
          </a:bodyPr>
          <a:lstStyle/>
          <a:p>
            <a:r>
              <a:rPr lang="en-US" sz="2800" b="1" dirty="0" smtClean="0">
                <a:solidFill>
                  <a:schemeClr val="accent3"/>
                </a:solidFill>
                <a:latin typeface="Times New Roman" panose="02020603050405020304" pitchFamily="18" charset="0"/>
                <a:cs typeface="Times New Roman" panose="02020603050405020304" pitchFamily="18" charset="0"/>
              </a:rPr>
              <a:t>1.</a:t>
            </a:r>
            <a:r>
              <a:rPr lang="vi-VN" sz="2800" b="1" dirty="0" smtClean="0">
                <a:solidFill>
                  <a:schemeClr val="accent3"/>
                </a:solidFill>
                <a:latin typeface="Times New Roman" panose="02020603050405020304" pitchFamily="18" charset="0"/>
                <a:cs typeface="Times New Roman" panose="02020603050405020304" pitchFamily="18" charset="0"/>
              </a:rPr>
              <a:t> Đối </a:t>
            </a:r>
            <a:r>
              <a:rPr lang="vi-VN" sz="2800" b="1" dirty="0">
                <a:solidFill>
                  <a:schemeClr val="accent3"/>
                </a:solidFill>
                <a:latin typeface="Times New Roman" panose="02020603050405020304" pitchFamily="18" charset="0"/>
                <a:cs typeface="Times New Roman" panose="02020603050405020304" pitchFamily="18" charset="0"/>
              </a:rPr>
              <a:t>tượng </a:t>
            </a:r>
            <a:r>
              <a:rPr lang="en-US" sz="2800" b="1" dirty="0" smtClean="0">
                <a:solidFill>
                  <a:schemeClr val="accent3"/>
                </a:solidFill>
                <a:latin typeface="Times New Roman" panose="02020603050405020304" pitchFamily="18" charset="0"/>
                <a:cs typeface="Times New Roman" panose="02020603050405020304" pitchFamily="18" charset="0"/>
              </a:rPr>
              <a:t>&amp;</a:t>
            </a:r>
            <a:r>
              <a:rPr lang="vi-VN" sz="2800" b="1" dirty="0" smtClean="0">
                <a:solidFill>
                  <a:schemeClr val="accent3"/>
                </a:solidFill>
                <a:latin typeface="Times New Roman" panose="02020603050405020304" pitchFamily="18" charset="0"/>
                <a:cs typeface="Times New Roman" panose="02020603050405020304" pitchFamily="18" charset="0"/>
              </a:rPr>
              <a:t> </a:t>
            </a:r>
            <a:r>
              <a:rPr lang="en-US" sz="2800" b="1" dirty="0" smtClean="0">
                <a:solidFill>
                  <a:schemeClr val="accent3"/>
                </a:solidFill>
                <a:latin typeface="Times New Roman" panose="02020603050405020304" pitchFamily="18" charset="0"/>
                <a:cs typeface="Times New Roman" panose="02020603050405020304" pitchFamily="18" charset="0"/>
              </a:rPr>
              <a:t>TH </a:t>
            </a:r>
            <a:r>
              <a:rPr lang="vi-VN" sz="2800" b="1" dirty="0" smtClean="0">
                <a:solidFill>
                  <a:schemeClr val="accent3"/>
                </a:solidFill>
                <a:latin typeface="Times New Roman" panose="02020603050405020304" pitchFamily="18" charset="0"/>
                <a:cs typeface="Times New Roman" panose="02020603050405020304" pitchFamily="18" charset="0"/>
              </a:rPr>
              <a:t>được </a:t>
            </a:r>
            <a:r>
              <a:rPr lang="vi-VN" sz="2800" b="1" dirty="0">
                <a:solidFill>
                  <a:schemeClr val="accent3"/>
                </a:solidFill>
                <a:latin typeface="Times New Roman" panose="02020603050405020304" pitchFamily="18" charset="0"/>
                <a:cs typeface="Times New Roman" panose="02020603050405020304" pitchFamily="18" charset="0"/>
              </a:rPr>
              <a:t>hoàn thuế</a:t>
            </a:r>
            <a:endParaRPr lang="en-US" sz="2800" b="1" dirty="0">
              <a:solidFill>
                <a:schemeClr val="accent3"/>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828800" y="1905000"/>
            <a:ext cx="7010400" cy="769441"/>
          </a:xfrm>
          <a:prstGeom prst="rect">
            <a:avLst/>
          </a:prstGeom>
          <a:noFill/>
        </p:spPr>
        <p:txBody>
          <a:bodyPr wrap="square" rtlCol="0">
            <a:spAutoFit/>
          </a:bodyPr>
          <a:lstStyle/>
          <a:p>
            <a:pPr marL="342900" indent="-342900" algn="just">
              <a:buFont typeface="Wingdings" panose="05000000000000000000" pitchFamily="2" charset="2"/>
              <a:buChar char="ü"/>
            </a:pPr>
            <a:r>
              <a:rPr lang="vi-VN" sz="2200" i="1" dirty="0">
                <a:solidFill>
                  <a:srgbClr val="C00000"/>
                </a:solidFill>
                <a:latin typeface="Times New Roman" panose="02020603050405020304" pitchFamily="18" charset="0"/>
                <a:cs typeface="Times New Roman" panose="02020603050405020304" pitchFamily="18" charset="0"/>
              </a:rPr>
              <a:t>Hoàn thuế GTGT đối với dự án đầu tư theo các trường hợp </a:t>
            </a:r>
            <a:r>
              <a:rPr lang="en-US" sz="2200" i="1" dirty="0" err="1" smtClean="0">
                <a:solidFill>
                  <a:srgbClr val="C00000"/>
                </a:solidFill>
                <a:latin typeface="Times New Roman" panose="02020603050405020304" pitchFamily="18" charset="0"/>
                <a:cs typeface="Times New Roman" panose="02020603050405020304" pitchFamily="18" charset="0"/>
              </a:rPr>
              <a:t>cụ</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thể</a:t>
            </a:r>
            <a:r>
              <a:rPr lang="en-US" sz="2200" i="1" dirty="0" smtClean="0">
                <a:solidFill>
                  <a:srgbClr val="C00000"/>
                </a:solidFill>
                <a:latin typeface="Times New Roman" panose="02020603050405020304" pitchFamily="18" charset="0"/>
                <a:cs typeface="Times New Roman" panose="02020603050405020304" pitchFamily="18" charset="0"/>
              </a:rPr>
              <a:t>.</a:t>
            </a:r>
            <a:endParaRPr lang="en-US" sz="2200" dirty="0">
              <a:solidFill>
                <a:srgbClr val="C0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812878" y="2819400"/>
            <a:ext cx="7010400" cy="430887"/>
          </a:xfrm>
          <a:prstGeom prst="rect">
            <a:avLst/>
          </a:prstGeom>
          <a:noFill/>
        </p:spPr>
        <p:txBody>
          <a:bodyPr wrap="square" rtlCol="0">
            <a:spAutoFit/>
          </a:bodyPr>
          <a:lstStyle/>
          <a:p>
            <a:pPr marL="342900" indent="-342900" algn="just">
              <a:buFont typeface="Wingdings" panose="05000000000000000000" pitchFamily="2" charset="2"/>
              <a:buChar char="ü"/>
            </a:pPr>
            <a:r>
              <a:rPr lang="vi-VN" sz="2200" i="1" dirty="0" smtClean="0">
                <a:solidFill>
                  <a:srgbClr val="C00000"/>
                </a:solidFill>
                <a:latin typeface="Times New Roman" panose="02020603050405020304" pitchFamily="18" charset="0"/>
                <a:cs typeface="Times New Roman" panose="02020603050405020304" pitchFamily="18" charset="0"/>
              </a:rPr>
              <a:t>Hoàn </a:t>
            </a:r>
            <a:r>
              <a:rPr lang="vi-VN" sz="2200" i="1" dirty="0">
                <a:solidFill>
                  <a:srgbClr val="C00000"/>
                </a:solidFill>
                <a:latin typeface="Times New Roman" panose="02020603050405020304" pitchFamily="18" charset="0"/>
                <a:cs typeface="Times New Roman" panose="02020603050405020304" pitchFamily="18" charset="0"/>
              </a:rPr>
              <a:t>thuế đối với hàng hóa, dịch vụ xuất </a:t>
            </a:r>
            <a:r>
              <a:rPr lang="vi-VN" sz="2200" i="1" dirty="0" smtClean="0">
                <a:solidFill>
                  <a:srgbClr val="C00000"/>
                </a:solidFill>
                <a:latin typeface="Times New Roman" panose="02020603050405020304" pitchFamily="18" charset="0"/>
                <a:cs typeface="Times New Roman" panose="02020603050405020304" pitchFamily="18" charset="0"/>
              </a:rPr>
              <a:t>khẩu</a:t>
            </a:r>
            <a:r>
              <a:rPr lang="en-US" sz="2200" i="1" dirty="0" smtClean="0">
                <a:solidFill>
                  <a:srgbClr val="C00000"/>
                </a:solidFill>
                <a:latin typeface="Times New Roman" panose="02020603050405020304" pitchFamily="18" charset="0"/>
                <a:cs typeface="Times New Roman" panose="02020603050405020304" pitchFamily="18" charset="0"/>
              </a:rPr>
              <a:t>.</a:t>
            </a:r>
            <a:endParaRPr lang="en-US" sz="2200" dirty="0">
              <a:solidFill>
                <a:srgbClr val="C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809466" y="3352800"/>
            <a:ext cx="7010400" cy="2800767"/>
          </a:xfrm>
          <a:prstGeom prst="rect">
            <a:avLst/>
          </a:prstGeom>
          <a:noFill/>
        </p:spPr>
        <p:txBody>
          <a:bodyPr wrap="square" rtlCol="0">
            <a:spAutoFit/>
          </a:bodyPr>
          <a:lstStyle/>
          <a:p>
            <a:pPr marL="342900" indent="-342900" algn="just">
              <a:buFont typeface="Wingdings" panose="05000000000000000000" pitchFamily="2" charset="2"/>
              <a:buChar char="ü"/>
            </a:pPr>
            <a:r>
              <a:rPr lang="en-US" sz="2200" i="1" dirty="0" err="1" smtClean="0">
                <a:solidFill>
                  <a:srgbClr val="C00000"/>
                </a:solidFill>
                <a:latin typeface="Times New Roman" panose="02020603050405020304" pitchFamily="18" charset="0"/>
                <a:cs typeface="Times New Roman" panose="02020603050405020304" pitchFamily="18" charset="0"/>
              </a:rPr>
              <a:t>CSKD</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trong </a:t>
            </a:r>
            <a:r>
              <a:rPr lang="vi-VN" sz="2200" i="1" dirty="0">
                <a:solidFill>
                  <a:srgbClr val="C00000"/>
                </a:solidFill>
                <a:latin typeface="Times New Roman" panose="02020603050405020304" pitchFamily="18" charset="0"/>
                <a:cs typeface="Times New Roman" panose="02020603050405020304" pitchFamily="18" charset="0"/>
              </a:rPr>
              <a:t>giai đoạn đầu tư chưa đi vào hoạt động </a:t>
            </a:r>
            <a:r>
              <a:rPr lang="en-US" sz="2200" i="1" dirty="0" err="1" smtClean="0">
                <a:solidFill>
                  <a:srgbClr val="C00000"/>
                </a:solidFill>
                <a:latin typeface="Times New Roman" panose="02020603050405020304" pitchFamily="18" charset="0"/>
                <a:cs typeface="Times New Roman" panose="02020603050405020304" pitchFamily="18" charset="0"/>
              </a:rPr>
              <a:t>SXKD</a:t>
            </a:r>
            <a:r>
              <a:rPr lang="vi-VN" sz="2200" i="1" dirty="0" smtClean="0">
                <a:solidFill>
                  <a:srgbClr val="C00000"/>
                </a:solidFill>
                <a:latin typeface="Times New Roman" panose="02020603050405020304" pitchFamily="18" charset="0"/>
                <a:cs typeface="Times New Roman" panose="02020603050405020304" pitchFamily="18" charset="0"/>
              </a:rPr>
              <a:t> </a:t>
            </a:r>
            <a:r>
              <a:rPr lang="vi-VN" sz="2200" i="1" dirty="0">
                <a:solidFill>
                  <a:srgbClr val="C00000"/>
                </a:solidFill>
                <a:latin typeface="Times New Roman" panose="02020603050405020304" pitchFamily="18" charset="0"/>
                <a:cs typeface="Times New Roman" panose="02020603050405020304" pitchFamily="18" charset="0"/>
              </a:rPr>
              <a:t>nhưng phải giải thể, phá sản hoặc chấm dứt hoạt động chưa phát sinh thuế </a:t>
            </a:r>
            <a:r>
              <a:rPr lang="en-US" sz="2200" i="1" dirty="0" err="1" smtClean="0">
                <a:solidFill>
                  <a:srgbClr val="C00000"/>
                </a:solidFill>
                <a:latin typeface="Times New Roman" panose="02020603050405020304" pitchFamily="18" charset="0"/>
                <a:cs typeface="Times New Roman" panose="02020603050405020304" pitchFamily="18" charset="0"/>
              </a:rPr>
              <a:t>GTGT</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đầu </a:t>
            </a:r>
            <a:r>
              <a:rPr lang="vi-VN" sz="2200" i="1" dirty="0">
                <a:solidFill>
                  <a:srgbClr val="C00000"/>
                </a:solidFill>
                <a:latin typeface="Times New Roman" panose="02020603050405020304" pitchFamily="18" charset="0"/>
                <a:cs typeface="Times New Roman" panose="02020603050405020304" pitchFamily="18" charset="0"/>
              </a:rPr>
              <a:t>ra của hoạt động kinh doanh chính theo dự án đầu tư thì chưa phải Điều chỉnh lại số thuế </a:t>
            </a:r>
            <a:r>
              <a:rPr lang="en-US" sz="2200" i="1" dirty="0" err="1" smtClean="0">
                <a:solidFill>
                  <a:srgbClr val="C00000"/>
                </a:solidFill>
                <a:latin typeface="Times New Roman" panose="02020603050405020304" pitchFamily="18" charset="0"/>
                <a:cs typeface="Times New Roman" panose="02020603050405020304" pitchFamily="18" charset="0"/>
              </a:rPr>
              <a:t>GTGT</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đã </a:t>
            </a:r>
            <a:r>
              <a:rPr lang="vi-VN" sz="2200" i="1" dirty="0">
                <a:solidFill>
                  <a:srgbClr val="C00000"/>
                </a:solidFill>
                <a:latin typeface="Times New Roman" panose="02020603050405020304" pitchFamily="18" charset="0"/>
                <a:cs typeface="Times New Roman" panose="02020603050405020304" pitchFamily="18" charset="0"/>
              </a:rPr>
              <a:t>kê khai, khấu trừ hoặc đã được hoàn. </a:t>
            </a:r>
            <a:r>
              <a:rPr lang="en-US" sz="2200" i="1" dirty="0" err="1" smtClean="0">
                <a:solidFill>
                  <a:srgbClr val="C00000"/>
                </a:solidFill>
                <a:latin typeface="Times New Roman" panose="02020603050405020304" pitchFamily="18" charset="0"/>
                <a:cs typeface="Times New Roman" panose="02020603050405020304" pitchFamily="18" charset="0"/>
              </a:rPr>
              <a:t>CSKD</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phải </a:t>
            </a:r>
            <a:r>
              <a:rPr lang="vi-VN" sz="2200" i="1" dirty="0">
                <a:solidFill>
                  <a:srgbClr val="C00000"/>
                </a:solidFill>
                <a:latin typeface="Times New Roman" panose="02020603050405020304" pitchFamily="18" charset="0"/>
                <a:cs typeface="Times New Roman" panose="02020603050405020304" pitchFamily="18" charset="0"/>
              </a:rPr>
              <a:t>thông báo với cơ quan thuế quản lý trực tiếp về việc giải thể, phá sản, chấm dứt hoạt động theo quy </a:t>
            </a:r>
            <a:r>
              <a:rPr lang="vi-VN" sz="2200" i="1" dirty="0" smtClean="0">
                <a:solidFill>
                  <a:srgbClr val="C00000"/>
                </a:solidFill>
                <a:latin typeface="Times New Roman" panose="02020603050405020304" pitchFamily="18" charset="0"/>
                <a:cs typeface="Times New Roman" panose="02020603050405020304" pitchFamily="18" charset="0"/>
              </a:rPr>
              <a:t>định</a:t>
            </a:r>
            <a:r>
              <a:rPr lang="en-US" sz="2200" i="1" dirty="0" smtClean="0">
                <a:solidFill>
                  <a:srgbClr val="C00000"/>
                </a:solidFill>
                <a:latin typeface="Times New Roman" panose="02020603050405020304" pitchFamily="18" charset="0"/>
                <a:cs typeface="Times New Roman" panose="02020603050405020304" pitchFamily="18" charset="0"/>
              </a:rPr>
              <a:t>.</a:t>
            </a:r>
            <a:endParaRPr lang="en-US" sz="2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61167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286618"/>
            <a:ext cx="7315200" cy="584775"/>
          </a:xfrm>
          <a:prstGeom prst="rect">
            <a:avLst/>
          </a:prstGeom>
          <a:noFill/>
        </p:spPr>
        <p:txBody>
          <a:bodyPr wrap="square" rtlCol="0">
            <a:spAutoFit/>
          </a:bodyPr>
          <a:lstStyle/>
          <a:p>
            <a:r>
              <a:rPr lang="en-US" sz="3200" b="1" dirty="0" smtClean="0">
                <a:solidFill>
                  <a:srgbClr val="C00000"/>
                </a:solidFill>
                <a:latin typeface="Times New Roman" panose="02020603050405020304" pitchFamily="18" charset="0"/>
                <a:cs typeface="Times New Roman" panose="02020603050405020304" pitchFamily="18" charset="0"/>
              </a:rPr>
              <a:t>VI – </a:t>
            </a:r>
            <a:r>
              <a:rPr lang="en-US" sz="3200" b="1" dirty="0" err="1" smtClean="0">
                <a:solidFill>
                  <a:srgbClr val="C00000"/>
                </a:solidFill>
                <a:latin typeface="Times New Roman" panose="02020603050405020304" pitchFamily="18" charset="0"/>
                <a:cs typeface="Times New Roman" panose="02020603050405020304" pitchFamily="18" charset="0"/>
              </a:rPr>
              <a:t>HOÀN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752600" y="1186190"/>
            <a:ext cx="6629400" cy="523220"/>
          </a:xfrm>
          <a:prstGeom prst="rect">
            <a:avLst/>
          </a:prstGeom>
          <a:noFill/>
        </p:spPr>
        <p:txBody>
          <a:bodyPr wrap="square" rtlCol="0">
            <a:spAutoFit/>
          </a:bodyPr>
          <a:lstStyle/>
          <a:p>
            <a:r>
              <a:rPr lang="en-US" sz="2800" b="1" dirty="0" smtClean="0">
                <a:solidFill>
                  <a:schemeClr val="accent3"/>
                </a:solidFill>
                <a:latin typeface="Times New Roman" panose="02020603050405020304" pitchFamily="18" charset="0"/>
                <a:cs typeface="Times New Roman" panose="02020603050405020304" pitchFamily="18" charset="0"/>
              </a:rPr>
              <a:t>1.</a:t>
            </a:r>
            <a:r>
              <a:rPr lang="vi-VN" sz="2800" b="1" dirty="0" smtClean="0">
                <a:solidFill>
                  <a:schemeClr val="accent3"/>
                </a:solidFill>
                <a:latin typeface="Times New Roman" panose="02020603050405020304" pitchFamily="18" charset="0"/>
                <a:cs typeface="Times New Roman" panose="02020603050405020304" pitchFamily="18" charset="0"/>
              </a:rPr>
              <a:t> Đối </a:t>
            </a:r>
            <a:r>
              <a:rPr lang="vi-VN" sz="2800" b="1" dirty="0">
                <a:solidFill>
                  <a:schemeClr val="accent3"/>
                </a:solidFill>
                <a:latin typeface="Times New Roman" panose="02020603050405020304" pitchFamily="18" charset="0"/>
                <a:cs typeface="Times New Roman" panose="02020603050405020304" pitchFamily="18" charset="0"/>
              </a:rPr>
              <a:t>tượng </a:t>
            </a:r>
            <a:r>
              <a:rPr lang="en-US" sz="2800" b="1" dirty="0" smtClean="0">
                <a:solidFill>
                  <a:schemeClr val="accent3"/>
                </a:solidFill>
                <a:latin typeface="Times New Roman" panose="02020603050405020304" pitchFamily="18" charset="0"/>
                <a:cs typeface="Times New Roman" panose="02020603050405020304" pitchFamily="18" charset="0"/>
              </a:rPr>
              <a:t>&amp;</a:t>
            </a:r>
            <a:r>
              <a:rPr lang="vi-VN" sz="2800" b="1" dirty="0" smtClean="0">
                <a:solidFill>
                  <a:schemeClr val="accent3"/>
                </a:solidFill>
                <a:latin typeface="Times New Roman" panose="02020603050405020304" pitchFamily="18" charset="0"/>
                <a:cs typeface="Times New Roman" panose="02020603050405020304" pitchFamily="18" charset="0"/>
              </a:rPr>
              <a:t> </a:t>
            </a:r>
            <a:r>
              <a:rPr lang="en-US" sz="2800" b="1" dirty="0" smtClean="0">
                <a:solidFill>
                  <a:schemeClr val="accent3"/>
                </a:solidFill>
                <a:latin typeface="Times New Roman" panose="02020603050405020304" pitchFamily="18" charset="0"/>
                <a:cs typeface="Times New Roman" panose="02020603050405020304" pitchFamily="18" charset="0"/>
              </a:rPr>
              <a:t>TH </a:t>
            </a:r>
            <a:r>
              <a:rPr lang="vi-VN" sz="2800" b="1" dirty="0" smtClean="0">
                <a:solidFill>
                  <a:schemeClr val="accent3"/>
                </a:solidFill>
                <a:latin typeface="Times New Roman" panose="02020603050405020304" pitchFamily="18" charset="0"/>
                <a:cs typeface="Times New Roman" panose="02020603050405020304" pitchFamily="18" charset="0"/>
              </a:rPr>
              <a:t>được </a:t>
            </a:r>
            <a:r>
              <a:rPr lang="vi-VN" sz="2800" b="1" dirty="0">
                <a:solidFill>
                  <a:schemeClr val="accent3"/>
                </a:solidFill>
                <a:latin typeface="Times New Roman" panose="02020603050405020304" pitchFamily="18" charset="0"/>
                <a:cs typeface="Times New Roman" panose="02020603050405020304" pitchFamily="18" charset="0"/>
              </a:rPr>
              <a:t>hoàn thuế</a:t>
            </a:r>
            <a:endParaRPr lang="en-US" sz="2800" b="1" dirty="0">
              <a:solidFill>
                <a:schemeClr val="accent3"/>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828800" y="1905000"/>
            <a:ext cx="7010400" cy="1446550"/>
          </a:xfrm>
          <a:prstGeom prst="rect">
            <a:avLst/>
          </a:prstGeom>
          <a:noFill/>
        </p:spPr>
        <p:txBody>
          <a:bodyPr wrap="square" rtlCol="0">
            <a:spAutoFit/>
          </a:bodyPr>
          <a:lstStyle/>
          <a:p>
            <a:pPr marL="342900" indent="-342900" algn="just">
              <a:buFont typeface="Wingdings" panose="05000000000000000000" pitchFamily="2" charset="2"/>
              <a:buChar char="ü"/>
            </a:pPr>
            <a:r>
              <a:rPr lang="vi-VN" sz="2200" i="1" dirty="0" smtClean="0">
                <a:solidFill>
                  <a:srgbClr val="C00000"/>
                </a:solidFill>
                <a:latin typeface="Times New Roman" panose="02020603050405020304" pitchFamily="18" charset="0"/>
                <a:cs typeface="Times New Roman" panose="02020603050405020304" pitchFamily="18" charset="0"/>
              </a:rPr>
              <a:t>Hoàn </a:t>
            </a:r>
            <a:r>
              <a:rPr lang="vi-VN" sz="2200" i="1" dirty="0">
                <a:solidFill>
                  <a:srgbClr val="C00000"/>
                </a:solidFill>
                <a:latin typeface="Times New Roman" panose="02020603050405020304" pitchFamily="18" charset="0"/>
                <a:cs typeface="Times New Roman" panose="02020603050405020304" pitchFamily="18" charset="0"/>
              </a:rPr>
              <a:t>thuế GTGT đối với các chương trình, dự án sử dụng nguồn vốn hỗ trợ phát triển chính thức (ODA) không hoàn lại hoặc viện trợ không hoàn lại, viện trợ nhân đạo</a:t>
            </a:r>
            <a:r>
              <a:rPr lang="en-US" sz="2200" i="1" dirty="0" smtClean="0">
                <a:solidFill>
                  <a:srgbClr val="C00000"/>
                </a:solidFill>
                <a:latin typeface="Times New Roman" panose="02020603050405020304" pitchFamily="18" charset="0"/>
                <a:cs typeface="Times New Roman" panose="02020603050405020304" pitchFamily="18" charset="0"/>
              </a:rPr>
              <a:t>.</a:t>
            </a:r>
            <a:endParaRPr lang="en-US" sz="2200" dirty="0">
              <a:solidFill>
                <a:srgbClr val="C0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812878" y="3505200"/>
            <a:ext cx="7010400" cy="1785104"/>
          </a:xfrm>
          <a:prstGeom prst="rect">
            <a:avLst/>
          </a:prstGeom>
          <a:noFill/>
        </p:spPr>
        <p:txBody>
          <a:bodyPr wrap="square" rtlCol="0">
            <a:spAutoFit/>
          </a:bodyPr>
          <a:lstStyle/>
          <a:p>
            <a:pPr marL="342900" indent="-342900" algn="just">
              <a:buFont typeface="Wingdings" panose="05000000000000000000" pitchFamily="2" charset="2"/>
              <a:buChar char="ü"/>
            </a:pPr>
            <a:r>
              <a:rPr lang="vi-VN" sz="2200" i="1" dirty="0">
                <a:solidFill>
                  <a:srgbClr val="C00000"/>
                </a:solidFill>
                <a:latin typeface="Times New Roman" panose="02020603050405020304" pitchFamily="18" charset="0"/>
                <a:cs typeface="Times New Roman" panose="02020603050405020304" pitchFamily="18" charset="0"/>
              </a:rPr>
              <a:t>Đối tượng được hưởng quyền ưu đãi miễn trừ ngoại giao theo quy định của pháp luật về ưu đãi miễn trừ ngoại giao mua </a:t>
            </a:r>
            <a:r>
              <a:rPr lang="en-US" sz="2200" i="1" dirty="0" err="1" smtClean="0">
                <a:solidFill>
                  <a:srgbClr val="C00000"/>
                </a:solidFill>
                <a:latin typeface="Times New Roman" panose="02020603050405020304" pitchFamily="18" charset="0"/>
                <a:cs typeface="Times New Roman" panose="02020603050405020304" pitchFamily="18" charset="0"/>
              </a:rPr>
              <a:t>HH</a:t>
            </a:r>
            <a:r>
              <a:rPr lang="en-US" sz="2200" i="1" dirty="0" smtClean="0">
                <a:solidFill>
                  <a:srgbClr val="C00000"/>
                </a:solidFill>
                <a:latin typeface="Times New Roman" panose="02020603050405020304" pitchFamily="18" charset="0"/>
                <a:cs typeface="Times New Roman" panose="02020603050405020304" pitchFamily="18" charset="0"/>
              </a:rPr>
              <a:t>, DV </a:t>
            </a:r>
            <a:r>
              <a:rPr lang="vi-VN" sz="2200" i="1" dirty="0" smtClean="0">
                <a:solidFill>
                  <a:srgbClr val="C00000"/>
                </a:solidFill>
                <a:latin typeface="Times New Roman" panose="02020603050405020304" pitchFamily="18" charset="0"/>
                <a:cs typeface="Times New Roman" panose="02020603050405020304" pitchFamily="18" charset="0"/>
              </a:rPr>
              <a:t>tại </a:t>
            </a:r>
            <a:r>
              <a:rPr lang="en-US" sz="2200" i="1" dirty="0" err="1" smtClean="0">
                <a:solidFill>
                  <a:srgbClr val="C00000"/>
                </a:solidFill>
                <a:latin typeface="Times New Roman" panose="02020603050405020304" pitchFamily="18" charset="0"/>
                <a:cs typeface="Times New Roman" panose="02020603050405020304" pitchFamily="18" charset="0"/>
              </a:rPr>
              <a:t>VN</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để </a:t>
            </a:r>
            <a:r>
              <a:rPr lang="vi-VN" sz="2200" i="1" dirty="0">
                <a:solidFill>
                  <a:srgbClr val="C00000"/>
                </a:solidFill>
                <a:latin typeface="Times New Roman" panose="02020603050405020304" pitchFamily="18" charset="0"/>
                <a:cs typeface="Times New Roman" panose="02020603050405020304" pitchFamily="18" charset="0"/>
              </a:rPr>
              <a:t>sử dụng được hoàn số thuế GTGT đã trả ghi trên hoá đơn </a:t>
            </a:r>
            <a:r>
              <a:rPr lang="en-US" sz="2200" i="1" dirty="0" err="1" smtClean="0">
                <a:solidFill>
                  <a:srgbClr val="C00000"/>
                </a:solidFill>
                <a:latin typeface="Times New Roman" panose="02020603050405020304" pitchFamily="18" charset="0"/>
                <a:cs typeface="Times New Roman" panose="02020603050405020304" pitchFamily="18" charset="0"/>
              </a:rPr>
              <a:t>GTGT</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hoặc </a:t>
            </a:r>
            <a:r>
              <a:rPr lang="vi-VN" sz="2200" i="1" dirty="0">
                <a:solidFill>
                  <a:srgbClr val="C00000"/>
                </a:solidFill>
                <a:latin typeface="Times New Roman" panose="02020603050405020304" pitchFamily="18" charset="0"/>
                <a:cs typeface="Times New Roman" panose="02020603050405020304" pitchFamily="18" charset="0"/>
              </a:rPr>
              <a:t>trên chứng từ thanh toán ghi giá thanh toán đã có thuế </a:t>
            </a:r>
            <a:r>
              <a:rPr lang="vi-VN" sz="2200" i="1" dirty="0" smtClean="0">
                <a:solidFill>
                  <a:srgbClr val="C00000"/>
                </a:solidFill>
                <a:latin typeface="Times New Roman" panose="02020603050405020304" pitchFamily="18" charset="0"/>
                <a:cs typeface="Times New Roman" panose="02020603050405020304" pitchFamily="18" charset="0"/>
              </a:rPr>
              <a:t>GTGT</a:t>
            </a:r>
            <a:r>
              <a:rPr lang="en-US" sz="2200" i="1" dirty="0" smtClean="0">
                <a:solidFill>
                  <a:srgbClr val="C00000"/>
                </a:solidFill>
                <a:latin typeface="Times New Roman" panose="02020603050405020304" pitchFamily="18" charset="0"/>
                <a:cs typeface="Times New Roman" panose="02020603050405020304" pitchFamily="18" charset="0"/>
              </a:rPr>
              <a:t>.</a:t>
            </a:r>
            <a:endParaRPr lang="en-US" sz="2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5566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286618"/>
            <a:ext cx="7315200" cy="584775"/>
          </a:xfrm>
          <a:prstGeom prst="rect">
            <a:avLst/>
          </a:prstGeom>
          <a:noFill/>
        </p:spPr>
        <p:txBody>
          <a:bodyPr wrap="square" rtlCol="0">
            <a:spAutoFit/>
          </a:bodyPr>
          <a:lstStyle/>
          <a:p>
            <a:r>
              <a:rPr lang="en-US" sz="3200" b="1" dirty="0" smtClean="0">
                <a:solidFill>
                  <a:srgbClr val="C00000"/>
                </a:solidFill>
                <a:latin typeface="Times New Roman" panose="02020603050405020304" pitchFamily="18" charset="0"/>
                <a:cs typeface="Times New Roman" panose="02020603050405020304" pitchFamily="18" charset="0"/>
              </a:rPr>
              <a:t>VI – </a:t>
            </a:r>
            <a:r>
              <a:rPr lang="en-US" sz="3200" b="1" dirty="0" err="1" smtClean="0">
                <a:solidFill>
                  <a:srgbClr val="C00000"/>
                </a:solidFill>
                <a:latin typeface="Times New Roman" panose="02020603050405020304" pitchFamily="18" charset="0"/>
                <a:cs typeface="Times New Roman" panose="02020603050405020304" pitchFamily="18" charset="0"/>
              </a:rPr>
              <a:t>HOÀN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752600" y="1186190"/>
            <a:ext cx="6629400" cy="523220"/>
          </a:xfrm>
          <a:prstGeom prst="rect">
            <a:avLst/>
          </a:prstGeom>
          <a:noFill/>
        </p:spPr>
        <p:txBody>
          <a:bodyPr wrap="square" rtlCol="0">
            <a:spAutoFit/>
          </a:bodyPr>
          <a:lstStyle/>
          <a:p>
            <a:r>
              <a:rPr lang="en-US" sz="2800" b="1" dirty="0" smtClean="0">
                <a:solidFill>
                  <a:schemeClr val="accent3"/>
                </a:solidFill>
                <a:latin typeface="Times New Roman" panose="02020603050405020304" pitchFamily="18" charset="0"/>
                <a:cs typeface="Times New Roman" panose="02020603050405020304" pitchFamily="18" charset="0"/>
              </a:rPr>
              <a:t>1.</a:t>
            </a:r>
            <a:r>
              <a:rPr lang="vi-VN" sz="2800" b="1" dirty="0" smtClean="0">
                <a:solidFill>
                  <a:schemeClr val="accent3"/>
                </a:solidFill>
                <a:latin typeface="Times New Roman" panose="02020603050405020304" pitchFamily="18" charset="0"/>
                <a:cs typeface="Times New Roman" panose="02020603050405020304" pitchFamily="18" charset="0"/>
              </a:rPr>
              <a:t> Đối </a:t>
            </a:r>
            <a:r>
              <a:rPr lang="vi-VN" sz="2800" b="1" dirty="0">
                <a:solidFill>
                  <a:schemeClr val="accent3"/>
                </a:solidFill>
                <a:latin typeface="Times New Roman" panose="02020603050405020304" pitchFamily="18" charset="0"/>
                <a:cs typeface="Times New Roman" panose="02020603050405020304" pitchFamily="18" charset="0"/>
              </a:rPr>
              <a:t>tượng </a:t>
            </a:r>
            <a:r>
              <a:rPr lang="en-US" sz="2800" b="1" dirty="0" smtClean="0">
                <a:solidFill>
                  <a:schemeClr val="accent3"/>
                </a:solidFill>
                <a:latin typeface="Times New Roman" panose="02020603050405020304" pitchFamily="18" charset="0"/>
                <a:cs typeface="Times New Roman" panose="02020603050405020304" pitchFamily="18" charset="0"/>
              </a:rPr>
              <a:t>&amp;</a:t>
            </a:r>
            <a:r>
              <a:rPr lang="vi-VN" sz="2800" b="1" dirty="0" smtClean="0">
                <a:solidFill>
                  <a:schemeClr val="accent3"/>
                </a:solidFill>
                <a:latin typeface="Times New Roman" panose="02020603050405020304" pitchFamily="18" charset="0"/>
                <a:cs typeface="Times New Roman" panose="02020603050405020304" pitchFamily="18" charset="0"/>
              </a:rPr>
              <a:t> </a:t>
            </a:r>
            <a:r>
              <a:rPr lang="en-US" sz="2800" b="1" dirty="0" smtClean="0">
                <a:solidFill>
                  <a:schemeClr val="accent3"/>
                </a:solidFill>
                <a:latin typeface="Times New Roman" panose="02020603050405020304" pitchFamily="18" charset="0"/>
                <a:cs typeface="Times New Roman" panose="02020603050405020304" pitchFamily="18" charset="0"/>
              </a:rPr>
              <a:t>TH </a:t>
            </a:r>
            <a:r>
              <a:rPr lang="vi-VN" sz="2800" b="1" dirty="0" smtClean="0">
                <a:solidFill>
                  <a:schemeClr val="accent3"/>
                </a:solidFill>
                <a:latin typeface="Times New Roman" panose="02020603050405020304" pitchFamily="18" charset="0"/>
                <a:cs typeface="Times New Roman" panose="02020603050405020304" pitchFamily="18" charset="0"/>
              </a:rPr>
              <a:t>được </a:t>
            </a:r>
            <a:r>
              <a:rPr lang="vi-VN" sz="2800" b="1" dirty="0">
                <a:solidFill>
                  <a:schemeClr val="accent3"/>
                </a:solidFill>
                <a:latin typeface="Times New Roman" panose="02020603050405020304" pitchFamily="18" charset="0"/>
                <a:cs typeface="Times New Roman" panose="02020603050405020304" pitchFamily="18" charset="0"/>
              </a:rPr>
              <a:t>hoàn thuế</a:t>
            </a:r>
            <a:endParaRPr lang="en-US" sz="2800" b="1" dirty="0">
              <a:solidFill>
                <a:schemeClr val="accent3"/>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828800" y="1905000"/>
            <a:ext cx="7010400" cy="1785104"/>
          </a:xfrm>
          <a:prstGeom prst="rect">
            <a:avLst/>
          </a:prstGeom>
          <a:noFill/>
        </p:spPr>
        <p:txBody>
          <a:bodyPr wrap="square" rtlCol="0">
            <a:spAutoFit/>
          </a:bodyPr>
          <a:lstStyle/>
          <a:p>
            <a:pPr marL="342900" indent="-342900" algn="just">
              <a:buFont typeface="Wingdings" panose="05000000000000000000" pitchFamily="2" charset="2"/>
              <a:buChar char="ü"/>
            </a:pPr>
            <a:r>
              <a:rPr lang="vi-VN" sz="2200" i="1" dirty="0">
                <a:solidFill>
                  <a:srgbClr val="C00000"/>
                </a:solidFill>
                <a:latin typeface="Times New Roman" panose="02020603050405020304" pitchFamily="18" charset="0"/>
                <a:cs typeface="Times New Roman" panose="02020603050405020304" pitchFamily="18" charset="0"/>
              </a:rPr>
              <a:t>Người nước ngoài, người </a:t>
            </a:r>
            <a:r>
              <a:rPr lang="en-US" sz="2200" i="1" dirty="0" err="1" smtClean="0">
                <a:solidFill>
                  <a:srgbClr val="C00000"/>
                </a:solidFill>
                <a:latin typeface="Times New Roman" panose="02020603050405020304" pitchFamily="18" charset="0"/>
                <a:cs typeface="Times New Roman" panose="02020603050405020304" pitchFamily="18" charset="0"/>
              </a:rPr>
              <a:t>VN</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định </a:t>
            </a:r>
            <a:r>
              <a:rPr lang="vi-VN" sz="2200" i="1" dirty="0">
                <a:solidFill>
                  <a:srgbClr val="C00000"/>
                </a:solidFill>
                <a:latin typeface="Times New Roman" panose="02020603050405020304" pitchFamily="18" charset="0"/>
                <a:cs typeface="Times New Roman" panose="02020603050405020304" pitchFamily="18" charset="0"/>
              </a:rPr>
              <a:t>cư ở nước ngoài mang hộ chiếu hoặc giấy tờ nhập cảnh do cơ quan có thẩm quyền nước ngoài cấp được hoàn thuế đối với hàng hoá mua tại </a:t>
            </a:r>
            <a:r>
              <a:rPr lang="en-US" sz="2200" i="1" dirty="0" err="1" smtClean="0">
                <a:solidFill>
                  <a:srgbClr val="C00000"/>
                </a:solidFill>
                <a:latin typeface="Times New Roman" panose="02020603050405020304" pitchFamily="18" charset="0"/>
                <a:cs typeface="Times New Roman" panose="02020603050405020304" pitchFamily="18" charset="0"/>
              </a:rPr>
              <a:t>VN</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mang </a:t>
            </a:r>
            <a:r>
              <a:rPr lang="vi-VN" sz="2200" i="1" dirty="0">
                <a:solidFill>
                  <a:srgbClr val="C00000"/>
                </a:solidFill>
                <a:latin typeface="Times New Roman" panose="02020603050405020304" pitchFamily="18" charset="0"/>
                <a:cs typeface="Times New Roman" panose="02020603050405020304" pitchFamily="18" charset="0"/>
              </a:rPr>
              <a:t>theo người khi xuất cảnh. Việc hoàn thuế GTGT thực hiện theo </a:t>
            </a:r>
            <a:r>
              <a:rPr lang="en-US" sz="2200" i="1" dirty="0" err="1" smtClean="0">
                <a:solidFill>
                  <a:srgbClr val="C00000"/>
                </a:solidFill>
                <a:latin typeface="Times New Roman" panose="02020603050405020304" pitchFamily="18" charset="0"/>
                <a:cs typeface="Times New Roman" panose="02020603050405020304" pitchFamily="18" charset="0"/>
              </a:rPr>
              <a:t>quy</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định</a:t>
            </a:r>
            <a:r>
              <a:rPr lang="en-US" sz="2200" i="1" dirty="0" smtClean="0">
                <a:solidFill>
                  <a:srgbClr val="C00000"/>
                </a:solidFill>
                <a:latin typeface="Times New Roman" panose="02020603050405020304" pitchFamily="18" charset="0"/>
                <a:cs typeface="Times New Roman" panose="02020603050405020304" pitchFamily="18" charset="0"/>
              </a:rPr>
              <a:t>.</a:t>
            </a:r>
            <a:endParaRPr lang="en-US" sz="2200" dirty="0">
              <a:solidFill>
                <a:srgbClr val="C0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825388" y="3886200"/>
            <a:ext cx="7010400" cy="1446550"/>
          </a:xfrm>
          <a:prstGeom prst="rect">
            <a:avLst/>
          </a:prstGeom>
          <a:noFill/>
        </p:spPr>
        <p:txBody>
          <a:bodyPr wrap="square" rtlCol="0">
            <a:spAutoFit/>
          </a:bodyPr>
          <a:lstStyle/>
          <a:p>
            <a:pPr marL="342900" indent="-342900" algn="just">
              <a:buFont typeface="Wingdings" panose="05000000000000000000" pitchFamily="2" charset="2"/>
              <a:buChar char="ü"/>
            </a:pPr>
            <a:r>
              <a:rPr lang="en-US" sz="2200" i="1" dirty="0" err="1" smtClean="0">
                <a:solidFill>
                  <a:srgbClr val="C00000"/>
                </a:solidFill>
                <a:latin typeface="Times New Roman" panose="02020603050405020304" pitchFamily="18" charset="0"/>
                <a:cs typeface="Times New Roman" panose="02020603050405020304" pitchFamily="18" charset="0"/>
              </a:rPr>
              <a:t>CSKD</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có </a:t>
            </a:r>
            <a:r>
              <a:rPr lang="vi-VN" sz="2200" i="1" dirty="0">
                <a:solidFill>
                  <a:srgbClr val="C00000"/>
                </a:solidFill>
                <a:latin typeface="Times New Roman" panose="02020603050405020304" pitchFamily="18" charset="0"/>
                <a:cs typeface="Times New Roman" panose="02020603050405020304" pitchFamily="18" charset="0"/>
              </a:rPr>
              <a:t>quyết định xử lý hoàn thuế của cơ quan có thẩm quyền theo quy định của pháp luật và trường hợp hoàn thuế GTGT theo Điều ước quốc tế mà Cộng hòa xã hội chủ nghĩa Việt Nam là thành </a:t>
            </a:r>
            <a:r>
              <a:rPr lang="vi-VN" sz="2200" i="1" dirty="0" smtClean="0">
                <a:solidFill>
                  <a:srgbClr val="C00000"/>
                </a:solidFill>
                <a:latin typeface="Times New Roman" panose="02020603050405020304" pitchFamily="18" charset="0"/>
                <a:cs typeface="Times New Roman" panose="02020603050405020304" pitchFamily="18" charset="0"/>
              </a:rPr>
              <a:t>viên</a:t>
            </a:r>
            <a:r>
              <a:rPr lang="en-US" sz="2200" i="1" dirty="0" smtClean="0">
                <a:solidFill>
                  <a:srgbClr val="C00000"/>
                </a:solidFill>
                <a:latin typeface="Times New Roman" panose="02020603050405020304" pitchFamily="18" charset="0"/>
                <a:cs typeface="Times New Roman" panose="02020603050405020304" pitchFamily="18" charset="0"/>
              </a:rPr>
              <a:t>.</a:t>
            </a:r>
            <a:endParaRPr lang="en-US" sz="2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6015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286618"/>
            <a:ext cx="7315200" cy="584775"/>
          </a:xfrm>
          <a:prstGeom prst="rect">
            <a:avLst/>
          </a:prstGeom>
          <a:noFill/>
        </p:spPr>
        <p:txBody>
          <a:bodyPr wrap="square" rtlCol="0">
            <a:spAutoFit/>
          </a:bodyPr>
          <a:lstStyle/>
          <a:p>
            <a:r>
              <a:rPr lang="en-US" sz="3200" b="1" dirty="0" smtClean="0">
                <a:solidFill>
                  <a:srgbClr val="C00000"/>
                </a:solidFill>
                <a:latin typeface="Times New Roman" panose="02020603050405020304" pitchFamily="18" charset="0"/>
                <a:cs typeface="Times New Roman" panose="02020603050405020304" pitchFamily="18" charset="0"/>
              </a:rPr>
              <a:t>VI – </a:t>
            </a:r>
            <a:r>
              <a:rPr lang="en-US" sz="3200" b="1" dirty="0" err="1" smtClean="0">
                <a:solidFill>
                  <a:srgbClr val="C00000"/>
                </a:solidFill>
                <a:latin typeface="Times New Roman" panose="02020603050405020304" pitchFamily="18" charset="0"/>
                <a:cs typeface="Times New Roman" panose="02020603050405020304" pitchFamily="18" charset="0"/>
              </a:rPr>
              <a:t>HOÀN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756012" y="1066800"/>
            <a:ext cx="6934200" cy="523220"/>
          </a:xfrm>
          <a:prstGeom prst="rect">
            <a:avLst/>
          </a:prstGeom>
          <a:noFill/>
        </p:spPr>
        <p:txBody>
          <a:bodyPr wrap="square" rtlCol="0">
            <a:spAutoFit/>
          </a:bodyPr>
          <a:lstStyle/>
          <a:p>
            <a:r>
              <a:rPr lang="en-US" sz="2800" b="1" dirty="0" smtClean="0">
                <a:solidFill>
                  <a:schemeClr val="accent3"/>
                </a:solidFill>
                <a:latin typeface="Times New Roman" panose="02020603050405020304" pitchFamily="18" charset="0"/>
                <a:cs typeface="Times New Roman" panose="02020603050405020304" pitchFamily="18" charset="0"/>
              </a:rPr>
              <a:t>2.</a:t>
            </a:r>
            <a:r>
              <a:rPr lang="vi-VN" sz="2800" b="1" dirty="0">
                <a:solidFill>
                  <a:schemeClr val="accent3"/>
                </a:solidFill>
                <a:latin typeface="Times New Roman" panose="02020603050405020304" pitchFamily="18" charset="0"/>
                <a:cs typeface="Times New Roman" panose="02020603050405020304" pitchFamily="18" charset="0"/>
              </a:rPr>
              <a:t> Điều kiện, thủ tục được hoàn thuế GTGT</a:t>
            </a:r>
            <a:endParaRPr lang="en-US" sz="2800" b="1" dirty="0">
              <a:solidFill>
                <a:schemeClr val="accent3"/>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851546" y="1676400"/>
            <a:ext cx="7010400" cy="2800767"/>
          </a:xfrm>
          <a:prstGeom prst="rect">
            <a:avLst/>
          </a:prstGeom>
          <a:noFill/>
        </p:spPr>
        <p:txBody>
          <a:bodyPr wrap="square" rtlCol="0">
            <a:spAutoFit/>
          </a:bodyPr>
          <a:lstStyle/>
          <a:p>
            <a:pPr algn="just"/>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Các </a:t>
            </a:r>
            <a:r>
              <a:rPr lang="en-US" sz="2200" i="1" dirty="0" err="1" smtClean="0">
                <a:solidFill>
                  <a:srgbClr val="C00000"/>
                </a:solidFill>
                <a:latin typeface="Times New Roman" panose="02020603050405020304" pitchFamily="18" charset="0"/>
                <a:cs typeface="Times New Roman" panose="02020603050405020304" pitchFamily="18" charset="0"/>
              </a:rPr>
              <a:t>CSKD</a:t>
            </a:r>
            <a:r>
              <a:rPr lang="vi-VN" sz="2200" i="1" dirty="0" smtClean="0">
                <a:solidFill>
                  <a:srgbClr val="C00000"/>
                </a:solidFill>
                <a:latin typeface="Times New Roman" panose="02020603050405020304" pitchFamily="18" charset="0"/>
                <a:cs typeface="Times New Roman" panose="02020603050405020304" pitchFamily="18" charset="0"/>
              </a:rPr>
              <a:t>, tổ chức thuộc đối tượng được hoàn thuế GTGT </a:t>
            </a:r>
            <a:r>
              <a:rPr lang="en-US" sz="2200" i="1" dirty="0" err="1" smtClean="0">
                <a:solidFill>
                  <a:srgbClr val="C00000"/>
                </a:solidFill>
                <a:latin typeface="Times New Roman" panose="02020603050405020304" pitchFamily="18" charset="0"/>
                <a:cs typeface="Times New Roman" panose="02020603050405020304" pitchFamily="18" charset="0"/>
              </a:rPr>
              <a:t>như</a:t>
            </a:r>
            <a:r>
              <a:rPr lang="en-US" sz="2200" i="1" dirty="0" smtClean="0">
                <a:solidFill>
                  <a:srgbClr val="C00000"/>
                </a:solidFill>
                <a:latin typeface="Times New Roman" panose="02020603050405020304" pitchFamily="18" charset="0"/>
                <a:cs typeface="Times New Roman" panose="02020603050405020304" pitchFamily="18" charset="0"/>
              </a:rPr>
              <a:t> </a:t>
            </a:r>
            <a:r>
              <a:rPr lang="en-US" sz="2200" i="1" dirty="0" err="1" smtClean="0">
                <a:solidFill>
                  <a:srgbClr val="C00000"/>
                </a:solidFill>
                <a:latin typeface="Times New Roman" panose="02020603050405020304" pitchFamily="18" charset="0"/>
                <a:cs typeface="Times New Roman" panose="02020603050405020304" pitchFamily="18" charset="0"/>
              </a:rPr>
              <a:t>trên</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phải là </a:t>
            </a:r>
            <a:r>
              <a:rPr lang="en-US" sz="2200" i="1" dirty="0" err="1" smtClean="0">
                <a:solidFill>
                  <a:srgbClr val="C00000"/>
                </a:solidFill>
                <a:latin typeface="Times New Roman" panose="02020603050405020304" pitchFamily="18" charset="0"/>
                <a:cs typeface="Times New Roman" panose="02020603050405020304" pitchFamily="18" charset="0"/>
              </a:rPr>
              <a:t>CSKD</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nộp </a:t>
            </a:r>
            <a:r>
              <a:rPr lang="vi-VN" sz="2200" i="1" dirty="0">
                <a:solidFill>
                  <a:srgbClr val="C00000"/>
                </a:solidFill>
                <a:latin typeface="Times New Roman" panose="02020603050405020304" pitchFamily="18" charset="0"/>
                <a:cs typeface="Times New Roman" panose="02020603050405020304" pitchFamily="18" charset="0"/>
              </a:rPr>
              <a:t>thuế theo </a:t>
            </a:r>
            <a:r>
              <a:rPr lang="en-US" sz="2200" i="1" dirty="0" err="1" smtClean="0">
                <a:solidFill>
                  <a:srgbClr val="C00000"/>
                </a:solidFill>
                <a:latin typeface="Times New Roman" panose="02020603050405020304" pitchFamily="18" charset="0"/>
                <a:cs typeface="Times New Roman" panose="02020603050405020304" pitchFamily="18" charset="0"/>
              </a:rPr>
              <a:t>PPKT</a:t>
            </a:r>
            <a:r>
              <a:rPr lang="vi-VN" sz="2200" i="1" dirty="0" smtClean="0">
                <a:solidFill>
                  <a:srgbClr val="C00000"/>
                </a:solidFill>
                <a:latin typeface="Times New Roman" panose="02020603050405020304" pitchFamily="18" charset="0"/>
                <a:cs typeface="Times New Roman" panose="02020603050405020304" pitchFamily="18" charset="0"/>
              </a:rPr>
              <a:t>, </a:t>
            </a:r>
            <a:r>
              <a:rPr lang="vi-VN" sz="2200" i="1" dirty="0">
                <a:solidFill>
                  <a:srgbClr val="C00000"/>
                </a:solidFill>
                <a:latin typeface="Times New Roman" panose="02020603050405020304" pitchFamily="18" charset="0"/>
                <a:cs typeface="Times New Roman" panose="02020603050405020304" pitchFamily="18" charset="0"/>
              </a:rPr>
              <a:t>đã được cấp giấy chứng nhận </a:t>
            </a:r>
            <a:r>
              <a:rPr lang="en-US" sz="2200" i="1" dirty="0" err="1" smtClean="0">
                <a:solidFill>
                  <a:srgbClr val="C00000"/>
                </a:solidFill>
                <a:latin typeface="Times New Roman" panose="02020603050405020304" pitchFamily="18" charset="0"/>
                <a:cs typeface="Times New Roman" panose="02020603050405020304" pitchFamily="18" charset="0"/>
              </a:rPr>
              <a:t>ĐKDN</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hoặc </a:t>
            </a:r>
            <a:r>
              <a:rPr lang="vi-VN" sz="2200" i="1" dirty="0">
                <a:solidFill>
                  <a:srgbClr val="C00000"/>
                </a:solidFill>
                <a:latin typeface="Times New Roman" panose="02020603050405020304" pitchFamily="18" charset="0"/>
                <a:cs typeface="Times New Roman" panose="02020603050405020304" pitchFamily="18" charset="0"/>
              </a:rPr>
              <a:t>giấy phép đầu tư (giấy phép hành nghề) hoặc quyết định thành lập của cơ quan có thẩm quyền, có con dấu theo đúng quy định của pháp luật, lập và lưu giữ sổ kế toán, chứng từ kế toán theo quy định của pháp luật về kế toán; có tài khoản tiền gửi tại ngân hàng theo mã số thuế của </a:t>
            </a:r>
            <a:r>
              <a:rPr lang="en-US" sz="2200" i="1" dirty="0" err="1" smtClean="0">
                <a:solidFill>
                  <a:srgbClr val="C00000"/>
                </a:solidFill>
                <a:latin typeface="Times New Roman" panose="02020603050405020304" pitchFamily="18" charset="0"/>
                <a:cs typeface="Times New Roman" panose="02020603050405020304" pitchFamily="18" charset="0"/>
              </a:rPr>
              <a:t>CSKD</a:t>
            </a:r>
            <a:r>
              <a:rPr lang="en-US" sz="2200" i="1" dirty="0" smtClean="0">
                <a:solidFill>
                  <a:srgbClr val="C00000"/>
                </a:solidFill>
                <a:latin typeface="Times New Roman" panose="02020603050405020304" pitchFamily="18" charset="0"/>
                <a:cs typeface="Times New Roman" panose="02020603050405020304" pitchFamily="18" charset="0"/>
              </a:rPr>
              <a:t>.</a:t>
            </a:r>
            <a:endParaRPr lang="en-US" sz="2200" dirty="0">
              <a:solidFill>
                <a:srgbClr val="C0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788994" y="4561440"/>
            <a:ext cx="7010400" cy="1107996"/>
          </a:xfrm>
          <a:prstGeom prst="rect">
            <a:avLst/>
          </a:prstGeom>
          <a:noFill/>
        </p:spPr>
        <p:txBody>
          <a:bodyPr wrap="square" rtlCol="0">
            <a:spAutoFit/>
          </a:bodyPr>
          <a:lstStyle/>
          <a:p>
            <a:pPr algn="just"/>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Các </a:t>
            </a:r>
            <a:r>
              <a:rPr lang="en-US" sz="2200" i="1" dirty="0" err="1" smtClean="0">
                <a:solidFill>
                  <a:srgbClr val="C00000"/>
                </a:solidFill>
                <a:latin typeface="Times New Roman" panose="02020603050405020304" pitchFamily="18" charset="0"/>
                <a:cs typeface="Times New Roman" panose="02020603050405020304" pitchFamily="18" charset="0"/>
              </a:rPr>
              <a:t>CSKD</a:t>
            </a:r>
            <a:r>
              <a:rPr lang="en-US" sz="2200" i="1" dirty="0" smtClean="0">
                <a:solidFill>
                  <a:srgbClr val="C00000"/>
                </a:solidFill>
                <a:latin typeface="Times New Roman" panose="02020603050405020304" pitchFamily="18" charset="0"/>
                <a:cs typeface="Times New Roman" panose="02020603050405020304" pitchFamily="18" charset="0"/>
              </a:rPr>
              <a:t> </a:t>
            </a:r>
            <a:r>
              <a:rPr lang="vi-VN" sz="2200" i="1" dirty="0" smtClean="0">
                <a:solidFill>
                  <a:srgbClr val="C00000"/>
                </a:solidFill>
                <a:latin typeface="Times New Roman" panose="02020603050405020304" pitchFamily="18" charset="0"/>
                <a:cs typeface="Times New Roman" panose="02020603050405020304" pitchFamily="18" charset="0"/>
              </a:rPr>
              <a:t>đã </a:t>
            </a:r>
            <a:r>
              <a:rPr lang="vi-VN" sz="2200" i="1" dirty="0">
                <a:solidFill>
                  <a:srgbClr val="C00000"/>
                </a:solidFill>
                <a:latin typeface="Times New Roman" panose="02020603050405020304" pitchFamily="18" charset="0"/>
                <a:cs typeface="Times New Roman" panose="02020603050405020304" pitchFamily="18" charset="0"/>
              </a:rPr>
              <a:t>kê khai đề nghị hoàn thuế trên Tờ khai thuế GTGT thì không được kết chuyển số thuế đầu vào đã đề nghị hoàn thuế vào số thuế được khấu trừ của tháng/quý tiếp sau</a:t>
            </a:r>
            <a:r>
              <a:rPr lang="en-US" sz="2200" i="1" dirty="0" smtClean="0">
                <a:solidFill>
                  <a:srgbClr val="C00000"/>
                </a:solidFill>
                <a:latin typeface="Times New Roman" panose="02020603050405020304" pitchFamily="18" charset="0"/>
                <a:cs typeface="Times New Roman" panose="02020603050405020304" pitchFamily="18" charset="0"/>
              </a:rPr>
              <a:t>.</a:t>
            </a:r>
            <a:endParaRPr lang="en-US" sz="2200"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791269" y="5791200"/>
            <a:ext cx="7010400" cy="769441"/>
          </a:xfrm>
          <a:prstGeom prst="rect">
            <a:avLst/>
          </a:prstGeom>
          <a:noFill/>
        </p:spPr>
        <p:txBody>
          <a:bodyPr wrap="square" rtlCol="0">
            <a:spAutoFit/>
          </a:bodyPr>
          <a:lstStyle/>
          <a:p>
            <a:pPr algn="just"/>
            <a:r>
              <a:rPr lang="en-US" sz="2200" i="1" dirty="0" smtClean="0">
                <a:solidFill>
                  <a:srgbClr val="C00000"/>
                </a:solidFill>
              </a:rPr>
              <a:t>- </a:t>
            </a:r>
            <a:r>
              <a:rPr lang="vi-VN" sz="2200" i="1" dirty="0" smtClean="0">
                <a:solidFill>
                  <a:srgbClr val="C00000"/>
                </a:solidFill>
              </a:rPr>
              <a:t>Thủ </a:t>
            </a:r>
            <a:r>
              <a:rPr lang="vi-VN" sz="2200" i="1" dirty="0">
                <a:solidFill>
                  <a:srgbClr val="C00000"/>
                </a:solidFill>
              </a:rPr>
              <a:t>tục hoàn thuế GTGT thực hiện theo quy định tại Luật Quản lý thuế và các văn bản hướng dẫn thi </a:t>
            </a:r>
            <a:r>
              <a:rPr lang="vi-VN" sz="2200" i="1" dirty="0" smtClean="0">
                <a:solidFill>
                  <a:srgbClr val="C00000"/>
                </a:solidFill>
              </a:rPr>
              <a:t>hành</a:t>
            </a:r>
            <a:r>
              <a:rPr lang="en-US" sz="2200" i="1" dirty="0" smtClean="0">
                <a:solidFill>
                  <a:srgbClr val="C00000"/>
                </a:solidFill>
              </a:rPr>
              <a:t>.</a:t>
            </a:r>
            <a:endParaRPr lang="en-US" sz="2200" i="1" dirty="0">
              <a:solidFill>
                <a:srgbClr val="C00000"/>
              </a:solidFill>
            </a:endParaRPr>
          </a:p>
        </p:txBody>
      </p:sp>
    </p:spTree>
    <p:extLst>
      <p:ext uri="{BB962C8B-B14F-4D97-AF65-F5344CB8AC3E}">
        <p14:creationId xmlns:p14="http://schemas.microsoft.com/office/powerpoint/2010/main" val="507541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286618"/>
            <a:ext cx="7315200" cy="584775"/>
          </a:xfrm>
          <a:prstGeom prst="rect">
            <a:avLst/>
          </a:prstGeom>
          <a:noFill/>
        </p:spPr>
        <p:txBody>
          <a:bodyPr wrap="square" rtlCol="0">
            <a:spAutoFit/>
          </a:bodyPr>
          <a:lstStyle/>
          <a:p>
            <a:r>
              <a:rPr lang="en-US" sz="3200" b="1" dirty="0" smtClean="0">
                <a:solidFill>
                  <a:srgbClr val="C00000"/>
                </a:solidFill>
                <a:latin typeface="Times New Roman" panose="02020603050405020304" pitchFamily="18" charset="0"/>
                <a:cs typeface="Times New Roman" panose="02020603050405020304" pitchFamily="18" charset="0"/>
              </a:rPr>
              <a:t>VII </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QĐ</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VỀ</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NƠI</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NỘP</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752600" y="1524000"/>
            <a:ext cx="7010400" cy="110799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vi-VN" sz="2200" dirty="0" smtClean="0">
                <a:solidFill>
                  <a:schemeClr val="accent3"/>
                </a:solidFill>
              </a:rPr>
              <a:t>Người </a:t>
            </a:r>
            <a:r>
              <a:rPr lang="vi-VN" sz="2200" dirty="0">
                <a:solidFill>
                  <a:schemeClr val="accent3"/>
                </a:solidFill>
              </a:rPr>
              <a:t>nộp thuế kê khai, nộp thuế GTGT tại địa phương nơi sản xuất, kinh doanh</a:t>
            </a:r>
            <a:endParaRPr lang="en-US" sz="2200" dirty="0">
              <a:solidFill>
                <a:schemeClr val="accent3"/>
              </a:solidFill>
            </a:endParaRPr>
          </a:p>
        </p:txBody>
      </p:sp>
      <p:sp>
        <p:nvSpPr>
          <p:cNvPr id="7" name="TextBox 6"/>
          <p:cNvSpPr txBox="1"/>
          <p:nvPr/>
        </p:nvSpPr>
        <p:spPr>
          <a:xfrm>
            <a:off x="1752600" y="2743200"/>
            <a:ext cx="7162800" cy="263149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vi-VN" sz="2200" dirty="0">
                <a:solidFill>
                  <a:schemeClr val="accent3"/>
                </a:solidFill>
              </a:rPr>
              <a:t>Người nộp thuế kê khai, nộp thuế GTGT theo </a:t>
            </a:r>
            <a:r>
              <a:rPr lang="en-US" sz="2200" dirty="0" err="1" smtClean="0">
                <a:solidFill>
                  <a:schemeClr val="accent3"/>
                </a:solidFill>
              </a:rPr>
              <a:t>PPKT</a:t>
            </a:r>
            <a:r>
              <a:rPr lang="vi-VN" sz="2200" dirty="0" smtClean="0">
                <a:solidFill>
                  <a:schemeClr val="accent3"/>
                </a:solidFill>
              </a:rPr>
              <a:t> </a:t>
            </a:r>
            <a:r>
              <a:rPr lang="vi-VN" sz="2200" dirty="0">
                <a:solidFill>
                  <a:schemeClr val="accent3"/>
                </a:solidFill>
              </a:rPr>
              <a:t>có cơ sở sản xuất hạch toán phụ thuộc đóng trên địa bàn tỉnh, </a:t>
            </a:r>
            <a:r>
              <a:rPr lang="en-US" sz="2200" dirty="0" err="1" smtClean="0">
                <a:solidFill>
                  <a:schemeClr val="accent3"/>
                </a:solidFill>
              </a:rPr>
              <a:t>TP</a:t>
            </a:r>
            <a:r>
              <a:rPr lang="en-US" sz="2200" dirty="0" smtClean="0">
                <a:solidFill>
                  <a:schemeClr val="accent3"/>
                </a:solidFill>
              </a:rPr>
              <a:t> </a:t>
            </a:r>
            <a:r>
              <a:rPr lang="vi-VN" sz="2200" dirty="0" smtClean="0">
                <a:solidFill>
                  <a:schemeClr val="accent3"/>
                </a:solidFill>
              </a:rPr>
              <a:t>trực </a:t>
            </a:r>
            <a:r>
              <a:rPr lang="vi-VN" sz="2200" dirty="0">
                <a:solidFill>
                  <a:schemeClr val="accent3"/>
                </a:solidFill>
              </a:rPr>
              <a:t>thuộc </a:t>
            </a:r>
            <a:r>
              <a:rPr lang="vi-VN" sz="2200" dirty="0" smtClean="0">
                <a:solidFill>
                  <a:schemeClr val="accent3"/>
                </a:solidFill>
              </a:rPr>
              <a:t>Trung ương khác </a:t>
            </a:r>
            <a:r>
              <a:rPr lang="vi-VN" sz="2200" dirty="0">
                <a:solidFill>
                  <a:schemeClr val="accent3"/>
                </a:solidFill>
              </a:rPr>
              <a:t>với tỉnh, </a:t>
            </a:r>
            <a:r>
              <a:rPr lang="en-US" sz="2200" dirty="0" err="1" smtClean="0">
                <a:solidFill>
                  <a:schemeClr val="accent3"/>
                </a:solidFill>
              </a:rPr>
              <a:t>TP</a:t>
            </a:r>
            <a:r>
              <a:rPr lang="en-US" sz="2200" dirty="0" smtClean="0">
                <a:solidFill>
                  <a:schemeClr val="accent3"/>
                </a:solidFill>
              </a:rPr>
              <a:t> </a:t>
            </a:r>
            <a:r>
              <a:rPr lang="vi-VN" sz="2200" dirty="0" smtClean="0">
                <a:solidFill>
                  <a:schemeClr val="accent3"/>
                </a:solidFill>
              </a:rPr>
              <a:t>nơi </a:t>
            </a:r>
            <a:r>
              <a:rPr lang="vi-VN" sz="2200" dirty="0">
                <a:solidFill>
                  <a:schemeClr val="accent3"/>
                </a:solidFill>
              </a:rPr>
              <a:t>đóng trụ sở chính </a:t>
            </a:r>
            <a:r>
              <a:rPr lang="en-US" sz="2200" dirty="0" smtClean="0">
                <a:solidFill>
                  <a:schemeClr val="accent3"/>
                </a:solidFill>
              </a:rPr>
              <a:t>=&gt;</a:t>
            </a:r>
            <a:r>
              <a:rPr lang="vi-VN" sz="2200" dirty="0" smtClean="0">
                <a:solidFill>
                  <a:schemeClr val="accent3"/>
                </a:solidFill>
              </a:rPr>
              <a:t>phải </a:t>
            </a:r>
            <a:r>
              <a:rPr lang="vi-VN" sz="2200" dirty="0">
                <a:solidFill>
                  <a:schemeClr val="accent3"/>
                </a:solidFill>
              </a:rPr>
              <a:t>nộp thuế GTGT tại địa phương nơi có cơ sở sản xuất và địa phương nơi đóng trụ sở chính</a:t>
            </a:r>
            <a:endParaRPr lang="en-US" sz="2200" dirty="0">
              <a:solidFill>
                <a:schemeClr val="accent3"/>
              </a:solidFill>
            </a:endParaRPr>
          </a:p>
        </p:txBody>
      </p:sp>
    </p:spTree>
    <p:extLst>
      <p:ext uri="{BB962C8B-B14F-4D97-AF65-F5344CB8AC3E}">
        <p14:creationId xmlns:p14="http://schemas.microsoft.com/office/powerpoint/2010/main" val="21694142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286618"/>
            <a:ext cx="7315200" cy="584775"/>
          </a:xfrm>
          <a:prstGeom prst="rect">
            <a:avLst/>
          </a:prstGeom>
          <a:noFill/>
        </p:spPr>
        <p:txBody>
          <a:bodyPr wrap="square" rtlCol="0">
            <a:spAutoFit/>
          </a:bodyPr>
          <a:lstStyle/>
          <a:p>
            <a:r>
              <a:rPr lang="en-US" sz="3200" b="1" dirty="0" smtClean="0">
                <a:solidFill>
                  <a:srgbClr val="C00000"/>
                </a:solidFill>
                <a:latin typeface="Times New Roman" panose="02020603050405020304" pitchFamily="18" charset="0"/>
                <a:cs typeface="Times New Roman" panose="02020603050405020304" pitchFamily="18" charset="0"/>
              </a:rPr>
              <a:t>VII </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QĐ</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VỀ</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NƠI</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NỘP</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716206" y="1295400"/>
            <a:ext cx="7162800" cy="415498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dirty="0" err="1" smtClean="0">
                <a:solidFill>
                  <a:schemeClr val="accent3"/>
                </a:solidFill>
                <a:latin typeface="Times New Roman" panose="02020603050405020304" pitchFamily="18" charset="0"/>
                <a:cs typeface="Times New Roman" panose="02020603050405020304" pitchFamily="18" charset="0"/>
              </a:rPr>
              <a:t>DN</a:t>
            </a:r>
            <a:r>
              <a:rPr lang="en-US" sz="2200" dirty="0" smtClean="0">
                <a:solidFill>
                  <a:schemeClr val="accent3"/>
                </a:solidFill>
                <a:latin typeface="Times New Roman" panose="02020603050405020304" pitchFamily="18" charset="0"/>
                <a:cs typeface="Times New Roman" panose="02020603050405020304" pitchFamily="18" charset="0"/>
              </a:rPr>
              <a:t>, </a:t>
            </a:r>
            <a:r>
              <a:rPr lang="en-US" sz="2200" dirty="0" err="1" smtClean="0">
                <a:solidFill>
                  <a:schemeClr val="accent3"/>
                </a:solidFill>
                <a:latin typeface="Times New Roman" panose="02020603050405020304" pitchFamily="18" charset="0"/>
                <a:cs typeface="Times New Roman" panose="02020603050405020304" pitchFamily="18" charset="0"/>
              </a:rPr>
              <a:t>HTX</a:t>
            </a:r>
            <a:r>
              <a:rPr lang="en-US" sz="2200" dirty="0" smtClean="0">
                <a:solidFill>
                  <a:schemeClr val="accent3"/>
                </a:solidFill>
                <a:latin typeface="Times New Roman" panose="02020603050405020304" pitchFamily="18" charset="0"/>
                <a:cs typeface="Times New Roman" panose="02020603050405020304" pitchFamily="18" charset="0"/>
              </a:rPr>
              <a:t> </a:t>
            </a:r>
            <a:r>
              <a:rPr lang="en-US" sz="2200" dirty="0" err="1" smtClean="0">
                <a:solidFill>
                  <a:schemeClr val="accent3"/>
                </a:solidFill>
                <a:latin typeface="Times New Roman" panose="02020603050405020304" pitchFamily="18" charset="0"/>
                <a:cs typeface="Times New Roman" panose="02020603050405020304" pitchFamily="18" charset="0"/>
              </a:rPr>
              <a:t>theo</a:t>
            </a:r>
            <a:r>
              <a:rPr lang="en-US" sz="2200" dirty="0" smtClean="0">
                <a:solidFill>
                  <a:schemeClr val="accent3"/>
                </a:solidFill>
                <a:latin typeface="Times New Roman" panose="02020603050405020304" pitchFamily="18" charset="0"/>
                <a:cs typeface="Times New Roman" panose="02020603050405020304" pitchFamily="18" charset="0"/>
              </a:rPr>
              <a:t> PP </a:t>
            </a:r>
            <a:r>
              <a:rPr lang="vi-VN" sz="2200" dirty="0" smtClean="0">
                <a:solidFill>
                  <a:schemeClr val="accent3"/>
                </a:solidFill>
                <a:latin typeface="Times New Roman" panose="02020603050405020304" pitchFamily="18" charset="0"/>
                <a:cs typeface="Times New Roman" panose="02020603050405020304" pitchFamily="18" charset="0"/>
              </a:rPr>
              <a:t>trực </a:t>
            </a:r>
            <a:r>
              <a:rPr lang="vi-VN" sz="2200" dirty="0">
                <a:solidFill>
                  <a:schemeClr val="accent3"/>
                </a:solidFill>
                <a:latin typeface="Times New Roman" panose="02020603050405020304" pitchFamily="18" charset="0"/>
                <a:cs typeface="Times New Roman" panose="02020603050405020304" pitchFamily="18" charset="0"/>
              </a:rPr>
              <a:t>tiếp có </a:t>
            </a:r>
            <a:r>
              <a:rPr lang="en-US" sz="2200" dirty="0" err="1" smtClean="0">
                <a:solidFill>
                  <a:schemeClr val="accent3"/>
                </a:solidFill>
                <a:latin typeface="Times New Roman" panose="02020603050405020304" pitchFamily="18" charset="0"/>
                <a:cs typeface="Times New Roman" panose="02020603050405020304" pitchFamily="18" charset="0"/>
              </a:rPr>
              <a:t>CSSX</a:t>
            </a:r>
            <a:r>
              <a:rPr lang="en-US" sz="2200" dirty="0" smtClean="0">
                <a:solidFill>
                  <a:schemeClr val="accent3"/>
                </a:solidFill>
                <a:latin typeface="Times New Roman" panose="02020603050405020304" pitchFamily="18" charset="0"/>
                <a:cs typeface="Times New Roman" panose="02020603050405020304" pitchFamily="18" charset="0"/>
              </a:rPr>
              <a:t> </a:t>
            </a:r>
            <a:r>
              <a:rPr lang="vi-VN" sz="2200" dirty="0" smtClean="0">
                <a:solidFill>
                  <a:schemeClr val="accent3"/>
                </a:solidFill>
                <a:latin typeface="Times New Roman" panose="02020603050405020304" pitchFamily="18" charset="0"/>
                <a:cs typeface="Times New Roman" panose="02020603050405020304" pitchFamily="18" charset="0"/>
              </a:rPr>
              <a:t>ở </a:t>
            </a:r>
            <a:r>
              <a:rPr lang="vi-VN" sz="2200" dirty="0">
                <a:solidFill>
                  <a:schemeClr val="accent3"/>
                </a:solidFill>
                <a:latin typeface="Times New Roman" panose="02020603050405020304" pitchFamily="18" charset="0"/>
                <a:cs typeface="Times New Roman" panose="02020603050405020304" pitchFamily="18" charset="0"/>
              </a:rPr>
              <a:t>tỉnh, </a:t>
            </a:r>
            <a:r>
              <a:rPr lang="en-US" sz="2200" dirty="0" err="1" smtClean="0">
                <a:solidFill>
                  <a:schemeClr val="accent3"/>
                </a:solidFill>
                <a:latin typeface="Times New Roman" panose="02020603050405020304" pitchFamily="18" charset="0"/>
                <a:cs typeface="Times New Roman" panose="02020603050405020304" pitchFamily="18" charset="0"/>
              </a:rPr>
              <a:t>TP</a:t>
            </a:r>
            <a:r>
              <a:rPr lang="en-US" sz="2200" dirty="0" smtClean="0">
                <a:solidFill>
                  <a:schemeClr val="accent3"/>
                </a:solidFill>
                <a:latin typeface="Times New Roman" panose="02020603050405020304" pitchFamily="18" charset="0"/>
                <a:cs typeface="Times New Roman" panose="02020603050405020304" pitchFamily="18" charset="0"/>
              </a:rPr>
              <a:t> </a:t>
            </a:r>
            <a:r>
              <a:rPr lang="vi-VN" sz="2200" dirty="0" smtClean="0">
                <a:solidFill>
                  <a:schemeClr val="accent3"/>
                </a:solidFill>
                <a:latin typeface="Times New Roman" panose="02020603050405020304" pitchFamily="18" charset="0"/>
                <a:cs typeface="Times New Roman" panose="02020603050405020304" pitchFamily="18" charset="0"/>
              </a:rPr>
              <a:t>khác </a:t>
            </a:r>
            <a:r>
              <a:rPr lang="vi-VN" sz="2200" dirty="0">
                <a:solidFill>
                  <a:schemeClr val="accent3"/>
                </a:solidFill>
                <a:latin typeface="Times New Roman" panose="02020603050405020304" pitchFamily="18" charset="0"/>
                <a:cs typeface="Times New Roman" panose="02020603050405020304" pitchFamily="18" charset="0"/>
              </a:rPr>
              <a:t>nơi đóng trụ sở chính hoặc có hoạt động bán hàng vãng lai ngoại </a:t>
            </a:r>
            <a:r>
              <a:rPr lang="vi-VN" sz="2200" dirty="0" smtClean="0">
                <a:solidFill>
                  <a:schemeClr val="accent3"/>
                </a:solidFill>
                <a:latin typeface="Times New Roman" panose="02020603050405020304" pitchFamily="18" charset="0"/>
                <a:cs typeface="Times New Roman" panose="02020603050405020304" pitchFamily="18" charset="0"/>
              </a:rPr>
              <a:t>tỉnh</a:t>
            </a:r>
            <a:r>
              <a:rPr lang="en-US" sz="2200" dirty="0" smtClean="0">
                <a:solidFill>
                  <a:schemeClr val="accent3"/>
                </a:solidFill>
                <a:latin typeface="Times New Roman" panose="02020603050405020304" pitchFamily="18" charset="0"/>
                <a:cs typeface="Times New Roman" panose="02020603050405020304" pitchFamily="18" charset="0"/>
              </a:rPr>
              <a:t> =&gt;</a:t>
            </a:r>
            <a:r>
              <a:rPr lang="en-US" sz="2200" dirty="0" err="1" smtClean="0">
                <a:solidFill>
                  <a:schemeClr val="accent3"/>
                </a:solidFill>
                <a:latin typeface="Times New Roman" panose="02020603050405020304" pitchFamily="18" charset="0"/>
                <a:cs typeface="Times New Roman" panose="02020603050405020304" pitchFamily="18" charset="0"/>
              </a:rPr>
              <a:t>DN</a:t>
            </a:r>
            <a:r>
              <a:rPr lang="en-US" sz="2200" dirty="0" smtClean="0">
                <a:solidFill>
                  <a:schemeClr val="accent3"/>
                </a:solidFill>
                <a:latin typeface="Times New Roman" panose="02020603050405020304" pitchFamily="18" charset="0"/>
                <a:cs typeface="Times New Roman" panose="02020603050405020304" pitchFamily="18" charset="0"/>
              </a:rPr>
              <a:t>, </a:t>
            </a:r>
            <a:r>
              <a:rPr lang="en-US" sz="2200" dirty="0" err="1" smtClean="0">
                <a:solidFill>
                  <a:schemeClr val="accent3"/>
                </a:solidFill>
                <a:latin typeface="Times New Roman" panose="02020603050405020304" pitchFamily="18" charset="0"/>
                <a:cs typeface="Times New Roman" panose="02020603050405020304" pitchFamily="18" charset="0"/>
              </a:rPr>
              <a:t>HTX</a:t>
            </a:r>
            <a:r>
              <a:rPr lang="en-US" sz="2200" dirty="0" smtClean="0">
                <a:solidFill>
                  <a:schemeClr val="accent3"/>
                </a:solidFill>
                <a:latin typeface="Times New Roman" panose="02020603050405020304" pitchFamily="18" charset="0"/>
                <a:cs typeface="Times New Roman" panose="02020603050405020304" pitchFamily="18" charset="0"/>
              </a:rPr>
              <a:t> </a:t>
            </a:r>
            <a:r>
              <a:rPr lang="vi-VN" sz="2200" dirty="0" smtClean="0">
                <a:solidFill>
                  <a:schemeClr val="accent3"/>
                </a:solidFill>
                <a:latin typeface="Times New Roman" panose="02020603050405020304" pitchFamily="18" charset="0"/>
                <a:cs typeface="Times New Roman" panose="02020603050405020304" pitchFamily="18" charset="0"/>
              </a:rPr>
              <a:t>kê </a:t>
            </a:r>
            <a:r>
              <a:rPr lang="vi-VN" sz="2200" dirty="0">
                <a:solidFill>
                  <a:schemeClr val="accent3"/>
                </a:solidFill>
                <a:latin typeface="Times New Roman" panose="02020603050405020304" pitchFamily="18" charset="0"/>
                <a:cs typeface="Times New Roman" panose="02020603050405020304" pitchFamily="18" charset="0"/>
              </a:rPr>
              <a:t>khai, nộp thuế GTGT theo tỷ lệ % trên doanh thu đối với doanh thu phát sinh ở ngoại tỉnh tại địa phương nơi có </a:t>
            </a:r>
            <a:r>
              <a:rPr lang="en-US" sz="2200" dirty="0" err="1" smtClean="0">
                <a:solidFill>
                  <a:schemeClr val="accent3"/>
                </a:solidFill>
                <a:latin typeface="Times New Roman" panose="02020603050405020304" pitchFamily="18" charset="0"/>
                <a:cs typeface="Times New Roman" panose="02020603050405020304" pitchFamily="18" charset="0"/>
              </a:rPr>
              <a:t>CSSX</a:t>
            </a:r>
            <a:r>
              <a:rPr lang="vi-VN" sz="2200" dirty="0" smtClean="0">
                <a:solidFill>
                  <a:schemeClr val="accent3"/>
                </a:solidFill>
                <a:latin typeface="Times New Roman" panose="02020603050405020304" pitchFamily="18" charset="0"/>
                <a:cs typeface="Times New Roman" panose="02020603050405020304" pitchFamily="18" charset="0"/>
              </a:rPr>
              <a:t>, </a:t>
            </a:r>
            <a:r>
              <a:rPr lang="vi-VN" sz="2200" dirty="0">
                <a:solidFill>
                  <a:schemeClr val="accent3"/>
                </a:solidFill>
                <a:latin typeface="Times New Roman" panose="02020603050405020304" pitchFamily="18" charset="0"/>
                <a:cs typeface="Times New Roman" panose="02020603050405020304" pitchFamily="18" charset="0"/>
              </a:rPr>
              <a:t>nơi bán hàng vãng lai. </a:t>
            </a:r>
            <a:r>
              <a:rPr lang="en-US" sz="2200" dirty="0" err="1" smtClean="0">
                <a:solidFill>
                  <a:schemeClr val="accent3"/>
                </a:solidFill>
                <a:latin typeface="Times New Roman" panose="02020603050405020304" pitchFamily="18" charset="0"/>
                <a:cs typeface="Times New Roman" panose="02020603050405020304" pitchFamily="18" charset="0"/>
              </a:rPr>
              <a:t>DN</a:t>
            </a:r>
            <a:r>
              <a:rPr lang="en-US" sz="2200" dirty="0" smtClean="0">
                <a:solidFill>
                  <a:schemeClr val="accent3"/>
                </a:solidFill>
                <a:latin typeface="Times New Roman" panose="02020603050405020304" pitchFamily="18" charset="0"/>
                <a:cs typeface="Times New Roman" panose="02020603050405020304" pitchFamily="18" charset="0"/>
              </a:rPr>
              <a:t>, </a:t>
            </a:r>
            <a:r>
              <a:rPr lang="en-US" sz="2200" dirty="0" err="1" smtClean="0">
                <a:solidFill>
                  <a:schemeClr val="accent3"/>
                </a:solidFill>
                <a:latin typeface="Times New Roman" panose="02020603050405020304" pitchFamily="18" charset="0"/>
                <a:cs typeface="Times New Roman" panose="02020603050405020304" pitchFamily="18" charset="0"/>
              </a:rPr>
              <a:t>HTX</a:t>
            </a:r>
            <a:r>
              <a:rPr lang="en-US" sz="2200" dirty="0" smtClean="0">
                <a:solidFill>
                  <a:schemeClr val="accent3"/>
                </a:solidFill>
                <a:latin typeface="Times New Roman" panose="02020603050405020304" pitchFamily="18" charset="0"/>
                <a:cs typeface="Times New Roman" panose="02020603050405020304" pitchFamily="18" charset="0"/>
              </a:rPr>
              <a:t> </a:t>
            </a:r>
            <a:r>
              <a:rPr lang="vi-VN" sz="2200" dirty="0" smtClean="0">
                <a:solidFill>
                  <a:schemeClr val="accent3"/>
                </a:solidFill>
                <a:latin typeface="Times New Roman" panose="02020603050405020304" pitchFamily="18" charset="0"/>
                <a:cs typeface="Times New Roman" panose="02020603050405020304" pitchFamily="18" charset="0"/>
              </a:rPr>
              <a:t>không </a:t>
            </a:r>
            <a:r>
              <a:rPr lang="vi-VN" sz="2200" dirty="0">
                <a:solidFill>
                  <a:schemeClr val="accent3"/>
                </a:solidFill>
                <a:latin typeface="Times New Roman" panose="02020603050405020304" pitchFamily="18" charset="0"/>
                <a:cs typeface="Times New Roman" panose="02020603050405020304" pitchFamily="18" charset="0"/>
              </a:rPr>
              <a:t>phải nộp thuế GTGT theo tỷ lệ % trên doanh thu tại trụ sở chính đối với doanh thu phát sinh ở ngoại tỉnh đã kê khai, nộp thuế</a:t>
            </a:r>
            <a:endParaRPr lang="en-US" sz="2200"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6062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286618"/>
            <a:ext cx="7315200" cy="584775"/>
          </a:xfrm>
          <a:prstGeom prst="rect">
            <a:avLst/>
          </a:prstGeom>
          <a:noFill/>
        </p:spPr>
        <p:txBody>
          <a:bodyPr wrap="square" rtlCol="0">
            <a:spAutoFit/>
          </a:bodyPr>
          <a:lstStyle/>
          <a:p>
            <a:r>
              <a:rPr lang="en-US" sz="3200" b="1" dirty="0" smtClean="0">
                <a:solidFill>
                  <a:srgbClr val="C00000"/>
                </a:solidFill>
                <a:latin typeface="Times New Roman" panose="02020603050405020304" pitchFamily="18" charset="0"/>
                <a:cs typeface="Times New Roman" panose="02020603050405020304" pitchFamily="18" charset="0"/>
              </a:rPr>
              <a:t>VII </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QĐ</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VỀ</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NƠI</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NỘP</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716206" y="1179522"/>
            <a:ext cx="7162800" cy="567847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dirty="0" err="1" smtClean="0">
                <a:solidFill>
                  <a:schemeClr val="accent3"/>
                </a:solidFill>
              </a:rPr>
              <a:t>CSKD</a:t>
            </a:r>
            <a:r>
              <a:rPr lang="en-US" sz="2200" dirty="0" smtClean="0">
                <a:solidFill>
                  <a:schemeClr val="accent3"/>
                </a:solidFill>
              </a:rPr>
              <a:t> </a:t>
            </a:r>
            <a:r>
              <a:rPr lang="vi-VN" sz="2200" dirty="0" smtClean="0">
                <a:solidFill>
                  <a:schemeClr val="accent3"/>
                </a:solidFill>
              </a:rPr>
              <a:t>dịch </a:t>
            </a:r>
            <a:r>
              <a:rPr lang="vi-VN" sz="2200" dirty="0">
                <a:solidFill>
                  <a:schemeClr val="accent3"/>
                </a:solidFill>
              </a:rPr>
              <a:t>vụ viễn thông có </a:t>
            </a:r>
            <a:r>
              <a:rPr lang="en-US" sz="2200" dirty="0" err="1" smtClean="0">
                <a:solidFill>
                  <a:schemeClr val="accent3"/>
                </a:solidFill>
              </a:rPr>
              <a:t>KD</a:t>
            </a:r>
            <a:r>
              <a:rPr lang="en-US" sz="2200" dirty="0" smtClean="0">
                <a:solidFill>
                  <a:schemeClr val="accent3"/>
                </a:solidFill>
              </a:rPr>
              <a:t> </a:t>
            </a:r>
            <a:r>
              <a:rPr lang="vi-VN" sz="2200" dirty="0" smtClean="0">
                <a:solidFill>
                  <a:schemeClr val="accent3"/>
                </a:solidFill>
              </a:rPr>
              <a:t>dịch </a:t>
            </a:r>
            <a:r>
              <a:rPr lang="vi-VN" sz="2200" dirty="0">
                <a:solidFill>
                  <a:schemeClr val="accent3"/>
                </a:solidFill>
              </a:rPr>
              <a:t>vụ viễn thông cước trả sau tại địa phương cấp tỉnh, </a:t>
            </a:r>
            <a:r>
              <a:rPr lang="en-US" sz="2200" dirty="0" err="1" smtClean="0">
                <a:solidFill>
                  <a:schemeClr val="accent3"/>
                </a:solidFill>
              </a:rPr>
              <a:t>TP</a:t>
            </a:r>
            <a:r>
              <a:rPr lang="en-US" sz="2200" dirty="0" smtClean="0">
                <a:solidFill>
                  <a:schemeClr val="accent3"/>
                </a:solidFill>
              </a:rPr>
              <a:t> </a:t>
            </a:r>
            <a:r>
              <a:rPr lang="vi-VN" sz="2200" dirty="0" smtClean="0">
                <a:solidFill>
                  <a:schemeClr val="accent3"/>
                </a:solidFill>
              </a:rPr>
              <a:t>trực </a:t>
            </a:r>
            <a:r>
              <a:rPr lang="vi-VN" sz="2200" dirty="0">
                <a:solidFill>
                  <a:schemeClr val="accent3"/>
                </a:solidFill>
              </a:rPr>
              <a:t>thuộc Trung ương khác với tỉnh, </a:t>
            </a:r>
            <a:r>
              <a:rPr lang="en-US" sz="2200" dirty="0" err="1" smtClean="0">
                <a:solidFill>
                  <a:schemeClr val="accent3"/>
                </a:solidFill>
              </a:rPr>
              <a:t>TP</a:t>
            </a:r>
            <a:r>
              <a:rPr lang="en-US" sz="2200" dirty="0" smtClean="0">
                <a:solidFill>
                  <a:schemeClr val="accent3"/>
                </a:solidFill>
              </a:rPr>
              <a:t> </a:t>
            </a:r>
            <a:r>
              <a:rPr lang="vi-VN" sz="2200" dirty="0" smtClean="0">
                <a:solidFill>
                  <a:schemeClr val="accent3"/>
                </a:solidFill>
              </a:rPr>
              <a:t>nơi </a:t>
            </a:r>
            <a:r>
              <a:rPr lang="vi-VN" sz="2200" dirty="0">
                <a:solidFill>
                  <a:schemeClr val="accent3"/>
                </a:solidFill>
              </a:rPr>
              <a:t>đóng trụ sở chính và thành lập chi nhánh hạch toán phụ thuộc nộp thuế GTGT theo </a:t>
            </a:r>
            <a:r>
              <a:rPr lang="en-US" sz="2200" dirty="0" err="1" smtClean="0">
                <a:solidFill>
                  <a:schemeClr val="accent3"/>
                </a:solidFill>
              </a:rPr>
              <a:t>PPKT</a:t>
            </a:r>
            <a:r>
              <a:rPr lang="en-US" sz="2200" dirty="0" smtClean="0">
                <a:solidFill>
                  <a:schemeClr val="accent3"/>
                </a:solidFill>
              </a:rPr>
              <a:t> </a:t>
            </a:r>
            <a:r>
              <a:rPr lang="vi-VN" sz="2200" dirty="0" smtClean="0">
                <a:solidFill>
                  <a:schemeClr val="accent3"/>
                </a:solidFill>
              </a:rPr>
              <a:t>cùng </a:t>
            </a:r>
            <a:r>
              <a:rPr lang="vi-VN" sz="2200" dirty="0">
                <a:solidFill>
                  <a:schemeClr val="accent3"/>
                </a:solidFill>
              </a:rPr>
              <a:t>tham gia </a:t>
            </a:r>
            <a:r>
              <a:rPr lang="en-US" sz="2200" dirty="0" err="1" smtClean="0">
                <a:solidFill>
                  <a:schemeClr val="accent3"/>
                </a:solidFill>
              </a:rPr>
              <a:t>KD</a:t>
            </a:r>
            <a:r>
              <a:rPr lang="en-US" sz="2200" dirty="0" smtClean="0">
                <a:solidFill>
                  <a:schemeClr val="accent3"/>
                </a:solidFill>
              </a:rPr>
              <a:t> </a:t>
            </a:r>
            <a:r>
              <a:rPr lang="vi-VN" sz="2200" dirty="0" smtClean="0">
                <a:solidFill>
                  <a:schemeClr val="accent3"/>
                </a:solidFill>
              </a:rPr>
              <a:t>dịch </a:t>
            </a:r>
            <a:r>
              <a:rPr lang="vi-VN" sz="2200" dirty="0">
                <a:solidFill>
                  <a:schemeClr val="accent3"/>
                </a:solidFill>
              </a:rPr>
              <a:t>vụ viễn thông cước trả sau tại địa phương đó </a:t>
            </a:r>
            <a:r>
              <a:rPr lang="vi-VN" sz="2200" dirty="0" smtClean="0">
                <a:solidFill>
                  <a:schemeClr val="accent3"/>
                </a:solidFill>
              </a:rPr>
              <a:t>thì</a:t>
            </a:r>
            <a:r>
              <a:rPr lang="en-US" sz="2200" dirty="0" smtClean="0">
                <a:solidFill>
                  <a:schemeClr val="accent3"/>
                </a:solidFill>
              </a:rPr>
              <a:t>:</a:t>
            </a:r>
          </a:p>
          <a:p>
            <a:pPr marL="342900" indent="-342900" algn="just">
              <a:lnSpc>
                <a:spcPct val="150000"/>
              </a:lnSpc>
              <a:buFontTx/>
              <a:buChar char="-"/>
            </a:pPr>
            <a:r>
              <a:rPr lang="vi-VN" sz="2200" dirty="0" smtClean="0">
                <a:solidFill>
                  <a:schemeClr val="accent3"/>
                </a:solidFill>
              </a:rPr>
              <a:t>Khai </a:t>
            </a:r>
            <a:r>
              <a:rPr lang="vi-VN" sz="2200" dirty="0">
                <a:solidFill>
                  <a:schemeClr val="accent3"/>
                </a:solidFill>
              </a:rPr>
              <a:t>thuế GTGT đối với doanh thu dịch vụ viễn thông cước trả sau của toàn </a:t>
            </a:r>
            <a:r>
              <a:rPr lang="en-US" sz="2200" dirty="0" err="1" smtClean="0">
                <a:solidFill>
                  <a:schemeClr val="accent3"/>
                </a:solidFill>
              </a:rPr>
              <a:t>CSKD</a:t>
            </a:r>
            <a:r>
              <a:rPr lang="en-US" sz="2200" dirty="0" smtClean="0">
                <a:solidFill>
                  <a:schemeClr val="accent3"/>
                </a:solidFill>
              </a:rPr>
              <a:t> </a:t>
            </a:r>
            <a:r>
              <a:rPr lang="vi-VN" sz="2200" dirty="0" smtClean="0">
                <a:solidFill>
                  <a:schemeClr val="accent3"/>
                </a:solidFill>
              </a:rPr>
              <a:t>với </a:t>
            </a:r>
            <a:r>
              <a:rPr lang="vi-VN" sz="2200" dirty="0">
                <a:solidFill>
                  <a:schemeClr val="accent3"/>
                </a:solidFill>
              </a:rPr>
              <a:t>cơ quan thuế quản lý trực tiếp trụ sở chính. </a:t>
            </a:r>
            <a:endParaRPr lang="en-US" sz="2200" dirty="0" smtClean="0">
              <a:solidFill>
                <a:schemeClr val="accent3"/>
              </a:solidFill>
            </a:endParaRPr>
          </a:p>
          <a:p>
            <a:pPr marL="342900" indent="-342900" algn="just">
              <a:lnSpc>
                <a:spcPct val="150000"/>
              </a:lnSpc>
              <a:buFontTx/>
              <a:buChar char="-"/>
            </a:pPr>
            <a:r>
              <a:rPr lang="vi-VN" sz="2200" dirty="0" smtClean="0">
                <a:solidFill>
                  <a:schemeClr val="accent3"/>
                </a:solidFill>
              </a:rPr>
              <a:t>Nộp </a:t>
            </a:r>
            <a:r>
              <a:rPr lang="vi-VN" sz="2200" dirty="0">
                <a:solidFill>
                  <a:schemeClr val="accent3"/>
                </a:solidFill>
              </a:rPr>
              <a:t>thuế GTGT tại địa phương nơi đóng trụ sở chính và tại địa phương nơi có chi nhánh hạch toán phụ thuộc. </a:t>
            </a:r>
            <a:endParaRPr lang="en-US" sz="2200" dirty="0">
              <a:solidFill>
                <a:schemeClr val="accent3"/>
              </a:solidFill>
            </a:endParaRPr>
          </a:p>
        </p:txBody>
      </p:sp>
    </p:spTree>
    <p:extLst>
      <p:ext uri="{BB962C8B-B14F-4D97-AF65-F5344CB8AC3E}">
        <p14:creationId xmlns:p14="http://schemas.microsoft.com/office/powerpoint/2010/main" val="1849877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286618"/>
            <a:ext cx="7315200" cy="584775"/>
          </a:xfrm>
          <a:prstGeom prst="rect">
            <a:avLst/>
          </a:prstGeom>
          <a:noFill/>
        </p:spPr>
        <p:txBody>
          <a:bodyPr wrap="square" rtlCol="0">
            <a:spAutoFit/>
          </a:bodyPr>
          <a:lstStyle/>
          <a:p>
            <a:r>
              <a:rPr lang="en-US" sz="3200" b="1" dirty="0" smtClean="0">
                <a:solidFill>
                  <a:srgbClr val="C00000"/>
                </a:solidFill>
                <a:latin typeface="Times New Roman" panose="02020603050405020304" pitchFamily="18" charset="0"/>
                <a:cs typeface="Times New Roman" panose="02020603050405020304" pitchFamily="18" charset="0"/>
              </a:rPr>
              <a:t>VII </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QĐ</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VỀ</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NƠI</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NỘP</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716206" y="1600200"/>
            <a:ext cx="7162800" cy="161582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vi-VN" sz="2200" dirty="0" smtClean="0">
                <a:solidFill>
                  <a:schemeClr val="accent3"/>
                </a:solidFill>
              </a:rPr>
              <a:t>Việc </a:t>
            </a:r>
            <a:r>
              <a:rPr lang="vi-VN" sz="2200" dirty="0">
                <a:solidFill>
                  <a:schemeClr val="accent3"/>
                </a:solidFill>
              </a:rPr>
              <a:t>khai thuế, nộp thuế GTGT được thực hiện theo quy định tại Luật Quản lý thuế và các văn bản hướng dẫn thi hành Luật Quản lý thuế</a:t>
            </a:r>
            <a:endParaRPr lang="en-US" sz="2200" dirty="0">
              <a:solidFill>
                <a:schemeClr val="accent3"/>
              </a:solidFill>
            </a:endParaRPr>
          </a:p>
        </p:txBody>
      </p:sp>
    </p:spTree>
    <p:extLst>
      <p:ext uri="{BB962C8B-B14F-4D97-AF65-F5344CB8AC3E}">
        <p14:creationId xmlns:p14="http://schemas.microsoft.com/office/powerpoint/2010/main" val="5123020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286618"/>
            <a:ext cx="7315200" cy="584775"/>
          </a:xfrm>
          <a:prstGeom prst="rect">
            <a:avLst/>
          </a:prstGeom>
          <a:noFill/>
        </p:spPr>
        <p:txBody>
          <a:bodyPr wrap="square" rtlCol="0">
            <a:spAutoFit/>
          </a:bodyPr>
          <a:lstStyle/>
          <a:p>
            <a:r>
              <a:rPr lang="en-US" sz="3200" b="1" dirty="0" smtClean="0">
                <a:solidFill>
                  <a:srgbClr val="C00000"/>
                </a:solidFill>
                <a:latin typeface="Times New Roman" panose="02020603050405020304" pitchFamily="18" charset="0"/>
                <a:cs typeface="Times New Roman" panose="02020603050405020304" pitchFamily="18" charset="0"/>
              </a:rPr>
              <a:t>VIII </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QĐ</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VỀ</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QUẢN</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LÝ</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716206" y="1600200"/>
            <a:ext cx="7162800" cy="104618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dirty="0" smtClean="0">
                <a:solidFill>
                  <a:schemeClr val="accent3"/>
                </a:solidFill>
              </a:rPr>
              <a:t>C</a:t>
            </a:r>
            <a:r>
              <a:rPr lang="vi-VN" sz="2200" dirty="0" smtClean="0">
                <a:solidFill>
                  <a:schemeClr val="accent3"/>
                </a:solidFill>
              </a:rPr>
              <a:t>ác </a:t>
            </a:r>
            <a:r>
              <a:rPr lang="vi-VN" sz="2200" dirty="0">
                <a:solidFill>
                  <a:schemeClr val="accent3"/>
                </a:solidFill>
              </a:rPr>
              <a:t>nội dung chủ yếu liên quan trực tiếp đến quản lý thuế GTGT gồm có kê khai thuế, nộp thuế, hoàn thuế GTGT</a:t>
            </a:r>
            <a:endParaRPr lang="en-US" sz="2200" dirty="0">
              <a:solidFill>
                <a:schemeClr val="accent3"/>
              </a:solidFill>
            </a:endParaRPr>
          </a:p>
        </p:txBody>
      </p:sp>
      <p:sp>
        <p:nvSpPr>
          <p:cNvPr id="5" name="TextBox 4"/>
          <p:cNvSpPr txBox="1"/>
          <p:nvPr/>
        </p:nvSpPr>
        <p:spPr>
          <a:xfrm>
            <a:off x="1752600" y="3276600"/>
            <a:ext cx="7126406" cy="161582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dirty="0" smtClean="0">
                <a:solidFill>
                  <a:schemeClr val="accent3"/>
                </a:solidFill>
              </a:rPr>
              <a:t>C</a:t>
            </a:r>
            <a:r>
              <a:rPr lang="vi-VN" sz="2200" dirty="0" smtClean="0">
                <a:solidFill>
                  <a:schemeClr val="accent3"/>
                </a:solidFill>
              </a:rPr>
              <a:t>ác </a:t>
            </a:r>
            <a:r>
              <a:rPr lang="vi-VN" sz="2200" dirty="0">
                <a:solidFill>
                  <a:schemeClr val="accent3"/>
                </a:solidFill>
              </a:rPr>
              <a:t>quy định chung khác như: đăng ký thuế, xóa nợ thuế, kiểm tra thuế, thanh tra thuế, trách nhiệm hoàn thành nghĩa vụ thuế… </a:t>
            </a:r>
            <a:endParaRPr lang="en-US" sz="2200" dirty="0">
              <a:solidFill>
                <a:schemeClr val="accent3"/>
              </a:solidFill>
            </a:endParaRPr>
          </a:p>
        </p:txBody>
      </p:sp>
    </p:spTree>
    <p:extLst>
      <p:ext uri="{BB962C8B-B14F-4D97-AF65-F5344CB8AC3E}">
        <p14:creationId xmlns:p14="http://schemas.microsoft.com/office/powerpoint/2010/main" val="3920151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982" y="286618"/>
            <a:ext cx="6684818"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 - </a:t>
            </a:r>
            <a:r>
              <a:rPr lang="en-US" sz="3200" b="1" dirty="0" err="1" smtClean="0">
                <a:solidFill>
                  <a:srgbClr val="C00000"/>
                </a:solidFill>
                <a:latin typeface="Times New Roman" panose="02020603050405020304" pitchFamily="18" charset="0"/>
                <a:cs typeface="Times New Roman" panose="02020603050405020304" pitchFamily="18" charset="0"/>
              </a:rPr>
              <a:t>KHÁI</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QUÁT</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VỀ</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362200" y="1524000"/>
            <a:ext cx="6019800" cy="553998"/>
          </a:xfrm>
          <a:prstGeom prst="rect">
            <a:avLst/>
          </a:prstGeom>
          <a:noFill/>
        </p:spPr>
        <p:txBody>
          <a:bodyPr wrap="square" rtlCol="0">
            <a:spAutoFit/>
          </a:bodyPr>
          <a:lstStyle/>
          <a:p>
            <a:r>
              <a:rPr lang="en-US" sz="3000" b="1" dirty="0" smtClean="0">
                <a:solidFill>
                  <a:srgbClr val="C00000"/>
                </a:solidFill>
                <a:latin typeface="Times New Roman" panose="02020603050405020304" pitchFamily="18" charset="0"/>
                <a:cs typeface="Times New Roman" panose="02020603050405020304" pitchFamily="18" charset="0"/>
              </a:rPr>
              <a:t>1. </a:t>
            </a:r>
            <a:r>
              <a:rPr lang="en-US" sz="3000" b="1" dirty="0" err="1" smtClean="0">
                <a:solidFill>
                  <a:srgbClr val="C00000"/>
                </a:solidFill>
                <a:latin typeface="Times New Roman" panose="02020603050405020304" pitchFamily="18" charset="0"/>
                <a:cs typeface="Times New Roman" panose="02020603050405020304" pitchFamily="18" charset="0"/>
              </a:rPr>
              <a:t>Thế</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nào</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là</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Thuế</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GTGT</a:t>
            </a:r>
            <a:r>
              <a:rPr lang="en-US" sz="3000" b="1" dirty="0" smtClean="0">
                <a:solidFill>
                  <a:srgbClr val="C00000"/>
                </a:solidFill>
                <a:latin typeface="Times New Roman" panose="02020603050405020304" pitchFamily="18" charset="0"/>
                <a:cs typeface="Times New Roman" panose="02020603050405020304" pitchFamily="18" charset="0"/>
              </a:rPr>
              <a:t>?</a:t>
            </a:r>
          </a:p>
        </p:txBody>
      </p:sp>
      <p:sp>
        <p:nvSpPr>
          <p:cNvPr id="5" name="TextBox 4"/>
          <p:cNvSpPr txBox="1"/>
          <p:nvPr/>
        </p:nvSpPr>
        <p:spPr>
          <a:xfrm>
            <a:off x="2438400" y="2597259"/>
            <a:ext cx="5943600" cy="2677656"/>
          </a:xfrm>
          <a:prstGeom prst="rect">
            <a:avLst/>
          </a:prstGeom>
          <a:noFill/>
        </p:spPr>
        <p:txBody>
          <a:bodyPr wrap="square" rtlCol="0">
            <a:spAutoFit/>
          </a:bodyPr>
          <a:lstStyle/>
          <a:p>
            <a:pPr algn="just">
              <a:lnSpc>
                <a:spcPct val="150000"/>
              </a:lnSpc>
            </a:pPr>
            <a:r>
              <a:rPr lang="en-US" sz="2800" b="1" i="1" dirty="0" err="1">
                <a:solidFill>
                  <a:srgbClr val="C00000"/>
                </a:solidFill>
                <a:latin typeface="Times New Roman" panose="02020603050405020304" pitchFamily="18" charset="0"/>
                <a:cs typeface="Times New Roman" panose="02020603050405020304" pitchFamily="18" charset="0"/>
              </a:rPr>
              <a:t>Là</a:t>
            </a:r>
            <a:r>
              <a:rPr lang="en-US" sz="2800" b="1" i="1" dirty="0">
                <a:solidFill>
                  <a:srgbClr val="C00000"/>
                </a:solidFill>
                <a:latin typeface="Times New Roman" panose="02020603050405020304" pitchFamily="18" charset="0"/>
                <a:cs typeface="Times New Roman" panose="02020603050405020304" pitchFamily="18" charset="0"/>
              </a:rPr>
              <a:t> </a:t>
            </a:r>
            <a:r>
              <a:rPr lang="vi-VN" sz="2800" b="1" i="1" dirty="0">
                <a:solidFill>
                  <a:srgbClr val="C00000"/>
                </a:solidFill>
                <a:latin typeface="Times New Roman" panose="02020603050405020304" pitchFamily="18" charset="0"/>
                <a:cs typeface="Times New Roman" panose="02020603050405020304" pitchFamily="18" charset="0"/>
              </a:rPr>
              <a:t>thuế tính trên giá trị tăng thêm của hàng hoá, dịch vụ phát sinh trong quá trình từ sản xuất, lưu thông đến tiêu dùng</a:t>
            </a:r>
            <a:r>
              <a:rPr lang="en-US" sz="2800" b="1" i="1" dirty="0" smtClean="0">
                <a:solidFill>
                  <a:srgbClr val="C00000"/>
                </a:solidFill>
                <a:latin typeface="Times New Roman" panose="02020603050405020304" pitchFamily="18" charset="0"/>
                <a:cs typeface="Times New Roman" panose="02020603050405020304" pitchFamily="18" charset="0"/>
              </a:rPr>
              <a:t>.</a:t>
            </a:r>
            <a:endParaRPr lang="en-US" sz="2800" b="1"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1440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982" y="286618"/>
            <a:ext cx="6684818"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 - </a:t>
            </a:r>
            <a:r>
              <a:rPr lang="en-US" sz="3200" b="1" dirty="0" err="1" smtClean="0">
                <a:solidFill>
                  <a:srgbClr val="C00000"/>
                </a:solidFill>
                <a:latin typeface="Times New Roman" panose="02020603050405020304" pitchFamily="18" charset="0"/>
                <a:cs typeface="Times New Roman" panose="02020603050405020304" pitchFamily="18" charset="0"/>
              </a:rPr>
              <a:t>KHÁI</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QUÁT</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VỀ</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362200" y="1524000"/>
            <a:ext cx="6019800" cy="553998"/>
          </a:xfrm>
          <a:prstGeom prst="rect">
            <a:avLst/>
          </a:prstGeom>
          <a:noFill/>
        </p:spPr>
        <p:txBody>
          <a:bodyPr wrap="square" rtlCol="0">
            <a:spAutoFit/>
          </a:bodyPr>
          <a:lstStyle/>
          <a:p>
            <a:r>
              <a:rPr lang="en-US" sz="3000" b="1" dirty="0" smtClean="0">
                <a:solidFill>
                  <a:srgbClr val="C00000"/>
                </a:solidFill>
                <a:latin typeface="Times New Roman" panose="02020603050405020304" pitchFamily="18" charset="0"/>
                <a:cs typeface="Times New Roman" panose="02020603050405020304" pitchFamily="18" charset="0"/>
              </a:rPr>
              <a:t>2. </a:t>
            </a:r>
            <a:r>
              <a:rPr lang="vi-VN" sz="3000" b="1" dirty="0" smtClean="0">
                <a:solidFill>
                  <a:srgbClr val="C00000"/>
                </a:solidFill>
                <a:latin typeface="Times New Roman" panose="02020603050405020304" pitchFamily="18" charset="0"/>
                <a:cs typeface="Times New Roman" panose="02020603050405020304" pitchFamily="18" charset="0"/>
              </a:rPr>
              <a:t>Đối </a:t>
            </a:r>
            <a:r>
              <a:rPr lang="vi-VN" sz="3000" b="1" dirty="0">
                <a:solidFill>
                  <a:srgbClr val="C00000"/>
                </a:solidFill>
                <a:latin typeface="Times New Roman" panose="02020603050405020304" pitchFamily="18" charset="0"/>
                <a:cs typeface="Times New Roman" panose="02020603050405020304" pitchFamily="18" charset="0"/>
              </a:rPr>
              <a:t>tượng chịu </a:t>
            </a:r>
            <a:r>
              <a:rPr lang="vi-VN" sz="3000" b="1" dirty="0" smtClean="0">
                <a:solidFill>
                  <a:srgbClr val="C00000"/>
                </a:solidFill>
                <a:latin typeface="Times New Roman" panose="02020603050405020304" pitchFamily="18" charset="0"/>
                <a:cs typeface="Times New Roman" panose="02020603050405020304" pitchFamily="18" charset="0"/>
              </a:rPr>
              <a:t>thuế</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GTGT</a:t>
            </a:r>
            <a:endParaRPr lang="en-US" sz="3000" b="1" dirty="0" smtClean="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389496" y="2590800"/>
            <a:ext cx="5992504" cy="2677656"/>
          </a:xfrm>
          <a:prstGeom prst="rect">
            <a:avLst/>
          </a:prstGeom>
          <a:noFill/>
        </p:spPr>
        <p:txBody>
          <a:bodyPr wrap="square" rtlCol="0">
            <a:spAutoFit/>
          </a:bodyPr>
          <a:lstStyle/>
          <a:p>
            <a:pPr algn="just">
              <a:lnSpc>
                <a:spcPct val="150000"/>
              </a:lnSpc>
            </a:pPr>
            <a:r>
              <a:rPr lang="en-US" sz="2800" b="1" i="1" dirty="0" err="1">
                <a:solidFill>
                  <a:srgbClr val="C00000"/>
                </a:solidFill>
                <a:latin typeface="Times New Roman" panose="02020603050405020304" pitchFamily="18" charset="0"/>
                <a:cs typeface="Times New Roman" panose="02020603050405020304" pitchFamily="18" charset="0"/>
              </a:rPr>
              <a:t>Là</a:t>
            </a:r>
            <a:r>
              <a:rPr lang="en-US" sz="2800" b="1" i="1" dirty="0">
                <a:solidFill>
                  <a:srgbClr val="C00000"/>
                </a:solidFill>
                <a:latin typeface="Times New Roman" panose="02020603050405020304" pitchFamily="18" charset="0"/>
                <a:cs typeface="Times New Roman" panose="02020603050405020304" pitchFamily="18" charset="0"/>
              </a:rPr>
              <a:t> h</a:t>
            </a:r>
            <a:r>
              <a:rPr lang="vi-VN" sz="2800" b="1" i="1" dirty="0">
                <a:solidFill>
                  <a:srgbClr val="C00000"/>
                </a:solidFill>
                <a:latin typeface="Times New Roman" panose="02020603050405020304" pitchFamily="18" charset="0"/>
                <a:cs typeface="Times New Roman" panose="02020603050405020304" pitchFamily="18" charset="0"/>
              </a:rPr>
              <a:t>àng hóa, dịch vụ sử dụng cho sản xuất, kinh doanh và tiêu dùng ở Việt Nam, trừ các đối tượng không chịu thuế</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theo</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quy</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định</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hiện</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hành</a:t>
            </a:r>
            <a:r>
              <a:rPr lang="en-US" sz="2800" b="1" i="1" dirty="0" smtClean="0">
                <a:solidFill>
                  <a:srgbClr val="C00000"/>
                </a:solidFill>
                <a:latin typeface="Times New Roman" panose="02020603050405020304" pitchFamily="18" charset="0"/>
                <a:cs typeface="Times New Roman" panose="02020603050405020304" pitchFamily="18" charset="0"/>
              </a:rPr>
              <a:t>.</a:t>
            </a:r>
            <a:endParaRPr lang="en-US" sz="2800" b="1"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702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982" y="286618"/>
            <a:ext cx="6608618"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 - </a:t>
            </a:r>
            <a:r>
              <a:rPr lang="en-US" sz="3200" b="1" dirty="0" err="1" smtClean="0">
                <a:solidFill>
                  <a:srgbClr val="C00000"/>
                </a:solidFill>
                <a:latin typeface="Times New Roman" panose="02020603050405020304" pitchFamily="18" charset="0"/>
                <a:cs typeface="Times New Roman" panose="02020603050405020304" pitchFamily="18" charset="0"/>
              </a:rPr>
              <a:t>KHÁI</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QUÁT</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VỀ</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362200" y="1524000"/>
            <a:ext cx="6400800" cy="553998"/>
          </a:xfrm>
          <a:prstGeom prst="rect">
            <a:avLst/>
          </a:prstGeom>
          <a:noFill/>
        </p:spPr>
        <p:txBody>
          <a:bodyPr wrap="square" rtlCol="0">
            <a:spAutoFit/>
          </a:bodyPr>
          <a:lstStyle/>
          <a:p>
            <a:r>
              <a:rPr lang="en-US" sz="3000" b="1" dirty="0" smtClean="0">
                <a:solidFill>
                  <a:srgbClr val="C00000"/>
                </a:solidFill>
                <a:latin typeface="Times New Roman" panose="02020603050405020304" pitchFamily="18" charset="0"/>
                <a:cs typeface="Times New Roman" panose="02020603050405020304" pitchFamily="18" charset="0"/>
              </a:rPr>
              <a:t>3. </a:t>
            </a:r>
            <a:r>
              <a:rPr lang="en-US" sz="3000" b="1" dirty="0" err="1" smtClean="0">
                <a:solidFill>
                  <a:srgbClr val="C00000"/>
                </a:solidFill>
                <a:latin typeface="Times New Roman" panose="02020603050405020304" pitchFamily="18" charset="0"/>
                <a:cs typeface="Times New Roman" panose="02020603050405020304" pitchFamily="18" charset="0"/>
              </a:rPr>
              <a:t>Đối</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tượng</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không</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chịu</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thuế</a:t>
            </a:r>
            <a:r>
              <a:rPr lang="en-US" sz="3000" b="1" dirty="0" smtClean="0">
                <a:solidFill>
                  <a:srgbClr val="C00000"/>
                </a:solidFill>
                <a:latin typeface="Times New Roman" panose="02020603050405020304" pitchFamily="18" charset="0"/>
                <a:cs typeface="Times New Roman" panose="02020603050405020304" pitchFamily="18" charset="0"/>
              </a:rPr>
              <a:t> </a:t>
            </a:r>
            <a:r>
              <a:rPr lang="en-US" sz="3000" b="1" dirty="0" err="1" smtClean="0">
                <a:solidFill>
                  <a:srgbClr val="C00000"/>
                </a:solidFill>
                <a:latin typeface="Times New Roman" panose="02020603050405020304" pitchFamily="18" charset="0"/>
                <a:cs typeface="Times New Roman" panose="02020603050405020304" pitchFamily="18" charset="0"/>
              </a:rPr>
              <a:t>GTGT</a:t>
            </a:r>
            <a:endParaRPr lang="en-US" sz="3000" b="1" dirty="0" smtClean="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486890" y="2438400"/>
            <a:ext cx="5971309" cy="1307537"/>
          </a:xfrm>
          <a:prstGeom prst="rect">
            <a:avLst/>
          </a:prstGeom>
          <a:noFill/>
        </p:spPr>
        <p:txBody>
          <a:bodyPr wrap="square" rtlCol="0">
            <a:spAutoFit/>
          </a:bodyPr>
          <a:lstStyle/>
          <a:p>
            <a:pPr algn="just">
              <a:lnSpc>
                <a:spcPct val="150000"/>
              </a:lnSpc>
            </a:pPr>
            <a:r>
              <a:rPr lang="en-US" sz="2800" b="1" i="1" dirty="0" err="1" smtClean="0">
                <a:solidFill>
                  <a:srgbClr val="C00000"/>
                </a:solidFill>
                <a:latin typeface="Times New Roman" panose="02020603050405020304" pitchFamily="18" charset="0"/>
                <a:cs typeface="Times New Roman" panose="02020603050405020304" pitchFamily="18" charset="0"/>
              </a:rPr>
              <a:t>Bao</a:t>
            </a:r>
            <a:r>
              <a:rPr lang="en-US" sz="2800" b="1" i="1" dirty="0" smtClean="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gồm</a:t>
            </a:r>
            <a:r>
              <a:rPr lang="en-US" sz="2800" b="1" i="1" dirty="0">
                <a:solidFill>
                  <a:srgbClr val="C00000"/>
                </a:solidFill>
                <a:latin typeface="Times New Roman" panose="02020603050405020304" pitchFamily="18" charset="0"/>
                <a:cs typeface="Times New Roman" panose="02020603050405020304" pitchFamily="18" charset="0"/>
              </a:rPr>
              <a:t> 26 </a:t>
            </a:r>
            <a:r>
              <a:rPr lang="en-US" sz="2800" b="1" i="1" dirty="0" err="1">
                <a:solidFill>
                  <a:srgbClr val="C00000"/>
                </a:solidFill>
                <a:latin typeface="Times New Roman" panose="02020603050405020304" pitchFamily="18" charset="0"/>
                <a:cs typeface="Times New Roman" panose="02020603050405020304" pitchFamily="18" charset="0"/>
              </a:rPr>
              <a:t>nhóm</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hàng</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hóa</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dịch</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vụ</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theo</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quy</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định</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hiện</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hành</a:t>
            </a:r>
            <a:r>
              <a:rPr lang="en-US" sz="2800" b="1" i="1" dirty="0" smtClean="0">
                <a:solidFill>
                  <a:srgbClr val="C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00673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982" y="286618"/>
            <a:ext cx="6684818"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II - </a:t>
            </a:r>
            <a:r>
              <a:rPr lang="en-US" sz="3200" b="1" dirty="0" err="1" smtClean="0">
                <a:solidFill>
                  <a:srgbClr val="C00000"/>
                </a:solidFill>
                <a:latin typeface="Times New Roman" panose="02020603050405020304" pitchFamily="18" charset="0"/>
                <a:cs typeface="Times New Roman" panose="02020603050405020304" pitchFamily="18" charset="0"/>
              </a:rPr>
              <a:t>KHÁI</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QUÁT</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VỀ</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THUẾ</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err="1" smtClean="0">
                <a:solidFill>
                  <a:srgbClr val="C00000"/>
                </a:solidFill>
                <a:latin typeface="Times New Roman" panose="02020603050405020304" pitchFamily="18" charset="0"/>
                <a:cs typeface="Times New Roman" panose="02020603050405020304" pitchFamily="18" charset="0"/>
              </a:rPr>
              <a:t>GTGT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133600" y="1153233"/>
            <a:ext cx="6553200" cy="492443"/>
          </a:xfrm>
          <a:prstGeom prst="rect">
            <a:avLst/>
          </a:prstGeom>
          <a:noFill/>
        </p:spPr>
        <p:txBody>
          <a:bodyPr wrap="square" rtlCol="0">
            <a:spAutoFit/>
          </a:bodyPr>
          <a:lstStyle/>
          <a:p>
            <a:pPr marL="457200" indent="-457200">
              <a:spcAft>
                <a:spcPts val="600"/>
              </a:spcAft>
              <a:buFont typeface="Wingdings" panose="05000000000000000000" pitchFamily="2" charset="2"/>
              <a:buChar char="v"/>
            </a:pPr>
            <a:r>
              <a:rPr lang="en-US" sz="2600" b="1" i="1" dirty="0" smtClean="0">
                <a:solidFill>
                  <a:srgbClr val="C00000"/>
                </a:solidFill>
                <a:latin typeface="Times New Roman" panose="02020603050405020304" pitchFamily="18" charset="0"/>
                <a:cs typeface="Times New Roman" panose="02020603050405020304" pitchFamily="18" charset="0"/>
              </a:rPr>
              <a:t>7 </a:t>
            </a:r>
            <a:r>
              <a:rPr lang="en-US" sz="2600" b="1" i="1" dirty="0" err="1" smtClean="0">
                <a:solidFill>
                  <a:srgbClr val="C00000"/>
                </a:solidFill>
                <a:latin typeface="Times New Roman" panose="02020603050405020304" pitchFamily="18" charset="0"/>
                <a:cs typeface="Times New Roman" panose="02020603050405020304" pitchFamily="18" charset="0"/>
              </a:rPr>
              <a:t>nhóm</a:t>
            </a:r>
            <a:r>
              <a:rPr lang="en-US" sz="2600" b="1" i="1" dirty="0" smtClean="0">
                <a:solidFill>
                  <a:srgbClr val="C00000"/>
                </a:solidFill>
                <a:latin typeface="Times New Roman" panose="02020603050405020304" pitchFamily="18" charset="0"/>
                <a:cs typeface="Times New Roman" panose="02020603050405020304" pitchFamily="18" charset="0"/>
              </a:rPr>
              <a:t> </a:t>
            </a:r>
            <a:r>
              <a:rPr lang="en-US" sz="2600" b="1" i="1" dirty="0" err="1" smtClean="0">
                <a:solidFill>
                  <a:srgbClr val="C00000"/>
                </a:solidFill>
                <a:latin typeface="Times New Roman" panose="02020603050405020304" pitchFamily="18" charset="0"/>
                <a:cs typeface="Times New Roman" panose="02020603050405020304" pitchFamily="18" charset="0"/>
              </a:rPr>
              <a:t>đối</a:t>
            </a:r>
            <a:r>
              <a:rPr lang="en-US" sz="2600" b="1" i="1" dirty="0" smtClean="0">
                <a:solidFill>
                  <a:srgbClr val="C00000"/>
                </a:solidFill>
                <a:latin typeface="Times New Roman" panose="02020603050405020304" pitchFamily="18" charset="0"/>
                <a:cs typeface="Times New Roman" panose="02020603050405020304" pitchFamily="18" charset="0"/>
              </a:rPr>
              <a:t> </a:t>
            </a:r>
            <a:r>
              <a:rPr lang="en-US" sz="2600" b="1" i="1" dirty="0" err="1" smtClean="0">
                <a:solidFill>
                  <a:srgbClr val="C00000"/>
                </a:solidFill>
                <a:latin typeface="Times New Roman" panose="02020603050405020304" pitchFamily="18" charset="0"/>
                <a:cs typeface="Times New Roman" panose="02020603050405020304" pitchFamily="18" charset="0"/>
              </a:rPr>
              <a:t>tượng</a:t>
            </a:r>
            <a:r>
              <a:rPr lang="en-US" sz="2600" b="1" i="1" dirty="0" smtClean="0">
                <a:solidFill>
                  <a:srgbClr val="C00000"/>
                </a:solidFill>
                <a:latin typeface="Times New Roman" panose="02020603050405020304" pitchFamily="18" charset="0"/>
                <a:cs typeface="Times New Roman" panose="02020603050405020304" pitchFamily="18" charset="0"/>
              </a:rPr>
              <a:t> </a:t>
            </a:r>
            <a:r>
              <a:rPr lang="en-US" sz="2600" b="1" i="1" dirty="0" err="1" smtClean="0">
                <a:solidFill>
                  <a:srgbClr val="C00000"/>
                </a:solidFill>
                <a:latin typeface="Times New Roman" panose="02020603050405020304" pitchFamily="18" charset="0"/>
                <a:cs typeface="Times New Roman" panose="02020603050405020304" pitchFamily="18" charset="0"/>
              </a:rPr>
              <a:t>không</a:t>
            </a:r>
            <a:r>
              <a:rPr lang="en-US" sz="2600" b="1" i="1" dirty="0" smtClean="0">
                <a:solidFill>
                  <a:srgbClr val="C00000"/>
                </a:solidFill>
                <a:latin typeface="Times New Roman" panose="02020603050405020304" pitchFamily="18" charset="0"/>
                <a:cs typeface="Times New Roman" panose="02020603050405020304" pitchFamily="18" charset="0"/>
              </a:rPr>
              <a:t> </a:t>
            </a:r>
            <a:r>
              <a:rPr lang="en-US" sz="2600" b="1" i="1" dirty="0" err="1" smtClean="0">
                <a:solidFill>
                  <a:srgbClr val="C00000"/>
                </a:solidFill>
                <a:latin typeface="Times New Roman" panose="02020603050405020304" pitchFamily="18" charset="0"/>
                <a:cs typeface="Times New Roman" panose="02020603050405020304" pitchFamily="18" charset="0"/>
              </a:rPr>
              <a:t>chịu</a:t>
            </a:r>
            <a:r>
              <a:rPr lang="en-US" sz="2600" b="1" i="1" dirty="0" smtClean="0">
                <a:solidFill>
                  <a:srgbClr val="C00000"/>
                </a:solidFill>
                <a:latin typeface="Times New Roman" panose="02020603050405020304" pitchFamily="18" charset="0"/>
                <a:cs typeface="Times New Roman" panose="02020603050405020304" pitchFamily="18" charset="0"/>
              </a:rPr>
              <a:t> </a:t>
            </a:r>
            <a:r>
              <a:rPr lang="en-US" sz="2600" b="1" i="1" dirty="0" err="1" smtClean="0">
                <a:solidFill>
                  <a:srgbClr val="C00000"/>
                </a:solidFill>
                <a:latin typeface="Times New Roman" panose="02020603050405020304" pitchFamily="18" charset="0"/>
                <a:cs typeface="Times New Roman" panose="02020603050405020304" pitchFamily="18" charset="0"/>
              </a:rPr>
              <a:t>thuế</a:t>
            </a:r>
            <a:r>
              <a:rPr lang="en-US" sz="2600" b="1" i="1" dirty="0" smtClean="0">
                <a:solidFill>
                  <a:srgbClr val="C00000"/>
                </a:solidFill>
                <a:latin typeface="Times New Roman" panose="02020603050405020304" pitchFamily="18" charset="0"/>
                <a:cs typeface="Times New Roman" panose="02020603050405020304" pitchFamily="18" charset="0"/>
              </a:rPr>
              <a:t>:</a:t>
            </a:r>
          </a:p>
        </p:txBody>
      </p:sp>
      <p:graphicFrame>
        <p:nvGraphicFramePr>
          <p:cNvPr id="5" name="Diagram 4"/>
          <p:cNvGraphicFramePr/>
          <p:nvPr>
            <p:extLst>
              <p:ext uri="{D42A27DB-BD31-4B8C-83A1-F6EECF244321}">
                <p14:modId xmlns:p14="http://schemas.microsoft.com/office/powerpoint/2010/main" val="2779933000"/>
              </p:ext>
            </p:extLst>
          </p:nvPr>
        </p:nvGraphicFramePr>
        <p:xfrm>
          <a:off x="2133600" y="1752600"/>
          <a:ext cx="6553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90916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1246</TotalTime>
  <Words>5779</Words>
  <Application>Microsoft Office PowerPoint</Application>
  <PresentationFormat>On-screen Show (4:3)</PresentationFormat>
  <Paragraphs>323</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Windows User</cp:lastModifiedBy>
  <cp:revision>86</cp:revision>
  <dcterms:created xsi:type="dcterms:W3CDTF">2006-08-16T00:00:00Z</dcterms:created>
  <dcterms:modified xsi:type="dcterms:W3CDTF">2020-12-09T11:54:29Z</dcterms:modified>
</cp:coreProperties>
</file>