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1E76E3-B76D-4B21-83A3-A78CD1DAC2BC}">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115" d="100"/>
          <a:sy n="115" d="100"/>
        </p:scale>
        <p:origin x="432"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E0B9F-1F72-4F6A-9631-F2AE34D34AEB}" type="datetimeFigureOut">
              <a:rPr lang="en-US" smtClean="0"/>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80AF0-5830-4A95-A63F-A45C51E3F746}" type="slidenum">
              <a:rPr lang="en-US" smtClean="0"/>
              <a:t>‹#›</a:t>
            </a:fld>
            <a:endParaRPr lang="en-US"/>
          </a:p>
        </p:txBody>
      </p:sp>
    </p:spTree>
    <p:extLst>
      <p:ext uri="{BB962C8B-B14F-4D97-AF65-F5344CB8AC3E}">
        <p14:creationId xmlns:p14="http://schemas.microsoft.com/office/powerpoint/2010/main" val="141972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Khung nhìn BreakPoint gồm có 5 cửa sổ nhỏ:</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1 (Debug): hiển thị thông tin Class của dòng lệnh đang thực thi.</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2 (Variables/ BreakPoints, Expressions): hiển thị giá trị các biến, hiển thị tất cả các BreakPoint đánh dấu của project, thiết lập các biểu thức (expression), điều kiện để đánh dấu BreakPoint.</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3 (Java Class): cho phép thực hiện điều khiển thực hiện debug.</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4 (Outline): hiển thị tên các biến, phương thức của class hiện đang thực thi, bạn có thể di chuyển nhanh đến vị trí của phương thức bằng cách click lên tên phương thức tương ứng.</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5 (Console): hiển thị thông tin kết quả của câu lệnh System.out, System.error, … ra cửa sổ Console.</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12</a:t>
            </a:fld>
            <a:endParaRPr lang="en-US"/>
          </a:p>
        </p:txBody>
      </p:sp>
    </p:spTree>
    <p:extLst>
      <p:ext uri="{BB962C8B-B14F-4D97-AF65-F5344CB8AC3E}">
        <p14:creationId xmlns:p14="http://schemas.microsoft.com/office/powerpoint/2010/main" val="565061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21</a:t>
            </a:fld>
            <a:endParaRPr lang="en-US"/>
          </a:p>
        </p:txBody>
      </p:sp>
    </p:spTree>
    <p:extLst>
      <p:ext uri="{BB962C8B-B14F-4D97-AF65-F5344CB8AC3E}">
        <p14:creationId xmlns:p14="http://schemas.microsoft.com/office/powerpoint/2010/main" val="1866221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22</a:t>
            </a:fld>
            <a:endParaRPr lang="en-US"/>
          </a:p>
        </p:txBody>
      </p:sp>
    </p:spTree>
    <p:extLst>
      <p:ext uri="{BB962C8B-B14F-4D97-AF65-F5344CB8AC3E}">
        <p14:creationId xmlns:p14="http://schemas.microsoft.com/office/powerpoint/2010/main" val="2758560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23</a:t>
            </a:fld>
            <a:endParaRPr lang="en-US"/>
          </a:p>
        </p:txBody>
      </p:sp>
    </p:spTree>
    <p:extLst>
      <p:ext uri="{BB962C8B-B14F-4D97-AF65-F5344CB8AC3E}">
        <p14:creationId xmlns:p14="http://schemas.microsoft.com/office/powerpoint/2010/main" val="2074911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24</a:t>
            </a:fld>
            <a:endParaRPr lang="en-US"/>
          </a:p>
        </p:txBody>
      </p:sp>
    </p:spTree>
    <p:extLst>
      <p:ext uri="{BB962C8B-B14F-4D97-AF65-F5344CB8AC3E}">
        <p14:creationId xmlns:p14="http://schemas.microsoft.com/office/powerpoint/2010/main" val="116470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Khung nhìn BreakPoint gồm có 5 cửa sổ nhỏ:</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1 (Debug): hiển thị thông tin Class của dòng lệnh đang thực thi.</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2 (Variables/ BreakPoints, Expressions): hiển thị giá trị các biến, hiển thị tất cả các BreakPoint đánh dấu của project, thiết lập các biểu thức (expression), điều kiện để đánh dấu BreakPoint.</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3 (Java Class): cho phép thực hiện điều khiển thực hiện debug.</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4 (Outline): hiển thị tên các biến, phương thức của class hiện đang thực thi, bạn có thể di chuyển nhanh đến vị trí của phương thức bằng cách click lên tên phương thức tương ứng.</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Cửa sổ 5 (Console): hiển thị thông tin kết quả của câu lệnh System.out, System.error, … ra cửa sổ Console.</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13</a:t>
            </a:fld>
            <a:endParaRPr lang="en-US"/>
          </a:p>
        </p:txBody>
      </p:sp>
    </p:spTree>
    <p:extLst>
      <p:ext uri="{BB962C8B-B14F-4D97-AF65-F5344CB8AC3E}">
        <p14:creationId xmlns:p14="http://schemas.microsoft.com/office/powerpoint/2010/main" val="388072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14</a:t>
            </a:fld>
            <a:endParaRPr lang="en-US"/>
          </a:p>
        </p:txBody>
      </p:sp>
    </p:spTree>
    <p:extLst>
      <p:ext uri="{BB962C8B-B14F-4D97-AF65-F5344CB8AC3E}">
        <p14:creationId xmlns:p14="http://schemas.microsoft.com/office/powerpoint/2010/main" val="351255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15</a:t>
            </a:fld>
            <a:endParaRPr lang="en-US"/>
          </a:p>
        </p:txBody>
      </p:sp>
    </p:spTree>
    <p:extLst>
      <p:ext uri="{BB962C8B-B14F-4D97-AF65-F5344CB8AC3E}">
        <p14:creationId xmlns:p14="http://schemas.microsoft.com/office/powerpoint/2010/main" val="282091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16</a:t>
            </a:fld>
            <a:endParaRPr lang="en-US"/>
          </a:p>
        </p:txBody>
      </p:sp>
    </p:spTree>
    <p:extLst>
      <p:ext uri="{BB962C8B-B14F-4D97-AF65-F5344CB8AC3E}">
        <p14:creationId xmlns:p14="http://schemas.microsoft.com/office/powerpoint/2010/main" val="36495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17</a:t>
            </a:fld>
            <a:endParaRPr lang="en-US"/>
          </a:p>
        </p:txBody>
      </p:sp>
    </p:spTree>
    <p:extLst>
      <p:ext uri="{BB962C8B-B14F-4D97-AF65-F5344CB8AC3E}">
        <p14:creationId xmlns:p14="http://schemas.microsoft.com/office/powerpoint/2010/main" val="1924270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18</a:t>
            </a:fld>
            <a:endParaRPr lang="en-US"/>
          </a:p>
        </p:txBody>
      </p:sp>
    </p:spTree>
    <p:extLst>
      <p:ext uri="{BB962C8B-B14F-4D97-AF65-F5344CB8AC3E}">
        <p14:creationId xmlns:p14="http://schemas.microsoft.com/office/powerpoint/2010/main" val="3378249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19</a:t>
            </a:fld>
            <a:endParaRPr lang="en-US"/>
          </a:p>
        </p:txBody>
      </p:sp>
    </p:spTree>
    <p:extLst>
      <p:ext uri="{BB962C8B-B14F-4D97-AF65-F5344CB8AC3E}">
        <p14:creationId xmlns:p14="http://schemas.microsoft.com/office/powerpoint/2010/main" val="63390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Để xem giá trị của biến, bạn thực hiện một trong các cách sau:</a:t>
            </a:r>
          </a:p>
          <a:p>
            <a:r>
              <a:rPr lang="vi-VN" sz="1200" b="0" i="0" kern="1200" dirty="0" smtClean="0">
                <a:solidFill>
                  <a:schemeClr val="tx1"/>
                </a:solidFill>
                <a:effectLst/>
                <a:latin typeface="+mn-lt"/>
                <a:ea typeface="+mn-ea"/>
                <a:cs typeface="+mn-cs"/>
              </a:rPr>
              <a:t>Hover chột vào biến tương ứng.</a:t>
            </a:r>
          </a:p>
          <a:p>
            <a:r>
              <a:rPr lang="vi-VN" sz="1200" b="0" i="0" kern="1200" dirty="0" smtClean="0">
                <a:solidFill>
                  <a:schemeClr val="tx1"/>
                </a:solidFill>
                <a:effectLst/>
                <a:latin typeface="+mn-lt"/>
                <a:ea typeface="+mn-ea"/>
                <a:cs typeface="+mn-cs"/>
              </a:rPr>
              <a:t>Bôi đen biến và nhấn tổ hợp phím </a:t>
            </a:r>
            <a:r>
              <a:rPr lang="vi-VN" sz="1200" b="1" i="0" kern="1200" dirty="0" smtClean="0">
                <a:solidFill>
                  <a:schemeClr val="tx1"/>
                </a:solidFill>
                <a:effectLst/>
                <a:latin typeface="+mn-lt"/>
                <a:ea typeface="+mn-ea"/>
                <a:cs typeface="+mn-cs"/>
              </a:rPr>
              <a:t>Ctrl + Shift + I.</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Mở cửa sổ Variable.</a:t>
            </a:r>
          </a:p>
          <a:p>
            <a:r>
              <a:rPr lang="vi-VN" sz="1200" b="0" i="0" kern="1200" dirty="0" smtClean="0">
                <a:solidFill>
                  <a:schemeClr val="tx1"/>
                </a:solidFill>
                <a:effectLst/>
                <a:latin typeface="+mn-lt"/>
                <a:ea typeface="+mn-ea"/>
                <a:cs typeface="+mn-cs"/>
              </a:rPr>
              <a:t>Như bạn thấy hình trên, chương trình dừng tại dòng code số 7, khi bạn hover chuột lên biến student, bạn có thể thấy được giá trị của biến student.</a:t>
            </a:r>
          </a:p>
          <a:p>
            <a:endParaRPr lang="en-US" dirty="0"/>
          </a:p>
        </p:txBody>
      </p:sp>
      <p:sp>
        <p:nvSpPr>
          <p:cNvPr id="4" name="Slide Number Placeholder 3"/>
          <p:cNvSpPr>
            <a:spLocks noGrp="1"/>
          </p:cNvSpPr>
          <p:nvPr>
            <p:ph type="sldNum" sz="quarter" idx="10"/>
          </p:nvPr>
        </p:nvSpPr>
        <p:spPr/>
        <p:txBody>
          <a:bodyPr/>
          <a:lstStyle/>
          <a:p>
            <a:fld id="{9F780AF0-5830-4A95-A63F-A45C51E3F746}" type="slidenum">
              <a:rPr lang="en-US" smtClean="0"/>
              <a:t>20</a:t>
            </a:fld>
            <a:endParaRPr lang="en-US"/>
          </a:p>
        </p:txBody>
      </p:sp>
    </p:spTree>
    <p:extLst>
      <p:ext uri="{BB962C8B-B14F-4D97-AF65-F5344CB8AC3E}">
        <p14:creationId xmlns:p14="http://schemas.microsoft.com/office/powerpoint/2010/main" val="131358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45997"/>
            <a:ext cx="7766936" cy="1646302"/>
          </a:xfrm>
        </p:spPr>
        <p:txBody>
          <a:bodyPr anchor="ctr"/>
          <a:lstStyle/>
          <a:p>
            <a:pPr algn="ct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dẫn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Debug code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42709" y="4050834"/>
            <a:ext cx="4219303" cy="442790"/>
          </a:xfrm>
        </p:spPr>
        <p:txBody>
          <a:bodyPr anchor="ctr">
            <a:noAutofit/>
          </a:bodyPr>
          <a:lstStyle/>
          <a:p>
            <a:pPr algn="l"/>
            <a:r>
              <a:rPr lang="en-US" sz="2000" dirty="0" err="1" smtClean="0">
                <a:solidFill>
                  <a:srgbClr val="00B050"/>
                </a:solidFill>
                <a:latin typeface="Times New Roman" panose="02020603050405020304" pitchFamily="18" charset="0"/>
                <a:cs typeface="Times New Roman" panose="02020603050405020304" pitchFamily="18" charset="0"/>
              </a:rPr>
              <a:t>Người</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thực</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hiện</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Bùi</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Đức</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Tiến</a:t>
            </a:r>
            <a:endParaRPr lang="en-US" sz="2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96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breakpoint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32857"/>
            <a:ext cx="8596668" cy="4408505"/>
          </a:xfrm>
        </p:spPr>
        <p:txBody>
          <a:bodyPr>
            <a:normAutofit/>
          </a:bodyPr>
          <a:lstStyle/>
          <a:p>
            <a:pPr marL="0" indent="0">
              <a:buNone/>
            </a:pPr>
            <a:r>
              <a:rPr lang="en-US" sz="1900" dirty="0" err="1" smtClean="0">
                <a:latin typeface="Times New Roman" panose="02020603050405020304" pitchFamily="18" charset="0"/>
                <a:cs typeface="Times New Roman" panose="02020603050405020304" pitchFamily="18" charset="0"/>
              </a:rPr>
              <a:t>Ví</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dụ</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tạo</a:t>
            </a:r>
            <a:r>
              <a:rPr lang="en-US" sz="1900" dirty="0" smtClean="0">
                <a:latin typeface="Times New Roman" panose="02020603050405020304" pitchFamily="18" charset="0"/>
                <a:cs typeface="Times New Roman" panose="02020603050405020304" pitchFamily="18" charset="0"/>
              </a:rPr>
              <a:t> 1 breakpoint </a:t>
            </a:r>
            <a:r>
              <a:rPr lang="en-US" sz="1900" dirty="0" err="1" smtClean="0">
                <a:latin typeface="Times New Roman" panose="02020603050405020304" pitchFamily="18" charset="0"/>
                <a:cs typeface="Times New Roman" panose="02020603050405020304" pitchFamily="18" charset="0"/>
              </a:rPr>
              <a:t>tại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dòng</a:t>
            </a:r>
            <a:r>
              <a:rPr lang="en-US" sz="1900" dirty="0" smtClean="0">
                <a:latin typeface="Times New Roman" panose="02020603050405020304" pitchFamily="18" charset="0"/>
                <a:cs typeface="Times New Roman" panose="02020603050405020304" pitchFamily="18" charset="0"/>
              </a:rPr>
              <a:t> code </a:t>
            </a:r>
            <a:r>
              <a:rPr lang="en-US" sz="1900" dirty="0" err="1" smtClean="0">
                <a:latin typeface="Times New Roman" panose="02020603050405020304" pitchFamily="18" charset="0"/>
                <a:cs typeface="Times New Roman" panose="02020603050405020304" pitchFamily="18" charset="0"/>
              </a:rPr>
              <a:t>thứ</a:t>
            </a:r>
            <a:r>
              <a:rPr lang="en-US" sz="1900" dirty="0" smtClean="0">
                <a:latin typeface="Times New Roman" panose="02020603050405020304" pitchFamily="18" charset="0"/>
                <a:cs typeface="Times New Roman" panose="02020603050405020304" pitchFamily="18" charset="0"/>
              </a:rPr>
              <a:t> 9.</a:t>
            </a:r>
            <a:endParaRPr lang="en-US" sz="1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39976" y="2249883"/>
            <a:ext cx="5249008" cy="3791479"/>
          </a:xfrm>
          <a:prstGeom prst="rect">
            <a:avLst/>
          </a:prstGeom>
        </p:spPr>
      </p:pic>
    </p:spTree>
    <p:extLst>
      <p:ext uri="{BB962C8B-B14F-4D97-AF65-F5344CB8AC3E}">
        <p14:creationId xmlns:p14="http://schemas.microsoft.com/office/powerpoint/2010/main" val="3166493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4.3 Start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Debug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32857"/>
            <a:ext cx="8596668" cy="4408505"/>
          </a:xfrm>
        </p:spPr>
        <p:txBody>
          <a:bodyPr>
            <a:normAutofit/>
          </a:bodyPr>
          <a:lstStyle/>
          <a:p>
            <a:pPr marL="0" indent="0">
              <a:buNone/>
            </a:pPr>
            <a:r>
              <a:rPr lang="vi-VN" sz="1900" dirty="0">
                <a:latin typeface="Times New Roman" panose="02020603050405020304" pitchFamily="18" charset="0"/>
                <a:cs typeface="Times New Roman" panose="02020603050405020304" pitchFamily="18" charset="0"/>
              </a:rPr>
              <a:t>Có thể thực hiện một trong các cách bên dưới để Start ở project ở chế độ debug trong Eclipse</a:t>
            </a:r>
            <a:r>
              <a:rPr lang="vi-VN"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marL="0" indent="0">
              <a:buNone/>
            </a:pP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dirty="0" err="1">
                <a:latin typeface="Times New Roman" panose="02020603050405020304" pitchFamily="18" charset="0"/>
                <a:cs typeface="Times New Roman" panose="02020603050405020304" pitchFamily="18" charset="0"/>
              </a:rPr>
              <a:t>Chọn</a:t>
            </a:r>
            <a:r>
              <a:rPr lang="en-US" sz="1900" dirty="0">
                <a:latin typeface="Times New Roman" panose="02020603050405020304" pitchFamily="18" charset="0"/>
                <a:cs typeface="Times New Roman" panose="02020603050405020304" pitchFamily="18" charset="0"/>
              </a:rPr>
              <a:t> menu Run -&gt; Debug As -&gt; Java Application.</a:t>
            </a:r>
          </a:p>
          <a:p>
            <a:pPr>
              <a:buFont typeface="Wingdings" panose="05000000000000000000" pitchFamily="2" charset="2"/>
              <a:buChar char="Ø"/>
            </a:pPr>
            <a:r>
              <a:rPr lang="vi-VN" sz="1900" dirty="0">
                <a:latin typeface="Times New Roman" panose="02020603050405020304" pitchFamily="18" charset="0"/>
                <a:cs typeface="Times New Roman" panose="02020603050405020304" pitchFamily="18" charset="0"/>
              </a:rPr>
              <a:t>Click chuột phải vào class chứa phương thức main() -&gt; Debug As -&gt; Java Application.</a:t>
            </a:r>
          </a:p>
          <a:p>
            <a:pPr>
              <a:buFont typeface="Wingdings" panose="05000000000000000000" pitchFamily="2" charset="2"/>
              <a:buChar char="Ø"/>
            </a:pPr>
            <a:r>
              <a:rPr lang="en-US" sz="1900" dirty="0" err="1">
                <a:latin typeface="Times New Roman" panose="02020603050405020304" pitchFamily="18" charset="0"/>
                <a:cs typeface="Times New Roman" panose="02020603050405020304" pitchFamily="18" charset="0"/>
              </a:rPr>
              <a:t>Nhấn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phím</a:t>
            </a:r>
            <a:r>
              <a:rPr lang="en-US" sz="1900" dirty="0">
                <a:latin typeface="Times New Roman" panose="02020603050405020304" pitchFamily="18" charset="0"/>
                <a:cs typeface="Times New Roman" panose="02020603050405020304" pitchFamily="18" charset="0"/>
              </a:rPr>
              <a:t> F11.</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Click </a:t>
            </a:r>
            <a:r>
              <a:rPr lang="en-US" sz="1900" dirty="0" err="1">
                <a:latin typeface="Times New Roman" panose="02020603050405020304" pitchFamily="18" charset="0"/>
                <a:cs typeface="Times New Roman" panose="02020603050405020304" pitchFamily="18" charset="0"/>
              </a:rPr>
              <a:t>vào</a:t>
            </a:r>
            <a:r>
              <a:rPr lang="en-US" sz="1900" dirty="0">
                <a:latin typeface="Times New Roman" panose="02020603050405020304" pitchFamily="18" charset="0"/>
                <a:cs typeface="Times New Roman" panose="02020603050405020304" pitchFamily="18" charset="0"/>
              </a:rPr>
              <a:t> button Debug </a:t>
            </a:r>
            <a:r>
              <a:rPr lang="en-US" sz="1900" dirty="0" err="1">
                <a:latin typeface="Times New Roman" panose="02020603050405020304" pitchFamily="18" charset="0"/>
                <a:cs typeface="Times New Roman" panose="02020603050405020304" pitchFamily="18" charset="0"/>
              </a:rPr>
              <a:t>trong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thanh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công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cụ</a:t>
            </a:r>
            <a:r>
              <a:rPr lang="en-US" sz="1900" dirty="0">
                <a:latin typeface="Times New Roman" panose="02020603050405020304" pitchFamily="18" charset="0"/>
                <a:cs typeface="Times New Roman" panose="02020603050405020304" pitchFamily="18" charset="0"/>
              </a:rPr>
              <a:t> -&gt; Debug As -&gt; Java Application.</a:t>
            </a:r>
          </a:p>
          <a:p>
            <a:pPr>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21577" y="4885619"/>
            <a:ext cx="3513908" cy="639969"/>
          </a:xfrm>
          <a:prstGeom prst="rect">
            <a:avLst/>
          </a:prstGeom>
        </p:spPr>
      </p:pic>
    </p:spTree>
    <p:extLst>
      <p:ext uri="{BB962C8B-B14F-4D97-AF65-F5344CB8AC3E}">
        <p14:creationId xmlns:p14="http://schemas.microsoft.com/office/powerpoint/2010/main" val="3535588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4.3 Start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Debug</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849086" y="2274961"/>
            <a:ext cx="8177348" cy="4204216"/>
          </a:xfrm>
          <a:prstGeom prst="rect">
            <a:avLst/>
          </a:prstGeom>
        </p:spPr>
      </p:pic>
      <p:sp>
        <p:nvSpPr>
          <p:cNvPr id="8" name="TextBox 7"/>
          <p:cNvSpPr txBox="1"/>
          <p:nvPr/>
        </p:nvSpPr>
        <p:spPr>
          <a:xfrm>
            <a:off x="849086" y="1410789"/>
            <a:ext cx="8177348" cy="677108"/>
          </a:xfrm>
          <a:prstGeom prst="rect">
            <a:avLst/>
          </a:prstGeom>
          <a:noFill/>
        </p:spPr>
        <p:txBody>
          <a:bodyPr wrap="square" rtlCol="0">
            <a:spAutoFit/>
          </a:bodyPr>
          <a:lstStyle/>
          <a:p>
            <a:r>
              <a:rPr lang="en-US" sz="1900" dirty="0" err="1" smtClean="0">
                <a:latin typeface="Times New Roman" panose="02020603050405020304" pitchFamily="18" charset="0"/>
                <a:cs typeface="Times New Roman" panose="02020603050405020304" pitchFamily="18" charset="0"/>
              </a:rPr>
              <a:t>Giao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diện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sau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khi</a:t>
            </a:r>
            <a:r>
              <a:rPr lang="en-US" sz="1900" dirty="0" smtClean="0">
                <a:latin typeface="Times New Roman" panose="02020603050405020304" pitchFamily="18" charset="0"/>
                <a:cs typeface="Times New Roman" panose="02020603050405020304" pitchFamily="18" charset="0"/>
              </a:rPr>
              <a:t> debug. </a:t>
            </a:r>
            <a:r>
              <a:rPr lang="vi-VN" sz="1900" dirty="0">
                <a:latin typeface="Times New Roman" panose="02020603050405020304" pitchFamily="18" charset="0"/>
                <a:cs typeface="Times New Roman" panose="02020603050405020304" pitchFamily="18" charset="0"/>
              </a:rPr>
              <a:t>Nếu khung làm việc Debug không được mở, bạn có thể vào Window -&gt; Perspective -&gt; Open Perspective -&gt; Others -&gt; Debug.</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326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4.4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026" name="Picture 2" descr="https://hri.com.vn/wp-content/uploads/2019/09/5.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43506" y="1587500"/>
            <a:ext cx="1866900" cy="68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77333" y="2360023"/>
            <a:ext cx="8596669" cy="3893374"/>
          </a:xfrm>
          <a:prstGeom prst="rect">
            <a:avLst/>
          </a:prstGeom>
        </p:spPr>
        <p:txBody>
          <a:bodyPr wrap="square">
            <a:spAutoFit/>
          </a:bodyPr>
          <a:lstStyle/>
          <a:p>
            <a:r>
              <a:rPr lang="vi-VN" sz="1900" dirty="0">
                <a:latin typeface="Times New Roman" panose="02020603050405020304" pitchFamily="18" charset="0"/>
                <a:cs typeface="Times New Roman" panose="02020603050405020304" pitchFamily="18" charset="0"/>
              </a:rPr>
              <a:t>Eclipse cung cấp các nút trên thanh công cụ để kiểm soát việc thực hiện chương trình mà bạn đang debug. Bạn có thể sử dụng cho phép sử dụng phím tắt tương ứng để kiểm soát việc thực hiện </a:t>
            </a:r>
            <a:r>
              <a:rPr lang="vi-VN" sz="1900" dirty="0" smtClean="0">
                <a:latin typeface="Times New Roman" panose="02020603050405020304" pitchFamily="18" charset="0"/>
                <a:cs typeface="Times New Roman" panose="02020603050405020304" pitchFamily="18" charset="0"/>
              </a:rPr>
              <a:t>này</a:t>
            </a:r>
            <a:r>
              <a:rPr lang="en-US" sz="19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vi-VN" b="1" dirty="0">
                <a:latin typeface="Times New Roman" panose="02020603050405020304" pitchFamily="18" charset="0"/>
                <a:cs typeface="Times New Roman" panose="02020603050405020304" pitchFamily="18" charset="0"/>
              </a:rPr>
              <a:t>F5</a:t>
            </a:r>
            <a:r>
              <a:rPr lang="vi-VN" dirty="0">
                <a:latin typeface="Times New Roman" panose="02020603050405020304" pitchFamily="18" charset="0"/>
                <a:cs typeface="Times New Roman" panose="02020603050405020304" pitchFamily="18" charset="0"/>
              </a:rPr>
              <a:t> (Step Into): nhảy vào phương thức đang debug.</a:t>
            </a:r>
          </a:p>
          <a:p>
            <a:pPr marL="800100" lvl="1" indent="-34290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F6</a:t>
            </a:r>
            <a:r>
              <a:rPr lang="en-US" dirty="0">
                <a:latin typeface="Times New Roman" panose="02020603050405020304" pitchFamily="18" charset="0"/>
                <a:cs typeface="Times New Roman" panose="02020603050405020304" pitchFamily="18" charset="0"/>
              </a:rPr>
              <a:t> (Step Over):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vi-VN" b="1" dirty="0">
                <a:latin typeface="Times New Roman" panose="02020603050405020304" pitchFamily="18" charset="0"/>
                <a:cs typeface="Times New Roman" panose="02020603050405020304" pitchFamily="18" charset="0"/>
              </a:rPr>
              <a:t>F7</a:t>
            </a:r>
            <a:r>
              <a:rPr lang="vi-VN" dirty="0">
                <a:latin typeface="Times New Roman" panose="02020603050405020304" pitchFamily="18" charset="0"/>
                <a:cs typeface="Times New Roman" panose="02020603050405020304" pitchFamily="18" charset="0"/>
              </a:rPr>
              <a:t> (Step Return): thực thi câu lệnh hiện tại và quay lại lệnh đã gọi phương thức này.</a:t>
            </a:r>
          </a:p>
          <a:p>
            <a:pPr marL="800100" lvl="1" indent="-34290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F8</a:t>
            </a:r>
            <a:r>
              <a:rPr lang="en-US" dirty="0">
                <a:latin typeface="Times New Roman" panose="02020603050405020304" pitchFamily="18" charset="0"/>
                <a:cs typeface="Times New Roman" panose="02020603050405020304" pitchFamily="18" charset="0"/>
              </a:rPr>
              <a:t> (Resume):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breakpoint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Ctrl</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F2</a:t>
            </a:r>
            <a:r>
              <a:rPr lang="en-US" dirty="0">
                <a:latin typeface="Times New Roman" panose="02020603050405020304" pitchFamily="18" charset="0"/>
                <a:cs typeface="Times New Roman" panose="02020603050405020304" pitchFamily="18" charset="0"/>
              </a:rPr>
              <a:t> (Terminate):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debug.</a:t>
            </a:r>
          </a:p>
          <a:p>
            <a:pPr marL="800100" lvl="1" indent="-34290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Ctrl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Shift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hủy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BreakPoint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425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debuger</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49086" y="1410789"/>
            <a:ext cx="8177348" cy="969496"/>
          </a:xfrm>
          <a:prstGeom prst="rect">
            <a:avLst/>
          </a:prstGeom>
          <a:noFill/>
        </p:spPr>
        <p:txBody>
          <a:bodyPr wrap="square" rtlCol="0">
            <a:spAutoFit/>
          </a:bodyPr>
          <a:lstStyle/>
          <a:p>
            <a:r>
              <a:rPr lang="vi-VN" sz="1900" dirty="0">
                <a:latin typeface="Times New Roman" panose="02020603050405020304" pitchFamily="18" charset="0"/>
                <a:cs typeface="Times New Roman" panose="02020603050405020304" pitchFamily="18" charset="0"/>
              </a:rPr>
              <a:t>Sau khi start chương trình ở chế độ debug, chương trình sẽ thực thi bình thường. Nếu gặp BreakPoint, chương trình sẽ dừng lại để cho phép bạn điều khiển và theo dõi. Như bạn thấy, chương trình sẽ dừng lại ở BreakPoint tại dòng code số </a:t>
            </a:r>
            <a:r>
              <a:rPr lang="en-US" sz="1900" b="1" dirty="0">
                <a:latin typeface="Times New Roman" panose="02020603050405020304" pitchFamily="18" charset="0"/>
                <a:cs typeface="Times New Roman" panose="02020603050405020304" pitchFamily="18" charset="0"/>
              </a:rPr>
              <a:t>9</a:t>
            </a:r>
            <a:r>
              <a:rPr lang="vi-VN"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849086" y="2579772"/>
            <a:ext cx="8177348" cy="4067758"/>
          </a:xfrm>
          <a:prstGeom prst="rect">
            <a:avLst/>
          </a:prstGeom>
        </p:spPr>
      </p:pic>
    </p:spTree>
    <p:extLst>
      <p:ext uri="{BB962C8B-B14F-4D97-AF65-F5344CB8AC3E}">
        <p14:creationId xmlns:p14="http://schemas.microsoft.com/office/powerpoint/2010/main" val="39561104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debuger</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49086" y="1410789"/>
            <a:ext cx="8177348" cy="384721"/>
          </a:xfrm>
          <a:prstGeom prst="rect">
            <a:avLst/>
          </a:prstGeom>
          <a:noFill/>
        </p:spPr>
        <p:txBody>
          <a:bodyPr wrap="square" rtlCol="0">
            <a:spAutoFit/>
          </a:bodyPr>
          <a:lstStyle/>
          <a:p>
            <a:r>
              <a:rPr lang="en-US" sz="1900" dirty="0" err="1" smtClean="0">
                <a:latin typeface="Times New Roman" panose="02020603050405020304" pitchFamily="18" charset="0"/>
                <a:cs typeface="Times New Roman" panose="02020603050405020304" pitchFamily="18" charset="0"/>
              </a:rPr>
              <a:t>Nhấn</a:t>
            </a:r>
            <a:r>
              <a:rPr lang="en-US" sz="1900" dirty="0" smtClean="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F6</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để</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thực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câu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lệnh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hiện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tại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trỏ</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tới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câu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lệnh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tiếp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theo.</a:t>
            </a:r>
            <a:endParaRPr lang="en-US" sz="19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99538" y="2092960"/>
            <a:ext cx="7476444" cy="4203447"/>
          </a:xfrm>
          <a:prstGeom prst="rect">
            <a:avLst/>
          </a:prstGeom>
        </p:spPr>
      </p:pic>
    </p:spTree>
    <p:extLst>
      <p:ext uri="{BB962C8B-B14F-4D97-AF65-F5344CB8AC3E}">
        <p14:creationId xmlns:p14="http://schemas.microsoft.com/office/powerpoint/2010/main" val="2617756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debuger</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49086" y="1410789"/>
            <a:ext cx="8177348" cy="384721"/>
          </a:xfrm>
          <a:prstGeom prst="rect">
            <a:avLst/>
          </a:prstGeom>
          <a:noFill/>
        </p:spPr>
        <p:txBody>
          <a:bodyPr wrap="square" rtlCol="0">
            <a:spAutoFit/>
          </a:bodyPr>
          <a:lstStyle/>
          <a:p>
            <a:r>
              <a:rPr lang="vi-VN" sz="1900" dirty="0" smtClean="0">
                <a:latin typeface="Times New Roman" panose="02020603050405020304" pitchFamily="18" charset="0"/>
                <a:cs typeface="Times New Roman" panose="02020603050405020304" pitchFamily="18" charset="0"/>
              </a:rPr>
              <a:t>Tại dòng code số 10, </a:t>
            </a:r>
            <a:r>
              <a:rPr lang="vi-VN" sz="1900" dirty="0">
                <a:latin typeface="Times New Roman" panose="02020603050405020304" pitchFamily="18" charset="0"/>
                <a:cs typeface="Times New Roman" panose="02020603050405020304" pitchFamily="18" charset="0"/>
              </a:rPr>
              <a:t>n</a:t>
            </a:r>
            <a:r>
              <a:rPr lang="en-US" sz="1900" dirty="0" err="1" smtClean="0">
                <a:latin typeface="Times New Roman" panose="02020603050405020304" pitchFamily="18" charset="0"/>
                <a:cs typeface="Times New Roman" panose="02020603050405020304" pitchFamily="18" charset="0"/>
              </a:rPr>
              <a:t>hấn</a:t>
            </a:r>
            <a:r>
              <a:rPr lang="en-US" sz="1900" dirty="0" smtClean="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F</a:t>
            </a:r>
            <a:r>
              <a:rPr lang="vi-VN" sz="1900" b="1" dirty="0" smtClean="0">
                <a:latin typeface="Times New Roman" panose="02020603050405020304" pitchFamily="18" charset="0"/>
                <a:cs typeface="Times New Roman" panose="02020603050405020304" pitchFamily="18" charset="0"/>
              </a:rPr>
              <a:t>7</a:t>
            </a:r>
            <a:r>
              <a:rPr lang="en-US" sz="1900" dirty="0" smtClean="0">
                <a:latin typeface="Times New Roman" panose="02020603050405020304" pitchFamily="18" charset="0"/>
                <a:cs typeface="Times New Roman" panose="02020603050405020304" pitchFamily="18" charset="0"/>
              </a:rPr>
              <a:t> </a:t>
            </a:r>
            <a:r>
              <a:rPr lang="vi-VN" sz="1900" dirty="0" smtClean="0">
                <a:latin typeface="Times New Roman" panose="02020603050405020304" pitchFamily="18" charset="0"/>
                <a:cs typeface="Times New Roman" panose="02020603050405020304" pitchFamily="18" charset="0"/>
              </a:rPr>
              <a:t>để xem nội dung phương thức </a:t>
            </a:r>
            <a:r>
              <a:rPr lang="en-US" b="1" i="1" dirty="0" err="1" smtClean="0">
                <a:latin typeface="Times New Roman" panose="02020603050405020304" pitchFamily="18" charset="0"/>
                <a:cs typeface="Times New Roman" panose="02020603050405020304" pitchFamily="18" charset="0"/>
              </a:rPr>
              <a:t>displayNumber</a:t>
            </a:r>
            <a:r>
              <a:rPr lang="vi-VN" b="1" i="1" dirty="0" smtClean="0">
                <a:latin typeface="Times New Roman" panose="02020603050405020304" pitchFamily="18" charset="0"/>
                <a:cs typeface="Times New Roman" panose="02020603050405020304" pitchFamily="18" charset="0"/>
              </a:rPr>
              <a:t>.</a:t>
            </a:r>
            <a:r>
              <a:rPr lang="vi-VN" i="1" dirty="0" smtClean="0"/>
              <a:t> </a:t>
            </a:r>
            <a:r>
              <a:rPr lang="vi-VN" sz="1900" dirty="0" smtClean="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174965" y="2092494"/>
            <a:ext cx="6519057" cy="2597072"/>
          </a:xfrm>
          <a:prstGeom prst="rect">
            <a:avLst/>
          </a:prstGeom>
        </p:spPr>
      </p:pic>
    </p:spTree>
    <p:extLst>
      <p:ext uri="{BB962C8B-B14F-4D97-AF65-F5344CB8AC3E}">
        <p14:creationId xmlns:p14="http://schemas.microsoft.com/office/powerpoint/2010/main" val="403765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debuger</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77334" y="1577450"/>
            <a:ext cx="8714860" cy="4455201"/>
          </a:xfrm>
          <a:prstGeom prst="rect">
            <a:avLst/>
          </a:prstGeom>
        </p:spPr>
      </p:pic>
    </p:spTree>
    <p:extLst>
      <p:ext uri="{BB962C8B-B14F-4D97-AF65-F5344CB8AC3E}">
        <p14:creationId xmlns:p14="http://schemas.microsoft.com/office/powerpoint/2010/main" val="4118332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debuger</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334" y="1762873"/>
            <a:ext cx="8596668" cy="2723823"/>
          </a:xfrm>
          <a:prstGeom prst="rect">
            <a:avLst/>
          </a:prstGeom>
        </p:spPr>
        <p:txBody>
          <a:bodyPr wrap="square">
            <a:spAutoFit/>
          </a:bodyPr>
          <a:lstStyle/>
          <a:p>
            <a:r>
              <a:rPr lang="vi-VN" sz="1900" dirty="0">
                <a:latin typeface="Times New Roman" panose="02020603050405020304" pitchFamily="18" charset="0"/>
                <a:cs typeface="Times New Roman" panose="02020603050405020304" pitchFamily="18" charset="0"/>
              </a:rPr>
              <a:t>Như bạn thấy, hiện tại chương trình đã nhảy vào phương thức sayHello(). Tại đây, bạn có thể nhấn phím </a:t>
            </a:r>
            <a:r>
              <a:rPr lang="vi-VN" sz="1900" b="1" dirty="0">
                <a:latin typeface="Times New Roman" panose="02020603050405020304" pitchFamily="18" charset="0"/>
                <a:cs typeface="Times New Roman" panose="02020603050405020304" pitchFamily="18" charset="0"/>
              </a:rPr>
              <a:t>F6 </a:t>
            </a:r>
            <a:r>
              <a:rPr lang="vi-VN" sz="1900" dirty="0">
                <a:latin typeface="Times New Roman" panose="02020603050405020304" pitchFamily="18" charset="0"/>
                <a:cs typeface="Times New Roman" panose="02020603050405020304" pitchFamily="18" charset="0"/>
              </a:rPr>
              <a:t>để chuyển sang dòng code kế tiếp, khi thực thi đến hết phương thức sayHello(), chương trình sẽ quay lại dòng code số 9</a:t>
            </a:r>
            <a:r>
              <a:rPr lang="vi-VN" sz="1900" dirty="0" smtClean="0">
                <a:latin typeface="Times New Roman" panose="02020603050405020304" pitchFamily="18" charset="0"/>
                <a:cs typeface="Times New Roman" panose="02020603050405020304" pitchFamily="18" charset="0"/>
              </a:rPr>
              <a:t>.</a:t>
            </a:r>
          </a:p>
          <a:p>
            <a:endParaRPr lang="vi-VN" sz="1900" dirty="0" smtClean="0">
              <a:solidFill>
                <a:srgbClr val="616161"/>
              </a:solidFill>
              <a:latin typeface="Times New Roman" panose="02020603050405020304" pitchFamily="18" charset="0"/>
              <a:cs typeface="Times New Roman" panose="02020603050405020304" pitchFamily="18" charset="0"/>
            </a:endParaRPr>
          </a:p>
          <a:p>
            <a:endParaRPr lang="vi-VN" sz="1900" dirty="0">
              <a:solidFill>
                <a:srgbClr val="616161"/>
              </a:solidFill>
              <a:latin typeface="Times New Roman" panose="02020603050405020304" pitchFamily="18" charset="0"/>
              <a:cs typeface="Times New Roman" panose="02020603050405020304" pitchFamily="18" charset="0"/>
            </a:endParaRPr>
          </a:p>
          <a:p>
            <a:r>
              <a:rPr lang="vi-VN" sz="1900" dirty="0">
                <a:latin typeface="Times New Roman" panose="02020603050405020304" pitchFamily="18" charset="0"/>
                <a:cs typeface="Times New Roman" panose="02020603050405020304" pitchFamily="18" charset="0"/>
              </a:rPr>
              <a:t>Để quay lại dòng code số </a:t>
            </a:r>
            <a:r>
              <a:rPr lang="vi-VN" sz="1900" dirty="0" smtClean="0">
                <a:latin typeface="Times New Roman" panose="02020603050405020304" pitchFamily="18" charset="0"/>
                <a:cs typeface="Times New Roman" panose="02020603050405020304" pitchFamily="18" charset="0"/>
              </a:rPr>
              <a:t>9 </a:t>
            </a:r>
            <a:r>
              <a:rPr lang="vi-VN" sz="1900" dirty="0">
                <a:latin typeface="Times New Roman" panose="02020603050405020304" pitchFamily="18" charset="0"/>
                <a:cs typeface="Times New Roman" panose="02020603050405020304" pitchFamily="18" charset="0"/>
              </a:rPr>
              <a:t>mà không cần thực thi từng dòng lệnh (không nhấn phím </a:t>
            </a:r>
            <a:r>
              <a:rPr lang="vi-VN" sz="1900" b="1" dirty="0">
                <a:latin typeface="Times New Roman" panose="02020603050405020304" pitchFamily="18" charset="0"/>
                <a:cs typeface="Times New Roman" panose="02020603050405020304" pitchFamily="18" charset="0"/>
              </a:rPr>
              <a:t>F6</a:t>
            </a:r>
            <a:r>
              <a:rPr lang="vi-VN" sz="1900" dirty="0">
                <a:latin typeface="Times New Roman" panose="02020603050405020304" pitchFamily="18" charset="0"/>
                <a:cs typeface="Times New Roman" panose="02020603050405020304" pitchFamily="18" charset="0"/>
              </a:rPr>
              <a:t>), chúng ta sẽ nhấn phím </a:t>
            </a:r>
            <a:r>
              <a:rPr lang="vi-VN" sz="1900" b="1" dirty="0">
                <a:latin typeface="Times New Roman" panose="02020603050405020304" pitchFamily="18" charset="0"/>
                <a:cs typeface="Times New Roman" panose="02020603050405020304" pitchFamily="18" charset="0"/>
              </a:rPr>
              <a:t>F7</a:t>
            </a:r>
            <a:r>
              <a:rPr lang="vi-VN" sz="1900" dirty="0">
                <a:latin typeface="Times New Roman" panose="02020603050405020304" pitchFamily="18" charset="0"/>
                <a:cs typeface="Times New Roman" panose="02020603050405020304" pitchFamily="18" charset="0"/>
              </a:rPr>
              <a:t>, khi đó chương trình sẽ thực thi tất cả các câu lệnh còn lại phương thức </a:t>
            </a:r>
            <a:r>
              <a:rPr lang="en-US" b="1" dirty="0" err="1" smtClean="0">
                <a:latin typeface="Times New Roman" panose="02020603050405020304" pitchFamily="18" charset="0"/>
                <a:cs typeface="Times New Roman" panose="02020603050405020304" pitchFamily="18" charset="0"/>
              </a:rPr>
              <a:t>displayNumber</a:t>
            </a:r>
            <a:r>
              <a:rPr lang="vi-VN" b="1" dirty="0" smtClean="0">
                <a:latin typeface="Times New Roman" panose="02020603050405020304" pitchFamily="18" charset="0"/>
                <a:cs typeface="Times New Roman" panose="02020603050405020304" pitchFamily="18" charset="0"/>
              </a:rPr>
              <a:t>()</a:t>
            </a:r>
            <a:r>
              <a:rPr lang="vi-VN" sz="1900" b="1" dirty="0" smtClean="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và quay lại lệnh đã gọi phương thức này (tức là dòng code số </a:t>
            </a:r>
            <a:r>
              <a:rPr lang="vi-VN" sz="1900" dirty="0" smtClean="0">
                <a:latin typeface="Times New Roman" panose="02020603050405020304" pitchFamily="18" charset="0"/>
                <a:cs typeface="Times New Roman" panose="02020603050405020304" pitchFamily="18" charset="0"/>
              </a:rPr>
              <a:t>9).</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205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debuger</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334" y="1762873"/>
            <a:ext cx="8596668" cy="677108"/>
          </a:xfrm>
          <a:prstGeom prst="rect">
            <a:avLst/>
          </a:prstGeom>
        </p:spPr>
        <p:txBody>
          <a:bodyPr wrap="square">
            <a:spAutoFit/>
          </a:bodyPr>
          <a:lstStyle/>
          <a:p>
            <a:r>
              <a:rPr lang="vi-VN" sz="1900" dirty="0">
                <a:latin typeface="Times New Roman" panose="02020603050405020304" pitchFamily="18" charset="0"/>
                <a:cs typeface="Times New Roman" panose="02020603050405020304" pitchFamily="18" charset="0"/>
              </a:rPr>
              <a:t>Nhấn </a:t>
            </a:r>
            <a:r>
              <a:rPr lang="vi-VN" sz="1900" b="1" dirty="0">
                <a:latin typeface="Times New Roman" panose="02020603050405020304" pitchFamily="18" charset="0"/>
                <a:cs typeface="Times New Roman" panose="02020603050405020304" pitchFamily="18" charset="0"/>
              </a:rPr>
              <a:t>F8</a:t>
            </a:r>
            <a:r>
              <a:rPr lang="vi-VN" sz="1900" dirty="0">
                <a:latin typeface="Times New Roman" panose="02020603050405020304" pitchFamily="18" charset="0"/>
                <a:cs typeface="Times New Roman" panose="02020603050405020304" pitchFamily="18" charset="0"/>
              </a:rPr>
              <a:t> để thực thi câu lệnh hiện tại và nhảy đến </a:t>
            </a:r>
            <a:r>
              <a:rPr lang="vi-VN" sz="1900" b="1" dirty="0">
                <a:latin typeface="Times New Roman" panose="02020603050405020304" pitchFamily="18" charset="0"/>
                <a:cs typeface="Times New Roman" panose="02020603050405020304" pitchFamily="18" charset="0"/>
              </a:rPr>
              <a:t>BreakPoint</a:t>
            </a:r>
            <a:r>
              <a:rPr lang="vi-VN" sz="1900" dirty="0">
                <a:latin typeface="Times New Roman" panose="02020603050405020304" pitchFamily="18" charset="0"/>
                <a:cs typeface="Times New Roman" panose="02020603050405020304" pitchFamily="18" charset="0"/>
              </a:rPr>
              <a:t> tiếp theo (nếu có). Trong ví dụ của chúng ta là kết thúc chương trình.</a:t>
            </a:r>
            <a:endParaRPr lang="en-US" sz="19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77334" y="2585834"/>
            <a:ext cx="8596668" cy="3914290"/>
          </a:xfrm>
          <a:prstGeom prst="rect">
            <a:avLst/>
          </a:prstGeom>
        </p:spPr>
      </p:pic>
    </p:spTree>
    <p:extLst>
      <p:ext uri="{BB962C8B-B14F-4D97-AF65-F5344CB8AC3E}">
        <p14:creationId xmlns:p14="http://schemas.microsoft.com/office/powerpoint/2010/main" val="2661007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err="1" smtClean="0">
                <a:latin typeface="Times New Roman" panose="02020603050405020304" pitchFamily="18" charset="0"/>
                <a:cs typeface="Times New Roman" panose="02020603050405020304" pitchFamily="18" charset="0"/>
              </a:rPr>
              <a:t>Nội</a:t>
            </a:r>
            <a:r>
              <a:rPr lang="en-US" sz="6600" dirty="0" smtClean="0">
                <a:latin typeface="Times New Roman" panose="02020603050405020304" pitchFamily="18" charset="0"/>
                <a:cs typeface="Times New Roman" panose="02020603050405020304" pitchFamily="18" charset="0"/>
              </a:rPr>
              <a:t> dung </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Debug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gì</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debug</a:t>
            </a:r>
          </a:p>
          <a:p>
            <a:pPr>
              <a:lnSpc>
                <a:spcPct val="150000"/>
              </a:lnSpc>
            </a:pPr>
            <a:r>
              <a:rPr lang="en-US" sz="2400" dirty="0" smtClean="0">
                <a:latin typeface="Times New Roman" panose="02020603050405020304" pitchFamily="18" charset="0"/>
                <a:cs typeface="Times New Roman" panose="02020603050405020304" pitchFamily="18" charset="0"/>
              </a:rPr>
              <a:t>Debug code Java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a:t>
            </a:r>
            <a:r>
              <a:rPr lang="en-US" sz="2400" dirty="0" err="1" smtClean="0">
                <a:latin typeface="Times New Roman" panose="02020603050405020304" pitchFamily="18" charset="0"/>
                <a:cs typeface="Times New Roman" panose="02020603050405020304" pitchFamily="18" charset="0"/>
              </a:rPr>
              <a:t>sclipse</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bước</a:t>
            </a:r>
            <a:r>
              <a:rPr lang="en-US" sz="2400" dirty="0" smtClean="0">
                <a:latin typeface="Times New Roman" panose="02020603050405020304" pitchFamily="18" charset="0"/>
                <a:cs typeface="Times New Roman" panose="02020603050405020304" pitchFamily="18" charset="0"/>
              </a:rPr>
              <a:t> debug code Java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Eclipse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859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Xem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debuger</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334" y="1762873"/>
            <a:ext cx="8596668" cy="646331"/>
          </a:xfrm>
          <a:prstGeom prst="rect">
            <a:avLst/>
          </a:prstGeom>
        </p:spPr>
        <p:txBody>
          <a:bodyPr wrap="square">
            <a:spAutoFit/>
          </a:bodyPr>
          <a:lstStyle/>
          <a:p>
            <a:r>
              <a:rPr lang="vi-VN" b="1" dirty="0">
                <a:latin typeface="Times New Roman" panose="02020603050405020304" pitchFamily="18" charset="0"/>
                <a:cs typeface="Times New Roman" panose="02020603050405020304" pitchFamily="18" charset="0"/>
              </a:rPr>
              <a:t>Lưu ý:</a:t>
            </a:r>
            <a:r>
              <a:rPr lang="vi-VN" dirty="0">
                <a:latin typeface="Times New Roman" panose="02020603050405020304" pitchFamily="18" charset="0"/>
                <a:cs typeface="Times New Roman" panose="02020603050405020304" pitchFamily="18" charset="0"/>
              </a:rPr>
              <a:t> sau khi thực hiện debug xong, bạn có thể chuyển lại khung nhìn Java bằng cách click vào icon bên phải như sau:</a:t>
            </a:r>
            <a:endParaRPr lang="en-US" sz="19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232" y="2555671"/>
            <a:ext cx="4496427" cy="2562583"/>
          </a:xfrm>
          <a:prstGeom prst="rect">
            <a:avLst/>
          </a:prstGeom>
        </p:spPr>
      </p:pic>
      <p:sp>
        <p:nvSpPr>
          <p:cNvPr id="5" name="Rectangle 4"/>
          <p:cNvSpPr/>
          <p:nvPr/>
        </p:nvSpPr>
        <p:spPr>
          <a:xfrm>
            <a:off x="6272894" y="2555671"/>
            <a:ext cx="3001108" cy="2139047"/>
          </a:xfrm>
          <a:prstGeom prst="rect">
            <a:avLst/>
          </a:prstGeom>
        </p:spPr>
        <p:txBody>
          <a:bodyPr wrap="square">
            <a:spAutoFit/>
          </a:bodyPr>
          <a:lstStyle/>
          <a:p>
            <a:r>
              <a:rPr lang="en-US" sz="1900" dirty="0" err="1">
                <a:solidFill>
                  <a:srgbClr val="616161"/>
                </a:solidFill>
                <a:latin typeface="Times New Roman" panose="02020603050405020304" pitchFamily="18" charset="0"/>
                <a:cs typeface="Times New Roman" panose="02020603050405020304" pitchFamily="18" charset="0"/>
              </a:rPr>
              <a:t>Nếu</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không</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có</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các</a:t>
            </a:r>
            <a:r>
              <a:rPr lang="en-US" sz="1900" dirty="0">
                <a:solidFill>
                  <a:srgbClr val="616161"/>
                </a:solidFill>
                <a:latin typeface="Times New Roman" panose="02020603050405020304" pitchFamily="18" charset="0"/>
                <a:cs typeface="Times New Roman" panose="02020603050405020304" pitchFamily="18" charset="0"/>
              </a:rPr>
              <a:t> icon </a:t>
            </a:r>
            <a:r>
              <a:rPr lang="en-US" sz="1900" dirty="0" err="1">
                <a:solidFill>
                  <a:srgbClr val="616161"/>
                </a:solidFill>
                <a:latin typeface="Times New Roman" panose="02020603050405020304" pitchFamily="18" charset="0"/>
                <a:cs typeface="Times New Roman" panose="02020603050405020304" pitchFamily="18" charset="0"/>
              </a:rPr>
              <a:t>trên</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bạn</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có</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thể</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vào</a:t>
            </a:r>
            <a:r>
              <a:rPr lang="en-US" sz="1900" dirty="0">
                <a:solidFill>
                  <a:srgbClr val="616161"/>
                </a:solidFill>
                <a:latin typeface="Times New Roman" panose="02020603050405020304" pitchFamily="18" charset="0"/>
                <a:cs typeface="Times New Roman" panose="02020603050405020304" pitchFamily="18" charset="0"/>
              </a:rPr>
              <a:t> menu </a:t>
            </a:r>
            <a:r>
              <a:rPr lang="en-US" sz="1900" dirty="0" err="1">
                <a:solidFill>
                  <a:srgbClr val="616161"/>
                </a:solidFill>
                <a:latin typeface="Times New Roman" panose="02020603050405020304" pitchFamily="18" charset="0"/>
                <a:cs typeface="Times New Roman" panose="02020603050405020304" pitchFamily="18" charset="0"/>
              </a:rPr>
              <a:t>chính</a:t>
            </a:r>
            <a:r>
              <a:rPr lang="en-US" sz="1900" dirty="0">
                <a:solidFill>
                  <a:srgbClr val="616161"/>
                </a:solidFill>
                <a:latin typeface="Times New Roman" panose="02020603050405020304" pitchFamily="18" charset="0"/>
                <a:cs typeface="Times New Roman" panose="02020603050405020304" pitchFamily="18" charset="0"/>
              </a:rPr>
              <a:t> -&gt; </a:t>
            </a:r>
            <a:r>
              <a:rPr lang="en-US" sz="1900" b="1" dirty="0">
                <a:solidFill>
                  <a:srgbClr val="616161"/>
                </a:solidFill>
                <a:latin typeface="Times New Roman" panose="02020603050405020304" pitchFamily="18" charset="0"/>
                <a:cs typeface="Times New Roman" panose="02020603050405020304" pitchFamily="18" charset="0"/>
              </a:rPr>
              <a:t>Window</a:t>
            </a:r>
            <a:r>
              <a:rPr lang="en-US" sz="1900" dirty="0">
                <a:solidFill>
                  <a:srgbClr val="616161"/>
                </a:solidFill>
                <a:latin typeface="Times New Roman" panose="02020603050405020304" pitchFamily="18" charset="0"/>
                <a:cs typeface="Times New Roman" panose="02020603050405020304" pitchFamily="18" charset="0"/>
              </a:rPr>
              <a:t> -&gt; </a:t>
            </a:r>
            <a:r>
              <a:rPr lang="en-US" sz="1900" b="1" dirty="0">
                <a:solidFill>
                  <a:srgbClr val="616161"/>
                </a:solidFill>
                <a:latin typeface="Times New Roman" panose="02020603050405020304" pitchFamily="18" charset="0"/>
                <a:cs typeface="Times New Roman" panose="02020603050405020304" pitchFamily="18" charset="0"/>
              </a:rPr>
              <a:t>Perspective</a:t>
            </a:r>
            <a:r>
              <a:rPr lang="en-US" sz="1900" dirty="0">
                <a:solidFill>
                  <a:srgbClr val="616161"/>
                </a:solidFill>
                <a:latin typeface="Times New Roman" panose="02020603050405020304" pitchFamily="18" charset="0"/>
                <a:cs typeface="Times New Roman" panose="02020603050405020304" pitchFamily="18" charset="0"/>
              </a:rPr>
              <a:t> -&gt; </a:t>
            </a:r>
            <a:r>
              <a:rPr lang="en-US" sz="1900" b="1" dirty="0">
                <a:solidFill>
                  <a:srgbClr val="616161"/>
                </a:solidFill>
                <a:latin typeface="Times New Roman" panose="02020603050405020304" pitchFamily="18" charset="0"/>
                <a:cs typeface="Times New Roman" panose="02020603050405020304" pitchFamily="18" charset="0"/>
              </a:rPr>
              <a:t>Open Perspective</a:t>
            </a:r>
            <a:r>
              <a:rPr lang="en-US" sz="1900" dirty="0">
                <a:solidFill>
                  <a:srgbClr val="616161"/>
                </a:solidFill>
                <a:latin typeface="Times New Roman" panose="02020603050405020304" pitchFamily="18" charset="0"/>
                <a:cs typeface="Times New Roman" panose="02020603050405020304" pitchFamily="18" charset="0"/>
              </a:rPr>
              <a:t> -&gt; </a:t>
            </a:r>
            <a:r>
              <a:rPr lang="en-US" sz="1900" b="1" dirty="0">
                <a:solidFill>
                  <a:srgbClr val="616161"/>
                </a:solidFill>
                <a:latin typeface="Times New Roman" panose="02020603050405020304" pitchFamily="18" charset="0"/>
                <a:cs typeface="Times New Roman" panose="02020603050405020304" pitchFamily="18" charset="0"/>
              </a:rPr>
              <a:t>Other</a:t>
            </a:r>
            <a:r>
              <a:rPr lang="en-US" sz="1900" dirty="0">
                <a:solidFill>
                  <a:srgbClr val="616161"/>
                </a:solidFill>
                <a:latin typeface="Times New Roman" panose="02020603050405020304" pitchFamily="18" charset="0"/>
                <a:cs typeface="Times New Roman" panose="02020603050405020304" pitchFamily="18" charset="0"/>
              </a:rPr>
              <a:t> -&gt; </a:t>
            </a:r>
            <a:r>
              <a:rPr lang="en-US" sz="1900" dirty="0" err="1">
                <a:solidFill>
                  <a:srgbClr val="616161"/>
                </a:solidFill>
                <a:latin typeface="Times New Roman" panose="02020603050405020304" pitchFamily="18" charset="0"/>
                <a:cs typeface="Times New Roman" panose="02020603050405020304" pitchFamily="18" charset="0"/>
              </a:rPr>
              <a:t>chọn</a:t>
            </a:r>
            <a:r>
              <a:rPr lang="en-US" sz="1900" dirty="0">
                <a:solidFill>
                  <a:srgbClr val="616161"/>
                </a:solidFill>
                <a:latin typeface="Times New Roman" panose="02020603050405020304" pitchFamily="18" charset="0"/>
                <a:cs typeface="Times New Roman" panose="02020603050405020304" pitchFamily="18" charset="0"/>
              </a:rPr>
              <a:t> </a:t>
            </a:r>
            <a:r>
              <a:rPr lang="en-US" sz="1900" b="1" dirty="0">
                <a:solidFill>
                  <a:srgbClr val="616161"/>
                </a:solidFill>
                <a:latin typeface="Times New Roman" panose="02020603050405020304" pitchFamily="18" charset="0"/>
                <a:cs typeface="Times New Roman" panose="02020603050405020304" pitchFamily="18" charset="0"/>
              </a:rPr>
              <a:t>Debug</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hoặc</a:t>
            </a:r>
            <a:r>
              <a:rPr lang="en-US" sz="1900" dirty="0">
                <a:solidFill>
                  <a:srgbClr val="616161"/>
                </a:solidFill>
                <a:latin typeface="Times New Roman" panose="02020603050405020304" pitchFamily="18" charset="0"/>
                <a:cs typeface="Times New Roman" panose="02020603050405020304" pitchFamily="18" charset="0"/>
              </a:rPr>
              <a:t> </a:t>
            </a:r>
            <a:r>
              <a:rPr lang="en-US" sz="1900" b="1" dirty="0">
                <a:solidFill>
                  <a:srgbClr val="616161"/>
                </a:solidFill>
                <a:latin typeface="Times New Roman" panose="02020603050405020304" pitchFamily="18" charset="0"/>
                <a:cs typeface="Times New Roman" panose="02020603050405020304" pitchFamily="18" charset="0"/>
              </a:rPr>
              <a:t>Java</a:t>
            </a:r>
            <a:r>
              <a:rPr lang="en-US" sz="1900" dirty="0">
                <a:solidFill>
                  <a:srgbClr val="616161"/>
                </a:solidFill>
                <a:latin typeface="Times New Roman" panose="02020603050405020304" pitchFamily="18" charset="0"/>
                <a:cs typeface="Times New Roman" panose="02020603050405020304" pitchFamily="18" charset="0"/>
              </a:rPr>
              <a:t> </a:t>
            </a:r>
            <a:r>
              <a:rPr lang="en-US" sz="1900" dirty="0" err="1">
                <a:solidFill>
                  <a:srgbClr val="616161"/>
                </a:solidFill>
                <a:latin typeface="Times New Roman" panose="02020603050405020304" pitchFamily="18" charset="0"/>
                <a:cs typeface="Times New Roman" panose="02020603050405020304" pitchFamily="18" charset="0"/>
              </a:rPr>
              <a:t>hoặc</a:t>
            </a:r>
            <a:r>
              <a:rPr lang="en-US" sz="1900" dirty="0">
                <a:solidFill>
                  <a:srgbClr val="616161"/>
                </a:solidFill>
                <a:latin typeface="Times New Roman" panose="02020603050405020304" pitchFamily="18" charset="0"/>
                <a:cs typeface="Times New Roman" panose="02020603050405020304" pitchFamily="18" charset="0"/>
              </a:rPr>
              <a:t> </a:t>
            </a:r>
            <a:r>
              <a:rPr lang="en-US" sz="1900" b="1" dirty="0">
                <a:solidFill>
                  <a:srgbClr val="616161"/>
                </a:solidFill>
                <a:latin typeface="Times New Roman" panose="02020603050405020304" pitchFamily="18" charset="0"/>
                <a:cs typeface="Times New Roman" panose="02020603050405020304" pitchFamily="18" charset="0"/>
              </a:rPr>
              <a:t>Java EE</a:t>
            </a:r>
            <a:r>
              <a:rPr lang="en-US" sz="1900" dirty="0">
                <a:solidFill>
                  <a:srgbClr val="616161"/>
                </a:solidFill>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296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4.6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lúc</a:t>
            </a:r>
            <a:r>
              <a:rPr lang="en-US" dirty="0" smtClean="0">
                <a:latin typeface="Times New Roman" panose="02020603050405020304" pitchFamily="18" charset="0"/>
                <a:cs typeface="Times New Roman" panose="02020603050405020304" pitchFamily="18" charset="0"/>
              </a:rPr>
              <a:t> debug</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334" y="1397113"/>
            <a:ext cx="8596668" cy="677108"/>
          </a:xfrm>
          <a:prstGeom prst="rect">
            <a:avLst/>
          </a:prstGeom>
        </p:spPr>
        <p:txBody>
          <a:bodyPr wrap="square">
            <a:spAutoFit/>
          </a:bodyPr>
          <a:lstStyle/>
          <a:p>
            <a:r>
              <a:rPr lang="vi-VN" sz="1900" dirty="0">
                <a:latin typeface="Times New Roman" panose="02020603050405020304" pitchFamily="18" charset="0"/>
                <a:cs typeface="Times New Roman" panose="02020603050405020304" pitchFamily="18" charset="0"/>
              </a:rPr>
              <a:t>Ví dụ thực hiện debug chương trình trên đến dòng code số 8, khi đó giá trị hello tại cửa sổ </a:t>
            </a:r>
            <a:r>
              <a:rPr lang="vi-VN" sz="1900" b="1" dirty="0">
                <a:latin typeface="Times New Roman" panose="02020603050405020304" pitchFamily="18" charset="0"/>
                <a:cs typeface="Times New Roman" panose="02020603050405020304" pitchFamily="18" charset="0"/>
              </a:rPr>
              <a:t>Variables</a:t>
            </a:r>
            <a:r>
              <a:rPr lang="vi-VN" sz="1900" dirty="0">
                <a:latin typeface="Times New Roman" panose="02020603050405020304" pitchFamily="18" charset="0"/>
                <a:cs typeface="Times New Roman" panose="02020603050405020304" pitchFamily="18" charset="0"/>
              </a:rPr>
              <a:t> của khung nhìn </a:t>
            </a:r>
            <a:r>
              <a:rPr lang="vi-VN" sz="1900" b="1" dirty="0">
                <a:latin typeface="Times New Roman" panose="02020603050405020304" pitchFamily="18" charset="0"/>
                <a:cs typeface="Times New Roman" panose="02020603050405020304" pitchFamily="18" charset="0"/>
              </a:rPr>
              <a:t>Debug</a:t>
            </a:r>
            <a:r>
              <a:rPr lang="vi-VN" sz="1900" dirty="0">
                <a:latin typeface="Times New Roman" panose="02020603050405020304" pitchFamily="18" charset="0"/>
                <a:cs typeface="Times New Roman" panose="02020603050405020304" pitchFamily="18" charset="0"/>
              </a:rPr>
              <a:t> như sau:</a:t>
            </a:r>
            <a:endParaRPr lang="en-US" sz="19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77334" y="2043444"/>
            <a:ext cx="8397702" cy="4148350"/>
          </a:xfrm>
          <a:prstGeom prst="rect">
            <a:avLst/>
          </a:prstGeom>
        </p:spPr>
      </p:pic>
    </p:spTree>
    <p:extLst>
      <p:ext uri="{BB962C8B-B14F-4D97-AF65-F5344CB8AC3E}">
        <p14:creationId xmlns:p14="http://schemas.microsoft.com/office/powerpoint/2010/main" val="467389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4.6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lúc</a:t>
            </a:r>
            <a:r>
              <a:rPr lang="en-US" dirty="0" smtClean="0">
                <a:latin typeface="Times New Roman" panose="02020603050405020304" pitchFamily="18" charset="0"/>
                <a:cs typeface="Times New Roman" panose="02020603050405020304" pitchFamily="18" charset="0"/>
              </a:rPr>
              <a:t> debug</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334" y="1397113"/>
            <a:ext cx="8596668" cy="677108"/>
          </a:xfrm>
          <a:prstGeom prst="rect">
            <a:avLst/>
          </a:prstGeom>
        </p:spPr>
        <p:txBody>
          <a:bodyPr wrap="square">
            <a:spAutoFit/>
          </a:bodyPr>
          <a:lstStyle/>
          <a:p>
            <a:r>
              <a:rPr lang="en-US" sz="1900" dirty="0" err="1">
                <a:latin typeface="Times New Roman" panose="02020603050405020304" pitchFamily="18" charset="0"/>
                <a:cs typeface="Times New Roman" panose="02020603050405020304" pitchFamily="18" charset="0"/>
              </a:rPr>
              <a:t>Chúng</a:t>
            </a:r>
            <a:r>
              <a:rPr lang="en-US" sz="1900" dirty="0">
                <a:latin typeface="Times New Roman" panose="02020603050405020304" pitchFamily="18" charset="0"/>
                <a:cs typeface="Times New Roman" panose="02020603050405020304" pitchFamily="18" charset="0"/>
              </a:rPr>
              <a:t> ta </a:t>
            </a:r>
            <a:r>
              <a:rPr lang="en-US" sz="1900" dirty="0" err="1">
                <a:latin typeface="Times New Roman" panose="02020603050405020304" pitchFamily="18" charset="0"/>
                <a:cs typeface="Times New Roman" panose="02020603050405020304" pitchFamily="18" charset="0"/>
              </a:rPr>
              <a:t>có</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thể</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thay</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đổi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trị</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của</a:t>
            </a:r>
            <a:r>
              <a:rPr lang="en-US" sz="1900" dirty="0">
                <a:latin typeface="Times New Roman" panose="02020603050405020304" pitchFamily="18" charset="0"/>
                <a:cs typeface="Times New Roman" panose="02020603050405020304" pitchFamily="18" charset="0"/>
              </a:rPr>
              <a:t> </a:t>
            </a:r>
            <a:r>
              <a:rPr lang="en-US" sz="1900" b="1" dirty="0" err="1">
                <a:latin typeface="Times New Roman" panose="02020603050405020304" pitchFamily="18" charset="0"/>
                <a:cs typeface="Times New Roman" panose="02020603050405020304" pitchFamily="18" charset="0"/>
              </a:rPr>
              <a:t>biến</a:t>
            </a:r>
            <a:r>
              <a:rPr lang="en-US" sz="1900" b="1" dirty="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number</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bằng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cách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nhấp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chuột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vào</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value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của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biến</a:t>
            </a:r>
            <a:r>
              <a:rPr lang="en-US" sz="1900" dirty="0">
                <a:latin typeface="Times New Roman" panose="02020603050405020304" pitchFamily="18" charset="0"/>
                <a:cs typeface="Times New Roman" panose="02020603050405020304" pitchFamily="18" charset="0"/>
              </a:rPr>
              <a:t> hello, </a:t>
            </a:r>
            <a:r>
              <a:rPr lang="en-US" sz="1900" dirty="0" err="1">
                <a:latin typeface="Times New Roman" panose="02020603050405020304" pitchFamily="18" charset="0"/>
                <a:cs typeface="Times New Roman" panose="02020603050405020304" pitchFamily="18" charset="0"/>
              </a:rPr>
              <a:t>sau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đó</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nhập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giá</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trị</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mới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Ví</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dụ</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đổi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giá</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trị</a:t>
            </a:r>
            <a:r>
              <a:rPr lang="en-US" sz="1900" dirty="0" smtClean="0">
                <a:latin typeface="Times New Roman" panose="02020603050405020304" pitchFamily="18" charset="0"/>
                <a:cs typeface="Times New Roman" panose="02020603050405020304" pitchFamily="18" charset="0"/>
              </a:rPr>
              <a:t> 1 </a:t>
            </a:r>
            <a:r>
              <a:rPr lang="en-US" sz="1900" dirty="0" err="1" smtClean="0">
                <a:latin typeface="Times New Roman" panose="02020603050405020304" pitchFamily="18" charset="0"/>
                <a:cs typeface="Times New Roman" panose="02020603050405020304" pitchFamily="18" charset="0"/>
              </a:rPr>
              <a:t>thành</a:t>
            </a:r>
            <a:r>
              <a:rPr lang="en-US" sz="1900" dirty="0" smtClean="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66:</a:t>
            </a:r>
            <a:endParaRPr lang="en-US" sz="19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77334" y="2446051"/>
            <a:ext cx="3685660" cy="1903880"/>
          </a:xfrm>
          <a:prstGeom prst="rect">
            <a:avLst/>
          </a:prstGeom>
        </p:spPr>
      </p:pic>
      <p:sp>
        <p:nvSpPr>
          <p:cNvPr id="5" name="Rectangle 4"/>
          <p:cNvSpPr/>
          <p:nvPr/>
        </p:nvSpPr>
        <p:spPr>
          <a:xfrm>
            <a:off x="677334" y="4721761"/>
            <a:ext cx="8596668" cy="661720"/>
          </a:xfrm>
          <a:prstGeom prst="rect">
            <a:avLst/>
          </a:prstGeom>
        </p:spPr>
        <p:txBody>
          <a:bodyPr wrap="square">
            <a:spAutoFit/>
          </a:bodyPr>
          <a:lstStyle/>
          <a:p>
            <a:r>
              <a:rPr lang="vi-VN" dirty="0">
                <a:solidFill>
                  <a:srgbClr val="616161"/>
                </a:solidFill>
                <a:latin typeface="Times New Roman" panose="02020603050405020304" pitchFamily="18" charset="0"/>
                <a:cs typeface="Times New Roman" panose="02020603050405020304" pitchFamily="18" charset="0"/>
              </a:rPr>
              <a:t>Nhấn phím </a:t>
            </a:r>
            <a:r>
              <a:rPr lang="vi-VN" b="1" dirty="0">
                <a:solidFill>
                  <a:srgbClr val="616161"/>
                </a:solidFill>
                <a:latin typeface="Times New Roman" panose="02020603050405020304" pitchFamily="18" charset="0"/>
                <a:cs typeface="Times New Roman" panose="02020603050405020304" pitchFamily="18" charset="0"/>
              </a:rPr>
              <a:t>F8</a:t>
            </a:r>
            <a:r>
              <a:rPr lang="vi-VN" dirty="0">
                <a:solidFill>
                  <a:srgbClr val="616161"/>
                </a:solidFill>
                <a:latin typeface="Times New Roman" panose="02020603050405020304" pitchFamily="18" charset="0"/>
                <a:cs typeface="Times New Roman" panose="02020603050405020304" pitchFamily="18" charset="0"/>
              </a:rPr>
              <a:t> để chương trình thực thi tiếp phần còn lại. Tại cửa sổ </a:t>
            </a:r>
            <a:r>
              <a:rPr lang="vi-VN" b="1" dirty="0">
                <a:solidFill>
                  <a:srgbClr val="616161"/>
                </a:solidFill>
                <a:latin typeface="Times New Roman" panose="02020603050405020304" pitchFamily="18" charset="0"/>
                <a:cs typeface="Times New Roman" panose="02020603050405020304" pitchFamily="18" charset="0"/>
              </a:rPr>
              <a:t>Console</a:t>
            </a:r>
            <a:r>
              <a:rPr lang="vi-VN" dirty="0">
                <a:solidFill>
                  <a:srgbClr val="616161"/>
                </a:solidFill>
                <a:latin typeface="Times New Roman" panose="02020603050405020304" pitchFamily="18" charset="0"/>
                <a:cs typeface="Times New Roman" panose="02020603050405020304" pitchFamily="18" charset="0"/>
              </a:rPr>
              <a:t>, bạn sẽ thấy giá trị </a:t>
            </a:r>
            <a:r>
              <a:rPr lang="vi-VN" dirty="0" smtClean="0">
                <a:solidFill>
                  <a:srgbClr val="616161"/>
                </a:solidFill>
                <a:latin typeface="Times New Roman" panose="02020603050405020304" pitchFamily="18" charset="0"/>
                <a:cs typeface="Times New Roman" panose="02020603050405020304" pitchFamily="18" charset="0"/>
              </a:rPr>
              <a:t>“</a:t>
            </a:r>
            <a:r>
              <a:rPr lang="en-US" dirty="0" smtClean="0">
                <a:solidFill>
                  <a:srgbClr val="616161"/>
                </a:solidFill>
                <a:latin typeface="Times New Roman" panose="02020603050405020304" pitchFamily="18" charset="0"/>
                <a:cs typeface="Times New Roman" panose="02020603050405020304" pitchFamily="18" charset="0"/>
              </a:rPr>
              <a:t>66 </a:t>
            </a:r>
            <a:r>
              <a:rPr lang="en-US" dirty="0" err="1" smtClean="0">
                <a:solidFill>
                  <a:srgbClr val="616161"/>
                </a:solidFill>
                <a:latin typeface="Times New Roman" panose="02020603050405020304" pitchFamily="18" charset="0"/>
                <a:cs typeface="Times New Roman" panose="02020603050405020304" pitchFamily="18" charset="0"/>
              </a:rPr>
              <a:t>là</a:t>
            </a:r>
            <a:r>
              <a:rPr lang="en-US" dirty="0" smtClean="0">
                <a:solidFill>
                  <a:srgbClr val="616161"/>
                </a:solidFill>
                <a:latin typeface="Times New Roman" panose="02020603050405020304" pitchFamily="18" charset="0"/>
                <a:cs typeface="Times New Roman" panose="02020603050405020304" pitchFamily="18" charset="0"/>
              </a:rPr>
              <a:t> </a:t>
            </a:r>
            <a:r>
              <a:rPr lang="en-US" dirty="0" err="1" smtClean="0">
                <a:solidFill>
                  <a:srgbClr val="616161"/>
                </a:solidFill>
                <a:latin typeface="Times New Roman" panose="02020603050405020304" pitchFamily="18" charset="0"/>
                <a:cs typeface="Times New Roman" panose="02020603050405020304" pitchFamily="18" charset="0"/>
              </a:rPr>
              <a:t>số</a:t>
            </a:r>
            <a:r>
              <a:rPr lang="en-US" dirty="0" smtClean="0">
                <a:solidFill>
                  <a:srgbClr val="616161"/>
                </a:solidFill>
                <a:latin typeface="Times New Roman" panose="02020603050405020304" pitchFamily="18" charset="0"/>
                <a:cs typeface="Times New Roman" panose="02020603050405020304" pitchFamily="18" charset="0"/>
              </a:rPr>
              <a:t> </a:t>
            </a:r>
            <a:r>
              <a:rPr lang="en-US" dirty="0" err="1" smtClean="0">
                <a:solidFill>
                  <a:srgbClr val="616161"/>
                </a:solidFill>
                <a:latin typeface="Times New Roman" panose="02020603050405020304" pitchFamily="18" charset="0"/>
                <a:cs typeface="Times New Roman" panose="02020603050405020304" pitchFamily="18" charset="0"/>
              </a:rPr>
              <a:t>chẵn</a:t>
            </a:r>
            <a:r>
              <a:rPr lang="vi-VN" dirty="0" smtClean="0">
                <a:solidFill>
                  <a:srgbClr val="616161"/>
                </a:solidFill>
                <a:latin typeface="Times New Roman" panose="02020603050405020304" pitchFamily="18" charset="0"/>
                <a:cs typeface="Times New Roman" panose="02020603050405020304" pitchFamily="18" charset="0"/>
              </a:rPr>
              <a:t>” </a:t>
            </a:r>
            <a:r>
              <a:rPr lang="vi-VN" dirty="0">
                <a:solidFill>
                  <a:srgbClr val="616161"/>
                </a:solidFill>
                <a:latin typeface="Times New Roman" panose="02020603050405020304" pitchFamily="18" charset="0"/>
                <a:cs typeface="Times New Roman" panose="02020603050405020304" pitchFamily="18" charset="0"/>
              </a:rPr>
              <a:t>được hiển thị:</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9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4.6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lúc</a:t>
            </a:r>
            <a:r>
              <a:rPr lang="en-US" dirty="0" smtClean="0">
                <a:latin typeface="Times New Roman" panose="02020603050405020304" pitchFamily="18" charset="0"/>
                <a:cs typeface="Times New Roman" panose="02020603050405020304" pitchFamily="18" charset="0"/>
              </a:rPr>
              <a:t> debug</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77334" y="1480387"/>
            <a:ext cx="8795668" cy="4633030"/>
          </a:xfrm>
          <a:prstGeom prst="rect">
            <a:avLst/>
          </a:prstGeom>
        </p:spPr>
      </p:pic>
    </p:spTree>
    <p:extLst>
      <p:ext uri="{BB962C8B-B14F-4D97-AF65-F5344CB8AC3E}">
        <p14:creationId xmlns:p14="http://schemas.microsoft.com/office/powerpoint/2010/main" val="1696665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4.7 </a:t>
            </a:r>
            <a:r>
              <a:rPr lang="en-US" sz="3100" dirty="0" err="1">
                <a:latin typeface="Times New Roman" panose="02020603050405020304" pitchFamily="18" charset="0"/>
                <a:cs typeface="Times New Roman" panose="02020603050405020304" pitchFamily="18" charset="0"/>
              </a:rPr>
              <a:t>Xóa</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các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BreakPoint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hoặc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hủy</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kích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hoạt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BreakPoint</a:t>
            </a: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77334" y="1270000"/>
            <a:ext cx="8596668" cy="1554272"/>
          </a:xfrm>
          <a:prstGeom prst="rect">
            <a:avLst/>
          </a:prstGeom>
        </p:spPr>
        <p:txBody>
          <a:bodyPr wrap="square">
            <a:spAutoFit/>
          </a:bodyPr>
          <a:lstStyle/>
          <a:p>
            <a:r>
              <a:rPr lang="vi-VN" sz="1900" dirty="0">
                <a:latin typeface="Times New Roman" panose="02020603050405020304" pitchFamily="18" charset="0"/>
                <a:cs typeface="Times New Roman" panose="02020603050405020304" pitchFamily="18" charset="0"/>
              </a:rPr>
              <a:t>Khung nhìn Breakpoints cho phép bạn xóa và hủy kích hoạt các BreakPoint. Để hủy kích hoạt một điểm ngắt, loại bỏ hộp kiểm tương ứng trong khung nhìn Breakpoints. Để xóa nó, bạn có thể sử dụng các nút tương ứng trong thanh công cụ</a:t>
            </a:r>
            <a:r>
              <a:rPr lang="vi-VN"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r>
              <a:rPr lang="en-US" sz="1900" dirty="0" err="1">
                <a:latin typeface="Times New Roman" panose="02020603050405020304" pitchFamily="18" charset="0"/>
                <a:cs typeface="Times New Roman" panose="02020603050405020304" pitchFamily="18" charset="0"/>
              </a:rPr>
              <a:t>Mở</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khung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nhìn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BreakPoint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Trên</a:t>
            </a:r>
            <a:r>
              <a:rPr lang="en-US" sz="1900" dirty="0">
                <a:latin typeface="Times New Roman" panose="02020603050405020304" pitchFamily="18" charset="0"/>
                <a:cs typeface="Times New Roman" panose="02020603050405020304" pitchFamily="18" charset="0"/>
              </a:rPr>
              <a:t> menu </a:t>
            </a:r>
            <a:r>
              <a:rPr lang="en-US" sz="1900" dirty="0" err="1">
                <a:latin typeface="Times New Roman" panose="02020603050405020304" pitchFamily="18" charset="0"/>
                <a:cs typeface="Times New Roman" panose="02020603050405020304" pitchFamily="18" charset="0"/>
              </a:rPr>
              <a:t>chính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chọn</a:t>
            </a:r>
            <a:r>
              <a:rPr lang="en-US" sz="1900" dirty="0">
                <a:latin typeface="Times New Roman" panose="02020603050405020304" pitchFamily="18" charset="0"/>
                <a:cs typeface="Times New Roman" panose="02020603050405020304" pitchFamily="18" charset="0"/>
              </a:rPr>
              <a:t> Window -&gt; Show view -&gt; Others -&gt; </a:t>
            </a:r>
            <a:r>
              <a:rPr lang="en-US" sz="1900" dirty="0" err="1">
                <a:latin typeface="Times New Roman" panose="02020603050405020304" pitchFamily="18" charset="0"/>
                <a:cs typeface="Times New Roman" panose="02020603050405020304" pitchFamily="18" charset="0"/>
              </a:rPr>
              <a:t>BreakPoints</a:t>
            </a:r>
            <a:endParaRPr lang="en-US" sz="1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824272"/>
            <a:ext cx="8366145" cy="3850848"/>
          </a:xfrm>
          <a:prstGeom prst="rect">
            <a:avLst/>
          </a:prstGeom>
        </p:spPr>
      </p:pic>
    </p:spTree>
    <p:extLst>
      <p:ext uri="{BB962C8B-B14F-4D97-AF65-F5344CB8AC3E}">
        <p14:creationId xmlns:p14="http://schemas.microsoft.com/office/powerpoint/2010/main" val="38589368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32" y="1420706"/>
            <a:ext cx="8596668" cy="2158516"/>
          </a:xfrm>
        </p:spPr>
        <p:txBody>
          <a:bodyPr anchor="ctr">
            <a:normAutofit/>
          </a:bodyPr>
          <a:lstStyle/>
          <a:p>
            <a:pPr algn="ctr"/>
            <a:r>
              <a:rPr lang="en-US" sz="6000" b="1" i="1" dirty="0" smtClean="0">
                <a:latin typeface="Algerian" panose="04020705040A02060702" pitchFamily="82" charset="0"/>
                <a:cs typeface="Times New Roman" panose="02020603050405020304" pitchFamily="18" charset="0"/>
              </a:rPr>
              <a:t>Thanks for watching</a:t>
            </a:r>
            <a:endParaRPr lang="en-US" sz="6000" b="1" i="1"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3593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Debug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1900" b="1" dirty="0">
                <a:latin typeface="Times New Roman" panose="02020603050405020304" pitchFamily="18" charset="0"/>
                <a:cs typeface="Times New Roman" panose="02020603050405020304" pitchFamily="18" charset="0"/>
              </a:rPr>
              <a:t>Bug</a:t>
            </a:r>
            <a:r>
              <a:rPr lang="vi-VN" sz="1900" dirty="0">
                <a:latin typeface="Times New Roman" panose="02020603050405020304" pitchFamily="18" charset="0"/>
                <a:cs typeface="Times New Roman" panose="02020603050405020304" pitchFamily="18" charset="0"/>
              </a:rPr>
              <a:t> (lỗi) có thể là từ chương trình của bạn viết ra hoặc là từ chương trình mà bạn kế thừa từ người khác. Khi chương trình chạy và kết quả không phải là những gì mà bạn mong đợi, tức là đã có lỗi. Lỗi có thể do dự đoán của bạn đã bị sai hoặc là có gì đó phát sinh khi chương trình được thực thi mà bạn không lường trước được. Đôi khi chỉ cần nhìn vào source code là bạn tìm ra ngay nguyên nhân, nhưng khi cách đó không mang lại kết quả thì </a:t>
            </a:r>
            <a:r>
              <a:rPr lang="vi-VN" sz="1900" dirty="0" smtClean="0">
                <a:latin typeface="Times New Roman" panose="02020603050405020304" pitchFamily="18" charset="0"/>
                <a:cs typeface="Times New Roman" panose="02020603050405020304" pitchFamily="18" charset="0"/>
              </a:rPr>
              <a:t>lúc </a:t>
            </a:r>
            <a:r>
              <a:rPr lang="vi-VN" sz="1900" dirty="0">
                <a:latin typeface="Times New Roman" panose="02020603050405020304" pitchFamily="18" charset="0"/>
                <a:cs typeface="Times New Roman" panose="02020603050405020304" pitchFamily="18" charset="0"/>
              </a:rPr>
              <a:t>này bạn cần phải Debug</a:t>
            </a:r>
            <a:r>
              <a:rPr lang="vi-VN"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marL="0" indent="0">
              <a:buNone/>
            </a:pPr>
            <a:endParaRPr lang="en-US" sz="1900" dirty="0" smtClean="0">
              <a:latin typeface="Times New Roman" panose="02020603050405020304" pitchFamily="18" charset="0"/>
              <a:cs typeface="Times New Roman" panose="02020603050405020304" pitchFamily="18" charset="0"/>
            </a:endParaRPr>
          </a:p>
          <a:p>
            <a:r>
              <a:rPr lang="vi-VN" sz="1900" b="1" dirty="0">
                <a:latin typeface="Times New Roman" panose="02020603050405020304" pitchFamily="18" charset="0"/>
                <a:cs typeface="Times New Roman" panose="02020603050405020304" pitchFamily="18" charset="0"/>
              </a:rPr>
              <a:t>Debug </a:t>
            </a:r>
            <a:r>
              <a:rPr lang="vi-VN" sz="1900" dirty="0">
                <a:latin typeface="Times New Roman" panose="02020603050405020304" pitchFamily="18" charset="0"/>
                <a:cs typeface="Times New Roman" panose="02020603050405020304" pitchFamily="18" charset="0"/>
              </a:rPr>
              <a:t>(gỡ lỗi) là một kỹ năng nền tảng của lập trình viên. Mục đích chính của debug là để dò tìm lỗi (error) của chương trình, ngoài ra nó còn giúp lập trình viên hiểu rõ hơn cách chương trình hoạt động.</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537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Debug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vi-VN" sz="1900" dirty="0">
                <a:latin typeface="Times New Roman" panose="02020603050405020304" pitchFamily="18" charset="0"/>
                <a:cs typeface="Times New Roman" panose="02020603050405020304" pitchFamily="18" charset="0"/>
              </a:rPr>
              <a:t>Có nhiều phương pháp để debug, thông thường chúng ta sử dụng các phương pháp sau</a:t>
            </a:r>
            <a:r>
              <a:rPr lang="vi-VN"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900" b="1" dirty="0">
                <a:latin typeface="Times New Roman" panose="02020603050405020304" pitchFamily="18" charset="0"/>
                <a:cs typeface="Times New Roman" panose="02020603050405020304" pitchFamily="18" charset="0"/>
              </a:rPr>
              <a:t>Print Console</a:t>
            </a:r>
            <a:r>
              <a:rPr lang="vi-VN" sz="1900" dirty="0">
                <a:latin typeface="Times New Roman" panose="02020603050405020304" pitchFamily="18" charset="0"/>
                <a:cs typeface="Times New Roman" panose="02020603050405020304" pitchFamily="18" charset="0"/>
              </a:rPr>
              <a:t>: là cách thêm vào source code của bạn những dòng lệnh để in ra những thông tin mà bạn cần theo dõi trong quá trình thực thi. Ví dụ: System.out.println(), hay System.error.println(), … Cách này hơi phiền phức vì bạn phải thay đổi code của chương trình, những dòng code này vô nghĩa và sau khi debug bạn phải xóa khỏi source code của chương trình</a:t>
            </a:r>
            <a:r>
              <a:rPr lang="vi-VN"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900" b="1" dirty="0">
                <a:latin typeface="Times New Roman" panose="02020603050405020304" pitchFamily="18" charset="0"/>
                <a:cs typeface="Times New Roman" panose="02020603050405020304" pitchFamily="18" charset="0"/>
              </a:rPr>
              <a:t>Logging</a:t>
            </a:r>
            <a:r>
              <a:rPr lang="vi-VN" sz="1900" dirty="0">
                <a:latin typeface="Times New Roman" panose="02020603050405020304" pitchFamily="18" charset="0"/>
                <a:cs typeface="Times New Roman" panose="02020603050405020304" pitchFamily="18" charset="0"/>
              </a:rPr>
              <a:t>: tạo ra một tập tin để ghi (log) lại những thông tin sau khi chương trình thực thi. Chúng ta sẽ dựa vào thông tin này để phân tích nguyên nhân lỗi. Kỹ thuật này thường được áp dụng trong môi trường thực, khi mà ứng dụng của bạn đang được mọi người sử dụng, bạn không thể thay đổi code hay sử dụng công cụ để dò tìm lỗi.</a:t>
            </a:r>
          </a:p>
          <a:p>
            <a:pPr>
              <a:buFont typeface="Wingdings" panose="05000000000000000000" pitchFamily="2" charset="2"/>
              <a:buChar char="Ø"/>
            </a:pPr>
            <a:endParaRPr lang="vi-V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380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Debug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vi-VN" sz="1900" b="1" dirty="0">
                <a:latin typeface="Times New Roman" panose="02020603050405020304" pitchFamily="18" charset="0"/>
                <a:cs typeface="Times New Roman" panose="02020603050405020304" pitchFamily="18" charset="0"/>
              </a:rPr>
              <a:t>Debugging Tool</a:t>
            </a:r>
            <a:r>
              <a:rPr lang="vi-VN" sz="1900" dirty="0">
                <a:latin typeface="Times New Roman" panose="02020603050405020304" pitchFamily="18" charset="0"/>
                <a:cs typeface="Times New Roman" panose="02020603050405020304" pitchFamily="18" charset="0"/>
              </a:rPr>
              <a:t> (dùng công cụ để Debug) là phương pháp debug đi sâu vào source code nhất. Các công cụ này thông thường được tích hợp vào các IDE, ví dụ công cụ debugger của eclipse, Microsoft Visual Studio Debugger, … Cách này thường được sử dụng nhất khi bạn đang phát triển chương trình, bạn dễ dàng theo dõi, kiểm tra các giá trị, thay đổi các giá trị để kiểm tra tính đúng đắn của chương trình.</a:t>
            </a:r>
          </a:p>
          <a:p>
            <a:pPr>
              <a:buFont typeface="Wingdings" panose="05000000000000000000" pitchFamily="2" charset="2"/>
              <a:buChar char="Ø"/>
            </a:pPr>
            <a:endParaRPr lang="vi-V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355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Debug code Java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vi-VN" sz="1900" b="1" dirty="0">
                <a:latin typeface="Times New Roman" panose="02020603050405020304" pitchFamily="18" charset="0"/>
                <a:cs typeface="Times New Roman" panose="02020603050405020304" pitchFamily="18" charset="0"/>
              </a:rPr>
              <a:t>Debug code Java</a:t>
            </a:r>
            <a:r>
              <a:rPr lang="vi-VN" sz="1900" dirty="0">
                <a:latin typeface="Times New Roman" panose="02020603050405020304" pitchFamily="18" charset="0"/>
                <a:cs typeface="Times New Roman" panose="02020603050405020304" pitchFamily="18" charset="0"/>
              </a:rPr>
              <a:t> trong </a:t>
            </a:r>
            <a:r>
              <a:rPr lang="vi-VN" sz="1900" b="1" dirty="0">
                <a:latin typeface="Times New Roman" panose="02020603050405020304" pitchFamily="18" charset="0"/>
                <a:cs typeface="Times New Roman" panose="02020603050405020304" pitchFamily="18" charset="0"/>
              </a:rPr>
              <a:t>Eclipse </a:t>
            </a:r>
            <a:r>
              <a:rPr lang="vi-VN" sz="1900" dirty="0">
                <a:latin typeface="Times New Roman" panose="02020603050405020304" pitchFamily="18" charset="0"/>
                <a:cs typeface="Times New Roman" panose="02020603050405020304" pitchFamily="18" charset="0"/>
              </a:rPr>
              <a:t>cũng giống như việc chạy một ứng dụng Java. Khi debug chúng ta có thể tạm ngưng (pause) chương trình để xem giá trị của các biến, từ đó biết được luồng chạy của chương trình, thậm chí là thay đổi giá trị của các biến. Đặc biệt debug được sử dụng để tìm kiếm bug, đây là một việc quan trọng trong phát triển phần mềm</a:t>
            </a:r>
            <a:r>
              <a:rPr lang="vi-VN"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900" b="1" dirty="0">
                <a:latin typeface="Times New Roman" panose="02020603050405020304" pitchFamily="18" charset="0"/>
                <a:cs typeface="Times New Roman" panose="02020603050405020304" pitchFamily="18" charset="0"/>
              </a:rPr>
              <a:t>BreakPoint</a:t>
            </a:r>
            <a:r>
              <a:rPr lang="vi-VN" sz="1900" dirty="0">
                <a:latin typeface="Times New Roman" panose="02020603050405020304" pitchFamily="18" charset="0"/>
                <a:cs typeface="Times New Roman" panose="02020603050405020304" pitchFamily="18" charset="0"/>
              </a:rPr>
              <a:t> (điểm ngắt): một BreakPoint trong mã nguồn xác định nơi thực thi của chương trình nên dừng lại trong quá trình gỡ lỗi. Một khi chương trình đã dừng, bạn có thể kiểm tra giá trị các biến, thay đổi nội dung, …</a:t>
            </a:r>
          </a:p>
          <a:p>
            <a:pPr>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328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debug code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900" dirty="0" err="1" smtClean="0">
                <a:latin typeface="Times New Roman" panose="02020603050405020304" pitchFamily="18" charset="0"/>
                <a:cs typeface="Times New Roman" panose="02020603050405020304" pitchFamily="18" charset="0"/>
              </a:rPr>
              <a:t>Các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bước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thực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hiện</a:t>
            </a:r>
            <a:r>
              <a:rPr lang="en-US" sz="1900" dirty="0" smtClean="0">
                <a:latin typeface="Times New Roman" panose="02020603050405020304" pitchFamily="18" charset="0"/>
                <a:cs typeface="Times New Roman" panose="02020603050405020304" pitchFamily="18" charset="0"/>
              </a:rPr>
              <a:t> debug code </a:t>
            </a:r>
            <a:r>
              <a:rPr lang="en-US" sz="1900" dirty="0" err="1" smtClean="0">
                <a:latin typeface="Times New Roman" panose="02020603050405020304" pitchFamily="18" charset="0"/>
                <a:cs typeface="Times New Roman" panose="02020603050405020304" pitchFamily="18" charset="0"/>
              </a:rPr>
              <a:t>trong</a:t>
            </a:r>
            <a:r>
              <a:rPr lang="en-US" sz="1900" dirty="0" smtClean="0">
                <a:latin typeface="Times New Roman" panose="02020603050405020304" pitchFamily="18" charset="0"/>
                <a:cs typeface="Times New Roman" panose="02020603050405020304" pitchFamily="18" charset="0"/>
              </a:rPr>
              <a:t> java:</a:t>
            </a:r>
          </a:p>
          <a:p>
            <a:pPr>
              <a:buFont typeface="Wingdings" panose="05000000000000000000" pitchFamily="2" charset="2"/>
              <a:buChar char="Ø"/>
            </a:pPr>
            <a:r>
              <a:rPr lang="en-US" sz="1900" dirty="0" err="1" smtClean="0">
                <a:latin typeface="Times New Roman" panose="02020603050405020304" pitchFamily="18" charset="0"/>
                <a:cs typeface="Times New Roman" panose="02020603050405020304" pitchFamily="18" charset="0"/>
              </a:rPr>
              <a:t>Tạo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BreakPoint</a:t>
            </a:r>
            <a:r>
              <a:rPr lang="en-US" sz="19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Start </a:t>
            </a:r>
            <a:r>
              <a:rPr lang="en-US" sz="1900" dirty="0" err="1" smtClean="0">
                <a:latin typeface="Times New Roman" panose="02020603050405020304" pitchFamily="18" charset="0"/>
                <a:cs typeface="Times New Roman" panose="02020603050405020304" pitchFamily="18" charset="0"/>
              </a:rPr>
              <a:t>chương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trình</a:t>
            </a:r>
            <a:r>
              <a:rPr lang="en-US" sz="1900" dirty="0" smtClean="0">
                <a:latin typeface="Times New Roman" panose="02020603050405020304" pitchFamily="18" charset="0"/>
                <a:cs typeface="Times New Roman" panose="02020603050405020304" pitchFamily="18" charset="0"/>
              </a:rPr>
              <a:t> ở </a:t>
            </a:r>
            <a:r>
              <a:rPr lang="en-US" sz="1900" dirty="0" err="1" smtClean="0">
                <a:latin typeface="Times New Roman" panose="02020603050405020304" pitchFamily="18" charset="0"/>
                <a:cs typeface="Times New Roman" panose="02020603050405020304" pitchFamily="18" charset="0"/>
              </a:rPr>
              <a:t>chế</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độ</a:t>
            </a:r>
            <a:r>
              <a:rPr lang="en-US" sz="1900" dirty="0" smtClean="0">
                <a:latin typeface="Times New Roman" panose="02020603050405020304" pitchFamily="18" charset="0"/>
                <a:cs typeface="Times New Roman" panose="02020603050405020304" pitchFamily="18" charset="0"/>
              </a:rPr>
              <a:t> Debug.</a:t>
            </a:r>
          </a:p>
          <a:p>
            <a:pPr>
              <a:buFont typeface="Wingdings" panose="05000000000000000000" pitchFamily="2" charset="2"/>
              <a:buChar char="Ø"/>
            </a:pPr>
            <a:r>
              <a:rPr lang="en-US" sz="1900" dirty="0" err="1" smtClean="0">
                <a:latin typeface="Times New Roman" panose="02020603050405020304" pitchFamily="18" charset="0"/>
                <a:cs typeface="Times New Roman" panose="02020603050405020304" pitchFamily="18" charset="0"/>
              </a:rPr>
              <a:t>Sử</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dụng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phím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tắt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để</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theo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dõi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giá</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trị</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biến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theo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dõi</a:t>
            </a:r>
            <a:r>
              <a:rPr lang="en-US" sz="1900" dirty="0" smtClean="0">
                <a:latin typeface="Times New Roman" panose="02020603050405020304" pitchFamily="18" charset="0"/>
                <a:cs typeface="Times New Roman" panose="02020603050405020304" pitchFamily="18" charset="0"/>
              </a:rPr>
              <a:t> flow </a:t>
            </a:r>
            <a:r>
              <a:rPr lang="en-US" sz="1900" dirty="0" err="1" smtClean="0">
                <a:latin typeface="Times New Roman" panose="02020603050405020304" pitchFamily="18" charset="0"/>
                <a:cs typeface="Times New Roman" panose="02020603050405020304" pitchFamily="18" charset="0"/>
              </a:rPr>
              <a:t>thực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trình</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785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Code minh </a:t>
            </a:r>
            <a:r>
              <a:rPr lang="en-US" dirty="0" err="1" smtClean="0">
                <a:latin typeface="Times New Roman" panose="02020603050405020304" pitchFamily="18" charset="0"/>
                <a:cs typeface="Times New Roman" panose="02020603050405020304" pitchFamily="18" charset="0"/>
              </a:rPr>
              <a:t>họa</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677863" y="1695797"/>
            <a:ext cx="9139468" cy="4264428"/>
          </a:xfrm>
          <a:prstGeom prst="rect">
            <a:avLst/>
          </a:prstGeom>
        </p:spPr>
      </p:pic>
    </p:spTree>
    <p:extLst>
      <p:ext uri="{BB962C8B-B14F-4D97-AF65-F5344CB8AC3E}">
        <p14:creationId xmlns:p14="http://schemas.microsoft.com/office/powerpoint/2010/main" val="1059453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breakpoint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32857"/>
            <a:ext cx="8596668" cy="4408505"/>
          </a:xfrm>
        </p:spPr>
        <p:txBody>
          <a:bodyPr>
            <a:normAutofit/>
          </a:bodyPr>
          <a:lstStyle/>
          <a:p>
            <a:pPr marL="0" indent="0">
              <a:buNone/>
            </a:pPr>
            <a:r>
              <a:rPr lang="en-US" sz="1900" dirty="0" err="1">
                <a:latin typeface="Times New Roman" panose="02020603050405020304" pitchFamily="18" charset="0"/>
                <a:cs typeface="Times New Roman" panose="02020603050405020304" pitchFamily="18" charset="0"/>
              </a:rPr>
              <a:t>Để</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xác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định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điểm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ngắt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trong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mã</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nguồn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bạn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nhấp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chuột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phải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vào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lề</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trái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trong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trình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soạn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thảo</a:t>
            </a:r>
            <a:r>
              <a:rPr lang="en-US" sz="1900" dirty="0">
                <a:latin typeface="Times New Roman" panose="02020603050405020304" pitchFamily="18" charset="0"/>
                <a:cs typeface="Times New Roman" panose="02020603050405020304" pitchFamily="18" charset="0"/>
              </a:rPr>
              <a:t> Java </a:t>
            </a:r>
            <a:r>
              <a:rPr lang="en-US" sz="1900" dirty="0" err="1">
                <a:latin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chọn</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Toggle Breakpoint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Hoặc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bạn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có</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thể</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nhấp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đúp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vào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vị</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trí</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cần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đánh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dấu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BreakPoint</a:t>
            </a:r>
            <a:r>
              <a:rPr lang="en-US" sz="19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1267098" y="2760205"/>
            <a:ext cx="7014753" cy="3666721"/>
          </a:xfrm>
          <a:prstGeom prst="rect">
            <a:avLst/>
          </a:prstGeom>
        </p:spPr>
      </p:pic>
    </p:spTree>
    <p:extLst>
      <p:ext uri="{BB962C8B-B14F-4D97-AF65-F5344CB8AC3E}">
        <p14:creationId xmlns:p14="http://schemas.microsoft.com/office/powerpoint/2010/main" val="4127904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481</TotalTime>
  <Words>1303</Words>
  <Application>Microsoft Office PowerPoint</Application>
  <PresentationFormat>Widescreen</PresentationFormat>
  <Paragraphs>149</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Times New Roman</vt:lpstr>
      <vt:lpstr>Trebuchet MS</vt:lpstr>
      <vt:lpstr>Wingdings</vt:lpstr>
      <vt:lpstr>Wingdings 3</vt:lpstr>
      <vt:lpstr>Facet</vt:lpstr>
      <vt:lpstr>Hướng dẫn cách Debug code cơ bản</vt:lpstr>
      <vt:lpstr>Nội dung </vt:lpstr>
      <vt:lpstr>1. Debug là gì ?</vt:lpstr>
      <vt:lpstr>2. Các phương pháp Debug</vt:lpstr>
      <vt:lpstr>2. Các phương pháp Debug</vt:lpstr>
      <vt:lpstr>3. Debug code Java trong Eclipse</vt:lpstr>
      <vt:lpstr>4. Các bước debug code trong Esclipse</vt:lpstr>
      <vt:lpstr>4.1 Code minh họa</vt:lpstr>
      <vt:lpstr>4.2 Tạo breakpoint</vt:lpstr>
      <vt:lpstr>4.2 Tạo breakpoint</vt:lpstr>
      <vt:lpstr>4.3 Start chương trình ở chế độ Debug</vt:lpstr>
      <vt:lpstr>4.3 Start chương trình ở chế độ Debug</vt:lpstr>
      <vt:lpstr>4.4 Các phím tắt </vt:lpstr>
      <vt:lpstr>4.5 Xem giá trị các biến trong khung debuger</vt:lpstr>
      <vt:lpstr>4.5 Xem giá trị các biến trong khung debuger</vt:lpstr>
      <vt:lpstr>4.5 Xem giá trị các biến trong khung debuger</vt:lpstr>
      <vt:lpstr>4.5 Xem giá trị các biến trong khung debuger</vt:lpstr>
      <vt:lpstr>4.5 Xem giá trị các biến trong khung debuger</vt:lpstr>
      <vt:lpstr>4.5 Xem giá trị các biến trong khung debuger</vt:lpstr>
      <vt:lpstr>4.5 Xem giá trị các biến trong khung debuger</vt:lpstr>
      <vt:lpstr>4.6 Thay đổi/ gán giá trị biến trong lúc debug</vt:lpstr>
      <vt:lpstr>4.6 Thay đổi/ gán giá trị biến trong lúc debug</vt:lpstr>
      <vt:lpstr>4.6 Thay đổi/ gán giá trị biến trong lúc debug</vt:lpstr>
      <vt:lpstr>4.7 Xóa các BreakPoint hoặc hủy kích hoạt BreakPoint </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dân cách Debug code cơ bản</dc:title>
  <dc:creator>Tien Bui</dc:creator>
  <cp:lastModifiedBy>Admin</cp:lastModifiedBy>
  <cp:revision>50</cp:revision>
  <dcterms:created xsi:type="dcterms:W3CDTF">2021-07-29T07:49:51Z</dcterms:created>
  <dcterms:modified xsi:type="dcterms:W3CDTF">2021-08-12T10:28:44Z</dcterms:modified>
</cp:coreProperties>
</file>